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4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0" autoAdjust="0"/>
    <p:restoredTop sz="94660"/>
  </p:normalViewPr>
  <p:slideViewPr>
    <p:cSldViewPr>
      <p:cViewPr>
        <p:scale>
          <a:sx n="80" d="100"/>
          <a:sy n="80" d="100"/>
        </p:scale>
        <p:origin x="-125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FCA24-0E77-4159-B4B6-79AAD857C549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92D9-1BEB-4728-AAFA-4E82E91186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92D9-1BEB-4728-AAFA-4E82E9118697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92D9-1BEB-4728-AAFA-4E82E9118697}" type="slidenum">
              <a:rPr lang="es-ES" smtClean="0"/>
              <a:pPr/>
              <a:t>43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0F295-E22F-4456-88BF-C6A16F6849ED}" type="datetimeFigureOut">
              <a:rPr lang="es-ES" smtClean="0"/>
              <a:pPr/>
              <a:t>19/09/2010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3F229-4616-4476-94F8-F61B150AE2F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lonelyplanet.com/maps/south-america/ecuador/quito/map_of_quito.jpg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gif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w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692697"/>
            <a:ext cx="6628352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95536" y="1268760"/>
            <a:ext cx="1843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C00000"/>
                </a:solidFill>
              </a:rPr>
              <a:t>ANTECEDENTES</a:t>
            </a:r>
            <a:endParaRPr lang="es-ES" sz="2000" b="1" dirty="0">
              <a:solidFill>
                <a:srgbClr val="C00000"/>
              </a:solidFill>
            </a:endParaRPr>
          </a:p>
        </p:txBody>
      </p:sp>
      <p:pic>
        <p:nvPicPr>
          <p:cNvPr id="1026" name="Gráfico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700808"/>
            <a:ext cx="6192688" cy="455369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5 Imagen" descr="LOGOTIPO_MAE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32656"/>
            <a:ext cx="1074868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95536" y="1268760"/>
            <a:ext cx="1843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C00000"/>
                </a:solidFill>
              </a:rPr>
              <a:t>ANTECEDENTES</a:t>
            </a:r>
            <a:endParaRPr lang="es-E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835696" y="1844824"/>
          <a:ext cx="5760639" cy="4248471"/>
        </p:xfrm>
        <a:graphic>
          <a:graphicData uri="http://schemas.openxmlformats.org/drawingml/2006/table">
            <a:tbl>
              <a:tblPr/>
              <a:tblGrid>
                <a:gridCol w="1221473"/>
                <a:gridCol w="636042"/>
                <a:gridCol w="654927"/>
                <a:gridCol w="655683"/>
                <a:gridCol w="654927"/>
                <a:gridCol w="655683"/>
                <a:gridCol w="654927"/>
                <a:gridCol w="626977"/>
              </a:tblGrid>
              <a:tr h="376638">
                <a:tc gridSpan="8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  <a:cs typeface="Times New Roman"/>
                        </a:rPr>
                        <a:t>VENTAS ANUALES POR TIPO DE VEHÍCULOS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DD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5047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TIPO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2001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2002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2003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2004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2005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2006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2007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57090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AUTOMÓVILES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21.616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29.296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26.313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28.474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41.695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42.710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38.565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90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CAMIONETAS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12.973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16.103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13.472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14.198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17.734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18.940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20.660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999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TODO </a:t>
                      </a:r>
                      <a:br>
                        <a:rPr lang="es-ES" sz="1000" b="1" dirty="0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s-ES" sz="1000" b="1" dirty="0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TERRENO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12.762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12.910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8.639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10.009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12.647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15.384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19.769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90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VANS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1.349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2.664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2.813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2.372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2.054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1.555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1.917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51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CAMIONES </a:t>
                      </a:r>
                      <a:br>
                        <a:rPr lang="es-ES" sz="1000" b="1" dirty="0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s-ES" sz="1000" b="1" dirty="0">
                          <a:solidFill>
                            <a:srgbClr val="000099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Y BUSES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4.973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8.399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4.219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4.098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6.280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 5.916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10.867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90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53.673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69.372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55.456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59.151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80.410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84.505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91.778 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</a:tbl>
          </a:graphicData>
        </a:graphic>
      </p:graphicFrame>
      <p:pic>
        <p:nvPicPr>
          <p:cNvPr id="5" name="4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1074868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95536" y="1268760"/>
            <a:ext cx="1843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C00000"/>
                </a:solidFill>
              </a:rPr>
              <a:t>ANTECEDENTES</a:t>
            </a:r>
            <a:endParaRPr lang="es-E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932037" y="2276872"/>
          <a:ext cx="3960443" cy="3429000"/>
        </p:xfrm>
        <a:graphic>
          <a:graphicData uri="http://schemas.openxmlformats.org/drawingml/2006/table">
            <a:tbl>
              <a:tblPr/>
              <a:tblGrid>
                <a:gridCol w="1125296"/>
                <a:gridCol w="613423"/>
                <a:gridCol w="551565"/>
                <a:gridCol w="543317"/>
                <a:gridCol w="583009"/>
                <a:gridCol w="543833"/>
              </a:tblGrid>
              <a:tr h="224281">
                <a:tc gridSpan="6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VENTAS ANUALES POR TIPO DE VEHÍCULOS POR PROVINCIA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3086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latin typeface="Arial"/>
                          <a:ea typeface="SimSun"/>
                          <a:cs typeface="Times New Roman"/>
                        </a:rPr>
                        <a:t>PICHINCHA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2004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2005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2006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2007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2008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43086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AUTOMÓVILES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13.072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18.543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17.547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16.342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18.326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6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CAMIONETAS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5.872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7.172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7.636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8.303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11.415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6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TODO TERRENO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5.150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6.380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7.779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10.004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10.726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6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VANS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1.050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   843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   628 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     926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1.160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6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CAMIONES Y BUSES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1.619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2.538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2.164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  3.735 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80"/>
                          </a:solidFill>
                          <a:latin typeface="Arial"/>
                          <a:ea typeface="SimSun"/>
                          <a:cs typeface="Times New Roman"/>
                        </a:rPr>
                        <a:t>5.320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6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26.763 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35.476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35,754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Arial"/>
                          <a:ea typeface="SimSun"/>
                          <a:cs typeface="Times New Roman"/>
                        </a:rPr>
                        <a:t>           39.310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46.947</a:t>
                      </a:r>
                      <a:endParaRPr lang="es-ES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</a:tbl>
          </a:graphicData>
        </a:graphic>
      </p:graphicFrame>
      <p:pic>
        <p:nvPicPr>
          <p:cNvPr id="16385" name="Gráfico 5"/>
          <p:cNvPicPr>
            <a:picLocks noChangeArrowheads="1"/>
          </p:cNvPicPr>
          <p:nvPr/>
        </p:nvPicPr>
        <p:blipFill>
          <a:blip r:embed="rId2" cstate="print"/>
          <a:srcRect b="-18"/>
          <a:stretch>
            <a:fillRect/>
          </a:stretch>
        </p:blipFill>
        <p:spPr bwMode="auto">
          <a:xfrm>
            <a:off x="323528" y="2413223"/>
            <a:ext cx="4248472" cy="317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LOGOTIPO_MAE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796" y="332656"/>
            <a:ext cx="1074868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475656" y="3326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ANÁLISIS 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EXTERNO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Abrir llave"/>
          <p:cNvSpPr/>
          <p:nvPr/>
        </p:nvSpPr>
        <p:spPr>
          <a:xfrm>
            <a:off x="1907704" y="908720"/>
            <a:ext cx="720080" cy="5328592"/>
          </a:xfrm>
          <a:prstGeom prst="lef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2000"/>
          </a:p>
        </p:txBody>
      </p:sp>
      <p:sp>
        <p:nvSpPr>
          <p:cNvPr id="5" name="4 CuadroTexto"/>
          <p:cNvSpPr txBox="1"/>
          <p:nvPr/>
        </p:nvSpPr>
        <p:spPr>
          <a:xfrm>
            <a:off x="2315731" y="5517232"/>
            <a:ext cx="1608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Tecnológico</a:t>
            </a: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339752" y="425999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Social</a:t>
            </a: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67744" y="2757121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Económico</a:t>
            </a: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339752" y="1379677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Político</a:t>
            </a: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781957" y="1055638"/>
            <a:ext cx="36663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Reformas a las leyes.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Incrementos de Bono de la vivienda.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SRI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Nuevas Tasas de Interés.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779912" y="2541097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Nuevas leyes de aranceles sector automotriz.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Importación constante de vehículos.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Facilidades de financiamiento para la adquisición.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851920" y="3935958"/>
            <a:ext cx="41905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Alta probabilidad de compra.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Vanidad.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Comodidad, en vez del transporte público.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Instrumento de Trabajo.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851920" y="5436513"/>
            <a:ext cx="4209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Equipo especializado para mantenimiento.</a:t>
            </a:r>
          </a:p>
          <a:p>
            <a:pPr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Productos mejorados.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39552" y="321471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C00000"/>
                </a:solidFill>
              </a:rPr>
              <a:t>MACRO AMBIENTE</a:t>
            </a:r>
            <a:endParaRPr lang="es-ES" dirty="0">
              <a:solidFill>
                <a:srgbClr val="C00000"/>
              </a:solidFill>
            </a:endParaRPr>
          </a:p>
        </p:txBody>
      </p:sp>
      <p:pic>
        <p:nvPicPr>
          <p:cNvPr id="14" name="13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1074868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936104" cy="70861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328498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MICRO</a:t>
            </a:r>
          </a:p>
          <a:p>
            <a:r>
              <a:rPr lang="es-E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AMBIENTE</a:t>
            </a:r>
            <a:endParaRPr lang="es-ES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Abrir llave"/>
          <p:cNvSpPr/>
          <p:nvPr/>
        </p:nvSpPr>
        <p:spPr>
          <a:xfrm>
            <a:off x="1907704" y="908720"/>
            <a:ext cx="720080" cy="5328592"/>
          </a:xfrm>
          <a:prstGeom prst="lef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2000"/>
          </a:p>
        </p:txBody>
      </p:sp>
      <p:sp>
        <p:nvSpPr>
          <p:cNvPr id="7" name="6 CuadroTexto"/>
          <p:cNvSpPr txBox="1"/>
          <p:nvPr/>
        </p:nvSpPr>
        <p:spPr>
          <a:xfrm>
            <a:off x="2302081" y="5085184"/>
            <a:ext cx="2125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Poder de negociación </a:t>
            </a:r>
          </a:p>
          <a:p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De proveedores</a:t>
            </a:r>
            <a:endParaRPr lang="es-ES" sz="1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339752" y="393305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Amenaza de </a:t>
            </a:r>
          </a:p>
          <a:p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Posibles Sustitutos.</a:t>
            </a:r>
            <a:endParaRPr lang="es-ES" sz="1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302081" y="2564904"/>
            <a:ext cx="2125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Poder de negociación </a:t>
            </a:r>
          </a:p>
          <a:p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De los consumidores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339752" y="1124744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Amenazas de </a:t>
            </a:r>
          </a:p>
          <a:p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Posibles Entrantes.</a:t>
            </a:r>
            <a:endParaRPr lang="es-ES" sz="1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355977" y="963305"/>
            <a:ext cx="3168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Ventajas de las empresas establecidas.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Diferencias en el producto.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Reconocimiento de marca.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Se necesita de un capital alto.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Dificultad acceder a gente capacitada.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355976" y="2473732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Existe una alta demanda del tipo de servicio.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El cliente es muy sensible al precio.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El nivel económico de mis clientes es alto.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Mi servicio es único hasta cierto grado.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4355976" y="3861048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 El cliente puede recurrir fácilmente un sustituto.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Los substitutos tienen limitaciones en el desempeño.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Costo significativo para el cliente si opta por sustitutos.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4325713" y="4869160"/>
            <a:ext cx="40414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Mis insumos, materiales son únicos.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Es barato y rápido cambiar de proveedor.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Mis proveedores encuentran difícil entrar a mi negocio.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Puedo cambiar los insumos fácilmente.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1475656" y="3326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ANÁLISIS 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EXTERNO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/>
      <p:bldP spid="9" grpId="0"/>
      <p:bldP spid="10" grpId="0"/>
      <p:bldP spid="11" grpId="0"/>
      <p:bldP spid="17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936104" cy="708611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51520" y="1628800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MICRO</a:t>
            </a:r>
          </a:p>
          <a:p>
            <a:r>
              <a:rPr lang="es-E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AMBIENTE</a:t>
            </a:r>
            <a:endParaRPr lang="es-ES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Abrir llave"/>
          <p:cNvSpPr/>
          <p:nvPr/>
        </p:nvSpPr>
        <p:spPr>
          <a:xfrm>
            <a:off x="1763688" y="1052736"/>
            <a:ext cx="648072" cy="1728192"/>
          </a:xfrm>
          <a:prstGeom prst="lef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2000"/>
          </a:p>
        </p:txBody>
      </p:sp>
      <p:sp>
        <p:nvSpPr>
          <p:cNvPr id="6" name="5 CuadroTexto"/>
          <p:cNvSpPr txBox="1"/>
          <p:nvPr/>
        </p:nvSpPr>
        <p:spPr>
          <a:xfrm>
            <a:off x="2339752" y="1465620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Rivalidad entre </a:t>
            </a:r>
          </a:p>
          <a:p>
            <a:r>
              <a:rPr lang="es-ES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Competidores existentes.</a:t>
            </a:r>
            <a:endParaRPr lang="es-ES" sz="1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572000" y="1036474"/>
            <a:ext cx="3312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Este tipo de negocio crece rápidamente.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Este tipo de negocio es cíclico.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Los costos fijos son bajos.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Los competidores está diversificados más que concentrados en un producto.</a:t>
            </a:r>
          </a:p>
          <a:p>
            <a:pPr>
              <a:buFont typeface="Wingdings" pitchFamily="2" charset="2"/>
              <a:buChar char="Ø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Mi servicio es complejo y necesita información detallada al cliente.</a:t>
            </a: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  <a:tab pos="1257300" algn="l"/>
                <a:tab pos="1371600" algn="l"/>
              </a:tabLst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801359" y="5086345"/>
            <a:ext cx="18533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Poder de negociación </a:t>
            </a:r>
          </a:p>
          <a:p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De proveedores</a:t>
            </a:r>
            <a:endParaRPr lang="es-ES" sz="11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801359" y="4510281"/>
            <a:ext cx="20162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Amenaza de </a:t>
            </a:r>
          </a:p>
          <a:p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Posibles Sustitutos.</a:t>
            </a:r>
            <a:endParaRPr lang="es-ES" sz="11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763688" y="3987061"/>
            <a:ext cx="18533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Poder de negociación </a:t>
            </a:r>
          </a:p>
          <a:p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De los consumidores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801359" y="3430161"/>
            <a:ext cx="1944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Amenazas de </a:t>
            </a:r>
          </a:p>
          <a:p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Posibles Entrantes.</a:t>
            </a:r>
            <a:endParaRPr lang="es-ES" sz="11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01359" y="566240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Rivalidad entre </a:t>
            </a:r>
          </a:p>
          <a:p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Competidores existentes.</a:t>
            </a:r>
            <a:endParaRPr lang="es-ES" sz="11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635896" y="3068960"/>
            <a:ext cx="3496919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FAVORABLE     MODERADO    DESFAVORABLE</a:t>
            </a:r>
            <a:endParaRPr lang="es-ES" sz="1400" b="1" dirty="0"/>
          </a:p>
        </p:txBody>
      </p:sp>
      <p:graphicFrame>
        <p:nvGraphicFramePr>
          <p:cNvPr id="22" name="21 Tabla"/>
          <p:cNvGraphicFramePr>
            <a:graphicFrameLocks noGrp="1"/>
          </p:cNvGraphicFramePr>
          <p:nvPr/>
        </p:nvGraphicFramePr>
        <p:xfrm>
          <a:off x="3707902" y="3429000"/>
          <a:ext cx="3312369" cy="2664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123"/>
                <a:gridCol w="1104123"/>
                <a:gridCol w="1104123"/>
              </a:tblGrid>
              <a:tr h="53285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s-E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s-E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6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</a:t>
                      </a:r>
                      <a:endParaRPr lang="es-ES" b="1" dirty="0"/>
                    </a:p>
                  </a:txBody>
                  <a:tcPr anchor="ctr"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3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</a:t>
                      </a:r>
                      <a:endParaRPr lang="es-ES" b="1" dirty="0"/>
                    </a:p>
                  </a:txBody>
                  <a:tcPr anchor="ctr"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6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</a:t>
                      </a:r>
                      <a:endParaRPr lang="es-ES" b="1" dirty="0"/>
                    </a:p>
                  </a:txBody>
                  <a:tcPr anchor="ctr"/>
                </a:tc>
              </a:tr>
              <a:tr h="53285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3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3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3</a:t>
                      </a:r>
                      <a:endParaRPr lang="es-ES" b="1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4" name="23 Tabla"/>
          <p:cNvGraphicFramePr>
            <a:graphicFrameLocks noGrp="1"/>
          </p:cNvGraphicFramePr>
          <p:nvPr/>
        </p:nvGraphicFramePr>
        <p:xfrm>
          <a:off x="3707904" y="6165304"/>
          <a:ext cx="3240360" cy="43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080120"/>
                <a:gridCol w="1080120"/>
              </a:tblGrid>
              <a:tr h="43204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24 CuadroTexto"/>
          <p:cNvSpPr txBox="1"/>
          <p:nvPr/>
        </p:nvSpPr>
        <p:spPr>
          <a:xfrm>
            <a:off x="2195736" y="6309320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TOTAL</a:t>
            </a:r>
            <a:endParaRPr lang="es-ES" sz="11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475656" y="3326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ANÁLISIS 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EXTERNO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4" grpId="0"/>
      <p:bldP spid="19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619672" y="98072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ANÁLISIS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INTERNO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067944" y="97143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PROMOTOR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51520" y="1628800"/>
          <a:ext cx="4089219" cy="4398677"/>
        </p:xfrm>
        <a:graphic>
          <a:graphicData uri="http://schemas.openxmlformats.org/drawingml/2006/table">
            <a:tbl>
              <a:tblPr/>
              <a:tblGrid>
                <a:gridCol w="1748916"/>
                <a:gridCol w="2340303"/>
              </a:tblGrid>
              <a:tr h="54085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endParaRPr lang="es-ES" sz="11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PERFIL PERSONAL – PROFESIONAL I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408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endParaRPr lang="es-ES" sz="11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PUNTOS FUERTES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endParaRPr lang="es-ES" sz="11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RENTABILIZACIÓN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71494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Dotes organizativas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Facilita el desarrollo y gestión  de los diferentes ámbitos de la empresa.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257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Capacidad de trabajo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Permite asumir varios roles a la vez, aspecto importante en el comienzo de la actividad de la empresa.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942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Capacidad de comunicación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Facilita la relación con clientes, proveedores o instituciones financieras.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62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Dotes de mando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Necesario para trabajar con grupos  de personas.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01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Perseverancia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Se traduce en una actitud  positiva en las tareas a desarrollar.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4851" marR="64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644008" y="1700807"/>
          <a:ext cx="4320480" cy="4320481"/>
        </p:xfrm>
        <a:graphic>
          <a:graphicData uri="http://schemas.openxmlformats.org/drawingml/2006/table">
            <a:tbl>
              <a:tblPr/>
              <a:tblGrid>
                <a:gridCol w="1386376"/>
                <a:gridCol w="1419888"/>
                <a:gridCol w="1514216"/>
              </a:tblGrid>
              <a:tr h="626745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endParaRPr lang="es-ES" sz="11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PERFIL PERSONAL – PROFESIONAL II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133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Puntos débiles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Consecuencia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Minimización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156686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endParaRPr lang="es-EC" sz="1100" dirty="0"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Falta de experiencia en el sector.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endParaRPr lang="es-EC" sz="1100" dirty="0"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Dificultad en el inicio de la actividad para realizar contactos empresariales.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endParaRPr lang="es-EC" sz="1100" dirty="0">
                        <a:latin typeface="Arial"/>
                        <a:ea typeface="Times New Roman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 smtClean="0">
                          <a:latin typeface="Arial"/>
                          <a:ea typeface="Times New Roman"/>
                        </a:rPr>
                        <a:t>Recopilar </a:t>
                      </a:r>
                      <a:r>
                        <a:rPr lang="es-EC" sz="1100" dirty="0">
                          <a:latin typeface="Arial"/>
                          <a:ea typeface="Times New Roman"/>
                        </a:rPr>
                        <a:t>información sobre el sector comercial a través de datos del INEC.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0067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Recursos económicos limitados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Dificultad para la gestión global de la empresa.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 smtClean="0">
                          <a:latin typeface="Arial"/>
                          <a:ea typeface="Times New Roman"/>
                        </a:rPr>
                        <a:t>Capacidad</a:t>
                      </a:r>
                      <a:r>
                        <a:rPr lang="es-EC" sz="1100" baseline="0" dirty="0" smtClean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s-EC" sz="1100" dirty="0" smtClean="0">
                          <a:latin typeface="Arial"/>
                          <a:ea typeface="Times New Roman"/>
                        </a:rPr>
                        <a:t>de </a:t>
                      </a:r>
                      <a:r>
                        <a:rPr lang="es-EC" sz="1100" dirty="0">
                          <a:latin typeface="Arial"/>
                          <a:ea typeface="Times New Roman"/>
                        </a:rPr>
                        <a:t>endeudamiento financiero.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432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Reducida habilidad comercial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Frena el desarrollo de la empresa.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733425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Formación en este campo concreto.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7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1074868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475656" y="8367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SÍ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NTESIS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FODA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2" y="1829723"/>
            <a:ext cx="2448272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 Manejo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de la empresa por  </a:t>
            </a:r>
            <a:endParaRPr lang="es-E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propietarios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de la misma, </a:t>
            </a:r>
            <a:endParaRPr lang="es-E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mismos que cuentan </a:t>
            </a:r>
            <a:endParaRPr lang="es-E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con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estudios 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profesionales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en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administración </a:t>
            </a:r>
            <a:endParaRPr lang="es-E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y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mecánica automotriz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1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 Voluntad para emprender el</a:t>
            </a:r>
          </a:p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Negocio.</a:t>
            </a:r>
            <a:endParaRPr lang="es-E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43608" y="1412776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F</a:t>
            </a:r>
            <a:endParaRPr lang="es-ES" sz="2400" b="1" dirty="0"/>
          </a:p>
        </p:txBody>
      </p:sp>
      <p:sp>
        <p:nvSpPr>
          <p:cNvPr id="10" name="9 CuadroTexto"/>
          <p:cNvSpPr txBox="1"/>
          <p:nvPr/>
        </p:nvSpPr>
        <p:spPr>
          <a:xfrm flipH="1">
            <a:off x="107504" y="4816023"/>
            <a:ext cx="2520280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Capacidad de especialización </a:t>
            </a:r>
          </a:p>
          <a:p>
            <a:pPr marL="342900" indent="-342900"/>
            <a:r>
              <a:rPr lang="es-ES" sz="1100" dirty="0" smtClean="0">
                <a:latin typeface="Arial" pitchFamily="34" charset="0"/>
                <a:cs typeface="Arial" pitchFamily="34" charset="0"/>
              </a:rPr>
              <a:t>del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promotor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en Materia automotriz y</a:t>
            </a:r>
          </a:p>
          <a:p>
            <a:pPr marL="342900" indent="-342900"/>
            <a:r>
              <a:rPr lang="es-ES" sz="1100" dirty="0" smtClean="0">
                <a:latin typeface="Arial" pitchFamily="34" charset="0"/>
                <a:cs typeface="Arial" pitchFamily="34" charset="0"/>
              </a:rPr>
              <a:t>manejo de Negocios de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este tipo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1100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endParaRPr lang="es-ES" sz="11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Apoyo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de los socios en el </a:t>
            </a:r>
            <a:br>
              <a:rPr lang="es-ES" sz="1100" dirty="0">
                <a:latin typeface="Arial" pitchFamily="34" charset="0"/>
                <a:cs typeface="Arial" pitchFamily="34" charset="0"/>
              </a:rPr>
            </a:br>
            <a:r>
              <a:rPr lang="es-ES" sz="1100" dirty="0">
                <a:latin typeface="Arial" pitchFamily="34" charset="0"/>
                <a:cs typeface="Arial" pitchFamily="34" charset="0"/>
              </a:rPr>
              <a:t>manejo del negocio.</a:t>
            </a:r>
          </a:p>
          <a:p>
            <a:endParaRPr lang="es-E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187624" y="425564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O</a:t>
            </a:r>
          </a:p>
        </p:txBody>
      </p:sp>
      <p:sp>
        <p:nvSpPr>
          <p:cNvPr id="12" name="11 CuadroTexto"/>
          <p:cNvSpPr txBox="1"/>
          <p:nvPr/>
        </p:nvSpPr>
        <p:spPr>
          <a:xfrm flipH="1">
            <a:off x="4716016" y="1844824"/>
            <a:ext cx="2160240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 Recursos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económicos </a:t>
            </a:r>
            <a:br>
              <a:rPr lang="es-ES" sz="1100" dirty="0">
                <a:latin typeface="Arial" pitchFamily="34" charset="0"/>
                <a:cs typeface="Arial" pitchFamily="34" charset="0"/>
              </a:rPr>
            </a:br>
            <a:r>
              <a:rPr lang="es-ES" sz="1100" dirty="0">
                <a:latin typeface="Arial" pitchFamily="34" charset="0"/>
                <a:cs typeface="Arial" pitchFamily="34" charset="0"/>
              </a:rPr>
              <a:t>limitados, por parte de promotor.</a:t>
            </a:r>
          </a:p>
          <a:p>
            <a:endParaRPr lang="es-ES" sz="11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 Mal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manejo de situaciones </a:t>
            </a:r>
            <a:br>
              <a:rPr lang="es-ES" sz="1100" dirty="0">
                <a:latin typeface="Arial" pitchFamily="34" charset="0"/>
                <a:cs typeface="Arial" pitchFamily="34" charset="0"/>
              </a:rPr>
            </a:br>
            <a:r>
              <a:rPr lang="es-ES" sz="1100" dirty="0">
                <a:latin typeface="Arial" pitchFamily="34" charset="0"/>
                <a:cs typeface="Arial" pitchFamily="34" charset="0"/>
              </a:rPr>
              <a:t>debido  a falta de experiencia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580112" y="1384900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D</a:t>
            </a:r>
            <a:endParaRPr lang="es-ES" sz="2400" b="1" dirty="0"/>
          </a:p>
        </p:txBody>
      </p:sp>
      <p:sp>
        <p:nvSpPr>
          <p:cNvPr id="14" name="13 CuadroTexto"/>
          <p:cNvSpPr txBox="1"/>
          <p:nvPr/>
        </p:nvSpPr>
        <p:spPr>
          <a:xfrm flipH="1">
            <a:off x="4788024" y="4725144"/>
            <a:ext cx="2160240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Falta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de apoyo y </a:t>
            </a:r>
            <a:br>
              <a:rPr lang="es-ES" sz="1100" dirty="0">
                <a:latin typeface="Arial" pitchFamily="34" charset="0"/>
                <a:cs typeface="Arial" pitchFamily="34" charset="0"/>
              </a:rPr>
            </a:br>
            <a:r>
              <a:rPr lang="es-ES" sz="1100" dirty="0">
                <a:latin typeface="Arial" pitchFamily="34" charset="0"/>
                <a:cs typeface="Arial" pitchFamily="34" charset="0"/>
              </a:rPr>
              <a:t>cooperación de empleados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 </a:t>
            </a:r>
            <a:endParaRPr lang="es-ES" sz="11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Antipatía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de otros  </a:t>
            </a:r>
            <a:br>
              <a:rPr lang="es-ES" sz="1100" dirty="0">
                <a:latin typeface="Arial" pitchFamily="34" charset="0"/>
                <a:cs typeface="Arial" pitchFamily="34" charset="0"/>
              </a:rPr>
            </a:br>
            <a:r>
              <a:rPr lang="es-ES" sz="1100" dirty="0">
                <a:latin typeface="Arial" pitchFamily="34" charset="0"/>
                <a:cs typeface="Arial" pitchFamily="34" charset="0"/>
              </a:rPr>
              <a:t>hacia la administración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1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Malas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relaciones </a:t>
            </a:r>
            <a:br>
              <a:rPr lang="es-ES" sz="1100" dirty="0">
                <a:latin typeface="Arial" pitchFamily="34" charset="0"/>
                <a:cs typeface="Arial" pitchFamily="34" charset="0"/>
              </a:rPr>
            </a:br>
            <a:r>
              <a:rPr lang="es-ES" sz="1100" dirty="0">
                <a:latin typeface="Arial" pitchFamily="34" charset="0"/>
                <a:cs typeface="Arial" pitchFamily="34" charset="0"/>
              </a:rPr>
              <a:t>interpersonales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652120" y="4149080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A</a:t>
            </a:r>
          </a:p>
        </p:txBody>
      </p:sp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2699792" y="1340769"/>
          <a:ext cx="1944216" cy="457200"/>
        </p:xfrm>
        <a:graphic>
          <a:graphicData uri="http://schemas.openxmlformats.org/drawingml/2006/table">
            <a:tbl>
              <a:tblPr/>
              <a:tblGrid>
                <a:gridCol w="643423"/>
                <a:gridCol w="743447"/>
                <a:gridCol w="557346"/>
              </a:tblGrid>
              <a:tr h="43204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</a:t>
                      </a:r>
                      <a:b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1%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Times New Roman"/>
                        </a:rPr>
                        <a:t>DESEMPEÑO </a:t>
                      </a:r>
                      <a:br>
                        <a:rPr lang="es-ES" sz="800" b="1" dirty="0">
                          <a:latin typeface="Arial"/>
                          <a:ea typeface="Times New Roman"/>
                        </a:rPr>
                      </a:br>
                      <a:r>
                        <a:rPr lang="es-ES" sz="800" b="1" dirty="0">
                          <a:latin typeface="Arial"/>
                          <a:ea typeface="Times New Roman"/>
                        </a:rPr>
                        <a:t>10%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18 Tabla"/>
          <p:cNvGraphicFramePr>
            <a:graphicFrameLocks noGrp="1"/>
          </p:cNvGraphicFramePr>
          <p:nvPr/>
        </p:nvGraphicFramePr>
        <p:xfrm>
          <a:off x="2699792" y="1844824"/>
          <a:ext cx="1944216" cy="165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828092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0.70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4.90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28092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0.30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0.90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0" name="19 Tabla"/>
          <p:cNvGraphicFramePr>
            <a:graphicFrameLocks noGrp="1"/>
          </p:cNvGraphicFramePr>
          <p:nvPr/>
        </p:nvGraphicFramePr>
        <p:xfrm>
          <a:off x="2699792" y="3585014"/>
          <a:ext cx="1944216" cy="228600"/>
        </p:xfrm>
        <a:graphic>
          <a:graphicData uri="http://schemas.openxmlformats.org/drawingml/2006/table">
            <a:tbl>
              <a:tblPr/>
              <a:tblGrid>
                <a:gridCol w="1296144"/>
                <a:gridCol w="648072"/>
              </a:tblGrid>
              <a:tr h="144016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ln>
                            <a:noFill/>
                          </a:ln>
                          <a:latin typeface="Arial"/>
                          <a:ea typeface="Times New Roman"/>
                        </a:rPr>
                        <a:t>TOTAL:</a:t>
                      </a:r>
                      <a:endParaRPr lang="es-ES" sz="1100" dirty="0">
                        <a:ln>
                          <a:noFill/>
                        </a:ln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ln>
                            <a:noFill/>
                          </a:ln>
                          <a:latin typeface="Arial"/>
                          <a:ea typeface="Times New Roman"/>
                        </a:rPr>
                        <a:t>5.80</a:t>
                      </a:r>
                      <a:endParaRPr lang="es-ES" sz="1100" dirty="0">
                        <a:ln>
                          <a:noFill/>
                        </a:ln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21 Tabla"/>
          <p:cNvGraphicFramePr>
            <a:graphicFrameLocks noGrp="1"/>
          </p:cNvGraphicFramePr>
          <p:nvPr/>
        </p:nvGraphicFramePr>
        <p:xfrm>
          <a:off x="3182009" y="4885184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22 Tabla"/>
          <p:cNvGraphicFramePr>
            <a:graphicFrameLocks noGrp="1"/>
          </p:cNvGraphicFramePr>
          <p:nvPr/>
        </p:nvGraphicFramePr>
        <p:xfrm>
          <a:off x="2699792" y="4195936"/>
          <a:ext cx="1944216" cy="457200"/>
        </p:xfrm>
        <a:graphic>
          <a:graphicData uri="http://schemas.openxmlformats.org/drawingml/2006/table">
            <a:tbl>
              <a:tblPr/>
              <a:tblGrid>
                <a:gridCol w="643423"/>
                <a:gridCol w="743447"/>
                <a:gridCol w="557346"/>
              </a:tblGrid>
              <a:tr h="43204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</a:t>
                      </a:r>
                      <a:b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1%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Times New Roman"/>
                        </a:rPr>
                        <a:t>DESEMPEÑO </a:t>
                      </a:r>
                      <a:br>
                        <a:rPr lang="es-ES" sz="800" b="1" dirty="0">
                          <a:latin typeface="Arial"/>
                          <a:ea typeface="Times New Roman"/>
                        </a:rPr>
                      </a:br>
                      <a:r>
                        <a:rPr lang="es-ES" sz="800" b="1" dirty="0">
                          <a:latin typeface="Arial"/>
                          <a:ea typeface="Times New Roman"/>
                        </a:rPr>
                        <a:t>10%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23 Tabla"/>
          <p:cNvGraphicFramePr>
            <a:graphicFrameLocks noGrp="1"/>
          </p:cNvGraphicFramePr>
          <p:nvPr/>
        </p:nvGraphicFramePr>
        <p:xfrm>
          <a:off x="2699792" y="4725144"/>
          <a:ext cx="1944216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0.60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3.00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0.40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2.00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5" name="24 Tabla"/>
          <p:cNvGraphicFramePr>
            <a:graphicFrameLocks noGrp="1"/>
          </p:cNvGraphicFramePr>
          <p:nvPr/>
        </p:nvGraphicFramePr>
        <p:xfrm>
          <a:off x="2699792" y="6237312"/>
          <a:ext cx="1944216" cy="228600"/>
        </p:xfrm>
        <a:graphic>
          <a:graphicData uri="http://schemas.openxmlformats.org/drawingml/2006/table">
            <a:tbl>
              <a:tblPr/>
              <a:tblGrid>
                <a:gridCol w="1296144"/>
                <a:gridCol w="648072"/>
              </a:tblGrid>
              <a:tr h="144016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ln>
                            <a:noFill/>
                          </a:ln>
                          <a:latin typeface="Arial"/>
                          <a:ea typeface="Times New Roman"/>
                        </a:rPr>
                        <a:t>TOTAL:</a:t>
                      </a:r>
                      <a:endParaRPr lang="es-ES" sz="1100" dirty="0">
                        <a:ln>
                          <a:noFill/>
                        </a:ln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ln>
                            <a:noFill/>
                          </a:ln>
                          <a:latin typeface="Arial"/>
                          <a:ea typeface="Times New Roman"/>
                        </a:rPr>
                        <a:t>5.00</a:t>
                      </a:r>
                      <a:endParaRPr lang="es-ES" sz="1100" dirty="0">
                        <a:ln>
                          <a:noFill/>
                        </a:ln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25 Tabla"/>
          <p:cNvGraphicFramePr>
            <a:graphicFrameLocks noGrp="1"/>
          </p:cNvGraphicFramePr>
          <p:nvPr/>
        </p:nvGraphicFramePr>
        <p:xfrm>
          <a:off x="6948264" y="1315616"/>
          <a:ext cx="1944216" cy="457200"/>
        </p:xfrm>
        <a:graphic>
          <a:graphicData uri="http://schemas.openxmlformats.org/drawingml/2006/table">
            <a:tbl>
              <a:tblPr/>
              <a:tblGrid>
                <a:gridCol w="643423"/>
                <a:gridCol w="743447"/>
                <a:gridCol w="557346"/>
              </a:tblGrid>
              <a:tr h="43204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</a:t>
                      </a:r>
                      <a:b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1%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Times New Roman"/>
                        </a:rPr>
                        <a:t>DESEMPEÑO </a:t>
                      </a:r>
                      <a:br>
                        <a:rPr lang="es-ES" sz="800" b="1" dirty="0">
                          <a:latin typeface="Arial"/>
                          <a:ea typeface="Times New Roman"/>
                        </a:rPr>
                      </a:br>
                      <a:r>
                        <a:rPr lang="es-ES" sz="800" b="1" dirty="0">
                          <a:latin typeface="Arial"/>
                          <a:ea typeface="Times New Roman"/>
                        </a:rPr>
                        <a:t>10%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26 Tabla"/>
          <p:cNvGraphicFramePr>
            <a:graphicFrameLocks noGrp="1"/>
          </p:cNvGraphicFramePr>
          <p:nvPr/>
        </p:nvGraphicFramePr>
        <p:xfrm>
          <a:off x="6948264" y="1832247"/>
          <a:ext cx="1944216" cy="1236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618357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0.70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5.60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18357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0.30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0.90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8" name="27 Tabla"/>
          <p:cNvGraphicFramePr>
            <a:graphicFrameLocks noGrp="1"/>
          </p:cNvGraphicFramePr>
          <p:nvPr/>
        </p:nvGraphicFramePr>
        <p:xfrm>
          <a:off x="6948264" y="3212976"/>
          <a:ext cx="1944216" cy="228600"/>
        </p:xfrm>
        <a:graphic>
          <a:graphicData uri="http://schemas.openxmlformats.org/drawingml/2006/table">
            <a:tbl>
              <a:tblPr/>
              <a:tblGrid>
                <a:gridCol w="1296144"/>
                <a:gridCol w="648072"/>
              </a:tblGrid>
              <a:tr h="144016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ln>
                            <a:noFill/>
                          </a:ln>
                          <a:latin typeface="Arial"/>
                          <a:ea typeface="Times New Roman"/>
                        </a:rPr>
                        <a:t>TOTAL:</a:t>
                      </a:r>
                      <a:endParaRPr lang="es-ES" sz="1100" dirty="0">
                        <a:ln>
                          <a:noFill/>
                        </a:ln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ln>
                            <a:noFill/>
                          </a:ln>
                          <a:latin typeface="Arial"/>
                          <a:ea typeface="Times New Roman"/>
                        </a:rPr>
                        <a:t>6.20</a:t>
                      </a:r>
                      <a:endParaRPr lang="es-ES" sz="1100" dirty="0">
                        <a:ln>
                          <a:noFill/>
                        </a:ln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28 Tabla"/>
          <p:cNvGraphicFramePr>
            <a:graphicFrameLocks noGrp="1"/>
          </p:cNvGraphicFramePr>
          <p:nvPr/>
        </p:nvGraphicFramePr>
        <p:xfrm>
          <a:off x="7502489" y="4982344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0" name="29 Tabla"/>
          <p:cNvGraphicFramePr>
            <a:graphicFrameLocks noGrp="1"/>
          </p:cNvGraphicFramePr>
          <p:nvPr/>
        </p:nvGraphicFramePr>
        <p:xfrm>
          <a:off x="7020272" y="4208512"/>
          <a:ext cx="1944216" cy="457200"/>
        </p:xfrm>
        <a:graphic>
          <a:graphicData uri="http://schemas.openxmlformats.org/drawingml/2006/table">
            <a:tbl>
              <a:tblPr/>
              <a:tblGrid>
                <a:gridCol w="643423"/>
                <a:gridCol w="743447"/>
                <a:gridCol w="557346"/>
              </a:tblGrid>
              <a:tr h="43204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</a:t>
                      </a:r>
                      <a:b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1%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Times New Roman"/>
                        </a:rPr>
                        <a:t>DESEMPEÑO </a:t>
                      </a:r>
                      <a:br>
                        <a:rPr lang="es-ES" sz="800" b="1" dirty="0">
                          <a:latin typeface="Arial"/>
                          <a:ea typeface="Times New Roman"/>
                        </a:rPr>
                      </a:br>
                      <a:r>
                        <a:rPr lang="es-ES" sz="800" b="1" dirty="0">
                          <a:latin typeface="Arial"/>
                          <a:ea typeface="Times New Roman"/>
                        </a:rPr>
                        <a:t>10%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30 Tabla"/>
          <p:cNvGraphicFramePr>
            <a:graphicFrameLocks noGrp="1"/>
          </p:cNvGraphicFramePr>
          <p:nvPr/>
        </p:nvGraphicFramePr>
        <p:xfrm>
          <a:off x="7020272" y="4712568"/>
          <a:ext cx="1944216" cy="144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48005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0.40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1.60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8005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0.40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1.20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8005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0.20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0.60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2" name="31 Tabla"/>
          <p:cNvGraphicFramePr>
            <a:graphicFrameLocks noGrp="1"/>
          </p:cNvGraphicFramePr>
          <p:nvPr/>
        </p:nvGraphicFramePr>
        <p:xfrm>
          <a:off x="7020272" y="6224736"/>
          <a:ext cx="1944216" cy="228600"/>
        </p:xfrm>
        <a:graphic>
          <a:graphicData uri="http://schemas.openxmlformats.org/drawingml/2006/table">
            <a:tbl>
              <a:tblPr/>
              <a:tblGrid>
                <a:gridCol w="1296144"/>
                <a:gridCol w="648072"/>
              </a:tblGrid>
              <a:tr h="144016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ln>
                            <a:noFill/>
                          </a:ln>
                          <a:latin typeface="Arial"/>
                          <a:ea typeface="Times New Roman"/>
                        </a:rPr>
                        <a:t>TOTAL:</a:t>
                      </a:r>
                      <a:endParaRPr lang="es-ES" sz="1100" dirty="0">
                        <a:ln>
                          <a:noFill/>
                        </a:ln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ln>
                            <a:noFill/>
                          </a:ln>
                          <a:latin typeface="Arial"/>
                          <a:ea typeface="Times New Roman"/>
                        </a:rPr>
                        <a:t>3.40</a:t>
                      </a:r>
                      <a:endParaRPr lang="es-ES" sz="1100" dirty="0">
                        <a:ln>
                          <a:noFill/>
                        </a:ln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pic>
        <p:nvPicPr>
          <p:cNvPr id="33" name="32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780" y="260648"/>
            <a:ext cx="1074868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51720" y="76470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1074868" cy="86409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940007" y="1700808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Arial" pitchFamily="34" charset="0"/>
                <a:cs typeface="Arial" pitchFamily="34" charset="0"/>
              </a:rPr>
              <a:t>Objetivos de la </a:t>
            </a:r>
          </a:p>
          <a:p>
            <a:r>
              <a:rPr lang="es-ES" sz="1600" dirty="0" smtClean="0">
                <a:latin typeface="Arial" pitchFamily="34" charset="0"/>
                <a:cs typeface="Arial" pitchFamily="34" charset="0"/>
              </a:rPr>
              <a:t>Investigación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Abrir llave"/>
          <p:cNvSpPr/>
          <p:nvPr/>
        </p:nvSpPr>
        <p:spPr>
          <a:xfrm>
            <a:off x="3668199" y="1340768"/>
            <a:ext cx="576064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4172255" y="1508591"/>
            <a:ext cx="32800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Mercado Insatisfecho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Interés de los Usuarios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Promoción e Información del servicio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Servicios adicionales y precios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2240885" y="3338661"/>
          <a:ext cx="4491355" cy="3344545"/>
        </p:xfrm>
        <a:graphic>
          <a:graphicData uri="http://schemas.openxmlformats.org/drawingml/2006/table">
            <a:tbl>
              <a:tblPr/>
              <a:tblGrid>
                <a:gridCol w="1880870"/>
                <a:gridCol w="2610485"/>
              </a:tblGrid>
              <a:tr h="21602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latin typeface="Arial"/>
                          <a:ea typeface="Times New Roman"/>
                        </a:rPr>
                        <a:t>MECÁNICA </a:t>
                      </a:r>
                      <a:r>
                        <a:rPr lang="es-ES" sz="1000" b="1" dirty="0">
                          <a:latin typeface="Arial"/>
                          <a:ea typeface="Times New Roman"/>
                        </a:rPr>
                        <a:t>LIGERA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i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Servicio</a:t>
                      </a:r>
                      <a:endParaRPr lang="es-ES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i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Comprende</a:t>
                      </a:r>
                      <a:endParaRPr lang="es-ES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34988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s-ES" sz="1100">
                          <a:latin typeface="Arial"/>
                          <a:ea typeface="Times New Roman"/>
                        </a:rPr>
                        <a:t>Lubricación.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Times New Roman"/>
                        </a:rPr>
                        <a:t>Cambio de aceite y filtro.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100" dirty="0" smtClean="0">
                          <a:latin typeface="Arial"/>
                          <a:ea typeface="Times New Roman"/>
                        </a:rPr>
                        <a:t>2.     Limpieza  </a:t>
                      </a:r>
                      <a:r>
                        <a:rPr lang="es-ES" sz="1100" dirty="0">
                          <a:latin typeface="Arial"/>
                          <a:ea typeface="Times New Roman"/>
                        </a:rPr>
                        <a:t>automotriz </a:t>
                      </a:r>
                      <a:r>
                        <a:rPr lang="es-ES" sz="1100" dirty="0" err="1">
                          <a:latin typeface="Arial"/>
                          <a:ea typeface="Times New Roman"/>
                        </a:rPr>
                        <a:t>express</a:t>
                      </a:r>
                      <a:r>
                        <a:rPr lang="es-ES" sz="1100" dirty="0">
                          <a:latin typeface="Arial"/>
                          <a:ea typeface="Times New Roman"/>
                        </a:rPr>
                        <a:t> y completa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latin typeface="Arial"/>
                        <a:ea typeface="Times New Roman"/>
                      </a:endParaRP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Times New Roman"/>
                        </a:rPr>
                        <a:t>EXPRESS (aspirado interior y lavado exterior carrocería). </a:t>
                      </a:r>
                      <a:endParaRPr lang="es-ES" sz="1100" dirty="0" smtClean="0">
                        <a:latin typeface="Arial"/>
                        <a:ea typeface="Times New Roman"/>
                      </a:endParaRP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Arial"/>
                          <a:ea typeface="Times New Roman"/>
                        </a:rPr>
                        <a:t>COMPLETA (limpieza </a:t>
                      </a:r>
                      <a:r>
                        <a:rPr lang="es-ES" sz="1100" dirty="0" err="1">
                          <a:latin typeface="Arial"/>
                          <a:ea typeface="Times New Roman"/>
                        </a:rPr>
                        <a:t>express</a:t>
                      </a:r>
                      <a:r>
                        <a:rPr lang="es-ES" sz="1100" dirty="0">
                          <a:latin typeface="Arial"/>
                          <a:ea typeface="Times New Roman"/>
                        </a:rPr>
                        <a:t> más limpieza interior de tableros, moquetas, asientos, paneles, etc.)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8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100" dirty="0" smtClean="0">
                          <a:latin typeface="Arial"/>
                          <a:ea typeface="Times New Roman"/>
                        </a:rPr>
                        <a:t>3.      Mantenimiento  </a:t>
                      </a:r>
                      <a:r>
                        <a:rPr lang="es-ES" sz="1100" dirty="0">
                          <a:latin typeface="Arial"/>
                          <a:ea typeface="Times New Roman"/>
                        </a:rPr>
                        <a:t>de inyectores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Limpieza de inyectores y cambio de filtro de gasolina.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8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s-ES" sz="1100" dirty="0" smtClean="0">
                          <a:latin typeface="Arial"/>
                          <a:ea typeface="Times New Roman"/>
                        </a:rPr>
                        <a:t>4.      Mantenimiento  </a:t>
                      </a:r>
                      <a:r>
                        <a:rPr lang="es-ES" sz="1100" dirty="0">
                          <a:latin typeface="Arial"/>
                          <a:ea typeface="Times New Roman"/>
                        </a:rPr>
                        <a:t>de bujías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Limpieza y cambio de bujías.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3059832" y="2852936"/>
            <a:ext cx="295232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IDENTIFICACIÓN DEL SERVICIO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75541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827584" y="1556792"/>
            <a:ext cx="381642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s-EC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PRODUCTOS O SERVICIOS COMPLEMENTARIOS</a:t>
            </a:r>
            <a:endParaRPr kumimoji="0" lang="es-EC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827584" y="2132856"/>
            <a:ext cx="4320480" cy="250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914400" algn="l"/>
              </a:tabLst>
            </a:pPr>
            <a:r>
              <a:rPr kumimoji="0" lang="es-ES" sz="1400" b="0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Revisión de emisión de gases.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kumimoji="0" lang="es-ES" sz="900" b="0" i="0" u="none" strike="noStrik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914400" algn="l"/>
              </a:tabLst>
            </a:pPr>
            <a:r>
              <a:rPr kumimoji="0" lang="es-ES" sz="1400" b="0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Alineación del tren delantero y  Trasero.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kumimoji="0" lang="es-ES" sz="900" b="0" i="0" u="none" strike="noStrik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914400" algn="l"/>
              </a:tabLst>
            </a:pPr>
            <a:r>
              <a:rPr kumimoji="0" lang="es-ES" sz="1400" b="0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Venta de Aros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kumimoji="0" lang="es-ES" sz="900" b="0" i="0" u="none" strike="noStrik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914400" algn="l"/>
              </a:tabLst>
            </a:pPr>
            <a:r>
              <a:rPr kumimoji="0" lang="es-ES" sz="1400" b="0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Balanceo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kumimoji="0" lang="es-ES" sz="900" b="0" i="0" u="none" strike="noStrik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914400" algn="l"/>
              </a:tabLst>
            </a:pPr>
            <a:r>
              <a:rPr kumimoji="0" lang="es-ES" sz="1400" b="0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s-ES" sz="1400" b="0" i="0" u="none" strike="noStrik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Enllantaje</a:t>
            </a:r>
            <a:endParaRPr kumimoji="0" lang="es-ES" sz="1400" b="0" i="0" u="none" strike="noStrik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kumimoji="0" lang="es-ES" sz="900" b="0" i="0" u="none" strike="noStrik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914400" algn="l"/>
              </a:tabLst>
            </a:pPr>
            <a:r>
              <a:rPr kumimoji="0" lang="es-ES" sz="1400" b="0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Vulcanización y venta de neumáticos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endParaRPr kumimoji="0" lang="es-ES" sz="900" b="0" i="0" u="none" strike="noStrik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914400" algn="l"/>
              </a:tabLst>
            </a:pPr>
            <a:r>
              <a:rPr kumimoji="0" lang="es-ES" sz="1400" b="0" i="0" u="none" strike="noStrik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Mantenimiento y reparación del sistema Eléctrico.</a:t>
            </a:r>
            <a:endParaRPr kumimoji="0" lang="es-ES" sz="2000" b="0" i="0" u="none" strike="noStrik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8 Imagen" descr="2042204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4941168"/>
            <a:ext cx="2095505" cy="1697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9 Imagen" descr="aros-llant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3068960"/>
            <a:ext cx="2191882" cy="1643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10 Imagen" descr="cemb_c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1628800"/>
            <a:ext cx="1152128" cy="1428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animBg="1"/>
      <p:bldP spid="245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619672" y="2492896"/>
          <a:ext cx="6120680" cy="4038629"/>
        </p:xfrm>
        <a:graphic>
          <a:graphicData uri="http://schemas.openxmlformats.org/drawingml/2006/table">
            <a:tbl>
              <a:tblPr/>
              <a:tblGrid>
                <a:gridCol w="1165844"/>
                <a:gridCol w="3192784"/>
                <a:gridCol w="1762052"/>
              </a:tblGrid>
              <a:tr h="251918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NORMATIVA AMBIENTAL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471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Ordenanzas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Municipales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Contenido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Aspecto Asociado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55399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050" dirty="0">
                          <a:latin typeface="Arial"/>
                          <a:ea typeface="Times New Roman"/>
                        </a:rPr>
                        <a:t>ORD - 147</a:t>
                      </a:r>
                      <a:endParaRPr lang="es-ES" sz="105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Régimen nacional para la gestión de productos químicos peligrosos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Consumo de sustancias peligrosas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37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ORDM – 213 - 118</a:t>
                      </a:r>
                      <a:endParaRPr lang="es-ES" sz="105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Reglamento para la prevención y control de la contaminación en lo relativo al recurso agua.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Consumo de agua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727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ORDM - 213</a:t>
                      </a:r>
                      <a:endParaRPr lang="es-ES" sz="105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Reglamento de protección y control de la calidad del aire.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Generación de emisiones atmosféricas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32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ORDM - 067</a:t>
                      </a:r>
                      <a:endParaRPr lang="es-ES" sz="105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Reglamento para empresas que prestan el servicio de aseo y establece algunas prohibiciones. Permiso para el manejo  de residuos sólidos y peligrosos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Generación de residuos inertes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998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Resolución 02-DMA-2008 - </a:t>
                      </a:r>
                      <a:endParaRPr lang="es-ES" sz="105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Normas técnicas para la aplicación de la prevención y control del medio ambiente.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900430" algn="l"/>
                          <a:tab pos="18288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Guías de prácticas ambientales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1484784"/>
            <a:ext cx="1728192" cy="288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s-EC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NORMATIVAS</a:t>
            </a:r>
            <a:endParaRPr kumimoji="0" lang="es-EC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sp>
        <p:nvSpPr>
          <p:cNvPr id="6" name="5 Flecha derecha"/>
          <p:cNvSpPr/>
          <p:nvPr/>
        </p:nvSpPr>
        <p:spPr>
          <a:xfrm>
            <a:off x="2699792" y="1196752"/>
            <a:ext cx="720080" cy="100811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3635896" y="1105580"/>
            <a:ext cx="139493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COMERCIAL</a:t>
            </a:r>
          </a:p>
          <a:p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TÉCNICA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635896" y="1969095"/>
            <a:ext cx="1331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AMBIENTAL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5148064" y="1267172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6084168" y="908720"/>
            <a:ext cx="1574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Municipio de Quito</a:t>
            </a:r>
          </a:p>
          <a:p>
            <a:pPr>
              <a:buFont typeface="Wingdings" pitchFamily="2" charset="2"/>
              <a:buChar char="ü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SRI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12 Conector recto de flecha"/>
          <p:cNvCxnSpPr/>
          <p:nvPr/>
        </p:nvCxnSpPr>
        <p:spPr>
          <a:xfrm>
            <a:off x="4860032" y="1700808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6100699" y="1486525"/>
            <a:ext cx="2863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Ministerio de Trabajo:</a:t>
            </a:r>
          </a:p>
          <a:p>
            <a:r>
              <a:rPr lang="es-ES" sz="1200" dirty="0" smtClean="0">
                <a:latin typeface="Arial" pitchFamily="34" charset="0"/>
                <a:cs typeface="Arial" pitchFamily="34" charset="0"/>
              </a:rPr>
              <a:t>    Reglamento de Seguridad y Salud </a:t>
            </a:r>
          </a:p>
          <a:p>
            <a:r>
              <a:rPr lang="es-ES" sz="1200" dirty="0" smtClean="0">
                <a:latin typeface="Arial" pitchFamily="34" charset="0"/>
                <a:cs typeface="Arial" pitchFamily="34" charset="0"/>
              </a:rPr>
              <a:t>    de  empleadores.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23528" y="1484784"/>
            <a:ext cx="242015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Consumidor del servicio</a:t>
            </a:r>
            <a:r>
              <a:rPr lang="es-ES" sz="1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ES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2" name="Picture 2" descr="C:\Archivos de programa\Microsoft Office\MEDIA\CAGCAT10\j029912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2656"/>
            <a:ext cx="550012" cy="902513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23528" y="1988840"/>
            <a:ext cx="422558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 Hombres o Mujeres.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 Mayores de Edad.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 Ingresos económicos media a media alta.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 Residan en la ciudad de Quito.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 Actividades diarias en el lado norte de la ciudad.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 Posean vehículo liviano.</a:t>
            </a:r>
          </a:p>
          <a:p>
            <a:pPr>
              <a:buFont typeface="Wingdings" pitchFamily="2" charset="2"/>
              <a:buChar char="v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 Cualquier Marca, año de fabricación y modelo.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364088" y="1484784"/>
            <a:ext cx="2592288" cy="288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s-ES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ESTRUCTURA DE MERCADO</a:t>
            </a:r>
            <a:endParaRPr lang="es-ES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Flecha abajo"/>
          <p:cNvSpPr/>
          <p:nvPr/>
        </p:nvSpPr>
        <p:spPr>
          <a:xfrm>
            <a:off x="6444208" y="1916832"/>
            <a:ext cx="360040" cy="50405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5508104" y="2575937"/>
            <a:ext cx="2157322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COMPETENCIA PERFECTA</a:t>
            </a:r>
            <a:endParaRPr lang="es-ES" sz="1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95536" y="4088105"/>
            <a:ext cx="165618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s-ES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INVESTIGACIÓN</a:t>
            </a:r>
            <a:endParaRPr lang="es-ES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2267745" y="4653136"/>
          <a:ext cx="5040559" cy="1865057"/>
        </p:xfrm>
        <a:graphic>
          <a:graphicData uri="http://schemas.openxmlformats.org/drawingml/2006/table">
            <a:tbl>
              <a:tblPr/>
              <a:tblGrid>
                <a:gridCol w="1584175"/>
                <a:gridCol w="1584176"/>
                <a:gridCol w="1872208"/>
              </a:tblGrid>
              <a:tr h="288032"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BASES PARA SEGMENTAR EL MERCADO</a:t>
                      </a: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1300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GEOGRÁFICAS</a:t>
                      </a:r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es-ES" sz="11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DEMOGRÁFICAS</a:t>
                      </a:r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es-ES" sz="11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PSICOGRÁFICAS</a:t>
                      </a:r>
                      <a:r>
                        <a:rPr lang="es-ES" sz="1200" b="0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es-ES" sz="11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20286">
                <a:tc>
                  <a:txBody>
                    <a:bodyPr/>
                    <a:lstStyle/>
                    <a:p>
                      <a:pPr algn="l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Regional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Edad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Clr>
                          <a:srgbClr val="000000"/>
                        </a:buClr>
                        <a:buSzPts val="1050"/>
                        <a:buFont typeface="Wingdings"/>
                        <a:buChar char="ü"/>
                      </a:pP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Estilo de vida</a:t>
                      </a:r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0286">
                <a:tc>
                  <a:txBody>
                    <a:bodyPr/>
                    <a:lstStyle/>
                    <a:p>
                      <a:pPr algn="l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Urbana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Sexo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Clr>
                          <a:srgbClr val="000000"/>
                        </a:buClr>
                        <a:buSzPts val="1050"/>
                        <a:buFont typeface="Wingdings"/>
                        <a:buChar char="ü"/>
                      </a:pP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Personalidad </a:t>
                      </a:r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286">
                <a:tc>
                  <a:txBody>
                    <a:bodyPr/>
                    <a:lstStyle/>
                    <a:p>
                      <a:pPr algn="l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Suburbana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Ocupación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Clr>
                          <a:srgbClr val="000000"/>
                        </a:buClr>
                        <a:buSzPts val="1050"/>
                        <a:buFont typeface="Wingdings"/>
                        <a:buChar char="ü"/>
                      </a:pP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Beneficios del producto</a:t>
                      </a:r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286">
                <a:tc>
                  <a:txBody>
                    <a:bodyPr/>
                    <a:lstStyle/>
                    <a:p>
                      <a:pPr algn="l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Interurbana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Profesión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Clr>
                          <a:srgbClr val="000000"/>
                        </a:buClr>
                        <a:buSzPts val="1050"/>
                        <a:buFont typeface="Wingdings"/>
                        <a:buChar char="ü"/>
                      </a:pP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Uso del producto </a:t>
                      </a:r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233">
                <a:tc>
                  <a:txBody>
                    <a:bodyPr/>
                    <a:lstStyle/>
                    <a:p>
                      <a:pPr algn="ctr" rtl="0" fontAlgn="t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Tamaño de la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familia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1300">
                <a:tc>
                  <a:txBody>
                    <a:bodyPr/>
                    <a:lstStyle/>
                    <a:p>
                      <a:pPr algn="ctr" rtl="0" fontAlgn="t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>
                        <a:buFont typeface="Wingdings" pitchFamily="2" charset="2"/>
                        <a:buChar char="ü"/>
                      </a:pP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Ingresos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14 Flecha derecha"/>
          <p:cNvSpPr/>
          <p:nvPr/>
        </p:nvSpPr>
        <p:spPr>
          <a:xfrm>
            <a:off x="2339752" y="4149080"/>
            <a:ext cx="648072" cy="21602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3131840" y="4077072"/>
            <a:ext cx="165618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/>
            <a:r>
              <a:rPr lang="es-ES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segmentación</a:t>
            </a:r>
            <a:endParaRPr lang="es-ES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8" grpId="0" animBg="1"/>
      <p:bldP spid="10" grpId="0" animBg="1"/>
      <p:bldP spid="12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23528" y="1484784"/>
            <a:ext cx="166263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s-ES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MARCO MUESTRAL</a:t>
            </a:r>
            <a:endParaRPr lang="es-ES" sz="1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Gráfico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060848"/>
            <a:ext cx="6480720" cy="40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043608" y="1441515"/>
          <a:ext cx="2899152" cy="1699453"/>
        </p:xfrm>
        <a:graphic>
          <a:graphicData uri="http://schemas.openxmlformats.org/drawingml/2006/table">
            <a:tbl>
              <a:tblPr/>
              <a:tblGrid>
                <a:gridCol w="1499634"/>
                <a:gridCol w="1399518"/>
              </a:tblGrid>
              <a:tr h="27806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SEGMENTACIÓN VEHICULAR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80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TIPO DE VEHÍCULO</a:t>
                      </a:r>
                      <a:endParaRPr lang="es-ES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CANTIDAD</a:t>
                      </a:r>
                      <a:endParaRPr lang="es-ES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6791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Livianos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215.359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Taxis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12.038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1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Camionetas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86.015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12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257300" algn="l"/>
                          <a:tab pos="1371600" algn="l"/>
                        </a:tabLs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313.412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187624" y="3789038"/>
          <a:ext cx="2592288" cy="2736306"/>
        </p:xfrm>
        <a:graphic>
          <a:graphicData uri="http://schemas.openxmlformats.org/drawingml/2006/table">
            <a:tbl>
              <a:tblPr/>
              <a:tblGrid>
                <a:gridCol w="596226"/>
                <a:gridCol w="998031"/>
                <a:gridCol w="998031"/>
              </a:tblGrid>
              <a:tr h="287053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CÁLCULO DE LA MUESTRA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7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Datos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7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N=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313.412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313.412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Z=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1,96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1,96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e=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0,05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p=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80%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0,80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q=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20%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0,20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5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5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50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10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Tamaño de la Muestra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246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73" name="AutoShape 1"/>
          <p:cNvSpPr>
            <a:spLocks noChangeArrowheads="1"/>
          </p:cNvSpPr>
          <p:nvPr/>
        </p:nvSpPr>
        <p:spPr bwMode="auto">
          <a:xfrm>
            <a:off x="4680595" y="2925887"/>
            <a:ext cx="3779837" cy="719137"/>
          </a:xfrm>
          <a:prstGeom prst="flowChartAlternateProcess">
            <a:avLst/>
          </a:prstGeom>
          <a:solidFill>
            <a:srgbClr val="33CCCC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¿Usted realiza ABC o mantenimiento a su vehículo periódicamente?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 </a:t>
            </a:r>
            <a:r>
              <a:rPr kumimoji="0" lang="es-E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SI                                     NO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724128" y="1268760"/>
            <a:ext cx="1280607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s-ES" sz="14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ENCUESTAS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580112" y="2257127"/>
            <a:ext cx="1651093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s-ES" sz="14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PRUEBA PILOTO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5292080" y="4463008"/>
          <a:ext cx="2413000" cy="838200"/>
        </p:xfrm>
        <a:graphic>
          <a:graphicData uri="http://schemas.openxmlformats.org/drawingml/2006/table">
            <a:tbl>
              <a:tblPr/>
              <a:tblGrid>
                <a:gridCol w="886992"/>
                <a:gridCol w="763004"/>
                <a:gridCol w="763004"/>
              </a:tblGrid>
              <a:tr h="2095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PREGUNTA PILOTO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SI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12 Flecha abajo"/>
          <p:cNvSpPr/>
          <p:nvPr/>
        </p:nvSpPr>
        <p:spPr>
          <a:xfrm>
            <a:off x="6372200" y="3933056"/>
            <a:ext cx="216024" cy="28803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lecha abajo"/>
          <p:cNvSpPr/>
          <p:nvPr/>
        </p:nvSpPr>
        <p:spPr>
          <a:xfrm>
            <a:off x="6295101" y="1772816"/>
            <a:ext cx="216024" cy="28803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Flecha derecha"/>
          <p:cNvSpPr/>
          <p:nvPr/>
        </p:nvSpPr>
        <p:spPr>
          <a:xfrm rot="10800000">
            <a:off x="4283968" y="4869160"/>
            <a:ext cx="43204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 animBg="1"/>
      <p:bldP spid="9" grpId="0" animBg="1"/>
      <p:bldP spid="10" grpId="0" animBg="1"/>
      <p:bldP spid="13" grpId="0" animBg="1"/>
      <p:bldP spid="14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Gráfico 6"/>
          <p:cNvPicPr>
            <a:picLocks noChangeArrowheads="1"/>
          </p:cNvPicPr>
          <p:nvPr/>
        </p:nvPicPr>
        <p:blipFill>
          <a:blip r:embed="rId3" cstate="print"/>
          <a:srcRect b="-105"/>
          <a:stretch>
            <a:fillRect/>
          </a:stretch>
        </p:blipFill>
        <p:spPr bwMode="auto">
          <a:xfrm>
            <a:off x="611560" y="1700808"/>
            <a:ext cx="316835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4287361" y="2060848"/>
          <a:ext cx="2588895" cy="960120"/>
        </p:xfrm>
        <a:graphic>
          <a:graphicData uri="http://schemas.openxmlformats.org/drawingml/2006/table">
            <a:tbl>
              <a:tblPr/>
              <a:tblGrid>
                <a:gridCol w="1419225"/>
                <a:gridCol w="1169670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 smtClean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Si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98.00%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latin typeface="Arial"/>
                          <a:ea typeface="Times New Roman"/>
                        </a:rPr>
                        <a:t>No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64398" y="1196752"/>
            <a:ext cx="5064207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1257300" algn="l"/>
                <a:tab pos="1371600" algn="l"/>
              </a:tabLst>
            </a:pPr>
            <a:r>
              <a:rPr lang="es-EC" sz="11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 ¿</a:t>
            </a:r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Conoce usted lo que es un centro o taller automotriz</a:t>
            </a:r>
            <a:r>
              <a:rPr lang="es-EC" sz="11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endParaRPr lang="es-EC" sz="1600" b="1" dirty="0" smtClean="0">
              <a:solidFill>
                <a:schemeClr val="tx2"/>
              </a:solidFill>
              <a:latin typeface="Arial" pitchFamily="34" charset="0"/>
            </a:endParaRPr>
          </a:p>
        </p:txBody>
      </p:sp>
      <p:pic>
        <p:nvPicPr>
          <p:cNvPr id="29700" name="Gráfico 1"/>
          <p:cNvPicPr>
            <a:picLocks noChangeArrowheads="1"/>
          </p:cNvPicPr>
          <p:nvPr/>
        </p:nvPicPr>
        <p:blipFill>
          <a:blip r:embed="rId4" cstate="print"/>
          <a:srcRect b="-66"/>
          <a:stretch>
            <a:fillRect/>
          </a:stretch>
        </p:blipFill>
        <p:spPr bwMode="auto">
          <a:xfrm>
            <a:off x="614953" y="4509120"/>
            <a:ext cx="331236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395536" y="4005064"/>
            <a:ext cx="6696744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¿Usted realiza ABC o el mantenimiento a su vehículo periódicamente?</a:t>
            </a:r>
            <a:endParaRPr lang="es-ES" sz="1100" b="1" cap="all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4575393" y="5085184"/>
          <a:ext cx="2588895" cy="960120"/>
        </p:xfrm>
        <a:graphic>
          <a:graphicData uri="http://schemas.openxmlformats.org/drawingml/2006/table">
            <a:tbl>
              <a:tblPr/>
              <a:tblGrid>
                <a:gridCol w="1419225"/>
                <a:gridCol w="1169670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Si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91.00%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No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64398" y="1196752"/>
            <a:ext cx="7047122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3. ¿Con qué frecuencia lleva a su vehículo a una revisión en un taller automotriz?</a:t>
            </a:r>
            <a:endParaRPr lang="es-ES" sz="1100" b="1" cap="all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7544" y="3861048"/>
            <a:ext cx="6872394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4. ¿Qué  servicio usa frecuentemente en un centro de mantenimiento automotriz?</a:t>
            </a:r>
            <a:endParaRPr lang="es-ES" sz="1100" b="1" cap="all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Gráfico 8"/>
          <p:cNvPicPr>
            <a:picLocks noChangeArrowheads="1"/>
          </p:cNvPicPr>
          <p:nvPr/>
        </p:nvPicPr>
        <p:blipFill>
          <a:blip r:embed="rId3" cstate="print"/>
          <a:srcRect b="-70"/>
          <a:stretch>
            <a:fillRect/>
          </a:stretch>
        </p:blipFill>
        <p:spPr bwMode="auto">
          <a:xfrm>
            <a:off x="683568" y="1700808"/>
            <a:ext cx="345638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5007441" y="1916832"/>
          <a:ext cx="2588895" cy="1680210"/>
        </p:xfrm>
        <a:graphic>
          <a:graphicData uri="http://schemas.openxmlformats.org/drawingml/2006/table">
            <a:tbl>
              <a:tblPr/>
              <a:tblGrid>
                <a:gridCol w="1419225"/>
                <a:gridCol w="1169670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latin typeface="Arial"/>
                          <a:ea typeface="Times New Roman"/>
                        </a:rPr>
                        <a:t>Una vez al mes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Cada 2 meses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25.00%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Cada 3 meses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61.00%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Cada 6 meses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Una vez al año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24" name="Gráfico 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9" y="4509119"/>
            <a:ext cx="3672407" cy="2044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5025598" y="4465275"/>
          <a:ext cx="2858770" cy="2242185"/>
        </p:xfrm>
        <a:graphic>
          <a:graphicData uri="http://schemas.openxmlformats.org/drawingml/2006/table">
            <a:tbl>
              <a:tblPr/>
              <a:tblGrid>
                <a:gridCol w="1689100"/>
                <a:gridCol w="1169670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Cambio de aceite y filtros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38.00%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Lavado Express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15.00%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Lavado Completo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Mantenimiento y limpieza de inyectores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26.00%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Mantenimiento y cambio de bujías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64398" y="1053897"/>
            <a:ext cx="6955750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5. ¿Cuál de las siguientes características, considera usted más importante en un </a:t>
            </a:r>
          </a:p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centro de mantenimiento automotriz?</a:t>
            </a:r>
            <a:endParaRPr lang="es-ES" sz="1100" b="1" cap="all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7544" y="4463534"/>
            <a:ext cx="6213560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6. ¿Qué días y en donde prefiere realizar el mantenimiento a su vehículo?</a:t>
            </a:r>
            <a:endParaRPr lang="es-ES" sz="1100" b="1" cap="all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Gráfico 8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44824"/>
            <a:ext cx="36724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4788024" y="1663174"/>
          <a:ext cx="3672408" cy="2629922"/>
        </p:xfrm>
        <a:graphic>
          <a:graphicData uri="http://schemas.openxmlformats.org/drawingml/2006/table">
            <a:tbl>
              <a:tblPr/>
              <a:tblGrid>
                <a:gridCol w="2329001"/>
                <a:gridCol w="1343407"/>
              </a:tblGrid>
              <a:tr h="2171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0875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Comodidad y espacio en el taller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18.00%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5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Garantía del servicio y repuestos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24.00%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5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Atención personalizada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14.00%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5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Rapidez en el servicio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15.40%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13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Cordialidad y honestidad del personal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11.60%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13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Insumos reconocidos en el mercado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17.00%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30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747" name="Gráfico 10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2128" y="4975473"/>
            <a:ext cx="2771800" cy="16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5156924" y="5061922"/>
          <a:ext cx="2151380" cy="1680210"/>
        </p:xfrm>
        <a:graphic>
          <a:graphicData uri="http://schemas.openxmlformats.org/drawingml/2006/table">
            <a:tbl>
              <a:tblPr/>
              <a:tblGrid>
                <a:gridCol w="1059180"/>
                <a:gridCol w="10922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De lunes a viernes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44.00%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Fines de semana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54.00%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Feriados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7544" y="4077072"/>
            <a:ext cx="5474576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7.  El taller de mantenimiento automotriz al que usted acude es:</a:t>
            </a:r>
            <a:endParaRPr lang="es-ES" sz="1100" b="1" cap="all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0" name="Objeto 14"/>
          <p:cNvPicPr>
            <a:picLocks noChangeArrowheads="1"/>
          </p:cNvPicPr>
          <p:nvPr/>
        </p:nvPicPr>
        <p:blipFill>
          <a:blip r:embed="rId3" cstate="print"/>
          <a:srcRect t="-261" r="-27" b="-392"/>
          <a:stretch>
            <a:fillRect/>
          </a:stretch>
        </p:blipFill>
        <p:spPr bwMode="auto">
          <a:xfrm>
            <a:off x="899592" y="1700808"/>
            <a:ext cx="352839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467544" y="1196752"/>
            <a:ext cx="6213560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6. ¿Qué días y en donde prefiere realizar el mantenimiento a su vehículo?</a:t>
            </a:r>
            <a:endParaRPr lang="es-ES" sz="1100" b="1" cap="all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5364088" y="1772816"/>
          <a:ext cx="2421255" cy="2160270"/>
        </p:xfrm>
        <a:graphic>
          <a:graphicData uri="http://schemas.openxmlformats.org/drawingml/2006/table">
            <a:tbl>
              <a:tblPr/>
              <a:tblGrid>
                <a:gridCol w="1329055"/>
                <a:gridCol w="1092200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En un taller cerca del trabajo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35.00%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En un taller cerca del domicilio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61.00%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Donde se encuentre  ese momento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2771" name="Gráfico 13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573141"/>
            <a:ext cx="3600400" cy="216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5259149" y="4677876"/>
          <a:ext cx="2769235" cy="1920240"/>
        </p:xfrm>
        <a:graphic>
          <a:graphicData uri="http://schemas.openxmlformats.org/drawingml/2006/table">
            <a:tbl>
              <a:tblPr/>
              <a:tblGrid>
                <a:gridCol w="1598930"/>
                <a:gridCol w="1170305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Taller del concesionario de su vehículo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35.00%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Tecnicentro o lubricentro profesional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56.00%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Taller o lubricadora conocida en el barrio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95536" y="4077072"/>
            <a:ext cx="6029215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¿Qué marcas prefiere cuando realiza un cambio de aceite al vehículo?</a:t>
            </a:r>
            <a:endParaRPr lang="es-ES" sz="1100" b="1" cap="all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23528" y="1196752"/>
            <a:ext cx="8481809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8. ¿Qué factor influenciaría en usted para que decida ir a otro taller de mantenimiento automotriz?</a:t>
            </a:r>
            <a:endParaRPr lang="es-ES" sz="1100" b="1" cap="all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5715456" y="1760975"/>
          <a:ext cx="2600960" cy="2287905"/>
        </p:xfrm>
        <a:graphic>
          <a:graphicData uri="http://schemas.openxmlformats.org/drawingml/2006/table">
            <a:tbl>
              <a:tblPr/>
              <a:tblGrid>
                <a:gridCol w="1508760"/>
                <a:gridCol w="1092200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Rapidez en el servicio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19.00%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Ofertas especiales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16.00%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Honestidad y buena atención del personal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33.00%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Uso de productos  óptimos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28.00%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No se cambiaría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4817" name="Gráfico 1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700808"/>
            <a:ext cx="388843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Gráfico 18"/>
          <p:cNvPicPr>
            <a:picLocks noChangeArrowheads="1"/>
          </p:cNvPicPr>
          <p:nvPr/>
        </p:nvPicPr>
        <p:blipFill>
          <a:blip r:embed="rId4" cstate="print"/>
          <a:srcRect b="-98"/>
          <a:stretch>
            <a:fillRect/>
          </a:stretch>
        </p:blipFill>
        <p:spPr bwMode="auto">
          <a:xfrm>
            <a:off x="1043608" y="4581128"/>
            <a:ext cx="374441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5859472" y="4653136"/>
          <a:ext cx="2331085" cy="1852295"/>
        </p:xfrm>
        <a:graphic>
          <a:graphicData uri="http://schemas.openxmlformats.org/drawingml/2006/table">
            <a:tbl>
              <a:tblPr/>
              <a:tblGrid>
                <a:gridCol w="1238885"/>
                <a:gridCol w="1092200"/>
              </a:tblGrid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Shell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14.00%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Havoline Texaco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27.00%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Mobil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35.00%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Chevron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>
                          <a:latin typeface="Arial"/>
                          <a:ea typeface="Times New Roman"/>
                        </a:rPr>
                        <a:t>Otro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12.00%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b="1">
                          <a:latin typeface="Arial"/>
                          <a:ea typeface="Times New Roman"/>
                        </a:rPr>
                        <a:t>TOTAL: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100.00%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23528" y="1223174"/>
            <a:ext cx="5694188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s-EC" sz="1100" b="1" cap="all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10. ¿Cuánto estaría dispuesto a pagar por los siguientes servicios</a:t>
            </a:r>
            <a:endParaRPr lang="es-ES" sz="1100" b="1" cap="all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5148063" y="1844824"/>
          <a:ext cx="3600401" cy="4328002"/>
        </p:xfrm>
        <a:graphic>
          <a:graphicData uri="http://schemas.openxmlformats.org/drawingml/2006/table">
            <a:tbl>
              <a:tblPr/>
              <a:tblGrid>
                <a:gridCol w="1461285"/>
                <a:gridCol w="1069558"/>
                <a:gridCol w="1069558"/>
              </a:tblGrid>
              <a:tr h="2376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OPCIÓN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1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481219">
                <a:tc row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latin typeface="Arial"/>
                          <a:ea typeface="Times New Roman"/>
                        </a:rPr>
                        <a:t>Cambio de aceite (marcas Shell, Texaco, </a:t>
                      </a:r>
                      <a:r>
                        <a:rPr lang="es-EC" sz="1000" b="1" dirty="0" err="1">
                          <a:latin typeface="Arial"/>
                          <a:ea typeface="Times New Roman"/>
                        </a:rPr>
                        <a:t>Mobil</a:t>
                      </a:r>
                      <a:r>
                        <a:rPr lang="es-EC" sz="1000" b="1" dirty="0">
                          <a:latin typeface="Arial"/>
                          <a:ea typeface="Times New Roman"/>
                        </a:rPr>
                        <a:t>) y filtros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De $19,00 a $22,00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26.09%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2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De $23,00 a $26,00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63.04%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812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De $27,00 a $30,00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10.87%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219"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>
                          <a:latin typeface="Arial"/>
                          <a:ea typeface="Times New Roman"/>
                        </a:rPr>
                        <a:t>Lavado Express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 $2,00 a $3,00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67.39%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812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 $4,00 a $6,00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32.61%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219"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>
                          <a:latin typeface="Arial"/>
                          <a:ea typeface="Times New Roman"/>
                        </a:rPr>
                        <a:t>Lavado Completo (carrocería, motor, aspirado)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 $6,00 a $9,00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56.52%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8121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 $10,00 a $12,00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43.48%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10">
                <a:tc row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latin typeface="Arial"/>
                          <a:ea typeface="Times New Roman"/>
                        </a:rPr>
                        <a:t>Mantenimiento y limpieza de inyectores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$18,00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32.61%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1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$19,00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45.65%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4061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$20,00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21.74%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61576" marR="61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5841" name="Gráfico 20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772816"/>
            <a:ext cx="41044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Gráfico 23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293097"/>
            <a:ext cx="417646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1844824"/>
            <a:ext cx="222920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Análisis de la Demanda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987824" y="1436583"/>
            <a:ext cx="22300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SERVICIOS SUSTITUTOS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INGRESOS ECONOMICOS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CLIMA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HÁBITOS DE CONSUMO</a:t>
            </a:r>
            <a:endParaRPr lang="es-ES" sz="12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Abrir llave"/>
          <p:cNvSpPr/>
          <p:nvPr/>
        </p:nvSpPr>
        <p:spPr>
          <a:xfrm>
            <a:off x="2771800" y="1412776"/>
            <a:ext cx="288032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9 Imagen" descr="luna-y-so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4148" y="1556792"/>
            <a:ext cx="1178132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3" name="Picture 1" descr="C:\Archivos de programa\Microsoft Office\MEDIA\CAGCAT10\j022201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329032"/>
            <a:ext cx="1008112" cy="1011736"/>
          </a:xfrm>
          <a:prstGeom prst="rect">
            <a:avLst/>
          </a:prstGeom>
          <a:noFill/>
        </p:spPr>
      </p:pic>
      <p:pic>
        <p:nvPicPr>
          <p:cNvPr id="33794" name="Picture 2" descr="C:\Archivos de programa\Microsoft Office\MEDIA\CAGCAT10\j02788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26984" y="260648"/>
            <a:ext cx="905256" cy="904342"/>
          </a:xfrm>
          <a:prstGeom prst="rect">
            <a:avLst/>
          </a:prstGeom>
          <a:noFill/>
        </p:spPr>
      </p:pic>
      <p:pic>
        <p:nvPicPr>
          <p:cNvPr id="13" name="12 Imagen" descr="honestidad-chic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52320" y="1628800"/>
            <a:ext cx="1187064" cy="1574838"/>
          </a:xfrm>
          <a:prstGeom prst="rect">
            <a:avLst/>
          </a:prstGeom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51520" y="3212976"/>
            <a:ext cx="256698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COMPORTAMIENTO HISTÓRICO</a:t>
            </a:r>
          </a:p>
        </p:txBody>
      </p:sp>
      <p:graphicFrame>
        <p:nvGraphicFramePr>
          <p:cNvPr id="16" name="15 Tabla"/>
          <p:cNvGraphicFramePr>
            <a:graphicFrameLocks noGrp="1"/>
          </p:cNvGraphicFramePr>
          <p:nvPr/>
        </p:nvGraphicFramePr>
        <p:xfrm>
          <a:off x="251520" y="4437112"/>
          <a:ext cx="2952328" cy="1960239"/>
        </p:xfrm>
        <a:graphic>
          <a:graphicData uri="http://schemas.openxmlformats.org/drawingml/2006/table">
            <a:tbl>
              <a:tblPr/>
              <a:tblGrid>
                <a:gridCol w="486345"/>
                <a:gridCol w="728845"/>
                <a:gridCol w="1737138"/>
              </a:tblGrid>
              <a:tr h="56006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AÑO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Í</a:t>
                      </a:r>
                      <a:r>
                        <a:rPr lang="es-CR" sz="11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NDICE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SEGMENTO DE MERCADO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8003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2005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206.454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2006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229.164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2007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254.372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2008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282.353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3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2009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313.412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16 Flecha abajo"/>
          <p:cNvSpPr/>
          <p:nvPr/>
        </p:nvSpPr>
        <p:spPr>
          <a:xfrm>
            <a:off x="1403648" y="3717032"/>
            <a:ext cx="288032" cy="50405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Gráfico 1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3573016"/>
            <a:ext cx="4968552" cy="290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9" grpId="0" animBg="1"/>
      <p:bldP spid="33795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536" y="1423809"/>
            <a:ext cx="2592288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Proyección de la Demanda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51520" y="2132856"/>
          <a:ext cx="2880320" cy="2592288"/>
        </p:xfrm>
        <a:graphic>
          <a:graphicData uri="http://schemas.openxmlformats.org/drawingml/2006/table">
            <a:tbl>
              <a:tblPr/>
              <a:tblGrid>
                <a:gridCol w="746224"/>
                <a:gridCol w="960604"/>
                <a:gridCol w="1173492"/>
              </a:tblGrid>
              <a:tr h="576064"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DEMANDA PROYECTADA </a:t>
                      </a:r>
                      <a:b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POR NÚMERO DE VEHÍCULOS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AÑOS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ÍNDICE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VEHÍCULOS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347.887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2011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386.155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2012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428.632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2013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475.781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2014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528.117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419872" y="2204864"/>
          <a:ext cx="5472608" cy="3096347"/>
        </p:xfrm>
        <a:graphic>
          <a:graphicData uri="http://schemas.openxmlformats.org/drawingml/2006/table">
            <a:tbl>
              <a:tblPr/>
              <a:tblGrid>
                <a:gridCol w="504056"/>
                <a:gridCol w="892830"/>
                <a:gridCol w="892005"/>
                <a:gridCol w="1099317"/>
                <a:gridCol w="860264"/>
                <a:gridCol w="1224136"/>
              </a:tblGrid>
              <a:tr h="123853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Año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Demanda por Número  Vehículos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Porcentaje Respuestas </a:t>
                      </a:r>
                      <a:b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Pregunta 3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Encuesta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Respuesta</a:t>
                      </a:r>
                      <a:b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Pregunta 3 Encuesta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Número de Veces al Año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Número de Mantenimientos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30963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2010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347.887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2%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6.958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83.493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25%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86.972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521.831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61%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212.211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848.845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7%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24.352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48.704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5%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17.394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17.394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4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1.520.268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771800" y="1245529"/>
          <a:ext cx="3816424" cy="2399495"/>
        </p:xfrm>
        <a:graphic>
          <a:graphicData uri="http://schemas.openxmlformats.org/drawingml/2006/table">
            <a:tbl>
              <a:tblPr/>
              <a:tblGrid>
                <a:gridCol w="1514644"/>
                <a:gridCol w="2301780"/>
              </a:tblGrid>
              <a:tr h="536242"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DEMANDA PROYECTADA </a:t>
                      </a:r>
                      <a:b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POR NÙMERO DE </a:t>
                      </a:r>
                      <a:r>
                        <a:rPr lang="es-CR" sz="11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MANTENIMIENTOS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617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17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AÑOS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VALOR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6617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2010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1.520.268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17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2011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1.687.497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17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2012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1.873.122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17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2013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2.079.165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17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2014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2.307.873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913" name="Gráfico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861049"/>
            <a:ext cx="568863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1844824"/>
            <a:ext cx="206710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Análisis de la OFERTA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987824" y="1436583"/>
            <a:ext cx="28850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PRECIO DEL SERVICIO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TECNOLOGÍA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COMPETENCIA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SITUACIÓN ECONOMICA DEL PAÍS</a:t>
            </a:r>
            <a:endParaRPr lang="es-ES" sz="1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Abrir llave"/>
          <p:cNvSpPr/>
          <p:nvPr/>
        </p:nvSpPr>
        <p:spPr>
          <a:xfrm>
            <a:off x="2771800" y="1412776"/>
            <a:ext cx="288032" cy="12961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3793" name="Picture 1" descr="C:\Archivos de programa\Microsoft Office\MEDIA\CAGCAT10\j0222015.wm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72200" y="332656"/>
            <a:ext cx="1008112" cy="1011736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51520" y="3296017"/>
            <a:ext cx="256698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COMPORTAMIENTO HISTÓRICO</a:t>
            </a:r>
          </a:p>
        </p:txBody>
      </p:sp>
      <p:pic>
        <p:nvPicPr>
          <p:cNvPr id="15" name="14 Imagen" descr="cemb_c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8344" y="692696"/>
            <a:ext cx="1150077" cy="1426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17 Imagen" descr="tall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1700808"/>
            <a:ext cx="1588636" cy="1122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606166" y="3284984"/>
            <a:ext cx="146989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OFERTA ACTUAL</a:t>
            </a:r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2987824" y="3429000"/>
            <a:ext cx="432048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1835696" y="3717037"/>
          <a:ext cx="5472609" cy="3024332"/>
        </p:xfrm>
        <a:graphic>
          <a:graphicData uri="http://schemas.openxmlformats.org/drawingml/2006/table">
            <a:tbl>
              <a:tblPr/>
              <a:tblGrid>
                <a:gridCol w="846280"/>
                <a:gridCol w="3032502"/>
                <a:gridCol w="1593827"/>
              </a:tblGrid>
              <a:tr h="20850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R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NÙMERO DE MANTENIMIENTOS PROMEDIO ANUALES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850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R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EN CENTROS O TALLERES EN QUITO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2230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No.</a:t>
                      </a:r>
                      <a:endParaRPr lang="es-ES" sz="11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CENTROS O TALLERES</a:t>
                      </a:r>
                      <a:endParaRPr lang="es-ES" sz="11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NÚMERO DE MANTENIMIENTOS AL AÑO</a:t>
                      </a:r>
                      <a:endParaRPr lang="es-ES" sz="11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Talleres Chevrolet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125.000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Autos ALC S.A.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37.100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Centro Automotriz Autorepair S.A.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31.000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Comercial </a:t>
                      </a:r>
                      <a:r>
                        <a:rPr lang="es-CR" sz="11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Turboauto</a:t>
                      </a:r>
                      <a:r>
                        <a:rPr lang="es-C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s-CR" sz="11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Cia</a:t>
                      </a:r>
                      <a:r>
                        <a:rPr lang="es-C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. Ltda.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25.000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Ladec Cia. Ltda.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22.000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Llanta Baja Perbo Cia. Ltda.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17.000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Starmotors S.A.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14.200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Taller de servicio Juan Eljuri Cia. Ltda.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16.800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Taller de servicios Autodelta Cia. Ltda.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44.000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02">
                <a:tc>
                  <a:txBody>
                    <a:bodyPr/>
                    <a:lstStyle/>
                    <a:p>
                      <a:pPr algn="ctr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Talleres Ceroestres Toyota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78.000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9" grpId="0" animBg="1"/>
      <p:bldP spid="33795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763688" y="1045667"/>
          <a:ext cx="5832648" cy="5602249"/>
        </p:xfrm>
        <a:graphic>
          <a:graphicData uri="http://schemas.openxmlformats.org/drawingml/2006/table">
            <a:tbl>
              <a:tblPr/>
              <a:tblGrid>
                <a:gridCol w="913090"/>
                <a:gridCol w="3047350"/>
                <a:gridCol w="1872208"/>
              </a:tblGrid>
              <a:tr h="21027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NÙMERO DE MANTENIMIENTOS PROMEDIO ANUALES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027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EN CENTROS O TALLERES EN QUITO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48565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No.</a:t>
                      </a:r>
                      <a:endParaRPr lang="es-ES" sz="12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CENTROS O TALLERES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985" marR="6985" marT="698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NÚMERO DE MANTENIMIENTOS AL AÑO</a:t>
                      </a:r>
                      <a:endParaRPr lang="es-ES" sz="12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Ecua </a:t>
                      </a:r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Wagen</a:t>
                      </a:r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S.A.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36.600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Eica</a:t>
                      </a:r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- Emilio Isaías. C.A. de Comercio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19.000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Ponce </a:t>
                      </a:r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Yépez</a:t>
                      </a:r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Cia</a:t>
                      </a:r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. De Comercio  S.A.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21.352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Taller de servicios Quito Motors SACI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19.852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Recordmotor</a:t>
                      </a:r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S.A.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24.000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Tallerauto</a:t>
                      </a:r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S.A. Nissan Renault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35.200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Talleres </a:t>
                      </a:r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Hyunmotor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17.000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Antonio Pino </a:t>
                      </a:r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Ycaza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35.000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Autoplaza</a:t>
                      </a:r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la Y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28.800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Moyabaca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38.000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Pronto Express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37.900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Lubrifast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27.600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Autoservicio </a:t>
                      </a:r>
                      <a:r>
                        <a:rPr lang="es-CR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Aneta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33.000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Tires Plus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25.000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Autocenter Solo Forsa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15.000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Rapilisto Car Wash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13.000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Autoclinik S.A.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16.000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Kilómetro Cero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14.000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Megatalleres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19.200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Talleres Cartec Autolandia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21.000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Total: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906.604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0276">
                <a:tc>
                  <a:txBody>
                    <a:bodyPr/>
                    <a:lstStyle/>
                    <a:p>
                      <a:pPr algn="ctr" fontAlgn="b"/>
                      <a:r>
                        <a:rPr lang="es-C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R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Promedio: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867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R" sz="12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30.220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985" marR="6985" marT="698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691680" y="1196752"/>
          <a:ext cx="5544615" cy="1728191"/>
        </p:xfrm>
        <a:graphic>
          <a:graphicData uri="http://schemas.openxmlformats.org/drawingml/2006/table">
            <a:tbl>
              <a:tblPr/>
              <a:tblGrid>
                <a:gridCol w="2229819"/>
                <a:gridCol w="1988504"/>
                <a:gridCol w="1326292"/>
              </a:tblGrid>
              <a:tr h="489709"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C" sz="1100" dirty="0"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s-EC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CÀLCULO DE LA OFERTA ACTUAL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84362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NUMERO </a:t>
                      </a:r>
                      <a:r>
                        <a:rPr lang="es-EC" sz="1100" b="1" baseline="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C" sz="11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MANTENIMIENTOS </a:t>
                      </a:r>
                      <a:r>
                        <a:rPr lang="es-EC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AL AÑO 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NÚMERO DE CENTROS O TALLERES AUTOMOTRIZ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OFERTA ACTUAL AL 2009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9486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30.220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906.604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1520" y="3284984"/>
            <a:ext cx="2592288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Proyección de la OFERTA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95536" y="3933052"/>
          <a:ext cx="3456384" cy="2376268"/>
        </p:xfrm>
        <a:graphic>
          <a:graphicData uri="http://schemas.openxmlformats.org/drawingml/2006/table">
            <a:tbl>
              <a:tblPr/>
              <a:tblGrid>
                <a:gridCol w="592204"/>
                <a:gridCol w="775948"/>
                <a:gridCol w="2088232"/>
              </a:tblGrid>
              <a:tr h="264030"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OFERTA PROYECTADA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AÑOS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ÍNDICE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NÚMERO DE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MANTENIMIENTOS 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AL AÑO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6403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  <a:cs typeface="Times New Roman"/>
                        </a:rPr>
                        <a:t>2010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1.006.330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3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  <a:cs typeface="Times New Roman"/>
                        </a:rPr>
                        <a:t>2011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1.117.027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3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  <a:cs typeface="Times New Roman"/>
                        </a:rPr>
                        <a:t>2012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1.239.900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3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  <a:cs typeface="Times New Roman"/>
                        </a:rPr>
                        <a:t>2013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1.376.289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3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  <a:cs typeface="Times New Roman"/>
                        </a:rPr>
                        <a:t>2014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11%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1.527.680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985" name="Gráfico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861048"/>
            <a:ext cx="4392488" cy="265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DE MERCADO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9512" y="1916832"/>
            <a:ext cx="136815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DEMANDA INSATISFECHA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763687" y="1124743"/>
          <a:ext cx="5760641" cy="2450734"/>
        </p:xfrm>
        <a:graphic>
          <a:graphicData uri="http://schemas.openxmlformats.org/drawingml/2006/table">
            <a:tbl>
              <a:tblPr/>
              <a:tblGrid>
                <a:gridCol w="942650"/>
                <a:gridCol w="1675823"/>
                <a:gridCol w="1466345"/>
                <a:gridCol w="1675823"/>
              </a:tblGrid>
              <a:tr h="226138">
                <a:tc grid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DEMANDA INSATISFECHA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4381"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AÑOS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OFERTA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DEMANDA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DEMANDA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86"/>
                    </a:solidFill>
                  </a:tcPr>
                </a:tc>
              </a:tr>
              <a:tr h="25991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INSATISFECHA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9099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 smtClean="0">
                          <a:latin typeface="Arial"/>
                          <a:ea typeface="Times New Roman"/>
                          <a:cs typeface="Times New Roman"/>
                        </a:rPr>
                        <a:t>2009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906.604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1.369.610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463.006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41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 smtClean="0">
                          <a:latin typeface="Arial"/>
                          <a:ea typeface="Times New Roman"/>
                          <a:cs typeface="Times New Roman"/>
                        </a:rPr>
                        <a:t>2010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1.006.330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1.520.268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513.937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14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 smtClean="0">
                          <a:latin typeface="Arial"/>
                          <a:ea typeface="Times New Roman"/>
                          <a:cs typeface="Times New Roman"/>
                        </a:rPr>
                        <a:t>2011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1.117.027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1.687.497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570.470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26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 smtClean="0">
                          <a:latin typeface="Arial"/>
                          <a:ea typeface="Times New Roman"/>
                          <a:cs typeface="Times New Roman"/>
                        </a:rPr>
                        <a:t>2012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1.239.900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1.873.122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633.222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8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 smtClean="0">
                          <a:latin typeface="Arial"/>
                          <a:ea typeface="Times New Roman"/>
                          <a:cs typeface="Times New Roman"/>
                        </a:rPr>
                        <a:t>2013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1.376.289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2.079.165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702.876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10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 smtClean="0">
                          <a:latin typeface="Arial"/>
                          <a:ea typeface="Times New Roman"/>
                          <a:cs typeface="Times New Roman"/>
                        </a:rPr>
                        <a:t>2014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1.527.680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2.307.873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780.193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3009" name="Gráfico 4"/>
          <p:cNvPicPr>
            <a:picLocks noChangeArrowheads="1"/>
          </p:cNvPicPr>
          <p:nvPr/>
        </p:nvPicPr>
        <p:blipFill>
          <a:blip r:embed="rId3" cstate="print"/>
          <a:srcRect b="-50"/>
          <a:stretch>
            <a:fillRect/>
          </a:stretch>
        </p:blipFill>
        <p:spPr bwMode="auto">
          <a:xfrm>
            <a:off x="1691680" y="3789040"/>
            <a:ext cx="604867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860032" y="2338681"/>
          <a:ext cx="4032446" cy="2659260"/>
        </p:xfrm>
        <a:graphic>
          <a:graphicData uri="http://schemas.openxmlformats.org/drawingml/2006/table">
            <a:tbl>
              <a:tblPr/>
              <a:tblGrid>
                <a:gridCol w="1015754"/>
                <a:gridCol w="554901"/>
                <a:gridCol w="613684"/>
                <a:gridCol w="613684"/>
                <a:gridCol w="613684"/>
                <a:gridCol w="620739"/>
              </a:tblGrid>
              <a:tr h="341252"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VENTAS ANUALES POR TIPO DE VEHÍCULOS POR PROVINCIA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1537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PICHINCHA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2004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2005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2006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2007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2008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AUTOMÓVILES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00" b="1" i="0" u="none" strike="noStrike">
                        <a:solidFill>
                          <a:srgbClr val="00008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13.072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18.543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17.547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16.342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18.326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CAMIONETAS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00" b="1" i="0" u="none" strike="noStrike">
                        <a:solidFill>
                          <a:srgbClr val="00008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5.872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 dirty="0">
                          <a:solidFill>
                            <a:srgbClr val="000080"/>
                          </a:solidFill>
                          <a:latin typeface="Arial"/>
                        </a:rPr>
                        <a:t>        7.172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7.636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 dirty="0">
                          <a:solidFill>
                            <a:srgbClr val="000080"/>
                          </a:solidFill>
                          <a:latin typeface="Arial"/>
                        </a:rPr>
                        <a:t>        8.303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11.415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TODO TERRENO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00" b="1" i="0" u="none" strike="noStrike">
                        <a:solidFill>
                          <a:srgbClr val="00008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 dirty="0">
                          <a:solidFill>
                            <a:srgbClr val="000080"/>
                          </a:solidFill>
                          <a:latin typeface="Arial"/>
                        </a:rPr>
                        <a:t>      5.150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6.380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7.779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10.004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 dirty="0">
                          <a:solidFill>
                            <a:srgbClr val="000080"/>
                          </a:solidFill>
                          <a:latin typeface="Arial"/>
                        </a:rPr>
                        <a:t>      10.726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VANS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00" b="1" i="0" u="none" strike="noStrike">
                        <a:solidFill>
                          <a:srgbClr val="00008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1.050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   843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   628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   926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 dirty="0">
                          <a:solidFill>
                            <a:srgbClr val="000080"/>
                          </a:solidFill>
                          <a:latin typeface="Arial"/>
                        </a:rPr>
                        <a:t>        1.160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578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000" b="1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CAMIONES Y BUSES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00" b="1" i="0" u="none" strike="noStrike">
                        <a:solidFill>
                          <a:srgbClr val="00008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1.619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2.538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2.164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3.735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0" i="0" u="none" strike="noStrike">
                          <a:solidFill>
                            <a:srgbClr val="000080"/>
                          </a:solidFill>
                          <a:latin typeface="Arial"/>
                        </a:rPr>
                        <a:t>        5.320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TOTAL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100" b="1" i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26.763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35.476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35.754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     39.310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1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     46.947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39552" y="1124744"/>
            <a:ext cx="288032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FACTORES DETERMINANTES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228184" y="1855857"/>
            <a:ext cx="1224136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 MERCADO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899592" y="1855857"/>
            <a:ext cx="2088232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DISPONIBILIDAD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531880" y="2420888"/>
            <a:ext cx="144783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Recursos 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   Económicos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308200" y="2420888"/>
            <a:ext cx="17219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CFN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Bancos Privados.</a:t>
            </a:r>
            <a:endParaRPr lang="es-ES" sz="14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527198" y="3356992"/>
            <a:ext cx="138050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Economías  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   de Escala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323468" y="3284984"/>
            <a:ext cx="21387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Mayor # Servicios.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Máximo espacio físico.</a:t>
            </a:r>
            <a:endParaRPr lang="es-ES" sz="14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53359" y="4365104"/>
            <a:ext cx="135434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Tecnológica</a:t>
            </a:r>
            <a:endParaRPr lang="es-ES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324269" y="4221088"/>
            <a:ext cx="22477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Equipos Mantenimiento.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Avances tecnológicos</a:t>
            </a:r>
          </a:p>
          <a:p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del sector automotriz.</a:t>
            </a:r>
            <a:endParaRPr lang="es-ES" sz="14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539552" y="5229200"/>
            <a:ext cx="1548822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Insumos,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   Materia prima,</a:t>
            </a:r>
          </a:p>
          <a:p>
            <a:pPr>
              <a:lnSpc>
                <a:spcPct val="150000"/>
              </a:lnSpc>
            </a:pP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   Materiales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2324269" y="5373216"/>
            <a:ext cx="1930080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Proveedores Aceite </a:t>
            </a:r>
          </a:p>
          <a:p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Automotriz.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Proveedores varios</a:t>
            </a:r>
            <a:endParaRPr lang="es-ES" sz="14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20 Abrir corchete"/>
          <p:cNvSpPr/>
          <p:nvPr/>
        </p:nvSpPr>
        <p:spPr>
          <a:xfrm>
            <a:off x="2195736" y="2348880"/>
            <a:ext cx="72008" cy="79208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Abrir corchete"/>
          <p:cNvSpPr/>
          <p:nvPr/>
        </p:nvSpPr>
        <p:spPr>
          <a:xfrm>
            <a:off x="2195736" y="3284984"/>
            <a:ext cx="72008" cy="79208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Abrir corchete"/>
          <p:cNvSpPr/>
          <p:nvPr/>
        </p:nvSpPr>
        <p:spPr>
          <a:xfrm>
            <a:off x="2195736" y="4293096"/>
            <a:ext cx="72008" cy="79208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Abrir corchete"/>
          <p:cNvSpPr/>
          <p:nvPr/>
        </p:nvSpPr>
        <p:spPr>
          <a:xfrm>
            <a:off x="2195736" y="5373216"/>
            <a:ext cx="72008" cy="79208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536" y="1196752"/>
            <a:ext cx="468052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Determinación de la Capacidad de Producción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23528" y="1772817"/>
          <a:ext cx="4608512" cy="2232249"/>
        </p:xfrm>
        <a:graphic>
          <a:graphicData uri="http://schemas.openxmlformats.org/drawingml/2006/table">
            <a:tbl>
              <a:tblPr/>
              <a:tblGrid>
                <a:gridCol w="1568704"/>
                <a:gridCol w="1004081"/>
                <a:gridCol w="541928"/>
                <a:gridCol w="438082"/>
                <a:gridCol w="506167"/>
                <a:gridCol w="549550"/>
              </a:tblGrid>
              <a:tr h="354273">
                <a:tc gridSpan="6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CAPACIDAD DE DISEÑO 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91625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NÚMERO ESPACIOS DISPONIBLES</a:t>
                      </a:r>
                      <a:br>
                        <a:rPr lang="es-CR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s-CR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PARA MANTENIMIENTO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NÚMERO ESPACIOS UTILIZADOS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HORA (1)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DIA (8)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X </a:t>
                      </a:r>
                      <a:endParaRPr lang="es-CR" sz="1000" b="1" dirty="0" smtClean="0">
                        <a:solidFill>
                          <a:srgbClr val="FFFF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MES (25)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X </a:t>
                      </a:r>
                      <a:endParaRPr lang="es-CR" sz="1000" b="1" dirty="0" smtClean="0">
                        <a:solidFill>
                          <a:srgbClr val="FFFF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AÑO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(12)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7554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24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600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7.200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17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8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8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8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s-ES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7.200</a:t>
                      </a:r>
                      <a:endParaRPr lang="es-ES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23527" y="4437112"/>
          <a:ext cx="4680521" cy="2181848"/>
        </p:xfrm>
        <a:graphic>
          <a:graphicData uri="http://schemas.openxmlformats.org/drawingml/2006/table">
            <a:tbl>
              <a:tblPr/>
              <a:tblGrid>
                <a:gridCol w="1619334"/>
                <a:gridCol w="1036487"/>
                <a:gridCol w="559419"/>
                <a:gridCol w="452222"/>
                <a:gridCol w="522503"/>
                <a:gridCol w="490556"/>
              </a:tblGrid>
              <a:tr h="432048">
                <a:tc gridSpan="6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CAPACIDAD EFECTIVA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77071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NÚMERO ESPACIOS DISPONIBLES PARA MANTENIMIENTO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NÚMERO ESPACIOS UTILIZADOS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X </a:t>
                      </a: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HORA (1)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DIA (8)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X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MES (25)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X </a:t>
                      </a:r>
                      <a:endParaRPr lang="es-CR" sz="1000" b="1" dirty="0" smtClean="0">
                        <a:solidFill>
                          <a:srgbClr val="FFFFFF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AÑO (12)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1042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4.800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866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s-ES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4.800</a:t>
                      </a:r>
                      <a:endParaRPr lang="es-ES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5355207" y="3003175"/>
          <a:ext cx="3537273" cy="2171773"/>
        </p:xfrm>
        <a:graphic>
          <a:graphicData uri="http://schemas.openxmlformats.org/drawingml/2006/table">
            <a:tbl>
              <a:tblPr/>
              <a:tblGrid>
                <a:gridCol w="2337134"/>
                <a:gridCol w="1200139"/>
              </a:tblGrid>
              <a:tr h="3538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ESTÁNDAR DE TIEMPO POR MANTENIMIENTO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D4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66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SERVICIO</a:t>
                      </a:r>
                      <a:endParaRPr lang="es-ES" sz="10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Tiempo Aproximado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0086"/>
                    </a:solidFill>
                  </a:tcPr>
                </a:tc>
              </a:tr>
              <a:tr h="21701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en minutos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7902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</a:t>
                      </a:r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 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Lubricación. 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02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</a:t>
                      </a:r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  </a:t>
                      </a: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Limpieza automotriz Express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02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3.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Limpieza automotriz Completa</a:t>
                      </a: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5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4.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 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Mantenimiento inyectores y </a:t>
                      </a:r>
                      <a:r>
                        <a:rPr lang="es-ES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  <a:p>
                      <a:pPr algn="l" fontAlgn="b"/>
                      <a:r>
                        <a:rPr lang="es-ES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   bujías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57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23528" y="1196752"/>
            <a:ext cx="2736304" cy="288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Localización del Proyecto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1" name="Picture 1" descr="http://www.lonelyplanet.com/maps/south-america/ecuador/quito/map_of_quito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3527" y="2708920"/>
            <a:ext cx="4057493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15616" y="1844824"/>
            <a:ext cx="2088232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MACRO LOCALIZACIÓN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724128" y="1844824"/>
            <a:ext cx="2088232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MICRO LOCALIZACIÓN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4688527" y="2780928"/>
          <a:ext cx="4203954" cy="2893796"/>
        </p:xfrm>
        <a:graphic>
          <a:graphicData uri="http://schemas.openxmlformats.org/drawingml/2006/table">
            <a:tbl>
              <a:tblPr/>
              <a:tblGrid>
                <a:gridCol w="383160"/>
                <a:gridCol w="145405"/>
                <a:gridCol w="2719454"/>
                <a:gridCol w="955935"/>
              </a:tblGrid>
              <a:tr h="304823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b="1" dirty="0" smtClean="0">
                          <a:latin typeface="Arial"/>
                          <a:ea typeface="Batang"/>
                        </a:rPr>
                        <a:t>FACTOR</a:t>
                      </a:r>
                      <a:endParaRPr lang="es-ES" sz="1200" dirty="0" smtClean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latin typeface="Arial"/>
                          <a:ea typeface="Batang"/>
                        </a:rPr>
                        <a:t>PESO</a:t>
                      </a:r>
                      <a:endParaRPr lang="es-ES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361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Batang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Batang"/>
                        </a:rPr>
                        <a:t>Cercanía al mercado meta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Batang"/>
                        </a:rPr>
                        <a:t>0.40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8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Batang"/>
                        </a:rPr>
                        <a:t>2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Batang"/>
                        </a:rPr>
                        <a:t>Acceso al sector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Batang"/>
                        </a:rPr>
                        <a:t>0.20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Batang"/>
                        </a:rPr>
                        <a:t>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Batang"/>
                        </a:rPr>
                        <a:t>Servicios </a:t>
                      </a:r>
                      <a:r>
                        <a:rPr lang="es-EC" sz="1200" dirty="0">
                          <a:latin typeface="Arial"/>
                          <a:ea typeface="Batang"/>
                        </a:rPr>
                        <a:t>públicos </a:t>
                      </a:r>
                      <a:r>
                        <a:rPr lang="es-EC" sz="1200" dirty="0" smtClean="0">
                          <a:latin typeface="Arial"/>
                          <a:ea typeface="Batang"/>
                        </a:rPr>
                        <a:t>básicos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Batang"/>
                        </a:rPr>
                        <a:t>0.10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4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Batang"/>
                        </a:rPr>
                        <a:t>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 smtClean="0">
                        <a:latin typeface="Arial"/>
                        <a:ea typeface="Batang"/>
                      </a:endParaRP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Batang"/>
                        </a:rPr>
                        <a:t>Disponibilidad </a:t>
                      </a:r>
                      <a:r>
                        <a:rPr lang="es-EC" sz="1200" dirty="0">
                          <a:latin typeface="Arial"/>
                          <a:ea typeface="Batang"/>
                        </a:rPr>
                        <a:t>de área para los requerimientos actuales y futuras ampliaciones</a:t>
                      </a:r>
                      <a:r>
                        <a:rPr lang="es-EC" sz="1200" dirty="0" smtClean="0">
                          <a:latin typeface="Arial"/>
                          <a:ea typeface="Batang"/>
                        </a:rPr>
                        <a:t>.</a:t>
                      </a: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Batang"/>
                        </a:rPr>
                        <a:t>0.10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9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Batang"/>
                        </a:rPr>
                        <a:t>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Batang"/>
                        </a:rPr>
                        <a:t>Cumplimiento estructura impositiva y/o legal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Batang"/>
                        </a:rPr>
                        <a:t>0.20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11 Flecha abajo"/>
          <p:cNvSpPr/>
          <p:nvPr/>
        </p:nvSpPr>
        <p:spPr>
          <a:xfrm>
            <a:off x="6444208" y="2276872"/>
            <a:ext cx="504056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Flecha abajo"/>
          <p:cNvSpPr/>
          <p:nvPr/>
        </p:nvSpPr>
        <p:spPr>
          <a:xfrm>
            <a:off x="1835696" y="2276872"/>
            <a:ext cx="504056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  <a:tab pos="1260475" algn="l"/>
              </a:tabLst>
            </a:pPr>
            <a:r>
              <a:rPr kumimoji="0" lang="es-EC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MATRIZ LOCACIONAL</a:t>
            </a:r>
            <a:endParaRPr kumimoji="0" 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71600" y="1351801"/>
            <a:ext cx="2088232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MACRO LOCALIZACIÓN</a:t>
            </a: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1115616" y="1828562"/>
            <a:ext cx="252028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260475" algn="l"/>
              </a:tabLst>
            </a:pPr>
            <a:r>
              <a:rPr kumimoji="0" lang="es-EC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Rangos de Ponderación: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260475" algn="l"/>
              </a:tabLst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0 = No Aplica                           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260475" algn="l"/>
              </a:tabLst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1=  Malo                                    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260475" algn="l"/>
              </a:tabLst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2= Regular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260475" algn="l"/>
              </a:tabLst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3= Bueno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260475" algn="l"/>
              </a:tabLst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 = Muy Bueno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1260475" algn="l"/>
              </a:tabLst>
            </a:pPr>
            <a:r>
              <a:rPr kumimoji="0" lang="es-EC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 = Excelente</a:t>
            </a:r>
            <a:endParaRPr kumimoji="0" lang="es-EC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547664" y="3776195"/>
          <a:ext cx="5904658" cy="2848716"/>
        </p:xfrm>
        <a:graphic>
          <a:graphicData uri="http://schemas.openxmlformats.org/drawingml/2006/table">
            <a:tbl>
              <a:tblPr/>
              <a:tblGrid>
                <a:gridCol w="737913"/>
                <a:gridCol w="737913"/>
                <a:gridCol w="737913"/>
                <a:gridCol w="737913"/>
                <a:gridCol w="738590"/>
                <a:gridCol w="737913"/>
                <a:gridCol w="737913"/>
                <a:gridCol w="738590"/>
              </a:tblGrid>
              <a:tr h="30898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Factor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Peso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Calificación por Zona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Calificación ponderada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73382">
                <a:tc>
                  <a:txBody>
                    <a:bodyPr/>
                    <a:lstStyle/>
                    <a:p>
                      <a:pPr algn="just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Manuela Sáenz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Eugenio </a:t>
                      </a:r>
                      <a:r>
                        <a:rPr lang="es-EC" sz="1000" b="1" dirty="0" smtClean="0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Espejo</a:t>
                      </a:r>
                      <a:r>
                        <a:rPr lang="es-EC" sz="1000" b="1" baseline="0" dirty="0" smtClean="0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 (Norte)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La Delicia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Manuela Sáenz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Eugenio </a:t>
                      </a:r>
                      <a:r>
                        <a:rPr lang="es-EC" sz="1000" b="1" dirty="0" smtClean="0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Espejo (Norte)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000" b="1">
                          <a:solidFill>
                            <a:srgbClr val="FFFFFF"/>
                          </a:solidFill>
                          <a:latin typeface="Arial"/>
                          <a:ea typeface="Batang"/>
                        </a:rPr>
                        <a:t>La Delicia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30898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0,40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0,40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2,00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1,60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898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0,60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898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0,40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0,40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0,30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898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0,40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0,60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898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0,40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0,40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898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 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1,50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4,80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3,50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10 Imagen" descr="mapa Quit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203042"/>
            <a:ext cx="4608511" cy="3225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710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563888" y="908720"/>
            <a:ext cx="232948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Ingeniería del proyecto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63" name="Picture 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8064896" cy="5257526"/>
          </a:xfrm>
          <a:prstGeom prst="rect">
            <a:avLst/>
          </a:prstGeom>
          <a:solidFill>
            <a:srgbClr val="272727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979712" y="1484784"/>
          <a:ext cx="4968552" cy="2765937"/>
        </p:xfrm>
        <a:graphic>
          <a:graphicData uri="http://schemas.openxmlformats.org/drawingml/2006/table">
            <a:tbl>
              <a:tblPr/>
              <a:tblGrid>
                <a:gridCol w="2034232"/>
                <a:gridCol w="779919"/>
                <a:gridCol w="1042250"/>
                <a:gridCol w="1112151"/>
              </a:tblGrid>
              <a:tr h="504056">
                <a:tc grid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SUELDOS Y SALARIOS DEL PERSONAL DE PLANTA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451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NECESIDAD DE PERSONAL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CANTIDAD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SALARIO MENSUAL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SALARIO ANUAL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22257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Director Administrativo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684,92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8.219,00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Contador - Cajero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339,16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4.069,92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Jefe de Taller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684,92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8.219,00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0281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Técnicos de Recepción y </a:t>
                      </a:r>
                      <a:r>
                        <a:rPr lang="es-CR" sz="1200" dirty="0" smtClean="0">
                          <a:latin typeface="Arial"/>
                          <a:ea typeface="Times New Roman"/>
                        </a:rPr>
                        <a:t>Mantenimiento</a:t>
                      </a:r>
                      <a:r>
                        <a:rPr lang="es-CR" sz="1200" baseline="0" dirty="0" smtClean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s-CR" sz="1200" dirty="0" smtClean="0">
                          <a:latin typeface="Arial"/>
                          <a:ea typeface="Times New Roman"/>
                        </a:rPr>
                        <a:t>de </a:t>
                      </a:r>
                      <a:r>
                        <a:rPr lang="es-CR" sz="1200" dirty="0">
                          <a:latin typeface="Arial"/>
                          <a:ea typeface="Times New Roman"/>
                        </a:rPr>
                        <a:t>Vehículos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2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837,90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10.054,80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70">
                <a:tc gridSpan="2"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TOTAL: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2.546,89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30.562,72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2555776" y="980728"/>
            <a:ext cx="3672408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Requerimientos de mano de obra.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979712" y="4509120"/>
          <a:ext cx="5040560" cy="2016224"/>
        </p:xfrm>
        <a:graphic>
          <a:graphicData uri="http://schemas.openxmlformats.org/drawingml/2006/table">
            <a:tbl>
              <a:tblPr/>
              <a:tblGrid>
                <a:gridCol w="1653125"/>
                <a:gridCol w="1033008"/>
                <a:gridCol w="1284304"/>
                <a:gridCol w="1070123"/>
              </a:tblGrid>
              <a:tr h="529902">
                <a:tc grid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HONORARIOS DE SERVICIOS SUBCONTRATADOS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8342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NECESIDAD DE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PERSONAL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CANTIDAD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HONORARIO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MENSUAL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SALARIO ANUAL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55381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Servicios Personal de Limpieza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50,00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600,00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87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TOTAL: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50,00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600,00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555776" y="980728"/>
            <a:ext cx="3672408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Requerimientos de maquinaria.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763688" y="1412776"/>
          <a:ext cx="5472608" cy="5409507"/>
        </p:xfrm>
        <a:graphic>
          <a:graphicData uri="http://schemas.openxmlformats.org/drawingml/2006/table">
            <a:tbl>
              <a:tblPr/>
              <a:tblGrid>
                <a:gridCol w="2694740"/>
                <a:gridCol w="892935"/>
                <a:gridCol w="1003081"/>
                <a:gridCol w="881852"/>
              </a:tblGrid>
              <a:tr h="231792">
                <a:tc grid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MAQUINARIA Y HERRAMIENTAS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3341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800" b="1"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CANTIDAD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UNITARIO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TOTAL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41787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Recolector de aceite usado automático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280,00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560,00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Enrolladores de cable multifunción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600,00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Elevador de 2 postes - ., multifunción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3.200,00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6.400,00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Banco de prueba de inyectores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2.500,00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2.500,00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Juego de dados/palancas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Gato tipo lagarto 3 Ton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170,00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Engrasador manual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750,00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1.500,00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Compresor de 7,5hp caudal 40cfm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1.120,00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1.120,00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41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Caja de herramientas (llaves, tuercas, </a:t>
                      </a:r>
                      <a:r>
                        <a:rPr lang="es-CR" sz="1200" dirty="0" err="1">
                          <a:latin typeface="Arial"/>
                          <a:ea typeface="Times New Roman"/>
                        </a:rPr>
                        <a:t>etc</a:t>
                      </a:r>
                      <a:r>
                        <a:rPr lang="es-CR" sz="1200" dirty="0">
                          <a:latin typeface="Arial"/>
                          <a:ea typeface="Times New Roman"/>
                        </a:rPr>
                        <a:t>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 err="1">
                          <a:latin typeface="Arial"/>
                          <a:ea typeface="Times New Roman"/>
                        </a:rPr>
                        <a:t>Hidrolavadora</a:t>
                      </a:r>
                      <a:r>
                        <a:rPr lang="es-CR" sz="1200" dirty="0">
                          <a:latin typeface="Arial"/>
                          <a:ea typeface="Times New Roman"/>
                        </a:rPr>
                        <a:t> industrial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2.852,64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2.852,64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Aspiradora industrial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Limpiadora de tapiz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1.770,72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1.770,72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87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Uniformes de seguridad industrial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250,00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750,00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792">
                <a:tc gridSpan="3"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TOTAL: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19.873,36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324" marR="3232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79512" y="1556792"/>
          <a:ext cx="4968552" cy="5278134"/>
        </p:xfrm>
        <a:graphic>
          <a:graphicData uri="http://schemas.openxmlformats.org/drawingml/2006/table">
            <a:tbl>
              <a:tblPr/>
              <a:tblGrid>
                <a:gridCol w="2680403"/>
                <a:gridCol w="742531"/>
                <a:gridCol w="761110"/>
                <a:gridCol w="784508"/>
              </a:tblGrid>
              <a:tr h="205920">
                <a:tc grid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400" b="1" dirty="0">
                          <a:latin typeface="Arial"/>
                          <a:ea typeface="Times New Roman"/>
                        </a:rPr>
                        <a:t>MUEBLES Y ENSERES DE OFICINA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1184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CANTIDAD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UNITARIO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4118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Estaciones de trabajo (Contador-Cajero)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110,00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110,00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8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Estaciones de trabajo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marL="45720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 (Jefe Taller)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90,00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90,00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8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Oficina personalizada (Director Administrativo)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200,00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2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Archivadores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30,00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90,00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8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Sillas estaciones de trabajo y oficina personalizada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200,00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8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Juego de muebles, sala de espera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300,00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300,00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06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Juego de casilleros para clientes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200,00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06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Televisión LCD para sala espera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500,00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500,00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8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Soporte para TV para sala espera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40,00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40,00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2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Paneles de división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40,00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120,00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8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Enseres varios de oficina y sala espera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50,00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150,00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920">
                <a:tc gridSpan="3"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TOTAL: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2.000,00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2926" marR="329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2555776" y="980728"/>
            <a:ext cx="396044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Requerimientos INSUMOS Y MATERIALES Y MP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364088" y="2570584"/>
          <a:ext cx="3644899" cy="2514600"/>
        </p:xfrm>
        <a:graphic>
          <a:graphicData uri="http://schemas.openxmlformats.org/drawingml/2006/table">
            <a:tbl>
              <a:tblPr/>
              <a:tblGrid>
                <a:gridCol w="1033969"/>
                <a:gridCol w="723144"/>
                <a:gridCol w="988931"/>
                <a:gridCol w="898855"/>
              </a:tblGrid>
              <a:tr h="200025">
                <a:tc grid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EQUIPOS DE OFICINA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CANT.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UNITARIO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VALOR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Equipos de computación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700,00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1.400,00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Impresoras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Fax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250,00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250,00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Teléfonos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35,00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Cafetera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Otros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 gridSpan="3"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TOTAL: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1.970,00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75656" y="980728"/>
          <a:ext cx="6696744" cy="5715000"/>
        </p:xfrm>
        <a:graphic>
          <a:graphicData uri="http://schemas.openxmlformats.org/drawingml/2006/table">
            <a:tbl>
              <a:tblPr/>
              <a:tblGrid>
                <a:gridCol w="4139675"/>
                <a:gridCol w="1380493"/>
                <a:gridCol w="1176576"/>
              </a:tblGrid>
              <a:tr h="219222"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05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NECESIDADES GENERALES</a:t>
                      </a:r>
                      <a:endParaRPr lang="es-ES" sz="105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922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COSTO MENSUAL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COSTO ANUAL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SUMINISTROS Y MATERIALES DE OFICINA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90,00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1.080,00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Materiales de oficina</a:t>
                      </a:r>
                      <a:endParaRPr lang="es-ES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Materiales de limpieza</a:t>
                      </a:r>
                      <a:endParaRPr lang="es-ES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480,00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MANTENIMIENTO DE EQUIPOS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35,00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420,00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Mantenimiento de equipos de computación y oficina</a:t>
                      </a:r>
                      <a:endParaRPr lang="es-ES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35,00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SUMINISTROS Y MATERIALES DE TALLER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1.554,26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18.651,08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Inventario aceite</a:t>
                      </a:r>
                      <a:endParaRPr lang="es-ES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1.078,44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12.941,28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4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Inventario otros repuestos:</a:t>
                      </a:r>
                      <a:endParaRPr lang="es-ES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(bujías, líquido limpieza inyectores)</a:t>
                      </a:r>
                      <a:endParaRPr lang="es-ES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325,08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3.900,96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Suministros de limpieza de vehículos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150,74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1.808,84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SERVICIOS BÁSICOS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255,00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3.060,00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Energía Eléctrica 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1.200,00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Agua Potable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960,00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Teléfono e Internet 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75,00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ARRIENDOS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1.000,00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12.000,00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Arriendos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1.000,00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12.000,00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MOVILIZACION ADMINISTRATIVA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50,00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600,00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Salidas de trámites oficina coordinación 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600,00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OTROS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1.680,00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Publicaciones, material publicidad en general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960,00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Cafetería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240,00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Otros</a:t>
                      </a:r>
                      <a:endParaRPr lang="es-ES" sz="12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480,00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2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3.124,26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37.491,08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4694" marR="246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483768" y="980728"/>
            <a:ext cx="396044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Distribución del Taller (</a:t>
            </a:r>
            <a:r>
              <a:rPr lang="es-EC" sz="1200" b="1" cap="all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Layout</a:t>
            </a: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15 Imagen" descr="Tall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340768"/>
            <a:ext cx="7920880" cy="5440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TÉCNICO</a:t>
            </a:r>
            <a:endParaRPr lang="es-E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39552" y="1340768"/>
            <a:ext cx="2016224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SISTEMAS DE CONTROL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67544" y="2060848"/>
            <a:ext cx="2197140" cy="276999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s-EC" sz="1200" b="1" dirty="0" smtClean="0">
                <a:latin typeface="Arial" pitchFamily="34" charset="0"/>
                <a:cs typeface="Arial" pitchFamily="34" charset="0"/>
              </a:rPr>
              <a:t>Controles  Administrativos: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42325" y="1700808"/>
            <a:ext cx="2206053" cy="889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Meta de Ventas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Conocimiento de Funciones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Medición de resultados</a:t>
            </a:r>
            <a:endParaRPr lang="es-ES" sz="12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95536" y="3656057"/>
            <a:ext cx="2776722" cy="276999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s-EC" sz="1200" b="1" dirty="0" smtClean="0">
                <a:latin typeface="Arial" pitchFamily="34" charset="0"/>
                <a:cs typeface="Arial" pitchFamily="34" charset="0"/>
              </a:rPr>
              <a:t>Controles Contables y Financieros: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67544" y="5312241"/>
            <a:ext cx="1843774" cy="276999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s-EC" sz="1200" b="1" dirty="0" smtClean="0">
                <a:latin typeface="Arial" pitchFamily="34" charset="0"/>
                <a:cs typeface="Arial" pitchFamily="34" charset="0"/>
              </a:rPr>
              <a:t>Controles  Operativos: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542325" y="3236783"/>
            <a:ext cx="21916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Control de Facturación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Puntual Pago de Impuestos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Documento pre numerados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Análisis Contable mensual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470317" y="5013176"/>
            <a:ext cx="29738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Medición tiempo de trabajo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Conocimiento de funciones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Conocimiento de estándares de tiempo</a:t>
            </a:r>
          </a:p>
        </p:txBody>
      </p:sp>
      <p:sp>
        <p:nvSpPr>
          <p:cNvPr id="14" name="13 Abrir llave"/>
          <p:cNvSpPr/>
          <p:nvPr/>
        </p:nvSpPr>
        <p:spPr>
          <a:xfrm>
            <a:off x="3347864" y="1772816"/>
            <a:ext cx="216024" cy="9361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brir llave"/>
          <p:cNvSpPr/>
          <p:nvPr/>
        </p:nvSpPr>
        <p:spPr>
          <a:xfrm>
            <a:off x="3347864" y="3212976"/>
            <a:ext cx="216024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Abrir llave"/>
          <p:cNvSpPr/>
          <p:nvPr/>
        </p:nvSpPr>
        <p:spPr>
          <a:xfrm>
            <a:off x="3347864" y="5013176"/>
            <a:ext cx="216024" cy="9361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16 Imagen" descr="2042204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4827984"/>
            <a:ext cx="1828810" cy="1481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17 Imagen" descr="ESCRITORIO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140968"/>
            <a:ext cx="1787690" cy="1340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18 Imagen" descr="responsabilidad-social-se-toma-las-aulas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16216" y="1052736"/>
            <a:ext cx="1872208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9" grpId="0" animBg="1"/>
      <p:bldP spid="10" grpId="0" animBg="1"/>
      <p:bldP spid="12" grpId="0"/>
      <p:bldP spid="13" grpId="0"/>
      <p:bldP spid="14" grpId="0" animBg="1"/>
      <p:bldP spid="15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PROPUESTA  ESTRATÉGICA</a:t>
            </a: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107504" y="1809111"/>
            <a:ext cx="4320480" cy="539769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  <a:tab pos="1169988" algn="l"/>
                <a:tab pos="1260475" algn="l"/>
              </a:tabLst>
            </a:pPr>
            <a:r>
              <a:rPr kumimoji="0" lang="es-EC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MAESA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  <a:tab pos="1169988" algn="l"/>
                <a:tab pos="1260475" algn="l"/>
              </a:tabLst>
            </a:pPr>
            <a:r>
              <a:rPr kumimoji="0" lang="es-EC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Mantenimiento Especializado Automotriz</a:t>
            </a:r>
            <a:endParaRPr kumimoji="0" lang="es-EC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547664" y="1268760"/>
            <a:ext cx="1334843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Empresa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915816" y="2852936"/>
            <a:ext cx="3024336" cy="2880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TITULARIDAD DE LA EMPRESA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907704" y="3356992"/>
          <a:ext cx="5112568" cy="3312436"/>
        </p:xfrm>
        <a:graphic>
          <a:graphicData uri="http://schemas.openxmlformats.org/drawingml/2006/table">
            <a:tbl>
              <a:tblPr/>
              <a:tblGrid>
                <a:gridCol w="2232248"/>
                <a:gridCol w="2880320"/>
              </a:tblGrid>
              <a:tr h="28803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ORGANIZACIÓN </a:t>
                      </a:r>
                      <a:r>
                        <a:rPr lang="es-EC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LEGAL DE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COMPAÑÍA </a:t>
                      </a:r>
                      <a:r>
                        <a:rPr lang="es-EC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LIMITADA Cía.</a:t>
                      </a:r>
                      <a:r>
                        <a:rPr lang="es-EC" sz="10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Ltda.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4875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Ley que regula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Ley de Compañías.</a:t>
                      </a:r>
                      <a:endParaRPr lang="es-ES" sz="10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875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Proceso de Constitución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Minuta </a:t>
                      </a:r>
                      <a:endParaRPr lang="es-ES" sz="10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86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Nombre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MAESA (Mantenimiento Especializado Automotriz).</a:t>
                      </a:r>
                      <a:endParaRPr lang="es-ES" sz="10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875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Capital Social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10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No inferior a USD400,00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875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Número de socios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3 SOCIOS</a:t>
                      </a:r>
                      <a:endParaRPr lang="es-ES" sz="10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86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Responsabilidad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Socios responden por un </a:t>
                      </a:r>
                      <a:r>
                        <a:rPr lang="es-EC" sz="1000" b="0" i="1" u="none" strike="noStrike" dirty="0" smtClean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máximo </a:t>
                      </a:r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a su aportación</a:t>
                      </a:r>
                      <a:endParaRPr lang="es-ES" sz="10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875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Plazo de duración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Se establece un mínimo de 10 años.</a:t>
                      </a:r>
                      <a:endParaRPr lang="es-ES" sz="10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875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Administración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Junta de Accionistas</a:t>
                      </a:r>
                      <a:endParaRPr lang="es-ES" sz="10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534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Responsabilidad de la </a:t>
                      </a:r>
                      <a:endParaRPr lang="es-EC" sz="1000" b="1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l" fontAlgn="b"/>
                      <a:r>
                        <a:rPr lang="es-EC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        sociedad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C" sz="1000" b="0" i="1" u="none" strike="noStrike" dirty="0">
                          <a:solidFill>
                            <a:srgbClr val="000000"/>
                          </a:solidFill>
                          <a:latin typeface="Arial"/>
                          <a:ea typeface="Batang"/>
                        </a:rPr>
                        <a:t>Mantenimiento especializado a vehículos.</a:t>
                      </a:r>
                      <a:endParaRPr lang="es-ES" sz="10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57">
                <a:tc>
                  <a:txBody>
                    <a:bodyPr/>
                    <a:lstStyle/>
                    <a:p>
                      <a:pPr algn="l" fontAlgn="b"/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Symbol"/>
                        </a:rPr>
                        <a:t>·</a:t>
                      </a:r>
                      <a:r>
                        <a:rPr lang="es-EC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        </a:t>
                      </a:r>
                      <a:r>
                        <a:rPr lang="es-EC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Órganos sociales y de </a:t>
                      </a:r>
                      <a:r>
                        <a:rPr lang="es-EC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  <a:p>
                      <a:pPr algn="l" fontAlgn="b"/>
                      <a:r>
                        <a:rPr lang="es-EC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        vigilancia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10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Municipio de Quito - SRI - Ministerio del Trabajo - AEADE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5120580" y="1741944"/>
          <a:ext cx="3771900" cy="822960"/>
        </p:xfrm>
        <a:graphic>
          <a:graphicData uri="http://schemas.openxmlformats.org/drawingml/2006/table">
            <a:tbl>
              <a:tblPr/>
              <a:tblGrid>
                <a:gridCol w="1314450"/>
                <a:gridCol w="245745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Batang"/>
                        </a:rPr>
                        <a:t>Nivel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i="1">
                          <a:latin typeface="Arial"/>
                          <a:ea typeface="Batang"/>
                        </a:rPr>
                        <a:t>Empresarial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Batang"/>
                        </a:rPr>
                        <a:t>Sector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i="1">
                          <a:latin typeface="Arial"/>
                          <a:ea typeface="Batang"/>
                        </a:rPr>
                        <a:t>Automotriz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Batang"/>
                        </a:rPr>
                        <a:t>Actividad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 i="1" dirty="0">
                          <a:latin typeface="Arial"/>
                          <a:ea typeface="Batang"/>
                        </a:rPr>
                        <a:t>Servicios de Mantenimiento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9 Rectángulo"/>
          <p:cNvSpPr/>
          <p:nvPr/>
        </p:nvSpPr>
        <p:spPr>
          <a:xfrm>
            <a:off x="5292080" y="1196752"/>
            <a:ext cx="3456384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2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TIPO DE EMPRESA ( SECTOR ACTIVIDAD)</a:t>
            </a:r>
            <a:endParaRPr lang="es-ES" sz="12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5297" grpId="0" animBg="1"/>
      <p:bldP spid="5" grpId="0" animBg="1"/>
      <p:bldP spid="6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PROPUESTA  ESTRATÉGICA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11560" y="1268760"/>
            <a:ext cx="1893530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4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Base Filosófica</a:t>
            </a:r>
            <a:endParaRPr lang="es-ES" sz="14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39552" y="1700808"/>
            <a:ext cx="915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600" b="1" cap="all" dirty="0" smtClean="0">
                <a:latin typeface="Arial" pitchFamily="34" charset="0"/>
                <a:cs typeface="Arial" pitchFamily="34" charset="0"/>
              </a:rPr>
              <a:t>Misión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39552" y="2060848"/>
            <a:ext cx="8208912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itchFamily="34" charset="0"/>
                <a:cs typeface="Arial" pitchFamily="34" charset="0"/>
              </a:rPr>
              <a:t>Ofrecer el servicio de mantenimiento especializado automotriz, brindando seguridad, rapidez y comodidad a sus clientes, logrando fiabilidad en el uso de sus vehículos.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39552" y="2780928"/>
            <a:ext cx="7938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b="1" cap="all" dirty="0" smtClean="0">
                <a:latin typeface="Arial" pitchFamily="34" charset="0"/>
                <a:cs typeface="Arial" pitchFamily="34" charset="0"/>
              </a:rPr>
              <a:t>Visión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39552" y="3194392"/>
            <a:ext cx="8208912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C" sz="1400" dirty="0" smtClean="0">
                <a:latin typeface="Arial" pitchFamily="34" charset="0"/>
                <a:cs typeface="Arial" pitchFamily="34" charset="0"/>
              </a:rPr>
              <a:t>En el 2015 ser una empresa que satisface plenamente a nuestros clientes, con un servicio técnico automotriz de excelencia, que se traduzca en un reconocimiento en el mercado y al desarrollo de las personas que forman nuestra organización.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144122" y="4417367"/>
            <a:ext cx="22919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b="1" cap="all" dirty="0" smtClean="0">
                <a:latin typeface="Arial" pitchFamily="34" charset="0"/>
                <a:cs typeface="Arial" pitchFamily="34" charset="0"/>
              </a:rPr>
              <a:t>Principios y valores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115616" y="4941168"/>
            <a:ext cx="2775119" cy="1345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Responsabilidad ambiental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Apoyo a los clientes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Aprovechamiento de Recursos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Trabajo en Equipo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004048" y="4941168"/>
            <a:ext cx="2468689" cy="1668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Transparencia Empresarial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Compañerismo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Dinamismo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Honestidad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Respeto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PROPUESTA  ESTRATÉGICA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916832"/>
            <a:ext cx="6218154" cy="391469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419872" y="1340768"/>
            <a:ext cx="2448272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Organización</a:t>
            </a:r>
            <a:endParaRPr lang="es-ES" sz="16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1434262"/>
            <a:ext cx="3600400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Estrategias Empresariales</a:t>
            </a:r>
            <a:endParaRPr lang="es-ES" sz="16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LOGOTIPO_MAE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PROPUESTA  ESTRATÉGICA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331640" y="2192373"/>
            <a:ext cx="213019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4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posicionamiento</a:t>
            </a:r>
            <a:endParaRPr lang="es-ES" sz="14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2267744" y="2644166"/>
            <a:ext cx="432048" cy="21602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763688" y="2996952"/>
            <a:ext cx="1369286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PUBLICIDAD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PROMOCIONES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DESCUENTOS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REGALOS</a:t>
            </a:r>
            <a:endParaRPr lang="es-E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701321" y="2174226"/>
            <a:ext cx="213019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4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OPERATIVAS</a:t>
            </a:r>
            <a:endParaRPr lang="es-ES" sz="14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Flecha abajo"/>
          <p:cNvSpPr/>
          <p:nvPr/>
        </p:nvSpPr>
        <p:spPr>
          <a:xfrm>
            <a:off x="6671314" y="2606274"/>
            <a:ext cx="432048" cy="21602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5375170" y="3038322"/>
            <a:ext cx="3517310" cy="854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COMUNICACIÓN INTERNA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PERMANENTE CONTROL DE CADA PROCESOS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MEJORA EN CONTROLES Y PROCESOS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449913" y="4581128"/>
            <a:ext cx="213019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C" sz="14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FINANCIERA</a:t>
            </a:r>
            <a:endParaRPr lang="es-ES" sz="1400" b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Flecha abajo"/>
          <p:cNvSpPr/>
          <p:nvPr/>
        </p:nvSpPr>
        <p:spPr>
          <a:xfrm>
            <a:off x="4281753" y="5157192"/>
            <a:ext cx="432048" cy="21602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2511594" y="5527248"/>
            <a:ext cx="4004622" cy="1107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MANTENER CONTROL CONSTANTE ÍNDICES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CAPACIDAD DE NEGOCIACION PROVEEDORES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BENEFICIOS ADICIONALES A CLIENTES FRECUENTES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100" dirty="0" smtClean="0">
                <a:latin typeface="Arial" pitchFamily="34" charset="0"/>
                <a:cs typeface="Arial" pitchFamily="34" charset="0"/>
              </a:rPr>
              <a:t>AMPLIAR CREDITO CON PROVEEDORES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275856" y="1268760"/>
            <a:ext cx="201622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Activos Fijos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483768" y="2060848"/>
          <a:ext cx="3744416" cy="1656183"/>
        </p:xfrm>
        <a:graphic>
          <a:graphicData uri="http://schemas.openxmlformats.org/drawingml/2006/table">
            <a:tbl>
              <a:tblPr/>
              <a:tblGrid>
                <a:gridCol w="2674582"/>
                <a:gridCol w="1069834"/>
              </a:tblGrid>
              <a:tr h="409885"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ACTIVOS FIJOS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397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Muebles y enseres de oficina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2.000,00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97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Equipos de oficina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1.970,00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17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Maquinaria y Herramientas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19.873,36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17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TOTAL: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23.843,36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2987824" y="4221088"/>
            <a:ext cx="2592288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Activos INTANGIBLES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051720" y="5013176"/>
          <a:ext cx="4824536" cy="1656184"/>
        </p:xfrm>
        <a:graphic>
          <a:graphicData uri="http://schemas.openxmlformats.org/drawingml/2006/table">
            <a:tbl>
              <a:tblPr/>
              <a:tblGrid>
                <a:gridCol w="3888683"/>
                <a:gridCol w="935853"/>
              </a:tblGrid>
              <a:tr h="414046"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ACTIVOS INTANGIBLES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14046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Estudio Técnico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935,00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constitución y pre- operacionales 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1.800,00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TOTAL: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2.735,00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6"/>
                    </a:solidFill>
                  </a:tcPr>
                </a:tc>
              </a:tr>
            </a:tbl>
          </a:graphicData>
        </a:graphic>
      </p:graphicFrame>
      <p:sp>
        <p:nvSpPr>
          <p:cNvPr id="8" name="7 Flecha arriba y abajo"/>
          <p:cNvSpPr/>
          <p:nvPr/>
        </p:nvSpPr>
        <p:spPr>
          <a:xfrm>
            <a:off x="4211960" y="1700808"/>
            <a:ext cx="144016" cy="288032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arriba y abajo"/>
          <p:cNvSpPr/>
          <p:nvPr/>
        </p:nvSpPr>
        <p:spPr>
          <a:xfrm>
            <a:off x="4283968" y="4653136"/>
            <a:ext cx="144016" cy="288032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347864" y="1124744"/>
            <a:ext cx="2592288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CAPITAL DE TRABAJO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331640" y="1700808"/>
          <a:ext cx="6768753" cy="3312371"/>
        </p:xfrm>
        <a:graphic>
          <a:graphicData uri="http://schemas.openxmlformats.org/drawingml/2006/table">
            <a:tbl>
              <a:tblPr/>
              <a:tblGrid>
                <a:gridCol w="1291866"/>
                <a:gridCol w="961923"/>
                <a:gridCol w="961923"/>
                <a:gridCol w="888055"/>
                <a:gridCol w="888055"/>
                <a:gridCol w="888055"/>
                <a:gridCol w="888876"/>
              </a:tblGrid>
              <a:tr h="256442">
                <a:tc gridSpan="7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INGRESOS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6442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256442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</a:rPr>
                        <a:t>No. Trabajos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Times New Roman"/>
                        </a:rPr>
                        <a:t>74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Times New Roman"/>
                        </a:rPr>
                        <a:t>144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Times New Roman"/>
                        </a:rPr>
                        <a:t>214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284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354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2">
                <a:tc>
                  <a:txBody>
                    <a:bodyPr/>
                    <a:lstStyle/>
                    <a:p>
                      <a:pPr algn="just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Ingresos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1.565,84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3.047,04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4.528,24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6.009,44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7.490,64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8.464,00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2">
                <a:tc>
                  <a:txBody>
                    <a:bodyPr/>
                    <a:lstStyle/>
                    <a:p>
                      <a:pPr algn="just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1.565,84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3.047,04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4.528,24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6.009,44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7.490,64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8.464,00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90"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6442">
                <a:tc gridSpan="7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EGRESOS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6442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256442">
                <a:tc>
                  <a:txBody>
                    <a:bodyPr/>
                    <a:lstStyle/>
                    <a:p>
                      <a:pPr algn="just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Costos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4.449,48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4.449,48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4.449,48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4.449,48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4.449,48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4.449,48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702">
                <a:tc>
                  <a:txBody>
                    <a:bodyPr/>
                    <a:lstStyle/>
                    <a:p>
                      <a:pPr algn="just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Inventario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356,64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693,99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1.031,35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1.368,71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1.706,07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1.927,76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646">
                <a:tc>
                  <a:txBody>
                    <a:bodyPr/>
                    <a:lstStyle/>
                    <a:p>
                      <a:pPr algn="just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4.806,11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5.143,47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5.480,83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5.818,19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6.155,54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6.377,24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05"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592">
                <a:tc>
                  <a:txBody>
                    <a:bodyPr/>
                    <a:lstStyle/>
                    <a:p>
                      <a:pPr algn="just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Saldo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i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-3.240,27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i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-2.096,43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i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-952,59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191,25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1335,10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2086,76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203848" y="5301208"/>
          <a:ext cx="2736304" cy="1368152"/>
        </p:xfrm>
        <a:graphic>
          <a:graphicData uri="http://schemas.openxmlformats.org/drawingml/2006/table">
            <a:tbl>
              <a:tblPr/>
              <a:tblGrid>
                <a:gridCol w="1157066"/>
                <a:gridCol w="1579238"/>
              </a:tblGrid>
              <a:tr h="275837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SALDO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75837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1" dirty="0">
                          <a:latin typeface="Arial"/>
                          <a:ea typeface="Times New Roman"/>
                        </a:rPr>
                        <a:t>-3.240,27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837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1" dirty="0">
                          <a:latin typeface="Arial"/>
                          <a:ea typeface="Times New Roman"/>
                        </a:rPr>
                        <a:t>-2.096,43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837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1">
                          <a:latin typeface="Arial"/>
                          <a:ea typeface="Times New Roman"/>
                        </a:rPr>
                        <a:t>-952,59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804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-6.289,29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843808" y="1124744"/>
          <a:ext cx="3672408" cy="1584175"/>
        </p:xfrm>
        <a:graphic>
          <a:graphicData uri="http://schemas.openxmlformats.org/drawingml/2006/table">
            <a:tbl>
              <a:tblPr/>
              <a:tblGrid>
                <a:gridCol w="2379519"/>
                <a:gridCol w="1292889"/>
              </a:tblGrid>
              <a:tr h="316835"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PRESUPUESTO DE INVERSIÓN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Activos Fijos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23.843,36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Activos Intangibles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2.735,00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Capital de Trabajo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6.289,29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3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TOTAL: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32.867,65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123728" y="3572984"/>
          <a:ext cx="5184575" cy="3168384"/>
        </p:xfrm>
        <a:graphic>
          <a:graphicData uri="http://schemas.openxmlformats.org/drawingml/2006/table">
            <a:tbl>
              <a:tblPr/>
              <a:tblGrid>
                <a:gridCol w="2288205"/>
                <a:gridCol w="765624"/>
                <a:gridCol w="1188884"/>
                <a:gridCol w="941862"/>
              </a:tblGrid>
              <a:tr h="228567">
                <a:tc grid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JUSTIFICACIÓN DE INGRESOS 1er. MES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943878"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TIPO DE SERVICIO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PRECIO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# DE TRABAJOS REALIZADOS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 EN </a:t>
                      </a:r>
                      <a:br>
                        <a:rPr lang="en-U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n-U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DÓLARES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47193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MENSUAL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MENSUAL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34412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Lubricación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28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843.72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6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Limpieza automotriz express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111.03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6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Limpieza automotriz completa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133.16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6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Mantenimiento de inyectores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19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384.79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6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Mantenimiento de bujías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93.25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69">
                <a:tc gridSpan="2"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TOTAL: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1,565.94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3707904" y="3018438"/>
            <a:ext cx="201622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INGRESOS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43608" y="1988840"/>
          <a:ext cx="2808312" cy="4248475"/>
        </p:xfrm>
        <a:graphic>
          <a:graphicData uri="http://schemas.openxmlformats.org/drawingml/2006/table">
            <a:tbl>
              <a:tblPr/>
              <a:tblGrid>
                <a:gridCol w="508986"/>
                <a:gridCol w="1412491"/>
                <a:gridCol w="886835"/>
              </a:tblGrid>
              <a:tr h="453311"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INGRESOS  1er. AÑO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0602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No.  </a:t>
                      </a:r>
                      <a:b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Mantenimientos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Monto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1,565.84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144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3,047.04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214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4,528.24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284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6,009.44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354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7,490.64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8,464.00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8,464.00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8,464.00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8,464.00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8,464.00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8,464.00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8,464.00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1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81.889,20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3419872" y="1268760"/>
            <a:ext cx="201622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INGRESOS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788024" y="2636914"/>
          <a:ext cx="3384376" cy="2736302"/>
        </p:xfrm>
        <a:graphic>
          <a:graphicData uri="http://schemas.openxmlformats.org/drawingml/2006/table">
            <a:tbl>
              <a:tblPr/>
              <a:tblGrid>
                <a:gridCol w="770197"/>
                <a:gridCol w="1484605"/>
                <a:gridCol w="1129574"/>
              </a:tblGrid>
              <a:tr h="606196">
                <a:tc grid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INCREMENTO ANUAL </a:t>
                      </a:r>
                      <a:br>
                        <a:rPr lang="es-C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C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 INGRESOS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619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AÑO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C0C0C0"/>
                          </a:solidFill>
                          <a:latin typeface="Arial"/>
                          <a:ea typeface="Times New Roman"/>
                        </a:rPr>
                        <a:t>% SEGÚN </a:t>
                      </a:r>
                      <a:br>
                        <a:rPr lang="es-CR" sz="1200" b="1">
                          <a:solidFill>
                            <a:srgbClr val="C0C0C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CR" sz="1200" b="1">
                          <a:solidFill>
                            <a:srgbClr val="C0C0C0"/>
                          </a:solidFill>
                          <a:latin typeface="Arial"/>
                          <a:ea typeface="Times New Roman"/>
                        </a:rPr>
                        <a:t>INFLACIÓN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0478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4,31%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81.889,20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78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4,31%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105.945,58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78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4,31%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110.511,84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78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4,31%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115.274,90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78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4,31%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120.243,24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8 Flecha derecha"/>
          <p:cNvSpPr/>
          <p:nvPr/>
        </p:nvSpPr>
        <p:spPr>
          <a:xfrm>
            <a:off x="4067944" y="4005064"/>
            <a:ext cx="504056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18864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763688" y="692698"/>
          <a:ext cx="6624736" cy="5926367"/>
        </p:xfrm>
        <a:graphic>
          <a:graphicData uri="http://schemas.openxmlformats.org/drawingml/2006/table">
            <a:tbl>
              <a:tblPr/>
              <a:tblGrid>
                <a:gridCol w="2158622"/>
                <a:gridCol w="893223"/>
                <a:gridCol w="967658"/>
                <a:gridCol w="967658"/>
                <a:gridCol w="882590"/>
                <a:gridCol w="754985"/>
              </a:tblGrid>
              <a:tr h="295206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EGRESOS POR PERÍODO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965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RUBROS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5201" marR="5201" marT="520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AÑOS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9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96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</a:tr>
              <a:tr h="2865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COSTO DE OPERACIÓN</a:t>
                      </a: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9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882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Suministros y materiales de taller 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18.651,08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24.130,16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25.170,17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26.255,00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27.386,59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341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Sueldos y salarios personal de taller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18.273,80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19.061,40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19.882,95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20.739,90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21.633,79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6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Servicios Básicos 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3.060,00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3.191,89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3.329,46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3.472,96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3.622,64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6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Arriendos 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12.000,00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12.517,20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13.056,69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13.619,43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14.206,43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6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Depreciación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2.844,00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2.844,00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2.844,00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2.187,34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2.187,34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336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Amortización 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547.00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547,00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547,00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547,00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547,00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41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SUBTOTAL COSTO OPERACIONAL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55.375,88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62.291,65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64.830,26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66.821,63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69.583,79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169336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6681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b) COSTOS DE ADMINISTRACIÓN Y VENTA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341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Sueldos y salarios personal administrativo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12.288,92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12.818,57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13.371,05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13.947,35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14.548,48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681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Servicios subcontratados (limpieza)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600,00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625,86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652,83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680,97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710,32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341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Suministros y materiales de oficina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1.080,00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1.126,55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1.175,10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1.225,75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1.278,58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08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Mantenimiento de equipos 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420,00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438,10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456,98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476,68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497,23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08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Movilización administrativa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600,00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625,86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652,83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680,97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710,32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008">
                <a:tc>
                  <a:txBody>
                    <a:bodyPr/>
                    <a:lstStyle/>
                    <a:p>
                      <a:pPr algn="l" rtl="0" fontAlgn="b">
                        <a:buClr>
                          <a:srgbClr val="000000"/>
                        </a:buClr>
                        <a:buSzPts val="1200"/>
                        <a:buFont typeface="Symbol"/>
                        <a:buChar char="·"/>
                      </a:pP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Otros costos administrativos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latin typeface="Symbo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1.680,00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1.752,41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1.827,94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1.906,72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1.988,90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681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SUBTOTAL COSTOS DE ADMINISTRACIÓN</a:t>
                      </a:r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16.668,92</a:t>
                      </a:r>
                    </a:p>
                  </a:txBody>
                  <a:tcPr marL="5201" marR="5201" marT="52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17.387,35</a:t>
                      </a:r>
                    </a:p>
                  </a:txBody>
                  <a:tcPr marL="5201" marR="5201" marT="52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18.136,75</a:t>
                      </a:r>
                    </a:p>
                  </a:txBody>
                  <a:tcPr marL="5201" marR="5201" marT="52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18.918,44</a:t>
                      </a:r>
                    </a:p>
                  </a:txBody>
                  <a:tcPr marL="5201" marR="5201" marT="52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19.733,82</a:t>
                      </a:r>
                    </a:p>
                  </a:txBody>
                  <a:tcPr marL="5201" marR="5201" marT="52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16933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c) COSTOS TOTALES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72.044,80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79.679,00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82.967,01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85.740,07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89.317,62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08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d) INGRESO ANUAL TOTAL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81.889,20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105.945,58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110.511,84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115.274,90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120.243,24</a:t>
                      </a:r>
                    </a:p>
                  </a:txBody>
                  <a:tcPr marL="5201" marR="5201" marT="520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179512" y="3162454"/>
            <a:ext cx="1368152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egresos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67544" y="1268761"/>
            <a:ext cx="3888432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Estructura de financiamiento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195736" y="1844824"/>
          <a:ext cx="4464496" cy="2088232"/>
        </p:xfrm>
        <a:graphic>
          <a:graphicData uri="http://schemas.openxmlformats.org/drawingml/2006/table">
            <a:tbl>
              <a:tblPr/>
              <a:tblGrid>
                <a:gridCol w="1908431"/>
                <a:gridCol w="1007757"/>
                <a:gridCol w="1548308"/>
              </a:tblGrid>
              <a:tr h="359540"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FINANCIAMIENTO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4228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APORTE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342288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APORTE SOCIO 1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11.000,00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33%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288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APORTE SOCIO 2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11.867,65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36%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288">
                <a:tc>
                  <a:txBody>
                    <a:bodyPr/>
                    <a:lstStyle/>
                    <a:p>
                      <a:pPr algn="l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APORTE SOCIO 3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10.000,00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30%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540"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32.867,65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100%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</a:tbl>
          </a:graphicData>
        </a:graphic>
      </p:graphicFrame>
      <p:pic>
        <p:nvPicPr>
          <p:cNvPr id="65537" name="Gráfico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221088"/>
            <a:ext cx="374441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67544" y="1268760"/>
            <a:ext cx="2664296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PUNTO DE EQUILIBRIO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115615" y="1916832"/>
          <a:ext cx="6768753" cy="4032448"/>
        </p:xfrm>
        <a:graphic>
          <a:graphicData uri="http://schemas.openxmlformats.org/drawingml/2006/table">
            <a:tbl>
              <a:tblPr/>
              <a:tblGrid>
                <a:gridCol w="966965"/>
                <a:gridCol w="798797"/>
                <a:gridCol w="1030027"/>
                <a:gridCol w="956454"/>
                <a:gridCol w="1082580"/>
                <a:gridCol w="966965"/>
                <a:gridCol w="966965"/>
              </a:tblGrid>
              <a:tr h="305778">
                <a:tc gridSpan="7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CÁLCULO DEL PUNTO DE EQUILIBRIO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96889"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RUBROS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SIGLAS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AÑOS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4844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49688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INGRESOS TOTALES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(IT)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81.889,20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105.945,58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110.511,84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115.274,90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120.243,24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88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COSTOS FIJOS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(CF)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46.553,72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48.414,04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50.354,53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51.721,99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53.833,36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533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COSTOS VARIABLES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(CV)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25.491,08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31.264,96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32.612,48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34.018,08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35.484,26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88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COSTO TOTAL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(CT)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72.044,80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79.679,00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82.967,01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85.740,07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89.317,62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8445">
                <a:tc gridSpan="2"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PE $ = CF/(1-CV/IT)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67.595,28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68.682,52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71.435,40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73.375,35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76.370,64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4844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8445">
                <a:tc gridSpan="2"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PE% = PE $ / IT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83%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65%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65%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64%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64%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39552" y="1290246"/>
            <a:ext cx="5688632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Estados de Resultados (Pérdidas y Ganancias)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11560" y="1916832"/>
          <a:ext cx="7488831" cy="4620583"/>
        </p:xfrm>
        <a:graphic>
          <a:graphicData uri="http://schemas.openxmlformats.org/drawingml/2006/table">
            <a:tbl>
              <a:tblPr/>
              <a:tblGrid>
                <a:gridCol w="302579"/>
                <a:gridCol w="2937781"/>
                <a:gridCol w="980091"/>
                <a:gridCol w="817095"/>
                <a:gridCol w="817095"/>
                <a:gridCol w="817095"/>
                <a:gridCol w="817095"/>
              </a:tblGrid>
              <a:tr h="23520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9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EVALUACION DEL PROYECTO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520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9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ESTADO DE RESULTADOS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520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RUBROS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AÑOS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4512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</a:tr>
              <a:tr h="42370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1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INGRESOS TOTALES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81.889,20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105.945,58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110.511,84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115.274,90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120.243,24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70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(-)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COSTO DE OPERACIÓN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55.375,88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62.291,65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64.830,26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66.821,63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69.583,79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70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2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UTILIDAD BRUTA EN VENTAS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26.513,32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43.653,93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45.681,57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48.453,27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50.659,45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70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(-)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GASTOS ADMINISTRACION Y VENTAS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16.668,92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17.387,35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18.136,75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18.918,44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19.733,82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512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3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UTILIDAD OPER. ANTES REPART. </a:t>
                      </a:r>
                      <a:r>
                        <a:rPr lang="es-CR" sz="1100" dirty="0" smtClean="0">
                          <a:latin typeface="Arial"/>
                          <a:ea typeface="Times New Roman"/>
                        </a:rPr>
                        <a:t>A</a:t>
                      </a:r>
                      <a:r>
                        <a:rPr lang="es-CR" sz="1100" baseline="0" dirty="0" smtClean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s-CR" sz="1100" dirty="0" smtClean="0">
                          <a:latin typeface="Arial"/>
                          <a:ea typeface="Times New Roman"/>
                        </a:rPr>
                        <a:t>TRAB</a:t>
                      </a:r>
                      <a:r>
                        <a:rPr lang="es-CR" sz="1100" dirty="0">
                          <a:latin typeface="Arial"/>
                          <a:ea typeface="Times New Roman"/>
                        </a:rPr>
                        <a:t>.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9.844,40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26.266,58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27.544,83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29.534,83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30.925,63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20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(-)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15% A TRABAJADORES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1.476,66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3.939,99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4.131,72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4.430,22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4.638,84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70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4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UTILIDAD ANTES DE IMPUESTO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8.367,74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22.326,60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23.413,10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25.104,60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26.286,78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20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(-)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25% DE IMPUESTO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2.091,93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5.581,65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5.853,28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6.276,15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6.571,70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370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900" b="1">
                          <a:latin typeface="Arial"/>
                          <a:ea typeface="Times New Roman"/>
                        </a:rPr>
                        <a:t>5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UTILIDAD NETA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6.275,80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16.744,95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17.559,83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18.828,45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19.715,09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75656" y="3326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83568" y="1628800"/>
          <a:ext cx="7776861" cy="4608510"/>
        </p:xfrm>
        <a:graphic>
          <a:graphicData uri="http://schemas.openxmlformats.org/drawingml/2006/table">
            <a:tbl>
              <a:tblPr/>
              <a:tblGrid>
                <a:gridCol w="2620911"/>
                <a:gridCol w="859325"/>
                <a:gridCol w="859325"/>
                <a:gridCol w="859325"/>
                <a:gridCol w="859325"/>
                <a:gridCol w="859325"/>
                <a:gridCol w="859325"/>
              </a:tblGrid>
              <a:tr h="238583">
                <a:tc gridSpan="7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FLUJO DE CAJA DEL PROYECTO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858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DETALLE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Año 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Año 1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Año 2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Año 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Año 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Año 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403951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Inversión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32.867,65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3951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Utilidad Neta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6.275,80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16.744,95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17.559,83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18.828,45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19.715,09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858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Depreciación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2.844,00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2.844,00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2.844,00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2.187,34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2.187,34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858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Amortización 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858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Capital de trabajo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6.289,29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6876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Total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-32.867,65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9.666,81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20.135,95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20.950,83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21.562,79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28.738,71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858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3951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Flujo de Efectivo Descontado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8.311,24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20.135,95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20.950,83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21.562,79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 dirty="0">
                          <a:latin typeface="Arial"/>
                          <a:ea typeface="Times New Roman"/>
                        </a:rPr>
                        <a:t>28.738,71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58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Tasa de Descuento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b="1">
                          <a:latin typeface="Arial"/>
                          <a:ea typeface="Times New Roman"/>
                        </a:rPr>
                        <a:t>16,31%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858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3951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VAN PROYECTO: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28.927,47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583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TIR: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44,37%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583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      PRI: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2,25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7630" marR="376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1475656" y="858198"/>
            <a:ext cx="5688632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FLUJO NETO DE FONDOS Y EVALUACIÓN FINANCIERA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03648" y="2132856"/>
          <a:ext cx="6480721" cy="3600398"/>
        </p:xfrm>
        <a:graphic>
          <a:graphicData uri="http://schemas.openxmlformats.org/drawingml/2006/table">
            <a:tbl>
              <a:tblPr/>
              <a:tblGrid>
                <a:gridCol w="925597"/>
                <a:gridCol w="903255"/>
                <a:gridCol w="779789"/>
                <a:gridCol w="968020"/>
                <a:gridCol w="968020"/>
                <a:gridCol w="968020"/>
                <a:gridCol w="968020"/>
              </a:tblGrid>
              <a:tr h="23473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RELACIÓN COSTO / BENEFICIO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6094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INGRESOS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Año 1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Año 2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Año 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Año 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Año 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338,437.08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81,889.20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105,945.58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110,511.84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115,274.90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120,243.24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94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EGRESOS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Año 1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Año 2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Año 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Año 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Año 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309,509.61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72,222.39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85,809.63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89,561.01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93,712.11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91,504.53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1.09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Beneficio / costo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General del Proyecto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1.22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Beneficio / costo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Operacional de Proyecto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1403648" y="1268760"/>
            <a:ext cx="345638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RELACIÓN COSTO / BENEFICIO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03648" y="1268760"/>
            <a:ext cx="3024336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ANÁLISIS DE SENSIBILIDAD</a:t>
            </a:r>
          </a:p>
        </p:txBody>
      </p:sp>
      <p:pic>
        <p:nvPicPr>
          <p:cNvPr id="3" name="2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259632" y="1844825"/>
          <a:ext cx="7272810" cy="4032453"/>
        </p:xfrm>
        <a:graphic>
          <a:graphicData uri="http://schemas.openxmlformats.org/drawingml/2006/table">
            <a:tbl>
              <a:tblPr/>
              <a:tblGrid>
                <a:gridCol w="1721452"/>
                <a:gridCol w="960812"/>
                <a:gridCol w="846128"/>
                <a:gridCol w="1008112"/>
                <a:gridCol w="936104"/>
                <a:gridCol w="936104"/>
                <a:gridCol w="864098"/>
              </a:tblGrid>
              <a:tr h="252660">
                <a:tc gridSpan="7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FLUJO DE CAJA DEL PROYECTO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266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DETALLE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Año 0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Año 1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Año 2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Año 3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Año 4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Año 5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Inversión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33.768,21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Utilidad Neta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3.979,38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14.205,18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14.915,25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16.095,49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16.868,09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Depreciación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2.844,00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2.844,00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2.844,00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2.187,34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2.187,34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Amortización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547,00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547,00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547,00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547,00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547,00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Capital de trabajo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7.189,85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Total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-33.768,21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7.370,38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17.596,18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18.306,26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18.829,82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26.792,28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21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Flujo de Efectivo Descontado.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6.336,84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17.596,18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18.306,26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latin typeface="Arial"/>
                          <a:ea typeface="Times New Roman"/>
                        </a:rPr>
                        <a:t>18.829,82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26.792,28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Tasa  de Descuento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16,31%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VAN PROYECTO: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20.086,54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TIR: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35,59%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660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      PRI: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latin typeface="Arial"/>
                          <a:ea typeface="Times New Roman"/>
                        </a:rPr>
                        <a:t>2,81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latin typeface="Arial"/>
                        <a:ea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4139952" y="6021288"/>
            <a:ext cx="280076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Incremento 5% en gastos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03648" y="1218238"/>
            <a:ext cx="3024336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ANÁLISIS DE SENSIBILIDAD</a:t>
            </a:r>
          </a:p>
        </p:txBody>
      </p:sp>
      <p:pic>
        <p:nvPicPr>
          <p:cNvPr id="3" name="2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403648" y="6113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ESTUDIO FINANCIERO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00889" y="5877272"/>
            <a:ext cx="2903359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Disminución 5% en ventas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259632" y="1756104"/>
          <a:ext cx="7272809" cy="4195893"/>
        </p:xfrm>
        <a:graphic>
          <a:graphicData uri="http://schemas.openxmlformats.org/drawingml/2006/table">
            <a:tbl>
              <a:tblPr/>
              <a:tblGrid>
                <a:gridCol w="1454562"/>
                <a:gridCol w="891505"/>
                <a:gridCol w="1016630"/>
                <a:gridCol w="920180"/>
                <a:gridCol w="1050517"/>
                <a:gridCol w="1050517"/>
                <a:gridCol w="888898"/>
              </a:tblGrid>
              <a:tr h="195950">
                <a:tc gridSpan="7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FLUJO DE CAJA DEL PROYECTO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595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DETALLE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Año 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Año 1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Año 2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Año 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Año 4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Año 5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</a:tr>
              <a:tr h="333247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Inversión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32.867,65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5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Utilidad Neta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3.665,59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13.367,93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10.690,82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8.347,26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5.496,05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5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Depreciación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2.844,00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2.844,00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2.844,00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2.187,34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2.187,34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5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Amortización 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547,00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94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Capital de trabajo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6.289,29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871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Total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-32.867,65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7.056,59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16.758,93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14.081,83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11.081,60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14.519,68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5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103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Flujo de Efectivo 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Descontado.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6.067,05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16.758,93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14.081,83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11.081,60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14.519,68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247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Tasa de Descuento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>
                          <a:latin typeface="Arial"/>
                          <a:ea typeface="Times New Roman"/>
                        </a:rPr>
                        <a:t>16,31%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>
                          <a:latin typeface="Arial"/>
                          <a:ea typeface="Times New Roman"/>
                        </a:rPr>
                        <a:t> 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latin typeface="Arial"/>
                          <a:ea typeface="Times New Roman"/>
                        </a:rPr>
                        <a:t> 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52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0134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VAN PROYECTO: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7.414,06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552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TIR: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25,01%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552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      PRI: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latin typeface="Arial"/>
                          <a:ea typeface="Times New Roman"/>
                        </a:rPr>
                        <a:t>4,00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latin typeface="Arial"/>
                        <a:ea typeface="Times New Roman"/>
                      </a:endParaRPr>
                    </a:p>
                  </a:txBody>
                  <a:tcPr marL="31609" marR="316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074868" cy="8640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403648" y="68340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IMPACTOS DEL PROYECTO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99592" y="1412776"/>
            <a:ext cx="230425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SOCIO ECONÓMICO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932040" y="1412777"/>
            <a:ext cx="2808312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s-ES" sz="1600" b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AMBIENTAL - ECOLÓGICO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13158" y="2354104"/>
            <a:ext cx="343876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Genera Fuentes de empleo.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Nuevas plazas de empleo.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Satisface las necesidades del </a:t>
            </a:r>
          </a:p>
          <a:p>
            <a:pPr>
              <a:lnSpc>
                <a:spcPct val="150000"/>
              </a:lnSpc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    mercado meta.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Mayor Ingresos a los propietarios.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860032" y="2348880"/>
            <a:ext cx="370646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Adecuado desecho de aceite usado.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Cuidado en contaminación del suelo.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Cuidado en contaminación del agua.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Mitigar contaminación del aire.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Medidas de reciclaje.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Protección al empleado.</a:t>
            </a:r>
          </a:p>
        </p:txBody>
      </p:sp>
      <p:sp>
        <p:nvSpPr>
          <p:cNvPr id="9" name="8 Flecha abajo"/>
          <p:cNvSpPr/>
          <p:nvPr/>
        </p:nvSpPr>
        <p:spPr>
          <a:xfrm>
            <a:off x="1691680" y="1916832"/>
            <a:ext cx="576064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5940152" y="1988840"/>
            <a:ext cx="576064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2706" name="Picture 2" descr="C:\Archivos de programa\Microsoft Office\MEDIA\CAGCAT10\j02849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941168"/>
            <a:ext cx="2135178" cy="1412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707" name="Picture 3" descr="C:\Archivos de programa\Microsoft Office\MEDIA\CAGCAT10\j028320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653136"/>
            <a:ext cx="1728192" cy="1690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  <p:bldP spid="9" grpId="0" animBg="1"/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368152" cy="109987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835696" y="1187460"/>
            <a:ext cx="2160240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CONCLUSIONES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331640" y="1768748"/>
            <a:ext cx="4608512" cy="23083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Servicios Mantenimiento Automotriz 5 años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Aceptación del servicio.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Existe demanda insatisfecha.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Viabilidad financiera del proyecto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Período de recuperación: 2.25 años.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La Tasa interna de retorno: 44.37%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337911" y="4929329"/>
            <a:ext cx="5505033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Diseñar plan de marketing.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Estudiar apertura de nuevos centros de mantenimientos.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Motivar y apoyar a los estudiantes.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1600" dirty="0" smtClean="0">
                <a:latin typeface="Arial" pitchFamily="34" charset="0"/>
                <a:cs typeface="Arial" pitchFamily="34" charset="0"/>
              </a:rPr>
              <a:t>Ejecutar el Proyecto.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481927" y="4293096"/>
            <a:ext cx="2582758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RECOMENDACIONES</a:t>
            </a:r>
            <a:endParaRPr lang="es-ES" dirty="0"/>
          </a:p>
        </p:txBody>
      </p:sp>
      <p:pic>
        <p:nvPicPr>
          <p:cNvPr id="73730" name="Picture 2" descr="C:\Archivos de programa\Microsoft Office\MEDIA\CAGCAT10\j014948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1826197"/>
            <a:ext cx="2144162" cy="2178867"/>
          </a:xfrm>
          <a:prstGeom prst="rect">
            <a:avLst/>
          </a:prstGeom>
          <a:noFill/>
        </p:spPr>
      </p:pic>
      <p:pic>
        <p:nvPicPr>
          <p:cNvPr id="73732" name="Picture 4" descr="C:\Archivos de programa\Microsoft Office\MEDIA\CAGCAT10\j0291984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935" y="4611505"/>
            <a:ext cx="1807769" cy="1913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TIPO_MAE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764704"/>
            <a:ext cx="6984776" cy="5615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940</TotalTime>
  <Words>4560</Words>
  <Application>Microsoft Office PowerPoint</Application>
  <PresentationFormat>Presentación en pantalla (4:3)</PresentationFormat>
  <Paragraphs>2227</Paragraphs>
  <Slides>58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58</vt:i4>
      </vt:variant>
    </vt:vector>
  </HeadingPairs>
  <TitlesOfParts>
    <vt:vector size="5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135</cp:revision>
  <dcterms:created xsi:type="dcterms:W3CDTF">2010-09-07T02:04:29Z</dcterms:created>
  <dcterms:modified xsi:type="dcterms:W3CDTF">2010-09-19T23:55:45Z</dcterms:modified>
</cp:coreProperties>
</file>