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notesMasterIdLst>
    <p:notesMasterId r:id="rId49"/>
  </p:notesMasterIdLst>
  <p:handoutMasterIdLst>
    <p:handoutMasterId r:id="rId50"/>
  </p:handoutMasterIdLst>
  <p:sldIdLst>
    <p:sldId id="392" r:id="rId2"/>
    <p:sldId id="393" r:id="rId3"/>
    <p:sldId id="394" r:id="rId4"/>
    <p:sldId id="395" r:id="rId5"/>
    <p:sldId id="376" r:id="rId6"/>
    <p:sldId id="377" r:id="rId7"/>
    <p:sldId id="381" r:id="rId8"/>
    <p:sldId id="426" r:id="rId9"/>
    <p:sldId id="427" r:id="rId10"/>
    <p:sldId id="428" r:id="rId11"/>
    <p:sldId id="380" r:id="rId12"/>
    <p:sldId id="379" r:id="rId13"/>
    <p:sldId id="382" r:id="rId14"/>
    <p:sldId id="383" r:id="rId15"/>
    <p:sldId id="384" r:id="rId16"/>
    <p:sldId id="397" r:id="rId17"/>
    <p:sldId id="385" r:id="rId18"/>
    <p:sldId id="386" r:id="rId19"/>
    <p:sldId id="387" r:id="rId20"/>
    <p:sldId id="389" r:id="rId21"/>
    <p:sldId id="390" r:id="rId22"/>
    <p:sldId id="391" r:id="rId23"/>
    <p:sldId id="399" r:id="rId24"/>
    <p:sldId id="400" r:id="rId25"/>
    <p:sldId id="423" r:id="rId26"/>
    <p:sldId id="401" r:id="rId27"/>
    <p:sldId id="402" r:id="rId28"/>
    <p:sldId id="403" r:id="rId29"/>
    <p:sldId id="405" r:id="rId30"/>
    <p:sldId id="407" r:id="rId31"/>
    <p:sldId id="408" r:id="rId32"/>
    <p:sldId id="410" r:id="rId33"/>
    <p:sldId id="409" r:id="rId34"/>
    <p:sldId id="411" r:id="rId35"/>
    <p:sldId id="412" r:id="rId36"/>
    <p:sldId id="413" r:id="rId37"/>
    <p:sldId id="414" r:id="rId38"/>
    <p:sldId id="415" r:id="rId39"/>
    <p:sldId id="420" r:id="rId40"/>
    <p:sldId id="422" r:id="rId41"/>
    <p:sldId id="416" r:id="rId42"/>
    <p:sldId id="417" r:id="rId43"/>
    <p:sldId id="425" r:id="rId44"/>
    <p:sldId id="418" r:id="rId45"/>
    <p:sldId id="419" r:id="rId46"/>
    <p:sldId id="424" r:id="rId47"/>
    <p:sldId id="37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2880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B913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7" autoAdjust="0"/>
    <p:restoredTop sz="94660"/>
  </p:normalViewPr>
  <p:slideViewPr>
    <p:cSldViewPr snapToGrid="0" showGuides="1">
      <p:cViewPr>
        <p:scale>
          <a:sx n="70" d="100"/>
          <a:sy n="70" d="100"/>
        </p:scale>
        <p:origin x="-1314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19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9CD9F-B9AE-4B60-970F-0451D3B5214E}" type="datetimeFigureOut">
              <a:rPr lang="en-GB" smtClean="0"/>
              <a:t>07/12/2017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FE6C46-8E1C-4958-9341-FF76185B232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87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9AC8B-1AE9-4B2B-A084-27CAAF74865A}" type="datetimeFigureOut">
              <a:rPr lang="en-GB" smtClean="0"/>
              <a:t>07/12/2017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B02EC-97C0-4E19-AA45-E904FCC1D11E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073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0D14705E-8D2D-40E8-B5D7-49CD0C976C6C}" type="datetime1">
              <a:rPr lang="en-US" smtClean="0"/>
              <a:t>12/7/2017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F3481812-CA6E-4CF7-A597-B03BE0D22F0C}" type="slidenum">
              <a:rPr lang="en-GB" smtClean="0"/>
              <a:t>‹Nº›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99773"/>
            <a:ext cx="9144000" cy="6100549"/>
          </a:xfrm>
          <a:prstGeom prst="rect">
            <a:avLst/>
          </a:prstGeom>
          <a:solidFill>
            <a:schemeClr val="tx2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7644727" y="4886711"/>
            <a:ext cx="1407282" cy="1348646"/>
          </a:xfrm>
          <a:custGeom>
            <a:avLst/>
            <a:gdLst>
              <a:gd name="T0" fmla="*/ 16 w 48"/>
              <a:gd name="T1" fmla="*/ 28 h 46"/>
              <a:gd name="T2" fmla="*/ 17 w 48"/>
              <a:gd name="T3" fmla="*/ 30 h 46"/>
              <a:gd name="T4" fmla="*/ 0 w 48"/>
              <a:gd name="T5" fmla="*/ 30 h 46"/>
              <a:gd name="T6" fmla="*/ 0 w 48"/>
              <a:gd name="T7" fmla="*/ 0 h 46"/>
              <a:gd name="T8" fmla="*/ 2 w 48"/>
              <a:gd name="T9" fmla="*/ 0 h 46"/>
              <a:gd name="T10" fmla="*/ 2 w 48"/>
              <a:gd name="T11" fmla="*/ 28 h 46"/>
              <a:gd name="T12" fmla="*/ 16 w 48"/>
              <a:gd name="T13" fmla="*/ 28 h 46"/>
              <a:gd name="T14" fmla="*/ 23 w 48"/>
              <a:gd name="T15" fmla="*/ 14 h 46"/>
              <a:gd name="T16" fmla="*/ 25 w 48"/>
              <a:gd name="T17" fmla="*/ 9 h 46"/>
              <a:gd name="T18" fmla="*/ 28 w 48"/>
              <a:gd name="T19" fmla="*/ 10 h 46"/>
              <a:gd name="T20" fmla="*/ 27 w 48"/>
              <a:gd name="T21" fmla="*/ 2 h 46"/>
              <a:gd name="T22" fmla="*/ 21 w 48"/>
              <a:gd name="T23" fmla="*/ 7 h 46"/>
              <a:gd name="T24" fmla="*/ 23 w 48"/>
              <a:gd name="T25" fmla="*/ 8 h 46"/>
              <a:gd name="T26" fmla="*/ 20 w 48"/>
              <a:gd name="T27" fmla="*/ 14 h 46"/>
              <a:gd name="T28" fmla="*/ 17 w 48"/>
              <a:gd name="T29" fmla="*/ 10 h 46"/>
              <a:gd name="T30" fmla="*/ 13 w 48"/>
              <a:gd name="T31" fmla="*/ 17 h 46"/>
              <a:gd name="T32" fmla="*/ 9 w 48"/>
              <a:gd name="T33" fmla="*/ 14 h 46"/>
              <a:gd name="T34" fmla="*/ 5 w 48"/>
              <a:gd name="T35" fmla="*/ 24 h 46"/>
              <a:gd name="T36" fmla="*/ 7 w 48"/>
              <a:gd name="T37" fmla="*/ 24 h 46"/>
              <a:gd name="T38" fmla="*/ 10 w 48"/>
              <a:gd name="T39" fmla="*/ 17 h 46"/>
              <a:gd name="T40" fmla="*/ 14 w 48"/>
              <a:gd name="T41" fmla="*/ 21 h 46"/>
              <a:gd name="T42" fmla="*/ 17 w 48"/>
              <a:gd name="T43" fmla="*/ 14 h 46"/>
              <a:gd name="T44" fmla="*/ 20 w 48"/>
              <a:gd name="T45" fmla="*/ 17 h 46"/>
              <a:gd name="T46" fmla="*/ 23 w 48"/>
              <a:gd name="T47" fmla="*/ 14 h 46"/>
              <a:gd name="T48" fmla="*/ 48 w 48"/>
              <a:gd name="T49" fmla="*/ 41 h 46"/>
              <a:gd name="T50" fmla="*/ 40 w 48"/>
              <a:gd name="T51" fmla="*/ 33 h 46"/>
              <a:gd name="T52" fmla="*/ 39 w 48"/>
              <a:gd name="T53" fmla="*/ 33 h 46"/>
              <a:gd name="T54" fmla="*/ 35 w 48"/>
              <a:gd name="T55" fmla="*/ 36 h 46"/>
              <a:gd name="T56" fmla="*/ 35 w 48"/>
              <a:gd name="T57" fmla="*/ 37 h 46"/>
              <a:gd name="T58" fmla="*/ 43 w 48"/>
              <a:gd name="T59" fmla="*/ 46 h 46"/>
              <a:gd name="T60" fmla="*/ 44 w 48"/>
              <a:gd name="T61" fmla="*/ 46 h 46"/>
              <a:gd name="T62" fmla="*/ 48 w 48"/>
              <a:gd name="T63" fmla="*/ 43 h 46"/>
              <a:gd name="T64" fmla="*/ 48 w 48"/>
              <a:gd name="T65" fmla="*/ 41 h 46"/>
              <a:gd name="T66" fmla="*/ 40 w 48"/>
              <a:gd name="T67" fmla="*/ 25 h 46"/>
              <a:gd name="T68" fmla="*/ 39 w 48"/>
              <a:gd name="T69" fmla="*/ 29 h 46"/>
              <a:gd name="T70" fmla="*/ 25 w 48"/>
              <a:gd name="T71" fmla="*/ 36 h 46"/>
              <a:gd name="T72" fmla="*/ 18 w 48"/>
              <a:gd name="T73" fmla="*/ 25 h 46"/>
              <a:gd name="T74" fmla="*/ 18 w 48"/>
              <a:gd name="T75" fmla="*/ 22 h 46"/>
              <a:gd name="T76" fmla="*/ 32 w 48"/>
              <a:gd name="T77" fmla="*/ 15 h 46"/>
              <a:gd name="T78" fmla="*/ 40 w 48"/>
              <a:gd name="T79" fmla="*/ 25 h 46"/>
              <a:gd name="T80" fmla="*/ 37 w 48"/>
              <a:gd name="T81" fmla="*/ 25 h 46"/>
              <a:gd name="T82" fmla="*/ 31 w 48"/>
              <a:gd name="T83" fmla="*/ 18 h 46"/>
              <a:gd name="T84" fmla="*/ 25 w 48"/>
              <a:gd name="T85" fmla="*/ 18 h 46"/>
              <a:gd name="T86" fmla="*/ 21 w 48"/>
              <a:gd name="T87" fmla="*/ 23 h 46"/>
              <a:gd name="T88" fmla="*/ 21 w 48"/>
              <a:gd name="T89" fmla="*/ 25 h 46"/>
              <a:gd name="T90" fmla="*/ 26 w 48"/>
              <a:gd name="T91" fmla="*/ 33 h 46"/>
              <a:gd name="T92" fmla="*/ 32 w 48"/>
              <a:gd name="T93" fmla="*/ 33 h 46"/>
              <a:gd name="T94" fmla="*/ 36 w 48"/>
              <a:gd name="T95" fmla="*/ 28 h 46"/>
              <a:gd name="T96" fmla="*/ 37 w 48"/>
              <a:gd name="T97" fmla="*/ 25 h 46"/>
              <a:gd name="T98" fmla="*/ 37 w 48"/>
              <a:gd name="T99" fmla="*/ 25 h 46"/>
              <a:gd name="T100" fmla="*/ 37 w 48"/>
              <a:gd name="T101" fmla="*/ 25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" h="46">
                <a:moveTo>
                  <a:pt x="16" y="28"/>
                </a:moveTo>
                <a:cubicBezTo>
                  <a:pt x="16" y="29"/>
                  <a:pt x="16" y="29"/>
                  <a:pt x="17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28"/>
                  <a:pt x="2" y="28"/>
                  <a:pt x="2" y="28"/>
                </a:cubicBezTo>
                <a:lnTo>
                  <a:pt x="16" y="28"/>
                </a:lnTo>
                <a:close/>
                <a:moveTo>
                  <a:pt x="23" y="14"/>
                </a:moveTo>
                <a:cubicBezTo>
                  <a:pt x="25" y="9"/>
                  <a:pt x="25" y="9"/>
                  <a:pt x="25" y="9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7"/>
                  <a:pt x="21" y="7"/>
                  <a:pt x="21" y="7"/>
                </a:cubicBezTo>
                <a:cubicBezTo>
                  <a:pt x="23" y="8"/>
                  <a:pt x="23" y="8"/>
                  <a:pt x="23" y="8"/>
                </a:cubicBezTo>
                <a:cubicBezTo>
                  <a:pt x="20" y="14"/>
                  <a:pt x="20" y="14"/>
                  <a:pt x="20" y="14"/>
                </a:cubicBezTo>
                <a:cubicBezTo>
                  <a:pt x="17" y="10"/>
                  <a:pt x="17" y="10"/>
                  <a:pt x="17" y="10"/>
                </a:cubicBezTo>
                <a:cubicBezTo>
                  <a:pt x="13" y="17"/>
                  <a:pt x="13" y="17"/>
                  <a:pt x="13" y="17"/>
                </a:cubicBezTo>
                <a:cubicBezTo>
                  <a:pt x="9" y="14"/>
                  <a:pt x="9" y="14"/>
                  <a:pt x="9" y="14"/>
                </a:cubicBezTo>
                <a:cubicBezTo>
                  <a:pt x="5" y="24"/>
                  <a:pt x="5" y="24"/>
                  <a:pt x="5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10" y="17"/>
                  <a:pt x="10" y="17"/>
                  <a:pt x="10" y="17"/>
                </a:cubicBezTo>
                <a:cubicBezTo>
                  <a:pt x="14" y="21"/>
                  <a:pt x="14" y="21"/>
                  <a:pt x="14" y="21"/>
                </a:cubicBezTo>
                <a:cubicBezTo>
                  <a:pt x="17" y="14"/>
                  <a:pt x="17" y="14"/>
                  <a:pt x="17" y="14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6"/>
                  <a:pt x="22" y="15"/>
                  <a:pt x="23" y="14"/>
                </a:cubicBezTo>
                <a:close/>
                <a:moveTo>
                  <a:pt x="48" y="41"/>
                </a:move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39" y="32"/>
                  <a:pt x="39" y="33"/>
                </a:cubicBezTo>
                <a:cubicBezTo>
                  <a:pt x="38" y="34"/>
                  <a:pt x="37" y="35"/>
                  <a:pt x="35" y="36"/>
                </a:cubicBezTo>
                <a:cubicBezTo>
                  <a:pt x="35" y="37"/>
                  <a:pt x="35" y="37"/>
                  <a:pt x="35" y="37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4" y="46"/>
                  <a:pt x="44" y="46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2"/>
                  <a:pt x="48" y="42"/>
                  <a:pt x="48" y="41"/>
                </a:cubicBezTo>
                <a:close/>
                <a:moveTo>
                  <a:pt x="40" y="25"/>
                </a:moveTo>
                <a:cubicBezTo>
                  <a:pt x="40" y="27"/>
                  <a:pt x="39" y="28"/>
                  <a:pt x="39" y="29"/>
                </a:cubicBezTo>
                <a:cubicBezTo>
                  <a:pt x="37" y="35"/>
                  <a:pt x="31" y="38"/>
                  <a:pt x="25" y="36"/>
                </a:cubicBezTo>
                <a:cubicBezTo>
                  <a:pt x="20" y="34"/>
                  <a:pt x="18" y="30"/>
                  <a:pt x="18" y="25"/>
                </a:cubicBezTo>
                <a:cubicBezTo>
                  <a:pt x="18" y="24"/>
                  <a:pt x="18" y="23"/>
                  <a:pt x="18" y="22"/>
                </a:cubicBezTo>
                <a:cubicBezTo>
                  <a:pt x="20" y="16"/>
                  <a:pt x="26" y="13"/>
                  <a:pt x="32" y="15"/>
                </a:cubicBezTo>
                <a:cubicBezTo>
                  <a:pt x="37" y="17"/>
                  <a:pt x="40" y="21"/>
                  <a:pt x="40" y="25"/>
                </a:cubicBezTo>
                <a:close/>
                <a:moveTo>
                  <a:pt x="37" y="25"/>
                </a:moveTo>
                <a:cubicBezTo>
                  <a:pt x="37" y="22"/>
                  <a:pt x="34" y="19"/>
                  <a:pt x="31" y="18"/>
                </a:cubicBezTo>
                <a:cubicBezTo>
                  <a:pt x="29" y="17"/>
                  <a:pt x="27" y="17"/>
                  <a:pt x="25" y="18"/>
                </a:cubicBezTo>
                <a:cubicBezTo>
                  <a:pt x="23" y="19"/>
                  <a:pt x="22" y="21"/>
                  <a:pt x="21" y="23"/>
                </a:cubicBezTo>
                <a:cubicBezTo>
                  <a:pt x="21" y="24"/>
                  <a:pt x="21" y="25"/>
                  <a:pt x="21" y="25"/>
                </a:cubicBezTo>
                <a:cubicBezTo>
                  <a:pt x="21" y="29"/>
                  <a:pt x="23" y="32"/>
                  <a:pt x="26" y="33"/>
                </a:cubicBezTo>
                <a:cubicBezTo>
                  <a:pt x="28" y="34"/>
                  <a:pt x="30" y="34"/>
                  <a:pt x="32" y="33"/>
                </a:cubicBezTo>
                <a:cubicBezTo>
                  <a:pt x="34" y="32"/>
                  <a:pt x="35" y="30"/>
                  <a:pt x="36" y="28"/>
                </a:cubicBezTo>
                <a:cubicBezTo>
                  <a:pt x="36" y="27"/>
                  <a:pt x="37" y="26"/>
                  <a:pt x="37" y="25"/>
                </a:cubicBezTo>
                <a:close/>
                <a:moveTo>
                  <a:pt x="37" y="25"/>
                </a:moveTo>
                <a:cubicBezTo>
                  <a:pt x="37" y="25"/>
                  <a:pt x="37" y="25"/>
                  <a:pt x="37" y="25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9" name="TextBox 18"/>
          <p:cNvSpPr txBox="1"/>
          <p:nvPr/>
        </p:nvSpPr>
        <p:spPr>
          <a:xfrm>
            <a:off x="848773" y="399773"/>
            <a:ext cx="7565094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3600" b="1" dirty="0"/>
              <a:t>“PLAN DE ORDENAMIENTO FORESTAL PARTICIPATIVO DE LA PARROQUIA SAN JOSÉ DE AYORA, CANTÓN CAYAMBE, PROVINCIA PICHINCHA”</a:t>
            </a:r>
            <a:endParaRPr lang="es-EC" sz="3600" dirty="0"/>
          </a:p>
          <a:p>
            <a:pPr algn="ctr"/>
            <a:endParaRPr lang="en-GB" sz="33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6233174" y="857251"/>
            <a:ext cx="2214188" cy="1941341"/>
            <a:chOff x="7809534" y="9076"/>
            <a:chExt cx="2952250" cy="2588455"/>
          </a:xfrm>
        </p:grpSpPr>
        <p:cxnSp>
          <p:nvCxnSpPr>
            <p:cNvPr id="27" name="Straight Connector 26"/>
            <p:cNvCxnSpPr/>
            <p:nvPr/>
          </p:nvCxnSpPr>
          <p:spPr>
            <a:xfrm flipH="1">
              <a:off x="8173330" y="9076"/>
              <a:ext cx="2588454" cy="258845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8512918" y="815926"/>
              <a:ext cx="1781603" cy="178160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7809534" y="694219"/>
              <a:ext cx="1903310" cy="190331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696637" y="4059409"/>
            <a:ext cx="2214188" cy="1941341"/>
            <a:chOff x="3590255" y="2528618"/>
            <a:chExt cx="2952250" cy="2588455"/>
          </a:xfrm>
        </p:grpSpPr>
        <p:cxnSp>
          <p:nvCxnSpPr>
            <p:cNvPr id="35" name="Straight Connector 34"/>
            <p:cNvCxnSpPr/>
            <p:nvPr/>
          </p:nvCxnSpPr>
          <p:spPr>
            <a:xfrm flipH="1">
              <a:off x="3954051" y="2528618"/>
              <a:ext cx="2588454" cy="258845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4293639" y="3335468"/>
              <a:ext cx="1781603" cy="178160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3590255" y="3213761"/>
              <a:ext cx="1903310" cy="190331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1</a:t>
            </a:fld>
            <a:endParaRPr lang="en-US" dirty="0"/>
          </a:p>
        </p:txBody>
      </p:sp>
      <p:sp>
        <p:nvSpPr>
          <p:cNvPr id="24" name="TextBox 18"/>
          <p:cNvSpPr txBox="1"/>
          <p:nvPr/>
        </p:nvSpPr>
        <p:spPr>
          <a:xfrm>
            <a:off x="1410378" y="4146564"/>
            <a:ext cx="62046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bg2"/>
                </a:solidFill>
                <a:latin typeface="+mj-lt"/>
              </a:rPr>
              <a:t>AUTORA:</a:t>
            </a:r>
          </a:p>
          <a:p>
            <a:pPr algn="ctr"/>
            <a:r>
              <a:rPr lang="en-GB" sz="2400" dirty="0" smtClean="0">
                <a:solidFill>
                  <a:schemeClr val="bg2"/>
                </a:solidFill>
                <a:latin typeface="+mj-lt"/>
              </a:rPr>
              <a:t>THALIA VALERIA ACURIO CRIOLLO</a:t>
            </a:r>
          </a:p>
          <a:p>
            <a:pPr algn="ctr"/>
            <a:r>
              <a:rPr lang="en-GB" sz="2400" dirty="0" smtClean="0">
                <a:solidFill>
                  <a:schemeClr val="bg2"/>
                </a:solidFill>
                <a:latin typeface="+mj-lt"/>
              </a:rPr>
              <a:t>DIRECTOR:</a:t>
            </a:r>
          </a:p>
          <a:p>
            <a:pPr algn="ctr"/>
            <a:r>
              <a:rPr lang="es-EC" sz="2400" dirty="0">
                <a:solidFill>
                  <a:schemeClr val="bg2"/>
                </a:solidFill>
                <a:latin typeface="+mj-lt"/>
              </a:rPr>
              <a:t>Ing. Hugo Vinicio Vallejos Álvarez, </a:t>
            </a:r>
            <a:r>
              <a:rPr lang="es-EC" sz="2400" dirty="0" err="1" smtClean="0">
                <a:solidFill>
                  <a:schemeClr val="bg2"/>
                </a:solidFill>
                <a:latin typeface="+mj-lt"/>
              </a:rPr>
              <a:t>MSc</a:t>
            </a:r>
            <a:endParaRPr lang="es-EC" sz="2400" dirty="0" smtClean="0">
              <a:solidFill>
                <a:schemeClr val="bg2"/>
              </a:solidFill>
              <a:latin typeface="+mj-lt"/>
            </a:endParaRPr>
          </a:p>
          <a:p>
            <a:pPr algn="ctr"/>
            <a:endParaRPr lang="es-EC" sz="2400" dirty="0" smtClean="0">
              <a:solidFill>
                <a:schemeClr val="bg2"/>
              </a:solidFill>
              <a:latin typeface="+mj-lt"/>
            </a:endParaRPr>
          </a:p>
          <a:p>
            <a:pPr algn="ctr"/>
            <a:r>
              <a:rPr lang="es-EC" sz="2400" dirty="0" smtClean="0">
                <a:solidFill>
                  <a:schemeClr val="bg2"/>
                </a:solidFill>
                <a:latin typeface="+mj-lt"/>
              </a:rPr>
              <a:t>IBARRA-ECUADOR</a:t>
            </a:r>
          </a:p>
          <a:p>
            <a:pPr algn="ctr"/>
            <a:r>
              <a:rPr lang="es-EC" sz="2400" dirty="0" smtClean="0">
                <a:solidFill>
                  <a:schemeClr val="bg2"/>
                </a:solidFill>
                <a:latin typeface="+mj-lt"/>
              </a:rPr>
              <a:t>2017</a:t>
            </a:r>
            <a:endParaRPr lang="en-GB" sz="2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" name="AutoShape 2" descr="Resultado de imagen para UT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5" name="AutoShape 4" descr="Resultado de imagen para UT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326" y="3169128"/>
            <a:ext cx="1206960" cy="1201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595" y="3185528"/>
            <a:ext cx="1334639" cy="116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3697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" y="0"/>
            <a:ext cx="7315200" cy="1154097"/>
          </a:xfrm>
        </p:spPr>
        <p:txBody>
          <a:bodyPr/>
          <a:lstStyle/>
          <a:p>
            <a:r>
              <a:rPr lang="en-US" dirty="0" smtClean="0"/>
              <a:t>OBJETIVOS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-38429" y="1505653"/>
            <a:ext cx="9143999" cy="4960918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Rectangle 5"/>
          <p:cNvSpPr/>
          <p:nvPr/>
        </p:nvSpPr>
        <p:spPr>
          <a:xfrm>
            <a:off x="992899" y="3345345"/>
            <a:ext cx="1835834" cy="25321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Rectangle 6"/>
          <p:cNvSpPr/>
          <p:nvPr/>
        </p:nvSpPr>
        <p:spPr>
          <a:xfrm>
            <a:off x="3683039" y="3273026"/>
            <a:ext cx="1835834" cy="2532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8" name="Rectangle 7"/>
          <p:cNvSpPr/>
          <p:nvPr/>
        </p:nvSpPr>
        <p:spPr>
          <a:xfrm>
            <a:off x="6363272" y="3273026"/>
            <a:ext cx="1835834" cy="25321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8" name="Rectangle 27"/>
          <p:cNvSpPr/>
          <p:nvPr/>
        </p:nvSpPr>
        <p:spPr>
          <a:xfrm>
            <a:off x="1140200" y="4518492"/>
            <a:ext cx="15412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2000" dirty="0"/>
              <a:t>Realizar un diagnóstico participativo</a:t>
            </a:r>
            <a:endParaRPr lang="en-GB" sz="2000" dirty="0">
              <a:solidFill>
                <a:schemeClr val="bg2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10573" y="4364605"/>
            <a:ext cx="15412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sz="2000" dirty="0"/>
              <a:t>Difundir el modelo de zonificación forestal</a:t>
            </a:r>
            <a:r>
              <a:rPr lang="es-EC" sz="900" dirty="0"/>
              <a:t>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792171" y="4273440"/>
            <a:ext cx="15412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C" sz="2000" dirty="0"/>
              <a:t>Elaborar una zonificación forestal.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234048" y="1505653"/>
            <a:ext cx="7054951" cy="1334001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C" sz="1400" dirty="0" smtClean="0"/>
          </a:p>
        </p:txBody>
      </p:sp>
      <p:sp>
        <p:nvSpPr>
          <p:cNvPr id="37" name="TextBox 36"/>
          <p:cNvSpPr txBox="1"/>
          <p:nvPr/>
        </p:nvSpPr>
        <p:spPr>
          <a:xfrm>
            <a:off x="3635185" y="1398399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GENERAL</a:t>
            </a:r>
            <a:endParaRPr lang="en-GB" sz="2800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1234049" y="1874334"/>
            <a:ext cx="705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dirty="0" smtClean="0"/>
              <a:t>Contribuir </a:t>
            </a:r>
            <a:r>
              <a:rPr lang="es-EC" dirty="0"/>
              <a:t>con el ordenamiento, manejo y desarrollo forestal sostenible, en la Parroquia San José de Ayora, cantón Cayambe, mediante la propuesta de </a:t>
            </a:r>
            <a:r>
              <a:rPr lang="es-EC" dirty="0" smtClean="0"/>
              <a:t>un ordenamiento </a:t>
            </a:r>
            <a:r>
              <a:rPr lang="es-EC" dirty="0"/>
              <a:t>forestal.</a:t>
            </a:r>
          </a:p>
          <a:p>
            <a:endParaRPr lang="es-EC" dirty="0"/>
          </a:p>
        </p:txBody>
      </p: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1574436" y="3511307"/>
            <a:ext cx="672760" cy="511967"/>
          </a:xfrm>
          <a:custGeom>
            <a:avLst/>
            <a:gdLst>
              <a:gd name="T0" fmla="*/ 147 w 190"/>
              <a:gd name="T1" fmla="*/ 0 h 172"/>
              <a:gd name="T2" fmla="*/ 156 w 190"/>
              <a:gd name="T3" fmla="*/ 6 h 172"/>
              <a:gd name="T4" fmla="*/ 140 w 190"/>
              <a:gd name="T5" fmla="*/ 49 h 172"/>
              <a:gd name="T6" fmla="*/ 33 w 190"/>
              <a:gd name="T7" fmla="*/ 13 h 172"/>
              <a:gd name="T8" fmla="*/ 41 w 190"/>
              <a:gd name="T9" fmla="*/ 21 h 172"/>
              <a:gd name="T10" fmla="*/ 54 w 190"/>
              <a:gd name="T11" fmla="*/ 32 h 172"/>
              <a:gd name="T12" fmla="*/ 33 w 190"/>
              <a:gd name="T13" fmla="*/ 41 h 172"/>
              <a:gd name="T14" fmla="*/ 41 w 190"/>
              <a:gd name="T15" fmla="*/ 45 h 172"/>
              <a:gd name="T16" fmla="*/ 54 w 190"/>
              <a:gd name="T17" fmla="*/ 56 h 172"/>
              <a:gd name="T18" fmla="*/ 33 w 190"/>
              <a:gd name="T19" fmla="*/ 65 h 172"/>
              <a:gd name="T20" fmla="*/ 41 w 190"/>
              <a:gd name="T21" fmla="*/ 71 h 172"/>
              <a:gd name="T22" fmla="*/ 54 w 190"/>
              <a:gd name="T23" fmla="*/ 82 h 172"/>
              <a:gd name="T24" fmla="*/ 33 w 190"/>
              <a:gd name="T25" fmla="*/ 90 h 172"/>
              <a:gd name="T26" fmla="*/ 41 w 190"/>
              <a:gd name="T27" fmla="*/ 95 h 172"/>
              <a:gd name="T28" fmla="*/ 54 w 190"/>
              <a:gd name="T29" fmla="*/ 105 h 172"/>
              <a:gd name="T30" fmla="*/ 33 w 190"/>
              <a:gd name="T31" fmla="*/ 114 h 172"/>
              <a:gd name="T32" fmla="*/ 41 w 190"/>
              <a:gd name="T33" fmla="*/ 121 h 172"/>
              <a:gd name="T34" fmla="*/ 54 w 190"/>
              <a:gd name="T35" fmla="*/ 131 h 172"/>
              <a:gd name="T36" fmla="*/ 33 w 190"/>
              <a:gd name="T37" fmla="*/ 140 h 172"/>
              <a:gd name="T38" fmla="*/ 33 w 190"/>
              <a:gd name="T39" fmla="*/ 157 h 172"/>
              <a:gd name="T40" fmla="*/ 140 w 190"/>
              <a:gd name="T41" fmla="*/ 125 h 172"/>
              <a:gd name="T42" fmla="*/ 156 w 190"/>
              <a:gd name="T43" fmla="*/ 164 h 172"/>
              <a:gd name="T44" fmla="*/ 147 w 190"/>
              <a:gd name="T45" fmla="*/ 172 h 172"/>
              <a:gd name="T46" fmla="*/ 18 w 190"/>
              <a:gd name="T47" fmla="*/ 172 h 172"/>
              <a:gd name="T48" fmla="*/ 18 w 190"/>
              <a:gd name="T49" fmla="*/ 153 h 172"/>
              <a:gd name="T50" fmla="*/ 0 w 190"/>
              <a:gd name="T51" fmla="*/ 138 h 172"/>
              <a:gd name="T52" fmla="*/ 18 w 190"/>
              <a:gd name="T53" fmla="*/ 127 h 172"/>
              <a:gd name="T54" fmla="*/ 0 w 190"/>
              <a:gd name="T55" fmla="*/ 112 h 172"/>
              <a:gd name="T56" fmla="*/ 18 w 190"/>
              <a:gd name="T57" fmla="*/ 103 h 172"/>
              <a:gd name="T58" fmla="*/ 0 w 190"/>
              <a:gd name="T59" fmla="*/ 88 h 172"/>
              <a:gd name="T60" fmla="*/ 18 w 190"/>
              <a:gd name="T61" fmla="*/ 77 h 172"/>
              <a:gd name="T62" fmla="*/ 0 w 190"/>
              <a:gd name="T63" fmla="*/ 62 h 172"/>
              <a:gd name="T64" fmla="*/ 18 w 190"/>
              <a:gd name="T65" fmla="*/ 54 h 172"/>
              <a:gd name="T66" fmla="*/ 0 w 190"/>
              <a:gd name="T67" fmla="*/ 39 h 172"/>
              <a:gd name="T68" fmla="*/ 18 w 190"/>
              <a:gd name="T69" fmla="*/ 6 h 172"/>
              <a:gd name="T70" fmla="*/ 26 w 190"/>
              <a:gd name="T71" fmla="*/ 0 h 172"/>
              <a:gd name="T72" fmla="*/ 67 w 190"/>
              <a:gd name="T73" fmla="*/ 82 h 172"/>
              <a:gd name="T74" fmla="*/ 87 w 190"/>
              <a:gd name="T75" fmla="*/ 90 h 172"/>
              <a:gd name="T76" fmla="*/ 67 w 190"/>
              <a:gd name="T77" fmla="*/ 82 h 172"/>
              <a:gd name="T78" fmla="*/ 67 w 190"/>
              <a:gd name="T79" fmla="*/ 65 h 172"/>
              <a:gd name="T80" fmla="*/ 104 w 190"/>
              <a:gd name="T81" fmla="*/ 71 h 172"/>
              <a:gd name="T82" fmla="*/ 67 w 190"/>
              <a:gd name="T83" fmla="*/ 65 h 172"/>
              <a:gd name="T84" fmla="*/ 67 w 190"/>
              <a:gd name="T85" fmla="*/ 45 h 172"/>
              <a:gd name="T86" fmla="*/ 121 w 190"/>
              <a:gd name="T87" fmla="*/ 54 h 172"/>
              <a:gd name="T88" fmla="*/ 67 w 190"/>
              <a:gd name="T89" fmla="*/ 45 h 172"/>
              <a:gd name="T90" fmla="*/ 67 w 190"/>
              <a:gd name="T91" fmla="*/ 28 h 172"/>
              <a:gd name="T92" fmla="*/ 121 w 190"/>
              <a:gd name="T93" fmla="*/ 36 h 172"/>
              <a:gd name="T94" fmla="*/ 67 w 190"/>
              <a:gd name="T95" fmla="*/ 28 h 172"/>
              <a:gd name="T96" fmla="*/ 89 w 190"/>
              <a:gd name="T97" fmla="*/ 138 h 172"/>
              <a:gd name="T98" fmla="*/ 112 w 190"/>
              <a:gd name="T99" fmla="*/ 136 h 172"/>
              <a:gd name="T100" fmla="*/ 91 w 190"/>
              <a:gd name="T101" fmla="*/ 112 h 172"/>
              <a:gd name="T102" fmla="*/ 89 w 190"/>
              <a:gd name="T103" fmla="*/ 138 h 172"/>
              <a:gd name="T104" fmla="*/ 169 w 190"/>
              <a:gd name="T105" fmla="*/ 36 h 172"/>
              <a:gd name="T106" fmla="*/ 121 w 190"/>
              <a:gd name="T107" fmla="*/ 127 h 172"/>
              <a:gd name="T108" fmla="*/ 169 w 190"/>
              <a:gd name="T109" fmla="*/ 36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0" h="172">
                <a:moveTo>
                  <a:pt x="26" y="0"/>
                </a:moveTo>
                <a:lnTo>
                  <a:pt x="147" y="0"/>
                </a:lnTo>
                <a:lnTo>
                  <a:pt x="156" y="0"/>
                </a:lnTo>
                <a:lnTo>
                  <a:pt x="156" y="6"/>
                </a:lnTo>
                <a:lnTo>
                  <a:pt x="156" y="34"/>
                </a:lnTo>
                <a:lnTo>
                  <a:pt x="140" y="49"/>
                </a:lnTo>
                <a:lnTo>
                  <a:pt x="140" y="13"/>
                </a:lnTo>
                <a:lnTo>
                  <a:pt x="33" y="13"/>
                </a:lnTo>
                <a:lnTo>
                  <a:pt x="33" y="24"/>
                </a:lnTo>
                <a:lnTo>
                  <a:pt x="41" y="21"/>
                </a:lnTo>
                <a:lnTo>
                  <a:pt x="48" y="17"/>
                </a:lnTo>
                <a:lnTo>
                  <a:pt x="54" y="32"/>
                </a:lnTo>
                <a:lnTo>
                  <a:pt x="46" y="34"/>
                </a:lnTo>
                <a:lnTo>
                  <a:pt x="33" y="41"/>
                </a:lnTo>
                <a:lnTo>
                  <a:pt x="33" y="47"/>
                </a:lnTo>
                <a:lnTo>
                  <a:pt x="41" y="45"/>
                </a:lnTo>
                <a:lnTo>
                  <a:pt x="48" y="41"/>
                </a:lnTo>
                <a:lnTo>
                  <a:pt x="54" y="56"/>
                </a:lnTo>
                <a:lnTo>
                  <a:pt x="46" y="58"/>
                </a:lnTo>
                <a:lnTo>
                  <a:pt x="33" y="65"/>
                </a:lnTo>
                <a:lnTo>
                  <a:pt x="33" y="73"/>
                </a:lnTo>
                <a:lnTo>
                  <a:pt x="41" y="71"/>
                </a:lnTo>
                <a:lnTo>
                  <a:pt x="48" y="67"/>
                </a:lnTo>
                <a:lnTo>
                  <a:pt x="54" y="82"/>
                </a:lnTo>
                <a:lnTo>
                  <a:pt x="46" y="84"/>
                </a:lnTo>
                <a:lnTo>
                  <a:pt x="33" y="90"/>
                </a:lnTo>
                <a:lnTo>
                  <a:pt x="33" y="97"/>
                </a:lnTo>
                <a:lnTo>
                  <a:pt x="41" y="95"/>
                </a:lnTo>
                <a:lnTo>
                  <a:pt x="48" y="90"/>
                </a:lnTo>
                <a:lnTo>
                  <a:pt x="54" y="105"/>
                </a:lnTo>
                <a:lnTo>
                  <a:pt x="46" y="108"/>
                </a:lnTo>
                <a:lnTo>
                  <a:pt x="33" y="114"/>
                </a:lnTo>
                <a:lnTo>
                  <a:pt x="33" y="123"/>
                </a:lnTo>
                <a:lnTo>
                  <a:pt x="41" y="121"/>
                </a:lnTo>
                <a:lnTo>
                  <a:pt x="48" y="118"/>
                </a:lnTo>
                <a:lnTo>
                  <a:pt x="54" y="131"/>
                </a:lnTo>
                <a:lnTo>
                  <a:pt x="46" y="133"/>
                </a:lnTo>
                <a:lnTo>
                  <a:pt x="33" y="140"/>
                </a:lnTo>
                <a:lnTo>
                  <a:pt x="33" y="153"/>
                </a:lnTo>
                <a:lnTo>
                  <a:pt x="33" y="157"/>
                </a:lnTo>
                <a:lnTo>
                  <a:pt x="140" y="157"/>
                </a:lnTo>
                <a:lnTo>
                  <a:pt x="140" y="125"/>
                </a:lnTo>
                <a:lnTo>
                  <a:pt x="156" y="110"/>
                </a:lnTo>
                <a:lnTo>
                  <a:pt x="156" y="164"/>
                </a:lnTo>
                <a:lnTo>
                  <a:pt x="156" y="172"/>
                </a:lnTo>
                <a:lnTo>
                  <a:pt x="147" y="172"/>
                </a:lnTo>
                <a:lnTo>
                  <a:pt x="26" y="172"/>
                </a:lnTo>
                <a:lnTo>
                  <a:pt x="18" y="172"/>
                </a:lnTo>
                <a:lnTo>
                  <a:pt x="18" y="164"/>
                </a:lnTo>
                <a:lnTo>
                  <a:pt x="18" y="153"/>
                </a:lnTo>
                <a:lnTo>
                  <a:pt x="2" y="153"/>
                </a:lnTo>
                <a:lnTo>
                  <a:pt x="0" y="138"/>
                </a:lnTo>
                <a:lnTo>
                  <a:pt x="18" y="131"/>
                </a:lnTo>
                <a:lnTo>
                  <a:pt x="18" y="127"/>
                </a:lnTo>
                <a:lnTo>
                  <a:pt x="2" y="127"/>
                </a:lnTo>
                <a:lnTo>
                  <a:pt x="0" y="112"/>
                </a:lnTo>
                <a:lnTo>
                  <a:pt x="18" y="103"/>
                </a:lnTo>
                <a:lnTo>
                  <a:pt x="18" y="103"/>
                </a:lnTo>
                <a:lnTo>
                  <a:pt x="2" y="103"/>
                </a:lnTo>
                <a:lnTo>
                  <a:pt x="0" y="88"/>
                </a:lnTo>
                <a:lnTo>
                  <a:pt x="18" y="80"/>
                </a:lnTo>
                <a:lnTo>
                  <a:pt x="18" y="77"/>
                </a:lnTo>
                <a:lnTo>
                  <a:pt x="2" y="77"/>
                </a:lnTo>
                <a:lnTo>
                  <a:pt x="0" y="62"/>
                </a:lnTo>
                <a:lnTo>
                  <a:pt x="18" y="54"/>
                </a:lnTo>
                <a:lnTo>
                  <a:pt x="18" y="54"/>
                </a:lnTo>
                <a:lnTo>
                  <a:pt x="2" y="54"/>
                </a:lnTo>
                <a:lnTo>
                  <a:pt x="0" y="39"/>
                </a:lnTo>
                <a:lnTo>
                  <a:pt x="18" y="30"/>
                </a:lnTo>
                <a:lnTo>
                  <a:pt x="18" y="6"/>
                </a:lnTo>
                <a:lnTo>
                  <a:pt x="18" y="0"/>
                </a:lnTo>
                <a:lnTo>
                  <a:pt x="26" y="0"/>
                </a:lnTo>
                <a:lnTo>
                  <a:pt x="26" y="0"/>
                </a:lnTo>
                <a:close/>
                <a:moveTo>
                  <a:pt x="67" y="82"/>
                </a:moveTo>
                <a:lnTo>
                  <a:pt x="67" y="90"/>
                </a:lnTo>
                <a:lnTo>
                  <a:pt x="87" y="90"/>
                </a:lnTo>
                <a:lnTo>
                  <a:pt x="87" y="82"/>
                </a:lnTo>
                <a:lnTo>
                  <a:pt x="67" y="82"/>
                </a:lnTo>
                <a:lnTo>
                  <a:pt x="67" y="82"/>
                </a:lnTo>
                <a:close/>
                <a:moveTo>
                  <a:pt x="67" y="65"/>
                </a:moveTo>
                <a:lnTo>
                  <a:pt x="67" y="71"/>
                </a:lnTo>
                <a:lnTo>
                  <a:pt x="104" y="71"/>
                </a:lnTo>
                <a:lnTo>
                  <a:pt x="104" y="65"/>
                </a:lnTo>
                <a:lnTo>
                  <a:pt x="67" y="65"/>
                </a:lnTo>
                <a:lnTo>
                  <a:pt x="67" y="65"/>
                </a:lnTo>
                <a:close/>
                <a:moveTo>
                  <a:pt x="67" y="45"/>
                </a:moveTo>
                <a:lnTo>
                  <a:pt x="67" y="54"/>
                </a:lnTo>
                <a:lnTo>
                  <a:pt x="121" y="54"/>
                </a:lnTo>
                <a:lnTo>
                  <a:pt x="121" y="45"/>
                </a:lnTo>
                <a:lnTo>
                  <a:pt x="67" y="45"/>
                </a:lnTo>
                <a:lnTo>
                  <a:pt x="67" y="45"/>
                </a:lnTo>
                <a:close/>
                <a:moveTo>
                  <a:pt x="67" y="28"/>
                </a:moveTo>
                <a:lnTo>
                  <a:pt x="67" y="36"/>
                </a:lnTo>
                <a:lnTo>
                  <a:pt x="121" y="36"/>
                </a:lnTo>
                <a:lnTo>
                  <a:pt x="121" y="28"/>
                </a:lnTo>
                <a:lnTo>
                  <a:pt x="67" y="28"/>
                </a:lnTo>
                <a:lnTo>
                  <a:pt x="67" y="28"/>
                </a:lnTo>
                <a:close/>
                <a:moveTo>
                  <a:pt x="89" y="138"/>
                </a:moveTo>
                <a:lnTo>
                  <a:pt x="100" y="136"/>
                </a:lnTo>
                <a:lnTo>
                  <a:pt x="112" y="136"/>
                </a:lnTo>
                <a:lnTo>
                  <a:pt x="102" y="125"/>
                </a:lnTo>
                <a:lnTo>
                  <a:pt x="91" y="112"/>
                </a:lnTo>
                <a:lnTo>
                  <a:pt x="89" y="125"/>
                </a:lnTo>
                <a:lnTo>
                  <a:pt x="89" y="138"/>
                </a:lnTo>
                <a:lnTo>
                  <a:pt x="89" y="138"/>
                </a:lnTo>
                <a:close/>
                <a:moveTo>
                  <a:pt x="169" y="36"/>
                </a:moveTo>
                <a:lnTo>
                  <a:pt x="100" y="103"/>
                </a:lnTo>
                <a:lnTo>
                  <a:pt x="121" y="127"/>
                </a:lnTo>
                <a:lnTo>
                  <a:pt x="190" y="60"/>
                </a:lnTo>
                <a:lnTo>
                  <a:pt x="169" y="3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36" name="AutoShape 19"/>
          <p:cNvSpPr>
            <a:spLocks noChangeAspect="1"/>
          </p:cNvSpPr>
          <p:nvPr/>
        </p:nvSpPr>
        <p:spPr bwMode="auto">
          <a:xfrm>
            <a:off x="7016844" y="3457284"/>
            <a:ext cx="528690" cy="528828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38092" tIns="38092" rIns="38092" bIns="38092" anchor="ctr"/>
          <a:lstStyle/>
          <a:p>
            <a:pPr defTabSz="342824">
              <a:defRPr/>
            </a:pPr>
            <a:endParaRPr lang="es-ES" sz="27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9" name="Freeform 9"/>
          <p:cNvSpPr>
            <a:spLocks noEditPoints="1"/>
          </p:cNvSpPr>
          <p:nvPr/>
        </p:nvSpPr>
        <p:spPr bwMode="auto">
          <a:xfrm>
            <a:off x="4305619" y="3457284"/>
            <a:ext cx="455905" cy="528828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37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3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325" y="125348"/>
            <a:ext cx="7315200" cy="1154097"/>
          </a:xfrm>
        </p:spPr>
        <p:txBody>
          <a:bodyPr/>
          <a:lstStyle/>
          <a:p>
            <a:r>
              <a:rPr lang="en-US" dirty="0" smtClean="0"/>
              <a:t>PREGUNTAS DIRECTRICES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3</a:t>
            </a:fld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3150140" y="2597921"/>
            <a:ext cx="2843720" cy="2738337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125458" y="4197751"/>
            <a:ext cx="2537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350" b="1" dirty="0" smtClean="0">
                <a:solidFill>
                  <a:schemeClr val="accent2"/>
                </a:solidFill>
              </a:rPr>
              <a:t>¿ </a:t>
            </a:r>
            <a:r>
              <a:rPr lang="es-EC" sz="1350" b="1" dirty="0">
                <a:solidFill>
                  <a:schemeClr val="accent2"/>
                </a:solidFill>
              </a:rPr>
              <a:t>Con la estrategia de </a:t>
            </a:r>
            <a:r>
              <a:rPr lang="es-EC" sz="1350" b="1" dirty="0" smtClean="0">
                <a:solidFill>
                  <a:schemeClr val="accent2"/>
                </a:solidFill>
              </a:rPr>
              <a:t>difusión </a:t>
            </a:r>
            <a:r>
              <a:rPr lang="es-EC" sz="1350" b="1" dirty="0">
                <a:solidFill>
                  <a:schemeClr val="accent2"/>
                </a:solidFill>
              </a:rPr>
              <a:t>se logrará la aceptación </a:t>
            </a:r>
            <a:r>
              <a:rPr lang="es-EC" sz="1350" b="1" dirty="0" smtClean="0">
                <a:solidFill>
                  <a:schemeClr val="accent2"/>
                </a:solidFill>
              </a:rPr>
              <a:t>del ordenamiento forestal</a:t>
            </a:r>
            <a:r>
              <a:rPr lang="es-EC" sz="1350" b="1" dirty="0">
                <a:solidFill>
                  <a:schemeClr val="accent2"/>
                </a:solidFill>
              </a:rPr>
              <a:t>?.</a:t>
            </a:r>
            <a:endParaRPr lang="en-GB" sz="1350" b="1" dirty="0">
              <a:solidFill>
                <a:schemeClr val="accent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585769" y="1911178"/>
            <a:ext cx="3514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350" b="1" dirty="0" smtClean="0">
                <a:solidFill>
                  <a:schemeClr val="accent1"/>
                </a:solidFill>
              </a:rPr>
              <a:t>¿ </a:t>
            </a:r>
            <a:r>
              <a:rPr lang="es-EC" sz="1350" b="1" dirty="0">
                <a:solidFill>
                  <a:schemeClr val="accent1"/>
                </a:solidFill>
              </a:rPr>
              <a:t>Cuáles serán las características o línea base que diagnostiquen los aspectos sociales, ambientales  y  económicos del área de estudio?.</a:t>
            </a:r>
            <a:endParaRPr lang="en-GB" sz="1350" b="1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354841" y="4048830"/>
            <a:ext cx="267298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350" b="1" dirty="0" smtClean="0">
                <a:solidFill>
                  <a:schemeClr val="accent3"/>
                </a:solidFill>
              </a:rPr>
              <a:t>¿ </a:t>
            </a:r>
            <a:r>
              <a:rPr lang="es-EC" sz="1350" b="1" dirty="0">
                <a:solidFill>
                  <a:schemeClr val="accent3"/>
                </a:solidFill>
              </a:rPr>
              <a:t>Los lineamientos, enfoques y criterios técnicos del ordenamiento forestal aportan a mejorar el escenario territorial y el desarrollo sostenible?.</a:t>
            </a:r>
            <a:endParaRPr lang="en-GB" sz="135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1885909"/>
            <a:ext cx="7315200" cy="1154097"/>
          </a:xfrm>
        </p:spPr>
        <p:txBody>
          <a:bodyPr/>
          <a:lstStyle/>
          <a:p>
            <a:r>
              <a:rPr lang="es-EC" dirty="0" smtClean="0"/>
              <a:t>MATERIALES Y MÉTODOS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4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218655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597171" cy="811369"/>
          </a:xfrm>
        </p:spPr>
        <p:txBody>
          <a:bodyPr/>
          <a:lstStyle/>
          <a:p>
            <a:r>
              <a:rPr lang="en-US" dirty="0" err="1" smtClean="0"/>
              <a:t>Ubicación</a:t>
            </a:r>
            <a:r>
              <a:rPr lang="en-US" dirty="0" smtClean="0"/>
              <a:t> del </a:t>
            </a:r>
            <a:r>
              <a:rPr lang="en-US" dirty="0" err="1" smtClean="0"/>
              <a:t>sitio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95066" y="4825527"/>
            <a:ext cx="4325237" cy="926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C" sz="1600" dirty="0">
                <a:solidFill>
                  <a:schemeClr val="tx1"/>
                </a:solidFill>
              </a:rPr>
              <a:t>El estudio se realizó en la Parroquia San José de Ayora, Cantón Cayambe, ubicada a 77 km, al nororiente de Quito, Provincia de </a:t>
            </a:r>
            <a:r>
              <a:rPr lang="es-EC" sz="1600" dirty="0" smtClean="0">
                <a:solidFill>
                  <a:schemeClr val="tx1"/>
                </a:solidFill>
              </a:rPr>
              <a:t>Pichincha. </a:t>
            </a:r>
            <a:endParaRPr lang="en-US" sz="1600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4515" y="4931568"/>
            <a:ext cx="357065" cy="357065"/>
            <a:chOff x="926610" y="4067580"/>
            <a:chExt cx="475253" cy="475253"/>
          </a:xfrm>
        </p:grpSpPr>
        <p:sp>
          <p:nvSpPr>
            <p:cNvPr id="7" name="Oval 6"/>
            <p:cNvSpPr/>
            <p:nvPr/>
          </p:nvSpPr>
          <p:spPr>
            <a:xfrm>
              <a:off x="926610" y="4067580"/>
              <a:ext cx="475253" cy="47525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069380" y="4199213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5506066" y="1203426"/>
            <a:ext cx="348338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1400" dirty="0"/>
              <a:t>Limita la norte, con la Provincia de Imbabura, al sur con la cabecera cantonal Cayambe, al este la parroquia Olmedo y al oeste con el cantón Pedro </a:t>
            </a:r>
            <a:r>
              <a:rPr lang="es-EC" sz="1400" dirty="0" err="1"/>
              <a:t>Moncayo</a:t>
            </a:r>
            <a:r>
              <a:rPr lang="es-EC" sz="1400" dirty="0"/>
              <a:t>.</a:t>
            </a:r>
            <a:endParaRPr lang="en-GB" sz="1400" dirty="0"/>
          </a:p>
          <a:p>
            <a:pPr algn="just"/>
            <a:r>
              <a:rPr lang="en-GB" sz="900" dirty="0"/>
              <a:t> </a:t>
            </a:r>
          </a:p>
        </p:txBody>
      </p:sp>
      <p:graphicFrame>
        <p:nvGraphicFramePr>
          <p:cNvPr id="25" name="2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711681"/>
              </p:ext>
            </p:extLst>
          </p:nvPr>
        </p:nvGraphicFramePr>
        <p:xfrm>
          <a:off x="5309964" y="2402851"/>
          <a:ext cx="3676442" cy="1725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8910"/>
                <a:gridCol w="918910"/>
                <a:gridCol w="919311"/>
                <a:gridCol w="919311"/>
              </a:tblGrid>
              <a:tr h="34515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Punto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X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Y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Altitud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51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N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817697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10016692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3920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51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824223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10001948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3280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51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E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833203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10004226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4840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451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815810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10006332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2760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pSp>
        <p:nvGrpSpPr>
          <p:cNvPr id="26" name="Group 5"/>
          <p:cNvGrpSpPr/>
          <p:nvPr/>
        </p:nvGrpSpPr>
        <p:grpSpPr>
          <a:xfrm>
            <a:off x="5153260" y="1313030"/>
            <a:ext cx="357065" cy="357065"/>
            <a:chOff x="926610" y="4067580"/>
            <a:chExt cx="475253" cy="475253"/>
          </a:xfrm>
        </p:grpSpPr>
        <p:sp>
          <p:nvSpPr>
            <p:cNvPr id="27" name="Oval 6"/>
            <p:cNvSpPr/>
            <p:nvPr/>
          </p:nvSpPr>
          <p:spPr>
            <a:xfrm>
              <a:off x="926610" y="4067580"/>
              <a:ext cx="475253" cy="47525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1069380" y="4199213"/>
              <a:ext cx="189738" cy="19677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32" name="Rectangle 16"/>
          <p:cNvSpPr/>
          <p:nvPr/>
        </p:nvSpPr>
        <p:spPr>
          <a:xfrm>
            <a:off x="5685147" y="4657854"/>
            <a:ext cx="3338553" cy="2705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                                              </a:t>
            </a:r>
            <a:r>
              <a:rPr lang="en-US" sz="1350" dirty="0" smtClean="0">
                <a:solidFill>
                  <a:schemeClr val="tx1"/>
                </a:solidFill>
              </a:rPr>
              <a:t>1 – 12 ºC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4" name="Rectangle 18"/>
          <p:cNvSpPr/>
          <p:nvPr/>
        </p:nvSpPr>
        <p:spPr>
          <a:xfrm>
            <a:off x="5685145" y="4653575"/>
            <a:ext cx="2286878" cy="2747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 smtClean="0"/>
              <a:t>Temperatura</a:t>
            </a:r>
            <a:r>
              <a:rPr lang="en-US" sz="1350" dirty="0" smtClean="0"/>
              <a:t> media </a:t>
            </a:r>
            <a:r>
              <a:rPr lang="en-US" sz="1350" dirty="0" err="1" smtClean="0"/>
              <a:t>anual</a:t>
            </a:r>
            <a:r>
              <a:rPr lang="en-US" sz="1350" dirty="0" smtClean="0"/>
              <a:t>:</a:t>
            </a:r>
            <a:endParaRPr lang="en-US" sz="1350" dirty="0"/>
          </a:p>
        </p:txBody>
      </p:sp>
      <p:sp>
        <p:nvSpPr>
          <p:cNvPr id="36" name="Rectangle 20"/>
          <p:cNvSpPr/>
          <p:nvPr/>
        </p:nvSpPr>
        <p:spPr>
          <a:xfrm>
            <a:off x="5685147" y="5957673"/>
            <a:ext cx="3338553" cy="2705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                                </a:t>
            </a:r>
            <a:r>
              <a:rPr lang="en-US" sz="1350" dirty="0" err="1" smtClean="0">
                <a:solidFill>
                  <a:schemeClr val="tx1"/>
                </a:solidFill>
              </a:rPr>
              <a:t>Jn</a:t>
            </a:r>
            <a:r>
              <a:rPr lang="en-US" sz="1350" dirty="0" smtClean="0">
                <a:solidFill>
                  <a:schemeClr val="tx1"/>
                </a:solidFill>
              </a:rPr>
              <a:t>, </a:t>
            </a:r>
            <a:r>
              <a:rPr lang="en-US" sz="1350" dirty="0" err="1" smtClean="0">
                <a:solidFill>
                  <a:schemeClr val="tx1"/>
                </a:solidFill>
              </a:rPr>
              <a:t>Jl</a:t>
            </a:r>
            <a:r>
              <a:rPr lang="en-US" sz="1350" dirty="0" smtClean="0">
                <a:solidFill>
                  <a:schemeClr val="tx1"/>
                </a:solidFill>
              </a:rPr>
              <a:t>, A y S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8" name="Rectangle 22"/>
          <p:cNvSpPr/>
          <p:nvPr/>
        </p:nvSpPr>
        <p:spPr>
          <a:xfrm>
            <a:off x="5685145" y="5964081"/>
            <a:ext cx="1887632" cy="2576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 smtClean="0"/>
              <a:t>Meses</a:t>
            </a:r>
            <a:r>
              <a:rPr lang="en-US" sz="1350" dirty="0" smtClean="0"/>
              <a:t> mas </a:t>
            </a:r>
            <a:r>
              <a:rPr lang="en-US" sz="1350" dirty="0" err="1" smtClean="0"/>
              <a:t>secos</a:t>
            </a:r>
            <a:r>
              <a:rPr lang="en-US" sz="1350" dirty="0" smtClean="0"/>
              <a:t>:</a:t>
            </a:r>
            <a:endParaRPr lang="en-US" sz="1350" dirty="0"/>
          </a:p>
        </p:txBody>
      </p:sp>
      <p:sp>
        <p:nvSpPr>
          <p:cNvPr id="40" name="Rectangle 24"/>
          <p:cNvSpPr/>
          <p:nvPr/>
        </p:nvSpPr>
        <p:spPr>
          <a:xfrm>
            <a:off x="5685147" y="5469399"/>
            <a:ext cx="3338553" cy="2705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                                </a:t>
            </a:r>
            <a:r>
              <a:rPr lang="en-US" sz="1350" dirty="0" smtClean="0">
                <a:solidFill>
                  <a:schemeClr val="tx1"/>
                </a:solidFill>
              </a:rPr>
              <a:t>F, M, A y My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2" name="Rectangle 26"/>
          <p:cNvSpPr/>
          <p:nvPr/>
        </p:nvSpPr>
        <p:spPr>
          <a:xfrm>
            <a:off x="5685147" y="5469397"/>
            <a:ext cx="1887630" cy="2705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 smtClean="0"/>
              <a:t>Meses</a:t>
            </a:r>
            <a:r>
              <a:rPr lang="en-US" sz="1350" dirty="0" smtClean="0"/>
              <a:t> mas </a:t>
            </a:r>
            <a:r>
              <a:rPr lang="en-US" sz="1350" dirty="0" err="1" smtClean="0"/>
              <a:t>lluviosos</a:t>
            </a:r>
            <a:r>
              <a:rPr lang="en-US" sz="1350" dirty="0" smtClean="0"/>
              <a:t>:</a:t>
            </a:r>
            <a:endParaRPr lang="en-US" sz="1350" dirty="0"/>
          </a:p>
        </p:txBody>
      </p:sp>
      <p:sp>
        <p:nvSpPr>
          <p:cNvPr id="44" name="Rectangle 28"/>
          <p:cNvSpPr/>
          <p:nvPr/>
        </p:nvSpPr>
        <p:spPr>
          <a:xfrm>
            <a:off x="5685147" y="5060417"/>
            <a:ext cx="3458853" cy="260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	                    </a:t>
            </a:r>
            <a:r>
              <a:rPr lang="en-US" sz="1350" dirty="0"/>
              <a:t> </a:t>
            </a:r>
            <a:r>
              <a:rPr lang="en-US" sz="1350" dirty="0" smtClean="0"/>
              <a:t>      </a:t>
            </a:r>
            <a:r>
              <a:rPr lang="en-US" sz="1100" dirty="0" smtClean="0">
                <a:solidFill>
                  <a:schemeClr val="tx1"/>
                </a:solidFill>
              </a:rPr>
              <a:t>800 – 1600 mm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6" name="Rectangle 30"/>
          <p:cNvSpPr/>
          <p:nvPr/>
        </p:nvSpPr>
        <p:spPr>
          <a:xfrm>
            <a:off x="5685146" y="5060416"/>
            <a:ext cx="2286877" cy="2607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 err="1" smtClean="0"/>
              <a:t>Precipitación</a:t>
            </a:r>
            <a:r>
              <a:rPr lang="en-US" sz="1350" dirty="0" smtClean="0"/>
              <a:t> media </a:t>
            </a:r>
            <a:r>
              <a:rPr lang="en-US" sz="1350" dirty="0" err="1" smtClean="0"/>
              <a:t>anual</a:t>
            </a:r>
            <a:r>
              <a:rPr lang="en-US" sz="1350" dirty="0" smtClean="0"/>
              <a:t>:</a:t>
            </a:r>
            <a:endParaRPr lang="en-US" sz="1350" dirty="0"/>
          </a:p>
        </p:txBody>
      </p:sp>
      <p:grpSp>
        <p:nvGrpSpPr>
          <p:cNvPr id="48" name="Group 32"/>
          <p:cNvGrpSpPr/>
          <p:nvPr/>
        </p:nvGrpSpPr>
        <p:grpSpPr>
          <a:xfrm>
            <a:off x="5272772" y="5047134"/>
            <a:ext cx="273591" cy="274058"/>
            <a:chOff x="7275629" y="3973834"/>
            <a:chExt cx="464344" cy="465138"/>
          </a:xfrm>
          <a:solidFill>
            <a:schemeClr val="tx1"/>
          </a:solidFill>
        </p:grpSpPr>
        <p:sp>
          <p:nvSpPr>
            <p:cNvPr id="49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0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2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3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4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55" name="Group 39"/>
          <p:cNvGrpSpPr/>
          <p:nvPr/>
        </p:nvGrpSpPr>
        <p:grpSpPr>
          <a:xfrm>
            <a:off x="5296573" y="5985311"/>
            <a:ext cx="232487" cy="265634"/>
            <a:chOff x="9162373" y="3045147"/>
            <a:chExt cx="406400" cy="464344"/>
          </a:xfrm>
          <a:solidFill>
            <a:schemeClr val="tx1"/>
          </a:solidFill>
        </p:grpSpPr>
        <p:sp>
          <p:nvSpPr>
            <p:cNvPr id="56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7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8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9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0" name="Group 44"/>
          <p:cNvGrpSpPr/>
          <p:nvPr/>
        </p:nvGrpSpPr>
        <p:grpSpPr>
          <a:xfrm>
            <a:off x="5322295" y="4653575"/>
            <a:ext cx="188006" cy="274058"/>
            <a:chOff x="3582988" y="3510757"/>
            <a:chExt cx="319088" cy="465138"/>
          </a:xfrm>
          <a:solidFill>
            <a:schemeClr val="tx1"/>
          </a:solidFill>
        </p:grpSpPr>
        <p:sp>
          <p:nvSpPr>
            <p:cNvPr id="61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2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3" name="Group 47"/>
          <p:cNvGrpSpPr/>
          <p:nvPr/>
        </p:nvGrpSpPr>
        <p:grpSpPr>
          <a:xfrm>
            <a:off x="5307283" y="5466536"/>
            <a:ext cx="205310" cy="274058"/>
            <a:chOff x="2639219" y="3510757"/>
            <a:chExt cx="348456" cy="465138"/>
          </a:xfrm>
          <a:solidFill>
            <a:schemeClr val="tx1"/>
          </a:solidFill>
        </p:grpSpPr>
        <p:sp>
          <p:nvSpPr>
            <p:cNvPr id="64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5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41" name="40 Imagen" descr="C:\Users\ka\Documents\Tesis\maps\ubicacion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6287"/>
            <a:ext cx="5153260" cy="3755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041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  <p:bldP spid="44" grpId="0" animBg="1"/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89" y="0"/>
            <a:ext cx="6246254" cy="9401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MATERIALES Y EQUIPOS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6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3499297" y="1107583"/>
            <a:ext cx="2785593" cy="5409127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284890" y="2519994"/>
            <a:ext cx="2686722" cy="1061646"/>
            <a:chOff x="7665253" y="2482251"/>
            <a:chExt cx="3033214" cy="1415529"/>
          </a:xfrm>
        </p:grpSpPr>
        <p:sp>
          <p:nvSpPr>
            <p:cNvPr id="83" name="TextBox 82"/>
            <p:cNvSpPr txBox="1"/>
            <p:nvPr/>
          </p:nvSpPr>
          <p:spPr>
            <a:xfrm>
              <a:off x="7719494" y="2482251"/>
              <a:ext cx="1462366" cy="5334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1"/>
                  </a:solidFill>
                </a:rPr>
                <a:t>OTROS</a:t>
              </a:r>
              <a:endParaRPr lang="en-GB" sz="2000" b="1" dirty="0">
                <a:solidFill>
                  <a:schemeClr val="accent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3036004"/>
              <a:ext cx="3033214" cy="861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 smtClean="0"/>
                <a:t>Software </a:t>
              </a:r>
              <a:r>
                <a:rPr lang="en-GB" dirty="0" err="1" smtClean="0"/>
                <a:t>ArcGis</a:t>
              </a:r>
              <a:r>
                <a:rPr lang="en-GB" dirty="0" smtClean="0"/>
                <a:t> </a:t>
              </a:r>
              <a:r>
                <a:rPr lang="es-EC" dirty="0"/>
                <a:t>10.3 </a:t>
              </a:r>
              <a:r>
                <a:rPr lang="es-EC" dirty="0" smtClean="0"/>
                <a:t>®</a:t>
              </a:r>
            </a:p>
            <a:p>
              <a:r>
                <a:rPr lang="es-EC" dirty="0" smtClean="0"/>
                <a:t>Encuestas</a:t>
              </a:r>
              <a:r>
                <a:rPr lang="en-GB" dirty="0" smtClean="0"/>
                <a:t> </a:t>
              </a:r>
              <a:endParaRPr lang="en-GB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802630" y="1751781"/>
            <a:ext cx="2274911" cy="719344"/>
            <a:chOff x="1358936" y="1504132"/>
            <a:chExt cx="3033214" cy="959126"/>
          </a:xfrm>
        </p:grpSpPr>
        <p:sp>
          <p:nvSpPr>
            <p:cNvPr id="85" name="TextBox 84"/>
            <p:cNvSpPr txBox="1"/>
            <p:nvPr/>
          </p:nvSpPr>
          <p:spPr>
            <a:xfrm>
              <a:off x="1943187" y="1504132"/>
              <a:ext cx="2447935" cy="53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GB" sz="2000" b="1" dirty="0" smtClean="0">
                  <a:solidFill>
                    <a:schemeClr val="accent2"/>
                  </a:solidFill>
                </a:rPr>
                <a:t>MATERIALES</a:t>
              </a:r>
              <a:endParaRPr lang="en-GB" sz="2000" b="1" dirty="0">
                <a:solidFill>
                  <a:schemeClr val="accent2"/>
                </a:solidFill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5"/>
              <a:ext cx="303321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GB" dirty="0" err="1" smtClean="0"/>
                <a:t>Útiles</a:t>
              </a:r>
              <a:r>
                <a:rPr lang="en-GB" dirty="0" smtClean="0"/>
                <a:t> de </a:t>
              </a:r>
              <a:r>
                <a:rPr lang="en-GB" dirty="0" err="1" smtClean="0"/>
                <a:t>escritorio</a:t>
              </a:r>
              <a:r>
                <a:rPr lang="en-GB" dirty="0" smtClean="0"/>
                <a:t> </a:t>
              </a:r>
              <a:endParaRPr lang="en-GB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01859" y="3365083"/>
            <a:ext cx="2274911" cy="1264144"/>
            <a:chOff x="1358936" y="3343781"/>
            <a:chExt cx="3033214" cy="1685527"/>
          </a:xfrm>
        </p:grpSpPr>
        <p:sp>
          <p:nvSpPr>
            <p:cNvPr id="87" name="TextBox 86"/>
            <p:cNvSpPr txBox="1"/>
            <p:nvPr/>
          </p:nvSpPr>
          <p:spPr>
            <a:xfrm>
              <a:off x="2586781" y="3343781"/>
              <a:ext cx="1804341" cy="53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b="1" dirty="0" smtClean="0">
                  <a:solidFill>
                    <a:schemeClr val="accent3"/>
                  </a:solidFill>
                </a:rPr>
                <a:t>EQUIPOS</a:t>
              </a:r>
              <a:endParaRPr lang="en-GB" sz="2000" b="1" dirty="0">
                <a:solidFill>
                  <a:schemeClr val="accent3"/>
                </a:solidFill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798200"/>
              <a:ext cx="3033214" cy="1231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GB" dirty="0" smtClean="0"/>
                <a:t>GPS</a:t>
              </a:r>
            </a:p>
            <a:p>
              <a:pPr algn="r"/>
              <a:r>
                <a:rPr lang="en-GB" dirty="0" err="1" smtClean="0"/>
                <a:t>Cámara</a:t>
              </a:r>
              <a:r>
                <a:rPr lang="en-GB" dirty="0" smtClean="0"/>
                <a:t> </a:t>
              </a:r>
              <a:r>
                <a:rPr lang="en-GB" dirty="0" err="1" smtClean="0"/>
                <a:t>fotográfica</a:t>
              </a:r>
              <a:endParaRPr lang="en-GB" dirty="0" smtClean="0"/>
            </a:p>
            <a:p>
              <a:pPr algn="r"/>
              <a:r>
                <a:rPr lang="en-GB" dirty="0" err="1" smtClean="0"/>
                <a:t>Computado</a:t>
              </a:r>
              <a:r>
                <a:rPr lang="en-GB" sz="1600" dirty="0" err="1" smtClean="0"/>
                <a:t>r</a:t>
              </a:r>
              <a:endParaRPr lang="en-GB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88223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69" y="0"/>
            <a:ext cx="4288665" cy="1017431"/>
          </a:xfrm>
        </p:spPr>
        <p:txBody>
          <a:bodyPr/>
          <a:lstStyle/>
          <a:p>
            <a:r>
              <a:rPr lang="en-US" dirty="0" smtClean="0"/>
              <a:t>METODOLOGÍA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6232469" y="4959240"/>
            <a:ext cx="486966" cy="486965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5753838" y="4390120"/>
            <a:ext cx="748904" cy="747713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950166" y="2675620"/>
            <a:ext cx="1214438" cy="1213247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59816" y="2275571"/>
            <a:ext cx="881063" cy="881063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723008" y="2787541"/>
            <a:ext cx="486966" cy="486965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624" y="3191161"/>
            <a:ext cx="1396603" cy="1395413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" name="Group 9"/>
          <p:cNvGrpSpPr/>
          <p:nvPr/>
        </p:nvGrpSpPr>
        <p:grpSpPr>
          <a:xfrm>
            <a:off x="4758476" y="3982928"/>
            <a:ext cx="982266" cy="1952624"/>
            <a:chOff x="3987801" y="4254500"/>
            <a:chExt cx="1309688" cy="2603499"/>
          </a:xfrm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5" name="Freeform 12"/>
          <p:cNvSpPr>
            <a:spLocks/>
          </p:cNvSpPr>
          <p:nvPr/>
        </p:nvSpPr>
        <p:spPr bwMode="auto">
          <a:xfrm>
            <a:off x="6119361" y="3376899"/>
            <a:ext cx="1025129" cy="1023938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5122808" y="2848262"/>
            <a:ext cx="869156" cy="867965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Freeform 48"/>
          <p:cNvSpPr>
            <a:spLocks/>
          </p:cNvSpPr>
          <p:nvPr/>
        </p:nvSpPr>
        <p:spPr bwMode="auto">
          <a:xfrm>
            <a:off x="6109836" y="2425591"/>
            <a:ext cx="582216" cy="582215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66"/>
          <p:cNvSpPr>
            <a:spLocks/>
          </p:cNvSpPr>
          <p:nvPr/>
        </p:nvSpPr>
        <p:spPr bwMode="auto">
          <a:xfrm>
            <a:off x="5913383" y="4549665"/>
            <a:ext cx="429816" cy="429815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9" name="Freeform 76"/>
          <p:cNvSpPr>
            <a:spLocks noEditPoints="1"/>
          </p:cNvSpPr>
          <p:nvPr/>
        </p:nvSpPr>
        <p:spPr bwMode="auto">
          <a:xfrm>
            <a:off x="6375345" y="5110450"/>
            <a:ext cx="195263" cy="182165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Freeform 86"/>
          <p:cNvSpPr>
            <a:spLocks noEditPoints="1"/>
          </p:cNvSpPr>
          <p:nvPr/>
        </p:nvSpPr>
        <p:spPr bwMode="auto">
          <a:xfrm>
            <a:off x="6865882" y="2939941"/>
            <a:ext cx="195263" cy="182165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5438324" y="3163778"/>
            <a:ext cx="236935" cy="236934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6502742" y="3751947"/>
            <a:ext cx="272654" cy="273844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6321768" y="2637521"/>
            <a:ext cx="160735" cy="160734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6046733" y="4685396"/>
            <a:ext cx="160735" cy="159544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5" name="Group 24"/>
          <p:cNvGrpSpPr/>
          <p:nvPr/>
        </p:nvGrpSpPr>
        <p:grpSpPr>
          <a:xfrm>
            <a:off x="6781066" y="4110325"/>
            <a:ext cx="1139711" cy="1820465"/>
            <a:chOff x="6684587" y="4424362"/>
            <a:chExt cx="1519615" cy="2427287"/>
          </a:xfrm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36704" y="5137833"/>
            <a:ext cx="348258" cy="348854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  <p:sp>
          <p:nvSpPr>
            <p:cNvPr id="7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sym typeface="Gill Sans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92948" y="3774745"/>
            <a:ext cx="326231" cy="34825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2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3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09299" y="2353156"/>
            <a:ext cx="348854" cy="326827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86" name="AutoShape 111"/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859892" y="2097543"/>
            <a:ext cx="5271187" cy="1300403"/>
            <a:chOff x="8676119" y="2182336"/>
            <a:chExt cx="7028249" cy="1733870"/>
          </a:xfrm>
        </p:grpSpPr>
        <p:sp>
          <p:nvSpPr>
            <p:cNvPr id="100" name="TextBox 99"/>
            <p:cNvSpPr txBox="1"/>
            <p:nvPr/>
          </p:nvSpPr>
          <p:spPr>
            <a:xfrm>
              <a:off x="8676119" y="2182336"/>
              <a:ext cx="7028249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ELABORACIÓN DEL DIAGNÓSTICO PARTICIPATIVO</a:t>
              </a:r>
              <a:endParaRPr lang="en-GB" sz="1600" b="1" dirty="0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4745258" cy="143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err="1"/>
                <a:t>Recopilación</a:t>
              </a:r>
              <a:r>
                <a:rPr lang="en-GB" sz="1600" dirty="0"/>
                <a:t> </a:t>
              </a:r>
              <a:r>
                <a:rPr lang="en-GB" sz="1600" dirty="0" err="1"/>
                <a:t>análisis</a:t>
              </a:r>
              <a:r>
                <a:rPr lang="en-GB" sz="1600" dirty="0"/>
                <a:t> y </a:t>
              </a:r>
              <a:r>
                <a:rPr lang="en-GB" sz="1600" dirty="0" err="1"/>
                <a:t>sistematización</a:t>
              </a:r>
              <a:r>
                <a:rPr lang="en-GB" sz="1600" dirty="0"/>
                <a:t> de </a:t>
              </a:r>
              <a:r>
                <a:rPr lang="en-GB" sz="1600" dirty="0" err="1"/>
                <a:t>información</a:t>
              </a:r>
              <a:r>
                <a:rPr lang="en-GB" sz="1600" dirty="0"/>
                <a:t> </a:t>
              </a:r>
              <a:r>
                <a:rPr lang="en-GB" sz="1600" dirty="0" err="1"/>
                <a:t>secundaria</a:t>
              </a:r>
              <a:r>
                <a:rPr lang="en-GB" sz="1600" dirty="0"/>
                <a:t>.</a:t>
              </a:r>
            </a:p>
            <a:p>
              <a:r>
                <a:rPr lang="en-GB" sz="1600" dirty="0" err="1"/>
                <a:t>Recopilación</a:t>
              </a:r>
              <a:r>
                <a:rPr lang="en-GB" sz="1600" dirty="0"/>
                <a:t> de </a:t>
              </a:r>
              <a:r>
                <a:rPr lang="en-GB" sz="1600" dirty="0" err="1"/>
                <a:t>información</a:t>
              </a:r>
              <a:r>
                <a:rPr lang="en-GB" sz="1600" dirty="0"/>
                <a:t> </a:t>
              </a:r>
              <a:r>
                <a:rPr lang="en-GB" sz="1600" dirty="0" err="1"/>
                <a:t>primaria</a:t>
              </a:r>
              <a:endParaRPr lang="en-GB" sz="1600" dirty="0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49851" y="3624595"/>
            <a:ext cx="4451090" cy="807960"/>
            <a:chOff x="8676119" y="2182336"/>
            <a:chExt cx="5934785" cy="1077279"/>
          </a:xfrm>
        </p:grpSpPr>
        <p:sp>
          <p:nvSpPr>
            <p:cNvPr id="115" name="TextBox 114"/>
            <p:cNvSpPr txBox="1"/>
            <p:nvPr/>
          </p:nvSpPr>
          <p:spPr>
            <a:xfrm>
              <a:off x="8676119" y="2182336"/>
              <a:ext cx="5934785" cy="4103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ELABORACIÓN DE LA ZONIFICACIÓN FORESTAL</a:t>
              </a:r>
              <a:endParaRPr lang="en-GB" sz="1400" b="1" dirty="0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6"/>
              <a:ext cx="3378732" cy="779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600" dirty="0" err="1"/>
                <a:t>Zonificación</a:t>
              </a:r>
              <a:r>
                <a:rPr lang="en-GB" sz="1600" dirty="0"/>
                <a:t> </a:t>
              </a:r>
            </a:p>
            <a:p>
              <a:r>
                <a:rPr lang="en-GB" sz="1600" dirty="0" err="1"/>
                <a:t>Estrategias</a:t>
              </a:r>
              <a:r>
                <a:rPr lang="en-GB" sz="1600" dirty="0"/>
                <a:t> de </a:t>
              </a:r>
              <a:r>
                <a:rPr lang="en-GB" sz="1600" dirty="0" err="1"/>
                <a:t>manejo</a:t>
              </a:r>
              <a:endParaRPr lang="en-GB" sz="1600" dirty="0"/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859892" y="5162219"/>
            <a:ext cx="4512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DIFUSIÓN DE LA ZONIFICACIÓN FORESTAL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98213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10" y="111701"/>
            <a:ext cx="7315200" cy="7890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DIAGNÓSTICO PARTICIPATIVO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7433361" y="1316667"/>
            <a:ext cx="302274" cy="3211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>
            <a:off x="4140774" y="1307220"/>
            <a:ext cx="369971" cy="299126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10" name="Freeform 9"/>
          <p:cNvSpPr>
            <a:spLocks noEditPoints="1"/>
          </p:cNvSpPr>
          <p:nvPr/>
        </p:nvSpPr>
        <p:spPr bwMode="auto">
          <a:xfrm>
            <a:off x="1567410" y="1275734"/>
            <a:ext cx="247172" cy="362099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350">
              <a:solidFill>
                <a:prstClr val="black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26845" y="1973791"/>
            <a:ext cx="2710999" cy="3703987"/>
            <a:chOff x="1363779" y="3688275"/>
            <a:chExt cx="3614665" cy="2070887"/>
          </a:xfrm>
        </p:grpSpPr>
        <p:sp>
          <p:nvSpPr>
            <p:cNvPr id="13" name="TextBox 12"/>
            <p:cNvSpPr txBox="1"/>
            <p:nvPr/>
          </p:nvSpPr>
          <p:spPr>
            <a:xfrm>
              <a:off x="1363779" y="3688275"/>
              <a:ext cx="3614665" cy="361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err="1" smtClean="0"/>
                <a:t>Recopilación</a:t>
              </a:r>
              <a:r>
                <a:rPr lang="en-US" b="1" dirty="0" smtClean="0"/>
                <a:t> de</a:t>
              </a:r>
            </a:p>
            <a:p>
              <a:pPr algn="ctr"/>
              <a:r>
                <a:rPr lang="en-US" b="1" dirty="0" smtClean="0"/>
                <a:t> </a:t>
              </a:r>
              <a:r>
                <a:rPr lang="en-US" b="1" dirty="0" err="1" smtClean="0"/>
                <a:t>informació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secundaria</a:t>
              </a:r>
              <a:endParaRPr lang="en-GB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784835" y="4193262"/>
              <a:ext cx="3091902" cy="15659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600" dirty="0" smtClean="0"/>
                <a:t>DEMOGRAFÍA</a:t>
              </a:r>
            </a:p>
            <a:p>
              <a:pPr algn="ctr"/>
              <a:r>
                <a:rPr lang="en-GB" sz="1600" dirty="0" smtClean="0"/>
                <a:t>POBLACIÓN ECONÓMICAMENTE ACTIVA</a:t>
              </a:r>
            </a:p>
            <a:p>
              <a:pPr algn="ctr"/>
              <a:r>
                <a:rPr lang="en-GB" sz="1600" dirty="0" smtClean="0"/>
                <a:t>ACTIVIDADES PRODUCTIVAS</a:t>
              </a:r>
            </a:p>
            <a:p>
              <a:pPr algn="ctr"/>
              <a:r>
                <a:rPr lang="en-GB" sz="1600" dirty="0" smtClean="0"/>
                <a:t>NIVEL ORGANIZACIONAL</a:t>
              </a:r>
            </a:p>
            <a:p>
              <a:pPr algn="ctr"/>
              <a:r>
                <a:rPr lang="en-GB" sz="1600" dirty="0" smtClean="0"/>
                <a:t>ECOLOGÍA Y RECURSOS</a:t>
              </a:r>
            </a:p>
            <a:p>
              <a:pPr algn="ctr"/>
              <a:r>
                <a:rPr lang="en-GB" sz="1600" dirty="0" smtClean="0"/>
                <a:t>MATRIZ FODA</a:t>
              </a:r>
              <a:endParaRPr lang="en-GB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48167" y="1987538"/>
            <a:ext cx="2292824" cy="3383342"/>
            <a:chOff x="1829533" y="3688275"/>
            <a:chExt cx="3057099" cy="3167610"/>
          </a:xfrm>
        </p:grpSpPr>
        <p:sp>
          <p:nvSpPr>
            <p:cNvPr id="17" name="TextBox 16"/>
            <p:cNvSpPr txBox="1"/>
            <p:nvPr/>
          </p:nvSpPr>
          <p:spPr>
            <a:xfrm>
              <a:off x="1972745" y="3688275"/>
              <a:ext cx="2770674" cy="3745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CARTOGRAFÍA</a:t>
              </a:r>
              <a:endParaRPr lang="en-GB" sz="2000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829533" y="4176074"/>
              <a:ext cx="3057099" cy="2679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2000" dirty="0" smtClean="0"/>
                <a:t>ISOYETAS MEDIAS ANUALES</a:t>
              </a:r>
            </a:p>
            <a:p>
              <a:pPr algn="ctr"/>
              <a:r>
                <a:rPr lang="en-GB" sz="2000" dirty="0" smtClean="0"/>
                <a:t>ISOTERMAS MEDIAS ANUALES</a:t>
              </a:r>
            </a:p>
            <a:p>
              <a:pPr algn="ctr"/>
              <a:r>
                <a:rPr lang="en-GB" sz="2000" dirty="0" smtClean="0"/>
                <a:t>ERODABILIDAD</a:t>
              </a:r>
            </a:p>
            <a:p>
              <a:pPr algn="ctr"/>
              <a:r>
                <a:rPr lang="en-GB" sz="2000" dirty="0" smtClean="0"/>
                <a:t>FERTILIDAD</a:t>
              </a:r>
            </a:p>
            <a:p>
              <a:pPr algn="ctr"/>
              <a:r>
                <a:rPr lang="en-GB" sz="2000" dirty="0" smtClean="0"/>
                <a:t>PENDIENTE</a:t>
              </a:r>
              <a:endParaRPr lang="en-GB" sz="20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480215" y="1832543"/>
            <a:ext cx="1906291" cy="1720612"/>
            <a:chOff x="1900247" y="3688275"/>
            <a:chExt cx="2541722" cy="677108"/>
          </a:xfrm>
        </p:grpSpPr>
        <p:sp>
          <p:nvSpPr>
            <p:cNvPr id="20" name="TextBox 19"/>
            <p:cNvSpPr txBox="1"/>
            <p:nvPr/>
          </p:nvSpPr>
          <p:spPr>
            <a:xfrm>
              <a:off x="1900247" y="3688275"/>
              <a:ext cx="254172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 err="1" smtClean="0"/>
                <a:t>Recopilación</a:t>
              </a:r>
              <a:r>
                <a:rPr lang="en-US" sz="1350" b="1" dirty="0" smtClean="0"/>
                <a:t> de</a:t>
              </a:r>
            </a:p>
            <a:p>
              <a:pPr algn="ctr"/>
              <a:r>
                <a:rPr lang="en-US" sz="1350" b="1" dirty="0" err="1" smtClean="0"/>
                <a:t>Información</a:t>
              </a:r>
              <a:r>
                <a:rPr lang="en-US" sz="1350" b="1" dirty="0" smtClean="0"/>
                <a:t> </a:t>
              </a:r>
              <a:r>
                <a:rPr lang="en-US" sz="1350" b="1" dirty="0" err="1" smtClean="0"/>
                <a:t>primaria</a:t>
              </a:r>
              <a:endParaRPr lang="en-GB" sz="135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66788" y="3987267"/>
              <a:ext cx="2208629" cy="2846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600" dirty="0" smtClean="0"/>
                <a:t>ENTREVISTAS</a:t>
              </a:r>
            </a:p>
            <a:p>
              <a:pPr algn="ctr"/>
              <a:r>
                <a:rPr lang="en-GB" sz="1600" dirty="0" smtClean="0"/>
                <a:t>ENCUESTAS</a:t>
              </a:r>
            </a:p>
            <a:p>
              <a:pPr algn="ctr"/>
              <a:endParaRPr lang="en-GB" sz="900" dirty="0"/>
            </a:p>
          </p:txBody>
        </p:sp>
      </p:grpSp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986698"/>
              </p:ext>
            </p:extLst>
          </p:nvPr>
        </p:nvGraphicFramePr>
        <p:xfrm>
          <a:off x="6353266" y="3495201"/>
          <a:ext cx="2231175" cy="23508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8804"/>
                <a:gridCol w="1562371"/>
              </a:tblGrid>
              <a:tr h="3040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ZONA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UBICACIÓN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3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ALTA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Nuevos Horizontes San Esteban, Santo Domingo Nº2, Paquiestancia.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3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MEDIA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Florencia Bajo, Santo Domingo Nº1, Santa María de Milán.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373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BAJA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Santa Clara, Asociación El Prado Nº1 y Nº2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194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61" y="0"/>
            <a:ext cx="7315200" cy="1154097"/>
          </a:xfrm>
        </p:spPr>
        <p:txBody>
          <a:bodyPr/>
          <a:lstStyle/>
          <a:p>
            <a:r>
              <a:rPr lang="en-US" dirty="0" smtClean="0"/>
              <a:t>ZONIFICACIÓN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9</a:t>
            </a:fld>
            <a:endParaRPr lang="en-GB"/>
          </a:p>
        </p:txBody>
      </p:sp>
      <p:grpSp>
        <p:nvGrpSpPr>
          <p:cNvPr id="55" name="Group 54"/>
          <p:cNvGrpSpPr/>
          <p:nvPr/>
        </p:nvGrpSpPr>
        <p:grpSpPr>
          <a:xfrm>
            <a:off x="4173825" y="3939480"/>
            <a:ext cx="2067312" cy="829819"/>
            <a:chOff x="4461401" y="4131016"/>
            <a:chExt cx="2756416" cy="1106425"/>
          </a:xfrm>
        </p:grpSpPr>
        <p:sp>
          <p:nvSpPr>
            <p:cNvPr id="15" name="Freeform 14"/>
            <p:cNvSpPr/>
            <p:nvPr/>
          </p:nvSpPr>
          <p:spPr>
            <a:xfrm>
              <a:off x="4461401" y="4131016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5190315" y="4653017"/>
              <a:ext cx="130366" cy="108333"/>
              <a:chOff x="1838312" y="2595950"/>
              <a:chExt cx="143403" cy="119166"/>
            </a:xfrm>
            <a:solidFill>
              <a:schemeClr val="bg2"/>
            </a:solidFill>
          </p:grpSpPr>
          <p:sp>
            <p:nvSpPr>
              <p:cNvPr id="43" name="Freeform 102"/>
              <p:cNvSpPr>
                <a:spLocks/>
              </p:cNvSpPr>
              <p:nvPr/>
            </p:nvSpPr>
            <p:spPr bwMode="auto">
              <a:xfrm>
                <a:off x="1838312" y="2595950"/>
                <a:ext cx="30296" cy="119166"/>
              </a:xfrm>
              <a:custGeom>
                <a:avLst/>
                <a:gdLst>
                  <a:gd name="T0" fmla="*/ 10 w 19"/>
                  <a:gd name="T1" fmla="*/ 0 h 75"/>
                  <a:gd name="T2" fmla="*/ 0 w 19"/>
                  <a:gd name="T3" fmla="*/ 5 h 75"/>
                  <a:gd name="T4" fmla="*/ 0 w 19"/>
                  <a:gd name="T5" fmla="*/ 70 h 75"/>
                  <a:gd name="T6" fmla="*/ 10 w 19"/>
                  <a:gd name="T7" fmla="*/ 75 h 75"/>
                  <a:gd name="T8" fmla="*/ 19 w 19"/>
                  <a:gd name="T9" fmla="*/ 60 h 75"/>
                  <a:gd name="T10" fmla="*/ 19 w 19"/>
                  <a:gd name="T11" fmla="*/ 15 h 75"/>
                  <a:gd name="T12" fmla="*/ 10 w 19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5">
                    <a:moveTo>
                      <a:pt x="10" y="0"/>
                    </a:moveTo>
                    <a:cubicBezTo>
                      <a:pt x="7" y="0"/>
                      <a:pt x="6" y="2"/>
                      <a:pt x="0" y="5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6" y="73"/>
                      <a:pt x="7" y="75"/>
                      <a:pt x="10" y="75"/>
                    </a:cubicBezTo>
                    <a:cubicBezTo>
                      <a:pt x="15" y="75"/>
                      <a:pt x="19" y="70"/>
                      <a:pt x="19" y="60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5"/>
                      <a:pt x="15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350"/>
              </a:p>
            </p:txBody>
          </p:sp>
          <p:sp>
            <p:nvSpPr>
              <p:cNvPr id="46" name="Freeform 105"/>
              <p:cNvSpPr>
                <a:spLocks/>
              </p:cNvSpPr>
              <p:nvPr/>
            </p:nvSpPr>
            <p:spPr bwMode="auto">
              <a:xfrm>
                <a:off x="1951419" y="2595950"/>
                <a:ext cx="30296" cy="44435"/>
              </a:xfrm>
              <a:custGeom>
                <a:avLst/>
                <a:gdLst>
                  <a:gd name="T0" fmla="*/ 9 w 19"/>
                  <a:gd name="T1" fmla="*/ 0 h 28"/>
                  <a:gd name="T2" fmla="*/ 0 w 19"/>
                  <a:gd name="T3" fmla="*/ 15 h 28"/>
                  <a:gd name="T4" fmla="*/ 0 w 19"/>
                  <a:gd name="T5" fmla="*/ 28 h 28"/>
                  <a:gd name="T6" fmla="*/ 19 w 19"/>
                  <a:gd name="T7" fmla="*/ 28 h 28"/>
                  <a:gd name="T8" fmla="*/ 19 w 19"/>
                  <a:gd name="T9" fmla="*/ 15 h 28"/>
                  <a:gd name="T10" fmla="*/ 9 w 19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8">
                    <a:moveTo>
                      <a:pt x="9" y="0"/>
                    </a:moveTo>
                    <a:cubicBezTo>
                      <a:pt x="3" y="0"/>
                      <a:pt x="0" y="5"/>
                      <a:pt x="0" y="1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5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350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036229" y="4488544"/>
              <a:ext cx="24630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GB" sz="13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173825" y="2030555"/>
            <a:ext cx="2067312" cy="829819"/>
            <a:chOff x="6556634" y="3024592"/>
            <a:chExt cx="2756416" cy="1106425"/>
          </a:xfrm>
        </p:grpSpPr>
        <p:sp>
          <p:nvSpPr>
            <p:cNvPr id="16" name="Freeform 15"/>
            <p:cNvSpPr/>
            <p:nvPr/>
          </p:nvSpPr>
          <p:spPr>
            <a:xfrm>
              <a:off x="6556634" y="3024592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140893" y="3387587"/>
              <a:ext cx="246307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GB" sz="13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905835" y="2985171"/>
            <a:ext cx="2067312" cy="829819"/>
            <a:chOff x="8794640" y="1918167"/>
            <a:chExt cx="2756416" cy="1106425"/>
          </a:xfrm>
        </p:grpSpPr>
        <p:sp>
          <p:nvSpPr>
            <p:cNvPr id="14" name="Freeform 13"/>
            <p:cNvSpPr/>
            <p:nvPr/>
          </p:nvSpPr>
          <p:spPr>
            <a:xfrm flipH="1">
              <a:off x="8794640" y="1918167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762983" y="2288648"/>
              <a:ext cx="24630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en-US" sz="1350" b="1" dirty="0">
                <a:solidFill>
                  <a:schemeClr val="bg2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5180391" y="3134623"/>
            <a:ext cx="23647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PROCESOS</a:t>
            </a:r>
            <a:endParaRPr lang="en-GB" sz="30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4185004" y="4769299"/>
            <a:ext cx="18726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000" b="1" dirty="0" smtClean="0"/>
              <a:t>SALIDAS</a:t>
            </a:r>
            <a:endParaRPr lang="en-GB" sz="30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681757" y="2175843"/>
            <a:ext cx="23198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000" b="1" dirty="0" smtClean="0"/>
              <a:t>ENTRADAS</a:t>
            </a:r>
            <a:endParaRPr lang="en-GB" sz="3000" b="1" dirty="0"/>
          </a:p>
        </p:txBody>
      </p:sp>
      <p:sp>
        <p:nvSpPr>
          <p:cNvPr id="63" name="Rectangle 62"/>
          <p:cNvSpPr/>
          <p:nvPr/>
        </p:nvSpPr>
        <p:spPr>
          <a:xfrm>
            <a:off x="6241138" y="302498"/>
            <a:ext cx="23842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600" dirty="0"/>
              <a:t>C</a:t>
            </a:r>
            <a:r>
              <a:rPr lang="es-ES_tradnl" sz="1600" dirty="0" smtClean="0"/>
              <a:t>urvas </a:t>
            </a:r>
            <a:r>
              <a:rPr lang="es-ES_tradnl" sz="1600" dirty="0"/>
              <a:t>de nivel, </a:t>
            </a:r>
            <a:endParaRPr lang="es-ES_tradnl" sz="1600" dirty="0" smtClean="0"/>
          </a:p>
          <a:p>
            <a:r>
              <a:rPr lang="es-ES_tradnl" sz="1600" dirty="0"/>
              <a:t>R</a:t>
            </a:r>
            <a:r>
              <a:rPr lang="es-ES_tradnl" sz="1600" dirty="0" smtClean="0"/>
              <a:t>íos </a:t>
            </a:r>
            <a:r>
              <a:rPr lang="es-ES_tradnl" sz="1600" dirty="0"/>
              <a:t>y drenajes, </a:t>
            </a:r>
            <a:r>
              <a:rPr lang="es-ES_tradnl" sz="1600" dirty="0" smtClean="0"/>
              <a:t>Centros </a:t>
            </a:r>
            <a:r>
              <a:rPr lang="es-ES_tradnl" sz="1600" dirty="0"/>
              <a:t>poblados, </a:t>
            </a:r>
            <a:endParaRPr lang="es-ES_tradnl" sz="1600" dirty="0" smtClean="0"/>
          </a:p>
          <a:p>
            <a:r>
              <a:rPr lang="es-ES_tradnl" sz="1600" dirty="0" smtClean="0"/>
              <a:t>red </a:t>
            </a:r>
            <a:r>
              <a:rPr lang="es-ES_tradnl" sz="1600" dirty="0"/>
              <a:t>vial, </a:t>
            </a:r>
            <a:endParaRPr lang="es-ES_tradnl" sz="1600" dirty="0" smtClean="0"/>
          </a:p>
          <a:p>
            <a:r>
              <a:rPr lang="es-ES_tradnl" sz="1600" dirty="0" smtClean="0"/>
              <a:t>Isoyetas e isotermas</a:t>
            </a:r>
            <a:r>
              <a:rPr lang="es-ES_tradnl" sz="1600" dirty="0"/>
              <a:t>, </a:t>
            </a:r>
            <a:r>
              <a:rPr lang="es-ES_tradnl" sz="1600" dirty="0" smtClean="0"/>
              <a:t>Uso </a:t>
            </a:r>
            <a:r>
              <a:rPr lang="es-ES_tradnl" sz="1600" dirty="0"/>
              <a:t>actual del suelo, </a:t>
            </a:r>
            <a:r>
              <a:rPr lang="es-ES_tradnl" sz="1600" dirty="0" smtClean="0"/>
              <a:t>Uso </a:t>
            </a:r>
            <a:r>
              <a:rPr lang="es-ES_tradnl" sz="1600" dirty="0"/>
              <a:t>potencial del suelo, </a:t>
            </a:r>
            <a:endParaRPr lang="es-ES_tradnl" sz="1600" dirty="0" smtClean="0"/>
          </a:p>
          <a:p>
            <a:r>
              <a:rPr lang="es-ES_tradnl" sz="1600" dirty="0"/>
              <a:t>C</a:t>
            </a:r>
            <a:r>
              <a:rPr lang="es-ES_tradnl" sz="1600" dirty="0" smtClean="0"/>
              <a:t>obertura </a:t>
            </a:r>
            <a:r>
              <a:rPr lang="es-ES_tradnl" sz="1600" dirty="0"/>
              <a:t>vegetal, </a:t>
            </a:r>
            <a:r>
              <a:rPr lang="es-ES_tradnl" sz="1600" dirty="0" smtClean="0"/>
              <a:t>Fertilidad </a:t>
            </a:r>
            <a:r>
              <a:rPr lang="es-ES_tradnl" sz="1600" dirty="0"/>
              <a:t>del suelo, </a:t>
            </a:r>
            <a:r>
              <a:rPr lang="es-ES_tradnl" sz="1600" dirty="0" smtClean="0"/>
              <a:t>Erodabilidad </a:t>
            </a:r>
            <a:r>
              <a:rPr lang="es-ES_tradnl" sz="1600" dirty="0"/>
              <a:t>del suelo</a:t>
            </a:r>
            <a:endParaRPr lang="en-GB" sz="1600" dirty="0"/>
          </a:p>
        </p:txBody>
      </p:sp>
      <p:sp>
        <p:nvSpPr>
          <p:cNvPr id="64" name="Rectangle 63"/>
          <p:cNvSpPr/>
          <p:nvPr/>
        </p:nvSpPr>
        <p:spPr>
          <a:xfrm>
            <a:off x="6413340" y="4108801"/>
            <a:ext cx="24167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/>
              <a:t>Z</a:t>
            </a:r>
            <a:r>
              <a:rPr lang="es-ES" sz="2000" dirty="0" smtClean="0"/>
              <a:t>ona </a:t>
            </a:r>
            <a:r>
              <a:rPr lang="es-ES" sz="2000" dirty="0"/>
              <a:t>para manejo de bosque nativo, </a:t>
            </a:r>
            <a:r>
              <a:rPr lang="es-ES" sz="2000" dirty="0" smtClean="0"/>
              <a:t>Zona </a:t>
            </a:r>
            <a:r>
              <a:rPr lang="es-ES" sz="2000" dirty="0"/>
              <a:t>para otros usos y </a:t>
            </a:r>
            <a:endParaRPr lang="es-ES" sz="2000" dirty="0" smtClean="0"/>
          </a:p>
          <a:p>
            <a:r>
              <a:rPr lang="es-ES" sz="2000" dirty="0" smtClean="0"/>
              <a:t>Zona </a:t>
            </a:r>
            <a:r>
              <a:rPr lang="es-ES" sz="2000" dirty="0"/>
              <a:t>de protección permanente</a:t>
            </a:r>
            <a:endParaRPr lang="en-GB" sz="2000" dirty="0"/>
          </a:p>
        </p:txBody>
      </p:sp>
      <p:sp>
        <p:nvSpPr>
          <p:cNvPr id="66" name="Rectangle 65"/>
          <p:cNvSpPr/>
          <p:nvPr/>
        </p:nvSpPr>
        <p:spPr>
          <a:xfrm>
            <a:off x="204716" y="3157706"/>
            <a:ext cx="254236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1400" dirty="0"/>
              <a:t>selección de </a:t>
            </a:r>
            <a:r>
              <a:rPr lang="es-ES_tradnl" sz="1400" dirty="0" smtClean="0"/>
              <a:t>cartografía </a:t>
            </a:r>
            <a:r>
              <a:rPr lang="es-ES_tradnl" sz="1400" dirty="0"/>
              <a:t>útil, </a:t>
            </a:r>
            <a:endParaRPr lang="es-ES_tradnl" sz="1400" dirty="0" smtClean="0"/>
          </a:p>
          <a:p>
            <a:pPr algn="r"/>
            <a:r>
              <a:rPr lang="es-ES_tradnl" sz="1400" dirty="0" smtClean="0"/>
              <a:t>Ingreso </a:t>
            </a:r>
            <a:r>
              <a:rPr lang="es-ES_tradnl" sz="1400" dirty="0"/>
              <a:t>de la </a:t>
            </a:r>
            <a:r>
              <a:rPr lang="es-ES_tradnl" sz="1400" dirty="0" smtClean="0"/>
              <a:t>cartografía </a:t>
            </a:r>
            <a:r>
              <a:rPr lang="es-ES_tradnl" sz="1400" dirty="0"/>
              <a:t>en ARCGIS, </a:t>
            </a:r>
            <a:endParaRPr lang="es-ES_tradnl" sz="1400" dirty="0" smtClean="0"/>
          </a:p>
          <a:p>
            <a:pPr algn="r"/>
            <a:r>
              <a:rPr lang="es-ES_tradnl" sz="1400" dirty="0" smtClean="0"/>
              <a:t>Actualización </a:t>
            </a:r>
            <a:r>
              <a:rPr lang="es-ES_tradnl" sz="1400" dirty="0"/>
              <a:t>de los datos en isoyetas y curvas de nivel, </a:t>
            </a:r>
            <a:r>
              <a:rPr lang="es-ES_tradnl" sz="1400" dirty="0" smtClean="0"/>
              <a:t>Actualización </a:t>
            </a:r>
            <a:r>
              <a:rPr lang="es-ES_tradnl" sz="1400" dirty="0"/>
              <a:t>de los datos en isoyetas y curvas de nivel, </a:t>
            </a:r>
            <a:r>
              <a:rPr lang="es-ES_tradnl" sz="1400" dirty="0" smtClean="0"/>
              <a:t>Transformación </a:t>
            </a:r>
            <a:r>
              <a:rPr lang="es-ES_tradnl" sz="1400" dirty="0"/>
              <a:t>de línea polígono, </a:t>
            </a:r>
            <a:endParaRPr lang="es-ES_tradnl" sz="1400" dirty="0" smtClean="0"/>
          </a:p>
          <a:p>
            <a:pPr algn="r"/>
            <a:r>
              <a:rPr lang="es-ES_tradnl" sz="1400" dirty="0" smtClean="0"/>
              <a:t>Cruce </a:t>
            </a:r>
            <a:r>
              <a:rPr lang="es-ES_tradnl" sz="1400" dirty="0"/>
              <a:t>de </a:t>
            </a:r>
            <a:r>
              <a:rPr lang="es-ES_tradnl" sz="1400" dirty="0" err="1"/>
              <a:t>cartografia</a:t>
            </a:r>
            <a:r>
              <a:rPr lang="es-ES_tradnl" sz="1400" dirty="0"/>
              <a:t>  y  zonificación por medio de la herramienta SELECT BY ATRIBUTES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9083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1" grpId="0"/>
      <p:bldP spid="62" grpId="0"/>
      <p:bldP spid="63" grpId="0"/>
      <p:bldP spid="64" grpId="0"/>
      <p:bldP spid="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14" y="0"/>
            <a:ext cx="7315200" cy="1154097"/>
          </a:xfrm>
        </p:spPr>
        <p:txBody>
          <a:bodyPr/>
          <a:lstStyle/>
          <a:p>
            <a:r>
              <a:rPr lang="en-US" dirty="0" smtClean="0"/>
              <a:t>DIFUSIÓN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10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472332" y="2200101"/>
            <a:ext cx="3721289" cy="3696422"/>
            <a:chOff x="1134282" y="1929437"/>
            <a:chExt cx="4961718" cy="49285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912099" y="4596238"/>
              <a:ext cx="936427" cy="960622"/>
            </a:xfrm>
            <a:custGeom>
              <a:avLst/>
              <a:gdLst>
                <a:gd name="T0" fmla="*/ 419 w 442"/>
                <a:gd name="T1" fmla="*/ 163 h 453"/>
                <a:gd name="T2" fmla="*/ 166 w 442"/>
                <a:gd name="T3" fmla="*/ 33 h 453"/>
                <a:gd name="T4" fmla="*/ 34 w 442"/>
                <a:gd name="T5" fmla="*/ 285 h 453"/>
                <a:gd name="T6" fmla="*/ 286 w 442"/>
                <a:gd name="T7" fmla="*/ 415 h 453"/>
                <a:gd name="T8" fmla="*/ 299 w 442"/>
                <a:gd name="T9" fmla="*/ 410 h 453"/>
                <a:gd name="T10" fmla="*/ 391 w 442"/>
                <a:gd name="T11" fmla="*/ 453 h 453"/>
                <a:gd name="T12" fmla="*/ 373 w 442"/>
                <a:gd name="T13" fmla="*/ 361 h 453"/>
                <a:gd name="T14" fmla="*/ 419 w 442"/>
                <a:gd name="T15" fmla="*/ 163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2" h="453">
                  <a:moveTo>
                    <a:pt x="419" y="163"/>
                  </a:moveTo>
                  <a:cubicBezTo>
                    <a:pt x="386" y="58"/>
                    <a:pt x="273" y="0"/>
                    <a:pt x="166" y="33"/>
                  </a:cubicBezTo>
                  <a:cubicBezTo>
                    <a:pt x="60" y="67"/>
                    <a:pt x="0" y="180"/>
                    <a:pt x="34" y="285"/>
                  </a:cubicBezTo>
                  <a:cubicBezTo>
                    <a:pt x="67" y="390"/>
                    <a:pt x="180" y="448"/>
                    <a:pt x="286" y="415"/>
                  </a:cubicBezTo>
                  <a:cubicBezTo>
                    <a:pt x="291" y="413"/>
                    <a:pt x="295" y="412"/>
                    <a:pt x="299" y="410"/>
                  </a:cubicBezTo>
                  <a:cubicBezTo>
                    <a:pt x="391" y="453"/>
                    <a:pt x="391" y="453"/>
                    <a:pt x="391" y="453"/>
                  </a:cubicBezTo>
                  <a:cubicBezTo>
                    <a:pt x="373" y="361"/>
                    <a:pt x="373" y="361"/>
                    <a:pt x="373" y="361"/>
                  </a:cubicBezTo>
                  <a:cubicBezTo>
                    <a:pt x="421" y="309"/>
                    <a:pt x="442" y="235"/>
                    <a:pt x="419" y="1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101276" y="3967173"/>
              <a:ext cx="848609" cy="905064"/>
            </a:xfrm>
            <a:custGeom>
              <a:avLst/>
              <a:gdLst>
                <a:gd name="T0" fmla="*/ 327 w 400"/>
                <a:gd name="T1" fmla="*/ 333 h 427"/>
                <a:gd name="T2" fmla="*/ 330 w 400"/>
                <a:gd name="T3" fmla="*/ 76 h 427"/>
                <a:gd name="T4" fmla="*/ 74 w 400"/>
                <a:gd name="T5" fmla="*/ 70 h 427"/>
                <a:gd name="T6" fmla="*/ 70 w 400"/>
                <a:gd name="T7" fmla="*/ 326 h 427"/>
                <a:gd name="T8" fmla="*/ 79 w 400"/>
                <a:gd name="T9" fmla="*/ 335 h 427"/>
                <a:gd name="T10" fmla="*/ 81 w 400"/>
                <a:gd name="T11" fmla="*/ 427 h 427"/>
                <a:gd name="T12" fmla="*/ 149 w 400"/>
                <a:gd name="T13" fmla="*/ 375 h 427"/>
                <a:gd name="T14" fmla="*/ 327 w 400"/>
                <a:gd name="T15" fmla="*/ 33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0" h="427">
                  <a:moveTo>
                    <a:pt x="327" y="333"/>
                  </a:moveTo>
                  <a:cubicBezTo>
                    <a:pt x="399" y="263"/>
                    <a:pt x="400" y="149"/>
                    <a:pt x="330" y="76"/>
                  </a:cubicBezTo>
                  <a:cubicBezTo>
                    <a:pt x="260" y="3"/>
                    <a:pt x="145" y="0"/>
                    <a:pt x="74" y="70"/>
                  </a:cubicBezTo>
                  <a:cubicBezTo>
                    <a:pt x="2" y="139"/>
                    <a:pt x="0" y="254"/>
                    <a:pt x="70" y="326"/>
                  </a:cubicBezTo>
                  <a:cubicBezTo>
                    <a:pt x="73" y="329"/>
                    <a:pt x="76" y="332"/>
                    <a:pt x="79" y="335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210" y="393"/>
                    <a:pt x="278" y="380"/>
                    <a:pt x="327" y="3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180879" y="4537095"/>
              <a:ext cx="714193" cy="733012"/>
            </a:xfrm>
            <a:custGeom>
              <a:avLst/>
              <a:gdLst>
                <a:gd name="T0" fmla="*/ 305 w 337"/>
                <a:gd name="T1" fmla="*/ 93 h 346"/>
                <a:gd name="T2" fmla="*/ 96 w 337"/>
                <a:gd name="T3" fmla="*/ 43 h 346"/>
                <a:gd name="T4" fmla="*/ 44 w 337"/>
                <a:gd name="T5" fmla="*/ 252 h 346"/>
                <a:gd name="T6" fmla="*/ 253 w 337"/>
                <a:gd name="T7" fmla="*/ 302 h 346"/>
                <a:gd name="T8" fmla="*/ 261 w 337"/>
                <a:gd name="T9" fmla="*/ 296 h 346"/>
                <a:gd name="T10" fmla="*/ 337 w 337"/>
                <a:gd name="T11" fmla="*/ 311 h 346"/>
                <a:gd name="T12" fmla="*/ 307 w 337"/>
                <a:gd name="T13" fmla="*/ 246 h 346"/>
                <a:gd name="T14" fmla="*/ 305 w 337"/>
                <a:gd name="T15" fmla="*/ 93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7" h="346">
                  <a:moveTo>
                    <a:pt x="305" y="93"/>
                  </a:moveTo>
                  <a:cubicBezTo>
                    <a:pt x="262" y="22"/>
                    <a:pt x="168" y="0"/>
                    <a:pt x="96" y="43"/>
                  </a:cubicBezTo>
                  <a:cubicBezTo>
                    <a:pt x="24" y="87"/>
                    <a:pt x="0" y="181"/>
                    <a:pt x="44" y="252"/>
                  </a:cubicBezTo>
                  <a:cubicBezTo>
                    <a:pt x="87" y="323"/>
                    <a:pt x="181" y="346"/>
                    <a:pt x="253" y="302"/>
                  </a:cubicBezTo>
                  <a:cubicBezTo>
                    <a:pt x="256" y="300"/>
                    <a:pt x="259" y="298"/>
                    <a:pt x="261" y="296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33" y="200"/>
                    <a:pt x="334" y="142"/>
                    <a:pt x="305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2827915" y="2781630"/>
              <a:ext cx="807388" cy="896998"/>
            </a:xfrm>
            <a:custGeom>
              <a:avLst/>
              <a:gdLst>
                <a:gd name="T0" fmla="*/ 348 w 381"/>
                <a:gd name="T1" fmla="*/ 249 h 423"/>
                <a:gd name="T2" fmla="*/ 250 w 381"/>
                <a:gd name="T3" fmla="*/ 33 h 423"/>
                <a:gd name="T4" fmla="*/ 33 w 381"/>
                <a:gd name="T5" fmla="*/ 128 h 423"/>
                <a:gd name="T6" fmla="*/ 131 w 381"/>
                <a:gd name="T7" fmla="*/ 344 h 423"/>
                <a:gd name="T8" fmla="*/ 141 w 381"/>
                <a:gd name="T9" fmla="*/ 348 h 423"/>
                <a:gd name="T10" fmla="*/ 179 w 381"/>
                <a:gd name="T11" fmla="*/ 423 h 423"/>
                <a:gd name="T12" fmla="*/ 215 w 381"/>
                <a:gd name="T13" fmla="*/ 354 h 423"/>
                <a:gd name="T14" fmla="*/ 348 w 381"/>
                <a:gd name="T15" fmla="*/ 249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1" h="423">
                  <a:moveTo>
                    <a:pt x="348" y="249"/>
                  </a:moveTo>
                  <a:cubicBezTo>
                    <a:pt x="381" y="163"/>
                    <a:pt x="337" y="66"/>
                    <a:pt x="250" y="33"/>
                  </a:cubicBezTo>
                  <a:cubicBezTo>
                    <a:pt x="163" y="0"/>
                    <a:pt x="66" y="42"/>
                    <a:pt x="33" y="128"/>
                  </a:cubicBezTo>
                  <a:cubicBezTo>
                    <a:pt x="0" y="214"/>
                    <a:pt x="44" y="311"/>
                    <a:pt x="131" y="344"/>
                  </a:cubicBezTo>
                  <a:cubicBezTo>
                    <a:pt x="134" y="345"/>
                    <a:pt x="138" y="347"/>
                    <a:pt x="141" y="348"/>
                  </a:cubicBezTo>
                  <a:cubicBezTo>
                    <a:pt x="179" y="423"/>
                    <a:pt x="179" y="423"/>
                    <a:pt x="179" y="423"/>
                  </a:cubicBezTo>
                  <a:cubicBezTo>
                    <a:pt x="215" y="354"/>
                    <a:pt x="215" y="354"/>
                    <a:pt x="215" y="354"/>
                  </a:cubicBezTo>
                  <a:cubicBezTo>
                    <a:pt x="274" y="345"/>
                    <a:pt x="325" y="307"/>
                    <a:pt x="348" y="2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266059" y="3674148"/>
              <a:ext cx="964206" cy="1078907"/>
            </a:xfrm>
            <a:custGeom>
              <a:avLst/>
              <a:gdLst>
                <a:gd name="T0" fmla="*/ 449 w 455"/>
                <a:gd name="T1" fmla="*/ 209 h 509"/>
                <a:gd name="T2" fmla="*/ 212 w 455"/>
                <a:gd name="T3" fmla="*/ 10 h 509"/>
                <a:gd name="T4" fmla="*/ 10 w 455"/>
                <a:gd name="T5" fmla="*/ 244 h 509"/>
                <a:gd name="T6" fmla="*/ 247 w 455"/>
                <a:gd name="T7" fmla="*/ 443 h 509"/>
                <a:gd name="T8" fmla="*/ 261 w 455"/>
                <a:gd name="T9" fmla="*/ 441 h 509"/>
                <a:gd name="T10" fmla="*/ 349 w 455"/>
                <a:gd name="T11" fmla="*/ 509 h 509"/>
                <a:gd name="T12" fmla="*/ 352 w 455"/>
                <a:gd name="T13" fmla="*/ 407 h 509"/>
                <a:gd name="T14" fmla="*/ 449 w 455"/>
                <a:gd name="T15" fmla="*/ 209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5" h="509">
                  <a:moveTo>
                    <a:pt x="449" y="209"/>
                  </a:moveTo>
                  <a:cubicBezTo>
                    <a:pt x="439" y="89"/>
                    <a:pt x="333" y="0"/>
                    <a:pt x="212" y="10"/>
                  </a:cubicBezTo>
                  <a:cubicBezTo>
                    <a:pt x="91" y="19"/>
                    <a:pt x="0" y="124"/>
                    <a:pt x="10" y="244"/>
                  </a:cubicBezTo>
                  <a:cubicBezTo>
                    <a:pt x="20" y="364"/>
                    <a:pt x="126" y="453"/>
                    <a:pt x="247" y="443"/>
                  </a:cubicBezTo>
                  <a:cubicBezTo>
                    <a:pt x="252" y="443"/>
                    <a:pt x="257" y="442"/>
                    <a:pt x="261" y="441"/>
                  </a:cubicBezTo>
                  <a:cubicBezTo>
                    <a:pt x="349" y="509"/>
                    <a:pt x="349" y="509"/>
                    <a:pt x="349" y="509"/>
                  </a:cubicBezTo>
                  <a:cubicBezTo>
                    <a:pt x="352" y="407"/>
                    <a:pt x="352" y="407"/>
                    <a:pt x="352" y="407"/>
                  </a:cubicBezTo>
                  <a:cubicBezTo>
                    <a:pt x="416" y="364"/>
                    <a:pt x="455" y="290"/>
                    <a:pt x="449" y="2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43782" y="2536098"/>
              <a:ext cx="1049335" cy="1133569"/>
            </a:xfrm>
            <a:custGeom>
              <a:avLst/>
              <a:gdLst>
                <a:gd name="T0" fmla="*/ 421 w 495"/>
                <a:gd name="T1" fmla="*/ 382 h 535"/>
                <a:gd name="T2" fmla="*/ 382 w 495"/>
                <a:gd name="T3" fmla="*/ 75 h 535"/>
                <a:gd name="T4" fmla="*/ 74 w 495"/>
                <a:gd name="T5" fmla="*/ 111 h 535"/>
                <a:gd name="T6" fmla="*/ 114 w 495"/>
                <a:gd name="T7" fmla="*/ 418 h 535"/>
                <a:gd name="T8" fmla="*/ 126 w 495"/>
                <a:gd name="T9" fmla="*/ 426 h 535"/>
                <a:gd name="T10" fmla="*/ 144 w 495"/>
                <a:gd name="T11" fmla="*/ 535 h 535"/>
                <a:gd name="T12" fmla="*/ 216 w 495"/>
                <a:gd name="T13" fmla="*/ 462 h 535"/>
                <a:gd name="T14" fmla="*/ 421 w 495"/>
                <a:gd name="T15" fmla="*/ 382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35">
                  <a:moveTo>
                    <a:pt x="421" y="382"/>
                  </a:moveTo>
                  <a:cubicBezTo>
                    <a:pt x="495" y="287"/>
                    <a:pt x="478" y="150"/>
                    <a:pt x="382" y="75"/>
                  </a:cubicBezTo>
                  <a:cubicBezTo>
                    <a:pt x="286" y="0"/>
                    <a:pt x="148" y="16"/>
                    <a:pt x="74" y="111"/>
                  </a:cubicBezTo>
                  <a:cubicBezTo>
                    <a:pt x="0" y="205"/>
                    <a:pt x="18" y="343"/>
                    <a:pt x="114" y="418"/>
                  </a:cubicBezTo>
                  <a:cubicBezTo>
                    <a:pt x="118" y="421"/>
                    <a:pt x="122" y="424"/>
                    <a:pt x="126" y="426"/>
                  </a:cubicBezTo>
                  <a:cubicBezTo>
                    <a:pt x="144" y="535"/>
                    <a:pt x="144" y="535"/>
                    <a:pt x="144" y="535"/>
                  </a:cubicBezTo>
                  <a:cubicBezTo>
                    <a:pt x="216" y="462"/>
                    <a:pt x="216" y="462"/>
                    <a:pt x="216" y="462"/>
                  </a:cubicBezTo>
                  <a:cubicBezTo>
                    <a:pt x="291" y="474"/>
                    <a:pt x="371" y="446"/>
                    <a:pt x="421" y="38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040392" y="3557655"/>
              <a:ext cx="1055608" cy="1013492"/>
            </a:xfrm>
            <a:custGeom>
              <a:avLst/>
              <a:gdLst>
                <a:gd name="T0" fmla="*/ 314 w 498"/>
                <a:gd name="T1" fmla="*/ 456 h 478"/>
                <a:gd name="T2" fmla="*/ 465 w 498"/>
                <a:gd name="T3" fmla="*/ 186 h 478"/>
                <a:gd name="T4" fmla="*/ 197 w 498"/>
                <a:gd name="T5" fmla="*/ 32 h 478"/>
                <a:gd name="T6" fmla="*/ 46 w 498"/>
                <a:gd name="T7" fmla="*/ 302 h 478"/>
                <a:gd name="T8" fmla="*/ 50 w 498"/>
                <a:gd name="T9" fmla="*/ 316 h 478"/>
                <a:gd name="T10" fmla="*/ 0 w 498"/>
                <a:gd name="T11" fmla="*/ 415 h 478"/>
                <a:gd name="T12" fmla="*/ 101 w 498"/>
                <a:gd name="T13" fmla="*/ 398 h 478"/>
                <a:gd name="T14" fmla="*/ 314 w 498"/>
                <a:gd name="T15" fmla="*/ 45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8" h="478">
                  <a:moveTo>
                    <a:pt x="314" y="456"/>
                  </a:moveTo>
                  <a:cubicBezTo>
                    <a:pt x="430" y="424"/>
                    <a:pt x="498" y="304"/>
                    <a:pt x="465" y="186"/>
                  </a:cubicBezTo>
                  <a:cubicBezTo>
                    <a:pt x="433" y="69"/>
                    <a:pt x="313" y="0"/>
                    <a:pt x="197" y="32"/>
                  </a:cubicBezTo>
                  <a:cubicBezTo>
                    <a:pt x="81" y="64"/>
                    <a:pt x="14" y="185"/>
                    <a:pt x="46" y="302"/>
                  </a:cubicBezTo>
                  <a:cubicBezTo>
                    <a:pt x="47" y="307"/>
                    <a:pt x="49" y="312"/>
                    <a:pt x="50" y="316"/>
                  </a:cubicBezTo>
                  <a:cubicBezTo>
                    <a:pt x="0" y="415"/>
                    <a:pt x="0" y="415"/>
                    <a:pt x="0" y="415"/>
                  </a:cubicBezTo>
                  <a:cubicBezTo>
                    <a:pt x="101" y="398"/>
                    <a:pt x="101" y="398"/>
                    <a:pt x="101" y="398"/>
                  </a:cubicBezTo>
                  <a:cubicBezTo>
                    <a:pt x="155" y="453"/>
                    <a:pt x="235" y="478"/>
                    <a:pt x="314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757073" y="2694708"/>
              <a:ext cx="1091453" cy="1019765"/>
            </a:xfrm>
            <a:custGeom>
              <a:avLst/>
              <a:gdLst>
                <a:gd name="T0" fmla="*/ 396 w 515"/>
                <a:gd name="T1" fmla="*/ 85 h 481"/>
                <a:gd name="T2" fmla="*/ 87 w 515"/>
                <a:gd name="T3" fmla="*/ 87 h 481"/>
                <a:gd name="T4" fmla="*/ 85 w 515"/>
                <a:gd name="T5" fmla="*/ 396 h 481"/>
                <a:gd name="T6" fmla="*/ 395 w 515"/>
                <a:gd name="T7" fmla="*/ 394 h 481"/>
                <a:gd name="T8" fmla="*/ 405 w 515"/>
                <a:gd name="T9" fmla="*/ 384 h 481"/>
                <a:gd name="T10" fmla="*/ 515 w 515"/>
                <a:gd name="T11" fmla="*/ 378 h 481"/>
                <a:gd name="T12" fmla="*/ 451 w 515"/>
                <a:gd name="T13" fmla="*/ 299 h 481"/>
                <a:gd name="T14" fmla="*/ 396 w 515"/>
                <a:gd name="T15" fmla="*/ 85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5" h="481">
                  <a:moveTo>
                    <a:pt x="396" y="85"/>
                  </a:moveTo>
                  <a:cubicBezTo>
                    <a:pt x="311" y="0"/>
                    <a:pt x="173" y="1"/>
                    <a:pt x="87" y="87"/>
                  </a:cubicBezTo>
                  <a:cubicBezTo>
                    <a:pt x="1" y="173"/>
                    <a:pt x="0" y="312"/>
                    <a:pt x="85" y="396"/>
                  </a:cubicBezTo>
                  <a:cubicBezTo>
                    <a:pt x="170" y="481"/>
                    <a:pt x="309" y="480"/>
                    <a:pt x="395" y="394"/>
                  </a:cubicBezTo>
                  <a:cubicBezTo>
                    <a:pt x="398" y="391"/>
                    <a:pt x="402" y="387"/>
                    <a:pt x="405" y="384"/>
                  </a:cubicBezTo>
                  <a:cubicBezTo>
                    <a:pt x="515" y="378"/>
                    <a:pt x="515" y="378"/>
                    <a:pt x="515" y="378"/>
                  </a:cubicBezTo>
                  <a:cubicBezTo>
                    <a:pt x="451" y="299"/>
                    <a:pt x="451" y="299"/>
                    <a:pt x="451" y="299"/>
                  </a:cubicBezTo>
                  <a:cubicBezTo>
                    <a:pt x="472" y="225"/>
                    <a:pt x="454" y="143"/>
                    <a:pt x="396" y="8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619224" y="4537095"/>
              <a:ext cx="1051128" cy="1015284"/>
            </a:xfrm>
            <a:custGeom>
              <a:avLst/>
              <a:gdLst>
                <a:gd name="T0" fmla="*/ 315 w 496"/>
                <a:gd name="T1" fmla="*/ 456 h 479"/>
                <a:gd name="T2" fmla="*/ 461 w 496"/>
                <a:gd name="T3" fmla="*/ 183 h 479"/>
                <a:gd name="T4" fmla="*/ 190 w 496"/>
                <a:gd name="T5" fmla="*/ 34 h 479"/>
                <a:gd name="T6" fmla="*/ 44 w 496"/>
                <a:gd name="T7" fmla="*/ 306 h 479"/>
                <a:gd name="T8" fmla="*/ 49 w 496"/>
                <a:gd name="T9" fmla="*/ 320 h 479"/>
                <a:gd name="T10" fmla="*/ 0 w 496"/>
                <a:gd name="T11" fmla="*/ 420 h 479"/>
                <a:gd name="T12" fmla="*/ 101 w 496"/>
                <a:gd name="T13" fmla="*/ 402 h 479"/>
                <a:gd name="T14" fmla="*/ 315 w 496"/>
                <a:gd name="T15" fmla="*/ 456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6" h="479">
                  <a:moveTo>
                    <a:pt x="315" y="456"/>
                  </a:moveTo>
                  <a:cubicBezTo>
                    <a:pt x="430" y="422"/>
                    <a:pt x="496" y="300"/>
                    <a:pt x="461" y="183"/>
                  </a:cubicBezTo>
                  <a:cubicBezTo>
                    <a:pt x="427" y="67"/>
                    <a:pt x="306" y="0"/>
                    <a:pt x="190" y="34"/>
                  </a:cubicBezTo>
                  <a:cubicBezTo>
                    <a:pt x="75" y="68"/>
                    <a:pt x="10" y="190"/>
                    <a:pt x="44" y="306"/>
                  </a:cubicBezTo>
                  <a:cubicBezTo>
                    <a:pt x="45" y="311"/>
                    <a:pt x="47" y="316"/>
                    <a:pt x="49" y="3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101" y="402"/>
                    <a:pt x="101" y="402"/>
                    <a:pt x="101" y="402"/>
                  </a:cubicBezTo>
                  <a:cubicBezTo>
                    <a:pt x="156" y="456"/>
                    <a:pt x="237" y="479"/>
                    <a:pt x="315" y="4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232953" y="3644577"/>
              <a:ext cx="734804" cy="833375"/>
            </a:xfrm>
            <a:custGeom>
              <a:avLst/>
              <a:gdLst>
                <a:gd name="T0" fmla="*/ 329 w 347"/>
                <a:gd name="T1" fmla="*/ 206 h 393"/>
                <a:gd name="T2" fmla="*/ 207 w 347"/>
                <a:gd name="T3" fmla="*/ 19 h 393"/>
                <a:gd name="T4" fmla="*/ 19 w 347"/>
                <a:gd name="T5" fmla="*/ 139 h 393"/>
                <a:gd name="T6" fmla="*/ 141 w 347"/>
                <a:gd name="T7" fmla="*/ 326 h 393"/>
                <a:gd name="T8" fmla="*/ 151 w 347"/>
                <a:gd name="T9" fmla="*/ 328 h 393"/>
                <a:gd name="T10" fmla="*/ 198 w 347"/>
                <a:gd name="T11" fmla="*/ 393 h 393"/>
                <a:gd name="T12" fmla="*/ 221 w 347"/>
                <a:gd name="T13" fmla="*/ 323 h 393"/>
                <a:gd name="T14" fmla="*/ 329 w 347"/>
                <a:gd name="T15" fmla="*/ 20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7" h="393">
                  <a:moveTo>
                    <a:pt x="329" y="206"/>
                  </a:moveTo>
                  <a:cubicBezTo>
                    <a:pt x="347" y="121"/>
                    <a:pt x="293" y="37"/>
                    <a:pt x="207" y="19"/>
                  </a:cubicBezTo>
                  <a:cubicBezTo>
                    <a:pt x="121" y="0"/>
                    <a:pt x="37" y="54"/>
                    <a:pt x="19" y="139"/>
                  </a:cubicBezTo>
                  <a:cubicBezTo>
                    <a:pt x="0" y="224"/>
                    <a:pt x="55" y="307"/>
                    <a:pt x="141" y="326"/>
                  </a:cubicBezTo>
                  <a:cubicBezTo>
                    <a:pt x="144" y="327"/>
                    <a:pt x="148" y="327"/>
                    <a:pt x="151" y="328"/>
                  </a:cubicBezTo>
                  <a:cubicBezTo>
                    <a:pt x="198" y="393"/>
                    <a:pt x="198" y="393"/>
                    <a:pt x="198" y="393"/>
                  </a:cubicBezTo>
                  <a:cubicBezTo>
                    <a:pt x="221" y="323"/>
                    <a:pt x="221" y="323"/>
                    <a:pt x="221" y="323"/>
                  </a:cubicBezTo>
                  <a:cubicBezTo>
                    <a:pt x="274" y="307"/>
                    <a:pt x="317" y="263"/>
                    <a:pt x="329" y="2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134282" y="3061214"/>
              <a:ext cx="602181" cy="608454"/>
            </a:xfrm>
            <a:custGeom>
              <a:avLst/>
              <a:gdLst>
                <a:gd name="T0" fmla="*/ 249 w 284"/>
                <a:gd name="T1" fmla="*/ 73 h 287"/>
                <a:gd name="T2" fmla="*/ 74 w 284"/>
                <a:gd name="T3" fmla="*/ 39 h 287"/>
                <a:gd name="T4" fmla="*/ 39 w 284"/>
                <a:gd name="T5" fmla="*/ 215 h 287"/>
                <a:gd name="T6" fmla="*/ 214 w 284"/>
                <a:gd name="T7" fmla="*/ 248 h 287"/>
                <a:gd name="T8" fmla="*/ 221 w 284"/>
                <a:gd name="T9" fmla="*/ 243 h 287"/>
                <a:gd name="T10" fmla="*/ 284 w 284"/>
                <a:gd name="T11" fmla="*/ 252 h 287"/>
                <a:gd name="T12" fmla="*/ 257 w 284"/>
                <a:gd name="T13" fmla="*/ 200 h 287"/>
                <a:gd name="T14" fmla="*/ 249 w 284"/>
                <a:gd name="T15" fmla="*/ 7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4" h="287">
                  <a:moveTo>
                    <a:pt x="249" y="73"/>
                  </a:moveTo>
                  <a:cubicBezTo>
                    <a:pt x="211" y="15"/>
                    <a:pt x="132" y="0"/>
                    <a:pt x="74" y="39"/>
                  </a:cubicBezTo>
                  <a:cubicBezTo>
                    <a:pt x="16" y="79"/>
                    <a:pt x="0" y="157"/>
                    <a:pt x="39" y="215"/>
                  </a:cubicBezTo>
                  <a:cubicBezTo>
                    <a:pt x="77" y="272"/>
                    <a:pt x="156" y="287"/>
                    <a:pt x="214" y="248"/>
                  </a:cubicBezTo>
                  <a:cubicBezTo>
                    <a:pt x="217" y="246"/>
                    <a:pt x="219" y="245"/>
                    <a:pt x="221" y="243"/>
                  </a:cubicBezTo>
                  <a:cubicBezTo>
                    <a:pt x="284" y="252"/>
                    <a:pt x="284" y="252"/>
                    <a:pt x="284" y="252"/>
                  </a:cubicBezTo>
                  <a:cubicBezTo>
                    <a:pt x="257" y="200"/>
                    <a:pt x="257" y="200"/>
                    <a:pt x="257" y="200"/>
                  </a:cubicBezTo>
                  <a:cubicBezTo>
                    <a:pt x="277" y="161"/>
                    <a:pt x="276" y="112"/>
                    <a:pt x="249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391513" y="1989476"/>
              <a:ext cx="821726" cy="919401"/>
            </a:xfrm>
            <a:custGeom>
              <a:avLst/>
              <a:gdLst>
                <a:gd name="T0" fmla="*/ 359 w 388"/>
                <a:gd name="T1" fmla="*/ 245 h 434"/>
                <a:gd name="T2" fmla="*/ 246 w 388"/>
                <a:gd name="T3" fmla="*/ 29 h 434"/>
                <a:gd name="T4" fmla="*/ 29 w 388"/>
                <a:gd name="T5" fmla="*/ 139 h 434"/>
                <a:gd name="T6" fmla="*/ 142 w 388"/>
                <a:gd name="T7" fmla="*/ 355 h 434"/>
                <a:gd name="T8" fmla="*/ 153 w 388"/>
                <a:gd name="T9" fmla="*/ 359 h 434"/>
                <a:gd name="T10" fmla="*/ 196 w 388"/>
                <a:gd name="T11" fmla="*/ 434 h 434"/>
                <a:gd name="T12" fmla="*/ 229 w 388"/>
                <a:gd name="T13" fmla="*/ 361 h 434"/>
                <a:gd name="T14" fmla="*/ 359 w 388"/>
                <a:gd name="T15" fmla="*/ 245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8" h="434">
                  <a:moveTo>
                    <a:pt x="359" y="245"/>
                  </a:moveTo>
                  <a:cubicBezTo>
                    <a:pt x="388" y="155"/>
                    <a:pt x="338" y="58"/>
                    <a:pt x="246" y="29"/>
                  </a:cubicBezTo>
                  <a:cubicBezTo>
                    <a:pt x="155" y="0"/>
                    <a:pt x="58" y="49"/>
                    <a:pt x="29" y="139"/>
                  </a:cubicBezTo>
                  <a:cubicBezTo>
                    <a:pt x="0" y="229"/>
                    <a:pt x="50" y="326"/>
                    <a:pt x="142" y="355"/>
                  </a:cubicBezTo>
                  <a:cubicBezTo>
                    <a:pt x="145" y="357"/>
                    <a:pt x="149" y="358"/>
                    <a:pt x="153" y="359"/>
                  </a:cubicBezTo>
                  <a:cubicBezTo>
                    <a:pt x="196" y="434"/>
                    <a:pt x="196" y="434"/>
                    <a:pt x="196" y="434"/>
                  </a:cubicBezTo>
                  <a:cubicBezTo>
                    <a:pt x="229" y="361"/>
                    <a:pt x="229" y="361"/>
                    <a:pt x="229" y="361"/>
                  </a:cubicBezTo>
                  <a:cubicBezTo>
                    <a:pt x="288" y="349"/>
                    <a:pt x="340" y="306"/>
                    <a:pt x="359" y="2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768822" y="2891851"/>
              <a:ext cx="1053816" cy="1145219"/>
            </a:xfrm>
            <a:custGeom>
              <a:avLst/>
              <a:gdLst>
                <a:gd name="T0" fmla="*/ 427 w 497"/>
                <a:gd name="T1" fmla="*/ 376 h 540"/>
                <a:gd name="T2" fmla="*/ 376 w 497"/>
                <a:gd name="T3" fmla="*/ 71 h 540"/>
                <a:gd name="T4" fmla="*/ 70 w 497"/>
                <a:gd name="T5" fmla="*/ 118 h 540"/>
                <a:gd name="T6" fmla="*/ 121 w 497"/>
                <a:gd name="T7" fmla="*/ 423 h 540"/>
                <a:gd name="T8" fmla="*/ 133 w 497"/>
                <a:gd name="T9" fmla="*/ 432 h 540"/>
                <a:gd name="T10" fmla="*/ 155 w 497"/>
                <a:gd name="T11" fmla="*/ 540 h 540"/>
                <a:gd name="T12" fmla="*/ 224 w 497"/>
                <a:gd name="T13" fmla="*/ 464 h 540"/>
                <a:gd name="T14" fmla="*/ 427 w 497"/>
                <a:gd name="T15" fmla="*/ 376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7" h="540">
                  <a:moveTo>
                    <a:pt x="427" y="376"/>
                  </a:moveTo>
                  <a:cubicBezTo>
                    <a:pt x="497" y="279"/>
                    <a:pt x="474" y="142"/>
                    <a:pt x="376" y="71"/>
                  </a:cubicBezTo>
                  <a:cubicBezTo>
                    <a:pt x="277" y="0"/>
                    <a:pt x="140" y="21"/>
                    <a:pt x="70" y="118"/>
                  </a:cubicBezTo>
                  <a:cubicBezTo>
                    <a:pt x="0" y="216"/>
                    <a:pt x="22" y="352"/>
                    <a:pt x="121" y="423"/>
                  </a:cubicBezTo>
                  <a:cubicBezTo>
                    <a:pt x="125" y="426"/>
                    <a:pt x="129" y="429"/>
                    <a:pt x="133" y="432"/>
                  </a:cubicBezTo>
                  <a:cubicBezTo>
                    <a:pt x="155" y="540"/>
                    <a:pt x="155" y="540"/>
                    <a:pt x="155" y="540"/>
                  </a:cubicBezTo>
                  <a:cubicBezTo>
                    <a:pt x="224" y="464"/>
                    <a:pt x="224" y="464"/>
                    <a:pt x="224" y="464"/>
                  </a:cubicBezTo>
                  <a:cubicBezTo>
                    <a:pt x="300" y="473"/>
                    <a:pt x="379" y="442"/>
                    <a:pt x="427" y="3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266109" y="1929437"/>
              <a:ext cx="1047544" cy="1172102"/>
            </a:xfrm>
            <a:custGeom>
              <a:avLst/>
              <a:gdLst>
                <a:gd name="T0" fmla="*/ 456 w 494"/>
                <a:gd name="T1" fmla="*/ 317 h 553"/>
                <a:gd name="T2" fmla="*/ 318 w 494"/>
                <a:gd name="T3" fmla="*/ 40 h 553"/>
                <a:gd name="T4" fmla="*/ 39 w 494"/>
                <a:gd name="T5" fmla="*/ 174 h 553"/>
                <a:gd name="T6" fmla="*/ 177 w 494"/>
                <a:gd name="T7" fmla="*/ 451 h 553"/>
                <a:gd name="T8" fmla="*/ 191 w 494"/>
                <a:gd name="T9" fmla="*/ 456 h 553"/>
                <a:gd name="T10" fmla="*/ 244 w 494"/>
                <a:gd name="T11" fmla="*/ 553 h 553"/>
                <a:gd name="T12" fmla="*/ 287 w 494"/>
                <a:gd name="T13" fmla="*/ 460 h 553"/>
                <a:gd name="T14" fmla="*/ 456 w 494"/>
                <a:gd name="T15" fmla="*/ 31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4" h="553">
                  <a:moveTo>
                    <a:pt x="456" y="317"/>
                  </a:moveTo>
                  <a:cubicBezTo>
                    <a:pt x="494" y="203"/>
                    <a:pt x="433" y="79"/>
                    <a:pt x="318" y="40"/>
                  </a:cubicBezTo>
                  <a:cubicBezTo>
                    <a:pt x="203" y="0"/>
                    <a:pt x="78" y="60"/>
                    <a:pt x="39" y="174"/>
                  </a:cubicBezTo>
                  <a:cubicBezTo>
                    <a:pt x="0" y="288"/>
                    <a:pt x="62" y="412"/>
                    <a:pt x="177" y="451"/>
                  </a:cubicBezTo>
                  <a:cubicBezTo>
                    <a:pt x="181" y="453"/>
                    <a:pt x="186" y="454"/>
                    <a:pt x="191" y="456"/>
                  </a:cubicBezTo>
                  <a:cubicBezTo>
                    <a:pt x="244" y="553"/>
                    <a:pt x="244" y="553"/>
                    <a:pt x="244" y="553"/>
                  </a:cubicBezTo>
                  <a:cubicBezTo>
                    <a:pt x="287" y="460"/>
                    <a:pt x="287" y="460"/>
                    <a:pt x="287" y="460"/>
                  </a:cubicBezTo>
                  <a:cubicBezTo>
                    <a:pt x="363" y="446"/>
                    <a:pt x="429" y="394"/>
                    <a:pt x="456" y="3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35905" y="3663395"/>
              <a:ext cx="919401" cy="931050"/>
            </a:xfrm>
            <a:custGeom>
              <a:avLst/>
              <a:gdLst>
                <a:gd name="T0" fmla="*/ 382 w 434"/>
                <a:gd name="T1" fmla="*/ 112 h 439"/>
                <a:gd name="T2" fmla="*/ 114 w 434"/>
                <a:gd name="T3" fmla="*/ 60 h 439"/>
                <a:gd name="T4" fmla="*/ 59 w 434"/>
                <a:gd name="T5" fmla="*/ 327 h 439"/>
                <a:gd name="T6" fmla="*/ 327 w 434"/>
                <a:gd name="T7" fmla="*/ 379 h 439"/>
                <a:gd name="T8" fmla="*/ 337 w 434"/>
                <a:gd name="T9" fmla="*/ 372 h 439"/>
                <a:gd name="T10" fmla="*/ 434 w 434"/>
                <a:gd name="T11" fmla="*/ 386 h 439"/>
                <a:gd name="T12" fmla="*/ 392 w 434"/>
                <a:gd name="T13" fmla="*/ 306 h 439"/>
                <a:gd name="T14" fmla="*/ 382 w 434"/>
                <a:gd name="T15" fmla="*/ 112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4" h="439">
                  <a:moveTo>
                    <a:pt x="382" y="112"/>
                  </a:moveTo>
                  <a:cubicBezTo>
                    <a:pt x="323" y="23"/>
                    <a:pt x="203" y="0"/>
                    <a:pt x="114" y="60"/>
                  </a:cubicBezTo>
                  <a:cubicBezTo>
                    <a:pt x="25" y="119"/>
                    <a:pt x="0" y="239"/>
                    <a:pt x="59" y="327"/>
                  </a:cubicBezTo>
                  <a:cubicBezTo>
                    <a:pt x="118" y="415"/>
                    <a:pt x="238" y="439"/>
                    <a:pt x="327" y="379"/>
                  </a:cubicBezTo>
                  <a:cubicBezTo>
                    <a:pt x="331" y="377"/>
                    <a:pt x="334" y="374"/>
                    <a:pt x="337" y="372"/>
                  </a:cubicBezTo>
                  <a:cubicBezTo>
                    <a:pt x="434" y="386"/>
                    <a:pt x="434" y="386"/>
                    <a:pt x="434" y="386"/>
                  </a:cubicBezTo>
                  <a:cubicBezTo>
                    <a:pt x="392" y="306"/>
                    <a:pt x="392" y="306"/>
                    <a:pt x="392" y="306"/>
                  </a:cubicBezTo>
                  <a:cubicBezTo>
                    <a:pt x="423" y="246"/>
                    <a:pt x="422" y="171"/>
                    <a:pt x="382" y="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387083" y="3839927"/>
              <a:ext cx="432817" cy="351272"/>
            </a:xfrm>
            <a:custGeom>
              <a:avLst/>
              <a:gdLst>
                <a:gd name="T0" fmla="*/ 176 w 204"/>
                <a:gd name="T1" fmla="*/ 32 h 166"/>
                <a:gd name="T2" fmla="*/ 124 w 204"/>
                <a:gd name="T3" fmla="*/ 6 h 166"/>
                <a:gd name="T4" fmla="*/ 83 w 204"/>
                <a:gd name="T5" fmla="*/ 51 h 166"/>
                <a:gd name="T6" fmla="*/ 58 w 204"/>
                <a:gd name="T7" fmla="*/ 84 h 166"/>
                <a:gd name="T8" fmla="*/ 18 w 204"/>
                <a:gd name="T9" fmla="*/ 100 h 166"/>
                <a:gd name="T10" fmla="*/ 22 w 204"/>
                <a:gd name="T11" fmla="*/ 109 h 166"/>
                <a:gd name="T12" fmla="*/ 9 w 204"/>
                <a:gd name="T13" fmla="*/ 122 h 166"/>
                <a:gd name="T14" fmla="*/ 77 w 204"/>
                <a:gd name="T15" fmla="*/ 166 h 166"/>
                <a:gd name="T16" fmla="*/ 144 w 204"/>
                <a:gd name="T17" fmla="*/ 133 h 166"/>
                <a:gd name="T18" fmla="*/ 173 w 204"/>
                <a:gd name="T19" fmla="*/ 65 h 166"/>
                <a:gd name="T20" fmla="*/ 204 w 204"/>
                <a:gd name="T21" fmla="*/ 51 h 166"/>
                <a:gd name="T22" fmla="*/ 176 w 204"/>
                <a:gd name="T23" fmla="*/ 32 h 166"/>
                <a:gd name="T24" fmla="*/ 143 w 204"/>
                <a:gd name="T25" fmla="*/ 45 h 166"/>
                <a:gd name="T26" fmla="*/ 132 w 204"/>
                <a:gd name="T27" fmla="*/ 34 h 166"/>
                <a:gd name="T28" fmla="*/ 143 w 204"/>
                <a:gd name="T29" fmla="*/ 22 h 166"/>
                <a:gd name="T30" fmla="*/ 155 w 204"/>
                <a:gd name="T31" fmla="*/ 34 h 166"/>
                <a:gd name="T32" fmla="*/ 143 w 204"/>
                <a:gd name="T33" fmla="*/ 4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4" h="166">
                  <a:moveTo>
                    <a:pt x="176" y="32"/>
                  </a:moveTo>
                  <a:cubicBezTo>
                    <a:pt x="169" y="11"/>
                    <a:pt x="146" y="0"/>
                    <a:pt x="124" y="6"/>
                  </a:cubicBezTo>
                  <a:cubicBezTo>
                    <a:pt x="95" y="15"/>
                    <a:pt x="83" y="51"/>
                    <a:pt x="83" y="51"/>
                  </a:cubicBezTo>
                  <a:cubicBezTo>
                    <a:pt x="78" y="63"/>
                    <a:pt x="73" y="74"/>
                    <a:pt x="58" y="84"/>
                  </a:cubicBezTo>
                  <a:cubicBezTo>
                    <a:pt x="30" y="103"/>
                    <a:pt x="1" y="49"/>
                    <a:pt x="18" y="100"/>
                  </a:cubicBezTo>
                  <a:cubicBezTo>
                    <a:pt x="19" y="103"/>
                    <a:pt x="20" y="106"/>
                    <a:pt x="22" y="109"/>
                  </a:cubicBezTo>
                  <a:cubicBezTo>
                    <a:pt x="3" y="99"/>
                    <a:pt x="0" y="98"/>
                    <a:pt x="9" y="122"/>
                  </a:cubicBezTo>
                  <a:cubicBezTo>
                    <a:pt x="18" y="150"/>
                    <a:pt x="48" y="163"/>
                    <a:pt x="77" y="166"/>
                  </a:cubicBezTo>
                  <a:cubicBezTo>
                    <a:pt x="103" y="166"/>
                    <a:pt x="132" y="159"/>
                    <a:pt x="144" y="133"/>
                  </a:cubicBezTo>
                  <a:cubicBezTo>
                    <a:pt x="152" y="114"/>
                    <a:pt x="152" y="87"/>
                    <a:pt x="173" y="65"/>
                  </a:cubicBezTo>
                  <a:cubicBezTo>
                    <a:pt x="173" y="65"/>
                    <a:pt x="186" y="53"/>
                    <a:pt x="204" y="51"/>
                  </a:cubicBezTo>
                  <a:cubicBezTo>
                    <a:pt x="180" y="50"/>
                    <a:pt x="176" y="32"/>
                    <a:pt x="176" y="32"/>
                  </a:cubicBezTo>
                  <a:close/>
                  <a:moveTo>
                    <a:pt x="143" y="45"/>
                  </a:moveTo>
                  <a:cubicBezTo>
                    <a:pt x="137" y="45"/>
                    <a:pt x="132" y="40"/>
                    <a:pt x="132" y="34"/>
                  </a:cubicBezTo>
                  <a:cubicBezTo>
                    <a:pt x="132" y="28"/>
                    <a:pt x="137" y="22"/>
                    <a:pt x="143" y="22"/>
                  </a:cubicBezTo>
                  <a:cubicBezTo>
                    <a:pt x="150" y="22"/>
                    <a:pt x="155" y="28"/>
                    <a:pt x="155" y="34"/>
                  </a:cubicBezTo>
                  <a:cubicBezTo>
                    <a:pt x="155" y="40"/>
                    <a:pt x="150" y="45"/>
                    <a:pt x="14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324406" y="2016358"/>
              <a:ext cx="722259" cy="741973"/>
            </a:xfrm>
            <a:custGeom>
              <a:avLst/>
              <a:gdLst>
                <a:gd name="T0" fmla="*/ 265 w 341"/>
                <a:gd name="T1" fmla="*/ 291 h 350"/>
                <a:gd name="T2" fmla="*/ 289 w 341"/>
                <a:gd name="T3" fmla="*/ 78 h 350"/>
                <a:gd name="T4" fmla="*/ 76 w 341"/>
                <a:gd name="T5" fmla="*/ 51 h 350"/>
                <a:gd name="T6" fmla="*/ 52 w 341"/>
                <a:gd name="T7" fmla="*/ 265 h 350"/>
                <a:gd name="T8" fmla="*/ 59 w 341"/>
                <a:gd name="T9" fmla="*/ 273 h 350"/>
                <a:gd name="T10" fmla="*/ 53 w 341"/>
                <a:gd name="T11" fmla="*/ 350 h 350"/>
                <a:gd name="T12" fmla="*/ 113 w 341"/>
                <a:gd name="T13" fmla="*/ 312 h 350"/>
                <a:gd name="T14" fmla="*/ 265 w 341"/>
                <a:gd name="T15" fmla="*/ 291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1" h="350">
                  <a:moveTo>
                    <a:pt x="265" y="291"/>
                  </a:moveTo>
                  <a:cubicBezTo>
                    <a:pt x="331" y="240"/>
                    <a:pt x="341" y="144"/>
                    <a:pt x="289" y="78"/>
                  </a:cubicBezTo>
                  <a:cubicBezTo>
                    <a:pt x="237" y="11"/>
                    <a:pt x="141" y="0"/>
                    <a:pt x="76" y="51"/>
                  </a:cubicBezTo>
                  <a:cubicBezTo>
                    <a:pt x="10" y="103"/>
                    <a:pt x="0" y="199"/>
                    <a:pt x="52" y="265"/>
                  </a:cubicBezTo>
                  <a:cubicBezTo>
                    <a:pt x="54" y="268"/>
                    <a:pt x="56" y="270"/>
                    <a:pt x="59" y="273"/>
                  </a:cubicBezTo>
                  <a:cubicBezTo>
                    <a:pt x="53" y="350"/>
                    <a:pt x="53" y="350"/>
                    <a:pt x="53" y="350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63" y="332"/>
                    <a:pt x="221" y="326"/>
                    <a:pt x="265" y="2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445379" y="2249345"/>
              <a:ext cx="444467" cy="237467"/>
            </a:xfrm>
            <a:custGeom>
              <a:avLst/>
              <a:gdLst>
                <a:gd name="T0" fmla="*/ 190 w 210"/>
                <a:gd name="T1" fmla="*/ 22 h 112"/>
                <a:gd name="T2" fmla="*/ 49 w 210"/>
                <a:gd name="T3" fmla="*/ 22 h 112"/>
                <a:gd name="T4" fmla="*/ 46 w 210"/>
                <a:gd name="T5" fmla="*/ 22 h 112"/>
                <a:gd name="T6" fmla="*/ 31 w 210"/>
                <a:gd name="T7" fmla="*/ 3 h 112"/>
                <a:gd name="T8" fmla="*/ 23 w 210"/>
                <a:gd name="T9" fmla="*/ 1 h 112"/>
                <a:gd name="T10" fmla="*/ 14 w 210"/>
                <a:gd name="T11" fmla="*/ 1 h 112"/>
                <a:gd name="T12" fmla="*/ 10 w 210"/>
                <a:gd name="T13" fmla="*/ 0 h 112"/>
                <a:gd name="T14" fmla="*/ 0 w 210"/>
                <a:gd name="T15" fmla="*/ 10 h 112"/>
                <a:gd name="T16" fmla="*/ 10 w 210"/>
                <a:gd name="T17" fmla="*/ 20 h 112"/>
                <a:gd name="T18" fmla="*/ 19 w 210"/>
                <a:gd name="T19" fmla="*/ 16 h 112"/>
                <a:gd name="T20" fmla="*/ 24 w 210"/>
                <a:gd name="T21" fmla="*/ 16 h 112"/>
                <a:gd name="T22" fmla="*/ 31 w 210"/>
                <a:gd name="T23" fmla="*/ 20 h 112"/>
                <a:gd name="T24" fmla="*/ 36 w 210"/>
                <a:gd name="T25" fmla="*/ 26 h 112"/>
                <a:gd name="T26" fmla="*/ 37 w 210"/>
                <a:gd name="T27" fmla="*/ 32 h 112"/>
                <a:gd name="T28" fmla="*/ 75 w 210"/>
                <a:gd name="T29" fmla="*/ 108 h 112"/>
                <a:gd name="T30" fmla="*/ 77 w 210"/>
                <a:gd name="T31" fmla="*/ 109 h 112"/>
                <a:gd name="T32" fmla="*/ 78 w 210"/>
                <a:gd name="T33" fmla="*/ 110 h 112"/>
                <a:gd name="T34" fmla="*/ 81 w 210"/>
                <a:gd name="T35" fmla="*/ 111 h 112"/>
                <a:gd name="T36" fmla="*/ 83 w 210"/>
                <a:gd name="T37" fmla="*/ 112 h 112"/>
                <a:gd name="T38" fmla="*/ 145 w 210"/>
                <a:gd name="T39" fmla="*/ 112 h 112"/>
                <a:gd name="T40" fmla="*/ 161 w 210"/>
                <a:gd name="T41" fmla="*/ 105 h 112"/>
                <a:gd name="T42" fmla="*/ 161 w 210"/>
                <a:gd name="T43" fmla="*/ 103 h 112"/>
                <a:gd name="T44" fmla="*/ 161 w 210"/>
                <a:gd name="T45" fmla="*/ 102 h 112"/>
                <a:gd name="T46" fmla="*/ 160 w 210"/>
                <a:gd name="T47" fmla="*/ 101 h 112"/>
                <a:gd name="T48" fmla="*/ 160 w 210"/>
                <a:gd name="T49" fmla="*/ 100 h 112"/>
                <a:gd name="T50" fmla="*/ 159 w 210"/>
                <a:gd name="T51" fmla="*/ 100 h 112"/>
                <a:gd name="T52" fmla="*/ 158 w 210"/>
                <a:gd name="T53" fmla="*/ 99 h 112"/>
                <a:gd name="T54" fmla="*/ 155 w 210"/>
                <a:gd name="T55" fmla="*/ 99 h 112"/>
                <a:gd name="T56" fmla="*/ 89 w 210"/>
                <a:gd name="T57" fmla="*/ 99 h 112"/>
                <a:gd name="T58" fmla="*/ 84 w 210"/>
                <a:gd name="T59" fmla="*/ 95 h 112"/>
                <a:gd name="T60" fmla="*/ 79 w 210"/>
                <a:gd name="T61" fmla="*/ 86 h 112"/>
                <a:gd name="T62" fmla="*/ 89 w 210"/>
                <a:gd name="T63" fmla="*/ 84 h 112"/>
                <a:gd name="T64" fmla="*/ 168 w 210"/>
                <a:gd name="T65" fmla="*/ 84 h 112"/>
                <a:gd name="T66" fmla="*/ 169 w 210"/>
                <a:gd name="T67" fmla="*/ 84 h 112"/>
                <a:gd name="T68" fmla="*/ 170 w 210"/>
                <a:gd name="T69" fmla="*/ 83 h 112"/>
                <a:gd name="T70" fmla="*/ 172 w 210"/>
                <a:gd name="T71" fmla="*/ 83 h 112"/>
                <a:gd name="T72" fmla="*/ 173 w 210"/>
                <a:gd name="T73" fmla="*/ 83 h 112"/>
                <a:gd name="T74" fmla="*/ 174 w 210"/>
                <a:gd name="T75" fmla="*/ 82 h 112"/>
                <a:gd name="T76" fmla="*/ 174 w 210"/>
                <a:gd name="T77" fmla="*/ 81 h 112"/>
                <a:gd name="T78" fmla="*/ 175 w 210"/>
                <a:gd name="T79" fmla="*/ 80 h 112"/>
                <a:gd name="T80" fmla="*/ 175 w 210"/>
                <a:gd name="T81" fmla="*/ 80 h 112"/>
                <a:gd name="T82" fmla="*/ 202 w 210"/>
                <a:gd name="T83" fmla="*/ 32 h 112"/>
                <a:gd name="T84" fmla="*/ 190 w 210"/>
                <a:gd name="T85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10" h="112">
                  <a:moveTo>
                    <a:pt x="190" y="22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8" y="22"/>
                    <a:pt x="47" y="22"/>
                    <a:pt x="46" y="22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3"/>
                    <a:pt x="29" y="1"/>
                    <a:pt x="23" y="1"/>
                  </a:cubicBezTo>
                  <a:cubicBezTo>
                    <a:pt x="20" y="1"/>
                    <a:pt x="16" y="1"/>
                    <a:pt x="14" y="1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6"/>
                    <a:pt x="5" y="20"/>
                    <a:pt x="10" y="20"/>
                  </a:cubicBezTo>
                  <a:cubicBezTo>
                    <a:pt x="14" y="20"/>
                    <a:pt x="17" y="19"/>
                    <a:pt x="19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7" y="15"/>
                    <a:pt x="31" y="20"/>
                  </a:cubicBezTo>
                  <a:cubicBezTo>
                    <a:pt x="32" y="21"/>
                    <a:pt x="34" y="24"/>
                    <a:pt x="36" y="26"/>
                  </a:cubicBezTo>
                  <a:cubicBezTo>
                    <a:pt x="36" y="28"/>
                    <a:pt x="36" y="30"/>
                    <a:pt x="37" y="32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57" y="112"/>
                    <a:pt x="161" y="108"/>
                    <a:pt x="161" y="105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8" y="99"/>
                    <a:pt x="158" y="99"/>
                    <a:pt x="158" y="99"/>
                  </a:cubicBezTo>
                  <a:cubicBezTo>
                    <a:pt x="155" y="99"/>
                    <a:pt x="155" y="99"/>
                    <a:pt x="155" y="99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89" y="99"/>
                    <a:pt x="85" y="99"/>
                    <a:pt x="84" y="95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84"/>
                    <a:pt x="86" y="84"/>
                    <a:pt x="89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2" y="83"/>
                    <a:pt x="172" y="83"/>
                    <a:pt x="172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10" y="22"/>
                    <a:pt x="204" y="22"/>
                    <a:pt x="19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4614743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5" name="Oval 24"/>
            <p:cNvSpPr>
              <a:spLocks noChangeArrowheads="1"/>
            </p:cNvSpPr>
            <p:nvPr/>
          </p:nvSpPr>
          <p:spPr bwMode="auto">
            <a:xfrm>
              <a:off x="4724964" y="2510111"/>
              <a:ext cx="54662" cy="5555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979457" y="2985045"/>
              <a:ext cx="194455" cy="257181"/>
            </a:xfrm>
            <a:custGeom>
              <a:avLst/>
              <a:gdLst>
                <a:gd name="T0" fmla="*/ 73 w 92"/>
                <a:gd name="T1" fmla="*/ 42 h 121"/>
                <a:gd name="T2" fmla="*/ 92 w 92"/>
                <a:gd name="T3" fmla="*/ 51 h 121"/>
                <a:gd name="T4" fmla="*/ 63 w 92"/>
                <a:gd name="T5" fmla="*/ 0 h 121"/>
                <a:gd name="T6" fmla="*/ 3 w 92"/>
                <a:gd name="T7" fmla="*/ 0 h 121"/>
                <a:gd name="T8" fmla="*/ 20 w 92"/>
                <a:gd name="T9" fmla="*/ 11 h 121"/>
                <a:gd name="T10" fmla="*/ 6 w 92"/>
                <a:gd name="T11" fmla="*/ 36 h 121"/>
                <a:gd name="T12" fmla="*/ 7 w 92"/>
                <a:gd name="T13" fmla="*/ 60 h 121"/>
                <a:gd name="T14" fmla="*/ 41 w 92"/>
                <a:gd name="T15" fmla="*/ 121 h 121"/>
                <a:gd name="T16" fmla="*/ 45 w 92"/>
                <a:gd name="T17" fmla="*/ 91 h 121"/>
                <a:gd name="T18" fmla="*/ 73 w 92"/>
                <a:gd name="T19" fmla="*/ 4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21">
                  <a:moveTo>
                    <a:pt x="73" y="42"/>
                  </a:moveTo>
                  <a:cubicBezTo>
                    <a:pt x="92" y="51"/>
                    <a:pt x="92" y="51"/>
                    <a:pt x="92" y="5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0" y="47"/>
                    <a:pt x="7" y="60"/>
                    <a:pt x="7" y="60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36" y="110"/>
                    <a:pt x="45" y="91"/>
                    <a:pt x="45" y="91"/>
                  </a:cubicBezTo>
                  <a:lnTo>
                    <a:pt x="7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5040392" y="3174123"/>
              <a:ext cx="214169" cy="127246"/>
            </a:xfrm>
            <a:custGeom>
              <a:avLst/>
              <a:gdLst>
                <a:gd name="T0" fmla="*/ 58 w 101"/>
                <a:gd name="T1" fmla="*/ 60 h 60"/>
                <a:gd name="T2" fmla="*/ 101 w 101"/>
                <a:gd name="T3" fmla="*/ 59 h 60"/>
                <a:gd name="T4" fmla="*/ 101 w 101"/>
                <a:gd name="T5" fmla="*/ 0 h 60"/>
                <a:gd name="T6" fmla="*/ 29 w 101"/>
                <a:gd name="T7" fmla="*/ 0 h 60"/>
                <a:gd name="T8" fmla="*/ 58 w 101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60">
                  <a:moveTo>
                    <a:pt x="58" y="60"/>
                  </a:moveTo>
                  <a:cubicBezTo>
                    <a:pt x="101" y="59"/>
                    <a:pt x="101" y="59"/>
                    <a:pt x="101" y="59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0" y="54"/>
                    <a:pt x="58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210651" y="2775358"/>
              <a:ext cx="262558" cy="167571"/>
            </a:xfrm>
            <a:custGeom>
              <a:avLst/>
              <a:gdLst>
                <a:gd name="T0" fmla="*/ 95 w 124"/>
                <a:gd name="T1" fmla="*/ 79 h 79"/>
                <a:gd name="T2" fmla="*/ 124 w 124"/>
                <a:gd name="T3" fmla="*/ 26 h 79"/>
                <a:gd name="T4" fmla="*/ 106 w 124"/>
                <a:gd name="T5" fmla="*/ 36 h 79"/>
                <a:gd name="T6" fmla="*/ 91 w 124"/>
                <a:gd name="T7" fmla="*/ 12 h 79"/>
                <a:gd name="T8" fmla="*/ 70 w 124"/>
                <a:gd name="T9" fmla="*/ 0 h 79"/>
                <a:gd name="T10" fmla="*/ 0 w 124"/>
                <a:gd name="T11" fmla="*/ 1 h 79"/>
                <a:gd name="T12" fmla="*/ 24 w 124"/>
                <a:gd name="T13" fmla="*/ 18 h 79"/>
                <a:gd name="T14" fmla="*/ 54 w 124"/>
                <a:gd name="T15" fmla="*/ 67 h 79"/>
                <a:gd name="T16" fmla="*/ 36 w 124"/>
                <a:gd name="T17" fmla="*/ 79 h 79"/>
                <a:gd name="T18" fmla="*/ 95 w 124"/>
                <a:gd name="T1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79">
                  <a:moveTo>
                    <a:pt x="95" y="79"/>
                  </a:moveTo>
                  <a:cubicBezTo>
                    <a:pt x="124" y="26"/>
                    <a:pt x="124" y="26"/>
                    <a:pt x="124" y="2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5" y="1"/>
                    <a:pt x="70" y="0"/>
                    <a:pt x="7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4" y="18"/>
                    <a:pt x="24" y="18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36" y="79"/>
                    <a:pt x="36" y="79"/>
                    <a:pt x="36" y="79"/>
                  </a:cubicBezTo>
                  <a:lnTo>
                    <a:pt x="9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5068171" y="2733240"/>
              <a:ext cx="184597" cy="241051"/>
            </a:xfrm>
            <a:custGeom>
              <a:avLst/>
              <a:gdLst>
                <a:gd name="T0" fmla="*/ 87 w 87"/>
                <a:gd name="T1" fmla="*/ 51 h 114"/>
                <a:gd name="T2" fmla="*/ 20 w 87"/>
                <a:gd name="T3" fmla="*/ 47 h 114"/>
                <a:gd name="T4" fmla="*/ 0 w 87"/>
                <a:gd name="T5" fmla="*/ 85 h 114"/>
                <a:gd name="T6" fmla="*/ 52 w 87"/>
                <a:gd name="T7" fmla="*/ 114 h 114"/>
                <a:gd name="T8" fmla="*/ 87 w 87"/>
                <a:gd name="T9" fmla="*/ 5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14">
                  <a:moveTo>
                    <a:pt x="87" y="51"/>
                  </a:moveTo>
                  <a:cubicBezTo>
                    <a:pt x="87" y="51"/>
                    <a:pt x="53" y="0"/>
                    <a:pt x="2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52" y="114"/>
                    <a:pt x="52" y="114"/>
                    <a:pt x="52" y="114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297573" y="3124837"/>
              <a:ext cx="241051" cy="216857"/>
            </a:xfrm>
            <a:custGeom>
              <a:avLst/>
              <a:gdLst>
                <a:gd name="T0" fmla="*/ 87 w 114"/>
                <a:gd name="T1" fmla="*/ 18 h 102"/>
                <a:gd name="T2" fmla="*/ 30 w 114"/>
                <a:gd name="T3" fmla="*/ 20 h 102"/>
                <a:gd name="T4" fmla="*/ 28 w 114"/>
                <a:gd name="T5" fmla="*/ 0 h 102"/>
                <a:gd name="T6" fmla="*/ 0 w 114"/>
                <a:gd name="T7" fmla="*/ 52 h 102"/>
                <a:gd name="T8" fmla="*/ 32 w 114"/>
                <a:gd name="T9" fmla="*/ 102 h 102"/>
                <a:gd name="T10" fmla="*/ 32 w 114"/>
                <a:gd name="T11" fmla="*/ 82 h 102"/>
                <a:gd name="T12" fmla="*/ 61 w 114"/>
                <a:gd name="T13" fmla="*/ 80 h 102"/>
                <a:gd name="T14" fmla="*/ 81 w 114"/>
                <a:gd name="T15" fmla="*/ 66 h 102"/>
                <a:gd name="T16" fmla="*/ 114 w 114"/>
                <a:gd name="T17" fmla="*/ 5 h 102"/>
                <a:gd name="T18" fmla="*/ 87 w 114"/>
                <a:gd name="T19" fmla="*/ 1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02">
                  <a:moveTo>
                    <a:pt x="87" y="18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73" y="79"/>
                    <a:pt x="81" y="66"/>
                    <a:pt x="81" y="66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08" y="15"/>
                    <a:pt x="87" y="18"/>
                    <a:pt x="87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5380015" y="2944721"/>
              <a:ext cx="211480" cy="197142"/>
            </a:xfrm>
            <a:custGeom>
              <a:avLst/>
              <a:gdLst>
                <a:gd name="T0" fmla="*/ 39 w 100"/>
                <a:gd name="T1" fmla="*/ 93 h 93"/>
                <a:gd name="T2" fmla="*/ 74 w 100"/>
                <a:gd name="T3" fmla="*/ 36 h 93"/>
                <a:gd name="T4" fmla="*/ 50 w 100"/>
                <a:gd name="T5" fmla="*/ 0 h 93"/>
                <a:gd name="T6" fmla="*/ 0 w 100"/>
                <a:gd name="T7" fmla="*/ 32 h 93"/>
                <a:gd name="T8" fmla="*/ 39 w 100"/>
                <a:gd name="T9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3">
                  <a:moveTo>
                    <a:pt x="39" y="93"/>
                  </a:moveTo>
                  <a:cubicBezTo>
                    <a:pt x="39" y="93"/>
                    <a:pt x="100" y="88"/>
                    <a:pt x="74" y="3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39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4095003" y="3121253"/>
              <a:ext cx="398765" cy="591427"/>
            </a:xfrm>
            <a:custGeom>
              <a:avLst/>
              <a:gdLst>
                <a:gd name="T0" fmla="*/ 98 w 188"/>
                <a:gd name="T1" fmla="*/ 1 h 279"/>
                <a:gd name="T2" fmla="*/ 22 w 188"/>
                <a:gd name="T3" fmla="*/ 34 h 279"/>
                <a:gd name="T4" fmla="*/ 2 w 188"/>
                <a:gd name="T5" fmla="*/ 99 h 279"/>
                <a:gd name="T6" fmla="*/ 24 w 188"/>
                <a:gd name="T7" fmla="*/ 155 h 279"/>
                <a:gd name="T8" fmla="*/ 24 w 188"/>
                <a:gd name="T9" fmla="*/ 155 h 279"/>
                <a:gd name="T10" fmla="*/ 37 w 188"/>
                <a:gd name="T11" fmla="*/ 201 h 279"/>
                <a:gd name="T12" fmla="*/ 42 w 188"/>
                <a:gd name="T13" fmla="*/ 267 h 279"/>
                <a:gd name="T14" fmla="*/ 47 w 188"/>
                <a:gd name="T15" fmla="*/ 271 h 279"/>
                <a:gd name="T16" fmla="*/ 82 w 188"/>
                <a:gd name="T17" fmla="*/ 279 h 279"/>
                <a:gd name="T18" fmla="*/ 126 w 188"/>
                <a:gd name="T19" fmla="*/ 273 h 279"/>
                <a:gd name="T20" fmla="*/ 137 w 188"/>
                <a:gd name="T21" fmla="*/ 249 h 279"/>
                <a:gd name="T22" fmla="*/ 145 w 188"/>
                <a:gd name="T23" fmla="*/ 187 h 279"/>
                <a:gd name="T24" fmla="*/ 157 w 188"/>
                <a:gd name="T25" fmla="*/ 159 h 279"/>
                <a:gd name="T26" fmla="*/ 174 w 188"/>
                <a:gd name="T27" fmla="*/ 132 h 279"/>
                <a:gd name="T28" fmla="*/ 186 w 188"/>
                <a:gd name="T29" fmla="*/ 75 h 279"/>
                <a:gd name="T30" fmla="*/ 99 w 188"/>
                <a:gd name="T31" fmla="*/ 1 h 279"/>
                <a:gd name="T32" fmla="*/ 165 w 188"/>
                <a:gd name="T33" fmla="*/ 78 h 279"/>
                <a:gd name="T34" fmla="*/ 126 w 188"/>
                <a:gd name="T35" fmla="*/ 171 h 279"/>
                <a:gd name="T36" fmla="*/ 123 w 188"/>
                <a:gd name="T37" fmla="*/ 186 h 279"/>
                <a:gd name="T38" fmla="*/ 120 w 188"/>
                <a:gd name="T39" fmla="*/ 195 h 279"/>
                <a:gd name="T40" fmla="*/ 98 w 188"/>
                <a:gd name="T41" fmla="*/ 200 h 279"/>
                <a:gd name="T42" fmla="*/ 98 w 188"/>
                <a:gd name="T43" fmla="*/ 148 h 279"/>
                <a:gd name="T44" fmla="*/ 126 w 188"/>
                <a:gd name="T45" fmla="*/ 73 h 279"/>
                <a:gd name="T46" fmla="*/ 114 w 188"/>
                <a:gd name="T47" fmla="*/ 67 h 279"/>
                <a:gd name="T48" fmla="*/ 100 w 188"/>
                <a:gd name="T49" fmla="*/ 66 h 279"/>
                <a:gd name="T50" fmla="*/ 77 w 188"/>
                <a:gd name="T51" fmla="*/ 67 h 279"/>
                <a:gd name="T52" fmla="*/ 68 w 188"/>
                <a:gd name="T53" fmla="*/ 68 h 279"/>
                <a:gd name="T54" fmla="*/ 54 w 188"/>
                <a:gd name="T55" fmla="*/ 76 h 279"/>
                <a:gd name="T56" fmla="*/ 81 w 188"/>
                <a:gd name="T57" fmla="*/ 153 h 279"/>
                <a:gd name="T58" fmla="*/ 60 w 188"/>
                <a:gd name="T59" fmla="*/ 197 h 279"/>
                <a:gd name="T60" fmla="*/ 57 w 188"/>
                <a:gd name="T61" fmla="*/ 192 h 279"/>
                <a:gd name="T62" fmla="*/ 55 w 188"/>
                <a:gd name="T63" fmla="*/ 183 h 279"/>
                <a:gd name="T64" fmla="*/ 54 w 188"/>
                <a:gd name="T65" fmla="*/ 169 h 279"/>
                <a:gd name="T66" fmla="*/ 30 w 188"/>
                <a:gd name="T67" fmla="*/ 119 h 279"/>
                <a:gd name="T68" fmla="*/ 24 w 188"/>
                <a:gd name="T69" fmla="*/ 73 h 279"/>
                <a:gd name="T70" fmla="*/ 39 w 188"/>
                <a:gd name="T71" fmla="*/ 45 h 279"/>
                <a:gd name="T72" fmla="*/ 97 w 188"/>
                <a:gd name="T73" fmla="*/ 20 h 279"/>
                <a:gd name="T74" fmla="*/ 97 w 188"/>
                <a:gd name="T75" fmla="*/ 20 h 279"/>
                <a:gd name="T76" fmla="*/ 153 w 188"/>
                <a:gd name="T77" fmla="*/ 48 h 279"/>
                <a:gd name="T78" fmla="*/ 73 w 188"/>
                <a:gd name="T79" fmla="*/ 70 h 279"/>
                <a:gd name="T80" fmla="*/ 81 w 188"/>
                <a:gd name="T81" fmla="*/ 76 h 279"/>
                <a:gd name="T82" fmla="*/ 84 w 188"/>
                <a:gd name="T83" fmla="*/ 69 h 279"/>
                <a:gd name="T84" fmla="*/ 93 w 188"/>
                <a:gd name="T85" fmla="*/ 69 h 279"/>
                <a:gd name="T86" fmla="*/ 97 w 188"/>
                <a:gd name="T87" fmla="*/ 69 h 279"/>
                <a:gd name="T88" fmla="*/ 99 w 188"/>
                <a:gd name="T89" fmla="*/ 79 h 279"/>
                <a:gd name="T90" fmla="*/ 104 w 188"/>
                <a:gd name="T91" fmla="*/ 78 h 279"/>
                <a:gd name="T92" fmla="*/ 117 w 188"/>
                <a:gd name="T93" fmla="*/ 79 h 279"/>
                <a:gd name="T94" fmla="*/ 64 w 188"/>
                <a:gd name="T95" fmla="*/ 79 h 279"/>
                <a:gd name="T96" fmla="*/ 73 w 188"/>
                <a:gd name="T97" fmla="*/ 70 h 279"/>
                <a:gd name="T98" fmla="*/ 115 w 188"/>
                <a:gd name="T99" fmla="*/ 72 h 279"/>
                <a:gd name="T100" fmla="*/ 117 w 188"/>
                <a:gd name="T101" fmla="*/ 71 h 279"/>
                <a:gd name="T102" fmla="*/ 109 w 188"/>
                <a:gd name="T103" fmla="*/ 69 h 279"/>
                <a:gd name="T104" fmla="*/ 104 w 188"/>
                <a:gd name="T105" fmla="*/ 70 h 279"/>
                <a:gd name="T106" fmla="*/ 63 w 188"/>
                <a:gd name="T107" fmla="*/ 76 h 279"/>
                <a:gd name="T108" fmla="*/ 63 w 188"/>
                <a:gd name="T109" fmla="*/ 7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279">
                  <a:moveTo>
                    <a:pt x="99" y="1"/>
                  </a:move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7" y="1"/>
                    <a:pt x="97" y="1"/>
                  </a:cubicBezTo>
                  <a:cubicBezTo>
                    <a:pt x="58" y="0"/>
                    <a:pt x="34" y="19"/>
                    <a:pt x="22" y="34"/>
                  </a:cubicBezTo>
                  <a:cubicBezTo>
                    <a:pt x="9" y="51"/>
                    <a:pt x="4" y="67"/>
                    <a:pt x="3" y="69"/>
                  </a:cubicBezTo>
                  <a:cubicBezTo>
                    <a:pt x="1" y="78"/>
                    <a:pt x="0" y="88"/>
                    <a:pt x="2" y="99"/>
                  </a:cubicBezTo>
                  <a:cubicBezTo>
                    <a:pt x="3" y="108"/>
                    <a:pt x="6" y="117"/>
                    <a:pt x="10" y="126"/>
                  </a:cubicBezTo>
                  <a:cubicBezTo>
                    <a:pt x="16" y="142"/>
                    <a:pt x="24" y="154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31" y="164"/>
                    <a:pt x="33" y="177"/>
                    <a:pt x="33" y="183"/>
                  </a:cubicBezTo>
                  <a:cubicBezTo>
                    <a:pt x="32" y="191"/>
                    <a:pt x="35" y="197"/>
                    <a:pt x="37" y="201"/>
                  </a:cubicBezTo>
                  <a:cubicBezTo>
                    <a:pt x="35" y="219"/>
                    <a:pt x="35" y="234"/>
                    <a:pt x="36" y="245"/>
                  </a:cubicBezTo>
                  <a:cubicBezTo>
                    <a:pt x="37" y="255"/>
                    <a:pt x="39" y="262"/>
                    <a:pt x="42" y="267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7" y="271"/>
                    <a:pt x="47" y="271"/>
                    <a:pt x="47" y="271"/>
                  </a:cubicBezTo>
                  <a:cubicBezTo>
                    <a:pt x="52" y="274"/>
                    <a:pt x="64" y="278"/>
                    <a:pt x="82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95" y="279"/>
                    <a:pt x="108" y="278"/>
                    <a:pt x="122" y="274"/>
                  </a:cubicBezTo>
                  <a:cubicBezTo>
                    <a:pt x="126" y="273"/>
                    <a:pt x="126" y="273"/>
                    <a:pt x="126" y="273"/>
                  </a:cubicBezTo>
                  <a:cubicBezTo>
                    <a:pt x="128" y="270"/>
                    <a:pt x="128" y="270"/>
                    <a:pt x="128" y="270"/>
                  </a:cubicBezTo>
                  <a:cubicBezTo>
                    <a:pt x="132" y="265"/>
                    <a:pt x="135" y="258"/>
                    <a:pt x="137" y="249"/>
                  </a:cubicBezTo>
                  <a:cubicBezTo>
                    <a:pt x="139" y="237"/>
                    <a:pt x="140" y="223"/>
                    <a:pt x="140" y="205"/>
                  </a:cubicBezTo>
                  <a:cubicBezTo>
                    <a:pt x="142" y="201"/>
                    <a:pt x="145" y="195"/>
                    <a:pt x="145" y="187"/>
                  </a:cubicBezTo>
                  <a:cubicBezTo>
                    <a:pt x="146" y="181"/>
                    <a:pt x="149" y="167"/>
                    <a:pt x="157" y="160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7" y="159"/>
                    <a:pt x="166" y="147"/>
                    <a:pt x="174" y="132"/>
                  </a:cubicBezTo>
                  <a:cubicBezTo>
                    <a:pt x="179" y="122"/>
                    <a:pt x="183" y="113"/>
                    <a:pt x="185" y="105"/>
                  </a:cubicBezTo>
                  <a:cubicBezTo>
                    <a:pt x="187" y="94"/>
                    <a:pt x="188" y="84"/>
                    <a:pt x="186" y="75"/>
                  </a:cubicBezTo>
                  <a:cubicBezTo>
                    <a:pt x="186" y="72"/>
                    <a:pt x="183" y="56"/>
                    <a:pt x="171" y="39"/>
                  </a:cubicBezTo>
                  <a:cubicBezTo>
                    <a:pt x="160" y="22"/>
                    <a:pt x="138" y="3"/>
                    <a:pt x="99" y="1"/>
                  </a:cubicBezTo>
                  <a:close/>
                  <a:moveTo>
                    <a:pt x="165" y="77"/>
                  </a:moveTo>
                  <a:cubicBezTo>
                    <a:pt x="165" y="78"/>
                    <a:pt x="165" y="78"/>
                    <a:pt x="165" y="78"/>
                  </a:cubicBezTo>
                  <a:cubicBezTo>
                    <a:pt x="170" y="106"/>
                    <a:pt x="142" y="143"/>
                    <a:pt x="140" y="146"/>
                  </a:cubicBezTo>
                  <a:cubicBezTo>
                    <a:pt x="134" y="153"/>
                    <a:pt x="129" y="161"/>
                    <a:pt x="126" y="171"/>
                  </a:cubicBezTo>
                  <a:cubicBezTo>
                    <a:pt x="124" y="178"/>
                    <a:pt x="123" y="184"/>
                    <a:pt x="123" y="185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3" y="191"/>
                    <a:pt x="120" y="194"/>
                    <a:pt x="120" y="195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0" y="199"/>
                    <a:pt x="104" y="200"/>
                    <a:pt x="98" y="20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99" y="150"/>
                    <a:pt x="98" y="148"/>
                  </a:cubicBezTo>
                  <a:cubicBezTo>
                    <a:pt x="129" y="74"/>
                    <a:pt x="129" y="74"/>
                    <a:pt x="129" y="74"/>
                  </a:cubicBezTo>
                  <a:cubicBezTo>
                    <a:pt x="126" y="73"/>
                    <a:pt x="126" y="73"/>
                    <a:pt x="126" y="73"/>
                  </a:cubicBezTo>
                  <a:cubicBezTo>
                    <a:pt x="126" y="72"/>
                    <a:pt x="126" y="71"/>
                    <a:pt x="126" y="71"/>
                  </a:cubicBezTo>
                  <a:cubicBezTo>
                    <a:pt x="124" y="66"/>
                    <a:pt x="119" y="65"/>
                    <a:pt x="114" y="67"/>
                  </a:cubicBezTo>
                  <a:cubicBezTo>
                    <a:pt x="113" y="66"/>
                    <a:pt x="113" y="65"/>
                    <a:pt x="112" y="65"/>
                  </a:cubicBezTo>
                  <a:cubicBezTo>
                    <a:pt x="108" y="63"/>
                    <a:pt x="104" y="64"/>
                    <a:pt x="100" y="66"/>
                  </a:cubicBezTo>
                  <a:cubicBezTo>
                    <a:pt x="97" y="65"/>
                    <a:pt x="93" y="66"/>
                    <a:pt x="90" y="66"/>
                  </a:cubicBezTo>
                  <a:cubicBezTo>
                    <a:pt x="87" y="64"/>
                    <a:pt x="81" y="65"/>
                    <a:pt x="77" y="67"/>
                  </a:cubicBezTo>
                  <a:cubicBezTo>
                    <a:pt x="76" y="66"/>
                    <a:pt x="74" y="66"/>
                    <a:pt x="72" y="66"/>
                  </a:cubicBezTo>
                  <a:cubicBezTo>
                    <a:pt x="71" y="67"/>
                    <a:pt x="69" y="67"/>
                    <a:pt x="68" y="68"/>
                  </a:cubicBezTo>
                  <a:cubicBezTo>
                    <a:pt x="63" y="63"/>
                    <a:pt x="57" y="69"/>
                    <a:pt x="56" y="75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1" y="150"/>
                    <a:pt x="81" y="151"/>
                    <a:pt x="81" y="153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71" y="200"/>
                    <a:pt x="64" y="198"/>
                    <a:pt x="60" y="197"/>
                  </a:cubicBezTo>
                  <a:cubicBezTo>
                    <a:pt x="60" y="196"/>
                    <a:pt x="60" y="196"/>
                    <a:pt x="60" y="196"/>
                  </a:cubicBezTo>
                  <a:cubicBezTo>
                    <a:pt x="57" y="192"/>
                    <a:pt x="57" y="192"/>
                    <a:pt x="57" y="192"/>
                  </a:cubicBezTo>
                  <a:cubicBezTo>
                    <a:pt x="57" y="192"/>
                    <a:pt x="55" y="189"/>
                    <a:pt x="55" y="184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3"/>
                    <a:pt x="55" y="183"/>
                    <a:pt x="55" y="183"/>
                  </a:cubicBezTo>
                  <a:cubicBezTo>
                    <a:pt x="55" y="182"/>
                    <a:pt x="55" y="176"/>
                    <a:pt x="54" y="169"/>
                  </a:cubicBezTo>
                  <a:cubicBezTo>
                    <a:pt x="51" y="158"/>
                    <a:pt x="48" y="150"/>
                    <a:pt x="42" y="143"/>
                  </a:cubicBezTo>
                  <a:cubicBezTo>
                    <a:pt x="41" y="142"/>
                    <a:pt x="35" y="132"/>
                    <a:pt x="30" y="119"/>
                  </a:cubicBezTo>
                  <a:cubicBezTo>
                    <a:pt x="25" y="106"/>
                    <a:pt x="20" y="88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2"/>
                    <a:pt x="28" y="58"/>
                    <a:pt x="39" y="45"/>
                  </a:cubicBezTo>
                  <a:cubicBezTo>
                    <a:pt x="53" y="28"/>
                    <a:pt x="72" y="19"/>
                    <a:pt x="96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20"/>
                    <a:pt x="97" y="20"/>
                    <a:pt x="98" y="20"/>
                  </a:cubicBezTo>
                  <a:cubicBezTo>
                    <a:pt x="122" y="21"/>
                    <a:pt x="140" y="30"/>
                    <a:pt x="153" y="48"/>
                  </a:cubicBezTo>
                  <a:cubicBezTo>
                    <a:pt x="162" y="62"/>
                    <a:pt x="165" y="77"/>
                    <a:pt x="165" y="77"/>
                  </a:cubicBezTo>
                  <a:close/>
                  <a:moveTo>
                    <a:pt x="73" y="70"/>
                  </a:moveTo>
                  <a:cubicBezTo>
                    <a:pt x="72" y="72"/>
                    <a:pt x="72" y="74"/>
                    <a:pt x="73" y="76"/>
                  </a:cubicBezTo>
                  <a:cubicBezTo>
                    <a:pt x="74" y="80"/>
                    <a:pt x="79" y="79"/>
                    <a:pt x="81" y="76"/>
                  </a:cubicBezTo>
                  <a:cubicBezTo>
                    <a:pt x="82" y="74"/>
                    <a:pt x="81" y="72"/>
                    <a:pt x="80" y="70"/>
                  </a:cubicBezTo>
                  <a:cubicBezTo>
                    <a:pt x="81" y="69"/>
                    <a:pt x="83" y="69"/>
                    <a:pt x="84" y="69"/>
                  </a:cubicBezTo>
                  <a:cubicBezTo>
                    <a:pt x="77" y="75"/>
                    <a:pt x="90" y="83"/>
                    <a:pt x="93" y="73"/>
                  </a:cubicBezTo>
                  <a:cubicBezTo>
                    <a:pt x="93" y="72"/>
                    <a:pt x="93" y="70"/>
                    <a:pt x="93" y="69"/>
                  </a:cubicBezTo>
                  <a:cubicBezTo>
                    <a:pt x="93" y="69"/>
                    <a:pt x="93" y="69"/>
                    <a:pt x="93" y="69"/>
                  </a:cubicBezTo>
                  <a:cubicBezTo>
                    <a:pt x="94" y="69"/>
                    <a:pt x="96" y="69"/>
                    <a:pt x="97" y="69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3" y="73"/>
                    <a:pt x="94" y="80"/>
                    <a:pt x="99" y="79"/>
                  </a:cubicBezTo>
                  <a:cubicBezTo>
                    <a:pt x="101" y="79"/>
                    <a:pt x="102" y="78"/>
                    <a:pt x="103" y="77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9" y="81"/>
                    <a:pt x="112" y="79"/>
                    <a:pt x="114" y="76"/>
                  </a:cubicBezTo>
                  <a:cubicBezTo>
                    <a:pt x="114" y="77"/>
                    <a:pt x="116" y="79"/>
                    <a:pt x="117" y="79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0" y="81"/>
                    <a:pt x="71" y="75"/>
                    <a:pt x="70" y="71"/>
                  </a:cubicBezTo>
                  <a:cubicBezTo>
                    <a:pt x="71" y="71"/>
                    <a:pt x="72" y="70"/>
                    <a:pt x="73" y="70"/>
                  </a:cubicBezTo>
                  <a:close/>
                  <a:moveTo>
                    <a:pt x="117" y="71"/>
                  </a:moveTo>
                  <a:cubicBezTo>
                    <a:pt x="116" y="71"/>
                    <a:pt x="116" y="72"/>
                    <a:pt x="115" y="72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6" y="70"/>
                    <a:pt x="116" y="70"/>
                    <a:pt x="117" y="71"/>
                  </a:cubicBezTo>
                  <a:close/>
                  <a:moveTo>
                    <a:pt x="103" y="68"/>
                  </a:moveTo>
                  <a:cubicBezTo>
                    <a:pt x="105" y="68"/>
                    <a:pt x="107" y="68"/>
                    <a:pt x="109" y="69"/>
                  </a:cubicBezTo>
                  <a:cubicBezTo>
                    <a:pt x="107" y="70"/>
                    <a:pt x="106" y="71"/>
                    <a:pt x="105" y="72"/>
                  </a:cubicBezTo>
                  <a:cubicBezTo>
                    <a:pt x="105" y="71"/>
                    <a:pt x="105" y="70"/>
                    <a:pt x="104" y="70"/>
                  </a:cubicBezTo>
                  <a:cubicBezTo>
                    <a:pt x="104" y="69"/>
                    <a:pt x="104" y="69"/>
                    <a:pt x="103" y="68"/>
                  </a:cubicBezTo>
                  <a:close/>
                  <a:moveTo>
                    <a:pt x="63" y="76"/>
                  </a:move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63" y="75"/>
                    <a:pt x="63" y="76"/>
                    <a:pt x="6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101276" y="2421397"/>
              <a:ext cx="2688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461460" y="2222463"/>
              <a:ext cx="672077" cy="465974"/>
            </a:xfrm>
            <a:custGeom>
              <a:avLst/>
              <a:gdLst>
                <a:gd name="T0" fmla="*/ 314 w 317"/>
                <a:gd name="T1" fmla="*/ 82 h 220"/>
                <a:gd name="T2" fmla="*/ 309 w 317"/>
                <a:gd name="T3" fmla="*/ 76 h 220"/>
                <a:gd name="T4" fmla="*/ 303 w 317"/>
                <a:gd name="T5" fmla="*/ 71 h 220"/>
                <a:gd name="T6" fmla="*/ 302 w 317"/>
                <a:gd name="T7" fmla="*/ 72 h 220"/>
                <a:gd name="T8" fmla="*/ 306 w 317"/>
                <a:gd name="T9" fmla="*/ 83 h 220"/>
                <a:gd name="T10" fmla="*/ 306 w 317"/>
                <a:gd name="T11" fmla="*/ 87 h 220"/>
                <a:gd name="T12" fmla="*/ 305 w 317"/>
                <a:gd name="T13" fmla="*/ 92 h 220"/>
                <a:gd name="T14" fmla="*/ 302 w 317"/>
                <a:gd name="T15" fmla="*/ 94 h 220"/>
                <a:gd name="T16" fmla="*/ 302 w 317"/>
                <a:gd name="T17" fmla="*/ 95 h 220"/>
                <a:gd name="T18" fmla="*/ 302 w 317"/>
                <a:gd name="T19" fmla="*/ 94 h 220"/>
                <a:gd name="T20" fmla="*/ 302 w 317"/>
                <a:gd name="T21" fmla="*/ 94 h 220"/>
                <a:gd name="T22" fmla="*/ 301 w 317"/>
                <a:gd name="T23" fmla="*/ 95 h 220"/>
                <a:gd name="T24" fmla="*/ 298 w 317"/>
                <a:gd name="T25" fmla="*/ 96 h 220"/>
                <a:gd name="T26" fmla="*/ 158 w 317"/>
                <a:gd name="T27" fmla="*/ 0 h 220"/>
                <a:gd name="T28" fmla="*/ 17 w 317"/>
                <a:gd name="T29" fmla="*/ 11 h 220"/>
                <a:gd name="T30" fmla="*/ 20 w 317"/>
                <a:gd name="T31" fmla="*/ 99 h 220"/>
                <a:gd name="T32" fmla="*/ 8 w 317"/>
                <a:gd name="T33" fmla="*/ 99 h 220"/>
                <a:gd name="T34" fmla="*/ 8 w 317"/>
                <a:gd name="T35" fmla="*/ 147 h 220"/>
                <a:gd name="T36" fmla="*/ 90 w 317"/>
                <a:gd name="T37" fmla="*/ 185 h 220"/>
                <a:gd name="T38" fmla="*/ 113 w 317"/>
                <a:gd name="T39" fmla="*/ 220 h 220"/>
                <a:gd name="T40" fmla="*/ 134 w 317"/>
                <a:gd name="T41" fmla="*/ 196 h 220"/>
                <a:gd name="T42" fmla="*/ 176 w 317"/>
                <a:gd name="T43" fmla="*/ 197 h 220"/>
                <a:gd name="T44" fmla="*/ 196 w 317"/>
                <a:gd name="T45" fmla="*/ 220 h 220"/>
                <a:gd name="T46" fmla="*/ 219 w 317"/>
                <a:gd name="T47" fmla="*/ 188 h 220"/>
                <a:gd name="T48" fmla="*/ 302 w 317"/>
                <a:gd name="T49" fmla="*/ 110 h 220"/>
                <a:gd name="T50" fmla="*/ 309 w 317"/>
                <a:gd name="T51" fmla="*/ 106 h 220"/>
                <a:gd name="T52" fmla="*/ 311 w 317"/>
                <a:gd name="T53" fmla="*/ 104 h 220"/>
                <a:gd name="T54" fmla="*/ 311 w 317"/>
                <a:gd name="T55" fmla="*/ 104 h 220"/>
                <a:gd name="T56" fmla="*/ 312 w 317"/>
                <a:gd name="T57" fmla="*/ 103 h 220"/>
                <a:gd name="T58" fmla="*/ 312 w 317"/>
                <a:gd name="T59" fmla="*/ 103 h 220"/>
                <a:gd name="T60" fmla="*/ 316 w 317"/>
                <a:gd name="T61" fmla="*/ 96 h 220"/>
                <a:gd name="T62" fmla="*/ 315 w 317"/>
                <a:gd name="T63" fmla="*/ 85 h 220"/>
                <a:gd name="T64" fmla="*/ 52 w 317"/>
                <a:gd name="T65" fmla="*/ 100 h 220"/>
                <a:gd name="T66" fmla="*/ 75 w 317"/>
                <a:gd name="T67" fmla="*/ 100 h 220"/>
                <a:gd name="T68" fmla="*/ 201 w 317"/>
                <a:gd name="T69" fmla="*/ 25 h 220"/>
                <a:gd name="T70" fmla="*/ 158 w 317"/>
                <a:gd name="T71" fmla="*/ 31 h 220"/>
                <a:gd name="T72" fmla="*/ 119 w 317"/>
                <a:gd name="T73" fmla="*/ 38 h 220"/>
                <a:gd name="T74" fmla="*/ 113 w 317"/>
                <a:gd name="T75" fmla="*/ 26 h 220"/>
                <a:gd name="T76" fmla="*/ 158 w 317"/>
                <a:gd name="T77" fmla="*/ 13 h 220"/>
                <a:gd name="T78" fmla="*/ 201 w 317"/>
                <a:gd name="T79" fmla="*/ 2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17" h="220">
                  <a:moveTo>
                    <a:pt x="315" y="85"/>
                  </a:moveTo>
                  <a:cubicBezTo>
                    <a:pt x="315" y="84"/>
                    <a:pt x="314" y="83"/>
                    <a:pt x="314" y="82"/>
                  </a:cubicBezTo>
                  <a:cubicBezTo>
                    <a:pt x="313" y="81"/>
                    <a:pt x="313" y="80"/>
                    <a:pt x="312" y="80"/>
                  </a:cubicBezTo>
                  <a:cubicBezTo>
                    <a:pt x="311" y="78"/>
                    <a:pt x="310" y="77"/>
                    <a:pt x="309" y="76"/>
                  </a:cubicBezTo>
                  <a:cubicBezTo>
                    <a:pt x="308" y="75"/>
                    <a:pt x="306" y="74"/>
                    <a:pt x="305" y="73"/>
                  </a:cubicBezTo>
                  <a:cubicBezTo>
                    <a:pt x="304" y="72"/>
                    <a:pt x="304" y="72"/>
                    <a:pt x="303" y="71"/>
                  </a:cubicBezTo>
                  <a:cubicBezTo>
                    <a:pt x="301" y="70"/>
                    <a:pt x="300" y="70"/>
                    <a:pt x="300" y="70"/>
                  </a:cubicBezTo>
                  <a:cubicBezTo>
                    <a:pt x="300" y="70"/>
                    <a:pt x="301" y="71"/>
                    <a:pt x="302" y="72"/>
                  </a:cubicBezTo>
                  <a:cubicBezTo>
                    <a:pt x="302" y="74"/>
                    <a:pt x="303" y="76"/>
                    <a:pt x="304" y="79"/>
                  </a:cubicBezTo>
                  <a:cubicBezTo>
                    <a:pt x="305" y="80"/>
                    <a:pt x="305" y="81"/>
                    <a:pt x="306" y="83"/>
                  </a:cubicBezTo>
                  <a:cubicBezTo>
                    <a:pt x="306" y="84"/>
                    <a:pt x="306" y="84"/>
                    <a:pt x="306" y="85"/>
                  </a:cubicBezTo>
                  <a:cubicBezTo>
                    <a:pt x="306" y="86"/>
                    <a:pt x="306" y="86"/>
                    <a:pt x="306" y="87"/>
                  </a:cubicBezTo>
                  <a:cubicBezTo>
                    <a:pt x="306" y="89"/>
                    <a:pt x="306" y="90"/>
                    <a:pt x="306" y="91"/>
                  </a:cubicBezTo>
                  <a:cubicBezTo>
                    <a:pt x="305" y="91"/>
                    <a:pt x="305" y="92"/>
                    <a:pt x="305" y="92"/>
                  </a:cubicBezTo>
                  <a:cubicBezTo>
                    <a:pt x="305" y="92"/>
                    <a:pt x="304" y="92"/>
                    <a:pt x="304" y="93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2" y="95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4"/>
                    <a:pt x="302" y="94"/>
                    <a:pt x="302" y="94"/>
                  </a:cubicBezTo>
                  <a:cubicBezTo>
                    <a:pt x="302" y="95"/>
                    <a:pt x="302" y="95"/>
                    <a:pt x="302" y="95"/>
                  </a:cubicBezTo>
                  <a:cubicBezTo>
                    <a:pt x="301" y="95"/>
                    <a:pt x="301" y="95"/>
                    <a:pt x="301" y="95"/>
                  </a:cubicBezTo>
                  <a:cubicBezTo>
                    <a:pt x="300" y="95"/>
                    <a:pt x="300" y="96"/>
                    <a:pt x="299" y="96"/>
                  </a:cubicBezTo>
                  <a:cubicBezTo>
                    <a:pt x="299" y="96"/>
                    <a:pt x="298" y="96"/>
                    <a:pt x="298" y="96"/>
                  </a:cubicBezTo>
                  <a:cubicBezTo>
                    <a:pt x="297" y="96"/>
                    <a:pt x="297" y="96"/>
                    <a:pt x="297" y="96"/>
                  </a:cubicBezTo>
                  <a:cubicBezTo>
                    <a:pt x="295" y="43"/>
                    <a:pt x="233" y="0"/>
                    <a:pt x="158" y="0"/>
                  </a:cubicBezTo>
                  <a:cubicBezTo>
                    <a:pt x="123" y="0"/>
                    <a:pt x="90" y="10"/>
                    <a:pt x="65" y="26"/>
                  </a:cubicBezTo>
                  <a:cubicBezTo>
                    <a:pt x="55" y="19"/>
                    <a:pt x="39" y="11"/>
                    <a:pt x="17" y="11"/>
                  </a:cubicBezTo>
                  <a:cubicBezTo>
                    <a:pt x="17" y="11"/>
                    <a:pt x="31" y="33"/>
                    <a:pt x="40" y="48"/>
                  </a:cubicBezTo>
                  <a:cubicBezTo>
                    <a:pt x="27" y="63"/>
                    <a:pt x="20" y="80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0" y="108"/>
                    <a:pt x="0" y="123"/>
                  </a:cubicBezTo>
                  <a:cubicBezTo>
                    <a:pt x="0" y="138"/>
                    <a:pt x="8" y="147"/>
                    <a:pt x="8" y="147"/>
                  </a:cubicBezTo>
                  <a:cubicBezTo>
                    <a:pt x="44" y="155"/>
                    <a:pt x="44" y="155"/>
                    <a:pt x="44" y="155"/>
                  </a:cubicBezTo>
                  <a:cubicBezTo>
                    <a:pt x="56" y="167"/>
                    <a:pt x="72" y="177"/>
                    <a:pt x="90" y="185"/>
                  </a:cubicBezTo>
                  <a:cubicBezTo>
                    <a:pt x="98" y="216"/>
                    <a:pt x="98" y="216"/>
                    <a:pt x="98" y="216"/>
                  </a:cubicBezTo>
                  <a:cubicBezTo>
                    <a:pt x="98" y="216"/>
                    <a:pt x="101" y="220"/>
                    <a:pt x="113" y="220"/>
                  </a:cubicBezTo>
                  <a:cubicBezTo>
                    <a:pt x="125" y="220"/>
                    <a:pt x="130" y="216"/>
                    <a:pt x="130" y="21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2" y="197"/>
                    <a:pt x="150" y="198"/>
                    <a:pt x="158" y="198"/>
                  </a:cubicBezTo>
                  <a:cubicBezTo>
                    <a:pt x="164" y="198"/>
                    <a:pt x="170" y="197"/>
                    <a:pt x="176" y="197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6"/>
                    <a:pt x="184" y="220"/>
                    <a:pt x="196" y="220"/>
                  </a:cubicBezTo>
                  <a:cubicBezTo>
                    <a:pt x="208" y="220"/>
                    <a:pt x="212" y="216"/>
                    <a:pt x="212" y="216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60" y="173"/>
                    <a:pt x="290" y="145"/>
                    <a:pt x="295" y="112"/>
                  </a:cubicBezTo>
                  <a:cubicBezTo>
                    <a:pt x="298" y="111"/>
                    <a:pt x="300" y="111"/>
                    <a:pt x="302" y="110"/>
                  </a:cubicBezTo>
                  <a:cubicBezTo>
                    <a:pt x="304" y="110"/>
                    <a:pt x="305" y="109"/>
                    <a:pt x="306" y="108"/>
                  </a:cubicBezTo>
                  <a:cubicBezTo>
                    <a:pt x="307" y="108"/>
                    <a:pt x="308" y="107"/>
                    <a:pt x="309" y="106"/>
                  </a:cubicBezTo>
                  <a:cubicBezTo>
                    <a:pt x="310" y="105"/>
                    <a:pt x="310" y="105"/>
                    <a:pt x="310" y="105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4" y="101"/>
                    <a:pt x="314" y="101"/>
                    <a:pt x="314" y="101"/>
                  </a:cubicBezTo>
                  <a:cubicBezTo>
                    <a:pt x="315" y="99"/>
                    <a:pt x="315" y="98"/>
                    <a:pt x="316" y="96"/>
                  </a:cubicBezTo>
                  <a:cubicBezTo>
                    <a:pt x="316" y="95"/>
                    <a:pt x="317" y="94"/>
                    <a:pt x="317" y="92"/>
                  </a:cubicBezTo>
                  <a:cubicBezTo>
                    <a:pt x="317" y="90"/>
                    <a:pt x="316" y="87"/>
                    <a:pt x="315" y="85"/>
                  </a:cubicBezTo>
                  <a:close/>
                  <a:moveTo>
                    <a:pt x="63" y="111"/>
                  </a:moveTo>
                  <a:cubicBezTo>
                    <a:pt x="57" y="111"/>
                    <a:pt x="52" y="106"/>
                    <a:pt x="52" y="100"/>
                  </a:cubicBezTo>
                  <a:cubicBezTo>
                    <a:pt x="52" y="93"/>
                    <a:pt x="57" y="88"/>
                    <a:pt x="63" y="88"/>
                  </a:cubicBezTo>
                  <a:cubicBezTo>
                    <a:pt x="70" y="88"/>
                    <a:pt x="75" y="93"/>
                    <a:pt x="75" y="100"/>
                  </a:cubicBezTo>
                  <a:cubicBezTo>
                    <a:pt x="75" y="106"/>
                    <a:pt x="70" y="111"/>
                    <a:pt x="63" y="111"/>
                  </a:cubicBezTo>
                  <a:close/>
                  <a:moveTo>
                    <a:pt x="201" y="25"/>
                  </a:moveTo>
                  <a:cubicBezTo>
                    <a:pt x="200" y="27"/>
                    <a:pt x="197" y="37"/>
                    <a:pt x="194" y="37"/>
                  </a:cubicBezTo>
                  <a:cubicBezTo>
                    <a:pt x="183" y="33"/>
                    <a:pt x="170" y="31"/>
                    <a:pt x="158" y="31"/>
                  </a:cubicBezTo>
                  <a:cubicBezTo>
                    <a:pt x="144" y="31"/>
                    <a:pt x="131" y="33"/>
                    <a:pt x="119" y="37"/>
                  </a:cubicBezTo>
                  <a:cubicBezTo>
                    <a:pt x="119" y="37"/>
                    <a:pt x="119" y="38"/>
                    <a:pt x="119" y="38"/>
                  </a:cubicBezTo>
                  <a:cubicBezTo>
                    <a:pt x="119" y="38"/>
                    <a:pt x="119" y="37"/>
                    <a:pt x="118" y="37"/>
                  </a:cubicBezTo>
                  <a:cubicBezTo>
                    <a:pt x="115" y="36"/>
                    <a:pt x="113" y="28"/>
                    <a:pt x="113" y="26"/>
                  </a:cubicBezTo>
                  <a:cubicBezTo>
                    <a:pt x="112" y="23"/>
                    <a:pt x="113" y="20"/>
                    <a:pt x="116" y="19"/>
                  </a:cubicBezTo>
                  <a:cubicBezTo>
                    <a:pt x="129" y="15"/>
                    <a:pt x="143" y="13"/>
                    <a:pt x="158" y="13"/>
                  </a:cubicBezTo>
                  <a:cubicBezTo>
                    <a:pt x="171" y="13"/>
                    <a:pt x="185" y="15"/>
                    <a:pt x="197" y="18"/>
                  </a:cubicBezTo>
                  <a:cubicBezTo>
                    <a:pt x="200" y="19"/>
                    <a:pt x="201" y="22"/>
                    <a:pt x="201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245549" y="4200160"/>
              <a:ext cx="415792" cy="270623"/>
            </a:xfrm>
            <a:custGeom>
              <a:avLst/>
              <a:gdLst>
                <a:gd name="T0" fmla="*/ 95 w 196"/>
                <a:gd name="T1" fmla="*/ 123 h 128"/>
                <a:gd name="T2" fmla="*/ 181 w 196"/>
                <a:gd name="T3" fmla="*/ 66 h 128"/>
                <a:gd name="T4" fmla="*/ 195 w 196"/>
                <a:gd name="T5" fmla="*/ 66 h 128"/>
                <a:gd name="T6" fmla="*/ 196 w 196"/>
                <a:gd name="T7" fmla="*/ 64 h 128"/>
                <a:gd name="T8" fmla="*/ 101 w 196"/>
                <a:gd name="T9" fmla="*/ 0 h 128"/>
                <a:gd name="T10" fmla="*/ 6 w 196"/>
                <a:gd name="T11" fmla="*/ 64 h 128"/>
                <a:gd name="T12" fmla="*/ 29 w 196"/>
                <a:gd name="T13" fmla="*/ 106 h 128"/>
                <a:gd name="T14" fmla="*/ 0 w 196"/>
                <a:gd name="T15" fmla="*/ 126 h 128"/>
                <a:gd name="T16" fmla="*/ 14 w 196"/>
                <a:gd name="T17" fmla="*/ 128 h 128"/>
                <a:gd name="T18" fmla="*/ 45 w 196"/>
                <a:gd name="T19" fmla="*/ 116 h 128"/>
                <a:gd name="T20" fmla="*/ 94 w 196"/>
                <a:gd name="T21" fmla="*/ 127 h 128"/>
                <a:gd name="T22" fmla="*/ 95 w 196"/>
                <a:gd name="T23" fmla="*/ 1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28">
                  <a:moveTo>
                    <a:pt x="95" y="123"/>
                  </a:moveTo>
                  <a:cubicBezTo>
                    <a:pt x="103" y="90"/>
                    <a:pt x="135" y="66"/>
                    <a:pt x="181" y="66"/>
                  </a:cubicBezTo>
                  <a:cubicBezTo>
                    <a:pt x="186" y="66"/>
                    <a:pt x="191" y="66"/>
                    <a:pt x="195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29"/>
                    <a:pt x="153" y="0"/>
                    <a:pt x="101" y="0"/>
                  </a:cubicBezTo>
                  <a:cubicBezTo>
                    <a:pt x="48" y="0"/>
                    <a:pt x="6" y="29"/>
                    <a:pt x="6" y="64"/>
                  </a:cubicBezTo>
                  <a:cubicBezTo>
                    <a:pt x="6" y="80"/>
                    <a:pt x="15" y="95"/>
                    <a:pt x="29" y="106"/>
                  </a:cubicBezTo>
                  <a:cubicBezTo>
                    <a:pt x="22" y="115"/>
                    <a:pt x="12" y="122"/>
                    <a:pt x="0" y="126"/>
                  </a:cubicBezTo>
                  <a:cubicBezTo>
                    <a:pt x="5" y="127"/>
                    <a:pt x="9" y="128"/>
                    <a:pt x="14" y="128"/>
                  </a:cubicBezTo>
                  <a:cubicBezTo>
                    <a:pt x="26" y="128"/>
                    <a:pt x="37" y="123"/>
                    <a:pt x="45" y="116"/>
                  </a:cubicBezTo>
                  <a:cubicBezTo>
                    <a:pt x="60" y="123"/>
                    <a:pt x="74" y="126"/>
                    <a:pt x="94" y="127"/>
                  </a:cubicBezTo>
                  <a:cubicBezTo>
                    <a:pt x="94" y="125"/>
                    <a:pt x="95" y="124"/>
                    <a:pt x="95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6" name="Freeform 35"/>
            <p:cNvSpPr>
              <a:spLocks noEditPoints="1"/>
            </p:cNvSpPr>
            <p:nvPr/>
          </p:nvSpPr>
          <p:spPr bwMode="auto">
            <a:xfrm>
              <a:off x="4483016" y="4374004"/>
              <a:ext cx="319908" cy="207000"/>
            </a:xfrm>
            <a:custGeom>
              <a:avLst/>
              <a:gdLst>
                <a:gd name="T0" fmla="*/ 128 w 151"/>
                <a:gd name="T1" fmla="*/ 81 h 98"/>
                <a:gd name="T2" fmla="*/ 146 w 151"/>
                <a:gd name="T3" fmla="*/ 49 h 98"/>
                <a:gd name="T4" fmla="*/ 73 w 151"/>
                <a:gd name="T5" fmla="*/ 0 h 98"/>
                <a:gd name="T6" fmla="*/ 0 w 151"/>
                <a:gd name="T7" fmla="*/ 49 h 98"/>
                <a:gd name="T8" fmla="*/ 73 w 151"/>
                <a:gd name="T9" fmla="*/ 98 h 98"/>
                <a:gd name="T10" fmla="*/ 116 w 151"/>
                <a:gd name="T11" fmla="*/ 89 h 98"/>
                <a:gd name="T12" fmla="*/ 140 w 151"/>
                <a:gd name="T13" fmla="*/ 98 h 98"/>
                <a:gd name="T14" fmla="*/ 151 w 151"/>
                <a:gd name="T15" fmla="*/ 97 h 98"/>
                <a:gd name="T16" fmla="*/ 128 w 151"/>
                <a:gd name="T17" fmla="*/ 81 h 98"/>
                <a:gd name="T18" fmla="*/ 45 w 151"/>
                <a:gd name="T19" fmla="*/ 58 h 98"/>
                <a:gd name="T20" fmla="*/ 37 w 151"/>
                <a:gd name="T21" fmla="*/ 49 h 98"/>
                <a:gd name="T22" fmla="*/ 45 w 151"/>
                <a:gd name="T23" fmla="*/ 41 h 98"/>
                <a:gd name="T24" fmla="*/ 54 w 151"/>
                <a:gd name="T25" fmla="*/ 49 h 98"/>
                <a:gd name="T26" fmla="*/ 45 w 151"/>
                <a:gd name="T27" fmla="*/ 58 h 98"/>
                <a:gd name="T28" fmla="*/ 75 w 151"/>
                <a:gd name="T29" fmla="*/ 58 h 98"/>
                <a:gd name="T30" fmla="*/ 67 w 151"/>
                <a:gd name="T31" fmla="*/ 49 h 98"/>
                <a:gd name="T32" fmla="*/ 75 w 151"/>
                <a:gd name="T33" fmla="*/ 41 h 98"/>
                <a:gd name="T34" fmla="*/ 84 w 151"/>
                <a:gd name="T35" fmla="*/ 49 h 98"/>
                <a:gd name="T36" fmla="*/ 75 w 151"/>
                <a:gd name="T37" fmla="*/ 58 h 98"/>
                <a:gd name="T38" fmla="*/ 105 w 151"/>
                <a:gd name="T39" fmla="*/ 58 h 98"/>
                <a:gd name="T40" fmla="*/ 97 w 151"/>
                <a:gd name="T41" fmla="*/ 49 h 98"/>
                <a:gd name="T42" fmla="*/ 105 w 151"/>
                <a:gd name="T43" fmla="*/ 41 h 98"/>
                <a:gd name="T44" fmla="*/ 114 w 151"/>
                <a:gd name="T45" fmla="*/ 49 h 98"/>
                <a:gd name="T46" fmla="*/ 105 w 151"/>
                <a:gd name="T47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98">
                  <a:moveTo>
                    <a:pt x="128" y="81"/>
                  </a:moveTo>
                  <a:cubicBezTo>
                    <a:pt x="140" y="73"/>
                    <a:pt x="146" y="62"/>
                    <a:pt x="146" y="49"/>
                  </a:cubicBezTo>
                  <a:cubicBezTo>
                    <a:pt x="146" y="22"/>
                    <a:pt x="114" y="0"/>
                    <a:pt x="73" y="0"/>
                  </a:cubicBezTo>
                  <a:cubicBezTo>
                    <a:pt x="33" y="0"/>
                    <a:pt x="0" y="22"/>
                    <a:pt x="0" y="49"/>
                  </a:cubicBezTo>
                  <a:cubicBezTo>
                    <a:pt x="0" y="76"/>
                    <a:pt x="33" y="98"/>
                    <a:pt x="73" y="98"/>
                  </a:cubicBezTo>
                  <a:cubicBezTo>
                    <a:pt x="89" y="98"/>
                    <a:pt x="104" y="95"/>
                    <a:pt x="116" y="89"/>
                  </a:cubicBezTo>
                  <a:cubicBezTo>
                    <a:pt x="122" y="95"/>
                    <a:pt x="131" y="98"/>
                    <a:pt x="140" y="98"/>
                  </a:cubicBezTo>
                  <a:cubicBezTo>
                    <a:pt x="144" y="98"/>
                    <a:pt x="147" y="98"/>
                    <a:pt x="151" y="97"/>
                  </a:cubicBezTo>
                  <a:cubicBezTo>
                    <a:pt x="142" y="94"/>
                    <a:pt x="134" y="89"/>
                    <a:pt x="128" y="81"/>
                  </a:cubicBezTo>
                  <a:close/>
                  <a:moveTo>
                    <a:pt x="45" y="58"/>
                  </a:moveTo>
                  <a:cubicBezTo>
                    <a:pt x="41" y="58"/>
                    <a:pt x="37" y="54"/>
                    <a:pt x="37" y="49"/>
                  </a:cubicBezTo>
                  <a:cubicBezTo>
                    <a:pt x="37" y="45"/>
                    <a:pt x="41" y="41"/>
                    <a:pt x="45" y="41"/>
                  </a:cubicBezTo>
                  <a:cubicBezTo>
                    <a:pt x="50" y="41"/>
                    <a:pt x="54" y="45"/>
                    <a:pt x="54" y="49"/>
                  </a:cubicBezTo>
                  <a:cubicBezTo>
                    <a:pt x="54" y="54"/>
                    <a:pt x="50" y="58"/>
                    <a:pt x="45" y="58"/>
                  </a:cubicBezTo>
                  <a:close/>
                  <a:moveTo>
                    <a:pt x="75" y="58"/>
                  </a:moveTo>
                  <a:cubicBezTo>
                    <a:pt x="71" y="58"/>
                    <a:pt x="67" y="54"/>
                    <a:pt x="67" y="49"/>
                  </a:cubicBezTo>
                  <a:cubicBezTo>
                    <a:pt x="67" y="45"/>
                    <a:pt x="71" y="41"/>
                    <a:pt x="75" y="41"/>
                  </a:cubicBezTo>
                  <a:cubicBezTo>
                    <a:pt x="80" y="41"/>
                    <a:pt x="84" y="45"/>
                    <a:pt x="84" y="49"/>
                  </a:cubicBezTo>
                  <a:cubicBezTo>
                    <a:pt x="84" y="54"/>
                    <a:pt x="80" y="58"/>
                    <a:pt x="75" y="58"/>
                  </a:cubicBezTo>
                  <a:close/>
                  <a:moveTo>
                    <a:pt x="105" y="58"/>
                  </a:moveTo>
                  <a:cubicBezTo>
                    <a:pt x="100" y="58"/>
                    <a:pt x="97" y="54"/>
                    <a:pt x="97" y="49"/>
                  </a:cubicBezTo>
                  <a:cubicBezTo>
                    <a:pt x="97" y="45"/>
                    <a:pt x="100" y="41"/>
                    <a:pt x="105" y="41"/>
                  </a:cubicBezTo>
                  <a:cubicBezTo>
                    <a:pt x="110" y="41"/>
                    <a:pt x="114" y="45"/>
                    <a:pt x="114" y="49"/>
                  </a:cubicBezTo>
                  <a:cubicBezTo>
                    <a:pt x="114" y="54"/>
                    <a:pt x="110" y="58"/>
                    <a:pt x="105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7" name="Freeform 36"/>
            <p:cNvSpPr>
              <a:spLocks noEditPoints="1"/>
            </p:cNvSpPr>
            <p:nvPr/>
          </p:nvSpPr>
          <p:spPr bwMode="auto">
            <a:xfrm>
              <a:off x="2480227" y="3975239"/>
              <a:ext cx="535869" cy="394285"/>
            </a:xfrm>
            <a:custGeom>
              <a:avLst/>
              <a:gdLst>
                <a:gd name="T0" fmla="*/ 223 w 253"/>
                <a:gd name="T1" fmla="*/ 0 h 186"/>
                <a:gd name="T2" fmla="*/ 31 w 253"/>
                <a:gd name="T3" fmla="*/ 0 h 186"/>
                <a:gd name="T4" fmla="*/ 0 w 253"/>
                <a:gd name="T5" fmla="*/ 31 h 186"/>
                <a:gd name="T6" fmla="*/ 0 w 253"/>
                <a:gd name="T7" fmla="*/ 155 h 186"/>
                <a:gd name="T8" fmla="*/ 31 w 253"/>
                <a:gd name="T9" fmla="*/ 186 h 186"/>
                <a:gd name="T10" fmla="*/ 223 w 253"/>
                <a:gd name="T11" fmla="*/ 186 h 186"/>
                <a:gd name="T12" fmla="*/ 253 w 253"/>
                <a:gd name="T13" fmla="*/ 155 h 186"/>
                <a:gd name="T14" fmla="*/ 253 w 253"/>
                <a:gd name="T15" fmla="*/ 31 h 186"/>
                <a:gd name="T16" fmla="*/ 223 w 253"/>
                <a:gd name="T17" fmla="*/ 0 h 186"/>
                <a:gd name="T18" fmla="*/ 216 w 253"/>
                <a:gd name="T19" fmla="*/ 24 h 186"/>
                <a:gd name="T20" fmla="*/ 128 w 253"/>
                <a:gd name="T21" fmla="*/ 86 h 186"/>
                <a:gd name="T22" fmla="*/ 46 w 253"/>
                <a:gd name="T23" fmla="*/ 24 h 186"/>
                <a:gd name="T24" fmla="*/ 216 w 253"/>
                <a:gd name="T25" fmla="*/ 24 h 186"/>
                <a:gd name="T26" fmla="*/ 223 w 253"/>
                <a:gd name="T27" fmla="*/ 162 h 186"/>
                <a:gd name="T28" fmla="*/ 31 w 253"/>
                <a:gd name="T29" fmla="*/ 162 h 186"/>
                <a:gd name="T30" fmla="*/ 24 w 253"/>
                <a:gd name="T31" fmla="*/ 155 h 186"/>
                <a:gd name="T32" fmla="*/ 24 w 253"/>
                <a:gd name="T33" fmla="*/ 37 h 186"/>
                <a:gd name="T34" fmla="*/ 128 w 253"/>
                <a:gd name="T35" fmla="*/ 115 h 186"/>
                <a:gd name="T36" fmla="*/ 230 w 253"/>
                <a:gd name="T37" fmla="*/ 43 h 186"/>
                <a:gd name="T38" fmla="*/ 230 w 253"/>
                <a:gd name="T39" fmla="*/ 155 h 186"/>
                <a:gd name="T40" fmla="*/ 223 w 253"/>
                <a:gd name="T41" fmla="*/ 16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3" h="186">
                  <a:moveTo>
                    <a:pt x="223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2"/>
                    <a:pt x="14" y="186"/>
                    <a:pt x="31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40" y="186"/>
                    <a:pt x="253" y="172"/>
                    <a:pt x="253" y="155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3" y="14"/>
                    <a:pt x="240" y="0"/>
                    <a:pt x="223" y="0"/>
                  </a:cubicBezTo>
                  <a:close/>
                  <a:moveTo>
                    <a:pt x="216" y="24"/>
                  </a:moveTo>
                  <a:cubicBezTo>
                    <a:pt x="128" y="86"/>
                    <a:pt x="128" y="86"/>
                    <a:pt x="128" y="86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216" y="24"/>
                  </a:lnTo>
                  <a:close/>
                  <a:moveTo>
                    <a:pt x="223" y="162"/>
                  </a:moveTo>
                  <a:cubicBezTo>
                    <a:pt x="31" y="162"/>
                    <a:pt x="31" y="162"/>
                    <a:pt x="31" y="162"/>
                  </a:cubicBezTo>
                  <a:cubicBezTo>
                    <a:pt x="27" y="162"/>
                    <a:pt x="24" y="159"/>
                    <a:pt x="24" y="15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30" y="159"/>
                    <a:pt x="226" y="162"/>
                    <a:pt x="223" y="1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3016097" y="2976981"/>
              <a:ext cx="411311" cy="422064"/>
            </a:xfrm>
            <a:custGeom>
              <a:avLst/>
              <a:gdLst>
                <a:gd name="T0" fmla="*/ 142 w 194"/>
                <a:gd name="T1" fmla="*/ 188 h 199"/>
                <a:gd name="T2" fmla="*/ 90 w 194"/>
                <a:gd name="T3" fmla="*/ 199 h 199"/>
                <a:gd name="T4" fmla="*/ 0 w 194"/>
                <a:gd name="T5" fmla="*/ 109 h 199"/>
                <a:gd name="T6" fmla="*/ 107 w 194"/>
                <a:gd name="T7" fmla="*/ 0 h 199"/>
                <a:gd name="T8" fmla="*/ 194 w 194"/>
                <a:gd name="T9" fmla="*/ 82 h 199"/>
                <a:gd name="T10" fmla="*/ 140 w 194"/>
                <a:gd name="T11" fmla="*/ 151 h 199"/>
                <a:gd name="T12" fmla="*/ 115 w 194"/>
                <a:gd name="T13" fmla="*/ 129 h 199"/>
                <a:gd name="T14" fmla="*/ 115 w 194"/>
                <a:gd name="T15" fmla="*/ 129 h 199"/>
                <a:gd name="T16" fmla="*/ 77 w 194"/>
                <a:gd name="T17" fmla="*/ 151 h 199"/>
                <a:gd name="T18" fmla="*/ 45 w 194"/>
                <a:gd name="T19" fmla="*/ 113 h 199"/>
                <a:gd name="T20" fmla="*/ 113 w 194"/>
                <a:gd name="T21" fmla="*/ 46 h 199"/>
                <a:gd name="T22" fmla="*/ 147 w 194"/>
                <a:gd name="T23" fmla="*/ 53 h 199"/>
                <a:gd name="T24" fmla="*/ 138 w 194"/>
                <a:gd name="T25" fmla="*/ 107 h 199"/>
                <a:gd name="T26" fmla="*/ 145 w 194"/>
                <a:gd name="T27" fmla="*/ 131 h 199"/>
                <a:gd name="T28" fmla="*/ 173 w 194"/>
                <a:gd name="T29" fmla="*/ 83 h 199"/>
                <a:gd name="T30" fmla="*/ 105 w 194"/>
                <a:gd name="T31" fmla="*/ 17 h 199"/>
                <a:gd name="T32" fmla="*/ 22 w 194"/>
                <a:gd name="T33" fmla="*/ 106 h 199"/>
                <a:gd name="T34" fmla="*/ 95 w 194"/>
                <a:gd name="T35" fmla="*/ 181 h 199"/>
                <a:gd name="T36" fmla="*/ 137 w 194"/>
                <a:gd name="T37" fmla="*/ 172 h 199"/>
                <a:gd name="T38" fmla="*/ 142 w 194"/>
                <a:gd name="T39" fmla="*/ 188 h 199"/>
                <a:gd name="T40" fmla="*/ 117 w 194"/>
                <a:gd name="T41" fmla="*/ 70 h 199"/>
                <a:gd name="T42" fmla="*/ 108 w 194"/>
                <a:gd name="T43" fmla="*/ 69 h 199"/>
                <a:gd name="T44" fmla="*/ 74 w 194"/>
                <a:gd name="T45" fmla="*/ 110 h 199"/>
                <a:gd name="T46" fmla="*/ 88 w 194"/>
                <a:gd name="T47" fmla="*/ 127 h 199"/>
                <a:gd name="T48" fmla="*/ 113 w 194"/>
                <a:gd name="T49" fmla="*/ 97 h 199"/>
                <a:gd name="T50" fmla="*/ 117 w 194"/>
                <a:gd name="T51" fmla="*/ 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4" h="199">
                  <a:moveTo>
                    <a:pt x="142" y="188"/>
                  </a:moveTo>
                  <a:cubicBezTo>
                    <a:pt x="125" y="196"/>
                    <a:pt x="110" y="199"/>
                    <a:pt x="90" y="199"/>
                  </a:cubicBezTo>
                  <a:cubicBezTo>
                    <a:pt x="42" y="199"/>
                    <a:pt x="0" y="165"/>
                    <a:pt x="0" y="109"/>
                  </a:cubicBezTo>
                  <a:cubicBezTo>
                    <a:pt x="0" y="50"/>
                    <a:pt x="43" y="0"/>
                    <a:pt x="107" y="0"/>
                  </a:cubicBezTo>
                  <a:cubicBezTo>
                    <a:pt x="158" y="0"/>
                    <a:pt x="194" y="34"/>
                    <a:pt x="194" y="82"/>
                  </a:cubicBezTo>
                  <a:cubicBezTo>
                    <a:pt x="194" y="124"/>
                    <a:pt x="171" y="151"/>
                    <a:pt x="140" y="151"/>
                  </a:cubicBezTo>
                  <a:cubicBezTo>
                    <a:pt x="126" y="151"/>
                    <a:pt x="117" y="143"/>
                    <a:pt x="115" y="129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05" y="143"/>
                    <a:pt x="93" y="151"/>
                    <a:pt x="77" y="151"/>
                  </a:cubicBezTo>
                  <a:cubicBezTo>
                    <a:pt x="59" y="151"/>
                    <a:pt x="45" y="137"/>
                    <a:pt x="45" y="113"/>
                  </a:cubicBezTo>
                  <a:cubicBezTo>
                    <a:pt x="45" y="78"/>
                    <a:pt x="71" y="46"/>
                    <a:pt x="113" y="46"/>
                  </a:cubicBezTo>
                  <a:cubicBezTo>
                    <a:pt x="125" y="46"/>
                    <a:pt x="139" y="50"/>
                    <a:pt x="147" y="53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5" y="123"/>
                    <a:pt x="137" y="131"/>
                    <a:pt x="145" y="131"/>
                  </a:cubicBezTo>
                  <a:cubicBezTo>
                    <a:pt x="157" y="132"/>
                    <a:pt x="173" y="116"/>
                    <a:pt x="173" y="83"/>
                  </a:cubicBezTo>
                  <a:cubicBezTo>
                    <a:pt x="173" y="46"/>
                    <a:pt x="149" y="17"/>
                    <a:pt x="105" y="17"/>
                  </a:cubicBezTo>
                  <a:cubicBezTo>
                    <a:pt x="60" y="17"/>
                    <a:pt x="22" y="51"/>
                    <a:pt x="22" y="106"/>
                  </a:cubicBezTo>
                  <a:cubicBezTo>
                    <a:pt x="22" y="154"/>
                    <a:pt x="53" y="181"/>
                    <a:pt x="95" y="181"/>
                  </a:cubicBezTo>
                  <a:cubicBezTo>
                    <a:pt x="110" y="181"/>
                    <a:pt x="126" y="178"/>
                    <a:pt x="137" y="172"/>
                  </a:cubicBezTo>
                  <a:lnTo>
                    <a:pt x="142" y="188"/>
                  </a:lnTo>
                  <a:close/>
                  <a:moveTo>
                    <a:pt x="117" y="70"/>
                  </a:moveTo>
                  <a:cubicBezTo>
                    <a:pt x="115" y="70"/>
                    <a:pt x="111" y="69"/>
                    <a:pt x="108" y="69"/>
                  </a:cubicBezTo>
                  <a:cubicBezTo>
                    <a:pt x="89" y="69"/>
                    <a:pt x="74" y="88"/>
                    <a:pt x="74" y="110"/>
                  </a:cubicBezTo>
                  <a:cubicBezTo>
                    <a:pt x="74" y="121"/>
                    <a:pt x="79" y="127"/>
                    <a:pt x="88" y="127"/>
                  </a:cubicBezTo>
                  <a:cubicBezTo>
                    <a:pt x="99" y="127"/>
                    <a:pt x="110" y="114"/>
                    <a:pt x="113" y="97"/>
                  </a:cubicBezTo>
                  <a:lnTo>
                    <a:pt x="117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826223" y="4782627"/>
              <a:ext cx="443571" cy="430129"/>
            </a:xfrm>
            <a:custGeom>
              <a:avLst/>
              <a:gdLst>
                <a:gd name="T0" fmla="*/ 11 w 209"/>
                <a:gd name="T1" fmla="*/ 203 h 203"/>
                <a:gd name="T2" fmla="*/ 26 w 209"/>
                <a:gd name="T3" fmla="*/ 167 h 203"/>
                <a:gd name="T4" fmla="*/ 79 w 209"/>
                <a:gd name="T5" fmla="*/ 120 h 203"/>
                <a:gd name="T6" fmla="*/ 52 w 209"/>
                <a:gd name="T7" fmla="*/ 64 h 203"/>
                <a:gd name="T8" fmla="*/ 106 w 209"/>
                <a:gd name="T9" fmla="*/ 0 h 203"/>
                <a:gd name="T10" fmla="*/ 159 w 209"/>
                <a:gd name="T11" fmla="*/ 69 h 203"/>
                <a:gd name="T12" fmla="*/ 133 w 209"/>
                <a:gd name="T13" fmla="*/ 121 h 203"/>
                <a:gd name="T14" fmla="*/ 190 w 209"/>
                <a:gd name="T15" fmla="*/ 164 h 203"/>
                <a:gd name="T16" fmla="*/ 209 w 209"/>
                <a:gd name="T17" fmla="*/ 203 h 203"/>
                <a:gd name="T18" fmla="*/ 11 w 209"/>
                <a:gd name="T1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203">
                  <a:moveTo>
                    <a:pt x="11" y="203"/>
                  </a:moveTo>
                  <a:cubicBezTo>
                    <a:pt x="11" y="203"/>
                    <a:pt x="0" y="175"/>
                    <a:pt x="26" y="167"/>
                  </a:cubicBezTo>
                  <a:cubicBezTo>
                    <a:pt x="52" y="159"/>
                    <a:pt x="79" y="150"/>
                    <a:pt x="79" y="120"/>
                  </a:cubicBezTo>
                  <a:cubicBezTo>
                    <a:pt x="79" y="120"/>
                    <a:pt x="52" y="108"/>
                    <a:pt x="52" y="64"/>
                  </a:cubicBezTo>
                  <a:cubicBezTo>
                    <a:pt x="52" y="24"/>
                    <a:pt x="73" y="0"/>
                    <a:pt x="106" y="0"/>
                  </a:cubicBezTo>
                  <a:cubicBezTo>
                    <a:pt x="140" y="0"/>
                    <a:pt x="159" y="26"/>
                    <a:pt x="159" y="69"/>
                  </a:cubicBezTo>
                  <a:cubicBezTo>
                    <a:pt x="159" y="69"/>
                    <a:pt x="152" y="111"/>
                    <a:pt x="133" y="121"/>
                  </a:cubicBezTo>
                  <a:cubicBezTo>
                    <a:pt x="134" y="129"/>
                    <a:pt x="130" y="155"/>
                    <a:pt x="190" y="164"/>
                  </a:cubicBezTo>
                  <a:cubicBezTo>
                    <a:pt x="208" y="166"/>
                    <a:pt x="209" y="184"/>
                    <a:pt x="209" y="203"/>
                  </a:cubicBezTo>
                  <a:lnTo>
                    <a:pt x="11" y="2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5216924" y="4841769"/>
              <a:ext cx="285857" cy="369194"/>
            </a:xfrm>
            <a:custGeom>
              <a:avLst/>
              <a:gdLst>
                <a:gd name="T0" fmla="*/ 40 w 135"/>
                <a:gd name="T1" fmla="*/ 174 h 174"/>
                <a:gd name="T2" fmla="*/ 135 w 135"/>
                <a:gd name="T3" fmla="*/ 174 h 174"/>
                <a:gd name="T4" fmla="*/ 118 w 135"/>
                <a:gd name="T5" fmla="*/ 141 h 174"/>
                <a:gd name="T6" fmla="*/ 70 w 135"/>
                <a:gd name="T7" fmla="*/ 104 h 174"/>
                <a:gd name="T8" fmla="*/ 92 w 135"/>
                <a:gd name="T9" fmla="*/ 59 h 174"/>
                <a:gd name="T10" fmla="*/ 47 w 135"/>
                <a:gd name="T11" fmla="*/ 0 h 174"/>
                <a:gd name="T12" fmla="*/ 0 w 135"/>
                <a:gd name="T13" fmla="*/ 54 h 174"/>
                <a:gd name="T14" fmla="*/ 23 w 135"/>
                <a:gd name="T15" fmla="*/ 103 h 174"/>
                <a:gd name="T16" fmla="*/ 13 w 135"/>
                <a:gd name="T17" fmla="*/ 124 h 174"/>
                <a:gd name="T18" fmla="*/ 38 w 135"/>
                <a:gd name="T19" fmla="*/ 145 h 174"/>
                <a:gd name="T20" fmla="*/ 40 w 135"/>
                <a:gd name="T2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74">
                  <a:moveTo>
                    <a:pt x="40" y="174"/>
                  </a:moveTo>
                  <a:cubicBezTo>
                    <a:pt x="135" y="174"/>
                    <a:pt x="135" y="174"/>
                    <a:pt x="135" y="174"/>
                  </a:cubicBezTo>
                  <a:cubicBezTo>
                    <a:pt x="135" y="158"/>
                    <a:pt x="134" y="142"/>
                    <a:pt x="118" y="141"/>
                  </a:cubicBezTo>
                  <a:cubicBezTo>
                    <a:pt x="67" y="133"/>
                    <a:pt x="71" y="110"/>
                    <a:pt x="70" y="104"/>
                  </a:cubicBezTo>
                  <a:cubicBezTo>
                    <a:pt x="86" y="95"/>
                    <a:pt x="92" y="59"/>
                    <a:pt x="92" y="59"/>
                  </a:cubicBezTo>
                  <a:cubicBezTo>
                    <a:pt x="92" y="22"/>
                    <a:pt x="76" y="0"/>
                    <a:pt x="47" y="0"/>
                  </a:cubicBezTo>
                  <a:cubicBezTo>
                    <a:pt x="18" y="0"/>
                    <a:pt x="0" y="20"/>
                    <a:pt x="0" y="54"/>
                  </a:cubicBezTo>
                  <a:cubicBezTo>
                    <a:pt x="0" y="93"/>
                    <a:pt x="23" y="103"/>
                    <a:pt x="23" y="103"/>
                  </a:cubicBezTo>
                  <a:cubicBezTo>
                    <a:pt x="23" y="114"/>
                    <a:pt x="18" y="121"/>
                    <a:pt x="13" y="124"/>
                  </a:cubicBezTo>
                  <a:cubicBezTo>
                    <a:pt x="13" y="124"/>
                    <a:pt x="33" y="129"/>
                    <a:pt x="38" y="145"/>
                  </a:cubicBezTo>
                  <a:cubicBezTo>
                    <a:pt x="41" y="158"/>
                    <a:pt x="40" y="174"/>
                    <a:pt x="40" y="1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1507060" y="3922368"/>
              <a:ext cx="534077" cy="381740"/>
            </a:xfrm>
            <a:custGeom>
              <a:avLst/>
              <a:gdLst>
                <a:gd name="T0" fmla="*/ 252 w 252"/>
                <a:gd name="T1" fmla="*/ 12 h 180"/>
                <a:gd name="T2" fmla="*/ 244 w 252"/>
                <a:gd name="T3" fmla="*/ 0 h 180"/>
                <a:gd name="T4" fmla="*/ 92 w 252"/>
                <a:gd name="T5" fmla="*/ 9 h 180"/>
                <a:gd name="T6" fmla="*/ 62 w 252"/>
                <a:gd name="T7" fmla="*/ 128 h 180"/>
                <a:gd name="T8" fmla="*/ 47 w 252"/>
                <a:gd name="T9" fmla="*/ 122 h 180"/>
                <a:gd name="T10" fmla="*/ 4 w 252"/>
                <a:gd name="T11" fmla="*/ 139 h 180"/>
                <a:gd name="T12" fmla="*/ 34 w 252"/>
                <a:gd name="T13" fmla="*/ 175 h 180"/>
                <a:gd name="T14" fmla="*/ 77 w 252"/>
                <a:gd name="T15" fmla="*/ 158 h 180"/>
                <a:gd name="T16" fmla="*/ 78 w 252"/>
                <a:gd name="T17" fmla="*/ 153 h 180"/>
                <a:gd name="T18" fmla="*/ 103 w 252"/>
                <a:gd name="T19" fmla="*/ 55 h 180"/>
                <a:gd name="T20" fmla="*/ 210 w 252"/>
                <a:gd name="T21" fmla="*/ 48 h 180"/>
                <a:gd name="T22" fmla="*/ 190 w 252"/>
                <a:gd name="T23" fmla="*/ 123 h 180"/>
                <a:gd name="T24" fmla="*/ 176 w 252"/>
                <a:gd name="T25" fmla="*/ 116 h 180"/>
                <a:gd name="T26" fmla="*/ 132 w 252"/>
                <a:gd name="T27" fmla="*/ 133 h 180"/>
                <a:gd name="T28" fmla="*/ 162 w 252"/>
                <a:gd name="T29" fmla="*/ 169 h 180"/>
                <a:gd name="T30" fmla="*/ 205 w 252"/>
                <a:gd name="T31" fmla="*/ 152 h 180"/>
                <a:gd name="T32" fmla="*/ 206 w 252"/>
                <a:gd name="T33" fmla="*/ 146 h 180"/>
                <a:gd name="T34" fmla="*/ 207 w 252"/>
                <a:gd name="T35" fmla="*/ 146 h 180"/>
                <a:gd name="T36" fmla="*/ 252 w 252"/>
                <a:gd name="T37" fmla="*/ 1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2" h="180">
                  <a:moveTo>
                    <a:pt x="252" y="12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62" y="128"/>
                    <a:pt x="62" y="128"/>
                    <a:pt x="62" y="128"/>
                  </a:cubicBezTo>
                  <a:cubicBezTo>
                    <a:pt x="57" y="126"/>
                    <a:pt x="53" y="123"/>
                    <a:pt x="47" y="122"/>
                  </a:cubicBezTo>
                  <a:cubicBezTo>
                    <a:pt x="27" y="117"/>
                    <a:pt x="8" y="124"/>
                    <a:pt x="4" y="139"/>
                  </a:cubicBezTo>
                  <a:cubicBezTo>
                    <a:pt x="0" y="153"/>
                    <a:pt x="14" y="169"/>
                    <a:pt x="34" y="175"/>
                  </a:cubicBezTo>
                  <a:cubicBezTo>
                    <a:pt x="54" y="180"/>
                    <a:pt x="73" y="172"/>
                    <a:pt x="77" y="158"/>
                  </a:cubicBezTo>
                  <a:cubicBezTo>
                    <a:pt x="78" y="156"/>
                    <a:pt x="78" y="155"/>
                    <a:pt x="78" y="153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210" y="48"/>
                    <a:pt x="210" y="48"/>
                    <a:pt x="210" y="48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186" y="120"/>
                    <a:pt x="181" y="118"/>
                    <a:pt x="176" y="116"/>
                  </a:cubicBezTo>
                  <a:cubicBezTo>
                    <a:pt x="155" y="111"/>
                    <a:pt x="136" y="118"/>
                    <a:pt x="132" y="133"/>
                  </a:cubicBezTo>
                  <a:cubicBezTo>
                    <a:pt x="129" y="147"/>
                    <a:pt x="142" y="163"/>
                    <a:pt x="162" y="169"/>
                  </a:cubicBezTo>
                  <a:cubicBezTo>
                    <a:pt x="182" y="174"/>
                    <a:pt x="202" y="166"/>
                    <a:pt x="205" y="152"/>
                  </a:cubicBezTo>
                  <a:cubicBezTo>
                    <a:pt x="206" y="150"/>
                    <a:pt x="206" y="148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lnTo>
                    <a:pt x="25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2132540" y="4865069"/>
              <a:ext cx="521531" cy="471350"/>
            </a:xfrm>
            <a:custGeom>
              <a:avLst/>
              <a:gdLst>
                <a:gd name="T0" fmla="*/ 242 w 246"/>
                <a:gd name="T1" fmla="*/ 65 h 222"/>
                <a:gd name="T2" fmla="*/ 181 w 246"/>
                <a:gd name="T3" fmla="*/ 1 h 222"/>
                <a:gd name="T4" fmla="*/ 122 w 246"/>
                <a:gd name="T5" fmla="*/ 37 h 222"/>
                <a:gd name="T6" fmla="*/ 62 w 246"/>
                <a:gd name="T7" fmla="*/ 3 h 222"/>
                <a:gd name="T8" fmla="*/ 3 w 246"/>
                <a:gd name="T9" fmla="*/ 68 h 222"/>
                <a:gd name="T10" fmla="*/ 48 w 246"/>
                <a:gd name="T11" fmla="*/ 155 h 222"/>
                <a:gd name="T12" fmla="*/ 124 w 246"/>
                <a:gd name="T13" fmla="*/ 222 h 222"/>
                <a:gd name="T14" fmla="*/ 124 w 246"/>
                <a:gd name="T15" fmla="*/ 222 h 222"/>
                <a:gd name="T16" fmla="*/ 124 w 246"/>
                <a:gd name="T17" fmla="*/ 222 h 222"/>
                <a:gd name="T18" fmla="*/ 124 w 246"/>
                <a:gd name="T19" fmla="*/ 222 h 222"/>
                <a:gd name="T20" fmla="*/ 124 w 246"/>
                <a:gd name="T21" fmla="*/ 222 h 222"/>
                <a:gd name="T22" fmla="*/ 199 w 246"/>
                <a:gd name="T23" fmla="*/ 154 h 222"/>
                <a:gd name="T24" fmla="*/ 242 w 246"/>
                <a:gd name="T25" fmla="*/ 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6" h="222">
                  <a:moveTo>
                    <a:pt x="242" y="65"/>
                  </a:moveTo>
                  <a:cubicBezTo>
                    <a:pt x="238" y="0"/>
                    <a:pt x="181" y="1"/>
                    <a:pt x="181" y="1"/>
                  </a:cubicBezTo>
                  <a:cubicBezTo>
                    <a:pt x="143" y="0"/>
                    <a:pt x="123" y="36"/>
                    <a:pt x="122" y="37"/>
                  </a:cubicBezTo>
                  <a:cubicBezTo>
                    <a:pt x="121" y="36"/>
                    <a:pt x="100" y="1"/>
                    <a:pt x="62" y="3"/>
                  </a:cubicBezTo>
                  <a:cubicBezTo>
                    <a:pt x="62" y="3"/>
                    <a:pt x="5" y="3"/>
                    <a:pt x="3" y="68"/>
                  </a:cubicBezTo>
                  <a:cubicBezTo>
                    <a:pt x="3" y="68"/>
                    <a:pt x="0" y="111"/>
                    <a:pt x="48" y="155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24" y="222"/>
                    <a:pt x="124" y="222"/>
                    <a:pt x="124" y="22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246" y="108"/>
                    <a:pt x="242" y="65"/>
                    <a:pt x="24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3" name="Freeform 42"/>
            <p:cNvSpPr>
              <a:spLocks noEditPoints="1"/>
            </p:cNvSpPr>
            <p:nvPr/>
          </p:nvSpPr>
          <p:spPr bwMode="auto">
            <a:xfrm>
              <a:off x="1910306" y="2938448"/>
              <a:ext cx="694479" cy="577090"/>
            </a:xfrm>
            <a:custGeom>
              <a:avLst/>
              <a:gdLst>
                <a:gd name="T0" fmla="*/ 328 w 328"/>
                <a:gd name="T1" fmla="*/ 39 h 272"/>
                <a:gd name="T2" fmla="*/ 163 w 328"/>
                <a:gd name="T3" fmla="*/ 0 h 272"/>
                <a:gd name="T4" fmla="*/ 0 w 328"/>
                <a:gd name="T5" fmla="*/ 46 h 272"/>
                <a:gd name="T6" fmla="*/ 2 w 328"/>
                <a:gd name="T7" fmla="*/ 56 h 272"/>
                <a:gd name="T8" fmla="*/ 67 w 328"/>
                <a:gd name="T9" fmla="*/ 72 h 272"/>
                <a:gd name="T10" fmla="*/ 69 w 328"/>
                <a:gd name="T11" fmla="*/ 152 h 272"/>
                <a:gd name="T12" fmla="*/ 164 w 328"/>
                <a:gd name="T13" fmla="*/ 197 h 272"/>
                <a:gd name="T14" fmla="*/ 264 w 328"/>
                <a:gd name="T15" fmla="*/ 148 h 272"/>
                <a:gd name="T16" fmla="*/ 263 w 328"/>
                <a:gd name="T17" fmla="*/ 69 h 272"/>
                <a:gd name="T18" fmla="*/ 267 w 328"/>
                <a:gd name="T19" fmla="*/ 67 h 272"/>
                <a:gd name="T20" fmla="*/ 274 w 328"/>
                <a:gd name="T21" fmla="*/ 131 h 272"/>
                <a:gd name="T22" fmla="*/ 273 w 328"/>
                <a:gd name="T23" fmla="*/ 201 h 272"/>
                <a:gd name="T24" fmla="*/ 262 w 328"/>
                <a:gd name="T25" fmla="*/ 214 h 272"/>
                <a:gd name="T26" fmla="*/ 272 w 328"/>
                <a:gd name="T27" fmla="*/ 226 h 272"/>
                <a:gd name="T28" fmla="*/ 257 w 328"/>
                <a:gd name="T29" fmla="*/ 270 h 272"/>
                <a:gd name="T30" fmla="*/ 262 w 328"/>
                <a:gd name="T31" fmla="*/ 271 h 272"/>
                <a:gd name="T32" fmla="*/ 268 w 328"/>
                <a:gd name="T33" fmla="*/ 254 h 272"/>
                <a:gd name="T34" fmla="*/ 265 w 328"/>
                <a:gd name="T35" fmla="*/ 271 h 272"/>
                <a:gd name="T36" fmla="*/ 269 w 328"/>
                <a:gd name="T37" fmla="*/ 272 h 272"/>
                <a:gd name="T38" fmla="*/ 272 w 328"/>
                <a:gd name="T39" fmla="*/ 259 h 272"/>
                <a:gd name="T40" fmla="*/ 273 w 328"/>
                <a:gd name="T41" fmla="*/ 271 h 272"/>
                <a:gd name="T42" fmla="*/ 277 w 328"/>
                <a:gd name="T43" fmla="*/ 272 h 272"/>
                <a:gd name="T44" fmla="*/ 277 w 328"/>
                <a:gd name="T45" fmla="*/ 259 h 272"/>
                <a:gd name="T46" fmla="*/ 279 w 328"/>
                <a:gd name="T47" fmla="*/ 272 h 272"/>
                <a:gd name="T48" fmla="*/ 283 w 328"/>
                <a:gd name="T49" fmla="*/ 272 h 272"/>
                <a:gd name="T50" fmla="*/ 281 w 328"/>
                <a:gd name="T51" fmla="*/ 256 h 272"/>
                <a:gd name="T52" fmla="*/ 286 w 328"/>
                <a:gd name="T53" fmla="*/ 270 h 272"/>
                <a:gd name="T54" fmla="*/ 290 w 328"/>
                <a:gd name="T55" fmla="*/ 270 h 272"/>
                <a:gd name="T56" fmla="*/ 279 w 328"/>
                <a:gd name="T57" fmla="*/ 225 h 272"/>
                <a:gd name="T58" fmla="*/ 287 w 328"/>
                <a:gd name="T59" fmla="*/ 213 h 272"/>
                <a:gd name="T60" fmla="*/ 278 w 328"/>
                <a:gd name="T61" fmla="*/ 201 h 272"/>
                <a:gd name="T62" fmla="*/ 280 w 328"/>
                <a:gd name="T63" fmla="*/ 132 h 272"/>
                <a:gd name="T64" fmla="*/ 272 w 328"/>
                <a:gd name="T65" fmla="*/ 66 h 272"/>
                <a:gd name="T66" fmla="*/ 328 w 328"/>
                <a:gd name="T67" fmla="*/ 51 h 272"/>
                <a:gd name="T68" fmla="*/ 328 w 328"/>
                <a:gd name="T69" fmla="*/ 39 h 272"/>
                <a:gd name="T70" fmla="*/ 163 w 328"/>
                <a:gd name="T71" fmla="*/ 57 h 272"/>
                <a:gd name="T72" fmla="*/ 66 w 328"/>
                <a:gd name="T73" fmla="*/ 42 h 272"/>
                <a:gd name="T74" fmla="*/ 162 w 328"/>
                <a:gd name="T75" fmla="*/ 23 h 272"/>
                <a:gd name="T76" fmla="*/ 258 w 328"/>
                <a:gd name="T77" fmla="*/ 38 h 272"/>
                <a:gd name="T78" fmla="*/ 163 w 328"/>
                <a:gd name="T79" fmla="*/ 5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8" h="272">
                  <a:moveTo>
                    <a:pt x="328" y="39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84" y="197"/>
                    <a:pt x="164" y="197"/>
                    <a:pt x="164" y="197"/>
                  </a:cubicBezTo>
                  <a:cubicBezTo>
                    <a:pt x="257" y="194"/>
                    <a:pt x="264" y="148"/>
                    <a:pt x="264" y="148"/>
                  </a:cubicBezTo>
                  <a:cubicBezTo>
                    <a:pt x="263" y="69"/>
                    <a:pt x="263" y="69"/>
                    <a:pt x="263" y="69"/>
                  </a:cubicBezTo>
                  <a:cubicBezTo>
                    <a:pt x="267" y="67"/>
                    <a:pt x="267" y="67"/>
                    <a:pt x="267" y="67"/>
                  </a:cubicBezTo>
                  <a:cubicBezTo>
                    <a:pt x="271" y="78"/>
                    <a:pt x="276" y="97"/>
                    <a:pt x="274" y="131"/>
                  </a:cubicBezTo>
                  <a:cubicBezTo>
                    <a:pt x="272" y="179"/>
                    <a:pt x="272" y="194"/>
                    <a:pt x="273" y="201"/>
                  </a:cubicBezTo>
                  <a:cubicBezTo>
                    <a:pt x="267" y="202"/>
                    <a:pt x="262" y="208"/>
                    <a:pt x="262" y="214"/>
                  </a:cubicBezTo>
                  <a:cubicBezTo>
                    <a:pt x="263" y="220"/>
                    <a:pt x="267" y="224"/>
                    <a:pt x="272" y="226"/>
                  </a:cubicBezTo>
                  <a:cubicBezTo>
                    <a:pt x="271" y="231"/>
                    <a:pt x="266" y="249"/>
                    <a:pt x="257" y="270"/>
                  </a:cubicBezTo>
                  <a:cubicBezTo>
                    <a:pt x="262" y="271"/>
                    <a:pt x="262" y="271"/>
                    <a:pt x="262" y="271"/>
                  </a:cubicBezTo>
                  <a:cubicBezTo>
                    <a:pt x="262" y="271"/>
                    <a:pt x="267" y="258"/>
                    <a:pt x="268" y="254"/>
                  </a:cubicBezTo>
                  <a:cubicBezTo>
                    <a:pt x="268" y="257"/>
                    <a:pt x="265" y="270"/>
                    <a:pt x="265" y="271"/>
                  </a:cubicBezTo>
                  <a:cubicBezTo>
                    <a:pt x="269" y="272"/>
                    <a:pt x="269" y="272"/>
                    <a:pt x="269" y="272"/>
                  </a:cubicBezTo>
                  <a:cubicBezTo>
                    <a:pt x="269" y="272"/>
                    <a:pt x="272" y="261"/>
                    <a:pt x="272" y="259"/>
                  </a:cubicBezTo>
                  <a:cubicBezTo>
                    <a:pt x="272" y="259"/>
                    <a:pt x="272" y="271"/>
                    <a:pt x="273" y="271"/>
                  </a:cubicBezTo>
                  <a:cubicBezTo>
                    <a:pt x="277" y="272"/>
                    <a:pt x="277" y="272"/>
                    <a:pt x="277" y="272"/>
                  </a:cubicBezTo>
                  <a:cubicBezTo>
                    <a:pt x="277" y="272"/>
                    <a:pt x="276" y="261"/>
                    <a:pt x="277" y="259"/>
                  </a:cubicBezTo>
                  <a:cubicBezTo>
                    <a:pt x="277" y="259"/>
                    <a:pt x="279" y="266"/>
                    <a:pt x="279" y="272"/>
                  </a:cubicBezTo>
                  <a:cubicBezTo>
                    <a:pt x="283" y="272"/>
                    <a:pt x="283" y="272"/>
                    <a:pt x="283" y="272"/>
                  </a:cubicBezTo>
                  <a:cubicBezTo>
                    <a:pt x="283" y="272"/>
                    <a:pt x="282" y="259"/>
                    <a:pt x="281" y="256"/>
                  </a:cubicBezTo>
                  <a:cubicBezTo>
                    <a:pt x="281" y="256"/>
                    <a:pt x="285" y="264"/>
                    <a:pt x="286" y="270"/>
                  </a:cubicBezTo>
                  <a:cubicBezTo>
                    <a:pt x="290" y="270"/>
                    <a:pt x="290" y="270"/>
                    <a:pt x="290" y="270"/>
                  </a:cubicBezTo>
                  <a:cubicBezTo>
                    <a:pt x="290" y="270"/>
                    <a:pt x="282" y="234"/>
                    <a:pt x="279" y="225"/>
                  </a:cubicBezTo>
                  <a:cubicBezTo>
                    <a:pt x="284" y="224"/>
                    <a:pt x="288" y="219"/>
                    <a:pt x="287" y="213"/>
                  </a:cubicBezTo>
                  <a:cubicBezTo>
                    <a:pt x="287" y="208"/>
                    <a:pt x="283" y="203"/>
                    <a:pt x="278" y="201"/>
                  </a:cubicBezTo>
                  <a:cubicBezTo>
                    <a:pt x="277" y="194"/>
                    <a:pt x="278" y="181"/>
                    <a:pt x="280" y="132"/>
                  </a:cubicBezTo>
                  <a:cubicBezTo>
                    <a:pt x="281" y="103"/>
                    <a:pt x="278" y="81"/>
                    <a:pt x="272" y="66"/>
                  </a:cubicBezTo>
                  <a:cubicBezTo>
                    <a:pt x="328" y="51"/>
                    <a:pt x="328" y="51"/>
                    <a:pt x="328" y="51"/>
                  </a:cubicBezTo>
                  <a:lnTo>
                    <a:pt x="328" y="39"/>
                  </a:lnTo>
                  <a:close/>
                  <a:moveTo>
                    <a:pt x="163" y="57"/>
                  </a:moveTo>
                  <a:cubicBezTo>
                    <a:pt x="110" y="59"/>
                    <a:pt x="66" y="52"/>
                    <a:pt x="66" y="42"/>
                  </a:cubicBezTo>
                  <a:cubicBezTo>
                    <a:pt x="66" y="33"/>
                    <a:pt x="109" y="24"/>
                    <a:pt x="162" y="23"/>
                  </a:cubicBezTo>
                  <a:cubicBezTo>
                    <a:pt x="215" y="22"/>
                    <a:pt x="258" y="29"/>
                    <a:pt x="258" y="38"/>
                  </a:cubicBezTo>
                  <a:cubicBezTo>
                    <a:pt x="258" y="48"/>
                    <a:pt x="216" y="56"/>
                    <a:pt x="163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1269594" y="3178604"/>
              <a:ext cx="347688" cy="355753"/>
            </a:xfrm>
            <a:custGeom>
              <a:avLst/>
              <a:gdLst>
                <a:gd name="T0" fmla="*/ 81 w 164"/>
                <a:gd name="T1" fmla="*/ 73 h 168"/>
                <a:gd name="T2" fmla="*/ 128 w 164"/>
                <a:gd name="T3" fmla="*/ 55 h 168"/>
                <a:gd name="T4" fmla="*/ 151 w 164"/>
                <a:gd name="T5" fmla="*/ 65 h 168"/>
                <a:gd name="T6" fmla="*/ 152 w 164"/>
                <a:gd name="T7" fmla="*/ 66 h 168"/>
                <a:gd name="T8" fmla="*/ 161 w 164"/>
                <a:gd name="T9" fmla="*/ 99 h 168"/>
                <a:gd name="T10" fmla="*/ 144 w 164"/>
                <a:gd name="T11" fmla="*/ 134 h 168"/>
                <a:gd name="T12" fmla="*/ 155 w 164"/>
                <a:gd name="T13" fmla="*/ 145 h 168"/>
                <a:gd name="T14" fmla="*/ 154 w 164"/>
                <a:gd name="T15" fmla="*/ 156 h 168"/>
                <a:gd name="T16" fmla="*/ 144 w 164"/>
                <a:gd name="T17" fmla="*/ 157 h 168"/>
                <a:gd name="T18" fmla="*/ 132 w 164"/>
                <a:gd name="T19" fmla="*/ 146 h 168"/>
                <a:gd name="T20" fmla="*/ 93 w 164"/>
                <a:gd name="T21" fmla="*/ 166 h 168"/>
                <a:gd name="T22" fmla="*/ 62 w 164"/>
                <a:gd name="T23" fmla="*/ 160 h 168"/>
                <a:gd name="T24" fmla="*/ 64 w 164"/>
                <a:gd name="T25" fmla="*/ 143 h 168"/>
                <a:gd name="T26" fmla="*/ 79 w 164"/>
                <a:gd name="T27" fmla="*/ 141 h 168"/>
                <a:gd name="T28" fmla="*/ 119 w 164"/>
                <a:gd name="T29" fmla="*/ 134 h 168"/>
                <a:gd name="T30" fmla="*/ 82 w 164"/>
                <a:gd name="T31" fmla="*/ 97 h 168"/>
                <a:gd name="T32" fmla="*/ 17 w 164"/>
                <a:gd name="T33" fmla="*/ 105 h 168"/>
                <a:gd name="T34" fmla="*/ 23 w 164"/>
                <a:gd name="T35" fmla="*/ 41 h 168"/>
                <a:gd name="T36" fmla="*/ 12 w 164"/>
                <a:gd name="T37" fmla="*/ 30 h 168"/>
                <a:gd name="T38" fmla="*/ 14 w 164"/>
                <a:gd name="T39" fmla="*/ 20 h 168"/>
                <a:gd name="T40" fmla="*/ 24 w 164"/>
                <a:gd name="T41" fmla="*/ 18 h 168"/>
                <a:gd name="T42" fmla="*/ 35 w 164"/>
                <a:gd name="T43" fmla="*/ 29 h 168"/>
                <a:gd name="T44" fmla="*/ 95 w 164"/>
                <a:gd name="T45" fmla="*/ 17 h 168"/>
                <a:gd name="T46" fmla="*/ 93 w 164"/>
                <a:gd name="T47" fmla="*/ 32 h 168"/>
                <a:gd name="T48" fmla="*/ 81 w 164"/>
                <a:gd name="T49" fmla="*/ 35 h 168"/>
                <a:gd name="T50" fmla="*/ 47 w 164"/>
                <a:gd name="T51" fmla="*/ 41 h 168"/>
                <a:gd name="T52" fmla="*/ 81 w 164"/>
                <a:gd name="T53" fmla="*/ 73 h 168"/>
                <a:gd name="T54" fmla="*/ 35 w 164"/>
                <a:gd name="T55" fmla="*/ 53 h 168"/>
                <a:gd name="T56" fmla="*/ 34 w 164"/>
                <a:gd name="T57" fmla="*/ 85 h 168"/>
                <a:gd name="T58" fmla="*/ 66 w 164"/>
                <a:gd name="T59" fmla="*/ 82 h 168"/>
                <a:gd name="T60" fmla="*/ 35 w 164"/>
                <a:gd name="T61" fmla="*/ 53 h 168"/>
                <a:gd name="T62" fmla="*/ 131 w 164"/>
                <a:gd name="T63" fmla="*/ 122 h 168"/>
                <a:gd name="T64" fmla="*/ 134 w 164"/>
                <a:gd name="T65" fmla="*/ 85 h 168"/>
                <a:gd name="T66" fmla="*/ 97 w 164"/>
                <a:gd name="T67" fmla="*/ 89 h 168"/>
                <a:gd name="T68" fmla="*/ 131 w 164"/>
                <a:gd name="T69" fmla="*/ 12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68">
                  <a:moveTo>
                    <a:pt x="81" y="73"/>
                  </a:moveTo>
                  <a:cubicBezTo>
                    <a:pt x="103" y="60"/>
                    <a:pt x="115" y="55"/>
                    <a:pt x="128" y="55"/>
                  </a:cubicBezTo>
                  <a:cubicBezTo>
                    <a:pt x="137" y="56"/>
                    <a:pt x="145" y="59"/>
                    <a:pt x="151" y="65"/>
                  </a:cubicBezTo>
                  <a:cubicBezTo>
                    <a:pt x="152" y="66"/>
                    <a:pt x="152" y="66"/>
                    <a:pt x="152" y="66"/>
                  </a:cubicBezTo>
                  <a:cubicBezTo>
                    <a:pt x="158" y="73"/>
                    <a:pt x="164" y="84"/>
                    <a:pt x="161" y="99"/>
                  </a:cubicBezTo>
                  <a:cubicBezTo>
                    <a:pt x="159" y="115"/>
                    <a:pt x="149" y="127"/>
                    <a:pt x="144" y="13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7" y="147"/>
                    <a:pt x="159" y="150"/>
                    <a:pt x="154" y="156"/>
                  </a:cubicBezTo>
                  <a:cubicBezTo>
                    <a:pt x="149" y="161"/>
                    <a:pt x="145" y="158"/>
                    <a:pt x="144" y="157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26" y="152"/>
                    <a:pt x="113" y="164"/>
                    <a:pt x="93" y="166"/>
                  </a:cubicBezTo>
                  <a:cubicBezTo>
                    <a:pt x="80" y="168"/>
                    <a:pt x="67" y="164"/>
                    <a:pt x="62" y="160"/>
                  </a:cubicBezTo>
                  <a:cubicBezTo>
                    <a:pt x="57" y="155"/>
                    <a:pt x="59" y="148"/>
                    <a:pt x="64" y="143"/>
                  </a:cubicBezTo>
                  <a:cubicBezTo>
                    <a:pt x="70" y="137"/>
                    <a:pt x="75" y="139"/>
                    <a:pt x="79" y="141"/>
                  </a:cubicBezTo>
                  <a:cubicBezTo>
                    <a:pt x="87" y="144"/>
                    <a:pt x="102" y="149"/>
                    <a:pt x="119" y="134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62" y="109"/>
                    <a:pt x="37" y="124"/>
                    <a:pt x="17" y="105"/>
                  </a:cubicBezTo>
                  <a:cubicBezTo>
                    <a:pt x="0" y="88"/>
                    <a:pt x="4" y="63"/>
                    <a:pt x="23" y="41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1" y="28"/>
                    <a:pt x="8" y="25"/>
                    <a:pt x="14" y="20"/>
                  </a:cubicBezTo>
                  <a:cubicBezTo>
                    <a:pt x="19" y="14"/>
                    <a:pt x="22" y="17"/>
                    <a:pt x="24" y="1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66" y="0"/>
                    <a:pt x="92" y="14"/>
                    <a:pt x="95" y="17"/>
                  </a:cubicBezTo>
                  <a:cubicBezTo>
                    <a:pt x="100" y="21"/>
                    <a:pt x="98" y="27"/>
                    <a:pt x="93" y="32"/>
                  </a:cubicBezTo>
                  <a:cubicBezTo>
                    <a:pt x="88" y="37"/>
                    <a:pt x="84" y="36"/>
                    <a:pt x="81" y="35"/>
                  </a:cubicBezTo>
                  <a:cubicBezTo>
                    <a:pt x="73" y="33"/>
                    <a:pt x="63" y="29"/>
                    <a:pt x="47" y="41"/>
                  </a:cubicBezTo>
                  <a:lnTo>
                    <a:pt x="81" y="73"/>
                  </a:lnTo>
                  <a:close/>
                  <a:moveTo>
                    <a:pt x="35" y="53"/>
                  </a:moveTo>
                  <a:cubicBezTo>
                    <a:pt x="23" y="68"/>
                    <a:pt x="28" y="80"/>
                    <a:pt x="34" y="85"/>
                  </a:cubicBezTo>
                  <a:cubicBezTo>
                    <a:pt x="43" y="94"/>
                    <a:pt x="54" y="88"/>
                    <a:pt x="66" y="82"/>
                  </a:cubicBezTo>
                  <a:lnTo>
                    <a:pt x="35" y="53"/>
                  </a:lnTo>
                  <a:close/>
                  <a:moveTo>
                    <a:pt x="131" y="122"/>
                  </a:moveTo>
                  <a:cubicBezTo>
                    <a:pt x="135" y="117"/>
                    <a:pt x="148" y="98"/>
                    <a:pt x="134" y="85"/>
                  </a:cubicBezTo>
                  <a:cubicBezTo>
                    <a:pt x="124" y="75"/>
                    <a:pt x="111" y="80"/>
                    <a:pt x="97" y="89"/>
                  </a:cubicBezTo>
                  <a:lnTo>
                    <a:pt x="131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585967" y="2154358"/>
              <a:ext cx="383531" cy="453428"/>
            </a:xfrm>
            <a:custGeom>
              <a:avLst/>
              <a:gdLst>
                <a:gd name="T0" fmla="*/ 140 w 181"/>
                <a:gd name="T1" fmla="*/ 0 h 214"/>
                <a:gd name="T2" fmla="*/ 132 w 181"/>
                <a:gd name="T3" fmla="*/ 16 h 214"/>
                <a:gd name="T4" fmla="*/ 74 w 181"/>
                <a:gd name="T5" fmla="*/ 95 h 214"/>
                <a:gd name="T6" fmla="*/ 74 w 181"/>
                <a:gd name="T7" fmla="*/ 95 h 214"/>
                <a:gd name="T8" fmla="*/ 33 w 181"/>
                <a:gd name="T9" fmla="*/ 125 h 214"/>
                <a:gd name="T10" fmla="*/ 0 w 181"/>
                <a:gd name="T11" fmla="*/ 162 h 214"/>
                <a:gd name="T12" fmla="*/ 1 w 181"/>
                <a:gd name="T13" fmla="*/ 166 h 214"/>
                <a:gd name="T14" fmla="*/ 3 w 181"/>
                <a:gd name="T15" fmla="*/ 179 h 214"/>
                <a:gd name="T16" fmla="*/ 97 w 181"/>
                <a:gd name="T17" fmla="*/ 197 h 214"/>
                <a:gd name="T18" fmla="*/ 109 w 181"/>
                <a:gd name="T19" fmla="*/ 117 h 214"/>
                <a:gd name="T20" fmla="*/ 143 w 181"/>
                <a:gd name="T21" fmla="*/ 76 h 214"/>
                <a:gd name="T22" fmla="*/ 138 w 181"/>
                <a:gd name="T23" fmla="*/ 198 h 214"/>
                <a:gd name="T24" fmla="*/ 155 w 181"/>
                <a:gd name="T25" fmla="*/ 198 h 214"/>
                <a:gd name="T26" fmla="*/ 159 w 181"/>
                <a:gd name="T27" fmla="*/ 105 h 214"/>
                <a:gd name="T28" fmla="*/ 171 w 181"/>
                <a:gd name="T29" fmla="*/ 49 h 214"/>
                <a:gd name="T30" fmla="*/ 140 w 181"/>
                <a:gd name="T31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214">
                  <a:moveTo>
                    <a:pt x="140" y="0"/>
                  </a:moveTo>
                  <a:cubicBezTo>
                    <a:pt x="140" y="0"/>
                    <a:pt x="143" y="2"/>
                    <a:pt x="132" y="16"/>
                  </a:cubicBezTo>
                  <a:cubicBezTo>
                    <a:pt x="119" y="33"/>
                    <a:pt x="95" y="43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55" y="137"/>
                    <a:pt x="33" y="125"/>
                    <a:pt x="33" y="125"/>
                  </a:cubicBezTo>
                  <a:cubicBezTo>
                    <a:pt x="26" y="158"/>
                    <a:pt x="0" y="148"/>
                    <a:pt x="0" y="162"/>
                  </a:cubicBezTo>
                  <a:cubicBezTo>
                    <a:pt x="0" y="162"/>
                    <a:pt x="0" y="164"/>
                    <a:pt x="1" y="166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3" y="179"/>
                    <a:pt x="13" y="214"/>
                    <a:pt x="97" y="197"/>
                  </a:cubicBezTo>
                  <a:cubicBezTo>
                    <a:pt x="100" y="185"/>
                    <a:pt x="103" y="159"/>
                    <a:pt x="109" y="117"/>
                  </a:cubicBezTo>
                  <a:cubicBezTo>
                    <a:pt x="117" y="57"/>
                    <a:pt x="143" y="76"/>
                    <a:pt x="143" y="76"/>
                  </a:cubicBezTo>
                  <a:cubicBezTo>
                    <a:pt x="138" y="198"/>
                    <a:pt x="138" y="198"/>
                    <a:pt x="138" y="198"/>
                  </a:cubicBezTo>
                  <a:cubicBezTo>
                    <a:pt x="146" y="201"/>
                    <a:pt x="155" y="198"/>
                    <a:pt x="155" y="198"/>
                  </a:cubicBezTo>
                  <a:cubicBezTo>
                    <a:pt x="155" y="198"/>
                    <a:pt x="155" y="142"/>
                    <a:pt x="159" y="105"/>
                  </a:cubicBezTo>
                  <a:cubicBezTo>
                    <a:pt x="162" y="68"/>
                    <a:pt x="171" y="49"/>
                    <a:pt x="171" y="49"/>
                  </a:cubicBezTo>
                  <a:cubicBezTo>
                    <a:pt x="171" y="49"/>
                    <a:pt x="181" y="9"/>
                    <a:pt x="1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1412074" y="4684952"/>
              <a:ext cx="279584" cy="415792"/>
            </a:xfrm>
            <a:custGeom>
              <a:avLst/>
              <a:gdLst>
                <a:gd name="T0" fmla="*/ 110 w 132"/>
                <a:gd name="T1" fmla="*/ 0 h 196"/>
                <a:gd name="T2" fmla="*/ 21 w 132"/>
                <a:gd name="T3" fmla="*/ 0 h 196"/>
                <a:gd name="T4" fmla="*/ 0 w 132"/>
                <a:gd name="T5" fmla="*/ 21 h 196"/>
                <a:gd name="T6" fmla="*/ 0 w 132"/>
                <a:gd name="T7" fmla="*/ 175 h 196"/>
                <a:gd name="T8" fmla="*/ 21 w 132"/>
                <a:gd name="T9" fmla="*/ 196 h 196"/>
                <a:gd name="T10" fmla="*/ 110 w 132"/>
                <a:gd name="T11" fmla="*/ 196 h 196"/>
                <a:gd name="T12" fmla="*/ 132 w 132"/>
                <a:gd name="T13" fmla="*/ 175 h 196"/>
                <a:gd name="T14" fmla="*/ 132 w 132"/>
                <a:gd name="T15" fmla="*/ 21 h 196"/>
                <a:gd name="T16" fmla="*/ 110 w 132"/>
                <a:gd name="T17" fmla="*/ 0 h 196"/>
                <a:gd name="T18" fmla="*/ 66 w 132"/>
                <a:gd name="T19" fmla="*/ 177 h 196"/>
                <a:gd name="T20" fmla="*/ 54 w 132"/>
                <a:gd name="T21" fmla="*/ 165 h 196"/>
                <a:gd name="T22" fmla="*/ 66 w 132"/>
                <a:gd name="T23" fmla="*/ 153 h 196"/>
                <a:gd name="T24" fmla="*/ 78 w 132"/>
                <a:gd name="T25" fmla="*/ 165 h 196"/>
                <a:gd name="T26" fmla="*/ 66 w 132"/>
                <a:gd name="T27" fmla="*/ 177 h 196"/>
                <a:gd name="T28" fmla="*/ 113 w 132"/>
                <a:gd name="T29" fmla="*/ 141 h 196"/>
                <a:gd name="T30" fmla="*/ 18 w 132"/>
                <a:gd name="T31" fmla="*/ 141 h 196"/>
                <a:gd name="T32" fmla="*/ 18 w 132"/>
                <a:gd name="T33" fmla="*/ 19 h 196"/>
                <a:gd name="T34" fmla="*/ 113 w 132"/>
                <a:gd name="T35" fmla="*/ 19 h 196"/>
                <a:gd name="T36" fmla="*/ 113 w 132"/>
                <a:gd name="T37" fmla="*/ 14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96">
                  <a:moveTo>
                    <a:pt x="110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9"/>
                    <a:pt x="0" y="21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87"/>
                    <a:pt x="9" y="196"/>
                    <a:pt x="21" y="196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22" y="196"/>
                    <a:pt x="132" y="187"/>
                    <a:pt x="132" y="175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9"/>
                    <a:pt x="122" y="0"/>
                    <a:pt x="110" y="0"/>
                  </a:cubicBezTo>
                  <a:close/>
                  <a:moveTo>
                    <a:pt x="66" y="177"/>
                  </a:moveTo>
                  <a:cubicBezTo>
                    <a:pt x="59" y="177"/>
                    <a:pt x="54" y="172"/>
                    <a:pt x="54" y="165"/>
                  </a:cubicBezTo>
                  <a:cubicBezTo>
                    <a:pt x="54" y="158"/>
                    <a:pt x="59" y="153"/>
                    <a:pt x="66" y="153"/>
                  </a:cubicBezTo>
                  <a:cubicBezTo>
                    <a:pt x="72" y="153"/>
                    <a:pt x="78" y="158"/>
                    <a:pt x="78" y="165"/>
                  </a:cubicBezTo>
                  <a:cubicBezTo>
                    <a:pt x="78" y="172"/>
                    <a:pt x="72" y="177"/>
                    <a:pt x="66" y="177"/>
                  </a:cubicBezTo>
                  <a:close/>
                  <a:moveTo>
                    <a:pt x="113" y="141"/>
                  </a:moveTo>
                  <a:cubicBezTo>
                    <a:pt x="18" y="141"/>
                    <a:pt x="18" y="141"/>
                    <a:pt x="18" y="14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13" y="19"/>
                    <a:pt x="113" y="19"/>
                    <a:pt x="113" y="19"/>
                  </a:cubicBezTo>
                  <a:lnTo>
                    <a:pt x="113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7" name="Freeform 46"/>
            <p:cNvSpPr>
              <a:spLocks noEditPoints="1"/>
            </p:cNvSpPr>
            <p:nvPr/>
          </p:nvSpPr>
          <p:spPr bwMode="auto">
            <a:xfrm>
              <a:off x="5263522" y="3830966"/>
              <a:ext cx="695375" cy="456116"/>
            </a:xfrm>
            <a:custGeom>
              <a:avLst/>
              <a:gdLst>
                <a:gd name="T0" fmla="*/ 286 w 328"/>
                <a:gd name="T1" fmla="*/ 33 h 215"/>
                <a:gd name="T2" fmla="*/ 225 w 328"/>
                <a:gd name="T3" fmla="*/ 36 h 215"/>
                <a:gd name="T4" fmla="*/ 147 w 328"/>
                <a:gd name="T5" fmla="*/ 17 h 215"/>
                <a:gd name="T6" fmla="*/ 147 w 328"/>
                <a:gd name="T7" fmla="*/ 0 h 215"/>
                <a:gd name="T8" fmla="*/ 105 w 328"/>
                <a:gd name="T9" fmla="*/ 0 h 215"/>
                <a:gd name="T10" fmla="*/ 105 w 328"/>
                <a:gd name="T11" fmla="*/ 45 h 215"/>
                <a:gd name="T12" fmla="*/ 71 w 328"/>
                <a:gd name="T13" fmla="*/ 45 h 215"/>
                <a:gd name="T14" fmla="*/ 71 w 328"/>
                <a:gd name="T15" fmla="*/ 81 h 215"/>
                <a:gd name="T16" fmla="*/ 0 w 328"/>
                <a:gd name="T17" fmla="*/ 143 h 215"/>
                <a:gd name="T18" fmla="*/ 48 w 328"/>
                <a:gd name="T19" fmla="*/ 197 h 215"/>
                <a:gd name="T20" fmla="*/ 48 w 328"/>
                <a:gd name="T21" fmla="*/ 207 h 215"/>
                <a:gd name="T22" fmla="*/ 126 w 328"/>
                <a:gd name="T23" fmla="*/ 215 h 215"/>
                <a:gd name="T24" fmla="*/ 204 w 328"/>
                <a:gd name="T25" fmla="*/ 207 h 215"/>
                <a:gd name="T26" fmla="*/ 204 w 328"/>
                <a:gd name="T27" fmla="*/ 197 h 215"/>
                <a:gd name="T28" fmla="*/ 252 w 328"/>
                <a:gd name="T29" fmla="*/ 143 h 215"/>
                <a:gd name="T30" fmla="*/ 181 w 328"/>
                <a:gd name="T31" fmla="*/ 81 h 215"/>
                <a:gd name="T32" fmla="*/ 181 w 328"/>
                <a:gd name="T33" fmla="*/ 45 h 215"/>
                <a:gd name="T34" fmla="*/ 147 w 328"/>
                <a:gd name="T35" fmla="*/ 45 h 215"/>
                <a:gd name="T36" fmla="*/ 147 w 328"/>
                <a:gd name="T37" fmla="*/ 31 h 215"/>
                <a:gd name="T38" fmla="*/ 218 w 328"/>
                <a:gd name="T39" fmla="*/ 47 h 215"/>
                <a:gd name="T40" fmla="*/ 252 w 328"/>
                <a:gd name="T41" fmla="*/ 104 h 215"/>
                <a:gd name="T42" fmla="*/ 318 w 328"/>
                <a:gd name="T43" fmla="*/ 93 h 215"/>
                <a:gd name="T44" fmla="*/ 286 w 328"/>
                <a:gd name="T45" fmla="*/ 33 h 215"/>
                <a:gd name="T46" fmla="*/ 239 w 328"/>
                <a:gd name="T47" fmla="*/ 142 h 215"/>
                <a:gd name="T48" fmla="*/ 240 w 328"/>
                <a:gd name="T49" fmla="*/ 143 h 215"/>
                <a:gd name="T50" fmla="*/ 127 w 328"/>
                <a:gd name="T51" fmla="*/ 197 h 215"/>
                <a:gd name="T52" fmla="*/ 14 w 328"/>
                <a:gd name="T53" fmla="*/ 143 h 215"/>
                <a:gd name="T54" fmla="*/ 14 w 328"/>
                <a:gd name="T55" fmla="*/ 142 h 215"/>
                <a:gd name="T56" fmla="*/ 91 w 328"/>
                <a:gd name="T57" fmla="*/ 143 h 215"/>
                <a:gd name="T58" fmla="*/ 239 w 328"/>
                <a:gd name="T59" fmla="*/ 14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8" h="215">
                  <a:moveTo>
                    <a:pt x="286" y="33"/>
                  </a:moveTo>
                  <a:cubicBezTo>
                    <a:pt x="262" y="22"/>
                    <a:pt x="238" y="24"/>
                    <a:pt x="225" y="36"/>
                  </a:cubicBezTo>
                  <a:cubicBezTo>
                    <a:pt x="200" y="23"/>
                    <a:pt x="168" y="19"/>
                    <a:pt x="147" y="17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29" y="92"/>
                    <a:pt x="0" y="116"/>
                    <a:pt x="0" y="143"/>
                  </a:cubicBezTo>
                  <a:cubicBezTo>
                    <a:pt x="0" y="165"/>
                    <a:pt x="19" y="184"/>
                    <a:pt x="48" y="19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48" y="207"/>
                    <a:pt x="64" y="215"/>
                    <a:pt x="126" y="215"/>
                  </a:cubicBezTo>
                  <a:cubicBezTo>
                    <a:pt x="188" y="215"/>
                    <a:pt x="204" y="207"/>
                    <a:pt x="204" y="207"/>
                  </a:cubicBezTo>
                  <a:cubicBezTo>
                    <a:pt x="204" y="197"/>
                    <a:pt x="204" y="197"/>
                    <a:pt x="204" y="197"/>
                  </a:cubicBezTo>
                  <a:cubicBezTo>
                    <a:pt x="233" y="184"/>
                    <a:pt x="252" y="165"/>
                    <a:pt x="252" y="143"/>
                  </a:cubicBezTo>
                  <a:cubicBezTo>
                    <a:pt x="252" y="116"/>
                    <a:pt x="223" y="92"/>
                    <a:pt x="181" y="81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66" y="32"/>
                    <a:pt x="195" y="36"/>
                    <a:pt x="218" y="47"/>
                  </a:cubicBezTo>
                  <a:cubicBezTo>
                    <a:pt x="211" y="66"/>
                    <a:pt x="225" y="91"/>
                    <a:pt x="252" y="104"/>
                  </a:cubicBezTo>
                  <a:cubicBezTo>
                    <a:pt x="279" y="117"/>
                    <a:pt x="309" y="112"/>
                    <a:pt x="318" y="93"/>
                  </a:cubicBezTo>
                  <a:cubicBezTo>
                    <a:pt x="328" y="73"/>
                    <a:pt x="313" y="47"/>
                    <a:pt x="286" y="33"/>
                  </a:cubicBezTo>
                  <a:close/>
                  <a:moveTo>
                    <a:pt x="239" y="142"/>
                  </a:moveTo>
                  <a:cubicBezTo>
                    <a:pt x="239" y="142"/>
                    <a:pt x="240" y="142"/>
                    <a:pt x="240" y="143"/>
                  </a:cubicBezTo>
                  <a:cubicBezTo>
                    <a:pt x="240" y="173"/>
                    <a:pt x="189" y="197"/>
                    <a:pt x="127" y="197"/>
                  </a:cubicBezTo>
                  <a:cubicBezTo>
                    <a:pt x="64" y="197"/>
                    <a:pt x="14" y="173"/>
                    <a:pt x="14" y="14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34" y="145"/>
                    <a:pt x="63" y="147"/>
                    <a:pt x="91" y="143"/>
                  </a:cubicBezTo>
                  <a:cubicBezTo>
                    <a:pt x="131" y="136"/>
                    <a:pt x="190" y="154"/>
                    <a:pt x="239" y="1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809097" y="4486017"/>
              <a:ext cx="1697218" cy="2371983"/>
            </a:xfrm>
            <a:custGeom>
              <a:avLst/>
              <a:gdLst>
                <a:gd name="T0" fmla="*/ 790 w 801"/>
                <a:gd name="T1" fmla="*/ 577 h 1119"/>
                <a:gd name="T2" fmla="*/ 788 w 801"/>
                <a:gd name="T3" fmla="*/ 521 h 1119"/>
                <a:gd name="T4" fmla="*/ 756 w 801"/>
                <a:gd name="T5" fmla="*/ 497 h 1119"/>
                <a:gd name="T6" fmla="*/ 766 w 801"/>
                <a:gd name="T7" fmla="*/ 440 h 1119"/>
                <a:gd name="T8" fmla="*/ 788 w 801"/>
                <a:gd name="T9" fmla="*/ 382 h 1119"/>
                <a:gd name="T10" fmla="*/ 729 w 801"/>
                <a:gd name="T11" fmla="*/ 345 h 1119"/>
                <a:gd name="T12" fmla="*/ 699 w 801"/>
                <a:gd name="T13" fmla="*/ 316 h 1119"/>
                <a:gd name="T14" fmla="*/ 695 w 801"/>
                <a:gd name="T15" fmla="*/ 305 h 1119"/>
                <a:gd name="T16" fmla="*/ 701 w 801"/>
                <a:gd name="T17" fmla="*/ 263 h 1119"/>
                <a:gd name="T18" fmla="*/ 584 w 801"/>
                <a:gd name="T19" fmla="*/ 134 h 1119"/>
                <a:gd name="T20" fmla="*/ 579 w 801"/>
                <a:gd name="T21" fmla="*/ 106 h 1119"/>
                <a:gd name="T22" fmla="*/ 409 w 801"/>
                <a:gd name="T23" fmla="*/ 31 h 1119"/>
                <a:gd name="T24" fmla="*/ 400 w 801"/>
                <a:gd name="T25" fmla="*/ 32 h 1119"/>
                <a:gd name="T26" fmla="*/ 226 w 801"/>
                <a:gd name="T27" fmla="*/ 143 h 1119"/>
                <a:gd name="T28" fmla="*/ 158 w 801"/>
                <a:gd name="T29" fmla="*/ 186 h 1119"/>
                <a:gd name="T30" fmla="*/ 142 w 801"/>
                <a:gd name="T31" fmla="*/ 199 h 1119"/>
                <a:gd name="T32" fmla="*/ 139 w 801"/>
                <a:gd name="T33" fmla="*/ 201 h 1119"/>
                <a:gd name="T34" fmla="*/ 134 w 801"/>
                <a:gd name="T35" fmla="*/ 234 h 1119"/>
                <a:gd name="T36" fmla="*/ 59 w 801"/>
                <a:gd name="T37" fmla="*/ 234 h 1119"/>
                <a:gd name="T38" fmla="*/ 102 w 801"/>
                <a:gd name="T39" fmla="*/ 249 h 1119"/>
                <a:gd name="T40" fmla="*/ 26 w 801"/>
                <a:gd name="T41" fmla="*/ 385 h 1119"/>
                <a:gd name="T42" fmla="*/ 59 w 801"/>
                <a:gd name="T43" fmla="*/ 373 h 1119"/>
                <a:gd name="T44" fmla="*/ 54 w 801"/>
                <a:gd name="T45" fmla="*/ 409 h 1119"/>
                <a:gd name="T46" fmla="*/ 113 w 801"/>
                <a:gd name="T47" fmla="*/ 506 h 1119"/>
                <a:gd name="T48" fmla="*/ 105 w 801"/>
                <a:gd name="T49" fmla="*/ 691 h 1119"/>
                <a:gd name="T50" fmla="*/ 173 w 801"/>
                <a:gd name="T51" fmla="*/ 638 h 1119"/>
                <a:gd name="T52" fmla="*/ 160 w 801"/>
                <a:gd name="T53" fmla="*/ 588 h 1119"/>
                <a:gd name="T54" fmla="*/ 286 w 801"/>
                <a:gd name="T55" fmla="*/ 702 h 1119"/>
                <a:gd name="T56" fmla="*/ 273 w 801"/>
                <a:gd name="T57" fmla="*/ 730 h 1119"/>
                <a:gd name="T58" fmla="*/ 152 w 801"/>
                <a:gd name="T59" fmla="*/ 824 h 1119"/>
                <a:gd name="T60" fmla="*/ 225 w 801"/>
                <a:gd name="T61" fmla="*/ 820 h 1119"/>
                <a:gd name="T62" fmla="*/ 96 w 801"/>
                <a:gd name="T63" fmla="*/ 1037 h 1119"/>
                <a:gd name="T64" fmla="*/ 624 w 801"/>
                <a:gd name="T65" fmla="*/ 1119 h 1119"/>
                <a:gd name="T66" fmla="*/ 557 w 801"/>
                <a:gd name="T67" fmla="*/ 950 h 1119"/>
                <a:gd name="T68" fmla="*/ 548 w 801"/>
                <a:gd name="T69" fmla="*/ 846 h 1119"/>
                <a:gd name="T70" fmla="*/ 552 w 801"/>
                <a:gd name="T71" fmla="*/ 839 h 1119"/>
                <a:gd name="T72" fmla="*/ 600 w 801"/>
                <a:gd name="T73" fmla="*/ 735 h 1119"/>
                <a:gd name="T74" fmla="*/ 655 w 801"/>
                <a:gd name="T75" fmla="*/ 626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1" h="1119">
                  <a:moveTo>
                    <a:pt x="722" y="622"/>
                  </a:moveTo>
                  <a:cubicBezTo>
                    <a:pt x="722" y="622"/>
                    <a:pt x="789" y="617"/>
                    <a:pt x="790" y="577"/>
                  </a:cubicBezTo>
                  <a:cubicBezTo>
                    <a:pt x="790" y="577"/>
                    <a:pt x="791" y="565"/>
                    <a:pt x="782" y="552"/>
                  </a:cubicBezTo>
                  <a:cubicBezTo>
                    <a:pt x="782" y="552"/>
                    <a:pt x="770" y="537"/>
                    <a:pt x="788" y="521"/>
                  </a:cubicBezTo>
                  <a:cubicBezTo>
                    <a:pt x="788" y="521"/>
                    <a:pt x="791" y="487"/>
                    <a:pt x="758" y="499"/>
                  </a:cubicBezTo>
                  <a:cubicBezTo>
                    <a:pt x="756" y="497"/>
                    <a:pt x="756" y="497"/>
                    <a:pt x="756" y="497"/>
                  </a:cubicBezTo>
                  <a:cubicBezTo>
                    <a:pt x="756" y="497"/>
                    <a:pt x="785" y="478"/>
                    <a:pt x="781" y="463"/>
                  </a:cubicBezTo>
                  <a:cubicBezTo>
                    <a:pt x="781" y="463"/>
                    <a:pt x="771" y="454"/>
                    <a:pt x="766" y="440"/>
                  </a:cubicBezTo>
                  <a:cubicBezTo>
                    <a:pt x="766" y="440"/>
                    <a:pt x="762" y="431"/>
                    <a:pt x="779" y="420"/>
                  </a:cubicBezTo>
                  <a:cubicBezTo>
                    <a:pt x="779" y="420"/>
                    <a:pt x="801" y="397"/>
                    <a:pt x="788" y="382"/>
                  </a:cubicBezTo>
                  <a:cubicBezTo>
                    <a:pt x="788" y="382"/>
                    <a:pt x="783" y="371"/>
                    <a:pt x="757" y="364"/>
                  </a:cubicBezTo>
                  <a:cubicBezTo>
                    <a:pt x="757" y="364"/>
                    <a:pt x="741" y="356"/>
                    <a:pt x="729" y="345"/>
                  </a:cubicBezTo>
                  <a:cubicBezTo>
                    <a:pt x="729" y="345"/>
                    <a:pt x="714" y="332"/>
                    <a:pt x="704" y="325"/>
                  </a:cubicBezTo>
                  <a:cubicBezTo>
                    <a:pt x="704" y="325"/>
                    <a:pt x="701" y="322"/>
                    <a:pt x="699" y="316"/>
                  </a:cubicBezTo>
                  <a:cubicBezTo>
                    <a:pt x="699" y="316"/>
                    <a:pt x="714" y="309"/>
                    <a:pt x="705" y="297"/>
                  </a:cubicBezTo>
                  <a:cubicBezTo>
                    <a:pt x="705" y="297"/>
                    <a:pt x="701" y="310"/>
                    <a:pt x="695" y="305"/>
                  </a:cubicBezTo>
                  <a:cubicBezTo>
                    <a:pt x="695" y="305"/>
                    <a:pt x="696" y="282"/>
                    <a:pt x="705" y="276"/>
                  </a:cubicBezTo>
                  <a:cubicBezTo>
                    <a:pt x="705" y="276"/>
                    <a:pt x="713" y="265"/>
                    <a:pt x="701" y="263"/>
                  </a:cubicBezTo>
                  <a:cubicBezTo>
                    <a:pt x="701" y="263"/>
                    <a:pt x="666" y="204"/>
                    <a:pt x="661" y="197"/>
                  </a:cubicBezTo>
                  <a:cubicBezTo>
                    <a:pt x="661" y="197"/>
                    <a:pt x="621" y="142"/>
                    <a:pt x="584" y="134"/>
                  </a:cubicBezTo>
                  <a:cubicBezTo>
                    <a:pt x="584" y="134"/>
                    <a:pt x="622" y="96"/>
                    <a:pt x="582" y="78"/>
                  </a:cubicBezTo>
                  <a:cubicBezTo>
                    <a:pt x="582" y="78"/>
                    <a:pt x="599" y="105"/>
                    <a:pt x="579" y="106"/>
                  </a:cubicBezTo>
                  <a:cubicBezTo>
                    <a:pt x="579" y="106"/>
                    <a:pt x="579" y="54"/>
                    <a:pt x="511" y="37"/>
                  </a:cubicBezTo>
                  <a:cubicBezTo>
                    <a:pt x="444" y="20"/>
                    <a:pt x="418" y="30"/>
                    <a:pt x="409" y="31"/>
                  </a:cubicBezTo>
                  <a:cubicBezTo>
                    <a:pt x="409" y="31"/>
                    <a:pt x="458" y="6"/>
                    <a:pt x="505" y="22"/>
                  </a:cubicBezTo>
                  <a:cubicBezTo>
                    <a:pt x="505" y="22"/>
                    <a:pt x="464" y="0"/>
                    <a:pt x="400" y="32"/>
                  </a:cubicBezTo>
                  <a:cubicBezTo>
                    <a:pt x="400" y="32"/>
                    <a:pt x="320" y="46"/>
                    <a:pt x="289" y="91"/>
                  </a:cubicBezTo>
                  <a:cubicBezTo>
                    <a:pt x="289" y="91"/>
                    <a:pt x="264" y="92"/>
                    <a:pt x="226" y="143"/>
                  </a:cubicBezTo>
                  <a:cubicBezTo>
                    <a:pt x="226" y="143"/>
                    <a:pt x="204" y="171"/>
                    <a:pt x="189" y="171"/>
                  </a:cubicBezTo>
                  <a:cubicBezTo>
                    <a:pt x="173" y="172"/>
                    <a:pt x="160" y="174"/>
                    <a:pt x="158" y="186"/>
                  </a:cubicBezTo>
                  <a:cubicBezTo>
                    <a:pt x="157" y="198"/>
                    <a:pt x="152" y="216"/>
                    <a:pt x="162" y="221"/>
                  </a:cubicBezTo>
                  <a:cubicBezTo>
                    <a:pt x="162" y="221"/>
                    <a:pt x="152" y="221"/>
                    <a:pt x="142" y="199"/>
                  </a:cubicBezTo>
                  <a:cubicBezTo>
                    <a:pt x="142" y="199"/>
                    <a:pt x="127" y="169"/>
                    <a:pt x="101" y="185"/>
                  </a:cubicBezTo>
                  <a:cubicBezTo>
                    <a:pt x="101" y="185"/>
                    <a:pt x="124" y="175"/>
                    <a:pt x="139" y="201"/>
                  </a:cubicBezTo>
                  <a:cubicBezTo>
                    <a:pt x="139" y="201"/>
                    <a:pt x="146" y="217"/>
                    <a:pt x="156" y="223"/>
                  </a:cubicBezTo>
                  <a:cubicBezTo>
                    <a:pt x="156" y="223"/>
                    <a:pt x="138" y="230"/>
                    <a:pt x="134" y="234"/>
                  </a:cubicBezTo>
                  <a:cubicBezTo>
                    <a:pt x="134" y="234"/>
                    <a:pt x="120" y="223"/>
                    <a:pt x="93" y="235"/>
                  </a:cubicBezTo>
                  <a:cubicBezTo>
                    <a:pt x="93" y="235"/>
                    <a:pt x="78" y="244"/>
                    <a:pt x="59" y="234"/>
                  </a:cubicBezTo>
                  <a:cubicBezTo>
                    <a:pt x="59" y="234"/>
                    <a:pt x="71" y="247"/>
                    <a:pt x="93" y="239"/>
                  </a:cubicBezTo>
                  <a:cubicBezTo>
                    <a:pt x="93" y="239"/>
                    <a:pt x="112" y="235"/>
                    <a:pt x="102" y="249"/>
                  </a:cubicBezTo>
                  <a:cubicBezTo>
                    <a:pt x="102" y="249"/>
                    <a:pt x="35" y="290"/>
                    <a:pt x="58" y="351"/>
                  </a:cubicBezTo>
                  <a:cubicBezTo>
                    <a:pt x="58" y="351"/>
                    <a:pt x="20" y="358"/>
                    <a:pt x="26" y="385"/>
                  </a:cubicBezTo>
                  <a:cubicBezTo>
                    <a:pt x="26" y="385"/>
                    <a:pt x="27" y="361"/>
                    <a:pt x="58" y="359"/>
                  </a:cubicBezTo>
                  <a:cubicBezTo>
                    <a:pt x="58" y="359"/>
                    <a:pt x="57" y="370"/>
                    <a:pt x="59" y="373"/>
                  </a:cubicBezTo>
                  <a:cubicBezTo>
                    <a:pt x="59" y="373"/>
                    <a:pt x="0" y="432"/>
                    <a:pt x="65" y="486"/>
                  </a:cubicBezTo>
                  <a:cubicBezTo>
                    <a:pt x="65" y="486"/>
                    <a:pt x="23" y="443"/>
                    <a:pt x="54" y="409"/>
                  </a:cubicBezTo>
                  <a:cubicBezTo>
                    <a:pt x="54" y="409"/>
                    <a:pt x="42" y="477"/>
                    <a:pt x="96" y="499"/>
                  </a:cubicBezTo>
                  <a:cubicBezTo>
                    <a:pt x="96" y="499"/>
                    <a:pt x="109" y="510"/>
                    <a:pt x="113" y="506"/>
                  </a:cubicBezTo>
                  <a:cubicBezTo>
                    <a:pt x="113" y="506"/>
                    <a:pt x="114" y="553"/>
                    <a:pt x="129" y="562"/>
                  </a:cubicBezTo>
                  <a:cubicBezTo>
                    <a:pt x="129" y="562"/>
                    <a:pt x="37" y="636"/>
                    <a:pt x="105" y="691"/>
                  </a:cubicBezTo>
                  <a:cubicBezTo>
                    <a:pt x="105" y="691"/>
                    <a:pt x="44" y="642"/>
                    <a:pt x="134" y="568"/>
                  </a:cubicBezTo>
                  <a:cubicBezTo>
                    <a:pt x="134" y="568"/>
                    <a:pt x="136" y="625"/>
                    <a:pt x="173" y="638"/>
                  </a:cubicBezTo>
                  <a:cubicBezTo>
                    <a:pt x="173" y="638"/>
                    <a:pt x="141" y="622"/>
                    <a:pt x="144" y="576"/>
                  </a:cubicBezTo>
                  <a:cubicBezTo>
                    <a:pt x="144" y="576"/>
                    <a:pt x="146" y="587"/>
                    <a:pt x="160" y="588"/>
                  </a:cubicBezTo>
                  <a:cubicBezTo>
                    <a:pt x="160" y="588"/>
                    <a:pt x="158" y="611"/>
                    <a:pt x="172" y="618"/>
                  </a:cubicBezTo>
                  <a:cubicBezTo>
                    <a:pt x="172" y="618"/>
                    <a:pt x="187" y="722"/>
                    <a:pt x="286" y="702"/>
                  </a:cubicBezTo>
                  <a:cubicBezTo>
                    <a:pt x="286" y="702"/>
                    <a:pt x="251" y="747"/>
                    <a:pt x="212" y="700"/>
                  </a:cubicBezTo>
                  <a:cubicBezTo>
                    <a:pt x="212" y="700"/>
                    <a:pt x="228" y="736"/>
                    <a:pt x="273" y="730"/>
                  </a:cubicBezTo>
                  <a:cubicBezTo>
                    <a:pt x="273" y="730"/>
                    <a:pt x="277" y="754"/>
                    <a:pt x="250" y="764"/>
                  </a:cubicBezTo>
                  <a:cubicBezTo>
                    <a:pt x="222" y="773"/>
                    <a:pt x="169" y="784"/>
                    <a:pt x="152" y="824"/>
                  </a:cubicBezTo>
                  <a:cubicBezTo>
                    <a:pt x="152" y="824"/>
                    <a:pt x="137" y="849"/>
                    <a:pt x="150" y="906"/>
                  </a:cubicBezTo>
                  <a:cubicBezTo>
                    <a:pt x="150" y="906"/>
                    <a:pt x="127" y="811"/>
                    <a:pt x="225" y="820"/>
                  </a:cubicBezTo>
                  <a:cubicBezTo>
                    <a:pt x="225" y="820"/>
                    <a:pt x="152" y="872"/>
                    <a:pt x="128" y="935"/>
                  </a:cubicBezTo>
                  <a:cubicBezTo>
                    <a:pt x="104" y="999"/>
                    <a:pt x="103" y="1011"/>
                    <a:pt x="96" y="1037"/>
                  </a:cubicBezTo>
                  <a:cubicBezTo>
                    <a:pt x="88" y="1063"/>
                    <a:pt x="78" y="1119"/>
                    <a:pt x="78" y="1119"/>
                  </a:cubicBezTo>
                  <a:cubicBezTo>
                    <a:pt x="624" y="1119"/>
                    <a:pt x="624" y="1119"/>
                    <a:pt x="624" y="1119"/>
                  </a:cubicBezTo>
                  <a:cubicBezTo>
                    <a:pt x="624" y="1119"/>
                    <a:pt x="592" y="1076"/>
                    <a:pt x="581" y="1038"/>
                  </a:cubicBezTo>
                  <a:cubicBezTo>
                    <a:pt x="569" y="1001"/>
                    <a:pt x="562" y="958"/>
                    <a:pt x="557" y="950"/>
                  </a:cubicBezTo>
                  <a:cubicBezTo>
                    <a:pt x="552" y="942"/>
                    <a:pt x="544" y="934"/>
                    <a:pt x="544" y="911"/>
                  </a:cubicBezTo>
                  <a:cubicBezTo>
                    <a:pt x="543" y="888"/>
                    <a:pt x="540" y="858"/>
                    <a:pt x="548" y="846"/>
                  </a:cubicBezTo>
                  <a:cubicBezTo>
                    <a:pt x="548" y="846"/>
                    <a:pt x="572" y="844"/>
                    <a:pt x="563" y="879"/>
                  </a:cubicBezTo>
                  <a:cubicBezTo>
                    <a:pt x="563" y="879"/>
                    <a:pt x="577" y="857"/>
                    <a:pt x="552" y="839"/>
                  </a:cubicBezTo>
                  <a:cubicBezTo>
                    <a:pt x="552" y="839"/>
                    <a:pt x="571" y="799"/>
                    <a:pt x="579" y="785"/>
                  </a:cubicBezTo>
                  <a:cubicBezTo>
                    <a:pt x="587" y="772"/>
                    <a:pt x="595" y="741"/>
                    <a:pt x="600" y="735"/>
                  </a:cubicBezTo>
                  <a:cubicBezTo>
                    <a:pt x="605" y="728"/>
                    <a:pt x="619" y="701"/>
                    <a:pt x="621" y="683"/>
                  </a:cubicBezTo>
                  <a:cubicBezTo>
                    <a:pt x="624" y="665"/>
                    <a:pt x="632" y="630"/>
                    <a:pt x="655" y="626"/>
                  </a:cubicBezTo>
                  <a:cubicBezTo>
                    <a:pt x="655" y="626"/>
                    <a:pt x="668" y="619"/>
                    <a:pt x="722" y="62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451285" y="1785129"/>
            <a:ext cx="2832905" cy="830997"/>
            <a:chOff x="7183922" y="3575245"/>
            <a:chExt cx="2041563" cy="639178"/>
          </a:xfrm>
        </p:grpSpPr>
        <p:sp>
          <p:nvSpPr>
            <p:cNvPr id="83" name="Rectangle 82"/>
            <p:cNvSpPr/>
            <p:nvPr/>
          </p:nvSpPr>
          <p:spPr>
            <a:xfrm>
              <a:off x="7202120" y="3587057"/>
              <a:ext cx="2023365" cy="327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84" name="Content Placeholder 2"/>
            <p:cNvSpPr txBox="1">
              <a:spLocks/>
            </p:cNvSpPr>
            <p:nvPr/>
          </p:nvSpPr>
          <p:spPr>
            <a:xfrm>
              <a:off x="7183922" y="3575245"/>
              <a:ext cx="1884716" cy="63917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dirty="0" smtClean="0">
                  <a:solidFill>
                    <a:schemeClr val="bg1"/>
                  </a:solidFill>
                </a:rPr>
                <a:t>DIFERENCIADA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451285" y="5323998"/>
            <a:ext cx="2615262" cy="721960"/>
            <a:chOff x="7183922" y="5056502"/>
            <a:chExt cx="1684498" cy="533479"/>
          </a:xfrm>
        </p:grpSpPr>
        <p:sp>
          <p:nvSpPr>
            <p:cNvPr id="87" name="Rectangle 86"/>
            <p:cNvSpPr/>
            <p:nvPr/>
          </p:nvSpPr>
          <p:spPr>
            <a:xfrm>
              <a:off x="7202120" y="5066968"/>
              <a:ext cx="1666300" cy="32788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88" name="Content Placeholder 2"/>
            <p:cNvSpPr txBox="1">
              <a:spLocks/>
            </p:cNvSpPr>
            <p:nvPr/>
          </p:nvSpPr>
          <p:spPr>
            <a:xfrm>
              <a:off x="7183922" y="5056502"/>
              <a:ext cx="1684498" cy="53347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000" b="1" dirty="0" smtClean="0">
                  <a:solidFill>
                    <a:schemeClr val="bg1"/>
                  </a:solidFill>
                </a:rPr>
                <a:t>INSTITUCIONAL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5476537" y="4325426"/>
            <a:ext cx="2249806" cy="595242"/>
            <a:chOff x="7183923" y="4558935"/>
            <a:chExt cx="3033408" cy="492443"/>
          </a:xfrm>
        </p:grpSpPr>
        <p:sp>
          <p:nvSpPr>
            <p:cNvPr id="91" name="Rectangle 90"/>
            <p:cNvSpPr/>
            <p:nvPr/>
          </p:nvSpPr>
          <p:spPr>
            <a:xfrm>
              <a:off x="7202120" y="4570747"/>
              <a:ext cx="3015211" cy="3278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92" name="Content Placeholder 2"/>
            <p:cNvSpPr txBox="1">
              <a:spLocks/>
            </p:cNvSpPr>
            <p:nvPr/>
          </p:nvSpPr>
          <p:spPr>
            <a:xfrm>
              <a:off x="7183923" y="4558935"/>
              <a:ext cx="2041563" cy="49244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b="1" dirty="0" smtClean="0">
                  <a:solidFill>
                    <a:schemeClr val="bg1"/>
                  </a:solidFill>
                </a:rPr>
                <a:t>SOCIAL</a:t>
              </a:r>
              <a:endParaRPr lang="en-US" sz="1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5451287" y="3322328"/>
            <a:ext cx="2275056" cy="682297"/>
            <a:chOff x="7183922" y="4063200"/>
            <a:chExt cx="2398629" cy="533480"/>
          </a:xfrm>
        </p:grpSpPr>
        <p:sp>
          <p:nvSpPr>
            <p:cNvPr id="95" name="Rectangle 94"/>
            <p:cNvSpPr/>
            <p:nvPr/>
          </p:nvSpPr>
          <p:spPr>
            <a:xfrm>
              <a:off x="7202120" y="4075012"/>
              <a:ext cx="2380431" cy="3278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96" name="Content Placeholder 2"/>
            <p:cNvSpPr txBox="1">
              <a:spLocks/>
            </p:cNvSpPr>
            <p:nvPr/>
          </p:nvSpPr>
          <p:spPr>
            <a:xfrm>
              <a:off x="7183922" y="4063200"/>
              <a:ext cx="2398628" cy="53348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000" b="1" dirty="0" smtClean="0">
                  <a:solidFill>
                    <a:schemeClr val="bg1"/>
                  </a:solidFill>
                </a:rPr>
                <a:t>ASAMBLEAS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782910" y="3226795"/>
            <a:ext cx="540127" cy="501607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8" name="AutoShape 37"/>
            <p:cNvSpPr>
              <a:spLocks/>
            </p:cNvSpPr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9" name="AutoShape 38"/>
            <p:cNvSpPr>
              <a:spLocks/>
            </p:cNvSpPr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0" name="AutoShape 39"/>
            <p:cNvSpPr>
              <a:spLocks/>
            </p:cNvSpPr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1" name="AutoShape 40"/>
            <p:cNvSpPr>
              <a:spLocks/>
            </p:cNvSpPr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2" name="AutoShape 41"/>
            <p:cNvSpPr>
              <a:spLocks/>
            </p:cNvSpPr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3" name="AutoShape 42"/>
            <p:cNvSpPr>
              <a:spLocks/>
            </p:cNvSpPr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4841306" y="5147440"/>
            <a:ext cx="447569" cy="5311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05" name="AutoShape 48"/>
            <p:cNvSpPr>
              <a:spLocks/>
            </p:cNvSpPr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6" name="AutoShape 49"/>
            <p:cNvSpPr>
              <a:spLocks/>
            </p:cNvSpPr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7" name="AutoShape 50"/>
            <p:cNvSpPr>
              <a:spLocks/>
            </p:cNvSpPr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08" name="AutoShape 51"/>
            <p:cNvSpPr>
              <a:spLocks/>
            </p:cNvSpPr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4594519" y="1723027"/>
            <a:ext cx="598698" cy="645765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0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1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4798145" y="4235384"/>
            <a:ext cx="388847" cy="392784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3" name="AutoShape 115"/>
            <p:cNvSpPr>
              <a:spLocks/>
            </p:cNvSpPr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114" name="AutoShape 116"/>
            <p:cNvSpPr>
              <a:spLocks/>
            </p:cNvSpPr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886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0116" y="2894737"/>
            <a:ext cx="3750326" cy="990600"/>
          </a:xfrm>
        </p:spPr>
        <p:txBody>
          <a:bodyPr/>
          <a:lstStyle/>
          <a:p>
            <a:r>
              <a:rPr lang="es-EC" dirty="0" smtClean="0"/>
              <a:t>RESULTADOS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11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953037" y="3412902"/>
            <a:ext cx="8190963" cy="1824752"/>
            <a:chOff x="7551981" y="4401398"/>
            <a:chExt cx="4640019" cy="1439140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4105654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9231"/>
            <a:ext cx="8229600" cy="990600"/>
          </a:xfrm>
        </p:spPr>
        <p:txBody>
          <a:bodyPr/>
          <a:lstStyle/>
          <a:p>
            <a:r>
              <a:rPr lang="en-US" dirty="0" smtClean="0"/>
              <a:t>DIAGNÓSTICO PARTICIPATIVO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12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787925" y="2936682"/>
            <a:ext cx="7568151" cy="1627632"/>
            <a:chOff x="1050566" y="2772576"/>
            <a:chExt cx="10090868" cy="2170176"/>
          </a:xfrm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chemeClr val="tx1"/>
                </a:solidFill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chemeClr val="tx1"/>
                </a:solidFill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chemeClr val="tx1"/>
                </a:solidFill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chemeClr val="tx1"/>
                </a:solidFill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603368" y="3288823"/>
            <a:ext cx="912800" cy="912800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091135" y="3288823"/>
            <a:ext cx="912800" cy="912800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627833" y="3288823"/>
            <a:ext cx="912800" cy="912800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15600" y="3288823"/>
            <a:ext cx="912800" cy="912800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6" name="Oval 55"/>
          <p:cNvSpPr/>
          <p:nvPr/>
        </p:nvSpPr>
        <p:spPr>
          <a:xfrm>
            <a:off x="1140065" y="3288823"/>
            <a:ext cx="912800" cy="9128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9" name="Group 68"/>
          <p:cNvGrpSpPr/>
          <p:nvPr/>
        </p:nvGrpSpPr>
        <p:grpSpPr>
          <a:xfrm>
            <a:off x="1535645" y="4294654"/>
            <a:ext cx="112134" cy="394079"/>
            <a:chOff x="8243431" y="1672074"/>
            <a:chExt cx="199000" cy="69935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515933" y="4294654"/>
            <a:ext cx="112134" cy="394079"/>
            <a:chOff x="8243431" y="1672074"/>
            <a:chExt cx="199000" cy="69935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491467" y="4294654"/>
            <a:ext cx="112134" cy="394079"/>
            <a:chOff x="8243431" y="1672074"/>
            <a:chExt cx="199000" cy="69935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3028165" y="2801713"/>
            <a:ext cx="112134" cy="394079"/>
            <a:chOff x="8243431" y="1672074"/>
            <a:chExt cx="199000" cy="69935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6003701" y="2801713"/>
            <a:ext cx="112134" cy="394079"/>
            <a:chOff x="8243431" y="1672074"/>
            <a:chExt cx="199000" cy="69935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86" name="Rectangle 85"/>
          <p:cNvSpPr/>
          <p:nvPr/>
        </p:nvSpPr>
        <p:spPr>
          <a:xfrm>
            <a:off x="634131" y="4815613"/>
            <a:ext cx="19151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1200" dirty="0"/>
              <a:t>La parroquia San José de Ayora tiene una población de 11.255 </a:t>
            </a:r>
            <a:r>
              <a:rPr lang="es-EC" sz="1200" dirty="0" smtClean="0"/>
              <a:t>habitantes.</a:t>
            </a:r>
            <a:endParaRPr lang="en-GB" sz="1200" dirty="0"/>
          </a:p>
        </p:txBody>
      </p:sp>
      <p:sp>
        <p:nvSpPr>
          <p:cNvPr id="87" name="Rectangle 86"/>
          <p:cNvSpPr/>
          <p:nvPr/>
        </p:nvSpPr>
        <p:spPr>
          <a:xfrm>
            <a:off x="6589953" y="4815613"/>
            <a:ext cx="19151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/>
              <a:t>ASTERACEAE (7) SOLANACEAE (3)</a:t>
            </a:r>
          </a:p>
          <a:p>
            <a:r>
              <a:rPr lang="es-ES" sz="1200" dirty="0" smtClean="0"/>
              <a:t>ROSACEA</a:t>
            </a:r>
            <a:r>
              <a:rPr lang="es-ES" sz="1200" dirty="0"/>
              <a:t>, PIPERACEAE, ERICACEAE Y ARALIACEAE, </a:t>
            </a:r>
            <a:r>
              <a:rPr lang="es-ES" sz="1200" dirty="0" smtClean="0"/>
              <a:t>(2)</a:t>
            </a:r>
            <a:endParaRPr lang="es-EC" sz="1200" dirty="0"/>
          </a:p>
        </p:txBody>
      </p:sp>
      <p:sp>
        <p:nvSpPr>
          <p:cNvPr id="88" name="Rectangle 87"/>
          <p:cNvSpPr/>
          <p:nvPr/>
        </p:nvSpPr>
        <p:spPr>
          <a:xfrm>
            <a:off x="3614419" y="4815613"/>
            <a:ext cx="19151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/>
              <a:t>Agricultura</a:t>
            </a:r>
            <a:r>
              <a:rPr lang="es-ES" sz="1200" dirty="0"/>
              <a:t>, ganadería, silvicultura y pesca con 45.4</a:t>
            </a:r>
            <a:r>
              <a:rPr lang="es-ES" sz="1200" dirty="0" smtClean="0"/>
              <a:t>%, </a:t>
            </a:r>
          </a:p>
          <a:p>
            <a:pPr algn="ctr"/>
            <a:r>
              <a:rPr lang="es-ES" sz="1200" dirty="0" smtClean="0"/>
              <a:t>Comercio </a:t>
            </a:r>
            <a:r>
              <a:rPr lang="es-ES" sz="1200" dirty="0"/>
              <a:t>con </a:t>
            </a:r>
            <a:r>
              <a:rPr lang="es-ES" sz="1200" dirty="0" smtClean="0"/>
              <a:t>8.4%,</a:t>
            </a:r>
          </a:p>
          <a:p>
            <a:pPr algn="ctr"/>
            <a:r>
              <a:rPr lang="es-ES" sz="1200" dirty="0" smtClean="0"/>
              <a:t> </a:t>
            </a:r>
            <a:r>
              <a:rPr lang="es-ES" sz="1200" dirty="0"/>
              <a:t>C</a:t>
            </a:r>
            <a:r>
              <a:rPr lang="es-ES" sz="1200" dirty="0" smtClean="0"/>
              <a:t>onstrucción </a:t>
            </a:r>
            <a:r>
              <a:rPr lang="es-ES" sz="1200" dirty="0"/>
              <a:t>8</a:t>
            </a:r>
            <a:r>
              <a:rPr lang="es-ES" sz="1200" dirty="0" smtClean="0"/>
              <a:t>%, </a:t>
            </a:r>
          </a:p>
          <a:p>
            <a:pPr algn="ctr"/>
            <a:r>
              <a:rPr lang="es-ES" sz="1200" dirty="0" smtClean="0"/>
              <a:t> Industrias </a:t>
            </a:r>
            <a:r>
              <a:rPr lang="es-ES" sz="1200" dirty="0"/>
              <a:t>manufactureras 7.9%</a:t>
            </a:r>
            <a:endParaRPr lang="en-GB" sz="1200" dirty="0"/>
          </a:p>
        </p:txBody>
      </p:sp>
      <p:sp>
        <p:nvSpPr>
          <p:cNvPr id="89" name="Rectangle 88"/>
          <p:cNvSpPr/>
          <p:nvPr/>
        </p:nvSpPr>
        <p:spPr>
          <a:xfrm>
            <a:off x="4879460" y="1349831"/>
            <a:ext cx="2612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smtClean="0"/>
              <a:t>GAD </a:t>
            </a:r>
            <a:r>
              <a:rPr lang="en-GB" sz="1200" dirty="0" err="1" smtClean="0"/>
              <a:t>parroquial</a:t>
            </a:r>
            <a:r>
              <a:rPr lang="en-GB" sz="1200" dirty="0" smtClean="0"/>
              <a:t> (1), Barrios (16), </a:t>
            </a:r>
            <a:r>
              <a:rPr lang="en-GB" sz="1200" dirty="0" err="1" smtClean="0"/>
              <a:t>Comunidades</a:t>
            </a:r>
            <a:r>
              <a:rPr lang="en-GB" sz="1200" dirty="0" smtClean="0"/>
              <a:t> y </a:t>
            </a:r>
            <a:r>
              <a:rPr lang="en-GB" sz="1200" dirty="0" err="1" smtClean="0"/>
              <a:t>comunas</a:t>
            </a:r>
            <a:r>
              <a:rPr lang="en-GB" sz="1200" dirty="0" smtClean="0"/>
              <a:t> (15), </a:t>
            </a:r>
            <a:r>
              <a:rPr lang="en-GB" sz="1200" dirty="0" err="1" smtClean="0"/>
              <a:t>Aso</a:t>
            </a:r>
            <a:r>
              <a:rPr lang="en-GB" sz="1200" dirty="0" smtClean="0"/>
              <a:t>. y </a:t>
            </a:r>
            <a:r>
              <a:rPr lang="en-GB" sz="1200" dirty="0" err="1" smtClean="0"/>
              <a:t>grupos</a:t>
            </a:r>
            <a:r>
              <a:rPr lang="en-GB" sz="1200" dirty="0" smtClean="0"/>
              <a:t> de </a:t>
            </a:r>
            <a:r>
              <a:rPr lang="en-GB" sz="1200" dirty="0" err="1" smtClean="0"/>
              <a:t>mujeres</a:t>
            </a:r>
            <a:r>
              <a:rPr lang="en-GB" sz="1200" dirty="0" smtClean="0"/>
              <a:t> (20),  </a:t>
            </a:r>
            <a:r>
              <a:rPr lang="en-GB" sz="1200" dirty="0" err="1" smtClean="0"/>
              <a:t>Organizacion</a:t>
            </a:r>
            <a:r>
              <a:rPr lang="en-GB" sz="1200" dirty="0" smtClean="0"/>
              <a:t> de </a:t>
            </a:r>
            <a:r>
              <a:rPr lang="en-GB" sz="1200" dirty="0" err="1" smtClean="0"/>
              <a:t>segundo</a:t>
            </a:r>
            <a:r>
              <a:rPr lang="en-GB" sz="1200" dirty="0" smtClean="0"/>
              <a:t> </a:t>
            </a:r>
            <a:r>
              <a:rPr lang="en-GB" sz="1200" dirty="0" err="1" smtClean="0"/>
              <a:t>grado</a:t>
            </a:r>
            <a:r>
              <a:rPr lang="en-GB" sz="1200" dirty="0" smtClean="0"/>
              <a:t> (1), Juntas de </a:t>
            </a:r>
            <a:r>
              <a:rPr lang="en-GB" sz="1200" dirty="0" err="1" smtClean="0"/>
              <a:t>agua</a:t>
            </a:r>
            <a:r>
              <a:rPr lang="en-GB" sz="1200" dirty="0" smtClean="0"/>
              <a:t> y </a:t>
            </a:r>
            <a:r>
              <a:rPr lang="en-GB" sz="1200" dirty="0" err="1" smtClean="0"/>
              <a:t>consumo</a:t>
            </a:r>
            <a:r>
              <a:rPr lang="en-GB" sz="1200" dirty="0" smtClean="0"/>
              <a:t> </a:t>
            </a:r>
            <a:r>
              <a:rPr lang="en-GB" sz="1200" dirty="0" err="1" smtClean="0"/>
              <a:t>humano</a:t>
            </a:r>
            <a:r>
              <a:rPr lang="en-GB" sz="1200" dirty="0" smtClean="0"/>
              <a:t> (6), Juntas de </a:t>
            </a:r>
            <a:r>
              <a:rPr lang="en-GB" sz="1200" dirty="0" err="1" smtClean="0"/>
              <a:t>riego</a:t>
            </a:r>
            <a:r>
              <a:rPr lang="en-GB" sz="1200" dirty="0" smtClean="0"/>
              <a:t> (4), </a:t>
            </a:r>
            <a:r>
              <a:rPr lang="en-GB" sz="1200" dirty="0" err="1" smtClean="0"/>
              <a:t>Asociaciones</a:t>
            </a:r>
            <a:r>
              <a:rPr lang="en-GB" sz="1200" dirty="0" smtClean="0"/>
              <a:t> </a:t>
            </a:r>
            <a:r>
              <a:rPr lang="en-GB" sz="1200" dirty="0" err="1" smtClean="0"/>
              <a:t>productivas</a:t>
            </a:r>
            <a:r>
              <a:rPr lang="en-GB" sz="1200" dirty="0" smtClean="0"/>
              <a:t> (18)</a:t>
            </a:r>
            <a:endParaRPr lang="en-GB" sz="1200" dirty="0"/>
          </a:p>
        </p:txBody>
      </p:sp>
      <p:sp>
        <p:nvSpPr>
          <p:cNvPr id="90" name="Rectangle 89"/>
          <p:cNvSpPr/>
          <p:nvPr/>
        </p:nvSpPr>
        <p:spPr>
          <a:xfrm>
            <a:off x="1896901" y="1439725"/>
            <a:ext cx="24240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La </a:t>
            </a:r>
            <a:r>
              <a:rPr lang="es-ES" sz="1200" dirty="0" smtClean="0"/>
              <a:t>PEA </a:t>
            </a:r>
            <a:r>
              <a:rPr lang="es-ES" sz="1200" dirty="0"/>
              <a:t>corresponde al 44.4% del total de la </a:t>
            </a:r>
            <a:r>
              <a:rPr lang="es-ES" sz="1200" dirty="0" smtClean="0"/>
              <a:t>parroquia( 5005 habitantes). </a:t>
            </a:r>
          </a:p>
          <a:p>
            <a:pPr algn="ctr"/>
            <a:r>
              <a:rPr lang="es-ES" sz="1200" dirty="0" smtClean="0"/>
              <a:t>La PEI </a:t>
            </a:r>
            <a:r>
              <a:rPr lang="es-ES" sz="1200" dirty="0"/>
              <a:t>corresponde al 32.6% de la población </a:t>
            </a:r>
            <a:r>
              <a:rPr lang="es-ES" sz="1200" dirty="0" smtClean="0"/>
              <a:t>(3676 habitantes).</a:t>
            </a:r>
          </a:p>
          <a:p>
            <a:pPr algn="ctr"/>
            <a:r>
              <a:rPr lang="es-ES" sz="1200" dirty="0" smtClean="0"/>
              <a:t>Las PET </a:t>
            </a:r>
            <a:r>
              <a:rPr lang="es-ES" sz="1200" dirty="0"/>
              <a:t>corresponde al 77.2% </a:t>
            </a:r>
            <a:r>
              <a:rPr lang="es-ES" sz="1200" dirty="0" smtClean="0"/>
              <a:t>(8681).</a:t>
            </a:r>
            <a:endParaRPr lang="en-GB" sz="1200" dirty="0"/>
          </a:p>
        </p:txBody>
      </p:sp>
      <p:grpSp>
        <p:nvGrpSpPr>
          <p:cNvPr id="55" name="Group 137"/>
          <p:cNvGrpSpPr/>
          <p:nvPr/>
        </p:nvGrpSpPr>
        <p:grpSpPr>
          <a:xfrm>
            <a:off x="218559" y="5793251"/>
            <a:ext cx="1202490" cy="602721"/>
            <a:chOff x="1796811" y="4352016"/>
            <a:chExt cx="1603737" cy="803628"/>
          </a:xfrm>
        </p:grpSpPr>
        <p:grpSp>
          <p:nvGrpSpPr>
            <p:cNvPr id="91" name="Group 138"/>
            <p:cNvGrpSpPr/>
            <p:nvPr/>
          </p:nvGrpSpPr>
          <p:grpSpPr>
            <a:xfrm>
              <a:off x="1796811" y="4352016"/>
              <a:ext cx="1603736" cy="621719"/>
              <a:chOff x="1796811" y="4352016"/>
              <a:chExt cx="1603736" cy="621719"/>
            </a:xfrm>
          </p:grpSpPr>
          <p:grpSp>
            <p:nvGrpSpPr>
              <p:cNvPr id="93" name="Group 140"/>
              <p:cNvGrpSpPr/>
              <p:nvPr/>
            </p:nvGrpSpPr>
            <p:grpSpPr>
              <a:xfrm>
                <a:off x="1796811" y="4459323"/>
                <a:ext cx="233460" cy="503500"/>
                <a:chOff x="4395788" y="2198688"/>
                <a:chExt cx="344488" cy="742951"/>
              </a:xfrm>
              <a:solidFill>
                <a:schemeClr val="accent3"/>
              </a:solidFill>
            </p:grpSpPr>
            <p:sp>
              <p:nvSpPr>
                <p:cNvPr id="95" name="Oval 142"/>
                <p:cNvSpPr>
                  <a:spLocks noChangeArrowheads="1"/>
                </p:cNvSpPr>
                <p:nvPr/>
              </p:nvSpPr>
              <p:spPr bwMode="auto">
                <a:xfrm>
                  <a:off x="4511675" y="2198688"/>
                  <a:ext cx="109538" cy="112713"/>
                </a:xfrm>
                <a:prstGeom prst="ellipse">
                  <a:avLst/>
                </a:prstGeom>
                <a:ln/>
                <a:ex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34290" tIns="17145" rIns="34290" bIns="1714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675" dirty="0">
                    <a:latin typeface="Lato Light"/>
                  </a:endParaRPr>
                </a:p>
              </p:txBody>
            </p:sp>
            <p:sp>
              <p:nvSpPr>
                <p:cNvPr id="96" name="Freeform 7"/>
                <p:cNvSpPr>
                  <a:spLocks/>
                </p:cNvSpPr>
                <p:nvPr/>
              </p:nvSpPr>
              <p:spPr bwMode="auto">
                <a:xfrm>
                  <a:off x="4395788" y="2333626"/>
                  <a:ext cx="344488" cy="608013"/>
                </a:xfrm>
                <a:custGeom>
                  <a:avLst/>
                  <a:gdLst>
                    <a:gd name="T0" fmla="*/ 91 w 92"/>
                    <a:gd name="T1" fmla="*/ 60 h 162"/>
                    <a:gd name="T2" fmla="*/ 75 w 92"/>
                    <a:gd name="T3" fmla="*/ 10 h 162"/>
                    <a:gd name="T4" fmla="*/ 64 w 92"/>
                    <a:gd name="T5" fmla="*/ 0 h 162"/>
                    <a:gd name="T6" fmla="*/ 28 w 92"/>
                    <a:gd name="T7" fmla="*/ 0 h 162"/>
                    <a:gd name="T8" fmla="*/ 19 w 92"/>
                    <a:gd name="T9" fmla="*/ 5 h 162"/>
                    <a:gd name="T10" fmla="*/ 18 w 92"/>
                    <a:gd name="T11" fmla="*/ 7 h 162"/>
                    <a:gd name="T12" fmla="*/ 18 w 92"/>
                    <a:gd name="T13" fmla="*/ 7 h 162"/>
                    <a:gd name="T14" fmla="*/ 17 w 92"/>
                    <a:gd name="T15" fmla="*/ 8 h 162"/>
                    <a:gd name="T16" fmla="*/ 1 w 92"/>
                    <a:gd name="T17" fmla="*/ 60 h 162"/>
                    <a:gd name="T18" fmla="*/ 5 w 92"/>
                    <a:gd name="T19" fmla="*/ 68 h 162"/>
                    <a:gd name="T20" fmla="*/ 14 w 92"/>
                    <a:gd name="T21" fmla="*/ 64 h 162"/>
                    <a:gd name="T22" fmla="*/ 26 w 92"/>
                    <a:gd name="T23" fmla="*/ 23 h 162"/>
                    <a:gd name="T24" fmla="*/ 28 w 92"/>
                    <a:gd name="T25" fmla="*/ 23 h 162"/>
                    <a:gd name="T26" fmla="*/ 29 w 92"/>
                    <a:gd name="T27" fmla="*/ 23 h 162"/>
                    <a:gd name="T28" fmla="*/ 9 w 92"/>
                    <a:gd name="T29" fmla="*/ 96 h 162"/>
                    <a:gd name="T30" fmla="*/ 29 w 92"/>
                    <a:gd name="T31" fmla="*/ 96 h 162"/>
                    <a:gd name="T32" fmla="*/ 29 w 92"/>
                    <a:gd name="T33" fmla="*/ 154 h 162"/>
                    <a:gd name="T34" fmla="*/ 37 w 92"/>
                    <a:gd name="T35" fmla="*/ 162 h 162"/>
                    <a:gd name="T36" fmla="*/ 44 w 92"/>
                    <a:gd name="T37" fmla="*/ 154 h 162"/>
                    <a:gd name="T38" fmla="*/ 44 w 92"/>
                    <a:gd name="T39" fmla="*/ 96 h 162"/>
                    <a:gd name="T40" fmla="*/ 49 w 92"/>
                    <a:gd name="T41" fmla="*/ 96 h 162"/>
                    <a:gd name="T42" fmla="*/ 49 w 92"/>
                    <a:gd name="T43" fmla="*/ 154 h 162"/>
                    <a:gd name="T44" fmla="*/ 56 w 92"/>
                    <a:gd name="T45" fmla="*/ 162 h 162"/>
                    <a:gd name="T46" fmla="*/ 64 w 92"/>
                    <a:gd name="T47" fmla="*/ 154 h 162"/>
                    <a:gd name="T48" fmla="*/ 64 w 92"/>
                    <a:gd name="T49" fmla="*/ 96 h 162"/>
                    <a:gd name="T50" fmla="*/ 83 w 92"/>
                    <a:gd name="T51" fmla="*/ 96 h 162"/>
                    <a:gd name="T52" fmla="*/ 63 w 92"/>
                    <a:gd name="T53" fmla="*/ 23 h 162"/>
                    <a:gd name="T54" fmla="*/ 64 w 92"/>
                    <a:gd name="T55" fmla="*/ 23 h 162"/>
                    <a:gd name="T56" fmla="*/ 65 w 92"/>
                    <a:gd name="T57" fmla="*/ 23 h 162"/>
                    <a:gd name="T58" fmla="*/ 79 w 92"/>
                    <a:gd name="T59" fmla="*/ 64 h 162"/>
                    <a:gd name="T60" fmla="*/ 87 w 92"/>
                    <a:gd name="T61" fmla="*/ 68 h 162"/>
                    <a:gd name="T62" fmla="*/ 91 w 92"/>
                    <a:gd name="T63" fmla="*/ 60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92" h="162">
                      <a:moveTo>
                        <a:pt x="91" y="60"/>
                      </a:moveTo>
                      <a:cubicBezTo>
                        <a:pt x="75" y="10"/>
                        <a:pt x="75" y="10"/>
                        <a:pt x="75" y="10"/>
                      </a:cubicBezTo>
                      <a:cubicBezTo>
                        <a:pt x="74" y="4"/>
                        <a:pt x="70" y="0"/>
                        <a:pt x="64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4" y="0"/>
                        <a:pt x="21" y="2"/>
                        <a:pt x="19" y="5"/>
                      </a:cubicBezTo>
                      <a:cubicBezTo>
                        <a:pt x="18" y="5"/>
                        <a:pt x="18" y="6"/>
                        <a:pt x="18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7"/>
                        <a:pt x="17" y="8"/>
                        <a:pt x="17" y="8"/>
                      </a:cubicBezTo>
                      <a:cubicBezTo>
                        <a:pt x="1" y="60"/>
                        <a:pt x="1" y="60"/>
                        <a:pt x="1" y="60"/>
                      </a:cubicBezTo>
                      <a:cubicBezTo>
                        <a:pt x="0" y="63"/>
                        <a:pt x="2" y="67"/>
                        <a:pt x="5" y="68"/>
                      </a:cubicBezTo>
                      <a:cubicBezTo>
                        <a:pt x="9" y="69"/>
                        <a:pt x="13" y="67"/>
                        <a:pt x="14" y="64"/>
                      </a:cubicBez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7" y="23"/>
                        <a:pt x="27" y="23"/>
                        <a:pt x="28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9" y="96"/>
                        <a:pt x="9" y="96"/>
                        <a:pt x="9" y="96"/>
                      </a:cubicBezTo>
                      <a:cubicBezTo>
                        <a:pt x="29" y="96"/>
                        <a:pt x="29" y="96"/>
                        <a:pt x="29" y="96"/>
                      </a:cubicBezTo>
                      <a:cubicBezTo>
                        <a:pt x="29" y="154"/>
                        <a:pt x="29" y="154"/>
                        <a:pt x="29" y="154"/>
                      </a:cubicBezTo>
                      <a:cubicBezTo>
                        <a:pt x="29" y="159"/>
                        <a:pt x="33" y="162"/>
                        <a:pt x="37" y="162"/>
                      </a:cubicBezTo>
                      <a:cubicBezTo>
                        <a:pt x="41" y="162"/>
                        <a:pt x="44" y="159"/>
                        <a:pt x="44" y="154"/>
                      </a:cubicBezTo>
                      <a:cubicBezTo>
                        <a:pt x="44" y="96"/>
                        <a:pt x="44" y="96"/>
                        <a:pt x="44" y="96"/>
                      </a:cubicBezTo>
                      <a:cubicBezTo>
                        <a:pt x="49" y="96"/>
                        <a:pt x="49" y="96"/>
                        <a:pt x="49" y="96"/>
                      </a:cubicBezTo>
                      <a:cubicBezTo>
                        <a:pt x="49" y="154"/>
                        <a:pt x="49" y="154"/>
                        <a:pt x="49" y="154"/>
                      </a:cubicBezTo>
                      <a:cubicBezTo>
                        <a:pt x="49" y="159"/>
                        <a:pt x="52" y="162"/>
                        <a:pt x="56" y="162"/>
                      </a:cubicBezTo>
                      <a:cubicBezTo>
                        <a:pt x="60" y="162"/>
                        <a:pt x="64" y="159"/>
                        <a:pt x="64" y="154"/>
                      </a:cubicBezTo>
                      <a:cubicBezTo>
                        <a:pt x="64" y="96"/>
                        <a:pt x="64" y="96"/>
                        <a:pt x="64" y="96"/>
                      </a:cubicBezTo>
                      <a:cubicBezTo>
                        <a:pt x="83" y="96"/>
                        <a:pt x="83" y="96"/>
                        <a:pt x="83" y="96"/>
                      </a:cubicBezTo>
                      <a:cubicBezTo>
                        <a:pt x="63" y="23"/>
                        <a:pt x="63" y="23"/>
                        <a:pt x="63" y="23"/>
                      </a:cubicBezTo>
                      <a:cubicBezTo>
                        <a:pt x="64" y="23"/>
                        <a:pt x="64" y="23"/>
                        <a:pt x="64" y="23"/>
                      </a:cubicBezTo>
                      <a:cubicBezTo>
                        <a:pt x="65" y="23"/>
                        <a:pt x="65" y="23"/>
                        <a:pt x="65" y="23"/>
                      </a:cubicBezTo>
                      <a:cubicBezTo>
                        <a:pt x="79" y="64"/>
                        <a:pt x="79" y="64"/>
                        <a:pt x="79" y="64"/>
                      </a:cubicBezTo>
                      <a:cubicBezTo>
                        <a:pt x="80" y="67"/>
                        <a:pt x="84" y="69"/>
                        <a:pt x="87" y="68"/>
                      </a:cubicBezTo>
                      <a:cubicBezTo>
                        <a:pt x="91" y="67"/>
                        <a:pt x="92" y="63"/>
                        <a:pt x="91" y="60"/>
                      </a:cubicBezTo>
                      <a:close/>
                    </a:path>
                  </a:pathLst>
                </a:custGeom>
                <a:ln/>
                <a:extLst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34290" tIns="17145" rIns="34290" bIns="17145" numCol="1" anchor="t" anchorCtr="0" compatLnSpc="1">
                  <a:prstTxWarp prst="textNoShape">
                    <a:avLst/>
                  </a:prstTxWarp>
                  <a:scene3d>
                    <a:camera prst="orthographicFront">
                      <a:rot lat="0" lon="0" rev="0"/>
                    </a:camera>
                    <a:lightRig rig="contrasting" dir="t">
                      <a:rot lat="0" lon="0" rev="4500000"/>
                    </a:lightRig>
                  </a:scene3d>
                  <a:sp3d contourW="6350" prstMaterial="metal">
                    <a:bevelT w="127000" h="31750" prst="relaxedInset"/>
                    <a:contourClr>
                      <a:schemeClr val="accent1">
                        <a:shade val="75000"/>
                      </a:schemeClr>
                    </a:contourClr>
                  </a:sp3d>
                </a:bodyPr>
                <a:lstStyle/>
                <a:p>
                  <a:endParaRPr lang="en-US" sz="675" b="1" cap="all" dirty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latin typeface="Lato Light"/>
                  </a:endParaRPr>
                </a:p>
              </p:txBody>
            </p:sp>
          </p:grpSp>
          <p:sp>
            <p:nvSpPr>
              <p:cNvPr id="94" name="Content Placeholder 2"/>
              <p:cNvSpPr txBox="1">
                <a:spLocks/>
              </p:cNvSpPr>
              <p:nvPr/>
            </p:nvSpPr>
            <p:spPr>
              <a:xfrm>
                <a:off x="2015868" y="4352016"/>
                <a:ext cx="1384679" cy="621719"/>
              </a:xfrm>
              <a:prstGeom prst="rect">
                <a:avLst/>
              </a:prstGeom>
            </p:spPr>
            <p:txBody>
              <a:bodyPr vert="horz" lIns="34290" tIns="17145" rIns="34290" bIns="17145" rtlCol="0">
                <a:noAutofit/>
                <a:scene3d>
                  <a:camera prst="orthographicFront">
                    <a:rot lat="0" lon="0" rev="0"/>
                  </a:camera>
                  <a:lightRig rig="contrasting" dir="t">
                    <a:rot lat="0" lon="0" rev="4500000"/>
                  </a:lightRig>
                </a:scene3d>
                <a:sp3d contourW="6350" prstMaterial="metal">
                  <a:bevelT w="127000" h="31750" prst="relaxedInset"/>
                  <a:contourClr>
                    <a:schemeClr val="accent1">
                      <a:shade val="75000"/>
                    </a:schemeClr>
                  </a:contourClr>
                </a:sp3d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100" b="1" cap="all" dirty="0" smtClean="0">
                    <a:ln w="0"/>
                    <a:gradFill flip="none">
                      <a:gsLst>
                        <a:gs pos="0">
                          <a:schemeClr val="accent1">
                            <a:tint val="75000"/>
                            <a:shade val="75000"/>
                            <a:satMod val="170000"/>
                          </a:schemeClr>
                        </a:gs>
                        <a:gs pos="49000">
                          <a:schemeClr val="accent1">
                            <a:tint val="88000"/>
                            <a:shade val="65000"/>
                            <a:satMod val="172000"/>
                          </a:schemeClr>
                        </a:gs>
                        <a:gs pos="50000">
                          <a:schemeClr val="accent1">
                            <a:shade val="65000"/>
                            <a:satMod val="130000"/>
                          </a:schemeClr>
                        </a:gs>
                        <a:gs pos="92000">
                          <a:schemeClr val="accent1">
                            <a:shade val="50000"/>
                            <a:satMod val="120000"/>
                          </a:schemeClr>
                        </a:gs>
                        <a:gs pos="100000">
                          <a:schemeClr val="accent1">
                            <a:shade val="48000"/>
                            <a:satMod val="120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50000" endPos="50000" dist="5000" dir="5400000" sy="-100000" rotWithShape="0"/>
                    </a:effectLst>
                    <a:cs typeface="Lato Light"/>
                  </a:rPr>
                  <a:t>51,12%</a:t>
                </a:r>
                <a:endParaRPr lang="en-US" sz="2100" b="1" cap="all" dirty="0">
                  <a:ln w="0"/>
                  <a:gradFill flip="none">
                    <a:gsLst>
                      <a:gs pos="0">
                        <a:schemeClr val="accent1">
                          <a:tint val="75000"/>
                          <a:shade val="75000"/>
                          <a:satMod val="170000"/>
                        </a:schemeClr>
                      </a:gs>
                      <a:gs pos="49000">
                        <a:schemeClr val="accent1">
                          <a:tint val="88000"/>
                          <a:shade val="65000"/>
                          <a:satMod val="172000"/>
                        </a:schemeClr>
                      </a:gs>
                      <a:gs pos="50000">
                        <a:schemeClr val="accent1">
                          <a:shade val="65000"/>
                          <a:satMod val="130000"/>
                        </a:schemeClr>
                      </a:gs>
                      <a:gs pos="92000">
                        <a:schemeClr val="accent1">
                          <a:shade val="50000"/>
                          <a:satMod val="120000"/>
                        </a:schemeClr>
                      </a:gs>
                      <a:gs pos="100000">
                        <a:schemeClr val="accent1">
                          <a:shade val="48000"/>
                          <a:satMod val="120000"/>
                        </a:schemeClr>
                      </a:gs>
                    </a:gsLst>
                    <a:lin ang="5400000"/>
                  </a:gradFill>
                  <a:effectLst>
                    <a:reflection blurRad="12700" stA="50000" endPos="50000" dist="5000" dir="5400000" sy="-100000" rotWithShape="0"/>
                  </a:effectLst>
                  <a:cs typeface="Lato Light"/>
                </a:endParaRPr>
              </a:p>
            </p:txBody>
          </p:sp>
        </p:grpSp>
        <p:sp>
          <p:nvSpPr>
            <p:cNvPr id="92" name="Title 1"/>
            <p:cNvSpPr txBox="1">
              <a:spLocks/>
            </p:cNvSpPr>
            <p:nvPr/>
          </p:nvSpPr>
          <p:spPr>
            <a:xfrm>
              <a:off x="2030271" y="4662876"/>
              <a:ext cx="1370277" cy="492768"/>
            </a:xfrm>
            <a:prstGeom prst="rect">
              <a:avLst/>
            </a:prstGeom>
          </p:spPr>
          <p:txBody>
            <a:bodyPr vert="horz" lIns="34290" tIns="17145" rIns="34290" bIns="17145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050" dirty="0" err="1" smtClean="0">
                  <a:solidFill>
                    <a:schemeClr val="tx1"/>
                  </a:solidFill>
                  <a:latin typeface="+mn-lt"/>
                  <a:cs typeface="Lato Light"/>
                </a:rPr>
                <a:t>Mujeres</a:t>
              </a:r>
              <a:endParaRPr lang="en-US" sz="1050" dirty="0">
                <a:solidFill>
                  <a:schemeClr val="tx1"/>
                </a:solidFill>
                <a:latin typeface="+mn-lt"/>
                <a:cs typeface="Lato Light"/>
              </a:endParaRPr>
            </a:p>
          </p:txBody>
        </p:sp>
      </p:grpSp>
      <p:grpSp>
        <p:nvGrpSpPr>
          <p:cNvPr id="97" name="Group 144"/>
          <p:cNvGrpSpPr/>
          <p:nvPr/>
        </p:nvGrpSpPr>
        <p:grpSpPr>
          <a:xfrm>
            <a:off x="1457761" y="5800595"/>
            <a:ext cx="1186658" cy="602273"/>
            <a:chOff x="3532582" y="4352013"/>
            <a:chExt cx="1582623" cy="803031"/>
          </a:xfrm>
        </p:grpSpPr>
        <p:grpSp>
          <p:nvGrpSpPr>
            <p:cNvPr id="98" name="Group 145"/>
            <p:cNvGrpSpPr/>
            <p:nvPr/>
          </p:nvGrpSpPr>
          <p:grpSpPr>
            <a:xfrm>
              <a:off x="3532582" y="4352013"/>
              <a:ext cx="1582623" cy="621719"/>
              <a:chOff x="3532582" y="4352013"/>
              <a:chExt cx="1582623" cy="621719"/>
            </a:xfrm>
          </p:grpSpPr>
          <p:grpSp>
            <p:nvGrpSpPr>
              <p:cNvPr id="100" name="Group 147"/>
              <p:cNvGrpSpPr/>
              <p:nvPr/>
            </p:nvGrpSpPr>
            <p:grpSpPr>
              <a:xfrm>
                <a:off x="3532582" y="4443631"/>
                <a:ext cx="204213" cy="519412"/>
                <a:chOff x="4422775" y="2198688"/>
                <a:chExt cx="292100" cy="742950"/>
              </a:xfrm>
              <a:solidFill>
                <a:schemeClr val="accent2"/>
              </a:solidFill>
            </p:grpSpPr>
            <p:sp>
              <p:nvSpPr>
                <p:cNvPr id="102" name="Freeform 12"/>
                <p:cNvSpPr>
                  <a:spLocks/>
                </p:cNvSpPr>
                <p:nvPr/>
              </p:nvSpPr>
              <p:spPr bwMode="auto">
                <a:xfrm>
                  <a:off x="4422775" y="2325688"/>
                  <a:ext cx="292100" cy="615950"/>
                </a:xfrm>
                <a:custGeom>
                  <a:avLst/>
                  <a:gdLst>
                    <a:gd name="T0" fmla="*/ 59 w 78"/>
                    <a:gd name="T1" fmla="*/ 0 h 164"/>
                    <a:gd name="T2" fmla="*/ 20 w 78"/>
                    <a:gd name="T3" fmla="*/ 0 h 164"/>
                    <a:gd name="T4" fmla="*/ 0 w 78"/>
                    <a:gd name="T5" fmla="*/ 16 h 164"/>
                    <a:gd name="T6" fmla="*/ 0 w 78"/>
                    <a:gd name="T7" fmla="*/ 16 h 164"/>
                    <a:gd name="T8" fmla="*/ 0 w 78"/>
                    <a:gd name="T9" fmla="*/ 19 h 164"/>
                    <a:gd name="T10" fmla="*/ 0 w 78"/>
                    <a:gd name="T11" fmla="*/ 74 h 164"/>
                    <a:gd name="T12" fmla="*/ 7 w 78"/>
                    <a:gd name="T13" fmla="*/ 80 h 164"/>
                    <a:gd name="T14" fmla="*/ 13 w 78"/>
                    <a:gd name="T15" fmla="*/ 74 h 164"/>
                    <a:gd name="T16" fmla="*/ 13 w 78"/>
                    <a:gd name="T17" fmla="*/ 26 h 164"/>
                    <a:gd name="T18" fmla="*/ 19 w 78"/>
                    <a:gd name="T19" fmla="*/ 26 h 164"/>
                    <a:gd name="T20" fmla="*/ 19 w 78"/>
                    <a:gd name="T21" fmla="*/ 72 h 164"/>
                    <a:gd name="T22" fmla="*/ 19 w 78"/>
                    <a:gd name="T23" fmla="*/ 73 h 164"/>
                    <a:gd name="T24" fmla="*/ 19 w 78"/>
                    <a:gd name="T25" fmla="*/ 154 h 164"/>
                    <a:gd name="T26" fmla="*/ 28 w 78"/>
                    <a:gd name="T27" fmla="*/ 164 h 164"/>
                    <a:gd name="T28" fmla="*/ 37 w 78"/>
                    <a:gd name="T29" fmla="*/ 154 h 164"/>
                    <a:gd name="T30" fmla="*/ 37 w 78"/>
                    <a:gd name="T31" fmla="*/ 83 h 164"/>
                    <a:gd name="T32" fmla="*/ 41 w 78"/>
                    <a:gd name="T33" fmla="*/ 83 h 164"/>
                    <a:gd name="T34" fmla="*/ 41 w 78"/>
                    <a:gd name="T35" fmla="*/ 154 h 164"/>
                    <a:gd name="T36" fmla="*/ 50 w 78"/>
                    <a:gd name="T37" fmla="*/ 164 h 164"/>
                    <a:gd name="T38" fmla="*/ 59 w 78"/>
                    <a:gd name="T39" fmla="*/ 154 h 164"/>
                    <a:gd name="T40" fmla="*/ 59 w 78"/>
                    <a:gd name="T41" fmla="*/ 72 h 164"/>
                    <a:gd name="T42" fmla="*/ 59 w 78"/>
                    <a:gd name="T43" fmla="*/ 71 h 164"/>
                    <a:gd name="T44" fmla="*/ 59 w 78"/>
                    <a:gd name="T45" fmla="*/ 26 h 164"/>
                    <a:gd name="T46" fmla="*/ 64 w 78"/>
                    <a:gd name="T47" fmla="*/ 26 h 164"/>
                    <a:gd name="T48" fmla="*/ 64 w 78"/>
                    <a:gd name="T49" fmla="*/ 74 h 164"/>
                    <a:gd name="T50" fmla="*/ 71 w 78"/>
                    <a:gd name="T51" fmla="*/ 80 h 164"/>
                    <a:gd name="T52" fmla="*/ 78 w 78"/>
                    <a:gd name="T53" fmla="*/ 74 h 164"/>
                    <a:gd name="T54" fmla="*/ 78 w 78"/>
                    <a:gd name="T55" fmla="*/ 19 h 164"/>
                    <a:gd name="T56" fmla="*/ 78 w 78"/>
                    <a:gd name="T57" fmla="*/ 16 h 164"/>
                    <a:gd name="T58" fmla="*/ 78 w 78"/>
                    <a:gd name="T59" fmla="*/ 15 h 164"/>
                    <a:gd name="T60" fmla="*/ 59 w 78"/>
                    <a:gd name="T61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78" h="164">
                      <a:moveTo>
                        <a:pt x="59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6" y="0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7"/>
                        <a:pt x="3" y="80"/>
                        <a:pt x="7" y="80"/>
                      </a:cubicBezTo>
                      <a:cubicBezTo>
                        <a:pt x="10" y="80"/>
                        <a:pt x="13" y="77"/>
                        <a:pt x="13" y="7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72"/>
                        <a:pt x="19" y="72"/>
                        <a:pt x="19" y="72"/>
                      </a:cubicBezTo>
                      <a:cubicBezTo>
                        <a:pt x="19" y="72"/>
                        <a:pt x="19" y="73"/>
                        <a:pt x="19" y="73"/>
                      </a:cubicBezTo>
                      <a:cubicBezTo>
                        <a:pt x="19" y="154"/>
                        <a:pt x="19" y="154"/>
                        <a:pt x="19" y="154"/>
                      </a:cubicBezTo>
                      <a:cubicBezTo>
                        <a:pt x="19" y="159"/>
                        <a:pt x="23" y="164"/>
                        <a:pt x="28" y="164"/>
                      </a:cubicBezTo>
                      <a:cubicBezTo>
                        <a:pt x="33" y="164"/>
                        <a:pt x="37" y="159"/>
                        <a:pt x="37" y="154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41" y="83"/>
                        <a:pt x="41" y="83"/>
                        <a:pt x="41" y="83"/>
                      </a:cubicBezTo>
                      <a:cubicBezTo>
                        <a:pt x="41" y="154"/>
                        <a:pt x="41" y="154"/>
                        <a:pt x="41" y="154"/>
                      </a:cubicBezTo>
                      <a:cubicBezTo>
                        <a:pt x="41" y="159"/>
                        <a:pt x="45" y="164"/>
                        <a:pt x="50" y="164"/>
                      </a:cubicBezTo>
                      <a:cubicBezTo>
                        <a:pt x="55" y="164"/>
                        <a:pt x="59" y="159"/>
                        <a:pt x="59" y="154"/>
                      </a:cubicBezTo>
                      <a:cubicBezTo>
                        <a:pt x="59" y="72"/>
                        <a:pt x="59" y="72"/>
                        <a:pt x="59" y="72"/>
                      </a:cubicBezTo>
                      <a:cubicBezTo>
                        <a:pt x="59" y="71"/>
                        <a:pt x="59" y="71"/>
                        <a:pt x="59" y="71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4" y="26"/>
                        <a:pt x="64" y="26"/>
                        <a:pt x="64" y="26"/>
                      </a:cubicBezTo>
                      <a:cubicBezTo>
                        <a:pt x="64" y="74"/>
                        <a:pt x="64" y="74"/>
                        <a:pt x="64" y="74"/>
                      </a:cubicBezTo>
                      <a:cubicBezTo>
                        <a:pt x="64" y="77"/>
                        <a:pt x="67" y="80"/>
                        <a:pt x="71" y="80"/>
                      </a:cubicBezTo>
                      <a:cubicBezTo>
                        <a:pt x="75" y="80"/>
                        <a:pt x="78" y="77"/>
                        <a:pt x="78" y="74"/>
                      </a:cubicBezTo>
                      <a:cubicBezTo>
                        <a:pt x="78" y="19"/>
                        <a:pt x="78" y="19"/>
                        <a:pt x="78" y="19"/>
                      </a:cubicBezTo>
                      <a:cubicBezTo>
                        <a:pt x="78" y="16"/>
                        <a:pt x="78" y="16"/>
                        <a:pt x="78" y="16"/>
                      </a:cubicBezTo>
                      <a:cubicBezTo>
                        <a:pt x="78" y="15"/>
                        <a:pt x="78" y="15"/>
                        <a:pt x="78" y="15"/>
                      </a:cubicBezTo>
                      <a:cubicBezTo>
                        <a:pt x="78" y="10"/>
                        <a:pt x="72" y="0"/>
                        <a:pt x="59" y="0"/>
                      </a:cubicBezTo>
                      <a:close/>
                    </a:path>
                  </a:pathLst>
                </a:custGeom>
                <a:ln/>
                <a:extLst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34290" tIns="17145" rIns="34290" bIns="1714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675" dirty="0">
                    <a:latin typeface="Lato Light"/>
                  </a:endParaRPr>
                </a:p>
              </p:txBody>
            </p:sp>
            <p:sp>
              <p:nvSpPr>
                <p:cNvPr id="103" name="Oval 13"/>
                <p:cNvSpPr>
                  <a:spLocks noChangeArrowheads="1"/>
                </p:cNvSpPr>
                <p:nvPr/>
              </p:nvSpPr>
              <p:spPr bwMode="auto">
                <a:xfrm>
                  <a:off x="4511675" y="2198688"/>
                  <a:ext cx="115888" cy="115888"/>
                </a:xfrm>
                <a:prstGeom prst="ellipse">
                  <a:avLst/>
                </a:prstGeom>
                <a:ln/>
                <a:extLst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34290" tIns="17145" rIns="34290" bIns="17145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675" dirty="0">
                    <a:latin typeface="Lato Light"/>
                  </a:endParaRPr>
                </a:p>
              </p:txBody>
            </p:sp>
          </p:grpSp>
          <p:sp>
            <p:nvSpPr>
              <p:cNvPr id="101" name="Content Placeholder 2"/>
              <p:cNvSpPr txBox="1">
                <a:spLocks/>
              </p:cNvSpPr>
              <p:nvPr/>
            </p:nvSpPr>
            <p:spPr>
              <a:xfrm>
                <a:off x="3730526" y="4352013"/>
                <a:ext cx="1384679" cy="621719"/>
              </a:xfrm>
              <a:prstGeom prst="rect">
                <a:avLst/>
              </a:prstGeom>
            </p:spPr>
            <p:txBody>
              <a:bodyPr vert="horz" lIns="34290" tIns="17145" rIns="34290" bIns="17145" rtlCol="0">
                <a:no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100" b="1" dirty="0" smtClean="0">
                    <a:ln/>
                    <a:solidFill>
                      <a:schemeClr val="accent3"/>
                    </a:solidFill>
                    <a:cs typeface="Lato Light"/>
                  </a:rPr>
                  <a:t>48,88%</a:t>
                </a:r>
                <a:endParaRPr lang="en-US" sz="2100" b="1" dirty="0">
                  <a:ln/>
                  <a:solidFill>
                    <a:schemeClr val="accent3"/>
                  </a:solidFill>
                  <a:cs typeface="Lato Light"/>
                </a:endParaRPr>
              </a:p>
            </p:txBody>
          </p:sp>
        </p:grpSp>
        <p:sp>
          <p:nvSpPr>
            <p:cNvPr id="99" name="Title 1"/>
            <p:cNvSpPr txBox="1">
              <a:spLocks/>
            </p:cNvSpPr>
            <p:nvPr/>
          </p:nvSpPr>
          <p:spPr>
            <a:xfrm>
              <a:off x="3744929" y="4662277"/>
              <a:ext cx="1370276" cy="492767"/>
            </a:xfrm>
            <a:prstGeom prst="rect">
              <a:avLst/>
            </a:prstGeom>
          </p:spPr>
          <p:txBody>
            <a:bodyPr vert="horz" lIns="34290" tIns="17145" rIns="34290" bIns="17145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050" dirty="0" smtClean="0">
                  <a:solidFill>
                    <a:schemeClr val="tx1"/>
                  </a:solidFill>
                  <a:latin typeface="+mn-lt"/>
                  <a:cs typeface="Lato Light"/>
                </a:rPr>
                <a:t>Hombres</a:t>
              </a:r>
              <a:endParaRPr lang="en-US" sz="1050" dirty="0">
                <a:solidFill>
                  <a:schemeClr val="tx1"/>
                </a:solidFill>
                <a:latin typeface="+mn-lt"/>
                <a:cs typeface="Lato Light"/>
              </a:endParaRPr>
            </a:p>
          </p:txBody>
        </p:sp>
      </p:grpSp>
      <p:sp>
        <p:nvSpPr>
          <p:cNvPr id="104" name="Freeform 526"/>
          <p:cNvSpPr>
            <a:spLocks/>
          </p:cNvSpPr>
          <p:nvPr/>
        </p:nvSpPr>
        <p:spPr bwMode="auto">
          <a:xfrm>
            <a:off x="1539223" y="3637468"/>
            <a:ext cx="103867" cy="101089"/>
          </a:xfrm>
          <a:custGeom>
            <a:avLst/>
            <a:gdLst>
              <a:gd name="T0" fmla="*/ 41 w 79"/>
              <a:gd name="T1" fmla="*/ 76 h 77"/>
              <a:gd name="T2" fmla="*/ 78 w 79"/>
              <a:gd name="T3" fmla="*/ 37 h 77"/>
              <a:gd name="T4" fmla="*/ 38 w 79"/>
              <a:gd name="T5" fmla="*/ 0 h 77"/>
              <a:gd name="T6" fmla="*/ 1 w 79"/>
              <a:gd name="T7" fmla="*/ 40 h 77"/>
              <a:gd name="T8" fmla="*/ 41 w 79"/>
              <a:gd name="T9" fmla="*/ 7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77">
                <a:moveTo>
                  <a:pt x="41" y="76"/>
                </a:moveTo>
                <a:cubicBezTo>
                  <a:pt x="62" y="76"/>
                  <a:pt x="79" y="58"/>
                  <a:pt x="78" y="37"/>
                </a:cubicBezTo>
                <a:cubicBezTo>
                  <a:pt x="78" y="16"/>
                  <a:pt x="60" y="0"/>
                  <a:pt x="38" y="0"/>
                </a:cubicBezTo>
                <a:cubicBezTo>
                  <a:pt x="17" y="1"/>
                  <a:pt x="0" y="19"/>
                  <a:pt x="1" y="40"/>
                </a:cubicBezTo>
                <a:cubicBezTo>
                  <a:pt x="2" y="61"/>
                  <a:pt x="20" y="77"/>
                  <a:pt x="41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105" name="Freeform 527"/>
          <p:cNvSpPr>
            <a:spLocks/>
          </p:cNvSpPr>
          <p:nvPr/>
        </p:nvSpPr>
        <p:spPr bwMode="auto">
          <a:xfrm>
            <a:off x="1489234" y="3745222"/>
            <a:ext cx="204956" cy="148301"/>
          </a:xfrm>
          <a:custGeom>
            <a:avLst/>
            <a:gdLst>
              <a:gd name="T0" fmla="*/ 119 w 156"/>
              <a:gd name="T1" fmla="*/ 0 h 113"/>
              <a:gd name="T2" fmla="*/ 80 w 156"/>
              <a:gd name="T3" fmla="*/ 46 h 113"/>
              <a:gd name="T4" fmla="*/ 37 w 156"/>
              <a:gd name="T5" fmla="*/ 1 h 113"/>
              <a:gd name="T6" fmla="*/ 1 w 156"/>
              <a:gd name="T7" fmla="*/ 50 h 113"/>
              <a:gd name="T8" fmla="*/ 3 w 156"/>
              <a:gd name="T9" fmla="*/ 113 h 113"/>
              <a:gd name="T10" fmla="*/ 156 w 156"/>
              <a:gd name="T11" fmla="*/ 113 h 113"/>
              <a:gd name="T12" fmla="*/ 154 w 156"/>
              <a:gd name="T13" fmla="*/ 45 h 113"/>
              <a:gd name="T14" fmla="*/ 119 w 156"/>
              <a:gd name="T1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6" h="113">
                <a:moveTo>
                  <a:pt x="119" y="0"/>
                </a:moveTo>
                <a:cubicBezTo>
                  <a:pt x="80" y="46"/>
                  <a:pt x="80" y="46"/>
                  <a:pt x="80" y="46"/>
                </a:cubicBezTo>
                <a:cubicBezTo>
                  <a:pt x="37" y="1"/>
                  <a:pt x="37" y="1"/>
                  <a:pt x="37" y="1"/>
                </a:cubicBezTo>
                <a:cubicBezTo>
                  <a:pt x="11" y="11"/>
                  <a:pt x="0" y="26"/>
                  <a:pt x="1" y="50"/>
                </a:cubicBezTo>
                <a:cubicBezTo>
                  <a:pt x="3" y="113"/>
                  <a:pt x="3" y="113"/>
                  <a:pt x="3" y="113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4" y="45"/>
                  <a:pt x="154" y="45"/>
                  <a:pt x="154" y="45"/>
                </a:cubicBezTo>
                <a:cubicBezTo>
                  <a:pt x="153" y="23"/>
                  <a:pt x="144" y="9"/>
                  <a:pt x="11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369020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8" y="128788"/>
            <a:ext cx="6119683" cy="59135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CARACTERIZACIÓN AMBIENTAL</a:t>
            </a:r>
            <a:endParaRPr lang="en-GB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13</a:t>
            </a:fld>
            <a:endParaRPr lang="en-GB"/>
          </a:p>
        </p:txBody>
      </p:sp>
      <p:grpSp>
        <p:nvGrpSpPr>
          <p:cNvPr id="61" name="Group 50"/>
          <p:cNvGrpSpPr/>
          <p:nvPr/>
        </p:nvGrpSpPr>
        <p:grpSpPr>
          <a:xfrm>
            <a:off x="339597" y="4460745"/>
            <a:ext cx="4109523" cy="2035590"/>
            <a:chOff x="12321534" y="4831286"/>
            <a:chExt cx="6717122" cy="4098470"/>
          </a:xfrm>
        </p:grpSpPr>
        <p:sp>
          <p:nvSpPr>
            <p:cNvPr id="62" name="TextBox 51"/>
            <p:cNvSpPr txBox="1"/>
            <p:nvPr/>
          </p:nvSpPr>
          <p:spPr>
            <a:xfrm>
              <a:off x="12321534" y="6447063"/>
              <a:ext cx="6717122" cy="2482693"/>
            </a:xfrm>
            <a:prstGeom prst="rect">
              <a:avLst/>
            </a:prstGeom>
            <a:noFill/>
          </p:spPr>
          <p:txBody>
            <a:bodyPr wrap="square" lIns="68567" tIns="34283" rIns="68567" bIns="34283" rtlCol="0">
              <a:spAutoFit/>
            </a:bodyPr>
            <a:lstStyle/>
            <a:p>
              <a:r>
                <a:rPr lang="es-ES" sz="1400" dirty="0"/>
                <a:t>Z</a:t>
              </a:r>
              <a:r>
                <a:rPr lang="es-ES" sz="1400" dirty="0" smtClean="0"/>
                <a:t>onas </a:t>
              </a:r>
              <a:r>
                <a:rPr lang="es-ES" sz="1400" dirty="0"/>
                <a:t>con temperaturas que van desde 1ºC a </a:t>
              </a:r>
              <a:r>
                <a:rPr lang="es-ES" sz="1400" dirty="0" smtClean="0"/>
                <a:t>12ºC. </a:t>
              </a:r>
            </a:p>
            <a:p>
              <a:r>
                <a:rPr lang="es-ES" sz="1400" dirty="0" smtClean="0"/>
                <a:t>El </a:t>
              </a:r>
              <a:r>
                <a:rPr lang="es-ES" sz="1400" dirty="0"/>
                <a:t>mayor territorio con 3527,45 ha, tiene un rango de temperatura de </a:t>
              </a:r>
              <a:r>
                <a:rPr lang="es-ES" sz="1400" dirty="0" smtClean="0"/>
                <a:t>10-11ºC. </a:t>
              </a:r>
              <a:endParaRPr lang="es-EC" sz="1400" dirty="0"/>
            </a:p>
          </p:txBody>
        </p:sp>
        <p:sp>
          <p:nvSpPr>
            <p:cNvPr id="63" name="TextBox 52"/>
            <p:cNvSpPr txBox="1"/>
            <p:nvPr/>
          </p:nvSpPr>
          <p:spPr>
            <a:xfrm>
              <a:off x="12406229" y="4831286"/>
              <a:ext cx="5393274" cy="2154397"/>
            </a:xfrm>
            <a:prstGeom prst="rect">
              <a:avLst/>
            </a:prstGeom>
            <a:noFill/>
          </p:spPr>
          <p:txBody>
            <a:bodyPr wrap="none" lIns="68567" tIns="34283" rIns="68567" bIns="34283" rtlCol="0">
              <a:spAutoFit/>
            </a:bodyPr>
            <a:lstStyle/>
            <a:p>
              <a:r>
                <a:rPr lang="en-US" sz="2400" dirty="0" smtClean="0">
                  <a:solidFill>
                    <a:srgbClr val="B91382"/>
                  </a:solidFill>
                  <a:cs typeface="Lato Light"/>
                </a:rPr>
                <a:t>ISOTERMAS MEDIAS </a:t>
              </a:r>
            </a:p>
            <a:p>
              <a:r>
                <a:rPr lang="en-US" sz="2400" dirty="0" smtClean="0">
                  <a:solidFill>
                    <a:srgbClr val="B91382"/>
                  </a:solidFill>
                  <a:cs typeface="Lato Light"/>
                </a:rPr>
                <a:t>ANUALES</a:t>
              </a:r>
              <a:endParaRPr lang="id-ID" sz="2400" dirty="0">
                <a:solidFill>
                  <a:srgbClr val="B91382"/>
                </a:solidFill>
                <a:cs typeface="Lato Light"/>
              </a:endParaRPr>
            </a:p>
          </p:txBody>
        </p:sp>
      </p:grpSp>
      <p:grpSp>
        <p:nvGrpSpPr>
          <p:cNvPr id="64" name="Group 53"/>
          <p:cNvGrpSpPr/>
          <p:nvPr/>
        </p:nvGrpSpPr>
        <p:grpSpPr>
          <a:xfrm>
            <a:off x="49114" y="4544298"/>
            <a:ext cx="348258" cy="348258"/>
            <a:chOff x="3510757" y="2582069"/>
            <a:chExt cx="464344" cy="464344"/>
          </a:xfrm>
          <a:solidFill>
            <a:schemeClr val="tx1"/>
          </a:solidFill>
        </p:grpSpPr>
        <p:sp>
          <p:nvSpPr>
            <p:cNvPr id="65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6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7" name="Group 50"/>
          <p:cNvGrpSpPr/>
          <p:nvPr/>
        </p:nvGrpSpPr>
        <p:grpSpPr>
          <a:xfrm>
            <a:off x="4960152" y="1359093"/>
            <a:ext cx="4109524" cy="1998532"/>
            <a:chOff x="12321534" y="4831286"/>
            <a:chExt cx="6717122" cy="4105140"/>
          </a:xfrm>
        </p:grpSpPr>
        <p:sp>
          <p:nvSpPr>
            <p:cNvPr id="68" name="TextBox 51"/>
            <p:cNvSpPr txBox="1"/>
            <p:nvPr/>
          </p:nvSpPr>
          <p:spPr>
            <a:xfrm>
              <a:off x="12321534" y="6453734"/>
              <a:ext cx="6717122" cy="2482692"/>
            </a:xfrm>
            <a:prstGeom prst="rect">
              <a:avLst/>
            </a:prstGeom>
            <a:noFill/>
          </p:spPr>
          <p:txBody>
            <a:bodyPr wrap="square" lIns="68567" tIns="34283" rIns="68567" bIns="34283" rtlCol="0">
              <a:spAutoFit/>
            </a:bodyPr>
            <a:lstStyle/>
            <a:p>
              <a:r>
                <a:rPr lang="es-ES" sz="1400" dirty="0"/>
                <a:t>L</a:t>
              </a:r>
              <a:r>
                <a:rPr lang="es-ES" sz="1400" dirty="0" smtClean="0"/>
                <a:t>os </a:t>
              </a:r>
              <a:r>
                <a:rPr lang="es-ES" sz="1400" dirty="0"/>
                <a:t>rangos de precipitación (mm) presentes en la parroquia </a:t>
              </a:r>
              <a:r>
                <a:rPr lang="es-ES" sz="1400" dirty="0" smtClean="0"/>
                <a:t>van </a:t>
              </a:r>
              <a:r>
                <a:rPr lang="es-ES" sz="1400" dirty="0"/>
                <a:t>desde </a:t>
              </a:r>
              <a:r>
                <a:rPr lang="es-ES" sz="1400" dirty="0" smtClean="0"/>
                <a:t>800 mm </a:t>
              </a:r>
              <a:r>
                <a:rPr lang="es-ES" sz="1400" dirty="0"/>
                <a:t>hasta </a:t>
              </a:r>
              <a:r>
                <a:rPr lang="es-ES" sz="1400" dirty="0" smtClean="0"/>
                <a:t>1600 mm</a:t>
              </a:r>
              <a:r>
                <a:rPr lang="es-ES" sz="1400" dirty="0"/>
                <a:t>, con intervalos de </a:t>
              </a:r>
              <a:r>
                <a:rPr lang="es-ES" sz="1400" dirty="0" smtClean="0"/>
                <a:t>100 </a:t>
              </a:r>
              <a:r>
                <a:rPr lang="es-ES" sz="1400" dirty="0" err="1" smtClean="0"/>
                <a:t>mm</a:t>
              </a:r>
              <a:r>
                <a:rPr lang="es-ES" sz="1400" dirty="0" err="1"/>
                <a:t>.</a:t>
              </a:r>
              <a:r>
                <a:rPr lang="es-ES" sz="1400" dirty="0"/>
                <a:t> </a:t>
              </a:r>
              <a:endParaRPr lang="es-ES" sz="1400" dirty="0" smtClean="0"/>
            </a:p>
            <a:p>
              <a:r>
                <a:rPr lang="es-ES" sz="1400" dirty="0" smtClean="0"/>
                <a:t>Predomina el rango </a:t>
              </a:r>
              <a:r>
                <a:rPr lang="es-ES" sz="1400" dirty="0"/>
                <a:t>de 900-1000 con 7393,15 </a:t>
              </a:r>
              <a:r>
                <a:rPr lang="es-ES" sz="1400" dirty="0" smtClean="0"/>
                <a:t>ha</a:t>
              </a:r>
              <a:r>
                <a:rPr lang="es-ES" sz="1400" dirty="0"/>
                <a:t>.</a:t>
              </a:r>
              <a:endParaRPr lang="es-EC" sz="1400" dirty="0"/>
            </a:p>
          </p:txBody>
        </p:sp>
        <p:sp>
          <p:nvSpPr>
            <p:cNvPr id="69" name="TextBox 52"/>
            <p:cNvSpPr txBox="1"/>
            <p:nvPr/>
          </p:nvSpPr>
          <p:spPr>
            <a:xfrm>
              <a:off x="12406229" y="4831286"/>
              <a:ext cx="4907917" cy="2154397"/>
            </a:xfrm>
            <a:prstGeom prst="rect">
              <a:avLst/>
            </a:prstGeom>
            <a:noFill/>
          </p:spPr>
          <p:txBody>
            <a:bodyPr wrap="none" lIns="68567" tIns="34283" rIns="68567" bIns="34283" rtlCol="0">
              <a:spAutoFit/>
            </a:bodyPr>
            <a:lstStyle/>
            <a:p>
              <a:r>
                <a:rPr lang="en-US" sz="2400" dirty="0" smtClean="0">
                  <a:solidFill>
                    <a:srgbClr val="0070C0"/>
                  </a:solidFill>
                  <a:cs typeface="Lato Light"/>
                </a:rPr>
                <a:t>ISOYETAS MEDIAS </a:t>
              </a:r>
            </a:p>
            <a:p>
              <a:r>
                <a:rPr lang="en-US" sz="2400" dirty="0" smtClean="0">
                  <a:solidFill>
                    <a:srgbClr val="0070C0"/>
                  </a:solidFill>
                  <a:cs typeface="Lato Light"/>
                </a:rPr>
                <a:t>ANUALES</a:t>
              </a:r>
              <a:endParaRPr lang="id-ID" sz="2400" dirty="0">
                <a:solidFill>
                  <a:srgbClr val="0070C0"/>
                </a:solidFill>
                <a:cs typeface="Lato Light"/>
              </a:endParaRPr>
            </a:p>
          </p:txBody>
        </p:sp>
      </p:grpSp>
      <p:grpSp>
        <p:nvGrpSpPr>
          <p:cNvPr id="70" name="Group 53"/>
          <p:cNvGrpSpPr/>
          <p:nvPr/>
        </p:nvGrpSpPr>
        <p:grpSpPr>
          <a:xfrm>
            <a:off x="4686285" y="1460776"/>
            <a:ext cx="348258" cy="348258"/>
            <a:chOff x="3510757" y="2582069"/>
            <a:chExt cx="464344" cy="464344"/>
          </a:xfrm>
          <a:solidFill>
            <a:schemeClr val="tx1"/>
          </a:solidFill>
        </p:grpSpPr>
        <p:sp>
          <p:nvSpPr>
            <p:cNvPr id="7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 w="127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73" name="72 Rectángulo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C" dirty="0"/>
          </a:p>
        </p:txBody>
      </p:sp>
      <p:pic>
        <p:nvPicPr>
          <p:cNvPr id="19" name="18 Imagen" descr="C:\Users\ka\Documents\Tesis\maps\temperatur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68" y="1045841"/>
            <a:ext cx="4618735" cy="3414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19 Imagen" descr="C:\Users\ka\Documents\Tesis\maps\precipitacion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809" y="3465453"/>
            <a:ext cx="4855191" cy="33925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74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749002" cy="64287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CARACTERIZACIÓN AMBIENTAL</a:t>
            </a:r>
            <a:endParaRPr lang="en-GB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63" name="TextBox 52"/>
          <p:cNvSpPr txBox="1"/>
          <p:nvPr/>
        </p:nvSpPr>
        <p:spPr>
          <a:xfrm>
            <a:off x="391415" y="4543841"/>
            <a:ext cx="2430767" cy="438567"/>
          </a:xfrm>
          <a:prstGeom prst="rect">
            <a:avLst/>
          </a:prstGeom>
          <a:noFill/>
        </p:spPr>
        <p:txBody>
          <a:bodyPr wrap="none" lIns="68567" tIns="34283" rIns="68567" bIns="34283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cs typeface="Lato Light"/>
              </a:rPr>
              <a:t>ERODABILIDAD</a:t>
            </a:r>
            <a:endParaRPr lang="id-ID" sz="2400" dirty="0">
              <a:solidFill>
                <a:srgbClr val="C00000"/>
              </a:solidFill>
              <a:cs typeface="Lato Light"/>
            </a:endParaRPr>
          </a:p>
        </p:txBody>
      </p:sp>
      <p:grpSp>
        <p:nvGrpSpPr>
          <p:cNvPr id="64" name="Group 53"/>
          <p:cNvGrpSpPr/>
          <p:nvPr/>
        </p:nvGrpSpPr>
        <p:grpSpPr>
          <a:xfrm>
            <a:off x="59380" y="4627394"/>
            <a:ext cx="348258" cy="348258"/>
            <a:chOff x="3510757" y="2582069"/>
            <a:chExt cx="464344" cy="464344"/>
          </a:xfrm>
          <a:solidFill>
            <a:schemeClr val="tx1"/>
          </a:solidFill>
        </p:grpSpPr>
        <p:sp>
          <p:nvSpPr>
            <p:cNvPr id="65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6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69" name="TextBox 52"/>
          <p:cNvSpPr txBox="1"/>
          <p:nvPr/>
        </p:nvSpPr>
        <p:spPr>
          <a:xfrm>
            <a:off x="5001596" y="884718"/>
            <a:ext cx="1928259" cy="438567"/>
          </a:xfrm>
          <a:prstGeom prst="rect">
            <a:avLst/>
          </a:prstGeom>
          <a:noFill/>
        </p:spPr>
        <p:txBody>
          <a:bodyPr wrap="none" lIns="68567" tIns="34283" rIns="68567" bIns="34283" rtlCol="0">
            <a:spAutoFit/>
          </a:bodyPr>
          <a:lstStyle/>
          <a:p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cs typeface="Lato Light"/>
              </a:rPr>
              <a:t>FERTILIDAD</a:t>
            </a:r>
            <a:endParaRPr lang="id-ID" sz="2400" dirty="0">
              <a:solidFill>
                <a:schemeClr val="tx2">
                  <a:lumMod val="75000"/>
                </a:schemeClr>
              </a:solidFill>
              <a:cs typeface="Lato Light"/>
            </a:endParaRPr>
          </a:p>
        </p:txBody>
      </p:sp>
      <p:grpSp>
        <p:nvGrpSpPr>
          <p:cNvPr id="70" name="Group 53"/>
          <p:cNvGrpSpPr/>
          <p:nvPr/>
        </p:nvGrpSpPr>
        <p:grpSpPr>
          <a:xfrm>
            <a:off x="4613823" y="975027"/>
            <a:ext cx="348258" cy="348258"/>
            <a:chOff x="3510757" y="2582069"/>
            <a:chExt cx="464344" cy="464344"/>
          </a:xfrm>
          <a:solidFill>
            <a:schemeClr val="tx1"/>
          </a:solidFill>
        </p:grpSpPr>
        <p:sp>
          <p:nvSpPr>
            <p:cNvPr id="7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 w="127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73" name="72 Rectángulo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C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872970"/>
              </p:ext>
            </p:extLst>
          </p:nvPr>
        </p:nvGraphicFramePr>
        <p:xfrm>
          <a:off x="4837066" y="1559473"/>
          <a:ext cx="3855418" cy="17077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2961"/>
                <a:gridCol w="702457"/>
              </a:tblGrid>
              <a:tr h="3203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Índice de fertilidad del suelo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Área (ha)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Alto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8292,34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Bajo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4082,44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6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Muy bajo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1296.98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891849"/>
              </p:ext>
            </p:extLst>
          </p:nvPr>
        </p:nvGraphicFramePr>
        <p:xfrm>
          <a:off x="240064" y="5116879"/>
          <a:ext cx="3938327" cy="1371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220763"/>
                <a:gridCol w="717564"/>
              </a:tblGrid>
              <a:tr h="2421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Índice de susceptibilidad a la erosión hídrica  (ISE)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Área (ha)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1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Muy susceptible a la erosión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1295,98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1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Susceptible a la erosión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6537,76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211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Resistente a la erosión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5837,02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7" name="16 Imagen" descr="C:\Users\ka\Documents\Tesis\maps\ERODABILIDAD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0553"/>
            <a:ext cx="4572000" cy="3663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17 Imagen" descr="C:\Users\ka\Documents\Tesis\maps\fertilida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934" y="3420756"/>
            <a:ext cx="4705066" cy="34372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681801" cy="56559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CARACTERIZACIÓN AMBIENTAL</a:t>
            </a:r>
            <a:endParaRPr lang="en-GB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69" name="TextBox 52"/>
          <p:cNvSpPr txBox="1"/>
          <p:nvPr/>
        </p:nvSpPr>
        <p:spPr>
          <a:xfrm>
            <a:off x="616266" y="1151997"/>
            <a:ext cx="1900174" cy="438567"/>
          </a:xfrm>
          <a:prstGeom prst="rect">
            <a:avLst/>
          </a:prstGeom>
          <a:noFill/>
        </p:spPr>
        <p:txBody>
          <a:bodyPr wrap="none" lIns="68567" tIns="34283" rIns="68567" bIns="34283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  <a:cs typeface="Lato Light"/>
              </a:rPr>
              <a:t>PENDIENTE</a:t>
            </a:r>
            <a:endParaRPr lang="id-ID" sz="2400" dirty="0">
              <a:solidFill>
                <a:schemeClr val="accent3">
                  <a:lumMod val="75000"/>
                </a:schemeClr>
              </a:solidFill>
              <a:cs typeface="Lato Light"/>
            </a:endParaRPr>
          </a:p>
        </p:txBody>
      </p:sp>
      <p:grpSp>
        <p:nvGrpSpPr>
          <p:cNvPr id="70" name="Group 53"/>
          <p:cNvGrpSpPr/>
          <p:nvPr/>
        </p:nvGrpSpPr>
        <p:grpSpPr>
          <a:xfrm>
            <a:off x="259971" y="1170892"/>
            <a:ext cx="348258" cy="348258"/>
            <a:chOff x="3510757" y="2582069"/>
            <a:chExt cx="464344" cy="464344"/>
          </a:xfrm>
          <a:solidFill>
            <a:schemeClr val="tx1"/>
          </a:solidFill>
        </p:grpSpPr>
        <p:sp>
          <p:nvSpPr>
            <p:cNvPr id="7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 w="12700" cap="flat" cmpd="sng">
              <a:solidFill>
                <a:srgbClr val="000000"/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73" name="72 Rectángulo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s-EC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042375"/>
              </p:ext>
            </p:extLst>
          </p:nvPr>
        </p:nvGraphicFramePr>
        <p:xfrm>
          <a:off x="1257962" y="3493827"/>
          <a:ext cx="7038304" cy="3291840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4539706"/>
                <a:gridCol w="1250003"/>
                <a:gridCol w="1248595"/>
              </a:tblGrid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Tipo de pendiente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Rango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Área (ha)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Área urbana consolidada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-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107,78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Cuerpo de agua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-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17,8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Erial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-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70,94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Nieve y hielo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-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46,33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Plano a casi plano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0 – 5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1282,16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Inclinado, ondulado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12 – 25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1393,18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Suave, ligeramente ondulado en microrelieve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5 – 12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346,08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Suave o ligeramente inclinado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5 – 12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1119,75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Moderadamente escarpado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25 – 50 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2083,4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Escarpado, abrupto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50 – 70 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3105,5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9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Muy escarpado, muy abrupto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>
                          <a:effectLst/>
                        </a:rPr>
                        <a:t> &gt; 70 </a:t>
                      </a:r>
                      <a:endParaRPr lang="es-EC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s-EC" sz="1200" dirty="0">
                          <a:effectLst/>
                        </a:rPr>
                        <a:t>4098,1</a:t>
                      </a:r>
                      <a:endParaRPr lang="es-EC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1" name="10 Imagen" descr="C:\Users\ka\Documents\Tesis\maps\PENDIENT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439" y="657140"/>
            <a:ext cx="5779827" cy="2836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46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214318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RECOPILACIÓN DE INFORMACIÓN PRIMARIA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16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337311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3031"/>
            <a:ext cx="5872392" cy="528033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ACTIVIDADES ECONÓMICAS DE LA ZONA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17</a:t>
            </a:fld>
            <a:endParaRPr lang="en-GB"/>
          </a:p>
        </p:txBody>
      </p:sp>
      <p:grpSp>
        <p:nvGrpSpPr>
          <p:cNvPr id="14" name="Group 6"/>
          <p:cNvGrpSpPr/>
          <p:nvPr/>
        </p:nvGrpSpPr>
        <p:grpSpPr>
          <a:xfrm>
            <a:off x="965915" y="4893613"/>
            <a:ext cx="1493950" cy="1429914"/>
            <a:chOff x="1104949" y="2133708"/>
            <a:chExt cx="1991933" cy="1619915"/>
          </a:xfrm>
        </p:grpSpPr>
        <p:grpSp>
          <p:nvGrpSpPr>
            <p:cNvPr id="15" name="Group 5"/>
            <p:cNvGrpSpPr/>
            <p:nvPr/>
          </p:nvGrpSpPr>
          <p:grpSpPr>
            <a:xfrm>
              <a:off x="1104949" y="2133708"/>
              <a:ext cx="1991933" cy="1619915"/>
              <a:chOff x="2256920" y="3076243"/>
              <a:chExt cx="1991933" cy="1619915"/>
            </a:xfrm>
          </p:grpSpPr>
          <p:sp>
            <p:nvSpPr>
              <p:cNvPr id="17" name="Rectangle 3"/>
              <p:cNvSpPr/>
              <p:nvPr/>
            </p:nvSpPr>
            <p:spPr>
              <a:xfrm>
                <a:off x="2256920" y="3076243"/>
                <a:ext cx="1991933" cy="161991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18" name="Rectangle 4"/>
              <p:cNvSpPr/>
              <p:nvPr/>
            </p:nvSpPr>
            <p:spPr>
              <a:xfrm>
                <a:off x="2256920" y="4220309"/>
                <a:ext cx="1991933" cy="47584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JEFE DE FAMILIA</a:t>
                </a:r>
                <a:endParaRPr lang="en-GB" sz="1350" b="1" dirty="0"/>
              </a:p>
            </p:txBody>
          </p:sp>
        </p:grpSp>
        <p:sp>
          <p:nvSpPr>
            <p:cNvPr id="16" name="TextBox 7"/>
            <p:cNvSpPr txBox="1"/>
            <p:nvPr/>
          </p:nvSpPr>
          <p:spPr>
            <a:xfrm>
              <a:off x="1456328" y="2272332"/>
              <a:ext cx="1381148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70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9" name="Group 8"/>
          <p:cNvGrpSpPr/>
          <p:nvPr/>
        </p:nvGrpSpPr>
        <p:grpSpPr>
          <a:xfrm>
            <a:off x="3819177" y="4893613"/>
            <a:ext cx="1728550" cy="1214936"/>
            <a:chOff x="3630270" y="2131362"/>
            <a:chExt cx="2304733" cy="1619915"/>
          </a:xfrm>
        </p:grpSpPr>
        <p:grpSp>
          <p:nvGrpSpPr>
            <p:cNvPr id="20" name="Group 11"/>
            <p:cNvGrpSpPr/>
            <p:nvPr/>
          </p:nvGrpSpPr>
          <p:grpSpPr>
            <a:xfrm>
              <a:off x="3630270" y="2131362"/>
              <a:ext cx="2304733" cy="1619915"/>
              <a:chOff x="2146505" y="3076243"/>
              <a:chExt cx="2304733" cy="1619915"/>
            </a:xfrm>
          </p:grpSpPr>
          <p:sp>
            <p:nvSpPr>
              <p:cNvPr id="22" name="Rectangle 13"/>
              <p:cNvSpPr/>
              <p:nvPr/>
            </p:nvSpPr>
            <p:spPr>
              <a:xfrm>
                <a:off x="2146505" y="3076243"/>
                <a:ext cx="2304732" cy="161991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5" name="Rectangle 14"/>
              <p:cNvSpPr/>
              <p:nvPr/>
            </p:nvSpPr>
            <p:spPr>
              <a:xfrm>
                <a:off x="2146505" y="4220309"/>
                <a:ext cx="2304733" cy="475849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PADRE O MADRE</a:t>
                </a:r>
                <a:endParaRPr lang="en-GB" sz="1350" b="1" dirty="0"/>
              </a:p>
            </p:txBody>
          </p:sp>
        </p:grpSp>
        <p:sp>
          <p:nvSpPr>
            <p:cNvPr id="21" name="TextBox 12"/>
            <p:cNvSpPr txBox="1"/>
            <p:nvPr/>
          </p:nvSpPr>
          <p:spPr>
            <a:xfrm>
              <a:off x="3630270" y="2269986"/>
              <a:ext cx="2304733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71,11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7" name="Group 9"/>
          <p:cNvGrpSpPr/>
          <p:nvPr/>
        </p:nvGrpSpPr>
        <p:grpSpPr>
          <a:xfrm>
            <a:off x="6774661" y="4867094"/>
            <a:ext cx="1757212" cy="1214936"/>
            <a:chOff x="6242393" y="2139530"/>
            <a:chExt cx="2342949" cy="1619915"/>
          </a:xfrm>
        </p:grpSpPr>
        <p:grpSp>
          <p:nvGrpSpPr>
            <p:cNvPr id="28" name="Group 16"/>
            <p:cNvGrpSpPr/>
            <p:nvPr/>
          </p:nvGrpSpPr>
          <p:grpSpPr>
            <a:xfrm>
              <a:off x="6242393" y="2139530"/>
              <a:ext cx="2316216" cy="1619915"/>
              <a:chOff x="2127399" y="3076243"/>
              <a:chExt cx="2316216" cy="1619915"/>
            </a:xfrm>
          </p:grpSpPr>
          <p:sp>
            <p:nvSpPr>
              <p:cNvPr id="33" name="Rectangle 18"/>
              <p:cNvSpPr/>
              <p:nvPr/>
            </p:nvSpPr>
            <p:spPr>
              <a:xfrm>
                <a:off x="2127399" y="3076243"/>
                <a:ext cx="2316216" cy="161991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37" name="Rectangle 19"/>
              <p:cNvSpPr/>
              <p:nvPr/>
            </p:nvSpPr>
            <p:spPr>
              <a:xfrm>
                <a:off x="2127399" y="4220309"/>
                <a:ext cx="2316216" cy="475849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1-6 MIEMBROS</a:t>
                </a:r>
                <a:endParaRPr lang="en-GB" sz="1350" b="1" dirty="0"/>
              </a:p>
            </p:txBody>
          </p:sp>
        </p:grpSp>
        <p:sp>
          <p:nvSpPr>
            <p:cNvPr id="30" name="TextBox 17"/>
            <p:cNvSpPr txBox="1"/>
            <p:nvPr/>
          </p:nvSpPr>
          <p:spPr>
            <a:xfrm>
              <a:off x="6242393" y="2278154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72,22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3" name="22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1" b="7250"/>
          <a:stretch/>
        </p:blipFill>
        <p:spPr bwMode="auto">
          <a:xfrm>
            <a:off x="265365" y="1201003"/>
            <a:ext cx="2895050" cy="36660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23 Image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4" b="6409"/>
          <a:stretch/>
        </p:blipFill>
        <p:spPr bwMode="auto">
          <a:xfrm>
            <a:off x="3398633" y="1201003"/>
            <a:ext cx="2838393" cy="36926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25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9" b="5934"/>
          <a:stretch/>
        </p:blipFill>
        <p:spPr bwMode="auto">
          <a:xfrm>
            <a:off x="6496676" y="1201003"/>
            <a:ext cx="2647324" cy="3692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301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18</a:t>
            </a:fld>
            <a:endParaRPr lang="en-GB"/>
          </a:p>
        </p:txBody>
      </p:sp>
      <p:grpSp>
        <p:nvGrpSpPr>
          <p:cNvPr id="16" name="Group 6"/>
          <p:cNvGrpSpPr/>
          <p:nvPr/>
        </p:nvGrpSpPr>
        <p:grpSpPr>
          <a:xfrm>
            <a:off x="916525" y="5115538"/>
            <a:ext cx="1757212" cy="1361549"/>
            <a:chOff x="975428" y="2272332"/>
            <a:chExt cx="2342949" cy="1815399"/>
          </a:xfrm>
        </p:grpSpPr>
        <p:grpSp>
          <p:nvGrpSpPr>
            <p:cNvPr id="17" name="Group 5"/>
            <p:cNvGrpSpPr/>
            <p:nvPr/>
          </p:nvGrpSpPr>
          <p:grpSpPr>
            <a:xfrm>
              <a:off x="975428" y="2272332"/>
              <a:ext cx="2342949" cy="1815399"/>
              <a:chOff x="2127399" y="3214867"/>
              <a:chExt cx="2342949" cy="1815399"/>
            </a:xfrm>
          </p:grpSpPr>
          <p:sp>
            <p:nvSpPr>
              <p:cNvPr id="19" name="Rectangle 3"/>
              <p:cNvSpPr/>
              <p:nvPr/>
            </p:nvSpPr>
            <p:spPr>
              <a:xfrm>
                <a:off x="2127399" y="3214867"/>
                <a:ext cx="2342949" cy="18153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0" name="Rectangle 4"/>
              <p:cNvSpPr/>
              <p:nvPr/>
            </p:nvSpPr>
            <p:spPr>
              <a:xfrm>
                <a:off x="2127399" y="4554417"/>
                <a:ext cx="2342949" cy="47584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TRABAJAN</a:t>
                </a:r>
                <a:endParaRPr lang="en-GB" sz="1350" b="1" dirty="0"/>
              </a:p>
            </p:txBody>
          </p:sp>
        </p:grpSp>
        <p:sp>
          <p:nvSpPr>
            <p:cNvPr id="18" name="TextBox 7"/>
            <p:cNvSpPr txBox="1"/>
            <p:nvPr/>
          </p:nvSpPr>
          <p:spPr>
            <a:xfrm>
              <a:off x="975428" y="2272332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78,89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1" name="Group 8"/>
          <p:cNvGrpSpPr/>
          <p:nvPr/>
        </p:nvGrpSpPr>
        <p:grpSpPr>
          <a:xfrm>
            <a:off x="3804847" y="5124670"/>
            <a:ext cx="1757212" cy="1572344"/>
            <a:chOff x="3611163" y="2131362"/>
            <a:chExt cx="2342949" cy="2096459"/>
          </a:xfrm>
        </p:grpSpPr>
        <p:grpSp>
          <p:nvGrpSpPr>
            <p:cNvPr id="22" name="Group 11"/>
            <p:cNvGrpSpPr/>
            <p:nvPr/>
          </p:nvGrpSpPr>
          <p:grpSpPr>
            <a:xfrm>
              <a:off x="3630269" y="2131362"/>
              <a:ext cx="2304733" cy="2096459"/>
              <a:chOff x="2146504" y="3076243"/>
              <a:chExt cx="2304733" cy="2096459"/>
            </a:xfrm>
          </p:grpSpPr>
          <p:sp>
            <p:nvSpPr>
              <p:cNvPr id="27" name="Rectangle 13"/>
              <p:cNvSpPr/>
              <p:nvPr/>
            </p:nvSpPr>
            <p:spPr>
              <a:xfrm>
                <a:off x="2146505" y="3076243"/>
                <a:ext cx="2304732" cy="2096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8" name="Rectangle 14"/>
              <p:cNvSpPr/>
              <p:nvPr/>
            </p:nvSpPr>
            <p:spPr>
              <a:xfrm>
                <a:off x="2146504" y="4220309"/>
                <a:ext cx="2304732" cy="95239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/>
                  <a:t>Floricultura, empresas privadas, educación, empresa pública</a:t>
                </a:r>
                <a:endParaRPr lang="en-GB" sz="1200" dirty="0"/>
              </a:p>
            </p:txBody>
          </p:sp>
        </p:grpSp>
        <p:sp>
          <p:nvSpPr>
            <p:cNvPr id="25" name="TextBox 12"/>
            <p:cNvSpPr txBox="1"/>
            <p:nvPr/>
          </p:nvSpPr>
          <p:spPr>
            <a:xfrm>
              <a:off x="3611163" y="2269986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62,22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0" name="Group 9"/>
          <p:cNvGrpSpPr/>
          <p:nvPr/>
        </p:nvGrpSpPr>
        <p:grpSpPr>
          <a:xfrm>
            <a:off x="6812956" y="5124670"/>
            <a:ext cx="1742881" cy="1343286"/>
            <a:chOff x="6242393" y="2139530"/>
            <a:chExt cx="2323841" cy="1791048"/>
          </a:xfrm>
        </p:grpSpPr>
        <p:grpSp>
          <p:nvGrpSpPr>
            <p:cNvPr id="33" name="Group 16"/>
            <p:cNvGrpSpPr/>
            <p:nvPr/>
          </p:nvGrpSpPr>
          <p:grpSpPr>
            <a:xfrm>
              <a:off x="6242393" y="2139530"/>
              <a:ext cx="2316216" cy="1791048"/>
              <a:chOff x="2127399" y="3076243"/>
              <a:chExt cx="2316216" cy="1791048"/>
            </a:xfrm>
          </p:grpSpPr>
          <p:sp>
            <p:nvSpPr>
              <p:cNvPr id="35" name="Rectangle 18"/>
              <p:cNvSpPr/>
              <p:nvPr/>
            </p:nvSpPr>
            <p:spPr>
              <a:xfrm>
                <a:off x="2127399" y="3076243"/>
                <a:ext cx="2316216" cy="179104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36" name="Rectangle 19"/>
              <p:cNvSpPr/>
              <p:nvPr/>
            </p:nvSpPr>
            <p:spPr>
              <a:xfrm>
                <a:off x="2146507" y="4220308"/>
                <a:ext cx="2297108" cy="64698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SUPERA LOS $300,00</a:t>
                </a:r>
                <a:endParaRPr lang="en-GB" sz="1350" b="1" dirty="0"/>
              </a:p>
            </p:txBody>
          </p:sp>
        </p:grpSp>
        <p:sp>
          <p:nvSpPr>
            <p:cNvPr id="34" name="TextBox 17"/>
            <p:cNvSpPr txBox="1"/>
            <p:nvPr/>
          </p:nvSpPr>
          <p:spPr>
            <a:xfrm>
              <a:off x="6261501" y="2278154"/>
              <a:ext cx="2304733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71,11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3" name="22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6" b="6409"/>
          <a:stretch/>
        </p:blipFill>
        <p:spPr bwMode="auto">
          <a:xfrm>
            <a:off x="34911" y="1223494"/>
            <a:ext cx="2981244" cy="38920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23 Image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1" b="6509"/>
          <a:stretch/>
        </p:blipFill>
        <p:spPr bwMode="auto">
          <a:xfrm>
            <a:off x="3193918" y="1223494"/>
            <a:ext cx="2933927" cy="38920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25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4" b="6467"/>
          <a:stretch/>
        </p:blipFill>
        <p:spPr bwMode="auto">
          <a:xfrm>
            <a:off x="6428097" y="1223494"/>
            <a:ext cx="2715904" cy="3953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4151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19</a:t>
            </a:fld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3701817" y="4681296"/>
            <a:ext cx="1757212" cy="1572344"/>
            <a:chOff x="3611164" y="2131362"/>
            <a:chExt cx="2342949" cy="2096459"/>
          </a:xfrm>
        </p:grpSpPr>
        <p:grpSp>
          <p:nvGrpSpPr>
            <p:cNvPr id="9" name="Group 11"/>
            <p:cNvGrpSpPr/>
            <p:nvPr/>
          </p:nvGrpSpPr>
          <p:grpSpPr>
            <a:xfrm>
              <a:off x="3630269" y="2131362"/>
              <a:ext cx="2304733" cy="2096459"/>
              <a:chOff x="2146504" y="3076243"/>
              <a:chExt cx="2304733" cy="2096459"/>
            </a:xfrm>
          </p:grpSpPr>
          <p:sp>
            <p:nvSpPr>
              <p:cNvPr id="11" name="Rectangle 13"/>
              <p:cNvSpPr/>
              <p:nvPr/>
            </p:nvSpPr>
            <p:spPr>
              <a:xfrm>
                <a:off x="2146505" y="3076243"/>
                <a:ext cx="2304732" cy="2096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12" name="Rectangle 14"/>
              <p:cNvSpPr/>
              <p:nvPr/>
            </p:nvSpPr>
            <p:spPr>
              <a:xfrm>
                <a:off x="2146504" y="4220309"/>
                <a:ext cx="2304732" cy="95239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 smtClean="0"/>
                  <a:t>NO ES MIEMBRO DE NINGUNA ORGANIZACIÓN</a:t>
                </a:r>
                <a:endParaRPr lang="en-GB" sz="1200" dirty="0"/>
              </a:p>
            </p:txBody>
          </p:sp>
        </p:grpSp>
        <p:sp>
          <p:nvSpPr>
            <p:cNvPr id="10" name="TextBox 12"/>
            <p:cNvSpPr txBox="1"/>
            <p:nvPr/>
          </p:nvSpPr>
          <p:spPr>
            <a:xfrm>
              <a:off x="3611164" y="2269986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54,44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13" name="12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2" b="6819"/>
          <a:stretch/>
        </p:blipFill>
        <p:spPr bwMode="auto">
          <a:xfrm>
            <a:off x="2811780" y="777922"/>
            <a:ext cx="3520440" cy="40188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954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84" y="0"/>
            <a:ext cx="5903633" cy="489396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RECURSOS NATURALES DE LA ZONA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20</a:t>
            </a:fld>
            <a:endParaRPr lang="en-GB"/>
          </a:p>
        </p:txBody>
      </p:sp>
      <p:grpSp>
        <p:nvGrpSpPr>
          <p:cNvPr id="13" name="Group 6"/>
          <p:cNvGrpSpPr/>
          <p:nvPr/>
        </p:nvGrpSpPr>
        <p:grpSpPr>
          <a:xfrm>
            <a:off x="780105" y="5232238"/>
            <a:ext cx="1728550" cy="1365525"/>
            <a:chOff x="994536" y="2272332"/>
            <a:chExt cx="2304733" cy="1820700"/>
          </a:xfrm>
        </p:grpSpPr>
        <p:grpSp>
          <p:nvGrpSpPr>
            <p:cNvPr id="14" name="Group 5"/>
            <p:cNvGrpSpPr/>
            <p:nvPr/>
          </p:nvGrpSpPr>
          <p:grpSpPr>
            <a:xfrm>
              <a:off x="994536" y="2350061"/>
              <a:ext cx="2304732" cy="1742971"/>
              <a:chOff x="2146507" y="3292596"/>
              <a:chExt cx="2304732" cy="1742971"/>
            </a:xfrm>
          </p:grpSpPr>
          <p:sp>
            <p:nvSpPr>
              <p:cNvPr id="19" name="Rectangle 3"/>
              <p:cNvSpPr/>
              <p:nvPr/>
            </p:nvSpPr>
            <p:spPr>
              <a:xfrm>
                <a:off x="2146507" y="3292596"/>
                <a:ext cx="2304732" cy="173767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0" name="Rectangle 4"/>
              <p:cNvSpPr/>
              <p:nvPr/>
            </p:nvSpPr>
            <p:spPr>
              <a:xfrm>
                <a:off x="2146507" y="4420747"/>
                <a:ext cx="2304732" cy="61482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MÁS DE UN TIPO DE BOSQUE</a:t>
                </a:r>
                <a:endParaRPr lang="en-GB" sz="1350" b="1" dirty="0"/>
              </a:p>
            </p:txBody>
          </p:sp>
        </p:grpSp>
        <p:sp>
          <p:nvSpPr>
            <p:cNvPr id="15" name="TextBox 7"/>
            <p:cNvSpPr txBox="1"/>
            <p:nvPr/>
          </p:nvSpPr>
          <p:spPr>
            <a:xfrm>
              <a:off x="994536" y="2272332"/>
              <a:ext cx="2304733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31,11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1" name="Group 8"/>
          <p:cNvGrpSpPr/>
          <p:nvPr/>
        </p:nvGrpSpPr>
        <p:grpSpPr>
          <a:xfrm>
            <a:off x="3795364" y="5232238"/>
            <a:ext cx="1757212" cy="1572344"/>
            <a:chOff x="3611164" y="2131362"/>
            <a:chExt cx="2342949" cy="2096459"/>
          </a:xfrm>
        </p:grpSpPr>
        <p:grpSp>
          <p:nvGrpSpPr>
            <p:cNvPr id="22" name="Group 11"/>
            <p:cNvGrpSpPr/>
            <p:nvPr/>
          </p:nvGrpSpPr>
          <p:grpSpPr>
            <a:xfrm>
              <a:off x="3630269" y="2131362"/>
              <a:ext cx="2304733" cy="2096459"/>
              <a:chOff x="2146504" y="3076243"/>
              <a:chExt cx="2304733" cy="2096459"/>
            </a:xfrm>
          </p:grpSpPr>
          <p:sp>
            <p:nvSpPr>
              <p:cNvPr id="27" name="Rectangle 13"/>
              <p:cNvSpPr/>
              <p:nvPr/>
            </p:nvSpPr>
            <p:spPr>
              <a:xfrm>
                <a:off x="2146505" y="3076243"/>
                <a:ext cx="2304732" cy="2096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8" name="Rectangle 14"/>
              <p:cNvSpPr/>
              <p:nvPr/>
            </p:nvSpPr>
            <p:spPr>
              <a:xfrm>
                <a:off x="2146504" y="4220309"/>
                <a:ext cx="2304732" cy="95239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 smtClean="0"/>
                  <a:t>IMPORTANTE</a:t>
                </a:r>
                <a:endParaRPr lang="en-GB" sz="1200" dirty="0"/>
              </a:p>
            </p:txBody>
          </p:sp>
        </p:grpSp>
        <p:sp>
          <p:nvSpPr>
            <p:cNvPr id="25" name="TextBox 12"/>
            <p:cNvSpPr txBox="1"/>
            <p:nvPr/>
          </p:nvSpPr>
          <p:spPr>
            <a:xfrm>
              <a:off x="3611164" y="2269986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95,56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0" name="Group 9"/>
          <p:cNvGrpSpPr/>
          <p:nvPr/>
        </p:nvGrpSpPr>
        <p:grpSpPr>
          <a:xfrm>
            <a:off x="6803472" y="5290535"/>
            <a:ext cx="1757212" cy="1514047"/>
            <a:chOff x="6242393" y="2139529"/>
            <a:chExt cx="2342949" cy="2018729"/>
          </a:xfrm>
        </p:grpSpPr>
        <p:grpSp>
          <p:nvGrpSpPr>
            <p:cNvPr id="33" name="Group 16"/>
            <p:cNvGrpSpPr/>
            <p:nvPr/>
          </p:nvGrpSpPr>
          <p:grpSpPr>
            <a:xfrm>
              <a:off x="6242393" y="2139529"/>
              <a:ext cx="2342948" cy="2018729"/>
              <a:chOff x="2127399" y="3076242"/>
              <a:chExt cx="2342948" cy="2018729"/>
            </a:xfrm>
          </p:grpSpPr>
          <p:sp>
            <p:nvSpPr>
              <p:cNvPr id="35" name="Rectangle 18"/>
              <p:cNvSpPr/>
              <p:nvPr/>
            </p:nvSpPr>
            <p:spPr>
              <a:xfrm>
                <a:off x="2127399" y="3076242"/>
                <a:ext cx="2316216" cy="20187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36" name="Rectangle 19"/>
              <p:cNvSpPr/>
              <p:nvPr/>
            </p:nvSpPr>
            <p:spPr>
              <a:xfrm>
                <a:off x="2127399" y="4220308"/>
                <a:ext cx="2342948" cy="87466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SE BENEFICIA DEL BOSQUE</a:t>
                </a:r>
                <a:endParaRPr lang="en-GB" sz="1350" b="1" dirty="0"/>
              </a:p>
            </p:txBody>
          </p:sp>
        </p:grpSp>
        <p:sp>
          <p:nvSpPr>
            <p:cNvPr id="34" name="TextBox 17"/>
            <p:cNvSpPr txBox="1"/>
            <p:nvPr/>
          </p:nvSpPr>
          <p:spPr>
            <a:xfrm>
              <a:off x="6242393" y="2278154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76,67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3" name="22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 b="6198"/>
          <a:stretch/>
        </p:blipFill>
        <p:spPr bwMode="auto">
          <a:xfrm>
            <a:off x="0" y="1306659"/>
            <a:ext cx="3029803" cy="39255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23 Image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0" b="5799"/>
          <a:stretch/>
        </p:blipFill>
        <p:spPr bwMode="auto">
          <a:xfrm>
            <a:off x="3183325" y="1306658"/>
            <a:ext cx="2981290" cy="39255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25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6198"/>
          <a:stretch/>
        </p:blipFill>
        <p:spPr bwMode="auto">
          <a:xfrm>
            <a:off x="6387152" y="1306658"/>
            <a:ext cx="2756848" cy="39838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033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21</a:t>
            </a:fld>
            <a:endParaRPr lang="en-GB"/>
          </a:p>
        </p:txBody>
      </p:sp>
      <p:grpSp>
        <p:nvGrpSpPr>
          <p:cNvPr id="16" name="Group 6"/>
          <p:cNvGrpSpPr/>
          <p:nvPr/>
        </p:nvGrpSpPr>
        <p:grpSpPr>
          <a:xfrm>
            <a:off x="527032" y="4940305"/>
            <a:ext cx="1933573" cy="1665990"/>
            <a:chOff x="975429" y="2272332"/>
            <a:chExt cx="2342949" cy="1820700"/>
          </a:xfrm>
        </p:grpSpPr>
        <p:grpSp>
          <p:nvGrpSpPr>
            <p:cNvPr id="17" name="Group 5"/>
            <p:cNvGrpSpPr/>
            <p:nvPr/>
          </p:nvGrpSpPr>
          <p:grpSpPr>
            <a:xfrm>
              <a:off x="994536" y="2350061"/>
              <a:ext cx="2304732" cy="1742971"/>
              <a:chOff x="2146507" y="3292596"/>
              <a:chExt cx="2304732" cy="1742971"/>
            </a:xfrm>
          </p:grpSpPr>
          <p:sp>
            <p:nvSpPr>
              <p:cNvPr id="19" name="Rectangle 3"/>
              <p:cNvSpPr/>
              <p:nvPr/>
            </p:nvSpPr>
            <p:spPr>
              <a:xfrm>
                <a:off x="2146507" y="3292596"/>
                <a:ext cx="2304732" cy="173767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0" name="Rectangle 4"/>
              <p:cNvSpPr/>
              <p:nvPr/>
            </p:nvSpPr>
            <p:spPr>
              <a:xfrm>
                <a:off x="2146507" y="4168975"/>
                <a:ext cx="2304732" cy="86659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MÁS DE UN USO: MADERA, LEÑA, MEDICINA, ALIMENTO</a:t>
                </a:r>
                <a:endParaRPr lang="en-GB" sz="1350" b="1" dirty="0"/>
              </a:p>
            </p:txBody>
          </p:sp>
        </p:grpSp>
        <p:sp>
          <p:nvSpPr>
            <p:cNvPr id="18" name="TextBox 7"/>
            <p:cNvSpPr txBox="1"/>
            <p:nvPr/>
          </p:nvSpPr>
          <p:spPr>
            <a:xfrm>
              <a:off x="975429" y="2272332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42,22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1" name="Group 8"/>
          <p:cNvGrpSpPr/>
          <p:nvPr/>
        </p:nvGrpSpPr>
        <p:grpSpPr>
          <a:xfrm>
            <a:off x="3459066" y="4765718"/>
            <a:ext cx="2644136" cy="2006705"/>
            <a:chOff x="3611164" y="2131362"/>
            <a:chExt cx="2342949" cy="2096459"/>
          </a:xfrm>
        </p:grpSpPr>
        <p:grpSp>
          <p:nvGrpSpPr>
            <p:cNvPr id="22" name="Group 11"/>
            <p:cNvGrpSpPr/>
            <p:nvPr/>
          </p:nvGrpSpPr>
          <p:grpSpPr>
            <a:xfrm>
              <a:off x="3630269" y="2131362"/>
              <a:ext cx="2304733" cy="2096459"/>
              <a:chOff x="2146504" y="3076243"/>
              <a:chExt cx="2304733" cy="2096459"/>
            </a:xfrm>
          </p:grpSpPr>
          <p:sp>
            <p:nvSpPr>
              <p:cNvPr id="27" name="Rectangle 13"/>
              <p:cNvSpPr/>
              <p:nvPr/>
            </p:nvSpPr>
            <p:spPr>
              <a:xfrm>
                <a:off x="2146505" y="3076243"/>
                <a:ext cx="2304732" cy="2096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8" name="Rectangle 14"/>
              <p:cNvSpPr/>
              <p:nvPr/>
            </p:nvSpPr>
            <p:spPr>
              <a:xfrm>
                <a:off x="2146504" y="3928034"/>
                <a:ext cx="2304732" cy="124466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 smtClean="0"/>
                  <a:t>PROTECCIÓN DEL SUELO, CONTROL DEL CAMBIO CLIMÁTICO, BELLEZA PAISAJÍSTICA, VALOR ECONÓMICO Y REGULACIÓN DEL CICLO HÍDRICO</a:t>
                </a:r>
                <a:endParaRPr lang="en-GB" sz="1200" dirty="0"/>
              </a:p>
            </p:txBody>
          </p:sp>
        </p:grpSp>
        <p:sp>
          <p:nvSpPr>
            <p:cNvPr id="25" name="TextBox 12"/>
            <p:cNvSpPr txBox="1"/>
            <p:nvPr/>
          </p:nvSpPr>
          <p:spPr>
            <a:xfrm>
              <a:off x="3611164" y="2269986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57,78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0" name="Group 9"/>
          <p:cNvGrpSpPr/>
          <p:nvPr/>
        </p:nvGrpSpPr>
        <p:grpSpPr>
          <a:xfrm>
            <a:off x="6744293" y="5012048"/>
            <a:ext cx="1757212" cy="1514047"/>
            <a:chOff x="6242393" y="2139529"/>
            <a:chExt cx="2342949" cy="2018729"/>
          </a:xfrm>
        </p:grpSpPr>
        <p:grpSp>
          <p:nvGrpSpPr>
            <p:cNvPr id="33" name="Group 16"/>
            <p:cNvGrpSpPr/>
            <p:nvPr/>
          </p:nvGrpSpPr>
          <p:grpSpPr>
            <a:xfrm>
              <a:off x="6242393" y="2139529"/>
              <a:ext cx="2342948" cy="2018729"/>
              <a:chOff x="2127399" y="3076242"/>
              <a:chExt cx="2342948" cy="2018729"/>
            </a:xfrm>
          </p:grpSpPr>
          <p:sp>
            <p:nvSpPr>
              <p:cNvPr id="35" name="Rectangle 18"/>
              <p:cNvSpPr/>
              <p:nvPr/>
            </p:nvSpPr>
            <p:spPr>
              <a:xfrm>
                <a:off x="2127399" y="3076242"/>
                <a:ext cx="2316216" cy="20187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36" name="Rectangle 19"/>
              <p:cNvSpPr/>
              <p:nvPr/>
            </p:nvSpPr>
            <p:spPr>
              <a:xfrm>
                <a:off x="2127399" y="4220308"/>
                <a:ext cx="2342948" cy="87466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CONOCE MAS DE UNA ESPECIE</a:t>
                </a:r>
                <a:endParaRPr lang="en-GB" sz="1200" dirty="0"/>
              </a:p>
            </p:txBody>
          </p:sp>
        </p:grpSp>
        <p:sp>
          <p:nvSpPr>
            <p:cNvPr id="34" name="TextBox 17"/>
            <p:cNvSpPr txBox="1"/>
            <p:nvPr/>
          </p:nvSpPr>
          <p:spPr>
            <a:xfrm>
              <a:off x="6242393" y="2278154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55,56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3" name="22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27" b="6205"/>
          <a:stretch/>
        </p:blipFill>
        <p:spPr bwMode="auto">
          <a:xfrm>
            <a:off x="0" y="1236373"/>
            <a:ext cx="2947916" cy="3775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23 Image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 b="6198"/>
          <a:stretch/>
        </p:blipFill>
        <p:spPr bwMode="auto">
          <a:xfrm>
            <a:off x="3223853" y="682388"/>
            <a:ext cx="2879349" cy="40833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25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0" b="5999"/>
          <a:stretch/>
        </p:blipFill>
        <p:spPr bwMode="auto">
          <a:xfrm>
            <a:off x="6305267" y="1236374"/>
            <a:ext cx="2838734" cy="37750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934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22</a:t>
            </a:fld>
            <a:endParaRPr lang="en-GB"/>
          </a:p>
        </p:txBody>
      </p:sp>
      <p:grpSp>
        <p:nvGrpSpPr>
          <p:cNvPr id="13" name="Group 6"/>
          <p:cNvGrpSpPr/>
          <p:nvPr/>
        </p:nvGrpSpPr>
        <p:grpSpPr>
          <a:xfrm>
            <a:off x="549371" y="4850153"/>
            <a:ext cx="1902034" cy="1665990"/>
            <a:chOff x="994536" y="2272332"/>
            <a:chExt cx="2304732" cy="1820700"/>
          </a:xfrm>
        </p:grpSpPr>
        <p:grpSp>
          <p:nvGrpSpPr>
            <p:cNvPr id="14" name="Group 5"/>
            <p:cNvGrpSpPr/>
            <p:nvPr/>
          </p:nvGrpSpPr>
          <p:grpSpPr>
            <a:xfrm>
              <a:off x="994536" y="2350061"/>
              <a:ext cx="2304732" cy="1742971"/>
              <a:chOff x="2146507" y="3292596"/>
              <a:chExt cx="2304732" cy="1742971"/>
            </a:xfrm>
          </p:grpSpPr>
          <p:sp>
            <p:nvSpPr>
              <p:cNvPr id="19" name="Rectangle 3"/>
              <p:cNvSpPr/>
              <p:nvPr/>
            </p:nvSpPr>
            <p:spPr>
              <a:xfrm>
                <a:off x="2146507" y="3292596"/>
                <a:ext cx="2304732" cy="173767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0" name="Rectangle 4"/>
              <p:cNvSpPr/>
              <p:nvPr/>
            </p:nvSpPr>
            <p:spPr>
              <a:xfrm>
                <a:off x="2146507" y="4168975"/>
                <a:ext cx="2304732" cy="86659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ES IMPORTANTE</a:t>
                </a:r>
                <a:endParaRPr lang="en-GB" sz="1350" b="1" dirty="0"/>
              </a:p>
            </p:txBody>
          </p:sp>
        </p:grpSp>
        <p:sp>
          <p:nvSpPr>
            <p:cNvPr id="15" name="TextBox 7"/>
            <p:cNvSpPr txBox="1"/>
            <p:nvPr/>
          </p:nvSpPr>
          <p:spPr>
            <a:xfrm>
              <a:off x="1082278" y="2272332"/>
              <a:ext cx="2129248" cy="7820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94,44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1" name="Group 8"/>
          <p:cNvGrpSpPr/>
          <p:nvPr/>
        </p:nvGrpSpPr>
        <p:grpSpPr>
          <a:xfrm>
            <a:off x="3680382" y="4870729"/>
            <a:ext cx="2037840" cy="1611013"/>
            <a:chOff x="3630269" y="2131362"/>
            <a:chExt cx="2304733" cy="2096459"/>
          </a:xfrm>
        </p:grpSpPr>
        <p:grpSp>
          <p:nvGrpSpPr>
            <p:cNvPr id="22" name="Group 11"/>
            <p:cNvGrpSpPr/>
            <p:nvPr/>
          </p:nvGrpSpPr>
          <p:grpSpPr>
            <a:xfrm>
              <a:off x="3630269" y="2131362"/>
              <a:ext cx="2304733" cy="2096459"/>
              <a:chOff x="2146504" y="3076243"/>
              <a:chExt cx="2304733" cy="2096459"/>
            </a:xfrm>
          </p:grpSpPr>
          <p:sp>
            <p:nvSpPr>
              <p:cNvPr id="27" name="Rectangle 13"/>
              <p:cNvSpPr/>
              <p:nvPr/>
            </p:nvSpPr>
            <p:spPr>
              <a:xfrm>
                <a:off x="2146505" y="3076243"/>
                <a:ext cx="2304732" cy="2096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8" name="Rectangle 14"/>
              <p:cNvSpPr/>
              <p:nvPr/>
            </p:nvSpPr>
            <p:spPr>
              <a:xfrm>
                <a:off x="2146504" y="4259434"/>
                <a:ext cx="2304732" cy="91326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 smtClean="0"/>
                  <a:t>SI EXISTEN SUELOS</a:t>
                </a:r>
                <a:endParaRPr lang="en-GB" sz="1200" dirty="0"/>
              </a:p>
            </p:txBody>
          </p:sp>
        </p:grpSp>
        <p:sp>
          <p:nvSpPr>
            <p:cNvPr id="25" name="TextBox 12"/>
            <p:cNvSpPr txBox="1"/>
            <p:nvPr/>
          </p:nvSpPr>
          <p:spPr>
            <a:xfrm>
              <a:off x="4004112" y="2269986"/>
              <a:ext cx="1557053" cy="747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83,33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0" name="Group 9"/>
          <p:cNvGrpSpPr/>
          <p:nvPr/>
        </p:nvGrpSpPr>
        <p:grpSpPr>
          <a:xfrm>
            <a:off x="6750863" y="4921896"/>
            <a:ext cx="1757212" cy="1514047"/>
            <a:chOff x="6242393" y="2139529"/>
            <a:chExt cx="2342949" cy="2018729"/>
          </a:xfrm>
        </p:grpSpPr>
        <p:grpSp>
          <p:nvGrpSpPr>
            <p:cNvPr id="33" name="Group 16"/>
            <p:cNvGrpSpPr/>
            <p:nvPr/>
          </p:nvGrpSpPr>
          <p:grpSpPr>
            <a:xfrm>
              <a:off x="6242393" y="2139529"/>
              <a:ext cx="2342948" cy="2018729"/>
              <a:chOff x="2127399" y="3076242"/>
              <a:chExt cx="2342948" cy="2018729"/>
            </a:xfrm>
          </p:grpSpPr>
          <p:sp>
            <p:nvSpPr>
              <p:cNvPr id="35" name="Rectangle 18"/>
              <p:cNvSpPr/>
              <p:nvPr/>
            </p:nvSpPr>
            <p:spPr>
              <a:xfrm>
                <a:off x="2127399" y="3076242"/>
                <a:ext cx="2316216" cy="20187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36" name="Rectangle 19"/>
              <p:cNvSpPr/>
              <p:nvPr/>
            </p:nvSpPr>
            <p:spPr>
              <a:xfrm>
                <a:off x="2127399" y="4220308"/>
                <a:ext cx="2342948" cy="87466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DEFORESTACIÓN</a:t>
                </a:r>
                <a:endParaRPr lang="en-GB" sz="1200" dirty="0"/>
              </a:p>
            </p:txBody>
          </p:sp>
        </p:grpSp>
        <p:sp>
          <p:nvSpPr>
            <p:cNvPr id="34" name="TextBox 17"/>
            <p:cNvSpPr txBox="1"/>
            <p:nvPr/>
          </p:nvSpPr>
          <p:spPr>
            <a:xfrm>
              <a:off x="6242393" y="2278154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38,89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3" name="22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9" b="6199"/>
          <a:stretch/>
        </p:blipFill>
        <p:spPr bwMode="auto">
          <a:xfrm>
            <a:off x="0" y="1287887"/>
            <a:ext cx="2920621" cy="36893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23 Image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6198"/>
          <a:stretch/>
        </p:blipFill>
        <p:spPr bwMode="auto">
          <a:xfrm>
            <a:off x="3230423" y="818867"/>
            <a:ext cx="2911070" cy="40497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25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6198"/>
          <a:stretch/>
        </p:blipFill>
        <p:spPr bwMode="auto">
          <a:xfrm>
            <a:off x="6332220" y="1287888"/>
            <a:ext cx="2811780" cy="36333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88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23</a:t>
            </a:fld>
            <a:endParaRPr lang="en-GB"/>
          </a:p>
        </p:txBody>
      </p:sp>
      <p:grpSp>
        <p:nvGrpSpPr>
          <p:cNvPr id="13" name="Group 6"/>
          <p:cNvGrpSpPr/>
          <p:nvPr/>
        </p:nvGrpSpPr>
        <p:grpSpPr>
          <a:xfrm>
            <a:off x="549371" y="4850153"/>
            <a:ext cx="1902034" cy="1665990"/>
            <a:chOff x="994536" y="2272332"/>
            <a:chExt cx="2304732" cy="1820700"/>
          </a:xfrm>
        </p:grpSpPr>
        <p:grpSp>
          <p:nvGrpSpPr>
            <p:cNvPr id="14" name="Group 5"/>
            <p:cNvGrpSpPr/>
            <p:nvPr/>
          </p:nvGrpSpPr>
          <p:grpSpPr>
            <a:xfrm>
              <a:off x="994536" y="2350061"/>
              <a:ext cx="2304732" cy="1742971"/>
              <a:chOff x="2146507" y="3292596"/>
              <a:chExt cx="2304732" cy="1742971"/>
            </a:xfrm>
          </p:grpSpPr>
          <p:sp>
            <p:nvSpPr>
              <p:cNvPr id="19" name="Rectangle 3"/>
              <p:cNvSpPr/>
              <p:nvPr/>
            </p:nvSpPr>
            <p:spPr>
              <a:xfrm>
                <a:off x="2146507" y="3292596"/>
                <a:ext cx="2304732" cy="173767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0" name="Rectangle 4"/>
              <p:cNvSpPr/>
              <p:nvPr/>
            </p:nvSpPr>
            <p:spPr>
              <a:xfrm>
                <a:off x="2146507" y="4168975"/>
                <a:ext cx="2304732" cy="86659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dirty="0" smtClean="0"/>
                  <a:t>NO EXISTEN SISTEMAS AGROFORESTALES</a:t>
                </a:r>
                <a:endParaRPr lang="en-GB" sz="1350" b="1" dirty="0"/>
              </a:p>
            </p:txBody>
          </p:sp>
        </p:grpSp>
        <p:sp>
          <p:nvSpPr>
            <p:cNvPr id="15" name="TextBox 7"/>
            <p:cNvSpPr txBox="1"/>
            <p:nvPr/>
          </p:nvSpPr>
          <p:spPr>
            <a:xfrm>
              <a:off x="1082278" y="2272332"/>
              <a:ext cx="2129248" cy="7820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>
                  <a:solidFill>
                    <a:schemeClr val="bg2"/>
                  </a:solidFill>
                </a:rPr>
                <a:t>6</a:t>
              </a:r>
              <a:r>
                <a:rPr lang="en-US" sz="4050" b="1" dirty="0" smtClean="0">
                  <a:solidFill>
                    <a:schemeClr val="bg2"/>
                  </a:solidFill>
                </a:rPr>
                <a:t>4,44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1" name="Group 8"/>
          <p:cNvGrpSpPr/>
          <p:nvPr/>
        </p:nvGrpSpPr>
        <p:grpSpPr>
          <a:xfrm>
            <a:off x="3680382" y="4870729"/>
            <a:ext cx="2037840" cy="1611013"/>
            <a:chOff x="3630269" y="2131362"/>
            <a:chExt cx="2304733" cy="2096459"/>
          </a:xfrm>
        </p:grpSpPr>
        <p:grpSp>
          <p:nvGrpSpPr>
            <p:cNvPr id="22" name="Group 11"/>
            <p:cNvGrpSpPr/>
            <p:nvPr/>
          </p:nvGrpSpPr>
          <p:grpSpPr>
            <a:xfrm>
              <a:off x="3630269" y="2131362"/>
              <a:ext cx="2304733" cy="2096459"/>
              <a:chOff x="2146504" y="3076243"/>
              <a:chExt cx="2304733" cy="2096459"/>
            </a:xfrm>
          </p:grpSpPr>
          <p:sp>
            <p:nvSpPr>
              <p:cNvPr id="27" name="Rectangle 13"/>
              <p:cNvSpPr/>
              <p:nvPr/>
            </p:nvSpPr>
            <p:spPr>
              <a:xfrm>
                <a:off x="2146505" y="3076243"/>
                <a:ext cx="2304732" cy="209645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28" name="Rectangle 14"/>
              <p:cNvSpPr/>
              <p:nvPr/>
            </p:nvSpPr>
            <p:spPr>
              <a:xfrm>
                <a:off x="2146504" y="4259434"/>
                <a:ext cx="2304732" cy="91326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200" dirty="0" smtClean="0"/>
                  <a:t>SI IMPLEMENTARIAN SISTEMAS AGROFORESTALES</a:t>
                </a:r>
                <a:endParaRPr lang="en-GB" sz="1200" dirty="0"/>
              </a:p>
            </p:txBody>
          </p:sp>
        </p:grpSp>
        <p:sp>
          <p:nvSpPr>
            <p:cNvPr id="25" name="TextBox 12"/>
            <p:cNvSpPr txBox="1"/>
            <p:nvPr/>
          </p:nvSpPr>
          <p:spPr>
            <a:xfrm>
              <a:off x="4004112" y="2269986"/>
              <a:ext cx="1557053" cy="747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83,33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0" name="Group 9"/>
          <p:cNvGrpSpPr/>
          <p:nvPr/>
        </p:nvGrpSpPr>
        <p:grpSpPr>
          <a:xfrm>
            <a:off x="6750863" y="4921896"/>
            <a:ext cx="1757212" cy="1514047"/>
            <a:chOff x="6242393" y="2139529"/>
            <a:chExt cx="2342949" cy="2018729"/>
          </a:xfrm>
        </p:grpSpPr>
        <p:grpSp>
          <p:nvGrpSpPr>
            <p:cNvPr id="33" name="Group 16"/>
            <p:cNvGrpSpPr/>
            <p:nvPr/>
          </p:nvGrpSpPr>
          <p:grpSpPr>
            <a:xfrm>
              <a:off x="6242393" y="2139529"/>
              <a:ext cx="2342948" cy="2018729"/>
              <a:chOff x="2127399" y="3076242"/>
              <a:chExt cx="2342948" cy="2018729"/>
            </a:xfrm>
          </p:grpSpPr>
          <p:sp>
            <p:nvSpPr>
              <p:cNvPr id="35" name="Rectangle 18"/>
              <p:cNvSpPr/>
              <p:nvPr/>
            </p:nvSpPr>
            <p:spPr>
              <a:xfrm>
                <a:off x="2127399" y="3076242"/>
                <a:ext cx="2316216" cy="201872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  <p:sp>
            <p:nvSpPr>
              <p:cNvPr id="36" name="Rectangle 19"/>
              <p:cNvSpPr/>
              <p:nvPr/>
            </p:nvSpPr>
            <p:spPr>
              <a:xfrm>
                <a:off x="2127399" y="4220308"/>
                <a:ext cx="2342948" cy="87466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 smtClean="0"/>
                  <a:t>EXISTEN OJOS DE AGUA</a:t>
                </a:r>
                <a:endParaRPr lang="en-GB" sz="1200" dirty="0"/>
              </a:p>
            </p:txBody>
          </p:sp>
        </p:grpSp>
        <p:sp>
          <p:nvSpPr>
            <p:cNvPr id="34" name="TextBox 17"/>
            <p:cNvSpPr txBox="1"/>
            <p:nvPr/>
          </p:nvSpPr>
          <p:spPr>
            <a:xfrm>
              <a:off x="6242393" y="2278154"/>
              <a:ext cx="2342949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50" b="1" dirty="0" smtClean="0">
                  <a:solidFill>
                    <a:schemeClr val="bg2"/>
                  </a:solidFill>
                </a:rPr>
                <a:t>42,22</a:t>
              </a:r>
              <a:r>
                <a:rPr lang="en-US" sz="2400" b="1" dirty="0" smtClean="0">
                  <a:solidFill>
                    <a:schemeClr val="bg2"/>
                  </a:solidFill>
                </a:rPr>
                <a:t>%</a:t>
              </a:r>
              <a:endParaRPr lang="en-GB" sz="4050" b="1" dirty="0">
                <a:solidFill>
                  <a:schemeClr val="bg2"/>
                </a:solidFill>
              </a:endParaRPr>
            </a:p>
          </p:txBody>
        </p:sp>
      </p:grpSp>
      <p:pic>
        <p:nvPicPr>
          <p:cNvPr id="29" name="28 Imagen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1" b="6398"/>
          <a:stretch/>
        </p:blipFill>
        <p:spPr bwMode="auto">
          <a:xfrm>
            <a:off x="0" y="1287888"/>
            <a:ext cx="2975212" cy="36893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30 Imagen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00" b="6198"/>
          <a:stretch/>
        </p:blipFill>
        <p:spPr bwMode="auto">
          <a:xfrm>
            <a:off x="3230423" y="1287888"/>
            <a:ext cx="2883774" cy="35828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31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5999"/>
          <a:stretch/>
        </p:blipFill>
        <p:spPr bwMode="auto">
          <a:xfrm>
            <a:off x="6342678" y="1287888"/>
            <a:ext cx="2801322" cy="36333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965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309696" cy="716215"/>
          </a:xfrm>
        </p:spPr>
        <p:txBody>
          <a:bodyPr/>
          <a:lstStyle/>
          <a:p>
            <a:r>
              <a:rPr lang="en-US" dirty="0" smtClean="0"/>
              <a:t>MATRIZ FODA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15909" y="1363503"/>
            <a:ext cx="7232703" cy="13082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" name="Isosceles Triangle 5"/>
          <p:cNvSpPr/>
          <p:nvPr/>
        </p:nvSpPr>
        <p:spPr>
          <a:xfrm rot="5400000">
            <a:off x="7034073" y="1281919"/>
            <a:ext cx="2100545" cy="1471465"/>
          </a:xfrm>
          <a:prstGeom prst="triangle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7" name="Group 6"/>
          <p:cNvGrpSpPr/>
          <p:nvPr/>
        </p:nvGrpSpPr>
        <p:grpSpPr>
          <a:xfrm>
            <a:off x="6176783" y="1749925"/>
            <a:ext cx="1804181" cy="535452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2265" y="2991115"/>
              <a:ext cx="1554272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smtClean="0">
                  <a:solidFill>
                    <a:schemeClr val="bg2"/>
                  </a:solidFill>
                </a:rPr>
                <a:t>AMENAZAS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15910" y="1774900"/>
            <a:ext cx="1804181" cy="535452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3005" y="2991114"/>
              <a:ext cx="178083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smtClean="0">
                  <a:solidFill>
                    <a:schemeClr val="bg2"/>
                  </a:solidFill>
                </a:rPr>
                <a:t>FORTALEZAS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078251" y="1761467"/>
            <a:ext cx="2205559" cy="535452"/>
            <a:chOff x="3340686" y="2818812"/>
            <a:chExt cx="294074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825090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1838" y="2991115"/>
              <a:ext cx="225959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smtClean="0">
                  <a:solidFill>
                    <a:schemeClr val="bg2"/>
                  </a:solidFill>
                </a:rPr>
                <a:t>OPORTUNIDADES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314865" y="1749925"/>
            <a:ext cx="1833392" cy="535452"/>
            <a:chOff x="5823244" y="2818812"/>
            <a:chExt cx="2444523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57015" y="2991115"/>
              <a:ext cx="1810752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smtClean="0">
                  <a:solidFill>
                    <a:schemeClr val="bg2"/>
                  </a:solidFill>
                </a:rPr>
                <a:t>DEBILIDADES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6041476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228535" y="2954328"/>
            <a:ext cx="1578929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smtClean="0"/>
              <a:t>SUELOS</a:t>
            </a:r>
          </a:p>
          <a:p>
            <a:pPr algn="ctr"/>
            <a:r>
              <a:rPr lang="en-GB" sz="1200" dirty="0" smtClean="0"/>
              <a:t>FUENTES HÍDRICAS</a:t>
            </a:r>
          </a:p>
          <a:p>
            <a:pPr algn="ctr"/>
            <a:r>
              <a:rPr lang="en-GB" sz="1200" dirty="0" smtClean="0"/>
              <a:t>POTENCIAL TURÍSTICO</a:t>
            </a:r>
          </a:p>
          <a:p>
            <a:pPr algn="ctr"/>
            <a:r>
              <a:rPr lang="en-GB" sz="1200" dirty="0" smtClean="0"/>
              <a:t>DESARROLLO AGRÍCOLA Y GANADERO</a:t>
            </a:r>
          </a:p>
          <a:p>
            <a:pPr algn="ctr"/>
            <a:r>
              <a:rPr lang="en-GB" sz="1200" dirty="0" smtClean="0"/>
              <a:t>DELIMITACIÓN GEOGRÁFICA</a:t>
            </a:r>
          </a:p>
          <a:p>
            <a:pPr algn="ctr"/>
            <a:r>
              <a:rPr lang="en-GB" sz="1200" dirty="0" smtClean="0"/>
              <a:t>LIDERAZGO</a:t>
            </a:r>
          </a:p>
          <a:p>
            <a:pPr algn="ctr"/>
            <a:r>
              <a:rPr lang="en-GB" sz="1200" dirty="0" smtClean="0"/>
              <a:t>ORGANIZACIÓN</a:t>
            </a:r>
          </a:p>
          <a:p>
            <a:pPr algn="ctr"/>
            <a:r>
              <a:rPr lang="en-GB" sz="1200" dirty="0" smtClean="0"/>
              <a:t>PÁRAMOS Y BOSQUES</a:t>
            </a:r>
          </a:p>
          <a:p>
            <a:pPr algn="ctr"/>
            <a:r>
              <a:rPr lang="en-GB" sz="1200" dirty="0" smtClean="0"/>
              <a:t>INVERSIÓN</a:t>
            </a:r>
          </a:p>
          <a:p>
            <a:pPr algn="ctr"/>
            <a:r>
              <a:rPr lang="en-GB" sz="1200" dirty="0" smtClean="0"/>
              <a:t>TRADICIONES VIGENTE</a:t>
            </a:r>
          </a:p>
          <a:p>
            <a:pPr algn="ctr"/>
            <a:endParaRPr lang="en-GB" sz="900" dirty="0"/>
          </a:p>
        </p:txBody>
      </p:sp>
      <p:sp>
        <p:nvSpPr>
          <p:cNvPr id="25" name="Rectangle 24"/>
          <p:cNvSpPr/>
          <p:nvPr/>
        </p:nvSpPr>
        <p:spPr>
          <a:xfrm>
            <a:off x="2388380" y="2959395"/>
            <a:ext cx="157892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smtClean="0"/>
              <a:t>POLÍTICAS PÚBLICAS</a:t>
            </a:r>
          </a:p>
          <a:p>
            <a:pPr algn="ctr"/>
            <a:r>
              <a:rPr lang="en-GB" sz="1200" dirty="0" smtClean="0"/>
              <a:t>PROYECTOS</a:t>
            </a:r>
          </a:p>
          <a:p>
            <a:pPr algn="ctr"/>
            <a:r>
              <a:rPr lang="en-GB" sz="1200" dirty="0" smtClean="0"/>
              <a:t>ECOTURISMO</a:t>
            </a:r>
          </a:p>
          <a:p>
            <a:pPr algn="ctr"/>
            <a:r>
              <a:rPr lang="en-GB" sz="1200" dirty="0" smtClean="0"/>
              <a:t>APOYO</a:t>
            </a:r>
          </a:p>
          <a:p>
            <a:pPr algn="ctr"/>
            <a:r>
              <a:rPr lang="en-GB" sz="1200" dirty="0" smtClean="0"/>
              <a:t>INCLUSIÓN</a:t>
            </a:r>
          </a:p>
          <a:p>
            <a:pPr algn="ctr"/>
            <a:r>
              <a:rPr lang="en-GB" sz="1200" dirty="0" smtClean="0"/>
              <a:t>PROGRAMAS DE BENEFICIO</a:t>
            </a:r>
          </a:p>
          <a:p>
            <a:pPr algn="ctr"/>
            <a:r>
              <a:rPr lang="en-GB" sz="1200" dirty="0" smtClean="0"/>
              <a:t>PAGO</a:t>
            </a:r>
          </a:p>
          <a:p>
            <a:pPr algn="ctr"/>
            <a:r>
              <a:rPr lang="en-GB" sz="1200" dirty="0" smtClean="0"/>
              <a:t>CERTIFICADOS DE CARBONO</a:t>
            </a:r>
          </a:p>
          <a:p>
            <a:pPr algn="ctr"/>
            <a:r>
              <a:rPr lang="en-GB" sz="1200" dirty="0" smtClean="0"/>
              <a:t>DESARROLLO</a:t>
            </a:r>
          </a:p>
          <a:p>
            <a:pPr algn="ctr"/>
            <a:r>
              <a:rPr lang="en-GB" sz="1200" dirty="0" smtClean="0"/>
              <a:t>CONSERVACIÓN</a:t>
            </a:r>
            <a:endParaRPr lang="en-GB" sz="1200" dirty="0"/>
          </a:p>
        </p:txBody>
      </p:sp>
      <p:sp>
        <p:nvSpPr>
          <p:cNvPr id="26" name="Rectangle 25"/>
          <p:cNvSpPr/>
          <p:nvPr/>
        </p:nvSpPr>
        <p:spPr>
          <a:xfrm>
            <a:off x="4525758" y="3067924"/>
            <a:ext cx="15789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smtClean="0"/>
              <a:t>POCO CONTROL</a:t>
            </a:r>
          </a:p>
          <a:p>
            <a:pPr algn="ctr"/>
            <a:r>
              <a:rPr lang="en-GB" sz="1200" dirty="0" smtClean="0"/>
              <a:t>POCA SUSTENTABILIDAD</a:t>
            </a:r>
          </a:p>
          <a:p>
            <a:pPr algn="ctr"/>
            <a:r>
              <a:rPr lang="en-GB" sz="1200" dirty="0" smtClean="0"/>
              <a:t>MONOCULTIVO</a:t>
            </a:r>
          </a:p>
          <a:p>
            <a:pPr algn="ctr"/>
            <a:r>
              <a:rPr lang="en-GB" sz="1200" dirty="0" smtClean="0"/>
              <a:t>MODERNISMO</a:t>
            </a:r>
          </a:p>
          <a:p>
            <a:pPr algn="ctr"/>
            <a:r>
              <a:rPr lang="en-GB" sz="1200" dirty="0" smtClean="0"/>
              <a:t>EMIGRACIÓN</a:t>
            </a:r>
          </a:p>
          <a:p>
            <a:pPr algn="ctr"/>
            <a:r>
              <a:rPr lang="en-GB" sz="1200" dirty="0" smtClean="0"/>
              <a:t>AGUAS RESIDUALES</a:t>
            </a:r>
            <a:endParaRPr lang="en-GB" sz="1200" dirty="0"/>
          </a:p>
        </p:txBody>
      </p:sp>
      <p:sp>
        <p:nvSpPr>
          <p:cNvPr id="27" name="Rectangle 26"/>
          <p:cNvSpPr/>
          <p:nvPr/>
        </p:nvSpPr>
        <p:spPr>
          <a:xfrm>
            <a:off x="6402035" y="3124506"/>
            <a:ext cx="15789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smtClean="0"/>
              <a:t>SEQUÍAS</a:t>
            </a:r>
          </a:p>
          <a:p>
            <a:pPr algn="ctr"/>
            <a:r>
              <a:rPr lang="en-GB" sz="1200" dirty="0" smtClean="0"/>
              <a:t>RED VIAL</a:t>
            </a:r>
          </a:p>
          <a:p>
            <a:pPr algn="ctr"/>
            <a:r>
              <a:rPr lang="en-GB" sz="1200" dirty="0" smtClean="0"/>
              <a:t>DEMOGRAFÍA</a:t>
            </a:r>
          </a:p>
          <a:p>
            <a:pPr algn="ctr"/>
            <a:r>
              <a:rPr lang="en-GB" sz="1200" dirty="0" smtClean="0"/>
              <a:t>POCO PRESUPUESTO</a:t>
            </a:r>
          </a:p>
          <a:p>
            <a:pPr algn="ctr"/>
            <a:r>
              <a:rPr lang="en-GB" sz="1200" dirty="0" smtClean="0"/>
              <a:t>AMENAZA</a:t>
            </a:r>
          </a:p>
          <a:p>
            <a:pPr algn="ctr"/>
            <a:r>
              <a:rPr lang="en-GB" sz="1200" dirty="0" smtClean="0"/>
              <a:t>CONTAMINACIÓN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5969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47" y="0"/>
            <a:ext cx="7315200" cy="1154097"/>
          </a:xfrm>
        </p:spPr>
        <p:txBody>
          <a:bodyPr>
            <a:normAutofit/>
          </a:bodyPr>
          <a:lstStyle/>
          <a:p>
            <a:r>
              <a:rPr lang="en-GB" dirty="0" smtClean="0"/>
              <a:t>MATRIZ DOFA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25</a:t>
            </a:fld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85176" y="3982915"/>
            <a:ext cx="2043413" cy="487973"/>
            <a:chOff x="646901" y="4167553"/>
            <a:chExt cx="2724550" cy="650630"/>
          </a:xfrm>
        </p:grpSpPr>
        <p:sp>
          <p:nvSpPr>
            <p:cNvPr id="4" name="Rectangle 3"/>
            <p:cNvSpPr/>
            <p:nvPr/>
          </p:nvSpPr>
          <p:spPr>
            <a:xfrm>
              <a:off x="646901" y="4167553"/>
              <a:ext cx="2724550" cy="6506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646901" y="416755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755930" y="4257249"/>
              <a:ext cx="380526" cy="443102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28378" y="4308202"/>
              <a:ext cx="566821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smtClean="0">
                  <a:solidFill>
                    <a:schemeClr val="bg2"/>
                  </a:solidFill>
                </a:rPr>
                <a:t>FO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155330" y="3090691"/>
            <a:ext cx="703104" cy="848914"/>
            <a:chOff x="1751482" y="2957524"/>
            <a:chExt cx="1247775" cy="1506538"/>
          </a:xfrm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>
              <a:off x="2459507" y="2957524"/>
              <a:ext cx="339725" cy="336550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34" name="Freeform 6"/>
            <p:cNvSpPr>
              <a:spLocks noEditPoints="1"/>
            </p:cNvSpPr>
            <p:nvPr/>
          </p:nvSpPr>
          <p:spPr bwMode="auto">
            <a:xfrm>
              <a:off x="1751482" y="3271849"/>
              <a:ext cx="1247775" cy="1192213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</p:grpSp>
      <p:sp>
        <p:nvSpPr>
          <p:cNvPr id="38" name="Arc 37"/>
          <p:cNvSpPr/>
          <p:nvPr/>
        </p:nvSpPr>
        <p:spPr>
          <a:xfrm rot="13265014">
            <a:off x="5923199" y="2156867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9" name="Arc 38"/>
          <p:cNvSpPr/>
          <p:nvPr/>
        </p:nvSpPr>
        <p:spPr>
          <a:xfrm rot="13265014">
            <a:off x="3879787" y="2640596"/>
            <a:ext cx="912800" cy="912800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10" name="Group 9"/>
          <p:cNvGrpSpPr/>
          <p:nvPr/>
        </p:nvGrpSpPr>
        <p:grpSpPr>
          <a:xfrm>
            <a:off x="2528588" y="3494942"/>
            <a:ext cx="2043413" cy="487973"/>
            <a:chOff x="3371451" y="3516923"/>
            <a:chExt cx="2724550" cy="650630"/>
          </a:xfrm>
        </p:grpSpPr>
        <p:sp>
          <p:nvSpPr>
            <p:cNvPr id="8" name="Rectangle 7"/>
            <p:cNvSpPr/>
            <p:nvPr/>
          </p:nvSpPr>
          <p:spPr>
            <a:xfrm>
              <a:off x="3371451" y="3516923"/>
              <a:ext cx="2724550" cy="6506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371451" y="351692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29458" y="3657572"/>
              <a:ext cx="54126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b="1" dirty="0" smtClean="0">
                  <a:solidFill>
                    <a:schemeClr val="bg2"/>
                  </a:solidFill>
                </a:rPr>
                <a:t>FA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498042" y="3644729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72000" y="3006970"/>
            <a:ext cx="2043413" cy="487973"/>
            <a:chOff x="6096000" y="2866293"/>
            <a:chExt cx="2724550" cy="650630"/>
          </a:xfrm>
        </p:grpSpPr>
        <p:sp>
          <p:nvSpPr>
            <p:cNvPr id="11" name="Rectangle 10"/>
            <p:cNvSpPr/>
            <p:nvPr/>
          </p:nvSpPr>
          <p:spPr>
            <a:xfrm>
              <a:off x="6096000" y="2866293"/>
              <a:ext cx="2724550" cy="65063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96000" y="286629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796493" y="3006942"/>
              <a:ext cx="59246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smtClean="0">
                  <a:solidFill>
                    <a:schemeClr val="bg2"/>
                  </a:solidFill>
                </a:rPr>
                <a:t>DO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41" name="Freeform 40"/>
            <p:cNvSpPr>
              <a:spLocks noEditPoints="1"/>
            </p:cNvSpPr>
            <p:nvPr/>
          </p:nvSpPr>
          <p:spPr bwMode="auto">
            <a:xfrm>
              <a:off x="6252324" y="2995578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15412" y="2518997"/>
            <a:ext cx="2043413" cy="487973"/>
            <a:chOff x="8820550" y="2215663"/>
            <a:chExt cx="2724550" cy="650630"/>
          </a:xfrm>
        </p:grpSpPr>
        <p:sp>
          <p:nvSpPr>
            <p:cNvPr id="14" name="Rectangle 13"/>
            <p:cNvSpPr/>
            <p:nvPr/>
          </p:nvSpPr>
          <p:spPr>
            <a:xfrm>
              <a:off x="8820550" y="2215663"/>
              <a:ext cx="2724550" cy="6506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820550" y="221566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495338" y="2356312"/>
              <a:ext cx="57964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smtClean="0">
                  <a:solidFill>
                    <a:schemeClr val="bg2"/>
                  </a:solidFill>
                </a:rPr>
                <a:t>DA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8987680" y="2349194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485176" y="4577986"/>
            <a:ext cx="18143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900" dirty="0"/>
              <a:t>Implementar un modelo de gestión para el </a:t>
            </a:r>
            <a:r>
              <a:rPr lang="es-EC" sz="900" dirty="0" err="1"/>
              <a:t>co</a:t>
            </a:r>
            <a:r>
              <a:rPr lang="es-EC" sz="900" dirty="0"/>
              <a:t>-manejo del área con el involucramiento de instituciones públicas y privadas</a:t>
            </a:r>
            <a:r>
              <a:rPr lang="es-EC" sz="900" dirty="0" smtClean="0"/>
              <a:t>.</a:t>
            </a:r>
          </a:p>
          <a:p>
            <a:r>
              <a:rPr lang="es-EC" sz="900" dirty="0"/>
              <a:t>Ejecutar  programas, proyectos y prácticas de manejo de recursos florísticos, faunísticos y recurso </a:t>
            </a:r>
            <a:r>
              <a:rPr lang="es-EC" sz="900" dirty="0" smtClean="0"/>
              <a:t>hídrico</a:t>
            </a:r>
          </a:p>
          <a:p>
            <a:r>
              <a:rPr lang="es-EC" sz="900" dirty="0"/>
              <a:t>Implementar  prácticas sostenibles para el manejo agrícola, pecuario y forestal.</a:t>
            </a:r>
            <a:endParaRPr lang="en-GB" sz="900" dirty="0"/>
          </a:p>
        </p:txBody>
      </p:sp>
      <p:sp>
        <p:nvSpPr>
          <p:cNvPr id="44" name="Rectangle 43"/>
          <p:cNvSpPr/>
          <p:nvPr/>
        </p:nvSpPr>
        <p:spPr>
          <a:xfrm>
            <a:off x="2731662" y="4095601"/>
            <a:ext cx="1814373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900" dirty="0"/>
              <a:t>Impulsar un mecanismo de pago por servicios ecosistémicos de los bosques</a:t>
            </a:r>
            <a:r>
              <a:rPr lang="es-EC" sz="900" dirty="0" smtClean="0"/>
              <a:t>.</a:t>
            </a:r>
          </a:p>
          <a:p>
            <a:r>
              <a:rPr lang="es-EC" sz="900" dirty="0"/>
              <a:t>Impulsar la creación de un emprendimiento Eco turístico comunitario sostenible que garantice la conservación de los bosques de Ayora</a:t>
            </a:r>
            <a:r>
              <a:rPr lang="es-EC" sz="900" dirty="0" smtClean="0"/>
              <a:t>.</a:t>
            </a:r>
          </a:p>
          <a:p>
            <a:r>
              <a:rPr lang="es-EC" sz="900" dirty="0"/>
              <a:t>Fomentar la creación de un plan de difusión  informativa sobre los ecosistemas presentes en la zona, y su importancia para los habitantes.</a:t>
            </a:r>
            <a:endParaRPr lang="en-GB" sz="900" dirty="0"/>
          </a:p>
        </p:txBody>
      </p:sp>
      <p:sp>
        <p:nvSpPr>
          <p:cNvPr id="45" name="Rectangle 44"/>
          <p:cNvSpPr/>
          <p:nvPr/>
        </p:nvSpPr>
        <p:spPr>
          <a:xfrm>
            <a:off x="4745141" y="3635262"/>
            <a:ext cx="1814373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900" dirty="0"/>
              <a:t>Impulsar el desarrollo y suscripción de alianzas estratégicas con instituciones de competencia en materia de investigación de recursos forestales. </a:t>
            </a:r>
            <a:endParaRPr lang="es-EC" sz="900" dirty="0" smtClean="0"/>
          </a:p>
          <a:p>
            <a:r>
              <a:rPr lang="es-EC" sz="900" dirty="0"/>
              <a:t>Potenciar la  transformación y comercialización de los productos dando valor agregado que permita obtener mejores ingresos</a:t>
            </a:r>
            <a:r>
              <a:rPr lang="es-EC" sz="900" dirty="0" smtClean="0"/>
              <a:t>.</a:t>
            </a:r>
          </a:p>
          <a:p>
            <a:r>
              <a:rPr lang="es-EC" sz="900" dirty="0"/>
              <a:t>Impulsar el desarrollo de los </a:t>
            </a:r>
            <a:r>
              <a:rPr lang="es-EC" sz="900" dirty="0" err="1"/>
              <a:t>bio</a:t>
            </a:r>
            <a:r>
              <a:rPr lang="es-EC" sz="900" dirty="0"/>
              <a:t>-emprendimientos brindando apoyo técnico, financiero para incorporar a la producción nacional, artículos y servicios poco convencionales.</a:t>
            </a:r>
            <a:endParaRPr lang="en-GB" sz="900" dirty="0"/>
          </a:p>
        </p:txBody>
      </p:sp>
      <p:sp>
        <p:nvSpPr>
          <p:cNvPr id="46" name="Rectangle 45"/>
          <p:cNvSpPr/>
          <p:nvPr/>
        </p:nvSpPr>
        <p:spPr>
          <a:xfrm>
            <a:off x="6732656" y="3095305"/>
            <a:ext cx="181437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900" dirty="0"/>
              <a:t>Revalorizar la importancia de los bienes y servicios ecosistémicos de los bosques naturales de la comunidad</a:t>
            </a:r>
            <a:r>
              <a:rPr lang="es-EC" sz="900" dirty="0" smtClean="0"/>
              <a:t>.</a:t>
            </a:r>
          </a:p>
          <a:p>
            <a:r>
              <a:rPr lang="es-EC" sz="900" dirty="0"/>
              <a:t>Fomentar el manejo integral y participativo de las sub-cuencas y micro-cuencas hidrográficas.</a:t>
            </a:r>
            <a:r>
              <a:rPr lang="en-GB" sz="900" dirty="0" smtClean="0"/>
              <a:t> 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75567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3" grpId="0"/>
      <p:bldP spid="44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2143180"/>
            <a:ext cx="7315200" cy="1154097"/>
          </a:xfrm>
        </p:spPr>
        <p:txBody>
          <a:bodyPr>
            <a:normAutofit/>
          </a:bodyPr>
          <a:lstStyle/>
          <a:p>
            <a:r>
              <a:rPr lang="es-EC" dirty="0" smtClean="0"/>
              <a:t>ZONIFICACIÓN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26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285137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1" y="1"/>
            <a:ext cx="5918055" cy="64394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USO ACTUAL DEL SUELO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120" name="TextBox 119"/>
          <p:cNvSpPr txBox="1"/>
          <p:nvPr/>
        </p:nvSpPr>
        <p:spPr>
          <a:xfrm>
            <a:off x="66216" y="1376491"/>
            <a:ext cx="1624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b="1" dirty="0" smtClean="0">
                <a:cs typeface="Lato Regular"/>
              </a:rPr>
              <a:t>BOSQUE NATIVO</a:t>
            </a:r>
            <a:endParaRPr lang="id-ID" sz="1350" b="1" dirty="0">
              <a:cs typeface="Lato Regular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14998" y="1627455"/>
            <a:ext cx="1191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743,85 ha</a:t>
            </a:r>
            <a:endParaRPr lang="en-US" sz="1600" b="1" dirty="0">
              <a:cs typeface="Lato Light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632525" y="1290766"/>
            <a:ext cx="95410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PÁRAMO</a:t>
            </a:r>
            <a:endParaRPr lang="id-ID" sz="1350" b="1" dirty="0">
              <a:cs typeface="Lato Regular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701865" y="1610473"/>
            <a:ext cx="1317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Lato Light"/>
              </a:rPr>
              <a:t>4846,86 ha</a:t>
            </a:r>
            <a:endParaRPr lang="en-US" sz="900" dirty="0">
              <a:cs typeface="Lato Light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95245" y="2178365"/>
            <a:ext cx="13548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50" b="1" dirty="0" smtClean="0">
                <a:cs typeface="Lato Regular"/>
              </a:rPr>
              <a:t>PLANTACIÓN </a:t>
            </a:r>
          </a:p>
          <a:p>
            <a:pPr algn="r"/>
            <a:r>
              <a:rPr lang="en-US" sz="1350" b="1" dirty="0" smtClean="0">
                <a:cs typeface="Lato Regular"/>
              </a:rPr>
              <a:t>FORESTAL</a:t>
            </a:r>
            <a:endParaRPr lang="id-ID" sz="1350" b="1" dirty="0">
              <a:cs typeface="Lato Regular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10400" y="2620761"/>
            <a:ext cx="1316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761,13 ha</a:t>
            </a:r>
            <a:endParaRPr lang="en-US" sz="900" b="1" dirty="0">
              <a:cs typeface="Lato Light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678393" y="2110394"/>
            <a:ext cx="13644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VEGETACIÓN </a:t>
            </a:r>
          </a:p>
          <a:p>
            <a:r>
              <a:rPr lang="en-US" sz="1350" b="1" dirty="0" smtClean="0">
                <a:cs typeface="Lato Regular"/>
              </a:rPr>
              <a:t>HERBÁCEAE</a:t>
            </a:r>
            <a:endParaRPr lang="id-ID" sz="1350" b="1" dirty="0">
              <a:cs typeface="Lato Regular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804487" y="2614103"/>
            <a:ext cx="123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38, 70 ha</a:t>
            </a:r>
            <a:endParaRPr lang="en-US" sz="900" b="1" dirty="0">
              <a:cs typeface="Lato Light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24647" y="3075820"/>
            <a:ext cx="15792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CULTIVO ANUAL</a:t>
            </a:r>
            <a:endParaRPr lang="id-ID" sz="1350" b="1" dirty="0">
              <a:cs typeface="Lato Regular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89463" y="3378075"/>
            <a:ext cx="1166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689,84 ha</a:t>
            </a:r>
            <a:endParaRPr lang="en-US" sz="900" b="1" dirty="0">
              <a:cs typeface="Lato Light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499492" y="2952656"/>
            <a:ext cx="16017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CUERPO DE</a:t>
            </a:r>
          </a:p>
          <a:p>
            <a:r>
              <a:rPr lang="en-US" sz="1350" b="1" dirty="0" smtClean="0">
                <a:cs typeface="Lato Regular"/>
              </a:rPr>
              <a:t> AGUA NATURAL</a:t>
            </a:r>
            <a:endParaRPr lang="id-ID" sz="1350" b="1" dirty="0">
              <a:cs typeface="Lato Regular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702693" y="3460487"/>
            <a:ext cx="123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5,31 ha </a:t>
            </a:r>
            <a:endParaRPr lang="en-US" sz="1600" b="1" dirty="0">
              <a:cs typeface="Lato Light"/>
            </a:endParaRPr>
          </a:p>
        </p:txBody>
      </p:sp>
      <p:sp>
        <p:nvSpPr>
          <p:cNvPr id="132" name="Oval 131"/>
          <p:cNvSpPr/>
          <p:nvPr/>
        </p:nvSpPr>
        <p:spPr>
          <a:xfrm>
            <a:off x="1719162" y="1440807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3" name="Oval 132"/>
          <p:cNvSpPr/>
          <p:nvPr/>
        </p:nvSpPr>
        <p:spPr>
          <a:xfrm>
            <a:off x="1719162" y="2364310"/>
            <a:ext cx="171450" cy="1714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4" name="Oval 133"/>
          <p:cNvSpPr/>
          <p:nvPr/>
        </p:nvSpPr>
        <p:spPr>
          <a:xfrm>
            <a:off x="1719162" y="3302249"/>
            <a:ext cx="171450" cy="1714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5" name="Oval 134"/>
          <p:cNvSpPr/>
          <p:nvPr/>
        </p:nvSpPr>
        <p:spPr>
          <a:xfrm>
            <a:off x="7461075" y="1462830"/>
            <a:ext cx="171450" cy="1714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6" name="Oval 135"/>
          <p:cNvSpPr/>
          <p:nvPr/>
        </p:nvSpPr>
        <p:spPr>
          <a:xfrm>
            <a:off x="7461075" y="2286060"/>
            <a:ext cx="171450" cy="1714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7" name="Oval 136"/>
          <p:cNvSpPr/>
          <p:nvPr/>
        </p:nvSpPr>
        <p:spPr>
          <a:xfrm>
            <a:off x="7329264" y="2994130"/>
            <a:ext cx="171450" cy="1714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3" name="TextBox 119"/>
          <p:cNvSpPr txBox="1"/>
          <p:nvPr/>
        </p:nvSpPr>
        <p:spPr>
          <a:xfrm>
            <a:off x="535199" y="3907277"/>
            <a:ext cx="101822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PASTIZAL</a:t>
            </a:r>
            <a:endParaRPr lang="id-ID" sz="1350" b="1" dirty="0">
              <a:cs typeface="Lato Regular"/>
            </a:endParaRPr>
          </a:p>
        </p:txBody>
      </p:sp>
      <p:sp>
        <p:nvSpPr>
          <p:cNvPr id="154" name="TextBox 120"/>
          <p:cNvSpPr txBox="1"/>
          <p:nvPr/>
        </p:nvSpPr>
        <p:spPr>
          <a:xfrm>
            <a:off x="286582" y="4269113"/>
            <a:ext cx="14037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9850,53ha</a:t>
            </a:r>
            <a:endParaRPr lang="en-US" sz="900" b="1" dirty="0">
              <a:cs typeface="Lato Light"/>
            </a:endParaRPr>
          </a:p>
        </p:txBody>
      </p:sp>
      <p:sp>
        <p:nvSpPr>
          <p:cNvPr id="155" name="TextBox 123"/>
          <p:cNvSpPr txBox="1"/>
          <p:nvPr/>
        </p:nvSpPr>
        <p:spPr>
          <a:xfrm>
            <a:off x="78702" y="4742922"/>
            <a:ext cx="161775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MOSAICO </a:t>
            </a:r>
          </a:p>
          <a:p>
            <a:pPr algn="r"/>
            <a:r>
              <a:rPr lang="es-EC" sz="1350" b="1" dirty="0" smtClean="0">
                <a:cs typeface="Lato Regular"/>
              </a:rPr>
              <a:t>AGROPECUARIO</a:t>
            </a:r>
            <a:endParaRPr lang="id-ID" sz="1350" b="1" dirty="0">
              <a:cs typeface="Lato Regular"/>
            </a:endParaRPr>
          </a:p>
        </p:txBody>
      </p:sp>
      <p:sp>
        <p:nvSpPr>
          <p:cNvPr id="156" name="TextBox 124"/>
          <p:cNvSpPr txBox="1"/>
          <p:nvPr/>
        </p:nvSpPr>
        <p:spPr>
          <a:xfrm>
            <a:off x="164822" y="5250753"/>
            <a:ext cx="1485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2048,56 ha</a:t>
            </a:r>
            <a:endParaRPr lang="en-US" sz="900" b="1" dirty="0">
              <a:cs typeface="Lato Light"/>
            </a:endParaRPr>
          </a:p>
        </p:txBody>
      </p:sp>
      <p:sp>
        <p:nvSpPr>
          <p:cNvPr id="157" name="TextBox 127"/>
          <p:cNvSpPr txBox="1"/>
          <p:nvPr/>
        </p:nvSpPr>
        <p:spPr>
          <a:xfrm>
            <a:off x="389463" y="5698942"/>
            <a:ext cx="136447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VEGETACIÓN </a:t>
            </a:r>
          </a:p>
          <a:p>
            <a:pPr algn="r"/>
            <a:r>
              <a:rPr lang="es-EC" sz="1350" b="1" dirty="0" smtClean="0">
                <a:cs typeface="Lato Regular"/>
              </a:rPr>
              <a:t>ARBUSTIVA</a:t>
            </a:r>
            <a:endParaRPr lang="id-ID" sz="1350" b="1" dirty="0">
              <a:cs typeface="Lato Regular"/>
            </a:endParaRPr>
          </a:p>
        </p:txBody>
      </p:sp>
      <p:sp>
        <p:nvSpPr>
          <p:cNvPr id="158" name="TextBox 128"/>
          <p:cNvSpPr txBox="1"/>
          <p:nvPr/>
        </p:nvSpPr>
        <p:spPr>
          <a:xfrm>
            <a:off x="408637" y="6213259"/>
            <a:ext cx="12414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848,56 ha</a:t>
            </a:r>
            <a:endParaRPr lang="en-US" sz="900" b="1" dirty="0">
              <a:cs typeface="Lato Light"/>
            </a:endParaRPr>
          </a:p>
        </p:txBody>
      </p:sp>
      <p:sp>
        <p:nvSpPr>
          <p:cNvPr id="159" name="Oval 131"/>
          <p:cNvSpPr/>
          <p:nvPr/>
        </p:nvSpPr>
        <p:spPr>
          <a:xfrm>
            <a:off x="1719162" y="4097663"/>
            <a:ext cx="171450" cy="17145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Oval 132"/>
          <p:cNvSpPr/>
          <p:nvPr/>
        </p:nvSpPr>
        <p:spPr>
          <a:xfrm>
            <a:off x="1783705" y="5027383"/>
            <a:ext cx="171450" cy="1714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Oval 133"/>
          <p:cNvSpPr/>
          <p:nvPr/>
        </p:nvSpPr>
        <p:spPr>
          <a:xfrm>
            <a:off x="1758372" y="5804722"/>
            <a:ext cx="171450" cy="171450"/>
          </a:xfrm>
          <a:prstGeom prst="ellips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2" name="TextBox 121"/>
          <p:cNvSpPr txBox="1"/>
          <p:nvPr/>
        </p:nvSpPr>
        <p:spPr>
          <a:xfrm>
            <a:off x="7528347" y="3883306"/>
            <a:ext cx="15728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ÁREA POBLADA</a:t>
            </a:r>
            <a:endParaRPr lang="id-ID" sz="1350" b="1" dirty="0">
              <a:cs typeface="Lato Regular"/>
            </a:endParaRPr>
          </a:p>
        </p:txBody>
      </p:sp>
      <p:sp>
        <p:nvSpPr>
          <p:cNvPr id="163" name="TextBox 122"/>
          <p:cNvSpPr txBox="1"/>
          <p:nvPr/>
        </p:nvSpPr>
        <p:spPr>
          <a:xfrm>
            <a:off x="7678393" y="4183388"/>
            <a:ext cx="1325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1907,01 ha</a:t>
            </a:r>
            <a:endParaRPr lang="en-US" sz="1600" b="1" dirty="0">
              <a:cs typeface="Lato Light"/>
            </a:endParaRPr>
          </a:p>
        </p:txBody>
      </p:sp>
      <p:sp>
        <p:nvSpPr>
          <p:cNvPr id="164" name="TextBox 125"/>
          <p:cNvSpPr txBox="1"/>
          <p:nvPr/>
        </p:nvSpPr>
        <p:spPr>
          <a:xfrm>
            <a:off x="7212846" y="4676607"/>
            <a:ext cx="19062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INFRAESTRUCTURA</a:t>
            </a:r>
            <a:endParaRPr lang="id-ID" sz="1350" b="1" dirty="0">
              <a:cs typeface="Lato Regular"/>
            </a:endParaRPr>
          </a:p>
        </p:txBody>
      </p:sp>
      <p:sp>
        <p:nvSpPr>
          <p:cNvPr id="165" name="TextBox 126"/>
          <p:cNvSpPr txBox="1"/>
          <p:nvPr/>
        </p:nvSpPr>
        <p:spPr>
          <a:xfrm>
            <a:off x="7849821" y="4963184"/>
            <a:ext cx="1169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272,14 </a:t>
            </a:r>
            <a:r>
              <a:rPr lang="es-EC" sz="1600" dirty="0" smtClean="0"/>
              <a:t>ha</a:t>
            </a:r>
            <a:endParaRPr lang="en-US" sz="1600" b="1" dirty="0">
              <a:cs typeface="Lato Light"/>
            </a:endParaRPr>
          </a:p>
        </p:txBody>
      </p:sp>
      <p:sp>
        <p:nvSpPr>
          <p:cNvPr id="166" name="TextBox 129"/>
          <p:cNvSpPr txBox="1"/>
          <p:nvPr/>
        </p:nvSpPr>
        <p:spPr>
          <a:xfrm>
            <a:off x="7768797" y="5410945"/>
            <a:ext cx="133241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ÁREA SIN </a:t>
            </a:r>
          </a:p>
          <a:p>
            <a:r>
              <a:rPr lang="en-US" sz="1350" b="1" dirty="0" smtClean="0">
                <a:cs typeface="Lato Regular"/>
              </a:rPr>
              <a:t>COBERTURA </a:t>
            </a:r>
          </a:p>
          <a:p>
            <a:r>
              <a:rPr lang="en-US" sz="1350" b="1" dirty="0" smtClean="0">
                <a:cs typeface="Lato Regular"/>
              </a:rPr>
              <a:t>VEGETAL</a:t>
            </a:r>
            <a:endParaRPr lang="id-ID" sz="1350" b="1" dirty="0">
              <a:cs typeface="Lato Regular"/>
            </a:endParaRPr>
          </a:p>
        </p:txBody>
      </p:sp>
      <p:sp>
        <p:nvSpPr>
          <p:cNvPr id="167" name="TextBox 130"/>
          <p:cNvSpPr txBox="1"/>
          <p:nvPr/>
        </p:nvSpPr>
        <p:spPr>
          <a:xfrm>
            <a:off x="7852120" y="6043982"/>
            <a:ext cx="1228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1082,88 ha</a:t>
            </a:r>
            <a:endParaRPr lang="en-US" sz="1600" b="1" dirty="0">
              <a:cs typeface="Lato Light"/>
            </a:endParaRPr>
          </a:p>
        </p:txBody>
      </p:sp>
      <p:sp>
        <p:nvSpPr>
          <p:cNvPr id="168" name="Oval 134"/>
          <p:cNvSpPr/>
          <p:nvPr/>
        </p:nvSpPr>
        <p:spPr>
          <a:xfrm>
            <a:off x="7375350" y="3937700"/>
            <a:ext cx="171450" cy="1714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0" name="Oval 136"/>
          <p:cNvSpPr/>
          <p:nvPr/>
        </p:nvSpPr>
        <p:spPr>
          <a:xfrm>
            <a:off x="7623708" y="5683010"/>
            <a:ext cx="171450" cy="1714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TextBox 129"/>
          <p:cNvSpPr txBox="1"/>
          <p:nvPr/>
        </p:nvSpPr>
        <p:spPr>
          <a:xfrm>
            <a:off x="3969131" y="5909047"/>
            <a:ext cx="97334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GLACIAR</a:t>
            </a:r>
            <a:endParaRPr lang="id-ID" sz="1350" b="1" dirty="0">
              <a:cs typeface="Lato Regular"/>
            </a:endParaRPr>
          </a:p>
        </p:txBody>
      </p:sp>
      <p:sp>
        <p:nvSpPr>
          <p:cNvPr id="42" name="TextBox 130"/>
          <p:cNvSpPr txBox="1"/>
          <p:nvPr/>
        </p:nvSpPr>
        <p:spPr>
          <a:xfrm>
            <a:off x="4037936" y="6212251"/>
            <a:ext cx="1828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3,51 ha</a:t>
            </a:r>
            <a:endParaRPr lang="en-US" sz="1600" b="1" dirty="0">
              <a:cs typeface="Lato Light"/>
            </a:endParaRPr>
          </a:p>
        </p:txBody>
      </p:sp>
      <p:sp>
        <p:nvSpPr>
          <p:cNvPr id="43" name="Oval 136"/>
          <p:cNvSpPr/>
          <p:nvPr/>
        </p:nvSpPr>
        <p:spPr>
          <a:xfrm>
            <a:off x="3798343" y="6040801"/>
            <a:ext cx="171450" cy="1714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44" name="43 Imagen" descr="C:\Users\ka\Documents\Tesis\maps\uso actual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" t="1629" r="29711" b="2598"/>
          <a:stretch/>
        </p:blipFill>
        <p:spPr bwMode="auto">
          <a:xfrm>
            <a:off x="2136653" y="1548555"/>
            <a:ext cx="5192611" cy="41503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7887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 animBg="1"/>
      <p:bldP spid="134" grpId="0" animBg="1"/>
      <p:bldP spid="135" grpId="0" animBg="1"/>
      <p:bldP spid="136" grpId="0" animBg="1"/>
      <p:bldP spid="137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 animBg="1"/>
      <p:bldP spid="161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 animBg="1"/>
      <p:bldP spid="170" grpId="0" animBg="1"/>
      <p:bldP spid="41" grpId="0"/>
      <p:bldP spid="42" grpId="0"/>
      <p:bldP spid="4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1" y="1"/>
            <a:ext cx="7496581" cy="643944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USO POTENCIAL DEL SUELO</a:t>
            </a:r>
            <a:endParaRPr lang="en-GB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120" name="TextBox 119"/>
          <p:cNvSpPr txBox="1"/>
          <p:nvPr/>
        </p:nvSpPr>
        <p:spPr>
          <a:xfrm>
            <a:off x="258578" y="1376491"/>
            <a:ext cx="14318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FORESTACIÓN</a:t>
            </a:r>
            <a:endParaRPr lang="id-ID" sz="1350" b="1" dirty="0">
              <a:cs typeface="Lato Regular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214998" y="1627455"/>
            <a:ext cx="11912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7324,5 ha</a:t>
            </a:r>
            <a:endParaRPr lang="en-US" sz="1600" b="1" dirty="0">
              <a:cs typeface="Lato Light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399195" y="1300719"/>
            <a:ext cx="184537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AGRICULTURA</a:t>
            </a:r>
          </a:p>
          <a:p>
            <a:r>
              <a:rPr lang="en-US" sz="1350" b="1" dirty="0" smtClean="0">
                <a:cs typeface="Lato Regular"/>
              </a:rPr>
              <a:t>CON LIMITACIONES</a:t>
            </a:r>
          </a:p>
          <a:p>
            <a:r>
              <a:rPr lang="en-US" sz="1350" b="1" dirty="0" smtClean="0">
                <a:cs typeface="Lato Regular"/>
              </a:rPr>
              <a:t>(MI)</a:t>
            </a:r>
            <a:endParaRPr lang="id-ID" sz="1350" b="1" dirty="0">
              <a:cs typeface="Lato Regular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528347" y="2009088"/>
            <a:ext cx="13175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873,68 ha</a:t>
            </a:r>
            <a:endParaRPr lang="en-US" sz="1600" dirty="0">
              <a:cs typeface="Lato Light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-99094" y="2178365"/>
            <a:ext cx="174919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AGRICULTURA </a:t>
            </a:r>
          </a:p>
          <a:p>
            <a:pPr algn="r"/>
            <a:r>
              <a:rPr lang="es-EC" sz="1350" b="1" dirty="0" smtClean="0">
                <a:cs typeface="Lato Regular"/>
              </a:rPr>
              <a:t>SIN LIMITACIONES</a:t>
            </a:r>
            <a:endParaRPr lang="id-ID" sz="1350" b="1" dirty="0">
              <a:cs typeface="Lato Regular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10400" y="2620761"/>
            <a:ext cx="1316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1394,39 ha</a:t>
            </a:r>
            <a:endParaRPr lang="en-US" sz="1600" b="1" dirty="0">
              <a:cs typeface="Lato Light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7528347" y="4297326"/>
            <a:ext cx="169155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 smtClean="0">
                <a:cs typeface="Lato Regular"/>
              </a:rPr>
              <a:t>AFLORAMIENTOS</a:t>
            </a:r>
          </a:p>
          <a:p>
            <a:r>
              <a:rPr lang="en-US" sz="1350" b="1" dirty="0" smtClean="0">
                <a:cs typeface="Lato Regular"/>
              </a:rPr>
              <a:t>ROCOSOS</a:t>
            </a:r>
            <a:endParaRPr lang="id-ID" sz="1350" b="1" dirty="0">
              <a:cs typeface="Lato Regular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722171" y="3958772"/>
            <a:ext cx="123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1209,6 ha</a:t>
            </a:r>
            <a:endParaRPr lang="en-US" sz="1600" b="1" dirty="0">
              <a:cs typeface="Lato Light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-145112" y="3035034"/>
            <a:ext cx="191150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AGRICULTURA </a:t>
            </a:r>
          </a:p>
          <a:p>
            <a:pPr algn="r"/>
            <a:r>
              <a:rPr lang="es-EC" sz="1350" b="1" dirty="0" smtClean="0">
                <a:cs typeface="Lato Regular"/>
              </a:rPr>
              <a:t>CON LIMITACIONES</a:t>
            </a:r>
          </a:p>
          <a:p>
            <a:pPr algn="r"/>
            <a:r>
              <a:rPr lang="es-EC" sz="1350" b="1" dirty="0" smtClean="0">
                <a:cs typeface="Lato Regular"/>
              </a:rPr>
              <a:t>(LIG)</a:t>
            </a:r>
            <a:endParaRPr lang="id-ID" sz="1350" b="1" dirty="0">
              <a:cs typeface="Lato Regular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405269" y="3694793"/>
            <a:ext cx="1166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357,52 ha</a:t>
            </a:r>
            <a:endParaRPr lang="en-US" sz="900" b="1" dirty="0">
              <a:cs typeface="Lato Light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7567922" y="2527203"/>
            <a:ext cx="144142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350" b="1" dirty="0" smtClean="0">
                <a:cs typeface="Lato Regular"/>
              </a:rPr>
              <a:t>Z. MARGINAL</a:t>
            </a:r>
          </a:p>
          <a:p>
            <a:r>
              <a:rPr lang="es-EC" sz="1350" b="1" dirty="0" smtClean="0">
                <a:cs typeface="Lato Regular"/>
              </a:rPr>
              <a:t>AGRICULTURA</a:t>
            </a:r>
            <a:endParaRPr lang="id-ID" sz="1350" b="1" dirty="0">
              <a:cs typeface="Lato Regular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7567922" y="3054270"/>
            <a:ext cx="123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1959,46 ha</a:t>
            </a:r>
            <a:endParaRPr lang="en-US" sz="1600" b="1" dirty="0">
              <a:cs typeface="Lato Light"/>
            </a:endParaRPr>
          </a:p>
        </p:txBody>
      </p:sp>
      <p:sp>
        <p:nvSpPr>
          <p:cNvPr id="153" name="TextBox 119"/>
          <p:cNvSpPr txBox="1"/>
          <p:nvPr/>
        </p:nvSpPr>
        <p:spPr>
          <a:xfrm>
            <a:off x="-12592" y="4041891"/>
            <a:ext cx="1893532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C" sz="1350" b="1" dirty="0" smtClean="0">
                <a:cs typeface="Lato Regular"/>
              </a:rPr>
              <a:t>AGRICULTURA </a:t>
            </a:r>
          </a:p>
          <a:p>
            <a:pPr algn="r"/>
            <a:r>
              <a:rPr lang="es-EC" sz="1350" b="1" dirty="0" smtClean="0">
                <a:cs typeface="Lato Regular"/>
              </a:rPr>
              <a:t>CON LIMITACIONES </a:t>
            </a:r>
          </a:p>
          <a:p>
            <a:pPr algn="r"/>
            <a:r>
              <a:rPr lang="es-EC" sz="1350" b="1" dirty="0" smtClean="0">
                <a:cs typeface="Lato Regular"/>
              </a:rPr>
              <a:t>(IMP)</a:t>
            </a:r>
            <a:endParaRPr lang="id-ID" sz="1350" b="1" dirty="0">
              <a:cs typeface="Lato Regular"/>
            </a:endParaRPr>
          </a:p>
        </p:txBody>
      </p:sp>
      <p:sp>
        <p:nvSpPr>
          <p:cNvPr id="154" name="TextBox 120"/>
          <p:cNvSpPr txBox="1"/>
          <p:nvPr/>
        </p:nvSpPr>
        <p:spPr>
          <a:xfrm>
            <a:off x="296658" y="4757472"/>
            <a:ext cx="127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C" sz="1600" dirty="0"/>
              <a:t>426,14 ha</a:t>
            </a:r>
            <a:endParaRPr lang="en-US" sz="1600" b="1" dirty="0">
              <a:cs typeface="Lato Light"/>
            </a:endParaRPr>
          </a:p>
        </p:txBody>
      </p:sp>
      <p:sp>
        <p:nvSpPr>
          <p:cNvPr id="162" name="TextBox 121"/>
          <p:cNvSpPr txBox="1"/>
          <p:nvPr/>
        </p:nvSpPr>
        <p:spPr>
          <a:xfrm>
            <a:off x="7567922" y="3450941"/>
            <a:ext cx="161775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1350" b="1" dirty="0" smtClean="0">
                <a:cs typeface="Lato Regular"/>
              </a:rPr>
              <a:t>Z. SIN USO</a:t>
            </a:r>
          </a:p>
          <a:p>
            <a:r>
              <a:rPr lang="es-EC" sz="1350" b="1" dirty="0" smtClean="0">
                <a:cs typeface="Lato Regular"/>
              </a:rPr>
              <a:t>AGROPECUARIO</a:t>
            </a:r>
            <a:endParaRPr lang="id-ID" sz="1350" b="1" dirty="0">
              <a:cs typeface="Lato Regular"/>
            </a:endParaRPr>
          </a:p>
        </p:txBody>
      </p:sp>
      <p:sp>
        <p:nvSpPr>
          <p:cNvPr id="163" name="TextBox 122"/>
          <p:cNvSpPr txBox="1"/>
          <p:nvPr/>
        </p:nvSpPr>
        <p:spPr>
          <a:xfrm>
            <a:off x="7818061" y="4757472"/>
            <a:ext cx="1325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1600" dirty="0"/>
              <a:t>16,26 ha</a:t>
            </a:r>
            <a:endParaRPr lang="en-US" sz="1600" b="1" dirty="0">
              <a:cs typeface="Lato Light"/>
            </a:endParaRPr>
          </a:p>
        </p:txBody>
      </p:sp>
      <p:pic>
        <p:nvPicPr>
          <p:cNvPr id="21" name="20 Imagen" descr="C:\Users\ka\Documents\Tesis\maps\uso_potencial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" t="3571" r="30345" b="1948"/>
          <a:stretch/>
        </p:blipFill>
        <p:spPr bwMode="auto">
          <a:xfrm>
            <a:off x="1880940" y="1326832"/>
            <a:ext cx="5518255" cy="4204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938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53" grpId="0"/>
      <p:bldP spid="154" grpId="0"/>
      <p:bldP spid="162" grpId="0"/>
      <p:bldP spid="16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8" y="12879"/>
            <a:ext cx="7315200" cy="69545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PROPUESTA DE ZONIFICACIÓN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6454588" y="3043047"/>
            <a:ext cx="2177179" cy="424711"/>
          </a:xfrm>
          <a:prstGeom prst="rect">
            <a:avLst/>
          </a:prstGeom>
        </p:spPr>
        <p:txBody>
          <a:bodyPr vert="horz" wrap="square" lIns="91420" tIns="45710" rIns="91420" bIns="4571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EC" sz="1800" dirty="0"/>
              <a:t>3100 a 5080 msnm</a:t>
            </a:r>
            <a:endParaRPr lang="en-US" sz="1800" dirty="0">
              <a:solidFill>
                <a:schemeClr val="tx1"/>
              </a:solidFill>
              <a:latin typeface="+mn-lt"/>
              <a:cs typeface="Lato Light"/>
            </a:endParaRPr>
          </a:p>
        </p:txBody>
      </p:sp>
      <p:sp>
        <p:nvSpPr>
          <p:cNvPr id="85" name="TextBox 68"/>
          <p:cNvSpPr txBox="1"/>
          <p:nvPr/>
        </p:nvSpPr>
        <p:spPr>
          <a:xfrm>
            <a:off x="5907154" y="2212050"/>
            <a:ext cx="3272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800" dirty="0">
                <a:solidFill>
                  <a:srgbClr val="009900"/>
                </a:solidFill>
              </a:rPr>
              <a:t>4972,90 ha</a:t>
            </a:r>
            <a:endParaRPr lang="en-GB" sz="4500" dirty="0">
              <a:solidFill>
                <a:srgbClr val="009900"/>
              </a:solidFill>
            </a:endParaRPr>
          </a:p>
        </p:txBody>
      </p:sp>
      <p:sp>
        <p:nvSpPr>
          <p:cNvPr id="86" name="TextBox 69"/>
          <p:cNvSpPr txBox="1"/>
          <p:nvPr/>
        </p:nvSpPr>
        <p:spPr>
          <a:xfrm>
            <a:off x="6514692" y="1541279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9900"/>
                </a:solidFill>
              </a:rPr>
              <a:t>Z. PROTECCIÓN </a:t>
            </a:r>
          </a:p>
          <a:p>
            <a:r>
              <a:rPr lang="en-GB" b="1" dirty="0" smtClean="0">
                <a:solidFill>
                  <a:srgbClr val="009900"/>
                </a:solidFill>
              </a:rPr>
              <a:t>PERMANENTE</a:t>
            </a:r>
            <a:endParaRPr lang="en-GB" b="1" dirty="0">
              <a:solidFill>
                <a:srgbClr val="009900"/>
              </a:solidFill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6454589" y="3391741"/>
            <a:ext cx="2177179" cy="2287978"/>
          </a:xfrm>
          <a:prstGeom prst="rect">
            <a:avLst/>
          </a:prstGeom>
        </p:spPr>
        <p:txBody>
          <a:bodyPr vert="horz" wrap="square" lIns="91420" tIns="45710" rIns="91420" bIns="4571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EC" sz="1200" dirty="0"/>
              <a:t>San Francisco de Cajas,  San Isidro de Cajas, </a:t>
            </a:r>
            <a:endParaRPr lang="es-EC" sz="1200" dirty="0" smtClean="0"/>
          </a:p>
          <a:p>
            <a:pPr algn="l">
              <a:lnSpc>
                <a:spcPct val="120000"/>
              </a:lnSpc>
            </a:pPr>
            <a:r>
              <a:rPr lang="es-EC" sz="1200" dirty="0" smtClean="0"/>
              <a:t>San </a:t>
            </a:r>
            <a:r>
              <a:rPr lang="es-EC" sz="1200" dirty="0"/>
              <a:t>Miguel del Prado, </a:t>
            </a:r>
            <a:endParaRPr lang="es-EC" sz="1200" dirty="0" smtClean="0"/>
          </a:p>
          <a:p>
            <a:pPr algn="l">
              <a:lnSpc>
                <a:spcPct val="120000"/>
              </a:lnSpc>
            </a:pPr>
            <a:r>
              <a:rPr lang="es-EC" sz="1200" dirty="0" smtClean="0"/>
              <a:t>Santa </a:t>
            </a:r>
            <a:r>
              <a:rPr lang="es-EC" sz="1200" dirty="0"/>
              <a:t>María de Milán, </a:t>
            </a:r>
            <a:endParaRPr lang="es-EC" sz="1200" dirty="0" smtClean="0"/>
          </a:p>
          <a:p>
            <a:pPr algn="l">
              <a:lnSpc>
                <a:spcPct val="120000"/>
              </a:lnSpc>
            </a:pPr>
            <a:r>
              <a:rPr lang="es-EC" sz="1200" dirty="0" smtClean="0"/>
              <a:t>San </a:t>
            </a:r>
            <a:r>
              <a:rPr lang="es-EC" sz="1200" dirty="0"/>
              <a:t>Francisco de la Compañía, </a:t>
            </a:r>
            <a:endParaRPr lang="es-EC" sz="1200" dirty="0" smtClean="0"/>
          </a:p>
          <a:p>
            <a:pPr algn="l">
              <a:lnSpc>
                <a:spcPct val="120000"/>
              </a:lnSpc>
            </a:pPr>
            <a:r>
              <a:rPr lang="es-EC" sz="1200" dirty="0" smtClean="0"/>
              <a:t>Santa </a:t>
            </a:r>
            <a:r>
              <a:rPr lang="es-EC" sz="1200" dirty="0"/>
              <a:t>Rosa de la Compañía, San Esteban, </a:t>
            </a:r>
            <a:endParaRPr lang="es-EC" sz="1200" dirty="0" smtClean="0"/>
          </a:p>
          <a:p>
            <a:pPr algn="l">
              <a:lnSpc>
                <a:spcPct val="120000"/>
              </a:lnSpc>
            </a:pPr>
            <a:r>
              <a:rPr lang="es-EC" sz="1200" dirty="0" smtClean="0"/>
              <a:t>Santo </a:t>
            </a:r>
            <a:r>
              <a:rPr lang="es-EC" sz="1200" dirty="0"/>
              <a:t>Domingo Nº1 y </a:t>
            </a:r>
            <a:endParaRPr lang="es-EC" sz="1200" dirty="0" smtClean="0"/>
          </a:p>
          <a:p>
            <a:pPr algn="l">
              <a:lnSpc>
                <a:spcPct val="120000"/>
              </a:lnSpc>
            </a:pPr>
            <a:r>
              <a:rPr lang="es-EC" sz="1200" dirty="0" smtClean="0"/>
              <a:t>Santo </a:t>
            </a:r>
            <a:r>
              <a:rPr lang="es-EC" sz="1200" dirty="0"/>
              <a:t>Domingo Nº2</a:t>
            </a:r>
            <a:endParaRPr lang="en-US" sz="1200" dirty="0">
              <a:solidFill>
                <a:schemeClr val="tx1"/>
              </a:solidFill>
              <a:latin typeface="+mn-lt"/>
              <a:cs typeface="Lato Light"/>
            </a:endParaRPr>
          </a:p>
        </p:txBody>
      </p:sp>
      <p:pic>
        <p:nvPicPr>
          <p:cNvPr id="9" name="8 Imagen" descr="C:\Users\ka\Documents\Tesis\maps\PROTECCIÓN PERMANENT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" t="1925" r="29378" b="2382"/>
          <a:stretch/>
        </p:blipFill>
        <p:spPr bwMode="auto">
          <a:xfrm>
            <a:off x="0" y="1541279"/>
            <a:ext cx="5943600" cy="4204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7022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8" y="12879"/>
            <a:ext cx="7315200" cy="69545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PROPUESTA DE ZONIFICACIÓN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85" name="TextBox 68"/>
          <p:cNvSpPr txBox="1"/>
          <p:nvPr/>
        </p:nvSpPr>
        <p:spPr>
          <a:xfrm>
            <a:off x="5907154" y="2143676"/>
            <a:ext cx="3272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800" dirty="0">
                <a:solidFill>
                  <a:srgbClr val="FFC000"/>
                </a:solidFill>
              </a:rPr>
              <a:t>7304,77 </a:t>
            </a:r>
            <a:r>
              <a:rPr lang="es-EC" sz="4800" dirty="0" smtClean="0">
                <a:solidFill>
                  <a:srgbClr val="FFC000"/>
                </a:solidFill>
              </a:rPr>
              <a:t>ha</a:t>
            </a:r>
            <a:endParaRPr lang="en-GB" sz="4500" dirty="0">
              <a:solidFill>
                <a:srgbClr val="FFC000"/>
              </a:solidFill>
            </a:endParaRPr>
          </a:p>
        </p:txBody>
      </p:sp>
      <p:sp>
        <p:nvSpPr>
          <p:cNvPr id="86" name="TextBox 69"/>
          <p:cNvSpPr txBox="1"/>
          <p:nvPr/>
        </p:nvSpPr>
        <p:spPr>
          <a:xfrm>
            <a:off x="6278684" y="1725945"/>
            <a:ext cx="274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C000"/>
                </a:solidFill>
              </a:rPr>
              <a:t>Z. PARA OTROS USOS </a:t>
            </a: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6564797" y="3179385"/>
            <a:ext cx="2177179" cy="3416300"/>
          </a:xfrm>
          <a:prstGeom prst="rect">
            <a:avLst/>
          </a:prstGeom>
        </p:spPr>
        <p:txBody>
          <a:bodyPr vert="horz" wrap="square" lIns="91420" tIns="45710" rIns="91420" bIns="4571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es-EC" sz="1200" dirty="0"/>
              <a:t>San Francisco de Cajas, </a:t>
            </a:r>
            <a:endParaRPr lang="es-EC" sz="1200" dirty="0" smtClean="0"/>
          </a:p>
          <a:p>
            <a:r>
              <a:rPr lang="es-EC" sz="1200" dirty="0" smtClean="0"/>
              <a:t>San </a:t>
            </a:r>
            <a:r>
              <a:rPr lang="es-EC" sz="1200" dirty="0"/>
              <a:t>Isidro de Cajas, </a:t>
            </a:r>
            <a:endParaRPr lang="es-EC" sz="1200" dirty="0" smtClean="0"/>
          </a:p>
          <a:p>
            <a:r>
              <a:rPr lang="es-EC" sz="1200" dirty="0" smtClean="0"/>
              <a:t>San </a:t>
            </a:r>
            <a:r>
              <a:rPr lang="es-EC" sz="1200" dirty="0"/>
              <a:t>Miguel del Prado</a:t>
            </a:r>
            <a:r>
              <a:rPr lang="es-EC" sz="1200" dirty="0" smtClean="0"/>
              <a:t>,</a:t>
            </a:r>
          </a:p>
          <a:p>
            <a:r>
              <a:rPr lang="es-EC" sz="1200" dirty="0" smtClean="0"/>
              <a:t> </a:t>
            </a:r>
            <a:r>
              <a:rPr lang="es-EC" sz="1200" dirty="0"/>
              <a:t>Santa María de Milán, </a:t>
            </a:r>
            <a:endParaRPr lang="es-EC" sz="1200" dirty="0" smtClean="0"/>
          </a:p>
          <a:p>
            <a:r>
              <a:rPr lang="es-EC" sz="1200" dirty="0" smtClean="0"/>
              <a:t>San </a:t>
            </a:r>
            <a:r>
              <a:rPr lang="es-EC" sz="1200" dirty="0"/>
              <a:t>Francisco de la Compañía, </a:t>
            </a:r>
            <a:endParaRPr lang="es-EC" sz="1200" dirty="0" smtClean="0"/>
          </a:p>
          <a:p>
            <a:r>
              <a:rPr lang="es-EC" sz="1200" dirty="0" smtClean="0"/>
              <a:t>Santa </a:t>
            </a:r>
            <a:r>
              <a:rPr lang="es-EC" sz="1200" dirty="0"/>
              <a:t>Rosa de la </a:t>
            </a:r>
            <a:r>
              <a:rPr lang="es-EC" sz="1200" dirty="0" err="1"/>
              <a:t>Compáñía</a:t>
            </a:r>
            <a:r>
              <a:rPr lang="es-EC" sz="1200" dirty="0"/>
              <a:t>, Nuevos Horizontes San Esteban, </a:t>
            </a:r>
            <a:endParaRPr lang="es-EC" sz="1200" dirty="0" smtClean="0"/>
          </a:p>
          <a:p>
            <a:r>
              <a:rPr lang="es-EC" sz="1200" dirty="0" smtClean="0"/>
              <a:t>Florencia </a:t>
            </a:r>
            <a:r>
              <a:rPr lang="es-EC" sz="1200" dirty="0"/>
              <a:t>Bajo, </a:t>
            </a:r>
            <a:endParaRPr lang="es-EC" sz="1200" dirty="0" smtClean="0"/>
          </a:p>
          <a:p>
            <a:r>
              <a:rPr lang="es-EC" sz="1200" dirty="0" smtClean="0"/>
              <a:t>La </a:t>
            </a:r>
            <a:r>
              <a:rPr lang="es-EC" sz="1200" dirty="0"/>
              <a:t>Compañía, </a:t>
            </a:r>
            <a:endParaRPr lang="es-EC" sz="1200" dirty="0" smtClean="0"/>
          </a:p>
          <a:p>
            <a:r>
              <a:rPr lang="es-EC" sz="1200" dirty="0" err="1" smtClean="0"/>
              <a:t>Cariacu</a:t>
            </a:r>
            <a:r>
              <a:rPr lang="es-EC" sz="1200" dirty="0"/>
              <a:t>, </a:t>
            </a:r>
            <a:endParaRPr lang="es-EC" sz="1200" dirty="0" smtClean="0"/>
          </a:p>
          <a:p>
            <a:r>
              <a:rPr lang="es-EC" sz="1200" dirty="0" smtClean="0"/>
              <a:t>Paquiestancia</a:t>
            </a:r>
            <a:r>
              <a:rPr lang="es-EC" sz="1200" dirty="0"/>
              <a:t>, Santo Domingo Nº1 y Nº2; los barrios Santa Clara, Santa Rosa, San José, Barrio Central, Santo Domingo de Guzmán. </a:t>
            </a:r>
          </a:p>
        </p:txBody>
      </p:sp>
      <p:pic>
        <p:nvPicPr>
          <p:cNvPr id="8" name="7 Imagen" descr="C:\Users\ka\Documents\Tesis\maps\OTROS USOS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" t="2386" r="29325" b="1674"/>
          <a:stretch/>
        </p:blipFill>
        <p:spPr bwMode="auto">
          <a:xfrm>
            <a:off x="0" y="1545197"/>
            <a:ext cx="5943600" cy="4204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825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88" y="12879"/>
            <a:ext cx="7315200" cy="69545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PROPUESTA DE ZONIFICACIÓN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85" name="TextBox 68"/>
          <p:cNvSpPr txBox="1"/>
          <p:nvPr/>
        </p:nvSpPr>
        <p:spPr>
          <a:xfrm>
            <a:off x="6017361" y="2872607"/>
            <a:ext cx="32720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4800" dirty="0">
                <a:solidFill>
                  <a:srgbClr val="00B050"/>
                </a:solidFill>
              </a:rPr>
              <a:t>1392,98 ha</a:t>
            </a:r>
            <a:endParaRPr lang="en-GB" sz="4500" dirty="0">
              <a:solidFill>
                <a:srgbClr val="00B050"/>
              </a:solidFill>
            </a:endParaRPr>
          </a:p>
        </p:txBody>
      </p:sp>
      <p:sp>
        <p:nvSpPr>
          <p:cNvPr id="86" name="TextBox 69"/>
          <p:cNvSpPr txBox="1"/>
          <p:nvPr/>
        </p:nvSpPr>
        <p:spPr>
          <a:xfrm>
            <a:off x="6362038" y="2213573"/>
            <a:ext cx="2582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B050"/>
                </a:solidFill>
              </a:rPr>
              <a:t>Z. PARA MANEJO DE </a:t>
            </a:r>
          </a:p>
          <a:p>
            <a:r>
              <a:rPr lang="en-GB" b="1" dirty="0" smtClean="0">
                <a:solidFill>
                  <a:srgbClr val="00B050"/>
                </a:solidFill>
              </a:rPr>
              <a:t>BOSQUE NATIVO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6684200" y="3884689"/>
            <a:ext cx="2177179" cy="646311"/>
          </a:xfrm>
          <a:prstGeom prst="rect">
            <a:avLst/>
          </a:prstGeom>
        </p:spPr>
        <p:txBody>
          <a:bodyPr vert="horz" wrap="square" lIns="91420" tIns="45710" rIns="91420" bIns="4571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r>
              <a:rPr lang="es-EC" sz="1200" dirty="0" err="1">
                <a:solidFill>
                  <a:srgbClr val="00B050"/>
                </a:solidFill>
              </a:rPr>
              <a:t>Cariacu</a:t>
            </a:r>
            <a:r>
              <a:rPr lang="es-EC" sz="1200" dirty="0">
                <a:solidFill>
                  <a:srgbClr val="00B050"/>
                </a:solidFill>
              </a:rPr>
              <a:t>, Paquiestancia, Santo Domingo Nº1 y Santo Domingo Nº2</a:t>
            </a:r>
          </a:p>
        </p:txBody>
      </p:sp>
      <p:pic>
        <p:nvPicPr>
          <p:cNvPr id="9" name="8 Imagen" descr="C:\Users\ka\Documents\Tesis\maps\manejo de bosque nativo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" t="1880" r="29521" b="1815"/>
          <a:stretch/>
        </p:blipFill>
        <p:spPr bwMode="auto">
          <a:xfrm>
            <a:off x="73761" y="1476957"/>
            <a:ext cx="5943600" cy="4204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976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1885909"/>
            <a:ext cx="7315200" cy="1154097"/>
          </a:xfrm>
        </p:spPr>
        <p:txBody>
          <a:bodyPr/>
          <a:lstStyle/>
          <a:p>
            <a:r>
              <a:rPr lang="es-EC" dirty="0" smtClean="0"/>
              <a:t>ESTRATEGIAS DE MANEJO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32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259208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4" y="0"/>
            <a:ext cx="5980248" cy="489397"/>
          </a:xfrm>
        </p:spPr>
        <p:txBody>
          <a:bodyPr>
            <a:noAutofit/>
          </a:bodyPr>
          <a:lstStyle/>
          <a:p>
            <a:r>
              <a:rPr lang="en-US" sz="2400" dirty="0" smtClean="0"/>
              <a:t>ZONA DE PROTECCIÓN PERMANENTE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33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99187" y="908790"/>
            <a:ext cx="7952385" cy="1246584"/>
            <a:chOff x="4551363" y="1903898"/>
            <a:chExt cx="3044825" cy="1662112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551363" y="1903898"/>
              <a:ext cx="3044825" cy="1662112"/>
            </a:xfrm>
            <a:custGeom>
              <a:avLst/>
              <a:gdLst>
                <a:gd name="T0" fmla="*/ 1731 w 2394"/>
                <a:gd name="T1" fmla="*/ 273 h 1308"/>
                <a:gd name="T2" fmla="*/ 1036 w 2394"/>
                <a:gd name="T3" fmla="*/ 76 h 1308"/>
                <a:gd name="T4" fmla="*/ 393 w 2394"/>
                <a:gd name="T5" fmla="*/ 358 h 1308"/>
                <a:gd name="T6" fmla="*/ 333 w 2394"/>
                <a:gd name="T7" fmla="*/ 1019 h 1308"/>
                <a:gd name="T8" fmla="*/ 480 w 2394"/>
                <a:gd name="T9" fmla="*/ 1103 h 1308"/>
                <a:gd name="T10" fmla="*/ 745 w 2394"/>
                <a:gd name="T11" fmla="*/ 1158 h 1308"/>
                <a:gd name="T12" fmla="*/ 900 w 2394"/>
                <a:gd name="T13" fmla="*/ 1151 h 1308"/>
                <a:gd name="T14" fmla="*/ 1237 w 2394"/>
                <a:gd name="T15" fmla="*/ 1308 h 1308"/>
                <a:gd name="T16" fmla="*/ 1534 w 2394"/>
                <a:gd name="T17" fmla="*/ 1180 h 1308"/>
                <a:gd name="T18" fmla="*/ 2127 w 2394"/>
                <a:gd name="T19" fmla="*/ 1029 h 1308"/>
                <a:gd name="T20" fmla="*/ 2149 w 2394"/>
                <a:gd name="T21" fmla="*/ 503 h 1308"/>
                <a:gd name="T22" fmla="*/ 1740 w 2394"/>
                <a:gd name="T23" fmla="*/ 1167 h 1308"/>
                <a:gd name="T24" fmla="*/ 938 w 2394"/>
                <a:gd name="T25" fmla="*/ 1051 h 1308"/>
                <a:gd name="T26" fmla="*/ 333 w 2394"/>
                <a:gd name="T27" fmla="*/ 959 h 1308"/>
                <a:gd name="T28" fmla="*/ 306 w 2394"/>
                <a:gd name="T29" fmla="*/ 957 h 1308"/>
                <a:gd name="T30" fmla="*/ 288 w 2394"/>
                <a:gd name="T31" fmla="*/ 955 h 1308"/>
                <a:gd name="T32" fmla="*/ 267 w 2394"/>
                <a:gd name="T33" fmla="*/ 951 h 1308"/>
                <a:gd name="T34" fmla="*/ 249 w 2394"/>
                <a:gd name="T35" fmla="*/ 946 h 1308"/>
                <a:gd name="T36" fmla="*/ 231 w 2394"/>
                <a:gd name="T37" fmla="*/ 939 h 1308"/>
                <a:gd name="T38" fmla="*/ 214 w 2394"/>
                <a:gd name="T39" fmla="*/ 931 h 1308"/>
                <a:gd name="T40" fmla="*/ 192 w 2394"/>
                <a:gd name="T41" fmla="*/ 920 h 1308"/>
                <a:gd name="T42" fmla="*/ 176 w 2394"/>
                <a:gd name="T43" fmla="*/ 909 h 1308"/>
                <a:gd name="T44" fmla="*/ 161 w 2394"/>
                <a:gd name="T45" fmla="*/ 898 h 1308"/>
                <a:gd name="T46" fmla="*/ 147 w 2394"/>
                <a:gd name="T47" fmla="*/ 885 h 1308"/>
                <a:gd name="T48" fmla="*/ 134 w 2394"/>
                <a:gd name="T49" fmla="*/ 873 h 1308"/>
                <a:gd name="T50" fmla="*/ 121 w 2394"/>
                <a:gd name="T51" fmla="*/ 858 h 1308"/>
                <a:gd name="T52" fmla="*/ 113 w 2394"/>
                <a:gd name="T53" fmla="*/ 847 h 1308"/>
                <a:gd name="T54" fmla="*/ 84 w 2394"/>
                <a:gd name="T55" fmla="*/ 798 h 1308"/>
                <a:gd name="T56" fmla="*/ 78 w 2394"/>
                <a:gd name="T57" fmla="*/ 783 h 1308"/>
                <a:gd name="T58" fmla="*/ 71 w 2394"/>
                <a:gd name="T59" fmla="*/ 763 h 1308"/>
                <a:gd name="T60" fmla="*/ 67 w 2394"/>
                <a:gd name="T61" fmla="*/ 748 h 1308"/>
                <a:gd name="T62" fmla="*/ 63 w 2394"/>
                <a:gd name="T63" fmla="*/ 725 h 1308"/>
                <a:gd name="T64" fmla="*/ 60 w 2394"/>
                <a:gd name="T65" fmla="*/ 686 h 1308"/>
                <a:gd name="T66" fmla="*/ 745 w 2394"/>
                <a:gd name="T67" fmla="*/ 263 h 1308"/>
                <a:gd name="T68" fmla="*/ 1693 w 2394"/>
                <a:gd name="T69" fmla="*/ 335 h 1308"/>
                <a:gd name="T70" fmla="*/ 2131 w 2394"/>
                <a:gd name="T71" fmla="*/ 563 h 1308"/>
                <a:gd name="T72" fmla="*/ 2273 w 2394"/>
                <a:gd name="T73" fmla="*/ 621 h 1308"/>
                <a:gd name="T74" fmla="*/ 2309 w 2394"/>
                <a:gd name="T75" fmla="*/ 668 h 1308"/>
                <a:gd name="T76" fmla="*/ 2314 w 2394"/>
                <a:gd name="T77" fmla="*/ 677 h 1308"/>
                <a:gd name="T78" fmla="*/ 2321 w 2394"/>
                <a:gd name="T79" fmla="*/ 694 h 1308"/>
                <a:gd name="T80" fmla="*/ 2325 w 2394"/>
                <a:gd name="T81" fmla="*/ 705 h 1308"/>
                <a:gd name="T82" fmla="*/ 2329 w 2394"/>
                <a:gd name="T83" fmla="*/ 722 h 1308"/>
                <a:gd name="T84" fmla="*/ 2332 w 2394"/>
                <a:gd name="T85" fmla="*/ 735 h 1308"/>
                <a:gd name="T86" fmla="*/ 2334 w 2394"/>
                <a:gd name="T87" fmla="*/ 753 h 1308"/>
                <a:gd name="T88" fmla="*/ 2131 w 2394"/>
                <a:gd name="T89" fmla="*/ 969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94" h="1308">
                  <a:moveTo>
                    <a:pt x="2149" y="503"/>
                  </a:moveTo>
                  <a:cubicBezTo>
                    <a:pt x="2063" y="360"/>
                    <a:pt x="1909" y="273"/>
                    <a:pt x="1740" y="273"/>
                  </a:cubicBezTo>
                  <a:cubicBezTo>
                    <a:pt x="1737" y="273"/>
                    <a:pt x="1734" y="273"/>
                    <a:pt x="1731" y="273"/>
                  </a:cubicBezTo>
                  <a:cubicBezTo>
                    <a:pt x="1696" y="199"/>
                    <a:pt x="1642" y="136"/>
                    <a:pt x="1575" y="88"/>
                  </a:cubicBezTo>
                  <a:cubicBezTo>
                    <a:pt x="1493" y="30"/>
                    <a:pt x="1397" y="0"/>
                    <a:pt x="1296" y="0"/>
                  </a:cubicBezTo>
                  <a:cubicBezTo>
                    <a:pt x="1204" y="0"/>
                    <a:pt x="1114" y="26"/>
                    <a:pt x="1036" y="76"/>
                  </a:cubicBezTo>
                  <a:cubicBezTo>
                    <a:pt x="976" y="114"/>
                    <a:pt x="926" y="165"/>
                    <a:pt x="888" y="225"/>
                  </a:cubicBezTo>
                  <a:cubicBezTo>
                    <a:pt x="842" y="210"/>
                    <a:pt x="794" y="203"/>
                    <a:pt x="745" y="203"/>
                  </a:cubicBezTo>
                  <a:cubicBezTo>
                    <a:pt x="609" y="203"/>
                    <a:pt x="483" y="259"/>
                    <a:pt x="393" y="358"/>
                  </a:cubicBezTo>
                  <a:cubicBezTo>
                    <a:pt x="373" y="355"/>
                    <a:pt x="353" y="353"/>
                    <a:pt x="333" y="353"/>
                  </a:cubicBezTo>
                  <a:cubicBezTo>
                    <a:pt x="149" y="353"/>
                    <a:pt x="0" y="502"/>
                    <a:pt x="0" y="686"/>
                  </a:cubicBezTo>
                  <a:cubicBezTo>
                    <a:pt x="0" y="869"/>
                    <a:pt x="149" y="1019"/>
                    <a:pt x="333" y="1019"/>
                  </a:cubicBezTo>
                  <a:cubicBezTo>
                    <a:pt x="356" y="1019"/>
                    <a:pt x="379" y="1016"/>
                    <a:pt x="401" y="1012"/>
                  </a:cubicBezTo>
                  <a:cubicBezTo>
                    <a:pt x="426" y="1038"/>
                    <a:pt x="454" y="1061"/>
                    <a:pt x="484" y="1081"/>
                  </a:cubicBezTo>
                  <a:cubicBezTo>
                    <a:pt x="483" y="1088"/>
                    <a:pt x="481" y="1095"/>
                    <a:pt x="480" y="1103"/>
                  </a:cubicBezTo>
                  <a:cubicBezTo>
                    <a:pt x="499" y="1107"/>
                    <a:pt x="499" y="1107"/>
                    <a:pt x="499" y="1107"/>
                  </a:cubicBezTo>
                  <a:cubicBezTo>
                    <a:pt x="500" y="1102"/>
                    <a:pt x="502" y="1097"/>
                    <a:pt x="503" y="1092"/>
                  </a:cubicBezTo>
                  <a:cubicBezTo>
                    <a:pt x="575" y="1135"/>
                    <a:pt x="658" y="1158"/>
                    <a:pt x="745" y="1158"/>
                  </a:cubicBezTo>
                  <a:cubicBezTo>
                    <a:pt x="791" y="1158"/>
                    <a:pt x="837" y="1151"/>
                    <a:pt x="881" y="1138"/>
                  </a:cubicBezTo>
                  <a:cubicBezTo>
                    <a:pt x="881" y="1142"/>
                    <a:pt x="881" y="1146"/>
                    <a:pt x="880" y="1150"/>
                  </a:cubicBezTo>
                  <a:cubicBezTo>
                    <a:pt x="900" y="1151"/>
                    <a:pt x="900" y="1151"/>
                    <a:pt x="900" y="1151"/>
                  </a:cubicBezTo>
                  <a:cubicBezTo>
                    <a:pt x="901" y="1145"/>
                    <a:pt x="901" y="1138"/>
                    <a:pt x="901" y="1132"/>
                  </a:cubicBezTo>
                  <a:cubicBezTo>
                    <a:pt x="905" y="1130"/>
                    <a:pt x="908" y="1129"/>
                    <a:pt x="911" y="1128"/>
                  </a:cubicBezTo>
                  <a:cubicBezTo>
                    <a:pt x="981" y="1239"/>
                    <a:pt x="1103" y="1308"/>
                    <a:pt x="1237" y="1308"/>
                  </a:cubicBezTo>
                  <a:cubicBezTo>
                    <a:pt x="1347" y="1308"/>
                    <a:pt x="1449" y="1262"/>
                    <a:pt x="1521" y="1183"/>
                  </a:cubicBezTo>
                  <a:cubicBezTo>
                    <a:pt x="1534" y="1184"/>
                    <a:pt x="1534" y="1184"/>
                    <a:pt x="1534" y="1184"/>
                  </a:cubicBezTo>
                  <a:cubicBezTo>
                    <a:pt x="1534" y="1183"/>
                    <a:pt x="1534" y="1181"/>
                    <a:pt x="1534" y="1180"/>
                  </a:cubicBezTo>
                  <a:cubicBezTo>
                    <a:pt x="1598" y="1211"/>
                    <a:pt x="1668" y="1227"/>
                    <a:pt x="1740" y="1227"/>
                  </a:cubicBezTo>
                  <a:cubicBezTo>
                    <a:pt x="1824" y="1227"/>
                    <a:pt x="1906" y="1206"/>
                    <a:pt x="1978" y="1164"/>
                  </a:cubicBezTo>
                  <a:cubicBezTo>
                    <a:pt x="2037" y="1130"/>
                    <a:pt x="2088" y="1084"/>
                    <a:pt x="2127" y="1029"/>
                  </a:cubicBezTo>
                  <a:cubicBezTo>
                    <a:pt x="2129" y="1029"/>
                    <a:pt x="2130" y="1029"/>
                    <a:pt x="2131" y="1029"/>
                  </a:cubicBezTo>
                  <a:cubicBezTo>
                    <a:pt x="2276" y="1029"/>
                    <a:pt x="2394" y="911"/>
                    <a:pt x="2394" y="766"/>
                  </a:cubicBezTo>
                  <a:cubicBezTo>
                    <a:pt x="2394" y="627"/>
                    <a:pt x="2286" y="513"/>
                    <a:pt x="2149" y="503"/>
                  </a:cubicBezTo>
                  <a:close/>
                  <a:moveTo>
                    <a:pt x="2131" y="969"/>
                  </a:moveTo>
                  <a:cubicBezTo>
                    <a:pt x="2119" y="969"/>
                    <a:pt x="2108" y="968"/>
                    <a:pt x="2097" y="967"/>
                  </a:cubicBezTo>
                  <a:cubicBezTo>
                    <a:pt x="2024" y="1087"/>
                    <a:pt x="1891" y="1167"/>
                    <a:pt x="1740" y="1167"/>
                  </a:cubicBezTo>
                  <a:cubicBezTo>
                    <a:pt x="1656" y="1167"/>
                    <a:pt x="1577" y="1142"/>
                    <a:pt x="1511" y="1099"/>
                  </a:cubicBezTo>
                  <a:cubicBezTo>
                    <a:pt x="1453" y="1188"/>
                    <a:pt x="1352" y="1248"/>
                    <a:pt x="1237" y="1248"/>
                  </a:cubicBezTo>
                  <a:cubicBezTo>
                    <a:pt x="1103" y="1248"/>
                    <a:pt x="988" y="1167"/>
                    <a:pt x="938" y="1051"/>
                  </a:cubicBezTo>
                  <a:cubicBezTo>
                    <a:pt x="880" y="1081"/>
                    <a:pt x="814" y="1098"/>
                    <a:pt x="745" y="1098"/>
                  </a:cubicBezTo>
                  <a:cubicBezTo>
                    <a:pt x="614" y="1098"/>
                    <a:pt x="498" y="1038"/>
                    <a:pt x="421" y="944"/>
                  </a:cubicBezTo>
                  <a:cubicBezTo>
                    <a:pt x="394" y="954"/>
                    <a:pt x="364" y="959"/>
                    <a:pt x="333" y="959"/>
                  </a:cubicBezTo>
                  <a:cubicBezTo>
                    <a:pt x="328" y="959"/>
                    <a:pt x="324" y="959"/>
                    <a:pt x="319" y="958"/>
                  </a:cubicBezTo>
                  <a:cubicBezTo>
                    <a:pt x="318" y="958"/>
                    <a:pt x="317" y="958"/>
                    <a:pt x="315" y="958"/>
                  </a:cubicBezTo>
                  <a:cubicBezTo>
                    <a:pt x="312" y="958"/>
                    <a:pt x="309" y="958"/>
                    <a:pt x="306" y="957"/>
                  </a:cubicBezTo>
                  <a:cubicBezTo>
                    <a:pt x="304" y="957"/>
                    <a:pt x="303" y="957"/>
                    <a:pt x="301" y="957"/>
                  </a:cubicBezTo>
                  <a:cubicBezTo>
                    <a:pt x="298" y="957"/>
                    <a:pt x="296" y="956"/>
                    <a:pt x="293" y="956"/>
                  </a:cubicBezTo>
                  <a:cubicBezTo>
                    <a:pt x="291" y="956"/>
                    <a:pt x="289" y="955"/>
                    <a:pt x="288" y="955"/>
                  </a:cubicBezTo>
                  <a:cubicBezTo>
                    <a:pt x="285" y="954"/>
                    <a:pt x="283" y="954"/>
                    <a:pt x="280" y="954"/>
                  </a:cubicBezTo>
                  <a:cubicBezTo>
                    <a:pt x="278" y="953"/>
                    <a:pt x="276" y="953"/>
                    <a:pt x="275" y="952"/>
                  </a:cubicBezTo>
                  <a:cubicBezTo>
                    <a:pt x="272" y="952"/>
                    <a:pt x="270" y="951"/>
                    <a:pt x="267" y="951"/>
                  </a:cubicBezTo>
                  <a:cubicBezTo>
                    <a:pt x="266" y="950"/>
                    <a:pt x="264" y="950"/>
                    <a:pt x="262" y="949"/>
                  </a:cubicBezTo>
                  <a:cubicBezTo>
                    <a:pt x="260" y="949"/>
                    <a:pt x="257" y="948"/>
                    <a:pt x="255" y="947"/>
                  </a:cubicBezTo>
                  <a:cubicBezTo>
                    <a:pt x="253" y="947"/>
                    <a:pt x="251" y="946"/>
                    <a:pt x="249" y="946"/>
                  </a:cubicBezTo>
                  <a:cubicBezTo>
                    <a:pt x="247" y="945"/>
                    <a:pt x="245" y="944"/>
                    <a:pt x="243" y="943"/>
                  </a:cubicBezTo>
                  <a:cubicBezTo>
                    <a:pt x="241" y="943"/>
                    <a:pt x="239" y="942"/>
                    <a:pt x="237" y="941"/>
                  </a:cubicBezTo>
                  <a:cubicBezTo>
                    <a:pt x="235" y="941"/>
                    <a:pt x="233" y="940"/>
                    <a:pt x="231" y="939"/>
                  </a:cubicBezTo>
                  <a:cubicBezTo>
                    <a:pt x="229" y="938"/>
                    <a:pt x="227" y="937"/>
                    <a:pt x="225" y="937"/>
                  </a:cubicBezTo>
                  <a:cubicBezTo>
                    <a:pt x="223" y="936"/>
                    <a:pt x="221" y="935"/>
                    <a:pt x="219" y="934"/>
                  </a:cubicBezTo>
                  <a:cubicBezTo>
                    <a:pt x="217" y="933"/>
                    <a:pt x="215" y="932"/>
                    <a:pt x="214" y="931"/>
                  </a:cubicBezTo>
                  <a:cubicBezTo>
                    <a:pt x="211" y="930"/>
                    <a:pt x="209" y="929"/>
                    <a:pt x="207" y="928"/>
                  </a:cubicBezTo>
                  <a:cubicBezTo>
                    <a:pt x="205" y="927"/>
                    <a:pt x="203" y="926"/>
                    <a:pt x="200" y="924"/>
                  </a:cubicBezTo>
                  <a:cubicBezTo>
                    <a:pt x="198" y="923"/>
                    <a:pt x="195" y="921"/>
                    <a:pt x="192" y="920"/>
                  </a:cubicBezTo>
                  <a:cubicBezTo>
                    <a:pt x="190" y="918"/>
                    <a:pt x="188" y="917"/>
                    <a:pt x="187" y="916"/>
                  </a:cubicBezTo>
                  <a:cubicBezTo>
                    <a:pt x="185" y="915"/>
                    <a:pt x="183" y="914"/>
                    <a:pt x="181" y="913"/>
                  </a:cubicBezTo>
                  <a:cubicBezTo>
                    <a:pt x="180" y="912"/>
                    <a:pt x="178" y="910"/>
                    <a:pt x="176" y="909"/>
                  </a:cubicBezTo>
                  <a:cubicBezTo>
                    <a:pt x="174" y="908"/>
                    <a:pt x="173" y="907"/>
                    <a:pt x="171" y="906"/>
                  </a:cubicBezTo>
                  <a:cubicBezTo>
                    <a:pt x="169" y="904"/>
                    <a:pt x="168" y="903"/>
                    <a:pt x="166" y="901"/>
                  </a:cubicBezTo>
                  <a:cubicBezTo>
                    <a:pt x="164" y="900"/>
                    <a:pt x="163" y="899"/>
                    <a:pt x="161" y="898"/>
                  </a:cubicBezTo>
                  <a:cubicBezTo>
                    <a:pt x="160" y="897"/>
                    <a:pt x="158" y="895"/>
                    <a:pt x="156" y="894"/>
                  </a:cubicBezTo>
                  <a:cubicBezTo>
                    <a:pt x="155" y="892"/>
                    <a:pt x="153" y="891"/>
                    <a:pt x="152" y="890"/>
                  </a:cubicBezTo>
                  <a:cubicBezTo>
                    <a:pt x="150" y="888"/>
                    <a:pt x="148" y="887"/>
                    <a:pt x="147" y="885"/>
                  </a:cubicBezTo>
                  <a:cubicBezTo>
                    <a:pt x="145" y="884"/>
                    <a:pt x="144" y="883"/>
                    <a:pt x="143" y="882"/>
                  </a:cubicBezTo>
                  <a:cubicBezTo>
                    <a:pt x="141" y="880"/>
                    <a:pt x="139" y="878"/>
                    <a:pt x="138" y="876"/>
                  </a:cubicBezTo>
                  <a:cubicBezTo>
                    <a:pt x="137" y="875"/>
                    <a:pt x="135" y="874"/>
                    <a:pt x="134" y="873"/>
                  </a:cubicBezTo>
                  <a:cubicBezTo>
                    <a:pt x="133" y="871"/>
                    <a:pt x="131" y="869"/>
                    <a:pt x="129" y="867"/>
                  </a:cubicBezTo>
                  <a:cubicBezTo>
                    <a:pt x="128" y="866"/>
                    <a:pt x="127" y="865"/>
                    <a:pt x="126" y="864"/>
                  </a:cubicBezTo>
                  <a:cubicBezTo>
                    <a:pt x="124" y="862"/>
                    <a:pt x="123" y="860"/>
                    <a:pt x="121" y="858"/>
                  </a:cubicBezTo>
                  <a:cubicBezTo>
                    <a:pt x="120" y="857"/>
                    <a:pt x="120" y="856"/>
                    <a:pt x="119" y="855"/>
                  </a:cubicBezTo>
                  <a:cubicBezTo>
                    <a:pt x="117" y="853"/>
                    <a:pt x="115" y="850"/>
                    <a:pt x="113" y="848"/>
                  </a:cubicBezTo>
                  <a:cubicBezTo>
                    <a:pt x="113" y="847"/>
                    <a:pt x="113" y="847"/>
                    <a:pt x="113" y="847"/>
                  </a:cubicBezTo>
                  <a:cubicBezTo>
                    <a:pt x="104" y="835"/>
                    <a:pt x="96" y="822"/>
                    <a:pt x="89" y="808"/>
                  </a:cubicBezTo>
                  <a:cubicBezTo>
                    <a:pt x="89" y="808"/>
                    <a:pt x="88" y="807"/>
                    <a:pt x="88" y="806"/>
                  </a:cubicBezTo>
                  <a:cubicBezTo>
                    <a:pt x="87" y="804"/>
                    <a:pt x="85" y="801"/>
                    <a:pt x="84" y="798"/>
                  </a:cubicBezTo>
                  <a:cubicBezTo>
                    <a:pt x="84" y="797"/>
                    <a:pt x="83" y="796"/>
                    <a:pt x="83" y="795"/>
                  </a:cubicBezTo>
                  <a:cubicBezTo>
                    <a:pt x="82" y="792"/>
                    <a:pt x="80" y="789"/>
                    <a:pt x="79" y="786"/>
                  </a:cubicBezTo>
                  <a:cubicBezTo>
                    <a:pt x="79" y="785"/>
                    <a:pt x="78" y="784"/>
                    <a:pt x="78" y="783"/>
                  </a:cubicBezTo>
                  <a:cubicBezTo>
                    <a:pt x="77" y="781"/>
                    <a:pt x="76" y="778"/>
                    <a:pt x="75" y="775"/>
                  </a:cubicBezTo>
                  <a:cubicBezTo>
                    <a:pt x="75" y="774"/>
                    <a:pt x="74" y="773"/>
                    <a:pt x="74" y="772"/>
                  </a:cubicBezTo>
                  <a:cubicBezTo>
                    <a:pt x="73" y="769"/>
                    <a:pt x="72" y="766"/>
                    <a:pt x="71" y="763"/>
                  </a:cubicBezTo>
                  <a:cubicBezTo>
                    <a:pt x="71" y="762"/>
                    <a:pt x="71" y="761"/>
                    <a:pt x="70" y="760"/>
                  </a:cubicBezTo>
                  <a:cubicBezTo>
                    <a:pt x="69" y="757"/>
                    <a:pt x="69" y="754"/>
                    <a:pt x="68" y="751"/>
                  </a:cubicBezTo>
                  <a:cubicBezTo>
                    <a:pt x="68" y="750"/>
                    <a:pt x="67" y="749"/>
                    <a:pt x="67" y="748"/>
                  </a:cubicBezTo>
                  <a:cubicBezTo>
                    <a:pt x="66" y="744"/>
                    <a:pt x="66" y="741"/>
                    <a:pt x="65" y="738"/>
                  </a:cubicBezTo>
                  <a:cubicBezTo>
                    <a:pt x="65" y="737"/>
                    <a:pt x="65" y="737"/>
                    <a:pt x="65" y="736"/>
                  </a:cubicBezTo>
                  <a:cubicBezTo>
                    <a:pt x="64" y="732"/>
                    <a:pt x="63" y="729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1" y="712"/>
                    <a:pt x="60" y="699"/>
                    <a:pt x="60" y="686"/>
                  </a:cubicBezTo>
                  <a:cubicBezTo>
                    <a:pt x="60" y="535"/>
                    <a:pt x="182" y="413"/>
                    <a:pt x="333" y="413"/>
                  </a:cubicBezTo>
                  <a:cubicBezTo>
                    <a:pt x="361" y="413"/>
                    <a:pt x="389" y="417"/>
                    <a:pt x="415" y="425"/>
                  </a:cubicBezTo>
                  <a:cubicBezTo>
                    <a:pt x="491" y="327"/>
                    <a:pt x="611" y="263"/>
                    <a:pt x="745" y="263"/>
                  </a:cubicBezTo>
                  <a:cubicBezTo>
                    <a:pt x="806" y="263"/>
                    <a:pt x="863" y="276"/>
                    <a:pt x="915" y="299"/>
                  </a:cubicBezTo>
                  <a:cubicBezTo>
                    <a:pt x="983" y="158"/>
                    <a:pt x="1128" y="60"/>
                    <a:pt x="1296" y="60"/>
                  </a:cubicBezTo>
                  <a:cubicBezTo>
                    <a:pt x="1478" y="60"/>
                    <a:pt x="1633" y="174"/>
                    <a:pt x="1693" y="335"/>
                  </a:cubicBezTo>
                  <a:cubicBezTo>
                    <a:pt x="1708" y="334"/>
                    <a:pt x="1724" y="333"/>
                    <a:pt x="1740" y="333"/>
                  </a:cubicBezTo>
                  <a:cubicBezTo>
                    <a:pt x="1904" y="333"/>
                    <a:pt x="2045" y="427"/>
                    <a:pt x="2114" y="564"/>
                  </a:cubicBezTo>
                  <a:cubicBezTo>
                    <a:pt x="2119" y="563"/>
                    <a:pt x="2125" y="563"/>
                    <a:pt x="2131" y="563"/>
                  </a:cubicBezTo>
                  <a:cubicBezTo>
                    <a:pt x="2186" y="563"/>
                    <a:pt x="2237" y="585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85" y="633"/>
                    <a:pt x="2295" y="646"/>
                    <a:pt x="2304" y="660"/>
                  </a:cubicBezTo>
                  <a:cubicBezTo>
                    <a:pt x="2304" y="660"/>
                    <a:pt x="2304" y="660"/>
                    <a:pt x="2304" y="660"/>
                  </a:cubicBezTo>
                  <a:cubicBezTo>
                    <a:pt x="2306" y="662"/>
                    <a:pt x="2307" y="665"/>
                    <a:pt x="2309" y="668"/>
                  </a:cubicBezTo>
                  <a:cubicBezTo>
                    <a:pt x="2309" y="668"/>
                    <a:pt x="2309" y="668"/>
                    <a:pt x="2309" y="668"/>
                  </a:cubicBezTo>
                  <a:cubicBezTo>
                    <a:pt x="2311" y="671"/>
                    <a:pt x="2312" y="674"/>
                    <a:pt x="2313" y="677"/>
                  </a:cubicBezTo>
                  <a:cubicBezTo>
                    <a:pt x="2314" y="677"/>
                    <a:pt x="2314" y="677"/>
                    <a:pt x="2314" y="677"/>
                  </a:cubicBezTo>
                  <a:cubicBezTo>
                    <a:pt x="2315" y="680"/>
                    <a:pt x="2316" y="683"/>
                    <a:pt x="2318" y="685"/>
                  </a:cubicBezTo>
                  <a:cubicBezTo>
                    <a:pt x="2318" y="686"/>
                    <a:pt x="2318" y="686"/>
                    <a:pt x="2318" y="686"/>
                  </a:cubicBezTo>
                  <a:cubicBezTo>
                    <a:pt x="2319" y="689"/>
                    <a:pt x="2320" y="692"/>
                    <a:pt x="2321" y="694"/>
                  </a:cubicBezTo>
                  <a:cubicBezTo>
                    <a:pt x="2321" y="695"/>
                    <a:pt x="2321" y="695"/>
                    <a:pt x="2322" y="696"/>
                  </a:cubicBezTo>
                  <a:cubicBezTo>
                    <a:pt x="2323" y="698"/>
                    <a:pt x="2324" y="701"/>
                    <a:pt x="2324" y="704"/>
                  </a:cubicBezTo>
                  <a:cubicBezTo>
                    <a:pt x="2325" y="704"/>
                    <a:pt x="2325" y="705"/>
                    <a:pt x="2325" y="705"/>
                  </a:cubicBezTo>
                  <a:cubicBezTo>
                    <a:pt x="2326" y="708"/>
                    <a:pt x="2326" y="710"/>
                    <a:pt x="2327" y="713"/>
                  </a:cubicBezTo>
                  <a:cubicBezTo>
                    <a:pt x="2327" y="714"/>
                    <a:pt x="2328" y="714"/>
                    <a:pt x="2328" y="715"/>
                  </a:cubicBezTo>
                  <a:cubicBezTo>
                    <a:pt x="2328" y="717"/>
                    <a:pt x="2329" y="720"/>
                    <a:pt x="2329" y="722"/>
                  </a:cubicBezTo>
                  <a:cubicBezTo>
                    <a:pt x="2330" y="723"/>
                    <a:pt x="2330" y="724"/>
                    <a:pt x="2330" y="725"/>
                  </a:cubicBezTo>
                  <a:cubicBezTo>
                    <a:pt x="2331" y="727"/>
                    <a:pt x="2331" y="730"/>
                    <a:pt x="2331" y="732"/>
                  </a:cubicBezTo>
                  <a:cubicBezTo>
                    <a:pt x="2332" y="733"/>
                    <a:pt x="2332" y="734"/>
                    <a:pt x="2332" y="735"/>
                  </a:cubicBezTo>
                  <a:cubicBezTo>
                    <a:pt x="2332" y="737"/>
                    <a:pt x="2332" y="740"/>
                    <a:pt x="2333" y="742"/>
                  </a:cubicBezTo>
                  <a:cubicBezTo>
                    <a:pt x="2333" y="743"/>
                    <a:pt x="2333" y="744"/>
                    <a:pt x="2333" y="745"/>
                  </a:cubicBezTo>
                  <a:cubicBezTo>
                    <a:pt x="2333" y="748"/>
                    <a:pt x="2334" y="750"/>
                    <a:pt x="2334" y="753"/>
                  </a:cubicBezTo>
                  <a:cubicBezTo>
                    <a:pt x="2334" y="754"/>
                    <a:pt x="2334" y="755"/>
                    <a:pt x="2334" y="756"/>
                  </a:cubicBezTo>
                  <a:cubicBezTo>
                    <a:pt x="2334" y="759"/>
                    <a:pt x="2334" y="763"/>
                    <a:pt x="2334" y="766"/>
                  </a:cubicBezTo>
                  <a:cubicBezTo>
                    <a:pt x="2334" y="878"/>
                    <a:pt x="2243" y="969"/>
                    <a:pt x="2131" y="969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39"/>
            <p:cNvSpPr>
              <a:spLocks noEditPoints="1"/>
            </p:cNvSpPr>
            <p:nvPr/>
          </p:nvSpPr>
          <p:spPr bwMode="auto">
            <a:xfrm>
              <a:off x="4627563" y="1980098"/>
              <a:ext cx="2814638" cy="1336675"/>
            </a:xfrm>
            <a:custGeom>
              <a:avLst/>
              <a:gdLst>
                <a:gd name="T0" fmla="*/ 212 w 2214"/>
                <a:gd name="T1" fmla="*/ 763 h 1052"/>
                <a:gd name="T2" fmla="*/ 301 w 2214"/>
                <a:gd name="T3" fmla="*/ 748 h 1052"/>
                <a:gd name="T4" fmla="*/ 624 w 2214"/>
                <a:gd name="T5" fmla="*/ 902 h 1052"/>
                <a:gd name="T6" fmla="*/ 817 w 2214"/>
                <a:gd name="T7" fmla="*/ 855 h 1052"/>
                <a:gd name="T8" fmla="*/ 1117 w 2214"/>
                <a:gd name="T9" fmla="*/ 1052 h 1052"/>
                <a:gd name="T10" fmla="*/ 1390 w 2214"/>
                <a:gd name="T11" fmla="*/ 903 h 1052"/>
                <a:gd name="T12" fmla="*/ 1620 w 2214"/>
                <a:gd name="T13" fmla="*/ 972 h 1052"/>
                <a:gd name="T14" fmla="*/ 1976 w 2214"/>
                <a:gd name="T15" fmla="*/ 771 h 1052"/>
                <a:gd name="T16" fmla="*/ 2010 w 2214"/>
                <a:gd name="T17" fmla="*/ 774 h 1052"/>
                <a:gd name="T18" fmla="*/ 2214 w 2214"/>
                <a:gd name="T19" fmla="*/ 571 h 1052"/>
                <a:gd name="T20" fmla="*/ 2213 w 2214"/>
                <a:gd name="T21" fmla="*/ 561 h 1052"/>
                <a:gd name="T22" fmla="*/ 2071 w 2214"/>
                <a:gd name="T23" fmla="*/ 503 h 1052"/>
                <a:gd name="T24" fmla="*/ 2054 w 2214"/>
                <a:gd name="T25" fmla="*/ 504 h 1052"/>
                <a:gd name="T26" fmla="*/ 1680 w 2214"/>
                <a:gd name="T27" fmla="*/ 273 h 1052"/>
                <a:gd name="T28" fmla="*/ 1633 w 2214"/>
                <a:gd name="T29" fmla="*/ 275 h 1052"/>
                <a:gd name="T30" fmla="*/ 1236 w 2214"/>
                <a:gd name="T31" fmla="*/ 0 h 1052"/>
                <a:gd name="T32" fmla="*/ 855 w 2214"/>
                <a:gd name="T33" fmla="*/ 239 h 1052"/>
                <a:gd name="T34" fmla="*/ 685 w 2214"/>
                <a:gd name="T35" fmla="*/ 203 h 1052"/>
                <a:gd name="T36" fmla="*/ 355 w 2214"/>
                <a:gd name="T37" fmla="*/ 365 h 1052"/>
                <a:gd name="T38" fmla="*/ 273 w 2214"/>
                <a:gd name="T39" fmla="*/ 353 h 1052"/>
                <a:gd name="T40" fmla="*/ 0 w 2214"/>
                <a:gd name="T41" fmla="*/ 626 h 1052"/>
                <a:gd name="T42" fmla="*/ 3 w 2214"/>
                <a:gd name="T43" fmla="*/ 665 h 1052"/>
                <a:gd name="T44" fmla="*/ 212 w 2214"/>
                <a:gd name="T45" fmla="*/ 763 h 1052"/>
                <a:gd name="T46" fmla="*/ 379 w 2214"/>
                <a:gd name="T47" fmla="*/ 404 h 1052"/>
                <a:gd name="T48" fmla="*/ 723 w 2214"/>
                <a:gd name="T49" fmla="*/ 245 h 1052"/>
                <a:gd name="T50" fmla="*/ 395 w 2214"/>
                <a:gd name="T51" fmla="*/ 452 h 1052"/>
                <a:gd name="T52" fmla="*/ 39 w 2214"/>
                <a:gd name="T53" fmla="*/ 585 h 1052"/>
                <a:gd name="T54" fmla="*/ 379 w 2214"/>
                <a:gd name="T55" fmla="*/ 404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4" h="1052">
                  <a:moveTo>
                    <a:pt x="212" y="763"/>
                  </a:moveTo>
                  <a:cubicBezTo>
                    <a:pt x="243" y="763"/>
                    <a:pt x="273" y="758"/>
                    <a:pt x="301" y="748"/>
                  </a:cubicBezTo>
                  <a:cubicBezTo>
                    <a:pt x="377" y="842"/>
                    <a:pt x="494" y="902"/>
                    <a:pt x="624" y="902"/>
                  </a:cubicBezTo>
                  <a:cubicBezTo>
                    <a:pt x="694" y="902"/>
                    <a:pt x="759" y="885"/>
                    <a:pt x="817" y="855"/>
                  </a:cubicBezTo>
                  <a:cubicBezTo>
                    <a:pt x="867" y="971"/>
                    <a:pt x="982" y="1052"/>
                    <a:pt x="1117" y="1052"/>
                  </a:cubicBezTo>
                  <a:cubicBezTo>
                    <a:pt x="1231" y="1052"/>
                    <a:pt x="1332" y="993"/>
                    <a:pt x="1390" y="903"/>
                  </a:cubicBezTo>
                  <a:cubicBezTo>
                    <a:pt x="1456" y="947"/>
                    <a:pt x="1535" y="972"/>
                    <a:pt x="1620" y="972"/>
                  </a:cubicBezTo>
                  <a:cubicBezTo>
                    <a:pt x="1771" y="972"/>
                    <a:pt x="1903" y="891"/>
                    <a:pt x="1976" y="771"/>
                  </a:cubicBezTo>
                  <a:cubicBezTo>
                    <a:pt x="1987" y="773"/>
                    <a:pt x="1999" y="774"/>
                    <a:pt x="2010" y="774"/>
                  </a:cubicBezTo>
                  <a:cubicBezTo>
                    <a:pt x="2123" y="774"/>
                    <a:pt x="2214" y="683"/>
                    <a:pt x="2214" y="571"/>
                  </a:cubicBezTo>
                  <a:cubicBezTo>
                    <a:pt x="2214" y="567"/>
                    <a:pt x="2213" y="564"/>
                    <a:pt x="2213" y="561"/>
                  </a:cubicBezTo>
                  <a:cubicBezTo>
                    <a:pt x="2177" y="525"/>
                    <a:pt x="2126" y="503"/>
                    <a:pt x="2071" y="503"/>
                  </a:cubicBezTo>
                  <a:cubicBezTo>
                    <a:pt x="2065" y="503"/>
                    <a:pt x="2059" y="503"/>
                    <a:pt x="2054" y="504"/>
                  </a:cubicBezTo>
                  <a:cubicBezTo>
                    <a:pt x="1985" y="367"/>
                    <a:pt x="1844" y="273"/>
                    <a:pt x="1680" y="273"/>
                  </a:cubicBezTo>
                  <a:cubicBezTo>
                    <a:pt x="1664" y="273"/>
                    <a:pt x="1648" y="274"/>
                    <a:pt x="1633" y="275"/>
                  </a:cubicBezTo>
                  <a:cubicBezTo>
                    <a:pt x="1573" y="114"/>
                    <a:pt x="1418" y="0"/>
                    <a:pt x="1236" y="0"/>
                  </a:cubicBezTo>
                  <a:cubicBezTo>
                    <a:pt x="1068" y="0"/>
                    <a:pt x="923" y="98"/>
                    <a:pt x="855" y="239"/>
                  </a:cubicBezTo>
                  <a:cubicBezTo>
                    <a:pt x="803" y="216"/>
                    <a:pt x="746" y="203"/>
                    <a:pt x="685" y="203"/>
                  </a:cubicBezTo>
                  <a:cubicBezTo>
                    <a:pt x="551" y="203"/>
                    <a:pt x="431" y="267"/>
                    <a:pt x="355" y="365"/>
                  </a:cubicBezTo>
                  <a:cubicBezTo>
                    <a:pt x="329" y="357"/>
                    <a:pt x="301" y="353"/>
                    <a:pt x="273" y="353"/>
                  </a:cubicBezTo>
                  <a:cubicBezTo>
                    <a:pt x="122" y="353"/>
                    <a:pt x="0" y="475"/>
                    <a:pt x="0" y="626"/>
                  </a:cubicBezTo>
                  <a:cubicBezTo>
                    <a:pt x="0" y="639"/>
                    <a:pt x="1" y="652"/>
                    <a:pt x="3" y="665"/>
                  </a:cubicBezTo>
                  <a:cubicBezTo>
                    <a:pt x="53" y="725"/>
                    <a:pt x="128" y="763"/>
                    <a:pt x="212" y="763"/>
                  </a:cubicBezTo>
                  <a:close/>
                  <a:moveTo>
                    <a:pt x="379" y="404"/>
                  </a:moveTo>
                  <a:cubicBezTo>
                    <a:pt x="498" y="214"/>
                    <a:pt x="723" y="245"/>
                    <a:pt x="723" y="245"/>
                  </a:cubicBezTo>
                  <a:cubicBezTo>
                    <a:pt x="457" y="269"/>
                    <a:pt x="395" y="452"/>
                    <a:pt x="395" y="452"/>
                  </a:cubicBezTo>
                  <a:cubicBezTo>
                    <a:pt x="172" y="333"/>
                    <a:pt x="39" y="585"/>
                    <a:pt x="39" y="585"/>
                  </a:cubicBezTo>
                  <a:cubicBezTo>
                    <a:pt x="119" y="321"/>
                    <a:pt x="379" y="404"/>
                    <a:pt x="379" y="404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56"/>
            <p:cNvSpPr>
              <a:spLocks/>
            </p:cNvSpPr>
            <p:nvPr/>
          </p:nvSpPr>
          <p:spPr bwMode="auto">
            <a:xfrm>
              <a:off x="4632326" y="2692885"/>
              <a:ext cx="2886075" cy="796925"/>
            </a:xfrm>
            <a:custGeom>
              <a:avLst/>
              <a:gdLst>
                <a:gd name="T0" fmla="*/ 2270 w 2271"/>
                <a:gd name="T1" fmla="*/ 124 h 627"/>
                <a:gd name="T2" fmla="*/ 2269 w 2271"/>
                <a:gd name="T3" fmla="*/ 114 h 627"/>
                <a:gd name="T4" fmla="*/ 2267 w 2271"/>
                <a:gd name="T5" fmla="*/ 104 h 627"/>
                <a:gd name="T6" fmla="*/ 2265 w 2271"/>
                <a:gd name="T7" fmla="*/ 94 h 627"/>
                <a:gd name="T8" fmla="*/ 2262 w 2271"/>
                <a:gd name="T9" fmla="*/ 84 h 627"/>
                <a:gd name="T10" fmla="*/ 2259 w 2271"/>
                <a:gd name="T11" fmla="*/ 75 h 627"/>
                <a:gd name="T12" fmla="*/ 2255 w 2271"/>
                <a:gd name="T13" fmla="*/ 65 h 627"/>
                <a:gd name="T14" fmla="*/ 2251 w 2271"/>
                <a:gd name="T15" fmla="*/ 56 h 627"/>
                <a:gd name="T16" fmla="*/ 2246 w 2271"/>
                <a:gd name="T17" fmla="*/ 47 h 627"/>
                <a:gd name="T18" fmla="*/ 2241 w 2271"/>
                <a:gd name="T19" fmla="*/ 39 h 627"/>
                <a:gd name="T20" fmla="*/ 2210 w 2271"/>
                <a:gd name="T21" fmla="*/ 0 h 627"/>
                <a:gd name="T22" fmla="*/ 2210 w 2271"/>
                <a:gd name="T23" fmla="*/ 0 h 627"/>
                <a:gd name="T24" fmla="*/ 2007 w 2271"/>
                <a:gd name="T25" fmla="*/ 213 h 627"/>
                <a:gd name="T26" fmla="*/ 1617 w 2271"/>
                <a:gd name="T27" fmla="*/ 411 h 627"/>
                <a:gd name="T28" fmla="*/ 1114 w 2271"/>
                <a:gd name="T29" fmla="*/ 491 h 627"/>
                <a:gd name="T30" fmla="*/ 621 w 2271"/>
                <a:gd name="T31" fmla="*/ 341 h 627"/>
                <a:gd name="T32" fmla="*/ 209 w 2271"/>
                <a:gd name="T33" fmla="*/ 202 h 627"/>
                <a:gd name="T34" fmla="*/ 0 w 2271"/>
                <a:gd name="T35" fmla="*/ 104 h 627"/>
                <a:gd name="T36" fmla="*/ 2 w 2271"/>
                <a:gd name="T37" fmla="*/ 115 h 627"/>
                <a:gd name="T38" fmla="*/ 4 w 2271"/>
                <a:gd name="T39" fmla="*/ 127 h 627"/>
                <a:gd name="T40" fmla="*/ 7 w 2271"/>
                <a:gd name="T41" fmla="*/ 139 h 627"/>
                <a:gd name="T42" fmla="*/ 11 w 2271"/>
                <a:gd name="T43" fmla="*/ 151 h 627"/>
                <a:gd name="T44" fmla="*/ 15 w 2271"/>
                <a:gd name="T45" fmla="*/ 162 h 627"/>
                <a:gd name="T46" fmla="*/ 20 w 2271"/>
                <a:gd name="T47" fmla="*/ 174 h 627"/>
                <a:gd name="T48" fmla="*/ 25 w 2271"/>
                <a:gd name="T49" fmla="*/ 185 h 627"/>
                <a:gd name="T50" fmla="*/ 50 w 2271"/>
                <a:gd name="T51" fmla="*/ 226 h 627"/>
                <a:gd name="T52" fmla="*/ 56 w 2271"/>
                <a:gd name="T53" fmla="*/ 234 h 627"/>
                <a:gd name="T54" fmla="*/ 63 w 2271"/>
                <a:gd name="T55" fmla="*/ 243 h 627"/>
                <a:gd name="T56" fmla="*/ 71 w 2271"/>
                <a:gd name="T57" fmla="*/ 252 h 627"/>
                <a:gd name="T58" fmla="*/ 80 w 2271"/>
                <a:gd name="T59" fmla="*/ 261 h 627"/>
                <a:gd name="T60" fmla="*/ 89 w 2271"/>
                <a:gd name="T61" fmla="*/ 269 h 627"/>
                <a:gd name="T62" fmla="*/ 98 w 2271"/>
                <a:gd name="T63" fmla="*/ 277 h 627"/>
                <a:gd name="T64" fmla="*/ 108 w 2271"/>
                <a:gd name="T65" fmla="*/ 285 h 627"/>
                <a:gd name="T66" fmla="*/ 118 w 2271"/>
                <a:gd name="T67" fmla="*/ 292 h 627"/>
                <a:gd name="T68" fmla="*/ 129 w 2271"/>
                <a:gd name="T69" fmla="*/ 299 h 627"/>
                <a:gd name="T70" fmla="*/ 144 w 2271"/>
                <a:gd name="T71" fmla="*/ 307 h 627"/>
                <a:gd name="T72" fmla="*/ 156 w 2271"/>
                <a:gd name="T73" fmla="*/ 313 h 627"/>
                <a:gd name="T74" fmla="*/ 168 w 2271"/>
                <a:gd name="T75" fmla="*/ 318 h 627"/>
                <a:gd name="T76" fmla="*/ 180 w 2271"/>
                <a:gd name="T77" fmla="*/ 322 h 627"/>
                <a:gd name="T78" fmla="*/ 192 w 2271"/>
                <a:gd name="T79" fmla="*/ 326 h 627"/>
                <a:gd name="T80" fmla="*/ 204 w 2271"/>
                <a:gd name="T81" fmla="*/ 330 h 627"/>
                <a:gd name="T82" fmla="*/ 217 w 2271"/>
                <a:gd name="T83" fmla="*/ 333 h 627"/>
                <a:gd name="T84" fmla="*/ 230 w 2271"/>
                <a:gd name="T85" fmla="*/ 335 h 627"/>
                <a:gd name="T86" fmla="*/ 243 w 2271"/>
                <a:gd name="T87" fmla="*/ 336 h 627"/>
                <a:gd name="T88" fmla="*/ 256 w 2271"/>
                <a:gd name="T89" fmla="*/ 337 h 627"/>
                <a:gd name="T90" fmla="*/ 358 w 2271"/>
                <a:gd name="T91" fmla="*/ 323 h 627"/>
                <a:gd name="T92" fmla="*/ 875 w 2271"/>
                <a:gd name="T93" fmla="*/ 430 h 627"/>
                <a:gd name="T94" fmla="*/ 1448 w 2271"/>
                <a:gd name="T95" fmla="*/ 478 h 627"/>
                <a:gd name="T96" fmla="*/ 2034 w 2271"/>
                <a:gd name="T97" fmla="*/ 346 h 627"/>
                <a:gd name="T98" fmla="*/ 2271 w 2271"/>
                <a:gd name="T99" fmla="*/ 145 h 627"/>
                <a:gd name="T100" fmla="*/ 2271 w 2271"/>
                <a:gd name="T101" fmla="*/ 132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71" h="627">
                  <a:moveTo>
                    <a:pt x="2271" y="132"/>
                  </a:moveTo>
                  <a:cubicBezTo>
                    <a:pt x="2271" y="129"/>
                    <a:pt x="2270" y="127"/>
                    <a:pt x="2270" y="124"/>
                  </a:cubicBezTo>
                  <a:cubicBezTo>
                    <a:pt x="2270" y="123"/>
                    <a:pt x="2270" y="122"/>
                    <a:pt x="2270" y="121"/>
                  </a:cubicBezTo>
                  <a:cubicBezTo>
                    <a:pt x="2269" y="119"/>
                    <a:pt x="2269" y="116"/>
                    <a:pt x="2269" y="114"/>
                  </a:cubicBezTo>
                  <a:cubicBezTo>
                    <a:pt x="2269" y="113"/>
                    <a:pt x="2269" y="112"/>
                    <a:pt x="2268" y="111"/>
                  </a:cubicBezTo>
                  <a:cubicBezTo>
                    <a:pt x="2268" y="109"/>
                    <a:pt x="2268" y="106"/>
                    <a:pt x="2267" y="104"/>
                  </a:cubicBezTo>
                  <a:cubicBezTo>
                    <a:pt x="2267" y="103"/>
                    <a:pt x="2267" y="102"/>
                    <a:pt x="2266" y="101"/>
                  </a:cubicBezTo>
                  <a:cubicBezTo>
                    <a:pt x="2266" y="99"/>
                    <a:pt x="2265" y="96"/>
                    <a:pt x="2265" y="94"/>
                  </a:cubicBezTo>
                  <a:cubicBezTo>
                    <a:pt x="2265" y="93"/>
                    <a:pt x="2264" y="93"/>
                    <a:pt x="2264" y="92"/>
                  </a:cubicBezTo>
                  <a:cubicBezTo>
                    <a:pt x="2263" y="89"/>
                    <a:pt x="2263" y="87"/>
                    <a:pt x="2262" y="84"/>
                  </a:cubicBezTo>
                  <a:cubicBezTo>
                    <a:pt x="2262" y="84"/>
                    <a:pt x="2262" y="83"/>
                    <a:pt x="2261" y="83"/>
                  </a:cubicBezTo>
                  <a:cubicBezTo>
                    <a:pt x="2261" y="80"/>
                    <a:pt x="2260" y="77"/>
                    <a:pt x="2259" y="75"/>
                  </a:cubicBezTo>
                  <a:cubicBezTo>
                    <a:pt x="2258" y="74"/>
                    <a:pt x="2258" y="74"/>
                    <a:pt x="2258" y="73"/>
                  </a:cubicBezTo>
                  <a:cubicBezTo>
                    <a:pt x="2257" y="71"/>
                    <a:pt x="2256" y="68"/>
                    <a:pt x="2255" y="65"/>
                  </a:cubicBezTo>
                  <a:cubicBezTo>
                    <a:pt x="2255" y="65"/>
                    <a:pt x="2255" y="65"/>
                    <a:pt x="2255" y="64"/>
                  </a:cubicBezTo>
                  <a:cubicBezTo>
                    <a:pt x="2253" y="62"/>
                    <a:pt x="2252" y="59"/>
                    <a:pt x="2251" y="56"/>
                  </a:cubicBezTo>
                  <a:cubicBezTo>
                    <a:pt x="2251" y="56"/>
                    <a:pt x="2251" y="56"/>
                    <a:pt x="2250" y="56"/>
                  </a:cubicBezTo>
                  <a:cubicBezTo>
                    <a:pt x="2249" y="53"/>
                    <a:pt x="2248" y="50"/>
                    <a:pt x="2246" y="47"/>
                  </a:cubicBezTo>
                  <a:cubicBezTo>
                    <a:pt x="2246" y="47"/>
                    <a:pt x="2246" y="47"/>
                    <a:pt x="2246" y="47"/>
                  </a:cubicBezTo>
                  <a:cubicBezTo>
                    <a:pt x="2244" y="44"/>
                    <a:pt x="2243" y="41"/>
                    <a:pt x="2241" y="39"/>
                  </a:cubicBezTo>
                  <a:cubicBezTo>
                    <a:pt x="2241" y="39"/>
                    <a:pt x="2241" y="39"/>
                    <a:pt x="2241" y="39"/>
                  </a:cubicBezTo>
                  <a:cubicBezTo>
                    <a:pt x="2232" y="25"/>
                    <a:pt x="2222" y="12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3"/>
                    <a:pt x="2211" y="6"/>
                    <a:pt x="2211" y="10"/>
                  </a:cubicBezTo>
                  <a:cubicBezTo>
                    <a:pt x="2211" y="122"/>
                    <a:pt x="2120" y="213"/>
                    <a:pt x="2007" y="213"/>
                  </a:cubicBezTo>
                  <a:cubicBezTo>
                    <a:pt x="1996" y="213"/>
                    <a:pt x="1984" y="212"/>
                    <a:pt x="1973" y="210"/>
                  </a:cubicBezTo>
                  <a:cubicBezTo>
                    <a:pt x="1900" y="330"/>
                    <a:pt x="1768" y="411"/>
                    <a:pt x="1617" y="411"/>
                  </a:cubicBezTo>
                  <a:cubicBezTo>
                    <a:pt x="1532" y="411"/>
                    <a:pt x="1453" y="386"/>
                    <a:pt x="1387" y="342"/>
                  </a:cubicBezTo>
                  <a:cubicBezTo>
                    <a:pt x="1329" y="432"/>
                    <a:pt x="1228" y="491"/>
                    <a:pt x="1114" y="491"/>
                  </a:cubicBezTo>
                  <a:cubicBezTo>
                    <a:pt x="979" y="491"/>
                    <a:pt x="864" y="410"/>
                    <a:pt x="814" y="294"/>
                  </a:cubicBezTo>
                  <a:cubicBezTo>
                    <a:pt x="756" y="324"/>
                    <a:pt x="691" y="341"/>
                    <a:pt x="621" y="341"/>
                  </a:cubicBezTo>
                  <a:cubicBezTo>
                    <a:pt x="491" y="341"/>
                    <a:pt x="374" y="281"/>
                    <a:pt x="298" y="187"/>
                  </a:cubicBezTo>
                  <a:cubicBezTo>
                    <a:pt x="270" y="197"/>
                    <a:pt x="240" y="202"/>
                    <a:pt x="209" y="202"/>
                  </a:cubicBezTo>
                  <a:cubicBezTo>
                    <a:pt x="125" y="202"/>
                    <a:pt x="50" y="16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8"/>
                    <a:pt x="1" y="111"/>
                    <a:pt x="2" y="115"/>
                  </a:cubicBezTo>
                  <a:cubicBezTo>
                    <a:pt x="2" y="116"/>
                    <a:pt x="2" y="116"/>
                    <a:pt x="2" y="117"/>
                  </a:cubicBezTo>
                  <a:cubicBezTo>
                    <a:pt x="3" y="120"/>
                    <a:pt x="3" y="123"/>
                    <a:pt x="4" y="127"/>
                  </a:cubicBezTo>
                  <a:cubicBezTo>
                    <a:pt x="4" y="128"/>
                    <a:pt x="5" y="129"/>
                    <a:pt x="5" y="130"/>
                  </a:cubicBezTo>
                  <a:cubicBezTo>
                    <a:pt x="6" y="133"/>
                    <a:pt x="6" y="136"/>
                    <a:pt x="7" y="139"/>
                  </a:cubicBezTo>
                  <a:cubicBezTo>
                    <a:pt x="8" y="140"/>
                    <a:pt x="8" y="141"/>
                    <a:pt x="8" y="142"/>
                  </a:cubicBezTo>
                  <a:cubicBezTo>
                    <a:pt x="9" y="145"/>
                    <a:pt x="10" y="148"/>
                    <a:pt x="11" y="151"/>
                  </a:cubicBezTo>
                  <a:cubicBezTo>
                    <a:pt x="11" y="152"/>
                    <a:pt x="12" y="153"/>
                    <a:pt x="12" y="154"/>
                  </a:cubicBezTo>
                  <a:cubicBezTo>
                    <a:pt x="13" y="157"/>
                    <a:pt x="14" y="160"/>
                    <a:pt x="15" y="162"/>
                  </a:cubicBezTo>
                  <a:cubicBezTo>
                    <a:pt x="15" y="163"/>
                    <a:pt x="16" y="164"/>
                    <a:pt x="16" y="165"/>
                  </a:cubicBezTo>
                  <a:cubicBezTo>
                    <a:pt x="17" y="168"/>
                    <a:pt x="19" y="171"/>
                    <a:pt x="20" y="174"/>
                  </a:cubicBezTo>
                  <a:cubicBezTo>
                    <a:pt x="20" y="175"/>
                    <a:pt x="21" y="176"/>
                    <a:pt x="21" y="177"/>
                  </a:cubicBezTo>
                  <a:cubicBezTo>
                    <a:pt x="22" y="180"/>
                    <a:pt x="24" y="183"/>
                    <a:pt x="25" y="185"/>
                  </a:cubicBezTo>
                  <a:cubicBezTo>
                    <a:pt x="25" y="186"/>
                    <a:pt x="26" y="187"/>
                    <a:pt x="26" y="187"/>
                  </a:cubicBezTo>
                  <a:cubicBezTo>
                    <a:pt x="33" y="201"/>
                    <a:pt x="41" y="214"/>
                    <a:pt x="50" y="226"/>
                  </a:cubicBezTo>
                  <a:cubicBezTo>
                    <a:pt x="50" y="226"/>
                    <a:pt x="50" y="226"/>
                    <a:pt x="50" y="227"/>
                  </a:cubicBezTo>
                  <a:cubicBezTo>
                    <a:pt x="52" y="229"/>
                    <a:pt x="54" y="232"/>
                    <a:pt x="56" y="234"/>
                  </a:cubicBezTo>
                  <a:cubicBezTo>
                    <a:pt x="57" y="235"/>
                    <a:pt x="57" y="236"/>
                    <a:pt x="58" y="237"/>
                  </a:cubicBezTo>
                  <a:cubicBezTo>
                    <a:pt x="60" y="239"/>
                    <a:pt x="61" y="241"/>
                    <a:pt x="63" y="243"/>
                  </a:cubicBezTo>
                  <a:cubicBezTo>
                    <a:pt x="64" y="244"/>
                    <a:pt x="65" y="245"/>
                    <a:pt x="66" y="246"/>
                  </a:cubicBezTo>
                  <a:cubicBezTo>
                    <a:pt x="68" y="248"/>
                    <a:pt x="70" y="250"/>
                    <a:pt x="71" y="252"/>
                  </a:cubicBezTo>
                  <a:cubicBezTo>
                    <a:pt x="72" y="253"/>
                    <a:pt x="74" y="254"/>
                    <a:pt x="75" y="255"/>
                  </a:cubicBezTo>
                  <a:cubicBezTo>
                    <a:pt x="76" y="257"/>
                    <a:pt x="78" y="259"/>
                    <a:pt x="80" y="261"/>
                  </a:cubicBezTo>
                  <a:cubicBezTo>
                    <a:pt x="81" y="262"/>
                    <a:pt x="82" y="263"/>
                    <a:pt x="84" y="264"/>
                  </a:cubicBezTo>
                  <a:cubicBezTo>
                    <a:pt x="85" y="266"/>
                    <a:pt x="87" y="267"/>
                    <a:pt x="89" y="269"/>
                  </a:cubicBezTo>
                  <a:cubicBezTo>
                    <a:pt x="90" y="270"/>
                    <a:pt x="92" y="271"/>
                    <a:pt x="93" y="273"/>
                  </a:cubicBezTo>
                  <a:cubicBezTo>
                    <a:pt x="95" y="274"/>
                    <a:pt x="97" y="276"/>
                    <a:pt x="98" y="277"/>
                  </a:cubicBezTo>
                  <a:cubicBezTo>
                    <a:pt x="100" y="278"/>
                    <a:pt x="101" y="279"/>
                    <a:pt x="103" y="280"/>
                  </a:cubicBezTo>
                  <a:cubicBezTo>
                    <a:pt x="105" y="282"/>
                    <a:pt x="106" y="283"/>
                    <a:pt x="108" y="285"/>
                  </a:cubicBezTo>
                  <a:cubicBezTo>
                    <a:pt x="110" y="286"/>
                    <a:pt x="111" y="287"/>
                    <a:pt x="113" y="288"/>
                  </a:cubicBezTo>
                  <a:cubicBezTo>
                    <a:pt x="115" y="289"/>
                    <a:pt x="117" y="291"/>
                    <a:pt x="118" y="292"/>
                  </a:cubicBezTo>
                  <a:cubicBezTo>
                    <a:pt x="120" y="293"/>
                    <a:pt x="122" y="294"/>
                    <a:pt x="124" y="295"/>
                  </a:cubicBezTo>
                  <a:cubicBezTo>
                    <a:pt x="125" y="296"/>
                    <a:pt x="127" y="297"/>
                    <a:pt x="129" y="299"/>
                  </a:cubicBezTo>
                  <a:cubicBezTo>
                    <a:pt x="132" y="300"/>
                    <a:pt x="135" y="302"/>
                    <a:pt x="137" y="303"/>
                  </a:cubicBezTo>
                  <a:cubicBezTo>
                    <a:pt x="140" y="305"/>
                    <a:pt x="142" y="306"/>
                    <a:pt x="144" y="307"/>
                  </a:cubicBezTo>
                  <a:cubicBezTo>
                    <a:pt x="146" y="308"/>
                    <a:pt x="148" y="309"/>
                    <a:pt x="151" y="310"/>
                  </a:cubicBezTo>
                  <a:cubicBezTo>
                    <a:pt x="152" y="311"/>
                    <a:pt x="154" y="312"/>
                    <a:pt x="156" y="313"/>
                  </a:cubicBezTo>
                  <a:cubicBezTo>
                    <a:pt x="158" y="314"/>
                    <a:pt x="160" y="315"/>
                    <a:pt x="162" y="316"/>
                  </a:cubicBezTo>
                  <a:cubicBezTo>
                    <a:pt x="164" y="316"/>
                    <a:pt x="166" y="317"/>
                    <a:pt x="168" y="318"/>
                  </a:cubicBezTo>
                  <a:cubicBezTo>
                    <a:pt x="170" y="319"/>
                    <a:pt x="172" y="320"/>
                    <a:pt x="174" y="320"/>
                  </a:cubicBezTo>
                  <a:cubicBezTo>
                    <a:pt x="176" y="321"/>
                    <a:pt x="178" y="322"/>
                    <a:pt x="180" y="322"/>
                  </a:cubicBezTo>
                  <a:cubicBezTo>
                    <a:pt x="182" y="323"/>
                    <a:pt x="184" y="324"/>
                    <a:pt x="186" y="325"/>
                  </a:cubicBezTo>
                  <a:cubicBezTo>
                    <a:pt x="188" y="325"/>
                    <a:pt x="190" y="326"/>
                    <a:pt x="192" y="326"/>
                  </a:cubicBezTo>
                  <a:cubicBezTo>
                    <a:pt x="194" y="327"/>
                    <a:pt x="197" y="328"/>
                    <a:pt x="199" y="328"/>
                  </a:cubicBezTo>
                  <a:cubicBezTo>
                    <a:pt x="201" y="329"/>
                    <a:pt x="203" y="329"/>
                    <a:pt x="204" y="330"/>
                  </a:cubicBezTo>
                  <a:cubicBezTo>
                    <a:pt x="207" y="330"/>
                    <a:pt x="209" y="331"/>
                    <a:pt x="212" y="331"/>
                  </a:cubicBezTo>
                  <a:cubicBezTo>
                    <a:pt x="213" y="332"/>
                    <a:pt x="215" y="332"/>
                    <a:pt x="217" y="333"/>
                  </a:cubicBezTo>
                  <a:cubicBezTo>
                    <a:pt x="220" y="333"/>
                    <a:pt x="222" y="333"/>
                    <a:pt x="225" y="334"/>
                  </a:cubicBezTo>
                  <a:cubicBezTo>
                    <a:pt x="226" y="334"/>
                    <a:pt x="228" y="335"/>
                    <a:pt x="230" y="335"/>
                  </a:cubicBezTo>
                  <a:cubicBezTo>
                    <a:pt x="233" y="335"/>
                    <a:pt x="235" y="336"/>
                    <a:pt x="238" y="336"/>
                  </a:cubicBezTo>
                  <a:cubicBezTo>
                    <a:pt x="240" y="336"/>
                    <a:pt x="241" y="336"/>
                    <a:pt x="243" y="336"/>
                  </a:cubicBezTo>
                  <a:cubicBezTo>
                    <a:pt x="246" y="337"/>
                    <a:pt x="249" y="337"/>
                    <a:pt x="252" y="337"/>
                  </a:cubicBezTo>
                  <a:cubicBezTo>
                    <a:pt x="254" y="337"/>
                    <a:pt x="255" y="337"/>
                    <a:pt x="256" y="337"/>
                  </a:cubicBezTo>
                  <a:cubicBezTo>
                    <a:pt x="261" y="338"/>
                    <a:pt x="265" y="338"/>
                    <a:pt x="270" y="338"/>
                  </a:cubicBezTo>
                  <a:cubicBezTo>
                    <a:pt x="301" y="338"/>
                    <a:pt x="331" y="333"/>
                    <a:pt x="358" y="323"/>
                  </a:cubicBezTo>
                  <a:cubicBezTo>
                    <a:pt x="435" y="417"/>
                    <a:pt x="551" y="477"/>
                    <a:pt x="682" y="477"/>
                  </a:cubicBezTo>
                  <a:cubicBezTo>
                    <a:pt x="751" y="477"/>
                    <a:pt x="817" y="460"/>
                    <a:pt x="875" y="430"/>
                  </a:cubicBezTo>
                  <a:cubicBezTo>
                    <a:pt x="925" y="546"/>
                    <a:pt x="1040" y="627"/>
                    <a:pt x="1174" y="627"/>
                  </a:cubicBezTo>
                  <a:cubicBezTo>
                    <a:pt x="1289" y="627"/>
                    <a:pt x="1390" y="567"/>
                    <a:pt x="1448" y="478"/>
                  </a:cubicBezTo>
                  <a:cubicBezTo>
                    <a:pt x="1514" y="521"/>
                    <a:pt x="1593" y="546"/>
                    <a:pt x="1677" y="546"/>
                  </a:cubicBezTo>
                  <a:cubicBezTo>
                    <a:pt x="1828" y="546"/>
                    <a:pt x="1961" y="466"/>
                    <a:pt x="2034" y="346"/>
                  </a:cubicBezTo>
                  <a:cubicBezTo>
                    <a:pt x="2045" y="347"/>
                    <a:pt x="2056" y="348"/>
                    <a:pt x="2068" y="348"/>
                  </a:cubicBezTo>
                  <a:cubicBezTo>
                    <a:pt x="2180" y="348"/>
                    <a:pt x="2271" y="257"/>
                    <a:pt x="2271" y="145"/>
                  </a:cubicBezTo>
                  <a:cubicBezTo>
                    <a:pt x="2271" y="142"/>
                    <a:pt x="2271" y="138"/>
                    <a:pt x="2271" y="135"/>
                  </a:cubicBezTo>
                  <a:cubicBezTo>
                    <a:pt x="2271" y="134"/>
                    <a:pt x="2271" y="133"/>
                    <a:pt x="2271" y="132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57"/>
            <p:cNvSpPr>
              <a:spLocks/>
            </p:cNvSpPr>
            <p:nvPr/>
          </p:nvSpPr>
          <p:spPr bwMode="auto">
            <a:xfrm>
              <a:off x="4678363" y="2251560"/>
              <a:ext cx="868363" cy="471487"/>
            </a:xfrm>
            <a:custGeom>
              <a:avLst/>
              <a:gdLst>
                <a:gd name="T0" fmla="*/ 356 w 684"/>
                <a:gd name="T1" fmla="*/ 238 h 371"/>
                <a:gd name="T2" fmla="*/ 684 w 684"/>
                <a:gd name="T3" fmla="*/ 31 h 371"/>
                <a:gd name="T4" fmla="*/ 340 w 684"/>
                <a:gd name="T5" fmla="*/ 190 h 371"/>
                <a:gd name="T6" fmla="*/ 0 w 684"/>
                <a:gd name="T7" fmla="*/ 371 h 371"/>
                <a:gd name="T8" fmla="*/ 356 w 684"/>
                <a:gd name="T9" fmla="*/ 23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371">
                  <a:moveTo>
                    <a:pt x="356" y="238"/>
                  </a:moveTo>
                  <a:cubicBezTo>
                    <a:pt x="356" y="238"/>
                    <a:pt x="418" y="55"/>
                    <a:pt x="684" y="31"/>
                  </a:cubicBezTo>
                  <a:cubicBezTo>
                    <a:pt x="684" y="31"/>
                    <a:pt x="459" y="0"/>
                    <a:pt x="340" y="190"/>
                  </a:cubicBezTo>
                  <a:cubicBezTo>
                    <a:pt x="340" y="190"/>
                    <a:pt x="80" y="107"/>
                    <a:pt x="0" y="371"/>
                  </a:cubicBezTo>
                  <a:cubicBezTo>
                    <a:pt x="0" y="371"/>
                    <a:pt x="133" y="119"/>
                    <a:pt x="356" y="238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28497" y="2609150"/>
            <a:ext cx="445294" cy="677465"/>
            <a:chOff x="3786188" y="4478823"/>
            <a:chExt cx="593725" cy="903287"/>
          </a:xfrm>
        </p:grpSpPr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786188" y="4478823"/>
              <a:ext cx="593725" cy="903287"/>
            </a:xfrm>
            <a:custGeom>
              <a:avLst/>
              <a:gdLst>
                <a:gd name="T0" fmla="*/ 360 w 468"/>
                <a:gd name="T1" fmla="*/ 0 h 710"/>
                <a:gd name="T2" fmla="*/ 108 w 468"/>
                <a:gd name="T3" fmla="*/ 0 h 710"/>
                <a:gd name="T4" fmla="*/ 0 w 468"/>
                <a:gd name="T5" fmla="*/ 108 h 710"/>
                <a:gd name="T6" fmla="*/ 0 w 468"/>
                <a:gd name="T7" fmla="*/ 602 h 710"/>
                <a:gd name="T8" fmla="*/ 108 w 468"/>
                <a:gd name="T9" fmla="*/ 710 h 710"/>
                <a:gd name="T10" fmla="*/ 360 w 468"/>
                <a:gd name="T11" fmla="*/ 710 h 710"/>
                <a:gd name="T12" fmla="*/ 468 w 468"/>
                <a:gd name="T13" fmla="*/ 602 h 710"/>
                <a:gd name="T14" fmla="*/ 468 w 468"/>
                <a:gd name="T15" fmla="*/ 108 h 710"/>
                <a:gd name="T16" fmla="*/ 360 w 468"/>
                <a:gd name="T17" fmla="*/ 0 h 710"/>
                <a:gd name="T18" fmla="*/ 408 w 468"/>
                <a:gd name="T19" fmla="*/ 602 h 710"/>
                <a:gd name="T20" fmla="*/ 360 w 468"/>
                <a:gd name="T21" fmla="*/ 650 h 710"/>
                <a:gd name="T22" fmla="*/ 108 w 468"/>
                <a:gd name="T23" fmla="*/ 650 h 710"/>
                <a:gd name="T24" fmla="*/ 60 w 468"/>
                <a:gd name="T25" fmla="*/ 602 h 710"/>
                <a:gd name="T26" fmla="*/ 60 w 468"/>
                <a:gd name="T27" fmla="*/ 108 h 710"/>
                <a:gd name="T28" fmla="*/ 108 w 468"/>
                <a:gd name="T29" fmla="*/ 60 h 710"/>
                <a:gd name="T30" fmla="*/ 360 w 468"/>
                <a:gd name="T31" fmla="*/ 60 h 710"/>
                <a:gd name="T32" fmla="*/ 408 w 468"/>
                <a:gd name="T33" fmla="*/ 108 h 710"/>
                <a:gd name="T34" fmla="*/ 408 w 468"/>
                <a:gd name="T35" fmla="*/ 60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8" h="710">
                  <a:moveTo>
                    <a:pt x="36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0" y="661"/>
                    <a:pt x="49" y="710"/>
                    <a:pt x="108" y="710"/>
                  </a:cubicBezTo>
                  <a:cubicBezTo>
                    <a:pt x="360" y="710"/>
                    <a:pt x="360" y="710"/>
                    <a:pt x="360" y="710"/>
                  </a:cubicBezTo>
                  <a:cubicBezTo>
                    <a:pt x="419" y="710"/>
                    <a:pt x="468" y="661"/>
                    <a:pt x="468" y="602"/>
                  </a:cubicBezTo>
                  <a:cubicBezTo>
                    <a:pt x="468" y="108"/>
                    <a:pt x="468" y="108"/>
                    <a:pt x="468" y="108"/>
                  </a:cubicBezTo>
                  <a:cubicBezTo>
                    <a:pt x="468" y="49"/>
                    <a:pt x="419" y="0"/>
                    <a:pt x="360" y="0"/>
                  </a:cubicBezTo>
                  <a:close/>
                  <a:moveTo>
                    <a:pt x="408" y="602"/>
                  </a:moveTo>
                  <a:cubicBezTo>
                    <a:pt x="408" y="628"/>
                    <a:pt x="386" y="650"/>
                    <a:pt x="360" y="650"/>
                  </a:cubicBezTo>
                  <a:cubicBezTo>
                    <a:pt x="108" y="650"/>
                    <a:pt x="108" y="650"/>
                    <a:pt x="108" y="650"/>
                  </a:cubicBezTo>
                  <a:cubicBezTo>
                    <a:pt x="82" y="650"/>
                    <a:pt x="60" y="628"/>
                    <a:pt x="60" y="60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82"/>
                    <a:pt x="82" y="60"/>
                    <a:pt x="108" y="60"/>
                  </a:cubicBezTo>
                  <a:cubicBezTo>
                    <a:pt x="360" y="60"/>
                    <a:pt x="360" y="60"/>
                    <a:pt x="360" y="60"/>
                  </a:cubicBezTo>
                  <a:cubicBezTo>
                    <a:pt x="386" y="60"/>
                    <a:pt x="408" y="82"/>
                    <a:pt x="408" y="108"/>
                  </a:cubicBezTo>
                  <a:lnTo>
                    <a:pt x="408" y="60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58"/>
            <p:cNvSpPr>
              <a:spLocks noEditPoints="1"/>
            </p:cNvSpPr>
            <p:nvPr/>
          </p:nvSpPr>
          <p:spPr bwMode="auto">
            <a:xfrm>
              <a:off x="3862388" y="4555023"/>
              <a:ext cx="441325" cy="750887"/>
            </a:xfrm>
            <a:custGeom>
              <a:avLst/>
              <a:gdLst>
                <a:gd name="T0" fmla="*/ 300 w 348"/>
                <a:gd name="T1" fmla="*/ 0 h 590"/>
                <a:gd name="T2" fmla="*/ 48 w 348"/>
                <a:gd name="T3" fmla="*/ 0 h 590"/>
                <a:gd name="T4" fmla="*/ 0 w 348"/>
                <a:gd name="T5" fmla="*/ 48 h 590"/>
                <a:gd name="T6" fmla="*/ 0 w 348"/>
                <a:gd name="T7" fmla="*/ 542 h 590"/>
                <a:gd name="T8" fmla="*/ 48 w 348"/>
                <a:gd name="T9" fmla="*/ 590 h 590"/>
                <a:gd name="T10" fmla="*/ 300 w 348"/>
                <a:gd name="T11" fmla="*/ 590 h 590"/>
                <a:gd name="T12" fmla="*/ 348 w 348"/>
                <a:gd name="T13" fmla="*/ 542 h 590"/>
                <a:gd name="T14" fmla="*/ 348 w 348"/>
                <a:gd name="T15" fmla="*/ 48 h 590"/>
                <a:gd name="T16" fmla="*/ 300 w 348"/>
                <a:gd name="T17" fmla="*/ 0 h 590"/>
                <a:gd name="T18" fmla="*/ 174 w 348"/>
                <a:gd name="T19" fmla="*/ 571 h 590"/>
                <a:gd name="T20" fmla="*/ 147 w 348"/>
                <a:gd name="T21" fmla="*/ 545 h 590"/>
                <a:gd name="T22" fmla="*/ 174 w 348"/>
                <a:gd name="T23" fmla="*/ 518 h 590"/>
                <a:gd name="T24" fmla="*/ 200 w 348"/>
                <a:gd name="T25" fmla="*/ 545 h 590"/>
                <a:gd name="T26" fmla="*/ 174 w 348"/>
                <a:gd name="T27" fmla="*/ 571 h 590"/>
                <a:gd name="T28" fmla="*/ 323 w 348"/>
                <a:gd name="T29" fmla="*/ 504 h 590"/>
                <a:gd name="T30" fmla="*/ 25 w 348"/>
                <a:gd name="T31" fmla="*/ 504 h 590"/>
                <a:gd name="T32" fmla="*/ 25 w 348"/>
                <a:gd name="T33" fmla="*/ 86 h 590"/>
                <a:gd name="T34" fmla="*/ 323 w 348"/>
                <a:gd name="T35" fmla="*/ 86 h 590"/>
                <a:gd name="T36" fmla="*/ 323 w 348"/>
                <a:gd name="T37" fmla="*/ 504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590">
                  <a:moveTo>
                    <a:pt x="30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568"/>
                    <a:pt x="22" y="590"/>
                    <a:pt x="48" y="590"/>
                  </a:cubicBezTo>
                  <a:cubicBezTo>
                    <a:pt x="300" y="590"/>
                    <a:pt x="300" y="590"/>
                    <a:pt x="300" y="590"/>
                  </a:cubicBezTo>
                  <a:cubicBezTo>
                    <a:pt x="326" y="590"/>
                    <a:pt x="348" y="568"/>
                    <a:pt x="348" y="542"/>
                  </a:cubicBezTo>
                  <a:cubicBezTo>
                    <a:pt x="348" y="48"/>
                    <a:pt x="348" y="48"/>
                    <a:pt x="348" y="48"/>
                  </a:cubicBezTo>
                  <a:cubicBezTo>
                    <a:pt x="348" y="22"/>
                    <a:pt x="326" y="0"/>
                    <a:pt x="300" y="0"/>
                  </a:cubicBezTo>
                  <a:close/>
                  <a:moveTo>
                    <a:pt x="174" y="571"/>
                  </a:moveTo>
                  <a:cubicBezTo>
                    <a:pt x="159" y="571"/>
                    <a:pt x="147" y="559"/>
                    <a:pt x="147" y="545"/>
                  </a:cubicBezTo>
                  <a:cubicBezTo>
                    <a:pt x="147" y="530"/>
                    <a:pt x="159" y="518"/>
                    <a:pt x="174" y="518"/>
                  </a:cubicBezTo>
                  <a:cubicBezTo>
                    <a:pt x="189" y="518"/>
                    <a:pt x="200" y="530"/>
                    <a:pt x="200" y="545"/>
                  </a:cubicBezTo>
                  <a:cubicBezTo>
                    <a:pt x="200" y="559"/>
                    <a:pt x="189" y="571"/>
                    <a:pt x="174" y="571"/>
                  </a:cubicBezTo>
                  <a:close/>
                  <a:moveTo>
                    <a:pt x="323" y="504"/>
                  </a:moveTo>
                  <a:cubicBezTo>
                    <a:pt x="25" y="504"/>
                    <a:pt x="25" y="504"/>
                    <a:pt x="25" y="504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323" y="86"/>
                    <a:pt x="323" y="86"/>
                    <a:pt x="323" y="86"/>
                  </a:cubicBezTo>
                  <a:lnTo>
                    <a:pt x="323" y="50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59"/>
            <p:cNvSpPr>
              <a:spLocks noEditPoints="1"/>
            </p:cNvSpPr>
            <p:nvPr/>
          </p:nvSpPr>
          <p:spPr bwMode="auto">
            <a:xfrm>
              <a:off x="3894138" y="4664560"/>
              <a:ext cx="377825" cy="531812"/>
            </a:xfrm>
            <a:custGeom>
              <a:avLst/>
              <a:gdLst>
                <a:gd name="T0" fmla="*/ 0 w 238"/>
                <a:gd name="T1" fmla="*/ 335 h 335"/>
                <a:gd name="T2" fmla="*/ 238 w 238"/>
                <a:gd name="T3" fmla="*/ 335 h 335"/>
                <a:gd name="T4" fmla="*/ 238 w 238"/>
                <a:gd name="T5" fmla="*/ 0 h 335"/>
                <a:gd name="T6" fmla="*/ 0 w 238"/>
                <a:gd name="T7" fmla="*/ 0 h 335"/>
                <a:gd name="T8" fmla="*/ 0 w 238"/>
                <a:gd name="T9" fmla="*/ 335 h 335"/>
                <a:gd name="T10" fmla="*/ 12 w 238"/>
                <a:gd name="T11" fmla="*/ 13 h 335"/>
                <a:gd name="T12" fmla="*/ 94 w 238"/>
                <a:gd name="T13" fmla="*/ 13 h 335"/>
                <a:gd name="T14" fmla="*/ 27 w 238"/>
                <a:gd name="T15" fmla="*/ 28 h 335"/>
                <a:gd name="T16" fmla="*/ 12 w 238"/>
                <a:gd name="T17" fmla="*/ 172 h 335"/>
                <a:gd name="T18" fmla="*/ 12 w 238"/>
                <a:gd name="T19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335">
                  <a:moveTo>
                    <a:pt x="0" y="335"/>
                  </a:moveTo>
                  <a:lnTo>
                    <a:pt x="238" y="33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335"/>
                  </a:lnTo>
                  <a:close/>
                  <a:moveTo>
                    <a:pt x="12" y="13"/>
                  </a:moveTo>
                  <a:lnTo>
                    <a:pt x="94" y="13"/>
                  </a:lnTo>
                  <a:lnTo>
                    <a:pt x="27" y="28"/>
                  </a:lnTo>
                  <a:lnTo>
                    <a:pt x="12" y="172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Oval 60"/>
            <p:cNvSpPr>
              <a:spLocks noChangeArrowheads="1"/>
            </p:cNvSpPr>
            <p:nvPr/>
          </p:nvSpPr>
          <p:spPr bwMode="auto">
            <a:xfrm>
              <a:off x="4048126" y="5213835"/>
              <a:ext cx="68263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0797" y="2757979"/>
            <a:ext cx="776288" cy="742950"/>
            <a:chOff x="4838701" y="4435960"/>
            <a:chExt cx="1035050" cy="990600"/>
          </a:xfrm>
        </p:grpSpPr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4838701" y="4435960"/>
              <a:ext cx="1035050" cy="990600"/>
            </a:xfrm>
            <a:custGeom>
              <a:avLst/>
              <a:gdLst>
                <a:gd name="T0" fmla="*/ 757 w 815"/>
                <a:gd name="T1" fmla="*/ 440 h 779"/>
                <a:gd name="T2" fmla="*/ 757 w 815"/>
                <a:gd name="T3" fmla="*/ 60 h 779"/>
                <a:gd name="T4" fmla="*/ 697 w 815"/>
                <a:gd name="T5" fmla="*/ 0 h 779"/>
                <a:gd name="T6" fmla="*/ 118 w 815"/>
                <a:gd name="T7" fmla="*/ 0 h 779"/>
                <a:gd name="T8" fmla="*/ 58 w 815"/>
                <a:gd name="T9" fmla="*/ 60 h 779"/>
                <a:gd name="T10" fmla="*/ 58 w 815"/>
                <a:gd name="T11" fmla="*/ 440 h 779"/>
                <a:gd name="T12" fmla="*/ 2 w 815"/>
                <a:gd name="T13" fmla="*/ 672 h 779"/>
                <a:gd name="T14" fmla="*/ 0 w 815"/>
                <a:gd name="T15" fmla="*/ 686 h 779"/>
                <a:gd name="T16" fmla="*/ 0 w 815"/>
                <a:gd name="T17" fmla="*/ 719 h 779"/>
                <a:gd name="T18" fmla="*/ 60 w 815"/>
                <a:gd name="T19" fmla="*/ 779 h 779"/>
                <a:gd name="T20" fmla="*/ 755 w 815"/>
                <a:gd name="T21" fmla="*/ 779 h 779"/>
                <a:gd name="T22" fmla="*/ 815 w 815"/>
                <a:gd name="T23" fmla="*/ 719 h 779"/>
                <a:gd name="T24" fmla="*/ 815 w 815"/>
                <a:gd name="T25" fmla="*/ 686 h 779"/>
                <a:gd name="T26" fmla="*/ 813 w 815"/>
                <a:gd name="T27" fmla="*/ 672 h 779"/>
                <a:gd name="T28" fmla="*/ 757 w 815"/>
                <a:gd name="T29" fmla="*/ 440 h 779"/>
                <a:gd name="T30" fmla="*/ 755 w 815"/>
                <a:gd name="T31" fmla="*/ 719 h 779"/>
                <a:gd name="T32" fmla="*/ 60 w 815"/>
                <a:gd name="T33" fmla="*/ 719 h 779"/>
                <a:gd name="T34" fmla="*/ 60 w 815"/>
                <a:gd name="T35" fmla="*/ 686 h 779"/>
                <a:gd name="T36" fmla="*/ 118 w 815"/>
                <a:gd name="T37" fmla="*/ 447 h 779"/>
                <a:gd name="T38" fmla="*/ 118 w 815"/>
                <a:gd name="T39" fmla="*/ 60 h 779"/>
                <a:gd name="T40" fmla="*/ 697 w 815"/>
                <a:gd name="T41" fmla="*/ 60 h 779"/>
                <a:gd name="T42" fmla="*/ 697 w 815"/>
                <a:gd name="T43" fmla="*/ 447 h 779"/>
                <a:gd name="T44" fmla="*/ 755 w 815"/>
                <a:gd name="T45" fmla="*/ 686 h 779"/>
                <a:gd name="T46" fmla="*/ 755 w 815"/>
                <a:gd name="T47" fmla="*/ 71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5" h="779">
                  <a:moveTo>
                    <a:pt x="757" y="440"/>
                  </a:moveTo>
                  <a:cubicBezTo>
                    <a:pt x="757" y="60"/>
                    <a:pt x="757" y="60"/>
                    <a:pt x="757" y="60"/>
                  </a:cubicBezTo>
                  <a:cubicBezTo>
                    <a:pt x="757" y="26"/>
                    <a:pt x="730" y="0"/>
                    <a:pt x="697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5" y="0"/>
                    <a:pt x="58" y="26"/>
                    <a:pt x="58" y="60"/>
                  </a:cubicBezTo>
                  <a:cubicBezTo>
                    <a:pt x="58" y="440"/>
                    <a:pt x="58" y="440"/>
                    <a:pt x="58" y="440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0" y="676"/>
                    <a:pt x="0" y="681"/>
                    <a:pt x="0" y="686"/>
                  </a:cubicBezTo>
                  <a:cubicBezTo>
                    <a:pt x="0" y="719"/>
                    <a:pt x="0" y="719"/>
                    <a:pt x="0" y="719"/>
                  </a:cubicBezTo>
                  <a:cubicBezTo>
                    <a:pt x="0" y="752"/>
                    <a:pt x="27" y="779"/>
                    <a:pt x="60" y="779"/>
                  </a:cubicBezTo>
                  <a:cubicBezTo>
                    <a:pt x="755" y="779"/>
                    <a:pt x="755" y="779"/>
                    <a:pt x="755" y="779"/>
                  </a:cubicBezTo>
                  <a:cubicBezTo>
                    <a:pt x="788" y="779"/>
                    <a:pt x="815" y="752"/>
                    <a:pt x="815" y="719"/>
                  </a:cubicBezTo>
                  <a:cubicBezTo>
                    <a:pt x="815" y="686"/>
                    <a:pt x="815" y="686"/>
                    <a:pt x="815" y="686"/>
                  </a:cubicBezTo>
                  <a:cubicBezTo>
                    <a:pt x="815" y="681"/>
                    <a:pt x="814" y="676"/>
                    <a:pt x="813" y="672"/>
                  </a:cubicBezTo>
                  <a:lnTo>
                    <a:pt x="757" y="440"/>
                  </a:lnTo>
                  <a:close/>
                  <a:moveTo>
                    <a:pt x="755" y="719"/>
                  </a:moveTo>
                  <a:cubicBezTo>
                    <a:pt x="60" y="719"/>
                    <a:pt x="60" y="719"/>
                    <a:pt x="60" y="719"/>
                  </a:cubicBezTo>
                  <a:cubicBezTo>
                    <a:pt x="60" y="686"/>
                    <a:pt x="60" y="686"/>
                    <a:pt x="60" y="686"/>
                  </a:cubicBezTo>
                  <a:cubicBezTo>
                    <a:pt x="118" y="447"/>
                    <a:pt x="118" y="447"/>
                    <a:pt x="118" y="447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697" y="60"/>
                    <a:pt x="697" y="60"/>
                    <a:pt x="697" y="60"/>
                  </a:cubicBezTo>
                  <a:cubicBezTo>
                    <a:pt x="697" y="447"/>
                    <a:pt x="697" y="447"/>
                    <a:pt x="697" y="447"/>
                  </a:cubicBezTo>
                  <a:cubicBezTo>
                    <a:pt x="755" y="686"/>
                    <a:pt x="755" y="686"/>
                    <a:pt x="755" y="686"/>
                  </a:cubicBezTo>
                  <a:lnTo>
                    <a:pt x="755" y="7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64"/>
            <p:cNvSpPr>
              <a:spLocks noEditPoints="1"/>
            </p:cNvSpPr>
            <p:nvPr/>
          </p:nvSpPr>
          <p:spPr bwMode="auto">
            <a:xfrm>
              <a:off x="4914901" y="4512160"/>
              <a:ext cx="882650" cy="796925"/>
            </a:xfrm>
            <a:custGeom>
              <a:avLst/>
              <a:gdLst>
                <a:gd name="T0" fmla="*/ 510 w 556"/>
                <a:gd name="T1" fmla="*/ 0 h 502"/>
                <a:gd name="T2" fmla="*/ 46 w 556"/>
                <a:gd name="T3" fmla="*/ 0 h 502"/>
                <a:gd name="T4" fmla="*/ 46 w 556"/>
                <a:gd name="T5" fmla="*/ 310 h 502"/>
                <a:gd name="T6" fmla="*/ 0 w 556"/>
                <a:gd name="T7" fmla="*/ 502 h 502"/>
                <a:gd name="T8" fmla="*/ 556 w 556"/>
                <a:gd name="T9" fmla="*/ 502 h 502"/>
                <a:gd name="T10" fmla="*/ 510 w 556"/>
                <a:gd name="T11" fmla="*/ 310 h 502"/>
                <a:gd name="T12" fmla="*/ 510 w 556"/>
                <a:gd name="T13" fmla="*/ 0 h 502"/>
                <a:gd name="T14" fmla="*/ 209 w 556"/>
                <a:gd name="T15" fmla="*/ 492 h 502"/>
                <a:gd name="T16" fmla="*/ 220 w 556"/>
                <a:gd name="T17" fmla="*/ 451 h 502"/>
                <a:gd name="T18" fmla="*/ 335 w 556"/>
                <a:gd name="T19" fmla="*/ 451 h 502"/>
                <a:gd name="T20" fmla="*/ 347 w 556"/>
                <a:gd name="T21" fmla="*/ 492 h 502"/>
                <a:gd name="T22" fmla="*/ 209 w 556"/>
                <a:gd name="T23" fmla="*/ 492 h 502"/>
                <a:gd name="T24" fmla="*/ 512 w 556"/>
                <a:gd name="T25" fmla="*/ 438 h 502"/>
                <a:gd name="T26" fmla="*/ 44 w 556"/>
                <a:gd name="T27" fmla="*/ 438 h 502"/>
                <a:gd name="T28" fmla="*/ 83 w 556"/>
                <a:gd name="T29" fmla="*/ 328 h 502"/>
                <a:gd name="T30" fmla="*/ 473 w 556"/>
                <a:gd name="T31" fmla="*/ 328 h 502"/>
                <a:gd name="T32" fmla="*/ 512 w 556"/>
                <a:gd name="T33" fmla="*/ 438 h 502"/>
                <a:gd name="T34" fmla="*/ 65 w 556"/>
                <a:gd name="T35" fmla="*/ 20 h 502"/>
                <a:gd name="T36" fmla="*/ 491 w 556"/>
                <a:gd name="T37" fmla="*/ 20 h 502"/>
                <a:gd name="T38" fmla="*/ 491 w 556"/>
                <a:gd name="T39" fmla="*/ 290 h 502"/>
                <a:gd name="T40" fmla="*/ 65 w 556"/>
                <a:gd name="T41" fmla="*/ 290 h 502"/>
                <a:gd name="T42" fmla="*/ 65 w 556"/>
                <a:gd name="T43" fmla="*/ 2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6" h="502">
                  <a:moveTo>
                    <a:pt x="510" y="0"/>
                  </a:moveTo>
                  <a:lnTo>
                    <a:pt x="46" y="0"/>
                  </a:lnTo>
                  <a:lnTo>
                    <a:pt x="46" y="310"/>
                  </a:lnTo>
                  <a:lnTo>
                    <a:pt x="0" y="502"/>
                  </a:lnTo>
                  <a:lnTo>
                    <a:pt x="556" y="502"/>
                  </a:lnTo>
                  <a:lnTo>
                    <a:pt x="510" y="310"/>
                  </a:lnTo>
                  <a:lnTo>
                    <a:pt x="510" y="0"/>
                  </a:lnTo>
                  <a:close/>
                  <a:moveTo>
                    <a:pt x="209" y="492"/>
                  </a:moveTo>
                  <a:lnTo>
                    <a:pt x="220" y="451"/>
                  </a:lnTo>
                  <a:lnTo>
                    <a:pt x="335" y="451"/>
                  </a:lnTo>
                  <a:lnTo>
                    <a:pt x="347" y="492"/>
                  </a:lnTo>
                  <a:lnTo>
                    <a:pt x="209" y="492"/>
                  </a:lnTo>
                  <a:close/>
                  <a:moveTo>
                    <a:pt x="512" y="438"/>
                  </a:moveTo>
                  <a:lnTo>
                    <a:pt x="44" y="438"/>
                  </a:lnTo>
                  <a:lnTo>
                    <a:pt x="83" y="328"/>
                  </a:lnTo>
                  <a:lnTo>
                    <a:pt x="473" y="328"/>
                  </a:lnTo>
                  <a:lnTo>
                    <a:pt x="512" y="438"/>
                  </a:lnTo>
                  <a:close/>
                  <a:moveTo>
                    <a:pt x="65" y="20"/>
                  </a:moveTo>
                  <a:lnTo>
                    <a:pt x="491" y="20"/>
                  </a:lnTo>
                  <a:lnTo>
                    <a:pt x="491" y="290"/>
                  </a:lnTo>
                  <a:lnTo>
                    <a:pt x="65" y="290"/>
                  </a:lnTo>
                  <a:lnTo>
                    <a:pt x="65" y="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65"/>
            <p:cNvSpPr>
              <a:spLocks/>
            </p:cNvSpPr>
            <p:nvPr/>
          </p:nvSpPr>
          <p:spPr bwMode="auto">
            <a:xfrm>
              <a:off x="4984751" y="5032860"/>
              <a:ext cx="742950" cy="174625"/>
            </a:xfrm>
            <a:custGeom>
              <a:avLst/>
              <a:gdLst>
                <a:gd name="T0" fmla="*/ 39 w 468"/>
                <a:gd name="T1" fmla="*/ 0 h 110"/>
                <a:gd name="T2" fmla="*/ 0 w 468"/>
                <a:gd name="T3" fmla="*/ 110 h 110"/>
                <a:gd name="T4" fmla="*/ 468 w 468"/>
                <a:gd name="T5" fmla="*/ 110 h 110"/>
                <a:gd name="T6" fmla="*/ 429 w 468"/>
                <a:gd name="T7" fmla="*/ 0 h 110"/>
                <a:gd name="T8" fmla="*/ 39 w 46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110">
                  <a:moveTo>
                    <a:pt x="39" y="0"/>
                  </a:moveTo>
                  <a:lnTo>
                    <a:pt x="0" y="110"/>
                  </a:lnTo>
                  <a:lnTo>
                    <a:pt x="468" y="110"/>
                  </a:lnTo>
                  <a:lnTo>
                    <a:pt x="42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66"/>
            <p:cNvSpPr>
              <a:spLocks/>
            </p:cNvSpPr>
            <p:nvPr/>
          </p:nvSpPr>
          <p:spPr bwMode="auto">
            <a:xfrm>
              <a:off x="5246688" y="5228123"/>
              <a:ext cx="219075" cy="65087"/>
            </a:xfrm>
            <a:custGeom>
              <a:avLst/>
              <a:gdLst>
                <a:gd name="T0" fmla="*/ 11 w 138"/>
                <a:gd name="T1" fmla="*/ 0 h 41"/>
                <a:gd name="T2" fmla="*/ 0 w 138"/>
                <a:gd name="T3" fmla="*/ 41 h 41"/>
                <a:gd name="T4" fmla="*/ 138 w 138"/>
                <a:gd name="T5" fmla="*/ 41 h 41"/>
                <a:gd name="T6" fmla="*/ 126 w 138"/>
                <a:gd name="T7" fmla="*/ 0 h 41"/>
                <a:gd name="T8" fmla="*/ 11 w 13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41">
                  <a:moveTo>
                    <a:pt x="11" y="0"/>
                  </a:moveTo>
                  <a:lnTo>
                    <a:pt x="0" y="41"/>
                  </a:lnTo>
                  <a:lnTo>
                    <a:pt x="138" y="41"/>
                  </a:lnTo>
                  <a:lnTo>
                    <a:pt x="126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67"/>
            <p:cNvSpPr>
              <a:spLocks noEditPoints="1"/>
            </p:cNvSpPr>
            <p:nvPr/>
          </p:nvSpPr>
          <p:spPr bwMode="auto">
            <a:xfrm>
              <a:off x="5018088" y="4543910"/>
              <a:ext cx="676275" cy="428625"/>
            </a:xfrm>
            <a:custGeom>
              <a:avLst/>
              <a:gdLst>
                <a:gd name="T0" fmla="*/ 426 w 426"/>
                <a:gd name="T1" fmla="*/ 0 h 270"/>
                <a:gd name="T2" fmla="*/ 0 w 426"/>
                <a:gd name="T3" fmla="*/ 0 h 270"/>
                <a:gd name="T4" fmla="*/ 0 w 426"/>
                <a:gd name="T5" fmla="*/ 270 h 270"/>
                <a:gd name="T6" fmla="*/ 426 w 426"/>
                <a:gd name="T7" fmla="*/ 270 h 270"/>
                <a:gd name="T8" fmla="*/ 426 w 426"/>
                <a:gd name="T9" fmla="*/ 0 h 270"/>
                <a:gd name="T10" fmla="*/ 24 w 426"/>
                <a:gd name="T11" fmla="*/ 25 h 270"/>
                <a:gd name="T12" fmla="*/ 11 w 426"/>
                <a:gd name="T13" fmla="*/ 139 h 270"/>
                <a:gd name="T14" fmla="*/ 11 w 426"/>
                <a:gd name="T15" fmla="*/ 14 h 270"/>
                <a:gd name="T16" fmla="*/ 150 w 426"/>
                <a:gd name="T17" fmla="*/ 14 h 270"/>
                <a:gd name="T18" fmla="*/ 24 w 426"/>
                <a:gd name="T19" fmla="*/ 2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6" h="270">
                  <a:moveTo>
                    <a:pt x="426" y="0"/>
                  </a:moveTo>
                  <a:lnTo>
                    <a:pt x="0" y="0"/>
                  </a:lnTo>
                  <a:lnTo>
                    <a:pt x="0" y="270"/>
                  </a:lnTo>
                  <a:lnTo>
                    <a:pt x="426" y="270"/>
                  </a:lnTo>
                  <a:lnTo>
                    <a:pt x="426" y="0"/>
                  </a:lnTo>
                  <a:close/>
                  <a:moveTo>
                    <a:pt x="24" y="25"/>
                  </a:moveTo>
                  <a:lnTo>
                    <a:pt x="11" y="139"/>
                  </a:lnTo>
                  <a:lnTo>
                    <a:pt x="11" y="14"/>
                  </a:lnTo>
                  <a:lnTo>
                    <a:pt x="150" y="14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Rectangle 68"/>
            <p:cNvSpPr>
              <a:spLocks noChangeArrowheads="1"/>
            </p:cNvSpPr>
            <p:nvPr/>
          </p:nvSpPr>
          <p:spPr bwMode="auto">
            <a:xfrm>
              <a:off x="4914901" y="5309085"/>
              <a:ext cx="882650" cy="412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72"/>
            <p:cNvSpPr>
              <a:spLocks/>
            </p:cNvSpPr>
            <p:nvPr/>
          </p:nvSpPr>
          <p:spPr bwMode="auto">
            <a:xfrm>
              <a:off x="5035551" y="4566135"/>
              <a:ext cx="220663" cy="198437"/>
            </a:xfrm>
            <a:custGeom>
              <a:avLst/>
              <a:gdLst>
                <a:gd name="T0" fmla="*/ 0 w 139"/>
                <a:gd name="T1" fmla="*/ 125 h 125"/>
                <a:gd name="T2" fmla="*/ 13 w 139"/>
                <a:gd name="T3" fmla="*/ 11 h 125"/>
                <a:gd name="T4" fmla="*/ 139 w 139"/>
                <a:gd name="T5" fmla="*/ 0 h 125"/>
                <a:gd name="T6" fmla="*/ 0 w 139"/>
                <a:gd name="T7" fmla="*/ 0 h 125"/>
                <a:gd name="T8" fmla="*/ 0 w 139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5">
                  <a:moveTo>
                    <a:pt x="0" y="125"/>
                  </a:moveTo>
                  <a:lnTo>
                    <a:pt x="13" y="11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090839" y="2893709"/>
            <a:ext cx="900113" cy="747713"/>
            <a:chOff x="6140451" y="4428023"/>
            <a:chExt cx="1200150" cy="996950"/>
          </a:xfrm>
        </p:grpSpPr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6140451" y="4428023"/>
              <a:ext cx="1200150" cy="996950"/>
            </a:xfrm>
            <a:custGeom>
              <a:avLst/>
              <a:gdLst>
                <a:gd name="T0" fmla="*/ 884 w 944"/>
                <a:gd name="T1" fmla="*/ 8 h 784"/>
                <a:gd name="T2" fmla="*/ 503 w 944"/>
                <a:gd name="T3" fmla="*/ 8 h 784"/>
                <a:gd name="T4" fmla="*/ 504 w 944"/>
                <a:gd name="T5" fmla="*/ 6 h 784"/>
                <a:gd name="T6" fmla="*/ 485 w 944"/>
                <a:gd name="T7" fmla="*/ 0 h 784"/>
                <a:gd name="T8" fmla="*/ 482 w 944"/>
                <a:gd name="T9" fmla="*/ 8 h 784"/>
                <a:gd name="T10" fmla="*/ 60 w 944"/>
                <a:gd name="T11" fmla="*/ 8 h 784"/>
                <a:gd name="T12" fmla="*/ 0 w 944"/>
                <a:gd name="T13" fmla="*/ 68 h 784"/>
                <a:gd name="T14" fmla="*/ 0 w 944"/>
                <a:gd name="T15" fmla="*/ 620 h 784"/>
                <a:gd name="T16" fmla="*/ 60 w 944"/>
                <a:gd name="T17" fmla="*/ 680 h 784"/>
                <a:gd name="T18" fmla="*/ 238 w 944"/>
                <a:gd name="T19" fmla="*/ 680 h 784"/>
                <a:gd name="T20" fmla="*/ 238 w 944"/>
                <a:gd name="T21" fmla="*/ 724 h 784"/>
                <a:gd name="T22" fmla="*/ 298 w 944"/>
                <a:gd name="T23" fmla="*/ 784 h 784"/>
                <a:gd name="T24" fmla="*/ 647 w 944"/>
                <a:gd name="T25" fmla="*/ 784 h 784"/>
                <a:gd name="T26" fmla="*/ 707 w 944"/>
                <a:gd name="T27" fmla="*/ 724 h 784"/>
                <a:gd name="T28" fmla="*/ 707 w 944"/>
                <a:gd name="T29" fmla="*/ 680 h 784"/>
                <a:gd name="T30" fmla="*/ 884 w 944"/>
                <a:gd name="T31" fmla="*/ 680 h 784"/>
                <a:gd name="T32" fmla="*/ 944 w 944"/>
                <a:gd name="T33" fmla="*/ 620 h 784"/>
                <a:gd name="T34" fmla="*/ 944 w 944"/>
                <a:gd name="T35" fmla="*/ 68 h 784"/>
                <a:gd name="T36" fmla="*/ 884 w 944"/>
                <a:gd name="T37" fmla="*/ 8 h 784"/>
                <a:gd name="T38" fmla="*/ 884 w 944"/>
                <a:gd name="T39" fmla="*/ 620 h 784"/>
                <a:gd name="T40" fmla="*/ 496 w 944"/>
                <a:gd name="T41" fmla="*/ 620 h 784"/>
                <a:gd name="T42" fmla="*/ 496 w 944"/>
                <a:gd name="T43" fmla="*/ 667 h 784"/>
                <a:gd name="T44" fmla="*/ 647 w 944"/>
                <a:gd name="T45" fmla="*/ 667 h 784"/>
                <a:gd name="T46" fmla="*/ 647 w 944"/>
                <a:gd name="T47" fmla="*/ 724 h 784"/>
                <a:gd name="T48" fmla="*/ 298 w 944"/>
                <a:gd name="T49" fmla="*/ 724 h 784"/>
                <a:gd name="T50" fmla="*/ 298 w 944"/>
                <a:gd name="T51" fmla="*/ 667 h 784"/>
                <a:gd name="T52" fmla="*/ 448 w 944"/>
                <a:gd name="T53" fmla="*/ 667 h 784"/>
                <a:gd name="T54" fmla="*/ 448 w 944"/>
                <a:gd name="T55" fmla="*/ 620 h 784"/>
                <a:gd name="T56" fmla="*/ 60 w 944"/>
                <a:gd name="T57" fmla="*/ 620 h 784"/>
                <a:gd name="T58" fmla="*/ 60 w 944"/>
                <a:gd name="T59" fmla="*/ 68 h 784"/>
                <a:gd name="T60" fmla="*/ 884 w 944"/>
                <a:gd name="T61" fmla="*/ 68 h 784"/>
                <a:gd name="T62" fmla="*/ 884 w 944"/>
                <a:gd name="T63" fmla="*/ 62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4" h="784">
                  <a:moveTo>
                    <a:pt x="884" y="8"/>
                  </a:moveTo>
                  <a:cubicBezTo>
                    <a:pt x="503" y="8"/>
                    <a:pt x="503" y="8"/>
                    <a:pt x="503" y="8"/>
                  </a:cubicBezTo>
                  <a:cubicBezTo>
                    <a:pt x="503" y="7"/>
                    <a:pt x="503" y="7"/>
                    <a:pt x="504" y="6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484" y="3"/>
                    <a:pt x="483" y="5"/>
                    <a:pt x="482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27" y="8"/>
                    <a:pt x="0" y="35"/>
                    <a:pt x="0" y="68"/>
                  </a:cubicBezTo>
                  <a:cubicBezTo>
                    <a:pt x="0" y="620"/>
                    <a:pt x="0" y="620"/>
                    <a:pt x="0" y="620"/>
                  </a:cubicBezTo>
                  <a:cubicBezTo>
                    <a:pt x="0" y="653"/>
                    <a:pt x="27" y="680"/>
                    <a:pt x="60" y="680"/>
                  </a:cubicBezTo>
                  <a:cubicBezTo>
                    <a:pt x="238" y="680"/>
                    <a:pt x="238" y="680"/>
                    <a:pt x="238" y="680"/>
                  </a:cubicBezTo>
                  <a:cubicBezTo>
                    <a:pt x="238" y="724"/>
                    <a:pt x="238" y="724"/>
                    <a:pt x="238" y="724"/>
                  </a:cubicBezTo>
                  <a:cubicBezTo>
                    <a:pt x="238" y="757"/>
                    <a:pt x="265" y="784"/>
                    <a:pt x="298" y="784"/>
                  </a:cubicBezTo>
                  <a:cubicBezTo>
                    <a:pt x="647" y="784"/>
                    <a:pt x="647" y="784"/>
                    <a:pt x="647" y="784"/>
                  </a:cubicBezTo>
                  <a:cubicBezTo>
                    <a:pt x="680" y="784"/>
                    <a:pt x="707" y="757"/>
                    <a:pt x="707" y="724"/>
                  </a:cubicBezTo>
                  <a:cubicBezTo>
                    <a:pt x="707" y="680"/>
                    <a:pt x="707" y="680"/>
                    <a:pt x="707" y="680"/>
                  </a:cubicBezTo>
                  <a:cubicBezTo>
                    <a:pt x="884" y="680"/>
                    <a:pt x="884" y="680"/>
                    <a:pt x="884" y="680"/>
                  </a:cubicBezTo>
                  <a:cubicBezTo>
                    <a:pt x="917" y="680"/>
                    <a:pt x="944" y="653"/>
                    <a:pt x="944" y="620"/>
                  </a:cubicBezTo>
                  <a:cubicBezTo>
                    <a:pt x="944" y="68"/>
                    <a:pt x="944" y="68"/>
                    <a:pt x="944" y="68"/>
                  </a:cubicBezTo>
                  <a:cubicBezTo>
                    <a:pt x="944" y="35"/>
                    <a:pt x="917" y="8"/>
                    <a:pt x="884" y="8"/>
                  </a:cubicBezTo>
                  <a:close/>
                  <a:moveTo>
                    <a:pt x="884" y="620"/>
                  </a:moveTo>
                  <a:cubicBezTo>
                    <a:pt x="496" y="620"/>
                    <a:pt x="496" y="620"/>
                    <a:pt x="496" y="620"/>
                  </a:cubicBezTo>
                  <a:cubicBezTo>
                    <a:pt x="496" y="667"/>
                    <a:pt x="496" y="667"/>
                    <a:pt x="496" y="667"/>
                  </a:cubicBezTo>
                  <a:cubicBezTo>
                    <a:pt x="647" y="667"/>
                    <a:pt x="647" y="667"/>
                    <a:pt x="647" y="667"/>
                  </a:cubicBezTo>
                  <a:cubicBezTo>
                    <a:pt x="647" y="724"/>
                    <a:pt x="647" y="724"/>
                    <a:pt x="647" y="724"/>
                  </a:cubicBezTo>
                  <a:cubicBezTo>
                    <a:pt x="298" y="724"/>
                    <a:pt x="298" y="724"/>
                    <a:pt x="298" y="724"/>
                  </a:cubicBezTo>
                  <a:cubicBezTo>
                    <a:pt x="298" y="667"/>
                    <a:pt x="298" y="667"/>
                    <a:pt x="298" y="667"/>
                  </a:cubicBezTo>
                  <a:cubicBezTo>
                    <a:pt x="448" y="667"/>
                    <a:pt x="448" y="667"/>
                    <a:pt x="448" y="667"/>
                  </a:cubicBezTo>
                  <a:cubicBezTo>
                    <a:pt x="448" y="620"/>
                    <a:pt x="448" y="620"/>
                    <a:pt x="448" y="620"/>
                  </a:cubicBezTo>
                  <a:cubicBezTo>
                    <a:pt x="60" y="620"/>
                    <a:pt x="60" y="620"/>
                    <a:pt x="60" y="62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884" y="68"/>
                    <a:pt x="884" y="68"/>
                    <a:pt x="884" y="68"/>
                  </a:cubicBezTo>
                  <a:lnTo>
                    <a:pt x="884" y="6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69"/>
            <p:cNvSpPr>
              <a:spLocks noEditPoints="1"/>
            </p:cNvSpPr>
            <p:nvPr/>
          </p:nvSpPr>
          <p:spPr bwMode="auto">
            <a:xfrm>
              <a:off x="6216651" y="4513748"/>
              <a:ext cx="1047750" cy="833437"/>
            </a:xfrm>
            <a:custGeom>
              <a:avLst/>
              <a:gdLst>
                <a:gd name="T0" fmla="*/ 0 w 660"/>
                <a:gd name="T1" fmla="*/ 442 h 525"/>
                <a:gd name="T2" fmla="*/ 310 w 660"/>
                <a:gd name="T3" fmla="*/ 442 h 525"/>
                <a:gd name="T4" fmla="*/ 310 w 660"/>
                <a:gd name="T5" fmla="*/ 480 h 525"/>
                <a:gd name="T6" fmla="*/ 190 w 660"/>
                <a:gd name="T7" fmla="*/ 480 h 525"/>
                <a:gd name="T8" fmla="*/ 190 w 660"/>
                <a:gd name="T9" fmla="*/ 525 h 525"/>
                <a:gd name="T10" fmla="*/ 470 w 660"/>
                <a:gd name="T11" fmla="*/ 525 h 525"/>
                <a:gd name="T12" fmla="*/ 470 w 660"/>
                <a:gd name="T13" fmla="*/ 480 h 525"/>
                <a:gd name="T14" fmla="*/ 349 w 660"/>
                <a:gd name="T15" fmla="*/ 480 h 525"/>
                <a:gd name="T16" fmla="*/ 349 w 660"/>
                <a:gd name="T17" fmla="*/ 442 h 525"/>
                <a:gd name="T18" fmla="*/ 660 w 660"/>
                <a:gd name="T19" fmla="*/ 442 h 525"/>
                <a:gd name="T20" fmla="*/ 660 w 660"/>
                <a:gd name="T21" fmla="*/ 0 h 525"/>
                <a:gd name="T22" fmla="*/ 0 w 660"/>
                <a:gd name="T23" fmla="*/ 0 h 525"/>
                <a:gd name="T24" fmla="*/ 0 w 660"/>
                <a:gd name="T25" fmla="*/ 442 h 525"/>
                <a:gd name="T26" fmla="*/ 27 w 660"/>
                <a:gd name="T27" fmla="*/ 29 h 525"/>
                <a:gd name="T28" fmla="*/ 632 w 660"/>
                <a:gd name="T29" fmla="*/ 29 h 525"/>
                <a:gd name="T30" fmla="*/ 632 w 660"/>
                <a:gd name="T31" fmla="*/ 413 h 525"/>
                <a:gd name="T32" fmla="*/ 27 w 660"/>
                <a:gd name="T33" fmla="*/ 413 h 525"/>
                <a:gd name="T34" fmla="*/ 27 w 660"/>
                <a:gd name="T35" fmla="*/ 2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0" h="525">
                  <a:moveTo>
                    <a:pt x="0" y="442"/>
                  </a:moveTo>
                  <a:lnTo>
                    <a:pt x="310" y="442"/>
                  </a:lnTo>
                  <a:lnTo>
                    <a:pt x="310" y="480"/>
                  </a:lnTo>
                  <a:lnTo>
                    <a:pt x="190" y="480"/>
                  </a:lnTo>
                  <a:lnTo>
                    <a:pt x="190" y="525"/>
                  </a:lnTo>
                  <a:lnTo>
                    <a:pt x="470" y="525"/>
                  </a:lnTo>
                  <a:lnTo>
                    <a:pt x="470" y="480"/>
                  </a:lnTo>
                  <a:lnTo>
                    <a:pt x="349" y="480"/>
                  </a:lnTo>
                  <a:lnTo>
                    <a:pt x="349" y="442"/>
                  </a:lnTo>
                  <a:lnTo>
                    <a:pt x="660" y="442"/>
                  </a:lnTo>
                  <a:lnTo>
                    <a:pt x="660" y="0"/>
                  </a:lnTo>
                  <a:lnTo>
                    <a:pt x="0" y="0"/>
                  </a:lnTo>
                  <a:lnTo>
                    <a:pt x="0" y="442"/>
                  </a:lnTo>
                  <a:close/>
                  <a:moveTo>
                    <a:pt x="27" y="29"/>
                  </a:moveTo>
                  <a:lnTo>
                    <a:pt x="632" y="29"/>
                  </a:lnTo>
                  <a:lnTo>
                    <a:pt x="632" y="413"/>
                  </a:lnTo>
                  <a:lnTo>
                    <a:pt x="27" y="413"/>
                  </a:lnTo>
                  <a:lnTo>
                    <a:pt x="27" y="2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70"/>
            <p:cNvSpPr>
              <a:spLocks noEditPoints="1"/>
            </p:cNvSpPr>
            <p:nvPr/>
          </p:nvSpPr>
          <p:spPr bwMode="auto">
            <a:xfrm>
              <a:off x="6259513" y="4559785"/>
              <a:ext cx="960438" cy="609600"/>
            </a:xfrm>
            <a:custGeom>
              <a:avLst/>
              <a:gdLst>
                <a:gd name="T0" fmla="*/ 605 w 605"/>
                <a:gd name="T1" fmla="*/ 0 h 384"/>
                <a:gd name="T2" fmla="*/ 0 w 605"/>
                <a:gd name="T3" fmla="*/ 0 h 384"/>
                <a:gd name="T4" fmla="*/ 0 w 605"/>
                <a:gd name="T5" fmla="*/ 384 h 384"/>
                <a:gd name="T6" fmla="*/ 605 w 605"/>
                <a:gd name="T7" fmla="*/ 384 h 384"/>
                <a:gd name="T8" fmla="*/ 605 w 605"/>
                <a:gd name="T9" fmla="*/ 0 h 384"/>
                <a:gd name="T10" fmla="*/ 33 w 605"/>
                <a:gd name="T11" fmla="*/ 23 h 384"/>
                <a:gd name="T12" fmla="*/ 13 w 605"/>
                <a:gd name="T13" fmla="*/ 166 h 384"/>
                <a:gd name="T14" fmla="*/ 13 w 605"/>
                <a:gd name="T15" fmla="*/ 12 h 384"/>
                <a:gd name="T16" fmla="*/ 177 w 605"/>
                <a:gd name="T17" fmla="*/ 12 h 384"/>
                <a:gd name="T18" fmla="*/ 33 w 605"/>
                <a:gd name="T19" fmla="*/ 2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5" h="384">
                  <a:moveTo>
                    <a:pt x="605" y="0"/>
                  </a:moveTo>
                  <a:lnTo>
                    <a:pt x="0" y="0"/>
                  </a:lnTo>
                  <a:lnTo>
                    <a:pt x="0" y="384"/>
                  </a:lnTo>
                  <a:lnTo>
                    <a:pt x="605" y="384"/>
                  </a:lnTo>
                  <a:lnTo>
                    <a:pt x="605" y="0"/>
                  </a:lnTo>
                  <a:close/>
                  <a:moveTo>
                    <a:pt x="33" y="23"/>
                  </a:moveTo>
                  <a:lnTo>
                    <a:pt x="13" y="166"/>
                  </a:lnTo>
                  <a:lnTo>
                    <a:pt x="13" y="12"/>
                  </a:lnTo>
                  <a:lnTo>
                    <a:pt x="177" y="12"/>
                  </a:lnTo>
                  <a:lnTo>
                    <a:pt x="33" y="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73"/>
            <p:cNvSpPr>
              <a:spLocks/>
            </p:cNvSpPr>
            <p:nvPr/>
          </p:nvSpPr>
          <p:spPr bwMode="auto">
            <a:xfrm>
              <a:off x="6280151" y="4578835"/>
              <a:ext cx="260350" cy="244475"/>
            </a:xfrm>
            <a:custGeom>
              <a:avLst/>
              <a:gdLst>
                <a:gd name="T0" fmla="*/ 0 w 164"/>
                <a:gd name="T1" fmla="*/ 154 h 154"/>
                <a:gd name="T2" fmla="*/ 20 w 164"/>
                <a:gd name="T3" fmla="*/ 11 h 154"/>
                <a:gd name="T4" fmla="*/ 164 w 164"/>
                <a:gd name="T5" fmla="*/ 0 h 154"/>
                <a:gd name="T6" fmla="*/ 0 w 164"/>
                <a:gd name="T7" fmla="*/ 0 h 154"/>
                <a:gd name="T8" fmla="*/ 0 w 164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54">
                  <a:moveTo>
                    <a:pt x="0" y="154"/>
                  </a:moveTo>
                  <a:lnTo>
                    <a:pt x="20" y="1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148819" y="2802031"/>
            <a:ext cx="608410" cy="838200"/>
            <a:chOff x="7710488" y="4370873"/>
            <a:chExt cx="811213" cy="1117600"/>
          </a:xfrm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7710488" y="4370873"/>
              <a:ext cx="811213" cy="1117600"/>
            </a:xfrm>
            <a:custGeom>
              <a:avLst/>
              <a:gdLst>
                <a:gd name="T0" fmla="*/ 531 w 639"/>
                <a:gd name="T1" fmla="*/ 3 h 880"/>
                <a:gd name="T2" fmla="*/ 333 w 639"/>
                <a:gd name="T3" fmla="*/ 3 h 880"/>
                <a:gd name="T4" fmla="*/ 332 w 639"/>
                <a:gd name="T5" fmla="*/ 0 h 880"/>
                <a:gd name="T6" fmla="*/ 324 w 639"/>
                <a:gd name="T7" fmla="*/ 3 h 880"/>
                <a:gd name="T8" fmla="*/ 108 w 639"/>
                <a:gd name="T9" fmla="*/ 3 h 880"/>
                <a:gd name="T10" fmla="*/ 0 w 639"/>
                <a:gd name="T11" fmla="*/ 111 h 880"/>
                <a:gd name="T12" fmla="*/ 0 w 639"/>
                <a:gd name="T13" fmla="*/ 772 h 880"/>
                <a:gd name="T14" fmla="*/ 108 w 639"/>
                <a:gd name="T15" fmla="*/ 880 h 880"/>
                <a:gd name="T16" fmla="*/ 531 w 639"/>
                <a:gd name="T17" fmla="*/ 880 h 880"/>
                <a:gd name="T18" fmla="*/ 639 w 639"/>
                <a:gd name="T19" fmla="*/ 772 h 880"/>
                <a:gd name="T20" fmla="*/ 639 w 639"/>
                <a:gd name="T21" fmla="*/ 111 h 880"/>
                <a:gd name="T22" fmla="*/ 531 w 639"/>
                <a:gd name="T23" fmla="*/ 3 h 880"/>
                <a:gd name="T24" fmla="*/ 579 w 639"/>
                <a:gd name="T25" fmla="*/ 772 h 880"/>
                <a:gd name="T26" fmla="*/ 531 w 639"/>
                <a:gd name="T27" fmla="*/ 820 h 880"/>
                <a:gd name="T28" fmla="*/ 108 w 639"/>
                <a:gd name="T29" fmla="*/ 820 h 880"/>
                <a:gd name="T30" fmla="*/ 60 w 639"/>
                <a:gd name="T31" fmla="*/ 772 h 880"/>
                <a:gd name="T32" fmla="*/ 60 w 639"/>
                <a:gd name="T33" fmla="*/ 111 h 880"/>
                <a:gd name="T34" fmla="*/ 108 w 639"/>
                <a:gd name="T35" fmla="*/ 63 h 880"/>
                <a:gd name="T36" fmla="*/ 531 w 639"/>
                <a:gd name="T37" fmla="*/ 63 h 880"/>
                <a:gd name="T38" fmla="*/ 579 w 639"/>
                <a:gd name="T39" fmla="*/ 111 h 880"/>
                <a:gd name="T40" fmla="*/ 579 w 639"/>
                <a:gd name="T41" fmla="*/ 77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9" h="880">
                  <a:moveTo>
                    <a:pt x="531" y="3"/>
                  </a:move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1"/>
                    <a:pt x="332" y="0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49" y="3"/>
                    <a:pt x="0" y="51"/>
                    <a:pt x="0" y="111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0" y="831"/>
                    <a:pt x="49" y="880"/>
                    <a:pt x="108" y="880"/>
                  </a:cubicBezTo>
                  <a:cubicBezTo>
                    <a:pt x="531" y="880"/>
                    <a:pt x="531" y="880"/>
                    <a:pt x="531" y="880"/>
                  </a:cubicBezTo>
                  <a:cubicBezTo>
                    <a:pt x="590" y="880"/>
                    <a:pt x="639" y="831"/>
                    <a:pt x="639" y="772"/>
                  </a:cubicBezTo>
                  <a:cubicBezTo>
                    <a:pt x="639" y="111"/>
                    <a:pt x="639" y="111"/>
                    <a:pt x="639" y="111"/>
                  </a:cubicBezTo>
                  <a:cubicBezTo>
                    <a:pt x="639" y="51"/>
                    <a:pt x="590" y="3"/>
                    <a:pt x="531" y="3"/>
                  </a:cubicBezTo>
                  <a:close/>
                  <a:moveTo>
                    <a:pt x="579" y="772"/>
                  </a:moveTo>
                  <a:cubicBezTo>
                    <a:pt x="579" y="798"/>
                    <a:pt x="557" y="820"/>
                    <a:pt x="531" y="820"/>
                  </a:cubicBezTo>
                  <a:cubicBezTo>
                    <a:pt x="108" y="820"/>
                    <a:pt x="108" y="820"/>
                    <a:pt x="108" y="820"/>
                  </a:cubicBezTo>
                  <a:cubicBezTo>
                    <a:pt x="82" y="820"/>
                    <a:pt x="60" y="798"/>
                    <a:pt x="60" y="772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0" y="84"/>
                    <a:pt x="82" y="63"/>
                    <a:pt x="108" y="63"/>
                  </a:cubicBezTo>
                  <a:cubicBezTo>
                    <a:pt x="531" y="63"/>
                    <a:pt x="531" y="63"/>
                    <a:pt x="531" y="63"/>
                  </a:cubicBezTo>
                  <a:cubicBezTo>
                    <a:pt x="557" y="63"/>
                    <a:pt x="579" y="84"/>
                    <a:pt x="579" y="111"/>
                  </a:cubicBezTo>
                  <a:lnTo>
                    <a:pt x="579" y="77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61"/>
            <p:cNvSpPr>
              <a:spLocks noEditPoints="1"/>
            </p:cNvSpPr>
            <p:nvPr/>
          </p:nvSpPr>
          <p:spPr bwMode="auto">
            <a:xfrm>
              <a:off x="7786688" y="4450248"/>
              <a:ext cx="658813" cy="962025"/>
            </a:xfrm>
            <a:custGeom>
              <a:avLst/>
              <a:gdLst>
                <a:gd name="T0" fmla="*/ 471 w 519"/>
                <a:gd name="T1" fmla="*/ 0 h 757"/>
                <a:gd name="T2" fmla="*/ 48 w 519"/>
                <a:gd name="T3" fmla="*/ 0 h 757"/>
                <a:gd name="T4" fmla="*/ 0 w 519"/>
                <a:gd name="T5" fmla="*/ 48 h 757"/>
                <a:gd name="T6" fmla="*/ 0 w 519"/>
                <a:gd name="T7" fmla="*/ 709 h 757"/>
                <a:gd name="T8" fmla="*/ 48 w 519"/>
                <a:gd name="T9" fmla="*/ 757 h 757"/>
                <a:gd name="T10" fmla="*/ 471 w 519"/>
                <a:gd name="T11" fmla="*/ 757 h 757"/>
                <a:gd name="T12" fmla="*/ 519 w 519"/>
                <a:gd name="T13" fmla="*/ 709 h 757"/>
                <a:gd name="T14" fmla="*/ 519 w 519"/>
                <a:gd name="T15" fmla="*/ 48 h 757"/>
                <a:gd name="T16" fmla="*/ 471 w 519"/>
                <a:gd name="T17" fmla="*/ 0 h 757"/>
                <a:gd name="T18" fmla="*/ 260 w 519"/>
                <a:gd name="T19" fmla="*/ 740 h 757"/>
                <a:gd name="T20" fmla="*/ 235 w 519"/>
                <a:gd name="T21" fmla="*/ 716 h 757"/>
                <a:gd name="T22" fmla="*/ 260 w 519"/>
                <a:gd name="T23" fmla="*/ 692 h 757"/>
                <a:gd name="T24" fmla="*/ 284 w 519"/>
                <a:gd name="T25" fmla="*/ 716 h 757"/>
                <a:gd name="T26" fmla="*/ 260 w 519"/>
                <a:gd name="T27" fmla="*/ 740 h 757"/>
                <a:gd name="T28" fmla="*/ 499 w 519"/>
                <a:gd name="T29" fmla="*/ 680 h 757"/>
                <a:gd name="T30" fmla="*/ 20 w 519"/>
                <a:gd name="T31" fmla="*/ 680 h 757"/>
                <a:gd name="T32" fmla="*/ 20 w 519"/>
                <a:gd name="T33" fmla="*/ 76 h 757"/>
                <a:gd name="T34" fmla="*/ 499 w 519"/>
                <a:gd name="T35" fmla="*/ 76 h 757"/>
                <a:gd name="T36" fmla="*/ 499 w 519"/>
                <a:gd name="T37" fmla="*/ 68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9" h="757">
                  <a:moveTo>
                    <a:pt x="471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35"/>
                    <a:pt x="22" y="757"/>
                    <a:pt x="48" y="757"/>
                  </a:cubicBezTo>
                  <a:cubicBezTo>
                    <a:pt x="471" y="757"/>
                    <a:pt x="471" y="757"/>
                    <a:pt x="471" y="757"/>
                  </a:cubicBezTo>
                  <a:cubicBezTo>
                    <a:pt x="497" y="757"/>
                    <a:pt x="519" y="735"/>
                    <a:pt x="519" y="709"/>
                  </a:cubicBezTo>
                  <a:cubicBezTo>
                    <a:pt x="519" y="48"/>
                    <a:pt x="519" y="48"/>
                    <a:pt x="519" y="48"/>
                  </a:cubicBezTo>
                  <a:cubicBezTo>
                    <a:pt x="519" y="21"/>
                    <a:pt x="497" y="0"/>
                    <a:pt x="471" y="0"/>
                  </a:cubicBezTo>
                  <a:close/>
                  <a:moveTo>
                    <a:pt x="260" y="740"/>
                  </a:moveTo>
                  <a:cubicBezTo>
                    <a:pt x="246" y="740"/>
                    <a:pt x="235" y="729"/>
                    <a:pt x="235" y="716"/>
                  </a:cubicBezTo>
                  <a:cubicBezTo>
                    <a:pt x="235" y="702"/>
                    <a:pt x="246" y="692"/>
                    <a:pt x="260" y="692"/>
                  </a:cubicBezTo>
                  <a:cubicBezTo>
                    <a:pt x="273" y="692"/>
                    <a:pt x="284" y="702"/>
                    <a:pt x="284" y="716"/>
                  </a:cubicBezTo>
                  <a:cubicBezTo>
                    <a:pt x="284" y="729"/>
                    <a:pt x="273" y="740"/>
                    <a:pt x="260" y="740"/>
                  </a:cubicBezTo>
                  <a:close/>
                  <a:moveTo>
                    <a:pt x="499" y="680"/>
                  </a:moveTo>
                  <a:cubicBezTo>
                    <a:pt x="20" y="680"/>
                    <a:pt x="20" y="680"/>
                    <a:pt x="20" y="680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499" y="76"/>
                    <a:pt x="499" y="76"/>
                    <a:pt x="499" y="76"/>
                  </a:cubicBezTo>
                  <a:lnTo>
                    <a:pt x="499" y="68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7812088" y="4547085"/>
              <a:ext cx="608013" cy="768350"/>
            </a:xfrm>
            <a:custGeom>
              <a:avLst/>
              <a:gdLst>
                <a:gd name="T0" fmla="*/ 0 w 383"/>
                <a:gd name="T1" fmla="*/ 484 h 484"/>
                <a:gd name="T2" fmla="*/ 383 w 383"/>
                <a:gd name="T3" fmla="*/ 484 h 484"/>
                <a:gd name="T4" fmla="*/ 383 w 383"/>
                <a:gd name="T5" fmla="*/ 0 h 484"/>
                <a:gd name="T6" fmla="*/ 0 w 383"/>
                <a:gd name="T7" fmla="*/ 0 h 484"/>
                <a:gd name="T8" fmla="*/ 0 w 383"/>
                <a:gd name="T9" fmla="*/ 484 h 484"/>
                <a:gd name="T10" fmla="*/ 9 w 383"/>
                <a:gd name="T11" fmla="*/ 12 h 484"/>
                <a:gd name="T12" fmla="*/ 128 w 383"/>
                <a:gd name="T13" fmla="*/ 12 h 484"/>
                <a:gd name="T14" fmla="*/ 24 w 383"/>
                <a:gd name="T15" fmla="*/ 26 h 484"/>
                <a:gd name="T16" fmla="*/ 9 w 383"/>
                <a:gd name="T17" fmla="*/ 174 h 484"/>
                <a:gd name="T18" fmla="*/ 9 w 383"/>
                <a:gd name="T19" fmla="*/ 1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484">
                  <a:moveTo>
                    <a:pt x="0" y="484"/>
                  </a:moveTo>
                  <a:lnTo>
                    <a:pt x="383" y="484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484"/>
                  </a:lnTo>
                  <a:close/>
                  <a:moveTo>
                    <a:pt x="9" y="12"/>
                  </a:moveTo>
                  <a:lnTo>
                    <a:pt x="128" y="12"/>
                  </a:lnTo>
                  <a:lnTo>
                    <a:pt x="24" y="26"/>
                  </a:lnTo>
                  <a:lnTo>
                    <a:pt x="9" y="174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Oval 63"/>
            <p:cNvSpPr>
              <a:spLocks noChangeArrowheads="1"/>
            </p:cNvSpPr>
            <p:nvPr/>
          </p:nvSpPr>
          <p:spPr bwMode="auto">
            <a:xfrm>
              <a:off x="8085138" y="5329723"/>
              <a:ext cx="61913" cy="619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74"/>
            <p:cNvSpPr>
              <a:spLocks/>
            </p:cNvSpPr>
            <p:nvPr/>
          </p:nvSpPr>
          <p:spPr bwMode="auto">
            <a:xfrm>
              <a:off x="7826376" y="4566135"/>
              <a:ext cx="188913" cy="257175"/>
            </a:xfrm>
            <a:custGeom>
              <a:avLst/>
              <a:gdLst>
                <a:gd name="T0" fmla="*/ 119 w 119"/>
                <a:gd name="T1" fmla="*/ 0 h 162"/>
                <a:gd name="T2" fmla="*/ 0 w 119"/>
                <a:gd name="T3" fmla="*/ 0 h 162"/>
                <a:gd name="T4" fmla="*/ 0 w 119"/>
                <a:gd name="T5" fmla="*/ 162 h 162"/>
                <a:gd name="T6" fmla="*/ 15 w 119"/>
                <a:gd name="T7" fmla="*/ 14 h 162"/>
                <a:gd name="T8" fmla="*/ 119 w 119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62">
                  <a:moveTo>
                    <a:pt x="119" y="0"/>
                  </a:moveTo>
                  <a:lnTo>
                    <a:pt x="0" y="0"/>
                  </a:lnTo>
                  <a:lnTo>
                    <a:pt x="0" y="162"/>
                  </a:lnTo>
                  <a:lnTo>
                    <a:pt x="15" y="1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549396" y="1834053"/>
            <a:ext cx="884634" cy="828675"/>
            <a:chOff x="3997326" y="3343760"/>
            <a:chExt cx="1179512" cy="1104900"/>
          </a:xfrm>
        </p:grpSpPr>
        <p:sp>
          <p:nvSpPr>
            <p:cNvPr id="34" name="Freeform 75"/>
            <p:cNvSpPr>
              <a:spLocks/>
            </p:cNvSpPr>
            <p:nvPr/>
          </p:nvSpPr>
          <p:spPr bwMode="auto">
            <a:xfrm>
              <a:off x="4633913" y="3859698"/>
              <a:ext cx="47625" cy="39687"/>
            </a:xfrm>
            <a:custGeom>
              <a:avLst/>
              <a:gdLst>
                <a:gd name="T0" fmla="*/ 0 w 38"/>
                <a:gd name="T1" fmla="*/ 15 h 32"/>
                <a:gd name="T2" fmla="*/ 9 w 38"/>
                <a:gd name="T3" fmla="*/ 32 h 32"/>
                <a:gd name="T4" fmla="*/ 38 w 38"/>
                <a:gd name="T5" fmla="*/ 17 h 32"/>
                <a:gd name="T6" fmla="*/ 28 w 38"/>
                <a:gd name="T7" fmla="*/ 0 h 32"/>
                <a:gd name="T8" fmla="*/ 0 w 38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0" y="15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9" y="27"/>
                    <a:pt x="28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5"/>
                    <a:pt x="10" y="10"/>
                    <a:pt x="0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76"/>
            <p:cNvSpPr>
              <a:spLocks/>
            </p:cNvSpPr>
            <p:nvPr/>
          </p:nvSpPr>
          <p:spPr bwMode="auto">
            <a:xfrm>
              <a:off x="5070476" y="3488223"/>
              <a:ext cx="36513" cy="39687"/>
            </a:xfrm>
            <a:custGeom>
              <a:avLst/>
              <a:gdLst>
                <a:gd name="T0" fmla="*/ 0 w 29"/>
                <a:gd name="T1" fmla="*/ 18 h 30"/>
                <a:gd name="T2" fmla="*/ 16 w 29"/>
                <a:gd name="T3" fmla="*/ 30 h 30"/>
                <a:gd name="T4" fmla="*/ 29 w 29"/>
                <a:gd name="T5" fmla="*/ 10 h 30"/>
                <a:gd name="T6" fmla="*/ 12 w 29"/>
                <a:gd name="T7" fmla="*/ 0 h 30"/>
                <a:gd name="T8" fmla="*/ 0 w 29"/>
                <a:gd name="T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0">
                  <a:moveTo>
                    <a:pt x="0" y="18"/>
                  </a:moveTo>
                  <a:cubicBezTo>
                    <a:pt x="6" y="21"/>
                    <a:pt x="12" y="25"/>
                    <a:pt x="16" y="30"/>
                  </a:cubicBezTo>
                  <a:cubicBezTo>
                    <a:pt x="20" y="23"/>
                    <a:pt x="25" y="17"/>
                    <a:pt x="29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7"/>
            <p:cNvSpPr>
              <a:spLocks/>
            </p:cNvSpPr>
            <p:nvPr/>
          </p:nvSpPr>
          <p:spPr bwMode="auto">
            <a:xfrm>
              <a:off x="5138738" y="3343760"/>
              <a:ext cx="38100" cy="47625"/>
            </a:xfrm>
            <a:custGeom>
              <a:avLst/>
              <a:gdLst>
                <a:gd name="T0" fmla="*/ 30 w 30"/>
                <a:gd name="T1" fmla="*/ 6 h 37"/>
                <a:gd name="T2" fmla="*/ 10 w 30"/>
                <a:gd name="T3" fmla="*/ 0 h 37"/>
                <a:gd name="T4" fmla="*/ 0 w 30"/>
                <a:gd name="T5" fmla="*/ 30 h 37"/>
                <a:gd name="T6" fmla="*/ 19 w 30"/>
                <a:gd name="T7" fmla="*/ 37 h 37"/>
                <a:gd name="T8" fmla="*/ 30 w 30"/>
                <a:gd name="T9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4" y="20"/>
                    <a:pt x="0" y="30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27"/>
                    <a:pt x="26" y="16"/>
                    <a:pt x="3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8"/>
            <p:cNvSpPr>
              <a:spLocks/>
            </p:cNvSpPr>
            <p:nvPr/>
          </p:nvSpPr>
          <p:spPr bwMode="auto">
            <a:xfrm>
              <a:off x="4124326" y="4102585"/>
              <a:ext cx="47625" cy="46037"/>
            </a:xfrm>
            <a:custGeom>
              <a:avLst/>
              <a:gdLst>
                <a:gd name="T0" fmla="*/ 0 w 37"/>
                <a:gd name="T1" fmla="*/ 24 h 37"/>
                <a:gd name="T2" fmla="*/ 15 w 37"/>
                <a:gd name="T3" fmla="*/ 37 h 37"/>
                <a:gd name="T4" fmla="*/ 37 w 37"/>
                <a:gd name="T5" fmla="*/ 15 h 37"/>
                <a:gd name="T6" fmla="*/ 23 w 37"/>
                <a:gd name="T7" fmla="*/ 0 h 37"/>
                <a:gd name="T8" fmla="*/ 0 w 37"/>
                <a:gd name="T9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24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22" y="30"/>
                    <a:pt x="29" y="22"/>
                    <a:pt x="37" y="1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8"/>
                    <a:pt x="7" y="16"/>
                    <a:pt x="0" y="2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79"/>
            <p:cNvSpPr>
              <a:spLocks/>
            </p:cNvSpPr>
            <p:nvPr/>
          </p:nvSpPr>
          <p:spPr bwMode="auto">
            <a:xfrm>
              <a:off x="4703763" y="3818423"/>
              <a:ext cx="49213" cy="41275"/>
            </a:xfrm>
            <a:custGeom>
              <a:avLst/>
              <a:gdLst>
                <a:gd name="T0" fmla="*/ 0 w 38"/>
                <a:gd name="T1" fmla="*/ 16 h 33"/>
                <a:gd name="T2" fmla="*/ 10 w 38"/>
                <a:gd name="T3" fmla="*/ 33 h 33"/>
                <a:gd name="T4" fmla="*/ 38 w 38"/>
                <a:gd name="T5" fmla="*/ 17 h 33"/>
                <a:gd name="T6" fmla="*/ 27 w 38"/>
                <a:gd name="T7" fmla="*/ 0 h 33"/>
                <a:gd name="T8" fmla="*/ 0 w 38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3">
                  <a:moveTo>
                    <a:pt x="0" y="16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9" y="28"/>
                    <a:pt x="29" y="22"/>
                    <a:pt x="38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8" y="5"/>
                    <a:pt x="9" y="11"/>
                    <a:pt x="0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80"/>
            <p:cNvSpPr>
              <a:spLocks/>
            </p:cNvSpPr>
            <p:nvPr/>
          </p:nvSpPr>
          <p:spPr bwMode="auto">
            <a:xfrm>
              <a:off x="4838701" y="3724760"/>
              <a:ext cx="47625" cy="44450"/>
            </a:xfrm>
            <a:custGeom>
              <a:avLst/>
              <a:gdLst>
                <a:gd name="T0" fmla="*/ 37 w 37"/>
                <a:gd name="T1" fmla="*/ 16 h 35"/>
                <a:gd name="T2" fmla="*/ 25 w 37"/>
                <a:gd name="T3" fmla="*/ 0 h 35"/>
                <a:gd name="T4" fmla="*/ 0 w 37"/>
                <a:gd name="T5" fmla="*/ 19 h 35"/>
                <a:gd name="T6" fmla="*/ 12 w 37"/>
                <a:gd name="T7" fmla="*/ 35 h 35"/>
                <a:gd name="T8" fmla="*/ 37 w 37"/>
                <a:gd name="T9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5">
                  <a:moveTo>
                    <a:pt x="37" y="16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7"/>
                    <a:pt x="8" y="13"/>
                    <a:pt x="0" y="1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0" y="29"/>
                    <a:pt x="29" y="22"/>
                    <a:pt x="37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1"/>
            <p:cNvSpPr>
              <a:spLocks/>
            </p:cNvSpPr>
            <p:nvPr/>
          </p:nvSpPr>
          <p:spPr bwMode="auto">
            <a:xfrm>
              <a:off x="5105401" y="3418373"/>
              <a:ext cx="39688" cy="47625"/>
            </a:xfrm>
            <a:custGeom>
              <a:avLst/>
              <a:gdLst>
                <a:gd name="T0" fmla="*/ 0 w 32"/>
                <a:gd name="T1" fmla="*/ 29 h 38"/>
                <a:gd name="T2" fmla="*/ 18 w 32"/>
                <a:gd name="T3" fmla="*/ 38 h 38"/>
                <a:gd name="T4" fmla="*/ 32 w 32"/>
                <a:gd name="T5" fmla="*/ 9 h 38"/>
                <a:gd name="T6" fmla="*/ 14 w 32"/>
                <a:gd name="T7" fmla="*/ 0 h 38"/>
                <a:gd name="T8" fmla="*/ 0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0" y="29"/>
                  </a:moveTo>
                  <a:cubicBezTo>
                    <a:pt x="18" y="38"/>
                    <a:pt x="18" y="38"/>
                    <a:pt x="18" y="38"/>
                  </a:cubicBezTo>
                  <a:cubicBezTo>
                    <a:pt x="23" y="28"/>
                    <a:pt x="28" y="19"/>
                    <a:pt x="32" y="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10"/>
                    <a:pt x="5" y="19"/>
                    <a:pt x="0" y="2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82"/>
            <p:cNvSpPr>
              <a:spLocks/>
            </p:cNvSpPr>
            <p:nvPr/>
          </p:nvSpPr>
          <p:spPr bwMode="auto">
            <a:xfrm>
              <a:off x="4257676" y="4013685"/>
              <a:ext cx="47625" cy="41275"/>
            </a:xfrm>
            <a:custGeom>
              <a:avLst/>
              <a:gdLst>
                <a:gd name="T0" fmla="*/ 9 w 38"/>
                <a:gd name="T1" fmla="*/ 32 h 32"/>
                <a:gd name="T2" fmla="*/ 38 w 38"/>
                <a:gd name="T3" fmla="*/ 19 h 32"/>
                <a:gd name="T4" fmla="*/ 30 w 38"/>
                <a:gd name="T5" fmla="*/ 0 h 32"/>
                <a:gd name="T6" fmla="*/ 0 w 38"/>
                <a:gd name="T7" fmla="*/ 14 h 32"/>
                <a:gd name="T8" fmla="*/ 9 w 3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9" y="32"/>
                  </a:moveTo>
                  <a:cubicBezTo>
                    <a:pt x="18" y="27"/>
                    <a:pt x="28" y="23"/>
                    <a:pt x="38" y="1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5"/>
                    <a:pt x="10" y="9"/>
                    <a:pt x="0" y="14"/>
                  </a:cubicBezTo>
                  <a:lnTo>
                    <a:pt x="9" y="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83"/>
            <p:cNvSpPr>
              <a:spLocks/>
            </p:cNvSpPr>
            <p:nvPr/>
          </p:nvSpPr>
          <p:spPr bwMode="auto">
            <a:xfrm>
              <a:off x="4902201" y="3673960"/>
              <a:ext cx="46038" cy="44450"/>
            </a:xfrm>
            <a:custGeom>
              <a:avLst/>
              <a:gdLst>
                <a:gd name="T0" fmla="*/ 37 w 37"/>
                <a:gd name="T1" fmla="*/ 15 h 36"/>
                <a:gd name="T2" fmla="*/ 24 w 37"/>
                <a:gd name="T3" fmla="*/ 0 h 36"/>
                <a:gd name="T4" fmla="*/ 0 w 37"/>
                <a:gd name="T5" fmla="*/ 21 h 36"/>
                <a:gd name="T6" fmla="*/ 13 w 37"/>
                <a:gd name="T7" fmla="*/ 36 h 36"/>
                <a:gd name="T8" fmla="*/ 37 w 37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37" y="1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7"/>
                    <a:pt x="8" y="14"/>
                    <a:pt x="0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22" y="29"/>
                    <a:pt x="30" y="22"/>
                    <a:pt x="37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4560888" y="3896210"/>
              <a:ext cx="47625" cy="39687"/>
            </a:xfrm>
            <a:custGeom>
              <a:avLst/>
              <a:gdLst>
                <a:gd name="T0" fmla="*/ 0 w 37"/>
                <a:gd name="T1" fmla="*/ 13 h 32"/>
                <a:gd name="T2" fmla="*/ 8 w 37"/>
                <a:gd name="T3" fmla="*/ 32 h 32"/>
                <a:gd name="T4" fmla="*/ 37 w 37"/>
                <a:gd name="T5" fmla="*/ 18 h 32"/>
                <a:gd name="T6" fmla="*/ 29 w 37"/>
                <a:gd name="T7" fmla="*/ 0 h 32"/>
                <a:gd name="T8" fmla="*/ 0 w 37"/>
                <a:gd name="T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2">
                  <a:moveTo>
                    <a:pt x="0" y="13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18" y="27"/>
                    <a:pt x="28" y="22"/>
                    <a:pt x="37" y="18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9" y="4"/>
                    <a:pt x="10" y="9"/>
                    <a:pt x="0" y="1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85"/>
            <p:cNvSpPr>
              <a:spLocks/>
            </p:cNvSpPr>
            <p:nvPr/>
          </p:nvSpPr>
          <p:spPr bwMode="auto">
            <a:xfrm>
              <a:off x="4186238" y="4051785"/>
              <a:ext cx="47625" cy="44450"/>
            </a:xfrm>
            <a:custGeom>
              <a:avLst/>
              <a:gdLst>
                <a:gd name="T0" fmla="*/ 12 w 38"/>
                <a:gd name="T1" fmla="*/ 34 h 34"/>
                <a:gd name="T2" fmla="*/ 38 w 38"/>
                <a:gd name="T3" fmla="*/ 17 h 34"/>
                <a:gd name="T4" fmla="*/ 28 w 38"/>
                <a:gd name="T5" fmla="*/ 0 h 34"/>
                <a:gd name="T6" fmla="*/ 0 w 38"/>
                <a:gd name="T7" fmla="*/ 18 h 34"/>
                <a:gd name="T8" fmla="*/ 12 w 38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12" y="34"/>
                  </a:moveTo>
                  <a:cubicBezTo>
                    <a:pt x="20" y="28"/>
                    <a:pt x="29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6"/>
                    <a:pt x="9" y="12"/>
                    <a:pt x="0" y="18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86"/>
            <p:cNvSpPr>
              <a:spLocks/>
            </p:cNvSpPr>
            <p:nvPr/>
          </p:nvSpPr>
          <p:spPr bwMode="auto">
            <a:xfrm>
              <a:off x="4059238" y="4242285"/>
              <a:ext cx="25400" cy="14287"/>
            </a:xfrm>
            <a:custGeom>
              <a:avLst/>
              <a:gdLst>
                <a:gd name="T0" fmla="*/ 21 w 21"/>
                <a:gd name="T1" fmla="*/ 6 h 12"/>
                <a:gd name="T2" fmla="*/ 2 w 21"/>
                <a:gd name="T3" fmla="*/ 0 h 12"/>
                <a:gd name="T4" fmla="*/ 0 w 21"/>
                <a:gd name="T5" fmla="*/ 7 h 12"/>
                <a:gd name="T6" fmla="*/ 19 w 21"/>
                <a:gd name="T7" fmla="*/ 12 h 12"/>
                <a:gd name="T8" fmla="*/ 21 w 2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21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7" y="7"/>
                    <a:pt x="13" y="9"/>
                    <a:pt x="19" y="12"/>
                  </a:cubicBezTo>
                  <a:cubicBezTo>
                    <a:pt x="20" y="10"/>
                    <a:pt x="20" y="8"/>
                    <a:pt x="21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88"/>
            <p:cNvSpPr>
              <a:spLocks/>
            </p:cNvSpPr>
            <p:nvPr/>
          </p:nvSpPr>
          <p:spPr bwMode="auto">
            <a:xfrm>
              <a:off x="4078288" y="4166085"/>
              <a:ext cx="42863" cy="47625"/>
            </a:xfrm>
            <a:custGeom>
              <a:avLst/>
              <a:gdLst>
                <a:gd name="T0" fmla="*/ 17 w 34"/>
                <a:gd name="T1" fmla="*/ 0 h 37"/>
                <a:gd name="T2" fmla="*/ 0 w 34"/>
                <a:gd name="T3" fmla="*/ 28 h 37"/>
                <a:gd name="T4" fmla="*/ 18 w 34"/>
                <a:gd name="T5" fmla="*/ 37 h 37"/>
                <a:gd name="T6" fmla="*/ 34 w 34"/>
                <a:gd name="T7" fmla="*/ 11 h 37"/>
                <a:gd name="T8" fmla="*/ 17 w 3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7">
                  <a:moveTo>
                    <a:pt x="17" y="0"/>
                  </a:moveTo>
                  <a:cubicBezTo>
                    <a:pt x="11" y="9"/>
                    <a:pt x="5" y="18"/>
                    <a:pt x="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8" y="19"/>
                    <a:pt x="34" y="1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89"/>
            <p:cNvSpPr>
              <a:spLocks/>
            </p:cNvSpPr>
            <p:nvPr/>
          </p:nvSpPr>
          <p:spPr bwMode="auto">
            <a:xfrm>
              <a:off x="4333876" y="3986698"/>
              <a:ext cx="46038" cy="38100"/>
            </a:xfrm>
            <a:custGeom>
              <a:avLst/>
              <a:gdLst>
                <a:gd name="T0" fmla="*/ 13 w 37"/>
                <a:gd name="T1" fmla="*/ 5 h 29"/>
                <a:gd name="T2" fmla="*/ 0 w 37"/>
                <a:gd name="T3" fmla="*/ 10 h 29"/>
                <a:gd name="T4" fmla="*/ 7 w 37"/>
                <a:gd name="T5" fmla="*/ 29 h 29"/>
                <a:gd name="T6" fmla="*/ 19 w 37"/>
                <a:gd name="T7" fmla="*/ 25 h 29"/>
                <a:gd name="T8" fmla="*/ 37 w 37"/>
                <a:gd name="T9" fmla="*/ 19 h 29"/>
                <a:gd name="T10" fmla="*/ 31 w 37"/>
                <a:gd name="T11" fmla="*/ 0 h 29"/>
                <a:gd name="T12" fmla="*/ 13 w 37"/>
                <a:gd name="T1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9">
                  <a:moveTo>
                    <a:pt x="13" y="5"/>
                  </a:moveTo>
                  <a:cubicBezTo>
                    <a:pt x="9" y="7"/>
                    <a:pt x="5" y="8"/>
                    <a:pt x="0" y="1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1" y="27"/>
                    <a:pt x="15" y="26"/>
                    <a:pt x="19" y="25"/>
                  </a:cubicBezTo>
                  <a:cubicBezTo>
                    <a:pt x="25" y="23"/>
                    <a:pt x="31" y="21"/>
                    <a:pt x="37" y="19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2"/>
                    <a:pt x="19" y="4"/>
                    <a:pt x="13" y="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90"/>
            <p:cNvSpPr>
              <a:spLocks/>
            </p:cNvSpPr>
            <p:nvPr/>
          </p:nvSpPr>
          <p:spPr bwMode="auto">
            <a:xfrm>
              <a:off x="4411663" y="3966060"/>
              <a:ext cx="31750" cy="31750"/>
            </a:xfrm>
            <a:custGeom>
              <a:avLst/>
              <a:gdLst>
                <a:gd name="T0" fmla="*/ 0 w 25"/>
                <a:gd name="T1" fmla="*/ 6 h 25"/>
                <a:gd name="T2" fmla="*/ 7 w 25"/>
                <a:gd name="T3" fmla="*/ 25 h 25"/>
                <a:gd name="T4" fmla="*/ 25 w 25"/>
                <a:gd name="T5" fmla="*/ 18 h 25"/>
                <a:gd name="T6" fmla="*/ 18 w 25"/>
                <a:gd name="T7" fmla="*/ 0 h 25"/>
                <a:gd name="T8" fmla="*/ 0 w 25"/>
                <a:gd name="T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3" y="23"/>
                    <a:pt x="19" y="21"/>
                    <a:pt x="25" y="18"/>
                  </a:cubicBezTo>
                  <a:cubicBezTo>
                    <a:pt x="21" y="13"/>
                    <a:pt x="19" y="6"/>
                    <a:pt x="18" y="0"/>
                  </a:cubicBezTo>
                  <a:cubicBezTo>
                    <a:pt x="12" y="2"/>
                    <a:pt x="6" y="4"/>
                    <a:pt x="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91"/>
            <p:cNvSpPr>
              <a:spLocks/>
            </p:cNvSpPr>
            <p:nvPr/>
          </p:nvSpPr>
          <p:spPr bwMode="auto">
            <a:xfrm>
              <a:off x="4040188" y="4405798"/>
              <a:ext cx="31750" cy="42862"/>
            </a:xfrm>
            <a:custGeom>
              <a:avLst/>
              <a:gdLst>
                <a:gd name="T0" fmla="*/ 4 w 24"/>
                <a:gd name="T1" fmla="*/ 34 h 34"/>
                <a:gd name="T2" fmla="*/ 24 w 24"/>
                <a:gd name="T3" fmla="*/ 30 h 34"/>
                <a:gd name="T4" fmla="*/ 20 w 24"/>
                <a:gd name="T5" fmla="*/ 0 h 34"/>
                <a:gd name="T6" fmla="*/ 0 w 24"/>
                <a:gd name="T7" fmla="*/ 1 h 34"/>
                <a:gd name="T8" fmla="*/ 4 w 2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4" y="34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2" y="20"/>
                    <a:pt x="21" y="10"/>
                    <a:pt x="2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2"/>
                    <a:pt x="2" y="23"/>
                    <a:pt x="4" y="3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92"/>
            <p:cNvSpPr>
              <a:spLocks/>
            </p:cNvSpPr>
            <p:nvPr/>
          </p:nvSpPr>
          <p:spPr bwMode="auto">
            <a:xfrm>
              <a:off x="4773613" y="3773973"/>
              <a:ext cx="47625" cy="44450"/>
            </a:xfrm>
            <a:custGeom>
              <a:avLst/>
              <a:gdLst>
                <a:gd name="T0" fmla="*/ 0 w 38"/>
                <a:gd name="T1" fmla="*/ 18 h 35"/>
                <a:gd name="T2" fmla="*/ 11 w 38"/>
                <a:gd name="T3" fmla="*/ 35 h 35"/>
                <a:gd name="T4" fmla="*/ 38 w 38"/>
                <a:gd name="T5" fmla="*/ 16 h 35"/>
                <a:gd name="T6" fmla="*/ 26 w 38"/>
                <a:gd name="T7" fmla="*/ 0 h 35"/>
                <a:gd name="T8" fmla="*/ 0 w 38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5">
                  <a:moveTo>
                    <a:pt x="0" y="18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20" y="29"/>
                    <a:pt x="29" y="22"/>
                    <a:pt x="38" y="1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6"/>
                    <a:pt x="9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32"/>
            <p:cNvSpPr>
              <a:spLocks/>
            </p:cNvSpPr>
            <p:nvPr/>
          </p:nvSpPr>
          <p:spPr bwMode="auto">
            <a:xfrm>
              <a:off x="3997326" y="4250223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67 w 93"/>
                <a:gd name="T3" fmla="*/ 5 h 93"/>
                <a:gd name="T4" fmla="*/ 48 w 93"/>
                <a:gd name="T5" fmla="*/ 0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33"/>
            <p:cNvSpPr>
              <a:spLocks/>
            </p:cNvSpPr>
            <p:nvPr/>
          </p:nvSpPr>
          <p:spPr bwMode="auto">
            <a:xfrm>
              <a:off x="4433888" y="3899385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7 h 93"/>
                <a:gd name="T4" fmla="*/ 0 w 93"/>
                <a:gd name="T5" fmla="*/ 52 h 93"/>
                <a:gd name="T6" fmla="*/ 7 w 93"/>
                <a:gd name="T7" fmla="*/ 70 h 93"/>
                <a:gd name="T8" fmla="*/ 47 w 93"/>
                <a:gd name="T9" fmla="*/ 93 h 93"/>
                <a:gd name="T10" fmla="*/ 93 w 93"/>
                <a:gd name="T11" fmla="*/ 47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" y="58"/>
                    <a:pt x="3" y="65"/>
                    <a:pt x="7" y="70"/>
                  </a:cubicBezTo>
                  <a:cubicBezTo>
                    <a:pt x="15" y="84"/>
                    <a:pt x="30" y="93"/>
                    <a:pt x="47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34"/>
            <p:cNvSpPr>
              <a:spLocks/>
            </p:cNvSpPr>
            <p:nvPr/>
          </p:nvSpPr>
          <p:spPr bwMode="auto">
            <a:xfrm>
              <a:off x="4987926" y="3507273"/>
              <a:ext cx="119063" cy="117475"/>
            </a:xfrm>
            <a:custGeom>
              <a:avLst/>
              <a:gdLst>
                <a:gd name="T0" fmla="*/ 65 w 93"/>
                <a:gd name="T1" fmla="*/ 4 h 93"/>
                <a:gd name="T2" fmla="*/ 46 w 93"/>
                <a:gd name="T3" fmla="*/ 0 h 93"/>
                <a:gd name="T4" fmla="*/ 0 w 93"/>
                <a:gd name="T5" fmla="*/ 47 h 93"/>
                <a:gd name="T6" fmla="*/ 46 w 93"/>
                <a:gd name="T7" fmla="*/ 93 h 93"/>
                <a:gd name="T8" fmla="*/ 93 w 93"/>
                <a:gd name="T9" fmla="*/ 47 h 93"/>
                <a:gd name="T10" fmla="*/ 81 w 93"/>
                <a:gd name="T11" fmla="*/ 16 h 93"/>
                <a:gd name="T12" fmla="*/ 65 w 93"/>
                <a:gd name="T1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65" y="4"/>
                  </a:moveTo>
                  <a:cubicBezTo>
                    <a:pt x="59" y="2"/>
                    <a:pt x="53" y="0"/>
                    <a:pt x="46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35"/>
                    <a:pt x="88" y="24"/>
                    <a:pt x="81" y="16"/>
                  </a:cubicBezTo>
                  <a:cubicBezTo>
                    <a:pt x="77" y="11"/>
                    <a:pt x="71" y="7"/>
                    <a:pt x="65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59416" y="2072178"/>
            <a:ext cx="302420" cy="757237"/>
            <a:chOff x="5291138" y="3405673"/>
            <a:chExt cx="403226" cy="1009649"/>
          </a:xfrm>
        </p:grpSpPr>
        <p:sp>
          <p:nvSpPr>
            <p:cNvPr id="55" name="Freeform 93"/>
            <p:cNvSpPr>
              <a:spLocks/>
            </p:cNvSpPr>
            <p:nvPr/>
          </p:nvSpPr>
          <p:spPr bwMode="auto">
            <a:xfrm>
              <a:off x="5662613" y="3405673"/>
              <a:ext cx="30163" cy="44450"/>
            </a:xfrm>
            <a:custGeom>
              <a:avLst/>
              <a:gdLst>
                <a:gd name="T0" fmla="*/ 23 w 23"/>
                <a:gd name="T1" fmla="*/ 2 h 35"/>
                <a:gd name="T2" fmla="*/ 3 w 23"/>
                <a:gd name="T3" fmla="*/ 0 h 35"/>
                <a:gd name="T4" fmla="*/ 0 w 23"/>
                <a:gd name="T5" fmla="*/ 32 h 35"/>
                <a:gd name="T6" fmla="*/ 19 w 23"/>
                <a:gd name="T7" fmla="*/ 35 h 35"/>
                <a:gd name="T8" fmla="*/ 23 w 23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5">
                  <a:moveTo>
                    <a:pt x="2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1"/>
                    <a:pt x="1" y="21"/>
                    <a:pt x="0" y="32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24"/>
                    <a:pt x="22" y="13"/>
                    <a:pt x="2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94"/>
            <p:cNvSpPr>
              <a:spLocks/>
            </p:cNvSpPr>
            <p:nvPr/>
          </p:nvSpPr>
          <p:spPr bwMode="auto">
            <a:xfrm>
              <a:off x="5486401" y="3942248"/>
              <a:ext cx="41275" cy="49212"/>
            </a:xfrm>
            <a:custGeom>
              <a:avLst/>
              <a:gdLst>
                <a:gd name="T0" fmla="*/ 0 w 33"/>
                <a:gd name="T1" fmla="*/ 28 h 38"/>
                <a:gd name="T2" fmla="*/ 17 w 33"/>
                <a:gd name="T3" fmla="*/ 38 h 38"/>
                <a:gd name="T4" fmla="*/ 33 w 33"/>
                <a:gd name="T5" fmla="*/ 10 h 38"/>
                <a:gd name="T6" fmla="*/ 15 w 33"/>
                <a:gd name="T7" fmla="*/ 0 h 38"/>
                <a:gd name="T8" fmla="*/ 0 w 33"/>
                <a:gd name="T9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22" y="29"/>
                    <a:pt x="28" y="20"/>
                    <a:pt x="33" y="1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10"/>
                    <a:pt x="5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95"/>
            <p:cNvSpPr>
              <a:spLocks/>
            </p:cNvSpPr>
            <p:nvPr/>
          </p:nvSpPr>
          <p:spPr bwMode="auto">
            <a:xfrm>
              <a:off x="5524501" y="3872398"/>
              <a:ext cx="41275" cy="46037"/>
            </a:xfrm>
            <a:custGeom>
              <a:avLst/>
              <a:gdLst>
                <a:gd name="T0" fmla="*/ 0 w 32"/>
                <a:gd name="T1" fmla="*/ 28 h 37"/>
                <a:gd name="T2" fmla="*/ 18 w 32"/>
                <a:gd name="T3" fmla="*/ 37 h 37"/>
                <a:gd name="T4" fmla="*/ 32 w 32"/>
                <a:gd name="T5" fmla="*/ 8 h 37"/>
                <a:gd name="T6" fmla="*/ 13 w 32"/>
                <a:gd name="T7" fmla="*/ 0 h 37"/>
                <a:gd name="T8" fmla="*/ 0 w 32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28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2" y="28"/>
                    <a:pt x="27" y="18"/>
                    <a:pt x="32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9"/>
                    <a:pt x="4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96"/>
            <p:cNvSpPr>
              <a:spLocks/>
            </p:cNvSpPr>
            <p:nvPr/>
          </p:nvSpPr>
          <p:spPr bwMode="auto">
            <a:xfrm>
              <a:off x="5586413" y="3719998"/>
              <a:ext cx="36513" cy="47625"/>
            </a:xfrm>
            <a:custGeom>
              <a:avLst/>
              <a:gdLst>
                <a:gd name="T0" fmla="*/ 19 w 29"/>
                <a:gd name="T1" fmla="*/ 37 h 37"/>
                <a:gd name="T2" fmla="*/ 29 w 29"/>
                <a:gd name="T3" fmla="*/ 7 h 37"/>
                <a:gd name="T4" fmla="*/ 10 w 29"/>
                <a:gd name="T5" fmla="*/ 0 h 37"/>
                <a:gd name="T6" fmla="*/ 0 w 29"/>
                <a:gd name="T7" fmla="*/ 30 h 37"/>
                <a:gd name="T8" fmla="*/ 19 w 29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19" y="37"/>
                  </a:moveTo>
                  <a:cubicBezTo>
                    <a:pt x="22" y="27"/>
                    <a:pt x="26" y="17"/>
                    <a:pt x="29" y="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3" y="21"/>
                    <a:pt x="0" y="30"/>
                  </a:cubicBezTo>
                  <a:lnTo>
                    <a:pt x="19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97"/>
            <p:cNvSpPr>
              <a:spLocks/>
            </p:cNvSpPr>
            <p:nvPr/>
          </p:nvSpPr>
          <p:spPr bwMode="auto">
            <a:xfrm>
              <a:off x="5557838" y="3796198"/>
              <a:ext cx="39688" cy="47625"/>
            </a:xfrm>
            <a:custGeom>
              <a:avLst/>
              <a:gdLst>
                <a:gd name="T0" fmla="*/ 0 w 31"/>
                <a:gd name="T1" fmla="*/ 30 h 37"/>
                <a:gd name="T2" fmla="*/ 18 w 31"/>
                <a:gd name="T3" fmla="*/ 37 h 37"/>
                <a:gd name="T4" fmla="*/ 31 w 31"/>
                <a:gd name="T5" fmla="*/ 7 h 37"/>
                <a:gd name="T6" fmla="*/ 12 w 31"/>
                <a:gd name="T7" fmla="*/ 0 h 37"/>
                <a:gd name="T8" fmla="*/ 0 w 31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0" y="30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7" y="18"/>
                    <a:pt x="31" y="7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0"/>
                    <a:pt x="4" y="20"/>
                    <a:pt x="0" y="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98"/>
            <p:cNvSpPr>
              <a:spLocks/>
            </p:cNvSpPr>
            <p:nvPr/>
          </p:nvSpPr>
          <p:spPr bwMode="auto">
            <a:xfrm>
              <a:off x="5297488" y="4369285"/>
              <a:ext cx="38100" cy="46037"/>
            </a:xfrm>
            <a:custGeom>
              <a:avLst/>
              <a:gdLst>
                <a:gd name="T0" fmla="*/ 0 w 29"/>
                <a:gd name="T1" fmla="*/ 5 h 37"/>
                <a:gd name="T2" fmla="*/ 10 w 29"/>
                <a:gd name="T3" fmla="*/ 37 h 37"/>
                <a:gd name="T4" fmla="*/ 29 w 29"/>
                <a:gd name="T5" fmla="*/ 29 h 37"/>
                <a:gd name="T6" fmla="*/ 19 w 29"/>
                <a:gd name="T7" fmla="*/ 0 h 37"/>
                <a:gd name="T8" fmla="*/ 0 w 29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0" y="5"/>
                  </a:moveTo>
                  <a:cubicBezTo>
                    <a:pt x="2" y="15"/>
                    <a:pt x="6" y="26"/>
                    <a:pt x="10" y="3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5" y="19"/>
                    <a:pt x="22" y="10"/>
                    <a:pt x="19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99"/>
            <p:cNvSpPr>
              <a:spLocks/>
            </p:cNvSpPr>
            <p:nvPr/>
          </p:nvSpPr>
          <p:spPr bwMode="auto">
            <a:xfrm>
              <a:off x="5337176" y="4137510"/>
              <a:ext cx="44450" cy="47625"/>
            </a:xfrm>
            <a:custGeom>
              <a:avLst/>
              <a:gdLst>
                <a:gd name="T0" fmla="*/ 17 w 35"/>
                <a:gd name="T1" fmla="*/ 37 h 37"/>
                <a:gd name="T2" fmla="*/ 35 w 35"/>
                <a:gd name="T3" fmla="*/ 12 h 37"/>
                <a:gd name="T4" fmla="*/ 19 w 35"/>
                <a:gd name="T5" fmla="*/ 0 h 37"/>
                <a:gd name="T6" fmla="*/ 0 w 35"/>
                <a:gd name="T7" fmla="*/ 26 h 37"/>
                <a:gd name="T8" fmla="*/ 17 w 35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17" y="37"/>
                  </a:moveTo>
                  <a:cubicBezTo>
                    <a:pt x="22" y="29"/>
                    <a:pt x="28" y="21"/>
                    <a:pt x="35" y="1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8"/>
                    <a:pt x="6" y="17"/>
                    <a:pt x="0" y="26"/>
                  </a:cubicBezTo>
                  <a:lnTo>
                    <a:pt x="17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100"/>
            <p:cNvSpPr>
              <a:spLocks/>
            </p:cNvSpPr>
            <p:nvPr/>
          </p:nvSpPr>
          <p:spPr bwMode="auto">
            <a:xfrm>
              <a:off x="5635626" y="3566010"/>
              <a:ext cx="31750" cy="28575"/>
            </a:xfrm>
            <a:custGeom>
              <a:avLst/>
              <a:gdLst>
                <a:gd name="T0" fmla="*/ 0 w 24"/>
                <a:gd name="T1" fmla="*/ 18 h 23"/>
                <a:gd name="T2" fmla="*/ 19 w 24"/>
                <a:gd name="T3" fmla="*/ 23 h 23"/>
                <a:gd name="T4" fmla="*/ 24 w 24"/>
                <a:gd name="T5" fmla="*/ 4 h 23"/>
                <a:gd name="T6" fmla="*/ 4 w 24"/>
                <a:gd name="T7" fmla="*/ 0 h 23"/>
                <a:gd name="T8" fmla="*/ 0 w 24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0" y="18"/>
                  </a:moveTo>
                  <a:cubicBezTo>
                    <a:pt x="7" y="18"/>
                    <a:pt x="13" y="20"/>
                    <a:pt x="19" y="23"/>
                  </a:cubicBezTo>
                  <a:cubicBezTo>
                    <a:pt x="21" y="16"/>
                    <a:pt x="22" y="10"/>
                    <a:pt x="2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6"/>
                    <a:pt x="1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101"/>
            <p:cNvSpPr>
              <a:spLocks/>
            </p:cNvSpPr>
            <p:nvPr/>
          </p:nvSpPr>
          <p:spPr bwMode="auto">
            <a:xfrm>
              <a:off x="5300663" y="4207360"/>
              <a:ext cx="38100" cy="47625"/>
            </a:xfrm>
            <a:custGeom>
              <a:avLst/>
              <a:gdLst>
                <a:gd name="T0" fmla="*/ 0 w 30"/>
                <a:gd name="T1" fmla="*/ 32 h 37"/>
                <a:gd name="T2" fmla="*/ 20 w 30"/>
                <a:gd name="T3" fmla="*/ 37 h 37"/>
                <a:gd name="T4" fmla="*/ 30 w 30"/>
                <a:gd name="T5" fmla="*/ 9 h 37"/>
                <a:gd name="T6" fmla="*/ 12 w 30"/>
                <a:gd name="T7" fmla="*/ 0 h 37"/>
                <a:gd name="T8" fmla="*/ 0 w 30"/>
                <a:gd name="T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32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2" y="28"/>
                    <a:pt x="26" y="18"/>
                    <a:pt x="30" y="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1"/>
                    <a:pt x="3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102"/>
            <p:cNvSpPr>
              <a:spLocks/>
            </p:cNvSpPr>
            <p:nvPr/>
          </p:nvSpPr>
          <p:spPr bwMode="auto">
            <a:xfrm>
              <a:off x="5648326" y="3485048"/>
              <a:ext cx="33338" cy="44450"/>
            </a:xfrm>
            <a:custGeom>
              <a:avLst/>
              <a:gdLst>
                <a:gd name="T0" fmla="*/ 0 w 26"/>
                <a:gd name="T1" fmla="*/ 32 h 35"/>
                <a:gd name="T2" fmla="*/ 20 w 26"/>
                <a:gd name="T3" fmla="*/ 35 h 35"/>
                <a:gd name="T4" fmla="*/ 26 w 26"/>
                <a:gd name="T5" fmla="*/ 3 h 35"/>
                <a:gd name="T6" fmla="*/ 6 w 26"/>
                <a:gd name="T7" fmla="*/ 0 h 35"/>
                <a:gd name="T8" fmla="*/ 0 w 26"/>
                <a:gd name="T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2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2" y="25"/>
                    <a:pt x="24" y="14"/>
                    <a:pt x="26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1"/>
                    <a:pt x="2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103"/>
            <p:cNvSpPr>
              <a:spLocks/>
            </p:cNvSpPr>
            <p:nvPr/>
          </p:nvSpPr>
          <p:spPr bwMode="auto">
            <a:xfrm>
              <a:off x="5457826" y="4012098"/>
              <a:ext cx="26988" cy="34925"/>
            </a:xfrm>
            <a:custGeom>
              <a:avLst/>
              <a:gdLst>
                <a:gd name="T0" fmla="*/ 6 w 22"/>
                <a:gd name="T1" fmla="*/ 0 h 27"/>
                <a:gd name="T2" fmla="*/ 0 w 22"/>
                <a:gd name="T3" fmla="*/ 8 h 27"/>
                <a:gd name="T4" fmla="*/ 11 w 22"/>
                <a:gd name="T5" fmla="*/ 27 h 27"/>
                <a:gd name="T6" fmla="*/ 22 w 22"/>
                <a:gd name="T7" fmla="*/ 11 h 27"/>
                <a:gd name="T8" fmla="*/ 6 w 2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7">
                  <a:moveTo>
                    <a:pt x="6" y="0"/>
                  </a:moveTo>
                  <a:cubicBezTo>
                    <a:pt x="4" y="2"/>
                    <a:pt x="2" y="5"/>
                    <a:pt x="0" y="8"/>
                  </a:cubicBezTo>
                  <a:cubicBezTo>
                    <a:pt x="5" y="13"/>
                    <a:pt x="9" y="20"/>
                    <a:pt x="11" y="27"/>
                  </a:cubicBezTo>
                  <a:cubicBezTo>
                    <a:pt x="15" y="22"/>
                    <a:pt x="19" y="16"/>
                    <a:pt x="22" y="1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104"/>
            <p:cNvSpPr>
              <a:spLocks/>
            </p:cNvSpPr>
            <p:nvPr/>
          </p:nvSpPr>
          <p:spPr bwMode="auto">
            <a:xfrm>
              <a:off x="5291138" y="4289910"/>
              <a:ext cx="25400" cy="42862"/>
            </a:xfrm>
            <a:custGeom>
              <a:avLst/>
              <a:gdLst>
                <a:gd name="T0" fmla="*/ 0 w 21"/>
                <a:gd name="T1" fmla="*/ 21 h 33"/>
                <a:gd name="T2" fmla="*/ 1 w 21"/>
                <a:gd name="T3" fmla="*/ 33 h 33"/>
                <a:gd name="T4" fmla="*/ 21 w 21"/>
                <a:gd name="T5" fmla="*/ 32 h 33"/>
                <a:gd name="T6" fmla="*/ 20 w 21"/>
                <a:gd name="T7" fmla="*/ 21 h 33"/>
                <a:gd name="T8" fmla="*/ 21 w 21"/>
                <a:gd name="T9" fmla="*/ 2 h 33"/>
                <a:gd name="T10" fmla="*/ 2 w 21"/>
                <a:gd name="T11" fmla="*/ 0 h 33"/>
                <a:gd name="T12" fmla="*/ 0 w 21"/>
                <a:gd name="T1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3">
                  <a:moveTo>
                    <a:pt x="0" y="21"/>
                  </a:moveTo>
                  <a:cubicBezTo>
                    <a:pt x="0" y="25"/>
                    <a:pt x="0" y="29"/>
                    <a:pt x="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28"/>
                    <a:pt x="20" y="25"/>
                    <a:pt x="20" y="21"/>
                  </a:cubicBezTo>
                  <a:cubicBezTo>
                    <a:pt x="20" y="15"/>
                    <a:pt x="21" y="8"/>
                    <a:pt x="2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0" y="14"/>
                    <a:pt x="0" y="2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135"/>
            <p:cNvSpPr>
              <a:spLocks/>
            </p:cNvSpPr>
            <p:nvPr/>
          </p:nvSpPr>
          <p:spPr bwMode="auto">
            <a:xfrm>
              <a:off x="5575301" y="3588235"/>
              <a:ext cx="119063" cy="117475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6 h 93"/>
                <a:gd name="T4" fmla="*/ 46 w 93"/>
                <a:gd name="T5" fmla="*/ 93 h 93"/>
                <a:gd name="T6" fmla="*/ 93 w 93"/>
                <a:gd name="T7" fmla="*/ 46 h 93"/>
                <a:gd name="T8" fmla="*/ 67 w 93"/>
                <a:gd name="T9" fmla="*/ 5 h 93"/>
                <a:gd name="T10" fmla="*/ 48 w 93"/>
                <a:gd name="T11" fmla="*/ 0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136"/>
            <p:cNvSpPr>
              <a:spLocks/>
            </p:cNvSpPr>
            <p:nvPr/>
          </p:nvSpPr>
          <p:spPr bwMode="auto">
            <a:xfrm>
              <a:off x="5356226" y="4005748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6 h 93"/>
                <a:gd name="T4" fmla="*/ 47 w 93"/>
                <a:gd name="T5" fmla="*/ 93 h 93"/>
                <a:gd name="T6" fmla="*/ 93 w 93"/>
                <a:gd name="T7" fmla="*/ 46 h 93"/>
                <a:gd name="T8" fmla="*/ 91 w 93"/>
                <a:gd name="T9" fmla="*/ 32 h 93"/>
                <a:gd name="T10" fmla="*/ 80 w 93"/>
                <a:gd name="T11" fmla="*/ 13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6"/>
                  </a:cubicBezTo>
                  <a:cubicBezTo>
                    <a:pt x="93" y="41"/>
                    <a:pt x="93" y="36"/>
                    <a:pt x="91" y="32"/>
                  </a:cubicBezTo>
                  <a:cubicBezTo>
                    <a:pt x="89" y="25"/>
                    <a:pt x="85" y="18"/>
                    <a:pt x="80" y="13"/>
                  </a:cubicBezTo>
                  <a:cubicBezTo>
                    <a:pt x="71" y="5"/>
                    <a:pt x="60" y="0"/>
                    <a:pt x="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240501" y="2093799"/>
            <a:ext cx="288131" cy="710803"/>
            <a:chOff x="6477001" y="3448535"/>
            <a:chExt cx="384175" cy="947737"/>
          </a:xfrm>
        </p:grpSpPr>
        <p:sp>
          <p:nvSpPr>
            <p:cNvPr id="70" name="Freeform 105"/>
            <p:cNvSpPr>
              <a:spLocks/>
            </p:cNvSpPr>
            <p:nvPr/>
          </p:nvSpPr>
          <p:spPr bwMode="auto">
            <a:xfrm>
              <a:off x="6503988" y="3605698"/>
              <a:ext cx="25400" cy="17462"/>
            </a:xfrm>
            <a:custGeom>
              <a:avLst/>
              <a:gdLst>
                <a:gd name="T0" fmla="*/ 19 w 21"/>
                <a:gd name="T1" fmla="*/ 0 h 14"/>
                <a:gd name="T2" fmla="*/ 0 w 21"/>
                <a:gd name="T3" fmla="*/ 5 h 14"/>
                <a:gd name="T4" fmla="*/ 2 w 21"/>
                <a:gd name="T5" fmla="*/ 14 h 14"/>
                <a:gd name="T6" fmla="*/ 21 w 21"/>
                <a:gd name="T7" fmla="*/ 6 h 14"/>
                <a:gd name="T8" fmla="*/ 19 w 2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19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8"/>
                    <a:pt x="2" y="11"/>
                    <a:pt x="2" y="14"/>
                  </a:cubicBezTo>
                  <a:cubicBezTo>
                    <a:pt x="8" y="10"/>
                    <a:pt x="14" y="7"/>
                    <a:pt x="21" y="6"/>
                  </a:cubicBezTo>
                  <a:cubicBezTo>
                    <a:pt x="20" y="4"/>
                    <a:pt x="20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106"/>
            <p:cNvSpPr>
              <a:spLocks/>
            </p:cNvSpPr>
            <p:nvPr/>
          </p:nvSpPr>
          <p:spPr bwMode="auto">
            <a:xfrm>
              <a:off x="6561138" y="3756510"/>
              <a:ext cx="38100" cy="47625"/>
            </a:xfrm>
            <a:custGeom>
              <a:avLst/>
              <a:gdLst>
                <a:gd name="T0" fmla="*/ 0 w 31"/>
                <a:gd name="T1" fmla="*/ 8 h 38"/>
                <a:gd name="T2" fmla="*/ 13 w 31"/>
                <a:gd name="T3" fmla="*/ 38 h 38"/>
                <a:gd name="T4" fmla="*/ 31 w 31"/>
                <a:gd name="T5" fmla="*/ 29 h 38"/>
                <a:gd name="T6" fmla="*/ 18 w 31"/>
                <a:gd name="T7" fmla="*/ 0 h 38"/>
                <a:gd name="T8" fmla="*/ 0 w 31"/>
                <a:gd name="T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8">
                  <a:moveTo>
                    <a:pt x="0" y="8"/>
                  </a:moveTo>
                  <a:cubicBezTo>
                    <a:pt x="4" y="18"/>
                    <a:pt x="9" y="28"/>
                    <a:pt x="13" y="3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27" y="19"/>
                    <a:pt x="22" y="10"/>
                    <a:pt x="18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107"/>
            <p:cNvSpPr>
              <a:spLocks/>
            </p:cNvSpPr>
            <p:nvPr/>
          </p:nvSpPr>
          <p:spPr bwMode="auto">
            <a:xfrm>
              <a:off x="6596063" y="3827948"/>
              <a:ext cx="42863" cy="49212"/>
            </a:xfrm>
            <a:custGeom>
              <a:avLst/>
              <a:gdLst>
                <a:gd name="T0" fmla="*/ 0 w 33"/>
                <a:gd name="T1" fmla="*/ 9 h 38"/>
                <a:gd name="T2" fmla="*/ 15 w 33"/>
                <a:gd name="T3" fmla="*/ 38 h 38"/>
                <a:gd name="T4" fmla="*/ 33 w 33"/>
                <a:gd name="T5" fmla="*/ 28 h 38"/>
                <a:gd name="T6" fmla="*/ 18 w 33"/>
                <a:gd name="T7" fmla="*/ 0 h 38"/>
                <a:gd name="T8" fmla="*/ 0 w 33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9"/>
                  </a:moveTo>
                  <a:cubicBezTo>
                    <a:pt x="5" y="19"/>
                    <a:pt x="10" y="28"/>
                    <a:pt x="15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7" y="19"/>
                    <a:pt x="22" y="9"/>
                    <a:pt x="18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08"/>
            <p:cNvSpPr>
              <a:spLocks/>
            </p:cNvSpPr>
            <p:nvPr/>
          </p:nvSpPr>
          <p:spPr bwMode="auto">
            <a:xfrm>
              <a:off x="6783388" y="4270860"/>
              <a:ext cx="30163" cy="42862"/>
            </a:xfrm>
            <a:custGeom>
              <a:avLst/>
              <a:gdLst>
                <a:gd name="T0" fmla="*/ 24 w 24"/>
                <a:gd name="T1" fmla="*/ 1 h 34"/>
                <a:gd name="T2" fmla="*/ 4 w 24"/>
                <a:gd name="T3" fmla="*/ 0 h 34"/>
                <a:gd name="T4" fmla="*/ 0 w 24"/>
                <a:gd name="T5" fmla="*/ 31 h 34"/>
                <a:gd name="T6" fmla="*/ 20 w 24"/>
                <a:gd name="T7" fmla="*/ 34 h 34"/>
                <a:gd name="T8" fmla="*/ 24 w 24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2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0"/>
                    <a:pt x="2" y="21"/>
                    <a:pt x="0" y="31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2" y="23"/>
                    <a:pt x="23" y="12"/>
                    <a:pt x="24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09"/>
            <p:cNvSpPr>
              <a:spLocks/>
            </p:cNvSpPr>
            <p:nvPr/>
          </p:nvSpPr>
          <p:spPr bwMode="auto">
            <a:xfrm>
              <a:off x="6477001" y="3448535"/>
              <a:ext cx="26988" cy="41275"/>
            </a:xfrm>
            <a:custGeom>
              <a:avLst/>
              <a:gdLst>
                <a:gd name="T0" fmla="*/ 0 w 22"/>
                <a:gd name="T1" fmla="*/ 1 h 33"/>
                <a:gd name="T2" fmla="*/ 2 w 22"/>
                <a:gd name="T3" fmla="*/ 33 h 33"/>
                <a:gd name="T4" fmla="*/ 22 w 22"/>
                <a:gd name="T5" fmla="*/ 31 h 33"/>
                <a:gd name="T6" fmla="*/ 20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1"/>
                  </a:moveTo>
                  <a:cubicBezTo>
                    <a:pt x="0" y="11"/>
                    <a:pt x="1" y="22"/>
                    <a:pt x="2" y="33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20"/>
                    <a:pt x="20" y="1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110"/>
            <p:cNvSpPr>
              <a:spLocks/>
            </p:cNvSpPr>
            <p:nvPr/>
          </p:nvSpPr>
          <p:spPr bwMode="auto">
            <a:xfrm>
              <a:off x="6484938" y="3527910"/>
              <a:ext cx="31750" cy="44450"/>
            </a:xfrm>
            <a:custGeom>
              <a:avLst/>
              <a:gdLst>
                <a:gd name="T0" fmla="*/ 0 w 26"/>
                <a:gd name="T1" fmla="*/ 3 h 35"/>
                <a:gd name="T2" fmla="*/ 7 w 26"/>
                <a:gd name="T3" fmla="*/ 35 h 35"/>
                <a:gd name="T4" fmla="*/ 26 w 26"/>
                <a:gd name="T5" fmla="*/ 31 h 35"/>
                <a:gd name="T6" fmla="*/ 20 w 26"/>
                <a:gd name="T7" fmla="*/ 0 h 35"/>
                <a:gd name="T8" fmla="*/ 0 w 26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"/>
                  </a:moveTo>
                  <a:cubicBezTo>
                    <a:pt x="2" y="14"/>
                    <a:pt x="4" y="25"/>
                    <a:pt x="7" y="35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4" y="21"/>
                    <a:pt x="22" y="10"/>
                    <a:pt x="2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111"/>
            <p:cNvSpPr>
              <a:spLocks/>
            </p:cNvSpPr>
            <p:nvPr/>
          </p:nvSpPr>
          <p:spPr bwMode="auto">
            <a:xfrm>
              <a:off x="6677026" y="3967648"/>
              <a:ext cx="44450" cy="49212"/>
            </a:xfrm>
            <a:custGeom>
              <a:avLst/>
              <a:gdLst>
                <a:gd name="T0" fmla="*/ 35 w 35"/>
                <a:gd name="T1" fmla="*/ 27 h 38"/>
                <a:gd name="T2" fmla="*/ 17 w 35"/>
                <a:gd name="T3" fmla="*/ 0 h 38"/>
                <a:gd name="T4" fmla="*/ 0 w 35"/>
                <a:gd name="T5" fmla="*/ 11 h 38"/>
                <a:gd name="T6" fmla="*/ 18 w 35"/>
                <a:gd name="T7" fmla="*/ 38 h 38"/>
                <a:gd name="T8" fmla="*/ 35 w 35"/>
                <a:gd name="T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35" y="27"/>
                  </a:moveTo>
                  <a:cubicBezTo>
                    <a:pt x="29" y="18"/>
                    <a:pt x="23" y="9"/>
                    <a:pt x="1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20"/>
                    <a:pt x="12" y="29"/>
                    <a:pt x="18" y="38"/>
                  </a:cubicBezTo>
                  <a:lnTo>
                    <a:pt x="35" y="2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12"/>
            <p:cNvSpPr>
              <a:spLocks/>
            </p:cNvSpPr>
            <p:nvPr/>
          </p:nvSpPr>
          <p:spPr bwMode="auto">
            <a:xfrm>
              <a:off x="6767513" y="4350235"/>
              <a:ext cx="34925" cy="46037"/>
            </a:xfrm>
            <a:custGeom>
              <a:avLst/>
              <a:gdLst>
                <a:gd name="T0" fmla="*/ 0 w 27"/>
                <a:gd name="T1" fmla="*/ 31 h 36"/>
                <a:gd name="T2" fmla="*/ 19 w 27"/>
                <a:gd name="T3" fmla="*/ 36 h 36"/>
                <a:gd name="T4" fmla="*/ 27 w 27"/>
                <a:gd name="T5" fmla="*/ 4 h 36"/>
                <a:gd name="T6" fmla="*/ 7 w 27"/>
                <a:gd name="T7" fmla="*/ 0 h 36"/>
                <a:gd name="T8" fmla="*/ 0 w 27"/>
                <a:gd name="T9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6">
                  <a:moveTo>
                    <a:pt x="0" y="31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2" y="25"/>
                    <a:pt x="25" y="15"/>
                    <a:pt x="2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0"/>
                    <a:pt x="3" y="20"/>
                    <a:pt x="0" y="3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113"/>
            <p:cNvSpPr>
              <a:spLocks/>
            </p:cNvSpPr>
            <p:nvPr/>
          </p:nvSpPr>
          <p:spPr bwMode="auto">
            <a:xfrm>
              <a:off x="6635751" y="3899385"/>
              <a:ext cx="41275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7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28" y="18"/>
                    <a:pt x="22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114"/>
            <p:cNvSpPr>
              <a:spLocks/>
            </p:cNvSpPr>
            <p:nvPr/>
          </p:nvSpPr>
          <p:spPr bwMode="auto">
            <a:xfrm>
              <a:off x="6723063" y="4035910"/>
              <a:ext cx="44450" cy="47625"/>
            </a:xfrm>
            <a:custGeom>
              <a:avLst/>
              <a:gdLst>
                <a:gd name="T0" fmla="*/ 16 w 35"/>
                <a:gd name="T1" fmla="*/ 0 h 38"/>
                <a:gd name="T2" fmla="*/ 0 w 35"/>
                <a:gd name="T3" fmla="*/ 12 h 38"/>
                <a:gd name="T4" fmla="*/ 16 w 35"/>
                <a:gd name="T5" fmla="*/ 35 h 38"/>
                <a:gd name="T6" fmla="*/ 18 w 35"/>
                <a:gd name="T7" fmla="*/ 38 h 38"/>
                <a:gd name="T8" fmla="*/ 35 w 35"/>
                <a:gd name="T9" fmla="*/ 27 h 38"/>
                <a:gd name="T10" fmla="*/ 32 w 35"/>
                <a:gd name="T11" fmla="*/ 23 h 38"/>
                <a:gd name="T12" fmla="*/ 16 w 35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16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5" y="20"/>
                    <a:pt x="11" y="27"/>
                    <a:pt x="16" y="35"/>
                  </a:cubicBezTo>
                  <a:cubicBezTo>
                    <a:pt x="17" y="36"/>
                    <a:pt x="17" y="37"/>
                    <a:pt x="18" y="3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6"/>
                    <a:pt x="33" y="24"/>
                    <a:pt x="32" y="23"/>
                  </a:cubicBezTo>
                  <a:cubicBezTo>
                    <a:pt x="27" y="16"/>
                    <a:pt x="22" y="8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115"/>
            <p:cNvSpPr>
              <a:spLocks/>
            </p:cNvSpPr>
            <p:nvPr/>
          </p:nvSpPr>
          <p:spPr bwMode="auto">
            <a:xfrm>
              <a:off x="6765926" y="4107348"/>
              <a:ext cx="34925" cy="39687"/>
            </a:xfrm>
            <a:custGeom>
              <a:avLst/>
              <a:gdLst>
                <a:gd name="T0" fmla="*/ 18 w 28"/>
                <a:gd name="T1" fmla="*/ 0 h 32"/>
                <a:gd name="T2" fmla="*/ 0 w 28"/>
                <a:gd name="T3" fmla="*/ 8 h 32"/>
                <a:gd name="T4" fmla="*/ 8 w 28"/>
                <a:gd name="T5" fmla="*/ 32 h 32"/>
                <a:gd name="T6" fmla="*/ 28 w 28"/>
                <a:gd name="T7" fmla="*/ 27 h 32"/>
                <a:gd name="T8" fmla="*/ 18 w 2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1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3" y="16"/>
                    <a:pt x="6" y="24"/>
                    <a:pt x="8" y="32"/>
                  </a:cubicBezTo>
                  <a:cubicBezTo>
                    <a:pt x="14" y="29"/>
                    <a:pt x="21" y="27"/>
                    <a:pt x="28" y="27"/>
                  </a:cubicBezTo>
                  <a:cubicBezTo>
                    <a:pt x="25" y="18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37"/>
            <p:cNvSpPr>
              <a:spLocks/>
            </p:cNvSpPr>
            <p:nvPr/>
          </p:nvSpPr>
          <p:spPr bwMode="auto">
            <a:xfrm>
              <a:off x="6481763" y="3612048"/>
              <a:ext cx="117475" cy="119062"/>
            </a:xfrm>
            <a:custGeom>
              <a:avLst/>
              <a:gdLst>
                <a:gd name="T0" fmla="*/ 46 w 93"/>
                <a:gd name="T1" fmla="*/ 0 h 93"/>
                <a:gd name="T2" fmla="*/ 38 w 93"/>
                <a:gd name="T3" fmla="*/ 1 h 93"/>
                <a:gd name="T4" fmla="*/ 19 w 93"/>
                <a:gd name="T5" fmla="*/ 9 h 93"/>
                <a:gd name="T6" fmla="*/ 0 w 93"/>
                <a:gd name="T7" fmla="*/ 47 h 93"/>
                <a:gd name="T8" fmla="*/ 46 w 93"/>
                <a:gd name="T9" fmla="*/ 93 h 93"/>
                <a:gd name="T10" fmla="*/ 93 w 93"/>
                <a:gd name="T11" fmla="*/ 47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43" y="0"/>
                    <a:pt x="41" y="1"/>
                    <a:pt x="38" y="1"/>
                  </a:cubicBezTo>
                  <a:cubicBezTo>
                    <a:pt x="31" y="2"/>
                    <a:pt x="25" y="5"/>
                    <a:pt x="19" y="9"/>
                  </a:cubicBezTo>
                  <a:cubicBezTo>
                    <a:pt x="7" y="17"/>
                    <a:pt x="0" y="31"/>
                    <a:pt x="0" y="47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38"/>
            <p:cNvSpPr>
              <a:spLocks/>
            </p:cNvSpPr>
            <p:nvPr/>
          </p:nvSpPr>
          <p:spPr bwMode="auto">
            <a:xfrm>
              <a:off x="6742113" y="4140685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46 w 93"/>
                <a:gd name="T3" fmla="*/ 0 h 93"/>
                <a:gd name="T4" fmla="*/ 46 w 93"/>
                <a:gd name="T5" fmla="*/ 0 h 93"/>
                <a:gd name="T6" fmla="*/ 26 w 93"/>
                <a:gd name="T7" fmla="*/ 5 h 93"/>
                <a:gd name="T8" fmla="*/ 0 w 93"/>
                <a:gd name="T9" fmla="*/ 47 h 93"/>
                <a:gd name="T10" fmla="*/ 46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1"/>
                    <a:pt x="72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2" y="2"/>
                    <a:pt x="26" y="5"/>
                  </a:cubicBezTo>
                  <a:cubicBezTo>
                    <a:pt x="11" y="12"/>
                    <a:pt x="0" y="28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563032" y="2000741"/>
            <a:ext cx="783431" cy="722709"/>
            <a:chOff x="7073901" y="3375510"/>
            <a:chExt cx="1044575" cy="963612"/>
          </a:xfrm>
        </p:grpSpPr>
        <p:sp>
          <p:nvSpPr>
            <p:cNvPr id="84" name="Freeform 116"/>
            <p:cNvSpPr>
              <a:spLocks/>
            </p:cNvSpPr>
            <p:nvPr/>
          </p:nvSpPr>
          <p:spPr bwMode="auto">
            <a:xfrm>
              <a:off x="7778751" y="3846998"/>
              <a:ext cx="23813" cy="31750"/>
            </a:xfrm>
            <a:custGeom>
              <a:avLst/>
              <a:gdLst>
                <a:gd name="T0" fmla="*/ 8 w 19"/>
                <a:gd name="T1" fmla="*/ 25 h 25"/>
                <a:gd name="T2" fmla="*/ 19 w 19"/>
                <a:gd name="T3" fmla="*/ 8 h 25"/>
                <a:gd name="T4" fmla="*/ 6 w 19"/>
                <a:gd name="T5" fmla="*/ 0 h 25"/>
                <a:gd name="T6" fmla="*/ 0 w 19"/>
                <a:gd name="T7" fmla="*/ 20 h 25"/>
                <a:gd name="T8" fmla="*/ 8 w 1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8" y="25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5" y="6"/>
                    <a:pt x="10" y="3"/>
                    <a:pt x="6" y="0"/>
                  </a:cubicBezTo>
                  <a:cubicBezTo>
                    <a:pt x="5" y="7"/>
                    <a:pt x="3" y="14"/>
                    <a:pt x="0" y="20"/>
                  </a:cubicBezTo>
                  <a:cubicBezTo>
                    <a:pt x="2" y="21"/>
                    <a:pt x="5" y="23"/>
                    <a:pt x="8" y="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17"/>
            <p:cNvSpPr>
              <a:spLocks/>
            </p:cNvSpPr>
            <p:nvPr/>
          </p:nvSpPr>
          <p:spPr bwMode="auto">
            <a:xfrm>
              <a:off x="7521576" y="3788260"/>
              <a:ext cx="44450" cy="28575"/>
            </a:xfrm>
            <a:custGeom>
              <a:avLst/>
              <a:gdLst>
                <a:gd name="T0" fmla="*/ 0 w 35"/>
                <a:gd name="T1" fmla="*/ 20 h 23"/>
                <a:gd name="T2" fmla="*/ 33 w 35"/>
                <a:gd name="T3" fmla="*/ 23 h 23"/>
                <a:gd name="T4" fmla="*/ 35 w 35"/>
                <a:gd name="T5" fmla="*/ 4 h 23"/>
                <a:gd name="T6" fmla="*/ 3 w 35"/>
                <a:gd name="T7" fmla="*/ 0 h 23"/>
                <a:gd name="T8" fmla="*/ 0 w 35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">
                  <a:moveTo>
                    <a:pt x="0" y="20"/>
                  </a:moveTo>
                  <a:cubicBezTo>
                    <a:pt x="11" y="21"/>
                    <a:pt x="22" y="22"/>
                    <a:pt x="33" y="2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3"/>
                    <a:pt x="13" y="1"/>
                    <a:pt x="3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118"/>
            <p:cNvSpPr>
              <a:spLocks/>
            </p:cNvSpPr>
            <p:nvPr/>
          </p:nvSpPr>
          <p:spPr bwMode="auto">
            <a:xfrm>
              <a:off x="7820026" y="3881923"/>
              <a:ext cx="47625" cy="46037"/>
            </a:xfrm>
            <a:custGeom>
              <a:avLst/>
              <a:gdLst>
                <a:gd name="T0" fmla="*/ 24 w 37"/>
                <a:gd name="T1" fmla="*/ 36 h 36"/>
                <a:gd name="T2" fmla="*/ 37 w 37"/>
                <a:gd name="T3" fmla="*/ 21 h 36"/>
                <a:gd name="T4" fmla="*/ 13 w 37"/>
                <a:gd name="T5" fmla="*/ 0 h 36"/>
                <a:gd name="T6" fmla="*/ 0 w 37"/>
                <a:gd name="T7" fmla="*/ 15 h 36"/>
                <a:gd name="T8" fmla="*/ 24 w 3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24" y="36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4"/>
                    <a:pt x="21" y="7"/>
                    <a:pt x="13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8" y="22"/>
                    <a:pt x="16" y="29"/>
                    <a:pt x="24" y="3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19"/>
            <p:cNvSpPr>
              <a:spLocks/>
            </p:cNvSpPr>
            <p:nvPr/>
          </p:nvSpPr>
          <p:spPr bwMode="auto">
            <a:xfrm>
              <a:off x="7362826" y="3743810"/>
              <a:ext cx="47625" cy="39687"/>
            </a:xfrm>
            <a:custGeom>
              <a:avLst/>
              <a:gdLst>
                <a:gd name="T0" fmla="*/ 0 w 37"/>
                <a:gd name="T1" fmla="*/ 19 h 31"/>
                <a:gd name="T2" fmla="*/ 30 w 37"/>
                <a:gd name="T3" fmla="*/ 31 h 31"/>
                <a:gd name="T4" fmla="*/ 37 w 37"/>
                <a:gd name="T5" fmla="*/ 12 h 31"/>
                <a:gd name="T6" fmla="*/ 8 w 37"/>
                <a:gd name="T7" fmla="*/ 0 h 31"/>
                <a:gd name="T8" fmla="*/ 0 w 37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1">
                  <a:moveTo>
                    <a:pt x="0" y="19"/>
                  </a:moveTo>
                  <a:cubicBezTo>
                    <a:pt x="10" y="23"/>
                    <a:pt x="20" y="27"/>
                    <a:pt x="30" y="3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27" y="8"/>
                    <a:pt x="18" y="4"/>
                    <a:pt x="8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20"/>
            <p:cNvSpPr>
              <a:spLocks/>
            </p:cNvSpPr>
            <p:nvPr/>
          </p:nvSpPr>
          <p:spPr bwMode="auto">
            <a:xfrm>
              <a:off x="8013701" y="4142273"/>
              <a:ext cx="41275" cy="49212"/>
            </a:xfrm>
            <a:custGeom>
              <a:avLst/>
              <a:gdLst>
                <a:gd name="T0" fmla="*/ 32 w 32"/>
                <a:gd name="T1" fmla="*/ 29 h 38"/>
                <a:gd name="T2" fmla="*/ 18 w 32"/>
                <a:gd name="T3" fmla="*/ 0 h 38"/>
                <a:gd name="T4" fmla="*/ 0 w 32"/>
                <a:gd name="T5" fmla="*/ 9 h 38"/>
                <a:gd name="T6" fmla="*/ 14 w 32"/>
                <a:gd name="T7" fmla="*/ 38 h 38"/>
                <a:gd name="T8" fmla="*/ 32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32" y="29"/>
                  </a:moveTo>
                  <a:cubicBezTo>
                    <a:pt x="28" y="19"/>
                    <a:pt x="23" y="10"/>
                    <a:pt x="18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9"/>
                    <a:pt x="10" y="28"/>
                    <a:pt x="14" y="38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21"/>
            <p:cNvSpPr>
              <a:spLocks/>
            </p:cNvSpPr>
            <p:nvPr/>
          </p:nvSpPr>
          <p:spPr bwMode="auto">
            <a:xfrm>
              <a:off x="7974013" y="4070835"/>
              <a:ext cx="42863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8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8" y="18"/>
                    <a:pt x="23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22"/>
            <p:cNvSpPr>
              <a:spLocks/>
            </p:cNvSpPr>
            <p:nvPr/>
          </p:nvSpPr>
          <p:spPr bwMode="auto">
            <a:xfrm>
              <a:off x="7878763" y="3939073"/>
              <a:ext cx="46038" cy="47625"/>
            </a:xfrm>
            <a:custGeom>
              <a:avLst/>
              <a:gdLst>
                <a:gd name="T0" fmla="*/ 20 w 36"/>
                <a:gd name="T1" fmla="*/ 37 h 37"/>
                <a:gd name="T2" fmla="*/ 36 w 36"/>
                <a:gd name="T3" fmla="*/ 24 h 37"/>
                <a:gd name="T4" fmla="*/ 14 w 36"/>
                <a:gd name="T5" fmla="*/ 0 h 37"/>
                <a:gd name="T6" fmla="*/ 0 w 36"/>
                <a:gd name="T7" fmla="*/ 13 h 37"/>
                <a:gd name="T8" fmla="*/ 20 w 3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7">
                  <a:moveTo>
                    <a:pt x="20" y="37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29" y="16"/>
                    <a:pt x="21" y="7"/>
                    <a:pt x="14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21"/>
                    <a:pt x="13" y="29"/>
                    <a:pt x="20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23"/>
            <p:cNvSpPr>
              <a:spLocks/>
            </p:cNvSpPr>
            <p:nvPr/>
          </p:nvSpPr>
          <p:spPr bwMode="auto">
            <a:xfrm>
              <a:off x="7129463" y="3527910"/>
              <a:ext cx="38100" cy="39687"/>
            </a:xfrm>
            <a:custGeom>
              <a:avLst/>
              <a:gdLst>
                <a:gd name="T0" fmla="*/ 18 w 30"/>
                <a:gd name="T1" fmla="*/ 0 h 32"/>
                <a:gd name="T2" fmla="*/ 0 w 30"/>
                <a:gd name="T3" fmla="*/ 9 h 32"/>
                <a:gd name="T4" fmla="*/ 13 w 30"/>
                <a:gd name="T5" fmla="*/ 32 h 32"/>
                <a:gd name="T6" fmla="*/ 30 w 30"/>
                <a:gd name="T7" fmla="*/ 23 h 32"/>
                <a:gd name="T8" fmla="*/ 18 w 3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18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4" y="17"/>
                    <a:pt x="8" y="24"/>
                    <a:pt x="13" y="32"/>
                  </a:cubicBezTo>
                  <a:cubicBezTo>
                    <a:pt x="18" y="28"/>
                    <a:pt x="24" y="24"/>
                    <a:pt x="30" y="23"/>
                  </a:cubicBezTo>
                  <a:cubicBezTo>
                    <a:pt x="26" y="15"/>
                    <a:pt x="22" y="8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24"/>
            <p:cNvSpPr>
              <a:spLocks/>
            </p:cNvSpPr>
            <p:nvPr/>
          </p:nvSpPr>
          <p:spPr bwMode="auto">
            <a:xfrm>
              <a:off x="8080376" y="4293085"/>
              <a:ext cx="38100" cy="46037"/>
            </a:xfrm>
            <a:custGeom>
              <a:avLst/>
              <a:gdLst>
                <a:gd name="T0" fmla="*/ 29 w 29"/>
                <a:gd name="T1" fmla="*/ 30 h 37"/>
                <a:gd name="T2" fmla="*/ 18 w 29"/>
                <a:gd name="T3" fmla="*/ 0 h 37"/>
                <a:gd name="T4" fmla="*/ 0 w 29"/>
                <a:gd name="T5" fmla="*/ 7 h 37"/>
                <a:gd name="T6" fmla="*/ 11 w 29"/>
                <a:gd name="T7" fmla="*/ 37 h 37"/>
                <a:gd name="T8" fmla="*/ 29 w 29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29" y="30"/>
                  </a:moveTo>
                  <a:cubicBezTo>
                    <a:pt x="26" y="20"/>
                    <a:pt x="22" y="10"/>
                    <a:pt x="1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7"/>
                    <a:pt x="7" y="27"/>
                    <a:pt x="11" y="37"/>
                  </a:cubicBezTo>
                  <a:lnTo>
                    <a:pt x="29" y="3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25"/>
            <p:cNvSpPr>
              <a:spLocks/>
            </p:cNvSpPr>
            <p:nvPr/>
          </p:nvSpPr>
          <p:spPr bwMode="auto">
            <a:xfrm>
              <a:off x="7929563" y="4002573"/>
              <a:ext cx="42863" cy="49212"/>
            </a:xfrm>
            <a:custGeom>
              <a:avLst/>
              <a:gdLst>
                <a:gd name="T0" fmla="*/ 0 w 34"/>
                <a:gd name="T1" fmla="*/ 12 h 38"/>
                <a:gd name="T2" fmla="*/ 18 w 34"/>
                <a:gd name="T3" fmla="*/ 38 h 38"/>
                <a:gd name="T4" fmla="*/ 34 w 34"/>
                <a:gd name="T5" fmla="*/ 27 h 38"/>
                <a:gd name="T6" fmla="*/ 16 w 34"/>
                <a:gd name="T7" fmla="*/ 0 h 38"/>
                <a:gd name="T8" fmla="*/ 0 w 34"/>
                <a:gd name="T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8">
                  <a:moveTo>
                    <a:pt x="0" y="12"/>
                  </a:moveTo>
                  <a:cubicBezTo>
                    <a:pt x="6" y="20"/>
                    <a:pt x="12" y="29"/>
                    <a:pt x="18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8" y="17"/>
                    <a:pt x="22" y="8"/>
                    <a:pt x="16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26"/>
            <p:cNvSpPr>
              <a:spLocks/>
            </p:cNvSpPr>
            <p:nvPr/>
          </p:nvSpPr>
          <p:spPr bwMode="auto">
            <a:xfrm>
              <a:off x="7442201" y="3770798"/>
              <a:ext cx="44450" cy="34925"/>
            </a:xfrm>
            <a:custGeom>
              <a:avLst/>
              <a:gdLst>
                <a:gd name="T0" fmla="*/ 0 w 35"/>
                <a:gd name="T1" fmla="*/ 20 h 27"/>
                <a:gd name="T2" fmla="*/ 31 w 35"/>
                <a:gd name="T3" fmla="*/ 27 h 27"/>
                <a:gd name="T4" fmla="*/ 35 w 35"/>
                <a:gd name="T5" fmla="*/ 8 h 27"/>
                <a:gd name="T6" fmla="*/ 5 w 35"/>
                <a:gd name="T7" fmla="*/ 0 h 27"/>
                <a:gd name="T8" fmla="*/ 0 w 35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0" y="20"/>
                  </a:moveTo>
                  <a:cubicBezTo>
                    <a:pt x="10" y="22"/>
                    <a:pt x="21" y="25"/>
                    <a:pt x="31" y="2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5" y="5"/>
                    <a:pt x="15" y="3"/>
                    <a:pt x="5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127"/>
            <p:cNvSpPr>
              <a:spLocks/>
            </p:cNvSpPr>
            <p:nvPr/>
          </p:nvSpPr>
          <p:spPr bwMode="auto">
            <a:xfrm>
              <a:off x="7604126" y="3796198"/>
              <a:ext cx="42863" cy="25400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20 h 21"/>
                <a:gd name="T4" fmla="*/ 11 w 34"/>
                <a:gd name="T5" fmla="*/ 20 h 21"/>
                <a:gd name="T6" fmla="*/ 31 w 34"/>
                <a:gd name="T7" fmla="*/ 21 h 21"/>
                <a:gd name="T8" fmla="*/ 34 w 34"/>
                <a:gd name="T9" fmla="*/ 2 h 21"/>
                <a:gd name="T10" fmla="*/ 11 w 34"/>
                <a:gd name="T11" fmla="*/ 0 h 21"/>
                <a:gd name="T12" fmla="*/ 1 w 34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4" y="20"/>
                    <a:pt x="7" y="20"/>
                    <a:pt x="11" y="20"/>
                  </a:cubicBezTo>
                  <a:cubicBezTo>
                    <a:pt x="18" y="20"/>
                    <a:pt x="24" y="21"/>
                    <a:pt x="31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6" y="1"/>
                    <a:pt x="19" y="0"/>
                    <a:pt x="11" y="0"/>
                  </a:cubicBezTo>
                  <a:cubicBezTo>
                    <a:pt x="8" y="0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128"/>
            <p:cNvSpPr>
              <a:spLocks/>
            </p:cNvSpPr>
            <p:nvPr/>
          </p:nvSpPr>
          <p:spPr bwMode="auto">
            <a:xfrm>
              <a:off x="7097713" y="3453298"/>
              <a:ext cx="38100" cy="47625"/>
            </a:xfrm>
            <a:custGeom>
              <a:avLst/>
              <a:gdLst>
                <a:gd name="T0" fmla="*/ 0 w 30"/>
                <a:gd name="T1" fmla="*/ 7 h 37"/>
                <a:gd name="T2" fmla="*/ 12 w 30"/>
                <a:gd name="T3" fmla="*/ 37 h 37"/>
                <a:gd name="T4" fmla="*/ 30 w 30"/>
                <a:gd name="T5" fmla="*/ 29 h 37"/>
                <a:gd name="T6" fmla="*/ 19 w 30"/>
                <a:gd name="T7" fmla="*/ 0 h 37"/>
                <a:gd name="T8" fmla="*/ 0 w 30"/>
                <a:gd name="T9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7"/>
                  </a:moveTo>
                  <a:cubicBezTo>
                    <a:pt x="4" y="17"/>
                    <a:pt x="8" y="27"/>
                    <a:pt x="12" y="3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6" y="20"/>
                    <a:pt x="22" y="10"/>
                    <a:pt x="19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129"/>
            <p:cNvSpPr>
              <a:spLocks/>
            </p:cNvSpPr>
            <p:nvPr/>
          </p:nvSpPr>
          <p:spPr bwMode="auto">
            <a:xfrm>
              <a:off x="7073901" y="3375510"/>
              <a:ext cx="36513" cy="47625"/>
            </a:xfrm>
            <a:custGeom>
              <a:avLst/>
              <a:gdLst>
                <a:gd name="T0" fmla="*/ 0 w 28"/>
                <a:gd name="T1" fmla="*/ 5 h 37"/>
                <a:gd name="T2" fmla="*/ 9 w 28"/>
                <a:gd name="T3" fmla="*/ 37 h 37"/>
                <a:gd name="T4" fmla="*/ 28 w 28"/>
                <a:gd name="T5" fmla="*/ 31 h 37"/>
                <a:gd name="T6" fmla="*/ 20 w 28"/>
                <a:gd name="T7" fmla="*/ 0 h 37"/>
                <a:gd name="T8" fmla="*/ 0 w 28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0" y="5"/>
                  </a:moveTo>
                  <a:cubicBezTo>
                    <a:pt x="3" y="16"/>
                    <a:pt x="6" y="27"/>
                    <a:pt x="9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21"/>
                    <a:pt x="22" y="11"/>
                    <a:pt x="2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30"/>
            <p:cNvSpPr>
              <a:spLocks/>
            </p:cNvSpPr>
            <p:nvPr/>
          </p:nvSpPr>
          <p:spPr bwMode="auto">
            <a:xfrm>
              <a:off x="7289801" y="3705710"/>
              <a:ext cx="47625" cy="44450"/>
            </a:xfrm>
            <a:custGeom>
              <a:avLst/>
              <a:gdLst>
                <a:gd name="T0" fmla="*/ 37 w 37"/>
                <a:gd name="T1" fmla="*/ 16 h 34"/>
                <a:gd name="T2" fmla="*/ 11 w 37"/>
                <a:gd name="T3" fmla="*/ 0 h 34"/>
                <a:gd name="T4" fmla="*/ 0 w 37"/>
                <a:gd name="T5" fmla="*/ 16 h 34"/>
                <a:gd name="T6" fmla="*/ 28 w 37"/>
                <a:gd name="T7" fmla="*/ 34 h 34"/>
                <a:gd name="T8" fmla="*/ 37 w 37"/>
                <a:gd name="T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16"/>
                  </a:moveTo>
                  <a:cubicBezTo>
                    <a:pt x="28" y="11"/>
                    <a:pt x="20" y="6"/>
                    <a:pt x="1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23"/>
                    <a:pt x="18" y="28"/>
                    <a:pt x="28" y="34"/>
                  </a:cubicBezTo>
                  <a:lnTo>
                    <a:pt x="37" y="1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31"/>
            <p:cNvSpPr>
              <a:spLocks/>
            </p:cNvSpPr>
            <p:nvPr/>
          </p:nvSpPr>
          <p:spPr bwMode="auto">
            <a:xfrm>
              <a:off x="7224713" y="3654910"/>
              <a:ext cx="47625" cy="47625"/>
            </a:xfrm>
            <a:custGeom>
              <a:avLst/>
              <a:gdLst>
                <a:gd name="T0" fmla="*/ 25 w 37"/>
                <a:gd name="T1" fmla="*/ 37 h 37"/>
                <a:gd name="T2" fmla="*/ 37 w 37"/>
                <a:gd name="T3" fmla="*/ 21 h 37"/>
                <a:gd name="T4" fmla="*/ 14 w 37"/>
                <a:gd name="T5" fmla="*/ 0 h 37"/>
                <a:gd name="T6" fmla="*/ 0 w 37"/>
                <a:gd name="T7" fmla="*/ 14 h 37"/>
                <a:gd name="T8" fmla="*/ 25 w 37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25" y="37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5"/>
                    <a:pt x="22" y="8"/>
                    <a:pt x="14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22"/>
                    <a:pt x="16" y="30"/>
                    <a:pt x="25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139"/>
            <p:cNvSpPr>
              <a:spLocks/>
            </p:cNvSpPr>
            <p:nvPr/>
          </p:nvSpPr>
          <p:spPr bwMode="auto">
            <a:xfrm>
              <a:off x="7124701" y="3553310"/>
              <a:ext cx="119063" cy="119062"/>
            </a:xfrm>
            <a:custGeom>
              <a:avLst/>
              <a:gdLst>
                <a:gd name="T0" fmla="*/ 47 w 93"/>
                <a:gd name="T1" fmla="*/ 0 h 93"/>
                <a:gd name="T2" fmla="*/ 34 w 93"/>
                <a:gd name="T3" fmla="*/ 2 h 93"/>
                <a:gd name="T4" fmla="*/ 17 w 93"/>
                <a:gd name="T5" fmla="*/ 11 h 93"/>
                <a:gd name="T6" fmla="*/ 0 w 93"/>
                <a:gd name="T7" fmla="*/ 46 h 93"/>
                <a:gd name="T8" fmla="*/ 47 w 93"/>
                <a:gd name="T9" fmla="*/ 93 h 93"/>
                <a:gd name="T10" fmla="*/ 93 w 93"/>
                <a:gd name="T11" fmla="*/ 46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42" y="0"/>
                    <a:pt x="38" y="0"/>
                    <a:pt x="34" y="2"/>
                  </a:cubicBezTo>
                  <a:cubicBezTo>
                    <a:pt x="28" y="3"/>
                    <a:pt x="22" y="7"/>
                    <a:pt x="17" y="11"/>
                  </a:cubicBezTo>
                  <a:cubicBezTo>
                    <a:pt x="7" y="19"/>
                    <a:pt x="0" y="32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140"/>
            <p:cNvSpPr>
              <a:spLocks/>
            </p:cNvSpPr>
            <p:nvPr/>
          </p:nvSpPr>
          <p:spPr bwMode="auto">
            <a:xfrm>
              <a:off x="7667626" y="3781910"/>
              <a:ext cx="119063" cy="117475"/>
            </a:xfrm>
            <a:custGeom>
              <a:avLst/>
              <a:gdLst>
                <a:gd name="T0" fmla="*/ 87 w 93"/>
                <a:gd name="T1" fmla="*/ 71 h 93"/>
                <a:gd name="T2" fmla="*/ 93 w 93"/>
                <a:gd name="T3" fmla="*/ 51 h 93"/>
                <a:gd name="T4" fmla="*/ 93 w 93"/>
                <a:gd name="T5" fmla="*/ 47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87 w 93"/>
                <a:gd name="T13" fmla="*/ 7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87" y="71"/>
                  </a:moveTo>
                  <a:cubicBezTo>
                    <a:pt x="90" y="65"/>
                    <a:pt x="92" y="58"/>
                    <a:pt x="93" y="51"/>
                  </a:cubicBezTo>
                  <a:cubicBezTo>
                    <a:pt x="93" y="50"/>
                    <a:pt x="93" y="48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64" y="93"/>
                    <a:pt x="78" y="84"/>
                    <a:pt x="87" y="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Oval 141"/>
            <p:cNvSpPr>
              <a:spLocks noChangeArrowheads="1"/>
            </p:cNvSpPr>
            <p:nvPr/>
          </p:nvSpPr>
          <p:spPr bwMode="auto">
            <a:xfrm>
              <a:off x="7997826" y="4186723"/>
              <a:ext cx="119063" cy="1190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599187" y="1347416"/>
            <a:ext cx="75504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000" dirty="0"/>
              <a:t>Fomentar la recuperación y conservación de las Áreas Naturales</a:t>
            </a:r>
            <a:endParaRPr lang="en-GB" sz="20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162276" y="3551568"/>
            <a:ext cx="2105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/>
              <a:t>Ejecutar  programas, proyectos y prácticas de manejo de recursos florísticos, faunísticos y recurso hídrico</a:t>
            </a:r>
            <a:endParaRPr lang="en-GB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2405455" y="3614366"/>
            <a:ext cx="17009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Implementar un modelo de gestión para el </a:t>
            </a:r>
            <a:r>
              <a:rPr lang="es-EC" dirty="0" err="1"/>
              <a:t>co</a:t>
            </a:r>
            <a:r>
              <a:rPr lang="es-EC" dirty="0"/>
              <a:t>-manejo del área con el involucramiento de instituciones públicas y privadas</a:t>
            </a:r>
            <a:endParaRPr lang="en-GB" sz="1600" b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4563999" y="3752865"/>
            <a:ext cx="198117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Fomentar la creación de un plan de difusión  informativa sobre los ecosistemas presentes en la zona, y su importancia para los habitantes</a:t>
            </a:r>
            <a:endParaRPr lang="en-GB" sz="1600" b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6617801" y="3803418"/>
            <a:ext cx="193377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dirty="0"/>
              <a:t>Impulsar el desarrollo y suscripción de alianzas estratégicas con instituciones de competencia en materia de investigación de recursos forestales. 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153455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3" y="0"/>
            <a:ext cx="6593999" cy="489397"/>
          </a:xfrm>
        </p:spPr>
        <p:txBody>
          <a:bodyPr>
            <a:noAutofit/>
          </a:bodyPr>
          <a:lstStyle/>
          <a:p>
            <a:r>
              <a:rPr lang="en-US" sz="2400" dirty="0" smtClean="0"/>
              <a:t>ZONA PARA MANEJO DE BOSQUE NATIVO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34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99187" y="540913"/>
            <a:ext cx="7952385" cy="1614461"/>
            <a:chOff x="4551363" y="1903898"/>
            <a:chExt cx="3044825" cy="1662112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551363" y="1903898"/>
              <a:ext cx="3044825" cy="1662112"/>
            </a:xfrm>
            <a:custGeom>
              <a:avLst/>
              <a:gdLst>
                <a:gd name="T0" fmla="*/ 1731 w 2394"/>
                <a:gd name="T1" fmla="*/ 273 h 1308"/>
                <a:gd name="T2" fmla="*/ 1036 w 2394"/>
                <a:gd name="T3" fmla="*/ 76 h 1308"/>
                <a:gd name="T4" fmla="*/ 393 w 2394"/>
                <a:gd name="T5" fmla="*/ 358 h 1308"/>
                <a:gd name="T6" fmla="*/ 333 w 2394"/>
                <a:gd name="T7" fmla="*/ 1019 h 1308"/>
                <a:gd name="T8" fmla="*/ 480 w 2394"/>
                <a:gd name="T9" fmla="*/ 1103 h 1308"/>
                <a:gd name="T10" fmla="*/ 745 w 2394"/>
                <a:gd name="T11" fmla="*/ 1158 h 1308"/>
                <a:gd name="T12" fmla="*/ 900 w 2394"/>
                <a:gd name="T13" fmla="*/ 1151 h 1308"/>
                <a:gd name="T14" fmla="*/ 1237 w 2394"/>
                <a:gd name="T15" fmla="*/ 1308 h 1308"/>
                <a:gd name="T16" fmla="*/ 1534 w 2394"/>
                <a:gd name="T17" fmla="*/ 1180 h 1308"/>
                <a:gd name="T18" fmla="*/ 2127 w 2394"/>
                <a:gd name="T19" fmla="*/ 1029 h 1308"/>
                <a:gd name="T20" fmla="*/ 2149 w 2394"/>
                <a:gd name="T21" fmla="*/ 503 h 1308"/>
                <a:gd name="T22" fmla="*/ 1740 w 2394"/>
                <a:gd name="T23" fmla="*/ 1167 h 1308"/>
                <a:gd name="T24" fmla="*/ 938 w 2394"/>
                <a:gd name="T25" fmla="*/ 1051 h 1308"/>
                <a:gd name="T26" fmla="*/ 333 w 2394"/>
                <a:gd name="T27" fmla="*/ 959 h 1308"/>
                <a:gd name="T28" fmla="*/ 306 w 2394"/>
                <a:gd name="T29" fmla="*/ 957 h 1308"/>
                <a:gd name="T30" fmla="*/ 288 w 2394"/>
                <a:gd name="T31" fmla="*/ 955 h 1308"/>
                <a:gd name="T32" fmla="*/ 267 w 2394"/>
                <a:gd name="T33" fmla="*/ 951 h 1308"/>
                <a:gd name="T34" fmla="*/ 249 w 2394"/>
                <a:gd name="T35" fmla="*/ 946 h 1308"/>
                <a:gd name="T36" fmla="*/ 231 w 2394"/>
                <a:gd name="T37" fmla="*/ 939 h 1308"/>
                <a:gd name="T38" fmla="*/ 214 w 2394"/>
                <a:gd name="T39" fmla="*/ 931 h 1308"/>
                <a:gd name="T40" fmla="*/ 192 w 2394"/>
                <a:gd name="T41" fmla="*/ 920 h 1308"/>
                <a:gd name="T42" fmla="*/ 176 w 2394"/>
                <a:gd name="T43" fmla="*/ 909 h 1308"/>
                <a:gd name="T44" fmla="*/ 161 w 2394"/>
                <a:gd name="T45" fmla="*/ 898 h 1308"/>
                <a:gd name="T46" fmla="*/ 147 w 2394"/>
                <a:gd name="T47" fmla="*/ 885 h 1308"/>
                <a:gd name="T48" fmla="*/ 134 w 2394"/>
                <a:gd name="T49" fmla="*/ 873 h 1308"/>
                <a:gd name="T50" fmla="*/ 121 w 2394"/>
                <a:gd name="T51" fmla="*/ 858 h 1308"/>
                <a:gd name="T52" fmla="*/ 113 w 2394"/>
                <a:gd name="T53" fmla="*/ 847 h 1308"/>
                <a:gd name="T54" fmla="*/ 84 w 2394"/>
                <a:gd name="T55" fmla="*/ 798 h 1308"/>
                <a:gd name="T56" fmla="*/ 78 w 2394"/>
                <a:gd name="T57" fmla="*/ 783 h 1308"/>
                <a:gd name="T58" fmla="*/ 71 w 2394"/>
                <a:gd name="T59" fmla="*/ 763 h 1308"/>
                <a:gd name="T60" fmla="*/ 67 w 2394"/>
                <a:gd name="T61" fmla="*/ 748 h 1308"/>
                <a:gd name="T62" fmla="*/ 63 w 2394"/>
                <a:gd name="T63" fmla="*/ 725 h 1308"/>
                <a:gd name="T64" fmla="*/ 60 w 2394"/>
                <a:gd name="T65" fmla="*/ 686 h 1308"/>
                <a:gd name="T66" fmla="*/ 745 w 2394"/>
                <a:gd name="T67" fmla="*/ 263 h 1308"/>
                <a:gd name="T68" fmla="*/ 1693 w 2394"/>
                <a:gd name="T69" fmla="*/ 335 h 1308"/>
                <a:gd name="T70" fmla="*/ 2131 w 2394"/>
                <a:gd name="T71" fmla="*/ 563 h 1308"/>
                <a:gd name="T72" fmla="*/ 2273 w 2394"/>
                <a:gd name="T73" fmla="*/ 621 h 1308"/>
                <a:gd name="T74" fmla="*/ 2309 w 2394"/>
                <a:gd name="T75" fmla="*/ 668 h 1308"/>
                <a:gd name="T76" fmla="*/ 2314 w 2394"/>
                <a:gd name="T77" fmla="*/ 677 h 1308"/>
                <a:gd name="T78" fmla="*/ 2321 w 2394"/>
                <a:gd name="T79" fmla="*/ 694 h 1308"/>
                <a:gd name="T80" fmla="*/ 2325 w 2394"/>
                <a:gd name="T81" fmla="*/ 705 h 1308"/>
                <a:gd name="T82" fmla="*/ 2329 w 2394"/>
                <a:gd name="T83" fmla="*/ 722 h 1308"/>
                <a:gd name="T84" fmla="*/ 2332 w 2394"/>
                <a:gd name="T85" fmla="*/ 735 h 1308"/>
                <a:gd name="T86" fmla="*/ 2334 w 2394"/>
                <a:gd name="T87" fmla="*/ 753 h 1308"/>
                <a:gd name="T88" fmla="*/ 2131 w 2394"/>
                <a:gd name="T89" fmla="*/ 969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94" h="1308">
                  <a:moveTo>
                    <a:pt x="2149" y="503"/>
                  </a:moveTo>
                  <a:cubicBezTo>
                    <a:pt x="2063" y="360"/>
                    <a:pt x="1909" y="273"/>
                    <a:pt x="1740" y="273"/>
                  </a:cubicBezTo>
                  <a:cubicBezTo>
                    <a:pt x="1737" y="273"/>
                    <a:pt x="1734" y="273"/>
                    <a:pt x="1731" y="273"/>
                  </a:cubicBezTo>
                  <a:cubicBezTo>
                    <a:pt x="1696" y="199"/>
                    <a:pt x="1642" y="136"/>
                    <a:pt x="1575" y="88"/>
                  </a:cubicBezTo>
                  <a:cubicBezTo>
                    <a:pt x="1493" y="30"/>
                    <a:pt x="1397" y="0"/>
                    <a:pt x="1296" y="0"/>
                  </a:cubicBezTo>
                  <a:cubicBezTo>
                    <a:pt x="1204" y="0"/>
                    <a:pt x="1114" y="26"/>
                    <a:pt x="1036" y="76"/>
                  </a:cubicBezTo>
                  <a:cubicBezTo>
                    <a:pt x="976" y="114"/>
                    <a:pt x="926" y="165"/>
                    <a:pt x="888" y="225"/>
                  </a:cubicBezTo>
                  <a:cubicBezTo>
                    <a:pt x="842" y="210"/>
                    <a:pt x="794" y="203"/>
                    <a:pt x="745" y="203"/>
                  </a:cubicBezTo>
                  <a:cubicBezTo>
                    <a:pt x="609" y="203"/>
                    <a:pt x="483" y="259"/>
                    <a:pt x="393" y="358"/>
                  </a:cubicBezTo>
                  <a:cubicBezTo>
                    <a:pt x="373" y="355"/>
                    <a:pt x="353" y="353"/>
                    <a:pt x="333" y="353"/>
                  </a:cubicBezTo>
                  <a:cubicBezTo>
                    <a:pt x="149" y="353"/>
                    <a:pt x="0" y="502"/>
                    <a:pt x="0" y="686"/>
                  </a:cubicBezTo>
                  <a:cubicBezTo>
                    <a:pt x="0" y="869"/>
                    <a:pt x="149" y="1019"/>
                    <a:pt x="333" y="1019"/>
                  </a:cubicBezTo>
                  <a:cubicBezTo>
                    <a:pt x="356" y="1019"/>
                    <a:pt x="379" y="1016"/>
                    <a:pt x="401" y="1012"/>
                  </a:cubicBezTo>
                  <a:cubicBezTo>
                    <a:pt x="426" y="1038"/>
                    <a:pt x="454" y="1061"/>
                    <a:pt x="484" y="1081"/>
                  </a:cubicBezTo>
                  <a:cubicBezTo>
                    <a:pt x="483" y="1088"/>
                    <a:pt x="481" y="1095"/>
                    <a:pt x="480" y="1103"/>
                  </a:cubicBezTo>
                  <a:cubicBezTo>
                    <a:pt x="499" y="1107"/>
                    <a:pt x="499" y="1107"/>
                    <a:pt x="499" y="1107"/>
                  </a:cubicBezTo>
                  <a:cubicBezTo>
                    <a:pt x="500" y="1102"/>
                    <a:pt x="502" y="1097"/>
                    <a:pt x="503" y="1092"/>
                  </a:cubicBezTo>
                  <a:cubicBezTo>
                    <a:pt x="575" y="1135"/>
                    <a:pt x="658" y="1158"/>
                    <a:pt x="745" y="1158"/>
                  </a:cubicBezTo>
                  <a:cubicBezTo>
                    <a:pt x="791" y="1158"/>
                    <a:pt x="837" y="1151"/>
                    <a:pt x="881" y="1138"/>
                  </a:cubicBezTo>
                  <a:cubicBezTo>
                    <a:pt x="881" y="1142"/>
                    <a:pt x="881" y="1146"/>
                    <a:pt x="880" y="1150"/>
                  </a:cubicBezTo>
                  <a:cubicBezTo>
                    <a:pt x="900" y="1151"/>
                    <a:pt x="900" y="1151"/>
                    <a:pt x="900" y="1151"/>
                  </a:cubicBezTo>
                  <a:cubicBezTo>
                    <a:pt x="901" y="1145"/>
                    <a:pt x="901" y="1138"/>
                    <a:pt x="901" y="1132"/>
                  </a:cubicBezTo>
                  <a:cubicBezTo>
                    <a:pt x="905" y="1130"/>
                    <a:pt x="908" y="1129"/>
                    <a:pt x="911" y="1128"/>
                  </a:cubicBezTo>
                  <a:cubicBezTo>
                    <a:pt x="981" y="1239"/>
                    <a:pt x="1103" y="1308"/>
                    <a:pt x="1237" y="1308"/>
                  </a:cubicBezTo>
                  <a:cubicBezTo>
                    <a:pt x="1347" y="1308"/>
                    <a:pt x="1449" y="1262"/>
                    <a:pt x="1521" y="1183"/>
                  </a:cubicBezTo>
                  <a:cubicBezTo>
                    <a:pt x="1534" y="1184"/>
                    <a:pt x="1534" y="1184"/>
                    <a:pt x="1534" y="1184"/>
                  </a:cubicBezTo>
                  <a:cubicBezTo>
                    <a:pt x="1534" y="1183"/>
                    <a:pt x="1534" y="1181"/>
                    <a:pt x="1534" y="1180"/>
                  </a:cubicBezTo>
                  <a:cubicBezTo>
                    <a:pt x="1598" y="1211"/>
                    <a:pt x="1668" y="1227"/>
                    <a:pt x="1740" y="1227"/>
                  </a:cubicBezTo>
                  <a:cubicBezTo>
                    <a:pt x="1824" y="1227"/>
                    <a:pt x="1906" y="1206"/>
                    <a:pt x="1978" y="1164"/>
                  </a:cubicBezTo>
                  <a:cubicBezTo>
                    <a:pt x="2037" y="1130"/>
                    <a:pt x="2088" y="1084"/>
                    <a:pt x="2127" y="1029"/>
                  </a:cubicBezTo>
                  <a:cubicBezTo>
                    <a:pt x="2129" y="1029"/>
                    <a:pt x="2130" y="1029"/>
                    <a:pt x="2131" y="1029"/>
                  </a:cubicBezTo>
                  <a:cubicBezTo>
                    <a:pt x="2276" y="1029"/>
                    <a:pt x="2394" y="911"/>
                    <a:pt x="2394" y="766"/>
                  </a:cubicBezTo>
                  <a:cubicBezTo>
                    <a:pt x="2394" y="627"/>
                    <a:pt x="2286" y="513"/>
                    <a:pt x="2149" y="503"/>
                  </a:cubicBezTo>
                  <a:close/>
                  <a:moveTo>
                    <a:pt x="2131" y="969"/>
                  </a:moveTo>
                  <a:cubicBezTo>
                    <a:pt x="2119" y="969"/>
                    <a:pt x="2108" y="968"/>
                    <a:pt x="2097" y="967"/>
                  </a:cubicBezTo>
                  <a:cubicBezTo>
                    <a:pt x="2024" y="1087"/>
                    <a:pt x="1891" y="1167"/>
                    <a:pt x="1740" y="1167"/>
                  </a:cubicBezTo>
                  <a:cubicBezTo>
                    <a:pt x="1656" y="1167"/>
                    <a:pt x="1577" y="1142"/>
                    <a:pt x="1511" y="1099"/>
                  </a:cubicBezTo>
                  <a:cubicBezTo>
                    <a:pt x="1453" y="1188"/>
                    <a:pt x="1352" y="1248"/>
                    <a:pt x="1237" y="1248"/>
                  </a:cubicBezTo>
                  <a:cubicBezTo>
                    <a:pt x="1103" y="1248"/>
                    <a:pt x="988" y="1167"/>
                    <a:pt x="938" y="1051"/>
                  </a:cubicBezTo>
                  <a:cubicBezTo>
                    <a:pt x="880" y="1081"/>
                    <a:pt x="814" y="1098"/>
                    <a:pt x="745" y="1098"/>
                  </a:cubicBezTo>
                  <a:cubicBezTo>
                    <a:pt x="614" y="1098"/>
                    <a:pt x="498" y="1038"/>
                    <a:pt x="421" y="944"/>
                  </a:cubicBezTo>
                  <a:cubicBezTo>
                    <a:pt x="394" y="954"/>
                    <a:pt x="364" y="959"/>
                    <a:pt x="333" y="959"/>
                  </a:cubicBezTo>
                  <a:cubicBezTo>
                    <a:pt x="328" y="959"/>
                    <a:pt x="324" y="959"/>
                    <a:pt x="319" y="958"/>
                  </a:cubicBezTo>
                  <a:cubicBezTo>
                    <a:pt x="318" y="958"/>
                    <a:pt x="317" y="958"/>
                    <a:pt x="315" y="958"/>
                  </a:cubicBezTo>
                  <a:cubicBezTo>
                    <a:pt x="312" y="958"/>
                    <a:pt x="309" y="958"/>
                    <a:pt x="306" y="957"/>
                  </a:cubicBezTo>
                  <a:cubicBezTo>
                    <a:pt x="304" y="957"/>
                    <a:pt x="303" y="957"/>
                    <a:pt x="301" y="957"/>
                  </a:cubicBezTo>
                  <a:cubicBezTo>
                    <a:pt x="298" y="957"/>
                    <a:pt x="296" y="956"/>
                    <a:pt x="293" y="956"/>
                  </a:cubicBezTo>
                  <a:cubicBezTo>
                    <a:pt x="291" y="956"/>
                    <a:pt x="289" y="955"/>
                    <a:pt x="288" y="955"/>
                  </a:cubicBezTo>
                  <a:cubicBezTo>
                    <a:pt x="285" y="954"/>
                    <a:pt x="283" y="954"/>
                    <a:pt x="280" y="954"/>
                  </a:cubicBezTo>
                  <a:cubicBezTo>
                    <a:pt x="278" y="953"/>
                    <a:pt x="276" y="953"/>
                    <a:pt x="275" y="952"/>
                  </a:cubicBezTo>
                  <a:cubicBezTo>
                    <a:pt x="272" y="952"/>
                    <a:pt x="270" y="951"/>
                    <a:pt x="267" y="951"/>
                  </a:cubicBezTo>
                  <a:cubicBezTo>
                    <a:pt x="266" y="950"/>
                    <a:pt x="264" y="950"/>
                    <a:pt x="262" y="949"/>
                  </a:cubicBezTo>
                  <a:cubicBezTo>
                    <a:pt x="260" y="949"/>
                    <a:pt x="257" y="948"/>
                    <a:pt x="255" y="947"/>
                  </a:cubicBezTo>
                  <a:cubicBezTo>
                    <a:pt x="253" y="947"/>
                    <a:pt x="251" y="946"/>
                    <a:pt x="249" y="946"/>
                  </a:cubicBezTo>
                  <a:cubicBezTo>
                    <a:pt x="247" y="945"/>
                    <a:pt x="245" y="944"/>
                    <a:pt x="243" y="943"/>
                  </a:cubicBezTo>
                  <a:cubicBezTo>
                    <a:pt x="241" y="943"/>
                    <a:pt x="239" y="942"/>
                    <a:pt x="237" y="941"/>
                  </a:cubicBezTo>
                  <a:cubicBezTo>
                    <a:pt x="235" y="941"/>
                    <a:pt x="233" y="940"/>
                    <a:pt x="231" y="939"/>
                  </a:cubicBezTo>
                  <a:cubicBezTo>
                    <a:pt x="229" y="938"/>
                    <a:pt x="227" y="937"/>
                    <a:pt x="225" y="937"/>
                  </a:cubicBezTo>
                  <a:cubicBezTo>
                    <a:pt x="223" y="936"/>
                    <a:pt x="221" y="935"/>
                    <a:pt x="219" y="934"/>
                  </a:cubicBezTo>
                  <a:cubicBezTo>
                    <a:pt x="217" y="933"/>
                    <a:pt x="215" y="932"/>
                    <a:pt x="214" y="931"/>
                  </a:cubicBezTo>
                  <a:cubicBezTo>
                    <a:pt x="211" y="930"/>
                    <a:pt x="209" y="929"/>
                    <a:pt x="207" y="928"/>
                  </a:cubicBezTo>
                  <a:cubicBezTo>
                    <a:pt x="205" y="927"/>
                    <a:pt x="203" y="926"/>
                    <a:pt x="200" y="924"/>
                  </a:cubicBezTo>
                  <a:cubicBezTo>
                    <a:pt x="198" y="923"/>
                    <a:pt x="195" y="921"/>
                    <a:pt x="192" y="920"/>
                  </a:cubicBezTo>
                  <a:cubicBezTo>
                    <a:pt x="190" y="918"/>
                    <a:pt x="188" y="917"/>
                    <a:pt x="187" y="916"/>
                  </a:cubicBezTo>
                  <a:cubicBezTo>
                    <a:pt x="185" y="915"/>
                    <a:pt x="183" y="914"/>
                    <a:pt x="181" y="913"/>
                  </a:cubicBezTo>
                  <a:cubicBezTo>
                    <a:pt x="180" y="912"/>
                    <a:pt x="178" y="910"/>
                    <a:pt x="176" y="909"/>
                  </a:cubicBezTo>
                  <a:cubicBezTo>
                    <a:pt x="174" y="908"/>
                    <a:pt x="173" y="907"/>
                    <a:pt x="171" y="906"/>
                  </a:cubicBezTo>
                  <a:cubicBezTo>
                    <a:pt x="169" y="904"/>
                    <a:pt x="168" y="903"/>
                    <a:pt x="166" y="901"/>
                  </a:cubicBezTo>
                  <a:cubicBezTo>
                    <a:pt x="164" y="900"/>
                    <a:pt x="163" y="899"/>
                    <a:pt x="161" y="898"/>
                  </a:cubicBezTo>
                  <a:cubicBezTo>
                    <a:pt x="160" y="897"/>
                    <a:pt x="158" y="895"/>
                    <a:pt x="156" y="894"/>
                  </a:cubicBezTo>
                  <a:cubicBezTo>
                    <a:pt x="155" y="892"/>
                    <a:pt x="153" y="891"/>
                    <a:pt x="152" y="890"/>
                  </a:cubicBezTo>
                  <a:cubicBezTo>
                    <a:pt x="150" y="888"/>
                    <a:pt x="148" y="887"/>
                    <a:pt x="147" y="885"/>
                  </a:cubicBezTo>
                  <a:cubicBezTo>
                    <a:pt x="145" y="884"/>
                    <a:pt x="144" y="883"/>
                    <a:pt x="143" y="882"/>
                  </a:cubicBezTo>
                  <a:cubicBezTo>
                    <a:pt x="141" y="880"/>
                    <a:pt x="139" y="878"/>
                    <a:pt x="138" y="876"/>
                  </a:cubicBezTo>
                  <a:cubicBezTo>
                    <a:pt x="137" y="875"/>
                    <a:pt x="135" y="874"/>
                    <a:pt x="134" y="873"/>
                  </a:cubicBezTo>
                  <a:cubicBezTo>
                    <a:pt x="133" y="871"/>
                    <a:pt x="131" y="869"/>
                    <a:pt x="129" y="867"/>
                  </a:cubicBezTo>
                  <a:cubicBezTo>
                    <a:pt x="128" y="866"/>
                    <a:pt x="127" y="865"/>
                    <a:pt x="126" y="864"/>
                  </a:cubicBezTo>
                  <a:cubicBezTo>
                    <a:pt x="124" y="862"/>
                    <a:pt x="123" y="860"/>
                    <a:pt x="121" y="858"/>
                  </a:cubicBezTo>
                  <a:cubicBezTo>
                    <a:pt x="120" y="857"/>
                    <a:pt x="120" y="856"/>
                    <a:pt x="119" y="855"/>
                  </a:cubicBezTo>
                  <a:cubicBezTo>
                    <a:pt x="117" y="853"/>
                    <a:pt x="115" y="850"/>
                    <a:pt x="113" y="848"/>
                  </a:cubicBezTo>
                  <a:cubicBezTo>
                    <a:pt x="113" y="847"/>
                    <a:pt x="113" y="847"/>
                    <a:pt x="113" y="847"/>
                  </a:cubicBezTo>
                  <a:cubicBezTo>
                    <a:pt x="104" y="835"/>
                    <a:pt x="96" y="822"/>
                    <a:pt x="89" y="808"/>
                  </a:cubicBezTo>
                  <a:cubicBezTo>
                    <a:pt x="89" y="808"/>
                    <a:pt x="88" y="807"/>
                    <a:pt x="88" y="806"/>
                  </a:cubicBezTo>
                  <a:cubicBezTo>
                    <a:pt x="87" y="804"/>
                    <a:pt x="85" y="801"/>
                    <a:pt x="84" y="798"/>
                  </a:cubicBezTo>
                  <a:cubicBezTo>
                    <a:pt x="84" y="797"/>
                    <a:pt x="83" y="796"/>
                    <a:pt x="83" y="795"/>
                  </a:cubicBezTo>
                  <a:cubicBezTo>
                    <a:pt x="82" y="792"/>
                    <a:pt x="80" y="789"/>
                    <a:pt x="79" y="786"/>
                  </a:cubicBezTo>
                  <a:cubicBezTo>
                    <a:pt x="79" y="785"/>
                    <a:pt x="78" y="784"/>
                    <a:pt x="78" y="783"/>
                  </a:cubicBezTo>
                  <a:cubicBezTo>
                    <a:pt x="77" y="781"/>
                    <a:pt x="76" y="778"/>
                    <a:pt x="75" y="775"/>
                  </a:cubicBezTo>
                  <a:cubicBezTo>
                    <a:pt x="75" y="774"/>
                    <a:pt x="74" y="773"/>
                    <a:pt x="74" y="772"/>
                  </a:cubicBezTo>
                  <a:cubicBezTo>
                    <a:pt x="73" y="769"/>
                    <a:pt x="72" y="766"/>
                    <a:pt x="71" y="763"/>
                  </a:cubicBezTo>
                  <a:cubicBezTo>
                    <a:pt x="71" y="762"/>
                    <a:pt x="71" y="761"/>
                    <a:pt x="70" y="760"/>
                  </a:cubicBezTo>
                  <a:cubicBezTo>
                    <a:pt x="69" y="757"/>
                    <a:pt x="69" y="754"/>
                    <a:pt x="68" y="751"/>
                  </a:cubicBezTo>
                  <a:cubicBezTo>
                    <a:pt x="68" y="750"/>
                    <a:pt x="67" y="749"/>
                    <a:pt x="67" y="748"/>
                  </a:cubicBezTo>
                  <a:cubicBezTo>
                    <a:pt x="66" y="744"/>
                    <a:pt x="66" y="741"/>
                    <a:pt x="65" y="738"/>
                  </a:cubicBezTo>
                  <a:cubicBezTo>
                    <a:pt x="65" y="737"/>
                    <a:pt x="65" y="737"/>
                    <a:pt x="65" y="736"/>
                  </a:cubicBezTo>
                  <a:cubicBezTo>
                    <a:pt x="64" y="732"/>
                    <a:pt x="63" y="729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1" y="712"/>
                    <a:pt x="60" y="699"/>
                    <a:pt x="60" y="686"/>
                  </a:cubicBezTo>
                  <a:cubicBezTo>
                    <a:pt x="60" y="535"/>
                    <a:pt x="182" y="413"/>
                    <a:pt x="333" y="413"/>
                  </a:cubicBezTo>
                  <a:cubicBezTo>
                    <a:pt x="361" y="413"/>
                    <a:pt x="389" y="417"/>
                    <a:pt x="415" y="425"/>
                  </a:cubicBezTo>
                  <a:cubicBezTo>
                    <a:pt x="491" y="327"/>
                    <a:pt x="611" y="263"/>
                    <a:pt x="745" y="263"/>
                  </a:cubicBezTo>
                  <a:cubicBezTo>
                    <a:pt x="806" y="263"/>
                    <a:pt x="863" y="276"/>
                    <a:pt x="915" y="299"/>
                  </a:cubicBezTo>
                  <a:cubicBezTo>
                    <a:pt x="983" y="158"/>
                    <a:pt x="1128" y="60"/>
                    <a:pt x="1296" y="60"/>
                  </a:cubicBezTo>
                  <a:cubicBezTo>
                    <a:pt x="1478" y="60"/>
                    <a:pt x="1633" y="174"/>
                    <a:pt x="1693" y="335"/>
                  </a:cubicBezTo>
                  <a:cubicBezTo>
                    <a:pt x="1708" y="334"/>
                    <a:pt x="1724" y="333"/>
                    <a:pt x="1740" y="333"/>
                  </a:cubicBezTo>
                  <a:cubicBezTo>
                    <a:pt x="1904" y="333"/>
                    <a:pt x="2045" y="427"/>
                    <a:pt x="2114" y="564"/>
                  </a:cubicBezTo>
                  <a:cubicBezTo>
                    <a:pt x="2119" y="563"/>
                    <a:pt x="2125" y="563"/>
                    <a:pt x="2131" y="563"/>
                  </a:cubicBezTo>
                  <a:cubicBezTo>
                    <a:pt x="2186" y="563"/>
                    <a:pt x="2237" y="585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85" y="633"/>
                    <a:pt x="2295" y="646"/>
                    <a:pt x="2304" y="660"/>
                  </a:cubicBezTo>
                  <a:cubicBezTo>
                    <a:pt x="2304" y="660"/>
                    <a:pt x="2304" y="660"/>
                    <a:pt x="2304" y="660"/>
                  </a:cubicBezTo>
                  <a:cubicBezTo>
                    <a:pt x="2306" y="662"/>
                    <a:pt x="2307" y="665"/>
                    <a:pt x="2309" y="668"/>
                  </a:cubicBezTo>
                  <a:cubicBezTo>
                    <a:pt x="2309" y="668"/>
                    <a:pt x="2309" y="668"/>
                    <a:pt x="2309" y="668"/>
                  </a:cubicBezTo>
                  <a:cubicBezTo>
                    <a:pt x="2311" y="671"/>
                    <a:pt x="2312" y="674"/>
                    <a:pt x="2313" y="677"/>
                  </a:cubicBezTo>
                  <a:cubicBezTo>
                    <a:pt x="2314" y="677"/>
                    <a:pt x="2314" y="677"/>
                    <a:pt x="2314" y="677"/>
                  </a:cubicBezTo>
                  <a:cubicBezTo>
                    <a:pt x="2315" y="680"/>
                    <a:pt x="2316" y="683"/>
                    <a:pt x="2318" y="685"/>
                  </a:cubicBezTo>
                  <a:cubicBezTo>
                    <a:pt x="2318" y="686"/>
                    <a:pt x="2318" y="686"/>
                    <a:pt x="2318" y="686"/>
                  </a:cubicBezTo>
                  <a:cubicBezTo>
                    <a:pt x="2319" y="689"/>
                    <a:pt x="2320" y="692"/>
                    <a:pt x="2321" y="694"/>
                  </a:cubicBezTo>
                  <a:cubicBezTo>
                    <a:pt x="2321" y="695"/>
                    <a:pt x="2321" y="695"/>
                    <a:pt x="2322" y="696"/>
                  </a:cubicBezTo>
                  <a:cubicBezTo>
                    <a:pt x="2323" y="698"/>
                    <a:pt x="2324" y="701"/>
                    <a:pt x="2324" y="704"/>
                  </a:cubicBezTo>
                  <a:cubicBezTo>
                    <a:pt x="2325" y="704"/>
                    <a:pt x="2325" y="705"/>
                    <a:pt x="2325" y="705"/>
                  </a:cubicBezTo>
                  <a:cubicBezTo>
                    <a:pt x="2326" y="708"/>
                    <a:pt x="2326" y="710"/>
                    <a:pt x="2327" y="713"/>
                  </a:cubicBezTo>
                  <a:cubicBezTo>
                    <a:pt x="2327" y="714"/>
                    <a:pt x="2328" y="714"/>
                    <a:pt x="2328" y="715"/>
                  </a:cubicBezTo>
                  <a:cubicBezTo>
                    <a:pt x="2328" y="717"/>
                    <a:pt x="2329" y="720"/>
                    <a:pt x="2329" y="722"/>
                  </a:cubicBezTo>
                  <a:cubicBezTo>
                    <a:pt x="2330" y="723"/>
                    <a:pt x="2330" y="724"/>
                    <a:pt x="2330" y="725"/>
                  </a:cubicBezTo>
                  <a:cubicBezTo>
                    <a:pt x="2331" y="727"/>
                    <a:pt x="2331" y="730"/>
                    <a:pt x="2331" y="732"/>
                  </a:cubicBezTo>
                  <a:cubicBezTo>
                    <a:pt x="2332" y="733"/>
                    <a:pt x="2332" y="734"/>
                    <a:pt x="2332" y="735"/>
                  </a:cubicBezTo>
                  <a:cubicBezTo>
                    <a:pt x="2332" y="737"/>
                    <a:pt x="2332" y="740"/>
                    <a:pt x="2333" y="742"/>
                  </a:cubicBezTo>
                  <a:cubicBezTo>
                    <a:pt x="2333" y="743"/>
                    <a:pt x="2333" y="744"/>
                    <a:pt x="2333" y="745"/>
                  </a:cubicBezTo>
                  <a:cubicBezTo>
                    <a:pt x="2333" y="748"/>
                    <a:pt x="2334" y="750"/>
                    <a:pt x="2334" y="753"/>
                  </a:cubicBezTo>
                  <a:cubicBezTo>
                    <a:pt x="2334" y="754"/>
                    <a:pt x="2334" y="755"/>
                    <a:pt x="2334" y="756"/>
                  </a:cubicBezTo>
                  <a:cubicBezTo>
                    <a:pt x="2334" y="759"/>
                    <a:pt x="2334" y="763"/>
                    <a:pt x="2334" y="766"/>
                  </a:cubicBezTo>
                  <a:cubicBezTo>
                    <a:pt x="2334" y="878"/>
                    <a:pt x="2243" y="969"/>
                    <a:pt x="2131" y="969"/>
                  </a:cubicBez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39"/>
            <p:cNvSpPr>
              <a:spLocks noEditPoints="1"/>
            </p:cNvSpPr>
            <p:nvPr/>
          </p:nvSpPr>
          <p:spPr bwMode="auto">
            <a:xfrm>
              <a:off x="4627563" y="1980098"/>
              <a:ext cx="2814638" cy="1336675"/>
            </a:xfrm>
            <a:custGeom>
              <a:avLst/>
              <a:gdLst>
                <a:gd name="T0" fmla="*/ 212 w 2214"/>
                <a:gd name="T1" fmla="*/ 763 h 1052"/>
                <a:gd name="T2" fmla="*/ 301 w 2214"/>
                <a:gd name="T3" fmla="*/ 748 h 1052"/>
                <a:gd name="T4" fmla="*/ 624 w 2214"/>
                <a:gd name="T5" fmla="*/ 902 h 1052"/>
                <a:gd name="T6" fmla="*/ 817 w 2214"/>
                <a:gd name="T7" fmla="*/ 855 h 1052"/>
                <a:gd name="T8" fmla="*/ 1117 w 2214"/>
                <a:gd name="T9" fmla="*/ 1052 h 1052"/>
                <a:gd name="T10" fmla="*/ 1390 w 2214"/>
                <a:gd name="T11" fmla="*/ 903 h 1052"/>
                <a:gd name="T12" fmla="*/ 1620 w 2214"/>
                <a:gd name="T13" fmla="*/ 972 h 1052"/>
                <a:gd name="T14" fmla="*/ 1976 w 2214"/>
                <a:gd name="T15" fmla="*/ 771 h 1052"/>
                <a:gd name="T16" fmla="*/ 2010 w 2214"/>
                <a:gd name="T17" fmla="*/ 774 h 1052"/>
                <a:gd name="T18" fmla="*/ 2214 w 2214"/>
                <a:gd name="T19" fmla="*/ 571 h 1052"/>
                <a:gd name="T20" fmla="*/ 2213 w 2214"/>
                <a:gd name="T21" fmla="*/ 561 h 1052"/>
                <a:gd name="T22" fmla="*/ 2071 w 2214"/>
                <a:gd name="T23" fmla="*/ 503 h 1052"/>
                <a:gd name="T24" fmla="*/ 2054 w 2214"/>
                <a:gd name="T25" fmla="*/ 504 h 1052"/>
                <a:gd name="T26" fmla="*/ 1680 w 2214"/>
                <a:gd name="T27" fmla="*/ 273 h 1052"/>
                <a:gd name="T28" fmla="*/ 1633 w 2214"/>
                <a:gd name="T29" fmla="*/ 275 h 1052"/>
                <a:gd name="T30" fmla="*/ 1236 w 2214"/>
                <a:gd name="T31" fmla="*/ 0 h 1052"/>
                <a:gd name="T32" fmla="*/ 855 w 2214"/>
                <a:gd name="T33" fmla="*/ 239 h 1052"/>
                <a:gd name="T34" fmla="*/ 685 w 2214"/>
                <a:gd name="T35" fmla="*/ 203 h 1052"/>
                <a:gd name="T36" fmla="*/ 355 w 2214"/>
                <a:gd name="T37" fmla="*/ 365 h 1052"/>
                <a:gd name="T38" fmla="*/ 273 w 2214"/>
                <a:gd name="T39" fmla="*/ 353 h 1052"/>
                <a:gd name="T40" fmla="*/ 0 w 2214"/>
                <a:gd name="T41" fmla="*/ 626 h 1052"/>
                <a:gd name="T42" fmla="*/ 3 w 2214"/>
                <a:gd name="T43" fmla="*/ 665 h 1052"/>
                <a:gd name="T44" fmla="*/ 212 w 2214"/>
                <a:gd name="T45" fmla="*/ 763 h 1052"/>
                <a:gd name="T46" fmla="*/ 379 w 2214"/>
                <a:gd name="T47" fmla="*/ 404 h 1052"/>
                <a:gd name="T48" fmla="*/ 723 w 2214"/>
                <a:gd name="T49" fmla="*/ 245 h 1052"/>
                <a:gd name="T50" fmla="*/ 395 w 2214"/>
                <a:gd name="T51" fmla="*/ 452 h 1052"/>
                <a:gd name="T52" fmla="*/ 39 w 2214"/>
                <a:gd name="T53" fmla="*/ 585 h 1052"/>
                <a:gd name="T54" fmla="*/ 379 w 2214"/>
                <a:gd name="T55" fmla="*/ 404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4" h="1052">
                  <a:moveTo>
                    <a:pt x="212" y="763"/>
                  </a:moveTo>
                  <a:cubicBezTo>
                    <a:pt x="243" y="763"/>
                    <a:pt x="273" y="758"/>
                    <a:pt x="301" y="748"/>
                  </a:cubicBezTo>
                  <a:cubicBezTo>
                    <a:pt x="377" y="842"/>
                    <a:pt x="494" y="902"/>
                    <a:pt x="624" y="902"/>
                  </a:cubicBezTo>
                  <a:cubicBezTo>
                    <a:pt x="694" y="902"/>
                    <a:pt x="759" y="885"/>
                    <a:pt x="817" y="855"/>
                  </a:cubicBezTo>
                  <a:cubicBezTo>
                    <a:pt x="867" y="971"/>
                    <a:pt x="982" y="1052"/>
                    <a:pt x="1117" y="1052"/>
                  </a:cubicBezTo>
                  <a:cubicBezTo>
                    <a:pt x="1231" y="1052"/>
                    <a:pt x="1332" y="993"/>
                    <a:pt x="1390" y="903"/>
                  </a:cubicBezTo>
                  <a:cubicBezTo>
                    <a:pt x="1456" y="947"/>
                    <a:pt x="1535" y="972"/>
                    <a:pt x="1620" y="972"/>
                  </a:cubicBezTo>
                  <a:cubicBezTo>
                    <a:pt x="1771" y="972"/>
                    <a:pt x="1903" y="891"/>
                    <a:pt x="1976" y="771"/>
                  </a:cubicBezTo>
                  <a:cubicBezTo>
                    <a:pt x="1987" y="773"/>
                    <a:pt x="1999" y="774"/>
                    <a:pt x="2010" y="774"/>
                  </a:cubicBezTo>
                  <a:cubicBezTo>
                    <a:pt x="2123" y="774"/>
                    <a:pt x="2214" y="683"/>
                    <a:pt x="2214" y="571"/>
                  </a:cubicBezTo>
                  <a:cubicBezTo>
                    <a:pt x="2214" y="567"/>
                    <a:pt x="2213" y="564"/>
                    <a:pt x="2213" y="561"/>
                  </a:cubicBezTo>
                  <a:cubicBezTo>
                    <a:pt x="2177" y="525"/>
                    <a:pt x="2126" y="503"/>
                    <a:pt x="2071" y="503"/>
                  </a:cubicBezTo>
                  <a:cubicBezTo>
                    <a:pt x="2065" y="503"/>
                    <a:pt x="2059" y="503"/>
                    <a:pt x="2054" y="504"/>
                  </a:cubicBezTo>
                  <a:cubicBezTo>
                    <a:pt x="1985" y="367"/>
                    <a:pt x="1844" y="273"/>
                    <a:pt x="1680" y="273"/>
                  </a:cubicBezTo>
                  <a:cubicBezTo>
                    <a:pt x="1664" y="273"/>
                    <a:pt x="1648" y="274"/>
                    <a:pt x="1633" y="275"/>
                  </a:cubicBezTo>
                  <a:cubicBezTo>
                    <a:pt x="1573" y="114"/>
                    <a:pt x="1418" y="0"/>
                    <a:pt x="1236" y="0"/>
                  </a:cubicBezTo>
                  <a:cubicBezTo>
                    <a:pt x="1068" y="0"/>
                    <a:pt x="923" y="98"/>
                    <a:pt x="855" y="239"/>
                  </a:cubicBezTo>
                  <a:cubicBezTo>
                    <a:pt x="803" y="216"/>
                    <a:pt x="746" y="203"/>
                    <a:pt x="685" y="203"/>
                  </a:cubicBezTo>
                  <a:cubicBezTo>
                    <a:pt x="551" y="203"/>
                    <a:pt x="431" y="267"/>
                    <a:pt x="355" y="365"/>
                  </a:cubicBezTo>
                  <a:cubicBezTo>
                    <a:pt x="329" y="357"/>
                    <a:pt x="301" y="353"/>
                    <a:pt x="273" y="353"/>
                  </a:cubicBezTo>
                  <a:cubicBezTo>
                    <a:pt x="122" y="353"/>
                    <a:pt x="0" y="475"/>
                    <a:pt x="0" y="626"/>
                  </a:cubicBezTo>
                  <a:cubicBezTo>
                    <a:pt x="0" y="639"/>
                    <a:pt x="1" y="652"/>
                    <a:pt x="3" y="665"/>
                  </a:cubicBezTo>
                  <a:cubicBezTo>
                    <a:pt x="53" y="725"/>
                    <a:pt x="128" y="763"/>
                    <a:pt x="212" y="763"/>
                  </a:cubicBezTo>
                  <a:close/>
                  <a:moveTo>
                    <a:pt x="379" y="404"/>
                  </a:moveTo>
                  <a:cubicBezTo>
                    <a:pt x="498" y="214"/>
                    <a:pt x="723" y="245"/>
                    <a:pt x="723" y="245"/>
                  </a:cubicBezTo>
                  <a:cubicBezTo>
                    <a:pt x="457" y="269"/>
                    <a:pt x="395" y="452"/>
                    <a:pt x="395" y="452"/>
                  </a:cubicBezTo>
                  <a:cubicBezTo>
                    <a:pt x="172" y="333"/>
                    <a:pt x="39" y="585"/>
                    <a:pt x="39" y="585"/>
                  </a:cubicBezTo>
                  <a:cubicBezTo>
                    <a:pt x="119" y="321"/>
                    <a:pt x="379" y="404"/>
                    <a:pt x="379" y="404"/>
                  </a:cubicBez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56"/>
            <p:cNvSpPr>
              <a:spLocks/>
            </p:cNvSpPr>
            <p:nvPr/>
          </p:nvSpPr>
          <p:spPr bwMode="auto">
            <a:xfrm>
              <a:off x="4632326" y="2692885"/>
              <a:ext cx="2886075" cy="796925"/>
            </a:xfrm>
            <a:custGeom>
              <a:avLst/>
              <a:gdLst>
                <a:gd name="T0" fmla="*/ 2270 w 2271"/>
                <a:gd name="T1" fmla="*/ 124 h 627"/>
                <a:gd name="T2" fmla="*/ 2269 w 2271"/>
                <a:gd name="T3" fmla="*/ 114 h 627"/>
                <a:gd name="T4" fmla="*/ 2267 w 2271"/>
                <a:gd name="T5" fmla="*/ 104 h 627"/>
                <a:gd name="T6" fmla="*/ 2265 w 2271"/>
                <a:gd name="T7" fmla="*/ 94 h 627"/>
                <a:gd name="T8" fmla="*/ 2262 w 2271"/>
                <a:gd name="T9" fmla="*/ 84 h 627"/>
                <a:gd name="T10" fmla="*/ 2259 w 2271"/>
                <a:gd name="T11" fmla="*/ 75 h 627"/>
                <a:gd name="T12" fmla="*/ 2255 w 2271"/>
                <a:gd name="T13" fmla="*/ 65 h 627"/>
                <a:gd name="T14" fmla="*/ 2251 w 2271"/>
                <a:gd name="T15" fmla="*/ 56 h 627"/>
                <a:gd name="T16" fmla="*/ 2246 w 2271"/>
                <a:gd name="T17" fmla="*/ 47 h 627"/>
                <a:gd name="T18" fmla="*/ 2241 w 2271"/>
                <a:gd name="T19" fmla="*/ 39 h 627"/>
                <a:gd name="T20" fmla="*/ 2210 w 2271"/>
                <a:gd name="T21" fmla="*/ 0 h 627"/>
                <a:gd name="T22" fmla="*/ 2210 w 2271"/>
                <a:gd name="T23" fmla="*/ 0 h 627"/>
                <a:gd name="T24" fmla="*/ 2007 w 2271"/>
                <a:gd name="T25" fmla="*/ 213 h 627"/>
                <a:gd name="T26" fmla="*/ 1617 w 2271"/>
                <a:gd name="T27" fmla="*/ 411 h 627"/>
                <a:gd name="T28" fmla="*/ 1114 w 2271"/>
                <a:gd name="T29" fmla="*/ 491 h 627"/>
                <a:gd name="T30" fmla="*/ 621 w 2271"/>
                <a:gd name="T31" fmla="*/ 341 h 627"/>
                <a:gd name="T32" fmla="*/ 209 w 2271"/>
                <a:gd name="T33" fmla="*/ 202 h 627"/>
                <a:gd name="T34" fmla="*/ 0 w 2271"/>
                <a:gd name="T35" fmla="*/ 104 h 627"/>
                <a:gd name="T36" fmla="*/ 2 w 2271"/>
                <a:gd name="T37" fmla="*/ 115 h 627"/>
                <a:gd name="T38" fmla="*/ 4 w 2271"/>
                <a:gd name="T39" fmla="*/ 127 h 627"/>
                <a:gd name="T40" fmla="*/ 7 w 2271"/>
                <a:gd name="T41" fmla="*/ 139 h 627"/>
                <a:gd name="T42" fmla="*/ 11 w 2271"/>
                <a:gd name="T43" fmla="*/ 151 h 627"/>
                <a:gd name="T44" fmla="*/ 15 w 2271"/>
                <a:gd name="T45" fmla="*/ 162 h 627"/>
                <a:gd name="T46" fmla="*/ 20 w 2271"/>
                <a:gd name="T47" fmla="*/ 174 h 627"/>
                <a:gd name="T48" fmla="*/ 25 w 2271"/>
                <a:gd name="T49" fmla="*/ 185 h 627"/>
                <a:gd name="T50" fmla="*/ 50 w 2271"/>
                <a:gd name="T51" fmla="*/ 226 h 627"/>
                <a:gd name="T52" fmla="*/ 56 w 2271"/>
                <a:gd name="T53" fmla="*/ 234 h 627"/>
                <a:gd name="T54" fmla="*/ 63 w 2271"/>
                <a:gd name="T55" fmla="*/ 243 h 627"/>
                <a:gd name="T56" fmla="*/ 71 w 2271"/>
                <a:gd name="T57" fmla="*/ 252 h 627"/>
                <a:gd name="T58" fmla="*/ 80 w 2271"/>
                <a:gd name="T59" fmla="*/ 261 h 627"/>
                <a:gd name="T60" fmla="*/ 89 w 2271"/>
                <a:gd name="T61" fmla="*/ 269 h 627"/>
                <a:gd name="T62" fmla="*/ 98 w 2271"/>
                <a:gd name="T63" fmla="*/ 277 h 627"/>
                <a:gd name="T64" fmla="*/ 108 w 2271"/>
                <a:gd name="T65" fmla="*/ 285 h 627"/>
                <a:gd name="T66" fmla="*/ 118 w 2271"/>
                <a:gd name="T67" fmla="*/ 292 h 627"/>
                <a:gd name="T68" fmla="*/ 129 w 2271"/>
                <a:gd name="T69" fmla="*/ 299 h 627"/>
                <a:gd name="T70" fmla="*/ 144 w 2271"/>
                <a:gd name="T71" fmla="*/ 307 h 627"/>
                <a:gd name="T72" fmla="*/ 156 w 2271"/>
                <a:gd name="T73" fmla="*/ 313 h 627"/>
                <a:gd name="T74" fmla="*/ 168 w 2271"/>
                <a:gd name="T75" fmla="*/ 318 h 627"/>
                <a:gd name="T76" fmla="*/ 180 w 2271"/>
                <a:gd name="T77" fmla="*/ 322 h 627"/>
                <a:gd name="T78" fmla="*/ 192 w 2271"/>
                <a:gd name="T79" fmla="*/ 326 h 627"/>
                <a:gd name="T80" fmla="*/ 204 w 2271"/>
                <a:gd name="T81" fmla="*/ 330 h 627"/>
                <a:gd name="T82" fmla="*/ 217 w 2271"/>
                <a:gd name="T83" fmla="*/ 333 h 627"/>
                <a:gd name="T84" fmla="*/ 230 w 2271"/>
                <a:gd name="T85" fmla="*/ 335 h 627"/>
                <a:gd name="T86" fmla="*/ 243 w 2271"/>
                <a:gd name="T87" fmla="*/ 336 h 627"/>
                <a:gd name="T88" fmla="*/ 256 w 2271"/>
                <a:gd name="T89" fmla="*/ 337 h 627"/>
                <a:gd name="T90" fmla="*/ 358 w 2271"/>
                <a:gd name="T91" fmla="*/ 323 h 627"/>
                <a:gd name="T92" fmla="*/ 875 w 2271"/>
                <a:gd name="T93" fmla="*/ 430 h 627"/>
                <a:gd name="T94" fmla="*/ 1448 w 2271"/>
                <a:gd name="T95" fmla="*/ 478 h 627"/>
                <a:gd name="T96" fmla="*/ 2034 w 2271"/>
                <a:gd name="T97" fmla="*/ 346 h 627"/>
                <a:gd name="T98" fmla="*/ 2271 w 2271"/>
                <a:gd name="T99" fmla="*/ 145 h 627"/>
                <a:gd name="T100" fmla="*/ 2271 w 2271"/>
                <a:gd name="T101" fmla="*/ 132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71" h="627">
                  <a:moveTo>
                    <a:pt x="2271" y="132"/>
                  </a:moveTo>
                  <a:cubicBezTo>
                    <a:pt x="2271" y="129"/>
                    <a:pt x="2270" y="127"/>
                    <a:pt x="2270" y="124"/>
                  </a:cubicBezTo>
                  <a:cubicBezTo>
                    <a:pt x="2270" y="123"/>
                    <a:pt x="2270" y="122"/>
                    <a:pt x="2270" y="121"/>
                  </a:cubicBezTo>
                  <a:cubicBezTo>
                    <a:pt x="2269" y="119"/>
                    <a:pt x="2269" y="116"/>
                    <a:pt x="2269" y="114"/>
                  </a:cubicBezTo>
                  <a:cubicBezTo>
                    <a:pt x="2269" y="113"/>
                    <a:pt x="2269" y="112"/>
                    <a:pt x="2268" y="111"/>
                  </a:cubicBezTo>
                  <a:cubicBezTo>
                    <a:pt x="2268" y="109"/>
                    <a:pt x="2268" y="106"/>
                    <a:pt x="2267" y="104"/>
                  </a:cubicBezTo>
                  <a:cubicBezTo>
                    <a:pt x="2267" y="103"/>
                    <a:pt x="2267" y="102"/>
                    <a:pt x="2266" y="101"/>
                  </a:cubicBezTo>
                  <a:cubicBezTo>
                    <a:pt x="2266" y="99"/>
                    <a:pt x="2265" y="96"/>
                    <a:pt x="2265" y="94"/>
                  </a:cubicBezTo>
                  <a:cubicBezTo>
                    <a:pt x="2265" y="93"/>
                    <a:pt x="2264" y="93"/>
                    <a:pt x="2264" y="92"/>
                  </a:cubicBezTo>
                  <a:cubicBezTo>
                    <a:pt x="2263" y="89"/>
                    <a:pt x="2263" y="87"/>
                    <a:pt x="2262" y="84"/>
                  </a:cubicBezTo>
                  <a:cubicBezTo>
                    <a:pt x="2262" y="84"/>
                    <a:pt x="2262" y="83"/>
                    <a:pt x="2261" y="83"/>
                  </a:cubicBezTo>
                  <a:cubicBezTo>
                    <a:pt x="2261" y="80"/>
                    <a:pt x="2260" y="77"/>
                    <a:pt x="2259" y="75"/>
                  </a:cubicBezTo>
                  <a:cubicBezTo>
                    <a:pt x="2258" y="74"/>
                    <a:pt x="2258" y="74"/>
                    <a:pt x="2258" y="73"/>
                  </a:cubicBezTo>
                  <a:cubicBezTo>
                    <a:pt x="2257" y="71"/>
                    <a:pt x="2256" y="68"/>
                    <a:pt x="2255" y="65"/>
                  </a:cubicBezTo>
                  <a:cubicBezTo>
                    <a:pt x="2255" y="65"/>
                    <a:pt x="2255" y="65"/>
                    <a:pt x="2255" y="64"/>
                  </a:cubicBezTo>
                  <a:cubicBezTo>
                    <a:pt x="2253" y="62"/>
                    <a:pt x="2252" y="59"/>
                    <a:pt x="2251" y="56"/>
                  </a:cubicBezTo>
                  <a:cubicBezTo>
                    <a:pt x="2251" y="56"/>
                    <a:pt x="2251" y="56"/>
                    <a:pt x="2250" y="56"/>
                  </a:cubicBezTo>
                  <a:cubicBezTo>
                    <a:pt x="2249" y="53"/>
                    <a:pt x="2248" y="50"/>
                    <a:pt x="2246" y="47"/>
                  </a:cubicBezTo>
                  <a:cubicBezTo>
                    <a:pt x="2246" y="47"/>
                    <a:pt x="2246" y="47"/>
                    <a:pt x="2246" y="47"/>
                  </a:cubicBezTo>
                  <a:cubicBezTo>
                    <a:pt x="2244" y="44"/>
                    <a:pt x="2243" y="41"/>
                    <a:pt x="2241" y="39"/>
                  </a:cubicBezTo>
                  <a:cubicBezTo>
                    <a:pt x="2241" y="39"/>
                    <a:pt x="2241" y="39"/>
                    <a:pt x="2241" y="39"/>
                  </a:cubicBezTo>
                  <a:cubicBezTo>
                    <a:pt x="2232" y="25"/>
                    <a:pt x="2222" y="12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3"/>
                    <a:pt x="2211" y="6"/>
                    <a:pt x="2211" y="10"/>
                  </a:cubicBezTo>
                  <a:cubicBezTo>
                    <a:pt x="2211" y="122"/>
                    <a:pt x="2120" y="213"/>
                    <a:pt x="2007" y="213"/>
                  </a:cubicBezTo>
                  <a:cubicBezTo>
                    <a:pt x="1996" y="213"/>
                    <a:pt x="1984" y="212"/>
                    <a:pt x="1973" y="210"/>
                  </a:cubicBezTo>
                  <a:cubicBezTo>
                    <a:pt x="1900" y="330"/>
                    <a:pt x="1768" y="411"/>
                    <a:pt x="1617" y="411"/>
                  </a:cubicBezTo>
                  <a:cubicBezTo>
                    <a:pt x="1532" y="411"/>
                    <a:pt x="1453" y="386"/>
                    <a:pt x="1387" y="342"/>
                  </a:cubicBezTo>
                  <a:cubicBezTo>
                    <a:pt x="1329" y="432"/>
                    <a:pt x="1228" y="491"/>
                    <a:pt x="1114" y="491"/>
                  </a:cubicBezTo>
                  <a:cubicBezTo>
                    <a:pt x="979" y="491"/>
                    <a:pt x="864" y="410"/>
                    <a:pt x="814" y="294"/>
                  </a:cubicBezTo>
                  <a:cubicBezTo>
                    <a:pt x="756" y="324"/>
                    <a:pt x="691" y="341"/>
                    <a:pt x="621" y="341"/>
                  </a:cubicBezTo>
                  <a:cubicBezTo>
                    <a:pt x="491" y="341"/>
                    <a:pt x="374" y="281"/>
                    <a:pt x="298" y="187"/>
                  </a:cubicBezTo>
                  <a:cubicBezTo>
                    <a:pt x="270" y="197"/>
                    <a:pt x="240" y="202"/>
                    <a:pt x="209" y="202"/>
                  </a:cubicBezTo>
                  <a:cubicBezTo>
                    <a:pt x="125" y="202"/>
                    <a:pt x="50" y="16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8"/>
                    <a:pt x="1" y="111"/>
                    <a:pt x="2" y="115"/>
                  </a:cubicBezTo>
                  <a:cubicBezTo>
                    <a:pt x="2" y="116"/>
                    <a:pt x="2" y="116"/>
                    <a:pt x="2" y="117"/>
                  </a:cubicBezTo>
                  <a:cubicBezTo>
                    <a:pt x="3" y="120"/>
                    <a:pt x="3" y="123"/>
                    <a:pt x="4" y="127"/>
                  </a:cubicBezTo>
                  <a:cubicBezTo>
                    <a:pt x="4" y="128"/>
                    <a:pt x="5" y="129"/>
                    <a:pt x="5" y="130"/>
                  </a:cubicBezTo>
                  <a:cubicBezTo>
                    <a:pt x="6" y="133"/>
                    <a:pt x="6" y="136"/>
                    <a:pt x="7" y="139"/>
                  </a:cubicBezTo>
                  <a:cubicBezTo>
                    <a:pt x="8" y="140"/>
                    <a:pt x="8" y="141"/>
                    <a:pt x="8" y="142"/>
                  </a:cubicBezTo>
                  <a:cubicBezTo>
                    <a:pt x="9" y="145"/>
                    <a:pt x="10" y="148"/>
                    <a:pt x="11" y="151"/>
                  </a:cubicBezTo>
                  <a:cubicBezTo>
                    <a:pt x="11" y="152"/>
                    <a:pt x="12" y="153"/>
                    <a:pt x="12" y="154"/>
                  </a:cubicBezTo>
                  <a:cubicBezTo>
                    <a:pt x="13" y="157"/>
                    <a:pt x="14" y="160"/>
                    <a:pt x="15" y="162"/>
                  </a:cubicBezTo>
                  <a:cubicBezTo>
                    <a:pt x="15" y="163"/>
                    <a:pt x="16" y="164"/>
                    <a:pt x="16" y="165"/>
                  </a:cubicBezTo>
                  <a:cubicBezTo>
                    <a:pt x="17" y="168"/>
                    <a:pt x="19" y="171"/>
                    <a:pt x="20" y="174"/>
                  </a:cubicBezTo>
                  <a:cubicBezTo>
                    <a:pt x="20" y="175"/>
                    <a:pt x="21" y="176"/>
                    <a:pt x="21" y="177"/>
                  </a:cubicBezTo>
                  <a:cubicBezTo>
                    <a:pt x="22" y="180"/>
                    <a:pt x="24" y="183"/>
                    <a:pt x="25" y="185"/>
                  </a:cubicBezTo>
                  <a:cubicBezTo>
                    <a:pt x="25" y="186"/>
                    <a:pt x="26" y="187"/>
                    <a:pt x="26" y="187"/>
                  </a:cubicBezTo>
                  <a:cubicBezTo>
                    <a:pt x="33" y="201"/>
                    <a:pt x="41" y="214"/>
                    <a:pt x="50" y="226"/>
                  </a:cubicBezTo>
                  <a:cubicBezTo>
                    <a:pt x="50" y="226"/>
                    <a:pt x="50" y="226"/>
                    <a:pt x="50" y="227"/>
                  </a:cubicBezTo>
                  <a:cubicBezTo>
                    <a:pt x="52" y="229"/>
                    <a:pt x="54" y="232"/>
                    <a:pt x="56" y="234"/>
                  </a:cubicBezTo>
                  <a:cubicBezTo>
                    <a:pt x="57" y="235"/>
                    <a:pt x="57" y="236"/>
                    <a:pt x="58" y="237"/>
                  </a:cubicBezTo>
                  <a:cubicBezTo>
                    <a:pt x="60" y="239"/>
                    <a:pt x="61" y="241"/>
                    <a:pt x="63" y="243"/>
                  </a:cubicBezTo>
                  <a:cubicBezTo>
                    <a:pt x="64" y="244"/>
                    <a:pt x="65" y="245"/>
                    <a:pt x="66" y="246"/>
                  </a:cubicBezTo>
                  <a:cubicBezTo>
                    <a:pt x="68" y="248"/>
                    <a:pt x="70" y="250"/>
                    <a:pt x="71" y="252"/>
                  </a:cubicBezTo>
                  <a:cubicBezTo>
                    <a:pt x="72" y="253"/>
                    <a:pt x="74" y="254"/>
                    <a:pt x="75" y="255"/>
                  </a:cubicBezTo>
                  <a:cubicBezTo>
                    <a:pt x="76" y="257"/>
                    <a:pt x="78" y="259"/>
                    <a:pt x="80" y="261"/>
                  </a:cubicBezTo>
                  <a:cubicBezTo>
                    <a:pt x="81" y="262"/>
                    <a:pt x="82" y="263"/>
                    <a:pt x="84" y="264"/>
                  </a:cubicBezTo>
                  <a:cubicBezTo>
                    <a:pt x="85" y="266"/>
                    <a:pt x="87" y="267"/>
                    <a:pt x="89" y="269"/>
                  </a:cubicBezTo>
                  <a:cubicBezTo>
                    <a:pt x="90" y="270"/>
                    <a:pt x="92" y="271"/>
                    <a:pt x="93" y="273"/>
                  </a:cubicBezTo>
                  <a:cubicBezTo>
                    <a:pt x="95" y="274"/>
                    <a:pt x="97" y="276"/>
                    <a:pt x="98" y="277"/>
                  </a:cubicBezTo>
                  <a:cubicBezTo>
                    <a:pt x="100" y="278"/>
                    <a:pt x="101" y="279"/>
                    <a:pt x="103" y="280"/>
                  </a:cubicBezTo>
                  <a:cubicBezTo>
                    <a:pt x="105" y="282"/>
                    <a:pt x="106" y="283"/>
                    <a:pt x="108" y="285"/>
                  </a:cubicBezTo>
                  <a:cubicBezTo>
                    <a:pt x="110" y="286"/>
                    <a:pt x="111" y="287"/>
                    <a:pt x="113" y="288"/>
                  </a:cubicBezTo>
                  <a:cubicBezTo>
                    <a:pt x="115" y="289"/>
                    <a:pt x="117" y="291"/>
                    <a:pt x="118" y="292"/>
                  </a:cubicBezTo>
                  <a:cubicBezTo>
                    <a:pt x="120" y="293"/>
                    <a:pt x="122" y="294"/>
                    <a:pt x="124" y="295"/>
                  </a:cubicBezTo>
                  <a:cubicBezTo>
                    <a:pt x="125" y="296"/>
                    <a:pt x="127" y="297"/>
                    <a:pt x="129" y="299"/>
                  </a:cubicBezTo>
                  <a:cubicBezTo>
                    <a:pt x="132" y="300"/>
                    <a:pt x="135" y="302"/>
                    <a:pt x="137" y="303"/>
                  </a:cubicBezTo>
                  <a:cubicBezTo>
                    <a:pt x="140" y="305"/>
                    <a:pt x="142" y="306"/>
                    <a:pt x="144" y="307"/>
                  </a:cubicBezTo>
                  <a:cubicBezTo>
                    <a:pt x="146" y="308"/>
                    <a:pt x="148" y="309"/>
                    <a:pt x="151" y="310"/>
                  </a:cubicBezTo>
                  <a:cubicBezTo>
                    <a:pt x="152" y="311"/>
                    <a:pt x="154" y="312"/>
                    <a:pt x="156" y="313"/>
                  </a:cubicBezTo>
                  <a:cubicBezTo>
                    <a:pt x="158" y="314"/>
                    <a:pt x="160" y="315"/>
                    <a:pt x="162" y="316"/>
                  </a:cubicBezTo>
                  <a:cubicBezTo>
                    <a:pt x="164" y="316"/>
                    <a:pt x="166" y="317"/>
                    <a:pt x="168" y="318"/>
                  </a:cubicBezTo>
                  <a:cubicBezTo>
                    <a:pt x="170" y="319"/>
                    <a:pt x="172" y="320"/>
                    <a:pt x="174" y="320"/>
                  </a:cubicBezTo>
                  <a:cubicBezTo>
                    <a:pt x="176" y="321"/>
                    <a:pt x="178" y="322"/>
                    <a:pt x="180" y="322"/>
                  </a:cubicBezTo>
                  <a:cubicBezTo>
                    <a:pt x="182" y="323"/>
                    <a:pt x="184" y="324"/>
                    <a:pt x="186" y="325"/>
                  </a:cubicBezTo>
                  <a:cubicBezTo>
                    <a:pt x="188" y="325"/>
                    <a:pt x="190" y="326"/>
                    <a:pt x="192" y="326"/>
                  </a:cubicBezTo>
                  <a:cubicBezTo>
                    <a:pt x="194" y="327"/>
                    <a:pt x="197" y="328"/>
                    <a:pt x="199" y="328"/>
                  </a:cubicBezTo>
                  <a:cubicBezTo>
                    <a:pt x="201" y="329"/>
                    <a:pt x="203" y="329"/>
                    <a:pt x="204" y="330"/>
                  </a:cubicBezTo>
                  <a:cubicBezTo>
                    <a:pt x="207" y="330"/>
                    <a:pt x="209" y="331"/>
                    <a:pt x="212" y="331"/>
                  </a:cubicBezTo>
                  <a:cubicBezTo>
                    <a:pt x="213" y="332"/>
                    <a:pt x="215" y="332"/>
                    <a:pt x="217" y="333"/>
                  </a:cubicBezTo>
                  <a:cubicBezTo>
                    <a:pt x="220" y="333"/>
                    <a:pt x="222" y="333"/>
                    <a:pt x="225" y="334"/>
                  </a:cubicBezTo>
                  <a:cubicBezTo>
                    <a:pt x="226" y="334"/>
                    <a:pt x="228" y="335"/>
                    <a:pt x="230" y="335"/>
                  </a:cubicBezTo>
                  <a:cubicBezTo>
                    <a:pt x="233" y="335"/>
                    <a:pt x="235" y="336"/>
                    <a:pt x="238" y="336"/>
                  </a:cubicBezTo>
                  <a:cubicBezTo>
                    <a:pt x="240" y="336"/>
                    <a:pt x="241" y="336"/>
                    <a:pt x="243" y="336"/>
                  </a:cubicBezTo>
                  <a:cubicBezTo>
                    <a:pt x="246" y="337"/>
                    <a:pt x="249" y="337"/>
                    <a:pt x="252" y="337"/>
                  </a:cubicBezTo>
                  <a:cubicBezTo>
                    <a:pt x="254" y="337"/>
                    <a:pt x="255" y="337"/>
                    <a:pt x="256" y="337"/>
                  </a:cubicBezTo>
                  <a:cubicBezTo>
                    <a:pt x="261" y="338"/>
                    <a:pt x="265" y="338"/>
                    <a:pt x="270" y="338"/>
                  </a:cubicBezTo>
                  <a:cubicBezTo>
                    <a:pt x="301" y="338"/>
                    <a:pt x="331" y="333"/>
                    <a:pt x="358" y="323"/>
                  </a:cubicBezTo>
                  <a:cubicBezTo>
                    <a:pt x="435" y="417"/>
                    <a:pt x="551" y="477"/>
                    <a:pt x="682" y="477"/>
                  </a:cubicBezTo>
                  <a:cubicBezTo>
                    <a:pt x="751" y="477"/>
                    <a:pt x="817" y="460"/>
                    <a:pt x="875" y="430"/>
                  </a:cubicBezTo>
                  <a:cubicBezTo>
                    <a:pt x="925" y="546"/>
                    <a:pt x="1040" y="627"/>
                    <a:pt x="1174" y="627"/>
                  </a:cubicBezTo>
                  <a:cubicBezTo>
                    <a:pt x="1289" y="627"/>
                    <a:pt x="1390" y="567"/>
                    <a:pt x="1448" y="478"/>
                  </a:cubicBezTo>
                  <a:cubicBezTo>
                    <a:pt x="1514" y="521"/>
                    <a:pt x="1593" y="546"/>
                    <a:pt x="1677" y="546"/>
                  </a:cubicBezTo>
                  <a:cubicBezTo>
                    <a:pt x="1828" y="546"/>
                    <a:pt x="1961" y="466"/>
                    <a:pt x="2034" y="346"/>
                  </a:cubicBezTo>
                  <a:cubicBezTo>
                    <a:pt x="2045" y="347"/>
                    <a:pt x="2056" y="348"/>
                    <a:pt x="2068" y="348"/>
                  </a:cubicBezTo>
                  <a:cubicBezTo>
                    <a:pt x="2180" y="348"/>
                    <a:pt x="2271" y="257"/>
                    <a:pt x="2271" y="145"/>
                  </a:cubicBezTo>
                  <a:cubicBezTo>
                    <a:pt x="2271" y="142"/>
                    <a:pt x="2271" y="138"/>
                    <a:pt x="2271" y="135"/>
                  </a:cubicBezTo>
                  <a:cubicBezTo>
                    <a:pt x="2271" y="134"/>
                    <a:pt x="2271" y="133"/>
                    <a:pt x="2271" y="132"/>
                  </a:cubicBezTo>
                  <a:close/>
                </a:path>
              </a:pathLst>
            </a:cu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57"/>
            <p:cNvSpPr>
              <a:spLocks/>
            </p:cNvSpPr>
            <p:nvPr/>
          </p:nvSpPr>
          <p:spPr bwMode="auto">
            <a:xfrm>
              <a:off x="4678363" y="2251560"/>
              <a:ext cx="868363" cy="471487"/>
            </a:xfrm>
            <a:custGeom>
              <a:avLst/>
              <a:gdLst>
                <a:gd name="T0" fmla="*/ 356 w 684"/>
                <a:gd name="T1" fmla="*/ 238 h 371"/>
                <a:gd name="T2" fmla="*/ 684 w 684"/>
                <a:gd name="T3" fmla="*/ 31 h 371"/>
                <a:gd name="T4" fmla="*/ 340 w 684"/>
                <a:gd name="T5" fmla="*/ 190 h 371"/>
                <a:gd name="T6" fmla="*/ 0 w 684"/>
                <a:gd name="T7" fmla="*/ 371 h 371"/>
                <a:gd name="T8" fmla="*/ 356 w 684"/>
                <a:gd name="T9" fmla="*/ 23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371">
                  <a:moveTo>
                    <a:pt x="356" y="238"/>
                  </a:moveTo>
                  <a:cubicBezTo>
                    <a:pt x="356" y="238"/>
                    <a:pt x="418" y="55"/>
                    <a:pt x="684" y="31"/>
                  </a:cubicBezTo>
                  <a:cubicBezTo>
                    <a:pt x="684" y="31"/>
                    <a:pt x="459" y="0"/>
                    <a:pt x="340" y="190"/>
                  </a:cubicBezTo>
                  <a:cubicBezTo>
                    <a:pt x="340" y="190"/>
                    <a:pt x="80" y="107"/>
                    <a:pt x="0" y="371"/>
                  </a:cubicBezTo>
                  <a:cubicBezTo>
                    <a:pt x="0" y="371"/>
                    <a:pt x="133" y="119"/>
                    <a:pt x="356" y="238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28497" y="2609150"/>
            <a:ext cx="445294" cy="677465"/>
            <a:chOff x="3786188" y="4478823"/>
            <a:chExt cx="593725" cy="903287"/>
          </a:xfrm>
        </p:grpSpPr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786188" y="4478823"/>
              <a:ext cx="593725" cy="903287"/>
            </a:xfrm>
            <a:custGeom>
              <a:avLst/>
              <a:gdLst>
                <a:gd name="T0" fmla="*/ 360 w 468"/>
                <a:gd name="T1" fmla="*/ 0 h 710"/>
                <a:gd name="T2" fmla="*/ 108 w 468"/>
                <a:gd name="T3" fmla="*/ 0 h 710"/>
                <a:gd name="T4" fmla="*/ 0 w 468"/>
                <a:gd name="T5" fmla="*/ 108 h 710"/>
                <a:gd name="T6" fmla="*/ 0 w 468"/>
                <a:gd name="T7" fmla="*/ 602 h 710"/>
                <a:gd name="T8" fmla="*/ 108 w 468"/>
                <a:gd name="T9" fmla="*/ 710 h 710"/>
                <a:gd name="T10" fmla="*/ 360 w 468"/>
                <a:gd name="T11" fmla="*/ 710 h 710"/>
                <a:gd name="T12" fmla="*/ 468 w 468"/>
                <a:gd name="T13" fmla="*/ 602 h 710"/>
                <a:gd name="T14" fmla="*/ 468 w 468"/>
                <a:gd name="T15" fmla="*/ 108 h 710"/>
                <a:gd name="T16" fmla="*/ 360 w 468"/>
                <a:gd name="T17" fmla="*/ 0 h 710"/>
                <a:gd name="T18" fmla="*/ 408 w 468"/>
                <a:gd name="T19" fmla="*/ 602 h 710"/>
                <a:gd name="T20" fmla="*/ 360 w 468"/>
                <a:gd name="T21" fmla="*/ 650 h 710"/>
                <a:gd name="T22" fmla="*/ 108 w 468"/>
                <a:gd name="T23" fmla="*/ 650 h 710"/>
                <a:gd name="T24" fmla="*/ 60 w 468"/>
                <a:gd name="T25" fmla="*/ 602 h 710"/>
                <a:gd name="T26" fmla="*/ 60 w 468"/>
                <a:gd name="T27" fmla="*/ 108 h 710"/>
                <a:gd name="T28" fmla="*/ 108 w 468"/>
                <a:gd name="T29" fmla="*/ 60 h 710"/>
                <a:gd name="T30" fmla="*/ 360 w 468"/>
                <a:gd name="T31" fmla="*/ 60 h 710"/>
                <a:gd name="T32" fmla="*/ 408 w 468"/>
                <a:gd name="T33" fmla="*/ 108 h 710"/>
                <a:gd name="T34" fmla="*/ 408 w 468"/>
                <a:gd name="T35" fmla="*/ 60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8" h="710">
                  <a:moveTo>
                    <a:pt x="36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0" y="661"/>
                    <a:pt x="49" y="710"/>
                    <a:pt x="108" y="710"/>
                  </a:cubicBezTo>
                  <a:cubicBezTo>
                    <a:pt x="360" y="710"/>
                    <a:pt x="360" y="710"/>
                    <a:pt x="360" y="710"/>
                  </a:cubicBezTo>
                  <a:cubicBezTo>
                    <a:pt x="419" y="710"/>
                    <a:pt x="468" y="661"/>
                    <a:pt x="468" y="602"/>
                  </a:cubicBezTo>
                  <a:cubicBezTo>
                    <a:pt x="468" y="108"/>
                    <a:pt x="468" y="108"/>
                    <a:pt x="468" y="108"/>
                  </a:cubicBezTo>
                  <a:cubicBezTo>
                    <a:pt x="468" y="49"/>
                    <a:pt x="419" y="0"/>
                    <a:pt x="360" y="0"/>
                  </a:cubicBezTo>
                  <a:close/>
                  <a:moveTo>
                    <a:pt x="408" y="602"/>
                  </a:moveTo>
                  <a:cubicBezTo>
                    <a:pt x="408" y="628"/>
                    <a:pt x="386" y="650"/>
                    <a:pt x="360" y="650"/>
                  </a:cubicBezTo>
                  <a:cubicBezTo>
                    <a:pt x="108" y="650"/>
                    <a:pt x="108" y="650"/>
                    <a:pt x="108" y="650"/>
                  </a:cubicBezTo>
                  <a:cubicBezTo>
                    <a:pt x="82" y="650"/>
                    <a:pt x="60" y="628"/>
                    <a:pt x="60" y="60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82"/>
                    <a:pt x="82" y="60"/>
                    <a:pt x="108" y="60"/>
                  </a:cubicBezTo>
                  <a:cubicBezTo>
                    <a:pt x="360" y="60"/>
                    <a:pt x="360" y="60"/>
                    <a:pt x="360" y="60"/>
                  </a:cubicBezTo>
                  <a:cubicBezTo>
                    <a:pt x="386" y="60"/>
                    <a:pt x="408" y="82"/>
                    <a:pt x="408" y="108"/>
                  </a:cubicBezTo>
                  <a:lnTo>
                    <a:pt x="408" y="60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58"/>
            <p:cNvSpPr>
              <a:spLocks noEditPoints="1"/>
            </p:cNvSpPr>
            <p:nvPr/>
          </p:nvSpPr>
          <p:spPr bwMode="auto">
            <a:xfrm>
              <a:off x="3862388" y="4555023"/>
              <a:ext cx="441325" cy="750887"/>
            </a:xfrm>
            <a:custGeom>
              <a:avLst/>
              <a:gdLst>
                <a:gd name="T0" fmla="*/ 300 w 348"/>
                <a:gd name="T1" fmla="*/ 0 h 590"/>
                <a:gd name="T2" fmla="*/ 48 w 348"/>
                <a:gd name="T3" fmla="*/ 0 h 590"/>
                <a:gd name="T4" fmla="*/ 0 w 348"/>
                <a:gd name="T5" fmla="*/ 48 h 590"/>
                <a:gd name="T6" fmla="*/ 0 w 348"/>
                <a:gd name="T7" fmla="*/ 542 h 590"/>
                <a:gd name="T8" fmla="*/ 48 w 348"/>
                <a:gd name="T9" fmla="*/ 590 h 590"/>
                <a:gd name="T10" fmla="*/ 300 w 348"/>
                <a:gd name="T11" fmla="*/ 590 h 590"/>
                <a:gd name="T12" fmla="*/ 348 w 348"/>
                <a:gd name="T13" fmla="*/ 542 h 590"/>
                <a:gd name="T14" fmla="*/ 348 w 348"/>
                <a:gd name="T15" fmla="*/ 48 h 590"/>
                <a:gd name="T16" fmla="*/ 300 w 348"/>
                <a:gd name="T17" fmla="*/ 0 h 590"/>
                <a:gd name="T18" fmla="*/ 174 w 348"/>
                <a:gd name="T19" fmla="*/ 571 h 590"/>
                <a:gd name="T20" fmla="*/ 147 w 348"/>
                <a:gd name="T21" fmla="*/ 545 h 590"/>
                <a:gd name="T22" fmla="*/ 174 w 348"/>
                <a:gd name="T23" fmla="*/ 518 h 590"/>
                <a:gd name="T24" fmla="*/ 200 w 348"/>
                <a:gd name="T25" fmla="*/ 545 h 590"/>
                <a:gd name="T26" fmla="*/ 174 w 348"/>
                <a:gd name="T27" fmla="*/ 571 h 590"/>
                <a:gd name="T28" fmla="*/ 323 w 348"/>
                <a:gd name="T29" fmla="*/ 504 h 590"/>
                <a:gd name="T30" fmla="*/ 25 w 348"/>
                <a:gd name="T31" fmla="*/ 504 h 590"/>
                <a:gd name="T32" fmla="*/ 25 w 348"/>
                <a:gd name="T33" fmla="*/ 86 h 590"/>
                <a:gd name="T34" fmla="*/ 323 w 348"/>
                <a:gd name="T35" fmla="*/ 86 h 590"/>
                <a:gd name="T36" fmla="*/ 323 w 348"/>
                <a:gd name="T37" fmla="*/ 504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590">
                  <a:moveTo>
                    <a:pt x="30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568"/>
                    <a:pt x="22" y="590"/>
                    <a:pt x="48" y="590"/>
                  </a:cubicBezTo>
                  <a:cubicBezTo>
                    <a:pt x="300" y="590"/>
                    <a:pt x="300" y="590"/>
                    <a:pt x="300" y="590"/>
                  </a:cubicBezTo>
                  <a:cubicBezTo>
                    <a:pt x="326" y="590"/>
                    <a:pt x="348" y="568"/>
                    <a:pt x="348" y="542"/>
                  </a:cubicBezTo>
                  <a:cubicBezTo>
                    <a:pt x="348" y="48"/>
                    <a:pt x="348" y="48"/>
                    <a:pt x="348" y="48"/>
                  </a:cubicBezTo>
                  <a:cubicBezTo>
                    <a:pt x="348" y="22"/>
                    <a:pt x="326" y="0"/>
                    <a:pt x="300" y="0"/>
                  </a:cubicBezTo>
                  <a:close/>
                  <a:moveTo>
                    <a:pt x="174" y="571"/>
                  </a:moveTo>
                  <a:cubicBezTo>
                    <a:pt x="159" y="571"/>
                    <a:pt x="147" y="559"/>
                    <a:pt x="147" y="545"/>
                  </a:cubicBezTo>
                  <a:cubicBezTo>
                    <a:pt x="147" y="530"/>
                    <a:pt x="159" y="518"/>
                    <a:pt x="174" y="518"/>
                  </a:cubicBezTo>
                  <a:cubicBezTo>
                    <a:pt x="189" y="518"/>
                    <a:pt x="200" y="530"/>
                    <a:pt x="200" y="545"/>
                  </a:cubicBezTo>
                  <a:cubicBezTo>
                    <a:pt x="200" y="559"/>
                    <a:pt x="189" y="571"/>
                    <a:pt x="174" y="571"/>
                  </a:cubicBezTo>
                  <a:close/>
                  <a:moveTo>
                    <a:pt x="323" y="504"/>
                  </a:moveTo>
                  <a:cubicBezTo>
                    <a:pt x="25" y="504"/>
                    <a:pt x="25" y="504"/>
                    <a:pt x="25" y="504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323" y="86"/>
                    <a:pt x="323" y="86"/>
                    <a:pt x="323" y="86"/>
                  </a:cubicBezTo>
                  <a:lnTo>
                    <a:pt x="323" y="50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59"/>
            <p:cNvSpPr>
              <a:spLocks noEditPoints="1"/>
            </p:cNvSpPr>
            <p:nvPr/>
          </p:nvSpPr>
          <p:spPr bwMode="auto">
            <a:xfrm>
              <a:off x="3894138" y="4664560"/>
              <a:ext cx="377825" cy="531812"/>
            </a:xfrm>
            <a:custGeom>
              <a:avLst/>
              <a:gdLst>
                <a:gd name="T0" fmla="*/ 0 w 238"/>
                <a:gd name="T1" fmla="*/ 335 h 335"/>
                <a:gd name="T2" fmla="*/ 238 w 238"/>
                <a:gd name="T3" fmla="*/ 335 h 335"/>
                <a:gd name="T4" fmla="*/ 238 w 238"/>
                <a:gd name="T5" fmla="*/ 0 h 335"/>
                <a:gd name="T6" fmla="*/ 0 w 238"/>
                <a:gd name="T7" fmla="*/ 0 h 335"/>
                <a:gd name="T8" fmla="*/ 0 w 238"/>
                <a:gd name="T9" fmla="*/ 335 h 335"/>
                <a:gd name="T10" fmla="*/ 12 w 238"/>
                <a:gd name="T11" fmla="*/ 13 h 335"/>
                <a:gd name="T12" fmla="*/ 94 w 238"/>
                <a:gd name="T13" fmla="*/ 13 h 335"/>
                <a:gd name="T14" fmla="*/ 27 w 238"/>
                <a:gd name="T15" fmla="*/ 28 h 335"/>
                <a:gd name="T16" fmla="*/ 12 w 238"/>
                <a:gd name="T17" fmla="*/ 172 h 335"/>
                <a:gd name="T18" fmla="*/ 12 w 238"/>
                <a:gd name="T19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335">
                  <a:moveTo>
                    <a:pt x="0" y="335"/>
                  </a:moveTo>
                  <a:lnTo>
                    <a:pt x="238" y="33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335"/>
                  </a:lnTo>
                  <a:close/>
                  <a:moveTo>
                    <a:pt x="12" y="13"/>
                  </a:moveTo>
                  <a:lnTo>
                    <a:pt x="94" y="13"/>
                  </a:lnTo>
                  <a:lnTo>
                    <a:pt x="27" y="28"/>
                  </a:lnTo>
                  <a:lnTo>
                    <a:pt x="12" y="172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Oval 60"/>
            <p:cNvSpPr>
              <a:spLocks noChangeArrowheads="1"/>
            </p:cNvSpPr>
            <p:nvPr/>
          </p:nvSpPr>
          <p:spPr bwMode="auto">
            <a:xfrm>
              <a:off x="4048126" y="5213835"/>
              <a:ext cx="68263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0797" y="2757979"/>
            <a:ext cx="776288" cy="742950"/>
            <a:chOff x="4838701" y="4435960"/>
            <a:chExt cx="1035050" cy="990600"/>
          </a:xfrm>
        </p:grpSpPr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4838701" y="4435960"/>
              <a:ext cx="1035050" cy="990600"/>
            </a:xfrm>
            <a:custGeom>
              <a:avLst/>
              <a:gdLst>
                <a:gd name="T0" fmla="*/ 757 w 815"/>
                <a:gd name="T1" fmla="*/ 440 h 779"/>
                <a:gd name="T2" fmla="*/ 757 w 815"/>
                <a:gd name="T3" fmla="*/ 60 h 779"/>
                <a:gd name="T4" fmla="*/ 697 w 815"/>
                <a:gd name="T5" fmla="*/ 0 h 779"/>
                <a:gd name="T6" fmla="*/ 118 w 815"/>
                <a:gd name="T7" fmla="*/ 0 h 779"/>
                <a:gd name="T8" fmla="*/ 58 w 815"/>
                <a:gd name="T9" fmla="*/ 60 h 779"/>
                <a:gd name="T10" fmla="*/ 58 w 815"/>
                <a:gd name="T11" fmla="*/ 440 h 779"/>
                <a:gd name="T12" fmla="*/ 2 w 815"/>
                <a:gd name="T13" fmla="*/ 672 h 779"/>
                <a:gd name="T14" fmla="*/ 0 w 815"/>
                <a:gd name="T15" fmla="*/ 686 h 779"/>
                <a:gd name="T16" fmla="*/ 0 w 815"/>
                <a:gd name="T17" fmla="*/ 719 h 779"/>
                <a:gd name="T18" fmla="*/ 60 w 815"/>
                <a:gd name="T19" fmla="*/ 779 h 779"/>
                <a:gd name="T20" fmla="*/ 755 w 815"/>
                <a:gd name="T21" fmla="*/ 779 h 779"/>
                <a:gd name="T22" fmla="*/ 815 w 815"/>
                <a:gd name="T23" fmla="*/ 719 h 779"/>
                <a:gd name="T24" fmla="*/ 815 w 815"/>
                <a:gd name="T25" fmla="*/ 686 h 779"/>
                <a:gd name="T26" fmla="*/ 813 w 815"/>
                <a:gd name="T27" fmla="*/ 672 h 779"/>
                <a:gd name="T28" fmla="*/ 757 w 815"/>
                <a:gd name="T29" fmla="*/ 440 h 779"/>
                <a:gd name="T30" fmla="*/ 755 w 815"/>
                <a:gd name="T31" fmla="*/ 719 h 779"/>
                <a:gd name="T32" fmla="*/ 60 w 815"/>
                <a:gd name="T33" fmla="*/ 719 h 779"/>
                <a:gd name="T34" fmla="*/ 60 w 815"/>
                <a:gd name="T35" fmla="*/ 686 h 779"/>
                <a:gd name="T36" fmla="*/ 118 w 815"/>
                <a:gd name="T37" fmla="*/ 447 h 779"/>
                <a:gd name="T38" fmla="*/ 118 w 815"/>
                <a:gd name="T39" fmla="*/ 60 h 779"/>
                <a:gd name="T40" fmla="*/ 697 w 815"/>
                <a:gd name="T41" fmla="*/ 60 h 779"/>
                <a:gd name="T42" fmla="*/ 697 w 815"/>
                <a:gd name="T43" fmla="*/ 447 h 779"/>
                <a:gd name="T44" fmla="*/ 755 w 815"/>
                <a:gd name="T45" fmla="*/ 686 h 779"/>
                <a:gd name="T46" fmla="*/ 755 w 815"/>
                <a:gd name="T47" fmla="*/ 71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5" h="779">
                  <a:moveTo>
                    <a:pt x="757" y="440"/>
                  </a:moveTo>
                  <a:cubicBezTo>
                    <a:pt x="757" y="60"/>
                    <a:pt x="757" y="60"/>
                    <a:pt x="757" y="60"/>
                  </a:cubicBezTo>
                  <a:cubicBezTo>
                    <a:pt x="757" y="26"/>
                    <a:pt x="730" y="0"/>
                    <a:pt x="697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5" y="0"/>
                    <a:pt x="58" y="26"/>
                    <a:pt x="58" y="60"/>
                  </a:cubicBezTo>
                  <a:cubicBezTo>
                    <a:pt x="58" y="440"/>
                    <a:pt x="58" y="440"/>
                    <a:pt x="58" y="440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0" y="676"/>
                    <a:pt x="0" y="681"/>
                    <a:pt x="0" y="686"/>
                  </a:cubicBezTo>
                  <a:cubicBezTo>
                    <a:pt x="0" y="719"/>
                    <a:pt x="0" y="719"/>
                    <a:pt x="0" y="719"/>
                  </a:cubicBezTo>
                  <a:cubicBezTo>
                    <a:pt x="0" y="752"/>
                    <a:pt x="27" y="779"/>
                    <a:pt x="60" y="779"/>
                  </a:cubicBezTo>
                  <a:cubicBezTo>
                    <a:pt x="755" y="779"/>
                    <a:pt x="755" y="779"/>
                    <a:pt x="755" y="779"/>
                  </a:cubicBezTo>
                  <a:cubicBezTo>
                    <a:pt x="788" y="779"/>
                    <a:pt x="815" y="752"/>
                    <a:pt x="815" y="719"/>
                  </a:cubicBezTo>
                  <a:cubicBezTo>
                    <a:pt x="815" y="686"/>
                    <a:pt x="815" y="686"/>
                    <a:pt x="815" y="686"/>
                  </a:cubicBezTo>
                  <a:cubicBezTo>
                    <a:pt x="815" y="681"/>
                    <a:pt x="814" y="676"/>
                    <a:pt x="813" y="672"/>
                  </a:cubicBezTo>
                  <a:lnTo>
                    <a:pt x="757" y="440"/>
                  </a:lnTo>
                  <a:close/>
                  <a:moveTo>
                    <a:pt x="755" y="719"/>
                  </a:moveTo>
                  <a:cubicBezTo>
                    <a:pt x="60" y="719"/>
                    <a:pt x="60" y="719"/>
                    <a:pt x="60" y="719"/>
                  </a:cubicBezTo>
                  <a:cubicBezTo>
                    <a:pt x="60" y="686"/>
                    <a:pt x="60" y="686"/>
                    <a:pt x="60" y="686"/>
                  </a:cubicBezTo>
                  <a:cubicBezTo>
                    <a:pt x="118" y="447"/>
                    <a:pt x="118" y="447"/>
                    <a:pt x="118" y="447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697" y="60"/>
                    <a:pt x="697" y="60"/>
                    <a:pt x="697" y="60"/>
                  </a:cubicBezTo>
                  <a:cubicBezTo>
                    <a:pt x="697" y="447"/>
                    <a:pt x="697" y="447"/>
                    <a:pt x="697" y="447"/>
                  </a:cubicBezTo>
                  <a:cubicBezTo>
                    <a:pt x="755" y="686"/>
                    <a:pt x="755" y="686"/>
                    <a:pt x="755" y="686"/>
                  </a:cubicBezTo>
                  <a:lnTo>
                    <a:pt x="755" y="7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64"/>
            <p:cNvSpPr>
              <a:spLocks noEditPoints="1"/>
            </p:cNvSpPr>
            <p:nvPr/>
          </p:nvSpPr>
          <p:spPr bwMode="auto">
            <a:xfrm>
              <a:off x="4914901" y="4512160"/>
              <a:ext cx="882650" cy="796925"/>
            </a:xfrm>
            <a:custGeom>
              <a:avLst/>
              <a:gdLst>
                <a:gd name="T0" fmla="*/ 510 w 556"/>
                <a:gd name="T1" fmla="*/ 0 h 502"/>
                <a:gd name="T2" fmla="*/ 46 w 556"/>
                <a:gd name="T3" fmla="*/ 0 h 502"/>
                <a:gd name="T4" fmla="*/ 46 w 556"/>
                <a:gd name="T5" fmla="*/ 310 h 502"/>
                <a:gd name="T6" fmla="*/ 0 w 556"/>
                <a:gd name="T7" fmla="*/ 502 h 502"/>
                <a:gd name="T8" fmla="*/ 556 w 556"/>
                <a:gd name="T9" fmla="*/ 502 h 502"/>
                <a:gd name="T10" fmla="*/ 510 w 556"/>
                <a:gd name="T11" fmla="*/ 310 h 502"/>
                <a:gd name="T12" fmla="*/ 510 w 556"/>
                <a:gd name="T13" fmla="*/ 0 h 502"/>
                <a:gd name="T14" fmla="*/ 209 w 556"/>
                <a:gd name="T15" fmla="*/ 492 h 502"/>
                <a:gd name="T16" fmla="*/ 220 w 556"/>
                <a:gd name="T17" fmla="*/ 451 h 502"/>
                <a:gd name="T18" fmla="*/ 335 w 556"/>
                <a:gd name="T19" fmla="*/ 451 h 502"/>
                <a:gd name="T20" fmla="*/ 347 w 556"/>
                <a:gd name="T21" fmla="*/ 492 h 502"/>
                <a:gd name="T22" fmla="*/ 209 w 556"/>
                <a:gd name="T23" fmla="*/ 492 h 502"/>
                <a:gd name="T24" fmla="*/ 512 w 556"/>
                <a:gd name="T25" fmla="*/ 438 h 502"/>
                <a:gd name="T26" fmla="*/ 44 w 556"/>
                <a:gd name="T27" fmla="*/ 438 h 502"/>
                <a:gd name="T28" fmla="*/ 83 w 556"/>
                <a:gd name="T29" fmla="*/ 328 h 502"/>
                <a:gd name="T30" fmla="*/ 473 w 556"/>
                <a:gd name="T31" fmla="*/ 328 h 502"/>
                <a:gd name="T32" fmla="*/ 512 w 556"/>
                <a:gd name="T33" fmla="*/ 438 h 502"/>
                <a:gd name="T34" fmla="*/ 65 w 556"/>
                <a:gd name="T35" fmla="*/ 20 h 502"/>
                <a:gd name="T36" fmla="*/ 491 w 556"/>
                <a:gd name="T37" fmla="*/ 20 h 502"/>
                <a:gd name="T38" fmla="*/ 491 w 556"/>
                <a:gd name="T39" fmla="*/ 290 h 502"/>
                <a:gd name="T40" fmla="*/ 65 w 556"/>
                <a:gd name="T41" fmla="*/ 290 h 502"/>
                <a:gd name="T42" fmla="*/ 65 w 556"/>
                <a:gd name="T43" fmla="*/ 2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6" h="502">
                  <a:moveTo>
                    <a:pt x="510" y="0"/>
                  </a:moveTo>
                  <a:lnTo>
                    <a:pt x="46" y="0"/>
                  </a:lnTo>
                  <a:lnTo>
                    <a:pt x="46" y="310"/>
                  </a:lnTo>
                  <a:lnTo>
                    <a:pt x="0" y="502"/>
                  </a:lnTo>
                  <a:lnTo>
                    <a:pt x="556" y="502"/>
                  </a:lnTo>
                  <a:lnTo>
                    <a:pt x="510" y="310"/>
                  </a:lnTo>
                  <a:lnTo>
                    <a:pt x="510" y="0"/>
                  </a:lnTo>
                  <a:close/>
                  <a:moveTo>
                    <a:pt x="209" y="492"/>
                  </a:moveTo>
                  <a:lnTo>
                    <a:pt x="220" y="451"/>
                  </a:lnTo>
                  <a:lnTo>
                    <a:pt x="335" y="451"/>
                  </a:lnTo>
                  <a:lnTo>
                    <a:pt x="347" y="492"/>
                  </a:lnTo>
                  <a:lnTo>
                    <a:pt x="209" y="492"/>
                  </a:lnTo>
                  <a:close/>
                  <a:moveTo>
                    <a:pt x="512" y="438"/>
                  </a:moveTo>
                  <a:lnTo>
                    <a:pt x="44" y="438"/>
                  </a:lnTo>
                  <a:lnTo>
                    <a:pt x="83" y="328"/>
                  </a:lnTo>
                  <a:lnTo>
                    <a:pt x="473" y="328"/>
                  </a:lnTo>
                  <a:lnTo>
                    <a:pt x="512" y="438"/>
                  </a:lnTo>
                  <a:close/>
                  <a:moveTo>
                    <a:pt x="65" y="20"/>
                  </a:moveTo>
                  <a:lnTo>
                    <a:pt x="491" y="20"/>
                  </a:lnTo>
                  <a:lnTo>
                    <a:pt x="491" y="290"/>
                  </a:lnTo>
                  <a:lnTo>
                    <a:pt x="65" y="290"/>
                  </a:lnTo>
                  <a:lnTo>
                    <a:pt x="65" y="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65"/>
            <p:cNvSpPr>
              <a:spLocks/>
            </p:cNvSpPr>
            <p:nvPr/>
          </p:nvSpPr>
          <p:spPr bwMode="auto">
            <a:xfrm>
              <a:off x="4984751" y="5032860"/>
              <a:ext cx="742950" cy="174625"/>
            </a:xfrm>
            <a:custGeom>
              <a:avLst/>
              <a:gdLst>
                <a:gd name="T0" fmla="*/ 39 w 468"/>
                <a:gd name="T1" fmla="*/ 0 h 110"/>
                <a:gd name="T2" fmla="*/ 0 w 468"/>
                <a:gd name="T3" fmla="*/ 110 h 110"/>
                <a:gd name="T4" fmla="*/ 468 w 468"/>
                <a:gd name="T5" fmla="*/ 110 h 110"/>
                <a:gd name="T6" fmla="*/ 429 w 468"/>
                <a:gd name="T7" fmla="*/ 0 h 110"/>
                <a:gd name="T8" fmla="*/ 39 w 46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110">
                  <a:moveTo>
                    <a:pt x="39" y="0"/>
                  </a:moveTo>
                  <a:lnTo>
                    <a:pt x="0" y="110"/>
                  </a:lnTo>
                  <a:lnTo>
                    <a:pt x="468" y="110"/>
                  </a:lnTo>
                  <a:lnTo>
                    <a:pt x="42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66"/>
            <p:cNvSpPr>
              <a:spLocks/>
            </p:cNvSpPr>
            <p:nvPr/>
          </p:nvSpPr>
          <p:spPr bwMode="auto">
            <a:xfrm>
              <a:off x="5246688" y="5228123"/>
              <a:ext cx="219075" cy="65087"/>
            </a:xfrm>
            <a:custGeom>
              <a:avLst/>
              <a:gdLst>
                <a:gd name="T0" fmla="*/ 11 w 138"/>
                <a:gd name="T1" fmla="*/ 0 h 41"/>
                <a:gd name="T2" fmla="*/ 0 w 138"/>
                <a:gd name="T3" fmla="*/ 41 h 41"/>
                <a:gd name="T4" fmla="*/ 138 w 138"/>
                <a:gd name="T5" fmla="*/ 41 h 41"/>
                <a:gd name="T6" fmla="*/ 126 w 138"/>
                <a:gd name="T7" fmla="*/ 0 h 41"/>
                <a:gd name="T8" fmla="*/ 11 w 13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41">
                  <a:moveTo>
                    <a:pt x="11" y="0"/>
                  </a:moveTo>
                  <a:lnTo>
                    <a:pt x="0" y="41"/>
                  </a:lnTo>
                  <a:lnTo>
                    <a:pt x="138" y="41"/>
                  </a:lnTo>
                  <a:lnTo>
                    <a:pt x="126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67"/>
            <p:cNvSpPr>
              <a:spLocks noEditPoints="1"/>
            </p:cNvSpPr>
            <p:nvPr/>
          </p:nvSpPr>
          <p:spPr bwMode="auto">
            <a:xfrm>
              <a:off x="5018088" y="4543910"/>
              <a:ext cx="676275" cy="428625"/>
            </a:xfrm>
            <a:custGeom>
              <a:avLst/>
              <a:gdLst>
                <a:gd name="T0" fmla="*/ 426 w 426"/>
                <a:gd name="T1" fmla="*/ 0 h 270"/>
                <a:gd name="T2" fmla="*/ 0 w 426"/>
                <a:gd name="T3" fmla="*/ 0 h 270"/>
                <a:gd name="T4" fmla="*/ 0 w 426"/>
                <a:gd name="T5" fmla="*/ 270 h 270"/>
                <a:gd name="T6" fmla="*/ 426 w 426"/>
                <a:gd name="T7" fmla="*/ 270 h 270"/>
                <a:gd name="T8" fmla="*/ 426 w 426"/>
                <a:gd name="T9" fmla="*/ 0 h 270"/>
                <a:gd name="T10" fmla="*/ 24 w 426"/>
                <a:gd name="T11" fmla="*/ 25 h 270"/>
                <a:gd name="T12" fmla="*/ 11 w 426"/>
                <a:gd name="T13" fmla="*/ 139 h 270"/>
                <a:gd name="T14" fmla="*/ 11 w 426"/>
                <a:gd name="T15" fmla="*/ 14 h 270"/>
                <a:gd name="T16" fmla="*/ 150 w 426"/>
                <a:gd name="T17" fmla="*/ 14 h 270"/>
                <a:gd name="T18" fmla="*/ 24 w 426"/>
                <a:gd name="T19" fmla="*/ 2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6" h="270">
                  <a:moveTo>
                    <a:pt x="426" y="0"/>
                  </a:moveTo>
                  <a:lnTo>
                    <a:pt x="0" y="0"/>
                  </a:lnTo>
                  <a:lnTo>
                    <a:pt x="0" y="270"/>
                  </a:lnTo>
                  <a:lnTo>
                    <a:pt x="426" y="270"/>
                  </a:lnTo>
                  <a:lnTo>
                    <a:pt x="426" y="0"/>
                  </a:lnTo>
                  <a:close/>
                  <a:moveTo>
                    <a:pt x="24" y="25"/>
                  </a:moveTo>
                  <a:lnTo>
                    <a:pt x="11" y="139"/>
                  </a:lnTo>
                  <a:lnTo>
                    <a:pt x="11" y="14"/>
                  </a:lnTo>
                  <a:lnTo>
                    <a:pt x="150" y="14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Rectangle 68"/>
            <p:cNvSpPr>
              <a:spLocks noChangeArrowheads="1"/>
            </p:cNvSpPr>
            <p:nvPr/>
          </p:nvSpPr>
          <p:spPr bwMode="auto">
            <a:xfrm>
              <a:off x="4914901" y="5309085"/>
              <a:ext cx="882650" cy="412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72"/>
            <p:cNvSpPr>
              <a:spLocks/>
            </p:cNvSpPr>
            <p:nvPr/>
          </p:nvSpPr>
          <p:spPr bwMode="auto">
            <a:xfrm>
              <a:off x="5035551" y="4566135"/>
              <a:ext cx="220663" cy="198437"/>
            </a:xfrm>
            <a:custGeom>
              <a:avLst/>
              <a:gdLst>
                <a:gd name="T0" fmla="*/ 0 w 139"/>
                <a:gd name="T1" fmla="*/ 125 h 125"/>
                <a:gd name="T2" fmla="*/ 13 w 139"/>
                <a:gd name="T3" fmla="*/ 11 h 125"/>
                <a:gd name="T4" fmla="*/ 139 w 139"/>
                <a:gd name="T5" fmla="*/ 0 h 125"/>
                <a:gd name="T6" fmla="*/ 0 w 139"/>
                <a:gd name="T7" fmla="*/ 0 h 125"/>
                <a:gd name="T8" fmla="*/ 0 w 139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5">
                  <a:moveTo>
                    <a:pt x="0" y="125"/>
                  </a:moveTo>
                  <a:lnTo>
                    <a:pt x="13" y="11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090839" y="2893709"/>
            <a:ext cx="900113" cy="747713"/>
            <a:chOff x="6140451" y="4428023"/>
            <a:chExt cx="1200150" cy="996950"/>
          </a:xfrm>
        </p:grpSpPr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6140451" y="4428023"/>
              <a:ext cx="1200150" cy="996950"/>
            </a:xfrm>
            <a:custGeom>
              <a:avLst/>
              <a:gdLst>
                <a:gd name="T0" fmla="*/ 884 w 944"/>
                <a:gd name="T1" fmla="*/ 8 h 784"/>
                <a:gd name="T2" fmla="*/ 503 w 944"/>
                <a:gd name="T3" fmla="*/ 8 h 784"/>
                <a:gd name="T4" fmla="*/ 504 w 944"/>
                <a:gd name="T5" fmla="*/ 6 h 784"/>
                <a:gd name="T6" fmla="*/ 485 w 944"/>
                <a:gd name="T7" fmla="*/ 0 h 784"/>
                <a:gd name="T8" fmla="*/ 482 w 944"/>
                <a:gd name="T9" fmla="*/ 8 h 784"/>
                <a:gd name="T10" fmla="*/ 60 w 944"/>
                <a:gd name="T11" fmla="*/ 8 h 784"/>
                <a:gd name="T12" fmla="*/ 0 w 944"/>
                <a:gd name="T13" fmla="*/ 68 h 784"/>
                <a:gd name="T14" fmla="*/ 0 w 944"/>
                <a:gd name="T15" fmla="*/ 620 h 784"/>
                <a:gd name="T16" fmla="*/ 60 w 944"/>
                <a:gd name="T17" fmla="*/ 680 h 784"/>
                <a:gd name="T18" fmla="*/ 238 w 944"/>
                <a:gd name="T19" fmla="*/ 680 h 784"/>
                <a:gd name="T20" fmla="*/ 238 w 944"/>
                <a:gd name="T21" fmla="*/ 724 h 784"/>
                <a:gd name="T22" fmla="*/ 298 w 944"/>
                <a:gd name="T23" fmla="*/ 784 h 784"/>
                <a:gd name="T24" fmla="*/ 647 w 944"/>
                <a:gd name="T25" fmla="*/ 784 h 784"/>
                <a:gd name="T26" fmla="*/ 707 w 944"/>
                <a:gd name="T27" fmla="*/ 724 h 784"/>
                <a:gd name="T28" fmla="*/ 707 w 944"/>
                <a:gd name="T29" fmla="*/ 680 h 784"/>
                <a:gd name="T30" fmla="*/ 884 w 944"/>
                <a:gd name="T31" fmla="*/ 680 h 784"/>
                <a:gd name="T32" fmla="*/ 944 w 944"/>
                <a:gd name="T33" fmla="*/ 620 h 784"/>
                <a:gd name="T34" fmla="*/ 944 w 944"/>
                <a:gd name="T35" fmla="*/ 68 h 784"/>
                <a:gd name="T36" fmla="*/ 884 w 944"/>
                <a:gd name="T37" fmla="*/ 8 h 784"/>
                <a:gd name="T38" fmla="*/ 884 w 944"/>
                <a:gd name="T39" fmla="*/ 620 h 784"/>
                <a:gd name="T40" fmla="*/ 496 w 944"/>
                <a:gd name="T41" fmla="*/ 620 h 784"/>
                <a:gd name="T42" fmla="*/ 496 w 944"/>
                <a:gd name="T43" fmla="*/ 667 h 784"/>
                <a:gd name="T44" fmla="*/ 647 w 944"/>
                <a:gd name="T45" fmla="*/ 667 h 784"/>
                <a:gd name="T46" fmla="*/ 647 w 944"/>
                <a:gd name="T47" fmla="*/ 724 h 784"/>
                <a:gd name="T48" fmla="*/ 298 w 944"/>
                <a:gd name="T49" fmla="*/ 724 h 784"/>
                <a:gd name="T50" fmla="*/ 298 w 944"/>
                <a:gd name="T51" fmla="*/ 667 h 784"/>
                <a:gd name="T52" fmla="*/ 448 w 944"/>
                <a:gd name="T53" fmla="*/ 667 h 784"/>
                <a:gd name="T54" fmla="*/ 448 w 944"/>
                <a:gd name="T55" fmla="*/ 620 h 784"/>
                <a:gd name="T56" fmla="*/ 60 w 944"/>
                <a:gd name="T57" fmla="*/ 620 h 784"/>
                <a:gd name="T58" fmla="*/ 60 w 944"/>
                <a:gd name="T59" fmla="*/ 68 h 784"/>
                <a:gd name="T60" fmla="*/ 884 w 944"/>
                <a:gd name="T61" fmla="*/ 68 h 784"/>
                <a:gd name="T62" fmla="*/ 884 w 944"/>
                <a:gd name="T63" fmla="*/ 620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4" h="784">
                  <a:moveTo>
                    <a:pt x="884" y="8"/>
                  </a:moveTo>
                  <a:cubicBezTo>
                    <a:pt x="503" y="8"/>
                    <a:pt x="503" y="8"/>
                    <a:pt x="503" y="8"/>
                  </a:cubicBezTo>
                  <a:cubicBezTo>
                    <a:pt x="503" y="7"/>
                    <a:pt x="503" y="7"/>
                    <a:pt x="504" y="6"/>
                  </a:cubicBezTo>
                  <a:cubicBezTo>
                    <a:pt x="485" y="0"/>
                    <a:pt x="485" y="0"/>
                    <a:pt x="485" y="0"/>
                  </a:cubicBezTo>
                  <a:cubicBezTo>
                    <a:pt x="484" y="3"/>
                    <a:pt x="483" y="5"/>
                    <a:pt x="482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27" y="8"/>
                    <a:pt x="0" y="35"/>
                    <a:pt x="0" y="68"/>
                  </a:cubicBezTo>
                  <a:cubicBezTo>
                    <a:pt x="0" y="620"/>
                    <a:pt x="0" y="620"/>
                    <a:pt x="0" y="620"/>
                  </a:cubicBezTo>
                  <a:cubicBezTo>
                    <a:pt x="0" y="653"/>
                    <a:pt x="27" y="680"/>
                    <a:pt x="60" y="680"/>
                  </a:cubicBezTo>
                  <a:cubicBezTo>
                    <a:pt x="238" y="680"/>
                    <a:pt x="238" y="680"/>
                    <a:pt x="238" y="680"/>
                  </a:cubicBezTo>
                  <a:cubicBezTo>
                    <a:pt x="238" y="724"/>
                    <a:pt x="238" y="724"/>
                    <a:pt x="238" y="724"/>
                  </a:cubicBezTo>
                  <a:cubicBezTo>
                    <a:pt x="238" y="757"/>
                    <a:pt x="265" y="784"/>
                    <a:pt x="298" y="784"/>
                  </a:cubicBezTo>
                  <a:cubicBezTo>
                    <a:pt x="647" y="784"/>
                    <a:pt x="647" y="784"/>
                    <a:pt x="647" y="784"/>
                  </a:cubicBezTo>
                  <a:cubicBezTo>
                    <a:pt x="680" y="784"/>
                    <a:pt x="707" y="757"/>
                    <a:pt x="707" y="724"/>
                  </a:cubicBezTo>
                  <a:cubicBezTo>
                    <a:pt x="707" y="680"/>
                    <a:pt x="707" y="680"/>
                    <a:pt x="707" y="680"/>
                  </a:cubicBezTo>
                  <a:cubicBezTo>
                    <a:pt x="884" y="680"/>
                    <a:pt x="884" y="680"/>
                    <a:pt x="884" y="680"/>
                  </a:cubicBezTo>
                  <a:cubicBezTo>
                    <a:pt x="917" y="680"/>
                    <a:pt x="944" y="653"/>
                    <a:pt x="944" y="620"/>
                  </a:cubicBezTo>
                  <a:cubicBezTo>
                    <a:pt x="944" y="68"/>
                    <a:pt x="944" y="68"/>
                    <a:pt x="944" y="68"/>
                  </a:cubicBezTo>
                  <a:cubicBezTo>
                    <a:pt x="944" y="35"/>
                    <a:pt x="917" y="8"/>
                    <a:pt x="884" y="8"/>
                  </a:cubicBezTo>
                  <a:close/>
                  <a:moveTo>
                    <a:pt x="884" y="620"/>
                  </a:moveTo>
                  <a:cubicBezTo>
                    <a:pt x="496" y="620"/>
                    <a:pt x="496" y="620"/>
                    <a:pt x="496" y="620"/>
                  </a:cubicBezTo>
                  <a:cubicBezTo>
                    <a:pt x="496" y="667"/>
                    <a:pt x="496" y="667"/>
                    <a:pt x="496" y="667"/>
                  </a:cubicBezTo>
                  <a:cubicBezTo>
                    <a:pt x="647" y="667"/>
                    <a:pt x="647" y="667"/>
                    <a:pt x="647" y="667"/>
                  </a:cubicBezTo>
                  <a:cubicBezTo>
                    <a:pt x="647" y="724"/>
                    <a:pt x="647" y="724"/>
                    <a:pt x="647" y="724"/>
                  </a:cubicBezTo>
                  <a:cubicBezTo>
                    <a:pt x="298" y="724"/>
                    <a:pt x="298" y="724"/>
                    <a:pt x="298" y="724"/>
                  </a:cubicBezTo>
                  <a:cubicBezTo>
                    <a:pt x="298" y="667"/>
                    <a:pt x="298" y="667"/>
                    <a:pt x="298" y="667"/>
                  </a:cubicBezTo>
                  <a:cubicBezTo>
                    <a:pt x="448" y="667"/>
                    <a:pt x="448" y="667"/>
                    <a:pt x="448" y="667"/>
                  </a:cubicBezTo>
                  <a:cubicBezTo>
                    <a:pt x="448" y="620"/>
                    <a:pt x="448" y="620"/>
                    <a:pt x="448" y="620"/>
                  </a:cubicBezTo>
                  <a:cubicBezTo>
                    <a:pt x="60" y="620"/>
                    <a:pt x="60" y="620"/>
                    <a:pt x="60" y="62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884" y="68"/>
                    <a:pt x="884" y="68"/>
                    <a:pt x="884" y="68"/>
                  </a:cubicBezTo>
                  <a:lnTo>
                    <a:pt x="884" y="6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69"/>
            <p:cNvSpPr>
              <a:spLocks noEditPoints="1"/>
            </p:cNvSpPr>
            <p:nvPr/>
          </p:nvSpPr>
          <p:spPr bwMode="auto">
            <a:xfrm>
              <a:off x="6216651" y="4513748"/>
              <a:ext cx="1047750" cy="833437"/>
            </a:xfrm>
            <a:custGeom>
              <a:avLst/>
              <a:gdLst>
                <a:gd name="T0" fmla="*/ 0 w 660"/>
                <a:gd name="T1" fmla="*/ 442 h 525"/>
                <a:gd name="T2" fmla="*/ 310 w 660"/>
                <a:gd name="T3" fmla="*/ 442 h 525"/>
                <a:gd name="T4" fmla="*/ 310 w 660"/>
                <a:gd name="T5" fmla="*/ 480 h 525"/>
                <a:gd name="T6" fmla="*/ 190 w 660"/>
                <a:gd name="T7" fmla="*/ 480 h 525"/>
                <a:gd name="T8" fmla="*/ 190 w 660"/>
                <a:gd name="T9" fmla="*/ 525 h 525"/>
                <a:gd name="T10" fmla="*/ 470 w 660"/>
                <a:gd name="T11" fmla="*/ 525 h 525"/>
                <a:gd name="T12" fmla="*/ 470 w 660"/>
                <a:gd name="T13" fmla="*/ 480 h 525"/>
                <a:gd name="T14" fmla="*/ 349 w 660"/>
                <a:gd name="T15" fmla="*/ 480 h 525"/>
                <a:gd name="T16" fmla="*/ 349 w 660"/>
                <a:gd name="T17" fmla="*/ 442 h 525"/>
                <a:gd name="T18" fmla="*/ 660 w 660"/>
                <a:gd name="T19" fmla="*/ 442 h 525"/>
                <a:gd name="T20" fmla="*/ 660 w 660"/>
                <a:gd name="T21" fmla="*/ 0 h 525"/>
                <a:gd name="T22" fmla="*/ 0 w 660"/>
                <a:gd name="T23" fmla="*/ 0 h 525"/>
                <a:gd name="T24" fmla="*/ 0 w 660"/>
                <a:gd name="T25" fmla="*/ 442 h 525"/>
                <a:gd name="T26" fmla="*/ 27 w 660"/>
                <a:gd name="T27" fmla="*/ 29 h 525"/>
                <a:gd name="T28" fmla="*/ 632 w 660"/>
                <a:gd name="T29" fmla="*/ 29 h 525"/>
                <a:gd name="T30" fmla="*/ 632 w 660"/>
                <a:gd name="T31" fmla="*/ 413 h 525"/>
                <a:gd name="T32" fmla="*/ 27 w 660"/>
                <a:gd name="T33" fmla="*/ 413 h 525"/>
                <a:gd name="T34" fmla="*/ 27 w 660"/>
                <a:gd name="T35" fmla="*/ 29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0" h="525">
                  <a:moveTo>
                    <a:pt x="0" y="442"/>
                  </a:moveTo>
                  <a:lnTo>
                    <a:pt x="310" y="442"/>
                  </a:lnTo>
                  <a:lnTo>
                    <a:pt x="310" y="480"/>
                  </a:lnTo>
                  <a:lnTo>
                    <a:pt x="190" y="480"/>
                  </a:lnTo>
                  <a:lnTo>
                    <a:pt x="190" y="525"/>
                  </a:lnTo>
                  <a:lnTo>
                    <a:pt x="470" y="525"/>
                  </a:lnTo>
                  <a:lnTo>
                    <a:pt x="470" y="480"/>
                  </a:lnTo>
                  <a:lnTo>
                    <a:pt x="349" y="480"/>
                  </a:lnTo>
                  <a:lnTo>
                    <a:pt x="349" y="442"/>
                  </a:lnTo>
                  <a:lnTo>
                    <a:pt x="660" y="442"/>
                  </a:lnTo>
                  <a:lnTo>
                    <a:pt x="660" y="0"/>
                  </a:lnTo>
                  <a:lnTo>
                    <a:pt x="0" y="0"/>
                  </a:lnTo>
                  <a:lnTo>
                    <a:pt x="0" y="442"/>
                  </a:lnTo>
                  <a:close/>
                  <a:moveTo>
                    <a:pt x="27" y="29"/>
                  </a:moveTo>
                  <a:lnTo>
                    <a:pt x="632" y="29"/>
                  </a:lnTo>
                  <a:lnTo>
                    <a:pt x="632" y="413"/>
                  </a:lnTo>
                  <a:lnTo>
                    <a:pt x="27" y="413"/>
                  </a:lnTo>
                  <a:lnTo>
                    <a:pt x="27" y="2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70"/>
            <p:cNvSpPr>
              <a:spLocks noEditPoints="1"/>
            </p:cNvSpPr>
            <p:nvPr/>
          </p:nvSpPr>
          <p:spPr bwMode="auto">
            <a:xfrm>
              <a:off x="6259513" y="4559785"/>
              <a:ext cx="960438" cy="609600"/>
            </a:xfrm>
            <a:custGeom>
              <a:avLst/>
              <a:gdLst>
                <a:gd name="T0" fmla="*/ 605 w 605"/>
                <a:gd name="T1" fmla="*/ 0 h 384"/>
                <a:gd name="T2" fmla="*/ 0 w 605"/>
                <a:gd name="T3" fmla="*/ 0 h 384"/>
                <a:gd name="T4" fmla="*/ 0 w 605"/>
                <a:gd name="T5" fmla="*/ 384 h 384"/>
                <a:gd name="T6" fmla="*/ 605 w 605"/>
                <a:gd name="T7" fmla="*/ 384 h 384"/>
                <a:gd name="T8" fmla="*/ 605 w 605"/>
                <a:gd name="T9" fmla="*/ 0 h 384"/>
                <a:gd name="T10" fmla="*/ 33 w 605"/>
                <a:gd name="T11" fmla="*/ 23 h 384"/>
                <a:gd name="T12" fmla="*/ 13 w 605"/>
                <a:gd name="T13" fmla="*/ 166 h 384"/>
                <a:gd name="T14" fmla="*/ 13 w 605"/>
                <a:gd name="T15" fmla="*/ 12 h 384"/>
                <a:gd name="T16" fmla="*/ 177 w 605"/>
                <a:gd name="T17" fmla="*/ 12 h 384"/>
                <a:gd name="T18" fmla="*/ 33 w 605"/>
                <a:gd name="T19" fmla="*/ 2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5" h="384">
                  <a:moveTo>
                    <a:pt x="605" y="0"/>
                  </a:moveTo>
                  <a:lnTo>
                    <a:pt x="0" y="0"/>
                  </a:lnTo>
                  <a:lnTo>
                    <a:pt x="0" y="384"/>
                  </a:lnTo>
                  <a:lnTo>
                    <a:pt x="605" y="384"/>
                  </a:lnTo>
                  <a:lnTo>
                    <a:pt x="605" y="0"/>
                  </a:lnTo>
                  <a:close/>
                  <a:moveTo>
                    <a:pt x="33" y="23"/>
                  </a:moveTo>
                  <a:lnTo>
                    <a:pt x="13" y="166"/>
                  </a:lnTo>
                  <a:lnTo>
                    <a:pt x="13" y="12"/>
                  </a:lnTo>
                  <a:lnTo>
                    <a:pt x="177" y="12"/>
                  </a:lnTo>
                  <a:lnTo>
                    <a:pt x="33" y="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Freeform 73"/>
            <p:cNvSpPr>
              <a:spLocks/>
            </p:cNvSpPr>
            <p:nvPr/>
          </p:nvSpPr>
          <p:spPr bwMode="auto">
            <a:xfrm>
              <a:off x="6280151" y="4578835"/>
              <a:ext cx="260350" cy="244475"/>
            </a:xfrm>
            <a:custGeom>
              <a:avLst/>
              <a:gdLst>
                <a:gd name="T0" fmla="*/ 0 w 164"/>
                <a:gd name="T1" fmla="*/ 154 h 154"/>
                <a:gd name="T2" fmla="*/ 20 w 164"/>
                <a:gd name="T3" fmla="*/ 11 h 154"/>
                <a:gd name="T4" fmla="*/ 164 w 164"/>
                <a:gd name="T5" fmla="*/ 0 h 154"/>
                <a:gd name="T6" fmla="*/ 0 w 164"/>
                <a:gd name="T7" fmla="*/ 0 h 154"/>
                <a:gd name="T8" fmla="*/ 0 w 164"/>
                <a:gd name="T9" fmla="*/ 15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154">
                  <a:moveTo>
                    <a:pt x="0" y="154"/>
                  </a:moveTo>
                  <a:lnTo>
                    <a:pt x="20" y="11"/>
                  </a:lnTo>
                  <a:lnTo>
                    <a:pt x="164" y="0"/>
                  </a:lnTo>
                  <a:lnTo>
                    <a:pt x="0" y="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148819" y="2802031"/>
            <a:ext cx="608410" cy="838200"/>
            <a:chOff x="7710488" y="4370873"/>
            <a:chExt cx="811213" cy="1117600"/>
          </a:xfrm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7710488" y="4370873"/>
              <a:ext cx="811213" cy="1117600"/>
            </a:xfrm>
            <a:custGeom>
              <a:avLst/>
              <a:gdLst>
                <a:gd name="T0" fmla="*/ 531 w 639"/>
                <a:gd name="T1" fmla="*/ 3 h 880"/>
                <a:gd name="T2" fmla="*/ 333 w 639"/>
                <a:gd name="T3" fmla="*/ 3 h 880"/>
                <a:gd name="T4" fmla="*/ 332 w 639"/>
                <a:gd name="T5" fmla="*/ 0 h 880"/>
                <a:gd name="T6" fmla="*/ 324 w 639"/>
                <a:gd name="T7" fmla="*/ 3 h 880"/>
                <a:gd name="T8" fmla="*/ 108 w 639"/>
                <a:gd name="T9" fmla="*/ 3 h 880"/>
                <a:gd name="T10" fmla="*/ 0 w 639"/>
                <a:gd name="T11" fmla="*/ 111 h 880"/>
                <a:gd name="T12" fmla="*/ 0 w 639"/>
                <a:gd name="T13" fmla="*/ 772 h 880"/>
                <a:gd name="T14" fmla="*/ 108 w 639"/>
                <a:gd name="T15" fmla="*/ 880 h 880"/>
                <a:gd name="T16" fmla="*/ 531 w 639"/>
                <a:gd name="T17" fmla="*/ 880 h 880"/>
                <a:gd name="T18" fmla="*/ 639 w 639"/>
                <a:gd name="T19" fmla="*/ 772 h 880"/>
                <a:gd name="T20" fmla="*/ 639 w 639"/>
                <a:gd name="T21" fmla="*/ 111 h 880"/>
                <a:gd name="T22" fmla="*/ 531 w 639"/>
                <a:gd name="T23" fmla="*/ 3 h 880"/>
                <a:gd name="T24" fmla="*/ 579 w 639"/>
                <a:gd name="T25" fmla="*/ 772 h 880"/>
                <a:gd name="T26" fmla="*/ 531 w 639"/>
                <a:gd name="T27" fmla="*/ 820 h 880"/>
                <a:gd name="T28" fmla="*/ 108 w 639"/>
                <a:gd name="T29" fmla="*/ 820 h 880"/>
                <a:gd name="T30" fmla="*/ 60 w 639"/>
                <a:gd name="T31" fmla="*/ 772 h 880"/>
                <a:gd name="T32" fmla="*/ 60 w 639"/>
                <a:gd name="T33" fmla="*/ 111 h 880"/>
                <a:gd name="T34" fmla="*/ 108 w 639"/>
                <a:gd name="T35" fmla="*/ 63 h 880"/>
                <a:gd name="T36" fmla="*/ 531 w 639"/>
                <a:gd name="T37" fmla="*/ 63 h 880"/>
                <a:gd name="T38" fmla="*/ 579 w 639"/>
                <a:gd name="T39" fmla="*/ 111 h 880"/>
                <a:gd name="T40" fmla="*/ 579 w 639"/>
                <a:gd name="T41" fmla="*/ 77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9" h="880">
                  <a:moveTo>
                    <a:pt x="531" y="3"/>
                  </a:move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1"/>
                    <a:pt x="332" y="0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49" y="3"/>
                    <a:pt x="0" y="51"/>
                    <a:pt x="0" y="111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0" y="831"/>
                    <a:pt x="49" y="880"/>
                    <a:pt x="108" y="880"/>
                  </a:cubicBezTo>
                  <a:cubicBezTo>
                    <a:pt x="531" y="880"/>
                    <a:pt x="531" y="880"/>
                    <a:pt x="531" y="880"/>
                  </a:cubicBezTo>
                  <a:cubicBezTo>
                    <a:pt x="590" y="880"/>
                    <a:pt x="639" y="831"/>
                    <a:pt x="639" y="772"/>
                  </a:cubicBezTo>
                  <a:cubicBezTo>
                    <a:pt x="639" y="111"/>
                    <a:pt x="639" y="111"/>
                    <a:pt x="639" y="111"/>
                  </a:cubicBezTo>
                  <a:cubicBezTo>
                    <a:pt x="639" y="51"/>
                    <a:pt x="590" y="3"/>
                    <a:pt x="531" y="3"/>
                  </a:cubicBezTo>
                  <a:close/>
                  <a:moveTo>
                    <a:pt x="579" y="772"/>
                  </a:moveTo>
                  <a:cubicBezTo>
                    <a:pt x="579" y="798"/>
                    <a:pt x="557" y="820"/>
                    <a:pt x="531" y="820"/>
                  </a:cubicBezTo>
                  <a:cubicBezTo>
                    <a:pt x="108" y="820"/>
                    <a:pt x="108" y="820"/>
                    <a:pt x="108" y="820"/>
                  </a:cubicBezTo>
                  <a:cubicBezTo>
                    <a:pt x="82" y="820"/>
                    <a:pt x="60" y="798"/>
                    <a:pt x="60" y="772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0" y="84"/>
                    <a:pt x="82" y="63"/>
                    <a:pt x="108" y="63"/>
                  </a:cubicBezTo>
                  <a:cubicBezTo>
                    <a:pt x="531" y="63"/>
                    <a:pt x="531" y="63"/>
                    <a:pt x="531" y="63"/>
                  </a:cubicBezTo>
                  <a:cubicBezTo>
                    <a:pt x="557" y="63"/>
                    <a:pt x="579" y="84"/>
                    <a:pt x="579" y="111"/>
                  </a:cubicBezTo>
                  <a:lnTo>
                    <a:pt x="579" y="77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61"/>
            <p:cNvSpPr>
              <a:spLocks noEditPoints="1"/>
            </p:cNvSpPr>
            <p:nvPr/>
          </p:nvSpPr>
          <p:spPr bwMode="auto">
            <a:xfrm>
              <a:off x="7786688" y="4450248"/>
              <a:ext cx="658813" cy="962025"/>
            </a:xfrm>
            <a:custGeom>
              <a:avLst/>
              <a:gdLst>
                <a:gd name="T0" fmla="*/ 471 w 519"/>
                <a:gd name="T1" fmla="*/ 0 h 757"/>
                <a:gd name="T2" fmla="*/ 48 w 519"/>
                <a:gd name="T3" fmla="*/ 0 h 757"/>
                <a:gd name="T4" fmla="*/ 0 w 519"/>
                <a:gd name="T5" fmla="*/ 48 h 757"/>
                <a:gd name="T6" fmla="*/ 0 w 519"/>
                <a:gd name="T7" fmla="*/ 709 h 757"/>
                <a:gd name="T8" fmla="*/ 48 w 519"/>
                <a:gd name="T9" fmla="*/ 757 h 757"/>
                <a:gd name="T10" fmla="*/ 471 w 519"/>
                <a:gd name="T11" fmla="*/ 757 h 757"/>
                <a:gd name="T12" fmla="*/ 519 w 519"/>
                <a:gd name="T13" fmla="*/ 709 h 757"/>
                <a:gd name="T14" fmla="*/ 519 w 519"/>
                <a:gd name="T15" fmla="*/ 48 h 757"/>
                <a:gd name="T16" fmla="*/ 471 w 519"/>
                <a:gd name="T17" fmla="*/ 0 h 757"/>
                <a:gd name="T18" fmla="*/ 260 w 519"/>
                <a:gd name="T19" fmla="*/ 740 h 757"/>
                <a:gd name="T20" fmla="*/ 235 w 519"/>
                <a:gd name="T21" fmla="*/ 716 h 757"/>
                <a:gd name="T22" fmla="*/ 260 w 519"/>
                <a:gd name="T23" fmla="*/ 692 h 757"/>
                <a:gd name="T24" fmla="*/ 284 w 519"/>
                <a:gd name="T25" fmla="*/ 716 h 757"/>
                <a:gd name="T26" fmla="*/ 260 w 519"/>
                <a:gd name="T27" fmla="*/ 740 h 757"/>
                <a:gd name="T28" fmla="*/ 499 w 519"/>
                <a:gd name="T29" fmla="*/ 680 h 757"/>
                <a:gd name="T30" fmla="*/ 20 w 519"/>
                <a:gd name="T31" fmla="*/ 680 h 757"/>
                <a:gd name="T32" fmla="*/ 20 w 519"/>
                <a:gd name="T33" fmla="*/ 76 h 757"/>
                <a:gd name="T34" fmla="*/ 499 w 519"/>
                <a:gd name="T35" fmla="*/ 76 h 757"/>
                <a:gd name="T36" fmla="*/ 499 w 519"/>
                <a:gd name="T37" fmla="*/ 68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9" h="757">
                  <a:moveTo>
                    <a:pt x="471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35"/>
                    <a:pt x="22" y="757"/>
                    <a:pt x="48" y="757"/>
                  </a:cubicBezTo>
                  <a:cubicBezTo>
                    <a:pt x="471" y="757"/>
                    <a:pt x="471" y="757"/>
                    <a:pt x="471" y="757"/>
                  </a:cubicBezTo>
                  <a:cubicBezTo>
                    <a:pt x="497" y="757"/>
                    <a:pt x="519" y="735"/>
                    <a:pt x="519" y="709"/>
                  </a:cubicBezTo>
                  <a:cubicBezTo>
                    <a:pt x="519" y="48"/>
                    <a:pt x="519" y="48"/>
                    <a:pt x="519" y="48"/>
                  </a:cubicBezTo>
                  <a:cubicBezTo>
                    <a:pt x="519" y="21"/>
                    <a:pt x="497" y="0"/>
                    <a:pt x="471" y="0"/>
                  </a:cubicBezTo>
                  <a:close/>
                  <a:moveTo>
                    <a:pt x="260" y="740"/>
                  </a:moveTo>
                  <a:cubicBezTo>
                    <a:pt x="246" y="740"/>
                    <a:pt x="235" y="729"/>
                    <a:pt x="235" y="716"/>
                  </a:cubicBezTo>
                  <a:cubicBezTo>
                    <a:pt x="235" y="702"/>
                    <a:pt x="246" y="692"/>
                    <a:pt x="260" y="692"/>
                  </a:cubicBezTo>
                  <a:cubicBezTo>
                    <a:pt x="273" y="692"/>
                    <a:pt x="284" y="702"/>
                    <a:pt x="284" y="716"/>
                  </a:cubicBezTo>
                  <a:cubicBezTo>
                    <a:pt x="284" y="729"/>
                    <a:pt x="273" y="740"/>
                    <a:pt x="260" y="740"/>
                  </a:cubicBezTo>
                  <a:close/>
                  <a:moveTo>
                    <a:pt x="499" y="680"/>
                  </a:moveTo>
                  <a:cubicBezTo>
                    <a:pt x="20" y="680"/>
                    <a:pt x="20" y="680"/>
                    <a:pt x="20" y="680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499" y="76"/>
                    <a:pt x="499" y="76"/>
                    <a:pt x="499" y="76"/>
                  </a:cubicBezTo>
                  <a:lnTo>
                    <a:pt x="499" y="68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7812088" y="4547085"/>
              <a:ext cx="608013" cy="768350"/>
            </a:xfrm>
            <a:custGeom>
              <a:avLst/>
              <a:gdLst>
                <a:gd name="T0" fmla="*/ 0 w 383"/>
                <a:gd name="T1" fmla="*/ 484 h 484"/>
                <a:gd name="T2" fmla="*/ 383 w 383"/>
                <a:gd name="T3" fmla="*/ 484 h 484"/>
                <a:gd name="T4" fmla="*/ 383 w 383"/>
                <a:gd name="T5" fmla="*/ 0 h 484"/>
                <a:gd name="T6" fmla="*/ 0 w 383"/>
                <a:gd name="T7" fmla="*/ 0 h 484"/>
                <a:gd name="T8" fmla="*/ 0 w 383"/>
                <a:gd name="T9" fmla="*/ 484 h 484"/>
                <a:gd name="T10" fmla="*/ 9 w 383"/>
                <a:gd name="T11" fmla="*/ 12 h 484"/>
                <a:gd name="T12" fmla="*/ 128 w 383"/>
                <a:gd name="T13" fmla="*/ 12 h 484"/>
                <a:gd name="T14" fmla="*/ 24 w 383"/>
                <a:gd name="T15" fmla="*/ 26 h 484"/>
                <a:gd name="T16" fmla="*/ 9 w 383"/>
                <a:gd name="T17" fmla="*/ 174 h 484"/>
                <a:gd name="T18" fmla="*/ 9 w 383"/>
                <a:gd name="T19" fmla="*/ 1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484">
                  <a:moveTo>
                    <a:pt x="0" y="484"/>
                  </a:moveTo>
                  <a:lnTo>
                    <a:pt x="383" y="484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484"/>
                  </a:lnTo>
                  <a:close/>
                  <a:moveTo>
                    <a:pt x="9" y="12"/>
                  </a:moveTo>
                  <a:lnTo>
                    <a:pt x="128" y="12"/>
                  </a:lnTo>
                  <a:lnTo>
                    <a:pt x="24" y="26"/>
                  </a:lnTo>
                  <a:lnTo>
                    <a:pt x="9" y="174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Oval 63"/>
            <p:cNvSpPr>
              <a:spLocks noChangeArrowheads="1"/>
            </p:cNvSpPr>
            <p:nvPr/>
          </p:nvSpPr>
          <p:spPr bwMode="auto">
            <a:xfrm>
              <a:off x="8085138" y="5329723"/>
              <a:ext cx="61913" cy="619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74"/>
            <p:cNvSpPr>
              <a:spLocks/>
            </p:cNvSpPr>
            <p:nvPr/>
          </p:nvSpPr>
          <p:spPr bwMode="auto">
            <a:xfrm>
              <a:off x="7826376" y="4566135"/>
              <a:ext cx="188913" cy="257175"/>
            </a:xfrm>
            <a:custGeom>
              <a:avLst/>
              <a:gdLst>
                <a:gd name="T0" fmla="*/ 119 w 119"/>
                <a:gd name="T1" fmla="*/ 0 h 162"/>
                <a:gd name="T2" fmla="*/ 0 w 119"/>
                <a:gd name="T3" fmla="*/ 0 h 162"/>
                <a:gd name="T4" fmla="*/ 0 w 119"/>
                <a:gd name="T5" fmla="*/ 162 h 162"/>
                <a:gd name="T6" fmla="*/ 15 w 119"/>
                <a:gd name="T7" fmla="*/ 14 h 162"/>
                <a:gd name="T8" fmla="*/ 119 w 119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62">
                  <a:moveTo>
                    <a:pt x="119" y="0"/>
                  </a:moveTo>
                  <a:lnTo>
                    <a:pt x="0" y="0"/>
                  </a:lnTo>
                  <a:lnTo>
                    <a:pt x="0" y="162"/>
                  </a:lnTo>
                  <a:lnTo>
                    <a:pt x="15" y="1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549396" y="1834053"/>
            <a:ext cx="884634" cy="828675"/>
            <a:chOff x="3997326" y="3343760"/>
            <a:chExt cx="1179512" cy="1104900"/>
          </a:xfrm>
        </p:grpSpPr>
        <p:sp>
          <p:nvSpPr>
            <p:cNvPr id="34" name="Freeform 75"/>
            <p:cNvSpPr>
              <a:spLocks/>
            </p:cNvSpPr>
            <p:nvPr/>
          </p:nvSpPr>
          <p:spPr bwMode="auto">
            <a:xfrm>
              <a:off x="4633913" y="3859698"/>
              <a:ext cx="47625" cy="39687"/>
            </a:xfrm>
            <a:custGeom>
              <a:avLst/>
              <a:gdLst>
                <a:gd name="T0" fmla="*/ 0 w 38"/>
                <a:gd name="T1" fmla="*/ 15 h 32"/>
                <a:gd name="T2" fmla="*/ 9 w 38"/>
                <a:gd name="T3" fmla="*/ 32 h 32"/>
                <a:gd name="T4" fmla="*/ 38 w 38"/>
                <a:gd name="T5" fmla="*/ 17 h 32"/>
                <a:gd name="T6" fmla="*/ 28 w 38"/>
                <a:gd name="T7" fmla="*/ 0 h 32"/>
                <a:gd name="T8" fmla="*/ 0 w 38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0" y="15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9" y="27"/>
                    <a:pt x="28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5"/>
                    <a:pt x="10" y="10"/>
                    <a:pt x="0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76"/>
            <p:cNvSpPr>
              <a:spLocks/>
            </p:cNvSpPr>
            <p:nvPr/>
          </p:nvSpPr>
          <p:spPr bwMode="auto">
            <a:xfrm>
              <a:off x="5070476" y="3488223"/>
              <a:ext cx="36513" cy="39687"/>
            </a:xfrm>
            <a:custGeom>
              <a:avLst/>
              <a:gdLst>
                <a:gd name="T0" fmla="*/ 0 w 29"/>
                <a:gd name="T1" fmla="*/ 18 h 30"/>
                <a:gd name="T2" fmla="*/ 16 w 29"/>
                <a:gd name="T3" fmla="*/ 30 h 30"/>
                <a:gd name="T4" fmla="*/ 29 w 29"/>
                <a:gd name="T5" fmla="*/ 10 h 30"/>
                <a:gd name="T6" fmla="*/ 12 w 29"/>
                <a:gd name="T7" fmla="*/ 0 h 30"/>
                <a:gd name="T8" fmla="*/ 0 w 29"/>
                <a:gd name="T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0">
                  <a:moveTo>
                    <a:pt x="0" y="18"/>
                  </a:moveTo>
                  <a:cubicBezTo>
                    <a:pt x="6" y="21"/>
                    <a:pt x="12" y="25"/>
                    <a:pt x="16" y="30"/>
                  </a:cubicBezTo>
                  <a:cubicBezTo>
                    <a:pt x="20" y="23"/>
                    <a:pt x="25" y="17"/>
                    <a:pt x="29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7"/>
            <p:cNvSpPr>
              <a:spLocks/>
            </p:cNvSpPr>
            <p:nvPr/>
          </p:nvSpPr>
          <p:spPr bwMode="auto">
            <a:xfrm>
              <a:off x="5138738" y="3343760"/>
              <a:ext cx="38100" cy="47625"/>
            </a:xfrm>
            <a:custGeom>
              <a:avLst/>
              <a:gdLst>
                <a:gd name="T0" fmla="*/ 30 w 30"/>
                <a:gd name="T1" fmla="*/ 6 h 37"/>
                <a:gd name="T2" fmla="*/ 10 w 30"/>
                <a:gd name="T3" fmla="*/ 0 h 37"/>
                <a:gd name="T4" fmla="*/ 0 w 30"/>
                <a:gd name="T5" fmla="*/ 30 h 37"/>
                <a:gd name="T6" fmla="*/ 19 w 30"/>
                <a:gd name="T7" fmla="*/ 37 h 37"/>
                <a:gd name="T8" fmla="*/ 30 w 30"/>
                <a:gd name="T9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4" y="20"/>
                    <a:pt x="0" y="30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27"/>
                    <a:pt x="26" y="16"/>
                    <a:pt x="3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8"/>
            <p:cNvSpPr>
              <a:spLocks/>
            </p:cNvSpPr>
            <p:nvPr/>
          </p:nvSpPr>
          <p:spPr bwMode="auto">
            <a:xfrm>
              <a:off x="4124326" y="4102585"/>
              <a:ext cx="47625" cy="46037"/>
            </a:xfrm>
            <a:custGeom>
              <a:avLst/>
              <a:gdLst>
                <a:gd name="T0" fmla="*/ 0 w 37"/>
                <a:gd name="T1" fmla="*/ 24 h 37"/>
                <a:gd name="T2" fmla="*/ 15 w 37"/>
                <a:gd name="T3" fmla="*/ 37 h 37"/>
                <a:gd name="T4" fmla="*/ 37 w 37"/>
                <a:gd name="T5" fmla="*/ 15 h 37"/>
                <a:gd name="T6" fmla="*/ 23 w 37"/>
                <a:gd name="T7" fmla="*/ 0 h 37"/>
                <a:gd name="T8" fmla="*/ 0 w 37"/>
                <a:gd name="T9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24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22" y="30"/>
                    <a:pt x="29" y="22"/>
                    <a:pt x="37" y="1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8"/>
                    <a:pt x="7" y="16"/>
                    <a:pt x="0" y="2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79"/>
            <p:cNvSpPr>
              <a:spLocks/>
            </p:cNvSpPr>
            <p:nvPr/>
          </p:nvSpPr>
          <p:spPr bwMode="auto">
            <a:xfrm>
              <a:off x="4703763" y="3818423"/>
              <a:ext cx="49213" cy="41275"/>
            </a:xfrm>
            <a:custGeom>
              <a:avLst/>
              <a:gdLst>
                <a:gd name="T0" fmla="*/ 0 w 38"/>
                <a:gd name="T1" fmla="*/ 16 h 33"/>
                <a:gd name="T2" fmla="*/ 10 w 38"/>
                <a:gd name="T3" fmla="*/ 33 h 33"/>
                <a:gd name="T4" fmla="*/ 38 w 38"/>
                <a:gd name="T5" fmla="*/ 17 h 33"/>
                <a:gd name="T6" fmla="*/ 27 w 38"/>
                <a:gd name="T7" fmla="*/ 0 h 33"/>
                <a:gd name="T8" fmla="*/ 0 w 38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3">
                  <a:moveTo>
                    <a:pt x="0" y="16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9" y="28"/>
                    <a:pt x="29" y="22"/>
                    <a:pt x="38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8" y="5"/>
                    <a:pt x="9" y="11"/>
                    <a:pt x="0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80"/>
            <p:cNvSpPr>
              <a:spLocks/>
            </p:cNvSpPr>
            <p:nvPr/>
          </p:nvSpPr>
          <p:spPr bwMode="auto">
            <a:xfrm>
              <a:off x="4838701" y="3724760"/>
              <a:ext cx="47625" cy="44450"/>
            </a:xfrm>
            <a:custGeom>
              <a:avLst/>
              <a:gdLst>
                <a:gd name="T0" fmla="*/ 37 w 37"/>
                <a:gd name="T1" fmla="*/ 16 h 35"/>
                <a:gd name="T2" fmla="*/ 25 w 37"/>
                <a:gd name="T3" fmla="*/ 0 h 35"/>
                <a:gd name="T4" fmla="*/ 0 w 37"/>
                <a:gd name="T5" fmla="*/ 19 h 35"/>
                <a:gd name="T6" fmla="*/ 12 w 37"/>
                <a:gd name="T7" fmla="*/ 35 h 35"/>
                <a:gd name="T8" fmla="*/ 37 w 37"/>
                <a:gd name="T9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5">
                  <a:moveTo>
                    <a:pt x="37" y="16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7"/>
                    <a:pt x="8" y="13"/>
                    <a:pt x="0" y="1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0" y="29"/>
                    <a:pt x="29" y="22"/>
                    <a:pt x="37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1"/>
            <p:cNvSpPr>
              <a:spLocks/>
            </p:cNvSpPr>
            <p:nvPr/>
          </p:nvSpPr>
          <p:spPr bwMode="auto">
            <a:xfrm>
              <a:off x="5105401" y="3418373"/>
              <a:ext cx="39688" cy="47625"/>
            </a:xfrm>
            <a:custGeom>
              <a:avLst/>
              <a:gdLst>
                <a:gd name="T0" fmla="*/ 0 w 32"/>
                <a:gd name="T1" fmla="*/ 29 h 38"/>
                <a:gd name="T2" fmla="*/ 18 w 32"/>
                <a:gd name="T3" fmla="*/ 38 h 38"/>
                <a:gd name="T4" fmla="*/ 32 w 32"/>
                <a:gd name="T5" fmla="*/ 9 h 38"/>
                <a:gd name="T6" fmla="*/ 14 w 32"/>
                <a:gd name="T7" fmla="*/ 0 h 38"/>
                <a:gd name="T8" fmla="*/ 0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0" y="29"/>
                  </a:moveTo>
                  <a:cubicBezTo>
                    <a:pt x="18" y="38"/>
                    <a:pt x="18" y="38"/>
                    <a:pt x="18" y="38"/>
                  </a:cubicBezTo>
                  <a:cubicBezTo>
                    <a:pt x="23" y="28"/>
                    <a:pt x="28" y="19"/>
                    <a:pt x="32" y="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10"/>
                    <a:pt x="5" y="19"/>
                    <a:pt x="0" y="2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82"/>
            <p:cNvSpPr>
              <a:spLocks/>
            </p:cNvSpPr>
            <p:nvPr/>
          </p:nvSpPr>
          <p:spPr bwMode="auto">
            <a:xfrm>
              <a:off x="4257676" y="4013685"/>
              <a:ext cx="47625" cy="41275"/>
            </a:xfrm>
            <a:custGeom>
              <a:avLst/>
              <a:gdLst>
                <a:gd name="T0" fmla="*/ 9 w 38"/>
                <a:gd name="T1" fmla="*/ 32 h 32"/>
                <a:gd name="T2" fmla="*/ 38 w 38"/>
                <a:gd name="T3" fmla="*/ 19 h 32"/>
                <a:gd name="T4" fmla="*/ 30 w 38"/>
                <a:gd name="T5" fmla="*/ 0 h 32"/>
                <a:gd name="T6" fmla="*/ 0 w 38"/>
                <a:gd name="T7" fmla="*/ 14 h 32"/>
                <a:gd name="T8" fmla="*/ 9 w 3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9" y="32"/>
                  </a:moveTo>
                  <a:cubicBezTo>
                    <a:pt x="18" y="27"/>
                    <a:pt x="28" y="23"/>
                    <a:pt x="38" y="1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5"/>
                    <a:pt x="10" y="9"/>
                    <a:pt x="0" y="14"/>
                  </a:cubicBezTo>
                  <a:lnTo>
                    <a:pt x="9" y="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83"/>
            <p:cNvSpPr>
              <a:spLocks/>
            </p:cNvSpPr>
            <p:nvPr/>
          </p:nvSpPr>
          <p:spPr bwMode="auto">
            <a:xfrm>
              <a:off x="4902201" y="3673960"/>
              <a:ext cx="46038" cy="44450"/>
            </a:xfrm>
            <a:custGeom>
              <a:avLst/>
              <a:gdLst>
                <a:gd name="T0" fmla="*/ 37 w 37"/>
                <a:gd name="T1" fmla="*/ 15 h 36"/>
                <a:gd name="T2" fmla="*/ 24 w 37"/>
                <a:gd name="T3" fmla="*/ 0 h 36"/>
                <a:gd name="T4" fmla="*/ 0 w 37"/>
                <a:gd name="T5" fmla="*/ 21 h 36"/>
                <a:gd name="T6" fmla="*/ 13 w 37"/>
                <a:gd name="T7" fmla="*/ 36 h 36"/>
                <a:gd name="T8" fmla="*/ 37 w 37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37" y="1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7"/>
                    <a:pt x="8" y="14"/>
                    <a:pt x="0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22" y="29"/>
                    <a:pt x="30" y="22"/>
                    <a:pt x="37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4560888" y="3896210"/>
              <a:ext cx="47625" cy="39687"/>
            </a:xfrm>
            <a:custGeom>
              <a:avLst/>
              <a:gdLst>
                <a:gd name="T0" fmla="*/ 0 w 37"/>
                <a:gd name="T1" fmla="*/ 13 h 32"/>
                <a:gd name="T2" fmla="*/ 8 w 37"/>
                <a:gd name="T3" fmla="*/ 32 h 32"/>
                <a:gd name="T4" fmla="*/ 37 w 37"/>
                <a:gd name="T5" fmla="*/ 18 h 32"/>
                <a:gd name="T6" fmla="*/ 29 w 37"/>
                <a:gd name="T7" fmla="*/ 0 h 32"/>
                <a:gd name="T8" fmla="*/ 0 w 37"/>
                <a:gd name="T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2">
                  <a:moveTo>
                    <a:pt x="0" y="13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18" y="27"/>
                    <a:pt x="28" y="22"/>
                    <a:pt x="37" y="18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9" y="4"/>
                    <a:pt x="10" y="9"/>
                    <a:pt x="0" y="1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85"/>
            <p:cNvSpPr>
              <a:spLocks/>
            </p:cNvSpPr>
            <p:nvPr/>
          </p:nvSpPr>
          <p:spPr bwMode="auto">
            <a:xfrm>
              <a:off x="4186238" y="4051785"/>
              <a:ext cx="47625" cy="44450"/>
            </a:xfrm>
            <a:custGeom>
              <a:avLst/>
              <a:gdLst>
                <a:gd name="T0" fmla="*/ 12 w 38"/>
                <a:gd name="T1" fmla="*/ 34 h 34"/>
                <a:gd name="T2" fmla="*/ 38 w 38"/>
                <a:gd name="T3" fmla="*/ 17 h 34"/>
                <a:gd name="T4" fmla="*/ 28 w 38"/>
                <a:gd name="T5" fmla="*/ 0 h 34"/>
                <a:gd name="T6" fmla="*/ 0 w 38"/>
                <a:gd name="T7" fmla="*/ 18 h 34"/>
                <a:gd name="T8" fmla="*/ 12 w 38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12" y="34"/>
                  </a:moveTo>
                  <a:cubicBezTo>
                    <a:pt x="20" y="28"/>
                    <a:pt x="29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6"/>
                    <a:pt x="9" y="12"/>
                    <a:pt x="0" y="18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86"/>
            <p:cNvSpPr>
              <a:spLocks/>
            </p:cNvSpPr>
            <p:nvPr/>
          </p:nvSpPr>
          <p:spPr bwMode="auto">
            <a:xfrm>
              <a:off x="4059238" y="4242285"/>
              <a:ext cx="25400" cy="14287"/>
            </a:xfrm>
            <a:custGeom>
              <a:avLst/>
              <a:gdLst>
                <a:gd name="T0" fmla="*/ 21 w 21"/>
                <a:gd name="T1" fmla="*/ 6 h 12"/>
                <a:gd name="T2" fmla="*/ 2 w 21"/>
                <a:gd name="T3" fmla="*/ 0 h 12"/>
                <a:gd name="T4" fmla="*/ 0 w 21"/>
                <a:gd name="T5" fmla="*/ 7 h 12"/>
                <a:gd name="T6" fmla="*/ 19 w 21"/>
                <a:gd name="T7" fmla="*/ 12 h 12"/>
                <a:gd name="T8" fmla="*/ 21 w 2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21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7" y="7"/>
                    <a:pt x="13" y="9"/>
                    <a:pt x="19" y="12"/>
                  </a:cubicBezTo>
                  <a:cubicBezTo>
                    <a:pt x="20" y="10"/>
                    <a:pt x="20" y="8"/>
                    <a:pt x="21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88"/>
            <p:cNvSpPr>
              <a:spLocks/>
            </p:cNvSpPr>
            <p:nvPr/>
          </p:nvSpPr>
          <p:spPr bwMode="auto">
            <a:xfrm>
              <a:off x="4078288" y="4166085"/>
              <a:ext cx="42863" cy="47625"/>
            </a:xfrm>
            <a:custGeom>
              <a:avLst/>
              <a:gdLst>
                <a:gd name="T0" fmla="*/ 17 w 34"/>
                <a:gd name="T1" fmla="*/ 0 h 37"/>
                <a:gd name="T2" fmla="*/ 0 w 34"/>
                <a:gd name="T3" fmla="*/ 28 h 37"/>
                <a:gd name="T4" fmla="*/ 18 w 34"/>
                <a:gd name="T5" fmla="*/ 37 h 37"/>
                <a:gd name="T6" fmla="*/ 34 w 34"/>
                <a:gd name="T7" fmla="*/ 11 h 37"/>
                <a:gd name="T8" fmla="*/ 17 w 3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7">
                  <a:moveTo>
                    <a:pt x="17" y="0"/>
                  </a:moveTo>
                  <a:cubicBezTo>
                    <a:pt x="11" y="9"/>
                    <a:pt x="5" y="18"/>
                    <a:pt x="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8" y="19"/>
                    <a:pt x="34" y="1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89"/>
            <p:cNvSpPr>
              <a:spLocks/>
            </p:cNvSpPr>
            <p:nvPr/>
          </p:nvSpPr>
          <p:spPr bwMode="auto">
            <a:xfrm>
              <a:off x="4333876" y="3986698"/>
              <a:ext cx="46038" cy="38100"/>
            </a:xfrm>
            <a:custGeom>
              <a:avLst/>
              <a:gdLst>
                <a:gd name="T0" fmla="*/ 13 w 37"/>
                <a:gd name="T1" fmla="*/ 5 h 29"/>
                <a:gd name="T2" fmla="*/ 0 w 37"/>
                <a:gd name="T3" fmla="*/ 10 h 29"/>
                <a:gd name="T4" fmla="*/ 7 w 37"/>
                <a:gd name="T5" fmla="*/ 29 h 29"/>
                <a:gd name="T6" fmla="*/ 19 w 37"/>
                <a:gd name="T7" fmla="*/ 25 h 29"/>
                <a:gd name="T8" fmla="*/ 37 w 37"/>
                <a:gd name="T9" fmla="*/ 19 h 29"/>
                <a:gd name="T10" fmla="*/ 31 w 37"/>
                <a:gd name="T11" fmla="*/ 0 h 29"/>
                <a:gd name="T12" fmla="*/ 13 w 37"/>
                <a:gd name="T1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9">
                  <a:moveTo>
                    <a:pt x="13" y="5"/>
                  </a:moveTo>
                  <a:cubicBezTo>
                    <a:pt x="9" y="7"/>
                    <a:pt x="5" y="8"/>
                    <a:pt x="0" y="1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1" y="27"/>
                    <a:pt x="15" y="26"/>
                    <a:pt x="19" y="25"/>
                  </a:cubicBezTo>
                  <a:cubicBezTo>
                    <a:pt x="25" y="23"/>
                    <a:pt x="31" y="21"/>
                    <a:pt x="37" y="19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2"/>
                    <a:pt x="19" y="4"/>
                    <a:pt x="13" y="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90"/>
            <p:cNvSpPr>
              <a:spLocks/>
            </p:cNvSpPr>
            <p:nvPr/>
          </p:nvSpPr>
          <p:spPr bwMode="auto">
            <a:xfrm>
              <a:off x="4411663" y="3966060"/>
              <a:ext cx="31750" cy="31750"/>
            </a:xfrm>
            <a:custGeom>
              <a:avLst/>
              <a:gdLst>
                <a:gd name="T0" fmla="*/ 0 w 25"/>
                <a:gd name="T1" fmla="*/ 6 h 25"/>
                <a:gd name="T2" fmla="*/ 7 w 25"/>
                <a:gd name="T3" fmla="*/ 25 h 25"/>
                <a:gd name="T4" fmla="*/ 25 w 25"/>
                <a:gd name="T5" fmla="*/ 18 h 25"/>
                <a:gd name="T6" fmla="*/ 18 w 25"/>
                <a:gd name="T7" fmla="*/ 0 h 25"/>
                <a:gd name="T8" fmla="*/ 0 w 25"/>
                <a:gd name="T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3" y="23"/>
                    <a:pt x="19" y="21"/>
                    <a:pt x="25" y="18"/>
                  </a:cubicBezTo>
                  <a:cubicBezTo>
                    <a:pt x="21" y="13"/>
                    <a:pt x="19" y="6"/>
                    <a:pt x="18" y="0"/>
                  </a:cubicBezTo>
                  <a:cubicBezTo>
                    <a:pt x="12" y="2"/>
                    <a:pt x="6" y="4"/>
                    <a:pt x="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91"/>
            <p:cNvSpPr>
              <a:spLocks/>
            </p:cNvSpPr>
            <p:nvPr/>
          </p:nvSpPr>
          <p:spPr bwMode="auto">
            <a:xfrm>
              <a:off x="4040188" y="4405798"/>
              <a:ext cx="31750" cy="42862"/>
            </a:xfrm>
            <a:custGeom>
              <a:avLst/>
              <a:gdLst>
                <a:gd name="T0" fmla="*/ 4 w 24"/>
                <a:gd name="T1" fmla="*/ 34 h 34"/>
                <a:gd name="T2" fmla="*/ 24 w 24"/>
                <a:gd name="T3" fmla="*/ 30 h 34"/>
                <a:gd name="T4" fmla="*/ 20 w 24"/>
                <a:gd name="T5" fmla="*/ 0 h 34"/>
                <a:gd name="T6" fmla="*/ 0 w 24"/>
                <a:gd name="T7" fmla="*/ 1 h 34"/>
                <a:gd name="T8" fmla="*/ 4 w 2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4" y="34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2" y="20"/>
                    <a:pt x="21" y="10"/>
                    <a:pt x="2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2"/>
                    <a:pt x="2" y="23"/>
                    <a:pt x="4" y="3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92"/>
            <p:cNvSpPr>
              <a:spLocks/>
            </p:cNvSpPr>
            <p:nvPr/>
          </p:nvSpPr>
          <p:spPr bwMode="auto">
            <a:xfrm>
              <a:off x="4773613" y="3773973"/>
              <a:ext cx="47625" cy="44450"/>
            </a:xfrm>
            <a:custGeom>
              <a:avLst/>
              <a:gdLst>
                <a:gd name="T0" fmla="*/ 0 w 38"/>
                <a:gd name="T1" fmla="*/ 18 h 35"/>
                <a:gd name="T2" fmla="*/ 11 w 38"/>
                <a:gd name="T3" fmla="*/ 35 h 35"/>
                <a:gd name="T4" fmla="*/ 38 w 38"/>
                <a:gd name="T5" fmla="*/ 16 h 35"/>
                <a:gd name="T6" fmla="*/ 26 w 38"/>
                <a:gd name="T7" fmla="*/ 0 h 35"/>
                <a:gd name="T8" fmla="*/ 0 w 38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5">
                  <a:moveTo>
                    <a:pt x="0" y="18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20" y="29"/>
                    <a:pt x="29" y="22"/>
                    <a:pt x="38" y="1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6"/>
                    <a:pt x="9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32"/>
            <p:cNvSpPr>
              <a:spLocks/>
            </p:cNvSpPr>
            <p:nvPr/>
          </p:nvSpPr>
          <p:spPr bwMode="auto">
            <a:xfrm>
              <a:off x="3997326" y="4250223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67 w 93"/>
                <a:gd name="T3" fmla="*/ 5 h 93"/>
                <a:gd name="T4" fmla="*/ 48 w 93"/>
                <a:gd name="T5" fmla="*/ 0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33"/>
            <p:cNvSpPr>
              <a:spLocks/>
            </p:cNvSpPr>
            <p:nvPr/>
          </p:nvSpPr>
          <p:spPr bwMode="auto">
            <a:xfrm>
              <a:off x="4433888" y="3899385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7 h 93"/>
                <a:gd name="T4" fmla="*/ 0 w 93"/>
                <a:gd name="T5" fmla="*/ 52 h 93"/>
                <a:gd name="T6" fmla="*/ 7 w 93"/>
                <a:gd name="T7" fmla="*/ 70 h 93"/>
                <a:gd name="T8" fmla="*/ 47 w 93"/>
                <a:gd name="T9" fmla="*/ 93 h 93"/>
                <a:gd name="T10" fmla="*/ 93 w 93"/>
                <a:gd name="T11" fmla="*/ 47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" y="58"/>
                    <a:pt x="3" y="65"/>
                    <a:pt x="7" y="70"/>
                  </a:cubicBezTo>
                  <a:cubicBezTo>
                    <a:pt x="15" y="84"/>
                    <a:pt x="30" y="93"/>
                    <a:pt x="47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34"/>
            <p:cNvSpPr>
              <a:spLocks/>
            </p:cNvSpPr>
            <p:nvPr/>
          </p:nvSpPr>
          <p:spPr bwMode="auto">
            <a:xfrm>
              <a:off x="4987926" y="3507273"/>
              <a:ext cx="119063" cy="117475"/>
            </a:xfrm>
            <a:custGeom>
              <a:avLst/>
              <a:gdLst>
                <a:gd name="T0" fmla="*/ 65 w 93"/>
                <a:gd name="T1" fmla="*/ 4 h 93"/>
                <a:gd name="T2" fmla="*/ 46 w 93"/>
                <a:gd name="T3" fmla="*/ 0 h 93"/>
                <a:gd name="T4" fmla="*/ 0 w 93"/>
                <a:gd name="T5" fmla="*/ 47 h 93"/>
                <a:gd name="T6" fmla="*/ 46 w 93"/>
                <a:gd name="T7" fmla="*/ 93 h 93"/>
                <a:gd name="T8" fmla="*/ 93 w 93"/>
                <a:gd name="T9" fmla="*/ 47 h 93"/>
                <a:gd name="T10" fmla="*/ 81 w 93"/>
                <a:gd name="T11" fmla="*/ 16 h 93"/>
                <a:gd name="T12" fmla="*/ 65 w 93"/>
                <a:gd name="T1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65" y="4"/>
                  </a:moveTo>
                  <a:cubicBezTo>
                    <a:pt x="59" y="2"/>
                    <a:pt x="53" y="0"/>
                    <a:pt x="46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35"/>
                    <a:pt x="88" y="24"/>
                    <a:pt x="81" y="16"/>
                  </a:cubicBezTo>
                  <a:cubicBezTo>
                    <a:pt x="77" y="11"/>
                    <a:pt x="71" y="7"/>
                    <a:pt x="65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259416" y="2072178"/>
            <a:ext cx="302420" cy="757237"/>
            <a:chOff x="5291138" y="3405673"/>
            <a:chExt cx="403226" cy="1009649"/>
          </a:xfrm>
        </p:grpSpPr>
        <p:sp>
          <p:nvSpPr>
            <p:cNvPr id="55" name="Freeform 93"/>
            <p:cNvSpPr>
              <a:spLocks/>
            </p:cNvSpPr>
            <p:nvPr/>
          </p:nvSpPr>
          <p:spPr bwMode="auto">
            <a:xfrm>
              <a:off x="5662613" y="3405673"/>
              <a:ext cx="30163" cy="44450"/>
            </a:xfrm>
            <a:custGeom>
              <a:avLst/>
              <a:gdLst>
                <a:gd name="T0" fmla="*/ 23 w 23"/>
                <a:gd name="T1" fmla="*/ 2 h 35"/>
                <a:gd name="T2" fmla="*/ 3 w 23"/>
                <a:gd name="T3" fmla="*/ 0 h 35"/>
                <a:gd name="T4" fmla="*/ 0 w 23"/>
                <a:gd name="T5" fmla="*/ 32 h 35"/>
                <a:gd name="T6" fmla="*/ 19 w 23"/>
                <a:gd name="T7" fmla="*/ 35 h 35"/>
                <a:gd name="T8" fmla="*/ 23 w 23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5">
                  <a:moveTo>
                    <a:pt x="2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1"/>
                    <a:pt x="1" y="21"/>
                    <a:pt x="0" y="32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24"/>
                    <a:pt x="22" y="13"/>
                    <a:pt x="2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94"/>
            <p:cNvSpPr>
              <a:spLocks/>
            </p:cNvSpPr>
            <p:nvPr/>
          </p:nvSpPr>
          <p:spPr bwMode="auto">
            <a:xfrm>
              <a:off x="5486401" y="3942248"/>
              <a:ext cx="41275" cy="49212"/>
            </a:xfrm>
            <a:custGeom>
              <a:avLst/>
              <a:gdLst>
                <a:gd name="T0" fmla="*/ 0 w 33"/>
                <a:gd name="T1" fmla="*/ 28 h 38"/>
                <a:gd name="T2" fmla="*/ 17 w 33"/>
                <a:gd name="T3" fmla="*/ 38 h 38"/>
                <a:gd name="T4" fmla="*/ 33 w 33"/>
                <a:gd name="T5" fmla="*/ 10 h 38"/>
                <a:gd name="T6" fmla="*/ 15 w 33"/>
                <a:gd name="T7" fmla="*/ 0 h 38"/>
                <a:gd name="T8" fmla="*/ 0 w 33"/>
                <a:gd name="T9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22" y="29"/>
                    <a:pt x="28" y="20"/>
                    <a:pt x="33" y="1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10"/>
                    <a:pt x="5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95"/>
            <p:cNvSpPr>
              <a:spLocks/>
            </p:cNvSpPr>
            <p:nvPr/>
          </p:nvSpPr>
          <p:spPr bwMode="auto">
            <a:xfrm>
              <a:off x="5524501" y="3872398"/>
              <a:ext cx="41275" cy="46037"/>
            </a:xfrm>
            <a:custGeom>
              <a:avLst/>
              <a:gdLst>
                <a:gd name="T0" fmla="*/ 0 w 32"/>
                <a:gd name="T1" fmla="*/ 28 h 37"/>
                <a:gd name="T2" fmla="*/ 18 w 32"/>
                <a:gd name="T3" fmla="*/ 37 h 37"/>
                <a:gd name="T4" fmla="*/ 32 w 32"/>
                <a:gd name="T5" fmla="*/ 8 h 37"/>
                <a:gd name="T6" fmla="*/ 13 w 32"/>
                <a:gd name="T7" fmla="*/ 0 h 37"/>
                <a:gd name="T8" fmla="*/ 0 w 32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28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2" y="28"/>
                    <a:pt x="27" y="18"/>
                    <a:pt x="32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9"/>
                    <a:pt x="4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96"/>
            <p:cNvSpPr>
              <a:spLocks/>
            </p:cNvSpPr>
            <p:nvPr/>
          </p:nvSpPr>
          <p:spPr bwMode="auto">
            <a:xfrm>
              <a:off x="5586413" y="3719998"/>
              <a:ext cx="36513" cy="47625"/>
            </a:xfrm>
            <a:custGeom>
              <a:avLst/>
              <a:gdLst>
                <a:gd name="T0" fmla="*/ 19 w 29"/>
                <a:gd name="T1" fmla="*/ 37 h 37"/>
                <a:gd name="T2" fmla="*/ 29 w 29"/>
                <a:gd name="T3" fmla="*/ 7 h 37"/>
                <a:gd name="T4" fmla="*/ 10 w 29"/>
                <a:gd name="T5" fmla="*/ 0 h 37"/>
                <a:gd name="T6" fmla="*/ 0 w 29"/>
                <a:gd name="T7" fmla="*/ 30 h 37"/>
                <a:gd name="T8" fmla="*/ 19 w 29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19" y="37"/>
                  </a:moveTo>
                  <a:cubicBezTo>
                    <a:pt x="22" y="27"/>
                    <a:pt x="26" y="17"/>
                    <a:pt x="29" y="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3" y="21"/>
                    <a:pt x="0" y="30"/>
                  </a:cubicBezTo>
                  <a:lnTo>
                    <a:pt x="19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97"/>
            <p:cNvSpPr>
              <a:spLocks/>
            </p:cNvSpPr>
            <p:nvPr/>
          </p:nvSpPr>
          <p:spPr bwMode="auto">
            <a:xfrm>
              <a:off x="5557838" y="3796198"/>
              <a:ext cx="39688" cy="47625"/>
            </a:xfrm>
            <a:custGeom>
              <a:avLst/>
              <a:gdLst>
                <a:gd name="T0" fmla="*/ 0 w 31"/>
                <a:gd name="T1" fmla="*/ 30 h 37"/>
                <a:gd name="T2" fmla="*/ 18 w 31"/>
                <a:gd name="T3" fmla="*/ 37 h 37"/>
                <a:gd name="T4" fmla="*/ 31 w 31"/>
                <a:gd name="T5" fmla="*/ 7 h 37"/>
                <a:gd name="T6" fmla="*/ 12 w 31"/>
                <a:gd name="T7" fmla="*/ 0 h 37"/>
                <a:gd name="T8" fmla="*/ 0 w 31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0" y="30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7" y="18"/>
                    <a:pt x="31" y="7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0"/>
                    <a:pt x="4" y="20"/>
                    <a:pt x="0" y="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98"/>
            <p:cNvSpPr>
              <a:spLocks/>
            </p:cNvSpPr>
            <p:nvPr/>
          </p:nvSpPr>
          <p:spPr bwMode="auto">
            <a:xfrm>
              <a:off x="5297488" y="4369285"/>
              <a:ext cx="38100" cy="46037"/>
            </a:xfrm>
            <a:custGeom>
              <a:avLst/>
              <a:gdLst>
                <a:gd name="T0" fmla="*/ 0 w 29"/>
                <a:gd name="T1" fmla="*/ 5 h 37"/>
                <a:gd name="T2" fmla="*/ 10 w 29"/>
                <a:gd name="T3" fmla="*/ 37 h 37"/>
                <a:gd name="T4" fmla="*/ 29 w 29"/>
                <a:gd name="T5" fmla="*/ 29 h 37"/>
                <a:gd name="T6" fmla="*/ 19 w 29"/>
                <a:gd name="T7" fmla="*/ 0 h 37"/>
                <a:gd name="T8" fmla="*/ 0 w 29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0" y="5"/>
                  </a:moveTo>
                  <a:cubicBezTo>
                    <a:pt x="2" y="15"/>
                    <a:pt x="6" y="26"/>
                    <a:pt x="10" y="3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5" y="19"/>
                    <a:pt x="22" y="10"/>
                    <a:pt x="19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99"/>
            <p:cNvSpPr>
              <a:spLocks/>
            </p:cNvSpPr>
            <p:nvPr/>
          </p:nvSpPr>
          <p:spPr bwMode="auto">
            <a:xfrm>
              <a:off x="5337176" y="4137510"/>
              <a:ext cx="44450" cy="47625"/>
            </a:xfrm>
            <a:custGeom>
              <a:avLst/>
              <a:gdLst>
                <a:gd name="T0" fmla="*/ 17 w 35"/>
                <a:gd name="T1" fmla="*/ 37 h 37"/>
                <a:gd name="T2" fmla="*/ 35 w 35"/>
                <a:gd name="T3" fmla="*/ 12 h 37"/>
                <a:gd name="T4" fmla="*/ 19 w 35"/>
                <a:gd name="T5" fmla="*/ 0 h 37"/>
                <a:gd name="T6" fmla="*/ 0 w 35"/>
                <a:gd name="T7" fmla="*/ 26 h 37"/>
                <a:gd name="T8" fmla="*/ 17 w 35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17" y="37"/>
                  </a:moveTo>
                  <a:cubicBezTo>
                    <a:pt x="22" y="29"/>
                    <a:pt x="28" y="21"/>
                    <a:pt x="35" y="1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8"/>
                    <a:pt x="6" y="17"/>
                    <a:pt x="0" y="26"/>
                  </a:cubicBezTo>
                  <a:lnTo>
                    <a:pt x="17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100"/>
            <p:cNvSpPr>
              <a:spLocks/>
            </p:cNvSpPr>
            <p:nvPr/>
          </p:nvSpPr>
          <p:spPr bwMode="auto">
            <a:xfrm>
              <a:off x="5635626" y="3566010"/>
              <a:ext cx="31750" cy="28575"/>
            </a:xfrm>
            <a:custGeom>
              <a:avLst/>
              <a:gdLst>
                <a:gd name="T0" fmla="*/ 0 w 24"/>
                <a:gd name="T1" fmla="*/ 18 h 23"/>
                <a:gd name="T2" fmla="*/ 19 w 24"/>
                <a:gd name="T3" fmla="*/ 23 h 23"/>
                <a:gd name="T4" fmla="*/ 24 w 24"/>
                <a:gd name="T5" fmla="*/ 4 h 23"/>
                <a:gd name="T6" fmla="*/ 4 w 24"/>
                <a:gd name="T7" fmla="*/ 0 h 23"/>
                <a:gd name="T8" fmla="*/ 0 w 24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0" y="18"/>
                  </a:moveTo>
                  <a:cubicBezTo>
                    <a:pt x="7" y="18"/>
                    <a:pt x="13" y="20"/>
                    <a:pt x="19" y="23"/>
                  </a:cubicBezTo>
                  <a:cubicBezTo>
                    <a:pt x="21" y="16"/>
                    <a:pt x="22" y="10"/>
                    <a:pt x="2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6"/>
                    <a:pt x="1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101"/>
            <p:cNvSpPr>
              <a:spLocks/>
            </p:cNvSpPr>
            <p:nvPr/>
          </p:nvSpPr>
          <p:spPr bwMode="auto">
            <a:xfrm>
              <a:off x="5300663" y="4207360"/>
              <a:ext cx="38100" cy="47625"/>
            </a:xfrm>
            <a:custGeom>
              <a:avLst/>
              <a:gdLst>
                <a:gd name="T0" fmla="*/ 0 w 30"/>
                <a:gd name="T1" fmla="*/ 32 h 37"/>
                <a:gd name="T2" fmla="*/ 20 w 30"/>
                <a:gd name="T3" fmla="*/ 37 h 37"/>
                <a:gd name="T4" fmla="*/ 30 w 30"/>
                <a:gd name="T5" fmla="*/ 9 h 37"/>
                <a:gd name="T6" fmla="*/ 12 w 30"/>
                <a:gd name="T7" fmla="*/ 0 h 37"/>
                <a:gd name="T8" fmla="*/ 0 w 30"/>
                <a:gd name="T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32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2" y="28"/>
                    <a:pt x="26" y="18"/>
                    <a:pt x="30" y="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1"/>
                    <a:pt x="3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102"/>
            <p:cNvSpPr>
              <a:spLocks/>
            </p:cNvSpPr>
            <p:nvPr/>
          </p:nvSpPr>
          <p:spPr bwMode="auto">
            <a:xfrm>
              <a:off x="5648326" y="3485048"/>
              <a:ext cx="33338" cy="44450"/>
            </a:xfrm>
            <a:custGeom>
              <a:avLst/>
              <a:gdLst>
                <a:gd name="T0" fmla="*/ 0 w 26"/>
                <a:gd name="T1" fmla="*/ 32 h 35"/>
                <a:gd name="T2" fmla="*/ 20 w 26"/>
                <a:gd name="T3" fmla="*/ 35 h 35"/>
                <a:gd name="T4" fmla="*/ 26 w 26"/>
                <a:gd name="T5" fmla="*/ 3 h 35"/>
                <a:gd name="T6" fmla="*/ 6 w 26"/>
                <a:gd name="T7" fmla="*/ 0 h 35"/>
                <a:gd name="T8" fmla="*/ 0 w 26"/>
                <a:gd name="T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2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2" y="25"/>
                    <a:pt x="24" y="14"/>
                    <a:pt x="26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1"/>
                    <a:pt x="2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103"/>
            <p:cNvSpPr>
              <a:spLocks/>
            </p:cNvSpPr>
            <p:nvPr/>
          </p:nvSpPr>
          <p:spPr bwMode="auto">
            <a:xfrm>
              <a:off x="5457826" y="4012098"/>
              <a:ext cx="26988" cy="34925"/>
            </a:xfrm>
            <a:custGeom>
              <a:avLst/>
              <a:gdLst>
                <a:gd name="T0" fmla="*/ 6 w 22"/>
                <a:gd name="T1" fmla="*/ 0 h 27"/>
                <a:gd name="T2" fmla="*/ 0 w 22"/>
                <a:gd name="T3" fmla="*/ 8 h 27"/>
                <a:gd name="T4" fmla="*/ 11 w 22"/>
                <a:gd name="T5" fmla="*/ 27 h 27"/>
                <a:gd name="T6" fmla="*/ 22 w 22"/>
                <a:gd name="T7" fmla="*/ 11 h 27"/>
                <a:gd name="T8" fmla="*/ 6 w 2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7">
                  <a:moveTo>
                    <a:pt x="6" y="0"/>
                  </a:moveTo>
                  <a:cubicBezTo>
                    <a:pt x="4" y="2"/>
                    <a:pt x="2" y="5"/>
                    <a:pt x="0" y="8"/>
                  </a:cubicBezTo>
                  <a:cubicBezTo>
                    <a:pt x="5" y="13"/>
                    <a:pt x="9" y="20"/>
                    <a:pt x="11" y="27"/>
                  </a:cubicBezTo>
                  <a:cubicBezTo>
                    <a:pt x="15" y="22"/>
                    <a:pt x="19" y="16"/>
                    <a:pt x="22" y="1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104"/>
            <p:cNvSpPr>
              <a:spLocks/>
            </p:cNvSpPr>
            <p:nvPr/>
          </p:nvSpPr>
          <p:spPr bwMode="auto">
            <a:xfrm>
              <a:off x="5291138" y="4289910"/>
              <a:ext cx="25400" cy="42862"/>
            </a:xfrm>
            <a:custGeom>
              <a:avLst/>
              <a:gdLst>
                <a:gd name="T0" fmla="*/ 0 w 21"/>
                <a:gd name="T1" fmla="*/ 21 h 33"/>
                <a:gd name="T2" fmla="*/ 1 w 21"/>
                <a:gd name="T3" fmla="*/ 33 h 33"/>
                <a:gd name="T4" fmla="*/ 21 w 21"/>
                <a:gd name="T5" fmla="*/ 32 h 33"/>
                <a:gd name="T6" fmla="*/ 20 w 21"/>
                <a:gd name="T7" fmla="*/ 21 h 33"/>
                <a:gd name="T8" fmla="*/ 21 w 21"/>
                <a:gd name="T9" fmla="*/ 2 h 33"/>
                <a:gd name="T10" fmla="*/ 2 w 21"/>
                <a:gd name="T11" fmla="*/ 0 h 33"/>
                <a:gd name="T12" fmla="*/ 0 w 21"/>
                <a:gd name="T1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3">
                  <a:moveTo>
                    <a:pt x="0" y="21"/>
                  </a:moveTo>
                  <a:cubicBezTo>
                    <a:pt x="0" y="25"/>
                    <a:pt x="0" y="29"/>
                    <a:pt x="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28"/>
                    <a:pt x="20" y="25"/>
                    <a:pt x="20" y="21"/>
                  </a:cubicBezTo>
                  <a:cubicBezTo>
                    <a:pt x="20" y="15"/>
                    <a:pt x="21" y="8"/>
                    <a:pt x="2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0" y="14"/>
                    <a:pt x="0" y="2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135"/>
            <p:cNvSpPr>
              <a:spLocks/>
            </p:cNvSpPr>
            <p:nvPr/>
          </p:nvSpPr>
          <p:spPr bwMode="auto">
            <a:xfrm>
              <a:off x="5575301" y="3588235"/>
              <a:ext cx="119063" cy="117475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6 h 93"/>
                <a:gd name="T4" fmla="*/ 46 w 93"/>
                <a:gd name="T5" fmla="*/ 93 h 93"/>
                <a:gd name="T6" fmla="*/ 93 w 93"/>
                <a:gd name="T7" fmla="*/ 46 h 93"/>
                <a:gd name="T8" fmla="*/ 67 w 93"/>
                <a:gd name="T9" fmla="*/ 5 h 93"/>
                <a:gd name="T10" fmla="*/ 48 w 93"/>
                <a:gd name="T11" fmla="*/ 0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136"/>
            <p:cNvSpPr>
              <a:spLocks/>
            </p:cNvSpPr>
            <p:nvPr/>
          </p:nvSpPr>
          <p:spPr bwMode="auto">
            <a:xfrm>
              <a:off x="5356226" y="4005748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6 h 93"/>
                <a:gd name="T4" fmla="*/ 47 w 93"/>
                <a:gd name="T5" fmla="*/ 93 h 93"/>
                <a:gd name="T6" fmla="*/ 93 w 93"/>
                <a:gd name="T7" fmla="*/ 46 h 93"/>
                <a:gd name="T8" fmla="*/ 91 w 93"/>
                <a:gd name="T9" fmla="*/ 32 h 93"/>
                <a:gd name="T10" fmla="*/ 80 w 93"/>
                <a:gd name="T11" fmla="*/ 13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6"/>
                  </a:cubicBezTo>
                  <a:cubicBezTo>
                    <a:pt x="93" y="41"/>
                    <a:pt x="93" y="36"/>
                    <a:pt x="91" y="32"/>
                  </a:cubicBezTo>
                  <a:cubicBezTo>
                    <a:pt x="89" y="25"/>
                    <a:pt x="85" y="18"/>
                    <a:pt x="80" y="13"/>
                  </a:cubicBezTo>
                  <a:cubicBezTo>
                    <a:pt x="71" y="5"/>
                    <a:pt x="60" y="0"/>
                    <a:pt x="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240501" y="2093799"/>
            <a:ext cx="288131" cy="710803"/>
            <a:chOff x="6477001" y="3448535"/>
            <a:chExt cx="384175" cy="947737"/>
          </a:xfrm>
        </p:grpSpPr>
        <p:sp>
          <p:nvSpPr>
            <p:cNvPr id="70" name="Freeform 105"/>
            <p:cNvSpPr>
              <a:spLocks/>
            </p:cNvSpPr>
            <p:nvPr/>
          </p:nvSpPr>
          <p:spPr bwMode="auto">
            <a:xfrm>
              <a:off x="6503988" y="3605698"/>
              <a:ext cx="25400" cy="17462"/>
            </a:xfrm>
            <a:custGeom>
              <a:avLst/>
              <a:gdLst>
                <a:gd name="T0" fmla="*/ 19 w 21"/>
                <a:gd name="T1" fmla="*/ 0 h 14"/>
                <a:gd name="T2" fmla="*/ 0 w 21"/>
                <a:gd name="T3" fmla="*/ 5 h 14"/>
                <a:gd name="T4" fmla="*/ 2 w 21"/>
                <a:gd name="T5" fmla="*/ 14 h 14"/>
                <a:gd name="T6" fmla="*/ 21 w 21"/>
                <a:gd name="T7" fmla="*/ 6 h 14"/>
                <a:gd name="T8" fmla="*/ 19 w 2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4">
                  <a:moveTo>
                    <a:pt x="19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8"/>
                    <a:pt x="2" y="11"/>
                    <a:pt x="2" y="14"/>
                  </a:cubicBezTo>
                  <a:cubicBezTo>
                    <a:pt x="8" y="10"/>
                    <a:pt x="14" y="7"/>
                    <a:pt x="21" y="6"/>
                  </a:cubicBezTo>
                  <a:cubicBezTo>
                    <a:pt x="20" y="4"/>
                    <a:pt x="20" y="2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1" name="Freeform 106"/>
            <p:cNvSpPr>
              <a:spLocks/>
            </p:cNvSpPr>
            <p:nvPr/>
          </p:nvSpPr>
          <p:spPr bwMode="auto">
            <a:xfrm>
              <a:off x="6561138" y="3756510"/>
              <a:ext cx="38100" cy="47625"/>
            </a:xfrm>
            <a:custGeom>
              <a:avLst/>
              <a:gdLst>
                <a:gd name="T0" fmla="*/ 0 w 31"/>
                <a:gd name="T1" fmla="*/ 8 h 38"/>
                <a:gd name="T2" fmla="*/ 13 w 31"/>
                <a:gd name="T3" fmla="*/ 38 h 38"/>
                <a:gd name="T4" fmla="*/ 31 w 31"/>
                <a:gd name="T5" fmla="*/ 29 h 38"/>
                <a:gd name="T6" fmla="*/ 18 w 31"/>
                <a:gd name="T7" fmla="*/ 0 h 38"/>
                <a:gd name="T8" fmla="*/ 0 w 31"/>
                <a:gd name="T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8">
                  <a:moveTo>
                    <a:pt x="0" y="8"/>
                  </a:moveTo>
                  <a:cubicBezTo>
                    <a:pt x="4" y="18"/>
                    <a:pt x="9" y="28"/>
                    <a:pt x="13" y="38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27" y="19"/>
                    <a:pt x="22" y="10"/>
                    <a:pt x="18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2" name="Freeform 107"/>
            <p:cNvSpPr>
              <a:spLocks/>
            </p:cNvSpPr>
            <p:nvPr/>
          </p:nvSpPr>
          <p:spPr bwMode="auto">
            <a:xfrm>
              <a:off x="6596063" y="3827948"/>
              <a:ext cx="42863" cy="49212"/>
            </a:xfrm>
            <a:custGeom>
              <a:avLst/>
              <a:gdLst>
                <a:gd name="T0" fmla="*/ 0 w 33"/>
                <a:gd name="T1" fmla="*/ 9 h 38"/>
                <a:gd name="T2" fmla="*/ 15 w 33"/>
                <a:gd name="T3" fmla="*/ 38 h 38"/>
                <a:gd name="T4" fmla="*/ 33 w 33"/>
                <a:gd name="T5" fmla="*/ 28 h 38"/>
                <a:gd name="T6" fmla="*/ 18 w 33"/>
                <a:gd name="T7" fmla="*/ 0 h 38"/>
                <a:gd name="T8" fmla="*/ 0 w 33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9"/>
                  </a:moveTo>
                  <a:cubicBezTo>
                    <a:pt x="5" y="19"/>
                    <a:pt x="10" y="28"/>
                    <a:pt x="15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7" y="19"/>
                    <a:pt x="22" y="9"/>
                    <a:pt x="18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08"/>
            <p:cNvSpPr>
              <a:spLocks/>
            </p:cNvSpPr>
            <p:nvPr/>
          </p:nvSpPr>
          <p:spPr bwMode="auto">
            <a:xfrm>
              <a:off x="6783388" y="4270860"/>
              <a:ext cx="30163" cy="42862"/>
            </a:xfrm>
            <a:custGeom>
              <a:avLst/>
              <a:gdLst>
                <a:gd name="T0" fmla="*/ 24 w 24"/>
                <a:gd name="T1" fmla="*/ 1 h 34"/>
                <a:gd name="T2" fmla="*/ 4 w 24"/>
                <a:gd name="T3" fmla="*/ 0 h 34"/>
                <a:gd name="T4" fmla="*/ 0 w 24"/>
                <a:gd name="T5" fmla="*/ 31 h 34"/>
                <a:gd name="T6" fmla="*/ 20 w 24"/>
                <a:gd name="T7" fmla="*/ 34 h 34"/>
                <a:gd name="T8" fmla="*/ 24 w 24"/>
                <a:gd name="T9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2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10"/>
                    <a:pt x="2" y="21"/>
                    <a:pt x="0" y="31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2" y="23"/>
                    <a:pt x="23" y="12"/>
                    <a:pt x="24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09"/>
            <p:cNvSpPr>
              <a:spLocks/>
            </p:cNvSpPr>
            <p:nvPr/>
          </p:nvSpPr>
          <p:spPr bwMode="auto">
            <a:xfrm>
              <a:off x="6477001" y="3448535"/>
              <a:ext cx="26988" cy="41275"/>
            </a:xfrm>
            <a:custGeom>
              <a:avLst/>
              <a:gdLst>
                <a:gd name="T0" fmla="*/ 0 w 22"/>
                <a:gd name="T1" fmla="*/ 1 h 33"/>
                <a:gd name="T2" fmla="*/ 2 w 22"/>
                <a:gd name="T3" fmla="*/ 33 h 33"/>
                <a:gd name="T4" fmla="*/ 22 w 22"/>
                <a:gd name="T5" fmla="*/ 31 h 33"/>
                <a:gd name="T6" fmla="*/ 20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1"/>
                  </a:moveTo>
                  <a:cubicBezTo>
                    <a:pt x="0" y="11"/>
                    <a:pt x="1" y="22"/>
                    <a:pt x="2" y="33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1" y="20"/>
                    <a:pt x="20" y="1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110"/>
            <p:cNvSpPr>
              <a:spLocks/>
            </p:cNvSpPr>
            <p:nvPr/>
          </p:nvSpPr>
          <p:spPr bwMode="auto">
            <a:xfrm>
              <a:off x="6484938" y="3527910"/>
              <a:ext cx="31750" cy="44450"/>
            </a:xfrm>
            <a:custGeom>
              <a:avLst/>
              <a:gdLst>
                <a:gd name="T0" fmla="*/ 0 w 26"/>
                <a:gd name="T1" fmla="*/ 3 h 35"/>
                <a:gd name="T2" fmla="*/ 7 w 26"/>
                <a:gd name="T3" fmla="*/ 35 h 35"/>
                <a:gd name="T4" fmla="*/ 26 w 26"/>
                <a:gd name="T5" fmla="*/ 31 h 35"/>
                <a:gd name="T6" fmla="*/ 20 w 26"/>
                <a:gd name="T7" fmla="*/ 0 h 35"/>
                <a:gd name="T8" fmla="*/ 0 w 26"/>
                <a:gd name="T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"/>
                  </a:moveTo>
                  <a:cubicBezTo>
                    <a:pt x="2" y="14"/>
                    <a:pt x="4" y="25"/>
                    <a:pt x="7" y="35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4" y="21"/>
                    <a:pt x="22" y="10"/>
                    <a:pt x="2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111"/>
            <p:cNvSpPr>
              <a:spLocks/>
            </p:cNvSpPr>
            <p:nvPr/>
          </p:nvSpPr>
          <p:spPr bwMode="auto">
            <a:xfrm>
              <a:off x="6677026" y="3967648"/>
              <a:ext cx="44450" cy="49212"/>
            </a:xfrm>
            <a:custGeom>
              <a:avLst/>
              <a:gdLst>
                <a:gd name="T0" fmla="*/ 35 w 35"/>
                <a:gd name="T1" fmla="*/ 27 h 38"/>
                <a:gd name="T2" fmla="*/ 17 w 35"/>
                <a:gd name="T3" fmla="*/ 0 h 38"/>
                <a:gd name="T4" fmla="*/ 0 w 35"/>
                <a:gd name="T5" fmla="*/ 11 h 38"/>
                <a:gd name="T6" fmla="*/ 18 w 35"/>
                <a:gd name="T7" fmla="*/ 38 h 38"/>
                <a:gd name="T8" fmla="*/ 35 w 35"/>
                <a:gd name="T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8">
                  <a:moveTo>
                    <a:pt x="35" y="27"/>
                  </a:moveTo>
                  <a:cubicBezTo>
                    <a:pt x="29" y="18"/>
                    <a:pt x="23" y="9"/>
                    <a:pt x="17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6" y="20"/>
                    <a:pt x="12" y="29"/>
                    <a:pt x="18" y="38"/>
                  </a:cubicBezTo>
                  <a:lnTo>
                    <a:pt x="35" y="2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112"/>
            <p:cNvSpPr>
              <a:spLocks/>
            </p:cNvSpPr>
            <p:nvPr/>
          </p:nvSpPr>
          <p:spPr bwMode="auto">
            <a:xfrm>
              <a:off x="6767513" y="4350235"/>
              <a:ext cx="34925" cy="46037"/>
            </a:xfrm>
            <a:custGeom>
              <a:avLst/>
              <a:gdLst>
                <a:gd name="T0" fmla="*/ 0 w 27"/>
                <a:gd name="T1" fmla="*/ 31 h 36"/>
                <a:gd name="T2" fmla="*/ 19 w 27"/>
                <a:gd name="T3" fmla="*/ 36 h 36"/>
                <a:gd name="T4" fmla="*/ 27 w 27"/>
                <a:gd name="T5" fmla="*/ 4 h 36"/>
                <a:gd name="T6" fmla="*/ 7 w 27"/>
                <a:gd name="T7" fmla="*/ 0 h 36"/>
                <a:gd name="T8" fmla="*/ 0 w 27"/>
                <a:gd name="T9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6">
                  <a:moveTo>
                    <a:pt x="0" y="31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2" y="25"/>
                    <a:pt x="25" y="15"/>
                    <a:pt x="27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0"/>
                    <a:pt x="3" y="20"/>
                    <a:pt x="0" y="3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113"/>
            <p:cNvSpPr>
              <a:spLocks/>
            </p:cNvSpPr>
            <p:nvPr/>
          </p:nvSpPr>
          <p:spPr bwMode="auto">
            <a:xfrm>
              <a:off x="6635751" y="3899385"/>
              <a:ext cx="41275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7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28" y="18"/>
                    <a:pt x="22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114"/>
            <p:cNvSpPr>
              <a:spLocks/>
            </p:cNvSpPr>
            <p:nvPr/>
          </p:nvSpPr>
          <p:spPr bwMode="auto">
            <a:xfrm>
              <a:off x="6723063" y="4035910"/>
              <a:ext cx="44450" cy="47625"/>
            </a:xfrm>
            <a:custGeom>
              <a:avLst/>
              <a:gdLst>
                <a:gd name="T0" fmla="*/ 16 w 35"/>
                <a:gd name="T1" fmla="*/ 0 h 38"/>
                <a:gd name="T2" fmla="*/ 0 w 35"/>
                <a:gd name="T3" fmla="*/ 12 h 38"/>
                <a:gd name="T4" fmla="*/ 16 w 35"/>
                <a:gd name="T5" fmla="*/ 35 h 38"/>
                <a:gd name="T6" fmla="*/ 18 w 35"/>
                <a:gd name="T7" fmla="*/ 38 h 38"/>
                <a:gd name="T8" fmla="*/ 35 w 35"/>
                <a:gd name="T9" fmla="*/ 27 h 38"/>
                <a:gd name="T10" fmla="*/ 32 w 35"/>
                <a:gd name="T11" fmla="*/ 23 h 38"/>
                <a:gd name="T12" fmla="*/ 16 w 35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8">
                  <a:moveTo>
                    <a:pt x="16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5" y="20"/>
                    <a:pt x="11" y="27"/>
                    <a:pt x="16" y="35"/>
                  </a:cubicBezTo>
                  <a:cubicBezTo>
                    <a:pt x="17" y="36"/>
                    <a:pt x="17" y="37"/>
                    <a:pt x="18" y="3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6"/>
                    <a:pt x="33" y="24"/>
                    <a:pt x="32" y="23"/>
                  </a:cubicBezTo>
                  <a:cubicBezTo>
                    <a:pt x="27" y="16"/>
                    <a:pt x="22" y="8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115"/>
            <p:cNvSpPr>
              <a:spLocks/>
            </p:cNvSpPr>
            <p:nvPr/>
          </p:nvSpPr>
          <p:spPr bwMode="auto">
            <a:xfrm>
              <a:off x="6765926" y="4107348"/>
              <a:ext cx="34925" cy="39687"/>
            </a:xfrm>
            <a:custGeom>
              <a:avLst/>
              <a:gdLst>
                <a:gd name="T0" fmla="*/ 18 w 28"/>
                <a:gd name="T1" fmla="*/ 0 h 32"/>
                <a:gd name="T2" fmla="*/ 0 w 28"/>
                <a:gd name="T3" fmla="*/ 8 h 32"/>
                <a:gd name="T4" fmla="*/ 8 w 28"/>
                <a:gd name="T5" fmla="*/ 32 h 32"/>
                <a:gd name="T6" fmla="*/ 28 w 28"/>
                <a:gd name="T7" fmla="*/ 27 h 32"/>
                <a:gd name="T8" fmla="*/ 18 w 2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18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3" y="16"/>
                    <a:pt x="6" y="24"/>
                    <a:pt x="8" y="32"/>
                  </a:cubicBezTo>
                  <a:cubicBezTo>
                    <a:pt x="14" y="29"/>
                    <a:pt x="21" y="27"/>
                    <a:pt x="28" y="27"/>
                  </a:cubicBezTo>
                  <a:cubicBezTo>
                    <a:pt x="25" y="18"/>
                    <a:pt x="22" y="9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37"/>
            <p:cNvSpPr>
              <a:spLocks/>
            </p:cNvSpPr>
            <p:nvPr/>
          </p:nvSpPr>
          <p:spPr bwMode="auto">
            <a:xfrm>
              <a:off x="6481763" y="3612048"/>
              <a:ext cx="117475" cy="119062"/>
            </a:xfrm>
            <a:custGeom>
              <a:avLst/>
              <a:gdLst>
                <a:gd name="T0" fmla="*/ 46 w 93"/>
                <a:gd name="T1" fmla="*/ 0 h 93"/>
                <a:gd name="T2" fmla="*/ 38 w 93"/>
                <a:gd name="T3" fmla="*/ 1 h 93"/>
                <a:gd name="T4" fmla="*/ 19 w 93"/>
                <a:gd name="T5" fmla="*/ 9 h 93"/>
                <a:gd name="T6" fmla="*/ 0 w 93"/>
                <a:gd name="T7" fmla="*/ 47 h 93"/>
                <a:gd name="T8" fmla="*/ 46 w 93"/>
                <a:gd name="T9" fmla="*/ 93 h 93"/>
                <a:gd name="T10" fmla="*/ 93 w 93"/>
                <a:gd name="T11" fmla="*/ 47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43" y="0"/>
                    <a:pt x="41" y="1"/>
                    <a:pt x="38" y="1"/>
                  </a:cubicBezTo>
                  <a:cubicBezTo>
                    <a:pt x="31" y="2"/>
                    <a:pt x="25" y="5"/>
                    <a:pt x="19" y="9"/>
                  </a:cubicBezTo>
                  <a:cubicBezTo>
                    <a:pt x="7" y="17"/>
                    <a:pt x="0" y="31"/>
                    <a:pt x="0" y="47"/>
                  </a:cubicBezTo>
                  <a:cubicBezTo>
                    <a:pt x="0" y="72"/>
                    <a:pt x="20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38"/>
            <p:cNvSpPr>
              <a:spLocks/>
            </p:cNvSpPr>
            <p:nvPr/>
          </p:nvSpPr>
          <p:spPr bwMode="auto">
            <a:xfrm>
              <a:off x="6742113" y="4140685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46 w 93"/>
                <a:gd name="T3" fmla="*/ 0 h 93"/>
                <a:gd name="T4" fmla="*/ 46 w 93"/>
                <a:gd name="T5" fmla="*/ 0 h 93"/>
                <a:gd name="T6" fmla="*/ 26 w 93"/>
                <a:gd name="T7" fmla="*/ 5 h 93"/>
                <a:gd name="T8" fmla="*/ 0 w 93"/>
                <a:gd name="T9" fmla="*/ 47 h 93"/>
                <a:gd name="T10" fmla="*/ 46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1"/>
                    <a:pt x="72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9" y="0"/>
                    <a:pt x="32" y="2"/>
                    <a:pt x="26" y="5"/>
                  </a:cubicBezTo>
                  <a:cubicBezTo>
                    <a:pt x="11" y="12"/>
                    <a:pt x="0" y="28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563032" y="2000741"/>
            <a:ext cx="783431" cy="722709"/>
            <a:chOff x="7073901" y="3375510"/>
            <a:chExt cx="1044575" cy="963612"/>
          </a:xfrm>
        </p:grpSpPr>
        <p:sp>
          <p:nvSpPr>
            <p:cNvPr id="84" name="Freeform 116"/>
            <p:cNvSpPr>
              <a:spLocks/>
            </p:cNvSpPr>
            <p:nvPr/>
          </p:nvSpPr>
          <p:spPr bwMode="auto">
            <a:xfrm>
              <a:off x="7778751" y="3846998"/>
              <a:ext cx="23813" cy="31750"/>
            </a:xfrm>
            <a:custGeom>
              <a:avLst/>
              <a:gdLst>
                <a:gd name="T0" fmla="*/ 8 w 19"/>
                <a:gd name="T1" fmla="*/ 25 h 25"/>
                <a:gd name="T2" fmla="*/ 19 w 19"/>
                <a:gd name="T3" fmla="*/ 8 h 25"/>
                <a:gd name="T4" fmla="*/ 6 w 19"/>
                <a:gd name="T5" fmla="*/ 0 h 25"/>
                <a:gd name="T6" fmla="*/ 0 w 19"/>
                <a:gd name="T7" fmla="*/ 20 h 25"/>
                <a:gd name="T8" fmla="*/ 8 w 1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8" y="25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5" y="6"/>
                    <a:pt x="10" y="3"/>
                    <a:pt x="6" y="0"/>
                  </a:cubicBezTo>
                  <a:cubicBezTo>
                    <a:pt x="5" y="7"/>
                    <a:pt x="3" y="14"/>
                    <a:pt x="0" y="20"/>
                  </a:cubicBezTo>
                  <a:cubicBezTo>
                    <a:pt x="2" y="21"/>
                    <a:pt x="5" y="23"/>
                    <a:pt x="8" y="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17"/>
            <p:cNvSpPr>
              <a:spLocks/>
            </p:cNvSpPr>
            <p:nvPr/>
          </p:nvSpPr>
          <p:spPr bwMode="auto">
            <a:xfrm>
              <a:off x="7521576" y="3788260"/>
              <a:ext cx="44450" cy="28575"/>
            </a:xfrm>
            <a:custGeom>
              <a:avLst/>
              <a:gdLst>
                <a:gd name="T0" fmla="*/ 0 w 35"/>
                <a:gd name="T1" fmla="*/ 20 h 23"/>
                <a:gd name="T2" fmla="*/ 33 w 35"/>
                <a:gd name="T3" fmla="*/ 23 h 23"/>
                <a:gd name="T4" fmla="*/ 35 w 35"/>
                <a:gd name="T5" fmla="*/ 4 h 23"/>
                <a:gd name="T6" fmla="*/ 3 w 35"/>
                <a:gd name="T7" fmla="*/ 0 h 23"/>
                <a:gd name="T8" fmla="*/ 0 w 35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">
                  <a:moveTo>
                    <a:pt x="0" y="20"/>
                  </a:moveTo>
                  <a:cubicBezTo>
                    <a:pt x="11" y="21"/>
                    <a:pt x="22" y="22"/>
                    <a:pt x="33" y="2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3"/>
                    <a:pt x="13" y="1"/>
                    <a:pt x="3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118"/>
            <p:cNvSpPr>
              <a:spLocks/>
            </p:cNvSpPr>
            <p:nvPr/>
          </p:nvSpPr>
          <p:spPr bwMode="auto">
            <a:xfrm>
              <a:off x="7820026" y="3881923"/>
              <a:ext cx="47625" cy="46037"/>
            </a:xfrm>
            <a:custGeom>
              <a:avLst/>
              <a:gdLst>
                <a:gd name="T0" fmla="*/ 24 w 37"/>
                <a:gd name="T1" fmla="*/ 36 h 36"/>
                <a:gd name="T2" fmla="*/ 37 w 37"/>
                <a:gd name="T3" fmla="*/ 21 h 36"/>
                <a:gd name="T4" fmla="*/ 13 w 37"/>
                <a:gd name="T5" fmla="*/ 0 h 36"/>
                <a:gd name="T6" fmla="*/ 0 w 37"/>
                <a:gd name="T7" fmla="*/ 15 h 36"/>
                <a:gd name="T8" fmla="*/ 24 w 3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24" y="36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4"/>
                    <a:pt x="21" y="7"/>
                    <a:pt x="13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8" y="22"/>
                    <a:pt x="16" y="29"/>
                    <a:pt x="24" y="3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19"/>
            <p:cNvSpPr>
              <a:spLocks/>
            </p:cNvSpPr>
            <p:nvPr/>
          </p:nvSpPr>
          <p:spPr bwMode="auto">
            <a:xfrm>
              <a:off x="7362826" y="3743810"/>
              <a:ext cx="47625" cy="39687"/>
            </a:xfrm>
            <a:custGeom>
              <a:avLst/>
              <a:gdLst>
                <a:gd name="T0" fmla="*/ 0 w 37"/>
                <a:gd name="T1" fmla="*/ 19 h 31"/>
                <a:gd name="T2" fmla="*/ 30 w 37"/>
                <a:gd name="T3" fmla="*/ 31 h 31"/>
                <a:gd name="T4" fmla="*/ 37 w 37"/>
                <a:gd name="T5" fmla="*/ 12 h 31"/>
                <a:gd name="T6" fmla="*/ 8 w 37"/>
                <a:gd name="T7" fmla="*/ 0 h 31"/>
                <a:gd name="T8" fmla="*/ 0 w 37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1">
                  <a:moveTo>
                    <a:pt x="0" y="19"/>
                  </a:moveTo>
                  <a:cubicBezTo>
                    <a:pt x="10" y="23"/>
                    <a:pt x="20" y="27"/>
                    <a:pt x="30" y="3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27" y="8"/>
                    <a:pt x="18" y="4"/>
                    <a:pt x="8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20"/>
            <p:cNvSpPr>
              <a:spLocks/>
            </p:cNvSpPr>
            <p:nvPr/>
          </p:nvSpPr>
          <p:spPr bwMode="auto">
            <a:xfrm>
              <a:off x="8013701" y="4142273"/>
              <a:ext cx="41275" cy="49212"/>
            </a:xfrm>
            <a:custGeom>
              <a:avLst/>
              <a:gdLst>
                <a:gd name="T0" fmla="*/ 32 w 32"/>
                <a:gd name="T1" fmla="*/ 29 h 38"/>
                <a:gd name="T2" fmla="*/ 18 w 32"/>
                <a:gd name="T3" fmla="*/ 0 h 38"/>
                <a:gd name="T4" fmla="*/ 0 w 32"/>
                <a:gd name="T5" fmla="*/ 9 h 38"/>
                <a:gd name="T6" fmla="*/ 14 w 32"/>
                <a:gd name="T7" fmla="*/ 38 h 38"/>
                <a:gd name="T8" fmla="*/ 32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32" y="29"/>
                  </a:moveTo>
                  <a:cubicBezTo>
                    <a:pt x="28" y="19"/>
                    <a:pt x="23" y="10"/>
                    <a:pt x="18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9"/>
                    <a:pt x="10" y="28"/>
                    <a:pt x="14" y="38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21"/>
            <p:cNvSpPr>
              <a:spLocks/>
            </p:cNvSpPr>
            <p:nvPr/>
          </p:nvSpPr>
          <p:spPr bwMode="auto">
            <a:xfrm>
              <a:off x="7974013" y="4070835"/>
              <a:ext cx="42863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8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8" y="18"/>
                    <a:pt x="23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22"/>
            <p:cNvSpPr>
              <a:spLocks/>
            </p:cNvSpPr>
            <p:nvPr/>
          </p:nvSpPr>
          <p:spPr bwMode="auto">
            <a:xfrm>
              <a:off x="7878763" y="3939073"/>
              <a:ext cx="46038" cy="47625"/>
            </a:xfrm>
            <a:custGeom>
              <a:avLst/>
              <a:gdLst>
                <a:gd name="T0" fmla="*/ 20 w 36"/>
                <a:gd name="T1" fmla="*/ 37 h 37"/>
                <a:gd name="T2" fmla="*/ 36 w 36"/>
                <a:gd name="T3" fmla="*/ 24 h 37"/>
                <a:gd name="T4" fmla="*/ 14 w 36"/>
                <a:gd name="T5" fmla="*/ 0 h 37"/>
                <a:gd name="T6" fmla="*/ 0 w 36"/>
                <a:gd name="T7" fmla="*/ 13 h 37"/>
                <a:gd name="T8" fmla="*/ 20 w 3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7">
                  <a:moveTo>
                    <a:pt x="20" y="37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29" y="16"/>
                    <a:pt x="21" y="7"/>
                    <a:pt x="14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21"/>
                    <a:pt x="13" y="29"/>
                    <a:pt x="20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23"/>
            <p:cNvSpPr>
              <a:spLocks/>
            </p:cNvSpPr>
            <p:nvPr/>
          </p:nvSpPr>
          <p:spPr bwMode="auto">
            <a:xfrm>
              <a:off x="7129463" y="3527910"/>
              <a:ext cx="38100" cy="39687"/>
            </a:xfrm>
            <a:custGeom>
              <a:avLst/>
              <a:gdLst>
                <a:gd name="T0" fmla="*/ 18 w 30"/>
                <a:gd name="T1" fmla="*/ 0 h 32"/>
                <a:gd name="T2" fmla="*/ 0 w 30"/>
                <a:gd name="T3" fmla="*/ 9 h 32"/>
                <a:gd name="T4" fmla="*/ 13 w 30"/>
                <a:gd name="T5" fmla="*/ 32 h 32"/>
                <a:gd name="T6" fmla="*/ 30 w 30"/>
                <a:gd name="T7" fmla="*/ 23 h 32"/>
                <a:gd name="T8" fmla="*/ 18 w 3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18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4" y="17"/>
                    <a:pt x="8" y="24"/>
                    <a:pt x="13" y="32"/>
                  </a:cubicBezTo>
                  <a:cubicBezTo>
                    <a:pt x="18" y="28"/>
                    <a:pt x="24" y="24"/>
                    <a:pt x="30" y="23"/>
                  </a:cubicBezTo>
                  <a:cubicBezTo>
                    <a:pt x="26" y="15"/>
                    <a:pt x="22" y="8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24"/>
            <p:cNvSpPr>
              <a:spLocks/>
            </p:cNvSpPr>
            <p:nvPr/>
          </p:nvSpPr>
          <p:spPr bwMode="auto">
            <a:xfrm>
              <a:off x="8080376" y="4293085"/>
              <a:ext cx="38100" cy="46037"/>
            </a:xfrm>
            <a:custGeom>
              <a:avLst/>
              <a:gdLst>
                <a:gd name="T0" fmla="*/ 29 w 29"/>
                <a:gd name="T1" fmla="*/ 30 h 37"/>
                <a:gd name="T2" fmla="*/ 18 w 29"/>
                <a:gd name="T3" fmla="*/ 0 h 37"/>
                <a:gd name="T4" fmla="*/ 0 w 29"/>
                <a:gd name="T5" fmla="*/ 7 h 37"/>
                <a:gd name="T6" fmla="*/ 11 w 29"/>
                <a:gd name="T7" fmla="*/ 37 h 37"/>
                <a:gd name="T8" fmla="*/ 29 w 29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29" y="30"/>
                  </a:moveTo>
                  <a:cubicBezTo>
                    <a:pt x="26" y="20"/>
                    <a:pt x="22" y="10"/>
                    <a:pt x="1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7"/>
                    <a:pt x="7" y="27"/>
                    <a:pt x="11" y="37"/>
                  </a:cubicBezTo>
                  <a:lnTo>
                    <a:pt x="29" y="3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25"/>
            <p:cNvSpPr>
              <a:spLocks/>
            </p:cNvSpPr>
            <p:nvPr/>
          </p:nvSpPr>
          <p:spPr bwMode="auto">
            <a:xfrm>
              <a:off x="7929563" y="4002573"/>
              <a:ext cx="42863" cy="49212"/>
            </a:xfrm>
            <a:custGeom>
              <a:avLst/>
              <a:gdLst>
                <a:gd name="T0" fmla="*/ 0 w 34"/>
                <a:gd name="T1" fmla="*/ 12 h 38"/>
                <a:gd name="T2" fmla="*/ 18 w 34"/>
                <a:gd name="T3" fmla="*/ 38 h 38"/>
                <a:gd name="T4" fmla="*/ 34 w 34"/>
                <a:gd name="T5" fmla="*/ 27 h 38"/>
                <a:gd name="T6" fmla="*/ 16 w 34"/>
                <a:gd name="T7" fmla="*/ 0 h 38"/>
                <a:gd name="T8" fmla="*/ 0 w 34"/>
                <a:gd name="T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8">
                  <a:moveTo>
                    <a:pt x="0" y="12"/>
                  </a:moveTo>
                  <a:cubicBezTo>
                    <a:pt x="6" y="20"/>
                    <a:pt x="12" y="29"/>
                    <a:pt x="18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8" y="17"/>
                    <a:pt x="22" y="8"/>
                    <a:pt x="16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26"/>
            <p:cNvSpPr>
              <a:spLocks/>
            </p:cNvSpPr>
            <p:nvPr/>
          </p:nvSpPr>
          <p:spPr bwMode="auto">
            <a:xfrm>
              <a:off x="7442201" y="3770798"/>
              <a:ext cx="44450" cy="34925"/>
            </a:xfrm>
            <a:custGeom>
              <a:avLst/>
              <a:gdLst>
                <a:gd name="T0" fmla="*/ 0 w 35"/>
                <a:gd name="T1" fmla="*/ 20 h 27"/>
                <a:gd name="T2" fmla="*/ 31 w 35"/>
                <a:gd name="T3" fmla="*/ 27 h 27"/>
                <a:gd name="T4" fmla="*/ 35 w 35"/>
                <a:gd name="T5" fmla="*/ 8 h 27"/>
                <a:gd name="T6" fmla="*/ 5 w 35"/>
                <a:gd name="T7" fmla="*/ 0 h 27"/>
                <a:gd name="T8" fmla="*/ 0 w 35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0" y="20"/>
                  </a:moveTo>
                  <a:cubicBezTo>
                    <a:pt x="10" y="22"/>
                    <a:pt x="21" y="25"/>
                    <a:pt x="31" y="2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5" y="5"/>
                    <a:pt x="15" y="3"/>
                    <a:pt x="5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127"/>
            <p:cNvSpPr>
              <a:spLocks/>
            </p:cNvSpPr>
            <p:nvPr/>
          </p:nvSpPr>
          <p:spPr bwMode="auto">
            <a:xfrm>
              <a:off x="7604126" y="3796198"/>
              <a:ext cx="42863" cy="25400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20 h 21"/>
                <a:gd name="T4" fmla="*/ 11 w 34"/>
                <a:gd name="T5" fmla="*/ 20 h 21"/>
                <a:gd name="T6" fmla="*/ 31 w 34"/>
                <a:gd name="T7" fmla="*/ 21 h 21"/>
                <a:gd name="T8" fmla="*/ 34 w 34"/>
                <a:gd name="T9" fmla="*/ 2 h 21"/>
                <a:gd name="T10" fmla="*/ 11 w 34"/>
                <a:gd name="T11" fmla="*/ 0 h 21"/>
                <a:gd name="T12" fmla="*/ 1 w 34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4" y="20"/>
                    <a:pt x="7" y="20"/>
                    <a:pt x="11" y="20"/>
                  </a:cubicBezTo>
                  <a:cubicBezTo>
                    <a:pt x="18" y="20"/>
                    <a:pt x="24" y="21"/>
                    <a:pt x="31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6" y="1"/>
                    <a:pt x="19" y="0"/>
                    <a:pt x="11" y="0"/>
                  </a:cubicBezTo>
                  <a:cubicBezTo>
                    <a:pt x="8" y="0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128"/>
            <p:cNvSpPr>
              <a:spLocks/>
            </p:cNvSpPr>
            <p:nvPr/>
          </p:nvSpPr>
          <p:spPr bwMode="auto">
            <a:xfrm>
              <a:off x="7097713" y="3453298"/>
              <a:ext cx="38100" cy="47625"/>
            </a:xfrm>
            <a:custGeom>
              <a:avLst/>
              <a:gdLst>
                <a:gd name="T0" fmla="*/ 0 w 30"/>
                <a:gd name="T1" fmla="*/ 7 h 37"/>
                <a:gd name="T2" fmla="*/ 12 w 30"/>
                <a:gd name="T3" fmla="*/ 37 h 37"/>
                <a:gd name="T4" fmla="*/ 30 w 30"/>
                <a:gd name="T5" fmla="*/ 29 h 37"/>
                <a:gd name="T6" fmla="*/ 19 w 30"/>
                <a:gd name="T7" fmla="*/ 0 h 37"/>
                <a:gd name="T8" fmla="*/ 0 w 30"/>
                <a:gd name="T9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7"/>
                  </a:moveTo>
                  <a:cubicBezTo>
                    <a:pt x="4" y="17"/>
                    <a:pt x="8" y="27"/>
                    <a:pt x="12" y="3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6" y="20"/>
                    <a:pt x="22" y="10"/>
                    <a:pt x="19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129"/>
            <p:cNvSpPr>
              <a:spLocks/>
            </p:cNvSpPr>
            <p:nvPr/>
          </p:nvSpPr>
          <p:spPr bwMode="auto">
            <a:xfrm>
              <a:off x="7073901" y="3375510"/>
              <a:ext cx="36513" cy="47625"/>
            </a:xfrm>
            <a:custGeom>
              <a:avLst/>
              <a:gdLst>
                <a:gd name="T0" fmla="*/ 0 w 28"/>
                <a:gd name="T1" fmla="*/ 5 h 37"/>
                <a:gd name="T2" fmla="*/ 9 w 28"/>
                <a:gd name="T3" fmla="*/ 37 h 37"/>
                <a:gd name="T4" fmla="*/ 28 w 28"/>
                <a:gd name="T5" fmla="*/ 31 h 37"/>
                <a:gd name="T6" fmla="*/ 20 w 28"/>
                <a:gd name="T7" fmla="*/ 0 h 37"/>
                <a:gd name="T8" fmla="*/ 0 w 28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0" y="5"/>
                  </a:moveTo>
                  <a:cubicBezTo>
                    <a:pt x="3" y="16"/>
                    <a:pt x="6" y="27"/>
                    <a:pt x="9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21"/>
                    <a:pt x="22" y="11"/>
                    <a:pt x="2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30"/>
            <p:cNvSpPr>
              <a:spLocks/>
            </p:cNvSpPr>
            <p:nvPr/>
          </p:nvSpPr>
          <p:spPr bwMode="auto">
            <a:xfrm>
              <a:off x="7289801" y="3705710"/>
              <a:ext cx="47625" cy="44450"/>
            </a:xfrm>
            <a:custGeom>
              <a:avLst/>
              <a:gdLst>
                <a:gd name="T0" fmla="*/ 37 w 37"/>
                <a:gd name="T1" fmla="*/ 16 h 34"/>
                <a:gd name="T2" fmla="*/ 11 w 37"/>
                <a:gd name="T3" fmla="*/ 0 h 34"/>
                <a:gd name="T4" fmla="*/ 0 w 37"/>
                <a:gd name="T5" fmla="*/ 16 h 34"/>
                <a:gd name="T6" fmla="*/ 28 w 37"/>
                <a:gd name="T7" fmla="*/ 34 h 34"/>
                <a:gd name="T8" fmla="*/ 37 w 37"/>
                <a:gd name="T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16"/>
                  </a:moveTo>
                  <a:cubicBezTo>
                    <a:pt x="28" y="11"/>
                    <a:pt x="20" y="6"/>
                    <a:pt x="1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23"/>
                    <a:pt x="18" y="28"/>
                    <a:pt x="28" y="34"/>
                  </a:cubicBezTo>
                  <a:lnTo>
                    <a:pt x="37" y="1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31"/>
            <p:cNvSpPr>
              <a:spLocks/>
            </p:cNvSpPr>
            <p:nvPr/>
          </p:nvSpPr>
          <p:spPr bwMode="auto">
            <a:xfrm>
              <a:off x="7224713" y="3654910"/>
              <a:ext cx="47625" cy="47625"/>
            </a:xfrm>
            <a:custGeom>
              <a:avLst/>
              <a:gdLst>
                <a:gd name="T0" fmla="*/ 25 w 37"/>
                <a:gd name="T1" fmla="*/ 37 h 37"/>
                <a:gd name="T2" fmla="*/ 37 w 37"/>
                <a:gd name="T3" fmla="*/ 21 h 37"/>
                <a:gd name="T4" fmla="*/ 14 w 37"/>
                <a:gd name="T5" fmla="*/ 0 h 37"/>
                <a:gd name="T6" fmla="*/ 0 w 37"/>
                <a:gd name="T7" fmla="*/ 14 h 37"/>
                <a:gd name="T8" fmla="*/ 25 w 37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25" y="37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5"/>
                    <a:pt x="22" y="8"/>
                    <a:pt x="14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22"/>
                    <a:pt x="16" y="30"/>
                    <a:pt x="25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139"/>
            <p:cNvSpPr>
              <a:spLocks/>
            </p:cNvSpPr>
            <p:nvPr/>
          </p:nvSpPr>
          <p:spPr bwMode="auto">
            <a:xfrm>
              <a:off x="7124701" y="3553310"/>
              <a:ext cx="119063" cy="119062"/>
            </a:xfrm>
            <a:custGeom>
              <a:avLst/>
              <a:gdLst>
                <a:gd name="T0" fmla="*/ 47 w 93"/>
                <a:gd name="T1" fmla="*/ 0 h 93"/>
                <a:gd name="T2" fmla="*/ 34 w 93"/>
                <a:gd name="T3" fmla="*/ 2 h 93"/>
                <a:gd name="T4" fmla="*/ 17 w 93"/>
                <a:gd name="T5" fmla="*/ 11 h 93"/>
                <a:gd name="T6" fmla="*/ 0 w 93"/>
                <a:gd name="T7" fmla="*/ 46 h 93"/>
                <a:gd name="T8" fmla="*/ 47 w 93"/>
                <a:gd name="T9" fmla="*/ 93 h 93"/>
                <a:gd name="T10" fmla="*/ 93 w 93"/>
                <a:gd name="T11" fmla="*/ 46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42" y="0"/>
                    <a:pt x="38" y="0"/>
                    <a:pt x="34" y="2"/>
                  </a:cubicBezTo>
                  <a:cubicBezTo>
                    <a:pt x="28" y="3"/>
                    <a:pt x="22" y="7"/>
                    <a:pt x="17" y="11"/>
                  </a:cubicBezTo>
                  <a:cubicBezTo>
                    <a:pt x="7" y="19"/>
                    <a:pt x="0" y="32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140"/>
            <p:cNvSpPr>
              <a:spLocks/>
            </p:cNvSpPr>
            <p:nvPr/>
          </p:nvSpPr>
          <p:spPr bwMode="auto">
            <a:xfrm>
              <a:off x="7667626" y="3781910"/>
              <a:ext cx="119063" cy="117475"/>
            </a:xfrm>
            <a:custGeom>
              <a:avLst/>
              <a:gdLst>
                <a:gd name="T0" fmla="*/ 87 w 93"/>
                <a:gd name="T1" fmla="*/ 71 h 93"/>
                <a:gd name="T2" fmla="*/ 93 w 93"/>
                <a:gd name="T3" fmla="*/ 51 h 93"/>
                <a:gd name="T4" fmla="*/ 93 w 93"/>
                <a:gd name="T5" fmla="*/ 47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87 w 93"/>
                <a:gd name="T13" fmla="*/ 7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87" y="71"/>
                  </a:moveTo>
                  <a:cubicBezTo>
                    <a:pt x="90" y="65"/>
                    <a:pt x="92" y="58"/>
                    <a:pt x="93" y="51"/>
                  </a:cubicBezTo>
                  <a:cubicBezTo>
                    <a:pt x="93" y="50"/>
                    <a:pt x="93" y="48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64" y="93"/>
                    <a:pt x="78" y="84"/>
                    <a:pt x="87" y="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Oval 141"/>
            <p:cNvSpPr>
              <a:spLocks noChangeArrowheads="1"/>
            </p:cNvSpPr>
            <p:nvPr/>
          </p:nvSpPr>
          <p:spPr bwMode="auto">
            <a:xfrm>
              <a:off x="7997826" y="4186723"/>
              <a:ext cx="119063" cy="1190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495793" y="1102354"/>
            <a:ext cx="77572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000" dirty="0" smtClean="0"/>
              <a:t>GARANTIZAR LOS RECURSOS GENÉTICOS, BIODIVERSIDAD </a:t>
            </a:r>
          </a:p>
          <a:p>
            <a:pPr algn="ctr"/>
            <a:r>
              <a:rPr lang="es-EC" sz="2000" dirty="0" smtClean="0"/>
              <a:t>Y LOS SERVICIOS AMBIENTALES</a:t>
            </a:r>
            <a:endParaRPr lang="en-GB" sz="20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162276" y="3551568"/>
            <a:ext cx="2105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/>
              <a:t>Revalorizar la importancia de los bienes y servicios ecosistémicos de los bosques naturales de la comunidad.</a:t>
            </a:r>
            <a:endParaRPr lang="en-GB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2405455" y="3614366"/>
            <a:ext cx="17009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Impulsar un mecanismo de pago por servicios ecosistémicos de los bosques.</a:t>
            </a:r>
            <a:endParaRPr lang="en-GB" sz="1600" b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4563999" y="3752865"/>
            <a:ext cx="19811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Impulsar la creación de un emprendimiento Eco turístico comunitario sostenible que garantice la conservación de los bosques de Ayora</a:t>
            </a:r>
            <a:endParaRPr lang="en-GB" sz="1600" b="1" dirty="0"/>
          </a:p>
        </p:txBody>
      </p:sp>
      <p:sp>
        <p:nvSpPr>
          <p:cNvPr id="107" name="TextBox 106"/>
          <p:cNvSpPr txBox="1"/>
          <p:nvPr/>
        </p:nvSpPr>
        <p:spPr>
          <a:xfrm>
            <a:off x="6617801" y="3803418"/>
            <a:ext cx="1933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dirty="0"/>
              <a:t>Fomentar el manejo integral y participativo de las sub-cuencas y micro-cuencas hidrográficas.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401189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3" y="0"/>
            <a:ext cx="6593999" cy="489397"/>
          </a:xfrm>
        </p:spPr>
        <p:txBody>
          <a:bodyPr>
            <a:noAutofit/>
          </a:bodyPr>
          <a:lstStyle/>
          <a:p>
            <a:r>
              <a:rPr lang="en-GB" sz="2400" dirty="0" smtClean="0"/>
              <a:t>ZONA PARA OTROS USOS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35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99187" y="618186"/>
            <a:ext cx="7952385" cy="1537188"/>
            <a:chOff x="4551363" y="1903898"/>
            <a:chExt cx="3044825" cy="1662112"/>
          </a:xfrm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4551363" y="1903898"/>
              <a:ext cx="3044825" cy="1662112"/>
            </a:xfrm>
            <a:custGeom>
              <a:avLst/>
              <a:gdLst>
                <a:gd name="T0" fmla="*/ 1731 w 2394"/>
                <a:gd name="T1" fmla="*/ 273 h 1308"/>
                <a:gd name="T2" fmla="*/ 1036 w 2394"/>
                <a:gd name="T3" fmla="*/ 76 h 1308"/>
                <a:gd name="T4" fmla="*/ 393 w 2394"/>
                <a:gd name="T5" fmla="*/ 358 h 1308"/>
                <a:gd name="T6" fmla="*/ 333 w 2394"/>
                <a:gd name="T7" fmla="*/ 1019 h 1308"/>
                <a:gd name="T8" fmla="*/ 480 w 2394"/>
                <a:gd name="T9" fmla="*/ 1103 h 1308"/>
                <a:gd name="T10" fmla="*/ 745 w 2394"/>
                <a:gd name="T11" fmla="*/ 1158 h 1308"/>
                <a:gd name="T12" fmla="*/ 900 w 2394"/>
                <a:gd name="T13" fmla="*/ 1151 h 1308"/>
                <a:gd name="T14" fmla="*/ 1237 w 2394"/>
                <a:gd name="T15" fmla="*/ 1308 h 1308"/>
                <a:gd name="T16" fmla="*/ 1534 w 2394"/>
                <a:gd name="T17" fmla="*/ 1180 h 1308"/>
                <a:gd name="T18" fmla="*/ 2127 w 2394"/>
                <a:gd name="T19" fmla="*/ 1029 h 1308"/>
                <a:gd name="T20" fmla="*/ 2149 w 2394"/>
                <a:gd name="T21" fmla="*/ 503 h 1308"/>
                <a:gd name="T22" fmla="*/ 1740 w 2394"/>
                <a:gd name="T23" fmla="*/ 1167 h 1308"/>
                <a:gd name="T24" fmla="*/ 938 w 2394"/>
                <a:gd name="T25" fmla="*/ 1051 h 1308"/>
                <a:gd name="T26" fmla="*/ 333 w 2394"/>
                <a:gd name="T27" fmla="*/ 959 h 1308"/>
                <a:gd name="T28" fmla="*/ 306 w 2394"/>
                <a:gd name="T29" fmla="*/ 957 h 1308"/>
                <a:gd name="T30" fmla="*/ 288 w 2394"/>
                <a:gd name="T31" fmla="*/ 955 h 1308"/>
                <a:gd name="T32" fmla="*/ 267 w 2394"/>
                <a:gd name="T33" fmla="*/ 951 h 1308"/>
                <a:gd name="T34" fmla="*/ 249 w 2394"/>
                <a:gd name="T35" fmla="*/ 946 h 1308"/>
                <a:gd name="T36" fmla="*/ 231 w 2394"/>
                <a:gd name="T37" fmla="*/ 939 h 1308"/>
                <a:gd name="T38" fmla="*/ 214 w 2394"/>
                <a:gd name="T39" fmla="*/ 931 h 1308"/>
                <a:gd name="T40" fmla="*/ 192 w 2394"/>
                <a:gd name="T41" fmla="*/ 920 h 1308"/>
                <a:gd name="T42" fmla="*/ 176 w 2394"/>
                <a:gd name="T43" fmla="*/ 909 h 1308"/>
                <a:gd name="T44" fmla="*/ 161 w 2394"/>
                <a:gd name="T45" fmla="*/ 898 h 1308"/>
                <a:gd name="T46" fmla="*/ 147 w 2394"/>
                <a:gd name="T47" fmla="*/ 885 h 1308"/>
                <a:gd name="T48" fmla="*/ 134 w 2394"/>
                <a:gd name="T49" fmla="*/ 873 h 1308"/>
                <a:gd name="T50" fmla="*/ 121 w 2394"/>
                <a:gd name="T51" fmla="*/ 858 h 1308"/>
                <a:gd name="T52" fmla="*/ 113 w 2394"/>
                <a:gd name="T53" fmla="*/ 847 h 1308"/>
                <a:gd name="T54" fmla="*/ 84 w 2394"/>
                <a:gd name="T55" fmla="*/ 798 h 1308"/>
                <a:gd name="T56" fmla="*/ 78 w 2394"/>
                <a:gd name="T57" fmla="*/ 783 h 1308"/>
                <a:gd name="T58" fmla="*/ 71 w 2394"/>
                <a:gd name="T59" fmla="*/ 763 h 1308"/>
                <a:gd name="T60" fmla="*/ 67 w 2394"/>
                <a:gd name="T61" fmla="*/ 748 h 1308"/>
                <a:gd name="T62" fmla="*/ 63 w 2394"/>
                <a:gd name="T63" fmla="*/ 725 h 1308"/>
                <a:gd name="T64" fmla="*/ 60 w 2394"/>
                <a:gd name="T65" fmla="*/ 686 h 1308"/>
                <a:gd name="T66" fmla="*/ 745 w 2394"/>
                <a:gd name="T67" fmla="*/ 263 h 1308"/>
                <a:gd name="T68" fmla="*/ 1693 w 2394"/>
                <a:gd name="T69" fmla="*/ 335 h 1308"/>
                <a:gd name="T70" fmla="*/ 2131 w 2394"/>
                <a:gd name="T71" fmla="*/ 563 h 1308"/>
                <a:gd name="T72" fmla="*/ 2273 w 2394"/>
                <a:gd name="T73" fmla="*/ 621 h 1308"/>
                <a:gd name="T74" fmla="*/ 2309 w 2394"/>
                <a:gd name="T75" fmla="*/ 668 h 1308"/>
                <a:gd name="T76" fmla="*/ 2314 w 2394"/>
                <a:gd name="T77" fmla="*/ 677 h 1308"/>
                <a:gd name="T78" fmla="*/ 2321 w 2394"/>
                <a:gd name="T79" fmla="*/ 694 h 1308"/>
                <a:gd name="T80" fmla="*/ 2325 w 2394"/>
                <a:gd name="T81" fmla="*/ 705 h 1308"/>
                <a:gd name="T82" fmla="*/ 2329 w 2394"/>
                <a:gd name="T83" fmla="*/ 722 h 1308"/>
                <a:gd name="T84" fmla="*/ 2332 w 2394"/>
                <a:gd name="T85" fmla="*/ 735 h 1308"/>
                <a:gd name="T86" fmla="*/ 2334 w 2394"/>
                <a:gd name="T87" fmla="*/ 753 h 1308"/>
                <a:gd name="T88" fmla="*/ 2131 w 2394"/>
                <a:gd name="T89" fmla="*/ 969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94" h="1308">
                  <a:moveTo>
                    <a:pt x="2149" y="503"/>
                  </a:moveTo>
                  <a:cubicBezTo>
                    <a:pt x="2063" y="360"/>
                    <a:pt x="1909" y="273"/>
                    <a:pt x="1740" y="273"/>
                  </a:cubicBezTo>
                  <a:cubicBezTo>
                    <a:pt x="1737" y="273"/>
                    <a:pt x="1734" y="273"/>
                    <a:pt x="1731" y="273"/>
                  </a:cubicBezTo>
                  <a:cubicBezTo>
                    <a:pt x="1696" y="199"/>
                    <a:pt x="1642" y="136"/>
                    <a:pt x="1575" y="88"/>
                  </a:cubicBezTo>
                  <a:cubicBezTo>
                    <a:pt x="1493" y="30"/>
                    <a:pt x="1397" y="0"/>
                    <a:pt x="1296" y="0"/>
                  </a:cubicBezTo>
                  <a:cubicBezTo>
                    <a:pt x="1204" y="0"/>
                    <a:pt x="1114" y="26"/>
                    <a:pt x="1036" y="76"/>
                  </a:cubicBezTo>
                  <a:cubicBezTo>
                    <a:pt x="976" y="114"/>
                    <a:pt x="926" y="165"/>
                    <a:pt x="888" y="225"/>
                  </a:cubicBezTo>
                  <a:cubicBezTo>
                    <a:pt x="842" y="210"/>
                    <a:pt x="794" y="203"/>
                    <a:pt x="745" y="203"/>
                  </a:cubicBezTo>
                  <a:cubicBezTo>
                    <a:pt x="609" y="203"/>
                    <a:pt x="483" y="259"/>
                    <a:pt x="393" y="358"/>
                  </a:cubicBezTo>
                  <a:cubicBezTo>
                    <a:pt x="373" y="355"/>
                    <a:pt x="353" y="353"/>
                    <a:pt x="333" y="353"/>
                  </a:cubicBezTo>
                  <a:cubicBezTo>
                    <a:pt x="149" y="353"/>
                    <a:pt x="0" y="502"/>
                    <a:pt x="0" y="686"/>
                  </a:cubicBezTo>
                  <a:cubicBezTo>
                    <a:pt x="0" y="869"/>
                    <a:pt x="149" y="1019"/>
                    <a:pt x="333" y="1019"/>
                  </a:cubicBezTo>
                  <a:cubicBezTo>
                    <a:pt x="356" y="1019"/>
                    <a:pt x="379" y="1016"/>
                    <a:pt x="401" y="1012"/>
                  </a:cubicBezTo>
                  <a:cubicBezTo>
                    <a:pt x="426" y="1038"/>
                    <a:pt x="454" y="1061"/>
                    <a:pt x="484" y="1081"/>
                  </a:cubicBezTo>
                  <a:cubicBezTo>
                    <a:pt x="483" y="1088"/>
                    <a:pt x="481" y="1095"/>
                    <a:pt x="480" y="1103"/>
                  </a:cubicBezTo>
                  <a:cubicBezTo>
                    <a:pt x="499" y="1107"/>
                    <a:pt x="499" y="1107"/>
                    <a:pt x="499" y="1107"/>
                  </a:cubicBezTo>
                  <a:cubicBezTo>
                    <a:pt x="500" y="1102"/>
                    <a:pt x="502" y="1097"/>
                    <a:pt x="503" y="1092"/>
                  </a:cubicBezTo>
                  <a:cubicBezTo>
                    <a:pt x="575" y="1135"/>
                    <a:pt x="658" y="1158"/>
                    <a:pt x="745" y="1158"/>
                  </a:cubicBezTo>
                  <a:cubicBezTo>
                    <a:pt x="791" y="1158"/>
                    <a:pt x="837" y="1151"/>
                    <a:pt x="881" y="1138"/>
                  </a:cubicBezTo>
                  <a:cubicBezTo>
                    <a:pt x="881" y="1142"/>
                    <a:pt x="881" y="1146"/>
                    <a:pt x="880" y="1150"/>
                  </a:cubicBezTo>
                  <a:cubicBezTo>
                    <a:pt x="900" y="1151"/>
                    <a:pt x="900" y="1151"/>
                    <a:pt x="900" y="1151"/>
                  </a:cubicBezTo>
                  <a:cubicBezTo>
                    <a:pt x="901" y="1145"/>
                    <a:pt x="901" y="1138"/>
                    <a:pt x="901" y="1132"/>
                  </a:cubicBezTo>
                  <a:cubicBezTo>
                    <a:pt x="905" y="1130"/>
                    <a:pt x="908" y="1129"/>
                    <a:pt x="911" y="1128"/>
                  </a:cubicBezTo>
                  <a:cubicBezTo>
                    <a:pt x="981" y="1239"/>
                    <a:pt x="1103" y="1308"/>
                    <a:pt x="1237" y="1308"/>
                  </a:cubicBezTo>
                  <a:cubicBezTo>
                    <a:pt x="1347" y="1308"/>
                    <a:pt x="1449" y="1262"/>
                    <a:pt x="1521" y="1183"/>
                  </a:cubicBezTo>
                  <a:cubicBezTo>
                    <a:pt x="1534" y="1184"/>
                    <a:pt x="1534" y="1184"/>
                    <a:pt x="1534" y="1184"/>
                  </a:cubicBezTo>
                  <a:cubicBezTo>
                    <a:pt x="1534" y="1183"/>
                    <a:pt x="1534" y="1181"/>
                    <a:pt x="1534" y="1180"/>
                  </a:cubicBezTo>
                  <a:cubicBezTo>
                    <a:pt x="1598" y="1211"/>
                    <a:pt x="1668" y="1227"/>
                    <a:pt x="1740" y="1227"/>
                  </a:cubicBezTo>
                  <a:cubicBezTo>
                    <a:pt x="1824" y="1227"/>
                    <a:pt x="1906" y="1206"/>
                    <a:pt x="1978" y="1164"/>
                  </a:cubicBezTo>
                  <a:cubicBezTo>
                    <a:pt x="2037" y="1130"/>
                    <a:pt x="2088" y="1084"/>
                    <a:pt x="2127" y="1029"/>
                  </a:cubicBezTo>
                  <a:cubicBezTo>
                    <a:pt x="2129" y="1029"/>
                    <a:pt x="2130" y="1029"/>
                    <a:pt x="2131" y="1029"/>
                  </a:cubicBezTo>
                  <a:cubicBezTo>
                    <a:pt x="2276" y="1029"/>
                    <a:pt x="2394" y="911"/>
                    <a:pt x="2394" y="766"/>
                  </a:cubicBezTo>
                  <a:cubicBezTo>
                    <a:pt x="2394" y="627"/>
                    <a:pt x="2286" y="513"/>
                    <a:pt x="2149" y="503"/>
                  </a:cubicBezTo>
                  <a:close/>
                  <a:moveTo>
                    <a:pt x="2131" y="969"/>
                  </a:moveTo>
                  <a:cubicBezTo>
                    <a:pt x="2119" y="969"/>
                    <a:pt x="2108" y="968"/>
                    <a:pt x="2097" y="967"/>
                  </a:cubicBezTo>
                  <a:cubicBezTo>
                    <a:pt x="2024" y="1087"/>
                    <a:pt x="1891" y="1167"/>
                    <a:pt x="1740" y="1167"/>
                  </a:cubicBezTo>
                  <a:cubicBezTo>
                    <a:pt x="1656" y="1167"/>
                    <a:pt x="1577" y="1142"/>
                    <a:pt x="1511" y="1099"/>
                  </a:cubicBezTo>
                  <a:cubicBezTo>
                    <a:pt x="1453" y="1188"/>
                    <a:pt x="1352" y="1248"/>
                    <a:pt x="1237" y="1248"/>
                  </a:cubicBezTo>
                  <a:cubicBezTo>
                    <a:pt x="1103" y="1248"/>
                    <a:pt x="988" y="1167"/>
                    <a:pt x="938" y="1051"/>
                  </a:cubicBezTo>
                  <a:cubicBezTo>
                    <a:pt x="880" y="1081"/>
                    <a:pt x="814" y="1098"/>
                    <a:pt x="745" y="1098"/>
                  </a:cubicBezTo>
                  <a:cubicBezTo>
                    <a:pt x="614" y="1098"/>
                    <a:pt x="498" y="1038"/>
                    <a:pt x="421" y="944"/>
                  </a:cubicBezTo>
                  <a:cubicBezTo>
                    <a:pt x="394" y="954"/>
                    <a:pt x="364" y="959"/>
                    <a:pt x="333" y="959"/>
                  </a:cubicBezTo>
                  <a:cubicBezTo>
                    <a:pt x="328" y="959"/>
                    <a:pt x="324" y="959"/>
                    <a:pt x="319" y="958"/>
                  </a:cubicBezTo>
                  <a:cubicBezTo>
                    <a:pt x="318" y="958"/>
                    <a:pt x="317" y="958"/>
                    <a:pt x="315" y="958"/>
                  </a:cubicBezTo>
                  <a:cubicBezTo>
                    <a:pt x="312" y="958"/>
                    <a:pt x="309" y="958"/>
                    <a:pt x="306" y="957"/>
                  </a:cubicBezTo>
                  <a:cubicBezTo>
                    <a:pt x="304" y="957"/>
                    <a:pt x="303" y="957"/>
                    <a:pt x="301" y="957"/>
                  </a:cubicBezTo>
                  <a:cubicBezTo>
                    <a:pt x="298" y="957"/>
                    <a:pt x="296" y="956"/>
                    <a:pt x="293" y="956"/>
                  </a:cubicBezTo>
                  <a:cubicBezTo>
                    <a:pt x="291" y="956"/>
                    <a:pt x="289" y="955"/>
                    <a:pt x="288" y="955"/>
                  </a:cubicBezTo>
                  <a:cubicBezTo>
                    <a:pt x="285" y="954"/>
                    <a:pt x="283" y="954"/>
                    <a:pt x="280" y="954"/>
                  </a:cubicBezTo>
                  <a:cubicBezTo>
                    <a:pt x="278" y="953"/>
                    <a:pt x="276" y="953"/>
                    <a:pt x="275" y="952"/>
                  </a:cubicBezTo>
                  <a:cubicBezTo>
                    <a:pt x="272" y="952"/>
                    <a:pt x="270" y="951"/>
                    <a:pt x="267" y="951"/>
                  </a:cubicBezTo>
                  <a:cubicBezTo>
                    <a:pt x="266" y="950"/>
                    <a:pt x="264" y="950"/>
                    <a:pt x="262" y="949"/>
                  </a:cubicBezTo>
                  <a:cubicBezTo>
                    <a:pt x="260" y="949"/>
                    <a:pt x="257" y="948"/>
                    <a:pt x="255" y="947"/>
                  </a:cubicBezTo>
                  <a:cubicBezTo>
                    <a:pt x="253" y="947"/>
                    <a:pt x="251" y="946"/>
                    <a:pt x="249" y="946"/>
                  </a:cubicBezTo>
                  <a:cubicBezTo>
                    <a:pt x="247" y="945"/>
                    <a:pt x="245" y="944"/>
                    <a:pt x="243" y="943"/>
                  </a:cubicBezTo>
                  <a:cubicBezTo>
                    <a:pt x="241" y="943"/>
                    <a:pt x="239" y="942"/>
                    <a:pt x="237" y="941"/>
                  </a:cubicBezTo>
                  <a:cubicBezTo>
                    <a:pt x="235" y="941"/>
                    <a:pt x="233" y="940"/>
                    <a:pt x="231" y="939"/>
                  </a:cubicBezTo>
                  <a:cubicBezTo>
                    <a:pt x="229" y="938"/>
                    <a:pt x="227" y="937"/>
                    <a:pt x="225" y="937"/>
                  </a:cubicBezTo>
                  <a:cubicBezTo>
                    <a:pt x="223" y="936"/>
                    <a:pt x="221" y="935"/>
                    <a:pt x="219" y="934"/>
                  </a:cubicBezTo>
                  <a:cubicBezTo>
                    <a:pt x="217" y="933"/>
                    <a:pt x="215" y="932"/>
                    <a:pt x="214" y="931"/>
                  </a:cubicBezTo>
                  <a:cubicBezTo>
                    <a:pt x="211" y="930"/>
                    <a:pt x="209" y="929"/>
                    <a:pt x="207" y="928"/>
                  </a:cubicBezTo>
                  <a:cubicBezTo>
                    <a:pt x="205" y="927"/>
                    <a:pt x="203" y="926"/>
                    <a:pt x="200" y="924"/>
                  </a:cubicBezTo>
                  <a:cubicBezTo>
                    <a:pt x="198" y="923"/>
                    <a:pt x="195" y="921"/>
                    <a:pt x="192" y="920"/>
                  </a:cubicBezTo>
                  <a:cubicBezTo>
                    <a:pt x="190" y="918"/>
                    <a:pt x="188" y="917"/>
                    <a:pt x="187" y="916"/>
                  </a:cubicBezTo>
                  <a:cubicBezTo>
                    <a:pt x="185" y="915"/>
                    <a:pt x="183" y="914"/>
                    <a:pt x="181" y="913"/>
                  </a:cubicBezTo>
                  <a:cubicBezTo>
                    <a:pt x="180" y="912"/>
                    <a:pt x="178" y="910"/>
                    <a:pt x="176" y="909"/>
                  </a:cubicBezTo>
                  <a:cubicBezTo>
                    <a:pt x="174" y="908"/>
                    <a:pt x="173" y="907"/>
                    <a:pt x="171" y="906"/>
                  </a:cubicBezTo>
                  <a:cubicBezTo>
                    <a:pt x="169" y="904"/>
                    <a:pt x="168" y="903"/>
                    <a:pt x="166" y="901"/>
                  </a:cubicBezTo>
                  <a:cubicBezTo>
                    <a:pt x="164" y="900"/>
                    <a:pt x="163" y="899"/>
                    <a:pt x="161" y="898"/>
                  </a:cubicBezTo>
                  <a:cubicBezTo>
                    <a:pt x="160" y="897"/>
                    <a:pt x="158" y="895"/>
                    <a:pt x="156" y="894"/>
                  </a:cubicBezTo>
                  <a:cubicBezTo>
                    <a:pt x="155" y="892"/>
                    <a:pt x="153" y="891"/>
                    <a:pt x="152" y="890"/>
                  </a:cubicBezTo>
                  <a:cubicBezTo>
                    <a:pt x="150" y="888"/>
                    <a:pt x="148" y="887"/>
                    <a:pt x="147" y="885"/>
                  </a:cubicBezTo>
                  <a:cubicBezTo>
                    <a:pt x="145" y="884"/>
                    <a:pt x="144" y="883"/>
                    <a:pt x="143" y="882"/>
                  </a:cubicBezTo>
                  <a:cubicBezTo>
                    <a:pt x="141" y="880"/>
                    <a:pt x="139" y="878"/>
                    <a:pt x="138" y="876"/>
                  </a:cubicBezTo>
                  <a:cubicBezTo>
                    <a:pt x="137" y="875"/>
                    <a:pt x="135" y="874"/>
                    <a:pt x="134" y="873"/>
                  </a:cubicBezTo>
                  <a:cubicBezTo>
                    <a:pt x="133" y="871"/>
                    <a:pt x="131" y="869"/>
                    <a:pt x="129" y="867"/>
                  </a:cubicBezTo>
                  <a:cubicBezTo>
                    <a:pt x="128" y="866"/>
                    <a:pt x="127" y="865"/>
                    <a:pt x="126" y="864"/>
                  </a:cubicBezTo>
                  <a:cubicBezTo>
                    <a:pt x="124" y="862"/>
                    <a:pt x="123" y="860"/>
                    <a:pt x="121" y="858"/>
                  </a:cubicBezTo>
                  <a:cubicBezTo>
                    <a:pt x="120" y="857"/>
                    <a:pt x="120" y="856"/>
                    <a:pt x="119" y="855"/>
                  </a:cubicBezTo>
                  <a:cubicBezTo>
                    <a:pt x="117" y="853"/>
                    <a:pt x="115" y="850"/>
                    <a:pt x="113" y="848"/>
                  </a:cubicBezTo>
                  <a:cubicBezTo>
                    <a:pt x="113" y="847"/>
                    <a:pt x="113" y="847"/>
                    <a:pt x="113" y="847"/>
                  </a:cubicBezTo>
                  <a:cubicBezTo>
                    <a:pt x="104" y="835"/>
                    <a:pt x="96" y="822"/>
                    <a:pt x="89" y="808"/>
                  </a:cubicBezTo>
                  <a:cubicBezTo>
                    <a:pt x="89" y="808"/>
                    <a:pt x="88" y="807"/>
                    <a:pt x="88" y="806"/>
                  </a:cubicBezTo>
                  <a:cubicBezTo>
                    <a:pt x="87" y="804"/>
                    <a:pt x="85" y="801"/>
                    <a:pt x="84" y="798"/>
                  </a:cubicBezTo>
                  <a:cubicBezTo>
                    <a:pt x="84" y="797"/>
                    <a:pt x="83" y="796"/>
                    <a:pt x="83" y="795"/>
                  </a:cubicBezTo>
                  <a:cubicBezTo>
                    <a:pt x="82" y="792"/>
                    <a:pt x="80" y="789"/>
                    <a:pt x="79" y="786"/>
                  </a:cubicBezTo>
                  <a:cubicBezTo>
                    <a:pt x="79" y="785"/>
                    <a:pt x="78" y="784"/>
                    <a:pt x="78" y="783"/>
                  </a:cubicBezTo>
                  <a:cubicBezTo>
                    <a:pt x="77" y="781"/>
                    <a:pt x="76" y="778"/>
                    <a:pt x="75" y="775"/>
                  </a:cubicBezTo>
                  <a:cubicBezTo>
                    <a:pt x="75" y="774"/>
                    <a:pt x="74" y="773"/>
                    <a:pt x="74" y="772"/>
                  </a:cubicBezTo>
                  <a:cubicBezTo>
                    <a:pt x="73" y="769"/>
                    <a:pt x="72" y="766"/>
                    <a:pt x="71" y="763"/>
                  </a:cubicBezTo>
                  <a:cubicBezTo>
                    <a:pt x="71" y="762"/>
                    <a:pt x="71" y="761"/>
                    <a:pt x="70" y="760"/>
                  </a:cubicBezTo>
                  <a:cubicBezTo>
                    <a:pt x="69" y="757"/>
                    <a:pt x="69" y="754"/>
                    <a:pt x="68" y="751"/>
                  </a:cubicBezTo>
                  <a:cubicBezTo>
                    <a:pt x="68" y="750"/>
                    <a:pt x="67" y="749"/>
                    <a:pt x="67" y="748"/>
                  </a:cubicBezTo>
                  <a:cubicBezTo>
                    <a:pt x="66" y="744"/>
                    <a:pt x="66" y="741"/>
                    <a:pt x="65" y="738"/>
                  </a:cubicBezTo>
                  <a:cubicBezTo>
                    <a:pt x="65" y="737"/>
                    <a:pt x="65" y="737"/>
                    <a:pt x="65" y="736"/>
                  </a:cubicBezTo>
                  <a:cubicBezTo>
                    <a:pt x="64" y="732"/>
                    <a:pt x="63" y="729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3" y="725"/>
                    <a:pt x="63" y="725"/>
                    <a:pt x="63" y="725"/>
                  </a:cubicBezTo>
                  <a:cubicBezTo>
                    <a:pt x="61" y="712"/>
                    <a:pt x="60" y="699"/>
                    <a:pt x="60" y="686"/>
                  </a:cubicBezTo>
                  <a:cubicBezTo>
                    <a:pt x="60" y="535"/>
                    <a:pt x="182" y="413"/>
                    <a:pt x="333" y="413"/>
                  </a:cubicBezTo>
                  <a:cubicBezTo>
                    <a:pt x="361" y="413"/>
                    <a:pt x="389" y="417"/>
                    <a:pt x="415" y="425"/>
                  </a:cubicBezTo>
                  <a:cubicBezTo>
                    <a:pt x="491" y="327"/>
                    <a:pt x="611" y="263"/>
                    <a:pt x="745" y="263"/>
                  </a:cubicBezTo>
                  <a:cubicBezTo>
                    <a:pt x="806" y="263"/>
                    <a:pt x="863" y="276"/>
                    <a:pt x="915" y="299"/>
                  </a:cubicBezTo>
                  <a:cubicBezTo>
                    <a:pt x="983" y="158"/>
                    <a:pt x="1128" y="60"/>
                    <a:pt x="1296" y="60"/>
                  </a:cubicBezTo>
                  <a:cubicBezTo>
                    <a:pt x="1478" y="60"/>
                    <a:pt x="1633" y="174"/>
                    <a:pt x="1693" y="335"/>
                  </a:cubicBezTo>
                  <a:cubicBezTo>
                    <a:pt x="1708" y="334"/>
                    <a:pt x="1724" y="333"/>
                    <a:pt x="1740" y="333"/>
                  </a:cubicBezTo>
                  <a:cubicBezTo>
                    <a:pt x="1904" y="333"/>
                    <a:pt x="2045" y="427"/>
                    <a:pt x="2114" y="564"/>
                  </a:cubicBezTo>
                  <a:cubicBezTo>
                    <a:pt x="2119" y="563"/>
                    <a:pt x="2125" y="563"/>
                    <a:pt x="2131" y="563"/>
                  </a:cubicBezTo>
                  <a:cubicBezTo>
                    <a:pt x="2186" y="563"/>
                    <a:pt x="2237" y="585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73" y="621"/>
                    <a:pt x="2273" y="621"/>
                    <a:pt x="2273" y="621"/>
                  </a:cubicBezTo>
                  <a:cubicBezTo>
                    <a:pt x="2285" y="633"/>
                    <a:pt x="2295" y="646"/>
                    <a:pt x="2304" y="660"/>
                  </a:cubicBezTo>
                  <a:cubicBezTo>
                    <a:pt x="2304" y="660"/>
                    <a:pt x="2304" y="660"/>
                    <a:pt x="2304" y="660"/>
                  </a:cubicBezTo>
                  <a:cubicBezTo>
                    <a:pt x="2306" y="662"/>
                    <a:pt x="2307" y="665"/>
                    <a:pt x="2309" y="668"/>
                  </a:cubicBezTo>
                  <a:cubicBezTo>
                    <a:pt x="2309" y="668"/>
                    <a:pt x="2309" y="668"/>
                    <a:pt x="2309" y="668"/>
                  </a:cubicBezTo>
                  <a:cubicBezTo>
                    <a:pt x="2311" y="671"/>
                    <a:pt x="2312" y="674"/>
                    <a:pt x="2313" y="677"/>
                  </a:cubicBezTo>
                  <a:cubicBezTo>
                    <a:pt x="2314" y="677"/>
                    <a:pt x="2314" y="677"/>
                    <a:pt x="2314" y="677"/>
                  </a:cubicBezTo>
                  <a:cubicBezTo>
                    <a:pt x="2315" y="680"/>
                    <a:pt x="2316" y="683"/>
                    <a:pt x="2318" y="685"/>
                  </a:cubicBezTo>
                  <a:cubicBezTo>
                    <a:pt x="2318" y="686"/>
                    <a:pt x="2318" y="686"/>
                    <a:pt x="2318" y="686"/>
                  </a:cubicBezTo>
                  <a:cubicBezTo>
                    <a:pt x="2319" y="689"/>
                    <a:pt x="2320" y="692"/>
                    <a:pt x="2321" y="694"/>
                  </a:cubicBezTo>
                  <a:cubicBezTo>
                    <a:pt x="2321" y="695"/>
                    <a:pt x="2321" y="695"/>
                    <a:pt x="2322" y="696"/>
                  </a:cubicBezTo>
                  <a:cubicBezTo>
                    <a:pt x="2323" y="698"/>
                    <a:pt x="2324" y="701"/>
                    <a:pt x="2324" y="704"/>
                  </a:cubicBezTo>
                  <a:cubicBezTo>
                    <a:pt x="2325" y="704"/>
                    <a:pt x="2325" y="705"/>
                    <a:pt x="2325" y="705"/>
                  </a:cubicBezTo>
                  <a:cubicBezTo>
                    <a:pt x="2326" y="708"/>
                    <a:pt x="2326" y="710"/>
                    <a:pt x="2327" y="713"/>
                  </a:cubicBezTo>
                  <a:cubicBezTo>
                    <a:pt x="2327" y="714"/>
                    <a:pt x="2328" y="714"/>
                    <a:pt x="2328" y="715"/>
                  </a:cubicBezTo>
                  <a:cubicBezTo>
                    <a:pt x="2328" y="717"/>
                    <a:pt x="2329" y="720"/>
                    <a:pt x="2329" y="722"/>
                  </a:cubicBezTo>
                  <a:cubicBezTo>
                    <a:pt x="2330" y="723"/>
                    <a:pt x="2330" y="724"/>
                    <a:pt x="2330" y="725"/>
                  </a:cubicBezTo>
                  <a:cubicBezTo>
                    <a:pt x="2331" y="727"/>
                    <a:pt x="2331" y="730"/>
                    <a:pt x="2331" y="732"/>
                  </a:cubicBezTo>
                  <a:cubicBezTo>
                    <a:pt x="2332" y="733"/>
                    <a:pt x="2332" y="734"/>
                    <a:pt x="2332" y="735"/>
                  </a:cubicBezTo>
                  <a:cubicBezTo>
                    <a:pt x="2332" y="737"/>
                    <a:pt x="2332" y="740"/>
                    <a:pt x="2333" y="742"/>
                  </a:cubicBezTo>
                  <a:cubicBezTo>
                    <a:pt x="2333" y="743"/>
                    <a:pt x="2333" y="744"/>
                    <a:pt x="2333" y="745"/>
                  </a:cubicBezTo>
                  <a:cubicBezTo>
                    <a:pt x="2333" y="748"/>
                    <a:pt x="2334" y="750"/>
                    <a:pt x="2334" y="753"/>
                  </a:cubicBezTo>
                  <a:cubicBezTo>
                    <a:pt x="2334" y="754"/>
                    <a:pt x="2334" y="755"/>
                    <a:pt x="2334" y="756"/>
                  </a:cubicBezTo>
                  <a:cubicBezTo>
                    <a:pt x="2334" y="759"/>
                    <a:pt x="2334" y="763"/>
                    <a:pt x="2334" y="766"/>
                  </a:cubicBezTo>
                  <a:cubicBezTo>
                    <a:pt x="2334" y="878"/>
                    <a:pt x="2243" y="969"/>
                    <a:pt x="2131" y="969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39"/>
            <p:cNvSpPr>
              <a:spLocks noEditPoints="1"/>
            </p:cNvSpPr>
            <p:nvPr/>
          </p:nvSpPr>
          <p:spPr bwMode="auto">
            <a:xfrm>
              <a:off x="4627563" y="1980098"/>
              <a:ext cx="2814638" cy="1336675"/>
            </a:xfrm>
            <a:custGeom>
              <a:avLst/>
              <a:gdLst>
                <a:gd name="T0" fmla="*/ 212 w 2214"/>
                <a:gd name="T1" fmla="*/ 763 h 1052"/>
                <a:gd name="T2" fmla="*/ 301 w 2214"/>
                <a:gd name="T3" fmla="*/ 748 h 1052"/>
                <a:gd name="T4" fmla="*/ 624 w 2214"/>
                <a:gd name="T5" fmla="*/ 902 h 1052"/>
                <a:gd name="T6" fmla="*/ 817 w 2214"/>
                <a:gd name="T7" fmla="*/ 855 h 1052"/>
                <a:gd name="T8" fmla="*/ 1117 w 2214"/>
                <a:gd name="T9" fmla="*/ 1052 h 1052"/>
                <a:gd name="T10" fmla="*/ 1390 w 2214"/>
                <a:gd name="T11" fmla="*/ 903 h 1052"/>
                <a:gd name="T12" fmla="*/ 1620 w 2214"/>
                <a:gd name="T13" fmla="*/ 972 h 1052"/>
                <a:gd name="T14" fmla="*/ 1976 w 2214"/>
                <a:gd name="T15" fmla="*/ 771 h 1052"/>
                <a:gd name="T16" fmla="*/ 2010 w 2214"/>
                <a:gd name="T17" fmla="*/ 774 h 1052"/>
                <a:gd name="T18" fmla="*/ 2214 w 2214"/>
                <a:gd name="T19" fmla="*/ 571 h 1052"/>
                <a:gd name="T20" fmla="*/ 2213 w 2214"/>
                <a:gd name="T21" fmla="*/ 561 h 1052"/>
                <a:gd name="T22" fmla="*/ 2071 w 2214"/>
                <a:gd name="T23" fmla="*/ 503 h 1052"/>
                <a:gd name="T24" fmla="*/ 2054 w 2214"/>
                <a:gd name="T25" fmla="*/ 504 h 1052"/>
                <a:gd name="T26" fmla="*/ 1680 w 2214"/>
                <a:gd name="T27" fmla="*/ 273 h 1052"/>
                <a:gd name="T28" fmla="*/ 1633 w 2214"/>
                <a:gd name="T29" fmla="*/ 275 h 1052"/>
                <a:gd name="T30" fmla="*/ 1236 w 2214"/>
                <a:gd name="T31" fmla="*/ 0 h 1052"/>
                <a:gd name="T32" fmla="*/ 855 w 2214"/>
                <a:gd name="T33" fmla="*/ 239 h 1052"/>
                <a:gd name="T34" fmla="*/ 685 w 2214"/>
                <a:gd name="T35" fmla="*/ 203 h 1052"/>
                <a:gd name="T36" fmla="*/ 355 w 2214"/>
                <a:gd name="T37" fmla="*/ 365 h 1052"/>
                <a:gd name="T38" fmla="*/ 273 w 2214"/>
                <a:gd name="T39" fmla="*/ 353 h 1052"/>
                <a:gd name="T40" fmla="*/ 0 w 2214"/>
                <a:gd name="T41" fmla="*/ 626 h 1052"/>
                <a:gd name="T42" fmla="*/ 3 w 2214"/>
                <a:gd name="T43" fmla="*/ 665 h 1052"/>
                <a:gd name="T44" fmla="*/ 212 w 2214"/>
                <a:gd name="T45" fmla="*/ 763 h 1052"/>
                <a:gd name="T46" fmla="*/ 379 w 2214"/>
                <a:gd name="T47" fmla="*/ 404 h 1052"/>
                <a:gd name="T48" fmla="*/ 723 w 2214"/>
                <a:gd name="T49" fmla="*/ 245 h 1052"/>
                <a:gd name="T50" fmla="*/ 395 w 2214"/>
                <a:gd name="T51" fmla="*/ 452 h 1052"/>
                <a:gd name="T52" fmla="*/ 39 w 2214"/>
                <a:gd name="T53" fmla="*/ 585 h 1052"/>
                <a:gd name="T54" fmla="*/ 379 w 2214"/>
                <a:gd name="T55" fmla="*/ 404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14" h="1052">
                  <a:moveTo>
                    <a:pt x="212" y="763"/>
                  </a:moveTo>
                  <a:cubicBezTo>
                    <a:pt x="243" y="763"/>
                    <a:pt x="273" y="758"/>
                    <a:pt x="301" y="748"/>
                  </a:cubicBezTo>
                  <a:cubicBezTo>
                    <a:pt x="377" y="842"/>
                    <a:pt x="494" y="902"/>
                    <a:pt x="624" y="902"/>
                  </a:cubicBezTo>
                  <a:cubicBezTo>
                    <a:pt x="694" y="902"/>
                    <a:pt x="759" y="885"/>
                    <a:pt x="817" y="855"/>
                  </a:cubicBezTo>
                  <a:cubicBezTo>
                    <a:pt x="867" y="971"/>
                    <a:pt x="982" y="1052"/>
                    <a:pt x="1117" y="1052"/>
                  </a:cubicBezTo>
                  <a:cubicBezTo>
                    <a:pt x="1231" y="1052"/>
                    <a:pt x="1332" y="993"/>
                    <a:pt x="1390" y="903"/>
                  </a:cubicBezTo>
                  <a:cubicBezTo>
                    <a:pt x="1456" y="947"/>
                    <a:pt x="1535" y="972"/>
                    <a:pt x="1620" y="972"/>
                  </a:cubicBezTo>
                  <a:cubicBezTo>
                    <a:pt x="1771" y="972"/>
                    <a:pt x="1903" y="891"/>
                    <a:pt x="1976" y="771"/>
                  </a:cubicBezTo>
                  <a:cubicBezTo>
                    <a:pt x="1987" y="773"/>
                    <a:pt x="1999" y="774"/>
                    <a:pt x="2010" y="774"/>
                  </a:cubicBezTo>
                  <a:cubicBezTo>
                    <a:pt x="2123" y="774"/>
                    <a:pt x="2214" y="683"/>
                    <a:pt x="2214" y="571"/>
                  </a:cubicBezTo>
                  <a:cubicBezTo>
                    <a:pt x="2214" y="567"/>
                    <a:pt x="2213" y="564"/>
                    <a:pt x="2213" y="561"/>
                  </a:cubicBezTo>
                  <a:cubicBezTo>
                    <a:pt x="2177" y="525"/>
                    <a:pt x="2126" y="503"/>
                    <a:pt x="2071" y="503"/>
                  </a:cubicBezTo>
                  <a:cubicBezTo>
                    <a:pt x="2065" y="503"/>
                    <a:pt x="2059" y="503"/>
                    <a:pt x="2054" y="504"/>
                  </a:cubicBezTo>
                  <a:cubicBezTo>
                    <a:pt x="1985" y="367"/>
                    <a:pt x="1844" y="273"/>
                    <a:pt x="1680" y="273"/>
                  </a:cubicBezTo>
                  <a:cubicBezTo>
                    <a:pt x="1664" y="273"/>
                    <a:pt x="1648" y="274"/>
                    <a:pt x="1633" y="275"/>
                  </a:cubicBezTo>
                  <a:cubicBezTo>
                    <a:pt x="1573" y="114"/>
                    <a:pt x="1418" y="0"/>
                    <a:pt x="1236" y="0"/>
                  </a:cubicBezTo>
                  <a:cubicBezTo>
                    <a:pt x="1068" y="0"/>
                    <a:pt x="923" y="98"/>
                    <a:pt x="855" y="239"/>
                  </a:cubicBezTo>
                  <a:cubicBezTo>
                    <a:pt x="803" y="216"/>
                    <a:pt x="746" y="203"/>
                    <a:pt x="685" y="203"/>
                  </a:cubicBezTo>
                  <a:cubicBezTo>
                    <a:pt x="551" y="203"/>
                    <a:pt x="431" y="267"/>
                    <a:pt x="355" y="365"/>
                  </a:cubicBezTo>
                  <a:cubicBezTo>
                    <a:pt x="329" y="357"/>
                    <a:pt x="301" y="353"/>
                    <a:pt x="273" y="353"/>
                  </a:cubicBezTo>
                  <a:cubicBezTo>
                    <a:pt x="122" y="353"/>
                    <a:pt x="0" y="475"/>
                    <a:pt x="0" y="626"/>
                  </a:cubicBezTo>
                  <a:cubicBezTo>
                    <a:pt x="0" y="639"/>
                    <a:pt x="1" y="652"/>
                    <a:pt x="3" y="665"/>
                  </a:cubicBezTo>
                  <a:cubicBezTo>
                    <a:pt x="53" y="725"/>
                    <a:pt x="128" y="763"/>
                    <a:pt x="212" y="763"/>
                  </a:cubicBezTo>
                  <a:close/>
                  <a:moveTo>
                    <a:pt x="379" y="404"/>
                  </a:moveTo>
                  <a:cubicBezTo>
                    <a:pt x="498" y="214"/>
                    <a:pt x="723" y="245"/>
                    <a:pt x="723" y="245"/>
                  </a:cubicBezTo>
                  <a:cubicBezTo>
                    <a:pt x="457" y="269"/>
                    <a:pt x="395" y="452"/>
                    <a:pt x="395" y="452"/>
                  </a:cubicBezTo>
                  <a:cubicBezTo>
                    <a:pt x="172" y="333"/>
                    <a:pt x="39" y="585"/>
                    <a:pt x="39" y="585"/>
                  </a:cubicBezTo>
                  <a:cubicBezTo>
                    <a:pt x="119" y="321"/>
                    <a:pt x="379" y="404"/>
                    <a:pt x="379" y="404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56"/>
            <p:cNvSpPr>
              <a:spLocks/>
            </p:cNvSpPr>
            <p:nvPr/>
          </p:nvSpPr>
          <p:spPr bwMode="auto">
            <a:xfrm>
              <a:off x="4632326" y="2692885"/>
              <a:ext cx="2886075" cy="796925"/>
            </a:xfrm>
            <a:custGeom>
              <a:avLst/>
              <a:gdLst>
                <a:gd name="T0" fmla="*/ 2270 w 2271"/>
                <a:gd name="T1" fmla="*/ 124 h 627"/>
                <a:gd name="T2" fmla="*/ 2269 w 2271"/>
                <a:gd name="T3" fmla="*/ 114 h 627"/>
                <a:gd name="T4" fmla="*/ 2267 w 2271"/>
                <a:gd name="T5" fmla="*/ 104 h 627"/>
                <a:gd name="T6" fmla="*/ 2265 w 2271"/>
                <a:gd name="T7" fmla="*/ 94 h 627"/>
                <a:gd name="T8" fmla="*/ 2262 w 2271"/>
                <a:gd name="T9" fmla="*/ 84 h 627"/>
                <a:gd name="T10" fmla="*/ 2259 w 2271"/>
                <a:gd name="T11" fmla="*/ 75 h 627"/>
                <a:gd name="T12" fmla="*/ 2255 w 2271"/>
                <a:gd name="T13" fmla="*/ 65 h 627"/>
                <a:gd name="T14" fmla="*/ 2251 w 2271"/>
                <a:gd name="T15" fmla="*/ 56 h 627"/>
                <a:gd name="T16" fmla="*/ 2246 w 2271"/>
                <a:gd name="T17" fmla="*/ 47 h 627"/>
                <a:gd name="T18" fmla="*/ 2241 w 2271"/>
                <a:gd name="T19" fmla="*/ 39 h 627"/>
                <a:gd name="T20" fmla="*/ 2210 w 2271"/>
                <a:gd name="T21" fmla="*/ 0 h 627"/>
                <a:gd name="T22" fmla="*/ 2210 w 2271"/>
                <a:gd name="T23" fmla="*/ 0 h 627"/>
                <a:gd name="T24" fmla="*/ 2007 w 2271"/>
                <a:gd name="T25" fmla="*/ 213 h 627"/>
                <a:gd name="T26" fmla="*/ 1617 w 2271"/>
                <a:gd name="T27" fmla="*/ 411 h 627"/>
                <a:gd name="T28" fmla="*/ 1114 w 2271"/>
                <a:gd name="T29" fmla="*/ 491 h 627"/>
                <a:gd name="T30" fmla="*/ 621 w 2271"/>
                <a:gd name="T31" fmla="*/ 341 h 627"/>
                <a:gd name="T32" fmla="*/ 209 w 2271"/>
                <a:gd name="T33" fmla="*/ 202 h 627"/>
                <a:gd name="T34" fmla="*/ 0 w 2271"/>
                <a:gd name="T35" fmla="*/ 104 h 627"/>
                <a:gd name="T36" fmla="*/ 2 w 2271"/>
                <a:gd name="T37" fmla="*/ 115 h 627"/>
                <a:gd name="T38" fmla="*/ 4 w 2271"/>
                <a:gd name="T39" fmla="*/ 127 h 627"/>
                <a:gd name="T40" fmla="*/ 7 w 2271"/>
                <a:gd name="T41" fmla="*/ 139 h 627"/>
                <a:gd name="T42" fmla="*/ 11 w 2271"/>
                <a:gd name="T43" fmla="*/ 151 h 627"/>
                <a:gd name="T44" fmla="*/ 15 w 2271"/>
                <a:gd name="T45" fmla="*/ 162 h 627"/>
                <a:gd name="T46" fmla="*/ 20 w 2271"/>
                <a:gd name="T47" fmla="*/ 174 h 627"/>
                <a:gd name="T48" fmla="*/ 25 w 2271"/>
                <a:gd name="T49" fmla="*/ 185 h 627"/>
                <a:gd name="T50" fmla="*/ 50 w 2271"/>
                <a:gd name="T51" fmla="*/ 226 h 627"/>
                <a:gd name="T52" fmla="*/ 56 w 2271"/>
                <a:gd name="T53" fmla="*/ 234 h 627"/>
                <a:gd name="T54" fmla="*/ 63 w 2271"/>
                <a:gd name="T55" fmla="*/ 243 h 627"/>
                <a:gd name="T56" fmla="*/ 71 w 2271"/>
                <a:gd name="T57" fmla="*/ 252 h 627"/>
                <a:gd name="T58" fmla="*/ 80 w 2271"/>
                <a:gd name="T59" fmla="*/ 261 h 627"/>
                <a:gd name="T60" fmla="*/ 89 w 2271"/>
                <a:gd name="T61" fmla="*/ 269 h 627"/>
                <a:gd name="T62" fmla="*/ 98 w 2271"/>
                <a:gd name="T63" fmla="*/ 277 h 627"/>
                <a:gd name="T64" fmla="*/ 108 w 2271"/>
                <a:gd name="T65" fmla="*/ 285 h 627"/>
                <a:gd name="T66" fmla="*/ 118 w 2271"/>
                <a:gd name="T67" fmla="*/ 292 h 627"/>
                <a:gd name="T68" fmla="*/ 129 w 2271"/>
                <a:gd name="T69" fmla="*/ 299 h 627"/>
                <a:gd name="T70" fmla="*/ 144 w 2271"/>
                <a:gd name="T71" fmla="*/ 307 h 627"/>
                <a:gd name="T72" fmla="*/ 156 w 2271"/>
                <a:gd name="T73" fmla="*/ 313 h 627"/>
                <a:gd name="T74" fmla="*/ 168 w 2271"/>
                <a:gd name="T75" fmla="*/ 318 h 627"/>
                <a:gd name="T76" fmla="*/ 180 w 2271"/>
                <a:gd name="T77" fmla="*/ 322 h 627"/>
                <a:gd name="T78" fmla="*/ 192 w 2271"/>
                <a:gd name="T79" fmla="*/ 326 h 627"/>
                <a:gd name="T80" fmla="*/ 204 w 2271"/>
                <a:gd name="T81" fmla="*/ 330 h 627"/>
                <a:gd name="T82" fmla="*/ 217 w 2271"/>
                <a:gd name="T83" fmla="*/ 333 h 627"/>
                <a:gd name="T84" fmla="*/ 230 w 2271"/>
                <a:gd name="T85" fmla="*/ 335 h 627"/>
                <a:gd name="T86" fmla="*/ 243 w 2271"/>
                <a:gd name="T87" fmla="*/ 336 h 627"/>
                <a:gd name="T88" fmla="*/ 256 w 2271"/>
                <a:gd name="T89" fmla="*/ 337 h 627"/>
                <a:gd name="T90" fmla="*/ 358 w 2271"/>
                <a:gd name="T91" fmla="*/ 323 h 627"/>
                <a:gd name="T92" fmla="*/ 875 w 2271"/>
                <a:gd name="T93" fmla="*/ 430 h 627"/>
                <a:gd name="T94" fmla="*/ 1448 w 2271"/>
                <a:gd name="T95" fmla="*/ 478 h 627"/>
                <a:gd name="T96" fmla="*/ 2034 w 2271"/>
                <a:gd name="T97" fmla="*/ 346 h 627"/>
                <a:gd name="T98" fmla="*/ 2271 w 2271"/>
                <a:gd name="T99" fmla="*/ 145 h 627"/>
                <a:gd name="T100" fmla="*/ 2271 w 2271"/>
                <a:gd name="T101" fmla="*/ 132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71" h="627">
                  <a:moveTo>
                    <a:pt x="2271" y="132"/>
                  </a:moveTo>
                  <a:cubicBezTo>
                    <a:pt x="2271" y="129"/>
                    <a:pt x="2270" y="127"/>
                    <a:pt x="2270" y="124"/>
                  </a:cubicBezTo>
                  <a:cubicBezTo>
                    <a:pt x="2270" y="123"/>
                    <a:pt x="2270" y="122"/>
                    <a:pt x="2270" y="121"/>
                  </a:cubicBezTo>
                  <a:cubicBezTo>
                    <a:pt x="2269" y="119"/>
                    <a:pt x="2269" y="116"/>
                    <a:pt x="2269" y="114"/>
                  </a:cubicBezTo>
                  <a:cubicBezTo>
                    <a:pt x="2269" y="113"/>
                    <a:pt x="2269" y="112"/>
                    <a:pt x="2268" y="111"/>
                  </a:cubicBezTo>
                  <a:cubicBezTo>
                    <a:pt x="2268" y="109"/>
                    <a:pt x="2268" y="106"/>
                    <a:pt x="2267" y="104"/>
                  </a:cubicBezTo>
                  <a:cubicBezTo>
                    <a:pt x="2267" y="103"/>
                    <a:pt x="2267" y="102"/>
                    <a:pt x="2266" y="101"/>
                  </a:cubicBezTo>
                  <a:cubicBezTo>
                    <a:pt x="2266" y="99"/>
                    <a:pt x="2265" y="96"/>
                    <a:pt x="2265" y="94"/>
                  </a:cubicBezTo>
                  <a:cubicBezTo>
                    <a:pt x="2265" y="93"/>
                    <a:pt x="2264" y="93"/>
                    <a:pt x="2264" y="92"/>
                  </a:cubicBezTo>
                  <a:cubicBezTo>
                    <a:pt x="2263" y="89"/>
                    <a:pt x="2263" y="87"/>
                    <a:pt x="2262" y="84"/>
                  </a:cubicBezTo>
                  <a:cubicBezTo>
                    <a:pt x="2262" y="84"/>
                    <a:pt x="2262" y="83"/>
                    <a:pt x="2261" y="83"/>
                  </a:cubicBezTo>
                  <a:cubicBezTo>
                    <a:pt x="2261" y="80"/>
                    <a:pt x="2260" y="77"/>
                    <a:pt x="2259" y="75"/>
                  </a:cubicBezTo>
                  <a:cubicBezTo>
                    <a:pt x="2258" y="74"/>
                    <a:pt x="2258" y="74"/>
                    <a:pt x="2258" y="73"/>
                  </a:cubicBezTo>
                  <a:cubicBezTo>
                    <a:pt x="2257" y="71"/>
                    <a:pt x="2256" y="68"/>
                    <a:pt x="2255" y="65"/>
                  </a:cubicBezTo>
                  <a:cubicBezTo>
                    <a:pt x="2255" y="65"/>
                    <a:pt x="2255" y="65"/>
                    <a:pt x="2255" y="64"/>
                  </a:cubicBezTo>
                  <a:cubicBezTo>
                    <a:pt x="2253" y="62"/>
                    <a:pt x="2252" y="59"/>
                    <a:pt x="2251" y="56"/>
                  </a:cubicBezTo>
                  <a:cubicBezTo>
                    <a:pt x="2251" y="56"/>
                    <a:pt x="2251" y="56"/>
                    <a:pt x="2250" y="56"/>
                  </a:cubicBezTo>
                  <a:cubicBezTo>
                    <a:pt x="2249" y="53"/>
                    <a:pt x="2248" y="50"/>
                    <a:pt x="2246" y="47"/>
                  </a:cubicBezTo>
                  <a:cubicBezTo>
                    <a:pt x="2246" y="47"/>
                    <a:pt x="2246" y="47"/>
                    <a:pt x="2246" y="47"/>
                  </a:cubicBezTo>
                  <a:cubicBezTo>
                    <a:pt x="2244" y="44"/>
                    <a:pt x="2243" y="41"/>
                    <a:pt x="2241" y="39"/>
                  </a:cubicBezTo>
                  <a:cubicBezTo>
                    <a:pt x="2241" y="39"/>
                    <a:pt x="2241" y="39"/>
                    <a:pt x="2241" y="39"/>
                  </a:cubicBezTo>
                  <a:cubicBezTo>
                    <a:pt x="2232" y="25"/>
                    <a:pt x="2222" y="12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0"/>
                    <a:pt x="2210" y="0"/>
                    <a:pt x="2210" y="0"/>
                  </a:cubicBezTo>
                  <a:cubicBezTo>
                    <a:pt x="2210" y="3"/>
                    <a:pt x="2211" y="6"/>
                    <a:pt x="2211" y="10"/>
                  </a:cubicBezTo>
                  <a:cubicBezTo>
                    <a:pt x="2211" y="122"/>
                    <a:pt x="2120" y="213"/>
                    <a:pt x="2007" y="213"/>
                  </a:cubicBezTo>
                  <a:cubicBezTo>
                    <a:pt x="1996" y="213"/>
                    <a:pt x="1984" y="212"/>
                    <a:pt x="1973" y="210"/>
                  </a:cubicBezTo>
                  <a:cubicBezTo>
                    <a:pt x="1900" y="330"/>
                    <a:pt x="1768" y="411"/>
                    <a:pt x="1617" y="411"/>
                  </a:cubicBezTo>
                  <a:cubicBezTo>
                    <a:pt x="1532" y="411"/>
                    <a:pt x="1453" y="386"/>
                    <a:pt x="1387" y="342"/>
                  </a:cubicBezTo>
                  <a:cubicBezTo>
                    <a:pt x="1329" y="432"/>
                    <a:pt x="1228" y="491"/>
                    <a:pt x="1114" y="491"/>
                  </a:cubicBezTo>
                  <a:cubicBezTo>
                    <a:pt x="979" y="491"/>
                    <a:pt x="864" y="410"/>
                    <a:pt x="814" y="294"/>
                  </a:cubicBezTo>
                  <a:cubicBezTo>
                    <a:pt x="756" y="324"/>
                    <a:pt x="691" y="341"/>
                    <a:pt x="621" y="341"/>
                  </a:cubicBezTo>
                  <a:cubicBezTo>
                    <a:pt x="491" y="341"/>
                    <a:pt x="374" y="281"/>
                    <a:pt x="298" y="187"/>
                  </a:cubicBezTo>
                  <a:cubicBezTo>
                    <a:pt x="270" y="197"/>
                    <a:pt x="240" y="202"/>
                    <a:pt x="209" y="202"/>
                  </a:cubicBezTo>
                  <a:cubicBezTo>
                    <a:pt x="125" y="202"/>
                    <a:pt x="50" y="16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8"/>
                    <a:pt x="1" y="111"/>
                    <a:pt x="2" y="115"/>
                  </a:cubicBezTo>
                  <a:cubicBezTo>
                    <a:pt x="2" y="116"/>
                    <a:pt x="2" y="116"/>
                    <a:pt x="2" y="117"/>
                  </a:cubicBezTo>
                  <a:cubicBezTo>
                    <a:pt x="3" y="120"/>
                    <a:pt x="3" y="123"/>
                    <a:pt x="4" y="127"/>
                  </a:cubicBezTo>
                  <a:cubicBezTo>
                    <a:pt x="4" y="128"/>
                    <a:pt x="5" y="129"/>
                    <a:pt x="5" y="130"/>
                  </a:cubicBezTo>
                  <a:cubicBezTo>
                    <a:pt x="6" y="133"/>
                    <a:pt x="6" y="136"/>
                    <a:pt x="7" y="139"/>
                  </a:cubicBezTo>
                  <a:cubicBezTo>
                    <a:pt x="8" y="140"/>
                    <a:pt x="8" y="141"/>
                    <a:pt x="8" y="142"/>
                  </a:cubicBezTo>
                  <a:cubicBezTo>
                    <a:pt x="9" y="145"/>
                    <a:pt x="10" y="148"/>
                    <a:pt x="11" y="151"/>
                  </a:cubicBezTo>
                  <a:cubicBezTo>
                    <a:pt x="11" y="152"/>
                    <a:pt x="12" y="153"/>
                    <a:pt x="12" y="154"/>
                  </a:cubicBezTo>
                  <a:cubicBezTo>
                    <a:pt x="13" y="157"/>
                    <a:pt x="14" y="160"/>
                    <a:pt x="15" y="162"/>
                  </a:cubicBezTo>
                  <a:cubicBezTo>
                    <a:pt x="15" y="163"/>
                    <a:pt x="16" y="164"/>
                    <a:pt x="16" y="165"/>
                  </a:cubicBezTo>
                  <a:cubicBezTo>
                    <a:pt x="17" y="168"/>
                    <a:pt x="19" y="171"/>
                    <a:pt x="20" y="174"/>
                  </a:cubicBezTo>
                  <a:cubicBezTo>
                    <a:pt x="20" y="175"/>
                    <a:pt x="21" y="176"/>
                    <a:pt x="21" y="177"/>
                  </a:cubicBezTo>
                  <a:cubicBezTo>
                    <a:pt x="22" y="180"/>
                    <a:pt x="24" y="183"/>
                    <a:pt x="25" y="185"/>
                  </a:cubicBezTo>
                  <a:cubicBezTo>
                    <a:pt x="25" y="186"/>
                    <a:pt x="26" y="187"/>
                    <a:pt x="26" y="187"/>
                  </a:cubicBezTo>
                  <a:cubicBezTo>
                    <a:pt x="33" y="201"/>
                    <a:pt x="41" y="214"/>
                    <a:pt x="50" y="226"/>
                  </a:cubicBezTo>
                  <a:cubicBezTo>
                    <a:pt x="50" y="226"/>
                    <a:pt x="50" y="226"/>
                    <a:pt x="50" y="227"/>
                  </a:cubicBezTo>
                  <a:cubicBezTo>
                    <a:pt x="52" y="229"/>
                    <a:pt x="54" y="232"/>
                    <a:pt x="56" y="234"/>
                  </a:cubicBezTo>
                  <a:cubicBezTo>
                    <a:pt x="57" y="235"/>
                    <a:pt x="57" y="236"/>
                    <a:pt x="58" y="237"/>
                  </a:cubicBezTo>
                  <a:cubicBezTo>
                    <a:pt x="60" y="239"/>
                    <a:pt x="61" y="241"/>
                    <a:pt x="63" y="243"/>
                  </a:cubicBezTo>
                  <a:cubicBezTo>
                    <a:pt x="64" y="244"/>
                    <a:pt x="65" y="245"/>
                    <a:pt x="66" y="246"/>
                  </a:cubicBezTo>
                  <a:cubicBezTo>
                    <a:pt x="68" y="248"/>
                    <a:pt x="70" y="250"/>
                    <a:pt x="71" y="252"/>
                  </a:cubicBezTo>
                  <a:cubicBezTo>
                    <a:pt x="72" y="253"/>
                    <a:pt x="74" y="254"/>
                    <a:pt x="75" y="255"/>
                  </a:cubicBezTo>
                  <a:cubicBezTo>
                    <a:pt x="76" y="257"/>
                    <a:pt x="78" y="259"/>
                    <a:pt x="80" y="261"/>
                  </a:cubicBezTo>
                  <a:cubicBezTo>
                    <a:pt x="81" y="262"/>
                    <a:pt x="82" y="263"/>
                    <a:pt x="84" y="264"/>
                  </a:cubicBezTo>
                  <a:cubicBezTo>
                    <a:pt x="85" y="266"/>
                    <a:pt x="87" y="267"/>
                    <a:pt x="89" y="269"/>
                  </a:cubicBezTo>
                  <a:cubicBezTo>
                    <a:pt x="90" y="270"/>
                    <a:pt x="92" y="271"/>
                    <a:pt x="93" y="273"/>
                  </a:cubicBezTo>
                  <a:cubicBezTo>
                    <a:pt x="95" y="274"/>
                    <a:pt x="97" y="276"/>
                    <a:pt x="98" y="277"/>
                  </a:cubicBezTo>
                  <a:cubicBezTo>
                    <a:pt x="100" y="278"/>
                    <a:pt x="101" y="279"/>
                    <a:pt x="103" y="280"/>
                  </a:cubicBezTo>
                  <a:cubicBezTo>
                    <a:pt x="105" y="282"/>
                    <a:pt x="106" y="283"/>
                    <a:pt x="108" y="285"/>
                  </a:cubicBezTo>
                  <a:cubicBezTo>
                    <a:pt x="110" y="286"/>
                    <a:pt x="111" y="287"/>
                    <a:pt x="113" y="288"/>
                  </a:cubicBezTo>
                  <a:cubicBezTo>
                    <a:pt x="115" y="289"/>
                    <a:pt x="117" y="291"/>
                    <a:pt x="118" y="292"/>
                  </a:cubicBezTo>
                  <a:cubicBezTo>
                    <a:pt x="120" y="293"/>
                    <a:pt x="122" y="294"/>
                    <a:pt x="124" y="295"/>
                  </a:cubicBezTo>
                  <a:cubicBezTo>
                    <a:pt x="125" y="296"/>
                    <a:pt x="127" y="297"/>
                    <a:pt x="129" y="299"/>
                  </a:cubicBezTo>
                  <a:cubicBezTo>
                    <a:pt x="132" y="300"/>
                    <a:pt x="135" y="302"/>
                    <a:pt x="137" y="303"/>
                  </a:cubicBezTo>
                  <a:cubicBezTo>
                    <a:pt x="140" y="305"/>
                    <a:pt x="142" y="306"/>
                    <a:pt x="144" y="307"/>
                  </a:cubicBezTo>
                  <a:cubicBezTo>
                    <a:pt x="146" y="308"/>
                    <a:pt x="148" y="309"/>
                    <a:pt x="151" y="310"/>
                  </a:cubicBezTo>
                  <a:cubicBezTo>
                    <a:pt x="152" y="311"/>
                    <a:pt x="154" y="312"/>
                    <a:pt x="156" y="313"/>
                  </a:cubicBezTo>
                  <a:cubicBezTo>
                    <a:pt x="158" y="314"/>
                    <a:pt x="160" y="315"/>
                    <a:pt x="162" y="316"/>
                  </a:cubicBezTo>
                  <a:cubicBezTo>
                    <a:pt x="164" y="316"/>
                    <a:pt x="166" y="317"/>
                    <a:pt x="168" y="318"/>
                  </a:cubicBezTo>
                  <a:cubicBezTo>
                    <a:pt x="170" y="319"/>
                    <a:pt x="172" y="320"/>
                    <a:pt x="174" y="320"/>
                  </a:cubicBezTo>
                  <a:cubicBezTo>
                    <a:pt x="176" y="321"/>
                    <a:pt x="178" y="322"/>
                    <a:pt x="180" y="322"/>
                  </a:cubicBezTo>
                  <a:cubicBezTo>
                    <a:pt x="182" y="323"/>
                    <a:pt x="184" y="324"/>
                    <a:pt x="186" y="325"/>
                  </a:cubicBezTo>
                  <a:cubicBezTo>
                    <a:pt x="188" y="325"/>
                    <a:pt x="190" y="326"/>
                    <a:pt x="192" y="326"/>
                  </a:cubicBezTo>
                  <a:cubicBezTo>
                    <a:pt x="194" y="327"/>
                    <a:pt x="197" y="328"/>
                    <a:pt x="199" y="328"/>
                  </a:cubicBezTo>
                  <a:cubicBezTo>
                    <a:pt x="201" y="329"/>
                    <a:pt x="203" y="329"/>
                    <a:pt x="204" y="330"/>
                  </a:cubicBezTo>
                  <a:cubicBezTo>
                    <a:pt x="207" y="330"/>
                    <a:pt x="209" y="331"/>
                    <a:pt x="212" y="331"/>
                  </a:cubicBezTo>
                  <a:cubicBezTo>
                    <a:pt x="213" y="332"/>
                    <a:pt x="215" y="332"/>
                    <a:pt x="217" y="333"/>
                  </a:cubicBezTo>
                  <a:cubicBezTo>
                    <a:pt x="220" y="333"/>
                    <a:pt x="222" y="333"/>
                    <a:pt x="225" y="334"/>
                  </a:cubicBezTo>
                  <a:cubicBezTo>
                    <a:pt x="226" y="334"/>
                    <a:pt x="228" y="335"/>
                    <a:pt x="230" y="335"/>
                  </a:cubicBezTo>
                  <a:cubicBezTo>
                    <a:pt x="233" y="335"/>
                    <a:pt x="235" y="336"/>
                    <a:pt x="238" y="336"/>
                  </a:cubicBezTo>
                  <a:cubicBezTo>
                    <a:pt x="240" y="336"/>
                    <a:pt x="241" y="336"/>
                    <a:pt x="243" y="336"/>
                  </a:cubicBezTo>
                  <a:cubicBezTo>
                    <a:pt x="246" y="337"/>
                    <a:pt x="249" y="337"/>
                    <a:pt x="252" y="337"/>
                  </a:cubicBezTo>
                  <a:cubicBezTo>
                    <a:pt x="254" y="337"/>
                    <a:pt x="255" y="337"/>
                    <a:pt x="256" y="337"/>
                  </a:cubicBezTo>
                  <a:cubicBezTo>
                    <a:pt x="261" y="338"/>
                    <a:pt x="265" y="338"/>
                    <a:pt x="270" y="338"/>
                  </a:cubicBezTo>
                  <a:cubicBezTo>
                    <a:pt x="301" y="338"/>
                    <a:pt x="331" y="333"/>
                    <a:pt x="358" y="323"/>
                  </a:cubicBezTo>
                  <a:cubicBezTo>
                    <a:pt x="435" y="417"/>
                    <a:pt x="551" y="477"/>
                    <a:pt x="682" y="477"/>
                  </a:cubicBezTo>
                  <a:cubicBezTo>
                    <a:pt x="751" y="477"/>
                    <a:pt x="817" y="460"/>
                    <a:pt x="875" y="430"/>
                  </a:cubicBezTo>
                  <a:cubicBezTo>
                    <a:pt x="925" y="546"/>
                    <a:pt x="1040" y="627"/>
                    <a:pt x="1174" y="627"/>
                  </a:cubicBezTo>
                  <a:cubicBezTo>
                    <a:pt x="1289" y="627"/>
                    <a:pt x="1390" y="567"/>
                    <a:pt x="1448" y="478"/>
                  </a:cubicBezTo>
                  <a:cubicBezTo>
                    <a:pt x="1514" y="521"/>
                    <a:pt x="1593" y="546"/>
                    <a:pt x="1677" y="546"/>
                  </a:cubicBezTo>
                  <a:cubicBezTo>
                    <a:pt x="1828" y="546"/>
                    <a:pt x="1961" y="466"/>
                    <a:pt x="2034" y="346"/>
                  </a:cubicBezTo>
                  <a:cubicBezTo>
                    <a:pt x="2045" y="347"/>
                    <a:pt x="2056" y="348"/>
                    <a:pt x="2068" y="348"/>
                  </a:cubicBezTo>
                  <a:cubicBezTo>
                    <a:pt x="2180" y="348"/>
                    <a:pt x="2271" y="257"/>
                    <a:pt x="2271" y="145"/>
                  </a:cubicBezTo>
                  <a:cubicBezTo>
                    <a:pt x="2271" y="142"/>
                    <a:pt x="2271" y="138"/>
                    <a:pt x="2271" y="135"/>
                  </a:cubicBezTo>
                  <a:cubicBezTo>
                    <a:pt x="2271" y="134"/>
                    <a:pt x="2271" y="133"/>
                    <a:pt x="2271" y="132"/>
                  </a:cubicBezTo>
                  <a:close/>
                </a:path>
              </a:pathLst>
            </a:cu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57"/>
            <p:cNvSpPr>
              <a:spLocks/>
            </p:cNvSpPr>
            <p:nvPr/>
          </p:nvSpPr>
          <p:spPr bwMode="auto">
            <a:xfrm>
              <a:off x="4678363" y="2251560"/>
              <a:ext cx="868363" cy="471487"/>
            </a:xfrm>
            <a:custGeom>
              <a:avLst/>
              <a:gdLst>
                <a:gd name="T0" fmla="*/ 356 w 684"/>
                <a:gd name="T1" fmla="*/ 238 h 371"/>
                <a:gd name="T2" fmla="*/ 684 w 684"/>
                <a:gd name="T3" fmla="*/ 31 h 371"/>
                <a:gd name="T4" fmla="*/ 340 w 684"/>
                <a:gd name="T5" fmla="*/ 190 h 371"/>
                <a:gd name="T6" fmla="*/ 0 w 684"/>
                <a:gd name="T7" fmla="*/ 371 h 371"/>
                <a:gd name="T8" fmla="*/ 356 w 684"/>
                <a:gd name="T9" fmla="*/ 23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4" h="371">
                  <a:moveTo>
                    <a:pt x="356" y="238"/>
                  </a:moveTo>
                  <a:cubicBezTo>
                    <a:pt x="356" y="238"/>
                    <a:pt x="418" y="55"/>
                    <a:pt x="684" y="31"/>
                  </a:cubicBezTo>
                  <a:cubicBezTo>
                    <a:pt x="684" y="31"/>
                    <a:pt x="459" y="0"/>
                    <a:pt x="340" y="190"/>
                  </a:cubicBezTo>
                  <a:cubicBezTo>
                    <a:pt x="340" y="190"/>
                    <a:pt x="80" y="107"/>
                    <a:pt x="0" y="371"/>
                  </a:cubicBezTo>
                  <a:cubicBezTo>
                    <a:pt x="0" y="371"/>
                    <a:pt x="133" y="119"/>
                    <a:pt x="356" y="238"/>
                  </a:cubicBezTo>
                  <a:close/>
                </a:path>
              </a:pathLst>
            </a:custGeom>
            <a:ln/>
            <a:ex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028497" y="2609150"/>
            <a:ext cx="445294" cy="677465"/>
            <a:chOff x="3786188" y="4478823"/>
            <a:chExt cx="593725" cy="903287"/>
          </a:xfrm>
        </p:grpSpPr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786188" y="4478823"/>
              <a:ext cx="593725" cy="903287"/>
            </a:xfrm>
            <a:custGeom>
              <a:avLst/>
              <a:gdLst>
                <a:gd name="T0" fmla="*/ 360 w 468"/>
                <a:gd name="T1" fmla="*/ 0 h 710"/>
                <a:gd name="T2" fmla="*/ 108 w 468"/>
                <a:gd name="T3" fmla="*/ 0 h 710"/>
                <a:gd name="T4" fmla="*/ 0 w 468"/>
                <a:gd name="T5" fmla="*/ 108 h 710"/>
                <a:gd name="T6" fmla="*/ 0 w 468"/>
                <a:gd name="T7" fmla="*/ 602 h 710"/>
                <a:gd name="T8" fmla="*/ 108 w 468"/>
                <a:gd name="T9" fmla="*/ 710 h 710"/>
                <a:gd name="T10" fmla="*/ 360 w 468"/>
                <a:gd name="T11" fmla="*/ 710 h 710"/>
                <a:gd name="T12" fmla="*/ 468 w 468"/>
                <a:gd name="T13" fmla="*/ 602 h 710"/>
                <a:gd name="T14" fmla="*/ 468 w 468"/>
                <a:gd name="T15" fmla="*/ 108 h 710"/>
                <a:gd name="T16" fmla="*/ 360 w 468"/>
                <a:gd name="T17" fmla="*/ 0 h 710"/>
                <a:gd name="T18" fmla="*/ 408 w 468"/>
                <a:gd name="T19" fmla="*/ 602 h 710"/>
                <a:gd name="T20" fmla="*/ 360 w 468"/>
                <a:gd name="T21" fmla="*/ 650 h 710"/>
                <a:gd name="T22" fmla="*/ 108 w 468"/>
                <a:gd name="T23" fmla="*/ 650 h 710"/>
                <a:gd name="T24" fmla="*/ 60 w 468"/>
                <a:gd name="T25" fmla="*/ 602 h 710"/>
                <a:gd name="T26" fmla="*/ 60 w 468"/>
                <a:gd name="T27" fmla="*/ 108 h 710"/>
                <a:gd name="T28" fmla="*/ 108 w 468"/>
                <a:gd name="T29" fmla="*/ 60 h 710"/>
                <a:gd name="T30" fmla="*/ 360 w 468"/>
                <a:gd name="T31" fmla="*/ 60 h 710"/>
                <a:gd name="T32" fmla="*/ 408 w 468"/>
                <a:gd name="T33" fmla="*/ 108 h 710"/>
                <a:gd name="T34" fmla="*/ 408 w 468"/>
                <a:gd name="T35" fmla="*/ 60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8" h="710">
                  <a:moveTo>
                    <a:pt x="360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0" y="661"/>
                    <a:pt x="49" y="710"/>
                    <a:pt x="108" y="710"/>
                  </a:cubicBezTo>
                  <a:cubicBezTo>
                    <a:pt x="360" y="710"/>
                    <a:pt x="360" y="710"/>
                    <a:pt x="360" y="710"/>
                  </a:cubicBezTo>
                  <a:cubicBezTo>
                    <a:pt x="419" y="710"/>
                    <a:pt x="468" y="661"/>
                    <a:pt x="468" y="602"/>
                  </a:cubicBezTo>
                  <a:cubicBezTo>
                    <a:pt x="468" y="108"/>
                    <a:pt x="468" y="108"/>
                    <a:pt x="468" y="108"/>
                  </a:cubicBezTo>
                  <a:cubicBezTo>
                    <a:pt x="468" y="49"/>
                    <a:pt x="419" y="0"/>
                    <a:pt x="360" y="0"/>
                  </a:cubicBezTo>
                  <a:close/>
                  <a:moveTo>
                    <a:pt x="408" y="602"/>
                  </a:moveTo>
                  <a:cubicBezTo>
                    <a:pt x="408" y="628"/>
                    <a:pt x="386" y="650"/>
                    <a:pt x="360" y="650"/>
                  </a:cubicBezTo>
                  <a:cubicBezTo>
                    <a:pt x="108" y="650"/>
                    <a:pt x="108" y="650"/>
                    <a:pt x="108" y="650"/>
                  </a:cubicBezTo>
                  <a:cubicBezTo>
                    <a:pt x="82" y="650"/>
                    <a:pt x="60" y="628"/>
                    <a:pt x="60" y="602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0" y="82"/>
                    <a:pt x="82" y="60"/>
                    <a:pt x="108" y="60"/>
                  </a:cubicBezTo>
                  <a:cubicBezTo>
                    <a:pt x="360" y="60"/>
                    <a:pt x="360" y="60"/>
                    <a:pt x="360" y="60"/>
                  </a:cubicBezTo>
                  <a:cubicBezTo>
                    <a:pt x="386" y="60"/>
                    <a:pt x="408" y="82"/>
                    <a:pt x="408" y="108"/>
                  </a:cubicBezTo>
                  <a:lnTo>
                    <a:pt x="408" y="60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Freeform 58"/>
            <p:cNvSpPr>
              <a:spLocks noEditPoints="1"/>
            </p:cNvSpPr>
            <p:nvPr/>
          </p:nvSpPr>
          <p:spPr bwMode="auto">
            <a:xfrm>
              <a:off x="3862388" y="4555023"/>
              <a:ext cx="441325" cy="750887"/>
            </a:xfrm>
            <a:custGeom>
              <a:avLst/>
              <a:gdLst>
                <a:gd name="T0" fmla="*/ 300 w 348"/>
                <a:gd name="T1" fmla="*/ 0 h 590"/>
                <a:gd name="T2" fmla="*/ 48 w 348"/>
                <a:gd name="T3" fmla="*/ 0 h 590"/>
                <a:gd name="T4" fmla="*/ 0 w 348"/>
                <a:gd name="T5" fmla="*/ 48 h 590"/>
                <a:gd name="T6" fmla="*/ 0 w 348"/>
                <a:gd name="T7" fmla="*/ 542 h 590"/>
                <a:gd name="T8" fmla="*/ 48 w 348"/>
                <a:gd name="T9" fmla="*/ 590 h 590"/>
                <a:gd name="T10" fmla="*/ 300 w 348"/>
                <a:gd name="T11" fmla="*/ 590 h 590"/>
                <a:gd name="T12" fmla="*/ 348 w 348"/>
                <a:gd name="T13" fmla="*/ 542 h 590"/>
                <a:gd name="T14" fmla="*/ 348 w 348"/>
                <a:gd name="T15" fmla="*/ 48 h 590"/>
                <a:gd name="T16" fmla="*/ 300 w 348"/>
                <a:gd name="T17" fmla="*/ 0 h 590"/>
                <a:gd name="T18" fmla="*/ 174 w 348"/>
                <a:gd name="T19" fmla="*/ 571 h 590"/>
                <a:gd name="T20" fmla="*/ 147 w 348"/>
                <a:gd name="T21" fmla="*/ 545 h 590"/>
                <a:gd name="T22" fmla="*/ 174 w 348"/>
                <a:gd name="T23" fmla="*/ 518 h 590"/>
                <a:gd name="T24" fmla="*/ 200 w 348"/>
                <a:gd name="T25" fmla="*/ 545 h 590"/>
                <a:gd name="T26" fmla="*/ 174 w 348"/>
                <a:gd name="T27" fmla="*/ 571 h 590"/>
                <a:gd name="T28" fmla="*/ 323 w 348"/>
                <a:gd name="T29" fmla="*/ 504 h 590"/>
                <a:gd name="T30" fmla="*/ 25 w 348"/>
                <a:gd name="T31" fmla="*/ 504 h 590"/>
                <a:gd name="T32" fmla="*/ 25 w 348"/>
                <a:gd name="T33" fmla="*/ 86 h 590"/>
                <a:gd name="T34" fmla="*/ 323 w 348"/>
                <a:gd name="T35" fmla="*/ 86 h 590"/>
                <a:gd name="T36" fmla="*/ 323 w 348"/>
                <a:gd name="T37" fmla="*/ 504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590">
                  <a:moveTo>
                    <a:pt x="30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2"/>
                    <a:pt x="0" y="48"/>
                  </a:cubicBezTo>
                  <a:cubicBezTo>
                    <a:pt x="0" y="542"/>
                    <a:pt x="0" y="542"/>
                    <a:pt x="0" y="542"/>
                  </a:cubicBezTo>
                  <a:cubicBezTo>
                    <a:pt x="0" y="568"/>
                    <a:pt x="22" y="590"/>
                    <a:pt x="48" y="590"/>
                  </a:cubicBezTo>
                  <a:cubicBezTo>
                    <a:pt x="300" y="590"/>
                    <a:pt x="300" y="590"/>
                    <a:pt x="300" y="590"/>
                  </a:cubicBezTo>
                  <a:cubicBezTo>
                    <a:pt x="326" y="590"/>
                    <a:pt x="348" y="568"/>
                    <a:pt x="348" y="542"/>
                  </a:cubicBezTo>
                  <a:cubicBezTo>
                    <a:pt x="348" y="48"/>
                    <a:pt x="348" y="48"/>
                    <a:pt x="348" y="48"/>
                  </a:cubicBezTo>
                  <a:cubicBezTo>
                    <a:pt x="348" y="22"/>
                    <a:pt x="326" y="0"/>
                    <a:pt x="300" y="0"/>
                  </a:cubicBezTo>
                  <a:close/>
                  <a:moveTo>
                    <a:pt x="174" y="571"/>
                  </a:moveTo>
                  <a:cubicBezTo>
                    <a:pt x="159" y="571"/>
                    <a:pt x="147" y="559"/>
                    <a:pt x="147" y="545"/>
                  </a:cubicBezTo>
                  <a:cubicBezTo>
                    <a:pt x="147" y="530"/>
                    <a:pt x="159" y="518"/>
                    <a:pt x="174" y="518"/>
                  </a:cubicBezTo>
                  <a:cubicBezTo>
                    <a:pt x="189" y="518"/>
                    <a:pt x="200" y="530"/>
                    <a:pt x="200" y="545"/>
                  </a:cubicBezTo>
                  <a:cubicBezTo>
                    <a:pt x="200" y="559"/>
                    <a:pt x="189" y="571"/>
                    <a:pt x="174" y="571"/>
                  </a:cubicBezTo>
                  <a:close/>
                  <a:moveTo>
                    <a:pt x="323" y="504"/>
                  </a:moveTo>
                  <a:cubicBezTo>
                    <a:pt x="25" y="504"/>
                    <a:pt x="25" y="504"/>
                    <a:pt x="25" y="504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323" y="86"/>
                    <a:pt x="323" y="86"/>
                    <a:pt x="323" y="86"/>
                  </a:cubicBezTo>
                  <a:lnTo>
                    <a:pt x="323" y="50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Freeform 59"/>
            <p:cNvSpPr>
              <a:spLocks noEditPoints="1"/>
            </p:cNvSpPr>
            <p:nvPr/>
          </p:nvSpPr>
          <p:spPr bwMode="auto">
            <a:xfrm>
              <a:off x="3894138" y="4664560"/>
              <a:ext cx="377825" cy="531812"/>
            </a:xfrm>
            <a:custGeom>
              <a:avLst/>
              <a:gdLst>
                <a:gd name="T0" fmla="*/ 0 w 238"/>
                <a:gd name="T1" fmla="*/ 335 h 335"/>
                <a:gd name="T2" fmla="*/ 238 w 238"/>
                <a:gd name="T3" fmla="*/ 335 h 335"/>
                <a:gd name="T4" fmla="*/ 238 w 238"/>
                <a:gd name="T5" fmla="*/ 0 h 335"/>
                <a:gd name="T6" fmla="*/ 0 w 238"/>
                <a:gd name="T7" fmla="*/ 0 h 335"/>
                <a:gd name="T8" fmla="*/ 0 w 238"/>
                <a:gd name="T9" fmla="*/ 335 h 335"/>
                <a:gd name="T10" fmla="*/ 12 w 238"/>
                <a:gd name="T11" fmla="*/ 13 h 335"/>
                <a:gd name="T12" fmla="*/ 94 w 238"/>
                <a:gd name="T13" fmla="*/ 13 h 335"/>
                <a:gd name="T14" fmla="*/ 27 w 238"/>
                <a:gd name="T15" fmla="*/ 28 h 335"/>
                <a:gd name="T16" fmla="*/ 12 w 238"/>
                <a:gd name="T17" fmla="*/ 172 h 335"/>
                <a:gd name="T18" fmla="*/ 12 w 238"/>
                <a:gd name="T19" fmla="*/ 1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335">
                  <a:moveTo>
                    <a:pt x="0" y="335"/>
                  </a:moveTo>
                  <a:lnTo>
                    <a:pt x="238" y="335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335"/>
                  </a:lnTo>
                  <a:close/>
                  <a:moveTo>
                    <a:pt x="12" y="13"/>
                  </a:moveTo>
                  <a:lnTo>
                    <a:pt x="94" y="13"/>
                  </a:lnTo>
                  <a:lnTo>
                    <a:pt x="27" y="28"/>
                  </a:lnTo>
                  <a:lnTo>
                    <a:pt x="12" y="172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" name="Oval 60"/>
            <p:cNvSpPr>
              <a:spLocks noChangeArrowheads="1"/>
            </p:cNvSpPr>
            <p:nvPr/>
          </p:nvSpPr>
          <p:spPr bwMode="auto">
            <a:xfrm>
              <a:off x="4048126" y="5213835"/>
              <a:ext cx="68263" cy="682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081221" y="2706186"/>
            <a:ext cx="776288" cy="742950"/>
            <a:chOff x="4838701" y="4435960"/>
            <a:chExt cx="1035050" cy="990600"/>
          </a:xfrm>
        </p:grpSpPr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4838701" y="4435960"/>
              <a:ext cx="1035050" cy="990600"/>
            </a:xfrm>
            <a:custGeom>
              <a:avLst/>
              <a:gdLst>
                <a:gd name="T0" fmla="*/ 757 w 815"/>
                <a:gd name="T1" fmla="*/ 440 h 779"/>
                <a:gd name="T2" fmla="*/ 757 w 815"/>
                <a:gd name="T3" fmla="*/ 60 h 779"/>
                <a:gd name="T4" fmla="*/ 697 w 815"/>
                <a:gd name="T5" fmla="*/ 0 h 779"/>
                <a:gd name="T6" fmla="*/ 118 w 815"/>
                <a:gd name="T7" fmla="*/ 0 h 779"/>
                <a:gd name="T8" fmla="*/ 58 w 815"/>
                <a:gd name="T9" fmla="*/ 60 h 779"/>
                <a:gd name="T10" fmla="*/ 58 w 815"/>
                <a:gd name="T11" fmla="*/ 440 h 779"/>
                <a:gd name="T12" fmla="*/ 2 w 815"/>
                <a:gd name="T13" fmla="*/ 672 h 779"/>
                <a:gd name="T14" fmla="*/ 0 w 815"/>
                <a:gd name="T15" fmla="*/ 686 h 779"/>
                <a:gd name="T16" fmla="*/ 0 w 815"/>
                <a:gd name="T17" fmla="*/ 719 h 779"/>
                <a:gd name="T18" fmla="*/ 60 w 815"/>
                <a:gd name="T19" fmla="*/ 779 h 779"/>
                <a:gd name="T20" fmla="*/ 755 w 815"/>
                <a:gd name="T21" fmla="*/ 779 h 779"/>
                <a:gd name="T22" fmla="*/ 815 w 815"/>
                <a:gd name="T23" fmla="*/ 719 h 779"/>
                <a:gd name="T24" fmla="*/ 815 w 815"/>
                <a:gd name="T25" fmla="*/ 686 h 779"/>
                <a:gd name="T26" fmla="*/ 813 w 815"/>
                <a:gd name="T27" fmla="*/ 672 h 779"/>
                <a:gd name="T28" fmla="*/ 757 w 815"/>
                <a:gd name="T29" fmla="*/ 440 h 779"/>
                <a:gd name="T30" fmla="*/ 755 w 815"/>
                <a:gd name="T31" fmla="*/ 719 h 779"/>
                <a:gd name="T32" fmla="*/ 60 w 815"/>
                <a:gd name="T33" fmla="*/ 719 h 779"/>
                <a:gd name="T34" fmla="*/ 60 w 815"/>
                <a:gd name="T35" fmla="*/ 686 h 779"/>
                <a:gd name="T36" fmla="*/ 118 w 815"/>
                <a:gd name="T37" fmla="*/ 447 h 779"/>
                <a:gd name="T38" fmla="*/ 118 w 815"/>
                <a:gd name="T39" fmla="*/ 60 h 779"/>
                <a:gd name="T40" fmla="*/ 697 w 815"/>
                <a:gd name="T41" fmla="*/ 60 h 779"/>
                <a:gd name="T42" fmla="*/ 697 w 815"/>
                <a:gd name="T43" fmla="*/ 447 h 779"/>
                <a:gd name="T44" fmla="*/ 755 w 815"/>
                <a:gd name="T45" fmla="*/ 686 h 779"/>
                <a:gd name="T46" fmla="*/ 755 w 815"/>
                <a:gd name="T47" fmla="*/ 719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5" h="779">
                  <a:moveTo>
                    <a:pt x="757" y="440"/>
                  </a:moveTo>
                  <a:cubicBezTo>
                    <a:pt x="757" y="60"/>
                    <a:pt x="757" y="60"/>
                    <a:pt x="757" y="60"/>
                  </a:cubicBezTo>
                  <a:cubicBezTo>
                    <a:pt x="757" y="26"/>
                    <a:pt x="730" y="0"/>
                    <a:pt x="697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85" y="0"/>
                    <a:pt x="58" y="26"/>
                    <a:pt x="58" y="60"/>
                  </a:cubicBezTo>
                  <a:cubicBezTo>
                    <a:pt x="58" y="440"/>
                    <a:pt x="58" y="440"/>
                    <a:pt x="58" y="440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0" y="676"/>
                    <a:pt x="0" y="681"/>
                    <a:pt x="0" y="686"/>
                  </a:cubicBezTo>
                  <a:cubicBezTo>
                    <a:pt x="0" y="719"/>
                    <a:pt x="0" y="719"/>
                    <a:pt x="0" y="719"/>
                  </a:cubicBezTo>
                  <a:cubicBezTo>
                    <a:pt x="0" y="752"/>
                    <a:pt x="27" y="779"/>
                    <a:pt x="60" y="779"/>
                  </a:cubicBezTo>
                  <a:cubicBezTo>
                    <a:pt x="755" y="779"/>
                    <a:pt x="755" y="779"/>
                    <a:pt x="755" y="779"/>
                  </a:cubicBezTo>
                  <a:cubicBezTo>
                    <a:pt x="788" y="779"/>
                    <a:pt x="815" y="752"/>
                    <a:pt x="815" y="719"/>
                  </a:cubicBezTo>
                  <a:cubicBezTo>
                    <a:pt x="815" y="686"/>
                    <a:pt x="815" y="686"/>
                    <a:pt x="815" y="686"/>
                  </a:cubicBezTo>
                  <a:cubicBezTo>
                    <a:pt x="815" y="681"/>
                    <a:pt x="814" y="676"/>
                    <a:pt x="813" y="672"/>
                  </a:cubicBezTo>
                  <a:lnTo>
                    <a:pt x="757" y="440"/>
                  </a:lnTo>
                  <a:close/>
                  <a:moveTo>
                    <a:pt x="755" y="719"/>
                  </a:moveTo>
                  <a:cubicBezTo>
                    <a:pt x="60" y="719"/>
                    <a:pt x="60" y="719"/>
                    <a:pt x="60" y="719"/>
                  </a:cubicBezTo>
                  <a:cubicBezTo>
                    <a:pt x="60" y="686"/>
                    <a:pt x="60" y="686"/>
                    <a:pt x="60" y="686"/>
                  </a:cubicBezTo>
                  <a:cubicBezTo>
                    <a:pt x="118" y="447"/>
                    <a:pt x="118" y="447"/>
                    <a:pt x="118" y="447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697" y="60"/>
                    <a:pt x="697" y="60"/>
                    <a:pt x="697" y="60"/>
                  </a:cubicBezTo>
                  <a:cubicBezTo>
                    <a:pt x="697" y="447"/>
                    <a:pt x="697" y="447"/>
                    <a:pt x="697" y="447"/>
                  </a:cubicBezTo>
                  <a:cubicBezTo>
                    <a:pt x="755" y="686"/>
                    <a:pt x="755" y="686"/>
                    <a:pt x="755" y="686"/>
                  </a:cubicBezTo>
                  <a:lnTo>
                    <a:pt x="755" y="7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64"/>
            <p:cNvSpPr>
              <a:spLocks noEditPoints="1"/>
            </p:cNvSpPr>
            <p:nvPr/>
          </p:nvSpPr>
          <p:spPr bwMode="auto">
            <a:xfrm>
              <a:off x="4914901" y="4512160"/>
              <a:ext cx="882650" cy="796925"/>
            </a:xfrm>
            <a:custGeom>
              <a:avLst/>
              <a:gdLst>
                <a:gd name="T0" fmla="*/ 510 w 556"/>
                <a:gd name="T1" fmla="*/ 0 h 502"/>
                <a:gd name="T2" fmla="*/ 46 w 556"/>
                <a:gd name="T3" fmla="*/ 0 h 502"/>
                <a:gd name="T4" fmla="*/ 46 w 556"/>
                <a:gd name="T5" fmla="*/ 310 h 502"/>
                <a:gd name="T6" fmla="*/ 0 w 556"/>
                <a:gd name="T7" fmla="*/ 502 h 502"/>
                <a:gd name="T8" fmla="*/ 556 w 556"/>
                <a:gd name="T9" fmla="*/ 502 h 502"/>
                <a:gd name="T10" fmla="*/ 510 w 556"/>
                <a:gd name="T11" fmla="*/ 310 h 502"/>
                <a:gd name="T12" fmla="*/ 510 w 556"/>
                <a:gd name="T13" fmla="*/ 0 h 502"/>
                <a:gd name="T14" fmla="*/ 209 w 556"/>
                <a:gd name="T15" fmla="*/ 492 h 502"/>
                <a:gd name="T16" fmla="*/ 220 w 556"/>
                <a:gd name="T17" fmla="*/ 451 h 502"/>
                <a:gd name="T18" fmla="*/ 335 w 556"/>
                <a:gd name="T19" fmla="*/ 451 h 502"/>
                <a:gd name="T20" fmla="*/ 347 w 556"/>
                <a:gd name="T21" fmla="*/ 492 h 502"/>
                <a:gd name="T22" fmla="*/ 209 w 556"/>
                <a:gd name="T23" fmla="*/ 492 h 502"/>
                <a:gd name="T24" fmla="*/ 512 w 556"/>
                <a:gd name="T25" fmla="*/ 438 h 502"/>
                <a:gd name="T26" fmla="*/ 44 w 556"/>
                <a:gd name="T27" fmla="*/ 438 h 502"/>
                <a:gd name="T28" fmla="*/ 83 w 556"/>
                <a:gd name="T29" fmla="*/ 328 h 502"/>
                <a:gd name="T30" fmla="*/ 473 w 556"/>
                <a:gd name="T31" fmla="*/ 328 h 502"/>
                <a:gd name="T32" fmla="*/ 512 w 556"/>
                <a:gd name="T33" fmla="*/ 438 h 502"/>
                <a:gd name="T34" fmla="*/ 65 w 556"/>
                <a:gd name="T35" fmla="*/ 20 h 502"/>
                <a:gd name="T36" fmla="*/ 491 w 556"/>
                <a:gd name="T37" fmla="*/ 20 h 502"/>
                <a:gd name="T38" fmla="*/ 491 w 556"/>
                <a:gd name="T39" fmla="*/ 290 h 502"/>
                <a:gd name="T40" fmla="*/ 65 w 556"/>
                <a:gd name="T41" fmla="*/ 290 h 502"/>
                <a:gd name="T42" fmla="*/ 65 w 556"/>
                <a:gd name="T43" fmla="*/ 2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56" h="502">
                  <a:moveTo>
                    <a:pt x="510" y="0"/>
                  </a:moveTo>
                  <a:lnTo>
                    <a:pt x="46" y="0"/>
                  </a:lnTo>
                  <a:lnTo>
                    <a:pt x="46" y="310"/>
                  </a:lnTo>
                  <a:lnTo>
                    <a:pt x="0" y="502"/>
                  </a:lnTo>
                  <a:lnTo>
                    <a:pt x="556" y="502"/>
                  </a:lnTo>
                  <a:lnTo>
                    <a:pt x="510" y="310"/>
                  </a:lnTo>
                  <a:lnTo>
                    <a:pt x="510" y="0"/>
                  </a:lnTo>
                  <a:close/>
                  <a:moveTo>
                    <a:pt x="209" y="492"/>
                  </a:moveTo>
                  <a:lnTo>
                    <a:pt x="220" y="451"/>
                  </a:lnTo>
                  <a:lnTo>
                    <a:pt x="335" y="451"/>
                  </a:lnTo>
                  <a:lnTo>
                    <a:pt x="347" y="492"/>
                  </a:lnTo>
                  <a:lnTo>
                    <a:pt x="209" y="492"/>
                  </a:lnTo>
                  <a:close/>
                  <a:moveTo>
                    <a:pt x="512" y="438"/>
                  </a:moveTo>
                  <a:lnTo>
                    <a:pt x="44" y="438"/>
                  </a:lnTo>
                  <a:lnTo>
                    <a:pt x="83" y="328"/>
                  </a:lnTo>
                  <a:lnTo>
                    <a:pt x="473" y="328"/>
                  </a:lnTo>
                  <a:lnTo>
                    <a:pt x="512" y="438"/>
                  </a:lnTo>
                  <a:close/>
                  <a:moveTo>
                    <a:pt x="65" y="20"/>
                  </a:moveTo>
                  <a:lnTo>
                    <a:pt x="491" y="20"/>
                  </a:lnTo>
                  <a:lnTo>
                    <a:pt x="491" y="290"/>
                  </a:lnTo>
                  <a:lnTo>
                    <a:pt x="65" y="290"/>
                  </a:lnTo>
                  <a:lnTo>
                    <a:pt x="65" y="2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65"/>
            <p:cNvSpPr>
              <a:spLocks/>
            </p:cNvSpPr>
            <p:nvPr/>
          </p:nvSpPr>
          <p:spPr bwMode="auto">
            <a:xfrm>
              <a:off x="4984751" y="5032860"/>
              <a:ext cx="742950" cy="174625"/>
            </a:xfrm>
            <a:custGeom>
              <a:avLst/>
              <a:gdLst>
                <a:gd name="T0" fmla="*/ 39 w 468"/>
                <a:gd name="T1" fmla="*/ 0 h 110"/>
                <a:gd name="T2" fmla="*/ 0 w 468"/>
                <a:gd name="T3" fmla="*/ 110 h 110"/>
                <a:gd name="T4" fmla="*/ 468 w 468"/>
                <a:gd name="T5" fmla="*/ 110 h 110"/>
                <a:gd name="T6" fmla="*/ 429 w 468"/>
                <a:gd name="T7" fmla="*/ 0 h 110"/>
                <a:gd name="T8" fmla="*/ 39 w 46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110">
                  <a:moveTo>
                    <a:pt x="39" y="0"/>
                  </a:moveTo>
                  <a:lnTo>
                    <a:pt x="0" y="110"/>
                  </a:lnTo>
                  <a:lnTo>
                    <a:pt x="468" y="110"/>
                  </a:lnTo>
                  <a:lnTo>
                    <a:pt x="42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66"/>
            <p:cNvSpPr>
              <a:spLocks/>
            </p:cNvSpPr>
            <p:nvPr/>
          </p:nvSpPr>
          <p:spPr bwMode="auto">
            <a:xfrm>
              <a:off x="5246688" y="5228123"/>
              <a:ext cx="219075" cy="65087"/>
            </a:xfrm>
            <a:custGeom>
              <a:avLst/>
              <a:gdLst>
                <a:gd name="T0" fmla="*/ 11 w 138"/>
                <a:gd name="T1" fmla="*/ 0 h 41"/>
                <a:gd name="T2" fmla="*/ 0 w 138"/>
                <a:gd name="T3" fmla="*/ 41 h 41"/>
                <a:gd name="T4" fmla="*/ 138 w 138"/>
                <a:gd name="T5" fmla="*/ 41 h 41"/>
                <a:gd name="T6" fmla="*/ 126 w 138"/>
                <a:gd name="T7" fmla="*/ 0 h 41"/>
                <a:gd name="T8" fmla="*/ 11 w 13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41">
                  <a:moveTo>
                    <a:pt x="11" y="0"/>
                  </a:moveTo>
                  <a:lnTo>
                    <a:pt x="0" y="41"/>
                  </a:lnTo>
                  <a:lnTo>
                    <a:pt x="138" y="41"/>
                  </a:lnTo>
                  <a:lnTo>
                    <a:pt x="126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9" name="Freeform 67"/>
            <p:cNvSpPr>
              <a:spLocks noEditPoints="1"/>
            </p:cNvSpPr>
            <p:nvPr/>
          </p:nvSpPr>
          <p:spPr bwMode="auto">
            <a:xfrm>
              <a:off x="5018088" y="4543910"/>
              <a:ext cx="676275" cy="428625"/>
            </a:xfrm>
            <a:custGeom>
              <a:avLst/>
              <a:gdLst>
                <a:gd name="T0" fmla="*/ 426 w 426"/>
                <a:gd name="T1" fmla="*/ 0 h 270"/>
                <a:gd name="T2" fmla="*/ 0 w 426"/>
                <a:gd name="T3" fmla="*/ 0 h 270"/>
                <a:gd name="T4" fmla="*/ 0 w 426"/>
                <a:gd name="T5" fmla="*/ 270 h 270"/>
                <a:gd name="T6" fmla="*/ 426 w 426"/>
                <a:gd name="T7" fmla="*/ 270 h 270"/>
                <a:gd name="T8" fmla="*/ 426 w 426"/>
                <a:gd name="T9" fmla="*/ 0 h 270"/>
                <a:gd name="T10" fmla="*/ 24 w 426"/>
                <a:gd name="T11" fmla="*/ 25 h 270"/>
                <a:gd name="T12" fmla="*/ 11 w 426"/>
                <a:gd name="T13" fmla="*/ 139 h 270"/>
                <a:gd name="T14" fmla="*/ 11 w 426"/>
                <a:gd name="T15" fmla="*/ 14 h 270"/>
                <a:gd name="T16" fmla="*/ 150 w 426"/>
                <a:gd name="T17" fmla="*/ 14 h 270"/>
                <a:gd name="T18" fmla="*/ 24 w 426"/>
                <a:gd name="T19" fmla="*/ 2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6" h="270">
                  <a:moveTo>
                    <a:pt x="426" y="0"/>
                  </a:moveTo>
                  <a:lnTo>
                    <a:pt x="0" y="0"/>
                  </a:lnTo>
                  <a:lnTo>
                    <a:pt x="0" y="270"/>
                  </a:lnTo>
                  <a:lnTo>
                    <a:pt x="426" y="270"/>
                  </a:lnTo>
                  <a:lnTo>
                    <a:pt x="426" y="0"/>
                  </a:lnTo>
                  <a:close/>
                  <a:moveTo>
                    <a:pt x="24" y="25"/>
                  </a:moveTo>
                  <a:lnTo>
                    <a:pt x="11" y="139"/>
                  </a:lnTo>
                  <a:lnTo>
                    <a:pt x="11" y="14"/>
                  </a:lnTo>
                  <a:lnTo>
                    <a:pt x="150" y="14"/>
                  </a:lnTo>
                  <a:lnTo>
                    <a:pt x="24" y="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Rectangle 68"/>
            <p:cNvSpPr>
              <a:spLocks noChangeArrowheads="1"/>
            </p:cNvSpPr>
            <p:nvPr/>
          </p:nvSpPr>
          <p:spPr bwMode="auto">
            <a:xfrm>
              <a:off x="4914901" y="5309085"/>
              <a:ext cx="882650" cy="41275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1" name="Freeform 72"/>
            <p:cNvSpPr>
              <a:spLocks/>
            </p:cNvSpPr>
            <p:nvPr/>
          </p:nvSpPr>
          <p:spPr bwMode="auto">
            <a:xfrm>
              <a:off x="5035551" y="4566135"/>
              <a:ext cx="220663" cy="198437"/>
            </a:xfrm>
            <a:custGeom>
              <a:avLst/>
              <a:gdLst>
                <a:gd name="T0" fmla="*/ 0 w 139"/>
                <a:gd name="T1" fmla="*/ 125 h 125"/>
                <a:gd name="T2" fmla="*/ 13 w 139"/>
                <a:gd name="T3" fmla="*/ 11 h 125"/>
                <a:gd name="T4" fmla="*/ 139 w 139"/>
                <a:gd name="T5" fmla="*/ 0 h 125"/>
                <a:gd name="T6" fmla="*/ 0 w 139"/>
                <a:gd name="T7" fmla="*/ 0 h 125"/>
                <a:gd name="T8" fmla="*/ 0 w 139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125">
                  <a:moveTo>
                    <a:pt x="0" y="125"/>
                  </a:moveTo>
                  <a:lnTo>
                    <a:pt x="13" y="11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148819" y="2802031"/>
            <a:ext cx="608410" cy="838200"/>
            <a:chOff x="7710488" y="4370873"/>
            <a:chExt cx="811213" cy="1117600"/>
          </a:xfrm>
        </p:grpSpPr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7710488" y="4370873"/>
              <a:ext cx="811213" cy="1117600"/>
            </a:xfrm>
            <a:custGeom>
              <a:avLst/>
              <a:gdLst>
                <a:gd name="T0" fmla="*/ 531 w 639"/>
                <a:gd name="T1" fmla="*/ 3 h 880"/>
                <a:gd name="T2" fmla="*/ 333 w 639"/>
                <a:gd name="T3" fmla="*/ 3 h 880"/>
                <a:gd name="T4" fmla="*/ 332 w 639"/>
                <a:gd name="T5" fmla="*/ 0 h 880"/>
                <a:gd name="T6" fmla="*/ 324 w 639"/>
                <a:gd name="T7" fmla="*/ 3 h 880"/>
                <a:gd name="T8" fmla="*/ 108 w 639"/>
                <a:gd name="T9" fmla="*/ 3 h 880"/>
                <a:gd name="T10" fmla="*/ 0 w 639"/>
                <a:gd name="T11" fmla="*/ 111 h 880"/>
                <a:gd name="T12" fmla="*/ 0 w 639"/>
                <a:gd name="T13" fmla="*/ 772 h 880"/>
                <a:gd name="T14" fmla="*/ 108 w 639"/>
                <a:gd name="T15" fmla="*/ 880 h 880"/>
                <a:gd name="T16" fmla="*/ 531 w 639"/>
                <a:gd name="T17" fmla="*/ 880 h 880"/>
                <a:gd name="T18" fmla="*/ 639 w 639"/>
                <a:gd name="T19" fmla="*/ 772 h 880"/>
                <a:gd name="T20" fmla="*/ 639 w 639"/>
                <a:gd name="T21" fmla="*/ 111 h 880"/>
                <a:gd name="T22" fmla="*/ 531 w 639"/>
                <a:gd name="T23" fmla="*/ 3 h 880"/>
                <a:gd name="T24" fmla="*/ 579 w 639"/>
                <a:gd name="T25" fmla="*/ 772 h 880"/>
                <a:gd name="T26" fmla="*/ 531 w 639"/>
                <a:gd name="T27" fmla="*/ 820 h 880"/>
                <a:gd name="T28" fmla="*/ 108 w 639"/>
                <a:gd name="T29" fmla="*/ 820 h 880"/>
                <a:gd name="T30" fmla="*/ 60 w 639"/>
                <a:gd name="T31" fmla="*/ 772 h 880"/>
                <a:gd name="T32" fmla="*/ 60 w 639"/>
                <a:gd name="T33" fmla="*/ 111 h 880"/>
                <a:gd name="T34" fmla="*/ 108 w 639"/>
                <a:gd name="T35" fmla="*/ 63 h 880"/>
                <a:gd name="T36" fmla="*/ 531 w 639"/>
                <a:gd name="T37" fmla="*/ 63 h 880"/>
                <a:gd name="T38" fmla="*/ 579 w 639"/>
                <a:gd name="T39" fmla="*/ 111 h 880"/>
                <a:gd name="T40" fmla="*/ 579 w 639"/>
                <a:gd name="T41" fmla="*/ 77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9" h="880">
                  <a:moveTo>
                    <a:pt x="531" y="3"/>
                  </a:move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1"/>
                    <a:pt x="332" y="0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49" y="3"/>
                    <a:pt x="0" y="51"/>
                    <a:pt x="0" y="111"/>
                  </a:cubicBezTo>
                  <a:cubicBezTo>
                    <a:pt x="0" y="772"/>
                    <a:pt x="0" y="772"/>
                    <a:pt x="0" y="772"/>
                  </a:cubicBezTo>
                  <a:cubicBezTo>
                    <a:pt x="0" y="831"/>
                    <a:pt x="49" y="880"/>
                    <a:pt x="108" y="880"/>
                  </a:cubicBezTo>
                  <a:cubicBezTo>
                    <a:pt x="531" y="880"/>
                    <a:pt x="531" y="880"/>
                    <a:pt x="531" y="880"/>
                  </a:cubicBezTo>
                  <a:cubicBezTo>
                    <a:pt x="590" y="880"/>
                    <a:pt x="639" y="831"/>
                    <a:pt x="639" y="772"/>
                  </a:cubicBezTo>
                  <a:cubicBezTo>
                    <a:pt x="639" y="111"/>
                    <a:pt x="639" y="111"/>
                    <a:pt x="639" y="111"/>
                  </a:cubicBezTo>
                  <a:cubicBezTo>
                    <a:pt x="639" y="51"/>
                    <a:pt x="590" y="3"/>
                    <a:pt x="531" y="3"/>
                  </a:cubicBezTo>
                  <a:close/>
                  <a:moveTo>
                    <a:pt x="579" y="772"/>
                  </a:moveTo>
                  <a:cubicBezTo>
                    <a:pt x="579" y="798"/>
                    <a:pt x="557" y="820"/>
                    <a:pt x="531" y="820"/>
                  </a:cubicBezTo>
                  <a:cubicBezTo>
                    <a:pt x="108" y="820"/>
                    <a:pt x="108" y="820"/>
                    <a:pt x="108" y="820"/>
                  </a:cubicBezTo>
                  <a:cubicBezTo>
                    <a:pt x="82" y="820"/>
                    <a:pt x="60" y="798"/>
                    <a:pt x="60" y="772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0" y="84"/>
                    <a:pt x="82" y="63"/>
                    <a:pt x="108" y="63"/>
                  </a:cubicBezTo>
                  <a:cubicBezTo>
                    <a:pt x="531" y="63"/>
                    <a:pt x="531" y="63"/>
                    <a:pt x="531" y="63"/>
                  </a:cubicBezTo>
                  <a:cubicBezTo>
                    <a:pt x="557" y="63"/>
                    <a:pt x="579" y="84"/>
                    <a:pt x="579" y="111"/>
                  </a:cubicBezTo>
                  <a:lnTo>
                    <a:pt x="579" y="77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61"/>
            <p:cNvSpPr>
              <a:spLocks noEditPoints="1"/>
            </p:cNvSpPr>
            <p:nvPr/>
          </p:nvSpPr>
          <p:spPr bwMode="auto">
            <a:xfrm>
              <a:off x="7786688" y="4450248"/>
              <a:ext cx="658813" cy="962025"/>
            </a:xfrm>
            <a:custGeom>
              <a:avLst/>
              <a:gdLst>
                <a:gd name="T0" fmla="*/ 471 w 519"/>
                <a:gd name="T1" fmla="*/ 0 h 757"/>
                <a:gd name="T2" fmla="*/ 48 w 519"/>
                <a:gd name="T3" fmla="*/ 0 h 757"/>
                <a:gd name="T4" fmla="*/ 0 w 519"/>
                <a:gd name="T5" fmla="*/ 48 h 757"/>
                <a:gd name="T6" fmla="*/ 0 w 519"/>
                <a:gd name="T7" fmla="*/ 709 h 757"/>
                <a:gd name="T8" fmla="*/ 48 w 519"/>
                <a:gd name="T9" fmla="*/ 757 h 757"/>
                <a:gd name="T10" fmla="*/ 471 w 519"/>
                <a:gd name="T11" fmla="*/ 757 h 757"/>
                <a:gd name="T12" fmla="*/ 519 w 519"/>
                <a:gd name="T13" fmla="*/ 709 h 757"/>
                <a:gd name="T14" fmla="*/ 519 w 519"/>
                <a:gd name="T15" fmla="*/ 48 h 757"/>
                <a:gd name="T16" fmla="*/ 471 w 519"/>
                <a:gd name="T17" fmla="*/ 0 h 757"/>
                <a:gd name="T18" fmla="*/ 260 w 519"/>
                <a:gd name="T19" fmla="*/ 740 h 757"/>
                <a:gd name="T20" fmla="*/ 235 w 519"/>
                <a:gd name="T21" fmla="*/ 716 h 757"/>
                <a:gd name="T22" fmla="*/ 260 w 519"/>
                <a:gd name="T23" fmla="*/ 692 h 757"/>
                <a:gd name="T24" fmla="*/ 284 w 519"/>
                <a:gd name="T25" fmla="*/ 716 h 757"/>
                <a:gd name="T26" fmla="*/ 260 w 519"/>
                <a:gd name="T27" fmla="*/ 740 h 757"/>
                <a:gd name="T28" fmla="*/ 499 w 519"/>
                <a:gd name="T29" fmla="*/ 680 h 757"/>
                <a:gd name="T30" fmla="*/ 20 w 519"/>
                <a:gd name="T31" fmla="*/ 680 h 757"/>
                <a:gd name="T32" fmla="*/ 20 w 519"/>
                <a:gd name="T33" fmla="*/ 76 h 757"/>
                <a:gd name="T34" fmla="*/ 499 w 519"/>
                <a:gd name="T35" fmla="*/ 76 h 757"/>
                <a:gd name="T36" fmla="*/ 499 w 519"/>
                <a:gd name="T37" fmla="*/ 680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9" h="757">
                  <a:moveTo>
                    <a:pt x="471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35"/>
                    <a:pt x="22" y="757"/>
                    <a:pt x="48" y="757"/>
                  </a:cubicBezTo>
                  <a:cubicBezTo>
                    <a:pt x="471" y="757"/>
                    <a:pt x="471" y="757"/>
                    <a:pt x="471" y="757"/>
                  </a:cubicBezTo>
                  <a:cubicBezTo>
                    <a:pt x="497" y="757"/>
                    <a:pt x="519" y="735"/>
                    <a:pt x="519" y="709"/>
                  </a:cubicBezTo>
                  <a:cubicBezTo>
                    <a:pt x="519" y="48"/>
                    <a:pt x="519" y="48"/>
                    <a:pt x="519" y="48"/>
                  </a:cubicBezTo>
                  <a:cubicBezTo>
                    <a:pt x="519" y="21"/>
                    <a:pt x="497" y="0"/>
                    <a:pt x="471" y="0"/>
                  </a:cubicBezTo>
                  <a:close/>
                  <a:moveTo>
                    <a:pt x="260" y="740"/>
                  </a:moveTo>
                  <a:cubicBezTo>
                    <a:pt x="246" y="740"/>
                    <a:pt x="235" y="729"/>
                    <a:pt x="235" y="716"/>
                  </a:cubicBezTo>
                  <a:cubicBezTo>
                    <a:pt x="235" y="702"/>
                    <a:pt x="246" y="692"/>
                    <a:pt x="260" y="692"/>
                  </a:cubicBezTo>
                  <a:cubicBezTo>
                    <a:pt x="273" y="692"/>
                    <a:pt x="284" y="702"/>
                    <a:pt x="284" y="716"/>
                  </a:cubicBezTo>
                  <a:cubicBezTo>
                    <a:pt x="284" y="729"/>
                    <a:pt x="273" y="740"/>
                    <a:pt x="260" y="740"/>
                  </a:cubicBezTo>
                  <a:close/>
                  <a:moveTo>
                    <a:pt x="499" y="680"/>
                  </a:moveTo>
                  <a:cubicBezTo>
                    <a:pt x="20" y="680"/>
                    <a:pt x="20" y="680"/>
                    <a:pt x="20" y="680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499" y="76"/>
                    <a:pt x="499" y="76"/>
                    <a:pt x="499" y="76"/>
                  </a:cubicBezTo>
                  <a:lnTo>
                    <a:pt x="499" y="68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7812088" y="4547085"/>
              <a:ext cx="608013" cy="768350"/>
            </a:xfrm>
            <a:custGeom>
              <a:avLst/>
              <a:gdLst>
                <a:gd name="T0" fmla="*/ 0 w 383"/>
                <a:gd name="T1" fmla="*/ 484 h 484"/>
                <a:gd name="T2" fmla="*/ 383 w 383"/>
                <a:gd name="T3" fmla="*/ 484 h 484"/>
                <a:gd name="T4" fmla="*/ 383 w 383"/>
                <a:gd name="T5" fmla="*/ 0 h 484"/>
                <a:gd name="T6" fmla="*/ 0 w 383"/>
                <a:gd name="T7" fmla="*/ 0 h 484"/>
                <a:gd name="T8" fmla="*/ 0 w 383"/>
                <a:gd name="T9" fmla="*/ 484 h 484"/>
                <a:gd name="T10" fmla="*/ 9 w 383"/>
                <a:gd name="T11" fmla="*/ 12 h 484"/>
                <a:gd name="T12" fmla="*/ 128 w 383"/>
                <a:gd name="T13" fmla="*/ 12 h 484"/>
                <a:gd name="T14" fmla="*/ 24 w 383"/>
                <a:gd name="T15" fmla="*/ 26 h 484"/>
                <a:gd name="T16" fmla="*/ 9 w 383"/>
                <a:gd name="T17" fmla="*/ 174 h 484"/>
                <a:gd name="T18" fmla="*/ 9 w 383"/>
                <a:gd name="T19" fmla="*/ 1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484">
                  <a:moveTo>
                    <a:pt x="0" y="484"/>
                  </a:moveTo>
                  <a:lnTo>
                    <a:pt x="383" y="484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484"/>
                  </a:lnTo>
                  <a:close/>
                  <a:moveTo>
                    <a:pt x="9" y="12"/>
                  </a:moveTo>
                  <a:lnTo>
                    <a:pt x="128" y="12"/>
                  </a:lnTo>
                  <a:lnTo>
                    <a:pt x="24" y="26"/>
                  </a:lnTo>
                  <a:lnTo>
                    <a:pt x="9" y="174"/>
                  </a:lnTo>
                  <a:lnTo>
                    <a:pt x="9" y="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Oval 63"/>
            <p:cNvSpPr>
              <a:spLocks noChangeArrowheads="1"/>
            </p:cNvSpPr>
            <p:nvPr/>
          </p:nvSpPr>
          <p:spPr bwMode="auto">
            <a:xfrm>
              <a:off x="8085138" y="5329723"/>
              <a:ext cx="61913" cy="619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74"/>
            <p:cNvSpPr>
              <a:spLocks/>
            </p:cNvSpPr>
            <p:nvPr/>
          </p:nvSpPr>
          <p:spPr bwMode="auto">
            <a:xfrm>
              <a:off x="7826376" y="4566135"/>
              <a:ext cx="188913" cy="257175"/>
            </a:xfrm>
            <a:custGeom>
              <a:avLst/>
              <a:gdLst>
                <a:gd name="T0" fmla="*/ 119 w 119"/>
                <a:gd name="T1" fmla="*/ 0 h 162"/>
                <a:gd name="T2" fmla="*/ 0 w 119"/>
                <a:gd name="T3" fmla="*/ 0 h 162"/>
                <a:gd name="T4" fmla="*/ 0 w 119"/>
                <a:gd name="T5" fmla="*/ 162 h 162"/>
                <a:gd name="T6" fmla="*/ 15 w 119"/>
                <a:gd name="T7" fmla="*/ 14 h 162"/>
                <a:gd name="T8" fmla="*/ 119 w 119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62">
                  <a:moveTo>
                    <a:pt x="119" y="0"/>
                  </a:moveTo>
                  <a:lnTo>
                    <a:pt x="0" y="0"/>
                  </a:lnTo>
                  <a:lnTo>
                    <a:pt x="0" y="162"/>
                  </a:lnTo>
                  <a:lnTo>
                    <a:pt x="15" y="14"/>
                  </a:lnTo>
                  <a:lnTo>
                    <a:pt x="1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549396" y="1834053"/>
            <a:ext cx="884634" cy="828675"/>
            <a:chOff x="3997326" y="3343760"/>
            <a:chExt cx="1179512" cy="1104900"/>
          </a:xfrm>
        </p:grpSpPr>
        <p:sp>
          <p:nvSpPr>
            <p:cNvPr id="34" name="Freeform 75"/>
            <p:cNvSpPr>
              <a:spLocks/>
            </p:cNvSpPr>
            <p:nvPr/>
          </p:nvSpPr>
          <p:spPr bwMode="auto">
            <a:xfrm>
              <a:off x="4633913" y="3859698"/>
              <a:ext cx="47625" cy="39687"/>
            </a:xfrm>
            <a:custGeom>
              <a:avLst/>
              <a:gdLst>
                <a:gd name="T0" fmla="*/ 0 w 38"/>
                <a:gd name="T1" fmla="*/ 15 h 32"/>
                <a:gd name="T2" fmla="*/ 9 w 38"/>
                <a:gd name="T3" fmla="*/ 32 h 32"/>
                <a:gd name="T4" fmla="*/ 38 w 38"/>
                <a:gd name="T5" fmla="*/ 17 h 32"/>
                <a:gd name="T6" fmla="*/ 28 w 38"/>
                <a:gd name="T7" fmla="*/ 0 h 32"/>
                <a:gd name="T8" fmla="*/ 0 w 38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0" y="15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19" y="27"/>
                    <a:pt x="28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5"/>
                    <a:pt x="10" y="10"/>
                    <a:pt x="0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76"/>
            <p:cNvSpPr>
              <a:spLocks/>
            </p:cNvSpPr>
            <p:nvPr/>
          </p:nvSpPr>
          <p:spPr bwMode="auto">
            <a:xfrm>
              <a:off x="5070476" y="3488223"/>
              <a:ext cx="36513" cy="39687"/>
            </a:xfrm>
            <a:custGeom>
              <a:avLst/>
              <a:gdLst>
                <a:gd name="T0" fmla="*/ 0 w 29"/>
                <a:gd name="T1" fmla="*/ 18 h 30"/>
                <a:gd name="T2" fmla="*/ 16 w 29"/>
                <a:gd name="T3" fmla="*/ 30 h 30"/>
                <a:gd name="T4" fmla="*/ 29 w 29"/>
                <a:gd name="T5" fmla="*/ 10 h 30"/>
                <a:gd name="T6" fmla="*/ 12 w 29"/>
                <a:gd name="T7" fmla="*/ 0 h 30"/>
                <a:gd name="T8" fmla="*/ 0 w 29"/>
                <a:gd name="T9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0">
                  <a:moveTo>
                    <a:pt x="0" y="18"/>
                  </a:moveTo>
                  <a:cubicBezTo>
                    <a:pt x="6" y="21"/>
                    <a:pt x="12" y="25"/>
                    <a:pt x="16" y="30"/>
                  </a:cubicBezTo>
                  <a:cubicBezTo>
                    <a:pt x="20" y="23"/>
                    <a:pt x="25" y="17"/>
                    <a:pt x="29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6"/>
                    <a:pt x="4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7"/>
            <p:cNvSpPr>
              <a:spLocks/>
            </p:cNvSpPr>
            <p:nvPr/>
          </p:nvSpPr>
          <p:spPr bwMode="auto">
            <a:xfrm>
              <a:off x="5138738" y="3343760"/>
              <a:ext cx="38100" cy="47625"/>
            </a:xfrm>
            <a:custGeom>
              <a:avLst/>
              <a:gdLst>
                <a:gd name="T0" fmla="*/ 30 w 30"/>
                <a:gd name="T1" fmla="*/ 6 h 37"/>
                <a:gd name="T2" fmla="*/ 10 w 30"/>
                <a:gd name="T3" fmla="*/ 0 h 37"/>
                <a:gd name="T4" fmla="*/ 0 w 30"/>
                <a:gd name="T5" fmla="*/ 30 h 37"/>
                <a:gd name="T6" fmla="*/ 19 w 30"/>
                <a:gd name="T7" fmla="*/ 37 h 37"/>
                <a:gd name="T8" fmla="*/ 30 w 30"/>
                <a:gd name="T9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30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4" y="20"/>
                    <a:pt x="0" y="30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3" y="27"/>
                    <a:pt x="26" y="16"/>
                    <a:pt x="3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78"/>
            <p:cNvSpPr>
              <a:spLocks/>
            </p:cNvSpPr>
            <p:nvPr/>
          </p:nvSpPr>
          <p:spPr bwMode="auto">
            <a:xfrm>
              <a:off x="4124326" y="4102585"/>
              <a:ext cx="47625" cy="46037"/>
            </a:xfrm>
            <a:custGeom>
              <a:avLst/>
              <a:gdLst>
                <a:gd name="T0" fmla="*/ 0 w 37"/>
                <a:gd name="T1" fmla="*/ 24 h 37"/>
                <a:gd name="T2" fmla="*/ 15 w 37"/>
                <a:gd name="T3" fmla="*/ 37 h 37"/>
                <a:gd name="T4" fmla="*/ 37 w 37"/>
                <a:gd name="T5" fmla="*/ 15 h 37"/>
                <a:gd name="T6" fmla="*/ 23 w 37"/>
                <a:gd name="T7" fmla="*/ 0 h 37"/>
                <a:gd name="T8" fmla="*/ 0 w 37"/>
                <a:gd name="T9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0" y="24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22" y="30"/>
                    <a:pt x="29" y="22"/>
                    <a:pt x="37" y="1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8"/>
                    <a:pt x="7" y="16"/>
                    <a:pt x="0" y="2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79"/>
            <p:cNvSpPr>
              <a:spLocks/>
            </p:cNvSpPr>
            <p:nvPr/>
          </p:nvSpPr>
          <p:spPr bwMode="auto">
            <a:xfrm>
              <a:off x="4703763" y="3818423"/>
              <a:ext cx="49213" cy="41275"/>
            </a:xfrm>
            <a:custGeom>
              <a:avLst/>
              <a:gdLst>
                <a:gd name="T0" fmla="*/ 0 w 38"/>
                <a:gd name="T1" fmla="*/ 16 h 33"/>
                <a:gd name="T2" fmla="*/ 10 w 38"/>
                <a:gd name="T3" fmla="*/ 33 h 33"/>
                <a:gd name="T4" fmla="*/ 38 w 38"/>
                <a:gd name="T5" fmla="*/ 17 h 33"/>
                <a:gd name="T6" fmla="*/ 27 w 38"/>
                <a:gd name="T7" fmla="*/ 0 h 33"/>
                <a:gd name="T8" fmla="*/ 0 w 38"/>
                <a:gd name="T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3">
                  <a:moveTo>
                    <a:pt x="0" y="16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9" y="28"/>
                    <a:pt x="29" y="22"/>
                    <a:pt x="38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8" y="5"/>
                    <a:pt x="9" y="11"/>
                    <a:pt x="0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80"/>
            <p:cNvSpPr>
              <a:spLocks/>
            </p:cNvSpPr>
            <p:nvPr/>
          </p:nvSpPr>
          <p:spPr bwMode="auto">
            <a:xfrm>
              <a:off x="4838701" y="3724760"/>
              <a:ext cx="47625" cy="44450"/>
            </a:xfrm>
            <a:custGeom>
              <a:avLst/>
              <a:gdLst>
                <a:gd name="T0" fmla="*/ 37 w 37"/>
                <a:gd name="T1" fmla="*/ 16 h 35"/>
                <a:gd name="T2" fmla="*/ 25 w 37"/>
                <a:gd name="T3" fmla="*/ 0 h 35"/>
                <a:gd name="T4" fmla="*/ 0 w 37"/>
                <a:gd name="T5" fmla="*/ 19 h 35"/>
                <a:gd name="T6" fmla="*/ 12 w 37"/>
                <a:gd name="T7" fmla="*/ 35 h 35"/>
                <a:gd name="T8" fmla="*/ 37 w 37"/>
                <a:gd name="T9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5">
                  <a:moveTo>
                    <a:pt x="37" y="16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7" y="7"/>
                    <a:pt x="8" y="13"/>
                    <a:pt x="0" y="1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20" y="29"/>
                    <a:pt x="29" y="22"/>
                    <a:pt x="37" y="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81"/>
            <p:cNvSpPr>
              <a:spLocks/>
            </p:cNvSpPr>
            <p:nvPr/>
          </p:nvSpPr>
          <p:spPr bwMode="auto">
            <a:xfrm>
              <a:off x="5105401" y="3418373"/>
              <a:ext cx="39688" cy="47625"/>
            </a:xfrm>
            <a:custGeom>
              <a:avLst/>
              <a:gdLst>
                <a:gd name="T0" fmla="*/ 0 w 32"/>
                <a:gd name="T1" fmla="*/ 29 h 38"/>
                <a:gd name="T2" fmla="*/ 18 w 32"/>
                <a:gd name="T3" fmla="*/ 38 h 38"/>
                <a:gd name="T4" fmla="*/ 32 w 32"/>
                <a:gd name="T5" fmla="*/ 9 h 38"/>
                <a:gd name="T6" fmla="*/ 14 w 32"/>
                <a:gd name="T7" fmla="*/ 0 h 38"/>
                <a:gd name="T8" fmla="*/ 0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0" y="29"/>
                  </a:moveTo>
                  <a:cubicBezTo>
                    <a:pt x="18" y="38"/>
                    <a:pt x="18" y="38"/>
                    <a:pt x="18" y="38"/>
                  </a:cubicBezTo>
                  <a:cubicBezTo>
                    <a:pt x="23" y="28"/>
                    <a:pt x="28" y="19"/>
                    <a:pt x="32" y="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10"/>
                    <a:pt x="5" y="19"/>
                    <a:pt x="0" y="2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82"/>
            <p:cNvSpPr>
              <a:spLocks/>
            </p:cNvSpPr>
            <p:nvPr/>
          </p:nvSpPr>
          <p:spPr bwMode="auto">
            <a:xfrm>
              <a:off x="4257676" y="4013685"/>
              <a:ext cx="47625" cy="41275"/>
            </a:xfrm>
            <a:custGeom>
              <a:avLst/>
              <a:gdLst>
                <a:gd name="T0" fmla="*/ 9 w 38"/>
                <a:gd name="T1" fmla="*/ 32 h 32"/>
                <a:gd name="T2" fmla="*/ 38 w 38"/>
                <a:gd name="T3" fmla="*/ 19 h 32"/>
                <a:gd name="T4" fmla="*/ 30 w 38"/>
                <a:gd name="T5" fmla="*/ 0 h 32"/>
                <a:gd name="T6" fmla="*/ 0 w 38"/>
                <a:gd name="T7" fmla="*/ 14 h 32"/>
                <a:gd name="T8" fmla="*/ 9 w 38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2">
                  <a:moveTo>
                    <a:pt x="9" y="32"/>
                  </a:moveTo>
                  <a:cubicBezTo>
                    <a:pt x="18" y="27"/>
                    <a:pt x="28" y="23"/>
                    <a:pt x="38" y="1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5"/>
                    <a:pt x="10" y="9"/>
                    <a:pt x="0" y="14"/>
                  </a:cubicBezTo>
                  <a:lnTo>
                    <a:pt x="9" y="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83"/>
            <p:cNvSpPr>
              <a:spLocks/>
            </p:cNvSpPr>
            <p:nvPr/>
          </p:nvSpPr>
          <p:spPr bwMode="auto">
            <a:xfrm>
              <a:off x="4902201" y="3673960"/>
              <a:ext cx="46038" cy="44450"/>
            </a:xfrm>
            <a:custGeom>
              <a:avLst/>
              <a:gdLst>
                <a:gd name="T0" fmla="*/ 37 w 37"/>
                <a:gd name="T1" fmla="*/ 15 h 36"/>
                <a:gd name="T2" fmla="*/ 24 w 37"/>
                <a:gd name="T3" fmla="*/ 0 h 36"/>
                <a:gd name="T4" fmla="*/ 0 w 37"/>
                <a:gd name="T5" fmla="*/ 21 h 36"/>
                <a:gd name="T6" fmla="*/ 13 w 37"/>
                <a:gd name="T7" fmla="*/ 36 h 36"/>
                <a:gd name="T8" fmla="*/ 37 w 37"/>
                <a:gd name="T9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37" y="15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6" y="7"/>
                    <a:pt x="8" y="14"/>
                    <a:pt x="0" y="2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22" y="29"/>
                    <a:pt x="30" y="22"/>
                    <a:pt x="37" y="1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4560888" y="3896210"/>
              <a:ext cx="47625" cy="39687"/>
            </a:xfrm>
            <a:custGeom>
              <a:avLst/>
              <a:gdLst>
                <a:gd name="T0" fmla="*/ 0 w 37"/>
                <a:gd name="T1" fmla="*/ 13 h 32"/>
                <a:gd name="T2" fmla="*/ 8 w 37"/>
                <a:gd name="T3" fmla="*/ 32 h 32"/>
                <a:gd name="T4" fmla="*/ 37 w 37"/>
                <a:gd name="T5" fmla="*/ 18 h 32"/>
                <a:gd name="T6" fmla="*/ 29 w 37"/>
                <a:gd name="T7" fmla="*/ 0 h 32"/>
                <a:gd name="T8" fmla="*/ 0 w 37"/>
                <a:gd name="T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2">
                  <a:moveTo>
                    <a:pt x="0" y="13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18" y="27"/>
                    <a:pt x="28" y="22"/>
                    <a:pt x="37" y="18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19" y="4"/>
                    <a:pt x="10" y="9"/>
                    <a:pt x="0" y="1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85"/>
            <p:cNvSpPr>
              <a:spLocks/>
            </p:cNvSpPr>
            <p:nvPr/>
          </p:nvSpPr>
          <p:spPr bwMode="auto">
            <a:xfrm>
              <a:off x="4186238" y="4051785"/>
              <a:ext cx="47625" cy="44450"/>
            </a:xfrm>
            <a:custGeom>
              <a:avLst/>
              <a:gdLst>
                <a:gd name="T0" fmla="*/ 12 w 38"/>
                <a:gd name="T1" fmla="*/ 34 h 34"/>
                <a:gd name="T2" fmla="*/ 38 w 38"/>
                <a:gd name="T3" fmla="*/ 17 h 34"/>
                <a:gd name="T4" fmla="*/ 28 w 38"/>
                <a:gd name="T5" fmla="*/ 0 h 34"/>
                <a:gd name="T6" fmla="*/ 0 w 38"/>
                <a:gd name="T7" fmla="*/ 18 h 34"/>
                <a:gd name="T8" fmla="*/ 12 w 38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4">
                  <a:moveTo>
                    <a:pt x="12" y="34"/>
                  </a:moveTo>
                  <a:cubicBezTo>
                    <a:pt x="20" y="28"/>
                    <a:pt x="29" y="22"/>
                    <a:pt x="38" y="1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8" y="6"/>
                    <a:pt x="9" y="12"/>
                    <a:pt x="0" y="18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5" name="Freeform 86"/>
            <p:cNvSpPr>
              <a:spLocks/>
            </p:cNvSpPr>
            <p:nvPr/>
          </p:nvSpPr>
          <p:spPr bwMode="auto">
            <a:xfrm>
              <a:off x="4059238" y="4242285"/>
              <a:ext cx="25400" cy="14287"/>
            </a:xfrm>
            <a:custGeom>
              <a:avLst/>
              <a:gdLst>
                <a:gd name="T0" fmla="*/ 21 w 21"/>
                <a:gd name="T1" fmla="*/ 6 h 12"/>
                <a:gd name="T2" fmla="*/ 2 w 21"/>
                <a:gd name="T3" fmla="*/ 0 h 12"/>
                <a:gd name="T4" fmla="*/ 0 w 21"/>
                <a:gd name="T5" fmla="*/ 7 h 12"/>
                <a:gd name="T6" fmla="*/ 19 w 21"/>
                <a:gd name="T7" fmla="*/ 12 h 12"/>
                <a:gd name="T8" fmla="*/ 21 w 2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2">
                  <a:moveTo>
                    <a:pt x="21" y="6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7" y="7"/>
                    <a:pt x="13" y="9"/>
                    <a:pt x="19" y="12"/>
                  </a:cubicBezTo>
                  <a:cubicBezTo>
                    <a:pt x="20" y="10"/>
                    <a:pt x="20" y="8"/>
                    <a:pt x="21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6" name="Freeform 88"/>
            <p:cNvSpPr>
              <a:spLocks/>
            </p:cNvSpPr>
            <p:nvPr/>
          </p:nvSpPr>
          <p:spPr bwMode="auto">
            <a:xfrm>
              <a:off x="4078288" y="4166085"/>
              <a:ext cx="42863" cy="47625"/>
            </a:xfrm>
            <a:custGeom>
              <a:avLst/>
              <a:gdLst>
                <a:gd name="T0" fmla="*/ 17 w 34"/>
                <a:gd name="T1" fmla="*/ 0 h 37"/>
                <a:gd name="T2" fmla="*/ 0 w 34"/>
                <a:gd name="T3" fmla="*/ 28 h 37"/>
                <a:gd name="T4" fmla="*/ 18 w 34"/>
                <a:gd name="T5" fmla="*/ 37 h 37"/>
                <a:gd name="T6" fmla="*/ 34 w 34"/>
                <a:gd name="T7" fmla="*/ 11 h 37"/>
                <a:gd name="T8" fmla="*/ 17 w 3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7">
                  <a:moveTo>
                    <a:pt x="17" y="0"/>
                  </a:moveTo>
                  <a:cubicBezTo>
                    <a:pt x="11" y="9"/>
                    <a:pt x="5" y="18"/>
                    <a:pt x="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8" y="19"/>
                    <a:pt x="34" y="1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7" name="Freeform 89"/>
            <p:cNvSpPr>
              <a:spLocks/>
            </p:cNvSpPr>
            <p:nvPr/>
          </p:nvSpPr>
          <p:spPr bwMode="auto">
            <a:xfrm>
              <a:off x="4333876" y="3986698"/>
              <a:ext cx="46038" cy="38100"/>
            </a:xfrm>
            <a:custGeom>
              <a:avLst/>
              <a:gdLst>
                <a:gd name="T0" fmla="*/ 13 w 37"/>
                <a:gd name="T1" fmla="*/ 5 h 29"/>
                <a:gd name="T2" fmla="*/ 0 w 37"/>
                <a:gd name="T3" fmla="*/ 10 h 29"/>
                <a:gd name="T4" fmla="*/ 7 w 37"/>
                <a:gd name="T5" fmla="*/ 29 h 29"/>
                <a:gd name="T6" fmla="*/ 19 w 37"/>
                <a:gd name="T7" fmla="*/ 25 h 29"/>
                <a:gd name="T8" fmla="*/ 37 w 37"/>
                <a:gd name="T9" fmla="*/ 19 h 29"/>
                <a:gd name="T10" fmla="*/ 31 w 37"/>
                <a:gd name="T11" fmla="*/ 0 h 29"/>
                <a:gd name="T12" fmla="*/ 13 w 37"/>
                <a:gd name="T13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9">
                  <a:moveTo>
                    <a:pt x="13" y="5"/>
                  </a:moveTo>
                  <a:cubicBezTo>
                    <a:pt x="9" y="7"/>
                    <a:pt x="5" y="8"/>
                    <a:pt x="0" y="1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11" y="27"/>
                    <a:pt x="15" y="26"/>
                    <a:pt x="19" y="25"/>
                  </a:cubicBezTo>
                  <a:cubicBezTo>
                    <a:pt x="25" y="23"/>
                    <a:pt x="31" y="21"/>
                    <a:pt x="37" y="19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2"/>
                    <a:pt x="19" y="4"/>
                    <a:pt x="13" y="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90"/>
            <p:cNvSpPr>
              <a:spLocks/>
            </p:cNvSpPr>
            <p:nvPr/>
          </p:nvSpPr>
          <p:spPr bwMode="auto">
            <a:xfrm>
              <a:off x="4411663" y="3966060"/>
              <a:ext cx="31750" cy="31750"/>
            </a:xfrm>
            <a:custGeom>
              <a:avLst/>
              <a:gdLst>
                <a:gd name="T0" fmla="*/ 0 w 25"/>
                <a:gd name="T1" fmla="*/ 6 h 25"/>
                <a:gd name="T2" fmla="*/ 7 w 25"/>
                <a:gd name="T3" fmla="*/ 25 h 25"/>
                <a:gd name="T4" fmla="*/ 25 w 25"/>
                <a:gd name="T5" fmla="*/ 18 h 25"/>
                <a:gd name="T6" fmla="*/ 18 w 25"/>
                <a:gd name="T7" fmla="*/ 0 h 25"/>
                <a:gd name="T8" fmla="*/ 0 w 25"/>
                <a:gd name="T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0" y="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3" y="23"/>
                    <a:pt x="19" y="21"/>
                    <a:pt x="25" y="18"/>
                  </a:cubicBezTo>
                  <a:cubicBezTo>
                    <a:pt x="21" y="13"/>
                    <a:pt x="19" y="6"/>
                    <a:pt x="18" y="0"/>
                  </a:cubicBezTo>
                  <a:cubicBezTo>
                    <a:pt x="12" y="2"/>
                    <a:pt x="6" y="4"/>
                    <a:pt x="0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91"/>
            <p:cNvSpPr>
              <a:spLocks/>
            </p:cNvSpPr>
            <p:nvPr/>
          </p:nvSpPr>
          <p:spPr bwMode="auto">
            <a:xfrm>
              <a:off x="4040188" y="4405798"/>
              <a:ext cx="31750" cy="42862"/>
            </a:xfrm>
            <a:custGeom>
              <a:avLst/>
              <a:gdLst>
                <a:gd name="T0" fmla="*/ 4 w 24"/>
                <a:gd name="T1" fmla="*/ 34 h 34"/>
                <a:gd name="T2" fmla="*/ 24 w 24"/>
                <a:gd name="T3" fmla="*/ 30 h 34"/>
                <a:gd name="T4" fmla="*/ 20 w 24"/>
                <a:gd name="T5" fmla="*/ 0 h 34"/>
                <a:gd name="T6" fmla="*/ 0 w 24"/>
                <a:gd name="T7" fmla="*/ 1 h 34"/>
                <a:gd name="T8" fmla="*/ 4 w 24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4">
                  <a:moveTo>
                    <a:pt x="4" y="34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2" y="20"/>
                    <a:pt x="21" y="10"/>
                    <a:pt x="2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2"/>
                    <a:pt x="2" y="23"/>
                    <a:pt x="4" y="3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" name="Freeform 92"/>
            <p:cNvSpPr>
              <a:spLocks/>
            </p:cNvSpPr>
            <p:nvPr/>
          </p:nvSpPr>
          <p:spPr bwMode="auto">
            <a:xfrm>
              <a:off x="4773613" y="3773973"/>
              <a:ext cx="47625" cy="44450"/>
            </a:xfrm>
            <a:custGeom>
              <a:avLst/>
              <a:gdLst>
                <a:gd name="T0" fmla="*/ 0 w 38"/>
                <a:gd name="T1" fmla="*/ 18 h 35"/>
                <a:gd name="T2" fmla="*/ 11 w 38"/>
                <a:gd name="T3" fmla="*/ 35 h 35"/>
                <a:gd name="T4" fmla="*/ 38 w 38"/>
                <a:gd name="T5" fmla="*/ 16 h 35"/>
                <a:gd name="T6" fmla="*/ 26 w 38"/>
                <a:gd name="T7" fmla="*/ 0 h 35"/>
                <a:gd name="T8" fmla="*/ 0 w 38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5">
                  <a:moveTo>
                    <a:pt x="0" y="18"/>
                  </a:moveTo>
                  <a:cubicBezTo>
                    <a:pt x="11" y="35"/>
                    <a:pt x="11" y="35"/>
                    <a:pt x="11" y="35"/>
                  </a:cubicBezTo>
                  <a:cubicBezTo>
                    <a:pt x="20" y="29"/>
                    <a:pt x="29" y="22"/>
                    <a:pt x="38" y="1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8" y="6"/>
                    <a:pt x="9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1" name="Freeform 132"/>
            <p:cNvSpPr>
              <a:spLocks/>
            </p:cNvSpPr>
            <p:nvPr/>
          </p:nvSpPr>
          <p:spPr bwMode="auto">
            <a:xfrm>
              <a:off x="3997326" y="4250223"/>
              <a:ext cx="119063" cy="119062"/>
            </a:xfrm>
            <a:custGeom>
              <a:avLst/>
              <a:gdLst>
                <a:gd name="T0" fmla="*/ 93 w 93"/>
                <a:gd name="T1" fmla="*/ 47 h 93"/>
                <a:gd name="T2" fmla="*/ 67 w 93"/>
                <a:gd name="T3" fmla="*/ 5 h 93"/>
                <a:gd name="T4" fmla="*/ 48 w 93"/>
                <a:gd name="T5" fmla="*/ 0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93 w 93"/>
                <a:gd name="T13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93" y="47"/>
                  </a:move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" name="Freeform 133"/>
            <p:cNvSpPr>
              <a:spLocks/>
            </p:cNvSpPr>
            <p:nvPr/>
          </p:nvSpPr>
          <p:spPr bwMode="auto">
            <a:xfrm>
              <a:off x="4433888" y="3899385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7 h 93"/>
                <a:gd name="T4" fmla="*/ 0 w 93"/>
                <a:gd name="T5" fmla="*/ 52 h 93"/>
                <a:gd name="T6" fmla="*/ 7 w 93"/>
                <a:gd name="T7" fmla="*/ 70 h 93"/>
                <a:gd name="T8" fmla="*/ 47 w 93"/>
                <a:gd name="T9" fmla="*/ 93 h 93"/>
                <a:gd name="T10" fmla="*/ 93 w 93"/>
                <a:gd name="T11" fmla="*/ 47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" y="58"/>
                    <a:pt x="3" y="65"/>
                    <a:pt x="7" y="70"/>
                  </a:cubicBezTo>
                  <a:cubicBezTo>
                    <a:pt x="15" y="84"/>
                    <a:pt x="30" y="93"/>
                    <a:pt x="47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3" name="Freeform 134"/>
            <p:cNvSpPr>
              <a:spLocks/>
            </p:cNvSpPr>
            <p:nvPr/>
          </p:nvSpPr>
          <p:spPr bwMode="auto">
            <a:xfrm>
              <a:off x="4987926" y="3507273"/>
              <a:ext cx="119063" cy="117475"/>
            </a:xfrm>
            <a:custGeom>
              <a:avLst/>
              <a:gdLst>
                <a:gd name="T0" fmla="*/ 65 w 93"/>
                <a:gd name="T1" fmla="*/ 4 h 93"/>
                <a:gd name="T2" fmla="*/ 46 w 93"/>
                <a:gd name="T3" fmla="*/ 0 h 93"/>
                <a:gd name="T4" fmla="*/ 0 w 93"/>
                <a:gd name="T5" fmla="*/ 47 h 93"/>
                <a:gd name="T6" fmla="*/ 46 w 93"/>
                <a:gd name="T7" fmla="*/ 93 h 93"/>
                <a:gd name="T8" fmla="*/ 93 w 93"/>
                <a:gd name="T9" fmla="*/ 47 h 93"/>
                <a:gd name="T10" fmla="*/ 81 w 93"/>
                <a:gd name="T11" fmla="*/ 16 h 93"/>
                <a:gd name="T12" fmla="*/ 65 w 93"/>
                <a:gd name="T1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65" y="4"/>
                  </a:moveTo>
                  <a:cubicBezTo>
                    <a:pt x="59" y="2"/>
                    <a:pt x="53" y="0"/>
                    <a:pt x="46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7"/>
                  </a:cubicBezTo>
                  <a:cubicBezTo>
                    <a:pt x="93" y="35"/>
                    <a:pt x="88" y="24"/>
                    <a:pt x="81" y="16"/>
                  </a:cubicBezTo>
                  <a:cubicBezTo>
                    <a:pt x="77" y="11"/>
                    <a:pt x="71" y="7"/>
                    <a:pt x="65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401498" y="2119803"/>
            <a:ext cx="302420" cy="757237"/>
            <a:chOff x="5291138" y="3405673"/>
            <a:chExt cx="403226" cy="1009649"/>
          </a:xfrm>
        </p:grpSpPr>
        <p:sp>
          <p:nvSpPr>
            <p:cNvPr id="55" name="Freeform 93"/>
            <p:cNvSpPr>
              <a:spLocks/>
            </p:cNvSpPr>
            <p:nvPr/>
          </p:nvSpPr>
          <p:spPr bwMode="auto">
            <a:xfrm>
              <a:off x="5662613" y="3405673"/>
              <a:ext cx="30163" cy="44450"/>
            </a:xfrm>
            <a:custGeom>
              <a:avLst/>
              <a:gdLst>
                <a:gd name="T0" fmla="*/ 23 w 23"/>
                <a:gd name="T1" fmla="*/ 2 h 35"/>
                <a:gd name="T2" fmla="*/ 3 w 23"/>
                <a:gd name="T3" fmla="*/ 0 h 35"/>
                <a:gd name="T4" fmla="*/ 0 w 23"/>
                <a:gd name="T5" fmla="*/ 32 h 35"/>
                <a:gd name="T6" fmla="*/ 19 w 23"/>
                <a:gd name="T7" fmla="*/ 35 h 35"/>
                <a:gd name="T8" fmla="*/ 23 w 23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5">
                  <a:moveTo>
                    <a:pt x="23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11"/>
                    <a:pt x="1" y="21"/>
                    <a:pt x="0" y="32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24"/>
                    <a:pt x="22" y="13"/>
                    <a:pt x="23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6" name="Freeform 94"/>
            <p:cNvSpPr>
              <a:spLocks/>
            </p:cNvSpPr>
            <p:nvPr/>
          </p:nvSpPr>
          <p:spPr bwMode="auto">
            <a:xfrm>
              <a:off x="5486401" y="3942248"/>
              <a:ext cx="41275" cy="49212"/>
            </a:xfrm>
            <a:custGeom>
              <a:avLst/>
              <a:gdLst>
                <a:gd name="T0" fmla="*/ 0 w 33"/>
                <a:gd name="T1" fmla="*/ 28 h 38"/>
                <a:gd name="T2" fmla="*/ 17 w 33"/>
                <a:gd name="T3" fmla="*/ 38 h 38"/>
                <a:gd name="T4" fmla="*/ 33 w 33"/>
                <a:gd name="T5" fmla="*/ 10 h 38"/>
                <a:gd name="T6" fmla="*/ 15 w 33"/>
                <a:gd name="T7" fmla="*/ 0 h 38"/>
                <a:gd name="T8" fmla="*/ 0 w 33"/>
                <a:gd name="T9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28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22" y="29"/>
                    <a:pt x="28" y="20"/>
                    <a:pt x="33" y="1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10"/>
                    <a:pt x="5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95"/>
            <p:cNvSpPr>
              <a:spLocks/>
            </p:cNvSpPr>
            <p:nvPr/>
          </p:nvSpPr>
          <p:spPr bwMode="auto">
            <a:xfrm>
              <a:off x="5524501" y="3872398"/>
              <a:ext cx="41275" cy="46037"/>
            </a:xfrm>
            <a:custGeom>
              <a:avLst/>
              <a:gdLst>
                <a:gd name="T0" fmla="*/ 0 w 32"/>
                <a:gd name="T1" fmla="*/ 28 h 37"/>
                <a:gd name="T2" fmla="*/ 18 w 32"/>
                <a:gd name="T3" fmla="*/ 37 h 37"/>
                <a:gd name="T4" fmla="*/ 32 w 32"/>
                <a:gd name="T5" fmla="*/ 8 h 37"/>
                <a:gd name="T6" fmla="*/ 13 w 32"/>
                <a:gd name="T7" fmla="*/ 0 h 37"/>
                <a:gd name="T8" fmla="*/ 0 w 32"/>
                <a:gd name="T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28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2" y="28"/>
                    <a:pt x="27" y="18"/>
                    <a:pt x="32" y="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9"/>
                    <a:pt x="4" y="19"/>
                    <a:pt x="0" y="2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96"/>
            <p:cNvSpPr>
              <a:spLocks/>
            </p:cNvSpPr>
            <p:nvPr/>
          </p:nvSpPr>
          <p:spPr bwMode="auto">
            <a:xfrm>
              <a:off x="5586413" y="3719998"/>
              <a:ext cx="36513" cy="47625"/>
            </a:xfrm>
            <a:custGeom>
              <a:avLst/>
              <a:gdLst>
                <a:gd name="T0" fmla="*/ 19 w 29"/>
                <a:gd name="T1" fmla="*/ 37 h 37"/>
                <a:gd name="T2" fmla="*/ 29 w 29"/>
                <a:gd name="T3" fmla="*/ 7 h 37"/>
                <a:gd name="T4" fmla="*/ 10 w 29"/>
                <a:gd name="T5" fmla="*/ 0 h 37"/>
                <a:gd name="T6" fmla="*/ 0 w 29"/>
                <a:gd name="T7" fmla="*/ 30 h 37"/>
                <a:gd name="T8" fmla="*/ 19 w 29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19" y="37"/>
                  </a:moveTo>
                  <a:cubicBezTo>
                    <a:pt x="22" y="27"/>
                    <a:pt x="26" y="17"/>
                    <a:pt x="29" y="7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10"/>
                    <a:pt x="3" y="21"/>
                    <a:pt x="0" y="30"/>
                  </a:cubicBezTo>
                  <a:lnTo>
                    <a:pt x="19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97"/>
            <p:cNvSpPr>
              <a:spLocks/>
            </p:cNvSpPr>
            <p:nvPr/>
          </p:nvSpPr>
          <p:spPr bwMode="auto">
            <a:xfrm>
              <a:off x="5557838" y="3796198"/>
              <a:ext cx="39688" cy="47625"/>
            </a:xfrm>
            <a:custGeom>
              <a:avLst/>
              <a:gdLst>
                <a:gd name="T0" fmla="*/ 0 w 31"/>
                <a:gd name="T1" fmla="*/ 30 h 37"/>
                <a:gd name="T2" fmla="*/ 18 w 31"/>
                <a:gd name="T3" fmla="*/ 37 h 37"/>
                <a:gd name="T4" fmla="*/ 31 w 31"/>
                <a:gd name="T5" fmla="*/ 7 h 37"/>
                <a:gd name="T6" fmla="*/ 12 w 31"/>
                <a:gd name="T7" fmla="*/ 0 h 37"/>
                <a:gd name="T8" fmla="*/ 0 w 31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0" y="30"/>
                  </a:moveTo>
                  <a:cubicBezTo>
                    <a:pt x="18" y="37"/>
                    <a:pt x="18" y="37"/>
                    <a:pt x="18" y="37"/>
                  </a:cubicBezTo>
                  <a:cubicBezTo>
                    <a:pt x="23" y="28"/>
                    <a:pt x="27" y="18"/>
                    <a:pt x="31" y="7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0"/>
                    <a:pt x="4" y="20"/>
                    <a:pt x="0" y="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98"/>
            <p:cNvSpPr>
              <a:spLocks/>
            </p:cNvSpPr>
            <p:nvPr/>
          </p:nvSpPr>
          <p:spPr bwMode="auto">
            <a:xfrm>
              <a:off x="5297488" y="4369285"/>
              <a:ext cx="38100" cy="46037"/>
            </a:xfrm>
            <a:custGeom>
              <a:avLst/>
              <a:gdLst>
                <a:gd name="T0" fmla="*/ 0 w 29"/>
                <a:gd name="T1" fmla="*/ 5 h 37"/>
                <a:gd name="T2" fmla="*/ 10 w 29"/>
                <a:gd name="T3" fmla="*/ 37 h 37"/>
                <a:gd name="T4" fmla="*/ 29 w 29"/>
                <a:gd name="T5" fmla="*/ 29 h 37"/>
                <a:gd name="T6" fmla="*/ 19 w 29"/>
                <a:gd name="T7" fmla="*/ 0 h 37"/>
                <a:gd name="T8" fmla="*/ 0 w 29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0" y="5"/>
                  </a:moveTo>
                  <a:cubicBezTo>
                    <a:pt x="2" y="15"/>
                    <a:pt x="6" y="26"/>
                    <a:pt x="10" y="3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5" y="19"/>
                    <a:pt x="22" y="10"/>
                    <a:pt x="19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Freeform 99"/>
            <p:cNvSpPr>
              <a:spLocks/>
            </p:cNvSpPr>
            <p:nvPr/>
          </p:nvSpPr>
          <p:spPr bwMode="auto">
            <a:xfrm>
              <a:off x="5337176" y="4137510"/>
              <a:ext cx="44450" cy="47625"/>
            </a:xfrm>
            <a:custGeom>
              <a:avLst/>
              <a:gdLst>
                <a:gd name="T0" fmla="*/ 17 w 35"/>
                <a:gd name="T1" fmla="*/ 37 h 37"/>
                <a:gd name="T2" fmla="*/ 35 w 35"/>
                <a:gd name="T3" fmla="*/ 12 h 37"/>
                <a:gd name="T4" fmla="*/ 19 w 35"/>
                <a:gd name="T5" fmla="*/ 0 h 37"/>
                <a:gd name="T6" fmla="*/ 0 w 35"/>
                <a:gd name="T7" fmla="*/ 26 h 37"/>
                <a:gd name="T8" fmla="*/ 17 w 35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7">
                  <a:moveTo>
                    <a:pt x="17" y="37"/>
                  </a:moveTo>
                  <a:cubicBezTo>
                    <a:pt x="22" y="29"/>
                    <a:pt x="28" y="21"/>
                    <a:pt x="35" y="1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8"/>
                    <a:pt x="6" y="17"/>
                    <a:pt x="0" y="26"/>
                  </a:cubicBezTo>
                  <a:lnTo>
                    <a:pt x="17" y="3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2" name="Freeform 100"/>
            <p:cNvSpPr>
              <a:spLocks/>
            </p:cNvSpPr>
            <p:nvPr/>
          </p:nvSpPr>
          <p:spPr bwMode="auto">
            <a:xfrm>
              <a:off x="5635626" y="3566010"/>
              <a:ext cx="31750" cy="28575"/>
            </a:xfrm>
            <a:custGeom>
              <a:avLst/>
              <a:gdLst>
                <a:gd name="T0" fmla="*/ 0 w 24"/>
                <a:gd name="T1" fmla="*/ 18 h 23"/>
                <a:gd name="T2" fmla="*/ 19 w 24"/>
                <a:gd name="T3" fmla="*/ 23 h 23"/>
                <a:gd name="T4" fmla="*/ 24 w 24"/>
                <a:gd name="T5" fmla="*/ 4 h 23"/>
                <a:gd name="T6" fmla="*/ 4 w 24"/>
                <a:gd name="T7" fmla="*/ 0 h 23"/>
                <a:gd name="T8" fmla="*/ 0 w 24"/>
                <a:gd name="T9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0" y="18"/>
                  </a:moveTo>
                  <a:cubicBezTo>
                    <a:pt x="7" y="18"/>
                    <a:pt x="13" y="20"/>
                    <a:pt x="19" y="23"/>
                  </a:cubicBezTo>
                  <a:cubicBezTo>
                    <a:pt x="21" y="16"/>
                    <a:pt x="22" y="10"/>
                    <a:pt x="24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6"/>
                    <a:pt x="1" y="12"/>
                    <a:pt x="0" y="18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3" name="Freeform 101"/>
            <p:cNvSpPr>
              <a:spLocks/>
            </p:cNvSpPr>
            <p:nvPr/>
          </p:nvSpPr>
          <p:spPr bwMode="auto">
            <a:xfrm>
              <a:off x="5300663" y="4207360"/>
              <a:ext cx="38100" cy="47625"/>
            </a:xfrm>
            <a:custGeom>
              <a:avLst/>
              <a:gdLst>
                <a:gd name="T0" fmla="*/ 0 w 30"/>
                <a:gd name="T1" fmla="*/ 32 h 37"/>
                <a:gd name="T2" fmla="*/ 20 w 30"/>
                <a:gd name="T3" fmla="*/ 37 h 37"/>
                <a:gd name="T4" fmla="*/ 30 w 30"/>
                <a:gd name="T5" fmla="*/ 9 h 37"/>
                <a:gd name="T6" fmla="*/ 12 w 30"/>
                <a:gd name="T7" fmla="*/ 0 h 37"/>
                <a:gd name="T8" fmla="*/ 0 w 30"/>
                <a:gd name="T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32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2" y="28"/>
                    <a:pt x="26" y="18"/>
                    <a:pt x="30" y="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11"/>
                    <a:pt x="3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4" name="Freeform 102"/>
            <p:cNvSpPr>
              <a:spLocks/>
            </p:cNvSpPr>
            <p:nvPr/>
          </p:nvSpPr>
          <p:spPr bwMode="auto">
            <a:xfrm>
              <a:off x="5648326" y="3485048"/>
              <a:ext cx="33338" cy="44450"/>
            </a:xfrm>
            <a:custGeom>
              <a:avLst/>
              <a:gdLst>
                <a:gd name="T0" fmla="*/ 0 w 26"/>
                <a:gd name="T1" fmla="*/ 32 h 35"/>
                <a:gd name="T2" fmla="*/ 20 w 26"/>
                <a:gd name="T3" fmla="*/ 35 h 35"/>
                <a:gd name="T4" fmla="*/ 26 w 26"/>
                <a:gd name="T5" fmla="*/ 3 h 35"/>
                <a:gd name="T6" fmla="*/ 6 w 26"/>
                <a:gd name="T7" fmla="*/ 0 h 35"/>
                <a:gd name="T8" fmla="*/ 0 w 26"/>
                <a:gd name="T9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5">
                  <a:moveTo>
                    <a:pt x="0" y="32"/>
                  </a:moveTo>
                  <a:cubicBezTo>
                    <a:pt x="20" y="35"/>
                    <a:pt x="20" y="35"/>
                    <a:pt x="20" y="35"/>
                  </a:cubicBezTo>
                  <a:cubicBezTo>
                    <a:pt x="22" y="25"/>
                    <a:pt x="24" y="14"/>
                    <a:pt x="26" y="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11"/>
                    <a:pt x="2" y="21"/>
                    <a:pt x="0" y="3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5" name="Freeform 103"/>
            <p:cNvSpPr>
              <a:spLocks/>
            </p:cNvSpPr>
            <p:nvPr/>
          </p:nvSpPr>
          <p:spPr bwMode="auto">
            <a:xfrm>
              <a:off x="5457826" y="4012098"/>
              <a:ext cx="26988" cy="34925"/>
            </a:xfrm>
            <a:custGeom>
              <a:avLst/>
              <a:gdLst>
                <a:gd name="T0" fmla="*/ 6 w 22"/>
                <a:gd name="T1" fmla="*/ 0 h 27"/>
                <a:gd name="T2" fmla="*/ 0 w 22"/>
                <a:gd name="T3" fmla="*/ 8 h 27"/>
                <a:gd name="T4" fmla="*/ 11 w 22"/>
                <a:gd name="T5" fmla="*/ 27 h 27"/>
                <a:gd name="T6" fmla="*/ 22 w 22"/>
                <a:gd name="T7" fmla="*/ 11 h 27"/>
                <a:gd name="T8" fmla="*/ 6 w 2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7">
                  <a:moveTo>
                    <a:pt x="6" y="0"/>
                  </a:moveTo>
                  <a:cubicBezTo>
                    <a:pt x="4" y="2"/>
                    <a:pt x="2" y="5"/>
                    <a:pt x="0" y="8"/>
                  </a:cubicBezTo>
                  <a:cubicBezTo>
                    <a:pt x="5" y="13"/>
                    <a:pt x="9" y="20"/>
                    <a:pt x="11" y="27"/>
                  </a:cubicBezTo>
                  <a:cubicBezTo>
                    <a:pt x="15" y="22"/>
                    <a:pt x="19" y="16"/>
                    <a:pt x="22" y="1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6" name="Freeform 104"/>
            <p:cNvSpPr>
              <a:spLocks/>
            </p:cNvSpPr>
            <p:nvPr/>
          </p:nvSpPr>
          <p:spPr bwMode="auto">
            <a:xfrm>
              <a:off x="5291138" y="4289910"/>
              <a:ext cx="25400" cy="42862"/>
            </a:xfrm>
            <a:custGeom>
              <a:avLst/>
              <a:gdLst>
                <a:gd name="T0" fmla="*/ 0 w 21"/>
                <a:gd name="T1" fmla="*/ 21 h 33"/>
                <a:gd name="T2" fmla="*/ 1 w 21"/>
                <a:gd name="T3" fmla="*/ 33 h 33"/>
                <a:gd name="T4" fmla="*/ 21 w 21"/>
                <a:gd name="T5" fmla="*/ 32 h 33"/>
                <a:gd name="T6" fmla="*/ 20 w 21"/>
                <a:gd name="T7" fmla="*/ 21 h 33"/>
                <a:gd name="T8" fmla="*/ 21 w 21"/>
                <a:gd name="T9" fmla="*/ 2 h 33"/>
                <a:gd name="T10" fmla="*/ 2 w 21"/>
                <a:gd name="T11" fmla="*/ 0 h 33"/>
                <a:gd name="T12" fmla="*/ 0 w 21"/>
                <a:gd name="T1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3">
                  <a:moveTo>
                    <a:pt x="0" y="21"/>
                  </a:moveTo>
                  <a:cubicBezTo>
                    <a:pt x="0" y="25"/>
                    <a:pt x="0" y="29"/>
                    <a:pt x="1" y="33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28"/>
                    <a:pt x="20" y="25"/>
                    <a:pt x="20" y="21"/>
                  </a:cubicBezTo>
                  <a:cubicBezTo>
                    <a:pt x="20" y="15"/>
                    <a:pt x="21" y="8"/>
                    <a:pt x="21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7"/>
                    <a:pt x="0" y="14"/>
                    <a:pt x="0" y="2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7" name="Freeform 135"/>
            <p:cNvSpPr>
              <a:spLocks/>
            </p:cNvSpPr>
            <p:nvPr/>
          </p:nvSpPr>
          <p:spPr bwMode="auto">
            <a:xfrm>
              <a:off x="5575301" y="3588235"/>
              <a:ext cx="119063" cy="117475"/>
            </a:xfrm>
            <a:custGeom>
              <a:avLst/>
              <a:gdLst>
                <a:gd name="T0" fmla="*/ 46 w 93"/>
                <a:gd name="T1" fmla="*/ 0 h 93"/>
                <a:gd name="T2" fmla="*/ 0 w 93"/>
                <a:gd name="T3" fmla="*/ 46 h 93"/>
                <a:gd name="T4" fmla="*/ 46 w 93"/>
                <a:gd name="T5" fmla="*/ 93 h 93"/>
                <a:gd name="T6" fmla="*/ 93 w 93"/>
                <a:gd name="T7" fmla="*/ 46 h 93"/>
                <a:gd name="T8" fmla="*/ 67 w 93"/>
                <a:gd name="T9" fmla="*/ 5 h 93"/>
                <a:gd name="T10" fmla="*/ 48 w 93"/>
                <a:gd name="T11" fmla="*/ 0 h 93"/>
                <a:gd name="T12" fmla="*/ 46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6" y="0"/>
                  </a:moveTo>
                  <a:cubicBezTo>
                    <a:pt x="21" y="0"/>
                    <a:pt x="0" y="21"/>
                    <a:pt x="0" y="46"/>
                  </a:cubicBezTo>
                  <a:cubicBezTo>
                    <a:pt x="0" y="72"/>
                    <a:pt x="21" y="93"/>
                    <a:pt x="46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8"/>
                    <a:pt x="83" y="12"/>
                    <a:pt x="67" y="5"/>
                  </a:cubicBezTo>
                  <a:cubicBezTo>
                    <a:pt x="61" y="2"/>
                    <a:pt x="55" y="0"/>
                    <a:pt x="48" y="0"/>
                  </a:cubicBezTo>
                  <a:cubicBezTo>
                    <a:pt x="47" y="0"/>
                    <a:pt x="47" y="0"/>
                    <a:pt x="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8" name="Freeform 136"/>
            <p:cNvSpPr>
              <a:spLocks/>
            </p:cNvSpPr>
            <p:nvPr/>
          </p:nvSpPr>
          <p:spPr bwMode="auto">
            <a:xfrm>
              <a:off x="5356226" y="4005748"/>
              <a:ext cx="117475" cy="119062"/>
            </a:xfrm>
            <a:custGeom>
              <a:avLst/>
              <a:gdLst>
                <a:gd name="T0" fmla="*/ 47 w 93"/>
                <a:gd name="T1" fmla="*/ 0 h 93"/>
                <a:gd name="T2" fmla="*/ 0 w 93"/>
                <a:gd name="T3" fmla="*/ 46 h 93"/>
                <a:gd name="T4" fmla="*/ 47 w 93"/>
                <a:gd name="T5" fmla="*/ 93 h 93"/>
                <a:gd name="T6" fmla="*/ 93 w 93"/>
                <a:gd name="T7" fmla="*/ 46 h 93"/>
                <a:gd name="T8" fmla="*/ 91 w 93"/>
                <a:gd name="T9" fmla="*/ 32 h 93"/>
                <a:gd name="T10" fmla="*/ 80 w 93"/>
                <a:gd name="T11" fmla="*/ 13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21" y="0"/>
                    <a:pt x="0" y="20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3" y="93"/>
                    <a:pt x="93" y="72"/>
                    <a:pt x="93" y="46"/>
                  </a:cubicBezTo>
                  <a:cubicBezTo>
                    <a:pt x="93" y="41"/>
                    <a:pt x="93" y="36"/>
                    <a:pt x="91" y="32"/>
                  </a:cubicBezTo>
                  <a:cubicBezTo>
                    <a:pt x="89" y="25"/>
                    <a:pt x="85" y="18"/>
                    <a:pt x="80" y="13"/>
                  </a:cubicBezTo>
                  <a:cubicBezTo>
                    <a:pt x="71" y="5"/>
                    <a:pt x="60" y="0"/>
                    <a:pt x="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563032" y="2000741"/>
            <a:ext cx="783431" cy="722709"/>
            <a:chOff x="7073901" y="3375510"/>
            <a:chExt cx="1044575" cy="963612"/>
          </a:xfrm>
        </p:grpSpPr>
        <p:sp>
          <p:nvSpPr>
            <p:cNvPr id="84" name="Freeform 116"/>
            <p:cNvSpPr>
              <a:spLocks/>
            </p:cNvSpPr>
            <p:nvPr/>
          </p:nvSpPr>
          <p:spPr bwMode="auto">
            <a:xfrm>
              <a:off x="7778751" y="3846998"/>
              <a:ext cx="23813" cy="31750"/>
            </a:xfrm>
            <a:custGeom>
              <a:avLst/>
              <a:gdLst>
                <a:gd name="T0" fmla="*/ 8 w 19"/>
                <a:gd name="T1" fmla="*/ 25 h 25"/>
                <a:gd name="T2" fmla="*/ 19 w 19"/>
                <a:gd name="T3" fmla="*/ 8 h 25"/>
                <a:gd name="T4" fmla="*/ 6 w 19"/>
                <a:gd name="T5" fmla="*/ 0 h 25"/>
                <a:gd name="T6" fmla="*/ 0 w 19"/>
                <a:gd name="T7" fmla="*/ 20 h 25"/>
                <a:gd name="T8" fmla="*/ 8 w 1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5">
                  <a:moveTo>
                    <a:pt x="8" y="25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5" y="6"/>
                    <a:pt x="10" y="3"/>
                    <a:pt x="6" y="0"/>
                  </a:cubicBezTo>
                  <a:cubicBezTo>
                    <a:pt x="5" y="7"/>
                    <a:pt x="3" y="14"/>
                    <a:pt x="0" y="20"/>
                  </a:cubicBezTo>
                  <a:cubicBezTo>
                    <a:pt x="2" y="21"/>
                    <a:pt x="5" y="23"/>
                    <a:pt x="8" y="2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117"/>
            <p:cNvSpPr>
              <a:spLocks/>
            </p:cNvSpPr>
            <p:nvPr/>
          </p:nvSpPr>
          <p:spPr bwMode="auto">
            <a:xfrm>
              <a:off x="7521576" y="3788260"/>
              <a:ext cx="44450" cy="28575"/>
            </a:xfrm>
            <a:custGeom>
              <a:avLst/>
              <a:gdLst>
                <a:gd name="T0" fmla="*/ 0 w 35"/>
                <a:gd name="T1" fmla="*/ 20 h 23"/>
                <a:gd name="T2" fmla="*/ 33 w 35"/>
                <a:gd name="T3" fmla="*/ 23 h 23"/>
                <a:gd name="T4" fmla="*/ 35 w 35"/>
                <a:gd name="T5" fmla="*/ 4 h 23"/>
                <a:gd name="T6" fmla="*/ 3 w 35"/>
                <a:gd name="T7" fmla="*/ 0 h 23"/>
                <a:gd name="T8" fmla="*/ 0 w 35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3">
                  <a:moveTo>
                    <a:pt x="0" y="20"/>
                  </a:moveTo>
                  <a:cubicBezTo>
                    <a:pt x="11" y="21"/>
                    <a:pt x="22" y="22"/>
                    <a:pt x="33" y="23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4" y="3"/>
                    <a:pt x="13" y="1"/>
                    <a:pt x="3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118"/>
            <p:cNvSpPr>
              <a:spLocks/>
            </p:cNvSpPr>
            <p:nvPr/>
          </p:nvSpPr>
          <p:spPr bwMode="auto">
            <a:xfrm>
              <a:off x="7820026" y="3881923"/>
              <a:ext cx="47625" cy="46037"/>
            </a:xfrm>
            <a:custGeom>
              <a:avLst/>
              <a:gdLst>
                <a:gd name="T0" fmla="*/ 24 w 37"/>
                <a:gd name="T1" fmla="*/ 36 h 36"/>
                <a:gd name="T2" fmla="*/ 37 w 37"/>
                <a:gd name="T3" fmla="*/ 21 h 36"/>
                <a:gd name="T4" fmla="*/ 13 w 37"/>
                <a:gd name="T5" fmla="*/ 0 h 36"/>
                <a:gd name="T6" fmla="*/ 0 w 37"/>
                <a:gd name="T7" fmla="*/ 15 h 36"/>
                <a:gd name="T8" fmla="*/ 24 w 37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6">
                  <a:moveTo>
                    <a:pt x="24" y="36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4"/>
                    <a:pt x="21" y="7"/>
                    <a:pt x="13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8" y="22"/>
                    <a:pt x="16" y="29"/>
                    <a:pt x="24" y="3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119"/>
            <p:cNvSpPr>
              <a:spLocks/>
            </p:cNvSpPr>
            <p:nvPr/>
          </p:nvSpPr>
          <p:spPr bwMode="auto">
            <a:xfrm>
              <a:off x="7362826" y="3743810"/>
              <a:ext cx="47625" cy="39687"/>
            </a:xfrm>
            <a:custGeom>
              <a:avLst/>
              <a:gdLst>
                <a:gd name="T0" fmla="*/ 0 w 37"/>
                <a:gd name="T1" fmla="*/ 19 h 31"/>
                <a:gd name="T2" fmla="*/ 30 w 37"/>
                <a:gd name="T3" fmla="*/ 31 h 31"/>
                <a:gd name="T4" fmla="*/ 37 w 37"/>
                <a:gd name="T5" fmla="*/ 12 h 31"/>
                <a:gd name="T6" fmla="*/ 8 w 37"/>
                <a:gd name="T7" fmla="*/ 0 h 31"/>
                <a:gd name="T8" fmla="*/ 0 w 37"/>
                <a:gd name="T9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1">
                  <a:moveTo>
                    <a:pt x="0" y="19"/>
                  </a:moveTo>
                  <a:cubicBezTo>
                    <a:pt x="10" y="23"/>
                    <a:pt x="20" y="27"/>
                    <a:pt x="30" y="3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27" y="8"/>
                    <a:pt x="18" y="4"/>
                    <a:pt x="8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120"/>
            <p:cNvSpPr>
              <a:spLocks/>
            </p:cNvSpPr>
            <p:nvPr/>
          </p:nvSpPr>
          <p:spPr bwMode="auto">
            <a:xfrm>
              <a:off x="8013701" y="4142273"/>
              <a:ext cx="41275" cy="49212"/>
            </a:xfrm>
            <a:custGeom>
              <a:avLst/>
              <a:gdLst>
                <a:gd name="T0" fmla="*/ 32 w 32"/>
                <a:gd name="T1" fmla="*/ 29 h 38"/>
                <a:gd name="T2" fmla="*/ 18 w 32"/>
                <a:gd name="T3" fmla="*/ 0 h 38"/>
                <a:gd name="T4" fmla="*/ 0 w 32"/>
                <a:gd name="T5" fmla="*/ 9 h 38"/>
                <a:gd name="T6" fmla="*/ 14 w 32"/>
                <a:gd name="T7" fmla="*/ 38 h 38"/>
                <a:gd name="T8" fmla="*/ 32 w 32"/>
                <a:gd name="T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8">
                  <a:moveTo>
                    <a:pt x="32" y="29"/>
                  </a:moveTo>
                  <a:cubicBezTo>
                    <a:pt x="28" y="19"/>
                    <a:pt x="23" y="10"/>
                    <a:pt x="18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9"/>
                    <a:pt x="10" y="28"/>
                    <a:pt x="14" y="38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121"/>
            <p:cNvSpPr>
              <a:spLocks/>
            </p:cNvSpPr>
            <p:nvPr/>
          </p:nvSpPr>
          <p:spPr bwMode="auto">
            <a:xfrm>
              <a:off x="7974013" y="4070835"/>
              <a:ext cx="42863" cy="49212"/>
            </a:xfrm>
            <a:custGeom>
              <a:avLst/>
              <a:gdLst>
                <a:gd name="T0" fmla="*/ 0 w 33"/>
                <a:gd name="T1" fmla="*/ 10 h 38"/>
                <a:gd name="T2" fmla="*/ 16 w 33"/>
                <a:gd name="T3" fmla="*/ 38 h 38"/>
                <a:gd name="T4" fmla="*/ 33 w 33"/>
                <a:gd name="T5" fmla="*/ 28 h 38"/>
                <a:gd name="T6" fmla="*/ 17 w 33"/>
                <a:gd name="T7" fmla="*/ 0 h 38"/>
                <a:gd name="T8" fmla="*/ 0 w 33"/>
                <a:gd name="T9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8">
                  <a:moveTo>
                    <a:pt x="0" y="10"/>
                  </a:moveTo>
                  <a:cubicBezTo>
                    <a:pt x="5" y="19"/>
                    <a:pt x="11" y="28"/>
                    <a:pt x="16" y="3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8" y="18"/>
                    <a:pt x="23" y="9"/>
                    <a:pt x="17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122"/>
            <p:cNvSpPr>
              <a:spLocks/>
            </p:cNvSpPr>
            <p:nvPr/>
          </p:nvSpPr>
          <p:spPr bwMode="auto">
            <a:xfrm>
              <a:off x="7878763" y="3939073"/>
              <a:ext cx="46038" cy="47625"/>
            </a:xfrm>
            <a:custGeom>
              <a:avLst/>
              <a:gdLst>
                <a:gd name="T0" fmla="*/ 20 w 36"/>
                <a:gd name="T1" fmla="*/ 37 h 37"/>
                <a:gd name="T2" fmla="*/ 36 w 36"/>
                <a:gd name="T3" fmla="*/ 24 h 37"/>
                <a:gd name="T4" fmla="*/ 14 w 36"/>
                <a:gd name="T5" fmla="*/ 0 h 37"/>
                <a:gd name="T6" fmla="*/ 0 w 36"/>
                <a:gd name="T7" fmla="*/ 13 h 37"/>
                <a:gd name="T8" fmla="*/ 20 w 36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7">
                  <a:moveTo>
                    <a:pt x="20" y="37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29" y="16"/>
                    <a:pt x="21" y="7"/>
                    <a:pt x="14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21"/>
                    <a:pt x="13" y="29"/>
                    <a:pt x="20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123"/>
            <p:cNvSpPr>
              <a:spLocks/>
            </p:cNvSpPr>
            <p:nvPr/>
          </p:nvSpPr>
          <p:spPr bwMode="auto">
            <a:xfrm>
              <a:off x="7129463" y="3527910"/>
              <a:ext cx="38100" cy="39687"/>
            </a:xfrm>
            <a:custGeom>
              <a:avLst/>
              <a:gdLst>
                <a:gd name="T0" fmla="*/ 18 w 30"/>
                <a:gd name="T1" fmla="*/ 0 h 32"/>
                <a:gd name="T2" fmla="*/ 0 w 30"/>
                <a:gd name="T3" fmla="*/ 9 h 32"/>
                <a:gd name="T4" fmla="*/ 13 w 30"/>
                <a:gd name="T5" fmla="*/ 32 h 32"/>
                <a:gd name="T6" fmla="*/ 30 w 30"/>
                <a:gd name="T7" fmla="*/ 23 h 32"/>
                <a:gd name="T8" fmla="*/ 18 w 3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2">
                  <a:moveTo>
                    <a:pt x="18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4" y="17"/>
                    <a:pt x="8" y="24"/>
                    <a:pt x="13" y="32"/>
                  </a:cubicBezTo>
                  <a:cubicBezTo>
                    <a:pt x="18" y="28"/>
                    <a:pt x="24" y="24"/>
                    <a:pt x="30" y="23"/>
                  </a:cubicBezTo>
                  <a:cubicBezTo>
                    <a:pt x="26" y="15"/>
                    <a:pt x="22" y="8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124"/>
            <p:cNvSpPr>
              <a:spLocks/>
            </p:cNvSpPr>
            <p:nvPr/>
          </p:nvSpPr>
          <p:spPr bwMode="auto">
            <a:xfrm>
              <a:off x="8080376" y="4293085"/>
              <a:ext cx="38100" cy="46037"/>
            </a:xfrm>
            <a:custGeom>
              <a:avLst/>
              <a:gdLst>
                <a:gd name="T0" fmla="*/ 29 w 29"/>
                <a:gd name="T1" fmla="*/ 30 h 37"/>
                <a:gd name="T2" fmla="*/ 18 w 29"/>
                <a:gd name="T3" fmla="*/ 0 h 37"/>
                <a:gd name="T4" fmla="*/ 0 w 29"/>
                <a:gd name="T5" fmla="*/ 7 h 37"/>
                <a:gd name="T6" fmla="*/ 11 w 29"/>
                <a:gd name="T7" fmla="*/ 37 h 37"/>
                <a:gd name="T8" fmla="*/ 29 w 29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29" y="30"/>
                  </a:moveTo>
                  <a:cubicBezTo>
                    <a:pt x="26" y="20"/>
                    <a:pt x="22" y="10"/>
                    <a:pt x="1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17"/>
                    <a:pt x="7" y="27"/>
                    <a:pt x="11" y="37"/>
                  </a:cubicBezTo>
                  <a:lnTo>
                    <a:pt x="29" y="3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125"/>
            <p:cNvSpPr>
              <a:spLocks/>
            </p:cNvSpPr>
            <p:nvPr/>
          </p:nvSpPr>
          <p:spPr bwMode="auto">
            <a:xfrm>
              <a:off x="7929563" y="4002573"/>
              <a:ext cx="42863" cy="49212"/>
            </a:xfrm>
            <a:custGeom>
              <a:avLst/>
              <a:gdLst>
                <a:gd name="T0" fmla="*/ 0 w 34"/>
                <a:gd name="T1" fmla="*/ 12 h 38"/>
                <a:gd name="T2" fmla="*/ 18 w 34"/>
                <a:gd name="T3" fmla="*/ 38 h 38"/>
                <a:gd name="T4" fmla="*/ 34 w 34"/>
                <a:gd name="T5" fmla="*/ 27 h 38"/>
                <a:gd name="T6" fmla="*/ 16 w 34"/>
                <a:gd name="T7" fmla="*/ 0 h 38"/>
                <a:gd name="T8" fmla="*/ 0 w 34"/>
                <a:gd name="T9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8">
                  <a:moveTo>
                    <a:pt x="0" y="12"/>
                  </a:moveTo>
                  <a:cubicBezTo>
                    <a:pt x="6" y="20"/>
                    <a:pt x="12" y="29"/>
                    <a:pt x="18" y="38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8" y="17"/>
                    <a:pt x="22" y="8"/>
                    <a:pt x="16" y="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126"/>
            <p:cNvSpPr>
              <a:spLocks/>
            </p:cNvSpPr>
            <p:nvPr/>
          </p:nvSpPr>
          <p:spPr bwMode="auto">
            <a:xfrm>
              <a:off x="7442201" y="3770798"/>
              <a:ext cx="44450" cy="34925"/>
            </a:xfrm>
            <a:custGeom>
              <a:avLst/>
              <a:gdLst>
                <a:gd name="T0" fmla="*/ 0 w 35"/>
                <a:gd name="T1" fmla="*/ 20 h 27"/>
                <a:gd name="T2" fmla="*/ 31 w 35"/>
                <a:gd name="T3" fmla="*/ 27 h 27"/>
                <a:gd name="T4" fmla="*/ 35 w 35"/>
                <a:gd name="T5" fmla="*/ 8 h 27"/>
                <a:gd name="T6" fmla="*/ 5 w 35"/>
                <a:gd name="T7" fmla="*/ 0 h 27"/>
                <a:gd name="T8" fmla="*/ 0 w 35"/>
                <a:gd name="T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0" y="20"/>
                  </a:moveTo>
                  <a:cubicBezTo>
                    <a:pt x="10" y="22"/>
                    <a:pt x="21" y="25"/>
                    <a:pt x="31" y="2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25" y="5"/>
                    <a:pt x="15" y="3"/>
                    <a:pt x="5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127"/>
            <p:cNvSpPr>
              <a:spLocks/>
            </p:cNvSpPr>
            <p:nvPr/>
          </p:nvSpPr>
          <p:spPr bwMode="auto">
            <a:xfrm>
              <a:off x="7604126" y="3796198"/>
              <a:ext cx="42863" cy="25400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20 h 21"/>
                <a:gd name="T4" fmla="*/ 11 w 34"/>
                <a:gd name="T5" fmla="*/ 20 h 21"/>
                <a:gd name="T6" fmla="*/ 31 w 34"/>
                <a:gd name="T7" fmla="*/ 21 h 21"/>
                <a:gd name="T8" fmla="*/ 34 w 34"/>
                <a:gd name="T9" fmla="*/ 2 h 21"/>
                <a:gd name="T10" fmla="*/ 11 w 34"/>
                <a:gd name="T11" fmla="*/ 0 h 21"/>
                <a:gd name="T12" fmla="*/ 1 w 34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4" y="20"/>
                    <a:pt x="7" y="20"/>
                    <a:pt x="11" y="20"/>
                  </a:cubicBezTo>
                  <a:cubicBezTo>
                    <a:pt x="18" y="20"/>
                    <a:pt x="24" y="21"/>
                    <a:pt x="31" y="2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26" y="1"/>
                    <a:pt x="19" y="0"/>
                    <a:pt x="11" y="0"/>
                  </a:cubicBezTo>
                  <a:cubicBezTo>
                    <a:pt x="8" y="0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128"/>
            <p:cNvSpPr>
              <a:spLocks/>
            </p:cNvSpPr>
            <p:nvPr/>
          </p:nvSpPr>
          <p:spPr bwMode="auto">
            <a:xfrm>
              <a:off x="7097713" y="3453298"/>
              <a:ext cx="38100" cy="47625"/>
            </a:xfrm>
            <a:custGeom>
              <a:avLst/>
              <a:gdLst>
                <a:gd name="T0" fmla="*/ 0 w 30"/>
                <a:gd name="T1" fmla="*/ 7 h 37"/>
                <a:gd name="T2" fmla="*/ 12 w 30"/>
                <a:gd name="T3" fmla="*/ 37 h 37"/>
                <a:gd name="T4" fmla="*/ 30 w 30"/>
                <a:gd name="T5" fmla="*/ 29 h 37"/>
                <a:gd name="T6" fmla="*/ 19 w 30"/>
                <a:gd name="T7" fmla="*/ 0 h 37"/>
                <a:gd name="T8" fmla="*/ 0 w 30"/>
                <a:gd name="T9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7">
                  <a:moveTo>
                    <a:pt x="0" y="7"/>
                  </a:moveTo>
                  <a:cubicBezTo>
                    <a:pt x="4" y="17"/>
                    <a:pt x="8" y="27"/>
                    <a:pt x="12" y="3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6" y="20"/>
                    <a:pt x="22" y="10"/>
                    <a:pt x="19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7" name="Freeform 129"/>
            <p:cNvSpPr>
              <a:spLocks/>
            </p:cNvSpPr>
            <p:nvPr/>
          </p:nvSpPr>
          <p:spPr bwMode="auto">
            <a:xfrm>
              <a:off x="7073901" y="3375510"/>
              <a:ext cx="36513" cy="47625"/>
            </a:xfrm>
            <a:custGeom>
              <a:avLst/>
              <a:gdLst>
                <a:gd name="T0" fmla="*/ 0 w 28"/>
                <a:gd name="T1" fmla="*/ 5 h 37"/>
                <a:gd name="T2" fmla="*/ 9 w 28"/>
                <a:gd name="T3" fmla="*/ 37 h 37"/>
                <a:gd name="T4" fmla="*/ 28 w 28"/>
                <a:gd name="T5" fmla="*/ 31 h 37"/>
                <a:gd name="T6" fmla="*/ 20 w 28"/>
                <a:gd name="T7" fmla="*/ 0 h 37"/>
                <a:gd name="T8" fmla="*/ 0 w 28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">
                  <a:moveTo>
                    <a:pt x="0" y="5"/>
                  </a:moveTo>
                  <a:cubicBezTo>
                    <a:pt x="3" y="16"/>
                    <a:pt x="6" y="27"/>
                    <a:pt x="9" y="37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5" y="21"/>
                    <a:pt x="22" y="11"/>
                    <a:pt x="20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8" name="Freeform 130"/>
            <p:cNvSpPr>
              <a:spLocks/>
            </p:cNvSpPr>
            <p:nvPr/>
          </p:nvSpPr>
          <p:spPr bwMode="auto">
            <a:xfrm>
              <a:off x="7289801" y="3705710"/>
              <a:ext cx="47625" cy="44450"/>
            </a:xfrm>
            <a:custGeom>
              <a:avLst/>
              <a:gdLst>
                <a:gd name="T0" fmla="*/ 37 w 37"/>
                <a:gd name="T1" fmla="*/ 16 h 34"/>
                <a:gd name="T2" fmla="*/ 11 w 37"/>
                <a:gd name="T3" fmla="*/ 0 h 34"/>
                <a:gd name="T4" fmla="*/ 0 w 37"/>
                <a:gd name="T5" fmla="*/ 16 h 34"/>
                <a:gd name="T6" fmla="*/ 28 w 37"/>
                <a:gd name="T7" fmla="*/ 34 h 34"/>
                <a:gd name="T8" fmla="*/ 37 w 37"/>
                <a:gd name="T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16"/>
                  </a:moveTo>
                  <a:cubicBezTo>
                    <a:pt x="28" y="11"/>
                    <a:pt x="20" y="6"/>
                    <a:pt x="11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23"/>
                    <a:pt x="18" y="28"/>
                    <a:pt x="28" y="34"/>
                  </a:cubicBezTo>
                  <a:lnTo>
                    <a:pt x="37" y="1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 131"/>
            <p:cNvSpPr>
              <a:spLocks/>
            </p:cNvSpPr>
            <p:nvPr/>
          </p:nvSpPr>
          <p:spPr bwMode="auto">
            <a:xfrm>
              <a:off x="7224713" y="3654910"/>
              <a:ext cx="47625" cy="47625"/>
            </a:xfrm>
            <a:custGeom>
              <a:avLst/>
              <a:gdLst>
                <a:gd name="T0" fmla="*/ 25 w 37"/>
                <a:gd name="T1" fmla="*/ 37 h 37"/>
                <a:gd name="T2" fmla="*/ 37 w 37"/>
                <a:gd name="T3" fmla="*/ 21 h 37"/>
                <a:gd name="T4" fmla="*/ 14 w 37"/>
                <a:gd name="T5" fmla="*/ 0 h 37"/>
                <a:gd name="T6" fmla="*/ 0 w 37"/>
                <a:gd name="T7" fmla="*/ 14 h 37"/>
                <a:gd name="T8" fmla="*/ 25 w 37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25" y="37"/>
                  </a:moveTo>
                  <a:cubicBezTo>
                    <a:pt x="37" y="21"/>
                    <a:pt x="37" y="21"/>
                    <a:pt x="37" y="21"/>
                  </a:cubicBezTo>
                  <a:cubicBezTo>
                    <a:pt x="29" y="15"/>
                    <a:pt x="22" y="8"/>
                    <a:pt x="14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" y="22"/>
                    <a:pt x="16" y="30"/>
                    <a:pt x="25" y="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0" name="Freeform 139"/>
            <p:cNvSpPr>
              <a:spLocks/>
            </p:cNvSpPr>
            <p:nvPr/>
          </p:nvSpPr>
          <p:spPr bwMode="auto">
            <a:xfrm>
              <a:off x="7124701" y="3553310"/>
              <a:ext cx="119063" cy="119062"/>
            </a:xfrm>
            <a:custGeom>
              <a:avLst/>
              <a:gdLst>
                <a:gd name="T0" fmla="*/ 47 w 93"/>
                <a:gd name="T1" fmla="*/ 0 h 93"/>
                <a:gd name="T2" fmla="*/ 34 w 93"/>
                <a:gd name="T3" fmla="*/ 2 h 93"/>
                <a:gd name="T4" fmla="*/ 17 w 93"/>
                <a:gd name="T5" fmla="*/ 11 h 93"/>
                <a:gd name="T6" fmla="*/ 0 w 93"/>
                <a:gd name="T7" fmla="*/ 46 h 93"/>
                <a:gd name="T8" fmla="*/ 47 w 93"/>
                <a:gd name="T9" fmla="*/ 93 h 93"/>
                <a:gd name="T10" fmla="*/ 93 w 93"/>
                <a:gd name="T11" fmla="*/ 46 h 93"/>
                <a:gd name="T12" fmla="*/ 47 w 93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47" y="0"/>
                  </a:moveTo>
                  <a:cubicBezTo>
                    <a:pt x="42" y="0"/>
                    <a:pt x="38" y="0"/>
                    <a:pt x="34" y="2"/>
                  </a:cubicBezTo>
                  <a:cubicBezTo>
                    <a:pt x="28" y="3"/>
                    <a:pt x="22" y="7"/>
                    <a:pt x="17" y="11"/>
                  </a:cubicBezTo>
                  <a:cubicBezTo>
                    <a:pt x="7" y="19"/>
                    <a:pt x="0" y="32"/>
                    <a:pt x="0" y="46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72" y="93"/>
                    <a:pt x="93" y="72"/>
                    <a:pt x="93" y="46"/>
                  </a:cubicBezTo>
                  <a:cubicBezTo>
                    <a:pt x="93" y="21"/>
                    <a:pt x="72" y="0"/>
                    <a:pt x="4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1" name="Freeform 140"/>
            <p:cNvSpPr>
              <a:spLocks/>
            </p:cNvSpPr>
            <p:nvPr/>
          </p:nvSpPr>
          <p:spPr bwMode="auto">
            <a:xfrm>
              <a:off x="7667626" y="3781910"/>
              <a:ext cx="119063" cy="117475"/>
            </a:xfrm>
            <a:custGeom>
              <a:avLst/>
              <a:gdLst>
                <a:gd name="T0" fmla="*/ 87 w 93"/>
                <a:gd name="T1" fmla="*/ 71 h 93"/>
                <a:gd name="T2" fmla="*/ 93 w 93"/>
                <a:gd name="T3" fmla="*/ 51 h 93"/>
                <a:gd name="T4" fmla="*/ 93 w 93"/>
                <a:gd name="T5" fmla="*/ 47 h 93"/>
                <a:gd name="T6" fmla="*/ 47 w 93"/>
                <a:gd name="T7" fmla="*/ 0 h 93"/>
                <a:gd name="T8" fmla="*/ 0 w 93"/>
                <a:gd name="T9" fmla="*/ 47 h 93"/>
                <a:gd name="T10" fmla="*/ 47 w 93"/>
                <a:gd name="T11" fmla="*/ 93 h 93"/>
                <a:gd name="T12" fmla="*/ 87 w 93"/>
                <a:gd name="T13" fmla="*/ 7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93">
                  <a:moveTo>
                    <a:pt x="87" y="71"/>
                  </a:moveTo>
                  <a:cubicBezTo>
                    <a:pt x="90" y="65"/>
                    <a:pt x="92" y="58"/>
                    <a:pt x="93" y="51"/>
                  </a:cubicBezTo>
                  <a:cubicBezTo>
                    <a:pt x="93" y="50"/>
                    <a:pt x="93" y="48"/>
                    <a:pt x="93" y="47"/>
                  </a:cubicBez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64" y="93"/>
                    <a:pt x="78" y="84"/>
                    <a:pt x="87" y="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2" name="Oval 141"/>
            <p:cNvSpPr>
              <a:spLocks noChangeArrowheads="1"/>
            </p:cNvSpPr>
            <p:nvPr/>
          </p:nvSpPr>
          <p:spPr bwMode="auto">
            <a:xfrm>
              <a:off x="7997826" y="4186723"/>
              <a:ext cx="119063" cy="1190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240894" y="1144026"/>
            <a:ext cx="83271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2000" dirty="0" smtClean="0"/>
              <a:t>IMPULSAR ACTIVIDADES PRODUCTIVAS, TOMANDO EN CUENTA </a:t>
            </a:r>
          </a:p>
          <a:p>
            <a:pPr algn="ctr"/>
            <a:r>
              <a:rPr lang="es-EC" sz="2000" dirty="0" smtClean="0"/>
              <a:t>LA FRAGILIDAD AMBIENTAL Y LA VOCACIÓN PRODUCTIVA</a:t>
            </a:r>
            <a:endParaRPr lang="en-GB" sz="2000" dirty="0"/>
          </a:p>
        </p:txBody>
      </p:sp>
      <p:sp>
        <p:nvSpPr>
          <p:cNvPr id="104" name="TextBox 103"/>
          <p:cNvSpPr txBox="1"/>
          <p:nvPr/>
        </p:nvSpPr>
        <p:spPr>
          <a:xfrm>
            <a:off x="162276" y="3551568"/>
            <a:ext cx="21059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000" dirty="0"/>
              <a:t>Implementar  prácticas sostenibles para el manejo agrícola, pecuario y forestal</a:t>
            </a:r>
            <a:endParaRPr lang="en-GB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3474290" y="3591470"/>
            <a:ext cx="19990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dirty="0"/>
              <a:t>Potenciar la  transformación y comercialización de los productos dando valor agregado que permita obtener mejores ingresos.</a:t>
            </a:r>
            <a:endParaRPr lang="en-GB" sz="1600" b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6315990" y="3752865"/>
            <a:ext cx="2390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dirty="0"/>
              <a:t>Impulsar el desarrollo de los </a:t>
            </a:r>
            <a:r>
              <a:rPr lang="es-EC" sz="1600" dirty="0" err="1"/>
              <a:t>bio</a:t>
            </a:r>
            <a:r>
              <a:rPr lang="es-EC" sz="1600" dirty="0"/>
              <a:t>-emprendimientos brindando apoyo técnico, financiero para incorporar a la producción nacional, artículos y servicios poco convencionales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94439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1885909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s-EC" dirty="0" smtClean="0"/>
              <a:t>DIFUSIÓN DE LA PROPUESTA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36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242840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4972647" y="1474065"/>
            <a:ext cx="4067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DIFUSIÓN DIFERENCIADA</a:t>
            </a:r>
            <a:endParaRPr lang="en-GB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066380" y="2935056"/>
            <a:ext cx="38332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ACTORES INSTITUCIONALES</a:t>
            </a:r>
            <a:endParaRPr lang="en-GB" sz="20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5076953" y="4163913"/>
            <a:ext cx="3341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ACTORES SOCIALES</a:t>
            </a:r>
            <a:endParaRPr lang="en-GB" sz="2400" b="1" dirty="0"/>
          </a:p>
        </p:txBody>
      </p:sp>
      <p:sp>
        <p:nvSpPr>
          <p:cNvPr id="57" name="Freeform 52"/>
          <p:cNvSpPr>
            <a:spLocks noEditPoints="1"/>
          </p:cNvSpPr>
          <p:nvPr/>
        </p:nvSpPr>
        <p:spPr bwMode="auto">
          <a:xfrm>
            <a:off x="4487745" y="1488418"/>
            <a:ext cx="416518" cy="416518"/>
          </a:xfrm>
          <a:custGeom>
            <a:avLst/>
            <a:gdLst>
              <a:gd name="T0" fmla="*/ 173 w 346"/>
              <a:gd name="T1" fmla="*/ 324 h 346"/>
              <a:gd name="T2" fmla="*/ 201 w 346"/>
              <a:gd name="T3" fmla="*/ 321 h 346"/>
              <a:gd name="T4" fmla="*/ 211 w 346"/>
              <a:gd name="T5" fmla="*/ 345 h 346"/>
              <a:gd name="T6" fmla="*/ 271 w 346"/>
              <a:gd name="T7" fmla="*/ 320 h 346"/>
              <a:gd name="T8" fmla="*/ 260 w 346"/>
              <a:gd name="T9" fmla="*/ 296 h 346"/>
              <a:gd name="T10" fmla="*/ 298 w 346"/>
              <a:gd name="T11" fmla="*/ 258 h 346"/>
              <a:gd name="T12" fmla="*/ 322 w 346"/>
              <a:gd name="T13" fmla="*/ 268 h 346"/>
              <a:gd name="T14" fmla="*/ 346 w 346"/>
              <a:gd name="T15" fmla="*/ 208 h 346"/>
              <a:gd name="T16" fmla="*/ 322 w 346"/>
              <a:gd name="T17" fmla="*/ 198 h 346"/>
              <a:gd name="T18" fmla="*/ 321 w 346"/>
              <a:gd name="T19" fmla="*/ 145 h 346"/>
              <a:gd name="T20" fmla="*/ 345 w 346"/>
              <a:gd name="T21" fmla="*/ 135 h 346"/>
              <a:gd name="T22" fmla="*/ 320 w 346"/>
              <a:gd name="T23" fmla="*/ 75 h 346"/>
              <a:gd name="T24" fmla="*/ 296 w 346"/>
              <a:gd name="T25" fmla="*/ 85 h 346"/>
              <a:gd name="T26" fmla="*/ 258 w 346"/>
              <a:gd name="T27" fmla="*/ 48 h 346"/>
              <a:gd name="T28" fmla="*/ 268 w 346"/>
              <a:gd name="T29" fmla="*/ 24 h 346"/>
              <a:gd name="T30" fmla="*/ 208 w 346"/>
              <a:gd name="T31" fmla="*/ 0 h 346"/>
              <a:gd name="T32" fmla="*/ 198 w 346"/>
              <a:gd name="T33" fmla="*/ 24 h 346"/>
              <a:gd name="T34" fmla="*/ 173 w 346"/>
              <a:gd name="T35" fmla="*/ 22 h 346"/>
              <a:gd name="T36" fmla="*/ 173 w 346"/>
              <a:gd name="T37" fmla="*/ 45 h 346"/>
              <a:gd name="T38" fmla="*/ 291 w 346"/>
              <a:gd name="T39" fmla="*/ 123 h 346"/>
              <a:gd name="T40" fmla="*/ 223 w 346"/>
              <a:gd name="T41" fmla="*/ 291 h 346"/>
              <a:gd name="T42" fmla="*/ 173 w 346"/>
              <a:gd name="T43" fmla="*/ 301 h 346"/>
              <a:gd name="T44" fmla="*/ 173 w 346"/>
              <a:gd name="T45" fmla="*/ 301 h 346"/>
              <a:gd name="T46" fmla="*/ 173 w 346"/>
              <a:gd name="T47" fmla="*/ 324 h 346"/>
              <a:gd name="T48" fmla="*/ 25 w 346"/>
              <a:gd name="T49" fmla="*/ 201 h 346"/>
              <a:gd name="T50" fmla="*/ 0 w 346"/>
              <a:gd name="T51" fmla="*/ 211 h 346"/>
              <a:gd name="T52" fmla="*/ 26 w 346"/>
              <a:gd name="T53" fmla="*/ 271 h 346"/>
              <a:gd name="T54" fmla="*/ 50 w 346"/>
              <a:gd name="T55" fmla="*/ 261 h 346"/>
              <a:gd name="T56" fmla="*/ 88 w 346"/>
              <a:gd name="T57" fmla="*/ 298 h 346"/>
              <a:gd name="T58" fmla="*/ 78 w 346"/>
              <a:gd name="T59" fmla="*/ 322 h 346"/>
              <a:gd name="T60" fmla="*/ 138 w 346"/>
              <a:gd name="T61" fmla="*/ 346 h 346"/>
              <a:gd name="T62" fmla="*/ 148 w 346"/>
              <a:gd name="T63" fmla="*/ 322 h 346"/>
              <a:gd name="T64" fmla="*/ 173 w 346"/>
              <a:gd name="T65" fmla="*/ 324 h 346"/>
              <a:gd name="T66" fmla="*/ 173 w 346"/>
              <a:gd name="T67" fmla="*/ 301 h 346"/>
              <a:gd name="T68" fmla="*/ 55 w 346"/>
              <a:gd name="T69" fmla="*/ 223 h 346"/>
              <a:gd name="T70" fmla="*/ 123 w 346"/>
              <a:gd name="T71" fmla="*/ 55 h 346"/>
              <a:gd name="T72" fmla="*/ 123 w 346"/>
              <a:gd name="T73" fmla="*/ 55 h 346"/>
              <a:gd name="T74" fmla="*/ 173 w 346"/>
              <a:gd name="T75" fmla="*/ 45 h 346"/>
              <a:gd name="T76" fmla="*/ 173 w 346"/>
              <a:gd name="T77" fmla="*/ 45 h 346"/>
              <a:gd name="T78" fmla="*/ 173 w 346"/>
              <a:gd name="T79" fmla="*/ 22 h 346"/>
              <a:gd name="T80" fmla="*/ 145 w 346"/>
              <a:gd name="T81" fmla="*/ 25 h 346"/>
              <a:gd name="T82" fmla="*/ 135 w 346"/>
              <a:gd name="T83" fmla="*/ 1 h 346"/>
              <a:gd name="T84" fmla="*/ 75 w 346"/>
              <a:gd name="T85" fmla="*/ 26 h 346"/>
              <a:gd name="T86" fmla="*/ 85 w 346"/>
              <a:gd name="T87" fmla="*/ 50 h 346"/>
              <a:gd name="T88" fmla="*/ 48 w 346"/>
              <a:gd name="T89" fmla="*/ 88 h 346"/>
              <a:gd name="T90" fmla="*/ 24 w 346"/>
              <a:gd name="T91" fmla="*/ 78 h 346"/>
              <a:gd name="T92" fmla="*/ 0 w 346"/>
              <a:gd name="T93" fmla="*/ 138 h 346"/>
              <a:gd name="T94" fmla="*/ 24 w 346"/>
              <a:gd name="T95" fmla="*/ 148 h 346"/>
              <a:gd name="T96" fmla="*/ 25 w 346"/>
              <a:gd name="T97" fmla="*/ 20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6" h="346">
                <a:moveTo>
                  <a:pt x="173" y="324"/>
                </a:moveTo>
                <a:cubicBezTo>
                  <a:pt x="182" y="324"/>
                  <a:pt x="192" y="323"/>
                  <a:pt x="201" y="321"/>
                </a:cubicBezTo>
                <a:cubicBezTo>
                  <a:pt x="211" y="345"/>
                  <a:pt x="211" y="345"/>
                  <a:pt x="211" y="345"/>
                </a:cubicBezTo>
                <a:cubicBezTo>
                  <a:pt x="271" y="320"/>
                  <a:pt x="271" y="320"/>
                  <a:pt x="271" y="320"/>
                </a:cubicBezTo>
                <a:cubicBezTo>
                  <a:pt x="260" y="296"/>
                  <a:pt x="260" y="296"/>
                  <a:pt x="260" y="296"/>
                </a:cubicBezTo>
                <a:cubicBezTo>
                  <a:pt x="275" y="286"/>
                  <a:pt x="287" y="273"/>
                  <a:pt x="298" y="258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46" y="208"/>
                  <a:pt x="346" y="208"/>
                  <a:pt x="346" y="208"/>
                </a:cubicBezTo>
                <a:cubicBezTo>
                  <a:pt x="322" y="198"/>
                  <a:pt x="322" y="198"/>
                  <a:pt x="322" y="198"/>
                </a:cubicBezTo>
                <a:cubicBezTo>
                  <a:pt x="325" y="180"/>
                  <a:pt x="324" y="163"/>
                  <a:pt x="321" y="145"/>
                </a:cubicBezTo>
                <a:cubicBezTo>
                  <a:pt x="345" y="135"/>
                  <a:pt x="345" y="135"/>
                  <a:pt x="345" y="135"/>
                </a:cubicBezTo>
                <a:cubicBezTo>
                  <a:pt x="320" y="75"/>
                  <a:pt x="320" y="75"/>
                  <a:pt x="320" y="7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85" y="71"/>
                  <a:pt x="273" y="58"/>
                  <a:pt x="258" y="48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08" y="0"/>
                  <a:pt x="208" y="0"/>
                  <a:pt x="208" y="0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0" y="23"/>
                  <a:pt x="181" y="22"/>
                  <a:pt x="173" y="2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224" y="45"/>
                  <a:pt x="271" y="75"/>
                  <a:pt x="291" y="123"/>
                </a:cubicBezTo>
                <a:cubicBezTo>
                  <a:pt x="318" y="188"/>
                  <a:pt x="288" y="263"/>
                  <a:pt x="223" y="291"/>
                </a:cubicBezTo>
                <a:cubicBezTo>
                  <a:pt x="207" y="298"/>
                  <a:pt x="190" y="301"/>
                  <a:pt x="173" y="301"/>
                </a:cubicBezTo>
                <a:cubicBezTo>
                  <a:pt x="173" y="301"/>
                  <a:pt x="173" y="301"/>
                  <a:pt x="173" y="301"/>
                </a:cubicBezTo>
                <a:lnTo>
                  <a:pt x="173" y="324"/>
                </a:lnTo>
                <a:close/>
                <a:moveTo>
                  <a:pt x="25" y="201"/>
                </a:moveTo>
                <a:cubicBezTo>
                  <a:pt x="0" y="211"/>
                  <a:pt x="0" y="211"/>
                  <a:pt x="0" y="211"/>
                </a:cubicBezTo>
                <a:cubicBezTo>
                  <a:pt x="26" y="271"/>
                  <a:pt x="26" y="271"/>
                  <a:pt x="26" y="271"/>
                </a:cubicBezTo>
                <a:cubicBezTo>
                  <a:pt x="50" y="261"/>
                  <a:pt x="50" y="261"/>
                  <a:pt x="50" y="261"/>
                </a:cubicBezTo>
                <a:cubicBezTo>
                  <a:pt x="60" y="275"/>
                  <a:pt x="73" y="288"/>
                  <a:pt x="88" y="298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138" y="346"/>
                  <a:pt x="138" y="346"/>
                  <a:pt x="138" y="346"/>
                </a:cubicBezTo>
                <a:cubicBezTo>
                  <a:pt x="148" y="322"/>
                  <a:pt x="148" y="322"/>
                  <a:pt x="148" y="322"/>
                </a:cubicBezTo>
                <a:cubicBezTo>
                  <a:pt x="156" y="323"/>
                  <a:pt x="164" y="324"/>
                  <a:pt x="173" y="324"/>
                </a:cubicBezTo>
                <a:cubicBezTo>
                  <a:pt x="173" y="301"/>
                  <a:pt x="173" y="301"/>
                  <a:pt x="173" y="301"/>
                </a:cubicBezTo>
                <a:cubicBezTo>
                  <a:pt x="121" y="301"/>
                  <a:pt x="75" y="271"/>
                  <a:pt x="55" y="223"/>
                </a:cubicBezTo>
                <a:cubicBezTo>
                  <a:pt x="27" y="158"/>
                  <a:pt x="58" y="83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9" y="48"/>
                  <a:pt x="155" y="45"/>
                  <a:pt x="173" y="45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63" y="22"/>
                  <a:pt x="154" y="23"/>
                  <a:pt x="145" y="25"/>
                </a:cubicBezTo>
                <a:cubicBezTo>
                  <a:pt x="135" y="1"/>
                  <a:pt x="135" y="1"/>
                  <a:pt x="135" y="1"/>
                </a:cubicBezTo>
                <a:cubicBezTo>
                  <a:pt x="75" y="26"/>
                  <a:pt x="75" y="26"/>
                  <a:pt x="75" y="26"/>
                </a:cubicBezTo>
                <a:cubicBezTo>
                  <a:pt x="85" y="50"/>
                  <a:pt x="85" y="50"/>
                  <a:pt x="85" y="50"/>
                </a:cubicBezTo>
                <a:cubicBezTo>
                  <a:pt x="71" y="60"/>
                  <a:pt x="58" y="73"/>
                  <a:pt x="48" y="88"/>
                </a:cubicBezTo>
                <a:cubicBezTo>
                  <a:pt x="24" y="78"/>
                  <a:pt x="24" y="78"/>
                  <a:pt x="24" y="78"/>
                </a:cubicBezTo>
                <a:cubicBezTo>
                  <a:pt x="0" y="138"/>
                  <a:pt x="0" y="138"/>
                  <a:pt x="0" y="13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21" y="166"/>
                  <a:pt x="21" y="183"/>
                  <a:pt x="25" y="2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52"/>
          <p:cNvSpPr>
            <a:spLocks noEditPoints="1"/>
          </p:cNvSpPr>
          <p:nvPr/>
        </p:nvSpPr>
        <p:spPr bwMode="auto">
          <a:xfrm>
            <a:off x="4550377" y="4191529"/>
            <a:ext cx="416518" cy="416518"/>
          </a:xfrm>
          <a:custGeom>
            <a:avLst/>
            <a:gdLst>
              <a:gd name="T0" fmla="*/ 173 w 346"/>
              <a:gd name="T1" fmla="*/ 324 h 346"/>
              <a:gd name="T2" fmla="*/ 201 w 346"/>
              <a:gd name="T3" fmla="*/ 321 h 346"/>
              <a:gd name="T4" fmla="*/ 211 w 346"/>
              <a:gd name="T5" fmla="*/ 345 h 346"/>
              <a:gd name="T6" fmla="*/ 271 w 346"/>
              <a:gd name="T7" fmla="*/ 320 h 346"/>
              <a:gd name="T8" fmla="*/ 260 w 346"/>
              <a:gd name="T9" fmla="*/ 296 h 346"/>
              <a:gd name="T10" fmla="*/ 298 w 346"/>
              <a:gd name="T11" fmla="*/ 258 h 346"/>
              <a:gd name="T12" fmla="*/ 322 w 346"/>
              <a:gd name="T13" fmla="*/ 268 h 346"/>
              <a:gd name="T14" fmla="*/ 346 w 346"/>
              <a:gd name="T15" fmla="*/ 208 h 346"/>
              <a:gd name="T16" fmla="*/ 322 w 346"/>
              <a:gd name="T17" fmla="*/ 198 h 346"/>
              <a:gd name="T18" fmla="*/ 321 w 346"/>
              <a:gd name="T19" fmla="*/ 145 h 346"/>
              <a:gd name="T20" fmla="*/ 345 w 346"/>
              <a:gd name="T21" fmla="*/ 135 h 346"/>
              <a:gd name="T22" fmla="*/ 320 w 346"/>
              <a:gd name="T23" fmla="*/ 75 h 346"/>
              <a:gd name="T24" fmla="*/ 296 w 346"/>
              <a:gd name="T25" fmla="*/ 85 h 346"/>
              <a:gd name="T26" fmla="*/ 258 w 346"/>
              <a:gd name="T27" fmla="*/ 48 h 346"/>
              <a:gd name="T28" fmla="*/ 268 w 346"/>
              <a:gd name="T29" fmla="*/ 24 h 346"/>
              <a:gd name="T30" fmla="*/ 208 w 346"/>
              <a:gd name="T31" fmla="*/ 0 h 346"/>
              <a:gd name="T32" fmla="*/ 198 w 346"/>
              <a:gd name="T33" fmla="*/ 24 h 346"/>
              <a:gd name="T34" fmla="*/ 173 w 346"/>
              <a:gd name="T35" fmla="*/ 22 h 346"/>
              <a:gd name="T36" fmla="*/ 173 w 346"/>
              <a:gd name="T37" fmla="*/ 45 h 346"/>
              <a:gd name="T38" fmla="*/ 291 w 346"/>
              <a:gd name="T39" fmla="*/ 123 h 346"/>
              <a:gd name="T40" fmla="*/ 223 w 346"/>
              <a:gd name="T41" fmla="*/ 291 h 346"/>
              <a:gd name="T42" fmla="*/ 173 w 346"/>
              <a:gd name="T43" fmla="*/ 301 h 346"/>
              <a:gd name="T44" fmla="*/ 173 w 346"/>
              <a:gd name="T45" fmla="*/ 301 h 346"/>
              <a:gd name="T46" fmla="*/ 173 w 346"/>
              <a:gd name="T47" fmla="*/ 324 h 346"/>
              <a:gd name="T48" fmla="*/ 25 w 346"/>
              <a:gd name="T49" fmla="*/ 201 h 346"/>
              <a:gd name="T50" fmla="*/ 0 w 346"/>
              <a:gd name="T51" fmla="*/ 211 h 346"/>
              <a:gd name="T52" fmla="*/ 26 w 346"/>
              <a:gd name="T53" fmla="*/ 271 h 346"/>
              <a:gd name="T54" fmla="*/ 50 w 346"/>
              <a:gd name="T55" fmla="*/ 261 h 346"/>
              <a:gd name="T56" fmla="*/ 88 w 346"/>
              <a:gd name="T57" fmla="*/ 298 h 346"/>
              <a:gd name="T58" fmla="*/ 78 w 346"/>
              <a:gd name="T59" fmla="*/ 322 h 346"/>
              <a:gd name="T60" fmla="*/ 138 w 346"/>
              <a:gd name="T61" fmla="*/ 346 h 346"/>
              <a:gd name="T62" fmla="*/ 148 w 346"/>
              <a:gd name="T63" fmla="*/ 322 h 346"/>
              <a:gd name="T64" fmla="*/ 173 w 346"/>
              <a:gd name="T65" fmla="*/ 324 h 346"/>
              <a:gd name="T66" fmla="*/ 173 w 346"/>
              <a:gd name="T67" fmla="*/ 301 h 346"/>
              <a:gd name="T68" fmla="*/ 55 w 346"/>
              <a:gd name="T69" fmla="*/ 223 h 346"/>
              <a:gd name="T70" fmla="*/ 123 w 346"/>
              <a:gd name="T71" fmla="*/ 55 h 346"/>
              <a:gd name="T72" fmla="*/ 123 w 346"/>
              <a:gd name="T73" fmla="*/ 55 h 346"/>
              <a:gd name="T74" fmla="*/ 173 w 346"/>
              <a:gd name="T75" fmla="*/ 45 h 346"/>
              <a:gd name="T76" fmla="*/ 173 w 346"/>
              <a:gd name="T77" fmla="*/ 45 h 346"/>
              <a:gd name="T78" fmla="*/ 173 w 346"/>
              <a:gd name="T79" fmla="*/ 22 h 346"/>
              <a:gd name="T80" fmla="*/ 145 w 346"/>
              <a:gd name="T81" fmla="*/ 25 h 346"/>
              <a:gd name="T82" fmla="*/ 135 w 346"/>
              <a:gd name="T83" fmla="*/ 1 h 346"/>
              <a:gd name="T84" fmla="*/ 75 w 346"/>
              <a:gd name="T85" fmla="*/ 26 h 346"/>
              <a:gd name="T86" fmla="*/ 85 w 346"/>
              <a:gd name="T87" fmla="*/ 50 h 346"/>
              <a:gd name="T88" fmla="*/ 48 w 346"/>
              <a:gd name="T89" fmla="*/ 88 h 346"/>
              <a:gd name="T90" fmla="*/ 24 w 346"/>
              <a:gd name="T91" fmla="*/ 78 h 346"/>
              <a:gd name="T92" fmla="*/ 0 w 346"/>
              <a:gd name="T93" fmla="*/ 138 h 346"/>
              <a:gd name="T94" fmla="*/ 24 w 346"/>
              <a:gd name="T95" fmla="*/ 148 h 346"/>
              <a:gd name="T96" fmla="*/ 25 w 346"/>
              <a:gd name="T97" fmla="*/ 20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6" h="346">
                <a:moveTo>
                  <a:pt x="173" y="324"/>
                </a:moveTo>
                <a:cubicBezTo>
                  <a:pt x="182" y="324"/>
                  <a:pt x="192" y="323"/>
                  <a:pt x="201" y="321"/>
                </a:cubicBezTo>
                <a:cubicBezTo>
                  <a:pt x="211" y="345"/>
                  <a:pt x="211" y="345"/>
                  <a:pt x="211" y="345"/>
                </a:cubicBezTo>
                <a:cubicBezTo>
                  <a:pt x="271" y="320"/>
                  <a:pt x="271" y="320"/>
                  <a:pt x="271" y="320"/>
                </a:cubicBezTo>
                <a:cubicBezTo>
                  <a:pt x="260" y="296"/>
                  <a:pt x="260" y="296"/>
                  <a:pt x="260" y="296"/>
                </a:cubicBezTo>
                <a:cubicBezTo>
                  <a:pt x="275" y="286"/>
                  <a:pt x="287" y="273"/>
                  <a:pt x="298" y="258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46" y="208"/>
                  <a:pt x="346" y="208"/>
                  <a:pt x="346" y="208"/>
                </a:cubicBezTo>
                <a:cubicBezTo>
                  <a:pt x="322" y="198"/>
                  <a:pt x="322" y="198"/>
                  <a:pt x="322" y="198"/>
                </a:cubicBezTo>
                <a:cubicBezTo>
                  <a:pt x="325" y="180"/>
                  <a:pt x="324" y="163"/>
                  <a:pt x="321" y="145"/>
                </a:cubicBezTo>
                <a:cubicBezTo>
                  <a:pt x="345" y="135"/>
                  <a:pt x="345" y="135"/>
                  <a:pt x="345" y="135"/>
                </a:cubicBezTo>
                <a:cubicBezTo>
                  <a:pt x="320" y="75"/>
                  <a:pt x="320" y="75"/>
                  <a:pt x="320" y="7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85" y="71"/>
                  <a:pt x="273" y="58"/>
                  <a:pt x="258" y="48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08" y="0"/>
                  <a:pt x="208" y="0"/>
                  <a:pt x="208" y="0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0" y="23"/>
                  <a:pt x="181" y="22"/>
                  <a:pt x="173" y="2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224" y="45"/>
                  <a:pt x="271" y="75"/>
                  <a:pt x="291" y="123"/>
                </a:cubicBezTo>
                <a:cubicBezTo>
                  <a:pt x="318" y="188"/>
                  <a:pt x="288" y="263"/>
                  <a:pt x="223" y="291"/>
                </a:cubicBezTo>
                <a:cubicBezTo>
                  <a:pt x="207" y="298"/>
                  <a:pt x="190" y="301"/>
                  <a:pt x="173" y="301"/>
                </a:cubicBezTo>
                <a:cubicBezTo>
                  <a:pt x="173" y="301"/>
                  <a:pt x="173" y="301"/>
                  <a:pt x="173" y="301"/>
                </a:cubicBezTo>
                <a:lnTo>
                  <a:pt x="173" y="324"/>
                </a:lnTo>
                <a:close/>
                <a:moveTo>
                  <a:pt x="25" y="201"/>
                </a:moveTo>
                <a:cubicBezTo>
                  <a:pt x="0" y="211"/>
                  <a:pt x="0" y="211"/>
                  <a:pt x="0" y="211"/>
                </a:cubicBezTo>
                <a:cubicBezTo>
                  <a:pt x="26" y="271"/>
                  <a:pt x="26" y="271"/>
                  <a:pt x="26" y="271"/>
                </a:cubicBezTo>
                <a:cubicBezTo>
                  <a:pt x="50" y="261"/>
                  <a:pt x="50" y="261"/>
                  <a:pt x="50" y="261"/>
                </a:cubicBezTo>
                <a:cubicBezTo>
                  <a:pt x="60" y="275"/>
                  <a:pt x="73" y="288"/>
                  <a:pt x="88" y="298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138" y="346"/>
                  <a:pt x="138" y="346"/>
                  <a:pt x="138" y="346"/>
                </a:cubicBezTo>
                <a:cubicBezTo>
                  <a:pt x="148" y="322"/>
                  <a:pt x="148" y="322"/>
                  <a:pt x="148" y="322"/>
                </a:cubicBezTo>
                <a:cubicBezTo>
                  <a:pt x="156" y="323"/>
                  <a:pt x="164" y="324"/>
                  <a:pt x="173" y="324"/>
                </a:cubicBezTo>
                <a:cubicBezTo>
                  <a:pt x="173" y="301"/>
                  <a:pt x="173" y="301"/>
                  <a:pt x="173" y="301"/>
                </a:cubicBezTo>
                <a:cubicBezTo>
                  <a:pt x="121" y="301"/>
                  <a:pt x="75" y="271"/>
                  <a:pt x="55" y="223"/>
                </a:cubicBezTo>
                <a:cubicBezTo>
                  <a:pt x="27" y="158"/>
                  <a:pt x="58" y="83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9" y="48"/>
                  <a:pt x="155" y="45"/>
                  <a:pt x="173" y="45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63" y="22"/>
                  <a:pt x="154" y="23"/>
                  <a:pt x="145" y="25"/>
                </a:cubicBezTo>
                <a:cubicBezTo>
                  <a:pt x="135" y="1"/>
                  <a:pt x="135" y="1"/>
                  <a:pt x="135" y="1"/>
                </a:cubicBezTo>
                <a:cubicBezTo>
                  <a:pt x="75" y="26"/>
                  <a:pt x="75" y="26"/>
                  <a:pt x="75" y="26"/>
                </a:cubicBezTo>
                <a:cubicBezTo>
                  <a:pt x="85" y="50"/>
                  <a:pt x="85" y="50"/>
                  <a:pt x="85" y="50"/>
                </a:cubicBezTo>
                <a:cubicBezTo>
                  <a:pt x="71" y="60"/>
                  <a:pt x="58" y="73"/>
                  <a:pt x="48" y="88"/>
                </a:cubicBezTo>
                <a:cubicBezTo>
                  <a:pt x="24" y="78"/>
                  <a:pt x="24" y="78"/>
                  <a:pt x="24" y="78"/>
                </a:cubicBezTo>
                <a:cubicBezTo>
                  <a:pt x="0" y="138"/>
                  <a:pt x="0" y="138"/>
                  <a:pt x="0" y="13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21" y="166"/>
                  <a:pt x="21" y="183"/>
                  <a:pt x="25" y="20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52"/>
          <p:cNvSpPr>
            <a:spLocks noEditPoints="1"/>
          </p:cNvSpPr>
          <p:nvPr/>
        </p:nvSpPr>
        <p:spPr bwMode="auto">
          <a:xfrm>
            <a:off x="4556129" y="2971974"/>
            <a:ext cx="416518" cy="416518"/>
          </a:xfrm>
          <a:custGeom>
            <a:avLst/>
            <a:gdLst>
              <a:gd name="T0" fmla="*/ 173 w 346"/>
              <a:gd name="T1" fmla="*/ 324 h 346"/>
              <a:gd name="T2" fmla="*/ 201 w 346"/>
              <a:gd name="T3" fmla="*/ 321 h 346"/>
              <a:gd name="T4" fmla="*/ 211 w 346"/>
              <a:gd name="T5" fmla="*/ 345 h 346"/>
              <a:gd name="T6" fmla="*/ 271 w 346"/>
              <a:gd name="T7" fmla="*/ 320 h 346"/>
              <a:gd name="T8" fmla="*/ 260 w 346"/>
              <a:gd name="T9" fmla="*/ 296 h 346"/>
              <a:gd name="T10" fmla="*/ 298 w 346"/>
              <a:gd name="T11" fmla="*/ 258 h 346"/>
              <a:gd name="T12" fmla="*/ 322 w 346"/>
              <a:gd name="T13" fmla="*/ 268 h 346"/>
              <a:gd name="T14" fmla="*/ 346 w 346"/>
              <a:gd name="T15" fmla="*/ 208 h 346"/>
              <a:gd name="T16" fmla="*/ 322 w 346"/>
              <a:gd name="T17" fmla="*/ 198 h 346"/>
              <a:gd name="T18" fmla="*/ 321 w 346"/>
              <a:gd name="T19" fmla="*/ 145 h 346"/>
              <a:gd name="T20" fmla="*/ 345 w 346"/>
              <a:gd name="T21" fmla="*/ 135 h 346"/>
              <a:gd name="T22" fmla="*/ 320 w 346"/>
              <a:gd name="T23" fmla="*/ 75 h 346"/>
              <a:gd name="T24" fmla="*/ 296 w 346"/>
              <a:gd name="T25" fmla="*/ 85 h 346"/>
              <a:gd name="T26" fmla="*/ 258 w 346"/>
              <a:gd name="T27" fmla="*/ 48 h 346"/>
              <a:gd name="T28" fmla="*/ 268 w 346"/>
              <a:gd name="T29" fmla="*/ 24 h 346"/>
              <a:gd name="T30" fmla="*/ 208 w 346"/>
              <a:gd name="T31" fmla="*/ 0 h 346"/>
              <a:gd name="T32" fmla="*/ 198 w 346"/>
              <a:gd name="T33" fmla="*/ 24 h 346"/>
              <a:gd name="T34" fmla="*/ 173 w 346"/>
              <a:gd name="T35" fmla="*/ 22 h 346"/>
              <a:gd name="T36" fmla="*/ 173 w 346"/>
              <a:gd name="T37" fmla="*/ 45 h 346"/>
              <a:gd name="T38" fmla="*/ 291 w 346"/>
              <a:gd name="T39" fmla="*/ 123 h 346"/>
              <a:gd name="T40" fmla="*/ 223 w 346"/>
              <a:gd name="T41" fmla="*/ 291 h 346"/>
              <a:gd name="T42" fmla="*/ 173 w 346"/>
              <a:gd name="T43" fmla="*/ 301 h 346"/>
              <a:gd name="T44" fmla="*/ 173 w 346"/>
              <a:gd name="T45" fmla="*/ 301 h 346"/>
              <a:gd name="T46" fmla="*/ 173 w 346"/>
              <a:gd name="T47" fmla="*/ 324 h 346"/>
              <a:gd name="T48" fmla="*/ 25 w 346"/>
              <a:gd name="T49" fmla="*/ 201 h 346"/>
              <a:gd name="T50" fmla="*/ 0 w 346"/>
              <a:gd name="T51" fmla="*/ 211 h 346"/>
              <a:gd name="T52" fmla="*/ 26 w 346"/>
              <a:gd name="T53" fmla="*/ 271 h 346"/>
              <a:gd name="T54" fmla="*/ 50 w 346"/>
              <a:gd name="T55" fmla="*/ 261 h 346"/>
              <a:gd name="T56" fmla="*/ 88 w 346"/>
              <a:gd name="T57" fmla="*/ 298 h 346"/>
              <a:gd name="T58" fmla="*/ 78 w 346"/>
              <a:gd name="T59" fmla="*/ 322 h 346"/>
              <a:gd name="T60" fmla="*/ 138 w 346"/>
              <a:gd name="T61" fmla="*/ 346 h 346"/>
              <a:gd name="T62" fmla="*/ 148 w 346"/>
              <a:gd name="T63" fmla="*/ 322 h 346"/>
              <a:gd name="T64" fmla="*/ 173 w 346"/>
              <a:gd name="T65" fmla="*/ 324 h 346"/>
              <a:gd name="T66" fmla="*/ 173 w 346"/>
              <a:gd name="T67" fmla="*/ 301 h 346"/>
              <a:gd name="T68" fmla="*/ 55 w 346"/>
              <a:gd name="T69" fmla="*/ 223 h 346"/>
              <a:gd name="T70" fmla="*/ 123 w 346"/>
              <a:gd name="T71" fmla="*/ 55 h 346"/>
              <a:gd name="T72" fmla="*/ 123 w 346"/>
              <a:gd name="T73" fmla="*/ 55 h 346"/>
              <a:gd name="T74" fmla="*/ 173 w 346"/>
              <a:gd name="T75" fmla="*/ 45 h 346"/>
              <a:gd name="T76" fmla="*/ 173 w 346"/>
              <a:gd name="T77" fmla="*/ 45 h 346"/>
              <a:gd name="T78" fmla="*/ 173 w 346"/>
              <a:gd name="T79" fmla="*/ 22 h 346"/>
              <a:gd name="T80" fmla="*/ 145 w 346"/>
              <a:gd name="T81" fmla="*/ 25 h 346"/>
              <a:gd name="T82" fmla="*/ 135 w 346"/>
              <a:gd name="T83" fmla="*/ 1 h 346"/>
              <a:gd name="T84" fmla="*/ 75 w 346"/>
              <a:gd name="T85" fmla="*/ 26 h 346"/>
              <a:gd name="T86" fmla="*/ 85 w 346"/>
              <a:gd name="T87" fmla="*/ 50 h 346"/>
              <a:gd name="T88" fmla="*/ 48 w 346"/>
              <a:gd name="T89" fmla="*/ 88 h 346"/>
              <a:gd name="T90" fmla="*/ 24 w 346"/>
              <a:gd name="T91" fmla="*/ 78 h 346"/>
              <a:gd name="T92" fmla="*/ 0 w 346"/>
              <a:gd name="T93" fmla="*/ 138 h 346"/>
              <a:gd name="T94" fmla="*/ 24 w 346"/>
              <a:gd name="T95" fmla="*/ 148 h 346"/>
              <a:gd name="T96" fmla="*/ 25 w 346"/>
              <a:gd name="T97" fmla="*/ 20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6" h="346">
                <a:moveTo>
                  <a:pt x="173" y="324"/>
                </a:moveTo>
                <a:cubicBezTo>
                  <a:pt x="182" y="324"/>
                  <a:pt x="192" y="323"/>
                  <a:pt x="201" y="321"/>
                </a:cubicBezTo>
                <a:cubicBezTo>
                  <a:pt x="211" y="345"/>
                  <a:pt x="211" y="345"/>
                  <a:pt x="211" y="345"/>
                </a:cubicBezTo>
                <a:cubicBezTo>
                  <a:pt x="271" y="320"/>
                  <a:pt x="271" y="320"/>
                  <a:pt x="271" y="320"/>
                </a:cubicBezTo>
                <a:cubicBezTo>
                  <a:pt x="260" y="296"/>
                  <a:pt x="260" y="296"/>
                  <a:pt x="260" y="296"/>
                </a:cubicBezTo>
                <a:cubicBezTo>
                  <a:pt x="275" y="286"/>
                  <a:pt x="287" y="273"/>
                  <a:pt x="298" y="258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46" y="208"/>
                  <a:pt x="346" y="208"/>
                  <a:pt x="346" y="208"/>
                </a:cubicBezTo>
                <a:cubicBezTo>
                  <a:pt x="322" y="198"/>
                  <a:pt x="322" y="198"/>
                  <a:pt x="322" y="198"/>
                </a:cubicBezTo>
                <a:cubicBezTo>
                  <a:pt x="325" y="180"/>
                  <a:pt x="324" y="163"/>
                  <a:pt x="321" y="145"/>
                </a:cubicBezTo>
                <a:cubicBezTo>
                  <a:pt x="345" y="135"/>
                  <a:pt x="345" y="135"/>
                  <a:pt x="345" y="135"/>
                </a:cubicBezTo>
                <a:cubicBezTo>
                  <a:pt x="320" y="75"/>
                  <a:pt x="320" y="75"/>
                  <a:pt x="320" y="7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85" y="71"/>
                  <a:pt x="273" y="58"/>
                  <a:pt x="258" y="48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08" y="0"/>
                  <a:pt x="208" y="0"/>
                  <a:pt x="208" y="0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0" y="23"/>
                  <a:pt x="181" y="22"/>
                  <a:pt x="173" y="2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224" y="45"/>
                  <a:pt x="271" y="75"/>
                  <a:pt x="291" y="123"/>
                </a:cubicBezTo>
                <a:cubicBezTo>
                  <a:pt x="318" y="188"/>
                  <a:pt x="288" y="263"/>
                  <a:pt x="223" y="291"/>
                </a:cubicBezTo>
                <a:cubicBezTo>
                  <a:pt x="207" y="298"/>
                  <a:pt x="190" y="301"/>
                  <a:pt x="173" y="301"/>
                </a:cubicBezTo>
                <a:cubicBezTo>
                  <a:pt x="173" y="301"/>
                  <a:pt x="173" y="301"/>
                  <a:pt x="173" y="301"/>
                </a:cubicBezTo>
                <a:lnTo>
                  <a:pt x="173" y="324"/>
                </a:lnTo>
                <a:close/>
                <a:moveTo>
                  <a:pt x="25" y="201"/>
                </a:moveTo>
                <a:cubicBezTo>
                  <a:pt x="0" y="211"/>
                  <a:pt x="0" y="211"/>
                  <a:pt x="0" y="211"/>
                </a:cubicBezTo>
                <a:cubicBezTo>
                  <a:pt x="26" y="271"/>
                  <a:pt x="26" y="271"/>
                  <a:pt x="26" y="271"/>
                </a:cubicBezTo>
                <a:cubicBezTo>
                  <a:pt x="50" y="261"/>
                  <a:pt x="50" y="261"/>
                  <a:pt x="50" y="261"/>
                </a:cubicBezTo>
                <a:cubicBezTo>
                  <a:pt x="60" y="275"/>
                  <a:pt x="73" y="288"/>
                  <a:pt x="88" y="298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138" y="346"/>
                  <a:pt x="138" y="346"/>
                  <a:pt x="138" y="346"/>
                </a:cubicBezTo>
                <a:cubicBezTo>
                  <a:pt x="148" y="322"/>
                  <a:pt x="148" y="322"/>
                  <a:pt x="148" y="322"/>
                </a:cubicBezTo>
                <a:cubicBezTo>
                  <a:pt x="156" y="323"/>
                  <a:pt x="164" y="324"/>
                  <a:pt x="173" y="324"/>
                </a:cubicBezTo>
                <a:cubicBezTo>
                  <a:pt x="173" y="301"/>
                  <a:pt x="173" y="301"/>
                  <a:pt x="173" y="301"/>
                </a:cubicBezTo>
                <a:cubicBezTo>
                  <a:pt x="121" y="301"/>
                  <a:pt x="75" y="271"/>
                  <a:pt x="55" y="223"/>
                </a:cubicBezTo>
                <a:cubicBezTo>
                  <a:pt x="27" y="158"/>
                  <a:pt x="58" y="83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9" y="48"/>
                  <a:pt x="155" y="45"/>
                  <a:pt x="173" y="45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63" y="22"/>
                  <a:pt x="154" y="23"/>
                  <a:pt x="145" y="25"/>
                </a:cubicBezTo>
                <a:cubicBezTo>
                  <a:pt x="135" y="1"/>
                  <a:pt x="135" y="1"/>
                  <a:pt x="135" y="1"/>
                </a:cubicBezTo>
                <a:cubicBezTo>
                  <a:pt x="75" y="26"/>
                  <a:pt x="75" y="26"/>
                  <a:pt x="75" y="26"/>
                </a:cubicBezTo>
                <a:cubicBezTo>
                  <a:pt x="85" y="50"/>
                  <a:pt x="85" y="50"/>
                  <a:pt x="85" y="50"/>
                </a:cubicBezTo>
                <a:cubicBezTo>
                  <a:pt x="71" y="60"/>
                  <a:pt x="58" y="73"/>
                  <a:pt x="48" y="88"/>
                </a:cubicBezTo>
                <a:cubicBezTo>
                  <a:pt x="24" y="78"/>
                  <a:pt x="24" y="78"/>
                  <a:pt x="24" y="78"/>
                </a:cubicBezTo>
                <a:cubicBezTo>
                  <a:pt x="0" y="138"/>
                  <a:pt x="0" y="138"/>
                  <a:pt x="0" y="13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21" y="166"/>
                  <a:pt x="21" y="183"/>
                  <a:pt x="25" y="2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61" name="Group 60"/>
          <p:cNvGrpSpPr/>
          <p:nvPr/>
        </p:nvGrpSpPr>
        <p:grpSpPr>
          <a:xfrm>
            <a:off x="4652794" y="3096982"/>
            <a:ext cx="211685" cy="184953"/>
            <a:chOff x="6357938" y="3535363"/>
            <a:chExt cx="465138" cy="406400"/>
          </a:xfrm>
          <a:solidFill>
            <a:schemeClr val="accent3"/>
          </a:solidFill>
        </p:grpSpPr>
        <p:sp>
          <p:nvSpPr>
            <p:cNvPr id="62" name="AutoShape 43"/>
            <p:cNvSpPr>
              <a:spLocks/>
            </p:cNvSpPr>
            <p:nvPr/>
          </p:nvSpPr>
          <p:spPr bwMode="auto">
            <a:xfrm>
              <a:off x="6357938" y="3535363"/>
              <a:ext cx="465138" cy="3341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3" name="AutoShape 44"/>
            <p:cNvSpPr>
              <a:spLocks/>
            </p:cNvSpPr>
            <p:nvPr/>
          </p:nvSpPr>
          <p:spPr bwMode="auto">
            <a:xfrm>
              <a:off x="6779419" y="3680619"/>
              <a:ext cx="28575" cy="1595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64" name="AutoShape 45"/>
            <p:cNvSpPr>
              <a:spLocks/>
            </p:cNvSpPr>
            <p:nvPr/>
          </p:nvSpPr>
          <p:spPr bwMode="auto">
            <a:xfrm>
              <a:off x="6764338" y="3854450"/>
              <a:ext cx="58738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4691779" y="4330925"/>
            <a:ext cx="145217" cy="211685"/>
            <a:chOff x="3582988" y="3510757"/>
            <a:chExt cx="319088" cy="465138"/>
          </a:xfrm>
          <a:solidFill>
            <a:schemeClr val="accent2"/>
          </a:solidFill>
        </p:grpSpPr>
        <p:sp>
          <p:nvSpPr>
            <p:cNvPr id="71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72" name="AutoShape 114"/>
            <p:cNvSpPr>
              <a:spLocks/>
            </p:cNvSpPr>
            <p:nvPr/>
          </p:nvSpPr>
          <p:spPr bwMode="auto">
            <a:xfrm>
              <a:off x="3655218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73" name="AutoShape 149"/>
          <p:cNvSpPr>
            <a:spLocks/>
          </p:cNvSpPr>
          <p:nvPr/>
        </p:nvSpPr>
        <p:spPr bwMode="auto">
          <a:xfrm>
            <a:off x="4591320" y="1618496"/>
            <a:ext cx="211323" cy="1520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4288" tIns="14288" rIns="14288" bIns="14288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25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1159" y="1125928"/>
            <a:ext cx="4007042" cy="4205926"/>
            <a:chOff x="1235244" y="1783324"/>
            <a:chExt cx="4444830" cy="4225348"/>
          </a:xfrm>
        </p:grpSpPr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693731" y="3819247"/>
              <a:ext cx="2989926" cy="2189425"/>
            </a:xfrm>
            <a:custGeom>
              <a:avLst/>
              <a:gdLst>
                <a:gd name="T0" fmla="*/ 1195 w 1878"/>
                <a:gd name="T1" fmla="*/ 1375 h 1375"/>
                <a:gd name="T2" fmla="*/ 30 w 1878"/>
                <a:gd name="T3" fmla="*/ 1375 h 1375"/>
                <a:gd name="T4" fmla="*/ 0 w 1878"/>
                <a:gd name="T5" fmla="*/ 1345 h 1375"/>
                <a:gd name="T6" fmla="*/ 0 w 1878"/>
                <a:gd name="T7" fmla="*/ 956 h 1375"/>
                <a:gd name="T8" fmla="*/ 30 w 1878"/>
                <a:gd name="T9" fmla="*/ 926 h 1375"/>
                <a:gd name="T10" fmla="*/ 401 w 1878"/>
                <a:gd name="T11" fmla="*/ 926 h 1375"/>
                <a:gd name="T12" fmla="*/ 401 w 1878"/>
                <a:gd name="T13" fmla="*/ 530 h 1375"/>
                <a:gd name="T14" fmla="*/ 431 w 1878"/>
                <a:gd name="T15" fmla="*/ 500 h 1375"/>
                <a:gd name="T16" fmla="*/ 461 w 1878"/>
                <a:gd name="T17" fmla="*/ 530 h 1375"/>
                <a:gd name="T18" fmla="*/ 461 w 1878"/>
                <a:gd name="T19" fmla="*/ 956 h 1375"/>
                <a:gd name="T20" fmla="*/ 431 w 1878"/>
                <a:gd name="T21" fmla="*/ 986 h 1375"/>
                <a:gd name="T22" fmla="*/ 60 w 1878"/>
                <a:gd name="T23" fmla="*/ 986 h 1375"/>
                <a:gd name="T24" fmla="*/ 60 w 1878"/>
                <a:gd name="T25" fmla="*/ 1315 h 1375"/>
                <a:gd name="T26" fmla="*/ 1165 w 1878"/>
                <a:gd name="T27" fmla="*/ 1315 h 1375"/>
                <a:gd name="T28" fmla="*/ 1165 w 1878"/>
                <a:gd name="T29" fmla="*/ 860 h 1375"/>
                <a:gd name="T30" fmla="*/ 1195 w 1878"/>
                <a:gd name="T31" fmla="*/ 830 h 1375"/>
                <a:gd name="T32" fmla="*/ 1539 w 1878"/>
                <a:gd name="T33" fmla="*/ 830 h 1375"/>
                <a:gd name="T34" fmla="*/ 1569 w 1878"/>
                <a:gd name="T35" fmla="*/ 860 h 1375"/>
                <a:gd name="T36" fmla="*/ 1569 w 1878"/>
                <a:gd name="T37" fmla="*/ 1281 h 1375"/>
                <a:gd name="T38" fmla="*/ 1818 w 1878"/>
                <a:gd name="T39" fmla="*/ 1281 h 1375"/>
                <a:gd name="T40" fmla="*/ 1815 w 1878"/>
                <a:gd name="T41" fmla="*/ 30 h 1375"/>
                <a:gd name="T42" fmla="*/ 1845 w 1878"/>
                <a:gd name="T43" fmla="*/ 0 h 1375"/>
                <a:gd name="T44" fmla="*/ 1845 w 1878"/>
                <a:gd name="T45" fmla="*/ 0 h 1375"/>
                <a:gd name="T46" fmla="*/ 1875 w 1878"/>
                <a:gd name="T47" fmla="*/ 30 h 1375"/>
                <a:gd name="T48" fmla="*/ 1878 w 1878"/>
                <a:gd name="T49" fmla="*/ 1311 h 1375"/>
                <a:gd name="T50" fmla="*/ 1869 w 1878"/>
                <a:gd name="T51" fmla="*/ 1332 h 1375"/>
                <a:gd name="T52" fmla="*/ 1848 w 1878"/>
                <a:gd name="T53" fmla="*/ 1341 h 1375"/>
                <a:gd name="T54" fmla="*/ 1539 w 1878"/>
                <a:gd name="T55" fmla="*/ 1341 h 1375"/>
                <a:gd name="T56" fmla="*/ 1509 w 1878"/>
                <a:gd name="T57" fmla="*/ 1311 h 1375"/>
                <a:gd name="T58" fmla="*/ 1509 w 1878"/>
                <a:gd name="T59" fmla="*/ 890 h 1375"/>
                <a:gd name="T60" fmla="*/ 1225 w 1878"/>
                <a:gd name="T61" fmla="*/ 890 h 1375"/>
                <a:gd name="T62" fmla="*/ 1225 w 1878"/>
                <a:gd name="T63" fmla="*/ 1345 h 1375"/>
                <a:gd name="T64" fmla="*/ 1195 w 1878"/>
                <a:gd name="T65" fmla="*/ 1375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78" h="1375">
                  <a:moveTo>
                    <a:pt x="1195" y="1375"/>
                  </a:moveTo>
                  <a:cubicBezTo>
                    <a:pt x="30" y="1375"/>
                    <a:pt x="30" y="1375"/>
                    <a:pt x="30" y="1375"/>
                  </a:cubicBezTo>
                  <a:cubicBezTo>
                    <a:pt x="13" y="1375"/>
                    <a:pt x="0" y="1362"/>
                    <a:pt x="0" y="1345"/>
                  </a:cubicBezTo>
                  <a:cubicBezTo>
                    <a:pt x="0" y="956"/>
                    <a:pt x="0" y="956"/>
                    <a:pt x="0" y="956"/>
                  </a:cubicBezTo>
                  <a:cubicBezTo>
                    <a:pt x="0" y="939"/>
                    <a:pt x="13" y="926"/>
                    <a:pt x="30" y="926"/>
                  </a:cubicBezTo>
                  <a:cubicBezTo>
                    <a:pt x="401" y="926"/>
                    <a:pt x="401" y="926"/>
                    <a:pt x="401" y="926"/>
                  </a:cubicBezTo>
                  <a:cubicBezTo>
                    <a:pt x="401" y="530"/>
                    <a:pt x="401" y="530"/>
                    <a:pt x="401" y="530"/>
                  </a:cubicBezTo>
                  <a:cubicBezTo>
                    <a:pt x="401" y="514"/>
                    <a:pt x="414" y="500"/>
                    <a:pt x="431" y="500"/>
                  </a:cubicBezTo>
                  <a:cubicBezTo>
                    <a:pt x="447" y="500"/>
                    <a:pt x="461" y="514"/>
                    <a:pt x="461" y="530"/>
                  </a:cubicBezTo>
                  <a:cubicBezTo>
                    <a:pt x="461" y="956"/>
                    <a:pt x="461" y="956"/>
                    <a:pt x="461" y="956"/>
                  </a:cubicBezTo>
                  <a:cubicBezTo>
                    <a:pt x="461" y="972"/>
                    <a:pt x="447" y="986"/>
                    <a:pt x="431" y="986"/>
                  </a:cubicBezTo>
                  <a:cubicBezTo>
                    <a:pt x="60" y="986"/>
                    <a:pt x="60" y="986"/>
                    <a:pt x="60" y="986"/>
                  </a:cubicBezTo>
                  <a:cubicBezTo>
                    <a:pt x="60" y="1315"/>
                    <a:pt x="60" y="1315"/>
                    <a:pt x="60" y="1315"/>
                  </a:cubicBezTo>
                  <a:cubicBezTo>
                    <a:pt x="1165" y="1315"/>
                    <a:pt x="1165" y="1315"/>
                    <a:pt x="1165" y="1315"/>
                  </a:cubicBezTo>
                  <a:cubicBezTo>
                    <a:pt x="1165" y="860"/>
                    <a:pt x="1165" y="860"/>
                    <a:pt x="1165" y="860"/>
                  </a:cubicBezTo>
                  <a:cubicBezTo>
                    <a:pt x="1165" y="843"/>
                    <a:pt x="1178" y="830"/>
                    <a:pt x="1195" y="830"/>
                  </a:cubicBezTo>
                  <a:cubicBezTo>
                    <a:pt x="1539" y="830"/>
                    <a:pt x="1539" y="830"/>
                    <a:pt x="1539" y="830"/>
                  </a:cubicBezTo>
                  <a:cubicBezTo>
                    <a:pt x="1556" y="830"/>
                    <a:pt x="1569" y="843"/>
                    <a:pt x="1569" y="860"/>
                  </a:cubicBezTo>
                  <a:cubicBezTo>
                    <a:pt x="1569" y="1281"/>
                    <a:pt x="1569" y="1281"/>
                    <a:pt x="1569" y="1281"/>
                  </a:cubicBezTo>
                  <a:cubicBezTo>
                    <a:pt x="1818" y="1281"/>
                    <a:pt x="1818" y="1281"/>
                    <a:pt x="1818" y="1281"/>
                  </a:cubicBezTo>
                  <a:cubicBezTo>
                    <a:pt x="1815" y="30"/>
                    <a:pt x="1815" y="30"/>
                    <a:pt x="1815" y="30"/>
                  </a:cubicBezTo>
                  <a:cubicBezTo>
                    <a:pt x="1815" y="14"/>
                    <a:pt x="1828" y="0"/>
                    <a:pt x="1845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62" y="0"/>
                    <a:pt x="1875" y="14"/>
                    <a:pt x="1875" y="30"/>
                  </a:cubicBezTo>
                  <a:cubicBezTo>
                    <a:pt x="1878" y="1311"/>
                    <a:pt x="1878" y="1311"/>
                    <a:pt x="1878" y="1311"/>
                  </a:cubicBezTo>
                  <a:cubicBezTo>
                    <a:pt x="1878" y="1319"/>
                    <a:pt x="1875" y="1326"/>
                    <a:pt x="1869" y="1332"/>
                  </a:cubicBezTo>
                  <a:cubicBezTo>
                    <a:pt x="1864" y="1338"/>
                    <a:pt x="1856" y="1341"/>
                    <a:pt x="1848" y="1341"/>
                  </a:cubicBezTo>
                  <a:cubicBezTo>
                    <a:pt x="1539" y="1341"/>
                    <a:pt x="1539" y="1341"/>
                    <a:pt x="1539" y="1341"/>
                  </a:cubicBezTo>
                  <a:cubicBezTo>
                    <a:pt x="1523" y="1341"/>
                    <a:pt x="1509" y="1327"/>
                    <a:pt x="1509" y="1311"/>
                  </a:cubicBezTo>
                  <a:cubicBezTo>
                    <a:pt x="1509" y="890"/>
                    <a:pt x="1509" y="890"/>
                    <a:pt x="1509" y="890"/>
                  </a:cubicBezTo>
                  <a:cubicBezTo>
                    <a:pt x="1225" y="890"/>
                    <a:pt x="1225" y="890"/>
                    <a:pt x="1225" y="890"/>
                  </a:cubicBezTo>
                  <a:cubicBezTo>
                    <a:pt x="1225" y="1345"/>
                    <a:pt x="1225" y="1345"/>
                    <a:pt x="1225" y="1345"/>
                  </a:cubicBezTo>
                  <a:cubicBezTo>
                    <a:pt x="1225" y="1362"/>
                    <a:pt x="1212" y="1375"/>
                    <a:pt x="1195" y="137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76" name="Freeform 75"/>
            <p:cNvSpPr>
              <a:spLocks noEditPoints="1"/>
            </p:cNvSpPr>
            <p:nvPr/>
          </p:nvSpPr>
          <p:spPr bwMode="auto">
            <a:xfrm>
              <a:off x="4316059" y="2738673"/>
              <a:ext cx="619395" cy="563514"/>
            </a:xfrm>
            <a:custGeom>
              <a:avLst/>
              <a:gdLst>
                <a:gd name="T0" fmla="*/ 366 w 389"/>
                <a:gd name="T1" fmla="*/ 13 h 354"/>
                <a:gd name="T2" fmla="*/ 295 w 389"/>
                <a:gd name="T3" fmla="*/ 31 h 354"/>
                <a:gd name="T4" fmla="*/ 269 w 389"/>
                <a:gd name="T5" fmla="*/ 82 h 354"/>
                <a:gd name="T6" fmla="*/ 232 w 389"/>
                <a:gd name="T7" fmla="*/ 77 h 354"/>
                <a:gd name="T8" fmla="*/ 251 w 389"/>
                <a:gd name="T9" fmla="*/ 42 h 354"/>
                <a:gd name="T10" fmla="*/ 194 w 389"/>
                <a:gd name="T11" fmla="*/ 0 h 354"/>
                <a:gd name="T12" fmla="*/ 138 w 389"/>
                <a:gd name="T13" fmla="*/ 42 h 354"/>
                <a:gd name="T14" fmla="*/ 157 w 389"/>
                <a:gd name="T15" fmla="*/ 77 h 354"/>
                <a:gd name="T16" fmla="*/ 120 w 389"/>
                <a:gd name="T17" fmla="*/ 82 h 354"/>
                <a:gd name="T18" fmla="*/ 94 w 389"/>
                <a:gd name="T19" fmla="*/ 31 h 354"/>
                <a:gd name="T20" fmla="*/ 23 w 389"/>
                <a:gd name="T21" fmla="*/ 13 h 354"/>
                <a:gd name="T22" fmla="*/ 4 w 389"/>
                <a:gd name="T23" fmla="*/ 53 h 354"/>
                <a:gd name="T24" fmla="*/ 39 w 389"/>
                <a:gd name="T25" fmla="*/ 96 h 354"/>
                <a:gd name="T26" fmla="*/ 98 w 389"/>
                <a:gd name="T27" fmla="*/ 111 h 354"/>
                <a:gd name="T28" fmla="*/ 126 w 389"/>
                <a:gd name="T29" fmla="*/ 339 h 354"/>
                <a:gd name="T30" fmla="*/ 141 w 389"/>
                <a:gd name="T31" fmla="*/ 353 h 354"/>
                <a:gd name="T32" fmla="*/ 155 w 389"/>
                <a:gd name="T33" fmla="*/ 338 h 354"/>
                <a:gd name="T34" fmla="*/ 128 w 389"/>
                <a:gd name="T35" fmla="*/ 111 h 354"/>
                <a:gd name="T36" fmla="*/ 182 w 389"/>
                <a:gd name="T37" fmla="*/ 100 h 354"/>
                <a:gd name="T38" fmla="*/ 194 w 389"/>
                <a:gd name="T39" fmla="*/ 96 h 354"/>
                <a:gd name="T40" fmla="*/ 207 w 389"/>
                <a:gd name="T41" fmla="*/ 100 h 354"/>
                <a:gd name="T42" fmla="*/ 260 w 389"/>
                <a:gd name="T43" fmla="*/ 111 h 354"/>
                <a:gd name="T44" fmla="*/ 234 w 389"/>
                <a:gd name="T45" fmla="*/ 338 h 354"/>
                <a:gd name="T46" fmla="*/ 248 w 389"/>
                <a:gd name="T47" fmla="*/ 353 h 354"/>
                <a:gd name="T48" fmla="*/ 263 w 389"/>
                <a:gd name="T49" fmla="*/ 339 h 354"/>
                <a:gd name="T50" fmla="*/ 290 w 389"/>
                <a:gd name="T51" fmla="*/ 111 h 354"/>
                <a:gd name="T52" fmla="*/ 350 w 389"/>
                <a:gd name="T53" fmla="*/ 96 h 354"/>
                <a:gd name="T54" fmla="*/ 385 w 389"/>
                <a:gd name="T55" fmla="*/ 53 h 354"/>
                <a:gd name="T56" fmla="*/ 366 w 389"/>
                <a:gd name="T57" fmla="*/ 13 h 354"/>
                <a:gd name="T58" fmla="*/ 53 w 389"/>
                <a:gd name="T59" fmla="*/ 71 h 354"/>
                <a:gd name="T60" fmla="*/ 32 w 389"/>
                <a:gd name="T61" fmla="*/ 46 h 354"/>
                <a:gd name="T62" fmla="*/ 37 w 389"/>
                <a:gd name="T63" fmla="*/ 39 h 354"/>
                <a:gd name="T64" fmla="*/ 72 w 389"/>
                <a:gd name="T65" fmla="*/ 51 h 354"/>
                <a:gd name="T66" fmla="*/ 89 w 389"/>
                <a:gd name="T67" fmla="*/ 81 h 354"/>
                <a:gd name="T68" fmla="*/ 53 w 389"/>
                <a:gd name="T69" fmla="*/ 71 h 354"/>
                <a:gd name="T70" fmla="*/ 194 w 389"/>
                <a:gd name="T71" fmla="*/ 63 h 354"/>
                <a:gd name="T72" fmla="*/ 167 w 389"/>
                <a:gd name="T73" fmla="*/ 44 h 354"/>
                <a:gd name="T74" fmla="*/ 194 w 389"/>
                <a:gd name="T75" fmla="*/ 29 h 354"/>
                <a:gd name="T76" fmla="*/ 222 w 389"/>
                <a:gd name="T77" fmla="*/ 44 h 354"/>
                <a:gd name="T78" fmla="*/ 194 w 389"/>
                <a:gd name="T79" fmla="*/ 63 h 354"/>
                <a:gd name="T80" fmla="*/ 336 w 389"/>
                <a:gd name="T81" fmla="*/ 71 h 354"/>
                <a:gd name="T82" fmla="*/ 299 w 389"/>
                <a:gd name="T83" fmla="*/ 81 h 354"/>
                <a:gd name="T84" fmla="*/ 316 w 389"/>
                <a:gd name="T85" fmla="*/ 51 h 354"/>
                <a:gd name="T86" fmla="*/ 352 w 389"/>
                <a:gd name="T87" fmla="*/ 39 h 354"/>
                <a:gd name="T88" fmla="*/ 357 w 389"/>
                <a:gd name="T89" fmla="*/ 46 h 354"/>
                <a:gd name="T90" fmla="*/ 336 w 389"/>
                <a:gd name="T91" fmla="*/ 7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9" h="354">
                  <a:moveTo>
                    <a:pt x="366" y="13"/>
                  </a:moveTo>
                  <a:cubicBezTo>
                    <a:pt x="349" y="4"/>
                    <a:pt x="321" y="3"/>
                    <a:pt x="295" y="31"/>
                  </a:cubicBezTo>
                  <a:cubicBezTo>
                    <a:pt x="285" y="43"/>
                    <a:pt x="276" y="60"/>
                    <a:pt x="269" y="82"/>
                  </a:cubicBezTo>
                  <a:cubicBezTo>
                    <a:pt x="256" y="81"/>
                    <a:pt x="243" y="80"/>
                    <a:pt x="232" y="77"/>
                  </a:cubicBezTo>
                  <a:cubicBezTo>
                    <a:pt x="250" y="64"/>
                    <a:pt x="251" y="49"/>
                    <a:pt x="251" y="42"/>
                  </a:cubicBezTo>
                  <a:cubicBezTo>
                    <a:pt x="250" y="22"/>
                    <a:pt x="223" y="0"/>
                    <a:pt x="194" y="0"/>
                  </a:cubicBezTo>
                  <a:cubicBezTo>
                    <a:pt x="165" y="0"/>
                    <a:pt x="139" y="22"/>
                    <a:pt x="138" y="42"/>
                  </a:cubicBezTo>
                  <a:cubicBezTo>
                    <a:pt x="137" y="49"/>
                    <a:pt x="139" y="64"/>
                    <a:pt x="157" y="77"/>
                  </a:cubicBezTo>
                  <a:cubicBezTo>
                    <a:pt x="145" y="80"/>
                    <a:pt x="133" y="81"/>
                    <a:pt x="120" y="82"/>
                  </a:cubicBezTo>
                  <a:cubicBezTo>
                    <a:pt x="113" y="60"/>
                    <a:pt x="104" y="43"/>
                    <a:pt x="94" y="31"/>
                  </a:cubicBezTo>
                  <a:cubicBezTo>
                    <a:pt x="68" y="3"/>
                    <a:pt x="39" y="4"/>
                    <a:pt x="23" y="13"/>
                  </a:cubicBezTo>
                  <a:cubicBezTo>
                    <a:pt x="7" y="22"/>
                    <a:pt x="0" y="38"/>
                    <a:pt x="4" y="53"/>
                  </a:cubicBezTo>
                  <a:cubicBezTo>
                    <a:pt x="9" y="72"/>
                    <a:pt x="21" y="86"/>
                    <a:pt x="39" y="96"/>
                  </a:cubicBezTo>
                  <a:cubicBezTo>
                    <a:pt x="56" y="105"/>
                    <a:pt x="77" y="110"/>
                    <a:pt x="98" y="111"/>
                  </a:cubicBezTo>
                  <a:cubicBezTo>
                    <a:pt x="117" y="183"/>
                    <a:pt x="124" y="291"/>
                    <a:pt x="126" y="339"/>
                  </a:cubicBezTo>
                  <a:cubicBezTo>
                    <a:pt x="126" y="347"/>
                    <a:pt x="133" y="354"/>
                    <a:pt x="141" y="353"/>
                  </a:cubicBezTo>
                  <a:cubicBezTo>
                    <a:pt x="149" y="353"/>
                    <a:pt x="155" y="346"/>
                    <a:pt x="155" y="338"/>
                  </a:cubicBezTo>
                  <a:cubicBezTo>
                    <a:pt x="154" y="320"/>
                    <a:pt x="150" y="199"/>
                    <a:pt x="128" y="111"/>
                  </a:cubicBezTo>
                  <a:cubicBezTo>
                    <a:pt x="147" y="109"/>
                    <a:pt x="166" y="105"/>
                    <a:pt x="182" y="100"/>
                  </a:cubicBezTo>
                  <a:cubicBezTo>
                    <a:pt x="186" y="99"/>
                    <a:pt x="190" y="98"/>
                    <a:pt x="194" y="96"/>
                  </a:cubicBezTo>
                  <a:cubicBezTo>
                    <a:pt x="198" y="98"/>
                    <a:pt x="202" y="99"/>
                    <a:pt x="207" y="100"/>
                  </a:cubicBezTo>
                  <a:cubicBezTo>
                    <a:pt x="223" y="105"/>
                    <a:pt x="241" y="109"/>
                    <a:pt x="260" y="111"/>
                  </a:cubicBezTo>
                  <a:cubicBezTo>
                    <a:pt x="238" y="199"/>
                    <a:pt x="234" y="320"/>
                    <a:pt x="234" y="338"/>
                  </a:cubicBezTo>
                  <a:cubicBezTo>
                    <a:pt x="234" y="346"/>
                    <a:pt x="240" y="353"/>
                    <a:pt x="248" y="353"/>
                  </a:cubicBezTo>
                  <a:cubicBezTo>
                    <a:pt x="256" y="354"/>
                    <a:pt x="263" y="347"/>
                    <a:pt x="263" y="339"/>
                  </a:cubicBezTo>
                  <a:cubicBezTo>
                    <a:pt x="264" y="291"/>
                    <a:pt x="272" y="183"/>
                    <a:pt x="290" y="111"/>
                  </a:cubicBezTo>
                  <a:cubicBezTo>
                    <a:pt x="312" y="110"/>
                    <a:pt x="333" y="105"/>
                    <a:pt x="350" y="96"/>
                  </a:cubicBezTo>
                  <a:cubicBezTo>
                    <a:pt x="368" y="86"/>
                    <a:pt x="380" y="72"/>
                    <a:pt x="385" y="53"/>
                  </a:cubicBezTo>
                  <a:cubicBezTo>
                    <a:pt x="389" y="38"/>
                    <a:pt x="381" y="22"/>
                    <a:pt x="366" y="13"/>
                  </a:cubicBezTo>
                  <a:close/>
                  <a:moveTo>
                    <a:pt x="53" y="71"/>
                  </a:moveTo>
                  <a:cubicBezTo>
                    <a:pt x="42" y="65"/>
                    <a:pt x="35" y="56"/>
                    <a:pt x="32" y="46"/>
                  </a:cubicBezTo>
                  <a:cubicBezTo>
                    <a:pt x="31" y="44"/>
                    <a:pt x="33" y="41"/>
                    <a:pt x="37" y="39"/>
                  </a:cubicBezTo>
                  <a:cubicBezTo>
                    <a:pt x="44" y="35"/>
                    <a:pt x="58" y="35"/>
                    <a:pt x="72" y="51"/>
                  </a:cubicBezTo>
                  <a:cubicBezTo>
                    <a:pt x="79" y="58"/>
                    <a:pt x="84" y="68"/>
                    <a:pt x="89" y="81"/>
                  </a:cubicBezTo>
                  <a:cubicBezTo>
                    <a:pt x="76" y="80"/>
                    <a:pt x="63" y="76"/>
                    <a:pt x="53" y="71"/>
                  </a:cubicBezTo>
                  <a:close/>
                  <a:moveTo>
                    <a:pt x="194" y="63"/>
                  </a:moveTo>
                  <a:cubicBezTo>
                    <a:pt x="174" y="56"/>
                    <a:pt x="166" y="48"/>
                    <a:pt x="167" y="44"/>
                  </a:cubicBezTo>
                  <a:cubicBezTo>
                    <a:pt x="167" y="39"/>
                    <a:pt x="182" y="29"/>
                    <a:pt x="194" y="29"/>
                  </a:cubicBezTo>
                  <a:cubicBezTo>
                    <a:pt x="206" y="29"/>
                    <a:pt x="222" y="39"/>
                    <a:pt x="222" y="44"/>
                  </a:cubicBezTo>
                  <a:cubicBezTo>
                    <a:pt x="222" y="48"/>
                    <a:pt x="215" y="56"/>
                    <a:pt x="194" y="63"/>
                  </a:cubicBezTo>
                  <a:close/>
                  <a:moveTo>
                    <a:pt x="336" y="71"/>
                  </a:moveTo>
                  <a:cubicBezTo>
                    <a:pt x="325" y="76"/>
                    <a:pt x="313" y="80"/>
                    <a:pt x="299" y="81"/>
                  </a:cubicBezTo>
                  <a:cubicBezTo>
                    <a:pt x="304" y="68"/>
                    <a:pt x="310" y="58"/>
                    <a:pt x="316" y="51"/>
                  </a:cubicBezTo>
                  <a:cubicBezTo>
                    <a:pt x="331" y="35"/>
                    <a:pt x="344" y="35"/>
                    <a:pt x="352" y="39"/>
                  </a:cubicBezTo>
                  <a:cubicBezTo>
                    <a:pt x="355" y="41"/>
                    <a:pt x="357" y="44"/>
                    <a:pt x="357" y="46"/>
                  </a:cubicBezTo>
                  <a:cubicBezTo>
                    <a:pt x="354" y="56"/>
                    <a:pt x="347" y="65"/>
                    <a:pt x="336" y="7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3981451" y="2181218"/>
              <a:ext cx="1286590" cy="1129049"/>
            </a:xfrm>
            <a:custGeom>
              <a:avLst/>
              <a:gdLst>
                <a:gd name="T0" fmla="*/ 153 w 808"/>
                <a:gd name="T1" fmla="*/ 709 h 709"/>
                <a:gd name="T2" fmla="*/ 130 w 808"/>
                <a:gd name="T3" fmla="*/ 699 h 709"/>
                <a:gd name="T4" fmla="*/ 0 w 808"/>
                <a:gd name="T5" fmla="*/ 403 h 709"/>
                <a:gd name="T6" fmla="*/ 404 w 808"/>
                <a:gd name="T7" fmla="*/ 0 h 709"/>
                <a:gd name="T8" fmla="*/ 808 w 808"/>
                <a:gd name="T9" fmla="*/ 403 h 709"/>
                <a:gd name="T10" fmla="*/ 682 w 808"/>
                <a:gd name="T11" fmla="*/ 696 h 709"/>
                <a:gd name="T12" fmla="*/ 634 w 808"/>
                <a:gd name="T13" fmla="*/ 695 h 709"/>
                <a:gd name="T14" fmla="*/ 635 w 808"/>
                <a:gd name="T15" fmla="*/ 646 h 709"/>
                <a:gd name="T16" fmla="*/ 739 w 808"/>
                <a:gd name="T17" fmla="*/ 403 h 709"/>
                <a:gd name="T18" fmla="*/ 404 w 808"/>
                <a:gd name="T19" fmla="*/ 68 h 709"/>
                <a:gd name="T20" fmla="*/ 69 w 808"/>
                <a:gd name="T21" fmla="*/ 403 h 709"/>
                <a:gd name="T22" fmla="*/ 176 w 808"/>
                <a:gd name="T23" fmla="*/ 649 h 709"/>
                <a:gd name="T24" fmla="*/ 178 w 808"/>
                <a:gd name="T25" fmla="*/ 698 h 709"/>
                <a:gd name="T26" fmla="*/ 153 w 808"/>
                <a:gd name="T27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8" h="709">
                  <a:moveTo>
                    <a:pt x="153" y="709"/>
                  </a:moveTo>
                  <a:cubicBezTo>
                    <a:pt x="145" y="709"/>
                    <a:pt x="136" y="705"/>
                    <a:pt x="130" y="699"/>
                  </a:cubicBezTo>
                  <a:cubicBezTo>
                    <a:pt x="48" y="623"/>
                    <a:pt x="0" y="515"/>
                    <a:pt x="0" y="403"/>
                  </a:cubicBezTo>
                  <a:cubicBezTo>
                    <a:pt x="0" y="181"/>
                    <a:pt x="182" y="0"/>
                    <a:pt x="404" y="0"/>
                  </a:cubicBezTo>
                  <a:cubicBezTo>
                    <a:pt x="627" y="0"/>
                    <a:pt x="808" y="181"/>
                    <a:pt x="808" y="403"/>
                  </a:cubicBezTo>
                  <a:cubicBezTo>
                    <a:pt x="808" y="515"/>
                    <a:pt x="763" y="619"/>
                    <a:pt x="682" y="696"/>
                  </a:cubicBezTo>
                  <a:cubicBezTo>
                    <a:pt x="668" y="709"/>
                    <a:pt x="647" y="709"/>
                    <a:pt x="634" y="695"/>
                  </a:cubicBezTo>
                  <a:cubicBezTo>
                    <a:pt x="621" y="681"/>
                    <a:pt x="621" y="660"/>
                    <a:pt x="635" y="646"/>
                  </a:cubicBezTo>
                  <a:cubicBezTo>
                    <a:pt x="702" y="583"/>
                    <a:pt x="739" y="496"/>
                    <a:pt x="739" y="403"/>
                  </a:cubicBezTo>
                  <a:cubicBezTo>
                    <a:pt x="739" y="219"/>
                    <a:pt x="589" y="68"/>
                    <a:pt x="404" y="68"/>
                  </a:cubicBezTo>
                  <a:cubicBezTo>
                    <a:pt x="220" y="68"/>
                    <a:pt x="69" y="219"/>
                    <a:pt x="69" y="403"/>
                  </a:cubicBezTo>
                  <a:cubicBezTo>
                    <a:pt x="69" y="496"/>
                    <a:pt x="108" y="586"/>
                    <a:pt x="176" y="649"/>
                  </a:cubicBezTo>
                  <a:cubicBezTo>
                    <a:pt x="190" y="662"/>
                    <a:pt x="191" y="684"/>
                    <a:pt x="178" y="698"/>
                  </a:cubicBezTo>
                  <a:cubicBezTo>
                    <a:pt x="171" y="705"/>
                    <a:pt x="162" y="709"/>
                    <a:pt x="153" y="70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4312693" y="3325751"/>
              <a:ext cx="625454" cy="108394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2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4312693" y="3464442"/>
              <a:ext cx="625454" cy="108394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3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4312693" y="3603132"/>
              <a:ext cx="625454" cy="107721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3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4429166" y="3743169"/>
              <a:ext cx="391161" cy="170334"/>
            </a:xfrm>
            <a:custGeom>
              <a:avLst/>
              <a:gdLst>
                <a:gd name="T0" fmla="*/ 0 w 246"/>
                <a:gd name="T1" fmla="*/ 0 h 107"/>
                <a:gd name="T2" fmla="*/ 0 w 246"/>
                <a:gd name="T3" fmla="*/ 20 h 107"/>
                <a:gd name="T4" fmla="*/ 88 w 246"/>
                <a:gd name="T5" fmla="*/ 107 h 107"/>
                <a:gd name="T6" fmla="*/ 159 w 246"/>
                <a:gd name="T7" fmla="*/ 107 h 107"/>
                <a:gd name="T8" fmla="*/ 246 w 246"/>
                <a:gd name="T9" fmla="*/ 20 h 107"/>
                <a:gd name="T10" fmla="*/ 246 w 246"/>
                <a:gd name="T11" fmla="*/ 0 h 107"/>
                <a:gd name="T12" fmla="*/ 0 w 246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07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68"/>
                    <a:pt x="39" y="107"/>
                    <a:pt x="88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207" y="107"/>
                    <a:pt x="246" y="68"/>
                    <a:pt x="246" y="20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5368357" y="2843701"/>
              <a:ext cx="311717" cy="95602"/>
            </a:xfrm>
            <a:custGeom>
              <a:avLst/>
              <a:gdLst>
                <a:gd name="T0" fmla="*/ 166 w 196"/>
                <a:gd name="T1" fmla="*/ 60 h 60"/>
                <a:gd name="T2" fmla="*/ 166 w 196"/>
                <a:gd name="T3" fmla="*/ 60 h 60"/>
                <a:gd name="T4" fmla="*/ 30 w 196"/>
                <a:gd name="T5" fmla="*/ 60 h 60"/>
                <a:gd name="T6" fmla="*/ 0 w 196"/>
                <a:gd name="T7" fmla="*/ 30 h 60"/>
                <a:gd name="T8" fmla="*/ 30 w 196"/>
                <a:gd name="T9" fmla="*/ 0 h 60"/>
                <a:gd name="T10" fmla="*/ 30 w 196"/>
                <a:gd name="T11" fmla="*/ 0 h 60"/>
                <a:gd name="T12" fmla="*/ 166 w 196"/>
                <a:gd name="T13" fmla="*/ 0 h 60"/>
                <a:gd name="T14" fmla="*/ 196 w 196"/>
                <a:gd name="T15" fmla="*/ 30 h 60"/>
                <a:gd name="T16" fmla="*/ 166 w 196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0">
                  <a:moveTo>
                    <a:pt x="166" y="60"/>
                  </a:moveTo>
                  <a:cubicBezTo>
                    <a:pt x="166" y="60"/>
                    <a:pt x="166" y="60"/>
                    <a:pt x="16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83" y="0"/>
                    <a:pt x="196" y="13"/>
                    <a:pt x="196" y="30"/>
                  </a:cubicBezTo>
                  <a:cubicBezTo>
                    <a:pt x="196" y="46"/>
                    <a:pt x="183" y="60"/>
                    <a:pt x="166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3559994" y="2843701"/>
              <a:ext cx="318450" cy="95602"/>
            </a:xfrm>
            <a:custGeom>
              <a:avLst/>
              <a:gdLst>
                <a:gd name="T0" fmla="*/ 170 w 200"/>
                <a:gd name="T1" fmla="*/ 60 h 60"/>
                <a:gd name="T2" fmla="*/ 170 w 200"/>
                <a:gd name="T3" fmla="*/ 60 h 60"/>
                <a:gd name="T4" fmla="*/ 30 w 200"/>
                <a:gd name="T5" fmla="*/ 60 h 60"/>
                <a:gd name="T6" fmla="*/ 0 w 200"/>
                <a:gd name="T7" fmla="*/ 30 h 60"/>
                <a:gd name="T8" fmla="*/ 30 w 200"/>
                <a:gd name="T9" fmla="*/ 0 h 60"/>
                <a:gd name="T10" fmla="*/ 30 w 200"/>
                <a:gd name="T11" fmla="*/ 0 h 60"/>
                <a:gd name="T12" fmla="*/ 170 w 200"/>
                <a:gd name="T13" fmla="*/ 0 h 60"/>
                <a:gd name="T14" fmla="*/ 200 w 200"/>
                <a:gd name="T15" fmla="*/ 30 h 60"/>
                <a:gd name="T16" fmla="*/ 170 w 200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60">
                  <a:moveTo>
                    <a:pt x="170" y="60"/>
                  </a:moveTo>
                  <a:cubicBezTo>
                    <a:pt x="170" y="60"/>
                    <a:pt x="170" y="60"/>
                    <a:pt x="17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7" y="0"/>
                    <a:pt x="200" y="13"/>
                    <a:pt x="200" y="30"/>
                  </a:cubicBezTo>
                  <a:cubicBezTo>
                    <a:pt x="200" y="47"/>
                    <a:pt x="186" y="60"/>
                    <a:pt x="170" y="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4577282" y="1783324"/>
              <a:ext cx="95602" cy="300945"/>
            </a:xfrm>
            <a:custGeom>
              <a:avLst/>
              <a:gdLst>
                <a:gd name="T0" fmla="*/ 30 w 60"/>
                <a:gd name="T1" fmla="*/ 189 h 189"/>
                <a:gd name="T2" fmla="*/ 30 w 60"/>
                <a:gd name="T3" fmla="*/ 189 h 189"/>
                <a:gd name="T4" fmla="*/ 0 w 60"/>
                <a:gd name="T5" fmla="*/ 159 h 189"/>
                <a:gd name="T6" fmla="*/ 0 w 60"/>
                <a:gd name="T7" fmla="*/ 30 h 189"/>
                <a:gd name="T8" fmla="*/ 30 w 60"/>
                <a:gd name="T9" fmla="*/ 0 h 189"/>
                <a:gd name="T10" fmla="*/ 30 w 60"/>
                <a:gd name="T11" fmla="*/ 0 h 189"/>
                <a:gd name="T12" fmla="*/ 60 w 60"/>
                <a:gd name="T13" fmla="*/ 30 h 189"/>
                <a:gd name="T14" fmla="*/ 60 w 60"/>
                <a:gd name="T15" fmla="*/ 159 h 189"/>
                <a:gd name="T16" fmla="*/ 30 w 60"/>
                <a:gd name="T1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89">
                  <a:moveTo>
                    <a:pt x="30" y="189"/>
                  </a:moveTo>
                  <a:cubicBezTo>
                    <a:pt x="30" y="189"/>
                    <a:pt x="30" y="189"/>
                    <a:pt x="30" y="189"/>
                  </a:cubicBezTo>
                  <a:cubicBezTo>
                    <a:pt x="14" y="189"/>
                    <a:pt x="0" y="175"/>
                    <a:pt x="0" y="15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14"/>
                    <a:pt x="60" y="30"/>
                  </a:cubicBezTo>
                  <a:cubicBezTo>
                    <a:pt x="60" y="159"/>
                    <a:pt x="60" y="159"/>
                    <a:pt x="60" y="159"/>
                  </a:cubicBezTo>
                  <a:cubicBezTo>
                    <a:pt x="60" y="175"/>
                    <a:pt x="47" y="189"/>
                    <a:pt x="30" y="1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5160994" y="2099754"/>
              <a:ext cx="239006" cy="234293"/>
            </a:xfrm>
            <a:custGeom>
              <a:avLst/>
              <a:gdLst>
                <a:gd name="T0" fmla="*/ 33 w 150"/>
                <a:gd name="T1" fmla="*/ 147 h 147"/>
                <a:gd name="T2" fmla="*/ 11 w 150"/>
                <a:gd name="T3" fmla="*/ 139 h 147"/>
                <a:gd name="T4" fmla="*/ 11 w 150"/>
                <a:gd name="T5" fmla="*/ 96 h 147"/>
                <a:gd name="T6" fmla="*/ 96 w 150"/>
                <a:gd name="T7" fmla="*/ 11 h 147"/>
                <a:gd name="T8" fmla="*/ 139 w 150"/>
                <a:gd name="T9" fmla="*/ 11 h 147"/>
                <a:gd name="T10" fmla="*/ 139 w 150"/>
                <a:gd name="T11" fmla="*/ 54 h 147"/>
                <a:gd name="T12" fmla="*/ 54 w 150"/>
                <a:gd name="T13" fmla="*/ 139 h 147"/>
                <a:gd name="T14" fmla="*/ 33 w 150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47">
                  <a:moveTo>
                    <a:pt x="33" y="147"/>
                  </a:moveTo>
                  <a:cubicBezTo>
                    <a:pt x="25" y="147"/>
                    <a:pt x="17" y="145"/>
                    <a:pt x="11" y="139"/>
                  </a:cubicBezTo>
                  <a:cubicBezTo>
                    <a:pt x="0" y="127"/>
                    <a:pt x="0" y="108"/>
                    <a:pt x="11" y="96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108" y="0"/>
                    <a:pt x="127" y="0"/>
                    <a:pt x="139" y="11"/>
                  </a:cubicBezTo>
                  <a:cubicBezTo>
                    <a:pt x="150" y="23"/>
                    <a:pt x="150" y="42"/>
                    <a:pt x="139" y="54"/>
                  </a:cubicBezTo>
                  <a:cubicBezTo>
                    <a:pt x="54" y="139"/>
                    <a:pt x="54" y="139"/>
                    <a:pt x="54" y="139"/>
                  </a:cubicBezTo>
                  <a:cubicBezTo>
                    <a:pt x="48" y="145"/>
                    <a:pt x="40" y="147"/>
                    <a:pt x="33" y="1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3835355" y="2160347"/>
              <a:ext cx="240352" cy="235639"/>
            </a:xfrm>
            <a:custGeom>
              <a:avLst/>
              <a:gdLst>
                <a:gd name="T0" fmla="*/ 118 w 151"/>
                <a:gd name="T1" fmla="*/ 148 h 148"/>
                <a:gd name="T2" fmla="*/ 97 w 151"/>
                <a:gd name="T3" fmla="*/ 139 h 148"/>
                <a:gd name="T4" fmla="*/ 12 w 151"/>
                <a:gd name="T5" fmla="*/ 54 h 148"/>
                <a:gd name="T6" fmla="*/ 12 w 151"/>
                <a:gd name="T7" fmla="*/ 12 h 148"/>
                <a:gd name="T8" fmla="*/ 54 w 151"/>
                <a:gd name="T9" fmla="*/ 12 h 148"/>
                <a:gd name="T10" fmla="*/ 139 w 151"/>
                <a:gd name="T11" fmla="*/ 97 h 148"/>
                <a:gd name="T12" fmla="*/ 139 w 151"/>
                <a:gd name="T13" fmla="*/ 139 h 148"/>
                <a:gd name="T14" fmla="*/ 118 w 151"/>
                <a:gd name="T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48">
                  <a:moveTo>
                    <a:pt x="118" y="148"/>
                  </a:moveTo>
                  <a:cubicBezTo>
                    <a:pt x="110" y="148"/>
                    <a:pt x="102" y="145"/>
                    <a:pt x="97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43"/>
                    <a:pt x="0" y="24"/>
                    <a:pt x="12" y="12"/>
                  </a:cubicBezTo>
                  <a:cubicBezTo>
                    <a:pt x="24" y="0"/>
                    <a:pt x="43" y="0"/>
                    <a:pt x="54" y="12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51" y="108"/>
                    <a:pt x="151" y="127"/>
                    <a:pt x="139" y="139"/>
                  </a:cubicBezTo>
                  <a:cubicBezTo>
                    <a:pt x="133" y="145"/>
                    <a:pt x="126" y="148"/>
                    <a:pt x="118" y="1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7" name="Freeform 86"/>
            <p:cNvSpPr>
              <a:spLocks noEditPoints="1"/>
            </p:cNvSpPr>
            <p:nvPr/>
          </p:nvSpPr>
          <p:spPr bwMode="auto">
            <a:xfrm>
              <a:off x="1522051" y="3391057"/>
              <a:ext cx="2028518" cy="1673039"/>
            </a:xfrm>
            <a:custGeom>
              <a:avLst/>
              <a:gdLst>
                <a:gd name="T0" fmla="*/ 720 w 1274"/>
                <a:gd name="T1" fmla="*/ 1045 h 1051"/>
                <a:gd name="T2" fmla="*/ 537 w 1274"/>
                <a:gd name="T3" fmla="*/ 802 h 1051"/>
                <a:gd name="T4" fmla="*/ 273 w 1274"/>
                <a:gd name="T5" fmla="*/ 701 h 1051"/>
                <a:gd name="T6" fmla="*/ 45 w 1274"/>
                <a:gd name="T7" fmla="*/ 596 h 1051"/>
                <a:gd name="T8" fmla="*/ 176 w 1274"/>
                <a:gd name="T9" fmla="*/ 247 h 1051"/>
                <a:gd name="T10" fmla="*/ 407 w 1274"/>
                <a:gd name="T11" fmla="*/ 36 h 1051"/>
                <a:gd name="T12" fmla="*/ 474 w 1274"/>
                <a:gd name="T13" fmla="*/ 46 h 1051"/>
                <a:gd name="T14" fmla="*/ 663 w 1274"/>
                <a:gd name="T15" fmla="*/ 5 h 1051"/>
                <a:gd name="T16" fmla="*/ 919 w 1274"/>
                <a:gd name="T17" fmla="*/ 61 h 1051"/>
                <a:gd name="T18" fmla="*/ 1248 w 1274"/>
                <a:gd name="T19" fmla="*/ 543 h 1051"/>
                <a:gd name="T20" fmla="*/ 1225 w 1274"/>
                <a:gd name="T21" fmla="*/ 811 h 1051"/>
                <a:gd name="T22" fmla="*/ 997 w 1274"/>
                <a:gd name="T23" fmla="*/ 994 h 1051"/>
                <a:gd name="T24" fmla="*/ 932 w 1274"/>
                <a:gd name="T25" fmla="*/ 984 h 1051"/>
                <a:gd name="T26" fmla="*/ 578 w 1274"/>
                <a:gd name="T27" fmla="*/ 721 h 1051"/>
                <a:gd name="T28" fmla="*/ 607 w 1274"/>
                <a:gd name="T29" fmla="*/ 761 h 1051"/>
                <a:gd name="T30" fmla="*/ 624 w 1274"/>
                <a:gd name="T31" fmla="*/ 911 h 1051"/>
                <a:gd name="T32" fmla="*/ 770 w 1274"/>
                <a:gd name="T33" fmla="*/ 991 h 1051"/>
                <a:gd name="T34" fmla="*/ 934 w 1274"/>
                <a:gd name="T35" fmla="*/ 922 h 1051"/>
                <a:gd name="T36" fmla="*/ 997 w 1274"/>
                <a:gd name="T37" fmla="*/ 934 h 1051"/>
                <a:gd name="T38" fmla="*/ 1136 w 1274"/>
                <a:gd name="T39" fmla="*/ 658 h 1051"/>
                <a:gd name="T40" fmla="*/ 1190 w 1274"/>
                <a:gd name="T41" fmla="*/ 530 h 1051"/>
                <a:gd name="T42" fmla="*/ 1041 w 1274"/>
                <a:gd name="T43" fmla="*/ 295 h 1051"/>
                <a:gd name="T44" fmla="*/ 788 w 1274"/>
                <a:gd name="T45" fmla="*/ 136 h 1051"/>
                <a:gd name="T46" fmla="*/ 651 w 1274"/>
                <a:gd name="T47" fmla="*/ 64 h 1051"/>
                <a:gd name="T48" fmla="*/ 500 w 1274"/>
                <a:gd name="T49" fmla="*/ 102 h 1051"/>
                <a:gd name="T50" fmla="*/ 444 w 1274"/>
                <a:gd name="T51" fmla="*/ 100 h 1051"/>
                <a:gd name="T52" fmla="*/ 239 w 1274"/>
                <a:gd name="T53" fmla="*/ 231 h 1051"/>
                <a:gd name="T54" fmla="*/ 210 w 1274"/>
                <a:gd name="T55" fmla="*/ 300 h 1051"/>
                <a:gd name="T56" fmla="*/ 95 w 1274"/>
                <a:gd name="T57" fmla="*/ 563 h 1051"/>
                <a:gd name="T58" fmla="*/ 281 w 1274"/>
                <a:gd name="T59" fmla="*/ 638 h 1051"/>
                <a:gd name="T60" fmla="*/ 434 w 1274"/>
                <a:gd name="T61" fmla="*/ 748 h 1051"/>
                <a:gd name="T62" fmla="*/ 562 w 1274"/>
                <a:gd name="T63" fmla="*/ 726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4" h="1051">
                  <a:moveTo>
                    <a:pt x="770" y="1051"/>
                  </a:moveTo>
                  <a:cubicBezTo>
                    <a:pt x="753" y="1051"/>
                    <a:pt x="736" y="1049"/>
                    <a:pt x="720" y="1045"/>
                  </a:cubicBezTo>
                  <a:cubicBezTo>
                    <a:pt x="659" y="1032"/>
                    <a:pt x="607" y="995"/>
                    <a:pt x="574" y="943"/>
                  </a:cubicBezTo>
                  <a:cubicBezTo>
                    <a:pt x="547" y="901"/>
                    <a:pt x="534" y="852"/>
                    <a:pt x="537" y="802"/>
                  </a:cubicBezTo>
                  <a:cubicBezTo>
                    <a:pt x="500" y="814"/>
                    <a:pt x="460" y="815"/>
                    <a:pt x="421" y="807"/>
                  </a:cubicBezTo>
                  <a:cubicBezTo>
                    <a:pt x="359" y="793"/>
                    <a:pt x="306" y="755"/>
                    <a:pt x="273" y="701"/>
                  </a:cubicBezTo>
                  <a:cubicBezTo>
                    <a:pt x="246" y="705"/>
                    <a:pt x="218" y="703"/>
                    <a:pt x="191" y="698"/>
                  </a:cubicBezTo>
                  <a:cubicBezTo>
                    <a:pt x="130" y="684"/>
                    <a:pt x="78" y="648"/>
                    <a:pt x="45" y="596"/>
                  </a:cubicBezTo>
                  <a:cubicBezTo>
                    <a:pt x="11" y="543"/>
                    <a:pt x="0" y="481"/>
                    <a:pt x="14" y="420"/>
                  </a:cubicBezTo>
                  <a:cubicBezTo>
                    <a:pt x="32" y="336"/>
                    <a:pt x="94" y="270"/>
                    <a:pt x="176" y="247"/>
                  </a:cubicBezTo>
                  <a:cubicBezTo>
                    <a:pt x="176" y="237"/>
                    <a:pt x="178" y="228"/>
                    <a:pt x="180" y="219"/>
                  </a:cubicBezTo>
                  <a:cubicBezTo>
                    <a:pt x="203" y="113"/>
                    <a:pt x="299" y="36"/>
                    <a:pt x="407" y="36"/>
                  </a:cubicBezTo>
                  <a:cubicBezTo>
                    <a:pt x="424" y="36"/>
                    <a:pt x="441" y="38"/>
                    <a:pt x="457" y="41"/>
                  </a:cubicBezTo>
                  <a:cubicBezTo>
                    <a:pt x="463" y="43"/>
                    <a:pt x="469" y="44"/>
                    <a:pt x="474" y="46"/>
                  </a:cubicBezTo>
                  <a:cubicBezTo>
                    <a:pt x="514" y="16"/>
                    <a:pt x="563" y="0"/>
                    <a:pt x="613" y="0"/>
                  </a:cubicBezTo>
                  <a:cubicBezTo>
                    <a:pt x="630" y="0"/>
                    <a:pt x="647" y="2"/>
                    <a:pt x="663" y="5"/>
                  </a:cubicBezTo>
                  <a:cubicBezTo>
                    <a:pt x="709" y="15"/>
                    <a:pt x="751" y="39"/>
                    <a:pt x="782" y="73"/>
                  </a:cubicBezTo>
                  <a:cubicBezTo>
                    <a:pt x="825" y="55"/>
                    <a:pt x="873" y="51"/>
                    <a:pt x="919" y="61"/>
                  </a:cubicBezTo>
                  <a:cubicBezTo>
                    <a:pt x="1021" y="84"/>
                    <a:pt x="1095" y="172"/>
                    <a:pt x="1101" y="274"/>
                  </a:cubicBezTo>
                  <a:cubicBezTo>
                    <a:pt x="1210" y="314"/>
                    <a:pt x="1274" y="427"/>
                    <a:pt x="1248" y="543"/>
                  </a:cubicBezTo>
                  <a:cubicBezTo>
                    <a:pt x="1240" y="580"/>
                    <a:pt x="1223" y="615"/>
                    <a:pt x="1198" y="644"/>
                  </a:cubicBezTo>
                  <a:cubicBezTo>
                    <a:pt x="1228" y="694"/>
                    <a:pt x="1237" y="754"/>
                    <a:pt x="1225" y="811"/>
                  </a:cubicBezTo>
                  <a:cubicBezTo>
                    <a:pt x="1201" y="917"/>
                    <a:pt x="1106" y="994"/>
                    <a:pt x="997" y="994"/>
                  </a:cubicBezTo>
                  <a:cubicBezTo>
                    <a:pt x="997" y="994"/>
                    <a:pt x="997" y="994"/>
                    <a:pt x="997" y="994"/>
                  </a:cubicBezTo>
                  <a:cubicBezTo>
                    <a:pt x="981" y="994"/>
                    <a:pt x="964" y="992"/>
                    <a:pt x="947" y="988"/>
                  </a:cubicBezTo>
                  <a:cubicBezTo>
                    <a:pt x="942" y="987"/>
                    <a:pt x="937" y="986"/>
                    <a:pt x="932" y="984"/>
                  </a:cubicBezTo>
                  <a:cubicBezTo>
                    <a:pt x="889" y="1027"/>
                    <a:pt x="831" y="1051"/>
                    <a:pt x="770" y="1051"/>
                  </a:cubicBezTo>
                  <a:moveTo>
                    <a:pt x="578" y="721"/>
                  </a:moveTo>
                  <a:cubicBezTo>
                    <a:pt x="585" y="721"/>
                    <a:pt x="591" y="724"/>
                    <a:pt x="597" y="728"/>
                  </a:cubicBezTo>
                  <a:cubicBezTo>
                    <a:pt x="607" y="736"/>
                    <a:pt x="611" y="749"/>
                    <a:pt x="607" y="761"/>
                  </a:cubicBezTo>
                  <a:cubicBezTo>
                    <a:pt x="604" y="768"/>
                    <a:pt x="602" y="774"/>
                    <a:pt x="601" y="781"/>
                  </a:cubicBezTo>
                  <a:cubicBezTo>
                    <a:pt x="591" y="826"/>
                    <a:pt x="599" y="872"/>
                    <a:pt x="624" y="911"/>
                  </a:cubicBezTo>
                  <a:cubicBezTo>
                    <a:pt x="649" y="950"/>
                    <a:pt x="688" y="976"/>
                    <a:pt x="733" y="986"/>
                  </a:cubicBezTo>
                  <a:cubicBezTo>
                    <a:pt x="745" y="989"/>
                    <a:pt x="757" y="991"/>
                    <a:pt x="770" y="991"/>
                  </a:cubicBezTo>
                  <a:cubicBezTo>
                    <a:pt x="820" y="991"/>
                    <a:pt x="868" y="969"/>
                    <a:pt x="901" y="930"/>
                  </a:cubicBezTo>
                  <a:cubicBezTo>
                    <a:pt x="909" y="921"/>
                    <a:pt x="923" y="917"/>
                    <a:pt x="934" y="922"/>
                  </a:cubicBezTo>
                  <a:cubicBezTo>
                    <a:pt x="943" y="925"/>
                    <a:pt x="951" y="928"/>
                    <a:pt x="960" y="930"/>
                  </a:cubicBezTo>
                  <a:cubicBezTo>
                    <a:pt x="972" y="932"/>
                    <a:pt x="985" y="934"/>
                    <a:pt x="997" y="934"/>
                  </a:cubicBezTo>
                  <a:cubicBezTo>
                    <a:pt x="1078" y="934"/>
                    <a:pt x="1149" y="877"/>
                    <a:pt x="1166" y="798"/>
                  </a:cubicBezTo>
                  <a:cubicBezTo>
                    <a:pt x="1177" y="749"/>
                    <a:pt x="1166" y="698"/>
                    <a:pt x="1136" y="658"/>
                  </a:cubicBezTo>
                  <a:cubicBezTo>
                    <a:pt x="1127" y="646"/>
                    <a:pt x="1128" y="629"/>
                    <a:pt x="1140" y="618"/>
                  </a:cubicBezTo>
                  <a:cubicBezTo>
                    <a:pt x="1165" y="595"/>
                    <a:pt x="1182" y="564"/>
                    <a:pt x="1190" y="530"/>
                  </a:cubicBezTo>
                  <a:cubicBezTo>
                    <a:pt x="1210" y="439"/>
                    <a:pt x="1155" y="349"/>
                    <a:pt x="1064" y="326"/>
                  </a:cubicBezTo>
                  <a:cubicBezTo>
                    <a:pt x="1050" y="322"/>
                    <a:pt x="1041" y="309"/>
                    <a:pt x="1041" y="295"/>
                  </a:cubicBezTo>
                  <a:cubicBezTo>
                    <a:pt x="1045" y="212"/>
                    <a:pt x="988" y="138"/>
                    <a:pt x="906" y="120"/>
                  </a:cubicBezTo>
                  <a:cubicBezTo>
                    <a:pt x="866" y="111"/>
                    <a:pt x="824" y="117"/>
                    <a:pt x="788" y="136"/>
                  </a:cubicBezTo>
                  <a:cubicBezTo>
                    <a:pt x="775" y="143"/>
                    <a:pt x="759" y="139"/>
                    <a:pt x="750" y="128"/>
                  </a:cubicBezTo>
                  <a:cubicBezTo>
                    <a:pt x="726" y="95"/>
                    <a:pt x="690" y="73"/>
                    <a:pt x="651" y="64"/>
                  </a:cubicBezTo>
                  <a:cubicBezTo>
                    <a:pt x="638" y="61"/>
                    <a:pt x="626" y="60"/>
                    <a:pt x="613" y="60"/>
                  </a:cubicBezTo>
                  <a:cubicBezTo>
                    <a:pt x="572" y="60"/>
                    <a:pt x="531" y="75"/>
                    <a:pt x="500" y="102"/>
                  </a:cubicBezTo>
                  <a:cubicBezTo>
                    <a:pt x="492" y="109"/>
                    <a:pt x="480" y="111"/>
                    <a:pt x="470" y="107"/>
                  </a:cubicBezTo>
                  <a:cubicBezTo>
                    <a:pt x="461" y="104"/>
                    <a:pt x="453" y="102"/>
                    <a:pt x="444" y="100"/>
                  </a:cubicBezTo>
                  <a:cubicBezTo>
                    <a:pt x="432" y="97"/>
                    <a:pt x="420" y="96"/>
                    <a:pt x="407" y="96"/>
                  </a:cubicBezTo>
                  <a:cubicBezTo>
                    <a:pt x="327" y="96"/>
                    <a:pt x="256" y="153"/>
                    <a:pt x="239" y="231"/>
                  </a:cubicBezTo>
                  <a:cubicBezTo>
                    <a:pt x="236" y="244"/>
                    <a:pt x="234" y="257"/>
                    <a:pt x="235" y="270"/>
                  </a:cubicBezTo>
                  <a:cubicBezTo>
                    <a:pt x="235" y="285"/>
                    <a:pt x="224" y="298"/>
                    <a:pt x="210" y="300"/>
                  </a:cubicBezTo>
                  <a:cubicBezTo>
                    <a:pt x="141" y="313"/>
                    <a:pt x="87" y="365"/>
                    <a:pt x="72" y="433"/>
                  </a:cubicBezTo>
                  <a:cubicBezTo>
                    <a:pt x="62" y="478"/>
                    <a:pt x="70" y="524"/>
                    <a:pt x="95" y="563"/>
                  </a:cubicBezTo>
                  <a:cubicBezTo>
                    <a:pt x="120" y="602"/>
                    <a:pt x="159" y="629"/>
                    <a:pt x="204" y="639"/>
                  </a:cubicBezTo>
                  <a:cubicBezTo>
                    <a:pt x="229" y="645"/>
                    <a:pt x="256" y="644"/>
                    <a:pt x="281" y="638"/>
                  </a:cubicBezTo>
                  <a:cubicBezTo>
                    <a:pt x="295" y="635"/>
                    <a:pt x="309" y="642"/>
                    <a:pt x="316" y="654"/>
                  </a:cubicBezTo>
                  <a:cubicBezTo>
                    <a:pt x="339" y="702"/>
                    <a:pt x="382" y="737"/>
                    <a:pt x="434" y="748"/>
                  </a:cubicBezTo>
                  <a:cubicBezTo>
                    <a:pt x="446" y="751"/>
                    <a:pt x="459" y="752"/>
                    <a:pt x="471" y="752"/>
                  </a:cubicBezTo>
                  <a:cubicBezTo>
                    <a:pt x="503" y="752"/>
                    <a:pt x="535" y="743"/>
                    <a:pt x="562" y="726"/>
                  </a:cubicBezTo>
                  <a:cubicBezTo>
                    <a:pt x="567" y="723"/>
                    <a:pt x="573" y="721"/>
                    <a:pt x="578" y="72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1858005" y="3031539"/>
              <a:ext cx="253144" cy="337301"/>
            </a:xfrm>
            <a:custGeom>
              <a:avLst/>
              <a:gdLst>
                <a:gd name="T0" fmla="*/ 125 w 159"/>
                <a:gd name="T1" fmla="*/ 212 h 212"/>
                <a:gd name="T2" fmla="*/ 99 w 159"/>
                <a:gd name="T3" fmla="*/ 198 h 212"/>
                <a:gd name="T4" fmla="*/ 9 w 159"/>
                <a:gd name="T5" fmla="*/ 50 h 212"/>
                <a:gd name="T6" fmla="*/ 19 w 159"/>
                <a:gd name="T7" fmla="*/ 8 h 212"/>
                <a:gd name="T8" fmla="*/ 60 w 159"/>
                <a:gd name="T9" fmla="*/ 18 h 212"/>
                <a:gd name="T10" fmla="*/ 151 w 159"/>
                <a:gd name="T11" fmla="*/ 166 h 212"/>
                <a:gd name="T12" fmla="*/ 141 w 159"/>
                <a:gd name="T13" fmla="*/ 208 h 212"/>
                <a:gd name="T14" fmla="*/ 125 w 159"/>
                <a:gd name="T1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212">
                  <a:moveTo>
                    <a:pt x="125" y="212"/>
                  </a:moveTo>
                  <a:cubicBezTo>
                    <a:pt x="115" y="212"/>
                    <a:pt x="105" y="207"/>
                    <a:pt x="99" y="198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0" y="35"/>
                    <a:pt x="5" y="17"/>
                    <a:pt x="19" y="8"/>
                  </a:cubicBezTo>
                  <a:cubicBezTo>
                    <a:pt x="33" y="0"/>
                    <a:pt x="52" y="4"/>
                    <a:pt x="60" y="18"/>
                  </a:cubicBezTo>
                  <a:cubicBezTo>
                    <a:pt x="151" y="166"/>
                    <a:pt x="151" y="166"/>
                    <a:pt x="151" y="166"/>
                  </a:cubicBezTo>
                  <a:cubicBezTo>
                    <a:pt x="159" y="181"/>
                    <a:pt x="155" y="199"/>
                    <a:pt x="141" y="208"/>
                  </a:cubicBezTo>
                  <a:cubicBezTo>
                    <a:pt x="136" y="211"/>
                    <a:pt x="130" y="212"/>
                    <a:pt x="125" y="2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2700247" y="2953441"/>
              <a:ext cx="150809" cy="372310"/>
            </a:xfrm>
            <a:custGeom>
              <a:avLst/>
              <a:gdLst>
                <a:gd name="T0" fmla="*/ 32 w 95"/>
                <a:gd name="T1" fmla="*/ 234 h 234"/>
                <a:gd name="T2" fmla="*/ 27 w 95"/>
                <a:gd name="T3" fmla="*/ 234 h 234"/>
                <a:gd name="T4" fmla="*/ 2 w 95"/>
                <a:gd name="T5" fmla="*/ 199 h 234"/>
                <a:gd name="T6" fmla="*/ 33 w 95"/>
                <a:gd name="T7" fmla="*/ 27 h 234"/>
                <a:gd name="T8" fmla="*/ 67 w 95"/>
                <a:gd name="T9" fmla="*/ 2 h 234"/>
                <a:gd name="T10" fmla="*/ 92 w 95"/>
                <a:gd name="T11" fmla="*/ 37 h 234"/>
                <a:gd name="T12" fmla="*/ 62 w 95"/>
                <a:gd name="T13" fmla="*/ 209 h 234"/>
                <a:gd name="T14" fmla="*/ 32 w 95"/>
                <a:gd name="T1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234">
                  <a:moveTo>
                    <a:pt x="32" y="234"/>
                  </a:moveTo>
                  <a:cubicBezTo>
                    <a:pt x="30" y="234"/>
                    <a:pt x="29" y="234"/>
                    <a:pt x="27" y="234"/>
                  </a:cubicBezTo>
                  <a:cubicBezTo>
                    <a:pt x="11" y="231"/>
                    <a:pt x="0" y="215"/>
                    <a:pt x="2" y="199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6" y="10"/>
                    <a:pt x="51" y="0"/>
                    <a:pt x="67" y="2"/>
                  </a:cubicBezTo>
                  <a:cubicBezTo>
                    <a:pt x="84" y="5"/>
                    <a:pt x="95" y="21"/>
                    <a:pt x="92" y="37"/>
                  </a:cubicBezTo>
                  <a:cubicBezTo>
                    <a:pt x="62" y="209"/>
                    <a:pt x="62" y="209"/>
                    <a:pt x="62" y="209"/>
                  </a:cubicBezTo>
                  <a:cubicBezTo>
                    <a:pt x="59" y="224"/>
                    <a:pt x="46" y="234"/>
                    <a:pt x="32" y="2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3207881" y="3230149"/>
              <a:ext cx="297579" cy="304311"/>
            </a:xfrm>
            <a:custGeom>
              <a:avLst/>
              <a:gdLst>
                <a:gd name="T0" fmla="*/ 97 w 187"/>
                <a:gd name="T1" fmla="*/ 138 h 191"/>
                <a:gd name="T2" fmla="*/ 55 w 187"/>
                <a:gd name="T3" fmla="*/ 182 h 191"/>
                <a:gd name="T4" fmla="*/ 33 w 187"/>
                <a:gd name="T5" fmla="*/ 191 h 191"/>
                <a:gd name="T6" fmla="*/ 13 w 187"/>
                <a:gd name="T7" fmla="*/ 183 h 191"/>
                <a:gd name="T8" fmla="*/ 11 w 187"/>
                <a:gd name="T9" fmla="*/ 141 h 191"/>
                <a:gd name="T10" fmla="*/ 132 w 187"/>
                <a:gd name="T11" fmla="*/ 13 h 191"/>
                <a:gd name="T12" fmla="*/ 174 w 187"/>
                <a:gd name="T13" fmla="*/ 11 h 191"/>
                <a:gd name="T14" fmla="*/ 175 w 187"/>
                <a:gd name="T15" fmla="*/ 54 h 191"/>
                <a:gd name="T16" fmla="*/ 97 w 187"/>
                <a:gd name="T17" fmla="*/ 13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91">
                  <a:moveTo>
                    <a:pt x="97" y="138"/>
                  </a:moveTo>
                  <a:cubicBezTo>
                    <a:pt x="55" y="182"/>
                    <a:pt x="55" y="182"/>
                    <a:pt x="55" y="182"/>
                  </a:cubicBezTo>
                  <a:cubicBezTo>
                    <a:pt x="49" y="188"/>
                    <a:pt x="41" y="191"/>
                    <a:pt x="33" y="191"/>
                  </a:cubicBezTo>
                  <a:cubicBezTo>
                    <a:pt x="26" y="191"/>
                    <a:pt x="18" y="189"/>
                    <a:pt x="13" y="183"/>
                  </a:cubicBezTo>
                  <a:cubicBezTo>
                    <a:pt x="0" y="172"/>
                    <a:pt x="0" y="153"/>
                    <a:pt x="11" y="141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43" y="1"/>
                    <a:pt x="162" y="0"/>
                    <a:pt x="174" y="11"/>
                  </a:cubicBezTo>
                  <a:cubicBezTo>
                    <a:pt x="186" y="23"/>
                    <a:pt x="187" y="42"/>
                    <a:pt x="175" y="54"/>
                  </a:cubicBezTo>
                  <a:cubicBezTo>
                    <a:pt x="97" y="138"/>
                    <a:pt x="97" y="138"/>
                    <a:pt x="97" y="13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3539123" y="3895998"/>
              <a:ext cx="370964" cy="123879"/>
            </a:xfrm>
            <a:custGeom>
              <a:avLst/>
              <a:gdLst>
                <a:gd name="T0" fmla="*/ 31 w 233"/>
                <a:gd name="T1" fmla="*/ 78 h 78"/>
                <a:gd name="T2" fmla="*/ 1 w 233"/>
                <a:gd name="T3" fmla="*/ 51 h 78"/>
                <a:gd name="T4" fmla="*/ 28 w 233"/>
                <a:gd name="T5" fmla="*/ 19 h 78"/>
                <a:gd name="T6" fmla="*/ 199 w 233"/>
                <a:gd name="T7" fmla="*/ 2 h 78"/>
                <a:gd name="T8" fmla="*/ 232 w 233"/>
                <a:gd name="T9" fmla="*/ 29 h 78"/>
                <a:gd name="T10" fmla="*/ 205 w 233"/>
                <a:gd name="T11" fmla="*/ 62 h 78"/>
                <a:gd name="T12" fmla="*/ 34 w 233"/>
                <a:gd name="T13" fmla="*/ 78 h 78"/>
                <a:gd name="T14" fmla="*/ 31 w 23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3" h="78">
                  <a:moveTo>
                    <a:pt x="31" y="78"/>
                  </a:moveTo>
                  <a:cubicBezTo>
                    <a:pt x="16" y="78"/>
                    <a:pt x="3" y="67"/>
                    <a:pt x="1" y="51"/>
                  </a:cubicBezTo>
                  <a:cubicBezTo>
                    <a:pt x="0" y="35"/>
                    <a:pt x="12" y="20"/>
                    <a:pt x="28" y="19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215" y="0"/>
                    <a:pt x="230" y="12"/>
                    <a:pt x="232" y="29"/>
                  </a:cubicBezTo>
                  <a:cubicBezTo>
                    <a:pt x="233" y="45"/>
                    <a:pt x="221" y="60"/>
                    <a:pt x="205" y="62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8"/>
                    <a:pt x="32" y="78"/>
                    <a:pt x="31" y="7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1235244" y="3609192"/>
              <a:ext cx="325182" cy="208709"/>
            </a:xfrm>
            <a:custGeom>
              <a:avLst/>
              <a:gdLst>
                <a:gd name="T0" fmla="*/ 170 w 204"/>
                <a:gd name="T1" fmla="*/ 131 h 131"/>
                <a:gd name="T2" fmla="*/ 157 w 204"/>
                <a:gd name="T3" fmla="*/ 128 h 131"/>
                <a:gd name="T4" fmla="*/ 21 w 204"/>
                <a:gd name="T5" fmla="*/ 61 h 131"/>
                <a:gd name="T6" fmla="*/ 7 w 204"/>
                <a:gd name="T7" fmla="*/ 21 h 131"/>
                <a:gd name="T8" fmla="*/ 47 w 204"/>
                <a:gd name="T9" fmla="*/ 7 h 131"/>
                <a:gd name="T10" fmla="*/ 183 w 204"/>
                <a:gd name="T11" fmla="*/ 74 h 131"/>
                <a:gd name="T12" fmla="*/ 197 w 204"/>
                <a:gd name="T13" fmla="*/ 114 h 131"/>
                <a:gd name="T14" fmla="*/ 170 w 204"/>
                <a:gd name="T1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131">
                  <a:moveTo>
                    <a:pt x="170" y="131"/>
                  </a:moveTo>
                  <a:cubicBezTo>
                    <a:pt x="166" y="131"/>
                    <a:pt x="161" y="130"/>
                    <a:pt x="157" y="128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6" y="54"/>
                    <a:pt x="0" y="36"/>
                    <a:pt x="7" y="21"/>
                  </a:cubicBezTo>
                  <a:cubicBezTo>
                    <a:pt x="14" y="6"/>
                    <a:pt x="32" y="0"/>
                    <a:pt x="47" y="7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98" y="81"/>
                    <a:pt x="204" y="99"/>
                    <a:pt x="197" y="114"/>
                  </a:cubicBezTo>
                  <a:cubicBezTo>
                    <a:pt x="192" y="125"/>
                    <a:pt x="181" y="131"/>
                    <a:pt x="170" y="13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1262847" y="4489809"/>
              <a:ext cx="330568" cy="197264"/>
            </a:xfrm>
            <a:custGeom>
              <a:avLst/>
              <a:gdLst>
                <a:gd name="T0" fmla="*/ 34 w 208"/>
                <a:gd name="T1" fmla="*/ 124 h 124"/>
                <a:gd name="T2" fmla="*/ 7 w 208"/>
                <a:gd name="T3" fmla="*/ 105 h 124"/>
                <a:gd name="T4" fmla="*/ 22 w 208"/>
                <a:gd name="T5" fmla="*/ 66 h 124"/>
                <a:gd name="T6" fmla="*/ 162 w 208"/>
                <a:gd name="T7" fmla="*/ 6 h 124"/>
                <a:gd name="T8" fmla="*/ 201 w 208"/>
                <a:gd name="T9" fmla="*/ 22 h 124"/>
                <a:gd name="T10" fmla="*/ 185 w 208"/>
                <a:gd name="T11" fmla="*/ 61 h 124"/>
                <a:gd name="T12" fmla="*/ 46 w 208"/>
                <a:gd name="T13" fmla="*/ 121 h 124"/>
                <a:gd name="T14" fmla="*/ 34 w 20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24">
                  <a:moveTo>
                    <a:pt x="34" y="124"/>
                  </a:moveTo>
                  <a:cubicBezTo>
                    <a:pt x="23" y="124"/>
                    <a:pt x="12" y="117"/>
                    <a:pt x="7" y="105"/>
                  </a:cubicBezTo>
                  <a:cubicBezTo>
                    <a:pt x="0" y="90"/>
                    <a:pt x="7" y="73"/>
                    <a:pt x="22" y="6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77" y="0"/>
                    <a:pt x="195" y="7"/>
                    <a:pt x="201" y="22"/>
                  </a:cubicBezTo>
                  <a:cubicBezTo>
                    <a:pt x="208" y="37"/>
                    <a:pt x="201" y="55"/>
                    <a:pt x="185" y="6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2" y="123"/>
                    <a:pt x="38" y="124"/>
                    <a:pt x="34" y="1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4" name="Freeform 25"/>
            <p:cNvSpPr>
              <a:spLocks noEditPoints="1"/>
            </p:cNvSpPr>
            <p:nvPr/>
          </p:nvSpPr>
          <p:spPr bwMode="auto">
            <a:xfrm>
              <a:off x="2859135" y="3640835"/>
              <a:ext cx="224867" cy="224867"/>
            </a:xfrm>
            <a:custGeom>
              <a:avLst/>
              <a:gdLst>
                <a:gd name="T0" fmla="*/ 71 w 141"/>
                <a:gd name="T1" fmla="*/ 116 h 141"/>
                <a:gd name="T2" fmla="*/ 26 w 141"/>
                <a:gd name="T3" fmla="*/ 71 h 141"/>
                <a:gd name="T4" fmla="*/ 71 w 141"/>
                <a:gd name="T5" fmla="*/ 26 h 141"/>
                <a:gd name="T6" fmla="*/ 116 w 141"/>
                <a:gd name="T7" fmla="*/ 71 h 141"/>
                <a:gd name="T8" fmla="*/ 71 w 141"/>
                <a:gd name="T9" fmla="*/ 116 h 141"/>
                <a:gd name="T10" fmla="*/ 82 w 141"/>
                <a:gd name="T11" fmla="*/ 0 h 141"/>
                <a:gd name="T12" fmla="*/ 71 w 141"/>
                <a:gd name="T13" fmla="*/ 0 h 141"/>
                <a:gd name="T14" fmla="*/ 60 w 141"/>
                <a:gd name="T15" fmla="*/ 0 h 141"/>
                <a:gd name="T16" fmla="*/ 60 w 141"/>
                <a:gd name="T17" fmla="*/ 11 h 141"/>
                <a:gd name="T18" fmla="*/ 36 w 141"/>
                <a:gd name="T19" fmla="*/ 21 h 141"/>
                <a:gd name="T20" fmla="*/ 29 w 141"/>
                <a:gd name="T21" fmla="*/ 13 h 141"/>
                <a:gd name="T22" fmla="*/ 13 w 141"/>
                <a:gd name="T23" fmla="*/ 29 h 141"/>
                <a:gd name="T24" fmla="*/ 21 w 141"/>
                <a:gd name="T25" fmla="*/ 36 h 141"/>
                <a:gd name="T26" fmla="*/ 11 w 141"/>
                <a:gd name="T27" fmla="*/ 60 h 141"/>
                <a:gd name="T28" fmla="*/ 0 w 141"/>
                <a:gd name="T29" fmla="*/ 60 h 141"/>
                <a:gd name="T30" fmla="*/ 0 w 141"/>
                <a:gd name="T31" fmla="*/ 82 h 141"/>
                <a:gd name="T32" fmla="*/ 11 w 141"/>
                <a:gd name="T33" fmla="*/ 82 h 141"/>
                <a:gd name="T34" fmla="*/ 21 w 141"/>
                <a:gd name="T35" fmla="*/ 105 h 141"/>
                <a:gd name="T36" fmla="*/ 13 w 141"/>
                <a:gd name="T37" fmla="*/ 113 h 141"/>
                <a:gd name="T38" fmla="*/ 29 w 141"/>
                <a:gd name="T39" fmla="*/ 128 h 141"/>
                <a:gd name="T40" fmla="*/ 36 w 141"/>
                <a:gd name="T41" fmla="*/ 121 h 141"/>
                <a:gd name="T42" fmla="*/ 60 w 141"/>
                <a:gd name="T43" fmla="*/ 131 h 141"/>
                <a:gd name="T44" fmla="*/ 60 w 141"/>
                <a:gd name="T45" fmla="*/ 141 h 141"/>
                <a:gd name="T46" fmla="*/ 71 w 141"/>
                <a:gd name="T47" fmla="*/ 141 h 141"/>
                <a:gd name="T48" fmla="*/ 82 w 141"/>
                <a:gd name="T49" fmla="*/ 141 h 141"/>
                <a:gd name="T50" fmla="*/ 82 w 141"/>
                <a:gd name="T51" fmla="*/ 131 h 141"/>
                <a:gd name="T52" fmla="*/ 105 w 141"/>
                <a:gd name="T53" fmla="*/ 121 h 141"/>
                <a:gd name="T54" fmla="*/ 113 w 141"/>
                <a:gd name="T55" fmla="*/ 128 h 141"/>
                <a:gd name="T56" fmla="*/ 128 w 141"/>
                <a:gd name="T57" fmla="*/ 113 h 141"/>
                <a:gd name="T58" fmla="*/ 121 w 141"/>
                <a:gd name="T59" fmla="*/ 105 h 141"/>
                <a:gd name="T60" fmla="*/ 131 w 141"/>
                <a:gd name="T61" fmla="*/ 82 h 141"/>
                <a:gd name="T62" fmla="*/ 141 w 141"/>
                <a:gd name="T63" fmla="*/ 82 h 141"/>
                <a:gd name="T64" fmla="*/ 141 w 141"/>
                <a:gd name="T65" fmla="*/ 60 h 141"/>
                <a:gd name="T66" fmla="*/ 131 w 141"/>
                <a:gd name="T67" fmla="*/ 60 h 141"/>
                <a:gd name="T68" fmla="*/ 121 w 141"/>
                <a:gd name="T69" fmla="*/ 36 h 141"/>
                <a:gd name="T70" fmla="*/ 128 w 141"/>
                <a:gd name="T71" fmla="*/ 29 h 141"/>
                <a:gd name="T72" fmla="*/ 113 w 141"/>
                <a:gd name="T73" fmla="*/ 13 h 141"/>
                <a:gd name="T74" fmla="*/ 105 w 141"/>
                <a:gd name="T75" fmla="*/ 21 h 141"/>
                <a:gd name="T76" fmla="*/ 82 w 141"/>
                <a:gd name="T77" fmla="*/ 11 h 141"/>
                <a:gd name="T78" fmla="*/ 82 w 141"/>
                <a:gd name="T7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41">
                  <a:moveTo>
                    <a:pt x="71" y="116"/>
                  </a:moveTo>
                  <a:cubicBezTo>
                    <a:pt x="46" y="116"/>
                    <a:pt x="26" y="96"/>
                    <a:pt x="26" y="71"/>
                  </a:cubicBezTo>
                  <a:cubicBezTo>
                    <a:pt x="26" y="46"/>
                    <a:pt x="46" y="26"/>
                    <a:pt x="71" y="26"/>
                  </a:cubicBezTo>
                  <a:cubicBezTo>
                    <a:pt x="96" y="26"/>
                    <a:pt x="116" y="46"/>
                    <a:pt x="116" y="71"/>
                  </a:cubicBezTo>
                  <a:cubicBezTo>
                    <a:pt x="116" y="96"/>
                    <a:pt x="96" y="116"/>
                    <a:pt x="71" y="116"/>
                  </a:cubicBezTo>
                  <a:moveTo>
                    <a:pt x="82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1" y="13"/>
                    <a:pt x="43" y="16"/>
                    <a:pt x="36" y="21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16" y="43"/>
                    <a:pt x="12" y="51"/>
                    <a:pt x="1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2" y="90"/>
                    <a:pt x="16" y="98"/>
                    <a:pt x="21" y="105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43" y="126"/>
                    <a:pt x="51" y="129"/>
                    <a:pt x="60" y="13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31"/>
                    <a:pt x="82" y="131"/>
                    <a:pt x="82" y="131"/>
                  </a:cubicBezTo>
                  <a:cubicBezTo>
                    <a:pt x="90" y="129"/>
                    <a:pt x="98" y="126"/>
                    <a:pt x="105" y="121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26" y="98"/>
                    <a:pt x="129" y="90"/>
                    <a:pt x="131" y="82"/>
                  </a:cubicBezTo>
                  <a:cubicBezTo>
                    <a:pt x="141" y="82"/>
                    <a:pt x="141" y="82"/>
                    <a:pt x="141" y="82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29" y="51"/>
                    <a:pt x="126" y="43"/>
                    <a:pt x="121" y="36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98" y="16"/>
                    <a:pt x="90" y="13"/>
                    <a:pt x="82" y="1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5" name="Freeform 26"/>
            <p:cNvSpPr>
              <a:spLocks noEditPoints="1"/>
            </p:cNvSpPr>
            <p:nvPr/>
          </p:nvSpPr>
          <p:spPr bwMode="auto">
            <a:xfrm>
              <a:off x="2004775" y="4182132"/>
              <a:ext cx="220828" cy="221501"/>
            </a:xfrm>
            <a:custGeom>
              <a:avLst/>
              <a:gdLst>
                <a:gd name="T0" fmla="*/ 69 w 139"/>
                <a:gd name="T1" fmla="*/ 114 h 139"/>
                <a:gd name="T2" fmla="*/ 54 w 139"/>
                <a:gd name="T3" fmla="*/ 112 h 139"/>
                <a:gd name="T4" fmla="*/ 27 w 139"/>
                <a:gd name="T5" fmla="*/ 55 h 139"/>
                <a:gd name="T6" fmla="*/ 69 w 139"/>
                <a:gd name="T7" fmla="*/ 25 h 139"/>
                <a:gd name="T8" fmla="*/ 84 w 139"/>
                <a:gd name="T9" fmla="*/ 28 h 139"/>
                <a:gd name="T10" fmla="*/ 111 w 139"/>
                <a:gd name="T11" fmla="*/ 85 h 139"/>
                <a:gd name="T12" fmla="*/ 69 w 139"/>
                <a:gd name="T13" fmla="*/ 114 h 139"/>
                <a:gd name="T14" fmla="*/ 83 w 139"/>
                <a:gd name="T15" fmla="*/ 0 h 139"/>
                <a:gd name="T16" fmla="*/ 79 w 139"/>
                <a:gd name="T17" fmla="*/ 10 h 139"/>
                <a:gd name="T18" fmla="*/ 69 w 139"/>
                <a:gd name="T19" fmla="*/ 9 h 139"/>
                <a:gd name="T20" fmla="*/ 54 w 139"/>
                <a:gd name="T21" fmla="*/ 11 h 139"/>
                <a:gd name="T22" fmla="*/ 50 w 139"/>
                <a:gd name="T23" fmla="*/ 2 h 139"/>
                <a:gd name="T24" fmla="*/ 30 w 139"/>
                <a:gd name="T25" fmla="*/ 11 h 139"/>
                <a:gd name="T26" fmla="*/ 34 w 139"/>
                <a:gd name="T27" fmla="*/ 21 h 139"/>
                <a:gd name="T28" fmla="*/ 17 w 139"/>
                <a:gd name="T29" fmla="*/ 39 h 139"/>
                <a:gd name="T30" fmla="*/ 7 w 139"/>
                <a:gd name="T31" fmla="*/ 36 h 139"/>
                <a:gd name="T32" fmla="*/ 0 w 139"/>
                <a:gd name="T33" fmla="*/ 56 h 139"/>
                <a:gd name="T34" fmla="*/ 10 w 139"/>
                <a:gd name="T35" fmla="*/ 60 h 139"/>
                <a:gd name="T36" fmla="*/ 11 w 139"/>
                <a:gd name="T37" fmla="*/ 85 h 139"/>
                <a:gd name="T38" fmla="*/ 1 w 139"/>
                <a:gd name="T39" fmla="*/ 89 h 139"/>
                <a:gd name="T40" fmla="*/ 11 w 139"/>
                <a:gd name="T41" fmla="*/ 109 h 139"/>
                <a:gd name="T42" fmla="*/ 20 w 139"/>
                <a:gd name="T43" fmla="*/ 105 h 139"/>
                <a:gd name="T44" fmla="*/ 39 w 139"/>
                <a:gd name="T45" fmla="*/ 122 h 139"/>
                <a:gd name="T46" fmla="*/ 35 w 139"/>
                <a:gd name="T47" fmla="*/ 132 h 139"/>
                <a:gd name="T48" fmla="*/ 45 w 139"/>
                <a:gd name="T49" fmla="*/ 135 h 139"/>
                <a:gd name="T50" fmla="*/ 56 w 139"/>
                <a:gd name="T51" fmla="*/ 139 h 139"/>
                <a:gd name="T52" fmla="*/ 59 w 139"/>
                <a:gd name="T53" fmla="*/ 129 h 139"/>
                <a:gd name="T54" fmla="*/ 69 w 139"/>
                <a:gd name="T55" fmla="*/ 130 h 139"/>
                <a:gd name="T56" fmla="*/ 84 w 139"/>
                <a:gd name="T57" fmla="*/ 128 h 139"/>
                <a:gd name="T58" fmla="*/ 89 w 139"/>
                <a:gd name="T59" fmla="*/ 138 h 139"/>
                <a:gd name="T60" fmla="*/ 109 w 139"/>
                <a:gd name="T61" fmla="*/ 128 h 139"/>
                <a:gd name="T62" fmla="*/ 104 w 139"/>
                <a:gd name="T63" fmla="*/ 119 h 139"/>
                <a:gd name="T64" fmla="*/ 121 w 139"/>
                <a:gd name="T65" fmla="*/ 100 h 139"/>
                <a:gd name="T66" fmla="*/ 131 w 139"/>
                <a:gd name="T67" fmla="*/ 104 h 139"/>
                <a:gd name="T68" fmla="*/ 139 w 139"/>
                <a:gd name="T69" fmla="*/ 83 h 139"/>
                <a:gd name="T70" fmla="*/ 129 w 139"/>
                <a:gd name="T71" fmla="*/ 80 h 139"/>
                <a:gd name="T72" fmla="*/ 128 w 139"/>
                <a:gd name="T73" fmla="*/ 55 h 139"/>
                <a:gd name="T74" fmla="*/ 137 w 139"/>
                <a:gd name="T75" fmla="*/ 50 h 139"/>
                <a:gd name="T76" fmla="*/ 128 w 139"/>
                <a:gd name="T77" fmla="*/ 30 h 139"/>
                <a:gd name="T78" fmla="*/ 118 w 139"/>
                <a:gd name="T79" fmla="*/ 35 h 139"/>
                <a:gd name="T80" fmla="*/ 100 w 139"/>
                <a:gd name="T81" fmla="*/ 18 h 139"/>
                <a:gd name="T82" fmla="*/ 103 w 139"/>
                <a:gd name="T83" fmla="*/ 8 h 139"/>
                <a:gd name="T84" fmla="*/ 93 w 139"/>
                <a:gd name="T85" fmla="*/ 4 h 139"/>
                <a:gd name="T86" fmla="*/ 83 w 139"/>
                <a:gd name="T8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39">
                  <a:moveTo>
                    <a:pt x="69" y="114"/>
                  </a:moveTo>
                  <a:cubicBezTo>
                    <a:pt x="64" y="114"/>
                    <a:pt x="59" y="114"/>
                    <a:pt x="54" y="112"/>
                  </a:cubicBezTo>
                  <a:cubicBezTo>
                    <a:pt x="31" y="103"/>
                    <a:pt x="19" y="78"/>
                    <a:pt x="27" y="55"/>
                  </a:cubicBezTo>
                  <a:cubicBezTo>
                    <a:pt x="34" y="36"/>
                    <a:pt x="51" y="25"/>
                    <a:pt x="69" y="25"/>
                  </a:cubicBezTo>
                  <a:cubicBezTo>
                    <a:pt x="74" y="25"/>
                    <a:pt x="79" y="26"/>
                    <a:pt x="84" y="28"/>
                  </a:cubicBezTo>
                  <a:cubicBezTo>
                    <a:pt x="108" y="36"/>
                    <a:pt x="120" y="62"/>
                    <a:pt x="111" y="85"/>
                  </a:cubicBezTo>
                  <a:cubicBezTo>
                    <a:pt x="105" y="103"/>
                    <a:pt x="87" y="114"/>
                    <a:pt x="69" y="114"/>
                  </a:cubicBezTo>
                  <a:moveTo>
                    <a:pt x="83" y="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76" y="10"/>
                    <a:pt x="72" y="9"/>
                    <a:pt x="69" y="9"/>
                  </a:cubicBezTo>
                  <a:cubicBezTo>
                    <a:pt x="64" y="9"/>
                    <a:pt x="59" y="10"/>
                    <a:pt x="54" y="11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7" y="25"/>
                    <a:pt x="22" y="32"/>
                    <a:pt x="17" y="3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8" y="68"/>
                    <a:pt x="9" y="77"/>
                    <a:pt x="11" y="85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1" y="109"/>
                    <a:pt x="11" y="109"/>
                    <a:pt x="11" y="109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5" y="112"/>
                    <a:pt x="31" y="117"/>
                    <a:pt x="39" y="122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63" y="130"/>
                    <a:pt x="66" y="130"/>
                    <a:pt x="69" y="130"/>
                  </a:cubicBezTo>
                  <a:cubicBezTo>
                    <a:pt x="74" y="130"/>
                    <a:pt x="79" y="130"/>
                    <a:pt x="84" y="12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109" y="128"/>
                    <a:pt x="109" y="128"/>
                    <a:pt x="109" y="128"/>
                  </a:cubicBezTo>
                  <a:cubicBezTo>
                    <a:pt x="104" y="119"/>
                    <a:pt x="104" y="119"/>
                    <a:pt x="104" y="119"/>
                  </a:cubicBezTo>
                  <a:cubicBezTo>
                    <a:pt x="111" y="114"/>
                    <a:pt x="117" y="108"/>
                    <a:pt x="121" y="100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30" y="71"/>
                    <a:pt x="130" y="63"/>
                    <a:pt x="128" y="55"/>
                  </a:cubicBezTo>
                  <a:cubicBezTo>
                    <a:pt x="137" y="50"/>
                    <a:pt x="137" y="50"/>
                    <a:pt x="137" y="50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4" y="28"/>
                    <a:pt x="107" y="22"/>
                    <a:pt x="100" y="1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6" name="Freeform 27"/>
            <p:cNvSpPr>
              <a:spLocks noEditPoints="1"/>
            </p:cNvSpPr>
            <p:nvPr/>
          </p:nvSpPr>
          <p:spPr bwMode="auto">
            <a:xfrm>
              <a:off x="2255899" y="4072391"/>
              <a:ext cx="445695" cy="440982"/>
            </a:xfrm>
            <a:custGeom>
              <a:avLst/>
              <a:gdLst>
                <a:gd name="T0" fmla="*/ 140 w 280"/>
                <a:gd name="T1" fmla="*/ 195 h 277"/>
                <a:gd name="T2" fmla="*/ 84 w 280"/>
                <a:gd name="T3" fmla="*/ 147 h 277"/>
                <a:gd name="T4" fmla="*/ 114 w 280"/>
                <a:gd name="T5" fmla="*/ 88 h 277"/>
                <a:gd name="T6" fmla="*/ 132 w 280"/>
                <a:gd name="T7" fmla="*/ 83 h 277"/>
                <a:gd name="T8" fmla="*/ 140 w 280"/>
                <a:gd name="T9" fmla="*/ 82 h 277"/>
                <a:gd name="T10" fmla="*/ 196 w 280"/>
                <a:gd name="T11" fmla="*/ 130 h 277"/>
                <a:gd name="T12" fmla="*/ 165 w 280"/>
                <a:gd name="T13" fmla="*/ 189 h 277"/>
                <a:gd name="T14" fmla="*/ 148 w 280"/>
                <a:gd name="T15" fmla="*/ 195 h 277"/>
                <a:gd name="T16" fmla="*/ 140 w 280"/>
                <a:gd name="T17" fmla="*/ 195 h 277"/>
                <a:gd name="T18" fmla="*/ 140 w 280"/>
                <a:gd name="T19" fmla="*/ 0 h 277"/>
                <a:gd name="T20" fmla="*/ 119 w 280"/>
                <a:gd name="T21" fmla="*/ 2 h 277"/>
                <a:gd name="T22" fmla="*/ 123 w 280"/>
                <a:gd name="T23" fmla="*/ 24 h 277"/>
                <a:gd name="T24" fmla="*/ 87 w 280"/>
                <a:gd name="T25" fmla="*/ 35 h 277"/>
                <a:gd name="T26" fmla="*/ 80 w 280"/>
                <a:gd name="T27" fmla="*/ 39 h 277"/>
                <a:gd name="T28" fmla="*/ 69 w 280"/>
                <a:gd name="T29" fmla="*/ 20 h 277"/>
                <a:gd name="T30" fmla="*/ 29 w 280"/>
                <a:gd name="T31" fmla="*/ 56 h 277"/>
                <a:gd name="T32" fmla="*/ 46 w 280"/>
                <a:gd name="T33" fmla="*/ 69 h 277"/>
                <a:gd name="T34" fmla="*/ 27 w 280"/>
                <a:gd name="T35" fmla="*/ 111 h 277"/>
                <a:gd name="T36" fmla="*/ 5 w 280"/>
                <a:gd name="T37" fmla="*/ 105 h 277"/>
                <a:gd name="T38" fmla="*/ 3 w 280"/>
                <a:gd name="T39" fmla="*/ 159 h 277"/>
                <a:gd name="T40" fmla="*/ 25 w 280"/>
                <a:gd name="T41" fmla="*/ 156 h 277"/>
                <a:gd name="T42" fmla="*/ 40 w 280"/>
                <a:gd name="T43" fmla="*/ 199 h 277"/>
                <a:gd name="T44" fmla="*/ 21 w 280"/>
                <a:gd name="T45" fmla="*/ 210 h 277"/>
                <a:gd name="T46" fmla="*/ 57 w 280"/>
                <a:gd name="T47" fmla="*/ 250 h 277"/>
                <a:gd name="T48" fmla="*/ 70 w 280"/>
                <a:gd name="T49" fmla="*/ 232 h 277"/>
                <a:gd name="T50" fmla="*/ 112 w 280"/>
                <a:gd name="T51" fmla="*/ 252 h 277"/>
                <a:gd name="T52" fmla="*/ 106 w 280"/>
                <a:gd name="T53" fmla="*/ 273 h 277"/>
                <a:gd name="T54" fmla="*/ 140 w 280"/>
                <a:gd name="T55" fmla="*/ 277 h 277"/>
                <a:gd name="T56" fmla="*/ 160 w 280"/>
                <a:gd name="T57" fmla="*/ 276 h 277"/>
                <a:gd name="T58" fmla="*/ 157 w 280"/>
                <a:gd name="T59" fmla="*/ 254 h 277"/>
                <a:gd name="T60" fmla="*/ 193 w 280"/>
                <a:gd name="T61" fmla="*/ 243 h 277"/>
                <a:gd name="T62" fmla="*/ 200 w 280"/>
                <a:gd name="T63" fmla="*/ 239 h 277"/>
                <a:gd name="T64" fmla="*/ 211 w 280"/>
                <a:gd name="T65" fmla="*/ 258 h 277"/>
                <a:gd name="T66" fmla="*/ 251 w 280"/>
                <a:gd name="T67" fmla="*/ 221 h 277"/>
                <a:gd name="T68" fmla="*/ 234 w 280"/>
                <a:gd name="T69" fmla="*/ 208 h 277"/>
                <a:gd name="T70" fmla="*/ 253 w 280"/>
                <a:gd name="T71" fmla="*/ 167 h 277"/>
                <a:gd name="T72" fmla="*/ 274 w 280"/>
                <a:gd name="T73" fmla="*/ 172 h 277"/>
                <a:gd name="T74" fmla="*/ 277 w 280"/>
                <a:gd name="T75" fmla="*/ 118 h 277"/>
                <a:gd name="T76" fmla="*/ 255 w 280"/>
                <a:gd name="T77" fmla="*/ 122 h 277"/>
                <a:gd name="T78" fmla="*/ 240 w 280"/>
                <a:gd name="T79" fmla="*/ 79 h 277"/>
                <a:gd name="T80" fmla="*/ 259 w 280"/>
                <a:gd name="T81" fmla="*/ 67 h 277"/>
                <a:gd name="T82" fmla="*/ 222 w 280"/>
                <a:gd name="T83" fmla="*/ 27 h 277"/>
                <a:gd name="T84" fmla="*/ 209 w 280"/>
                <a:gd name="T85" fmla="*/ 45 h 277"/>
                <a:gd name="T86" fmla="*/ 168 w 280"/>
                <a:gd name="T87" fmla="*/ 26 h 277"/>
                <a:gd name="T88" fmla="*/ 173 w 280"/>
                <a:gd name="T89" fmla="*/ 4 h 277"/>
                <a:gd name="T90" fmla="*/ 140 w 280"/>
                <a:gd name="T9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0" h="277">
                  <a:moveTo>
                    <a:pt x="140" y="195"/>
                  </a:moveTo>
                  <a:cubicBezTo>
                    <a:pt x="112" y="195"/>
                    <a:pt x="88" y="175"/>
                    <a:pt x="84" y="147"/>
                  </a:cubicBezTo>
                  <a:cubicBezTo>
                    <a:pt x="80" y="122"/>
                    <a:pt x="93" y="99"/>
                    <a:pt x="114" y="88"/>
                  </a:cubicBezTo>
                  <a:cubicBezTo>
                    <a:pt x="120" y="86"/>
                    <a:pt x="125" y="84"/>
                    <a:pt x="132" y="83"/>
                  </a:cubicBezTo>
                  <a:cubicBezTo>
                    <a:pt x="134" y="83"/>
                    <a:pt x="137" y="82"/>
                    <a:pt x="140" y="82"/>
                  </a:cubicBezTo>
                  <a:cubicBezTo>
                    <a:pt x="167" y="82"/>
                    <a:pt x="191" y="102"/>
                    <a:pt x="196" y="130"/>
                  </a:cubicBezTo>
                  <a:cubicBezTo>
                    <a:pt x="199" y="155"/>
                    <a:pt x="186" y="178"/>
                    <a:pt x="165" y="189"/>
                  </a:cubicBezTo>
                  <a:cubicBezTo>
                    <a:pt x="160" y="192"/>
                    <a:pt x="154" y="194"/>
                    <a:pt x="148" y="195"/>
                  </a:cubicBezTo>
                  <a:cubicBezTo>
                    <a:pt x="145" y="195"/>
                    <a:pt x="143" y="195"/>
                    <a:pt x="140" y="195"/>
                  </a:cubicBezTo>
                  <a:moveTo>
                    <a:pt x="140" y="0"/>
                  </a:moveTo>
                  <a:cubicBezTo>
                    <a:pt x="133" y="0"/>
                    <a:pt x="126" y="1"/>
                    <a:pt x="119" y="2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0" y="25"/>
                    <a:pt x="98" y="29"/>
                    <a:pt x="87" y="35"/>
                  </a:cubicBezTo>
                  <a:cubicBezTo>
                    <a:pt x="85" y="36"/>
                    <a:pt x="82" y="37"/>
                    <a:pt x="80" y="3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53" y="29"/>
                    <a:pt x="39" y="42"/>
                    <a:pt x="29" y="56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37" y="82"/>
                    <a:pt x="31" y="96"/>
                    <a:pt x="27" y="11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1" y="122"/>
                    <a:pt x="0" y="141"/>
                    <a:pt x="3" y="159"/>
                  </a:cubicBezTo>
                  <a:cubicBezTo>
                    <a:pt x="25" y="156"/>
                    <a:pt x="25" y="156"/>
                    <a:pt x="25" y="156"/>
                  </a:cubicBezTo>
                  <a:cubicBezTo>
                    <a:pt x="27" y="172"/>
                    <a:pt x="32" y="186"/>
                    <a:pt x="40" y="199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30" y="226"/>
                    <a:pt x="43" y="239"/>
                    <a:pt x="57" y="250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83" y="241"/>
                    <a:pt x="97" y="248"/>
                    <a:pt x="112" y="252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7" y="276"/>
                    <a:pt x="128" y="277"/>
                    <a:pt x="140" y="277"/>
                  </a:cubicBezTo>
                  <a:cubicBezTo>
                    <a:pt x="147" y="277"/>
                    <a:pt x="153" y="277"/>
                    <a:pt x="160" y="276"/>
                  </a:cubicBezTo>
                  <a:cubicBezTo>
                    <a:pt x="157" y="254"/>
                    <a:pt x="157" y="254"/>
                    <a:pt x="157" y="254"/>
                  </a:cubicBezTo>
                  <a:cubicBezTo>
                    <a:pt x="170" y="252"/>
                    <a:pt x="182" y="248"/>
                    <a:pt x="193" y="243"/>
                  </a:cubicBezTo>
                  <a:cubicBezTo>
                    <a:pt x="195" y="241"/>
                    <a:pt x="198" y="240"/>
                    <a:pt x="200" y="239"/>
                  </a:cubicBezTo>
                  <a:cubicBezTo>
                    <a:pt x="211" y="258"/>
                    <a:pt x="211" y="258"/>
                    <a:pt x="211" y="258"/>
                  </a:cubicBezTo>
                  <a:cubicBezTo>
                    <a:pt x="227" y="248"/>
                    <a:pt x="240" y="236"/>
                    <a:pt x="251" y="221"/>
                  </a:cubicBezTo>
                  <a:cubicBezTo>
                    <a:pt x="234" y="208"/>
                    <a:pt x="234" y="208"/>
                    <a:pt x="234" y="208"/>
                  </a:cubicBezTo>
                  <a:cubicBezTo>
                    <a:pt x="243" y="196"/>
                    <a:pt x="249" y="182"/>
                    <a:pt x="253" y="167"/>
                  </a:cubicBezTo>
                  <a:cubicBezTo>
                    <a:pt x="274" y="172"/>
                    <a:pt x="274" y="172"/>
                    <a:pt x="274" y="172"/>
                  </a:cubicBezTo>
                  <a:cubicBezTo>
                    <a:pt x="279" y="155"/>
                    <a:pt x="280" y="137"/>
                    <a:pt x="277" y="118"/>
                  </a:cubicBezTo>
                  <a:cubicBezTo>
                    <a:pt x="255" y="122"/>
                    <a:pt x="255" y="122"/>
                    <a:pt x="255" y="122"/>
                  </a:cubicBezTo>
                  <a:cubicBezTo>
                    <a:pt x="253" y="106"/>
                    <a:pt x="247" y="92"/>
                    <a:pt x="240" y="79"/>
                  </a:cubicBezTo>
                  <a:cubicBezTo>
                    <a:pt x="259" y="67"/>
                    <a:pt x="259" y="67"/>
                    <a:pt x="259" y="67"/>
                  </a:cubicBezTo>
                  <a:cubicBezTo>
                    <a:pt x="249" y="52"/>
                    <a:pt x="237" y="38"/>
                    <a:pt x="222" y="27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197" y="36"/>
                    <a:pt x="183" y="29"/>
                    <a:pt x="168" y="26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63" y="2"/>
                    <a:pt x="151" y="0"/>
                    <a:pt x="140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7" name="Freeform 28"/>
            <p:cNvSpPr>
              <a:spLocks noEditPoints="1"/>
            </p:cNvSpPr>
            <p:nvPr/>
          </p:nvSpPr>
          <p:spPr bwMode="auto">
            <a:xfrm>
              <a:off x="2534626" y="4442008"/>
              <a:ext cx="459833" cy="459833"/>
            </a:xfrm>
            <a:custGeom>
              <a:avLst/>
              <a:gdLst>
                <a:gd name="T0" fmla="*/ 145 w 289"/>
                <a:gd name="T1" fmla="*/ 204 h 289"/>
                <a:gd name="T2" fmla="*/ 126 w 289"/>
                <a:gd name="T3" fmla="*/ 201 h 289"/>
                <a:gd name="T4" fmla="*/ 89 w 289"/>
                <a:gd name="T5" fmla="*/ 126 h 289"/>
                <a:gd name="T6" fmla="*/ 145 w 289"/>
                <a:gd name="T7" fmla="*/ 85 h 289"/>
                <a:gd name="T8" fmla="*/ 163 w 289"/>
                <a:gd name="T9" fmla="*/ 89 h 289"/>
                <a:gd name="T10" fmla="*/ 201 w 289"/>
                <a:gd name="T11" fmla="*/ 163 h 289"/>
                <a:gd name="T12" fmla="*/ 145 w 289"/>
                <a:gd name="T13" fmla="*/ 204 h 289"/>
                <a:gd name="T14" fmla="*/ 134 w 289"/>
                <a:gd name="T15" fmla="*/ 0 h 289"/>
                <a:gd name="T16" fmla="*/ 80 w 289"/>
                <a:gd name="T17" fmla="*/ 15 h 289"/>
                <a:gd name="T18" fmla="*/ 90 w 289"/>
                <a:gd name="T19" fmla="*/ 35 h 289"/>
                <a:gd name="T20" fmla="*/ 52 w 289"/>
                <a:gd name="T21" fmla="*/ 65 h 289"/>
                <a:gd name="T22" fmla="*/ 35 w 289"/>
                <a:gd name="T23" fmla="*/ 49 h 289"/>
                <a:gd name="T24" fmla="*/ 7 w 289"/>
                <a:gd name="T25" fmla="*/ 99 h 289"/>
                <a:gd name="T26" fmla="*/ 29 w 289"/>
                <a:gd name="T27" fmla="*/ 106 h 289"/>
                <a:gd name="T28" fmla="*/ 23 w 289"/>
                <a:gd name="T29" fmla="*/ 153 h 289"/>
                <a:gd name="T30" fmla="*/ 0 w 289"/>
                <a:gd name="T31" fmla="*/ 155 h 289"/>
                <a:gd name="T32" fmla="*/ 15 w 289"/>
                <a:gd name="T33" fmla="*/ 209 h 289"/>
                <a:gd name="T34" fmla="*/ 35 w 289"/>
                <a:gd name="T35" fmla="*/ 199 h 289"/>
                <a:gd name="T36" fmla="*/ 65 w 289"/>
                <a:gd name="T37" fmla="*/ 237 h 289"/>
                <a:gd name="T38" fmla="*/ 49 w 289"/>
                <a:gd name="T39" fmla="*/ 254 h 289"/>
                <a:gd name="T40" fmla="*/ 99 w 289"/>
                <a:gd name="T41" fmla="*/ 282 h 289"/>
                <a:gd name="T42" fmla="*/ 106 w 289"/>
                <a:gd name="T43" fmla="*/ 260 h 289"/>
                <a:gd name="T44" fmla="*/ 145 w 289"/>
                <a:gd name="T45" fmla="*/ 267 h 289"/>
                <a:gd name="T46" fmla="*/ 153 w 289"/>
                <a:gd name="T47" fmla="*/ 266 h 289"/>
                <a:gd name="T48" fmla="*/ 155 w 289"/>
                <a:gd name="T49" fmla="*/ 289 h 289"/>
                <a:gd name="T50" fmla="*/ 209 w 289"/>
                <a:gd name="T51" fmla="*/ 274 h 289"/>
                <a:gd name="T52" fmla="*/ 199 w 289"/>
                <a:gd name="T53" fmla="*/ 254 h 289"/>
                <a:gd name="T54" fmla="*/ 237 w 289"/>
                <a:gd name="T55" fmla="*/ 225 h 289"/>
                <a:gd name="T56" fmla="*/ 254 w 289"/>
                <a:gd name="T57" fmla="*/ 240 h 289"/>
                <a:gd name="T58" fmla="*/ 282 w 289"/>
                <a:gd name="T59" fmla="*/ 191 h 289"/>
                <a:gd name="T60" fmla="*/ 260 w 289"/>
                <a:gd name="T61" fmla="*/ 183 h 289"/>
                <a:gd name="T62" fmla="*/ 266 w 289"/>
                <a:gd name="T63" fmla="*/ 136 h 289"/>
                <a:gd name="T64" fmla="*/ 289 w 289"/>
                <a:gd name="T65" fmla="*/ 134 h 289"/>
                <a:gd name="T66" fmla="*/ 274 w 289"/>
                <a:gd name="T67" fmla="*/ 80 h 289"/>
                <a:gd name="T68" fmla="*/ 254 w 289"/>
                <a:gd name="T69" fmla="*/ 90 h 289"/>
                <a:gd name="T70" fmla="*/ 225 w 289"/>
                <a:gd name="T71" fmla="*/ 52 h 289"/>
                <a:gd name="T72" fmla="*/ 240 w 289"/>
                <a:gd name="T73" fmla="*/ 35 h 289"/>
                <a:gd name="T74" fmla="*/ 192 w 289"/>
                <a:gd name="T75" fmla="*/ 7 h 289"/>
                <a:gd name="T76" fmla="*/ 190 w 289"/>
                <a:gd name="T77" fmla="*/ 10 h 289"/>
                <a:gd name="T78" fmla="*/ 183 w 289"/>
                <a:gd name="T79" fmla="*/ 29 h 289"/>
                <a:gd name="T80" fmla="*/ 145 w 289"/>
                <a:gd name="T81" fmla="*/ 22 h 289"/>
                <a:gd name="T82" fmla="*/ 136 w 289"/>
                <a:gd name="T83" fmla="*/ 23 h 289"/>
                <a:gd name="T84" fmla="*/ 134 w 289"/>
                <a:gd name="T8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9" h="289">
                  <a:moveTo>
                    <a:pt x="145" y="204"/>
                  </a:moveTo>
                  <a:cubicBezTo>
                    <a:pt x="138" y="204"/>
                    <a:pt x="132" y="203"/>
                    <a:pt x="126" y="201"/>
                  </a:cubicBezTo>
                  <a:cubicBezTo>
                    <a:pt x="95" y="190"/>
                    <a:pt x="78" y="157"/>
                    <a:pt x="89" y="126"/>
                  </a:cubicBezTo>
                  <a:cubicBezTo>
                    <a:pt x="97" y="101"/>
                    <a:pt x="120" y="85"/>
                    <a:pt x="145" y="85"/>
                  </a:cubicBezTo>
                  <a:cubicBezTo>
                    <a:pt x="151" y="85"/>
                    <a:pt x="157" y="86"/>
                    <a:pt x="163" y="89"/>
                  </a:cubicBezTo>
                  <a:cubicBezTo>
                    <a:pt x="194" y="99"/>
                    <a:pt x="211" y="132"/>
                    <a:pt x="201" y="163"/>
                  </a:cubicBezTo>
                  <a:cubicBezTo>
                    <a:pt x="192" y="188"/>
                    <a:pt x="169" y="204"/>
                    <a:pt x="145" y="204"/>
                  </a:cubicBezTo>
                  <a:moveTo>
                    <a:pt x="134" y="0"/>
                  </a:moveTo>
                  <a:cubicBezTo>
                    <a:pt x="115" y="1"/>
                    <a:pt x="97" y="6"/>
                    <a:pt x="80" y="15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76" y="42"/>
                    <a:pt x="63" y="52"/>
                    <a:pt x="52" y="65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23" y="63"/>
                    <a:pt x="13" y="80"/>
                    <a:pt x="7" y="99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4" y="122"/>
                    <a:pt x="22" y="138"/>
                    <a:pt x="23" y="153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" y="174"/>
                    <a:pt x="6" y="193"/>
                    <a:pt x="15" y="209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42" y="213"/>
                    <a:pt x="52" y="226"/>
                    <a:pt x="65" y="237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63" y="266"/>
                    <a:pt x="80" y="276"/>
                    <a:pt x="99" y="282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19" y="265"/>
                    <a:pt x="132" y="267"/>
                    <a:pt x="145" y="267"/>
                  </a:cubicBezTo>
                  <a:cubicBezTo>
                    <a:pt x="147" y="267"/>
                    <a:pt x="150" y="267"/>
                    <a:pt x="153" y="266"/>
                  </a:cubicBezTo>
                  <a:cubicBezTo>
                    <a:pt x="155" y="289"/>
                    <a:pt x="155" y="289"/>
                    <a:pt x="155" y="289"/>
                  </a:cubicBezTo>
                  <a:cubicBezTo>
                    <a:pt x="174" y="288"/>
                    <a:pt x="193" y="283"/>
                    <a:pt x="209" y="274"/>
                  </a:cubicBezTo>
                  <a:cubicBezTo>
                    <a:pt x="199" y="254"/>
                    <a:pt x="199" y="254"/>
                    <a:pt x="199" y="254"/>
                  </a:cubicBezTo>
                  <a:cubicBezTo>
                    <a:pt x="213" y="247"/>
                    <a:pt x="226" y="237"/>
                    <a:pt x="237" y="225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66" y="226"/>
                    <a:pt x="276" y="209"/>
                    <a:pt x="282" y="191"/>
                  </a:cubicBezTo>
                  <a:cubicBezTo>
                    <a:pt x="260" y="183"/>
                    <a:pt x="260" y="183"/>
                    <a:pt x="260" y="183"/>
                  </a:cubicBezTo>
                  <a:cubicBezTo>
                    <a:pt x="266" y="168"/>
                    <a:pt x="268" y="152"/>
                    <a:pt x="266" y="136"/>
                  </a:cubicBezTo>
                  <a:cubicBezTo>
                    <a:pt x="289" y="134"/>
                    <a:pt x="289" y="134"/>
                    <a:pt x="289" y="134"/>
                  </a:cubicBezTo>
                  <a:cubicBezTo>
                    <a:pt x="288" y="115"/>
                    <a:pt x="283" y="97"/>
                    <a:pt x="274" y="80"/>
                  </a:cubicBezTo>
                  <a:cubicBezTo>
                    <a:pt x="254" y="90"/>
                    <a:pt x="254" y="90"/>
                    <a:pt x="254" y="90"/>
                  </a:cubicBezTo>
                  <a:cubicBezTo>
                    <a:pt x="247" y="76"/>
                    <a:pt x="237" y="63"/>
                    <a:pt x="225" y="52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26" y="23"/>
                    <a:pt x="210" y="14"/>
                    <a:pt x="192" y="7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70" y="24"/>
                    <a:pt x="157" y="22"/>
                    <a:pt x="145" y="22"/>
                  </a:cubicBezTo>
                  <a:cubicBezTo>
                    <a:pt x="142" y="22"/>
                    <a:pt x="139" y="23"/>
                    <a:pt x="136" y="23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8" name="Freeform 29"/>
            <p:cNvSpPr>
              <a:spLocks/>
            </p:cNvSpPr>
            <p:nvPr/>
          </p:nvSpPr>
          <p:spPr bwMode="auto">
            <a:xfrm>
              <a:off x="2836918" y="4452780"/>
              <a:ext cx="3366" cy="4713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3 h 3"/>
                <a:gd name="T4" fmla="*/ 2 w 2"/>
                <a:gd name="T5" fmla="*/ 0 h 3"/>
                <a:gd name="T6" fmla="*/ 1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AC27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99" name="Freeform 30"/>
            <p:cNvSpPr>
              <a:spLocks noEditPoints="1"/>
            </p:cNvSpPr>
            <p:nvPr/>
          </p:nvSpPr>
          <p:spPr bwMode="auto">
            <a:xfrm>
              <a:off x="3011964" y="4483077"/>
              <a:ext cx="323162" cy="321816"/>
            </a:xfrm>
            <a:custGeom>
              <a:avLst/>
              <a:gdLst>
                <a:gd name="T0" fmla="*/ 102 w 203"/>
                <a:gd name="T1" fmla="*/ 143 h 202"/>
                <a:gd name="T2" fmla="*/ 94 w 203"/>
                <a:gd name="T3" fmla="*/ 142 h 202"/>
                <a:gd name="T4" fmla="*/ 60 w 203"/>
                <a:gd name="T5" fmla="*/ 93 h 202"/>
                <a:gd name="T6" fmla="*/ 96 w 203"/>
                <a:gd name="T7" fmla="*/ 59 h 202"/>
                <a:gd name="T8" fmla="*/ 102 w 203"/>
                <a:gd name="T9" fmla="*/ 59 h 202"/>
                <a:gd name="T10" fmla="*/ 110 w 203"/>
                <a:gd name="T11" fmla="*/ 60 h 202"/>
                <a:gd name="T12" fmla="*/ 143 w 203"/>
                <a:gd name="T13" fmla="*/ 109 h 202"/>
                <a:gd name="T14" fmla="*/ 107 w 203"/>
                <a:gd name="T15" fmla="*/ 143 h 202"/>
                <a:gd name="T16" fmla="*/ 102 w 203"/>
                <a:gd name="T17" fmla="*/ 143 h 202"/>
                <a:gd name="T18" fmla="*/ 121 w 203"/>
                <a:gd name="T19" fmla="*/ 0 h 202"/>
                <a:gd name="T20" fmla="*/ 118 w 203"/>
                <a:gd name="T21" fmla="*/ 16 h 202"/>
                <a:gd name="T22" fmla="*/ 102 w 203"/>
                <a:gd name="T23" fmla="*/ 14 h 202"/>
                <a:gd name="T24" fmla="*/ 90 w 203"/>
                <a:gd name="T25" fmla="*/ 15 h 202"/>
                <a:gd name="T26" fmla="*/ 84 w 203"/>
                <a:gd name="T27" fmla="*/ 16 h 202"/>
                <a:gd name="T28" fmla="*/ 81 w 203"/>
                <a:gd name="T29" fmla="*/ 0 h 202"/>
                <a:gd name="T30" fmla="*/ 44 w 203"/>
                <a:gd name="T31" fmla="*/ 15 h 202"/>
                <a:gd name="T32" fmla="*/ 53 w 203"/>
                <a:gd name="T33" fmla="*/ 29 h 202"/>
                <a:gd name="T34" fmla="*/ 29 w 203"/>
                <a:gd name="T35" fmla="*/ 53 h 202"/>
                <a:gd name="T36" fmla="*/ 15 w 203"/>
                <a:gd name="T37" fmla="*/ 44 h 202"/>
                <a:gd name="T38" fmla="*/ 0 w 203"/>
                <a:gd name="T39" fmla="*/ 81 h 202"/>
                <a:gd name="T40" fmla="*/ 16 w 203"/>
                <a:gd name="T41" fmla="*/ 85 h 202"/>
                <a:gd name="T42" fmla="*/ 16 w 203"/>
                <a:gd name="T43" fmla="*/ 118 h 202"/>
                <a:gd name="T44" fmla="*/ 0 w 203"/>
                <a:gd name="T45" fmla="*/ 122 h 202"/>
                <a:gd name="T46" fmla="*/ 16 w 203"/>
                <a:gd name="T47" fmla="*/ 159 h 202"/>
                <a:gd name="T48" fmla="*/ 30 w 203"/>
                <a:gd name="T49" fmla="*/ 150 h 202"/>
                <a:gd name="T50" fmla="*/ 54 w 203"/>
                <a:gd name="T51" fmla="*/ 174 h 202"/>
                <a:gd name="T52" fmla="*/ 45 w 203"/>
                <a:gd name="T53" fmla="*/ 187 h 202"/>
                <a:gd name="T54" fmla="*/ 82 w 203"/>
                <a:gd name="T55" fmla="*/ 202 h 202"/>
                <a:gd name="T56" fmla="*/ 85 w 203"/>
                <a:gd name="T57" fmla="*/ 186 h 202"/>
                <a:gd name="T58" fmla="*/ 102 w 203"/>
                <a:gd name="T59" fmla="*/ 188 h 202"/>
                <a:gd name="T60" fmla="*/ 113 w 203"/>
                <a:gd name="T61" fmla="*/ 187 h 202"/>
                <a:gd name="T62" fmla="*/ 119 w 203"/>
                <a:gd name="T63" fmla="*/ 186 h 202"/>
                <a:gd name="T64" fmla="*/ 122 w 203"/>
                <a:gd name="T65" fmla="*/ 202 h 202"/>
                <a:gd name="T66" fmla="*/ 159 w 203"/>
                <a:gd name="T67" fmla="*/ 187 h 202"/>
                <a:gd name="T68" fmla="*/ 150 w 203"/>
                <a:gd name="T69" fmla="*/ 173 h 202"/>
                <a:gd name="T70" fmla="*/ 174 w 203"/>
                <a:gd name="T71" fmla="*/ 149 h 202"/>
                <a:gd name="T72" fmla="*/ 188 w 203"/>
                <a:gd name="T73" fmla="*/ 158 h 202"/>
                <a:gd name="T74" fmla="*/ 203 w 203"/>
                <a:gd name="T75" fmla="*/ 121 h 202"/>
                <a:gd name="T76" fmla="*/ 187 w 203"/>
                <a:gd name="T77" fmla="*/ 117 h 202"/>
                <a:gd name="T78" fmla="*/ 187 w 203"/>
                <a:gd name="T79" fmla="*/ 84 h 202"/>
                <a:gd name="T80" fmla="*/ 203 w 203"/>
                <a:gd name="T81" fmla="*/ 80 h 202"/>
                <a:gd name="T82" fmla="*/ 187 w 203"/>
                <a:gd name="T83" fmla="*/ 43 h 202"/>
                <a:gd name="T84" fmla="*/ 174 w 203"/>
                <a:gd name="T85" fmla="*/ 52 h 202"/>
                <a:gd name="T86" fmla="*/ 149 w 203"/>
                <a:gd name="T87" fmla="*/ 28 h 202"/>
                <a:gd name="T88" fmla="*/ 159 w 203"/>
                <a:gd name="T89" fmla="*/ 15 h 202"/>
                <a:gd name="T90" fmla="*/ 121 w 203"/>
                <a:gd name="T9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202">
                  <a:moveTo>
                    <a:pt x="102" y="143"/>
                  </a:moveTo>
                  <a:cubicBezTo>
                    <a:pt x="99" y="143"/>
                    <a:pt x="96" y="143"/>
                    <a:pt x="94" y="142"/>
                  </a:cubicBezTo>
                  <a:cubicBezTo>
                    <a:pt x="71" y="138"/>
                    <a:pt x="56" y="116"/>
                    <a:pt x="60" y="93"/>
                  </a:cubicBezTo>
                  <a:cubicBezTo>
                    <a:pt x="64" y="75"/>
                    <a:pt x="79" y="62"/>
                    <a:pt x="96" y="59"/>
                  </a:cubicBezTo>
                  <a:cubicBezTo>
                    <a:pt x="98" y="59"/>
                    <a:pt x="100" y="59"/>
                    <a:pt x="102" y="59"/>
                  </a:cubicBezTo>
                  <a:cubicBezTo>
                    <a:pt x="104" y="59"/>
                    <a:pt x="107" y="59"/>
                    <a:pt x="110" y="60"/>
                  </a:cubicBezTo>
                  <a:cubicBezTo>
                    <a:pt x="132" y="64"/>
                    <a:pt x="147" y="86"/>
                    <a:pt x="143" y="109"/>
                  </a:cubicBezTo>
                  <a:cubicBezTo>
                    <a:pt x="139" y="127"/>
                    <a:pt x="125" y="140"/>
                    <a:pt x="107" y="143"/>
                  </a:cubicBezTo>
                  <a:cubicBezTo>
                    <a:pt x="105" y="143"/>
                    <a:pt x="103" y="143"/>
                    <a:pt x="102" y="143"/>
                  </a:cubicBezTo>
                  <a:moveTo>
                    <a:pt x="121" y="0"/>
                  </a:moveTo>
                  <a:cubicBezTo>
                    <a:pt x="118" y="16"/>
                    <a:pt x="118" y="16"/>
                    <a:pt x="118" y="16"/>
                  </a:cubicBezTo>
                  <a:cubicBezTo>
                    <a:pt x="113" y="15"/>
                    <a:pt x="107" y="14"/>
                    <a:pt x="102" y="14"/>
                  </a:cubicBezTo>
                  <a:cubicBezTo>
                    <a:pt x="98" y="14"/>
                    <a:pt x="94" y="14"/>
                    <a:pt x="90" y="15"/>
                  </a:cubicBezTo>
                  <a:cubicBezTo>
                    <a:pt x="88" y="15"/>
                    <a:pt x="86" y="15"/>
                    <a:pt x="84" y="1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67" y="3"/>
                    <a:pt x="55" y="8"/>
                    <a:pt x="44" y="15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4" y="35"/>
                    <a:pt x="35" y="44"/>
                    <a:pt x="29" y="5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8" y="55"/>
                    <a:pt x="3" y="68"/>
                    <a:pt x="0" y="81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4" y="96"/>
                    <a:pt x="14" y="108"/>
                    <a:pt x="16" y="11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3" y="135"/>
                    <a:pt x="8" y="148"/>
                    <a:pt x="16" y="159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6" y="159"/>
                    <a:pt x="44" y="167"/>
                    <a:pt x="54" y="174"/>
                  </a:cubicBezTo>
                  <a:cubicBezTo>
                    <a:pt x="45" y="187"/>
                    <a:pt x="45" y="187"/>
                    <a:pt x="45" y="187"/>
                  </a:cubicBezTo>
                  <a:cubicBezTo>
                    <a:pt x="56" y="194"/>
                    <a:pt x="68" y="200"/>
                    <a:pt x="82" y="202"/>
                  </a:cubicBezTo>
                  <a:cubicBezTo>
                    <a:pt x="85" y="186"/>
                    <a:pt x="85" y="186"/>
                    <a:pt x="85" y="186"/>
                  </a:cubicBezTo>
                  <a:cubicBezTo>
                    <a:pt x="91" y="187"/>
                    <a:pt x="96" y="188"/>
                    <a:pt x="102" y="188"/>
                  </a:cubicBezTo>
                  <a:cubicBezTo>
                    <a:pt x="105" y="188"/>
                    <a:pt x="109" y="188"/>
                    <a:pt x="113" y="187"/>
                  </a:cubicBezTo>
                  <a:cubicBezTo>
                    <a:pt x="115" y="187"/>
                    <a:pt x="117" y="187"/>
                    <a:pt x="119" y="186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36" y="199"/>
                    <a:pt x="148" y="194"/>
                    <a:pt x="159" y="187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60" y="167"/>
                    <a:pt x="168" y="158"/>
                    <a:pt x="174" y="149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95" y="147"/>
                    <a:pt x="200" y="134"/>
                    <a:pt x="203" y="121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9" y="106"/>
                    <a:pt x="189" y="94"/>
                    <a:pt x="187" y="84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0" y="67"/>
                    <a:pt x="195" y="54"/>
                    <a:pt x="187" y="4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67" y="43"/>
                    <a:pt x="159" y="35"/>
                    <a:pt x="149" y="28"/>
                  </a:cubicBezTo>
                  <a:cubicBezTo>
                    <a:pt x="159" y="15"/>
                    <a:pt x="159" y="15"/>
                    <a:pt x="159" y="15"/>
                  </a:cubicBezTo>
                  <a:cubicBezTo>
                    <a:pt x="148" y="7"/>
                    <a:pt x="135" y="2"/>
                    <a:pt x="12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0" name="Freeform 31"/>
            <p:cNvSpPr>
              <a:spLocks noEditPoints="1"/>
            </p:cNvSpPr>
            <p:nvPr/>
          </p:nvSpPr>
          <p:spPr bwMode="auto">
            <a:xfrm>
              <a:off x="1681612" y="3959284"/>
              <a:ext cx="333935" cy="334608"/>
            </a:xfrm>
            <a:custGeom>
              <a:avLst/>
              <a:gdLst>
                <a:gd name="T0" fmla="*/ 105 w 210"/>
                <a:gd name="T1" fmla="*/ 143 h 210"/>
                <a:gd name="T2" fmla="*/ 93 w 210"/>
                <a:gd name="T3" fmla="*/ 141 h 210"/>
                <a:gd name="T4" fmla="*/ 68 w 210"/>
                <a:gd name="T5" fmla="*/ 93 h 210"/>
                <a:gd name="T6" fmla="*/ 105 w 210"/>
                <a:gd name="T7" fmla="*/ 67 h 210"/>
                <a:gd name="T8" fmla="*/ 117 w 210"/>
                <a:gd name="T9" fmla="*/ 68 h 210"/>
                <a:gd name="T10" fmla="*/ 141 w 210"/>
                <a:gd name="T11" fmla="*/ 117 h 210"/>
                <a:gd name="T12" fmla="*/ 105 w 210"/>
                <a:gd name="T13" fmla="*/ 143 h 210"/>
                <a:gd name="T14" fmla="*/ 97 w 210"/>
                <a:gd name="T15" fmla="*/ 0 h 210"/>
                <a:gd name="T16" fmla="*/ 58 w 210"/>
                <a:gd name="T17" fmla="*/ 11 h 210"/>
                <a:gd name="T18" fmla="*/ 65 w 210"/>
                <a:gd name="T19" fmla="*/ 26 h 210"/>
                <a:gd name="T20" fmla="*/ 38 w 210"/>
                <a:gd name="T21" fmla="*/ 47 h 210"/>
                <a:gd name="T22" fmla="*/ 25 w 210"/>
                <a:gd name="T23" fmla="*/ 36 h 210"/>
                <a:gd name="T24" fmla="*/ 5 w 210"/>
                <a:gd name="T25" fmla="*/ 72 h 210"/>
                <a:gd name="T26" fmla="*/ 21 w 210"/>
                <a:gd name="T27" fmla="*/ 77 h 210"/>
                <a:gd name="T28" fmla="*/ 17 w 210"/>
                <a:gd name="T29" fmla="*/ 111 h 210"/>
                <a:gd name="T30" fmla="*/ 0 w 210"/>
                <a:gd name="T31" fmla="*/ 112 h 210"/>
                <a:gd name="T32" fmla="*/ 11 w 210"/>
                <a:gd name="T33" fmla="*/ 152 h 210"/>
                <a:gd name="T34" fmla="*/ 26 w 210"/>
                <a:gd name="T35" fmla="*/ 144 h 210"/>
                <a:gd name="T36" fmla="*/ 47 w 210"/>
                <a:gd name="T37" fmla="*/ 172 h 210"/>
                <a:gd name="T38" fmla="*/ 36 w 210"/>
                <a:gd name="T39" fmla="*/ 184 h 210"/>
                <a:gd name="T40" fmla="*/ 71 w 210"/>
                <a:gd name="T41" fmla="*/ 205 h 210"/>
                <a:gd name="T42" fmla="*/ 77 w 210"/>
                <a:gd name="T43" fmla="*/ 189 h 210"/>
                <a:gd name="T44" fmla="*/ 105 w 210"/>
                <a:gd name="T45" fmla="*/ 193 h 210"/>
                <a:gd name="T46" fmla="*/ 111 w 210"/>
                <a:gd name="T47" fmla="*/ 193 h 210"/>
                <a:gd name="T48" fmla="*/ 112 w 210"/>
                <a:gd name="T49" fmla="*/ 210 h 210"/>
                <a:gd name="T50" fmla="*/ 152 w 210"/>
                <a:gd name="T51" fmla="*/ 199 h 210"/>
                <a:gd name="T52" fmla="*/ 144 w 210"/>
                <a:gd name="T53" fmla="*/ 184 h 210"/>
                <a:gd name="T54" fmla="*/ 171 w 210"/>
                <a:gd name="T55" fmla="*/ 163 h 210"/>
                <a:gd name="T56" fmla="*/ 184 w 210"/>
                <a:gd name="T57" fmla="*/ 174 h 210"/>
                <a:gd name="T58" fmla="*/ 204 w 210"/>
                <a:gd name="T59" fmla="*/ 138 h 210"/>
                <a:gd name="T60" fmla="*/ 189 w 210"/>
                <a:gd name="T61" fmla="*/ 133 h 210"/>
                <a:gd name="T62" fmla="*/ 193 w 210"/>
                <a:gd name="T63" fmla="*/ 99 h 210"/>
                <a:gd name="T64" fmla="*/ 210 w 210"/>
                <a:gd name="T65" fmla="*/ 98 h 210"/>
                <a:gd name="T66" fmla="*/ 199 w 210"/>
                <a:gd name="T67" fmla="*/ 58 h 210"/>
                <a:gd name="T68" fmla="*/ 184 w 210"/>
                <a:gd name="T69" fmla="*/ 65 h 210"/>
                <a:gd name="T70" fmla="*/ 163 w 210"/>
                <a:gd name="T71" fmla="*/ 38 h 210"/>
                <a:gd name="T72" fmla="*/ 174 w 210"/>
                <a:gd name="T73" fmla="*/ 26 h 210"/>
                <a:gd name="T74" fmla="*/ 138 w 210"/>
                <a:gd name="T75" fmla="*/ 5 h 210"/>
                <a:gd name="T76" fmla="*/ 133 w 210"/>
                <a:gd name="T77" fmla="*/ 21 h 210"/>
                <a:gd name="T78" fmla="*/ 105 w 210"/>
                <a:gd name="T79" fmla="*/ 17 h 210"/>
                <a:gd name="T80" fmla="*/ 98 w 210"/>
                <a:gd name="T81" fmla="*/ 17 h 210"/>
                <a:gd name="T82" fmla="*/ 97 w 210"/>
                <a:gd name="T8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10">
                  <a:moveTo>
                    <a:pt x="105" y="143"/>
                  </a:moveTo>
                  <a:cubicBezTo>
                    <a:pt x="101" y="143"/>
                    <a:pt x="97" y="143"/>
                    <a:pt x="93" y="141"/>
                  </a:cubicBezTo>
                  <a:cubicBezTo>
                    <a:pt x="72" y="135"/>
                    <a:pt x="62" y="113"/>
                    <a:pt x="68" y="93"/>
                  </a:cubicBezTo>
                  <a:cubicBezTo>
                    <a:pt x="74" y="77"/>
                    <a:pt x="89" y="67"/>
                    <a:pt x="105" y="67"/>
                  </a:cubicBezTo>
                  <a:cubicBezTo>
                    <a:pt x="109" y="67"/>
                    <a:pt x="113" y="67"/>
                    <a:pt x="117" y="68"/>
                  </a:cubicBezTo>
                  <a:cubicBezTo>
                    <a:pt x="137" y="75"/>
                    <a:pt x="148" y="97"/>
                    <a:pt x="141" y="117"/>
                  </a:cubicBezTo>
                  <a:cubicBezTo>
                    <a:pt x="136" y="133"/>
                    <a:pt x="121" y="143"/>
                    <a:pt x="105" y="143"/>
                  </a:cubicBezTo>
                  <a:moveTo>
                    <a:pt x="97" y="0"/>
                  </a:moveTo>
                  <a:cubicBezTo>
                    <a:pt x="83" y="1"/>
                    <a:pt x="70" y="5"/>
                    <a:pt x="58" y="1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55" y="31"/>
                    <a:pt x="46" y="38"/>
                    <a:pt x="38" y="4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17" y="46"/>
                    <a:pt x="10" y="58"/>
                    <a:pt x="5" y="72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17" y="88"/>
                    <a:pt x="16" y="100"/>
                    <a:pt x="17" y="111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" y="126"/>
                    <a:pt x="5" y="140"/>
                    <a:pt x="11" y="152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31" y="155"/>
                    <a:pt x="38" y="164"/>
                    <a:pt x="47" y="172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46" y="193"/>
                    <a:pt x="58" y="200"/>
                    <a:pt x="71" y="20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86" y="192"/>
                    <a:pt x="95" y="193"/>
                    <a:pt x="105" y="193"/>
                  </a:cubicBezTo>
                  <a:cubicBezTo>
                    <a:pt x="107" y="193"/>
                    <a:pt x="109" y="193"/>
                    <a:pt x="111" y="193"/>
                  </a:cubicBezTo>
                  <a:cubicBezTo>
                    <a:pt x="112" y="210"/>
                    <a:pt x="112" y="210"/>
                    <a:pt x="112" y="210"/>
                  </a:cubicBezTo>
                  <a:cubicBezTo>
                    <a:pt x="126" y="209"/>
                    <a:pt x="139" y="205"/>
                    <a:pt x="152" y="199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54" y="179"/>
                    <a:pt x="164" y="172"/>
                    <a:pt x="171" y="163"/>
                  </a:cubicBezTo>
                  <a:cubicBezTo>
                    <a:pt x="184" y="174"/>
                    <a:pt x="184" y="174"/>
                    <a:pt x="184" y="174"/>
                  </a:cubicBezTo>
                  <a:cubicBezTo>
                    <a:pt x="193" y="164"/>
                    <a:pt x="200" y="152"/>
                    <a:pt x="204" y="138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2" y="122"/>
                    <a:pt x="194" y="110"/>
                    <a:pt x="193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9" y="84"/>
                    <a:pt x="205" y="70"/>
                    <a:pt x="199" y="58"/>
                  </a:cubicBezTo>
                  <a:cubicBezTo>
                    <a:pt x="184" y="65"/>
                    <a:pt x="184" y="65"/>
                    <a:pt x="184" y="65"/>
                  </a:cubicBezTo>
                  <a:cubicBezTo>
                    <a:pt x="179" y="55"/>
                    <a:pt x="171" y="46"/>
                    <a:pt x="163" y="38"/>
                  </a:cubicBezTo>
                  <a:cubicBezTo>
                    <a:pt x="174" y="26"/>
                    <a:pt x="174" y="26"/>
                    <a:pt x="174" y="26"/>
                  </a:cubicBezTo>
                  <a:cubicBezTo>
                    <a:pt x="163" y="17"/>
                    <a:pt x="152" y="10"/>
                    <a:pt x="138" y="5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23" y="18"/>
                    <a:pt x="114" y="17"/>
                    <a:pt x="105" y="17"/>
                  </a:cubicBezTo>
                  <a:cubicBezTo>
                    <a:pt x="103" y="17"/>
                    <a:pt x="101" y="17"/>
                    <a:pt x="98" y="17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1" name="Freeform 32"/>
            <p:cNvSpPr>
              <a:spLocks noEditPoints="1"/>
            </p:cNvSpPr>
            <p:nvPr/>
          </p:nvSpPr>
          <p:spPr bwMode="auto">
            <a:xfrm>
              <a:off x="2461241" y="3628716"/>
              <a:ext cx="383755" cy="383082"/>
            </a:xfrm>
            <a:custGeom>
              <a:avLst/>
              <a:gdLst>
                <a:gd name="T0" fmla="*/ 121 w 241"/>
                <a:gd name="T1" fmla="*/ 170 h 241"/>
                <a:gd name="T2" fmla="*/ 109 w 241"/>
                <a:gd name="T3" fmla="*/ 168 h 241"/>
                <a:gd name="T4" fmla="*/ 73 w 241"/>
                <a:gd name="T5" fmla="*/ 108 h 241"/>
                <a:gd name="T6" fmla="*/ 117 w 241"/>
                <a:gd name="T7" fmla="*/ 71 h 241"/>
                <a:gd name="T8" fmla="*/ 121 w 241"/>
                <a:gd name="T9" fmla="*/ 71 h 241"/>
                <a:gd name="T10" fmla="*/ 132 w 241"/>
                <a:gd name="T11" fmla="*/ 72 h 241"/>
                <a:gd name="T12" fmla="*/ 169 w 241"/>
                <a:gd name="T13" fmla="*/ 132 h 241"/>
                <a:gd name="T14" fmla="*/ 125 w 241"/>
                <a:gd name="T15" fmla="*/ 170 h 241"/>
                <a:gd name="T16" fmla="*/ 121 w 241"/>
                <a:gd name="T17" fmla="*/ 170 h 241"/>
                <a:gd name="T18" fmla="*/ 102 w 241"/>
                <a:gd name="T19" fmla="*/ 0 h 241"/>
                <a:gd name="T20" fmla="*/ 57 w 241"/>
                <a:gd name="T21" fmla="*/ 16 h 241"/>
                <a:gd name="T22" fmla="*/ 67 w 241"/>
                <a:gd name="T23" fmla="*/ 33 h 241"/>
                <a:gd name="T24" fmla="*/ 38 w 241"/>
                <a:gd name="T25" fmla="*/ 60 h 241"/>
                <a:gd name="T26" fmla="*/ 22 w 241"/>
                <a:gd name="T27" fmla="*/ 48 h 241"/>
                <a:gd name="T28" fmla="*/ 2 w 241"/>
                <a:gd name="T29" fmla="*/ 91 h 241"/>
                <a:gd name="T30" fmla="*/ 21 w 241"/>
                <a:gd name="T31" fmla="*/ 96 h 241"/>
                <a:gd name="T32" fmla="*/ 19 w 241"/>
                <a:gd name="T33" fmla="*/ 136 h 241"/>
                <a:gd name="T34" fmla="*/ 0 w 241"/>
                <a:gd name="T35" fmla="*/ 139 h 241"/>
                <a:gd name="T36" fmla="*/ 17 w 241"/>
                <a:gd name="T37" fmla="*/ 184 h 241"/>
                <a:gd name="T38" fmla="*/ 33 w 241"/>
                <a:gd name="T39" fmla="*/ 173 h 241"/>
                <a:gd name="T40" fmla="*/ 60 w 241"/>
                <a:gd name="T41" fmla="*/ 203 h 241"/>
                <a:gd name="T42" fmla="*/ 49 w 241"/>
                <a:gd name="T43" fmla="*/ 219 h 241"/>
                <a:gd name="T44" fmla="*/ 92 w 241"/>
                <a:gd name="T45" fmla="*/ 239 h 241"/>
                <a:gd name="T46" fmla="*/ 96 w 241"/>
                <a:gd name="T47" fmla="*/ 220 h 241"/>
                <a:gd name="T48" fmla="*/ 121 w 241"/>
                <a:gd name="T49" fmla="*/ 223 h 241"/>
                <a:gd name="T50" fmla="*/ 129 w 241"/>
                <a:gd name="T51" fmla="*/ 222 h 241"/>
                <a:gd name="T52" fmla="*/ 136 w 241"/>
                <a:gd name="T53" fmla="*/ 222 h 241"/>
                <a:gd name="T54" fmla="*/ 139 w 241"/>
                <a:gd name="T55" fmla="*/ 241 h 241"/>
                <a:gd name="T56" fmla="*/ 184 w 241"/>
                <a:gd name="T57" fmla="*/ 224 h 241"/>
                <a:gd name="T58" fmla="*/ 174 w 241"/>
                <a:gd name="T59" fmla="*/ 208 h 241"/>
                <a:gd name="T60" fmla="*/ 203 w 241"/>
                <a:gd name="T61" fmla="*/ 181 h 241"/>
                <a:gd name="T62" fmla="*/ 219 w 241"/>
                <a:gd name="T63" fmla="*/ 192 h 241"/>
                <a:gd name="T64" fmla="*/ 239 w 241"/>
                <a:gd name="T65" fmla="*/ 149 h 241"/>
                <a:gd name="T66" fmla="*/ 220 w 241"/>
                <a:gd name="T67" fmla="*/ 144 h 241"/>
                <a:gd name="T68" fmla="*/ 222 w 241"/>
                <a:gd name="T69" fmla="*/ 104 h 241"/>
                <a:gd name="T70" fmla="*/ 241 w 241"/>
                <a:gd name="T71" fmla="*/ 102 h 241"/>
                <a:gd name="T72" fmla="*/ 225 w 241"/>
                <a:gd name="T73" fmla="*/ 57 h 241"/>
                <a:gd name="T74" fmla="*/ 208 w 241"/>
                <a:gd name="T75" fmla="*/ 67 h 241"/>
                <a:gd name="T76" fmla="*/ 181 w 241"/>
                <a:gd name="T77" fmla="*/ 37 h 241"/>
                <a:gd name="T78" fmla="*/ 193 w 241"/>
                <a:gd name="T79" fmla="*/ 22 h 241"/>
                <a:gd name="T80" fmla="*/ 150 w 241"/>
                <a:gd name="T81" fmla="*/ 2 h 241"/>
                <a:gd name="T82" fmla="*/ 145 w 241"/>
                <a:gd name="T83" fmla="*/ 21 h 241"/>
                <a:gd name="T84" fmla="*/ 121 w 241"/>
                <a:gd name="T85" fmla="*/ 18 h 241"/>
                <a:gd name="T86" fmla="*/ 112 w 241"/>
                <a:gd name="T87" fmla="*/ 18 h 241"/>
                <a:gd name="T88" fmla="*/ 105 w 241"/>
                <a:gd name="T89" fmla="*/ 19 h 241"/>
                <a:gd name="T90" fmla="*/ 102 w 241"/>
                <a:gd name="T9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1" h="241">
                  <a:moveTo>
                    <a:pt x="121" y="170"/>
                  </a:moveTo>
                  <a:cubicBezTo>
                    <a:pt x="117" y="170"/>
                    <a:pt x="113" y="169"/>
                    <a:pt x="109" y="168"/>
                  </a:cubicBezTo>
                  <a:cubicBezTo>
                    <a:pt x="82" y="162"/>
                    <a:pt x="66" y="135"/>
                    <a:pt x="73" y="108"/>
                  </a:cubicBezTo>
                  <a:cubicBezTo>
                    <a:pt x="78" y="87"/>
                    <a:pt x="96" y="73"/>
                    <a:pt x="117" y="71"/>
                  </a:cubicBezTo>
                  <a:cubicBezTo>
                    <a:pt x="118" y="71"/>
                    <a:pt x="119" y="71"/>
                    <a:pt x="121" y="71"/>
                  </a:cubicBezTo>
                  <a:cubicBezTo>
                    <a:pt x="125" y="71"/>
                    <a:pt x="129" y="71"/>
                    <a:pt x="132" y="72"/>
                  </a:cubicBezTo>
                  <a:cubicBezTo>
                    <a:pt x="159" y="79"/>
                    <a:pt x="175" y="105"/>
                    <a:pt x="169" y="132"/>
                  </a:cubicBezTo>
                  <a:cubicBezTo>
                    <a:pt x="164" y="153"/>
                    <a:pt x="146" y="168"/>
                    <a:pt x="125" y="170"/>
                  </a:cubicBezTo>
                  <a:cubicBezTo>
                    <a:pt x="123" y="170"/>
                    <a:pt x="122" y="170"/>
                    <a:pt x="121" y="170"/>
                  </a:cubicBezTo>
                  <a:moveTo>
                    <a:pt x="102" y="0"/>
                  </a:moveTo>
                  <a:cubicBezTo>
                    <a:pt x="86" y="2"/>
                    <a:pt x="71" y="8"/>
                    <a:pt x="57" y="16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56" y="40"/>
                    <a:pt x="46" y="49"/>
                    <a:pt x="38" y="6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3" y="61"/>
                    <a:pt x="6" y="75"/>
                    <a:pt x="2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18" y="110"/>
                    <a:pt x="17" y="123"/>
                    <a:pt x="1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55"/>
                    <a:pt x="8" y="170"/>
                    <a:pt x="17" y="18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40" y="185"/>
                    <a:pt x="49" y="195"/>
                    <a:pt x="60" y="203"/>
                  </a:cubicBezTo>
                  <a:cubicBezTo>
                    <a:pt x="49" y="219"/>
                    <a:pt x="49" y="219"/>
                    <a:pt x="49" y="219"/>
                  </a:cubicBezTo>
                  <a:cubicBezTo>
                    <a:pt x="61" y="228"/>
                    <a:pt x="76" y="235"/>
                    <a:pt x="92" y="239"/>
                  </a:cubicBezTo>
                  <a:cubicBezTo>
                    <a:pt x="96" y="220"/>
                    <a:pt x="96" y="220"/>
                    <a:pt x="96" y="220"/>
                  </a:cubicBezTo>
                  <a:cubicBezTo>
                    <a:pt x="105" y="222"/>
                    <a:pt x="113" y="223"/>
                    <a:pt x="121" y="223"/>
                  </a:cubicBezTo>
                  <a:cubicBezTo>
                    <a:pt x="124" y="223"/>
                    <a:pt x="126" y="223"/>
                    <a:pt x="129" y="222"/>
                  </a:cubicBezTo>
                  <a:cubicBezTo>
                    <a:pt x="132" y="222"/>
                    <a:pt x="134" y="222"/>
                    <a:pt x="136" y="222"/>
                  </a:cubicBezTo>
                  <a:cubicBezTo>
                    <a:pt x="139" y="241"/>
                    <a:pt x="139" y="241"/>
                    <a:pt x="139" y="241"/>
                  </a:cubicBezTo>
                  <a:cubicBezTo>
                    <a:pt x="155" y="238"/>
                    <a:pt x="170" y="233"/>
                    <a:pt x="184" y="224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85" y="201"/>
                    <a:pt x="195" y="192"/>
                    <a:pt x="203" y="181"/>
                  </a:cubicBezTo>
                  <a:cubicBezTo>
                    <a:pt x="219" y="192"/>
                    <a:pt x="219" y="192"/>
                    <a:pt x="219" y="192"/>
                  </a:cubicBezTo>
                  <a:cubicBezTo>
                    <a:pt x="228" y="180"/>
                    <a:pt x="235" y="165"/>
                    <a:pt x="239" y="149"/>
                  </a:cubicBezTo>
                  <a:cubicBezTo>
                    <a:pt x="220" y="144"/>
                    <a:pt x="220" y="144"/>
                    <a:pt x="220" y="144"/>
                  </a:cubicBezTo>
                  <a:cubicBezTo>
                    <a:pt x="224" y="131"/>
                    <a:pt x="224" y="117"/>
                    <a:pt x="222" y="104"/>
                  </a:cubicBezTo>
                  <a:cubicBezTo>
                    <a:pt x="241" y="102"/>
                    <a:pt x="241" y="102"/>
                    <a:pt x="241" y="102"/>
                  </a:cubicBezTo>
                  <a:cubicBezTo>
                    <a:pt x="239" y="86"/>
                    <a:pt x="233" y="70"/>
                    <a:pt x="225" y="57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1" y="56"/>
                    <a:pt x="192" y="46"/>
                    <a:pt x="181" y="37"/>
                  </a:cubicBezTo>
                  <a:cubicBezTo>
                    <a:pt x="193" y="22"/>
                    <a:pt x="193" y="22"/>
                    <a:pt x="193" y="22"/>
                  </a:cubicBezTo>
                  <a:cubicBezTo>
                    <a:pt x="180" y="13"/>
                    <a:pt x="166" y="6"/>
                    <a:pt x="150" y="2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37" y="19"/>
                    <a:pt x="129" y="18"/>
                    <a:pt x="121" y="18"/>
                  </a:cubicBezTo>
                  <a:cubicBezTo>
                    <a:pt x="118" y="18"/>
                    <a:pt x="115" y="18"/>
                    <a:pt x="112" y="18"/>
                  </a:cubicBezTo>
                  <a:cubicBezTo>
                    <a:pt x="110" y="18"/>
                    <a:pt x="107" y="19"/>
                    <a:pt x="105" y="19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2" name="Freeform 33"/>
            <p:cNvSpPr>
              <a:spLocks noEditPoints="1"/>
            </p:cNvSpPr>
            <p:nvPr/>
          </p:nvSpPr>
          <p:spPr bwMode="auto">
            <a:xfrm>
              <a:off x="2365639" y="3525035"/>
              <a:ext cx="160908" cy="160908"/>
            </a:xfrm>
            <a:custGeom>
              <a:avLst/>
              <a:gdLst>
                <a:gd name="T0" fmla="*/ 50 w 101"/>
                <a:gd name="T1" fmla="*/ 71 h 101"/>
                <a:gd name="T2" fmla="*/ 44 w 101"/>
                <a:gd name="T3" fmla="*/ 70 h 101"/>
                <a:gd name="T4" fmla="*/ 31 w 101"/>
                <a:gd name="T5" fmla="*/ 44 h 101"/>
                <a:gd name="T6" fmla="*/ 50 w 101"/>
                <a:gd name="T7" fmla="*/ 30 h 101"/>
                <a:gd name="T8" fmla="*/ 57 w 101"/>
                <a:gd name="T9" fmla="*/ 31 h 101"/>
                <a:gd name="T10" fmla="*/ 70 w 101"/>
                <a:gd name="T11" fmla="*/ 57 h 101"/>
                <a:gd name="T12" fmla="*/ 50 w 101"/>
                <a:gd name="T13" fmla="*/ 71 h 101"/>
                <a:gd name="T14" fmla="*/ 47 w 101"/>
                <a:gd name="T15" fmla="*/ 0 h 101"/>
                <a:gd name="T16" fmla="*/ 28 w 101"/>
                <a:gd name="T17" fmla="*/ 6 h 101"/>
                <a:gd name="T18" fmla="*/ 31 w 101"/>
                <a:gd name="T19" fmla="*/ 13 h 101"/>
                <a:gd name="T20" fmla="*/ 18 w 101"/>
                <a:gd name="T21" fmla="*/ 23 h 101"/>
                <a:gd name="T22" fmla="*/ 12 w 101"/>
                <a:gd name="T23" fmla="*/ 18 h 101"/>
                <a:gd name="T24" fmla="*/ 2 w 101"/>
                <a:gd name="T25" fmla="*/ 35 h 101"/>
                <a:gd name="T26" fmla="*/ 10 w 101"/>
                <a:gd name="T27" fmla="*/ 37 h 101"/>
                <a:gd name="T28" fmla="*/ 8 w 101"/>
                <a:gd name="T29" fmla="*/ 54 h 101"/>
                <a:gd name="T30" fmla="*/ 0 w 101"/>
                <a:gd name="T31" fmla="*/ 54 h 101"/>
                <a:gd name="T32" fmla="*/ 5 w 101"/>
                <a:gd name="T33" fmla="*/ 73 h 101"/>
                <a:gd name="T34" fmla="*/ 12 w 101"/>
                <a:gd name="T35" fmla="*/ 70 h 101"/>
                <a:gd name="T36" fmla="*/ 23 w 101"/>
                <a:gd name="T37" fmla="*/ 83 h 101"/>
                <a:gd name="T38" fmla="*/ 17 w 101"/>
                <a:gd name="T39" fmla="*/ 89 h 101"/>
                <a:gd name="T40" fmla="*/ 34 w 101"/>
                <a:gd name="T41" fmla="*/ 99 h 101"/>
                <a:gd name="T42" fmla="*/ 37 w 101"/>
                <a:gd name="T43" fmla="*/ 91 h 101"/>
                <a:gd name="T44" fmla="*/ 50 w 101"/>
                <a:gd name="T45" fmla="*/ 93 h 101"/>
                <a:gd name="T46" fmla="*/ 53 w 101"/>
                <a:gd name="T47" fmla="*/ 93 h 101"/>
                <a:gd name="T48" fmla="*/ 54 w 101"/>
                <a:gd name="T49" fmla="*/ 101 h 101"/>
                <a:gd name="T50" fmla="*/ 73 w 101"/>
                <a:gd name="T51" fmla="*/ 96 h 101"/>
                <a:gd name="T52" fmla="*/ 69 w 101"/>
                <a:gd name="T53" fmla="*/ 89 h 101"/>
                <a:gd name="T54" fmla="*/ 83 w 101"/>
                <a:gd name="T55" fmla="*/ 79 h 101"/>
                <a:gd name="T56" fmla="*/ 89 w 101"/>
                <a:gd name="T57" fmla="*/ 84 h 101"/>
                <a:gd name="T58" fmla="*/ 98 w 101"/>
                <a:gd name="T59" fmla="*/ 67 h 101"/>
                <a:gd name="T60" fmla="*/ 91 w 101"/>
                <a:gd name="T61" fmla="*/ 64 h 101"/>
                <a:gd name="T62" fmla="*/ 93 w 101"/>
                <a:gd name="T63" fmla="*/ 48 h 101"/>
                <a:gd name="T64" fmla="*/ 101 w 101"/>
                <a:gd name="T65" fmla="*/ 47 h 101"/>
                <a:gd name="T66" fmla="*/ 96 w 101"/>
                <a:gd name="T67" fmla="*/ 28 h 101"/>
                <a:gd name="T68" fmla="*/ 88 w 101"/>
                <a:gd name="T69" fmla="*/ 32 h 101"/>
                <a:gd name="T70" fmla="*/ 78 w 101"/>
                <a:gd name="T71" fmla="*/ 19 h 101"/>
                <a:gd name="T72" fmla="*/ 84 w 101"/>
                <a:gd name="T73" fmla="*/ 13 h 101"/>
                <a:gd name="T74" fmla="*/ 66 w 101"/>
                <a:gd name="T75" fmla="*/ 3 h 101"/>
                <a:gd name="T76" fmla="*/ 64 w 101"/>
                <a:gd name="T77" fmla="*/ 10 h 101"/>
                <a:gd name="T78" fmla="*/ 50 w 101"/>
                <a:gd name="T79" fmla="*/ 8 h 101"/>
                <a:gd name="T80" fmla="*/ 47 w 101"/>
                <a:gd name="T81" fmla="*/ 8 h 101"/>
                <a:gd name="T82" fmla="*/ 47 w 101"/>
                <a:gd name="T8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01">
                  <a:moveTo>
                    <a:pt x="50" y="71"/>
                  </a:moveTo>
                  <a:cubicBezTo>
                    <a:pt x="48" y="71"/>
                    <a:pt x="46" y="71"/>
                    <a:pt x="44" y="70"/>
                  </a:cubicBezTo>
                  <a:cubicBezTo>
                    <a:pt x="33" y="67"/>
                    <a:pt x="27" y="55"/>
                    <a:pt x="31" y="44"/>
                  </a:cubicBezTo>
                  <a:cubicBezTo>
                    <a:pt x="34" y="36"/>
                    <a:pt x="42" y="30"/>
                    <a:pt x="50" y="30"/>
                  </a:cubicBezTo>
                  <a:cubicBezTo>
                    <a:pt x="53" y="30"/>
                    <a:pt x="55" y="31"/>
                    <a:pt x="57" y="31"/>
                  </a:cubicBezTo>
                  <a:cubicBezTo>
                    <a:pt x="68" y="35"/>
                    <a:pt x="74" y="47"/>
                    <a:pt x="70" y="57"/>
                  </a:cubicBezTo>
                  <a:cubicBezTo>
                    <a:pt x="67" y="66"/>
                    <a:pt x="59" y="71"/>
                    <a:pt x="50" y="71"/>
                  </a:cubicBezTo>
                  <a:moveTo>
                    <a:pt x="47" y="0"/>
                  </a:moveTo>
                  <a:cubicBezTo>
                    <a:pt x="40" y="1"/>
                    <a:pt x="34" y="3"/>
                    <a:pt x="28" y="6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6" y="15"/>
                    <a:pt x="22" y="19"/>
                    <a:pt x="18" y="23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22"/>
                    <a:pt x="5" y="28"/>
                    <a:pt x="2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8" y="43"/>
                    <a:pt x="8" y="48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2" y="67"/>
                    <a:pt x="5" y="73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5"/>
                    <a:pt x="18" y="79"/>
                    <a:pt x="23" y="83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22" y="93"/>
                    <a:pt x="28" y="97"/>
                    <a:pt x="34" y="99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41" y="93"/>
                    <a:pt x="46" y="93"/>
                    <a:pt x="50" y="93"/>
                  </a:cubicBezTo>
                  <a:cubicBezTo>
                    <a:pt x="51" y="93"/>
                    <a:pt x="52" y="93"/>
                    <a:pt x="53" y="93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1" y="101"/>
                    <a:pt x="67" y="99"/>
                    <a:pt x="73" y="96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4" y="86"/>
                    <a:pt x="79" y="83"/>
                    <a:pt x="83" y="79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3" y="79"/>
                    <a:pt x="96" y="73"/>
                    <a:pt x="98" y="6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3" y="59"/>
                    <a:pt x="93" y="53"/>
                    <a:pt x="93" y="48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0" y="41"/>
                    <a:pt x="99" y="34"/>
                    <a:pt x="96" y="28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6" y="27"/>
                    <a:pt x="83" y="22"/>
                    <a:pt x="78" y="19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9" y="8"/>
                    <a:pt x="73" y="5"/>
                    <a:pt x="66" y="3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59" y="9"/>
                    <a:pt x="55" y="8"/>
                    <a:pt x="50" y="8"/>
                  </a:cubicBezTo>
                  <a:cubicBezTo>
                    <a:pt x="49" y="8"/>
                    <a:pt x="48" y="8"/>
                    <a:pt x="47" y="8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3" name="Freeform 34"/>
            <p:cNvSpPr>
              <a:spLocks noEditPoints="1"/>
            </p:cNvSpPr>
            <p:nvPr/>
          </p:nvSpPr>
          <p:spPr bwMode="auto">
            <a:xfrm>
              <a:off x="1937449" y="3623330"/>
              <a:ext cx="502922" cy="504941"/>
            </a:xfrm>
            <a:custGeom>
              <a:avLst/>
              <a:gdLst>
                <a:gd name="T0" fmla="*/ 158 w 316"/>
                <a:gd name="T1" fmla="*/ 259 h 317"/>
                <a:gd name="T2" fmla="*/ 57 w 316"/>
                <a:gd name="T3" fmla="*/ 160 h 317"/>
                <a:gd name="T4" fmla="*/ 156 w 316"/>
                <a:gd name="T5" fmla="*/ 58 h 317"/>
                <a:gd name="T6" fmla="*/ 156 w 316"/>
                <a:gd name="T7" fmla="*/ 58 h 317"/>
                <a:gd name="T8" fmla="*/ 158 w 316"/>
                <a:gd name="T9" fmla="*/ 58 h 317"/>
                <a:gd name="T10" fmla="*/ 258 w 316"/>
                <a:gd name="T11" fmla="*/ 157 h 317"/>
                <a:gd name="T12" fmla="*/ 159 w 316"/>
                <a:gd name="T13" fmla="*/ 259 h 317"/>
                <a:gd name="T14" fmla="*/ 159 w 316"/>
                <a:gd name="T15" fmla="*/ 259 h 317"/>
                <a:gd name="T16" fmla="*/ 158 w 316"/>
                <a:gd name="T17" fmla="*/ 259 h 317"/>
                <a:gd name="T18" fmla="*/ 181 w 316"/>
                <a:gd name="T19" fmla="*/ 0 h 317"/>
                <a:gd name="T20" fmla="*/ 156 w 316"/>
                <a:gd name="T21" fmla="*/ 1 h 317"/>
                <a:gd name="T22" fmla="*/ 131 w 316"/>
                <a:gd name="T23" fmla="*/ 1 h 317"/>
                <a:gd name="T24" fmla="*/ 131 w 316"/>
                <a:gd name="T25" fmla="*/ 25 h 317"/>
                <a:gd name="T26" fmla="*/ 79 w 316"/>
                <a:gd name="T27" fmla="*/ 47 h 317"/>
                <a:gd name="T28" fmla="*/ 62 w 316"/>
                <a:gd name="T29" fmla="*/ 31 h 317"/>
                <a:gd name="T30" fmla="*/ 27 w 316"/>
                <a:gd name="T31" fmla="*/ 66 h 317"/>
                <a:gd name="T32" fmla="*/ 44 w 316"/>
                <a:gd name="T33" fmla="*/ 83 h 317"/>
                <a:gd name="T34" fmla="*/ 23 w 316"/>
                <a:gd name="T35" fmla="*/ 135 h 317"/>
                <a:gd name="T36" fmla="*/ 0 w 316"/>
                <a:gd name="T37" fmla="*/ 136 h 317"/>
                <a:gd name="T38" fmla="*/ 0 w 316"/>
                <a:gd name="T39" fmla="*/ 186 h 317"/>
                <a:gd name="T40" fmla="*/ 24 w 316"/>
                <a:gd name="T41" fmla="*/ 185 h 317"/>
                <a:gd name="T42" fmla="*/ 46 w 316"/>
                <a:gd name="T43" fmla="*/ 237 h 317"/>
                <a:gd name="T44" fmla="*/ 30 w 316"/>
                <a:gd name="T45" fmla="*/ 254 h 317"/>
                <a:gd name="T46" fmla="*/ 65 w 316"/>
                <a:gd name="T47" fmla="*/ 289 h 317"/>
                <a:gd name="T48" fmla="*/ 82 w 316"/>
                <a:gd name="T49" fmla="*/ 272 h 317"/>
                <a:gd name="T50" fmla="*/ 135 w 316"/>
                <a:gd name="T51" fmla="*/ 293 h 317"/>
                <a:gd name="T52" fmla="*/ 135 w 316"/>
                <a:gd name="T53" fmla="*/ 317 h 317"/>
                <a:gd name="T54" fmla="*/ 160 w 316"/>
                <a:gd name="T55" fmla="*/ 316 h 317"/>
                <a:gd name="T56" fmla="*/ 185 w 316"/>
                <a:gd name="T57" fmla="*/ 316 h 317"/>
                <a:gd name="T58" fmla="*/ 184 w 316"/>
                <a:gd name="T59" fmla="*/ 292 h 317"/>
                <a:gd name="T60" fmla="*/ 236 w 316"/>
                <a:gd name="T61" fmla="*/ 270 h 317"/>
                <a:gd name="T62" fmla="*/ 253 w 316"/>
                <a:gd name="T63" fmla="*/ 287 h 317"/>
                <a:gd name="T64" fmla="*/ 288 w 316"/>
                <a:gd name="T65" fmla="*/ 251 h 317"/>
                <a:gd name="T66" fmla="*/ 271 w 316"/>
                <a:gd name="T67" fmla="*/ 234 h 317"/>
                <a:gd name="T68" fmla="*/ 292 w 316"/>
                <a:gd name="T69" fmla="*/ 182 h 317"/>
                <a:gd name="T70" fmla="*/ 316 w 316"/>
                <a:gd name="T71" fmla="*/ 181 h 317"/>
                <a:gd name="T72" fmla="*/ 315 w 316"/>
                <a:gd name="T73" fmla="*/ 132 h 317"/>
                <a:gd name="T74" fmla="*/ 292 w 316"/>
                <a:gd name="T75" fmla="*/ 132 h 317"/>
                <a:gd name="T76" fmla="*/ 269 w 316"/>
                <a:gd name="T77" fmla="*/ 80 h 317"/>
                <a:gd name="T78" fmla="*/ 286 w 316"/>
                <a:gd name="T79" fmla="*/ 63 h 317"/>
                <a:gd name="T80" fmla="*/ 250 w 316"/>
                <a:gd name="T81" fmla="*/ 28 h 317"/>
                <a:gd name="T82" fmla="*/ 234 w 316"/>
                <a:gd name="T83" fmla="*/ 45 h 317"/>
                <a:gd name="T84" fmla="*/ 181 w 316"/>
                <a:gd name="T85" fmla="*/ 24 h 317"/>
                <a:gd name="T86" fmla="*/ 181 w 316"/>
                <a:gd name="T87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6" h="317">
                  <a:moveTo>
                    <a:pt x="158" y="259"/>
                  </a:moveTo>
                  <a:cubicBezTo>
                    <a:pt x="103" y="259"/>
                    <a:pt x="58" y="215"/>
                    <a:pt x="57" y="160"/>
                  </a:cubicBezTo>
                  <a:cubicBezTo>
                    <a:pt x="56" y="104"/>
                    <a:pt x="101" y="59"/>
                    <a:pt x="156" y="58"/>
                  </a:cubicBezTo>
                  <a:cubicBezTo>
                    <a:pt x="156" y="58"/>
                    <a:pt x="156" y="58"/>
                    <a:pt x="156" y="58"/>
                  </a:cubicBezTo>
                  <a:cubicBezTo>
                    <a:pt x="157" y="58"/>
                    <a:pt x="157" y="58"/>
                    <a:pt x="158" y="58"/>
                  </a:cubicBezTo>
                  <a:cubicBezTo>
                    <a:pt x="213" y="58"/>
                    <a:pt x="258" y="102"/>
                    <a:pt x="258" y="157"/>
                  </a:cubicBezTo>
                  <a:cubicBezTo>
                    <a:pt x="259" y="213"/>
                    <a:pt x="215" y="259"/>
                    <a:pt x="159" y="259"/>
                  </a:cubicBezTo>
                  <a:cubicBezTo>
                    <a:pt x="159" y="259"/>
                    <a:pt x="159" y="259"/>
                    <a:pt x="159" y="259"/>
                  </a:cubicBezTo>
                  <a:cubicBezTo>
                    <a:pt x="159" y="259"/>
                    <a:pt x="158" y="259"/>
                    <a:pt x="158" y="259"/>
                  </a:cubicBezTo>
                  <a:moveTo>
                    <a:pt x="181" y="0"/>
                  </a:moveTo>
                  <a:cubicBezTo>
                    <a:pt x="156" y="1"/>
                    <a:pt x="156" y="1"/>
                    <a:pt x="156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12" y="29"/>
                    <a:pt x="94" y="36"/>
                    <a:pt x="79" y="47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34" y="98"/>
                    <a:pt x="27" y="116"/>
                    <a:pt x="23" y="13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8" y="204"/>
                    <a:pt x="35" y="222"/>
                    <a:pt x="46" y="237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65" y="289"/>
                    <a:pt x="65" y="289"/>
                    <a:pt x="65" y="289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98" y="283"/>
                    <a:pt x="115" y="290"/>
                    <a:pt x="135" y="293"/>
                  </a:cubicBezTo>
                  <a:cubicBezTo>
                    <a:pt x="135" y="317"/>
                    <a:pt x="135" y="317"/>
                    <a:pt x="135" y="317"/>
                  </a:cubicBezTo>
                  <a:cubicBezTo>
                    <a:pt x="160" y="316"/>
                    <a:pt x="160" y="316"/>
                    <a:pt x="160" y="316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184" y="292"/>
                    <a:pt x="184" y="292"/>
                    <a:pt x="184" y="292"/>
                  </a:cubicBezTo>
                  <a:cubicBezTo>
                    <a:pt x="203" y="289"/>
                    <a:pt x="221" y="281"/>
                    <a:pt x="236" y="270"/>
                  </a:cubicBezTo>
                  <a:cubicBezTo>
                    <a:pt x="253" y="287"/>
                    <a:pt x="253" y="287"/>
                    <a:pt x="253" y="287"/>
                  </a:cubicBezTo>
                  <a:cubicBezTo>
                    <a:pt x="288" y="251"/>
                    <a:pt x="288" y="251"/>
                    <a:pt x="288" y="251"/>
                  </a:cubicBezTo>
                  <a:cubicBezTo>
                    <a:pt x="271" y="234"/>
                    <a:pt x="271" y="234"/>
                    <a:pt x="271" y="234"/>
                  </a:cubicBezTo>
                  <a:cubicBezTo>
                    <a:pt x="282" y="219"/>
                    <a:pt x="289" y="201"/>
                    <a:pt x="292" y="182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32"/>
                    <a:pt x="315" y="132"/>
                    <a:pt x="315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88" y="113"/>
                    <a:pt x="280" y="95"/>
                    <a:pt x="269" y="80"/>
                  </a:cubicBezTo>
                  <a:cubicBezTo>
                    <a:pt x="286" y="63"/>
                    <a:pt x="286" y="63"/>
                    <a:pt x="286" y="63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34" y="45"/>
                    <a:pt x="234" y="45"/>
                    <a:pt x="234" y="45"/>
                  </a:cubicBezTo>
                  <a:cubicBezTo>
                    <a:pt x="218" y="35"/>
                    <a:pt x="200" y="27"/>
                    <a:pt x="181" y="24"/>
                  </a:cubicBezTo>
                  <a:cubicBezTo>
                    <a:pt x="181" y="0"/>
                    <a:pt x="181" y="0"/>
                    <a:pt x="181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4" name="Freeform 35"/>
            <p:cNvSpPr>
              <a:spLocks/>
            </p:cNvSpPr>
            <p:nvPr/>
          </p:nvSpPr>
          <p:spPr bwMode="auto">
            <a:xfrm>
              <a:off x="2080852" y="3768753"/>
              <a:ext cx="216788" cy="214768"/>
            </a:xfrm>
            <a:custGeom>
              <a:avLst/>
              <a:gdLst>
                <a:gd name="T0" fmla="*/ 68 w 136"/>
                <a:gd name="T1" fmla="*/ 0 h 135"/>
                <a:gd name="T2" fmla="*/ 67 w 136"/>
                <a:gd name="T3" fmla="*/ 0 h 135"/>
                <a:gd name="T4" fmla="*/ 67 w 136"/>
                <a:gd name="T5" fmla="*/ 0 h 135"/>
                <a:gd name="T6" fmla="*/ 0 w 136"/>
                <a:gd name="T7" fmla="*/ 68 h 135"/>
                <a:gd name="T8" fmla="*/ 68 w 136"/>
                <a:gd name="T9" fmla="*/ 135 h 135"/>
                <a:gd name="T10" fmla="*/ 69 w 136"/>
                <a:gd name="T11" fmla="*/ 135 h 135"/>
                <a:gd name="T12" fmla="*/ 69 w 136"/>
                <a:gd name="T13" fmla="*/ 135 h 135"/>
                <a:gd name="T14" fmla="*/ 135 w 136"/>
                <a:gd name="T15" fmla="*/ 67 h 135"/>
                <a:gd name="T16" fmla="*/ 68 w 136"/>
                <a:gd name="T1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35">
                  <a:moveTo>
                    <a:pt x="68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9" y="0"/>
                    <a:pt x="0" y="31"/>
                    <a:pt x="0" y="68"/>
                  </a:cubicBezTo>
                  <a:cubicBezTo>
                    <a:pt x="1" y="106"/>
                    <a:pt x="31" y="135"/>
                    <a:pt x="68" y="135"/>
                  </a:cubicBezTo>
                  <a:cubicBezTo>
                    <a:pt x="68" y="135"/>
                    <a:pt x="68" y="135"/>
                    <a:pt x="69" y="135"/>
                  </a:cubicBezTo>
                  <a:cubicBezTo>
                    <a:pt x="69" y="135"/>
                    <a:pt x="69" y="135"/>
                    <a:pt x="69" y="135"/>
                  </a:cubicBezTo>
                  <a:cubicBezTo>
                    <a:pt x="106" y="135"/>
                    <a:pt x="136" y="104"/>
                    <a:pt x="135" y="67"/>
                  </a:cubicBezTo>
                  <a:cubicBezTo>
                    <a:pt x="135" y="30"/>
                    <a:pt x="105" y="0"/>
                    <a:pt x="6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5" name="Freeform 36"/>
            <p:cNvSpPr>
              <a:spLocks/>
            </p:cNvSpPr>
            <p:nvPr/>
          </p:nvSpPr>
          <p:spPr bwMode="auto">
            <a:xfrm>
              <a:off x="2708816" y="4625133"/>
              <a:ext cx="106374" cy="93582"/>
            </a:xfrm>
            <a:custGeom>
              <a:avLst/>
              <a:gdLst>
                <a:gd name="T0" fmla="*/ 34 w 67"/>
                <a:gd name="T1" fmla="*/ 0 h 59"/>
                <a:gd name="T2" fmla="*/ 5 w 67"/>
                <a:gd name="T3" fmla="*/ 20 h 59"/>
                <a:gd name="T4" fmla="*/ 24 w 67"/>
                <a:gd name="T5" fmla="*/ 58 h 59"/>
                <a:gd name="T6" fmla="*/ 34 w 67"/>
                <a:gd name="T7" fmla="*/ 59 h 59"/>
                <a:gd name="T8" fmla="*/ 62 w 67"/>
                <a:gd name="T9" fmla="*/ 39 h 59"/>
                <a:gd name="T10" fmla="*/ 43 w 67"/>
                <a:gd name="T11" fmla="*/ 1 h 59"/>
                <a:gd name="T12" fmla="*/ 34 w 67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59">
                  <a:moveTo>
                    <a:pt x="34" y="0"/>
                  </a:moveTo>
                  <a:cubicBezTo>
                    <a:pt x="21" y="0"/>
                    <a:pt x="10" y="8"/>
                    <a:pt x="5" y="20"/>
                  </a:cubicBezTo>
                  <a:cubicBezTo>
                    <a:pt x="0" y="36"/>
                    <a:pt x="9" y="53"/>
                    <a:pt x="24" y="58"/>
                  </a:cubicBezTo>
                  <a:cubicBezTo>
                    <a:pt x="27" y="59"/>
                    <a:pt x="30" y="59"/>
                    <a:pt x="34" y="59"/>
                  </a:cubicBezTo>
                  <a:cubicBezTo>
                    <a:pt x="46" y="59"/>
                    <a:pt x="58" y="51"/>
                    <a:pt x="62" y="39"/>
                  </a:cubicBezTo>
                  <a:cubicBezTo>
                    <a:pt x="67" y="23"/>
                    <a:pt x="59" y="7"/>
                    <a:pt x="43" y="1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  <p:sp>
          <p:nvSpPr>
            <p:cNvPr id="106" name="Freeform 27"/>
            <p:cNvSpPr>
              <a:spLocks noEditPoints="1"/>
            </p:cNvSpPr>
            <p:nvPr/>
          </p:nvSpPr>
          <p:spPr bwMode="auto">
            <a:xfrm>
              <a:off x="2815215" y="3964670"/>
              <a:ext cx="445695" cy="440982"/>
            </a:xfrm>
            <a:custGeom>
              <a:avLst/>
              <a:gdLst>
                <a:gd name="T0" fmla="*/ 140 w 280"/>
                <a:gd name="T1" fmla="*/ 195 h 277"/>
                <a:gd name="T2" fmla="*/ 84 w 280"/>
                <a:gd name="T3" fmla="*/ 147 h 277"/>
                <a:gd name="T4" fmla="*/ 114 w 280"/>
                <a:gd name="T5" fmla="*/ 88 h 277"/>
                <a:gd name="T6" fmla="*/ 132 w 280"/>
                <a:gd name="T7" fmla="*/ 83 h 277"/>
                <a:gd name="T8" fmla="*/ 140 w 280"/>
                <a:gd name="T9" fmla="*/ 82 h 277"/>
                <a:gd name="T10" fmla="*/ 196 w 280"/>
                <a:gd name="T11" fmla="*/ 130 h 277"/>
                <a:gd name="T12" fmla="*/ 165 w 280"/>
                <a:gd name="T13" fmla="*/ 189 h 277"/>
                <a:gd name="T14" fmla="*/ 148 w 280"/>
                <a:gd name="T15" fmla="*/ 195 h 277"/>
                <a:gd name="T16" fmla="*/ 140 w 280"/>
                <a:gd name="T17" fmla="*/ 195 h 277"/>
                <a:gd name="T18" fmla="*/ 140 w 280"/>
                <a:gd name="T19" fmla="*/ 0 h 277"/>
                <a:gd name="T20" fmla="*/ 119 w 280"/>
                <a:gd name="T21" fmla="*/ 2 h 277"/>
                <a:gd name="T22" fmla="*/ 123 w 280"/>
                <a:gd name="T23" fmla="*/ 24 h 277"/>
                <a:gd name="T24" fmla="*/ 87 w 280"/>
                <a:gd name="T25" fmla="*/ 35 h 277"/>
                <a:gd name="T26" fmla="*/ 80 w 280"/>
                <a:gd name="T27" fmla="*/ 39 h 277"/>
                <a:gd name="T28" fmla="*/ 69 w 280"/>
                <a:gd name="T29" fmla="*/ 20 h 277"/>
                <a:gd name="T30" fmla="*/ 29 w 280"/>
                <a:gd name="T31" fmla="*/ 56 h 277"/>
                <a:gd name="T32" fmla="*/ 46 w 280"/>
                <a:gd name="T33" fmla="*/ 69 h 277"/>
                <a:gd name="T34" fmla="*/ 27 w 280"/>
                <a:gd name="T35" fmla="*/ 111 h 277"/>
                <a:gd name="T36" fmla="*/ 5 w 280"/>
                <a:gd name="T37" fmla="*/ 105 h 277"/>
                <a:gd name="T38" fmla="*/ 3 w 280"/>
                <a:gd name="T39" fmla="*/ 159 h 277"/>
                <a:gd name="T40" fmla="*/ 25 w 280"/>
                <a:gd name="T41" fmla="*/ 156 h 277"/>
                <a:gd name="T42" fmla="*/ 40 w 280"/>
                <a:gd name="T43" fmla="*/ 199 h 277"/>
                <a:gd name="T44" fmla="*/ 21 w 280"/>
                <a:gd name="T45" fmla="*/ 210 h 277"/>
                <a:gd name="T46" fmla="*/ 57 w 280"/>
                <a:gd name="T47" fmla="*/ 250 h 277"/>
                <a:gd name="T48" fmla="*/ 70 w 280"/>
                <a:gd name="T49" fmla="*/ 232 h 277"/>
                <a:gd name="T50" fmla="*/ 112 w 280"/>
                <a:gd name="T51" fmla="*/ 252 h 277"/>
                <a:gd name="T52" fmla="*/ 106 w 280"/>
                <a:gd name="T53" fmla="*/ 273 h 277"/>
                <a:gd name="T54" fmla="*/ 140 w 280"/>
                <a:gd name="T55" fmla="*/ 277 h 277"/>
                <a:gd name="T56" fmla="*/ 160 w 280"/>
                <a:gd name="T57" fmla="*/ 276 h 277"/>
                <a:gd name="T58" fmla="*/ 157 w 280"/>
                <a:gd name="T59" fmla="*/ 254 h 277"/>
                <a:gd name="T60" fmla="*/ 193 w 280"/>
                <a:gd name="T61" fmla="*/ 243 h 277"/>
                <a:gd name="T62" fmla="*/ 200 w 280"/>
                <a:gd name="T63" fmla="*/ 239 h 277"/>
                <a:gd name="T64" fmla="*/ 211 w 280"/>
                <a:gd name="T65" fmla="*/ 258 h 277"/>
                <a:gd name="T66" fmla="*/ 251 w 280"/>
                <a:gd name="T67" fmla="*/ 221 h 277"/>
                <a:gd name="T68" fmla="*/ 234 w 280"/>
                <a:gd name="T69" fmla="*/ 208 h 277"/>
                <a:gd name="T70" fmla="*/ 253 w 280"/>
                <a:gd name="T71" fmla="*/ 167 h 277"/>
                <a:gd name="T72" fmla="*/ 274 w 280"/>
                <a:gd name="T73" fmla="*/ 172 h 277"/>
                <a:gd name="T74" fmla="*/ 277 w 280"/>
                <a:gd name="T75" fmla="*/ 118 h 277"/>
                <a:gd name="T76" fmla="*/ 255 w 280"/>
                <a:gd name="T77" fmla="*/ 122 h 277"/>
                <a:gd name="T78" fmla="*/ 240 w 280"/>
                <a:gd name="T79" fmla="*/ 79 h 277"/>
                <a:gd name="T80" fmla="*/ 259 w 280"/>
                <a:gd name="T81" fmla="*/ 67 h 277"/>
                <a:gd name="T82" fmla="*/ 222 w 280"/>
                <a:gd name="T83" fmla="*/ 27 h 277"/>
                <a:gd name="T84" fmla="*/ 209 w 280"/>
                <a:gd name="T85" fmla="*/ 45 h 277"/>
                <a:gd name="T86" fmla="*/ 168 w 280"/>
                <a:gd name="T87" fmla="*/ 26 h 277"/>
                <a:gd name="T88" fmla="*/ 173 w 280"/>
                <a:gd name="T89" fmla="*/ 4 h 277"/>
                <a:gd name="T90" fmla="*/ 140 w 280"/>
                <a:gd name="T9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0" h="277">
                  <a:moveTo>
                    <a:pt x="140" y="195"/>
                  </a:moveTo>
                  <a:cubicBezTo>
                    <a:pt x="112" y="195"/>
                    <a:pt x="88" y="175"/>
                    <a:pt x="84" y="147"/>
                  </a:cubicBezTo>
                  <a:cubicBezTo>
                    <a:pt x="80" y="122"/>
                    <a:pt x="93" y="99"/>
                    <a:pt x="114" y="88"/>
                  </a:cubicBezTo>
                  <a:cubicBezTo>
                    <a:pt x="120" y="86"/>
                    <a:pt x="125" y="84"/>
                    <a:pt x="132" y="83"/>
                  </a:cubicBezTo>
                  <a:cubicBezTo>
                    <a:pt x="134" y="83"/>
                    <a:pt x="137" y="82"/>
                    <a:pt x="140" y="82"/>
                  </a:cubicBezTo>
                  <a:cubicBezTo>
                    <a:pt x="167" y="82"/>
                    <a:pt x="191" y="102"/>
                    <a:pt x="196" y="130"/>
                  </a:cubicBezTo>
                  <a:cubicBezTo>
                    <a:pt x="199" y="155"/>
                    <a:pt x="186" y="178"/>
                    <a:pt x="165" y="189"/>
                  </a:cubicBezTo>
                  <a:cubicBezTo>
                    <a:pt x="160" y="192"/>
                    <a:pt x="154" y="194"/>
                    <a:pt x="148" y="195"/>
                  </a:cubicBezTo>
                  <a:cubicBezTo>
                    <a:pt x="145" y="195"/>
                    <a:pt x="143" y="195"/>
                    <a:pt x="140" y="195"/>
                  </a:cubicBezTo>
                  <a:moveTo>
                    <a:pt x="140" y="0"/>
                  </a:moveTo>
                  <a:cubicBezTo>
                    <a:pt x="133" y="0"/>
                    <a:pt x="126" y="1"/>
                    <a:pt x="119" y="2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0" y="25"/>
                    <a:pt x="98" y="29"/>
                    <a:pt x="87" y="35"/>
                  </a:cubicBezTo>
                  <a:cubicBezTo>
                    <a:pt x="85" y="36"/>
                    <a:pt x="82" y="37"/>
                    <a:pt x="80" y="3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53" y="29"/>
                    <a:pt x="39" y="42"/>
                    <a:pt x="29" y="56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37" y="82"/>
                    <a:pt x="31" y="96"/>
                    <a:pt x="27" y="11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1" y="122"/>
                    <a:pt x="0" y="141"/>
                    <a:pt x="3" y="159"/>
                  </a:cubicBezTo>
                  <a:cubicBezTo>
                    <a:pt x="25" y="156"/>
                    <a:pt x="25" y="156"/>
                    <a:pt x="25" y="156"/>
                  </a:cubicBezTo>
                  <a:cubicBezTo>
                    <a:pt x="27" y="172"/>
                    <a:pt x="32" y="186"/>
                    <a:pt x="40" y="199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30" y="226"/>
                    <a:pt x="43" y="239"/>
                    <a:pt x="57" y="250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83" y="241"/>
                    <a:pt x="97" y="248"/>
                    <a:pt x="112" y="252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7" y="276"/>
                    <a:pt x="128" y="277"/>
                    <a:pt x="140" y="277"/>
                  </a:cubicBezTo>
                  <a:cubicBezTo>
                    <a:pt x="147" y="277"/>
                    <a:pt x="153" y="277"/>
                    <a:pt x="160" y="276"/>
                  </a:cubicBezTo>
                  <a:cubicBezTo>
                    <a:pt x="157" y="254"/>
                    <a:pt x="157" y="254"/>
                    <a:pt x="157" y="254"/>
                  </a:cubicBezTo>
                  <a:cubicBezTo>
                    <a:pt x="170" y="252"/>
                    <a:pt x="182" y="248"/>
                    <a:pt x="193" y="243"/>
                  </a:cubicBezTo>
                  <a:cubicBezTo>
                    <a:pt x="195" y="241"/>
                    <a:pt x="198" y="240"/>
                    <a:pt x="200" y="239"/>
                  </a:cubicBezTo>
                  <a:cubicBezTo>
                    <a:pt x="211" y="258"/>
                    <a:pt x="211" y="258"/>
                    <a:pt x="211" y="258"/>
                  </a:cubicBezTo>
                  <a:cubicBezTo>
                    <a:pt x="227" y="248"/>
                    <a:pt x="240" y="236"/>
                    <a:pt x="251" y="221"/>
                  </a:cubicBezTo>
                  <a:cubicBezTo>
                    <a:pt x="234" y="208"/>
                    <a:pt x="234" y="208"/>
                    <a:pt x="234" y="208"/>
                  </a:cubicBezTo>
                  <a:cubicBezTo>
                    <a:pt x="243" y="196"/>
                    <a:pt x="249" y="182"/>
                    <a:pt x="253" y="167"/>
                  </a:cubicBezTo>
                  <a:cubicBezTo>
                    <a:pt x="274" y="172"/>
                    <a:pt x="274" y="172"/>
                    <a:pt x="274" y="172"/>
                  </a:cubicBezTo>
                  <a:cubicBezTo>
                    <a:pt x="279" y="155"/>
                    <a:pt x="280" y="137"/>
                    <a:pt x="277" y="118"/>
                  </a:cubicBezTo>
                  <a:cubicBezTo>
                    <a:pt x="255" y="122"/>
                    <a:pt x="255" y="122"/>
                    <a:pt x="255" y="122"/>
                  </a:cubicBezTo>
                  <a:cubicBezTo>
                    <a:pt x="253" y="106"/>
                    <a:pt x="247" y="92"/>
                    <a:pt x="240" y="79"/>
                  </a:cubicBezTo>
                  <a:cubicBezTo>
                    <a:pt x="259" y="67"/>
                    <a:pt x="259" y="67"/>
                    <a:pt x="259" y="67"/>
                  </a:cubicBezTo>
                  <a:cubicBezTo>
                    <a:pt x="249" y="52"/>
                    <a:pt x="237" y="38"/>
                    <a:pt x="222" y="27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197" y="36"/>
                    <a:pt x="183" y="29"/>
                    <a:pt x="168" y="26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63" y="2"/>
                    <a:pt x="151" y="0"/>
                    <a:pt x="14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1350"/>
            </a:p>
          </p:txBody>
        </p:sp>
      </p:grpSp>
    </p:spTree>
    <p:extLst>
      <p:ext uri="{BB962C8B-B14F-4D97-AF65-F5344CB8AC3E}">
        <p14:creationId xmlns:p14="http://schemas.microsoft.com/office/powerpoint/2010/main" val="3055811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/>
      <p:bldP spid="51" grpId="0"/>
      <p:bldP spid="57" grpId="0" animBg="1"/>
      <p:bldP spid="58" grpId="0" animBg="1"/>
      <p:bldP spid="59" grpId="0" animBg="1"/>
      <p:bldP spid="7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38</a:t>
            </a:fld>
            <a:endParaRPr lang="en-GB"/>
          </a:p>
        </p:txBody>
      </p:sp>
      <p:pic>
        <p:nvPicPr>
          <p:cNvPr id="4" name="3 Imagen" descr="https://scontent.fuio3-1.fna.fbcdn.net/v/t34.0-12/19691455_678035622406994_1080906543_n.jpg?oh=a9d1bcb70a16b5dee49c3e853930469d&amp;oe=5994AF3F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" b="25188"/>
          <a:stretch/>
        </p:blipFill>
        <p:spPr bwMode="auto">
          <a:xfrm>
            <a:off x="362693" y="972032"/>
            <a:ext cx="3679190" cy="4689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 descr="C:\Users\ka\Pictures\CUENCAS\IMG_20161206_173439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280" y="1819440"/>
            <a:ext cx="3992880" cy="299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1885909"/>
            <a:ext cx="7315200" cy="1154097"/>
          </a:xfrm>
        </p:spPr>
        <p:txBody>
          <a:bodyPr>
            <a:normAutofit/>
          </a:bodyPr>
          <a:lstStyle/>
          <a:p>
            <a:r>
              <a:rPr lang="es-EC" dirty="0" smtClean="0"/>
              <a:t>DISCUSIÓN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39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378134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40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245659" y="409432"/>
            <a:ext cx="2192104" cy="6086902"/>
            <a:chOff x="1634113" y="1643624"/>
            <a:chExt cx="2500767" cy="4462819"/>
          </a:xfrm>
        </p:grpSpPr>
        <p:sp>
          <p:nvSpPr>
            <p:cNvPr id="5" name="Rectangle 4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smtClean="0"/>
                <a:t>DEL TERRITORIO</a:t>
              </a:r>
              <a:endParaRPr lang="en-GB" sz="135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809638" y="1809112"/>
              <a:ext cx="2077787" cy="406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 err="1" smtClean="0">
                  <a:solidFill>
                    <a:schemeClr val="bg2"/>
                  </a:solidFill>
                  <a:latin typeface="+mj-lt"/>
                </a:rPr>
                <a:t>Jácome</a:t>
              </a:r>
              <a:r>
                <a:rPr lang="en-US" sz="1500" dirty="0" smtClean="0">
                  <a:solidFill>
                    <a:schemeClr val="bg2"/>
                  </a:solidFill>
                  <a:latin typeface="+mj-lt"/>
                </a:rPr>
                <a:t> &amp; </a:t>
              </a:r>
              <a:r>
                <a:rPr lang="en-US" sz="1500" dirty="0" err="1" smtClean="0">
                  <a:solidFill>
                    <a:schemeClr val="bg2"/>
                  </a:solidFill>
                  <a:latin typeface="+mj-lt"/>
                </a:rPr>
                <a:t>Jácome</a:t>
              </a:r>
              <a:r>
                <a:rPr lang="en-US" sz="1500" dirty="0" smtClean="0">
                  <a:solidFill>
                    <a:schemeClr val="bg2"/>
                  </a:solidFill>
                  <a:latin typeface="+mj-lt"/>
                </a:rPr>
                <a:t> </a:t>
              </a:r>
            </a:p>
            <a:p>
              <a:pPr algn="ctr"/>
              <a:r>
                <a:rPr lang="en-US" sz="1500" dirty="0" smtClean="0">
                  <a:solidFill>
                    <a:schemeClr val="bg2"/>
                  </a:solidFill>
                  <a:latin typeface="+mj-lt"/>
                </a:rPr>
                <a:t>(2009)</a:t>
              </a:r>
              <a:endParaRPr lang="en-GB" sz="15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707808" y="2390337"/>
              <a:ext cx="2427072" cy="37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b="1" dirty="0" err="1" smtClean="0">
                  <a:solidFill>
                    <a:schemeClr val="bg2"/>
                  </a:solidFill>
                </a:rPr>
                <a:t>Diagnóstico</a:t>
              </a:r>
              <a:r>
                <a:rPr lang="en-GB" sz="1350" b="1" dirty="0" smtClean="0">
                  <a:solidFill>
                    <a:schemeClr val="bg2"/>
                  </a:solidFill>
                </a:rPr>
                <a:t> </a:t>
              </a:r>
              <a:r>
                <a:rPr lang="en-GB" sz="1350" b="1" dirty="0" err="1" smtClean="0">
                  <a:solidFill>
                    <a:schemeClr val="bg2"/>
                  </a:solidFill>
                </a:rPr>
                <a:t>biofísico</a:t>
              </a:r>
              <a:r>
                <a:rPr lang="en-GB" sz="1350" b="1" dirty="0" smtClean="0">
                  <a:solidFill>
                    <a:schemeClr val="bg2"/>
                  </a:solidFill>
                </a:rPr>
                <a:t> y </a:t>
              </a:r>
            </a:p>
            <a:p>
              <a:r>
                <a:rPr lang="en-GB" sz="1350" b="1" dirty="0" err="1" smtClean="0">
                  <a:solidFill>
                    <a:schemeClr val="bg2"/>
                  </a:solidFill>
                </a:rPr>
                <a:t>socioeconómico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103998" y="3041843"/>
              <a:ext cx="1435908" cy="3836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err="1" smtClean="0"/>
                <a:t>Información</a:t>
              </a:r>
              <a:r>
                <a:rPr lang="en-US" sz="1400" b="1" dirty="0" smtClean="0"/>
                <a:t> </a:t>
              </a:r>
            </a:p>
            <a:p>
              <a:r>
                <a:rPr lang="en-US" sz="1400" b="1" dirty="0" err="1" smtClean="0"/>
                <a:t>secundaria</a:t>
              </a:r>
              <a:endParaRPr lang="en-GB" sz="1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69572" y="3479369"/>
              <a:ext cx="1587692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 smtClean="0"/>
                <a:t>PRESENTE </a:t>
              </a:r>
            </a:p>
            <a:p>
              <a:pPr algn="ctr"/>
              <a:r>
                <a:rPr lang="en-GB" sz="1200" dirty="0" smtClean="0"/>
                <a:t>INVESTIGACIÓN</a:t>
              </a:r>
              <a:endParaRPr lang="en-GB" sz="1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07808" y="4303699"/>
              <a:ext cx="2191169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/>
                <a:t>Información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secundaria</a:t>
              </a:r>
              <a:endParaRPr lang="en-US" sz="1200" b="1" dirty="0" smtClean="0"/>
            </a:p>
            <a:p>
              <a:pPr algn="ctr"/>
              <a:r>
                <a:rPr lang="en-US" sz="1200" b="1" dirty="0" smtClean="0"/>
                <a:t>Y </a:t>
              </a:r>
              <a:r>
                <a:rPr lang="en-US" sz="1200" b="1" dirty="0" err="1" smtClean="0"/>
                <a:t>primaria</a:t>
              </a:r>
              <a:endParaRPr lang="en-GB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78010" y="3889972"/>
              <a:ext cx="2136307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/>
                <a:t>Diagnóstico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biofísico</a:t>
              </a:r>
              <a:r>
                <a:rPr lang="en-US" sz="1200" b="1" dirty="0" smtClean="0"/>
                <a:t> y</a:t>
              </a:r>
            </a:p>
            <a:p>
              <a:pPr algn="ctr"/>
              <a:r>
                <a:rPr lang="en-US" sz="1200" b="1" dirty="0" err="1" smtClean="0"/>
                <a:t>socioeconómico</a:t>
              </a:r>
              <a:endParaRPr lang="en-GB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17197" y="4732790"/>
              <a:ext cx="1662669" cy="20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/>
                <a:t>Involucra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actores</a:t>
              </a:r>
              <a:endParaRPr lang="en-GB" sz="12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537360" y="409432"/>
            <a:ext cx="2045459" cy="6086901"/>
            <a:chOff x="1634113" y="1643624"/>
            <a:chExt cx="2428836" cy="4462819"/>
          </a:xfrm>
        </p:grpSpPr>
        <p:sp>
          <p:nvSpPr>
            <p:cNvPr id="20" name="Rectangle 19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err="1" smtClean="0"/>
                <a:t>Herramienta</a:t>
              </a:r>
              <a:r>
                <a:rPr lang="en-US" sz="1350" dirty="0"/>
                <a:t> </a:t>
              </a:r>
              <a:r>
                <a:rPr lang="en-US" sz="1350" dirty="0" smtClean="0"/>
                <a:t>de </a:t>
              </a:r>
            </a:p>
            <a:p>
              <a:pPr algn="ctr"/>
              <a:r>
                <a:rPr lang="en-US" sz="1350" dirty="0" err="1" smtClean="0"/>
                <a:t>Planificacion</a:t>
              </a:r>
              <a:r>
                <a:rPr lang="en-US" sz="1350" dirty="0" smtClean="0"/>
                <a:t> </a:t>
              </a:r>
            </a:p>
            <a:p>
              <a:pPr algn="ctr"/>
              <a:r>
                <a:rPr lang="en-US" sz="1350" dirty="0" err="1" smtClean="0"/>
                <a:t>complementaria</a:t>
              </a:r>
              <a:endParaRPr lang="en-GB" sz="135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32717" y="1809112"/>
              <a:ext cx="1631638" cy="2369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 smtClean="0">
                  <a:solidFill>
                    <a:schemeClr val="bg2"/>
                  </a:solidFill>
                  <a:latin typeface="+mj-lt"/>
                </a:rPr>
                <a:t>Muñoz (2016)</a:t>
              </a:r>
              <a:endParaRPr lang="en-GB" sz="15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02294" y="2399719"/>
              <a:ext cx="2343528" cy="372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err="1" smtClean="0">
                  <a:solidFill>
                    <a:schemeClr val="bg2"/>
                  </a:solidFill>
                </a:rPr>
                <a:t>Zonificación</a:t>
              </a:r>
              <a:r>
                <a:rPr lang="en-US" sz="1350" b="1" dirty="0" smtClean="0">
                  <a:solidFill>
                    <a:schemeClr val="bg2"/>
                  </a:solidFill>
                </a:rPr>
                <a:t>, </a:t>
              </a:r>
              <a:r>
                <a:rPr lang="en-US" sz="1350" b="1" dirty="0" err="1" smtClean="0">
                  <a:solidFill>
                    <a:schemeClr val="bg2"/>
                  </a:solidFill>
                </a:rPr>
                <a:t>factores</a:t>
              </a:r>
              <a:endParaRPr lang="en-US" sz="1350" b="1" dirty="0" smtClean="0">
                <a:solidFill>
                  <a:schemeClr val="bg2"/>
                </a:solidFill>
              </a:endParaRPr>
            </a:p>
            <a:p>
              <a:r>
                <a:rPr lang="en-US" sz="1350" b="1" dirty="0" smtClean="0">
                  <a:solidFill>
                    <a:schemeClr val="bg2"/>
                  </a:solidFill>
                </a:rPr>
                <a:t>Edafoclimáticos 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6905" y="3065329"/>
              <a:ext cx="1650672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/>
                <a:t>Especies</a:t>
              </a:r>
              <a:r>
                <a:rPr lang="en-US" sz="1200" b="1" dirty="0" smtClean="0"/>
                <a:t> de alto</a:t>
              </a:r>
            </a:p>
            <a:p>
              <a:r>
                <a:rPr lang="en-US" sz="1200" b="1" dirty="0" smtClean="0"/>
                <a:t>Valor cultural</a:t>
              </a:r>
              <a:endParaRPr lang="en-GB" sz="12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69572" y="3479369"/>
              <a:ext cx="1703968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/>
                <a:t>PRESENTE</a:t>
              </a:r>
            </a:p>
            <a:p>
              <a:pPr algn="ctr"/>
              <a:r>
                <a:rPr lang="en-GB" sz="1200" dirty="0" smtClean="0"/>
                <a:t>INVESTIGACIÓN </a:t>
              </a:r>
              <a:endParaRPr lang="en-GB" sz="12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03998" y="3891191"/>
              <a:ext cx="1612603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/>
                <a:t>Análisis</a:t>
              </a:r>
              <a:r>
                <a:rPr lang="en-US" sz="1200" b="1" dirty="0" smtClean="0"/>
                <a:t> del </a:t>
              </a:r>
              <a:r>
                <a:rPr lang="en-US" sz="1200" b="1" dirty="0" err="1" smtClean="0"/>
                <a:t>uso</a:t>
              </a:r>
              <a:endParaRPr lang="en-US" sz="1200" b="1" dirty="0" smtClean="0"/>
            </a:p>
            <a:p>
              <a:r>
                <a:rPr lang="en-US" sz="1200" b="1" dirty="0" smtClean="0"/>
                <a:t> del </a:t>
              </a:r>
              <a:r>
                <a:rPr lang="en-US" sz="1200" b="1" dirty="0" err="1" smtClean="0"/>
                <a:t>suelo</a:t>
              </a:r>
              <a:endParaRPr lang="en-GB" sz="12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861887" y="4334107"/>
              <a:ext cx="1968549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/>
                <a:t>Norma de </a:t>
              </a:r>
            </a:p>
            <a:p>
              <a:pPr algn="ctr"/>
              <a:r>
                <a:rPr lang="en-US" sz="1200" b="1" dirty="0" err="1" smtClean="0"/>
                <a:t>Manejo</a:t>
              </a:r>
              <a:r>
                <a:rPr lang="en-US" sz="1200" b="1" dirty="0" smtClean="0"/>
                <a:t> de </a:t>
              </a:r>
              <a:r>
                <a:rPr lang="en-US" sz="1200" b="1" dirty="0" err="1" smtClean="0"/>
                <a:t>bosques</a:t>
              </a:r>
              <a:r>
                <a:rPr lang="en-US" sz="1200" b="1" dirty="0" smtClean="0"/>
                <a:t> </a:t>
              </a:r>
              <a:endParaRPr lang="en-GB" sz="12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803174" y="4732790"/>
              <a:ext cx="2242647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 smtClean="0"/>
                <a:t>Define </a:t>
              </a:r>
              <a:r>
                <a:rPr lang="en-GB" sz="1200" dirty="0" err="1" smtClean="0"/>
                <a:t>zonas</a:t>
              </a:r>
              <a:r>
                <a:rPr lang="en-GB" sz="1200" dirty="0" smtClean="0"/>
                <a:t> de </a:t>
              </a:r>
              <a:r>
                <a:rPr lang="en-GB" sz="1200" dirty="0" err="1" smtClean="0"/>
                <a:t>acuerdo</a:t>
              </a:r>
              <a:endParaRPr lang="en-GB" sz="1200" dirty="0" smtClean="0"/>
            </a:p>
            <a:p>
              <a:pPr algn="ctr"/>
              <a:r>
                <a:rPr lang="en-GB" sz="1200" dirty="0" smtClean="0"/>
                <a:t>A </a:t>
              </a:r>
              <a:r>
                <a:rPr lang="en-GB" sz="1200" dirty="0" err="1" smtClean="0"/>
                <a:t>las</a:t>
              </a:r>
              <a:r>
                <a:rPr lang="en-GB" sz="1200" dirty="0" smtClean="0"/>
                <a:t> </a:t>
              </a:r>
              <a:r>
                <a:rPr lang="en-GB" sz="1200" dirty="0" err="1" smtClean="0"/>
                <a:t>actividades</a:t>
              </a:r>
              <a:endParaRPr lang="en-GB" sz="12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4650235" y="409431"/>
            <a:ext cx="2173644" cy="6086903"/>
            <a:chOff x="1584830" y="1643624"/>
            <a:chExt cx="2478119" cy="4462819"/>
          </a:xfrm>
        </p:grpSpPr>
        <p:sp>
          <p:nvSpPr>
            <p:cNvPr id="35" name="Rectangle 34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1" name="Rounded Rectangle 40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smtClean="0"/>
                <a:t>DESARROLLO</a:t>
              </a:r>
            </a:p>
            <a:p>
              <a:pPr algn="ctr"/>
              <a:r>
                <a:rPr lang="en-US" sz="1350" dirty="0" smtClean="0"/>
                <a:t>DE FUTUROS</a:t>
              </a:r>
            </a:p>
            <a:p>
              <a:pPr algn="ctr"/>
              <a:r>
                <a:rPr lang="en-US" sz="1350" dirty="0" smtClean="0"/>
                <a:t>PROYECTOS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856910" y="1809112"/>
              <a:ext cx="1983250" cy="406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dirty="0" smtClean="0">
                  <a:solidFill>
                    <a:schemeClr val="bg2"/>
                  </a:solidFill>
                  <a:latin typeface="+mj-lt"/>
                </a:rPr>
                <a:t>Casanova Padilla </a:t>
              </a:r>
            </a:p>
            <a:p>
              <a:pPr algn="ctr"/>
              <a:r>
                <a:rPr lang="en-US" sz="1500" dirty="0" smtClean="0">
                  <a:solidFill>
                    <a:schemeClr val="bg2"/>
                  </a:solidFill>
                  <a:latin typeface="+mj-lt"/>
                </a:rPr>
                <a:t>(2010)</a:t>
              </a:r>
              <a:endParaRPr lang="en-GB" sz="15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964254" y="2390337"/>
              <a:ext cx="1701808" cy="372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 err="1" smtClean="0">
                  <a:solidFill>
                    <a:schemeClr val="bg2"/>
                  </a:solidFill>
                </a:rPr>
                <a:t>Criterios</a:t>
              </a:r>
              <a:r>
                <a:rPr lang="en-US" sz="1350" b="1" dirty="0" smtClean="0">
                  <a:solidFill>
                    <a:schemeClr val="bg2"/>
                  </a:solidFill>
                </a:rPr>
                <a:t> </a:t>
              </a:r>
            </a:p>
            <a:p>
              <a:pPr algn="ctr"/>
              <a:r>
                <a:rPr lang="en-US" sz="1350" b="1" dirty="0" smtClean="0">
                  <a:solidFill>
                    <a:schemeClr val="bg2"/>
                  </a:solidFill>
                </a:rPr>
                <a:t>edafoclimáticos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584830" y="3015272"/>
              <a:ext cx="2440137" cy="473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/>
                <a:t>Áreas</a:t>
              </a:r>
              <a:r>
                <a:rPr lang="en-US" sz="1200" b="1" dirty="0" smtClean="0"/>
                <a:t> de </a:t>
              </a:r>
              <a:r>
                <a:rPr lang="en-US" sz="1200" b="1" dirty="0" err="1" smtClean="0"/>
                <a:t>vocación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forestal</a:t>
              </a:r>
              <a:endParaRPr lang="en-US" sz="1200" b="1" dirty="0" smtClean="0"/>
            </a:p>
            <a:p>
              <a:pPr algn="ctr"/>
              <a:r>
                <a:rPr lang="en-US" sz="1200" b="1" dirty="0" err="1" smtClean="0"/>
                <a:t>Protección</a:t>
              </a:r>
              <a:r>
                <a:rPr lang="en-US" sz="1200" b="1" dirty="0" smtClean="0"/>
                <a:t>, </a:t>
              </a:r>
              <a:r>
                <a:rPr lang="en-US" sz="1200" b="1" dirty="0" err="1" smtClean="0"/>
                <a:t>conservación</a:t>
              </a:r>
              <a:endParaRPr lang="en-US" sz="1200" b="1" dirty="0" smtClean="0"/>
            </a:p>
            <a:p>
              <a:pPr algn="ctr"/>
              <a:r>
                <a:rPr lang="en-US" sz="1200" b="1" dirty="0" err="1" smtClean="0"/>
                <a:t>Producción</a:t>
              </a:r>
              <a:endParaRPr lang="en-GB" sz="12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69572" y="3479369"/>
              <a:ext cx="1595811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/>
                <a:t>PRESENTE </a:t>
              </a:r>
            </a:p>
            <a:p>
              <a:pPr algn="ctr"/>
              <a:r>
                <a:rPr lang="en-US" sz="1200" b="1" dirty="0" smtClean="0"/>
                <a:t>INVESTIGACIÓN</a:t>
              </a:r>
              <a:endParaRPr lang="en-GB" sz="12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980942" y="3836303"/>
              <a:ext cx="1840703" cy="609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Z. De </a:t>
              </a:r>
              <a:r>
                <a:rPr lang="en-US" sz="1200" b="1" dirty="0" err="1" smtClean="0"/>
                <a:t>Proteccion</a:t>
              </a:r>
              <a:r>
                <a:rPr lang="en-US" sz="1200" b="1" dirty="0" smtClean="0"/>
                <a:t> P</a:t>
              </a:r>
            </a:p>
            <a:p>
              <a:r>
                <a:rPr lang="en-US" sz="1200" b="1" dirty="0" smtClean="0"/>
                <a:t>Z. M Bosque </a:t>
              </a:r>
              <a:r>
                <a:rPr lang="en-US" sz="1200" b="1" dirty="0" err="1" smtClean="0"/>
                <a:t>Nativo</a:t>
              </a:r>
              <a:endParaRPr lang="en-US" sz="1200" b="1" dirty="0" smtClean="0"/>
            </a:p>
            <a:p>
              <a:r>
                <a:rPr lang="en-US" sz="1200" b="1" dirty="0" smtClean="0"/>
                <a:t>Z. Para </a:t>
              </a:r>
              <a:r>
                <a:rPr lang="en-US" sz="1200" b="1" dirty="0" err="1" smtClean="0"/>
                <a:t>Otros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Usos</a:t>
              </a:r>
              <a:endParaRPr lang="en-US" sz="1200" b="1" dirty="0" smtClean="0"/>
            </a:p>
            <a:p>
              <a:endParaRPr lang="en-GB" sz="12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117701" y="4334107"/>
              <a:ext cx="1456918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/>
                <a:t>Estrategias</a:t>
              </a:r>
              <a:r>
                <a:rPr lang="en-US" sz="1200" b="1" dirty="0" smtClean="0"/>
                <a:t> de </a:t>
              </a:r>
            </a:p>
            <a:p>
              <a:pPr algn="ctr"/>
              <a:r>
                <a:rPr lang="en-US" sz="1200" b="1" dirty="0" err="1" smtClean="0"/>
                <a:t>Manejo</a:t>
              </a:r>
              <a:endParaRPr lang="en-GB" sz="12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764415" y="4696820"/>
              <a:ext cx="2133110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/>
                <a:t>Ambiental</a:t>
              </a:r>
              <a:r>
                <a:rPr lang="en-US" sz="1200" b="1" dirty="0" smtClean="0"/>
                <a:t>, </a:t>
              </a:r>
              <a:r>
                <a:rPr lang="en-US" sz="1200" b="1" dirty="0" err="1" smtClean="0"/>
                <a:t>económico</a:t>
              </a:r>
              <a:r>
                <a:rPr lang="en-US" sz="1200" b="1" dirty="0" smtClean="0"/>
                <a:t> </a:t>
              </a:r>
            </a:p>
            <a:p>
              <a:pPr algn="ctr"/>
              <a:r>
                <a:rPr lang="en-US" sz="1200" b="1" dirty="0" smtClean="0"/>
                <a:t>Y social</a:t>
              </a:r>
              <a:endParaRPr lang="en-GB" sz="12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033591" y="409431"/>
            <a:ext cx="2003640" cy="6086901"/>
            <a:chOff x="1634113" y="1643624"/>
            <a:chExt cx="2428836" cy="4462819"/>
          </a:xfrm>
        </p:grpSpPr>
        <p:sp>
          <p:nvSpPr>
            <p:cNvPr id="50" name="Rectangle 49"/>
            <p:cNvSpPr/>
            <p:nvPr/>
          </p:nvSpPr>
          <p:spPr>
            <a:xfrm>
              <a:off x="1634113" y="1643624"/>
              <a:ext cx="2428836" cy="446281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02294" y="2374710"/>
              <a:ext cx="2292474" cy="63479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702294" y="3009506"/>
              <a:ext cx="2292474" cy="29877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702294" y="3460988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1702294" y="4287786"/>
              <a:ext cx="2292474" cy="3753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702294" y="5115866"/>
              <a:ext cx="2292474" cy="8813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1875416" y="5295331"/>
              <a:ext cx="1946229" cy="522463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50" dirty="0" smtClean="0"/>
                <a:t>APORTE AL MANEJO </a:t>
              </a:r>
              <a:endParaRPr lang="en-GB" sz="135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737461" y="1724490"/>
              <a:ext cx="2222142" cy="5754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500" dirty="0" err="1" smtClean="0">
                  <a:solidFill>
                    <a:schemeClr val="bg2"/>
                  </a:solidFill>
                  <a:latin typeface="+mj-lt"/>
                </a:rPr>
                <a:t>Cáceres</a:t>
              </a:r>
              <a:r>
                <a:rPr lang="en-GB" sz="1500" dirty="0" smtClean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n-GB" sz="1500" dirty="0" err="1" smtClean="0">
                  <a:solidFill>
                    <a:schemeClr val="bg2"/>
                  </a:solidFill>
                  <a:latin typeface="+mj-lt"/>
                </a:rPr>
                <a:t>Alvarán</a:t>
              </a:r>
              <a:r>
                <a:rPr lang="en-GB" sz="1500" dirty="0" smtClean="0">
                  <a:solidFill>
                    <a:schemeClr val="bg2"/>
                  </a:solidFill>
                  <a:latin typeface="+mj-lt"/>
                </a:rPr>
                <a:t> &amp; </a:t>
              </a:r>
            </a:p>
            <a:p>
              <a:pPr algn="ctr"/>
              <a:r>
                <a:rPr lang="en-GB" sz="1500" dirty="0" err="1" smtClean="0">
                  <a:solidFill>
                    <a:schemeClr val="bg2"/>
                  </a:solidFill>
                  <a:latin typeface="+mj-lt"/>
                </a:rPr>
                <a:t>Jácome</a:t>
              </a:r>
              <a:r>
                <a:rPr lang="en-GB" sz="1500" dirty="0" smtClean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n-GB" sz="1500" dirty="0" err="1" smtClean="0">
                  <a:solidFill>
                    <a:schemeClr val="bg2"/>
                  </a:solidFill>
                  <a:latin typeface="+mj-lt"/>
                </a:rPr>
                <a:t>Martínez</a:t>
              </a:r>
              <a:endParaRPr lang="en-GB" sz="1500" dirty="0" smtClean="0">
                <a:solidFill>
                  <a:schemeClr val="bg2"/>
                </a:solidFill>
                <a:latin typeface="+mj-lt"/>
              </a:endParaRPr>
            </a:p>
            <a:p>
              <a:pPr algn="ctr"/>
              <a:r>
                <a:rPr lang="en-GB" sz="1500" dirty="0" smtClean="0">
                  <a:solidFill>
                    <a:schemeClr val="bg2"/>
                  </a:solidFill>
                  <a:latin typeface="+mj-lt"/>
                </a:rPr>
                <a:t>(2013)</a:t>
              </a:r>
              <a:endParaRPr lang="en-GB" sz="1500" dirty="0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143246" y="2399719"/>
              <a:ext cx="1552989" cy="2200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b="1" dirty="0" err="1" smtClean="0">
                  <a:solidFill>
                    <a:schemeClr val="bg2"/>
                  </a:solidFill>
                </a:rPr>
                <a:t>Socialización</a:t>
              </a:r>
              <a:endParaRPr lang="en-GB" sz="1350" b="1" dirty="0">
                <a:solidFill>
                  <a:schemeClr val="bg2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066907" y="3065329"/>
              <a:ext cx="1776455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err="1" smtClean="0"/>
                <a:t>Actores</a:t>
              </a:r>
              <a:r>
                <a:rPr lang="en-US" sz="1200" b="1" dirty="0" smtClean="0"/>
                <a:t>, </a:t>
              </a:r>
              <a:r>
                <a:rPr lang="en-US" sz="1200" b="1" dirty="0" err="1" smtClean="0"/>
                <a:t>manejan</a:t>
              </a:r>
              <a:endParaRPr lang="en-US" sz="1200" b="1" dirty="0" smtClean="0"/>
            </a:p>
            <a:p>
              <a:r>
                <a:rPr lang="en-US" sz="1200" b="1" dirty="0"/>
                <a:t>e</a:t>
              </a:r>
              <a:r>
                <a:rPr lang="en-US" sz="1200" b="1" dirty="0" smtClean="0"/>
                <a:t>l </a:t>
              </a:r>
              <a:r>
                <a:rPr lang="en-US" sz="1200" b="1" dirty="0" err="1" smtClean="0"/>
                <a:t>bosque</a:t>
              </a:r>
              <a:endParaRPr lang="en-GB" sz="12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969572" y="3479369"/>
              <a:ext cx="1696784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/>
                <a:t>PRESENTE</a:t>
              </a:r>
            </a:p>
            <a:p>
              <a:pPr algn="ctr"/>
              <a:r>
                <a:rPr lang="en-US" sz="1200" b="1" dirty="0" smtClean="0"/>
                <a:t>INVESTIGACIÓN</a:t>
              </a:r>
              <a:endParaRPr lang="en-GB" sz="12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002365" y="3891191"/>
              <a:ext cx="1834750" cy="3384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 smtClean="0"/>
                <a:t>Difunde</a:t>
              </a:r>
              <a:r>
                <a:rPr lang="en-US" sz="1200" b="1" dirty="0" smtClean="0"/>
                <a:t> el plan de</a:t>
              </a:r>
            </a:p>
            <a:p>
              <a:pPr algn="ctr"/>
              <a:r>
                <a:rPr lang="en-US" sz="1200" b="1" dirty="0" err="1" smtClean="0"/>
                <a:t>ordenamiento</a:t>
              </a:r>
              <a:endParaRPr lang="en-GB" sz="12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874379" y="4334107"/>
              <a:ext cx="1943568" cy="20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smtClean="0"/>
                <a:t>Forma </a:t>
              </a:r>
              <a:r>
                <a:rPr lang="en-US" sz="1200" b="1" dirty="0" err="1" smtClean="0"/>
                <a:t>diferenciada</a:t>
              </a:r>
              <a:endParaRPr lang="en-GB" sz="1200" dirty="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969572" y="4732790"/>
              <a:ext cx="2054874" cy="2030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/>
                <a:t>INVOLUCRAMIENTO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8210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1885909"/>
            <a:ext cx="7315200" cy="1154097"/>
          </a:xfrm>
        </p:spPr>
        <p:txBody>
          <a:bodyPr>
            <a:normAutofit/>
          </a:bodyPr>
          <a:lstStyle/>
          <a:p>
            <a:r>
              <a:rPr lang="es-EC" dirty="0" smtClean="0"/>
              <a:t>CONCLUSIONES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41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282853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42</a:t>
            </a:fld>
            <a:endParaRPr lang="en-GB"/>
          </a:p>
        </p:txBody>
      </p:sp>
      <p:grpSp>
        <p:nvGrpSpPr>
          <p:cNvPr id="23" name="Group 22"/>
          <p:cNvGrpSpPr/>
          <p:nvPr/>
        </p:nvGrpSpPr>
        <p:grpSpPr>
          <a:xfrm>
            <a:off x="2642032" y="882835"/>
            <a:ext cx="3351957" cy="4808054"/>
            <a:chOff x="7070680" y="1485705"/>
            <a:chExt cx="4469276" cy="4685160"/>
          </a:xfrm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id-ID" sz="1350"/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449748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9" name="Rectangle 28"/>
          <p:cNvSpPr/>
          <p:nvPr/>
        </p:nvSpPr>
        <p:spPr>
          <a:xfrm flipH="1">
            <a:off x="6285698" y="850633"/>
            <a:ext cx="184706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900" dirty="0"/>
          </a:p>
        </p:txBody>
      </p:sp>
      <p:sp>
        <p:nvSpPr>
          <p:cNvPr id="20" name="19 Rectángulo"/>
          <p:cNvSpPr/>
          <p:nvPr/>
        </p:nvSpPr>
        <p:spPr>
          <a:xfrm>
            <a:off x="0" y="1019937"/>
            <a:ext cx="2629709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C" sz="1400" dirty="0"/>
              <a:t>De acuerdo el diagnóstico socioeconómico en  la parroquia  existen: 11255 habitantes de las cuales el </a:t>
            </a:r>
            <a:r>
              <a:rPr lang="es-ES" sz="1400" dirty="0"/>
              <a:t>72,22%  de las familias están integradas  de 1 a 6 personas, </a:t>
            </a:r>
            <a:r>
              <a:rPr lang="es-EC" sz="1400" dirty="0"/>
              <a:t>el 44,4% de los habitantes representa a la población económicamente activa, la principal actividad económica desarrollada por  el </a:t>
            </a:r>
            <a:r>
              <a:rPr lang="es-ES" sz="1400" dirty="0"/>
              <a:t>45.4% de la población es la agricultura y ganadería lo que genera un ingreso promedio mensual superior a los $300,00 dólares, la organización territorial de la parroquia está representada por un GAD y por líderes comunitarios y barriales.</a:t>
            </a:r>
            <a:endParaRPr lang="es-EC" sz="1400" dirty="0"/>
          </a:p>
          <a:p>
            <a:endParaRPr lang="es-EC" sz="1600" dirty="0"/>
          </a:p>
        </p:txBody>
      </p:sp>
      <p:sp>
        <p:nvSpPr>
          <p:cNvPr id="2" name="1 Rectángulo"/>
          <p:cNvSpPr/>
          <p:nvPr/>
        </p:nvSpPr>
        <p:spPr>
          <a:xfrm>
            <a:off x="5916316" y="556222"/>
            <a:ext cx="32276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S" sz="1600" dirty="0"/>
              <a:t>A través de la caracterización ambiental y el análisis edafoclimático de la zona a través de cartografía se obtuvieron datos correspondientes a la parroquia con respecto al clima existen temperaturas de 1 a 12ºC y la precipitación de 800 a 1600 mm, por otra parte las variables edáficas como erodabilidad presenta zonas muy susceptibles a la erosión (1295,98 ha), susceptibles a la erosión (6537,76 ha) y resistentes a la erosión (5837,02 ha); la fertilidad del suelo presenta niveles alto (8292,34 ha), bajo (4082,44 ha) y muy bajo (1296,98 ha); el tipo de pendiente predominante en la zona es muy escarpado, muy abrupto con </a:t>
            </a:r>
            <a:r>
              <a:rPr lang="es-EC" sz="1600" dirty="0"/>
              <a:t>4098,1 ha, esto nos da un indicio del potencial forestal presente en la zona.</a:t>
            </a:r>
          </a:p>
        </p:txBody>
      </p:sp>
    </p:spTree>
    <p:extLst>
      <p:ext uri="{BB962C8B-B14F-4D97-AF65-F5344CB8AC3E}">
        <p14:creationId xmlns:p14="http://schemas.microsoft.com/office/powerpoint/2010/main" val="244928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43</a:t>
            </a:fld>
            <a:endParaRPr lang="en-GB"/>
          </a:p>
        </p:txBody>
      </p:sp>
      <p:grpSp>
        <p:nvGrpSpPr>
          <p:cNvPr id="23" name="Group 22"/>
          <p:cNvGrpSpPr/>
          <p:nvPr/>
        </p:nvGrpSpPr>
        <p:grpSpPr>
          <a:xfrm>
            <a:off x="2896022" y="972766"/>
            <a:ext cx="3351957" cy="4808054"/>
            <a:chOff x="7070680" y="1485705"/>
            <a:chExt cx="4469276" cy="4685160"/>
          </a:xfrm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id-ID" sz="1350"/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449748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355040" y="666982"/>
            <a:ext cx="1847064" cy="230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GB" sz="900" dirty="0"/>
          </a:p>
        </p:txBody>
      </p:sp>
      <p:sp>
        <p:nvSpPr>
          <p:cNvPr id="27" name="Rectangle 26"/>
          <p:cNvSpPr/>
          <p:nvPr/>
        </p:nvSpPr>
        <p:spPr>
          <a:xfrm>
            <a:off x="607974" y="3575345"/>
            <a:ext cx="184706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en-GB" sz="900" dirty="0"/>
          </a:p>
        </p:txBody>
      </p:sp>
      <p:sp>
        <p:nvSpPr>
          <p:cNvPr id="29" name="Rectangle 28"/>
          <p:cNvSpPr/>
          <p:nvPr/>
        </p:nvSpPr>
        <p:spPr>
          <a:xfrm flipH="1">
            <a:off x="6285698" y="850633"/>
            <a:ext cx="184706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900" dirty="0"/>
          </a:p>
        </p:txBody>
      </p:sp>
      <p:sp>
        <p:nvSpPr>
          <p:cNvPr id="22" name="21 Rectángulo"/>
          <p:cNvSpPr/>
          <p:nvPr/>
        </p:nvSpPr>
        <p:spPr>
          <a:xfrm>
            <a:off x="-1" y="1013105"/>
            <a:ext cx="289838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dirty="0"/>
              <a:t>Se determinaron tres zonas: Zona para manejo de bosque nativo con 1392,98 ha, está conformado por los ecosistemas: vegetación arbustiva, herbácea y bosque natural. Zona de protección permanente con 4972,90 ha, su territorio está conformado por páramos. Zona de Otros Usos conformada por 7304,77 ha se agrupa territorio destinado a actividades agrícolas, silvopastoriles, plantaciones forestales, zona urbana</a:t>
            </a:r>
          </a:p>
        </p:txBody>
      </p:sp>
      <p:sp>
        <p:nvSpPr>
          <p:cNvPr id="33" name="32 Rectángulo"/>
          <p:cNvSpPr/>
          <p:nvPr/>
        </p:nvSpPr>
        <p:spPr>
          <a:xfrm>
            <a:off x="6246034" y="1629317"/>
            <a:ext cx="28860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1600" dirty="0"/>
              <a:t>A través de asambleas comunitarias se difundió el plan de ordenamiento forestal a los actores sociales e institucionales identificados en la parroquia que les permitió conocer las zonas en las que se encuentran sus comunidades  y las estrategias de manejo para cada una de ellas; además del involucramiento y las responsabilidades en las que se encuentran inmiscuidos los actores. </a:t>
            </a:r>
          </a:p>
          <a:p>
            <a:pPr lvl="0"/>
            <a:r>
              <a:rPr lang="es-EC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868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5211" y="1885909"/>
            <a:ext cx="7315200" cy="1154097"/>
          </a:xfrm>
        </p:spPr>
        <p:txBody>
          <a:bodyPr>
            <a:normAutofit/>
          </a:bodyPr>
          <a:lstStyle/>
          <a:p>
            <a:r>
              <a:rPr lang="es-EC" dirty="0" smtClean="0"/>
              <a:t>RECOMENDACIONES</a:t>
            </a:r>
            <a:endParaRPr lang="es-EC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t>44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>
            <a:off x="586854" y="2143180"/>
            <a:ext cx="8557146" cy="2742719"/>
            <a:chOff x="7551981" y="3018081"/>
            <a:chExt cx="4640019" cy="2822457"/>
          </a:xfrm>
        </p:grpSpPr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8028708" y="4787797"/>
              <a:ext cx="76168" cy="104486"/>
            </a:xfrm>
            <a:custGeom>
              <a:avLst/>
              <a:gdLst>
                <a:gd name="T0" fmla="*/ 0 w 36"/>
                <a:gd name="T1" fmla="*/ 0 h 45"/>
                <a:gd name="T2" fmla="*/ 6 w 36"/>
                <a:gd name="T3" fmla="*/ 9 h 45"/>
                <a:gd name="T4" fmla="*/ 33 w 36"/>
                <a:gd name="T5" fmla="*/ 45 h 45"/>
                <a:gd name="T6" fmla="*/ 36 w 36"/>
                <a:gd name="T7" fmla="*/ 45 h 45"/>
                <a:gd name="T8" fmla="*/ 13 w 36"/>
                <a:gd name="T9" fmla="*/ 15 h 45"/>
                <a:gd name="T10" fmla="*/ 6 w 36"/>
                <a:gd name="T11" fmla="*/ 4 h 45"/>
                <a:gd name="T12" fmla="*/ 0 w 3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5">
                  <a:moveTo>
                    <a:pt x="0" y="0"/>
                  </a:moveTo>
                  <a:cubicBezTo>
                    <a:pt x="2" y="3"/>
                    <a:pt x="3" y="6"/>
                    <a:pt x="6" y="9"/>
                  </a:cubicBezTo>
                  <a:cubicBezTo>
                    <a:pt x="14" y="22"/>
                    <a:pt x="24" y="34"/>
                    <a:pt x="33" y="45"/>
                  </a:cubicBezTo>
                  <a:cubicBezTo>
                    <a:pt x="34" y="45"/>
                    <a:pt x="35" y="45"/>
                    <a:pt x="36" y="45"/>
                  </a:cubicBezTo>
                  <a:cubicBezTo>
                    <a:pt x="28" y="36"/>
                    <a:pt x="20" y="26"/>
                    <a:pt x="13" y="15"/>
                  </a:cubicBezTo>
                  <a:cubicBezTo>
                    <a:pt x="10" y="12"/>
                    <a:pt x="8" y="8"/>
                    <a:pt x="6" y="4"/>
                  </a:cubicBezTo>
                  <a:cubicBezTo>
                    <a:pt x="4" y="3"/>
                    <a:pt x="2" y="1"/>
                    <a:pt x="0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9" name="Rectangle 20"/>
            <p:cNvSpPr>
              <a:spLocks noChangeArrowheads="1"/>
            </p:cNvSpPr>
            <p:nvPr/>
          </p:nvSpPr>
          <p:spPr bwMode="auto">
            <a:xfrm>
              <a:off x="8454650" y="3018081"/>
              <a:ext cx="3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00"/>
              <a:endParaRPr lang="en-US" altLang="en-US" sz="1050" dirty="0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7611123" y="4808496"/>
              <a:ext cx="1521582" cy="792513"/>
            </a:xfrm>
            <a:custGeom>
              <a:avLst/>
              <a:gdLst>
                <a:gd name="T0" fmla="*/ 32 w 718"/>
                <a:gd name="T1" fmla="*/ 80 h 340"/>
                <a:gd name="T2" fmla="*/ 0 w 718"/>
                <a:gd name="T3" fmla="*/ 115 h 340"/>
                <a:gd name="T4" fmla="*/ 637 w 718"/>
                <a:gd name="T5" fmla="*/ 340 h 340"/>
                <a:gd name="T6" fmla="*/ 718 w 718"/>
                <a:gd name="T7" fmla="*/ 246 h 340"/>
                <a:gd name="T8" fmla="*/ 32 w 718"/>
                <a:gd name="T9" fmla="*/ 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340">
                  <a:moveTo>
                    <a:pt x="32" y="80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637" y="340"/>
                    <a:pt x="637" y="340"/>
                    <a:pt x="637" y="340"/>
                  </a:cubicBezTo>
                  <a:cubicBezTo>
                    <a:pt x="718" y="246"/>
                    <a:pt x="718" y="246"/>
                    <a:pt x="718" y="246"/>
                  </a:cubicBezTo>
                  <a:cubicBezTo>
                    <a:pt x="718" y="246"/>
                    <a:pt x="167" y="0"/>
                    <a:pt x="32" y="80"/>
                  </a:cubicBezTo>
                  <a:close/>
                </a:path>
              </a:pathLst>
            </a:custGeom>
            <a:solidFill>
              <a:srgbClr val="CC9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7551981" y="4773997"/>
              <a:ext cx="1515310" cy="784627"/>
            </a:xfrm>
            <a:custGeom>
              <a:avLst/>
              <a:gdLst>
                <a:gd name="T0" fmla="*/ 35 w 715"/>
                <a:gd name="T1" fmla="*/ 59 h 337"/>
                <a:gd name="T2" fmla="*/ 0 w 715"/>
                <a:gd name="T3" fmla="*/ 86 h 337"/>
                <a:gd name="T4" fmla="*/ 632 w 715"/>
                <a:gd name="T5" fmla="*/ 337 h 337"/>
                <a:gd name="T6" fmla="*/ 715 w 715"/>
                <a:gd name="T7" fmla="*/ 245 h 337"/>
                <a:gd name="T8" fmla="*/ 35 w 715"/>
                <a:gd name="T9" fmla="*/ 5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337">
                  <a:moveTo>
                    <a:pt x="35" y="59"/>
                  </a:moveTo>
                  <a:cubicBezTo>
                    <a:pt x="0" y="86"/>
                    <a:pt x="0" y="86"/>
                    <a:pt x="0" y="86"/>
                  </a:cubicBezTo>
                  <a:cubicBezTo>
                    <a:pt x="632" y="337"/>
                    <a:pt x="632" y="337"/>
                    <a:pt x="632" y="337"/>
                  </a:cubicBezTo>
                  <a:cubicBezTo>
                    <a:pt x="715" y="245"/>
                    <a:pt x="715" y="245"/>
                    <a:pt x="715" y="245"/>
                  </a:cubicBezTo>
                  <a:cubicBezTo>
                    <a:pt x="715" y="245"/>
                    <a:pt x="143" y="0"/>
                    <a:pt x="35" y="59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7651448" y="4461526"/>
              <a:ext cx="3832631" cy="1302127"/>
            </a:xfrm>
            <a:custGeom>
              <a:avLst/>
              <a:gdLst>
                <a:gd name="T0" fmla="*/ 1763 w 1809"/>
                <a:gd name="T1" fmla="*/ 147 h 559"/>
                <a:gd name="T2" fmla="*/ 1261 w 1809"/>
                <a:gd name="T3" fmla="*/ 110 h 559"/>
                <a:gd name="T4" fmla="*/ 780 w 1809"/>
                <a:gd name="T5" fmla="*/ 195 h 559"/>
                <a:gd name="T6" fmla="*/ 607 w 1809"/>
                <a:gd name="T7" fmla="*/ 216 h 559"/>
                <a:gd name="T8" fmla="*/ 371 w 1809"/>
                <a:gd name="T9" fmla="*/ 243 h 559"/>
                <a:gd name="T10" fmla="*/ 0 w 1809"/>
                <a:gd name="T11" fmla="*/ 199 h 559"/>
                <a:gd name="T12" fmla="*/ 550 w 1809"/>
                <a:gd name="T13" fmla="*/ 470 h 559"/>
                <a:gd name="T14" fmla="*/ 687 w 1809"/>
                <a:gd name="T15" fmla="*/ 546 h 559"/>
                <a:gd name="T16" fmla="*/ 1310 w 1809"/>
                <a:gd name="T17" fmla="*/ 403 h 559"/>
                <a:gd name="T18" fmla="*/ 1809 w 1809"/>
                <a:gd name="T19" fmla="*/ 445 h 559"/>
                <a:gd name="T20" fmla="*/ 1763 w 1809"/>
                <a:gd name="T21" fmla="*/ 14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9" h="559">
                  <a:moveTo>
                    <a:pt x="1763" y="147"/>
                  </a:moveTo>
                  <a:cubicBezTo>
                    <a:pt x="1763" y="147"/>
                    <a:pt x="1326" y="119"/>
                    <a:pt x="1261" y="110"/>
                  </a:cubicBezTo>
                  <a:cubicBezTo>
                    <a:pt x="1196" y="102"/>
                    <a:pt x="966" y="0"/>
                    <a:pt x="780" y="195"/>
                  </a:cubicBezTo>
                  <a:cubicBezTo>
                    <a:pt x="607" y="216"/>
                    <a:pt x="607" y="216"/>
                    <a:pt x="607" y="216"/>
                  </a:cubicBezTo>
                  <a:cubicBezTo>
                    <a:pt x="607" y="216"/>
                    <a:pt x="422" y="162"/>
                    <a:pt x="371" y="243"/>
                  </a:cubicBezTo>
                  <a:cubicBezTo>
                    <a:pt x="371" y="243"/>
                    <a:pt x="95" y="109"/>
                    <a:pt x="0" y="199"/>
                  </a:cubicBezTo>
                  <a:cubicBezTo>
                    <a:pt x="0" y="199"/>
                    <a:pt x="494" y="419"/>
                    <a:pt x="550" y="470"/>
                  </a:cubicBezTo>
                  <a:cubicBezTo>
                    <a:pt x="550" y="470"/>
                    <a:pt x="641" y="559"/>
                    <a:pt x="687" y="546"/>
                  </a:cubicBezTo>
                  <a:cubicBezTo>
                    <a:pt x="732" y="533"/>
                    <a:pt x="1141" y="404"/>
                    <a:pt x="1310" y="403"/>
                  </a:cubicBezTo>
                  <a:cubicBezTo>
                    <a:pt x="1809" y="445"/>
                    <a:pt x="1809" y="445"/>
                    <a:pt x="1809" y="445"/>
                  </a:cubicBezTo>
                  <a:cubicBezTo>
                    <a:pt x="1763" y="147"/>
                    <a:pt x="1763" y="147"/>
                    <a:pt x="1763" y="147"/>
                  </a:cubicBezTo>
                </a:path>
              </a:pathLst>
            </a:custGeom>
            <a:solidFill>
              <a:srgbClr val="FFBF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5" name="Freeform 28"/>
            <p:cNvSpPr>
              <a:spLocks/>
            </p:cNvSpPr>
            <p:nvPr/>
          </p:nvSpPr>
          <p:spPr bwMode="auto">
            <a:xfrm>
              <a:off x="8308292" y="5027325"/>
              <a:ext cx="1285907" cy="370628"/>
            </a:xfrm>
            <a:custGeom>
              <a:avLst/>
              <a:gdLst>
                <a:gd name="T0" fmla="*/ 61 w 607"/>
                <a:gd name="T1" fmla="*/ 0 h 159"/>
                <a:gd name="T2" fmla="*/ 479 w 607"/>
                <a:gd name="T3" fmla="*/ 106 h 159"/>
                <a:gd name="T4" fmla="*/ 607 w 607"/>
                <a:gd name="T5" fmla="*/ 68 h 159"/>
                <a:gd name="T6" fmla="*/ 488 w 607"/>
                <a:gd name="T7" fmla="*/ 126 h 159"/>
                <a:gd name="T8" fmla="*/ 61 w 607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159">
                  <a:moveTo>
                    <a:pt x="61" y="0"/>
                  </a:moveTo>
                  <a:cubicBezTo>
                    <a:pt x="61" y="0"/>
                    <a:pt x="0" y="125"/>
                    <a:pt x="479" y="106"/>
                  </a:cubicBezTo>
                  <a:cubicBezTo>
                    <a:pt x="607" y="68"/>
                    <a:pt x="607" y="68"/>
                    <a:pt x="607" y="68"/>
                  </a:cubicBezTo>
                  <a:cubicBezTo>
                    <a:pt x="488" y="126"/>
                    <a:pt x="488" y="126"/>
                    <a:pt x="488" y="126"/>
                  </a:cubicBezTo>
                  <a:cubicBezTo>
                    <a:pt x="488" y="126"/>
                    <a:pt x="4" y="159"/>
                    <a:pt x="61" y="0"/>
                  </a:cubicBezTo>
                  <a:close/>
                </a:path>
              </a:pathLst>
            </a:custGeom>
            <a:solidFill>
              <a:srgbClr val="E3A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6" name="Freeform 29"/>
            <p:cNvSpPr>
              <a:spLocks/>
            </p:cNvSpPr>
            <p:nvPr/>
          </p:nvSpPr>
          <p:spPr bwMode="auto">
            <a:xfrm>
              <a:off x="8471383" y="4958326"/>
              <a:ext cx="258974" cy="230657"/>
            </a:xfrm>
            <a:custGeom>
              <a:avLst/>
              <a:gdLst>
                <a:gd name="T0" fmla="*/ 111 w 122"/>
                <a:gd name="T1" fmla="*/ 31 h 99"/>
                <a:gd name="T2" fmla="*/ 92 w 122"/>
                <a:gd name="T3" fmla="*/ 99 h 99"/>
                <a:gd name="T4" fmla="*/ 3 w 122"/>
                <a:gd name="T5" fmla="*/ 56 h 99"/>
                <a:gd name="T6" fmla="*/ 111 w 122"/>
                <a:gd name="T7" fmla="*/ 3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99">
                  <a:moveTo>
                    <a:pt x="111" y="31"/>
                  </a:moveTo>
                  <a:cubicBezTo>
                    <a:pt x="111" y="31"/>
                    <a:pt x="122" y="74"/>
                    <a:pt x="92" y="99"/>
                  </a:cubicBezTo>
                  <a:cubicBezTo>
                    <a:pt x="92" y="99"/>
                    <a:pt x="0" y="92"/>
                    <a:pt x="3" y="56"/>
                  </a:cubicBezTo>
                  <a:cubicBezTo>
                    <a:pt x="6" y="0"/>
                    <a:pt x="111" y="31"/>
                    <a:pt x="111" y="31"/>
                  </a:cubicBezTo>
                  <a:close/>
                </a:path>
              </a:pathLst>
            </a:custGeom>
            <a:solidFill>
              <a:srgbClr val="FCD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10474171" y="4529540"/>
              <a:ext cx="1556530" cy="1117798"/>
            </a:xfrm>
            <a:custGeom>
              <a:avLst/>
              <a:gdLst>
                <a:gd name="T0" fmla="*/ 0 w 1737"/>
                <a:gd name="T1" fmla="*/ 122 h 1134"/>
                <a:gd name="T2" fmla="*/ 49 w 1737"/>
                <a:gd name="T3" fmla="*/ 1080 h 1134"/>
                <a:gd name="T4" fmla="*/ 1737 w 1737"/>
                <a:gd name="T5" fmla="*/ 1134 h 1134"/>
                <a:gd name="T6" fmla="*/ 1711 w 1737"/>
                <a:gd name="T7" fmla="*/ 0 h 1134"/>
                <a:gd name="T8" fmla="*/ 0 w 1737"/>
                <a:gd name="T9" fmla="*/ 122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1134">
                  <a:moveTo>
                    <a:pt x="0" y="122"/>
                  </a:moveTo>
                  <a:lnTo>
                    <a:pt x="49" y="1080"/>
                  </a:lnTo>
                  <a:lnTo>
                    <a:pt x="1737" y="1134"/>
                  </a:lnTo>
                  <a:lnTo>
                    <a:pt x="1711" y="0"/>
                  </a:lnTo>
                  <a:lnTo>
                    <a:pt x="0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10626509" y="4401398"/>
              <a:ext cx="1565491" cy="1439140"/>
            </a:xfrm>
            <a:custGeom>
              <a:avLst/>
              <a:gdLst>
                <a:gd name="T0" fmla="*/ 9 w 1747"/>
                <a:gd name="T1" fmla="*/ 139 h 1460"/>
                <a:gd name="T2" fmla="*/ 0 w 1747"/>
                <a:gd name="T3" fmla="*/ 1349 h 1460"/>
                <a:gd name="T4" fmla="*/ 1747 w 1747"/>
                <a:gd name="T5" fmla="*/ 1460 h 1460"/>
                <a:gd name="T6" fmla="*/ 1723 w 1747"/>
                <a:gd name="T7" fmla="*/ 0 h 1460"/>
                <a:gd name="T8" fmla="*/ 9 w 1747"/>
                <a:gd name="T9" fmla="*/ 139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7" h="1460">
                  <a:moveTo>
                    <a:pt x="9" y="139"/>
                  </a:moveTo>
                  <a:lnTo>
                    <a:pt x="0" y="1349"/>
                  </a:lnTo>
                  <a:lnTo>
                    <a:pt x="1747" y="1460"/>
                  </a:lnTo>
                  <a:lnTo>
                    <a:pt x="1723" y="0"/>
                  </a:lnTo>
                  <a:lnTo>
                    <a:pt x="9" y="1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10626509" y="5419638"/>
              <a:ext cx="1448998" cy="414000"/>
            </a:xfrm>
            <a:custGeom>
              <a:avLst/>
              <a:gdLst>
                <a:gd name="T0" fmla="*/ 2 w 1617"/>
                <a:gd name="T1" fmla="*/ 0 h 420"/>
                <a:gd name="T2" fmla="*/ 0 w 1617"/>
                <a:gd name="T3" fmla="*/ 316 h 420"/>
                <a:gd name="T4" fmla="*/ 1617 w 1617"/>
                <a:gd name="T5" fmla="*/ 420 h 420"/>
                <a:gd name="T6" fmla="*/ 1617 w 1617"/>
                <a:gd name="T7" fmla="*/ 35 h 420"/>
                <a:gd name="T8" fmla="*/ 2 w 1617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420">
                  <a:moveTo>
                    <a:pt x="2" y="0"/>
                  </a:moveTo>
                  <a:lnTo>
                    <a:pt x="0" y="316"/>
                  </a:lnTo>
                  <a:lnTo>
                    <a:pt x="1617" y="420"/>
                  </a:lnTo>
                  <a:lnTo>
                    <a:pt x="1617" y="35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10844262" y="5479768"/>
              <a:ext cx="172051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9 h 82"/>
                <a:gd name="T4" fmla="*/ 3 w 81"/>
                <a:gd name="T5" fmla="*/ 47 h 82"/>
                <a:gd name="T6" fmla="*/ 35 w 81"/>
                <a:gd name="T7" fmla="*/ 4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6"/>
                    <a:pt x="46" y="79"/>
                  </a:cubicBezTo>
                  <a:cubicBezTo>
                    <a:pt x="26" y="82"/>
                    <a:pt x="6" y="68"/>
                    <a:pt x="3" y="47"/>
                  </a:cubicBezTo>
                  <a:cubicBezTo>
                    <a:pt x="0" y="26"/>
                    <a:pt x="14" y="7"/>
                    <a:pt x="35" y="4"/>
                  </a:cubicBezTo>
                  <a:cubicBezTo>
                    <a:pt x="56" y="0"/>
                    <a:pt x="75" y="15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11115781" y="5498496"/>
              <a:ext cx="171156" cy="191229"/>
            </a:xfrm>
            <a:custGeom>
              <a:avLst/>
              <a:gdLst>
                <a:gd name="T0" fmla="*/ 78 w 81"/>
                <a:gd name="T1" fmla="*/ 35 h 82"/>
                <a:gd name="T2" fmla="*/ 46 w 81"/>
                <a:gd name="T3" fmla="*/ 78 h 82"/>
                <a:gd name="T4" fmla="*/ 3 w 81"/>
                <a:gd name="T5" fmla="*/ 47 h 82"/>
                <a:gd name="T6" fmla="*/ 35 w 81"/>
                <a:gd name="T7" fmla="*/ 3 h 82"/>
                <a:gd name="T8" fmla="*/ 78 w 81"/>
                <a:gd name="T9" fmla="*/ 3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78" y="35"/>
                  </a:moveTo>
                  <a:cubicBezTo>
                    <a:pt x="81" y="56"/>
                    <a:pt x="67" y="75"/>
                    <a:pt x="46" y="78"/>
                  </a:cubicBezTo>
                  <a:cubicBezTo>
                    <a:pt x="25" y="82"/>
                    <a:pt x="6" y="67"/>
                    <a:pt x="3" y="47"/>
                  </a:cubicBezTo>
                  <a:cubicBezTo>
                    <a:pt x="0" y="26"/>
                    <a:pt x="14" y="6"/>
                    <a:pt x="35" y="3"/>
                  </a:cubicBezTo>
                  <a:cubicBezTo>
                    <a:pt x="55" y="0"/>
                    <a:pt x="75" y="14"/>
                    <a:pt x="78" y="3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GB" sz="3000"/>
            </a:p>
          </p:txBody>
        </p:sp>
      </p:grpSp>
    </p:spTree>
    <p:extLst>
      <p:ext uri="{BB962C8B-B14F-4D97-AF65-F5344CB8AC3E}">
        <p14:creationId xmlns:p14="http://schemas.microsoft.com/office/powerpoint/2010/main" val="140937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45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 rot="2686389">
            <a:off x="2685306" y="1774701"/>
            <a:ext cx="3274791" cy="3299080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003294" y="3225495"/>
            <a:ext cx="29803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 smtClean="0"/>
              <a:t>RECOMENDACIONES</a:t>
            </a:r>
            <a:endParaRPr lang="en-GB" sz="21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4911861" y="1535855"/>
            <a:ext cx="1472707" cy="572340"/>
            <a:chOff x="7532084" y="1831383"/>
            <a:chExt cx="2856516" cy="1092501"/>
          </a:xfrm>
        </p:grpSpPr>
        <p:grpSp>
          <p:nvGrpSpPr>
            <p:cNvPr id="17" name="Group 16"/>
            <p:cNvGrpSpPr/>
            <p:nvPr/>
          </p:nvGrpSpPr>
          <p:grpSpPr>
            <a:xfrm>
              <a:off x="753208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10" name="Straight Connector 9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Oval 14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</p:grp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9852359" y="2017450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 flipH="1">
            <a:off x="2302410" y="1593736"/>
            <a:ext cx="1400332" cy="535988"/>
            <a:chOff x="7532084" y="1620367"/>
            <a:chExt cx="2856516" cy="1092501"/>
          </a:xfrm>
        </p:grpSpPr>
        <p:grpSp>
          <p:nvGrpSpPr>
            <p:cNvPr id="25" name="Group 24"/>
            <p:cNvGrpSpPr/>
            <p:nvPr/>
          </p:nvGrpSpPr>
          <p:grpSpPr>
            <a:xfrm>
              <a:off x="7532084" y="2215087"/>
              <a:ext cx="2244962" cy="497781"/>
              <a:chOff x="7743099" y="1907795"/>
              <a:chExt cx="2244962" cy="497781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7743099" y="2405575"/>
                <a:ext cx="1696323" cy="0"/>
              </a:xfrm>
              <a:prstGeom prst="line">
                <a:avLst/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9425354" y="1907795"/>
                <a:ext cx="562707" cy="497781"/>
              </a:xfrm>
              <a:prstGeom prst="line">
                <a:avLst/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Oval 25"/>
            <p:cNvSpPr/>
            <p:nvPr/>
          </p:nvSpPr>
          <p:spPr>
            <a:xfrm>
              <a:off x="9632897" y="1620367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16" name="15 Rectángulo"/>
          <p:cNvSpPr/>
          <p:nvPr/>
        </p:nvSpPr>
        <p:spPr>
          <a:xfrm>
            <a:off x="0" y="994114"/>
            <a:ext cx="230241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C" sz="1600" dirty="0"/>
              <a:t>A las instituciones públicas y privadas se recomienda impulsar el mejoramiento de actividades económicas por medio de proyectos a fin de mejorar el ingreso económico de  las familias.</a:t>
            </a:r>
          </a:p>
          <a:p>
            <a:endParaRPr lang="es-EC" sz="1600" dirty="0"/>
          </a:p>
        </p:txBody>
      </p:sp>
      <p:sp>
        <p:nvSpPr>
          <p:cNvPr id="37" name="36 Rectángulo"/>
          <p:cNvSpPr/>
          <p:nvPr/>
        </p:nvSpPr>
        <p:spPr>
          <a:xfrm>
            <a:off x="6281688" y="1233214"/>
            <a:ext cx="286231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1600" dirty="0"/>
              <a:t>Tomando en cuenta la caracterización ambiental de la parroquia se recomienda crear ordenanzas a nivel comunitario y parroquial, donde se limite la expansión de la  frontera agrícola, se evite el daño a los ecosistemas naturales existentes y se de un uso adecuado al suelo, aprovechando los suelos fértiles y protegiendo los que son susceptibles. </a:t>
            </a:r>
          </a:p>
          <a:p>
            <a:pPr lvl="0" algn="just"/>
            <a:endParaRPr lang="es-EC" sz="1400" dirty="0"/>
          </a:p>
        </p:txBody>
      </p:sp>
    </p:spTree>
    <p:extLst>
      <p:ext uri="{BB962C8B-B14F-4D97-AF65-F5344CB8AC3E}">
        <p14:creationId xmlns:p14="http://schemas.microsoft.com/office/powerpoint/2010/main" val="21194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16" grpId="0"/>
      <p:bldP spid="3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81812-CA6E-4CF7-A597-B03BE0D22F0C}" type="slidenum">
              <a:rPr lang="en-GB" smtClean="0"/>
              <a:pPr/>
              <a:t>46</a:t>
            </a:fld>
            <a:endParaRPr lang="en-GB"/>
          </a:p>
        </p:txBody>
      </p:sp>
      <p:grpSp>
        <p:nvGrpSpPr>
          <p:cNvPr id="4" name="Group 3"/>
          <p:cNvGrpSpPr/>
          <p:nvPr/>
        </p:nvGrpSpPr>
        <p:grpSpPr>
          <a:xfrm rot="2686389">
            <a:off x="2685306" y="1774701"/>
            <a:ext cx="3274791" cy="3299080"/>
            <a:chOff x="4095409" y="3126757"/>
            <a:chExt cx="2045437" cy="2049874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003294" y="3225495"/>
            <a:ext cx="298030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 smtClean="0"/>
              <a:t>RECOMENDACIONES</a:t>
            </a:r>
            <a:endParaRPr lang="en-GB" sz="21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4804361" y="4219503"/>
            <a:ext cx="1567466" cy="513764"/>
            <a:chOff x="6991643" y="4527485"/>
            <a:chExt cx="3396957" cy="1092501"/>
          </a:xfrm>
        </p:grpSpPr>
        <p:grpSp>
          <p:nvGrpSpPr>
            <p:cNvPr id="18" name="Group 17"/>
            <p:cNvGrpSpPr/>
            <p:nvPr/>
          </p:nvGrpSpPr>
          <p:grpSpPr>
            <a:xfrm>
              <a:off x="6991643" y="4527485"/>
              <a:ext cx="3396957" cy="1092501"/>
              <a:chOff x="6991643" y="1620367"/>
              <a:chExt cx="3396957" cy="1092501"/>
            </a:xfrm>
            <a:solidFill>
              <a:schemeClr val="accent4"/>
            </a:solidFill>
          </p:grpSpPr>
          <p:grpSp>
            <p:nvGrpSpPr>
              <p:cNvPr id="19" name="Group 18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  <a:grpFill/>
            </p:grpSpPr>
            <p:cxnSp>
              <p:nvCxnSpPr>
                <p:cNvPr id="21" name="Straight Connector 20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" name="Oval 19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/>
              </a:p>
            </p:txBody>
          </p:sp>
        </p:grp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9841036" y="4746208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 flipH="1">
            <a:off x="2302410" y="4220503"/>
            <a:ext cx="1789254" cy="470056"/>
            <a:chOff x="6991643" y="1620367"/>
            <a:chExt cx="3396957" cy="1092501"/>
          </a:xfrm>
        </p:grpSpPr>
        <p:grpSp>
          <p:nvGrpSpPr>
            <p:cNvPr id="30" name="Group 29"/>
            <p:cNvGrpSpPr/>
            <p:nvPr/>
          </p:nvGrpSpPr>
          <p:grpSpPr>
            <a:xfrm>
              <a:off x="6991643" y="2215087"/>
              <a:ext cx="2785403" cy="497781"/>
              <a:chOff x="7202658" y="1907795"/>
              <a:chExt cx="2785403" cy="497781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7202658" y="2405575"/>
                <a:ext cx="2236764" cy="0"/>
              </a:xfrm>
              <a:prstGeom prst="line">
                <a:avLst/>
              </a:prstGeom>
              <a:ln w="254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 flipV="1">
                <a:off x="9425354" y="1907795"/>
                <a:ext cx="562707" cy="497781"/>
              </a:xfrm>
              <a:prstGeom prst="line">
                <a:avLst/>
              </a:prstGeom>
              <a:ln w="254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30"/>
            <p:cNvSpPr/>
            <p:nvPr/>
          </p:nvSpPr>
          <p:spPr>
            <a:xfrm>
              <a:off x="9632897" y="162036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sp>
        <p:nvSpPr>
          <p:cNvPr id="37" name="36 Rectángulo"/>
          <p:cNvSpPr/>
          <p:nvPr/>
        </p:nvSpPr>
        <p:spPr>
          <a:xfrm>
            <a:off x="6371827" y="1234714"/>
            <a:ext cx="257804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dirty="0"/>
              <a:t>Vincular y capacitar a líderes comunitarios y pobladores con las instituciones que tienen acción en la zona, con el fin de obtener ideas que aporten a futuras investigaciones y proyectos que se desarrollen en la zona, difundir la importancia que tiene los bosques.</a:t>
            </a:r>
          </a:p>
          <a:p>
            <a:pPr lvl="0"/>
            <a:r>
              <a:rPr lang="es-EC" sz="1200" dirty="0" smtClean="0"/>
              <a:t>.</a:t>
            </a:r>
            <a:endParaRPr lang="es-EC" sz="1200" dirty="0"/>
          </a:p>
        </p:txBody>
      </p:sp>
      <p:sp>
        <p:nvSpPr>
          <p:cNvPr id="39" name="38 Rectángulo"/>
          <p:cNvSpPr/>
          <p:nvPr/>
        </p:nvSpPr>
        <p:spPr>
          <a:xfrm>
            <a:off x="1896" y="763282"/>
            <a:ext cx="23005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EC" sz="1600" dirty="0"/>
              <a:t>A la Junta parroquial se recomienda tomar en cuenta la información desarrollada en esta investigación de modo que las zonas que fueron identificadas puedan ser acopladas al PDOT  de la parroquia; implementar las estrategias de manejo de esta investigación en los proyectos que se desarrollen en la zona a fin de que la parroquia se tenga un crecimiento sostenible e integral.</a:t>
            </a:r>
          </a:p>
          <a:p>
            <a:pPr algn="just"/>
            <a:endParaRPr lang="es-EC" sz="1600" dirty="0" smtClean="0"/>
          </a:p>
        </p:txBody>
      </p:sp>
    </p:spTree>
    <p:extLst>
      <p:ext uri="{BB962C8B-B14F-4D97-AF65-F5344CB8AC3E}">
        <p14:creationId xmlns:p14="http://schemas.microsoft.com/office/powerpoint/2010/main" val="316785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7" grpId="0"/>
      <p:bldP spid="3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857251"/>
            <a:ext cx="9144000" cy="514349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3868359" y="1635188"/>
            <a:ext cx="1407282" cy="1348646"/>
          </a:xfrm>
          <a:custGeom>
            <a:avLst/>
            <a:gdLst>
              <a:gd name="T0" fmla="*/ 16 w 48"/>
              <a:gd name="T1" fmla="*/ 28 h 46"/>
              <a:gd name="T2" fmla="*/ 17 w 48"/>
              <a:gd name="T3" fmla="*/ 30 h 46"/>
              <a:gd name="T4" fmla="*/ 0 w 48"/>
              <a:gd name="T5" fmla="*/ 30 h 46"/>
              <a:gd name="T6" fmla="*/ 0 w 48"/>
              <a:gd name="T7" fmla="*/ 0 h 46"/>
              <a:gd name="T8" fmla="*/ 2 w 48"/>
              <a:gd name="T9" fmla="*/ 0 h 46"/>
              <a:gd name="T10" fmla="*/ 2 w 48"/>
              <a:gd name="T11" fmla="*/ 28 h 46"/>
              <a:gd name="T12" fmla="*/ 16 w 48"/>
              <a:gd name="T13" fmla="*/ 28 h 46"/>
              <a:gd name="T14" fmla="*/ 23 w 48"/>
              <a:gd name="T15" fmla="*/ 14 h 46"/>
              <a:gd name="T16" fmla="*/ 25 w 48"/>
              <a:gd name="T17" fmla="*/ 9 h 46"/>
              <a:gd name="T18" fmla="*/ 28 w 48"/>
              <a:gd name="T19" fmla="*/ 10 h 46"/>
              <a:gd name="T20" fmla="*/ 27 w 48"/>
              <a:gd name="T21" fmla="*/ 2 h 46"/>
              <a:gd name="T22" fmla="*/ 21 w 48"/>
              <a:gd name="T23" fmla="*/ 7 h 46"/>
              <a:gd name="T24" fmla="*/ 23 w 48"/>
              <a:gd name="T25" fmla="*/ 8 h 46"/>
              <a:gd name="T26" fmla="*/ 20 w 48"/>
              <a:gd name="T27" fmla="*/ 14 h 46"/>
              <a:gd name="T28" fmla="*/ 17 w 48"/>
              <a:gd name="T29" fmla="*/ 10 h 46"/>
              <a:gd name="T30" fmla="*/ 13 w 48"/>
              <a:gd name="T31" fmla="*/ 17 h 46"/>
              <a:gd name="T32" fmla="*/ 9 w 48"/>
              <a:gd name="T33" fmla="*/ 14 h 46"/>
              <a:gd name="T34" fmla="*/ 5 w 48"/>
              <a:gd name="T35" fmla="*/ 24 h 46"/>
              <a:gd name="T36" fmla="*/ 7 w 48"/>
              <a:gd name="T37" fmla="*/ 24 h 46"/>
              <a:gd name="T38" fmla="*/ 10 w 48"/>
              <a:gd name="T39" fmla="*/ 17 h 46"/>
              <a:gd name="T40" fmla="*/ 14 w 48"/>
              <a:gd name="T41" fmla="*/ 21 h 46"/>
              <a:gd name="T42" fmla="*/ 17 w 48"/>
              <a:gd name="T43" fmla="*/ 14 h 46"/>
              <a:gd name="T44" fmla="*/ 20 w 48"/>
              <a:gd name="T45" fmla="*/ 17 h 46"/>
              <a:gd name="T46" fmla="*/ 23 w 48"/>
              <a:gd name="T47" fmla="*/ 14 h 46"/>
              <a:gd name="T48" fmla="*/ 48 w 48"/>
              <a:gd name="T49" fmla="*/ 41 h 46"/>
              <a:gd name="T50" fmla="*/ 40 w 48"/>
              <a:gd name="T51" fmla="*/ 33 h 46"/>
              <a:gd name="T52" fmla="*/ 39 w 48"/>
              <a:gd name="T53" fmla="*/ 33 h 46"/>
              <a:gd name="T54" fmla="*/ 35 w 48"/>
              <a:gd name="T55" fmla="*/ 36 h 46"/>
              <a:gd name="T56" fmla="*/ 35 w 48"/>
              <a:gd name="T57" fmla="*/ 37 h 46"/>
              <a:gd name="T58" fmla="*/ 43 w 48"/>
              <a:gd name="T59" fmla="*/ 46 h 46"/>
              <a:gd name="T60" fmla="*/ 44 w 48"/>
              <a:gd name="T61" fmla="*/ 46 h 46"/>
              <a:gd name="T62" fmla="*/ 48 w 48"/>
              <a:gd name="T63" fmla="*/ 43 h 46"/>
              <a:gd name="T64" fmla="*/ 48 w 48"/>
              <a:gd name="T65" fmla="*/ 41 h 46"/>
              <a:gd name="T66" fmla="*/ 40 w 48"/>
              <a:gd name="T67" fmla="*/ 25 h 46"/>
              <a:gd name="T68" fmla="*/ 39 w 48"/>
              <a:gd name="T69" fmla="*/ 29 h 46"/>
              <a:gd name="T70" fmla="*/ 25 w 48"/>
              <a:gd name="T71" fmla="*/ 36 h 46"/>
              <a:gd name="T72" fmla="*/ 18 w 48"/>
              <a:gd name="T73" fmla="*/ 25 h 46"/>
              <a:gd name="T74" fmla="*/ 18 w 48"/>
              <a:gd name="T75" fmla="*/ 22 h 46"/>
              <a:gd name="T76" fmla="*/ 32 w 48"/>
              <a:gd name="T77" fmla="*/ 15 h 46"/>
              <a:gd name="T78" fmla="*/ 40 w 48"/>
              <a:gd name="T79" fmla="*/ 25 h 46"/>
              <a:gd name="T80" fmla="*/ 37 w 48"/>
              <a:gd name="T81" fmla="*/ 25 h 46"/>
              <a:gd name="T82" fmla="*/ 31 w 48"/>
              <a:gd name="T83" fmla="*/ 18 h 46"/>
              <a:gd name="T84" fmla="*/ 25 w 48"/>
              <a:gd name="T85" fmla="*/ 18 h 46"/>
              <a:gd name="T86" fmla="*/ 21 w 48"/>
              <a:gd name="T87" fmla="*/ 23 h 46"/>
              <a:gd name="T88" fmla="*/ 21 w 48"/>
              <a:gd name="T89" fmla="*/ 25 h 46"/>
              <a:gd name="T90" fmla="*/ 26 w 48"/>
              <a:gd name="T91" fmla="*/ 33 h 46"/>
              <a:gd name="T92" fmla="*/ 32 w 48"/>
              <a:gd name="T93" fmla="*/ 33 h 46"/>
              <a:gd name="T94" fmla="*/ 36 w 48"/>
              <a:gd name="T95" fmla="*/ 28 h 46"/>
              <a:gd name="T96" fmla="*/ 37 w 48"/>
              <a:gd name="T97" fmla="*/ 25 h 46"/>
              <a:gd name="T98" fmla="*/ 37 w 48"/>
              <a:gd name="T99" fmla="*/ 25 h 46"/>
              <a:gd name="T100" fmla="*/ 37 w 48"/>
              <a:gd name="T101" fmla="*/ 25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" h="46">
                <a:moveTo>
                  <a:pt x="16" y="28"/>
                </a:moveTo>
                <a:cubicBezTo>
                  <a:pt x="16" y="29"/>
                  <a:pt x="16" y="29"/>
                  <a:pt x="17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28"/>
                  <a:pt x="2" y="28"/>
                  <a:pt x="2" y="28"/>
                </a:cubicBezTo>
                <a:lnTo>
                  <a:pt x="16" y="28"/>
                </a:lnTo>
                <a:close/>
                <a:moveTo>
                  <a:pt x="23" y="14"/>
                </a:moveTo>
                <a:cubicBezTo>
                  <a:pt x="25" y="9"/>
                  <a:pt x="25" y="9"/>
                  <a:pt x="25" y="9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7"/>
                  <a:pt x="21" y="7"/>
                  <a:pt x="21" y="7"/>
                </a:cubicBezTo>
                <a:cubicBezTo>
                  <a:pt x="23" y="8"/>
                  <a:pt x="23" y="8"/>
                  <a:pt x="23" y="8"/>
                </a:cubicBezTo>
                <a:cubicBezTo>
                  <a:pt x="20" y="14"/>
                  <a:pt x="20" y="14"/>
                  <a:pt x="20" y="14"/>
                </a:cubicBezTo>
                <a:cubicBezTo>
                  <a:pt x="17" y="10"/>
                  <a:pt x="17" y="10"/>
                  <a:pt x="17" y="10"/>
                </a:cubicBezTo>
                <a:cubicBezTo>
                  <a:pt x="13" y="17"/>
                  <a:pt x="13" y="17"/>
                  <a:pt x="13" y="17"/>
                </a:cubicBezTo>
                <a:cubicBezTo>
                  <a:pt x="9" y="14"/>
                  <a:pt x="9" y="14"/>
                  <a:pt x="9" y="14"/>
                </a:cubicBezTo>
                <a:cubicBezTo>
                  <a:pt x="5" y="24"/>
                  <a:pt x="5" y="24"/>
                  <a:pt x="5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10" y="17"/>
                  <a:pt x="10" y="17"/>
                  <a:pt x="10" y="17"/>
                </a:cubicBezTo>
                <a:cubicBezTo>
                  <a:pt x="14" y="21"/>
                  <a:pt x="14" y="21"/>
                  <a:pt x="14" y="21"/>
                </a:cubicBezTo>
                <a:cubicBezTo>
                  <a:pt x="17" y="14"/>
                  <a:pt x="17" y="14"/>
                  <a:pt x="17" y="14"/>
                </a:cubicBezTo>
                <a:cubicBezTo>
                  <a:pt x="20" y="17"/>
                  <a:pt x="20" y="17"/>
                  <a:pt x="20" y="17"/>
                </a:cubicBezTo>
                <a:cubicBezTo>
                  <a:pt x="21" y="16"/>
                  <a:pt x="22" y="15"/>
                  <a:pt x="23" y="14"/>
                </a:cubicBezTo>
                <a:close/>
                <a:moveTo>
                  <a:pt x="48" y="41"/>
                </a:moveTo>
                <a:cubicBezTo>
                  <a:pt x="40" y="33"/>
                  <a:pt x="40" y="33"/>
                  <a:pt x="40" y="33"/>
                </a:cubicBezTo>
                <a:cubicBezTo>
                  <a:pt x="40" y="33"/>
                  <a:pt x="39" y="32"/>
                  <a:pt x="39" y="33"/>
                </a:cubicBezTo>
                <a:cubicBezTo>
                  <a:pt x="38" y="34"/>
                  <a:pt x="37" y="35"/>
                  <a:pt x="35" y="36"/>
                </a:cubicBezTo>
                <a:cubicBezTo>
                  <a:pt x="35" y="37"/>
                  <a:pt x="35" y="37"/>
                  <a:pt x="35" y="37"/>
                </a:cubicBezTo>
                <a:cubicBezTo>
                  <a:pt x="43" y="46"/>
                  <a:pt x="43" y="46"/>
                  <a:pt x="43" y="46"/>
                </a:cubicBezTo>
                <a:cubicBezTo>
                  <a:pt x="43" y="46"/>
                  <a:pt x="44" y="46"/>
                  <a:pt x="44" y="46"/>
                </a:cubicBezTo>
                <a:cubicBezTo>
                  <a:pt x="48" y="43"/>
                  <a:pt x="48" y="43"/>
                  <a:pt x="48" y="43"/>
                </a:cubicBezTo>
                <a:cubicBezTo>
                  <a:pt x="48" y="42"/>
                  <a:pt x="48" y="42"/>
                  <a:pt x="48" y="41"/>
                </a:cubicBezTo>
                <a:close/>
                <a:moveTo>
                  <a:pt x="40" y="25"/>
                </a:moveTo>
                <a:cubicBezTo>
                  <a:pt x="40" y="27"/>
                  <a:pt x="39" y="28"/>
                  <a:pt x="39" y="29"/>
                </a:cubicBezTo>
                <a:cubicBezTo>
                  <a:pt x="37" y="35"/>
                  <a:pt x="31" y="38"/>
                  <a:pt x="25" y="36"/>
                </a:cubicBezTo>
                <a:cubicBezTo>
                  <a:pt x="20" y="34"/>
                  <a:pt x="18" y="30"/>
                  <a:pt x="18" y="25"/>
                </a:cubicBezTo>
                <a:cubicBezTo>
                  <a:pt x="18" y="24"/>
                  <a:pt x="18" y="23"/>
                  <a:pt x="18" y="22"/>
                </a:cubicBezTo>
                <a:cubicBezTo>
                  <a:pt x="20" y="16"/>
                  <a:pt x="26" y="13"/>
                  <a:pt x="32" y="15"/>
                </a:cubicBezTo>
                <a:cubicBezTo>
                  <a:pt x="37" y="17"/>
                  <a:pt x="40" y="21"/>
                  <a:pt x="40" y="25"/>
                </a:cubicBezTo>
                <a:close/>
                <a:moveTo>
                  <a:pt x="37" y="25"/>
                </a:moveTo>
                <a:cubicBezTo>
                  <a:pt x="37" y="22"/>
                  <a:pt x="34" y="19"/>
                  <a:pt x="31" y="18"/>
                </a:cubicBezTo>
                <a:cubicBezTo>
                  <a:pt x="29" y="17"/>
                  <a:pt x="27" y="17"/>
                  <a:pt x="25" y="18"/>
                </a:cubicBezTo>
                <a:cubicBezTo>
                  <a:pt x="23" y="19"/>
                  <a:pt x="22" y="21"/>
                  <a:pt x="21" y="23"/>
                </a:cubicBezTo>
                <a:cubicBezTo>
                  <a:pt x="21" y="24"/>
                  <a:pt x="21" y="25"/>
                  <a:pt x="21" y="25"/>
                </a:cubicBezTo>
                <a:cubicBezTo>
                  <a:pt x="21" y="29"/>
                  <a:pt x="23" y="32"/>
                  <a:pt x="26" y="33"/>
                </a:cubicBezTo>
                <a:cubicBezTo>
                  <a:pt x="28" y="34"/>
                  <a:pt x="30" y="34"/>
                  <a:pt x="32" y="33"/>
                </a:cubicBezTo>
                <a:cubicBezTo>
                  <a:pt x="34" y="32"/>
                  <a:pt x="35" y="30"/>
                  <a:pt x="36" y="28"/>
                </a:cubicBezTo>
                <a:cubicBezTo>
                  <a:pt x="36" y="27"/>
                  <a:pt x="37" y="26"/>
                  <a:pt x="37" y="25"/>
                </a:cubicBezTo>
                <a:close/>
                <a:moveTo>
                  <a:pt x="37" y="25"/>
                </a:moveTo>
                <a:cubicBezTo>
                  <a:pt x="37" y="25"/>
                  <a:pt x="37" y="25"/>
                  <a:pt x="37" y="25"/>
                </a:cubicBezTo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350"/>
          </a:p>
        </p:txBody>
      </p:sp>
      <p:sp>
        <p:nvSpPr>
          <p:cNvPr id="5" name="TextBox 4"/>
          <p:cNvSpPr txBox="1"/>
          <p:nvPr/>
        </p:nvSpPr>
        <p:spPr>
          <a:xfrm>
            <a:off x="1533481" y="3110446"/>
            <a:ext cx="607704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dirty="0" smtClean="0">
                <a:solidFill>
                  <a:schemeClr val="bg2"/>
                </a:solidFill>
                <a:latin typeface="+mj-lt"/>
              </a:rPr>
              <a:t>GRACIAS POR SU ATENCIÓN</a:t>
            </a:r>
            <a:endParaRPr lang="en-GB" sz="33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233174" y="857251"/>
            <a:ext cx="2214188" cy="1941341"/>
            <a:chOff x="7809534" y="9076"/>
            <a:chExt cx="2952250" cy="2588455"/>
          </a:xfrm>
        </p:grpSpPr>
        <p:cxnSp>
          <p:nvCxnSpPr>
            <p:cNvPr id="7" name="Straight Connector 6"/>
            <p:cNvCxnSpPr/>
            <p:nvPr/>
          </p:nvCxnSpPr>
          <p:spPr>
            <a:xfrm flipH="1">
              <a:off x="8173330" y="9076"/>
              <a:ext cx="2588454" cy="258845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8512918" y="815926"/>
              <a:ext cx="1781603" cy="178160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7809534" y="694219"/>
              <a:ext cx="1903310" cy="190331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696637" y="4059409"/>
            <a:ext cx="2214188" cy="1941341"/>
            <a:chOff x="3590255" y="2528618"/>
            <a:chExt cx="2952250" cy="2588455"/>
          </a:xfrm>
        </p:grpSpPr>
        <p:cxnSp>
          <p:nvCxnSpPr>
            <p:cNvPr id="11" name="Straight Connector 10"/>
            <p:cNvCxnSpPr/>
            <p:nvPr/>
          </p:nvCxnSpPr>
          <p:spPr>
            <a:xfrm flipH="1">
              <a:off x="3954051" y="2528618"/>
              <a:ext cx="2588454" cy="258845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4293639" y="3335468"/>
              <a:ext cx="1781603" cy="1781605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3590255" y="3213761"/>
              <a:ext cx="1903310" cy="190331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7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a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8655</TotalTime>
  <Words>2495</Words>
  <Application>Microsoft Office PowerPoint</Application>
  <PresentationFormat>Presentación en pantalla (4:3)</PresentationFormat>
  <Paragraphs>534</Paragraphs>
  <Slides>47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48" baseType="lpstr">
      <vt:lpstr>Perspectiva</vt:lpstr>
      <vt:lpstr>Presentación de PowerPoint</vt:lpstr>
      <vt:lpstr>OBJETIVOS</vt:lpstr>
      <vt:lpstr>PREGUNTAS DIRECTRICES</vt:lpstr>
      <vt:lpstr>MATERIALES Y MÉTODOS</vt:lpstr>
      <vt:lpstr>Ubicación del sitio</vt:lpstr>
      <vt:lpstr>MATERIALES Y EQUIPOS</vt:lpstr>
      <vt:lpstr>METODOLOGÍA</vt:lpstr>
      <vt:lpstr>DIAGNÓSTICO PARTICIPATIVO</vt:lpstr>
      <vt:lpstr>ZONIFICACIÓN</vt:lpstr>
      <vt:lpstr>DIFUSIÓN</vt:lpstr>
      <vt:lpstr>RESULTADOS</vt:lpstr>
      <vt:lpstr>DIAGNÓSTICO PARTICIPATIVO</vt:lpstr>
      <vt:lpstr>CARACTERIZACIÓN AMBIENTAL</vt:lpstr>
      <vt:lpstr>CARACTERIZACIÓN AMBIENTAL</vt:lpstr>
      <vt:lpstr>CARACTERIZACIÓN AMBIENTAL</vt:lpstr>
      <vt:lpstr>RECOPILACIÓN DE INFORMACIÓN PRIMARIA</vt:lpstr>
      <vt:lpstr>  ACTIVIDADES ECONÓMICAS DE LA ZONA</vt:lpstr>
      <vt:lpstr>Presentación de PowerPoint</vt:lpstr>
      <vt:lpstr>Presentación de PowerPoint</vt:lpstr>
      <vt:lpstr>RECURSOS NATURALES DE LA ZONA</vt:lpstr>
      <vt:lpstr>Presentación de PowerPoint</vt:lpstr>
      <vt:lpstr>Presentación de PowerPoint</vt:lpstr>
      <vt:lpstr>Presentación de PowerPoint</vt:lpstr>
      <vt:lpstr>MATRIZ FODA</vt:lpstr>
      <vt:lpstr>MATRIZ DOFA</vt:lpstr>
      <vt:lpstr>ZONIFICACIÓN</vt:lpstr>
      <vt:lpstr>USO ACTUAL DEL SUELO</vt:lpstr>
      <vt:lpstr>USO POTENCIAL DEL SUELO</vt:lpstr>
      <vt:lpstr>PROPUESTA DE ZONIFICACIÓN</vt:lpstr>
      <vt:lpstr>PROPUESTA DE ZONIFICACIÓN</vt:lpstr>
      <vt:lpstr>PROPUESTA DE ZONIFICACIÓN</vt:lpstr>
      <vt:lpstr>ESTRATEGIAS DE MANEJO</vt:lpstr>
      <vt:lpstr>ZONA DE PROTECCIÓN PERMANENTE</vt:lpstr>
      <vt:lpstr>ZONA PARA MANEJO DE BOSQUE NATIVO</vt:lpstr>
      <vt:lpstr>ZONA PARA OTROS USOS</vt:lpstr>
      <vt:lpstr>DIFUSIÓN DE LA PROPUESTA</vt:lpstr>
      <vt:lpstr>Presentación de PowerPoint</vt:lpstr>
      <vt:lpstr>Presentación de PowerPoint</vt:lpstr>
      <vt:lpstr>DISCUSIÓN</vt:lpstr>
      <vt:lpstr>Presentación de PowerPoint</vt:lpstr>
      <vt:lpstr>CONCLUSIONES</vt:lpstr>
      <vt:lpstr>Presentación de PowerPoint</vt:lpstr>
      <vt:lpstr>Presentación de PowerPoint</vt:lpstr>
      <vt:lpstr>RECOMENDACIONES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Hoang Thanh Binh</dc:creator>
  <cp:lastModifiedBy>ka os</cp:lastModifiedBy>
  <cp:revision>165</cp:revision>
  <dcterms:created xsi:type="dcterms:W3CDTF">2015-06-28T07:42:02Z</dcterms:created>
  <dcterms:modified xsi:type="dcterms:W3CDTF">2017-12-07T17:42:44Z</dcterms:modified>
</cp:coreProperties>
</file>