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266" r:id="rId4"/>
    <p:sldId id="267" r:id="rId5"/>
    <p:sldId id="265" r:id="rId6"/>
    <p:sldId id="268" r:id="rId7"/>
    <p:sldId id="269" r:id="rId8"/>
    <p:sldId id="270" r:id="rId9"/>
    <p:sldId id="272" r:id="rId10"/>
    <p:sldId id="273" r:id="rId11"/>
    <p:sldId id="274" r:id="rId12"/>
    <p:sldId id="275" r:id="rId13"/>
    <p:sldId id="276" r:id="rId14"/>
    <p:sldId id="277" r:id="rId15"/>
    <p:sldId id="278" r:id="rId16"/>
    <p:sldId id="279" r:id="rId17"/>
    <p:sldId id="280" r:id="rId18"/>
    <p:sldId id="281" r:id="rId19"/>
    <p:sldId id="304" r:id="rId20"/>
    <p:sldId id="282" r:id="rId21"/>
    <p:sldId id="285" r:id="rId22"/>
    <p:sldId id="286" r:id="rId23"/>
    <p:sldId id="293" r:id="rId24"/>
    <p:sldId id="294" r:id="rId25"/>
    <p:sldId id="295" r:id="rId26"/>
    <p:sldId id="297" r:id="rId27"/>
    <p:sldId id="298" r:id="rId28"/>
    <p:sldId id="299" r:id="rId29"/>
    <p:sldId id="300" r:id="rId30"/>
    <p:sldId id="301" r:id="rId31"/>
    <p:sldId id="313" r:id="rId32"/>
    <p:sldId id="303" r:id="rId33"/>
    <p:sldId id="305" r:id="rId34"/>
    <p:sldId id="306" r:id="rId35"/>
    <p:sldId id="307" r:id="rId36"/>
    <p:sldId id="308" r:id="rId37"/>
    <p:sldId id="309" r:id="rId38"/>
    <p:sldId id="310" r:id="rId39"/>
    <p:sldId id="311" r:id="rId40"/>
    <p:sldId id="312" r:id="rId41"/>
    <p:sldId id="314" r:id="rId42"/>
    <p:sldId id="316"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C246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varScale="1">
        <p:scale>
          <a:sx n="85" d="100"/>
          <a:sy n="85" d="100"/>
        </p:scale>
        <p:origin x="-11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87B0DF2-3C7D-4D4F-98A5-C2D13844B831}" type="datetimeFigureOut">
              <a:rPr lang="es-EC" smtClean="0"/>
              <a:pPr/>
              <a:t>09/02/2012</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63452B8A-79F5-4F68-97B2-DC34AABB8EEE}"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87B0DF2-3C7D-4D4F-98A5-C2D13844B831}" type="datetimeFigureOut">
              <a:rPr lang="es-EC" smtClean="0"/>
              <a:pPr/>
              <a:t>09/02/2012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3452B8A-79F5-4F68-97B2-DC34AABB8EEE}"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3"/>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3"/>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87B0DF2-3C7D-4D4F-98A5-C2D13844B831}" type="datetimeFigureOut">
              <a:rPr lang="es-EC" smtClean="0"/>
              <a:pPr/>
              <a:t>09/02/2012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3452B8A-79F5-4F68-97B2-DC34AABB8EEE}"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87B0DF2-3C7D-4D4F-98A5-C2D13844B831}" type="datetimeFigureOut">
              <a:rPr lang="es-EC" smtClean="0"/>
              <a:pPr/>
              <a:t>09/02/2012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3452B8A-79F5-4F68-97B2-DC34AABB8EEE}"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87B0DF2-3C7D-4D4F-98A5-C2D13844B831}" type="datetimeFigureOut">
              <a:rPr lang="es-EC" smtClean="0"/>
              <a:pPr/>
              <a:t>09/02/2012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3452B8A-79F5-4F68-97B2-DC34AABB8EEE}"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87B0DF2-3C7D-4D4F-98A5-C2D13844B831}" type="datetimeFigureOut">
              <a:rPr lang="es-EC" smtClean="0"/>
              <a:pPr/>
              <a:t>09/02/2012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3452B8A-79F5-4F68-97B2-DC34AABB8EEE}"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2"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7"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2"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7"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87B0DF2-3C7D-4D4F-98A5-C2D13844B831}" type="datetimeFigureOut">
              <a:rPr lang="es-EC" smtClean="0"/>
              <a:pPr/>
              <a:t>09/02/2012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63452B8A-79F5-4F68-97B2-DC34AABB8EEE}"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87B0DF2-3C7D-4D4F-98A5-C2D13844B831}" type="datetimeFigureOut">
              <a:rPr lang="es-EC" smtClean="0"/>
              <a:pPr/>
              <a:t>09/02/2012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63452B8A-79F5-4F68-97B2-DC34AABB8EEE}"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87B0DF2-3C7D-4D4F-98A5-C2D13844B831}" type="datetimeFigureOut">
              <a:rPr lang="es-EC" smtClean="0"/>
              <a:pPr/>
              <a:t>09/02/2012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63452B8A-79F5-4F68-97B2-DC34AABB8EEE}"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87B0DF2-3C7D-4D4F-98A5-C2D13844B831}" type="datetimeFigureOut">
              <a:rPr lang="es-EC" smtClean="0"/>
              <a:pPr/>
              <a:t>09/02/2012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3452B8A-79F5-4F68-97B2-DC34AABB8EEE}"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87B0DF2-3C7D-4D4F-98A5-C2D13844B831}" type="datetimeFigureOut">
              <a:rPr lang="es-EC" smtClean="0"/>
              <a:pPr/>
              <a:t>09/02/2012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077200" y="6356352"/>
            <a:ext cx="609600" cy="365125"/>
          </a:xfrm>
        </p:spPr>
        <p:txBody>
          <a:bodyPr/>
          <a:lstStyle/>
          <a:p>
            <a:fld id="{63452B8A-79F5-4F68-97B2-DC34AABB8EEE}" type="slidenum">
              <a:rPr lang="es-EC" smtClean="0"/>
              <a:pPr/>
              <a:t>‹Nº›</a:t>
            </a:fld>
            <a:endParaRPr lang="es-EC"/>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2"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2"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87B0DF2-3C7D-4D4F-98A5-C2D13844B831}" type="datetimeFigureOut">
              <a:rPr lang="es-EC" smtClean="0"/>
              <a:pPr/>
              <a:t>09/02/2012</a:t>
            </a:fld>
            <a:endParaRPr lang="es-EC"/>
          </a:p>
        </p:txBody>
      </p:sp>
      <p:sp>
        <p:nvSpPr>
          <p:cNvPr id="22" name="21 Marcador de pie de página"/>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3452B8A-79F5-4F68-97B2-DC34AABB8EEE}" type="slidenum">
              <a:rPr lang="es-EC" smtClean="0"/>
              <a:pPr/>
              <a:t>‹Nº›</a:t>
            </a:fld>
            <a:endParaRPr lang="es-EC"/>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4.png"/><Relationship Id="rId7" Type="http://schemas.openxmlformats.org/officeDocument/2006/relationships/slide" Target="slide3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36.xml"/><Relationship Id="rId5" Type="http://schemas.openxmlformats.org/officeDocument/2006/relationships/slide" Target="slide35.xml"/><Relationship Id="rId10" Type="http://schemas.openxmlformats.org/officeDocument/2006/relationships/image" Target="../media/image23.emf"/><Relationship Id="rId4" Type="http://schemas.openxmlformats.org/officeDocument/2006/relationships/slide" Target="slide34.xml"/><Relationship Id="rId9" Type="http://schemas.openxmlformats.org/officeDocument/2006/relationships/slide" Target="slide39.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4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40.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slide" Target="slide4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1.emf"/><Relationship Id="rId4" Type="http://schemas.openxmlformats.org/officeDocument/2006/relationships/slide" Target="slide25.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7.xml"/></Relationships>
</file>

<file path=ppt/slides/_rels/slide4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CuadroTexto"/>
          <p:cNvSpPr txBox="1">
            <a:spLocks noChangeArrowheads="1"/>
          </p:cNvSpPr>
          <p:nvPr/>
        </p:nvSpPr>
        <p:spPr bwMode="auto">
          <a:xfrm>
            <a:off x="755576" y="1071563"/>
            <a:ext cx="7272808" cy="2246769"/>
          </a:xfrm>
          <a:prstGeom prst="rect">
            <a:avLst/>
          </a:prstGeom>
          <a:noFill/>
          <a:ln w="9525">
            <a:noFill/>
            <a:miter lim="800000"/>
            <a:headEnd/>
            <a:tailEnd/>
          </a:ln>
        </p:spPr>
        <p:txBody>
          <a:bodyPr wrap="square">
            <a:spAutoFit/>
          </a:bodyPr>
          <a:lstStyle/>
          <a:p>
            <a:pPr algn="ctr"/>
            <a:r>
              <a:rPr lang="es-ES" sz="2800" b="1" dirty="0">
                <a:solidFill>
                  <a:schemeClr val="bg1"/>
                </a:solidFill>
              </a:rPr>
              <a:t>“</a:t>
            </a:r>
            <a:r>
              <a:rPr lang="es-ES_tradnl" sz="2800" b="1" dirty="0">
                <a:solidFill>
                  <a:schemeClr val="bg1"/>
                </a:solidFill>
              </a:rPr>
              <a:t>MODELO DE DESARROLLO DE CLIMA ORGANIZACIONAL PARA LA CORPORACIÓN NACIONAL DE TELECOMUNICACIONES CNT </a:t>
            </a:r>
            <a:r>
              <a:rPr lang="es-ES_tradnl" sz="2800" b="1" dirty="0" smtClean="0">
                <a:solidFill>
                  <a:schemeClr val="bg1"/>
                </a:solidFill>
              </a:rPr>
              <a:t>EMPRESA PÚBLICA PROVINCIA DEL CAÑAR</a:t>
            </a:r>
            <a:r>
              <a:rPr lang="es-ES_tradnl" sz="2800" b="1" dirty="0">
                <a:solidFill>
                  <a:schemeClr val="bg1"/>
                </a:solidFill>
              </a:rPr>
              <a:t>”</a:t>
            </a:r>
            <a:endParaRPr lang="es-EC" sz="2800" dirty="0">
              <a:solidFill>
                <a:schemeClr val="bg1"/>
              </a:solidFill>
            </a:endParaRPr>
          </a:p>
        </p:txBody>
      </p:sp>
      <p:pic>
        <p:nvPicPr>
          <p:cNvPr id="5124" name="6 Imagen" descr="CNT.bmp"/>
          <p:cNvPicPr>
            <a:picLocks noChangeAspect="1"/>
          </p:cNvPicPr>
          <p:nvPr/>
        </p:nvPicPr>
        <p:blipFill>
          <a:blip r:embed="rId2" cstate="print"/>
          <a:srcRect/>
          <a:stretch>
            <a:fillRect/>
          </a:stretch>
        </p:blipFill>
        <p:spPr bwMode="auto">
          <a:xfrm>
            <a:off x="2987824" y="3429000"/>
            <a:ext cx="3168352" cy="2088232"/>
          </a:xfrm>
          <a:prstGeom prst="rect">
            <a:avLst/>
          </a:prstGeom>
          <a:noFill/>
          <a:ln w="57150">
            <a:solidFill>
              <a:schemeClr val="accent1">
                <a:lumMod val="75000"/>
              </a:schemeClr>
            </a:solidFill>
            <a:miter lim="800000"/>
            <a:headEnd/>
            <a:tailEnd/>
          </a:ln>
          <a:effectLst>
            <a:softEdge rad="317500"/>
          </a:effectLst>
        </p:spPr>
      </p:pic>
      <p:sp>
        <p:nvSpPr>
          <p:cNvPr id="6" name="5 CuadroTexto"/>
          <p:cNvSpPr txBox="1"/>
          <p:nvPr/>
        </p:nvSpPr>
        <p:spPr>
          <a:xfrm>
            <a:off x="5004048" y="5895856"/>
            <a:ext cx="4139952" cy="400110"/>
          </a:xfrm>
          <a:prstGeom prst="rect">
            <a:avLst/>
          </a:prstGeom>
          <a:noFill/>
        </p:spPr>
        <p:txBody>
          <a:bodyPr wrap="square" rtlCol="0">
            <a:spAutoFit/>
          </a:bodyPr>
          <a:lstStyle/>
          <a:p>
            <a:r>
              <a:rPr lang="es-ES" sz="2000" b="1" i="1" dirty="0" smtClean="0">
                <a:solidFill>
                  <a:schemeClr val="bg1"/>
                </a:solidFill>
                <a:effectLst>
                  <a:outerShdw blurRad="38100" dist="38100" dir="2700000" algn="tl">
                    <a:srgbClr val="000000">
                      <a:alpha val="43137"/>
                    </a:srgbClr>
                  </a:outerShdw>
                </a:effectLst>
                <a:latin typeface="Times New Roman" pitchFamily="18" charset="0"/>
              </a:rPr>
              <a:t>Ing.  Karla Cecilia Rodas Andrade</a:t>
            </a:r>
            <a:endParaRPr lang="es-EC" sz="20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type="ctrTitle"/>
          </p:nvPr>
        </p:nvPicPr>
        <p:blipFill>
          <a:blip r:embed="rId2" cstate="print">
            <a:lum bright="42000"/>
          </a:blip>
          <a:srcRect/>
          <a:stretch>
            <a:fillRect/>
          </a:stretch>
        </p:blipFill>
        <p:spPr>
          <a:xfrm>
            <a:off x="0" y="26988"/>
            <a:ext cx="9144000" cy="6858000"/>
          </a:xfrm>
          <a:noFill/>
        </p:spPr>
      </p:pic>
      <p:sp>
        <p:nvSpPr>
          <p:cNvPr id="14339" name="Rectangle 3"/>
          <p:cNvSpPr>
            <a:spLocks noGrp="1" noChangeArrowheads="1"/>
          </p:cNvSpPr>
          <p:nvPr>
            <p:ph type="subTitle" idx="1"/>
          </p:nvPr>
        </p:nvSpPr>
        <p:spPr>
          <a:xfrm>
            <a:off x="357157" y="1071546"/>
            <a:ext cx="8501123" cy="5500726"/>
          </a:xfrm>
        </p:spPr>
        <p:txBody>
          <a:bodyPr/>
          <a:lstStyle/>
          <a:p>
            <a:pPr>
              <a:lnSpc>
                <a:spcPct val="80000"/>
              </a:lnSpc>
            </a:pPr>
            <a:endParaRPr lang="es-ES" sz="2800" dirty="0" smtClean="0"/>
          </a:p>
          <a:p>
            <a:pPr algn="ctr">
              <a:lnSpc>
                <a:spcPct val="80000"/>
              </a:lnSpc>
            </a:pPr>
            <a:r>
              <a:rPr lang="es-ES" b="1" u="sng" dirty="0" smtClean="0">
                <a:solidFill>
                  <a:schemeClr val="bg1"/>
                </a:solidFill>
              </a:rPr>
              <a:t>TIPO DE INVESTIGACIÓN</a:t>
            </a:r>
          </a:p>
        </p:txBody>
      </p:sp>
      <p:pic>
        <p:nvPicPr>
          <p:cNvPr id="14340"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5" name="4 Pentágono"/>
          <p:cNvSpPr/>
          <p:nvPr/>
        </p:nvSpPr>
        <p:spPr>
          <a:xfrm>
            <a:off x="357159" y="3643314"/>
            <a:ext cx="2357455" cy="1000132"/>
          </a:xfrm>
          <a:prstGeom prst="homePlat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PARADIGMA HOLÍSTICO </a:t>
            </a:r>
            <a:endParaRPr lang="es-EC" dirty="0">
              <a:solidFill>
                <a:schemeClr val="bg1"/>
              </a:solidFill>
            </a:endParaRPr>
          </a:p>
        </p:txBody>
      </p:sp>
      <p:sp>
        <p:nvSpPr>
          <p:cNvPr id="6" name="5 Flecha a la derecha con muesca"/>
          <p:cNvSpPr/>
          <p:nvPr/>
        </p:nvSpPr>
        <p:spPr>
          <a:xfrm>
            <a:off x="3347866" y="4653138"/>
            <a:ext cx="2428892" cy="1000132"/>
          </a:xfrm>
          <a:prstGeom prst="notched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rPr>
              <a:t>CUANTITATIVO</a:t>
            </a:r>
            <a:endParaRPr lang="es-EC" b="1" dirty="0">
              <a:solidFill>
                <a:schemeClr val="bg1"/>
              </a:solidFill>
            </a:endParaRPr>
          </a:p>
        </p:txBody>
      </p:sp>
      <p:sp>
        <p:nvSpPr>
          <p:cNvPr id="7" name="6 Flecha a la derecha con muesca"/>
          <p:cNvSpPr/>
          <p:nvPr/>
        </p:nvSpPr>
        <p:spPr>
          <a:xfrm>
            <a:off x="3275858" y="2636913"/>
            <a:ext cx="2428892" cy="1000132"/>
          </a:xfrm>
          <a:prstGeom prst="notchedRightArrow">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0" scaled="1"/>
            <a:tileRect/>
          </a:gra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rPr>
              <a:t>CUALITATIVO</a:t>
            </a:r>
            <a:endParaRPr lang="es-EC" b="1" dirty="0">
              <a:solidFill>
                <a:schemeClr val="bg1"/>
              </a:solidFill>
            </a:endParaRPr>
          </a:p>
        </p:txBody>
      </p:sp>
      <p:sp>
        <p:nvSpPr>
          <p:cNvPr id="8" name="7 Rectángulo"/>
          <p:cNvSpPr/>
          <p:nvPr/>
        </p:nvSpPr>
        <p:spPr>
          <a:xfrm>
            <a:off x="6300193" y="4945728"/>
            <a:ext cx="2500331" cy="571504"/>
          </a:xfrm>
          <a:prstGeom prst="rect">
            <a:avLst/>
          </a:prstGeom>
          <a:gradFill flip="none" rotWithShape="1">
            <a:gsLst>
              <a:gs pos="0">
                <a:schemeClr val="accent2">
                  <a:lumMod val="90000"/>
                  <a:shade val="30000"/>
                  <a:satMod val="115000"/>
                </a:schemeClr>
              </a:gs>
              <a:gs pos="50000">
                <a:schemeClr val="accent2">
                  <a:lumMod val="90000"/>
                  <a:shade val="67500"/>
                  <a:satMod val="115000"/>
                </a:schemeClr>
              </a:gs>
              <a:gs pos="100000">
                <a:schemeClr val="accent2">
                  <a:lumMod val="90000"/>
                  <a:shade val="100000"/>
                  <a:satMod val="115000"/>
                </a:schemeClr>
              </a:gs>
            </a:gsLst>
            <a:lin ang="27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rPr>
              <a:t>Exploratoria </a:t>
            </a:r>
            <a:endParaRPr lang="es-EC" b="1" dirty="0">
              <a:solidFill>
                <a:schemeClr val="bg1"/>
              </a:solidFill>
            </a:endParaRPr>
          </a:p>
        </p:txBody>
      </p:sp>
      <p:sp>
        <p:nvSpPr>
          <p:cNvPr id="9" name="8 Rectángulo"/>
          <p:cNvSpPr/>
          <p:nvPr/>
        </p:nvSpPr>
        <p:spPr>
          <a:xfrm>
            <a:off x="6228185" y="2780928"/>
            <a:ext cx="2500331" cy="57150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rPr>
              <a:t>Proyectiva</a:t>
            </a:r>
          </a:p>
          <a:p>
            <a:pPr algn="ctr"/>
            <a:r>
              <a:rPr lang="es-EC" b="1" dirty="0" smtClean="0">
                <a:solidFill>
                  <a:schemeClr val="bg1"/>
                </a:solidFill>
              </a:rPr>
              <a:t>Propositiva</a:t>
            </a:r>
            <a:endParaRPr lang="es-EC"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type="ctrTitle"/>
          </p:nvPr>
        </p:nvPicPr>
        <p:blipFill>
          <a:blip r:embed="rId2" cstate="print">
            <a:lum bright="42000"/>
          </a:blip>
          <a:srcRect/>
          <a:stretch>
            <a:fillRect/>
          </a:stretch>
        </p:blipFill>
        <p:spPr>
          <a:xfrm>
            <a:off x="-142908" y="0"/>
            <a:ext cx="9144000" cy="6858000"/>
          </a:xfrm>
          <a:noFill/>
        </p:spPr>
      </p:pic>
      <p:sp>
        <p:nvSpPr>
          <p:cNvPr id="14339" name="Rectangle 3"/>
          <p:cNvSpPr>
            <a:spLocks noGrp="1" noChangeArrowheads="1"/>
          </p:cNvSpPr>
          <p:nvPr>
            <p:ph type="subTitle" idx="1"/>
          </p:nvPr>
        </p:nvSpPr>
        <p:spPr>
          <a:xfrm>
            <a:off x="357157" y="1071546"/>
            <a:ext cx="8501123" cy="5500726"/>
          </a:xfrm>
        </p:spPr>
        <p:txBody>
          <a:bodyPr/>
          <a:lstStyle/>
          <a:p>
            <a:pPr>
              <a:lnSpc>
                <a:spcPct val="80000"/>
              </a:lnSpc>
            </a:pPr>
            <a:endParaRPr lang="es-ES" sz="2800" b="1" u="sng" dirty="0" smtClean="0">
              <a:solidFill>
                <a:schemeClr val="accent2">
                  <a:lumMod val="25000"/>
                </a:schemeClr>
              </a:solidFill>
              <a:latin typeface="Castellar" pitchFamily="18" charset="0"/>
            </a:endParaRPr>
          </a:p>
          <a:p>
            <a:pPr algn="ctr">
              <a:lnSpc>
                <a:spcPct val="80000"/>
              </a:lnSpc>
            </a:pPr>
            <a:r>
              <a:rPr lang="es-ES" b="1" u="sng" dirty="0" smtClean="0">
                <a:solidFill>
                  <a:schemeClr val="bg1"/>
                </a:solidFill>
              </a:rPr>
              <a:t>DISEÑO DE LA INVESTIGACIÓN</a:t>
            </a:r>
          </a:p>
        </p:txBody>
      </p:sp>
      <p:pic>
        <p:nvPicPr>
          <p:cNvPr id="14340"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6" name="5 Flecha a la derecha con muesca"/>
          <p:cNvSpPr/>
          <p:nvPr/>
        </p:nvSpPr>
        <p:spPr>
          <a:xfrm>
            <a:off x="142846" y="2428868"/>
            <a:ext cx="2928959" cy="1285884"/>
          </a:xfrm>
          <a:prstGeom prst="notchedRightArrow">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2700000" scaled="1"/>
            <a:tileRect/>
          </a:gra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bg1"/>
                </a:solidFill>
              </a:rPr>
              <a:t>NATURALEZA</a:t>
            </a:r>
            <a:endParaRPr lang="es-EC" sz="2000" b="1" dirty="0">
              <a:solidFill>
                <a:schemeClr val="bg1"/>
              </a:solidFill>
            </a:endParaRPr>
          </a:p>
        </p:txBody>
      </p:sp>
      <p:sp>
        <p:nvSpPr>
          <p:cNvPr id="7" name="6 Flecha a la derecha con muesca"/>
          <p:cNvSpPr/>
          <p:nvPr/>
        </p:nvSpPr>
        <p:spPr>
          <a:xfrm>
            <a:off x="2" y="3786190"/>
            <a:ext cx="3000396" cy="1285884"/>
          </a:xfrm>
          <a:prstGeom prst="notchedRight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bg1"/>
                </a:solidFill>
              </a:rPr>
              <a:t>TEMPORALIDAD</a:t>
            </a:r>
            <a:endParaRPr lang="es-EC" sz="2000" b="1" dirty="0">
              <a:solidFill>
                <a:schemeClr val="bg1"/>
              </a:solidFill>
            </a:endParaRPr>
          </a:p>
        </p:txBody>
      </p:sp>
      <p:sp>
        <p:nvSpPr>
          <p:cNvPr id="8" name="7 Rectángulo"/>
          <p:cNvSpPr/>
          <p:nvPr/>
        </p:nvSpPr>
        <p:spPr>
          <a:xfrm>
            <a:off x="3929057" y="2857497"/>
            <a:ext cx="2500331" cy="571504"/>
          </a:xfrm>
          <a:prstGeom prst="rect">
            <a:avLst/>
          </a:prstGeom>
          <a:gradFill flip="none" rotWithShape="1">
            <a:gsLst>
              <a:gs pos="0">
                <a:schemeClr val="accent2">
                  <a:lumMod val="90000"/>
                  <a:shade val="30000"/>
                  <a:satMod val="115000"/>
                </a:schemeClr>
              </a:gs>
              <a:gs pos="50000">
                <a:schemeClr val="accent2">
                  <a:lumMod val="90000"/>
                  <a:shade val="67500"/>
                  <a:satMod val="115000"/>
                </a:schemeClr>
              </a:gs>
              <a:gs pos="100000">
                <a:schemeClr val="accent2">
                  <a:lumMod val="90000"/>
                  <a:shade val="100000"/>
                  <a:satMod val="115000"/>
                </a:schemeClr>
              </a:gs>
            </a:gsLst>
            <a:lin ang="27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rPr>
              <a:t>Diseño Mixto</a:t>
            </a:r>
            <a:endParaRPr lang="es-EC" b="1" dirty="0">
              <a:solidFill>
                <a:schemeClr val="bg1"/>
              </a:solidFill>
            </a:endParaRPr>
          </a:p>
        </p:txBody>
      </p:sp>
      <p:sp>
        <p:nvSpPr>
          <p:cNvPr id="9" name="8 Rectángulo"/>
          <p:cNvSpPr/>
          <p:nvPr/>
        </p:nvSpPr>
        <p:spPr>
          <a:xfrm>
            <a:off x="3857621" y="4286256"/>
            <a:ext cx="2500331" cy="57150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rPr>
              <a:t>Diseño Transversal con corte al año 2010</a:t>
            </a:r>
            <a:endParaRPr lang="es-EC" b="1" dirty="0">
              <a:solidFill>
                <a:schemeClr val="bg1"/>
              </a:solidFill>
            </a:endParaRPr>
          </a:p>
        </p:txBody>
      </p:sp>
      <p:sp>
        <p:nvSpPr>
          <p:cNvPr id="10" name="9 Flecha a la derecha con muesca"/>
          <p:cNvSpPr/>
          <p:nvPr/>
        </p:nvSpPr>
        <p:spPr>
          <a:xfrm>
            <a:off x="2" y="5214952"/>
            <a:ext cx="3000396" cy="1357298"/>
          </a:xfrm>
          <a:prstGeom prst="notchedRightArrow">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0" scaled="1"/>
            <a:tileRect/>
          </a:gra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bg1"/>
                </a:solidFill>
              </a:rPr>
              <a:t>NIVEL DE TRATAMIENTO</a:t>
            </a:r>
            <a:endParaRPr lang="es-EC" sz="2000" b="1" dirty="0">
              <a:solidFill>
                <a:schemeClr val="bg1"/>
              </a:solidFill>
            </a:endParaRPr>
          </a:p>
        </p:txBody>
      </p:sp>
      <p:sp>
        <p:nvSpPr>
          <p:cNvPr id="11" name="10 Rectángulo"/>
          <p:cNvSpPr/>
          <p:nvPr/>
        </p:nvSpPr>
        <p:spPr>
          <a:xfrm>
            <a:off x="3929057" y="5715018"/>
            <a:ext cx="2500331" cy="57150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rPr>
              <a:t>Diseño no experimental</a:t>
            </a:r>
            <a:endParaRPr lang="es-EC"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type="ctrTitle"/>
          </p:nvPr>
        </p:nvPicPr>
        <p:blipFill>
          <a:blip r:embed="rId2" cstate="print">
            <a:lum bright="42000"/>
          </a:blip>
          <a:srcRect/>
          <a:stretch>
            <a:fillRect/>
          </a:stretch>
        </p:blipFill>
        <p:spPr>
          <a:xfrm>
            <a:off x="0" y="-71462"/>
            <a:ext cx="9144000" cy="6858000"/>
          </a:xfrm>
          <a:noFill/>
        </p:spPr>
      </p:pic>
      <p:sp>
        <p:nvSpPr>
          <p:cNvPr id="14339" name="Rectangle 3"/>
          <p:cNvSpPr>
            <a:spLocks noGrp="1" noChangeArrowheads="1"/>
          </p:cNvSpPr>
          <p:nvPr>
            <p:ph type="subTitle" idx="1"/>
          </p:nvPr>
        </p:nvSpPr>
        <p:spPr>
          <a:xfrm>
            <a:off x="357157" y="1071546"/>
            <a:ext cx="8501123" cy="5500726"/>
          </a:xfrm>
        </p:spPr>
        <p:txBody>
          <a:bodyPr/>
          <a:lstStyle/>
          <a:p>
            <a:pPr>
              <a:lnSpc>
                <a:spcPct val="80000"/>
              </a:lnSpc>
            </a:pPr>
            <a:endParaRPr lang="es-ES" sz="2800" dirty="0" smtClean="0"/>
          </a:p>
          <a:p>
            <a:pPr algn="ctr">
              <a:lnSpc>
                <a:spcPct val="80000"/>
              </a:lnSpc>
            </a:pPr>
            <a:r>
              <a:rPr lang="es-ES" b="1" u="sng" dirty="0" smtClean="0">
                <a:solidFill>
                  <a:schemeClr val="bg1"/>
                </a:solidFill>
              </a:rPr>
              <a:t>POBLACIÓN Y MUESTRA</a:t>
            </a:r>
          </a:p>
        </p:txBody>
      </p:sp>
      <p:pic>
        <p:nvPicPr>
          <p:cNvPr id="14340"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6" name="5 Flecha a la derecha con muesca"/>
          <p:cNvSpPr/>
          <p:nvPr/>
        </p:nvSpPr>
        <p:spPr>
          <a:xfrm>
            <a:off x="428598" y="2786058"/>
            <a:ext cx="2928959" cy="1285884"/>
          </a:xfrm>
          <a:prstGeom prst="notchedRightArrow">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2700000" scaled="1"/>
            <a:tileRect/>
          </a:gra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bg1"/>
                </a:solidFill>
              </a:rPr>
              <a:t>ORGANIZACIÓN</a:t>
            </a:r>
            <a:endParaRPr lang="es-EC" sz="2000" b="1" dirty="0">
              <a:solidFill>
                <a:schemeClr val="bg1"/>
              </a:solidFill>
            </a:endParaRPr>
          </a:p>
        </p:txBody>
      </p:sp>
      <p:sp>
        <p:nvSpPr>
          <p:cNvPr id="7" name="6 Flecha a la derecha con muesca"/>
          <p:cNvSpPr/>
          <p:nvPr/>
        </p:nvSpPr>
        <p:spPr>
          <a:xfrm>
            <a:off x="428598" y="4714884"/>
            <a:ext cx="3000396" cy="1285884"/>
          </a:xfrm>
          <a:prstGeom prst="notchedRight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bg1"/>
                </a:solidFill>
              </a:rPr>
              <a:t>CLIENTES</a:t>
            </a:r>
            <a:endParaRPr lang="es-EC" sz="2000" b="1" dirty="0">
              <a:solidFill>
                <a:schemeClr val="bg1"/>
              </a:solidFill>
            </a:endParaRPr>
          </a:p>
        </p:txBody>
      </p:sp>
      <p:sp>
        <p:nvSpPr>
          <p:cNvPr id="8" name="7 Rectángulo"/>
          <p:cNvSpPr/>
          <p:nvPr/>
        </p:nvSpPr>
        <p:spPr>
          <a:xfrm>
            <a:off x="4071935" y="3143250"/>
            <a:ext cx="3214711" cy="571504"/>
          </a:xfrm>
          <a:prstGeom prst="rect">
            <a:avLst/>
          </a:prstGeom>
          <a:gradFill flip="none" rotWithShape="1">
            <a:gsLst>
              <a:gs pos="0">
                <a:schemeClr val="accent2">
                  <a:lumMod val="90000"/>
                  <a:shade val="30000"/>
                  <a:satMod val="115000"/>
                </a:schemeClr>
              </a:gs>
              <a:gs pos="50000">
                <a:schemeClr val="accent2">
                  <a:lumMod val="90000"/>
                  <a:shade val="67500"/>
                  <a:satMod val="115000"/>
                </a:schemeClr>
              </a:gs>
              <a:gs pos="100000">
                <a:schemeClr val="accent2">
                  <a:lumMod val="90000"/>
                  <a:shade val="100000"/>
                  <a:satMod val="115000"/>
                </a:schemeClr>
              </a:gs>
            </a:gsLst>
            <a:lin ang="27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rPr>
              <a:t>Funcionarios y Empleados (60 personas)</a:t>
            </a:r>
            <a:endParaRPr lang="es-EC" b="1" dirty="0">
              <a:solidFill>
                <a:schemeClr val="bg1"/>
              </a:solidFill>
            </a:endParaRPr>
          </a:p>
        </p:txBody>
      </p:sp>
      <p:sp>
        <p:nvSpPr>
          <p:cNvPr id="9" name="8 Rectángulo"/>
          <p:cNvSpPr/>
          <p:nvPr/>
        </p:nvSpPr>
        <p:spPr>
          <a:xfrm>
            <a:off x="4143374" y="5000637"/>
            <a:ext cx="3214711" cy="57150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rPr>
              <a:t> Atención Mensual (290 personas)</a:t>
            </a:r>
            <a:endParaRPr lang="es-EC"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type="ctrTitle"/>
          </p:nvPr>
        </p:nvPicPr>
        <p:blipFill>
          <a:blip r:embed="rId2" cstate="print">
            <a:lum bright="42000"/>
          </a:blip>
          <a:srcRect/>
          <a:stretch>
            <a:fillRect/>
          </a:stretch>
        </p:blipFill>
        <p:spPr>
          <a:xfrm>
            <a:off x="0" y="-71462"/>
            <a:ext cx="9144000" cy="6858000"/>
          </a:xfrm>
          <a:noFill/>
        </p:spPr>
      </p:pic>
      <p:sp>
        <p:nvSpPr>
          <p:cNvPr id="14339" name="Rectangle 3"/>
          <p:cNvSpPr>
            <a:spLocks noGrp="1" noChangeArrowheads="1"/>
          </p:cNvSpPr>
          <p:nvPr>
            <p:ph type="subTitle" idx="1"/>
          </p:nvPr>
        </p:nvSpPr>
        <p:spPr>
          <a:xfrm>
            <a:off x="357157" y="1071546"/>
            <a:ext cx="8501123" cy="5500726"/>
          </a:xfrm>
        </p:spPr>
        <p:txBody>
          <a:bodyPr>
            <a:normAutofit/>
          </a:bodyPr>
          <a:lstStyle/>
          <a:p>
            <a:pPr>
              <a:lnSpc>
                <a:spcPct val="80000"/>
              </a:lnSpc>
            </a:pPr>
            <a:endParaRPr lang="es-ES" dirty="0" smtClean="0">
              <a:solidFill>
                <a:schemeClr val="bg1"/>
              </a:solidFill>
            </a:endParaRPr>
          </a:p>
          <a:p>
            <a:pPr algn="ctr">
              <a:lnSpc>
                <a:spcPct val="80000"/>
              </a:lnSpc>
            </a:pPr>
            <a:r>
              <a:rPr lang="es-ES" b="1" u="sng" dirty="0" smtClean="0">
                <a:solidFill>
                  <a:schemeClr val="bg1"/>
                </a:solidFill>
              </a:rPr>
              <a:t>VARIABLES</a:t>
            </a:r>
          </a:p>
        </p:txBody>
      </p:sp>
      <p:pic>
        <p:nvPicPr>
          <p:cNvPr id="14340"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8" name="7 Rectángulo"/>
          <p:cNvSpPr/>
          <p:nvPr/>
        </p:nvSpPr>
        <p:spPr>
          <a:xfrm>
            <a:off x="428597" y="4572010"/>
            <a:ext cx="3929091" cy="92869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rPr>
              <a:t>Factores que caracterizan  el Clima Organizacional en la C.N.T.  E.P. CAÑAR</a:t>
            </a:r>
            <a:endParaRPr lang="es-EC" b="1" dirty="0">
              <a:solidFill>
                <a:schemeClr val="bg1"/>
              </a:solidFill>
            </a:endParaRPr>
          </a:p>
        </p:txBody>
      </p:sp>
      <p:sp>
        <p:nvSpPr>
          <p:cNvPr id="10" name="9 Rectángulo"/>
          <p:cNvSpPr/>
          <p:nvPr/>
        </p:nvSpPr>
        <p:spPr>
          <a:xfrm>
            <a:off x="4714877" y="4572010"/>
            <a:ext cx="3929091" cy="928694"/>
          </a:xfrm>
          <a:prstGeom prst="rect">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rPr>
              <a:t>Modelo de Desarrollo de Clima Organizacional para la C.N.T  E.P. CAÑAR</a:t>
            </a:r>
            <a:endParaRPr lang="es-EC" b="1" dirty="0">
              <a:solidFill>
                <a:schemeClr val="bg1"/>
              </a:solidFill>
            </a:endParaRPr>
          </a:p>
        </p:txBody>
      </p:sp>
      <p:sp>
        <p:nvSpPr>
          <p:cNvPr id="11" name="10 Llamada de flecha hacia abajo"/>
          <p:cNvSpPr/>
          <p:nvPr/>
        </p:nvSpPr>
        <p:spPr>
          <a:xfrm>
            <a:off x="1357291" y="2500308"/>
            <a:ext cx="1785951" cy="1643074"/>
          </a:xfrm>
          <a:prstGeom prst="downArrowCallou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rPr>
              <a:t>VARIABLE DESCRIPTIVA</a:t>
            </a:r>
            <a:endParaRPr lang="es-EC" b="1" dirty="0">
              <a:solidFill>
                <a:schemeClr val="bg1"/>
              </a:solidFill>
            </a:endParaRPr>
          </a:p>
        </p:txBody>
      </p:sp>
      <p:sp>
        <p:nvSpPr>
          <p:cNvPr id="12" name="11 Llamada de flecha hacia abajo"/>
          <p:cNvSpPr/>
          <p:nvPr/>
        </p:nvSpPr>
        <p:spPr>
          <a:xfrm>
            <a:off x="5572134" y="2500308"/>
            <a:ext cx="1785951" cy="1643074"/>
          </a:xfrm>
          <a:prstGeom prst="downArrowCallou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rPr>
              <a:t>VARIABLE PROPOSITIVA</a:t>
            </a:r>
            <a:endParaRPr lang="es-EC"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908721"/>
            <a:ext cx="7848600" cy="5949280"/>
          </a:xfrm>
        </p:spPr>
        <p:txBody>
          <a:bodyPr/>
          <a:lstStyle/>
          <a:p>
            <a:pPr algn="ctr" eaLnBrk="1" hangingPunct="1">
              <a:lnSpc>
                <a:spcPct val="80000"/>
              </a:lnSpc>
            </a:pPr>
            <a:r>
              <a:rPr lang="es-ES" b="1" u="sng" dirty="0" smtClean="0">
                <a:solidFill>
                  <a:schemeClr val="bg1"/>
                </a:solidFill>
              </a:rPr>
              <a:t>DIAGNÓSTICO INTERNO </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27383"/>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9" name="8 CuadroTexto"/>
          <p:cNvSpPr txBox="1"/>
          <p:nvPr/>
        </p:nvSpPr>
        <p:spPr>
          <a:xfrm>
            <a:off x="2987824" y="1412776"/>
            <a:ext cx="3960440" cy="369332"/>
          </a:xfrm>
          <a:prstGeom prst="rect">
            <a:avLst/>
          </a:prstGeom>
          <a:noFill/>
        </p:spPr>
        <p:txBody>
          <a:bodyPr wrap="square" rtlCol="0">
            <a:spAutoFit/>
          </a:bodyPr>
          <a:lstStyle/>
          <a:p>
            <a:r>
              <a:rPr lang="es-EC" b="1" i="1" dirty="0" smtClean="0">
                <a:solidFill>
                  <a:schemeClr val="accent1">
                    <a:lumMod val="60000"/>
                    <a:lumOff val="40000"/>
                  </a:schemeClr>
                </a:solidFill>
              </a:rPr>
              <a:t>FACTOR: TOMA DE DECISIONES</a:t>
            </a:r>
            <a:endParaRPr lang="es-EC" b="1" i="1" dirty="0">
              <a:solidFill>
                <a:schemeClr val="accent1">
                  <a:lumMod val="60000"/>
                  <a:lumOff val="40000"/>
                </a:schemeClr>
              </a:solidFill>
            </a:endParaRPr>
          </a:p>
        </p:txBody>
      </p:sp>
      <p:sp>
        <p:nvSpPr>
          <p:cNvPr id="10" name="9 CuadroTexto"/>
          <p:cNvSpPr txBox="1"/>
          <p:nvPr/>
        </p:nvSpPr>
        <p:spPr>
          <a:xfrm>
            <a:off x="5004048" y="2348880"/>
            <a:ext cx="3888432" cy="1200329"/>
          </a:xfrm>
          <a:prstGeom prst="rect">
            <a:avLst/>
          </a:prstGeom>
          <a:noFill/>
        </p:spPr>
        <p:txBody>
          <a:bodyPr wrap="square" rtlCol="0">
            <a:spAutoFit/>
          </a:bodyPr>
          <a:lstStyle/>
          <a:p>
            <a:r>
              <a:rPr lang="es-EC" dirty="0" smtClean="0">
                <a:solidFill>
                  <a:schemeClr val="bg1"/>
                </a:solidFill>
              </a:rPr>
              <a:t>Alto grado de centralización en la toma de decisiones; ya sea por desconfianza de capacidades  o por temor a enfrentar  responsabilidades</a:t>
            </a:r>
            <a:endParaRPr lang="es-EC" dirty="0">
              <a:solidFill>
                <a:schemeClr val="bg1"/>
              </a:solidFill>
            </a:endParaRPr>
          </a:p>
        </p:txBody>
      </p:sp>
      <p:sp>
        <p:nvSpPr>
          <p:cNvPr id="13" name="12 CuadroTexto"/>
          <p:cNvSpPr txBox="1"/>
          <p:nvPr/>
        </p:nvSpPr>
        <p:spPr>
          <a:xfrm>
            <a:off x="3059832" y="4221088"/>
            <a:ext cx="3960440" cy="369332"/>
          </a:xfrm>
          <a:prstGeom prst="rect">
            <a:avLst/>
          </a:prstGeom>
          <a:noFill/>
        </p:spPr>
        <p:txBody>
          <a:bodyPr wrap="square" rtlCol="0">
            <a:spAutoFit/>
          </a:bodyPr>
          <a:lstStyle/>
          <a:p>
            <a:r>
              <a:rPr lang="es-EC" b="1" i="1" dirty="0" smtClean="0">
                <a:solidFill>
                  <a:schemeClr val="accent1">
                    <a:lumMod val="60000"/>
                    <a:lumOff val="40000"/>
                  </a:schemeClr>
                </a:solidFill>
              </a:rPr>
              <a:t>FACTOR: MOTIVACIÓN</a:t>
            </a:r>
            <a:endParaRPr lang="es-EC" b="1" i="1" dirty="0">
              <a:solidFill>
                <a:schemeClr val="accent1">
                  <a:lumMod val="60000"/>
                  <a:lumOff val="40000"/>
                </a:schemeClr>
              </a:solidFill>
            </a:endParaRPr>
          </a:p>
        </p:txBody>
      </p:sp>
      <p:sp>
        <p:nvSpPr>
          <p:cNvPr id="14" name="13 CuadroTexto"/>
          <p:cNvSpPr txBox="1"/>
          <p:nvPr/>
        </p:nvSpPr>
        <p:spPr>
          <a:xfrm>
            <a:off x="5004048" y="5013176"/>
            <a:ext cx="3888432" cy="1477328"/>
          </a:xfrm>
          <a:prstGeom prst="rect">
            <a:avLst/>
          </a:prstGeom>
          <a:noFill/>
        </p:spPr>
        <p:txBody>
          <a:bodyPr wrap="square" rtlCol="0">
            <a:spAutoFit/>
          </a:bodyPr>
          <a:lstStyle/>
          <a:p>
            <a:r>
              <a:rPr lang="es-EC" dirty="0" smtClean="0">
                <a:solidFill>
                  <a:schemeClr val="bg1"/>
                </a:solidFill>
              </a:rPr>
              <a:t>Ausencia de incentivos de cualquier tipo, debilitando el factor motivacional ya que los colaboradores no se sienten retribuidos.</a:t>
            </a:r>
            <a:endParaRPr lang="es-EC" dirty="0">
              <a:solidFill>
                <a:schemeClr val="bg1"/>
              </a:solidFill>
            </a:endParaRPr>
          </a:p>
        </p:txBody>
      </p:sp>
      <p:sp>
        <p:nvSpPr>
          <p:cNvPr id="12" name="11 Rectángulo"/>
          <p:cNvSpPr/>
          <p:nvPr/>
        </p:nvSpPr>
        <p:spPr>
          <a:xfrm>
            <a:off x="395536" y="1988842"/>
            <a:ext cx="4572000" cy="307777"/>
          </a:xfrm>
          <a:prstGeom prst="rect">
            <a:avLst/>
          </a:prstGeom>
        </p:spPr>
        <p:txBody>
          <a:bodyPr>
            <a:spAutoFit/>
          </a:bodyPr>
          <a:lstStyle/>
          <a:p>
            <a:r>
              <a:rPr lang="es-ES" sz="1400" b="1" dirty="0" smtClean="0">
                <a:solidFill>
                  <a:schemeClr val="bg1"/>
                </a:solidFill>
              </a:rPr>
              <a:t>¿Los superiores, permiten tomar decisiones?</a:t>
            </a:r>
            <a:endParaRPr lang="es-EC" sz="1400" dirty="0">
              <a:solidFill>
                <a:schemeClr val="bg1"/>
              </a:solidFill>
            </a:endParaRPr>
          </a:p>
        </p:txBody>
      </p:sp>
      <p:pic>
        <p:nvPicPr>
          <p:cNvPr id="1027" name="Gráfico 3"/>
          <p:cNvPicPr>
            <a:picLocks noChangeArrowheads="1"/>
          </p:cNvPicPr>
          <p:nvPr/>
        </p:nvPicPr>
        <p:blipFill>
          <a:blip r:embed="rId4" cstate="print"/>
          <a:srcRect/>
          <a:stretch>
            <a:fillRect/>
          </a:stretch>
        </p:blipFill>
        <p:spPr bwMode="auto">
          <a:xfrm>
            <a:off x="395538" y="2348880"/>
            <a:ext cx="4467225" cy="1504950"/>
          </a:xfrm>
          <a:prstGeom prst="rect">
            <a:avLst/>
          </a:prstGeom>
          <a:noFill/>
          <a:ln w="9525">
            <a:noFill/>
            <a:miter lim="800000"/>
            <a:headEnd/>
            <a:tailEnd/>
          </a:ln>
        </p:spPr>
      </p:pic>
      <p:sp>
        <p:nvSpPr>
          <p:cNvPr id="1031" name="Rectangle 7"/>
          <p:cNvSpPr>
            <a:spLocks noChangeArrowheads="1"/>
          </p:cNvSpPr>
          <p:nvPr/>
        </p:nvSpPr>
        <p:spPr bwMode="auto">
          <a:xfrm>
            <a:off x="323531" y="4653138"/>
            <a:ext cx="4530279"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ea typeface="Times New Roman" pitchFamily="18" charset="0"/>
                <a:cs typeface="Arial" pitchFamily="34" charset="0"/>
              </a:rPr>
              <a:t>¿La Empresa brinda incentivos a sus colaboradores?</a:t>
            </a:r>
            <a:endParaRPr kumimoji="0" lang="es-ES" sz="1400" b="0" i="0" u="none" strike="noStrike" cap="none" normalizeH="0" baseline="0" dirty="0" smtClean="0">
              <a:ln>
                <a:noFill/>
              </a:ln>
              <a:solidFill>
                <a:schemeClr val="bg1"/>
              </a:solidFill>
              <a:effectLst/>
              <a:cs typeface="Arial" pitchFamily="34" charset="0"/>
            </a:endParaRPr>
          </a:p>
        </p:txBody>
      </p:sp>
      <p:pic>
        <p:nvPicPr>
          <p:cNvPr id="1032" name="Gráfico 6"/>
          <p:cNvPicPr>
            <a:picLocks noChangeArrowheads="1"/>
          </p:cNvPicPr>
          <p:nvPr/>
        </p:nvPicPr>
        <p:blipFill>
          <a:blip r:embed="rId5" cstate="print"/>
          <a:srcRect/>
          <a:stretch>
            <a:fillRect/>
          </a:stretch>
        </p:blipFill>
        <p:spPr bwMode="auto">
          <a:xfrm>
            <a:off x="323530" y="5085185"/>
            <a:ext cx="4467225" cy="15525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241427"/>
            <a:ext cx="7848600" cy="5616575"/>
          </a:xfrm>
        </p:spPr>
        <p:txBody>
          <a:bodyPr/>
          <a:lstStyle/>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9" name="8 CuadroTexto"/>
          <p:cNvSpPr txBox="1"/>
          <p:nvPr/>
        </p:nvSpPr>
        <p:spPr>
          <a:xfrm>
            <a:off x="2627784" y="1196752"/>
            <a:ext cx="3960440" cy="369332"/>
          </a:xfrm>
          <a:prstGeom prst="rect">
            <a:avLst/>
          </a:prstGeom>
          <a:noFill/>
        </p:spPr>
        <p:txBody>
          <a:bodyPr wrap="square" rtlCol="0">
            <a:spAutoFit/>
          </a:bodyPr>
          <a:lstStyle/>
          <a:p>
            <a:r>
              <a:rPr lang="es-EC" b="1" i="1" dirty="0" smtClean="0">
                <a:solidFill>
                  <a:schemeClr val="accent1">
                    <a:lumMod val="60000"/>
                    <a:lumOff val="40000"/>
                  </a:schemeClr>
                </a:solidFill>
              </a:rPr>
              <a:t>FACTOR:  APERTURA A CAMBIOS</a:t>
            </a:r>
            <a:endParaRPr lang="es-EC" b="1" i="1" dirty="0">
              <a:solidFill>
                <a:schemeClr val="accent1">
                  <a:lumMod val="60000"/>
                  <a:lumOff val="40000"/>
                </a:schemeClr>
              </a:solidFill>
            </a:endParaRPr>
          </a:p>
        </p:txBody>
      </p:sp>
      <p:sp>
        <p:nvSpPr>
          <p:cNvPr id="10" name="9 CuadroTexto"/>
          <p:cNvSpPr txBox="1"/>
          <p:nvPr/>
        </p:nvSpPr>
        <p:spPr>
          <a:xfrm>
            <a:off x="5004048" y="2348882"/>
            <a:ext cx="3888432" cy="646331"/>
          </a:xfrm>
          <a:prstGeom prst="rect">
            <a:avLst/>
          </a:prstGeom>
          <a:noFill/>
        </p:spPr>
        <p:txBody>
          <a:bodyPr wrap="square" rtlCol="0">
            <a:spAutoFit/>
          </a:bodyPr>
          <a:lstStyle/>
          <a:p>
            <a:r>
              <a:rPr lang="es-EC" dirty="0" smtClean="0">
                <a:solidFill>
                  <a:schemeClr val="bg1"/>
                </a:solidFill>
              </a:rPr>
              <a:t>Personal creativo y con ideas innovadoras</a:t>
            </a:r>
            <a:endParaRPr lang="es-EC" dirty="0">
              <a:solidFill>
                <a:schemeClr val="bg1"/>
              </a:solidFill>
            </a:endParaRPr>
          </a:p>
        </p:txBody>
      </p:sp>
      <p:sp>
        <p:nvSpPr>
          <p:cNvPr id="14" name="13 CuadroTexto"/>
          <p:cNvSpPr txBox="1"/>
          <p:nvPr/>
        </p:nvSpPr>
        <p:spPr>
          <a:xfrm>
            <a:off x="5004048" y="4581128"/>
            <a:ext cx="3888432" cy="1200329"/>
          </a:xfrm>
          <a:prstGeom prst="rect">
            <a:avLst/>
          </a:prstGeom>
          <a:noFill/>
        </p:spPr>
        <p:txBody>
          <a:bodyPr wrap="square" rtlCol="0">
            <a:spAutoFit/>
          </a:bodyPr>
          <a:lstStyle/>
          <a:p>
            <a:r>
              <a:rPr lang="es-EC" dirty="0" smtClean="0">
                <a:solidFill>
                  <a:schemeClr val="bg1"/>
                </a:solidFill>
              </a:rPr>
              <a:t>Temor a cambios que se pudiesen presentar, ya sea por desconocimiento, falta de preparación o resistencia al cambio</a:t>
            </a:r>
            <a:endParaRPr lang="es-EC" dirty="0">
              <a:solidFill>
                <a:schemeClr val="bg1"/>
              </a:solidFill>
            </a:endParaRPr>
          </a:p>
        </p:txBody>
      </p:sp>
      <p:sp>
        <p:nvSpPr>
          <p:cNvPr id="28673" name="Rectangle 1"/>
          <p:cNvSpPr>
            <a:spLocks noChangeArrowheads="1"/>
          </p:cNvSpPr>
          <p:nvPr/>
        </p:nvSpPr>
        <p:spPr bwMode="auto">
          <a:xfrm>
            <a:off x="323526" y="4151786"/>
            <a:ext cx="699056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ea typeface="Times New Roman" pitchFamily="18" charset="0"/>
                <a:cs typeface="Arial" pitchFamily="34" charset="0"/>
              </a:rPr>
              <a:t>¿Cuál sería la posición en caso de que la empresa implementara nuevos sistemas?</a:t>
            </a:r>
            <a:endParaRPr kumimoji="0" lang="es-ES" sz="1400" b="0" i="0" u="none" strike="noStrike" cap="none" normalizeH="0" baseline="0" dirty="0" smtClean="0">
              <a:ln>
                <a:noFill/>
              </a:ln>
              <a:solidFill>
                <a:schemeClr val="bg1"/>
              </a:solidFill>
              <a:effectLst/>
              <a:cs typeface="Arial" pitchFamily="34" charset="0"/>
            </a:endParaRPr>
          </a:p>
        </p:txBody>
      </p:sp>
      <p:pic>
        <p:nvPicPr>
          <p:cNvPr id="28674" name="Gráfico 7"/>
          <p:cNvPicPr>
            <a:picLocks noChangeArrowheads="1"/>
          </p:cNvPicPr>
          <p:nvPr/>
        </p:nvPicPr>
        <p:blipFill>
          <a:blip r:embed="rId4" cstate="print"/>
          <a:srcRect/>
          <a:stretch>
            <a:fillRect/>
          </a:stretch>
        </p:blipFill>
        <p:spPr bwMode="auto">
          <a:xfrm>
            <a:off x="395536" y="4653136"/>
            <a:ext cx="4419600" cy="1800200"/>
          </a:xfrm>
          <a:prstGeom prst="rect">
            <a:avLst/>
          </a:prstGeom>
          <a:noFill/>
          <a:ln w="9525">
            <a:noFill/>
            <a:miter lim="800000"/>
            <a:headEnd/>
            <a:tailEnd/>
          </a:ln>
        </p:spPr>
      </p:pic>
      <p:sp>
        <p:nvSpPr>
          <p:cNvPr id="28676" name="Rectangle 4"/>
          <p:cNvSpPr>
            <a:spLocks noChangeArrowheads="1"/>
          </p:cNvSpPr>
          <p:nvPr/>
        </p:nvSpPr>
        <p:spPr bwMode="auto">
          <a:xfrm>
            <a:off x="422015" y="1703514"/>
            <a:ext cx="783573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ea typeface="Times New Roman" pitchFamily="18" charset="0"/>
                <a:cs typeface="Arial" pitchFamily="34" charset="0"/>
              </a:rPr>
              <a:t>¿Considera que en las áreas de trabajo pueden innovar las formas de proporcionar servicio?</a:t>
            </a:r>
            <a:endParaRPr kumimoji="0" lang="es-ES" sz="1400" b="0" i="0" u="none" strike="noStrike" cap="none" normalizeH="0" baseline="0" dirty="0" smtClean="0">
              <a:ln>
                <a:noFill/>
              </a:ln>
              <a:solidFill>
                <a:schemeClr val="bg1"/>
              </a:solidFill>
              <a:effectLst/>
              <a:cs typeface="Arial" pitchFamily="34" charset="0"/>
            </a:endParaRPr>
          </a:p>
        </p:txBody>
      </p:sp>
      <p:pic>
        <p:nvPicPr>
          <p:cNvPr id="28677" name="Gráfico 8"/>
          <p:cNvPicPr>
            <a:picLocks noChangeArrowheads="1"/>
          </p:cNvPicPr>
          <p:nvPr/>
        </p:nvPicPr>
        <p:blipFill>
          <a:blip r:embed="rId5" cstate="print"/>
          <a:srcRect/>
          <a:stretch>
            <a:fillRect/>
          </a:stretch>
        </p:blipFill>
        <p:spPr bwMode="auto">
          <a:xfrm>
            <a:off x="395538" y="2204866"/>
            <a:ext cx="4467225" cy="18002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241427"/>
            <a:ext cx="7848600" cy="5616575"/>
          </a:xfrm>
        </p:spPr>
        <p:txBody>
          <a:bodyPr/>
          <a:lstStyle/>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9" name="8 CuadroTexto"/>
          <p:cNvSpPr txBox="1"/>
          <p:nvPr/>
        </p:nvSpPr>
        <p:spPr>
          <a:xfrm>
            <a:off x="2627784" y="1196752"/>
            <a:ext cx="3960440" cy="369332"/>
          </a:xfrm>
          <a:prstGeom prst="rect">
            <a:avLst/>
          </a:prstGeom>
          <a:noFill/>
        </p:spPr>
        <p:txBody>
          <a:bodyPr wrap="square" rtlCol="0">
            <a:spAutoFit/>
          </a:bodyPr>
          <a:lstStyle/>
          <a:p>
            <a:r>
              <a:rPr lang="es-EC" b="1" i="1" dirty="0" smtClean="0">
                <a:solidFill>
                  <a:schemeClr val="accent1">
                    <a:lumMod val="60000"/>
                    <a:lumOff val="40000"/>
                  </a:schemeClr>
                </a:solidFill>
              </a:rPr>
              <a:t>FACTOR:  COMUNICACIÓN</a:t>
            </a:r>
            <a:endParaRPr lang="es-EC" b="1" i="1" dirty="0">
              <a:solidFill>
                <a:schemeClr val="accent1">
                  <a:lumMod val="60000"/>
                  <a:lumOff val="40000"/>
                </a:schemeClr>
              </a:solidFill>
            </a:endParaRPr>
          </a:p>
        </p:txBody>
      </p:sp>
      <p:sp>
        <p:nvSpPr>
          <p:cNvPr id="10" name="9 CuadroTexto"/>
          <p:cNvSpPr txBox="1"/>
          <p:nvPr/>
        </p:nvSpPr>
        <p:spPr>
          <a:xfrm>
            <a:off x="5004048" y="2348881"/>
            <a:ext cx="3888432" cy="923330"/>
          </a:xfrm>
          <a:prstGeom prst="rect">
            <a:avLst/>
          </a:prstGeom>
          <a:noFill/>
        </p:spPr>
        <p:txBody>
          <a:bodyPr wrap="square" rtlCol="0">
            <a:spAutoFit/>
          </a:bodyPr>
          <a:lstStyle/>
          <a:p>
            <a:r>
              <a:rPr lang="es-EC" dirty="0" smtClean="0">
                <a:solidFill>
                  <a:schemeClr val="bg1"/>
                </a:solidFill>
              </a:rPr>
              <a:t>Las relaciones interpersonales con sus jefes no se encuentra en un nivel óptimo.</a:t>
            </a:r>
            <a:endParaRPr lang="es-EC" dirty="0">
              <a:solidFill>
                <a:schemeClr val="bg1"/>
              </a:solidFill>
            </a:endParaRPr>
          </a:p>
        </p:txBody>
      </p:sp>
      <p:sp>
        <p:nvSpPr>
          <p:cNvPr id="14" name="13 CuadroTexto"/>
          <p:cNvSpPr txBox="1"/>
          <p:nvPr/>
        </p:nvSpPr>
        <p:spPr>
          <a:xfrm>
            <a:off x="5004048" y="4581128"/>
            <a:ext cx="3888432" cy="1200329"/>
          </a:xfrm>
          <a:prstGeom prst="rect">
            <a:avLst/>
          </a:prstGeom>
          <a:noFill/>
        </p:spPr>
        <p:txBody>
          <a:bodyPr wrap="square" rtlCol="0">
            <a:spAutoFit/>
          </a:bodyPr>
          <a:lstStyle/>
          <a:p>
            <a:r>
              <a:rPr lang="es-EC" dirty="0" smtClean="0">
                <a:solidFill>
                  <a:schemeClr val="bg1"/>
                </a:solidFill>
              </a:rPr>
              <a:t>La Empresa no emplea adecuados canales de comunicación para mantener informado al personal acerca de cambios.</a:t>
            </a:r>
            <a:endParaRPr lang="es-EC" dirty="0">
              <a:solidFill>
                <a:schemeClr val="bg1"/>
              </a:solidFill>
            </a:endParaRPr>
          </a:p>
        </p:txBody>
      </p:sp>
      <p:pic>
        <p:nvPicPr>
          <p:cNvPr id="27649" name="Gráfico 11"/>
          <p:cNvPicPr>
            <a:picLocks noChangeArrowheads="1"/>
          </p:cNvPicPr>
          <p:nvPr/>
        </p:nvPicPr>
        <p:blipFill>
          <a:blip r:embed="rId4" cstate="print"/>
          <a:srcRect/>
          <a:stretch>
            <a:fillRect/>
          </a:stretch>
        </p:blipFill>
        <p:spPr bwMode="auto">
          <a:xfrm>
            <a:off x="323530" y="2132856"/>
            <a:ext cx="4467225" cy="1790700"/>
          </a:xfrm>
          <a:prstGeom prst="rect">
            <a:avLst/>
          </a:prstGeom>
          <a:noFill/>
          <a:ln w="9525">
            <a:noFill/>
            <a:miter lim="800000"/>
            <a:headEnd/>
            <a:tailEnd/>
          </a:ln>
        </p:spPr>
      </p:pic>
      <p:sp>
        <p:nvSpPr>
          <p:cNvPr id="12" name="11 Rectángulo"/>
          <p:cNvSpPr/>
          <p:nvPr/>
        </p:nvSpPr>
        <p:spPr>
          <a:xfrm>
            <a:off x="323528" y="1681063"/>
            <a:ext cx="6480720" cy="307777"/>
          </a:xfrm>
          <a:prstGeom prst="rect">
            <a:avLst/>
          </a:prstGeom>
        </p:spPr>
        <p:txBody>
          <a:bodyPr wrap="square">
            <a:spAutoFit/>
          </a:bodyPr>
          <a:lstStyle/>
          <a:p>
            <a:r>
              <a:rPr lang="es-ES" sz="1400" b="1" dirty="0" smtClean="0">
                <a:solidFill>
                  <a:schemeClr val="bg1"/>
                </a:solidFill>
              </a:rPr>
              <a:t>¿Cómo considera las relaciones interpersonales con los superiores?</a:t>
            </a:r>
            <a:endParaRPr lang="es-EC" sz="1400" dirty="0">
              <a:solidFill>
                <a:schemeClr val="bg1"/>
              </a:solidFill>
            </a:endParaRPr>
          </a:p>
        </p:txBody>
      </p:sp>
      <p:pic>
        <p:nvPicPr>
          <p:cNvPr id="27650" name="Gráfico 12"/>
          <p:cNvPicPr>
            <a:picLocks noChangeArrowheads="1"/>
          </p:cNvPicPr>
          <p:nvPr/>
        </p:nvPicPr>
        <p:blipFill>
          <a:blip r:embed="rId5" cstate="print"/>
          <a:srcRect/>
          <a:stretch>
            <a:fillRect/>
          </a:stretch>
        </p:blipFill>
        <p:spPr bwMode="auto">
          <a:xfrm>
            <a:off x="395537" y="4797152"/>
            <a:ext cx="4514851" cy="1571625"/>
          </a:xfrm>
          <a:prstGeom prst="rect">
            <a:avLst/>
          </a:prstGeom>
          <a:noFill/>
          <a:ln w="9525">
            <a:noFill/>
            <a:miter lim="800000"/>
            <a:headEnd/>
            <a:tailEnd/>
          </a:ln>
        </p:spPr>
      </p:pic>
      <p:sp>
        <p:nvSpPr>
          <p:cNvPr id="27651" name="Rectangle 3"/>
          <p:cNvSpPr>
            <a:spLocks noChangeArrowheads="1"/>
          </p:cNvSpPr>
          <p:nvPr/>
        </p:nvSpPr>
        <p:spPr bwMode="auto">
          <a:xfrm>
            <a:off x="395536" y="4295802"/>
            <a:ext cx="636392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ea typeface="Times New Roman" pitchFamily="18" charset="0"/>
                <a:cs typeface="Arial" pitchFamily="34" charset="0"/>
              </a:rPr>
              <a:t>¿Cuál es la percepción que tiene de los medios de comunicación internos?</a:t>
            </a:r>
            <a:endParaRPr kumimoji="0" lang="es-ES" sz="1400" b="0" i="0" u="none" strike="noStrike" cap="none" normalizeH="0" baseline="0" dirty="0" smtClean="0">
              <a:ln>
                <a:noFill/>
              </a:ln>
              <a:solidFill>
                <a:schemeClr val="bg1"/>
              </a:solidFill>
              <a:effectLst/>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241427"/>
            <a:ext cx="7848600" cy="5616575"/>
          </a:xfrm>
        </p:spPr>
        <p:txBody>
          <a:bodyPr/>
          <a:lstStyle/>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9" name="8 CuadroTexto"/>
          <p:cNvSpPr txBox="1"/>
          <p:nvPr/>
        </p:nvSpPr>
        <p:spPr>
          <a:xfrm>
            <a:off x="2555776" y="1124746"/>
            <a:ext cx="3960440" cy="369332"/>
          </a:xfrm>
          <a:prstGeom prst="rect">
            <a:avLst/>
          </a:prstGeom>
          <a:noFill/>
        </p:spPr>
        <p:txBody>
          <a:bodyPr wrap="square" rtlCol="0">
            <a:spAutoFit/>
          </a:bodyPr>
          <a:lstStyle/>
          <a:p>
            <a:r>
              <a:rPr lang="es-EC" b="1" i="1" dirty="0" smtClean="0">
                <a:solidFill>
                  <a:schemeClr val="accent1">
                    <a:lumMod val="60000"/>
                    <a:lumOff val="40000"/>
                  </a:schemeClr>
                </a:solidFill>
              </a:rPr>
              <a:t>FACTOR:  RECURSO HUMANO</a:t>
            </a:r>
            <a:endParaRPr lang="es-EC" b="1" i="1" dirty="0">
              <a:solidFill>
                <a:schemeClr val="accent1">
                  <a:lumMod val="60000"/>
                  <a:lumOff val="40000"/>
                </a:schemeClr>
              </a:solidFill>
            </a:endParaRPr>
          </a:p>
        </p:txBody>
      </p:sp>
      <p:sp>
        <p:nvSpPr>
          <p:cNvPr id="10" name="9 CuadroTexto"/>
          <p:cNvSpPr txBox="1"/>
          <p:nvPr/>
        </p:nvSpPr>
        <p:spPr>
          <a:xfrm>
            <a:off x="5004048" y="2348881"/>
            <a:ext cx="3888432" cy="923330"/>
          </a:xfrm>
          <a:prstGeom prst="rect">
            <a:avLst/>
          </a:prstGeom>
          <a:noFill/>
        </p:spPr>
        <p:txBody>
          <a:bodyPr wrap="square" rtlCol="0">
            <a:spAutoFit/>
          </a:bodyPr>
          <a:lstStyle/>
          <a:p>
            <a:r>
              <a:rPr lang="es-EC" dirty="0" smtClean="0">
                <a:solidFill>
                  <a:schemeClr val="bg1"/>
                </a:solidFill>
              </a:rPr>
              <a:t>Los colaboradores perciben un ambiente tenso en cual desarrollan sus actividades diarias</a:t>
            </a:r>
            <a:endParaRPr lang="es-EC" dirty="0">
              <a:solidFill>
                <a:schemeClr val="bg1"/>
              </a:solidFill>
            </a:endParaRPr>
          </a:p>
        </p:txBody>
      </p:sp>
      <p:sp>
        <p:nvSpPr>
          <p:cNvPr id="14" name="13 CuadroTexto"/>
          <p:cNvSpPr txBox="1"/>
          <p:nvPr/>
        </p:nvSpPr>
        <p:spPr>
          <a:xfrm>
            <a:off x="5004048" y="4581130"/>
            <a:ext cx="3888432" cy="923330"/>
          </a:xfrm>
          <a:prstGeom prst="rect">
            <a:avLst/>
          </a:prstGeom>
          <a:noFill/>
        </p:spPr>
        <p:txBody>
          <a:bodyPr wrap="square" rtlCol="0">
            <a:spAutoFit/>
          </a:bodyPr>
          <a:lstStyle/>
          <a:p>
            <a:r>
              <a:rPr lang="es-EC" dirty="0" smtClean="0">
                <a:solidFill>
                  <a:schemeClr val="bg1"/>
                </a:solidFill>
              </a:rPr>
              <a:t>Los encuestados opinan que el trato que reciben por parte de la empresa no es el justo.</a:t>
            </a:r>
            <a:endParaRPr lang="es-EC" dirty="0">
              <a:solidFill>
                <a:schemeClr val="bg1"/>
              </a:solidFill>
            </a:endParaRPr>
          </a:p>
        </p:txBody>
      </p:sp>
      <p:pic>
        <p:nvPicPr>
          <p:cNvPr id="26625" name="Gráfico 14"/>
          <p:cNvPicPr>
            <a:picLocks noChangeArrowheads="1"/>
          </p:cNvPicPr>
          <p:nvPr/>
        </p:nvPicPr>
        <p:blipFill>
          <a:blip r:embed="rId4" cstate="print"/>
          <a:srcRect/>
          <a:stretch>
            <a:fillRect/>
          </a:stretch>
        </p:blipFill>
        <p:spPr bwMode="auto">
          <a:xfrm>
            <a:off x="323530" y="2132856"/>
            <a:ext cx="4467225" cy="1543050"/>
          </a:xfrm>
          <a:prstGeom prst="rect">
            <a:avLst/>
          </a:prstGeom>
          <a:noFill/>
          <a:ln w="9525">
            <a:noFill/>
            <a:miter lim="800000"/>
            <a:headEnd/>
            <a:tailEnd/>
          </a:ln>
        </p:spPr>
      </p:pic>
      <p:sp>
        <p:nvSpPr>
          <p:cNvPr id="12" name="11 Rectángulo"/>
          <p:cNvSpPr/>
          <p:nvPr/>
        </p:nvSpPr>
        <p:spPr>
          <a:xfrm>
            <a:off x="323528" y="1628800"/>
            <a:ext cx="7128792" cy="369332"/>
          </a:xfrm>
          <a:prstGeom prst="rect">
            <a:avLst/>
          </a:prstGeom>
        </p:spPr>
        <p:txBody>
          <a:bodyPr wrap="square">
            <a:spAutoFit/>
          </a:bodyPr>
          <a:lstStyle/>
          <a:p>
            <a:r>
              <a:rPr lang="es-ES" b="1" dirty="0" smtClean="0">
                <a:solidFill>
                  <a:schemeClr val="bg1"/>
                </a:solidFill>
              </a:rPr>
              <a:t>¿</a:t>
            </a:r>
            <a:r>
              <a:rPr lang="es-ES" sz="1400" b="1" dirty="0" smtClean="0">
                <a:solidFill>
                  <a:schemeClr val="bg1"/>
                </a:solidFill>
              </a:rPr>
              <a:t>Cómo percibe el ambiente de trabajo que la empresa brinda a sus colaboradores?</a:t>
            </a:r>
            <a:endParaRPr lang="es-EC" sz="1400" dirty="0">
              <a:solidFill>
                <a:schemeClr val="bg1"/>
              </a:solidFill>
            </a:endParaRPr>
          </a:p>
        </p:txBody>
      </p:sp>
      <p:pic>
        <p:nvPicPr>
          <p:cNvPr id="26626" name="Gráfico 16"/>
          <p:cNvPicPr>
            <a:picLocks noChangeArrowheads="1"/>
          </p:cNvPicPr>
          <p:nvPr/>
        </p:nvPicPr>
        <p:blipFill>
          <a:blip r:embed="rId5" cstate="print"/>
          <a:srcRect/>
          <a:stretch>
            <a:fillRect/>
          </a:stretch>
        </p:blipFill>
        <p:spPr bwMode="auto">
          <a:xfrm>
            <a:off x="251522" y="4437113"/>
            <a:ext cx="4467225" cy="1590675"/>
          </a:xfrm>
          <a:prstGeom prst="rect">
            <a:avLst/>
          </a:prstGeom>
          <a:noFill/>
          <a:ln w="9525">
            <a:noFill/>
            <a:miter lim="800000"/>
            <a:headEnd/>
            <a:tailEnd/>
          </a:ln>
        </p:spPr>
      </p:pic>
      <p:sp>
        <p:nvSpPr>
          <p:cNvPr id="26627" name="Rectangle 3"/>
          <p:cNvSpPr>
            <a:spLocks noChangeArrowheads="1"/>
          </p:cNvSpPr>
          <p:nvPr/>
        </p:nvSpPr>
        <p:spPr bwMode="auto">
          <a:xfrm>
            <a:off x="388022" y="4057329"/>
            <a:ext cx="771236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ea typeface="Times New Roman" pitchFamily="18" charset="0"/>
                <a:cs typeface="Arial" pitchFamily="34" charset="0"/>
              </a:rPr>
              <a:t>En general ¿Considera que la empresa brinda a sus colaboradores el trato que se merecen?</a:t>
            </a:r>
            <a:endParaRPr kumimoji="0" lang="es-ES" sz="1400" b="0" i="0" u="none" strike="noStrike" cap="none" normalizeH="0" baseline="0" dirty="0" smtClean="0">
              <a:ln>
                <a:noFill/>
              </a:ln>
              <a:solidFill>
                <a:schemeClr val="bg1"/>
              </a:solidFill>
              <a:effectLst/>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908721"/>
            <a:ext cx="7848600" cy="5949280"/>
          </a:xfrm>
        </p:spPr>
        <p:txBody>
          <a:bodyPr/>
          <a:lstStyle/>
          <a:p>
            <a:pPr algn="ctr">
              <a:lnSpc>
                <a:spcPct val="80000"/>
              </a:lnSpc>
            </a:pPr>
            <a:r>
              <a:rPr lang="es-ES" b="1" u="sng" dirty="0" smtClean="0">
                <a:solidFill>
                  <a:schemeClr val="bg1"/>
                </a:solidFill>
              </a:rPr>
              <a:t>DIAGNÓSTICO EXTERNO</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27383"/>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9" name="8 CuadroTexto"/>
          <p:cNvSpPr txBox="1"/>
          <p:nvPr/>
        </p:nvSpPr>
        <p:spPr>
          <a:xfrm>
            <a:off x="2771800" y="1484785"/>
            <a:ext cx="3960440" cy="369332"/>
          </a:xfrm>
          <a:prstGeom prst="rect">
            <a:avLst/>
          </a:prstGeom>
          <a:noFill/>
        </p:spPr>
        <p:txBody>
          <a:bodyPr wrap="square" rtlCol="0">
            <a:spAutoFit/>
          </a:bodyPr>
          <a:lstStyle/>
          <a:p>
            <a:r>
              <a:rPr lang="es-EC" b="1" i="1" dirty="0" smtClean="0">
                <a:solidFill>
                  <a:schemeClr val="accent1">
                    <a:lumMod val="60000"/>
                    <a:lumOff val="40000"/>
                  </a:schemeClr>
                </a:solidFill>
              </a:rPr>
              <a:t>SATISFACCIÓN DEL CLIENTE</a:t>
            </a:r>
            <a:endParaRPr lang="es-EC" b="1" i="1" dirty="0">
              <a:solidFill>
                <a:schemeClr val="accent1">
                  <a:lumMod val="60000"/>
                  <a:lumOff val="40000"/>
                </a:schemeClr>
              </a:solidFill>
            </a:endParaRPr>
          </a:p>
        </p:txBody>
      </p:sp>
      <p:sp>
        <p:nvSpPr>
          <p:cNvPr id="10" name="9 CuadroTexto"/>
          <p:cNvSpPr txBox="1"/>
          <p:nvPr/>
        </p:nvSpPr>
        <p:spPr>
          <a:xfrm>
            <a:off x="5004048" y="2348880"/>
            <a:ext cx="3888432" cy="923330"/>
          </a:xfrm>
          <a:prstGeom prst="rect">
            <a:avLst/>
          </a:prstGeom>
          <a:noFill/>
        </p:spPr>
        <p:txBody>
          <a:bodyPr wrap="square" rtlCol="0">
            <a:spAutoFit/>
          </a:bodyPr>
          <a:lstStyle/>
          <a:p>
            <a:r>
              <a:rPr lang="es-EC" dirty="0" smtClean="0">
                <a:solidFill>
                  <a:schemeClr val="bg1"/>
                </a:solidFill>
              </a:rPr>
              <a:t>El trato que reciben los clientes al momento de ser atendidos no es el óptimo</a:t>
            </a:r>
            <a:endParaRPr lang="es-EC" dirty="0">
              <a:solidFill>
                <a:schemeClr val="bg1"/>
              </a:solidFill>
            </a:endParaRPr>
          </a:p>
        </p:txBody>
      </p:sp>
      <p:sp>
        <p:nvSpPr>
          <p:cNvPr id="14" name="13 CuadroTexto"/>
          <p:cNvSpPr txBox="1"/>
          <p:nvPr/>
        </p:nvSpPr>
        <p:spPr>
          <a:xfrm>
            <a:off x="5004048" y="4581128"/>
            <a:ext cx="3888432" cy="1200329"/>
          </a:xfrm>
          <a:prstGeom prst="rect">
            <a:avLst/>
          </a:prstGeom>
          <a:noFill/>
        </p:spPr>
        <p:txBody>
          <a:bodyPr wrap="square" rtlCol="0">
            <a:spAutoFit/>
          </a:bodyPr>
          <a:lstStyle/>
          <a:p>
            <a:r>
              <a:rPr lang="es-EC" dirty="0" smtClean="0">
                <a:solidFill>
                  <a:schemeClr val="bg1"/>
                </a:solidFill>
              </a:rPr>
              <a:t>No existen adecuados canales de comunicación hacia el cliente externo, puesto que desconocen los productos que ofrece la empresa.</a:t>
            </a:r>
            <a:endParaRPr lang="es-EC" dirty="0">
              <a:solidFill>
                <a:schemeClr val="bg1"/>
              </a:solidFill>
            </a:endParaRPr>
          </a:p>
        </p:txBody>
      </p:sp>
      <p:pic>
        <p:nvPicPr>
          <p:cNvPr id="25601" name="Gráfico 17"/>
          <p:cNvPicPr>
            <a:picLocks noChangeArrowheads="1"/>
          </p:cNvPicPr>
          <p:nvPr/>
        </p:nvPicPr>
        <p:blipFill>
          <a:blip r:embed="rId4" cstate="print"/>
          <a:srcRect/>
          <a:stretch>
            <a:fillRect/>
          </a:stretch>
        </p:blipFill>
        <p:spPr bwMode="auto">
          <a:xfrm>
            <a:off x="395538" y="2420888"/>
            <a:ext cx="4467225" cy="1562100"/>
          </a:xfrm>
          <a:prstGeom prst="rect">
            <a:avLst/>
          </a:prstGeom>
          <a:noFill/>
          <a:ln w="9525">
            <a:noFill/>
            <a:miter lim="800000"/>
            <a:headEnd/>
            <a:tailEnd/>
          </a:ln>
        </p:spPr>
      </p:pic>
      <p:sp>
        <p:nvSpPr>
          <p:cNvPr id="12" name="11 Rectángulo"/>
          <p:cNvSpPr/>
          <p:nvPr/>
        </p:nvSpPr>
        <p:spPr>
          <a:xfrm>
            <a:off x="539552" y="2060850"/>
            <a:ext cx="5598368" cy="307777"/>
          </a:xfrm>
          <a:prstGeom prst="rect">
            <a:avLst/>
          </a:prstGeom>
        </p:spPr>
        <p:txBody>
          <a:bodyPr wrap="square">
            <a:spAutoFit/>
          </a:bodyPr>
          <a:lstStyle/>
          <a:p>
            <a:r>
              <a:rPr lang="es-ES" sz="1400" b="1" dirty="0" smtClean="0">
                <a:solidFill>
                  <a:schemeClr val="bg1"/>
                </a:solidFill>
              </a:rPr>
              <a:t>¿El trato del personal con los clientes es considerado y amable?</a:t>
            </a:r>
            <a:endParaRPr lang="es-EC" sz="1400" dirty="0">
              <a:solidFill>
                <a:schemeClr val="bg1"/>
              </a:solidFill>
            </a:endParaRPr>
          </a:p>
        </p:txBody>
      </p:sp>
      <p:pic>
        <p:nvPicPr>
          <p:cNvPr id="25602" name="Gráfico 21"/>
          <p:cNvPicPr>
            <a:picLocks noChangeArrowheads="1"/>
          </p:cNvPicPr>
          <p:nvPr/>
        </p:nvPicPr>
        <p:blipFill>
          <a:blip r:embed="rId5" cstate="print"/>
          <a:srcRect/>
          <a:stretch>
            <a:fillRect/>
          </a:stretch>
        </p:blipFill>
        <p:spPr bwMode="auto">
          <a:xfrm>
            <a:off x="467546" y="4725144"/>
            <a:ext cx="4467225" cy="1562100"/>
          </a:xfrm>
          <a:prstGeom prst="rect">
            <a:avLst/>
          </a:prstGeom>
          <a:noFill/>
          <a:ln w="9525">
            <a:noFill/>
            <a:miter lim="800000"/>
            <a:headEnd/>
            <a:tailEnd/>
          </a:ln>
        </p:spPr>
      </p:pic>
      <p:sp>
        <p:nvSpPr>
          <p:cNvPr id="25603" name="Rectangle 3"/>
          <p:cNvSpPr>
            <a:spLocks noChangeArrowheads="1"/>
          </p:cNvSpPr>
          <p:nvPr/>
        </p:nvSpPr>
        <p:spPr bwMode="auto">
          <a:xfrm>
            <a:off x="539552" y="4293098"/>
            <a:ext cx="496879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ea typeface="Times New Roman" pitchFamily="18" charset="0"/>
                <a:cs typeface="Arial" pitchFamily="34" charset="0"/>
              </a:rPr>
              <a:t>¿Conoce los productos y servicios que brinda la empresa?</a:t>
            </a:r>
            <a:endParaRPr kumimoji="0" lang="es-ES" sz="1400" b="0" i="0" u="none" strike="noStrike" cap="none" normalizeH="0" baseline="0" dirty="0" smtClean="0">
              <a:ln>
                <a:noFill/>
              </a:ln>
              <a:solidFill>
                <a:schemeClr val="bg1"/>
              </a:solidFill>
              <a:effectLst/>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27384"/>
            <a:ext cx="9144000" cy="6858000"/>
          </a:xfrm>
          <a:noFill/>
        </p:spPr>
      </p:pic>
      <p:sp>
        <p:nvSpPr>
          <p:cNvPr id="6147" name="Rectangle 3"/>
          <p:cNvSpPr>
            <a:spLocks noGrp="1" noChangeArrowheads="1"/>
          </p:cNvSpPr>
          <p:nvPr>
            <p:ph type="subTitle" idx="1"/>
          </p:nvPr>
        </p:nvSpPr>
        <p:spPr>
          <a:xfrm>
            <a:off x="179514" y="1052737"/>
            <a:ext cx="8240588" cy="5805264"/>
          </a:xfrm>
        </p:spPr>
        <p:txBody>
          <a:bodyPr/>
          <a:lstStyle/>
          <a:p>
            <a:pPr algn="ctr">
              <a:lnSpc>
                <a:spcPct val="80000"/>
              </a:lnSpc>
            </a:pPr>
            <a:r>
              <a:rPr lang="es-ES" b="1" u="sng" dirty="0" smtClean="0">
                <a:solidFill>
                  <a:schemeClr val="bg1"/>
                </a:solidFill>
              </a:rPr>
              <a:t>DISCUSIÓN DE RESULTADOS</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10" name="9 CuadroTexto"/>
          <p:cNvSpPr txBox="1"/>
          <p:nvPr/>
        </p:nvSpPr>
        <p:spPr>
          <a:xfrm>
            <a:off x="827584" y="1628800"/>
            <a:ext cx="3528392" cy="2308324"/>
          </a:xfrm>
          <a:prstGeom prst="rect">
            <a:avLst/>
          </a:prstGeom>
          <a:gradFill flip="none" rotWithShape="1">
            <a:gsLst>
              <a:gs pos="0">
                <a:srgbClr val="C24614">
                  <a:tint val="66000"/>
                  <a:satMod val="160000"/>
                </a:srgbClr>
              </a:gs>
              <a:gs pos="50000">
                <a:srgbClr val="C24614">
                  <a:tint val="44500"/>
                  <a:satMod val="160000"/>
                </a:srgbClr>
              </a:gs>
              <a:gs pos="100000">
                <a:srgbClr val="C24614">
                  <a:tint val="23500"/>
                  <a:satMod val="160000"/>
                </a:srgbClr>
              </a:gs>
            </a:gsLst>
            <a:lin ang="16200000" scaled="1"/>
            <a:tileRect/>
          </a:gradFill>
          <a:ln>
            <a:solidFill>
              <a:schemeClr val="bg1"/>
            </a:solidFill>
          </a:ln>
          <a:effectLst>
            <a:innerShdw blurRad="63500" dist="50800" dir="8100000">
              <a:prstClr val="black">
                <a:alpha val="50000"/>
              </a:prstClr>
            </a:innerShdw>
          </a:effectLst>
        </p:spPr>
        <p:txBody>
          <a:bodyPr wrap="square" rtlCol="0">
            <a:spAutoFit/>
          </a:bodyPr>
          <a:lstStyle/>
          <a:p>
            <a:pPr lvl="0" fontAlgn="base">
              <a:spcBef>
                <a:spcPct val="0"/>
              </a:spcBef>
              <a:spcAft>
                <a:spcPct val="0"/>
              </a:spcAft>
              <a:tabLst>
                <a:tab pos="539750" algn="l"/>
              </a:tabLst>
            </a:pPr>
            <a:r>
              <a:rPr lang="es-ES" b="1" i="1" dirty="0" smtClean="0">
                <a:solidFill>
                  <a:schemeClr val="bg1"/>
                </a:solidFill>
                <a:latin typeface="Arial" pitchFamily="34" charset="0"/>
                <a:ea typeface="Times New Roman" pitchFamily="18" charset="0"/>
                <a:cs typeface="Arial" pitchFamily="34" charset="0"/>
              </a:rPr>
              <a:t>Fortalezas:</a:t>
            </a:r>
            <a:endParaRPr lang="es-EC" sz="1100" dirty="0" smtClean="0">
              <a:solidFill>
                <a:schemeClr val="bg1"/>
              </a:solidFill>
              <a:latin typeface="Arial" pitchFamily="34" charset="0"/>
              <a:cs typeface="Arial" pitchFamily="34" charset="0"/>
            </a:endParaRPr>
          </a:p>
          <a:p>
            <a:pPr lvl="0" eaLnBrk="0" fontAlgn="base" hangingPunct="0">
              <a:spcBef>
                <a:spcPct val="0"/>
              </a:spcBef>
              <a:spcAft>
                <a:spcPct val="0"/>
              </a:spcAft>
              <a:buFontTx/>
              <a:buChar char="•"/>
              <a:tabLst>
                <a:tab pos="539750" algn="l"/>
              </a:tabLst>
            </a:pPr>
            <a:r>
              <a:rPr lang="es-ES" dirty="0" smtClean="0">
                <a:solidFill>
                  <a:schemeClr val="accent1">
                    <a:lumMod val="50000"/>
                  </a:schemeClr>
                </a:solidFill>
                <a:latin typeface="Arial" pitchFamily="34" charset="0"/>
                <a:ea typeface="Times New Roman" pitchFamily="18" charset="0"/>
                <a:cs typeface="Arial" pitchFamily="34" charset="0"/>
              </a:rPr>
              <a:t>Personal que le agrada ser retroalimentada.</a:t>
            </a:r>
            <a:endParaRPr lang="es-EC" sz="1100" dirty="0" smtClean="0">
              <a:solidFill>
                <a:schemeClr val="accent1">
                  <a:lumMod val="50000"/>
                </a:schemeClr>
              </a:solidFill>
              <a:latin typeface="Arial" pitchFamily="34" charset="0"/>
              <a:cs typeface="Arial" pitchFamily="34" charset="0"/>
            </a:endParaRPr>
          </a:p>
          <a:p>
            <a:pPr lvl="0" eaLnBrk="0" fontAlgn="base" hangingPunct="0">
              <a:spcBef>
                <a:spcPct val="0"/>
              </a:spcBef>
              <a:spcAft>
                <a:spcPct val="0"/>
              </a:spcAft>
              <a:buFontTx/>
              <a:buChar char="•"/>
              <a:tabLst>
                <a:tab pos="539750" algn="l"/>
              </a:tabLst>
            </a:pPr>
            <a:r>
              <a:rPr lang="es-ES" dirty="0" smtClean="0">
                <a:solidFill>
                  <a:schemeClr val="accent1">
                    <a:lumMod val="50000"/>
                  </a:schemeClr>
                </a:solidFill>
                <a:latin typeface="Arial" pitchFamily="34" charset="0"/>
                <a:ea typeface="Times New Roman" pitchFamily="18" charset="0"/>
                <a:cs typeface="Arial" pitchFamily="34" charset="0"/>
              </a:rPr>
              <a:t>Adecuada infraestructura.</a:t>
            </a:r>
            <a:endParaRPr lang="es-EC" sz="1100" dirty="0" smtClean="0">
              <a:solidFill>
                <a:schemeClr val="accent1">
                  <a:lumMod val="50000"/>
                </a:schemeClr>
              </a:solidFill>
              <a:latin typeface="Arial" pitchFamily="34" charset="0"/>
              <a:cs typeface="Arial" pitchFamily="34" charset="0"/>
            </a:endParaRPr>
          </a:p>
          <a:p>
            <a:pPr lvl="0" eaLnBrk="0" fontAlgn="base" hangingPunct="0">
              <a:spcBef>
                <a:spcPct val="0"/>
              </a:spcBef>
              <a:spcAft>
                <a:spcPct val="0"/>
              </a:spcAft>
              <a:buFontTx/>
              <a:buChar char="•"/>
              <a:tabLst>
                <a:tab pos="539750" algn="l"/>
              </a:tabLst>
            </a:pPr>
            <a:r>
              <a:rPr lang="es-ES" dirty="0" smtClean="0">
                <a:solidFill>
                  <a:schemeClr val="accent1">
                    <a:lumMod val="50000"/>
                  </a:schemeClr>
                </a:solidFill>
                <a:latin typeface="Arial" pitchFamily="34" charset="0"/>
                <a:ea typeface="Times New Roman" pitchFamily="18" charset="0"/>
                <a:cs typeface="Arial" pitchFamily="34" charset="0"/>
              </a:rPr>
              <a:t>Estandarización de procesos operativos.</a:t>
            </a:r>
          </a:p>
          <a:p>
            <a:pPr lvl="0" eaLnBrk="0" fontAlgn="base" hangingPunct="0">
              <a:spcBef>
                <a:spcPct val="0"/>
              </a:spcBef>
              <a:spcAft>
                <a:spcPct val="0"/>
              </a:spcAft>
              <a:buFont typeface="Arial" pitchFamily="34" charset="0"/>
              <a:buChar char="•"/>
              <a:tabLst>
                <a:tab pos="539750" algn="l"/>
              </a:tabLst>
            </a:pPr>
            <a:r>
              <a:rPr lang="es-ES" dirty="0" smtClean="0">
                <a:solidFill>
                  <a:schemeClr val="accent1">
                    <a:lumMod val="50000"/>
                  </a:schemeClr>
                </a:solidFill>
                <a:latin typeface="Arial" pitchFamily="34" charset="0"/>
                <a:ea typeface="Times New Roman" pitchFamily="18" charset="0"/>
                <a:cs typeface="Arial" pitchFamily="34" charset="0"/>
              </a:rPr>
              <a:t>Medición constante a través de indicadores de gestión</a:t>
            </a:r>
            <a:r>
              <a:rPr lang="es-EC" sz="1100" dirty="0" smtClean="0">
                <a:solidFill>
                  <a:schemeClr val="accent1">
                    <a:lumMod val="50000"/>
                  </a:schemeClr>
                </a:solidFill>
                <a:latin typeface="Arial" pitchFamily="34" charset="0"/>
                <a:cs typeface="Arial" pitchFamily="34" charset="0"/>
              </a:rPr>
              <a:t> </a:t>
            </a:r>
          </a:p>
        </p:txBody>
      </p:sp>
      <p:sp>
        <p:nvSpPr>
          <p:cNvPr id="12" name="11 CuadroTexto"/>
          <p:cNvSpPr txBox="1"/>
          <p:nvPr/>
        </p:nvSpPr>
        <p:spPr>
          <a:xfrm>
            <a:off x="179512" y="4077074"/>
            <a:ext cx="5256584" cy="258532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solidFill>
              <a:schemeClr val="bg1"/>
            </a:solidFill>
          </a:ln>
          <a:effectLst>
            <a:outerShdw blurRad="76200" dir="18900000" sy="23000" kx="-1200000" algn="bl" rotWithShape="0">
              <a:prstClr val="black">
                <a:alpha val="20000"/>
              </a:prstClr>
            </a:outerShdw>
          </a:effectLst>
          <a:scene3d>
            <a:camera prst="orthographicFront"/>
            <a:lightRig rig="threePt" dir="t"/>
          </a:scene3d>
          <a:sp3d>
            <a:bevelT/>
          </a:sp3d>
        </p:spPr>
        <p:txBody>
          <a:bodyPr wrap="square" rtlCol="0">
            <a:spAutoFit/>
          </a:bodyPr>
          <a:lstStyle/>
          <a:p>
            <a:pPr eaLnBrk="0" fontAlgn="base" hangingPunct="0">
              <a:spcBef>
                <a:spcPct val="0"/>
              </a:spcBef>
              <a:spcAft>
                <a:spcPct val="0"/>
              </a:spcAft>
              <a:tabLst>
                <a:tab pos="539750" algn="l"/>
              </a:tabLst>
            </a:pPr>
            <a:r>
              <a:rPr lang="es-ES" b="1" dirty="0" smtClean="0">
                <a:solidFill>
                  <a:schemeClr val="bg1"/>
                </a:solidFill>
                <a:latin typeface="Arial" pitchFamily="34" charset="0"/>
                <a:ea typeface="Times New Roman" pitchFamily="18" charset="0"/>
                <a:cs typeface="Arial" pitchFamily="34" charset="0"/>
              </a:rPr>
              <a:t>Debilidades:</a:t>
            </a:r>
            <a:endParaRPr lang="es-EC" b="1" dirty="0" smtClean="0">
              <a:solidFill>
                <a:schemeClr val="bg1"/>
              </a:solidFill>
              <a:latin typeface="Arial" pitchFamily="34" charset="0"/>
              <a:ea typeface="Times New Roman" pitchFamily="18" charset="0"/>
              <a:cs typeface="Arial" pitchFamily="34" charset="0"/>
            </a:endParaRPr>
          </a:p>
          <a:p>
            <a:pPr lvl="0" eaLnBrk="0" fontAlgn="base" hangingPunct="0">
              <a:spcBef>
                <a:spcPct val="0"/>
              </a:spcBef>
              <a:spcAft>
                <a:spcPct val="0"/>
              </a:spcAft>
              <a:buChar char="•"/>
              <a:tabLst>
                <a:tab pos="539750" algn="l"/>
              </a:tabLst>
            </a:pPr>
            <a:r>
              <a:rPr lang="es-ES" dirty="0" smtClean="0">
                <a:solidFill>
                  <a:schemeClr val="accent1">
                    <a:lumMod val="50000"/>
                  </a:schemeClr>
                </a:solidFill>
                <a:latin typeface="Arial" pitchFamily="34" charset="0"/>
                <a:ea typeface="Times New Roman" pitchFamily="18" charset="0"/>
                <a:cs typeface="Arial" pitchFamily="34" charset="0"/>
              </a:rPr>
              <a:t>Centralización en la toma de decisiones.</a:t>
            </a:r>
            <a:endParaRPr lang="es-EC" dirty="0" smtClean="0">
              <a:solidFill>
                <a:schemeClr val="accent1">
                  <a:lumMod val="50000"/>
                </a:schemeClr>
              </a:solidFill>
              <a:latin typeface="Arial" pitchFamily="34" charset="0"/>
              <a:ea typeface="Times New Roman" pitchFamily="18" charset="0"/>
              <a:cs typeface="Arial" pitchFamily="34" charset="0"/>
            </a:endParaRPr>
          </a:p>
          <a:p>
            <a:pPr lvl="0" eaLnBrk="0" fontAlgn="base" hangingPunct="0">
              <a:spcBef>
                <a:spcPct val="0"/>
              </a:spcBef>
              <a:spcAft>
                <a:spcPct val="0"/>
              </a:spcAft>
              <a:buChar char="•"/>
              <a:tabLst>
                <a:tab pos="539750" algn="l"/>
              </a:tabLst>
            </a:pPr>
            <a:r>
              <a:rPr lang="es-ES" dirty="0" smtClean="0">
                <a:solidFill>
                  <a:schemeClr val="accent1">
                    <a:lumMod val="50000"/>
                  </a:schemeClr>
                </a:solidFill>
                <a:latin typeface="Arial" pitchFamily="34" charset="0"/>
                <a:ea typeface="Times New Roman" pitchFamily="18" charset="0"/>
                <a:cs typeface="Arial" pitchFamily="34" charset="0"/>
              </a:rPr>
              <a:t>Temor al cambio.</a:t>
            </a:r>
            <a:endParaRPr lang="es-EC" dirty="0" smtClean="0">
              <a:solidFill>
                <a:schemeClr val="accent1">
                  <a:lumMod val="50000"/>
                </a:schemeClr>
              </a:solidFill>
              <a:latin typeface="Arial" pitchFamily="34" charset="0"/>
              <a:ea typeface="Times New Roman" pitchFamily="18" charset="0"/>
              <a:cs typeface="Arial" pitchFamily="34" charset="0"/>
            </a:endParaRPr>
          </a:p>
          <a:p>
            <a:pPr lvl="0" eaLnBrk="0" fontAlgn="base" hangingPunct="0">
              <a:spcBef>
                <a:spcPct val="0"/>
              </a:spcBef>
              <a:spcAft>
                <a:spcPct val="0"/>
              </a:spcAft>
              <a:buChar char="•"/>
              <a:tabLst>
                <a:tab pos="539750" algn="l"/>
              </a:tabLst>
            </a:pPr>
            <a:r>
              <a:rPr lang="es-ES" dirty="0" smtClean="0">
                <a:solidFill>
                  <a:schemeClr val="accent1">
                    <a:lumMod val="50000"/>
                  </a:schemeClr>
                </a:solidFill>
                <a:latin typeface="Arial" pitchFamily="34" charset="0"/>
                <a:ea typeface="Times New Roman" pitchFamily="18" charset="0"/>
                <a:cs typeface="Arial" pitchFamily="34" charset="0"/>
              </a:rPr>
              <a:t>Inadecuados canales de comunicación.</a:t>
            </a:r>
            <a:endParaRPr lang="es-EC" dirty="0" smtClean="0">
              <a:solidFill>
                <a:schemeClr val="accent1">
                  <a:lumMod val="50000"/>
                </a:schemeClr>
              </a:solidFill>
              <a:latin typeface="Arial" pitchFamily="34" charset="0"/>
              <a:ea typeface="Times New Roman" pitchFamily="18" charset="0"/>
              <a:cs typeface="Arial" pitchFamily="34" charset="0"/>
            </a:endParaRPr>
          </a:p>
          <a:p>
            <a:pPr lvl="0" eaLnBrk="0" fontAlgn="base" hangingPunct="0">
              <a:spcBef>
                <a:spcPct val="0"/>
              </a:spcBef>
              <a:spcAft>
                <a:spcPct val="0"/>
              </a:spcAft>
              <a:buChar char="•"/>
              <a:tabLst>
                <a:tab pos="539750" algn="l"/>
              </a:tabLst>
            </a:pPr>
            <a:r>
              <a:rPr lang="es-ES" dirty="0" smtClean="0">
                <a:solidFill>
                  <a:schemeClr val="accent1">
                    <a:lumMod val="50000"/>
                  </a:schemeClr>
                </a:solidFill>
                <a:latin typeface="Arial" pitchFamily="34" charset="0"/>
                <a:ea typeface="Times New Roman" pitchFamily="18" charset="0"/>
                <a:cs typeface="Arial" pitchFamily="34" charset="0"/>
              </a:rPr>
              <a:t>Ambiente tenso de trabajo.</a:t>
            </a:r>
            <a:endParaRPr lang="es-EC" dirty="0" smtClean="0">
              <a:solidFill>
                <a:schemeClr val="accent1">
                  <a:lumMod val="50000"/>
                </a:schemeClr>
              </a:solidFill>
              <a:latin typeface="Arial" pitchFamily="34" charset="0"/>
              <a:ea typeface="Times New Roman" pitchFamily="18" charset="0"/>
              <a:cs typeface="Arial" pitchFamily="34" charset="0"/>
            </a:endParaRPr>
          </a:p>
          <a:p>
            <a:pPr lvl="0" eaLnBrk="0" fontAlgn="base" hangingPunct="0">
              <a:spcBef>
                <a:spcPct val="0"/>
              </a:spcBef>
              <a:spcAft>
                <a:spcPct val="0"/>
              </a:spcAft>
              <a:buChar char="•"/>
              <a:tabLst>
                <a:tab pos="539750" algn="l"/>
              </a:tabLst>
            </a:pPr>
            <a:r>
              <a:rPr lang="es-ES" dirty="0" smtClean="0">
                <a:solidFill>
                  <a:schemeClr val="accent1">
                    <a:lumMod val="50000"/>
                  </a:schemeClr>
                </a:solidFill>
                <a:latin typeface="Arial" pitchFamily="34" charset="0"/>
                <a:ea typeface="Times New Roman" pitchFamily="18" charset="0"/>
                <a:cs typeface="Arial" pitchFamily="34" charset="0"/>
              </a:rPr>
              <a:t>Falta de incentivos.</a:t>
            </a:r>
            <a:endParaRPr lang="es-EC" dirty="0" smtClean="0">
              <a:solidFill>
                <a:schemeClr val="accent1">
                  <a:lumMod val="50000"/>
                </a:schemeClr>
              </a:solidFill>
              <a:latin typeface="Arial" pitchFamily="34" charset="0"/>
              <a:ea typeface="Times New Roman" pitchFamily="18" charset="0"/>
              <a:cs typeface="Arial" pitchFamily="34" charset="0"/>
            </a:endParaRPr>
          </a:p>
          <a:p>
            <a:pPr lvl="0" eaLnBrk="0" fontAlgn="base" hangingPunct="0">
              <a:spcBef>
                <a:spcPct val="0"/>
              </a:spcBef>
              <a:spcAft>
                <a:spcPct val="0"/>
              </a:spcAft>
              <a:buChar char="•"/>
              <a:tabLst>
                <a:tab pos="539750" algn="l"/>
              </a:tabLst>
            </a:pPr>
            <a:r>
              <a:rPr lang="es-ES" dirty="0" smtClean="0">
                <a:solidFill>
                  <a:schemeClr val="accent1">
                    <a:lumMod val="50000"/>
                  </a:schemeClr>
                </a:solidFill>
                <a:latin typeface="Arial" pitchFamily="34" charset="0"/>
                <a:ea typeface="Times New Roman" pitchFamily="18" charset="0"/>
                <a:cs typeface="Arial" pitchFamily="34" charset="0"/>
              </a:rPr>
              <a:t>Desconocimiento de una cultura organizacional.</a:t>
            </a:r>
            <a:endParaRPr lang="es-EC" dirty="0" smtClean="0">
              <a:solidFill>
                <a:schemeClr val="accent1">
                  <a:lumMod val="50000"/>
                </a:schemeClr>
              </a:solidFill>
              <a:latin typeface="Arial" pitchFamily="34" charset="0"/>
              <a:ea typeface="Times New Roman" pitchFamily="18" charset="0"/>
              <a:cs typeface="Arial" pitchFamily="34" charset="0"/>
            </a:endParaRPr>
          </a:p>
          <a:p>
            <a:pPr lvl="0" eaLnBrk="0" fontAlgn="base" hangingPunct="0">
              <a:spcBef>
                <a:spcPct val="0"/>
              </a:spcBef>
              <a:spcAft>
                <a:spcPct val="0"/>
              </a:spcAft>
              <a:buChar char="•"/>
              <a:tabLst>
                <a:tab pos="539750" algn="l"/>
              </a:tabLst>
            </a:pPr>
            <a:r>
              <a:rPr lang="es-ES" dirty="0" smtClean="0">
                <a:solidFill>
                  <a:schemeClr val="accent1">
                    <a:lumMod val="50000"/>
                  </a:schemeClr>
                </a:solidFill>
                <a:latin typeface="Arial" pitchFamily="34" charset="0"/>
                <a:ea typeface="Times New Roman" pitchFamily="18" charset="0"/>
                <a:cs typeface="Arial" pitchFamily="34" charset="0"/>
              </a:rPr>
              <a:t>Poca confianza hacia sus superiores</a:t>
            </a:r>
            <a:endParaRPr lang="es-EC" dirty="0" smtClean="0">
              <a:solidFill>
                <a:schemeClr val="accent1">
                  <a:lumMod val="50000"/>
                </a:schemeClr>
              </a:solidFill>
              <a:latin typeface="Arial" pitchFamily="34" charset="0"/>
              <a:ea typeface="Times New Roman" pitchFamily="18" charset="0"/>
              <a:cs typeface="Arial" pitchFamily="34" charset="0"/>
            </a:endParaRPr>
          </a:p>
          <a:p>
            <a:pPr lvl="0" eaLnBrk="0" fontAlgn="base" hangingPunct="0">
              <a:spcBef>
                <a:spcPct val="0"/>
              </a:spcBef>
              <a:spcAft>
                <a:spcPct val="0"/>
              </a:spcAft>
              <a:buChar char="•"/>
              <a:tabLst>
                <a:tab pos="539750" algn="l"/>
              </a:tabLst>
            </a:pPr>
            <a:r>
              <a:rPr lang="es-EC" dirty="0" smtClean="0">
                <a:solidFill>
                  <a:schemeClr val="accent1">
                    <a:lumMod val="50000"/>
                  </a:schemeClr>
                </a:solidFill>
                <a:latin typeface="Arial" pitchFamily="34" charset="0"/>
                <a:ea typeface="Times New Roman" pitchFamily="18" charset="0"/>
                <a:cs typeface="Arial" pitchFamily="34" charset="0"/>
              </a:rPr>
              <a:t>Deficiente atención al cliente</a:t>
            </a:r>
          </a:p>
        </p:txBody>
      </p:sp>
      <p:sp>
        <p:nvSpPr>
          <p:cNvPr id="8" name="7 CuadroTexto"/>
          <p:cNvSpPr txBox="1"/>
          <p:nvPr/>
        </p:nvSpPr>
        <p:spPr>
          <a:xfrm>
            <a:off x="5076056" y="1844826"/>
            <a:ext cx="3528392" cy="1754326"/>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8900000" scaled="1"/>
            <a:tileRect/>
          </a:gradFill>
          <a:ln>
            <a:solidFill>
              <a:schemeClr val="bg1"/>
            </a:solidFill>
          </a:ln>
          <a:effectLst>
            <a:innerShdw blurRad="63500" dist="50800" dir="8100000">
              <a:prstClr val="black">
                <a:alpha val="50000"/>
              </a:prstClr>
            </a:innerShdw>
          </a:effectLst>
        </p:spPr>
        <p:txBody>
          <a:bodyPr wrap="square" rtlCol="0">
            <a:spAutoFit/>
          </a:bodyPr>
          <a:lstStyle/>
          <a:p>
            <a:pPr lvl="0" fontAlgn="base">
              <a:spcBef>
                <a:spcPct val="0"/>
              </a:spcBef>
              <a:spcAft>
                <a:spcPct val="0"/>
              </a:spcAft>
              <a:tabLst>
                <a:tab pos="539750" algn="l"/>
              </a:tabLst>
            </a:pPr>
            <a:r>
              <a:rPr lang="es-ES" b="1" i="1" dirty="0" smtClean="0">
                <a:solidFill>
                  <a:schemeClr val="bg1"/>
                </a:solidFill>
                <a:latin typeface="Arial" pitchFamily="34" charset="0"/>
                <a:ea typeface="Times New Roman" pitchFamily="18" charset="0"/>
                <a:cs typeface="Arial" pitchFamily="34" charset="0"/>
              </a:rPr>
              <a:t>Oportunidades:</a:t>
            </a:r>
            <a:endParaRPr lang="es-EC" sz="1100" dirty="0" smtClean="0">
              <a:solidFill>
                <a:schemeClr val="bg1"/>
              </a:solidFill>
              <a:latin typeface="Arial" pitchFamily="34" charset="0"/>
              <a:cs typeface="Arial" pitchFamily="34" charset="0"/>
            </a:endParaRPr>
          </a:p>
          <a:p>
            <a:pPr lvl="0" eaLnBrk="0" fontAlgn="base" hangingPunct="0">
              <a:spcBef>
                <a:spcPct val="0"/>
              </a:spcBef>
              <a:spcAft>
                <a:spcPct val="0"/>
              </a:spcAft>
              <a:buFontTx/>
              <a:buChar char="•"/>
              <a:tabLst>
                <a:tab pos="539750" algn="l"/>
              </a:tabLst>
            </a:pPr>
            <a:r>
              <a:rPr lang="es-ES" dirty="0" smtClean="0">
                <a:solidFill>
                  <a:schemeClr val="accent1">
                    <a:lumMod val="50000"/>
                  </a:schemeClr>
                </a:solidFill>
                <a:latin typeface="Arial" pitchFamily="34" charset="0"/>
                <a:ea typeface="Times New Roman" pitchFamily="18" charset="0"/>
                <a:cs typeface="Arial" pitchFamily="34" charset="0"/>
              </a:rPr>
              <a:t>Fortalecimiento con la fusión.</a:t>
            </a:r>
            <a:endParaRPr lang="es-EC" sz="1100" dirty="0" smtClean="0">
              <a:solidFill>
                <a:schemeClr val="accent1">
                  <a:lumMod val="50000"/>
                </a:schemeClr>
              </a:solidFill>
              <a:latin typeface="Arial" pitchFamily="34" charset="0"/>
              <a:cs typeface="Arial" pitchFamily="34" charset="0"/>
            </a:endParaRPr>
          </a:p>
          <a:p>
            <a:pPr lvl="0" eaLnBrk="0" fontAlgn="base" hangingPunct="0">
              <a:spcBef>
                <a:spcPct val="0"/>
              </a:spcBef>
              <a:spcAft>
                <a:spcPct val="0"/>
              </a:spcAft>
              <a:buFontTx/>
              <a:buChar char="•"/>
              <a:tabLst>
                <a:tab pos="539750" algn="l"/>
              </a:tabLst>
            </a:pPr>
            <a:r>
              <a:rPr lang="es-ES" dirty="0" smtClean="0">
                <a:solidFill>
                  <a:schemeClr val="accent1">
                    <a:lumMod val="50000"/>
                  </a:schemeClr>
                </a:solidFill>
                <a:latin typeface="Arial" pitchFamily="34" charset="0"/>
                <a:ea typeface="Times New Roman" pitchFamily="18" charset="0"/>
                <a:cs typeface="Arial" pitchFamily="34" charset="0"/>
              </a:rPr>
              <a:t>Crecimiento de la demanda.</a:t>
            </a:r>
          </a:p>
          <a:p>
            <a:pPr lvl="0" eaLnBrk="0" fontAlgn="base" hangingPunct="0">
              <a:spcBef>
                <a:spcPct val="0"/>
              </a:spcBef>
              <a:spcAft>
                <a:spcPct val="0"/>
              </a:spcAft>
              <a:buFont typeface="Arial" pitchFamily="34" charset="0"/>
              <a:buChar char="•"/>
              <a:tabLst>
                <a:tab pos="539750" algn="l"/>
              </a:tabLst>
            </a:pPr>
            <a:r>
              <a:rPr lang="es-EC" dirty="0" smtClean="0">
                <a:solidFill>
                  <a:schemeClr val="accent1">
                    <a:lumMod val="50000"/>
                  </a:schemeClr>
                </a:solidFill>
                <a:latin typeface="Arial" pitchFamily="34" charset="0"/>
                <a:ea typeface="Times New Roman" pitchFamily="18" charset="0"/>
                <a:cs typeface="Arial" pitchFamily="34" charset="0"/>
              </a:rPr>
              <a:t>Nuevas tecnologías.</a:t>
            </a:r>
          </a:p>
          <a:p>
            <a:pPr lvl="0" eaLnBrk="0" fontAlgn="base" hangingPunct="0">
              <a:spcBef>
                <a:spcPct val="0"/>
              </a:spcBef>
              <a:spcAft>
                <a:spcPct val="0"/>
              </a:spcAft>
              <a:buFont typeface="Arial" pitchFamily="34" charset="0"/>
              <a:buChar char="•"/>
              <a:tabLst>
                <a:tab pos="539750" algn="l"/>
              </a:tabLst>
            </a:pPr>
            <a:r>
              <a:rPr lang="es-EC" dirty="0" smtClean="0">
                <a:solidFill>
                  <a:schemeClr val="accent1">
                    <a:lumMod val="50000"/>
                  </a:schemeClr>
                </a:solidFill>
                <a:latin typeface="Arial" pitchFamily="34" charset="0"/>
                <a:ea typeface="Times New Roman" pitchFamily="18" charset="0"/>
                <a:cs typeface="Arial" pitchFamily="34" charset="0"/>
              </a:rPr>
              <a:t>Variedad de productos</a:t>
            </a:r>
          </a:p>
          <a:p>
            <a:pPr lvl="0" eaLnBrk="0" fontAlgn="base" hangingPunct="0">
              <a:spcBef>
                <a:spcPct val="0"/>
              </a:spcBef>
              <a:spcAft>
                <a:spcPct val="0"/>
              </a:spcAft>
              <a:buFont typeface="Arial" pitchFamily="34" charset="0"/>
              <a:buChar char="•"/>
              <a:tabLst>
                <a:tab pos="539750" algn="l"/>
              </a:tabLst>
            </a:pPr>
            <a:r>
              <a:rPr lang="es-EC" dirty="0" smtClean="0">
                <a:solidFill>
                  <a:schemeClr val="accent1">
                    <a:lumMod val="50000"/>
                  </a:schemeClr>
                </a:solidFill>
                <a:latin typeface="Arial" pitchFamily="34" charset="0"/>
                <a:ea typeface="Times New Roman" pitchFamily="18" charset="0"/>
                <a:cs typeface="Arial" pitchFamily="34" charset="0"/>
              </a:rPr>
              <a:t>Competencia</a:t>
            </a:r>
            <a:endParaRPr lang="es-EC" sz="1100" dirty="0" smtClean="0">
              <a:solidFill>
                <a:schemeClr val="accent1">
                  <a:lumMod val="50000"/>
                </a:schemeClr>
              </a:solidFill>
              <a:latin typeface="Arial" pitchFamily="34" charset="0"/>
              <a:cs typeface="Arial" pitchFamily="34" charset="0"/>
            </a:endParaRPr>
          </a:p>
        </p:txBody>
      </p:sp>
      <p:sp>
        <p:nvSpPr>
          <p:cNvPr id="9" name="8 CuadroTexto"/>
          <p:cNvSpPr txBox="1"/>
          <p:nvPr/>
        </p:nvSpPr>
        <p:spPr>
          <a:xfrm>
            <a:off x="5652120" y="4581130"/>
            <a:ext cx="3276872" cy="1092607"/>
          </a:xfrm>
          <a:prstGeom prst="rect">
            <a:avLst/>
          </a:prstGeom>
          <a:gradFill flip="none" rotWithShape="1">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lin ang="16200000" scaled="1"/>
            <a:tileRect/>
          </a:gradFill>
          <a:ln>
            <a:solidFill>
              <a:schemeClr val="bg1"/>
            </a:solidFill>
          </a:ln>
          <a:effectLst>
            <a:innerShdw blurRad="63500" dist="50800" dir="8100000">
              <a:prstClr val="black">
                <a:alpha val="50000"/>
              </a:prstClr>
            </a:innerShdw>
          </a:effectLst>
        </p:spPr>
        <p:txBody>
          <a:bodyPr wrap="square" rtlCol="0">
            <a:spAutoFit/>
          </a:bodyPr>
          <a:lstStyle/>
          <a:p>
            <a:pPr lvl="0" fontAlgn="base">
              <a:spcBef>
                <a:spcPct val="0"/>
              </a:spcBef>
              <a:spcAft>
                <a:spcPct val="0"/>
              </a:spcAft>
              <a:tabLst>
                <a:tab pos="539750" algn="l"/>
              </a:tabLst>
            </a:pPr>
            <a:r>
              <a:rPr lang="es-ES" b="1" i="1" dirty="0" smtClean="0">
                <a:solidFill>
                  <a:schemeClr val="bg1"/>
                </a:solidFill>
                <a:latin typeface="Arial" pitchFamily="34" charset="0"/>
                <a:ea typeface="Times New Roman" pitchFamily="18" charset="0"/>
                <a:cs typeface="Arial" pitchFamily="34" charset="0"/>
              </a:rPr>
              <a:t>Amenazas:</a:t>
            </a:r>
            <a:endParaRPr lang="es-EC" sz="1100" dirty="0" smtClean="0">
              <a:solidFill>
                <a:schemeClr val="bg1"/>
              </a:solidFill>
              <a:latin typeface="Arial" pitchFamily="34" charset="0"/>
              <a:cs typeface="Arial" pitchFamily="34" charset="0"/>
            </a:endParaRPr>
          </a:p>
          <a:p>
            <a:pPr lvl="0" eaLnBrk="0" fontAlgn="base" hangingPunct="0">
              <a:spcBef>
                <a:spcPct val="0"/>
              </a:spcBef>
              <a:spcAft>
                <a:spcPct val="0"/>
              </a:spcAft>
              <a:buFontTx/>
              <a:buChar char="•"/>
              <a:tabLst>
                <a:tab pos="539750" algn="l"/>
              </a:tabLst>
            </a:pPr>
            <a:r>
              <a:rPr lang="es-ES" dirty="0" smtClean="0">
                <a:solidFill>
                  <a:schemeClr val="accent1">
                    <a:lumMod val="50000"/>
                  </a:schemeClr>
                </a:solidFill>
                <a:latin typeface="Arial" pitchFamily="34" charset="0"/>
                <a:ea typeface="Times New Roman" pitchFamily="18" charset="0"/>
                <a:cs typeface="Arial" pitchFamily="34" charset="0"/>
              </a:rPr>
              <a:t>Competencia desleal.</a:t>
            </a:r>
            <a:endParaRPr lang="es-EC" sz="1100" dirty="0" smtClean="0">
              <a:solidFill>
                <a:schemeClr val="accent1">
                  <a:lumMod val="50000"/>
                </a:schemeClr>
              </a:solidFill>
              <a:latin typeface="Arial" pitchFamily="34" charset="0"/>
              <a:cs typeface="Arial" pitchFamily="34" charset="0"/>
            </a:endParaRPr>
          </a:p>
          <a:p>
            <a:pPr lvl="0" eaLnBrk="0" fontAlgn="base" hangingPunct="0">
              <a:spcBef>
                <a:spcPct val="0"/>
              </a:spcBef>
              <a:spcAft>
                <a:spcPct val="0"/>
              </a:spcAft>
              <a:buFontTx/>
              <a:buChar char="•"/>
              <a:tabLst>
                <a:tab pos="539750" algn="l"/>
              </a:tabLst>
            </a:pPr>
            <a:r>
              <a:rPr lang="es-ES" dirty="0" smtClean="0">
                <a:solidFill>
                  <a:schemeClr val="accent1">
                    <a:lumMod val="50000"/>
                  </a:schemeClr>
                </a:solidFill>
                <a:latin typeface="Arial" pitchFamily="34" charset="0"/>
                <a:ea typeface="Times New Roman" pitchFamily="18" charset="0"/>
                <a:cs typeface="Arial" pitchFamily="34" charset="0"/>
              </a:rPr>
              <a:t>Diserción de clientes.</a:t>
            </a:r>
          </a:p>
          <a:p>
            <a:pPr lvl="0" eaLnBrk="0" fontAlgn="base" hangingPunct="0">
              <a:spcBef>
                <a:spcPct val="0"/>
              </a:spcBef>
              <a:spcAft>
                <a:spcPct val="0"/>
              </a:spcAft>
              <a:tabLst>
                <a:tab pos="539750" algn="l"/>
              </a:tabLst>
            </a:pPr>
            <a:endParaRPr lang="es-EC" sz="1100" dirty="0" smtClean="0">
              <a:solidFill>
                <a:schemeClr val="accent1">
                  <a:lumMod val="50000"/>
                </a:schemeClr>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908721"/>
            <a:ext cx="7848600" cy="5949280"/>
          </a:xfrm>
        </p:spPr>
        <p:txBody>
          <a:bodyPr/>
          <a:lstStyle/>
          <a:p>
            <a:pPr algn="ctr" eaLnBrk="1" hangingPunct="1">
              <a:lnSpc>
                <a:spcPct val="80000"/>
              </a:lnSpc>
            </a:pPr>
            <a:r>
              <a:rPr lang="es-ES" b="1" u="sng" dirty="0" smtClean="0">
                <a:solidFill>
                  <a:schemeClr val="accent1">
                    <a:lumMod val="75000"/>
                  </a:schemeClr>
                </a:solidFill>
              </a:rPr>
              <a:t>CONTEXTUALIZACIÓN</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27383"/>
            <a:ext cx="9144000" cy="885825"/>
          </a:xfrm>
          <a:prstGeom prst="rect">
            <a:avLst/>
          </a:prstGeom>
          <a:noFill/>
          <a:ln w="9525">
            <a:noFill/>
            <a:miter lim="800000"/>
            <a:headEnd/>
            <a:tailEnd/>
          </a:ln>
        </p:spPr>
      </p:pic>
      <p:sp>
        <p:nvSpPr>
          <p:cNvPr id="5" name="4 CuadroTexto"/>
          <p:cNvSpPr txBox="1"/>
          <p:nvPr/>
        </p:nvSpPr>
        <p:spPr>
          <a:xfrm>
            <a:off x="251520" y="2060849"/>
            <a:ext cx="8568952" cy="5078313"/>
          </a:xfrm>
          <a:prstGeom prst="rect">
            <a:avLst/>
          </a:prstGeom>
          <a:noFill/>
        </p:spPr>
        <p:txBody>
          <a:bodyPr wrap="square" rtlCol="0">
            <a:spAutoFit/>
          </a:bodyPr>
          <a:lstStyle/>
          <a:p>
            <a:r>
              <a:rPr lang="es-EC" dirty="0" smtClean="0">
                <a:solidFill>
                  <a:schemeClr val="bg1"/>
                </a:solidFill>
              </a:rPr>
              <a:t>Talento Humano	           Objetivo prioritario	            Necesidades y Oportunidades	</a:t>
            </a:r>
          </a:p>
          <a:p>
            <a:endParaRPr lang="es-EC" dirty="0" smtClean="0">
              <a:solidFill>
                <a:schemeClr val="bg1"/>
              </a:solidFill>
            </a:endParaRPr>
          </a:p>
          <a:p>
            <a:endParaRPr lang="es-EC" dirty="0" smtClean="0">
              <a:solidFill>
                <a:schemeClr val="bg1"/>
              </a:solidFill>
            </a:endParaRPr>
          </a:p>
          <a:p>
            <a:r>
              <a:rPr lang="es-EC" dirty="0" smtClean="0">
                <a:solidFill>
                  <a:schemeClr val="bg1"/>
                </a:solidFill>
              </a:rPr>
              <a:t>Clima Organizacional		Bienestar  psicológico</a:t>
            </a:r>
          </a:p>
          <a:p>
            <a:r>
              <a:rPr lang="es-EC" dirty="0" smtClean="0">
                <a:solidFill>
                  <a:schemeClr val="bg1"/>
                </a:solidFill>
              </a:rPr>
              <a:t>				Reclamos sobre compensaciones</a:t>
            </a:r>
          </a:p>
          <a:p>
            <a:r>
              <a:rPr lang="es-EC" dirty="0" smtClean="0">
                <a:solidFill>
                  <a:schemeClr val="bg1"/>
                </a:solidFill>
              </a:rPr>
              <a:t>				Ausentismo</a:t>
            </a:r>
          </a:p>
          <a:p>
            <a:r>
              <a:rPr lang="es-EC" dirty="0" smtClean="0">
                <a:solidFill>
                  <a:schemeClr val="bg1"/>
                </a:solidFill>
              </a:rPr>
              <a:t>				Rotación</a:t>
            </a:r>
          </a:p>
          <a:p>
            <a:r>
              <a:rPr lang="es-EC" dirty="0" smtClean="0">
                <a:solidFill>
                  <a:schemeClr val="bg1"/>
                </a:solidFill>
              </a:rPr>
              <a:t>				Desempeño financiero de la empresa</a:t>
            </a:r>
          </a:p>
          <a:p>
            <a:endParaRPr lang="es-EC" dirty="0" smtClean="0">
              <a:solidFill>
                <a:schemeClr val="bg1"/>
              </a:solidFill>
            </a:endParaRPr>
          </a:p>
          <a:p>
            <a:endParaRPr lang="es-EC" dirty="0" smtClean="0">
              <a:solidFill>
                <a:schemeClr val="bg1"/>
              </a:solidFill>
            </a:endParaRPr>
          </a:p>
          <a:p>
            <a:r>
              <a:rPr lang="es-EC" dirty="0" smtClean="0">
                <a:solidFill>
                  <a:schemeClr val="bg1"/>
                </a:solidFill>
              </a:rPr>
              <a:t>Constantes cambios                 Herramientas		Productivas y rentables</a:t>
            </a:r>
          </a:p>
          <a:p>
            <a:endParaRPr lang="es-EC" dirty="0" smtClean="0">
              <a:solidFill>
                <a:schemeClr val="bg1"/>
              </a:solidFill>
            </a:endParaRPr>
          </a:p>
          <a:p>
            <a:endParaRPr lang="es-EC" dirty="0" smtClean="0">
              <a:solidFill>
                <a:schemeClr val="bg1"/>
              </a:solidFill>
            </a:endParaRPr>
          </a:p>
          <a:p>
            <a:r>
              <a:rPr lang="es-EC" dirty="0" smtClean="0">
                <a:solidFill>
                  <a:schemeClr val="bg1"/>
                </a:solidFill>
              </a:rPr>
              <a:t>Evolución de las telecomunicaciones		Grandes cambios y aprendizajes</a:t>
            </a:r>
          </a:p>
          <a:p>
            <a:r>
              <a:rPr lang="es-EC" dirty="0" smtClean="0">
                <a:solidFill>
                  <a:schemeClr val="bg1"/>
                </a:solidFill>
              </a:rPr>
              <a:t>					Capacitación constante</a:t>
            </a:r>
          </a:p>
          <a:p>
            <a:endParaRPr lang="es-EC" dirty="0" smtClean="0">
              <a:solidFill>
                <a:schemeClr val="bg1"/>
              </a:solidFill>
            </a:endParaRPr>
          </a:p>
          <a:p>
            <a:endParaRPr lang="es-EC" dirty="0" smtClean="0">
              <a:solidFill>
                <a:schemeClr val="bg1"/>
              </a:solidFill>
            </a:endParaRPr>
          </a:p>
          <a:p>
            <a:endParaRPr lang="es-EC" dirty="0">
              <a:solidFill>
                <a:schemeClr val="bg1"/>
              </a:solidFill>
            </a:endParaRPr>
          </a:p>
        </p:txBody>
      </p:sp>
      <p:sp>
        <p:nvSpPr>
          <p:cNvPr id="6" name="5 Flecha derecha"/>
          <p:cNvSpPr/>
          <p:nvPr/>
        </p:nvSpPr>
        <p:spPr>
          <a:xfrm>
            <a:off x="2123728" y="2132856"/>
            <a:ext cx="576064" cy="3600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FFC000"/>
              </a:solidFill>
            </a:endParaRPr>
          </a:p>
        </p:txBody>
      </p:sp>
      <p:sp>
        <p:nvSpPr>
          <p:cNvPr id="7" name="6 Flecha derecha"/>
          <p:cNvSpPr/>
          <p:nvPr/>
        </p:nvSpPr>
        <p:spPr>
          <a:xfrm>
            <a:off x="4860032" y="2132856"/>
            <a:ext cx="576064" cy="3600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9" name="8 Conector recto de flecha"/>
          <p:cNvCxnSpPr/>
          <p:nvPr/>
        </p:nvCxnSpPr>
        <p:spPr>
          <a:xfrm>
            <a:off x="2699792" y="3140970"/>
            <a:ext cx="11521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2699792" y="3140970"/>
            <a:ext cx="1143744" cy="207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2699792" y="3140968"/>
            <a:ext cx="115212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2699792" y="3140968"/>
            <a:ext cx="115212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2699792" y="3140970"/>
            <a:ext cx="1152128"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Flecha derecha"/>
          <p:cNvSpPr/>
          <p:nvPr/>
        </p:nvSpPr>
        <p:spPr>
          <a:xfrm>
            <a:off x="2483768" y="4797153"/>
            <a:ext cx="576064" cy="36004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FFC000"/>
              </a:solidFill>
            </a:endParaRPr>
          </a:p>
        </p:txBody>
      </p:sp>
      <p:sp>
        <p:nvSpPr>
          <p:cNvPr id="22" name="21 Flecha derecha"/>
          <p:cNvSpPr/>
          <p:nvPr/>
        </p:nvSpPr>
        <p:spPr>
          <a:xfrm>
            <a:off x="5004048" y="4797153"/>
            <a:ext cx="576064" cy="36004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FFC000"/>
              </a:solidFill>
            </a:endParaRPr>
          </a:p>
        </p:txBody>
      </p:sp>
      <p:sp>
        <p:nvSpPr>
          <p:cNvPr id="16" name="15 Flecha derecha"/>
          <p:cNvSpPr/>
          <p:nvPr/>
        </p:nvSpPr>
        <p:spPr>
          <a:xfrm>
            <a:off x="4211960" y="5805264"/>
            <a:ext cx="576064"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FFC000"/>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241427"/>
            <a:ext cx="7848600" cy="5616575"/>
          </a:xfrm>
        </p:spPr>
        <p:txBody>
          <a:bodyPr/>
          <a:lstStyle/>
          <a:p>
            <a:pPr algn="ctr">
              <a:lnSpc>
                <a:spcPct val="80000"/>
              </a:lnSpc>
            </a:pPr>
            <a:r>
              <a:rPr lang="es-ES" b="1" u="sng" dirty="0" smtClean="0">
                <a:solidFill>
                  <a:schemeClr val="bg1"/>
                </a:solidFill>
              </a:rPr>
              <a:t>DISCUSIÓN DE RESULTADOS</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pic>
        <p:nvPicPr>
          <p:cNvPr id="1027" name="Imagen 1"/>
          <p:cNvPicPr>
            <a:picLocks noChangeAspect="1" noChangeArrowheads="1"/>
          </p:cNvPicPr>
          <p:nvPr/>
        </p:nvPicPr>
        <p:blipFill>
          <a:blip r:embed="rId4" cstate="print"/>
          <a:srcRect/>
          <a:stretch>
            <a:fillRect/>
          </a:stretch>
        </p:blipFill>
        <p:spPr bwMode="auto">
          <a:xfrm>
            <a:off x="1619672" y="3861048"/>
            <a:ext cx="5832648" cy="2677528"/>
          </a:xfrm>
          <a:prstGeom prst="rect">
            <a:avLst/>
          </a:prstGeom>
          <a:noFill/>
          <a:ln w="9525">
            <a:noFill/>
            <a:miter lim="800000"/>
            <a:headEnd/>
            <a:tailEnd/>
          </a:ln>
        </p:spPr>
      </p:pic>
      <p:sp>
        <p:nvSpPr>
          <p:cNvPr id="12" name="11 CuadroTexto"/>
          <p:cNvSpPr txBox="1"/>
          <p:nvPr/>
        </p:nvSpPr>
        <p:spPr>
          <a:xfrm>
            <a:off x="611560" y="1772818"/>
            <a:ext cx="8280920" cy="2308324"/>
          </a:xfrm>
          <a:prstGeom prst="rect">
            <a:avLst/>
          </a:prstGeom>
          <a:noFill/>
        </p:spPr>
        <p:txBody>
          <a:bodyPr wrap="square" rtlCol="0">
            <a:spAutoFit/>
          </a:bodyPr>
          <a:lstStyle/>
          <a:p>
            <a:pPr>
              <a:buFont typeface="Wingdings" pitchFamily="2" charset="2"/>
              <a:buChar char="Ø"/>
            </a:pPr>
            <a:r>
              <a:rPr lang="es-EC" dirty="0" smtClean="0">
                <a:solidFill>
                  <a:schemeClr val="accent5">
                    <a:lumMod val="50000"/>
                  </a:schemeClr>
                </a:solidFill>
              </a:rPr>
              <a:t>Se determina los factores que actualmente se encuentran afectado el  Clima organizacional.</a:t>
            </a:r>
          </a:p>
          <a:p>
            <a:pPr>
              <a:buFont typeface="Wingdings" pitchFamily="2" charset="2"/>
              <a:buChar char="Ø"/>
            </a:pPr>
            <a:endParaRPr lang="es-EC" dirty="0" smtClean="0">
              <a:solidFill>
                <a:schemeClr val="accent5">
                  <a:lumMod val="50000"/>
                </a:schemeClr>
              </a:solidFill>
            </a:endParaRPr>
          </a:p>
          <a:p>
            <a:pPr>
              <a:buFont typeface="Wingdings" pitchFamily="2" charset="2"/>
              <a:buChar char="Ø"/>
            </a:pPr>
            <a:r>
              <a:rPr lang="es-EC" dirty="0" smtClean="0">
                <a:solidFill>
                  <a:schemeClr val="accent5">
                    <a:lumMod val="50000"/>
                  </a:schemeClr>
                </a:solidFill>
              </a:rPr>
              <a:t>Se afirma que  los Recursos Humanos es el factor de mayor incidencia</a:t>
            </a:r>
          </a:p>
          <a:p>
            <a:pPr>
              <a:buFont typeface="Wingdings" pitchFamily="2" charset="2"/>
              <a:buChar char="Ø"/>
            </a:pPr>
            <a:endParaRPr lang="es-EC" dirty="0" smtClean="0">
              <a:solidFill>
                <a:schemeClr val="accent5">
                  <a:lumMod val="50000"/>
                </a:schemeClr>
              </a:solidFill>
            </a:endParaRPr>
          </a:p>
          <a:p>
            <a:pPr>
              <a:buFont typeface="Wingdings" pitchFamily="2" charset="2"/>
              <a:buChar char="Ø"/>
            </a:pPr>
            <a:r>
              <a:rPr lang="es-EC" dirty="0" smtClean="0">
                <a:solidFill>
                  <a:schemeClr val="accent5">
                    <a:lumMod val="50000"/>
                  </a:schemeClr>
                </a:solidFill>
              </a:rPr>
              <a:t>Se comprueba que el actual Clima Organización se encuentra afectando la atención al cliente</a:t>
            </a:r>
          </a:p>
          <a:p>
            <a:pPr>
              <a:buFont typeface="Wingdings" pitchFamily="2" charset="2"/>
              <a:buChar char="Ø"/>
            </a:pPr>
            <a:endParaRPr lang="es-EC" dirty="0">
              <a:solidFill>
                <a:schemeClr val="accent5">
                  <a:lumMod val="50000"/>
                </a:schemeClr>
              </a:solidFill>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r>
              <a:rPr lang="es-ES" sz="2400" b="1" u="sng" dirty="0" smtClean="0">
                <a:solidFill>
                  <a:schemeClr val="bg1"/>
                </a:solidFill>
              </a:rPr>
              <a:t>PROPUESTA DEL MODELO DE DESARROLLO DE CLIMA ORGANIZACIONAL</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9" name="8 Flecha derecha">
            <a:hlinkClick r:id="rId4" action="ppaction://hlinksldjump"/>
          </p:cNvPr>
          <p:cNvSpPr/>
          <p:nvPr/>
        </p:nvSpPr>
        <p:spPr>
          <a:xfrm>
            <a:off x="8316416" y="1772816"/>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t>TD</a:t>
            </a:r>
            <a:endParaRPr lang="es-EC" dirty="0"/>
          </a:p>
        </p:txBody>
      </p:sp>
      <p:sp>
        <p:nvSpPr>
          <p:cNvPr id="10" name="9 Flecha derecha">
            <a:hlinkClick r:id="rId5" action="ppaction://hlinksldjump"/>
          </p:cNvPr>
          <p:cNvSpPr/>
          <p:nvPr/>
        </p:nvSpPr>
        <p:spPr>
          <a:xfrm>
            <a:off x="8316416" y="2276872"/>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t>C</a:t>
            </a:r>
            <a:endParaRPr lang="es-EC" dirty="0"/>
          </a:p>
        </p:txBody>
      </p:sp>
      <p:sp>
        <p:nvSpPr>
          <p:cNvPr id="11" name="10 Flecha derecha">
            <a:hlinkClick r:id="rId6" action="ppaction://hlinksldjump"/>
          </p:cNvPr>
          <p:cNvSpPr/>
          <p:nvPr/>
        </p:nvSpPr>
        <p:spPr>
          <a:xfrm>
            <a:off x="8316416" y="2708920"/>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t>AC</a:t>
            </a:r>
            <a:endParaRPr lang="es-EC" dirty="0"/>
          </a:p>
        </p:txBody>
      </p:sp>
      <p:sp>
        <p:nvSpPr>
          <p:cNvPr id="12" name="11 Flecha derecha">
            <a:hlinkClick r:id="rId7" action="ppaction://hlinksldjump"/>
          </p:cNvPr>
          <p:cNvSpPr/>
          <p:nvPr/>
        </p:nvSpPr>
        <p:spPr>
          <a:xfrm>
            <a:off x="8316416" y="3140968"/>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t>RH</a:t>
            </a:r>
            <a:endParaRPr lang="es-EC" dirty="0"/>
          </a:p>
        </p:txBody>
      </p:sp>
      <p:sp>
        <p:nvSpPr>
          <p:cNvPr id="13" name="12 Flecha derecha">
            <a:hlinkClick r:id="rId8" action="ppaction://hlinksldjump"/>
          </p:cNvPr>
          <p:cNvSpPr/>
          <p:nvPr/>
        </p:nvSpPr>
        <p:spPr>
          <a:xfrm>
            <a:off x="8316416" y="3573016"/>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t>M</a:t>
            </a:r>
            <a:endParaRPr lang="es-EC" dirty="0"/>
          </a:p>
        </p:txBody>
      </p:sp>
      <p:sp>
        <p:nvSpPr>
          <p:cNvPr id="14" name="13 Flecha derecha">
            <a:hlinkClick r:id="rId9" action="ppaction://hlinksldjump"/>
          </p:cNvPr>
          <p:cNvSpPr/>
          <p:nvPr/>
        </p:nvSpPr>
        <p:spPr>
          <a:xfrm>
            <a:off x="8316416" y="4005064"/>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t>PI</a:t>
            </a:r>
            <a:endParaRPr lang="es-EC" dirty="0"/>
          </a:p>
        </p:txBody>
      </p:sp>
      <p:pic>
        <p:nvPicPr>
          <p:cNvPr id="21532" name="Picture 28"/>
          <p:cNvPicPr>
            <a:picLocks noChangeAspect="1" noChangeArrowheads="1"/>
          </p:cNvPicPr>
          <p:nvPr/>
        </p:nvPicPr>
        <p:blipFill>
          <a:blip r:embed="rId10" cstate="print"/>
          <a:srcRect/>
          <a:stretch>
            <a:fillRect/>
          </a:stretch>
        </p:blipFill>
        <p:spPr bwMode="auto">
          <a:xfrm>
            <a:off x="566740" y="1916833"/>
            <a:ext cx="7605661" cy="4469681"/>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27384"/>
            <a:ext cx="9144000" cy="6858000"/>
          </a:xfrm>
          <a:no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r>
              <a:rPr lang="es-ES" sz="2000" b="1" u="sng" dirty="0" smtClean="0">
                <a:solidFill>
                  <a:schemeClr val="bg1"/>
                </a:solidFill>
              </a:rPr>
              <a:t>FILOSOFÍA  MODELO DE CLIMA ORGANIZACIONAL</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8" name="2 Rectángulo redondeado"/>
          <p:cNvSpPr/>
          <p:nvPr/>
        </p:nvSpPr>
        <p:spPr>
          <a:xfrm>
            <a:off x="683568" y="2204864"/>
            <a:ext cx="4896544" cy="3672408"/>
          </a:xfrm>
          <a:prstGeom prst="wedgeRoundRectCallou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ES" sz="1600" b="1" u="sng" dirty="0" smtClean="0">
                <a:solidFill>
                  <a:schemeClr val="bg1"/>
                </a:solidFill>
                <a:latin typeface="+mn-lt"/>
                <a:ea typeface="+mn-ea"/>
                <a:cs typeface="+mn-cs"/>
              </a:rPr>
              <a:t>MISIÓN</a:t>
            </a:r>
            <a:endParaRPr lang="es-ES" sz="1600" b="1" u="sng" dirty="0">
              <a:solidFill>
                <a:schemeClr val="bg1"/>
              </a:solidFill>
              <a:latin typeface="+mn-lt"/>
              <a:ea typeface="+mn-ea"/>
              <a:cs typeface="+mn-cs"/>
            </a:endParaRPr>
          </a:p>
          <a:p>
            <a:endParaRPr lang="es-EC" sz="900" dirty="0">
              <a:solidFill>
                <a:schemeClr val="bg1"/>
              </a:solidFill>
              <a:latin typeface="+mn-lt"/>
              <a:ea typeface="+mn-ea"/>
              <a:cs typeface="+mn-cs"/>
            </a:endParaRPr>
          </a:p>
          <a:p>
            <a:pPr algn="ctr"/>
            <a:r>
              <a:rPr lang="es-ES" sz="1600" dirty="0" smtClean="0">
                <a:solidFill>
                  <a:schemeClr val="bg1"/>
                </a:solidFill>
              </a:rPr>
              <a:t>Generar transformación cultural y organizacional en el logro de objetivos, metas institucionales mediante el desarrollo del Talento Humano de la CNT E.P. Cañar, basado en un modelo de clima organizacional, que viabiliza la interacción coherente con las habilidades y conocimientos requeridos por los procesos corporativos, el fortalecimiento de equipos de trabajo y la relación sistemática de las actividades misionales de la gestión del talento humano, caracterizando así una visión estratégica del gerenciamiento del capital más valioso de toda Organización.</a:t>
            </a:r>
            <a:endParaRPr lang="es-EC" sz="1600" dirty="0" smtClean="0">
              <a:solidFill>
                <a:schemeClr val="bg1"/>
              </a:solidFill>
            </a:endParaRPr>
          </a:p>
          <a:p>
            <a:pPr algn="ctr"/>
            <a:endParaRPr lang="es-EC" sz="1400" dirty="0">
              <a:solidFill>
                <a:schemeClr val="bg1"/>
              </a:solidFill>
            </a:endParaRPr>
          </a:p>
        </p:txBody>
      </p:sp>
      <p:sp>
        <p:nvSpPr>
          <p:cNvPr id="9" name="3 Rectángulo redondeado"/>
          <p:cNvSpPr/>
          <p:nvPr/>
        </p:nvSpPr>
        <p:spPr>
          <a:xfrm>
            <a:off x="5724128" y="2276874"/>
            <a:ext cx="2808312" cy="3600400"/>
          </a:xfrm>
          <a:prstGeom prst="wedgeRoundRect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S" sz="900" b="1" dirty="0">
              <a:solidFill>
                <a:sysClr val="windowText" lastClr="000000"/>
              </a:solidFill>
              <a:latin typeface="+mn-lt"/>
              <a:ea typeface="+mn-ea"/>
              <a:cs typeface="+mn-cs"/>
            </a:endParaRPr>
          </a:p>
          <a:p>
            <a:pPr algn="ctr"/>
            <a:r>
              <a:rPr lang="es-ES" sz="1600" b="1" u="sng" dirty="0" smtClean="0">
                <a:solidFill>
                  <a:sysClr val="windowText" lastClr="000000"/>
                </a:solidFill>
                <a:latin typeface="+mn-lt"/>
                <a:ea typeface="+mn-ea"/>
                <a:cs typeface="+mn-cs"/>
              </a:rPr>
              <a:t>VISIÓN</a:t>
            </a:r>
            <a:endParaRPr lang="es-EC" sz="1600" dirty="0">
              <a:solidFill>
                <a:sysClr val="windowText" lastClr="000000"/>
              </a:solidFill>
              <a:latin typeface="+mn-lt"/>
              <a:ea typeface="+mn-ea"/>
              <a:cs typeface="+mn-cs"/>
            </a:endParaRPr>
          </a:p>
          <a:p>
            <a:pPr algn="ctr"/>
            <a:r>
              <a:rPr lang="es-ES" sz="1600" dirty="0" smtClean="0">
                <a:solidFill>
                  <a:schemeClr val="bg1"/>
                </a:solidFill>
              </a:rPr>
              <a:t>Convertirse en el año 2012, en una herramienta valiosa, para el cumplimiento de la planificación estratégica de la Corporación Nacional de Telecomunicaciones CNT E.P. Cañar, que permita conciliar los objetivos del negocio con las necesidades e intereses de sus colaboradores.</a:t>
            </a:r>
            <a:endParaRPr lang="es-EC" sz="1600" dirty="0" smtClean="0">
              <a:solidFill>
                <a:schemeClr val="bg1"/>
              </a:solidFill>
            </a:endParaRPr>
          </a:p>
          <a:p>
            <a:pPr algn="ctr"/>
            <a:endParaRPr lang="es-EC" sz="14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r>
              <a:rPr lang="es-ES" sz="2400" b="1" u="sng" dirty="0" smtClean="0">
                <a:solidFill>
                  <a:schemeClr val="bg1"/>
                </a:solidFill>
              </a:rPr>
              <a:t>INTERVENCIONES EN PROCESOS HUMANOS</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6" name="5 CuadroTexto"/>
          <p:cNvSpPr txBox="1"/>
          <p:nvPr/>
        </p:nvSpPr>
        <p:spPr>
          <a:xfrm>
            <a:off x="1835696" y="1844824"/>
            <a:ext cx="5112568" cy="369332"/>
          </a:xfrm>
          <a:prstGeom prst="rect">
            <a:avLst/>
          </a:prstGeom>
          <a:solidFill>
            <a:schemeClr val="accent4">
              <a:lumMod val="60000"/>
              <a:lumOff val="40000"/>
            </a:schemeClr>
          </a:solidFill>
        </p:spPr>
        <p:txBody>
          <a:bodyPr wrap="square" rtlCol="0">
            <a:spAutoFit/>
          </a:bodyPr>
          <a:lstStyle/>
          <a:p>
            <a:pPr algn="ctr"/>
            <a:r>
              <a:rPr lang="es-EC" b="1" dirty="0" smtClean="0">
                <a:solidFill>
                  <a:schemeClr val="bg1"/>
                </a:solidFill>
              </a:rPr>
              <a:t>PROGRAMA DE CAPACITACIÓN</a:t>
            </a:r>
            <a:endParaRPr lang="es-EC" b="1" dirty="0">
              <a:solidFill>
                <a:schemeClr val="bg1"/>
              </a:solidFill>
            </a:endParaRPr>
          </a:p>
        </p:txBody>
      </p:sp>
      <p:sp>
        <p:nvSpPr>
          <p:cNvPr id="8" name="7 Rectángulo redondeado"/>
          <p:cNvSpPr/>
          <p:nvPr/>
        </p:nvSpPr>
        <p:spPr>
          <a:xfrm>
            <a:off x="179512" y="2708920"/>
            <a:ext cx="3240360" cy="648072"/>
          </a:xfrm>
          <a:prstGeom prst="round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Manejo de conflicto</a:t>
            </a:r>
            <a:endParaRPr lang="es-EC" dirty="0">
              <a:solidFill>
                <a:schemeClr val="accent1">
                  <a:lumMod val="75000"/>
                </a:schemeClr>
              </a:solidFill>
            </a:endParaRPr>
          </a:p>
        </p:txBody>
      </p:sp>
      <p:sp>
        <p:nvSpPr>
          <p:cNvPr id="9" name="8 Rectángulo redondeado"/>
          <p:cNvSpPr/>
          <p:nvPr/>
        </p:nvSpPr>
        <p:spPr>
          <a:xfrm>
            <a:off x="611560" y="3861048"/>
            <a:ext cx="3240360" cy="648072"/>
          </a:xfrm>
          <a:prstGeom prst="round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Autoestima y desarrollo humano</a:t>
            </a:r>
            <a:endParaRPr lang="es-EC" dirty="0">
              <a:solidFill>
                <a:schemeClr val="accent1">
                  <a:lumMod val="75000"/>
                </a:schemeClr>
              </a:solidFill>
            </a:endParaRPr>
          </a:p>
        </p:txBody>
      </p:sp>
      <p:sp>
        <p:nvSpPr>
          <p:cNvPr id="10" name="9 Rectángulo redondeado"/>
          <p:cNvSpPr/>
          <p:nvPr/>
        </p:nvSpPr>
        <p:spPr>
          <a:xfrm>
            <a:off x="899592" y="4941168"/>
            <a:ext cx="3240360" cy="648072"/>
          </a:xfrm>
          <a:prstGeom prst="roundRect">
            <a:avLst/>
          </a:prstGeom>
          <a:gradFill flip="none" rotWithShape="1">
            <a:gsLst>
              <a:gs pos="0">
                <a:srgbClr val="C24614">
                  <a:tint val="66000"/>
                  <a:satMod val="160000"/>
                </a:srgbClr>
              </a:gs>
              <a:gs pos="50000">
                <a:srgbClr val="C24614">
                  <a:tint val="44500"/>
                  <a:satMod val="160000"/>
                </a:srgbClr>
              </a:gs>
              <a:gs pos="100000">
                <a:srgbClr val="C24614">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Integración del recurso humano</a:t>
            </a:r>
            <a:endParaRPr lang="es-EC" dirty="0">
              <a:solidFill>
                <a:schemeClr val="accent1">
                  <a:lumMod val="75000"/>
                </a:schemeClr>
              </a:solidFill>
            </a:endParaRPr>
          </a:p>
        </p:txBody>
      </p:sp>
      <p:sp>
        <p:nvSpPr>
          <p:cNvPr id="11" name="10 Rectángulo redondeado"/>
          <p:cNvSpPr/>
          <p:nvPr/>
        </p:nvSpPr>
        <p:spPr>
          <a:xfrm>
            <a:off x="4499992" y="4941168"/>
            <a:ext cx="3240360" cy="648072"/>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Relaciones laborales</a:t>
            </a:r>
            <a:endParaRPr lang="es-EC" dirty="0">
              <a:solidFill>
                <a:schemeClr val="accent1">
                  <a:lumMod val="75000"/>
                </a:schemeClr>
              </a:solidFill>
            </a:endParaRPr>
          </a:p>
        </p:txBody>
      </p:sp>
      <p:sp>
        <p:nvSpPr>
          <p:cNvPr id="12" name="11 Rectángulo redondeado"/>
          <p:cNvSpPr/>
          <p:nvPr/>
        </p:nvSpPr>
        <p:spPr>
          <a:xfrm>
            <a:off x="4932040" y="3861048"/>
            <a:ext cx="3240360" cy="648072"/>
          </a:xfrm>
          <a:prstGeom prst="round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Administración total de recurso humano</a:t>
            </a:r>
            <a:endParaRPr lang="es-EC" dirty="0">
              <a:solidFill>
                <a:schemeClr val="accent1">
                  <a:lumMod val="75000"/>
                </a:schemeClr>
              </a:solidFill>
            </a:endParaRPr>
          </a:p>
        </p:txBody>
      </p:sp>
      <p:sp>
        <p:nvSpPr>
          <p:cNvPr id="13" name="12 Rectángulo redondeado"/>
          <p:cNvSpPr/>
          <p:nvPr/>
        </p:nvSpPr>
        <p:spPr>
          <a:xfrm>
            <a:off x="5364088" y="2708920"/>
            <a:ext cx="3240360" cy="64807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Competencia laboral del recurso humano</a:t>
            </a:r>
            <a:endParaRPr lang="es-EC" dirty="0">
              <a:solidFill>
                <a:schemeClr val="accent1">
                  <a:lumMod val="75000"/>
                </a:schemeClr>
              </a:solidFill>
            </a:endParaRPr>
          </a:p>
        </p:txBody>
      </p:sp>
      <p:sp>
        <p:nvSpPr>
          <p:cNvPr id="14" name="13 Rectángulo redondeado"/>
          <p:cNvSpPr/>
          <p:nvPr/>
        </p:nvSpPr>
        <p:spPr>
          <a:xfrm>
            <a:off x="2843808" y="5949280"/>
            <a:ext cx="3240360" cy="648072"/>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Atención y servicio al cliente</a:t>
            </a:r>
            <a:endParaRPr lang="es-EC" dirty="0">
              <a:solidFill>
                <a:schemeClr val="accent1">
                  <a:lumMod val="75000"/>
                </a:schemeClr>
              </a:solidFill>
            </a:endParaRPr>
          </a:p>
        </p:txBody>
      </p:sp>
      <p:sp>
        <p:nvSpPr>
          <p:cNvPr id="16" name="15 Flecha derecha">
            <a:hlinkClick r:id="rId4" action="ppaction://hlinksldjump"/>
          </p:cNvPr>
          <p:cNvSpPr/>
          <p:nvPr/>
        </p:nvSpPr>
        <p:spPr>
          <a:xfrm>
            <a:off x="8100392" y="630932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r>
              <a:rPr lang="es-ES" sz="1800" b="1" dirty="0" smtClean="0">
                <a:solidFill>
                  <a:schemeClr val="bg1"/>
                </a:solidFill>
              </a:rPr>
              <a:t>INTERVENCIONES EN ADMINISTRACIÓN DE TALENTO HUMANO</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6" name="5 CuadroTexto"/>
          <p:cNvSpPr txBox="1"/>
          <p:nvPr/>
        </p:nvSpPr>
        <p:spPr>
          <a:xfrm>
            <a:off x="1907704" y="1988842"/>
            <a:ext cx="5544616" cy="369332"/>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txBody>
          <a:bodyPr wrap="square" rtlCol="0">
            <a:spAutoFit/>
          </a:bodyPr>
          <a:lstStyle/>
          <a:p>
            <a:pPr algn="ctr"/>
            <a:r>
              <a:rPr lang="es-EC" b="1" dirty="0" smtClean="0">
                <a:solidFill>
                  <a:schemeClr val="bg1"/>
                </a:solidFill>
              </a:rPr>
              <a:t>PROGRAMA DE INCENTIVOS REMUNERADOS</a:t>
            </a:r>
            <a:endParaRPr lang="es-EC" b="1" dirty="0">
              <a:solidFill>
                <a:schemeClr val="bg1"/>
              </a:solidFill>
            </a:endParaRPr>
          </a:p>
        </p:txBody>
      </p:sp>
      <p:sp>
        <p:nvSpPr>
          <p:cNvPr id="8" name="7 Rectángulo redondeado"/>
          <p:cNvSpPr/>
          <p:nvPr/>
        </p:nvSpPr>
        <p:spPr>
          <a:xfrm>
            <a:off x="539552" y="2852936"/>
            <a:ext cx="3240360" cy="648072"/>
          </a:xfrm>
          <a:prstGeom prst="roundRect">
            <a:avLst/>
          </a:prstGeom>
          <a:blipFill>
            <a:blip r:embed="rId4" cstate="print"/>
            <a:tile tx="0" ty="0" sx="100000" sy="100000" flip="none" algn="tl"/>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POR RESULTADOS</a:t>
            </a:r>
            <a:endParaRPr lang="es-EC" dirty="0">
              <a:solidFill>
                <a:schemeClr val="bg1"/>
              </a:solidFill>
            </a:endParaRPr>
          </a:p>
        </p:txBody>
      </p:sp>
      <p:sp>
        <p:nvSpPr>
          <p:cNvPr id="9" name="8 Rectángulo redondeado"/>
          <p:cNvSpPr/>
          <p:nvPr/>
        </p:nvSpPr>
        <p:spPr>
          <a:xfrm>
            <a:off x="467544" y="4365104"/>
            <a:ext cx="3240360" cy="648072"/>
          </a:xfrm>
          <a:prstGeom prst="roundRect">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Cumplimiento individual grupal y colectivo</a:t>
            </a:r>
            <a:endParaRPr lang="es-EC" dirty="0">
              <a:solidFill>
                <a:schemeClr val="accent1">
                  <a:lumMod val="75000"/>
                </a:schemeClr>
              </a:solidFill>
            </a:endParaRPr>
          </a:p>
        </p:txBody>
      </p:sp>
      <p:sp>
        <p:nvSpPr>
          <p:cNvPr id="10" name="9 Rectángulo redondeado"/>
          <p:cNvSpPr/>
          <p:nvPr/>
        </p:nvSpPr>
        <p:spPr>
          <a:xfrm>
            <a:off x="539552" y="5805264"/>
            <a:ext cx="3240360" cy="648072"/>
          </a:xfrm>
          <a:prstGeom prst="roundRect">
            <a:avLst/>
          </a:prstGeom>
          <a:blipFill>
            <a:blip r:embed="rId6"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Índice de eficacia –procesos determinados </a:t>
            </a:r>
            <a:endParaRPr lang="es-EC" dirty="0">
              <a:solidFill>
                <a:schemeClr val="accent1">
                  <a:lumMod val="75000"/>
                </a:schemeClr>
              </a:solidFill>
            </a:endParaRPr>
          </a:p>
        </p:txBody>
      </p:sp>
      <p:sp>
        <p:nvSpPr>
          <p:cNvPr id="11" name="10 Rectángulo redondeado"/>
          <p:cNvSpPr/>
          <p:nvPr/>
        </p:nvSpPr>
        <p:spPr>
          <a:xfrm>
            <a:off x="4932040" y="5733256"/>
            <a:ext cx="3240360" cy="648072"/>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Metas empresariales</a:t>
            </a:r>
            <a:endParaRPr lang="es-EC" dirty="0">
              <a:solidFill>
                <a:schemeClr val="accent1">
                  <a:lumMod val="75000"/>
                </a:schemeClr>
              </a:solidFill>
            </a:endParaRPr>
          </a:p>
        </p:txBody>
      </p:sp>
      <p:sp>
        <p:nvSpPr>
          <p:cNvPr id="12" name="11 Rectángulo redondeado"/>
          <p:cNvSpPr/>
          <p:nvPr/>
        </p:nvSpPr>
        <p:spPr>
          <a:xfrm>
            <a:off x="4932040" y="4365104"/>
            <a:ext cx="3240360" cy="648072"/>
          </a:xfrm>
          <a:prstGeom prst="round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Variabilidad </a:t>
            </a:r>
            <a:endParaRPr lang="es-EC" dirty="0">
              <a:solidFill>
                <a:schemeClr val="accent1">
                  <a:lumMod val="75000"/>
                </a:schemeClr>
              </a:solidFill>
            </a:endParaRPr>
          </a:p>
        </p:txBody>
      </p:sp>
      <p:sp>
        <p:nvSpPr>
          <p:cNvPr id="13" name="12 Rectángulo redondeado"/>
          <p:cNvSpPr/>
          <p:nvPr/>
        </p:nvSpPr>
        <p:spPr>
          <a:xfrm>
            <a:off x="5004048" y="2852936"/>
            <a:ext cx="3240360" cy="64807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POR OBJETIVOS</a:t>
            </a:r>
            <a:endParaRPr lang="es-EC" dirty="0">
              <a:solidFill>
                <a:schemeClr val="bg1"/>
              </a:solidFill>
            </a:endParaRPr>
          </a:p>
        </p:txBody>
      </p:sp>
      <p:cxnSp>
        <p:nvCxnSpPr>
          <p:cNvPr id="16" name="15 Conector recto de flecha"/>
          <p:cNvCxnSpPr/>
          <p:nvPr/>
        </p:nvCxnSpPr>
        <p:spPr>
          <a:xfrm rot="5400000">
            <a:off x="1836492" y="3932262"/>
            <a:ext cx="5760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5400000">
            <a:off x="1836492" y="5372422"/>
            <a:ext cx="5760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5400000">
            <a:off x="6445004" y="3932262"/>
            <a:ext cx="5760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rot="5400000">
            <a:off x="6445004" y="5372422"/>
            <a:ext cx="5760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r>
              <a:rPr lang="es-ES" sz="1800" b="1" u="sng" dirty="0" smtClean="0">
                <a:solidFill>
                  <a:schemeClr val="bg1"/>
                </a:solidFill>
              </a:rPr>
              <a:t>INTERVENCIONES EN ADMINISTRACIÓN DE TALENTO HUMANO</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6" name="5 CuadroTexto"/>
          <p:cNvSpPr txBox="1"/>
          <p:nvPr/>
        </p:nvSpPr>
        <p:spPr>
          <a:xfrm>
            <a:off x="1403648" y="1772818"/>
            <a:ext cx="6048672" cy="338554"/>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path path="circle">
              <a:fillToRect l="50000" t="50000" r="50000" b="50000"/>
            </a:path>
            <a:tileRect/>
          </a:gradFill>
        </p:spPr>
        <p:txBody>
          <a:bodyPr wrap="square" rtlCol="0">
            <a:spAutoFit/>
          </a:bodyPr>
          <a:lstStyle/>
          <a:p>
            <a:pPr algn="ctr"/>
            <a:r>
              <a:rPr lang="es-EC" sz="1600" b="1" dirty="0" smtClean="0">
                <a:solidFill>
                  <a:schemeClr val="bg1"/>
                </a:solidFill>
              </a:rPr>
              <a:t>PROGRAMA DE INCENTIVOS NO REMUNERADOS</a:t>
            </a:r>
            <a:endParaRPr lang="es-EC" sz="1600" b="1" dirty="0">
              <a:solidFill>
                <a:schemeClr val="bg1"/>
              </a:solidFill>
            </a:endParaRPr>
          </a:p>
        </p:txBody>
      </p:sp>
      <p:sp>
        <p:nvSpPr>
          <p:cNvPr id="22" name="21 CuadroTexto"/>
          <p:cNvSpPr txBox="1"/>
          <p:nvPr/>
        </p:nvSpPr>
        <p:spPr>
          <a:xfrm>
            <a:off x="755576" y="2276874"/>
            <a:ext cx="7848872" cy="3970318"/>
          </a:xfrm>
          <a:prstGeom prst="rect">
            <a:avLst/>
          </a:prstGeom>
          <a:noFill/>
        </p:spPr>
        <p:txBody>
          <a:bodyPr wrap="square" rtlCol="0">
            <a:spAutoFit/>
          </a:bodyPr>
          <a:lstStyle/>
          <a:p>
            <a:pPr algn="just"/>
            <a:r>
              <a:rPr lang="es-EC" b="1" u="sng" dirty="0" smtClean="0">
                <a:solidFill>
                  <a:srgbClr val="00B050"/>
                </a:solidFill>
              </a:rPr>
              <a:t>OBJETIVO: </a:t>
            </a:r>
            <a:r>
              <a:rPr lang="es-EC" dirty="0" smtClean="0">
                <a:solidFill>
                  <a:srgbClr val="00B050"/>
                </a:solidFill>
              </a:rPr>
              <a:t>Motivar a los colaboradores para que su desempeño sea mayor en aquellas actividades que realizan a diario; así como mejorar el nivel de trabajo de los mismos, a fin de que se sientan comprometidos con la empresa</a:t>
            </a:r>
          </a:p>
          <a:p>
            <a:pPr algn="just"/>
            <a:endParaRPr lang="es-EC" dirty="0" smtClean="0">
              <a:solidFill>
                <a:srgbClr val="00B050"/>
              </a:solidFill>
            </a:endParaRPr>
          </a:p>
          <a:p>
            <a:pPr>
              <a:buFont typeface="Wingdings" pitchFamily="2" charset="2"/>
              <a:buChar char="v"/>
            </a:pPr>
            <a:endParaRPr lang="es-EC" dirty="0" smtClean="0">
              <a:solidFill>
                <a:schemeClr val="accent1">
                  <a:lumMod val="75000"/>
                </a:schemeClr>
              </a:solidFill>
            </a:endParaRPr>
          </a:p>
          <a:p>
            <a:pPr>
              <a:buFont typeface="Wingdings" pitchFamily="2" charset="2"/>
              <a:buChar char="v"/>
            </a:pPr>
            <a:r>
              <a:rPr lang="es-EC" dirty="0" smtClean="0">
                <a:solidFill>
                  <a:schemeClr val="accent1">
                    <a:lumMod val="75000"/>
                  </a:schemeClr>
                </a:solidFill>
              </a:rPr>
              <a:t>Mejor trabajador del mes</a:t>
            </a:r>
          </a:p>
          <a:p>
            <a:pPr>
              <a:buFont typeface="Wingdings" pitchFamily="2" charset="2"/>
              <a:buChar char="v"/>
            </a:pPr>
            <a:endParaRPr lang="es-EC" dirty="0" smtClean="0">
              <a:solidFill>
                <a:schemeClr val="accent1">
                  <a:lumMod val="75000"/>
                </a:schemeClr>
              </a:solidFill>
            </a:endParaRPr>
          </a:p>
          <a:p>
            <a:pPr>
              <a:buFont typeface="Wingdings" pitchFamily="2" charset="2"/>
              <a:buChar char="v"/>
            </a:pPr>
            <a:r>
              <a:rPr lang="es-EC" dirty="0" smtClean="0">
                <a:solidFill>
                  <a:schemeClr val="accent1">
                    <a:lumMod val="75000"/>
                  </a:schemeClr>
                </a:solidFill>
              </a:rPr>
              <a:t>Concursos de innovación y creatividad</a:t>
            </a:r>
          </a:p>
          <a:p>
            <a:pPr>
              <a:buFont typeface="Wingdings" pitchFamily="2" charset="2"/>
              <a:buChar char="v"/>
            </a:pPr>
            <a:endParaRPr lang="es-EC" dirty="0" smtClean="0">
              <a:solidFill>
                <a:schemeClr val="accent1">
                  <a:lumMod val="75000"/>
                </a:schemeClr>
              </a:solidFill>
            </a:endParaRPr>
          </a:p>
          <a:p>
            <a:pPr>
              <a:buFont typeface="Wingdings" pitchFamily="2" charset="2"/>
              <a:buChar char="v"/>
            </a:pPr>
            <a:r>
              <a:rPr lang="es-EC" dirty="0" smtClean="0">
                <a:solidFill>
                  <a:schemeClr val="accent1">
                    <a:lumMod val="75000"/>
                  </a:schemeClr>
                </a:solidFill>
              </a:rPr>
              <a:t>Reuniones sociales</a:t>
            </a:r>
          </a:p>
          <a:p>
            <a:pPr>
              <a:buFont typeface="Wingdings" pitchFamily="2" charset="2"/>
              <a:buChar char="v"/>
            </a:pPr>
            <a:endParaRPr lang="es-EC" dirty="0" smtClean="0">
              <a:solidFill>
                <a:schemeClr val="accent1">
                  <a:lumMod val="75000"/>
                </a:schemeClr>
              </a:solidFill>
            </a:endParaRPr>
          </a:p>
          <a:p>
            <a:pPr>
              <a:buFont typeface="Wingdings" pitchFamily="2" charset="2"/>
              <a:buChar char="v"/>
            </a:pPr>
            <a:r>
              <a:rPr lang="es-EC" dirty="0" smtClean="0">
                <a:solidFill>
                  <a:schemeClr val="accent1">
                    <a:lumMod val="75000"/>
                  </a:schemeClr>
                </a:solidFill>
              </a:rPr>
              <a:t>Reuniones laborales</a:t>
            </a:r>
          </a:p>
          <a:p>
            <a:endParaRPr lang="es-EC" dirty="0" smtClean="0"/>
          </a:p>
          <a:p>
            <a:endParaRPr lang="es-EC" dirty="0"/>
          </a:p>
        </p:txBody>
      </p:sp>
      <p:sp>
        <p:nvSpPr>
          <p:cNvPr id="8" name="7 Flecha derecha">
            <a:hlinkClick r:id="rId4" action="ppaction://hlinksldjump"/>
          </p:cNvPr>
          <p:cNvSpPr/>
          <p:nvPr/>
        </p:nvSpPr>
        <p:spPr>
          <a:xfrm>
            <a:off x="8100392" y="630932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r>
              <a:rPr lang="es-ES" sz="1800" b="1" u="sng" dirty="0" smtClean="0">
                <a:solidFill>
                  <a:schemeClr val="bg1"/>
                </a:solidFill>
              </a:rPr>
              <a:t>INTERVENCIONES EN ADMINISTRACIÓN DE TALENTO HUMANO</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6" name="5 CuadroTexto"/>
          <p:cNvSpPr txBox="1"/>
          <p:nvPr/>
        </p:nvSpPr>
        <p:spPr>
          <a:xfrm>
            <a:off x="1403648" y="1484786"/>
            <a:ext cx="6048672" cy="338554"/>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path path="circle">
              <a:fillToRect l="50000" t="50000" r="50000" b="50000"/>
            </a:path>
            <a:tileRect/>
          </a:gradFill>
        </p:spPr>
        <p:txBody>
          <a:bodyPr wrap="square" rtlCol="0">
            <a:spAutoFit/>
          </a:bodyPr>
          <a:lstStyle/>
          <a:p>
            <a:pPr algn="ctr"/>
            <a:r>
              <a:rPr lang="es-EC" sz="1600" b="1" dirty="0" smtClean="0">
                <a:solidFill>
                  <a:schemeClr val="bg1"/>
                </a:solidFill>
              </a:rPr>
              <a:t>PROGRAMA PARA PLANES DE CARRERA Y DESARROLLO</a:t>
            </a:r>
            <a:endParaRPr lang="es-EC" sz="1600" b="1" dirty="0">
              <a:solidFill>
                <a:schemeClr val="bg1"/>
              </a:solidFill>
            </a:endParaRPr>
          </a:p>
        </p:txBody>
      </p:sp>
      <p:sp>
        <p:nvSpPr>
          <p:cNvPr id="22" name="21 CuadroTexto"/>
          <p:cNvSpPr txBox="1"/>
          <p:nvPr/>
        </p:nvSpPr>
        <p:spPr>
          <a:xfrm>
            <a:off x="755576" y="2056686"/>
            <a:ext cx="7704856" cy="4801314"/>
          </a:xfrm>
          <a:prstGeom prst="rect">
            <a:avLst/>
          </a:prstGeom>
          <a:noFill/>
        </p:spPr>
        <p:txBody>
          <a:bodyPr wrap="square" rtlCol="0">
            <a:spAutoFit/>
          </a:bodyPr>
          <a:lstStyle/>
          <a:p>
            <a:pPr algn="just"/>
            <a:r>
              <a:rPr lang="es-EC" b="1" u="sng" dirty="0" smtClean="0">
                <a:solidFill>
                  <a:schemeClr val="bg1"/>
                </a:solidFill>
              </a:rPr>
              <a:t>OBJETIVO</a:t>
            </a:r>
            <a:r>
              <a:rPr lang="es-EC" b="1" dirty="0" smtClean="0">
                <a:solidFill>
                  <a:schemeClr val="bg1"/>
                </a:solidFill>
              </a:rPr>
              <a:t>:  </a:t>
            </a:r>
            <a:r>
              <a:rPr lang="es-EC" dirty="0" smtClean="0">
                <a:solidFill>
                  <a:schemeClr val="bg1"/>
                </a:solidFill>
              </a:rPr>
              <a:t>Fortalecer el ambiente de estabilidad que la empresa ofrece, a través de la formación de un plan de carrera de acuerdo a los planes a largo plazo que la organización posee.</a:t>
            </a:r>
          </a:p>
          <a:p>
            <a:pPr algn="just"/>
            <a:endParaRPr lang="es-EC" dirty="0" smtClean="0">
              <a:solidFill>
                <a:srgbClr val="00B050"/>
              </a:solidFill>
            </a:endParaRPr>
          </a:p>
          <a:p>
            <a:endParaRPr lang="es-EC" dirty="0" smtClean="0">
              <a:solidFill>
                <a:schemeClr val="accent1">
                  <a:lumMod val="75000"/>
                </a:schemeClr>
              </a:solidFill>
            </a:endParaRPr>
          </a:p>
          <a:p>
            <a:pPr>
              <a:buFont typeface="Wingdings" pitchFamily="2" charset="2"/>
              <a:buChar char="v"/>
            </a:pPr>
            <a:r>
              <a:rPr lang="es-EC" dirty="0" smtClean="0">
                <a:solidFill>
                  <a:schemeClr val="accent1">
                    <a:lumMod val="75000"/>
                  </a:schemeClr>
                </a:solidFill>
              </a:rPr>
              <a:t>Definir </a:t>
            </a:r>
          </a:p>
          <a:p>
            <a:endParaRPr lang="es-EC" dirty="0" smtClean="0">
              <a:solidFill>
                <a:schemeClr val="accent1">
                  <a:lumMod val="75000"/>
                </a:schemeClr>
              </a:solidFill>
            </a:endParaRPr>
          </a:p>
          <a:p>
            <a:pPr>
              <a:buFont typeface="Wingdings" pitchFamily="2" charset="2"/>
              <a:buChar char="v"/>
            </a:pPr>
            <a:r>
              <a:rPr lang="es-EC" dirty="0" smtClean="0">
                <a:solidFill>
                  <a:schemeClr val="accent1">
                    <a:lumMod val="75000"/>
                  </a:schemeClr>
                </a:solidFill>
              </a:rPr>
              <a:t>Evaluar</a:t>
            </a:r>
          </a:p>
          <a:p>
            <a:endParaRPr lang="es-EC" dirty="0" smtClean="0">
              <a:solidFill>
                <a:schemeClr val="accent1">
                  <a:lumMod val="75000"/>
                </a:schemeClr>
              </a:solidFill>
            </a:endParaRPr>
          </a:p>
          <a:p>
            <a:pPr>
              <a:buFont typeface="Wingdings" pitchFamily="2" charset="2"/>
              <a:buChar char="v"/>
            </a:pPr>
            <a:r>
              <a:rPr lang="es-EC" dirty="0" smtClean="0">
                <a:solidFill>
                  <a:schemeClr val="accent1">
                    <a:lumMod val="75000"/>
                  </a:schemeClr>
                </a:solidFill>
              </a:rPr>
              <a:t>Socializar</a:t>
            </a:r>
          </a:p>
          <a:p>
            <a:endParaRPr lang="es-EC" dirty="0" smtClean="0">
              <a:solidFill>
                <a:schemeClr val="accent1">
                  <a:lumMod val="75000"/>
                </a:schemeClr>
              </a:solidFill>
            </a:endParaRPr>
          </a:p>
          <a:p>
            <a:pPr>
              <a:buFont typeface="Wingdings" pitchFamily="2" charset="2"/>
              <a:buChar char="v"/>
            </a:pPr>
            <a:r>
              <a:rPr lang="es-EC" dirty="0" smtClean="0">
                <a:solidFill>
                  <a:schemeClr val="accent1">
                    <a:lumMod val="75000"/>
                  </a:schemeClr>
                </a:solidFill>
              </a:rPr>
              <a:t>Facilitar</a:t>
            </a:r>
          </a:p>
          <a:p>
            <a:pPr>
              <a:buFont typeface="Wingdings" pitchFamily="2" charset="2"/>
              <a:buChar char="v"/>
            </a:pPr>
            <a:endParaRPr lang="es-EC" dirty="0" smtClean="0">
              <a:solidFill>
                <a:schemeClr val="accent1">
                  <a:lumMod val="75000"/>
                </a:schemeClr>
              </a:solidFill>
            </a:endParaRPr>
          </a:p>
          <a:p>
            <a:pPr>
              <a:buFont typeface="Wingdings" pitchFamily="2" charset="2"/>
              <a:buChar char="v"/>
            </a:pPr>
            <a:r>
              <a:rPr lang="es-EC" dirty="0" smtClean="0">
                <a:solidFill>
                  <a:schemeClr val="accent1">
                    <a:lumMod val="75000"/>
                  </a:schemeClr>
                </a:solidFill>
              </a:rPr>
              <a:t>Beneficio</a:t>
            </a:r>
          </a:p>
          <a:p>
            <a:endParaRPr lang="es-EC" dirty="0" smtClean="0">
              <a:solidFill>
                <a:schemeClr val="accent1">
                  <a:lumMod val="75000"/>
                </a:schemeClr>
              </a:solidFill>
            </a:endParaRPr>
          </a:p>
          <a:p>
            <a:endParaRPr lang="es-EC" dirty="0" smtClean="0"/>
          </a:p>
          <a:p>
            <a:endParaRPr lang="es-EC"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r>
              <a:rPr lang="es-ES" sz="2000" b="1" u="sng" dirty="0" smtClean="0">
                <a:solidFill>
                  <a:schemeClr val="bg1"/>
                </a:solidFill>
              </a:rPr>
              <a:t>PLAN DE MONITOREO Y EVALUACIÓN DEL PLAN DE MEJORA</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22" name="21 CuadroTexto"/>
          <p:cNvSpPr txBox="1"/>
          <p:nvPr/>
        </p:nvSpPr>
        <p:spPr>
          <a:xfrm>
            <a:off x="755576" y="2056686"/>
            <a:ext cx="7704856" cy="923330"/>
          </a:xfrm>
          <a:prstGeom prst="rect">
            <a:avLst/>
          </a:prstGeom>
          <a:noFill/>
        </p:spPr>
        <p:txBody>
          <a:bodyPr wrap="square" rtlCol="0">
            <a:spAutoFit/>
          </a:bodyPr>
          <a:lstStyle/>
          <a:p>
            <a:endParaRPr lang="es-EC" dirty="0" smtClean="0">
              <a:solidFill>
                <a:schemeClr val="accent1">
                  <a:lumMod val="75000"/>
                </a:schemeClr>
              </a:solidFill>
            </a:endParaRPr>
          </a:p>
          <a:p>
            <a:endParaRPr lang="es-EC" dirty="0" smtClean="0"/>
          </a:p>
          <a:p>
            <a:endParaRPr lang="es-EC" dirty="0"/>
          </a:p>
        </p:txBody>
      </p:sp>
      <p:pic>
        <p:nvPicPr>
          <p:cNvPr id="1026" name="Diagrama 1"/>
          <p:cNvPicPr>
            <a:picLocks noChangeArrowheads="1"/>
          </p:cNvPicPr>
          <p:nvPr/>
        </p:nvPicPr>
        <p:blipFill>
          <a:blip r:embed="rId4" cstate="print"/>
          <a:srcRect t="-16245" b="-14191"/>
          <a:stretch>
            <a:fillRect/>
          </a:stretch>
        </p:blipFill>
        <p:spPr bwMode="auto">
          <a:xfrm>
            <a:off x="1187624" y="1556793"/>
            <a:ext cx="6192688" cy="3816424"/>
          </a:xfrm>
          <a:prstGeom prst="rect">
            <a:avLst/>
          </a:prstGeom>
          <a:noFill/>
          <a:ln w="9525">
            <a:noFill/>
            <a:miter lim="800000"/>
            <a:headEnd/>
            <a:tailEnd/>
          </a:ln>
        </p:spPr>
      </p:pic>
      <p:sp>
        <p:nvSpPr>
          <p:cNvPr id="8" name="7 Flecha derecha">
            <a:hlinkClick r:id="rId5" action="ppaction://hlinksldjump"/>
          </p:cNvPr>
          <p:cNvSpPr/>
          <p:nvPr/>
        </p:nvSpPr>
        <p:spPr>
          <a:xfrm>
            <a:off x="8100392" y="630932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27384"/>
            <a:ext cx="9144000" cy="6858000"/>
          </a:xfrm>
          <a:noFill/>
        </p:spPr>
      </p:pic>
      <p:sp>
        <p:nvSpPr>
          <p:cNvPr id="6147" name="Rectangle 3"/>
          <p:cNvSpPr>
            <a:spLocks noGrp="1" noChangeArrowheads="1"/>
          </p:cNvSpPr>
          <p:nvPr>
            <p:ph type="subTitle" idx="1"/>
          </p:nvPr>
        </p:nvSpPr>
        <p:spPr>
          <a:xfrm>
            <a:off x="571500" y="1484784"/>
            <a:ext cx="7848600" cy="5373216"/>
          </a:xfrm>
        </p:spPr>
        <p:txBody>
          <a:bodyPr/>
          <a:lstStyle/>
          <a:p>
            <a:pPr algn="ctr">
              <a:lnSpc>
                <a:spcPct val="80000"/>
              </a:lnSpc>
            </a:pPr>
            <a:r>
              <a:rPr lang="es-ES" sz="2000" b="1" u="sng" dirty="0" smtClean="0">
                <a:solidFill>
                  <a:schemeClr val="bg1"/>
                </a:solidFill>
              </a:rPr>
              <a:t>IMPACTOS</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27383"/>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22" name="21 CuadroTexto"/>
          <p:cNvSpPr txBox="1"/>
          <p:nvPr/>
        </p:nvSpPr>
        <p:spPr>
          <a:xfrm>
            <a:off x="755576" y="2056686"/>
            <a:ext cx="7704856" cy="923330"/>
          </a:xfrm>
          <a:prstGeom prst="rect">
            <a:avLst/>
          </a:prstGeom>
          <a:noFill/>
        </p:spPr>
        <p:txBody>
          <a:bodyPr wrap="square" rtlCol="0">
            <a:spAutoFit/>
          </a:bodyPr>
          <a:lstStyle/>
          <a:p>
            <a:endParaRPr lang="es-EC" dirty="0" smtClean="0">
              <a:solidFill>
                <a:schemeClr val="accent1">
                  <a:lumMod val="75000"/>
                </a:schemeClr>
              </a:solidFill>
            </a:endParaRPr>
          </a:p>
          <a:p>
            <a:endParaRPr lang="es-EC" dirty="0" smtClean="0"/>
          </a:p>
          <a:p>
            <a:endParaRPr lang="es-EC" dirty="0"/>
          </a:p>
        </p:txBody>
      </p:sp>
      <p:pic>
        <p:nvPicPr>
          <p:cNvPr id="2050" name="Picture 2"/>
          <p:cNvPicPr>
            <a:picLocks noChangeAspect="1" noChangeArrowheads="1"/>
          </p:cNvPicPr>
          <p:nvPr/>
        </p:nvPicPr>
        <p:blipFill>
          <a:blip r:embed="rId4" cstate="print"/>
          <a:srcRect/>
          <a:stretch>
            <a:fillRect/>
          </a:stretch>
        </p:blipFill>
        <p:spPr bwMode="auto">
          <a:xfrm>
            <a:off x="1259633" y="2204865"/>
            <a:ext cx="5994667" cy="1656184"/>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8100000" scaled="1"/>
            <a:tileRect/>
          </a:gradFill>
          <a:ln w="9525">
            <a:noFill/>
            <a:miter lim="800000"/>
            <a:headEnd/>
            <a:tailEnd/>
          </a:ln>
        </p:spPr>
      </p:pic>
      <p:sp>
        <p:nvSpPr>
          <p:cNvPr id="12" name="11 CuadroTexto"/>
          <p:cNvSpPr txBox="1"/>
          <p:nvPr/>
        </p:nvSpPr>
        <p:spPr>
          <a:xfrm>
            <a:off x="107504" y="5550333"/>
            <a:ext cx="2088232" cy="83099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p:spPr>
        <p:txBody>
          <a:bodyPr wrap="square" rtlCol="0">
            <a:spAutoFit/>
          </a:bodyPr>
          <a:lstStyle/>
          <a:p>
            <a:r>
              <a:rPr lang="es-EC" sz="1200" b="1" dirty="0" smtClean="0">
                <a:solidFill>
                  <a:schemeClr val="bg1"/>
                </a:solidFill>
              </a:rPr>
              <a:t>Procesos</a:t>
            </a:r>
          </a:p>
          <a:p>
            <a:r>
              <a:rPr lang="es-EC" sz="1200" b="1" dirty="0" smtClean="0">
                <a:solidFill>
                  <a:schemeClr val="bg1"/>
                </a:solidFill>
              </a:rPr>
              <a:t>Canales de Comunicación</a:t>
            </a:r>
          </a:p>
          <a:p>
            <a:r>
              <a:rPr lang="es-EC" sz="1200" b="1" dirty="0" smtClean="0">
                <a:solidFill>
                  <a:schemeClr val="bg1"/>
                </a:solidFill>
              </a:rPr>
              <a:t>Actitudes personales</a:t>
            </a:r>
          </a:p>
          <a:p>
            <a:r>
              <a:rPr lang="es-EC" sz="1200" b="1" dirty="0" smtClean="0">
                <a:solidFill>
                  <a:schemeClr val="bg1"/>
                </a:solidFill>
              </a:rPr>
              <a:t>Competitividad</a:t>
            </a:r>
            <a:endParaRPr lang="es-EC" sz="1200" b="1" dirty="0">
              <a:solidFill>
                <a:schemeClr val="bg1"/>
              </a:solidFill>
            </a:endParaRPr>
          </a:p>
        </p:txBody>
      </p:sp>
      <p:sp>
        <p:nvSpPr>
          <p:cNvPr id="13" name="12 Conector"/>
          <p:cNvSpPr/>
          <p:nvPr/>
        </p:nvSpPr>
        <p:spPr>
          <a:xfrm>
            <a:off x="35496" y="4945728"/>
            <a:ext cx="571504" cy="571504"/>
          </a:xfrm>
          <a:prstGeom prst="flowChartConnector">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2400" dirty="0" smtClean="0">
                <a:solidFill>
                  <a:schemeClr val="bg1"/>
                </a:solidFill>
              </a:rPr>
              <a:t>1</a:t>
            </a:r>
            <a:endParaRPr lang="es-EC" sz="2400" dirty="0">
              <a:solidFill>
                <a:schemeClr val="bg1"/>
              </a:solidFill>
            </a:endParaRPr>
          </a:p>
        </p:txBody>
      </p:sp>
      <p:sp>
        <p:nvSpPr>
          <p:cNvPr id="14" name="13 Conector"/>
          <p:cNvSpPr/>
          <p:nvPr/>
        </p:nvSpPr>
        <p:spPr>
          <a:xfrm>
            <a:off x="2200296" y="4945728"/>
            <a:ext cx="571504" cy="571504"/>
          </a:xfrm>
          <a:prstGeom prst="flowChartConnector">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2400" dirty="0" smtClean="0">
                <a:solidFill>
                  <a:schemeClr val="bg1"/>
                </a:solidFill>
              </a:rPr>
              <a:t>2</a:t>
            </a:r>
            <a:endParaRPr lang="es-EC" sz="2400" dirty="0">
              <a:solidFill>
                <a:schemeClr val="bg1"/>
              </a:solidFill>
            </a:endParaRPr>
          </a:p>
        </p:txBody>
      </p:sp>
      <p:sp>
        <p:nvSpPr>
          <p:cNvPr id="15" name="14 Conector"/>
          <p:cNvSpPr/>
          <p:nvPr/>
        </p:nvSpPr>
        <p:spPr>
          <a:xfrm>
            <a:off x="6736800" y="5017737"/>
            <a:ext cx="571504" cy="571504"/>
          </a:xfrm>
          <a:prstGeom prst="flowChartConnector">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2400" dirty="0" smtClean="0">
                <a:solidFill>
                  <a:schemeClr val="bg1"/>
                </a:solidFill>
              </a:rPr>
              <a:t>4</a:t>
            </a:r>
            <a:endParaRPr lang="es-EC" sz="2400" dirty="0">
              <a:solidFill>
                <a:schemeClr val="bg1"/>
              </a:solidFill>
            </a:endParaRPr>
          </a:p>
        </p:txBody>
      </p:sp>
      <p:sp>
        <p:nvSpPr>
          <p:cNvPr id="16" name="15 Conector"/>
          <p:cNvSpPr/>
          <p:nvPr/>
        </p:nvSpPr>
        <p:spPr>
          <a:xfrm>
            <a:off x="4648568" y="5017737"/>
            <a:ext cx="571504" cy="571504"/>
          </a:xfrm>
          <a:prstGeom prst="flowChartConnector">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2400" dirty="0" smtClean="0">
                <a:solidFill>
                  <a:schemeClr val="bg1"/>
                </a:solidFill>
              </a:rPr>
              <a:t>3</a:t>
            </a:r>
            <a:endParaRPr lang="es-EC" sz="2400" dirty="0">
              <a:solidFill>
                <a:schemeClr val="bg1"/>
              </a:solidFill>
            </a:endParaRPr>
          </a:p>
        </p:txBody>
      </p:sp>
      <p:sp>
        <p:nvSpPr>
          <p:cNvPr id="18" name="17 CuadroTexto"/>
          <p:cNvSpPr txBox="1"/>
          <p:nvPr/>
        </p:nvSpPr>
        <p:spPr>
          <a:xfrm>
            <a:off x="2411760" y="5550333"/>
            <a:ext cx="2304256" cy="83099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50000" t="50000" r="50000" b="50000"/>
            </a:path>
            <a:tileRect/>
          </a:gradFill>
        </p:spPr>
        <p:txBody>
          <a:bodyPr wrap="square" rtlCol="0">
            <a:spAutoFit/>
          </a:bodyPr>
          <a:lstStyle/>
          <a:p>
            <a:r>
              <a:rPr lang="es-EC" sz="1200" b="1" dirty="0" smtClean="0">
                <a:solidFill>
                  <a:schemeClr val="bg1"/>
                </a:solidFill>
              </a:rPr>
              <a:t>Productividad</a:t>
            </a:r>
          </a:p>
          <a:p>
            <a:r>
              <a:rPr lang="es-EC" sz="1200" b="1" dirty="0" smtClean="0">
                <a:solidFill>
                  <a:schemeClr val="bg1"/>
                </a:solidFill>
              </a:rPr>
              <a:t>Calidad en el servicio</a:t>
            </a:r>
          </a:p>
          <a:p>
            <a:r>
              <a:rPr lang="es-EC" sz="1200" b="1" dirty="0" smtClean="0">
                <a:solidFill>
                  <a:schemeClr val="bg1"/>
                </a:solidFill>
              </a:rPr>
              <a:t>Participación ciudadana</a:t>
            </a:r>
          </a:p>
          <a:p>
            <a:r>
              <a:rPr lang="es-EC" sz="1200" b="1" dirty="0" smtClean="0">
                <a:solidFill>
                  <a:schemeClr val="bg1"/>
                </a:solidFill>
              </a:rPr>
              <a:t>Calidad de vida</a:t>
            </a:r>
            <a:endParaRPr lang="es-EC" sz="1200" b="1" dirty="0">
              <a:solidFill>
                <a:schemeClr val="bg1"/>
              </a:solidFill>
            </a:endParaRPr>
          </a:p>
        </p:txBody>
      </p:sp>
      <p:sp>
        <p:nvSpPr>
          <p:cNvPr id="19" name="18 CuadroTexto"/>
          <p:cNvSpPr txBox="1"/>
          <p:nvPr/>
        </p:nvSpPr>
        <p:spPr>
          <a:xfrm>
            <a:off x="4860032" y="5590983"/>
            <a:ext cx="1944216" cy="646331"/>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path path="circle">
              <a:fillToRect l="50000" t="50000" r="50000" b="50000"/>
            </a:path>
            <a:tileRect/>
          </a:gradFill>
        </p:spPr>
        <p:txBody>
          <a:bodyPr wrap="square" rtlCol="0">
            <a:spAutoFit/>
          </a:bodyPr>
          <a:lstStyle/>
          <a:p>
            <a:r>
              <a:rPr lang="es-EC" sz="1200" b="1" dirty="0" smtClean="0">
                <a:solidFill>
                  <a:schemeClr val="bg1"/>
                </a:solidFill>
              </a:rPr>
              <a:t>Innovación</a:t>
            </a:r>
          </a:p>
          <a:p>
            <a:r>
              <a:rPr lang="es-EC" sz="1200" b="1" dirty="0" smtClean="0">
                <a:solidFill>
                  <a:schemeClr val="bg1"/>
                </a:solidFill>
              </a:rPr>
              <a:t>Capacitación</a:t>
            </a:r>
          </a:p>
          <a:p>
            <a:r>
              <a:rPr lang="es-EC" sz="1200" b="1" dirty="0" smtClean="0">
                <a:solidFill>
                  <a:schemeClr val="bg1"/>
                </a:solidFill>
              </a:rPr>
              <a:t>Empoderamiento</a:t>
            </a:r>
          </a:p>
        </p:txBody>
      </p:sp>
      <p:sp>
        <p:nvSpPr>
          <p:cNvPr id="20" name="19 CuadroTexto"/>
          <p:cNvSpPr txBox="1"/>
          <p:nvPr/>
        </p:nvSpPr>
        <p:spPr>
          <a:xfrm>
            <a:off x="6948264" y="5581691"/>
            <a:ext cx="1944216" cy="1015663"/>
          </a:xfrm>
          <a:prstGeom prst="rect">
            <a:avLst/>
          </a:prstGeom>
          <a:gradFill flip="none" rotWithShape="1">
            <a:gsLst>
              <a:gs pos="0">
                <a:schemeClr val="tx1">
                  <a:lumMod val="65000"/>
                  <a:tint val="66000"/>
                  <a:satMod val="160000"/>
                </a:schemeClr>
              </a:gs>
              <a:gs pos="50000">
                <a:schemeClr val="tx1">
                  <a:lumMod val="65000"/>
                  <a:tint val="44500"/>
                  <a:satMod val="160000"/>
                </a:schemeClr>
              </a:gs>
              <a:gs pos="100000">
                <a:schemeClr val="tx1">
                  <a:lumMod val="65000"/>
                  <a:tint val="23500"/>
                  <a:satMod val="160000"/>
                </a:schemeClr>
              </a:gs>
            </a:gsLst>
            <a:lin ang="16200000" scaled="1"/>
            <a:tileRect/>
          </a:gradFill>
        </p:spPr>
        <p:txBody>
          <a:bodyPr wrap="square" rtlCol="0">
            <a:spAutoFit/>
          </a:bodyPr>
          <a:lstStyle/>
          <a:p>
            <a:r>
              <a:rPr lang="es-EC" sz="1200" b="1" dirty="0" smtClean="0">
                <a:solidFill>
                  <a:schemeClr val="bg1"/>
                </a:solidFill>
              </a:rPr>
              <a:t>Política del Buen vivir</a:t>
            </a:r>
          </a:p>
          <a:p>
            <a:r>
              <a:rPr lang="es-EC" sz="1200" b="1" dirty="0" smtClean="0">
                <a:solidFill>
                  <a:schemeClr val="bg1"/>
                </a:solidFill>
              </a:rPr>
              <a:t>Reglamento de Gestión de talento Humano</a:t>
            </a:r>
          </a:p>
          <a:p>
            <a:r>
              <a:rPr lang="es-EC" sz="1200" b="1" dirty="0" smtClean="0">
                <a:solidFill>
                  <a:schemeClr val="bg1"/>
                </a:solidFill>
              </a:rPr>
              <a:t>Ley Orgánica de Empresas públicas</a:t>
            </a:r>
            <a:endParaRPr lang="es-EC" sz="12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r>
              <a:rPr lang="es-ES" sz="2000" b="1" u="sng" dirty="0" smtClean="0">
                <a:solidFill>
                  <a:schemeClr val="bg1"/>
                </a:solidFill>
              </a:rPr>
              <a:t>VALIDACIÓN DE LA PROPUESTA</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22" name="21 CuadroTexto"/>
          <p:cNvSpPr txBox="1"/>
          <p:nvPr/>
        </p:nvSpPr>
        <p:spPr>
          <a:xfrm>
            <a:off x="755576" y="2056686"/>
            <a:ext cx="7704856" cy="923330"/>
          </a:xfrm>
          <a:prstGeom prst="rect">
            <a:avLst/>
          </a:prstGeom>
          <a:noFill/>
        </p:spPr>
        <p:txBody>
          <a:bodyPr wrap="square" rtlCol="0">
            <a:spAutoFit/>
          </a:bodyPr>
          <a:lstStyle/>
          <a:p>
            <a:endParaRPr lang="es-EC" dirty="0" smtClean="0">
              <a:solidFill>
                <a:schemeClr val="accent1">
                  <a:lumMod val="75000"/>
                </a:schemeClr>
              </a:solidFill>
            </a:endParaRPr>
          </a:p>
          <a:p>
            <a:endParaRPr lang="es-EC" dirty="0" smtClean="0"/>
          </a:p>
          <a:p>
            <a:endParaRPr lang="es-EC" dirty="0"/>
          </a:p>
        </p:txBody>
      </p:sp>
      <p:sp>
        <p:nvSpPr>
          <p:cNvPr id="11" name="10 Recortar rectángulo de esquina diagonal"/>
          <p:cNvSpPr/>
          <p:nvPr/>
        </p:nvSpPr>
        <p:spPr>
          <a:xfrm>
            <a:off x="1043608" y="1988841"/>
            <a:ext cx="4320480" cy="792088"/>
          </a:xfrm>
          <a:prstGeom prst="snip2Diag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path path="circle">
              <a:fillToRect l="50000" t="50000" r="50000" b="50000"/>
            </a:path>
            <a:tileRect/>
          </a:gradFill>
          <a:effectLst>
            <a:outerShdw blurRad="76200" dir="18900000" sy="23000" kx="-1200000" algn="bl" rotWithShape="0">
              <a:prstClr val="black">
                <a:alpha val="20000"/>
              </a:prstClr>
            </a:outerShdw>
          </a:effectLst>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FASE I : Socialización de la propuesta</a:t>
            </a:r>
            <a:endParaRPr lang="es-EC" dirty="0">
              <a:solidFill>
                <a:schemeClr val="bg1"/>
              </a:solidFill>
            </a:endParaRPr>
          </a:p>
        </p:txBody>
      </p:sp>
      <p:sp>
        <p:nvSpPr>
          <p:cNvPr id="12" name="11 Recortar rectángulo de esquina diagonal"/>
          <p:cNvSpPr/>
          <p:nvPr/>
        </p:nvSpPr>
        <p:spPr>
          <a:xfrm>
            <a:off x="2051720" y="3645024"/>
            <a:ext cx="4320480" cy="792088"/>
          </a:xfrm>
          <a:prstGeom prst="snip2DiagRect">
            <a:avLst/>
          </a:prstGeom>
          <a:blipFill>
            <a:blip r:embed="rId4" cstate="print"/>
            <a:tile tx="0" ty="0" sx="100000" sy="100000" flip="none" algn="tl"/>
          </a:blipFill>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FASE II : Discusión y Evaluación de la propuesta</a:t>
            </a:r>
            <a:endParaRPr lang="es-EC" dirty="0">
              <a:solidFill>
                <a:schemeClr val="bg1"/>
              </a:solidFill>
            </a:endParaRPr>
          </a:p>
        </p:txBody>
      </p:sp>
      <p:sp>
        <p:nvSpPr>
          <p:cNvPr id="13" name="12 Recortar rectángulo de esquina diagonal"/>
          <p:cNvSpPr/>
          <p:nvPr/>
        </p:nvSpPr>
        <p:spPr>
          <a:xfrm>
            <a:off x="3995936" y="5229201"/>
            <a:ext cx="4320480" cy="792088"/>
          </a:xfrm>
          <a:prstGeom prst="snip2DiagRect">
            <a:avLst/>
          </a:prstGeom>
          <a:solidFill>
            <a:schemeClr val="accent6">
              <a:lumMod val="75000"/>
            </a:schemeClr>
          </a:solidFill>
          <a:scene3d>
            <a:camera prst="perspectiveRelaxedModerately"/>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FASE III : Implementación y evaluación</a:t>
            </a:r>
            <a:endParaRPr lang="es-EC" dirty="0">
              <a:solidFill>
                <a:schemeClr val="bg1"/>
              </a:solidFill>
            </a:endParaRPr>
          </a:p>
        </p:txBody>
      </p:sp>
      <p:grpSp>
        <p:nvGrpSpPr>
          <p:cNvPr id="15" name="14 Grupo"/>
          <p:cNvGrpSpPr/>
          <p:nvPr/>
        </p:nvGrpSpPr>
        <p:grpSpPr>
          <a:xfrm>
            <a:off x="5004048" y="2636913"/>
            <a:ext cx="581152" cy="581152"/>
            <a:chOff x="4295648" y="684784"/>
            <a:chExt cx="581152" cy="581152"/>
          </a:xfrm>
        </p:grpSpPr>
        <p:sp>
          <p:nvSpPr>
            <p:cNvPr id="16" name="15 Flecha abajo"/>
            <p:cNvSpPr/>
            <p:nvPr/>
          </p:nvSpPr>
          <p:spPr>
            <a:xfrm>
              <a:off x="4295648" y="684784"/>
              <a:ext cx="581152" cy="581152"/>
            </a:xfrm>
            <a:prstGeom prst="downArrow">
              <a:avLst>
                <a:gd name="adj1" fmla="val 55000"/>
                <a:gd name="adj2" fmla="val 45000"/>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7" name="Flecha abajo 4"/>
            <p:cNvSpPr/>
            <p:nvPr/>
          </p:nvSpPr>
          <p:spPr>
            <a:xfrm>
              <a:off x="4426407" y="684784"/>
              <a:ext cx="319634" cy="437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p>
          </p:txBody>
        </p:sp>
      </p:grpSp>
      <p:grpSp>
        <p:nvGrpSpPr>
          <p:cNvPr id="18" name="17 Grupo"/>
          <p:cNvGrpSpPr/>
          <p:nvPr/>
        </p:nvGrpSpPr>
        <p:grpSpPr>
          <a:xfrm>
            <a:off x="6084168" y="4293096"/>
            <a:ext cx="581152" cy="581152"/>
            <a:chOff x="4295648" y="684784"/>
            <a:chExt cx="581152" cy="581152"/>
          </a:xfrm>
        </p:grpSpPr>
        <p:sp>
          <p:nvSpPr>
            <p:cNvPr id="19" name="18 Flecha abajo"/>
            <p:cNvSpPr/>
            <p:nvPr/>
          </p:nvSpPr>
          <p:spPr>
            <a:xfrm>
              <a:off x="4295648" y="684784"/>
              <a:ext cx="581152" cy="581152"/>
            </a:xfrm>
            <a:prstGeom prst="downArrow">
              <a:avLst>
                <a:gd name="adj1" fmla="val 55000"/>
                <a:gd name="adj2" fmla="val 45000"/>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0" name="Flecha abajo 4"/>
            <p:cNvSpPr/>
            <p:nvPr/>
          </p:nvSpPr>
          <p:spPr>
            <a:xfrm>
              <a:off x="4426407" y="684784"/>
              <a:ext cx="319634" cy="437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p>
          </p:txBody>
        </p:sp>
      </p:gr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323530" y="908722"/>
            <a:ext cx="8096572" cy="5949281"/>
          </a:xfrm>
        </p:spPr>
        <p:txBody>
          <a:bodyPr/>
          <a:lstStyle/>
          <a:p>
            <a:pPr algn="ctr" eaLnBrk="1" hangingPunct="1">
              <a:lnSpc>
                <a:spcPct val="80000"/>
              </a:lnSpc>
            </a:pPr>
            <a:r>
              <a:rPr lang="es-ES" b="1" u="sng" dirty="0" smtClean="0">
                <a:solidFill>
                  <a:schemeClr val="bg1"/>
                </a:solidFill>
              </a:rPr>
              <a:t>SITUACIÓN ACTUAL</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44624"/>
            <a:ext cx="9144000" cy="885825"/>
          </a:xfrm>
          <a:prstGeom prst="rect">
            <a:avLst/>
          </a:prstGeom>
          <a:noFill/>
          <a:ln w="9525">
            <a:noFill/>
            <a:miter lim="800000"/>
            <a:headEnd/>
            <a:tailEnd/>
          </a:ln>
        </p:spPr>
      </p:pic>
      <p:sp>
        <p:nvSpPr>
          <p:cNvPr id="5" name="4 Flecha curvada hacia la derecha"/>
          <p:cNvSpPr/>
          <p:nvPr/>
        </p:nvSpPr>
        <p:spPr>
          <a:xfrm>
            <a:off x="2627786" y="1700809"/>
            <a:ext cx="642943" cy="928694"/>
          </a:xfrm>
          <a:prstGeom prst="curvedRightArrow">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Flecha curvada hacia la izquierda"/>
          <p:cNvSpPr/>
          <p:nvPr/>
        </p:nvSpPr>
        <p:spPr>
          <a:xfrm>
            <a:off x="6012162" y="1700809"/>
            <a:ext cx="642943" cy="928694"/>
          </a:xfrm>
          <a:prstGeom prst="curvedLeftArrow">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 name="6 CuadroTexto"/>
          <p:cNvSpPr txBox="1"/>
          <p:nvPr/>
        </p:nvSpPr>
        <p:spPr>
          <a:xfrm>
            <a:off x="179512" y="1988841"/>
            <a:ext cx="8964488" cy="1754326"/>
          </a:xfrm>
          <a:prstGeom prst="rect">
            <a:avLst/>
          </a:prstGeom>
          <a:noFill/>
        </p:spPr>
        <p:txBody>
          <a:bodyPr wrap="square" rtlCol="0">
            <a:spAutoFit/>
          </a:bodyPr>
          <a:lstStyle/>
          <a:p>
            <a:r>
              <a:rPr lang="es-EC" b="1" dirty="0" smtClean="0">
                <a:solidFill>
                  <a:schemeClr val="bg1"/>
                </a:solidFill>
              </a:rPr>
              <a:t>FUSIÓN</a:t>
            </a:r>
            <a:r>
              <a:rPr lang="es-EC" dirty="0" smtClean="0">
                <a:solidFill>
                  <a:schemeClr val="bg1"/>
                </a:solidFill>
              </a:rPr>
              <a:t>			ANDINATEL  -  PACIFICTEL                Inadecuado clima 			         Cambios estructurales 	    organizacional</a:t>
            </a:r>
          </a:p>
          <a:p>
            <a:endParaRPr lang="es-EC" dirty="0" smtClean="0">
              <a:solidFill>
                <a:schemeClr val="bg1"/>
              </a:solidFill>
            </a:endParaRPr>
          </a:p>
          <a:p>
            <a:endParaRPr lang="es-EC" b="1" dirty="0" smtClean="0">
              <a:solidFill>
                <a:schemeClr val="bg1"/>
              </a:solidFill>
            </a:endParaRPr>
          </a:p>
          <a:p>
            <a:r>
              <a:rPr lang="es-EC" b="1" dirty="0" smtClean="0">
                <a:solidFill>
                  <a:schemeClr val="bg1"/>
                </a:solidFill>
              </a:rPr>
              <a:t>Creación de CNT E.P. </a:t>
            </a:r>
            <a:r>
              <a:rPr lang="es-EC" dirty="0" smtClean="0">
                <a:solidFill>
                  <a:schemeClr val="bg1"/>
                </a:solidFill>
              </a:rPr>
              <a:t>	   Nuevas Políticas            Desarrollo eficiente          Cambio de 								       cultura      </a:t>
            </a:r>
            <a:endParaRPr lang="es-EC" dirty="0">
              <a:solidFill>
                <a:schemeClr val="bg1"/>
              </a:solidFill>
            </a:endParaRPr>
          </a:p>
        </p:txBody>
      </p:sp>
      <p:sp>
        <p:nvSpPr>
          <p:cNvPr id="8" name="7 Flecha derecha"/>
          <p:cNvSpPr/>
          <p:nvPr/>
        </p:nvSpPr>
        <p:spPr>
          <a:xfrm>
            <a:off x="1619673" y="1988841"/>
            <a:ext cx="785819" cy="357190"/>
          </a:xfrm>
          <a:prstGeom prst="rightArrow">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Rectángulo"/>
          <p:cNvSpPr/>
          <p:nvPr/>
        </p:nvSpPr>
        <p:spPr>
          <a:xfrm>
            <a:off x="1907704" y="6097288"/>
            <a:ext cx="2736304" cy="500066"/>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Clima organizacional</a:t>
            </a:r>
            <a:endParaRPr lang="es-EC" dirty="0">
              <a:solidFill>
                <a:schemeClr val="bg1"/>
              </a:solidFill>
            </a:endParaRPr>
          </a:p>
        </p:txBody>
      </p:sp>
      <p:sp>
        <p:nvSpPr>
          <p:cNvPr id="12" name="11 Rectángulo"/>
          <p:cNvSpPr/>
          <p:nvPr/>
        </p:nvSpPr>
        <p:spPr>
          <a:xfrm>
            <a:off x="323528" y="4869160"/>
            <a:ext cx="1656184" cy="1008112"/>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Evaluación y Análisis del C.O.</a:t>
            </a:r>
            <a:endParaRPr lang="es-EC" dirty="0">
              <a:solidFill>
                <a:schemeClr val="bg1"/>
              </a:solidFill>
            </a:endParaRPr>
          </a:p>
        </p:txBody>
      </p:sp>
      <p:sp>
        <p:nvSpPr>
          <p:cNvPr id="13" name="12 Rectángulo"/>
          <p:cNvSpPr/>
          <p:nvPr/>
        </p:nvSpPr>
        <p:spPr>
          <a:xfrm>
            <a:off x="1835697" y="4221088"/>
            <a:ext cx="3071835" cy="500066"/>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Motivación</a:t>
            </a:r>
            <a:endParaRPr lang="es-EC" dirty="0">
              <a:solidFill>
                <a:schemeClr val="bg1"/>
              </a:solidFill>
            </a:endParaRPr>
          </a:p>
        </p:txBody>
      </p:sp>
      <p:sp>
        <p:nvSpPr>
          <p:cNvPr id="17" name="16 Flecha derecha"/>
          <p:cNvSpPr/>
          <p:nvPr/>
        </p:nvSpPr>
        <p:spPr>
          <a:xfrm>
            <a:off x="2627784" y="3071811"/>
            <a:ext cx="504056" cy="357190"/>
          </a:xfrm>
          <a:prstGeom prst="rightArrow">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Flecha derecha"/>
          <p:cNvSpPr/>
          <p:nvPr/>
        </p:nvSpPr>
        <p:spPr>
          <a:xfrm>
            <a:off x="4932040" y="3071811"/>
            <a:ext cx="504056" cy="357190"/>
          </a:xfrm>
          <a:prstGeom prst="rightArrow">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Rectángulo"/>
          <p:cNvSpPr/>
          <p:nvPr/>
        </p:nvSpPr>
        <p:spPr>
          <a:xfrm>
            <a:off x="7380312" y="4221088"/>
            <a:ext cx="1548680" cy="50006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Valores</a:t>
            </a:r>
            <a:endParaRPr lang="es-EC" dirty="0">
              <a:solidFill>
                <a:schemeClr val="bg1"/>
              </a:solidFill>
            </a:endParaRPr>
          </a:p>
        </p:txBody>
      </p:sp>
      <p:sp>
        <p:nvSpPr>
          <p:cNvPr id="20" name="19 Rectángulo"/>
          <p:cNvSpPr/>
          <p:nvPr/>
        </p:nvSpPr>
        <p:spPr>
          <a:xfrm>
            <a:off x="5436096" y="4221088"/>
            <a:ext cx="1584176" cy="500066"/>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Culturas</a:t>
            </a:r>
            <a:endParaRPr lang="es-EC" dirty="0">
              <a:solidFill>
                <a:schemeClr val="bg1"/>
              </a:solidFill>
            </a:endParaRPr>
          </a:p>
        </p:txBody>
      </p:sp>
      <p:sp>
        <p:nvSpPr>
          <p:cNvPr id="22" name="21 Rectángulo"/>
          <p:cNvSpPr/>
          <p:nvPr/>
        </p:nvSpPr>
        <p:spPr>
          <a:xfrm>
            <a:off x="7343800" y="6097288"/>
            <a:ext cx="1620688" cy="50006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Cambios  planificados</a:t>
            </a:r>
            <a:endParaRPr lang="es-EC" dirty="0">
              <a:solidFill>
                <a:schemeClr val="bg1"/>
              </a:solidFill>
            </a:endParaRPr>
          </a:p>
        </p:txBody>
      </p:sp>
      <p:sp>
        <p:nvSpPr>
          <p:cNvPr id="23" name="22 Rectángulo"/>
          <p:cNvSpPr/>
          <p:nvPr/>
        </p:nvSpPr>
        <p:spPr>
          <a:xfrm>
            <a:off x="4932040" y="6097288"/>
            <a:ext cx="2088232" cy="500066"/>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Retroalimentación</a:t>
            </a:r>
            <a:endParaRPr lang="es-EC" dirty="0">
              <a:solidFill>
                <a:schemeClr val="bg1"/>
              </a:solidFill>
            </a:endParaRPr>
          </a:p>
        </p:txBody>
      </p:sp>
      <p:sp>
        <p:nvSpPr>
          <p:cNvPr id="28" name="27 Flecha izquierda y derecha"/>
          <p:cNvSpPr/>
          <p:nvPr/>
        </p:nvSpPr>
        <p:spPr>
          <a:xfrm rot="5400000">
            <a:off x="2915817" y="5229200"/>
            <a:ext cx="1008112" cy="432048"/>
          </a:xfrm>
          <a:prstGeom prst="lef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30" name="29 Conector recto de flecha"/>
          <p:cNvCxnSpPr>
            <a:stCxn id="11" idx="3"/>
            <a:endCxn id="23" idx="1"/>
          </p:cNvCxnSpPr>
          <p:nvPr/>
        </p:nvCxnSpPr>
        <p:spPr>
          <a:xfrm>
            <a:off x="4644008" y="6347319"/>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a:stCxn id="23" idx="3"/>
            <a:endCxn id="22" idx="1"/>
          </p:cNvCxnSpPr>
          <p:nvPr/>
        </p:nvCxnSpPr>
        <p:spPr>
          <a:xfrm>
            <a:off x="7020272" y="6347319"/>
            <a:ext cx="3235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stCxn id="13" idx="3"/>
            <a:endCxn id="20" idx="1"/>
          </p:cNvCxnSpPr>
          <p:nvPr/>
        </p:nvCxnSpPr>
        <p:spPr>
          <a:xfrm>
            <a:off x="4907531" y="4471121"/>
            <a:ext cx="5285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a:stCxn id="20" idx="3"/>
            <a:endCxn id="19" idx="1"/>
          </p:cNvCxnSpPr>
          <p:nvPr/>
        </p:nvCxnSpPr>
        <p:spPr>
          <a:xfrm>
            <a:off x="7020272" y="4471121"/>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36 Flecha derecha"/>
          <p:cNvSpPr/>
          <p:nvPr/>
        </p:nvSpPr>
        <p:spPr>
          <a:xfrm>
            <a:off x="7452320" y="3143820"/>
            <a:ext cx="432048" cy="357190"/>
          </a:xfrm>
          <a:prstGeom prst="rightArrow">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412776"/>
            <a:ext cx="7848600" cy="5445224"/>
          </a:xfrm>
        </p:spPr>
        <p:txBody>
          <a:bodyPr/>
          <a:lstStyle/>
          <a:p>
            <a:pPr algn="ctr">
              <a:lnSpc>
                <a:spcPct val="80000"/>
              </a:lnSpc>
            </a:pPr>
            <a:r>
              <a:rPr lang="es-ES" sz="2000" b="1" u="sng" dirty="0" smtClean="0">
                <a:solidFill>
                  <a:schemeClr val="bg1"/>
                </a:solidFill>
              </a:rPr>
              <a:t>CONCLUSIONES Y RECOMENDACIONES</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22" name="21 CuadroTexto"/>
          <p:cNvSpPr txBox="1"/>
          <p:nvPr/>
        </p:nvSpPr>
        <p:spPr>
          <a:xfrm>
            <a:off x="755576" y="2056686"/>
            <a:ext cx="7704856" cy="923330"/>
          </a:xfrm>
          <a:prstGeom prst="rect">
            <a:avLst/>
          </a:prstGeom>
          <a:noFill/>
        </p:spPr>
        <p:txBody>
          <a:bodyPr wrap="square" rtlCol="0">
            <a:spAutoFit/>
          </a:bodyPr>
          <a:lstStyle/>
          <a:p>
            <a:endParaRPr lang="es-EC" dirty="0" smtClean="0">
              <a:solidFill>
                <a:schemeClr val="accent1">
                  <a:lumMod val="75000"/>
                </a:schemeClr>
              </a:solidFill>
            </a:endParaRPr>
          </a:p>
          <a:p>
            <a:endParaRPr lang="es-EC" dirty="0" smtClean="0"/>
          </a:p>
          <a:p>
            <a:endParaRPr lang="es-EC" dirty="0"/>
          </a:p>
        </p:txBody>
      </p:sp>
      <p:sp>
        <p:nvSpPr>
          <p:cNvPr id="11" name="10 Flecha derecha"/>
          <p:cNvSpPr/>
          <p:nvPr/>
        </p:nvSpPr>
        <p:spPr>
          <a:xfrm>
            <a:off x="323528" y="2348880"/>
            <a:ext cx="4032448" cy="1080120"/>
          </a:xfrm>
          <a:prstGeom prst="rightArrow">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bg1"/>
                </a:solidFill>
              </a:rPr>
              <a:t>Análisis y evaluación del actual Clima Organizacional</a:t>
            </a:r>
            <a:endParaRPr lang="es-EC" sz="1600" dirty="0">
              <a:solidFill>
                <a:schemeClr val="bg1"/>
              </a:solidFill>
            </a:endParaRPr>
          </a:p>
        </p:txBody>
      </p:sp>
      <p:sp>
        <p:nvSpPr>
          <p:cNvPr id="14" name="13 Flecha izquierda"/>
          <p:cNvSpPr/>
          <p:nvPr/>
        </p:nvSpPr>
        <p:spPr>
          <a:xfrm>
            <a:off x="4427984" y="2348881"/>
            <a:ext cx="4320480" cy="1152128"/>
          </a:xfrm>
          <a:prstGeom prst="leftArrow">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bg1"/>
                </a:solidFill>
              </a:rPr>
              <a:t>Implementar  el modelo como herramienta de aplicación para intervenciones</a:t>
            </a:r>
            <a:endParaRPr lang="es-EC" sz="1600" dirty="0">
              <a:solidFill>
                <a:schemeClr val="bg1"/>
              </a:solidFill>
            </a:endParaRPr>
          </a:p>
        </p:txBody>
      </p:sp>
      <p:sp>
        <p:nvSpPr>
          <p:cNvPr id="15" name="14 Flecha derecha"/>
          <p:cNvSpPr/>
          <p:nvPr/>
        </p:nvSpPr>
        <p:spPr>
          <a:xfrm>
            <a:off x="323528" y="3645024"/>
            <a:ext cx="4032448" cy="1080120"/>
          </a:xfrm>
          <a:prstGeom prst="rightArrow">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bg1"/>
                </a:solidFill>
              </a:rPr>
              <a:t>Estructurar  y diseñar un modelo de C.O.</a:t>
            </a:r>
            <a:endParaRPr lang="es-EC" sz="1600" dirty="0">
              <a:solidFill>
                <a:schemeClr val="bg1"/>
              </a:solidFill>
            </a:endParaRPr>
          </a:p>
        </p:txBody>
      </p:sp>
      <p:sp>
        <p:nvSpPr>
          <p:cNvPr id="16" name="15 Flecha izquierda"/>
          <p:cNvSpPr/>
          <p:nvPr/>
        </p:nvSpPr>
        <p:spPr>
          <a:xfrm>
            <a:off x="4427984" y="3645025"/>
            <a:ext cx="4320480" cy="1152128"/>
          </a:xfrm>
          <a:prstGeom prst="leftArrow">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bg1"/>
                </a:solidFill>
              </a:rPr>
              <a:t>Implementar programas alternos</a:t>
            </a:r>
            <a:endParaRPr lang="es-EC" sz="1600" dirty="0">
              <a:solidFill>
                <a:schemeClr val="bg1"/>
              </a:solidFill>
            </a:endParaRPr>
          </a:p>
        </p:txBody>
      </p:sp>
      <p:sp>
        <p:nvSpPr>
          <p:cNvPr id="17" name="16 Flecha derecha"/>
          <p:cNvSpPr/>
          <p:nvPr/>
        </p:nvSpPr>
        <p:spPr>
          <a:xfrm>
            <a:off x="475928" y="4941168"/>
            <a:ext cx="4032448" cy="108012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bg1"/>
                </a:solidFill>
              </a:rPr>
              <a:t>Planes de capacitación, incentivos,  integración  y programa de monitoreo</a:t>
            </a:r>
            <a:endParaRPr lang="es-EC" sz="1600" dirty="0">
              <a:solidFill>
                <a:schemeClr val="bg1"/>
              </a:solidFill>
            </a:endParaRPr>
          </a:p>
        </p:txBody>
      </p:sp>
      <p:sp>
        <p:nvSpPr>
          <p:cNvPr id="18" name="17 Flecha izquierda"/>
          <p:cNvSpPr/>
          <p:nvPr/>
        </p:nvSpPr>
        <p:spPr>
          <a:xfrm>
            <a:off x="4580384" y="4941169"/>
            <a:ext cx="4320480" cy="1152128"/>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bg1"/>
                </a:solidFill>
              </a:rPr>
              <a:t>Capacitación de manera periódica. Seguridad y salud en el trabajo.</a:t>
            </a:r>
            <a:endParaRPr lang="es-EC" sz="16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412776"/>
            <a:ext cx="7848600" cy="5445224"/>
          </a:xfrm>
        </p:spPr>
        <p:txBody>
          <a:bodyPr/>
          <a:lstStyle/>
          <a:p>
            <a:pPr algn="ctr">
              <a:lnSpc>
                <a:spcPct val="80000"/>
              </a:lnSpc>
            </a:pPr>
            <a:r>
              <a:rPr lang="es-ES" sz="2000" b="1" u="sng" dirty="0" smtClean="0">
                <a:solidFill>
                  <a:schemeClr val="bg1"/>
                </a:solidFill>
              </a:rPr>
              <a:t>CONCLUSIONES Y RECOMENDACIONES</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22" name="21 CuadroTexto"/>
          <p:cNvSpPr txBox="1"/>
          <p:nvPr/>
        </p:nvSpPr>
        <p:spPr>
          <a:xfrm>
            <a:off x="755576" y="2056686"/>
            <a:ext cx="7704856" cy="923330"/>
          </a:xfrm>
          <a:prstGeom prst="rect">
            <a:avLst/>
          </a:prstGeom>
          <a:noFill/>
        </p:spPr>
        <p:txBody>
          <a:bodyPr wrap="square" rtlCol="0">
            <a:spAutoFit/>
          </a:bodyPr>
          <a:lstStyle/>
          <a:p>
            <a:endParaRPr lang="es-EC" dirty="0" smtClean="0">
              <a:solidFill>
                <a:schemeClr val="accent1">
                  <a:lumMod val="75000"/>
                </a:schemeClr>
              </a:solidFill>
            </a:endParaRPr>
          </a:p>
          <a:p>
            <a:endParaRPr lang="es-EC" dirty="0" smtClean="0"/>
          </a:p>
          <a:p>
            <a:endParaRPr lang="es-EC" dirty="0"/>
          </a:p>
        </p:txBody>
      </p:sp>
      <p:sp>
        <p:nvSpPr>
          <p:cNvPr id="11" name="10 Flecha derecha"/>
          <p:cNvSpPr/>
          <p:nvPr/>
        </p:nvSpPr>
        <p:spPr>
          <a:xfrm>
            <a:off x="323528" y="2348880"/>
            <a:ext cx="4032448" cy="1080120"/>
          </a:xfrm>
          <a:prstGeom prst="rightArrow">
            <a:avLst/>
          </a:prstGeom>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bg1"/>
                </a:solidFill>
              </a:rPr>
              <a:t>No cuenta con la aplicación del sistema de Gestión de Calidad ISO</a:t>
            </a:r>
            <a:endParaRPr lang="es-EC" sz="1600" dirty="0">
              <a:solidFill>
                <a:schemeClr val="bg1"/>
              </a:solidFill>
            </a:endParaRPr>
          </a:p>
        </p:txBody>
      </p:sp>
      <p:sp>
        <p:nvSpPr>
          <p:cNvPr id="14" name="13 Flecha izquierda"/>
          <p:cNvSpPr/>
          <p:nvPr/>
        </p:nvSpPr>
        <p:spPr>
          <a:xfrm>
            <a:off x="4427984" y="2348881"/>
            <a:ext cx="4320480" cy="1152128"/>
          </a:xfrm>
          <a:prstGeom prst="leftArrow">
            <a:avLst/>
          </a:prstGeom>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bg1"/>
                </a:solidFill>
              </a:rPr>
              <a:t>Efectuar procedimientos e instructivos para la implementación de Normas ISO</a:t>
            </a:r>
            <a:endParaRPr lang="es-EC" sz="1600" dirty="0">
              <a:solidFill>
                <a:schemeClr val="bg1"/>
              </a:solidFill>
            </a:endParaRPr>
          </a:p>
        </p:txBody>
      </p:sp>
      <p:sp>
        <p:nvSpPr>
          <p:cNvPr id="15" name="14 Flecha derecha"/>
          <p:cNvSpPr/>
          <p:nvPr/>
        </p:nvSpPr>
        <p:spPr>
          <a:xfrm>
            <a:off x="323528" y="3645024"/>
            <a:ext cx="4032448" cy="108012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bg1"/>
                </a:solidFill>
              </a:rPr>
              <a:t>Mejorar el Clima Organizacional es una labor creativa </a:t>
            </a:r>
            <a:endParaRPr lang="es-EC" sz="1600" dirty="0">
              <a:solidFill>
                <a:schemeClr val="bg1"/>
              </a:solidFill>
            </a:endParaRPr>
          </a:p>
        </p:txBody>
      </p:sp>
      <p:sp>
        <p:nvSpPr>
          <p:cNvPr id="16" name="15 Flecha izquierda"/>
          <p:cNvSpPr/>
          <p:nvPr/>
        </p:nvSpPr>
        <p:spPr>
          <a:xfrm>
            <a:off x="4427984" y="3645025"/>
            <a:ext cx="4320480" cy="1152128"/>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bg1"/>
                </a:solidFill>
              </a:rPr>
              <a:t>Involucrar a la Gerencia Provincial como gestora de las estrategias diseñadas</a:t>
            </a:r>
            <a:endParaRPr lang="es-EC" sz="16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endParaRPr lang="es-ES" sz="1800" dirty="0" smtClean="0">
              <a:solidFill>
                <a:schemeClr val="accent1">
                  <a:lumMod val="50000"/>
                </a:schemeClr>
              </a:solidFill>
            </a:endParaRPr>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22" name="21 CuadroTexto"/>
          <p:cNvSpPr txBox="1"/>
          <p:nvPr/>
        </p:nvSpPr>
        <p:spPr>
          <a:xfrm>
            <a:off x="755576" y="2056686"/>
            <a:ext cx="7704856" cy="923330"/>
          </a:xfrm>
          <a:prstGeom prst="rect">
            <a:avLst/>
          </a:prstGeom>
          <a:noFill/>
        </p:spPr>
        <p:txBody>
          <a:bodyPr wrap="square" rtlCol="0">
            <a:spAutoFit/>
          </a:bodyPr>
          <a:lstStyle/>
          <a:p>
            <a:endParaRPr lang="es-EC" dirty="0" smtClean="0">
              <a:solidFill>
                <a:schemeClr val="accent1">
                  <a:lumMod val="75000"/>
                </a:schemeClr>
              </a:solidFill>
            </a:endParaRPr>
          </a:p>
          <a:p>
            <a:endParaRPr lang="es-EC" dirty="0" smtClean="0"/>
          </a:p>
          <a:p>
            <a:endParaRPr lang="es-EC" dirty="0"/>
          </a:p>
        </p:txBody>
      </p:sp>
      <p:sp>
        <p:nvSpPr>
          <p:cNvPr id="9" name="8 CuadroTexto"/>
          <p:cNvSpPr txBox="1"/>
          <p:nvPr/>
        </p:nvSpPr>
        <p:spPr>
          <a:xfrm>
            <a:off x="1619672" y="2276874"/>
            <a:ext cx="5400600" cy="1200329"/>
          </a:xfrm>
          <a:prstGeom prst="rect">
            <a:avLst/>
          </a:prstGeom>
          <a:noFill/>
        </p:spPr>
        <p:txBody>
          <a:bodyPr wrap="square" rtlCol="0">
            <a:spAutoFit/>
          </a:bodyPr>
          <a:lstStyle/>
          <a:p>
            <a:pPr algn="ctr"/>
            <a:r>
              <a:rPr lang="es-EC" sz="3600" dirty="0" smtClean="0">
                <a:solidFill>
                  <a:schemeClr val="accent1">
                    <a:lumMod val="75000"/>
                  </a:schemeClr>
                </a:solidFill>
              </a:rPr>
              <a:t>GRACIAS POR SU ATENCIÓN</a:t>
            </a:r>
            <a:endParaRPr lang="es-EC" sz="3600" dirty="0">
              <a:solidFill>
                <a:schemeClr val="accent1">
                  <a:lumMod val="75000"/>
                </a:schemeClr>
              </a:solidFill>
            </a:endParaRPr>
          </a:p>
        </p:txBody>
      </p:sp>
      <p:pic>
        <p:nvPicPr>
          <p:cNvPr id="8" name="Picture 2" descr="C:\Users\KARLA\Pictures\CNT\COACH\EVENTOS\BENDICION CARROS\DSC02693.JPG"/>
          <p:cNvPicPr>
            <a:picLocks noChangeAspect="1" noChangeArrowheads="1"/>
          </p:cNvPicPr>
          <p:nvPr/>
        </p:nvPicPr>
        <p:blipFill>
          <a:blip r:embed="rId4" cstate="print"/>
          <a:srcRect/>
          <a:stretch>
            <a:fillRect/>
          </a:stretch>
        </p:blipFill>
        <p:spPr bwMode="auto">
          <a:xfrm>
            <a:off x="5076056" y="4149081"/>
            <a:ext cx="3733016" cy="2496340"/>
          </a:xfrm>
          <a:prstGeom prst="rect">
            <a:avLst/>
          </a:prstGeom>
          <a:noFill/>
        </p:spPr>
      </p:pic>
      <p:pic>
        <p:nvPicPr>
          <p:cNvPr id="10" name="Picture 5" descr="Logo soy CNT"/>
          <p:cNvPicPr>
            <a:picLocks noChangeAspect="1" noChangeArrowheads="1"/>
          </p:cNvPicPr>
          <p:nvPr/>
        </p:nvPicPr>
        <p:blipFill>
          <a:blip r:embed="rId5" cstate="print"/>
          <a:srcRect/>
          <a:stretch>
            <a:fillRect/>
          </a:stretch>
        </p:blipFill>
        <p:spPr bwMode="auto">
          <a:xfrm rot="20302833">
            <a:off x="1195795" y="4363960"/>
            <a:ext cx="1857388" cy="1571636"/>
          </a:xfrm>
          <a:prstGeom prst="ellipse">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endParaRPr lang="es-ES" sz="1800" dirty="0" smtClean="0">
              <a:solidFill>
                <a:schemeClr val="accent1">
                  <a:lumMod val="50000"/>
                </a:schemeClr>
              </a:solidFill>
            </a:endParaRPr>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22" name="21 CuadroTexto"/>
          <p:cNvSpPr txBox="1"/>
          <p:nvPr/>
        </p:nvSpPr>
        <p:spPr>
          <a:xfrm>
            <a:off x="755576" y="2056686"/>
            <a:ext cx="7704856" cy="923330"/>
          </a:xfrm>
          <a:prstGeom prst="rect">
            <a:avLst/>
          </a:prstGeom>
          <a:noFill/>
        </p:spPr>
        <p:txBody>
          <a:bodyPr wrap="square" rtlCol="0">
            <a:spAutoFit/>
          </a:bodyPr>
          <a:lstStyle/>
          <a:p>
            <a:endParaRPr lang="es-EC" dirty="0" smtClean="0">
              <a:solidFill>
                <a:schemeClr val="accent1">
                  <a:lumMod val="75000"/>
                </a:schemeClr>
              </a:solidFill>
            </a:endParaRPr>
          </a:p>
          <a:p>
            <a:endParaRPr lang="es-EC" dirty="0" smtClean="0"/>
          </a:p>
          <a:p>
            <a:endParaRPr lang="es-EC" dirty="0"/>
          </a:p>
        </p:txBody>
      </p:sp>
      <p:sp>
        <p:nvSpPr>
          <p:cNvPr id="9" name="8 CuadroTexto"/>
          <p:cNvSpPr txBox="1"/>
          <p:nvPr/>
        </p:nvSpPr>
        <p:spPr>
          <a:xfrm>
            <a:off x="1619672" y="2876745"/>
            <a:ext cx="5400600" cy="1200329"/>
          </a:xfrm>
          <a:prstGeom prst="rect">
            <a:avLst/>
          </a:prstGeom>
          <a:noFill/>
        </p:spPr>
        <p:txBody>
          <a:bodyPr wrap="square" rtlCol="0">
            <a:spAutoFit/>
          </a:bodyPr>
          <a:lstStyle/>
          <a:p>
            <a:pPr algn="ctr"/>
            <a:endParaRPr lang="es-EC" sz="3600" dirty="0" smtClean="0">
              <a:solidFill>
                <a:schemeClr val="accent1">
                  <a:lumMod val="75000"/>
                </a:schemeClr>
              </a:solidFill>
            </a:endParaRPr>
          </a:p>
          <a:p>
            <a:pPr algn="ctr"/>
            <a:r>
              <a:rPr lang="es-EC" sz="3600" dirty="0" smtClean="0">
                <a:solidFill>
                  <a:schemeClr val="accent1">
                    <a:lumMod val="75000"/>
                  </a:schemeClr>
                </a:solidFill>
              </a:rPr>
              <a:t>ANEXOS</a:t>
            </a:r>
            <a:endParaRPr lang="es-EC" sz="3600" dirty="0">
              <a:solidFill>
                <a:schemeClr val="accent1">
                  <a:lumMod val="75000"/>
                </a:schemeClr>
              </a:solidFill>
            </a:endParaRP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r>
              <a:rPr lang="es-ES" sz="2000" b="1" u="sng" dirty="0" smtClean="0">
                <a:solidFill>
                  <a:schemeClr val="bg1"/>
                </a:solidFill>
                <a:latin typeface="Comic Sans MS" pitchFamily="66" charset="0"/>
              </a:rPr>
              <a:t>FACTOR TOMA DE DECISIONES</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8" name="7 Flecha derecha">
            <a:hlinkClick r:id="rId4" action="ppaction://hlinksldjump"/>
          </p:cNvPr>
          <p:cNvSpPr/>
          <p:nvPr/>
        </p:nvSpPr>
        <p:spPr>
          <a:xfrm rot="10800000">
            <a:off x="8388424" y="630932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9" name="8 Tabla"/>
          <p:cNvGraphicFramePr>
            <a:graphicFrameLocks noGrp="1"/>
          </p:cNvGraphicFramePr>
          <p:nvPr>
            <p:extLst>
              <p:ext uri="{D42A27DB-BD31-4B8C-83A1-F6EECF244321}">
                <p14:modId xmlns:p14="http://schemas.microsoft.com/office/powerpoint/2010/main" val="1856712735"/>
              </p:ext>
            </p:extLst>
          </p:nvPr>
        </p:nvGraphicFramePr>
        <p:xfrm>
          <a:off x="323531" y="1628802"/>
          <a:ext cx="7776860" cy="5040563"/>
        </p:xfrm>
        <a:graphic>
          <a:graphicData uri="http://schemas.openxmlformats.org/drawingml/2006/table">
            <a:tbl>
              <a:tblPr/>
              <a:tblGrid>
                <a:gridCol w="1767468"/>
                <a:gridCol w="3676334"/>
                <a:gridCol w="1154829"/>
                <a:gridCol w="1178229"/>
              </a:tblGrid>
              <a:tr h="431723">
                <a:tc gridSpan="4">
                  <a:txBody>
                    <a:bodyPr/>
                    <a:lstStyle/>
                    <a:p>
                      <a:pPr algn="l" fontAlgn="b"/>
                      <a:r>
                        <a:rPr lang="es-EC" sz="1100" b="1" i="0" u="none" strike="noStrike" dirty="0">
                          <a:solidFill>
                            <a:srgbClr val="000000"/>
                          </a:solidFill>
                          <a:latin typeface="Calibri"/>
                        </a:rPr>
                        <a:t>OBJETIVO</a:t>
                      </a:r>
                      <a:r>
                        <a:rPr lang="es-EC" sz="1100" b="0" i="0" u="none" strike="noStrike" dirty="0">
                          <a:solidFill>
                            <a:srgbClr val="000000"/>
                          </a:solidFill>
                          <a:latin typeface="Calibri"/>
                        </a:rPr>
                        <a:t>: Crear un ambiente de relaciones armoniosas entre jefe y colaborador, y que al mismo tiempo el colaborador logre la confianza de su jefe para la delegación de tareas:</a:t>
                      </a: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c hMerge="1">
                  <a:txBody>
                    <a:bodyPr/>
                    <a:lstStyle/>
                    <a:p>
                      <a:endParaRPr lang="es-EC"/>
                    </a:p>
                  </a:txBody>
                  <a:tcPr/>
                </a:tc>
                <a:tc hMerge="1">
                  <a:txBody>
                    <a:bodyPr/>
                    <a:lstStyle/>
                    <a:p>
                      <a:endParaRPr lang="es-EC"/>
                    </a:p>
                  </a:txBody>
                  <a:tcPr/>
                </a:tc>
                <a:tc hMerge="1">
                  <a:txBody>
                    <a:bodyPr/>
                    <a:lstStyle/>
                    <a:p>
                      <a:endParaRPr lang="es-EC"/>
                    </a:p>
                  </a:txBody>
                  <a:tcPr/>
                </a:tc>
              </a:tr>
              <a:tr h="289878">
                <a:tc>
                  <a:txBody>
                    <a:bodyPr/>
                    <a:lstStyle/>
                    <a:p>
                      <a:pPr algn="ctr" fontAlgn="b"/>
                      <a:r>
                        <a:rPr lang="es-EC" sz="1100" b="1" i="0" u="none" strike="noStrike" dirty="0">
                          <a:solidFill>
                            <a:srgbClr val="000000"/>
                          </a:solidFill>
                          <a:latin typeface="Calibri"/>
                        </a:rPr>
                        <a:t>DIAGNÓSTICO</a:t>
                      </a:r>
                    </a:p>
                  </a:txBody>
                  <a:tcPr marL="7479" marR="7479" marT="74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c>
                  <a:txBody>
                    <a:bodyPr/>
                    <a:lstStyle/>
                    <a:p>
                      <a:pPr algn="ctr" fontAlgn="b"/>
                      <a:r>
                        <a:rPr lang="es-EC" sz="1100" b="1" i="0" u="none" strike="noStrike">
                          <a:solidFill>
                            <a:srgbClr val="000000"/>
                          </a:solidFill>
                          <a:latin typeface="Calibri"/>
                        </a:rPr>
                        <a:t>PROPUESTA DE INTEREVENCIÒN</a:t>
                      </a:r>
                    </a:p>
                  </a:txBody>
                  <a:tcPr marL="7479" marR="7479" marT="74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c>
                  <a:txBody>
                    <a:bodyPr/>
                    <a:lstStyle/>
                    <a:p>
                      <a:pPr algn="ctr" fontAlgn="b"/>
                      <a:r>
                        <a:rPr lang="es-EC" sz="1100" b="1" i="0" u="none" strike="noStrike">
                          <a:solidFill>
                            <a:srgbClr val="000000"/>
                          </a:solidFill>
                          <a:latin typeface="Calibri"/>
                        </a:rPr>
                        <a:t>RESPONSABILIDAD</a:t>
                      </a:r>
                    </a:p>
                  </a:txBody>
                  <a:tcPr marL="7479" marR="7479" marT="74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c>
                  <a:txBody>
                    <a:bodyPr/>
                    <a:lstStyle/>
                    <a:p>
                      <a:pPr algn="ctr" fontAlgn="b"/>
                      <a:r>
                        <a:rPr lang="es-EC" sz="1100" b="1" i="0" u="none" strike="noStrike">
                          <a:solidFill>
                            <a:srgbClr val="000000"/>
                          </a:solidFill>
                          <a:latin typeface="Calibri"/>
                        </a:rPr>
                        <a:t>PLAZO</a:t>
                      </a:r>
                    </a:p>
                  </a:txBody>
                  <a:tcPr marL="7479" marR="7479" marT="74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r>
              <a:tr h="1140948">
                <a:tc rowSpan="6">
                  <a:txBody>
                    <a:bodyPr/>
                    <a:lstStyle/>
                    <a:p>
                      <a:pPr algn="ctr" fontAlgn="ctr"/>
                      <a:r>
                        <a:rPr lang="es-EC" sz="1100" b="0" i="0" u="none" strike="noStrike" dirty="0">
                          <a:solidFill>
                            <a:srgbClr val="000000"/>
                          </a:solidFill>
                          <a:latin typeface="Calibri"/>
                        </a:rPr>
                        <a:t>De acuerdo a los resultados obtenidos en el diagnóstico de clima Organizacional aplicado al personal de la CNT EP Cañar, se ha podido detectar que un </a:t>
                      </a:r>
                      <a:r>
                        <a:rPr lang="es-EC" sz="1100" b="0" i="0" u="none" strike="noStrike" dirty="0" smtClean="0">
                          <a:solidFill>
                            <a:srgbClr val="000000"/>
                          </a:solidFill>
                          <a:latin typeface="Calibri"/>
                        </a:rPr>
                        <a:t>73% </a:t>
                      </a:r>
                      <a:r>
                        <a:rPr lang="es-EC" sz="1100" b="0" i="0" u="none" strike="noStrike" dirty="0">
                          <a:solidFill>
                            <a:srgbClr val="000000"/>
                          </a:solidFill>
                          <a:latin typeface="Calibri"/>
                        </a:rPr>
                        <a:t>del personal no tiene autonomía para tomar decisiones.</a:t>
                      </a:r>
                    </a:p>
                  </a:txBody>
                  <a:tcPr marL="7479" marR="7479" marT="7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c>
                  <a:txBody>
                    <a:bodyPr/>
                    <a:lstStyle/>
                    <a:p>
                      <a:pPr algn="just" fontAlgn="ctr"/>
                      <a:r>
                        <a:rPr lang="es-EC" sz="1100" b="0" i="0" u="none" strike="noStrike" dirty="0">
                          <a:solidFill>
                            <a:srgbClr val="000000"/>
                          </a:solidFill>
                          <a:latin typeface="Calibri"/>
                        </a:rPr>
                        <a:t>Capacitar a los niveles jerárquicos en couching, para apoyar de esta forma la </a:t>
                      </a:r>
                      <a:r>
                        <a:rPr lang="es-EC" sz="1100" b="0" i="0" u="none" strike="noStrike" dirty="0" smtClean="0">
                          <a:solidFill>
                            <a:srgbClr val="000000"/>
                          </a:solidFill>
                          <a:latin typeface="Calibri"/>
                        </a:rPr>
                        <a:t>relación </a:t>
                      </a:r>
                      <a:r>
                        <a:rPr lang="es-EC" sz="1100" b="0" i="0" u="none" strike="noStrike" dirty="0">
                          <a:solidFill>
                            <a:srgbClr val="000000"/>
                          </a:solidFill>
                          <a:latin typeface="Calibri"/>
                        </a:rPr>
                        <a:t>jefe-colaborador, reforzando la confianza y apertura de comunicación por parte del colaborador, al mismo tiempo que la jefatura logra mejor rendimiento profesional de su personal.</a:t>
                      </a:r>
                    </a:p>
                  </a:txBody>
                  <a:tcPr marL="7479" marR="7479" marT="7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c rowSpan="4">
                  <a:txBody>
                    <a:bodyPr/>
                    <a:lstStyle/>
                    <a:p>
                      <a:pPr algn="ctr" fontAlgn="ctr"/>
                      <a:r>
                        <a:rPr lang="es-EC" sz="1100" b="0" i="0" u="none" strike="noStrike" dirty="0">
                          <a:solidFill>
                            <a:srgbClr val="000000"/>
                          </a:solidFill>
                          <a:latin typeface="Calibri"/>
                        </a:rPr>
                        <a:t>Para esta </a:t>
                      </a:r>
                      <a:r>
                        <a:rPr lang="es-EC" sz="1100" b="0" i="0" u="none" strike="noStrike" dirty="0" smtClean="0">
                          <a:solidFill>
                            <a:srgbClr val="000000"/>
                          </a:solidFill>
                          <a:latin typeface="Calibri"/>
                        </a:rPr>
                        <a:t>intervención </a:t>
                      </a:r>
                      <a:r>
                        <a:rPr lang="es-EC" sz="1100" b="0" i="0" u="none" strike="noStrike" dirty="0">
                          <a:solidFill>
                            <a:srgbClr val="000000"/>
                          </a:solidFill>
                          <a:latin typeface="Calibri"/>
                        </a:rPr>
                        <a:t>será necesario el apoyo de la Unidad Administrativa Financiera específicamente por la persona responsable de Talento Humano.</a:t>
                      </a:r>
                    </a:p>
                  </a:txBody>
                  <a:tcPr marL="7479" marR="7479" marT="7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c>
                  <a:txBody>
                    <a:bodyPr/>
                    <a:lstStyle/>
                    <a:p>
                      <a:pPr algn="ctr" fontAlgn="ctr"/>
                      <a:r>
                        <a:rPr lang="es-EC" sz="1100" b="0" i="0" u="none" strike="noStrike" dirty="0">
                          <a:solidFill>
                            <a:srgbClr val="000000"/>
                          </a:solidFill>
                          <a:latin typeface="Calibri"/>
                        </a:rPr>
                        <a:t>Corto</a:t>
                      </a:r>
                    </a:p>
                  </a:txBody>
                  <a:tcPr marL="7479" marR="7479" marT="7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r>
              <a:tr h="857258">
                <a:tc vMerge="1">
                  <a:txBody>
                    <a:bodyPr/>
                    <a:lstStyle/>
                    <a:p>
                      <a:endParaRPr lang="es-EC"/>
                    </a:p>
                  </a:txBody>
                  <a:tcPr/>
                </a:tc>
                <a:tc>
                  <a:txBody>
                    <a:bodyPr/>
                    <a:lstStyle/>
                    <a:p>
                      <a:pPr algn="just" fontAlgn="ctr"/>
                      <a:r>
                        <a:rPr lang="es-EC" sz="1100" b="0" i="0" u="none" strike="noStrike" dirty="0">
                          <a:solidFill>
                            <a:srgbClr val="000000"/>
                          </a:solidFill>
                          <a:latin typeface="Calibri"/>
                        </a:rPr>
                        <a:t>Capacitar a los niveles jerárquicos en empowerment, de esta forma el gerente, jefes de unidad </a:t>
                      </a:r>
                      <a:r>
                        <a:rPr lang="es-EC" sz="1100" b="0" i="0" u="none" strike="noStrike" dirty="0" smtClean="0">
                          <a:solidFill>
                            <a:srgbClr val="000000"/>
                          </a:solidFill>
                          <a:latin typeface="Calibri"/>
                        </a:rPr>
                        <a:t>lograrán </a:t>
                      </a:r>
                      <a:r>
                        <a:rPr lang="es-EC" sz="1100" b="0" i="0" u="none" strike="noStrike" dirty="0">
                          <a:solidFill>
                            <a:srgbClr val="000000"/>
                          </a:solidFill>
                          <a:latin typeface="Calibri"/>
                        </a:rPr>
                        <a:t>apoyarse en su personal en la toma de decisiones y acciones inmediatas en </a:t>
                      </a:r>
                      <a:r>
                        <a:rPr lang="es-EC" sz="1100" b="0" i="0" u="none" strike="noStrike" dirty="0" smtClean="0">
                          <a:solidFill>
                            <a:srgbClr val="000000"/>
                          </a:solidFill>
                          <a:latin typeface="Calibri"/>
                        </a:rPr>
                        <a:t>solución </a:t>
                      </a:r>
                      <a:r>
                        <a:rPr lang="es-EC" sz="1100" b="0" i="0" u="none" strike="noStrike" dirty="0">
                          <a:solidFill>
                            <a:srgbClr val="000000"/>
                          </a:solidFill>
                          <a:latin typeface="Calibri"/>
                        </a:rPr>
                        <a:t>de problemas</a:t>
                      </a:r>
                    </a:p>
                  </a:txBody>
                  <a:tcPr marL="7479" marR="7479" marT="7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c vMerge="1">
                  <a:txBody>
                    <a:bodyPr/>
                    <a:lstStyle/>
                    <a:p>
                      <a:endParaRPr lang="es-EC"/>
                    </a:p>
                  </a:txBody>
                  <a:tcPr/>
                </a:tc>
                <a:tc>
                  <a:txBody>
                    <a:bodyPr/>
                    <a:lstStyle/>
                    <a:p>
                      <a:pPr algn="ctr" fontAlgn="ctr"/>
                      <a:r>
                        <a:rPr lang="es-EC" sz="1100" b="0" i="0" u="none" strike="noStrike" dirty="0">
                          <a:solidFill>
                            <a:srgbClr val="000000"/>
                          </a:solidFill>
                          <a:latin typeface="Calibri"/>
                        </a:rPr>
                        <a:t>Corto</a:t>
                      </a:r>
                    </a:p>
                  </a:txBody>
                  <a:tcPr marL="7479" marR="7479" marT="7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r>
              <a:tr h="715413">
                <a:tc vMerge="1">
                  <a:txBody>
                    <a:bodyPr/>
                    <a:lstStyle/>
                    <a:p>
                      <a:endParaRPr lang="es-EC"/>
                    </a:p>
                  </a:txBody>
                  <a:tcPr/>
                </a:tc>
                <a:tc>
                  <a:txBody>
                    <a:bodyPr/>
                    <a:lstStyle/>
                    <a:p>
                      <a:pPr algn="just" fontAlgn="ctr"/>
                      <a:r>
                        <a:rPr lang="es-EC" sz="1100" b="0" i="0" u="none" strike="noStrike" dirty="0">
                          <a:solidFill>
                            <a:srgbClr val="000000"/>
                          </a:solidFill>
                          <a:latin typeface="Calibri"/>
                        </a:rPr>
                        <a:t>Fortalecer la </a:t>
                      </a:r>
                      <a:r>
                        <a:rPr lang="es-EC" sz="1100" b="0" i="0" u="none" strike="noStrike" dirty="0" smtClean="0">
                          <a:solidFill>
                            <a:srgbClr val="000000"/>
                          </a:solidFill>
                          <a:latin typeface="Calibri"/>
                        </a:rPr>
                        <a:t>comunicación </a:t>
                      </a:r>
                      <a:r>
                        <a:rPr lang="es-EC" sz="1100" b="0" i="0" u="none" strike="noStrike" dirty="0">
                          <a:solidFill>
                            <a:srgbClr val="000000"/>
                          </a:solidFill>
                          <a:latin typeface="Calibri"/>
                        </a:rPr>
                        <a:t>por unidad a </a:t>
                      </a:r>
                      <a:r>
                        <a:rPr lang="es-EC" sz="1100" b="0" i="0" u="none" strike="noStrike" dirty="0" smtClean="0">
                          <a:solidFill>
                            <a:srgbClr val="000000"/>
                          </a:solidFill>
                          <a:latin typeface="Calibri"/>
                        </a:rPr>
                        <a:t>través </a:t>
                      </a:r>
                      <a:r>
                        <a:rPr lang="es-EC" sz="1100" b="0" i="0" u="none" strike="noStrike" dirty="0">
                          <a:solidFill>
                            <a:srgbClr val="000000"/>
                          </a:solidFill>
                          <a:latin typeface="Calibri"/>
                        </a:rPr>
                        <a:t>de una </a:t>
                      </a:r>
                      <a:r>
                        <a:rPr lang="es-EC" sz="1100" b="0" i="0" u="none" strike="noStrike" dirty="0" smtClean="0">
                          <a:solidFill>
                            <a:srgbClr val="000000"/>
                          </a:solidFill>
                          <a:latin typeface="Calibri"/>
                        </a:rPr>
                        <a:t>política </a:t>
                      </a:r>
                      <a:r>
                        <a:rPr lang="es-EC" sz="1100" b="0" i="0" u="none" strike="noStrike" dirty="0">
                          <a:solidFill>
                            <a:srgbClr val="000000"/>
                          </a:solidFill>
                          <a:latin typeface="Calibri"/>
                        </a:rPr>
                        <a:t>de puertas abiertas que genere la confianza del empleado hacia su jefe inmediato</a:t>
                      </a:r>
                    </a:p>
                  </a:txBody>
                  <a:tcPr marL="7479" marR="7479" marT="7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c vMerge="1">
                  <a:txBody>
                    <a:bodyPr/>
                    <a:lstStyle/>
                    <a:p>
                      <a:endParaRPr lang="es-EC"/>
                    </a:p>
                  </a:txBody>
                  <a:tcPr/>
                </a:tc>
                <a:tc>
                  <a:txBody>
                    <a:bodyPr/>
                    <a:lstStyle/>
                    <a:p>
                      <a:pPr algn="ctr" fontAlgn="ctr"/>
                      <a:r>
                        <a:rPr lang="es-EC" sz="1100" b="0" i="0" u="none" strike="noStrike" dirty="0">
                          <a:solidFill>
                            <a:srgbClr val="000000"/>
                          </a:solidFill>
                          <a:latin typeface="Calibri"/>
                        </a:rPr>
                        <a:t>Largo</a:t>
                      </a:r>
                    </a:p>
                  </a:txBody>
                  <a:tcPr marL="7479" marR="7479" marT="7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r>
              <a:tr h="715413">
                <a:tc vMerge="1">
                  <a:txBody>
                    <a:bodyPr/>
                    <a:lstStyle/>
                    <a:p>
                      <a:endParaRPr lang="es-EC"/>
                    </a:p>
                  </a:txBody>
                  <a:tcPr/>
                </a:tc>
                <a:tc>
                  <a:txBody>
                    <a:bodyPr/>
                    <a:lstStyle/>
                    <a:p>
                      <a:pPr algn="just" fontAlgn="ctr"/>
                      <a:r>
                        <a:rPr lang="es-EC" sz="1100" b="0" i="0" u="none" strike="noStrike" dirty="0">
                          <a:solidFill>
                            <a:srgbClr val="000000"/>
                          </a:solidFill>
                          <a:latin typeface="Calibri"/>
                        </a:rPr>
                        <a:t>Fortalecer la confianza de los colaboradores al poner en práctica las nuevas ideas proporcionadas por ellos mismos, mediante Grupos " T" </a:t>
                      </a:r>
                    </a:p>
                  </a:txBody>
                  <a:tcPr marL="7479" marR="7479" marT="7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c vMerge="1">
                  <a:txBody>
                    <a:bodyPr/>
                    <a:lstStyle/>
                    <a:p>
                      <a:endParaRPr lang="es-EC"/>
                    </a:p>
                  </a:txBody>
                  <a:tcPr/>
                </a:tc>
                <a:tc>
                  <a:txBody>
                    <a:bodyPr/>
                    <a:lstStyle/>
                    <a:p>
                      <a:pPr algn="ctr" fontAlgn="ctr"/>
                      <a:r>
                        <a:rPr lang="es-EC" sz="1100" b="0" i="0" u="none" strike="noStrike" dirty="0">
                          <a:solidFill>
                            <a:srgbClr val="000000"/>
                          </a:solidFill>
                          <a:latin typeface="Calibri"/>
                        </a:rPr>
                        <a:t>Permanente</a:t>
                      </a:r>
                    </a:p>
                  </a:txBody>
                  <a:tcPr marL="7479" marR="7479" marT="7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r>
              <a:tr h="431723">
                <a:tc vMerge="1">
                  <a:txBody>
                    <a:bodyPr/>
                    <a:lstStyle/>
                    <a:p>
                      <a:endParaRPr lang="es-EC"/>
                    </a:p>
                  </a:txBody>
                  <a:tcPr/>
                </a:tc>
                <a:tc>
                  <a:txBody>
                    <a:bodyPr/>
                    <a:lstStyle/>
                    <a:p>
                      <a:pPr algn="just" fontAlgn="ctr"/>
                      <a:r>
                        <a:rPr lang="es-EC" sz="1100" b="0" i="0" u="none" strike="noStrike">
                          <a:solidFill>
                            <a:srgbClr val="000000"/>
                          </a:solidFill>
                          <a:latin typeface="Calibri"/>
                        </a:rPr>
                        <a:t>Mantener una constante retroalimentación entre directivos y trabajadores</a:t>
                      </a:r>
                    </a:p>
                  </a:txBody>
                  <a:tcPr marL="7479" marR="7479" marT="7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c>
                  <a:txBody>
                    <a:bodyPr/>
                    <a:lstStyle/>
                    <a:p>
                      <a:pPr algn="ctr" fontAlgn="ctr"/>
                      <a:r>
                        <a:rPr lang="es-EC" sz="1100" b="0" i="0" u="none" strike="noStrike">
                          <a:solidFill>
                            <a:srgbClr val="000000"/>
                          </a:solidFill>
                          <a:latin typeface="Calibri"/>
                        </a:rPr>
                        <a:t>Jefes de Unidad </a:t>
                      </a:r>
                    </a:p>
                  </a:txBody>
                  <a:tcPr marL="7479" marR="7479" marT="7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c>
                  <a:txBody>
                    <a:bodyPr/>
                    <a:lstStyle/>
                    <a:p>
                      <a:pPr algn="ctr" fontAlgn="ctr"/>
                      <a:r>
                        <a:rPr lang="es-EC" sz="1100" b="0" i="0" u="none" strike="noStrike" dirty="0">
                          <a:solidFill>
                            <a:srgbClr val="000000"/>
                          </a:solidFill>
                          <a:latin typeface="Calibri"/>
                        </a:rPr>
                        <a:t>Permanente</a:t>
                      </a:r>
                    </a:p>
                  </a:txBody>
                  <a:tcPr marL="7479" marR="7479" marT="7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r>
              <a:tr h="458207">
                <a:tc vMerge="1">
                  <a:txBody>
                    <a:bodyPr/>
                    <a:lstStyle/>
                    <a:p>
                      <a:endParaRPr lang="es-EC"/>
                    </a:p>
                  </a:txBody>
                  <a:tcPr/>
                </a:tc>
                <a:tc>
                  <a:txBody>
                    <a:bodyPr/>
                    <a:lstStyle/>
                    <a:p>
                      <a:pPr algn="just" fontAlgn="ctr"/>
                      <a:r>
                        <a:rPr lang="es-EC" sz="1100" b="0" i="0" u="none" strike="noStrike" dirty="0">
                          <a:solidFill>
                            <a:srgbClr val="000000"/>
                          </a:solidFill>
                          <a:latin typeface="Calibri"/>
                        </a:rPr>
                        <a:t>Delegar la responsabilidad de pequeños proyectos en aquellas personas que muestren iniciativa</a:t>
                      </a:r>
                    </a:p>
                  </a:txBody>
                  <a:tcPr marL="7479" marR="7479" marT="7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c>
                  <a:txBody>
                    <a:bodyPr/>
                    <a:lstStyle/>
                    <a:p>
                      <a:pPr algn="ctr" fontAlgn="ctr"/>
                      <a:r>
                        <a:rPr lang="es-EC" sz="1100" b="0" i="0" u="none" strike="noStrike">
                          <a:solidFill>
                            <a:srgbClr val="000000"/>
                          </a:solidFill>
                          <a:latin typeface="Calibri"/>
                        </a:rPr>
                        <a:t>Jefes de Unidad </a:t>
                      </a:r>
                    </a:p>
                  </a:txBody>
                  <a:tcPr marL="7479" marR="7479" marT="7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c>
                  <a:txBody>
                    <a:bodyPr/>
                    <a:lstStyle/>
                    <a:p>
                      <a:pPr algn="ctr" fontAlgn="ctr"/>
                      <a:r>
                        <a:rPr lang="es-EC" sz="1100" b="0" i="0" u="none" strike="noStrike" dirty="0">
                          <a:solidFill>
                            <a:srgbClr val="000000"/>
                          </a:solidFill>
                          <a:latin typeface="Calibri"/>
                        </a:rPr>
                        <a:t>Mediano</a:t>
                      </a:r>
                    </a:p>
                  </a:txBody>
                  <a:tcPr marL="7479" marR="7479" marT="7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tcPr>
                </a:tc>
              </a:tr>
            </a:tbl>
          </a:graphicData>
        </a:graphic>
      </p:graphicFrame>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r>
              <a:rPr lang="es-ES" sz="2400" b="1" u="sng" dirty="0" smtClean="0">
                <a:solidFill>
                  <a:schemeClr val="bg1"/>
                </a:solidFill>
                <a:latin typeface="Comic Sans MS" pitchFamily="66" charset="0"/>
              </a:rPr>
              <a:t>FACTOR COMUNICACIÓN</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8" name="7 Flecha derecha">
            <a:hlinkClick r:id="rId4" action="ppaction://hlinksldjump"/>
          </p:cNvPr>
          <p:cNvSpPr/>
          <p:nvPr/>
        </p:nvSpPr>
        <p:spPr>
          <a:xfrm rot="10800000">
            <a:off x="8244408" y="90872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9" name="8 Tabla"/>
          <p:cNvGraphicFramePr>
            <a:graphicFrameLocks noGrp="1"/>
          </p:cNvGraphicFramePr>
          <p:nvPr>
            <p:extLst>
              <p:ext uri="{D42A27DB-BD31-4B8C-83A1-F6EECF244321}">
                <p14:modId xmlns:p14="http://schemas.microsoft.com/office/powerpoint/2010/main" val="2057199747"/>
              </p:ext>
            </p:extLst>
          </p:nvPr>
        </p:nvGraphicFramePr>
        <p:xfrm>
          <a:off x="539552" y="1772817"/>
          <a:ext cx="7848873" cy="4896541"/>
        </p:xfrm>
        <a:graphic>
          <a:graphicData uri="http://schemas.openxmlformats.org/drawingml/2006/table">
            <a:tbl>
              <a:tblPr/>
              <a:tblGrid>
                <a:gridCol w="1667018"/>
                <a:gridCol w="3738030"/>
                <a:gridCol w="1540858"/>
                <a:gridCol w="902967"/>
              </a:tblGrid>
              <a:tr h="716445">
                <a:tc gridSpan="4">
                  <a:txBody>
                    <a:bodyPr/>
                    <a:lstStyle/>
                    <a:p>
                      <a:pPr algn="l" fontAlgn="ctr"/>
                      <a:r>
                        <a:rPr lang="es-EC" sz="1100" b="1" i="0" u="none" strike="noStrike" dirty="0">
                          <a:solidFill>
                            <a:srgbClr val="000000"/>
                          </a:solidFill>
                          <a:latin typeface="Calibri"/>
                        </a:rPr>
                        <a:t>OBJETIVO</a:t>
                      </a:r>
                      <a:r>
                        <a:rPr lang="es-EC" sz="1100" b="0" i="0" u="none" strike="noStrike" dirty="0">
                          <a:solidFill>
                            <a:srgbClr val="000000"/>
                          </a:solidFill>
                          <a:latin typeface="Calibri"/>
                        </a:rPr>
                        <a:t>: Mantener de forma óptima los canales estratégicos de comunicación, a fin de que el colaborador esté enterado de las actividades que la empresa está realizando.  Al mantener informado al colaborador de los cambios, mejoras y </a:t>
                      </a:r>
                      <a:r>
                        <a:rPr lang="es-EC" sz="1100" b="0" i="0" u="none" strike="noStrike" dirty="0" smtClean="0">
                          <a:solidFill>
                            <a:srgbClr val="000000"/>
                          </a:solidFill>
                          <a:latin typeface="Calibri"/>
                        </a:rPr>
                        <a:t>proyectos de </a:t>
                      </a:r>
                      <a:r>
                        <a:rPr lang="es-EC" sz="1100" b="0" i="0" u="none" strike="noStrike" dirty="0">
                          <a:solidFill>
                            <a:srgbClr val="000000"/>
                          </a:solidFill>
                          <a:latin typeface="Calibri"/>
                        </a:rPr>
                        <a:t>la organización, fomentará su participación y evitará que se forme una resistencia ante los cambios. De igual forma, se logrará un </a:t>
                      </a:r>
                      <a:r>
                        <a:rPr lang="es-EC" sz="1100" b="0" i="0" u="none" strike="noStrike" dirty="0" smtClean="0">
                          <a:solidFill>
                            <a:srgbClr val="000000"/>
                          </a:solidFill>
                          <a:latin typeface="Calibri"/>
                        </a:rPr>
                        <a:t>aprendizaje </a:t>
                      </a:r>
                      <a:r>
                        <a:rPr lang="es-EC" sz="1100" b="0" i="0" u="none" strike="noStrike" dirty="0">
                          <a:solidFill>
                            <a:srgbClr val="000000"/>
                          </a:solidFill>
                          <a:latin typeface="Calibri"/>
                        </a:rPr>
                        <a:t>a través de las experiencias de otros colaboradores</a:t>
                      </a:r>
                    </a:p>
                  </a:txBody>
                  <a:tcPr marL="7247" marR="7247" marT="7247" marB="0" anchor="ctr">
                    <a:lnL>
                      <a:noFill/>
                    </a:lnL>
                    <a:lnR>
                      <a:noFill/>
                    </a:lnR>
                    <a:lnT>
                      <a:noFill/>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hMerge="1">
                  <a:txBody>
                    <a:bodyPr/>
                    <a:lstStyle/>
                    <a:p>
                      <a:endParaRPr lang="es-EC"/>
                    </a:p>
                  </a:txBody>
                  <a:tcPr/>
                </a:tc>
                <a:tc hMerge="1">
                  <a:txBody>
                    <a:bodyPr/>
                    <a:lstStyle/>
                    <a:p>
                      <a:endParaRPr lang="es-EC"/>
                    </a:p>
                  </a:txBody>
                  <a:tcPr/>
                </a:tc>
                <a:tc hMerge="1">
                  <a:txBody>
                    <a:bodyPr/>
                    <a:lstStyle/>
                    <a:p>
                      <a:endParaRPr lang="es-EC"/>
                    </a:p>
                  </a:txBody>
                  <a:tcPr/>
                </a:tc>
              </a:tr>
              <a:tr h="242156">
                <a:tc>
                  <a:txBody>
                    <a:bodyPr/>
                    <a:lstStyle/>
                    <a:p>
                      <a:pPr algn="ctr" fontAlgn="b"/>
                      <a:r>
                        <a:rPr lang="es-EC" sz="1100" b="1" i="0" u="none" strike="noStrike" dirty="0">
                          <a:solidFill>
                            <a:srgbClr val="000000"/>
                          </a:solidFill>
                          <a:latin typeface="Calibri"/>
                        </a:rPr>
                        <a:t>DIAGNÓSTICO</a:t>
                      </a:r>
                    </a:p>
                  </a:txBody>
                  <a:tcPr marL="7247" marR="7247" marT="72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algn="ctr" fontAlgn="b"/>
                      <a:r>
                        <a:rPr lang="es-EC" sz="1100" b="1" i="0" u="none" strike="noStrike">
                          <a:solidFill>
                            <a:srgbClr val="000000"/>
                          </a:solidFill>
                          <a:latin typeface="Calibri"/>
                        </a:rPr>
                        <a:t>PROPUESTA DE INTEREVENCIÒN</a:t>
                      </a:r>
                    </a:p>
                  </a:txBody>
                  <a:tcPr marL="7247" marR="7247" marT="72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algn="ctr" fontAlgn="b"/>
                      <a:r>
                        <a:rPr lang="es-EC" sz="1100" b="1" i="0" u="none" strike="noStrike">
                          <a:solidFill>
                            <a:srgbClr val="000000"/>
                          </a:solidFill>
                          <a:latin typeface="Calibri"/>
                        </a:rPr>
                        <a:t>RESPONSABILIDAD</a:t>
                      </a:r>
                    </a:p>
                  </a:txBody>
                  <a:tcPr marL="7247" marR="7247" marT="72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algn="ctr" fontAlgn="b"/>
                      <a:r>
                        <a:rPr lang="es-EC" sz="1100" b="1" i="0" u="none" strike="noStrike">
                          <a:solidFill>
                            <a:srgbClr val="000000"/>
                          </a:solidFill>
                          <a:latin typeface="Calibri"/>
                        </a:rPr>
                        <a:t>PLAZO</a:t>
                      </a:r>
                    </a:p>
                  </a:txBody>
                  <a:tcPr marL="7247" marR="7247" marT="72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r>
              <a:tr h="1546450">
                <a:tc rowSpan="5">
                  <a:txBody>
                    <a:bodyPr/>
                    <a:lstStyle/>
                    <a:p>
                      <a:pPr algn="l" fontAlgn="ctr"/>
                      <a:r>
                        <a:rPr lang="es-EC" sz="1100" b="0" i="0" u="none" strike="noStrike" dirty="0">
                          <a:solidFill>
                            <a:srgbClr val="000000"/>
                          </a:solidFill>
                          <a:latin typeface="Calibri"/>
                        </a:rPr>
                        <a:t>Actualmente los medios que utiliza la empresa para mantener informados a sus trabajadores, satisface a un </a:t>
                      </a:r>
                      <a:r>
                        <a:rPr lang="es-EC" sz="1100" b="0" i="0" u="none" strike="noStrike" dirty="0" smtClean="0">
                          <a:solidFill>
                            <a:srgbClr val="000000"/>
                          </a:solidFill>
                          <a:latin typeface="Calibri"/>
                        </a:rPr>
                        <a:t>58% </a:t>
                      </a:r>
                      <a:r>
                        <a:rPr lang="es-EC" sz="1100" b="0" i="0" u="none" strike="noStrike" dirty="0">
                          <a:solidFill>
                            <a:srgbClr val="000000"/>
                          </a:solidFill>
                          <a:latin typeface="Calibri"/>
                        </a:rPr>
                        <a:t>de los mismos. Además la relación jefe - colaborador es indiferente en un </a:t>
                      </a:r>
                      <a:r>
                        <a:rPr lang="es-EC" sz="1100" b="0" i="0" u="none" strike="noStrike" dirty="0" smtClean="0">
                          <a:solidFill>
                            <a:srgbClr val="000000"/>
                          </a:solidFill>
                          <a:latin typeface="Calibri"/>
                        </a:rPr>
                        <a:t>38%</a:t>
                      </a:r>
                      <a:endParaRPr lang="es-EC" sz="1100" b="0" i="0" u="none" strike="noStrike" dirty="0">
                        <a:solidFill>
                          <a:srgbClr val="000000"/>
                        </a:solidFill>
                        <a:latin typeface="Calibri"/>
                      </a:endParaRPr>
                    </a:p>
                  </a:txBody>
                  <a:tcPr marL="7247" marR="7247" marT="7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algn="just" fontAlgn="b"/>
                      <a:r>
                        <a:rPr lang="es-EC" sz="1100" b="0" i="0" u="none" strike="noStrike" dirty="0">
                          <a:solidFill>
                            <a:srgbClr val="000000"/>
                          </a:solidFill>
                          <a:latin typeface="Calibri"/>
                        </a:rPr>
                        <a:t>Capacitar a los líderes de unidad en relación a la objetividad que debe mantenerse para la recepción de los comentarios y sugerencias que tendrán por parte de su personal, y que de igual forma, la actividad no sea únicamente escucharlos, sino discutir, acordar y poner </a:t>
                      </a:r>
                      <a:r>
                        <a:rPr lang="es-EC" sz="1100" b="0" i="0" u="none" strike="noStrike" dirty="0" smtClean="0">
                          <a:solidFill>
                            <a:srgbClr val="000000"/>
                          </a:solidFill>
                          <a:latin typeface="Calibri"/>
                        </a:rPr>
                        <a:t>en marcha </a:t>
                      </a:r>
                      <a:r>
                        <a:rPr lang="es-EC" sz="1100" b="0" i="0" u="none" strike="noStrike" dirty="0">
                          <a:solidFill>
                            <a:srgbClr val="000000"/>
                          </a:solidFill>
                          <a:latin typeface="Calibri"/>
                        </a:rPr>
                        <a:t>las buenas ideas, de esta forma mejorará la relación jefe - colaborador</a:t>
                      </a:r>
                    </a:p>
                  </a:txBody>
                  <a:tcPr marL="7247" marR="7247" marT="7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algn="ctr" fontAlgn="ctr"/>
                      <a:r>
                        <a:rPr lang="es-EC" sz="1100" b="0" i="0" u="none" strike="noStrike" dirty="0">
                          <a:solidFill>
                            <a:srgbClr val="000000"/>
                          </a:solidFill>
                          <a:latin typeface="Calibri"/>
                        </a:rPr>
                        <a:t>Para esta </a:t>
                      </a:r>
                      <a:r>
                        <a:rPr lang="es-EC" sz="1100" b="0" i="0" u="none" strike="noStrike" dirty="0" smtClean="0">
                          <a:solidFill>
                            <a:srgbClr val="000000"/>
                          </a:solidFill>
                          <a:latin typeface="Calibri"/>
                        </a:rPr>
                        <a:t>intervención </a:t>
                      </a:r>
                      <a:r>
                        <a:rPr lang="es-EC" sz="1100" b="0" i="0" u="none" strike="noStrike" dirty="0">
                          <a:solidFill>
                            <a:srgbClr val="000000"/>
                          </a:solidFill>
                          <a:latin typeface="Calibri"/>
                        </a:rPr>
                        <a:t>será necesario el apoyo de la Unidad Administrativa Financiera específicamente por la persona responsable de Talento Humano.</a:t>
                      </a:r>
                    </a:p>
                  </a:txBody>
                  <a:tcPr marL="7247" marR="7247" marT="7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algn="ctr" fontAlgn="ctr"/>
                      <a:r>
                        <a:rPr lang="es-EC" sz="1100" b="0" i="0" u="none" strike="noStrike" dirty="0">
                          <a:solidFill>
                            <a:srgbClr val="000000"/>
                          </a:solidFill>
                          <a:latin typeface="Calibri"/>
                        </a:rPr>
                        <a:t>Corto</a:t>
                      </a:r>
                    </a:p>
                  </a:txBody>
                  <a:tcPr marL="7247" marR="7247" marT="7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r>
              <a:tr h="360728">
                <a:tc vMerge="1">
                  <a:txBody>
                    <a:bodyPr/>
                    <a:lstStyle/>
                    <a:p>
                      <a:endParaRPr lang="es-EC"/>
                    </a:p>
                  </a:txBody>
                  <a:tcPr/>
                </a:tc>
                <a:tc>
                  <a:txBody>
                    <a:bodyPr/>
                    <a:lstStyle/>
                    <a:p>
                      <a:pPr algn="just" fontAlgn="b"/>
                      <a:r>
                        <a:rPr lang="es-EC" sz="1100" b="0" i="0" u="none" strike="noStrike" dirty="0">
                          <a:solidFill>
                            <a:srgbClr val="000000"/>
                          </a:solidFill>
                          <a:latin typeface="Calibri"/>
                        </a:rPr>
                        <a:t>Actualizar constantemente la información publicada en las carteleras informativas</a:t>
                      </a:r>
                    </a:p>
                  </a:txBody>
                  <a:tcPr marL="7247" marR="7247" marT="72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algn="ctr" fontAlgn="ctr"/>
                      <a:r>
                        <a:rPr lang="es-EC" sz="1100" b="0" i="0" u="none" strike="noStrike">
                          <a:solidFill>
                            <a:srgbClr val="000000"/>
                          </a:solidFill>
                          <a:latin typeface="Calibri"/>
                        </a:rPr>
                        <a:t>Talento Humano - Coach </a:t>
                      </a:r>
                    </a:p>
                  </a:txBody>
                  <a:tcPr marL="7247" marR="7247" marT="7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algn="ctr" fontAlgn="ctr"/>
                      <a:r>
                        <a:rPr lang="es-EC" sz="1100" b="0" i="0" u="none" strike="noStrike" dirty="0">
                          <a:solidFill>
                            <a:srgbClr val="000000"/>
                          </a:solidFill>
                          <a:latin typeface="Calibri"/>
                        </a:rPr>
                        <a:t>Permanente</a:t>
                      </a:r>
                    </a:p>
                  </a:txBody>
                  <a:tcPr marL="7247" marR="7247" marT="7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r>
              <a:tr h="360728">
                <a:tc vMerge="1">
                  <a:txBody>
                    <a:bodyPr/>
                    <a:lstStyle/>
                    <a:p>
                      <a:endParaRPr lang="es-EC"/>
                    </a:p>
                  </a:txBody>
                  <a:tcPr/>
                </a:tc>
                <a:tc>
                  <a:txBody>
                    <a:bodyPr/>
                    <a:lstStyle/>
                    <a:p>
                      <a:pPr algn="just" fontAlgn="t"/>
                      <a:r>
                        <a:rPr lang="es-EC" sz="1100" b="0" i="0" u="none" strike="noStrike" dirty="0">
                          <a:solidFill>
                            <a:srgbClr val="000000"/>
                          </a:solidFill>
                          <a:latin typeface="Calibri"/>
                        </a:rPr>
                        <a:t>Proponer actividades de emisión de opinión: un buzón de sugerencias, un rota folio de comentarios anónimos</a:t>
                      </a:r>
                    </a:p>
                  </a:txBody>
                  <a:tcPr marL="7247" marR="7247" marT="72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algn="ctr" fontAlgn="ctr"/>
                      <a:r>
                        <a:rPr lang="es-EC" sz="1100" b="0" i="0" u="none" strike="noStrike">
                          <a:solidFill>
                            <a:srgbClr val="000000"/>
                          </a:solidFill>
                          <a:latin typeface="Calibri"/>
                        </a:rPr>
                        <a:t>Talento Humano - Coach </a:t>
                      </a:r>
                    </a:p>
                  </a:txBody>
                  <a:tcPr marL="7247" marR="7247" marT="7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algn="ctr" fontAlgn="ctr"/>
                      <a:r>
                        <a:rPr lang="es-EC" sz="1100" b="0" i="0" u="none" strike="noStrike" dirty="0">
                          <a:solidFill>
                            <a:srgbClr val="000000"/>
                          </a:solidFill>
                          <a:latin typeface="Calibri"/>
                        </a:rPr>
                        <a:t>Permanente</a:t>
                      </a:r>
                    </a:p>
                  </a:txBody>
                  <a:tcPr marL="7247" marR="7247" marT="7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r>
              <a:tr h="953589">
                <a:tc vMerge="1">
                  <a:txBody>
                    <a:bodyPr/>
                    <a:lstStyle/>
                    <a:p>
                      <a:endParaRPr lang="es-EC"/>
                    </a:p>
                  </a:txBody>
                  <a:tcPr/>
                </a:tc>
                <a:tc>
                  <a:txBody>
                    <a:bodyPr/>
                    <a:lstStyle/>
                    <a:p>
                      <a:pPr algn="just" fontAlgn="b"/>
                      <a:r>
                        <a:rPr lang="es-EC" sz="1100" b="0" i="0" u="none" strike="noStrike" dirty="0">
                          <a:solidFill>
                            <a:srgbClr val="000000"/>
                          </a:solidFill>
                          <a:latin typeface="Calibri"/>
                        </a:rPr>
                        <a:t>Emitir un medio cíclico de comunicación interna (periódico o boletín interno), en el que se informe de aspectos como cumpleaños, </a:t>
                      </a:r>
                      <a:r>
                        <a:rPr lang="es-EC" sz="1100" b="0" i="0" u="none" strike="noStrike" dirty="0" smtClean="0">
                          <a:solidFill>
                            <a:srgbClr val="000000"/>
                          </a:solidFill>
                          <a:latin typeface="Calibri"/>
                        </a:rPr>
                        <a:t>nuevos ingresos</a:t>
                      </a:r>
                      <a:r>
                        <a:rPr lang="es-EC" sz="1100" b="0" i="0" u="none" strike="noStrike" dirty="0">
                          <a:solidFill>
                            <a:srgbClr val="000000"/>
                          </a:solidFill>
                          <a:latin typeface="Calibri"/>
                        </a:rPr>
                        <a:t>, bodas, nacimientos, etc. así como actividades que la empresa esté planificando o realizando</a:t>
                      </a:r>
                    </a:p>
                  </a:txBody>
                  <a:tcPr marL="7247" marR="7247" marT="72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algn="ctr" fontAlgn="ctr"/>
                      <a:r>
                        <a:rPr lang="es-EC" sz="1100" b="0" i="0" u="none" strike="noStrike">
                          <a:solidFill>
                            <a:srgbClr val="000000"/>
                          </a:solidFill>
                          <a:latin typeface="Calibri"/>
                        </a:rPr>
                        <a:t>Talento Humano - Coach </a:t>
                      </a:r>
                    </a:p>
                  </a:txBody>
                  <a:tcPr marL="7247" marR="7247" marT="7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algn="ctr" fontAlgn="ctr"/>
                      <a:r>
                        <a:rPr lang="es-EC" sz="1100" b="0" i="0" u="none" strike="noStrike" dirty="0">
                          <a:solidFill>
                            <a:srgbClr val="000000"/>
                          </a:solidFill>
                          <a:latin typeface="Calibri"/>
                        </a:rPr>
                        <a:t>Permanente</a:t>
                      </a:r>
                    </a:p>
                  </a:txBody>
                  <a:tcPr marL="7247" marR="7247" marT="7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r>
              <a:tr h="716445">
                <a:tc vMerge="1">
                  <a:txBody>
                    <a:bodyPr/>
                    <a:lstStyle/>
                    <a:p>
                      <a:endParaRPr lang="es-EC"/>
                    </a:p>
                  </a:txBody>
                  <a:tcPr/>
                </a:tc>
                <a:tc>
                  <a:txBody>
                    <a:bodyPr/>
                    <a:lstStyle/>
                    <a:p>
                      <a:pPr algn="just" fontAlgn="b"/>
                      <a:r>
                        <a:rPr lang="es-EC" sz="1100" b="0" i="0" u="none" strike="noStrike" dirty="0">
                          <a:solidFill>
                            <a:srgbClr val="000000"/>
                          </a:solidFill>
                          <a:latin typeface="Calibri"/>
                        </a:rPr>
                        <a:t>Implementar cursos de comunicación con conocimientos generales de la comunicación, técnicas y habilidades; particularizadas tanto para trabajadores como para brindar un mejor servicio</a:t>
                      </a:r>
                    </a:p>
                  </a:txBody>
                  <a:tcPr marL="7247" marR="7247" marT="7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algn="ctr" fontAlgn="ctr"/>
                      <a:r>
                        <a:rPr lang="es-EC" sz="1100" b="0" i="0" u="none" strike="noStrike">
                          <a:solidFill>
                            <a:srgbClr val="000000"/>
                          </a:solidFill>
                          <a:latin typeface="Calibri"/>
                        </a:rPr>
                        <a:t>Talento Humano- Instructor interno - Coach </a:t>
                      </a:r>
                    </a:p>
                  </a:txBody>
                  <a:tcPr marL="7247" marR="7247" marT="7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algn="ctr" fontAlgn="ctr"/>
                      <a:r>
                        <a:rPr lang="es-EC" sz="1100" b="0" i="0" u="none" strike="noStrike" dirty="0">
                          <a:solidFill>
                            <a:srgbClr val="000000"/>
                          </a:solidFill>
                          <a:latin typeface="Calibri"/>
                        </a:rPr>
                        <a:t>Corto</a:t>
                      </a:r>
                    </a:p>
                  </a:txBody>
                  <a:tcPr marL="7247" marR="7247" marT="7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r>
            </a:tbl>
          </a:graphicData>
        </a:graphic>
      </p:graphicFrame>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r>
              <a:rPr lang="es-ES" sz="2000" b="1" u="sng" dirty="0" smtClean="0">
                <a:solidFill>
                  <a:schemeClr val="bg1"/>
                </a:solidFill>
                <a:latin typeface="Comic Sans MS" pitchFamily="66" charset="0"/>
              </a:rPr>
              <a:t>FACTOR APERTURA A CAMBIOS</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8" name="7 Flecha derecha">
            <a:hlinkClick r:id="rId4" action="ppaction://hlinksldjump"/>
          </p:cNvPr>
          <p:cNvSpPr/>
          <p:nvPr/>
        </p:nvSpPr>
        <p:spPr>
          <a:xfrm rot="10800000">
            <a:off x="8532440" y="630932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9" name="8 Tabla"/>
          <p:cNvGraphicFramePr>
            <a:graphicFrameLocks noGrp="1"/>
          </p:cNvGraphicFramePr>
          <p:nvPr>
            <p:extLst>
              <p:ext uri="{D42A27DB-BD31-4B8C-83A1-F6EECF244321}">
                <p14:modId xmlns:p14="http://schemas.microsoft.com/office/powerpoint/2010/main" val="1885475800"/>
              </p:ext>
            </p:extLst>
          </p:nvPr>
        </p:nvGraphicFramePr>
        <p:xfrm>
          <a:off x="323529" y="1484786"/>
          <a:ext cx="7560839" cy="5061739"/>
        </p:xfrm>
        <a:graphic>
          <a:graphicData uri="http://schemas.openxmlformats.org/drawingml/2006/table">
            <a:tbl>
              <a:tblPr/>
              <a:tblGrid>
                <a:gridCol w="1665486"/>
                <a:gridCol w="3330972"/>
                <a:gridCol w="1422392"/>
                <a:gridCol w="1141989"/>
              </a:tblGrid>
              <a:tr h="590223">
                <a:tc gridSpan="4">
                  <a:txBody>
                    <a:bodyPr/>
                    <a:lstStyle/>
                    <a:p>
                      <a:pPr algn="just" fontAlgn="ctr"/>
                      <a:r>
                        <a:rPr lang="es-EC" sz="1400" b="1" i="0" u="none" strike="noStrike" dirty="0">
                          <a:solidFill>
                            <a:srgbClr val="000000"/>
                          </a:solidFill>
                          <a:latin typeface="Calibri"/>
                        </a:rPr>
                        <a:t>OBJETIVO</a:t>
                      </a:r>
                      <a:r>
                        <a:rPr lang="es-EC" sz="1400" b="0" i="0" u="none" strike="noStrike" dirty="0">
                          <a:solidFill>
                            <a:srgbClr val="000000"/>
                          </a:solidFill>
                          <a:latin typeface="Calibri"/>
                        </a:rPr>
                        <a:t>: Contribuir con el desarrollo substancial de cada miembro de la organización, a fin de que se encuentren preparados para afrontar cambios dentro de la organización y a la vez fortalecer la confianza personal de cada uno de ellos. </a:t>
                      </a:r>
                    </a:p>
                  </a:txBody>
                  <a:tcPr marL="7327" marR="7327" marT="7327" marB="0" anchor="ctr">
                    <a:lnL>
                      <a:noFill/>
                    </a:lnL>
                    <a:lnR>
                      <a:noFill/>
                    </a:lnR>
                    <a:lnT>
                      <a:noFill/>
                    </a:lnT>
                    <a:lnB w="1270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c hMerge="1">
                  <a:txBody>
                    <a:bodyPr/>
                    <a:lstStyle/>
                    <a:p>
                      <a:endParaRPr lang="es-EC"/>
                    </a:p>
                  </a:txBody>
                  <a:tcPr/>
                </a:tc>
                <a:tc hMerge="1">
                  <a:txBody>
                    <a:bodyPr/>
                    <a:lstStyle/>
                    <a:p>
                      <a:endParaRPr lang="es-EC"/>
                    </a:p>
                  </a:txBody>
                  <a:tcPr/>
                </a:tc>
                <a:tc hMerge="1">
                  <a:txBody>
                    <a:bodyPr/>
                    <a:lstStyle/>
                    <a:p>
                      <a:endParaRPr lang="es-EC"/>
                    </a:p>
                  </a:txBody>
                  <a:tcPr/>
                </a:tc>
              </a:tr>
              <a:tr h="297580">
                <a:tc>
                  <a:txBody>
                    <a:bodyPr/>
                    <a:lstStyle/>
                    <a:p>
                      <a:pPr algn="ctr" fontAlgn="b"/>
                      <a:r>
                        <a:rPr lang="es-EC" sz="1400" b="1" i="0" u="none" strike="noStrike" dirty="0">
                          <a:solidFill>
                            <a:srgbClr val="000000"/>
                          </a:solidFill>
                          <a:latin typeface="Calibri"/>
                        </a:rPr>
                        <a:t>DIAGNÓSTICO</a:t>
                      </a:r>
                    </a:p>
                  </a:txBody>
                  <a:tcPr marL="7327" marR="7327" marT="7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c>
                  <a:txBody>
                    <a:bodyPr/>
                    <a:lstStyle/>
                    <a:p>
                      <a:pPr algn="ctr" fontAlgn="b"/>
                      <a:r>
                        <a:rPr lang="es-EC" sz="1400" b="1" i="0" u="none" strike="noStrike">
                          <a:solidFill>
                            <a:srgbClr val="000000"/>
                          </a:solidFill>
                          <a:latin typeface="Calibri"/>
                        </a:rPr>
                        <a:t>PROPUESTA DE INTEREVENCIÒN</a:t>
                      </a:r>
                    </a:p>
                  </a:txBody>
                  <a:tcPr marL="7327" marR="7327" marT="7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c>
                  <a:txBody>
                    <a:bodyPr/>
                    <a:lstStyle/>
                    <a:p>
                      <a:pPr algn="ctr" fontAlgn="b"/>
                      <a:r>
                        <a:rPr lang="es-EC" sz="1400" b="1" i="0" u="none" strike="noStrike">
                          <a:solidFill>
                            <a:srgbClr val="000000"/>
                          </a:solidFill>
                          <a:latin typeface="Calibri"/>
                        </a:rPr>
                        <a:t>RESPONSABILIDAD</a:t>
                      </a:r>
                    </a:p>
                  </a:txBody>
                  <a:tcPr marL="7327" marR="7327" marT="7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c>
                  <a:txBody>
                    <a:bodyPr/>
                    <a:lstStyle/>
                    <a:p>
                      <a:pPr algn="ctr" fontAlgn="b"/>
                      <a:r>
                        <a:rPr lang="es-EC" sz="1400" b="1" i="0" u="none" strike="noStrike">
                          <a:solidFill>
                            <a:srgbClr val="000000"/>
                          </a:solidFill>
                          <a:latin typeface="Calibri"/>
                        </a:rPr>
                        <a:t>PLAZO</a:t>
                      </a:r>
                    </a:p>
                  </a:txBody>
                  <a:tcPr marL="7327" marR="7327" marT="7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r>
              <a:tr h="736545">
                <a:tc rowSpan="4">
                  <a:txBody>
                    <a:bodyPr/>
                    <a:lstStyle/>
                    <a:p>
                      <a:pPr algn="l" fontAlgn="ctr"/>
                      <a:r>
                        <a:rPr lang="es-EC" sz="1400" b="0" i="0" u="none" strike="noStrike" dirty="0">
                          <a:solidFill>
                            <a:srgbClr val="000000"/>
                          </a:solidFill>
                          <a:latin typeface="Calibri"/>
                        </a:rPr>
                        <a:t>El 54% de los colaboradores sienten temor a enfrentar cambios dentro de la Empresa </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c>
                  <a:txBody>
                    <a:bodyPr/>
                    <a:lstStyle/>
                    <a:p>
                      <a:pPr algn="l" fontAlgn="b"/>
                      <a:r>
                        <a:rPr lang="es-EC" sz="1400" b="0" i="0" u="none" strike="noStrike" dirty="0">
                          <a:solidFill>
                            <a:srgbClr val="000000"/>
                          </a:solidFill>
                          <a:latin typeface="Calibri"/>
                        </a:rPr>
                        <a:t>Mediante charlas, sensibilizar al  personal de la CNT EP Cañar, la importancia de los cambios dentro de la organización.</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c>
                  <a:txBody>
                    <a:bodyPr/>
                    <a:lstStyle/>
                    <a:p>
                      <a:pPr algn="ctr" fontAlgn="ctr"/>
                      <a:r>
                        <a:rPr lang="es-EC" sz="1400" b="0" i="0" u="none" strike="noStrike" dirty="0">
                          <a:solidFill>
                            <a:srgbClr val="000000"/>
                          </a:solidFill>
                          <a:latin typeface="Calibri"/>
                        </a:rPr>
                        <a:t>Instructores internos</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c>
                  <a:txBody>
                    <a:bodyPr/>
                    <a:lstStyle/>
                    <a:p>
                      <a:pPr algn="ctr" fontAlgn="ctr"/>
                      <a:r>
                        <a:rPr lang="es-EC" sz="1400" b="0" i="0" u="none" strike="noStrike" dirty="0">
                          <a:solidFill>
                            <a:srgbClr val="000000"/>
                          </a:solidFill>
                          <a:latin typeface="Calibri"/>
                        </a:rPr>
                        <a:t>Semestralmente</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r>
              <a:tr h="1321831">
                <a:tc vMerge="1">
                  <a:txBody>
                    <a:bodyPr/>
                    <a:lstStyle/>
                    <a:p>
                      <a:endParaRPr lang="es-EC"/>
                    </a:p>
                  </a:txBody>
                  <a:tcPr/>
                </a:tc>
                <a:tc>
                  <a:txBody>
                    <a:bodyPr/>
                    <a:lstStyle/>
                    <a:p>
                      <a:pPr algn="l" fontAlgn="b"/>
                      <a:r>
                        <a:rPr lang="es-EC" sz="1400" b="0" i="0" u="none" strike="noStrike" dirty="0">
                          <a:solidFill>
                            <a:srgbClr val="000000"/>
                          </a:solidFill>
                          <a:latin typeface="Calibri"/>
                        </a:rPr>
                        <a:t>Capacitar al personal, mediante cursos intensivos en los sistemas operativos de acuerdo a las unidades de trabajo, a fin de reforzar los conocimientos y la confianza en cada miembro de la organización </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c>
                  <a:txBody>
                    <a:bodyPr/>
                    <a:lstStyle/>
                    <a:p>
                      <a:pPr algn="ctr" fontAlgn="ctr"/>
                      <a:r>
                        <a:rPr lang="es-EC" sz="1400" b="0" i="0" u="none" strike="noStrike">
                          <a:solidFill>
                            <a:srgbClr val="000000"/>
                          </a:solidFill>
                          <a:latin typeface="Calibri"/>
                        </a:rPr>
                        <a:t>Instructores internos</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c>
                  <a:txBody>
                    <a:bodyPr/>
                    <a:lstStyle/>
                    <a:p>
                      <a:pPr algn="ctr" fontAlgn="ctr"/>
                      <a:r>
                        <a:rPr lang="es-EC" sz="1400" b="0" i="0" u="none" strike="noStrike" dirty="0">
                          <a:solidFill>
                            <a:srgbClr val="000000"/>
                          </a:solidFill>
                          <a:latin typeface="Calibri"/>
                        </a:rPr>
                        <a:t>Corto</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r>
              <a:tr h="1614474">
                <a:tc vMerge="1">
                  <a:txBody>
                    <a:bodyPr/>
                    <a:lstStyle/>
                    <a:p>
                      <a:endParaRPr lang="es-EC"/>
                    </a:p>
                  </a:txBody>
                  <a:tcPr/>
                </a:tc>
                <a:tc>
                  <a:txBody>
                    <a:bodyPr/>
                    <a:lstStyle/>
                    <a:p>
                      <a:pPr algn="l" fontAlgn="t"/>
                      <a:r>
                        <a:rPr lang="es-EC" sz="1400" b="0" i="0" u="none" strike="noStrike" dirty="0">
                          <a:solidFill>
                            <a:srgbClr val="000000"/>
                          </a:solidFill>
                          <a:latin typeface="Calibri"/>
                        </a:rPr>
                        <a:t>Desarrollar talleres y seminarios (tanto para trabajadores como para directivos) con el apoyo de especialistas sobre técnicas para manejar el cambio.</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c>
                  <a:txBody>
                    <a:bodyPr/>
                    <a:lstStyle/>
                    <a:p>
                      <a:pPr algn="ctr" fontAlgn="ctr"/>
                      <a:r>
                        <a:rPr lang="es-EC" sz="1400" b="0" i="0" u="none" strike="noStrike">
                          <a:solidFill>
                            <a:srgbClr val="000000"/>
                          </a:solidFill>
                          <a:latin typeface="Calibri"/>
                        </a:rPr>
                        <a:t>Unidad Administrativa Financiera específicamente por la persona responsable de Talento Humano.</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c>
                  <a:txBody>
                    <a:bodyPr/>
                    <a:lstStyle/>
                    <a:p>
                      <a:pPr algn="ctr" fontAlgn="ctr"/>
                      <a:r>
                        <a:rPr lang="es-EC" sz="1400" b="0" i="0" u="none" strike="noStrike" dirty="0">
                          <a:solidFill>
                            <a:srgbClr val="000000"/>
                          </a:solidFill>
                          <a:latin typeface="Calibri"/>
                        </a:rPr>
                        <a:t>Corto</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r>
              <a:tr h="443902">
                <a:tc vMerge="1">
                  <a:txBody>
                    <a:bodyPr/>
                    <a:lstStyle/>
                    <a:p>
                      <a:endParaRPr lang="es-EC"/>
                    </a:p>
                  </a:txBody>
                  <a:tcPr/>
                </a:tc>
                <a:tc>
                  <a:txBody>
                    <a:bodyPr/>
                    <a:lstStyle/>
                    <a:p>
                      <a:pPr algn="l" fontAlgn="b"/>
                      <a:r>
                        <a:rPr lang="es-EC" sz="1400" b="0" i="0" u="none" strike="noStrike" dirty="0">
                          <a:solidFill>
                            <a:srgbClr val="000000"/>
                          </a:solidFill>
                          <a:latin typeface="Calibri"/>
                        </a:rPr>
                        <a:t>Retroalimentación continua</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c>
                  <a:txBody>
                    <a:bodyPr/>
                    <a:lstStyle/>
                    <a:p>
                      <a:pPr algn="ctr" fontAlgn="ctr"/>
                      <a:r>
                        <a:rPr lang="es-EC" sz="1400" b="0" i="0" u="none" strike="noStrike">
                          <a:solidFill>
                            <a:srgbClr val="000000"/>
                          </a:solidFill>
                          <a:latin typeface="Calibri"/>
                        </a:rPr>
                        <a:t>Talento Humano - Coach </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c>
                  <a:txBody>
                    <a:bodyPr/>
                    <a:lstStyle/>
                    <a:p>
                      <a:pPr algn="ctr" fontAlgn="ctr"/>
                      <a:r>
                        <a:rPr lang="es-EC" sz="1400" b="0" i="0" u="none" strike="noStrike" dirty="0">
                          <a:solidFill>
                            <a:srgbClr val="000000"/>
                          </a:solidFill>
                          <a:latin typeface="Calibri"/>
                        </a:rPr>
                        <a:t>Permanente</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r>
            </a:tbl>
          </a:graphicData>
        </a:graphic>
      </p:graphicFrame>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r>
              <a:rPr lang="es-ES" sz="2000" b="1" u="sng" dirty="0" smtClean="0">
                <a:solidFill>
                  <a:schemeClr val="bg1"/>
                </a:solidFill>
                <a:latin typeface="Comic Sans MS" pitchFamily="66" charset="0"/>
              </a:rPr>
              <a:t>FACTOR RECURSOS HUMANOS</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8" name="7 Flecha derecha">
            <a:hlinkClick r:id="rId4" action="ppaction://hlinksldjump"/>
          </p:cNvPr>
          <p:cNvSpPr/>
          <p:nvPr/>
        </p:nvSpPr>
        <p:spPr>
          <a:xfrm rot="10800000">
            <a:off x="8388424" y="630932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9" name="8 Tabla"/>
          <p:cNvGraphicFramePr>
            <a:graphicFrameLocks noGrp="1"/>
          </p:cNvGraphicFramePr>
          <p:nvPr>
            <p:extLst>
              <p:ext uri="{D42A27DB-BD31-4B8C-83A1-F6EECF244321}">
                <p14:modId xmlns:p14="http://schemas.microsoft.com/office/powerpoint/2010/main" val="4064176241"/>
              </p:ext>
            </p:extLst>
          </p:nvPr>
        </p:nvGraphicFramePr>
        <p:xfrm>
          <a:off x="467545" y="1629508"/>
          <a:ext cx="7488832" cy="4995765"/>
        </p:xfrm>
        <a:graphic>
          <a:graphicData uri="http://schemas.openxmlformats.org/drawingml/2006/table">
            <a:tbl>
              <a:tblPr/>
              <a:tblGrid>
                <a:gridCol w="1374097"/>
                <a:gridCol w="3783012"/>
                <a:gridCol w="1200610"/>
                <a:gridCol w="1131113"/>
              </a:tblGrid>
              <a:tr h="375984">
                <a:tc gridSpan="4">
                  <a:txBody>
                    <a:bodyPr/>
                    <a:lstStyle/>
                    <a:p>
                      <a:pPr algn="just" fontAlgn="ctr"/>
                      <a:r>
                        <a:rPr lang="es-EC" sz="1200" b="1" i="0" u="none" strike="noStrike" dirty="0">
                          <a:solidFill>
                            <a:srgbClr val="000000"/>
                          </a:solidFill>
                          <a:latin typeface="Calibri"/>
                        </a:rPr>
                        <a:t>OBJETIVO</a:t>
                      </a:r>
                      <a:r>
                        <a:rPr lang="es-EC" sz="1200" b="0" i="0" u="none" strike="noStrike" dirty="0">
                          <a:solidFill>
                            <a:srgbClr val="000000"/>
                          </a:solidFill>
                          <a:latin typeface="Calibri"/>
                        </a:rPr>
                        <a:t>: Fomentar un ambiente adecuado de trabajo, a través de actividades participativas, en las cuales los colaboradores se sientan parte de la empresa.</a:t>
                      </a:r>
                    </a:p>
                  </a:txBody>
                  <a:tcPr marL="7327" marR="7327" marT="7327" marB="0" anchor="ctr">
                    <a:lnL>
                      <a:noFill/>
                    </a:lnL>
                    <a:lnR>
                      <a:noFill/>
                    </a:lnR>
                    <a:lnT>
                      <a:noFill/>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hMerge="1">
                  <a:txBody>
                    <a:bodyPr/>
                    <a:lstStyle/>
                    <a:p>
                      <a:endParaRPr lang="es-EC"/>
                    </a:p>
                  </a:txBody>
                  <a:tcPr/>
                </a:tc>
                <a:tc hMerge="1">
                  <a:txBody>
                    <a:bodyPr/>
                    <a:lstStyle/>
                    <a:p>
                      <a:endParaRPr lang="es-EC"/>
                    </a:p>
                  </a:txBody>
                  <a:tcPr/>
                </a:tc>
                <a:tc hMerge="1">
                  <a:txBody>
                    <a:bodyPr/>
                    <a:lstStyle/>
                    <a:p>
                      <a:endParaRPr lang="es-EC"/>
                    </a:p>
                  </a:txBody>
                  <a:tcPr/>
                </a:tc>
              </a:tr>
              <a:tr h="252308">
                <a:tc>
                  <a:txBody>
                    <a:bodyPr/>
                    <a:lstStyle/>
                    <a:p>
                      <a:pPr algn="ctr" fontAlgn="b"/>
                      <a:r>
                        <a:rPr lang="es-EC" sz="1200" b="1" i="0" u="none" strike="noStrike" dirty="0">
                          <a:solidFill>
                            <a:srgbClr val="000000"/>
                          </a:solidFill>
                          <a:latin typeface="Calibri"/>
                        </a:rPr>
                        <a:t>DIAGNÓSTICO</a:t>
                      </a:r>
                    </a:p>
                  </a:txBody>
                  <a:tcPr marL="7327" marR="7327" marT="7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just" fontAlgn="b"/>
                      <a:r>
                        <a:rPr lang="es-EC" sz="1200" b="1" i="0" u="none" strike="noStrike" dirty="0">
                          <a:solidFill>
                            <a:srgbClr val="000000"/>
                          </a:solidFill>
                          <a:latin typeface="Calibri"/>
                        </a:rPr>
                        <a:t>PROPUESTA DE INTEREVENCIÒN</a:t>
                      </a:r>
                    </a:p>
                  </a:txBody>
                  <a:tcPr marL="7327" marR="7327" marT="7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b"/>
                      <a:r>
                        <a:rPr lang="es-EC" sz="1200" b="1" i="0" u="none" strike="noStrike">
                          <a:solidFill>
                            <a:srgbClr val="000000"/>
                          </a:solidFill>
                          <a:latin typeface="Calibri"/>
                        </a:rPr>
                        <a:t>RESPONSABILIDAD</a:t>
                      </a:r>
                    </a:p>
                  </a:txBody>
                  <a:tcPr marL="7327" marR="7327" marT="7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b"/>
                      <a:r>
                        <a:rPr lang="es-EC" sz="1200" b="1" i="0" u="none" strike="noStrike">
                          <a:solidFill>
                            <a:srgbClr val="000000"/>
                          </a:solidFill>
                          <a:latin typeface="Calibri"/>
                        </a:rPr>
                        <a:t>PLAZO</a:t>
                      </a:r>
                    </a:p>
                  </a:txBody>
                  <a:tcPr marL="7327" marR="7327" marT="7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r>
              <a:tr h="499660">
                <a:tc rowSpan="9">
                  <a:txBody>
                    <a:bodyPr/>
                    <a:lstStyle/>
                    <a:p>
                      <a:pPr algn="ctr" fontAlgn="ctr"/>
                      <a:r>
                        <a:rPr lang="es-EC" sz="1200" b="0" i="0" u="none" strike="noStrike" dirty="0">
                          <a:solidFill>
                            <a:srgbClr val="000000"/>
                          </a:solidFill>
                          <a:latin typeface="Calibri"/>
                        </a:rPr>
                        <a:t>El 75% de los colaboradores perciben un ambiente tenso de trabajo; además el 67 %  opinan que la empresa brinda un trato justo únicamente cuando le conviene.</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just" fontAlgn="ctr"/>
                      <a:r>
                        <a:rPr lang="es-EC" sz="1200" b="0" i="0" u="none" strike="noStrike" dirty="0">
                          <a:solidFill>
                            <a:srgbClr val="000000"/>
                          </a:solidFill>
                          <a:latin typeface="Calibri"/>
                        </a:rPr>
                        <a:t>Promover que las metas que persigan los colaboradores de la Empresa, tenga un significado personal para ellos</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dirty="0">
                          <a:solidFill>
                            <a:srgbClr val="000000"/>
                          </a:solidFill>
                          <a:latin typeface="Calibri"/>
                        </a:rPr>
                        <a:t>Recursos Humanos - Coach</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dirty="0">
                          <a:solidFill>
                            <a:srgbClr val="000000"/>
                          </a:solidFill>
                          <a:latin typeface="Calibri"/>
                        </a:rPr>
                        <a:t>Permanente</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r>
              <a:tr h="375984">
                <a:tc vMerge="1">
                  <a:txBody>
                    <a:bodyPr/>
                    <a:lstStyle/>
                    <a:p>
                      <a:endParaRPr lang="es-EC"/>
                    </a:p>
                  </a:txBody>
                  <a:tcPr/>
                </a:tc>
                <a:tc>
                  <a:txBody>
                    <a:bodyPr/>
                    <a:lstStyle/>
                    <a:p>
                      <a:pPr algn="just" fontAlgn="ctr"/>
                      <a:r>
                        <a:rPr lang="es-EC" sz="1200" b="0" i="0" u="none" strike="noStrike">
                          <a:solidFill>
                            <a:srgbClr val="000000"/>
                          </a:solidFill>
                          <a:latin typeface="Calibri"/>
                        </a:rPr>
                        <a:t>Mantener correctamente informados a lo colaborades para evitar rumores e incertidumbres.</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a:solidFill>
                            <a:srgbClr val="000000"/>
                          </a:solidFill>
                          <a:latin typeface="Calibri"/>
                        </a:rPr>
                        <a:t>Jefes de Unidad</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dirty="0">
                          <a:solidFill>
                            <a:srgbClr val="000000"/>
                          </a:solidFill>
                          <a:latin typeface="Calibri"/>
                        </a:rPr>
                        <a:t>Corto</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r>
              <a:tr h="623337">
                <a:tc vMerge="1">
                  <a:txBody>
                    <a:bodyPr/>
                    <a:lstStyle/>
                    <a:p>
                      <a:endParaRPr lang="es-EC"/>
                    </a:p>
                  </a:txBody>
                  <a:tcPr/>
                </a:tc>
                <a:tc>
                  <a:txBody>
                    <a:bodyPr/>
                    <a:lstStyle/>
                    <a:p>
                      <a:pPr algn="just" fontAlgn="ctr"/>
                      <a:r>
                        <a:rPr lang="es-EC" sz="1200" b="0" i="0" u="none" strike="noStrike">
                          <a:solidFill>
                            <a:srgbClr val="000000"/>
                          </a:solidFill>
                          <a:latin typeface="Calibri"/>
                        </a:rPr>
                        <a:t>Impulsar y motivar a  los colaboradores con su desarrollo personal, con miras a una mejora profesional</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a:solidFill>
                            <a:srgbClr val="000000"/>
                          </a:solidFill>
                          <a:latin typeface="Calibri"/>
                        </a:rPr>
                        <a:t>Recursos Humanos- Jefes de unidad - Coach</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dirty="0">
                          <a:solidFill>
                            <a:srgbClr val="000000"/>
                          </a:solidFill>
                          <a:latin typeface="Calibri"/>
                        </a:rPr>
                        <a:t>Permanente</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r>
              <a:tr h="252308">
                <a:tc vMerge="1">
                  <a:txBody>
                    <a:bodyPr/>
                    <a:lstStyle/>
                    <a:p>
                      <a:endParaRPr lang="es-EC"/>
                    </a:p>
                  </a:txBody>
                  <a:tcPr/>
                </a:tc>
                <a:tc>
                  <a:txBody>
                    <a:bodyPr/>
                    <a:lstStyle/>
                    <a:p>
                      <a:pPr algn="just" fontAlgn="ctr"/>
                      <a:r>
                        <a:rPr lang="es-EC" sz="1200" b="0" i="0" u="none" strike="noStrike">
                          <a:solidFill>
                            <a:srgbClr val="000000"/>
                          </a:solidFill>
                          <a:latin typeface="Calibri"/>
                        </a:rPr>
                        <a:t>Socializar la filosofía empresarial</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a:solidFill>
                            <a:srgbClr val="000000"/>
                          </a:solidFill>
                          <a:latin typeface="Calibri"/>
                        </a:rPr>
                        <a:t>Recursos Humanos </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dirty="0">
                          <a:solidFill>
                            <a:srgbClr val="000000"/>
                          </a:solidFill>
                          <a:latin typeface="Calibri"/>
                        </a:rPr>
                        <a:t>Corto</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r>
              <a:tr h="623337">
                <a:tc vMerge="1">
                  <a:txBody>
                    <a:bodyPr/>
                    <a:lstStyle/>
                    <a:p>
                      <a:endParaRPr lang="es-EC"/>
                    </a:p>
                  </a:txBody>
                  <a:tcPr/>
                </a:tc>
                <a:tc>
                  <a:txBody>
                    <a:bodyPr/>
                    <a:lstStyle/>
                    <a:p>
                      <a:pPr algn="just" fontAlgn="ctr"/>
                      <a:r>
                        <a:rPr lang="es-EC" sz="1200" b="0" i="0" u="none" strike="noStrike" dirty="0">
                          <a:solidFill>
                            <a:srgbClr val="000000"/>
                          </a:solidFill>
                          <a:latin typeface="Calibri"/>
                        </a:rPr>
                        <a:t>Desarrollar una evaluación de puestos de trabajo</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a:solidFill>
                            <a:srgbClr val="000000"/>
                          </a:solidFill>
                          <a:latin typeface="Calibri"/>
                        </a:rPr>
                        <a:t>Unidad Administrativa - Recursos Humanos</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dirty="0">
                          <a:solidFill>
                            <a:srgbClr val="000000"/>
                          </a:solidFill>
                          <a:latin typeface="Calibri"/>
                        </a:rPr>
                        <a:t>Corto</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r>
              <a:tr h="375984">
                <a:tc vMerge="1">
                  <a:txBody>
                    <a:bodyPr/>
                    <a:lstStyle/>
                    <a:p>
                      <a:endParaRPr lang="es-EC"/>
                    </a:p>
                  </a:txBody>
                  <a:tcPr/>
                </a:tc>
                <a:tc>
                  <a:txBody>
                    <a:bodyPr/>
                    <a:lstStyle/>
                    <a:p>
                      <a:pPr algn="just" fontAlgn="ctr"/>
                      <a:r>
                        <a:rPr lang="es-EC" sz="1200" b="0" i="0" u="none" strike="noStrike">
                          <a:solidFill>
                            <a:srgbClr val="000000"/>
                          </a:solidFill>
                          <a:latin typeface="Calibri"/>
                        </a:rPr>
                        <a:t>Cursos de capacitación para directivos sobre el clima organizacional y su importancia</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a:solidFill>
                            <a:srgbClr val="000000"/>
                          </a:solidFill>
                          <a:latin typeface="Calibri"/>
                        </a:rPr>
                        <a:t>Recursos Humanos</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dirty="0">
                          <a:solidFill>
                            <a:srgbClr val="000000"/>
                          </a:solidFill>
                          <a:latin typeface="Calibri"/>
                        </a:rPr>
                        <a:t>Corto</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r>
              <a:tr h="499660">
                <a:tc vMerge="1">
                  <a:txBody>
                    <a:bodyPr/>
                    <a:lstStyle/>
                    <a:p>
                      <a:endParaRPr lang="es-EC"/>
                    </a:p>
                  </a:txBody>
                  <a:tcPr/>
                </a:tc>
                <a:tc>
                  <a:txBody>
                    <a:bodyPr/>
                    <a:lstStyle/>
                    <a:p>
                      <a:pPr algn="just" fontAlgn="ctr"/>
                      <a:r>
                        <a:rPr lang="es-EC" sz="1200" b="0" i="0" u="none" strike="noStrike">
                          <a:solidFill>
                            <a:srgbClr val="000000"/>
                          </a:solidFill>
                          <a:latin typeface="Calibri"/>
                        </a:rPr>
                        <a:t>Discusiones intergrupales de forma participativa sobre el tema de clima organizacional</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a:solidFill>
                            <a:srgbClr val="000000"/>
                          </a:solidFill>
                          <a:latin typeface="Calibri"/>
                        </a:rPr>
                        <a:t>Recursos Humanos - Jefes de Unidad</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dirty="0">
                          <a:solidFill>
                            <a:srgbClr val="000000"/>
                          </a:solidFill>
                          <a:latin typeface="Calibri"/>
                        </a:rPr>
                        <a:t>Corto</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r>
              <a:tr h="357933">
                <a:tc vMerge="1">
                  <a:txBody>
                    <a:bodyPr/>
                    <a:lstStyle/>
                    <a:p>
                      <a:endParaRPr lang="es-EC"/>
                    </a:p>
                  </a:txBody>
                  <a:tcPr/>
                </a:tc>
                <a:tc>
                  <a:txBody>
                    <a:bodyPr/>
                    <a:lstStyle/>
                    <a:p>
                      <a:pPr algn="just" fontAlgn="ctr"/>
                      <a:r>
                        <a:rPr lang="es-EC" sz="1200" b="0" i="0" u="none" strike="noStrike">
                          <a:solidFill>
                            <a:srgbClr val="000000"/>
                          </a:solidFill>
                          <a:latin typeface="Calibri"/>
                        </a:rPr>
                        <a:t>Capactiación de liderazgo dirigida a los directivos de la Empresa.</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a:solidFill>
                            <a:srgbClr val="000000"/>
                          </a:solidFill>
                          <a:latin typeface="Calibri"/>
                        </a:rPr>
                        <a:t>Recursos Humanos </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dirty="0">
                          <a:solidFill>
                            <a:srgbClr val="000000"/>
                          </a:solidFill>
                          <a:latin typeface="Calibri"/>
                        </a:rPr>
                        <a:t>Permanente</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r>
              <a:tr h="623337">
                <a:tc vMerge="1">
                  <a:txBody>
                    <a:bodyPr/>
                    <a:lstStyle/>
                    <a:p>
                      <a:endParaRPr lang="es-EC"/>
                    </a:p>
                  </a:txBody>
                  <a:tcPr/>
                </a:tc>
                <a:tc>
                  <a:txBody>
                    <a:bodyPr/>
                    <a:lstStyle/>
                    <a:p>
                      <a:pPr algn="just" fontAlgn="ctr"/>
                      <a:r>
                        <a:rPr lang="es-EC" sz="1200" b="0" i="0" u="none" strike="noStrike" dirty="0">
                          <a:solidFill>
                            <a:srgbClr val="000000"/>
                          </a:solidFill>
                          <a:latin typeface="Calibri"/>
                        </a:rPr>
                        <a:t>Mantener el estudio de insatisfacción en el puesto de trabajo con el objetivo de proponer y desarrollar soluciones inmediatas</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a:solidFill>
                            <a:srgbClr val="000000"/>
                          </a:solidFill>
                          <a:latin typeface="Calibri"/>
                        </a:rPr>
                        <a:t>Unidad Administrativa - Recursos Humanos</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c>
                  <a:txBody>
                    <a:bodyPr/>
                    <a:lstStyle/>
                    <a:p>
                      <a:pPr algn="ctr" fontAlgn="ctr"/>
                      <a:r>
                        <a:rPr lang="es-EC" sz="1200" b="0" i="0" u="none" strike="noStrike" dirty="0">
                          <a:solidFill>
                            <a:srgbClr val="000000"/>
                          </a:solidFill>
                          <a:latin typeface="Calibri"/>
                        </a:rPr>
                        <a:t>Permanente</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tcPr>
                </a:tc>
              </a:tr>
            </a:tbl>
          </a:graphicData>
        </a:graphic>
      </p:graphicFrame>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solidFill>
            <a:srgbClr val="FFC000"/>
          </a:solid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r>
              <a:rPr lang="es-ES" sz="2000" b="1" u="sng" dirty="0" smtClean="0">
                <a:solidFill>
                  <a:schemeClr val="bg1"/>
                </a:solidFill>
                <a:latin typeface="Comic Sans MS" pitchFamily="66" charset="0"/>
              </a:rPr>
              <a:t>FACTOR MOTIVACIÓN</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8" name="7 Flecha derecha">
            <a:hlinkClick r:id="rId4" action="ppaction://hlinksldjump"/>
          </p:cNvPr>
          <p:cNvSpPr/>
          <p:nvPr/>
        </p:nvSpPr>
        <p:spPr>
          <a:xfrm rot="10800000">
            <a:off x="8460432" y="188640"/>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9" name="8 Tabla"/>
          <p:cNvGraphicFramePr>
            <a:graphicFrameLocks noGrp="1"/>
          </p:cNvGraphicFramePr>
          <p:nvPr>
            <p:extLst>
              <p:ext uri="{D42A27DB-BD31-4B8C-83A1-F6EECF244321}">
                <p14:modId xmlns:p14="http://schemas.microsoft.com/office/powerpoint/2010/main" val="1622157335"/>
              </p:ext>
            </p:extLst>
          </p:nvPr>
        </p:nvGraphicFramePr>
        <p:xfrm>
          <a:off x="611560" y="1393591"/>
          <a:ext cx="7704856" cy="5203762"/>
        </p:xfrm>
        <a:graphic>
          <a:graphicData uri="http://schemas.openxmlformats.org/drawingml/2006/table">
            <a:tbl>
              <a:tblPr/>
              <a:tblGrid>
                <a:gridCol w="1375867"/>
                <a:gridCol w="3753337"/>
                <a:gridCol w="1578218"/>
                <a:gridCol w="997434"/>
              </a:tblGrid>
              <a:tr h="594557">
                <a:tc gridSpan="4">
                  <a:txBody>
                    <a:bodyPr/>
                    <a:lstStyle/>
                    <a:p>
                      <a:pPr algn="just" fontAlgn="ctr"/>
                      <a:r>
                        <a:rPr lang="es-EC" sz="1200" b="1" i="0" u="none" strike="noStrike" dirty="0">
                          <a:solidFill>
                            <a:srgbClr val="000000"/>
                          </a:solidFill>
                          <a:latin typeface="Calibri"/>
                        </a:rPr>
                        <a:t>OBJETIVO</a:t>
                      </a:r>
                      <a:r>
                        <a:rPr lang="es-EC" sz="1200" b="0" i="0" u="none" strike="noStrike" dirty="0" smtClean="0">
                          <a:solidFill>
                            <a:srgbClr val="000000"/>
                          </a:solidFill>
                          <a:latin typeface="Calibri"/>
                        </a:rPr>
                        <a:t>: Motivar </a:t>
                      </a:r>
                      <a:r>
                        <a:rPr lang="es-EC" sz="1200" b="0" i="0" u="none" strike="noStrike" dirty="0">
                          <a:solidFill>
                            <a:srgbClr val="000000"/>
                          </a:solidFill>
                          <a:latin typeface="Calibri"/>
                        </a:rPr>
                        <a:t>a todos los colaboradores de la empresa, fomentando y profundizando en las relaciones personales y cohesionando los equipos de trabajo, para lograr la fidelidad de los mismos para con la empresa y a la vez fortalecer el clima organizacional</a:t>
                      </a:r>
                    </a:p>
                  </a:txBody>
                  <a:tcPr marL="6879" marR="6879" marT="6879" marB="0" anchor="ctr">
                    <a:lnL>
                      <a:noFill/>
                    </a:lnL>
                    <a:lnR>
                      <a:noFill/>
                    </a:lnR>
                    <a:lnT>
                      <a:noFill/>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hMerge="1">
                  <a:txBody>
                    <a:bodyPr/>
                    <a:lstStyle/>
                    <a:p>
                      <a:endParaRPr lang="es-EC"/>
                    </a:p>
                  </a:txBody>
                  <a:tcPr/>
                </a:tc>
                <a:tc hMerge="1">
                  <a:txBody>
                    <a:bodyPr/>
                    <a:lstStyle/>
                    <a:p>
                      <a:endParaRPr lang="es-EC"/>
                    </a:p>
                  </a:txBody>
                  <a:tcPr/>
                </a:tc>
                <a:tc hMerge="1">
                  <a:txBody>
                    <a:bodyPr/>
                    <a:lstStyle/>
                    <a:p>
                      <a:endParaRPr lang="es-EC"/>
                    </a:p>
                  </a:txBody>
                  <a:tcPr/>
                </a:tc>
              </a:tr>
              <a:tr h="300048">
                <a:tc>
                  <a:txBody>
                    <a:bodyPr/>
                    <a:lstStyle/>
                    <a:p>
                      <a:pPr algn="ctr" fontAlgn="b"/>
                      <a:r>
                        <a:rPr lang="es-EC" sz="1200" b="1" i="0" u="none" strike="noStrike" dirty="0">
                          <a:solidFill>
                            <a:srgbClr val="000000"/>
                          </a:solidFill>
                          <a:latin typeface="Calibri"/>
                        </a:rPr>
                        <a:t>DIAGNÓSTICO</a:t>
                      </a:r>
                    </a:p>
                  </a:txBody>
                  <a:tcPr marL="6879" marR="6879" marT="68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fontAlgn="b"/>
                      <a:r>
                        <a:rPr lang="es-EC" sz="1200" b="1" i="0" u="none" strike="noStrike" dirty="0">
                          <a:solidFill>
                            <a:srgbClr val="000000"/>
                          </a:solidFill>
                          <a:latin typeface="Calibri"/>
                        </a:rPr>
                        <a:t>PROPUESTA DE INTEREVENCIÒN</a:t>
                      </a:r>
                    </a:p>
                  </a:txBody>
                  <a:tcPr marL="6879" marR="6879" marT="68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fontAlgn="b"/>
                      <a:r>
                        <a:rPr lang="es-EC" sz="1200" b="1" i="0" u="none" strike="noStrike" dirty="0">
                          <a:solidFill>
                            <a:srgbClr val="000000"/>
                          </a:solidFill>
                          <a:latin typeface="Calibri"/>
                        </a:rPr>
                        <a:t>RESPONSABILIDAD</a:t>
                      </a:r>
                    </a:p>
                  </a:txBody>
                  <a:tcPr marL="6879" marR="6879" marT="68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fontAlgn="b"/>
                      <a:r>
                        <a:rPr lang="es-EC" sz="1200" b="1" i="0" u="none" strike="noStrike" dirty="0">
                          <a:solidFill>
                            <a:srgbClr val="000000"/>
                          </a:solidFill>
                          <a:latin typeface="Calibri"/>
                        </a:rPr>
                        <a:t>PLAZO</a:t>
                      </a:r>
                    </a:p>
                  </a:txBody>
                  <a:tcPr marL="6879" marR="6879" marT="68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r>
              <a:tr h="447303">
                <a:tc rowSpan="7">
                  <a:txBody>
                    <a:bodyPr/>
                    <a:lstStyle/>
                    <a:p>
                      <a:pPr algn="l" fontAlgn="ctr"/>
                      <a:r>
                        <a:rPr lang="es-EC" sz="1200" b="0" i="0" u="none" strike="noStrike" dirty="0">
                          <a:solidFill>
                            <a:srgbClr val="000000"/>
                          </a:solidFill>
                          <a:latin typeface="Calibri"/>
                        </a:rPr>
                        <a:t>El 54% de los colaboradores sienten temor a enfrentar cambios dentro de la Empresa </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just" fontAlgn="b"/>
                      <a:r>
                        <a:rPr lang="es-EC" sz="1200" b="0" i="0" u="none" strike="noStrike" dirty="0">
                          <a:solidFill>
                            <a:srgbClr val="000000"/>
                          </a:solidFill>
                          <a:latin typeface="Calibri"/>
                        </a:rPr>
                        <a:t>Revisar el plan de prestaciones y beneficios actual para determinar la estrategia de mejoramiento</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fontAlgn="ctr"/>
                      <a:r>
                        <a:rPr lang="es-EC" sz="1200" b="0" i="0" u="none" strike="noStrike" dirty="0">
                          <a:solidFill>
                            <a:srgbClr val="000000"/>
                          </a:solidFill>
                          <a:latin typeface="Calibri"/>
                        </a:rPr>
                        <a:t>Unidad Administrativa Financiera </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fontAlgn="ctr"/>
                      <a:r>
                        <a:rPr lang="es-EC" sz="1200" b="0" i="0" u="none" strike="noStrike" dirty="0">
                          <a:solidFill>
                            <a:srgbClr val="000000"/>
                          </a:solidFill>
                          <a:latin typeface="Calibri"/>
                        </a:rPr>
                        <a:t>Largo</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r>
              <a:tr h="300048">
                <a:tc vMerge="1">
                  <a:txBody>
                    <a:bodyPr/>
                    <a:lstStyle/>
                    <a:p>
                      <a:endParaRPr lang="es-EC"/>
                    </a:p>
                  </a:txBody>
                  <a:tcPr/>
                </a:tc>
                <a:tc>
                  <a:txBody>
                    <a:bodyPr/>
                    <a:lstStyle/>
                    <a:p>
                      <a:pPr algn="just" fontAlgn="b"/>
                      <a:r>
                        <a:rPr lang="es-EC" sz="1200" b="0" i="0" u="none" strike="noStrike">
                          <a:solidFill>
                            <a:srgbClr val="000000"/>
                          </a:solidFill>
                          <a:latin typeface="Calibri"/>
                        </a:rPr>
                        <a:t>Implementar charlas motivacionales</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fontAlgn="ctr"/>
                      <a:r>
                        <a:rPr lang="es-EC" sz="1200" b="0" i="0" u="none" strike="noStrike">
                          <a:solidFill>
                            <a:srgbClr val="000000"/>
                          </a:solidFill>
                          <a:latin typeface="Calibri"/>
                        </a:rPr>
                        <a:t>Instructores internos</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fontAlgn="ctr"/>
                      <a:r>
                        <a:rPr lang="es-EC" sz="1200" b="0" i="0" u="none" strike="noStrike" dirty="0">
                          <a:solidFill>
                            <a:srgbClr val="000000"/>
                          </a:solidFill>
                          <a:latin typeface="Calibri"/>
                        </a:rPr>
                        <a:t>Permanente</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r>
              <a:tr h="300048">
                <a:tc vMerge="1">
                  <a:txBody>
                    <a:bodyPr/>
                    <a:lstStyle/>
                    <a:p>
                      <a:endParaRPr lang="es-EC"/>
                    </a:p>
                  </a:txBody>
                  <a:tcPr/>
                </a:tc>
                <a:tc>
                  <a:txBody>
                    <a:bodyPr/>
                    <a:lstStyle/>
                    <a:p>
                      <a:pPr algn="just" fontAlgn="b"/>
                      <a:r>
                        <a:rPr lang="es-EC" sz="1200" b="0" i="0" u="none" strike="noStrike">
                          <a:solidFill>
                            <a:srgbClr val="000000"/>
                          </a:solidFill>
                          <a:latin typeface="Calibri"/>
                        </a:rPr>
                        <a:t>Participar el nuevo modelo de cultura organizacional </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fontAlgn="ctr"/>
                      <a:r>
                        <a:rPr lang="es-EC" sz="1200" b="0" i="0" u="none" strike="noStrike">
                          <a:solidFill>
                            <a:srgbClr val="000000"/>
                          </a:solidFill>
                          <a:latin typeface="Calibri"/>
                        </a:rPr>
                        <a:t>Líder Regional</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fontAlgn="ctr"/>
                      <a:r>
                        <a:rPr lang="es-EC" sz="1200" b="0" i="0" u="none" strike="noStrike" dirty="0">
                          <a:solidFill>
                            <a:srgbClr val="000000"/>
                          </a:solidFill>
                          <a:latin typeface="Calibri"/>
                        </a:rPr>
                        <a:t>Corto</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r>
              <a:tr h="889067">
                <a:tc vMerge="1">
                  <a:txBody>
                    <a:bodyPr/>
                    <a:lstStyle/>
                    <a:p>
                      <a:endParaRPr lang="es-EC"/>
                    </a:p>
                  </a:txBody>
                  <a:tcPr/>
                </a:tc>
                <a:tc>
                  <a:txBody>
                    <a:bodyPr/>
                    <a:lstStyle/>
                    <a:p>
                      <a:pPr algn="just" fontAlgn="b"/>
                      <a:r>
                        <a:rPr lang="es-EC" sz="1200" b="0" i="0" u="none" strike="noStrike" dirty="0">
                          <a:solidFill>
                            <a:srgbClr val="000000"/>
                          </a:solidFill>
                          <a:latin typeface="Calibri"/>
                        </a:rPr>
                        <a:t>Hacer partícipes de los logros individuales y de equipo alcanzados a través de las reuniones que se realicen en el plan de integración y cooperación de la empresa</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fontAlgn="ctr"/>
                      <a:r>
                        <a:rPr lang="es-EC" sz="1200" b="0" i="0" u="none" strike="noStrike">
                          <a:solidFill>
                            <a:srgbClr val="000000"/>
                          </a:solidFill>
                          <a:latin typeface="Calibri"/>
                        </a:rPr>
                        <a:t>Recursos Humanos - Jefes departamentales</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fontAlgn="ctr"/>
                      <a:r>
                        <a:rPr lang="es-EC" sz="1200" b="0" i="0" u="none" strike="noStrike" dirty="0">
                          <a:solidFill>
                            <a:srgbClr val="000000"/>
                          </a:solidFill>
                          <a:latin typeface="Calibri"/>
                        </a:rPr>
                        <a:t>Corto</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r>
              <a:tr h="741812">
                <a:tc vMerge="1">
                  <a:txBody>
                    <a:bodyPr/>
                    <a:lstStyle/>
                    <a:p>
                      <a:endParaRPr lang="es-EC"/>
                    </a:p>
                  </a:txBody>
                  <a:tcPr/>
                </a:tc>
                <a:tc>
                  <a:txBody>
                    <a:bodyPr/>
                    <a:lstStyle/>
                    <a:p>
                      <a:pPr algn="just" fontAlgn="t"/>
                      <a:r>
                        <a:rPr lang="es-EC" sz="1200" b="0" i="0" u="none" strike="noStrike" dirty="0">
                          <a:solidFill>
                            <a:srgbClr val="000000"/>
                          </a:solidFill>
                          <a:latin typeface="Calibri"/>
                        </a:rPr>
                        <a:t>Detectar a los colaboradores que muestran bajo rendimiento en sus labores con el fin de escucharlos y ayudarlos en la solución de los mismos con estrategias positivas</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fontAlgn="ctr"/>
                      <a:r>
                        <a:rPr lang="es-EC" sz="1200" b="0" i="0" u="none" strike="noStrike">
                          <a:solidFill>
                            <a:srgbClr val="000000"/>
                          </a:solidFill>
                          <a:latin typeface="Calibri"/>
                        </a:rPr>
                        <a:t>Recursos Humanos - Jefes departamentales</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fontAlgn="ctr"/>
                      <a:r>
                        <a:rPr lang="es-EC" sz="1200" b="0" i="0" u="none" strike="noStrike" dirty="0">
                          <a:solidFill>
                            <a:srgbClr val="000000"/>
                          </a:solidFill>
                          <a:latin typeface="Calibri"/>
                        </a:rPr>
                        <a:t>Corto</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r>
              <a:tr h="889067">
                <a:tc vMerge="1">
                  <a:txBody>
                    <a:bodyPr/>
                    <a:lstStyle/>
                    <a:p>
                      <a:endParaRPr lang="es-EC"/>
                    </a:p>
                  </a:txBody>
                  <a:tcPr/>
                </a:tc>
                <a:tc>
                  <a:txBody>
                    <a:bodyPr/>
                    <a:lstStyle/>
                    <a:p>
                      <a:pPr algn="just" fontAlgn="b"/>
                      <a:r>
                        <a:rPr lang="es-EC" sz="1200" b="0" i="0" u="none" strike="noStrike" dirty="0">
                          <a:solidFill>
                            <a:srgbClr val="000000"/>
                          </a:solidFill>
                          <a:latin typeface="Calibri"/>
                        </a:rPr>
                        <a:t>Implementar el reconocimiento al esfuerzo y creatividad en las actividades propias del puesto de trabajo con pequeños reconocimientos sociales o publicando en las carteleras.</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fontAlgn="ctr"/>
                      <a:r>
                        <a:rPr lang="es-EC" sz="1200" b="0" i="0" u="none" strike="noStrike">
                          <a:solidFill>
                            <a:srgbClr val="000000"/>
                          </a:solidFill>
                          <a:latin typeface="Calibri"/>
                        </a:rPr>
                        <a:t>Unidad Administrativa Financiera- Recursos Humanos - Coach </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fontAlgn="ctr"/>
                      <a:r>
                        <a:rPr lang="es-EC" sz="1200" b="0" i="0" u="none" strike="noStrike" dirty="0">
                          <a:solidFill>
                            <a:srgbClr val="000000"/>
                          </a:solidFill>
                          <a:latin typeface="Calibri"/>
                        </a:rPr>
                        <a:t>Permanente</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r>
              <a:tr h="741812">
                <a:tc vMerge="1">
                  <a:txBody>
                    <a:bodyPr/>
                    <a:lstStyle/>
                    <a:p>
                      <a:endParaRPr lang="es-EC"/>
                    </a:p>
                  </a:txBody>
                  <a:tcPr/>
                </a:tc>
                <a:tc>
                  <a:txBody>
                    <a:bodyPr/>
                    <a:lstStyle/>
                    <a:p>
                      <a:pPr algn="just" fontAlgn="b"/>
                      <a:r>
                        <a:rPr lang="es-EC" sz="1200" b="0" i="0" u="none" strike="noStrike" dirty="0">
                          <a:solidFill>
                            <a:srgbClr val="000000"/>
                          </a:solidFill>
                          <a:latin typeface="Calibri"/>
                        </a:rPr>
                        <a:t>Programar reuniones donde los empleados expongan sus problemas y al mismo tiempo se lleve a cabo una discusión abierta de cómo solucionarlos.</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fontAlgn="ctr"/>
                      <a:r>
                        <a:rPr lang="es-EC" sz="1200" b="0" i="0" u="none" strike="noStrike">
                          <a:solidFill>
                            <a:srgbClr val="000000"/>
                          </a:solidFill>
                          <a:latin typeface="Calibri"/>
                        </a:rPr>
                        <a:t>Jefes departamentales</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fontAlgn="ctr"/>
                      <a:r>
                        <a:rPr lang="es-EC" sz="1200" b="0" i="0" u="none" strike="noStrike" dirty="0">
                          <a:solidFill>
                            <a:srgbClr val="000000"/>
                          </a:solidFill>
                          <a:latin typeface="Calibri"/>
                        </a:rPr>
                        <a:t>Permanente</a:t>
                      </a:r>
                    </a:p>
                  </a:txBody>
                  <a:tcPr marL="6879" marR="6879" marT="68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r>
            </a:tbl>
          </a:graphicData>
        </a:graphic>
      </p:graphicFrame>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r>
              <a:rPr lang="es-ES" sz="2000" b="1" u="sng" dirty="0" smtClean="0">
                <a:solidFill>
                  <a:schemeClr val="bg1"/>
                </a:solidFill>
                <a:latin typeface="Comic Sans MS" pitchFamily="66" charset="0"/>
              </a:rPr>
              <a:t>PROCESO DE INTEGRACIÓN</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8" name="7 Flecha derecha">
            <a:hlinkClick r:id="rId4" action="ppaction://hlinksldjump"/>
          </p:cNvPr>
          <p:cNvSpPr/>
          <p:nvPr/>
        </p:nvSpPr>
        <p:spPr>
          <a:xfrm rot="10800000">
            <a:off x="8388424" y="630932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9" name="8 Tabla"/>
          <p:cNvGraphicFramePr>
            <a:graphicFrameLocks noGrp="1"/>
          </p:cNvGraphicFramePr>
          <p:nvPr>
            <p:extLst>
              <p:ext uri="{D42A27DB-BD31-4B8C-83A1-F6EECF244321}">
                <p14:modId xmlns:p14="http://schemas.microsoft.com/office/powerpoint/2010/main" val="3204219735"/>
              </p:ext>
            </p:extLst>
          </p:nvPr>
        </p:nvGraphicFramePr>
        <p:xfrm>
          <a:off x="755577" y="1628799"/>
          <a:ext cx="7632847" cy="4706598"/>
        </p:xfrm>
        <a:graphic>
          <a:graphicData uri="http://schemas.openxmlformats.org/drawingml/2006/table">
            <a:tbl>
              <a:tblPr/>
              <a:tblGrid>
                <a:gridCol w="1306523"/>
                <a:gridCol w="2449496"/>
                <a:gridCol w="1801133"/>
                <a:gridCol w="2075695"/>
              </a:tblGrid>
              <a:tr h="163383">
                <a:tc>
                  <a:txBody>
                    <a:bodyPr/>
                    <a:lstStyle/>
                    <a:p>
                      <a:pPr algn="l" fontAlgn="b"/>
                      <a:r>
                        <a:rPr lang="es-EC" sz="1200" b="1" i="0" u="none" strike="noStrike" dirty="0">
                          <a:solidFill>
                            <a:srgbClr val="000000"/>
                          </a:solidFill>
                          <a:latin typeface="Calibri"/>
                        </a:rPr>
                        <a:t>ACTIVIDAD</a:t>
                      </a:r>
                    </a:p>
                  </a:txBody>
                  <a:tcPr marL="6579" marR="6579" marT="65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c>
                  <a:txBody>
                    <a:bodyPr/>
                    <a:lstStyle/>
                    <a:p>
                      <a:pPr algn="l" fontAlgn="b"/>
                      <a:r>
                        <a:rPr lang="es-EC" sz="1200" b="1" i="0" u="none" strike="noStrike">
                          <a:solidFill>
                            <a:srgbClr val="000000"/>
                          </a:solidFill>
                          <a:latin typeface="Calibri"/>
                        </a:rPr>
                        <a:t>OBJETIVO</a:t>
                      </a:r>
                    </a:p>
                  </a:txBody>
                  <a:tcPr marL="6579" marR="6579" marT="65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c>
                  <a:txBody>
                    <a:bodyPr/>
                    <a:lstStyle/>
                    <a:p>
                      <a:pPr algn="l" fontAlgn="b"/>
                      <a:r>
                        <a:rPr lang="es-EC" sz="1200" b="1" i="0" u="none" strike="noStrike">
                          <a:solidFill>
                            <a:srgbClr val="000000"/>
                          </a:solidFill>
                          <a:latin typeface="Calibri"/>
                        </a:rPr>
                        <a:t>META</a:t>
                      </a:r>
                    </a:p>
                  </a:txBody>
                  <a:tcPr marL="6579" marR="6579" marT="65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c>
                  <a:txBody>
                    <a:bodyPr/>
                    <a:lstStyle/>
                    <a:p>
                      <a:pPr algn="l" fontAlgn="b"/>
                      <a:r>
                        <a:rPr lang="es-EC" sz="1200" b="1" i="0" u="none" strike="noStrike">
                          <a:solidFill>
                            <a:srgbClr val="000000"/>
                          </a:solidFill>
                          <a:latin typeface="Calibri"/>
                        </a:rPr>
                        <a:t>PROPÓSITO</a:t>
                      </a:r>
                    </a:p>
                  </a:txBody>
                  <a:tcPr marL="6579" marR="6579" marT="65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r>
              <a:tr h="1188497">
                <a:tc>
                  <a:txBody>
                    <a:bodyPr/>
                    <a:lstStyle/>
                    <a:p>
                      <a:pPr algn="l" fontAlgn="ctr"/>
                      <a:r>
                        <a:rPr lang="es-EC" sz="1200" b="0" i="0" u="none" strike="noStrike" dirty="0">
                          <a:solidFill>
                            <a:srgbClr val="000000"/>
                          </a:solidFill>
                          <a:latin typeface="Calibri"/>
                        </a:rPr>
                        <a:t>Reuniones por departamento (integración).</a:t>
                      </a:r>
                    </a:p>
                  </a:txBody>
                  <a:tcPr marL="6579" marR="6579" marT="65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c>
                  <a:txBody>
                    <a:bodyPr/>
                    <a:lstStyle/>
                    <a:p>
                      <a:pPr algn="l" fontAlgn="t"/>
                      <a:r>
                        <a:rPr lang="es-EC" sz="1200" b="0" i="0" u="none" strike="noStrike">
                          <a:solidFill>
                            <a:srgbClr val="000000"/>
                          </a:solidFill>
                          <a:latin typeface="Calibri"/>
                        </a:rPr>
                        <a:t>Integrar y permitir que las personas se conozcan mejor, reconociendo sus cualidades, gustos, hobbies y estudios realizados</a:t>
                      </a:r>
                    </a:p>
                  </a:txBody>
                  <a:tcPr marL="6579" marR="6579"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c>
                  <a:txBody>
                    <a:bodyPr/>
                    <a:lstStyle/>
                    <a:p>
                      <a:pPr algn="l" fontAlgn="t"/>
                      <a:r>
                        <a:rPr lang="es-EC" sz="1200" b="0" i="0" u="none" strike="noStrike">
                          <a:solidFill>
                            <a:srgbClr val="000000"/>
                          </a:solidFill>
                          <a:latin typeface="Calibri"/>
                        </a:rPr>
                        <a:t>Identificar las fortalezas y debilidades de las personas que puedan aportar en su área de trabajo y al mismo tiempo puedan ser un obstáculo</a:t>
                      </a:r>
                    </a:p>
                  </a:txBody>
                  <a:tcPr marL="6579" marR="6579"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c>
                  <a:txBody>
                    <a:bodyPr/>
                    <a:lstStyle/>
                    <a:p>
                      <a:pPr algn="l" fontAlgn="t"/>
                      <a:r>
                        <a:rPr lang="es-EC" sz="1200" b="0" i="0" u="none" strike="noStrike">
                          <a:solidFill>
                            <a:srgbClr val="000000"/>
                          </a:solidFill>
                          <a:latin typeface="Calibri"/>
                        </a:rPr>
                        <a:t>Aceptar que las personas del área de trabajo afrontan problemas diarios y cotidianos, no solamente en el lugar de trabajo si no en sus hogares</a:t>
                      </a:r>
                    </a:p>
                  </a:txBody>
                  <a:tcPr marL="6579" marR="6579"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r>
              <a:tr h="1188497">
                <a:tc>
                  <a:txBody>
                    <a:bodyPr/>
                    <a:lstStyle/>
                    <a:p>
                      <a:pPr algn="l" fontAlgn="ctr"/>
                      <a:r>
                        <a:rPr lang="es-EC" sz="1200" b="0" i="0" u="none" strike="noStrike" dirty="0">
                          <a:solidFill>
                            <a:srgbClr val="000000"/>
                          </a:solidFill>
                          <a:latin typeface="Calibri"/>
                        </a:rPr>
                        <a:t>Celebración de cumpleaños (integración)</a:t>
                      </a:r>
                    </a:p>
                  </a:txBody>
                  <a:tcPr marL="6579" marR="6579" marT="65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c>
                  <a:txBody>
                    <a:bodyPr/>
                    <a:lstStyle/>
                    <a:p>
                      <a:pPr algn="l" fontAlgn="t"/>
                      <a:r>
                        <a:rPr lang="es-EC" sz="1200" b="0" i="0" u="none" strike="noStrike" dirty="0">
                          <a:solidFill>
                            <a:srgbClr val="000000"/>
                          </a:solidFill>
                          <a:latin typeface="Calibri"/>
                        </a:rPr>
                        <a:t>Celebrar el cumpleaños de las personas que pertenecen al área de trabajo</a:t>
                      </a:r>
                    </a:p>
                  </a:txBody>
                  <a:tcPr marL="6579" marR="6579"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c>
                  <a:txBody>
                    <a:bodyPr/>
                    <a:lstStyle/>
                    <a:p>
                      <a:pPr algn="l" fontAlgn="t"/>
                      <a:r>
                        <a:rPr lang="es-EC" sz="1200" b="0" i="0" u="none" strike="noStrike">
                          <a:solidFill>
                            <a:srgbClr val="000000"/>
                          </a:solidFill>
                          <a:latin typeface="Calibri"/>
                        </a:rPr>
                        <a:t>Aprovechar espacios para que las personas tengan un tiempo de intercambio y charla para distender el estrés del trabajo</a:t>
                      </a:r>
                    </a:p>
                  </a:txBody>
                  <a:tcPr marL="6579" marR="6579"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c>
                  <a:txBody>
                    <a:bodyPr/>
                    <a:lstStyle/>
                    <a:p>
                      <a:pPr algn="l" fontAlgn="t"/>
                      <a:r>
                        <a:rPr lang="es-EC" sz="1200" b="0" i="0" u="none" strike="noStrike">
                          <a:solidFill>
                            <a:srgbClr val="000000"/>
                          </a:solidFill>
                          <a:latin typeface="Calibri"/>
                        </a:rPr>
                        <a:t>Generar mejores relaciones interpersonales entre el personal de trabajo</a:t>
                      </a:r>
                    </a:p>
                  </a:txBody>
                  <a:tcPr marL="6579" marR="6579"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r>
              <a:tr h="1188497">
                <a:tc>
                  <a:txBody>
                    <a:bodyPr/>
                    <a:lstStyle/>
                    <a:p>
                      <a:pPr algn="l" fontAlgn="ctr"/>
                      <a:r>
                        <a:rPr lang="es-EC" sz="1200" b="0" i="0" u="none" strike="noStrike" dirty="0">
                          <a:solidFill>
                            <a:srgbClr val="000000"/>
                          </a:solidFill>
                          <a:latin typeface="Calibri"/>
                        </a:rPr>
                        <a:t>Intercambio de puesto (cooperación)</a:t>
                      </a:r>
                    </a:p>
                  </a:txBody>
                  <a:tcPr marL="6579" marR="6579" marT="65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c>
                  <a:txBody>
                    <a:bodyPr/>
                    <a:lstStyle/>
                    <a:p>
                      <a:pPr algn="l" fontAlgn="t"/>
                      <a:r>
                        <a:rPr lang="es-EC" sz="1200" b="0" i="0" u="none" strike="noStrike">
                          <a:solidFill>
                            <a:srgbClr val="000000"/>
                          </a:solidFill>
                          <a:latin typeface="Calibri"/>
                        </a:rPr>
                        <a:t>El objetivo del intercambio de puesto se basa en que cada compañero debe aprender a ver las cosas desde el punto de vista del otro, así minimizar la presión que se ejerce sobre cada persona.</a:t>
                      </a:r>
                    </a:p>
                  </a:txBody>
                  <a:tcPr marL="6579" marR="6579"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c>
                  <a:txBody>
                    <a:bodyPr/>
                    <a:lstStyle/>
                    <a:p>
                      <a:pPr algn="l" fontAlgn="t"/>
                      <a:r>
                        <a:rPr lang="es-EC" sz="1200" b="0" i="0" u="none" strike="noStrike">
                          <a:solidFill>
                            <a:srgbClr val="000000"/>
                          </a:solidFill>
                          <a:latin typeface="Calibri"/>
                        </a:rPr>
                        <a:t>Rotar a cada persona del área de trabajo en el puesto de los compañeros</a:t>
                      </a:r>
                    </a:p>
                  </a:txBody>
                  <a:tcPr marL="6579" marR="6579"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c>
                  <a:txBody>
                    <a:bodyPr/>
                    <a:lstStyle/>
                    <a:p>
                      <a:pPr algn="l" fontAlgn="t"/>
                      <a:r>
                        <a:rPr lang="es-EC" sz="1200" b="0" i="0" u="none" strike="noStrike" dirty="0">
                          <a:solidFill>
                            <a:srgbClr val="000000"/>
                          </a:solidFill>
                          <a:latin typeface="Calibri"/>
                        </a:rPr>
                        <a:t>Reconocer las dificultades propias de cada actividad en la producción, administración del trabajo</a:t>
                      </a:r>
                    </a:p>
                  </a:txBody>
                  <a:tcPr marL="6579" marR="6579"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r>
              <a:tr h="951649">
                <a:tc>
                  <a:txBody>
                    <a:bodyPr/>
                    <a:lstStyle/>
                    <a:p>
                      <a:pPr algn="l" fontAlgn="ctr"/>
                      <a:r>
                        <a:rPr lang="es-EC" sz="1200" b="0" i="0" u="none" strike="noStrike" dirty="0">
                          <a:solidFill>
                            <a:srgbClr val="000000"/>
                          </a:solidFill>
                          <a:latin typeface="Calibri"/>
                        </a:rPr>
                        <a:t>Exposición de dificultades (cooperación)</a:t>
                      </a:r>
                    </a:p>
                  </a:txBody>
                  <a:tcPr marL="6579" marR="6579" marT="65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c>
                  <a:txBody>
                    <a:bodyPr/>
                    <a:lstStyle/>
                    <a:p>
                      <a:pPr algn="l" fontAlgn="t"/>
                      <a:r>
                        <a:rPr lang="es-EC" sz="1200" b="0" i="0" u="none" strike="noStrike" dirty="0">
                          <a:solidFill>
                            <a:srgbClr val="000000"/>
                          </a:solidFill>
                          <a:latin typeface="Calibri"/>
                        </a:rPr>
                        <a:t>Dar a conocer a sus compañeros de las dificultadas presentadas en el puesto de trabajo.</a:t>
                      </a:r>
                    </a:p>
                  </a:txBody>
                  <a:tcPr marL="6579" marR="6579"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c>
                  <a:txBody>
                    <a:bodyPr/>
                    <a:lstStyle/>
                    <a:p>
                      <a:pPr algn="l" fontAlgn="t"/>
                      <a:r>
                        <a:rPr lang="es-EC" sz="1200" b="0" i="0" u="none" strike="noStrike" dirty="0">
                          <a:solidFill>
                            <a:srgbClr val="000000"/>
                          </a:solidFill>
                          <a:latin typeface="Calibri"/>
                        </a:rPr>
                        <a:t>Exponer las dificultades con el fin de que sean discutidas en grupo.</a:t>
                      </a:r>
                    </a:p>
                  </a:txBody>
                  <a:tcPr marL="6579" marR="6579"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c>
                  <a:txBody>
                    <a:bodyPr/>
                    <a:lstStyle/>
                    <a:p>
                      <a:pPr algn="l" fontAlgn="t"/>
                      <a:r>
                        <a:rPr lang="es-EC" sz="1200" b="0" i="0" u="none" strike="noStrike" dirty="0">
                          <a:solidFill>
                            <a:srgbClr val="000000"/>
                          </a:solidFill>
                          <a:latin typeface="Calibri"/>
                        </a:rPr>
                        <a:t>Al exponer las dificultades en el grupo se pueden hacer aportes importantes que se logran aplicar como solución a cada problema.</a:t>
                      </a:r>
                    </a:p>
                  </a:txBody>
                  <a:tcPr marL="6579" marR="6579"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tcPr>
                </a:tc>
              </a:tr>
            </a:tbl>
          </a:graphicData>
        </a:graphic>
      </p:graphicFrame>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27384"/>
            <a:ext cx="9144000" cy="6858000"/>
          </a:xfrm>
          <a:noFill/>
        </p:spPr>
      </p:pic>
      <p:sp>
        <p:nvSpPr>
          <p:cNvPr id="6147" name="Rectangle 3"/>
          <p:cNvSpPr>
            <a:spLocks noGrp="1" noChangeArrowheads="1"/>
          </p:cNvSpPr>
          <p:nvPr>
            <p:ph type="subTitle" idx="1"/>
          </p:nvPr>
        </p:nvSpPr>
        <p:spPr>
          <a:xfrm>
            <a:off x="571500" y="836713"/>
            <a:ext cx="7848600" cy="6021288"/>
          </a:xfrm>
        </p:spPr>
        <p:txBody>
          <a:bodyPr/>
          <a:lstStyle/>
          <a:p>
            <a:pPr algn="ctr" eaLnBrk="1" hangingPunct="1">
              <a:lnSpc>
                <a:spcPct val="80000"/>
              </a:lnSpc>
            </a:pPr>
            <a:r>
              <a:rPr lang="es-ES" b="1" u="sng" dirty="0" smtClean="0">
                <a:solidFill>
                  <a:schemeClr val="bg1"/>
                </a:solidFill>
              </a:rPr>
              <a:t>SITUACIÓN PROSPECTIVA</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27383"/>
            <a:ext cx="9144000" cy="885825"/>
          </a:xfrm>
          <a:prstGeom prst="rect">
            <a:avLst/>
          </a:prstGeom>
          <a:noFill/>
          <a:ln w="9525">
            <a:noFill/>
            <a:miter lim="800000"/>
            <a:headEnd/>
            <a:tailEnd/>
          </a:ln>
        </p:spPr>
      </p:pic>
      <p:sp>
        <p:nvSpPr>
          <p:cNvPr id="5" name="4 CuadroTexto"/>
          <p:cNvSpPr txBox="1"/>
          <p:nvPr/>
        </p:nvSpPr>
        <p:spPr>
          <a:xfrm>
            <a:off x="179512" y="1340768"/>
            <a:ext cx="8712968" cy="1477328"/>
          </a:xfrm>
          <a:prstGeom prst="rect">
            <a:avLst/>
          </a:prstGeom>
          <a:noFill/>
        </p:spPr>
        <p:txBody>
          <a:bodyPr wrap="square" rtlCol="0">
            <a:spAutoFit/>
          </a:bodyPr>
          <a:lstStyle/>
          <a:p>
            <a:pPr algn="ctr"/>
            <a:r>
              <a:rPr lang="es-EC" b="1" dirty="0" smtClean="0">
                <a:solidFill>
                  <a:schemeClr val="bg1"/>
                </a:solidFill>
              </a:rPr>
              <a:t>DESAFÍOS</a:t>
            </a:r>
          </a:p>
          <a:p>
            <a:endParaRPr lang="es-EC" dirty="0" smtClean="0">
              <a:solidFill>
                <a:schemeClr val="bg1"/>
              </a:solidFill>
            </a:endParaRPr>
          </a:p>
          <a:p>
            <a:r>
              <a:rPr lang="es-EC" dirty="0" smtClean="0">
                <a:solidFill>
                  <a:schemeClr val="bg1"/>
                </a:solidFill>
              </a:rPr>
              <a:t>RECURSO HUMANO	        PIEZA FUNDAMENTAL DE LA ORGANIZACIÓN</a:t>
            </a:r>
          </a:p>
          <a:p>
            <a:endParaRPr lang="es-EC" dirty="0" smtClean="0">
              <a:solidFill>
                <a:schemeClr val="bg1"/>
              </a:solidFill>
            </a:endParaRPr>
          </a:p>
          <a:p>
            <a:endParaRPr lang="es-EC" dirty="0">
              <a:solidFill>
                <a:schemeClr val="bg1"/>
              </a:solidFill>
            </a:endParaRPr>
          </a:p>
        </p:txBody>
      </p:sp>
      <p:sp>
        <p:nvSpPr>
          <p:cNvPr id="6" name="5 Pentágono"/>
          <p:cNvSpPr/>
          <p:nvPr/>
        </p:nvSpPr>
        <p:spPr>
          <a:xfrm>
            <a:off x="2220245" y="4081063"/>
            <a:ext cx="4500595" cy="500066"/>
          </a:xfrm>
          <a:prstGeom prst="homePlat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s-ES" b="1" dirty="0" smtClean="0">
                <a:solidFill>
                  <a:schemeClr val="accent2">
                    <a:lumMod val="50000"/>
                  </a:schemeClr>
                </a:solidFill>
              </a:rPr>
              <a:t>MODELO DE DESARROLLO DE CLIMA ORGANIZACIONAL</a:t>
            </a:r>
          </a:p>
        </p:txBody>
      </p:sp>
      <p:sp>
        <p:nvSpPr>
          <p:cNvPr id="7" name="6 Rectángulo"/>
          <p:cNvSpPr/>
          <p:nvPr/>
        </p:nvSpPr>
        <p:spPr>
          <a:xfrm>
            <a:off x="996109" y="5017168"/>
            <a:ext cx="3071835" cy="500066"/>
          </a:xfrm>
          <a:prstGeom prst="rect">
            <a:avLst/>
          </a:prstGeom>
          <a:blipFill>
            <a:blip r:embed="rId5"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Monitoreo y Evaluación</a:t>
            </a:r>
            <a:endParaRPr lang="es-EC" dirty="0">
              <a:solidFill>
                <a:schemeClr val="bg1"/>
              </a:solidFill>
            </a:endParaRPr>
          </a:p>
        </p:txBody>
      </p:sp>
      <p:sp>
        <p:nvSpPr>
          <p:cNvPr id="8" name="7 Rectángulo"/>
          <p:cNvSpPr/>
          <p:nvPr/>
        </p:nvSpPr>
        <p:spPr>
          <a:xfrm>
            <a:off x="924101" y="6025279"/>
            <a:ext cx="3071835" cy="500066"/>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Satisfacción personal</a:t>
            </a:r>
            <a:endParaRPr lang="es-EC" dirty="0">
              <a:solidFill>
                <a:schemeClr val="bg1"/>
              </a:solidFill>
            </a:endParaRPr>
          </a:p>
        </p:txBody>
      </p:sp>
      <p:sp>
        <p:nvSpPr>
          <p:cNvPr id="9" name="8 Rectángulo"/>
          <p:cNvSpPr/>
          <p:nvPr/>
        </p:nvSpPr>
        <p:spPr>
          <a:xfrm>
            <a:off x="4884541" y="5017168"/>
            <a:ext cx="3071835" cy="500066"/>
          </a:xfrm>
          <a:prstGeom prst="rect">
            <a:avLst/>
          </a:prstGeom>
          <a:blipFill>
            <a:blip r:embed="rId7"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Retroalimentación</a:t>
            </a:r>
            <a:endParaRPr lang="es-EC" dirty="0">
              <a:solidFill>
                <a:schemeClr val="bg1"/>
              </a:solidFill>
            </a:endParaRPr>
          </a:p>
        </p:txBody>
      </p:sp>
      <p:cxnSp>
        <p:nvCxnSpPr>
          <p:cNvPr id="10" name="9 Conector recto de flecha"/>
          <p:cNvCxnSpPr/>
          <p:nvPr/>
        </p:nvCxnSpPr>
        <p:spPr>
          <a:xfrm rot="5400000">
            <a:off x="4011281" y="4590293"/>
            <a:ext cx="436038" cy="4177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11 Conector recto de flecha"/>
          <p:cNvCxnSpPr/>
          <p:nvPr/>
        </p:nvCxnSpPr>
        <p:spPr>
          <a:xfrm rot="5400000">
            <a:off x="2222181" y="5807322"/>
            <a:ext cx="2857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12 Flecha izquierda y derecha"/>
          <p:cNvSpPr/>
          <p:nvPr/>
        </p:nvSpPr>
        <p:spPr>
          <a:xfrm>
            <a:off x="2483768" y="1916833"/>
            <a:ext cx="864096" cy="288032"/>
          </a:xfrm>
          <a:prstGeom prst="lef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5" name="14 Conector recto de flecha"/>
          <p:cNvCxnSpPr/>
          <p:nvPr/>
        </p:nvCxnSpPr>
        <p:spPr>
          <a:xfrm rot="16200000" flipH="1">
            <a:off x="4452495" y="4585118"/>
            <a:ext cx="432048"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18 Rectángulo"/>
          <p:cNvSpPr/>
          <p:nvPr/>
        </p:nvSpPr>
        <p:spPr>
          <a:xfrm>
            <a:off x="4812533" y="6025279"/>
            <a:ext cx="3071835" cy="500066"/>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Cumplimiento de metas</a:t>
            </a:r>
            <a:endParaRPr lang="es-EC" dirty="0">
              <a:solidFill>
                <a:schemeClr val="bg1"/>
              </a:solidFill>
            </a:endParaRPr>
          </a:p>
        </p:txBody>
      </p:sp>
      <p:cxnSp>
        <p:nvCxnSpPr>
          <p:cNvPr id="20" name="19 Conector recto de flecha"/>
          <p:cNvCxnSpPr/>
          <p:nvPr/>
        </p:nvCxnSpPr>
        <p:spPr>
          <a:xfrm rot="5400000">
            <a:off x="6182621" y="5807322"/>
            <a:ext cx="2857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16 Llamada rectangular redondeada"/>
          <p:cNvSpPr/>
          <p:nvPr/>
        </p:nvSpPr>
        <p:spPr>
          <a:xfrm>
            <a:off x="3419872" y="2852937"/>
            <a:ext cx="1656184" cy="792088"/>
          </a:xfrm>
          <a:prstGeom prst="wedgeRoundRectCallout">
            <a:avLst>
              <a:gd name="adj1" fmla="val 42813"/>
              <a:gd name="adj2" fmla="val -88491"/>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Ambiente propicio</a:t>
            </a:r>
            <a:endParaRPr lang="es-EC"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r>
              <a:rPr lang="es-ES" sz="2400" b="1" u="sng" dirty="0" smtClean="0">
                <a:solidFill>
                  <a:schemeClr val="bg1"/>
                </a:solidFill>
              </a:rPr>
              <a:t>INTERVENCIONES EN PROCESOS HUMANOS</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8" name="7 Flecha derecha">
            <a:hlinkClick r:id="rId4" action="ppaction://hlinksldjump"/>
          </p:cNvPr>
          <p:cNvSpPr/>
          <p:nvPr/>
        </p:nvSpPr>
        <p:spPr>
          <a:xfrm rot="10800000">
            <a:off x="8639944" y="649796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26" name="Picture 2"/>
          <p:cNvPicPr>
            <a:picLocks noChangeAspect="1" noChangeArrowheads="1"/>
          </p:cNvPicPr>
          <p:nvPr/>
        </p:nvPicPr>
        <p:blipFill>
          <a:blip r:embed="rId5" cstate="print"/>
          <a:srcRect/>
          <a:stretch>
            <a:fillRect/>
          </a:stretch>
        </p:blipFill>
        <p:spPr bwMode="auto">
          <a:xfrm>
            <a:off x="539552" y="1484786"/>
            <a:ext cx="8064896" cy="4978375"/>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50000" t="50000" r="50000" b="50000"/>
            </a:path>
            <a:tileRect/>
          </a:gra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052737"/>
            <a:ext cx="7848600" cy="5805265"/>
          </a:xfrm>
        </p:spPr>
        <p:txBody>
          <a:bodyPr/>
          <a:lstStyle/>
          <a:p>
            <a:pPr algn="ctr">
              <a:lnSpc>
                <a:spcPct val="80000"/>
              </a:lnSpc>
            </a:pPr>
            <a:r>
              <a:rPr lang="es-ES" sz="2000" b="1" u="sng" dirty="0" smtClean="0">
                <a:solidFill>
                  <a:schemeClr val="bg1"/>
                </a:solidFill>
              </a:rPr>
              <a:t>PLAN DE MONITOREO Y EVALUACIÓN DEL PLAN DE MEJORA</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graphicFrame>
        <p:nvGraphicFramePr>
          <p:cNvPr id="10" name="9 Tabla"/>
          <p:cNvGraphicFramePr>
            <a:graphicFrameLocks noGrp="1"/>
          </p:cNvGraphicFramePr>
          <p:nvPr/>
        </p:nvGraphicFramePr>
        <p:xfrm>
          <a:off x="899593" y="1747783"/>
          <a:ext cx="7272809" cy="4683524"/>
        </p:xfrm>
        <a:graphic>
          <a:graphicData uri="http://schemas.openxmlformats.org/drawingml/2006/table">
            <a:tbl>
              <a:tblPr/>
              <a:tblGrid>
                <a:gridCol w="968095"/>
                <a:gridCol w="2020897"/>
                <a:gridCol w="1064903"/>
                <a:gridCol w="1790975"/>
                <a:gridCol w="1427939"/>
              </a:tblGrid>
              <a:tr h="408743">
                <a:tc>
                  <a:txBody>
                    <a:bodyPr/>
                    <a:lstStyle/>
                    <a:p>
                      <a:pPr algn="ctr" fontAlgn="ctr"/>
                      <a:r>
                        <a:rPr lang="es-EC" sz="1000" b="1" i="0" u="none" strike="noStrike">
                          <a:solidFill>
                            <a:srgbClr val="000000"/>
                          </a:solidFill>
                          <a:latin typeface="Arial"/>
                        </a:rPr>
                        <a:t>ACTIVIDAD</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s-EC" sz="1000" b="1" i="0" u="none" strike="noStrike">
                          <a:solidFill>
                            <a:srgbClr val="000000"/>
                          </a:solidFill>
                          <a:latin typeface="Arial"/>
                        </a:rPr>
                        <a:t>OBJETIVO</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s-EC" sz="1000" b="1" i="0" u="none" strike="noStrike">
                          <a:solidFill>
                            <a:srgbClr val="000000"/>
                          </a:solidFill>
                          <a:latin typeface="Arial"/>
                        </a:rPr>
                        <a:t>FRECUENCIA</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s-EC" sz="1000" b="1" i="0" u="none" strike="noStrike">
                          <a:solidFill>
                            <a:srgbClr val="000000"/>
                          </a:solidFill>
                          <a:latin typeface="Arial"/>
                        </a:rPr>
                        <a:t>HERRAMIENTAS TÉCNICAS</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s-EC" sz="1000" b="1" i="0" u="none" strike="noStrike">
                          <a:solidFill>
                            <a:srgbClr val="000000"/>
                          </a:solidFill>
                          <a:latin typeface="Arial"/>
                        </a:rPr>
                        <a:t>PARTICIPANTES</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1104887">
                <a:tc>
                  <a:txBody>
                    <a:bodyPr/>
                    <a:lstStyle/>
                    <a:p>
                      <a:pPr algn="ctr" fontAlgn="ctr"/>
                      <a:r>
                        <a:rPr lang="es-EC" sz="900" b="0" i="0" u="none" strike="noStrike">
                          <a:solidFill>
                            <a:srgbClr val="000000"/>
                          </a:solidFill>
                          <a:latin typeface="Arial"/>
                        </a:rPr>
                        <a:t>Registro de acciones de plan de mejora y resultados alcanzados</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latin typeface="Arial"/>
                        </a:rPr>
                        <a:t>*Producir información sobre el progreso de las actividades del plan</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latin typeface="Arial"/>
                        </a:rPr>
                        <a:t>Mensual</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900" b="0" i="0" u="none" strike="noStrike">
                          <a:solidFill>
                            <a:srgbClr val="000000"/>
                          </a:solidFill>
                          <a:latin typeface="Arial"/>
                        </a:rPr>
                        <a:t>*Formato de registro de actividades</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latin typeface="Arial"/>
                        </a:rPr>
                        <a:t>Responsables de líneas de acción</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9207">
                <a:tc>
                  <a:txBody>
                    <a:bodyPr/>
                    <a:lstStyle/>
                    <a:p>
                      <a:pPr algn="ctr" fontAlgn="ctr"/>
                      <a:r>
                        <a:rPr lang="es-EC" sz="900" b="0" i="0" u="none" strike="noStrike">
                          <a:solidFill>
                            <a:srgbClr val="000000"/>
                          </a:solidFill>
                          <a:latin typeface="Arial"/>
                        </a:rPr>
                        <a:t>Jornada de monitereo y evaluación</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latin typeface="Arial"/>
                        </a:rPr>
                        <a:t>*Autoevalución del equipo de gestión del plan de mejora.                                      *Evaluación del plan (debilidades, fortaleza, aprendizajes del plan)                   *Afirmar  / redefinir / priorizar líneas de acción.</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latin typeface="Arial"/>
                        </a:rPr>
                        <a:t>Trimestral</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dirty="0">
                          <a:solidFill>
                            <a:srgbClr val="000000"/>
                          </a:solidFill>
                          <a:latin typeface="Arial"/>
                        </a:rPr>
                        <a:t>*Los mini objetivos                     </a:t>
                      </a:r>
                      <a:r>
                        <a:rPr lang="es-EC" sz="900" b="0" i="0" u="none" strike="noStrike" dirty="0" smtClean="0">
                          <a:solidFill>
                            <a:srgbClr val="000000"/>
                          </a:solidFill>
                          <a:latin typeface="Arial"/>
                        </a:rPr>
                        <a:t>    * El </a:t>
                      </a:r>
                      <a:r>
                        <a:rPr lang="es-EC" sz="900" b="0" i="0" u="none" strike="noStrike" dirty="0">
                          <a:solidFill>
                            <a:srgbClr val="000000"/>
                          </a:solidFill>
                          <a:latin typeface="Arial"/>
                        </a:rPr>
                        <a:t>iceberg organizacional     Inventario de problemas y alternativas.                                      *El árbol del equipo                 *Matriz de plan de mejora</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latin typeface="Arial"/>
                        </a:rPr>
                        <a:t>Gerente y responsables de líneas de acción del plan. Otros miembros de la organización invitados</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0687">
                <a:tc>
                  <a:txBody>
                    <a:bodyPr/>
                    <a:lstStyle/>
                    <a:p>
                      <a:pPr algn="ctr" fontAlgn="ctr"/>
                      <a:r>
                        <a:rPr lang="es-EC" sz="900" b="0" i="0" u="none" strike="noStrike">
                          <a:solidFill>
                            <a:srgbClr val="000000"/>
                          </a:solidFill>
                          <a:latin typeface="Arial"/>
                        </a:rPr>
                        <a:t>Taller de reaplicación de autoevaluación</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latin typeface="Arial"/>
                        </a:rPr>
                        <a:t>*Evaluar el plan aplicador (debilidades, foralezas, aprendizajes del plan)                   *Actualización / evaluación de resultados.                                          *Afirmar / redifinir / priorizar las líneas de acción.                                                   *Integración con plan estratégico</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latin typeface="Arial"/>
                        </a:rPr>
                        <a:t>Bianual</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latin typeface="Arial"/>
                        </a:rPr>
                        <a:t>*Herramienta de autoevaluación con ajustes</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dirty="0">
                          <a:solidFill>
                            <a:srgbClr val="000000"/>
                          </a:solidFill>
                          <a:latin typeface="Arial"/>
                        </a:rPr>
                        <a:t>Gerente y responsables de líneas de acción del plan, jefes de unidad.</a:t>
                      </a:r>
                    </a:p>
                  </a:txBody>
                  <a:tcPr marL="7607" marR="7607" marT="7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10 Flecha derecha">
            <a:hlinkClick r:id="rId4" action="ppaction://hlinksldjump"/>
          </p:cNvPr>
          <p:cNvSpPr/>
          <p:nvPr/>
        </p:nvSpPr>
        <p:spPr>
          <a:xfrm rot="10800000">
            <a:off x="8316416" y="630932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88641"/>
            <a:ext cx="7848600" cy="6669362"/>
          </a:xfrm>
        </p:spPr>
        <p:txBody>
          <a:bodyPr/>
          <a:lstStyle/>
          <a:p>
            <a:pPr algn="ctr">
              <a:lnSpc>
                <a:spcPct val="80000"/>
              </a:lnSpc>
            </a:pPr>
            <a:r>
              <a:rPr lang="es-ES" sz="2000" b="1" u="sng" dirty="0" smtClean="0">
                <a:solidFill>
                  <a:schemeClr val="bg1"/>
                </a:solidFill>
              </a:rPr>
              <a:t>PROGRAMA DE CAPACITACIÓN</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sp>
        <p:nvSpPr>
          <p:cNvPr id="7" name="6 CuadroTexto"/>
          <p:cNvSpPr txBox="1"/>
          <p:nvPr/>
        </p:nvSpPr>
        <p:spPr>
          <a:xfrm>
            <a:off x="611563" y="1772815"/>
            <a:ext cx="184731" cy="369332"/>
          </a:xfrm>
          <a:prstGeom prst="rect">
            <a:avLst/>
          </a:prstGeom>
          <a:noFill/>
        </p:spPr>
        <p:txBody>
          <a:bodyPr wrap="none" rtlCol="0">
            <a:spAutoFit/>
          </a:bodyPr>
          <a:lstStyle/>
          <a:p>
            <a:endParaRPr lang="es-EC" dirty="0"/>
          </a:p>
        </p:txBody>
      </p:sp>
      <p:sp>
        <p:nvSpPr>
          <p:cNvPr id="11" name="10 Flecha derecha">
            <a:hlinkClick r:id="rId3" action="ppaction://hlinksldjump"/>
          </p:cNvPr>
          <p:cNvSpPr/>
          <p:nvPr/>
        </p:nvSpPr>
        <p:spPr>
          <a:xfrm rot="10800000">
            <a:off x="8316416" y="0"/>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12" name="11 Tabla"/>
          <p:cNvGraphicFramePr>
            <a:graphicFrameLocks noGrp="1"/>
          </p:cNvGraphicFramePr>
          <p:nvPr/>
        </p:nvGraphicFramePr>
        <p:xfrm>
          <a:off x="323528" y="548681"/>
          <a:ext cx="8496944" cy="5976663"/>
        </p:xfrm>
        <a:graphic>
          <a:graphicData uri="http://schemas.openxmlformats.org/drawingml/2006/table">
            <a:tbl>
              <a:tblPr/>
              <a:tblGrid>
                <a:gridCol w="2211326"/>
                <a:gridCol w="3089798"/>
                <a:gridCol w="1635776"/>
                <a:gridCol w="1560044"/>
              </a:tblGrid>
              <a:tr h="152559">
                <a:tc>
                  <a:txBody>
                    <a:bodyPr/>
                    <a:lstStyle/>
                    <a:p>
                      <a:pPr algn="ctr" fontAlgn="b"/>
                      <a:r>
                        <a:rPr lang="es-EC" sz="900" b="1" i="0" u="none" strike="noStrike" dirty="0">
                          <a:solidFill>
                            <a:srgbClr val="000000"/>
                          </a:solidFill>
                          <a:latin typeface="Arial"/>
                        </a:rPr>
                        <a:t>CAPACITACIONES</a:t>
                      </a:r>
                    </a:p>
                  </a:txBody>
                  <a:tcPr marL="3625" marR="3625" marT="3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ctr" fontAlgn="b"/>
                      <a:r>
                        <a:rPr lang="es-EC" sz="900" b="1" i="0" u="none" strike="noStrike">
                          <a:solidFill>
                            <a:srgbClr val="000000"/>
                          </a:solidFill>
                          <a:latin typeface="Arial"/>
                        </a:rPr>
                        <a:t>OBJETIVO</a:t>
                      </a:r>
                    </a:p>
                  </a:txBody>
                  <a:tcPr marL="3625" marR="3625" marT="3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ctr" fontAlgn="b"/>
                      <a:r>
                        <a:rPr lang="es-EC" sz="900" b="1" i="0" u="none" strike="noStrike">
                          <a:solidFill>
                            <a:srgbClr val="000000"/>
                          </a:solidFill>
                          <a:latin typeface="Arial"/>
                        </a:rPr>
                        <a:t>PERÍODO</a:t>
                      </a:r>
                    </a:p>
                  </a:txBody>
                  <a:tcPr marL="3625" marR="3625" marT="3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ctr" fontAlgn="b"/>
                      <a:r>
                        <a:rPr lang="es-EC" sz="900" b="1" i="0" u="none" strike="noStrike">
                          <a:solidFill>
                            <a:srgbClr val="000000"/>
                          </a:solidFill>
                          <a:latin typeface="Arial"/>
                        </a:rPr>
                        <a:t>PARTICIPANTES</a:t>
                      </a:r>
                    </a:p>
                  </a:txBody>
                  <a:tcPr marL="3625" marR="3625" marT="3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r>
              <a:tr h="449821">
                <a:tc>
                  <a:txBody>
                    <a:bodyPr/>
                    <a:lstStyle/>
                    <a:p>
                      <a:pPr algn="ctr" fontAlgn="ctr"/>
                      <a:r>
                        <a:rPr lang="es-EC" sz="900" b="0" i="0" u="none" strike="noStrike">
                          <a:solidFill>
                            <a:srgbClr val="000000"/>
                          </a:solidFill>
                          <a:latin typeface="Arial"/>
                        </a:rPr>
                        <a:t>Manejo de conflicto</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l" fontAlgn="t"/>
                      <a:r>
                        <a:rPr lang="es-EC" sz="900" b="0" i="0" u="none" strike="noStrike" dirty="0">
                          <a:solidFill>
                            <a:srgbClr val="000000"/>
                          </a:solidFill>
                          <a:latin typeface="Arial"/>
                        </a:rPr>
                        <a:t>• El participante se introducirá en el conocimiento, teórico y en las habilidades prácticas en el manejo y resolución de conflictos en las relaciones humanas</a:t>
                      </a:r>
                    </a:p>
                  </a:txBody>
                  <a:tcPr marL="3625" marR="3625" marT="3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ctr" fontAlgn="ctr"/>
                      <a:r>
                        <a:rPr lang="es-EC" sz="900" b="0" i="0" u="none" strike="noStrike">
                          <a:solidFill>
                            <a:srgbClr val="000000"/>
                          </a:solidFill>
                          <a:latin typeface="Arial"/>
                        </a:rPr>
                        <a:t>Semestral</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ctr" fontAlgn="ctr"/>
                      <a:r>
                        <a:rPr lang="es-EC" sz="900" b="0" i="0" u="none" strike="noStrike">
                          <a:solidFill>
                            <a:srgbClr val="000000"/>
                          </a:solidFill>
                          <a:latin typeface="Arial"/>
                        </a:rPr>
                        <a:t>Todos los colaboradores</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r>
              <a:tr h="1044345">
                <a:tc>
                  <a:txBody>
                    <a:bodyPr/>
                    <a:lstStyle/>
                    <a:p>
                      <a:pPr algn="ctr" fontAlgn="ctr"/>
                      <a:r>
                        <a:rPr lang="es-EC" sz="900" b="0" i="0" u="none" strike="noStrike">
                          <a:solidFill>
                            <a:srgbClr val="000000"/>
                          </a:solidFill>
                          <a:latin typeface="Arial"/>
                        </a:rPr>
                        <a:t>Competencia laboral del recurso humano</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l" fontAlgn="t"/>
                      <a:r>
                        <a:rPr lang="es-EC" sz="900" b="0" i="0" u="none" strike="noStrike" dirty="0">
                          <a:solidFill>
                            <a:srgbClr val="000000"/>
                          </a:solidFill>
                          <a:latin typeface="Arial"/>
                        </a:rPr>
                        <a:t>• Competencias laborales que le permitirán mejorar significativamente el desempeño organizacional. </a:t>
                      </a:r>
                      <a:br>
                        <a:rPr lang="es-EC" sz="900" b="0" i="0" u="none" strike="noStrike" dirty="0">
                          <a:solidFill>
                            <a:srgbClr val="000000"/>
                          </a:solidFill>
                          <a:latin typeface="Arial"/>
                        </a:rPr>
                      </a:br>
                      <a:r>
                        <a:rPr lang="es-EC" sz="900" b="0" i="0" u="none" strike="noStrike" dirty="0">
                          <a:solidFill>
                            <a:srgbClr val="000000"/>
                          </a:solidFill>
                          <a:latin typeface="Arial"/>
                        </a:rPr>
                        <a:t>• El modelo para implantar competencias labores concretamente. </a:t>
                      </a:r>
                      <a:br>
                        <a:rPr lang="es-EC" sz="900" b="0" i="0" u="none" strike="noStrike" dirty="0">
                          <a:solidFill>
                            <a:srgbClr val="000000"/>
                          </a:solidFill>
                          <a:latin typeface="Arial"/>
                        </a:rPr>
                      </a:br>
                      <a:r>
                        <a:rPr lang="es-EC" sz="900" b="0" i="0" u="none" strike="noStrike" dirty="0">
                          <a:solidFill>
                            <a:srgbClr val="000000"/>
                          </a:solidFill>
                          <a:latin typeface="Arial"/>
                        </a:rPr>
                        <a:t>• Los medidores apropiados para alcanzar los objetivos propuestos</a:t>
                      </a:r>
                      <a:br>
                        <a:rPr lang="es-EC" sz="900" b="0" i="0" u="none" strike="noStrike" dirty="0">
                          <a:solidFill>
                            <a:srgbClr val="000000"/>
                          </a:solidFill>
                          <a:latin typeface="Arial"/>
                        </a:rPr>
                      </a:br>
                      <a:endParaRPr lang="es-EC" sz="900" b="0" i="0" u="none" strike="noStrike" dirty="0">
                        <a:solidFill>
                          <a:srgbClr val="000000"/>
                        </a:solidFill>
                        <a:latin typeface="Arial"/>
                      </a:endParaRPr>
                    </a:p>
                  </a:txBody>
                  <a:tcPr marL="3625" marR="3625" marT="3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ctr" fontAlgn="ctr"/>
                      <a:r>
                        <a:rPr lang="es-EC" sz="900" b="0" i="0" u="none" strike="noStrike">
                          <a:solidFill>
                            <a:srgbClr val="000000"/>
                          </a:solidFill>
                          <a:latin typeface="Arial"/>
                        </a:rPr>
                        <a:t>Cada cuatro meses</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ctr" fontAlgn="ctr"/>
                      <a:r>
                        <a:rPr lang="es-EC" sz="900" b="0" i="0" u="none" strike="noStrike">
                          <a:solidFill>
                            <a:srgbClr val="000000"/>
                          </a:solidFill>
                          <a:latin typeface="Arial"/>
                        </a:rPr>
                        <a:t>Todos los colaboradores</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r>
              <a:tr h="1044345">
                <a:tc>
                  <a:txBody>
                    <a:bodyPr/>
                    <a:lstStyle/>
                    <a:p>
                      <a:pPr algn="ctr" fontAlgn="ctr"/>
                      <a:r>
                        <a:rPr lang="es-EC" sz="900" b="0" i="0" u="none" strike="noStrike">
                          <a:solidFill>
                            <a:srgbClr val="000000"/>
                          </a:solidFill>
                          <a:latin typeface="Arial"/>
                        </a:rPr>
                        <a:t>Administración total del recurso humano</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l" fontAlgn="t"/>
                      <a:r>
                        <a:rPr lang="es-EC" sz="900" b="0" i="0" u="none" strike="noStrike">
                          <a:solidFill>
                            <a:srgbClr val="000000"/>
                          </a:solidFill>
                          <a:latin typeface="Arial"/>
                        </a:rPr>
                        <a:t>• Explorar las políticas que afectan a las personas en la Corporación Nacional de Telecomunicaciones CNT EP Cañar. </a:t>
                      </a:r>
                      <a:br>
                        <a:rPr lang="es-EC" sz="900" b="0" i="0" u="none" strike="noStrike">
                          <a:solidFill>
                            <a:srgbClr val="000000"/>
                          </a:solidFill>
                          <a:latin typeface="Arial"/>
                        </a:rPr>
                      </a:br>
                      <a:r>
                        <a:rPr lang="es-EC" sz="900" b="0" i="0" u="none" strike="noStrike">
                          <a:solidFill>
                            <a:srgbClr val="000000"/>
                          </a:solidFill>
                          <a:latin typeface="Arial"/>
                        </a:rPr>
                        <a:t>• Conocer las herramientas de selección que permiten atraer el mejor talento. </a:t>
                      </a:r>
                      <a:br>
                        <a:rPr lang="es-EC" sz="900" b="0" i="0" u="none" strike="noStrike">
                          <a:solidFill>
                            <a:srgbClr val="000000"/>
                          </a:solidFill>
                          <a:latin typeface="Arial"/>
                        </a:rPr>
                      </a:br>
                      <a:r>
                        <a:rPr lang="es-EC" sz="900" b="0" i="0" u="none" strike="noStrike">
                          <a:solidFill>
                            <a:srgbClr val="000000"/>
                          </a:solidFill>
                          <a:latin typeface="Arial"/>
                        </a:rPr>
                        <a:t>• Profundizar en las políticas de desarrollo del personal</a:t>
                      </a:r>
                      <a:br>
                        <a:rPr lang="es-EC" sz="900" b="0" i="0" u="none" strike="noStrike">
                          <a:solidFill>
                            <a:srgbClr val="000000"/>
                          </a:solidFill>
                          <a:latin typeface="Arial"/>
                        </a:rPr>
                      </a:br>
                      <a:endParaRPr lang="es-EC" sz="900" b="0" i="0" u="none" strike="noStrike">
                        <a:solidFill>
                          <a:srgbClr val="000000"/>
                        </a:solidFill>
                        <a:latin typeface="Arial"/>
                      </a:endParaRPr>
                    </a:p>
                  </a:txBody>
                  <a:tcPr marL="3625" marR="3625" marT="3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ctr" fontAlgn="ctr"/>
                      <a:r>
                        <a:rPr lang="es-EC" sz="900" b="0" i="0" u="none" strike="noStrike">
                          <a:solidFill>
                            <a:srgbClr val="000000"/>
                          </a:solidFill>
                          <a:latin typeface="Arial"/>
                        </a:rPr>
                        <a:t>Cada ocho meses</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ctr" fontAlgn="ctr"/>
                      <a:r>
                        <a:rPr lang="es-EC" sz="900" b="0" i="0" u="none" strike="noStrike">
                          <a:solidFill>
                            <a:srgbClr val="000000"/>
                          </a:solidFill>
                          <a:latin typeface="Arial"/>
                        </a:rPr>
                        <a:t>Líderes absolutos de las diferentes unidades</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r>
              <a:tr h="449821">
                <a:tc>
                  <a:txBody>
                    <a:bodyPr/>
                    <a:lstStyle/>
                    <a:p>
                      <a:pPr algn="ctr" fontAlgn="ctr"/>
                      <a:r>
                        <a:rPr lang="es-EC" sz="900" b="0" i="0" u="none" strike="noStrike">
                          <a:solidFill>
                            <a:srgbClr val="000000"/>
                          </a:solidFill>
                          <a:latin typeface="Arial"/>
                        </a:rPr>
                        <a:t>Relacionaes Laborales</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l" fontAlgn="t"/>
                      <a:r>
                        <a:rPr lang="es-EC" sz="900" b="0" i="0" u="none" strike="noStrike" dirty="0">
                          <a:solidFill>
                            <a:srgbClr val="000000"/>
                          </a:solidFill>
                          <a:latin typeface="Arial"/>
                        </a:rPr>
                        <a:t>• La finalidad del curso es valorar las diferentes acciones que propician un cambio favorable en la interacción de los miembros del grupo, dentro de un ambiente laboral propicio.</a:t>
                      </a:r>
                    </a:p>
                  </a:txBody>
                  <a:tcPr marL="3625" marR="3625" marT="3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ctr" fontAlgn="ctr"/>
                      <a:r>
                        <a:rPr lang="es-EC" sz="900" b="0" i="0" u="none" strike="noStrike">
                          <a:solidFill>
                            <a:srgbClr val="000000"/>
                          </a:solidFill>
                          <a:latin typeface="Arial"/>
                        </a:rPr>
                        <a:t>Cada tres meses</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ctr" fontAlgn="ctr"/>
                      <a:r>
                        <a:rPr lang="es-EC" sz="900" b="0" i="0" u="none" strike="noStrike">
                          <a:solidFill>
                            <a:srgbClr val="000000"/>
                          </a:solidFill>
                          <a:latin typeface="Arial"/>
                        </a:rPr>
                        <a:t>Todos los colaboradores</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r>
              <a:tr h="449821">
                <a:tc>
                  <a:txBody>
                    <a:bodyPr/>
                    <a:lstStyle/>
                    <a:p>
                      <a:pPr algn="ctr" fontAlgn="ctr"/>
                      <a:r>
                        <a:rPr lang="es-EC" sz="900" b="0" i="0" u="none" strike="noStrike">
                          <a:solidFill>
                            <a:srgbClr val="000000"/>
                          </a:solidFill>
                          <a:latin typeface="Arial"/>
                        </a:rPr>
                        <a:t>Integración del recurso humano</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l" fontAlgn="t"/>
                      <a:r>
                        <a:rPr lang="es-EC" sz="900" b="0" i="0" u="none" strike="noStrike">
                          <a:solidFill>
                            <a:srgbClr val="000000"/>
                          </a:solidFill>
                          <a:latin typeface="Arial"/>
                        </a:rPr>
                        <a:t>• Proporcionar a los participantes los conocimientos y principales herramientas para captar, evaluar y contratar al talento humano para la empresa, con calidad y oportunidad.</a:t>
                      </a:r>
                    </a:p>
                  </a:txBody>
                  <a:tcPr marL="3625" marR="3625" marT="3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ctr" fontAlgn="ctr"/>
                      <a:r>
                        <a:rPr lang="es-EC" sz="900" b="0" i="0" u="none" strike="noStrike">
                          <a:solidFill>
                            <a:srgbClr val="000000"/>
                          </a:solidFill>
                          <a:latin typeface="Arial"/>
                        </a:rPr>
                        <a:t>Semestral</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ctr" fontAlgn="ctr"/>
                      <a:r>
                        <a:rPr lang="es-EC" sz="900" b="0" i="0" u="none" strike="noStrike">
                          <a:solidFill>
                            <a:srgbClr val="000000"/>
                          </a:solidFill>
                          <a:latin typeface="Arial"/>
                        </a:rPr>
                        <a:t>Todos los colaboradores</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r>
              <a:tr h="1341606">
                <a:tc>
                  <a:txBody>
                    <a:bodyPr/>
                    <a:lstStyle/>
                    <a:p>
                      <a:pPr algn="ctr" fontAlgn="ctr"/>
                      <a:r>
                        <a:rPr lang="es-EC" sz="900" b="0" i="0" u="none" strike="noStrike">
                          <a:solidFill>
                            <a:srgbClr val="000000"/>
                          </a:solidFill>
                          <a:latin typeface="Arial"/>
                        </a:rPr>
                        <a:t>Autoestima y desarrollo humano</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l" fontAlgn="t"/>
                      <a:r>
                        <a:rPr lang="es-EC" sz="900" b="0" i="0" u="none" strike="noStrike">
                          <a:solidFill>
                            <a:srgbClr val="000000"/>
                          </a:solidFill>
                          <a:latin typeface="Arial"/>
                        </a:rPr>
                        <a:t>• Valorar la importancia que tienen como seres individuales e irrepetibles. </a:t>
                      </a:r>
                      <a:br>
                        <a:rPr lang="es-EC" sz="900" b="0" i="0" u="none" strike="noStrike">
                          <a:solidFill>
                            <a:srgbClr val="000000"/>
                          </a:solidFill>
                          <a:latin typeface="Arial"/>
                        </a:rPr>
                      </a:br>
                      <a:r>
                        <a:rPr lang="es-EC" sz="900" b="0" i="0" u="none" strike="noStrike">
                          <a:solidFill>
                            <a:srgbClr val="000000"/>
                          </a:solidFill>
                          <a:latin typeface="Arial"/>
                        </a:rPr>
                        <a:t>• Valorar la importancia que tiene la autoestima.</a:t>
                      </a:r>
                      <a:br>
                        <a:rPr lang="es-EC" sz="900" b="0" i="0" u="none" strike="noStrike">
                          <a:solidFill>
                            <a:srgbClr val="000000"/>
                          </a:solidFill>
                          <a:latin typeface="Arial"/>
                        </a:rPr>
                      </a:br>
                      <a:r>
                        <a:rPr lang="es-EC" sz="900" b="0" i="0" u="none" strike="noStrike">
                          <a:solidFill>
                            <a:srgbClr val="000000"/>
                          </a:solidFill>
                          <a:latin typeface="Arial"/>
                        </a:rPr>
                        <a:t>• Identificar cual es la idea o concepto que tienen de sí mismos, en cada área de su vida: personal, familiar, laboral, social, emocional y espiritual. </a:t>
                      </a:r>
                      <a:br>
                        <a:rPr lang="es-EC" sz="900" b="0" i="0" u="none" strike="noStrike">
                          <a:solidFill>
                            <a:srgbClr val="000000"/>
                          </a:solidFill>
                          <a:latin typeface="Arial"/>
                        </a:rPr>
                      </a:br>
                      <a:r>
                        <a:rPr lang="es-EC" sz="900" b="0" i="0" u="none" strike="noStrike">
                          <a:solidFill>
                            <a:srgbClr val="000000"/>
                          </a:solidFill>
                          <a:latin typeface="Arial"/>
                        </a:rPr>
                        <a:t>• Aplicar los ajustes de actitud que nos sirven para mejorar el concepto de vida.</a:t>
                      </a:r>
                      <a:br>
                        <a:rPr lang="es-EC" sz="900" b="0" i="0" u="none" strike="noStrike">
                          <a:solidFill>
                            <a:srgbClr val="000000"/>
                          </a:solidFill>
                          <a:latin typeface="Arial"/>
                        </a:rPr>
                      </a:br>
                      <a:endParaRPr lang="es-EC" sz="900" b="0" i="0" u="none" strike="noStrike">
                        <a:solidFill>
                          <a:srgbClr val="000000"/>
                        </a:solidFill>
                        <a:latin typeface="Arial"/>
                      </a:endParaRPr>
                    </a:p>
                  </a:txBody>
                  <a:tcPr marL="3625" marR="3625" marT="3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ctr" fontAlgn="ctr"/>
                      <a:r>
                        <a:rPr lang="es-EC" sz="900" b="0" i="0" u="none" strike="noStrike" dirty="0">
                          <a:solidFill>
                            <a:srgbClr val="000000"/>
                          </a:solidFill>
                          <a:latin typeface="Arial"/>
                        </a:rPr>
                        <a:t>Cada dos meses</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ctr" fontAlgn="ctr"/>
                      <a:r>
                        <a:rPr lang="es-EC" sz="900" b="0" i="0" u="none" strike="noStrike">
                          <a:solidFill>
                            <a:srgbClr val="000000"/>
                          </a:solidFill>
                          <a:latin typeface="Arial"/>
                        </a:rPr>
                        <a:t>Todos los colaboradores</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r>
              <a:tr h="1044345">
                <a:tc>
                  <a:txBody>
                    <a:bodyPr/>
                    <a:lstStyle/>
                    <a:p>
                      <a:pPr algn="ctr" fontAlgn="ctr"/>
                      <a:r>
                        <a:rPr lang="es-EC" sz="900" b="0" i="0" u="none" strike="noStrike">
                          <a:solidFill>
                            <a:srgbClr val="000000"/>
                          </a:solidFill>
                          <a:latin typeface="Arial"/>
                        </a:rPr>
                        <a:t>Atención y servicio al cliente</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l" fontAlgn="t"/>
                      <a:r>
                        <a:rPr lang="es-EC" sz="900" b="0" i="0" u="none" strike="noStrike">
                          <a:solidFill>
                            <a:srgbClr val="000000"/>
                          </a:solidFill>
                          <a:latin typeface="Arial"/>
                        </a:rPr>
                        <a:t>• Determinará las actitudes y conductas para lograr una imagen de servicio de calidad. </a:t>
                      </a:r>
                      <a:br>
                        <a:rPr lang="es-EC" sz="900" b="0" i="0" u="none" strike="noStrike">
                          <a:solidFill>
                            <a:srgbClr val="000000"/>
                          </a:solidFill>
                          <a:latin typeface="Arial"/>
                        </a:rPr>
                      </a:br>
                      <a:r>
                        <a:rPr lang="es-EC" sz="900" b="0" i="0" u="none" strike="noStrike">
                          <a:solidFill>
                            <a:srgbClr val="000000"/>
                          </a:solidFill>
                          <a:latin typeface="Arial"/>
                        </a:rPr>
                        <a:t>• Analizará los cambios personales que impacten en la excelencia de servicio.</a:t>
                      </a:r>
                      <a:br>
                        <a:rPr lang="es-EC" sz="900" b="0" i="0" u="none" strike="noStrike">
                          <a:solidFill>
                            <a:srgbClr val="000000"/>
                          </a:solidFill>
                          <a:latin typeface="Arial"/>
                        </a:rPr>
                      </a:br>
                      <a:r>
                        <a:rPr lang="es-EC" sz="900" b="0" i="0" u="none" strike="noStrike">
                          <a:solidFill>
                            <a:srgbClr val="000000"/>
                          </a:solidFill>
                          <a:latin typeface="Arial"/>
                        </a:rPr>
                        <a:t>• Reforzará la aplicación de protocolos a ser utilizados para la atención al cliente.</a:t>
                      </a:r>
                      <a:br>
                        <a:rPr lang="es-EC" sz="900" b="0" i="0" u="none" strike="noStrike">
                          <a:solidFill>
                            <a:srgbClr val="000000"/>
                          </a:solidFill>
                          <a:latin typeface="Arial"/>
                        </a:rPr>
                      </a:br>
                      <a:endParaRPr lang="es-EC" sz="900" b="0" i="0" u="none" strike="noStrike">
                        <a:solidFill>
                          <a:srgbClr val="000000"/>
                        </a:solidFill>
                        <a:latin typeface="Arial"/>
                      </a:endParaRPr>
                    </a:p>
                  </a:txBody>
                  <a:tcPr marL="3625" marR="3625" marT="3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ctr" fontAlgn="ctr"/>
                      <a:r>
                        <a:rPr lang="es-EC" sz="900" b="0" i="0" u="none" strike="noStrike">
                          <a:solidFill>
                            <a:srgbClr val="000000"/>
                          </a:solidFill>
                          <a:latin typeface="Arial"/>
                        </a:rPr>
                        <a:t>Cada dos meses</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c>
                  <a:txBody>
                    <a:bodyPr/>
                    <a:lstStyle/>
                    <a:p>
                      <a:pPr algn="ctr" fontAlgn="ctr"/>
                      <a:r>
                        <a:rPr lang="es-EC" sz="900" b="0" i="0" u="none" strike="noStrike" dirty="0">
                          <a:solidFill>
                            <a:srgbClr val="000000"/>
                          </a:solidFill>
                          <a:latin typeface="Arial"/>
                        </a:rPr>
                        <a:t>Personal de Atención al Cliente</a:t>
                      </a:r>
                    </a:p>
                  </a:txBody>
                  <a:tcPr marL="3625" marR="3625" marT="3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tcPr>
                </a:tc>
              </a:tr>
            </a:tbl>
          </a:graphicData>
        </a:graphic>
      </p:graphicFrame>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1052737"/>
            <a:ext cx="7848600" cy="5805264"/>
          </a:xfrm>
        </p:spPr>
        <p:txBody>
          <a:bodyPr/>
          <a:lstStyle/>
          <a:p>
            <a:pPr algn="ctr" eaLnBrk="1" hangingPunct="1">
              <a:lnSpc>
                <a:spcPct val="80000"/>
              </a:lnSpc>
            </a:pPr>
            <a:r>
              <a:rPr lang="es-ES" b="1" u="sng" dirty="0" smtClean="0">
                <a:solidFill>
                  <a:schemeClr val="bg1"/>
                </a:solidFill>
              </a:rPr>
              <a:t>PLANTEAMIENTO DEL PROBLEMA</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27383"/>
            <a:ext cx="9144000" cy="885825"/>
          </a:xfrm>
          <a:prstGeom prst="rect">
            <a:avLst/>
          </a:prstGeom>
          <a:noFill/>
          <a:ln w="9525">
            <a:noFill/>
            <a:miter lim="800000"/>
            <a:headEnd/>
            <a:tailEnd/>
          </a:ln>
        </p:spPr>
      </p:pic>
      <p:sp>
        <p:nvSpPr>
          <p:cNvPr id="17" name="Oval 11"/>
          <p:cNvSpPr>
            <a:spLocks noChangeArrowheads="1"/>
          </p:cNvSpPr>
          <p:nvPr/>
        </p:nvSpPr>
        <p:spPr bwMode="auto">
          <a:xfrm>
            <a:off x="323528" y="3861050"/>
            <a:ext cx="1800200" cy="1585317"/>
          </a:xfrm>
          <a:prstGeom prst="ellipse">
            <a:avLst/>
          </a:prstGeom>
          <a:gradFill flip="none" rotWithShape="1">
            <a:gsLst>
              <a:gs pos="0">
                <a:srgbClr val="C8784C">
                  <a:tint val="66000"/>
                  <a:satMod val="160000"/>
                </a:srgbClr>
              </a:gs>
              <a:gs pos="50000">
                <a:srgbClr val="C8784C">
                  <a:tint val="44500"/>
                  <a:satMod val="160000"/>
                </a:srgbClr>
              </a:gs>
              <a:gs pos="100000">
                <a:srgbClr val="C8784C">
                  <a:tint val="23500"/>
                  <a:satMod val="160000"/>
                </a:srgbClr>
              </a:gs>
            </a:gsLst>
            <a:lin ang="0" scaled="1"/>
            <a:tileRect/>
          </a:gradFill>
          <a:ln w="38100" algn="ctr">
            <a:solidFill>
              <a:schemeClr val="tx1"/>
            </a:solidFill>
            <a:round/>
            <a:headEnd/>
            <a:tailEnd/>
          </a:ln>
        </p:spPr>
        <p:txBody>
          <a:bodyPr wrap="none" anchor="ctr"/>
          <a:lstStyle/>
          <a:p>
            <a:pPr algn="ctr"/>
            <a:r>
              <a:rPr lang="es-ES" sz="1200" b="1" dirty="0" smtClean="0">
                <a:solidFill>
                  <a:schemeClr val="bg1"/>
                </a:solidFill>
              </a:rPr>
              <a:t>CNT E.P. CAÑAR</a:t>
            </a:r>
            <a:endParaRPr lang="es-ES" sz="1200" b="1" dirty="0">
              <a:solidFill>
                <a:schemeClr val="bg1"/>
              </a:solidFill>
            </a:endParaRPr>
          </a:p>
        </p:txBody>
      </p:sp>
      <p:sp>
        <p:nvSpPr>
          <p:cNvPr id="18" name="AutoShape 13"/>
          <p:cNvSpPr>
            <a:spLocks noChangeArrowheads="1"/>
          </p:cNvSpPr>
          <p:nvPr/>
        </p:nvSpPr>
        <p:spPr bwMode="auto">
          <a:xfrm>
            <a:off x="3708400" y="1917700"/>
            <a:ext cx="5256088" cy="863600"/>
          </a:xfrm>
          <a:prstGeom prst="chevron">
            <a:avLst>
              <a:gd name="adj" fmla="val 143796"/>
            </a:avLst>
          </a:prstGeom>
          <a:solidFill>
            <a:schemeClr val="hlink">
              <a:alpha val="72940"/>
            </a:schemeClr>
          </a:solidFill>
          <a:ln w="38100" algn="ctr">
            <a:solidFill>
              <a:schemeClr val="tx1"/>
            </a:solidFill>
            <a:miter lim="800000"/>
            <a:headEnd/>
            <a:tailEnd/>
          </a:ln>
        </p:spPr>
        <p:txBody>
          <a:bodyPr wrap="none" anchor="ctr"/>
          <a:lstStyle/>
          <a:p>
            <a:r>
              <a:rPr lang="es-ES" sz="1200" dirty="0" smtClean="0">
                <a:solidFill>
                  <a:schemeClr val="bg1"/>
                </a:solidFill>
              </a:rPr>
              <a:t>INFRAESTRUCTURA TECNOLÓGICA </a:t>
            </a:r>
          </a:p>
          <a:p>
            <a:r>
              <a:rPr lang="es-ES" sz="1200" dirty="0" smtClean="0">
                <a:solidFill>
                  <a:schemeClr val="bg1"/>
                </a:solidFill>
              </a:rPr>
              <a:t>                TALENTO HUMANO</a:t>
            </a:r>
            <a:endParaRPr lang="es-ES" sz="1200" b="1" dirty="0">
              <a:solidFill>
                <a:schemeClr val="bg1"/>
              </a:solidFill>
            </a:endParaRPr>
          </a:p>
        </p:txBody>
      </p:sp>
      <p:sp>
        <p:nvSpPr>
          <p:cNvPr id="19" name="AutoShape 14"/>
          <p:cNvSpPr>
            <a:spLocks noChangeArrowheads="1"/>
          </p:cNvSpPr>
          <p:nvPr/>
        </p:nvSpPr>
        <p:spPr bwMode="auto">
          <a:xfrm>
            <a:off x="3707904" y="3068962"/>
            <a:ext cx="4967288" cy="863600"/>
          </a:xfrm>
          <a:prstGeom prst="chevron">
            <a:avLst>
              <a:gd name="adj" fmla="val 143796"/>
            </a:avLst>
          </a:prstGeom>
          <a:solidFill>
            <a:schemeClr val="accent4">
              <a:lumMod val="60000"/>
              <a:lumOff val="40000"/>
              <a:alpha val="73000"/>
            </a:schemeClr>
          </a:solidFill>
          <a:ln w="38100" algn="ctr">
            <a:solidFill>
              <a:schemeClr val="tx1"/>
            </a:solidFill>
            <a:miter lim="800000"/>
            <a:headEnd/>
            <a:tailEnd/>
          </a:ln>
          <a:effectLst/>
        </p:spPr>
        <p:txBody>
          <a:bodyPr wrap="none" anchor="ctr"/>
          <a:lstStyle/>
          <a:p>
            <a:pPr algn="ctr">
              <a:defRPr/>
            </a:pPr>
            <a:r>
              <a:rPr lang="es-ES" sz="1200" dirty="0">
                <a:solidFill>
                  <a:schemeClr val="bg1"/>
                </a:solidFill>
              </a:rPr>
              <a:t>                    </a:t>
            </a:r>
            <a:r>
              <a:rPr lang="es-ES" sz="1200" dirty="0" smtClean="0">
                <a:solidFill>
                  <a:schemeClr val="bg1"/>
                </a:solidFill>
              </a:rPr>
              <a:t>INADECUADO CLIMA ORGANIZACIONAL</a:t>
            </a:r>
            <a:endParaRPr lang="es-ES" sz="1200" b="1" dirty="0">
              <a:solidFill>
                <a:schemeClr val="bg1"/>
              </a:solidFill>
            </a:endParaRPr>
          </a:p>
        </p:txBody>
      </p:sp>
      <p:sp>
        <p:nvSpPr>
          <p:cNvPr id="20" name="AutoShape 15"/>
          <p:cNvSpPr>
            <a:spLocks noChangeArrowheads="1"/>
          </p:cNvSpPr>
          <p:nvPr/>
        </p:nvSpPr>
        <p:spPr bwMode="auto">
          <a:xfrm>
            <a:off x="3636966" y="4293097"/>
            <a:ext cx="4967287" cy="863600"/>
          </a:xfrm>
          <a:prstGeom prst="chevron">
            <a:avLst>
              <a:gd name="adj" fmla="val 143796"/>
            </a:avLst>
          </a:prstGeom>
          <a:solidFill>
            <a:srgbClr val="CCFF99">
              <a:alpha val="72940"/>
            </a:srgbClr>
          </a:solidFill>
          <a:ln w="38100" algn="ctr">
            <a:solidFill>
              <a:schemeClr val="tx1"/>
            </a:solidFill>
            <a:miter lim="800000"/>
            <a:headEnd/>
            <a:tailEnd/>
          </a:ln>
        </p:spPr>
        <p:txBody>
          <a:bodyPr wrap="none" anchor="ctr"/>
          <a:lstStyle/>
          <a:p>
            <a:pPr algn="just"/>
            <a:r>
              <a:rPr lang="es-ES" sz="1200" dirty="0" smtClean="0">
                <a:solidFill>
                  <a:schemeClr val="bg1"/>
                </a:solidFill>
              </a:rPr>
              <a:t>DEFICIENTES RELACIONES INTERPERSONALES</a:t>
            </a:r>
            <a:endParaRPr lang="es-ES" sz="1200" b="1" dirty="0">
              <a:solidFill>
                <a:schemeClr val="bg1"/>
              </a:solidFill>
            </a:endParaRPr>
          </a:p>
        </p:txBody>
      </p:sp>
      <p:sp>
        <p:nvSpPr>
          <p:cNvPr id="21" name="AutoShape 16"/>
          <p:cNvSpPr>
            <a:spLocks noChangeArrowheads="1"/>
          </p:cNvSpPr>
          <p:nvPr/>
        </p:nvSpPr>
        <p:spPr bwMode="auto">
          <a:xfrm rot="20330756">
            <a:off x="508229" y="2006789"/>
            <a:ext cx="3154835" cy="1180775"/>
          </a:xfrm>
          <a:prstGeom prst="curvedDownArrow">
            <a:avLst>
              <a:gd name="adj1" fmla="val 33728"/>
              <a:gd name="adj2" fmla="val 67456"/>
              <a:gd name="adj3" fmla="val 33333"/>
            </a:avLst>
          </a:prstGeom>
          <a:solidFill>
            <a:schemeClr val="accent3">
              <a:lumMod val="75000"/>
              <a:alpha val="73000"/>
            </a:schemeClr>
          </a:solidFill>
          <a:ln w="9525">
            <a:solidFill>
              <a:schemeClr val="accent4">
                <a:lumMod val="50000"/>
              </a:schemeClr>
            </a:solidFill>
            <a:miter lim="800000"/>
            <a:headEnd/>
            <a:tailEnd/>
          </a:ln>
          <a:effectLst/>
        </p:spPr>
        <p:txBody>
          <a:bodyPr wrap="none" anchor="ctr"/>
          <a:lstStyle/>
          <a:p>
            <a:pPr>
              <a:defRPr/>
            </a:pPr>
            <a:endParaRPr lang="es-EC"/>
          </a:p>
        </p:txBody>
      </p:sp>
      <p:sp>
        <p:nvSpPr>
          <p:cNvPr id="22" name="AutoShape 15"/>
          <p:cNvSpPr>
            <a:spLocks noChangeArrowheads="1"/>
          </p:cNvSpPr>
          <p:nvPr/>
        </p:nvSpPr>
        <p:spPr bwMode="auto">
          <a:xfrm>
            <a:off x="3779915" y="5589241"/>
            <a:ext cx="4967287" cy="863600"/>
          </a:xfrm>
          <a:prstGeom prst="chevron">
            <a:avLst>
              <a:gd name="adj" fmla="val 143796"/>
            </a:avLst>
          </a:prstGeom>
          <a:solidFill>
            <a:schemeClr val="tx1">
              <a:lumMod val="65000"/>
              <a:alpha val="72940"/>
            </a:schemeClr>
          </a:solidFill>
          <a:ln w="38100" algn="ctr">
            <a:solidFill>
              <a:schemeClr val="tx1"/>
            </a:solidFill>
            <a:miter lim="800000"/>
            <a:headEnd/>
            <a:tailEnd/>
          </a:ln>
        </p:spPr>
        <p:txBody>
          <a:bodyPr wrap="none" anchor="ctr"/>
          <a:lstStyle/>
          <a:p>
            <a:pPr algn="just"/>
            <a:r>
              <a:rPr lang="es-ES" sz="1200" dirty="0" smtClean="0">
                <a:solidFill>
                  <a:schemeClr val="bg1"/>
                </a:solidFill>
              </a:rPr>
              <a:t>DESARROLLO DE LA ORGANIZACIÓN</a:t>
            </a:r>
            <a:endParaRPr lang="es-ES" sz="12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type="ctrTitle"/>
          </p:nvPr>
        </p:nvPicPr>
        <p:blipFill>
          <a:blip r:embed="rId2" cstate="print">
            <a:lum bright="42000"/>
          </a:blip>
          <a:srcRect/>
          <a:stretch>
            <a:fillRect/>
          </a:stretch>
        </p:blipFill>
        <p:spPr>
          <a:xfrm>
            <a:off x="0" y="142900"/>
            <a:ext cx="9144000" cy="6858000"/>
          </a:xfrm>
          <a:noFill/>
        </p:spPr>
      </p:pic>
      <p:sp>
        <p:nvSpPr>
          <p:cNvPr id="7171" name="Rectangle 3"/>
          <p:cNvSpPr>
            <a:spLocks noGrp="1" noChangeArrowheads="1"/>
          </p:cNvSpPr>
          <p:nvPr>
            <p:ph type="subTitle" idx="1"/>
          </p:nvPr>
        </p:nvSpPr>
        <p:spPr>
          <a:xfrm>
            <a:off x="285720" y="1125538"/>
            <a:ext cx="8572560" cy="5183187"/>
          </a:xfrm>
        </p:spPr>
        <p:txBody>
          <a:bodyPr>
            <a:normAutofit fontScale="92500" lnSpcReduction="20000"/>
          </a:bodyPr>
          <a:lstStyle/>
          <a:p>
            <a:pPr algn="ctr"/>
            <a:r>
              <a:rPr lang="es-ES" sz="2800" b="1" u="sng" dirty="0" smtClean="0">
                <a:solidFill>
                  <a:schemeClr val="bg1"/>
                </a:solidFill>
              </a:rPr>
              <a:t>OBJETIVO GENERAL Y ESPECÍFICOS DEL DIAGNÓSTICO</a:t>
            </a:r>
          </a:p>
          <a:p>
            <a:pPr algn="ctr"/>
            <a:endParaRPr lang="es-ES" sz="2800" b="1" u="sng" dirty="0" smtClean="0">
              <a:solidFill>
                <a:schemeClr val="bg1"/>
              </a:solidFill>
              <a:latin typeface="Algerian" pitchFamily="82" charset="0"/>
            </a:endParaRPr>
          </a:p>
          <a:p>
            <a:pPr eaLnBrk="1" hangingPunct="1"/>
            <a:endParaRPr lang="es-ES" sz="3000" b="1" dirty="0" smtClean="0"/>
          </a:p>
          <a:p>
            <a:pPr eaLnBrk="1" hangingPunct="1"/>
            <a:endParaRPr lang="es-ES" sz="3000" b="1" dirty="0" smtClean="0"/>
          </a:p>
          <a:p>
            <a:pPr eaLnBrk="1" hangingPunct="1"/>
            <a:endParaRPr lang="es-ES" sz="3000" b="1" dirty="0" smtClean="0"/>
          </a:p>
          <a:p>
            <a:pPr eaLnBrk="1" hangingPunct="1"/>
            <a:endParaRPr lang="es-ES" sz="3000" b="1" dirty="0" smtClean="0"/>
          </a:p>
          <a:p>
            <a:pPr eaLnBrk="1" hangingPunct="1"/>
            <a:endParaRPr lang="es-ES" sz="3000" b="1" dirty="0" smtClean="0"/>
          </a:p>
          <a:p>
            <a:pPr eaLnBrk="1" hangingPunct="1"/>
            <a:endParaRPr lang="es-ES" sz="3000" b="1" dirty="0" smtClean="0"/>
          </a:p>
          <a:p>
            <a:pPr eaLnBrk="1" hangingPunct="1"/>
            <a:endParaRPr lang="es-ES" sz="3000" b="1" dirty="0" smtClean="0"/>
          </a:p>
          <a:p>
            <a:pPr eaLnBrk="1" hangingPunct="1"/>
            <a:endParaRPr lang="es-ES" sz="3000" b="1" dirty="0" smtClean="0"/>
          </a:p>
          <a:p>
            <a:pPr eaLnBrk="1" hangingPunct="1"/>
            <a:r>
              <a:rPr lang="es-ES" sz="1400" b="1" i="1" dirty="0" smtClean="0">
                <a:solidFill>
                  <a:srgbClr val="000000"/>
                </a:solidFill>
                <a:latin typeface="Times New Roman" pitchFamily="18" charset="0"/>
                <a:ea typeface="Times New Roman" pitchFamily="18" charset="0"/>
                <a:cs typeface="Arial" charset="0"/>
              </a:rPr>
              <a:t>                                                    </a:t>
            </a:r>
          </a:p>
          <a:p>
            <a:pPr eaLnBrk="1" hangingPunct="1"/>
            <a:endParaRPr lang="es-ES" sz="1400" b="1" i="1" dirty="0" smtClean="0">
              <a:solidFill>
                <a:srgbClr val="000000"/>
              </a:solidFill>
              <a:latin typeface="Times New Roman" pitchFamily="18" charset="0"/>
              <a:ea typeface="Times New Roman" pitchFamily="18" charset="0"/>
              <a:cs typeface="Arial" charset="0"/>
            </a:endParaRPr>
          </a:p>
          <a:p>
            <a:pPr eaLnBrk="1" hangingPunct="1"/>
            <a:r>
              <a:rPr lang="es-ES" sz="1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eaLnBrk="1" hangingPunct="1"/>
            <a:endParaRPr lang="es-ES" sz="3000" b="1" dirty="0" smtClean="0"/>
          </a:p>
        </p:txBody>
      </p:sp>
      <p:pic>
        <p:nvPicPr>
          <p:cNvPr id="7172"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9" name="8 Llamada rectangular redondeada"/>
          <p:cNvSpPr/>
          <p:nvPr/>
        </p:nvSpPr>
        <p:spPr>
          <a:xfrm>
            <a:off x="323530" y="2996952"/>
            <a:ext cx="3000396" cy="2143140"/>
          </a:xfrm>
          <a:prstGeom prst="wedgeRoundRectCallou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smtClean="0">
                <a:solidFill>
                  <a:schemeClr val="bg1"/>
                </a:solidFill>
              </a:rPr>
              <a:t>Diagnosticar </a:t>
            </a:r>
            <a:r>
              <a:rPr lang="es-ES" dirty="0">
                <a:solidFill>
                  <a:schemeClr val="bg1"/>
                </a:solidFill>
              </a:rPr>
              <a:t>los factores que caracterizan el actual Clima Organizacional de la Corporación Nacional de Telecomunicaciones CNT E.P. Cañar</a:t>
            </a:r>
            <a:endParaRPr lang="es-EC" dirty="0">
              <a:solidFill>
                <a:schemeClr val="bg1"/>
              </a:solidFill>
            </a:endParaRPr>
          </a:p>
        </p:txBody>
      </p:sp>
      <p:sp>
        <p:nvSpPr>
          <p:cNvPr id="12" name="11 Pentágono"/>
          <p:cNvSpPr/>
          <p:nvPr/>
        </p:nvSpPr>
        <p:spPr>
          <a:xfrm>
            <a:off x="3714744" y="2204866"/>
            <a:ext cx="5429256" cy="1357322"/>
          </a:xfrm>
          <a:prstGeom prst="homePlat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smtClean="0">
                <a:solidFill>
                  <a:schemeClr val="bg1"/>
                </a:solidFill>
              </a:rPr>
              <a:t>Identificar </a:t>
            </a:r>
            <a:r>
              <a:rPr lang="es-ES" dirty="0">
                <a:solidFill>
                  <a:schemeClr val="bg1"/>
                </a:solidFill>
              </a:rPr>
              <a:t>los factores vinculados al clima organizacional de la Corporación Nacional de Telecomunicaciones CNT E.P. Cañar que influyen en el desarrollo laboral de sus colaboradores</a:t>
            </a:r>
            <a:endParaRPr lang="es-EC" b="1" dirty="0">
              <a:solidFill>
                <a:schemeClr val="bg1"/>
              </a:solidFill>
            </a:endParaRPr>
          </a:p>
        </p:txBody>
      </p:sp>
      <p:sp>
        <p:nvSpPr>
          <p:cNvPr id="13" name="12 Pentágono"/>
          <p:cNvSpPr/>
          <p:nvPr/>
        </p:nvSpPr>
        <p:spPr>
          <a:xfrm>
            <a:off x="3635898" y="3861048"/>
            <a:ext cx="5286380" cy="1285884"/>
          </a:xfrm>
          <a:prstGeom prst="homePlat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smtClean="0">
                <a:solidFill>
                  <a:schemeClr val="bg1"/>
                </a:solidFill>
              </a:rPr>
              <a:t>Analizar </a:t>
            </a:r>
            <a:r>
              <a:rPr lang="es-ES" dirty="0">
                <a:solidFill>
                  <a:schemeClr val="bg1"/>
                </a:solidFill>
              </a:rPr>
              <a:t>los factores de clima organizacional, que repercuten en la Corporación Nacional de Telecomunicaciones CNT E.P.  Cañar</a:t>
            </a:r>
            <a:endParaRPr lang="es-EC" dirty="0">
              <a:solidFill>
                <a:schemeClr val="bg1"/>
              </a:solidFill>
            </a:endParaRPr>
          </a:p>
        </p:txBody>
      </p:sp>
      <p:sp>
        <p:nvSpPr>
          <p:cNvPr id="14" name="13 Pentágono"/>
          <p:cNvSpPr/>
          <p:nvPr/>
        </p:nvSpPr>
        <p:spPr>
          <a:xfrm>
            <a:off x="3635898" y="5429241"/>
            <a:ext cx="5286380" cy="1428760"/>
          </a:xfrm>
          <a:prstGeom prst="homePlate">
            <a:avLst/>
          </a:prstGeom>
          <a:gradFill flip="none" rotWithShape="1">
            <a:gsLst>
              <a:gs pos="0">
                <a:srgbClr val="BFF6B2">
                  <a:shade val="30000"/>
                  <a:satMod val="115000"/>
                </a:srgbClr>
              </a:gs>
              <a:gs pos="50000">
                <a:srgbClr val="BFF6B2">
                  <a:shade val="67500"/>
                  <a:satMod val="115000"/>
                </a:srgbClr>
              </a:gs>
              <a:gs pos="100000">
                <a:srgbClr val="BFF6B2">
                  <a:shade val="100000"/>
                  <a:satMod val="115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smtClean="0">
                <a:solidFill>
                  <a:schemeClr val="bg1"/>
                </a:solidFill>
              </a:rPr>
              <a:t>Determinar </a:t>
            </a:r>
            <a:r>
              <a:rPr lang="es-ES" dirty="0">
                <a:solidFill>
                  <a:schemeClr val="bg1"/>
                </a:solidFill>
              </a:rPr>
              <a:t>si los factores de clima organizacional de </a:t>
            </a:r>
            <a:r>
              <a:rPr lang="es-ES" dirty="0" smtClean="0">
                <a:solidFill>
                  <a:schemeClr val="bg1"/>
                </a:solidFill>
              </a:rPr>
              <a:t>la Corporación </a:t>
            </a:r>
            <a:r>
              <a:rPr lang="es-ES" dirty="0">
                <a:solidFill>
                  <a:schemeClr val="bg1"/>
                </a:solidFill>
              </a:rPr>
              <a:t>Nacional de Telecomunicaciones CNT E.P. Cañar, influyen en la satisfacción al cliente</a:t>
            </a:r>
            <a:endParaRPr lang="es-EC" dirty="0">
              <a:solidFill>
                <a:schemeClr val="bg1"/>
              </a:solidFill>
            </a:endParaRPr>
          </a:p>
        </p:txBody>
      </p:sp>
      <p:sp>
        <p:nvSpPr>
          <p:cNvPr id="15" name="14 Conector"/>
          <p:cNvSpPr/>
          <p:nvPr/>
        </p:nvSpPr>
        <p:spPr>
          <a:xfrm>
            <a:off x="323528" y="2420889"/>
            <a:ext cx="571504" cy="57150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smtClean="0"/>
              <a:t>1</a:t>
            </a:r>
            <a:endParaRPr lang="es-EC" dirty="0"/>
          </a:p>
        </p:txBody>
      </p:sp>
      <p:sp>
        <p:nvSpPr>
          <p:cNvPr id="16" name="15 Conector"/>
          <p:cNvSpPr/>
          <p:nvPr/>
        </p:nvSpPr>
        <p:spPr>
          <a:xfrm>
            <a:off x="3347866" y="5301210"/>
            <a:ext cx="357191" cy="35719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smtClean="0"/>
              <a:t>3</a:t>
            </a:r>
            <a:endParaRPr lang="es-EC" dirty="0"/>
          </a:p>
        </p:txBody>
      </p:sp>
      <p:sp>
        <p:nvSpPr>
          <p:cNvPr id="19" name="18 Conector"/>
          <p:cNvSpPr/>
          <p:nvPr/>
        </p:nvSpPr>
        <p:spPr>
          <a:xfrm>
            <a:off x="3491882" y="1988841"/>
            <a:ext cx="357191" cy="35719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smtClean="0"/>
              <a:t>1</a:t>
            </a:r>
            <a:endParaRPr lang="es-EC" dirty="0"/>
          </a:p>
        </p:txBody>
      </p:sp>
      <p:sp>
        <p:nvSpPr>
          <p:cNvPr id="20" name="19 Conector"/>
          <p:cNvSpPr/>
          <p:nvPr/>
        </p:nvSpPr>
        <p:spPr>
          <a:xfrm>
            <a:off x="3419874" y="3717033"/>
            <a:ext cx="357191" cy="35719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smtClean="0"/>
              <a:t>2</a:t>
            </a:r>
            <a:endParaRPr lang="es-EC"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type="ctrTitle"/>
          </p:nvPr>
        </p:nvPicPr>
        <p:blipFill>
          <a:blip r:embed="rId2" cstate="print">
            <a:lum bright="42000"/>
          </a:blip>
          <a:srcRect/>
          <a:stretch>
            <a:fillRect/>
          </a:stretch>
        </p:blipFill>
        <p:spPr>
          <a:xfrm>
            <a:off x="0" y="26988"/>
            <a:ext cx="9144000" cy="6858000"/>
          </a:xfrm>
          <a:noFill/>
        </p:spPr>
      </p:pic>
      <p:sp>
        <p:nvSpPr>
          <p:cNvPr id="8195" name="Rectangle 3"/>
          <p:cNvSpPr>
            <a:spLocks noGrp="1" noChangeArrowheads="1"/>
          </p:cNvSpPr>
          <p:nvPr>
            <p:ph type="subTitle" idx="1"/>
          </p:nvPr>
        </p:nvSpPr>
        <p:spPr>
          <a:xfrm>
            <a:off x="684216" y="1196977"/>
            <a:ext cx="7704137" cy="5184775"/>
          </a:xfrm>
        </p:spPr>
        <p:txBody>
          <a:bodyPr/>
          <a:lstStyle/>
          <a:p>
            <a:pPr algn="just" eaLnBrk="1" hangingPunct="1">
              <a:lnSpc>
                <a:spcPct val="80000"/>
              </a:lnSpc>
            </a:pPr>
            <a:endParaRPr lang="es-ES" sz="2400" dirty="0" smtClean="0"/>
          </a:p>
          <a:p>
            <a:pPr algn="just" eaLnBrk="1" hangingPunct="1">
              <a:lnSpc>
                <a:spcPct val="80000"/>
              </a:lnSpc>
            </a:pPr>
            <a:endParaRPr lang="es-ES" sz="2400" dirty="0" smtClean="0"/>
          </a:p>
          <a:p>
            <a:pPr algn="just" eaLnBrk="1" hangingPunct="1">
              <a:lnSpc>
                <a:spcPct val="80000"/>
              </a:lnSpc>
            </a:pPr>
            <a:endParaRPr lang="es-ES" sz="2400" dirty="0" smtClean="0"/>
          </a:p>
          <a:p>
            <a:pPr eaLnBrk="1" hangingPunct="1">
              <a:lnSpc>
                <a:spcPct val="80000"/>
              </a:lnSpc>
            </a:pPr>
            <a:endParaRPr lang="es-ES" sz="1200" dirty="0" smtClean="0"/>
          </a:p>
        </p:txBody>
      </p:sp>
      <p:pic>
        <p:nvPicPr>
          <p:cNvPr id="8196"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7" name="Rectangle 3"/>
          <p:cNvSpPr txBox="1">
            <a:spLocks noChangeArrowheads="1"/>
          </p:cNvSpPr>
          <p:nvPr/>
        </p:nvSpPr>
        <p:spPr bwMode="auto">
          <a:xfrm>
            <a:off x="285720" y="1125538"/>
            <a:ext cx="8572560" cy="5183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2800" b="1" i="0" u="sng" strike="noStrike" kern="0" cap="none" spc="0" normalizeH="0" baseline="0" noProof="0" dirty="0" smtClean="0">
                <a:ln>
                  <a:noFill/>
                </a:ln>
                <a:solidFill>
                  <a:schemeClr val="bg1"/>
                </a:solidFill>
                <a:effectLst/>
                <a:uLnTx/>
                <a:uFillTx/>
                <a:ea typeface="+mn-ea"/>
                <a:cs typeface="+mn-cs"/>
              </a:rPr>
              <a:t>OBJETIVO GENERAL Y ESPECÍFICOS DE LA PROPUESTA</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0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0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0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0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0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0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0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0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400" b="1" i="1" u="none" strike="noStrike" kern="0" cap="none" spc="0" normalizeH="0" baseline="0" noProof="0" dirty="0" smtClean="0">
                <a:ln>
                  <a:noFill/>
                </a:ln>
                <a:solidFill>
                  <a:srgbClr val="000000"/>
                </a:solidFill>
                <a:effectLst/>
                <a:uLnTx/>
                <a:uFillTx/>
                <a:latin typeface="Times New Roman" pitchFamily="18" charset="0"/>
                <a:ea typeface="Times New Roman" pitchFamily="18"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1400" b="1" i="1" u="none" strike="noStrike" kern="0" cap="none" spc="0" normalizeH="0" baseline="0" noProof="0" dirty="0" smtClean="0">
              <a:ln>
                <a:noFill/>
              </a:ln>
              <a:solidFill>
                <a:srgbClr val="000000"/>
              </a:solidFill>
              <a:effectLst/>
              <a:uLnTx/>
              <a:uFillTx/>
              <a:latin typeface="Times New Roman" pitchFamily="18" charset="0"/>
              <a:ea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400" b="1" i="1" u="none" strike="noStrike" kern="0" cap="none" spc="0" normalizeH="0" baseline="0" noProof="0" dirty="0" smtClean="0">
                <a:ln>
                  <a:noFill/>
                </a:ln>
                <a:solidFill>
                  <a:srgbClr val="000000"/>
                </a:solidFill>
                <a:effectLst/>
                <a:uLnTx/>
                <a:uFillTx/>
                <a:latin typeface="Times New Roman" pitchFamily="18" charset="0"/>
                <a:ea typeface="Times New Roman" pitchFamily="18" charset="0"/>
                <a:cs typeface="Arial" charset="0"/>
              </a:rPr>
              <a:t>                                                                                                                                             </a:t>
            </a:r>
            <a:endParaRPr kumimoji="0" lang="es-ES" sz="1200" b="1" i="1" u="none" strike="noStrike" kern="0" cap="none" spc="0" normalizeH="0" baseline="0" noProof="0" dirty="0" smtClean="0">
              <a:ln>
                <a:noFill/>
              </a:ln>
              <a:solidFill>
                <a:srgbClr val="000000"/>
              </a:solidFill>
              <a:effectLst/>
              <a:uLnTx/>
              <a:uFillTx/>
              <a:latin typeface="Times New Roman" pitchFamily="18" charset="0"/>
              <a:ea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0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7 Llamada rectangular redondeada"/>
          <p:cNvSpPr/>
          <p:nvPr/>
        </p:nvSpPr>
        <p:spPr>
          <a:xfrm>
            <a:off x="179514" y="3068961"/>
            <a:ext cx="3000396" cy="2520280"/>
          </a:xfrm>
          <a:prstGeom prst="wedgeRoundRectCallout">
            <a:avLst/>
          </a:prstGeom>
          <a:blipFill>
            <a:blip r:embed="rId4"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dirty="0" smtClean="0">
              <a:solidFill>
                <a:schemeClr val="accent4">
                  <a:lumMod val="95000"/>
                  <a:lumOff val="5000"/>
                </a:schemeClr>
              </a:solidFill>
            </a:endParaRPr>
          </a:p>
          <a:p>
            <a:pPr lvl="0" algn="ctr"/>
            <a:r>
              <a:rPr lang="es-EC" dirty="0" smtClean="0">
                <a:solidFill>
                  <a:schemeClr val="accent4">
                    <a:lumMod val="95000"/>
                    <a:lumOff val="5000"/>
                  </a:schemeClr>
                </a:solidFill>
              </a:rPr>
              <a:t>.</a:t>
            </a:r>
            <a:r>
              <a:rPr lang="es-ES" dirty="0" smtClean="0">
                <a:solidFill>
                  <a:schemeClr val="bg1"/>
                </a:solidFill>
              </a:rPr>
              <a:t>Proponer </a:t>
            </a:r>
            <a:r>
              <a:rPr lang="es-ES" dirty="0">
                <a:solidFill>
                  <a:schemeClr val="bg1"/>
                </a:solidFill>
              </a:rPr>
              <a:t>un Modelo de Desarrollo de Clima Organizacional para la optimización del talento humano de la Corporación Nacional de Telecomunicaciones CNT E.P. Cañar</a:t>
            </a:r>
            <a:endParaRPr lang="es-EC" dirty="0">
              <a:solidFill>
                <a:schemeClr val="bg1"/>
              </a:solidFill>
            </a:endParaRPr>
          </a:p>
        </p:txBody>
      </p:sp>
      <p:sp>
        <p:nvSpPr>
          <p:cNvPr id="9" name="8 Pentágono"/>
          <p:cNvSpPr/>
          <p:nvPr/>
        </p:nvSpPr>
        <p:spPr>
          <a:xfrm>
            <a:off x="3491880" y="2204866"/>
            <a:ext cx="5429256" cy="1357322"/>
          </a:xfrm>
          <a:prstGeom prst="homePlate">
            <a:avLst/>
          </a:prstGeom>
          <a:gradFill flip="none" rotWithShape="1">
            <a:gsLst>
              <a:gs pos="0">
                <a:srgbClr val="BFF6B2">
                  <a:shade val="30000"/>
                  <a:satMod val="115000"/>
                </a:srgbClr>
              </a:gs>
              <a:gs pos="50000">
                <a:srgbClr val="BFF6B2">
                  <a:shade val="67500"/>
                  <a:satMod val="115000"/>
                </a:srgbClr>
              </a:gs>
              <a:gs pos="100000">
                <a:srgbClr val="BFF6B2">
                  <a:shade val="100000"/>
                  <a:satMod val="115000"/>
                </a:srgbClr>
              </a:gs>
            </a:gsLst>
            <a:lin ang="189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a:solidFill>
                  <a:schemeClr val="bg1"/>
                </a:solidFill>
              </a:rPr>
              <a:t>Diseñar un modelo de Intervención en Procesos Humanos para la Corporación Nacional de Telecomunicaciones CNT E.P. Cañar</a:t>
            </a:r>
            <a:endParaRPr lang="es-EC" b="1" dirty="0">
              <a:solidFill>
                <a:schemeClr val="bg1"/>
              </a:solidFill>
            </a:endParaRPr>
          </a:p>
        </p:txBody>
      </p:sp>
      <p:sp>
        <p:nvSpPr>
          <p:cNvPr id="10" name="9 Pentágono"/>
          <p:cNvSpPr/>
          <p:nvPr/>
        </p:nvSpPr>
        <p:spPr>
          <a:xfrm>
            <a:off x="3563890" y="3861048"/>
            <a:ext cx="5286380" cy="1285884"/>
          </a:xfrm>
          <a:prstGeom prst="homePlat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a:solidFill>
                  <a:schemeClr val="bg1"/>
                </a:solidFill>
              </a:rPr>
              <a:t>Establecer un plan de intervención en Administración de Talento Humano para la Corporación Nacional de Telecomunicaciones CNT E.P. Cañar</a:t>
            </a:r>
            <a:endParaRPr lang="es-EC" dirty="0">
              <a:solidFill>
                <a:schemeClr val="bg1"/>
              </a:solidFill>
            </a:endParaRPr>
          </a:p>
        </p:txBody>
      </p:sp>
      <p:sp>
        <p:nvSpPr>
          <p:cNvPr id="11" name="10 Pentágono"/>
          <p:cNvSpPr/>
          <p:nvPr/>
        </p:nvSpPr>
        <p:spPr>
          <a:xfrm>
            <a:off x="3563890" y="5445225"/>
            <a:ext cx="5286380" cy="1214446"/>
          </a:xfrm>
          <a:prstGeom prst="homePlat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smtClean="0">
                <a:solidFill>
                  <a:schemeClr val="bg1"/>
                </a:solidFill>
              </a:rPr>
              <a:t>Determinar </a:t>
            </a:r>
            <a:r>
              <a:rPr lang="es-ES" dirty="0">
                <a:solidFill>
                  <a:schemeClr val="bg1"/>
                </a:solidFill>
              </a:rPr>
              <a:t>un programa de monitoreo y evaluación para el plan de mejora propuesto.</a:t>
            </a:r>
            <a:endParaRPr lang="es-EC" dirty="0">
              <a:solidFill>
                <a:schemeClr val="bg1"/>
              </a:solidFill>
            </a:endParaRPr>
          </a:p>
        </p:txBody>
      </p:sp>
      <p:sp>
        <p:nvSpPr>
          <p:cNvPr id="12" name="11 Conector"/>
          <p:cNvSpPr/>
          <p:nvPr/>
        </p:nvSpPr>
        <p:spPr>
          <a:xfrm>
            <a:off x="179512" y="2708922"/>
            <a:ext cx="571504" cy="57150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smtClean="0"/>
              <a:t>2</a:t>
            </a:r>
            <a:endParaRPr lang="es-EC" dirty="0"/>
          </a:p>
        </p:txBody>
      </p:sp>
      <p:sp>
        <p:nvSpPr>
          <p:cNvPr id="13" name="12 Conector"/>
          <p:cNvSpPr/>
          <p:nvPr/>
        </p:nvSpPr>
        <p:spPr>
          <a:xfrm>
            <a:off x="3347866" y="5301210"/>
            <a:ext cx="357191" cy="35719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smtClean="0"/>
              <a:t>3</a:t>
            </a:r>
            <a:endParaRPr lang="es-EC" dirty="0"/>
          </a:p>
        </p:txBody>
      </p:sp>
      <p:sp>
        <p:nvSpPr>
          <p:cNvPr id="14" name="13 Conector"/>
          <p:cNvSpPr/>
          <p:nvPr/>
        </p:nvSpPr>
        <p:spPr>
          <a:xfrm>
            <a:off x="3275858" y="2060850"/>
            <a:ext cx="357191" cy="35719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smtClean="0"/>
              <a:t>1</a:t>
            </a:r>
            <a:endParaRPr lang="es-EC" dirty="0"/>
          </a:p>
        </p:txBody>
      </p:sp>
      <p:sp>
        <p:nvSpPr>
          <p:cNvPr id="15" name="14 Conector"/>
          <p:cNvSpPr/>
          <p:nvPr/>
        </p:nvSpPr>
        <p:spPr>
          <a:xfrm>
            <a:off x="3347866" y="3717033"/>
            <a:ext cx="357191" cy="35719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smtClean="0"/>
              <a:t>2</a:t>
            </a:r>
            <a:endParaRPr lang="es-EC"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9219" name="Rectangle 3"/>
          <p:cNvSpPr>
            <a:spLocks noGrp="1" noChangeArrowheads="1"/>
          </p:cNvSpPr>
          <p:nvPr>
            <p:ph type="subTitle" idx="1"/>
          </p:nvPr>
        </p:nvSpPr>
        <p:spPr>
          <a:xfrm>
            <a:off x="285720" y="1268415"/>
            <a:ext cx="8247093" cy="4968875"/>
          </a:xfrm>
        </p:spPr>
        <p:txBody>
          <a:bodyPr/>
          <a:lstStyle/>
          <a:p>
            <a:pPr algn="l">
              <a:lnSpc>
                <a:spcPct val="90000"/>
              </a:lnSpc>
            </a:pPr>
            <a:r>
              <a:rPr lang="es-ES" sz="2000" b="1" dirty="0" smtClean="0">
                <a:latin typeface="Algerian" pitchFamily="82" charset="0"/>
              </a:rPr>
              <a:t>		</a:t>
            </a:r>
            <a:r>
              <a:rPr lang="es-ES" sz="2800" b="1" dirty="0" smtClean="0">
                <a:solidFill>
                  <a:schemeClr val="bg1"/>
                </a:solidFill>
              </a:rPr>
              <a:t>PREGUNTAS DE INVESTIGACIÓN</a:t>
            </a:r>
            <a:r>
              <a:rPr lang="es-ES" sz="2800" b="1" dirty="0" smtClean="0">
                <a:latin typeface="Algerian" pitchFamily="82" charset="0"/>
              </a:rPr>
              <a:t>  </a:t>
            </a:r>
            <a:endParaRPr lang="es-ES" sz="2800" dirty="0" smtClean="0"/>
          </a:p>
        </p:txBody>
      </p:sp>
      <p:pic>
        <p:nvPicPr>
          <p:cNvPr id="9220" name="Picture 4"/>
          <p:cNvPicPr>
            <a:picLocks noChangeAspect="1" noChangeArrowheads="1"/>
          </p:cNvPicPr>
          <p:nvPr/>
        </p:nvPicPr>
        <p:blipFill>
          <a:blip r:embed="rId3" cstate="print"/>
          <a:srcRect/>
          <a:stretch>
            <a:fillRect/>
          </a:stretch>
        </p:blipFill>
        <p:spPr bwMode="auto">
          <a:xfrm>
            <a:off x="0" y="95252"/>
            <a:ext cx="9144000" cy="885825"/>
          </a:xfrm>
          <a:prstGeom prst="rect">
            <a:avLst/>
          </a:prstGeom>
          <a:noFill/>
          <a:ln w="9525">
            <a:noFill/>
            <a:miter lim="800000"/>
            <a:headEnd/>
            <a:tailEnd/>
          </a:ln>
        </p:spPr>
      </p:pic>
      <p:sp>
        <p:nvSpPr>
          <p:cNvPr id="6" name="2 Marcador de contenido"/>
          <p:cNvSpPr txBox="1">
            <a:spLocks/>
          </p:cNvSpPr>
          <p:nvPr/>
        </p:nvSpPr>
        <p:spPr bwMode="auto">
          <a:xfrm>
            <a:off x="457202" y="1928803"/>
            <a:ext cx="3971924" cy="478634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normAutofit/>
          </a:bodyPr>
          <a:lstStyle/>
          <a:p>
            <a:pPr marL="342900" lvl="0" indent="-342900">
              <a:buFont typeface="+mj-lt"/>
              <a:buAutoNum type="arabicParenR"/>
            </a:pPr>
            <a:r>
              <a:rPr lang="es-EC" sz="1900" dirty="0" smtClean="0">
                <a:solidFill>
                  <a:schemeClr val="bg1"/>
                </a:solidFill>
              </a:rPr>
              <a:t>¿Los factores relativos al  clima </a:t>
            </a:r>
            <a:r>
              <a:rPr lang="es-EC" sz="1900" dirty="0">
                <a:solidFill>
                  <a:schemeClr val="bg1"/>
                </a:solidFill>
              </a:rPr>
              <a:t>o</a:t>
            </a:r>
            <a:r>
              <a:rPr lang="es-EC" sz="1900" dirty="0" smtClean="0">
                <a:solidFill>
                  <a:schemeClr val="bg1"/>
                </a:solidFill>
              </a:rPr>
              <a:t>rganizacional influirán en el desarrollo laboral de los colaboradores de la CNT EP Cañar?</a:t>
            </a:r>
          </a:p>
          <a:p>
            <a:pPr marL="342900" lvl="0" indent="-342900">
              <a:buFont typeface="+mj-lt"/>
              <a:buAutoNum type="arabicParenR"/>
            </a:pPr>
            <a:endParaRPr lang="es-EC" sz="1900" dirty="0" smtClean="0">
              <a:solidFill>
                <a:schemeClr val="bg1"/>
              </a:solidFill>
            </a:endParaRPr>
          </a:p>
          <a:p>
            <a:pPr marL="342900" lvl="0" indent="-342900">
              <a:buFont typeface="+mj-lt"/>
              <a:buAutoNum type="arabicParenR"/>
            </a:pPr>
            <a:r>
              <a:rPr lang="es-EC" sz="1900" dirty="0" smtClean="0">
                <a:solidFill>
                  <a:schemeClr val="bg1"/>
                </a:solidFill>
              </a:rPr>
              <a:t>¿Los Recursos Humanos determinarán uno de los factores de mayor incidencia en el desarrollo de la CNT EP Cañar?</a:t>
            </a:r>
          </a:p>
          <a:p>
            <a:pPr marL="342900" lvl="0" indent="-342900">
              <a:buFont typeface="+mj-lt"/>
              <a:buAutoNum type="arabicParenR"/>
            </a:pPr>
            <a:endParaRPr lang="es-EC" sz="1900" dirty="0" smtClean="0">
              <a:solidFill>
                <a:schemeClr val="bg1"/>
              </a:solidFill>
            </a:endParaRPr>
          </a:p>
          <a:p>
            <a:pPr marL="342900" lvl="0" indent="-342900">
              <a:buFont typeface="+mj-lt"/>
              <a:buAutoNum type="arabicParenR"/>
            </a:pPr>
            <a:r>
              <a:rPr lang="es-EC" sz="1900" dirty="0" smtClean="0">
                <a:solidFill>
                  <a:schemeClr val="bg1"/>
                </a:solidFill>
              </a:rPr>
              <a:t>¿Los factores del clima organizacional de la CNT EP Cañar, influirán en la atención al cliente?</a:t>
            </a:r>
          </a:p>
          <a:p>
            <a:pPr marL="274320" marR="0" lvl="1" indent="-274320" algn="ctr" defTabSz="914400" rtl="0" eaLnBrk="1" fontAlgn="base" latinLnBrk="0" hangingPunct="1">
              <a:lnSpc>
                <a:spcPct val="100000"/>
              </a:lnSpc>
              <a:spcBef>
                <a:spcPct val="20000"/>
              </a:spcBef>
              <a:spcAft>
                <a:spcPct val="0"/>
              </a:spcAft>
              <a:buClr>
                <a:schemeClr val="accent3"/>
              </a:buClr>
              <a:buSzPct val="95000"/>
              <a:buFontTx/>
              <a:buNone/>
              <a:tabLst/>
              <a:defRPr/>
            </a:pPr>
            <a:endParaRPr kumimoji="0" lang="es-EC" sz="3200" b="0" i="0" u="none" strike="noStrike" kern="0" cap="none" spc="0" normalizeH="0" baseline="0" noProof="0" dirty="0">
              <a:ln>
                <a:noFill/>
              </a:ln>
              <a:solidFill>
                <a:schemeClr val="bg1"/>
              </a:solidFill>
              <a:effectLst/>
              <a:uLnTx/>
              <a:uFillTx/>
              <a:latin typeface="+mn-lt"/>
              <a:ea typeface="+mn-ea"/>
              <a:cs typeface="+mn-cs"/>
            </a:endParaRPr>
          </a:p>
        </p:txBody>
      </p:sp>
      <p:sp>
        <p:nvSpPr>
          <p:cNvPr id="7" name="2 Marcador de contenido"/>
          <p:cNvSpPr txBox="1">
            <a:spLocks/>
          </p:cNvSpPr>
          <p:nvPr/>
        </p:nvSpPr>
        <p:spPr bwMode="auto">
          <a:xfrm>
            <a:off x="4643439" y="1928803"/>
            <a:ext cx="4071967" cy="4786346"/>
          </a:xfrm>
          <a:prstGeom prst="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normAutofit lnSpcReduction="10000"/>
          </a:bodyPr>
          <a:lstStyle/>
          <a:p>
            <a:pPr marL="342900" lvl="0" indent="-342900">
              <a:buFont typeface="+mj-lt"/>
              <a:buAutoNum type="arabicParenR"/>
            </a:pPr>
            <a:r>
              <a:rPr lang="es-EC" sz="1900" dirty="0" smtClean="0">
                <a:solidFill>
                  <a:schemeClr val="bg1"/>
                </a:solidFill>
              </a:rPr>
              <a:t>¿Mediante un diseño de un modelo de Intervención en Procesos Humanos, mejorarán los factores relativos al clima organizacional de la CNT EP Cañar?</a:t>
            </a:r>
          </a:p>
          <a:p>
            <a:pPr marL="342900" lvl="0" indent="-342900">
              <a:buFont typeface="+mj-lt"/>
              <a:buAutoNum type="arabicParenR"/>
            </a:pPr>
            <a:endParaRPr lang="es-EC" sz="1900" dirty="0" smtClean="0">
              <a:solidFill>
                <a:schemeClr val="bg1"/>
              </a:solidFill>
            </a:endParaRPr>
          </a:p>
          <a:p>
            <a:pPr marL="342900" lvl="0" indent="-342900">
              <a:buFont typeface="+mj-lt"/>
              <a:buAutoNum type="arabicParenR"/>
            </a:pPr>
            <a:r>
              <a:rPr lang="es-EC" sz="1900" dirty="0" smtClean="0">
                <a:solidFill>
                  <a:schemeClr val="bg1"/>
                </a:solidFill>
              </a:rPr>
              <a:t>¿El personal de la CNT EP Cañar, alcanzará el grado de motivación y cumplirán sus objetivos al estructurar un plan de intervención en administración de talento humano?</a:t>
            </a:r>
          </a:p>
          <a:p>
            <a:pPr marL="342900" lvl="0" indent="-342900">
              <a:buFont typeface="+mj-lt"/>
              <a:buAutoNum type="arabicParenR"/>
            </a:pPr>
            <a:endParaRPr lang="es-EC" sz="1900" dirty="0" smtClean="0">
              <a:solidFill>
                <a:schemeClr val="bg1"/>
              </a:solidFill>
            </a:endParaRPr>
          </a:p>
          <a:p>
            <a:pPr marL="342900" lvl="0" indent="-342900">
              <a:buFont typeface="+mj-lt"/>
              <a:buAutoNum type="arabicParenR"/>
            </a:pPr>
            <a:r>
              <a:rPr lang="es-EC" sz="1900" dirty="0" smtClean="0">
                <a:solidFill>
                  <a:schemeClr val="bg1"/>
                </a:solidFill>
              </a:rPr>
              <a:t>¿Un programa de monitoreo y evaluación, ayudará a determinar el éxito del plan de mejora propuesto? </a:t>
            </a:r>
          </a:p>
          <a:p>
            <a:pPr marL="274320" marR="0" lvl="1" indent="-274320" algn="ctr" defTabSz="914400" rtl="0" eaLnBrk="1" fontAlgn="base" latinLnBrk="0" hangingPunct="1">
              <a:lnSpc>
                <a:spcPct val="100000"/>
              </a:lnSpc>
              <a:spcBef>
                <a:spcPct val="20000"/>
              </a:spcBef>
              <a:spcAft>
                <a:spcPct val="0"/>
              </a:spcAft>
              <a:buClr>
                <a:schemeClr val="accent3"/>
              </a:buClr>
              <a:buSzPct val="95000"/>
              <a:buFontTx/>
              <a:buNone/>
              <a:tabLst/>
              <a:defRPr/>
            </a:pPr>
            <a:endParaRPr kumimoji="0" lang="es-EC"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ctrTitle"/>
          </p:nvPr>
        </p:nvPicPr>
        <p:blipFill>
          <a:blip r:embed="rId2" cstate="print">
            <a:lum bright="42000"/>
          </a:blip>
          <a:srcRect/>
          <a:stretch>
            <a:fillRect/>
          </a:stretch>
        </p:blipFill>
        <p:spPr>
          <a:xfrm>
            <a:off x="0" y="0"/>
            <a:ext cx="9144000" cy="6858000"/>
          </a:xfrm>
          <a:noFill/>
        </p:spPr>
      </p:pic>
      <p:sp>
        <p:nvSpPr>
          <p:cNvPr id="6147" name="Rectangle 3"/>
          <p:cNvSpPr>
            <a:spLocks noGrp="1" noChangeArrowheads="1"/>
          </p:cNvSpPr>
          <p:nvPr>
            <p:ph type="subTitle" idx="1"/>
          </p:nvPr>
        </p:nvSpPr>
        <p:spPr>
          <a:xfrm>
            <a:off x="571500" y="980731"/>
            <a:ext cx="7848600" cy="5877272"/>
          </a:xfrm>
        </p:spPr>
        <p:txBody>
          <a:bodyPr/>
          <a:lstStyle/>
          <a:p>
            <a:pPr algn="ctr" eaLnBrk="1" hangingPunct="1">
              <a:lnSpc>
                <a:spcPct val="80000"/>
              </a:lnSpc>
            </a:pPr>
            <a:r>
              <a:rPr lang="es-ES" b="1" u="sng" dirty="0" smtClean="0">
                <a:solidFill>
                  <a:schemeClr val="bg1"/>
                </a:solidFill>
              </a:rPr>
              <a:t>MARCO TEÓRICO</a:t>
            </a:r>
          </a:p>
          <a:p>
            <a:pPr algn="just" eaLnBrk="1" hangingPunct="1">
              <a:lnSpc>
                <a:spcPct val="80000"/>
              </a:lnSpc>
            </a:pPr>
            <a:endParaRPr lang="es-ES" sz="1400" dirty="0" smtClean="0"/>
          </a:p>
          <a:p>
            <a:pPr eaLnBrk="1" hangingPunct="1">
              <a:lnSpc>
                <a:spcPct val="80000"/>
              </a:lnSpc>
            </a:pPr>
            <a:r>
              <a:rPr lang="es-ES" sz="400" b="1" i="1" dirty="0" smtClean="0">
                <a:solidFill>
                  <a:srgbClr val="000000"/>
                </a:solidFill>
                <a:latin typeface="Times New Roman" pitchFamily="18" charset="0"/>
                <a:ea typeface="Times New Roman" pitchFamily="18" charset="0"/>
                <a:cs typeface="Arial" charset="0"/>
              </a:rPr>
              <a:t> </a:t>
            </a:r>
            <a:r>
              <a:rPr lang="es-ES" sz="1200" b="1" i="1" dirty="0" smtClean="0">
                <a:solidFill>
                  <a:srgbClr val="000000"/>
                </a:solidFill>
                <a:latin typeface="Times New Roman" pitchFamily="18" charset="0"/>
                <a:ea typeface="Times New Roman" pitchFamily="18" charset="0"/>
                <a:cs typeface="Arial" charset="0"/>
              </a:rPr>
              <a:t>                                                                                                                                                  </a:t>
            </a:r>
            <a:r>
              <a:rPr lang="es-ES" sz="400" b="1" i="1" dirty="0" smtClean="0">
                <a:solidFill>
                  <a:srgbClr val="000000"/>
                </a:solidFill>
                <a:latin typeface="Times New Roman" pitchFamily="18" charset="0"/>
                <a:ea typeface="Times New Roman" pitchFamily="18" charset="0"/>
                <a:cs typeface="Arial" charset="0"/>
              </a:rPr>
              <a:t>  </a:t>
            </a:r>
            <a:endParaRPr lang="es-ES" sz="1200" b="1" i="1" dirty="0" smtClean="0">
              <a:solidFill>
                <a:srgbClr val="000000"/>
              </a:solidFill>
              <a:latin typeface="Times New Roman" pitchFamily="18" charset="0"/>
              <a:ea typeface="Times New Roman" pitchFamily="18" charset="0"/>
              <a:cs typeface="Arial" charset="0"/>
            </a:endParaRPr>
          </a:p>
          <a:p>
            <a:pPr algn="just" eaLnBrk="1" hangingPunct="1">
              <a:lnSpc>
                <a:spcPct val="80000"/>
              </a:lnSpc>
            </a:pPr>
            <a:endParaRPr lang="es-ES" sz="1400" dirty="0" smtClean="0"/>
          </a:p>
        </p:txBody>
      </p:sp>
      <p:pic>
        <p:nvPicPr>
          <p:cNvPr id="6148" name="Picture 4"/>
          <p:cNvPicPr>
            <a:picLocks noChangeAspect="1" noChangeArrowheads="1"/>
          </p:cNvPicPr>
          <p:nvPr/>
        </p:nvPicPr>
        <p:blipFill>
          <a:blip r:embed="rId3" cstate="print"/>
          <a:srcRect/>
          <a:stretch>
            <a:fillRect/>
          </a:stretch>
        </p:blipFill>
        <p:spPr bwMode="auto">
          <a:xfrm>
            <a:off x="0" y="-99392"/>
            <a:ext cx="9144000" cy="885825"/>
          </a:xfrm>
          <a:prstGeom prst="rect">
            <a:avLst/>
          </a:prstGeom>
          <a:noFill/>
          <a:ln w="9525">
            <a:noFill/>
            <a:miter lim="800000"/>
            <a:headEnd/>
            <a:tailEnd/>
          </a:ln>
        </p:spPr>
      </p:pic>
      <p:sp>
        <p:nvSpPr>
          <p:cNvPr id="5" name="4 CuadroTexto"/>
          <p:cNvSpPr txBox="1"/>
          <p:nvPr/>
        </p:nvSpPr>
        <p:spPr>
          <a:xfrm>
            <a:off x="611560" y="1628800"/>
            <a:ext cx="8208912" cy="1754326"/>
          </a:xfrm>
          <a:prstGeom prst="rect">
            <a:avLst/>
          </a:prstGeom>
          <a:noFill/>
        </p:spPr>
        <p:txBody>
          <a:bodyPr wrap="square" rtlCol="0">
            <a:spAutoFit/>
          </a:bodyPr>
          <a:lstStyle/>
          <a:p>
            <a:endParaRPr lang="es-EC" dirty="0" smtClean="0"/>
          </a:p>
          <a:p>
            <a:r>
              <a:rPr lang="es-EC" dirty="0" smtClean="0">
                <a:solidFill>
                  <a:schemeClr val="bg1"/>
                </a:solidFill>
              </a:rPr>
              <a:t>Dimensiones 	</a:t>
            </a:r>
            <a:r>
              <a:rPr lang="es-EC" dirty="0" smtClean="0">
                <a:solidFill>
                  <a:schemeClr val="accent1">
                    <a:lumMod val="75000"/>
                  </a:schemeClr>
                </a:solidFill>
              </a:rPr>
              <a:t>Apertura a cambios</a:t>
            </a:r>
          </a:p>
          <a:p>
            <a:r>
              <a:rPr lang="es-EC" dirty="0" smtClean="0">
                <a:solidFill>
                  <a:schemeClr val="bg1"/>
                </a:solidFill>
              </a:rPr>
              <a:t>del clima</a:t>
            </a:r>
            <a:r>
              <a:rPr lang="es-EC" dirty="0" smtClean="0">
                <a:solidFill>
                  <a:schemeClr val="accent1">
                    <a:lumMod val="75000"/>
                  </a:schemeClr>
                </a:solidFill>
              </a:rPr>
              <a:t>		Recursos humanos</a:t>
            </a:r>
          </a:p>
          <a:p>
            <a:r>
              <a:rPr lang="es-EC" dirty="0" smtClean="0">
                <a:solidFill>
                  <a:schemeClr val="bg1"/>
                </a:solidFill>
              </a:rPr>
              <a:t>Organizacional</a:t>
            </a:r>
            <a:r>
              <a:rPr lang="es-EC" dirty="0" smtClean="0">
                <a:solidFill>
                  <a:schemeClr val="accent1">
                    <a:lumMod val="75000"/>
                  </a:schemeClr>
                </a:solidFill>
              </a:rPr>
              <a:t>	Comunicación</a:t>
            </a:r>
          </a:p>
          <a:p>
            <a:r>
              <a:rPr lang="es-EC" dirty="0" smtClean="0">
                <a:solidFill>
                  <a:schemeClr val="accent1">
                    <a:lumMod val="75000"/>
                  </a:schemeClr>
                </a:solidFill>
              </a:rPr>
              <a:t>		Motivación</a:t>
            </a:r>
          </a:p>
          <a:p>
            <a:r>
              <a:rPr lang="es-EC" dirty="0" smtClean="0">
                <a:solidFill>
                  <a:schemeClr val="accent1">
                    <a:lumMod val="75000"/>
                  </a:schemeClr>
                </a:solidFill>
              </a:rPr>
              <a:t>		Toma de decisiones</a:t>
            </a:r>
            <a:endParaRPr lang="es-EC" dirty="0">
              <a:solidFill>
                <a:schemeClr val="accent1">
                  <a:lumMod val="75000"/>
                </a:schemeClr>
              </a:solidFill>
            </a:endParaRPr>
          </a:p>
        </p:txBody>
      </p:sp>
      <p:sp>
        <p:nvSpPr>
          <p:cNvPr id="6" name="5 Abrir llave"/>
          <p:cNvSpPr/>
          <p:nvPr/>
        </p:nvSpPr>
        <p:spPr>
          <a:xfrm>
            <a:off x="2195736" y="1916832"/>
            <a:ext cx="288032" cy="14401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2050" name="Imagen 2"/>
          <p:cNvPicPr>
            <a:picLocks noChangeAspect="1" noChangeArrowheads="1"/>
          </p:cNvPicPr>
          <p:nvPr/>
        </p:nvPicPr>
        <p:blipFill>
          <a:blip r:embed="rId4" cstate="print"/>
          <a:srcRect/>
          <a:stretch>
            <a:fillRect/>
          </a:stretch>
        </p:blipFill>
        <p:spPr bwMode="auto">
          <a:xfrm>
            <a:off x="4788024" y="1484784"/>
            <a:ext cx="4355976" cy="2592288"/>
          </a:xfrm>
          <a:prstGeom prst="rect">
            <a:avLst/>
          </a:prstGeom>
          <a:noFill/>
          <a:ln w="9525">
            <a:noFill/>
            <a:miter lim="800000"/>
            <a:headEnd/>
            <a:tailEnd/>
          </a:ln>
        </p:spPr>
      </p:pic>
      <p:sp>
        <p:nvSpPr>
          <p:cNvPr id="8" name="7 CuadroTexto"/>
          <p:cNvSpPr txBox="1"/>
          <p:nvPr/>
        </p:nvSpPr>
        <p:spPr>
          <a:xfrm>
            <a:off x="323528" y="4149083"/>
            <a:ext cx="8496944" cy="2585323"/>
          </a:xfrm>
          <a:prstGeom prst="rect">
            <a:avLst/>
          </a:prstGeom>
          <a:noFill/>
        </p:spPr>
        <p:txBody>
          <a:bodyPr wrap="square" rtlCol="0">
            <a:spAutoFit/>
          </a:bodyPr>
          <a:lstStyle/>
          <a:p>
            <a:pPr>
              <a:buFont typeface="Wingdings" pitchFamily="2" charset="2"/>
              <a:buChar char="Ø"/>
            </a:pPr>
            <a:r>
              <a:rPr lang="es-EC" dirty="0" smtClean="0">
                <a:solidFill>
                  <a:schemeClr val="bg1"/>
                </a:solidFill>
              </a:rPr>
              <a:t>Diagnóstico del clima organizacional</a:t>
            </a:r>
          </a:p>
          <a:p>
            <a:pPr>
              <a:buFont typeface="Wingdings" pitchFamily="2" charset="2"/>
              <a:buChar char="Ø"/>
            </a:pPr>
            <a:endParaRPr lang="es-EC" dirty="0" smtClean="0">
              <a:solidFill>
                <a:schemeClr val="bg1"/>
              </a:solidFill>
            </a:endParaRPr>
          </a:p>
          <a:p>
            <a:pPr>
              <a:buFont typeface="Wingdings" pitchFamily="2" charset="2"/>
              <a:buChar char="Ø"/>
            </a:pPr>
            <a:r>
              <a:rPr lang="es-EC" dirty="0" smtClean="0">
                <a:solidFill>
                  <a:schemeClr val="bg1"/>
                </a:solidFill>
              </a:rPr>
              <a:t>Intervenciones en proceso humanos	Programa de capacitación</a:t>
            </a:r>
          </a:p>
          <a:p>
            <a:r>
              <a:rPr lang="es-EC" dirty="0" smtClean="0">
                <a:solidFill>
                  <a:schemeClr val="bg1"/>
                </a:solidFill>
              </a:rPr>
              <a:t>					Programas de integración</a:t>
            </a:r>
          </a:p>
          <a:p>
            <a:endParaRPr lang="es-EC" dirty="0" smtClean="0">
              <a:solidFill>
                <a:schemeClr val="bg1"/>
              </a:solidFill>
            </a:endParaRPr>
          </a:p>
          <a:p>
            <a:pPr>
              <a:buFont typeface="Wingdings" pitchFamily="2" charset="2"/>
              <a:buChar char="Ø"/>
            </a:pPr>
            <a:r>
              <a:rPr lang="es-EC" dirty="0" smtClean="0">
                <a:solidFill>
                  <a:schemeClr val="bg1"/>
                </a:solidFill>
              </a:rPr>
              <a:t>Intervenciones en administración de talento humano	           Plan de Incentivos</a:t>
            </a:r>
          </a:p>
          <a:p>
            <a:r>
              <a:rPr lang="es-EC" dirty="0" smtClean="0">
                <a:solidFill>
                  <a:schemeClr val="bg1"/>
                </a:solidFill>
              </a:rPr>
              <a:t>						           Desarrollo de Carrera</a:t>
            </a:r>
          </a:p>
          <a:p>
            <a:pPr>
              <a:buFont typeface="Wingdings" pitchFamily="2" charset="2"/>
              <a:buChar char="Ø"/>
            </a:pPr>
            <a:r>
              <a:rPr lang="es-EC" dirty="0" smtClean="0">
                <a:solidFill>
                  <a:schemeClr val="bg1"/>
                </a:solidFill>
              </a:rPr>
              <a:t>Plan de Monitoreo y Evaluación del Plan de Mejora</a:t>
            </a:r>
          </a:p>
          <a:p>
            <a:r>
              <a:rPr lang="es-EC" dirty="0" smtClean="0">
                <a:solidFill>
                  <a:schemeClr val="bg1"/>
                </a:solidFill>
              </a:rPr>
              <a:t>						     </a:t>
            </a:r>
            <a:endParaRPr lang="es-EC" dirty="0">
              <a:solidFill>
                <a:schemeClr val="accent1">
                  <a:lumMod val="75000"/>
                </a:schemeClr>
              </a:solidFill>
            </a:endParaRPr>
          </a:p>
        </p:txBody>
      </p:sp>
      <p:sp>
        <p:nvSpPr>
          <p:cNvPr id="34818" name="Rectangle 2"/>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cxnSp>
        <p:nvCxnSpPr>
          <p:cNvPr id="11" name="10 Conector recto de flecha"/>
          <p:cNvCxnSpPr/>
          <p:nvPr/>
        </p:nvCxnSpPr>
        <p:spPr>
          <a:xfrm>
            <a:off x="4283968" y="486916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4283968" y="4869160"/>
            <a:ext cx="64807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5868144" y="573325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5868144" y="5733256"/>
            <a:ext cx="64807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1520</TotalTime>
  <Words>3382</Words>
  <Application>Microsoft Office PowerPoint</Application>
  <PresentationFormat>Presentación en pantalla (4:3)</PresentationFormat>
  <Paragraphs>574</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KARLA</dc:creator>
  <cp:lastModifiedBy>WinuE</cp:lastModifiedBy>
  <cp:revision>175</cp:revision>
  <dcterms:created xsi:type="dcterms:W3CDTF">2011-10-11T00:01:42Z</dcterms:created>
  <dcterms:modified xsi:type="dcterms:W3CDTF">2012-02-09T16:56:47Z</dcterms:modified>
</cp:coreProperties>
</file>