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481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69"/>
  </p:notesMasterIdLst>
  <p:sldIdLst>
    <p:sldId id="256" r:id="rId2"/>
    <p:sldId id="287" r:id="rId3"/>
    <p:sldId id="345" r:id="rId4"/>
    <p:sldId id="288" r:id="rId5"/>
    <p:sldId id="408" r:id="rId6"/>
    <p:sldId id="289" r:id="rId7"/>
    <p:sldId id="290" r:id="rId8"/>
    <p:sldId id="291" r:id="rId9"/>
    <p:sldId id="389" r:id="rId10"/>
    <p:sldId id="292" r:id="rId11"/>
    <p:sldId id="293" r:id="rId12"/>
    <p:sldId id="347" r:id="rId13"/>
    <p:sldId id="294" r:id="rId14"/>
    <p:sldId id="348" r:id="rId15"/>
    <p:sldId id="297" r:id="rId16"/>
    <p:sldId id="295" r:id="rId17"/>
    <p:sldId id="349" r:id="rId18"/>
    <p:sldId id="350" r:id="rId19"/>
    <p:sldId id="351" r:id="rId20"/>
    <p:sldId id="352" r:id="rId21"/>
    <p:sldId id="353" r:id="rId22"/>
    <p:sldId id="354" r:id="rId23"/>
    <p:sldId id="355" r:id="rId24"/>
    <p:sldId id="356" r:id="rId25"/>
    <p:sldId id="357" r:id="rId26"/>
    <p:sldId id="358" r:id="rId27"/>
    <p:sldId id="359" r:id="rId28"/>
    <p:sldId id="299" r:id="rId29"/>
    <p:sldId id="392" r:id="rId30"/>
    <p:sldId id="344" r:id="rId31"/>
    <p:sldId id="301" r:id="rId32"/>
    <p:sldId id="302" r:id="rId33"/>
    <p:sldId id="363" r:id="rId34"/>
    <p:sldId id="365" r:id="rId35"/>
    <p:sldId id="304" r:id="rId36"/>
    <p:sldId id="366" r:id="rId37"/>
    <p:sldId id="369" r:id="rId38"/>
    <p:sldId id="370" r:id="rId39"/>
    <p:sldId id="371" r:id="rId40"/>
    <p:sldId id="372" r:id="rId41"/>
    <p:sldId id="375" r:id="rId42"/>
    <p:sldId id="307" r:id="rId43"/>
    <p:sldId id="376" r:id="rId44"/>
    <p:sldId id="377" r:id="rId45"/>
    <p:sldId id="378" r:id="rId46"/>
    <p:sldId id="382" r:id="rId47"/>
    <p:sldId id="383" r:id="rId48"/>
    <p:sldId id="384" r:id="rId49"/>
    <p:sldId id="394" r:id="rId50"/>
    <p:sldId id="395" r:id="rId51"/>
    <p:sldId id="396" r:id="rId52"/>
    <p:sldId id="397" r:id="rId53"/>
    <p:sldId id="398" r:id="rId54"/>
    <p:sldId id="399" r:id="rId55"/>
    <p:sldId id="400" r:id="rId56"/>
    <p:sldId id="401" r:id="rId57"/>
    <p:sldId id="402" r:id="rId58"/>
    <p:sldId id="403" r:id="rId59"/>
    <p:sldId id="404" r:id="rId60"/>
    <p:sldId id="405" r:id="rId61"/>
    <p:sldId id="331" r:id="rId62"/>
    <p:sldId id="332" r:id="rId63"/>
    <p:sldId id="333" r:id="rId64"/>
    <p:sldId id="406" r:id="rId65"/>
    <p:sldId id="335" r:id="rId66"/>
    <p:sldId id="336" r:id="rId67"/>
    <p:sldId id="343" r:id="rId6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FFFF"/>
    <a:srgbClr val="000066"/>
    <a:srgbClr val="F8F8F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>
        <p:scale>
          <a:sx n="66" d="100"/>
          <a:sy n="66" d="100"/>
        </p:scale>
        <p:origin x="-5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E:\DBCA%20LUCY.xlsx" TargetMode="External"/><Relationship Id="rId1" Type="http://schemas.openxmlformats.org/officeDocument/2006/relationships/image" Target="../media/image21.jpeg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lucy\Mis%20documentos\AMA%20VS%20LECHES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5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roundedCorners val="1"/>
  <c:chart>
    <c:title>
      <c:tx>
        <c:rich>
          <a:bodyPr/>
          <a:lstStyle/>
          <a:p>
            <a:pPr algn="ctr">
              <a:defRPr b="1"/>
            </a:pPr>
            <a:r>
              <a:rPr lang="es-EC" b="1"/>
              <a:t>INTERACCIÓN (A x C)</a:t>
            </a:r>
          </a:p>
        </c:rich>
      </c:tx>
      <c:layout>
        <c:manualLayout>
          <c:xMode val="edge"/>
          <c:yMode val="edge"/>
          <c:x val="0.35008864096095677"/>
          <c:y val="4.7139832063210825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5157356027901656"/>
          <c:y val="0.20306843045499781"/>
          <c:w val="0.72880629830812482"/>
          <c:h val="0.49292539408273484"/>
        </c:manualLayout>
      </c:layout>
      <c:lineChart>
        <c:grouping val="standard"/>
        <c:ser>
          <c:idx val="1"/>
          <c:order val="0"/>
          <c:tx>
            <c:strRef>
              <c:f>TURBIEDAD!$P$115</c:f>
              <c:strCache>
                <c:ptCount val="1"/>
                <c:pt idx="0">
                  <c:v>FA ( % HARINA PRE COCIDA DE SEMILLA DE AMARANTO )</c:v>
                </c:pt>
              </c:strCache>
            </c:strRef>
          </c:tx>
          <c:spPr>
            <a:ln w="12700">
              <a:solidFill>
                <a:srgbClr val="993300"/>
              </a:solidFill>
              <a:prstDash val="solid"/>
            </a:ln>
          </c:spPr>
          <c:marker>
            <c:symbol val="triangle"/>
            <c:size val="9"/>
            <c:spPr>
              <a:solidFill>
                <a:srgbClr val="993300"/>
              </a:solidFill>
            </c:spPr>
          </c:marker>
          <c:dLbls>
            <c:dLbl>
              <c:idx val="0"/>
              <c:layout>
                <c:manualLayout>
                  <c:x val="-8.6369770580297031E-2"/>
                  <c:y val="-5.1488318058603919E-3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1.409065334555104E-7"/>
                  <c:y val="9.6559550237855035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1.3026798637697165E-2"/>
                  <c:y val="-1.8419271342431833E-3"/>
                </c:manualLayout>
              </c:layout>
              <c:dLblPos val="r"/>
              <c:showVal val="1"/>
            </c:dLbl>
            <c:spPr>
              <a:noFill/>
              <a:ln w="25400">
                <a:noFill/>
              </a:ln>
            </c:spPr>
            <c:showVal val="1"/>
          </c:dLbls>
          <c:trendline>
            <c:trendlineType val="exp"/>
            <c:intercept val="0"/>
          </c:trendline>
          <c:cat>
            <c:strRef>
              <c:f>TURBIEDAD!$P$116:$P$118</c:f>
              <c:strCache>
                <c:ptCount val="3"/>
                <c:pt idx="0">
                  <c:v>A1 (4% HARINA DE SEMILLA DE AMARANTO)</c:v>
                </c:pt>
                <c:pt idx="1">
                  <c:v>A2(6% HARINA DE SEMILLA DE AMARANTO)</c:v>
                </c:pt>
                <c:pt idx="2">
                  <c:v>A3(8%HARINA DE SEMILLA DE AMARANTO)</c:v>
                </c:pt>
              </c:strCache>
            </c:strRef>
          </c:cat>
          <c:val>
            <c:numRef>
              <c:f>TURBIEDAD!$Q$116:$Q$118</c:f>
              <c:numCache>
                <c:formatCode>0.000</c:formatCode>
                <c:ptCount val="3"/>
                <c:pt idx="0">
                  <c:v>1531.1111111111109</c:v>
                </c:pt>
                <c:pt idx="1">
                  <c:v>1700.7407407407411</c:v>
                </c:pt>
                <c:pt idx="2">
                  <c:v>1792.2222222222222</c:v>
                </c:pt>
              </c:numCache>
            </c:numRef>
          </c:val>
        </c:ser>
        <c:dLbls>
          <c:showVal val="1"/>
        </c:dLbls>
        <c:marker val="1"/>
        <c:axId val="83075072"/>
        <c:axId val="83076608"/>
      </c:lineChart>
      <c:lineChart>
        <c:grouping val="standard"/>
        <c:ser>
          <c:idx val="0"/>
          <c:order val="1"/>
          <c:tx>
            <c:strRef>
              <c:f>TURBIEDAD!$R$115</c:f>
              <c:strCache>
                <c:ptCount val="1"/>
                <c:pt idx="0">
                  <c:v>FC (% DE AVENA)</c:v>
                </c:pt>
              </c:strCache>
            </c:strRef>
          </c:tx>
          <c:spPr>
            <a:ln w="12700">
              <a:solidFill>
                <a:srgbClr val="FF9900"/>
              </a:solidFill>
              <a:prstDash val="solid"/>
            </a:ln>
          </c:spPr>
          <c:marker>
            <c:symbol val="circle"/>
            <c:size val="6"/>
            <c:spPr>
              <a:solidFill>
                <a:srgbClr val="FF9900"/>
              </a:solidFill>
              <a:ln>
                <a:solidFill>
                  <a:srgbClr val="FF9900"/>
                </a:solidFill>
              </a:ln>
            </c:spPr>
          </c:marker>
          <c:dLbls>
            <c:dLbl>
              <c:idx val="0"/>
              <c:layout>
                <c:manualLayout>
                  <c:x val="-0.10882662479676022"/>
                  <c:y val="2.670895199654029E-4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2.3190679089174559E-2"/>
                  <c:y val="-9.4239930805823866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1.7638906387803861E-2"/>
                  <c:y val="0"/>
                </c:manualLayout>
              </c:layout>
              <c:showVal val="1"/>
            </c:dLbl>
            <c:spPr>
              <a:noFill/>
              <a:ln w="25400">
                <a:noFill/>
              </a:ln>
            </c:spPr>
            <c:showVal val="1"/>
          </c:dLbls>
          <c:cat>
            <c:strRef>
              <c:f>TURBIEDAD!$R$116:$R$118</c:f>
              <c:strCache>
                <c:ptCount val="3"/>
                <c:pt idx="0">
                  <c:v>C1(1% AVENA)</c:v>
                </c:pt>
                <c:pt idx="1">
                  <c:v>C2 (2% AVENA)</c:v>
                </c:pt>
                <c:pt idx="2">
                  <c:v>C3 (3% AVENA)</c:v>
                </c:pt>
              </c:strCache>
            </c:strRef>
          </c:cat>
          <c:val>
            <c:numRef>
              <c:f>TURBIEDAD!$S$116:$S$118</c:f>
              <c:numCache>
                <c:formatCode>0.000</c:formatCode>
                <c:ptCount val="3"/>
                <c:pt idx="0">
                  <c:v>1606.2962962962958</c:v>
                </c:pt>
                <c:pt idx="1">
                  <c:v>1675.9259259259261</c:v>
                </c:pt>
                <c:pt idx="2">
                  <c:v>1741.851851851852</c:v>
                </c:pt>
              </c:numCache>
            </c:numRef>
          </c:val>
        </c:ser>
        <c:dLbls>
          <c:showVal val="1"/>
        </c:dLbls>
        <c:marker val="1"/>
        <c:axId val="83078528"/>
        <c:axId val="83088512"/>
      </c:lineChart>
      <c:catAx>
        <c:axId val="83075072"/>
        <c:scaling>
          <c:orientation val="minMax"/>
        </c:scaling>
        <c:axPos val="b"/>
        <c:numFmt formatCode="General" sourceLinked="1"/>
        <c:majorTickMark val="cross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/>
            </a:pPr>
            <a:endParaRPr lang="es-ES"/>
          </a:p>
        </c:txPr>
        <c:crossAx val="83076608"/>
        <c:crossesAt val="72"/>
        <c:lblAlgn val="ctr"/>
        <c:lblOffset val="100"/>
        <c:tickLblSkip val="1"/>
        <c:tickMarkSkip val="1"/>
      </c:catAx>
      <c:valAx>
        <c:axId val="83076608"/>
        <c:scaling>
          <c:orientation val="minMax"/>
          <c:max val="1850"/>
          <c:min val="1500"/>
        </c:scaling>
        <c:axPos val="l"/>
        <c:title>
          <c:tx>
            <c:rich>
              <a:bodyPr/>
              <a:lstStyle/>
              <a:p>
                <a:pPr>
                  <a:defRPr b="1"/>
                </a:pPr>
                <a:r>
                  <a:rPr lang="es-EC" b="1"/>
                  <a:t>TURBIDEZ</a:t>
                </a:r>
              </a:p>
            </c:rich>
          </c:tx>
          <c:layout>
            <c:manualLayout>
              <c:xMode val="edge"/>
              <c:yMode val="edge"/>
              <c:x val="1.8195146317169432E-3"/>
              <c:y val="0.34402652443419357"/>
            </c:manualLayout>
          </c:layout>
          <c:spPr>
            <a:noFill/>
            <a:ln w="25400">
              <a:noFill/>
            </a:ln>
          </c:spPr>
        </c:title>
        <c:numFmt formatCode="0.00" sourceLinked="0"/>
        <c:majorTickMark val="cross"/>
        <c:minorTickMark val="in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s-ES"/>
          </a:p>
        </c:txPr>
        <c:crossAx val="83075072"/>
        <c:crosses val="autoZero"/>
        <c:crossBetween val="between"/>
        <c:majorUnit val="65"/>
        <c:minorUnit val="0.5"/>
      </c:valAx>
      <c:catAx>
        <c:axId val="83078528"/>
        <c:scaling>
          <c:orientation val="minMax"/>
        </c:scaling>
        <c:axPos val="t"/>
        <c:numFmt formatCode="General" sourceLinked="1"/>
        <c:majorTickMark val="cross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s-ES"/>
          </a:p>
        </c:txPr>
        <c:crossAx val="83088512"/>
        <c:crosses val="max"/>
        <c:lblAlgn val="ctr"/>
        <c:lblOffset val="100"/>
        <c:tickLblSkip val="1"/>
        <c:tickMarkSkip val="1"/>
      </c:catAx>
      <c:valAx>
        <c:axId val="83088512"/>
        <c:scaling>
          <c:orientation val="minMax"/>
          <c:max val="2000"/>
          <c:min val="1500"/>
        </c:scaling>
        <c:axPos val="r"/>
        <c:numFmt formatCode="0.00" sourceLinked="0"/>
        <c:majorTickMark val="cross"/>
        <c:minorTickMark val="in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s-ES"/>
          </a:p>
        </c:txPr>
        <c:crossAx val="83078528"/>
        <c:crosses val="max"/>
        <c:crossBetween val="between"/>
        <c:majorUnit val="100"/>
        <c:minorUnit val="0.5"/>
      </c:valAx>
      <c:sp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 w="12700">
          <a:solidFill>
            <a:srgbClr val="808080"/>
          </a:solidFill>
          <a:prstDash val="solid"/>
        </a:ln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3.1027802466392643E-2"/>
          <c:y val="0.83976796682304267"/>
          <c:w val="0.89350058750979144"/>
          <c:h val="0.10066872962505702"/>
        </c:manualLayout>
      </c:layout>
      <c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rect">
            <a:fillToRect l="50000" t="50000" r="50000" b="50000"/>
          </a:path>
        </a:gradFill>
        <a:ln w="3175">
          <a:solidFill>
            <a:srgbClr val="000000"/>
          </a:solidFill>
          <a:prstDash val="solid"/>
        </a:ln>
      </c:spPr>
    </c:legend>
    <c:plotVisOnly val="1"/>
    <c:dispBlanksAs val="gap"/>
  </c:chart>
  <c:spPr>
    <a:blipFill dpi="0" rotWithShape="0">
      <a:blip xmlns:r="http://schemas.openxmlformats.org/officeDocument/2006/relationships" r:embed="rId1"/>
      <a:srcRect/>
      <a:tile tx="0" ty="0" sx="100000" sy="100000" flip="none" algn="tl"/>
    </a:blipFill>
    <a:ln w="3175">
      <a:solidFill>
        <a:srgbClr val="000000"/>
      </a:solidFill>
      <a:prstDash val="solid"/>
    </a:ln>
    <a:effectLst>
      <a:outerShdw dist="35921" dir="2700000" algn="br">
        <a:srgbClr val="000000"/>
      </a:outerShdw>
    </a:effectLst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Georgia" pitchFamily="18" charset="0"/>
          <a:ea typeface="Arial"/>
          <a:cs typeface="Arial"/>
        </a:defRPr>
      </a:pPr>
      <a:endParaRPr lang="es-ES"/>
    </a:p>
  </c:txPr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style val="10"/>
  <c:chart>
    <c:title>
      <c:tx>
        <c:rich>
          <a:bodyPr/>
          <a:lstStyle/>
          <a:p>
            <a:pPr>
              <a:defRPr sz="1400"/>
            </a:pPr>
            <a:r>
              <a:rPr lang="es-EC" sz="1400"/>
              <a:t>Aceptación de los tres mejores tratamientos vs cuatro bebidas comerciales</a:t>
            </a:r>
            <a:endParaRPr lang="es-ES" sz="1400"/>
          </a:p>
        </c:rich>
      </c:tx>
      <c:layout>
        <c:manualLayout>
          <c:xMode val="edge"/>
          <c:yMode val="edge"/>
          <c:x val="0.12307813085864266"/>
          <c:y val="2.4683905252584192E-2"/>
        </c:manualLayout>
      </c:layout>
      <c:overlay val="1"/>
    </c:title>
    <c:plotArea>
      <c:layout>
        <c:manualLayout>
          <c:layoutTarget val="inner"/>
          <c:xMode val="edge"/>
          <c:yMode val="edge"/>
          <c:x val="0.14466104892466355"/>
          <c:y val="0.20896147403685103"/>
          <c:w val="0.82766947553766823"/>
          <c:h val="0.58069547211121264"/>
        </c:manualLayout>
      </c:layout>
      <c:barChart>
        <c:barDir val="col"/>
        <c:grouping val="stacked"/>
        <c:ser>
          <c:idx val="0"/>
          <c:order val="0"/>
          <c:spPr>
            <a:solidFill>
              <a:schemeClr val="bg2">
                <a:lumMod val="60000"/>
                <a:lumOff val="40000"/>
              </a:schemeClr>
            </a:solidFill>
          </c:spPr>
          <c:dPt>
            <c:idx val="3"/>
            <c:spPr>
              <a:solidFill>
                <a:schemeClr val="accent2"/>
              </a:solidFill>
            </c:spPr>
          </c:dPt>
          <c:dPt>
            <c:idx val="4"/>
            <c:spPr>
              <a:solidFill>
                <a:schemeClr val="accent2"/>
              </a:solidFill>
            </c:spPr>
          </c:dPt>
          <c:dPt>
            <c:idx val="6"/>
            <c:spPr>
              <a:solidFill>
                <a:schemeClr val="accent2"/>
              </a:solidFill>
            </c:spPr>
          </c:dPt>
          <c:dLbls>
            <c:dLbl>
              <c:idx val="6"/>
              <c:layout>
                <c:manualLayout>
                  <c:x val="4.3637811118680588E-3"/>
                  <c:y val="6.9574723880991831E-3"/>
                </c:manualLayout>
              </c:layout>
              <c:dLblPos val="inEnd"/>
              <c:showVal val="1"/>
            </c:dLbl>
            <c:numFmt formatCode="General" sourceLinked="0"/>
            <c:txPr>
              <a:bodyPr rot="-5400000" vert="horz"/>
              <a:lstStyle/>
              <a:p>
                <a:pPr>
                  <a:defRPr sz="1800" b="1"/>
                </a:pPr>
                <a:endParaRPr lang="es-ES"/>
              </a:p>
            </c:txPr>
            <c:dLblPos val="inEnd"/>
            <c:showVal val="1"/>
          </c:dLbls>
          <c:cat>
            <c:strRef>
              <c:f>ACEPTACION!$A$56:$A$62</c:f>
              <c:strCache>
                <c:ptCount val="7"/>
                <c:pt idx="0">
                  <c:v>T4</c:v>
                </c:pt>
                <c:pt idx="1">
                  <c:v>T2</c:v>
                </c:pt>
                <c:pt idx="2">
                  <c:v>T1</c:v>
                </c:pt>
                <c:pt idx="3">
                  <c:v>T7</c:v>
                </c:pt>
                <c:pt idx="4">
                  <c:v>T16</c:v>
                </c:pt>
                <c:pt idx="5">
                  <c:v>T3</c:v>
                </c:pt>
                <c:pt idx="6">
                  <c:v>T6</c:v>
                </c:pt>
              </c:strCache>
            </c:strRef>
          </c:cat>
          <c:val>
            <c:numRef>
              <c:f>ACEPTACION!$B$56:$B$62</c:f>
              <c:numCache>
                <c:formatCode>General</c:formatCode>
                <c:ptCount val="7"/>
                <c:pt idx="0">
                  <c:v>240</c:v>
                </c:pt>
                <c:pt idx="1">
                  <c:v>226</c:v>
                </c:pt>
                <c:pt idx="2">
                  <c:v>223.5</c:v>
                </c:pt>
                <c:pt idx="3">
                  <c:v>219.5</c:v>
                </c:pt>
                <c:pt idx="4">
                  <c:v>196.5</c:v>
                </c:pt>
                <c:pt idx="5">
                  <c:v>180.5</c:v>
                </c:pt>
                <c:pt idx="6">
                  <c:v>139.5</c:v>
                </c:pt>
              </c:numCache>
            </c:numRef>
          </c:val>
        </c:ser>
        <c:gapWidth val="55"/>
        <c:overlap val="100"/>
        <c:axId val="83554688"/>
        <c:axId val="83556608"/>
      </c:barChart>
      <c:catAx>
        <c:axId val="8355468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s-ES" sz="1400" dirty="0" smtClean="0"/>
                  <a:t>BEBIDAS</a:t>
                </a:r>
                <a:endParaRPr lang="es-ES" sz="1400" dirty="0"/>
              </a:p>
            </c:rich>
          </c:tx>
          <c:layout>
            <c:manualLayout>
              <c:xMode val="edge"/>
              <c:yMode val="edge"/>
              <c:x val="0.43532471285126095"/>
              <c:y val="0.90819156864651174"/>
            </c:manualLayout>
          </c:layout>
        </c:title>
        <c:numFmt formatCode="General" sourceLinked="1"/>
        <c:majorTickMark val="none"/>
        <c:tickLblPos val="nextTo"/>
        <c:spPr>
          <a:ln>
            <a:solidFill>
              <a:schemeClr val="bg1"/>
            </a:solidFill>
          </a:ln>
        </c:spPr>
        <c:crossAx val="83556608"/>
        <c:crosses val="autoZero"/>
        <c:auto val="1"/>
        <c:lblAlgn val="ctr"/>
        <c:lblOffset val="100"/>
      </c:catAx>
      <c:valAx>
        <c:axId val="83556608"/>
        <c:scaling>
          <c:orientation val="minMax"/>
          <c:max val="245"/>
          <c:min val="95"/>
        </c:scaling>
        <c:axPos val="l"/>
        <c:majorGridlines>
          <c:spPr>
            <a:ln>
              <a:solidFill>
                <a:schemeClr val="bg1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s-ES" sz="1600" dirty="0" smtClean="0"/>
                  <a:t>MEDIAS</a:t>
                </a:r>
                <a:endParaRPr lang="es-ES" sz="1600" dirty="0"/>
              </a:p>
            </c:rich>
          </c:tx>
          <c:layout>
            <c:manualLayout>
              <c:xMode val="edge"/>
              <c:yMode val="edge"/>
              <c:x val="8.4369958342363233E-3"/>
              <c:y val="0.40619422572178476"/>
            </c:manualLayout>
          </c:layout>
        </c:title>
        <c:numFmt formatCode="General" sourceLinked="1"/>
        <c:majorTickMark val="none"/>
        <c:tickLblPos val="nextTo"/>
        <c:spPr>
          <a:ln>
            <a:solidFill>
              <a:schemeClr val="bg1"/>
            </a:solidFill>
          </a:ln>
        </c:spPr>
        <c:crossAx val="83554688"/>
        <c:crosses val="autoZero"/>
        <c:crossBetween val="between"/>
        <c:majorUnit val="25"/>
        <c:minorUnit val="1"/>
      </c:valAx>
    </c:plotArea>
    <c:plotVisOnly val="1"/>
    <c:dispBlanksAs val="gap"/>
  </c:chart>
  <c:spPr>
    <a:solidFill>
      <a:schemeClr val="lt1"/>
    </a:solidFill>
    <a:ln w="15875" cap="flat" cmpd="sng" algn="ctr">
      <a:solidFill>
        <a:schemeClr val="dk1">
          <a:shade val="80000"/>
          <a:lumMod val="90000"/>
        </a:schemeClr>
      </a:solidFill>
      <a:prstDash val="solid"/>
    </a:ln>
    <a:effectLst/>
  </c:spPr>
  <c:txPr>
    <a:bodyPr/>
    <a:lstStyle/>
    <a:p>
      <a:pPr>
        <a:defRPr sz="1400">
          <a:solidFill>
            <a:schemeClr val="dk1"/>
          </a:solidFill>
          <a:latin typeface="Georgia" pitchFamily="18" charset="0"/>
          <a:ea typeface="+mn-ea"/>
          <a:cs typeface="+mn-cs"/>
        </a:defRPr>
      </a:pPr>
      <a:endParaRPr lang="es-E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es-ES" dirty="0" smtClean="0"/>
              <a:t>DÍAS DE ALMACENAMIENTO EN </a:t>
            </a:r>
            <a:r>
              <a:rPr lang="es-ES" dirty="0" smtClean="0"/>
              <a:t>REFRIGERACIÓN  </a:t>
            </a:r>
            <a:r>
              <a:rPr lang="es-ES" dirty="0" smtClean="0"/>
              <a:t>vs.</a:t>
            </a:r>
            <a:r>
              <a:rPr lang="es-ES" baseline="0" dirty="0" smtClean="0"/>
              <a:t> </a:t>
            </a:r>
            <a:r>
              <a:rPr lang="es-ES" dirty="0" smtClean="0"/>
              <a:t> SÓLIDOS SOLUBLES (</a:t>
            </a:r>
            <a:r>
              <a:rPr lang="es-ES" dirty="0" err="1" smtClean="0"/>
              <a:t>°BRIX</a:t>
            </a:r>
            <a:r>
              <a:rPr lang="es-ES" dirty="0" smtClean="0"/>
              <a:t>)</a:t>
            </a:r>
            <a:endParaRPr lang="es-ES" dirty="0"/>
          </a:p>
        </c:rich>
      </c:tx>
      <c:layout>
        <c:manualLayout>
          <c:xMode val="edge"/>
          <c:yMode val="edge"/>
          <c:x val="0.15945936562604154"/>
          <c:y val="3.2773086744882426E-2"/>
        </c:manualLayout>
      </c:layout>
      <c:overlay val="0"/>
      <c:spPr>
        <a:noFill/>
      </c:spPr>
    </c:title>
    <c:autoTitleDeleted val="0"/>
    <c:plotArea>
      <c:layout>
        <c:manualLayout>
          <c:layoutTarget val="inner"/>
          <c:xMode val="edge"/>
          <c:yMode val="edge"/>
          <c:x val="0.17239550785763241"/>
          <c:y val="0.2398783107148128"/>
          <c:w val="0.66934850271968216"/>
          <c:h val="0.53893023798181117"/>
        </c:manualLayout>
      </c:layout>
      <c:lineChart>
        <c:grouping val="standard"/>
        <c:varyColors val="0"/>
        <c:ser>
          <c:idx val="0"/>
          <c:order val="0"/>
          <c:tx>
            <c:strRef>
              <c:f>brix!$A$7</c:f>
              <c:strCache>
                <c:ptCount val="1"/>
                <c:pt idx="0">
                  <c:v>T6</c:v>
                </c:pt>
              </c:strCache>
            </c:strRef>
          </c:tx>
          <c:spPr>
            <a:ln w="38100"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dPt>
            <c:idx val="0"/>
            <c:marker>
              <c:symbol val="auto"/>
            </c:marker>
            <c:bubble3D val="0"/>
          </c:dPt>
          <c:dPt>
            <c:idx val="1"/>
            <c:marker>
              <c:symbol val="auto"/>
            </c:marker>
            <c:bubble3D val="0"/>
          </c:dPt>
          <c:dPt>
            <c:idx val="2"/>
            <c:marker>
              <c:symbol val="auto"/>
            </c:marker>
            <c:bubble3D val="0"/>
          </c:dPt>
          <c:dLbls>
            <c:dLbl>
              <c:idx val="0"/>
              <c:layout>
                <c:manualLayout>
                  <c:x val="-1.2345850461059881E-2"/>
                  <c:y val="3.9341688316027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7636929230085547E-2"/>
                  <c:y val="3.65315677220255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8219086768136874E-2"/>
                  <c:y val="4.21518089100294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brix!$B$6:$D$6</c:f>
              <c:strCache>
                <c:ptCount val="3"/>
                <c:pt idx="0">
                  <c:v>0(5de agosto)</c:v>
                </c:pt>
                <c:pt idx="1">
                  <c:v>15(19de agosto)</c:v>
                </c:pt>
                <c:pt idx="2">
                  <c:v>30(5 de septiembre)</c:v>
                </c:pt>
              </c:strCache>
            </c:strRef>
          </c:cat>
          <c:val>
            <c:numRef>
              <c:f>brix!$B$7:$D$7</c:f>
              <c:numCache>
                <c:formatCode>0.00</c:formatCode>
                <c:ptCount val="3"/>
                <c:pt idx="0">
                  <c:v>12.55</c:v>
                </c:pt>
                <c:pt idx="1">
                  <c:v>12.5</c:v>
                </c:pt>
                <c:pt idx="2">
                  <c:v>12.450000000000006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brix!$A$8</c:f>
              <c:strCache>
                <c:ptCount val="1"/>
                <c:pt idx="0">
                  <c:v>T7</c:v>
                </c:pt>
              </c:strCache>
            </c:strRef>
          </c:tx>
          <c:spPr>
            <a:ln w="38100"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dPt>
            <c:idx val="0"/>
            <c:marker>
              <c:symbol val="auto"/>
            </c:marker>
            <c:bubble3D val="0"/>
          </c:dPt>
          <c:dPt>
            <c:idx val="1"/>
            <c:marker>
              <c:symbol val="auto"/>
            </c:marker>
            <c:bubble3D val="0"/>
          </c:dPt>
          <c:dPt>
            <c:idx val="2"/>
            <c:marker>
              <c:symbol val="auto"/>
            </c:marker>
            <c:bubble3D val="0"/>
          </c:dPt>
          <c:dLbls>
            <c:dLbl>
              <c:idx val="0"/>
              <c:layout>
                <c:manualLayout>
                  <c:x val="-1.5873236307076991E-2"/>
                  <c:y val="5.05821706920353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1164315076102655E-2"/>
                  <c:y val="3.9341688316027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2928007999111211E-2"/>
                  <c:y val="3.0911326534021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brix!$B$6:$D$6</c:f>
              <c:strCache>
                <c:ptCount val="3"/>
                <c:pt idx="0">
                  <c:v>0(5de agosto)</c:v>
                </c:pt>
                <c:pt idx="1">
                  <c:v>15(19de agosto)</c:v>
                </c:pt>
                <c:pt idx="2">
                  <c:v>30(5 de septiembre)</c:v>
                </c:pt>
              </c:strCache>
            </c:strRef>
          </c:cat>
          <c:val>
            <c:numRef>
              <c:f>brix!$B$8:$D$8</c:f>
              <c:numCache>
                <c:formatCode>0.00</c:formatCode>
                <c:ptCount val="3"/>
                <c:pt idx="0">
                  <c:v>11.1</c:v>
                </c:pt>
                <c:pt idx="1">
                  <c:v>11</c:v>
                </c:pt>
                <c:pt idx="2">
                  <c:v>10.950000000000006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brix!$A$9</c:f>
              <c:strCache>
                <c:ptCount val="1"/>
                <c:pt idx="0">
                  <c:v>T16</c:v>
                </c:pt>
              </c:strCache>
            </c:strRef>
          </c:tx>
          <c:spPr>
            <a:ln w="38100">
              <a:solidFill>
                <a:schemeClr val="accent3">
                  <a:lumMod val="50000"/>
                  <a:alpha val="83000"/>
                </a:schemeClr>
              </a:solidFill>
            </a:ln>
          </c:spPr>
          <c:dLbls>
            <c:dLbl>
              <c:idx val="0"/>
              <c:layout>
                <c:manualLayout>
                  <c:x val="-1.2345850461059881E-2"/>
                  <c:y val="-4.21518089100294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8184646150427735E-3"/>
                  <c:y val="-3.9341688316027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2345850461059881E-2"/>
                  <c:y val="-3.65315677220255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brix!$B$6:$D$6</c:f>
              <c:strCache>
                <c:ptCount val="3"/>
                <c:pt idx="0">
                  <c:v>0(5de agosto)</c:v>
                </c:pt>
                <c:pt idx="1">
                  <c:v>15(19de agosto)</c:v>
                </c:pt>
                <c:pt idx="2">
                  <c:v>30(5 de septiembre)</c:v>
                </c:pt>
              </c:strCache>
            </c:strRef>
          </c:cat>
          <c:val>
            <c:numRef>
              <c:f>brix!$B$9:$D$9</c:f>
              <c:numCache>
                <c:formatCode>0.00</c:formatCode>
                <c:ptCount val="3"/>
                <c:pt idx="0">
                  <c:v>13.1</c:v>
                </c:pt>
                <c:pt idx="1">
                  <c:v>13</c:v>
                </c:pt>
                <c:pt idx="2">
                  <c:v>12.9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2371328"/>
        <c:axId val="192389888"/>
      </c:lineChart>
      <c:catAx>
        <c:axId val="192371328"/>
        <c:scaling>
          <c:orientation val="minMax"/>
        </c:scaling>
        <c:delete val="0"/>
        <c:axPos val="b"/>
        <c:minorGridlines>
          <c:spPr>
            <a:ln>
              <a:noFill/>
            </a:ln>
          </c:spPr>
        </c:minorGridlines>
        <c:title>
          <c:tx>
            <c:rich>
              <a:bodyPr/>
              <a:lstStyle/>
              <a:p>
                <a:pPr algn="ctr">
                  <a:defRPr/>
                </a:pPr>
                <a:r>
                  <a:rPr lang="en-US" dirty="0" smtClean="0"/>
                  <a:t>DÍAS DE ALMACENAMIENTO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34950860913579257"/>
              <c:y val="0.90773034725961343"/>
            </c:manualLayout>
          </c:layout>
          <c:overlay val="0"/>
        </c:title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crossAx val="192389888"/>
        <c:crosses val="autoZero"/>
        <c:auto val="1"/>
        <c:lblAlgn val="ctr"/>
        <c:lblOffset val="100"/>
        <c:noMultiLvlLbl val="0"/>
      </c:catAx>
      <c:valAx>
        <c:axId val="192389888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title>
          <c:tx>
            <c:rich>
              <a:bodyPr rot="-5400000" vert="horz" anchor="t" anchorCtr="0"/>
              <a:lstStyle/>
              <a:p>
                <a:pPr>
                  <a:defRPr/>
                </a:pPr>
                <a:r>
                  <a:rPr lang="es-ES" dirty="0" err="1" smtClean="0"/>
                  <a:t>°BRIX</a:t>
                </a:r>
                <a:r>
                  <a:rPr lang="es-ES" dirty="0" smtClean="0"/>
                  <a:t> </a:t>
                </a:r>
                <a:endParaRPr lang="es-ES" dirty="0"/>
              </a:p>
            </c:rich>
          </c:tx>
          <c:layout>
            <c:manualLayout>
              <c:xMode val="edge"/>
              <c:yMode val="edge"/>
              <c:x val="3.0567992445283861E-2"/>
              <c:y val="0.43086229324869635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crossAx val="192371328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0.85880354211333265"/>
          <c:y val="0.39122400814360997"/>
          <c:w val="0.12588507622536263"/>
          <c:h val="0.22995580057233475"/>
        </c:manualLayout>
      </c:layout>
      <c:overlay val="0"/>
      <c:spPr>
        <a:noFill/>
      </c:spPr>
    </c:legend>
    <c:plotVisOnly val="1"/>
    <c:dispBlanksAs val="gap"/>
    <c:showDLblsOverMax val="0"/>
  </c:chart>
  <c:spPr>
    <a:solidFill>
      <a:schemeClr val="tx1"/>
    </a:solidFill>
  </c:spPr>
  <c:txPr>
    <a:bodyPr/>
    <a:lstStyle/>
    <a:p>
      <a:pPr>
        <a:defRPr sz="1400">
          <a:solidFill>
            <a:schemeClr val="bg1"/>
          </a:solidFill>
          <a:latin typeface="Georgia" pitchFamily="18" charset="0"/>
        </a:defRPr>
      </a:pPr>
      <a:endParaRPr lang="es-EC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8.xml"/><Relationship Id="rId2" Type="http://schemas.openxmlformats.org/officeDocument/2006/relationships/slide" Target="../slides/slide9.xml"/><Relationship Id="rId1" Type="http://schemas.openxmlformats.org/officeDocument/2006/relationships/slide" Target="../slides/slide4.xml"/><Relationship Id="rId5" Type="http://schemas.openxmlformats.org/officeDocument/2006/relationships/slide" Target="../slides/slide65.xml"/><Relationship Id="rId4" Type="http://schemas.openxmlformats.org/officeDocument/2006/relationships/slide" Target="../slides/slide6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slide" Target="../slides/slide11.xml"/><Relationship Id="rId1" Type="http://schemas.openxmlformats.org/officeDocument/2006/relationships/slide" Target="../slides/slide10.xml"/><Relationship Id="rId5" Type="http://schemas.openxmlformats.org/officeDocument/2006/relationships/slide" Target="../slides/slide18.xml"/><Relationship Id="rId4" Type="http://schemas.openxmlformats.org/officeDocument/2006/relationships/slide" Target="../slides/slide16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6.xml"/><Relationship Id="rId2" Type="http://schemas.openxmlformats.org/officeDocument/2006/relationships/slide" Target="../slides/slide42.xml"/><Relationship Id="rId1" Type="http://schemas.openxmlformats.org/officeDocument/2006/relationships/slide" Target="../slides/slide31.xml"/><Relationship Id="rId6" Type="http://schemas.openxmlformats.org/officeDocument/2006/relationships/slide" Target="../slides/slide60.xml"/><Relationship Id="rId5" Type="http://schemas.openxmlformats.org/officeDocument/2006/relationships/slide" Target="../slides/slide481.xml"/><Relationship Id="rId4" Type="http://schemas.openxmlformats.org/officeDocument/2006/relationships/slide" Target="../slides/slide47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../slides/slide32.xml"/><Relationship Id="rId1" Type="http://schemas.openxmlformats.org/officeDocument/2006/relationships/image" Target="../media/image18.png"/><Relationship Id="rId4" Type="http://schemas.openxmlformats.org/officeDocument/2006/relationships/slide" Target="../slides/slide35.xml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30DD7A-01AB-4247-ADBC-CE124A7A5EEF}" type="doc">
      <dgm:prSet loTypeId="urn:microsoft.com/office/officeart/2005/8/layout/cycle3" loCatId="cycle" qsTypeId="urn:microsoft.com/office/officeart/2005/8/quickstyle/3d2" qsCatId="3D" csTypeId="urn:microsoft.com/office/officeart/2005/8/colors/accent1_4" csCatId="accent1" phldr="1"/>
      <dgm:spPr/>
      <dgm:t>
        <a:bodyPr/>
        <a:lstStyle/>
        <a:p>
          <a:endParaRPr lang="es-EC"/>
        </a:p>
      </dgm:t>
    </dgm:pt>
    <dgm:pt modelId="{06F99F74-EBB3-4590-B617-DAFEC1DEA491}">
      <dgm:prSet phldrT="[Texto]" custT="1"/>
      <dgm:spPr/>
      <dgm:t>
        <a:bodyPr/>
        <a:lstStyle/>
        <a:p>
          <a:r>
            <a:rPr lang="es-EC" sz="2000" b="1" dirty="0" smtClean="0">
              <a:latin typeface="Baskerville Old Face" pitchFamily="18" charset="0"/>
              <a:cs typeface="Aharoni" pitchFamily="2" charset="-79"/>
            </a:rPr>
            <a:t>GENERALIDADES</a:t>
          </a:r>
          <a:endParaRPr lang="es-EC" sz="2000" b="1" dirty="0">
            <a:latin typeface="Baskerville Old Face" pitchFamily="18" charset="0"/>
            <a:cs typeface="Aharoni" pitchFamily="2" charset="-79"/>
          </a:endParaRPr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C87840B1-98CD-480F-8092-1C7D20CB9D83}" type="parTrans" cxnId="{F7AC8860-C28C-46E8-B2F1-F01410E9C4AC}">
      <dgm:prSet/>
      <dgm:spPr/>
      <dgm:t>
        <a:bodyPr/>
        <a:lstStyle/>
        <a:p>
          <a:endParaRPr lang="es-EC"/>
        </a:p>
      </dgm:t>
    </dgm:pt>
    <dgm:pt modelId="{BFEB5687-5680-4A34-94B0-1B22421522AB}" type="sibTrans" cxnId="{F7AC8860-C28C-46E8-B2F1-F01410E9C4AC}">
      <dgm:prSet/>
      <dgm:spPr/>
      <dgm:t>
        <a:bodyPr/>
        <a:lstStyle/>
        <a:p>
          <a:endParaRPr lang="es-EC"/>
        </a:p>
      </dgm:t>
    </dgm:pt>
    <dgm:pt modelId="{DCDE2722-0218-4A49-B98E-363D83184E07}">
      <dgm:prSet phldrT="[Texto]" custT="1"/>
      <dgm:spPr/>
      <dgm:t>
        <a:bodyPr/>
        <a:lstStyle/>
        <a:p>
          <a:r>
            <a:rPr lang="es-EC" sz="2000" b="1" dirty="0" smtClean="0">
              <a:latin typeface="Baskerville Old Face" pitchFamily="18" charset="0"/>
              <a:cs typeface="Aharoni" pitchFamily="2" charset="-79"/>
            </a:rPr>
            <a:t>MATERIALES  Y MÉTODOS</a:t>
          </a:r>
          <a:endParaRPr lang="es-EC" sz="2000" b="1" dirty="0">
            <a:latin typeface="Baskerville Old Face" pitchFamily="18" charset="0"/>
            <a:cs typeface="Aharoni" pitchFamily="2" charset="-79"/>
          </a:endParaRPr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4AB0D683-FDE1-46B3-AE4E-A07B2A619E85}" type="parTrans" cxnId="{A0D5B750-49BD-490E-BDB2-3F7C7F088357}">
      <dgm:prSet/>
      <dgm:spPr/>
      <dgm:t>
        <a:bodyPr/>
        <a:lstStyle/>
        <a:p>
          <a:endParaRPr lang="es-EC"/>
        </a:p>
      </dgm:t>
    </dgm:pt>
    <dgm:pt modelId="{7B63075B-9FFA-489A-BA0A-3FAAF9794552}" type="sibTrans" cxnId="{A0D5B750-49BD-490E-BDB2-3F7C7F088357}">
      <dgm:prSet/>
      <dgm:spPr/>
      <dgm:t>
        <a:bodyPr/>
        <a:lstStyle/>
        <a:p>
          <a:endParaRPr lang="es-EC"/>
        </a:p>
      </dgm:t>
    </dgm:pt>
    <dgm:pt modelId="{4956E7E5-5402-4CA8-9746-8340E873F486}">
      <dgm:prSet phldrT="[Texto]" custT="1"/>
      <dgm:spPr/>
      <dgm:t>
        <a:bodyPr/>
        <a:lstStyle/>
        <a:p>
          <a:r>
            <a:rPr lang="es-EC" sz="2000" b="1" dirty="0" smtClean="0">
              <a:latin typeface="Baskerville Old Face" pitchFamily="18" charset="0"/>
              <a:cs typeface="Aharoni" pitchFamily="2" charset="-79"/>
            </a:rPr>
            <a:t>RESULTADOS Y DISCUSIÓN </a:t>
          </a:r>
          <a:endParaRPr lang="es-EC" sz="2000" b="1" dirty="0">
            <a:latin typeface="Baskerville Old Face" pitchFamily="18" charset="0"/>
            <a:cs typeface="Aharoni" pitchFamily="2" charset="-79"/>
          </a:endParaRPr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B0DA42A5-A9C9-4C4F-A046-7DE0B5AD1B33}" type="parTrans" cxnId="{828D32B1-855C-4138-93E7-24E8933B3331}">
      <dgm:prSet/>
      <dgm:spPr/>
      <dgm:t>
        <a:bodyPr/>
        <a:lstStyle/>
        <a:p>
          <a:endParaRPr lang="es-EC"/>
        </a:p>
      </dgm:t>
    </dgm:pt>
    <dgm:pt modelId="{7907C98E-046B-4A90-A6FA-9A699BCA74B8}" type="sibTrans" cxnId="{828D32B1-855C-4138-93E7-24E8933B3331}">
      <dgm:prSet/>
      <dgm:spPr/>
      <dgm:t>
        <a:bodyPr/>
        <a:lstStyle/>
        <a:p>
          <a:endParaRPr lang="es-EC"/>
        </a:p>
      </dgm:t>
    </dgm:pt>
    <dgm:pt modelId="{74374946-C077-4C71-AAFB-A246836462FF}">
      <dgm:prSet phldrT="[Texto]" custT="1"/>
      <dgm:spPr/>
      <dgm:t>
        <a:bodyPr/>
        <a:lstStyle/>
        <a:p>
          <a:r>
            <a:rPr lang="es-EC" sz="2000" b="1" dirty="0" smtClean="0">
              <a:latin typeface="Baskerville Old Face" pitchFamily="18" charset="0"/>
              <a:cs typeface="Aharoni" pitchFamily="2" charset="-79"/>
            </a:rPr>
            <a:t>CONCLUSIONES</a:t>
          </a:r>
          <a:r>
            <a:rPr lang="es-EC" sz="1000" dirty="0" smtClean="0">
              <a:latin typeface="Baskerville Old Face" pitchFamily="18" charset="0"/>
            </a:rPr>
            <a:t> </a:t>
          </a:r>
          <a:endParaRPr lang="es-EC" sz="1000" dirty="0">
            <a:latin typeface="Baskerville Old Face" pitchFamily="18" charset="0"/>
          </a:endParaRPr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CC97A052-4796-4575-BE6F-31AD0EE533ED}" type="parTrans" cxnId="{EDD47B5B-1503-4AA1-97C0-BBE49588D635}">
      <dgm:prSet/>
      <dgm:spPr/>
      <dgm:t>
        <a:bodyPr/>
        <a:lstStyle/>
        <a:p>
          <a:endParaRPr lang="es-EC"/>
        </a:p>
      </dgm:t>
    </dgm:pt>
    <dgm:pt modelId="{502B331D-68E8-4878-9314-3D3A6F623A37}" type="sibTrans" cxnId="{EDD47B5B-1503-4AA1-97C0-BBE49588D635}">
      <dgm:prSet/>
      <dgm:spPr/>
      <dgm:t>
        <a:bodyPr/>
        <a:lstStyle/>
        <a:p>
          <a:endParaRPr lang="es-EC"/>
        </a:p>
      </dgm:t>
    </dgm:pt>
    <dgm:pt modelId="{205D56F7-AB4F-4398-BE9C-D924F37A783B}">
      <dgm:prSet phldrT="[Texto]" custT="1"/>
      <dgm:spPr/>
      <dgm:t>
        <a:bodyPr/>
        <a:lstStyle/>
        <a:p>
          <a:r>
            <a:rPr lang="es-EC" sz="2000" b="1" dirty="0" smtClean="0">
              <a:latin typeface="Baskerville Old Face" pitchFamily="18" charset="0"/>
              <a:cs typeface="Aharoni" pitchFamily="2" charset="-79"/>
            </a:rPr>
            <a:t>RECOMENDACIONES</a:t>
          </a:r>
          <a:r>
            <a:rPr lang="es-EC" sz="1600" dirty="0" smtClean="0">
              <a:latin typeface="Baskerville Old Face" pitchFamily="18" charset="0"/>
            </a:rPr>
            <a:t> </a:t>
          </a:r>
          <a:endParaRPr lang="es-EC" sz="1600" dirty="0">
            <a:latin typeface="Baskerville Old Face" pitchFamily="18" charset="0"/>
          </a:endParaRPr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6A08A69D-D00B-4650-858F-FB7ECDAAE840}" type="sibTrans" cxnId="{DD4C8B4E-6FC1-4968-9EAA-0E837739E698}">
      <dgm:prSet/>
      <dgm:spPr/>
      <dgm:t>
        <a:bodyPr/>
        <a:lstStyle/>
        <a:p>
          <a:endParaRPr lang="es-EC"/>
        </a:p>
      </dgm:t>
    </dgm:pt>
    <dgm:pt modelId="{76DF64D0-9E0B-4C79-966E-9A4AB826300A}" type="parTrans" cxnId="{DD4C8B4E-6FC1-4968-9EAA-0E837739E698}">
      <dgm:prSet/>
      <dgm:spPr/>
      <dgm:t>
        <a:bodyPr/>
        <a:lstStyle/>
        <a:p>
          <a:endParaRPr lang="es-EC"/>
        </a:p>
      </dgm:t>
    </dgm:pt>
    <dgm:pt modelId="{6448FD95-3C99-4C65-8CD5-1CB7A2F1BEBE}" type="pres">
      <dgm:prSet presAssocID="{2D30DD7A-01AB-4247-ADBC-CE124A7A5EE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876C0B6-2D57-444F-919C-EC9A7857533B}" type="pres">
      <dgm:prSet presAssocID="{2D30DD7A-01AB-4247-ADBC-CE124A7A5EEF}" presName="cycle" presStyleCnt="0"/>
      <dgm:spPr/>
      <dgm:t>
        <a:bodyPr/>
        <a:lstStyle/>
        <a:p>
          <a:endParaRPr lang="es-EC"/>
        </a:p>
      </dgm:t>
    </dgm:pt>
    <dgm:pt modelId="{810CD445-0A25-43AC-B71A-DC54C7D04E3C}" type="pres">
      <dgm:prSet presAssocID="{06F99F74-EBB3-4590-B617-DAFEC1DEA491}" presName="nodeFirstNode" presStyleLbl="node1" presStyleIdx="0" presStyleCnt="5" custScaleY="8113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AE16207-6C53-4E7F-A69B-9047A3D94E45}" type="pres">
      <dgm:prSet presAssocID="{BFEB5687-5680-4A34-94B0-1B22421522AB}" presName="sibTransFirstNode" presStyleLbl="bgShp" presStyleIdx="0" presStyleCnt="1" custScaleX="111114"/>
      <dgm:spPr/>
      <dgm:t>
        <a:bodyPr/>
        <a:lstStyle/>
        <a:p>
          <a:endParaRPr lang="es-EC"/>
        </a:p>
      </dgm:t>
    </dgm:pt>
    <dgm:pt modelId="{057E793F-3FEF-478C-965A-1EC349FBEA1D}" type="pres">
      <dgm:prSet presAssocID="{DCDE2722-0218-4A49-B98E-363D83184E07}" presName="nodeFollowingNodes" presStyleLbl="node1" presStyleIdx="1" presStyleCnt="5" custScaleY="75353" custRadScaleRad="95165" custRadScaleInc="4949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C57C141-8441-452A-A97D-A143E439F2BF}" type="pres">
      <dgm:prSet presAssocID="{4956E7E5-5402-4CA8-9746-8340E873F486}" presName="nodeFollowingNodes" presStyleLbl="node1" presStyleIdx="2" presStyleCnt="5" custScaleY="7060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816073F-D521-45DC-94BF-9A8CA61B2143}" type="pres">
      <dgm:prSet presAssocID="{74374946-C077-4C71-AAFB-A246836462FF}" presName="nodeFollowingNodes" presStyleLbl="node1" presStyleIdx="3" presStyleCnt="5" custScaleY="7056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AF541FE-B5CD-4D92-AD35-665D9762DCAE}" type="pres">
      <dgm:prSet presAssocID="{205D56F7-AB4F-4398-BE9C-D924F37A783B}" presName="nodeFollowingNodes" presStyleLbl="node1" presStyleIdx="4" presStyleCnt="5" custScaleY="75354" custRadScaleRad="95539" custRadScaleInc="-4665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28D32B1-855C-4138-93E7-24E8933B3331}" srcId="{2D30DD7A-01AB-4247-ADBC-CE124A7A5EEF}" destId="{4956E7E5-5402-4CA8-9746-8340E873F486}" srcOrd="2" destOrd="0" parTransId="{B0DA42A5-A9C9-4C4F-A046-7DE0B5AD1B33}" sibTransId="{7907C98E-046B-4A90-A6FA-9A699BCA74B8}"/>
    <dgm:cxn modelId="{5BAB73C0-9529-4FE9-BB77-FD3BC3FCF408}" type="presOf" srcId="{06F99F74-EBB3-4590-B617-DAFEC1DEA491}" destId="{810CD445-0A25-43AC-B71A-DC54C7D04E3C}" srcOrd="0" destOrd="0" presId="urn:microsoft.com/office/officeart/2005/8/layout/cycle3"/>
    <dgm:cxn modelId="{CFED582B-5D46-4018-ABB0-93743A64934C}" type="presOf" srcId="{205D56F7-AB4F-4398-BE9C-D924F37A783B}" destId="{0AF541FE-B5CD-4D92-AD35-665D9762DCAE}" srcOrd="0" destOrd="0" presId="urn:microsoft.com/office/officeart/2005/8/layout/cycle3"/>
    <dgm:cxn modelId="{45CC08D4-AED0-4213-A76F-71A0118D1AE2}" type="presOf" srcId="{BFEB5687-5680-4A34-94B0-1B22421522AB}" destId="{BAE16207-6C53-4E7F-A69B-9047A3D94E45}" srcOrd="0" destOrd="0" presId="urn:microsoft.com/office/officeart/2005/8/layout/cycle3"/>
    <dgm:cxn modelId="{EDD47B5B-1503-4AA1-97C0-BBE49588D635}" srcId="{2D30DD7A-01AB-4247-ADBC-CE124A7A5EEF}" destId="{74374946-C077-4C71-AAFB-A246836462FF}" srcOrd="3" destOrd="0" parTransId="{CC97A052-4796-4575-BE6F-31AD0EE533ED}" sibTransId="{502B331D-68E8-4878-9314-3D3A6F623A37}"/>
    <dgm:cxn modelId="{F7AC8860-C28C-46E8-B2F1-F01410E9C4AC}" srcId="{2D30DD7A-01AB-4247-ADBC-CE124A7A5EEF}" destId="{06F99F74-EBB3-4590-B617-DAFEC1DEA491}" srcOrd="0" destOrd="0" parTransId="{C87840B1-98CD-480F-8092-1C7D20CB9D83}" sibTransId="{BFEB5687-5680-4A34-94B0-1B22421522AB}"/>
    <dgm:cxn modelId="{149CEFC7-5880-4244-A499-ED16655105D9}" type="presOf" srcId="{74374946-C077-4C71-AAFB-A246836462FF}" destId="{3816073F-D521-45DC-94BF-9A8CA61B2143}" srcOrd="0" destOrd="0" presId="urn:microsoft.com/office/officeart/2005/8/layout/cycle3"/>
    <dgm:cxn modelId="{337C52EC-AD2C-42FC-9272-22A5AF1E8CC8}" type="presOf" srcId="{4956E7E5-5402-4CA8-9746-8340E873F486}" destId="{EC57C141-8441-452A-A97D-A143E439F2BF}" srcOrd="0" destOrd="0" presId="urn:microsoft.com/office/officeart/2005/8/layout/cycle3"/>
    <dgm:cxn modelId="{5F5004E8-66EB-4588-8CC4-24C1D250BE4C}" type="presOf" srcId="{DCDE2722-0218-4A49-B98E-363D83184E07}" destId="{057E793F-3FEF-478C-965A-1EC349FBEA1D}" srcOrd="0" destOrd="0" presId="urn:microsoft.com/office/officeart/2005/8/layout/cycle3"/>
    <dgm:cxn modelId="{A0D5B750-49BD-490E-BDB2-3F7C7F088357}" srcId="{2D30DD7A-01AB-4247-ADBC-CE124A7A5EEF}" destId="{DCDE2722-0218-4A49-B98E-363D83184E07}" srcOrd="1" destOrd="0" parTransId="{4AB0D683-FDE1-46B3-AE4E-A07B2A619E85}" sibTransId="{7B63075B-9FFA-489A-BA0A-3FAAF9794552}"/>
    <dgm:cxn modelId="{DD4C8B4E-6FC1-4968-9EAA-0E837739E698}" srcId="{2D30DD7A-01AB-4247-ADBC-CE124A7A5EEF}" destId="{205D56F7-AB4F-4398-BE9C-D924F37A783B}" srcOrd="4" destOrd="0" parTransId="{76DF64D0-9E0B-4C79-966E-9A4AB826300A}" sibTransId="{6A08A69D-D00B-4650-858F-FB7ECDAAE840}"/>
    <dgm:cxn modelId="{8E24210E-7C11-46D3-9603-AA2F03321B26}" type="presOf" srcId="{2D30DD7A-01AB-4247-ADBC-CE124A7A5EEF}" destId="{6448FD95-3C99-4C65-8CD5-1CB7A2F1BEBE}" srcOrd="0" destOrd="0" presId="urn:microsoft.com/office/officeart/2005/8/layout/cycle3"/>
    <dgm:cxn modelId="{645AFB3D-3064-497C-8268-CA0250E9FF48}" type="presParOf" srcId="{6448FD95-3C99-4C65-8CD5-1CB7A2F1BEBE}" destId="{2876C0B6-2D57-444F-919C-EC9A7857533B}" srcOrd="0" destOrd="0" presId="urn:microsoft.com/office/officeart/2005/8/layout/cycle3"/>
    <dgm:cxn modelId="{54987BEC-FF2F-4DE5-9C15-9F979D83FEBC}" type="presParOf" srcId="{2876C0B6-2D57-444F-919C-EC9A7857533B}" destId="{810CD445-0A25-43AC-B71A-DC54C7D04E3C}" srcOrd="0" destOrd="0" presId="urn:microsoft.com/office/officeart/2005/8/layout/cycle3"/>
    <dgm:cxn modelId="{379DFE10-AB1A-49F4-9038-C7FAFD5F31B7}" type="presParOf" srcId="{2876C0B6-2D57-444F-919C-EC9A7857533B}" destId="{BAE16207-6C53-4E7F-A69B-9047A3D94E45}" srcOrd="1" destOrd="0" presId="urn:microsoft.com/office/officeart/2005/8/layout/cycle3"/>
    <dgm:cxn modelId="{2549DBEA-C6DC-4133-936E-B895F253E2C1}" type="presParOf" srcId="{2876C0B6-2D57-444F-919C-EC9A7857533B}" destId="{057E793F-3FEF-478C-965A-1EC349FBEA1D}" srcOrd="2" destOrd="0" presId="urn:microsoft.com/office/officeart/2005/8/layout/cycle3"/>
    <dgm:cxn modelId="{C21D7C88-56C8-49D9-9174-8F3D8B9EE971}" type="presParOf" srcId="{2876C0B6-2D57-444F-919C-EC9A7857533B}" destId="{EC57C141-8441-452A-A97D-A143E439F2BF}" srcOrd="3" destOrd="0" presId="urn:microsoft.com/office/officeart/2005/8/layout/cycle3"/>
    <dgm:cxn modelId="{FDD08ACE-F820-429B-B2E8-D3302EA61242}" type="presParOf" srcId="{2876C0B6-2D57-444F-919C-EC9A7857533B}" destId="{3816073F-D521-45DC-94BF-9A8CA61B2143}" srcOrd="4" destOrd="0" presId="urn:microsoft.com/office/officeart/2005/8/layout/cycle3"/>
    <dgm:cxn modelId="{E65DCFBD-EDDF-4CCD-80F4-055F2FB7795A}" type="presParOf" srcId="{2876C0B6-2D57-444F-919C-EC9A7857533B}" destId="{0AF541FE-B5CD-4D92-AD35-665D9762DCAE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69135E-B12A-43EE-95B9-3164E3F63DC4}" type="doc">
      <dgm:prSet loTypeId="urn:microsoft.com/office/officeart/2005/8/layout/chevron2" loCatId="list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es-EC"/>
        </a:p>
      </dgm:t>
    </dgm:pt>
    <dgm:pt modelId="{4DEAFBE8-FB98-4079-9FCA-62070D07B78D}">
      <dgm:prSet phldrT="[Texto]" phldr="1" custT="1"/>
      <dgm:spPr/>
      <dgm:t>
        <a:bodyPr/>
        <a:lstStyle/>
        <a:p>
          <a:endParaRPr lang="es-EC" sz="2400" dirty="0">
            <a:latin typeface="Baskerville Old Face" pitchFamily="18" charset="0"/>
          </a:endParaRPr>
        </a:p>
      </dgm:t>
    </dgm:pt>
    <dgm:pt modelId="{D18416D8-0A0F-49C7-86CF-370B0515234C}" type="parTrans" cxnId="{E9028676-D228-46C8-AB6C-DEDC1535A3D5}">
      <dgm:prSet/>
      <dgm:spPr/>
      <dgm:t>
        <a:bodyPr/>
        <a:lstStyle/>
        <a:p>
          <a:endParaRPr lang="es-EC" sz="2400">
            <a:latin typeface="Baskerville Old Face" pitchFamily="18" charset="0"/>
          </a:endParaRPr>
        </a:p>
      </dgm:t>
    </dgm:pt>
    <dgm:pt modelId="{B31C71C9-5F41-4BC6-9FA7-E25D9E059FCD}" type="sibTrans" cxnId="{E9028676-D228-46C8-AB6C-DEDC1535A3D5}">
      <dgm:prSet/>
      <dgm:spPr/>
      <dgm:t>
        <a:bodyPr/>
        <a:lstStyle/>
        <a:p>
          <a:endParaRPr lang="es-EC" sz="2400">
            <a:latin typeface="Baskerville Old Face" pitchFamily="18" charset="0"/>
          </a:endParaRPr>
        </a:p>
      </dgm:t>
    </dgm:pt>
    <dgm:pt modelId="{07066F00-19ED-4C62-9D4B-2E0FCC9A28EA}">
      <dgm:prSet phldrT="[Texto]" custT="1"/>
      <dgm:spPr/>
      <dgm:t>
        <a:bodyPr/>
        <a:lstStyle/>
        <a:p>
          <a:r>
            <a:rPr lang="es-EC" sz="2400" dirty="0" smtClean="0">
              <a:latin typeface="Baskerville Old Face" pitchFamily="18" charset="0"/>
            </a:rPr>
            <a:t>CULTIVO DE AMARANTO</a:t>
          </a:r>
          <a:endParaRPr lang="es-EC" sz="2400" dirty="0">
            <a:latin typeface="Baskerville Old Face" pitchFamily="18" charset="0"/>
          </a:endParaRPr>
        </a:p>
      </dgm:t>
    </dgm:pt>
    <dgm:pt modelId="{3A1AAE98-3420-41C4-BB00-FCDBFD735875}" type="parTrans" cxnId="{10239F76-04D0-4DCC-86AD-E17718673AB9}">
      <dgm:prSet/>
      <dgm:spPr/>
      <dgm:t>
        <a:bodyPr/>
        <a:lstStyle/>
        <a:p>
          <a:endParaRPr lang="es-EC" sz="2400">
            <a:latin typeface="Baskerville Old Face" pitchFamily="18" charset="0"/>
          </a:endParaRPr>
        </a:p>
      </dgm:t>
    </dgm:pt>
    <dgm:pt modelId="{58DAFDDC-D170-42C9-9377-0714D8109188}" type="sibTrans" cxnId="{10239F76-04D0-4DCC-86AD-E17718673AB9}">
      <dgm:prSet/>
      <dgm:spPr/>
      <dgm:t>
        <a:bodyPr/>
        <a:lstStyle/>
        <a:p>
          <a:endParaRPr lang="es-EC" sz="2400">
            <a:latin typeface="Baskerville Old Face" pitchFamily="18" charset="0"/>
          </a:endParaRPr>
        </a:p>
      </dgm:t>
    </dgm:pt>
    <dgm:pt modelId="{FFABD971-AB45-4160-B6D5-0C6ED03D8FA9}">
      <dgm:prSet phldrT="[Texto]" phldr="1" custT="1"/>
      <dgm:spPr/>
      <dgm:t>
        <a:bodyPr/>
        <a:lstStyle/>
        <a:p>
          <a:endParaRPr lang="es-EC" sz="2400">
            <a:latin typeface="Baskerville Old Face" pitchFamily="18" charset="0"/>
          </a:endParaRPr>
        </a:p>
      </dgm:t>
    </dgm:pt>
    <dgm:pt modelId="{C6017817-D5CA-4D2C-A99D-35A919A1B471}" type="parTrans" cxnId="{8E445A41-82C6-460D-8BA8-8258F184085A}">
      <dgm:prSet/>
      <dgm:spPr/>
      <dgm:t>
        <a:bodyPr/>
        <a:lstStyle/>
        <a:p>
          <a:endParaRPr lang="es-EC" sz="2400">
            <a:latin typeface="Baskerville Old Face" pitchFamily="18" charset="0"/>
          </a:endParaRPr>
        </a:p>
      </dgm:t>
    </dgm:pt>
    <dgm:pt modelId="{33788D1D-819B-461E-8F28-03D3F5EC3AAA}" type="sibTrans" cxnId="{8E445A41-82C6-460D-8BA8-8258F184085A}">
      <dgm:prSet/>
      <dgm:spPr/>
      <dgm:t>
        <a:bodyPr/>
        <a:lstStyle/>
        <a:p>
          <a:endParaRPr lang="es-EC" sz="2400">
            <a:latin typeface="Baskerville Old Face" pitchFamily="18" charset="0"/>
          </a:endParaRPr>
        </a:p>
      </dgm:t>
    </dgm:pt>
    <dgm:pt modelId="{BC4AB42D-FAD0-4F55-BDCE-CA5D427F64FA}">
      <dgm:prSet phldrT="[Texto]" custT="1"/>
      <dgm:spPr/>
      <dgm:t>
        <a:bodyPr/>
        <a:lstStyle/>
        <a:p>
          <a:r>
            <a:rPr lang="es-EC" sz="2400" dirty="0" smtClean="0">
              <a:latin typeface="Baskerville Old Face" pitchFamily="18" charset="0"/>
            </a:rPr>
            <a:t>BEBIDA SABORIZADA </a:t>
          </a:r>
          <a:endParaRPr lang="es-EC" sz="2400" dirty="0">
            <a:latin typeface="Baskerville Old Face" pitchFamily="18" charset="0"/>
          </a:endParaRPr>
        </a:p>
      </dgm:t>
    </dgm:pt>
    <dgm:pt modelId="{37192EF5-9C7B-40C4-8961-A15A22881696}" type="parTrans" cxnId="{77795029-5569-415B-AF5D-DE2EBD7044B3}">
      <dgm:prSet/>
      <dgm:spPr/>
      <dgm:t>
        <a:bodyPr/>
        <a:lstStyle/>
        <a:p>
          <a:endParaRPr lang="es-EC" sz="2400">
            <a:latin typeface="Baskerville Old Face" pitchFamily="18" charset="0"/>
          </a:endParaRPr>
        </a:p>
      </dgm:t>
    </dgm:pt>
    <dgm:pt modelId="{A2125A5C-1E4F-4969-89D3-223847739947}" type="sibTrans" cxnId="{77795029-5569-415B-AF5D-DE2EBD7044B3}">
      <dgm:prSet/>
      <dgm:spPr/>
      <dgm:t>
        <a:bodyPr/>
        <a:lstStyle/>
        <a:p>
          <a:endParaRPr lang="es-EC" sz="2400">
            <a:latin typeface="Baskerville Old Face" pitchFamily="18" charset="0"/>
          </a:endParaRPr>
        </a:p>
      </dgm:t>
    </dgm:pt>
    <dgm:pt modelId="{01DFA4F7-22A2-4309-8F08-87E55BB77A92}">
      <dgm:prSet phldrT="[Texto]" phldr="1" custT="1"/>
      <dgm:spPr/>
      <dgm:t>
        <a:bodyPr/>
        <a:lstStyle/>
        <a:p>
          <a:endParaRPr lang="es-EC" sz="2400">
            <a:latin typeface="Baskerville Old Face" pitchFamily="18" charset="0"/>
          </a:endParaRPr>
        </a:p>
      </dgm:t>
    </dgm:pt>
    <dgm:pt modelId="{6CF17A05-14B5-4974-8803-F35DF24E3379}" type="parTrans" cxnId="{9CE31C17-4F43-4B83-B968-FB9FFFCAF7AF}">
      <dgm:prSet/>
      <dgm:spPr/>
      <dgm:t>
        <a:bodyPr/>
        <a:lstStyle/>
        <a:p>
          <a:endParaRPr lang="es-EC" sz="2400">
            <a:latin typeface="Baskerville Old Face" pitchFamily="18" charset="0"/>
          </a:endParaRPr>
        </a:p>
      </dgm:t>
    </dgm:pt>
    <dgm:pt modelId="{05BA6AB9-C47D-4498-854C-87862E14BE11}" type="sibTrans" cxnId="{9CE31C17-4F43-4B83-B968-FB9FFFCAF7AF}">
      <dgm:prSet/>
      <dgm:spPr/>
      <dgm:t>
        <a:bodyPr/>
        <a:lstStyle/>
        <a:p>
          <a:endParaRPr lang="es-EC" sz="2400">
            <a:latin typeface="Baskerville Old Face" pitchFamily="18" charset="0"/>
          </a:endParaRPr>
        </a:p>
      </dgm:t>
    </dgm:pt>
    <dgm:pt modelId="{C054098A-3E99-4874-9C8D-D4FF29D1AD7A}">
      <dgm:prSet phldrT="[Texto]" custT="1"/>
      <dgm:spPr/>
      <dgm:t>
        <a:bodyPr/>
        <a:lstStyle/>
        <a:p>
          <a:r>
            <a:rPr lang="es-EC" sz="2400" dirty="0" smtClean="0">
              <a:latin typeface="Baskerville Old Face" pitchFamily="18" charset="0"/>
            </a:rPr>
            <a:t>AMARANTO Y AVENA</a:t>
          </a:r>
          <a:endParaRPr lang="es-EC" sz="2400" dirty="0">
            <a:latin typeface="Baskerville Old Face" pitchFamily="18" charset="0"/>
          </a:endParaRPr>
        </a:p>
      </dgm:t>
    </dgm:pt>
    <dgm:pt modelId="{8E92424A-1B96-41B9-812A-83208DEB1716}" type="parTrans" cxnId="{856D0602-48E1-4947-AA87-A2CFABAE9E3F}">
      <dgm:prSet/>
      <dgm:spPr/>
      <dgm:t>
        <a:bodyPr/>
        <a:lstStyle/>
        <a:p>
          <a:endParaRPr lang="es-EC" sz="2400">
            <a:latin typeface="Baskerville Old Face" pitchFamily="18" charset="0"/>
          </a:endParaRPr>
        </a:p>
      </dgm:t>
    </dgm:pt>
    <dgm:pt modelId="{336B7804-49EC-4748-8192-DD4E8FAE5F2B}" type="sibTrans" cxnId="{856D0602-48E1-4947-AA87-A2CFABAE9E3F}">
      <dgm:prSet/>
      <dgm:spPr/>
      <dgm:t>
        <a:bodyPr/>
        <a:lstStyle/>
        <a:p>
          <a:endParaRPr lang="es-EC" sz="2400">
            <a:latin typeface="Baskerville Old Face" pitchFamily="18" charset="0"/>
          </a:endParaRPr>
        </a:p>
      </dgm:t>
    </dgm:pt>
    <dgm:pt modelId="{9FDB6C9E-6EE3-4388-9848-8C7DE6451CE8}" type="pres">
      <dgm:prSet presAssocID="{0969135E-B12A-43EE-95B9-3164E3F63DC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C4E6BA3-93A4-4850-B369-96655CD372E6}" type="pres">
      <dgm:prSet presAssocID="{4DEAFBE8-FB98-4079-9FCA-62070D07B78D}" presName="composite" presStyleCnt="0"/>
      <dgm:spPr/>
      <dgm:t>
        <a:bodyPr/>
        <a:lstStyle/>
        <a:p>
          <a:endParaRPr lang="es-EC"/>
        </a:p>
      </dgm:t>
    </dgm:pt>
    <dgm:pt modelId="{AF98ED8D-AF5D-4A3D-9171-7A1BA4CE9C23}" type="pres">
      <dgm:prSet presAssocID="{4DEAFBE8-FB98-4079-9FCA-62070D07B78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FC892B2-0B40-4750-8C49-4A85DD59A04C}" type="pres">
      <dgm:prSet presAssocID="{4DEAFBE8-FB98-4079-9FCA-62070D07B78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0DC89F3-3B1B-4818-9CF2-33E7539CCD97}" type="pres">
      <dgm:prSet presAssocID="{B31C71C9-5F41-4BC6-9FA7-E25D9E059FCD}" presName="sp" presStyleCnt="0"/>
      <dgm:spPr/>
      <dgm:t>
        <a:bodyPr/>
        <a:lstStyle/>
        <a:p>
          <a:endParaRPr lang="es-EC"/>
        </a:p>
      </dgm:t>
    </dgm:pt>
    <dgm:pt modelId="{12BB22FA-A1D2-43DB-B2B8-8273D441F03C}" type="pres">
      <dgm:prSet presAssocID="{FFABD971-AB45-4160-B6D5-0C6ED03D8FA9}" presName="composite" presStyleCnt="0"/>
      <dgm:spPr/>
      <dgm:t>
        <a:bodyPr/>
        <a:lstStyle/>
        <a:p>
          <a:endParaRPr lang="es-EC"/>
        </a:p>
      </dgm:t>
    </dgm:pt>
    <dgm:pt modelId="{010FADCD-F3B3-4E00-9D8F-2ADDD6F966AC}" type="pres">
      <dgm:prSet presAssocID="{FFABD971-AB45-4160-B6D5-0C6ED03D8FA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11F1317-5656-4238-8C4C-1E5B3A5425F2}" type="pres">
      <dgm:prSet presAssocID="{FFABD971-AB45-4160-B6D5-0C6ED03D8FA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8FB61BE-2457-42A3-A8BE-3284C5AAD3A4}" type="pres">
      <dgm:prSet presAssocID="{33788D1D-819B-461E-8F28-03D3F5EC3AAA}" presName="sp" presStyleCnt="0"/>
      <dgm:spPr/>
      <dgm:t>
        <a:bodyPr/>
        <a:lstStyle/>
        <a:p>
          <a:endParaRPr lang="es-EC"/>
        </a:p>
      </dgm:t>
    </dgm:pt>
    <dgm:pt modelId="{4FF60F3E-34F0-4C8C-9666-C6D50C4B862E}" type="pres">
      <dgm:prSet presAssocID="{01DFA4F7-22A2-4309-8F08-87E55BB77A92}" presName="composite" presStyleCnt="0"/>
      <dgm:spPr/>
      <dgm:t>
        <a:bodyPr/>
        <a:lstStyle/>
        <a:p>
          <a:endParaRPr lang="es-EC"/>
        </a:p>
      </dgm:t>
    </dgm:pt>
    <dgm:pt modelId="{5D6FA248-75D1-4109-AB67-47C17619A474}" type="pres">
      <dgm:prSet presAssocID="{01DFA4F7-22A2-4309-8F08-87E55BB77A92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FD50FE8-AB73-49A1-B90D-7A7E98D5616F}" type="pres">
      <dgm:prSet presAssocID="{01DFA4F7-22A2-4309-8F08-87E55BB77A92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FA06DD1-251D-4FF2-9AEA-0597589DA175}" type="presOf" srcId="{4DEAFBE8-FB98-4079-9FCA-62070D07B78D}" destId="{AF98ED8D-AF5D-4A3D-9171-7A1BA4CE9C23}" srcOrd="0" destOrd="0" presId="urn:microsoft.com/office/officeart/2005/8/layout/chevron2"/>
    <dgm:cxn modelId="{77795029-5569-415B-AF5D-DE2EBD7044B3}" srcId="{FFABD971-AB45-4160-B6D5-0C6ED03D8FA9}" destId="{BC4AB42D-FAD0-4F55-BDCE-CA5D427F64FA}" srcOrd="0" destOrd="0" parTransId="{37192EF5-9C7B-40C4-8961-A15A22881696}" sibTransId="{A2125A5C-1E4F-4969-89D3-223847739947}"/>
    <dgm:cxn modelId="{05306425-2DC2-4DA1-95C5-EE59A34DF948}" type="presOf" srcId="{07066F00-19ED-4C62-9D4B-2E0FCC9A28EA}" destId="{6FC892B2-0B40-4750-8C49-4A85DD59A04C}" srcOrd="0" destOrd="0" presId="urn:microsoft.com/office/officeart/2005/8/layout/chevron2"/>
    <dgm:cxn modelId="{10239F76-04D0-4DCC-86AD-E17718673AB9}" srcId="{4DEAFBE8-FB98-4079-9FCA-62070D07B78D}" destId="{07066F00-19ED-4C62-9D4B-2E0FCC9A28EA}" srcOrd="0" destOrd="0" parTransId="{3A1AAE98-3420-41C4-BB00-FCDBFD735875}" sibTransId="{58DAFDDC-D170-42C9-9377-0714D8109188}"/>
    <dgm:cxn modelId="{888FE0E0-7F28-46A3-B6CE-C8098779FDEC}" type="presOf" srcId="{01DFA4F7-22A2-4309-8F08-87E55BB77A92}" destId="{5D6FA248-75D1-4109-AB67-47C17619A474}" srcOrd="0" destOrd="0" presId="urn:microsoft.com/office/officeart/2005/8/layout/chevron2"/>
    <dgm:cxn modelId="{EBDDF65F-3A29-429B-AF9E-07CEB0BF3F66}" type="presOf" srcId="{C054098A-3E99-4874-9C8D-D4FF29D1AD7A}" destId="{DFD50FE8-AB73-49A1-B90D-7A7E98D5616F}" srcOrd="0" destOrd="0" presId="urn:microsoft.com/office/officeart/2005/8/layout/chevron2"/>
    <dgm:cxn modelId="{9CE31C17-4F43-4B83-B968-FB9FFFCAF7AF}" srcId="{0969135E-B12A-43EE-95B9-3164E3F63DC4}" destId="{01DFA4F7-22A2-4309-8F08-87E55BB77A92}" srcOrd="2" destOrd="0" parTransId="{6CF17A05-14B5-4974-8803-F35DF24E3379}" sibTransId="{05BA6AB9-C47D-4498-854C-87862E14BE11}"/>
    <dgm:cxn modelId="{856D0602-48E1-4947-AA87-A2CFABAE9E3F}" srcId="{01DFA4F7-22A2-4309-8F08-87E55BB77A92}" destId="{C054098A-3E99-4874-9C8D-D4FF29D1AD7A}" srcOrd="0" destOrd="0" parTransId="{8E92424A-1B96-41B9-812A-83208DEB1716}" sibTransId="{336B7804-49EC-4748-8192-DD4E8FAE5F2B}"/>
    <dgm:cxn modelId="{DC1DAA72-6911-449C-9D6E-00FC825964DF}" type="presOf" srcId="{BC4AB42D-FAD0-4F55-BDCE-CA5D427F64FA}" destId="{D11F1317-5656-4238-8C4C-1E5B3A5425F2}" srcOrd="0" destOrd="0" presId="urn:microsoft.com/office/officeart/2005/8/layout/chevron2"/>
    <dgm:cxn modelId="{4CB48134-0DE6-4CD3-BA3B-0E70AD1AD013}" type="presOf" srcId="{FFABD971-AB45-4160-B6D5-0C6ED03D8FA9}" destId="{010FADCD-F3B3-4E00-9D8F-2ADDD6F966AC}" srcOrd="0" destOrd="0" presId="urn:microsoft.com/office/officeart/2005/8/layout/chevron2"/>
    <dgm:cxn modelId="{8E445A41-82C6-460D-8BA8-8258F184085A}" srcId="{0969135E-B12A-43EE-95B9-3164E3F63DC4}" destId="{FFABD971-AB45-4160-B6D5-0C6ED03D8FA9}" srcOrd="1" destOrd="0" parTransId="{C6017817-D5CA-4D2C-A99D-35A919A1B471}" sibTransId="{33788D1D-819B-461E-8F28-03D3F5EC3AAA}"/>
    <dgm:cxn modelId="{E9028676-D228-46C8-AB6C-DEDC1535A3D5}" srcId="{0969135E-B12A-43EE-95B9-3164E3F63DC4}" destId="{4DEAFBE8-FB98-4079-9FCA-62070D07B78D}" srcOrd="0" destOrd="0" parTransId="{D18416D8-0A0F-49C7-86CF-370B0515234C}" sibTransId="{B31C71C9-5F41-4BC6-9FA7-E25D9E059FCD}"/>
    <dgm:cxn modelId="{4BF42E09-45C6-4AE4-8C09-11213E28882B}" type="presOf" srcId="{0969135E-B12A-43EE-95B9-3164E3F63DC4}" destId="{9FDB6C9E-6EE3-4388-9848-8C7DE6451CE8}" srcOrd="0" destOrd="0" presId="urn:microsoft.com/office/officeart/2005/8/layout/chevron2"/>
    <dgm:cxn modelId="{26B1E84F-C717-4406-9EC4-263CCB8AD9EE}" type="presParOf" srcId="{9FDB6C9E-6EE3-4388-9848-8C7DE6451CE8}" destId="{CC4E6BA3-93A4-4850-B369-96655CD372E6}" srcOrd="0" destOrd="0" presId="urn:microsoft.com/office/officeart/2005/8/layout/chevron2"/>
    <dgm:cxn modelId="{CA07BB3A-EAD3-4B07-8237-32609B053C56}" type="presParOf" srcId="{CC4E6BA3-93A4-4850-B369-96655CD372E6}" destId="{AF98ED8D-AF5D-4A3D-9171-7A1BA4CE9C23}" srcOrd="0" destOrd="0" presId="urn:microsoft.com/office/officeart/2005/8/layout/chevron2"/>
    <dgm:cxn modelId="{7384CA31-D9B5-4F32-8E55-BFDB5E07B9A1}" type="presParOf" srcId="{CC4E6BA3-93A4-4850-B369-96655CD372E6}" destId="{6FC892B2-0B40-4750-8C49-4A85DD59A04C}" srcOrd="1" destOrd="0" presId="urn:microsoft.com/office/officeart/2005/8/layout/chevron2"/>
    <dgm:cxn modelId="{8FCC43AF-76C7-4701-A8D2-A608BB69618E}" type="presParOf" srcId="{9FDB6C9E-6EE3-4388-9848-8C7DE6451CE8}" destId="{40DC89F3-3B1B-4818-9CF2-33E7539CCD97}" srcOrd="1" destOrd="0" presId="urn:microsoft.com/office/officeart/2005/8/layout/chevron2"/>
    <dgm:cxn modelId="{3F422EB8-7E5E-48C7-AD7C-4AEF323AEE32}" type="presParOf" srcId="{9FDB6C9E-6EE3-4388-9848-8C7DE6451CE8}" destId="{12BB22FA-A1D2-43DB-B2B8-8273D441F03C}" srcOrd="2" destOrd="0" presId="urn:microsoft.com/office/officeart/2005/8/layout/chevron2"/>
    <dgm:cxn modelId="{EBCA8104-BB30-41D2-A5A7-E58368BE6537}" type="presParOf" srcId="{12BB22FA-A1D2-43DB-B2B8-8273D441F03C}" destId="{010FADCD-F3B3-4E00-9D8F-2ADDD6F966AC}" srcOrd="0" destOrd="0" presId="urn:microsoft.com/office/officeart/2005/8/layout/chevron2"/>
    <dgm:cxn modelId="{829D2E01-B08E-4AB7-8D41-4D451BA1ABF9}" type="presParOf" srcId="{12BB22FA-A1D2-43DB-B2B8-8273D441F03C}" destId="{D11F1317-5656-4238-8C4C-1E5B3A5425F2}" srcOrd="1" destOrd="0" presId="urn:microsoft.com/office/officeart/2005/8/layout/chevron2"/>
    <dgm:cxn modelId="{CC19B36A-18AD-4D29-8908-B1F3DE389753}" type="presParOf" srcId="{9FDB6C9E-6EE3-4388-9848-8C7DE6451CE8}" destId="{08FB61BE-2457-42A3-A8BE-3284C5AAD3A4}" srcOrd="3" destOrd="0" presId="urn:microsoft.com/office/officeart/2005/8/layout/chevron2"/>
    <dgm:cxn modelId="{D5F0C8D7-2430-4D08-9186-780ACDFADE15}" type="presParOf" srcId="{9FDB6C9E-6EE3-4388-9848-8C7DE6451CE8}" destId="{4FF60F3E-34F0-4C8C-9666-C6D50C4B862E}" srcOrd="4" destOrd="0" presId="urn:microsoft.com/office/officeart/2005/8/layout/chevron2"/>
    <dgm:cxn modelId="{284630C3-C03D-47ED-B2E6-5C778B86843E}" type="presParOf" srcId="{4FF60F3E-34F0-4C8C-9666-C6D50C4B862E}" destId="{5D6FA248-75D1-4109-AB67-47C17619A474}" srcOrd="0" destOrd="0" presId="urn:microsoft.com/office/officeart/2005/8/layout/chevron2"/>
    <dgm:cxn modelId="{1B75DBC1-ED04-41C7-9615-62EDB72E0035}" type="presParOf" srcId="{4FF60F3E-34F0-4C8C-9666-C6D50C4B862E}" destId="{DFD50FE8-AB73-49A1-B90D-7A7E98D5616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CB05EB-5E89-4636-B830-A99E2C5AA528}" type="doc">
      <dgm:prSet loTypeId="urn:microsoft.com/office/officeart/2005/8/layout/cycle5" loCatId="cycle" qsTypeId="urn:microsoft.com/office/officeart/2005/8/quickstyle/3d2" qsCatId="3D" csTypeId="urn:microsoft.com/office/officeart/2005/8/colors/accent1_3" csCatId="accent1" phldr="1"/>
      <dgm:spPr/>
      <dgm:t>
        <a:bodyPr/>
        <a:lstStyle/>
        <a:p>
          <a:endParaRPr lang="es-EC"/>
        </a:p>
      </dgm:t>
    </dgm:pt>
    <dgm:pt modelId="{FABCCE81-3607-4364-95B0-E2B001835F6E}">
      <dgm:prSet phldrT="[Texto]" custT="1"/>
      <dgm:spPr/>
      <dgm:t>
        <a:bodyPr/>
        <a:lstStyle/>
        <a:p>
          <a:r>
            <a:rPr lang="es-EC" sz="2800" b="1" dirty="0" smtClean="0">
              <a:latin typeface="Baskerville Old Face" pitchFamily="18" charset="0"/>
              <a:cs typeface="Arial" pitchFamily="34" charset="0"/>
            </a:rPr>
            <a:t>MATERIALES </a:t>
          </a:r>
          <a:endParaRPr lang="es-EC" sz="2800" b="1" dirty="0">
            <a:latin typeface="Baskerville Old Face" pitchFamily="18" charset="0"/>
            <a:cs typeface="Arial" pitchFamily="34" charset="0"/>
          </a:endParaRPr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222777CB-810F-45CF-B487-42C02EAC74C1}" type="parTrans" cxnId="{72E5F320-0FD7-4309-A46D-C68B6919F6B5}">
      <dgm:prSet/>
      <dgm:spPr/>
      <dgm:t>
        <a:bodyPr/>
        <a:lstStyle/>
        <a:p>
          <a:endParaRPr lang="es-EC" sz="2800" b="1">
            <a:latin typeface="Baskerville Old Face" pitchFamily="18" charset="0"/>
            <a:cs typeface="Arial" pitchFamily="34" charset="0"/>
          </a:endParaRPr>
        </a:p>
      </dgm:t>
    </dgm:pt>
    <dgm:pt modelId="{240E807E-98C9-4CCB-9767-F961F6150A76}" type="sibTrans" cxnId="{72E5F320-0FD7-4309-A46D-C68B6919F6B5}">
      <dgm:prSet/>
      <dgm:spPr>
        <a:ln w="50800"/>
      </dgm:spPr>
      <dgm:t>
        <a:bodyPr/>
        <a:lstStyle/>
        <a:p>
          <a:endParaRPr lang="es-EC" sz="2800" b="1">
            <a:latin typeface="Baskerville Old Face" pitchFamily="18" charset="0"/>
            <a:cs typeface="Arial" pitchFamily="34" charset="0"/>
          </a:endParaRPr>
        </a:p>
      </dgm:t>
    </dgm:pt>
    <dgm:pt modelId="{5D34E62D-A106-477C-8075-71FF8DBF1B75}">
      <dgm:prSet phldrT="[Texto]" custT="1"/>
      <dgm:spPr/>
      <dgm:t>
        <a:bodyPr/>
        <a:lstStyle/>
        <a:p>
          <a:r>
            <a:rPr lang="es-EC" sz="2800" b="1" dirty="0" smtClean="0">
              <a:latin typeface="Baskerville Old Face" pitchFamily="18" charset="0"/>
              <a:cs typeface="Arial" pitchFamily="34" charset="0"/>
            </a:rPr>
            <a:t>MÉTODOS </a:t>
          </a:r>
          <a:endParaRPr lang="es-EC" sz="2800" b="1" dirty="0">
            <a:latin typeface="Baskerville Old Face" pitchFamily="18" charset="0"/>
            <a:cs typeface="Arial" pitchFamily="34" charset="0"/>
          </a:endParaRPr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EB864963-4327-46B6-8369-889453F1BE9E}" type="parTrans" cxnId="{360BBE86-29AC-43BA-AB9E-3E03A192C6D8}">
      <dgm:prSet/>
      <dgm:spPr/>
      <dgm:t>
        <a:bodyPr/>
        <a:lstStyle/>
        <a:p>
          <a:endParaRPr lang="es-EC" sz="2800" b="1">
            <a:latin typeface="Baskerville Old Face" pitchFamily="18" charset="0"/>
            <a:cs typeface="Arial" pitchFamily="34" charset="0"/>
          </a:endParaRPr>
        </a:p>
      </dgm:t>
    </dgm:pt>
    <dgm:pt modelId="{C7BD4F3E-D92A-4074-9B2E-E1CB78C6EA95}" type="sibTrans" cxnId="{360BBE86-29AC-43BA-AB9E-3E03A192C6D8}">
      <dgm:prSet/>
      <dgm:spPr>
        <a:ln w="50800"/>
      </dgm:spPr>
      <dgm:t>
        <a:bodyPr/>
        <a:lstStyle/>
        <a:p>
          <a:endParaRPr lang="es-EC" sz="2800" b="1">
            <a:latin typeface="Baskerville Old Face" pitchFamily="18" charset="0"/>
            <a:cs typeface="Arial" pitchFamily="34" charset="0"/>
          </a:endParaRPr>
        </a:p>
      </dgm:t>
    </dgm:pt>
    <dgm:pt modelId="{D9DA8351-49A3-4B84-A311-B01AD4B477A3}">
      <dgm:prSet phldrT="[Texto]" custT="1"/>
      <dgm:spPr/>
      <dgm:t>
        <a:bodyPr/>
        <a:lstStyle/>
        <a:p>
          <a:r>
            <a:rPr lang="es-EC" sz="2800" b="1" dirty="0" smtClean="0">
              <a:latin typeface="Baskerville Old Face" pitchFamily="18" charset="0"/>
              <a:cs typeface="Arial" pitchFamily="34" charset="0"/>
            </a:rPr>
            <a:t>FACTORES </a:t>
          </a:r>
          <a:endParaRPr lang="es-EC" sz="2800" b="1" dirty="0">
            <a:latin typeface="Baskerville Old Face" pitchFamily="18" charset="0"/>
            <a:cs typeface="Arial" pitchFamily="34" charset="0"/>
          </a:endParaRPr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1DA36FB4-E728-43FB-998A-F9E5AF0FA2E6}" type="parTrans" cxnId="{FF16BC53-F12A-403E-87C4-1D30BE726CFE}">
      <dgm:prSet/>
      <dgm:spPr/>
      <dgm:t>
        <a:bodyPr/>
        <a:lstStyle/>
        <a:p>
          <a:endParaRPr lang="es-EC" sz="2800" b="1">
            <a:latin typeface="Baskerville Old Face" pitchFamily="18" charset="0"/>
            <a:cs typeface="Arial" pitchFamily="34" charset="0"/>
          </a:endParaRPr>
        </a:p>
      </dgm:t>
    </dgm:pt>
    <dgm:pt modelId="{51DCA91A-893C-47A0-9AEA-4ADA7CA1E581}" type="sibTrans" cxnId="{FF16BC53-F12A-403E-87C4-1D30BE726CFE}">
      <dgm:prSet/>
      <dgm:spPr>
        <a:ln w="50800"/>
      </dgm:spPr>
      <dgm:t>
        <a:bodyPr/>
        <a:lstStyle/>
        <a:p>
          <a:endParaRPr lang="es-EC" sz="2800" b="1">
            <a:latin typeface="Baskerville Old Face" pitchFamily="18" charset="0"/>
            <a:cs typeface="Arial" pitchFamily="34" charset="0"/>
          </a:endParaRPr>
        </a:p>
      </dgm:t>
    </dgm:pt>
    <dgm:pt modelId="{A52028FE-69A5-4907-80D0-E3BE0D88086B}">
      <dgm:prSet phldrT="[Texto]" custT="1"/>
      <dgm:spPr/>
      <dgm:t>
        <a:bodyPr/>
        <a:lstStyle/>
        <a:p>
          <a:r>
            <a:rPr lang="es-EC" sz="2800" b="1" dirty="0" smtClean="0">
              <a:latin typeface="Baskerville Old Face" pitchFamily="18" charset="0"/>
              <a:cs typeface="Arial" pitchFamily="34" charset="0"/>
            </a:rPr>
            <a:t>VARIABLES </a:t>
          </a:r>
          <a:endParaRPr lang="es-EC" sz="2800" b="1" dirty="0">
            <a:latin typeface="Baskerville Old Face" pitchFamily="18" charset="0"/>
            <a:cs typeface="Arial" pitchFamily="34" charset="0"/>
          </a:endParaRPr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D9F890C5-3634-40C1-8193-C58C2A835E31}" type="parTrans" cxnId="{FE4FC534-86EE-4E4D-8894-138937675727}">
      <dgm:prSet/>
      <dgm:spPr/>
      <dgm:t>
        <a:bodyPr/>
        <a:lstStyle/>
        <a:p>
          <a:endParaRPr lang="es-EC" sz="2800" b="1">
            <a:latin typeface="Baskerville Old Face" pitchFamily="18" charset="0"/>
            <a:cs typeface="Arial" pitchFamily="34" charset="0"/>
          </a:endParaRPr>
        </a:p>
      </dgm:t>
    </dgm:pt>
    <dgm:pt modelId="{2F894DBF-6463-4CA1-AEDD-78DC12C92BE2}" type="sibTrans" cxnId="{FE4FC534-86EE-4E4D-8894-138937675727}">
      <dgm:prSet/>
      <dgm:spPr>
        <a:ln w="50800"/>
      </dgm:spPr>
      <dgm:t>
        <a:bodyPr/>
        <a:lstStyle/>
        <a:p>
          <a:endParaRPr lang="es-EC" sz="2800" b="1">
            <a:latin typeface="Baskerville Old Face" pitchFamily="18" charset="0"/>
            <a:cs typeface="Arial" pitchFamily="34" charset="0"/>
          </a:endParaRPr>
        </a:p>
      </dgm:t>
    </dgm:pt>
    <dgm:pt modelId="{7E62537D-7ED2-45DB-9C8D-F6C95FCAD2B2}">
      <dgm:prSet phldrT="[Texto]" custT="1"/>
      <dgm:spPr/>
      <dgm:t>
        <a:bodyPr/>
        <a:lstStyle/>
        <a:p>
          <a:r>
            <a:rPr lang="es-EC" sz="2800" b="1" dirty="0" smtClean="0">
              <a:latin typeface="Baskerville Old Face" pitchFamily="18" charset="0"/>
              <a:cs typeface="Arial" pitchFamily="34" charset="0"/>
            </a:rPr>
            <a:t>DIAGRAMA DE PROCESO</a:t>
          </a:r>
          <a:endParaRPr lang="es-EC" sz="2800" b="1" dirty="0">
            <a:latin typeface="Baskerville Old Face" pitchFamily="18" charset="0"/>
            <a:cs typeface="Arial" pitchFamily="34" charset="0"/>
          </a:endParaRPr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E5020070-7EC3-4CE2-9B91-4C378FD31866}" type="parTrans" cxnId="{31E41EF8-2569-4E2C-8DBB-35FC00245D6D}">
      <dgm:prSet/>
      <dgm:spPr/>
      <dgm:t>
        <a:bodyPr/>
        <a:lstStyle/>
        <a:p>
          <a:endParaRPr lang="es-EC" sz="2800" b="1">
            <a:latin typeface="Baskerville Old Face" pitchFamily="18" charset="0"/>
            <a:cs typeface="Arial" pitchFamily="34" charset="0"/>
          </a:endParaRPr>
        </a:p>
      </dgm:t>
    </dgm:pt>
    <dgm:pt modelId="{0F774731-10D5-40A8-9AF5-9C80FFDBBEE1}" type="sibTrans" cxnId="{31E41EF8-2569-4E2C-8DBB-35FC00245D6D}">
      <dgm:prSet/>
      <dgm:spPr>
        <a:ln w="50800"/>
      </dgm:spPr>
      <dgm:t>
        <a:bodyPr/>
        <a:lstStyle/>
        <a:p>
          <a:endParaRPr lang="es-EC" sz="2800" b="1">
            <a:latin typeface="Baskerville Old Face" pitchFamily="18" charset="0"/>
            <a:cs typeface="Arial" pitchFamily="34" charset="0"/>
          </a:endParaRPr>
        </a:p>
      </dgm:t>
    </dgm:pt>
    <dgm:pt modelId="{C4DC8469-137E-481C-9BC4-EFA049179C60}" type="pres">
      <dgm:prSet presAssocID="{ACCB05EB-5E89-4636-B830-A99E2C5AA52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4C7832A-56A9-40FD-AD70-408EB528ED9E}" type="pres">
      <dgm:prSet presAssocID="{FABCCE81-3607-4364-95B0-E2B001835F6E}" presName="node" presStyleLbl="node1" presStyleIdx="0" presStyleCnt="5" custScaleX="14538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D1FA585-DE70-428F-AE6B-A23D7547E21B}" type="pres">
      <dgm:prSet presAssocID="{FABCCE81-3607-4364-95B0-E2B001835F6E}" presName="spNode" presStyleCnt="0"/>
      <dgm:spPr/>
    </dgm:pt>
    <dgm:pt modelId="{F0919D0C-CC29-473F-8F7C-0FAAC7C90FAB}" type="pres">
      <dgm:prSet presAssocID="{240E807E-98C9-4CCB-9767-F961F6150A76}" presName="sibTrans" presStyleLbl="sibTrans1D1" presStyleIdx="0" presStyleCnt="5"/>
      <dgm:spPr/>
      <dgm:t>
        <a:bodyPr/>
        <a:lstStyle/>
        <a:p>
          <a:endParaRPr lang="es-EC"/>
        </a:p>
      </dgm:t>
    </dgm:pt>
    <dgm:pt modelId="{860B3634-092B-4D53-967F-78519F688CDC}" type="pres">
      <dgm:prSet presAssocID="{5D34E62D-A106-477C-8075-71FF8DBF1B75}" presName="node" presStyleLbl="node1" presStyleIdx="1" presStyleCnt="5" custScaleX="123444" custRadScaleRad="125024" custRadScaleInc="1988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A65169A-CE35-4098-AAEA-F1BB48873DCB}" type="pres">
      <dgm:prSet presAssocID="{5D34E62D-A106-477C-8075-71FF8DBF1B75}" presName="spNode" presStyleCnt="0"/>
      <dgm:spPr/>
    </dgm:pt>
    <dgm:pt modelId="{ABC43B93-2641-4B95-A58D-D0B302D2A054}" type="pres">
      <dgm:prSet presAssocID="{C7BD4F3E-D92A-4074-9B2E-E1CB78C6EA95}" presName="sibTrans" presStyleLbl="sibTrans1D1" presStyleIdx="1" presStyleCnt="5"/>
      <dgm:spPr/>
      <dgm:t>
        <a:bodyPr/>
        <a:lstStyle/>
        <a:p>
          <a:endParaRPr lang="es-EC"/>
        </a:p>
      </dgm:t>
    </dgm:pt>
    <dgm:pt modelId="{4AF93B3F-78F0-48D4-B983-E9895A2C102F}" type="pres">
      <dgm:prSet presAssocID="{D9DA8351-49A3-4B84-A311-B01AD4B477A3}" presName="node" presStyleLbl="node1" presStyleIdx="2" presStyleCnt="5" custScaleX="137875" custRadScaleRad="106692" custRadScaleInc="-2182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E6B5DCF-B51C-4C9D-84AC-5948D0167418}" type="pres">
      <dgm:prSet presAssocID="{D9DA8351-49A3-4B84-A311-B01AD4B477A3}" presName="spNode" presStyleCnt="0"/>
      <dgm:spPr/>
    </dgm:pt>
    <dgm:pt modelId="{07765A66-4F21-4E0D-AF61-B89AB02A4A52}" type="pres">
      <dgm:prSet presAssocID="{51DCA91A-893C-47A0-9AEA-4ADA7CA1E581}" presName="sibTrans" presStyleLbl="sibTrans1D1" presStyleIdx="2" presStyleCnt="5"/>
      <dgm:spPr/>
      <dgm:t>
        <a:bodyPr/>
        <a:lstStyle/>
        <a:p>
          <a:endParaRPr lang="es-EC"/>
        </a:p>
      </dgm:t>
    </dgm:pt>
    <dgm:pt modelId="{D38402DC-F635-4A68-9801-E4DAAB28C607}" type="pres">
      <dgm:prSet presAssocID="{A52028FE-69A5-4907-80D0-E3BE0D88086B}" presName="node" presStyleLbl="node1" presStyleIdx="3" presStyleCnt="5" custScaleX="142577" custRadScaleRad="103123" custRadScaleInc="1217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4E48FCB-B06B-435A-884D-5AB60A51AED6}" type="pres">
      <dgm:prSet presAssocID="{A52028FE-69A5-4907-80D0-E3BE0D88086B}" presName="spNode" presStyleCnt="0"/>
      <dgm:spPr/>
    </dgm:pt>
    <dgm:pt modelId="{DF0A8AE2-331E-4E4E-AD5E-89C255233410}" type="pres">
      <dgm:prSet presAssocID="{2F894DBF-6463-4CA1-AEDD-78DC12C92BE2}" presName="sibTrans" presStyleLbl="sibTrans1D1" presStyleIdx="3" presStyleCnt="5"/>
      <dgm:spPr/>
      <dgm:t>
        <a:bodyPr/>
        <a:lstStyle/>
        <a:p>
          <a:endParaRPr lang="es-EC"/>
        </a:p>
      </dgm:t>
    </dgm:pt>
    <dgm:pt modelId="{D49F5C35-86D0-45FE-954C-86A2C40A943C}" type="pres">
      <dgm:prSet presAssocID="{7E62537D-7ED2-45DB-9C8D-F6C95FCAD2B2}" presName="node" presStyleLbl="node1" presStyleIdx="4" presStyleCnt="5" custScaleX="124184" custRadScaleRad="111494" custRadScaleInc="-1446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3A1CDEE-33A1-49C8-9C2F-56C8665CA59F}" type="pres">
      <dgm:prSet presAssocID="{7E62537D-7ED2-45DB-9C8D-F6C95FCAD2B2}" presName="spNode" presStyleCnt="0"/>
      <dgm:spPr/>
    </dgm:pt>
    <dgm:pt modelId="{9644B0A2-3F02-4D30-994D-3C05FBA5D33B}" type="pres">
      <dgm:prSet presAssocID="{0F774731-10D5-40A8-9AF5-9C80FFDBBEE1}" presName="sibTrans" presStyleLbl="sibTrans1D1" presStyleIdx="4" presStyleCnt="5"/>
      <dgm:spPr/>
      <dgm:t>
        <a:bodyPr/>
        <a:lstStyle/>
        <a:p>
          <a:endParaRPr lang="es-EC"/>
        </a:p>
      </dgm:t>
    </dgm:pt>
  </dgm:ptLst>
  <dgm:cxnLst>
    <dgm:cxn modelId="{09A39F30-73DD-41BB-96C0-C6430D6071B9}" type="presOf" srcId="{ACCB05EB-5E89-4636-B830-A99E2C5AA528}" destId="{C4DC8469-137E-481C-9BC4-EFA049179C60}" srcOrd="0" destOrd="0" presId="urn:microsoft.com/office/officeart/2005/8/layout/cycle5"/>
    <dgm:cxn modelId="{FF16BC53-F12A-403E-87C4-1D30BE726CFE}" srcId="{ACCB05EB-5E89-4636-B830-A99E2C5AA528}" destId="{D9DA8351-49A3-4B84-A311-B01AD4B477A3}" srcOrd="2" destOrd="0" parTransId="{1DA36FB4-E728-43FB-998A-F9E5AF0FA2E6}" sibTransId="{51DCA91A-893C-47A0-9AEA-4ADA7CA1E581}"/>
    <dgm:cxn modelId="{72E5F320-0FD7-4309-A46D-C68B6919F6B5}" srcId="{ACCB05EB-5E89-4636-B830-A99E2C5AA528}" destId="{FABCCE81-3607-4364-95B0-E2B001835F6E}" srcOrd="0" destOrd="0" parTransId="{222777CB-810F-45CF-B487-42C02EAC74C1}" sibTransId="{240E807E-98C9-4CCB-9767-F961F6150A76}"/>
    <dgm:cxn modelId="{4A57E0B3-4A24-456F-9E17-250573516CA7}" type="presOf" srcId="{FABCCE81-3607-4364-95B0-E2B001835F6E}" destId="{14C7832A-56A9-40FD-AD70-408EB528ED9E}" srcOrd="0" destOrd="0" presId="urn:microsoft.com/office/officeart/2005/8/layout/cycle5"/>
    <dgm:cxn modelId="{DD287DEE-4863-4A5B-B113-B2054F13295F}" type="presOf" srcId="{7E62537D-7ED2-45DB-9C8D-F6C95FCAD2B2}" destId="{D49F5C35-86D0-45FE-954C-86A2C40A943C}" srcOrd="0" destOrd="0" presId="urn:microsoft.com/office/officeart/2005/8/layout/cycle5"/>
    <dgm:cxn modelId="{FE4FC534-86EE-4E4D-8894-138937675727}" srcId="{ACCB05EB-5E89-4636-B830-A99E2C5AA528}" destId="{A52028FE-69A5-4907-80D0-E3BE0D88086B}" srcOrd="3" destOrd="0" parTransId="{D9F890C5-3634-40C1-8193-C58C2A835E31}" sibTransId="{2F894DBF-6463-4CA1-AEDD-78DC12C92BE2}"/>
    <dgm:cxn modelId="{6DFBFE48-106B-4CA4-B3C4-FFDD99584BBA}" type="presOf" srcId="{51DCA91A-893C-47A0-9AEA-4ADA7CA1E581}" destId="{07765A66-4F21-4E0D-AF61-B89AB02A4A52}" srcOrd="0" destOrd="0" presId="urn:microsoft.com/office/officeart/2005/8/layout/cycle5"/>
    <dgm:cxn modelId="{3C4E9CC4-3BD5-4BD2-9A04-DD447E8FBB69}" type="presOf" srcId="{D9DA8351-49A3-4B84-A311-B01AD4B477A3}" destId="{4AF93B3F-78F0-48D4-B983-E9895A2C102F}" srcOrd="0" destOrd="0" presId="urn:microsoft.com/office/officeart/2005/8/layout/cycle5"/>
    <dgm:cxn modelId="{360BBE86-29AC-43BA-AB9E-3E03A192C6D8}" srcId="{ACCB05EB-5E89-4636-B830-A99E2C5AA528}" destId="{5D34E62D-A106-477C-8075-71FF8DBF1B75}" srcOrd="1" destOrd="0" parTransId="{EB864963-4327-46B6-8369-889453F1BE9E}" sibTransId="{C7BD4F3E-D92A-4074-9B2E-E1CB78C6EA95}"/>
    <dgm:cxn modelId="{6C5F5979-D069-467C-BD73-37A68F255421}" type="presOf" srcId="{5D34E62D-A106-477C-8075-71FF8DBF1B75}" destId="{860B3634-092B-4D53-967F-78519F688CDC}" srcOrd="0" destOrd="0" presId="urn:microsoft.com/office/officeart/2005/8/layout/cycle5"/>
    <dgm:cxn modelId="{C8AD5923-4190-4173-8521-097E63B800DB}" type="presOf" srcId="{2F894DBF-6463-4CA1-AEDD-78DC12C92BE2}" destId="{DF0A8AE2-331E-4E4E-AD5E-89C255233410}" srcOrd="0" destOrd="0" presId="urn:microsoft.com/office/officeart/2005/8/layout/cycle5"/>
    <dgm:cxn modelId="{31E41EF8-2569-4E2C-8DBB-35FC00245D6D}" srcId="{ACCB05EB-5E89-4636-B830-A99E2C5AA528}" destId="{7E62537D-7ED2-45DB-9C8D-F6C95FCAD2B2}" srcOrd="4" destOrd="0" parTransId="{E5020070-7EC3-4CE2-9B91-4C378FD31866}" sibTransId="{0F774731-10D5-40A8-9AF5-9C80FFDBBEE1}"/>
    <dgm:cxn modelId="{FFD05368-C149-4231-A804-B11EDCA82942}" type="presOf" srcId="{0F774731-10D5-40A8-9AF5-9C80FFDBBEE1}" destId="{9644B0A2-3F02-4D30-994D-3C05FBA5D33B}" srcOrd="0" destOrd="0" presId="urn:microsoft.com/office/officeart/2005/8/layout/cycle5"/>
    <dgm:cxn modelId="{951C8A93-588D-424A-863E-CB606D8859F2}" type="presOf" srcId="{A52028FE-69A5-4907-80D0-E3BE0D88086B}" destId="{D38402DC-F635-4A68-9801-E4DAAB28C607}" srcOrd="0" destOrd="0" presId="urn:microsoft.com/office/officeart/2005/8/layout/cycle5"/>
    <dgm:cxn modelId="{7AA21403-CF19-4769-A375-EC0F4B157A90}" type="presOf" srcId="{C7BD4F3E-D92A-4074-9B2E-E1CB78C6EA95}" destId="{ABC43B93-2641-4B95-A58D-D0B302D2A054}" srcOrd="0" destOrd="0" presId="urn:microsoft.com/office/officeart/2005/8/layout/cycle5"/>
    <dgm:cxn modelId="{B0A5204B-6455-4DF0-B351-45E91031CA72}" type="presOf" srcId="{240E807E-98C9-4CCB-9767-F961F6150A76}" destId="{F0919D0C-CC29-473F-8F7C-0FAAC7C90FAB}" srcOrd="0" destOrd="0" presId="urn:microsoft.com/office/officeart/2005/8/layout/cycle5"/>
    <dgm:cxn modelId="{63F5221B-27AF-4B1E-A66D-4BCE09D4C1FA}" type="presParOf" srcId="{C4DC8469-137E-481C-9BC4-EFA049179C60}" destId="{14C7832A-56A9-40FD-AD70-408EB528ED9E}" srcOrd="0" destOrd="0" presId="urn:microsoft.com/office/officeart/2005/8/layout/cycle5"/>
    <dgm:cxn modelId="{34010D4E-227F-419F-B0EB-A462EFB6C7D8}" type="presParOf" srcId="{C4DC8469-137E-481C-9BC4-EFA049179C60}" destId="{1D1FA585-DE70-428F-AE6B-A23D7547E21B}" srcOrd="1" destOrd="0" presId="urn:microsoft.com/office/officeart/2005/8/layout/cycle5"/>
    <dgm:cxn modelId="{96DD6C70-0E12-4859-8F78-C0D93F4B17FE}" type="presParOf" srcId="{C4DC8469-137E-481C-9BC4-EFA049179C60}" destId="{F0919D0C-CC29-473F-8F7C-0FAAC7C90FAB}" srcOrd="2" destOrd="0" presId="urn:microsoft.com/office/officeart/2005/8/layout/cycle5"/>
    <dgm:cxn modelId="{BDDE8AFB-3D26-48AA-8778-B266665F4CE6}" type="presParOf" srcId="{C4DC8469-137E-481C-9BC4-EFA049179C60}" destId="{860B3634-092B-4D53-967F-78519F688CDC}" srcOrd="3" destOrd="0" presId="urn:microsoft.com/office/officeart/2005/8/layout/cycle5"/>
    <dgm:cxn modelId="{CF9A9CD5-F4A3-49B4-8E41-2891D343CA50}" type="presParOf" srcId="{C4DC8469-137E-481C-9BC4-EFA049179C60}" destId="{4A65169A-CE35-4098-AAEA-F1BB48873DCB}" srcOrd="4" destOrd="0" presId="urn:microsoft.com/office/officeart/2005/8/layout/cycle5"/>
    <dgm:cxn modelId="{A34D66EF-0447-4891-9135-114530B961B6}" type="presParOf" srcId="{C4DC8469-137E-481C-9BC4-EFA049179C60}" destId="{ABC43B93-2641-4B95-A58D-D0B302D2A054}" srcOrd="5" destOrd="0" presId="urn:microsoft.com/office/officeart/2005/8/layout/cycle5"/>
    <dgm:cxn modelId="{116E4E28-E64F-4EFA-A130-ADB8CC8597A3}" type="presParOf" srcId="{C4DC8469-137E-481C-9BC4-EFA049179C60}" destId="{4AF93B3F-78F0-48D4-B983-E9895A2C102F}" srcOrd="6" destOrd="0" presId="urn:microsoft.com/office/officeart/2005/8/layout/cycle5"/>
    <dgm:cxn modelId="{C845CB49-0E14-410E-B9B1-7E6C9A2CC3D4}" type="presParOf" srcId="{C4DC8469-137E-481C-9BC4-EFA049179C60}" destId="{3E6B5DCF-B51C-4C9D-84AC-5948D0167418}" srcOrd="7" destOrd="0" presId="urn:microsoft.com/office/officeart/2005/8/layout/cycle5"/>
    <dgm:cxn modelId="{EB1F7AF8-0E1D-4C5C-BF13-8A256ABF69AC}" type="presParOf" srcId="{C4DC8469-137E-481C-9BC4-EFA049179C60}" destId="{07765A66-4F21-4E0D-AF61-B89AB02A4A52}" srcOrd="8" destOrd="0" presId="urn:microsoft.com/office/officeart/2005/8/layout/cycle5"/>
    <dgm:cxn modelId="{DFA07552-44CA-4A03-BC0D-426FB2D862A6}" type="presParOf" srcId="{C4DC8469-137E-481C-9BC4-EFA049179C60}" destId="{D38402DC-F635-4A68-9801-E4DAAB28C607}" srcOrd="9" destOrd="0" presId="urn:microsoft.com/office/officeart/2005/8/layout/cycle5"/>
    <dgm:cxn modelId="{CE33F640-0EFA-42D1-BDB9-A20252EDF5CA}" type="presParOf" srcId="{C4DC8469-137E-481C-9BC4-EFA049179C60}" destId="{54E48FCB-B06B-435A-884D-5AB60A51AED6}" srcOrd="10" destOrd="0" presId="urn:microsoft.com/office/officeart/2005/8/layout/cycle5"/>
    <dgm:cxn modelId="{0670A5AE-9023-420F-8243-FDAA7FFB8BAF}" type="presParOf" srcId="{C4DC8469-137E-481C-9BC4-EFA049179C60}" destId="{DF0A8AE2-331E-4E4E-AD5E-89C255233410}" srcOrd="11" destOrd="0" presId="urn:microsoft.com/office/officeart/2005/8/layout/cycle5"/>
    <dgm:cxn modelId="{792C00CE-3776-4274-A0F4-2ECBBF01A81F}" type="presParOf" srcId="{C4DC8469-137E-481C-9BC4-EFA049179C60}" destId="{D49F5C35-86D0-45FE-954C-86A2C40A943C}" srcOrd="12" destOrd="0" presId="urn:microsoft.com/office/officeart/2005/8/layout/cycle5"/>
    <dgm:cxn modelId="{6EB36487-9D2B-4486-8443-197D4B5137D7}" type="presParOf" srcId="{C4DC8469-137E-481C-9BC4-EFA049179C60}" destId="{F3A1CDEE-33A1-49C8-9C2F-56C8665CA59F}" srcOrd="13" destOrd="0" presId="urn:microsoft.com/office/officeart/2005/8/layout/cycle5"/>
    <dgm:cxn modelId="{DA79465D-40FD-4F19-88BE-37F8167929EA}" type="presParOf" srcId="{C4DC8469-137E-481C-9BC4-EFA049179C60}" destId="{9644B0A2-3F02-4D30-994D-3C05FBA5D33B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614665-D690-4756-84E9-08588E079175}" type="doc">
      <dgm:prSet loTypeId="urn:microsoft.com/office/officeart/2005/8/layout/cycle3" loCatId="cycle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s-EC"/>
        </a:p>
      </dgm:t>
    </dgm:pt>
    <dgm:pt modelId="{326DEE3B-0BED-4BDA-B9B2-98DDF7714EFC}">
      <dgm:prSet phldrT="[Texto]"/>
      <dgm:spPr/>
      <dgm:t>
        <a:bodyPr/>
        <a:lstStyle/>
        <a:p>
          <a:r>
            <a:rPr lang="en-US" dirty="0" smtClean="0"/>
            <a:t>ANÁ</a:t>
          </a:r>
          <a:r>
            <a:rPr lang="es-EC" dirty="0" smtClean="0"/>
            <a:t>LISIS DE VARIABLES</a:t>
          </a:r>
          <a:endParaRPr lang="es-EC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62AAE110-86CE-4A6D-AC0C-7EA5CA77FA5C}" type="parTrans" cxnId="{29A64AFE-1171-4EF4-BFF9-61DD591F6B1B}">
      <dgm:prSet/>
      <dgm:spPr/>
      <dgm:t>
        <a:bodyPr/>
        <a:lstStyle/>
        <a:p>
          <a:endParaRPr lang="es-EC"/>
        </a:p>
      </dgm:t>
    </dgm:pt>
    <dgm:pt modelId="{5186FAAC-9CF1-4A0E-B459-C4D4DBDFB2B2}" type="sibTrans" cxnId="{29A64AFE-1171-4EF4-BFF9-61DD591F6B1B}">
      <dgm:prSet/>
      <dgm:spPr/>
      <dgm:t>
        <a:bodyPr/>
        <a:lstStyle/>
        <a:p>
          <a:endParaRPr lang="es-EC"/>
        </a:p>
      </dgm:t>
    </dgm:pt>
    <dgm:pt modelId="{FC5F7CEF-37B9-4908-96B2-CD779DAA5C7C}">
      <dgm:prSet phldrT="[Texto]"/>
      <dgm:spPr/>
      <dgm:t>
        <a:bodyPr/>
        <a:lstStyle/>
        <a:p>
          <a:r>
            <a:rPr lang="es-EC" baseline="0" dirty="0" smtClean="0"/>
            <a:t>ANÁLISIS ORGANOLÉPTICOS  </a:t>
          </a:r>
          <a:endParaRPr lang="es-EC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899BA185-CC09-4D6A-B0B5-4118513C6721}" type="parTrans" cxnId="{341300FC-966F-44FA-8D26-5F781118DEB7}">
      <dgm:prSet/>
      <dgm:spPr/>
      <dgm:t>
        <a:bodyPr/>
        <a:lstStyle/>
        <a:p>
          <a:endParaRPr lang="es-EC"/>
        </a:p>
      </dgm:t>
    </dgm:pt>
    <dgm:pt modelId="{BBC2E664-7646-4C85-A973-450DBA254F45}" type="sibTrans" cxnId="{341300FC-966F-44FA-8D26-5F781118DEB7}">
      <dgm:prSet/>
      <dgm:spPr/>
      <dgm:t>
        <a:bodyPr/>
        <a:lstStyle/>
        <a:p>
          <a:endParaRPr lang="es-EC"/>
        </a:p>
      </dgm:t>
    </dgm:pt>
    <dgm:pt modelId="{CD8C12CD-2216-4265-9CF3-CD2419945E65}">
      <dgm:prSet phldrT="[Texto]"/>
      <dgm:spPr/>
      <dgm:t>
        <a:bodyPr/>
        <a:lstStyle/>
        <a:p>
          <a:r>
            <a:rPr lang="es-EC" dirty="0" smtClean="0"/>
            <a:t>ANÁLISIS FÍSICO QUÍMICOS </a:t>
          </a:r>
          <a:endParaRPr lang="es-EC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EC79FF1B-B528-4B95-986F-F89460B44754}" type="parTrans" cxnId="{4455A2D3-E948-451B-A02B-124EB22EB38E}">
      <dgm:prSet/>
      <dgm:spPr/>
      <dgm:t>
        <a:bodyPr/>
        <a:lstStyle/>
        <a:p>
          <a:endParaRPr lang="es-EC"/>
        </a:p>
      </dgm:t>
    </dgm:pt>
    <dgm:pt modelId="{C12D0B75-9CE8-4C3C-9361-E34CE776C8C9}" type="sibTrans" cxnId="{4455A2D3-E948-451B-A02B-124EB22EB38E}">
      <dgm:prSet/>
      <dgm:spPr/>
      <dgm:t>
        <a:bodyPr/>
        <a:lstStyle/>
        <a:p>
          <a:endParaRPr lang="es-EC"/>
        </a:p>
      </dgm:t>
    </dgm:pt>
    <dgm:pt modelId="{EBE819C8-254B-4545-82C6-3BBA4A98B9EF}">
      <dgm:prSet phldrT="[Texto]"/>
      <dgm:spPr/>
      <dgm:t>
        <a:bodyPr/>
        <a:lstStyle/>
        <a:p>
          <a:r>
            <a:rPr lang="es-EC" dirty="0" smtClean="0"/>
            <a:t>ANÁLISIS MICROBIOLÓGICO</a:t>
          </a:r>
          <a:endParaRPr lang="es-EC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EBC53848-67F8-459D-9B5C-A7AF8D59218D}" type="parTrans" cxnId="{B5F4401C-F82D-4BC6-A481-6133845B6A55}">
      <dgm:prSet/>
      <dgm:spPr/>
      <dgm:t>
        <a:bodyPr/>
        <a:lstStyle/>
        <a:p>
          <a:endParaRPr lang="es-EC"/>
        </a:p>
      </dgm:t>
    </dgm:pt>
    <dgm:pt modelId="{1B2B2839-2D3C-4527-BA39-AF94A777B1F0}" type="sibTrans" cxnId="{B5F4401C-F82D-4BC6-A481-6133845B6A55}">
      <dgm:prSet/>
      <dgm:spPr/>
      <dgm:t>
        <a:bodyPr/>
        <a:lstStyle/>
        <a:p>
          <a:endParaRPr lang="es-EC"/>
        </a:p>
      </dgm:t>
    </dgm:pt>
    <dgm:pt modelId="{17E6FFC0-F3DD-490D-A495-582822F4CDCE}">
      <dgm:prSet/>
      <dgm:spPr/>
      <dgm:t>
        <a:bodyPr/>
        <a:lstStyle/>
        <a:p>
          <a:r>
            <a:rPr lang="es-EC" dirty="0" smtClean="0"/>
            <a:t>TIEMPO DE VIDA ÚTIL</a:t>
          </a:r>
          <a:endParaRPr lang="es-EC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1E4503F5-29C6-4D0F-AB34-E1EC8A102BCA}" type="parTrans" cxnId="{977EC6DD-427B-4CC8-8385-1DC0015B9A66}">
      <dgm:prSet/>
      <dgm:spPr/>
      <dgm:t>
        <a:bodyPr/>
        <a:lstStyle/>
        <a:p>
          <a:endParaRPr lang="es-EC"/>
        </a:p>
      </dgm:t>
    </dgm:pt>
    <dgm:pt modelId="{3E522943-FAEF-42FB-946D-2CF92870D526}" type="sibTrans" cxnId="{977EC6DD-427B-4CC8-8385-1DC0015B9A66}">
      <dgm:prSet/>
      <dgm:spPr/>
      <dgm:t>
        <a:bodyPr/>
        <a:lstStyle/>
        <a:p>
          <a:endParaRPr lang="es-EC"/>
        </a:p>
      </dgm:t>
    </dgm:pt>
    <dgm:pt modelId="{F6ED14B9-4C7C-401F-9E10-59DADF5B3B85}">
      <dgm:prSet/>
      <dgm:spPr/>
      <dgm:t>
        <a:bodyPr/>
        <a:lstStyle/>
        <a:p>
          <a:r>
            <a:rPr lang="es-EC" dirty="0" smtClean="0"/>
            <a:t>BALANCE MATERIALES </a:t>
          </a:r>
          <a:endParaRPr lang="es-EC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DD081EF0-CDA4-4BD4-B9F9-DE5C957F2B67}" type="parTrans" cxnId="{C67567B4-7D8D-4F37-9145-9CF63F1A7D43}">
      <dgm:prSet/>
      <dgm:spPr/>
      <dgm:t>
        <a:bodyPr/>
        <a:lstStyle/>
        <a:p>
          <a:endParaRPr lang="es-EC"/>
        </a:p>
      </dgm:t>
    </dgm:pt>
    <dgm:pt modelId="{5F3CD244-EEA3-422B-B067-BF3BFE2C4218}" type="sibTrans" cxnId="{C67567B4-7D8D-4F37-9145-9CF63F1A7D43}">
      <dgm:prSet/>
      <dgm:spPr/>
      <dgm:t>
        <a:bodyPr/>
        <a:lstStyle/>
        <a:p>
          <a:endParaRPr lang="es-EC"/>
        </a:p>
      </dgm:t>
    </dgm:pt>
    <dgm:pt modelId="{F94EC944-C0B6-4C87-ABD8-A1BA248478E1}" type="pres">
      <dgm:prSet presAssocID="{D0614665-D690-4756-84E9-08588E07917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BE62DD7-6D45-4C6A-BF71-6E9694C5C925}" type="pres">
      <dgm:prSet presAssocID="{D0614665-D690-4756-84E9-08588E079175}" presName="cycle" presStyleCnt="0"/>
      <dgm:spPr/>
      <dgm:t>
        <a:bodyPr/>
        <a:lstStyle/>
        <a:p>
          <a:endParaRPr lang="es-EC"/>
        </a:p>
      </dgm:t>
    </dgm:pt>
    <dgm:pt modelId="{E334999C-1EB7-4AF3-8B50-E19C4216249B}" type="pres">
      <dgm:prSet presAssocID="{326DEE3B-0BED-4BDA-B9B2-98DDF7714EFC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DA4A297-80B6-446A-B032-BAEE69DA431F}" type="pres">
      <dgm:prSet presAssocID="{5186FAAC-9CF1-4A0E-B459-C4D4DBDFB2B2}" presName="sibTransFirstNode" presStyleLbl="bgShp" presStyleIdx="0" presStyleCnt="1"/>
      <dgm:spPr/>
      <dgm:t>
        <a:bodyPr/>
        <a:lstStyle/>
        <a:p>
          <a:endParaRPr lang="es-EC"/>
        </a:p>
      </dgm:t>
    </dgm:pt>
    <dgm:pt modelId="{652FD4F8-3F82-46AE-9C62-B8CF4C547E6F}" type="pres">
      <dgm:prSet presAssocID="{FC5F7CEF-37B9-4908-96B2-CD779DAA5C7C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41BCD5B-5A73-42A0-9265-64BBD87C6D59}" type="pres">
      <dgm:prSet presAssocID="{CD8C12CD-2216-4265-9CF3-CD2419945E65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F2E3168-AF04-4FE5-A96F-366A9D7E2ED6}" type="pres">
      <dgm:prSet presAssocID="{EBE819C8-254B-4545-82C6-3BBA4A98B9EF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9D5F72A-B227-48C3-BCBD-54B25089B7E1}" type="pres">
      <dgm:prSet presAssocID="{17E6FFC0-F3DD-490D-A495-582822F4CDCE}" presName="nodeFollowingNodes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CB7BFFC-F80C-4D29-BA17-C78B221F9756}" type="pres">
      <dgm:prSet presAssocID="{F6ED14B9-4C7C-401F-9E10-59DADF5B3B85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77EC6DD-427B-4CC8-8385-1DC0015B9A66}" srcId="{D0614665-D690-4756-84E9-08588E079175}" destId="{17E6FFC0-F3DD-490D-A495-582822F4CDCE}" srcOrd="4" destOrd="0" parTransId="{1E4503F5-29C6-4D0F-AB34-E1EC8A102BCA}" sibTransId="{3E522943-FAEF-42FB-946D-2CF92870D526}"/>
    <dgm:cxn modelId="{67608E65-AB7A-4885-9077-F08763531F46}" type="presOf" srcId="{17E6FFC0-F3DD-490D-A495-582822F4CDCE}" destId="{B9D5F72A-B227-48C3-BCBD-54B25089B7E1}" srcOrd="0" destOrd="0" presId="urn:microsoft.com/office/officeart/2005/8/layout/cycle3"/>
    <dgm:cxn modelId="{4455A2D3-E948-451B-A02B-124EB22EB38E}" srcId="{D0614665-D690-4756-84E9-08588E079175}" destId="{CD8C12CD-2216-4265-9CF3-CD2419945E65}" srcOrd="2" destOrd="0" parTransId="{EC79FF1B-B528-4B95-986F-F89460B44754}" sibTransId="{C12D0B75-9CE8-4C3C-9361-E34CE776C8C9}"/>
    <dgm:cxn modelId="{341300FC-966F-44FA-8D26-5F781118DEB7}" srcId="{D0614665-D690-4756-84E9-08588E079175}" destId="{FC5F7CEF-37B9-4908-96B2-CD779DAA5C7C}" srcOrd="1" destOrd="0" parTransId="{899BA185-CC09-4D6A-B0B5-4118513C6721}" sibTransId="{BBC2E664-7646-4C85-A973-450DBA254F45}"/>
    <dgm:cxn modelId="{C67567B4-7D8D-4F37-9145-9CF63F1A7D43}" srcId="{D0614665-D690-4756-84E9-08588E079175}" destId="{F6ED14B9-4C7C-401F-9E10-59DADF5B3B85}" srcOrd="5" destOrd="0" parTransId="{DD081EF0-CDA4-4BD4-B9F9-DE5C957F2B67}" sibTransId="{5F3CD244-EEA3-422B-B067-BF3BFE2C4218}"/>
    <dgm:cxn modelId="{B5F4401C-F82D-4BC6-A481-6133845B6A55}" srcId="{D0614665-D690-4756-84E9-08588E079175}" destId="{EBE819C8-254B-4545-82C6-3BBA4A98B9EF}" srcOrd="3" destOrd="0" parTransId="{EBC53848-67F8-459D-9B5C-A7AF8D59218D}" sibTransId="{1B2B2839-2D3C-4527-BA39-AF94A777B1F0}"/>
    <dgm:cxn modelId="{CBBC4104-5ABB-4634-AD91-69BCC6EB9D5B}" type="presOf" srcId="{5186FAAC-9CF1-4A0E-B459-C4D4DBDFB2B2}" destId="{7DA4A297-80B6-446A-B032-BAEE69DA431F}" srcOrd="0" destOrd="0" presId="urn:microsoft.com/office/officeart/2005/8/layout/cycle3"/>
    <dgm:cxn modelId="{DCECF4E9-4EC9-47FF-B3E5-F9BA8013CDB8}" type="presOf" srcId="{FC5F7CEF-37B9-4908-96B2-CD779DAA5C7C}" destId="{652FD4F8-3F82-46AE-9C62-B8CF4C547E6F}" srcOrd="0" destOrd="0" presId="urn:microsoft.com/office/officeart/2005/8/layout/cycle3"/>
    <dgm:cxn modelId="{9D77AF9F-259D-4839-94A3-9173952E5652}" type="presOf" srcId="{CD8C12CD-2216-4265-9CF3-CD2419945E65}" destId="{C41BCD5B-5A73-42A0-9265-64BBD87C6D59}" srcOrd="0" destOrd="0" presId="urn:microsoft.com/office/officeart/2005/8/layout/cycle3"/>
    <dgm:cxn modelId="{0A3EA1F5-0FEE-4AD4-92D0-859D1DF8A262}" type="presOf" srcId="{326DEE3B-0BED-4BDA-B9B2-98DDF7714EFC}" destId="{E334999C-1EB7-4AF3-8B50-E19C4216249B}" srcOrd="0" destOrd="0" presId="urn:microsoft.com/office/officeart/2005/8/layout/cycle3"/>
    <dgm:cxn modelId="{C8957D06-4E1D-4A05-AF60-9AFDAB478B5E}" type="presOf" srcId="{D0614665-D690-4756-84E9-08588E079175}" destId="{F94EC944-C0B6-4C87-ABD8-A1BA248478E1}" srcOrd="0" destOrd="0" presId="urn:microsoft.com/office/officeart/2005/8/layout/cycle3"/>
    <dgm:cxn modelId="{29A64AFE-1171-4EF4-BFF9-61DD591F6B1B}" srcId="{D0614665-D690-4756-84E9-08588E079175}" destId="{326DEE3B-0BED-4BDA-B9B2-98DDF7714EFC}" srcOrd="0" destOrd="0" parTransId="{62AAE110-86CE-4A6D-AC0C-7EA5CA77FA5C}" sibTransId="{5186FAAC-9CF1-4A0E-B459-C4D4DBDFB2B2}"/>
    <dgm:cxn modelId="{209637DA-81A8-4852-9061-650AC1D9AA6D}" type="presOf" srcId="{EBE819C8-254B-4545-82C6-3BBA4A98B9EF}" destId="{BF2E3168-AF04-4FE5-A96F-366A9D7E2ED6}" srcOrd="0" destOrd="0" presId="urn:microsoft.com/office/officeart/2005/8/layout/cycle3"/>
    <dgm:cxn modelId="{090C08B0-148A-444D-A446-B20DE8A8EB7E}" type="presOf" srcId="{F6ED14B9-4C7C-401F-9E10-59DADF5B3B85}" destId="{1CB7BFFC-F80C-4D29-BA17-C78B221F9756}" srcOrd="0" destOrd="0" presId="urn:microsoft.com/office/officeart/2005/8/layout/cycle3"/>
    <dgm:cxn modelId="{1F48F7EB-7487-4E80-B175-083D6ED9BA33}" type="presParOf" srcId="{F94EC944-C0B6-4C87-ABD8-A1BA248478E1}" destId="{ABE62DD7-6D45-4C6A-BF71-6E9694C5C925}" srcOrd="0" destOrd="0" presId="urn:microsoft.com/office/officeart/2005/8/layout/cycle3"/>
    <dgm:cxn modelId="{85A4B946-893B-4CBA-83C0-E01BA6CDFC7F}" type="presParOf" srcId="{ABE62DD7-6D45-4C6A-BF71-6E9694C5C925}" destId="{E334999C-1EB7-4AF3-8B50-E19C4216249B}" srcOrd="0" destOrd="0" presId="urn:microsoft.com/office/officeart/2005/8/layout/cycle3"/>
    <dgm:cxn modelId="{F56569BD-5FBA-4657-8AFA-FE151C6ABBAC}" type="presParOf" srcId="{ABE62DD7-6D45-4C6A-BF71-6E9694C5C925}" destId="{7DA4A297-80B6-446A-B032-BAEE69DA431F}" srcOrd="1" destOrd="0" presId="urn:microsoft.com/office/officeart/2005/8/layout/cycle3"/>
    <dgm:cxn modelId="{C07FD8F9-A839-4D14-B945-7DC834E82AE3}" type="presParOf" srcId="{ABE62DD7-6D45-4C6A-BF71-6E9694C5C925}" destId="{652FD4F8-3F82-46AE-9C62-B8CF4C547E6F}" srcOrd="2" destOrd="0" presId="urn:microsoft.com/office/officeart/2005/8/layout/cycle3"/>
    <dgm:cxn modelId="{17A4F1C3-0B20-4321-AE4B-C8806E529A40}" type="presParOf" srcId="{ABE62DD7-6D45-4C6A-BF71-6E9694C5C925}" destId="{C41BCD5B-5A73-42A0-9265-64BBD87C6D59}" srcOrd="3" destOrd="0" presId="urn:microsoft.com/office/officeart/2005/8/layout/cycle3"/>
    <dgm:cxn modelId="{E89A2381-E903-4562-9318-F74D98D5E641}" type="presParOf" srcId="{ABE62DD7-6D45-4C6A-BF71-6E9694C5C925}" destId="{BF2E3168-AF04-4FE5-A96F-366A9D7E2ED6}" srcOrd="4" destOrd="0" presId="urn:microsoft.com/office/officeart/2005/8/layout/cycle3"/>
    <dgm:cxn modelId="{293F54BA-D5D8-4045-811B-670E7AE7AD7E}" type="presParOf" srcId="{ABE62DD7-6D45-4C6A-BF71-6E9694C5C925}" destId="{B9D5F72A-B227-48C3-BCBD-54B25089B7E1}" srcOrd="5" destOrd="0" presId="urn:microsoft.com/office/officeart/2005/8/layout/cycle3"/>
    <dgm:cxn modelId="{4980B036-560F-48FD-9836-8F0C3AC22D4E}" type="presParOf" srcId="{ABE62DD7-6D45-4C6A-BF71-6E9694C5C925}" destId="{1CB7BFFC-F80C-4D29-BA17-C78B221F9756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7D65393-C582-42B5-A57F-65F2A10DBCCB}" type="doc">
      <dgm:prSet loTypeId="urn:microsoft.com/office/officeart/2005/8/layout/bList2#1" loCatId="list" qsTypeId="urn:microsoft.com/office/officeart/2005/8/quickstyle/3d4" qsCatId="3D" csTypeId="urn:microsoft.com/office/officeart/2005/8/colors/accent0_3" csCatId="mainScheme" phldr="1"/>
      <dgm:spPr/>
    </dgm:pt>
    <dgm:pt modelId="{3CD60563-BBCE-44C3-BB36-59437BB2D993}">
      <dgm:prSet phldrT="[Texto]"/>
      <dgm:spPr/>
      <dgm:t>
        <a:bodyPr/>
        <a:lstStyle/>
        <a:p>
          <a:pPr algn="ctr"/>
          <a:r>
            <a:rPr lang="es-EC" dirty="0" smtClean="0"/>
            <a:t>Densidad </a:t>
          </a:r>
          <a:endParaRPr lang="es-EC" dirty="0"/>
        </a:p>
      </dgm:t>
    </dgm:pt>
    <dgm:pt modelId="{FFA974F9-D717-42B6-BB4F-5F48C29C3837}" type="sibTrans" cxnId="{E4FEC7A1-8A56-4134-BB59-BBA976AC0D60}">
      <dgm:prSet/>
      <dgm:spPr/>
      <dgm:t>
        <a:bodyPr/>
        <a:lstStyle/>
        <a:p>
          <a:endParaRPr lang="es-EC"/>
        </a:p>
      </dgm:t>
    </dgm:pt>
    <dgm:pt modelId="{E4354970-05F3-4CA2-8F19-72ED3D87D98A}" type="parTrans" cxnId="{E4FEC7A1-8A56-4134-BB59-BBA976AC0D60}">
      <dgm:prSet/>
      <dgm:spPr/>
      <dgm:t>
        <a:bodyPr/>
        <a:lstStyle/>
        <a:p>
          <a:endParaRPr lang="es-EC"/>
        </a:p>
      </dgm:t>
    </dgm:pt>
    <dgm:pt modelId="{79026477-7202-4818-92CC-4F6059443D68}">
      <dgm:prSet phldrT="[Texto]"/>
      <dgm:spPr/>
      <dgm:t>
        <a:bodyPr/>
        <a:lstStyle/>
        <a:p>
          <a:pPr algn="ctr"/>
          <a:r>
            <a:rPr lang="es-EC" dirty="0" smtClean="0"/>
            <a:t>Solidos solubles </a:t>
          </a:r>
          <a:endParaRPr lang="es-EC" dirty="0"/>
        </a:p>
      </dgm:t>
    </dgm:pt>
    <dgm:pt modelId="{71E70F3A-3E1A-4C49-94B0-C9DB16B90041}" type="sibTrans" cxnId="{CFC54EBE-13B8-415F-8034-3A12A7E53AEA}">
      <dgm:prSet/>
      <dgm:spPr/>
      <dgm:t>
        <a:bodyPr/>
        <a:lstStyle/>
        <a:p>
          <a:endParaRPr lang="es-EC"/>
        </a:p>
      </dgm:t>
    </dgm:pt>
    <dgm:pt modelId="{82C13BF0-4813-4367-A20A-25789D26E95C}" type="parTrans" cxnId="{CFC54EBE-13B8-415F-8034-3A12A7E53AEA}">
      <dgm:prSet/>
      <dgm:spPr/>
      <dgm:t>
        <a:bodyPr/>
        <a:lstStyle/>
        <a:p>
          <a:endParaRPr lang="es-EC"/>
        </a:p>
      </dgm:t>
    </dgm:pt>
    <dgm:pt modelId="{CC4A0724-4348-4DD7-9B2E-104D545E92A8}">
      <dgm:prSet/>
      <dgm:spPr/>
      <dgm:t>
        <a:bodyPr/>
        <a:lstStyle/>
        <a:p>
          <a:pPr algn="ctr"/>
          <a:r>
            <a:rPr lang="es-EC" dirty="0" smtClean="0"/>
            <a:t>Turbidez</a:t>
          </a:r>
          <a:endParaRPr lang="es-EC" dirty="0"/>
        </a:p>
      </dgm:t>
    </dgm:pt>
    <dgm:pt modelId="{C99EF6D3-B6D1-4EA1-B199-E9B81ADC345F}" type="sibTrans" cxnId="{40A0BCBE-40D8-4ABE-945E-99FE15921129}">
      <dgm:prSet/>
      <dgm:spPr/>
      <dgm:t>
        <a:bodyPr/>
        <a:lstStyle/>
        <a:p>
          <a:endParaRPr lang="es-EC"/>
        </a:p>
      </dgm:t>
    </dgm:pt>
    <dgm:pt modelId="{D550FB26-004A-454A-AB9A-8443BC464A92}" type="parTrans" cxnId="{40A0BCBE-40D8-4ABE-945E-99FE15921129}">
      <dgm:prSet/>
      <dgm:spPr/>
      <dgm:t>
        <a:bodyPr/>
        <a:lstStyle/>
        <a:p>
          <a:endParaRPr lang="es-EC"/>
        </a:p>
      </dgm:t>
    </dgm:pt>
    <dgm:pt modelId="{74682FC4-34E0-4FC6-A646-D850AAC5B1DC}" type="pres">
      <dgm:prSet presAssocID="{17D65393-C582-42B5-A57F-65F2A10DBCCB}" presName="diagram" presStyleCnt="0">
        <dgm:presLayoutVars>
          <dgm:dir/>
          <dgm:animLvl val="lvl"/>
          <dgm:resizeHandles val="exact"/>
        </dgm:presLayoutVars>
      </dgm:prSet>
      <dgm:spPr/>
    </dgm:pt>
    <dgm:pt modelId="{D78001D0-F6F3-4135-9648-FB494DDCE50D}" type="pres">
      <dgm:prSet presAssocID="{3CD60563-BBCE-44C3-BB36-59437BB2D993}" presName="compNode" presStyleCnt="0"/>
      <dgm:spPr/>
    </dgm:pt>
    <dgm:pt modelId="{513903D6-0961-4AF9-AF82-5C77A04C9CE9}" type="pres">
      <dgm:prSet presAssocID="{3CD60563-BBCE-44C3-BB36-59437BB2D993}" presName="childRect" presStyleLbl="bgAcc1" presStyleIdx="0" presStyleCnt="3" custScaleX="78457">
        <dgm:presLayoutVars>
          <dgm:bulletEnabled val="1"/>
        </dgm:presLayoutVars>
      </dgm:prSet>
      <dgm:spPr>
        <a:prstGeom prst="flowChartAlternateProcess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5F20435B-50BF-4222-888C-6F92350F1CD3}" type="pres">
      <dgm:prSet presAssocID="{3CD60563-BBCE-44C3-BB36-59437BB2D993}" presName="parentText" presStyleLbl="node1" presStyleIdx="0" presStyleCnt="0">
        <dgm:presLayoutVars>
          <dgm:chMax val="0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es-EC"/>
        </a:p>
      </dgm:t>
    </dgm:pt>
    <dgm:pt modelId="{C2004BFD-06AB-4E2F-A02B-1CE1E2F84CC1}" type="pres">
      <dgm:prSet presAssocID="{3CD60563-BBCE-44C3-BB36-59437BB2D993}" presName="parentRect" presStyleLbl="alignNode1" presStyleIdx="0" presStyleCnt="3"/>
      <dgm:spPr>
        <a:prstGeom prst="bevel">
          <a:avLst/>
        </a:prstGeom>
      </dgm:spPr>
      <dgm:t>
        <a:bodyPr/>
        <a:lstStyle/>
        <a:p>
          <a:endParaRPr lang="es-EC"/>
        </a:p>
      </dgm:t>
    </dgm:pt>
    <dgm:pt modelId="{D34231E8-E99A-4DB5-BDEF-D6B73BACA32F}" type="pres">
      <dgm:prSet presAssocID="{3CD60563-BBCE-44C3-BB36-59437BB2D993}" presName="adorn" presStyleLbl="fgAccFollowNode1" presStyleIdx="0" presStyleCnt="3"/>
      <dgm:spPr>
        <a:prstGeom prst="sun">
          <a:avLst/>
        </a:prstGeom>
      </dgm:spPr>
    </dgm:pt>
    <dgm:pt modelId="{3C5EE612-D03E-4C1B-8892-9B8945F30339}" type="pres">
      <dgm:prSet presAssocID="{FFA974F9-D717-42B6-BB4F-5F48C29C3837}" presName="sibTrans" presStyleLbl="sibTrans2D1" presStyleIdx="0" presStyleCnt="0"/>
      <dgm:spPr/>
      <dgm:t>
        <a:bodyPr/>
        <a:lstStyle/>
        <a:p>
          <a:endParaRPr lang="es-EC"/>
        </a:p>
      </dgm:t>
    </dgm:pt>
    <dgm:pt modelId="{0A1A8DFC-F0CA-48E6-B8F8-71A6258D0FA7}" type="pres">
      <dgm:prSet presAssocID="{79026477-7202-4818-92CC-4F6059443D68}" presName="compNode" presStyleCnt="0"/>
      <dgm:spPr/>
    </dgm:pt>
    <dgm:pt modelId="{ADE68E04-04E2-490D-BF67-1C6EC0537F10}" type="pres">
      <dgm:prSet presAssocID="{79026477-7202-4818-92CC-4F6059443D68}" presName="childRect" presStyleLbl="bgAcc1" presStyleIdx="1" presStyleCnt="3" custScaleX="93220">
        <dgm:presLayoutVars>
          <dgm:bulletEnabled val="1"/>
        </dgm:presLayoutVars>
      </dgm:prSet>
      <dgm:spPr>
        <a:prstGeom prst="flowChartAlternateProcess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</dgm:spPr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455FCE5D-C5F4-4C69-AC12-AB3D901B561D}" type="pres">
      <dgm:prSet presAssocID="{79026477-7202-4818-92CC-4F6059443D6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A119B5C-9FC9-4DCE-A5E4-9B9582D8F335}" type="pres">
      <dgm:prSet presAssocID="{79026477-7202-4818-92CC-4F6059443D68}" presName="parentRect" presStyleLbl="alignNode1" presStyleIdx="1" presStyleCnt="3"/>
      <dgm:spPr>
        <a:prstGeom prst="bevel">
          <a:avLst/>
        </a:prstGeom>
      </dgm:spPr>
      <dgm:t>
        <a:bodyPr/>
        <a:lstStyle/>
        <a:p>
          <a:endParaRPr lang="es-EC"/>
        </a:p>
      </dgm:t>
    </dgm:pt>
    <dgm:pt modelId="{ECBA96B3-B0B9-463A-A39C-ECB1FD6B73BA}" type="pres">
      <dgm:prSet presAssocID="{79026477-7202-4818-92CC-4F6059443D68}" presName="adorn" presStyleLbl="fgAccFollowNode1" presStyleIdx="1" presStyleCnt="3"/>
      <dgm:spPr>
        <a:prstGeom prst="sun">
          <a:avLst/>
        </a:prstGeom>
      </dgm:spPr>
    </dgm:pt>
    <dgm:pt modelId="{1DBCACC5-A080-41FF-A56D-32610A83EB91}" type="pres">
      <dgm:prSet presAssocID="{71E70F3A-3E1A-4C49-94B0-C9DB16B90041}" presName="sibTrans" presStyleLbl="sibTrans2D1" presStyleIdx="0" presStyleCnt="0"/>
      <dgm:spPr/>
      <dgm:t>
        <a:bodyPr/>
        <a:lstStyle/>
        <a:p>
          <a:endParaRPr lang="es-EC"/>
        </a:p>
      </dgm:t>
    </dgm:pt>
    <dgm:pt modelId="{B8801BD8-1F4E-4465-89E1-47AAC03E5AD0}" type="pres">
      <dgm:prSet presAssocID="{CC4A0724-4348-4DD7-9B2E-104D545E92A8}" presName="compNode" presStyleCnt="0"/>
      <dgm:spPr/>
    </dgm:pt>
    <dgm:pt modelId="{C91451C6-24CA-458F-8B21-C0FE458BFBE8}" type="pres">
      <dgm:prSet presAssocID="{CC4A0724-4348-4DD7-9B2E-104D545E92A8}" presName="childRect" presStyleLbl="bgAcc1" presStyleIdx="2" presStyleCnt="3">
        <dgm:presLayoutVars>
          <dgm:bulletEnabled val="1"/>
        </dgm:presLayoutVars>
      </dgm:prSet>
      <dgm:spPr/>
      <dgm:extLst/>
    </dgm:pt>
    <dgm:pt modelId="{993BB123-C48B-4455-855F-A735D47FFD2D}" type="pres">
      <dgm:prSet presAssocID="{CC4A0724-4348-4DD7-9B2E-104D545E92A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5137641-F9B0-49E2-8F25-28C3B8221C44}" type="pres">
      <dgm:prSet presAssocID="{CC4A0724-4348-4DD7-9B2E-104D545E92A8}" presName="parentRect" presStyleLbl="alignNode1" presStyleIdx="2" presStyleCnt="3"/>
      <dgm:spPr>
        <a:prstGeom prst="bevel">
          <a:avLst/>
        </a:prstGeom>
      </dgm:spPr>
      <dgm:t>
        <a:bodyPr/>
        <a:lstStyle/>
        <a:p>
          <a:endParaRPr lang="es-EC"/>
        </a:p>
      </dgm:t>
    </dgm:pt>
    <dgm:pt modelId="{6C443741-92A6-493F-AA1D-F5B09416EE63}" type="pres">
      <dgm:prSet presAssocID="{CC4A0724-4348-4DD7-9B2E-104D545E92A8}" presName="adorn" presStyleLbl="fgAccFollowNode1" presStyleIdx="2" presStyleCnt="3"/>
      <dgm:spPr>
        <a:prstGeom prst="sun">
          <a:avLst/>
        </a:prstGeom>
      </dgm:spPr>
    </dgm:pt>
  </dgm:ptLst>
  <dgm:cxnLst>
    <dgm:cxn modelId="{5F16FB03-F89E-4E88-AE6B-63F357B45E6F}" type="presOf" srcId="{79026477-7202-4818-92CC-4F6059443D68}" destId="{5A119B5C-9FC9-4DCE-A5E4-9B9582D8F335}" srcOrd="1" destOrd="0" presId="urn:microsoft.com/office/officeart/2005/8/layout/bList2#1"/>
    <dgm:cxn modelId="{BB2C7816-8807-484B-AA29-6B85262EE0EA}" type="presOf" srcId="{79026477-7202-4818-92CC-4F6059443D68}" destId="{455FCE5D-C5F4-4C69-AC12-AB3D901B561D}" srcOrd="0" destOrd="0" presId="urn:microsoft.com/office/officeart/2005/8/layout/bList2#1"/>
    <dgm:cxn modelId="{F30E9B0D-78D6-418C-866A-A0C24763831F}" type="presOf" srcId="{CC4A0724-4348-4DD7-9B2E-104D545E92A8}" destId="{993BB123-C48B-4455-855F-A735D47FFD2D}" srcOrd="0" destOrd="0" presId="urn:microsoft.com/office/officeart/2005/8/layout/bList2#1"/>
    <dgm:cxn modelId="{0A0F30F9-2BBA-4580-B0C0-3897227C67CC}" type="presOf" srcId="{CC4A0724-4348-4DD7-9B2E-104D545E92A8}" destId="{A5137641-F9B0-49E2-8F25-28C3B8221C44}" srcOrd="1" destOrd="0" presId="urn:microsoft.com/office/officeart/2005/8/layout/bList2#1"/>
    <dgm:cxn modelId="{A3CDA282-F1F9-4208-B4AA-9D88E249AA6F}" type="presOf" srcId="{3CD60563-BBCE-44C3-BB36-59437BB2D993}" destId="{C2004BFD-06AB-4E2F-A02B-1CE1E2F84CC1}" srcOrd="1" destOrd="0" presId="urn:microsoft.com/office/officeart/2005/8/layout/bList2#1"/>
    <dgm:cxn modelId="{7493AFF0-41D3-4BE7-A380-122EA5EE9BC5}" type="presOf" srcId="{3CD60563-BBCE-44C3-BB36-59437BB2D993}" destId="{5F20435B-50BF-4222-888C-6F92350F1CD3}" srcOrd="0" destOrd="0" presId="urn:microsoft.com/office/officeart/2005/8/layout/bList2#1"/>
    <dgm:cxn modelId="{5DC3B774-7DFA-4707-80BD-237117A77B7D}" type="presOf" srcId="{17D65393-C582-42B5-A57F-65F2A10DBCCB}" destId="{74682FC4-34E0-4FC6-A646-D850AAC5B1DC}" srcOrd="0" destOrd="0" presId="urn:microsoft.com/office/officeart/2005/8/layout/bList2#1"/>
    <dgm:cxn modelId="{AC745F88-9849-4E9F-9895-FD897F6703CC}" type="presOf" srcId="{FFA974F9-D717-42B6-BB4F-5F48C29C3837}" destId="{3C5EE612-D03E-4C1B-8892-9B8945F30339}" srcOrd="0" destOrd="0" presId="urn:microsoft.com/office/officeart/2005/8/layout/bList2#1"/>
    <dgm:cxn modelId="{58477706-EAC4-4FAC-AC13-AC56980D2F4D}" type="presOf" srcId="{71E70F3A-3E1A-4C49-94B0-C9DB16B90041}" destId="{1DBCACC5-A080-41FF-A56D-32610A83EB91}" srcOrd="0" destOrd="0" presId="urn:microsoft.com/office/officeart/2005/8/layout/bList2#1"/>
    <dgm:cxn modelId="{40A0BCBE-40D8-4ABE-945E-99FE15921129}" srcId="{17D65393-C582-42B5-A57F-65F2A10DBCCB}" destId="{CC4A0724-4348-4DD7-9B2E-104D545E92A8}" srcOrd="2" destOrd="0" parTransId="{D550FB26-004A-454A-AB9A-8443BC464A92}" sibTransId="{C99EF6D3-B6D1-4EA1-B199-E9B81ADC345F}"/>
    <dgm:cxn modelId="{CFC54EBE-13B8-415F-8034-3A12A7E53AEA}" srcId="{17D65393-C582-42B5-A57F-65F2A10DBCCB}" destId="{79026477-7202-4818-92CC-4F6059443D68}" srcOrd="1" destOrd="0" parTransId="{82C13BF0-4813-4367-A20A-25789D26E95C}" sibTransId="{71E70F3A-3E1A-4C49-94B0-C9DB16B90041}"/>
    <dgm:cxn modelId="{E4FEC7A1-8A56-4134-BB59-BBA976AC0D60}" srcId="{17D65393-C582-42B5-A57F-65F2A10DBCCB}" destId="{3CD60563-BBCE-44C3-BB36-59437BB2D993}" srcOrd="0" destOrd="0" parTransId="{E4354970-05F3-4CA2-8F19-72ED3D87D98A}" sibTransId="{FFA974F9-D717-42B6-BB4F-5F48C29C3837}"/>
    <dgm:cxn modelId="{D5DF5282-EFDA-4CCC-A6B5-42A3FA1D1F54}" type="presParOf" srcId="{74682FC4-34E0-4FC6-A646-D850AAC5B1DC}" destId="{D78001D0-F6F3-4135-9648-FB494DDCE50D}" srcOrd="0" destOrd="0" presId="urn:microsoft.com/office/officeart/2005/8/layout/bList2#1"/>
    <dgm:cxn modelId="{EB76C620-51F4-4685-BBF9-FDF9688C260E}" type="presParOf" srcId="{D78001D0-F6F3-4135-9648-FB494DDCE50D}" destId="{513903D6-0961-4AF9-AF82-5C77A04C9CE9}" srcOrd="0" destOrd="0" presId="urn:microsoft.com/office/officeart/2005/8/layout/bList2#1"/>
    <dgm:cxn modelId="{FA4761DD-430E-41B7-B533-3A458BC33E0F}" type="presParOf" srcId="{D78001D0-F6F3-4135-9648-FB494DDCE50D}" destId="{5F20435B-50BF-4222-888C-6F92350F1CD3}" srcOrd="1" destOrd="0" presId="urn:microsoft.com/office/officeart/2005/8/layout/bList2#1"/>
    <dgm:cxn modelId="{A794FDF1-63AF-4C6F-ADA0-A663F5C23408}" type="presParOf" srcId="{D78001D0-F6F3-4135-9648-FB494DDCE50D}" destId="{C2004BFD-06AB-4E2F-A02B-1CE1E2F84CC1}" srcOrd="2" destOrd="0" presId="urn:microsoft.com/office/officeart/2005/8/layout/bList2#1"/>
    <dgm:cxn modelId="{731CAFCB-5431-4ACE-97D4-5667205A8C7C}" type="presParOf" srcId="{D78001D0-F6F3-4135-9648-FB494DDCE50D}" destId="{D34231E8-E99A-4DB5-BDEF-D6B73BACA32F}" srcOrd="3" destOrd="0" presId="urn:microsoft.com/office/officeart/2005/8/layout/bList2#1"/>
    <dgm:cxn modelId="{F653F3B2-2F4D-4CAD-8D90-F170A93EB044}" type="presParOf" srcId="{74682FC4-34E0-4FC6-A646-D850AAC5B1DC}" destId="{3C5EE612-D03E-4C1B-8892-9B8945F30339}" srcOrd="1" destOrd="0" presId="urn:microsoft.com/office/officeart/2005/8/layout/bList2#1"/>
    <dgm:cxn modelId="{5BEA13E0-048B-40AC-9EC6-426422570F62}" type="presParOf" srcId="{74682FC4-34E0-4FC6-A646-D850AAC5B1DC}" destId="{0A1A8DFC-F0CA-48E6-B8F8-71A6258D0FA7}" srcOrd="2" destOrd="0" presId="urn:microsoft.com/office/officeart/2005/8/layout/bList2#1"/>
    <dgm:cxn modelId="{7534334F-B027-4274-9C20-38D896E76F2F}" type="presParOf" srcId="{0A1A8DFC-F0CA-48E6-B8F8-71A6258D0FA7}" destId="{ADE68E04-04E2-490D-BF67-1C6EC0537F10}" srcOrd="0" destOrd="0" presId="urn:microsoft.com/office/officeart/2005/8/layout/bList2#1"/>
    <dgm:cxn modelId="{9D1768E0-4028-417C-A1EE-D12EEE05F11A}" type="presParOf" srcId="{0A1A8DFC-F0CA-48E6-B8F8-71A6258D0FA7}" destId="{455FCE5D-C5F4-4C69-AC12-AB3D901B561D}" srcOrd="1" destOrd="0" presId="urn:microsoft.com/office/officeart/2005/8/layout/bList2#1"/>
    <dgm:cxn modelId="{478C8FFB-BC32-46AC-8A07-5A463E3F87E2}" type="presParOf" srcId="{0A1A8DFC-F0CA-48E6-B8F8-71A6258D0FA7}" destId="{5A119B5C-9FC9-4DCE-A5E4-9B9582D8F335}" srcOrd="2" destOrd="0" presId="urn:microsoft.com/office/officeart/2005/8/layout/bList2#1"/>
    <dgm:cxn modelId="{AB5D7222-EF30-41A6-AECD-27FEEB00F0E3}" type="presParOf" srcId="{0A1A8DFC-F0CA-48E6-B8F8-71A6258D0FA7}" destId="{ECBA96B3-B0B9-463A-A39C-ECB1FD6B73BA}" srcOrd="3" destOrd="0" presId="urn:microsoft.com/office/officeart/2005/8/layout/bList2#1"/>
    <dgm:cxn modelId="{CF812DC7-14E0-4998-B280-3FF2EB25C2B3}" type="presParOf" srcId="{74682FC4-34E0-4FC6-A646-D850AAC5B1DC}" destId="{1DBCACC5-A080-41FF-A56D-32610A83EB91}" srcOrd="3" destOrd="0" presId="urn:microsoft.com/office/officeart/2005/8/layout/bList2#1"/>
    <dgm:cxn modelId="{BA418A62-AC6E-4AEA-84EA-FC996251500C}" type="presParOf" srcId="{74682FC4-34E0-4FC6-A646-D850AAC5B1DC}" destId="{B8801BD8-1F4E-4465-89E1-47AAC03E5AD0}" srcOrd="4" destOrd="0" presId="urn:microsoft.com/office/officeart/2005/8/layout/bList2#1"/>
    <dgm:cxn modelId="{DE2F5CFC-8800-48D1-9140-B83B81CF3D6B}" type="presParOf" srcId="{B8801BD8-1F4E-4465-89E1-47AAC03E5AD0}" destId="{C91451C6-24CA-458F-8B21-C0FE458BFBE8}" srcOrd="0" destOrd="0" presId="urn:microsoft.com/office/officeart/2005/8/layout/bList2#1"/>
    <dgm:cxn modelId="{C494195B-B239-476C-89AB-B226B94B6E03}" type="presParOf" srcId="{B8801BD8-1F4E-4465-89E1-47AAC03E5AD0}" destId="{993BB123-C48B-4455-855F-A735D47FFD2D}" srcOrd="1" destOrd="0" presId="urn:microsoft.com/office/officeart/2005/8/layout/bList2#1"/>
    <dgm:cxn modelId="{34A9513C-D1DA-4947-84F7-DCFE7D5E990E}" type="presParOf" srcId="{B8801BD8-1F4E-4465-89E1-47AAC03E5AD0}" destId="{A5137641-F9B0-49E2-8F25-28C3B8221C44}" srcOrd="2" destOrd="0" presId="urn:microsoft.com/office/officeart/2005/8/layout/bList2#1"/>
    <dgm:cxn modelId="{2A1F89EC-E3B6-411B-8492-1CCA7FD235F0}" type="presParOf" srcId="{B8801BD8-1F4E-4465-89E1-47AAC03E5AD0}" destId="{6C443741-92A6-493F-AA1D-F5B09416EE63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E16207-6C53-4E7F-A69B-9047A3D94E45}">
      <dsp:nvSpPr>
        <dsp:cNvPr id="0" name=""/>
        <dsp:cNvSpPr/>
      </dsp:nvSpPr>
      <dsp:spPr>
        <a:xfrm>
          <a:off x="720071" y="-885"/>
          <a:ext cx="6912784" cy="6221344"/>
        </a:xfrm>
        <a:prstGeom prst="circularArrow">
          <a:avLst>
            <a:gd name="adj1" fmla="val 5544"/>
            <a:gd name="adj2" fmla="val 330680"/>
            <a:gd name="adj3" fmla="val 13763824"/>
            <a:gd name="adj4" fmla="val 17393333"/>
            <a:gd name="adj5" fmla="val 5757"/>
          </a:avLst>
        </a:prstGeom>
        <a:gradFill rotWithShape="0">
          <a:gsLst>
            <a:gs pos="0">
              <a:schemeClr val="accent1">
                <a:tint val="55000"/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tint val="55000"/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810CD445-0A25-43AC-B71A-DC54C7D04E3C}">
      <dsp:nvSpPr>
        <dsp:cNvPr id="0" name=""/>
        <dsp:cNvSpPr/>
      </dsp:nvSpPr>
      <dsp:spPr>
        <a:xfrm>
          <a:off x="2712254" y="177201"/>
          <a:ext cx="2928419" cy="1188001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latin typeface="Baskerville Old Face" pitchFamily="18" charset="0"/>
              <a:cs typeface="Aharoni" pitchFamily="2" charset="-79"/>
            </a:rPr>
            <a:t>GENERALIDADES</a:t>
          </a:r>
          <a:endParaRPr lang="es-EC" sz="2000" b="1" kern="1200" dirty="0">
            <a:latin typeface="Baskerville Old Face" pitchFamily="18" charset="0"/>
            <a:cs typeface="Aharoni" pitchFamily="2" charset="-79"/>
          </a:endParaRPr>
        </a:p>
      </dsp:txBody>
      <dsp:txXfrm>
        <a:off x="2712254" y="177201"/>
        <a:ext cx="2928419" cy="1188001"/>
      </dsp:txXfrm>
    </dsp:sp>
    <dsp:sp modelId="{057E793F-3FEF-478C-965A-1EC349FBEA1D}">
      <dsp:nvSpPr>
        <dsp:cNvPr id="0" name=""/>
        <dsp:cNvSpPr/>
      </dsp:nvSpPr>
      <dsp:spPr>
        <a:xfrm>
          <a:off x="5184586" y="3384370"/>
          <a:ext cx="2928419" cy="1103325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144575"/>
                <a:satOff val="-3024"/>
                <a:lumOff val="16825"/>
                <a:alphaOff val="0"/>
              </a:schemeClr>
            </a:gs>
            <a:gs pos="100000">
              <a:schemeClr val="accent1">
                <a:shade val="50000"/>
                <a:hueOff val="144575"/>
                <a:satOff val="-3024"/>
                <a:lumOff val="16825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latin typeface="Baskerville Old Face" pitchFamily="18" charset="0"/>
              <a:cs typeface="Aharoni" pitchFamily="2" charset="-79"/>
            </a:rPr>
            <a:t>MATERIALES  Y MÉTODOS</a:t>
          </a:r>
          <a:endParaRPr lang="es-EC" sz="2000" b="1" kern="1200" dirty="0">
            <a:latin typeface="Baskerville Old Face" pitchFamily="18" charset="0"/>
            <a:cs typeface="Aharoni" pitchFamily="2" charset="-79"/>
          </a:endParaRPr>
        </a:p>
      </dsp:txBody>
      <dsp:txXfrm>
        <a:off x="5184586" y="3384370"/>
        <a:ext cx="2928419" cy="1103325"/>
      </dsp:txXfrm>
    </dsp:sp>
    <dsp:sp modelId="{EC57C141-8441-452A-A97D-A143E439F2BF}">
      <dsp:nvSpPr>
        <dsp:cNvPr id="0" name=""/>
        <dsp:cNvSpPr/>
      </dsp:nvSpPr>
      <dsp:spPr>
        <a:xfrm>
          <a:off x="4271663" y="5053645"/>
          <a:ext cx="2928419" cy="1033849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289150"/>
                <a:satOff val="-6048"/>
                <a:lumOff val="33650"/>
                <a:alphaOff val="0"/>
              </a:schemeClr>
            </a:gs>
            <a:gs pos="100000">
              <a:schemeClr val="accent1">
                <a:shade val="50000"/>
                <a:hueOff val="289150"/>
                <a:satOff val="-6048"/>
                <a:lumOff val="3365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latin typeface="Baskerville Old Face" pitchFamily="18" charset="0"/>
              <a:cs typeface="Aharoni" pitchFamily="2" charset="-79"/>
            </a:rPr>
            <a:t>RESULTADOS Y DISCUSIÓN </a:t>
          </a:r>
          <a:endParaRPr lang="es-EC" sz="2000" b="1" kern="1200" dirty="0">
            <a:latin typeface="Baskerville Old Face" pitchFamily="18" charset="0"/>
            <a:cs typeface="Aharoni" pitchFamily="2" charset="-79"/>
          </a:endParaRPr>
        </a:p>
      </dsp:txBody>
      <dsp:txXfrm>
        <a:off x="4271663" y="5053645"/>
        <a:ext cx="2928419" cy="1033849"/>
      </dsp:txXfrm>
    </dsp:sp>
    <dsp:sp modelId="{3816073F-D521-45DC-94BF-9A8CA61B2143}">
      <dsp:nvSpPr>
        <dsp:cNvPr id="0" name=""/>
        <dsp:cNvSpPr/>
      </dsp:nvSpPr>
      <dsp:spPr>
        <a:xfrm>
          <a:off x="1152845" y="5053930"/>
          <a:ext cx="2928419" cy="1033278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289150"/>
                <a:satOff val="-6048"/>
                <a:lumOff val="33650"/>
                <a:alphaOff val="0"/>
              </a:schemeClr>
            </a:gs>
            <a:gs pos="100000">
              <a:schemeClr val="accent1">
                <a:shade val="50000"/>
                <a:hueOff val="289150"/>
                <a:satOff val="-6048"/>
                <a:lumOff val="3365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latin typeface="Baskerville Old Face" pitchFamily="18" charset="0"/>
              <a:cs typeface="Aharoni" pitchFamily="2" charset="-79"/>
            </a:rPr>
            <a:t>CONCLUSIONES</a:t>
          </a:r>
          <a:r>
            <a:rPr lang="es-EC" sz="1000" kern="1200" dirty="0" smtClean="0">
              <a:latin typeface="Baskerville Old Face" pitchFamily="18" charset="0"/>
            </a:rPr>
            <a:t> </a:t>
          </a:r>
          <a:endParaRPr lang="es-EC" sz="1000" kern="1200" dirty="0">
            <a:latin typeface="Baskerville Old Face" pitchFamily="18" charset="0"/>
          </a:endParaRPr>
        </a:p>
      </dsp:txBody>
      <dsp:txXfrm>
        <a:off x="1152845" y="5053930"/>
        <a:ext cx="2928419" cy="1033278"/>
      </dsp:txXfrm>
    </dsp:sp>
    <dsp:sp modelId="{0AF541FE-B5CD-4D92-AD35-665D9762DCAE}">
      <dsp:nvSpPr>
        <dsp:cNvPr id="0" name=""/>
        <dsp:cNvSpPr/>
      </dsp:nvSpPr>
      <dsp:spPr>
        <a:xfrm>
          <a:off x="216029" y="3312367"/>
          <a:ext cx="2928419" cy="110334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144575"/>
                <a:satOff val="-3024"/>
                <a:lumOff val="16825"/>
                <a:alphaOff val="0"/>
              </a:schemeClr>
            </a:gs>
            <a:gs pos="100000">
              <a:schemeClr val="accent1">
                <a:shade val="50000"/>
                <a:hueOff val="144575"/>
                <a:satOff val="-3024"/>
                <a:lumOff val="16825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latin typeface="Baskerville Old Face" pitchFamily="18" charset="0"/>
              <a:cs typeface="Aharoni" pitchFamily="2" charset="-79"/>
            </a:rPr>
            <a:t>RECOMENDACIONES</a:t>
          </a:r>
          <a:r>
            <a:rPr lang="es-EC" sz="1600" kern="1200" dirty="0" smtClean="0">
              <a:latin typeface="Baskerville Old Face" pitchFamily="18" charset="0"/>
            </a:rPr>
            <a:t> </a:t>
          </a:r>
          <a:endParaRPr lang="es-EC" sz="1600" kern="1200" dirty="0">
            <a:latin typeface="Baskerville Old Face" pitchFamily="18" charset="0"/>
          </a:endParaRPr>
        </a:p>
      </dsp:txBody>
      <dsp:txXfrm>
        <a:off x="216029" y="3312367"/>
        <a:ext cx="2928419" cy="110334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F98ED8D-AF5D-4A3D-9171-7A1BA4CE9C23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400" kern="1200" dirty="0">
            <a:latin typeface="Baskerville Old Face" pitchFamily="18" charset="0"/>
          </a:endParaRPr>
        </a:p>
      </dsp:txBody>
      <dsp:txXfrm rot="5400000">
        <a:off x="-222646" y="223826"/>
        <a:ext cx="1484312" cy="1039018"/>
      </dsp:txXfrm>
    </dsp:sp>
    <dsp:sp modelId="{6FC892B2-0B40-4750-8C49-4A85DD59A04C}">
      <dsp:nvSpPr>
        <dsp:cNvPr id="0" name=""/>
        <dsp:cNvSpPr/>
      </dsp:nvSpPr>
      <dsp:spPr>
        <a:xfrm rot="5400000">
          <a:off x="3421483" y="-2381285"/>
          <a:ext cx="964803" cy="57297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kern="1200" dirty="0" smtClean="0">
              <a:latin typeface="Baskerville Old Face" pitchFamily="18" charset="0"/>
            </a:rPr>
            <a:t>CULTIVO DE AMARANTO</a:t>
          </a:r>
          <a:endParaRPr lang="es-EC" sz="2400" kern="1200" dirty="0">
            <a:latin typeface="Baskerville Old Face" pitchFamily="18" charset="0"/>
          </a:endParaRPr>
        </a:p>
      </dsp:txBody>
      <dsp:txXfrm rot="5400000">
        <a:off x="3421483" y="-2381285"/>
        <a:ext cx="964803" cy="5729733"/>
      </dsp:txXfrm>
    </dsp:sp>
    <dsp:sp modelId="{010FADCD-F3B3-4E00-9D8F-2ADDD6F966AC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solidFill>
          <a:schemeClr val="accent1">
            <a:shade val="50000"/>
            <a:hueOff val="240958"/>
            <a:satOff val="-5040"/>
            <a:lumOff val="28042"/>
            <a:alphaOff val="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400" kern="1200">
            <a:latin typeface="Baskerville Old Face" pitchFamily="18" charset="0"/>
          </a:endParaRPr>
        </a:p>
      </dsp:txBody>
      <dsp:txXfrm rot="5400000">
        <a:off x="-222646" y="1512490"/>
        <a:ext cx="1484312" cy="1039018"/>
      </dsp:txXfrm>
    </dsp:sp>
    <dsp:sp modelId="{D11F1317-5656-4238-8C4C-1E5B3A5425F2}">
      <dsp:nvSpPr>
        <dsp:cNvPr id="0" name=""/>
        <dsp:cNvSpPr/>
      </dsp:nvSpPr>
      <dsp:spPr>
        <a:xfrm rot="5400000">
          <a:off x="3421483" y="-1092621"/>
          <a:ext cx="964803" cy="57297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kern="1200" dirty="0" smtClean="0">
              <a:latin typeface="Baskerville Old Face" pitchFamily="18" charset="0"/>
            </a:rPr>
            <a:t>BEBIDA SABORIZADA </a:t>
          </a:r>
          <a:endParaRPr lang="es-EC" sz="2400" kern="1200" dirty="0">
            <a:latin typeface="Baskerville Old Face" pitchFamily="18" charset="0"/>
          </a:endParaRPr>
        </a:p>
      </dsp:txBody>
      <dsp:txXfrm rot="5400000">
        <a:off x="3421483" y="-1092621"/>
        <a:ext cx="964803" cy="5729733"/>
      </dsp:txXfrm>
    </dsp:sp>
    <dsp:sp modelId="{5D6FA248-75D1-4109-AB67-47C17619A474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solidFill>
          <a:schemeClr val="accent1">
            <a:shade val="50000"/>
            <a:hueOff val="240958"/>
            <a:satOff val="-5040"/>
            <a:lumOff val="28042"/>
            <a:alphaOff val="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400" kern="1200">
            <a:latin typeface="Baskerville Old Face" pitchFamily="18" charset="0"/>
          </a:endParaRPr>
        </a:p>
      </dsp:txBody>
      <dsp:txXfrm rot="5400000">
        <a:off x="-222646" y="2801154"/>
        <a:ext cx="1484312" cy="1039018"/>
      </dsp:txXfrm>
    </dsp:sp>
    <dsp:sp modelId="{DFD50FE8-AB73-49A1-B90D-7A7E98D5616F}">
      <dsp:nvSpPr>
        <dsp:cNvPr id="0" name=""/>
        <dsp:cNvSpPr/>
      </dsp:nvSpPr>
      <dsp:spPr>
        <a:xfrm rot="5400000">
          <a:off x="3421483" y="196042"/>
          <a:ext cx="964803" cy="57297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kern="1200" dirty="0" smtClean="0">
              <a:latin typeface="Baskerville Old Face" pitchFamily="18" charset="0"/>
            </a:rPr>
            <a:t>AMARANTO Y AVENA</a:t>
          </a:r>
          <a:endParaRPr lang="es-EC" sz="2400" kern="1200" dirty="0">
            <a:latin typeface="Baskerville Old Face" pitchFamily="18" charset="0"/>
          </a:endParaRPr>
        </a:p>
      </dsp:txBody>
      <dsp:txXfrm rot="5400000">
        <a:off x="3421483" y="196042"/>
        <a:ext cx="964803" cy="572973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C7832A-56A9-40FD-AD70-408EB528ED9E}">
      <dsp:nvSpPr>
        <dsp:cNvPr id="0" name=""/>
        <dsp:cNvSpPr/>
      </dsp:nvSpPr>
      <dsp:spPr>
        <a:xfrm>
          <a:off x="3146114" y="2416"/>
          <a:ext cx="2679077" cy="1197818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b="1" kern="1200" dirty="0" smtClean="0">
              <a:latin typeface="Baskerville Old Face" pitchFamily="18" charset="0"/>
              <a:cs typeface="Arial" pitchFamily="34" charset="0"/>
            </a:rPr>
            <a:t>MATERIALES </a:t>
          </a:r>
          <a:endParaRPr lang="es-EC" sz="2800" b="1" kern="1200" dirty="0">
            <a:latin typeface="Baskerville Old Face" pitchFamily="18" charset="0"/>
            <a:cs typeface="Arial" pitchFamily="34" charset="0"/>
          </a:endParaRPr>
        </a:p>
      </dsp:txBody>
      <dsp:txXfrm>
        <a:off x="3146114" y="2416"/>
        <a:ext cx="2679077" cy="1197818"/>
      </dsp:txXfrm>
    </dsp:sp>
    <dsp:sp modelId="{F0919D0C-CC29-473F-8F7C-0FAAC7C90FAB}">
      <dsp:nvSpPr>
        <dsp:cNvPr id="0" name=""/>
        <dsp:cNvSpPr/>
      </dsp:nvSpPr>
      <dsp:spPr>
        <a:xfrm>
          <a:off x="3075521" y="984517"/>
          <a:ext cx="4791746" cy="4791746"/>
        </a:xfrm>
        <a:custGeom>
          <a:avLst/>
          <a:gdLst/>
          <a:ahLst/>
          <a:cxnLst/>
          <a:rect l="0" t="0" r="0" b="0"/>
          <a:pathLst>
            <a:path>
              <a:moveTo>
                <a:pt x="3049845" y="90980"/>
              </a:moveTo>
              <a:arcTo wR="2395873" hR="2395873" stAng="17150421" swAng="1362359"/>
            </a:path>
          </a:pathLst>
        </a:custGeom>
        <a:noFill/>
        <a:ln w="50800" cap="flat" cmpd="sng" algn="ctr">
          <a:solidFill>
            <a:scrgbClr r="0" g="0" b="0"/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0B3634-092B-4D53-967F-78519F688CDC}">
      <dsp:nvSpPr>
        <dsp:cNvPr id="0" name=""/>
        <dsp:cNvSpPr/>
      </dsp:nvSpPr>
      <dsp:spPr>
        <a:xfrm>
          <a:off x="6264194" y="1712915"/>
          <a:ext cx="2274823" cy="1197818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76561"/>
                <a:satOff val="-1098"/>
                <a:lumOff val="6404"/>
                <a:alphaOff val="0"/>
              </a:schemeClr>
            </a:gs>
            <a:gs pos="100000">
              <a:schemeClr val="accent1">
                <a:shade val="80000"/>
                <a:hueOff val="76561"/>
                <a:satOff val="-1098"/>
                <a:lumOff val="6404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b="1" kern="1200" dirty="0" smtClean="0">
              <a:latin typeface="Baskerville Old Face" pitchFamily="18" charset="0"/>
              <a:cs typeface="Arial" pitchFamily="34" charset="0"/>
            </a:rPr>
            <a:t>MÉTODOS </a:t>
          </a:r>
          <a:endParaRPr lang="es-EC" sz="2800" b="1" kern="1200" dirty="0">
            <a:latin typeface="Baskerville Old Face" pitchFamily="18" charset="0"/>
            <a:cs typeface="Arial" pitchFamily="34" charset="0"/>
          </a:endParaRPr>
        </a:p>
      </dsp:txBody>
      <dsp:txXfrm>
        <a:off x="6264194" y="1712915"/>
        <a:ext cx="2274823" cy="1197818"/>
      </dsp:txXfrm>
    </dsp:sp>
    <dsp:sp modelId="{ABC43B93-2641-4B95-A58D-D0B302D2A054}">
      <dsp:nvSpPr>
        <dsp:cNvPr id="0" name=""/>
        <dsp:cNvSpPr/>
      </dsp:nvSpPr>
      <dsp:spPr>
        <a:xfrm>
          <a:off x="2724301" y="99799"/>
          <a:ext cx="4791746" cy="4791746"/>
        </a:xfrm>
        <a:custGeom>
          <a:avLst/>
          <a:gdLst/>
          <a:ahLst/>
          <a:cxnLst/>
          <a:rect l="0" t="0" r="0" b="0"/>
          <a:pathLst>
            <a:path>
              <a:moveTo>
                <a:pt x="4677746" y="3126122"/>
              </a:moveTo>
              <a:arcTo wR="2395873" hR="2395873" stAng="1064748" swAng="1445646"/>
            </a:path>
          </a:pathLst>
        </a:custGeom>
        <a:noFill/>
        <a:ln w="50800" cap="flat" cmpd="sng" algn="ctr">
          <a:solidFill>
            <a:scrgbClr r="0" g="0" b="0"/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F93B3F-78F0-48D4-B983-E9895A2C102F}">
      <dsp:nvSpPr>
        <dsp:cNvPr id="0" name=""/>
        <dsp:cNvSpPr/>
      </dsp:nvSpPr>
      <dsp:spPr>
        <a:xfrm>
          <a:off x="4900319" y="4320478"/>
          <a:ext cx="2540757" cy="1197818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153123"/>
                <a:satOff val="-2196"/>
                <a:lumOff val="12807"/>
                <a:alphaOff val="0"/>
              </a:schemeClr>
            </a:gs>
            <a:gs pos="100000">
              <a:schemeClr val="accent1">
                <a:shade val="80000"/>
                <a:hueOff val="153123"/>
                <a:satOff val="-2196"/>
                <a:lumOff val="12807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b="1" kern="1200" dirty="0" smtClean="0">
              <a:latin typeface="Baskerville Old Face" pitchFamily="18" charset="0"/>
              <a:cs typeface="Arial" pitchFamily="34" charset="0"/>
            </a:rPr>
            <a:t>FACTORES </a:t>
          </a:r>
          <a:endParaRPr lang="es-EC" sz="2800" b="1" kern="1200" dirty="0">
            <a:latin typeface="Baskerville Old Face" pitchFamily="18" charset="0"/>
            <a:cs typeface="Arial" pitchFamily="34" charset="0"/>
          </a:endParaRPr>
        </a:p>
      </dsp:txBody>
      <dsp:txXfrm>
        <a:off x="4900319" y="4320478"/>
        <a:ext cx="2540757" cy="1197818"/>
      </dsp:txXfrm>
    </dsp:sp>
    <dsp:sp modelId="{07765A66-4F21-4E0D-AF61-B89AB02A4A52}">
      <dsp:nvSpPr>
        <dsp:cNvPr id="0" name=""/>
        <dsp:cNvSpPr/>
      </dsp:nvSpPr>
      <dsp:spPr>
        <a:xfrm>
          <a:off x="2403071" y="729026"/>
          <a:ext cx="4791746" cy="4791746"/>
        </a:xfrm>
        <a:custGeom>
          <a:avLst/>
          <a:gdLst/>
          <a:ahLst/>
          <a:cxnLst/>
          <a:rect l="0" t="0" r="0" b="0"/>
          <a:pathLst>
            <a:path>
              <a:moveTo>
                <a:pt x="2372085" y="4791628"/>
              </a:moveTo>
              <a:arcTo wR="2395873" hR="2395873" stAng="5434133" swAng="574428"/>
            </a:path>
          </a:pathLst>
        </a:custGeom>
        <a:noFill/>
        <a:ln w="50800" cap="flat" cmpd="sng" algn="ctr">
          <a:solidFill>
            <a:scrgbClr r="0" g="0" b="0"/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8402DC-F635-4A68-9801-E4DAAB28C607}">
      <dsp:nvSpPr>
        <dsp:cNvPr id="0" name=""/>
        <dsp:cNvSpPr/>
      </dsp:nvSpPr>
      <dsp:spPr>
        <a:xfrm>
          <a:off x="1619681" y="4320476"/>
          <a:ext cx="2627405" cy="1197818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229684"/>
                <a:satOff val="-3294"/>
                <a:lumOff val="19211"/>
                <a:alphaOff val="0"/>
              </a:schemeClr>
            </a:gs>
            <a:gs pos="100000">
              <a:schemeClr val="accent1">
                <a:shade val="80000"/>
                <a:hueOff val="229684"/>
                <a:satOff val="-3294"/>
                <a:lumOff val="19211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b="1" kern="1200" dirty="0" smtClean="0">
              <a:latin typeface="Baskerville Old Face" pitchFamily="18" charset="0"/>
              <a:cs typeface="Arial" pitchFamily="34" charset="0"/>
            </a:rPr>
            <a:t>VARIABLES </a:t>
          </a:r>
          <a:endParaRPr lang="es-EC" sz="2800" b="1" kern="1200" dirty="0">
            <a:latin typeface="Baskerville Old Face" pitchFamily="18" charset="0"/>
            <a:cs typeface="Arial" pitchFamily="34" charset="0"/>
          </a:endParaRPr>
        </a:p>
      </dsp:txBody>
      <dsp:txXfrm>
        <a:off x="1619681" y="4320476"/>
        <a:ext cx="2627405" cy="1197818"/>
      </dsp:txXfrm>
    </dsp:sp>
    <dsp:sp modelId="{DF0A8AE2-331E-4E4E-AD5E-89C255233410}">
      <dsp:nvSpPr>
        <dsp:cNvPr id="0" name=""/>
        <dsp:cNvSpPr/>
      </dsp:nvSpPr>
      <dsp:spPr>
        <a:xfrm>
          <a:off x="1808514" y="349320"/>
          <a:ext cx="4791746" cy="4791746"/>
        </a:xfrm>
        <a:custGeom>
          <a:avLst/>
          <a:gdLst/>
          <a:ahLst/>
          <a:cxnLst/>
          <a:rect l="0" t="0" r="0" b="0"/>
          <a:pathLst>
            <a:path>
              <a:moveTo>
                <a:pt x="406774" y="3731423"/>
              </a:moveTo>
              <a:arcTo wR="2395873" hR="2395873" stAng="8767273" swAng="1339203"/>
            </a:path>
          </a:pathLst>
        </a:custGeom>
        <a:noFill/>
        <a:ln w="50800" cap="flat" cmpd="sng" algn="ctr">
          <a:solidFill>
            <a:scrgbClr r="0" g="0" b="0"/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9F5C35-86D0-45FE-954C-86A2C40A943C}">
      <dsp:nvSpPr>
        <dsp:cNvPr id="0" name=""/>
        <dsp:cNvSpPr/>
      </dsp:nvSpPr>
      <dsp:spPr>
        <a:xfrm>
          <a:off x="755583" y="1728189"/>
          <a:ext cx="2288459" cy="1197818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306246"/>
                <a:satOff val="-4392"/>
                <a:lumOff val="25615"/>
                <a:alphaOff val="0"/>
              </a:schemeClr>
            </a:gs>
            <a:gs pos="100000">
              <a:schemeClr val="accent1">
                <a:shade val="80000"/>
                <a:hueOff val="306246"/>
                <a:satOff val="-4392"/>
                <a:lumOff val="25615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b="1" kern="1200" dirty="0" smtClean="0">
              <a:latin typeface="Baskerville Old Face" pitchFamily="18" charset="0"/>
              <a:cs typeface="Arial" pitchFamily="34" charset="0"/>
            </a:rPr>
            <a:t>DIAGRAMA DE PROCESO</a:t>
          </a:r>
          <a:endParaRPr lang="es-EC" sz="2800" b="1" kern="1200" dirty="0">
            <a:latin typeface="Baskerville Old Face" pitchFamily="18" charset="0"/>
            <a:cs typeface="Arial" pitchFamily="34" charset="0"/>
          </a:endParaRPr>
        </a:p>
      </dsp:txBody>
      <dsp:txXfrm>
        <a:off x="755583" y="1728189"/>
        <a:ext cx="2288459" cy="1197818"/>
      </dsp:txXfrm>
    </dsp:sp>
    <dsp:sp modelId="{9644B0A2-3F02-4D30-994D-3C05FBA5D33B}">
      <dsp:nvSpPr>
        <dsp:cNvPr id="0" name=""/>
        <dsp:cNvSpPr/>
      </dsp:nvSpPr>
      <dsp:spPr>
        <a:xfrm>
          <a:off x="1583984" y="861036"/>
          <a:ext cx="4791746" cy="4791746"/>
        </a:xfrm>
        <a:custGeom>
          <a:avLst/>
          <a:gdLst/>
          <a:ahLst/>
          <a:cxnLst/>
          <a:rect l="0" t="0" r="0" b="0"/>
          <a:pathLst>
            <a:path>
              <a:moveTo>
                <a:pt x="718879" y="684762"/>
              </a:moveTo>
              <a:arcTo wR="2395873" hR="2395873" stAng="13534616" swAng="1087751"/>
            </a:path>
          </a:pathLst>
        </a:custGeom>
        <a:noFill/>
        <a:ln w="50800" cap="flat" cmpd="sng" algn="ctr">
          <a:solidFill>
            <a:scrgbClr r="0" g="0" b="0"/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DA4A297-80B6-446A-B032-BAEE69DA431F}">
      <dsp:nvSpPr>
        <dsp:cNvPr id="0" name=""/>
        <dsp:cNvSpPr/>
      </dsp:nvSpPr>
      <dsp:spPr>
        <a:xfrm>
          <a:off x="1159651" y="-4504"/>
          <a:ext cx="5961616" cy="5961616"/>
        </a:xfrm>
        <a:prstGeom prst="circularArrow">
          <a:avLst>
            <a:gd name="adj1" fmla="val 5274"/>
            <a:gd name="adj2" fmla="val 312630"/>
            <a:gd name="adj3" fmla="val 14226733"/>
            <a:gd name="adj4" fmla="val 17127837"/>
            <a:gd name="adj5" fmla="val 5477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34999C-1EB7-4AF3-8B50-E19C4216249B}">
      <dsp:nvSpPr>
        <dsp:cNvPr id="0" name=""/>
        <dsp:cNvSpPr/>
      </dsp:nvSpPr>
      <dsp:spPr>
        <a:xfrm>
          <a:off x="3006281" y="2736"/>
          <a:ext cx="2268357" cy="113417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ANÁ</a:t>
          </a:r>
          <a:r>
            <a:rPr lang="es-EC" sz="2000" kern="1200" dirty="0" smtClean="0"/>
            <a:t>LISIS DE VARIABLES</a:t>
          </a:r>
          <a:endParaRPr lang="es-EC" sz="2000" kern="1200" dirty="0"/>
        </a:p>
      </dsp:txBody>
      <dsp:txXfrm>
        <a:off x="3006281" y="2736"/>
        <a:ext cx="2268357" cy="1134178"/>
      </dsp:txXfrm>
    </dsp:sp>
    <dsp:sp modelId="{652FD4F8-3F82-46AE-9C62-B8CF4C547E6F}">
      <dsp:nvSpPr>
        <dsp:cNvPr id="0" name=""/>
        <dsp:cNvSpPr/>
      </dsp:nvSpPr>
      <dsp:spPr>
        <a:xfrm>
          <a:off x="5100768" y="1211989"/>
          <a:ext cx="2268357" cy="113417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baseline="0" dirty="0" smtClean="0"/>
            <a:t>ANÁLISIS ORGANOLÉPTICOS  </a:t>
          </a:r>
          <a:endParaRPr lang="es-EC" sz="2000" kern="1200" dirty="0"/>
        </a:p>
      </dsp:txBody>
      <dsp:txXfrm>
        <a:off x="5100768" y="1211989"/>
        <a:ext cx="2268357" cy="1134178"/>
      </dsp:txXfrm>
    </dsp:sp>
    <dsp:sp modelId="{C41BCD5B-5A73-42A0-9265-64BBD87C6D59}">
      <dsp:nvSpPr>
        <dsp:cNvPr id="0" name=""/>
        <dsp:cNvSpPr/>
      </dsp:nvSpPr>
      <dsp:spPr>
        <a:xfrm>
          <a:off x="5100768" y="3630495"/>
          <a:ext cx="2268357" cy="113417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ANÁLISIS FÍSICO QUÍMICOS </a:t>
          </a:r>
          <a:endParaRPr lang="es-EC" sz="2000" kern="1200" dirty="0"/>
        </a:p>
      </dsp:txBody>
      <dsp:txXfrm>
        <a:off x="5100768" y="3630495"/>
        <a:ext cx="2268357" cy="1134178"/>
      </dsp:txXfrm>
    </dsp:sp>
    <dsp:sp modelId="{BF2E3168-AF04-4FE5-A96F-366A9D7E2ED6}">
      <dsp:nvSpPr>
        <dsp:cNvPr id="0" name=""/>
        <dsp:cNvSpPr/>
      </dsp:nvSpPr>
      <dsp:spPr>
        <a:xfrm>
          <a:off x="3006281" y="4839748"/>
          <a:ext cx="2268357" cy="113417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ANÁLISIS MICROBIOLÓGICO</a:t>
          </a:r>
          <a:endParaRPr lang="es-EC" sz="2000" kern="1200" dirty="0"/>
        </a:p>
      </dsp:txBody>
      <dsp:txXfrm>
        <a:off x="3006281" y="4839748"/>
        <a:ext cx="2268357" cy="1134178"/>
      </dsp:txXfrm>
    </dsp:sp>
    <dsp:sp modelId="{B9D5F72A-B227-48C3-BCBD-54B25089B7E1}">
      <dsp:nvSpPr>
        <dsp:cNvPr id="0" name=""/>
        <dsp:cNvSpPr/>
      </dsp:nvSpPr>
      <dsp:spPr>
        <a:xfrm>
          <a:off x="911793" y="3630495"/>
          <a:ext cx="2268357" cy="113417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TIEMPO DE VIDA ÚTIL</a:t>
          </a:r>
          <a:endParaRPr lang="es-EC" sz="2000" kern="1200" dirty="0"/>
        </a:p>
      </dsp:txBody>
      <dsp:txXfrm>
        <a:off x="911793" y="3630495"/>
        <a:ext cx="2268357" cy="1134178"/>
      </dsp:txXfrm>
    </dsp:sp>
    <dsp:sp modelId="{1CB7BFFC-F80C-4D29-BA17-C78B221F9756}">
      <dsp:nvSpPr>
        <dsp:cNvPr id="0" name=""/>
        <dsp:cNvSpPr/>
      </dsp:nvSpPr>
      <dsp:spPr>
        <a:xfrm>
          <a:off x="911793" y="1211989"/>
          <a:ext cx="2268357" cy="113417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BALANCE MATERIALES </a:t>
          </a:r>
          <a:endParaRPr lang="es-EC" sz="2000" kern="1200" dirty="0"/>
        </a:p>
      </dsp:txBody>
      <dsp:txXfrm>
        <a:off x="911793" y="1211989"/>
        <a:ext cx="2268357" cy="113417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3903D6-0961-4AF9-AF82-5C77A04C9CE9}">
      <dsp:nvSpPr>
        <dsp:cNvPr id="0" name=""/>
        <dsp:cNvSpPr/>
      </dsp:nvSpPr>
      <dsp:spPr>
        <a:xfrm>
          <a:off x="274838" y="1195200"/>
          <a:ext cx="1959731" cy="1864585"/>
        </a:xfrm>
        <a:prstGeom prst="flowChartAlternateProcess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004BFD-06AB-4E2F-A02B-1CE1E2F84CC1}">
      <dsp:nvSpPr>
        <dsp:cNvPr id="0" name=""/>
        <dsp:cNvSpPr/>
      </dsp:nvSpPr>
      <dsp:spPr>
        <a:xfrm>
          <a:off x="5783" y="3059785"/>
          <a:ext cx="2497840" cy="801771"/>
        </a:xfrm>
        <a:prstGeom prst="bevel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0" rIns="3429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kern="1200" dirty="0" smtClean="0"/>
            <a:t>Densidad </a:t>
          </a:r>
          <a:endParaRPr lang="es-EC" sz="2700" kern="1200" dirty="0"/>
        </a:p>
      </dsp:txBody>
      <dsp:txXfrm>
        <a:off x="5783" y="3059785"/>
        <a:ext cx="1759042" cy="801771"/>
      </dsp:txXfrm>
    </dsp:sp>
    <dsp:sp modelId="{D34231E8-E99A-4DB5-BDEF-D6B73BACA32F}">
      <dsp:nvSpPr>
        <dsp:cNvPr id="0" name=""/>
        <dsp:cNvSpPr/>
      </dsp:nvSpPr>
      <dsp:spPr>
        <a:xfrm>
          <a:off x="1835486" y="3187139"/>
          <a:ext cx="874244" cy="874244"/>
        </a:xfrm>
        <a:prstGeom prst="su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E68E04-04E2-490D-BF67-1C6EC0537F10}">
      <dsp:nvSpPr>
        <dsp:cNvPr id="0" name=""/>
        <dsp:cNvSpPr/>
      </dsp:nvSpPr>
      <dsp:spPr>
        <a:xfrm>
          <a:off x="3010995" y="1195200"/>
          <a:ext cx="2328487" cy="1864585"/>
        </a:xfrm>
        <a:prstGeom prst="flowChartAlternateProcess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119B5C-9FC9-4DCE-A5E4-9B9582D8F335}">
      <dsp:nvSpPr>
        <dsp:cNvPr id="0" name=""/>
        <dsp:cNvSpPr/>
      </dsp:nvSpPr>
      <dsp:spPr>
        <a:xfrm>
          <a:off x="2926318" y="3059785"/>
          <a:ext cx="2497840" cy="801771"/>
        </a:xfrm>
        <a:prstGeom prst="bevel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0" rIns="3429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kern="1200" dirty="0" smtClean="0"/>
            <a:t>Solidos solubles </a:t>
          </a:r>
          <a:endParaRPr lang="es-EC" sz="2700" kern="1200" dirty="0"/>
        </a:p>
      </dsp:txBody>
      <dsp:txXfrm>
        <a:off x="2926318" y="3059785"/>
        <a:ext cx="1759042" cy="801771"/>
      </dsp:txXfrm>
    </dsp:sp>
    <dsp:sp modelId="{ECBA96B3-B0B9-463A-A39C-ECB1FD6B73BA}">
      <dsp:nvSpPr>
        <dsp:cNvPr id="0" name=""/>
        <dsp:cNvSpPr/>
      </dsp:nvSpPr>
      <dsp:spPr>
        <a:xfrm>
          <a:off x="4756021" y="3187139"/>
          <a:ext cx="874244" cy="874244"/>
        </a:xfrm>
        <a:prstGeom prst="su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1451C6-24CA-458F-8B21-C0FE458BFBE8}">
      <dsp:nvSpPr>
        <dsp:cNvPr id="0" name=""/>
        <dsp:cNvSpPr/>
      </dsp:nvSpPr>
      <dsp:spPr>
        <a:xfrm>
          <a:off x="5846854" y="1195200"/>
          <a:ext cx="2497840" cy="1864585"/>
        </a:xfrm>
        <a:prstGeom prst="round2SameRect">
          <a:avLst>
            <a:gd name="adj1" fmla="val 8000"/>
            <a:gd name="adj2" fmla="val 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137641-F9B0-49E2-8F25-28C3B8221C44}">
      <dsp:nvSpPr>
        <dsp:cNvPr id="0" name=""/>
        <dsp:cNvSpPr/>
      </dsp:nvSpPr>
      <dsp:spPr>
        <a:xfrm>
          <a:off x="5846854" y="3059785"/>
          <a:ext cx="2497840" cy="801771"/>
        </a:xfrm>
        <a:prstGeom prst="bevel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0" rIns="3429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kern="1200" dirty="0" smtClean="0"/>
            <a:t>Turbidez</a:t>
          </a:r>
          <a:endParaRPr lang="es-EC" sz="2700" kern="1200" dirty="0"/>
        </a:p>
      </dsp:txBody>
      <dsp:txXfrm>
        <a:off x="5846854" y="3059785"/>
        <a:ext cx="1759042" cy="801771"/>
      </dsp:txXfrm>
    </dsp:sp>
    <dsp:sp modelId="{6C443741-92A6-493F-AA1D-F5B09416EE63}">
      <dsp:nvSpPr>
        <dsp:cNvPr id="0" name=""/>
        <dsp:cNvSpPr/>
      </dsp:nvSpPr>
      <dsp:spPr>
        <a:xfrm>
          <a:off x="7676557" y="3187139"/>
          <a:ext cx="874244" cy="874244"/>
        </a:xfrm>
        <a:prstGeom prst="su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0.36607</cdr:x>
      <cdr:y>0.21429</cdr:y>
    </cdr:from>
    <cdr:to>
      <cdr:x>0.60135</cdr:x>
      <cdr:y>0.70339</cdr:y>
    </cdr:to>
    <cdr:sp macro="" textlink="">
      <cdr:nvSpPr>
        <cdr:cNvPr id="872449" name="Line 2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2952328" y="1080120"/>
          <a:ext cx="1897509" cy="2465338"/>
        </a:xfrm>
        <a:custGeom xmlns:a="http://schemas.openxmlformats.org/drawingml/2006/main">
          <a:avLst/>
          <a:gdLst>
            <a:gd name="connsiteX0" fmla="*/ 0 w 0"/>
            <a:gd name="connsiteY0" fmla="*/ 0 h 1788170"/>
            <a:gd name="connsiteX1" fmla="*/ 0 w 0"/>
            <a:gd name="connsiteY1" fmla="*/ 1788170 h 1788170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</a:cxnLst>
          <a:rect l="l" t="t" r="r" b="b"/>
          <a:pathLst>
            <a:path h="1788170">
              <a:moveTo>
                <a:pt x="0" y="0"/>
              </a:moveTo>
              <a:lnTo>
                <a:pt x="0" y="1788170"/>
              </a:lnTo>
            </a:path>
          </a:pathLst>
        </a:custGeom>
        <a:noFill xmlns:a="http://schemas.openxmlformats.org/drawingml/2006/main"/>
        <a:ln xmlns:a="http://schemas.openxmlformats.org/drawingml/2006/main" w="15875" cap="rnd">
          <a:solidFill>
            <a:srgbClr val="000000"/>
          </a:solidFill>
          <a:prstDash val="sysDot"/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s-CO"/>
        </a:p>
      </cdr:txBody>
    </cdr:sp>
  </cdr:relSizeAnchor>
  <cdr:relSizeAnchor xmlns:cdr="http://schemas.openxmlformats.org/drawingml/2006/chartDrawing">
    <cdr:from>
      <cdr:x>0.12908</cdr:x>
      <cdr:y>0.56383</cdr:y>
    </cdr:from>
    <cdr:to>
      <cdr:x>0.87786</cdr:x>
      <cdr:y>0.56513</cdr:y>
    </cdr:to>
    <cdr:sp macro="" textlink="">
      <cdr:nvSpPr>
        <cdr:cNvPr id="4" name="Line 1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650545" y="1920817"/>
          <a:ext cx="3773847" cy="4428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5875" cap="rnd">
          <a:solidFill>
            <a:srgbClr val="000000"/>
          </a:solidFill>
          <a:prstDash val="sysDot"/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s-EC"/>
        </a:p>
      </cdr:txBody>
    </cdr:sp>
  </cdr:relSizeAnchor>
  <cdr:relSizeAnchor xmlns:cdr="http://schemas.openxmlformats.org/drawingml/2006/chartDrawing">
    <cdr:from>
      <cdr:x>0.21429</cdr:x>
      <cdr:y>0.47561</cdr:y>
    </cdr:from>
    <cdr:to>
      <cdr:x>0.37482</cdr:x>
      <cdr:y>0.52394</cdr:y>
    </cdr:to>
    <cdr:sp macro="" textlink="">
      <cdr:nvSpPr>
        <cdr:cNvPr id="9" name="8 CuadroTexto"/>
        <cdr:cNvSpPr txBox="1"/>
      </cdr:nvSpPr>
      <cdr:spPr>
        <a:xfrm xmlns:a="http://schemas.openxmlformats.org/drawingml/2006/main">
          <a:off x="1728192" y="2351143"/>
          <a:ext cx="1294658" cy="2389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400" dirty="0">
              <a:latin typeface="Georgia" pitchFamily="18" charset="0"/>
              <a:cs typeface="Arial" pitchFamily="34" charset="0"/>
            </a:rPr>
            <a:t>% Avena 0,8</a:t>
          </a:r>
        </a:p>
      </cdr:txBody>
    </cdr:sp>
  </cdr:relSizeAnchor>
  <cdr:relSizeAnchor xmlns:cdr="http://schemas.openxmlformats.org/drawingml/2006/chartDrawing">
    <cdr:from>
      <cdr:x>0.34821</cdr:x>
      <cdr:y>0.59214</cdr:y>
    </cdr:from>
    <cdr:to>
      <cdr:x>0.64482</cdr:x>
      <cdr:y>0.64926</cdr:y>
    </cdr:to>
    <cdr:sp macro="" textlink="">
      <cdr:nvSpPr>
        <cdr:cNvPr id="10" name="9 CuadroTexto"/>
        <cdr:cNvSpPr txBox="1"/>
      </cdr:nvSpPr>
      <cdr:spPr>
        <a:xfrm xmlns:a="http://schemas.openxmlformats.org/drawingml/2006/main">
          <a:off x="2808312" y="2927207"/>
          <a:ext cx="2392128" cy="2823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dirty="0">
              <a:latin typeface="Georgia" pitchFamily="18" charset="0"/>
              <a:ea typeface="+mn-ea"/>
              <a:cs typeface="Arial" pitchFamily="34" charset="0"/>
            </a:rPr>
            <a:t>% </a:t>
          </a:r>
          <a:r>
            <a:rPr lang="en-US" sz="1400" dirty="0" err="1">
              <a:latin typeface="Georgia" pitchFamily="18" charset="0"/>
              <a:ea typeface="+mn-ea"/>
              <a:cs typeface="Arial" pitchFamily="34" charset="0"/>
            </a:rPr>
            <a:t>Harina</a:t>
          </a:r>
          <a:r>
            <a:rPr lang="en-US" sz="1400" dirty="0">
              <a:latin typeface="Georgia" pitchFamily="18" charset="0"/>
              <a:ea typeface="+mn-ea"/>
              <a:cs typeface="Arial" pitchFamily="34" charset="0"/>
            </a:rPr>
            <a:t> de </a:t>
          </a:r>
          <a:r>
            <a:rPr lang="en-US" sz="1400" dirty="0" err="1">
              <a:latin typeface="Georgia" pitchFamily="18" charset="0"/>
              <a:ea typeface="+mn-ea"/>
              <a:cs typeface="Arial" pitchFamily="34" charset="0"/>
            </a:rPr>
            <a:t>amaranto</a:t>
          </a:r>
          <a:r>
            <a:rPr lang="en-US" sz="1400" dirty="0">
              <a:latin typeface="Georgia" pitchFamily="18" charset="0"/>
              <a:ea typeface="+mn-ea"/>
              <a:cs typeface="Arial" pitchFamily="34" charset="0"/>
            </a:rPr>
            <a:t> 3.7</a:t>
          </a:r>
          <a:endParaRPr lang="es-ES" sz="1400" dirty="0">
            <a:latin typeface="Georgia" pitchFamily="18" charset="0"/>
            <a:ea typeface="+mn-ea"/>
            <a:cs typeface="Arial" pitchFamily="34" charset="0"/>
          </a:endParaRPr>
        </a:p>
        <a:p xmlns:a="http://schemas.openxmlformats.org/drawingml/2006/main">
          <a:endParaRPr lang="es-ES" sz="1400" dirty="0">
            <a:latin typeface="Georgia" pitchFamily="18" charset="0"/>
            <a:cs typeface="Arial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BC2075-24B6-4034-A620-C6F8893D789F}" type="datetimeFigureOut">
              <a:rPr lang="es-EC" smtClean="0"/>
              <a:pPr/>
              <a:t>09/05/2012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F41D5-E52A-446A-AE8B-99B4ED7B060E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2151494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F41D5-E52A-446A-AE8B-99B4ED7B060E}" type="slidenum">
              <a:rPr lang="es-EC" smtClean="0"/>
              <a:pPr/>
              <a:t>18</a:t>
            </a:fld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1060303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3958FEC-DCF0-4838-886C-AC7C2AF6F2B1}" type="datetimeFigureOut">
              <a:rPr lang="es-ES" smtClean="0"/>
              <a:pPr/>
              <a:t>09/05/2012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E6C1E3DF-D2AF-4A6D-B8DC-C0094C0EBF7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8FEC-DCF0-4838-886C-AC7C2AF6F2B1}" type="datetimeFigureOut">
              <a:rPr lang="es-ES" smtClean="0"/>
              <a:pPr/>
              <a:t>09/05/2012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1E3DF-D2AF-4A6D-B8DC-C0094C0EBF7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8FEC-DCF0-4838-886C-AC7C2AF6F2B1}" type="datetimeFigureOut">
              <a:rPr lang="es-ES" smtClean="0"/>
              <a:pPr/>
              <a:t>09/05/2012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1E3DF-D2AF-4A6D-B8DC-C0094C0EBF7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8FEC-DCF0-4838-886C-AC7C2AF6F2B1}" type="datetimeFigureOut">
              <a:rPr lang="es-ES" smtClean="0"/>
              <a:pPr/>
              <a:t>09/05/2012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1E3DF-D2AF-4A6D-B8DC-C0094C0EBF7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8FEC-DCF0-4838-886C-AC7C2AF6F2B1}" type="datetimeFigureOut">
              <a:rPr lang="es-ES" smtClean="0"/>
              <a:pPr/>
              <a:t>09/05/2012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1E3DF-D2AF-4A6D-B8DC-C0094C0EBF7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8FEC-DCF0-4838-886C-AC7C2AF6F2B1}" type="datetimeFigureOut">
              <a:rPr lang="es-ES" smtClean="0"/>
              <a:pPr/>
              <a:t>09/05/2012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1E3DF-D2AF-4A6D-B8DC-C0094C0EBF7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8FEC-DCF0-4838-886C-AC7C2AF6F2B1}" type="datetimeFigureOut">
              <a:rPr lang="es-ES" smtClean="0"/>
              <a:pPr/>
              <a:t>09/05/2012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1E3DF-D2AF-4A6D-B8DC-C0094C0EBF7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8FEC-DCF0-4838-886C-AC7C2AF6F2B1}" type="datetimeFigureOut">
              <a:rPr lang="es-ES" smtClean="0"/>
              <a:pPr/>
              <a:t>09/05/2012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1E3DF-D2AF-4A6D-B8DC-C0094C0EBF7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8FEC-DCF0-4838-886C-AC7C2AF6F2B1}" type="datetimeFigureOut">
              <a:rPr lang="es-ES" smtClean="0"/>
              <a:pPr/>
              <a:t>09/05/2012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1E3DF-D2AF-4A6D-B8DC-C0094C0EBF7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3958FEC-DCF0-4838-886C-AC7C2AF6F2B1}" type="datetimeFigureOut">
              <a:rPr lang="es-ES" smtClean="0"/>
              <a:pPr/>
              <a:t>09/05/2012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E6C1E3DF-D2AF-4A6D-B8DC-C0094C0EBF7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3958FEC-DCF0-4838-886C-AC7C2AF6F2B1}" type="datetimeFigureOut">
              <a:rPr lang="es-ES" smtClean="0"/>
              <a:pPr/>
              <a:t>09/05/2012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E6C1E3DF-D2AF-4A6D-B8DC-C0094C0EBF7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3958FEC-DCF0-4838-886C-AC7C2AF6F2B1}" type="datetimeFigureOut">
              <a:rPr lang="es-ES" smtClean="0"/>
              <a:pPr/>
              <a:t>09/05/2012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6C1E3DF-D2AF-4A6D-B8DC-C0094C0EBF7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slide" Target="slide19.xml"/><Relationship Id="rId7" Type="http://schemas.openxmlformats.org/officeDocument/2006/relationships/slide" Target="slide23.xml"/><Relationship Id="rId12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11" Type="http://schemas.openxmlformats.org/officeDocument/2006/relationships/slide" Target="slide27.xml"/><Relationship Id="rId5" Type="http://schemas.openxmlformats.org/officeDocument/2006/relationships/slide" Target="slide21.xml"/><Relationship Id="rId10" Type="http://schemas.openxmlformats.org/officeDocument/2006/relationships/slide" Target="slide26.xml"/><Relationship Id="rId4" Type="http://schemas.openxmlformats.org/officeDocument/2006/relationships/slide" Target="slide20.xml"/><Relationship Id="rId9" Type="http://schemas.openxmlformats.org/officeDocument/2006/relationships/slide" Target="slide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slide" Target="slide3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diagramLayout" Target="../diagrams/layout5.xml"/><Relationship Id="rId7" Type="http://schemas.openxmlformats.org/officeDocument/2006/relationships/slide" Target="slide3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20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diagramLayout" Target="../diagrams/layout2.xml"/><Relationship Id="rId7" Type="http://schemas.openxmlformats.org/officeDocument/2006/relationships/slide" Target="slide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slide" Target="slide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UTN &amp; ESTUDIANTES\DSC060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15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857356" y="714356"/>
            <a:ext cx="585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2964677" y="5445224"/>
            <a:ext cx="5929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“</a:t>
            </a:r>
            <a:r>
              <a:rPr lang="es-ES" sz="5400" b="1" dirty="0" smtClean="0">
                <a:latin typeface="Tahoma" pitchFamily="34" charset="0"/>
                <a:cs typeface="Tahoma" pitchFamily="34" charset="0"/>
              </a:rPr>
              <a:t>BIENVENIDOS</a:t>
            </a:r>
            <a:r>
              <a:rPr lang="es-ES" sz="5400" b="1" dirty="0" smtClean="0"/>
              <a:t>”</a:t>
            </a:r>
            <a:r>
              <a:rPr lang="es-ES" dirty="0" smtClean="0"/>
              <a:t> </a:t>
            </a:r>
          </a:p>
          <a:p>
            <a:endParaRPr lang="es-ES" dirty="0"/>
          </a:p>
        </p:txBody>
      </p:sp>
      <p:pic>
        <p:nvPicPr>
          <p:cNvPr id="9" name="Picture 2" descr="C:\Users\Edwin\Downloads\37328_402016804330_66780219330_4407961_2931977_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478" y="116632"/>
            <a:ext cx="2592287" cy="21225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Bisel"/>
          <p:cNvSpPr/>
          <p:nvPr/>
        </p:nvSpPr>
        <p:spPr>
          <a:xfrm>
            <a:off x="2627784" y="260648"/>
            <a:ext cx="3888432" cy="1080120"/>
          </a:xfrm>
          <a:prstGeom prst="beve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3400" b="1" dirty="0" smtClean="0">
                <a:latin typeface="Baskerville Old Face" pitchFamily="18" charset="0"/>
              </a:rPr>
              <a:t>MATERIALES</a:t>
            </a:r>
            <a:endParaRPr lang="es-EC" sz="3400" b="1" dirty="0">
              <a:latin typeface="Baskerville Old Face" pitchFamily="18" charset="0"/>
            </a:endParaRPr>
          </a:p>
        </p:txBody>
      </p:sp>
      <p:sp>
        <p:nvSpPr>
          <p:cNvPr id="9" name="8 Bisel">
            <a:hlinkClick r:id="rId2" action="ppaction://hlinksldjump"/>
          </p:cNvPr>
          <p:cNvSpPr/>
          <p:nvPr/>
        </p:nvSpPr>
        <p:spPr>
          <a:xfrm>
            <a:off x="0" y="5968159"/>
            <a:ext cx="567680" cy="504056"/>
          </a:xfrm>
          <a:prstGeom prst="beve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Georgia" pitchFamily="18" charset="0"/>
              </a:rPr>
              <a:t>MP</a:t>
            </a:r>
            <a:endParaRPr lang="es-EC" sz="1200" dirty="0">
              <a:latin typeface="Georgia" pitchFamily="18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969187" y="1588504"/>
            <a:ext cx="3690731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u="sng" dirty="0">
                <a:latin typeface="Georgia" pitchFamily="18" charset="0"/>
              </a:rPr>
              <a:t>Materia </a:t>
            </a:r>
            <a:r>
              <a:rPr lang="es-ES" sz="2400" b="1" u="sng" dirty="0" smtClean="0">
                <a:latin typeface="Georgia" pitchFamily="18" charset="0"/>
              </a:rPr>
              <a:t>prima</a:t>
            </a:r>
          </a:p>
          <a:p>
            <a:endParaRPr lang="es-EC" sz="2000" dirty="0">
              <a:latin typeface="Georgia" pitchFamily="18" charset="0"/>
            </a:endParaRPr>
          </a:p>
          <a:p>
            <a:pPr marL="342900" lvl="0" indent="-342900">
              <a:buFont typeface="Wingdings" pitchFamily="2" charset="2"/>
              <a:buChar char="§"/>
            </a:pPr>
            <a:r>
              <a:rPr lang="es-ES" sz="2000" dirty="0">
                <a:latin typeface="Georgia" pitchFamily="18" charset="0"/>
              </a:rPr>
              <a:t>Semilla de amaranto (</a:t>
            </a:r>
            <a:r>
              <a:rPr lang="es-ES" sz="2000" i="1" dirty="0" err="1">
                <a:latin typeface="Georgia" pitchFamily="18" charset="0"/>
              </a:rPr>
              <a:t>Amaranthus</a:t>
            </a:r>
            <a:r>
              <a:rPr lang="es-ES" sz="2000" i="1" dirty="0">
                <a:latin typeface="Georgia" pitchFamily="18" charset="0"/>
              </a:rPr>
              <a:t> </a:t>
            </a:r>
            <a:r>
              <a:rPr lang="es-ES" sz="2000" i="1" dirty="0" err="1">
                <a:latin typeface="Georgia" pitchFamily="18" charset="0"/>
              </a:rPr>
              <a:t>caudatus</a:t>
            </a:r>
            <a:r>
              <a:rPr lang="es-ES" sz="2000" i="1" dirty="0">
                <a:latin typeface="Georgia" pitchFamily="18" charset="0"/>
              </a:rPr>
              <a:t> L.)</a:t>
            </a:r>
            <a:endParaRPr lang="es-EC" sz="2000" dirty="0">
              <a:latin typeface="Georgia" pitchFamily="18" charset="0"/>
            </a:endParaRPr>
          </a:p>
          <a:p>
            <a:pPr marL="342900" lvl="0" indent="-342900">
              <a:buFont typeface="Wingdings" pitchFamily="2" charset="2"/>
              <a:buChar char="§"/>
            </a:pPr>
            <a:r>
              <a:rPr lang="es-ES" sz="2000" dirty="0">
                <a:latin typeface="Georgia" pitchFamily="18" charset="0"/>
              </a:rPr>
              <a:t>Agua tratada</a:t>
            </a:r>
            <a:endParaRPr lang="es-EC" sz="2000" dirty="0">
              <a:effectLst/>
              <a:latin typeface="Georgia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704387" y="1599795"/>
            <a:ext cx="36004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u="sng" dirty="0">
                <a:latin typeface="Georgia" pitchFamily="18" charset="0"/>
              </a:rPr>
              <a:t>Insumos </a:t>
            </a:r>
            <a:endParaRPr lang="es-ES" sz="2400" b="1" u="sng" dirty="0" smtClean="0">
              <a:latin typeface="Georgia" pitchFamily="18" charset="0"/>
            </a:endParaRPr>
          </a:p>
          <a:p>
            <a:endParaRPr lang="es-EC" sz="2000" dirty="0">
              <a:latin typeface="Georgia" pitchFamily="18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s-ES" sz="2000" dirty="0">
                <a:latin typeface="Georgia" pitchFamily="18" charset="0"/>
              </a:rPr>
              <a:t>Avena </a:t>
            </a:r>
            <a:endParaRPr lang="es-EC" sz="2000" dirty="0">
              <a:latin typeface="Georgia" pitchFamily="18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s-ES" sz="2000" dirty="0">
                <a:latin typeface="Georgia" pitchFamily="18" charset="0"/>
              </a:rPr>
              <a:t>Saborizantes (chocolate, guanábana y maracuyá)</a:t>
            </a:r>
            <a:endParaRPr lang="es-EC" sz="2000" dirty="0">
              <a:latin typeface="Georgia" pitchFamily="18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s-ES" sz="2000" dirty="0" smtClean="0">
                <a:latin typeface="Georgia" pitchFamily="18" charset="0"/>
              </a:rPr>
              <a:t>Sacarosa</a:t>
            </a:r>
            <a:endParaRPr lang="es-EC" sz="2000" dirty="0">
              <a:latin typeface="Georgia" pitchFamily="18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s-ES" sz="2000" dirty="0">
                <a:latin typeface="Georgia" pitchFamily="18" charset="0"/>
              </a:rPr>
              <a:t>Ácido cítrico</a:t>
            </a:r>
            <a:endParaRPr lang="es-EC" sz="2000" dirty="0">
              <a:latin typeface="Georgia" pitchFamily="18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s-ES" sz="2000" dirty="0">
                <a:latin typeface="Georgia" pitchFamily="18" charset="0"/>
              </a:rPr>
              <a:t>Benzoato de sodio</a:t>
            </a:r>
            <a:endParaRPr lang="es-EC" sz="2000" dirty="0">
              <a:effectLst/>
              <a:latin typeface="Georgia" pitchFamily="18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086361" y="3369510"/>
            <a:ext cx="334762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u="sng" dirty="0">
                <a:latin typeface="Georgia" pitchFamily="18" charset="0"/>
              </a:rPr>
              <a:t>Equipos </a:t>
            </a:r>
            <a:endParaRPr lang="es-ES" sz="2400" b="1" u="sng" dirty="0" smtClean="0">
              <a:latin typeface="Georgia" pitchFamily="18" charset="0"/>
            </a:endParaRPr>
          </a:p>
          <a:p>
            <a:pPr lvl="0" algn="just"/>
            <a:endParaRPr lang="es-EC" sz="2000" dirty="0">
              <a:latin typeface="Georgia" pitchFamily="18" charset="0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es-ES" sz="2000" dirty="0">
                <a:latin typeface="Georgia" pitchFamily="18" charset="0"/>
              </a:rPr>
              <a:t>Molino de discos </a:t>
            </a:r>
            <a:endParaRPr lang="es-EC" sz="2000" dirty="0">
              <a:latin typeface="Georgia" pitchFamily="18" charset="0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es-ES" sz="2000" dirty="0">
                <a:latin typeface="Georgia" pitchFamily="18" charset="0"/>
              </a:rPr>
              <a:t>Equipo Vibratorio de tamices </a:t>
            </a:r>
            <a:r>
              <a:rPr lang="es-ES" sz="2000" dirty="0" err="1">
                <a:latin typeface="Georgia" pitchFamily="18" charset="0"/>
              </a:rPr>
              <a:t>Meinzer</a:t>
            </a:r>
            <a:endParaRPr lang="es-EC" sz="2000" dirty="0">
              <a:latin typeface="Georgia" pitchFamily="18" charset="0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es-ES" sz="2000" dirty="0">
                <a:latin typeface="Georgia" pitchFamily="18" charset="0"/>
              </a:rPr>
              <a:t>Balanza analítica</a:t>
            </a:r>
            <a:endParaRPr lang="es-EC" sz="2000" dirty="0">
              <a:latin typeface="Georgia" pitchFamily="18" charset="0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es-ES" sz="2000" dirty="0" smtClean="0">
                <a:latin typeface="Georgia" pitchFamily="18" charset="0"/>
              </a:rPr>
              <a:t>Termómetro</a:t>
            </a:r>
            <a:endParaRPr lang="es-EC" sz="2000" dirty="0">
              <a:latin typeface="Georgia" pitchFamily="18" charset="0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es-ES" sz="2000" dirty="0">
                <a:latin typeface="Georgia" pitchFamily="18" charset="0"/>
              </a:rPr>
              <a:t>Refractómetro ABBE</a:t>
            </a:r>
            <a:endParaRPr lang="es-EC" sz="2000" dirty="0">
              <a:latin typeface="Georgia" pitchFamily="18" charset="0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es-ES" sz="2000" dirty="0">
                <a:latin typeface="Georgia" pitchFamily="18" charset="0"/>
              </a:rPr>
              <a:t>pH </a:t>
            </a:r>
            <a:r>
              <a:rPr lang="es-ES" sz="2000" dirty="0" smtClean="0">
                <a:latin typeface="Georgia" pitchFamily="18" charset="0"/>
              </a:rPr>
              <a:t>metro</a:t>
            </a:r>
            <a:endParaRPr lang="es-EC" sz="2000" dirty="0">
              <a:latin typeface="Georgia" pitchFamily="18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4716016" y="4317608"/>
            <a:ext cx="280831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u="sng" dirty="0" smtClean="0">
                <a:latin typeface="Georgia" pitchFamily="18" charset="0"/>
              </a:rPr>
              <a:t>Utensilios</a:t>
            </a:r>
          </a:p>
          <a:p>
            <a:endParaRPr lang="es-EC" sz="2000" dirty="0">
              <a:latin typeface="Georgia" pitchFamily="18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s-ES" sz="2000" dirty="0">
                <a:latin typeface="Georgia" pitchFamily="18" charset="0"/>
              </a:rPr>
              <a:t>Cucharas</a:t>
            </a:r>
            <a:endParaRPr lang="es-EC" sz="2000" dirty="0">
              <a:latin typeface="Georgia" pitchFamily="18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s-ES" sz="2000" dirty="0">
                <a:latin typeface="Georgia" pitchFamily="18" charset="0"/>
              </a:rPr>
              <a:t>Jarras plásticas</a:t>
            </a:r>
            <a:endParaRPr lang="es-EC" sz="2000" dirty="0">
              <a:latin typeface="Georgia" pitchFamily="18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s-ES" sz="2000" dirty="0">
                <a:latin typeface="Georgia" pitchFamily="18" charset="0"/>
              </a:rPr>
              <a:t>Limpiones</a:t>
            </a:r>
            <a:endParaRPr lang="es-EC" sz="2000" dirty="0">
              <a:latin typeface="Georgia" pitchFamily="18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s-ES" sz="2000" dirty="0">
                <a:latin typeface="Georgia" pitchFamily="18" charset="0"/>
              </a:rPr>
              <a:t>Ollas de aluminio</a:t>
            </a:r>
            <a:endParaRPr lang="es-EC" sz="2000" dirty="0">
              <a:effectLst/>
              <a:latin typeface="Georgia" pitchFamily="18" charset="0"/>
            </a:endParaRPr>
          </a:p>
        </p:txBody>
      </p:sp>
      <p:sp>
        <p:nvSpPr>
          <p:cNvPr id="11" name="10 Bisel">
            <a:hlinkClick r:id="rId3" action="ppaction://hlinksldjump"/>
          </p:cNvPr>
          <p:cNvSpPr/>
          <p:nvPr/>
        </p:nvSpPr>
        <p:spPr>
          <a:xfrm>
            <a:off x="8460432" y="6032486"/>
            <a:ext cx="683568" cy="504056"/>
          </a:xfrm>
          <a:prstGeom prst="beve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Georgia" pitchFamily="18" charset="0"/>
              </a:rPr>
              <a:t>MM</a:t>
            </a:r>
            <a:endParaRPr lang="es-EC" sz="12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74902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prism dir="r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isel"/>
          <p:cNvSpPr/>
          <p:nvPr/>
        </p:nvSpPr>
        <p:spPr>
          <a:xfrm>
            <a:off x="3131840" y="260648"/>
            <a:ext cx="3328210" cy="1080120"/>
          </a:xfrm>
          <a:prstGeom prst="beve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3400" b="1" dirty="0" smtClean="0">
                <a:latin typeface="Baskerville Old Face" pitchFamily="18" charset="0"/>
              </a:rPr>
              <a:t>MÉTODOS</a:t>
            </a:r>
            <a:endParaRPr lang="es-EC" sz="3400" b="1" dirty="0">
              <a:latin typeface="Baskerville Old Face" pitchFamily="18" charset="0"/>
            </a:endParaRPr>
          </a:p>
        </p:txBody>
      </p:sp>
      <p:sp>
        <p:nvSpPr>
          <p:cNvPr id="5" name="3 Rectángulo"/>
          <p:cNvSpPr>
            <a:spLocks noChangeArrowheads="1"/>
          </p:cNvSpPr>
          <p:nvPr/>
        </p:nvSpPr>
        <p:spPr bwMode="auto">
          <a:xfrm>
            <a:off x="4854851" y="1622968"/>
            <a:ext cx="35387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000" u="sng" dirty="0">
                <a:latin typeface="Georgia" pitchFamily="18" charset="0"/>
              </a:rPr>
              <a:t>Datos Informativos del </a:t>
            </a:r>
            <a:r>
              <a:rPr lang="es-ES" sz="2000" u="sng" dirty="0" smtClean="0">
                <a:latin typeface="Georgia" pitchFamily="18" charset="0"/>
              </a:rPr>
              <a:t>lugar</a:t>
            </a:r>
            <a:endParaRPr lang="es-ES" sz="2000" b="0" u="sng" dirty="0">
              <a:latin typeface="Georgia" pitchFamily="18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76021301"/>
              </p:ext>
            </p:extLst>
          </p:nvPr>
        </p:nvGraphicFramePr>
        <p:xfrm>
          <a:off x="4993865" y="2142702"/>
          <a:ext cx="3260728" cy="3520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0364"/>
                <a:gridCol w="1630364"/>
              </a:tblGrid>
              <a:tr h="400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</a:rPr>
                        <a:t>Provincia </a:t>
                      </a:r>
                    </a:p>
                  </a:txBody>
                  <a:tcPr horzOverflow="overflow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</a:rPr>
                        <a:t>Imbabura</a:t>
                      </a:r>
                    </a:p>
                  </a:txBody>
                  <a:tcPr horzOverflow="overflow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400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Cantón</a:t>
                      </a:r>
                    </a:p>
                  </a:txBody>
                  <a:tcPr horzOverflow="overflow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Ibarra</a:t>
                      </a:r>
                    </a:p>
                  </a:txBody>
                  <a:tcPr horzOverflow="overflow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400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Parroquia </a:t>
                      </a:r>
                    </a:p>
                  </a:txBody>
                  <a:tcPr horzOverflow="overflow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El Sagrario</a:t>
                      </a:r>
                    </a:p>
                  </a:txBody>
                  <a:tcPr horzOverflow="overflow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400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Altitud</a:t>
                      </a:r>
                    </a:p>
                  </a:txBody>
                  <a:tcPr horzOverflow="overflow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2192 m.s.n.m</a:t>
                      </a:r>
                    </a:p>
                  </a:txBody>
                  <a:tcPr horzOverflow="overflow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400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Pluviosidad </a:t>
                      </a:r>
                    </a:p>
                  </a:txBody>
                  <a:tcPr horzOverflow="overflow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503-1000 / mm año</a:t>
                      </a:r>
                    </a:p>
                  </a:txBody>
                  <a:tcPr horzOverflow="overflow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400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Temperatura promedio</a:t>
                      </a:r>
                    </a:p>
                  </a:txBody>
                  <a:tcPr horzOverflow="overflow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17,4  </a:t>
                      </a:r>
                      <a:r>
                        <a:rPr kumimoji="0" lang="es-EC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° C</a:t>
                      </a:r>
                      <a:endParaRPr kumimoji="0" lang="es-ES_trad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400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Humedad relativa </a:t>
                      </a:r>
                    </a:p>
                  </a:txBody>
                  <a:tcPr horzOverflow="overflow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73 % </a:t>
                      </a:r>
                    </a:p>
                  </a:txBody>
                  <a:tcPr horzOverflow="overflow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7" name="6 Rectángulo"/>
          <p:cNvSpPr/>
          <p:nvPr/>
        </p:nvSpPr>
        <p:spPr>
          <a:xfrm>
            <a:off x="4644009" y="5663154"/>
            <a:ext cx="39604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C" sz="1400" b="0" dirty="0" smtClean="0">
                <a:latin typeface="Georgia" pitchFamily="18" charset="0"/>
              </a:rPr>
              <a:t>“</a:t>
            </a:r>
            <a:r>
              <a:rPr lang="es-EC" sz="1400" dirty="0">
                <a:latin typeface="Georgia" pitchFamily="18" charset="0"/>
              </a:rPr>
              <a:t>“Departamento de Meteorología de la Dirección General de la Aviación Civil DAC (2011</a:t>
            </a:r>
            <a:r>
              <a:rPr lang="es-EC" sz="1400" dirty="0" smtClean="0">
                <a:latin typeface="Georgia" pitchFamily="18" charset="0"/>
              </a:rPr>
              <a:t>)”</a:t>
            </a:r>
            <a:endParaRPr lang="es-ES" sz="1400" b="0" dirty="0">
              <a:latin typeface="Georgia" pitchFamily="18" charset="0"/>
            </a:endParaRPr>
          </a:p>
        </p:txBody>
      </p:sp>
      <p:sp>
        <p:nvSpPr>
          <p:cNvPr id="10" name="9 Bisel">
            <a:hlinkClick r:id="rId2" action="ppaction://hlinksldjump"/>
          </p:cNvPr>
          <p:cNvSpPr/>
          <p:nvPr/>
        </p:nvSpPr>
        <p:spPr>
          <a:xfrm>
            <a:off x="0" y="5968159"/>
            <a:ext cx="567680" cy="504056"/>
          </a:xfrm>
          <a:prstGeom prst="beve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Georgia" pitchFamily="18" charset="0"/>
              </a:rPr>
              <a:t>MP</a:t>
            </a:r>
            <a:endParaRPr lang="es-EC" sz="1200" dirty="0">
              <a:latin typeface="Georgia" pitchFamily="18" charset="0"/>
            </a:endParaRPr>
          </a:p>
        </p:txBody>
      </p:sp>
      <p:sp>
        <p:nvSpPr>
          <p:cNvPr id="2" name="1 Recortar rectángulo de esquina sencilla"/>
          <p:cNvSpPr/>
          <p:nvPr/>
        </p:nvSpPr>
        <p:spPr>
          <a:xfrm>
            <a:off x="827584" y="1783901"/>
            <a:ext cx="3816424" cy="4111704"/>
          </a:xfrm>
          <a:prstGeom prst="snip1Rect">
            <a:avLst/>
          </a:prstGeom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2200" b="1" u="sng" dirty="0">
                <a:latin typeface="Georgia" pitchFamily="18" charset="0"/>
              </a:rPr>
              <a:t>Caracterización del área de estudio </a:t>
            </a:r>
            <a:endParaRPr lang="es-EC" sz="2200" b="1" u="sng" dirty="0">
              <a:latin typeface="Georgia" pitchFamily="18" charset="0"/>
            </a:endParaRPr>
          </a:p>
          <a:p>
            <a:pPr algn="just"/>
            <a:r>
              <a:rPr lang="es-ES" sz="2200" b="1" dirty="0">
                <a:latin typeface="Georgia" pitchFamily="18" charset="0"/>
              </a:rPr>
              <a:t> </a:t>
            </a:r>
            <a:endParaRPr lang="es-EC" sz="2200" dirty="0">
              <a:latin typeface="Georgia" pitchFamily="18" charset="0"/>
            </a:endParaRPr>
          </a:p>
          <a:p>
            <a:pPr algn="just"/>
            <a:r>
              <a:rPr lang="es-ES" sz="2200" dirty="0">
                <a:latin typeface="Georgia" pitchFamily="18" charset="0"/>
              </a:rPr>
              <a:t>La investigación se realizó en el laboratorio de Biotecnología de la Facultad de Ingeniería en Ciencias Agropecuarias y Ambientales de la Universidad Técnica del Norte. </a:t>
            </a:r>
            <a:endParaRPr lang="es-EC" sz="2200" dirty="0">
              <a:latin typeface="Georgia" pitchFamily="18" charset="0"/>
            </a:endParaRPr>
          </a:p>
        </p:txBody>
      </p:sp>
      <p:sp>
        <p:nvSpPr>
          <p:cNvPr id="8" name="7 Bisel">
            <a:hlinkClick r:id="rId3" action="ppaction://hlinksldjump"/>
          </p:cNvPr>
          <p:cNvSpPr/>
          <p:nvPr/>
        </p:nvSpPr>
        <p:spPr>
          <a:xfrm>
            <a:off x="8460432" y="6032486"/>
            <a:ext cx="683568" cy="504056"/>
          </a:xfrm>
          <a:prstGeom prst="beve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Georgia" pitchFamily="18" charset="0"/>
              </a:rPr>
              <a:t>MM</a:t>
            </a:r>
            <a:endParaRPr lang="es-EC" sz="12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02660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prism dir="d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99592" y="170109"/>
            <a:ext cx="3422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b="1" u="sng" dirty="0" smtClean="0">
                <a:latin typeface="Georgia" pitchFamily="18" charset="0"/>
              </a:rPr>
              <a:t>Factores  en estudio </a:t>
            </a:r>
            <a:endParaRPr lang="es-EC" sz="2400" b="1" u="sng" dirty="0">
              <a:latin typeface="Georgia" pitchFamily="18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83568" y="652284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u="sng" dirty="0">
                <a:latin typeface="Georgia" pitchFamily="18" charset="0"/>
              </a:rPr>
              <a:t>FACTOR A: </a:t>
            </a:r>
            <a:r>
              <a:rPr lang="es-ES" sz="1600" dirty="0" smtClean="0">
                <a:latin typeface="Georgia" pitchFamily="18" charset="0"/>
              </a:rPr>
              <a:t>Porcentaje </a:t>
            </a:r>
            <a:r>
              <a:rPr lang="es-ES" sz="1600" dirty="0">
                <a:latin typeface="Georgia" pitchFamily="18" charset="0"/>
              </a:rPr>
              <a:t>de harina </a:t>
            </a:r>
            <a:r>
              <a:rPr lang="es-ES" sz="1600" dirty="0" smtClean="0">
                <a:latin typeface="Georgia" pitchFamily="18" charset="0"/>
              </a:rPr>
              <a:t>pre</a:t>
            </a:r>
            <a:r>
              <a:rPr lang="en-US" sz="1600" dirty="0" smtClean="0">
                <a:latin typeface="Georgia" pitchFamily="18" charset="0"/>
              </a:rPr>
              <a:t>-</a:t>
            </a:r>
            <a:r>
              <a:rPr lang="es-ES" sz="1600" dirty="0" smtClean="0">
                <a:latin typeface="Georgia" pitchFamily="18" charset="0"/>
              </a:rPr>
              <a:t>cocida </a:t>
            </a:r>
            <a:r>
              <a:rPr lang="es-ES" sz="1600" dirty="0">
                <a:latin typeface="Georgia" pitchFamily="18" charset="0"/>
              </a:rPr>
              <a:t>de semilla de amaranto, (con relación a la mezcla amaranto-avena-agua). </a:t>
            </a:r>
            <a:r>
              <a:rPr lang="es-ES" sz="1600" dirty="0" smtClean="0">
                <a:latin typeface="Georgia" pitchFamily="18" charset="0"/>
              </a:rPr>
              <a:t> </a:t>
            </a:r>
            <a:endParaRPr lang="es-EC" sz="1600" dirty="0">
              <a:latin typeface="Georgia" pitchFamily="18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52132675"/>
              </p:ext>
            </p:extLst>
          </p:nvPr>
        </p:nvGraphicFramePr>
        <p:xfrm>
          <a:off x="2486770" y="1378448"/>
          <a:ext cx="4026444" cy="11216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3875"/>
                <a:gridCol w="2232569"/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  <a:latin typeface="Georgia" pitchFamily="18" charset="0"/>
                        </a:rPr>
                        <a:t>SIMBOLOGÍA</a:t>
                      </a:r>
                      <a:endParaRPr lang="es-EC" sz="1600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%</a:t>
                      </a:r>
                      <a:r>
                        <a:rPr lang="es-ES" sz="1600" baseline="0" dirty="0" smtClean="0"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 HARINA</a:t>
                      </a:r>
                      <a:endParaRPr lang="es-EC" sz="1600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Georgia" pitchFamily="18" charset="0"/>
                        </a:rPr>
                        <a:t>A1</a:t>
                      </a:r>
                      <a:endParaRPr lang="es-EC" sz="1600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  <a:latin typeface="Georgia" pitchFamily="18" charset="0"/>
                        </a:rPr>
                        <a:t>4 </a:t>
                      </a:r>
                      <a:endParaRPr lang="es-EC" sz="1600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Georgia" pitchFamily="18" charset="0"/>
                        </a:rPr>
                        <a:t>A2</a:t>
                      </a:r>
                      <a:endParaRPr lang="es-EC" sz="160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  <a:latin typeface="Georgia" pitchFamily="18" charset="0"/>
                        </a:rPr>
                        <a:t>6</a:t>
                      </a:r>
                      <a:r>
                        <a:rPr lang="es-ES" sz="1600" baseline="0" dirty="0" smtClean="0">
                          <a:effectLst/>
                          <a:latin typeface="Georgia" pitchFamily="18" charset="0"/>
                        </a:rPr>
                        <a:t> </a:t>
                      </a:r>
                      <a:endParaRPr lang="es-EC" sz="1600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Georgia" pitchFamily="18" charset="0"/>
                        </a:rPr>
                        <a:t>A3</a:t>
                      </a:r>
                      <a:endParaRPr lang="es-EC" sz="1600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  <a:latin typeface="Georgia" pitchFamily="18" charset="0"/>
                        </a:rPr>
                        <a:t>8</a:t>
                      </a:r>
                      <a:r>
                        <a:rPr lang="es-ES" sz="1600" baseline="0" dirty="0" smtClean="0">
                          <a:effectLst/>
                          <a:latin typeface="Georgia" pitchFamily="18" charset="0"/>
                        </a:rPr>
                        <a:t> </a:t>
                      </a:r>
                      <a:endParaRPr lang="es-EC" sz="1600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7" name="6 Rectángulo"/>
          <p:cNvSpPr/>
          <p:nvPr/>
        </p:nvSpPr>
        <p:spPr>
          <a:xfrm>
            <a:off x="684266" y="2546005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600" dirty="0">
                <a:latin typeface="Georgia" pitchFamily="18" charset="0"/>
              </a:rPr>
              <a:t> </a:t>
            </a:r>
            <a:r>
              <a:rPr lang="es-ES" sz="1600" b="1" u="sng" dirty="0" smtClean="0">
                <a:latin typeface="Georgia" pitchFamily="18" charset="0"/>
              </a:rPr>
              <a:t>FACTOR </a:t>
            </a:r>
            <a:r>
              <a:rPr lang="es-ES" sz="1600" b="1" u="sng" dirty="0">
                <a:latin typeface="Georgia" pitchFamily="18" charset="0"/>
              </a:rPr>
              <a:t>B: </a:t>
            </a:r>
            <a:r>
              <a:rPr lang="es-ES" sz="1600" dirty="0">
                <a:latin typeface="Georgia" pitchFamily="18" charset="0"/>
              </a:rPr>
              <a:t>Saborizantes</a:t>
            </a:r>
            <a:endParaRPr lang="es-EC" sz="1600" dirty="0">
              <a:latin typeface="Georgia" pitchFamily="18" charset="0"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21872548"/>
              </p:ext>
            </p:extLst>
          </p:nvPr>
        </p:nvGraphicFramePr>
        <p:xfrm>
          <a:off x="2465983" y="2920033"/>
          <a:ext cx="4068017" cy="11216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9940"/>
                <a:gridCol w="2178077"/>
              </a:tblGrid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Georgia" pitchFamily="18" charset="0"/>
                        </a:rPr>
                        <a:t>SIMBOLOG</a:t>
                      </a:r>
                      <a:r>
                        <a:rPr lang="es-EC" sz="1600" dirty="0">
                          <a:effectLst/>
                          <a:latin typeface="Georgia" pitchFamily="18" charset="0"/>
                        </a:rPr>
                        <a:t>Í</a:t>
                      </a:r>
                      <a:r>
                        <a:rPr lang="es-ES" sz="1600" dirty="0">
                          <a:effectLst/>
                          <a:latin typeface="Georgia" pitchFamily="18" charset="0"/>
                        </a:rPr>
                        <a:t>A</a:t>
                      </a:r>
                      <a:endParaRPr lang="es-EC" sz="1600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SABORIZANTE</a:t>
                      </a:r>
                      <a:endParaRPr lang="es-EC" sz="1600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Georgia" pitchFamily="18" charset="0"/>
                        </a:rPr>
                        <a:t>B1</a:t>
                      </a:r>
                      <a:endParaRPr lang="es-EC" sz="1600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Chocolate</a:t>
                      </a:r>
                      <a:r>
                        <a:rPr lang="es-ES" sz="1600" baseline="0" dirty="0" smtClean="0"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 </a:t>
                      </a:r>
                      <a:endParaRPr lang="es-EC" sz="1600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Georgia" pitchFamily="18" charset="0"/>
                        </a:rPr>
                        <a:t>B2</a:t>
                      </a:r>
                      <a:endParaRPr lang="es-EC" sz="160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Guanábana</a:t>
                      </a:r>
                      <a:r>
                        <a:rPr lang="es-ES" sz="1600" baseline="0" dirty="0" smtClean="0"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 </a:t>
                      </a:r>
                      <a:endParaRPr lang="es-EC" sz="1600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Georgia" pitchFamily="18" charset="0"/>
                        </a:rPr>
                        <a:t>B3</a:t>
                      </a:r>
                      <a:endParaRPr lang="es-EC" sz="160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Maracuyá</a:t>
                      </a:r>
                      <a:endParaRPr lang="es-EC" sz="1600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9" name="8 Rectángulo"/>
          <p:cNvSpPr/>
          <p:nvPr/>
        </p:nvSpPr>
        <p:spPr>
          <a:xfrm>
            <a:off x="673133" y="4153229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u="sng" dirty="0">
                <a:latin typeface="Georgia" pitchFamily="18" charset="0"/>
              </a:rPr>
              <a:t>FACTOR C: </a:t>
            </a:r>
            <a:r>
              <a:rPr lang="es-ES" sz="1600" dirty="0">
                <a:latin typeface="Georgia" pitchFamily="18" charset="0"/>
              </a:rPr>
              <a:t>Porcentaje de avena (con relación a la mezcla amaranto-avena-agua). Se evaluaron tres niveles de avena comercial.</a:t>
            </a:r>
            <a:endParaRPr lang="es-EC" sz="1600" dirty="0">
              <a:latin typeface="Georgia" pitchFamily="18" charset="0"/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97909150"/>
              </p:ext>
            </p:extLst>
          </p:nvPr>
        </p:nvGraphicFramePr>
        <p:xfrm>
          <a:off x="2411760" y="4903135"/>
          <a:ext cx="4176463" cy="11572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4215"/>
                <a:gridCol w="2232248"/>
              </a:tblGrid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  <a:latin typeface="Georgia" pitchFamily="18" charset="0"/>
                        </a:rPr>
                        <a:t>SIMBOLOGÍA</a:t>
                      </a:r>
                      <a:endParaRPr lang="es-EC" sz="1600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%</a:t>
                      </a:r>
                      <a:r>
                        <a:rPr lang="es-ES" sz="1600" baseline="0" dirty="0" smtClean="0"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 AVENA</a:t>
                      </a:r>
                      <a:endParaRPr lang="es-EC" sz="1600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Georgia" pitchFamily="18" charset="0"/>
                        </a:rPr>
                        <a:t>C1</a:t>
                      </a:r>
                      <a:endParaRPr lang="es-EC" sz="160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1</a:t>
                      </a:r>
                      <a:endParaRPr lang="es-EC" sz="1600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Georgia" pitchFamily="18" charset="0"/>
                        </a:rPr>
                        <a:t>C2</a:t>
                      </a:r>
                      <a:endParaRPr lang="es-EC" sz="1600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2</a:t>
                      </a:r>
                      <a:endParaRPr lang="es-EC" sz="1600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  <a:latin typeface="Georgia" pitchFamily="18" charset="0"/>
                          <a:ea typeface="Calibri"/>
                          <a:cs typeface="Times New Roman"/>
                        </a:rPr>
                        <a:t>C3</a:t>
                      </a:r>
                      <a:endParaRPr lang="es-EC" sz="1600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  <a:latin typeface="Georgia" pitchFamily="18" charset="0"/>
                          <a:ea typeface="Calibri"/>
                          <a:cs typeface="Times New Roman"/>
                        </a:rPr>
                        <a:t>3</a:t>
                      </a:r>
                      <a:endParaRPr lang="es-EC" sz="1600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12" name="11 Bisel">
            <a:hlinkClick r:id="rId2" action="ppaction://hlinksldjump"/>
          </p:cNvPr>
          <p:cNvSpPr/>
          <p:nvPr/>
        </p:nvSpPr>
        <p:spPr>
          <a:xfrm>
            <a:off x="0" y="5968159"/>
            <a:ext cx="567680" cy="504056"/>
          </a:xfrm>
          <a:prstGeom prst="beve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Georgia" pitchFamily="18" charset="0"/>
              </a:rPr>
              <a:t>MP</a:t>
            </a:r>
            <a:endParaRPr lang="es-EC" sz="12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08526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Bisel">
            <a:hlinkClick r:id="rId2" action="ppaction://hlinksldjump"/>
          </p:cNvPr>
          <p:cNvSpPr/>
          <p:nvPr/>
        </p:nvSpPr>
        <p:spPr>
          <a:xfrm>
            <a:off x="0" y="5968159"/>
            <a:ext cx="567680" cy="504056"/>
          </a:xfrm>
          <a:prstGeom prst="beve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Georgia" pitchFamily="18" charset="0"/>
              </a:rPr>
              <a:t>MP</a:t>
            </a:r>
            <a:endParaRPr lang="es-EC" sz="1200" dirty="0">
              <a:latin typeface="Georgia" pitchFamily="18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879015" y="159022"/>
            <a:ext cx="4782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800" b="1" u="sng" dirty="0" smtClean="0">
                <a:latin typeface="Georgia" pitchFamily="18" charset="0"/>
              </a:rPr>
              <a:t>Tratamientos en estudio </a:t>
            </a:r>
            <a:endParaRPr lang="es-EC" sz="2800" b="1" u="sng" dirty="0">
              <a:latin typeface="Georgia" pitchFamily="18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97220732"/>
              </p:ext>
            </p:extLst>
          </p:nvPr>
        </p:nvGraphicFramePr>
        <p:xfrm>
          <a:off x="1403648" y="836712"/>
          <a:ext cx="5889003" cy="58315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0223"/>
                <a:gridCol w="1318106"/>
                <a:gridCol w="3450674"/>
              </a:tblGrid>
              <a:tr h="2833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50" dirty="0">
                          <a:effectLst/>
                          <a:latin typeface="Georgia" pitchFamily="18" charset="0"/>
                        </a:rPr>
                        <a:t>Tratamientos</a:t>
                      </a:r>
                      <a:endParaRPr lang="es-EC" sz="115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32268" marR="32268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50" dirty="0">
                          <a:effectLst/>
                          <a:latin typeface="Georgia" pitchFamily="18" charset="0"/>
                        </a:rPr>
                        <a:t>Combinaciones</a:t>
                      </a:r>
                      <a:endParaRPr lang="es-EC" sz="115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32268" marR="32268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50" dirty="0">
                          <a:effectLst/>
                          <a:latin typeface="Georgia" pitchFamily="18" charset="0"/>
                        </a:rPr>
                        <a:t>Descripción</a:t>
                      </a:r>
                      <a:endParaRPr lang="es-EC" sz="115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32268" marR="32268" marT="0" marB="0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1416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50">
                          <a:effectLst/>
                          <a:latin typeface="Georgia" pitchFamily="18" charset="0"/>
                        </a:rPr>
                        <a:t>T1</a:t>
                      </a:r>
                      <a:endParaRPr lang="es-EC" sz="11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32268" marR="32268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50" dirty="0">
                          <a:effectLst/>
                          <a:latin typeface="Georgia" pitchFamily="18" charset="0"/>
                        </a:rPr>
                        <a:t>A1B1C1</a:t>
                      </a:r>
                      <a:endParaRPr lang="es-EC" sz="115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32268" marR="32268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50" dirty="0">
                          <a:effectLst/>
                          <a:latin typeface="Georgia" pitchFamily="18" charset="0"/>
                        </a:rPr>
                        <a:t>4% de harina de amaranto, chocolate, 1% de avena</a:t>
                      </a:r>
                      <a:endParaRPr lang="es-EC" sz="115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32268" marR="32268" marT="0" marB="0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1416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50">
                          <a:effectLst/>
                          <a:latin typeface="Georgia" pitchFamily="18" charset="0"/>
                        </a:rPr>
                        <a:t>T2</a:t>
                      </a:r>
                      <a:endParaRPr lang="es-EC" sz="11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32268" marR="32268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50" dirty="0">
                          <a:effectLst/>
                          <a:latin typeface="Georgia" pitchFamily="18" charset="0"/>
                        </a:rPr>
                        <a:t>A1B1C2</a:t>
                      </a:r>
                      <a:endParaRPr lang="es-EC" sz="115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32268" marR="32268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50" dirty="0">
                          <a:effectLst/>
                          <a:latin typeface="Georgia" pitchFamily="18" charset="0"/>
                        </a:rPr>
                        <a:t>4% de harina de amaranto, chocolate, 2% de avena.</a:t>
                      </a:r>
                      <a:endParaRPr lang="es-EC" sz="115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32268" marR="32268" marT="0" marB="0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1416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50">
                          <a:effectLst/>
                          <a:latin typeface="Georgia" pitchFamily="18" charset="0"/>
                        </a:rPr>
                        <a:t>T3</a:t>
                      </a:r>
                      <a:endParaRPr lang="es-EC" sz="11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32268" marR="32268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50" dirty="0">
                          <a:effectLst/>
                          <a:latin typeface="Georgia" pitchFamily="18" charset="0"/>
                        </a:rPr>
                        <a:t>A1B1C3</a:t>
                      </a:r>
                      <a:endParaRPr lang="es-EC" sz="115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32268" marR="32268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50" dirty="0">
                          <a:effectLst/>
                          <a:latin typeface="Georgia" pitchFamily="18" charset="0"/>
                        </a:rPr>
                        <a:t>4% de harina de amaranto, chocolate, 3% de avena</a:t>
                      </a:r>
                      <a:endParaRPr lang="es-EC" sz="115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32268" marR="32268" marT="0" marB="0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2182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50">
                          <a:effectLst/>
                          <a:latin typeface="Georgia" pitchFamily="18" charset="0"/>
                        </a:rPr>
                        <a:t>T4</a:t>
                      </a:r>
                      <a:endParaRPr lang="es-EC" sz="11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32268" marR="32268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50" dirty="0">
                          <a:effectLst/>
                          <a:latin typeface="Georgia" pitchFamily="18" charset="0"/>
                        </a:rPr>
                        <a:t>A1B2C1</a:t>
                      </a:r>
                      <a:endParaRPr lang="es-EC" sz="115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32268" marR="32268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50" dirty="0">
                          <a:effectLst/>
                          <a:latin typeface="Georgia" pitchFamily="18" charset="0"/>
                        </a:rPr>
                        <a:t>4% de harina de amaranto, guanábana, 1% de avena</a:t>
                      </a:r>
                      <a:endParaRPr lang="es-EC" sz="115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32268" marR="32268" marT="0" marB="0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2229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50">
                          <a:effectLst/>
                          <a:latin typeface="Georgia" pitchFamily="18" charset="0"/>
                        </a:rPr>
                        <a:t>T5</a:t>
                      </a:r>
                      <a:endParaRPr lang="es-EC" sz="11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32268" marR="32268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50" dirty="0">
                          <a:effectLst/>
                          <a:latin typeface="Georgia" pitchFamily="18" charset="0"/>
                        </a:rPr>
                        <a:t>A1B2C2</a:t>
                      </a:r>
                      <a:endParaRPr lang="es-EC" sz="115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32268" marR="32268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50" dirty="0">
                          <a:effectLst/>
                          <a:latin typeface="Georgia" pitchFamily="18" charset="0"/>
                        </a:rPr>
                        <a:t>4% de harina de amaranto, guanábana, 2% de avena</a:t>
                      </a:r>
                      <a:endParaRPr lang="es-EC" sz="115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32268" marR="32268" marT="0" marB="0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50">
                          <a:effectLst/>
                          <a:latin typeface="Georgia" pitchFamily="18" charset="0"/>
                        </a:rPr>
                        <a:t>T6</a:t>
                      </a:r>
                      <a:endParaRPr lang="es-EC" sz="11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32268" marR="32268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50">
                          <a:effectLst/>
                          <a:latin typeface="Georgia" pitchFamily="18" charset="0"/>
                        </a:rPr>
                        <a:t>A1B2C3</a:t>
                      </a:r>
                      <a:endParaRPr lang="es-EC" sz="11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32268" marR="32268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50" dirty="0">
                          <a:effectLst/>
                          <a:latin typeface="Georgia" pitchFamily="18" charset="0"/>
                        </a:rPr>
                        <a:t>4% de harina de amaranto, guanábana, 3% de avena</a:t>
                      </a:r>
                      <a:endParaRPr lang="es-EC" sz="115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32268" marR="32268" marT="0" marB="0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1416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50">
                          <a:effectLst/>
                          <a:latin typeface="Georgia" pitchFamily="18" charset="0"/>
                        </a:rPr>
                        <a:t>T7</a:t>
                      </a:r>
                      <a:endParaRPr lang="es-EC" sz="11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32268" marR="32268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50" dirty="0">
                          <a:effectLst/>
                          <a:latin typeface="Georgia" pitchFamily="18" charset="0"/>
                        </a:rPr>
                        <a:t>A1B3C1</a:t>
                      </a:r>
                      <a:endParaRPr lang="es-EC" sz="115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32268" marR="32268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50">
                          <a:effectLst/>
                          <a:latin typeface="Georgia" pitchFamily="18" charset="0"/>
                        </a:rPr>
                        <a:t>4% de harina de amaranto, maracuyá, 1% de avena</a:t>
                      </a:r>
                      <a:endParaRPr lang="es-EC" sz="11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32268" marR="32268" marT="0" marB="0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1416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50">
                          <a:effectLst/>
                          <a:latin typeface="Georgia" pitchFamily="18" charset="0"/>
                        </a:rPr>
                        <a:t>T8</a:t>
                      </a:r>
                      <a:endParaRPr lang="es-EC" sz="11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32268" marR="32268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50" dirty="0">
                          <a:effectLst/>
                          <a:latin typeface="Georgia" pitchFamily="18" charset="0"/>
                        </a:rPr>
                        <a:t>A1B3C2</a:t>
                      </a:r>
                      <a:endParaRPr lang="es-EC" sz="115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32268" marR="32268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50">
                          <a:effectLst/>
                          <a:latin typeface="Georgia" pitchFamily="18" charset="0"/>
                        </a:rPr>
                        <a:t>4% de harina de amaranto, maracuyá, 2% de avena</a:t>
                      </a:r>
                      <a:endParaRPr lang="es-EC" sz="11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32268" marR="32268" marT="0" marB="0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1416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50">
                          <a:effectLst/>
                          <a:latin typeface="Georgia" pitchFamily="18" charset="0"/>
                        </a:rPr>
                        <a:t>T9</a:t>
                      </a:r>
                      <a:endParaRPr lang="es-EC" sz="11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32268" marR="32268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50">
                          <a:effectLst/>
                          <a:latin typeface="Georgia" pitchFamily="18" charset="0"/>
                        </a:rPr>
                        <a:t>A1B3C3</a:t>
                      </a:r>
                      <a:endParaRPr lang="es-EC" sz="11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32268" marR="32268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50" dirty="0">
                          <a:effectLst/>
                          <a:latin typeface="Georgia" pitchFamily="18" charset="0"/>
                        </a:rPr>
                        <a:t>4% de harina de amaranto, maracuyá, 3% de avena</a:t>
                      </a:r>
                      <a:endParaRPr lang="es-EC" sz="115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32268" marR="32268" marT="0" marB="0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1416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50">
                          <a:effectLst/>
                          <a:latin typeface="Georgia" pitchFamily="18" charset="0"/>
                        </a:rPr>
                        <a:t>T10</a:t>
                      </a:r>
                      <a:endParaRPr lang="es-EC" sz="11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32268" marR="32268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50">
                          <a:effectLst/>
                          <a:latin typeface="Georgia" pitchFamily="18" charset="0"/>
                        </a:rPr>
                        <a:t>A2B1C1</a:t>
                      </a:r>
                      <a:endParaRPr lang="es-EC" sz="11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32268" marR="32268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50" dirty="0">
                          <a:effectLst/>
                          <a:latin typeface="Georgia" pitchFamily="18" charset="0"/>
                        </a:rPr>
                        <a:t>6% de harina de amaranto, chocolate, 1% de avena</a:t>
                      </a:r>
                      <a:endParaRPr lang="es-EC" sz="115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32268" marR="32268" marT="0" marB="0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1416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50">
                          <a:effectLst/>
                          <a:latin typeface="Georgia" pitchFamily="18" charset="0"/>
                        </a:rPr>
                        <a:t>T11</a:t>
                      </a:r>
                      <a:endParaRPr lang="es-EC" sz="11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32268" marR="32268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50">
                          <a:effectLst/>
                          <a:latin typeface="Georgia" pitchFamily="18" charset="0"/>
                        </a:rPr>
                        <a:t>A2B1C2</a:t>
                      </a:r>
                      <a:endParaRPr lang="es-EC" sz="11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32268" marR="32268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50">
                          <a:effectLst/>
                          <a:latin typeface="Georgia" pitchFamily="18" charset="0"/>
                        </a:rPr>
                        <a:t>6% de harina de amaranto, chocolate, 2% de avena</a:t>
                      </a:r>
                      <a:endParaRPr lang="es-EC" sz="11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32268" marR="32268" marT="0" marB="0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1416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50">
                          <a:effectLst/>
                          <a:latin typeface="Georgia" pitchFamily="18" charset="0"/>
                        </a:rPr>
                        <a:t>T12</a:t>
                      </a:r>
                      <a:endParaRPr lang="es-EC" sz="11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32268" marR="32268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50">
                          <a:effectLst/>
                          <a:latin typeface="Georgia" pitchFamily="18" charset="0"/>
                        </a:rPr>
                        <a:t>A2B1C3</a:t>
                      </a:r>
                      <a:endParaRPr lang="es-EC" sz="11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32268" marR="32268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50" dirty="0">
                          <a:effectLst/>
                          <a:latin typeface="Georgia" pitchFamily="18" charset="0"/>
                        </a:rPr>
                        <a:t>6% de harina de amaranto, chocolate, 3% de avena</a:t>
                      </a:r>
                      <a:endParaRPr lang="es-EC" sz="115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32268" marR="32268" marT="0" marB="0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1553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50">
                          <a:effectLst/>
                          <a:latin typeface="Georgia" pitchFamily="18" charset="0"/>
                        </a:rPr>
                        <a:t>T13</a:t>
                      </a:r>
                      <a:endParaRPr lang="es-EC" sz="11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32268" marR="32268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50">
                          <a:effectLst/>
                          <a:latin typeface="Georgia" pitchFamily="18" charset="0"/>
                        </a:rPr>
                        <a:t>A2B2C1</a:t>
                      </a:r>
                      <a:endParaRPr lang="es-EC" sz="11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32268" marR="32268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50">
                          <a:effectLst/>
                          <a:latin typeface="Georgia" pitchFamily="18" charset="0"/>
                        </a:rPr>
                        <a:t>6% de harina de amaranto, guanábana, 1% de avena</a:t>
                      </a:r>
                      <a:endParaRPr lang="es-EC" sz="11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32268" marR="32268" marT="0" marB="0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2025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50">
                          <a:effectLst/>
                          <a:latin typeface="Georgia" pitchFamily="18" charset="0"/>
                        </a:rPr>
                        <a:t>T14</a:t>
                      </a:r>
                      <a:endParaRPr lang="es-EC" sz="11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32268" marR="32268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50" dirty="0">
                          <a:effectLst/>
                          <a:latin typeface="Georgia" pitchFamily="18" charset="0"/>
                        </a:rPr>
                        <a:t>A2B2C2</a:t>
                      </a:r>
                      <a:endParaRPr lang="es-EC" sz="115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32268" marR="32268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50" dirty="0">
                          <a:effectLst/>
                          <a:latin typeface="Georgia" pitchFamily="18" charset="0"/>
                        </a:rPr>
                        <a:t>6% de harina de amaranto, guanábana, 2% de avena</a:t>
                      </a:r>
                      <a:endParaRPr lang="es-EC" sz="115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32268" marR="32268" marT="0" marB="0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2072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50">
                          <a:effectLst/>
                          <a:latin typeface="Georgia" pitchFamily="18" charset="0"/>
                        </a:rPr>
                        <a:t>T15</a:t>
                      </a:r>
                      <a:endParaRPr lang="es-EC" sz="11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32268" marR="32268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50">
                          <a:effectLst/>
                          <a:latin typeface="Georgia" pitchFamily="18" charset="0"/>
                        </a:rPr>
                        <a:t>A2B2C3</a:t>
                      </a:r>
                      <a:endParaRPr lang="es-EC" sz="11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32268" marR="32268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50">
                          <a:effectLst/>
                          <a:latin typeface="Georgia" pitchFamily="18" charset="0"/>
                        </a:rPr>
                        <a:t>6% de harina de amaranto, guanábana, 3% de avena</a:t>
                      </a:r>
                      <a:endParaRPr lang="es-EC" sz="11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32268" marR="32268" marT="0" marB="0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1416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50">
                          <a:effectLst/>
                          <a:latin typeface="Georgia" pitchFamily="18" charset="0"/>
                        </a:rPr>
                        <a:t>T16</a:t>
                      </a:r>
                      <a:endParaRPr lang="es-EC" sz="11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32268" marR="32268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50">
                          <a:effectLst/>
                          <a:latin typeface="Georgia" pitchFamily="18" charset="0"/>
                        </a:rPr>
                        <a:t>A2B3C1</a:t>
                      </a:r>
                      <a:endParaRPr lang="es-EC" sz="11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32268" marR="32268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50">
                          <a:effectLst/>
                          <a:latin typeface="Georgia" pitchFamily="18" charset="0"/>
                        </a:rPr>
                        <a:t>6% de harina de amaranto, maracuyá, 1% de avena</a:t>
                      </a:r>
                      <a:endParaRPr lang="es-EC" sz="11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32268" marR="32268" marT="0" marB="0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1416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50">
                          <a:effectLst/>
                          <a:latin typeface="Georgia" pitchFamily="18" charset="0"/>
                        </a:rPr>
                        <a:t>T17</a:t>
                      </a:r>
                      <a:endParaRPr lang="es-EC" sz="11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32268" marR="32268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50">
                          <a:effectLst/>
                          <a:latin typeface="Georgia" pitchFamily="18" charset="0"/>
                        </a:rPr>
                        <a:t>A2B3C2</a:t>
                      </a:r>
                      <a:endParaRPr lang="es-EC" sz="11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32268" marR="32268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50">
                          <a:effectLst/>
                          <a:latin typeface="Georgia" pitchFamily="18" charset="0"/>
                        </a:rPr>
                        <a:t>6% de harina de amaranto, maracuyá, 2% de avena</a:t>
                      </a:r>
                      <a:endParaRPr lang="es-EC" sz="11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32268" marR="32268" marT="0" marB="0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1416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50">
                          <a:effectLst/>
                          <a:latin typeface="Georgia" pitchFamily="18" charset="0"/>
                        </a:rPr>
                        <a:t>T18</a:t>
                      </a:r>
                      <a:endParaRPr lang="es-EC" sz="11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32268" marR="32268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50" dirty="0">
                          <a:effectLst/>
                          <a:latin typeface="Georgia" pitchFamily="18" charset="0"/>
                        </a:rPr>
                        <a:t>A2B3C3</a:t>
                      </a:r>
                      <a:endParaRPr lang="es-EC" sz="115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32268" marR="32268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50">
                          <a:effectLst/>
                          <a:latin typeface="Georgia" pitchFamily="18" charset="0"/>
                        </a:rPr>
                        <a:t>6% de harina de amaranto, maracuyá, 3% de avena</a:t>
                      </a:r>
                      <a:endParaRPr lang="es-EC" sz="11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32268" marR="32268" marT="0" marB="0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1416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50">
                          <a:effectLst/>
                          <a:latin typeface="Georgia" pitchFamily="18" charset="0"/>
                        </a:rPr>
                        <a:t>T19</a:t>
                      </a:r>
                      <a:endParaRPr lang="es-EC" sz="11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32268" marR="32268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50">
                          <a:effectLst/>
                          <a:latin typeface="Georgia" pitchFamily="18" charset="0"/>
                        </a:rPr>
                        <a:t>A3B1C1</a:t>
                      </a:r>
                      <a:endParaRPr lang="es-EC" sz="11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32268" marR="32268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50">
                          <a:effectLst/>
                          <a:latin typeface="Georgia" pitchFamily="18" charset="0"/>
                        </a:rPr>
                        <a:t>8% de harina de amaranto, chocolate, 1% de avena</a:t>
                      </a:r>
                      <a:endParaRPr lang="es-EC" sz="11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32268" marR="32268" marT="0" marB="0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1416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50">
                          <a:effectLst/>
                          <a:latin typeface="Georgia" pitchFamily="18" charset="0"/>
                        </a:rPr>
                        <a:t>T20</a:t>
                      </a:r>
                      <a:endParaRPr lang="es-EC" sz="11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32268" marR="32268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50">
                          <a:effectLst/>
                          <a:latin typeface="Georgia" pitchFamily="18" charset="0"/>
                        </a:rPr>
                        <a:t>A3B1C2</a:t>
                      </a:r>
                      <a:endParaRPr lang="es-EC" sz="11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32268" marR="32268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50" dirty="0">
                          <a:effectLst/>
                          <a:latin typeface="Georgia" pitchFamily="18" charset="0"/>
                        </a:rPr>
                        <a:t>8% de harina de amaranto, chocolate, 2% de avena</a:t>
                      </a:r>
                      <a:endParaRPr lang="es-EC" sz="115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32268" marR="32268" marT="0" marB="0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1416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50">
                          <a:effectLst/>
                          <a:latin typeface="Georgia" pitchFamily="18" charset="0"/>
                        </a:rPr>
                        <a:t>T21</a:t>
                      </a:r>
                      <a:endParaRPr lang="es-EC" sz="11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32268" marR="32268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50">
                          <a:effectLst/>
                          <a:latin typeface="Georgia" pitchFamily="18" charset="0"/>
                        </a:rPr>
                        <a:t>A3B1C3</a:t>
                      </a:r>
                      <a:endParaRPr lang="es-EC" sz="11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32268" marR="32268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50">
                          <a:effectLst/>
                          <a:latin typeface="Georgia" pitchFamily="18" charset="0"/>
                        </a:rPr>
                        <a:t>8% de harina de amaranto, chocolate, 3% de avena</a:t>
                      </a:r>
                      <a:endParaRPr lang="es-EC" sz="11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32268" marR="32268" marT="0" marB="0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2198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50">
                          <a:effectLst/>
                          <a:latin typeface="Georgia" pitchFamily="18" charset="0"/>
                        </a:rPr>
                        <a:t>T22</a:t>
                      </a:r>
                      <a:endParaRPr lang="es-EC" sz="11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32268" marR="32268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50">
                          <a:effectLst/>
                          <a:latin typeface="Georgia" pitchFamily="18" charset="0"/>
                        </a:rPr>
                        <a:t>A3B2C1</a:t>
                      </a:r>
                      <a:endParaRPr lang="es-EC" sz="11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32268" marR="32268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50">
                          <a:effectLst/>
                          <a:latin typeface="Georgia" pitchFamily="18" charset="0"/>
                        </a:rPr>
                        <a:t>8% de harina de amaranto, guanábana, 1% de avena</a:t>
                      </a:r>
                      <a:endParaRPr lang="es-EC" sz="11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32268" marR="32268" marT="0" marB="0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50">
                          <a:effectLst/>
                          <a:latin typeface="Georgia" pitchFamily="18" charset="0"/>
                        </a:rPr>
                        <a:t>T23</a:t>
                      </a:r>
                      <a:endParaRPr lang="es-EC" sz="11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32268" marR="32268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50">
                          <a:effectLst/>
                          <a:latin typeface="Georgia" pitchFamily="18" charset="0"/>
                        </a:rPr>
                        <a:t>A3B2C2</a:t>
                      </a:r>
                      <a:endParaRPr lang="es-EC" sz="11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32268" marR="32268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50" dirty="0">
                          <a:effectLst/>
                          <a:latin typeface="Georgia" pitchFamily="18" charset="0"/>
                        </a:rPr>
                        <a:t>8% de harina de amaranto, guanábana, 2% de avena</a:t>
                      </a:r>
                      <a:endParaRPr lang="es-EC" sz="115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32268" marR="32268" marT="0" marB="0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50">
                          <a:effectLst/>
                          <a:latin typeface="Georgia" pitchFamily="18" charset="0"/>
                        </a:rPr>
                        <a:t>T24</a:t>
                      </a:r>
                      <a:endParaRPr lang="es-EC" sz="11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32268" marR="32268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50" dirty="0">
                          <a:effectLst/>
                          <a:latin typeface="Georgia" pitchFamily="18" charset="0"/>
                        </a:rPr>
                        <a:t>A3B2C3</a:t>
                      </a:r>
                      <a:endParaRPr lang="es-EC" sz="115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32268" marR="32268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50" dirty="0">
                          <a:effectLst/>
                          <a:latin typeface="Georgia" pitchFamily="18" charset="0"/>
                        </a:rPr>
                        <a:t>8% de harina de amaranto, guanábana, 3% de avena</a:t>
                      </a:r>
                      <a:endParaRPr lang="es-EC" sz="115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32268" marR="32268" marT="0" marB="0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1416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50">
                          <a:effectLst/>
                          <a:latin typeface="Georgia" pitchFamily="18" charset="0"/>
                        </a:rPr>
                        <a:t>T25</a:t>
                      </a:r>
                      <a:endParaRPr lang="es-EC" sz="11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32268" marR="32268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50" dirty="0">
                          <a:effectLst/>
                          <a:latin typeface="Georgia" pitchFamily="18" charset="0"/>
                        </a:rPr>
                        <a:t>A3B3C1</a:t>
                      </a:r>
                      <a:endParaRPr lang="es-EC" sz="115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32268" marR="32268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50">
                          <a:effectLst/>
                          <a:latin typeface="Georgia" pitchFamily="18" charset="0"/>
                        </a:rPr>
                        <a:t>8% de harina de amaranto, maracuyá, 1% de avena</a:t>
                      </a:r>
                      <a:endParaRPr lang="es-EC" sz="11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32268" marR="32268" marT="0" marB="0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1416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50">
                          <a:effectLst/>
                          <a:latin typeface="Georgia" pitchFamily="18" charset="0"/>
                        </a:rPr>
                        <a:t>T26</a:t>
                      </a:r>
                      <a:endParaRPr lang="es-EC" sz="11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32268" marR="32268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50" dirty="0">
                          <a:effectLst/>
                          <a:latin typeface="Georgia" pitchFamily="18" charset="0"/>
                        </a:rPr>
                        <a:t>A3B3C2</a:t>
                      </a:r>
                      <a:endParaRPr lang="es-EC" sz="115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32268" marR="32268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50" dirty="0">
                          <a:effectLst/>
                          <a:latin typeface="Georgia" pitchFamily="18" charset="0"/>
                        </a:rPr>
                        <a:t>8% de harina de amaranto, maracuyá, 2% de avena</a:t>
                      </a:r>
                      <a:endParaRPr lang="es-EC" sz="115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32268" marR="32268" marT="0" marB="0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1416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50">
                          <a:effectLst/>
                          <a:latin typeface="Georgia" pitchFamily="18" charset="0"/>
                        </a:rPr>
                        <a:t>T27</a:t>
                      </a:r>
                      <a:endParaRPr lang="es-EC" sz="11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32268" marR="32268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50" dirty="0">
                          <a:effectLst/>
                          <a:latin typeface="Georgia" pitchFamily="18" charset="0"/>
                        </a:rPr>
                        <a:t>A3B3C3</a:t>
                      </a:r>
                      <a:endParaRPr lang="es-EC" sz="115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32268" marR="32268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50" dirty="0">
                          <a:effectLst/>
                          <a:latin typeface="Georgia" pitchFamily="18" charset="0"/>
                        </a:rPr>
                        <a:t>8% de harina de amaranto, maracuyá, 3% de avena</a:t>
                      </a:r>
                      <a:endParaRPr lang="es-EC" sz="115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32268" marR="32268" marT="0" marB="0">
                    <a:cell3D prstMaterial="dkEdge">
                      <a:bevel prst="cross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4714292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conveyo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dondear rectángulo de esquina sencilla"/>
          <p:cNvSpPr/>
          <p:nvPr/>
        </p:nvSpPr>
        <p:spPr>
          <a:xfrm>
            <a:off x="834051" y="1988840"/>
            <a:ext cx="7488832" cy="1200329"/>
          </a:xfrm>
          <a:prstGeom prst="round1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sz="2400" dirty="0">
                <a:latin typeface="Georgia" pitchFamily="18" charset="0"/>
              </a:rPr>
              <a:t>El diseño experimental que se utilizó para realizar la investigación fue un diseño de bloques con arreglo factorial A x B x </a:t>
            </a:r>
            <a:r>
              <a:rPr lang="es-ES" sz="2400" dirty="0" smtClean="0">
                <a:latin typeface="Georgia" pitchFamily="18" charset="0"/>
              </a:rPr>
              <a:t>C.</a:t>
            </a:r>
            <a:endParaRPr lang="es-EC" sz="2400" dirty="0">
              <a:latin typeface="Georgia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834051" y="484062"/>
            <a:ext cx="41280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800" b="1" u="sng" dirty="0" smtClean="0">
                <a:latin typeface="Georgia" pitchFamily="18" charset="0"/>
              </a:rPr>
              <a:t>Diseño experimental </a:t>
            </a:r>
            <a:endParaRPr lang="es-EC" sz="2800" b="1" u="sng" dirty="0">
              <a:latin typeface="Georgia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84874" y="1261440"/>
            <a:ext cx="2491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b="1" u="sng" dirty="0" smtClean="0">
                <a:latin typeface="Georgia" pitchFamily="18" charset="0"/>
              </a:rPr>
              <a:t>Tipo de diseño</a:t>
            </a:r>
            <a:endParaRPr lang="es-EC" sz="2400" b="1" u="sng" dirty="0">
              <a:latin typeface="Georgia" pitchFamily="18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94150" y="3429000"/>
            <a:ext cx="6147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800" b="1" u="sng" dirty="0" smtClean="0">
                <a:latin typeface="Georgia" pitchFamily="18" charset="0"/>
              </a:rPr>
              <a:t>Características del experimento </a:t>
            </a:r>
            <a:endParaRPr lang="es-EC" sz="2800" b="1" u="sng" dirty="0">
              <a:latin typeface="Georgia" pitchFamily="18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718536" y="4293096"/>
            <a:ext cx="7741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s-ES" sz="2400" dirty="0">
                <a:latin typeface="Georgia" pitchFamily="18" charset="0"/>
              </a:rPr>
              <a:t>Numero de repeticiones por tratamiento      	</a:t>
            </a:r>
            <a:r>
              <a:rPr lang="es-ES" sz="2400" dirty="0" smtClean="0">
                <a:latin typeface="Georgia" pitchFamily="18" charset="0"/>
              </a:rPr>
              <a:t>   3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s-ES" sz="2400" dirty="0">
                <a:latin typeface="Georgia" pitchFamily="18" charset="0"/>
              </a:rPr>
              <a:t> </a:t>
            </a:r>
            <a:r>
              <a:rPr lang="es-ES" sz="2400" dirty="0" smtClean="0">
                <a:latin typeface="Georgia" pitchFamily="18" charset="0"/>
              </a:rPr>
              <a:t>Numero </a:t>
            </a:r>
            <a:r>
              <a:rPr lang="es-ES" sz="2400" dirty="0">
                <a:latin typeface="Georgia" pitchFamily="18" charset="0"/>
              </a:rPr>
              <a:t>de tratamientos                            	</a:t>
            </a:r>
            <a:r>
              <a:rPr lang="es-ES" sz="2400" dirty="0" smtClean="0">
                <a:latin typeface="Georgia" pitchFamily="18" charset="0"/>
              </a:rPr>
              <a:t> 27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s-ES" sz="2400" dirty="0">
                <a:latin typeface="Georgia" pitchFamily="18" charset="0"/>
              </a:rPr>
              <a:t> </a:t>
            </a:r>
            <a:r>
              <a:rPr lang="es-ES" sz="2400" dirty="0" smtClean="0">
                <a:latin typeface="Georgia" pitchFamily="18" charset="0"/>
              </a:rPr>
              <a:t>Unidad </a:t>
            </a:r>
            <a:r>
              <a:rPr lang="es-ES" sz="2400" dirty="0">
                <a:latin typeface="Georgia" pitchFamily="18" charset="0"/>
              </a:rPr>
              <a:t>experimental                               	</a:t>
            </a:r>
            <a:r>
              <a:rPr lang="es-ES" sz="2400" dirty="0" smtClean="0">
                <a:latin typeface="Georgia" pitchFamily="18" charset="0"/>
              </a:rPr>
              <a:t> 81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s-ES" sz="2400" dirty="0">
                <a:latin typeface="Georgia" pitchFamily="18" charset="0"/>
              </a:rPr>
              <a:t> </a:t>
            </a:r>
            <a:r>
              <a:rPr lang="es-EC" sz="2400" dirty="0" smtClean="0">
                <a:latin typeface="Georgia" pitchFamily="18" charset="0"/>
              </a:rPr>
              <a:t>Cada unidad experimental                                 </a:t>
            </a:r>
            <a:r>
              <a:rPr lang="es-EC" sz="2400" dirty="0">
                <a:latin typeface="Georgia" pitchFamily="18" charset="0"/>
              </a:rPr>
              <a:t> </a:t>
            </a:r>
            <a:r>
              <a:rPr lang="es-EC" sz="2400" dirty="0" smtClean="0">
                <a:latin typeface="Georgia" pitchFamily="18" charset="0"/>
              </a:rPr>
              <a:t>  2 l. </a:t>
            </a:r>
            <a:endParaRPr lang="es-EC" sz="2400" dirty="0">
              <a:latin typeface="Georgia" pitchFamily="18" charset="0"/>
            </a:endParaRPr>
          </a:p>
        </p:txBody>
      </p:sp>
      <p:sp>
        <p:nvSpPr>
          <p:cNvPr id="10" name="9 Bisel">
            <a:hlinkClick r:id="rId2" action="ppaction://hlinksldjump"/>
          </p:cNvPr>
          <p:cNvSpPr/>
          <p:nvPr/>
        </p:nvSpPr>
        <p:spPr>
          <a:xfrm>
            <a:off x="0" y="5968159"/>
            <a:ext cx="567680" cy="504056"/>
          </a:xfrm>
          <a:prstGeom prst="beve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Georgia" pitchFamily="18" charset="0"/>
              </a:rPr>
              <a:t>MP</a:t>
            </a:r>
            <a:endParaRPr lang="es-EC" sz="12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52903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Bisel">
            <a:hlinkClick r:id="rId2" action="ppaction://hlinksldjump"/>
          </p:cNvPr>
          <p:cNvSpPr/>
          <p:nvPr/>
        </p:nvSpPr>
        <p:spPr>
          <a:xfrm>
            <a:off x="0" y="5968159"/>
            <a:ext cx="567680" cy="504056"/>
          </a:xfrm>
          <a:prstGeom prst="beve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Georgia" pitchFamily="18" charset="0"/>
              </a:rPr>
              <a:t>MP</a:t>
            </a:r>
            <a:endParaRPr lang="es-EC" sz="1200" dirty="0">
              <a:latin typeface="Georgia" pitchFamily="18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899592" y="260648"/>
            <a:ext cx="38843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800" b="1" u="sng" dirty="0" smtClean="0">
                <a:latin typeface="Georgia" pitchFamily="18" charset="0"/>
              </a:rPr>
              <a:t>Análisis Estadístico </a:t>
            </a:r>
            <a:endParaRPr lang="es-EC" sz="2800" b="1" u="sng" dirty="0">
              <a:latin typeface="Georgia" pitchFamily="18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11072444"/>
              </p:ext>
            </p:extLst>
          </p:nvPr>
        </p:nvGraphicFramePr>
        <p:xfrm>
          <a:off x="1691680" y="843073"/>
          <a:ext cx="5832648" cy="46405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3937"/>
                <a:gridCol w="1888711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100" dirty="0">
                          <a:effectLst/>
                          <a:latin typeface="Georgia" pitchFamily="18" charset="0"/>
                        </a:rPr>
                        <a:t>FV</a:t>
                      </a:r>
                      <a:endParaRPr lang="es-EC" sz="2100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100" dirty="0">
                          <a:effectLst/>
                          <a:latin typeface="Georgia" pitchFamily="18" charset="0"/>
                        </a:rPr>
                        <a:t>GL</a:t>
                      </a:r>
                      <a:endParaRPr lang="es-EC" sz="2100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100" dirty="0">
                          <a:effectLst/>
                          <a:latin typeface="Georgia" pitchFamily="18" charset="0"/>
                        </a:rPr>
                        <a:t>Total </a:t>
                      </a:r>
                      <a:endParaRPr lang="es-EC" sz="2100" dirty="0">
                        <a:effectLst/>
                        <a:latin typeface="Georgia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100" dirty="0">
                          <a:effectLst/>
                          <a:latin typeface="Georgia" pitchFamily="18" charset="0"/>
                        </a:rPr>
                        <a:t>Tratamientos</a:t>
                      </a:r>
                      <a:endParaRPr lang="es-EC" sz="2100" dirty="0">
                        <a:effectLst/>
                        <a:latin typeface="Georgia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100" dirty="0">
                          <a:effectLst/>
                          <a:latin typeface="Georgia" pitchFamily="18" charset="0"/>
                        </a:rPr>
                        <a:t>Repeticiones</a:t>
                      </a:r>
                      <a:endParaRPr lang="es-EC" sz="2100" dirty="0">
                        <a:effectLst/>
                        <a:latin typeface="Georgia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100" dirty="0" smtClean="0">
                          <a:effectLst/>
                          <a:latin typeface="Georgia" pitchFamily="18" charset="0"/>
                        </a:rPr>
                        <a:t>Factor </a:t>
                      </a:r>
                      <a:r>
                        <a:rPr lang="es-ES" sz="2100" dirty="0">
                          <a:effectLst/>
                          <a:latin typeface="Georgia" pitchFamily="18" charset="0"/>
                        </a:rPr>
                        <a:t>A</a:t>
                      </a:r>
                      <a:endParaRPr lang="es-EC" sz="2100" dirty="0">
                        <a:effectLst/>
                        <a:latin typeface="Georgia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100" dirty="0" smtClean="0">
                          <a:effectLst/>
                          <a:latin typeface="Georgia" pitchFamily="18" charset="0"/>
                        </a:rPr>
                        <a:t>Factor </a:t>
                      </a:r>
                      <a:r>
                        <a:rPr lang="es-ES" sz="2100" dirty="0">
                          <a:effectLst/>
                          <a:latin typeface="Georgia" pitchFamily="18" charset="0"/>
                        </a:rPr>
                        <a:t>B</a:t>
                      </a:r>
                      <a:endParaRPr lang="es-EC" sz="2100" dirty="0">
                        <a:effectLst/>
                        <a:latin typeface="Georgia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100" dirty="0" smtClean="0">
                          <a:effectLst/>
                          <a:latin typeface="Georgia" pitchFamily="18" charset="0"/>
                        </a:rPr>
                        <a:t>Factor </a:t>
                      </a:r>
                      <a:r>
                        <a:rPr lang="es-ES" sz="2100" dirty="0">
                          <a:effectLst/>
                          <a:latin typeface="Georgia" pitchFamily="18" charset="0"/>
                        </a:rPr>
                        <a:t>C</a:t>
                      </a:r>
                      <a:endParaRPr lang="es-EC" sz="2100" dirty="0">
                        <a:effectLst/>
                        <a:latin typeface="Georgia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100" dirty="0" smtClean="0">
                          <a:effectLst/>
                          <a:latin typeface="Georgia" pitchFamily="18" charset="0"/>
                        </a:rPr>
                        <a:t>I.</a:t>
                      </a:r>
                      <a:r>
                        <a:rPr lang="es-ES" sz="2100" baseline="0" dirty="0" smtClean="0">
                          <a:effectLst/>
                          <a:latin typeface="Georgia" pitchFamily="18" charset="0"/>
                        </a:rPr>
                        <a:t> </a:t>
                      </a:r>
                      <a:r>
                        <a:rPr lang="es-ES" sz="2100" dirty="0" smtClean="0">
                          <a:effectLst/>
                          <a:latin typeface="Georgia" pitchFamily="18" charset="0"/>
                        </a:rPr>
                        <a:t>A </a:t>
                      </a:r>
                      <a:r>
                        <a:rPr lang="es-ES" sz="2100" dirty="0">
                          <a:effectLst/>
                          <a:latin typeface="Georgia" pitchFamily="18" charset="0"/>
                        </a:rPr>
                        <a:t>x B</a:t>
                      </a:r>
                      <a:endParaRPr lang="es-EC" sz="2100" dirty="0">
                        <a:effectLst/>
                        <a:latin typeface="Georgia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100" dirty="0" smtClean="0">
                          <a:effectLst/>
                          <a:latin typeface="Georgia" pitchFamily="18" charset="0"/>
                        </a:rPr>
                        <a:t>I. A </a:t>
                      </a:r>
                      <a:r>
                        <a:rPr lang="es-ES" sz="2100" dirty="0">
                          <a:effectLst/>
                          <a:latin typeface="Georgia" pitchFamily="18" charset="0"/>
                        </a:rPr>
                        <a:t>X C</a:t>
                      </a:r>
                      <a:endParaRPr lang="es-EC" sz="2100" dirty="0">
                        <a:effectLst/>
                        <a:latin typeface="Georgia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100" dirty="0" smtClean="0">
                          <a:effectLst/>
                          <a:latin typeface="Georgia" pitchFamily="18" charset="0"/>
                        </a:rPr>
                        <a:t>I. B </a:t>
                      </a:r>
                      <a:r>
                        <a:rPr lang="es-ES" sz="2100" dirty="0">
                          <a:effectLst/>
                          <a:latin typeface="Georgia" pitchFamily="18" charset="0"/>
                        </a:rPr>
                        <a:t>X C</a:t>
                      </a:r>
                      <a:endParaRPr lang="es-EC" sz="2100" dirty="0">
                        <a:effectLst/>
                        <a:latin typeface="Georgia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100" dirty="0" smtClean="0">
                          <a:effectLst/>
                          <a:latin typeface="Georgia" pitchFamily="18" charset="0"/>
                        </a:rPr>
                        <a:t>I. A </a:t>
                      </a:r>
                      <a:r>
                        <a:rPr lang="es-ES" sz="2100" dirty="0">
                          <a:effectLst/>
                          <a:latin typeface="Georgia" pitchFamily="18" charset="0"/>
                        </a:rPr>
                        <a:t>X B X C </a:t>
                      </a:r>
                      <a:endParaRPr lang="es-EC" sz="2100" dirty="0">
                        <a:effectLst/>
                        <a:latin typeface="Georgia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100" dirty="0">
                          <a:effectLst/>
                          <a:latin typeface="Georgia" pitchFamily="18" charset="0"/>
                        </a:rPr>
                        <a:t>Error </a:t>
                      </a:r>
                      <a:r>
                        <a:rPr lang="es-ES" sz="2100" dirty="0" err="1">
                          <a:effectLst/>
                          <a:latin typeface="Georgia" pitchFamily="18" charset="0"/>
                        </a:rPr>
                        <a:t>Exp</a:t>
                      </a:r>
                      <a:r>
                        <a:rPr lang="es-ES" sz="2100" dirty="0">
                          <a:effectLst/>
                          <a:latin typeface="Georgia" pitchFamily="18" charset="0"/>
                        </a:rPr>
                        <a:t>.</a:t>
                      </a:r>
                      <a:endParaRPr lang="es-EC" sz="2100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100" dirty="0" smtClean="0">
                          <a:effectLst/>
                          <a:latin typeface="Georgia" pitchFamily="18" charset="0"/>
                        </a:rPr>
                        <a:t>80</a:t>
                      </a:r>
                      <a:endParaRPr lang="es-EC" sz="2100" dirty="0">
                        <a:effectLst/>
                        <a:latin typeface="Georgia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100" dirty="0" smtClean="0">
                          <a:effectLst/>
                          <a:latin typeface="Georgia" pitchFamily="18" charset="0"/>
                        </a:rPr>
                        <a:t>26</a:t>
                      </a:r>
                      <a:endParaRPr lang="es-EC" sz="2100" dirty="0">
                        <a:effectLst/>
                        <a:latin typeface="Georgia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100" dirty="0">
                          <a:effectLst/>
                          <a:latin typeface="Georgia" pitchFamily="18" charset="0"/>
                        </a:rPr>
                        <a:t>2</a:t>
                      </a:r>
                      <a:endParaRPr lang="es-EC" sz="2100" dirty="0">
                        <a:effectLst/>
                        <a:latin typeface="Georgia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100" dirty="0">
                          <a:effectLst/>
                          <a:latin typeface="Georgia" pitchFamily="18" charset="0"/>
                        </a:rPr>
                        <a:t>          2</a:t>
                      </a:r>
                      <a:endParaRPr lang="es-EC" sz="2100" dirty="0">
                        <a:effectLst/>
                        <a:latin typeface="Georgia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100" dirty="0">
                          <a:effectLst/>
                          <a:latin typeface="Georgia" pitchFamily="18" charset="0"/>
                        </a:rPr>
                        <a:t>          2</a:t>
                      </a:r>
                      <a:endParaRPr lang="es-EC" sz="2100" dirty="0">
                        <a:effectLst/>
                        <a:latin typeface="Georgia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100" dirty="0">
                          <a:effectLst/>
                          <a:latin typeface="Georgia" pitchFamily="18" charset="0"/>
                        </a:rPr>
                        <a:t>          </a:t>
                      </a:r>
                      <a:r>
                        <a:rPr lang="es-ES" sz="2100" dirty="0" smtClean="0">
                          <a:effectLst/>
                          <a:latin typeface="Georgia" pitchFamily="18" charset="0"/>
                        </a:rPr>
                        <a:t>2</a:t>
                      </a:r>
                      <a:endParaRPr lang="es-EC" sz="2100" dirty="0">
                        <a:effectLst/>
                        <a:latin typeface="Georgia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100" dirty="0">
                          <a:effectLst/>
                          <a:latin typeface="Georgia" pitchFamily="18" charset="0"/>
                        </a:rPr>
                        <a:t>          4</a:t>
                      </a:r>
                      <a:endParaRPr lang="es-EC" sz="2100" dirty="0">
                        <a:effectLst/>
                        <a:latin typeface="Georgia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100" dirty="0">
                          <a:effectLst/>
                          <a:latin typeface="Georgia" pitchFamily="18" charset="0"/>
                        </a:rPr>
                        <a:t>          </a:t>
                      </a:r>
                      <a:r>
                        <a:rPr lang="es-ES" sz="2100" dirty="0" smtClean="0">
                          <a:effectLst/>
                          <a:latin typeface="Georgia" pitchFamily="18" charset="0"/>
                        </a:rPr>
                        <a:t>4 </a:t>
                      </a:r>
                      <a:endParaRPr lang="es-EC" sz="2100" dirty="0">
                        <a:effectLst/>
                        <a:latin typeface="Georgia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100" dirty="0">
                          <a:effectLst/>
                          <a:latin typeface="Georgia" pitchFamily="18" charset="0"/>
                        </a:rPr>
                        <a:t>          </a:t>
                      </a:r>
                      <a:r>
                        <a:rPr lang="es-ES" sz="2100" dirty="0" smtClean="0">
                          <a:effectLst/>
                          <a:latin typeface="Georgia" pitchFamily="18" charset="0"/>
                        </a:rPr>
                        <a:t>4</a:t>
                      </a:r>
                      <a:endParaRPr lang="es-EC" sz="2100" dirty="0" smtClean="0">
                        <a:effectLst/>
                        <a:latin typeface="Georgia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100" dirty="0" smtClean="0">
                          <a:effectLst/>
                          <a:latin typeface="Georgia" pitchFamily="18" charset="0"/>
                        </a:rPr>
                        <a:t>          8</a:t>
                      </a:r>
                      <a:endParaRPr lang="es-EC" sz="2100" dirty="0" smtClean="0">
                        <a:effectLst/>
                        <a:latin typeface="Georgia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100" dirty="0" smtClean="0"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52</a:t>
                      </a:r>
                      <a:endParaRPr lang="es-EC" sz="2100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6" name="5 Bisel">
            <a:hlinkClick r:id="rId3" action="ppaction://hlinksldjump"/>
          </p:cNvPr>
          <p:cNvSpPr/>
          <p:nvPr/>
        </p:nvSpPr>
        <p:spPr>
          <a:xfrm>
            <a:off x="8460432" y="6032486"/>
            <a:ext cx="683568" cy="504056"/>
          </a:xfrm>
          <a:prstGeom prst="beve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Georgia" pitchFamily="18" charset="0"/>
              </a:rPr>
              <a:t>MM</a:t>
            </a:r>
            <a:endParaRPr lang="es-EC" sz="1200" dirty="0">
              <a:latin typeface="Georgia" pitchFamily="18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83568" y="5509266"/>
            <a:ext cx="46923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b="1" u="sng" dirty="0" smtClean="0">
                <a:latin typeface="Georgia" pitchFamily="18" charset="0"/>
              </a:rPr>
              <a:t>Análisis funcional</a:t>
            </a:r>
            <a:endParaRPr lang="es-EC" sz="1400" b="1" u="sng" dirty="0">
              <a:latin typeface="Georgia" pitchFamily="18" charset="0"/>
            </a:endParaRPr>
          </a:p>
          <a:p>
            <a:r>
              <a:rPr lang="es-EC" sz="1400" b="1" dirty="0" smtClean="0">
                <a:latin typeface="Georgia" pitchFamily="18" charset="0"/>
              </a:rPr>
              <a:t>Tratamientos </a:t>
            </a:r>
            <a:r>
              <a:rPr lang="en-US" sz="1400" b="1" dirty="0" smtClean="0">
                <a:latin typeface="Georgia" pitchFamily="18" charset="0"/>
              </a:rPr>
              <a:t>: </a:t>
            </a:r>
            <a:r>
              <a:rPr lang="en-US" sz="1400" b="1" dirty="0">
                <a:latin typeface="Georgia" pitchFamily="18" charset="0"/>
              </a:rPr>
              <a:t>T</a:t>
            </a:r>
            <a:r>
              <a:rPr lang="en-US" sz="1400" b="1" dirty="0" smtClean="0">
                <a:latin typeface="Georgia" pitchFamily="18" charset="0"/>
              </a:rPr>
              <a:t>ukey 5%</a:t>
            </a:r>
          </a:p>
          <a:p>
            <a:r>
              <a:rPr lang="en-US" sz="1400" b="1" dirty="0" smtClean="0">
                <a:latin typeface="Georgia" pitchFamily="18" charset="0"/>
              </a:rPr>
              <a:t>Factores: DMS (</a:t>
            </a:r>
            <a:r>
              <a:rPr lang="en-US" sz="1400" b="1" dirty="0" err="1" smtClean="0">
                <a:latin typeface="Georgia" pitchFamily="18" charset="0"/>
              </a:rPr>
              <a:t>Diferencia</a:t>
            </a:r>
            <a:r>
              <a:rPr lang="en-US" sz="1400" b="1" dirty="0" smtClean="0">
                <a:latin typeface="Georgia" pitchFamily="18" charset="0"/>
              </a:rPr>
              <a:t> Minima </a:t>
            </a:r>
            <a:r>
              <a:rPr lang="en-US" sz="1400" b="1" dirty="0" err="1" smtClean="0">
                <a:latin typeface="Georgia" pitchFamily="18" charset="0"/>
              </a:rPr>
              <a:t>Significativa</a:t>
            </a:r>
            <a:r>
              <a:rPr lang="en-US" sz="1400" b="1" dirty="0" smtClean="0">
                <a:latin typeface="Georgia" pitchFamily="18" charset="0"/>
              </a:rPr>
              <a:t>)</a:t>
            </a:r>
          </a:p>
          <a:p>
            <a:r>
              <a:rPr lang="en-US" sz="1400" b="1" dirty="0" smtClean="0">
                <a:latin typeface="Georgia" pitchFamily="18" charset="0"/>
              </a:rPr>
              <a:t>No Parametricas : Friedman 5% </a:t>
            </a:r>
            <a:r>
              <a:rPr lang="es-EC" sz="1400" b="1" dirty="0" smtClean="0">
                <a:latin typeface="Georgia" pitchFamily="18" charset="0"/>
              </a:rPr>
              <a:t> </a:t>
            </a:r>
            <a:endParaRPr lang="es-EC" sz="14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91751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pan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isel">
            <a:hlinkClick r:id="rId2" action="ppaction://hlinksldjump"/>
          </p:cNvPr>
          <p:cNvSpPr/>
          <p:nvPr/>
        </p:nvSpPr>
        <p:spPr>
          <a:xfrm>
            <a:off x="0" y="5968159"/>
            <a:ext cx="567680" cy="504056"/>
          </a:xfrm>
          <a:prstGeom prst="beve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Georgia" pitchFamily="18" charset="0"/>
              </a:rPr>
              <a:t>MP</a:t>
            </a:r>
            <a:endParaRPr lang="es-EC" sz="1200" dirty="0">
              <a:latin typeface="Georgia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899592" y="404664"/>
            <a:ext cx="41168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800" b="1" u="sng" dirty="0" smtClean="0">
                <a:latin typeface="Georgia" pitchFamily="18" charset="0"/>
              </a:rPr>
              <a:t>Variables a evaluarse</a:t>
            </a:r>
            <a:endParaRPr lang="es-EC" sz="2800" b="1" u="sng" dirty="0">
              <a:latin typeface="Georgia" pitchFamily="18" charset="0"/>
            </a:endParaRPr>
          </a:p>
        </p:txBody>
      </p:sp>
      <p:graphicFrame>
        <p:nvGraphicFramePr>
          <p:cNvPr id="8" name="3 Marcador de tabla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192501875"/>
              </p:ext>
            </p:extLst>
          </p:nvPr>
        </p:nvGraphicFramePr>
        <p:xfrm>
          <a:off x="683568" y="986869"/>
          <a:ext cx="7992888" cy="5125720"/>
        </p:xfrm>
        <a:graphic>
          <a:graphicData uri="http://schemas.openxmlformats.org/drawingml/2006/table">
            <a:tbl>
              <a:tblPr firstRow="1" bandRow="1" bandCol="1">
                <a:tableStyleId>{22838BEF-8BB2-4498-84A7-C5851F593DF1}</a:tableStyleId>
              </a:tblPr>
              <a:tblGrid>
                <a:gridCol w="2017623"/>
                <a:gridCol w="2950929"/>
                <a:gridCol w="3024336"/>
              </a:tblGrid>
              <a:tr h="5261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2800" dirty="0">
                        <a:solidFill>
                          <a:sysClr val="windowText" lastClr="000000"/>
                        </a:solidFill>
                        <a:latin typeface="Georgia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Análisis</a:t>
                      </a:r>
                      <a:endParaRPr lang="es-ES" sz="2400" dirty="0">
                        <a:solidFill>
                          <a:schemeClr val="bg1"/>
                        </a:solidFill>
                        <a:latin typeface="Georgia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Método</a:t>
                      </a:r>
                      <a:endParaRPr lang="es-ES" sz="2400" dirty="0">
                        <a:solidFill>
                          <a:schemeClr val="bg1"/>
                        </a:solidFill>
                        <a:latin typeface="Georgia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  <a:tr h="24944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es-ES" sz="2400" b="1" kern="1200" dirty="0" smtClean="0">
                          <a:solidFill>
                            <a:schemeClr val="bg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Materia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es-ES" sz="2400" b="1" kern="1200" dirty="0" smtClean="0">
                          <a:solidFill>
                            <a:schemeClr val="bg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Prima </a:t>
                      </a:r>
                      <a:endParaRPr kumimoji="0" lang="es-ES" sz="2400" b="1" kern="1200" dirty="0">
                        <a:solidFill>
                          <a:schemeClr val="bg1"/>
                        </a:solidFill>
                        <a:latin typeface="Georgia" pitchFamily="18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aseline="0" dirty="0" smtClean="0">
                          <a:solidFill>
                            <a:schemeClr val="dk1"/>
                          </a:solidFill>
                          <a:latin typeface="Georgia" pitchFamily="18" charset="0"/>
                          <a:ea typeface="+mn-ea"/>
                        </a:rPr>
                        <a:t>Proteína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aseline="0" dirty="0" smtClean="0">
                          <a:solidFill>
                            <a:schemeClr val="dk1"/>
                          </a:solidFill>
                          <a:latin typeface="Georgia" pitchFamily="18" charset="0"/>
                          <a:ea typeface="+mn-ea"/>
                        </a:rPr>
                        <a:t>Fibra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aseline="0" dirty="0" smtClean="0">
                          <a:solidFill>
                            <a:schemeClr val="dk1"/>
                          </a:solidFill>
                          <a:latin typeface="Georgia" pitchFamily="18" charset="0"/>
                          <a:ea typeface="+mn-ea"/>
                        </a:rPr>
                        <a:t>Ceniza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aseline="0" dirty="0" smtClean="0">
                          <a:solidFill>
                            <a:schemeClr val="dk1"/>
                          </a:solidFill>
                          <a:latin typeface="Georgia" pitchFamily="18" charset="0"/>
                          <a:ea typeface="+mn-ea"/>
                        </a:rPr>
                        <a:t>Almidón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aseline="0" dirty="0" smtClean="0">
                          <a:solidFill>
                            <a:schemeClr val="dk1"/>
                          </a:solidFill>
                          <a:latin typeface="Georgia" pitchFamily="18" charset="0"/>
                          <a:ea typeface="+mn-ea"/>
                        </a:rPr>
                        <a:t>Grasa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aseline="0" dirty="0" smtClean="0">
                          <a:solidFill>
                            <a:schemeClr val="dk1"/>
                          </a:solidFill>
                          <a:latin typeface="Georgia" pitchFamily="18" charset="0"/>
                          <a:ea typeface="+mn-ea"/>
                        </a:rPr>
                        <a:t>Potasio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aseline="0" dirty="0" smtClean="0">
                          <a:solidFill>
                            <a:schemeClr val="dk1"/>
                          </a:solidFill>
                          <a:latin typeface="Georgia" pitchFamily="18" charset="0"/>
                          <a:ea typeface="+mn-ea"/>
                        </a:rPr>
                        <a:t>Hierro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aseline="0" dirty="0" smtClean="0">
                          <a:solidFill>
                            <a:schemeClr val="dk1"/>
                          </a:solidFill>
                          <a:latin typeface="Georgia" pitchFamily="18" charset="0"/>
                          <a:ea typeface="+mn-ea"/>
                        </a:rPr>
                        <a:t>Calcio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aseline="0" dirty="0" smtClean="0">
                          <a:solidFill>
                            <a:schemeClr val="dk1"/>
                          </a:solidFill>
                          <a:latin typeface="Georgia" pitchFamily="18" charset="0"/>
                          <a:ea typeface="+mn-ea"/>
                        </a:rPr>
                        <a:t>Fósforo</a:t>
                      </a:r>
                      <a:r>
                        <a:rPr lang="es-ES" sz="2400" baseline="0" dirty="0" smtClean="0">
                          <a:solidFill>
                            <a:schemeClr val="dk1"/>
                          </a:solidFill>
                          <a:latin typeface="Georgia" pitchFamily="18" charset="0"/>
                          <a:ea typeface="+mn-ea"/>
                        </a:rPr>
                        <a:t> </a:t>
                      </a:r>
                      <a:endParaRPr lang="es-ES" sz="2400" dirty="0">
                        <a:solidFill>
                          <a:sysClr val="windowText" lastClr="000000"/>
                        </a:solidFill>
                        <a:latin typeface="Georgia" pitchFamily="18" charset="0"/>
                        <a:ea typeface="Times New Roman"/>
                      </a:endParaRPr>
                    </a:p>
                  </a:txBody>
                  <a:tcPr marL="44450" marR="44450" marT="0" marB="0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es-E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AOAC  920.87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es-E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AOAC 985.29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es-E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AOAC  923.03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es-E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NTE INEN 266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es-E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AOAC 920.85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es-E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Tetra fenil borato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es-E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Fenantrolina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es-E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EDTA – Murex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es-E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Molibdato – Vanadato</a:t>
                      </a:r>
                      <a:endParaRPr lang="es-ES" sz="2400" dirty="0">
                        <a:solidFill>
                          <a:sysClr val="windowText" lastClr="000000"/>
                        </a:solidFill>
                        <a:latin typeface="Georgia" pitchFamily="18" charset="0"/>
                        <a:ea typeface="Times New Roman"/>
                      </a:endParaRPr>
                    </a:p>
                  </a:txBody>
                  <a:tcPr marL="44450" marR="44450" marT="0" marB="0"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  <a:tr h="569069">
                <a:tc rowSpan="3"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es-ES" sz="2400" b="1" kern="1200" dirty="0" smtClean="0">
                          <a:solidFill>
                            <a:schemeClr val="bg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Producto Terminado </a:t>
                      </a:r>
                      <a:endParaRPr kumimoji="0" lang="es-ES" sz="2400" b="1" kern="1200" dirty="0">
                        <a:solidFill>
                          <a:schemeClr val="bg1"/>
                        </a:solidFill>
                        <a:latin typeface="Georgia" pitchFamily="18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chemeClr val="dk1"/>
                          </a:solidFill>
                          <a:latin typeface="Georgia" pitchFamily="18" charset="0"/>
                          <a:ea typeface="+mn-ea"/>
                        </a:rPr>
                        <a:t>Densidad</a:t>
                      </a:r>
                      <a:r>
                        <a:rPr lang="es-ES" sz="1800" baseline="0" dirty="0" smtClean="0">
                          <a:solidFill>
                            <a:schemeClr val="dk1"/>
                          </a:solidFill>
                          <a:latin typeface="Georgia" pitchFamily="18" charset="0"/>
                          <a:ea typeface="+mn-ea"/>
                        </a:rPr>
                        <a:t> </a:t>
                      </a:r>
                      <a:endParaRPr lang="es-ES" sz="1800" dirty="0">
                        <a:solidFill>
                          <a:schemeClr val="tx1"/>
                        </a:solidFill>
                        <a:latin typeface="Georgia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kern="1200" dirty="0" smtClean="0">
                          <a:solidFill>
                            <a:sysClr val="windowText" lastClr="000000"/>
                          </a:solidFill>
                          <a:latin typeface="Georgia" pitchFamily="18" charset="0"/>
                          <a:ea typeface="Times New Roman"/>
                          <a:cs typeface="+mn-cs"/>
                        </a:rPr>
                        <a:t>Refractometría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smtClean="0">
                          <a:solidFill>
                            <a:sysClr val="windowText" lastClr="000000"/>
                          </a:solidFill>
                          <a:latin typeface="Georgia" pitchFamily="18" charset="0"/>
                          <a:ea typeface="Times New Roman"/>
                        </a:rPr>
                        <a:t>(Refractómetro ABBE)</a:t>
                      </a:r>
                    </a:p>
                  </a:txBody>
                  <a:tcPr marL="44450" marR="4445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  <a:tr h="647200"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2400" dirty="0">
                        <a:solidFill>
                          <a:schemeClr val="tx1"/>
                        </a:solidFill>
                        <a:latin typeface="Georgia" pitchFamily="18" charset="0"/>
                        <a:ea typeface="Times New Roman"/>
                      </a:endParaRPr>
                    </a:p>
                  </a:txBody>
                  <a:tcPr marL="44450" marR="44450" marT="0" marB="0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chemeClr val="dk1"/>
                          </a:solidFill>
                          <a:latin typeface="Georgia" pitchFamily="18" charset="0"/>
                          <a:ea typeface="+mn-ea"/>
                        </a:rPr>
                        <a:t>Concentración</a:t>
                      </a:r>
                      <a:r>
                        <a:rPr lang="es-ES" sz="1800" baseline="0" dirty="0" smtClean="0">
                          <a:solidFill>
                            <a:schemeClr val="dk1"/>
                          </a:solidFill>
                          <a:latin typeface="Georgia" pitchFamily="18" charset="0"/>
                          <a:ea typeface="+mn-ea"/>
                        </a:rPr>
                        <a:t> de s</a:t>
                      </a:r>
                      <a:r>
                        <a:rPr lang="es-EC" sz="1800" baseline="0" dirty="0" smtClean="0">
                          <a:solidFill>
                            <a:schemeClr val="dk1"/>
                          </a:solidFill>
                          <a:latin typeface="Georgia" pitchFamily="18" charset="0"/>
                          <a:ea typeface="+mn-ea"/>
                        </a:rPr>
                        <a:t>ó</a:t>
                      </a:r>
                      <a:r>
                        <a:rPr lang="es-ES" sz="1800" baseline="0" dirty="0" smtClean="0">
                          <a:solidFill>
                            <a:schemeClr val="dk1"/>
                          </a:solidFill>
                          <a:latin typeface="Georgia" pitchFamily="18" charset="0"/>
                          <a:ea typeface="+mn-ea"/>
                        </a:rPr>
                        <a:t>lidos solubles </a:t>
                      </a:r>
                      <a:endParaRPr lang="es-ES" sz="1800" dirty="0">
                        <a:solidFill>
                          <a:schemeClr val="tx1"/>
                        </a:solidFill>
                        <a:latin typeface="Georgia" pitchFamily="18" charset="0"/>
                        <a:ea typeface="Times New Roman"/>
                      </a:endParaRPr>
                    </a:p>
                  </a:txBody>
                  <a:tcPr marL="44450" marR="44450" marT="0" marB="0">
                    <a:cell3D prstMaterial="dkEdge">
                      <a:bevel h="50800" prst="divot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dirty="0" smtClean="0">
                        <a:solidFill>
                          <a:sysClr val="windowText" lastClr="000000"/>
                        </a:solidFill>
                        <a:latin typeface="Georgia" pitchFamily="18" charset="0"/>
                        <a:ea typeface="Times New Roman"/>
                      </a:endParaRPr>
                    </a:p>
                  </a:txBody>
                  <a:tcPr marL="44450" marR="44450" marT="0" marB="0"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  <a:tr h="803667"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2400" dirty="0">
                        <a:solidFill>
                          <a:schemeClr val="bg1"/>
                        </a:solidFill>
                        <a:latin typeface="Georgia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 smtClean="0">
                          <a:solidFill>
                            <a:schemeClr val="bg1"/>
                          </a:solidFill>
                          <a:latin typeface="Georgia" pitchFamily="18" charset="0"/>
                          <a:ea typeface="Times New Roman"/>
                        </a:rPr>
                        <a:t>Turbidez</a:t>
                      </a:r>
                      <a:r>
                        <a:rPr lang="es-ES" sz="1800" b="0" baseline="0" dirty="0" smtClean="0">
                          <a:solidFill>
                            <a:schemeClr val="bg1"/>
                          </a:solidFill>
                          <a:latin typeface="Georgia" pitchFamily="18" charset="0"/>
                          <a:ea typeface="Times New Roman"/>
                        </a:rPr>
                        <a:t> </a:t>
                      </a:r>
                      <a:endParaRPr lang="es-ES" sz="1800" b="0" dirty="0">
                        <a:solidFill>
                          <a:schemeClr val="bg1"/>
                        </a:solidFill>
                        <a:latin typeface="Georgia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dirty="0" smtClean="0">
                        <a:solidFill>
                          <a:sysClr val="windowText" lastClr="000000"/>
                        </a:solidFill>
                        <a:latin typeface="Georgia" pitchFamily="18" charset="0"/>
                        <a:ea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smtClean="0">
                          <a:solidFill>
                            <a:sysClr val="windowText" lastClr="000000"/>
                          </a:solidFill>
                          <a:latin typeface="Georgia" pitchFamily="18" charset="0"/>
                          <a:ea typeface="Times New Roman"/>
                        </a:rPr>
                        <a:t>Nefelométrico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smtClean="0">
                          <a:solidFill>
                            <a:sysClr val="windowText" lastClr="000000"/>
                          </a:solidFill>
                          <a:latin typeface="Georgia" pitchFamily="18" charset="0"/>
                          <a:ea typeface="Times New Roman"/>
                        </a:rPr>
                        <a:t>(Fotómetro)</a:t>
                      </a:r>
                    </a:p>
                  </a:txBody>
                  <a:tcPr marL="44450" marR="44450" marT="0" marB="0"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13305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pan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tabla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305134256"/>
              </p:ext>
            </p:extLst>
          </p:nvPr>
        </p:nvGraphicFramePr>
        <p:xfrm>
          <a:off x="830796" y="1556792"/>
          <a:ext cx="7482408" cy="507449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741204"/>
                <a:gridCol w="3741204"/>
              </a:tblGrid>
              <a:tr h="5482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200" dirty="0">
                          <a:latin typeface="Georgia" pitchFamily="18" charset="0"/>
                        </a:rPr>
                        <a:t>Análisis</a:t>
                      </a:r>
                      <a:endParaRPr lang="es-ES" sz="2200" dirty="0">
                        <a:solidFill>
                          <a:sysClr val="windowText" lastClr="000000"/>
                        </a:solidFill>
                        <a:latin typeface="Georgia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200" dirty="0">
                          <a:latin typeface="Georgia" pitchFamily="18" charset="0"/>
                        </a:rPr>
                        <a:t>Método</a:t>
                      </a:r>
                      <a:endParaRPr lang="es-ES" sz="2200" dirty="0">
                        <a:solidFill>
                          <a:sysClr val="windowText" lastClr="000000"/>
                        </a:solidFill>
                        <a:latin typeface="Georgia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  <a:tr h="4762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200" dirty="0" smtClean="0">
                          <a:latin typeface="Georgia" pitchFamily="18" charset="0"/>
                        </a:rPr>
                        <a:t>Color</a:t>
                      </a:r>
                      <a:r>
                        <a:rPr lang="es-ES" sz="2200" baseline="0" dirty="0" smtClean="0">
                          <a:latin typeface="Georgia" pitchFamily="18" charset="0"/>
                        </a:rPr>
                        <a:t> </a:t>
                      </a:r>
                      <a:endParaRPr lang="es-ES" sz="2200" dirty="0">
                        <a:solidFill>
                          <a:sysClr val="windowText" lastClr="000000"/>
                        </a:solidFill>
                        <a:latin typeface="Georgia" pitchFamily="18" charset="0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200" dirty="0">
                          <a:latin typeface="Georgia" pitchFamily="18" charset="0"/>
                        </a:rPr>
                        <a:t>Evaluación sensorial</a:t>
                      </a:r>
                      <a:endParaRPr lang="es-ES" sz="2200" dirty="0">
                        <a:solidFill>
                          <a:sysClr val="windowText" lastClr="000000"/>
                        </a:solidFill>
                        <a:latin typeface="Georgia" pitchFamily="18" charset="0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  <a:tr h="3878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200" dirty="0" smtClean="0">
                          <a:latin typeface="Georgia" pitchFamily="18" charset="0"/>
                        </a:rPr>
                        <a:t>Olor</a:t>
                      </a:r>
                      <a:r>
                        <a:rPr lang="es-ES" sz="2200" baseline="0" dirty="0" smtClean="0">
                          <a:latin typeface="Georgia" pitchFamily="18" charset="0"/>
                        </a:rPr>
                        <a:t> </a:t>
                      </a:r>
                      <a:endParaRPr lang="es-ES" sz="2200" dirty="0">
                        <a:solidFill>
                          <a:sysClr val="windowText" lastClr="000000"/>
                        </a:solidFill>
                        <a:latin typeface="Georgia" pitchFamily="18" charset="0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200" dirty="0">
                          <a:latin typeface="Georgia" pitchFamily="18" charset="0"/>
                        </a:rPr>
                        <a:t>Evaluación sensorial</a:t>
                      </a:r>
                      <a:endParaRPr lang="es-ES" sz="2200" dirty="0">
                        <a:solidFill>
                          <a:sysClr val="windowText" lastClr="000000"/>
                        </a:solidFill>
                        <a:latin typeface="Georgia" pitchFamily="18" charset="0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200" dirty="0">
                          <a:latin typeface="Georgia" pitchFamily="18" charset="0"/>
                        </a:rPr>
                        <a:t>Sabor</a:t>
                      </a:r>
                      <a:endParaRPr lang="es-ES" sz="2200" dirty="0">
                        <a:solidFill>
                          <a:sysClr val="windowText" lastClr="000000"/>
                        </a:solidFill>
                        <a:latin typeface="Georgia" pitchFamily="18" charset="0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200" dirty="0">
                          <a:latin typeface="Georgia" pitchFamily="18" charset="0"/>
                        </a:rPr>
                        <a:t>Evaluación sensorial</a:t>
                      </a:r>
                      <a:endParaRPr lang="es-ES" sz="2200" dirty="0">
                        <a:solidFill>
                          <a:sysClr val="windowText" lastClr="000000"/>
                        </a:solidFill>
                        <a:latin typeface="Georgia" pitchFamily="18" charset="0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  <a:tr h="4154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200" dirty="0" smtClean="0">
                          <a:latin typeface="Georgia" pitchFamily="18" charset="0"/>
                        </a:rPr>
                        <a:t>Consistencia</a:t>
                      </a:r>
                      <a:r>
                        <a:rPr lang="es-ES" sz="2200" baseline="0" dirty="0" smtClean="0">
                          <a:latin typeface="Georgia" pitchFamily="18" charset="0"/>
                        </a:rPr>
                        <a:t> </a:t>
                      </a:r>
                      <a:endParaRPr lang="es-ES" sz="2200" dirty="0">
                        <a:solidFill>
                          <a:schemeClr val="tx1"/>
                        </a:solidFill>
                        <a:latin typeface="Georgia" pitchFamily="18" charset="0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200" dirty="0" smtClean="0">
                          <a:latin typeface="Georgia" pitchFamily="18" charset="0"/>
                        </a:rPr>
                        <a:t>Evaluación sensorial</a:t>
                      </a:r>
                      <a:endParaRPr lang="es-ES" sz="2200" dirty="0" smtClean="0">
                        <a:solidFill>
                          <a:sysClr val="windowText" lastClr="000000"/>
                        </a:solidFill>
                        <a:latin typeface="Georgia" pitchFamily="18" charset="0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200" dirty="0" smtClean="0">
                          <a:solidFill>
                            <a:schemeClr val="dk1"/>
                          </a:solidFill>
                          <a:latin typeface="Georgia" pitchFamily="18" charset="0"/>
                          <a:ea typeface="+mn-ea"/>
                        </a:rPr>
                        <a:t>Aceptación</a:t>
                      </a:r>
                      <a:r>
                        <a:rPr lang="es-ES" sz="2200" baseline="0" dirty="0" smtClean="0">
                          <a:solidFill>
                            <a:schemeClr val="dk1"/>
                          </a:solidFill>
                          <a:latin typeface="Georgia" pitchFamily="18" charset="0"/>
                          <a:ea typeface="+mn-ea"/>
                        </a:rPr>
                        <a:t> </a:t>
                      </a:r>
                      <a:endParaRPr lang="es-ES" sz="2200" dirty="0">
                        <a:solidFill>
                          <a:schemeClr val="tx1"/>
                        </a:solidFill>
                        <a:latin typeface="Georgia" pitchFamily="18" charset="0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200" dirty="0" smtClean="0">
                          <a:latin typeface="Georgia" pitchFamily="18" charset="0"/>
                        </a:rPr>
                        <a:t>Evaluación sensorial </a:t>
                      </a:r>
                      <a:endParaRPr lang="es-ES" sz="2200" dirty="0" smtClean="0">
                        <a:solidFill>
                          <a:sysClr val="windowText" lastClr="000000"/>
                        </a:solidFill>
                        <a:latin typeface="Georgia" pitchFamily="18" charset="0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200" dirty="0" smtClean="0">
                          <a:solidFill>
                            <a:schemeClr val="dk1"/>
                          </a:solidFill>
                          <a:latin typeface="Georgia" pitchFamily="18" charset="0"/>
                          <a:ea typeface="+mn-ea"/>
                        </a:rPr>
                        <a:t>Recuento</a:t>
                      </a:r>
                      <a:r>
                        <a:rPr lang="es-ES" sz="2200" baseline="0" dirty="0" smtClean="0">
                          <a:solidFill>
                            <a:schemeClr val="dk1"/>
                          </a:solidFill>
                          <a:latin typeface="Georgia" pitchFamily="18" charset="0"/>
                          <a:ea typeface="+mn-ea"/>
                        </a:rPr>
                        <a:t> de aerobios totales </a:t>
                      </a:r>
                      <a:endParaRPr lang="es-ES" sz="2200" dirty="0">
                        <a:solidFill>
                          <a:schemeClr val="tx1"/>
                        </a:solidFill>
                        <a:latin typeface="Georgia" pitchFamily="18" charset="0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200" kern="1200" dirty="0" smtClean="0">
                          <a:solidFill>
                            <a:schemeClr val="dk1"/>
                          </a:solidFill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AOAC 990.12</a:t>
                      </a:r>
                      <a:endParaRPr lang="es-ES" sz="2200" dirty="0" smtClean="0">
                        <a:solidFill>
                          <a:sysClr val="windowText" lastClr="000000"/>
                        </a:solidFill>
                        <a:latin typeface="Georgia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200" dirty="0" smtClean="0">
                          <a:solidFill>
                            <a:schemeClr val="bg1"/>
                          </a:solidFill>
                          <a:latin typeface="Georgia" pitchFamily="18" charset="0"/>
                          <a:ea typeface="Times New Roman"/>
                        </a:rPr>
                        <a:t>Presencia</a:t>
                      </a:r>
                      <a:r>
                        <a:rPr lang="es-ES" sz="2200" baseline="0" dirty="0" smtClean="0">
                          <a:solidFill>
                            <a:schemeClr val="bg1"/>
                          </a:solidFill>
                          <a:latin typeface="Georgia" pitchFamily="18" charset="0"/>
                          <a:ea typeface="Times New Roman"/>
                        </a:rPr>
                        <a:t> de E. </a:t>
                      </a:r>
                      <a:r>
                        <a:rPr lang="es-ES" sz="2200" baseline="0" dirty="0" err="1" smtClean="0">
                          <a:solidFill>
                            <a:schemeClr val="bg1"/>
                          </a:solidFill>
                          <a:latin typeface="Georgia" pitchFamily="18" charset="0"/>
                          <a:ea typeface="Times New Roman"/>
                        </a:rPr>
                        <a:t>Coli</a:t>
                      </a:r>
                      <a:endParaRPr lang="es-ES" sz="2200" dirty="0">
                        <a:solidFill>
                          <a:schemeClr val="bg1"/>
                        </a:solidFill>
                        <a:latin typeface="Georgia" pitchFamily="18" charset="0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200" kern="1200" dirty="0" smtClean="0">
                          <a:solidFill>
                            <a:schemeClr val="dk1"/>
                          </a:solidFill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AOAC 990.12</a:t>
                      </a:r>
                      <a:endParaRPr lang="es-ES" sz="2200" dirty="0" smtClean="0">
                        <a:solidFill>
                          <a:sysClr val="windowText" lastClr="000000"/>
                        </a:solidFill>
                        <a:latin typeface="Georgia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200" dirty="0" smtClean="0">
                          <a:solidFill>
                            <a:schemeClr val="bg1"/>
                          </a:solidFill>
                          <a:latin typeface="Georgia" pitchFamily="18" charset="0"/>
                          <a:ea typeface="Times New Roman"/>
                        </a:rPr>
                        <a:t>Recuento de Mohos y Levaduras</a:t>
                      </a:r>
                      <a:endParaRPr lang="es-ES" sz="2200" dirty="0">
                        <a:solidFill>
                          <a:schemeClr val="bg1"/>
                        </a:solidFill>
                        <a:latin typeface="Georgia" pitchFamily="18" charset="0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200" kern="1200" dirty="0" smtClean="0">
                          <a:solidFill>
                            <a:schemeClr val="dk1"/>
                          </a:solidFill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INEN 1529-10</a:t>
                      </a:r>
                      <a:endParaRPr lang="es-EC" sz="2200" kern="1200" dirty="0" smtClean="0">
                        <a:solidFill>
                          <a:schemeClr val="dk1"/>
                        </a:solidFill>
                        <a:effectLst/>
                        <a:latin typeface="Georgia" pitchFamily="18" charset="0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200" dirty="0" smtClean="0">
                        <a:solidFill>
                          <a:sysClr val="windowText" lastClr="000000"/>
                        </a:solidFill>
                        <a:latin typeface="Georgia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899592" y="476672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dirty="0" smtClean="0">
                <a:latin typeface="Georgia" pitchFamily="18" charset="0"/>
              </a:rPr>
              <a:t>Variables no paramétricas realizadas a la bebida </a:t>
            </a:r>
            <a:r>
              <a:rPr lang="es-ES" sz="2400" b="1" dirty="0" err="1" smtClean="0">
                <a:latin typeface="Georgia" pitchFamily="18" charset="0"/>
              </a:rPr>
              <a:t>saborizada</a:t>
            </a:r>
            <a:r>
              <a:rPr lang="es-ES" sz="2400" b="1" dirty="0" smtClean="0">
                <a:latin typeface="Georgia" pitchFamily="18" charset="0"/>
              </a:rPr>
              <a:t>.</a:t>
            </a:r>
            <a:endParaRPr lang="es-ES" sz="2400" b="1" dirty="0">
              <a:latin typeface="Georgia" pitchFamily="18" charset="0"/>
            </a:endParaRPr>
          </a:p>
        </p:txBody>
      </p:sp>
      <p:sp>
        <p:nvSpPr>
          <p:cNvPr id="6" name="5 Bisel">
            <a:hlinkClick r:id="rId2" action="ppaction://hlinksldjump"/>
          </p:cNvPr>
          <p:cNvSpPr/>
          <p:nvPr/>
        </p:nvSpPr>
        <p:spPr>
          <a:xfrm>
            <a:off x="8460432" y="6032486"/>
            <a:ext cx="683568" cy="504056"/>
          </a:xfrm>
          <a:prstGeom prst="beve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Georgia" pitchFamily="18" charset="0"/>
              </a:rPr>
              <a:t>MM</a:t>
            </a:r>
            <a:endParaRPr lang="es-EC" sz="1200" dirty="0">
              <a:latin typeface="Georgia" pitchFamily="18" charset="0"/>
            </a:endParaRPr>
          </a:p>
        </p:txBody>
      </p:sp>
      <p:sp>
        <p:nvSpPr>
          <p:cNvPr id="7" name="6 Bisel">
            <a:hlinkClick r:id="rId3" action="ppaction://hlinksldjump"/>
          </p:cNvPr>
          <p:cNvSpPr/>
          <p:nvPr/>
        </p:nvSpPr>
        <p:spPr>
          <a:xfrm>
            <a:off x="0" y="5968159"/>
            <a:ext cx="567680" cy="504056"/>
          </a:xfrm>
          <a:prstGeom prst="beve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Georgia" pitchFamily="18" charset="0"/>
              </a:rPr>
              <a:t>MP</a:t>
            </a:r>
            <a:endParaRPr lang="es-EC" sz="12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20360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pan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43658914"/>
              </p:ext>
            </p:extLst>
          </p:nvPr>
        </p:nvGraphicFramePr>
        <p:xfrm>
          <a:off x="567680" y="1219200"/>
          <a:ext cx="8394955" cy="514649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081115"/>
                <a:gridCol w="1081115"/>
                <a:gridCol w="973003"/>
                <a:gridCol w="1939925"/>
                <a:gridCol w="1157567"/>
                <a:gridCol w="1081115"/>
                <a:gridCol w="1081115"/>
              </a:tblGrid>
              <a:tr h="194832">
                <a:tc>
                  <a:txBody>
                    <a:bodyPr/>
                    <a:lstStyle/>
                    <a:p>
                      <a:pPr algn="l" fontAlgn="b"/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C" sz="1500" b="1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500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</a:tr>
              <a:tr h="194832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C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Verdana" pitchFamily="34" charset="0"/>
                          <a:cs typeface="Verdana" pitchFamily="34" charset="0"/>
                        </a:rPr>
                        <a:t>Harina de semilla</a:t>
                      </a:r>
                    </a:p>
                    <a:p>
                      <a:pPr algn="l" fontAlgn="b"/>
                      <a:r>
                        <a:rPr lang="es-EC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Verdana" pitchFamily="34" charset="0"/>
                          <a:cs typeface="Verdana" pitchFamily="34" charset="0"/>
                        </a:rPr>
                        <a:t> de amaranto</a:t>
                      </a:r>
                      <a:endParaRPr lang="es-EC" sz="1500" b="0" i="0" u="none" strike="noStrike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C" sz="1500" b="0" i="0" u="none" strike="noStrike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Verdana" pitchFamily="34" charset="0"/>
                          <a:cs typeface="Verdana" pitchFamily="34" charset="0"/>
                          <a:hlinkClick r:id="rId3" action="ppaction://hlinksldjump"/>
                        </a:rPr>
                        <a:t>DOSIFICACIÓN</a:t>
                      </a:r>
                      <a:endParaRPr lang="es-EC" sz="1500" b="1" i="0" u="none" strike="noStrike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500"/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</a:tr>
              <a:tr h="194832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C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Verdana" pitchFamily="34" charset="0"/>
                          <a:cs typeface="Verdana" pitchFamily="34" charset="0"/>
                        </a:rPr>
                        <a:t>Avena harina</a:t>
                      </a:r>
                      <a:r>
                        <a:rPr lang="es-EC" sz="15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endParaRPr lang="es-EC" sz="1500" b="0" i="0" u="none" strike="noStrike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C" sz="1500" b="0" i="0" u="none" strike="noStrike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C" sz="1500" b="1" i="0" u="none" strike="noStrike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500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</a:tr>
              <a:tr h="25673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C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Verdana" pitchFamily="34" charset="0"/>
                          <a:cs typeface="Verdana" pitchFamily="34" charset="0"/>
                        </a:rPr>
                        <a:t>Agua tratada </a:t>
                      </a:r>
                      <a:endParaRPr lang="es-EC" sz="1500" b="0" i="0" u="none" strike="noStrike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C" sz="1500" b="0" i="0" u="none" strike="noStrike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Verdana" pitchFamily="34" charset="0"/>
                          <a:cs typeface="Verdana" pitchFamily="34" charset="0"/>
                          <a:hlinkClick r:id="rId4" action="ppaction://hlinksldjump"/>
                        </a:rPr>
                        <a:t>MEZCLADO</a:t>
                      </a:r>
                      <a:endParaRPr lang="es-EC" sz="1500" b="1" i="0" u="none" strike="noStrike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500" dirty="0"/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</a:tr>
              <a:tr h="194832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C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Verdana" pitchFamily="34" charset="0"/>
                          <a:cs typeface="Verdana" pitchFamily="34" charset="0"/>
                        </a:rPr>
                        <a:t>Sacarosa </a:t>
                      </a:r>
                      <a:endParaRPr lang="es-EC" sz="1500" b="0" i="0" u="none" strike="noStrike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C" sz="1500" b="0" i="0" u="none" strike="noStrike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C" sz="1500" b="1" i="0" u="none" strike="noStrike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50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</a:tr>
              <a:tr h="194832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C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Verdana" pitchFamily="34" charset="0"/>
                          <a:cs typeface="Verdana" pitchFamily="34" charset="0"/>
                        </a:rPr>
                        <a:t>Acido cítrico </a:t>
                      </a:r>
                      <a:endParaRPr lang="es-EC" sz="1500" b="0" i="0" u="none" strike="noStrike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C" sz="1500" b="0" i="0" u="none" strike="noStrike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C" sz="1500" b="0" i="0" u="none" strike="noStrike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Verdana" pitchFamily="34" charset="0"/>
                          <a:cs typeface="Verdana" pitchFamily="34" charset="0"/>
                          <a:hlinkClick r:id="rId5" action="ppaction://hlinksldjump"/>
                        </a:rPr>
                        <a:t>PASTEURIZACIÓN</a:t>
                      </a:r>
                      <a:r>
                        <a:rPr lang="es-EC" sz="15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endParaRPr lang="es-EC" sz="1500" b="1" i="0" u="none" strike="noStrike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500"/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4832">
                <a:tc>
                  <a:txBody>
                    <a:bodyPr/>
                    <a:lstStyle/>
                    <a:p>
                      <a:pPr algn="l" fontAlgn="b"/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C" sz="1500" b="1" i="0" u="none" strike="noStrike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500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</a:tr>
              <a:tr h="194832">
                <a:tc>
                  <a:txBody>
                    <a:bodyPr/>
                    <a:lstStyle/>
                    <a:p>
                      <a:pPr algn="l" fontAlgn="b"/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C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Verdana" pitchFamily="34" charset="0"/>
                          <a:cs typeface="Verdana" pitchFamily="34" charset="0"/>
                        </a:rPr>
                        <a:t>Benzoato</a:t>
                      </a:r>
                      <a:r>
                        <a:rPr lang="es-EC" sz="15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Verdana" pitchFamily="34" charset="0"/>
                          <a:cs typeface="Verdana" pitchFamily="34" charset="0"/>
                        </a:rPr>
                        <a:t> de sodio </a:t>
                      </a:r>
                      <a:endParaRPr lang="es-EC" sz="1500" b="0" i="0" u="none" strike="noStrike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Verdana" pitchFamily="34" charset="0"/>
                          <a:cs typeface="Verdana" pitchFamily="34" charset="0"/>
                          <a:hlinkClick r:id="rId6" action="ppaction://hlinksldjump"/>
                        </a:rPr>
                        <a:t>ENFRIAMIENTO</a:t>
                      </a:r>
                      <a:r>
                        <a:rPr lang="es-EC" sz="15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endParaRPr lang="es-EC" sz="1500" b="1" i="0" u="none" strike="noStrike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500" dirty="0"/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500" b="0" i="0" u="none" strike="noStrike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</a:tr>
              <a:tr h="194832">
                <a:tc>
                  <a:txBody>
                    <a:bodyPr/>
                    <a:lstStyle/>
                    <a:p>
                      <a:pPr algn="l" fontAlgn="b"/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500" b="0" i="0" u="none" strike="noStrike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C" sz="1500" b="1" i="0" u="none" strike="noStrike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50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</a:tr>
              <a:tr h="20371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Verdana" pitchFamily="34" charset="0"/>
                          <a:cs typeface="Verdana" pitchFamily="34" charset="0"/>
                        </a:rPr>
                        <a:t>             Saborizantes</a:t>
                      </a:r>
                      <a:r>
                        <a:rPr lang="es-EC" sz="15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s-EC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Verdana" pitchFamily="34" charset="0"/>
                          <a:cs typeface="Verdana" pitchFamily="34" charset="0"/>
                        </a:rPr>
                        <a:t>  </a:t>
                      </a:r>
                      <a:endParaRPr lang="es-EC" sz="1500" b="0" i="0" u="none" strike="noStrike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Verdana" pitchFamily="34" charset="0"/>
                          <a:cs typeface="Verdana" pitchFamily="34" charset="0"/>
                          <a:hlinkClick r:id="rId7" action="ppaction://hlinksldjump"/>
                        </a:rPr>
                        <a:t>SABORIZADO</a:t>
                      </a:r>
                      <a:r>
                        <a:rPr lang="es-EC" sz="15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endParaRPr lang="es-EC" sz="1500" b="1" i="0" u="none" strike="noStrike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500"/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4832">
                <a:tc>
                  <a:txBody>
                    <a:bodyPr/>
                    <a:lstStyle/>
                    <a:p>
                      <a:pPr algn="l" fontAlgn="b"/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500" b="0" i="0" u="none" strike="noStrike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C" sz="1500" b="1" i="0" u="none" strike="noStrike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50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</a:tr>
              <a:tr h="317762">
                <a:tc>
                  <a:txBody>
                    <a:bodyPr/>
                    <a:lstStyle/>
                    <a:p>
                      <a:pPr algn="l" fontAlgn="b"/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500" b="0" i="0" u="none" strike="noStrike" dirty="0" smtClean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500" b="0" i="0" u="none" strike="noStrike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Verdana" pitchFamily="34" charset="0"/>
                          <a:cs typeface="Verdana" pitchFamily="34" charset="0"/>
                          <a:hlinkClick r:id="rId8" action="ppaction://hlinksldjump"/>
                        </a:rPr>
                        <a:t>HOMOGENIZADO</a:t>
                      </a:r>
                      <a:r>
                        <a:rPr lang="es-EC" sz="15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endParaRPr lang="es-EC" sz="1500" b="0" i="0" u="none" strike="noStrike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500" dirty="0"/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13560">
                <a:tc>
                  <a:txBody>
                    <a:bodyPr/>
                    <a:lstStyle/>
                    <a:p>
                      <a:pPr algn="l" fontAlgn="b"/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C" sz="1500" b="1" i="0" u="none" strike="noStrike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500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</a:tr>
              <a:tr h="194832">
                <a:tc>
                  <a:txBody>
                    <a:bodyPr/>
                    <a:lstStyle/>
                    <a:p>
                      <a:pPr algn="l" fontAlgn="b"/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Verdana" pitchFamily="34" charset="0"/>
                          <a:cs typeface="Verdana" pitchFamily="34" charset="0"/>
                          <a:hlinkClick r:id="rId9" action="ppaction://hlinksldjump"/>
                        </a:rPr>
                        <a:t>ENVASADO</a:t>
                      </a:r>
                      <a:r>
                        <a:rPr lang="es-EC" sz="15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Verdana" pitchFamily="34" charset="0"/>
                          <a:cs typeface="Verdana" pitchFamily="34" charset="0"/>
                          <a:hlinkClick r:id="rId9" action="ppaction://hlinksldjump"/>
                        </a:rPr>
                        <a:t> </a:t>
                      </a:r>
                      <a:endParaRPr lang="es-EC" sz="1500" b="1" i="0" u="none" strike="noStrike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500" dirty="0"/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500" b="0" i="0" u="none" strike="noStrike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</a:tr>
              <a:tr h="194832">
                <a:tc>
                  <a:txBody>
                    <a:bodyPr/>
                    <a:lstStyle/>
                    <a:p>
                      <a:pPr algn="l" fontAlgn="b"/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C" sz="1500" b="1" i="0" u="none" strike="noStrike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500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</a:tr>
              <a:tr h="194832">
                <a:tc gridSpan="2">
                  <a:txBody>
                    <a:bodyPr/>
                    <a:lstStyle/>
                    <a:p>
                      <a:pPr algn="ctr" fontAlgn="b"/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Verdana" pitchFamily="34" charset="0"/>
                          <a:cs typeface="Verdana" pitchFamily="34" charset="0"/>
                          <a:hlinkClick r:id="rId10" action="ppaction://hlinksldjump"/>
                        </a:rPr>
                        <a:t>ETIQUETADO</a:t>
                      </a:r>
                      <a:r>
                        <a:rPr lang="es-EC" sz="15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Verdana" pitchFamily="34" charset="0"/>
                          <a:cs typeface="Verdana" pitchFamily="34" charset="0"/>
                          <a:hlinkClick r:id="rId10" action="ppaction://hlinksldjump"/>
                        </a:rPr>
                        <a:t> </a:t>
                      </a:r>
                      <a:endParaRPr lang="es-EC" sz="1500" b="1" i="0" u="none" strike="noStrike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500"/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500" b="0" i="0" u="none" strike="noStrike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</a:tr>
              <a:tr h="194832">
                <a:tc>
                  <a:txBody>
                    <a:bodyPr/>
                    <a:lstStyle/>
                    <a:p>
                      <a:pPr algn="l" fontAlgn="b"/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C" sz="1500" b="1" i="0" u="none" strike="noStrike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50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</a:tr>
              <a:tr h="194832">
                <a:tc>
                  <a:txBody>
                    <a:bodyPr/>
                    <a:lstStyle/>
                    <a:p>
                      <a:pPr algn="l" fontAlgn="b"/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Verdana" pitchFamily="34" charset="0"/>
                          <a:cs typeface="Verdana" pitchFamily="34" charset="0"/>
                          <a:hlinkClick r:id="rId11" action="ppaction://hlinksldjump"/>
                        </a:rPr>
                        <a:t>ALMACENAMIENTO</a:t>
                      </a:r>
                      <a:endParaRPr lang="es-EC" sz="1500" b="1" i="0" u="none" strike="noStrike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500"/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500" b="0" i="0" u="none" strike="noStrike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</a:tr>
              <a:tr h="194832">
                <a:tc>
                  <a:txBody>
                    <a:bodyPr/>
                    <a:lstStyle/>
                    <a:p>
                      <a:pPr algn="l" fontAlgn="b"/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C" sz="1500" b="1" i="0" u="none" strike="noStrike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500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</a:tr>
              <a:tr h="194832">
                <a:tc gridSpan="2">
                  <a:txBody>
                    <a:bodyPr/>
                    <a:lstStyle/>
                    <a:p>
                      <a:pPr algn="ctr" fontAlgn="b"/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Verdana" pitchFamily="34" charset="0"/>
                          <a:cs typeface="Verdana" pitchFamily="34" charset="0"/>
                        </a:rPr>
                        <a:t>BEBIDA</a:t>
                      </a:r>
                      <a:r>
                        <a:rPr lang="es-EC" sz="15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Verdana" pitchFamily="34" charset="0"/>
                          <a:cs typeface="Verdana" pitchFamily="34" charset="0"/>
                        </a:rPr>
                        <a:t> SABORIZADA </a:t>
                      </a:r>
                      <a:endParaRPr lang="es-EC" sz="1500" b="1" i="0" u="none" strike="noStrike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C" sz="1500" dirty="0"/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cxnSp>
        <p:nvCxnSpPr>
          <p:cNvPr id="8" name="7 Conector recto de flecha"/>
          <p:cNvCxnSpPr/>
          <p:nvPr/>
        </p:nvCxnSpPr>
        <p:spPr>
          <a:xfrm>
            <a:off x="4681420" y="1946548"/>
            <a:ext cx="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>
            <a:off x="4699877" y="2484512"/>
            <a:ext cx="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>
            <a:off x="4733910" y="2852936"/>
            <a:ext cx="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>
            <a:off x="4698188" y="3293368"/>
            <a:ext cx="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>
            <a:off x="4750678" y="4293096"/>
            <a:ext cx="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>
            <a:off x="4740604" y="3852664"/>
            <a:ext cx="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>
            <a:off x="4747297" y="4860776"/>
            <a:ext cx="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>
            <a:off x="4757438" y="5292824"/>
            <a:ext cx="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>
            <a:off x="4747297" y="5743864"/>
            <a:ext cx="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>
            <a:off x="2658852" y="3658975"/>
            <a:ext cx="93610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/>
        </p:nvSpPr>
        <p:spPr>
          <a:xfrm>
            <a:off x="971599" y="368214"/>
            <a:ext cx="72008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dirty="0">
                <a:latin typeface="Georgia" pitchFamily="18" charset="0"/>
              </a:rPr>
              <a:t>Diagrama de bloques para la elaboración de la bebida </a:t>
            </a:r>
            <a:r>
              <a:rPr lang="es-ES" sz="2000" b="1" dirty="0" err="1">
                <a:latin typeface="Georgia" pitchFamily="18" charset="0"/>
              </a:rPr>
              <a:t>saborizada</a:t>
            </a:r>
            <a:r>
              <a:rPr lang="es-ES" sz="2000" b="1" dirty="0">
                <a:latin typeface="Georgia" pitchFamily="18" charset="0"/>
              </a:rPr>
              <a:t> a partir de harina de semilla de amaranto  y avena</a:t>
            </a:r>
            <a:endParaRPr lang="es-EC" sz="2000" dirty="0">
              <a:latin typeface="Georgia" pitchFamily="18" charset="0"/>
            </a:endParaRPr>
          </a:p>
        </p:txBody>
      </p:sp>
      <p:sp>
        <p:nvSpPr>
          <p:cNvPr id="19" name="18 Bisel">
            <a:hlinkClick r:id="rId12" action="ppaction://hlinksldjump"/>
          </p:cNvPr>
          <p:cNvSpPr/>
          <p:nvPr/>
        </p:nvSpPr>
        <p:spPr>
          <a:xfrm>
            <a:off x="7888560" y="5996031"/>
            <a:ext cx="567680" cy="504056"/>
          </a:xfrm>
          <a:prstGeom prst="beve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Georgia" pitchFamily="18" charset="0"/>
              </a:rPr>
              <a:t>MP</a:t>
            </a:r>
            <a:endParaRPr lang="es-EC" sz="1200" dirty="0">
              <a:latin typeface="Georgia" pitchFamily="18" charset="0"/>
            </a:endParaRPr>
          </a:p>
        </p:txBody>
      </p:sp>
      <p:cxnSp>
        <p:nvCxnSpPr>
          <p:cNvPr id="22" name="21 Conector recto de flecha"/>
          <p:cNvCxnSpPr/>
          <p:nvPr/>
        </p:nvCxnSpPr>
        <p:spPr>
          <a:xfrm>
            <a:off x="3254715" y="3217168"/>
            <a:ext cx="34833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/>
          <p:nvPr/>
        </p:nvCxnSpPr>
        <p:spPr>
          <a:xfrm>
            <a:off x="2483768" y="1772816"/>
            <a:ext cx="123899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2267744" y="1484784"/>
            <a:ext cx="0" cy="12283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349390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996615" y="832772"/>
            <a:ext cx="58112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800" b="1" dirty="0" smtClean="0">
                <a:latin typeface="Georgia" pitchFamily="18" charset="0"/>
                <a:ea typeface="Verdana" pitchFamily="34" charset="0"/>
                <a:cs typeface="Verdana" pitchFamily="34" charset="0"/>
              </a:rPr>
              <a:t>DESCRIPCIÓN DEL PROCESO</a:t>
            </a:r>
            <a:endParaRPr lang="es-EC" sz="2800" dirty="0">
              <a:latin typeface="Georgia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755576" y="1665689"/>
            <a:ext cx="2304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u="sng" dirty="0" smtClean="0">
                <a:latin typeface="Georgia" pitchFamily="18" charset="0"/>
              </a:rPr>
              <a:t>Dosificación </a:t>
            </a:r>
            <a:endParaRPr lang="es-EC" sz="2400" b="1" dirty="0">
              <a:latin typeface="Georgia" pitchFamily="18" charset="0"/>
            </a:endParaRPr>
          </a:p>
        </p:txBody>
      </p:sp>
      <p:sp>
        <p:nvSpPr>
          <p:cNvPr id="7" name="6 Bisel">
            <a:hlinkClick r:id="rId2" action="ppaction://hlinksldjump"/>
          </p:cNvPr>
          <p:cNvSpPr/>
          <p:nvPr/>
        </p:nvSpPr>
        <p:spPr>
          <a:xfrm>
            <a:off x="0" y="5968159"/>
            <a:ext cx="567680" cy="504056"/>
          </a:xfrm>
          <a:prstGeom prst="beve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Georgia" pitchFamily="18" charset="0"/>
              </a:rPr>
              <a:t>MP</a:t>
            </a:r>
            <a:endParaRPr lang="es-EC" sz="1200" dirty="0">
              <a:latin typeface="Georgia" pitchFamily="18" charset="0"/>
            </a:endParaRPr>
          </a:p>
        </p:txBody>
      </p:sp>
      <p:sp>
        <p:nvSpPr>
          <p:cNvPr id="8" name="7 Bisel">
            <a:hlinkClick r:id="rId3" action="ppaction://hlinksldjump"/>
          </p:cNvPr>
          <p:cNvSpPr/>
          <p:nvPr/>
        </p:nvSpPr>
        <p:spPr>
          <a:xfrm>
            <a:off x="8534400" y="5968159"/>
            <a:ext cx="567680" cy="504056"/>
          </a:xfrm>
          <a:prstGeom prst="beve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Georgia" pitchFamily="18" charset="0"/>
              </a:rPr>
              <a:t>D</a:t>
            </a:r>
            <a:r>
              <a:rPr lang="en-US" sz="1200" dirty="0" smtClean="0">
                <a:latin typeface="Georgia" pitchFamily="18" charset="0"/>
              </a:rPr>
              <a:t>P</a:t>
            </a:r>
            <a:endParaRPr lang="es-EC" sz="1200" dirty="0">
              <a:latin typeface="Georgia" pitchFamily="18" charset="0"/>
            </a:endParaRPr>
          </a:p>
        </p:txBody>
      </p:sp>
      <p:pic>
        <p:nvPicPr>
          <p:cNvPr id="9" name="8 Imagen" descr="C:\Users\D@nDj\Desktop\908593745_80.jpg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-6000"/>
                    </a14:imgEffect>
                    <a14:imgEffect>
                      <a14:brightnessContrast bright="23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408"/>
          <a:stretch/>
        </p:blipFill>
        <p:spPr bwMode="auto">
          <a:xfrm>
            <a:off x="1907704" y="2276871"/>
            <a:ext cx="5112568" cy="3691287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1582572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Edwin\Downloads\37328_402016804330_66780219330_4407961_2931977_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70" y="236701"/>
            <a:ext cx="1728191" cy="16904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2 Marcador de contenido"/>
          <p:cNvSpPr>
            <a:spLocks noGrp="1"/>
          </p:cNvSpPr>
          <p:nvPr>
            <p:ph idx="1"/>
          </p:nvPr>
        </p:nvSpPr>
        <p:spPr>
          <a:xfrm>
            <a:off x="1908175" y="2065338"/>
            <a:ext cx="6030913" cy="500062"/>
          </a:xfrm>
        </p:spPr>
        <p:txBody>
          <a:bodyPr rtlCol="0">
            <a:normAutofit/>
          </a:bodyPr>
          <a:lstStyle/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s-E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ESCUELA DE INGENIERÍA AGROINDUSTRIAL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755576" y="2852936"/>
            <a:ext cx="7560840" cy="1328023"/>
          </a:xfrm>
          <a:prstGeom prst="roundRect">
            <a:avLst/>
          </a:prstGeom>
          <a:solidFill>
            <a:schemeClr val="tx1">
              <a:lumMod val="75000"/>
            </a:schemeClr>
          </a:solidFill>
        </p:spPr>
        <p:style>
          <a:lnRef idx="1">
            <a:schemeClr val="dk1"/>
          </a:lnRef>
          <a:fillRef idx="1001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ln w="50800"/>
                <a:solidFill>
                  <a:schemeClr val="bg1"/>
                </a:solidFill>
                <a:latin typeface="Baskerville Old Face" pitchFamily="18" charset="0"/>
              </a:rPr>
              <a:t> “</a:t>
            </a:r>
            <a:r>
              <a:rPr lang="es-ES" sz="1600" b="1" dirty="0">
                <a:solidFill>
                  <a:schemeClr val="bg1"/>
                </a:solidFill>
                <a:latin typeface="Baskerville Old Face" pitchFamily="18" charset="0"/>
              </a:rPr>
              <a:t>ELABORACIÓN DE  UNA BEBIDA SABORIZADA (chocolate, guanábana y maracuyá) A PARTIR DE HARINA DE SEMILLA DE AMARANTO (</a:t>
            </a:r>
            <a:r>
              <a:rPr lang="es-ES" sz="1600" b="1" i="1" dirty="0">
                <a:solidFill>
                  <a:schemeClr val="bg1"/>
                </a:solidFill>
                <a:latin typeface="Baskerville Old Face" pitchFamily="18" charset="0"/>
              </a:rPr>
              <a:t>Amaranthus caudatus L.</a:t>
            </a:r>
            <a:r>
              <a:rPr lang="es-ES" sz="1600" b="1" dirty="0">
                <a:solidFill>
                  <a:schemeClr val="bg1"/>
                </a:solidFill>
                <a:latin typeface="Baskerville Old Face" pitchFamily="18" charset="0"/>
              </a:rPr>
              <a:t>)</a:t>
            </a:r>
            <a:r>
              <a:rPr lang="es-ES" sz="1600" b="1" i="1" dirty="0">
                <a:solidFill>
                  <a:schemeClr val="bg1"/>
                </a:solidFill>
                <a:latin typeface="Baskerville Old Face" pitchFamily="18" charset="0"/>
              </a:rPr>
              <a:t> </a:t>
            </a:r>
            <a:r>
              <a:rPr lang="es-ES" sz="1600" b="1" dirty="0">
                <a:solidFill>
                  <a:schemeClr val="bg1"/>
                </a:solidFill>
                <a:latin typeface="Baskerville Old Face" pitchFamily="18" charset="0"/>
              </a:rPr>
              <a:t>Y AVENA</a:t>
            </a:r>
            <a:r>
              <a:rPr lang="es-EC" sz="1600" b="1" dirty="0">
                <a:solidFill>
                  <a:schemeClr val="bg1"/>
                </a:solidFill>
                <a:latin typeface="Baskerville Old Face" pitchFamily="18" charset="0"/>
              </a:rPr>
              <a:t>”</a:t>
            </a:r>
            <a:r>
              <a:rPr lang="es-ES" sz="1600" b="1" dirty="0">
                <a:solidFill>
                  <a:schemeClr val="bg1"/>
                </a:solidFill>
                <a:latin typeface="Baskerville Old Face" pitchFamily="18" charset="0"/>
              </a:rPr>
              <a:t>.</a:t>
            </a:r>
            <a:endParaRPr lang="es-EC" sz="1600" b="1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484438" y="692150"/>
            <a:ext cx="565308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</a:rPr>
              <a:t>UNIVERSIDAD TÉCNICA DEL NORTE</a:t>
            </a:r>
            <a:endParaRPr lang="es-ES" sz="2400" dirty="0">
              <a:latin typeface="Baskerville Old Face" pitchFamily="18" charset="0"/>
            </a:endParaRPr>
          </a:p>
        </p:txBody>
      </p:sp>
      <p:sp>
        <p:nvSpPr>
          <p:cNvPr id="16" name="7 CuadroTexto"/>
          <p:cNvSpPr txBox="1">
            <a:spLocks noChangeArrowheads="1"/>
          </p:cNvSpPr>
          <p:nvPr/>
        </p:nvSpPr>
        <p:spPr bwMode="auto">
          <a:xfrm>
            <a:off x="2339975" y="1268413"/>
            <a:ext cx="56530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dirty="0">
                <a:latin typeface="Baskerville Old Face" pitchFamily="18" charset="0"/>
                <a:cs typeface="Arial" pitchFamily="34" charset="0"/>
              </a:rPr>
              <a:t>FACULTAD DE INGENIERÍA EN CIENCIAS AGROPECUARIAS Y AMBIENTALES 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2516188" y="4346520"/>
            <a:ext cx="4143375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dirty="0">
                <a:latin typeface="Baskerville Old Face" pitchFamily="18" charset="0"/>
              </a:rPr>
              <a:t>DIRECTOR</a:t>
            </a:r>
            <a:br>
              <a:rPr lang="es-ES" sz="1400" dirty="0">
                <a:latin typeface="Baskerville Old Face" pitchFamily="18" charset="0"/>
              </a:rPr>
            </a:br>
            <a:r>
              <a:rPr lang="es-ES" sz="1400" dirty="0">
                <a:latin typeface="Baskerville Old Face" pitchFamily="18" charset="0"/>
              </a:rPr>
              <a:t>Ing. Luis </a:t>
            </a:r>
            <a:r>
              <a:rPr lang="es-ES" sz="1400" dirty="0" smtClean="0">
                <a:latin typeface="Baskerville Old Face" pitchFamily="18" charset="0"/>
              </a:rPr>
              <a:t>Sandoval  Molina</a:t>
            </a:r>
            <a:r>
              <a:rPr lang="es-ES" sz="1400" dirty="0">
                <a:latin typeface="Baskerville Old Face" pitchFamily="18" charset="0"/>
              </a:rPr>
              <a:t/>
            </a:r>
            <a:br>
              <a:rPr lang="es-ES" sz="1400" dirty="0">
                <a:latin typeface="Baskerville Old Face" pitchFamily="18" charset="0"/>
              </a:rPr>
            </a:br>
            <a:endParaRPr lang="es-ES" sz="1400" dirty="0">
              <a:latin typeface="Baskerville Old Face" pitchFamily="18" charset="0"/>
            </a:endParaRPr>
          </a:p>
        </p:txBody>
      </p:sp>
      <p:sp>
        <p:nvSpPr>
          <p:cNvPr id="18" name="2 Marcador de contenido"/>
          <p:cNvSpPr txBox="1">
            <a:spLocks/>
          </p:cNvSpPr>
          <p:nvPr/>
        </p:nvSpPr>
        <p:spPr>
          <a:xfrm>
            <a:off x="250825" y="2568575"/>
            <a:ext cx="4256088" cy="500063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-256032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es-E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</a:t>
            </a:r>
            <a:r>
              <a:rPr lang="es-EC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Í</a:t>
            </a:r>
            <a:r>
              <a:rPr lang="es-E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TULO DE LA INVESTIGACIÓN: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2286000" y="594928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Ibarra  -  Ecuador</a:t>
            </a:r>
            <a:br>
              <a:rPr lang="es-E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</a:br>
            <a:r>
              <a:rPr lang="es-E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 2012</a:t>
            </a:r>
          </a:p>
        </p:txBody>
      </p:sp>
      <p:sp>
        <p:nvSpPr>
          <p:cNvPr id="20" name="19 Rectángulo"/>
          <p:cNvSpPr/>
          <p:nvPr/>
        </p:nvSpPr>
        <p:spPr>
          <a:xfrm>
            <a:off x="2555776" y="4995173"/>
            <a:ext cx="41433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dirty="0" smtClean="0">
                <a:latin typeface="Baskerville Old Face" pitchFamily="18" charset="0"/>
              </a:rPr>
              <a:t>AUTORES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dirty="0" smtClean="0">
                <a:latin typeface="Baskerville Old Face" pitchFamily="18" charset="0"/>
              </a:rPr>
              <a:t>Montesdeoca Vinueza Sandra Lucía </a:t>
            </a:r>
            <a:r>
              <a:rPr lang="es-ES" sz="1400" dirty="0">
                <a:latin typeface="Baskerville Old Face" pitchFamily="18" charset="0"/>
              </a:rPr>
              <a:t/>
            </a:r>
            <a:br>
              <a:rPr lang="es-ES" sz="1400" dirty="0">
                <a:latin typeface="Baskerville Old Face" pitchFamily="18" charset="0"/>
              </a:rPr>
            </a:br>
            <a:r>
              <a:rPr lang="es-ES" sz="1400" dirty="0" smtClean="0">
                <a:latin typeface="Baskerville Old Face" pitchFamily="18" charset="0"/>
              </a:rPr>
              <a:t>Escobar Avila Milo Ernesto</a:t>
            </a:r>
            <a:r>
              <a:rPr lang="es-ES" sz="1400" dirty="0">
                <a:latin typeface="Baskerville Old Face" pitchFamily="18" charset="0"/>
              </a:rPr>
              <a:t/>
            </a:r>
            <a:br>
              <a:rPr lang="es-ES" sz="1400" dirty="0">
                <a:latin typeface="Baskerville Old Face" pitchFamily="18" charset="0"/>
              </a:rPr>
            </a:br>
            <a:endParaRPr lang="es-ES" sz="1400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61861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prism dir="u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847028" y="986207"/>
            <a:ext cx="17652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u="sng" dirty="0" smtClean="0">
                <a:latin typeface="Georgia" pitchFamily="18" charset="0"/>
              </a:rPr>
              <a:t>Mezclado </a:t>
            </a:r>
            <a:endParaRPr lang="es-EC" sz="2400" b="1" dirty="0">
              <a:latin typeface="Georgia" pitchFamily="18" charset="0"/>
            </a:endParaRPr>
          </a:p>
        </p:txBody>
      </p:sp>
      <p:sp>
        <p:nvSpPr>
          <p:cNvPr id="6" name="5 Bisel">
            <a:hlinkClick r:id="rId2" action="ppaction://hlinksldjump"/>
          </p:cNvPr>
          <p:cNvSpPr/>
          <p:nvPr/>
        </p:nvSpPr>
        <p:spPr>
          <a:xfrm>
            <a:off x="0" y="5968159"/>
            <a:ext cx="567680" cy="504056"/>
          </a:xfrm>
          <a:prstGeom prst="beve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Georgia" pitchFamily="18" charset="0"/>
              </a:rPr>
              <a:t>MP</a:t>
            </a:r>
            <a:endParaRPr lang="es-EC" sz="1200" dirty="0">
              <a:latin typeface="Georgia" pitchFamily="18" charset="0"/>
            </a:endParaRPr>
          </a:p>
        </p:txBody>
      </p:sp>
      <p:sp>
        <p:nvSpPr>
          <p:cNvPr id="7" name="6 Bisel">
            <a:hlinkClick r:id="rId3" action="ppaction://hlinksldjump"/>
          </p:cNvPr>
          <p:cNvSpPr/>
          <p:nvPr/>
        </p:nvSpPr>
        <p:spPr>
          <a:xfrm>
            <a:off x="8534400" y="5968159"/>
            <a:ext cx="567680" cy="504056"/>
          </a:xfrm>
          <a:prstGeom prst="beve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Georgia" pitchFamily="18" charset="0"/>
              </a:rPr>
              <a:t>D</a:t>
            </a:r>
            <a:r>
              <a:rPr lang="en-US" sz="1200" dirty="0" smtClean="0">
                <a:latin typeface="Georgia" pitchFamily="18" charset="0"/>
              </a:rPr>
              <a:t>P</a:t>
            </a:r>
            <a:endParaRPr lang="es-EC" sz="1200" dirty="0">
              <a:latin typeface="Georgia" pitchFamily="18" charset="0"/>
            </a:endParaRPr>
          </a:p>
        </p:txBody>
      </p:sp>
      <p:pic>
        <p:nvPicPr>
          <p:cNvPr id="8" name="7 Imagen" descr="C:\Documents and Settings\ksita\Mis documentos\fase experimental\fotos tesis\908593745_13.JPG"/>
          <p:cNvPicPr/>
          <p:nvPr/>
        </p:nvPicPr>
        <p:blipFill>
          <a:blip r:embed="rId4" cstate="print"/>
          <a:srcRect l="4522" r="4446" b="3543"/>
          <a:stretch>
            <a:fillRect/>
          </a:stretch>
        </p:blipFill>
        <p:spPr bwMode="auto">
          <a:xfrm>
            <a:off x="1765431" y="1700809"/>
            <a:ext cx="5400600" cy="4519378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5928846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827584" y="828803"/>
            <a:ext cx="26196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u="sng" dirty="0" err="1" smtClean="0">
                <a:latin typeface="Georgia" pitchFamily="18" charset="0"/>
              </a:rPr>
              <a:t>Pasteurizaci</a:t>
            </a:r>
            <a:r>
              <a:rPr lang="es-EC" sz="2400" b="1" u="sng" dirty="0" err="1" smtClean="0">
                <a:latin typeface="Georgia" pitchFamily="18" charset="0"/>
              </a:rPr>
              <a:t>ón</a:t>
            </a:r>
            <a:endParaRPr lang="es-EC" sz="2400" b="1" dirty="0">
              <a:latin typeface="Georgia" pitchFamily="18" charset="0"/>
            </a:endParaRPr>
          </a:p>
        </p:txBody>
      </p:sp>
      <p:sp>
        <p:nvSpPr>
          <p:cNvPr id="6" name="5 Bisel">
            <a:hlinkClick r:id="rId2" action="ppaction://hlinksldjump"/>
          </p:cNvPr>
          <p:cNvSpPr/>
          <p:nvPr/>
        </p:nvSpPr>
        <p:spPr>
          <a:xfrm>
            <a:off x="0" y="5968159"/>
            <a:ext cx="567680" cy="504056"/>
          </a:xfrm>
          <a:prstGeom prst="beve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Georgia" pitchFamily="18" charset="0"/>
              </a:rPr>
              <a:t>MP</a:t>
            </a:r>
            <a:endParaRPr lang="es-EC" sz="1200" dirty="0">
              <a:latin typeface="Georgia" pitchFamily="18" charset="0"/>
            </a:endParaRPr>
          </a:p>
        </p:txBody>
      </p:sp>
      <p:sp>
        <p:nvSpPr>
          <p:cNvPr id="7" name="6 Bisel">
            <a:hlinkClick r:id="rId3" action="ppaction://hlinksldjump"/>
          </p:cNvPr>
          <p:cNvSpPr/>
          <p:nvPr/>
        </p:nvSpPr>
        <p:spPr>
          <a:xfrm>
            <a:off x="8534400" y="5968159"/>
            <a:ext cx="567680" cy="504056"/>
          </a:xfrm>
          <a:prstGeom prst="beve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Georgia" pitchFamily="18" charset="0"/>
              </a:rPr>
              <a:t>D</a:t>
            </a:r>
            <a:r>
              <a:rPr lang="en-US" sz="1200" dirty="0" smtClean="0">
                <a:latin typeface="Georgia" pitchFamily="18" charset="0"/>
              </a:rPr>
              <a:t>P</a:t>
            </a:r>
            <a:endParaRPr lang="es-EC" sz="1200" dirty="0">
              <a:latin typeface="Georgia" pitchFamily="18" charset="0"/>
            </a:endParaRPr>
          </a:p>
        </p:txBody>
      </p:sp>
      <p:pic>
        <p:nvPicPr>
          <p:cNvPr id="8" name="7 Imagen" descr="C:\Documents and Settings\ksita\Mis documentos\fase experimental\fotos tesis\908593745_29.JPG"/>
          <p:cNvPicPr/>
          <p:nvPr/>
        </p:nvPicPr>
        <p:blipFill>
          <a:blip r:embed="rId4" cstate="print"/>
          <a:srcRect l="7698" t="2548" r="2427"/>
          <a:stretch>
            <a:fillRect/>
          </a:stretch>
        </p:blipFill>
        <p:spPr bwMode="auto">
          <a:xfrm>
            <a:off x="1331640" y="1484784"/>
            <a:ext cx="6480720" cy="4608511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9483046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755576" y="908720"/>
            <a:ext cx="2316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u="sng" dirty="0" smtClean="0">
                <a:latin typeface="Georgia" pitchFamily="18" charset="0"/>
              </a:rPr>
              <a:t>Enfriamiento</a:t>
            </a:r>
            <a:endParaRPr lang="es-EC" sz="2400" b="1" dirty="0">
              <a:latin typeface="Georgia" pitchFamily="18" charset="0"/>
            </a:endParaRPr>
          </a:p>
        </p:txBody>
      </p:sp>
      <p:sp>
        <p:nvSpPr>
          <p:cNvPr id="6" name="5 Bisel">
            <a:hlinkClick r:id="rId2" action="ppaction://hlinksldjump"/>
          </p:cNvPr>
          <p:cNvSpPr/>
          <p:nvPr/>
        </p:nvSpPr>
        <p:spPr>
          <a:xfrm>
            <a:off x="0" y="5968159"/>
            <a:ext cx="567680" cy="504056"/>
          </a:xfrm>
          <a:prstGeom prst="beve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Georgia" pitchFamily="18" charset="0"/>
              </a:rPr>
              <a:t>MP</a:t>
            </a:r>
            <a:endParaRPr lang="es-EC" sz="1200" dirty="0">
              <a:latin typeface="Georgia" pitchFamily="18" charset="0"/>
            </a:endParaRPr>
          </a:p>
        </p:txBody>
      </p:sp>
      <p:sp>
        <p:nvSpPr>
          <p:cNvPr id="7" name="6 Bisel">
            <a:hlinkClick r:id="rId3" action="ppaction://hlinksldjump"/>
          </p:cNvPr>
          <p:cNvSpPr/>
          <p:nvPr/>
        </p:nvSpPr>
        <p:spPr>
          <a:xfrm>
            <a:off x="8534400" y="5968159"/>
            <a:ext cx="567680" cy="504056"/>
          </a:xfrm>
          <a:prstGeom prst="beve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Georgia" pitchFamily="18" charset="0"/>
              </a:rPr>
              <a:t>D</a:t>
            </a:r>
            <a:r>
              <a:rPr lang="en-US" sz="1200" dirty="0" smtClean="0">
                <a:latin typeface="Georgia" pitchFamily="18" charset="0"/>
              </a:rPr>
              <a:t>P</a:t>
            </a:r>
            <a:endParaRPr lang="es-EC" sz="1200" dirty="0">
              <a:latin typeface="Georgia" pitchFamily="18" charset="0"/>
            </a:endParaRPr>
          </a:p>
        </p:txBody>
      </p:sp>
      <p:pic>
        <p:nvPicPr>
          <p:cNvPr id="8" name="7 Imagen" descr="C:\Documents and Settings\ksita\Mis documentos\fase experimental\fotos tesis\908593745_35.JPG"/>
          <p:cNvPicPr/>
          <p:nvPr/>
        </p:nvPicPr>
        <p:blipFill>
          <a:blip r:embed="rId4" cstate="print"/>
          <a:srcRect l="13276" t="36644" r="16368"/>
          <a:stretch>
            <a:fillRect/>
          </a:stretch>
        </p:blipFill>
        <p:spPr bwMode="auto">
          <a:xfrm>
            <a:off x="1331641" y="1628801"/>
            <a:ext cx="6336704" cy="4339358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5610456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prism dir="d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755576" y="895640"/>
            <a:ext cx="19752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2400" b="1" u="sng" dirty="0" err="1" smtClean="0">
                <a:latin typeface="Georgia" pitchFamily="18" charset="0"/>
              </a:rPr>
              <a:t>Saborizado</a:t>
            </a:r>
            <a:endParaRPr lang="es-EC" sz="2400" b="1" u="sng" dirty="0">
              <a:latin typeface="Georgia" pitchFamily="18" charset="0"/>
            </a:endParaRPr>
          </a:p>
        </p:txBody>
      </p:sp>
      <p:sp>
        <p:nvSpPr>
          <p:cNvPr id="6" name="5 Bisel">
            <a:hlinkClick r:id="rId2" action="ppaction://hlinksldjump"/>
          </p:cNvPr>
          <p:cNvSpPr/>
          <p:nvPr/>
        </p:nvSpPr>
        <p:spPr>
          <a:xfrm>
            <a:off x="0" y="5968159"/>
            <a:ext cx="567680" cy="504056"/>
          </a:xfrm>
          <a:prstGeom prst="beve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Georgia" pitchFamily="18" charset="0"/>
              </a:rPr>
              <a:t>MP</a:t>
            </a:r>
            <a:endParaRPr lang="es-EC" sz="1200" dirty="0">
              <a:latin typeface="Georgia" pitchFamily="18" charset="0"/>
            </a:endParaRPr>
          </a:p>
        </p:txBody>
      </p:sp>
      <p:sp>
        <p:nvSpPr>
          <p:cNvPr id="7" name="6 Bisel">
            <a:hlinkClick r:id="rId3" action="ppaction://hlinksldjump"/>
          </p:cNvPr>
          <p:cNvSpPr/>
          <p:nvPr/>
        </p:nvSpPr>
        <p:spPr>
          <a:xfrm>
            <a:off x="8534400" y="5968159"/>
            <a:ext cx="567680" cy="504056"/>
          </a:xfrm>
          <a:prstGeom prst="beve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Georgia" pitchFamily="18" charset="0"/>
              </a:rPr>
              <a:t>D</a:t>
            </a:r>
            <a:r>
              <a:rPr lang="en-US" sz="1200" dirty="0" smtClean="0">
                <a:latin typeface="Georgia" pitchFamily="18" charset="0"/>
              </a:rPr>
              <a:t>P</a:t>
            </a:r>
            <a:endParaRPr lang="es-EC" sz="1200" dirty="0">
              <a:latin typeface="Georgia" pitchFamily="18" charset="0"/>
            </a:endParaRPr>
          </a:p>
        </p:txBody>
      </p:sp>
      <p:pic>
        <p:nvPicPr>
          <p:cNvPr id="8" name="7 Imagen" descr="C:\Documents and Settings\ksita\Mis documentos\fase experimental\fotos tesis\908593745_96.JPG"/>
          <p:cNvPicPr/>
          <p:nvPr/>
        </p:nvPicPr>
        <p:blipFill>
          <a:blip r:embed="rId4" cstate="print"/>
          <a:srcRect l="4259" t="1404" r="4428"/>
          <a:stretch>
            <a:fillRect/>
          </a:stretch>
        </p:blipFill>
        <p:spPr bwMode="auto">
          <a:xfrm>
            <a:off x="1043608" y="1628800"/>
            <a:ext cx="6984775" cy="4339359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9971504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755576" y="949370"/>
            <a:ext cx="27638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2400" b="1" u="sng" dirty="0" smtClean="0">
                <a:latin typeface="Georgia" pitchFamily="18" charset="0"/>
              </a:rPr>
              <a:t>Homogeneizado</a:t>
            </a:r>
            <a:endParaRPr lang="es-EC" sz="2400" b="1" u="sng" dirty="0">
              <a:latin typeface="Georgia" pitchFamily="18" charset="0"/>
            </a:endParaRPr>
          </a:p>
        </p:txBody>
      </p:sp>
      <p:sp>
        <p:nvSpPr>
          <p:cNvPr id="6" name="5 Bisel">
            <a:hlinkClick r:id="rId2" action="ppaction://hlinksldjump"/>
          </p:cNvPr>
          <p:cNvSpPr/>
          <p:nvPr/>
        </p:nvSpPr>
        <p:spPr>
          <a:xfrm>
            <a:off x="0" y="5968159"/>
            <a:ext cx="567680" cy="504056"/>
          </a:xfrm>
          <a:prstGeom prst="beve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Georgia" pitchFamily="18" charset="0"/>
              </a:rPr>
              <a:t>MP</a:t>
            </a:r>
            <a:endParaRPr lang="es-EC" sz="1200" dirty="0">
              <a:latin typeface="Georgia" pitchFamily="18" charset="0"/>
            </a:endParaRPr>
          </a:p>
        </p:txBody>
      </p:sp>
      <p:sp>
        <p:nvSpPr>
          <p:cNvPr id="7" name="6 Bisel">
            <a:hlinkClick r:id="rId3" action="ppaction://hlinksldjump"/>
          </p:cNvPr>
          <p:cNvSpPr/>
          <p:nvPr/>
        </p:nvSpPr>
        <p:spPr>
          <a:xfrm>
            <a:off x="8534400" y="5968159"/>
            <a:ext cx="567680" cy="504056"/>
          </a:xfrm>
          <a:prstGeom prst="beve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Georgia" pitchFamily="18" charset="0"/>
              </a:rPr>
              <a:t>D</a:t>
            </a:r>
            <a:r>
              <a:rPr lang="en-US" sz="1200" dirty="0" smtClean="0">
                <a:latin typeface="Georgia" pitchFamily="18" charset="0"/>
              </a:rPr>
              <a:t>P</a:t>
            </a:r>
            <a:endParaRPr lang="es-EC" sz="1200" dirty="0">
              <a:latin typeface="Georgia" pitchFamily="18" charset="0"/>
            </a:endParaRPr>
          </a:p>
        </p:txBody>
      </p:sp>
      <p:pic>
        <p:nvPicPr>
          <p:cNvPr id="8" name="7 Imagen" descr="C:\Documents and Settings\ksita\Mis documentos\fase experimental\fotos tesis\908593745_114.JPG"/>
          <p:cNvPicPr/>
          <p:nvPr/>
        </p:nvPicPr>
        <p:blipFill>
          <a:blip r:embed="rId4" cstate="print"/>
          <a:srcRect l="4853" t="13325" r="7879" b="3323"/>
          <a:stretch>
            <a:fillRect/>
          </a:stretch>
        </p:blipFill>
        <p:spPr bwMode="auto">
          <a:xfrm>
            <a:off x="1259632" y="1628800"/>
            <a:ext cx="6624736" cy="4339359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8355101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doors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isel">
            <a:hlinkClick r:id="rId2" action="ppaction://hlinksldjump"/>
          </p:cNvPr>
          <p:cNvSpPr/>
          <p:nvPr/>
        </p:nvSpPr>
        <p:spPr>
          <a:xfrm>
            <a:off x="0" y="5968159"/>
            <a:ext cx="567680" cy="504056"/>
          </a:xfrm>
          <a:prstGeom prst="beve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Georgia" pitchFamily="18" charset="0"/>
              </a:rPr>
              <a:t>MP</a:t>
            </a:r>
            <a:endParaRPr lang="es-EC" sz="1200" dirty="0">
              <a:latin typeface="Georgia" pitchFamily="18" charset="0"/>
            </a:endParaRPr>
          </a:p>
        </p:txBody>
      </p:sp>
      <p:sp>
        <p:nvSpPr>
          <p:cNvPr id="5" name="4 Bisel">
            <a:hlinkClick r:id="rId3" action="ppaction://hlinksldjump"/>
          </p:cNvPr>
          <p:cNvSpPr/>
          <p:nvPr/>
        </p:nvSpPr>
        <p:spPr>
          <a:xfrm>
            <a:off x="8534400" y="5968159"/>
            <a:ext cx="567680" cy="504056"/>
          </a:xfrm>
          <a:prstGeom prst="beve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Georgia" pitchFamily="18" charset="0"/>
              </a:rPr>
              <a:t>D</a:t>
            </a:r>
            <a:r>
              <a:rPr lang="en-US" sz="1200" dirty="0" smtClean="0">
                <a:latin typeface="Georgia" pitchFamily="18" charset="0"/>
              </a:rPr>
              <a:t>P</a:t>
            </a:r>
            <a:endParaRPr lang="es-EC" sz="1200" dirty="0">
              <a:latin typeface="Georgia" pitchFamily="18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73598" y="941341"/>
            <a:ext cx="17139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u="sng" dirty="0" smtClean="0">
                <a:latin typeface="Georgia" pitchFamily="18" charset="0"/>
              </a:rPr>
              <a:t>Envasado</a:t>
            </a:r>
            <a:endParaRPr lang="es-EC" sz="2400" b="1" dirty="0">
              <a:latin typeface="Georgia" pitchFamily="18" charset="0"/>
            </a:endParaRPr>
          </a:p>
        </p:txBody>
      </p:sp>
      <p:pic>
        <p:nvPicPr>
          <p:cNvPr id="10" name="9 Imagen" descr="C:\Documents and Settings\ksita\Mis documentos\Mis imágenes\envasado.bmp"/>
          <p:cNvPicPr/>
          <p:nvPr/>
        </p:nvPicPr>
        <p:blipFill rotWithShape="1">
          <a:blip r:embed="rId4" cstate="print"/>
          <a:srcRect t="2084"/>
          <a:stretch/>
        </p:blipFill>
        <p:spPr bwMode="auto">
          <a:xfrm>
            <a:off x="1115616" y="1628800"/>
            <a:ext cx="6984776" cy="4464495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6484926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827584" y="964679"/>
            <a:ext cx="19255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u="sng" dirty="0" smtClean="0">
                <a:latin typeface="Georgia" pitchFamily="18" charset="0"/>
              </a:rPr>
              <a:t>Etiquetado</a:t>
            </a:r>
            <a:endParaRPr lang="es-EC" sz="2400" b="1" dirty="0">
              <a:latin typeface="Georgia" pitchFamily="18" charset="0"/>
            </a:endParaRPr>
          </a:p>
        </p:txBody>
      </p:sp>
      <p:sp>
        <p:nvSpPr>
          <p:cNvPr id="6" name="5 Bisel">
            <a:hlinkClick r:id="rId2" action="ppaction://hlinksldjump"/>
          </p:cNvPr>
          <p:cNvSpPr/>
          <p:nvPr/>
        </p:nvSpPr>
        <p:spPr>
          <a:xfrm>
            <a:off x="0" y="5968159"/>
            <a:ext cx="567680" cy="504056"/>
          </a:xfrm>
          <a:prstGeom prst="beve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Georgia" pitchFamily="18" charset="0"/>
              </a:rPr>
              <a:t>MP</a:t>
            </a:r>
            <a:endParaRPr lang="es-EC" sz="1200" dirty="0">
              <a:latin typeface="Georgia" pitchFamily="18" charset="0"/>
            </a:endParaRPr>
          </a:p>
        </p:txBody>
      </p:sp>
      <p:sp>
        <p:nvSpPr>
          <p:cNvPr id="7" name="6 Bisel">
            <a:hlinkClick r:id="rId3" action="ppaction://hlinksldjump"/>
          </p:cNvPr>
          <p:cNvSpPr/>
          <p:nvPr/>
        </p:nvSpPr>
        <p:spPr>
          <a:xfrm>
            <a:off x="8534400" y="5968159"/>
            <a:ext cx="567680" cy="504056"/>
          </a:xfrm>
          <a:prstGeom prst="beve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Georgia" pitchFamily="18" charset="0"/>
              </a:rPr>
              <a:t>D</a:t>
            </a:r>
            <a:r>
              <a:rPr lang="en-US" sz="1200" dirty="0" smtClean="0">
                <a:latin typeface="Georgia" pitchFamily="18" charset="0"/>
              </a:rPr>
              <a:t>P</a:t>
            </a:r>
            <a:endParaRPr lang="es-EC" sz="1200" dirty="0">
              <a:latin typeface="Georgia" pitchFamily="18" charset="0"/>
            </a:endParaRPr>
          </a:p>
        </p:txBody>
      </p:sp>
      <p:pic>
        <p:nvPicPr>
          <p:cNvPr id="8" name="7 Imagen" descr="C:\Documents and Settings\Ksita\Mis documentos\908593745_145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6912768" cy="4339359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5916646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971600" y="850819"/>
            <a:ext cx="29594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u="sng" dirty="0" smtClean="0">
                <a:latin typeface="Georgia" pitchFamily="18" charset="0"/>
              </a:rPr>
              <a:t>Almacenamiento</a:t>
            </a:r>
            <a:endParaRPr lang="es-EC" sz="2400" b="1" dirty="0">
              <a:latin typeface="Georgia" pitchFamily="18" charset="0"/>
            </a:endParaRPr>
          </a:p>
        </p:txBody>
      </p:sp>
      <p:sp>
        <p:nvSpPr>
          <p:cNvPr id="6" name="5 Bisel">
            <a:hlinkClick r:id="rId2" action="ppaction://hlinksldjump"/>
          </p:cNvPr>
          <p:cNvSpPr/>
          <p:nvPr/>
        </p:nvSpPr>
        <p:spPr>
          <a:xfrm>
            <a:off x="0" y="5968159"/>
            <a:ext cx="567680" cy="504056"/>
          </a:xfrm>
          <a:prstGeom prst="beve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Georgia" pitchFamily="18" charset="0"/>
              </a:rPr>
              <a:t>MP</a:t>
            </a:r>
            <a:endParaRPr lang="es-EC" sz="1200" dirty="0">
              <a:latin typeface="Georgia" pitchFamily="18" charset="0"/>
            </a:endParaRPr>
          </a:p>
        </p:txBody>
      </p:sp>
      <p:sp>
        <p:nvSpPr>
          <p:cNvPr id="7" name="6 Bisel">
            <a:hlinkClick r:id="rId3" action="ppaction://hlinksldjump"/>
          </p:cNvPr>
          <p:cNvSpPr/>
          <p:nvPr/>
        </p:nvSpPr>
        <p:spPr>
          <a:xfrm>
            <a:off x="8534400" y="5968159"/>
            <a:ext cx="567680" cy="504056"/>
          </a:xfrm>
          <a:prstGeom prst="beve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Georgia" pitchFamily="18" charset="0"/>
              </a:rPr>
              <a:t>D</a:t>
            </a:r>
            <a:r>
              <a:rPr lang="en-US" sz="1200" dirty="0" smtClean="0">
                <a:latin typeface="Georgia" pitchFamily="18" charset="0"/>
              </a:rPr>
              <a:t>P</a:t>
            </a:r>
            <a:endParaRPr lang="es-EC" sz="1200" dirty="0">
              <a:latin typeface="Georgia" pitchFamily="18" charset="0"/>
            </a:endParaRPr>
          </a:p>
        </p:txBody>
      </p:sp>
      <p:pic>
        <p:nvPicPr>
          <p:cNvPr id="8" name="7 Imagen" descr="C:\Documents and Settings\ksita\Mis documentos\fase experimental\otras fotos mayo y junio\DSC01041.JPG"/>
          <p:cNvPicPr/>
          <p:nvPr/>
        </p:nvPicPr>
        <p:blipFill>
          <a:blip r:embed="rId4" cstate="print"/>
          <a:srcRect t="20705"/>
          <a:stretch>
            <a:fillRect/>
          </a:stretch>
        </p:blipFill>
        <p:spPr bwMode="auto">
          <a:xfrm>
            <a:off x="1043608" y="1556792"/>
            <a:ext cx="6984776" cy="453650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494474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isel"/>
          <p:cNvSpPr/>
          <p:nvPr/>
        </p:nvSpPr>
        <p:spPr>
          <a:xfrm>
            <a:off x="971600" y="764704"/>
            <a:ext cx="7128792" cy="1296144"/>
          </a:xfrm>
          <a:prstGeom prst="beve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3400" b="1" dirty="0" smtClean="0">
                <a:latin typeface="Baskerville Old Face" pitchFamily="18" charset="0"/>
              </a:rPr>
              <a:t>RESULTADOS Y DISCUSIÓN</a:t>
            </a:r>
            <a:endParaRPr lang="es-EC" sz="3400" b="1" dirty="0">
              <a:latin typeface="Baskerville Old Face" pitchFamily="18" charset="0"/>
            </a:endParaRPr>
          </a:p>
        </p:txBody>
      </p:sp>
      <p:sp>
        <p:nvSpPr>
          <p:cNvPr id="6" name="5 Bisel">
            <a:hlinkClick r:id="rId2" action="ppaction://hlinksldjump"/>
          </p:cNvPr>
          <p:cNvSpPr/>
          <p:nvPr/>
        </p:nvSpPr>
        <p:spPr>
          <a:xfrm>
            <a:off x="0" y="5968159"/>
            <a:ext cx="567680" cy="504056"/>
          </a:xfrm>
          <a:prstGeom prst="beve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Georgia" pitchFamily="18" charset="0"/>
              </a:rPr>
              <a:t>MP</a:t>
            </a:r>
            <a:endParaRPr lang="es-EC" sz="1200" dirty="0">
              <a:latin typeface="Georgia" pitchFamily="18" charset="0"/>
            </a:endParaRPr>
          </a:p>
        </p:txBody>
      </p:sp>
      <p:sp>
        <p:nvSpPr>
          <p:cNvPr id="2" name="1 Recortar rectángulo de esquina sencilla"/>
          <p:cNvSpPr/>
          <p:nvPr/>
        </p:nvSpPr>
        <p:spPr>
          <a:xfrm>
            <a:off x="971600" y="2551837"/>
            <a:ext cx="7128792" cy="2910721"/>
          </a:xfrm>
          <a:prstGeom prst="snip1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C" sz="2400" dirty="0">
                <a:latin typeface="Georgia" pitchFamily="18" charset="0"/>
              </a:rPr>
              <a:t>En el presente capítulo se muestran los resultados de la investigación  “Elaboración de una bebida </a:t>
            </a:r>
            <a:r>
              <a:rPr lang="es-EC" sz="2400" dirty="0" err="1">
                <a:latin typeface="Georgia" pitchFamily="18" charset="0"/>
              </a:rPr>
              <a:t>saborizada</a:t>
            </a:r>
            <a:r>
              <a:rPr lang="es-EC" sz="2400" dirty="0">
                <a:latin typeface="Georgia" pitchFamily="18" charset="0"/>
              </a:rPr>
              <a:t> (chocolate, guanábana y maracuyá) a partir de harina de semilla de amaranto (</a:t>
            </a:r>
            <a:r>
              <a:rPr lang="es-EC" sz="2400" i="1" dirty="0" err="1">
                <a:latin typeface="Georgia" pitchFamily="18" charset="0"/>
              </a:rPr>
              <a:t>Amaranthus</a:t>
            </a:r>
            <a:r>
              <a:rPr lang="es-EC" sz="2400" i="1" dirty="0">
                <a:latin typeface="Georgia" pitchFamily="18" charset="0"/>
              </a:rPr>
              <a:t> </a:t>
            </a:r>
            <a:r>
              <a:rPr lang="es-EC" sz="2400" i="1" dirty="0" err="1">
                <a:latin typeface="Georgia" pitchFamily="18" charset="0"/>
              </a:rPr>
              <a:t>caudatus</a:t>
            </a:r>
            <a:r>
              <a:rPr lang="es-EC" sz="2400" i="1" dirty="0">
                <a:latin typeface="Georgia" pitchFamily="18" charset="0"/>
              </a:rPr>
              <a:t> L.</a:t>
            </a:r>
            <a:r>
              <a:rPr lang="es-EC" sz="2400" dirty="0">
                <a:latin typeface="Georgia" pitchFamily="18" charset="0"/>
              </a:rPr>
              <a:t>) y avena”; y un análisis de los diferentes datos obtenidos en el presente estudio.</a:t>
            </a:r>
          </a:p>
        </p:txBody>
      </p:sp>
    </p:spTree>
    <p:extLst>
      <p:ext uri="{BB962C8B-B14F-4D97-AF65-F5344CB8AC3E}">
        <p14:creationId xmlns="" xmlns:p14="http://schemas.microsoft.com/office/powerpoint/2010/main" val="16864081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755576" y="732014"/>
            <a:ext cx="7632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000" dirty="0">
                <a:latin typeface="Georgia" pitchFamily="18" charset="0"/>
              </a:rPr>
              <a:t>Caracterización semilla </a:t>
            </a:r>
            <a:r>
              <a:rPr lang="es-EC" sz="2000" dirty="0" smtClean="0">
                <a:latin typeface="Georgia" pitchFamily="18" charset="0"/>
              </a:rPr>
              <a:t>y harina pre-cocida de </a:t>
            </a:r>
            <a:r>
              <a:rPr lang="es-EC" sz="2000" dirty="0">
                <a:latin typeface="Georgia" pitchFamily="18" charset="0"/>
              </a:rPr>
              <a:t>Amaranto (</a:t>
            </a:r>
            <a:r>
              <a:rPr lang="es-EC" sz="2000" i="1" dirty="0" err="1">
                <a:latin typeface="Georgia" pitchFamily="18" charset="0"/>
              </a:rPr>
              <a:t>Amaranthus</a:t>
            </a:r>
            <a:r>
              <a:rPr lang="es-EC" sz="2000" i="1" dirty="0">
                <a:latin typeface="Georgia" pitchFamily="18" charset="0"/>
              </a:rPr>
              <a:t> </a:t>
            </a:r>
            <a:r>
              <a:rPr lang="es-EC" sz="2000" i="1" dirty="0" err="1">
                <a:latin typeface="Georgia" pitchFamily="18" charset="0"/>
              </a:rPr>
              <a:t>cuadatus</a:t>
            </a:r>
            <a:r>
              <a:rPr lang="es-EC" sz="2000" i="1" dirty="0">
                <a:latin typeface="Georgia" pitchFamily="18" charset="0"/>
              </a:rPr>
              <a:t> L.</a:t>
            </a:r>
            <a:r>
              <a:rPr lang="es-EC" sz="2000" dirty="0">
                <a:latin typeface="Georgia" pitchFamily="18" charset="0"/>
              </a:rPr>
              <a:t>).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23345563"/>
              </p:ext>
            </p:extLst>
          </p:nvPr>
        </p:nvGraphicFramePr>
        <p:xfrm>
          <a:off x="1221899" y="1556792"/>
          <a:ext cx="6700202" cy="4416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5735"/>
                <a:gridCol w="1176972"/>
                <a:gridCol w="1140460"/>
                <a:gridCol w="1677035"/>
              </a:tblGrid>
              <a:tr h="269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  <a:latin typeface="Georgia" pitchFamily="18" charset="0"/>
                        </a:rPr>
                        <a:t>Parámetro Analizado</a:t>
                      </a:r>
                      <a:endParaRPr lang="es-EC" sz="180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  <a:latin typeface="Georgia" pitchFamily="18" charset="0"/>
                        </a:rPr>
                        <a:t>Unidad</a:t>
                      </a:r>
                      <a:endParaRPr lang="es-EC" sz="180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 dirty="0" smtClean="0">
                          <a:effectLst/>
                          <a:latin typeface="Georgia" pitchFamily="18" charset="0"/>
                        </a:rPr>
                        <a:t>Semilla </a:t>
                      </a:r>
                      <a:endParaRPr lang="es-EC" sz="180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Harina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 pre - cocida </a:t>
                      </a:r>
                      <a:endParaRPr lang="es-EC" sz="180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  <a:tr h="2089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  <a:latin typeface="Georgia" pitchFamily="18" charset="0"/>
                        </a:rPr>
                        <a:t>Almidón (hidr. ácida)</a:t>
                      </a:r>
                      <a:endParaRPr lang="es-EC" sz="18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  <a:latin typeface="Georgia" pitchFamily="18" charset="0"/>
                        </a:rPr>
                        <a:t>%</a:t>
                      </a:r>
                      <a:endParaRPr lang="es-EC" sz="18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  <a:latin typeface="Georgia" pitchFamily="18" charset="0"/>
                        </a:rPr>
                        <a:t>52,4</a:t>
                      </a:r>
                      <a:endParaRPr lang="es-EC" sz="18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  <a:latin typeface="Georgia" pitchFamily="18" charset="0"/>
                        </a:rPr>
                        <a:t>61.3</a:t>
                      </a:r>
                      <a:endParaRPr lang="es-EC" sz="180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  <a:tr h="2171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  <a:latin typeface="Georgia" pitchFamily="18" charset="0"/>
                        </a:rPr>
                        <a:t>Contenido Acuoso</a:t>
                      </a:r>
                      <a:endParaRPr lang="es-EC" sz="18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  <a:latin typeface="Georgia" pitchFamily="18" charset="0"/>
                        </a:rPr>
                        <a:t>%</a:t>
                      </a:r>
                      <a:endParaRPr lang="es-EC" sz="18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  <a:latin typeface="Georgia" pitchFamily="18" charset="0"/>
                        </a:rPr>
                        <a:t>13,5</a:t>
                      </a:r>
                      <a:endParaRPr lang="es-EC" sz="18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  <a:latin typeface="Georgia" pitchFamily="18" charset="0"/>
                        </a:rPr>
                        <a:t>2.18</a:t>
                      </a:r>
                      <a:endParaRPr lang="es-EC" sz="180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  <a:tr h="2089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  <a:latin typeface="Georgia" pitchFamily="18" charset="0"/>
                        </a:rPr>
                        <a:t>Cenizas</a:t>
                      </a:r>
                      <a:endParaRPr lang="es-EC" sz="180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  <a:latin typeface="Georgia" pitchFamily="18" charset="0"/>
                        </a:rPr>
                        <a:t>%</a:t>
                      </a:r>
                      <a:endParaRPr lang="es-EC" sz="18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  <a:latin typeface="Georgia" pitchFamily="18" charset="0"/>
                        </a:rPr>
                        <a:t>3,20</a:t>
                      </a:r>
                      <a:endParaRPr lang="es-EC" sz="18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  <a:latin typeface="Georgia" pitchFamily="18" charset="0"/>
                        </a:rPr>
                        <a:t>2.97</a:t>
                      </a:r>
                      <a:endParaRPr lang="es-EC" sz="18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  <a:tr h="2171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  <a:latin typeface="Georgia" pitchFamily="18" charset="0"/>
                        </a:rPr>
                        <a:t>Proteína (N x 6,25)</a:t>
                      </a:r>
                      <a:endParaRPr lang="es-EC" sz="18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  <a:latin typeface="Georgia" pitchFamily="18" charset="0"/>
                        </a:rPr>
                        <a:t>%</a:t>
                      </a:r>
                      <a:endParaRPr lang="es-EC" sz="18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  <a:latin typeface="Georgia" pitchFamily="18" charset="0"/>
                        </a:rPr>
                        <a:t>16,24</a:t>
                      </a:r>
                      <a:endParaRPr lang="es-EC" sz="18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  <a:latin typeface="Georgia" pitchFamily="18" charset="0"/>
                        </a:rPr>
                        <a:t>26.64</a:t>
                      </a:r>
                      <a:endParaRPr lang="es-EC" sz="180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  <a:tr h="2089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  <a:latin typeface="Georgia" pitchFamily="18" charset="0"/>
                        </a:rPr>
                        <a:t>Extracto etéreo</a:t>
                      </a:r>
                      <a:endParaRPr lang="es-EC" sz="18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  <a:latin typeface="Georgia" pitchFamily="18" charset="0"/>
                        </a:rPr>
                        <a:t>%</a:t>
                      </a:r>
                      <a:endParaRPr lang="es-EC" sz="18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  <a:latin typeface="Georgia" pitchFamily="18" charset="0"/>
                        </a:rPr>
                        <a:t>7,50</a:t>
                      </a:r>
                      <a:endParaRPr lang="es-EC" sz="18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  <a:latin typeface="Georgia" pitchFamily="18" charset="0"/>
                        </a:rPr>
                        <a:t>6.5</a:t>
                      </a:r>
                      <a:endParaRPr lang="es-EC" sz="18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  <a:tr h="2089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  <a:latin typeface="Georgia" pitchFamily="18" charset="0"/>
                        </a:rPr>
                        <a:t>Fibra</a:t>
                      </a:r>
                      <a:endParaRPr lang="es-EC" sz="18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  <a:latin typeface="Georgia" pitchFamily="18" charset="0"/>
                        </a:rPr>
                        <a:t>%</a:t>
                      </a:r>
                      <a:endParaRPr lang="es-EC" sz="18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  <a:latin typeface="Georgia" pitchFamily="18" charset="0"/>
                        </a:rPr>
                        <a:t>3,80</a:t>
                      </a:r>
                      <a:endParaRPr lang="es-EC" sz="18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  <a:latin typeface="Georgia" pitchFamily="18" charset="0"/>
                        </a:rPr>
                        <a:t>5.25</a:t>
                      </a:r>
                      <a:endParaRPr lang="es-EC" sz="18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  <a:tr h="2171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  <a:latin typeface="Georgia" pitchFamily="18" charset="0"/>
                        </a:rPr>
                        <a:t>Carbohidratos Totales</a:t>
                      </a:r>
                      <a:endParaRPr lang="es-EC" sz="18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  <a:latin typeface="Georgia" pitchFamily="18" charset="0"/>
                        </a:rPr>
                        <a:t>%</a:t>
                      </a:r>
                      <a:endParaRPr lang="es-EC" sz="18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  <a:latin typeface="Georgia" pitchFamily="18" charset="0"/>
                        </a:rPr>
                        <a:t>75,80</a:t>
                      </a:r>
                      <a:endParaRPr lang="es-EC" sz="18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  <a:latin typeface="Georgia" pitchFamily="18" charset="0"/>
                        </a:rPr>
                        <a:t>88.35</a:t>
                      </a:r>
                      <a:endParaRPr lang="es-EC" sz="180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  <a:tr h="2089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  <a:latin typeface="Georgia" pitchFamily="18" charset="0"/>
                        </a:rPr>
                        <a:t>Calorías</a:t>
                      </a:r>
                      <a:endParaRPr lang="es-EC" sz="18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  <a:latin typeface="Georgia" pitchFamily="18" charset="0"/>
                        </a:rPr>
                        <a:t>Cal/100 g</a:t>
                      </a:r>
                      <a:endParaRPr lang="es-EC" sz="18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  <a:latin typeface="Georgia" pitchFamily="18" charset="0"/>
                        </a:rPr>
                        <a:t>384,66</a:t>
                      </a:r>
                      <a:endParaRPr lang="es-EC" sz="18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  <a:latin typeface="Georgia" pitchFamily="18" charset="0"/>
                        </a:rPr>
                        <a:t>457.46</a:t>
                      </a:r>
                      <a:endParaRPr lang="es-EC" sz="18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  <a:tr h="2171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  <a:latin typeface="Georgia" pitchFamily="18" charset="0"/>
                        </a:rPr>
                        <a:t>Potasio</a:t>
                      </a:r>
                      <a:endParaRPr lang="es-EC" sz="18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  <a:latin typeface="Georgia" pitchFamily="18" charset="0"/>
                        </a:rPr>
                        <a:t>mg/100 g</a:t>
                      </a:r>
                      <a:endParaRPr lang="es-EC" sz="18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  <a:latin typeface="Georgia" pitchFamily="18" charset="0"/>
                        </a:rPr>
                        <a:t>750,00</a:t>
                      </a:r>
                      <a:endParaRPr lang="es-EC" sz="18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  <a:latin typeface="Georgia" pitchFamily="18" charset="0"/>
                        </a:rPr>
                        <a:t>1140.00</a:t>
                      </a:r>
                      <a:endParaRPr lang="es-EC" sz="180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  <a:tr h="2089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  <a:latin typeface="Georgia" pitchFamily="18" charset="0"/>
                        </a:rPr>
                        <a:t>Hierro</a:t>
                      </a:r>
                      <a:endParaRPr lang="es-EC" sz="18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  <a:latin typeface="Georgia" pitchFamily="18" charset="0"/>
                        </a:rPr>
                        <a:t>mg/100 g</a:t>
                      </a:r>
                      <a:endParaRPr lang="es-EC" sz="18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  <a:latin typeface="Georgia" pitchFamily="18" charset="0"/>
                        </a:rPr>
                        <a:t>3,20</a:t>
                      </a:r>
                      <a:endParaRPr lang="es-EC" sz="18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  <a:latin typeface="Georgia" pitchFamily="18" charset="0"/>
                        </a:rPr>
                        <a:t>4.70</a:t>
                      </a:r>
                      <a:endParaRPr lang="es-EC" sz="180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  <a:tr h="2171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  <a:latin typeface="Georgia" pitchFamily="18" charset="0"/>
                        </a:rPr>
                        <a:t>Calcio</a:t>
                      </a:r>
                      <a:endParaRPr lang="es-EC" sz="18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  <a:latin typeface="Georgia" pitchFamily="18" charset="0"/>
                        </a:rPr>
                        <a:t>mg/100 g</a:t>
                      </a:r>
                      <a:endParaRPr lang="es-EC" sz="18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  <a:latin typeface="Georgia" pitchFamily="18" charset="0"/>
                        </a:rPr>
                        <a:t>122,00</a:t>
                      </a:r>
                      <a:endParaRPr lang="es-EC" sz="18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  <a:latin typeface="Georgia" pitchFamily="18" charset="0"/>
                        </a:rPr>
                        <a:t>210.00</a:t>
                      </a:r>
                      <a:endParaRPr lang="es-EC" sz="180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  <a:tr h="2089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  <a:latin typeface="Georgia" pitchFamily="18" charset="0"/>
                        </a:rPr>
                        <a:t>Fósforo</a:t>
                      </a:r>
                      <a:endParaRPr lang="es-EC" sz="180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  <a:latin typeface="Georgia" pitchFamily="18" charset="0"/>
                        </a:rPr>
                        <a:t>mg/100 g</a:t>
                      </a:r>
                      <a:endParaRPr lang="es-EC" sz="18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  <a:latin typeface="Georgia" pitchFamily="18" charset="0"/>
                        </a:rPr>
                        <a:t>480,00</a:t>
                      </a:r>
                      <a:endParaRPr lang="es-EC" sz="180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  <a:latin typeface="Georgia" pitchFamily="18" charset="0"/>
                        </a:rPr>
                        <a:t>1020.00</a:t>
                      </a:r>
                      <a:endParaRPr lang="es-EC" sz="180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6" name="5 Rectángulo"/>
          <p:cNvSpPr/>
          <p:nvPr/>
        </p:nvSpPr>
        <p:spPr>
          <a:xfrm>
            <a:off x="755576" y="5747136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dirty="0" smtClean="0">
                <a:latin typeface="Georgia" pitchFamily="18" charset="0"/>
              </a:rPr>
              <a:t>Fuente</a:t>
            </a:r>
            <a:r>
              <a:rPr lang="en-US" sz="1400" dirty="0" smtClean="0">
                <a:latin typeface="Georgia" pitchFamily="18" charset="0"/>
              </a:rPr>
              <a:t>: </a:t>
            </a:r>
            <a:r>
              <a:rPr lang="es-ES" sz="1400" dirty="0" smtClean="0">
                <a:latin typeface="Georgia" pitchFamily="18" charset="0"/>
              </a:rPr>
              <a:t>Laboratorio </a:t>
            </a:r>
            <a:r>
              <a:rPr lang="es-ES" sz="1400" dirty="0">
                <a:latin typeface="Georgia" pitchFamily="18" charset="0"/>
              </a:rPr>
              <a:t>de Uso Múltiple de la Facultad de Ingeniería de Ciencias Agropecuarias y Ambientales de la Universidad Técnica del Norte</a:t>
            </a:r>
            <a:endParaRPr lang="es-EC" sz="14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732453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="" xmlns:p14="http://schemas.microsoft.com/office/powerpoint/2010/main" val="1911441670"/>
              </p:ext>
            </p:extLst>
          </p:nvPr>
        </p:nvGraphicFramePr>
        <p:xfrm>
          <a:off x="323528" y="260648"/>
          <a:ext cx="8352928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"/>
          <p:cNvSpPr/>
          <p:nvPr/>
        </p:nvSpPr>
        <p:spPr>
          <a:xfrm>
            <a:off x="2107521" y="1700808"/>
            <a:ext cx="482453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dirty="0" smtClean="0">
                <a:latin typeface="Baskerville Old Face" pitchFamily="18" charset="0"/>
              </a:rPr>
              <a:t>“ELABORACIÓN DE  UNA BEBIDA SABORIZADA (</a:t>
            </a:r>
            <a:r>
              <a:rPr lang="es-ES" sz="2000" b="1" dirty="0">
                <a:latin typeface="Baskerville Old Face" pitchFamily="18" charset="0"/>
              </a:rPr>
              <a:t>chocolate, guanábana y maracuyá) </a:t>
            </a:r>
            <a:r>
              <a:rPr lang="es-ES" sz="2000" b="1" dirty="0" smtClean="0">
                <a:latin typeface="Baskerville Old Face" pitchFamily="18" charset="0"/>
              </a:rPr>
              <a:t>A PARTIR DE HARINA DE SEMILLA DE AMARANTO (</a:t>
            </a:r>
            <a:r>
              <a:rPr lang="es-ES" sz="2000" b="1" i="1" dirty="0" err="1">
                <a:latin typeface="Baskerville Old Face" pitchFamily="18" charset="0"/>
              </a:rPr>
              <a:t>Amaranthus</a:t>
            </a:r>
            <a:r>
              <a:rPr lang="es-ES" sz="2000" b="1" i="1" dirty="0">
                <a:latin typeface="Baskerville Old Face" pitchFamily="18" charset="0"/>
              </a:rPr>
              <a:t> </a:t>
            </a:r>
            <a:r>
              <a:rPr lang="es-ES" sz="2000" b="1" i="1" dirty="0" err="1">
                <a:latin typeface="Baskerville Old Face" pitchFamily="18" charset="0"/>
              </a:rPr>
              <a:t>caudatus</a:t>
            </a:r>
            <a:r>
              <a:rPr lang="es-ES" sz="2000" b="1" i="1" dirty="0">
                <a:latin typeface="Baskerville Old Face" pitchFamily="18" charset="0"/>
              </a:rPr>
              <a:t> L.) </a:t>
            </a:r>
            <a:r>
              <a:rPr lang="es-ES" sz="2000" b="1" dirty="0" smtClean="0">
                <a:latin typeface="Baskerville Old Face" pitchFamily="18" charset="0"/>
              </a:rPr>
              <a:t>Y AVENA</a:t>
            </a:r>
            <a:r>
              <a:rPr lang="es-EC" sz="2000" b="1" dirty="0" smtClean="0">
                <a:latin typeface="Baskerville Old Face" pitchFamily="18" charset="0"/>
              </a:rPr>
              <a:t>”</a:t>
            </a:r>
            <a:endParaRPr lang="es-EC" sz="2000" b="1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79872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prism dir="r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="" xmlns:p14="http://schemas.microsoft.com/office/powerpoint/2010/main" val="1500681002"/>
              </p:ext>
            </p:extLst>
          </p:nvPr>
        </p:nvGraphicFramePr>
        <p:xfrm>
          <a:off x="395536" y="476672"/>
          <a:ext cx="8280920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Bisel">
            <a:hlinkClick r:id="rId7" action="ppaction://hlinksldjump"/>
          </p:cNvPr>
          <p:cNvSpPr/>
          <p:nvPr/>
        </p:nvSpPr>
        <p:spPr>
          <a:xfrm>
            <a:off x="0" y="5968159"/>
            <a:ext cx="567680" cy="504056"/>
          </a:xfrm>
          <a:prstGeom prst="beve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Georgia" pitchFamily="18" charset="0"/>
              </a:rPr>
              <a:t>MP</a:t>
            </a:r>
            <a:endParaRPr lang="es-EC" sz="12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46615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="" xmlns:p14="http://schemas.microsoft.com/office/powerpoint/2010/main" val="2318090815"/>
              </p:ext>
            </p:extLst>
          </p:nvPr>
        </p:nvGraphicFramePr>
        <p:xfrm>
          <a:off x="407903" y="1268760"/>
          <a:ext cx="8556585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397761" y="731506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  <a:ea typeface="Verdana" pitchFamily="34" charset="0"/>
                <a:cs typeface="Verdana" pitchFamily="34" charset="0"/>
              </a:rPr>
              <a:t>ANÁLISIS ESTADÍSTICO DE CADA UNA DE LAS VARIABLES </a:t>
            </a:r>
          </a:p>
        </p:txBody>
      </p:sp>
      <p:sp>
        <p:nvSpPr>
          <p:cNvPr id="7" name="6 Bisel">
            <a:hlinkClick r:id="rId7" action="ppaction://hlinksldjump"/>
          </p:cNvPr>
          <p:cNvSpPr/>
          <p:nvPr/>
        </p:nvSpPr>
        <p:spPr>
          <a:xfrm>
            <a:off x="0" y="5968159"/>
            <a:ext cx="567680" cy="504056"/>
          </a:xfrm>
          <a:prstGeom prst="beve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Georgia" pitchFamily="18" charset="0"/>
              </a:rPr>
              <a:t>MP</a:t>
            </a:r>
            <a:endParaRPr lang="es-EC" sz="1200" dirty="0">
              <a:latin typeface="Georgia" pitchFamily="18" charset="0"/>
            </a:endParaRPr>
          </a:p>
        </p:txBody>
      </p:sp>
      <p:pic>
        <p:nvPicPr>
          <p:cNvPr id="8" name="7 Imagen" descr="C:\Users\D@nDj\Desktop\Imagen1.jpg">
            <a:hlinkClick r:id="rId8" action="ppaction://hlinksldjump"/>
          </p:cNvPr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72" t="2307" r="2676"/>
          <a:stretch/>
        </p:blipFill>
        <p:spPr bwMode="auto">
          <a:xfrm>
            <a:off x="6279504" y="2420888"/>
            <a:ext cx="2490500" cy="19335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9276989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980615" y="321017"/>
            <a:ext cx="3513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ADEVA de la densidad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784871" y="5598827"/>
            <a:ext cx="24189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b="1" dirty="0">
                <a:latin typeface="Georgia" pitchFamily="18" charset="0"/>
              </a:rPr>
              <a:t>C.V = </a:t>
            </a:r>
            <a:r>
              <a:rPr lang="es-EC" sz="1400" b="1" dirty="0" smtClean="0">
                <a:latin typeface="Georgia" pitchFamily="18" charset="0"/>
              </a:rPr>
              <a:t>0,164 %</a:t>
            </a:r>
          </a:p>
          <a:p>
            <a:r>
              <a:rPr lang="es-EC" sz="1400" b="1" dirty="0" smtClean="0">
                <a:latin typeface="Georgia" pitchFamily="18" charset="0"/>
              </a:rPr>
              <a:t> </a:t>
            </a:r>
            <a:r>
              <a:rPr lang="es-EC" sz="1400" dirty="0" smtClean="0">
                <a:latin typeface="Georgia" pitchFamily="18" charset="0"/>
              </a:rPr>
              <a:t>**: </a:t>
            </a:r>
            <a:r>
              <a:rPr lang="es-EC" sz="1400" dirty="0">
                <a:latin typeface="Georgia" pitchFamily="18" charset="0"/>
              </a:rPr>
              <a:t>Altamente </a:t>
            </a:r>
            <a:r>
              <a:rPr lang="es-EC" sz="1400" dirty="0" smtClean="0">
                <a:latin typeface="Georgia" pitchFamily="18" charset="0"/>
              </a:rPr>
              <a:t>significativo</a:t>
            </a:r>
          </a:p>
          <a:p>
            <a:r>
              <a:rPr lang="es-EC" sz="1400" b="1" dirty="0" smtClean="0">
                <a:latin typeface="Georgia" pitchFamily="18" charset="0"/>
              </a:rPr>
              <a:t>NS</a:t>
            </a:r>
            <a:r>
              <a:rPr lang="es-EC" sz="1400" b="1" dirty="0">
                <a:latin typeface="Georgia" pitchFamily="18" charset="0"/>
              </a:rPr>
              <a:t>:</a:t>
            </a:r>
            <a:r>
              <a:rPr lang="es-EC" sz="1400" dirty="0">
                <a:latin typeface="Georgia" pitchFamily="18" charset="0"/>
              </a:rPr>
              <a:t> No significativo</a:t>
            </a:r>
          </a:p>
        </p:txBody>
      </p:sp>
      <p:sp>
        <p:nvSpPr>
          <p:cNvPr id="8" name="7 Bisel">
            <a:hlinkClick r:id="rId2" action="ppaction://hlinksldjump"/>
          </p:cNvPr>
          <p:cNvSpPr/>
          <p:nvPr/>
        </p:nvSpPr>
        <p:spPr>
          <a:xfrm>
            <a:off x="0" y="5968159"/>
            <a:ext cx="567680" cy="504056"/>
          </a:xfrm>
          <a:prstGeom prst="beve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Georgia" pitchFamily="18" charset="0"/>
              </a:rPr>
              <a:t>MP</a:t>
            </a:r>
            <a:endParaRPr lang="es-EC" sz="1200" dirty="0">
              <a:latin typeface="Georgia" pitchFamily="18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17995547"/>
              </p:ext>
            </p:extLst>
          </p:nvPr>
        </p:nvGraphicFramePr>
        <p:xfrm>
          <a:off x="796999" y="908720"/>
          <a:ext cx="7477430" cy="4690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9510"/>
                <a:gridCol w="760196"/>
                <a:gridCol w="1148658"/>
                <a:gridCol w="1148658"/>
                <a:gridCol w="925618"/>
                <a:gridCol w="683991"/>
                <a:gridCol w="790864"/>
                <a:gridCol w="789935"/>
              </a:tblGrid>
              <a:tr h="3568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  <a:latin typeface="Georgia" pitchFamily="18" charset="0"/>
                        </a:rPr>
                        <a:t>F.V.</a:t>
                      </a:r>
                      <a:endParaRPr lang="es-EC" sz="160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Georgia" pitchFamily="18" charset="0"/>
                        </a:rPr>
                        <a:t>G.L.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Georgia" pitchFamily="18" charset="0"/>
                        </a:rPr>
                        <a:t>S.C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  <a:latin typeface="Georgia" pitchFamily="18" charset="0"/>
                        </a:rPr>
                        <a:t>C.M</a:t>
                      </a:r>
                      <a:endParaRPr lang="es-EC" sz="160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Georgia" pitchFamily="18" charset="0"/>
                        </a:rPr>
                        <a:t>F. Cal.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Georgia" pitchFamily="18" charset="0"/>
                        </a:rPr>
                        <a:t>SIG.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Georgia" pitchFamily="18" charset="0"/>
                        </a:rPr>
                        <a:t>F.T 5%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Georgia" pitchFamily="18" charset="0"/>
                        </a:rPr>
                        <a:t>F.T 1%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3568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Georgia" pitchFamily="18" charset="0"/>
                        </a:rPr>
                        <a:t>Total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  <a:endParaRPr lang="es-EC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Arial" pitchFamily="34" charset="0"/>
                          <a:cs typeface="Arial" pitchFamily="34" charset="0"/>
                        </a:rPr>
                        <a:t>0,002826</a:t>
                      </a:r>
                      <a:endParaRPr lang="es-EC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EC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EC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EC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EC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EC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3568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 err="1">
                          <a:effectLst/>
                          <a:latin typeface="Georgia" pitchFamily="18" charset="0"/>
                        </a:rPr>
                        <a:t>Tratam</a:t>
                      </a:r>
                      <a:r>
                        <a:rPr lang="es-ES_tradnl" sz="1600" dirty="0">
                          <a:effectLst/>
                          <a:latin typeface="Georgia" pitchFamily="18" charset="0"/>
                        </a:rPr>
                        <a:t>.</a:t>
                      </a:r>
                      <a:endParaRPr lang="es-EC" sz="160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  <a:endParaRPr lang="es-EC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0,002661</a:t>
                      </a:r>
                      <a:endParaRPr lang="es-EC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0,000102</a:t>
                      </a:r>
                      <a:endParaRPr lang="es-EC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34,000</a:t>
                      </a:r>
                      <a:endParaRPr lang="es-EC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**</a:t>
                      </a:r>
                      <a:endParaRPr lang="es-EC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1,720</a:t>
                      </a:r>
                      <a:endParaRPr lang="es-EC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2,160</a:t>
                      </a:r>
                      <a:endParaRPr lang="es-EC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568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Georgia" pitchFamily="18" charset="0"/>
                        </a:rPr>
                        <a:t>Rep.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s-EC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Arial" pitchFamily="34" charset="0"/>
                          <a:cs typeface="Arial" pitchFamily="34" charset="0"/>
                        </a:rPr>
                        <a:t>0,000003</a:t>
                      </a:r>
                      <a:endParaRPr lang="es-EC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Arial" pitchFamily="34" charset="0"/>
                          <a:cs typeface="Arial" pitchFamily="34" charset="0"/>
                        </a:rPr>
                        <a:t>0,000002</a:t>
                      </a:r>
                      <a:endParaRPr lang="es-EC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Arial" pitchFamily="34" charset="0"/>
                          <a:cs typeface="Arial" pitchFamily="34" charset="0"/>
                        </a:rPr>
                        <a:t>0,667</a:t>
                      </a:r>
                      <a:endParaRPr lang="es-EC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Arial" pitchFamily="34" charset="0"/>
                          <a:cs typeface="Arial" pitchFamily="34" charset="0"/>
                        </a:rPr>
                        <a:t>NS</a:t>
                      </a:r>
                      <a:endParaRPr lang="es-EC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Arial" pitchFamily="34" charset="0"/>
                          <a:cs typeface="Arial" pitchFamily="34" charset="0"/>
                        </a:rPr>
                        <a:t>3,182</a:t>
                      </a:r>
                      <a:endParaRPr lang="es-EC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Arial" pitchFamily="34" charset="0"/>
                          <a:cs typeface="Arial" pitchFamily="34" charset="0"/>
                        </a:rPr>
                        <a:t>5,060</a:t>
                      </a:r>
                      <a:endParaRPr lang="es-EC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3568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  <a:latin typeface="Georgia" pitchFamily="18" charset="0"/>
                        </a:rPr>
                        <a:t>FA</a:t>
                      </a:r>
                      <a:endParaRPr lang="es-EC" sz="160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s-EC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0,002054</a:t>
                      </a:r>
                      <a:endParaRPr lang="es-EC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0,001027</a:t>
                      </a:r>
                      <a:endParaRPr lang="es-EC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342,330</a:t>
                      </a:r>
                      <a:endParaRPr lang="es-EC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**</a:t>
                      </a:r>
                      <a:endParaRPr lang="es-EC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3,182</a:t>
                      </a:r>
                      <a:endParaRPr lang="es-EC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5,060</a:t>
                      </a:r>
                      <a:endParaRPr lang="es-EC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568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Georgia" pitchFamily="18" charset="0"/>
                        </a:rPr>
                        <a:t>FB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s-EC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Arial" pitchFamily="34" charset="0"/>
                          <a:cs typeface="Arial" pitchFamily="34" charset="0"/>
                        </a:rPr>
                        <a:t>0,0000003</a:t>
                      </a:r>
                      <a:endParaRPr lang="es-EC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35965" algn="l"/>
                        </a:tabLst>
                      </a:pPr>
                      <a:r>
                        <a:rPr lang="es-ES_tradnl" sz="1600">
                          <a:effectLst/>
                          <a:latin typeface="Arial" pitchFamily="34" charset="0"/>
                          <a:cs typeface="Arial" pitchFamily="34" charset="0"/>
                        </a:rPr>
                        <a:t>0,0000002</a:t>
                      </a:r>
                      <a:endParaRPr lang="es-EC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Arial" pitchFamily="34" charset="0"/>
                          <a:cs typeface="Arial" pitchFamily="34" charset="0"/>
                        </a:rPr>
                        <a:t>0,067</a:t>
                      </a:r>
                      <a:endParaRPr lang="es-EC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NS</a:t>
                      </a:r>
                      <a:endParaRPr lang="es-EC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3,182</a:t>
                      </a:r>
                      <a:endParaRPr lang="es-EC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Arial" pitchFamily="34" charset="0"/>
                          <a:cs typeface="Arial" pitchFamily="34" charset="0"/>
                        </a:rPr>
                        <a:t>5,060</a:t>
                      </a:r>
                      <a:endParaRPr lang="es-EC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3568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  <a:latin typeface="Georgia" pitchFamily="18" charset="0"/>
                        </a:rPr>
                        <a:t>FC</a:t>
                      </a:r>
                      <a:endParaRPr lang="es-EC" sz="160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s-EC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0,000556</a:t>
                      </a:r>
                      <a:endParaRPr lang="es-EC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0,000278</a:t>
                      </a:r>
                      <a:endParaRPr lang="es-EC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92,667</a:t>
                      </a:r>
                      <a:endParaRPr lang="es-EC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**</a:t>
                      </a:r>
                      <a:endParaRPr lang="es-EC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3,182</a:t>
                      </a:r>
                      <a:endParaRPr lang="es-EC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5,060</a:t>
                      </a:r>
                      <a:endParaRPr lang="es-EC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568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Georgia" pitchFamily="18" charset="0"/>
                        </a:rPr>
                        <a:t>I(AX B)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s-EC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Arial" pitchFamily="34" charset="0"/>
                          <a:cs typeface="Arial" pitchFamily="34" charset="0"/>
                        </a:rPr>
                        <a:t>0,000006</a:t>
                      </a:r>
                      <a:endParaRPr lang="es-EC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0,000002</a:t>
                      </a:r>
                      <a:endParaRPr lang="es-EC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Arial" pitchFamily="34" charset="0"/>
                          <a:cs typeface="Arial" pitchFamily="34" charset="0"/>
                        </a:rPr>
                        <a:t>0,667</a:t>
                      </a:r>
                      <a:endParaRPr lang="es-EC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NS</a:t>
                      </a:r>
                      <a:endParaRPr lang="es-EC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Arial" pitchFamily="34" charset="0"/>
                          <a:cs typeface="Arial" pitchFamily="34" charset="0"/>
                        </a:rPr>
                        <a:t>2,562</a:t>
                      </a:r>
                      <a:endParaRPr lang="es-EC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Arial" pitchFamily="34" charset="0"/>
                          <a:cs typeface="Arial" pitchFamily="34" charset="0"/>
                        </a:rPr>
                        <a:t>3,722</a:t>
                      </a:r>
                      <a:endParaRPr lang="es-EC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3568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Georgia" pitchFamily="18" charset="0"/>
                        </a:rPr>
                        <a:t>I (AXC)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s-EC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Arial" pitchFamily="34" charset="0"/>
                          <a:cs typeface="Arial" pitchFamily="34" charset="0"/>
                        </a:rPr>
                        <a:t>0,000025</a:t>
                      </a:r>
                      <a:endParaRPr lang="es-EC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Arial" pitchFamily="34" charset="0"/>
                          <a:cs typeface="Arial" pitchFamily="34" charset="0"/>
                        </a:rPr>
                        <a:t>0,000006</a:t>
                      </a:r>
                      <a:endParaRPr lang="es-EC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Arial" pitchFamily="34" charset="0"/>
                          <a:cs typeface="Arial" pitchFamily="34" charset="0"/>
                        </a:rPr>
                        <a:t>2,000</a:t>
                      </a:r>
                      <a:endParaRPr lang="es-EC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Arial" pitchFamily="34" charset="0"/>
                          <a:cs typeface="Arial" pitchFamily="34" charset="0"/>
                        </a:rPr>
                        <a:t>NS</a:t>
                      </a:r>
                      <a:endParaRPr lang="es-EC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Arial" pitchFamily="34" charset="0"/>
                          <a:cs typeface="Arial" pitchFamily="34" charset="0"/>
                        </a:rPr>
                        <a:t>2,562</a:t>
                      </a:r>
                      <a:endParaRPr lang="es-EC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Arial" pitchFamily="34" charset="0"/>
                          <a:cs typeface="Arial" pitchFamily="34" charset="0"/>
                        </a:rPr>
                        <a:t>3,722</a:t>
                      </a:r>
                      <a:endParaRPr lang="es-EC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3568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Georgia" pitchFamily="18" charset="0"/>
                        </a:rPr>
                        <a:t>I (BXC)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s-EC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Arial" pitchFamily="34" charset="0"/>
                          <a:cs typeface="Arial" pitchFamily="34" charset="0"/>
                        </a:rPr>
                        <a:t>0,000007</a:t>
                      </a:r>
                      <a:endParaRPr lang="es-EC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Arial" pitchFamily="34" charset="0"/>
                          <a:cs typeface="Arial" pitchFamily="34" charset="0"/>
                        </a:rPr>
                        <a:t>0,000002</a:t>
                      </a:r>
                      <a:endParaRPr lang="es-EC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Arial" pitchFamily="34" charset="0"/>
                          <a:cs typeface="Arial" pitchFamily="34" charset="0"/>
                        </a:rPr>
                        <a:t>0,667</a:t>
                      </a:r>
                      <a:endParaRPr lang="es-EC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Arial" pitchFamily="34" charset="0"/>
                          <a:cs typeface="Arial" pitchFamily="34" charset="0"/>
                        </a:rPr>
                        <a:t>NS</a:t>
                      </a:r>
                      <a:endParaRPr lang="es-EC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Arial" pitchFamily="34" charset="0"/>
                          <a:cs typeface="Arial" pitchFamily="34" charset="0"/>
                        </a:rPr>
                        <a:t>2,562</a:t>
                      </a:r>
                      <a:endParaRPr lang="es-EC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Arial" pitchFamily="34" charset="0"/>
                          <a:cs typeface="Arial" pitchFamily="34" charset="0"/>
                        </a:rPr>
                        <a:t>3,722</a:t>
                      </a:r>
                      <a:endParaRPr lang="es-EC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3568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Georgia" pitchFamily="18" charset="0"/>
                        </a:rPr>
                        <a:t>I(AXBXC)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s-EC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Arial" pitchFamily="34" charset="0"/>
                          <a:cs typeface="Arial" pitchFamily="34" charset="0"/>
                        </a:rPr>
                        <a:t>0,000013</a:t>
                      </a:r>
                      <a:endParaRPr lang="es-EC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Arial" pitchFamily="34" charset="0"/>
                          <a:cs typeface="Arial" pitchFamily="34" charset="0"/>
                        </a:rPr>
                        <a:t>0,000002</a:t>
                      </a:r>
                      <a:endParaRPr lang="es-EC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Arial" pitchFamily="34" charset="0"/>
                          <a:cs typeface="Arial" pitchFamily="34" charset="0"/>
                        </a:rPr>
                        <a:t>0,667</a:t>
                      </a:r>
                      <a:endParaRPr lang="es-EC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Arial" pitchFamily="34" charset="0"/>
                          <a:cs typeface="Arial" pitchFamily="34" charset="0"/>
                        </a:rPr>
                        <a:t>NS</a:t>
                      </a:r>
                      <a:endParaRPr lang="es-EC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Arial" pitchFamily="34" charset="0"/>
                          <a:cs typeface="Arial" pitchFamily="34" charset="0"/>
                        </a:rPr>
                        <a:t>2,132</a:t>
                      </a:r>
                      <a:endParaRPr lang="es-EC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Arial" pitchFamily="34" charset="0"/>
                          <a:cs typeface="Arial" pitchFamily="34" charset="0"/>
                        </a:rPr>
                        <a:t>2,888</a:t>
                      </a:r>
                      <a:endParaRPr lang="es-EC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3568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Georgia" pitchFamily="18" charset="0"/>
                        </a:rPr>
                        <a:t>ERROR EXP.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Arial" pitchFamily="34" charset="0"/>
                          <a:cs typeface="Arial" pitchFamily="34" charset="0"/>
                        </a:rPr>
                        <a:t>52</a:t>
                      </a:r>
                      <a:endParaRPr lang="es-EC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Arial" pitchFamily="34" charset="0"/>
                          <a:cs typeface="Arial" pitchFamily="34" charset="0"/>
                        </a:rPr>
                        <a:t>0,000162</a:t>
                      </a:r>
                      <a:endParaRPr lang="es-EC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Arial" pitchFamily="34" charset="0"/>
                          <a:cs typeface="Arial" pitchFamily="34" charset="0"/>
                        </a:rPr>
                        <a:t>0,000003</a:t>
                      </a:r>
                      <a:endParaRPr lang="es-EC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EC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EC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EC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EC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11709516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884649" y="274553"/>
            <a:ext cx="720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s-ES" sz="2000" b="1" spc="50" dirty="0" smtClean="0">
                <a:ln w="11430"/>
                <a:latin typeface="Georgia" pitchFamily="18" charset="0"/>
              </a:rPr>
              <a:t>Prueba de  TUKEY  Y DMS  para la variable densidad </a:t>
            </a:r>
            <a:endParaRPr lang="es-ES" sz="2000" b="1" spc="50" dirty="0">
              <a:ln w="11430"/>
              <a:latin typeface="Georgia" pitchFamily="18" charset="0"/>
            </a:endParaRPr>
          </a:p>
        </p:txBody>
      </p:sp>
      <p:sp>
        <p:nvSpPr>
          <p:cNvPr id="7" name="6 Bisel">
            <a:hlinkClick r:id="rId2" action="ppaction://hlinksldjump"/>
          </p:cNvPr>
          <p:cNvSpPr/>
          <p:nvPr/>
        </p:nvSpPr>
        <p:spPr>
          <a:xfrm>
            <a:off x="0" y="5968159"/>
            <a:ext cx="567680" cy="504056"/>
          </a:xfrm>
          <a:prstGeom prst="beve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Georgia" pitchFamily="18" charset="0"/>
              </a:rPr>
              <a:t>MP</a:t>
            </a:r>
            <a:endParaRPr lang="es-EC" sz="1200" dirty="0">
              <a:latin typeface="Georgia" pitchFamily="18" charset="0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66710491"/>
              </p:ext>
            </p:extLst>
          </p:nvPr>
        </p:nvGraphicFramePr>
        <p:xfrm>
          <a:off x="755576" y="1091645"/>
          <a:ext cx="4032448" cy="55206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3566"/>
                <a:gridCol w="1961160"/>
                <a:gridCol w="613861"/>
                <a:gridCol w="613861"/>
              </a:tblGrid>
              <a:tr h="6006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 dirty="0">
                          <a:effectLst/>
                          <a:latin typeface="Georgia" pitchFamily="18" charset="0"/>
                        </a:rPr>
                        <a:t>RANGOS</a:t>
                      </a:r>
                      <a:endParaRPr lang="es-EC" sz="105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19585" marR="19585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003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>
                          <a:effectLst/>
                          <a:latin typeface="Georgia" pitchFamily="18" charset="0"/>
                        </a:rPr>
                        <a:t>Nº</a:t>
                      </a:r>
                      <a:endParaRPr lang="es-EC" sz="10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19585" marR="19585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 dirty="0">
                          <a:effectLst/>
                          <a:latin typeface="Georgia" pitchFamily="18" charset="0"/>
                        </a:rPr>
                        <a:t>TRATAMIENTOS</a:t>
                      </a:r>
                      <a:endParaRPr lang="es-EC" sz="105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19585" marR="19585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>
                          <a:effectLst/>
                          <a:latin typeface="Georgia" pitchFamily="18" charset="0"/>
                        </a:rPr>
                        <a:t>MEDIAS</a:t>
                      </a:r>
                      <a:endParaRPr lang="es-EC" sz="1050">
                        <a:effectLst/>
                        <a:latin typeface="Georgia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>
                          <a:effectLst/>
                          <a:latin typeface="Georgia" pitchFamily="18" charset="0"/>
                        </a:rPr>
                        <a:t>g/cm</a:t>
                      </a:r>
                      <a:r>
                        <a:rPr lang="es-ES_tradnl" sz="1050" baseline="30000">
                          <a:effectLst/>
                          <a:latin typeface="Georgia" pitchFamily="18" charset="0"/>
                        </a:rPr>
                        <a:t>3</a:t>
                      </a:r>
                      <a:endParaRPr lang="es-EC" sz="10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19585" marR="19585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>
                          <a:effectLst/>
                          <a:latin typeface="Georgia" pitchFamily="18" charset="0"/>
                        </a:rPr>
                        <a:t>RANGOS</a:t>
                      </a:r>
                      <a:endParaRPr lang="es-EC" sz="10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19585" marR="19585" marT="0" marB="0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1201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>
                          <a:effectLst/>
                          <a:latin typeface="Georgia" pitchFamily="18" charset="0"/>
                        </a:rPr>
                        <a:t>T27</a:t>
                      </a:r>
                      <a:endParaRPr lang="es-EC" sz="10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19585" marR="19585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>
                          <a:effectLst/>
                          <a:latin typeface="Georgia" pitchFamily="18" charset="0"/>
                        </a:rPr>
                        <a:t>A3B3C3</a:t>
                      </a:r>
                      <a:endParaRPr lang="es-EC" sz="10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19585" marR="19585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>
                          <a:effectLst/>
                          <a:latin typeface="Georgia" pitchFamily="18" charset="0"/>
                        </a:rPr>
                        <a:t>1,064</a:t>
                      </a:r>
                      <a:endParaRPr lang="es-EC" sz="10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19585" marR="19585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>
                          <a:effectLst/>
                          <a:latin typeface="Georgia" pitchFamily="18" charset="0"/>
                        </a:rPr>
                        <a:t>a</a:t>
                      </a:r>
                      <a:endParaRPr lang="es-EC" sz="10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19585" marR="19585" marT="0" marB="0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1201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>
                          <a:effectLst/>
                          <a:latin typeface="Georgia" pitchFamily="18" charset="0"/>
                        </a:rPr>
                        <a:t>T21</a:t>
                      </a:r>
                      <a:endParaRPr lang="es-EC" sz="10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19585" marR="19585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>
                          <a:effectLst/>
                          <a:latin typeface="Georgia" pitchFamily="18" charset="0"/>
                        </a:rPr>
                        <a:t>A3B1C3</a:t>
                      </a:r>
                      <a:endParaRPr lang="es-EC" sz="10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19585" marR="19585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>
                          <a:effectLst/>
                          <a:latin typeface="Georgia" pitchFamily="18" charset="0"/>
                        </a:rPr>
                        <a:t>1,064</a:t>
                      </a:r>
                      <a:endParaRPr lang="es-EC" sz="10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19585" marR="19585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>
                          <a:effectLst/>
                          <a:latin typeface="Georgia" pitchFamily="18" charset="0"/>
                        </a:rPr>
                        <a:t>a</a:t>
                      </a:r>
                      <a:endParaRPr lang="es-EC" sz="10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19585" marR="19585" marT="0" marB="0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1201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>
                          <a:effectLst/>
                          <a:latin typeface="Georgia" pitchFamily="18" charset="0"/>
                        </a:rPr>
                        <a:t>T24</a:t>
                      </a:r>
                      <a:endParaRPr lang="es-EC" sz="10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19585" marR="19585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>
                          <a:effectLst/>
                          <a:latin typeface="Georgia" pitchFamily="18" charset="0"/>
                        </a:rPr>
                        <a:t>A3B2C3</a:t>
                      </a:r>
                      <a:endParaRPr lang="es-EC" sz="10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19585" marR="19585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>
                          <a:effectLst/>
                          <a:latin typeface="Georgia" pitchFamily="18" charset="0"/>
                        </a:rPr>
                        <a:t>1,064</a:t>
                      </a:r>
                      <a:endParaRPr lang="es-EC" sz="10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19585" marR="19585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>
                          <a:effectLst/>
                          <a:latin typeface="Georgia" pitchFamily="18" charset="0"/>
                        </a:rPr>
                        <a:t>a</a:t>
                      </a:r>
                      <a:endParaRPr lang="es-EC" sz="10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19585" marR="19585" marT="0" marB="0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1201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>
                          <a:effectLst/>
                          <a:latin typeface="Georgia" pitchFamily="18" charset="0"/>
                        </a:rPr>
                        <a:t>T23</a:t>
                      </a:r>
                      <a:endParaRPr lang="es-EC" sz="10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19585" marR="19585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>
                          <a:effectLst/>
                          <a:latin typeface="Georgia" pitchFamily="18" charset="0"/>
                        </a:rPr>
                        <a:t>A3B2C2</a:t>
                      </a:r>
                      <a:endParaRPr lang="es-EC" sz="10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19585" marR="19585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>
                          <a:effectLst/>
                          <a:latin typeface="Georgia" pitchFamily="18" charset="0"/>
                        </a:rPr>
                        <a:t>1,060</a:t>
                      </a:r>
                      <a:endParaRPr lang="es-EC" sz="10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19585" marR="19585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>
                          <a:effectLst/>
                          <a:latin typeface="Georgia" pitchFamily="18" charset="0"/>
                        </a:rPr>
                        <a:t>a</a:t>
                      </a:r>
                      <a:endParaRPr lang="es-EC" sz="10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19585" marR="19585" marT="0" marB="0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1201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>
                          <a:effectLst/>
                          <a:latin typeface="Georgia" pitchFamily="18" charset="0"/>
                        </a:rPr>
                        <a:t>T20</a:t>
                      </a:r>
                      <a:endParaRPr lang="es-EC" sz="10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19585" marR="19585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>
                          <a:effectLst/>
                          <a:latin typeface="Georgia" pitchFamily="18" charset="0"/>
                        </a:rPr>
                        <a:t>A3B1C2</a:t>
                      </a:r>
                      <a:endParaRPr lang="es-EC" sz="10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19585" marR="19585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>
                          <a:effectLst/>
                          <a:latin typeface="Georgia" pitchFamily="18" charset="0"/>
                        </a:rPr>
                        <a:t>1,060</a:t>
                      </a:r>
                      <a:endParaRPr lang="es-EC" sz="10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19585" marR="19585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>
                          <a:effectLst/>
                          <a:latin typeface="Georgia" pitchFamily="18" charset="0"/>
                        </a:rPr>
                        <a:t>a</a:t>
                      </a:r>
                      <a:endParaRPr lang="es-EC" sz="10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19585" marR="19585" marT="0" marB="0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1201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>
                          <a:effectLst/>
                          <a:latin typeface="Georgia" pitchFamily="18" charset="0"/>
                        </a:rPr>
                        <a:t>T26</a:t>
                      </a:r>
                      <a:endParaRPr lang="es-EC" sz="10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19585" marR="19585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>
                          <a:effectLst/>
                          <a:latin typeface="Georgia" pitchFamily="18" charset="0"/>
                        </a:rPr>
                        <a:t>A3B3C2</a:t>
                      </a:r>
                      <a:endParaRPr lang="es-EC" sz="10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19585" marR="19585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>
                          <a:effectLst/>
                          <a:latin typeface="Georgia" pitchFamily="18" charset="0"/>
                        </a:rPr>
                        <a:t>1,058</a:t>
                      </a:r>
                      <a:endParaRPr lang="es-EC" sz="10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19585" marR="19585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>
                          <a:effectLst/>
                          <a:latin typeface="Georgia" pitchFamily="18" charset="0"/>
                        </a:rPr>
                        <a:t>a</a:t>
                      </a:r>
                      <a:endParaRPr lang="es-EC" sz="10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19585" marR="19585" marT="0" marB="0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1201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>
                          <a:effectLst/>
                          <a:latin typeface="Georgia" pitchFamily="18" charset="0"/>
                        </a:rPr>
                        <a:t>T25</a:t>
                      </a:r>
                      <a:endParaRPr lang="es-EC" sz="10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19585" marR="19585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>
                          <a:effectLst/>
                          <a:latin typeface="Georgia" pitchFamily="18" charset="0"/>
                        </a:rPr>
                        <a:t>A3B3C1</a:t>
                      </a:r>
                      <a:endParaRPr lang="es-EC" sz="10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19585" marR="19585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>
                          <a:effectLst/>
                          <a:latin typeface="Georgia" pitchFamily="18" charset="0"/>
                        </a:rPr>
                        <a:t>1,058</a:t>
                      </a:r>
                      <a:endParaRPr lang="es-EC" sz="10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19585" marR="19585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>
                          <a:effectLst/>
                          <a:latin typeface="Georgia" pitchFamily="18" charset="0"/>
                        </a:rPr>
                        <a:t>a</a:t>
                      </a:r>
                      <a:endParaRPr lang="es-EC" sz="10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19585" marR="19585" marT="0" marB="0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1201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>
                          <a:effectLst/>
                          <a:latin typeface="Georgia" pitchFamily="18" charset="0"/>
                        </a:rPr>
                        <a:t>T22</a:t>
                      </a:r>
                      <a:endParaRPr lang="es-EC" sz="10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19585" marR="19585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>
                          <a:effectLst/>
                          <a:latin typeface="Georgia" pitchFamily="18" charset="0"/>
                        </a:rPr>
                        <a:t>A3B2C1</a:t>
                      </a:r>
                      <a:endParaRPr lang="es-EC" sz="10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19585" marR="19585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>
                          <a:effectLst/>
                          <a:latin typeface="Georgia" pitchFamily="18" charset="0"/>
                        </a:rPr>
                        <a:t>1,058</a:t>
                      </a:r>
                      <a:endParaRPr lang="es-EC" sz="10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19585" marR="19585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>
                          <a:effectLst/>
                          <a:latin typeface="Georgia" pitchFamily="18" charset="0"/>
                        </a:rPr>
                        <a:t>a</a:t>
                      </a:r>
                      <a:endParaRPr lang="es-EC" sz="10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19585" marR="19585" marT="0" marB="0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1201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>
                          <a:effectLst/>
                          <a:latin typeface="Georgia" pitchFamily="18" charset="0"/>
                        </a:rPr>
                        <a:t>T15</a:t>
                      </a:r>
                      <a:endParaRPr lang="es-EC" sz="10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19585" marR="19585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>
                          <a:effectLst/>
                          <a:latin typeface="Georgia" pitchFamily="18" charset="0"/>
                        </a:rPr>
                        <a:t>A2B2C3</a:t>
                      </a:r>
                      <a:endParaRPr lang="es-EC" sz="10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19585" marR="19585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>
                          <a:effectLst/>
                          <a:latin typeface="Georgia" pitchFamily="18" charset="0"/>
                        </a:rPr>
                        <a:t>1,058</a:t>
                      </a:r>
                      <a:endParaRPr lang="es-EC" sz="10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19585" marR="19585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 dirty="0" smtClean="0">
                          <a:effectLst/>
                          <a:latin typeface="Georgia" pitchFamily="18" charset="0"/>
                        </a:rPr>
                        <a:t>a</a:t>
                      </a:r>
                      <a:endParaRPr lang="es-EC" sz="105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19585" marR="19585" marT="0" marB="0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1201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>
                          <a:effectLst/>
                          <a:latin typeface="Georgia" pitchFamily="18" charset="0"/>
                        </a:rPr>
                        <a:t>T12</a:t>
                      </a:r>
                      <a:endParaRPr lang="es-EC" sz="10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19585" marR="19585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>
                          <a:effectLst/>
                          <a:latin typeface="Georgia" pitchFamily="18" charset="0"/>
                        </a:rPr>
                        <a:t>A2B1C3</a:t>
                      </a:r>
                      <a:endParaRPr lang="es-EC" sz="10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19585" marR="19585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>
                          <a:effectLst/>
                          <a:latin typeface="Georgia" pitchFamily="18" charset="0"/>
                        </a:rPr>
                        <a:t>1,057</a:t>
                      </a:r>
                      <a:endParaRPr lang="es-EC" sz="10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19585" marR="19585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 dirty="0" smtClean="0">
                          <a:effectLst/>
                          <a:latin typeface="Georgia" pitchFamily="18" charset="0"/>
                        </a:rPr>
                        <a:t>      b</a:t>
                      </a:r>
                      <a:endParaRPr lang="es-EC" sz="105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19585" marR="19585" marT="0" marB="0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1201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>
                          <a:effectLst/>
                          <a:latin typeface="Georgia" pitchFamily="18" charset="0"/>
                        </a:rPr>
                        <a:t>T18</a:t>
                      </a:r>
                      <a:endParaRPr lang="es-EC" sz="10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19585" marR="19585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>
                          <a:effectLst/>
                          <a:latin typeface="Georgia" pitchFamily="18" charset="0"/>
                        </a:rPr>
                        <a:t>A2B3C3</a:t>
                      </a:r>
                      <a:endParaRPr lang="es-EC" sz="10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19585" marR="19585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>
                          <a:effectLst/>
                          <a:latin typeface="Georgia" pitchFamily="18" charset="0"/>
                        </a:rPr>
                        <a:t>1,056</a:t>
                      </a:r>
                      <a:endParaRPr lang="es-EC" sz="10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19585" marR="19585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 dirty="0" smtClean="0">
                          <a:effectLst/>
                          <a:latin typeface="Georgia" pitchFamily="18" charset="0"/>
                        </a:rPr>
                        <a:t>      b</a:t>
                      </a:r>
                      <a:endParaRPr lang="es-EC" sz="105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19585" marR="19585" marT="0" marB="0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1201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>
                          <a:effectLst/>
                          <a:latin typeface="Georgia" pitchFamily="18" charset="0"/>
                        </a:rPr>
                        <a:t>T19</a:t>
                      </a:r>
                      <a:endParaRPr lang="es-EC" sz="10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19585" marR="19585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>
                          <a:effectLst/>
                          <a:latin typeface="Georgia" pitchFamily="18" charset="0"/>
                        </a:rPr>
                        <a:t>A3B1C1</a:t>
                      </a:r>
                      <a:endParaRPr lang="es-EC" sz="10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19585" marR="19585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>
                          <a:effectLst/>
                          <a:latin typeface="Georgia" pitchFamily="18" charset="0"/>
                        </a:rPr>
                        <a:t>1,056</a:t>
                      </a:r>
                      <a:endParaRPr lang="es-EC" sz="10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19585" marR="19585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 dirty="0" smtClean="0">
                          <a:effectLst/>
                          <a:latin typeface="Georgia" pitchFamily="18" charset="0"/>
                        </a:rPr>
                        <a:t>      b</a:t>
                      </a:r>
                      <a:endParaRPr lang="es-EC" sz="105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19585" marR="19585" marT="0" marB="0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1201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>
                          <a:effectLst/>
                          <a:latin typeface="Georgia" pitchFamily="18" charset="0"/>
                        </a:rPr>
                        <a:t>T14</a:t>
                      </a:r>
                      <a:endParaRPr lang="es-EC" sz="10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19585" marR="19585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>
                          <a:effectLst/>
                          <a:latin typeface="Georgia" pitchFamily="18" charset="0"/>
                        </a:rPr>
                        <a:t>A2B2C2</a:t>
                      </a:r>
                      <a:endParaRPr lang="es-EC" sz="10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19585" marR="19585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>
                          <a:effectLst/>
                          <a:latin typeface="Georgia" pitchFamily="18" charset="0"/>
                        </a:rPr>
                        <a:t>1,053</a:t>
                      </a:r>
                      <a:endParaRPr lang="es-EC" sz="10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19585" marR="19585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 dirty="0" smtClean="0">
                          <a:effectLst/>
                          <a:latin typeface="Georgia" pitchFamily="18" charset="0"/>
                        </a:rPr>
                        <a:t>      b</a:t>
                      </a:r>
                      <a:endParaRPr lang="es-EC" sz="105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19585" marR="19585" marT="0" marB="0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1201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>
                          <a:effectLst/>
                          <a:latin typeface="Georgia" pitchFamily="18" charset="0"/>
                        </a:rPr>
                        <a:t>T11</a:t>
                      </a:r>
                      <a:endParaRPr lang="es-EC" sz="10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19585" marR="19585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>
                          <a:effectLst/>
                          <a:latin typeface="Georgia" pitchFamily="18" charset="0"/>
                        </a:rPr>
                        <a:t>A2B1C2</a:t>
                      </a:r>
                      <a:endParaRPr lang="es-EC" sz="10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19585" marR="19585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>
                          <a:effectLst/>
                          <a:latin typeface="Georgia" pitchFamily="18" charset="0"/>
                        </a:rPr>
                        <a:t>1,053</a:t>
                      </a:r>
                      <a:endParaRPr lang="es-EC" sz="10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19585" marR="19585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 dirty="0" smtClean="0">
                          <a:effectLst/>
                          <a:latin typeface="Georgia" pitchFamily="18" charset="0"/>
                        </a:rPr>
                        <a:t>      b</a:t>
                      </a:r>
                      <a:endParaRPr lang="es-EC" sz="105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19585" marR="19585" marT="0" marB="0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1201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>
                          <a:effectLst/>
                          <a:latin typeface="Georgia" pitchFamily="18" charset="0"/>
                        </a:rPr>
                        <a:t>T16</a:t>
                      </a:r>
                      <a:endParaRPr lang="es-EC" sz="10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19585" marR="19585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>
                          <a:effectLst/>
                          <a:latin typeface="Georgia" pitchFamily="18" charset="0"/>
                        </a:rPr>
                        <a:t>A2B3C1</a:t>
                      </a:r>
                      <a:endParaRPr lang="es-EC" sz="10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19585" marR="19585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>
                          <a:effectLst/>
                          <a:latin typeface="Georgia" pitchFamily="18" charset="0"/>
                        </a:rPr>
                        <a:t>1,053</a:t>
                      </a:r>
                      <a:endParaRPr lang="es-EC" sz="10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19585" marR="19585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 dirty="0" smtClean="0">
                          <a:effectLst/>
                          <a:latin typeface="Georgia" pitchFamily="18" charset="0"/>
                        </a:rPr>
                        <a:t>      b</a:t>
                      </a:r>
                      <a:endParaRPr lang="es-EC" sz="105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19585" marR="19585" marT="0" marB="0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1201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>
                          <a:effectLst/>
                          <a:latin typeface="Georgia" pitchFamily="18" charset="0"/>
                        </a:rPr>
                        <a:t>T17</a:t>
                      </a:r>
                      <a:endParaRPr lang="es-EC" sz="10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19585" marR="19585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>
                          <a:effectLst/>
                          <a:latin typeface="Georgia" pitchFamily="18" charset="0"/>
                        </a:rPr>
                        <a:t>A2B3C2</a:t>
                      </a:r>
                      <a:endParaRPr lang="es-EC" sz="10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19585" marR="19585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>
                          <a:effectLst/>
                          <a:latin typeface="Georgia" pitchFamily="18" charset="0"/>
                        </a:rPr>
                        <a:t>1,053</a:t>
                      </a:r>
                      <a:endParaRPr lang="es-EC" sz="10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19585" marR="19585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 dirty="0" smtClean="0">
                          <a:effectLst/>
                          <a:latin typeface="Georgia" pitchFamily="18" charset="0"/>
                        </a:rPr>
                        <a:t>      b</a:t>
                      </a:r>
                      <a:endParaRPr lang="es-EC" sz="105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19585" marR="19585" marT="0" marB="0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1201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>
                          <a:effectLst/>
                          <a:latin typeface="Georgia" pitchFamily="18" charset="0"/>
                        </a:rPr>
                        <a:t>T3</a:t>
                      </a:r>
                      <a:endParaRPr lang="es-EC" sz="10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19585" marR="19585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>
                          <a:effectLst/>
                          <a:latin typeface="Georgia" pitchFamily="18" charset="0"/>
                        </a:rPr>
                        <a:t>A1B1C3</a:t>
                      </a:r>
                      <a:endParaRPr lang="es-EC" sz="10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19585" marR="19585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>
                          <a:effectLst/>
                          <a:latin typeface="Georgia" pitchFamily="18" charset="0"/>
                        </a:rPr>
                        <a:t>1,052</a:t>
                      </a:r>
                      <a:endParaRPr lang="es-EC" sz="10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19585" marR="19585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 dirty="0" smtClean="0">
                          <a:effectLst/>
                          <a:latin typeface="Georgia" pitchFamily="18" charset="0"/>
                        </a:rPr>
                        <a:t>      b</a:t>
                      </a:r>
                      <a:endParaRPr lang="es-EC" sz="105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19585" marR="19585" marT="0" marB="0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1201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>
                          <a:effectLst/>
                          <a:latin typeface="Georgia" pitchFamily="18" charset="0"/>
                        </a:rPr>
                        <a:t>T13</a:t>
                      </a:r>
                      <a:endParaRPr lang="es-EC" sz="10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19585" marR="19585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>
                          <a:effectLst/>
                          <a:latin typeface="Georgia" pitchFamily="18" charset="0"/>
                        </a:rPr>
                        <a:t>A2B2C1</a:t>
                      </a:r>
                      <a:endParaRPr lang="es-EC" sz="10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19585" marR="19585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>
                          <a:effectLst/>
                          <a:latin typeface="Georgia" pitchFamily="18" charset="0"/>
                        </a:rPr>
                        <a:t>1,052</a:t>
                      </a:r>
                      <a:endParaRPr lang="es-EC" sz="10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19585" marR="19585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 dirty="0" smtClean="0">
                          <a:effectLst/>
                          <a:latin typeface="Georgia" pitchFamily="18" charset="0"/>
                        </a:rPr>
                        <a:t>      b</a:t>
                      </a:r>
                      <a:endParaRPr lang="es-EC" sz="105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19585" marR="19585" marT="0" marB="0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1201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>
                          <a:effectLst/>
                          <a:latin typeface="Georgia" pitchFamily="18" charset="0"/>
                        </a:rPr>
                        <a:t>T10</a:t>
                      </a:r>
                      <a:endParaRPr lang="es-EC" sz="10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19585" marR="19585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>
                          <a:effectLst/>
                          <a:latin typeface="Georgia" pitchFamily="18" charset="0"/>
                        </a:rPr>
                        <a:t>A2B1C1</a:t>
                      </a:r>
                      <a:endParaRPr lang="es-EC" sz="10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19585" marR="19585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>
                          <a:effectLst/>
                          <a:latin typeface="Georgia" pitchFamily="18" charset="0"/>
                        </a:rPr>
                        <a:t>1,052</a:t>
                      </a:r>
                      <a:endParaRPr lang="es-EC" sz="10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19585" marR="19585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 dirty="0" smtClean="0">
                          <a:effectLst/>
                          <a:latin typeface="Georgia" pitchFamily="18" charset="0"/>
                        </a:rPr>
                        <a:t>      b</a:t>
                      </a:r>
                      <a:endParaRPr lang="es-EC" sz="105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19585" marR="19585" marT="0" marB="0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1201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>
                          <a:effectLst/>
                          <a:latin typeface="Georgia" pitchFamily="18" charset="0"/>
                        </a:rPr>
                        <a:t>T9</a:t>
                      </a:r>
                      <a:endParaRPr lang="es-EC" sz="10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19585" marR="19585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>
                          <a:effectLst/>
                          <a:latin typeface="Georgia" pitchFamily="18" charset="0"/>
                        </a:rPr>
                        <a:t>A1B3C3</a:t>
                      </a:r>
                      <a:endParaRPr lang="es-EC" sz="10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19585" marR="19585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>
                          <a:effectLst/>
                          <a:latin typeface="Georgia" pitchFamily="18" charset="0"/>
                        </a:rPr>
                        <a:t>1,051</a:t>
                      </a:r>
                      <a:endParaRPr lang="es-EC" sz="10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19585" marR="19585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 dirty="0" smtClean="0">
                          <a:effectLst/>
                          <a:latin typeface="Georgia" pitchFamily="18" charset="0"/>
                        </a:rPr>
                        <a:t>      b</a:t>
                      </a:r>
                      <a:endParaRPr lang="es-EC" sz="105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19585" marR="19585" marT="0" marB="0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1201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>
                          <a:effectLst/>
                          <a:latin typeface="Georgia" pitchFamily="18" charset="0"/>
                        </a:rPr>
                        <a:t>T6</a:t>
                      </a:r>
                      <a:endParaRPr lang="es-EC" sz="10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19585" marR="19585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>
                          <a:effectLst/>
                          <a:latin typeface="Georgia" pitchFamily="18" charset="0"/>
                        </a:rPr>
                        <a:t>A1B2C3</a:t>
                      </a:r>
                      <a:endParaRPr lang="es-EC" sz="10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19585" marR="19585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>
                          <a:effectLst/>
                          <a:latin typeface="Georgia" pitchFamily="18" charset="0"/>
                        </a:rPr>
                        <a:t>1,051</a:t>
                      </a:r>
                      <a:endParaRPr lang="es-EC" sz="10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19585" marR="19585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 dirty="0" smtClean="0">
                          <a:effectLst/>
                          <a:latin typeface="Georgia" pitchFamily="18" charset="0"/>
                        </a:rPr>
                        <a:t>      b</a:t>
                      </a:r>
                      <a:endParaRPr lang="es-EC" sz="105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19585" marR="19585" marT="0" marB="0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1201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>
                          <a:effectLst/>
                          <a:latin typeface="Georgia" pitchFamily="18" charset="0"/>
                        </a:rPr>
                        <a:t>T5</a:t>
                      </a:r>
                      <a:endParaRPr lang="es-EC" sz="10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19585" marR="19585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>
                          <a:effectLst/>
                          <a:latin typeface="Georgia" pitchFamily="18" charset="0"/>
                        </a:rPr>
                        <a:t>A1B2C2</a:t>
                      </a:r>
                      <a:endParaRPr lang="es-EC" sz="10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19585" marR="19585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>
                          <a:effectLst/>
                          <a:latin typeface="Georgia" pitchFamily="18" charset="0"/>
                        </a:rPr>
                        <a:t>1,049</a:t>
                      </a:r>
                      <a:endParaRPr lang="es-EC" sz="10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19585" marR="19585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 b="1" dirty="0" smtClean="0">
                          <a:solidFill>
                            <a:srgbClr val="FF0000"/>
                          </a:solidFill>
                          <a:effectLst/>
                          <a:latin typeface="Georgia" pitchFamily="18" charset="0"/>
                        </a:rPr>
                        <a:t>          c</a:t>
                      </a:r>
                      <a:endParaRPr lang="es-EC" sz="1050" b="1" dirty="0">
                        <a:solidFill>
                          <a:srgbClr val="FF0000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19585" marR="19585" marT="0" marB="0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1201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>
                          <a:effectLst/>
                          <a:latin typeface="Georgia" pitchFamily="18" charset="0"/>
                        </a:rPr>
                        <a:t>T8</a:t>
                      </a:r>
                      <a:endParaRPr lang="es-EC" sz="10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19585" marR="19585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>
                          <a:effectLst/>
                          <a:latin typeface="Georgia" pitchFamily="18" charset="0"/>
                        </a:rPr>
                        <a:t>A1B3C2</a:t>
                      </a:r>
                      <a:endParaRPr lang="es-EC" sz="10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19585" marR="19585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>
                          <a:effectLst/>
                          <a:latin typeface="Georgia" pitchFamily="18" charset="0"/>
                        </a:rPr>
                        <a:t>1,049</a:t>
                      </a:r>
                      <a:endParaRPr lang="es-EC" sz="10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19585" marR="19585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 b="1" dirty="0" smtClean="0">
                          <a:solidFill>
                            <a:srgbClr val="FF0000"/>
                          </a:solidFill>
                          <a:effectLst/>
                          <a:latin typeface="Georgia" pitchFamily="18" charset="0"/>
                        </a:rPr>
                        <a:t>          c</a:t>
                      </a:r>
                      <a:endParaRPr lang="es-EC" sz="1050" b="1" dirty="0">
                        <a:solidFill>
                          <a:srgbClr val="FF0000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19585" marR="19585" marT="0" marB="0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1201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>
                          <a:effectLst/>
                          <a:latin typeface="Georgia" pitchFamily="18" charset="0"/>
                        </a:rPr>
                        <a:t>T2</a:t>
                      </a:r>
                      <a:endParaRPr lang="es-EC" sz="10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19585" marR="19585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>
                          <a:effectLst/>
                          <a:latin typeface="Georgia" pitchFamily="18" charset="0"/>
                        </a:rPr>
                        <a:t>A1B1C2</a:t>
                      </a:r>
                      <a:endParaRPr lang="es-EC" sz="10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19585" marR="19585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>
                          <a:effectLst/>
                          <a:latin typeface="Georgia" pitchFamily="18" charset="0"/>
                        </a:rPr>
                        <a:t>1,048</a:t>
                      </a:r>
                      <a:endParaRPr lang="es-EC" sz="10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19585" marR="19585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 b="1" dirty="0" smtClean="0">
                          <a:solidFill>
                            <a:srgbClr val="FF0000"/>
                          </a:solidFill>
                          <a:effectLst/>
                          <a:latin typeface="Georgia" pitchFamily="18" charset="0"/>
                        </a:rPr>
                        <a:t>          c</a:t>
                      </a:r>
                      <a:endParaRPr lang="es-EC" sz="1050" b="1" dirty="0">
                        <a:solidFill>
                          <a:srgbClr val="FF0000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19585" marR="19585" marT="0" marB="0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1201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>
                          <a:effectLst/>
                          <a:latin typeface="Georgia" pitchFamily="18" charset="0"/>
                        </a:rPr>
                        <a:t>T1</a:t>
                      </a:r>
                      <a:endParaRPr lang="es-EC" sz="10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19585" marR="19585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>
                          <a:effectLst/>
                          <a:latin typeface="Georgia" pitchFamily="18" charset="0"/>
                        </a:rPr>
                        <a:t>A1B1C1</a:t>
                      </a:r>
                      <a:endParaRPr lang="es-EC" sz="10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19585" marR="19585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>
                          <a:effectLst/>
                          <a:latin typeface="Georgia" pitchFamily="18" charset="0"/>
                        </a:rPr>
                        <a:t>1,045</a:t>
                      </a:r>
                      <a:endParaRPr lang="es-EC" sz="10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19585" marR="19585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 b="1" dirty="0" smtClean="0">
                          <a:solidFill>
                            <a:srgbClr val="FF0000"/>
                          </a:solidFill>
                          <a:effectLst/>
                          <a:latin typeface="Georgia" pitchFamily="18" charset="0"/>
                        </a:rPr>
                        <a:t>          c </a:t>
                      </a:r>
                      <a:endParaRPr lang="es-EC" sz="1050" b="1" dirty="0">
                        <a:solidFill>
                          <a:srgbClr val="FF0000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19585" marR="19585" marT="0" marB="0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1201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>
                          <a:effectLst/>
                          <a:latin typeface="Georgia" pitchFamily="18" charset="0"/>
                        </a:rPr>
                        <a:t>T7</a:t>
                      </a:r>
                      <a:endParaRPr lang="es-EC" sz="10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19585" marR="19585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>
                          <a:effectLst/>
                          <a:latin typeface="Georgia" pitchFamily="18" charset="0"/>
                        </a:rPr>
                        <a:t>A1B3C1</a:t>
                      </a:r>
                      <a:endParaRPr lang="es-EC" sz="10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19585" marR="19585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>
                          <a:effectLst/>
                          <a:latin typeface="Georgia" pitchFamily="18" charset="0"/>
                        </a:rPr>
                        <a:t>1,044</a:t>
                      </a:r>
                      <a:endParaRPr lang="es-EC" sz="10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19585" marR="19585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 b="1" dirty="0" smtClean="0">
                          <a:solidFill>
                            <a:srgbClr val="FF0000"/>
                          </a:solidFill>
                          <a:effectLst/>
                          <a:latin typeface="Georgia" pitchFamily="18" charset="0"/>
                        </a:rPr>
                        <a:t>          c</a:t>
                      </a:r>
                      <a:endParaRPr lang="es-EC" sz="1050" b="1" dirty="0">
                        <a:solidFill>
                          <a:srgbClr val="FF0000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19585" marR="19585" marT="0" marB="0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1201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>
                          <a:effectLst/>
                          <a:latin typeface="Georgia" pitchFamily="18" charset="0"/>
                        </a:rPr>
                        <a:t>T4</a:t>
                      </a:r>
                      <a:endParaRPr lang="es-EC" sz="10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19585" marR="19585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>
                          <a:effectLst/>
                          <a:latin typeface="Georgia" pitchFamily="18" charset="0"/>
                        </a:rPr>
                        <a:t>A1B2C1</a:t>
                      </a:r>
                      <a:endParaRPr lang="es-EC" sz="10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19585" marR="19585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>
                          <a:effectLst/>
                          <a:latin typeface="Georgia" pitchFamily="18" charset="0"/>
                        </a:rPr>
                        <a:t>1,043</a:t>
                      </a:r>
                      <a:endParaRPr lang="es-EC" sz="10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19585" marR="19585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 b="1" dirty="0" smtClean="0">
                          <a:solidFill>
                            <a:srgbClr val="FF0000"/>
                          </a:solidFill>
                          <a:effectLst/>
                          <a:latin typeface="Georgia" pitchFamily="18" charset="0"/>
                        </a:rPr>
                        <a:t>          c</a:t>
                      </a:r>
                      <a:endParaRPr lang="es-EC" sz="1050" b="1" dirty="0">
                        <a:solidFill>
                          <a:srgbClr val="FF0000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19585" marR="19585" marT="0" marB="0">
                    <a:cell3D prstMaterial="dkEdge">
                      <a:bevel prst="cross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07497508"/>
              </p:ext>
            </p:extLst>
          </p:nvPr>
        </p:nvGraphicFramePr>
        <p:xfrm>
          <a:off x="5004046" y="1556792"/>
          <a:ext cx="3672409" cy="15007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5502"/>
                <a:gridCol w="860743"/>
                <a:gridCol w="776164"/>
              </a:tblGrid>
              <a:tr h="260211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Georgia" pitchFamily="18" charset="0"/>
                        </a:rPr>
                        <a:t>RANGOS</a:t>
                      </a:r>
                      <a:endParaRPr lang="es-EC" sz="120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598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Georgia" pitchFamily="18" charset="0"/>
                        </a:rPr>
                        <a:t>FACTOR A</a:t>
                      </a:r>
                      <a:endParaRPr lang="es-EC" sz="1200" b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Georgia" pitchFamily="18" charset="0"/>
                        </a:rPr>
                        <a:t>MEDIAS</a:t>
                      </a:r>
                      <a:endParaRPr lang="es-EC" sz="1200" b="1" dirty="0">
                        <a:effectLst/>
                        <a:latin typeface="Georgia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Georgia" pitchFamily="18" charset="0"/>
                        </a:rPr>
                        <a:t>( g/cm</a:t>
                      </a:r>
                      <a:r>
                        <a:rPr lang="es-ES_tradnl" sz="1200" b="1" baseline="30000" dirty="0">
                          <a:effectLst/>
                          <a:latin typeface="Georgia" pitchFamily="18" charset="0"/>
                        </a:rPr>
                        <a:t>3</a:t>
                      </a:r>
                      <a:r>
                        <a:rPr lang="es-ES_tradnl" sz="1200" b="1" dirty="0">
                          <a:effectLst/>
                          <a:latin typeface="Georgia" pitchFamily="18" charset="0"/>
                        </a:rPr>
                        <a:t>)</a:t>
                      </a:r>
                      <a:endParaRPr lang="es-EC" sz="1200" b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Georgia" pitchFamily="18" charset="0"/>
                        </a:rPr>
                        <a:t>RANGO</a:t>
                      </a:r>
                      <a:endParaRPr lang="es-EC" sz="1200" b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2602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Georgia" pitchFamily="18" charset="0"/>
                        </a:rPr>
                        <a:t>A3 </a:t>
                      </a:r>
                      <a:endParaRPr lang="es-EC" sz="1200" b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  <a:latin typeface="Georgia" pitchFamily="18" charset="0"/>
                        </a:rPr>
                        <a:t>1,061</a:t>
                      </a:r>
                      <a:endParaRPr lang="es-EC" sz="12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Georgia" pitchFamily="18" charset="0"/>
                        </a:rPr>
                        <a:t>a</a:t>
                      </a:r>
                      <a:endParaRPr lang="es-EC" sz="120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2602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effectLst/>
                          <a:latin typeface="Georgia" pitchFamily="18" charset="0"/>
                        </a:rPr>
                        <a:t>A2</a:t>
                      </a:r>
                      <a:endParaRPr lang="es-EC" sz="1200" b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  <a:latin typeface="Georgia" pitchFamily="18" charset="0"/>
                        </a:rPr>
                        <a:t>1,054</a:t>
                      </a:r>
                      <a:endParaRPr lang="es-EC" sz="12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  <a:latin typeface="Georgia" pitchFamily="18" charset="0"/>
                        </a:rPr>
                        <a:t>b</a:t>
                      </a:r>
                      <a:endParaRPr lang="es-EC" sz="12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2602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effectLst/>
                          <a:latin typeface="Georgia" pitchFamily="18" charset="0"/>
                        </a:rPr>
                        <a:t>A1</a:t>
                      </a:r>
                      <a:endParaRPr lang="es-EC" sz="1200" b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  <a:latin typeface="Georgia" pitchFamily="18" charset="0"/>
                        </a:rPr>
                        <a:t>1,048</a:t>
                      </a:r>
                      <a:endParaRPr lang="es-EC" sz="12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solidFill>
                            <a:srgbClr val="FF0000"/>
                          </a:solidFill>
                          <a:effectLst/>
                          <a:latin typeface="Georgia" pitchFamily="18" charset="0"/>
                        </a:rPr>
                        <a:t>c</a:t>
                      </a:r>
                      <a:endParaRPr lang="es-EC" sz="1200" b="1" dirty="0">
                        <a:solidFill>
                          <a:srgbClr val="FF0000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57884831"/>
              </p:ext>
            </p:extLst>
          </p:nvPr>
        </p:nvGraphicFramePr>
        <p:xfrm>
          <a:off x="5004048" y="3789040"/>
          <a:ext cx="3600399" cy="1311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322"/>
                <a:gridCol w="921831"/>
                <a:gridCol w="1002246"/>
              </a:tblGrid>
              <a:tr h="24130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Georgia" pitchFamily="18" charset="0"/>
                        </a:rPr>
                        <a:t>RANGOS</a:t>
                      </a:r>
                      <a:endParaRPr lang="es-EC" sz="120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Georgia" pitchFamily="18" charset="0"/>
                        </a:rPr>
                        <a:t>FACTOR C</a:t>
                      </a:r>
                      <a:endParaRPr lang="es-EC" sz="1200" b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Georgia" pitchFamily="18" charset="0"/>
                        </a:rPr>
                        <a:t>MEDIAS</a:t>
                      </a:r>
                      <a:endParaRPr lang="es-EC" sz="1200" b="1" dirty="0">
                        <a:effectLst/>
                        <a:latin typeface="Georgia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Georgia" pitchFamily="18" charset="0"/>
                        </a:rPr>
                        <a:t>( g/cm</a:t>
                      </a:r>
                      <a:r>
                        <a:rPr lang="es-ES_tradnl" sz="1200" b="1" baseline="30000" dirty="0">
                          <a:effectLst/>
                          <a:latin typeface="Georgia" pitchFamily="18" charset="0"/>
                        </a:rPr>
                        <a:t>3</a:t>
                      </a:r>
                      <a:r>
                        <a:rPr lang="es-ES_tradnl" sz="1200" b="1" dirty="0">
                          <a:effectLst/>
                          <a:latin typeface="Georgia" pitchFamily="18" charset="0"/>
                        </a:rPr>
                        <a:t>)</a:t>
                      </a:r>
                      <a:endParaRPr lang="es-EC" sz="1200" b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Georgia" pitchFamily="18" charset="0"/>
                        </a:rPr>
                        <a:t>RANGO</a:t>
                      </a:r>
                      <a:endParaRPr lang="es-EC" sz="1200" b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958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Georgia" pitchFamily="18" charset="0"/>
                        </a:rPr>
                        <a:t>C3 </a:t>
                      </a:r>
                      <a:endParaRPr lang="es-EC" sz="1200" b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  <a:latin typeface="Georgia" pitchFamily="18" charset="0"/>
                        </a:rPr>
                        <a:t>1,058</a:t>
                      </a:r>
                      <a:endParaRPr lang="es-EC" sz="12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  <a:latin typeface="Georgia" pitchFamily="18" charset="0"/>
                        </a:rPr>
                        <a:t>a</a:t>
                      </a:r>
                      <a:endParaRPr lang="es-EC" sz="12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685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Georgia" pitchFamily="18" charset="0"/>
                        </a:rPr>
                        <a:t>C2 </a:t>
                      </a:r>
                      <a:endParaRPr lang="es-EC" sz="1200" b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  <a:latin typeface="Georgia" pitchFamily="18" charset="0"/>
                        </a:rPr>
                        <a:t>1,054</a:t>
                      </a:r>
                      <a:endParaRPr lang="es-EC" sz="12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  <a:latin typeface="Georgia" pitchFamily="18" charset="0"/>
                        </a:rPr>
                        <a:t>b</a:t>
                      </a:r>
                      <a:endParaRPr lang="es-EC" sz="12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Georgia" pitchFamily="18" charset="0"/>
                        </a:rPr>
                        <a:t>C1 </a:t>
                      </a:r>
                      <a:endParaRPr lang="es-EC" sz="1200" b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  <a:latin typeface="Georgia" pitchFamily="18" charset="0"/>
                        </a:rPr>
                        <a:t>1,051</a:t>
                      </a:r>
                      <a:endParaRPr lang="es-EC" sz="12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solidFill>
                            <a:srgbClr val="FF0000"/>
                          </a:solidFill>
                          <a:effectLst/>
                          <a:latin typeface="Georgia" pitchFamily="18" charset="0"/>
                        </a:rPr>
                        <a:t>c</a:t>
                      </a:r>
                      <a:endParaRPr lang="es-EC" sz="1200" b="1" dirty="0">
                        <a:solidFill>
                          <a:srgbClr val="FF0000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5222632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wheelReverse spokes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753162" y="5538777"/>
            <a:ext cx="26376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b="1" dirty="0">
                <a:latin typeface="Georgia" pitchFamily="18" charset="0"/>
              </a:rPr>
              <a:t>C.V = </a:t>
            </a:r>
            <a:r>
              <a:rPr lang="es-EC" sz="1400" b="1" dirty="0" smtClean="0">
                <a:latin typeface="Georgia" pitchFamily="18" charset="0"/>
              </a:rPr>
              <a:t>3,069  % </a:t>
            </a:r>
            <a:endParaRPr lang="es-EC" sz="1400" dirty="0">
              <a:latin typeface="Georgia" pitchFamily="18" charset="0"/>
            </a:endParaRPr>
          </a:p>
          <a:p>
            <a:r>
              <a:rPr lang="es-EC" sz="1400" dirty="0">
                <a:latin typeface="Georgia" pitchFamily="18" charset="0"/>
              </a:rPr>
              <a:t> </a:t>
            </a:r>
            <a:r>
              <a:rPr lang="es-EC" sz="1400" dirty="0" smtClean="0">
                <a:latin typeface="Georgia" pitchFamily="18" charset="0"/>
              </a:rPr>
              <a:t> **: </a:t>
            </a:r>
            <a:r>
              <a:rPr lang="es-EC" sz="1400" dirty="0">
                <a:latin typeface="Georgia" pitchFamily="18" charset="0"/>
              </a:rPr>
              <a:t>Altamente </a:t>
            </a:r>
            <a:r>
              <a:rPr lang="es-EC" sz="1400" dirty="0" smtClean="0">
                <a:latin typeface="Georgia" pitchFamily="18" charset="0"/>
              </a:rPr>
              <a:t>significativo</a:t>
            </a:r>
            <a:endParaRPr lang="es-EC" sz="1400" dirty="0">
              <a:latin typeface="Georgia" pitchFamily="18" charset="0"/>
            </a:endParaRPr>
          </a:p>
          <a:p>
            <a:r>
              <a:rPr lang="es-EC" sz="1400" b="1" dirty="0">
                <a:latin typeface="Georgia" pitchFamily="18" charset="0"/>
              </a:rPr>
              <a:t>NS:</a:t>
            </a:r>
            <a:r>
              <a:rPr lang="es-EC" sz="1400" dirty="0">
                <a:latin typeface="Georgia" pitchFamily="18" charset="0"/>
              </a:rPr>
              <a:t> No significativo</a:t>
            </a:r>
          </a:p>
        </p:txBody>
      </p:sp>
      <p:sp>
        <p:nvSpPr>
          <p:cNvPr id="7" name="6 Bisel">
            <a:hlinkClick r:id="rId2" action="ppaction://hlinksldjump"/>
          </p:cNvPr>
          <p:cNvSpPr/>
          <p:nvPr/>
        </p:nvSpPr>
        <p:spPr>
          <a:xfrm>
            <a:off x="0" y="5968159"/>
            <a:ext cx="567680" cy="504056"/>
          </a:xfrm>
          <a:prstGeom prst="beve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Georgia" pitchFamily="18" charset="0"/>
              </a:rPr>
              <a:t>MP</a:t>
            </a:r>
            <a:endParaRPr lang="es-EC" sz="1200" dirty="0">
              <a:latin typeface="Georgia" pitchFamily="18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934308" y="350766"/>
            <a:ext cx="72325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Georgia" pitchFamily="18" charset="0"/>
              </a:rPr>
              <a:t>ADEVA de la concentración de solidos solubles (</a:t>
            </a:r>
            <a:r>
              <a:rPr lang="es-EC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Georgia" pitchFamily="18" charset="0"/>
              </a:rPr>
              <a:t>°Brix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Georgia" pitchFamily="18" charset="0"/>
              </a:rPr>
              <a:t>). </a:t>
            </a:r>
            <a:endParaRPr lang="es-ES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80184096"/>
              </p:ext>
            </p:extLst>
          </p:nvPr>
        </p:nvGraphicFramePr>
        <p:xfrm>
          <a:off x="772049" y="836712"/>
          <a:ext cx="7477430" cy="4690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9510"/>
                <a:gridCol w="760196"/>
                <a:gridCol w="1148658"/>
                <a:gridCol w="1148658"/>
                <a:gridCol w="925618"/>
                <a:gridCol w="683991"/>
                <a:gridCol w="790864"/>
                <a:gridCol w="789935"/>
              </a:tblGrid>
              <a:tr h="3568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  <a:latin typeface="Georgia" pitchFamily="18" charset="0"/>
                        </a:rPr>
                        <a:t>F.V.</a:t>
                      </a:r>
                      <a:endParaRPr lang="es-EC" sz="160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Georgia" pitchFamily="18" charset="0"/>
                        </a:rPr>
                        <a:t>G.L.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Georgia" pitchFamily="18" charset="0"/>
                        </a:rPr>
                        <a:t>S.C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  <a:latin typeface="Georgia" pitchFamily="18" charset="0"/>
                        </a:rPr>
                        <a:t>C.M</a:t>
                      </a:r>
                      <a:endParaRPr lang="es-EC" sz="160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Georgia" pitchFamily="18" charset="0"/>
                        </a:rPr>
                        <a:t>F. Cal.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Georgia" pitchFamily="18" charset="0"/>
                        </a:rPr>
                        <a:t>SIG.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Georgia" pitchFamily="18" charset="0"/>
                        </a:rPr>
                        <a:t>F.T 5%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Georgia" pitchFamily="18" charset="0"/>
                        </a:rPr>
                        <a:t>F.T 1%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3568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Georgia" pitchFamily="18" charset="0"/>
                        </a:rPr>
                        <a:t>Total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80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156,894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3568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 err="1">
                          <a:effectLst/>
                          <a:latin typeface="Georgia" pitchFamily="18" charset="0"/>
                        </a:rPr>
                        <a:t>Tratam</a:t>
                      </a:r>
                      <a:r>
                        <a:rPr lang="es-ES_tradnl" sz="1600" dirty="0">
                          <a:effectLst/>
                          <a:latin typeface="Georgia" pitchFamily="18" charset="0"/>
                        </a:rPr>
                        <a:t>.</a:t>
                      </a:r>
                      <a:endParaRPr lang="es-EC" sz="160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26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147,952</a:t>
                      </a:r>
                      <a:endParaRPr lang="es-EC" sz="160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5,690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33,593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**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1,720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2,160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568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Georgia" pitchFamily="18" charset="0"/>
                        </a:rPr>
                        <a:t>Rep.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2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0,133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0,067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0,396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NS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3,180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5,060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3568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  <a:latin typeface="Georgia" pitchFamily="18" charset="0"/>
                        </a:rPr>
                        <a:t>FA</a:t>
                      </a:r>
                      <a:endParaRPr lang="es-EC" sz="160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2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115,273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57,637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341,047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**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3,180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5,060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568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Georgia" pitchFamily="18" charset="0"/>
                        </a:rPr>
                        <a:t>FB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2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0,015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0,008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0,047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NS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3,180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5,060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3568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  <a:latin typeface="Georgia" pitchFamily="18" charset="0"/>
                        </a:rPr>
                        <a:t>FC</a:t>
                      </a:r>
                      <a:endParaRPr lang="es-EC" sz="160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2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29,545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14,773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87,414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**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3,180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5,060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568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Georgia" pitchFamily="18" charset="0"/>
                        </a:rPr>
                        <a:t>I(AX B)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4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0,467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0,117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0,692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NS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2,560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3,720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3568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Georgia" pitchFamily="18" charset="0"/>
                        </a:rPr>
                        <a:t>I (AXC)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4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1,449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0,362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2,138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NS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2,560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3,720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3568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Georgia" pitchFamily="18" charset="0"/>
                        </a:rPr>
                        <a:t>I (BXC)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4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0,424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0,106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0,627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NS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2,560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3,720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3568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Georgia" pitchFamily="18" charset="0"/>
                        </a:rPr>
                        <a:t>I(AXBXC)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8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0,779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0,097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0,574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NS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2,130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2,890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3568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Georgia" pitchFamily="18" charset="0"/>
                        </a:rPr>
                        <a:t>ERROR EXP.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52</a:t>
                      </a:r>
                      <a:endParaRPr lang="es-EC" sz="160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8,809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0,169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60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15159250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043608" y="172499"/>
            <a:ext cx="7128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s-ES" sz="2000" b="1" spc="50" dirty="0" smtClean="0">
                <a:ln w="11430"/>
                <a:latin typeface="Georgia" pitchFamily="18" charset="0"/>
              </a:rPr>
              <a:t>Prueba de  TUKEY  Y DMS  para la variable concentración de solidos solubles </a:t>
            </a:r>
            <a:endParaRPr lang="es-ES" sz="2000" b="1" spc="50" dirty="0">
              <a:ln w="11430"/>
              <a:latin typeface="Georgia" pitchFamily="18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32638214"/>
              </p:ext>
            </p:extLst>
          </p:nvPr>
        </p:nvGraphicFramePr>
        <p:xfrm>
          <a:off x="5004048" y="2060848"/>
          <a:ext cx="3168351" cy="1280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3573"/>
                <a:gridCol w="1047389"/>
                <a:gridCol w="1047389"/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Georgia" pitchFamily="18" charset="0"/>
                        </a:rPr>
                        <a:t>FACTOR</a:t>
                      </a:r>
                      <a:endParaRPr lang="es-EC" sz="1400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Georgia" pitchFamily="18" charset="0"/>
                        </a:rPr>
                        <a:t>MEDIAS</a:t>
                      </a:r>
                      <a:endParaRPr lang="es-EC" sz="140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Georgia" pitchFamily="18" charset="0"/>
                        </a:rPr>
                        <a:t>RANGO</a:t>
                      </a:r>
                      <a:endParaRPr lang="es-EC" sz="140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Georgia" pitchFamily="18" charset="0"/>
                        </a:rPr>
                        <a:t>A3</a:t>
                      </a:r>
                      <a:endParaRPr lang="es-EC" sz="140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14,870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a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Georgia" pitchFamily="18" charset="0"/>
                        </a:rPr>
                        <a:t>A2</a:t>
                      </a:r>
                      <a:endParaRPr lang="es-EC" sz="140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13,369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C" sz="1600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     b</a:t>
                      </a:r>
                      <a:endParaRPr lang="es-EC" sz="160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Georgia" pitchFamily="18" charset="0"/>
                        </a:rPr>
                        <a:t>A1</a:t>
                      </a:r>
                      <a:endParaRPr lang="es-EC" sz="1400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11,946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FF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          </a:t>
                      </a:r>
                      <a:r>
                        <a:rPr lang="es-EC" sz="1600" b="1" dirty="0" smtClean="0">
                          <a:solidFill>
                            <a:srgbClr val="FF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c</a:t>
                      </a:r>
                      <a:endParaRPr lang="es-EC" sz="1600" dirty="0">
                        <a:solidFill>
                          <a:srgbClr val="FF0000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53472548"/>
              </p:ext>
            </p:extLst>
          </p:nvPr>
        </p:nvGraphicFramePr>
        <p:xfrm>
          <a:off x="5013920" y="3717032"/>
          <a:ext cx="3168352" cy="1280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0442"/>
                <a:gridCol w="998955"/>
                <a:gridCol w="998955"/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Georgia" pitchFamily="18" charset="0"/>
                        </a:rPr>
                        <a:t>FACTOR</a:t>
                      </a:r>
                      <a:endParaRPr lang="es-EC" sz="1400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Georgia" pitchFamily="18" charset="0"/>
                        </a:rPr>
                        <a:t>MEDIAS</a:t>
                      </a:r>
                      <a:endParaRPr lang="es-EC" sz="1400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Georgia" pitchFamily="18" charset="0"/>
                        </a:rPr>
                        <a:t>RANGO</a:t>
                      </a:r>
                      <a:endParaRPr lang="es-EC" sz="1400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C3</a:t>
                      </a:r>
                      <a:endParaRPr lang="es-EC" sz="1400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14,179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a 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Georgia" pitchFamily="18" charset="0"/>
                        </a:rPr>
                        <a:t>C</a:t>
                      </a:r>
                      <a:r>
                        <a:rPr lang="es-ES" sz="1400" dirty="0" smtClean="0">
                          <a:effectLst/>
                          <a:latin typeface="Georgia" pitchFamily="18" charset="0"/>
                        </a:rPr>
                        <a:t>2</a:t>
                      </a:r>
                      <a:endParaRPr lang="es-EC" sz="1400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13,293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s-ES" sz="1600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b </a:t>
                      </a:r>
                      <a:endParaRPr lang="es-EC" sz="160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Georgia" pitchFamily="18" charset="0"/>
                        </a:rPr>
                        <a:t>C1</a:t>
                      </a:r>
                      <a:endParaRPr lang="es-EC" sz="1400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12,710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FF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       </a:t>
                      </a:r>
                      <a:r>
                        <a:rPr lang="es-ES" sz="1600" b="1" baseline="0" dirty="0" smtClean="0">
                          <a:solidFill>
                            <a:srgbClr val="FF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S" sz="1600" b="1" dirty="0" smtClean="0">
                          <a:solidFill>
                            <a:srgbClr val="FF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    c</a:t>
                      </a:r>
                      <a:r>
                        <a:rPr lang="es-ES" sz="1600" b="1" dirty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60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8" name="7 Bisel">
            <a:hlinkClick r:id="rId2" action="ppaction://hlinksldjump"/>
          </p:cNvPr>
          <p:cNvSpPr/>
          <p:nvPr/>
        </p:nvSpPr>
        <p:spPr>
          <a:xfrm>
            <a:off x="0" y="5968159"/>
            <a:ext cx="567680" cy="504056"/>
          </a:xfrm>
          <a:prstGeom prst="beve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Georgia" pitchFamily="18" charset="0"/>
              </a:rPr>
              <a:t>MP</a:t>
            </a:r>
            <a:endParaRPr lang="es-EC" sz="1200" dirty="0">
              <a:latin typeface="Georgia" pitchFamily="18" charset="0"/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88810494"/>
              </p:ext>
            </p:extLst>
          </p:nvPr>
        </p:nvGraphicFramePr>
        <p:xfrm>
          <a:off x="683568" y="888092"/>
          <a:ext cx="4032448" cy="57572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3566"/>
                <a:gridCol w="1961160"/>
                <a:gridCol w="613861"/>
                <a:gridCol w="613861"/>
              </a:tblGrid>
              <a:tr h="6006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 dirty="0">
                          <a:effectLst/>
                          <a:latin typeface="Georgia" pitchFamily="18" charset="0"/>
                        </a:rPr>
                        <a:t>RANGOS</a:t>
                      </a:r>
                      <a:endParaRPr lang="es-EC" sz="105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19585" marR="19585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003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>
                          <a:effectLst/>
                          <a:latin typeface="Georgia" pitchFamily="18" charset="0"/>
                        </a:rPr>
                        <a:t>Nº</a:t>
                      </a:r>
                      <a:endParaRPr lang="es-EC" sz="10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19585" marR="19585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 dirty="0">
                          <a:effectLst/>
                          <a:latin typeface="Georgia" pitchFamily="18" charset="0"/>
                        </a:rPr>
                        <a:t>TRATAMIENTOS</a:t>
                      </a:r>
                      <a:endParaRPr lang="es-EC" sz="105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19585" marR="19585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 dirty="0">
                          <a:effectLst/>
                          <a:latin typeface="Georgia" pitchFamily="18" charset="0"/>
                        </a:rPr>
                        <a:t>MEDIAS</a:t>
                      </a:r>
                      <a:endParaRPr lang="es-EC" sz="1050" dirty="0">
                        <a:effectLst/>
                        <a:latin typeface="Georgia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 dirty="0">
                          <a:effectLst/>
                          <a:latin typeface="Georgia" pitchFamily="18" charset="0"/>
                        </a:rPr>
                        <a:t>g/cm</a:t>
                      </a:r>
                      <a:r>
                        <a:rPr lang="es-ES_tradnl" sz="1050" baseline="30000" dirty="0">
                          <a:effectLst/>
                          <a:latin typeface="Georgia" pitchFamily="18" charset="0"/>
                        </a:rPr>
                        <a:t>3</a:t>
                      </a:r>
                      <a:endParaRPr lang="es-EC" sz="105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19585" marR="19585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 dirty="0">
                          <a:effectLst/>
                          <a:latin typeface="Georgia" pitchFamily="18" charset="0"/>
                        </a:rPr>
                        <a:t>RANGOS</a:t>
                      </a:r>
                      <a:endParaRPr lang="es-EC" sz="105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19585" marR="19585" marT="0" marB="0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1201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T21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A3B1C3</a:t>
                      </a:r>
                      <a:endParaRPr lang="es-EC" sz="11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15,723</a:t>
                      </a:r>
                      <a:endParaRPr lang="es-EC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a</a:t>
                      </a:r>
                      <a:endParaRPr lang="es-EC" sz="11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1201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T24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A3B2C3</a:t>
                      </a:r>
                      <a:endParaRPr lang="es-EC" sz="11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15,723</a:t>
                      </a:r>
                      <a:endParaRPr lang="es-EC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a</a:t>
                      </a:r>
                      <a:endParaRPr lang="es-EC" sz="11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1201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T27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A3B3C3</a:t>
                      </a:r>
                      <a:endParaRPr lang="es-EC" sz="11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15,723</a:t>
                      </a:r>
                      <a:endParaRPr lang="es-EC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a</a:t>
                      </a:r>
                      <a:endParaRPr lang="es-EC" sz="11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1201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T23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A3B2C2</a:t>
                      </a:r>
                      <a:endParaRPr lang="es-EC" sz="11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14,786</a:t>
                      </a:r>
                      <a:endParaRPr lang="es-EC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a</a:t>
                      </a:r>
                      <a:endParaRPr lang="es-EC" sz="11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1201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T20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A3B1C2</a:t>
                      </a:r>
                      <a:endParaRPr lang="es-EC" sz="11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14,683</a:t>
                      </a:r>
                      <a:endParaRPr lang="es-EC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a</a:t>
                      </a:r>
                      <a:endParaRPr lang="es-EC" sz="11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1201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T26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A3B3C2</a:t>
                      </a:r>
                      <a:endParaRPr lang="es-EC" sz="11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14,683</a:t>
                      </a:r>
                      <a:endParaRPr lang="es-EC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a</a:t>
                      </a:r>
                      <a:endParaRPr lang="es-EC" sz="11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1201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T25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A3B3C1</a:t>
                      </a:r>
                      <a:endParaRPr lang="es-EC" sz="11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14,369</a:t>
                      </a:r>
                      <a:endParaRPr lang="es-EC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    b</a:t>
                      </a:r>
                      <a:endParaRPr lang="es-EC" sz="110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1201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T22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A3B2C1</a:t>
                      </a:r>
                      <a:endParaRPr lang="es-EC" sz="11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14,275</a:t>
                      </a:r>
                      <a:endParaRPr lang="es-EC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    b</a:t>
                      </a:r>
                      <a:endParaRPr lang="es-EC" sz="110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1201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T15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A2B2C3</a:t>
                      </a:r>
                      <a:endParaRPr lang="es-EC" sz="11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14,264</a:t>
                      </a:r>
                      <a:endParaRPr lang="es-EC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    b</a:t>
                      </a:r>
                      <a:endParaRPr lang="es-EC" sz="110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1201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T12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A2B1C3</a:t>
                      </a:r>
                      <a:endParaRPr lang="es-EC" sz="11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14,159</a:t>
                      </a:r>
                      <a:endParaRPr lang="es-EC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    b</a:t>
                      </a:r>
                      <a:endParaRPr lang="es-EC" sz="110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1201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T18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A2B3C3</a:t>
                      </a:r>
                      <a:endParaRPr lang="es-EC" sz="11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13,843</a:t>
                      </a:r>
                      <a:endParaRPr lang="es-EC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    b</a:t>
                      </a:r>
                      <a:endParaRPr lang="es-EC" sz="110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1201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T19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A3B1C1</a:t>
                      </a:r>
                      <a:endParaRPr lang="es-EC" sz="11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13,843</a:t>
                      </a:r>
                      <a:endParaRPr lang="es-EC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    b</a:t>
                      </a:r>
                      <a:endParaRPr lang="es-EC" sz="110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1201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T14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A2B2C2</a:t>
                      </a:r>
                      <a:endParaRPr lang="es-EC" sz="110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13,221</a:t>
                      </a:r>
                      <a:endParaRPr lang="es-EC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       c</a:t>
                      </a:r>
                      <a:endParaRPr lang="es-EC" sz="110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1201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T11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A2B1C2</a:t>
                      </a:r>
                      <a:endParaRPr lang="es-EC" sz="11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13,116</a:t>
                      </a:r>
                      <a:endParaRPr lang="es-EC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       c</a:t>
                      </a:r>
                      <a:endParaRPr lang="es-EC" sz="110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1201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T17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A2B3C2</a:t>
                      </a:r>
                      <a:endParaRPr lang="es-EC" sz="11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13,011</a:t>
                      </a:r>
                      <a:endParaRPr lang="es-EC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       c</a:t>
                      </a:r>
                      <a:endParaRPr lang="es-EC" sz="110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1201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T16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A2B3C1</a:t>
                      </a:r>
                      <a:endParaRPr lang="es-EC" sz="11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13,010</a:t>
                      </a:r>
                      <a:endParaRPr lang="es-EC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       c</a:t>
                      </a:r>
                      <a:endParaRPr lang="es-EC" sz="110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1201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T3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A1B1C3</a:t>
                      </a:r>
                      <a:endParaRPr lang="es-EC" sz="11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12,905</a:t>
                      </a:r>
                      <a:endParaRPr lang="es-EC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       c</a:t>
                      </a:r>
                      <a:endParaRPr lang="es-EC" sz="110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1201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T13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A2B2C1</a:t>
                      </a:r>
                      <a:endParaRPr lang="es-EC" sz="11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12,894</a:t>
                      </a:r>
                      <a:endParaRPr lang="es-EC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       c</a:t>
                      </a:r>
                      <a:endParaRPr lang="es-EC" sz="110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1201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T10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A2B1C1</a:t>
                      </a:r>
                      <a:endParaRPr lang="es-EC" sz="11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12,801</a:t>
                      </a:r>
                      <a:endParaRPr lang="es-EC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       c</a:t>
                      </a:r>
                      <a:endParaRPr lang="es-EC" sz="110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1201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T9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A1B3C3</a:t>
                      </a:r>
                      <a:endParaRPr lang="es-EC" sz="11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12,695</a:t>
                      </a:r>
                      <a:endParaRPr lang="es-EC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       c</a:t>
                      </a:r>
                      <a:endParaRPr lang="es-EC" sz="110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1201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T6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A1B2C3</a:t>
                      </a:r>
                      <a:endParaRPr lang="es-EC" sz="11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12,575</a:t>
                      </a:r>
                      <a:endParaRPr lang="es-EC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       c</a:t>
                      </a:r>
                      <a:endParaRPr lang="es-EC" sz="110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1201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T5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A1B2C2</a:t>
                      </a:r>
                      <a:endParaRPr lang="es-EC" sz="11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12,149</a:t>
                      </a:r>
                      <a:endParaRPr lang="es-EC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         d</a:t>
                      </a:r>
                      <a:endParaRPr lang="es-EC" sz="110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1201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T8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A1B3C2</a:t>
                      </a:r>
                      <a:endParaRPr lang="es-EC" sz="11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12,149</a:t>
                      </a:r>
                      <a:endParaRPr lang="es-EC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         d</a:t>
                      </a:r>
                      <a:endParaRPr lang="es-EC" sz="110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1201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T2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A1B1C2</a:t>
                      </a:r>
                      <a:endParaRPr lang="es-EC" sz="11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11,841</a:t>
                      </a:r>
                      <a:endParaRPr lang="es-EC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         d</a:t>
                      </a:r>
                      <a:endParaRPr lang="es-EC" sz="110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1201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T1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A1B1C1</a:t>
                      </a:r>
                      <a:endParaRPr lang="es-EC" sz="11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11,189</a:t>
                      </a:r>
                      <a:endParaRPr lang="es-EC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 smtClean="0">
                          <a:solidFill>
                            <a:srgbClr val="FF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           e</a:t>
                      </a:r>
                      <a:endParaRPr lang="es-EC" sz="1100" dirty="0">
                        <a:solidFill>
                          <a:srgbClr val="FF0000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1201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T7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A1B3C1</a:t>
                      </a:r>
                      <a:endParaRPr lang="es-EC" sz="11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11,079</a:t>
                      </a:r>
                      <a:endParaRPr lang="es-EC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 smtClean="0">
                          <a:solidFill>
                            <a:srgbClr val="FF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           e</a:t>
                      </a:r>
                      <a:endParaRPr lang="es-EC" sz="1100" dirty="0">
                        <a:solidFill>
                          <a:srgbClr val="FF0000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1201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T4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A1B2C1</a:t>
                      </a:r>
                      <a:endParaRPr lang="es-EC" sz="11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10,797</a:t>
                      </a:r>
                      <a:endParaRPr lang="es-EC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 smtClean="0">
                          <a:solidFill>
                            <a:srgbClr val="FF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           e</a:t>
                      </a:r>
                      <a:endParaRPr lang="es-EC" sz="1100" dirty="0">
                        <a:solidFill>
                          <a:srgbClr val="FF0000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6649517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918614" y="416634"/>
            <a:ext cx="5241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ADEVA de la turbidez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766549" y="5481523"/>
            <a:ext cx="26376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b="1" dirty="0">
                <a:latin typeface="Georgia" pitchFamily="18" charset="0"/>
              </a:rPr>
              <a:t>C.V = </a:t>
            </a:r>
            <a:r>
              <a:rPr lang="es-EC" sz="1400" b="1" dirty="0" smtClean="0">
                <a:latin typeface="Georgia" pitchFamily="18" charset="0"/>
              </a:rPr>
              <a:t>0,511 % </a:t>
            </a:r>
            <a:endParaRPr lang="es-EC" sz="1400" dirty="0">
              <a:latin typeface="Georgia" pitchFamily="18" charset="0"/>
            </a:endParaRPr>
          </a:p>
          <a:p>
            <a:r>
              <a:rPr lang="es-EC" sz="1400" dirty="0">
                <a:latin typeface="Georgia" pitchFamily="18" charset="0"/>
              </a:rPr>
              <a:t> </a:t>
            </a:r>
            <a:r>
              <a:rPr lang="es-EC" sz="1400" dirty="0" smtClean="0">
                <a:latin typeface="Georgia" pitchFamily="18" charset="0"/>
              </a:rPr>
              <a:t> **: </a:t>
            </a:r>
            <a:r>
              <a:rPr lang="es-EC" sz="1400" dirty="0">
                <a:latin typeface="Georgia" pitchFamily="18" charset="0"/>
              </a:rPr>
              <a:t>Altamente </a:t>
            </a:r>
            <a:r>
              <a:rPr lang="es-EC" sz="1400" dirty="0" smtClean="0">
                <a:latin typeface="Georgia" pitchFamily="18" charset="0"/>
              </a:rPr>
              <a:t>significativo</a:t>
            </a:r>
            <a:endParaRPr lang="es-EC" sz="1400" dirty="0">
              <a:latin typeface="Georgia" pitchFamily="18" charset="0"/>
            </a:endParaRPr>
          </a:p>
          <a:p>
            <a:r>
              <a:rPr lang="es-EC" sz="1400" b="1" dirty="0">
                <a:latin typeface="Georgia" pitchFamily="18" charset="0"/>
              </a:rPr>
              <a:t>NS:</a:t>
            </a:r>
            <a:r>
              <a:rPr lang="es-EC" sz="1400" dirty="0">
                <a:latin typeface="Georgia" pitchFamily="18" charset="0"/>
              </a:rPr>
              <a:t> No significativo</a:t>
            </a:r>
          </a:p>
        </p:txBody>
      </p:sp>
      <p:sp>
        <p:nvSpPr>
          <p:cNvPr id="7" name="6 Bisel">
            <a:hlinkClick r:id="rId2" action="ppaction://hlinksldjump"/>
          </p:cNvPr>
          <p:cNvSpPr/>
          <p:nvPr/>
        </p:nvSpPr>
        <p:spPr>
          <a:xfrm>
            <a:off x="0" y="5968159"/>
            <a:ext cx="567680" cy="504056"/>
          </a:xfrm>
          <a:prstGeom prst="beve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Georgia" pitchFamily="18" charset="0"/>
              </a:rPr>
              <a:t>MP</a:t>
            </a:r>
            <a:endParaRPr lang="es-EC" sz="1200" dirty="0">
              <a:latin typeface="Georgia" pitchFamily="18" charset="0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69509124"/>
              </p:ext>
            </p:extLst>
          </p:nvPr>
        </p:nvGraphicFramePr>
        <p:xfrm>
          <a:off x="766550" y="908720"/>
          <a:ext cx="7498998" cy="44644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2964"/>
                <a:gridCol w="572781"/>
                <a:gridCol w="1207842"/>
                <a:gridCol w="1171040"/>
                <a:gridCol w="868136"/>
                <a:gridCol w="802082"/>
                <a:gridCol w="826617"/>
                <a:gridCol w="727536"/>
              </a:tblGrid>
              <a:tr h="4619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Georgia" pitchFamily="18" charset="0"/>
                        </a:rPr>
                        <a:t>F.V.</a:t>
                      </a:r>
                      <a:endParaRPr lang="es-EC" sz="160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Georgia" pitchFamily="18" charset="0"/>
                        </a:rPr>
                        <a:t>G.L.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Georgia" pitchFamily="18" charset="0"/>
                        </a:rPr>
                        <a:t>S.C</a:t>
                      </a:r>
                      <a:endParaRPr lang="es-EC" sz="160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Georgia" pitchFamily="18" charset="0"/>
                        </a:rPr>
                        <a:t>C.M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Georgia" pitchFamily="18" charset="0"/>
                        </a:rPr>
                        <a:t>F. Cal.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Georgia" pitchFamily="18" charset="0"/>
                        </a:rPr>
                        <a:t>Signif.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Georgia" pitchFamily="18" charset="0"/>
                        </a:rPr>
                        <a:t>F.T 5%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Georgia" pitchFamily="18" charset="0"/>
                        </a:rPr>
                        <a:t>F. 1%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3492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Georgia" pitchFamily="18" charset="0"/>
                        </a:rPr>
                        <a:t>Total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Georgia" pitchFamily="18" charset="0"/>
                        </a:rPr>
                        <a:t>80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Georgia" pitchFamily="18" charset="0"/>
                        </a:rPr>
                        <a:t>1246017,30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Georgia" pitchFamily="18" charset="0"/>
                        </a:rPr>
                        <a:t> </a:t>
                      </a:r>
                      <a:endParaRPr lang="es-EC" sz="160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Georgia" pitchFamily="18" charset="0"/>
                        </a:rPr>
                        <a:t> 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Georgia" pitchFamily="18" charset="0"/>
                        </a:rPr>
                        <a:t> 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Georgia" pitchFamily="18" charset="0"/>
                        </a:rPr>
                        <a:t> 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Georgia" pitchFamily="18" charset="0"/>
                        </a:rPr>
                        <a:t> 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3585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err="1">
                          <a:effectLst/>
                          <a:latin typeface="Georgia" pitchFamily="18" charset="0"/>
                        </a:rPr>
                        <a:t>Tratam</a:t>
                      </a:r>
                      <a:r>
                        <a:rPr lang="es-ES" sz="1600" dirty="0">
                          <a:effectLst/>
                          <a:latin typeface="Georgia" pitchFamily="18" charset="0"/>
                        </a:rPr>
                        <a:t>.</a:t>
                      </a:r>
                      <a:endParaRPr lang="es-EC" sz="160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Georgia" pitchFamily="18" charset="0"/>
                        </a:rPr>
                        <a:t>26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Georgia" pitchFamily="18" charset="0"/>
                        </a:rPr>
                        <a:t>1241083,97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Georgia" pitchFamily="18" charset="0"/>
                        </a:rPr>
                        <a:t>47734,00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Georgia" pitchFamily="18" charset="0"/>
                        </a:rPr>
                        <a:t>652,37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Georgia" pitchFamily="18" charset="0"/>
                        </a:rPr>
                        <a:t>**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Georgia" pitchFamily="18" charset="0"/>
                        </a:rPr>
                        <a:t>1,72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Georgia" pitchFamily="18" charset="0"/>
                        </a:rPr>
                        <a:t>2,16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3492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Georgia" pitchFamily="18" charset="0"/>
                        </a:rPr>
                        <a:t>Rep.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Georgia" pitchFamily="18" charset="0"/>
                        </a:rPr>
                        <a:t>2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Georgia" pitchFamily="18" charset="0"/>
                        </a:rPr>
                        <a:t>1128,41</a:t>
                      </a:r>
                      <a:endParaRPr lang="es-EC" sz="160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Georgia" pitchFamily="18" charset="0"/>
                        </a:rPr>
                        <a:t>564,21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Georgia" pitchFamily="18" charset="0"/>
                        </a:rPr>
                        <a:t>7,71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Georgia" pitchFamily="18" charset="0"/>
                        </a:rPr>
                        <a:t>**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Georgia" pitchFamily="18" charset="0"/>
                        </a:rPr>
                        <a:t>3,18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Georgia" pitchFamily="18" charset="0"/>
                        </a:rPr>
                        <a:t>5,06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3975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Georgia" pitchFamily="18" charset="0"/>
                        </a:rPr>
                        <a:t>FA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Georgia" pitchFamily="18" charset="0"/>
                        </a:rPr>
                        <a:t>2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Georgia" pitchFamily="18" charset="0"/>
                        </a:rPr>
                        <a:t>947898,78</a:t>
                      </a:r>
                      <a:endParaRPr lang="es-EC" sz="160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Georgia" pitchFamily="18" charset="0"/>
                        </a:rPr>
                        <a:t>473949,39</a:t>
                      </a:r>
                      <a:endParaRPr lang="es-EC" sz="160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Georgia" pitchFamily="18" charset="0"/>
                        </a:rPr>
                        <a:t>6477,37</a:t>
                      </a:r>
                      <a:endParaRPr lang="es-EC" sz="160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Georgia" pitchFamily="18" charset="0"/>
                        </a:rPr>
                        <a:t>**</a:t>
                      </a:r>
                      <a:endParaRPr lang="es-EC" sz="160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Georgia" pitchFamily="18" charset="0"/>
                        </a:rPr>
                        <a:t>3,18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Georgia" pitchFamily="18" charset="0"/>
                        </a:rPr>
                        <a:t>5,06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3492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Georgia" pitchFamily="18" charset="0"/>
                        </a:rPr>
                        <a:t>FB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Georgia" pitchFamily="18" charset="0"/>
                        </a:rPr>
                        <a:t>2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Georgia" pitchFamily="18" charset="0"/>
                        </a:rPr>
                        <a:t>180,26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Georgia" pitchFamily="18" charset="0"/>
                        </a:rPr>
                        <a:t>90,13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Georgia" pitchFamily="18" charset="0"/>
                        </a:rPr>
                        <a:t>1,23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Georgia" pitchFamily="18" charset="0"/>
                        </a:rPr>
                        <a:t>NS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Georgia" pitchFamily="18" charset="0"/>
                        </a:rPr>
                        <a:t>3,18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Georgia" pitchFamily="18" charset="0"/>
                        </a:rPr>
                        <a:t>5,06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3492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Georgia" pitchFamily="18" charset="0"/>
                        </a:rPr>
                        <a:t>FC</a:t>
                      </a:r>
                      <a:endParaRPr lang="es-EC" sz="160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Georgia" pitchFamily="18" charset="0"/>
                        </a:rPr>
                        <a:t>2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Georgia" pitchFamily="18" charset="0"/>
                        </a:rPr>
                        <a:t>248128,41</a:t>
                      </a:r>
                      <a:endParaRPr lang="es-EC" sz="160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Georgia" pitchFamily="18" charset="0"/>
                        </a:rPr>
                        <a:t>124064,21</a:t>
                      </a:r>
                      <a:endParaRPr lang="es-EC" sz="160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Georgia" pitchFamily="18" charset="0"/>
                        </a:rPr>
                        <a:t>1695,56</a:t>
                      </a:r>
                      <a:endParaRPr lang="es-EC" sz="160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Georgia" pitchFamily="18" charset="0"/>
                        </a:rPr>
                        <a:t>**</a:t>
                      </a:r>
                      <a:endParaRPr lang="es-EC" sz="160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Georgia" pitchFamily="18" charset="0"/>
                        </a:rPr>
                        <a:t>3,18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Georgia" pitchFamily="18" charset="0"/>
                        </a:rPr>
                        <a:t>5,06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3492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Georgia" pitchFamily="18" charset="0"/>
                        </a:rPr>
                        <a:t>I (AX B)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Georgia" pitchFamily="18" charset="0"/>
                        </a:rPr>
                        <a:t>4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Georgia" pitchFamily="18" charset="0"/>
                        </a:rPr>
                        <a:t>338,26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Georgia" pitchFamily="18" charset="0"/>
                        </a:rPr>
                        <a:t>84,57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Georgia" pitchFamily="18" charset="0"/>
                        </a:rPr>
                        <a:t>1,16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Georgia" pitchFamily="18" charset="0"/>
                        </a:rPr>
                        <a:t>NS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Georgia" pitchFamily="18" charset="0"/>
                        </a:rPr>
                        <a:t>2,56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Georgia" pitchFamily="18" charset="0"/>
                        </a:rPr>
                        <a:t>3,72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3492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Georgia" pitchFamily="18" charset="0"/>
                        </a:rPr>
                        <a:t>I (AXC)</a:t>
                      </a:r>
                      <a:endParaRPr lang="es-EC" sz="160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Georgia" pitchFamily="18" charset="0"/>
                        </a:rPr>
                        <a:t>4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Georgia" pitchFamily="18" charset="0"/>
                        </a:rPr>
                        <a:t>43634,55</a:t>
                      </a:r>
                      <a:endParaRPr lang="es-EC" sz="160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Georgia" pitchFamily="18" charset="0"/>
                        </a:rPr>
                        <a:t>10908,64</a:t>
                      </a:r>
                      <a:endParaRPr lang="es-EC" sz="160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Georgia" pitchFamily="18" charset="0"/>
                        </a:rPr>
                        <a:t>149,09</a:t>
                      </a:r>
                      <a:endParaRPr lang="es-EC" sz="160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Georgia" pitchFamily="18" charset="0"/>
                        </a:rPr>
                        <a:t>**</a:t>
                      </a:r>
                      <a:endParaRPr lang="es-EC" sz="160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Georgia" pitchFamily="18" charset="0"/>
                        </a:rPr>
                        <a:t>2,56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Georgia" pitchFamily="18" charset="0"/>
                        </a:rPr>
                        <a:t>3,72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3492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Georgia" pitchFamily="18" charset="0"/>
                        </a:rPr>
                        <a:t>I (BXC)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Georgia" pitchFamily="18" charset="0"/>
                        </a:rPr>
                        <a:t>4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Georgia" pitchFamily="18" charset="0"/>
                        </a:rPr>
                        <a:t>441,96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Georgia" pitchFamily="18" charset="0"/>
                        </a:rPr>
                        <a:t>110,49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Georgia" pitchFamily="18" charset="0"/>
                        </a:rPr>
                        <a:t>1,51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Georgia" pitchFamily="18" charset="0"/>
                        </a:rPr>
                        <a:t>NS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Georgia" pitchFamily="18" charset="0"/>
                        </a:rPr>
                        <a:t>2,56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Georgia" pitchFamily="18" charset="0"/>
                        </a:rPr>
                        <a:t>3,72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3532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Georgia" pitchFamily="18" charset="0"/>
                        </a:rPr>
                        <a:t>I(AXBXC)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Georgia" pitchFamily="18" charset="0"/>
                        </a:rPr>
                        <a:t>8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Georgia" pitchFamily="18" charset="0"/>
                        </a:rPr>
                        <a:t>461,75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Georgia" pitchFamily="18" charset="0"/>
                        </a:rPr>
                        <a:t>57,72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Georgia" pitchFamily="18" charset="0"/>
                        </a:rPr>
                        <a:t>0,79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Georgia" pitchFamily="18" charset="0"/>
                        </a:rPr>
                        <a:t>NS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Georgia" pitchFamily="18" charset="0"/>
                        </a:rPr>
                        <a:t>2,13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Georgia" pitchFamily="18" charset="0"/>
                        </a:rPr>
                        <a:t>2,89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4482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Georgia" pitchFamily="18" charset="0"/>
                        </a:rPr>
                        <a:t>ERROR EXP.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Georgia" pitchFamily="18" charset="0"/>
                        </a:rPr>
                        <a:t>52</a:t>
                      </a:r>
                      <a:endParaRPr lang="es-EC" sz="160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Georgia" pitchFamily="18" charset="0"/>
                        </a:rPr>
                        <a:t>3804,92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Georgia" pitchFamily="18" charset="0"/>
                        </a:rPr>
                        <a:t>73,17</a:t>
                      </a:r>
                      <a:endParaRPr lang="es-EC" sz="160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Georgia" pitchFamily="18" charset="0"/>
                        </a:rPr>
                        <a:t> 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Georgia" pitchFamily="18" charset="0"/>
                        </a:rPr>
                        <a:t> 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Georgia" pitchFamily="18" charset="0"/>
                        </a:rPr>
                        <a:t> </a:t>
                      </a:r>
                      <a:endParaRPr lang="es-EC" sz="16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Georgia" pitchFamily="18" charset="0"/>
                        </a:rPr>
                        <a:t> </a:t>
                      </a:r>
                      <a:endParaRPr lang="es-EC" sz="160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67702790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043608" y="296013"/>
            <a:ext cx="71287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s-ES" sz="2000" b="1" spc="50" dirty="0" smtClean="0">
                <a:ln w="11430"/>
                <a:latin typeface="Georgia" pitchFamily="18" charset="0"/>
              </a:rPr>
              <a:t>Prueba de  TUKEY  Y DMS  para la turbidez </a:t>
            </a:r>
            <a:endParaRPr lang="es-ES" sz="2000" b="1" spc="50" dirty="0">
              <a:ln w="11430"/>
              <a:latin typeface="Georgia" pitchFamily="18" charset="0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2175896"/>
              </p:ext>
            </p:extLst>
          </p:nvPr>
        </p:nvGraphicFramePr>
        <p:xfrm>
          <a:off x="4788024" y="1916832"/>
          <a:ext cx="3240360" cy="1280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5827"/>
                <a:gridCol w="1081920"/>
                <a:gridCol w="1012613"/>
              </a:tblGrid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Georgia" pitchFamily="18" charset="0"/>
                        </a:rPr>
                        <a:t>FACTOR</a:t>
                      </a:r>
                      <a:endParaRPr lang="es-EC" sz="1400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Georgia" pitchFamily="18" charset="0"/>
                        </a:rPr>
                        <a:t>MEDIAS</a:t>
                      </a:r>
                      <a:endParaRPr lang="es-EC" sz="140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Georgia" pitchFamily="18" charset="0"/>
                        </a:rPr>
                        <a:t>RANGO</a:t>
                      </a:r>
                      <a:endParaRPr lang="es-EC" sz="140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Georgia" pitchFamily="18" charset="0"/>
                        </a:rPr>
                        <a:t>A3</a:t>
                      </a:r>
                      <a:endParaRPr lang="es-EC" sz="1400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1792,22</a:t>
                      </a:r>
                      <a:endParaRPr lang="es-EC" sz="140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a</a:t>
                      </a:r>
                      <a:endParaRPr lang="es-EC" sz="14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Georgia" pitchFamily="18" charset="0"/>
                        </a:rPr>
                        <a:t>A</a:t>
                      </a:r>
                      <a:r>
                        <a:rPr lang="es-EC" sz="1400" dirty="0" smtClean="0">
                          <a:effectLst/>
                          <a:latin typeface="Georgia" pitchFamily="18" charset="0"/>
                        </a:rPr>
                        <a:t>2</a:t>
                      </a:r>
                      <a:endParaRPr lang="es-EC" sz="1400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1700,74</a:t>
                      </a:r>
                      <a:endParaRPr lang="es-EC" sz="140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b</a:t>
                      </a:r>
                      <a:endParaRPr lang="es-EC" sz="140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Georgia" pitchFamily="18" charset="0"/>
                        </a:rPr>
                        <a:t>A1</a:t>
                      </a:r>
                      <a:endParaRPr lang="es-EC" sz="1400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1531,11</a:t>
                      </a:r>
                      <a:endParaRPr lang="es-EC" sz="14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solidFill>
                            <a:srgbClr val="FF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c</a:t>
                      </a:r>
                      <a:endParaRPr lang="es-EC" sz="1400" dirty="0">
                        <a:solidFill>
                          <a:srgbClr val="FF0000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08600285"/>
              </p:ext>
            </p:extLst>
          </p:nvPr>
        </p:nvGraphicFramePr>
        <p:xfrm>
          <a:off x="4788024" y="3573016"/>
          <a:ext cx="3240360" cy="1280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0120"/>
                <a:gridCol w="1080120"/>
                <a:gridCol w="1080120"/>
              </a:tblGrid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Georgia" pitchFamily="18" charset="0"/>
                        </a:rPr>
                        <a:t>FACTOR</a:t>
                      </a:r>
                      <a:endParaRPr lang="es-EC" sz="1400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Georgia" pitchFamily="18" charset="0"/>
                        </a:rPr>
                        <a:t>MEDIAS</a:t>
                      </a:r>
                      <a:endParaRPr lang="es-EC" sz="1400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Georgia" pitchFamily="18" charset="0"/>
                        </a:rPr>
                        <a:t>RANGO</a:t>
                      </a:r>
                      <a:endParaRPr lang="es-EC" sz="1400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Georgia" pitchFamily="18" charset="0"/>
                        </a:rPr>
                        <a:t>C3</a:t>
                      </a:r>
                      <a:endParaRPr lang="es-EC" sz="1400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1741,85</a:t>
                      </a:r>
                      <a:endParaRPr lang="es-EC" sz="14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a</a:t>
                      </a:r>
                      <a:endParaRPr lang="es-EC" sz="14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Georgia" pitchFamily="18" charset="0"/>
                        </a:rPr>
                        <a:t>C2</a:t>
                      </a:r>
                      <a:endParaRPr lang="es-EC" sz="1400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1675,93</a:t>
                      </a:r>
                      <a:endParaRPr lang="es-EC" sz="14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b</a:t>
                      </a:r>
                      <a:endParaRPr lang="es-EC" sz="14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Georgia" pitchFamily="18" charset="0"/>
                          <a:ea typeface="Calibri"/>
                          <a:cs typeface="Times New Roman"/>
                        </a:rPr>
                        <a:t>C1</a:t>
                      </a:r>
                      <a:endParaRPr lang="es-EC" sz="1400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1606,30</a:t>
                      </a:r>
                      <a:endParaRPr lang="es-EC" sz="140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solidFill>
                            <a:srgbClr val="FF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c</a:t>
                      </a:r>
                      <a:endParaRPr lang="es-EC" sz="1400" dirty="0">
                        <a:solidFill>
                          <a:srgbClr val="FF0000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6" name="5 Bisel">
            <a:hlinkClick r:id="rId2" action="ppaction://hlinksldjump"/>
          </p:cNvPr>
          <p:cNvSpPr/>
          <p:nvPr/>
        </p:nvSpPr>
        <p:spPr>
          <a:xfrm>
            <a:off x="0" y="5968159"/>
            <a:ext cx="567680" cy="504056"/>
          </a:xfrm>
          <a:prstGeom prst="beve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Georgia" pitchFamily="18" charset="0"/>
              </a:rPr>
              <a:t>MP</a:t>
            </a:r>
            <a:endParaRPr lang="es-EC" sz="1200" dirty="0">
              <a:latin typeface="Georgia" pitchFamily="18" charset="0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5169871"/>
              </p:ext>
            </p:extLst>
          </p:nvPr>
        </p:nvGraphicFramePr>
        <p:xfrm>
          <a:off x="827584" y="739990"/>
          <a:ext cx="3528392" cy="5815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766"/>
                <a:gridCol w="1318375"/>
                <a:gridCol w="685220"/>
                <a:gridCol w="978031"/>
              </a:tblGrid>
              <a:tr h="59679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Georgia" pitchFamily="18" charset="0"/>
                        </a:rPr>
                        <a:t>RANGOS </a:t>
                      </a:r>
                      <a:endParaRPr lang="es-EC" sz="110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8558" marR="8558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177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Georgia" pitchFamily="18" charset="0"/>
                        </a:rPr>
                        <a:t>Nº</a:t>
                      </a:r>
                      <a:endParaRPr lang="es-EC" sz="110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8558" marR="8558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Georgia" pitchFamily="18" charset="0"/>
                        </a:rPr>
                        <a:t>TRATAMIENTOS</a:t>
                      </a:r>
                      <a:endParaRPr lang="es-EC" sz="11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8558" marR="8558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Georgia" pitchFamily="18" charset="0"/>
                        </a:rPr>
                        <a:t>MEDIAS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Georgia" pitchFamily="18" charset="0"/>
                        </a:rPr>
                        <a:t>(NTU)</a:t>
                      </a:r>
                      <a:endParaRPr lang="es-EC" sz="11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8558" marR="8558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Georgia" pitchFamily="18" charset="0"/>
                        </a:rPr>
                        <a:t>RANGOS</a:t>
                      </a:r>
                      <a:endParaRPr lang="es-EC" sz="11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8558" marR="8558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1790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Georgia" pitchFamily="18" charset="0"/>
                        </a:rPr>
                        <a:t>T27</a:t>
                      </a:r>
                      <a:endParaRPr lang="es-EC" sz="11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8558" marR="8558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Georgia" pitchFamily="18" charset="0"/>
                        </a:rPr>
                        <a:t>A3B3C3</a:t>
                      </a:r>
                      <a:endParaRPr lang="es-EC" sz="11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8558" marR="8558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Georgia" pitchFamily="18" charset="0"/>
                        </a:rPr>
                        <a:t>1836,67</a:t>
                      </a:r>
                      <a:endParaRPr lang="es-EC" sz="11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8558" marR="8558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a</a:t>
                      </a:r>
                      <a:endParaRPr lang="es-EC" sz="110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8558" marR="8558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1790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Georgia" pitchFamily="18" charset="0"/>
                        </a:rPr>
                        <a:t>T24</a:t>
                      </a:r>
                      <a:endParaRPr lang="es-EC" sz="11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8558" marR="8558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Georgia" pitchFamily="18" charset="0"/>
                        </a:rPr>
                        <a:t>A3B2C3</a:t>
                      </a:r>
                      <a:endParaRPr lang="es-EC" sz="11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8558" marR="8558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Georgia" pitchFamily="18" charset="0"/>
                        </a:rPr>
                        <a:t>1833,33</a:t>
                      </a:r>
                      <a:endParaRPr lang="es-EC" sz="11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8558" marR="8558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effectLst/>
                          <a:latin typeface="Georgia" pitchFamily="18" charset="0"/>
                        </a:rPr>
                        <a:t>a</a:t>
                      </a:r>
                      <a:endParaRPr lang="es-EC" sz="110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8558" marR="8558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1790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Georgia" pitchFamily="18" charset="0"/>
                        </a:rPr>
                        <a:t>T21</a:t>
                      </a:r>
                      <a:endParaRPr lang="es-EC" sz="11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8558" marR="8558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Georgia" pitchFamily="18" charset="0"/>
                        </a:rPr>
                        <a:t>A3B1C3</a:t>
                      </a:r>
                      <a:endParaRPr lang="es-EC" sz="11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8558" marR="8558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Georgia" pitchFamily="18" charset="0"/>
                        </a:rPr>
                        <a:t>1830,00</a:t>
                      </a:r>
                      <a:endParaRPr lang="es-EC" sz="11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8558" marR="8558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a</a:t>
                      </a:r>
                      <a:endParaRPr lang="es-EC" sz="110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8558" marR="8558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1790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Georgia" pitchFamily="18" charset="0"/>
                        </a:rPr>
                        <a:t>T20</a:t>
                      </a:r>
                      <a:endParaRPr lang="es-EC" sz="11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8558" marR="8558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Georgia" pitchFamily="18" charset="0"/>
                        </a:rPr>
                        <a:t>A3B1C2</a:t>
                      </a:r>
                      <a:endParaRPr lang="es-EC" sz="11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8558" marR="8558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Georgia" pitchFamily="18" charset="0"/>
                        </a:rPr>
                        <a:t>1790,00</a:t>
                      </a:r>
                      <a:endParaRPr lang="es-EC" sz="11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8558" marR="8558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effectLst/>
                          <a:latin typeface="Georgia" pitchFamily="18" charset="0"/>
                        </a:rPr>
                        <a:t>      b</a:t>
                      </a:r>
                      <a:endParaRPr lang="es-EC" sz="110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8558" marR="8558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1790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Georgia" pitchFamily="18" charset="0"/>
                        </a:rPr>
                        <a:t>T26</a:t>
                      </a:r>
                      <a:endParaRPr lang="es-EC" sz="11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8558" marR="8558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Georgia" pitchFamily="18" charset="0"/>
                        </a:rPr>
                        <a:t>A3B3C2</a:t>
                      </a:r>
                      <a:endParaRPr lang="es-EC" sz="11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8558" marR="8558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Georgia" pitchFamily="18" charset="0"/>
                        </a:rPr>
                        <a:t>1790,00</a:t>
                      </a:r>
                      <a:endParaRPr lang="es-EC" sz="11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8558" marR="8558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effectLst/>
                          <a:latin typeface="Georgia" pitchFamily="18" charset="0"/>
                        </a:rPr>
                        <a:t>      b</a:t>
                      </a:r>
                      <a:endParaRPr lang="es-EC" sz="110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8558" marR="8558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1790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Georgia" pitchFamily="18" charset="0"/>
                        </a:rPr>
                        <a:t>T23</a:t>
                      </a:r>
                      <a:endParaRPr lang="es-EC" sz="11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8558" marR="8558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Georgia" pitchFamily="18" charset="0"/>
                        </a:rPr>
                        <a:t>A3B2C2</a:t>
                      </a:r>
                      <a:endParaRPr lang="es-EC" sz="11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8558" marR="8558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Georgia" pitchFamily="18" charset="0"/>
                        </a:rPr>
                        <a:t>1780,00</a:t>
                      </a:r>
                      <a:endParaRPr lang="es-EC" sz="11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8558" marR="8558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effectLst/>
                          <a:latin typeface="Georgia" pitchFamily="18" charset="0"/>
                        </a:rPr>
                        <a:t>      b</a:t>
                      </a:r>
                      <a:endParaRPr lang="es-EC" sz="110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8558" marR="8558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1790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Georgia" pitchFamily="18" charset="0"/>
                        </a:rPr>
                        <a:t>T25</a:t>
                      </a:r>
                      <a:endParaRPr lang="es-EC" sz="11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8558" marR="8558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Georgia" pitchFamily="18" charset="0"/>
                        </a:rPr>
                        <a:t>A3B3C1</a:t>
                      </a:r>
                      <a:endParaRPr lang="es-EC" sz="11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8558" marR="8558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Georgia" pitchFamily="18" charset="0"/>
                        </a:rPr>
                        <a:t>1760,00</a:t>
                      </a:r>
                      <a:endParaRPr lang="es-EC" sz="11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8558" marR="8558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effectLst/>
                          <a:latin typeface="Georgia" pitchFamily="18" charset="0"/>
                        </a:rPr>
                        <a:t>      b</a:t>
                      </a:r>
                      <a:endParaRPr lang="es-EC" sz="110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8558" marR="8558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1790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Georgia" pitchFamily="18" charset="0"/>
                        </a:rPr>
                        <a:t>T22</a:t>
                      </a:r>
                      <a:endParaRPr lang="es-EC" sz="11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8558" marR="8558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Georgia" pitchFamily="18" charset="0"/>
                        </a:rPr>
                        <a:t>A3B2C1</a:t>
                      </a:r>
                      <a:endParaRPr lang="es-EC" sz="11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8558" marR="8558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Georgia" pitchFamily="18" charset="0"/>
                        </a:rPr>
                        <a:t>1760,00</a:t>
                      </a:r>
                      <a:endParaRPr lang="es-EC" sz="11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8558" marR="8558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effectLst/>
                          <a:latin typeface="Georgia" pitchFamily="18" charset="0"/>
                        </a:rPr>
                        <a:t>      b</a:t>
                      </a:r>
                      <a:endParaRPr lang="es-EC" sz="110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8558" marR="8558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1790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Georgia" pitchFamily="18" charset="0"/>
                        </a:rPr>
                        <a:t>T18</a:t>
                      </a:r>
                      <a:endParaRPr lang="es-EC" sz="11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8558" marR="8558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Georgia" pitchFamily="18" charset="0"/>
                        </a:rPr>
                        <a:t>A2B3C3</a:t>
                      </a:r>
                      <a:endParaRPr lang="es-EC" sz="11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8558" marR="8558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Georgia" pitchFamily="18" charset="0"/>
                        </a:rPr>
                        <a:t>1760,00</a:t>
                      </a:r>
                      <a:endParaRPr lang="es-EC" sz="11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8558" marR="8558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effectLst/>
                          <a:latin typeface="Georgia" pitchFamily="18" charset="0"/>
                        </a:rPr>
                        <a:t>      b</a:t>
                      </a:r>
                      <a:endParaRPr lang="es-EC" sz="110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8558" marR="8558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1790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Georgia" pitchFamily="18" charset="0"/>
                        </a:rPr>
                        <a:t>T12</a:t>
                      </a:r>
                      <a:endParaRPr lang="es-EC" sz="11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8558" marR="8558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Georgia" pitchFamily="18" charset="0"/>
                        </a:rPr>
                        <a:t>A2B1C3</a:t>
                      </a:r>
                      <a:endParaRPr lang="es-EC" sz="11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8558" marR="8558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Georgia" pitchFamily="18" charset="0"/>
                        </a:rPr>
                        <a:t>1760,00</a:t>
                      </a:r>
                      <a:endParaRPr lang="es-EC" sz="11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8558" marR="8558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effectLst/>
                          <a:latin typeface="Georgia" pitchFamily="18" charset="0"/>
                        </a:rPr>
                        <a:t>      b</a:t>
                      </a:r>
                      <a:endParaRPr lang="es-EC" sz="110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8558" marR="8558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1790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Georgia" pitchFamily="18" charset="0"/>
                        </a:rPr>
                        <a:t>T19</a:t>
                      </a:r>
                      <a:endParaRPr lang="es-EC" sz="11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8558" marR="8558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Georgia" pitchFamily="18" charset="0"/>
                        </a:rPr>
                        <a:t>A3B1C1</a:t>
                      </a:r>
                      <a:endParaRPr lang="es-EC" sz="11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8558" marR="8558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Georgia" pitchFamily="18" charset="0"/>
                        </a:rPr>
                        <a:t>1750,00</a:t>
                      </a:r>
                      <a:endParaRPr lang="es-EC" sz="11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8558" marR="8558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effectLst/>
                          <a:latin typeface="Georgia" pitchFamily="18" charset="0"/>
                        </a:rPr>
                        <a:t>          c</a:t>
                      </a:r>
                      <a:endParaRPr lang="es-EC" sz="110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8558" marR="8558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1790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Georgia" pitchFamily="18" charset="0"/>
                        </a:rPr>
                        <a:t>T15</a:t>
                      </a:r>
                      <a:endParaRPr lang="es-EC" sz="11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8558" marR="8558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Georgia" pitchFamily="18" charset="0"/>
                        </a:rPr>
                        <a:t>A2B2C3</a:t>
                      </a:r>
                      <a:endParaRPr lang="es-EC" sz="11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8558" marR="8558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Georgia" pitchFamily="18" charset="0"/>
                        </a:rPr>
                        <a:t>1750,00</a:t>
                      </a:r>
                      <a:endParaRPr lang="es-EC" sz="11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8558" marR="8558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effectLst/>
                          <a:latin typeface="Georgia" pitchFamily="18" charset="0"/>
                        </a:rPr>
                        <a:t>          c</a:t>
                      </a:r>
                      <a:endParaRPr lang="es-EC" sz="110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8558" marR="8558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1790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Georgia" pitchFamily="18" charset="0"/>
                        </a:rPr>
                        <a:t>T17</a:t>
                      </a:r>
                      <a:endParaRPr lang="es-EC" sz="11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8558" marR="8558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Georgia" pitchFamily="18" charset="0"/>
                        </a:rPr>
                        <a:t>A2B3C2</a:t>
                      </a:r>
                      <a:endParaRPr lang="es-EC" sz="110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8558" marR="8558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Georgia" pitchFamily="18" charset="0"/>
                        </a:rPr>
                        <a:t>1710,00</a:t>
                      </a:r>
                      <a:endParaRPr lang="es-EC" sz="11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8558" marR="8558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effectLst/>
                          <a:latin typeface="Georgia" pitchFamily="18" charset="0"/>
                        </a:rPr>
                        <a:t>            d</a:t>
                      </a:r>
                      <a:endParaRPr lang="es-EC" sz="110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8558" marR="8558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1790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Georgia" pitchFamily="18" charset="0"/>
                        </a:rPr>
                        <a:t>T14</a:t>
                      </a:r>
                      <a:endParaRPr lang="es-EC" sz="11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8558" marR="8558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Georgia" pitchFamily="18" charset="0"/>
                        </a:rPr>
                        <a:t>A2B2C2</a:t>
                      </a:r>
                      <a:endParaRPr lang="es-EC" sz="11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8558" marR="8558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Georgia" pitchFamily="18" charset="0"/>
                        </a:rPr>
                        <a:t>1710,00</a:t>
                      </a:r>
                      <a:endParaRPr lang="es-EC" sz="11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8558" marR="8558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effectLst/>
                          <a:latin typeface="Georgia" pitchFamily="18" charset="0"/>
                        </a:rPr>
                        <a:t>            d</a:t>
                      </a:r>
                      <a:endParaRPr lang="es-EC" sz="110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8558" marR="8558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1790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Georgia" pitchFamily="18" charset="0"/>
                        </a:rPr>
                        <a:t>T11</a:t>
                      </a:r>
                      <a:endParaRPr lang="es-EC" sz="11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8558" marR="8558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Georgia" pitchFamily="18" charset="0"/>
                        </a:rPr>
                        <a:t>A2B1C2</a:t>
                      </a:r>
                      <a:endParaRPr lang="es-EC" sz="11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8558" marR="8558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Georgia" pitchFamily="18" charset="0"/>
                        </a:rPr>
                        <a:t>1703,33</a:t>
                      </a:r>
                      <a:endParaRPr lang="es-EC" sz="11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8558" marR="8558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effectLst/>
                          <a:latin typeface="Georgia" pitchFamily="18" charset="0"/>
                        </a:rPr>
                        <a:t>            d</a:t>
                      </a:r>
                      <a:endParaRPr lang="es-EC" sz="110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8558" marR="8558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1790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Georgia" pitchFamily="18" charset="0"/>
                        </a:rPr>
                        <a:t>T16</a:t>
                      </a:r>
                      <a:endParaRPr lang="es-EC" sz="11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8558" marR="8558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Georgia" pitchFamily="18" charset="0"/>
                        </a:rPr>
                        <a:t>A2B3C1</a:t>
                      </a:r>
                      <a:endParaRPr lang="es-EC" sz="11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8558" marR="8558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Georgia" pitchFamily="18" charset="0"/>
                        </a:rPr>
                        <a:t>1640,00</a:t>
                      </a:r>
                      <a:endParaRPr lang="es-EC" sz="11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8558" marR="8558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effectLst/>
                          <a:latin typeface="Georgia" pitchFamily="18" charset="0"/>
                        </a:rPr>
                        <a:t>                e</a:t>
                      </a:r>
                      <a:endParaRPr lang="es-EC" sz="110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8558" marR="8558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1790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Georgia" pitchFamily="18" charset="0"/>
                        </a:rPr>
                        <a:t>T13</a:t>
                      </a:r>
                      <a:endParaRPr lang="es-EC" sz="11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8558" marR="8558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Georgia" pitchFamily="18" charset="0"/>
                        </a:rPr>
                        <a:t>A2B2C1</a:t>
                      </a:r>
                      <a:endParaRPr lang="es-EC" sz="11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8558" marR="8558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Georgia" pitchFamily="18" charset="0"/>
                        </a:rPr>
                        <a:t>1640,00</a:t>
                      </a:r>
                      <a:endParaRPr lang="es-EC" sz="11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8558" marR="8558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                e</a:t>
                      </a:r>
                      <a:endParaRPr lang="es-EC" sz="110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8558" marR="8558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1790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Georgia" pitchFamily="18" charset="0"/>
                        </a:rPr>
                        <a:t>T9</a:t>
                      </a:r>
                      <a:endParaRPr lang="es-EC" sz="11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8558" marR="8558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Georgia" pitchFamily="18" charset="0"/>
                        </a:rPr>
                        <a:t>A1B3C3</a:t>
                      </a:r>
                      <a:endParaRPr lang="es-EC" sz="11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8558" marR="8558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Georgia" pitchFamily="18" charset="0"/>
                        </a:rPr>
                        <a:t>1636,67</a:t>
                      </a:r>
                      <a:endParaRPr lang="es-EC" sz="11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8558" marR="8558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                e</a:t>
                      </a:r>
                      <a:endParaRPr lang="es-EC" sz="110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8558" marR="8558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1790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Georgia" pitchFamily="18" charset="0"/>
                        </a:rPr>
                        <a:t>T3</a:t>
                      </a:r>
                      <a:endParaRPr lang="es-EC" sz="11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8558" marR="8558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Georgia" pitchFamily="18" charset="0"/>
                        </a:rPr>
                        <a:t>A1B1C3</a:t>
                      </a:r>
                      <a:endParaRPr lang="es-EC" sz="11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8558" marR="8558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Georgia" pitchFamily="18" charset="0"/>
                        </a:rPr>
                        <a:t>1636,67</a:t>
                      </a:r>
                      <a:endParaRPr lang="es-EC" sz="11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8558" marR="8558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effectLst/>
                          <a:latin typeface="Georgia" pitchFamily="18" charset="0"/>
                        </a:rPr>
                        <a:t>                e</a:t>
                      </a:r>
                      <a:endParaRPr lang="es-EC" sz="110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8558" marR="8558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1790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Georgia" pitchFamily="18" charset="0"/>
                        </a:rPr>
                        <a:t>T10</a:t>
                      </a:r>
                      <a:endParaRPr lang="es-EC" sz="11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8558" marR="8558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Georgia" pitchFamily="18" charset="0"/>
                        </a:rPr>
                        <a:t>A2B1C1</a:t>
                      </a:r>
                      <a:endParaRPr lang="es-EC" sz="11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8558" marR="8558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Georgia" pitchFamily="18" charset="0"/>
                        </a:rPr>
                        <a:t>1633,33</a:t>
                      </a:r>
                      <a:endParaRPr lang="es-EC" sz="11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8558" marR="8558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effectLst/>
                          <a:latin typeface="Georgia" pitchFamily="18" charset="0"/>
                        </a:rPr>
                        <a:t>                e</a:t>
                      </a:r>
                      <a:endParaRPr lang="es-EC" sz="110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8558" marR="8558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1790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Georgia" pitchFamily="18" charset="0"/>
                        </a:rPr>
                        <a:t>T6</a:t>
                      </a:r>
                      <a:endParaRPr lang="es-EC" sz="11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8558" marR="8558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Georgia" pitchFamily="18" charset="0"/>
                        </a:rPr>
                        <a:t>A1B2C3</a:t>
                      </a:r>
                      <a:endParaRPr lang="es-EC" sz="11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8558" marR="8558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Georgia" pitchFamily="18" charset="0"/>
                        </a:rPr>
                        <a:t>1633,33</a:t>
                      </a:r>
                      <a:endParaRPr lang="es-EC" sz="11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8558" marR="8558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effectLst/>
                          <a:latin typeface="Georgia" pitchFamily="18" charset="0"/>
                        </a:rPr>
                        <a:t>                e</a:t>
                      </a:r>
                      <a:endParaRPr lang="es-EC" sz="110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8558" marR="8558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1790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Georgia" pitchFamily="18" charset="0"/>
                        </a:rPr>
                        <a:t>T5</a:t>
                      </a:r>
                      <a:endParaRPr lang="es-EC" sz="11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8558" marR="8558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Georgia" pitchFamily="18" charset="0"/>
                        </a:rPr>
                        <a:t>A1B2C2</a:t>
                      </a:r>
                      <a:endParaRPr lang="es-EC" sz="11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8558" marR="8558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Georgia" pitchFamily="18" charset="0"/>
                        </a:rPr>
                        <a:t>1540,00</a:t>
                      </a:r>
                      <a:endParaRPr lang="es-EC" sz="11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8558" marR="8558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effectLst/>
                          <a:latin typeface="Georgia" pitchFamily="18" charset="0"/>
                        </a:rPr>
                        <a:t>                     f</a:t>
                      </a:r>
                      <a:endParaRPr lang="es-EC" sz="110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8558" marR="8558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1790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Georgia" pitchFamily="18" charset="0"/>
                        </a:rPr>
                        <a:t>T8</a:t>
                      </a:r>
                      <a:endParaRPr lang="es-EC" sz="11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8558" marR="8558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Georgia" pitchFamily="18" charset="0"/>
                        </a:rPr>
                        <a:t>A1B3C2</a:t>
                      </a:r>
                      <a:endParaRPr lang="es-EC" sz="11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8558" marR="8558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Georgia" pitchFamily="18" charset="0"/>
                        </a:rPr>
                        <a:t>1530,00</a:t>
                      </a:r>
                      <a:endParaRPr lang="es-EC" sz="11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8558" marR="8558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effectLst/>
                          <a:latin typeface="Georgia" pitchFamily="18" charset="0"/>
                        </a:rPr>
                        <a:t>                     f</a:t>
                      </a:r>
                      <a:endParaRPr lang="es-EC" sz="110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8558" marR="8558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1790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Georgia" pitchFamily="18" charset="0"/>
                        </a:rPr>
                        <a:t>T2</a:t>
                      </a:r>
                      <a:endParaRPr lang="es-EC" sz="11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8558" marR="8558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Georgia" pitchFamily="18" charset="0"/>
                        </a:rPr>
                        <a:t>A1B1C2</a:t>
                      </a:r>
                      <a:endParaRPr lang="es-EC" sz="11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8558" marR="8558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Georgia" pitchFamily="18" charset="0"/>
                        </a:rPr>
                        <a:t>1530,00</a:t>
                      </a:r>
                      <a:endParaRPr lang="es-EC" sz="11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8558" marR="8558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effectLst/>
                          <a:latin typeface="Georgia" pitchFamily="18" charset="0"/>
                        </a:rPr>
                        <a:t>                     f</a:t>
                      </a:r>
                      <a:endParaRPr lang="es-EC" sz="110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8558" marR="8558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1790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Georgia" pitchFamily="18" charset="0"/>
                        </a:rPr>
                        <a:t>T4</a:t>
                      </a:r>
                      <a:endParaRPr lang="es-EC" sz="11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8558" marR="8558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Georgia" pitchFamily="18" charset="0"/>
                        </a:rPr>
                        <a:t>A1B2C1</a:t>
                      </a:r>
                      <a:endParaRPr lang="es-EC" sz="11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8558" marR="8558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Georgia" pitchFamily="18" charset="0"/>
                        </a:rPr>
                        <a:t>1433,33</a:t>
                      </a:r>
                      <a:endParaRPr lang="es-EC" sz="11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8558" marR="8558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 smtClean="0">
                          <a:solidFill>
                            <a:srgbClr val="FF0000"/>
                          </a:solidFill>
                          <a:effectLst/>
                          <a:latin typeface="Georgia" pitchFamily="18" charset="0"/>
                        </a:rPr>
                        <a:t>                        g</a:t>
                      </a:r>
                      <a:endParaRPr lang="es-EC" sz="1100" b="1" dirty="0">
                        <a:solidFill>
                          <a:srgbClr val="FF0000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8558" marR="8558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1790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Georgia" pitchFamily="18" charset="0"/>
                        </a:rPr>
                        <a:t>T7</a:t>
                      </a:r>
                      <a:endParaRPr lang="es-EC" sz="11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8558" marR="8558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Georgia" pitchFamily="18" charset="0"/>
                        </a:rPr>
                        <a:t>A1B3C1</a:t>
                      </a:r>
                      <a:endParaRPr lang="es-EC" sz="11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8558" marR="8558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Georgia" pitchFamily="18" charset="0"/>
                        </a:rPr>
                        <a:t>1420,00</a:t>
                      </a:r>
                      <a:endParaRPr lang="es-EC" sz="11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8558" marR="8558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 smtClean="0">
                          <a:solidFill>
                            <a:srgbClr val="FF0000"/>
                          </a:solidFill>
                          <a:effectLst/>
                          <a:latin typeface="Georgia" pitchFamily="18" charset="0"/>
                        </a:rPr>
                        <a:t>                        g</a:t>
                      </a:r>
                      <a:endParaRPr lang="es-EC" sz="1100" b="1" dirty="0">
                        <a:solidFill>
                          <a:srgbClr val="FF0000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8558" marR="8558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1790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Georgia" pitchFamily="18" charset="0"/>
                        </a:rPr>
                        <a:t>T1</a:t>
                      </a:r>
                      <a:endParaRPr lang="es-EC" sz="110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8558" marR="8558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Georgia" pitchFamily="18" charset="0"/>
                        </a:rPr>
                        <a:t>A1B1C1</a:t>
                      </a:r>
                      <a:endParaRPr lang="es-EC" sz="11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8558" marR="8558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Georgia" pitchFamily="18" charset="0"/>
                        </a:rPr>
                        <a:t>1420,00</a:t>
                      </a:r>
                      <a:endParaRPr lang="es-EC" sz="11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8558" marR="8558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 smtClean="0">
                          <a:solidFill>
                            <a:srgbClr val="FF0000"/>
                          </a:solidFill>
                          <a:effectLst/>
                          <a:latin typeface="Georgia" pitchFamily="18" charset="0"/>
                        </a:rPr>
                        <a:t>                        g</a:t>
                      </a:r>
                      <a:endParaRPr lang="es-EC" sz="1100" b="1" dirty="0">
                        <a:solidFill>
                          <a:srgbClr val="FF0000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8558" marR="8558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58863294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isel"/>
          <p:cNvSpPr/>
          <p:nvPr/>
        </p:nvSpPr>
        <p:spPr>
          <a:xfrm>
            <a:off x="2555776" y="260648"/>
            <a:ext cx="4392488" cy="1152128"/>
          </a:xfrm>
          <a:prstGeom prst="beve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3400" b="1" dirty="0" smtClean="0">
                <a:latin typeface="Footlight MT Light" pitchFamily="18" charset="0"/>
              </a:rPr>
              <a:t>INTRODUCCIÓN</a:t>
            </a:r>
            <a:endParaRPr lang="es-EC" sz="3400" b="1" dirty="0">
              <a:latin typeface="Footlight MT Light" pitchFamily="18" charset="0"/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="" xmlns:p14="http://schemas.microsoft.com/office/powerpoint/2010/main" val="3322421753"/>
              </p:ext>
            </p:extLst>
          </p:nvPr>
        </p:nvGraphicFramePr>
        <p:xfrm>
          <a:off x="1187624" y="2132856"/>
          <a:ext cx="67687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Bisel">
            <a:hlinkClick r:id="rId7" action="ppaction://hlinksldjump"/>
          </p:cNvPr>
          <p:cNvSpPr/>
          <p:nvPr/>
        </p:nvSpPr>
        <p:spPr>
          <a:xfrm>
            <a:off x="0" y="5968159"/>
            <a:ext cx="567680" cy="504056"/>
          </a:xfrm>
          <a:prstGeom prst="beve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Baskerville Old Face" pitchFamily="18" charset="0"/>
              </a:rPr>
              <a:t>MP</a:t>
            </a:r>
            <a:endParaRPr lang="es-EC" sz="1200" dirty="0">
              <a:latin typeface="Baskerville Old Face" pitchFamily="18" charset="0"/>
            </a:endParaRPr>
          </a:p>
        </p:txBody>
      </p:sp>
      <p:sp>
        <p:nvSpPr>
          <p:cNvPr id="7" name="6 Bisel">
            <a:hlinkClick r:id="rId8" action="ppaction://hlinksldjump"/>
          </p:cNvPr>
          <p:cNvSpPr/>
          <p:nvPr/>
        </p:nvSpPr>
        <p:spPr>
          <a:xfrm>
            <a:off x="7956376" y="2348880"/>
            <a:ext cx="567680" cy="504056"/>
          </a:xfrm>
          <a:prstGeom prst="beve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Baskerville Old Face" pitchFamily="18" charset="0"/>
              </a:rPr>
              <a:t>F</a:t>
            </a:r>
            <a:endParaRPr lang="es-EC" sz="1200" dirty="0">
              <a:latin typeface="Baskerville Old Face" pitchFamily="18" charset="0"/>
            </a:endParaRPr>
          </a:p>
        </p:txBody>
      </p:sp>
      <p:sp>
        <p:nvSpPr>
          <p:cNvPr id="8" name="7 Bisel">
            <a:hlinkClick r:id="rId9" action="ppaction://hlinksldjump"/>
          </p:cNvPr>
          <p:cNvSpPr/>
          <p:nvPr/>
        </p:nvSpPr>
        <p:spPr>
          <a:xfrm>
            <a:off x="8253897" y="5968159"/>
            <a:ext cx="567680" cy="504056"/>
          </a:xfrm>
          <a:prstGeom prst="beve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Baskerville Old Face" pitchFamily="18" charset="0"/>
              </a:rPr>
              <a:t>O</a:t>
            </a:r>
            <a:endParaRPr lang="es-EC" sz="1200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88805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prism dir="d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827584" y="620688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000" dirty="0">
                <a:latin typeface="Georgia" pitchFamily="18" charset="0"/>
              </a:rPr>
              <a:t>Efecto de la interacción de turbidez entre factor A (porcentaje de </a:t>
            </a:r>
          </a:p>
          <a:p>
            <a:pPr algn="just"/>
            <a:r>
              <a:rPr lang="es-EC" sz="2000" dirty="0" smtClean="0">
                <a:latin typeface="Georgia" pitchFamily="18" charset="0"/>
              </a:rPr>
              <a:t>Harina de </a:t>
            </a:r>
            <a:r>
              <a:rPr lang="es-EC" sz="2000" dirty="0">
                <a:latin typeface="Georgia" pitchFamily="18" charset="0"/>
              </a:rPr>
              <a:t>semilla de amaranto) y factor C (porcentaje de avena</a:t>
            </a:r>
            <a:r>
              <a:rPr lang="es-EC" sz="2000" dirty="0" smtClean="0">
                <a:latin typeface="Georgia" pitchFamily="18" charset="0"/>
              </a:rPr>
              <a:t>). </a:t>
            </a:r>
            <a:endParaRPr lang="es-EC" sz="2000" dirty="0">
              <a:latin typeface="Georgia" pitchFamily="18" charset="0"/>
            </a:endParaRPr>
          </a:p>
        </p:txBody>
      </p:sp>
      <p:sp>
        <p:nvSpPr>
          <p:cNvPr id="6" name="5 Bisel">
            <a:hlinkClick r:id="rId2" action="ppaction://hlinksldjump"/>
          </p:cNvPr>
          <p:cNvSpPr/>
          <p:nvPr/>
        </p:nvSpPr>
        <p:spPr>
          <a:xfrm>
            <a:off x="0" y="5968159"/>
            <a:ext cx="567680" cy="504056"/>
          </a:xfrm>
          <a:prstGeom prst="beve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Georgia" pitchFamily="18" charset="0"/>
              </a:rPr>
              <a:t>MP</a:t>
            </a:r>
            <a:endParaRPr lang="es-EC" sz="1200" dirty="0">
              <a:latin typeface="Georgia" pitchFamily="18" charset="0"/>
            </a:endParaRPr>
          </a:p>
        </p:txBody>
      </p:sp>
      <p:graphicFrame>
        <p:nvGraphicFramePr>
          <p:cNvPr id="7" name="6 Gráfico"/>
          <p:cNvGraphicFramePr/>
          <p:nvPr>
            <p:extLst>
              <p:ext uri="{D42A27DB-BD31-4B8C-83A1-F6EECF244321}">
                <p14:modId xmlns="" xmlns:p14="http://schemas.microsoft.com/office/powerpoint/2010/main" val="2287005177"/>
              </p:ext>
            </p:extLst>
          </p:nvPr>
        </p:nvGraphicFramePr>
        <p:xfrm>
          <a:off x="647564" y="1328393"/>
          <a:ext cx="8064896" cy="5040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331892669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Bisel">
            <a:hlinkClick r:id="rId2" action="ppaction://hlinksldjump"/>
          </p:cNvPr>
          <p:cNvSpPr/>
          <p:nvPr/>
        </p:nvSpPr>
        <p:spPr>
          <a:xfrm>
            <a:off x="0" y="5968159"/>
            <a:ext cx="567680" cy="504056"/>
          </a:xfrm>
          <a:prstGeom prst="beve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Georgia" pitchFamily="18" charset="0"/>
              </a:rPr>
              <a:t>MP</a:t>
            </a:r>
            <a:endParaRPr lang="es-EC" sz="1200" dirty="0">
              <a:latin typeface="Georgia" pitchFamily="18" charset="0"/>
            </a:endParaRPr>
          </a:p>
        </p:txBody>
      </p:sp>
      <p:sp>
        <p:nvSpPr>
          <p:cNvPr id="6" name="5 Bisel"/>
          <p:cNvSpPr/>
          <p:nvPr/>
        </p:nvSpPr>
        <p:spPr>
          <a:xfrm>
            <a:off x="1907704" y="260648"/>
            <a:ext cx="5256584" cy="1296144"/>
          </a:xfrm>
          <a:prstGeom prst="bevel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 smtClean="0">
                <a:latin typeface="Baskerville Old Face" pitchFamily="18" charset="0"/>
              </a:rPr>
              <a:t>AN</a:t>
            </a:r>
            <a:r>
              <a:rPr lang="es-EC" sz="3400" b="1" dirty="0" smtClean="0">
                <a:latin typeface="Baskerville Old Face" pitchFamily="18" charset="0"/>
              </a:rPr>
              <a:t>ÁLISIS ORGONOLÉPTICOS</a:t>
            </a:r>
            <a:r>
              <a:rPr lang="en-US" sz="3400" b="1" dirty="0" smtClean="0">
                <a:latin typeface="Baskerville Old Face" pitchFamily="18" charset="0"/>
              </a:rPr>
              <a:t> </a:t>
            </a:r>
            <a:endParaRPr lang="es-EC" sz="3400" b="1" dirty="0">
              <a:latin typeface="Baskerville Old Face" pitchFamily="18" charset="0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39646397"/>
              </p:ext>
            </p:extLst>
          </p:nvPr>
        </p:nvGraphicFramePr>
        <p:xfrm>
          <a:off x="659355" y="2550016"/>
          <a:ext cx="7956054" cy="3440103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882775"/>
                <a:gridCol w="1569239"/>
                <a:gridCol w="1569239"/>
                <a:gridCol w="786934"/>
                <a:gridCol w="2147867"/>
              </a:tblGrid>
              <a:tr h="4495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700" dirty="0">
                          <a:effectLst/>
                          <a:latin typeface="Georgia" pitchFamily="18" charset="0"/>
                        </a:rPr>
                        <a:t>VARIABLE</a:t>
                      </a:r>
                      <a:endParaRPr lang="es-EC" sz="1700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700" dirty="0">
                          <a:effectLst/>
                          <a:latin typeface="Georgia" pitchFamily="18" charset="0"/>
                        </a:rPr>
                        <a:t>VALOR CALCULADO X²</a:t>
                      </a:r>
                      <a:endParaRPr lang="es-EC" sz="1700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700">
                          <a:effectLst/>
                          <a:latin typeface="Georgia" pitchFamily="18" charset="0"/>
                        </a:rPr>
                        <a:t>VALOR TABULAR X² (5%)</a:t>
                      </a:r>
                      <a:endParaRPr lang="es-EC" sz="170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700" dirty="0">
                          <a:effectLst/>
                          <a:latin typeface="Georgia" pitchFamily="18" charset="0"/>
                        </a:rPr>
                        <a:t>SIGN.</a:t>
                      </a:r>
                      <a:endParaRPr lang="es-EC" sz="1700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700" dirty="0">
                          <a:effectLst/>
                          <a:latin typeface="Georgia" pitchFamily="18" charset="0"/>
                        </a:rPr>
                        <a:t>TRATAMIENTOS</a:t>
                      </a:r>
                      <a:endParaRPr lang="es-EC" sz="1700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  <a:tr h="4622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700" dirty="0" smtClean="0">
                          <a:effectLst/>
                          <a:latin typeface="Georgia" pitchFamily="18" charset="0"/>
                        </a:rPr>
                        <a:t>OLOR</a:t>
                      </a:r>
                      <a:endParaRPr lang="es-EC" sz="1700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700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57,34</a:t>
                      </a:r>
                      <a:endParaRPr lang="es-EC" sz="170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700" dirty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40,10</a:t>
                      </a:r>
                      <a:endParaRPr lang="es-EC" sz="170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700" dirty="0">
                          <a:effectLst/>
                          <a:latin typeface="Georgia" pitchFamily="18" charset="0"/>
                        </a:rPr>
                        <a:t>**</a:t>
                      </a:r>
                      <a:endParaRPr lang="es-EC" sz="1700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70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T7, T16, T4</a:t>
                      </a:r>
                      <a:endParaRPr lang="es-EC" sz="17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  <a:tr h="4241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700" dirty="0" smtClean="0">
                          <a:effectLst/>
                          <a:latin typeface="Georgia" pitchFamily="18" charset="0"/>
                        </a:rPr>
                        <a:t>COLOR</a:t>
                      </a:r>
                      <a:endParaRPr lang="es-EC" sz="1700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700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30,55</a:t>
                      </a:r>
                      <a:endParaRPr lang="es-EC" sz="170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70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40,10</a:t>
                      </a:r>
                      <a:endParaRPr lang="es-EC" sz="17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700" dirty="0" smtClean="0"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NS</a:t>
                      </a:r>
                      <a:endParaRPr lang="es-EC" sz="1700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70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T16, T7, T6</a:t>
                      </a:r>
                      <a:endParaRPr lang="es-EC" sz="17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  <a:tr h="4241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700">
                          <a:effectLst/>
                          <a:latin typeface="Georgia" pitchFamily="18" charset="0"/>
                        </a:rPr>
                        <a:t>SABOR</a:t>
                      </a:r>
                      <a:endParaRPr lang="es-EC" sz="170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700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26,64</a:t>
                      </a:r>
                      <a:endParaRPr lang="es-EC" sz="170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700" dirty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40,10</a:t>
                      </a:r>
                      <a:endParaRPr lang="es-EC" sz="170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700">
                          <a:effectLst/>
                          <a:latin typeface="Georgia" pitchFamily="18" charset="0"/>
                        </a:rPr>
                        <a:t>NS</a:t>
                      </a:r>
                      <a:endParaRPr lang="es-EC" sz="170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70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T7, T4, T6</a:t>
                      </a:r>
                      <a:endParaRPr lang="es-EC" sz="17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  <a:tr h="4495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700" dirty="0" smtClean="0"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CONSISTENCIA</a:t>
                      </a:r>
                      <a:r>
                        <a:rPr lang="es-ES" sz="1700" baseline="0" dirty="0" smtClean="0"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 </a:t>
                      </a:r>
                      <a:endParaRPr lang="es-EC" sz="1700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700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93,25</a:t>
                      </a:r>
                      <a:endParaRPr lang="es-EC" sz="170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70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40,10</a:t>
                      </a:r>
                      <a:endParaRPr lang="es-EC" sz="17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700">
                          <a:effectLst/>
                          <a:latin typeface="Georgia" pitchFamily="18" charset="0"/>
                        </a:rPr>
                        <a:t>**</a:t>
                      </a:r>
                      <a:endParaRPr lang="es-EC" sz="170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70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T4, T1, T7</a:t>
                      </a:r>
                      <a:endParaRPr lang="es-EC" sz="17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  <a:tr h="5140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700" dirty="0" smtClean="0"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ACEPTABILIDAD</a:t>
                      </a:r>
                      <a:endParaRPr lang="es-EC" sz="1700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700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40,53</a:t>
                      </a:r>
                      <a:endParaRPr lang="es-EC" sz="170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700" dirty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40,10</a:t>
                      </a:r>
                      <a:endParaRPr lang="es-EC" sz="170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700" dirty="0" smtClean="0">
                          <a:effectLst/>
                          <a:latin typeface="Georgia" pitchFamily="18" charset="0"/>
                        </a:rPr>
                        <a:t>*</a:t>
                      </a:r>
                      <a:endParaRPr lang="es-EC" sz="1700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700" dirty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T6, T7, T16</a:t>
                      </a:r>
                      <a:endParaRPr lang="es-EC" sz="170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8" name="7 Rectángulo"/>
          <p:cNvSpPr/>
          <p:nvPr/>
        </p:nvSpPr>
        <p:spPr>
          <a:xfrm>
            <a:off x="748950" y="1768834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latin typeface="Georgia" pitchFamily="18" charset="0"/>
                <a:cs typeface="Arial" pitchFamily="34" charset="0"/>
              </a:rPr>
              <a:t>Análisis de Friedman para las variables de la evaluación </a:t>
            </a:r>
            <a:r>
              <a:rPr lang="es-ES" sz="2000" dirty="0" smtClean="0">
                <a:latin typeface="Georgia" pitchFamily="18" charset="0"/>
                <a:cs typeface="Arial" pitchFamily="34" charset="0"/>
              </a:rPr>
              <a:t>sensorial</a:t>
            </a:r>
            <a:r>
              <a:rPr lang="es-ES" sz="2000" b="1" dirty="0" smtClean="0">
                <a:latin typeface="Georgia" pitchFamily="18" charset="0"/>
                <a:cs typeface="Arial" pitchFamily="34" charset="0"/>
              </a:rPr>
              <a:t> </a:t>
            </a:r>
            <a:endParaRPr lang="es-EC" sz="2000" dirty="0">
              <a:latin typeface="Georg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0460104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755576" y="836712"/>
            <a:ext cx="7632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000" dirty="0">
                <a:latin typeface="Georgia" pitchFamily="18" charset="0"/>
              </a:rPr>
              <a:t>P</a:t>
            </a:r>
            <a:r>
              <a:rPr lang="es-EC" sz="2000" dirty="0" smtClean="0">
                <a:latin typeface="Georgia" pitchFamily="18" charset="0"/>
              </a:rPr>
              <a:t>untuación </a:t>
            </a:r>
            <a:r>
              <a:rPr lang="es-EC" sz="2000" dirty="0">
                <a:latin typeface="Georgia" pitchFamily="18" charset="0"/>
              </a:rPr>
              <a:t>de los tres mejores tratamientos vs </a:t>
            </a:r>
            <a:r>
              <a:rPr lang="es-EC" sz="2000" dirty="0" smtClean="0">
                <a:latin typeface="Georgia" pitchFamily="18" charset="0"/>
              </a:rPr>
              <a:t>cuatro bebidas </a:t>
            </a:r>
            <a:r>
              <a:rPr lang="es-EC" sz="2000" dirty="0">
                <a:latin typeface="Georgia" pitchFamily="18" charset="0"/>
              </a:rPr>
              <a:t>comerciales. </a:t>
            </a:r>
          </a:p>
        </p:txBody>
      </p:sp>
      <p:sp>
        <p:nvSpPr>
          <p:cNvPr id="6" name="5 Bisel">
            <a:hlinkClick r:id="rId2" action="ppaction://hlinksldjump"/>
          </p:cNvPr>
          <p:cNvSpPr/>
          <p:nvPr/>
        </p:nvSpPr>
        <p:spPr>
          <a:xfrm>
            <a:off x="0" y="5968159"/>
            <a:ext cx="567680" cy="504056"/>
          </a:xfrm>
          <a:prstGeom prst="beve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Georgia" pitchFamily="18" charset="0"/>
              </a:rPr>
              <a:t>MP</a:t>
            </a:r>
            <a:endParaRPr lang="es-EC" sz="1200" dirty="0">
              <a:latin typeface="Georgia" pitchFamily="18" charset="0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77751793"/>
              </p:ext>
            </p:extLst>
          </p:nvPr>
        </p:nvGraphicFramePr>
        <p:xfrm>
          <a:off x="736554" y="1700808"/>
          <a:ext cx="7632848" cy="2208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4053"/>
                <a:gridCol w="788953"/>
                <a:gridCol w="671555"/>
                <a:gridCol w="765076"/>
                <a:gridCol w="674540"/>
                <a:gridCol w="691453"/>
                <a:gridCol w="765076"/>
                <a:gridCol w="752142"/>
              </a:tblGrid>
              <a:tr h="1981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Georgia" pitchFamily="18" charset="0"/>
                        </a:rPr>
                        <a:t>CARACTERÍSTICAS</a:t>
                      </a:r>
                      <a:endParaRPr lang="es-EC" sz="180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Georgia" pitchFamily="18" charset="0"/>
                        </a:rPr>
                        <a:t>T1</a:t>
                      </a:r>
                      <a:endParaRPr lang="es-EC" sz="18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Georgia" pitchFamily="18" charset="0"/>
                        </a:rPr>
                        <a:t>T2</a:t>
                      </a:r>
                      <a:endParaRPr lang="es-EC" sz="18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Georgia" pitchFamily="18" charset="0"/>
                        </a:rPr>
                        <a:t>T3</a:t>
                      </a:r>
                      <a:endParaRPr lang="es-EC" sz="18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Georgia" pitchFamily="18" charset="0"/>
                        </a:rPr>
                        <a:t>T4</a:t>
                      </a:r>
                      <a:endParaRPr lang="es-EC" sz="18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Georgia" pitchFamily="18" charset="0"/>
                        </a:rPr>
                        <a:t>T6</a:t>
                      </a:r>
                      <a:endParaRPr lang="es-EC" sz="18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Georgia" pitchFamily="18" charset="0"/>
                        </a:rPr>
                        <a:t>T7</a:t>
                      </a:r>
                      <a:endParaRPr lang="es-EC" sz="18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Georgia" pitchFamily="18" charset="0"/>
                        </a:rPr>
                        <a:t>T16</a:t>
                      </a:r>
                      <a:endParaRPr lang="es-EC" sz="18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Georgia" pitchFamily="18" charset="0"/>
                        </a:rPr>
                        <a:t>OLOR</a:t>
                      </a:r>
                      <a:endParaRPr lang="es-EC" sz="18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Georgia" pitchFamily="18" charset="0"/>
                        </a:rPr>
                        <a:t>51</a:t>
                      </a:r>
                      <a:endParaRPr lang="es-EC" sz="18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Georgia" pitchFamily="18" charset="0"/>
                        </a:rPr>
                        <a:t>34,5</a:t>
                      </a:r>
                      <a:endParaRPr lang="es-EC" sz="18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Georgia" pitchFamily="18" charset="0"/>
                        </a:rPr>
                        <a:t>36</a:t>
                      </a:r>
                      <a:endParaRPr lang="es-EC" sz="18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Georgia" pitchFamily="18" charset="0"/>
                        </a:rPr>
                        <a:t>47,5</a:t>
                      </a:r>
                      <a:endParaRPr lang="es-EC" sz="18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Georgia" pitchFamily="18" charset="0"/>
                        </a:rPr>
                        <a:t>26,5</a:t>
                      </a:r>
                      <a:endParaRPr lang="es-EC" sz="18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Georgia" pitchFamily="18" charset="0"/>
                        </a:rPr>
                        <a:t>39,5</a:t>
                      </a:r>
                      <a:endParaRPr lang="es-EC" sz="18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  <a:latin typeface="Georgia" pitchFamily="18" charset="0"/>
                        </a:rPr>
                        <a:t>45</a:t>
                      </a:r>
                      <a:endParaRPr lang="es-EC" sz="18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Georgia" pitchFamily="18" charset="0"/>
                        </a:rPr>
                        <a:t>COLOR</a:t>
                      </a:r>
                      <a:endParaRPr lang="es-EC" sz="18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Georgia" pitchFamily="18" charset="0"/>
                        </a:rPr>
                        <a:t>46</a:t>
                      </a:r>
                      <a:endParaRPr lang="es-EC" sz="18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  <a:latin typeface="Georgia" pitchFamily="18" charset="0"/>
                        </a:rPr>
                        <a:t>42,5</a:t>
                      </a:r>
                      <a:endParaRPr lang="es-EC" sz="18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Georgia" pitchFamily="18" charset="0"/>
                        </a:rPr>
                        <a:t>41,5</a:t>
                      </a:r>
                      <a:endParaRPr lang="es-EC" sz="18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  <a:latin typeface="Georgia" pitchFamily="18" charset="0"/>
                        </a:rPr>
                        <a:t>52</a:t>
                      </a:r>
                      <a:endParaRPr lang="es-EC" sz="18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  <a:latin typeface="Georgia" pitchFamily="18" charset="0"/>
                        </a:rPr>
                        <a:t>29</a:t>
                      </a:r>
                      <a:endParaRPr lang="es-EC" sz="18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  <a:latin typeface="Georgia" pitchFamily="18" charset="0"/>
                        </a:rPr>
                        <a:t>40</a:t>
                      </a:r>
                      <a:endParaRPr lang="es-EC" sz="18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  <a:latin typeface="Georgia" pitchFamily="18" charset="0"/>
                        </a:rPr>
                        <a:t>29</a:t>
                      </a:r>
                      <a:endParaRPr lang="es-EC" sz="18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Georgia" pitchFamily="18" charset="0"/>
                        </a:rPr>
                        <a:t>SABOR</a:t>
                      </a:r>
                      <a:endParaRPr lang="es-EC" sz="18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Georgia" pitchFamily="18" charset="0"/>
                        </a:rPr>
                        <a:t>41</a:t>
                      </a:r>
                      <a:endParaRPr lang="es-EC" sz="18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Georgia" pitchFamily="18" charset="0"/>
                        </a:rPr>
                        <a:t>53</a:t>
                      </a:r>
                      <a:endParaRPr lang="es-EC" sz="18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Georgia" pitchFamily="18" charset="0"/>
                        </a:rPr>
                        <a:t>30,5</a:t>
                      </a:r>
                      <a:endParaRPr lang="es-EC" sz="18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Georgia" pitchFamily="18" charset="0"/>
                        </a:rPr>
                        <a:t>47,5</a:t>
                      </a:r>
                      <a:endParaRPr lang="es-EC" sz="18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  <a:latin typeface="Georgia" pitchFamily="18" charset="0"/>
                        </a:rPr>
                        <a:t>30,5</a:t>
                      </a:r>
                      <a:endParaRPr lang="es-EC" sz="18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Georgia" pitchFamily="18" charset="0"/>
                        </a:rPr>
                        <a:t>45,5</a:t>
                      </a:r>
                      <a:endParaRPr lang="es-EC" sz="18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Georgia" pitchFamily="18" charset="0"/>
                        </a:rPr>
                        <a:t>38,5</a:t>
                      </a:r>
                      <a:endParaRPr lang="es-EC" sz="18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Georgia" pitchFamily="18" charset="0"/>
                        </a:rPr>
                        <a:t>CONSISTENCIA</a:t>
                      </a:r>
                      <a:endParaRPr lang="es-EC" sz="18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Georgia" pitchFamily="18" charset="0"/>
                        </a:rPr>
                        <a:t>37,5</a:t>
                      </a:r>
                      <a:endParaRPr lang="es-EC" sz="18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Georgia" pitchFamily="18" charset="0"/>
                        </a:rPr>
                        <a:t>54,5</a:t>
                      </a:r>
                      <a:endParaRPr lang="es-EC" sz="18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Georgia" pitchFamily="18" charset="0"/>
                        </a:rPr>
                        <a:t>39</a:t>
                      </a:r>
                      <a:endParaRPr lang="es-EC" sz="18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Georgia" pitchFamily="18" charset="0"/>
                        </a:rPr>
                        <a:t>42</a:t>
                      </a:r>
                      <a:endParaRPr lang="es-EC" sz="18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Georgia" pitchFamily="18" charset="0"/>
                        </a:rPr>
                        <a:t>31,5</a:t>
                      </a:r>
                      <a:endParaRPr lang="es-EC" sz="18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Georgia" pitchFamily="18" charset="0"/>
                        </a:rPr>
                        <a:t>39,5</a:t>
                      </a:r>
                      <a:endParaRPr lang="es-EC" sz="18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Georgia" pitchFamily="18" charset="0"/>
                        </a:rPr>
                        <a:t>45,5</a:t>
                      </a:r>
                      <a:endParaRPr lang="es-EC" sz="18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Georgia" pitchFamily="18" charset="0"/>
                        </a:rPr>
                        <a:t>ACEPTABILIDAD</a:t>
                      </a:r>
                      <a:endParaRPr lang="es-EC" sz="18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Georgia" pitchFamily="18" charset="0"/>
                        </a:rPr>
                        <a:t>48</a:t>
                      </a:r>
                      <a:endParaRPr lang="es-EC" sz="18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Georgia" pitchFamily="18" charset="0"/>
                        </a:rPr>
                        <a:t>41,5</a:t>
                      </a:r>
                      <a:endParaRPr lang="es-EC" sz="18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Georgia" pitchFamily="18" charset="0"/>
                        </a:rPr>
                        <a:t>33,5</a:t>
                      </a:r>
                      <a:endParaRPr lang="es-EC" sz="18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Georgia" pitchFamily="18" charset="0"/>
                        </a:rPr>
                        <a:t>51</a:t>
                      </a:r>
                      <a:endParaRPr lang="es-EC" sz="18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Georgia" pitchFamily="18" charset="0"/>
                        </a:rPr>
                        <a:t>25,5</a:t>
                      </a:r>
                      <a:endParaRPr lang="es-EC" sz="18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Georgia" pitchFamily="18" charset="0"/>
                        </a:rPr>
                        <a:t>45</a:t>
                      </a:r>
                      <a:endParaRPr lang="es-EC" sz="18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Georgia" pitchFamily="18" charset="0"/>
                        </a:rPr>
                        <a:t>38,5</a:t>
                      </a:r>
                      <a:endParaRPr lang="es-EC" sz="18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Georgia" pitchFamily="18" charset="0"/>
                        </a:rPr>
                        <a:t>SUMA</a:t>
                      </a:r>
                      <a:endParaRPr lang="es-EC" sz="18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  <a:latin typeface="Georgia" pitchFamily="18" charset="0"/>
                        </a:rPr>
                        <a:t>223,5</a:t>
                      </a:r>
                      <a:endParaRPr lang="es-EC" sz="18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  <a:latin typeface="Georgia" pitchFamily="18" charset="0"/>
                        </a:rPr>
                        <a:t>226</a:t>
                      </a:r>
                      <a:endParaRPr lang="es-EC" sz="18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Georgia" pitchFamily="18" charset="0"/>
                        </a:rPr>
                        <a:t>180,5</a:t>
                      </a:r>
                      <a:endParaRPr lang="es-EC" sz="18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  <a:latin typeface="Georgia" pitchFamily="18" charset="0"/>
                        </a:rPr>
                        <a:t>240</a:t>
                      </a:r>
                      <a:endParaRPr lang="es-EC" sz="180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  <a:latin typeface="Georgia" pitchFamily="18" charset="0"/>
                        </a:rPr>
                        <a:t>142,5</a:t>
                      </a:r>
                      <a:endParaRPr lang="es-EC" sz="18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Georgia" pitchFamily="18" charset="0"/>
                        </a:rPr>
                        <a:t>219,5</a:t>
                      </a:r>
                      <a:endParaRPr lang="es-EC" sz="18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  <a:latin typeface="Georgia" pitchFamily="18" charset="0"/>
                        </a:rPr>
                        <a:t>196,5</a:t>
                      </a:r>
                      <a:endParaRPr lang="es-EC" sz="180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cell3D prstMaterial="dkEdge">
                      <a:bevel prst="cross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3" name="2 Rectángulo"/>
          <p:cNvSpPr/>
          <p:nvPr/>
        </p:nvSpPr>
        <p:spPr>
          <a:xfrm>
            <a:off x="736554" y="3973246"/>
            <a:ext cx="76328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dirty="0" smtClean="0">
                <a:latin typeface="Georgia" pitchFamily="18" charset="0"/>
              </a:rPr>
              <a:t>Simbología</a:t>
            </a:r>
            <a:r>
              <a:rPr lang="en-US" sz="1600" dirty="0" smtClean="0">
                <a:latin typeface="Georgia" pitchFamily="18" charset="0"/>
              </a:rPr>
              <a:t>: </a:t>
            </a:r>
          </a:p>
          <a:p>
            <a:endParaRPr lang="es-EC" sz="1600" dirty="0" smtClean="0">
              <a:latin typeface="Georgia" pitchFamily="18" charset="0"/>
            </a:endParaRPr>
          </a:p>
          <a:p>
            <a:r>
              <a:rPr lang="es-EC" sz="1600" dirty="0" smtClean="0">
                <a:latin typeface="Georgia" pitchFamily="18" charset="0"/>
              </a:rPr>
              <a:t>T1 </a:t>
            </a:r>
            <a:r>
              <a:rPr lang="es-EC" sz="1600" dirty="0">
                <a:latin typeface="Georgia" pitchFamily="18" charset="0"/>
              </a:rPr>
              <a:t>= Avena Casera Toni con Sabor a Naranjilla</a:t>
            </a:r>
          </a:p>
          <a:p>
            <a:r>
              <a:rPr lang="es-ES" sz="1600" dirty="0">
                <a:latin typeface="Georgia" pitchFamily="18" charset="0"/>
              </a:rPr>
              <a:t>T2 = </a:t>
            </a:r>
            <a:r>
              <a:rPr lang="es-EC" sz="1600" dirty="0">
                <a:latin typeface="Georgia" pitchFamily="18" charset="0"/>
              </a:rPr>
              <a:t>Avena Casera Toni con Leche</a:t>
            </a:r>
          </a:p>
          <a:p>
            <a:r>
              <a:rPr lang="es-ES" sz="1600" dirty="0">
                <a:latin typeface="Georgia" pitchFamily="18" charset="0"/>
              </a:rPr>
              <a:t>T3 = </a:t>
            </a:r>
            <a:r>
              <a:rPr lang="es-EC" sz="1600" dirty="0">
                <a:latin typeface="Georgia" pitchFamily="18" charset="0"/>
              </a:rPr>
              <a:t>Leche de Soya Natural de Oriental</a:t>
            </a:r>
          </a:p>
          <a:p>
            <a:r>
              <a:rPr lang="es-EC" sz="1600" dirty="0">
                <a:latin typeface="Georgia" pitchFamily="18" charset="0"/>
              </a:rPr>
              <a:t>T4 = Avena con Maracuyá de Nestlé</a:t>
            </a:r>
          </a:p>
          <a:p>
            <a:r>
              <a:rPr lang="es-EC" sz="1600" dirty="0">
                <a:latin typeface="Georgia" pitchFamily="18" charset="0"/>
              </a:rPr>
              <a:t>T6 = 4% de harina de semilla de amaranto, saborizante-guanábana y 3% de avena</a:t>
            </a:r>
          </a:p>
          <a:p>
            <a:r>
              <a:rPr lang="es-EC" sz="1600" dirty="0">
                <a:latin typeface="Georgia" pitchFamily="18" charset="0"/>
              </a:rPr>
              <a:t>T7 = 4% de harina de semilla de amaranto, saborizante-maracuyá y 1% de avena</a:t>
            </a:r>
          </a:p>
          <a:p>
            <a:r>
              <a:rPr lang="es-EC" sz="1600" dirty="0">
                <a:latin typeface="Georgia" pitchFamily="18" charset="0"/>
              </a:rPr>
              <a:t>T16 = 6% de harina de semilla de amaranto, saborizante-maracuyá y 1% de avena</a:t>
            </a:r>
          </a:p>
        </p:txBody>
      </p:sp>
    </p:spTree>
    <p:extLst>
      <p:ext uri="{BB962C8B-B14F-4D97-AF65-F5344CB8AC3E}">
        <p14:creationId xmlns="" xmlns:p14="http://schemas.microsoft.com/office/powerpoint/2010/main" val="3888704463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isel">
            <a:hlinkClick r:id="rId2" action="ppaction://hlinksldjump"/>
          </p:cNvPr>
          <p:cNvSpPr/>
          <p:nvPr/>
        </p:nvSpPr>
        <p:spPr>
          <a:xfrm>
            <a:off x="0" y="5968159"/>
            <a:ext cx="567680" cy="504056"/>
          </a:xfrm>
          <a:prstGeom prst="beve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Georgia" pitchFamily="18" charset="0"/>
              </a:rPr>
              <a:t>MP</a:t>
            </a:r>
            <a:endParaRPr lang="es-EC" sz="1200" dirty="0">
              <a:latin typeface="Georgia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81224" y="702568"/>
            <a:ext cx="753519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Resumen de las puntuación de los tres mejores tratamientos vs cuatro bebidas</a:t>
            </a:r>
            <a:r>
              <a:rPr kumimoji="0" lang="es-EC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comerciales </a:t>
            </a:r>
            <a:endParaRPr kumimoji="0" lang="es-EC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graphicFrame>
        <p:nvGraphicFramePr>
          <p:cNvPr id="7" name="6 Gráfico"/>
          <p:cNvGraphicFramePr/>
          <p:nvPr>
            <p:extLst>
              <p:ext uri="{D42A27DB-BD31-4B8C-83A1-F6EECF244321}">
                <p14:modId xmlns="" xmlns:p14="http://schemas.microsoft.com/office/powerpoint/2010/main" val="758679882"/>
              </p:ext>
            </p:extLst>
          </p:nvPr>
        </p:nvGraphicFramePr>
        <p:xfrm>
          <a:off x="774168" y="1556793"/>
          <a:ext cx="7542247" cy="4663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4 Bisel">
            <a:hlinkClick r:id="rId4" action="ppaction://hlinksldjump"/>
          </p:cNvPr>
          <p:cNvSpPr/>
          <p:nvPr/>
        </p:nvSpPr>
        <p:spPr>
          <a:xfrm>
            <a:off x="8563429" y="6240802"/>
            <a:ext cx="567680" cy="504056"/>
          </a:xfrm>
          <a:prstGeom prst="beve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Georgia" pitchFamily="18" charset="0"/>
              </a:rPr>
              <a:t>RS</a:t>
            </a:r>
            <a:endParaRPr lang="es-EC" sz="12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6004920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971600" y="332656"/>
            <a:ext cx="69847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200" b="1" dirty="0" smtClean="0">
                <a:latin typeface="Georgia" pitchFamily="18" charset="0"/>
              </a:rPr>
              <a:t>ANÁLISIS  FÍSICO </a:t>
            </a:r>
            <a:r>
              <a:rPr lang="es-ES" sz="2200" b="1" dirty="0">
                <a:latin typeface="Georgia" pitchFamily="18" charset="0"/>
              </a:rPr>
              <a:t>– QUÍMICOS A LOS TRES MEJORES </a:t>
            </a:r>
            <a:r>
              <a:rPr lang="es-EC" sz="2200" dirty="0">
                <a:latin typeface="Georgia" pitchFamily="18" charset="0"/>
              </a:rPr>
              <a:t> </a:t>
            </a:r>
            <a:r>
              <a:rPr lang="es-ES" sz="2200" b="1" dirty="0" smtClean="0">
                <a:latin typeface="Georgia" pitchFamily="18" charset="0"/>
              </a:rPr>
              <a:t>TRATAMIENTOS </a:t>
            </a:r>
            <a:endParaRPr lang="es-EC" sz="2200" dirty="0">
              <a:latin typeface="Georgia" pitchFamily="18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96821" y="1207242"/>
            <a:ext cx="76098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dirty="0" smtClean="0">
                <a:latin typeface="Georgia" pitchFamily="18" charset="0"/>
              </a:rPr>
              <a:t>Resultado </a:t>
            </a:r>
            <a:r>
              <a:rPr lang="es-ES" sz="2000" b="1" dirty="0">
                <a:latin typeface="Georgia" pitchFamily="18" charset="0"/>
              </a:rPr>
              <a:t>de los análisis Físico-Químicos a los tres mejores </a:t>
            </a:r>
            <a:r>
              <a:rPr lang="es-EC" sz="2000" dirty="0">
                <a:latin typeface="Georgia" pitchFamily="18" charset="0"/>
              </a:rPr>
              <a:t> </a:t>
            </a:r>
            <a:r>
              <a:rPr lang="es-ES" sz="2000" b="1" dirty="0" smtClean="0">
                <a:latin typeface="Georgia" pitchFamily="18" charset="0"/>
              </a:rPr>
              <a:t>tratamientos</a:t>
            </a:r>
            <a:r>
              <a:rPr lang="es-ES" sz="2000" b="1" dirty="0">
                <a:latin typeface="Georgia" pitchFamily="18" charset="0"/>
              </a:rPr>
              <a:t>.</a:t>
            </a:r>
            <a:endParaRPr lang="es-EC" sz="2000" dirty="0">
              <a:latin typeface="Georgia" pitchFamily="18" charset="0"/>
            </a:endParaRPr>
          </a:p>
        </p:txBody>
      </p:sp>
      <p:sp>
        <p:nvSpPr>
          <p:cNvPr id="7" name="6 Bisel">
            <a:hlinkClick r:id="rId2" action="ppaction://hlinksldjump"/>
          </p:cNvPr>
          <p:cNvSpPr/>
          <p:nvPr/>
        </p:nvSpPr>
        <p:spPr>
          <a:xfrm>
            <a:off x="8563429" y="6240802"/>
            <a:ext cx="567680" cy="504056"/>
          </a:xfrm>
          <a:prstGeom prst="beve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Georgia" pitchFamily="18" charset="0"/>
              </a:rPr>
              <a:t>RS</a:t>
            </a:r>
            <a:endParaRPr lang="es-EC" sz="1200" dirty="0">
              <a:latin typeface="Georgia" pitchFamily="18" charset="0"/>
            </a:endParaRPr>
          </a:p>
        </p:txBody>
      </p:sp>
      <p:sp>
        <p:nvSpPr>
          <p:cNvPr id="8" name="7 Bisel">
            <a:hlinkClick r:id="rId3" action="ppaction://hlinksldjump"/>
          </p:cNvPr>
          <p:cNvSpPr/>
          <p:nvPr/>
        </p:nvSpPr>
        <p:spPr>
          <a:xfrm>
            <a:off x="0" y="5968159"/>
            <a:ext cx="567680" cy="504056"/>
          </a:xfrm>
          <a:prstGeom prst="beve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Georgia" pitchFamily="18" charset="0"/>
              </a:rPr>
              <a:t>MP</a:t>
            </a:r>
            <a:endParaRPr lang="es-EC" sz="1200" dirty="0">
              <a:latin typeface="Georgia" pitchFamily="18" charset="0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98822249"/>
              </p:ext>
            </p:extLst>
          </p:nvPr>
        </p:nvGraphicFramePr>
        <p:xfrm>
          <a:off x="696821" y="2133473"/>
          <a:ext cx="7763611" cy="4263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462"/>
                <a:gridCol w="1247811"/>
                <a:gridCol w="832200"/>
                <a:gridCol w="832200"/>
                <a:gridCol w="831221"/>
                <a:gridCol w="2048717"/>
              </a:tblGrid>
              <a:tr h="31436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Georgia" pitchFamily="18" charset="0"/>
                        </a:rPr>
                        <a:t>Parámetro </a:t>
                      </a:r>
                      <a:endParaRPr lang="es-EC" sz="1400" dirty="0">
                        <a:effectLst/>
                        <a:latin typeface="Georgia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Georgia" pitchFamily="18" charset="0"/>
                        </a:rPr>
                        <a:t>Analizado</a:t>
                      </a:r>
                      <a:endParaRPr lang="es-EC" sz="140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Georgia" pitchFamily="18" charset="0"/>
                        </a:rPr>
                        <a:t>Unidad</a:t>
                      </a:r>
                      <a:endParaRPr lang="es-EC" sz="14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Georgia" pitchFamily="18" charset="0"/>
                        </a:rPr>
                        <a:t>Resultado</a:t>
                      </a:r>
                      <a:endParaRPr lang="es-EC" sz="14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Georgia" pitchFamily="18" charset="0"/>
                        </a:rPr>
                        <a:t>Metodología Utilizada</a:t>
                      </a:r>
                      <a:endParaRPr lang="es-EC" sz="140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31436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Georgia" pitchFamily="18" charset="0"/>
                        </a:rPr>
                        <a:t>T6</a:t>
                      </a:r>
                      <a:endParaRPr lang="es-EC" sz="14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Georgia" pitchFamily="18" charset="0"/>
                        </a:rPr>
                        <a:t>T7</a:t>
                      </a:r>
                      <a:endParaRPr lang="es-EC" sz="14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Georgia" pitchFamily="18" charset="0"/>
                        </a:rPr>
                        <a:t>T16</a:t>
                      </a:r>
                      <a:endParaRPr lang="es-EC" sz="14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14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Georgia" pitchFamily="18" charset="0"/>
                        </a:rPr>
                        <a:t>Contenido Acuoso</a:t>
                      </a:r>
                      <a:endParaRPr lang="es-EC" sz="14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Georgia" pitchFamily="18" charset="0"/>
                        </a:rPr>
                        <a:t>%</a:t>
                      </a:r>
                      <a:endParaRPr lang="es-EC" sz="14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Georgia" pitchFamily="18" charset="0"/>
                        </a:rPr>
                        <a:t>92,84</a:t>
                      </a:r>
                      <a:endParaRPr lang="es-EC" sz="14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  <a:latin typeface="Georgia" pitchFamily="18" charset="0"/>
                        </a:rPr>
                        <a:t>92,07</a:t>
                      </a:r>
                      <a:endParaRPr lang="es-EC" sz="140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Georgia" pitchFamily="18" charset="0"/>
                        </a:rPr>
                        <a:t>93,47</a:t>
                      </a:r>
                      <a:endParaRPr lang="es-EC" sz="14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Georgia" pitchFamily="18" charset="0"/>
                        </a:rPr>
                        <a:t>AOAC  925.10</a:t>
                      </a:r>
                      <a:endParaRPr lang="es-EC" sz="14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314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Georgia" pitchFamily="18" charset="0"/>
                        </a:rPr>
                        <a:t>Acidez (como ác. Málico)</a:t>
                      </a:r>
                      <a:endParaRPr lang="es-EC" sz="14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Georgia" pitchFamily="18" charset="0"/>
                        </a:rPr>
                        <a:t>mg/100 ml</a:t>
                      </a:r>
                      <a:endParaRPr lang="es-EC" sz="14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Georgia" pitchFamily="18" charset="0"/>
                        </a:rPr>
                        <a:t>0,11</a:t>
                      </a:r>
                      <a:endParaRPr lang="es-EC" sz="14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Georgia" pitchFamily="18" charset="0"/>
                        </a:rPr>
                        <a:t>0,15</a:t>
                      </a:r>
                      <a:endParaRPr lang="es-EC" sz="14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  <a:latin typeface="Georgia" pitchFamily="18" charset="0"/>
                        </a:rPr>
                        <a:t>0,10</a:t>
                      </a:r>
                      <a:endParaRPr lang="es-EC" sz="140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Georgia" pitchFamily="18" charset="0"/>
                        </a:rPr>
                        <a:t>AOAC  950.15</a:t>
                      </a:r>
                      <a:endParaRPr lang="es-EC" sz="14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314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Georgia" pitchFamily="18" charset="0"/>
                        </a:rPr>
                        <a:t>Cenizas</a:t>
                      </a:r>
                      <a:endParaRPr lang="es-EC" sz="14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Georgia" pitchFamily="18" charset="0"/>
                        </a:rPr>
                        <a:t>%</a:t>
                      </a:r>
                      <a:endParaRPr lang="es-EC" sz="14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Georgia" pitchFamily="18" charset="0"/>
                        </a:rPr>
                        <a:t>0,174</a:t>
                      </a:r>
                      <a:endParaRPr lang="es-EC" sz="14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Georgia" pitchFamily="18" charset="0"/>
                        </a:rPr>
                        <a:t>0,17</a:t>
                      </a:r>
                      <a:endParaRPr lang="es-EC" sz="14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Georgia" pitchFamily="18" charset="0"/>
                        </a:rPr>
                        <a:t>0,2</a:t>
                      </a:r>
                      <a:endParaRPr lang="es-EC" sz="14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Georgia" pitchFamily="18" charset="0"/>
                        </a:rPr>
                        <a:t>AOAC  923.03</a:t>
                      </a:r>
                      <a:endParaRPr lang="es-EC" sz="14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314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Georgia" pitchFamily="18" charset="0"/>
                        </a:rPr>
                        <a:t>Proteína</a:t>
                      </a:r>
                      <a:endParaRPr lang="es-EC" sz="14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Georgia" pitchFamily="18" charset="0"/>
                        </a:rPr>
                        <a:t>%</a:t>
                      </a:r>
                      <a:endParaRPr lang="es-EC" sz="14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Georgia" pitchFamily="18" charset="0"/>
                        </a:rPr>
                        <a:t>0,87</a:t>
                      </a:r>
                      <a:endParaRPr lang="es-EC" sz="14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  <a:latin typeface="Georgia" pitchFamily="18" charset="0"/>
                        </a:rPr>
                        <a:t>1,03</a:t>
                      </a:r>
                      <a:endParaRPr lang="es-EC" sz="140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Georgia" pitchFamily="18" charset="0"/>
                        </a:rPr>
                        <a:t>1.52</a:t>
                      </a:r>
                      <a:endParaRPr lang="es-EC" sz="140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Georgia" pitchFamily="18" charset="0"/>
                        </a:rPr>
                        <a:t>AOAC  920.87</a:t>
                      </a:r>
                      <a:endParaRPr lang="es-EC" sz="14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314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Georgia" pitchFamily="18" charset="0"/>
                        </a:rPr>
                        <a:t>Fibra</a:t>
                      </a:r>
                      <a:endParaRPr lang="es-EC" sz="14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Georgia" pitchFamily="18" charset="0"/>
                        </a:rPr>
                        <a:t>%</a:t>
                      </a:r>
                      <a:endParaRPr lang="es-EC" sz="14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Georgia" pitchFamily="18" charset="0"/>
                        </a:rPr>
                        <a:t>0,23</a:t>
                      </a:r>
                      <a:endParaRPr lang="es-EC" sz="14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Georgia" pitchFamily="18" charset="0"/>
                        </a:rPr>
                        <a:t>0,22</a:t>
                      </a:r>
                      <a:endParaRPr lang="es-EC" sz="14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Georgia" pitchFamily="18" charset="0"/>
                        </a:rPr>
                        <a:t>0,25</a:t>
                      </a:r>
                      <a:endParaRPr lang="es-EC" sz="14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Georgia" pitchFamily="18" charset="0"/>
                        </a:rPr>
                        <a:t>AOAC 985.29</a:t>
                      </a:r>
                      <a:endParaRPr lang="es-EC" sz="14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314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Georgia" pitchFamily="18" charset="0"/>
                        </a:rPr>
                        <a:t>Extracto etéreo</a:t>
                      </a:r>
                      <a:endParaRPr lang="es-EC" sz="14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Georgia" pitchFamily="18" charset="0"/>
                        </a:rPr>
                        <a:t>%</a:t>
                      </a:r>
                      <a:endParaRPr lang="es-EC" sz="14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Georgia" pitchFamily="18" charset="0"/>
                        </a:rPr>
                        <a:t>0,4</a:t>
                      </a:r>
                      <a:endParaRPr lang="es-EC" sz="14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Georgia" pitchFamily="18" charset="0"/>
                        </a:rPr>
                        <a:t>0,38</a:t>
                      </a:r>
                      <a:endParaRPr lang="es-EC" sz="14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Georgia" pitchFamily="18" charset="0"/>
                        </a:rPr>
                        <a:t>0,42</a:t>
                      </a:r>
                      <a:endParaRPr lang="es-EC" sz="14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Georgia" pitchFamily="18" charset="0"/>
                        </a:rPr>
                        <a:t>AOAC 920.85</a:t>
                      </a:r>
                      <a:endParaRPr lang="es-EC" sz="14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314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Georgia" pitchFamily="18" charset="0"/>
                        </a:rPr>
                        <a:t>Carbohidratos Totales</a:t>
                      </a:r>
                      <a:endParaRPr lang="es-EC" sz="14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Georgia" pitchFamily="18" charset="0"/>
                        </a:rPr>
                        <a:t>%</a:t>
                      </a:r>
                      <a:endParaRPr lang="es-EC" sz="14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Georgia" pitchFamily="18" charset="0"/>
                        </a:rPr>
                        <a:t>5,716</a:t>
                      </a:r>
                      <a:endParaRPr lang="es-EC" sz="14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Georgia" pitchFamily="18" charset="0"/>
                        </a:rPr>
                        <a:t>6,45</a:t>
                      </a:r>
                      <a:endParaRPr lang="es-EC" sz="14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Georgia" pitchFamily="18" charset="0"/>
                        </a:rPr>
                        <a:t>4,39</a:t>
                      </a:r>
                      <a:endParaRPr lang="es-EC" sz="14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  <a:latin typeface="Georgia" pitchFamily="18" charset="0"/>
                        </a:rPr>
                        <a:t>CÁLCULO</a:t>
                      </a:r>
                      <a:endParaRPr lang="es-EC" sz="140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314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Georgia" pitchFamily="18" charset="0"/>
                        </a:rPr>
                        <a:t>Calcio</a:t>
                      </a:r>
                      <a:endParaRPr lang="es-EC" sz="14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Georgia" pitchFamily="18" charset="0"/>
                        </a:rPr>
                        <a:t>mg/100 ml</a:t>
                      </a:r>
                      <a:endParaRPr lang="es-EC" sz="14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  <a:latin typeface="Georgia" pitchFamily="18" charset="0"/>
                        </a:rPr>
                        <a:t>1,40</a:t>
                      </a:r>
                      <a:endParaRPr lang="es-EC" sz="140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  <a:latin typeface="Georgia" pitchFamily="18" charset="0"/>
                        </a:rPr>
                        <a:t>1,10</a:t>
                      </a:r>
                      <a:endParaRPr lang="es-EC" sz="140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  <a:latin typeface="Georgia" pitchFamily="18" charset="0"/>
                        </a:rPr>
                        <a:t>1,90</a:t>
                      </a:r>
                      <a:endParaRPr lang="es-EC" sz="140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Georgia" pitchFamily="18" charset="0"/>
                        </a:rPr>
                        <a:t>EDTA-Murex</a:t>
                      </a:r>
                      <a:endParaRPr lang="es-EC" sz="14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314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Georgia" pitchFamily="18" charset="0"/>
                        </a:rPr>
                        <a:t>Hierro</a:t>
                      </a:r>
                      <a:endParaRPr lang="es-EC" sz="14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Georgia" pitchFamily="18" charset="0"/>
                        </a:rPr>
                        <a:t>mg/100 ml</a:t>
                      </a:r>
                      <a:endParaRPr lang="es-EC" sz="14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Georgia" pitchFamily="18" charset="0"/>
                        </a:rPr>
                        <a:t>0,2</a:t>
                      </a:r>
                      <a:endParaRPr lang="es-EC" sz="14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Georgia" pitchFamily="18" charset="0"/>
                        </a:rPr>
                        <a:t>0,17</a:t>
                      </a:r>
                      <a:endParaRPr lang="es-EC" sz="14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Georgia" pitchFamily="18" charset="0"/>
                        </a:rPr>
                        <a:t>0,25</a:t>
                      </a:r>
                      <a:endParaRPr lang="es-EC" sz="14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Georgia" pitchFamily="18" charset="0"/>
                        </a:rPr>
                        <a:t>Fenantrolina</a:t>
                      </a:r>
                      <a:endParaRPr lang="es-EC" sz="14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314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Georgia" pitchFamily="18" charset="0"/>
                        </a:rPr>
                        <a:t>Fósforo</a:t>
                      </a:r>
                      <a:endParaRPr lang="es-EC" sz="14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Georgia" pitchFamily="18" charset="0"/>
                        </a:rPr>
                        <a:t>mg/100 ml</a:t>
                      </a:r>
                      <a:endParaRPr lang="es-EC" sz="14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Georgia" pitchFamily="18" charset="0"/>
                        </a:rPr>
                        <a:t>30</a:t>
                      </a:r>
                      <a:endParaRPr lang="es-EC" sz="14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Georgia" pitchFamily="18" charset="0"/>
                        </a:rPr>
                        <a:t>28</a:t>
                      </a:r>
                      <a:endParaRPr lang="es-EC" sz="14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Georgia" pitchFamily="18" charset="0"/>
                        </a:rPr>
                        <a:t>36</a:t>
                      </a:r>
                      <a:endParaRPr lang="es-EC" sz="14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Georgia" pitchFamily="18" charset="0"/>
                        </a:rPr>
                        <a:t>Molibdato-Vanadato</a:t>
                      </a:r>
                      <a:endParaRPr lang="es-EC" sz="14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314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Georgia" pitchFamily="18" charset="0"/>
                        </a:rPr>
                        <a:t>Potasio</a:t>
                      </a:r>
                      <a:endParaRPr lang="es-EC" sz="14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Georgia" pitchFamily="18" charset="0"/>
                        </a:rPr>
                        <a:t>mg/100 ml</a:t>
                      </a:r>
                      <a:endParaRPr lang="es-EC" sz="14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Georgia" pitchFamily="18" charset="0"/>
                        </a:rPr>
                        <a:t>40</a:t>
                      </a:r>
                      <a:endParaRPr lang="es-EC" sz="14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Georgia" pitchFamily="18" charset="0"/>
                        </a:rPr>
                        <a:t>38</a:t>
                      </a:r>
                      <a:endParaRPr lang="es-EC" sz="14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Georgia" pitchFamily="18" charset="0"/>
                        </a:rPr>
                        <a:t>48</a:t>
                      </a:r>
                      <a:endParaRPr lang="es-EC" sz="140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Georgia" pitchFamily="18" charset="0"/>
                        </a:rPr>
                        <a:t>Tetra </a:t>
                      </a:r>
                      <a:r>
                        <a:rPr lang="es-ES_tradnl" sz="1400" dirty="0" err="1">
                          <a:effectLst/>
                          <a:latin typeface="Georgia" pitchFamily="18" charset="0"/>
                        </a:rPr>
                        <a:t>fenil</a:t>
                      </a:r>
                      <a:r>
                        <a:rPr lang="es-ES_tradnl" sz="1400" dirty="0">
                          <a:effectLst/>
                          <a:latin typeface="Georgia" pitchFamily="18" charset="0"/>
                        </a:rPr>
                        <a:t> borato</a:t>
                      </a:r>
                      <a:endParaRPr lang="es-EC" sz="140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706559028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195736" y="558346"/>
            <a:ext cx="458010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200" b="1" u="sng" dirty="0">
                <a:latin typeface="Georgia" pitchFamily="18" charset="0"/>
              </a:rPr>
              <a:t>ANÁLISIS MICROBIOLÓGICO</a:t>
            </a:r>
            <a:endParaRPr lang="es-EC" sz="2200" u="sng" dirty="0">
              <a:latin typeface="Georgia" pitchFamily="18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83568" y="1268760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dirty="0">
                <a:latin typeface="Georgia" pitchFamily="18" charset="0"/>
              </a:rPr>
              <a:t>Resultados de los análisis microbiológicos </a:t>
            </a:r>
            <a:r>
              <a:rPr lang="es-ES" sz="2000" b="1" dirty="0" smtClean="0">
                <a:latin typeface="Georgia" pitchFamily="18" charset="0"/>
              </a:rPr>
              <a:t>del producto terminado </a:t>
            </a:r>
            <a:endParaRPr lang="es-EC" sz="2000" dirty="0">
              <a:latin typeface="Georgia" pitchFamily="18" charset="0"/>
            </a:endParaRPr>
          </a:p>
        </p:txBody>
      </p:sp>
      <p:sp>
        <p:nvSpPr>
          <p:cNvPr id="9" name="8 Bisel">
            <a:hlinkClick r:id="rId2" action="ppaction://hlinksldjump"/>
          </p:cNvPr>
          <p:cNvSpPr/>
          <p:nvPr/>
        </p:nvSpPr>
        <p:spPr>
          <a:xfrm>
            <a:off x="8563429" y="6240802"/>
            <a:ext cx="567680" cy="504056"/>
          </a:xfrm>
          <a:prstGeom prst="beve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Georgia" pitchFamily="18" charset="0"/>
              </a:rPr>
              <a:t>RS</a:t>
            </a:r>
            <a:endParaRPr lang="es-EC" sz="1200" dirty="0">
              <a:latin typeface="Georgia" pitchFamily="18" charset="0"/>
            </a:endParaRPr>
          </a:p>
        </p:txBody>
      </p:sp>
      <p:sp>
        <p:nvSpPr>
          <p:cNvPr id="10" name="9 Bisel">
            <a:hlinkClick r:id="rId3" action="ppaction://hlinksldjump"/>
          </p:cNvPr>
          <p:cNvSpPr/>
          <p:nvPr/>
        </p:nvSpPr>
        <p:spPr>
          <a:xfrm>
            <a:off x="0" y="5968159"/>
            <a:ext cx="567680" cy="504056"/>
          </a:xfrm>
          <a:prstGeom prst="beve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Georgia" pitchFamily="18" charset="0"/>
              </a:rPr>
              <a:t>MP</a:t>
            </a:r>
            <a:endParaRPr lang="es-EC" sz="1200" dirty="0">
              <a:latin typeface="Georgia" pitchFamily="18" charset="0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56926658"/>
              </p:ext>
            </p:extLst>
          </p:nvPr>
        </p:nvGraphicFramePr>
        <p:xfrm>
          <a:off x="827585" y="2564904"/>
          <a:ext cx="7560839" cy="2523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4395"/>
                <a:gridCol w="1224629"/>
                <a:gridCol w="831731"/>
                <a:gridCol w="831731"/>
                <a:gridCol w="831731"/>
                <a:gridCol w="1656622"/>
              </a:tblGrid>
              <a:tr h="25781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  <a:latin typeface="Georgia" pitchFamily="18" charset="0"/>
                        </a:rPr>
                        <a:t>Parámetro </a:t>
                      </a:r>
                      <a:endParaRPr lang="es-EC" sz="1800">
                        <a:effectLst/>
                        <a:latin typeface="Georgia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  <a:latin typeface="Georgia" pitchFamily="18" charset="0"/>
                        </a:rPr>
                        <a:t>Analizado</a:t>
                      </a:r>
                      <a:endParaRPr lang="es-EC" sz="18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  <a:latin typeface="Georgia" pitchFamily="18" charset="0"/>
                        </a:rPr>
                        <a:t>Unidad</a:t>
                      </a:r>
                      <a:endParaRPr lang="es-EC" sz="18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  <a:latin typeface="Georgia" pitchFamily="18" charset="0"/>
                        </a:rPr>
                        <a:t>Resultado</a:t>
                      </a:r>
                      <a:endParaRPr lang="es-EC" sz="18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  <a:latin typeface="Georgia" pitchFamily="18" charset="0"/>
                        </a:rPr>
                        <a:t>Metodología Utilizada</a:t>
                      </a:r>
                      <a:endParaRPr lang="es-EC" sz="18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9080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  <a:latin typeface="Georgia" pitchFamily="18" charset="0"/>
                        </a:rPr>
                        <a:t>T6</a:t>
                      </a:r>
                      <a:endParaRPr lang="es-EC" sz="18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  <a:latin typeface="Georgia" pitchFamily="18" charset="0"/>
                        </a:rPr>
                        <a:t>T7</a:t>
                      </a:r>
                      <a:endParaRPr lang="es-EC" sz="18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  <a:latin typeface="Georgia" pitchFamily="18" charset="0"/>
                        </a:rPr>
                        <a:t>T16</a:t>
                      </a:r>
                      <a:endParaRPr lang="es-EC" sz="18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549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  <a:latin typeface="Georgia" pitchFamily="18" charset="0"/>
                        </a:rPr>
                        <a:t>Recuento estándar en placa</a:t>
                      </a:r>
                      <a:endParaRPr lang="es-EC" sz="18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  <a:latin typeface="Georgia" pitchFamily="18" charset="0"/>
                        </a:rPr>
                        <a:t>UFC/ml</a:t>
                      </a:r>
                      <a:endParaRPr lang="es-EC" sz="18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  <a:latin typeface="Georgia" pitchFamily="18" charset="0"/>
                        </a:rPr>
                        <a:t>10</a:t>
                      </a:r>
                      <a:endParaRPr lang="es-EC" sz="18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  <a:latin typeface="Georgia" pitchFamily="18" charset="0"/>
                        </a:rPr>
                        <a:t>20</a:t>
                      </a:r>
                      <a:endParaRPr lang="es-EC" sz="18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  <a:latin typeface="Georgia" pitchFamily="18" charset="0"/>
                        </a:rPr>
                        <a:t>10</a:t>
                      </a:r>
                      <a:endParaRPr lang="es-EC" sz="18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Georgia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Georgia" pitchFamily="18" charset="0"/>
                        </a:rPr>
                        <a:t>AOAC 990.12</a:t>
                      </a:r>
                      <a:endParaRPr lang="es-EC" sz="18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180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  <a:latin typeface="Georgia" pitchFamily="18" charset="0"/>
                        </a:rPr>
                        <a:t>Recuento de E. coli.</a:t>
                      </a:r>
                      <a:endParaRPr lang="es-EC" sz="18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  <a:latin typeface="Georgia" pitchFamily="18" charset="0"/>
                        </a:rPr>
                        <a:t>UFC/ml</a:t>
                      </a:r>
                      <a:endParaRPr lang="es-EC" sz="18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  <a:latin typeface="Georgia" pitchFamily="18" charset="0"/>
                        </a:rPr>
                        <a:t>0</a:t>
                      </a:r>
                      <a:endParaRPr lang="es-EC" sz="18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  <a:latin typeface="Georgia" pitchFamily="18" charset="0"/>
                        </a:rPr>
                        <a:t>0</a:t>
                      </a:r>
                      <a:endParaRPr lang="es-EC" sz="18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  <a:latin typeface="Georgia" pitchFamily="18" charset="0"/>
                        </a:rPr>
                        <a:t>0</a:t>
                      </a:r>
                      <a:endParaRPr lang="es-EC" sz="18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736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  <a:latin typeface="Georgia" pitchFamily="18" charset="0"/>
                        </a:rPr>
                        <a:t>Recuento de mohos</a:t>
                      </a:r>
                      <a:endParaRPr lang="es-EC" sz="18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  <a:latin typeface="Georgia" pitchFamily="18" charset="0"/>
                        </a:rPr>
                        <a:t>UPM/ml</a:t>
                      </a:r>
                      <a:endParaRPr lang="es-EC" sz="18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  <a:latin typeface="Georgia" pitchFamily="18" charset="0"/>
                        </a:rPr>
                        <a:t>20</a:t>
                      </a:r>
                      <a:endParaRPr lang="es-EC" sz="18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  <a:latin typeface="Georgia" pitchFamily="18" charset="0"/>
                        </a:rPr>
                        <a:t>30</a:t>
                      </a:r>
                      <a:endParaRPr lang="es-EC" sz="18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  <a:latin typeface="Georgia" pitchFamily="18" charset="0"/>
                        </a:rPr>
                        <a:t>20</a:t>
                      </a:r>
                      <a:endParaRPr lang="es-EC" sz="18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Georgia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Georgia" pitchFamily="18" charset="0"/>
                        </a:rPr>
                        <a:t>INEN 1529-10</a:t>
                      </a:r>
                      <a:endParaRPr lang="es-EC" sz="18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  <a:latin typeface="Georgia" pitchFamily="18" charset="0"/>
                        </a:rPr>
                        <a:t>Recuento de levaduras</a:t>
                      </a:r>
                      <a:endParaRPr lang="es-EC" sz="18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  <a:latin typeface="Georgia" pitchFamily="18" charset="0"/>
                        </a:rPr>
                        <a:t>UPL/ml</a:t>
                      </a:r>
                      <a:endParaRPr lang="es-EC" sz="18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  <a:latin typeface="Georgia" pitchFamily="18" charset="0"/>
                        </a:rPr>
                        <a:t>40</a:t>
                      </a:r>
                      <a:endParaRPr lang="es-EC" sz="18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  <a:latin typeface="Georgia" pitchFamily="18" charset="0"/>
                        </a:rPr>
                        <a:t>50</a:t>
                      </a:r>
                      <a:endParaRPr lang="es-EC" sz="180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  <a:latin typeface="Georgia" pitchFamily="18" charset="0"/>
                        </a:rPr>
                        <a:t>60</a:t>
                      </a:r>
                      <a:endParaRPr lang="es-EC" sz="180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008410586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017825" y="425143"/>
            <a:ext cx="705678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200" b="1" dirty="0">
                <a:latin typeface="Georgia" pitchFamily="18" charset="0"/>
              </a:rPr>
              <a:t>EVALUACIÓN DEL TIEMPO DE VIDA ÚTIL DE LOS TRES MEJORES TRATAMIENTOS</a:t>
            </a:r>
            <a:endParaRPr lang="es-EC" sz="2200" u="sng" dirty="0">
              <a:latin typeface="Georgia" pitchFamily="18" charset="0"/>
            </a:endParaRPr>
          </a:p>
        </p:txBody>
      </p:sp>
      <p:sp>
        <p:nvSpPr>
          <p:cNvPr id="8" name="7 Bisel">
            <a:hlinkClick r:id="rId2" action="ppaction://hlinksldjump"/>
          </p:cNvPr>
          <p:cNvSpPr/>
          <p:nvPr/>
        </p:nvSpPr>
        <p:spPr>
          <a:xfrm>
            <a:off x="0" y="5968159"/>
            <a:ext cx="567680" cy="504056"/>
          </a:xfrm>
          <a:prstGeom prst="beve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Georgia" pitchFamily="18" charset="0"/>
              </a:rPr>
              <a:t>MP</a:t>
            </a:r>
            <a:endParaRPr lang="es-EC" sz="1200" dirty="0">
              <a:latin typeface="Georgia" pitchFamily="18" charset="0"/>
            </a:endParaRPr>
          </a:p>
        </p:txBody>
      </p:sp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val="1967239958"/>
              </p:ext>
            </p:extLst>
          </p:nvPr>
        </p:nvGraphicFramePr>
        <p:xfrm>
          <a:off x="971601" y="2132856"/>
          <a:ext cx="7200800" cy="4519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2 Rectángulo"/>
          <p:cNvSpPr/>
          <p:nvPr/>
        </p:nvSpPr>
        <p:spPr>
          <a:xfrm>
            <a:off x="675117" y="1209524"/>
            <a:ext cx="7605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latin typeface="Georgia" pitchFamily="18" charset="0"/>
              </a:rPr>
              <a:t>Evaluación del tiempo de vida útil a los tres mejores tratamientos  almacenados en refrigeración (2 </a:t>
            </a:r>
            <a:r>
              <a:rPr lang="es-ES" sz="2000" dirty="0" smtClean="0">
                <a:latin typeface="Georgia" pitchFamily="18" charset="0"/>
              </a:rPr>
              <a:t>- </a:t>
            </a:r>
            <a:r>
              <a:rPr lang="es-ES" sz="2000" dirty="0">
                <a:latin typeface="Georgia" pitchFamily="18" charset="0"/>
              </a:rPr>
              <a:t>5ºC) en un período de 30 días.</a:t>
            </a:r>
            <a:endParaRPr lang="es-EC" sz="20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076307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isel">
            <a:hlinkClick r:id="rId2" action="ppaction://hlinksldjump"/>
          </p:cNvPr>
          <p:cNvSpPr/>
          <p:nvPr/>
        </p:nvSpPr>
        <p:spPr>
          <a:xfrm>
            <a:off x="0" y="5968159"/>
            <a:ext cx="567680" cy="504056"/>
          </a:xfrm>
          <a:prstGeom prst="beve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Baskerville Old Face" pitchFamily="18" charset="0"/>
              </a:rPr>
              <a:t>MP</a:t>
            </a:r>
            <a:endParaRPr lang="es-EC" sz="1200" dirty="0">
              <a:latin typeface="Baskerville Old Face" pitchFamily="18" charset="0"/>
            </a:endParaRPr>
          </a:p>
        </p:txBody>
      </p:sp>
      <p:sp>
        <p:nvSpPr>
          <p:cNvPr id="5" name="4 Bisel">
            <a:hlinkClick r:id="rId3" action="ppaction://hlinksldjump"/>
          </p:cNvPr>
          <p:cNvSpPr/>
          <p:nvPr/>
        </p:nvSpPr>
        <p:spPr>
          <a:xfrm>
            <a:off x="8388424" y="5968159"/>
            <a:ext cx="567680" cy="504056"/>
          </a:xfrm>
          <a:prstGeom prst="beve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Baskerville Old Face" pitchFamily="18" charset="0"/>
              </a:rPr>
              <a:t>I</a:t>
            </a:r>
            <a:endParaRPr lang="es-EC" sz="1200" dirty="0">
              <a:latin typeface="Baskerville Old Face" pitchFamily="18" charset="0"/>
            </a:endParaRPr>
          </a:p>
        </p:txBody>
      </p:sp>
      <p:pic>
        <p:nvPicPr>
          <p:cNvPr id="1027" name="Picture 3" descr="E:\EMACHINES\DESCARGAS\kiwicha02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854" y="1686473"/>
            <a:ext cx="3534130" cy="2857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EMACHINES\DESCARGAS\1319208090_10694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108" y="1668801"/>
            <a:ext cx="3795386" cy="28530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580799" y="4925463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askerville Old Face" pitchFamily="18" charset="0"/>
              </a:rPr>
              <a:t>INIAP </a:t>
            </a:r>
            <a:r>
              <a:rPr lang="en-US" sz="2000" dirty="0" err="1" smtClean="0">
                <a:latin typeface="Baskerville Old Face" pitchFamily="18" charset="0"/>
              </a:rPr>
              <a:t>Alegría</a:t>
            </a:r>
            <a:endParaRPr lang="es-EC" sz="2000" dirty="0">
              <a:latin typeface="Baskerville Old Face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646566" y="4925463"/>
            <a:ext cx="14430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Baskerville Old Face" pitchFamily="18" charset="0"/>
              </a:rPr>
              <a:t>Sangoroche</a:t>
            </a:r>
            <a:r>
              <a:rPr lang="en-US" sz="2000" dirty="0" smtClean="0">
                <a:latin typeface="Baskerville Old Face" pitchFamily="18" charset="0"/>
              </a:rPr>
              <a:t> </a:t>
            </a:r>
            <a:endParaRPr lang="es-EC" sz="2000" dirty="0">
              <a:latin typeface="Baskerville Old Face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424265" y="971435"/>
            <a:ext cx="2223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b="1" dirty="0" smtClean="0">
                <a:latin typeface="Baskerville Old Face" pitchFamily="18" charset="0"/>
              </a:rPr>
              <a:t>VARIEDADES </a:t>
            </a:r>
            <a:endParaRPr lang="es-EC" sz="2400" b="1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585736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746695" y="764704"/>
            <a:ext cx="763284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200" b="1" dirty="0">
                <a:latin typeface="Georgia" pitchFamily="18" charset="0"/>
              </a:rPr>
              <a:t>Evaluación del tiempo de vida útil a los tres mejores tratamientos  almacenados a temperatura </a:t>
            </a:r>
            <a:r>
              <a:rPr lang="es-ES" sz="2200" b="1" dirty="0" smtClean="0">
                <a:latin typeface="Georgia" pitchFamily="18" charset="0"/>
              </a:rPr>
              <a:t>ambiente 20 ± 2 °C</a:t>
            </a:r>
            <a:endParaRPr lang="es-EC" sz="2200" dirty="0">
              <a:latin typeface="Georgia" pitchFamily="18" charset="0"/>
            </a:endParaRPr>
          </a:p>
        </p:txBody>
      </p:sp>
      <p:pic>
        <p:nvPicPr>
          <p:cNvPr id="5" name="4 Imagen"/>
          <p:cNvPicPr/>
          <p:nvPr/>
        </p:nvPicPr>
        <p:blipFill>
          <a:blip r:embed="rId2" cstate="print"/>
          <a:srcRect l="20325" t="36316" r="25849" b="18652"/>
          <a:stretch>
            <a:fillRect/>
          </a:stretch>
        </p:blipFill>
        <p:spPr bwMode="auto">
          <a:xfrm>
            <a:off x="854707" y="1872700"/>
            <a:ext cx="752483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090930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/>
          <p:nvPr/>
        </p:nvPicPr>
        <p:blipFill>
          <a:blip r:embed="rId2" cstate="print"/>
          <a:srcRect l="28604" t="32895" r="17572" b="22105"/>
          <a:stretch>
            <a:fillRect/>
          </a:stretch>
        </p:blipFill>
        <p:spPr bwMode="auto">
          <a:xfrm>
            <a:off x="755576" y="764704"/>
            <a:ext cx="7621802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492938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7632848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494985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34778"/>
            <a:ext cx="7621200" cy="5532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517264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485" y="620688"/>
            <a:ext cx="7621200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470342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isel">
            <a:hlinkClick r:id="rId2" action="ppaction://hlinksldjump"/>
          </p:cNvPr>
          <p:cNvSpPr/>
          <p:nvPr/>
        </p:nvSpPr>
        <p:spPr>
          <a:xfrm>
            <a:off x="8563429" y="6240802"/>
            <a:ext cx="567680" cy="504056"/>
          </a:xfrm>
          <a:prstGeom prst="beve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Georgia" pitchFamily="18" charset="0"/>
              </a:rPr>
              <a:t>RS</a:t>
            </a:r>
            <a:endParaRPr lang="es-EC" sz="1200" dirty="0">
              <a:latin typeface="Georgia" pitchFamily="18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736554" y="5309356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Georgia" pitchFamily="18" charset="0"/>
              </a:rPr>
              <a:t>Los </a:t>
            </a:r>
            <a:r>
              <a:rPr lang="en-US" dirty="0" err="1" smtClean="0">
                <a:latin typeface="Georgia" pitchFamily="18" charset="0"/>
              </a:rPr>
              <a:t>análisis</a:t>
            </a:r>
            <a:r>
              <a:rPr lang="en-US" dirty="0" smtClean="0">
                <a:latin typeface="Georgia" pitchFamily="18" charset="0"/>
              </a:rPr>
              <a:t>  de E. coli </a:t>
            </a:r>
            <a:r>
              <a:rPr lang="en-US" dirty="0" err="1" smtClean="0">
                <a:latin typeface="Georgia" pitchFamily="18" charset="0"/>
              </a:rPr>
              <a:t>realizados</a:t>
            </a:r>
            <a:r>
              <a:rPr lang="en-US" dirty="0" smtClean="0">
                <a:latin typeface="Georgia" pitchFamily="18" charset="0"/>
              </a:rPr>
              <a:t> a los </a:t>
            </a:r>
            <a:r>
              <a:rPr lang="en-US" dirty="0" err="1" smtClean="0">
                <a:latin typeface="Georgia" pitchFamily="18" charset="0"/>
              </a:rPr>
              <a:t>tres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mejores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tratamientos</a:t>
            </a:r>
            <a:r>
              <a:rPr lang="en-US" dirty="0" smtClean="0">
                <a:latin typeface="Georgia" pitchFamily="18" charset="0"/>
              </a:rPr>
              <a:t> en la </a:t>
            </a:r>
            <a:r>
              <a:rPr lang="en-US" dirty="0" err="1" smtClean="0">
                <a:latin typeface="Georgia" pitchFamily="18" charset="0"/>
              </a:rPr>
              <a:t>evaluación</a:t>
            </a:r>
            <a:r>
              <a:rPr lang="en-US" dirty="0" smtClean="0">
                <a:latin typeface="Georgia" pitchFamily="18" charset="0"/>
              </a:rPr>
              <a:t> de la </a:t>
            </a:r>
            <a:r>
              <a:rPr lang="en-US" dirty="0" err="1" smtClean="0">
                <a:latin typeface="Georgia" pitchFamily="18" charset="0"/>
              </a:rPr>
              <a:t>vida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>
                <a:latin typeface="Georgia" pitchFamily="18" charset="0"/>
              </a:rPr>
              <a:t>ú</a:t>
            </a:r>
            <a:r>
              <a:rPr lang="en-US" dirty="0" err="1" smtClean="0">
                <a:latin typeface="Georgia" pitchFamily="18" charset="0"/>
              </a:rPr>
              <a:t>til</a:t>
            </a:r>
            <a:r>
              <a:rPr lang="en-US" dirty="0" smtClean="0">
                <a:latin typeface="Georgia" pitchFamily="18" charset="0"/>
              </a:rPr>
              <a:t> del </a:t>
            </a:r>
            <a:r>
              <a:rPr lang="en-US" dirty="0" err="1" smtClean="0">
                <a:latin typeface="Georgia" pitchFamily="18" charset="0"/>
              </a:rPr>
              <a:t>producto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terminado</a:t>
            </a:r>
            <a:r>
              <a:rPr lang="en-US" dirty="0" smtClean="0">
                <a:latin typeface="Georgia" pitchFamily="18" charset="0"/>
              </a:rPr>
              <a:t>  </a:t>
            </a:r>
            <a:r>
              <a:rPr lang="en-US" dirty="0" err="1" smtClean="0">
                <a:latin typeface="Georgia" pitchFamily="18" charset="0"/>
              </a:rPr>
              <a:t>dieron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como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resultados</a:t>
            </a:r>
            <a:r>
              <a:rPr lang="en-US" dirty="0" smtClean="0">
                <a:latin typeface="Georgia" pitchFamily="18" charset="0"/>
              </a:rPr>
              <a:t> 0  UFC/ml. </a:t>
            </a:r>
            <a:endParaRPr lang="es-EC" dirty="0">
              <a:latin typeface="Georgia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t="4711"/>
          <a:stretch>
            <a:fillRect/>
          </a:stretch>
        </p:blipFill>
        <p:spPr bwMode="auto">
          <a:xfrm>
            <a:off x="736554" y="643559"/>
            <a:ext cx="7632847" cy="4665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25070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isel"/>
          <p:cNvSpPr/>
          <p:nvPr/>
        </p:nvSpPr>
        <p:spPr>
          <a:xfrm>
            <a:off x="2987824" y="260648"/>
            <a:ext cx="3600400" cy="1152128"/>
          </a:xfrm>
          <a:prstGeom prst="beve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3400" b="1" dirty="0" smtClean="0">
                <a:latin typeface="Baskerville Old Face" pitchFamily="18" charset="0"/>
              </a:rPr>
              <a:t>OBJETIVOS</a:t>
            </a:r>
            <a:endParaRPr lang="es-EC" sz="3400" b="1" dirty="0">
              <a:latin typeface="Baskerville Old Face" pitchFamily="18" charset="0"/>
            </a:endParaRPr>
          </a:p>
        </p:txBody>
      </p:sp>
      <p:sp>
        <p:nvSpPr>
          <p:cNvPr id="5" name="5 Rectángulo"/>
          <p:cNvSpPr>
            <a:spLocks noChangeArrowheads="1"/>
          </p:cNvSpPr>
          <p:nvPr/>
        </p:nvSpPr>
        <p:spPr bwMode="auto">
          <a:xfrm>
            <a:off x="537996" y="1956933"/>
            <a:ext cx="23574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s-ES" sz="2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askerville Old Face" pitchFamily="18" charset="0"/>
              </a:rPr>
              <a:t> </a:t>
            </a:r>
            <a:r>
              <a:rPr lang="es-ES" sz="2800" b="1" u="sng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askerville Old Face" pitchFamily="18" charset="0"/>
              </a:rPr>
              <a:t>GENERAL</a:t>
            </a:r>
          </a:p>
        </p:txBody>
      </p:sp>
      <p:sp>
        <p:nvSpPr>
          <p:cNvPr id="2" name="1 Rectángulo redondeado"/>
          <p:cNvSpPr/>
          <p:nvPr/>
        </p:nvSpPr>
        <p:spPr>
          <a:xfrm>
            <a:off x="683568" y="2852936"/>
            <a:ext cx="7704856" cy="1532334"/>
          </a:xfrm>
          <a:prstGeom prst="round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es-ES" sz="2800" dirty="0">
                <a:latin typeface="Baskerville Old Face" pitchFamily="18" charset="0"/>
              </a:rPr>
              <a:t>Elaborar una bebida </a:t>
            </a:r>
            <a:r>
              <a:rPr lang="es-ES" sz="2800" dirty="0" err="1">
                <a:latin typeface="Baskerville Old Face" pitchFamily="18" charset="0"/>
              </a:rPr>
              <a:t>saborizada</a:t>
            </a:r>
            <a:r>
              <a:rPr lang="es-ES" sz="2800" dirty="0">
                <a:latin typeface="Baskerville Old Face" pitchFamily="18" charset="0"/>
              </a:rPr>
              <a:t> (chocolate, guanábana y maracuyá) a partir de harina de semilla de amaranto (</a:t>
            </a:r>
            <a:r>
              <a:rPr lang="es-ES" sz="2800" i="1" dirty="0" err="1">
                <a:latin typeface="Baskerville Old Face" pitchFamily="18" charset="0"/>
              </a:rPr>
              <a:t>Amaranthus</a:t>
            </a:r>
            <a:r>
              <a:rPr lang="es-ES" sz="2800" i="1" dirty="0">
                <a:latin typeface="Baskerville Old Face" pitchFamily="18" charset="0"/>
              </a:rPr>
              <a:t> </a:t>
            </a:r>
            <a:r>
              <a:rPr lang="es-ES" sz="2800" i="1" dirty="0" err="1">
                <a:latin typeface="Baskerville Old Face" pitchFamily="18" charset="0"/>
              </a:rPr>
              <a:t>caudatus</a:t>
            </a:r>
            <a:r>
              <a:rPr lang="es-ES" sz="2800" i="1" dirty="0">
                <a:latin typeface="Baskerville Old Face" pitchFamily="18" charset="0"/>
              </a:rPr>
              <a:t> L.) </a:t>
            </a:r>
            <a:r>
              <a:rPr lang="es-ES" sz="2800" dirty="0">
                <a:latin typeface="Baskerville Old Face" pitchFamily="18" charset="0"/>
              </a:rPr>
              <a:t>y avena.</a:t>
            </a:r>
            <a:endParaRPr lang="es-EC" sz="2800" dirty="0">
              <a:latin typeface="Baskerville Old Face" pitchFamily="18" charset="0"/>
            </a:endParaRPr>
          </a:p>
        </p:txBody>
      </p:sp>
      <p:sp>
        <p:nvSpPr>
          <p:cNvPr id="6" name="5 Bisel">
            <a:hlinkClick r:id="rId2" action="ppaction://hlinksldjump"/>
          </p:cNvPr>
          <p:cNvSpPr/>
          <p:nvPr/>
        </p:nvSpPr>
        <p:spPr>
          <a:xfrm>
            <a:off x="0" y="5968159"/>
            <a:ext cx="567680" cy="504056"/>
          </a:xfrm>
          <a:prstGeom prst="beve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Georgia" pitchFamily="18" charset="0"/>
              </a:rPr>
              <a:t>MP</a:t>
            </a:r>
            <a:endParaRPr lang="es-EC" sz="12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27904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996121" y="121532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dirty="0">
                <a:latin typeface="Georgia" pitchFamily="18" charset="0"/>
              </a:rPr>
              <a:t>BALANCE DE MATERIALES PARA EL PROCESO DE          ELABORACIÓN DE LA BEBIDA SABORIZADA PARA EL TRATAMIENTO T7</a:t>
            </a:r>
            <a:endParaRPr lang="es-EC" sz="1600" dirty="0">
              <a:latin typeface="Georg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52529"/>
            <a:ext cx="5400600" cy="5716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755713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isel"/>
          <p:cNvSpPr/>
          <p:nvPr/>
        </p:nvSpPr>
        <p:spPr>
          <a:xfrm>
            <a:off x="2411760" y="260648"/>
            <a:ext cx="4752528" cy="1296144"/>
          </a:xfrm>
          <a:prstGeom prst="beve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 smtClean="0">
                <a:latin typeface="Baskerville Old Face" pitchFamily="18" charset="0"/>
              </a:rPr>
              <a:t>CONCLUSIONES</a:t>
            </a:r>
            <a:endParaRPr lang="es-EC" sz="3400" b="1" dirty="0">
              <a:latin typeface="Baskerville Old Face" pitchFamily="18" charset="0"/>
            </a:endParaRPr>
          </a:p>
        </p:txBody>
      </p:sp>
      <p:sp>
        <p:nvSpPr>
          <p:cNvPr id="7" name="6 Bisel">
            <a:hlinkClick r:id="rId2" action="ppaction://hlinksldjump"/>
          </p:cNvPr>
          <p:cNvSpPr/>
          <p:nvPr/>
        </p:nvSpPr>
        <p:spPr>
          <a:xfrm>
            <a:off x="0" y="5968159"/>
            <a:ext cx="567680" cy="504056"/>
          </a:xfrm>
          <a:prstGeom prst="beve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Georgia" pitchFamily="18" charset="0"/>
              </a:rPr>
              <a:t>MP</a:t>
            </a:r>
            <a:endParaRPr lang="es-EC" sz="1200" dirty="0">
              <a:latin typeface="Georgia" pitchFamily="18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755576" y="1844824"/>
            <a:ext cx="7632700" cy="1015663"/>
          </a:xfrm>
          <a:prstGeom prst="rect">
            <a:avLst/>
          </a:prstGeom>
          <a:ln w="38100">
            <a:solidFill>
              <a:schemeClr val="bg2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2000" dirty="0">
                <a:latin typeface="Georgia" pitchFamily="18" charset="0"/>
              </a:rPr>
              <a:t>La semilla de amaranto utilizada en esta investigación es apta para la elaboración de productos alimenticios por poseer características nutritivas superiores a </a:t>
            </a:r>
            <a:r>
              <a:rPr lang="es-EC" sz="2000" dirty="0" smtClean="0">
                <a:latin typeface="Georgia" pitchFamily="18" charset="0"/>
              </a:rPr>
              <a:t>los cereales </a:t>
            </a:r>
            <a:r>
              <a:rPr lang="es-EC" sz="2000" dirty="0">
                <a:latin typeface="Georgia" pitchFamily="18" charset="0"/>
              </a:rPr>
              <a:t>convencionales. 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755650" y="3212976"/>
            <a:ext cx="7632700" cy="1015663"/>
          </a:xfrm>
          <a:prstGeom prst="rect">
            <a:avLst/>
          </a:prstGeom>
          <a:noFill/>
          <a:ln w="381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2000" dirty="0">
                <a:solidFill>
                  <a:schemeClr val="tx1"/>
                </a:solidFill>
                <a:latin typeface="Georgia" pitchFamily="18" charset="0"/>
              </a:rPr>
              <a:t>El proceso elegido de obtención de harina </a:t>
            </a:r>
            <a:r>
              <a:rPr lang="es-EC" sz="2000" dirty="0" smtClean="0">
                <a:solidFill>
                  <a:schemeClr val="tx1"/>
                </a:solidFill>
                <a:latin typeface="Georgia" pitchFamily="18" charset="0"/>
              </a:rPr>
              <a:t>pre-cocida </a:t>
            </a:r>
            <a:r>
              <a:rPr lang="es-EC" sz="2000" dirty="0">
                <a:solidFill>
                  <a:schemeClr val="tx1"/>
                </a:solidFill>
                <a:latin typeface="Georgia" pitchFamily="18" charset="0"/>
              </a:rPr>
              <a:t>de semilla de amaranto fue mediante expansión el cual </a:t>
            </a:r>
            <a:r>
              <a:rPr lang="es-EC" sz="2000" dirty="0" smtClean="0">
                <a:solidFill>
                  <a:schemeClr val="tx1"/>
                </a:solidFill>
                <a:latin typeface="Georgia" pitchFamily="18" charset="0"/>
              </a:rPr>
              <a:t>influyó positivamente </a:t>
            </a:r>
            <a:r>
              <a:rPr lang="es-EC" sz="2000" dirty="0">
                <a:solidFill>
                  <a:schemeClr val="tx1"/>
                </a:solidFill>
                <a:latin typeface="Georgia" pitchFamily="18" charset="0"/>
              </a:rPr>
              <a:t>en </a:t>
            </a:r>
            <a:r>
              <a:rPr lang="es-EC" sz="2000" dirty="0" smtClean="0">
                <a:solidFill>
                  <a:schemeClr val="tx1"/>
                </a:solidFill>
                <a:latin typeface="Georgia" pitchFamily="18" charset="0"/>
              </a:rPr>
              <a:t>las </a:t>
            </a:r>
            <a:r>
              <a:rPr lang="es-EC" sz="2000" dirty="0">
                <a:solidFill>
                  <a:schemeClr val="tx1"/>
                </a:solidFill>
                <a:latin typeface="Georgia" pitchFamily="18" charset="0"/>
              </a:rPr>
              <a:t>características organolépticas de la bebida saborizada.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780171" y="4581894"/>
            <a:ext cx="7632700" cy="1631216"/>
          </a:xfrm>
          <a:prstGeom prst="rect">
            <a:avLst/>
          </a:prstGeom>
          <a:noFill/>
          <a:ln w="381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es-ES" sz="2000" dirty="0">
                <a:solidFill>
                  <a:schemeClr val="tx1"/>
                </a:solidFill>
                <a:latin typeface="Georgia" pitchFamily="18" charset="0"/>
              </a:rPr>
              <a:t>El factor A (porcentaje de harina de semilla de amaranto) y factor C (porcentaje de avena) influyen significativamente en el valor de densidad y concentración de sólidos solubles en la bebida saborizada, los mejores tratamientos para estas variables son T4, T7 y T1. </a:t>
            </a:r>
          </a:p>
        </p:txBody>
      </p:sp>
    </p:spTree>
    <p:extLst>
      <p:ext uri="{BB962C8B-B14F-4D97-AF65-F5344CB8AC3E}">
        <p14:creationId xmlns="" xmlns:p14="http://schemas.microsoft.com/office/powerpoint/2010/main" val="158189094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isel">
            <a:hlinkClick r:id="rId2" action="ppaction://hlinksldjump"/>
          </p:cNvPr>
          <p:cNvSpPr/>
          <p:nvPr/>
        </p:nvSpPr>
        <p:spPr>
          <a:xfrm>
            <a:off x="0" y="5968159"/>
            <a:ext cx="567680" cy="504056"/>
          </a:xfrm>
          <a:prstGeom prst="beve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Georgia" pitchFamily="18" charset="0"/>
              </a:rPr>
              <a:t>MP</a:t>
            </a:r>
            <a:endParaRPr lang="es-EC" sz="1200" dirty="0">
              <a:latin typeface="Georgia" pitchFamily="18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755576" y="864050"/>
            <a:ext cx="7632848" cy="1938992"/>
          </a:xfrm>
          <a:prstGeom prst="rect">
            <a:avLst/>
          </a:prstGeom>
          <a:ln w="38100">
            <a:solidFill>
              <a:schemeClr val="bg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2000" dirty="0">
                <a:latin typeface="Georgia" pitchFamily="18" charset="0"/>
              </a:rPr>
              <a:t>Al evaluar la turbidez de la bebida </a:t>
            </a:r>
            <a:r>
              <a:rPr lang="es-EC" sz="2000" dirty="0" smtClean="0">
                <a:latin typeface="Georgia" pitchFamily="18" charset="0"/>
              </a:rPr>
              <a:t>saborizada </a:t>
            </a:r>
            <a:r>
              <a:rPr lang="es-EC" sz="2000" dirty="0">
                <a:latin typeface="Georgia" pitchFamily="18" charset="0"/>
              </a:rPr>
              <a:t>se comprobó que </a:t>
            </a:r>
            <a:r>
              <a:rPr lang="es-EC" sz="2000" dirty="0" smtClean="0">
                <a:latin typeface="Georgia" pitchFamily="18" charset="0"/>
              </a:rPr>
              <a:t>los mejores tratamientos para esta investigación son T1 </a:t>
            </a:r>
            <a:r>
              <a:rPr lang="es-EC" sz="2000" dirty="0">
                <a:latin typeface="Georgia" pitchFamily="18" charset="0"/>
              </a:rPr>
              <a:t>con un valor de 1420 NTU, T7 con un valor de 1420 NTU, y T4 con un valor de 1433,33 </a:t>
            </a:r>
            <a:r>
              <a:rPr lang="es-EC" sz="2000" dirty="0" smtClean="0">
                <a:latin typeface="Georgia" pitchFamily="18" charset="0"/>
              </a:rPr>
              <a:t>NTU, porque son estadísticamente iguales al análisis </a:t>
            </a:r>
            <a:r>
              <a:rPr lang="es-EC" sz="2000" dirty="0">
                <a:latin typeface="Georgia" pitchFamily="18" charset="0"/>
              </a:rPr>
              <a:t>de turbidez realizado a la bebida Avena </a:t>
            </a:r>
            <a:r>
              <a:rPr lang="es-EC" sz="2000" dirty="0" smtClean="0">
                <a:latin typeface="Georgia" pitchFamily="18" charset="0"/>
              </a:rPr>
              <a:t>Toni </a:t>
            </a:r>
            <a:r>
              <a:rPr lang="es-EC" sz="2000" dirty="0">
                <a:latin typeface="Georgia" pitchFamily="18" charset="0"/>
              </a:rPr>
              <a:t>con Sabor a Naranjilla con un  valor de </a:t>
            </a:r>
            <a:r>
              <a:rPr lang="es-EC" sz="2000" dirty="0" smtClean="0">
                <a:latin typeface="Georgia" pitchFamily="18" charset="0"/>
              </a:rPr>
              <a:t>1435 </a:t>
            </a:r>
            <a:r>
              <a:rPr lang="es-ES" sz="2000" dirty="0">
                <a:latin typeface="Georgia" pitchFamily="18" charset="0"/>
              </a:rPr>
              <a:t>NTU.</a:t>
            </a:r>
            <a:endParaRPr lang="es-EC" sz="2000" dirty="0">
              <a:latin typeface="Georgia" pitchFamily="18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731831" y="2996952"/>
            <a:ext cx="7660051" cy="1631216"/>
          </a:xfrm>
          <a:prstGeom prst="rect">
            <a:avLst/>
          </a:prstGeom>
          <a:ln w="38100">
            <a:solidFill>
              <a:schemeClr val="bg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2000" dirty="0">
                <a:latin typeface="Georgia" pitchFamily="18" charset="0"/>
              </a:rPr>
              <a:t>La interacción del factor A (porcentaje de harina de semilla de amaranto) y factor C (porcentaje de avena) en estudio indica que los porcentajes de los factores son proporcionales a la turbidez de la bebida saborizada, por lo tanto los mejores tratamiento son los que tienen los niveles A1 y C1 (T4,T7 y T1).</a:t>
            </a:r>
          </a:p>
        </p:txBody>
      </p:sp>
      <p:sp>
        <p:nvSpPr>
          <p:cNvPr id="9" name="8 Rectángulo"/>
          <p:cNvSpPr/>
          <p:nvPr/>
        </p:nvSpPr>
        <p:spPr>
          <a:xfrm>
            <a:off x="762765" y="4902103"/>
            <a:ext cx="7598185" cy="1015663"/>
          </a:xfrm>
          <a:prstGeom prst="rect">
            <a:avLst/>
          </a:prstGeom>
          <a:ln w="38100">
            <a:solidFill>
              <a:schemeClr val="bg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2000" dirty="0">
                <a:latin typeface="Georgia" pitchFamily="18" charset="0"/>
              </a:rPr>
              <a:t>Al realizar el análisis </a:t>
            </a:r>
            <a:r>
              <a:rPr lang="es-EC" sz="2000" dirty="0" smtClean="0">
                <a:latin typeface="Georgia" pitchFamily="18" charset="0"/>
              </a:rPr>
              <a:t>organoléptico, con </a:t>
            </a:r>
            <a:r>
              <a:rPr lang="es-EC" sz="2000" dirty="0">
                <a:latin typeface="Georgia" pitchFamily="18" charset="0"/>
              </a:rPr>
              <a:t>un grupo de panelista, se determinó que los tratamientos con mayor aceptabilidad fueron: </a:t>
            </a:r>
            <a:r>
              <a:rPr lang="es-EC" sz="2000" dirty="0" smtClean="0">
                <a:latin typeface="Georgia" pitchFamily="18" charset="0"/>
              </a:rPr>
              <a:t>T7, T16 </a:t>
            </a:r>
            <a:r>
              <a:rPr lang="es-EC" sz="2000" dirty="0">
                <a:latin typeface="Georgia" pitchFamily="18" charset="0"/>
              </a:rPr>
              <a:t>y T6.</a:t>
            </a:r>
          </a:p>
        </p:txBody>
      </p:sp>
    </p:spTree>
    <p:extLst>
      <p:ext uri="{BB962C8B-B14F-4D97-AF65-F5344CB8AC3E}">
        <p14:creationId xmlns="" xmlns:p14="http://schemas.microsoft.com/office/powerpoint/2010/main" val="2997232248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Bisel">
            <a:hlinkClick r:id="rId2" action="ppaction://hlinksldjump"/>
          </p:cNvPr>
          <p:cNvSpPr/>
          <p:nvPr/>
        </p:nvSpPr>
        <p:spPr>
          <a:xfrm>
            <a:off x="0" y="5968159"/>
            <a:ext cx="567680" cy="504056"/>
          </a:xfrm>
          <a:prstGeom prst="beve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Georgia" pitchFamily="18" charset="0"/>
              </a:rPr>
              <a:t>MP</a:t>
            </a:r>
            <a:endParaRPr lang="es-EC" sz="1200" dirty="0">
              <a:latin typeface="Georgia" pitchFamily="18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755724" y="836712"/>
            <a:ext cx="7632700" cy="1938992"/>
          </a:xfrm>
          <a:prstGeom prst="rect">
            <a:avLst/>
          </a:prstGeom>
          <a:ln w="28575">
            <a:solidFill>
              <a:schemeClr val="bg2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2000" dirty="0">
                <a:latin typeface="Georgia" pitchFamily="18" charset="0"/>
              </a:rPr>
              <a:t>Al realizar la segunda degustación comparativa de los tres mejores tratamientos con los cuatros productos comerciales se determinó que los tratamientos T7 y T16 tuvieron mayor aceptación por parte de los degustadores frente a la bebida comercial Leche de Soya Natural de productos Oriental por lo tanto es un producto que puede tener aceptación en el mercado.</a:t>
            </a:r>
          </a:p>
        </p:txBody>
      </p:sp>
      <p:sp>
        <p:nvSpPr>
          <p:cNvPr id="8" name="7 Rectángulo"/>
          <p:cNvSpPr/>
          <p:nvPr/>
        </p:nvSpPr>
        <p:spPr>
          <a:xfrm>
            <a:off x="755576" y="3009146"/>
            <a:ext cx="7629525" cy="707886"/>
          </a:xfrm>
          <a:prstGeom prst="rect">
            <a:avLst/>
          </a:prstGeom>
          <a:ln w="28575">
            <a:solidFill>
              <a:schemeClr val="bg2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2000" dirty="0">
                <a:latin typeface="Georgia" pitchFamily="18" charset="0"/>
              </a:rPr>
              <a:t>Se determinó que la mezcla adecuada en la elaboración de la bebida saborizada corresponde al tratamiento T7.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755576" y="4005064"/>
            <a:ext cx="7632700" cy="1015663"/>
          </a:xfrm>
          <a:prstGeom prst="rect">
            <a:avLst/>
          </a:prstGeom>
          <a:ln w="28575">
            <a:solidFill>
              <a:schemeClr val="bg2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2000" dirty="0">
                <a:latin typeface="Georgia" pitchFamily="18" charset="0"/>
              </a:rPr>
              <a:t>De acuerdo a los análisis físico-químicos realizados a los tres mejores tratamientos T7, T16 y T6 presentan cualidades nutricionales favorables para el consumidor.</a:t>
            </a:r>
          </a:p>
        </p:txBody>
      </p:sp>
    </p:spTree>
    <p:extLst>
      <p:ext uri="{BB962C8B-B14F-4D97-AF65-F5344CB8AC3E}">
        <p14:creationId xmlns="" xmlns:p14="http://schemas.microsoft.com/office/powerpoint/2010/main" val="242446975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795310" y="4653136"/>
            <a:ext cx="7632700" cy="1015663"/>
          </a:xfrm>
          <a:prstGeom prst="rect">
            <a:avLst/>
          </a:prstGeom>
          <a:ln w="28575">
            <a:solidFill>
              <a:schemeClr val="bg2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2000" dirty="0">
                <a:latin typeface="Georgia" pitchFamily="18" charset="0"/>
              </a:rPr>
              <a:t>Se confirmó la hipótesis planteada, es decir que la </a:t>
            </a:r>
            <a:r>
              <a:rPr lang="es-ES" sz="2000" dirty="0">
                <a:latin typeface="Georgia" pitchFamily="18" charset="0"/>
              </a:rPr>
              <a:t>mezcla de: saborizantes, harina de semilla de amaranto y avena influyen significativamente en la calidad de la bebida saborizada.</a:t>
            </a:r>
            <a:endParaRPr lang="es-EC" sz="2000" dirty="0">
              <a:latin typeface="Georgia" pitchFamily="18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821093" y="2636912"/>
            <a:ext cx="7632700" cy="1631216"/>
          </a:xfrm>
          <a:prstGeom prst="rect">
            <a:avLst/>
          </a:prstGeom>
          <a:ln w="28575">
            <a:solidFill>
              <a:schemeClr val="bg2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2000" dirty="0">
                <a:latin typeface="Georgia" pitchFamily="18" charset="0"/>
              </a:rPr>
              <a:t>Se concluye que el tiempo de vida útil de los tres mejores tratamientos T6, T7 y T16 almacenados a temperatura ambiente y en refrigeración, fue de 10 y 30 días respectivamente, con resultados satisfactorios ya que estos están dentro de los parámetros microbiológicos establecidos en la </a:t>
            </a:r>
            <a:r>
              <a:rPr lang="es-EC" sz="2000" dirty="0" smtClean="0">
                <a:latin typeface="Georgia" pitchFamily="18" charset="0"/>
              </a:rPr>
              <a:t>norma NTC </a:t>
            </a:r>
            <a:r>
              <a:rPr lang="es-EC" sz="2000" dirty="0">
                <a:latin typeface="Georgia" pitchFamily="18" charset="0"/>
              </a:rPr>
              <a:t>5246. 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792628" y="980728"/>
            <a:ext cx="7632700" cy="1323439"/>
          </a:xfrm>
          <a:prstGeom prst="rect">
            <a:avLst/>
          </a:prstGeom>
          <a:ln w="28575">
            <a:solidFill>
              <a:schemeClr val="bg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sz="2000" dirty="0" smtClean="0">
                <a:latin typeface="Georgia" pitchFamily="18" charset="0"/>
              </a:rPr>
              <a:t>Realizados los análisis microbiológicos a los tres mejores tratamientos se comprobó que están dentro de los parámetros establecidos por la norma NTC 5246 por lo tanto el producto es apto para el consumo humano. </a:t>
            </a:r>
          </a:p>
        </p:txBody>
      </p:sp>
      <p:sp>
        <p:nvSpPr>
          <p:cNvPr id="12" name="11 Bisel">
            <a:hlinkClick r:id="rId2" action="ppaction://hlinksldjump"/>
          </p:cNvPr>
          <p:cNvSpPr/>
          <p:nvPr/>
        </p:nvSpPr>
        <p:spPr>
          <a:xfrm>
            <a:off x="8518624" y="6220187"/>
            <a:ext cx="567680" cy="504056"/>
          </a:xfrm>
          <a:prstGeom prst="beve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Georgia" pitchFamily="18" charset="0"/>
              </a:rPr>
              <a:t>MP</a:t>
            </a:r>
            <a:endParaRPr lang="es-EC" sz="12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22506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isel"/>
          <p:cNvSpPr/>
          <p:nvPr/>
        </p:nvSpPr>
        <p:spPr>
          <a:xfrm>
            <a:off x="1905449" y="332656"/>
            <a:ext cx="5358613" cy="1080120"/>
          </a:xfrm>
          <a:prstGeom prst="beve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 smtClean="0">
                <a:latin typeface="Baskerville Old Face" pitchFamily="18" charset="0"/>
              </a:rPr>
              <a:t>RECOMENDACIONES</a:t>
            </a:r>
            <a:endParaRPr lang="es-EC" sz="3400" b="1" dirty="0">
              <a:latin typeface="Baskerville Old Face" pitchFamily="18" charset="0"/>
            </a:endParaRPr>
          </a:p>
        </p:txBody>
      </p:sp>
      <p:sp>
        <p:nvSpPr>
          <p:cNvPr id="9" name="8 Bisel">
            <a:hlinkClick r:id="rId2" action="ppaction://hlinksldjump"/>
          </p:cNvPr>
          <p:cNvSpPr/>
          <p:nvPr/>
        </p:nvSpPr>
        <p:spPr>
          <a:xfrm>
            <a:off x="0" y="5968159"/>
            <a:ext cx="567680" cy="504056"/>
          </a:xfrm>
          <a:prstGeom prst="beve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Georgia" pitchFamily="18" charset="0"/>
              </a:rPr>
              <a:t>MP</a:t>
            </a:r>
            <a:endParaRPr lang="es-EC" sz="1200" dirty="0">
              <a:latin typeface="Georgia" pitchFamily="18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31552" y="1700808"/>
            <a:ext cx="7613650" cy="1323439"/>
          </a:xfrm>
          <a:prstGeom prst="rect">
            <a:avLst/>
          </a:prstGeom>
          <a:ln w="28575">
            <a:solidFill>
              <a:schemeClr val="bg2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 algn="just"/>
            <a:r>
              <a:rPr lang="es-ES" sz="2000" dirty="0" smtClean="0">
                <a:latin typeface="Georgia" pitchFamily="18" charset="0"/>
              </a:rPr>
              <a:t>Se sugiere aplicar los conocimientos presentados en esta investigación como alternativa de industrialización y comercialización de la bebida saborizada para beneficio de los productores y consumidores. 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846782" y="3194127"/>
            <a:ext cx="7613650" cy="1631216"/>
          </a:xfrm>
          <a:prstGeom prst="rect">
            <a:avLst/>
          </a:prstGeom>
          <a:ln w="28575">
            <a:solidFill>
              <a:schemeClr val="bg2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>
                <a:latin typeface="Georgia" pitchFamily="18" charset="0"/>
              </a:rPr>
              <a:t>Aplicar a siguientes investigaciones de elaboración de una bebida saborizada a partir de harina de semilla de amaranto factores como: método de pre cocido de la semilla de amaranto, tiempo-temperatura de pasteurización, tipos de conservantes, tipos de </a:t>
            </a:r>
            <a:r>
              <a:rPr lang="es-ES" sz="2000" dirty="0" smtClean="0">
                <a:latin typeface="Georgia" pitchFamily="18" charset="0"/>
              </a:rPr>
              <a:t>estabilizantes, zumos naturales.</a:t>
            </a:r>
            <a:endParaRPr lang="es-EC" sz="2000" dirty="0">
              <a:latin typeface="Georgia" pitchFamily="18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827584" y="5013176"/>
            <a:ext cx="7621587" cy="1323439"/>
          </a:xfrm>
          <a:prstGeom prst="rect">
            <a:avLst/>
          </a:prstGeom>
          <a:ln w="28575">
            <a:solidFill>
              <a:schemeClr val="bg2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2000" dirty="0">
                <a:latin typeface="Georgia" pitchFamily="18" charset="0"/>
              </a:rPr>
              <a:t>Se recomienda realizar una investigación detallada sobre la evaluación de esta bebida en menores de edad, con el fin de establecer el efecto complementario de las proteínas, vitaminas y minerales.</a:t>
            </a:r>
          </a:p>
        </p:txBody>
      </p:sp>
    </p:spTree>
    <p:extLst>
      <p:ext uri="{BB962C8B-B14F-4D97-AF65-F5344CB8AC3E}">
        <p14:creationId xmlns="" xmlns:p14="http://schemas.microsoft.com/office/powerpoint/2010/main" val="18045826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Bisel">
            <a:hlinkClick r:id="rId2" action="ppaction://hlinksldjump"/>
          </p:cNvPr>
          <p:cNvSpPr/>
          <p:nvPr/>
        </p:nvSpPr>
        <p:spPr>
          <a:xfrm>
            <a:off x="0" y="5968159"/>
            <a:ext cx="567680" cy="504056"/>
          </a:xfrm>
          <a:prstGeom prst="beve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Georgia" pitchFamily="18" charset="0"/>
              </a:rPr>
              <a:t>MP</a:t>
            </a:r>
            <a:endParaRPr lang="es-EC" sz="1200" dirty="0">
              <a:latin typeface="Georgia" pitchFamily="18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827584" y="993502"/>
            <a:ext cx="7600950" cy="1015663"/>
          </a:xfrm>
          <a:prstGeom prst="rect">
            <a:avLst/>
          </a:prstGeom>
          <a:ln w="28575">
            <a:solidFill>
              <a:schemeClr val="bg2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 algn="just"/>
            <a:r>
              <a:rPr lang="es-ES" sz="2000" dirty="0" smtClean="0">
                <a:latin typeface="Georgia" pitchFamily="18" charset="0"/>
              </a:rPr>
              <a:t>Se recomienda emplear la metodología de proceso de la presente investigación con otras variedades de semilla de amaranto y determinar el beneficio de cada una de ellas.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827732" y="3284984"/>
            <a:ext cx="7632700" cy="707886"/>
          </a:xfrm>
          <a:prstGeom prst="rect">
            <a:avLst/>
          </a:prstGeom>
          <a:noFill/>
          <a:ln w="28575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2000" dirty="0">
                <a:solidFill>
                  <a:schemeClr val="tx1"/>
                </a:solidFill>
                <a:latin typeface="Georgia" pitchFamily="18" charset="0"/>
              </a:rPr>
              <a:t>Se sugiere realizar pruebas de extracción del aceite de amaranto en especial de escualeno debido a su uso potencial.</a:t>
            </a:r>
          </a:p>
        </p:txBody>
      </p:sp>
      <p:sp>
        <p:nvSpPr>
          <p:cNvPr id="8" name="7 Rectángulo"/>
          <p:cNvSpPr/>
          <p:nvPr/>
        </p:nvSpPr>
        <p:spPr>
          <a:xfrm>
            <a:off x="827732" y="4437112"/>
            <a:ext cx="7632700" cy="707886"/>
          </a:xfrm>
          <a:prstGeom prst="rect">
            <a:avLst/>
          </a:prstGeom>
          <a:noFill/>
          <a:ln w="28575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2000" dirty="0">
                <a:solidFill>
                  <a:schemeClr val="tx1"/>
                </a:solidFill>
                <a:latin typeface="Georgia" pitchFamily="18" charset="0"/>
              </a:rPr>
              <a:t>Por ser el amaranto un excelente alimento nutracéutico se recomienda realizar otras aplicaciones agroindustriales. </a:t>
            </a:r>
          </a:p>
        </p:txBody>
      </p:sp>
      <p:sp>
        <p:nvSpPr>
          <p:cNvPr id="9" name="8 Rectángulo"/>
          <p:cNvSpPr/>
          <p:nvPr/>
        </p:nvSpPr>
        <p:spPr>
          <a:xfrm>
            <a:off x="827584" y="2278613"/>
            <a:ext cx="7600950" cy="707886"/>
          </a:xfrm>
          <a:prstGeom prst="rect">
            <a:avLst/>
          </a:prstGeom>
          <a:ln w="28575">
            <a:solidFill>
              <a:schemeClr val="bg2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 algn="just"/>
            <a:r>
              <a:rPr lang="es-ES" sz="2000" dirty="0" smtClean="0">
                <a:latin typeface="Georgia" pitchFamily="18" charset="0"/>
              </a:rPr>
              <a:t>Realizar un estudio de mercado para determinar con exactitud el mercado de este tipo de productos. </a:t>
            </a:r>
          </a:p>
        </p:txBody>
      </p:sp>
    </p:spTree>
    <p:extLst>
      <p:ext uri="{BB962C8B-B14F-4D97-AF65-F5344CB8AC3E}">
        <p14:creationId xmlns="" xmlns:p14="http://schemas.microsoft.com/office/powerpoint/2010/main" val="36981924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563733" y="2492896"/>
            <a:ext cx="575670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lgerian" pitchFamily="82" charset="0"/>
                <a:cs typeface="Aharoni" pitchFamily="2" charset="-79"/>
              </a:rPr>
              <a:t>GRACIAS </a:t>
            </a:r>
            <a:endParaRPr lang="es-ES" sz="9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lgerian" pitchFamily="82" charset="0"/>
              <a:cs typeface="Aharoni" pitchFamily="2" charset="-79"/>
            </a:endParaRPr>
          </a:p>
        </p:txBody>
      </p:sp>
      <p:sp>
        <p:nvSpPr>
          <p:cNvPr id="6" name="5 Bisel">
            <a:hlinkClick r:id="rId2" action="ppaction://hlinksldjump"/>
          </p:cNvPr>
          <p:cNvSpPr/>
          <p:nvPr/>
        </p:nvSpPr>
        <p:spPr>
          <a:xfrm>
            <a:off x="7884368" y="5996031"/>
            <a:ext cx="567680" cy="504056"/>
          </a:xfrm>
          <a:prstGeom prst="beve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Georgia" pitchFamily="18" charset="0"/>
              </a:rPr>
              <a:t>MP</a:t>
            </a:r>
            <a:endParaRPr lang="es-EC" sz="12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589243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Rectángulo"/>
          <p:cNvSpPr>
            <a:spLocks noChangeArrowheads="1"/>
          </p:cNvSpPr>
          <p:nvPr/>
        </p:nvSpPr>
        <p:spPr bwMode="auto">
          <a:xfrm>
            <a:off x="899592" y="601524"/>
            <a:ext cx="33843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s-ES" sz="2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askerville Old Face" pitchFamily="18" charset="0"/>
              </a:rPr>
              <a:t> </a:t>
            </a:r>
            <a:r>
              <a:rPr lang="es-ES" sz="2800" b="1" u="sng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askerville Old Face" pitchFamily="18" charset="0"/>
              </a:rPr>
              <a:t>ESPEC</a:t>
            </a:r>
            <a:r>
              <a:rPr lang="es-EC" sz="2800" b="1" u="sng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askerville Old Face" pitchFamily="18" charset="0"/>
              </a:rPr>
              <a:t>Í</a:t>
            </a:r>
            <a:r>
              <a:rPr lang="es-ES" sz="2800" b="1" u="sng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askerville Old Face" pitchFamily="18" charset="0"/>
              </a:rPr>
              <a:t>FICOS</a:t>
            </a:r>
            <a:r>
              <a:rPr lang="en-US" sz="2800" b="1" u="sng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askerville Old Face" pitchFamily="18" charset="0"/>
              </a:rPr>
              <a:t>:</a:t>
            </a:r>
            <a:endParaRPr lang="es-ES" sz="2800" b="1" u="sng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askerville Old Face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793913" y="1203429"/>
            <a:ext cx="763284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C" sz="2000" dirty="0">
              <a:latin typeface="Baskerville Old Face" pitchFamily="18" charset="0"/>
            </a:endParaRPr>
          </a:p>
          <a:p>
            <a:pPr marL="285750" lvl="0" indent="-285750" algn="just">
              <a:buFont typeface="Wingdings" pitchFamily="2" charset="2"/>
              <a:buChar char="q"/>
            </a:pPr>
            <a:r>
              <a:rPr lang="es-ES" sz="2000" dirty="0">
                <a:latin typeface="Baskerville Old Face" pitchFamily="18" charset="0"/>
              </a:rPr>
              <a:t>Caracterizar </a:t>
            </a:r>
            <a:r>
              <a:rPr lang="es-ES" sz="2000" dirty="0" smtClean="0">
                <a:latin typeface="Baskerville Old Face" pitchFamily="18" charset="0"/>
              </a:rPr>
              <a:t>la semilla </a:t>
            </a:r>
            <a:r>
              <a:rPr lang="es-ES" sz="2000" dirty="0">
                <a:latin typeface="Baskerville Old Face" pitchFamily="18" charset="0"/>
              </a:rPr>
              <a:t>de amaranto (fibra, proteína, ceniza, grasa, fósforo, calcio, potasio, </a:t>
            </a:r>
            <a:r>
              <a:rPr lang="es-ES" sz="2000" dirty="0" smtClean="0">
                <a:latin typeface="Baskerville Old Face" pitchFamily="18" charset="0"/>
              </a:rPr>
              <a:t>hierro). </a:t>
            </a:r>
            <a:endParaRPr lang="es-EC" sz="2000" dirty="0">
              <a:latin typeface="Baskerville Old Face" pitchFamily="18" charset="0"/>
            </a:endParaRPr>
          </a:p>
          <a:p>
            <a:pPr algn="just"/>
            <a:endParaRPr lang="es-EC" sz="2000" dirty="0">
              <a:latin typeface="Baskerville Old Face" pitchFamily="18" charset="0"/>
            </a:endParaRPr>
          </a:p>
          <a:p>
            <a:pPr marL="285750" lvl="0" indent="-285750" algn="just">
              <a:buFont typeface="Wingdings" pitchFamily="2" charset="2"/>
              <a:buChar char="q"/>
            </a:pPr>
            <a:r>
              <a:rPr lang="es-ES" sz="2000" dirty="0">
                <a:latin typeface="Baskerville Old Face" pitchFamily="18" charset="0"/>
              </a:rPr>
              <a:t>Obtener harina </a:t>
            </a:r>
            <a:r>
              <a:rPr lang="es-ES" sz="2000" dirty="0" smtClean="0">
                <a:latin typeface="Baskerville Old Face" pitchFamily="18" charset="0"/>
              </a:rPr>
              <a:t>pre - cocida </a:t>
            </a:r>
            <a:r>
              <a:rPr lang="es-ES" sz="2000" dirty="0">
                <a:latin typeface="Baskerville Old Face" pitchFamily="18" charset="0"/>
              </a:rPr>
              <a:t>de semilla de amaranto </a:t>
            </a:r>
            <a:r>
              <a:rPr lang="es-ES" sz="2000" dirty="0" smtClean="0">
                <a:latin typeface="Baskerville Old Face" pitchFamily="18" charset="0"/>
              </a:rPr>
              <a:t>de características organolépticas </a:t>
            </a:r>
            <a:r>
              <a:rPr lang="es-ES" sz="2000" dirty="0">
                <a:latin typeface="Baskerville Old Face" pitchFamily="18" charset="0"/>
              </a:rPr>
              <a:t>y de </a:t>
            </a:r>
            <a:r>
              <a:rPr lang="es-ES" sz="2000" dirty="0" smtClean="0">
                <a:latin typeface="Baskerville Old Face" pitchFamily="18" charset="0"/>
              </a:rPr>
              <a:t>digestibilidad mejorada . </a:t>
            </a:r>
            <a:endParaRPr lang="es-EC" sz="2000" dirty="0">
              <a:latin typeface="Baskerville Old Face" pitchFamily="18" charset="0"/>
            </a:endParaRPr>
          </a:p>
          <a:p>
            <a:pPr algn="just"/>
            <a:endParaRPr lang="es-EC" sz="2000" dirty="0">
              <a:latin typeface="Baskerville Old Face" pitchFamily="18" charset="0"/>
            </a:endParaRPr>
          </a:p>
          <a:p>
            <a:pPr marL="285750" lvl="0" indent="-285750" algn="just">
              <a:buFont typeface="Wingdings" pitchFamily="2" charset="2"/>
              <a:buChar char="q"/>
            </a:pPr>
            <a:r>
              <a:rPr lang="es-ES" sz="2000" dirty="0">
                <a:latin typeface="Baskerville Old Face" pitchFamily="18" charset="0"/>
              </a:rPr>
              <a:t>Determinar la mezcla adecuada de saborizantes, harina de semilla de amaranto y avena.</a:t>
            </a:r>
            <a:endParaRPr lang="es-EC" sz="2000" dirty="0">
              <a:latin typeface="Baskerville Old Face" pitchFamily="18" charset="0"/>
            </a:endParaRPr>
          </a:p>
          <a:p>
            <a:pPr algn="just"/>
            <a:endParaRPr lang="es-EC" sz="2000" dirty="0">
              <a:latin typeface="Baskerville Old Face" pitchFamily="18" charset="0"/>
            </a:endParaRPr>
          </a:p>
          <a:p>
            <a:pPr marL="285750" lvl="0" indent="-285750" algn="just">
              <a:buFont typeface="Wingdings" pitchFamily="2" charset="2"/>
              <a:buChar char="q"/>
            </a:pPr>
            <a:r>
              <a:rPr lang="es-ES" sz="2000" dirty="0">
                <a:latin typeface="Baskerville Old Face" pitchFamily="18" charset="0"/>
              </a:rPr>
              <a:t>Evaluar la calidad del producto terminado mediante análisis Físico Químico </a:t>
            </a:r>
            <a:r>
              <a:rPr lang="es-ES" sz="2000" dirty="0" smtClean="0">
                <a:latin typeface="Baskerville Old Face" pitchFamily="18" charset="0"/>
              </a:rPr>
              <a:t>(proteína</a:t>
            </a:r>
            <a:r>
              <a:rPr lang="es-ES" sz="2000" dirty="0">
                <a:latin typeface="Baskerville Old Face" pitchFamily="18" charset="0"/>
              </a:rPr>
              <a:t>,  fibra, grasa, fósforo, calcio, potasio, magnesio); microbiológico (recuento de mohos, recuento de levaduras, recuento E. </a:t>
            </a:r>
            <a:r>
              <a:rPr lang="es-ES" sz="2000" dirty="0" err="1">
                <a:latin typeface="Baskerville Old Face" pitchFamily="18" charset="0"/>
              </a:rPr>
              <a:t>coli</a:t>
            </a:r>
            <a:r>
              <a:rPr lang="es-ES" sz="2000" dirty="0">
                <a:latin typeface="Baskerville Old Face" pitchFamily="18" charset="0"/>
              </a:rPr>
              <a:t>, recuento de aerobios totales) y organolépticos (color, sabor, olor, textura).</a:t>
            </a:r>
            <a:endParaRPr lang="es-EC" sz="2000" dirty="0">
              <a:latin typeface="Baskerville Old Face" pitchFamily="18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endParaRPr lang="es-EC" sz="2000" dirty="0">
              <a:latin typeface="Baskerville Old Face" pitchFamily="18" charset="0"/>
            </a:endParaRPr>
          </a:p>
        </p:txBody>
      </p:sp>
      <p:sp>
        <p:nvSpPr>
          <p:cNvPr id="5" name="4 Bisel">
            <a:hlinkClick r:id="rId2" action="ppaction://hlinksldjump"/>
          </p:cNvPr>
          <p:cNvSpPr/>
          <p:nvPr/>
        </p:nvSpPr>
        <p:spPr>
          <a:xfrm>
            <a:off x="0" y="5968159"/>
            <a:ext cx="567680" cy="504056"/>
          </a:xfrm>
          <a:prstGeom prst="beve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Georgia" pitchFamily="18" charset="0"/>
              </a:rPr>
              <a:t>MP</a:t>
            </a:r>
            <a:endParaRPr lang="es-EC" sz="12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89232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isel"/>
          <p:cNvSpPr/>
          <p:nvPr/>
        </p:nvSpPr>
        <p:spPr>
          <a:xfrm>
            <a:off x="2699792" y="260648"/>
            <a:ext cx="3456384" cy="1296144"/>
          </a:xfrm>
          <a:prstGeom prst="beve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3400" b="1" dirty="0" smtClean="0">
                <a:latin typeface="Baskerville Old Face" pitchFamily="18" charset="0"/>
              </a:rPr>
              <a:t>HIPÓTESIS</a:t>
            </a:r>
            <a:endParaRPr lang="es-EC" sz="3400" b="1" dirty="0">
              <a:latin typeface="Baskerville Old Face" pitchFamily="18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699502" y="2481277"/>
            <a:ext cx="7688921" cy="1501428"/>
          </a:xfrm>
          <a:prstGeom prst="roundRect">
            <a:avLst/>
          </a:prstGeom>
          <a:noFill/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6 Rectángulo redondeado"/>
          <p:cNvSpPr/>
          <p:nvPr/>
        </p:nvSpPr>
        <p:spPr>
          <a:xfrm>
            <a:off x="699503" y="4743185"/>
            <a:ext cx="7704856" cy="1501428"/>
          </a:xfrm>
          <a:prstGeom prst="roundRect">
            <a:avLst/>
          </a:prstGeom>
          <a:noFill/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4 Rectángulo"/>
          <p:cNvSpPr/>
          <p:nvPr/>
        </p:nvSpPr>
        <p:spPr>
          <a:xfrm>
            <a:off x="683568" y="1916832"/>
            <a:ext cx="770485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skerville Old Face" pitchFamily="18" charset="0"/>
              </a:rPr>
              <a:t>Nula</a:t>
            </a:r>
            <a:endParaRPr lang="es-EC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skerville Old Face" pitchFamily="18" charset="0"/>
            </a:endParaRPr>
          </a:p>
          <a:p>
            <a:pPr algn="just"/>
            <a:r>
              <a:rPr lang="es-ES" sz="2400" b="1" dirty="0">
                <a:latin typeface="Baskerville Old Face" pitchFamily="18" charset="0"/>
              </a:rPr>
              <a:t> </a:t>
            </a:r>
            <a:endParaRPr lang="es-EC" sz="2400" dirty="0">
              <a:latin typeface="Baskerville Old Face" pitchFamily="18" charset="0"/>
            </a:endParaRPr>
          </a:p>
          <a:p>
            <a:pPr algn="just"/>
            <a:r>
              <a:rPr lang="es-ES" sz="2400" b="1" dirty="0">
                <a:latin typeface="Baskerville Old Face" pitchFamily="18" charset="0"/>
              </a:rPr>
              <a:t>Ho=</a:t>
            </a:r>
            <a:r>
              <a:rPr lang="es-ES" sz="2400" dirty="0">
                <a:latin typeface="Baskerville Old Face" pitchFamily="18" charset="0"/>
              </a:rPr>
              <a:t> La mezcla de saborizantes, harina de semilla de amaranto y avena no influyen significativamente en la calidad de la bebida </a:t>
            </a:r>
            <a:r>
              <a:rPr lang="es-ES" sz="2400" dirty="0" err="1">
                <a:latin typeface="Baskerville Old Face" pitchFamily="18" charset="0"/>
              </a:rPr>
              <a:t>saborizada</a:t>
            </a:r>
            <a:r>
              <a:rPr lang="es-ES" sz="2400" dirty="0">
                <a:latin typeface="Baskerville Old Face" pitchFamily="18" charset="0"/>
              </a:rPr>
              <a:t>. </a:t>
            </a:r>
            <a:endParaRPr lang="es-EC" sz="2400" dirty="0">
              <a:latin typeface="Baskerville Old Face" pitchFamily="18" charset="0"/>
            </a:endParaRPr>
          </a:p>
          <a:p>
            <a:pPr algn="just"/>
            <a:endParaRPr lang="es-E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skerville Old Face" pitchFamily="18" charset="0"/>
            </a:endParaRPr>
          </a:p>
          <a:p>
            <a:pPr algn="just"/>
            <a:r>
              <a:rPr lang="es-E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skerville Old Face" pitchFamily="18" charset="0"/>
              </a:rPr>
              <a:t>Alternativa</a:t>
            </a:r>
            <a:endParaRPr lang="es-EC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skerville Old Face" pitchFamily="18" charset="0"/>
            </a:endParaRPr>
          </a:p>
          <a:p>
            <a:pPr algn="just"/>
            <a:r>
              <a:rPr lang="es-ES" sz="2400" b="1" dirty="0">
                <a:latin typeface="Baskerville Old Face" pitchFamily="18" charset="0"/>
              </a:rPr>
              <a:t> </a:t>
            </a:r>
            <a:endParaRPr lang="es-EC" sz="2400" dirty="0">
              <a:latin typeface="Baskerville Old Face" pitchFamily="18" charset="0"/>
            </a:endParaRPr>
          </a:p>
          <a:p>
            <a:pPr algn="just"/>
            <a:r>
              <a:rPr lang="es-ES" sz="2400" b="1" dirty="0">
                <a:latin typeface="Baskerville Old Face" pitchFamily="18" charset="0"/>
              </a:rPr>
              <a:t>Ha=</a:t>
            </a:r>
            <a:r>
              <a:rPr lang="es-ES" sz="2400" dirty="0">
                <a:latin typeface="Baskerville Old Face" pitchFamily="18" charset="0"/>
              </a:rPr>
              <a:t> La mezcla de saborizantes, harina de semilla de amaranto y avena influyen significativamente en la calidad de la bebida </a:t>
            </a:r>
            <a:r>
              <a:rPr lang="es-ES" sz="2400" dirty="0" err="1">
                <a:latin typeface="Baskerville Old Face" pitchFamily="18" charset="0"/>
              </a:rPr>
              <a:t>saborizada</a:t>
            </a:r>
            <a:r>
              <a:rPr lang="es-ES" sz="2400" dirty="0">
                <a:latin typeface="Baskerville Old Face" pitchFamily="18" charset="0"/>
              </a:rPr>
              <a:t>.</a:t>
            </a:r>
            <a:endParaRPr lang="es-EC" sz="2400" dirty="0">
              <a:latin typeface="Baskerville Old Face" pitchFamily="18" charset="0"/>
            </a:endParaRPr>
          </a:p>
        </p:txBody>
      </p:sp>
      <p:sp>
        <p:nvSpPr>
          <p:cNvPr id="8" name="7 Bisel">
            <a:hlinkClick r:id="rId2" action="ppaction://hlinksldjump"/>
          </p:cNvPr>
          <p:cNvSpPr/>
          <p:nvPr/>
        </p:nvSpPr>
        <p:spPr>
          <a:xfrm>
            <a:off x="8516415" y="6293678"/>
            <a:ext cx="567680" cy="504056"/>
          </a:xfrm>
          <a:prstGeom prst="beve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Baskerville Old Face" pitchFamily="18" charset="0"/>
              </a:rPr>
              <a:t>MP</a:t>
            </a:r>
            <a:endParaRPr lang="es-EC" sz="1200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6748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="" xmlns:p14="http://schemas.microsoft.com/office/powerpoint/2010/main" val="3508409836"/>
              </p:ext>
            </p:extLst>
          </p:nvPr>
        </p:nvGraphicFramePr>
        <p:xfrm>
          <a:off x="0" y="620688"/>
          <a:ext cx="8964488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3131840" y="2602458"/>
            <a:ext cx="3024336" cy="1405176"/>
          </a:xfrm>
          <a:prstGeom prst="snip2Same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2600" b="1" dirty="0" smtClean="0">
                <a:latin typeface="Arial" pitchFamily="34" charset="0"/>
                <a:cs typeface="Arial" pitchFamily="34" charset="0"/>
              </a:rPr>
              <a:t>MATERIALES </a:t>
            </a:r>
          </a:p>
          <a:p>
            <a:pPr algn="ctr"/>
            <a:r>
              <a:rPr lang="es-EC" sz="2600" b="1" dirty="0" smtClean="0">
                <a:latin typeface="Arial" pitchFamily="34" charset="0"/>
                <a:cs typeface="Arial" pitchFamily="34" charset="0"/>
              </a:rPr>
              <a:t>Y </a:t>
            </a:r>
          </a:p>
          <a:p>
            <a:pPr algn="ctr"/>
            <a:r>
              <a:rPr lang="es-EC" sz="2600" b="1" dirty="0" smtClean="0">
                <a:latin typeface="Arial" pitchFamily="34" charset="0"/>
                <a:cs typeface="Arial" pitchFamily="34" charset="0"/>
              </a:rPr>
              <a:t>MÉTODOS </a:t>
            </a:r>
            <a:endParaRPr lang="es-EC" sz="2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23267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prism dir="u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5393</TotalTime>
  <Words>3510</Words>
  <Application>Microsoft Office PowerPoint</Application>
  <PresentationFormat>Presentación en pantalla (4:3)</PresentationFormat>
  <Paragraphs>1431</Paragraphs>
  <Slides>67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67</vt:i4>
      </vt:variant>
    </vt:vector>
  </HeadingPairs>
  <TitlesOfParts>
    <vt:vector size="68" baseType="lpstr">
      <vt:lpstr>Chincheta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  <vt:lpstr>Diapositiva 60</vt:lpstr>
      <vt:lpstr>Diapositiva 61</vt:lpstr>
      <vt:lpstr>Diapositiva 62</vt:lpstr>
      <vt:lpstr>Diapositiva 63</vt:lpstr>
      <vt:lpstr>Diapositiva 64</vt:lpstr>
      <vt:lpstr>Diapositiva 65</vt:lpstr>
      <vt:lpstr>Diapositiva 66</vt:lpstr>
      <vt:lpstr>Diapositiva 67</vt:lpstr>
    </vt:vector>
  </TitlesOfParts>
  <Company>INMAGINATION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PATY</dc:creator>
  <cp:lastModifiedBy>ksita</cp:lastModifiedBy>
  <cp:revision>425</cp:revision>
  <dcterms:created xsi:type="dcterms:W3CDTF">2010-10-10T15:18:08Z</dcterms:created>
  <dcterms:modified xsi:type="dcterms:W3CDTF">2012-05-09T16:27:13Z</dcterms:modified>
</cp:coreProperties>
</file>