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3" r:id="rId1"/>
  </p:sldMasterIdLst>
  <p:notesMasterIdLst>
    <p:notesMasterId r:id="rId23"/>
  </p:notesMasterIdLst>
  <p:sldIdLst>
    <p:sldId id="257" r:id="rId2"/>
    <p:sldId id="363" r:id="rId3"/>
    <p:sldId id="367" r:id="rId4"/>
    <p:sldId id="368" r:id="rId5"/>
    <p:sldId id="369" r:id="rId6"/>
    <p:sldId id="371" r:id="rId7"/>
    <p:sldId id="379" r:id="rId8"/>
    <p:sldId id="380" r:id="rId9"/>
    <p:sldId id="381" r:id="rId10"/>
    <p:sldId id="382" r:id="rId11"/>
    <p:sldId id="372" r:id="rId12"/>
    <p:sldId id="390" r:id="rId13"/>
    <p:sldId id="383" r:id="rId14"/>
    <p:sldId id="384" r:id="rId15"/>
    <p:sldId id="385" r:id="rId16"/>
    <p:sldId id="386" r:id="rId17"/>
    <p:sldId id="391" r:id="rId18"/>
    <p:sldId id="387" r:id="rId19"/>
    <p:sldId id="388" r:id="rId20"/>
    <p:sldId id="392" r:id="rId21"/>
    <p:sldId id="389" r:id="rId22"/>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81" autoAdjust="0"/>
    <p:restoredTop sz="92712" autoAdjust="0"/>
  </p:normalViewPr>
  <p:slideViewPr>
    <p:cSldViewPr>
      <p:cViewPr>
        <p:scale>
          <a:sx n="90" d="100"/>
          <a:sy n="90" d="100"/>
        </p:scale>
        <p:origin x="-480" y="2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579FE4-D402-4EB4-A4CB-FE15627C0511}" type="datetimeFigureOut">
              <a:rPr lang="es-EC" smtClean="0"/>
              <a:pPr/>
              <a:t>25/11/2011</a:t>
            </a:fld>
            <a:endParaRPr lang="es-EC"/>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64BE5D-27E0-4212-A261-922819451A74}" type="slidenum">
              <a:rPr lang="es-EC" smtClean="0"/>
              <a:pPr/>
              <a:t>‹Nº›</a:t>
            </a:fld>
            <a:endParaRPr lang="es-EC"/>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6764BE5D-27E0-4212-A261-922819451A74}" type="slidenum">
              <a:rPr lang="es-EC" smtClean="0"/>
              <a:pPr/>
              <a:t>11</a:t>
            </a:fld>
            <a:endParaRPr lang="es-EC"/>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6764BE5D-27E0-4212-A261-922819451A74}" type="slidenum">
              <a:rPr lang="es-EC" smtClean="0"/>
              <a:pPr/>
              <a:t>15</a:t>
            </a:fld>
            <a:endParaRPr lang="es-EC"/>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6764BE5D-27E0-4212-A261-922819451A74}" type="slidenum">
              <a:rPr lang="es-EC" smtClean="0"/>
              <a:pPr/>
              <a:t>16</a:t>
            </a:fld>
            <a:endParaRPr lang="es-EC"/>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5E3F3C0-25F0-4578-B842-4FE98574A826}" type="datetimeFigureOut">
              <a:rPr lang="es-EC" smtClean="0"/>
              <a:pPr/>
              <a:t>25/11/2011</a:t>
            </a:fld>
            <a:endParaRPr lang="es-EC"/>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s-EC"/>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B648FF7F-2F11-4031-BD57-041CF59A2FB0}" type="slidenum">
              <a:rPr lang="es-EC" smtClean="0"/>
              <a:pPr/>
              <a:t>‹Nº›</a:t>
            </a:fld>
            <a:endParaRPr lang="es-EC"/>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5E3F3C0-25F0-4578-B842-4FE98574A826}" type="datetimeFigureOut">
              <a:rPr lang="es-EC" smtClean="0"/>
              <a:pPr/>
              <a:t>25/11/2011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B648FF7F-2F11-4031-BD57-041CF59A2FB0}" type="slidenum">
              <a:rPr lang="es-EC" smtClean="0"/>
              <a:pPr/>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1"/>
      </p:bgRef>
    </p:bg>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15E3F3C0-25F0-4578-B842-4FE98574A826}" type="datetimeFigureOut">
              <a:rPr lang="es-EC" smtClean="0"/>
              <a:pPr/>
              <a:t>25/11/2011</a:t>
            </a:fld>
            <a:endParaRPr lang="es-EC"/>
          </a:p>
        </p:txBody>
      </p:sp>
      <p:sp>
        <p:nvSpPr>
          <p:cNvPr id="5" name="4 Marcador de pie de página"/>
          <p:cNvSpPr>
            <a:spLocks noGrp="1"/>
          </p:cNvSpPr>
          <p:nvPr>
            <p:ph type="ftr" sz="quarter" idx="11"/>
          </p:nvPr>
        </p:nvSpPr>
        <p:spPr>
          <a:xfrm>
            <a:off x="457201" y="6248207"/>
            <a:ext cx="5573483" cy="365125"/>
          </a:xfrm>
        </p:spPr>
        <p:txBody>
          <a:bodyPr/>
          <a:lstStyle/>
          <a:p>
            <a:endParaRPr lang="es-EC"/>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B648FF7F-2F11-4031-BD57-041CF59A2FB0}" type="slidenum">
              <a:rPr lang="es-EC" smtClean="0"/>
              <a:pPr/>
              <a:t>‹Nº›</a:t>
            </a:fld>
            <a:endParaRPr lang="es-EC"/>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ítulo y texto e imágenes prediseñada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457200" y="1600200"/>
            <a:ext cx="40386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imágenes prediseñadas"/>
          <p:cNvSpPr>
            <a:spLocks noGrp="1"/>
          </p:cNvSpPr>
          <p:nvPr>
            <p:ph type="clipArt" sz="half" idx="2"/>
          </p:nvPr>
        </p:nvSpPr>
        <p:spPr>
          <a:xfrm>
            <a:off x="4648200" y="1600200"/>
            <a:ext cx="4038600" cy="4525963"/>
          </a:xfrm>
        </p:spPr>
        <p:txBody>
          <a:bodyPr>
            <a:normAutofit/>
          </a:bodyPr>
          <a:lstStyle/>
          <a:p>
            <a:pPr lvl="0"/>
            <a:endParaRPr lang="es-ES" noProof="0"/>
          </a:p>
        </p:txBody>
      </p:sp>
      <p:sp>
        <p:nvSpPr>
          <p:cNvPr id="5" name="4 Marcador de fecha"/>
          <p:cNvSpPr>
            <a:spLocks noGrp="1"/>
          </p:cNvSpPr>
          <p:nvPr>
            <p:ph type="dt" sz="half" idx="10"/>
          </p:nvPr>
        </p:nvSpPr>
        <p:spPr>
          <a:xfrm>
            <a:off x="457200" y="6251575"/>
            <a:ext cx="2133600" cy="476250"/>
          </a:xfrm>
        </p:spPr>
        <p:txBody>
          <a:bodyPr/>
          <a:lstStyle>
            <a:lvl1pPr>
              <a:defRPr/>
            </a:lvl1pPr>
          </a:lstStyle>
          <a:p>
            <a:pPr>
              <a:defRPr/>
            </a:pPr>
            <a:endParaRPr lang="es-ES"/>
          </a:p>
        </p:txBody>
      </p:sp>
      <p:sp>
        <p:nvSpPr>
          <p:cNvPr id="6" name="5 Marcador de número de diapositiva"/>
          <p:cNvSpPr>
            <a:spLocks noGrp="1"/>
          </p:cNvSpPr>
          <p:nvPr>
            <p:ph type="sldNum" sz="quarter" idx="11"/>
          </p:nvPr>
        </p:nvSpPr>
        <p:spPr>
          <a:xfrm>
            <a:off x="6553200" y="6248400"/>
            <a:ext cx="2133600" cy="476250"/>
          </a:xfrm>
        </p:spPr>
        <p:txBody>
          <a:bodyPr/>
          <a:lstStyle>
            <a:lvl1pPr>
              <a:defRPr/>
            </a:lvl1pPr>
          </a:lstStyle>
          <a:p>
            <a:pPr>
              <a:defRPr/>
            </a:pPr>
            <a:fld id="{62114FAE-108C-4F1E-A6BD-DF4B5C046215}" type="slidenum">
              <a:rPr lang="es-ES"/>
              <a:pPr>
                <a:defRPr/>
              </a:pPr>
              <a:t>‹Nº›</a:t>
            </a:fld>
            <a:endParaRPr lang="es-ES"/>
          </a:p>
        </p:txBody>
      </p:sp>
      <p:sp>
        <p:nvSpPr>
          <p:cNvPr id="7" name="6 Marcador de pie de página"/>
          <p:cNvSpPr>
            <a:spLocks noGrp="1"/>
          </p:cNvSpPr>
          <p:nvPr>
            <p:ph type="ftr" sz="quarter" idx="12"/>
          </p:nvPr>
        </p:nvSpPr>
        <p:spPr>
          <a:xfrm>
            <a:off x="3124200" y="6248400"/>
            <a:ext cx="2895600" cy="476250"/>
          </a:xfrm>
        </p:spPr>
        <p:txBody>
          <a:bodyPr/>
          <a:lstStyle>
            <a:lvl1pPr>
              <a:defRPr/>
            </a:lvl1pPr>
          </a:lstStyle>
          <a:p>
            <a:pPr>
              <a:defRPr/>
            </a:pPr>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15E3F3C0-25F0-4578-B842-4FE98574A826}" type="datetimeFigureOut">
              <a:rPr lang="es-EC" smtClean="0"/>
              <a:pPr/>
              <a:t>25/11/2011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B648FF7F-2F11-4031-BD57-041CF59A2FB0}" type="slidenum">
              <a:rPr lang="es-EC" smtClean="0"/>
              <a:pPr/>
              <a:t>‹Nº›</a:t>
            </a:fld>
            <a:endParaRPr lang="es-EC"/>
          </a:p>
        </p:txBody>
      </p:sp>
      <p:sp>
        <p:nvSpPr>
          <p:cNvPr id="8" name="7 Marcador de contenido"/>
          <p:cNvSpPr>
            <a:spLocks noGrp="1"/>
          </p:cNvSpPr>
          <p:nvPr>
            <p:ph sz="quarter" idx="1"/>
          </p:nvPr>
        </p:nvSpPr>
        <p:spPr>
          <a:xfrm>
            <a:off x="612648" y="1600200"/>
            <a:ext cx="8153400" cy="44958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15E3F3C0-25F0-4578-B842-4FE98574A826}" type="datetimeFigureOut">
              <a:rPr lang="es-EC" smtClean="0"/>
              <a:pPr/>
              <a:t>25/11/2011</a:t>
            </a:fld>
            <a:endParaRPr lang="es-EC"/>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48FF7F-2F11-4031-BD57-041CF59A2FB0}" type="slidenum">
              <a:rPr lang="es-EC" smtClean="0"/>
              <a:pPr/>
              <a:t>‹Nº›</a:t>
            </a:fld>
            <a:endParaRPr lang="es-EC"/>
          </a:p>
        </p:txBody>
      </p:sp>
      <p:sp>
        <p:nvSpPr>
          <p:cNvPr id="14" name="13 Marcador de pie de página"/>
          <p:cNvSpPr>
            <a:spLocks noGrp="1"/>
          </p:cNvSpPr>
          <p:nvPr>
            <p:ph type="ftr" sz="quarter" idx="12"/>
          </p:nvPr>
        </p:nvSpPr>
        <p:spPr/>
        <p:txBody>
          <a:bodyPr/>
          <a:lstStyle/>
          <a:p>
            <a:endParaRPr lang="es-EC"/>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15E3F3C0-25F0-4578-B842-4FE98574A826}" type="datetimeFigureOut">
              <a:rPr lang="es-EC" smtClean="0"/>
              <a:pPr/>
              <a:t>25/11/2011</a:t>
            </a:fld>
            <a:endParaRPr lang="es-EC"/>
          </a:p>
        </p:txBody>
      </p:sp>
      <p:sp>
        <p:nvSpPr>
          <p:cNvPr id="10" name="9 Marcador de número de diapositiva"/>
          <p:cNvSpPr>
            <a:spLocks noGrp="1"/>
          </p:cNvSpPr>
          <p:nvPr>
            <p:ph type="sldNum" sz="quarter" idx="16"/>
          </p:nvPr>
        </p:nvSpPr>
        <p:spPr/>
        <p:txBody>
          <a:bodyPr rtlCol="0"/>
          <a:lstStyle/>
          <a:p>
            <a:fld id="{B648FF7F-2F11-4031-BD57-041CF59A2FB0}" type="slidenum">
              <a:rPr lang="es-EC" smtClean="0"/>
              <a:pPr/>
              <a:t>‹Nº›</a:t>
            </a:fld>
            <a:endParaRPr lang="es-EC"/>
          </a:p>
        </p:txBody>
      </p:sp>
      <p:sp>
        <p:nvSpPr>
          <p:cNvPr id="12" name="11 Marcador de pie de página"/>
          <p:cNvSpPr>
            <a:spLocks noGrp="1"/>
          </p:cNvSpPr>
          <p:nvPr>
            <p:ph type="ftr" sz="quarter" idx="17"/>
          </p:nvPr>
        </p:nvSpPr>
        <p:spPr/>
        <p:txBody>
          <a:bodyPr rtlCol="0"/>
          <a:lstStyle/>
          <a:p>
            <a:endParaRPr lang="es-EC"/>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15E3F3C0-25F0-4578-B842-4FE98574A826}" type="datetimeFigureOut">
              <a:rPr lang="es-EC" smtClean="0"/>
              <a:pPr/>
              <a:t>25/11/2011</a:t>
            </a:fld>
            <a:endParaRPr lang="es-EC"/>
          </a:p>
        </p:txBody>
      </p:sp>
      <p:sp>
        <p:nvSpPr>
          <p:cNvPr id="12" name="11 Marcador de número de diapositiva"/>
          <p:cNvSpPr>
            <a:spLocks noGrp="1"/>
          </p:cNvSpPr>
          <p:nvPr>
            <p:ph type="sldNum" sz="quarter" idx="16"/>
          </p:nvPr>
        </p:nvSpPr>
        <p:spPr/>
        <p:txBody>
          <a:bodyPr rtlCol="0"/>
          <a:lstStyle/>
          <a:p>
            <a:fld id="{B648FF7F-2F11-4031-BD57-041CF59A2FB0}" type="slidenum">
              <a:rPr lang="es-EC" smtClean="0"/>
              <a:pPr/>
              <a:t>‹Nº›</a:t>
            </a:fld>
            <a:endParaRPr lang="es-EC"/>
          </a:p>
        </p:txBody>
      </p:sp>
      <p:sp>
        <p:nvSpPr>
          <p:cNvPr id="14" name="13 Marcador de pie de página"/>
          <p:cNvSpPr>
            <a:spLocks noGrp="1"/>
          </p:cNvSpPr>
          <p:nvPr>
            <p:ph type="ftr" sz="quarter" idx="17"/>
          </p:nvPr>
        </p:nvSpPr>
        <p:spPr/>
        <p:txBody>
          <a:bodyPr rtlCol="0"/>
          <a:lstStyle/>
          <a:p>
            <a:endParaRPr lang="es-EC"/>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5E3F3C0-25F0-4578-B842-4FE98574A826}" type="datetimeFigureOut">
              <a:rPr lang="es-EC" smtClean="0"/>
              <a:pPr/>
              <a:t>25/11/2011</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B648FF7F-2F11-4031-BD57-041CF59A2FB0}" type="slidenum">
              <a:rPr lang="es-EC" smtClean="0"/>
              <a:pPr/>
              <a:t>‹Nº›</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5E3F3C0-25F0-4578-B842-4FE98574A826}" type="datetimeFigureOut">
              <a:rPr lang="es-EC" smtClean="0"/>
              <a:pPr/>
              <a:t>25/11/2011</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B648FF7F-2F11-4031-BD57-041CF59A2FB0}" type="slidenum">
              <a:rPr lang="es-EC" smtClean="0"/>
              <a:pPr/>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15E3F3C0-25F0-4578-B842-4FE98574A826}" type="datetimeFigureOut">
              <a:rPr lang="es-EC" smtClean="0"/>
              <a:pPr/>
              <a:t>25/11/2011</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B648FF7F-2F11-4031-BD57-041CF59A2FB0}" type="slidenum">
              <a:rPr lang="es-EC" smtClean="0"/>
              <a:pPr/>
              <a:t>‹Nº›</a:t>
            </a:fld>
            <a:endParaRPr lang="es-EC"/>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15E3F3C0-25F0-4578-B842-4FE98574A826}" type="datetimeFigureOut">
              <a:rPr lang="es-EC" smtClean="0"/>
              <a:pPr/>
              <a:t>25/11/2011</a:t>
            </a:fld>
            <a:endParaRPr lang="es-EC"/>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B648FF7F-2F11-4031-BD57-041CF59A2FB0}" type="slidenum">
              <a:rPr lang="es-EC" smtClean="0"/>
              <a:pPr/>
              <a:t>‹Nº›</a:t>
            </a:fld>
            <a:endParaRPr lang="es-EC"/>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es-EC"/>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5E3F3C0-25F0-4578-B842-4FE98574A826}" type="datetimeFigureOut">
              <a:rPr lang="es-EC" smtClean="0"/>
              <a:pPr/>
              <a:t>25/11/2011</a:t>
            </a:fld>
            <a:endParaRPr lang="es-EC"/>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s-EC"/>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48FF7F-2F11-4031-BD57-041CF59A2FB0}" type="slidenum">
              <a:rPr lang="es-EC" smtClean="0"/>
              <a:pPr/>
              <a:t>‹Nº›</a:t>
            </a:fld>
            <a:endParaRPr lang="es-EC"/>
          </a:p>
        </p:txBody>
      </p:sp>
    </p:spTree>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611188" y="377293"/>
            <a:ext cx="7991475" cy="5570756"/>
          </a:xfrm>
          <a:prstGeom prst="rect">
            <a:avLst/>
          </a:prstGeom>
          <a:noFill/>
          <a:ln w="9525">
            <a:noFill/>
            <a:miter lim="800000"/>
            <a:headEnd/>
            <a:tailEnd/>
          </a:ln>
          <a:effectLst/>
        </p:spPr>
        <p:txBody>
          <a:bodyPr wrap="square" anchor="ctr">
            <a:spAutoFit/>
          </a:bodyPr>
          <a:lstStyle/>
          <a:p>
            <a:pPr algn="ctr">
              <a:defRPr/>
            </a:pPr>
            <a:r>
              <a:rPr lang="es-ES" sz="2400" dirty="0" smtClean="0">
                <a:effectLst>
                  <a:outerShdw blurRad="38100" dist="38100" dir="2700000" algn="tl">
                    <a:srgbClr val="000000"/>
                  </a:outerShdw>
                </a:effectLst>
                <a:latin typeface="Book Antiqua" pitchFamily="18" charset="0"/>
              </a:rPr>
              <a:t>UNIVERSIDAD </a:t>
            </a:r>
            <a:r>
              <a:rPr lang="es-ES" sz="2400" dirty="0">
                <a:effectLst>
                  <a:outerShdw blurRad="38100" dist="38100" dir="2700000" algn="tl">
                    <a:srgbClr val="000000"/>
                  </a:outerShdw>
                </a:effectLst>
                <a:latin typeface="Book Antiqua" pitchFamily="18" charset="0"/>
              </a:rPr>
              <a:t>TÉCNICA DEL NORTE</a:t>
            </a:r>
          </a:p>
          <a:p>
            <a:pPr algn="ctr">
              <a:defRPr/>
            </a:pPr>
            <a:endParaRPr lang="es-ES" sz="2400" dirty="0">
              <a:effectLst>
                <a:outerShdw blurRad="38100" dist="38100" dir="2700000" algn="tl">
                  <a:srgbClr val="000000"/>
                </a:outerShdw>
              </a:effectLst>
              <a:latin typeface="Book Antiqua" pitchFamily="18" charset="0"/>
            </a:endParaRPr>
          </a:p>
          <a:p>
            <a:pPr algn="ctr">
              <a:defRPr/>
            </a:pPr>
            <a:r>
              <a:rPr lang="es-ES" sz="2400" dirty="0" smtClean="0">
                <a:effectLst>
                  <a:outerShdw blurRad="38100" dist="38100" dir="2700000" algn="tl">
                    <a:srgbClr val="000000"/>
                  </a:outerShdw>
                </a:effectLst>
                <a:latin typeface="Book Antiqua" pitchFamily="18" charset="0"/>
              </a:rPr>
              <a:t>UNIVERSIDAD  JOSÉ PERALTA</a:t>
            </a:r>
          </a:p>
          <a:p>
            <a:pPr algn="ctr">
              <a:defRPr/>
            </a:pPr>
            <a:endParaRPr lang="es-ES" sz="3200" dirty="0">
              <a:effectLst>
                <a:outerShdw blurRad="38100" dist="38100" dir="2700000" algn="tl">
                  <a:srgbClr val="000000"/>
                </a:outerShdw>
              </a:effectLst>
              <a:latin typeface="Book Antiqua" pitchFamily="18" charset="0"/>
            </a:endParaRPr>
          </a:p>
          <a:p>
            <a:pPr algn="ctr">
              <a:defRPr/>
            </a:pPr>
            <a:r>
              <a:rPr lang="es-ES" sz="2400" dirty="0" smtClean="0">
                <a:effectLst>
                  <a:outerShdw blurRad="38100" dist="38100" dir="2700000" algn="tl">
                    <a:srgbClr val="000000"/>
                  </a:outerShdw>
                </a:effectLst>
                <a:latin typeface="Book Antiqua" pitchFamily="18" charset="0"/>
              </a:rPr>
              <a:t>PROGRAMA DE MAESTRÍA EN ADMINISTRACIÓN DE NEGOCIOS</a:t>
            </a:r>
          </a:p>
          <a:p>
            <a:pPr algn="ctr">
              <a:defRPr/>
            </a:pPr>
            <a:endParaRPr lang="es-EC" sz="2400" dirty="0" smtClean="0">
              <a:effectLst>
                <a:outerShdw blurRad="38100" dist="38100" dir="2700000" algn="tl">
                  <a:srgbClr val="000000"/>
                </a:outerShdw>
              </a:effectLst>
              <a:latin typeface="Book Antiqua" pitchFamily="18" charset="0"/>
            </a:endParaRPr>
          </a:p>
          <a:p>
            <a:pPr algn="ctr">
              <a:defRPr/>
            </a:pPr>
            <a:endParaRPr lang="es-EC" sz="2400" dirty="0" smtClean="0">
              <a:effectLst>
                <a:outerShdw blurRad="38100" dist="38100" dir="2700000" algn="tl">
                  <a:srgbClr val="000000"/>
                </a:outerShdw>
              </a:effectLst>
              <a:latin typeface="Book Antiqua" pitchFamily="18" charset="0"/>
            </a:endParaRPr>
          </a:p>
          <a:p>
            <a:pPr algn="ctr">
              <a:defRPr/>
            </a:pPr>
            <a:r>
              <a:rPr lang="es-EC" sz="2000" dirty="0" smtClean="0">
                <a:effectLst>
                  <a:outerShdw blurRad="38100" dist="38100" dir="2700000" algn="tl">
                    <a:srgbClr val="000000"/>
                  </a:outerShdw>
                </a:effectLst>
                <a:latin typeface="Book Antiqua" pitchFamily="18" charset="0"/>
              </a:rPr>
              <a:t>EL PRESUPUESTO DEL MUNICIPIO DEL CANTÓN BIBLIÁN. DISEÑO DE UN SISTEMA PARA LA FORMULACIÓN, EJECUCIÓN , CONTROL  Y EVALUACIÓN DE PRESUPUESTOS PARTICIPATIVOS</a:t>
            </a:r>
          </a:p>
          <a:p>
            <a:pPr algn="ctr">
              <a:defRPr/>
            </a:pPr>
            <a:endParaRPr lang="es-EC" sz="2000" dirty="0">
              <a:effectLst>
                <a:outerShdw blurRad="38100" dist="38100" dir="2700000" algn="tl">
                  <a:srgbClr val="000000"/>
                </a:outerShdw>
              </a:effectLst>
              <a:latin typeface="Book Antiqua" pitchFamily="18" charset="0"/>
            </a:endParaRPr>
          </a:p>
          <a:p>
            <a:pPr>
              <a:defRPr/>
            </a:pPr>
            <a:r>
              <a:rPr lang="es-ES" sz="2800" dirty="0" smtClean="0">
                <a:effectLst>
                  <a:outerShdw blurRad="38100" dist="38100" dir="2700000" algn="tl">
                    <a:srgbClr val="000000"/>
                  </a:outerShdw>
                </a:effectLst>
                <a:latin typeface="Book Antiqua" pitchFamily="18" charset="0"/>
              </a:rPr>
              <a:t>					</a:t>
            </a:r>
            <a:r>
              <a:rPr lang="es-ES" sz="2000" dirty="0" smtClean="0">
                <a:effectLst>
                  <a:outerShdw blurRad="38100" dist="38100" dir="2700000" algn="tl">
                    <a:srgbClr val="000000"/>
                  </a:outerShdw>
                </a:effectLst>
                <a:latin typeface="Book Antiqua" pitchFamily="18" charset="0"/>
              </a:rPr>
              <a:t>Autora: Ing. Gladis Rojas I.</a:t>
            </a:r>
            <a:endParaRPr lang="es-ES" sz="2800" dirty="0">
              <a:effectLst>
                <a:outerShdw blurRad="38100" dist="38100" dir="2700000" algn="tl">
                  <a:srgbClr val="000000"/>
                </a:outerShdw>
              </a:effectLst>
              <a:latin typeface="Book Antiqua" pitchFamily="18" charset="0"/>
            </a:endParaRPr>
          </a:p>
          <a:p>
            <a:pPr eaLnBrk="0" hangingPunct="0">
              <a:defRPr/>
            </a:pPr>
            <a:endParaRPr lang="es-ES" sz="2800" dirty="0">
              <a:effectLst>
                <a:outerShdw blurRad="38100" dist="38100" dir="2700000" algn="tl">
                  <a:srgbClr val="000000"/>
                </a:outerShdw>
              </a:effectLst>
              <a:latin typeface="Book Antiqu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 to="" calcmode="lin" valueType="num">
                                      <p:cBhvr>
                                        <p:cTn id="7" dur="1" fill="hold"/>
                                        <p:tgtEl>
                                          <p:spTgt spid="205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000" b="1" dirty="0" smtClean="0"/>
              <a:t>MARCO TEÓRICO</a:t>
            </a:r>
            <a:endParaRPr lang="es-ES" sz="2000" b="1" dirty="0"/>
          </a:p>
        </p:txBody>
      </p:sp>
      <p:sp>
        <p:nvSpPr>
          <p:cNvPr id="3" name="2 Marcador de contenido"/>
          <p:cNvSpPr>
            <a:spLocks noGrp="1"/>
          </p:cNvSpPr>
          <p:nvPr>
            <p:ph sz="quarter" idx="1"/>
          </p:nvPr>
        </p:nvSpPr>
        <p:spPr>
          <a:xfrm>
            <a:off x="612648" y="1600200"/>
            <a:ext cx="8153400" cy="5257800"/>
          </a:xfrm>
        </p:spPr>
        <p:txBody>
          <a:bodyPr>
            <a:normAutofit fontScale="85000" lnSpcReduction="20000"/>
          </a:bodyPr>
          <a:lstStyle/>
          <a:p>
            <a:pPr algn="ctr">
              <a:buNone/>
            </a:pPr>
            <a:r>
              <a:rPr lang="es-ES" sz="2000" b="1" dirty="0" smtClean="0"/>
              <a:t>CÓMO IMPLANTAR UN PRESUPUESTO PARTICIPATIVO</a:t>
            </a:r>
          </a:p>
          <a:p>
            <a:pPr algn="just"/>
            <a:r>
              <a:rPr lang="es-ES" sz="2000" dirty="0" smtClean="0"/>
              <a:t>Voluntad política del Alcalde y de las autoridades municipales</a:t>
            </a:r>
          </a:p>
          <a:p>
            <a:pPr algn="just"/>
            <a:r>
              <a:rPr lang="es-ES" sz="2000" dirty="0" smtClean="0"/>
              <a:t>Presencia e interés de organizaciones de la sociedad civil</a:t>
            </a:r>
          </a:p>
          <a:p>
            <a:pPr algn="just"/>
            <a:r>
              <a:rPr lang="es-ES" sz="2000" dirty="0" smtClean="0"/>
              <a:t>Clara definición de las reglas de juego</a:t>
            </a:r>
          </a:p>
          <a:p>
            <a:pPr algn="just"/>
            <a:r>
              <a:rPr lang="es-ES" sz="2000" dirty="0" smtClean="0"/>
              <a:t>Capacitación a la población y a funcionarios municipales</a:t>
            </a:r>
          </a:p>
          <a:p>
            <a:pPr algn="just"/>
            <a:r>
              <a:rPr lang="es-ES" sz="2000" dirty="0" smtClean="0"/>
              <a:t>Información a la población</a:t>
            </a:r>
          </a:p>
          <a:p>
            <a:pPr algn="just"/>
            <a:r>
              <a:rPr lang="es-ES" sz="2000" dirty="0" smtClean="0"/>
              <a:t>Priorización de las demandas aplicando criterios técnicos y necesidades insatisfechas.</a:t>
            </a:r>
          </a:p>
          <a:p>
            <a:pPr algn="ctr">
              <a:buNone/>
            </a:pPr>
            <a:endParaRPr lang="es-ES" sz="2000" b="1" dirty="0" smtClean="0"/>
          </a:p>
          <a:p>
            <a:pPr algn="ctr">
              <a:buNone/>
            </a:pPr>
            <a:r>
              <a:rPr lang="es-ES" sz="2000" b="1" dirty="0" smtClean="0"/>
              <a:t>CÓMO LLEVAR A LA PRÁCTICA UN PRESUPUESTO PARTICIPATIVO</a:t>
            </a:r>
          </a:p>
          <a:p>
            <a:pPr algn="just">
              <a:buNone/>
            </a:pPr>
            <a:r>
              <a:rPr lang="es-ES" sz="2000" dirty="0" smtClean="0"/>
              <a:t>	No existen reglas fijas, tiene que acoplarse a cada situación.</a:t>
            </a:r>
          </a:p>
          <a:p>
            <a:pPr algn="just">
              <a:buNone/>
            </a:pPr>
            <a:r>
              <a:rPr lang="es-ES" sz="2000" dirty="0" smtClean="0"/>
              <a:t>1.- Hacer un diagnóstico de la situación</a:t>
            </a:r>
          </a:p>
          <a:p>
            <a:pPr algn="just">
              <a:buNone/>
            </a:pPr>
            <a:r>
              <a:rPr lang="es-ES" sz="2000" dirty="0" smtClean="0"/>
              <a:t>2.- Determinar los sectores que apoyan y los que se oponen al proceso.</a:t>
            </a:r>
          </a:p>
          <a:p>
            <a:pPr algn="just">
              <a:buNone/>
            </a:pPr>
            <a:r>
              <a:rPr lang="es-ES" sz="2000" dirty="0" smtClean="0"/>
              <a:t>3.- Definir volumen y origen de los recursos</a:t>
            </a:r>
          </a:p>
          <a:p>
            <a:pPr algn="just">
              <a:buNone/>
            </a:pPr>
            <a:r>
              <a:rPr lang="es-ES" sz="2000" dirty="0" smtClean="0"/>
              <a:t>4.- Construcción de alianza</a:t>
            </a:r>
          </a:p>
          <a:p>
            <a:pPr algn="just">
              <a:buNone/>
            </a:pPr>
            <a:r>
              <a:rPr lang="es-ES" sz="2000" dirty="0" smtClean="0"/>
              <a:t>5.- Elaborar una Ordenanza</a:t>
            </a:r>
          </a:p>
          <a:p>
            <a:pPr algn="just">
              <a:buNone/>
            </a:pPr>
            <a:r>
              <a:rPr lang="es-ES" sz="2000" dirty="0" smtClean="0"/>
              <a:t>	Operativamente se deben tener en cuenta: participación universal, transparencia, flexibilidad, objetividad, enfoque de género, enfoque </a:t>
            </a:r>
            <a:r>
              <a:rPr lang="es-ES" sz="2000" dirty="0" err="1" smtClean="0"/>
              <a:t>pluricultural</a:t>
            </a:r>
            <a:r>
              <a:rPr lang="es-ES" sz="2000" dirty="0" smtClean="0"/>
              <a:t> y multiétnico</a:t>
            </a:r>
          </a:p>
          <a:p>
            <a:pPr algn="just">
              <a:buNone/>
            </a:pPr>
            <a:endParaRPr lang="es-E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5" name="Rectangle 5"/>
          <p:cNvSpPr>
            <a:spLocks noGrp="1" noChangeArrowheads="1"/>
          </p:cNvSpPr>
          <p:nvPr>
            <p:ph sz="quarter" idx="1"/>
          </p:nvPr>
        </p:nvSpPr>
        <p:spPr>
          <a:xfrm>
            <a:off x="539552" y="1268760"/>
            <a:ext cx="7772400" cy="4876800"/>
          </a:xfrm>
        </p:spPr>
        <p:txBody>
          <a:bodyPr/>
          <a:lstStyle/>
          <a:p>
            <a:pPr eaLnBrk="1" hangingPunct="1">
              <a:lnSpc>
                <a:spcPct val="90000"/>
              </a:lnSpc>
              <a:buFont typeface="Wingdings" pitchFamily="2" charset="2"/>
              <a:buNone/>
            </a:pPr>
            <a:r>
              <a:rPr lang="es-EC" sz="2800" dirty="0" smtClean="0">
                <a:cs typeface="Times New Roman" pitchFamily="18" charset="0"/>
              </a:rPr>
              <a:t>|</a:t>
            </a:r>
          </a:p>
        </p:txBody>
      </p:sp>
      <p:sp>
        <p:nvSpPr>
          <p:cNvPr id="46087" name="Rectangle 7"/>
          <p:cNvSpPr>
            <a:spLocks noChangeArrowheads="1"/>
          </p:cNvSpPr>
          <p:nvPr/>
        </p:nvSpPr>
        <p:spPr bwMode="auto">
          <a:xfrm>
            <a:off x="685800" y="1219200"/>
            <a:ext cx="7772400" cy="4876800"/>
          </a:xfrm>
          <a:prstGeom prst="rect">
            <a:avLst/>
          </a:prstGeom>
          <a:noFill/>
          <a:ln w="9525">
            <a:noFill/>
            <a:miter lim="800000"/>
            <a:headEnd/>
            <a:tailEnd/>
          </a:ln>
        </p:spPr>
        <p:txBody>
          <a:bodyPr/>
          <a:lstStyle/>
          <a:p>
            <a:pPr marL="342900" indent="-342900">
              <a:lnSpc>
                <a:spcPct val="90000"/>
              </a:lnSpc>
              <a:spcBef>
                <a:spcPct val="20000"/>
              </a:spcBef>
              <a:buClr>
                <a:schemeClr val="accent2"/>
              </a:buClr>
              <a:buSzPct val="80000"/>
              <a:buFont typeface="Wingdings" pitchFamily="2" charset="2"/>
              <a:buNone/>
            </a:pPr>
            <a:endParaRPr lang="es-EC" sz="2800">
              <a:latin typeface="Times New Roman" pitchFamily="18" charset="0"/>
              <a:cs typeface="Times New Roman" pitchFamily="18" charset="0"/>
            </a:endParaRPr>
          </a:p>
          <a:p>
            <a:pPr marL="342900" indent="-342900">
              <a:lnSpc>
                <a:spcPct val="90000"/>
              </a:lnSpc>
              <a:spcBef>
                <a:spcPct val="20000"/>
              </a:spcBef>
              <a:buClr>
                <a:schemeClr val="accent2"/>
              </a:buClr>
              <a:buSzPct val="80000"/>
              <a:buFont typeface="Wingdings" pitchFamily="2" charset="2"/>
              <a:buChar char="l"/>
            </a:pPr>
            <a:endParaRPr lang="es-EC" sz="2800">
              <a:latin typeface="Times New Roman" pitchFamily="18" charset="0"/>
            </a:endParaRPr>
          </a:p>
        </p:txBody>
      </p:sp>
      <p:sp>
        <p:nvSpPr>
          <p:cNvPr id="26" name="25 Rectángulo redondeado"/>
          <p:cNvSpPr/>
          <p:nvPr/>
        </p:nvSpPr>
        <p:spPr>
          <a:xfrm>
            <a:off x="142844" y="1643050"/>
            <a:ext cx="1764860" cy="2650046"/>
          </a:xfrm>
          <a:prstGeom prst="roundRect">
            <a:avLst>
              <a:gd name="adj" fmla="val 10000"/>
            </a:avLst>
          </a:prstGeom>
        </p:spPr>
        <p:style>
          <a:lnRef idx="3">
            <a:schemeClr val="lt1"/>
          </a:lnRef>
          <a:fillRef idx="1">
            <a:schemeClr val="accent3"/>
          </a:fillRef>
          <a:effectRef idx="1">
            <a:schemeClr val="accent3"/>
          </a:effectRef>
          <a:fontRef idx="minor">
            <a:schemeClr val="lt1"/>
          </a:fontRef>
        </p:style>
        <p:txBody>
          <a:bodyPr/>
          <a:lstStyle/>
          <a:p>
            <a:pPr algn="ctr"/>
            <a:endParaRPr lang="es-EC" sz="1600" b="1" dirty="0" smtClean="0">
              <a:solidFill>
                <a:schemeClr val="tx1"/>
              </a:solidFill>
            </a:endParaRPr>
          </a:p>
          <a:p>
            <a:pPr algn="ctr"/>
            <a:r>
              <a:rPr lang="es-EC" sz="1600" b="1" dirty="0" smtClean="0">
                <a:solidFill>
                  <a:schemeClr val="tx1"/>
                </a:solidFill>
              </a:rPr>
              <a:t>TIPO DE INVESTIGACIÓN</a:t>
            </a:r>
          </a:p>
          <a:p>
            <a:pPr algn="ctr"/>
            <a:r>
              <a:rPr lang="es-EC" sz="1600" b="1" dirty="0" smtClean="0">
                <a:solidFill>
                  <a:schemeClr val="tx1"/>
                </a:solidFill>
              </a:rPr>
              <a:t>MIXTA</a:t>
            </a:r>
          </a:p>
          <a:p>
            <a:pPr algn="ctr">
              <a:buFont typeface="Arial" pitchFamily="34" charset="0"/>
              <a:buChar char="•"/>
            </a:pPr>
            <a:r>
              <a:rPr lang="es-EC" sz="1600" dirty="0" smtClean="0">
                <a:solidFill>
                  <a:schemeClr val="tx1"/>
                </a:solidFill>
              </a:rPr>
              <a:t>  CUALITATIVO:</a:t>
            </a:r>
          </a:p>
          <a:p>
            <a:pPr algn="ctr"/>
            <a:r>
              <a:rPr lang="es-EC" sz="1600" dirty="0" smtClean="0">
                <a:solidFill>
                  <a:schemeClr val="tx1"/>
                </a:solidFill>
              </a:rPr>
              <a:t>Exploratoria</a:t>
            </a:r>
          </a:p>
          <a:p>
            <a:pPr algn="ctr"/>
            <a:r>
              <a:rPr lang="es-EC" sz="1600" dirty="0" smtClean="0">
                <a:solidFill>
                  <a:schemeClr val="tx1"/>
                </a:solidFill>
              </a:rPr>
              <a:t>Descriptiva   </a:t>
            </a:r>
          </a:p>
          <a:p>
            <a:pPr algn="ctr">
              <a:buFont typeface="Arial" pitchFamily="34" charset="0"/>
              <a:buChar char="•"/>
            </a:pPr>
            <a:r>
              <a:rPr lang="es-EC" sz="1600" dirty="0" smtClean="0">
                <a:solidFill>
                  <a:schemeClr val="tx1"/>
                </a:solidFill>
              </a:rPr>
              <a:t>  CUANTITATIVO</a:t>
            </a:r>
          </a:p>
          <a:p>
            <a:pPr algn="ctr"/>
            <a:r>
              <a:rPr lang="es-EC" sz="1600" dirty="0" smtClean="0">
                <a:solidFill>
                  <a:schemeClr val="tx1"/>
                </a:solidFill>
              </a:rPr>
              <a:t>Proyectiva o Propositiva </a:t>
            </a:r>
          </a:p>
          <a:p>
            <a:pPr algn="ctr">
              <a:buFont typeface="Arial" pitchFamily="34" charset="0"/>
              <a:buChar char="•"/>
            </a:pPr>
            <a:endParaRPr lang="es-EC" sz="1600" dirty="0" smtClean="0">
              <a:solidFill>
                <a:schemeClr val="tx1"/>
              </a:solidFill>
            </a:endParaRPr>
          </a:p>
          <a:p>
            <a:pPr algn="ctr">
              <a:buFont typeface="Arial" pitchFamily="34" charset="0"/>
              <a:buChar char="•"/>
            </a:pPr>
            <a:endParaRPr lang="es-EC" sz="1600" dirty="0" smtClean="0">
              <a:solidFill>
                <a:schemeClr val="tx1"/>
              </a:solidFill>
            </a:endParaRPr>
          </a:p>
        </p:txBody>
      </p:sp>
      <p:sp>
        <p:nvSpPr>
          <p:cNvPr id="32" name="31 Proceso alternativo"/>
          <p:cNvSpPr/>
          <p:nvPr/>
        </p:nvSpPr>
        <p:spPr>
          <a:xfrm>
            <a:off x="1907704" y="1628800"/>
            <a:ext cx="2016224" cy="2736304"/>
          </a:xfrm>
          <a:prstGeom prst="flowChartAlternateProcess">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EC" sz="1600" b="1" dirty="0" smtClean="0">
              <a:solidFill>
                <a:schemeClr val="tx1"/>
              </a:solidFill>
            </a:endParaRPr>
          </a:p>
          <a:p>
            <a:pPr algn="ctr"/>
            <a:endParaRPr lang="es-EC" sz="1600" b="1" dirty="0" smtClean="0">
              <a:solidFill>
                <a:schemeClr val="tx1"/>
              </a:solidFill>
            </a:endParaRPr>
          </a:p>
          <a:p>
            <a:pPr algn="ctr"/>
            <a:endParaRPr lang="es-EC" sz="1600" b="1" dirty="0" smtClean="0">
              <a:solidFill>
                <a:schemeClr val="tx1"/>
              </a:solidFill>
            </a:endParaRPr>
          </a:p>
          <a:p>
            <a:pPr algn="ctr"/>
            <a:endParaRPr lang="es-EC" sz="1600" b="1" dirty="0" smtClean="0">
              <a:solidFill>
                <a:schemeClr val="tx1"/>
              </a:solidFill>
            </a:endParaRPr>
          </a:p>
          <a:p>
            <a:pPr algn="ctr"/>
            <a:endParaRPr lang="es-EC" sz="1600" b="1" dirty="0" smtClean="0">
              <a:solidFill>
                <a:schemeClr val="tx1"/>
              </a:solidFill>
            </a:endParaRPr>
          </a:p>
          <a:p>
            <a:pPr algn="ctr"/>
            <a:endParaRPr lang="es-EC" sz="1600" b="1" dirty="0" smtClean="0">
              <a:solidFill>
                <a:schemeClr val="tx1"/>
              </a:solidFill>
            </a:endParaRPr>
          </a:p>
          <a:p>
            <a:pPr algn="ctr"/>
            <a:r>
              <a:rPr lang="es-EC" sz="1600" b="1" dirty="0" smtClean="0">
                <a:solidFill>
                  <a:schemeClr val="tx1"/>
                </a:solidFill>
              </a:rPr>
              <a:t>DISEÑO DE INVESTIGACIÓN</a:t>
            </a:r>
          </a:p>
          <a:p>
            <a:pPr algn="ctr"/>
            <a:endParaRPr lang="es-EC" sz="1600" b="1" dirty="0" smtClean="0">
              <a:solidFill>
                <a:schemeClr val="tx1"/>
              </a:solidFill>
            </a:endParaRPr>
          </a:p>
          <a:p>
            <a:pPr lvl="1">
              <a:buFont typeface="Arial" pitchFamily="34" charset="0"/>
              <a:buChar char="•"/>
            </a:pPr>
            <a:r>
              <a:rPr lang="es-EC" sz="1600" dirty="0" smtClean="0">
                <a:solidFill>
                  <a:schemeClr val="tx1"/>
                </a:solidFill>
              </a:rPr>
              <a:t>MIXTA (Bibliográfico y de campo)</a:t>
            </a:r>
          </a:p>
          <a:p>
            <a:pPr lvl="1">
              <a:buFont typeface="Arial" pitchFamily="34" charset="0"/>
              <a:buChar char="•"/>
            </a:pPr>
            <a:r>
              <a:rPr lang="es-EC" sz="1600" dirty="0" smtClean="0">
                <a:solidFill>
                  <a:schemeClr val="tx1"/>
                </a:solidFill>
              </a:rPr>
              <a:t> Transversal</a:t>
            </a:r>
          </a:p>
          <a:p>
            <a:pPr lvl="1">
              <a:buFont typeface="Arial" pitchFamily="34" charset="0"/>
              <a:buChar char="•"/>
            </a:pPr>
            <a:r>
              <a:rPr lang="es-EC" sz="1600" dirty="0" smtClean="0">
                <a:solidFill>
                  <a:schemeClr val="tx1"/>
                </a:solidFill>
              </a:rPr>
              <a:t> No será experimental</a:t>
            </a:r>
          </a:p>
          <a:p>
            <a:pPr lvl="1">
              <a:buFont typeface="Arial" pitchFamily="34" charset="0"/>
              <a:buChar char="•"/>
            </a:pPr>
            <a:endParaRPr lang="es-EC" sz="1600" dirty="0" smtClean="0">
              <a:solidFill>
                <a:schemeClr val="tx1"/>
              </a:solidFill>
            </a:endParaRPr>
          </a:p>
          <a:p>
            <a:pPr lvl="1">
              <a:buFont typeface="Arial" pitchFamily="34" charset="0"/>
              <a:buChar char="•"/>
            </a:pPr>
            <a:endParaRPr lang="es-EC" sz="1600" dirty="0" smtClean="0">
              <a:solidFill>
                <a:schemeClr val="tx1"/>
              </a:solidFill>
            </a:endParaRPr>
          </a:p>
          <a:p>
            <a:pPr algn="ctr">
              <a:buFont typeface="Arial" pitchFamily="34" charset="0"/>
              <a:buChar char="•"/>
            </a:pPr>
            <a:endParaRPr lang="es-EC" sz="1600" dirty="0" smtClean="0">
              <a:solidFill>
                <a:schemeClr val="tx1"/>
              </a:solidFill>
            </a:endParaRPr>
          </a:p>
          <a:p>
            <a:pPr algn="ctr">
              <a:buFont typeface="Arial" pitchFamily="34" charset="0"/>
              <a:buChar char="•"/>
            </a:pPr>
            <a:endParaRPr lang="es-EC" sz="1600" dirty="0" smtClean="0">
              <a:solidFill>
                <a:schemeClr val="tx1"/>
              </a:solidFill>
            </a:endParaRPr>
          </a:p>
          <a:p>
            <a:pPr algn="ctr">
              <a:buFont typeface="Arial" pitchFamily="34" charset="0"/>
              <a:buChar char="•"/>
            </a:pPr>
            <a:endParaRPr lang="es-EC" sz="1600" dirty="0" smtClean="0">
              <a:solidFill>
                <a:schemeClr val="tx1"/>
              </a:solidFill>
            </a:endParaRPr>
          </a:p>
          <a:p>
            <a:pPr algn="ctr">
              <a:buFont typeface="Arial" pitchFamily="34" charset="0"/>
              <a:buChar char="•"/>
            </a:pPr>
            <a:endParaRPr lang="es-EC" sz="1600" dirty="0" smtClean="0">
              <a:solidFill>
                <a:schemeClr val="tx1"/>
              </a:solidFill>
            </a:endParaRPr>
          </a:p>
          <a:p>
            <a:pPr algn="ctr">
              <a:buFont typeface="Arial" pitchFamily="34" charset="0"/>
              <a:buChar char="•"/>
            </a:pPr>
            <a:endParaRPr lang="es-EC" sz="1600" dirty="0">
              <a:solidFill>
                <a:schemeClr val="tx1"/>
              </a:solidFill>
            </a:endParaRPr>
          </a:p>
        </p:txBody>
      </p:sp>
      <p:sp>
        <p:nvSpPr>
          <p:cNvPr id="33" name="32 Proceso alternativo"/>
          <p:cNvSpPr/>
          <p:nvPr/>
        </p:nvSpPr>
        <p:spPr>
          <a:xfrm>
            <a:off x="3923928" y="1628800"/>
            <a:ext cx="1872208" cy="2736304"/>
          </a:xfrm>
          <a:prstGeom prst="flowChartAlternateProcess">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C" sz="1600" b="1" dirty="0" smtClean="0">
                <a:solidFill>
                  <a:schemeClr val="tx1"/>
                </a:solidFill>
              </a:rPr>
              <a:t>VARIABLES</a:t>
            </a:r>
          </a:p>
          <a:p>
            <a:pPr algn="ctr"/>
            <a:endParaRPr lang="es-EC" sz="1600" b="1" dirty="0" smtClean="0">
              <a:solidFill>
                <a:schemeClr val="tx1"/>
              </a:solidFill>
            </a:endParaRPr>
          </a:p>
          <a:p>
            <a:pPr algn="ctr">
              <a:buFont typeface="Arial" pitchFamily="34" charset="0"/>
              <a:buChar char="•"/>
            </a:pPr>
            <a:r>
              <a:rPr lang="es-EC" sz="1600" b="1" dirty="0" smtClean="0">
                <a:solidFill>
                  <a:schemeClr val="tx1"/>
                </a:solidFill>
              </a:rPr>
              <a:t> </a:t>
            </a:r>
            <a:r>
              <a:rPr lang="es-EC" sz="1600" dirty="0" smtClean="0">
                <a:solidFill>
                  <a:schemeClr val="tx1"/>
                </a:solidFill>
              </a:rPr>
              <a:t>Descriptiva:  Cualitativa -   Exploratoria</a:t>
            </a:r>
          </a:p>
          <a:p>
            <a:pPr algn="ctr">
              <a:buFont typeface="Arial" pitchFamily="34" charset="0"/>
              <a:buChar char="•"/>
            </a:pPr>
            <a:r>
              <a:rPr lang="es-EC" sz="1600" dirty="0" smtClean="0">
                <a:solidFill>
                  <a:schemeClr val="tx1"/>
                </a:solidFill>
              </a:rPr>
              <a:t> Propositiva: Cualitativa - Cuantitativa  </a:t>
            </a:r>
            <a:endParaRPr lang="es-EC" sz="1600" dirty="0">
              <a:solidFill>
                <a:schemeClr val="tx1"/>
              </a:solidFill>
            </a:endParaRPr>
          </a:p>
        </p:txBody>
      </p:sp>
      <p:sp>
        <p:nvSpPr>
          <p:cNvPr id="12" name="11 Terminador"/>
          <p:cNvSpPr/>
          <p:nvPr/>
        </p:nvSpPr>
        <p:spPr>
          <a:xfrm>
            <a:off x="1428728" y="0"/>
            <a:ext cx="6215106" cy="121442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b="1" dirty="0" smtClean="0">
              <a:solidFill>
                <a:schemeClr val="tx1"/>
              </a:solidFill>
            </a:endParaRPr>
          </a:p>
          <a:p>
            <a:pPr algn="ctr"/>
            <a:r>
              <a:rPr lang="es-EC" b="1" dirty="0" smtClean="0">
                <a:solidFill>
                  <a:schemeClr val="tx1"/>
                </a:solidFill>
              </a:rPr>
              <a:t>EL PRESUPUESTO DEL MUNICIPIO DEL CANTON BIBLIÁN. DISEÑO DE UN SISTEMA PARA LA FORMULACIÓN, EJECUCIÓN, CONTROL Y EVALUACIÓN DE PRESUPUESTOS PARTICIPATIVOS</a:t>
            </a:r>
          </a:p>
          <a:p>
            <a:pPr algn="ctr"/>
            <a:r>
              <a:rPr lang="es-EC" b="1" dirty="0" smtClean="0">
                <a:solidFill>
                  <a:schemeClr val="tx1"/>
                </a:solidFill>
              </a:rPr>
              <a:t> </a:t>
            </a:r>
            <a:endParaRPr lang="es-EC" b="1" dirty="0">
              <a:solidFill>
                <a:schemeClr val="tx1"/>
              </a:solidFill>
            </a:endParaRPr>
          </a:p>
        </p:txBody>
      </p:sp>
      <p:sp>
        <p:nvSpPr>
          <p:cNvPr id="14" name="Rectangle 7"/>
          <p:cNvSpPr>
            <a:spLocks noChangeArrowheads="1"/>
          </p:cNvSpPr>
          <p:nvPr/>
        </p:nvSpPr>
        <p:spPr bwMode="auto">
          <a:xfrm>
            <a:off x="714348" y="1214422"/>
            <a:ext cx="7772400" cy="4876800"/>
          </a:xfrm>
          <a:prstGeom prst="rect">
            <a:avLst/>
          </a:prstGeom>
          <a:noFill/>
          <a:ln w="9525">
            <a:noFill/>
            <a:miter lim="800000"/>
            <a:headEnd/>
            <a:tailEnd/>
          </a:ln>
        </p:spPr>
        <p:txBody>
          <a:bodyPr/>
          <a:lstStyle/>
          <a:p>
            <a:pPr marL="342900" indent="-342900">
              <a:lnSpc>
                <a:spcPct val="90000"/>
              </a:lnSpc>
              <a:spcBef>
                <a:spcPct val="20000"/>
              </a:spcBef>
              <a:buClr>
                <a:schemeClr val="accent2"/>
              </a:buClr>
              <a:buSzPct val="80000"/>
              <a:buFont typeface="Wingdings" pitchFamily="2" charset="2"/>
              <a:buNone/>
            </a:pPr>
            <a:endParaRPr lang="es-EC" sz="2800">
              <a:latin typeface="Times New Roman" pitchFamily="18" charset="0"/>
              <a:cs typeface="Times New Roman" pitchFamily="18" charset="0"/>
            </a:endParaRPr>
          </a:p>
          <a:p>
            <a:pPr marL="342900" indent="-342900">
              <a:lnSpc>
                <a:spcPct val="90000"/>
              </a:lnSpc>
              <a:spcBef>
                <a:spcPct val="20000"/>
              </a:spcBef>
              <a:buClr>
                <a:schemeClr val="accent2"/>
              </a:buClr>
              <a:buSzPct val="80000"/>
              <a:buFont typeface="Wingdings" pitchFamily="2" charset="2"/>
              <a:buChar char="l"/>
            </a:pPr>
            <a:endParaRPr lang="es-EC" sz="2800">
              <a:latin typeface="Times New Roman" pitchFamily="18" charset="0"/>
            </a:endParaRPr>
          </a:p>
        </p:txBody>
      </p:sp>
      <p:sp>
        <p:nvSpPr>
          <p:cNvPr id="18" name="17 Rectángulo redondeado"/>
          <p:cNvSpPr/>
          <p:nvPr/>
        </p:nvSpPr>
        <p:spPr>
          <a:xfrm>
            <a:off x="5868144" y="1628800"/>
            <a:ext cx="3275856" cy="266429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s-EC" sz="1600" b="1" dirty="0" smtClean="0">
              <a:solidFill>
                <a:schemeClr val="tx1"/>
              </a:solidFill>
            </a:endParaRPr>
          </a:p>
          <a:p>
            <a:pPr algn="ctr"/>
            <a:endParaRPr lang="es-EC" sz="1600" b="1" dirty="0" smtClean="0">
              <a:solidFill>
                <a:schemeClr val="tx1"/>
              </a:solidFill>
            </a:endParaRPr>
          </a:p>
          <a:p>
            <a:pPr algn="ctr"/>
            <a:endParaRPr lang="es-EC" sz="1600" b="1" dirty="0" smtClean="0">
              <a:solidFill>
                <a:schemeClr val="tx1"/>
              </a:solidFill>
            </a:endParaRPr>
          </a:p>
          <a:p>
            <a:pPr algn="ctr"/>
            <a:endParaRPr lang="es-EC" sz="1600" b="1" dirty="0" smtClean="0">
              <a:solidFill>
                <a:schemeClr val="tx1"/>
              </a:solidFill>
            </a:endParaRPr>
          </a:p>
          <a:p>
            <a:pPr algn="ctr"/>
            <a:r>
              <a:rPr lang="es-EC" sz="1600" b="1" dirty="0" smtClean="0">
                <a:solidFill>
                  <a:schemeClr val="tx1"/>
                </a:solidFill>
              </a:rPr>
              <a:t>VARIABLE DEL DIAGNÓSTICO</a:t>
            </a:r>
          </a:p>
          <a:p>
            <a:pPr algn="ctr"/>
            <a:r>
              <a:rPr lang="es-EC" sz="1600" dirty="0" smtClean="0">
                <a:solidFill>
                  <a:schemeClr val="tx1"/>
                </a:solidFill>
              </a:rPr>
              <a:t>Aspectos que caracterizan que la formulación y ejecución del presupuesto no responda a criterios de planificación y participación.</a:t>
            </a:r>
          </a:p>
          <a:p>
            <a:pPr algn="ctr"/>
            <a:r>
              <a:rPr lang="es-EC" sz="1600" b="1" dirty="0" smtClean="0">
                <a:solidFill>
                  <a:schemeClr val="tx1"/>
                </a:solidFill>
              </a:rPr>
              <a:t>VARIABLE DE LA PROPUESTA</a:t>
            </a:r>
          </a:p>
          <a:p>
            <a:pPr algn="ctr"/>
            <a:r>
              <a:rPr lang="es-EC" sz="1600" dirty="0" smtClean="0">
                <a:solidFill>
                  <a:schemeClr val="tx1"/>
                </a:solidFill>
              </a:rPr>
              <a:t>Elaboración de Presupuesto planificado y participativo</a:t>
            </a:r>
          </a:p>
          <a:p>
            <a:pPr algn="ctr"/>
            <a:endParaRPr lang="es-EC" sz="1600" b="1" dirty="0" smtClean="0">
              <a:solidFill>
                <a:schemeClr val="tx1"/>
              </a:solidFill>
            </a:endParaRPr>
          </a:p>
          <a:p>
            <a:pPr algn="ctr"/>
            <a:endParaRPr lang="es-EC" sz="1600" b="1" dirty="0" smtClean="0">
              <a:solidFill>
                <a:schemeClr val="tx1"/>
              </a:solidFill>
            </a:endParaRPr>
          </a:p>
          <a:p>
            <a:pPr algn="ctr"/>
            <a:endParaRPr lang="es-EC" sz="1600" b="1" dirty="0" smtClean="0">
              <a:solidFill>
                <a:schemeClr val="tx1"/>
              </a:solidFill>
            </a:endParaRPr>
          </a:p>
          <a:p>
            <a:pPr algn="ctr"/>
            <a:endParaRPr lang="es-EC" sz="1600" b="1" dirty="0">
              <a:solidFill>
                <a:schemeClr val="tx1"/>
              </a:solidFill>
            </a:endParaRPr>
          </a:p>
        </p:txBody>
      </p:sp>
      <p:sp>
        <p:nvSpPr>
          <p:cNvPr id="10" name="Rectangle 7"/>
          <p:cNvSpPr>
            <a:spLocks noChangeArrowheads="1"/>
          </p:cNvSpPr>
          <p:nvPr/>
        </p:nvSpPr>
        <p:spPr bwMode="auto">
          <a:xfrm>
            <a:off x="1115616" y="4365104"/>
            <a:ext cx="7772400" cy="1806510"/>
          </a:xfrm>
          <a:prstGeom prst="rect">
            <a:avLst/>
          </a:prstGeom>
          <a:noFill/>
          <a:ln w="9525">
            <a:noFill/>
            <a:miter lim="800000"/>
            <a:headEnd/>
            <a:tailEnd/>
          </a:ln>
        </p:spPr>
        <p:txBody>
          <a:bodyPr/>
          <a:lstStyle/>
          <a:p>
            <a:pPr marL="342900" indent="-342900">
              <a:lnSpc>
                <a:spcPct val="90000"/>
              </a:lnSpc>
              <a:spcBef>
                <a:spcPct val="20000"/>
              </a:spcBef>
              <a:buClr>
                <a:schemeClr val="accent2"/>
              </a:buClr>
              <a:buSzPct val="80000"/>
              <a:buFont typeface="Wingdings" pitchFamily="2" charset="2"/>
              <a:buNone/>
            </a:pPr>
            <a:endParaRPr lang="es-EC" sz="2800" dirty="0">
              <a:latin typeface="Times New Roman" pitchFamily="18" charset="0"/>
              <a:cs typeface="Times New Roman" pitchFamily="18" charset="0"/>
            </a:endParaRPr>
          </a:p>
          <a:p>
            <a:pPr marL="342900" indent="-342900">
              <a:lnSpc>
                <a:spcPct val="90000"/>
              </a:lnSpc>
              <a:spcBef>
                <a:spcPct val="20000"/>
              </a:spcBef>
              <a:buClr>
                <a:schemeClr val="accent2"/>
              </a:buClr>
              <a:buSzPct val="80000"/>
              <a:buFont typeface="Wingdings" pitchFamily="2" charset="2"/>
              <a:buChar char="l"/>
            </a:pPr>
            <a:endParaRPr lang="es-EC" sz="2800" dirty="0">
              <a:latin typeface="Times New Roman" pitchFamily="18" charset="0"/>
            </a:endParaRPr>
          </a:p>
        </p:txBody>
      </p:sp>
      <p:sp>
        <p:nvSpPr>
          <p:cNvPr id="11" name="Rectangle 7"/>
          <p:cNvSpPr>
            <a:spLocks noChangeArrowheads="1"/>
          </p:cNvSpPr>
          <p:nvPr/>
        </p:nvSpPr>
        <p:spPr bwMode="auto">
          <a:xfrm>
            <a:off x="866748" y="1366822"/>
            <a:ext cx="7772400" cy="4876800"/>
          </a:xfrm>
          <a:prstGeom prst="rect">
            <a:avLst/>
          </a:prstGeom>
          <a:noFill/>
          <a:ln w="9525">
            <a:noFill/>
            <a:miter lim="800000"/>
            <a:headEnd/>
            <a:tailEnd/>
          </a:ln>
        </p:spPr>
        <p:txBody>
          <a:bodyPr/>
          <a:lstStyle/>
          <a:p>
            <a:pPr marL="342900" indent="-342900">
              <a:lnSpc>
                <a:spcPct val="90000"/>
              </a:lnSpc>
              <a:spcBef>
                <a:spcPct val="20000"/>
              </a:spcBef>
              <a:buClr>
                <a:schemeClr val="accent2"/>
              </a:buClr>
              <a:buSzPct val="80000"/>
              <a:buFont typeface="Wingdings" pitchFamily="2" charset="2"/>
              <a:buNone/>
            </a:pPr>
            <a:endParaRPr lang="es-EC" sz="2800">
              <a:latin typeface="Times New Roman" pitchFamily="18" charset="0"/>
              <a:cs typeface="Times New Roman" pitchFamily="18" charset="0"/>
            </a:endParaRPr>
          </a:p>
          <a:p>
            <a:pPr marL="342900" indent="-342900">
              <a:lnSpc>
                <a:spcPct val="90000"/>
              </a:lnSpc>
              <a:spcBef>
                <a:spcPct val="20000"/>
              </a:spcBef>
              <a:buClr>
                <a:schemeClr val="accent2"/>
              </a:buClr>
              <a:buSzPct val="80000"/>
              <a:buFont typeface="Wingdings" pitchFamily="2" charset="2"/>
              <a:buChar char="l"/>
            </a:pPr>
            <a:endParaRPr lang="es-EC" sz="2800">
              <a:latin typeface="Times New Roman" pitchFamily="18" charset="0"/>
            </a:endParaRPr>
          </a:p>
        </p:txBody>
      </p:sp>
      <p:sp>
        <p:nvSpPr>
          <p:cNvPr id="15" name="Rectangle 7"/>
          <p:cNvSpPr>
            <a:spLocks noChangeArrowheads="1"/>
          </p:cNvSpPr>
          <p:nvPr/>
        </p:nvSpPr>
        <p:spPr bwMode="auto">
          <a:xfrm>
            <a:off x="1171548" y="5301208"/>
            <a:ext cx="7772400" cy="1247214"/>
          </a:xfrm>
          <a:prstGeom prst="rect">
            <a:avLst/>
          </a:prstGeom>
          <a:noFill/>
          <a:ln w="9525">
            <a:noFill/>
            <a:miter lim="800000"/>
            <a:headEnd/>
            <a:tailEnd/>
          </a:ln>
        </p:spPr>
        <p:txBody>
          <a:bodyPr/>
          <a:lstStyle/>
          <a:p>
            <a:pPr marL="342900" indent="-342900">
              <a:lnSpc>
                <a:spcPct val="90000"/>
              </a:lnSpc>
              <a:spcBef>
                <a:spcPct val="20000"/>
              </a:spcBef>
              <a:buClr>
                <a:schemeClr val="accent2"/>
              </a:buClr>
              <a:buSzPct val="80000"/>
              <a:buFont typeface="Wingdings" pitchFamily="2" charset="2"/>
              <a:buNone/>
            </a:pPr>
            <a:endParaRPr lang="es-EC" sz="2800">
              <a:latin typeface="Times New Roman" pitchFamily="18" charset="0"/>
              <a:cs typeface="Times New Roman" pitchFamily="18" charset="0"/>
            </a:endParaRPr>
          </a:p>
          <a:p>
            <a:pPr marL="342900" indent="-342900">
              <a:lnSpc>
                <a:spcPct val="90000"/>
              </a:lnSpc>
              <a:spcBef>
                <a:spcPct val="20000"/>
              </a:spcBef>
              <a:buClr>
                <a:schemeClr val="accent2"/>
              </a:buClr>
              <a:buSzPct val="80000"/>
              <a:buFont typeface="Wingdings" pitchFamily="2" charset="2"/>
              <a:buChar char="l"/>
            </a:pPr>
            <a:endParaRPr lang="es-EC" sz="2800">
              <a:latin typeface="Times New Roman" pitchFamily="18" charset="0"/>
            </a:endParaRPr>
          </a:p>
        </p:txBody>
      </p:sp>
      <p:sp>
        <p:nvSpPr>
          <p:cNvPr id="16" name="15 Proceso alternativo"/>
          <p:cNvSpPr/>
          <p:nvPr/>
        </p:nvSpPr>
        <p:spPr>
          <a:xfrm>
            <a:off x="0" y="4437112"/>
            <a:ext cx="3203848" cy="2160240"/>
          </a:xfrm>
          <a:prstGeom prst="flowChartAlternateProcess">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C" sz="1600" b="1" dirty="0" smtClean="0">
                <a:solidFill>
                  <a:schemeClr val="tx1"/>
                </a:solidFill>
              </a:rPr>
              <a:t>POBLACIÓN</a:t>
            </a:r>
          </a:p>
          <a:p>
            <a:pPr algn="ctr"/>
            <a:r>
              <a:rPr lang="es-EC" sz="1600" dirty="0" smtClean="0">
                <a:solidFill>
                  <a:schemeClr val="tx1"/>
                </a:solidFill>
              </a:rPr>
              <a:t>Niveles: Legislativo, gobernante, asesor y de apoyo.</a:t>
            </a:r>
          </a:p>
          <a:p>
            <a:pPr algn="ctr"/>
            <a:r>
              <a:rPr lang="es-EC" sz="1600" dirty="0" smtClean="0">
                <a:solidFill>
                  <a:schemeClr val="tx1"/>
                </a:solidFill>
              </a:rPr>
              <a:t>Se involucró a todo el personal municipal mediante la técnica del censo y también a los Presidentes de las Juntas Parroquiales .</a:t>
            </a:r>
          </a:p>
        </p:txBody>
      </p:sp>
      <p:sp>
        <p:nvSpPr>
          <p:cNvPr id="17" name="16 Proceso alternativo"/>
          <p:cNvSpPr/>
          <p:nvPr/>
        </p:nvSpPr>
        <p:spPr>
          <a:xfrm>
            <a:off x="3275856" y="4437112"/>
            <a:ext cx="2520280" cy="2160240"/>
          </a:xfrm>
          <a:prstGeom prst="flowChartAlternateProcess">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C" sz="1600" b="1" dirty="0" smtClean="0">
                <a:solidFill>
                  <a:schemeClr val="tx1"/>
                </a:solidFill>
              </a:rPr>
              <a:t>MÉTODOS</a:t>
            </a:r>
          </a:p>
          <a:p>
            <a:pPr algn="ctr"/>
            <a:endParaRPr lang="es-EC" sz="1600" b="1" dirty="0" smtClean="0">
              <a:solidFill>
                <a:schemeClr val="tx1"/>
              </a:solidFill>
            </a:endParaRPr>
          </a:p>
          <a:p>
            <a:pPr algn="ctr">
              <a:buFont typeface="Arial" pitchFamily="34" charset="0"/>
              <a:buChar char="•"/>
            </a:pPr>
            <a:r>
              <a:rPr lang="es-EC" sz="1600" b="1" dirty="0" smtClean="0">
                <a:solidFill>
                  <a:schemeClr val="tx1"/>
                </a:solidFill>
              </a:rPr>
              <a:t> ANALÍTICO</a:t>
            </a:r>
          </a:p>
          <a:p>
            <a:pPr algn="ctr">
              <a:buFont typeface="Arial" pitchFamily="34" charset="0"/>
              <a:buChar char="•"/>
            </a:pPr>
            <a:r>
              <a:rPr lang="es-EC" sz="1600" b="1" dirty="0" smtClean="0">
                <a:solidFill>
                  <a:schemeClr val="tx1"/>
                </a:solidFill>
              </a:rPr>
              <a:t>SINTÉTICO. </a:t>
            </a:r>
          </a:p>
          <a:p>
            <a:pPr algn="ctr">
              <a:buFont typeface="Arial" pitchFamily="34" charset="0"/>
              <a:buChar char="•"/>
            </a:pPr>
            <a:r>
              <a:rPr lang="es-EC" sz="1600" b="1" dirty="0" smtClean="0">
                <a:solidFill>
                  <a:schemeClr val="tx1"/>
                </a:solidFill>
              </a:rPr>
              <a:t>INDUCTIVO</a:t>
            </a:r>
          </a:p>
          <a:p>
            <a:pPr algn="ctr">
              <a:buFont typeface="Arial" pitchFamily="34" charset="0"/>
              <a:buChar char="•"/>
            </a:pPr>
            <a:r>
              <a:rPr lang="es-EC" sz="1600" b="1" dirty="0" smtClean="0">
                <a:solidFill>
                  <a:schemeClr val="tx1"/>
                </a:solidFill>
              </a:rPr>
              <a:t>DEDUCTIVO</a:t>
            </a:r>
            <a:endParaRPr lang="es-EC" sz="1600" dirty="0">
              <a:solidFill>
                <a:schemeClr val="tx1"/>
              </a:solidFill>
            </a:endParaRPr>
          </a:p>
        </p:txBody>
      </p:sp>
      <p:sp>
        <p:nvSpPr>
          <p:cNvPr id="19" name="18 Proceso alternativo"/>
          <p:cNvSpPr/>
          <p:nvPr/>
        </p:nvSpPr>
        <p:spPr>
          <a:xfrm>
            <a:off x="5868144" y="4365104"/>
            <a:ext cx="3275856" cy="2160240"/>
          </a:xfrm>
          <a:prstGeom prst="flowChartAlternateProcess">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C" sz="1600" b="1" dirty="0" smtClean="0">
                <a:solidFill>
                  <a:schemeClr val="tx1"/>
                </a:solidFill>
              </a:rPr>
              <a:t>TÉCNICAS E INSTRUMENTOS</a:t>
            </a:r>
          </a:p>
          <a:p>
            <a:pPr algn="ctr">
              <a:buFont typeface="Arial" pitchFamily="34" charset="0"/>
              <a:buChar char="•"/>
            </a:pPr>
            <a:r>
              <a:rPr lang="es-EC" sz="1600" dirty="0" smtClean="0">
                <a:solidFill>
                  <a:schemeClr val="tx1"/>
                </a:solidFill>
              </a:rPr>
              <a:t> ENCUESTAS</a:t>
            </a:r>
          </a:p>
          <a:p>
            <a:pPr algn="ctr">
              <a:buFont typeface="Arial" pitchFamily="34" charset="0"/>
              <a:buChar char="•"/>
            </a:pPr>
            <a:r>
              <a:rPr lang="es-EC" sz="1600" dirty="0" smtClean="0">
                <a:solidFill>
                  <a:schemeClr val="tx1"/>
                </a:solidFill>
              </a:rPr>
              <a:t>ENTREVISTAS </a:t>
            </a:r>
          </a:p>
          <a:p>
            <a:pPr algn="ctr">
              <a:buFont typeface="Arial" pitchFamily="34" charset="0"/>
              <a:buChar char="•"/>
            </a:pPr>
            <a:r>
              <a:rPr lang="es-EC" sz="1600" dirty="0" smtClean="0">
                <a:solidFill>
                  <a:schemeClr val="tx1"/>
                </a:solidFill>
              </a:rPr>
              <a:t>OBSERVACIÓN DIRECTA</a:t>
            </a:r>
          </a:p>
          <a:p>
            <a:pPr algn="ctr">
              <a:buFont typeface="Arial" pitchFamily="34" charset="0"/>
              <a:buChar char="•"/>
            </a:pPr>
            <a:r>
              <a:rPr lang="es-EC" sz="1600" dirty="0" smtClean="0">
                <a:solidFill>
                  <a:schemeClr val="tx1"/>
                </a:solidFill>
              </a:rPr>
              <a:t>FICHAS BIBLIOGRÁFICAS </a:t>
            </a:r>
            <a:endParaRPr lang="es-EC" sz="1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46087"/>
                                        </p:tgtEl>
                                        <p:attrNameLst>
                                          <p:attrName>style.visibility</p:attrName>
                                        </p:attrNameLst>
                                      </p:cBhvr>
                                      <p:to>
                                        <p:strVal val="visible"/>
                                      </p:to>
                                    </p:set>
                                    <p:anim calcmode="lin" valueType="num">
                                      <p:cBhvr additive="base">
                                        <p:cTn id="7" dur="500" fill="hold"/>
                                        <p:tgtEl>
                                          <p:spTgt spid="46087"/>
                                        </p:tgtEl>
                                        <p:attrNameLst>
                                          <p:attrName>ppt_x</p:attrName>
                                        </p:attrNameLst>
                                      </p:cBhvr>
                                      <p:tavLst>
                                        <p:tav tm="0">
                                          <p:val>
                                            <p:strVal val="#ppt_x"/>
                                          </p:val>
                                        </p:tav>
                                        <p:tav tm="100000">
                                          <p:val>
                                            <p:strVal val="#ppt_x"/>
                                          </p:val>
                                        </p:tav>
                                      </p:tavLst>
                                    </p:anim>
                                    <p:anim calcmode="lin" valueType="num">
                                      <p:cBhvr additive="base">
                                        <p:cTn id="8" dur="500" fill="hold"/>
                                        <p:tgtEl>
                                          <p:spTgt spid="4608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nodePh="1">
                                  <p:stCondLst>
                                    <p:cond delay="0"/>
                                  </p:stCondLst>
                                  <p:endCondLst>
                                    <p:cond evt="begin" delay="0">
                                      <p:tn val="11"/>
                                    </p:cond>
                                  </p:end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nodePh="1">
                                  <p:stCondLst>
                                    <p:cond delay="0"/>
                                  </p:stCondLst>
                                  <p:endCondLst>
                                    <p:cond evt="begin" delay="0">
                                      <p:tn val="17"/>
                                    </p:cond>
                                  </p:end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nodePh="1">
                                  <p:stCondLst>
                                    <p:cond delay="0"/>
                                  </p:stCondLst>
                                  <p:endCondLst>
                                    <p:cond evt="begin" delay="0">
                                      <p:tn val="23"/>
                                    </p:cond>
                                  </p:end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nodePh="1">
                                  <p:stCondLst>
                                    <p:cond delay="0"/>
                                  </p:stCondLst>
                                  <p:endCondLst>
                                    <p:cond evt="begin" delay="0">
                                      <p:tn val="29"/>
                                    </p:cond>
                                  </p:end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7" grpId="0" autoUpdateAnimBg="0"/>
      <p:bldP spid="14" grpId="0" autoUpdateAnimBg="0"/>
      <p:bldP spid="10" grpId="0" autoUpdateAnimBg="0"/>
      <p:bldP spid="11" grpId="0" autoUpdateAnimBg="0"/>
      <p:bldP spid="15"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000" b="1" dirty="0" smtClean="0"/>
              <a:t>PROCESO DE LA INFORMACIÓN</a:t>
            </a:r>
            <a:br>
              <a:rPr lang="es-ES" sz="2000" b="1" dirty="0" smtClean="0"/>
            </a:br>
            <a:endParaRPr lang="es-ES" sz="2000" b="1" dirty="0"/>
          </a:p>
        </p:txBody>
      </p:sp>
      <p:sp>
        <p:nvSpPr>
          <p:cNvPr id="3" name="2 Marcador de contenido"/>
          <p:cNvSpPr>
            <a:spLocks noGrp="1"/>
          </p:cNvSpPr>
          <p:nvPr>
            <p:ph sz="quarter" idx="1"/>
          </p:nvPr>
        </p:nvSpPr>
        <p:spPr>
          <a:xfrm>
            <a:off x="612648" y="1600200"/>
            <a:ext cx="8153400" cy="5257800"/>
          </a:xfrm>
        </p:spPr>
        <p:txBody>
          <a:bodyPr>
            <a:normAutofit fontScale="77500" lnSpcReduction="20000"/>
          </a:bodyPr>
          <a:lstStyle/>
          <a:p>
            <a:r>
              <a:rPr lang="es-ES" sz="2000" dirty="0" smtClean="0"/>
              <a:t>PROCESO DEL DIAGNÓSTICO</a:t>
            </a:r>
          </a:p>
          <a:p>
            <a:r>
              <a:rPr lang="es-ES" sz="2000" dirty="0" smtClean="0"/>
              <a:t>Se aplicaron preguntas de investigación y se utilizaron variables cualitativas para expresar los procesos y los resultados y cuantitativas para medir atributos, cualidades y cantidades.</a:t>
            </a:r>
          </a:p>
          <a:p>
            <a:r>
              <a:rPr lang="es-ES" sz="2000" dirty="0" smtClean="0"/>
              <a:t>Las variables son complejas porque midieron varios aspectos y dimensiones en escalas nominales, ordinales y en cierta forma racionales. Los datos son los resultados obtenidos.</a:t>
            </a:r>
          </a:p>
          <a:p>
            <a:r>
              <a:rPr lang="es-ES" sz="2000" dirty="0" smtClean="0"/>
              <a:t>Los resultados de las entrevistas y las encuestas así como de la observación directa fueron de vital importancia.</a:t>
            </a:r>
          </a:p>
          <a:p>
            <a:r>
              <a:rPr lang="es-ES" sz="2000" dirty="0" smtClean="0"/>
              <a:t>PROCESO DE CONSTRUCCIÓN DE LA PROPUESTA</a:t>
            </a:r>
          </a:p>
          <a:p>
            <a:r>
              <a:rPr lang="es-ES" sz="2000" dirty="0" smtClean="0"/>
              <a:t>La investigación no pretende únicamente determinar el problema sino proporcionar mecanismos para mejorar la actual situación.</a:t>
            </a:r>
          </a:p>
          <a:p>
            <a:r>
              <a:rPr lang="es-ES" sz="2000" dirty="0" smtClean="0"/>
              <a:t>La propuesta contiene planteamientos del marco teórico, así como los principales factores obtenidos en el diagnóstico</a:t>
            </a:r>
          </a:p>
          <a:p>
            <a:r>
              <a:rPr lang="es-ES" sz="2000" dirty="0" smtClean="0"/>
              <a:t>Las opiniones obtenidas reflejan la utilidad del estudio, se consideraron sugerencias y la experiencia de la investigadora.</a:t>
            </a:r>
          </a:p>
          <a:p>
            <a:r>
              <a:rPr lang="es-ES" sz="2000" dirty="0" smtClean="0"/>
              <a:t>RESULTADOS</a:t>
            </a:r>
          </a:p>
          <a:p>
            <a:r>
              <a:rPr lang="es-ES" sz="2000" dirty="0" smtClean="0"/>
              <a:t>Los resultados obtenidos fueron cuantificados permitiendo establecer técnicamente el Diseño de un Sistema para la Formulación, Ejecución, Control y Evaluación de Presupuestos Participativos que se adapte a las características de las democracias modernas.</a:t>
            </a:r>
          </a:p>
          <a:p>
            <a:r>
              <a:rPr lang="es-ES" sz="2000" dirty="0" smtClean="0"/>
              <a:t>VALOR PRÁCTICO DEL ESTUDIO</a:t>
            </a:r>
          </a:p>
          <a:p>
            <a:r>
              <a:rPr lang="es-ES" sz="2000" dirty="0" smtClean="0"/>
              <a:t>El estudio permitirá el mejoramiento de la gobernabilidad y la promoción de la transparencia y redundará en beneficio de todas las parroquias, barrios y comunidades. </a:t>
            </a:r>
          </a:p>
          <a:p>
            <a:endParaRPr lang="es-E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000" b="1" dirty="0" smtClean="0"/>
              <a:t>ANÁLISIS E INTERPRETACIÓN DE RESULTADOS</a:t>
            </a:r>
            <a:endParaRPr lang="es-ES" sz="2000" b="1" dirty="0"/>
          </a:p>
        </p:txBody>
      </p:sp>
      <p:sp>
        <p:nvSpPr>
          <p:cNvPr id="3" name="2 Marcador de contenido"/>
          <p:cNvSpPr>
            <a:spLocks noGrp="1"/>
          </p:cNvSpPr>
          <p:nvPr>
            <p:ph sz="quarter" idx="1"/>
          </p:nvPr>
        </p:nvSpPr>
        <p:spPr/>
        <p:txBody>
          <a:bodyPr>
            <a:normAutofit fontScale="85000" lnSpcReduction="20000"/>
          </a:bodyPr>
          <a:lstStyle/>
          <a:p>
            <a:pPr algn="just">
              <a:buNone/>
            </a:pPr>
            <a:r>
              <a:rPr lang="es-ES" sz="2000" dirty="0" smtClean="0"/>
              <a:t>	</a:t>
            </a:r>
            <a:r>
              <a:rPr lang="es-ES" sz="2200" dirty="0" smtClean="0"/>
              <a:t>Se realizaron 148 encuestas categorizadas a funcionarios, trabajadores y Presidentes de las Juntas Parroquiales y 8 Entrevistas a Alcalde y Concejales.</a:t>
            </a:r>
          </a:p>
          <a:p>
            <a:pPr algn="just">
              <a:buNone/>
            </a:pPr>
            <a:r>
              <a:rPr lang="es-ES" sz="2200" dirty="0" smtClean="0"/>
              <a:t>	Los resultados más significativos de las encuestas son: </a:t>
            </a:r>
          </a:p>
          <a:p>
            <a:pPr algn="just">
              <a:buNone/>
            </a:pPr>
            <a:r>
              <a:rPr lang="es-ES" sz="2200" dirty="0" smtClean="0"/>
              <a:t>	Los funcionarios poseen en su mayoría título de bachiller; un alto porcentaje labora en la municipalidad por períodos superiores a 5 años y en las áreas financiera y obras públicas; los principales factores a considerarse son los técnicos y financieros; la municipalidad no considera criterios de planificación y participación; la mayoría de funcionarios no tiene participación en la elaboración del presupuesto; no se cuenta con respaldo legal para mejorar ingresos; poca participación de la sociedad civil; no se aplican criterios técnicos; autoridades, funcionarios y trabajadores están medianamente capacitados; la comunidad no se involucra en la realización de obras, la ciudadanía percibe como regulares las obras y servicios en calidad, cantidad y cobertura; la nueva Constitución permitirá mejorar la coordinación entre la Municipalidad y las Juntas Parroquiales; las parroquias cuentan con un Plan de Desarrollo; la distribución de recursos es inequitativa; Juntas Parroquiales no participan en priorización de obras y servicios.</a:t>
            </a:r>
          </a:p>
          <a:p>
            <a:pPr algn="just">
              <a:buNone/>
            </a:pPr>
            <a:endParaRPr lang="es-ES"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sz="2000" b="1" dirty="0" smtClean="0"/>
              <a:t/>
            </a:r>
            <a:br>
              <a:rPr lang="es-ES" sz="2000" b="1" dirty="0" smtClean="0"/>
            </a:br>
            <a:r>
              <a:rPr lang="es-ES" sz="2000" b="1" dirty="0" smtClean="0"/>
              <a:t>TENDENCIA DE OPINIÓN – ENTREVISTA</a:t>
            </a:r>
            <a:br>
              <a:rPr lang="es-ES" sz="2000" b="1" dirty="0" smtClean="0"/>
            </a:br>
            <a:endParaRPr lang="es-ES" sz="2000" b="1" dirty="0"/>
          </a:p>
        </p:txBody>
      </p:sp>
      <p:sp>
        <p:nvSpPr>
          <p:cNvPr id="3" name="2 Marcador de contenido"/>
          <p:cNvSpPr>
            <a:spLocks noGrp="1"/>
          </p:cNvSpPr>
          <p:nvPr>
            <p:ph sz="quarter" idx="1"/>
          </p:nvPr>
        </p:nvSpPr>
        <p:spPr>
          <a:xfrm>
            <a:off x="612648" y="1600200"/>
            <a:ext cx="8153400" cy="5257800"/>
          </a:xfrm>
        </p:spPr>
        <p:txBody>
          <a:bodyPr>
            <a:normAutofit fontScale="92500" lnSpcReduction="20000"/>
          </a:bodyPr>
          <a:lstStyle/>
          <a:p>
            <a:r>
              <a:rPr lang="es-ES" sz="2000" dirty="0" smtClean="0"/>
              <a:t>Inexistencia de plan estratégico </a:t>
            </a:r>
          </a:p>
          <a:p>
            <a:r>
              <a:rPr lang="es-ES" sz="2000" dirty="0" smtClean="0"/>
              <a:t>No se cuenta con un sistema integral que permita interpretar la voluntad y las demandas de la población.</a:t>
            </a:r>
          </a:p>
          <a:p>
            <a:r>
              <a:rPr lang="es-ES" sz="2000" dirty="0" smtClean="0"/>
              <a:t>No se aprovecha los recursos humanos de acuerdo a formación y capacidad.</a:t>
            </a:r>
          </a:p>
          <a:p>
            <a:r>
              <a:rPr lang="es-ES" sz="2000" dirty="0" smtClean="0"/>
              <a:t>Las diferentes dependencias están en capacidad de proveer información, sin embargo existe tendencia del Alcalde a ocultarla</a:t>
            </a:r>
          </a:p>
          <a:p>
            <a:r>
              <a:rPr lang="es-ES" sz="2000" dirty="0" smtClean="0"/>
              <a:t>La participación ciudadana es primordial para priorizar obras y para fiscalizarlas.</a:t>
            </a:r>
          </a:p>
          <a:p>
            <a:r>
              <a:rPr lang="es-ES" sz="2000" dirty="0" smtClean="0"/>
              <a:t>Deben prevalecer criterios técnicos, se debe socializar y priorizar con la comunidad.</a:t>
            </a:r>
          </a:p>
          <a:p>
            <a:r>
              <a:rPr lang="es-ES" sz="2000" dirty="0" smtClean="0"/>
              <a:t>Una de las mayores debilidades es la falta de ordenanzas municipales.</a:t>
            </a:r>
          </a:p>
          <a:p>
            <a:r>
              <a:rPr lang="es-ES" sz="2000" dirty="0" smtClean="0"/>
              <a:t>Existe una buena relación con las Juntas Parroquiales, por lo que se les debe dar la oportunidad de fortalecer su protagonismo a nivel local.</a:t>
            </a:r>
          </a:p>
          <a:p>
            <a:r>
              <a:rPr lang="es-ES" sz="2000" dirty="0" smtClean="0"/>
              <a:t>El presupuesto se elabora dentro de las 4 paredes de la sala de sesiones.</a:t>
            </a:r>
          </a:p>
          <a:p>
            <a:r>
              <a:rPr lang="es-ES" sz="2000" dirty="0" smtClean="0"/>
              <a:t>Nunca se ha convocado a representantes de barrios, comunidades y parroquias para elaboración de presupuesto.</a:t>
            </a:r>
          </a:p>
          <a:p>
            <a:r>
              <a:rPr lang="es-ES" sz="2000" dirty="0" smtClean="0"/>
              <a:t>Alcalde y Concejales se muestran interesados en desarrollar un sistema para la formulación, ejecución, control y evaluación de presupuestos participativos.</a:t>
            </a:r>
          </a:p>
          <a:p>
            <a:endParaRPr lang="es-E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000" b="1" dirty="0" smtClean="0"/>
              <a:t>DISCUSIÓN DE RESULTADOS</a:t>
            </a:r>
            <a:endParaRPr lang="es-ES" sz="2000" b="1" dirty="0"/>
          </a:p>
        </p:txBody>
      </p:sp>
      <p:sp>
        <p:nvSpPr>
          <p:cNvPr id="3" name="2 Marcador de contenido"/>
          <p:cNvSpPr>
            <a:spLocks noGrp="1"/>
          </p:cNvSpPr>
          <p:nvPr>
            <p:ph sz="quarter" idx="1"/>
          </p:nvPr>
        </p:nvSpPr>
        <p:spPr>
          <a:xfrm>
            <a:off x="0" y="1628800"/>
            <a:ext cx="9144000" cy="5904656"/>
          </a:xfrm>
        </p:spPr>
        <p:txBody>
          <a:bodyPr>
            <a:noAutofit/>
          </a:bodyPr>
          <a:lstStyle/>
          <a:p>
            <a:pPr algn="just"/>
            <a:r>
              <a:rPr lang="es-ES" sz="1400" dirty="0" smtClean="0"/>
              <a:t>Los funcionarios municipales están prestos a desarrollar sus capacidades y a contribuir con la implementación del presupuesto participativo.  Los puestos de Dirección y Jefatura están ocupados por personal con alto nivel técnico y experiencia.</a:t>
            </a:r>
          </a:p>
          <a:p>
            <a:pPr algn="just"/>
            <a:r>
              <a:rPr lang="es-ES" sz="1400" dirty="0" smtClean="0"/>
              <a:t>El fin primordial de la municipalidad es la construcción de obras y la prestación de servicios en cantidad, calidad y cobertura por lo que un gran porcentaje de funcionarios y trabajadores laboran en esta área.</a:t>
            </a:r>
          </a:p>
          <a:p>
            <a:pPr algn="just"/>
            <a:r>
              <a:rPr lang="es-ES" sz="1400" dirty="0" smtClean="0"/>
              <a:t>Las obras y servicios no se realizan con criterios técnicos, pero existe la percepción de que éstos son trascendentales para analizar las carencias y posibilitar una distribución más justa de los recursos.</a:t>
            </a:r>
          </a:p>
          <a:p>
            <a:pPr algn="just"/>
            <a:r>
              <a:rPr lang="es-ES" sz="1400" dirty="0" smtClean="0"/>
              <a:t>El nivel directivo considera que hay que desterrar actitudes clientelares y asignar recursos de acuerdo a la población, la superficie y las NBI.</a:t>
            </a:r>
          </a:p>
          <a:p>
            <a:pPr algn="just"/>
            <a:r>
              <a:rPr lang="es-ES" sz="1400" dirty="0" smtClean="0"/>
              <a:t>La principal falencia actual es la falta de planificación, pues no se cuenta con un PDC que defina ejes, prioridades y estrategias y la renuencia del ejecutivo de crear espacios de gestión participativa a nivel local.</a:t>
            </a:r>
          </a:p>
          <a:p>
            <a:pPr algn="just"/>
            <a:r>
              <a:rPr lang="es-ES" sz="1400" dirty="0" smtClean="0"/>
              <a:t>Es necesario involucrar a funcionarios en el proceso, pues actualmente la mayoría no participa en la formulación, ejecución, control y evaluación del presupuesto .</a:t>
            </a:r>
          </a:p>
          <a:p>
            <a:pPr algn="just"/>
            <a:r>
              <a:rPr lang="es-ES" sz="1400" dirty="0" smtClean="0"/>
              <a:t>No existe conciencia de la importancia de contar con respaldo legal para mejorar los ingresos, sin embargo se espera superar esta situación.</a:t>
            </a:r>
          </a:p>
          <a:p>
            <a:pPr algn="just"/>
            <a:r>
              <a:rPr lang="es-ES" sz="1400" dirty="0" smtClean="0"/>
              <a:t>El interés ciudadano por involucrarse es bastante alto, sin embargo existen sectores reacios a participar en el proceso por falta de motivación.</a:t>
            </a:r>
          </a:p>
          <a:p>
            <a:pPr algn="just"/>
            <a:r>
              <a:rPr lang="es-ES" sz="1400" dirty="0" smtClean="0"/>
              <a:t>La Constitución  otorga nuevas competencias a las Juntas Parroquiales, lo que permitirá participar, discutir y decidir como se distribuirá, ejecutará, controlará y evaluará el presupuesto municipal y articular su PD con la planificación nacional, regional y local.</a:t>
            </a:r>
          </a:p>
          <a:p>
            <a:endParaRPr lang="es-ES"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sz="2000" b="1" u="sng" dirty="0" smtClean="0"/>
              <a:t>PROPUESTA DE SOLUCIÓN VIABLE</a:t>
            </a:r>
            <a:r>
              <a:rPr lang="es-ES" sz="2000" b="1" dirty="0" smtClean="0"/>
              <a:t/>
            </a:r>
            <a:br>
              <a:rPr lang="es-ES" sz="2000" b="1" dirty="0" smtClean="0"/>
            </a:br>
            <a:r>
              <a:rPr lang="es-ES" sz="2000" b="1" dirty="0" smtClean="0"/>
              <a:t>DISEÑO DE UN SISTEMA PARA LA FORMULACIÓN, EJECUCIÓN, CONTROL Y EVALUACIÓN DE PRESUPUESTOS PARTICIPATIVOS.</a:t>
            </a:r>
            <a:endParaRPr lang="es-ES" sz="2000" b="1" dirty="0"/>
          </a:p>
        </p:txBody>
      </p:sp>
      <p:sp>
        <p:nvSpPr>
          <p:cNvPr id="3" name="2 Marcador de contenido"/>
          <p:cNvSpPr>
            <a:spLocks noGrp="1"/>
          </p:cNvSpPr>
          <p:nvPr>
            <p:ph sz="quarter" idx="1"/>
          </p:nvPr>
        </p:nvSpPr>
        <p:spPr>
          <a:xfrm>
            <a:off x="0" y="1556792"/>
            <a:ext cx="8748464" cy="4608512"/>
          </a:xfrm>
        </p:spPr>
        <p:txBody>
          <a:bodyPr>
            <a:normAutofit fontScale="25000" lnSpcReduction="20000"/>
          </a:bodyPr>
          <a:lstStyle/>
          <a:p>
            <a:pPr lvl="1" algn="just">
              <a:buNone/>
            </a:pPr>
            <a:r>
              <a:rPr lang="es-ES" sz="1700" dirty="0" smtClean="0"/>
              <a:t>	</a:t>
            </a:r>
          </a:p>
          <a:p>
            <a:pPr lvl="1" algn="just">
              <a:buNone/>
            </a:pPr>
            <a:r>
              <a:rPr lang="es-ES" sz="1700" dirty="0" smtClean="0"/>
              <a:t>	</a:t>
            </a:r>
            <a:r>
              <a:rPr lang="es-ES" sz="5600" dirty="0" smtClean="0"/>
              <a:t>PROPÓSITO DE LA PROPUESTA</a:t>
            </a:r>
          </a:p>
          <a:p>
            <a:pPr lvl="1" algn="just">
              <a:buNone/>
            </a:pPr>
            <a:r>
              <a:rPr lang="es-ES" sz="5600" dirty="0" smtClean="0"/>
              <a:t>	 Un sistema presupuestario participativo se constituirá en una herramienta que permitirá ejecutar los proyectos del PDC, impulsar la participación ciudadana, promover la distribución equitativa de los recursos, propiciar la transparencia, mejorar la eficiencia y la eficacia, fortalecer las relaciones entre el gobierno y la población.</a:t>
            </a:r>
          </a:p>
          <a:p>
            <a:pPr lvl="1" algn="just">
              <a:buNone/>
            </a:pPr>
            <a:r>
              <a:rPr lang="es-ES" sz="5600" dirty="0" smtClean="0"/>
              <a:t>	SISTEMA PRESUPUESTARIO</a:t>
            </a:r>
          </a:p>
          <a:p>
            <a:pPr lvl="1" algn="just">
              <a:buNone/>
            </a:pPr>
            <a:r>
              <a:rPr lang="es-ES" sz="5600" dirty="0" smtClean="0"/>
              <a:t>	Conjunto de técnicas, métodos y procedimientos administrativos y financieros que se aplican en el ciclo presupuestario, generalmente por el período de un año, cuyas fases tienen la finalidad de integrar  sus elementos y lograr el más efectivo rendimiento de los recursos disponibles, que posibiliten alcanzar los objetivos.</a:t>
            </a:r>
          </a:p>
          <a:p>
            <a:pPr lvl="1" algn="just">
              <a:buNone/>
            </a:pPr>
            <a:r>
              <a:rPr lang="es-ES" sz="5600" dirty="0" smtClean="0"/>
              <a:t>	BENEFICIARIOS Parroquias, barrios o sectores que participen en el proceso.</a:t>
            </a:r>
          </a:p>
          <a:p>
            <a:pPr lvl="1" algn="just">
              <a:buNone/>
            </a:pPr>
            <a:r>
              <a:rPr lang="es-ES" sz="5600" b="1" dirty="0" smtClean="0"/>
              <a:t>	</a:t>
            </a:r>
            <a:r>
              <a:rPr lang="es-ES" sz="5600" dirty="0" smtClean="0"/>
              <a:t>OBJETIVO DE LA PROPUESTA: Diseñar un sistema que permita establecer mecanismos para el desarrollo del proceso de PP en la Municipalidad de Biblián de acuerdo a lo que establece la Constitución y el COOTAD.</a:t>
            </a:r>
          </a:p>
          <a:p>
            <a:pPr lvl="1" algn="just">
              <a:buNone/>
            </a:pPr>
            <a:r>
              <a:rPr lang="es-ES" sz="5600" dirty="0" smtClean="0"/>
              <a:t>	OBJETIVOS ESPECÍFICOS:</a:t>
            </a:r>
          </a:p>
          <a:p>
            <a:pPr lvl="1" algn="just"/>
            <a:r>
              <a:rPr lang="es-ES" sz="5600" dirty="0" smtClean="0"/>
              <a:t>Crear mecanismos que permitan ampliar la democracia participativa y la distribución del poder</a:t>
            </a:r>
          </a:p>
          <a:p>
            <a:pPr lvl="1" algn="just"/>
            <a:r>
              <a:rPr lang="es-ES" sz="5600" dirty="0" smtClean="0"/>
              <a:t>Establecer un plan de acción y un marco legal</a:t>
            </a:r>
          </a:p>
          <a:p>
            <a:pPr lvl="1" algn="just"/>
            <a:r>
              <a:rPr lang="es-ES" sz="5600" dirty="0" smtClean="0"/>
              <a:t>Promover la inclusión social y el desarrollo local</a:t>
            </a:r>
          </a:p>
          <a:p>
            <a:pPr lvl="1" algn="just"/>
            <a:r>
              <a:rPr lang="es-ES" sz="5600" dirty="0" smtClean="0"/>
              <a:t>Institucionalizar procedimientos transparentes y de rendición de cuentas</a:t>
            </a:r>
          </a:p>
          <a:p>
            <a:pPr lvl="1" algn="just"/>
            <a:r>
              <a:rPr lang="es-ES" sz="5600" dirty="0" smtClean="0"/>
              <a:t>Determinar proyectos de inversión de impacto</a:t>
            </a:r>
          </a:p>
          <a:p>
            <a:pPr algn="just">
              <a:buNone/>
            </a:pPr>
            <a:r>
              <a:rPr lang="es-ES" sz="5600" b="1" dirty="0" smtClean="0"/>
              <a:t>	</a:t>
            </a:r>
            <a:r>
              <a:rPr lang="es-ES" sz="5600" b="1" u="sng" dirty="0" smtClean="0"/>
              <a:t>INSTRUCTIVO</a:t>
            </a:r>
            <a:endParaRPr lang="es-ES" sz="5600" u="sng" dirty="0" smtClean="0"/>
          </a:p>
          <a:p>
            <a:pPr>
              <a:buNone/>
            </a:pPr>
            <a:r>
              <a:rPr lang="es-ES" sz="5600" b="1" dirty="0" smtClean="0"/>
              <a:t>	OBJETIVO.- </a:t>
            </a:r>
            <a:r>
              <a:rPr lang="es-ES" sz="5600" dirty="0" smtClean="0"/>
              <a:t>Poner a disposición del Concejo Municipal de Biblián la normatividad presupuestaria para la aplicación de una gestión basada en resultados, que defina las responsabilidades de cada uno de los actores</a:t>
            </a:r>
            <a:r>
              <a:rPr lang="es-ES" sz="5600" b="1" dirty="0" smtClean="0"/>
              <a:t> </a:t>
            </a:r>
            <a:r>
              <a:rPr lang="es-ES" sz="5600" dirty="0" smtClean="0"/>
              <a:t>y convierta al proceso participativo en una herramienta legítima, eficiente y ágil para lograr consensos básicos en materia de prioridades de gasto público</a:t>
            </a:r>
            <a:br>
              <a:rPr lang="es-ES" sz="5600" dirty="0" smtClean="0"/>
            </a:br>
            <a:endParaRPr lang="es-ES" sz="5600" dirty="0" smtClean="0"/>
          </a:p>
          <a:p>
            <a:pPr lvl="1" algn="just">
              <a:buNone/>
            </a:pPr>
            <a:r>
              <a:rPr lang="es-ES" sz="5600" dirty="0" smtClean="0"/>
              <a:t>	</a:t>
            </a:r>
          </a:p>
          <a:p>
            <a:pPr lvl="2" algn="just">
              <a:buNone/>
            </a:pPr>
            <a:endParaRPr lang="es-ES" sz="5600" dirty="0" smtClean="0"/>
          </a:p>
          <a:p>
            <a:pPr lvl="1" algn="just">
              <a:buNone/>
            </a:pPr>
            <a:endParaRPr lang="es-ES" sz="1700" b="1" dirty="0" smtClean="0"/>
          </a:p>
          <a:p>
            <a:pPr lvl="1" algn="just">
              <a:buNone/>
            </a:pPr>
            <a:endParaRPr lang="es-ES" sz="1700" dirty="0" smtClean="0"/>
          </a:p>
          <a:p>
            <a:pPr lvl="1" algn="just">
              <a:buNone/>
            </a:pPr>
            <a:endParaRPr lang="es-ES" sz="1700" dirty="0" smtClean="0"/>
          </a:p>
          <a:p>
            <a:pPr lvl="1" algn="just">
              <a:buNone/>
            </a:pPr>
            <a:endParaRPr lang="es-ES" sz="1700" dirty="0" smtClean="0"/>
          </a:p>
          <a:p>
            <a:pPr lvl="1" algn="just">
              <a:buNone/>
            </a:pPr>
            <a:endParaRPr lang="es-ES" sz="1700" dirty="0" smtClean="0"/>
          </a:p>
          <a:p>
            <a:pPr lvl="1" algn="just">
              <a:buNone/>
            </a:pPr>
            <a:endParaRPr lang="es-ES" sz="1700" dirty="0" smtClean="0"/>
          </a:p>
          <a:p>
            <a:pPr lvl="1" algn="just">
              <a:buNone/>
            </a:pPr>
            <a:endParaRPr lang="es-ES" sz="17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1040160"/>
          </a:xfrm>
        </p:spPr>
        <p:txBody>
          <a:bodyPr>
            <a:normAutofit/>
          </a:bodyPr>
          <a:lstStyle/>
          <a:p>
            <a:pPr algn="ctr"/>
            <a:r>
              <a:rPr lang="es-ES" sz="2000" dirty="0" smtClean="0"/>
              <a:t>DESCRIPCIÓN DE LA PROPUESTA</a:t>
            </a:r>
            <a:endParaRPr lang="es-ES" sz="2000" dirty="0"/>
          </a:p>
        </p:txBody>
      </p:sp>
      <p:pic>
        <p:nvPicPr>
          <p:cNvPr id="1032" name="Picture 8"/>
          <p:cNvPicPr>
            <a:picLocks noGrp="1" noChangeAspect="1" noChangeArrowheads="1"/>
          </p:cNvPicPr>
          <p:nvPr>
            <p:ph sz="quarter" idx="1"/>
          </p:nvPr>
        </p:nvPicPr>
        <p:blipFill>
          <a:blip r:embed="rId2" cstate="print"/>
          <a:srcRect/>
          <a:stretch>
            <a:fillRect/>
          </a:stretch>
        </p:blipFill>
        <p:spPr bwMode="auto">
          <a:xfrm>
            <a:off x="2191216" y="1600200"/>
            <a:ext cx="4996518" cy="44958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sz="2000" b="1" u="sng" dirty="0" smtClean="0"/>
              <a:t>PROPUESTA DE SOLUCIÓN VIABLE</a:t>
            </a:r>
            <a:br>
              <a:rPr lang="es-ES" sz="2000" b="1" u="sng" dirty="0" smtClean="0"/>
            </a:br>
            <a:r>
              <a:rPr lang="es-ES" sz="2000" b="1" dirty="0" smtClean="0"/>
              <a:t>DISEÑO DE UN SISTEMA PARA LA FORMULACIÓN, EJECUCIÓN, CONTROL Y EVALUACIÓN DE PRESUPUESTOS PARTICIPATIVOS</a:t>
            </a:r>
            <a:r>
              <a:rPr lang="es-ES" sz="2000" b="1" u="sng" dirty="0" smtClean="0"/>
              <a:t/>
            </a:r>
            <a:br>
              <a:rPr lang="es-ES" sz="2000" b="1" u="sng" dirty="0" smtClean="0"/>
            </a:br>
            <a:endParaRPr lang="es-ES" sz="2000" b="1" u="sng" dirty="0"/>
          </a:p>
        </p:txBody>
      </p:sp>
      <p:sp>
        <p:nvSpPr>
          <p:cNvPr id="3" name="2 Marcador de contenido"/>
          <p:cNvSpPr>
            <a:spLocks noGrp="1"/>
          </p:cNvSpPr>
          <p:nvPr>
            <p:ph sz="quarter" idx="1"/>
          </p:nvPr>
        </p:nvSpPr>
        <p:spPr>
          <a:xfrm>
            <a:off x="612648" y="1628800"/>
            <a:ext cx="8153400" cy="5229200"/>
          </a:xfrm>
        </p:spPr>
        <p:txBody>
          <a:bodyPr>
            <a:normAutofit fontScale="92500" lnSpcReduction="20000"/>
          </a:bodyPr>
          <a:lstStyle/>
          <a:p>
            <a:pPr algn="just">
              <a:buNone/>
            </a:pPr>
            <a:r>
              <a:rPr lang="es-ES" sz="1600" dirty="0" smtClean="0"/>
              <a:t>	DISEÑO ADMINISTRATIVO</a:t>
            </a:r>
          </a:p>
          <a:p>
            <a:pPr algn="just">
              <a:buNone/>
            </a:pPr>
            <a:r>
              <a:rPr lang="es-ES" sz="1600" dirty="0" smtClean="0"/>
              <a:t>	Actividad 1.- La Evaluación de la propuesta es responsabilidad de la proponente con el apoyo de autoridades y funcionarios municipales.</a:t>
            </a:r>
          </a:p>
          <a:p>
            <a:pPr algn="just">
              <a:buNone/>
            </a:pPr>
            <a:r>
              <a:rPr lang="es-ES" sz="1600" dirty="0" smtClean="0"/>
              <a:t>	Actividad 2.- La Implantación y Evaluación depende del criterio del Alcalde y será responsabilidad de la Unidad de Participación y Desarrollo con la colaboración de la Investigadora y los Departamentos Financiero, Planificación y Presupuesto y Obras Públicas.</a:t>
            </a:r>
          </a:p>
          <a:p>
            <a:pPr algn="just">
              <a:buNone/>
            </a:pPr>
            <a:r>
              <a:rPr lang="es-ES" sz="1600" dirty="0" smtClean="0"/>
              <a:t>	IMPACTOS</a:t>
            </a:r>
          </a:p>
          <a:p>
            <a:pPr algn="just">
              <a:buNone/>
            </a:pPr>
            <a:r>
              <a:rPr lang="es-ES" sz="1600" dirty="0" smtClean="0"/>
              <a:t>	Se utilizó una matriz general luego de analizar independientemente cada impacto.</a:t>
            </a:r>
          </a:p>
          <a:p>
            <a:pPr algn="just">
              <a:buNone/>
            </a:pPr>
            <a:r>
              <a:rPr lang="es-ES" sz="1600" dirty="0" smtClean="0"/>
              <a:t>	Los impactos analizados fueron: </a:t>
            </a:r>
          </a:p>
          <a:p>
            <a:pPr algn="just">
              <a:buNone/>
            </a:pPr>
            <a:r>
              <a:rPr lang="es-ES" sz="1600" dirty="0" smtClean="0"/>
              <a:t>	Económico: </a:t>
            </a:r>
            <a:r>
              <a:rPr lang="es-ES" sz="1600" b="1" dirty="0" smtClean="0"/>
              <a:t>Optimización de recurso</a:t>
            </a:r>
            <a:r>
              <a:rPr lang="es-ES" sz="1600" dirty="0" smtClean="0"/>
              <a:t>s; calidad de obras y/o servicios y desarrollo cantonal.</a:t>
            </a:r>
          </a:p>
          <a:p>
            <a:pPr algn="just">
              <a:buNone/>
            </a:pPr>
            <a:r>
              <a:rPr lang="es-ES" sz="1600" dirty="0" smtClean="0"/>
              <a:t>	Democrático: </a:t>
            </a:r>
            <a:r>
              <a:rPr lang="es-ES" sz="1600" b="1" dirty="0" smtClean="0"/>
              <a:t>Participación ciudadana</a:t>
            </a:r>
            <a:r>
              <a:rPr lang="es-ES" sz="1600" dirty="0" smtClean="0"/>
              <a:t>; equitativa distribución de recursos; atención áreas rurales y urbano-marginales; </a:t>
            </a:r>
            <a:r>
              <a:rPr lang="es-ES" sz="1600" b="1" dirty="0" smtClean="0"/>
              <a:t>priorización de obras y/o servicios.</a:t>
            </a:r>
          </a:p>
          <a:p>
            <a:pPr algn="just">
              <a:buNone/>
            </a:pPr>
            <a:r>
              <a:rPr lang="es-ES" sz="1600" b="1" dirty="0" smtClean="0"/>
              <a:t>	</a:t>
            </a:r>
            <a:r>
              <a:rPr lang="es-ES" sz="1600" dirty="0" smtClean="0"/>
              <a:t>Institucional: Presupuestario; </a:t>
            </a:r>
            <a:r>
              <a:rPr lang="es-ES" sz="1600" b="1" dirty="0" smtClean="0"/>
              <a:t>urbanismo y planificació</a:t>
            </a:r>
            <a:r>
              <a:rPr lang="es-ES" sz="1600" dirty="0" smtClean="0"/>
              <a:t>n; transparencia; eficiencia municipal; vínculo municipio-comunidad.</a:t>
            </a:r>
          </a:p>
          <a:p>
            <a:pPr algn="just">
              <a:buNone/>
            </a:pPr>
            <a:r>
              <a:rPr lang="es-ES" sz="1600" b="1" dirty="0" smtClean="0"/>
              <a:t>	</a:t>
            </a:r>
            <a:r>
              <a:rPr lang="es-ES" sz="1600" dirty="0" smtClean="0"/>
              <a:t>Socio-cultural: Cofinanciamiento comunitario; </a:t>
            </a:r>
            <a:r>
              <a:rPr lang="es-ES" sz="1600" b="1" dirty="0" smtClean="0"/>
              <a:t>calidad de vida</a:t>
            </a:r>
            <a:r>
              <a:rPr lang="es-ES" sz="1600" dirty="0" smtClean="0"/>
              <a:t>; capacitación y fortalecimiento de actores sociales; control social; empoderamiento sectores excluidos.</a:t>
            </a:r>
          </a:p>
          <a:p>
            <a:pPr algn="just">
              <a:buNone/>
            </a:pPr>
            <a:r>
              <a:rPr lang="es-ES" sz="1600" b="1" dirty="0" smtClean="0"/>
              <a:t>	</a:t>
            </a:r>
            <a:r>
              <a:rPr lang="es-ES" sz="1600" dirty="0" smtClean="0"/>
              <a:t>Político: </a:t>
            </a:r>
            <a:r>
              <a:rPr lang="es-ES" sz="1600" b="1" dirty="0" smtClean="0"/>
              <a:t>Cumplimiento de planes de desarrollo; eliminación de prácticas clientelares; cambio de estructura de poder.</a:t>
            </a:r>
          </a:p>
          <a:p>
            <a:pPr algn="just">
              <a:buNone/>
            </a:pPr>
            <a:r>
              <a:rPr lang="es-ES" sz="1600" dirty="0" smtClean="0"/>
              <a:t>	</a:t>
            </a:r>
          </a:p>
          <a:p>
            <a:pPr algn="just">
              <a:buNone/>
            </a:pPr>
            <a:r>
              <a:rPr lang="es-ES" sz="1600" dirty="0" smtClean="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000" b="1" dirty="0" smtClean="0"/>
              <a:t>VALIDACIÓN DE LA PROPUESTA</a:t>
            </a:r>
            <a:endParaRPr lang="es-ES" sz="2000" b="1" dirty="0"/>
          </a:p>
        </p:txBody>
      </p:sp>
      <p:sp>
        <p:nvSpPr>
          <p:cNvPr id="3" name="2 Marcador de contenido"/>
          <p:cNvSpPr>
            <a:spLocks noGrp="1"/>
          </p:cNvSpPr>
          <p:nvPr>
            <p:ph sz="quarter" idx="1"/>
          </p:nvPr>
        </p:nvSpPr>
        <p:spPr>
          <a:xfrm>
            <a:off x="0" y="1844824"/>
            <a:ext cx="8766048" cy="4680520"/>
          </a:xfrm>
        </p:spPr>
        <p:txBody>
          <a:bodyPr>
            <a:normAutofit/>
          </a:bodyPr>
          <a:lstStyle/>
          <a:p>
            <a:pPr>
              <a:buNone/>
            </a:pPr>
            <a:r>
              <a:rPr lang="es-ES" sz="1600" dirty="0" smtClean="0"/>
              <a:t>	La propuesta fue entregada al Alcalde, quien convocó a Concejales y funcionarios a participar en la validación.</a:t>
            </a:r>
          </a:p>
          <a:p>
            <a:pPr>
              <a:buNone/>
            </a:pPr>
            <a:r>
              <a:rPr lang="es-ES" sz="1600" dirty="0" smtClean="0"/>
              <a:t>	</a:t>
            </a:r>
            <a:r>
              <a:rPr lang="es-ES" sz="1600" b="1" dirty="0" smtClean="0"/>
              <a:t>FASE I.-</a:t>
            </a:r>
            <a:r>
              <a:rPr lang="es-ES" sz="1600" dirty="0" smtClean="0"/>
              <a:t> Socialización individual.- Se entregó un ejemplar de la propuesta a Concejales y funcionarios y se les solicitó la preparación de un resumen.</a:t>
            </a:r>
          </a:p>
          <a:p>
            <a:pPr>
              <a:buNone/>
            </a:pPr>
            <a:r>
              <a:rPr lang="es-ES" sz="1600" dirty="0" smtClean="0"/>
              <a:t>	</a:t>
            </a:r>
            <a:r>
              <a:rPr lang="es-ES" sz="1600" b="1" dirty="0" smtClean="0"/>
              <a:t>FASE I</a:t>
            </a:r>
            <a:r>
              <a:rPr lang="es-ES" sz="1600" dirty="0" smtClean="0"/>
              <a:t>I.- Discusión y evaluación en una reunión con los principales involucrados, se expresaron diversas opiniones y se plantearon algunas observaciones.</a:t>
            </a:r>
          </a:p>
          <a:p>
            <a:pPr>
              <a:buNone/>
            </a:pPr>
            <a:r>
              <a:rPr lang="es-ES" sz="1600" dirty="0" smtClean="0"/>
              <a:t>	Según los participantes:</a:t>
            </a:r>
          </a:p>
          <a:p>
            <a:r>
              <a:rPr lang="es-ES" sz="1600" dirty="0" smtClean="0"/>
              <a:t>“La propuesta constituirá un instrumento de planificación que ayudará a la priorización de las necesidades, permitirá la cogestión, control  y rendición de cuentas”</a:t>
            </a:r>
          </a:p>
          <a:p>
            <a:r>
              <a:rPr lang="es-ES" sz="1600" dirty="0" smtClean="0"/>
              <a:t>“Los presupuestos participativos buscan mayor eficiencia en el gasto y la inclusión de sectores desfavorecidos.  La propuesta describe claramente el proceso por lo que será de gran utilidad”</a:t>
            </a:r>
          </a:p>
          <a:p>
            <a:r>
              <a:rPr lang="es-ES" sz="1600" dirty="0" smtClean="0"/>
              <a:t>“ La propuesta permitirá recuperar  valores de la práctica democrática como la legitimidad social de las decisiones, lo que contribuirá a generar mayor confianza entre el gobierno local y la sociedad”</a:t>
            </a:r>
          </a:p>
          <a:p>
            <a:pPr>
              <a:buNone/>
            </a:pPr>
            <a:r>
              <a:rPr lang="es-ES" sz="1600" dirty="0" smtClean="0"/>
              <a:t>	</a:t>
            </a:r>
            <a:r>
              <a:rPr lang="es-ES" sz="1600" b="1" dirty="0" smtClean="0"/>
              <a:t>FASE III</a:t>
            </a:r>
            <a:r>
              <a:rPr lang="es-ES" sz="1600" dirty="0" smtClean="0"/>
              <a:t>.- Implantación y Evaluación.- Depende del Concejo Municipal. Actualmente se considera como una necesidad fundamental para promover el desarrollo del Cantón.</a:t>
            </a:r>
          </a:p>
          <a:p>
            <a:endParaRPr lang="es-E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4" name="Rectangle 4"/>
          <p:cNvSpPr>
            <a:spLocks noGrp="1" noRot="1" noChangeArrowheads="1"/>
          </p:cNvSpPr>
          <p:nvPr>
            <p:ph type="title"/>
          </p:nvPr>
        </p:nvSpPr>
        <p:spPr/>
        <p:txBody>
          <a:bodyPr>
            <a:normAutofit/>
          </a:bodyPr>
          <a:lstStyle/>
          <a:p>
            <a:pPr algn="ctr" eaLnBrk="1" fontAlgn="auto" hangingPunct="1">
              <a:spcAft>
                <a:spcPts val="0"/>
              </a:spcAft>
              <a:defRPr/>
            </a:pPr>
            <a:r>
              <a:rPr lang="es-ES" sz="2400" b="1" dirty="0" smtClean="0"/>
              <a:t>PROBLEMA DE INVESTIGACIÓN</a:t>
            </a:r>
            <a:endParaRPr lang="es-ES" sz="2400" b="1" dirty="0"/>
          </a:p>
        </p:txBody>
      </p:sp>
      <p:sp>
        <p:nvSpPr>
          <p:cNvPr id="46085" name="Rectangle 5"/>
          <p:cNvSpPr>
            <a:spLocks noGrp="1" noChangeArrowheads="1"/>
          </p:cNvSpPr>
          <p:nvPr>
            <p:ph type="body" sz="half" idx="1"/>
          </p:nvPr>
        </p:nvSpPr>
        <p:spPr>
          <a:xfrm>
            <a:off x="457200" y="1340768"/>
            <a:ext cx="5554960" cy="5040559"/>
          </a:xfrm>
        </p:spPr>
        <p:txBody>
          <a:bodyPr>
            <a:normAutofit fontScale="47500" lnSpcReduction="20000"/>
          </a:bodyPr>
          <a:lstStyle/>
          <a:p>
            <a:pPr eaLnBrk="1" fontAlgn="auto" hangingPunct="1">
              <a:lnSpc>
                <a:spcPct val="80000"/>
              </a:lnSpc>
              <a:spcAft>
                <a:spcPts val="0"/>
              </a:spcAft>
              <a:buFont typeface="Wingdings" pitchFamily="2" charset="2"/>
              <a:buNone/>
              <a:defRPr/>
            </a:pPr>
            <a:r>
              <a:rPr lang="es-ES" sz="2000" dirty="0"/>
              <a:t>     </a:t>
            </a:r>
            <a:endParaRPr lang="es-ES" sz="2000" dirty="0" smtClean="0"/>
          </a:p>
          <a:p>
            <a:pPr eaLnBrk="1" fontAlgn="auto" hangingPunct="1">
              <a:lnSpc>
                <a:spcPct val="80000"/>
              </a:lnSpc>
              <a:spcAft>
                <a:spcPts val="0"/>
              </a:spcAft>
              <a:buFont typeface="Wingdings" pitchFamily="2" charset="2"/>
              <a:buNone/>
              <a:defRPr/>
            </a:pPr>
            <a:r>
              <a:rPr lang="es-ES" b="1" dirty="0" smtClean="0"/>
              <a:t>      </a:t>
            </a:r>
          </a:p>
          <a:p>
            <a:pPr eaLnBrk="1" fontAlgn="auto" hangingPunct="1">
              <a:lnSpc>
                <a:spcPct val="80000"/>
              </a:lnSpc>
              <a:spcAft>
                <a:spcPts val="0"/>
              </a:spcAft>
              <a:buFont typeface="Wingdings" pitchFamily="2" charset="2"/>
              <a:buNone/>
              <a:defRPr/>
            </a:pPr>
            <a:r>
              <a:rPr lang="es-ES" b="1" dirty="0" smtClean="0"/>
              <a:t>	</a:t>
            </a:r>
            <a:r>
              <a:rPr lang="es-ES" sz="3300" b="1" dirty="0" smtClean="0"/>
              <a:t>CONTEXTUALIZACION DEL PROBLEMA</a:t>
            </a:r>
          </a:p>
          <a:p>
            <a:pPr eaLnBrk="1" fontAlgn="auto" hangingPunct="1">
              <a:lnSpc>
                <a:spcPct val="80000"/>
              </a:lnSpc>
              <a:spcAft>
                <a:spcPts val="0"/>
              </a:spcAft>
              <a:buFont typeface="Wingdings" pitchFamily="2" charset="2"/>
              <a:buNone/>
              <a:defRPr/>
            </a:pPr>
            <a:endParaRPr lang="es-ES" sz="3300" b="1" dirty="0" smtClean="0"/>
          </a:p>
          <a:p>
            <a:pPr algn="just">
              <a:lnSpc>
                <a:spcPct val="80000"/>
              </a:lnSpc>
              <a:defRPr/>
            </a:pPr>
            <a:r>
              <a:rPr lang="es-ES" sz="3300" b="1" dirty="0" smtClean="0"/>
              <a:t>Las democracias representativas atraviesan  dificultades.</a:t>
            </a:r>
          </a:p>
          <a:p>
            <a:pPr algn="just">
              <a:lnSpc>
                <a:spcPct val="80000"/>
              </a:lnSpc>
              <a:defRPr/>
            </a:pPr>
            <a:r>
              <a:rPr lang="es-ES" sz="3300" b="1" dirty="0" smtClean="0"/>
              <a:t>Los ciudadanos no conocen cómo funciona su Municipio.</a:t>
            </a:r>
          </a:p>
          <a:p>
            <a:pPr algn="just">
              <a:lnSpc>
                <a:spcPct val="80000"/>
              </a:lnSpc>
              <a:defRPr/>
            </a:pPr>
            <a:r>
              <a:rPr lang="es-ES" sz="3300" b="1" dirty="0" smtClean="0"/>
              <a:t>Los presupuestos provocan distorsiones en la distribución de la inversión pública.</a:t>
            </a:r>
          </a:p>
          <a:p>
            <a:pPr algn="just">
              <a:lnSpc>
                <a:spcPct val="80000"/>
              </a:lnSpc>
              <a:defRPr/>
            </a:pPr>
            <a:r>
              <a:rPr lang="es-ES" sz="3300" b="1" dirty="0" smtClean="0"/>
              <a:t>El Ecuador a lo largo de su historia ha estado marcado por el centralismo.</a:t>
            </a:r>
          </a:p>
          <a:p>
            <a:pPr algn="just">
              <a:lnSpc>
                <a:spcPct val="80000"/>
              </a:lnSpc>
              <a:defRPr/>
            </a:pPr>
            <a:r>
              <a:rPr lang="es-ES" sz="3300" b="1" dirty="0" smtClean="0"/>
              <a:t>Es notoria la diferencia entre los sectores urbano y rural.</a:t>
            </a:r>
          </a:p>
          <a:p>
            <a:pPr algn="just">
              <a:lnSpc>
                <a:spcPct val="80000"/>
              </a:lnSpc>
              <a:defRPr/>
            </a:pPr>
            <a:r>
              <a:rPr lang="es-ES" sz="3300" b="1" dirty="0" smtClean="0"/>
              <a:t>El Municipio de Biblián se ha caracterizado por procesos de toma de decisiones clientelares y paternalistas.</a:t>
            </a:r>
          </a:p>
          <a:p>
            <a:pPr algn="just">
              <a:lnSpc>
                <a:spcPct val="80000"/>
              </a:lnSpc>
              <a:defRPr/>
            </a:pPr>
            <a:r>
              <a:rPr lang="es-ES" sz="3300" b="1" dirty="0" smtClean="0"/>
              <a:t>Presupuestos antitécnicos sin procesos previos de planificación y priorización de obras y servicios, responde a compromisos políticos.</a:t>
            </a:r>
          </a:p>
          <a:p>
            <a:pPr algn="just">
              <a:lnSpc>
                <a:spcPct val="80000"/>
              </a:lnSpc>
              <a:defRPr/>
            </a:pPr>
            <a:r>
              <a:rPr lang="es-ES" sz="3300" b="1" dirty="0" smtClean="0"/>
              <a:t>El papel de prestar servicios y construir obras debe ser asumido de mejor forma por el Municipio, acorde a lo que estable el COOTAD en lo relacionado con la planificación de las ciudades en procura del bienestar colectivo y de su desarrollo social y económico.</a:t>
            </a:r>
          </a:p>
          <a:p>
            <a:pPr algn="just">
              <a:lnSpc>
                <a:spcPct val="80000"/>
              </a:lnSpc>
              <a:defRPr/>
            </a:pPr>
            <a:r>
              <a:rPr lang="es-ES" sz="3300" b="1" dirty="0" smtClean="0"/>
              <a:t>Para cumplir con sus fines la Municipalidad debe contar con herramientas que permitan procesos participativos, concertados y sostenibles.</a:t>
            </a:r>
          </a:p>
          <a:p>
            <a:pPr algn="just">
              <a:lnSpc>
                <a:spcPct val="80000"/>
              </a:lnSpc>
              <a:buNone/>
              <a:defRPr/>
            </a:pPr>
            <a:endParaRPr lang="es-ES" sz="3300" b="1" dirty="0" smtClean="0"/>
          </a:p>
          <a:p>
            <a:pPr algn="just">
              <a:lnSpc>
                <a:spcPct val="80000"/>
              </a:lnSpc>
              <a:defRPr/>
            </a:pPr>
            <a:endParaRPr lang="es-ES" sz="1800" b="1" dirty="0" smtClean="0"/>
          </a:p>
          <a:p>
            <a:pPr eaLnBrk="1" fontAlgn="auto" hangingPunct="1">
              <a:lnSpc>
                <a:spcPct val="80000"/>
              </a:lnSpc>
              <a:spcAft>
                <a:spcPts val="0"/>
              </a:spcAft>
              <a:buFont typeface="Wingdings" pitchFamily="2" charset="2"/>
              <a:buNone/>
              <a:defRPr/>
            </a:pPr>
            <a:endParaRPr lang="es-ES" sz="2400" b="1" dirty="0"/>
          </a:p>
        </p:txBody>
      </p:sp>
      <p:pic>
        <p:nvPicPr>
          <p:cNvPr id="116737" name="Picture 1" descr="C:\Program Files (x86)\Microsoft Office\MEDIA\CAGCAT10\j0233018.wmf"/>
          <p:cNvPicPr>
            <a:picLocks noGrp="1" noChangeAspect="1" noChangeArrowheads="1"/>
          </p:cNvPicPr>
          <p:nvPr>
            <p:ph type="clipArt" sz="half" idx="2"/>
          </p:nvPr>
        </p:nvPicPr>
        <p:blipFill>
          <a:blip r:embed="rId2" cstate="print"/>
          <a:srcRect/>
          <a:stretch>
            <a:fillRect/>
          </a:stretch>
        </p:blipFill>
        <p:spPr bwMode="auto">
          <a:xfrm>
            <a:off x="6228184" y="2214554"/>
            <a:ext cx="2592288" cy="2798622"/>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6084"/>
                                        </p:tgtEl>
                                        <p:attrNameLst>
                                          <p:attrName>style.visibility</p:attrName>
                                        </p:attrNameLst>
                                      </p:cBhvr>
                                      <p:to>
                                        <p:strVal val="visible"/>
                                      </p:to>
                                    </p:set>
                                    <p:anim to="" calcmode="lin" valueType="num">
                                      <p:cBhvr>
                                        <p:cTn id="7" dur="1" fill="hold"/>
                                        <p:tgtEl>
                                          <p:spTgt spid="4608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6085">
                                            <p:txEl>
                                              <p:pRg st="0" end="0"/>
                                            </p:txEl>
                                          </p:spTgt>
                                        </p:tgtEl>
                                        <p:attrNameLst>
                                          <p:attrName>style.visibility</p:attrName>
                                        </p:attrNameLst>
                                      </p:cBhvr>
                                      <p:to>
                                        <p:strVal val="visible"/>
                                      </p:to>
                                    </p:set>
                                    <p:anim to="" calcmode="lin" valueType="num">
                                      <p:cBhvr>
                                        <p:cTn id="12" dur="1" fill="hold"/>
                                        <p:tgtEl>
                                          <p:spTgt spid="46085">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6085">
                                            <p:txEl>
                                              <p:pRg st="1" end="1"/>
                                            </p:txEl>
                                          </p:spTgt>
                                        </p:tgtEl>
                                        <p:attrNameLst>
                                          <p:attrName>style.visibility</p:attrName>
                                        </p:attrNameLst>
                                      </p:cBhvr>
                                      <p:to>
                                        <p:strVal val="visible"/>
                                      </p:to>
                                    </p:set>
                                    <p:anim to="" calcmode="lin" valueType="num">
                                      <p:cBhvr>
                                        <p:cTn id="17" dur="1" fill="hold"/>
                                        <p:tgtEl>
                                          <p:spTgt spid="46085">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46085">
                                            <p:txEl>
                                              <p:pRg st="2" end="2"/>
                                            </p:txEl>
                                          </p:spTgt>
                                        </p:tgtEl>
                                        <p:attrNameLst>
                                          <p:attrName>style.visibility</p:attrName>
                                        </p:attrNameLst>
                                      </p:cBhvr>
                                      <p:to>
                                        <p:strVal val="visible"/>
                                      </p:to>
                                    </p:set>
                                    <p:anim to="" calcmode="lin" valueType="num">
                                      <p:cBhvr>
                                        <p:cTn id="22" dur="1" fill="hold"/>
                                        <p:tgtEl>
                                          <p:spTgt spid="46085">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46085">
                                            <p:txEl>
                                              <p:pRg st="4" end="4"/>
                                            </p:txEl>
                                          </p:spTgt>
                                        </p:tgtEl>
                                        <p:attrNameLst>
                                          <p:attrName>style.visibility</p:attrName>
                                        </p:attrNameLst>
                                      </p:cBhvr>
                                      <p:to>
                                        <p:strVal val="visible"/>
                                      </p:to>
                                    </p:set>
                                    <p:anim to="" calcmode="lin" valueType="num">
                                      <p:cBhvr>
                                        <p:cTn id="27" dur="1" fill="hold"/>
                                        <p:tgtEl>
                                          <p:spTgt spid="46085">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46085">
                                            <p:txEl>
                                              <p:pRg st="5" end="5"/>
                                            </p:txEl>
                                          </p:spTgt>
                                        </p:tgtEl>
                                        <p:attrNameLst>
                                          <p:attrName>style.visibility</p:attrName>
                                        </p:attrNameLst>
                                      </p:cBhvr>
                                      <p:to>
                                        <p:strVal val="visible"/>
                                      </p:to>
                                    </p:set>
                                    <p:anim to="" calcmode="lin" valueType="num">
                                      <p:cBhvr>
                                        <p:cTn id="32" dur="1" fill="hold"/>
                                        <p:tgtEl>
                                          <p:spTgt spid="46085">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46085">
                                            <p:txEl>
                                              <p:pRg st="6" end="6"/>
                                            </p:txEl>
                                          </p:spTgt>
                                        </p:tgtEl>
                                        <p:attrNameLst>
                                          <p:attrName>style.visibility</p:attrName>
                                        </p:attrNameLst>
                                      </p:cBhvr>
                                      <p:to>
                                        <p:strVal val="visible"/>
                                      </p:to>
                                    </p:set>
                                    <p:anim to="" calcmode="lin" valueType="num">
                                      <p:cBhvr>
                                        <p:cTn id="37" dur="1" fill="hold"/>
                                        <p:tgtEl>
                                          <p:spTgt spid="46085">
                                            <p:txEl>
                                              <p:pRg st="6" end="6"/>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46085">
                                            <p:txEl>
                                              <p:pRg st="7" end="7"/>
                                            </p:txEl>
                                          </p:spTgt>
                                        </p:tgtEl>
                                        <p:attrNameLst>
                                          <p:attrName>style.visibility</p:attrName>
                                        </p:attrNameLst>
                                      </p:cBhvr>
                                      <p:to>
                                        <p:strVal val="visible"/>
                                      </p:to>
                                    </p:set>
                                    <p:anim to="" calcmode="lin" valueType="num">
                                      <p:cBhvr>
                                        <p:cTn id="42" dur="1" fill="hold"/>
                                        <p:tgtEl>
                                          <p:spTgt spid="46085">
                                            <p:txEl>
                                              <p:pRg st="7" end="7"/>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46085">
                                            <p:txEl>
                                              <p:pRg st="8" end="8"/>
                                            </p:txEl>
                                          </p:spTgt>
                                        </p:tgtEl>
                                        <p:attrNameLst>
                                          <p:attrName>style.visibility</p:attrName>
                                        </p:attrNameLst>
                                      </p:cBhvr>
                                      <p:to>
                                        <p:strVal val="visible"/>
                                      </p:to>
                                    </p:set>
                                    <p:anim to="" calcmode="lin" valueType="num">
                                      <p:cBhvr>
                                        <p:cTn id="47" dur="1" fill="hold"/>
                                        <p:tgtEl>
                                          <p:spTgt spid="46085">
                                            <p:txEl>
                                              <p:pRg st="8" end="8"/>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46085">
                                            <p:txEl>
                                              <p:pRg st="9" end="9"/>
                                            </p:txEl>
                                          </p:spTgt>
                                        </p:tgtEl>
                                        <p:attrNameLst>
                                          <p:attrName>style.visibility</p:attrName>
                                        </p:attrNameLst>
                                      </p:cBhvr>
                                      <p:to>
                                        <p:strVal val="visible"/>
                                      </p:to>
                                    </p:set>
                                    <p:anim to="" calcmode="lin" valueType="num">
                                      <p:cBhvr>
                                        <p:cTn id="52" dur="1" fill="hold"/>
                                        <p:tgtEl>
                                          <p:spTgt spid="46085">
                                            <p:txEl>
                                              <p:pRg st="9" end="9"/>
                                            </p:txEl>
                                          </p:spTgt>
                                        </p:tgtEl>
                                        <p:attrNameLst>
                                          <p:attrName/>
                                        </p:attrNameLst>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46085">
                                            <p:txEl>
                                              <p:pRg st="10" end="10"/>
                                            </p:txEl>
                                          </p:spTgt>
                                        </p:tgtEl>
                                        <p:attrNameLst>
                                          <p:attrName>style.visibility</p:attrName>
                                        </p:attrNameLst>
                                      </p:cBhvr>
                                      <p:to>
                                        <p:strVal val="visible"/>
                                      </p:to>
                                    </p:set>
                                    <p:anim to="" calcmode="lin" valueType="num">
                                      <p:cBhvr>
                                        <p:cTn id="57" dur="1" fill="hold"/>
                                        <p:tgtEl>
                                          <p:spTgt spid="46085">
                                            <p:txEl>
                                              <p:pRg st="10" end="10"/>
                                            </p:txEl>
                                          </p:spTgt>
                                        </p:tgtEl>
                                        <p:attrNameLst>
                                          <p:attrName/>
                                        </p:attrNameLst>
                                      </p:cBhvr>
                                    </p:anim>
                                  </p:childTnLst>
                                </p:cTn>
                              </p:par>
                            </p:childTnLst>
                          </p:cTn>
                        </p:par>
                      </p:childTnLst>
                    </p:cTn>
                  </p:par>
                  <p:par>
                    <p:cTn id="58" fill="hold">
                      <p:stCondLst>
                        <p:cond delay="indefinite"/>
                      </p:stCondLst>
                      <p:childTnLst>
                        <p:par>
                          <p:cTn id="59" fill="hold">
                            <p:stCondLst>
                              <p:cond delay="0"/>
                            </p:stCondLst>
                            <p:childTnLst>
                              <p:par>
                                <p:cTn id="60" presetID="24" presetClass="entr" presetSubtype="0" fill="hold" grpId="0" nodeType="clickEffect">
                                  <p:stCondLst>
                                    <p:cond delay="0"/>
                                  </p:stCondLst>
                                  <p:childTnLst>
                                    <p:set>
                                      <p:cBhvr>
                                        <p:cTn id="61" dur="1" fill="hold">
                                          <p:stCondLst>
                                            <p:cond delay="0"/>
                                          </p:stCondLst>
                                        </p:cTn>
                                        <p:tgtEl>
                                          <p:spTgt spid="46085">
                                            <p:txEl>
                                              <p:pRg st="11" end="11"/>
                                            </p:txEl>
                                          </p:spTgt>
                                        </p:tgtEl>
                                        <p:attrNameLst>
                                          <p:attrName>style.visibility</p:attrName>
                                        </p:attrNameLst>
                                      </p:cBhvr>
                                      <p:to>
                                        <p:strVal val="visible"/>
                                      </p:to>
                                    </p:set>
                                    <p:anim to="" calcmode="lin" valueType="num">
                                      <p:cBhvr>
                                        <p:cTn id="62" dur="1" fill="hold"/>
                                        <p:tgtEl>
                                          <p:spTgt spid="46085">
                                            <p:txEl>
                                              <p:pRg st="11" end="11"/>
                                            </p:txEl>
                                          </p:spTgt>
                                        </p:tgtEl>
                                        <p:attrNameLst>
                                          <p:attrName/>
                                        </p:attrNameLst>
                                      </p:cBhvr>
                                    </p:anim>
                                  </p:childTnLst>
                                </p:cTn>
                              </p:par>
                            </p:childTnLst>
                          </p:cTn>
                        </p:par>
                      </p:childTnLst>
                    </p:cTn>
                  </p:par>
                  <p:par>
                    <p:cTn id="63" fill="hold">
                      <p:stCondLst>
                        <p:cond delay="indefinite"/>
                      </p:stCondLst>
                      <p:childTnLst>
                        <p:par>
                          <p:cTn id="64" fill="hold">
                            <p:stCondLst>
                              <p:cond delay="0"/>
                            </p:stCondLst>
                            <p:childTnLst>
                              <p:par>
                                <p:cTn id="65" presetID="24" presetClass="entr" presetSubtype="0" fill="hold" grpId="0" nodeType="clickEffect">
                                  <p:stCondLst>
                                    <p:cond delay="0"/>
                                  </p:stCondLst>
                                  <p:childTnLst>
                                    <p:set>
                                      <p:cBhvr>
                                        <p:cTn id="66" dur="1" fill="hold">
                                          <p:stCondLst>
                                            <p:cond delay="0"/>
                                          </p:stCondLst>
                                        </p:cTn>
                                        <p:tgtEl>
                                          <p:spTgt spid="46085">
                                            <p:txEl>
                                              <p:pRg st="12" end="12"/>
                                            </p:txEl>
                                          </p:spTgt>
                                        </p:tgtEl>
                                        <p:attrNameLst>
                                          <p:attrName>style.visibility</p:attrName>
                                        </p:attrNameLst>
                                      </p:cBhvr>
                                      <p:to>
                                        <p:strVal val="visible"/>
                                      </p:to>
                                    </p:set>
                                    <p:anim to="" calcmode="lin" valueType="num">
                                      <p:cBhvr>
                                        <p:cTn id="67" dur="1" fill="hold"/>
                                        <p:tgtEl>
                                          <p:spTgt spid="46085">
                                            <p:txEl>
                                              <p:pRg st="12" end="1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000" b="1" dirty="0" smtClean="0"/>
              <a:t>CONTRASTACIÓN DE LAS PREGUNTAS DE INVESTIGACIÓN CON LA VALIDACIÓN DE LA PROPUESTA</a:t>
            </a:r>
            <a:endParaRPr lang="es-ES" sz="2000" b="1" dirty="0"/>
          </a:p>
        </p:txBody>
      </p:sp>
      <p:sp>
        <p:nvSpPr>
          <p:cNvPr id="3" name="2 Marcador de contenido"/>
          <p:cNvSpPr>
            <a:spLocks noGrp="1"/>
          </p:cNvSpPr>
          <p:nvPr>
            <p:ph sz="quarter" idx="1"/>
          </p:nvPr>
        </p:nvSpPr>
        <p:spPr>
          <a:xfrm>
            <a:off x="0" y="1600200"/>
            <a:ext cx="9144000" cy="4495800"/>
          </a:xfrm>
        </p:spPr>
        <p:txBody>
          <a:bodyPr>
            <a:noAutofit/>
          </a:bodyPr>
          <a:lstStyle/>
          <a:p>
            <a:pPr algn="just"/>
            <a:r>
              <a:rPr lang="es-ES" sz="1200" dirty="0" smtClean="0"/>
              <a:t>¿Cuáles son los aspectos administrativos que provocan inconvenientes en la formulación, ejecución, control y evaluación del presupuesto?</a:t>
            </a:r>
          </a:p>
          <a:p>
            <a:pPr algn="just">
              <a:buNone/>
            </a:pPr>
            <a:r>
              <a:rPr lang="es-ES" sz="1200" dirty="0" smtClean="0"/>
              <a:t>	La propuesta permitirá superar las debilidades ocasionadas por las situaciones administrativas que se señalan en el Diagnóstico, provocará que autoridades, funcionarios y personal operativo se involucren en el proceso, el que al ser difundido de manera amplia generará una estrecha coordinación con las Juntas Parroquiales, exigirá la elaboración de Ordenanzas para mejorar los ingresos y sobre todo ampliará el vínculo entre la sociedad civil y el gobierno municipal. </a:t>
            </a:r>
          </a:p>
          <a:p>
            <a:pPr algn="just"/>
            <a:r>
              <a:rPr lang="es-ES" sz="1200" dirty="0" smtClean="0"/>
              <a:t>  </a:t>
            </a:r>
            <a:r>
              <a:rPr lang="es-EC" sz="1200" dirty="0" smtClean="0"/>
              <a:t>¿Cuáles son los aspectos de carácter técnico que provocan que la formulación y ejecución del presupuesto del Municipio de Biblián no responda a criterios de planificación y participación?</a:t>
            </a:r>
            <a:endParaRPr lang="es-ES" sz="1200" dirty="0" smtClean="0"/>
          </a:p>
          <a:p>
            <a:pPr algn="just">
              <a:buNone/>
            </a:pPr>
            <a:r>
              <a:rPr lang="es-ES" sz="1200" dirty="0" smtClean="0"/>
              <a:t>	La propuesta contribuirá a solucionar las debilidades de carácter técnico encontradas en el Diagnóstico y permitirá superar la falta de planificación. La participación ciudadana se verá fortalecida. Se establecerán cronogramas de ejecución, mecanismos de control e indicadores  para medir el impacto de la gestión municipal en las diferentes parroquias y sectores.</a:t>
            </a:r>
          </a:p>
          <a:p>
            <a:pPr algn="just"/>
            <a:r>
              <a:rPr lang="es-ES" sz="1200" dirty="0" smtClean="0"/>
              <a:t>¿Cuáles son las situaciones relativas al talento humano que provocan bajos niveles de gestión e insatisfacción de los usuarios?</a:t>
            </a:r>
          </a:p>
          <a:p>
            <a:pPr algn="just">
              <a:buNone/>
            </a:pPr>
            <a:r>
              <a:rPr lang="es-ES" sz="1200" dirty="0" smtClean="0"/>
              <a:t>	La propuesta coadyuva a contestar esta pregunta de investigación, mediante la implementación de mecanismos que permitan capacitar al personal y aprovecharlos de acuerdo a su formación, capacidad profesional y experiencia. </a:t>
            </a:r>
          </a:p>
          <a:p>
            <a:pPr algn="just"/>
            <a:r>
              <a:rPr lang="es-ES" sz="1200" dirty="0" smtClean="0"/>
              <a:t>¿Cuáles son los beneficios que se obtienen con la implementación de un sistema presupuestario que priorice criterios técnicos y consensos ciudadanos?</a:t>
            </a:r>
          </a:p>
          <a:p>
            <a:pPr algn="just">
              <a:buNone/>
            </a:pPr>
            <a:r>
              <a:rPr lang="es-ES" sz="1200" dirty="0" smtClean="0"/>
              <a:t>	Quienes evaluaron la propuesta consideran que ésta permitirá que mejore la calidad de las obras y/o servicios; que se asignen los recursos de acuerdo a criterios de equidad; que la población conozca las prioridades, obras e inversiones que realiza el gobierno local;  posibilitará la recolección de demandas de la ciudadanía y facilitará  una vigilancia ciudadana objetiva. </a:t>
            </a:r>
          </a:p>
          <a:p>
            <a:pPr algn="just"/>
            <a:r>
              <a:rPr lang="es-ES" sz="1200" dirty="0" smtClean="0"/>
              <a:t>¿Cuáles son los aspectos administrativos, procedimientos a seguir e instrumentos que permitan organizar y capacitar al talento humano para hacer frente al nuevo enfoque presupuestario?</a:t>
            </a:r>
          </a:p>
          <a:p>
            <a:pPr algn="just">
              <a:buNone/>
            </a:pPr>
            <a:r>
              <a:rPr lang="es-ES" sz="1200" dirty="0" smtClean="0"/>
              <a:t>	La propuesta impulsará un redimensionamiento político del Concejo Municipal que le lleve a eliminar los criterios partidistas o clientelares, que combine las prácticas participativas con las técnicas de elaboración presupuestaria, que permita transformar las deliberaciones de los ciudadanos en documentos legales, que los funcionarios se adapten a las exigencias de gestión e implementación y respondan de una manera  eficiente al nuevo enfoque presupuestario.</a:t>
            </a:r>
          </a:p>
          <a:p>
            <a:endParaRPr lang="es-ES" sz="1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CONCLUSIONES Y RECOMENDACIONES</a:t>
            </a:r>
            <a:endParaRPr lang="es-ES" dirty="0"/>
          </a:p>
        </p:txBody>
      </p:sp>
      <p:sp>
        <p:nvSpPr>
          <p:cNvPr id="3" name="2 Marcador de contenido"/>
          <p:cNvSpPr>
            <a:spLocks noGrp="1"/>
          </p:cNvSpPr>
          <p:nvPr>
            <p:ph sz="quarter" idx="1"/>
          </p:nvPr>
        </p:nvSpPr>
        <p:spPr/>
        <p:txBody>
          <a:bodyPr>
            <a:normAutofit fontScale="32500" lnSpcReduction="20000"/>
          </a:bodyPr>
          <a:lstStyle/>
          <a:p>
            <a:r>
              <a:rPr lang="es-ES" sz="4000" dirty="0" smtClean="0"/>
              <a:t>CONCLUSIONES</a:t>
            </a:r>
          </a:p>
          <a:p>
            <a:r>
              <a:rPr lang="es-ES" sz="4000" dirty="0" smtClean="0"/>
              <a:t>La institución no cuenta con respaldo legal para mejorar ingresos.  La participación comunitaria es escasa.  No se dispone de un sistema integral para formulación de presupuestos planificados y participativos.  Dependencias municipales tienen capacidad para proporcionar información oportuna y suficiente.</a:t>
            </a:r>
          </a:p>
          <a:p>
            <a:r>
              <a:rPr lang="es-ES" sz="4000" dirty="0" smtClean="0"/>
              <a:t>Las parroquias tienen PDP lo que sirve de base para formulación de PDC.  Se asigna recursos sin considerar criterios técnicos por lo que calidad y cobertura de obras y servicios es deficitaria.</a:t>
            </a:r>
          </a:p>
          <a:p>
            <a:r>
              <a:rPr lang="es-ES" sz="4000" dirty="0" smtClean="0"/>
              <a:t>No se aprovechan recursos humanos de acuerdo a formación y capacidad profesional.</a:t>
            </a:r>
          </a:p>
          <a:p>
            <a:r>
              <a:rPr lang="es-ES" sz="4000" dirty="0" smtClean="0"/>
              <a:t>Inexistencia de sistema presupuestario que considere aspectos administrativos, financieros y técnicos.</a:t>
            </a:r>
          </a:p>
          <a:p>
            <a:r>
              <a:rPr lang="es-ES" sz="4000" dirty="0" smtClean="0"/>
              <a:t>Para la buena marcha del proceso se requiere voluntad política del Alcalde y del Concejo municipal</a:t>
            </a:r>
          </a:p>
          <a:p>
            <a:r>
              <a:rPr lang="es-ES" sz="4000" dirty="0" smtClean="0"/>
              <a:t>RECOMENDACIONES</a:t>
            </a:r>
          </a:p>
          <a:p>
            <a:r>
              <a:rPr lang="es-ES" sz="4000" dirty="0" smtClean="0"/>
              <a:t>Aprobación de Ordenanzas  para desarrollo del sistema de PP </a:t>
            </a:r>
            <a:r>
              <a:rPr lang="es-ES" sz="4000" dirty="0" smtClean="0"/>
              <a:t> y para la implementación </a:t>
            </a:r>
            <a:r>
              <a:rPr lang="es-ES" sz="4000" dirty="0" smtClean="0"/>
              <a:t>de impuestos y tasas</a:t>
            </a:r>
          </a:p>
          <a:p>
            <a:r>
              <a:rPr lang="es-ES" sz="4000" dirty="0" smtClean="0"/>
              <a:t>Elaboración de PEC en el que se especifiquen obras y se establezcan plazos en coordinación con los Objetivos del Milenio planteados por la SENPLADES.</a:t>
            </a:r>
          </a:p>
          <a:p>
            <a:r>
              <a:rPr lang="es-ES" sz="4000" dirty="0" smtClean="0"/>
              <a:t>Reestructuración administrativa del personal y creación de Unidad de Participación y Desarrollo. Sistematización y capacitación de funcionarios de planta.</a:t>
            </a:r>
          </a:p>
          <a:p>
            <a:r>
              <a:rPr lang="es-ES" sz="4000" dirty="0" smtClean="0"/>
              <a:t>Aprobación del Instructivo de Presupuesto Participativo para implementar un sistema integral, que establezca principios de participación, transparencia, igualdad, tolerancia, eficacia y eficiencia, equidad y competitividad.</a:t>
            </a:r>
          </a:p>
          <a:p>
            <a:r>
              <a:rPr lang="es-ES" sz="4000" dirty="0" smtClean="0"/>
              <a:t>Implementación de mecanismos informativos que permitan que la población conozca las prioridades, obras e inversiones que realiza el gobierno local, que recoja demandas de la ciudadanía, que promueva asignación equitativa de recursos, priorice obras y servicios y permita la creación de un instrumento de control social.</a:t>
            </a:r>
          </a:p>
          <a:p>
            <a:endParaRPr lang="es-ES" sz="4000" dirty="0" smtClean="0"/>
          </a:p>
          <a:p>
            <a:endParaRPr lang="es-ES" dirty="0" smtClean="0"/>
          </a:p>
          <a:p>
            <a:endParaRPr lang="es-E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 name="49 Rectángulo redondeado"/>
          <p:cNvSpPr>
            <a:spLocks noChangeArrowheads="1"/>
          </p:cNvSpPr>
          <p:nvPr/>
        </p:nvSpPr>
        <p:spPr bwMode="auto">
          <a:xfrm>
            <a:off x="928662" y="1988840"/>
            <a:ext cx="6929486" cy="3096344"/>
          </a:xfrm>
          <a:prstGeom prst="roundRect">
            <a:avLst>
              <a:gd name="adj" fmla="val 16667"/>
            </a:avLst>
          </a:prstGeom>
          <a:solidFill>
            <a:schemeClr val="accent2"/>
          </a:solidFill>
          <a:ln w="9525">
            <a:noFill/>
            <a:round/>
            <a:headEnd/>
            <a:tailEnd/>
          </a:ln>
          <a:effectLst>
            <a:outerShdw dist="38100" dir="5400000" rotWithShape="0">
              <a:srgbClr val="000000">
                <a:alpha val="39999"/>
              </a:srgbClr>
            </a:outerShdw>
          </a:effectLst>
        </p:spPr>
        <p:txBody>
          <a:bodyPr anchorCtr="1"/>
          <a:lstStyle/>
          <a:p>
            <a:pPr algn="ctr">
              <a:defRPr/>
            </a:pPr>
            <a:r>
              <a:rPr lang="es-ES" sz="1600" b="1" u="sng" dirty="0" smtClean="0">
                <a:latin typeface="Tw Cen MT" pitchFamily="34" charset="0"/>
                <a:ea typeface="SimSun" pitchFamily="2" charset="-122"/>
              </a:rPr>
              <a:t>FORMULACIÓN DEL PROBLEMA</a:t>
            </a:r>
          </a:p>
          <a:p>
            <a:pPr algn="just">
              <a:buFont typeface="Arial" pitchFamily="34" charset="0"/>
              <a:buChar char="•"/>
              <a:defRPr/>
            </a:pPr>
            <a:r>
              <a:rPr lang="es-ES" sz="1600" b="1" dirty="0" smtClean="0">
                <a:latin typeface="Tw Cen MT" pitchFamily="34" charset="0"/>
                <a:ea typeface="SimSun" pitchFamily="2" charset="-122"/>
              </a:rPr>
              <a:t>¿CUÁLES SON LOS ASPECTOS ADMINISTRATIVOS, TÉCNICOS Y DE TALENTO HUMANO ACORDES AL NUEVO ENFOQUE PRESUPUESTARIO  QUE PERMITIRÁN QUE EL PRESUPUESTO DEL MUNICIPIO DE BIBLIÁN RESPONDA A CRITERIOS DE PLANIFICACIÓN Y PARTICIPACIÓN?.</a:t>
            </a:r>
          </a:p>
          <a:p>
            <a:pPr algn="just">
              <a:buFont typeface="Arial" pitchFamily="34" charset="0"/>
              <a:buChar char="•"/>
              <a:defRPr/>
            </a:pPr>
            <a:r>
              <a:rPr lang="es-ES" sz="1600" b="1" dirty="0" smtClean="0">
                <a:latin typeface="Tw Cen MT" pitchFamily="34" charset="0"/>
                <a:ea typeface="SimSun" pitchFamily="2" charset="-122"/>
              </a:rPr>
              <a:t>¿DE QUÉ MANERA UN SISTEMA  QUE PERMITA A LOS CIUDADANOS Y CIUDADANAS CO-PARTICIPAR CON LAS AUTORIDADES LOCALES EN LA TOMA DE DECISIONES SOBRE EL DESTINO, LA EJECUCIÓN , EL CONTROL Y LA EVALUACIÓN  DEL PRESUPUESTO, CONTRIBUIRÁ PARA QUE LA MUNICIPALIDAD DE BIBLIÁN MEJORE SU GESTION PRESUPUESTARIA Y POR ENDE LA PRESTACIÓN DE SERVICIOS Y EJECUCIÓN DE OBRAS</a:t>
            </a:r>
            <a:r>
              <a:rPr lang="es-ES" b="1" dirty="0" smtClean="0">
                <a:latin typeface="Tw Cen MT" pitchFamily="34" charset="0"/>
                <a:ea typeface="SimSun" pitchFamily="2" charset="-122"/>
              </a:rPr>
              <a:t>?</a:t>
            </a:r>
          </a:p>
        </p:txBody>
      </p:sp>
      <p:sp>
        <p:nvSpPr>
          <p:cNvPr id="51" name="50 Rectángulo redondeado"/>
          <p:cNvSpPr>
            <a:spLocks noChangeArrowheads="1"/>
          </p:cNvSpPr>
          <p:nvPr/>
        </p:nvSpPr>
        <p:spPr bwMode="auto">
          <a:xfrm>
            <a:off x="251520" y="5085184"/>
            <a:ext cx="3929090" cy="1512168"/>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just">
              <a:defRPr/>
            </a:pPr>
            <a:r>
              <a:rPr lang="es-ES" dirty="0" smtClean="0">
                <a:latin typeface="Tw Cen MT" pitchFamily="34" charset="0"/>
                <a:ea typeface="SimSun" pitchFamily="2" charset="-122"/>
              </a:rPr>
              <a:t>ELEVADOS SUBSIDIOS A SERVICIOS PUBLICOS Y NO APLICACIÓN DE CONTRIBUCION ESPECIAL DE MEJORAS</a:t>
            </a:r>
            <a:endParaRPr lang="es-ES" dirty="0">
              <a:latin typeface="Tw Cen MT" pitchFamily="34" charset="0"/>
              <a:ea typeface="SimSun" pitchFamily="2" charset="-122"/>
            </a:endParaRPr>
          </a:p>
        </p:txBody>
      </p:sp>
      <p:sp>
        <p:nvSpPr>
          <p:cNvPr id="52" name="51 Rectángulo redondeado"/>
          <p:cNvSpPr>
            <a:spLocks noChangeArrowheads="1"/>
          </p:cNvSpPr>
          <p:nvPr/>
        </p:nvSpPr>
        <p:spPr bwMode="auto">
          <a:xfrm>
            <a:off x="4644008" y="5085184"/>
            <a:ext cx="4071966" cy="1512168"/>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just">
              <a:defRPr/>
            </a:pPr>
            <a:r>
              <a:rPr lang="es-ES" dirty="0" smtClean="0">
                <a:latin typeface="Tw Cen MT" pitchFamily="34" charset="0"/>
                <a:ea typeface="SimSun" pitchFamily="2" charset="-122"/>
              </a:rPr>
              <a:t>GASTOS SIN PLANIFICACION NI PARTICIPACION CIUDADANA. PRESTACION DE SERVICIOS Y CONSTRUCCION DE OBRAS DESORDENADA E INCONCLUSA</a:t>
            </a:r>
            <a:endParaRPr lang="es-ES" dirty="0">
              <a:latin typeface="Tw Cen MT" pitchFamily="34" charset="0"/>
              <a:ea typeface="SimSun" pitchFamily="2" charset="-122"/>
            </a:endParaRPr>
          </a:p>
        </p:txBody>
      </p:sp>
      <p:sp>
        <p:nvSpPr>
          <p:cNvPr id="48" name="47 Rectángulo redondeado"/>
          <p:cNvSpPr>
            <a:spLocks noChangeArrowheads="1"/>
          </p:cNvSpPr>
          <p:nvPr/>
        </p:nvSpPr>
        <p:spPr bwMode="auto">
          <a:xfrm>
            <a:off x="4714876" y="548680"/>
            <a:ext cx="4071966" cy="144016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es-ES" dirty="0" smtClean="0">
                <a:latin typeface="Tw Cen MT" pitchFamily="34" charset="0"/>
                <a:ea typeface="SimSun" pitchFamily="2" charset="-122"/>
              </a:rPr>
              <a:t>SOBREVIVE  GRACIAS A TRANSFERENCIAS DEL GOBIERNO</a:t>
            </a:r>
            <a:endParaRPr lang="es-ES" dirty="0">
              <a:latin typeface="Tw Cen MT" pitchFamily="34" charset="0"/>
              <a:ea typeface="SimSun" pitchFamily="2" charset="-122"/>
            </a:endParaRPr>
          </a:p>
        </p:txBody>
      </p:sp>
      <p:sp>
        <p:nvSpPr>
          <p:cNvPr id="2" name="47 Rectángulo redondeado"/>
          <p:cNvSpPr>
            <a:spLocks noChangeArrowheads="1"/>
          </p:cNvSpPr>
          <p:nvPr/>
        </p:nvSpPr>
        <p:spPr bwMode="auto">
          <a:xfrm>
            <a:off x="323528" y="548680"/>
            <a:ext cx="4000528" cy="1368152"/>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es-ES" b="1" dirty="0">
                <a:effectLst>
                  <a:outerShdw blurRad="38100" dist="38100" dir="2700000" algn="tl">
                    <a:srgbClr val="000000"/>
                  </a:outerShdw>
                </a:effectLst>
                <a:latin typeface="SimSun" pitchFamily="2" charset="-122"/>
                <a:ea typeface="SimSun" pitchFamily="2" charset="-122"/>
              </a:rPr>
              <a:t>  </a:t>
            </a:r>
          </a:p>
          <a:p>
            <a:pPr algn="just">
              <a:defRPr/>
            </a:pPr>
            <a:r>
              <a:rPr lang="es-ES" dirty="0" smtClean="0">
                <a:latin typeface="Tw Cen MT" pitchFamily="34" charset="0"/>
                <a:ea typeface="SimSun" pitchFamily="2" charset="-122"/>
                <a:cs typeface="Arial" pitchFamily="34" charset="0"/>
              </a:rPr>
              <a:t>LA MUNICIPALIDAD BUSCA SATISFACER LAS NECESIDADES COLECTIVAS – PRESTAR SERVICIOS Y EJECUTAR OBRAS</a:t>
            </a:r>
            <a:endParaRPr lang="es-ES" dirty="0">
              <a:latin typeface="Tw Cen MT" pitchFamily="34" charset="0"/>
              <a:ea typeface="SimSun" pitchFamily="2" charset="-122"/>
              <a:cs typeface="Arial" pitchFamily="34" charset="0"/>
            </a:endParaRPr>
          </a:p>
        </p:txBody>
      </p:sp>
      <p:sp>
        <p:nvSpPr>
          <p:cNvPr id="13" name="12 Rectángulo redondeado"/>
          <p:cNvSpPr/>
          <p:nvPr/>
        </p:nvSpPr>
        <p:spPr>
          <a:xfrm>
            <a:off x="1785918" y="142852"/>
            <a:ext cx="5715040" cy="33382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EC" sz="2400" dirty="0" smtClean="0">
                <a:solidFill>
                  <a:schemeClr val="tx1"/>
                </a:solidFill>
              </a:rPr>
              <a:t>PLANTEAMIENTO DEL PROBLEMA</a:t>
            </a:r>
            <a:endParaRPr lang="es-EC" sz="2400" dirty="0">
              <a:solidFill>
                <a:schemeClr val="tx1"/>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 to="" calcmode="lin" valueType="num">
                                      <p:cBhvr>
                                        <p:cTn id="7" dur="1" fill="hold"/>
                                        <p:tgtEl>
                                          <p:spTgt spid="5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1"/>
                                        </p:tgtEl>
                                        <p:attrNameLst>
                                          <p:attrName>style.visibility</p:attrName>
                                        </p:attrNameLst>
                                      </p:cBhvr>
                                      <p:to>
                                        <p:strVal val="visible"/>
                                      </p:to>
                                    </p:set>
                                    <p:anim to="" calcmode="lin" valueType="num">
                                      <p:cBhvr>
                                        <p:cTn id="12" dur="1" fill="hold"/>
                                        <p:tgtEl>
                                          <p:spTgt spid="51"/>
                                        </p:tgtEl>
                                        <p:attrNameLst>
                                          <p:attrName/>
                                        </p:attrNameLst>
                                      </p:cBhvr>
                                    </p:anim>
                                  </p:childTnLst>
                                </p:cTn>
                              </p:par>
                              <p:par>
                                <p:cTn id="13" presetID="24" presetClass="entr" presetSubtype="0" fill="hold" grpId="0" nodeType="withEffect">
                                  <p:stCondLst>
                                    <p:cond delay="0"/>
                                  </p:stCondLst>
                                  <p:childTnLst>
                                    <p:set>
                                      <p:cBhvr>
                                        <p:cTn id="14" dur="1" fill="hold">
                                          <p:stCondLst>
                                            <p:cond delay="0"/>
                                          </p:stCondLst>
                                        </p:cTn>
                                        <p:tgtEl>
                                          <p:spTgt spid="52"/>
                                        </p:tgtEl>
                                        <p:attrNameLst>
                                          <p:attrName>style.visibility</p:attrName>
                                        </p:attrNameLst>
                                      </p:cBhvr>
                                      <p:to>
                                        <p:strVal val="visible"/>
                                      </p:to>
                                    </p:set>
                                    <p:anim to="" calcmode="lin" valueType="num">
                                      <p:cBhvr>
                                        <p:cTn id="15" dur="1" fill="hold"/>
                                        <p:tgtEl>
                                          <p:spTgt spid="52"/>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grpId="0" nodeType="clickEffect">
                                  <p:stCondLst>
                                    <p:cond delay="0"/>
                                  </p:stCondLst>
                                  <p:childTnLst>
                                    <p:set>
                                      <p:cBhvr>
                                        <p:cTn id="19" dur="1" fill="hold">
                                          <p:stCondLst>
                                            <p:cond delay="0"/>
                                          </p:stCondLst>
                                        </p:cTn>
                                        <p:tgtEl>
                                          <p:spTgt spid="48"/>
                                        </p:tgtEl>
                                        <p:attrNameLst>
                                          <p:attrName>style.visibility</p:attrName>
                                        </p:attrNameLst>
                                      </p:cBhvr>
                                      <p:to>
                                        <p:strVal val="visible"/>
                                      </p:to>
                                    </p:set>
                                    <p:anim to="" calcmode="lin" valueType="num">
                                      <p:cBhvr>
                                        <p:cTn id="20" dur="1" fill="hold"/>
                                        <p:tgtEl>
                                          <p:spTgt spid="48"/>
                                        </p:tgtEl>
                                        <p:attrNameLst>
                                          <p:attrName/>
                                        </p:attrNameLst>
                                      </p:cBhvr>
                                    </p:anim>
                                  </p:childTnLst>
                                </p:cTn>
                              </p:par>
                            </p:childTnLst>
                          </p:cTn>
                        </p:par>
                      </p:childTnLst>
                    </p:cTn>
                  </p:par>
                  <p:par>
                    <p:cTn id="21" fill="hold">
                      <p:stCondLst>
                        <p:cond delay="indefinite"/>
                      </p:stCondLst>
                      <p:childTnLst>
                        <p:par>
                          <p:cTn id="22" fill="hold">
                            <p:stCondLst>
                              <p:cond delay="0"/>
                            </p:stCondLst>
                            <p:childTnLst>
                              <p:par>
                                <p:cTn id="23" presetID="24"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to="" calcmode="lin" valueType="num">
                                      <p:cBhvr>
                                        <p:cTn id="25"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2" grpId="0" animBg="1"/>
      <p:bldP spid="48" grpId="0" animBg="1"/>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5" name="Rectangle 5"/>
          <p:cNvSpPr>
            <a:spLocks noGrp="1" noChangeArrowheads="1"/>
          </p:cNvSpPr>
          <p:nvPr>
            <p:ph sz="quarter" idx="1"/>
          </p:nvPr>
        </p:nvSpPr>
        <p:spPr>
          <a:xfrm>
            <a:off x="685800" y="1219200"/>
            <a:ext cx="7772400" cy="4876800"/>
          </a:xfrm>
        </p:spPr>
        <p:txBody>
          <a:bodyPr/>
          <a:lstStyle/>
          <a:p>
            <a:pPr eaLnBrk="1" hangingPunct="1">
              <a:lnSpc>
                <a:spcPct val="90000"/>
              </a:lnSpc>
              <a:buFont typeface="Wingdings" pitchFamily="2" charset="2"/>
              <a:buNone/>
            </a:pPr>
            <a:endParaRPr lang="es-EC" sz="2800" dirty="0" smtClean="0">
              <a:cs typeface="Times New Roman" pitchFamily="18" charset="0"/>
            </a:endParaRPr>
          </a:p>
          <a:p>
            <a:pPr eaLnBrk="1" hangingPunct="1">
              <a:lnSpc>
                <a:spcPct val="90000"/>
              </a:lnSpc>
              <a:buNone/>
            </a:pPr>
            <a:endParaRPr lang="es-EC" sz="2800" dirty="0" smtClean="0"/>
          </a:p>
        </p:txBody>
      </p:sp>
      <p:sp>
        <p:nvSpPr>
          <p:cNvPr id="46087" name="Rectangle 7"/>
          <p:cNvSpPr>
            <a:spLocks noChangeArrowheads="1"/>
          </p:cNvSpPr>
          <p:nvPr/>
        </p:nvSpPr>
        <p:spPr bwMode="auto">
          <a:xfrm>
            <a:off x="685800" y="1219200"/>
            <a:ext cx="7772400" cy="4876800"/>
          </a:xfrm>
          <a:prstGeom prst="rect">
            <a:avLst/>
          </a:prstGeom>
          <a:noFill/>
          <a:ln w="9525">
            <a:noFill/>
            <a:miter lim="800000"/>
            <a:headEnd/>
            <a:tailEnd/>
          </a:ln>
        </p:spPr>
        <p:txBody>
          <a:bodyPr/>
          <a:lstStyle/>
          <a:p>
            <a:pPr marL="342900" indent="-342900">
              <a:lnSpc>
                <a:spcPct val="90000"/>
              </a:lnSpc>
              <a:spcBef>
                <a:spcPct val="20000"/>
              </a:spcBef>
              <a:buClr>
                <a:schemeClr val="accent2"/>
              </a:buClr>
              <a:buSzPct val="80000"/>
              <a:buFont typeface="Wingdings" pitchFamily="2" charset="2"/>
              <a:buNone/>
            </a:pPr>
            <a:endParaRPr lang="es-EC" sz="2800">
              <a:latin typeface="Times New Roman" pitchFamily="18" charset="0"/>
              <a:cs typeface="Times New Roman" pitchFamily="18" charset="0"/>
            </a:endParaRPr>
          </a:p>
          <a:p>
            <a:pPr marL="342900" indent="-342900">
              <a:lnSpc>
                <a:spcPct val="90000"/>
              </a:lnSpc>
              <a:spcBef>
                <a:spcPct val="20000"/>
              </a:spcBef>
              <a:buClr>
                <a:schemeClr val="accent2"/>
              </a:buClr>
              <a:buSzPct val="80000"/>
              <a:buFont typeface="Wingdings" pitchFamily="2" charset="2"/>
              <a:buChar char="l"/>
            </a:pPr>
            <a:endParaRPr lang="es-EC" sz="2800">
              <a:latin typeface="Times New Roman" pitchFamily="18" charset="0"/>
            </a:endParaRPr>
          </a:p>
        </p:txBody>
      </p:sp>
      <p:pic>
        <p:nvPicPr>
          <p:cNvPr id="63503" name="Picture 21" descr="h_travail-11"/>
          <p:cNvPicPr>
            <a:picLocks noChangeAspect="1" noChangeArrowheads="1" noCrop="1"/>
          </p:cNvPicPr>
          <p:nvPr/>
        </p:nvPicPr>
        <p:blipFill>
          <a:blip r:embed="rId2" cstate="print"/>
          <a:srcRect/>
          <a:stretch>
            <a:fillRect/>
          </a:stretch>
        </p:blipFill>
        <p:spPr bwMode="auto">
          <a:xfrm>
            <a:off x="571471" y="1"/>
            <a:ext cx="1428761" cy="1500174"/>
          </a:xfrm>
          <a:prstGeom prst="rect">
            <a:avLst/>
          </a:prstGeom>
          <a:noFill/>
          <a:ln w="9525">
            <a:noFill/>
            <a:miter lim="800000"/>
            <a:headEnd/>
            <a:tailEnd/>
          </a:ln>
        </p:spPr>
      </p:pic>
      <p:sp>
        <p:nvSpPr>
          <p:cNvPr id="16" name="15 Hexágono"/>
          <p:cNvSpPr/>
          <p:nvPr/>
        </p:nvSpPr>
        <p:spPr>
          <a:xfrm>
            <a:off x="0" y="3643314"/>
            <a:ext cx="1979712" cy="928694"/>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b="1" dirty="0" smtClean="0">
                <a:solidFill>
                  <a:schemeClr val="tx1"/>
                </a:solidFill>
                <a:latin typeface="SimSun" pitchFamily="2" charset="-122"/>
                <a:ea typeface="SimSun" pitchFamily="2" charset="-122"/>
              </a:rPr>
              <a:t>OBJETIVOS</a:t>
            </a:r>
            <a:endParaRPr lang="es-EC" b="1" dirty="0">
              <a:solidFill>
                <a:schemeClr val="tx1"/>
              </a:solidFill>
              <a:latin typeface="SimSun" pitchFamily="2" charset="-122"/>
              <a:ea typeface="SimSun" pitchFamily="2" charset="-122"/>
            </a:endParaRPr>
          </a:p>
        </p:txBody>
      </p:sp>
      <p:sp>
        <p:nvSpPr>
          <p:cNvPr id="21" name="20 Rectángulo redondeado"/>
          <p:cNvSpPr/>
          <p:nvPr/>
        </p:nvSpPr>
        <p:spPr>
          <a:xfrm>
            <a:off x="1785918" y="1500174"/>
            <a:ext cx="2571768" cy="257176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es-EC" dirty="0" smtClean="0">
                <a:solidFill>
                  <a:schemeClr val="tx1"/>
                </a:solidFill>
              </a:rPr>
              <a:t>Determinar los aspectos que provocan que la formulación y ejecución del presupuesto de la Municipalidad de Biblián no responda a criterios de planificación y participación</a:t>
            </a:r>
            <a:r>
              <a:rPr lang="es-EC" dirty="0" smtClean="0"/>
              <a:t>.</a:t>
            </a:r>
            <a:endParaRPr lang="es-EC" dirty="0"/>
          </a:p>
        </p:txBody>
      </p:sp>
      <p:sp>
        <p:nvSpPr>
          <p:cNvPr id="23" name="22 Rectángulo redondeado"/>
          <p:cNvSpPr/>
          <p:nvPr/>
        </p:nvSpPr>
        <p:spPr>
          <a:xfrm>
            <a:off x="1785918" y="4214818"/>
            <a:ext cx="2571768" cy="2643182"/>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es-EC" dirty="0" smtClean="0">
                <a:solidFill>
                  <a:schemeClr val="tx1"/>
                </a:solidFill>
              </a:rPr>
              <a:t>Formular un sistema presupuestario planificado y participativo que permita mejorar la prestación de servicios y la ejecución de obras en el Cantón Biblián.</a:t>
            </a:r>
            <a:endParaRPr lang="es-EC" dirty="0">
              <a:solidFill>
                <a:schemeClr val="tx1"/>
              </a:solidFill>
            </a:endParaRPr>
          </a:p>
        </p:txBody>
      </p:sp>
      <p:sp>
        <p:nvSpPr>
          <p:cNvPr id="24" name="23 Proceso alternativo"/>
          <p:cNvSpPr/>
          <p:nvPr/>
        </p:nvSpPr>
        <p:spPr>
          <a:xfrm>
            <a:off x="4429124" y="3286124"/>
            <a:ext cx="4714876" cy="78581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sz="1600" dirty="0" smtClean="0"/>
          </a:p>
          <a:p>
            <a:pPr algn="ctr"/>
            <a:r>
              <a:rPr lang="es-EC" sz="1600" dirty="0" smtClean="0">
                <a:solidFill>
                  <a:schemeClr val="tx1"/>
                </a:solidFill>
              </a:rPr>
              <a:t>Determinar las situaciones de talento humano que influyen en el comportamiento de funcionarios y empleados municipales</a:t>
            </a:r>
          </a:p>
          <a:p>
            <a:pPr algn="ctr"/>
            <a:endParaRPr lang="es-EC" dirty="0">
              <a:solidFill>
                <a:schemeClr val="tx1"/>
              </a:solidFill>
            </a:endParaRPr>
          </a:p>
        </p:txBody>
      </p:sp>
      <p:sp>
        <p:nvSpPr>
          <p:cNvPr id="26" name="25 Rectángulo redondeado"/>
          <p:cNvSpPr/>
          <p:nvPr/>
        </p:nvSpPr>
        <p:spPr>
          <a:xfrm>
            <a:off x="4429124" y="1500174"/>
            <a:ext cx="4714876" cy="857256"/>
          </a:xfrm>
          <a:prstGeom prst="roundRect">
            <a:avLst>
              <a:gd name="adj" fmla="val 10000"/>
            </a:avLst>
          </a:prstGeom>
        </p:spPr>
        <p:style>
          <a:lnRef idx="2">
            <a:schemeClr val="accent3">
              <a:shade val="50000"/>
            </a:schemeClr>
          </a:lnRef>
          <a:fillRef idx="1">
            <a:schemeClr val="accent3"/>
          </a:fillRef>
          <a:effectRef idx="0">
            <a:schemeClr val="accent3"/>
          </a:effectRef>
          <a:fontRef idx="minor">
            <a:schemeClr val="lt1"/>
          </a:fontRef>
        </p:style>
        <p:txBody>
          <a:bodyPr/>
          <a:lstStyle/>
          <a:p>
            <a:r>
              <a:rPr lang="es-EC" sz="1600" dirty="0" smtClean="0">
                <a:solidFill>
                  <a:schemeClr val="tx1"/>
                </a:solidFill>
              </a:rPr>
              <a:t>Diagnosticar los aspectos administrativos que provocan inconvenientes en la formulación, ejecución control y evaluación del presupuesto</a:t>
            </a:r>
          </a:p>
          <a:p>
            <a:endParaRPr lang="es-EC" dirty="0" smtClean="0"/>
          </a:p>
          <a:p>
            <a:endParaRPr lang="es-EC" dirty="0"/>
          </a:p>
        </p:txBody>
      </p:sp>
      <p:sp>
        <p:nvSpPr>
          <p:cNvPr id="31" name="30 Proceso alternativo"/>
          <p:cNvSpPr/>
          <p:nvPr/>
        </p:nvSpPr>
        <p:spPr>
          <a:xfrm>
            <a:off x="4429124" y="2357430"/>
            <a:ext cx="4714876" cy="857256"/>
          </a:xfrm>
          <a:prstGeom prst="flowChartAlternateProcess">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EC" sz="1600" dirty="0" smtClean="0">
                <a:solidFill>
                  <a:schemeClr val="tx1"/>
                </a:solidFill>
              </a:rPr>
              <a:t>Identificar los aspectos de carácter técnico que influyen para que el presupuesto no responda a criterios de planificación y participación.</a:t>
            </a:r>
            <a:endParaRPr lang="es-EC" sz="1600" dirty="0">
              <a:solidFill>
                <a:schemeClr val="tx1"/>
              </a:solidFill>
            </a:endParaRPr>
          </a:p>
        </p:txBody>
      </p:sp>
      <p:sp>
        <p:nvSpPr>
          <p:cNvPr id="33" name="32 Proceso alternativo"/>
          <p:cNvSpPr/>
          <p:nvPr/>
        </p:nvSpPr>
        <p:spPr>
          <a:xfrm>
            <a:off x="4500562" y="4221088"/>
            <a:ext cx="4643438" cy="1296144"/>
          </a:xfrm>
          <a:prstGeom prst="flowChartAlternateProcess">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EC" sz="1600" dirty="0" smtClean="0">
                <a:solidFill>
                  <a:schemeClr val="tx1"/>
                </a:solidFill>
              </a:rPr>
              <a:t>Exponer los beneficios que se obtienen con la implementación de un sistema presupuestario que priorice criterios técnicos y consensos ciudadanos.</a:t>
            </a:r>
            <a:endParaRPr lang="es-EC" sz="1600" dirty="0">
              <a:solidFill>
                <a:schemeClr val="tx1"/>
              </a:solidFill>
            </a:endParaRPr>
          </a:p>
        </p:txBody>
      </p:sp>
      <p:sp>
        <p:nvSpPr>
          <p:cNvPr id="34" name="33 Proceso alternativo"/>
          <p:cNvSpPr/>
          <p:nvPr/>
        </p:nvSpPr>
        <p:spPr>
          <a:xfrm>
            <a:off x="4500562" y="5733256"/>
            <a:ext cx="4643438" cy="112474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1600" dirty="0" smtClean="0">
                <a:solidFill>
                  <a:schemeClr val="tx1"/>
                </a:solidFill>
              </a:rPr>
              <a:t>Identificar los aspectos administrativos, procedimientos a seguir e instrumentos que permitan organizar y capacitar al talento humano para hacer frente al nuevo enfoque presupuestario</a:t>
            </a:r>
            <a:endParaRPr lang="es-EC" sz="1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46087"/>
                                        </p:tgtEl>
                                        <p:attrNameLst>
                                          <p:attrName>style.visibility</p:attrName>
                                        </p:attrNameLst>
                                      </p:cBhvr>
                                      <p:to>
                                        <p:strVal val="visible"/>
                                      </p:to>
                                    </p:set>
                                    <p:anim calcmode="lin" valueType="num">
                                      <p:cBhvr additive="base">
                                        <p:cTn id="7" dur="500" fill="hold"/>
                                        <p:tgtEl>
                                          <p:spTgt spid="46087"/>
                                        </p:tgtEl>
                                        <p:attrNameLst>
                                          <p:attrName>ppt_x</p:attrName>
                                        </p:attrNameLst>
                                      </p:cBhvr>
                                      <p:tavLst>
                                        <p:tav tm="0">
                                          <p:val>
                                            <p:strVal val="#ppt_x"/>
                                          </p:val>
                                        </p:tav>
                                        <p:tav tm="100000">
                                          <p:val>
                                            <p:strVal val="#ppt_x"/>
                                          </p:val>
                                        </p:tav>
                                      </p:tavLst>
                                    </p:anim>
                                    <p:anim calcmode="lin" valueType="num">
                                      <p:cBhvr additive="base">
                                        <p:cTn id="8" dur="500" fill="hold"/>
                                        <p:tgtEl>
                                          <p:spTgt spid="460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5" name="Rectangle 5"/>
          <p:cNvSpPr>
            <a:spLocks noGrp="1" noChangeArrowheads="1"/>
          </p:cNvSpPr>
          <p:nvPr>
            <p:ph sz="quarter" idx="1"/>
          </p:nvPr>
        </p:nvSpPr>
        <p:spPr>
          <a:xfrm>
            <a:off x="685800" y="1219200"/>
            <a:ext cx="7772400" cy="4876800"/>
          </a:xfrm>
        </p:spPr>
        <p:txBody>
          <a:bodyPr/>
          <a:lstStyle/>
          <a:p>
            <a:pPr eaLnBrk="1" hangingPunct="1">
              <a:lnSpc>
                <a:spcPct val="90000"/>
              </a:lnSpc>
              <a:buFont typeface="Wingdings" pitchFamily="2" charset="2"/>
              <a:buNone/>
            </a:pPr>
            <a:r>
              <a:rPr lang="es-EC" sz="2800" dirty="0" smtClean="0">
                <a:cs typeface="Times New Roman" pitchFamily="18" charset="0"/>
              </a:rPr>
              <a:t>|</a:t>
            </a:r>
          </a:p>
        </p:txBody>
      </p:sp>
      <p:sp>
        <p:nvSpPr>
          <p:cNvPr id="46087" name="Rectangle 7"/>
          <p:cNvSpPr>
            <a:spLocks noChangeArrowheads="1"/>
          </p:cNvSpPr>
          <p:nvPr/>
        </p:nvSpPr>
        <p:spPr bwMode="auto">
          <a:xfrm>
            <a:off x="685800" y="1219200"/>
            <a:ext cx="7772400" cy="4876800"/>
          </a:xfrm>
          <a:prstGeom prst="rect">
            <a:avLst/>
          </a:prstGeom>
          <a:noFill/>
          <a:ln w="9525">
            <a:noFill/>
            <a:miter lim="800000"/>
            <a:headEnd/>
            <a:tailEnd/>
          </a:ln>
        </p:spPr>
        <p:txBody>
          <a:bodyPr/>
          <a:lstStyle/>
          <a:p>
            <a:pPr marL="342900" indent="-342900">
              <a:lnSpc>
                <a:spcPct val="90000"/>
              </a:lnSpc>
              <a:spcBef>
                <a:spcPct val="20000"/>
              </a:spcBef>
              <a:buClr>
                <a:schemeClr val="accent2"/>
              </a:buClr>
              <a:buSzPct val="80000"/>
              <a:buFont typeface="Wingdings" pitchFamily="2" charset="2"/>
              <a:buNone/>
            </a:pPr>
            <a:endParaRPr lang="es-EC" sz="2800">
              <a:latin typeface="Times New Roman" pitchFamily="18" charset="0"/>
              <a:cs typeface="Times New Roman" pitchFamily="18" charset="0"/>
            </a:endParaRPr>
          </a:p>
          <a:p>
            <a:pPr marL="342900" indent="-342900">
              <a:lnSpc>
                <a:spcPct val="90000"/>
              </a:lnSpc>
              <a:spcBef>
                <a:spcPct val="20000"/>
              </a:spcBef>
              <a:buClr>
                <a:schemeClr val="accent2"/>
              </a:buClr>
              <a:buSzPct val="80000"/>
              <a:buFont typeface="Wingdings" pitchFamily="2" charset="2"/>
              <a:buChar char="l"/>
            </a:pPr>
            <a:endParaRPr lang="es-EC" sz="2800">
              <a:latin typeface="Times New Roman" pitchFamily="18" charset="0"/>
            </a:endParaRPr>
          </a:p>
        </p:txBody>
      </p:sp>
      <p:pic>
        <p:nvPicPr>
          <p:cNvPr id="63503" name="Picture 21" descr="h_travail-11"/>
          <p:cNvPicPr>
            <a:picLocks noChangeAspect="1" noChangeArrowheads="1" noCrop="1"/>
          </p:cNvPicPr>
          <p:nvPr/>
        </p:nvPicPr>
        <p:blipFill>
          <a:blip r:embed="rId2" cstate="print"/>
          <a:srcRect/>
          <a:stretch>
            <a:fillRect/>
          </a:stretch>
        </p:blipFill>
        <p:spPr bwMode="auto">
          <a:xfrm>
            <a:off x="571471" y="1"/>
            <a:ext cx="1428761" cy="1500174"/>
          </a:xfrm>
          <a:prstGeom prst="rect">
            <a:avLst/>
          </a:prstGeom>
          <a:noFill/>
          <a:ln w="9525">
            <a:noFill/>
            <a:miter lim="800000"/>
            <a:headEnd/>
            <a:tailEnd/>
          </a:ln>
        </p:spPr>
      </p:pic>
      <p:sp>
        <p:nvSpPr>
          <p:cNvPr id="16" name="15 Hexágono"/>
          <p:cNvSpPr/>
          <p:nvPr/>
        </p:nvSpPr>
        <p:spPr>
          <a:xfrm>
            <a:off x="0" y="3356992"/>
            <a:ext cx="2967272" cy="1357322"/>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2000" b="1" dirty="0" smtClean="0">
                <a:solidFill>
                  <a:schemeClr val="tx1"/>
                </a:solidFill>
                <a:latin typeface="SimSun" pitchFamily="2" charset="-122"/>
                <a:ea typeface="SimSun" pitchFamily="2" charset="-122"/>
              </a:rPr>
              <a:t>PREGUNTAS DE INVESTIGACION</a:t>
            </a:r>
            <a:endParaRPr lang="es-EC" sz="2000" b="1" dirty="0">
              <a:solidFill>
                <a:schemeClr val="tx1"/>
              </a:solidFill>
              <a:latin typeface="SimSun" pitchFamily="2" charset="-122"/>
              <a:ea typeface="SimSun" pitchFamily="2" charset="-122"/>
            </a:endParaRPr>
          </a:p>
        </p:txBody>
      </p:sp>
      <p:sp>
        <p:nvSpPr>
          <p:cNvPr id="24" name="23 Proceso alternativo"/>
          <p:cNvSpPr/>
          <p:nvPr/>
        </p:nvSpPr>
        <p:spPr>
          <a:xfrm>
            <a:off x="3000364" y="3717032"/>
            <a:ext cx="6143636" cy="1008112"/>
          </a:xfrm>
          <a:prstGeom prst="flowChartAlternateProcess">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s-EC" sz="1600" dirty="0" smtClean="0"/>
          </a:p>
          <a:p>
            <a:pPr algn="ctr"/>
            <a:r>
              <a:rPr lang="es-EC" sz="1600" dirty="0" smtClean="0">
                <a:solidFill>
                  <a:schemeClr val="tx1"/>
                </a:solidFill>
              </a:rPr>
              <a:t>¿Cuáles son las situaciones relativas al talento humano que provocan bajos niveles de gestión e insatisfacción de los usuarios.¿</a:t>
            </a:r>
          </a:p>
          <a:p>
            <a:pPr algn="ctr"/>
            <a:endParaRPr lang="es-EC" dirty="0"/>
          </a:p>
        </p:txBody>
      </p:sp>
      <p:sp>
        <p:nvSpPr>
          <p:cNvPr id="26" name="25 Rectángulo redondeado"/>
          <p:cNvSpPr/>
          <p:nvPr/>
        </p:nvSpPr>
        <p:spPr>
          <a:xfrm>
            <a:off x="3000364" y="1500174"/>
            <a:ext cx="6143636" cy="992722"/>
          </a:xfrm>
          <a:prstGeom prst="roundRect">
            <a:avLst>
              <a:gd name="adj" fmla="val 10000"/>
            </a:avLst>
          </a:prstGeom>
        </p:spPr>
        <p:style>
          <a:lnRef idx="2">
            <a:schemeClr val="accent3">
              <a:shade val="50000"/>
            </a:schemeClr>
          </a:lnRef>
          <a:fillRef idx="1">
            <a:schemeClr val="accent3"/>
          </a:fillRef>
          <a:effectRef idx="0">
            <a:schemeClr val="accent3"/>
          </a:effectRef>
          <a:fontRef idx="minor">
            <a:schemeClr val="lt1"/>
          </a:fontRef>
        </p:style>
        <p:txBody>
          <a:bodyPr/>
          <a:lstStyle/>
          <a:p>
            <a:r>
              <a:rPr lang="es-EC" sz="1600" dirty="0" smtClean="0">
                <a:solidFill>
                  <a:schemeClr val="tx1"/>
                </a:solidFill>
              </a:rPr>
              <a:t>¿Cuáles son los aspectos administrativos que provocan inconvenientes en la formulación, ejecución, control y evaluación del presupuesto?</a:t>
            </a:r>
            <a:endParaRPr lang="es-EC" sz="1600" dirty="0">
              <a:solidFill>
                <a:schemeClr val="tx1"/>
              </a:solidFill>
            </a:endParaRPr>
          </a:p>
        </p:txBody>
      </p:sp>
      <p:sp>
        <p:nvSpPr>
          <p:cNvPr id="31" name="30 Proceso alternativo"/>
          <p:cNvSpPr/>
          <p:nvPr/>
        </p:nvSpPr>
        <p:spPr>
          <a:xfrm>
            <a:off x="3000364" y="2564904"/>
            <a:ext cx="6143636" cy="1080120"/>
          </a:xfrm>
          <a:prstGeom prst="flowChartAlternateProcess">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EC" sz="1600" dirty="0" smtClean="0">
                <a:solidFill>
                  <a:schemeClr val="tx1"/>
                </a:solidFill>
              </a:rPr>
              <a:t>¿Cuáles son los aspectos de carácter técnico que provocan que la formulación y ejecución del presupuesto del Municipio de Biblián no responda a criterios de planificación y participación?</a:t>
            </a:r>
            <a:endParaRPr lang="es-EC" sz="1600" dirty="0">
              <a:solidFill>
                <a:schemeClr val="tx1"/>
              </a:solidFill>
            </a:endParaRPr>
          </a:p>
        </p:txBody>
      </p:sp>
      <p:sp>
        <p:nvSpPr>
          <p:cNvPr id="32" name="31 Proceso alternativo"/>
          <p:cNvSpPr/>
          <p:nvPr/>
        </p:nvSpPr>
        <p:spPr>
          <a:xfrm>
            <a:off x="3000364" y="4797152"/>
            <a:ext cx="6143636" cy="1080120"/>
          </a:xfrm>
          <a:prstGeom prst="flowChartAlternateProcess">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EC" sz="1600" dirty="0" smtClean="0">
                <a:solidFill>
                  <a:schemeClr val="tx1"/>
                </a:solidFill>
              </a:rPr>
              <a:t>¿Cuáles son los beneficios que se obtienen con la implementación de un sistema presupuestario que priorice criterios técnicos y consensos ciudadanos ?</a:t>
            </a:r>
            <a:endParaRPr lang="es-EC" sz="1600" dirty="0">
              <a:solidFill>
                <a:schemeClr val="tx1"/>
              </a:solidFill>
            </a:endParaRPr>
          </a:p>
        </p:txBody>
      </p:sp>
      <p:sp>
        <p:nvSpPr>
          <p:cNvPr id="33" name="32 Proceso alternativo"/>
          <p:cNvSpPr/>
          <p:nvPr/>
        </p:nvSpPr>
        <p:spPr>
          <a:xfrm>
            <a:off x="3000364" y="5949280"/>
            <a:ext cx="6143636" cy="908720"/>
          </a:xfrm>
          <a:prstGeom prst="flowChartAlternateProcess">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EC" sz="1600" dirty="0" smtClean="0">
                <a:solidFill>
                  <a:schemeClr val="tx1"/>
                </a:solidFill>
              </a:rPr>
              <a:t>¿Cuáles son los aspectos administrativos, procedimientos a seguir e instrumentos que permitan organizar y capacitar al talento humano para hacer frente al nuevo enfoque presupuestario</a:t>
            </a:r>
            <a:r>
              <a:rPr lang="es-EC" sz="1400" dirty="0" smtClean="0">
                <a:solidFill>
                  <a:schemeClr val="tx1"/>
                </a:solidFill>
              </a:rPr>
              <a:t>?</a:t>
            </a:r>
            <a:endParaRPr lang="es-EC" sz="1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46087"/>
                                        </p:tgtEl>
                                        <p:attrNameLst>
                                          <p:attrName>style.visibility</p:attrName>
                                        </p:attrNameLst>
                                      </p:cBhvr>
                                      <p:to>
                                        <p:strVal val="visible"/>
                                      </p:to>
                                    </p:set>
                                    <p:anim calcmode="lin" valueType="num">
                                      <p:cBhvr additive="base">
                                        <p:cTn id="7" dur="500" fill="hold"/>
                                        <p:tgtEl>
                                          <p:spTgt spid="46087"/>
                                        </p:tgtEl>
                                        <p:attrNameLst>
                                          <p:attrName>ppt_x</p:attrName>
                                        </p:attrNameLst>
                                      </p:cBhvr>
                                      <p:tavLst>
                                        <p:tav tm="0">
                                          <p:val>
                                            <p:strVal val="#ppt_x"/>
                                          </p:val>
                                        </p:tav>
                                        <p:tav tm="100000">
                                          <p:val>
                                            <p:strVal val="#ppt_x"/>
                                          </p:val>
                                        </p:tav>
                                      </p:tavLst>
                                    </p:anim>
                                    <p:anim calcmode="lin" valueType="num">
                                      <p:cBhvr additive="base">
                                        <p:cTn id="8" dur="500" fill="hold"/>
                                        <p:tgtEl>
                                          <p:spTgt spid="460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7"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5" name="Rectangle 5"/>
          <p:cNvSpPr>
            <a:spLocks noGrp="1" noChangeArrowheads="1"/>
          </p:cNvSpPr>
          <p:nvPr>
            <p:ph sz="quarter" idx="1"/>
          </p:nvPr>
        </p:nvSpPr>
        <p:spPr>
          <a:xfrm>
            <a:off x="685800" y="1219200"/>
            <a:ext cx="7772400" cy="4876800"/>
          </a:xfrm>
        </p:spPr>
        <p:txBody>
          <a:bodyPr/>
          <a:lstStyle/>
          <a:p>
            <a:pPr eaLnBrk="1" hangingPunct="1">
              <a:lnSpc>
                <a:spcPct val="90000"/>
              </a:lnSpc>
              <a:buFont typeface="Wingdings" pitchFamily="2" charset="2"/>
              <a:buNone/>
            </a:pPr>
            <a:r>
              <a:rPr lang="es-EC" sz="2800" dirty="0" smtClean="0">
                <a:cs typeface="Times New Roman" pitchFamily="18" charset="0"/>
              </a:rPr>
              <a:t>|</a:t>
            </a:r>
          </a:p>
        </p:txBody>
      </p:sp>
      <p:sp>
        <p:nvSpPr>
          <p:cNvPr id="46087" name="Rectangle 7"/>
          <p:cNvSpPr>
            <a:spLocks noChangeArrowheads="1"/>
          </p:cNvSpPr>
          <p:nvPr/>
        </p:nvSpPr>
        <p:spPr bwMode="auto">
          <a:xfrm>
            <a:off x="685800" y="1219200"/>
            <a:ext cx="7772400" cy="4876800"/>
          </a:xfrm>
          <a:prstGeom prst="rect">
            <a:avLst/>
          </a:prstGeom>
          <a:noFill/>
          <a:ln w="9525">
            <a:noFill/>
            <a:miter lim="800000"/>
            <a:headEnd/>
            <a:tailEnd/>
          </a:ln>
        </p:spPr>
        <p:txBody>
          <a:bodyPr/>
          <a:lstStyle/>
          <a:p>
            <a:pPr marL="342900" indent="-342900">
              <a:lnSpc>
                <a:spcPct val="90000"/>
              </a:lnSpc>
              <a:spcBef>
                <a:spcPct val="20000"/>
              </a:spcBef>
              <a:buClr>
                <a:schemeClr val="accent2"/>
              </a:buClr>
              <a:buSzPct val="80000"/>
              <a:buFont typeface="Wingdings" pitchFamily="2" charset="2"/>
              <a:buNone/>
            </a:pPr>
            <a:endParaRPr lang="es-EC" sz="2800">
              <a:latin typeface="Times New Roman" pitchFamily="18" charset="0"/>
              <a:cs typeface="Times New Roman" pitchFamily="18" charset="0"/>
            </a:endParaRPr>
          </a:p>
          <a:p>
            <a:pPr marL="342900" indent="-342900">
              <a:lnSpc>
                <a:spcPct val="90000"/>
              </a:lnSpc>
              <a:spcBef>
                <a:spcPct val="20000"/>
              </a:spcBef>
              <a:buClr>
                <a:schemeClr val="accent2"/>
              </a:buClr>
              <a:buSzPct val="80000"/>
              <a:buFont typeface="Wingdings" pitchFamily="2" charset="2"/>
              <a:buChar char="l"/>
            </a:pPr>
            <a:endParaRPr lang="es-EC" sz="2800">
              <a:latin typeface="Times New Roman" pitchFamily="18" charset="0"/>
            </a:endParaRPr>
          </a:p>
        </p:txBody>
      </p:sp>
      <p:sp>
        <p:nvSpPr>
          <p:cNvPr id="24" name="23 Proceso alternativo"/>
          <p:cNvSpPr/>
          <p:nvPr/>
        </p:nvSpPr>
        <p:spPr>
          <a:xfrm>
            <a:off x="0" y="2060848"/>
            <a:ext cx="9144000" cy="936104"/>
          </a:xfrm>
          <a:prstGeom prst="flowChartAlternateProcess">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s-EC" sz="1600" dirty="0" smtClean="0"/>
          </a:p>
          <a:p>
            <a:pPr algn="just"/>
            <a:r>
              <a:rPr lang="es-EC" sz="1600" b="1" dirty="0" smtClean="0">
                <a:solidFill>
                  <a:schemeClr val="tx1"/>
                </a:solidFill>
              </a:rPr>
              <a:t>Planificación</a:t>
            </a:r>
            <a:r>
              <a:rPr lang="es-EC" sz="1600" dirty="0" smtClean="0">
                <a:solidFill>
                  <a:schemeClr val="tx1"/>
                </a:solidFill>
              </a:rPr>
              <a:t>.-. Fijación concreta de metas a alcanzar en un plazo determinado y asignación de medios para conseguir los objetivos. Art. 284 Constitución, el Código Orgánico de Planificación y Finanzas Públicas y el COOTAD conceden trascendental importancia a la planificación de las diferentes jurisdicciones territoriales, la que debe estar sujeta al Plan Nacional de Desarrollo.</a:t>
            </a:r>
          </a:p>
          <a:p>
            <a:pPr algn="ctr"/>
            <a:endParaRPr lang="es-EC" sz="1600" dirty="0">
              <a:solidFill>
                <a:schemeClr val="tx1"/>
              </a:solidFill>
            </a:endParaRPr>
          </a:p>
        </p:txBody>
      </p:sp>
      <p:sp>
        <p:nvSpPr>
          <p:cNvPr id="31" name="30 Proceso alternativo"/>
          <p:cNvSpPr/>
          <p:nvPr/>
        </p:nvSpPr>
        <p:spPr>
          <a:xfrm>
            <a:off x="0" y="1124744"/>
            <a:ext cx="9144000" cy="936104"/>
          </a:xfrm>
          <a:prstGeom prst="flowChartAlternateProcess">
            <a:avLst/>
          </a:prstGeom>
        </p:spPr>
        <p:style>
          <a:lnRef idx="3">
            <a:schemeClr val="lt1"/>
          </a:lnRef>
          <a:fillRef idx="1">
            <a:schemeClr val="accent2"/>
          </a:fillRef>
          <a:effectRef idx="1">
            <a:schemeClr val="accent2"/>
          </a:effectRef>
          <a:fontRef idx="minor">
            <a:schemeClr val="lt1"/>
          </a:fontRef>
        </p:style>
        <p:txBody>
          <a:bodyPr rtlCol="0" anchor="ctr"/>
          <a:lstStyle/>
          <a:p>
            <a:pPr algn="just"/>
            <a:r>
              <a:rPr lang="es-EC" sz="1600" b="1" dirty="0" smtClean="0">
                <a:solidFill>
                  <a:schemeClr val="tx1"/>
                </a:solidFill>
              </a:rPr>
              <a:t>Autonomía</a:t>
            </a:r>
            <a:r>
              <a:rPr lang="es-EC" sz="1600" dirty="0" smtClean="0">
                <a:solidFill>
                  <a:schemeClr val="tx1"/>
                </a:solidFill>
              </a:rPr>
              <a:t>.- Art. 53 COOTAD: “Los gobiernos autónomos descentralizados municipales son personas jurídicas de derecho público, con autonomía política, administrativa y financiera”. Facultad de una comunidad de gobernarse a sí misma, mediante leyes y por autoridades elegidas de su seno.</a:t>
            </a:r>
            <a:endParaRPr lang="es-EC" sz="1600" dirty="0">
              <a:solidFill>
                <a:schemeClr val="tx1"/>
              </a:solidFill>
            </a:endParaRPr>
          </a:p>
        </p:txBody>
      </p:sp>
      <p:sp>
        <p:nvSpPr>
          <p:cNvPr id="32" name="31 Proceso alternativo"/>
          <p:cNvSpPr/>
          <p:nvPr/>
        </p:nvSpPr>
        <p:spPr>
          <a:xfrm>
            <a:off x="0" y="2996952"/>
            <a:ext cx="9144000" cy="648072"/>
          </a:xfrm>
          <a:prstGeom prst="flowChartAlternateProcess">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s-EC" sz="1600" dirty="0" smtClean="0">
              <a:solidFill>
                <a:schemeClr val="tx1"/>
              </a:solidFill>
            </a:endParaRPr>
          </a:p>
          <a:p>
            <a:pPr algn="just"/>
            <a:r>
              <a:rPr lang="es-EC" sz="1600" b="1" dirty="0" smtClean="0">
                <a:solidFill>
                  <a:schemeClr val="tx1"/>
                </a:solidFill>
              </a:rPr>
              <a:t>Sistema</a:t>
            </a:r>
            <a:r>
              <a:rPr lang="es-EC" sz="1600" dirty="0" smtClean="0">
                <a:solidFill>
                  <a:schemeClr val="tx1"/>
                </a:solidFill>
              </a:rPr>
              <a:t>.- Es un conjunto de elementos interdependientes e interactuantes cuyo resultado es mayor que el resultado de las unidades por sí solas. (Jorge Hermida)</a:t>
            </a:r>
          </a:p>
          <a:p>
            <a:pPr algn="just"/>
            <a:endParaRPr lang="es-EC" sz="1600" dirty="0">
              <a:solidFill>
                <a:schemeClr val="tx1"/>
              </a:solidFill>
            </a:endParaRPr>
          </a:p>
        </p:txBody>
      </p:sp>
      <p:sp>
        <p:nvSpPr>
          <p:cNvPr id="33" name="32 Proceso alternativo"/>
          <p:cNvSpPr/>
          <p:nvPr/>
        </p:nvSpPr>
        <p:spPr>
          <a:xfrm>
            <a:off x="0" y="3645024"/>
            <a:ext cx="9144000" cy="1080120"/>
          </a:xfrm>
          <a:prstGeom prst="flowChartAlternateProcess">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EC" sz="1600" dirty="0" smtClean="0">
              <a:solidFill>
                <a:schemeClr val="tx1"/>
              </a:solidFill>
            </a:endParaRPr>
          </a:p>
          <a:p>
            <a:pPr algn="ctr"/>
            <a:r>
              <a:rPr lang="es-EC" sz="1600" b="1" dirty="0" smtClean="0">
                <a:solidFill>
                  <a:schemeClr val="tx1"/>
                </a:solidFill>
              </a:rPr>
              <a:t>Tipos de Sistemas:</a:t>
            </a:r>
          </a:p>
          <a:p>
            <a:pPr algn="just"/>
            <a:r>
              <a:rPr lang="es-EC" sz="1600" dirty="0" smtClean="0">
                <a:solidFill>
                  <a:schemeClr val="tx1"/>
                </a:solidFill>
              </a:rPr>
              <a:t>Por la naturaleza: Reales o concretos y lógicos o abstractos</a:t>
            </a:r>
          </a:p>
          <a:p>
            <a:pPr algn="just"/>
            <a:r>
              <a:rPr lang="es-EC" sz="1600" dirty="0" smtClean="0">
                <a:solidFill>
                  <a:schemeClr val="tx1"/>
                </a:solidFill>
              </a:rPr>
              <a:t>En relación con el medio en que está circunscrito: Abiertos y cerrados</a:t>
            </a:r>
          </a:p>
          <a:p>
            <a:pPr algn="just"/>
            <a:r>
              <a:rPr lang="es-EC" sz="1600" dirty="0" smtClean="0">
                <a:solidFill>
                  <a:schemeClr val="tx1"/>
                </a:solidFill>
              </a:rPr>
              <a:t>Dependiendo de la complejidad: Simples y complejos</a:t>
            </a:r>
          </a:p>
          <a:p>
            <a:pPr algn="ctr"/>
            <a:endParaRPr lang="es-EC" sz="1600" dirty="0">
              <a:solidFill>
                <a:schemeClr val="tx1"/>
              </a:solidFill>
            </a:endParaRPr>
          </a:p>
        </p:txBody>
      </p:sp>
      <p:sp>
        <p:nvSpPr>
          <p:cNvPr id="12" name="11 Terminador"/>
          <p:cNvSpPr/>
          <p:nvPr/>
        </p:nvSpPr>
        <p:spPr>
          <a:xfrm>
            <a:off x="1475656" y="0"/>
            <a:ext cx="6215106" cy="1087546"/>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sz="2400" b="1" dirty="0" smtClean="0">
              <a:solidFill>
                <a:schemeClr val="tx1"/>
              </a:solidFill>
            </a:endParaRPr>
          </a:p>
          <a:p>
            <a:pPr algn="ctr"/>
            <a:r>
              <a:rPr lang="es-EC" sz="2400" b="1" dirty="0" smtClean="0">
                <a:solidFill>
                  <a:schemeClr val="tx1"/>
                </a:solidFill>
              </a:rPr>
              <a:t>MARCO TEORICO</a:t>
            </a:r>
          </a:p>
          <a:p>
            <a:pPr algn="ctr"/>
            <a:r>
              <a:rPr lang="es-EC" b="1" dirty="0" smtClean="0">
                <a:solidFill>
                  <a:schemeClr val="tx1"/>
                </a:solidFill>
              </a:rPr>
              <a:t>PLANIFICACION Y PRESUPUESTOS PARTICIPATIVOS</a:t>
            </a:r>
          </a:p>
          <a:p>
            <a:pPr algn="ctr"/>
            <a:r>
              <a:rPr lang="es-EC" b="1" dirty="0" smtClean="0">
                <a:solidFill>
                  <a:schemeClr val="tx1"/>
                </a:solidFill>
              </a:rPr>
              <a:t> </a:t>
            </a:r>
            <a:endParaRPr lang="es-EC" b="1" dirty="0">
              <a:solidFill>
                <a:schemeClr val="tx1"/>
              </a:solidFill>
            </a:endParaRPr>
          </a:p>
        </p:txBody>
      </p:sp>
      <p:sp>
        <p:nvSpPr>
          <p:cNvPr id="14" name="Rectangle 7"/>
          <p:cNvSpPr>
            <a:spLocks noChangeArrowheads="1"/>
          </p:cNvSpPr>
          <p:nvPr/>
        </p:nvSpPr>
        <p:spPr bwMode="auto">
          <a:xfrm>
            <a:off x="714348" y="1214422"/>
            <a:ext cx="7772400" cy="4876800"/>
          </a:xfrm>
          <a:prstGeom prst="rect">
            <a:avLst/>
          </a:prstGeom>
          <a:noFill/>
          <a:ln w="9525">
            <a:noFill/>
            <a:miter lim="800000"/>
            <a:headEnd/>
            <a:tailEnd/>
          </a:ln>
        </p:spPr>
        <p:txBody>
          <a:bodyPr/>
          <a:lstStyle/>
          <a:p>
            <a:pPr marL="342900" indent="-342900">
              <a:lnSpc>
                <a:spcPct val="90000"/>
              </a:lnSpc>
              <a:spcBef>
                <a:spcPct val="20000"/>
              </a:spcBef>
              <a:buClr>
                <a:schemeClr val="accent2"/>
              </a:buClr>
              <a:buSzPct val="80000"/>
              <a:buFont typeface="Wingdings" pitchFamily="2" charset="2"/>
              <a:buNone/>
            </a:pPr>
            <a:endParaRPr lang="es-EC" sz="2800">
              <a:latin typeface="Times New Roman" pitchFamily="18" charset="0"/>
              <a:cs typeface="Times New Roman" pitchFamily="18" charset="0"/>
            </a:endParaRPr>
          </a:p>
          <a:p>
            <a:pPr marL="342900" indent="-342900">
              <a:lnSpc>
                <a:spcPct val="90000"/>
              </a:lnSpc>
              <a:spcBef>
                <a:spcPct val="20000"/>
              </a:spcBef>
              <a:buClr>
                <a:schemeClr val="accent2"/>
              </a:buClr>
              <a:buSzPct val="80000"/>
              <a:buFont typeface="Wingdings" pitchFamily="2" charset="2"/>
              <a:buChar char="l"/>
            </a:pPr>
            <a:endParaRPr lang="es-EC" sz="2800">
              <a:latin typeface="Times New Roman" pitchFamily="18" charset="0"/>
            </a:endParaRPr>
          </a:p>
        </p:txBody>
      </p:sp>
      <p:sp>
        <p:nvSpPr>
          <p:cNvPr id="18" name="17 Rectángulo redondeado"/>
          <p:cNvSpPr/>
          <p:nvPr/>
        </p:nvSpPr>
        <p:spPr>
          <a:xfrm>
            <a:off x="0" y="4797152"/>
            <a:ext cx="9144000" cy="2448272"/>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s-EC" sz="1600" dirty="0" smtClean="0">
              <a:solidFill>
                <a:schemeClr val="tx1"/>
              </a:solidFill>
            </a:endParaRPr>
          </a:p>
          <a:p>
            <a:pPr algn="ctr"/>
            <a:r>
              <a:rPr lang="es-EC" sz="1600" b="1" dirty="0" smtClean="0">
                <a:solidFill>
                  <a:schemeClr val="tx1"/>
                </a:solidFill>
              </a:rPr>
              <a:t>Sistema de Presupuesto</a:t>
            </a:r>
          </a:p>
          <a:p>
            <a:pPr algn="just"/>
            <a:r>
              <a:rPr lang="es-EC" sz="1600" dirty="0" smtClean="0">
                <a:solidFill>
                  <a:schemeClr val="tx1"/>
                </a:solidFill>
              </a:rPr>
              <a:t>Integra administración financiera, es herramienta de ejecución de políticas y planes a mediano y corto plazo.</a:t>
            </a:r>
          </a:p>
          <a:p>
            <a:pPr algn="ctr"/>
            <a:r>
              <a:rPr lang="es-EC" sz="1600" b="1" dirty="0" smtClean="0">
                <a:solidFill>
                  <a:schemeClr val="tx1"/>
                </a:solidFill>
              </a:rPr>
              <a:t>Objetivos</a:t>
            </a:r>
          </a:p>
          <a:p>
            <a:pPr algn="just">
              <a:buFont typeface="Arial" pitchFamily="34" charset="0"/>
              <a:buChar char="•"/>
            </a:pPr>
            <a:r>
              <a:rPr lang="es-EC" sz="1600" dirty="0" smtClean="0">
                <a:solidFill>
                  <a:schemeClr val="tx1"/>
                </a:solidFill>
              </a:rPr>
              <a:t>Posibilitar la instrumentación anual de los objetivos, políticas y metas</a:t>
            </a:r>
          </a:p>
          <a:p>
            <a:pPr algn="just">
              <a:buFont typeface="Arial" pitchFamily="34" charset="0"/>
              <a:buChar char="•"/>
            </a:pPr>
            <a:r>
              <a:rPr lang="es-EC" sz="1600" b="1" dirty="0" smtClean="0">
                <a:solidFill>
                  <a:schemeClr val="tx1"/>
                </a:solidFill>
              </a:rPr>
              <a:t> </a:t>
            </a:r>
            <a:r>
              <a:rPr lang="es-EC" sz="1600" dirty="0" smtClean="0">
                <a:solidFill>
                  <a:schemeClr val="tx1"/>
                </a:solidFill>
              </a:rPr>
              <a:t>Permitir eficiente asignación de los recursos</a:t>
            </a:r>
          </a:p>
          <a:p>
            <a:pPr algn="just">
              <a:buFont typeface="Arial" pitchFamily="34" charset="0"/>
              <a:buChar char="•"/>
            </a:pPr>
            <a:r>
              <a:rPr lang="es-EC" sz="1600" dirty="0" smtClean="0">
                <a:solidFill>
                  <a:schemeClr val="tx1"/>
                </a:solidFill>
              </a:rPr>
              <a:t>Lograr equilibrio en diferentes etapas del proceso</a:t>
            </a:r>
          </a:p>
          <a:p>
            <a:pPr algn="just">
              <a:buFont typeface="Arial" pitchFamily="34" charset="0"/>
              <a:buChar char="•"/>
            </a:pPr>
            <a:r>
              <a:rPr lang="es-EC" sz="1600" dirty="0" smtClean="0">
                <a:solidFill>
                  <a:schemeClr val="tx1"/>
                </a:solidFill>
              </a:rPr>
              <a:t>Proporcionar información oportuna en cada una de las etapas</a:t>
            </a:r>
          </a:p>
          <a:p>
            <a:pPr algn="just">
              <a:buFont typeface="Arial" pitchFamily="34" charset="0"/>
              <a:buChar char="•"/>
            </a:pPr>
            <a:r>
              <a:rPr lang="es-EC" sz="1600" dirty="0" smtClean="0">
                <a:solidFill>
                  <a:schemeClr val="tx1"/>
                </a:solidFill>
              </a:rPr>
              <a:t>Contar con estructura que permita el ejercicio del control interno y externo.</a:t>
            </a:r>
          </a:p>
          <a:p>
            <a:pPr algn="just"/>
            <a:endParaRPr lang="es-EC" sz="1600" dirty="0" smtClean="0">
              <a:solidFill>
                <a:schemeClr val="tx1"/>
              </a:solidFill>
            </a:endParaRPr>
          </a:p>
          <a:p>
            <a:pPr algn="ctr"/>
            <a:endParaRPr lang="es-EC" sz="1600" dirty="0" smtClean="0">
              <a:solidFill>
                <a:schemeClr val="tx1"/>
              </a:solidFill>
            </a:endParaRPr>
          </a:p>
          <a:p>
            <a:pPr algn="just"/>
            <a:endParaRPr lang="es-EC" sz="1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46087"/>
                                        </p:tgtEl>
                                        <p:attrNameLst>
                                          <p:attrName>style.visibility</p:attrName>
                                        </p:attrNameLst>
                                      </p:cBhvr>
                                      <p:to>
                                        <p:strVal val="visible"/>
                                      </p:to>
                                    </p:set>
                                    <p:anim calcmode="lin" valueType="num">
                                      <p:cBhvr additive="base">
                                        <p:cTn id="7" dur="500" fill="hold"/>
                                        <p:tgtEl>
                                          <p:spTgt spid="46087"/>
                                        </p:tgtEl>
                                        <p:attrNameLst>
                                          <p:attrName>ppt_x</p:attrName>
                                        </p:attrNameLst>
                                      </p:cBhvr>
                                      <p:tavLst>
                                        <p:tav tm="0">
                                          <p:val>
                                            <p:strVal val="#ppt_x"/>
                                          </p:val>
                                        </p:tav>
                                        <p:tav tm="100000">
                                          <p:val>
                                            <p:strVal val="#ppt_x"/>
                                          </p:val>
                                        </p:tav>
                                      </p:tavLst>
                                    </p:anim>
                                    <p:anim calcmode="lin" valueType="num">
                                      <p:cBhvr additive="base">
                                        <p:cTn id="8" dur="500" fill="hold"/>
                                        <p:tgtEl>
                                          <p:spTgt spid="4608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nodePh="1">
                                  <p:stCondLst>
                                    <p:cond delay="0"/>
                                  </p:stCondLst>
                                  <p:endCondLst>
                                    <p:cond evt="begin" delay="0">
                                      <p:tn val="11"/>
                                    </p:cond>
                                  </p:end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7" grpId="0" autoUpdateAnimBg="0"/>
      <p:bldP spid="1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3200" dirty="0" smtClean="0"/>
              <a:t>MARCO TEÓRICO</a:t>
            </a:r>
            <a:endParaRPr lang="es-ES" sz="3200" dirty="0"/>
          </a:p>
        </p:txBody>
      </p:sp>
      <p:sp>
        <p:nvSpPr>
          <p:cNvPr id="3" name="2 Marcador de contenido"/>
          <p:cNvSpPr>
            <a:spLocks noGrp="1"/>
          </p:cNvSpPr>
          <p:nvPr>
            <p:ph sz="quarter" idx="1"/>
          </p:nvPr>
        </p:nvSpPr>
        <p:spPr>
          <a:xfrm>
            <a:off x="612648" y="1484784"/>
            <a:ext cx="8153400" cy="5373216"/>
          </a:xfrm>
        </p:spPr>
        <p:txBody>
          <a:bodyPr>
            <a:normAutofit fontScale="70000" lnSpcReduction="20000"/>
          </a:bodyPr>
          <a:lstStyle/>
          <a:p>
            <a:pPr algn="ctr">
              <a:buNone/>
            </a:pPr>
            <a:endParaRPr lang="es-ES" sz="2200" b="1" dirty="0" smtClean="0"/>
          </a:p>
          <a:p>
            <a:pPr algn="ctr">
              <a:buNone/>
            </a:pPr>
            <a:r>
              <a:rPr lang="es-ES" sz="2200" b="1" dirty="0" smtClean="0"/>
              <a:t>PRESUPUESTO</a:t>
            </a:r>
          </a:p>
          <a:p>
            <a:pPr algn="just">
              <a:buNone/>
            </a:pPr>
            <a:r>
              <a:rPr lang="es-ES" sz="1800" dirty="0" smtClean="0"/>
              <a:t>	Expresión cuantitativa formal de los objetivos que se propone alcanzar la administración de la empresa en un período, con la adopción de las estrategias necesarias para lograrlos. (Jorge Burbano)</a:t>
            </a:r>
          </a:p>
          <a:p>
            <a:pPr algn="ctr">
              <a:buNone/>
            </a:pPr>
            <a:r>
              <a:rPr lang="es-ES" sz="1800" b="1" dirty="0" smtClean="0"/>
              <a:t>CLASIFICACIÓN DE LOS PRESUPUESTOS</a:t>
            </a:r>
          </a:p>
          <a:p>
            <a:pPr algn="just"/>
            <a:r>
              <a:rPr lang="es-ES" sz="1800" dirty="0" smtClean="0"/>
              <a:t>Según la flexibilidad: Rígidos o estáticos y Flexibles o variables</a:t>
            </a:r>
          </a:p>
          <a:p>
            <a:pPr algn="just"/>
            <a:r>
              <a:rPr lang="es-ES" sz="1800" dirty="0" smtClean="0"/>
              <a:t>Según el período que cubran: A corto plazo y A largo plazo</a:t>
            </a:r>
          </a:p>
          <a:p>
            <a:pPr algn="just"/>
            <a:r>
              <a:rPr lang="es-ES" sz="1800" dirty="0" smtClean="0"/>
              <a:t>Según el campo de aplicabilidad: de Operación o económicos y Financieros</a:t>
            </a:r>
          </a:p>
          <a:p>
            <a:pPr algn="just"/>
            <a:r>
              <a:rPr lang="es-ES" sz="1800" dirty="0" smtClean="0"/>
              <a:t>Según el sector en el que se utilicen: Público, Privado, Tercer Sector</a:t>
            </a:r>
          </a:p>
          <a:p>
            <a:pPr algn="ctr">
              <a:buNone/>
            </a:pPr>
            <a:r>
              <a:rPr lang="es-ES" sz="1800" b="1" dirty="0" smtClean="0"/>
              <a:t>ETAPAS DEL CICLO PRESUPUESTARIO</a:t>
            </a:r>
          </a:p>
          <a:p>
            <a:pPr algn="just"/>
            <a:r>
              <a:rPr lang="es-ES" sz="1800" b="1" dirty="0" smtClean="0"/>
              <a:t>Formulación Presupuesto: </a:t>
            </a:r>
            <a:r>
              <a:rPr lang="es-ES" sz="1800" dirty="0" smtClean="0"/>
              <a:t>Programación, Estimación de Ingresos y Gastos, Participación ciudadana</a:t>
            </a:r>
          </a:p>
          <a:p>
            <a:pPr algn="just"/>
            <a:r>
              <a:rPr lang="es-ES" sz="1800" b="1" dirty="0" smtClean="0"/>
              <a:t>Aprobación y </a:t>
            </a:r>
            <a:r>
              <a:rPr lang="es-ES" sz="1800" b="1" dirty="0" err="1" smtClean="0"/>
              <a:t>Sancíon</a:t>
            </a:r>
            <a:r>
              <a:rPr lang="es-ES" sz="1800" b="1" dirty="0" smtClean="0"/>
              <a:t>:</a:t>
            </a:r>
            <a:r>
              <a:rPr lang="es-ES" sz="1800" dirty="0" smtClean="0"/>
              <a:t> Informe de la Comisión de Presupuesto, Aprobación, Sanción</a:t>
            </a:r>
          </a:p>
          <a:p>
            <a:pPr algn="just"/>
            <a:r>
              <a:rPr lang="es-ES" sz="1800" b="1" dirty="0" smtClean="0"/>
              <a:t>Ejecución del Presupuesto: </a:t>
            </a:r>
            <a:r>
              <a:rPr lang="es-ES" sz="1800" dirty="0" smtClean="0"/>
              <a:t>Calendario de ejecución, Reforma</a:t>
            </a:r>
          </a:p>
          <a:p>
            <a:pPr algn="just"/>
            <a:r>
              <a:rPr lang="es-ES" sz="1800" b="1" dirty="0" smtClean="0"/>
              <a:t>Seguimiento y Evaluación de la </a:t>
            </a:r>
            <a:r>
              <a:rPr lang="es-ES" sz="1800" b="1" dirty="0" err="1" smtClean="0"/>
              <a:t>Ejec</a:t>
            </a:r>
            <a:r>
              <a:rPr lang="es-ES" sz="1800" b="1" dirty="0" smtClean="0"/>
              <a:t>. </a:t>
            </a:r>
            <a:r>
              <a:rPr lang="es-ES" sz="1800" b="1" dirty="0" err="1" smtClean="0"/>
              <a:t>Presup</a:t>
            </a:r>
            <a:r>
              <a:rPr lang="es-ES" sz="1800" b="1" dirty="0" smtClean="0"/>
              <a:t>.- </a:t>
            </a:r>
            <a:r>
              <a:rPr lang="es-ES" sz="1800" dirty="0" smtClean="0"/>
              <a:t>Medición de resultados físicos y financieros y efectos producidos.</a:t>
            </a:r>
          </a:p>
          <a:p>
            <a:pPr algn="just"/>
            <a:r>
              <a:rPr lang="es-ES" sz="1800" b="1" dirty="0" smtClean="0"/>
              <a:t>Clausura y Liquidación </a:t>
            </a:r>
            <a:r>
              <a:rPr lang="es-ES" sz="1800" b="1" dirty="0" err="1" smtClean="0"/>
              <a:t>Presup</a:t>
            </a:r>
            <a:r>
              <a:rPr lang="es-ES" sz="1800" b="1" dirty="0" smtClean="0"/>
              <a:t>.</a:t>
            </a:r>
          </a:p>
          <a:p>
            <a:pPr algn="ctr">
              <a:buNone/>
            </a:pPr>
            <a:r>
              <a:rPr lang="es-ES" sz="1800" b="1" dirty="0" smtClean="0"/>
              <a:t>REQUISITOS PARA EL PROCESO PRESUPUESTARIO</a:t>
            </a:r>
          </a:p>
          <a:p>
            <a:pPr algn="just"/>
            <a:r>
              <a:rPr lang="es-ES" sz="1800" dirty="0" smtClean="0"/>
              <a:t>Planificación general previa</a:t>
            </a:r>
          </a:p>
          <a:p>
            <a:pPr algn="just"/>
            <a:r>
              <a:rPr lang="es-ES" sz="1800" dirty="0" smtClean="0"/>
              <a:t>Elaboración de programas</a:t>
            </a:r>
          </a:p>
          <a:p>
            <a:pPr algn="just"/>
            <a:r>
              <a:rPr lang="es-ES" sz="1800" dirty="0" smtClean="0"/>
              <a:t>Cuantificación</a:t>
            </a:r>
          </a:p>
          <a:p>
            <a:pPr algn="just"/>
            <a:r>
              <a:rPr lang="es-ES" sz="1800" dirty="0" smtClean="0"/>
              <a:t>Control</a:t>
            </a:r>
          </a:p>
          <a:p>
            <a:pPr algn="just"/>
            <a:r>
              <a:rPr lang="es-ES" sz="1800" dirty="0" smtClean="0"/>
              <a:t>Luego de que se hayan cumplido estos aspectos se presenta la etapa de implementación. Manual de presupuesto</a:t>
            </a:r>
          </a:p>
          <a:p>
            <a:pPr algn="ctr"/>
            <a:endParaRPr lang="es-ES" sz="18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404664"/>
            <a:ext cx="8153400" cy="990600"/>
          </a:xfrm>
        </p:spPr>
        <p:txBody>
          <a:bodyPr>
            <a:normAutofit/>
          </a:bodyPr>
          <a:lstStyle/>
          <a:p>
            <a:pPr algn="ctr"/>
            <a:r>
              <a:rPr lang="es-ES" sz="2400" b="1" dirty="0" smtClean="0"/>
              <a:t>MARCO TEÓRICO</a:t>
            </a:r>
            <a:endParaRPr lang="es-ES" sz="2400" b="1" dirty="0"/>
          </a:p>
        </p:txBody>
      </p:sp>
      <p:sp>
        <p:nvSpPr>
          <p:cNvPr id="3" name="2 Marcador de contenido"/>
          <p:cNvSpPr>
            <a:spLocks noGrp="1"/>
          </p:cNvSpPr>
          <p:nvPr>
            <p:ph sz="quarter" idx="1"/>
          </p:nvPr>
        </p:nvSpPr>
        <p:spPr>
          <a:xfrm>
            <a:off x="612648" y="1600200"/>
            <a:ext cx="8153400" cy="4853136"/>
          </a:xfrm>
        </p:spPr>
        <p:txBody>
          <a:bodyPr>
            <a:normAutofit fontScale="47500" lnSpcReduction="20000"/>
          </a:bodyPr>
          <a:lstStyle/>
          <a:p>
            <a:pPr algn="ctr">
              <a:buNone/>
            </a:pPr>
            <a:r>
              <a:rPr lang="es-ES" sz="3600" b="1" dirty="0" smtClean="0"/>
              <a:t>PRESUPUESTOS PARTICIPATIVOS</a:t>
            </a:r>
          </a:p>
          <a:p>
            <a:pPr algn="just"/>
            <a:r>
              <a:rPr lang="es-ES" sz="3100" dirty="0" smtClean="0"/>
              <a:t>Es un proceso de democracia directa, voluntaria y universal, por el cual la población define o contribuye a definir el destino de todo o parte de los recursos públicos.</a:t>
            </a:r>
          </a:p>
          <a:p>
            <a:pPr algn="just"/>
            <a:r>
              <a:rPr lang="es-ES" sz="3100" dirty="0" smtClean="0"/>
              <a:t>- Nace en 1989 en Porto Alegre-Brasil y a partir de 1990 en Montevideo, luego se fue expandiendo a Perú, Ecuador, Bolivia, Colombia y a otros países de América. A partir del 2000 en algunos países de Europa. En Ecuador el punto de inicio es Cotacachi en el 2001.</a:t>
            </a:r>
          </a:p>
          <a:p>
            <a:pPr algn="just"/>
            <a:r>
              <a:rPr lang="es-ES" sz="3100" dirty="0" smtClean="0"/>
              <a:t>La Constitución de la República del Ecuador considera a la participación ciudadana como un pilar estratégico en la construcción del nuevo modelo del Estado, al igual que la Ley Orgánica de Participación Ciudadana que en el Art. 29 establece la participación y la construcción del poder ciudadano con la finalidad entre otras cosas de elaborar presupuestos participativos.</a:t>
            </a:r>
          </a:p>
          <a:p>
            <a:pPr algn="just"/>
            <a:r>
              <a:rPr lang="es-ES" sz="3100" b="1" dirty="0" smtClean="0"/>
              <a:t>OBJETIVOS</a:t>
            </a:r>
          </a:p>
          <a:p>
            <a:pPr algn="just"/>
            <a:r>
              <a:rPr lang="es-ES" sz="3100" b="1" dirty="0" smtClean="0"/>
              <a:t>Políticos</a:t>
            </a:r>
            <a:r>
              <a:rPr lang="es-ES" sz="3100" dirty="0" smtClean="0"/>
              <a:t>.- Establecer un marco legal que norme los PP., ampliar la democracia participativa y distribuir el poder, mejorar la relación gobierno-ciudadanía o Estado-sociedad civil.</a:t>
            </a:r>
          </a:p>
          <a:p>
            <a:pPr algn="just"/>
            <a:r>
              <a:rPr lang="es-ES" sz="3100" b="1" dirty="0" smtClean="0"/>
              <a:t>Económicos.- </a:t>
            </a:r>
            <a:r>
              <a:rPr lang="es-ES" sz="3100" dirty="0" smtClean="0"/>
              <a:t>Generar actividades productivas alternativas, comunitarias.</a:t>
            </a:r>
          </a:p>
          <a:p>
            <a:pPr algn="just"/>
            <a:r>
              <a:rPr lang="es-ES" sz="3100" b="1" dirty="0" smtClean="0"/>
              <a:t>Territoriales.- </a:t>
            </a:r>
            <a:r>
              <a:rPr lang="es-ES" sz="3100" dirty="0" smtClean="0"/>
              <a:t>Propiciar un desarrollo territorial equilibrado y sustentable.</a:t>
            </a:r>
          </a:p>
          <a:p>
            <a:pPr algn="just"/>
            <a:r>
              <a:rPr lang="es-ES" sz="3100" b="1" dirty="0" smtClean="0"/>
              <a:t>Sociales.-</a:t>
            </a:r>
            <a:r>
              <a:rPr lang="es-ES" sz="3100" dirty="0" smtClean="0"/>
              <a:t> Fortalecer los procesos democráticos, promover la inclusión social, mayor asignación de recursos a sectores tradicionalmente excluidos.</a:t>
            </a:r>
          </a:p>
          <a:p>
            <a:pPr algn="just"/>
            <a:r>
              <a:rPr lang="es-ES" sz="3100" b="1" dirty="0" smtClean="0"/>
              <a:t>Administrativo- institucionales.- </a:t>
            </a:r>
            <a:r>
              <a:rPr lang="es-ES" sz="3100" dirty="0" smtClean="0"/>
              <a:t>Mejorar la eficiencia y eficacia de la gestión local, institucionalizar procedimientos transparentes y rendición de cuentas.</a:t>
            </a:r>
            <a:endParaRPr lang="es-ES" sz="31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000" b="1" dirty="0" smtClean="0"/>
              <a:t>MARCO TEÓRICO</a:t>
            </a:r>
            <a:endParaRPr lang="es-ES" sz="2000" b="1" dirty="0"/>
          </a:p>
        </p:txBody>
      </p:sp>
      <p:sp>
        <p:nvSpPr>
          <p:cNvPr id="3" name="2 Marcador de contenido"/>
          <p:cNvSpPr>
            <a:spLocks noGrp="1"/>
          </p:cNvSpPr>
          <p:nvPr>
            <p:ph sz="quarter" idx="1"/>
          </p:nvPr>
        </p:nvSpPr>
        <p:spPr>
          <a:xfrm>
            <a:off x="611560" y="1484784"/>
            <a:ext cx="8153400" cy="5373216"/>
          </a:xfrm>
        </p:spPr>
        <p:txBody>
          <a:bodyPr/>
          <a:lstStyle/>
          <a:p>
            <a:pPr algn="ctr">
              <a:buNone/>
            </a:pPr>
            <a:r>
              <a:rPr lang="es-ES" sz="2000" b="1" dirty="0" smtClean="0"/>
              <a:t>BENEFICIOS DEL PRESUPUESTO PARTICIPATIVO</a:t>
            </a:r>
          </a:p>
          <a:p>
            <a:pPr algn="just"/>
            <a:r>
              <a:rPr lang="es-ES" sz="2000" dirty="0" smtClean="0"/>
              <a:t>Mejora la transparencia de la gestión y la efectividad del gasto público.</a:t>
            </a:r>
          </a:p>
          <a:p>
            <a:pPr algn="just"/>
            <a:r>
              <a:rPr lang="es-ES" sz="2000" dirty="0" smtClean="0"/>
              <a:t>Impulsa la participación ciudadana</a:t>
            </a:r>
          </a:p>
          <a:p>
            <a:pPr algn="just"/>
            <a:r>
              <a:rPr lang="es-ES" sz="2000" dirty="0" smtClean="0"/>
              <a:t>Exige más responsabilidad a funcionarios y dirigentes políticos.</a:t>
            </a:r>
          </a:p>
          <a:p>
            <a:pPr algn="just"/>
            <a:r>
              <a:rPr lang="es-ES" sz="2000" dirty="0" smtClean="0"/>
              <a:t>Posibilita la práctica de la co-gestión y la definición de prioridades</a:t>
            </a:r>
          </a:p>
          <a:p>
            <a:pPr algn="just"/>
            <a:r>
              <a:rPr lang="es-ES" sz="2000" dirty="0" smtClean="0"/>
              <a:t>Genera mayor confianza entre los habitantes y el gobierno</a:t>
            </a:r>
          </a:p>
          <a:p>
            <a:pPr algn="just"/>
            <a:r>
              <a:rPr lang="es-ES" sz="2000" dirty="0" smtClean="0"/>
              <a:t>Crea una cultura democrática en la población.</a:t>
            </a:r>
          </a:p>
          <a:p>
            <a:pPr algn="ctr">
              <a:buNone/>
            </a:pPr>
            <a:r>
              <a:rPr lang="es-ES" sz="2000" b="1" dirty="0" smtClean="0"/>
              <a:t>DIMENSIONES DEL PRESUPUESTO PARTICIPATIVO</a:t>
            </a:r>
          </a:p>
          <a:p>
            <a:pPr algn="just"/>
            <a:r>
              <a:rPr lang="es-ES" sz="2000" dirty="0" smtClean="0"/>
              <a:t>Presupuestaria y Financiera</a:t>
            </a:r>
          </a:p>
          <a:p>
            <a:pPr algn="just"/>
            <a:r>
              <a:rPr lang="es-ES" sz="2000" dirty="0" smtClean="0"/>
              <a:t>Metodológica</a:t>
            </a:r>
          </a:p>
          <a:p>
            <a:pPr algn="just"/>
            <a:r>
              <a:rPr lang="es-ES" sz="2000" dirty="0" smtClean="0"/>
              <a:t>Participativa</a:t>
            </a:r>
          </a:p>
          <a:p>
            <a:pPr algn="just"/>
            <a:r>
              <a:rPr lang="es-ES" sz="2000" dirty="0" smtClean="0"/>
              <a:t>Territorial</a:t>
            </a:r>
          </a:p>
          <a:p>
            <a:pPr algn="just"/>
            <a:r>
              <a:rPr lang="es-ES" sz="2000" dirty="0" smtClean="0"/>
              <a:t>Normativa y Jurídico Legal</a:t>
            </a:r>
          </a:p>
          <a:p>
            <a:pPr algn="just"/>
            <a:endParaRPr lang="es-E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4197</TotalTime>
  <Words>2255</Words>
  <Application>Microsoft Office PowerPoint</Application>
  <PresentationFormat>Presentación en pantalla (4:3)</PresentationFormat>
  <Paragraphs>309</Paragraphs>
  <Slides>21</Slides>
  <Notes>3</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Intermedio</vt:lpstr>
      <vt:lpstr>Diapositiva 1</vt:lpstr>
      <vt:lpstr>PROBLEMA DE INVESTIGACIÓN</vt:lpstr>
      <vt:lpstr>Diapositiva 3</vt:lpstr>
      <vt:lpstr>Diapositiva 4</vt:lpstr>
      <vt:lpstr>Diapositiva 5</vt:lpstr>
      <vt:lpstr>Diapositiva 6</vt:lpstr>
      <vt:lpstr>MARCO TEÓRICO</vt:lpstr>
      <vt:lpstr>MARCO TEÓRICO</vt:lpstr>
      <vt:lpstr>MARCO TEÓRICO</vt:lpstr>
      <vt:lpstr>MARCO TEÓRICO</vt:lpstr>
      <vt:lpstr>Diapositiva 11</vt:lpstr>
      <vt:lpstr>PROCESO DE LA INFORMACIÓN </vt:lpstr>
      <vt:lpstr>ANÁLISIS E INTERPRETACIÓN DE RESULTADOS</vt:lpstr>
      <vt:lpstr> TENDENCIA DE OPINIÓN – ENTREVISTA </vt:lpstr>
      <vt:lpstr>DISCUSIÓN DE RESULTADOS</vt:lpstr>
      <vt:lpstr>PROPUESTA DE SOLUCIÓN VIABLE DISEÑO DE UN SISTEMA PARA LA FORMULACIÓN, EJECUCIÓN, CONTROL Y EVALUACIÓN DE PRESUPUESTOS PARTICIPATIVOS.</vt:lpstr>
      <vt:lpstr>DESCRIPCIÓN DE LA PROPUESTA</vt:lpstr>
      <vt:lpstr>PROPUESTA DE SOLUCIÓN VIABLE DISEÑO DE UN SISTEMA PARA LA FORMULACIÓN, EJECUCIÓN, CONTROL Y EVALUACIÓN DE PRESUPUESTOS PARTICIPATIVOS </vt:lpstr>
      <vt:lpstr>VALIDACIÓN DE LA PROPUESTA</vt:lpstr>
      <vt:lpstr>CONTRASTACIÓN DE LAS PREGUNTAS DE INVESTIGACIÓN CON LA VALIDACIÓN DE LA PROPUESTA</vt:lpstr>
      <vt:lpstr>CONCLUSIONES Y RECOMENDACIONES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Ing. Gladys Rojas</dc:creator>
  <cp:lastModifiedBy>hp</cp:lastModifiedBy>
  <cp:revision>356</cp:revision>
  <dcterms:created xsi:type="dcterms:W3CDTF">2009-11-19T01:19:06Z</dcterms:created>
  <dcterms:modified xsi:type="dcterms:W3CDTF">2011-11-25T20:40:48Z</dcterms:modified>
</cp:coreProperties>
</file>