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7" r:id="rId9"/>
    <p:sldId id="262" r:id="rId10"/>
    <p:sldId id="263" r:id="rId11"/>
    <p:sldId id="264" r:id="rId12"/>
    <p:sldId id="265" r:id="rId13"/>
    <p:sldId id="266" r:id="rId14"/>
    <p:sldId id="278" r:id="rId15"/>
    <p:sldId id="279" r:id="rId16"/>
    <p:sldId id="268" r:id="rId17"/>
    <p:sldId id="269" r:id="rId18"/>
    <p:sldId id="271" r:id="rId19"/>
    <p:sldId id="272" r:id="rId20"/>
    <p:sldId id="273" r:id="rId21"/>
  </p:sldIdLst>
  <p:sldSz cx="9144000" cy="6858000" type="screen4x3"/>
  <p:notesSz cx="6858000" cy="9144000"/>
  <p:custShowLst>
    <p:custShow name="Presentación personalizada 1" id="0">
      <p:sldLst>
        <p:sld r:id="rId2"/>
      </p:sldLst>
    </p:custShow>
  </p:custShow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2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CC372-5D1D-4E4E-9E06-1015DFCBD113}" type="datetimeFigureOut">
              <a:rPr lang="es-EC" smtClean="0"/>
              <a:pPr/>
              <a:t>26/11/2011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3BCEF-A009-4CD0-A685-F59BBC75AE5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BCEF-A009-4CD0-A685-F59BBC75AE52}" type="slidenum">
              <a:rPr lang="es-EC" smtClean="0"/>
              <a:pPr/>
              <a:t>13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103396-2919-48AA-A6D5-13485CC302D6}" type="datetimeFigureOut">
              <a:rPr lang="es-EC" smtClean="0"/>
              <a:pPr/>
              <a:t>26/11/2011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C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EC2C47C-3853-4BCF-9F6C-8711D4991C6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 thruBlk="1"/>
    <p:sndAc>
      <p:stSnd>
        <p:snd r:embed="rId1" name="cashre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3396-2919-48AA-A6D5-13485CC302D6}" type="datetimeFigureOut">
              <a:rPr lang="es-EC" smtClean="0"/>
              <a:pPr/>
              <a:t>26/11/2011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C47C-3853-4BCF-9F6C-8711D4991C6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cut thruBlk="1"/>
    <p:sndAc>
      <p:stSnd>
        <p:snd r:embed="rId1" name="cashre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3396-2919-48AA-A6D5-13485CC302D6}" type="datetimeFigureOut">
              <a:rPr lang="es-EC" smtClean="0"/>
              <a:pPr/>
              <a:t>26/11/2011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C47C-3853-4BCF-9F6C-8711D4991C6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cut thruBlk="1"/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103396-2919-48AA-A6D5-13485CC302D6}" type="datetimeFigureOut">
              <a:rPr lang="es-EC" smtClean="0"/>
              <a:pPr/>
              <a:t>26/11/2011</a:t>
            </a:fld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EC2C47C-3853-4BCF-9F6C-8711D4991C6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  <p:transition spd="slow">
    <p:cut thruBlk="1"/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103396-2919-48AA-A6D5-13485CC302D6}" type="datetimeFigureOut">
              <a:rPr lang="es-EC" smtClean="0"/>
              <a:pPr/>
              <a:t>26/11/2011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EC2C47C-3853-4BCF-9F6C-8711D4991C6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ut thruBlk="1"/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3396-2919-48AA-A6D5-13485CC302D6}" type="datetimeFigureOut">
              <a:rPr lang="es-EC" smtClean="0"/>
              <a:pPr/>
              <a:t>26/11/2011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C47C-3853-4BCF-9F6C-8711D4991C6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slow">
    <p:cut thruBlk="1"/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3396-2919-48AA-A6D5-13485CC302D6}" type="datetimeFigureOut">
              <a:rPr lang="es-EC" smtClean="0"/>
              <a:pPr/>
              <a:t>26/11/2011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C47C-3853-4BCF-9F6C-8711D4991C6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cut thruBlk="1"/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103396-2919-48AA-A6D5-13485CC302D6}" type="datetimeFigureOut">
              <a:rPr lang="es-EC" smtClean="0"/>
              <a:pPr/>
              <a:t>26/11/2011</a:t>
            </a:fld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C2C47C-3853-4BCF-9F6C-8711D4991C6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  <p:transition spd="slow">
    <p:cut thruBlk="1"/>
    <p:sndAc>
      <p:stSnd>
        <p:snd r:embed="rId1" name="cashre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3396-2919-48AA-A6D5-13485CC302D6}" type="datetimeFigureOut">
              <a:rPr lang="es-EC" smtClean="0"/>
              <a:pPr/>
              <a:t>26/11/2011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C47C-3853-4BCF-9F6C-8711D4991C6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cut thruBlk="1"/>
    <p:sndAc>
      <p:stSnd>
        <p:snd r:embed="rId1" name="cashre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103396-2919-48AA-A6D5-13485CC302D6}" type="datetimeFigureOut">
              <a:rPr lang="es-EC" smtClean="0"/>
              <a:pPr/>
              <a:t>26/11/2011</a:t>
            </a:fld>
            <a:endParaRPr lang="es-EC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EC2C47C-3853-4BCF-9F6C-8711D4991C6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 thruBlk="1"/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103396-2919-48AA-A6D5-13485CC302D6}" type="datetimeFigureOut">
              <a:rPr lang="es-EC" smtClean="0"/>
              <a:pPr/>
              <a:t>26/11/2011</a:t>
            </a:fld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C2C47C-3853-4BCF-9F6C-8711D4991C6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  <p:transition spd="slow">
    <p:cut thruBlk="1"/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103396-2919-48AA-A6D5-13485CC302D6}" type="datetimeFigureOut">
              <a:rPr lang="es-EC" smtClean="0"/>
              <a:pPr/>
              <a:t>26/11/2011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EC2C47C-3853-4BCF-9F6C-8711D4991C6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cut thruBlk="1"/>
    <p:sndAc>
      <p:stSnd>
        <p:snd r:embed="rId13" name="cashreg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411760" y="3356992"/>
            <a:ext cx="5976664" cy="165618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8041704" cy="2376264"/>
          </a:xfrm>
        </p:spPr>
        <p:txBody>
          <a:bodyPr/>
          <a:lstStyle/>
          <a:p>
            <a:pPr algn="ctr"/>
            <a:endParaRPr lang="es-EC" dirty="0" smtClean="0"/>
          </a:p>
          <a:p>
            <a:pPr algn="ctr"/>
            <a:r>
              <a:rPr lang="es-EC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“TRATAMIENTO DE LOS DESECHOS SÓLIDOS EN LA CIUDAD DE AZOGUES”</a:t>
            </a:r>
            <a:endParaRPr lang="es-EC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475656" cy="14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1619672" y="5633864"/>
            <a:ext cx="7177608" cy="24482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s-EC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s-EC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Tutor: </a:t>
            </a:r>
            <a:r>
              <a:rPr lang="es-EC" sz="2000" b="1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Ing</a:t>
            </a:r>
            <a:r>
              <a:rPr lang="es-EC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Walter Jácome </a:t>
            </a:r>
            <a:r>
              <a:rPr lang="es-EC" sz="2000" b="1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Ph.D.</a:t>
            </a:r>
            <a:endParaRPr lang="es-EC" sz="2000" b="1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lvl="0" algn="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s-EC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AUTOR: Ing. Ismael Ulloa </a:t>
            </a:r>
            <a:r>
              <a:rPr lang="es-EC" sz="2000" b="1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Ulloa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2339752" y="3645024"/>
            <a:ext cx="6048672" cy="24482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Trabajo de investigación previo a la obtención del grado de Magister en Administración de Negocios</a:t>
            </a:r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ut thruBlk="1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laca"/>
          <p:cNvSpPr/>
          <p:nvPr/>
        </p:nvSpPr>
        <p:spPr>
          <a:xfrm>
            <a:off x="467544" y="2060848"/>
            <a:ext cx="8064896" cy="1008112"/>
          </a:xfrm>
          <a:prstGeom prst="plaqu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39552" y="620688"/>
            <a:ext cx="7467600" cy="1584176"/>
          </a:xfrm>
          <a:prstGeom prst="rect">
            <a:avLst/>
          </a:prstGeom>
        </p:spPr>
        <p:txBody>
          <a:bodyPr vert="horz" anchor="b">
            <a:normAutofit fontScale="52500" lnSpcReduction="20000"/>
          </a:bodyPr>
          <a:lstStyle/>
          <a:p>
            <a:pPr>
              <a:spcBef>
                <a:spcPct val="0"/>
              </a:spcBef>
            </a:pPr>
            <a:r>
              <a:rPr kumimoji="0" lang="es-EC" sz="8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Capitulo  IV</a:t>
            </a:r>
          </a:p>
          <a:p>
            <a:pPr>
              <a:spcBef>
                <a:spcPct val="0"/>
              </a:spcBef>
            </a:pPr>
            <a:endParaRPr kumimoji="0" lang="es-EC" sz="4300" b="1" i="0" u="none" strike="noStrike" kern="1200" cap="small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s-EC" sz="4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PROCESAMIENTO, ANALISIS, INTERPRETACIÓN Y DISCUSION DE RESULTADOS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36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55576" y="1988840"/>
            <a:ext cx="7488832" cy="424847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sz="2200" b="1" dirty="0" smtClean="0">
                <a:solidFill>
                  <a:schemeClr val="bg1"/>
                </a:solidFill>
              </a:rPr>
              <a:t>CONTRASTACIÓN DE LAS PREGUNTAS DE INVESTIGACIÓN CON LOS RESULTADOS</a:t>
            </a:r>
            <a:endParaRPr lang="es-EC" sz="2200" dirty="0" smtClean="0">
              <a:solidFill>
                <a:schemeClr val="bg1"/>
              </a:solidFill>
            </a:endParaRPr>
          </a:p>
          <a:p>
            <a:pPr algn="just"/>
            <a:r>
              <a:rPr lang="es-ES" dirty="0" smtClean="0"/>
              <a:t> </a:t>
            </a:r>
            <a:endParaRPr lang="es-EC" dirty="0" smtClean="0"/>
          </a:p>
          <a:p>
            <a:pPr lvl="0" algn="just"/>
            <a:r>
              <a:rPr lang="es-ES" dirty="0" smtClean="0"/>
              <a:t>Determinar los procesos deficientes en el tratamiento de desechos sólidos, con la finalidad de establecer la estrategia correcta en el manejo  de sólidos y </a:t>
            </a:r>
            <a:r>
              <a:rPr lang="es-ES" dirty="0" err="1" smtClean="0"/>
              <a:t>lexibiados</a:t>
            </a:r>
            <a:r>
              <a:rPr lang="es-ES" dirty="0" smtClean="0"/>
              <a:t>  en la ciudad de Azogues</a:t>
            </a:r>
          </a:p>
          <a:p>
            <a:pPr lvl="0" algn="just"/>
            <a:endParaRPr lang="es-EC" dirty="0" smtClean="0"/>
          </a:p>
          <a:p>
            <a:pPr lvl="0" algn="just"/>
            <a:r>
              <a:rPr lang="es-ES" dirty="0" smtClean="0"/>
              <a:t>Al considerar el planteamiento de los objetivos se ha podido determinar los campos en donde se tiene que dar mayor énfasis en la elaboración de un plan de mejoramiento</a:t>
            </a:r>
          </a:p>
          <a:p>
            <a:pPr lvl="0" algn="just"/>
            <a:endParaRPr lang="es-EC" dirty="0" smtClean="0"/>
          </a:p>
          <a:p>
            <a:pPr lvl="0" algn="just"/>
            <a:r>
              <a:rPr lang="es-ES" dirty="0" smtClean="0"/>
              <a:t>Las políticas tienen que tener la participación ciudadana, </a:t>
            </a:r>
          </a:p>
          <a:p>
            <a:pPr lvl="0" algn="just"/>
            <a:endParaRPr lang="es-EC" dirty="0" smtClean="0"/>
          </a:p>
          <a:p>
            <a:pPr lvl="0" algn="just"/>
            <a:r>
              <a:rPr lang="es-ES" dirty="0" smtClean="0"/>
              <a:t>En el análisis de los resultados se ve la urgencia de espacios de capacitación del recurso humano.					 </a:t>
            </a:r>
            <a:r>
              <a:rPr kumimoji="0" lang="es-ES" sz="11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11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11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11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11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11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C" sz="11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ut thruBlk="1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4860032" y="2492896"/>
            <a:ext cx="3168352" cy="41044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Rectángulo"/>
          <p:cNvSpPr/>
          <p:nvPr/>
        </p:nvSpPr>
        <p:spPr>
          <a:xfrm>
            <a:off x="611560" y="2204864"/>
            <a:ext cx="3456384" cy="43924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3312368" cy="4752528"/>
          </a:xfrm>
        </p:spPr>
        <p:txBody>
          <a:bodyPr>
            <a:normAutofit fontScale="62500" lnSpcReduction="20000"/>
          </a:bodyPr>
          <a:lstStyle/>
          <a:p>
            <a:pPr lvl="1">
              <a:buNone/>
            </a:pPr>
            <a:r>
              <a:rPr lang="es-ES" sz="2400" b="1" dirty="0" smtClean="0"/>
              <a:t>CONCLUSIONES </a:t>
            </a:r>
            <a:endParaRPr lang="es-EC" sz="2000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C" sz="2000" dirty="0" smtClean="0"/>
          </a:p>
          <a:p>
            <a:pPr lvl="0"/>
            <a:r>
              <a:rPr lang="es-ES" dirty="0" smtClean="0"/>
              <a:t>los gobiernos locales, han considerados  a los desechos  como talón de Aquiles en las administraciones seccionales, de tal manera que no se han hecho las inversiones necesarias.</a:t>
            </a:r>
            <a:endParaRPr lang="es-EC" sz="2000" dirty="0" smtClean="0"/>
          </a:p>
          <a:p>
            <a:pPr lvl="0">
              <a:buNone/>
            </a:pPr>
            <a:r>
              <a:rPr lang="es-ES" dirty="0" smtClean="0"/>
              <a:t> </a:t>
            </a:r>
            <a:endParaRPr lang="es-EC" sz="2000" dirty="0" smtClean="0"/>
          </a:p>
          <a:p>
            <a:pPr lvl="0"/>
            <a:r>
              <a:rPr lang="es-ES" dirty="0" smtClean="0"/>
              <a:t>El crecimiento desordenado y sin planificación de las ciudades.</a:t>
            </a:r>
            <a:endParaRPr lang="es-EC" sz="2000" dirty="0" smtClean="0"/>
          </a:p>
          <a:p>
            <a:pPr>
              <a:buNone/>
            </a:pPr>
            <a:endParaRPr lang="es-EC" sz="2000" dirty="0" smtClean="0"/>
          </a:p>
          <a:p>
            <a:pPr lvl="0"/>
            <a:r>
              <a:rPr lang="es-ES" dirty="0" smtClean="0"/>
              <a:t>No  se priorizan la necesidad de inversión.</a:t>
            </a:r>
            <a:endParaRPr lang="es-EC" sz="2000" dirty="0" smtClean="0"/>
          </a:p>
          <a:p>
            <a:pPr lvl="0"/>
            <a:endParaRPr lang="es-EC" sz="2000" dirty="0" smtClean="0"/>
          </a:p>
          <a:p>
            <a:pPr lvl="0"/>
            <a:r>
              <a:rPr lang="es-ES" dirty="0" smtClean="0"/>
              <a:t>Los reclamos en nuestra ciudad se vuelven constantes y el manejo irresponsable que ciertos dirigentes políticos comunitarios hacen de éste problema</a:t>
            </a:r>
            <a:endParaRPr lang="es-EC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88640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860032" y="1988840"/>
            <a:ext cx="3096344" cy="468052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lvl="1"/>
            <a:endParaRPr lang="es-ES" b="1" dirty="0" smtClean="0"/>
          </a:p>
          <a:p>
            <a:pPr lvl="1"/>
            <a:r>
              <a:rPr lang="es-ES" b="1" dirty="0" smtClean="0"/>
              <a:t>RECOMENDACIONES</a:t>
            </a:r>
            <a:endParaRPr lang="es-EC" sz="1600" dirty="0" smtClean="0"/>
          </a:p>
          <a:p>
            <a:r>
              <a:rPr lang="es-ES" b="1" dirty="0" smtClean="0"/>
              <a:t> </a:t>
            </a:r>
            <a:endParaRPr lang="es-EC" sz="1600" dirty="0" smtClean="0"/>
          </a:p>
          <a:p>
            <a:pPr lvl="0"/>
            <a:r>
              <a:rPr lang="es-ES" dirty="0" smtClean="0"/>
              <a:t>Entrega de recursos de inversión y reinversión, que formen parte del presupuesto municipal</a:t>
            </a:r>
            <a:endParaRPr lang="es-EC" sz="1600" dirty="0" smtClean="0"/>
          </a:p>
          <a:p>
            <a:r>
              <a:rPr lang="es-ES" dirty="0" smtClean="0"/>
              <a:t> </a:t>
            </a:r>
            <a:endParaRPr lang="es-EC" sz="1600" dirty="0" smtClean="0"/>
          </a:p>
          <a:p>
            <a:pPr lvl="0"/>
            <a:r>
              <a:rPr lang="es-ES" dirty="0" smtClean="0"/>
              <a:t>Establecer lugares propicios para programas y proyectos en el manejo de residuos urbanos, </a:t>
            </a:r>
            <a:endParaRPr lang="es-EC" sz="1600" dirty="0" smtClean="0"/>
          </a:p>
          <a:p>
            <a:r>
              <a:rPr lang="es-ES" dirty="0" smtClean="0"/>
              <a:t> </a:t>
            </a:r>
            <a:endParaRPr lang="es-EC" sz="1600" dirty="0" smtClean="0"/>
          </a:p>
          <a:p>
            <a:pPr lvl="0"/>
            <a:r>
              <a:rPr lang="es-ES" dirty="0" smtClean="0"/>
              <a:t>Determinar procesos correctos de evaluación del recurso humano y técnico</a:t>
            </a:r>
            <a:endParaRPr lang="es-EC" sz="1600" dirty="0" smtClean="0"/>
          </a:p>
          <a:p>
            <a:r>
              <a:rPr lang="es-ES" dirty="0" smtClean="0"/>
              <a:t> </a:t>
            </a:r>
            <a:endParaRPr lang="es-EC" sz="1600" dirty="0" smtClean="0"/>
          </a:p>
          <a:p>
            <a:pPr lvl="0"/>
            <a:r>
              <a:rPr lang="es-ES" dirty="0" smtClean="0"/>
              <a:t>Propuesta sobre un nuevo modelo de gestión, solidario, participativo, cooperativista y proteccionista con el medio ambiente, </a:t>
            </a:r>
            <a:endParaRPr lang="es-EC" sz="1600" dirty="0" smtClean="0"/>
          </a:p>
          <a:p>
            <a:r>
              <a:rPr lang="es-ES" dirty="0" smtClean="0"/>
              <a:t> </a:t>
            </a:r>
            <a:endParaRPr lang="es-EC" sz="1600" dirty="0" smtClean="0"/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C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332656"/>
            <a:ext cx="7467600" cy="1584176"/>
          </a:xfrm>
          <a:prstGeom prst="rect">
            <a:avLst/>
          </a:prstGeom>
        </p:spPr>
        <p:txBody>
          <a:bodyPr vert="horz" anchor="b">
            <a:normAutofit fontScale="52500" lnSpcReduction="20000"/>
          </a:bodyPr>
          <a:lstStyle/>
          <a:p>
            <a:pPr>
              <a:spcBef>
                <a:spcPct val="0"/>
              </a:spcBef>
            </a:pPr>
            <a:r>
              <a:rPr kumimoji="0" lang="es-EC" sz="8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Capitulo  IV</a:t>
            </a:r>
          </a:p>
          <a:p>
            <a:pPr>
              <a:spcBef>
                <a:spcPct val="0"/>
              </a:spcBef>
            </a:pPr>
            <a:endParaRPr kumimoji="0" lang="es-EC" sz="4300" b="1" i="0" u="none" strike="noStrike" kern="1200" cap="small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s-EC" sz="4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PROCESAMIENTO, ANALISIS, INTERPRETACIÓN Y DISCUSION DE RESULTADOS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36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3707904" y="278092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V="1">
            <a:off x="3419872" y="3573016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3707904" y="4509120"/>
            <a:ext cx="108012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3635896" y="5445224"/>
            <a:ext cx="115212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 thruBlk="1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2530624" cy="53265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Antecedentes</a:t>
            </a: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04664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95536" y="476672"/>
            <a:ext cx="5184576" cy="1080120"/>
          </a:xfrm>
          <a:prstGeom prst="rect">
            <a:avLst/>
          </a:prstGeom>
        </p:spPr>
        <p:txBody>
          <a:bodyPr vert="horz" anchor="b">
            <a:normAutofit fontScale="45000" lnSpcReduction="20000"/>
          </a:bodyPr>
          <a:lstStyle/>
          <a:p>
            <a:pPr>
              <a:spcBef>
                <a:spcPct val="0"/>
              </a:spcBef>
            </a:pPr>
            <a:r>
              <a:rPr kumimoji="0" lang="es-EC" sz="8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Capitulo  V</a:t>
            </a:r>
          </a:p>
          <a:p>
            <a:pPr>
              <a:spcBef>
                <a:spcPct val="0"/>
              </a:spcBef>
            </a:pPr>
            <a:endParaRPr kumimoji="0" lang="es-EC" sz="4300" b="1" i="0" u="none" strike="noStrike" kern="1200" cap="small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kumimoji="0" lang="es-EC" sz="43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PROPUESTA DE INVESTIGACION</a:t>
            </a:r>
            <a:endParaRPr lang="es-EC" sz="43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36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131840" y="1600200"/>
            <a:ext cx="2530624" cy="5326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s-EC" sz="2400" dirty="0" smtClean="0"/>
              <a:t>Justificación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940152" y="1628800"/>
            <a:ext cx="2530624" cy="5326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s-EC" sz="2400" noProof="0" dirty="0" smtClean="0"/>
              <a:t>Objetivo General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67544" y="2492896"/>
            <a:ext cx="2530624" cy="5326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s-EC" sz="2400" noProof="0" dirty="0" smtClean="0"/>
              <a:t>Beneficiarios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203848" y="2492896"/>
            <a:ext cx="2530624" cy="5326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s-ES" sz="1600" b="1" dirty="0" smtClean="0"/>
              <a:t>DISCUSIÓN DE LA PROPUESTA</a:t>
            </a:r>
            <a:endParaRPr kumimoji="0" lang="es-EC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-396552" y="3212976"/>
            <a:ext cx="26548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lisis Matriz FODA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251520" y="3717032"/>
            <a:ext cx="1728192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s-EC" sz="2400" noProof="0" dirty="0" smtClean="0">
                <a:solidFill>
                  <a:srgbClr val="FF0000"/>
                </a:solidFill>
              </a:rPr>
              <a:t>F</a:t>
            </a:r>
            <a:r>
              <a:rPr lang="es-EC" sz="2400" noProof="0" dirty="0" smtClean="0"/>
              <a:t>ortalezas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2195736" y="3717032"/>
            <a:ext cx="2304256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s-EC" sz="2400" noProof="0" dirty="0" smtClean="0">
                <a:solidFill>
                  <a:srgbClr val="FF0000"/>
                </a:solidFill>
              </a:rPr>
              <a:t>O</a:t>
            </a:r>
            <a:r>
              <a:rPr lang="es-EC" sz="2400" noProof="0" dirty="0" smtClean="0"/>
              <a:t>portunidades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4860032" y="3717032"/>
            <a:ext cx="1872208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s-EC" sz="2400" noProof="0" dirty="0" smtClean="0">
                <a:solidFill>
                  <a:srgbClr val="FF0000"/>
                </a:solidFill>
              </a:rPr>
              <a:t>D</a:t>
            </a:r>
            <a:r>
              <a:rPr lang="es-EC" sz="2400" noProof="0" dirty="0" smtClean="0"/>
              <a:t>ebilidades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6948264" y="3717032"/>
            <a:ext cx="1656184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s-EC" sz="2400" noProof="0" dirty="0" smtClean="0">
                <a:solidFill>
                  <a:srgbClr val="FF0000"/>
                </a:solidFill>
              </a:rPr>
              <a:t>A</a:t>
            </a:r>
            <a:r>
              <a:rPr lang="es-EC" sz="2400" noProof="0" dirty="0" smtClean="0"/>
              <a:t>menazas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323528" y="4509120"/>
            <a:ext cx="158417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rmAutofit fontScale="4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s-EC" sz="2400" dirty="0" smtClean="0">
                <a:solidFill>
                  <a:srgbClr val="FF0000"/>
                </a:solidFill>
              </a:rPr>
              <a:t>RRHH CAPACITADO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323528" y="5085184"/>
            <a:ext cx="158417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rmAutofit fontScale="4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s-EC" sz="2400" noProof="0" dirty="0" smtClean="0">
                <a:solidFill>
                  <a:srgbClr val="FF0000"/>
                </a:solidFill>
              </a:rPr>
              <a:t>ESPACIOS FISICOS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323528" y="5661248"/>
            <a:ext cx="158417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rmAutofit fontScale="4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s-EC" sz="2400" noProof="0" dirty="0" smtClean="0">
                <a:solidFill>
                  <a:srgbClr val="FF0000"/>
                </a:solidFill>
              </a:rPr>
              <a:t>LEYES Y ORDENANZAS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2" name="21 Conector recto de flecha"/>
          <p:cNvCxnSpPr>
            <a:stCxn id="11" idx="2"/>
          </p:cNvCxnSpPr>
          <p:nvPr/>
        </p:nvCxnSpPr>
        <p:spPr>
          <a:xfrm>
            <a:off x="1115616" y="414908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 Marcador de contenido"/>
          <p:cNvSpPr txBox="1">
            <a:spLocks/>
          </p:cNvSpPr>
          <p:nvPr/>
        </p:nvSpPr>
        <p:spPr>
          <a:xfrm>
            <a:off x="2339752" y="4509120"/>
            <a:ext cx="158417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s-EC" sz="2400" dirty="0" smtClean="0">
                <a:solidFill>
                  <a:srgbClr val="FF0000"/>
                </a:solidFill>
              </a:rPr>
              <a:t>CREDITOS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2 Marcador de contenido"/>
          <p:cNvSpPr txBox="1">
            <a:spLocks/>
          </p:cNvSpPr>
          <p:nvPr/>
        </p:nvSpPr>
        <p:spPr>
          <a:xfrm>
            <a:off x="2339752" y="5085184"/>
            <a:ext cx="158417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rmAutofit fontScale="4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s-EC" sz="2400" dirty="0" smtClean="0">
                <a:solidFill>
                  <a:srgbClr val="FF0000"/>
                </a:solidFill>
              </a:rPr>
              <a:t>COLABORACION CIUDADANA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2339752" y="5661248"/>
            <a:ext cx="158417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rmAutofit fontScale="4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s-EC" sz="2400" dirty="0" smtClean="0">
                <a:solidFill>
                  <a:srgbClr val="FF0000"/>
                </a:solidFill>
              </a:rPr>
              <a:t>COLABORACION INSTITUCIONES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2 Marcador de contenido"/>
          <p:cNvSpPr txBox="1">
            <a:spLocks/>
          </p:cNvSpPr>
          <p:nvPr/>
        </p:nvSpPr>
        <p:spPr>
          <a:xfrm>
            <a:off x="4932040" y="4509120"/>
            <a:ext cx="158417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rmAutofit fontScale="4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s-EC" sz="2400" noProof="0" dirty="0" smtClean="0">
                <a:solidFill>
                  <a:srgbClr val="FF0000"/>
                </a:solidFill>
              </a:rPr>
              <a:t>POCO PRESUPUESTO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2 Marcador de contenido"/>
          <p:cNvSpPr txBox="1">
            <a:spLocks/>
          </p:cNvSpPr>
          <p:nvPr/>
        </p:nvSpPr>
        <p:spPr>
          <a:xfrm>
            <a:off x="4932040" y="5085184"/>
            <a:ext cx="158417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rmAutofit fontScale="5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s-EC" sz="2400" dirty="0" smtClean="0">
                <a:solidFill>
                  <a:srgbClr val="FF0000"/>
                </a:solidFill>
              </a:rPr>
              <a:t>ALTOS COSTOS 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2 Marcador de contenido"/>
          <p:cNvSpPr txBox="1">
            <a:spLocks/>
          </p:cNvSpPr>
          <p:nvPr/>
        </p:nvSpPr>
        <p:spPr>
          <a:xfrm>
            <a:off x="4932040" y="5661248"/>
            <a:ext cx="158417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rmAutofit fontScale="4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s-EC" sz="2400" dirty="0" smtClean="0">
                <a:solidFill>
                  <a:srgbClr val="FF0000"/>
                </a:solidFill>
              </a:rPr>
              <a:t>OPOSICION CONC. RURALES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2 Marcador de contenido"/>
          <p:cNvSpPr txBox="1">
            <a:spLocks/>
          </p:cNvSpPr>
          <p:nvPr/>
        </p:nvSpPr>
        <p:spPr>
          <a:xfrm>
            <a:off x="6948264" y="4509120"/>
            <a:ext cx="158417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rmAutofit fontScale="4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s-EC" sz="2400" noProof="0" dirty="0" smtClean="0">
                <a:solidFill>
                  <a:srgbClr val="FF0000"/>
                </a:solidFill>
              </a:rPr>
              <a:t>CONTAMINACION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2 Marcador de contenido"/>
          <p:cNvSpPr txBox="1">
            <a:spLocks/>
          </p:cNvSpPr>
          <p:nvPr/>
        </p:nvSpPr>
        <p:spPr>
          <a:xfrm>
            <a:off x="6948264" y="5157192"/>
            <a:ext cx="158417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rmAutofit fontScale="4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s-EC" sz="2400" noProof="0" dirty="0" smtClean="0">
                <a:solidFill>
                  <a:srgbClr val="FF0000"/>
                </a:solidFill>
              </a:rPr>
              <a:t>OPOSICION DE ZONAS 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2 Marcador de contenido"/>
          <p:cNvSpPr txBox="1">
            <a:spLocks/>
          </p:cNvSpPr>
          <p:nvPr/>
        </p:nvSpPr>
        <p:spPr>
          <a:xfrm>
            <a:off x="6948264" y="5733256"/>
            <a:ext cx="158417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rmAutofit fontScale="4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s-EC" sz="2400" noProof="0" dirty="0" smtClean="0">
                <a:solidFill>
                  <a:srgbClr val="FF0000"/>
                </a:solidFill>
              </a:rPr>
              <a:t>RENSA DESINFORMA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6" name="35 Conector recto de flecha"/>
          <p:cNvCxnSpPr/>
          <p:nvPr/>
        </p:nvCxnSpPr>
        <p:spPr>
          <a:xfrm>
            <a:off x="3347864" y="414908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5796136" y="414908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7740352" y="414908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 thruBlk="1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67944" y="404664"/>
            <a:ext cx="7467600" cy="1143000"/>
          </a:xfrm>
        </p:spPr>
        <p:txBody>
          <a:bodyPr/>
          <a:lstStyle/>
          <a:p>
            <a:r>
              <a:rPr lang="es-EC" dirty="0" smtClean="0"/>
              <a:t>PROPOSITOS</a:t>
            </a: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332656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51520" y="836712"/>
            <a:ext cx="5184576" cy="720080"/>
          </a:xfrm>
          <a:prstGeom prst="rect">
            <a:avLst/>
          </a:prstGeom>
        </p:spPr>
        <p:txBody>
          <a:bodyPr vert="horz" anchor="b">
            <a:normAutofit fontScale="30000" lnSpcReduction="20000"/>
          </a:bodyPr>
          <a:lstStyle/>
          <a:p>
            <a:pPr>
              <a:spcBef>
                <a:spcPct val="0"/>
              </a:spcBef>
            </a:pPr>
            <a:r>
              <a:rPr kumimoji="0" lang="es-EC" sz="8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Capitulo  V</a:t>
            </a:r>
          </a:p>
          <a:p>
            <a:pPr>
              <a:spcBef>
                <a:spcPct val="0"/>
              </a:spcBef>
            </a:pPr>
            <a:endParaRPr kumimoji="0" lang="es-EC" sz="4300" b="1" i="0" u="none" strike="noStrike" kern="1200" cap="small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kumimoji="0" lang="es-EC" sz="43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PROPUESTA DE INVESTIGACION</a:t>
            </a:r>
            <a:endParaRPr lang="es-EC" sz="43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36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4644008" y="141277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187624" y="1772816"/>
            <a:ext cx="6840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 Marcador de contenido"/>
          <p:cNvSpPr txBox="1">
            <a:spLocks/>
          </p:cNvSpPr>
          <p:nvPr/>
        </p:nvSpPr>
        <p:spPr>
          <a:xfrm>
            <a:off x="251520" y="1988840"/>
            <a:ext cx="1728192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s-EC" sz="2400" dirty="0" err="1" smtClean="0">
                <a:solidFill>
                  <a:srgbClr val="FF0000"/>
                </a:solidFill>
              </a:rPr>
              <a:t>Asp</a:t>
            </a:r>
            <a:r>
              <a:rPr lang="es-EC" sz="2400" dirty="0" smtClean="0">
                <a:solidFill>
                  <a:srgbClr val="FF0000"/>
                </a:solidFill>
              </a:rPr>
              <a:t>. legales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2123728" y="1988840"/>
            <a:ext cx="1872208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s-EC" sz="2400" noProof="0" dirty="0" smtClean="0">
                <a:solidFill>
                  <a:srgbClr val="FF0000"/>
                </a:solidFill>
              </a:rPr>
              <a:t>Ejes Acción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4139952" y="1988840"/>
            <a:ext cx="1512168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s-EC" sz="2400" dirty="0" smtClean="0">
                <a:solidFill>
                  <a:srgbClr val="FF0000"/>
                </a:solidFill>
              </a:rPr>
              <a:t>Técnicos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5796136" y="1988840"/>
            <a:ext cx="1512168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s-EC" sz="2400" noProof="0" dirty="0" smtClean="0">
                <a:solidFill>
                  <a:srgbClr val="FF0000"/>
                </a:solidFill>
              </a:rPr>
              <a:t>Financieros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7380312" y="1988840"/>
            <a:ext cx="1512168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s-EC" sz="2400" dirty="0" smtClean="0">
                <a:solidFill>
                  <a:srgbClr val="FF0000"/>
                </a:solidFill>
              </a:rPr>
              <a:t>Impactos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1187624" y="177281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endCxn id="14" idx="0"/>
          </p:cNvCxnSpPr>
          <p:nvPr/>
        </p:nvCxnSpPr>
        <p:spPr>
          <a:xfrm>
            <a:off x="3059832" y="177281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4860032" y="177281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6516216" y="177281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8028384" y="177281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1 Título"/>
          <p:cNvSpPr txBox="1">
            <a:spLocks/>
          </p:cNvSpPr>
          <p:nvPr/>
        </p:nvSpPr>
        <p:spPr>
          <a:xfrm>
            <a:off x="2195736" y="2708920"/>
            <a:ext cx="1800200" cy="32849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Sensibilización y Divulgación</a:t>
            </a:r>
          </a:p>
          <a:p>
            <a:pPr marL="0" lvl="2"/>
            <a:endParaRPr lang="es-ES" sz="1200" b="1" dirty="0" smtClean="0"/>
          </a:p>
          <a:p>
            <a:pPr marL="0" lvl="2"/>
            <a:r>
              <a:rPr lang="es-ES" sz="1200" b="1" dirty="0" smtClean="0"/>
              <a:t>Pertinencia</a:t>
            </a:r>
          </a:p>
          <a:p>
            <a:pPr marL="0" lvl="2"/>
            <a:endParaRPr kumimoji="0" lang="es-ES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lvl="2"/>
            <a:r>
              <a:rPr lang="es-ES" sz="1200" b="1" dirty="0" smtClean="0"/>
              <a:t>Coherencia</a:t>
            </a:r>
          </a:p>
          <a:p>
            <a:pPr marL="0" lvl="2"/>
            <a:endParaRPr kumimoji="0" lang="es-ES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lvl="2"/>
            <a:r>
              <a:rPr lang="es-ES" sz="1200" b="1" kern="0" dirty="0" smtClean="0">
                <a:solidFill>
                  <a:sysClr val="windowText" lastClr="000000"/>
                </a:solidFill>
              </a:rPr>
              <a:t>Prevención</a:t>
            </a:r>
          </a:p>
          <a:p>
            <a:pPr marL="0" lvl="2"/>
            <a:endParaRPr lang="es-ES" sz="1200" b="1" kern="0" dirty="0" smtClean="0">
              <a:solidFill>
                <a:sysClr val="windowText" lastClr="000000"/>
              </a:solidFill>
            </a:endParaRPr>
          </a:p>
          <a:p>
            <a:pPr marL="0" lvl="2"/>
            <a:r>
              <a:rPr lang="es-ES" sz="1200" b="1" dirty="0" smtClean="0"/>
              <a:t>Valoración</a:t>
            </a:r>
            <a:endParaRPr lang="es-EC" sz="1200" b="1" dirty="0" smtClean="0"/>
          </a:p>
          <a:p>
            <a:pPr marL="0" lvl="2"/>
            <a:endParaRPr lang="es-ES" sz="1200" b="1" kern="0" dirty="0" smtClean="0">
              <a:solidFill>
                <a:sysClr val="windowText" lastClr="000000"/>
              </a:solidFill>
            </a:endParaRPr>
          </a:p>
          <a:p>
            <a:pPr marL="0" lvl="2"/>
            <a:r>
              <a:rPr lang="es-ES" sz="1200" b="1" dirty="0" smtClean="0"/>
              <a:t>Disposición Final</a:t>
            </a:r>
          </a:p>
          <a:p>
            <a:pPr marL="0" lvl="2"/>
            <a:r>
              <a:rPr lang="es-EC" sz="1200" b="1" dirty="0" smtClean="0"/>
              <a:t>Control y Seguimiento</a:t>
            </a:r>
            <a:endParaRPr lang="es-ES" sz="1200" b="1" kern="0" dirty="0" smtClean="0">
              <a:solidFill>
                <a:sysClr val="windowText" lastClr="000000"/>
              </a:solidFill>
            </a:endParaRPr>
          </a:p>
          <a:p>
            <a:pPr marL="0" lvl="2"/>
            <a:endParaRPr kumimoji="0" lang="es-ES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lvl="2"/>
            <a:endParaRPr kumimoji="0" lang="es-EC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23 Flecha abajo"/>
          <p:cNvSpPr/>
          <p:nvPr/>
        </p:nvSpPr>
        <p:spPr>
          <a:xfrm>
            <a:off x="2987824" y="242088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24 Flecha abajo"/>
          <p:cNvSpPr/>
          <p:nvPr/>
        </p:nvSpPr>
        <p:spPr>
          <a:xfrm>
            <a:off x="1043608" y="242088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28 Flecha abajo"/>
          <p:cNvSpPr/>
          <p:nvPr/>
        </p:nvSpPr>
        <p:spPr>
          <a:xfrm>
            <a:off x="4860032" y="242088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4139952" y="2708920"/>
            <a:ext cx="1512168" cy="33123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b">
            <a:normAutofit fontScale="85000" lnSpcReduction="20000"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1" kern="0" dirty="0" smtClean="0">
                <a:solidFill>
                  <a:sysClr val="windowText" lastClr="000000"/>
                </a:solidFill>
              </a:rPr>
              <a:t>GENERACION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1" kern="0" dirty="0" smtClean="0">
                <a:solidFill>
                  <a:sysClr val="windowText" lastClr="000000"/>
                </a:solidFill>
              </a:rPr>
              <a:t>RECOLECCION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1" kern="0" dirty="0" smtClean="0">
                <a:solidFill>
                  <a:sysClr val="windowText" lastClr="000000"/>
                </a:solidFill>
              </a:rPr>
              <a:t>SELECCIÓN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1" kern="0" dirty="0" smtClean="0">
                <a:solidFill>
                  <a:sysClr val="windowText" lastClr="000000"/>
                </a:solidFill>
              </a:rPr>
              <a:t>RECICLAJE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1" kern="0" dirty="0" smtClean="0">
                <a:solidFill>
                  <a:sysClr val="windowText" lastClr="000000"/>
                </a:solidFill>
              </a:rPr>
              <a:t>TRANSPORTE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1" kern="0" dirty="0" smtClean="0">
                <a:solidFill>
                  <a:sysClr val="windowText" lastClr="000000"/>
                </a:solidFill>
              </a:rPr>
              <a:t>DIFUSION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1" kern="0" dirty="0" smtClean="0">
                <a:solidFill>
                  <a:sysClr val="windowText" lastClr="000000"/>
                </a:solidFill>
              </a:rPr>
              <a:t>FRECUENCIAS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1" kern="0" dirty="0" smtClean="0">
                <a:solidFill>
                  <a:sysClr val="windowText" lastClr="000000"/>
                </a:solidFill>
              </a:rPr>
              <a:t>COMPOSTAJE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1" kern="0" dirty="0" smtClean="0">
                <a:solidFill>
                  <a:sysClr val="windowText" lastClr="000000"/>
                </a:solidFill>
              </a:rPr>
              <a:t>ALMACENAM.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1" kern="0" dirty="0" smtClean="0">
                <a:solidFill>
                  <a:sysClr val="windowText" lastClr="000000"/>
                </a:solidFill>
              </a:rPr>
              <a:t>DISPOSICION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1" kern="0" dirty="0" smtClean="0">
                <a:solidFill>
                  <a:sysClr val="windowText" lastClr="000000"/>
                </a:solidFill>
              </a:rPr>
              <a:t>NORMAS SEGURIDAD</a:t>
            </a:r>
            <a:endParaRPr lang="es-ES" sz="1200" b="1" kern="0" dirty="0" smtClean="0">
              <a:solidFill>
                <a:sysClr val="windowText" lastClr="000000"/>
              </a:solidFill>
            </a:endParaRPr>
          </a:p>
          <a:p>
            <a:pPr marL="0" lvl="2"/>
            <a:endParaRPr kumimoji="0" lang="es-ES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lvl="2"/>
            <a:endParaRPr kumimoji="0" lang="es-EC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1 Título"/>
          <p:cNvSpPr txBox="1">
            <a:spLocks/>
          </p:cNvSpPr>
          <p:nvPr/>
        </p:nvSpPr>
        <p:spPr>
          <a:xfrm>
            <a:off x="5796136" y="2708920"/>
            <a:ext cx="1512168" cy="33123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1" kern="0" dirty="0" smtClean="0">
                <a:solidFill>
                  <a:sysClr val="windowText" lastClr="000000"/>
                </a:solidFill>
              </a:rPr>
              <a:t>INGRESOS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1" kern="0" dirty="0" smtClean="0">
                <a:solidFill>
                  <a:sysClr val="windowText" lastClr="000000"/>
                </a:solidFill>
              </a:rPr>
              <a:t>GASTOS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1" kern="0" dirty="0" smtClean="0">
                <a:solidFill>
                  <a:sysClr val="windowText" lastClr="000000"/>
                </a:solidFill>
              </a:rPr>
              <a:t>PRESUPUESTO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1" kern="0" dirty="0" smtClean="0">
              <a:solidFill>
                <a:sysClr val="windowText" lastClr="000000"/>
              </a:solidFill>
            </a:endParaRPr>
          </a:p>
          <a:p>
            <a:pPr marL="0" lvl="2"/>
            <a:endParaRPr kumimoji="0" lang="es-ES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lvl="2"/>
            <a:endParaRPr kumimoji="0" lang="es-EC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1 Título"/>
          <p:cNvSpPr txBox="1">
            <a:spLocks/>
          </p:cNvSpPr>
          <p:nvPr/>
        </p:nvSpPr>
        <p:spPr>
          <a:xfrm>
            <a:off x="395536" y="2780928"/>
            <a:ext cx="1512168" cy="33123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r>
              <a:rPr lang="es-EC" sz="1600" dirty="0" smtClean="0"/>
              <a:t>Constitución</a:t>
            </a:r>
          </a:p>
          <a:p>
            <a:endParaRPr lang="es-EC" sz="1600" dirty="0" smtClean="0"/>
          </a:p>
          <a:p>
            <a:r>
              <a:rPr lang="es-EC" sz="1600" dirty="0" smtClean="0"/>
              <a:t>COOTAD</a:t>
            </a:r>
          </a:p>
          <a:p>
            <a:endParaRPr lang="es-EC" sz="1600" dirty="0" smtClean="0"/>
          </a:p>
          <a:p>
            <a:r>
              <a:rPr lang="es-EC" sz="1600" dirty="0" smtClean="0"/>
              <a:t>Ordenanzas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1" kern="0" dirty="0" smtClean="0">
              <a:solidFill>
                <a:sysClr val="windowText" lastClr="000000"/>
              </a:solidFill>
            </a:endParaRPr>
          </a:p>
          <a:p>
            <a:pPr marL="0" lvl="2"/>
            <a:endParaRPr kumimoji="0" lang="es-ES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lvl="2"/>
            <a:endParaRPr kumimoji="0" lang="es-EC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1 Título"/>
          <p:cNvSpPr txBox="1">
            <a:spLocks/>
          </p:cNvSpPr>
          <p:nvPr/>
        </p:nvSpPr>
        <p:spPr>
          <a:xfrm>
            <a:off x="7452320" y="2708920"/>
            <a:ext cx="1224136" cy="33123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b">
            <a:normAutofit fontScale="62500" lnSpcReduction="20000"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sz="1900" b="1" dirty="0" smtClean="0"/>
              <a:t>Socio Económico</a:t>
            </a:r>
          </a:p>
          <a:p>
            <a:endParaRPr lang="es-EC" sz="1900" b="1" dirty="0" smtClean="0"/>
          </a:p>
          <a:p>
            <a:r>
              <a:rPr lang="es-ES" sz="1900" b="1" dirty="0" smtClean="0"/>
              <a:t>Ambientales</a:t>
            </a:r>
          </a:p>
          <a:p>
            <a:r>
              <a:rPr lang="es-ES" sz="1900" b="1" dirty="0" smtClean="0"/>
              <a:t> </a:t>
            </a:r>
            <a:endParaRPr lang="es-EC" sz="1900" b="1" dirty="0" smtClean="0"/>
          </a:p>
          <a:p>
            <a:r>
              <a:rPr lang="es-ES" sz="1900" b="1" dirty="0" smtClean="0"/>
              <a:t>Legales</a:t>
            </a:r>
          </a:p>
          <a:p>
            <a:endParaRPr lang="es-EC" sz="1900" b="1" dirty="0" smtClean="0"/>
          </a:p>
          <a:p>
            <a:r>
              <a:rPr lang="es-ES" sz="1900" b="1" dirty="0" smtClean="0"/>
              <a:t>Culturales</a:t>
            </a:r>
          </a:p>
          <a:p>
            <a:endParaRPr lang="es-EC" sz="1900" b="1" dirty="0" smtClean="0"/>
          </a:p>
          <a:p>
            <a:r>
              <a:rPr lang="es-ES" sz="1900" b="1" dirty="0" smtClean="0"/>
              <a:t>Tecnológicos</a:t>
            </a:r>
            <a:endParaRPr lang="es-EC" sz="1900" b="1" dirty="0" smtClean="0"/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1" kern="0" dirty="0" smtClean="0">
              <a:solidFill>
                <a:sysClr val="windowText" lastClr="000000"/>
              </a:solidFill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1" kern="0" dirty="0" smtClean="0">
              <a:solidFill>
                <a:sysClr val="windowText" lastClr="000000"/>
              </a:solidFill>
            </a:endParaRPr>
          </a:p>
          <a:p>
            <a:pPr marL="0" lvl="2"/>
            <a:endParaRPr kumimoji="0" lang="es-ES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lvl="2"/>
            <a:endParaRPr kumimoji="0" lang="es-EC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>
    <p:cut thruBlk="1"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75856" y="404664"/>
            <a:ext cx="7467600" cy="1143000"/>
          </a:xfrm>
        </p:spPr>
        <p:txBody>
          <a:bodyPr/>
          <a:lstStyle/>
          <a:p>
            <a:r>
              <a:rPr lang="es-EC" dirty="0" smtClean="0"/>
              <a:t>impactos</a:t>
            </a:r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899592" y="1412784"/>
          <a:ext cx="7128792" cy="5112569"/>
        </p:xfrm>
        <a:graphic>
          <a:graphicData uri="http://schemas.openxmlformats.org/drawingml/2006/table">
            <a:tbl>
              <a:tblPr/>
              <a:tblGrid>
                <a:gridCol w="2739363"/>
                <a:gridCol w="4389429"/>
              </a:tblGrid>
              <a:tr h="168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800" dirty="0">
                        <a:latin typeface="Calibri"/>
                        <a:cs typeface="Times New Roman"/>
                      </a:endParaRPr>
                    </a:p>
                  </a:txBody>
                  <a:tcPr marL="30937" marR="309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800">
                        <a:latin typeface="Calibri"/>
                        <a:cs typeface="Times New Roman"/>
                      </a:endParaRPr>
                    </a:p>
                  </a:txBody>
                  <a:tcPr marL="30937" marR="309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FASES DEL PROYECTO 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IMPACTOS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9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Presencia de mano de obra y maquinaria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19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Desbroce y despeje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19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Excavación y movimiento de tierras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19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CONSTRUCCION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Montaje edificios: edificio de control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19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Instalaciones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19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Apertura / mejora accesos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19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Producción ruido / vibraciones</a:t>
                      </a:r>
                      <a:endParaRPr lang="es-EC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19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Creación de empleo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9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Ocupación del suelo permanente: edificaciones y accesos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9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Movimiento de tierras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9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Explotación de la vía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9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Producción ruido / vibraciones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9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EXPLOTACION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Producción malos olores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9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Emisión contaminantes atmosféricos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9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Vertido de lixiviados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9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Control de la contaminación: suelo e hídrica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9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Mejor gestión de residuos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9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Mejor gestión de residuos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9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Desmantelamiento de las instalaciones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8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CLAUSURA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Clausura Movimiento de tierras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8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Reforestación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37" marR="309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467544" y="260648"/>
            <a:ext cx="5184576" cy="1080120"/>
          </a:xfrm>
          <a:prstGeom prst="rect">
            <a:avLst/>
          </a:prstGeom>
        </p:spPr>
        <p:txBody>
          <a:bodyPr vert="horz" anchor="b">
            <a:normAutofit fontScale="45000" lnSpcReduction="20000"/>
          </a:bodyPr>
          <a:lstStyle/>
          <a:p>
            <a:pPr>
              <a:spcBef>
                <a:spcPct val="0"/>
              </a:spcBef>
            </a:pPr>
            <a:r>
              <a:rPr kumimoji="0" lang="es-EC" sz="8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Capitulo  V</a:t>
            </a:r>
          </a:p>
          <a:p>
            <a:pPr>
              <a:spcBef>
                <a:spcPct val="0"/>
              </a:spcBef>
            </a:pPr>
            <a:endParaRPr kumimoji="0" lang="es-EC" sz="4300" b="1" i="0" u="none" strike="noStrike" kern="1200" cap="small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kumimoji="0" lang="es-EC" sz="43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PROPUESTA DE INVESTIGACION</a:t>
            </a:r>
            <a:endParaRPr lang="es-EC" sz="43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36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60648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 thruBlk="1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83568" y="2348880"/>
            <a:ext cx="4104456" cy="93610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827584" y="1700808"/>
            <a:ext cx="4464496" cy="12241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Matriz de impacto general</a:t>
            </a:r>
            <a:endParaRPr kumimoji="0" lang="es-EC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75655" y="3645023"/>
          <a:ext cx="6207490" cy="2805683"/>
        </p:xfrm>
        <a:graphic>
          <a:graphicData uri="http://schemas.openxmlformats.org/drawingml/2006/table">
            <a:tbl>
              <a:tblPr/>
              <a:tblGrid>
                <a:gridCol w="625678"/>
                <a:gridCol w="2067042"/>
                <a:gridCol w="625678"/>
                <a:gridCol w="625678"/>
                <a:gridCol w="625678"/>
                <a:gridCol w="409434"/>
                <a:gridCol w="409434"/>
                <a:gridCol w="409434"/>
                <a:gridCol w="409434"/>
              </a:tblGrid>
              <a:tr h="26506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Nº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Tipo de Impacto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Nivel de Impacto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50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-2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Impacto Socio Económico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x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Impacto Ambiental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Impacto Legal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Impacto Cultural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Impacto Tecnológico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x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72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Elaboración: Investigador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3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6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N.I. (General) = Suma/n; 11/5 = 2.2. = 2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755576" y="764704"/>
            <a:ext cx="5184576" cy="1080120"/>
          </a:xfrm>
          <a:prstGeom prst="rect">
            <a:avLst/>
          </a:prstGeom>
        </p:spPr>
        <p:txBody>
          <a:bodyPr vert="horz" anchor="b">
            <a:normAutofit fontScale="45000" lnSpcReduction="20000"/>
          </a:bodyPr>
          <a:lstStyle/>
          <a:p>
            <a:pPr>
              <a:spcBef>
                <a:spcPct val="0"/>
              </a:spcBef>
            </a:pPr>
            <a:r>
              <a:rPr kumimoji="0" lang="es-EC" sz="8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Capitulo  V</a:t>
            </a:r>
          </a:p>
          <a:p>
            <a:pPr>
              <a:spcBef>
                <a:spcPct val="0"/>
              </a:spcBef>
            </a:pPr>
            <a:endParaRPr kumimoji="0" lang="es-EC" sz="4300" b="1" i="0" u="none" strike="noStrike" kern="1200" cap="small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kumimoji="0" lang="es-EC" sz="43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PROPUESTA DE INVESTIGACION</a:t>
            </a:r>
            <a:endParaRPr lang="es-EC" sz="43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36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ut thruBlk="1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04664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899592" y="1412776"/>
          <a:ext cx="6696746" cy="3024333"/>
        </p:xfrm>
        <a:graphic>
          <a:graphicData uri="http://schemas.openxmlformats.org/drawingml/2006/table">
            <a:tbl>
              <a:tblPr/>
              <a:tblGrid>
                <a:gridCol w="1038653"/>
                <a:gridCol w="1198938"/>
                <a:gridCol w="1214967"/>
                <a:gridCol w="974539"/>
                <a:gridCol w="1295110"/>
                <a:gridCol w="974539"/>
              </a:tblGrid>
              <a:tr h="2326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INGRESOS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41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DESCRIPCION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ESCENARIO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ESCENARIO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ACTUAL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OPTIMISTA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Otras tasas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807.000,00 $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94,54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1.021.087,86 $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96,18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32641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Venta de productos y materia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8.400,00 $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0,98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20.000,00 $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1,88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32641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Multas ordenanzas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7.200,00 $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0,84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10.000,00 $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0,94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32641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Otros no especificados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1.000,00 $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0,12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10.000,00 $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0,94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32641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Otros aportes (HIDROPAUTE)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30.000,00 $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3,51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500,00 $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0,05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853.600,00 $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1.061.587,86 $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Arial"/>
                          <a:ea typeface="Times New Roman"/>
                          <a:cs typeface="Times New Roman"/>
                        </a:rPr>
                        <a:t>124,37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71600" y="4653136"/>
          <a:ext cx="6624736" cy="1828800"/>
        </p:xfrm>
        <a:graphic>
          <a:graphicData uri="http://schemas.openxmlformats.org/drawingml/2006/table">
            <a:tbl>
              <a:tblPr/>
              <a:tblGrid>
                <a:gridCol w="1600362"/>
                <a:gridCol w="1777925"/>
                <a:gridCol w="1801551"/>
                <a:gridCol w="1444898"/>
              </a:tblGrid>
              <a:tr h="2209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EGRESOS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COSTOS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0891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Administración =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126.566,02 $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9,05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Barrido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418.522,59 $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29,93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Recolección=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478.959,37 $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34,25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Dispo. Final=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362.170,60 $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25,90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Educación=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12.255,00 $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0,88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1.398.473,58 $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Arial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827584" y="260648"/>
            <a:ext cx="5184576" cy="1080120"/>
          </a:xfrm>
          <a:prstGeom prst="rect">
            <a:avLst/>
          </a:prstGeom>
        </p:spPr>
        <p:txBody>
          <a:bodyPr vert="horz" anchor="b">
            <a:normAutofit fontScale="45000" lnSpcReduction="20000"/>
          </a:bodyPr>
          <a:lstStyle/>
          <a:p>
            <a:pPr>
              <a:spcBef>
                <a:spcPct val="0"/>
              </a:spcBef>
            </a:pPr>
            <a:r>
              <a:rPr kumimoji="0" lang="es-EC" sz="8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Capitulo  V</a:t>
            </a:r>
          </a:p>
          <a:p>
            <a:pPr>
              <a:spcBef>
                <a:spcPct val="0"/>
              </a:spcBef>
            </a:pPr>
            <a:endParaRPr kumimoji="0" lang="es-EC" sz="4300" b="1" i="0" u="none" strike="noStrike" kern="1200" cap="small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kumimoji="0" lang="es-EC" sz="43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PROPUESTA DE INVESTIGACION</a:t>
            </a:r>
            <a:endParaRPr lang="es-EC" sz="43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36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ut thruBlk="1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67600" cy="1143000"/>
          </a:xfrm>
        </p:spPr>
        <p:txBody>
          <a:bodyPr>
            <a:normAutofit/>
          </a:bodyPr>
          <a:lstStyle/>
          <a:p>
            <a:r>
              <a:rPr lang="es-ES" sz="1600" b="1" dirty="0" smtClean="0"/>
              <a:t>ANÁLISIS DE ALTERNATIVAS DE UBICACIÓN</a:t>
            </a:r>
            <a:endParaRPr lang="es-EC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04664"/>
            <a:ext cx="1115616" cy="111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85" name="Group 1"/>
          <p:cNvGrpSpPr>
            <a:grpSpLocks/>
          </p:cNvGrpSpPr>
          <p:nvPr/>
        </p:nvGrpSpPr>
        <p:grpSpPr bwMode="auto">
          <a:xfrm>
            <a:off x="1331640" y="1700808"/>
            <a:ext cx="3384376" cy="1584176"/>
            <a:chOff x="1077717" y="1062721"/>
            <a:chExt cx="47820" cy="36247"/>
          </a:xfrm>
        </p:grpSpPr>
        <p:pic>
          <p:nvPicPr>
            <p:cNvPr id="41986" name="Picture 2" descr="mapa_ciudad_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7717" y="1062721"/>
              <a:ext cx="47820" cy="3624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41987" name="Oval 3"/>
            <p:cNvSpPr>
              <a:spLocks noChangeArrowheads="1"/>
            </p:cNvSpPr>
            <p:nvPr/>
          </p:nvSpPr>
          <p:spPr bwMode="auto">
            <a:xfrm>
              <a:off x="1107057" y="1086841"/>
              <a:ext cx="4500" cy="324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41988" name="Text Box 4"/>
            <p:cNvSpPr txBox="1">
              <a:spLocks noChangeArrowheads="1"/>
            </p:cNvSpPr>
            <p:nvPr/>
          </p:nvSpPr>
          <p:spPr bwMode="auto">
            <a:xfrm>
              <a:off x="1084197" y="1096201"/>
              <a:ext cx="14040" cy="2160"/>
            </a:xfrm>
            <a:prstGeom prst="rect">
              <a:avLst/>
            </a:prstGeom>
            <a:solidFill>
              <a:srgbClr val="FFCC00"/>
            </a:solidFill>
            <a:ln w="9525" algn="in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smtClean="0">
                  <a:ln>
                    <a:noFill/>
                  </a:ln>
                  <a:solidFill>
                    <a:srgbClr val="6633CC"/>
                  </a:solidFill>
                  <a:effectLst/>
                  <a:latin typeface="Calibri" pitchFamily="34" charset="0"/>
                  <a:cs typeface="Arial" pitchFamily="34" charset="0"/>
                </a:rPr>
                <a:t>RELLENO SANITARIO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89" name="Line 5"/>
            <p:cNvSpPr>
              <a:spLocks noChangeShapeType="1"/>
            </p:cNvSpPr>
            <p:nvPr/>
          </p:nvSpPr>
          <p:spPr bwMode="auto">
            <a:xfrm flipV="1">
              <a:off x="1096077" y="1088641"/>
              <a:ext cx="12600" cy="75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</p:grpSp>
      <p:pic>
        <p:nvPicPr>
          <p:cNvPr id="10" name="9 Imagen"/>
          <p:cNvPicPr/>
          <p:nvPr/>
        </p:nvPicPr>
        <p:blipFill>
          <a:blip r:embed="rId5" cstate="print"/>
          <a:srcRect l="39044" t="45038" r="40014" b="24864"/>
          <a:stretch>
            <a:fillRect/>
          </a:stretch>
        </p:blipFill>
        <p:spPr bwMode="auto">
          <a:xfrm>
            <a:off x="1115616" y="4221088"/>
            <a:ext cx="23042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6" cstate="print"/>
          <a:srcRect l="38856" t="38168" r="39455" b="33588"/>
          <a:stretch>
            <a:fillRect/>
          </a:stretch>
        </p:blipFill>
        <p:spPr bwMode="auto">
          <a:xfrm>
            <a:off x="4788024" y="3933056"/>
            <a:ext cx="3249031" cy="235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179512" y="2996952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Planta de tratamiento</a:t>
            </a:r>
            <a:r>
              <a:rPr kumimoji="0" lang="es-ES" sz="20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actual</a:t>
            </a:r>
            <a:endParaRPr kumimoji="0" lang="es-EC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3707904" y="2636912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Planta de tratamiento</a:t>
            </a:r>
            <a:r>
              <a:rPr kumimoji="0" lang="es-ES" sz="20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propuesta</a:t>
            </a:r>
            <a:endParaRPr kumimoji="0" lang="es-EC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827584" y="260648"/>
            <a:ext cx="5184576" cy="1080120"/>
          </a:xfrm>
          <a:prstGeom prst="rect">
            <a:avLst/>
          </a:prstGeom>
        </p:spPr>
        <p:txBody>
          <a:bodyPr vert="horz" anchor="b">
            <a:normAutofit fontScale="45000" lnSpcReduction="20000"/>
          </a:bodyPr>
          <a:lstStyle/>
          <a:p>
            <a:pPr>
              <a:spcBef>
                <a:spcPct val="0"/>
              </a:spcBef>
            </a:pPr>
            <a:r>
              <a:rPr kumimoji="0" lang="es-EC" sz="8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Capitulo  V</a:t>
            </a:r>
          </a:p>
          <a:p>
            <a:pPr>
              <a:spcBef>
                <a:spcPct val="0"/>
              </a:spcBef>
            </a:pPr>
            <a:endParaRPr kumimoji="0" lang="es-EC" sz="4300" b="1" i="0" u="none" strike="noStrike" kern="1200" cap="small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kumimoji="0" lang="es-EC" sz="43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PROPUESTA DE INVESTIGACION</a:t>
            </a:r>
            <a:endParaRPr lang="es-EC" sz="43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36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ut thruBlk="1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11560" y="1556792"/>
            <a:ext cx="7344816" cy="8640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760" y="260648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7467600" cy="4873752"/>
          </a:xfrm>
        </p:spPr>
        <p:txBody>
          <a:bodyPr>
            <a:norm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CONTRASTACIÓN DE LAS PREGUNTAS DE INVESTIGACIÓN CON LOS RESULTADOS DE LA VALIDACIÓN</a:t>
            </a:r>
          </a:p>
          <a:p>
            <a:endParaRPr lang="es-ES" sz="1600" b="1" dirty="0" smtClean="0"/>
          </a:p>
          <a:p>
            <a:r>
              <a:rPr lang="es-ES" sz="1600" dirty="0" smtClean="0"/>
              <a:t>Cuál de los problemas que se presentan en el tratamiento de desechos, incomodan más a la ciudadanía.  Contaminación</a:t>
            </a:r>
          </a:p>
          <a:p>
            <a:endParaRPr lang="es-ES" sz="1600" dirty="0" smtClean="0"/>
          </a:p>
          <a:p>
            <a:r>
              <a:rPr lang="es-ES" sz="1600" dirty="0" smtClean="0"/>
              <a:t>¿En qué grado las autoridades municipales  pueden entregar  su apoyo a este proyecto?. Municipio manifiesta la importancia y utilidad del proyecto</a:t>
            </a:r>
          </a:p>
          <a:p>
            <a:endParaRPr lang="es-ES" sz="1600" dirty="0" smtClean="0"/>
          </a:p>
          <a:p>
            <a:r>
              <a:rPr lang="es-ES" sz="1600" dirty="0" smtClean="0"/>
              <a:t>¿En el proceso de recolección existe un adecuado transporte, preclasificación y manejo de desechos? Con la implantación de éstos procesos se alcanzarán los resultados propuestos.</a:t>
            </a:r>
          </a:p>
          <a:p>
            <a:endParaRPr lang="es-ES" sz="1600" dirty="0" smtClean="0"/>
          </a:p>
          <a:p>
            <a:r>
              <a:rPr lang="es-ES" sz="1600" dirty="0" smtClean="0"/>
              <a:t>¿Cuál de los procesos específicos es el que presenta mayor conflicto? Relleno sanitario </a:t>
            </a:r>
            <a:endParaRPr lang="es-EC" sz="1600" dirty="0" smtClean="0"/>
          </a:p>
          <a:p>
            <a:endParaRPr lang="es-EC" sz="1600" dirty="0" smtClean="0"/>
          </a:p>
          <a:p>
            <a:endParaRPr lang="es-EC" sz="1600" dirty="0" smtClean="0"/>
          </a:p>
          <a:p>
            <a:endParaRPr lang="es-EC" sz="16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55576" y="404664"/>
            <a:ext cx="5184576" cy="1080120"/>
          </a:xfrm>
          <a:prstGeom prst="rect">
            <a:avLst/>
          </a:prstGeom>
        </p:spPr>
        <p:txBody>
          <a:bodyPr vert="horz" anchor="b">
            <a:normAutofit fontScale="45000" lnSpcReduction="20000"/>
          </a:bodyPr>
          <a:lstStyle/>
          <a:p>
            <a:pPr>
              <a:spcBef>
                <a:spcPct val="0"/>
              </a:spcBef>
            </a:pPr>
            <a:r>
              <a:rPr kumimoji="0" lang="es-EC" sz="8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Capitulo  V</a:t>
            </a:r>
          </a:p>
          <a:p>
            <a:pPr>
              <a:spcBef>
                <a:spcPct val="0"/>
              </a:spcBef>
            </a:pPr>
            <a:endParaRPr kumimoji="0" lang="es-EC" sz="4300" b="1" i="0" u="none" strike="noStrike" kern="1200" cap="small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kumimoji="0" lang="es-EC" sz="43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PROPUESTA DE INVESTIGACION</a:t>
            </a:r>
            <a:endParaRPr lang="es-EC" sz="43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36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ut thruBlk="1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32656"/>
            <a:ext cx="1043608" cy="104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04048" y="1605859"/>
            <a:ext cx="2808312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sz="1200" b="1" dirty="0" smtClean="0"/>
              <a:t>RECOMENDACIONES</a:t>
            </a:r>
            <a:endParaRPr lang="es-EC" sz="1200" dirty="0" smtClean="0"/>
          </a:p>
          <a:p>
            <a:r>
              <a:rPr lang="es-ES" sz="1200" dirty="0" smtClean="0"/>
              <a:t> </a:t>
            </a:r>
            <a:endParaRPr lang="es-EC" sz="1200" dirty="0" smtClean="0"/>
          </a:p>
          <a:p>
            <a:r>
              <a:rPr lang="es-ES" sz="1200" dirty="0" smtClean="0"/>
              <a:t> </a:t>
            </a:r>
            <a:endParaRPr lang="es-EC" sz="1200" dirty="0" smtClean="0"/>
          </a:p>
          <a:p>
            <a:pPr lvl="0"/>
            <a:r>
              <a:rPr lang="es-EC" sz="1200" dirty="0" smtClean="0"/>
              <a:t>Revisión de ordenanzas que den sostenibilidad, e ingresos.</a:t>
            </a:r>
          </a:p>
          <a:p>
            <a:r>
              <a:rPr lang="es-EC" sz="1200" dirty="0" smtClean="0"/>
              <a:t> </a:t>
            </a:r>
          </a:p>
          <a:p>
            <a:pPr lvl="0"/>
            <a:r>
              <a:rPr lang="es-EC" sz="1200" dirty="0" smtClean="0"/>
              <a:t>Nuevas políticas que tengan el apoyo ciudadano</a:t>
            </a:r>
          </a:p>
          <a:p>
            <a:r>
              <a:rPr lang="es-EC" sz="1200" dirty="0" smtClean="0"/>
              <a:t> </a:t>
            </a:r>
          </a:p>
          <a:p>
            <a:pPr lvl="0"/>
            <a:r>
              <a:rPr lang="es-EC" sz="1200" dirty="0" smtClean="0"/>
              <a:t>Es necesario emprender en asociación interinstitucional a nivel : bajar costos y disminuir el impacto</a:t>
            </a:r>
          </a:p>
          <a:p>
            <a:pPr lvl="0"/>
            <a:endParaRPr lang="es-EC" sz="1200" dirty="0" smtClean="0"/>
          </a:p>
          <a:p>
            <a:pPr lvl="0"/>
            <a:r>
              <a:rPr lang="es-EC" sz="1200" dirty="0" smtClean="0"/>
              <a:t>Motivar la participación de inversiones privadas , cambiando la normativa para la inversión privada</a:t>
            </a:r>
          </a:p>
          <a:p>
            <a:pPr lvl="0"/>
            <a:endParaRPr lang="es-EC" sz="1200" dirty="0" smtClean="0"/>
          </a:p>
          <a:p>
            <a:pPr lvl="0"/>
            <a:r>
              <a:rPr lang="es-EC" sz="1200" dirty="0" smtClean="0"/>
              <a:t>Buscar con antelación los espacios físicos adecuados.</a:t>
            </a:r>
          </a:p>
          <a:p>
            <a:pPr lvl="0"/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C" sz="1200" dirty="0" smtClean="0">
                <a:latin typeface="Arial" pitchFamily="34" charset="0"/>
                <a:cs typeface="Arial" pitchFamily="34" charset="0"/>
              </a:rPr>
              <a:t>Fomentar mancomunidades.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15616" y="1700808"/>
            <a:ext cx="2592288" cy="3754874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CONCLUSIONES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Deficiencias que se expresa en las encuestas realizadas.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implementaci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de un sistema de gesti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de residuos s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lidos, es para el municipio necesidad imperiosa.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predisposici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ciudadana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tema de investigaci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ha tenido la colaboraci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de funcionarios del departamento de higiene del municipio de Azogues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</a:t>
            </a:r>
            <a:r>
              <a:rPr kumimoji="0" lang="es-EC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generar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fuentes de empleo, que tanta falta hacen en la provincia y en la regi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n.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3568" y="404664"/>
            <a:ext cx="5184576" cy="1080120"/>
          </a:xfrm>
          <a:prstGeom prst="rect">
            <a:avLst/>
          </a:prstGeom>
        </p:spPr>
        <p:txBody>
          <a:bodyPr vert="horz" anchor="b">
            <a:normAutofit fontScale="45000" lnSpcReduction="20000"/>
          </a:bodyPr>
          <a:lstStyle/>
          <a:p>
            <a:pPr>
              <a:spcBef>
                <a:spcPct val="0"/>
              </a:spcBef>
            </a:pPr>
            <a:r>
              <a:rPr kumimoji="0" lang="es-EC" sz="8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Capitulo  V</a:t>
            </a:r>
          </a:p>
          <a:p>
            <a:pPr>
              <a:spcBef>
                <a:spcPct val="0"/>
              </a:spcBef>
            </a:pPr>
            <a:endParaRPr kumimoji="0" lang="es-EC" sz="4300" b="1" i="0" u="none" strike="noStrike" kern="1200" cap="small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kumimoji="0" lang="es-EC" sz="43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PROPUESTA DE INVESTIGACION</a:t>
            </a:r>
            <a:endParaRPr lang="es-EC" sz="43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36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3779912" y="2276872"/>
            <a:ext cx="115212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V="1">
            <a:off x="3635896" y="2924944"/>
            <a:ext cx="136815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endCxn id="5" idx="1"/>
          </p:cNvCxnSpPr>
          <p:nvPr/>
        </p:nvCxnSpPr>
        <p:spPr>
          <a:xfrm>
            <a:off x="3563888" y="3501008"/>
            <a:ext cx="1440160" cy="9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3563888" y="4149080"/>
            <a:ext cx="15121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3635896" y="4941168"/>
            <a:ext cx="129614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3635896" y="5085184"/>
            <a:ext cx="144016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 thruBlk="1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laca"/>
          <p:cNvSpPr/>
          <p:nvPr/>
        </p:nvSpPr>
        <p:spPr>
          <a:xfrm>
            <a:off x="3779912" y="4797152"/>
            <a:ext cx="4968552" cy="1872208"/>
          </a:xfrm>
          <a:prstGeom prst="plaqu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Rectángulo"/>
          <p:cNvSpPr/>
          <p:nvPr/>
        </p:nvSpPr>
        <p:spPr>
          <a:xfrm>
            <a:off x="395536" y="3356992"/>
            <a:ext cx="5976664" cy="17281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517232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-315416"/>
            <a:ext cx="7467600" cy="1143000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chemeClr val="accent3">
                    <a:lumMod val="75000"/>
                  </a:schemeClr>
                </a:solidFill>
              </a:rPr>
              <a:t>Capitulo  I</a:t>
            </a:r>
            <a:endParaRPr lang="es-EC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27584" y="836712"/>
            <a:ext cx="7467600" cy="6021288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sz="1200" dirty="0" smtClean="0"/>
              <a:t>ANTECEDENTES: 1997 se crea el departamento de higiene, en Luis Cordero, en el 2004  se reubica la planta al sur de la ciudad(</a:t>
            </a:r>
            <a:r>
              <a:rPr lang="es-EC" sz="1200" dirty="0" err="1" smtClean="0"/>
              <a:t>Chavay</a:t>
            </a:r>
            <a:r>
              <a:rPr lang="es-EC" sz="1200" dirty="0" smtClean="0"/>
              <a:t>)</a:t>
            </a:r>
          </a:p>
          <a:p>
            <a:pPr algn="just"/>
            <a:r>
              <a:rPr lang="es-EC" sz="1200" dirty="0" smtClean="0"/>
              <a:t>SITUACION ACTUAL DEL PROBLEMA: Crecimiento de la ciudad, 15 toneladas diarias, contaminación, falta de espacios, oposición de los sectores aledaños, falta de políticas, campañas, participación ciudadana.</a:t>
            </a:r>
          </a:p>
          <a:p>
            <a:pPr algn="just"/>
            <a:r>
              <a:rPr lang="es-EC" sz="1200" dirty="0" smtClean="0"/>
              <a:t>PLANTEAMINETO DEL PROBLEMA: Contaminación del relleno actual, falta de espacio, mala aplicación de procedimientos en los procesos, falta de responsabilidad con el ambiente.</a:t>
            </a:r>
          </a:p>
          <a:p>
            <a:pPr algn="just"/>
            <a:r>
              <a:rPr lang="es-ES" sz="1200" b="1" dirty="0" smtClean="0"/>
              <a:t>FORMULACION DEL PROBLEMA</a:t>
            </a:r>
            <a:r>
              <a:rPr lang="es-EC" sz="1200" dirty="0" smtClean="0"/>
              <a:t> </a:t>
            </a:r>
            <a:r>
              <a:rPr lang="es-ES" sz="1200" dirty="0" smtClean="0"/>
              <a:t>La falta de políticas que permitan un adecuado proceso de recolección, clasificación, transportación, tratamiento y almacenamiento, con criterios de responsabilidad social y de entorno, promoviendo alternativas de empleo, tecnificación y reutilización de los desechos de acuerdo a su clasificación.</a:t>
            </a:r>
          </a:p>
          <a:p>
            <a:pPr algn="just"/>
            <a:r>
              <a:rPr lang="es-ES" sz="1200" b="1" dirty="0" smtClean="0"/>
              <a:t>Manejo de Desechos Sólidos: conjunto de acciones tendientes al tratamiento de desechos sólidos</a:t>
            </a:r>
          </a:p>
          <a:p>
            <a:pPr algn="just"/>
            <a:r>
              <a:rPr lang="es-ES" sz="1200" b="1" dirty="0" smtClean="0"/>
              <a:t>CAUSAS</a:t>
            </a:r>
            <a:endParaRPr lang="es-EC" sz="1200" dirty="0" smtClean="0"/>
          </a:p>
          <a:p>
            <a:pPr lvl="0" algn="just"/>
            <a:r>
              <a:rPr lang="es-ES" sz="1200" dirty="0" smtClean="0"/>
              <a:t>Mala y poca planificación de acuerdo al crecimiento poblacional</a:t>
            </a:r>
            <a:endParaRPr lang="es-EC" sz="1200" dirty="0" smtClean="0"/>
          </a:p>
          <a:p>
            <a:pPr lvl="0" algn="just"/>
            <a:r>
              <a:rPr lang="es-ES" sz="1200" dirty="0" smtClean="0"/>
              <a:t>Incumplimiento de las normas ambientales vigentes.</a:t>
            </a:r>
            <a:endParaRPr lang="es-EC" sz="1200" dirty="0" smtClean="0"/>
          </a:p>
          <a:p>
            <a:pPr lvl="0" algn="just"/>
            <a:r>
              <a:rPr lang="es-ES" sz="1200" dirty="0" smtClean="0"/>
              <a:t>No se capacita el talento humano </a:t>
            </a:r>
            <a:endParaRPr lang="es-EC" sz="1200" dirty="0" smtClean="0"/>
          </a:p>
          <a:p>
            <a:pPr lvl="0" algn="just"/>
            <a:r>
              <a:rPr lang="es-ES" sz="1200" dirty="0" smtClean="0"/>
              <a:t>Inadecuada utilización en el manual de procesos y procedimientos</a:t>
            </a:r>
            <a:endParaRPr lang="es-EC" sz="1200" dirty="0" smtClean="0"/>
          </a:p>
          <a:p>
            <a:pPr lvl="0" algn="just"/>
            <a:r>
              <a:rPr lang="es-ES" sz="1200" dirty="0" smtClean="0"/>
              <a:t>Falta de inversión</a:t>
            </a:r>
            <a:endParaRPr lang="es-EC" sz="1200" dirty="0" smtClean="0"/>
          </a:p>
          <a:p>
            <a:pPr lvl="0" algn="just"/>
            <a:r>
              <a:rPr lang="es-ES" sz="1200" dirty="0" smtClean="0"/>
              <a:t>Espacio físico reducido</a:t>
            </a:r>
          </a:p>
          <a:p>
            <a:pPr algn="r">
              <a:buNone/>
            </a:pPr>
            <a:r>
              <a:rPr lang="es-ES" sz="1400" b="1" dirty="0" smtClean="0">
                <a:solidFill>
                  <a:schemeClr val="bg2">
                    <a:lumMod val="75000"/>
                  </a:schemeClr>
                </a:solidFill>
              </a:rPr>
              <a:t>EFECTOS</a:t>
            </a:r>
            <a:endParaRPr lang="es-EC" sz="14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 algn="r"/>
            <a:r>
              <a:rPr lang="es-ES" sz="1200" b="1" dirty="0" smtClean="0">
                <a:solidFill>
                  <a:schemeClr val="bg1"/>
                </a:solidFill>
              </a:rPr>
              <a:t>Contaminación</a:t>
            </a:r>
            <a:endParaRPr lang="es-EC" sz="1200" b="1" dirty="0" smtClean="0">
              <a:solidFill>
                <a:schemeClr val="bg1"/>
              </a:solidFill>
            </a:endParaRPr>
          </a:p>
          <a:p>
            <a:pPr lvl="0" algn="r"/>
            <a:r>
              <a:rPr lang="es-ES" sz="1200" b="1" dirty="0" smtClean="0">
                <a:solidFill>
                  <a:schemeClr val="bg1"/>
                </a:solidFill>
              </a:rPr>
              <a:t>Enfermedades, insalubridad</a:t>
            </a:r>
            <a:endParaRPr lang="es-EC" sz="1200" b="1" dirty="0" smtClean="0">
              <a:solidFill>
                <a:schemeClr val="bg1"/>
              </a:solidFill>
            </a:endParaRPr>
          </a:p>
          <a:p>
            <a:pPr lvl="0" algn="r"/>
            <a:r>
              <a:rPr lang="es-ES" sz="1200" b="1" dirty="0" smtClean="0">
                <a:solidFill>
                  <a:schemeClr val="bg1"/>
                </a:solidFill>
              </a:rPr>
              <a:t>Descontento de la población</a:t>
            </a:r>
            <a:endParaRPr lang="es-EC" sz="1200" b="1" dirty="0" smtClean="0">
              <a:solidFill>
                <a:schemeClr val="bg1"/>
              </a:solidFill>
            </a:endParaRPr>
          </a:p>
          <a:p>
            <a:pPr lvl="0" algn="r"/>
            <a:r>
              <a:rPr lang="es-ES" sz="1200" b="1" dirty="0" smtClean="0">
                <a:solidFill>
                  <a:schemeClr val="bg1"/>
                </a:solidFill>
              </a:rPr>
              <a:t>Acumulación de los desechos en forma desmedida</a:t>
            </a:r>
            <a:endParaRPr lang="es-EC" sz="1200" b="1" dirty="0" smtClean="0">
              <a:solidFill>
                <a:schemeClr val="bg1"/>
              </a:solidFill>
            </a:endParaRPr>
          </a:p>
          <a:p>
            <a:pPr lvl="0" algn="r"/>
            <a:r>
              <a:rPr lang="es-ES" sz="1200" b="1" dirty="0" smtClean="0">
                <a:solidFill>
                  <a:schemeClr val="bg1"/>
                </a:solidFill>
              </a:rPr>
              <a:t>Epidemias</a:t>
            </a:r>
            <a:endParaRPr lang="es-EC" sz="1200" b="1" dirty="0" smtClean="0">
              <a:solidFill>
                <a:schemeClr val="bg1"/>
              </a:solidFill>
            </a:endParaRPr>
          </a:p>
          <a:p>
            <a:endParaRPr lang="es-EC" sz="1200" dirty="0" smtClean="0"/>
          </a:p>
        </p:txBody>
      </p:sp>
    </p:spTree>
  </p:cSld>
  <p:clrMapOvr>
    <a:masterClrMapping/>
  </p:clrMapOvr>
  <p:transition spd="slow">
    <p:cut thruBlk="1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3212976"/>
            <a:ext cx="7467600" cy="1143000"/>
          </a:xfrm>
        </p:spPr>
        <p:txBody>
          <a:bodyPr/>
          <a:lstStyle/>
          <a:p>
            <a:r>
              <a:rPr lang="es-EC" dirty="0" smtClean="0"/>
              <a:t>Agradecimiento especial</a:t>
            </a: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157192"/>
            <a:ext cx="1475656" cy="14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59832" y="1628800"/>
            <a:ext cx="3024336" cy="8617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VALIDACION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ut thruBlk="1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laca"/>
          <p:cNvSpPr/>
          <p:nvPr/>
        </p:nvSpPr>
        <p:spPr>
          <a:xfrm>
            <a:off x="179512" y="3861048"/>
            <a:ext cx="7560840" cy="2736304"/>
          </a:xfrm>
          <a:prstGeom prst="plaqu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Rectángulo redondeado"/>
          <p:cNvSpPr/>
          <p:nvPr/>
        </p:nvSpPr>
        <p:spPr>
          <a:xfrm>
            <a:off x="395536" y="1412776"/>
            <a:ext cx="7704856" cy="165618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8864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467600" cy="1143000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chemeClr val="accent3">
                    <a:lumMod val="75000"/>
                  </a:schemeClr>
                </a:solidFill>
              </a:rPr>
              <a:t>Capitulo  I</a:t>
            </a:r>
            <a:endParaRPr lang="es-EC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7467600" cy="6021288"/>
          </a:xfrm>
        </p:spPr>
        <p:txBody>
          <a:bodyPr>
            <a:normAutofit/>
          </a:bodyPr>
          <a:lstStyle/>
          <a:p>
            <a:pPr algn="just"/>
            <a:r>
              <a:rPr lang="es-EC" sz="1200" dirty="0" smtClean="0"/>
              <a:t>CAMBIOS ESPERADOS CON LA INVESTIGACION: Salud, Tecnología, Medio Ambiente, Economía y en la Ciudadanía.</a:t>
            </a:r>
          </a:p>
          <a:p>
            <a:pPr algn="just">
              <a:buNone/>
            </a:pPr>
            <a:r>
              <a:rPr lang="es-EC" sz="1200" dirty="0" smtClean="0"/>
              <a:t> </a:t>
            </a:r>
          </a:p>
          <a:p>
            <a:pPr algn="just"/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OBJETIVO GENERAL</a:t>
            </a:r>
            <a:endParaRPr lang="es-EC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 algn="just">
              <a:buNone/>
            </a:pP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</a:rPr>
              <a:t>	Determinar los procesos deficientes en el tratamiento de sólidos, con la finalidad de establecer la estrategia correcta, estableciendo políticas amigables con la colectividad  y la naturaleza, beneficiando la  salud y el de la ciudad y el medio ambiente</a:t>
            </a:r>
            <a:r>
              <a:rPr lang="es-ES" sz="1600" dirty="0" smtClean="0"/>
              <a:t>.</a:t>
            </a:r>
          </a:p>
          <a:p>
            <a:pPr lvl="0" algn="just">
              <a:buNone/>
            </a:pPr>
            <a:endParaRPr lang="es-EC" sz="1200" dirty="0" smtClean="0"/>
          </a:p>
          <a:p>
            <a:pPr algn="just"/>
            <a:r>
              <a:rPr lang="es-ES" sz="1200" b="1" dirty="0" smtClean="0"/>
              <a:t>OBJETIVO ESPECIFICOS: Procesos de tratamiento; Determinar aquellos que afectan al medio, a los trabajadores, ciudadanía; renovación tecnológica, campañas de recolección, reciclaje.</a:t>
            </a:r>
          </a:p>
          <a:p>
            <a:pPr algn="just"/>
            <a:endParaRPr lang="es-ES" sz="1200" b="1" dirty="0" smtClean="0"/>
          </a:p>
          <a:p>
            <a:pPr algn="just"/>
            <a:r>
              <a:rPr lang="es-ES" sz="1200" b="1" dirty="0" smtClean="0"/>
              <a:t> PREGUNTAS DE INVESTIGACIÓN</a:t>
            </a:r>
            <a:endParaRPr lang="es-EC" sz="1200" dirty="0" smtClean="0"/>
          </a:p>
          <a:p>
            <a:pPr lvl="0" algn="just">
              <a:buNone/>
            </a:pPr>
            <a:r>
              <a:rPr lang="es-ES" sz="1200" dirty="0" smtClean="0"/>
              <a:t>	¿Se sigue el  manual de procedimientos?</a:t>
            </a:r>
            <a:endParaRPr lang="es-EC" sz="1200" dirty="0" smtClean="0"/>
          </a:p>
          <a:p>
            <a:pPr lvl="0" algn="just">
              <a:buNone/>
            </a:pPr>
            <a:r>
              <a:rPr lang="es-ES" sz="1200" dirty="0" smtClean="0"/>
              <a:t>	 ¿ Existe apoyo del municipio en el proyecto?</a:t>
            </a:r>
            <a:endParaRPr lang="es-EC" sz="1200" dirty="0" smtClean="0"/>
          </a:p>
          <a:p>
            <a:pPr lvl="0" algn="just">
              <a:buNone/>
            </a:pPr>
            <a:r>
              <a:rPr lang="es-ES" sz="1200" dirty="0" smtClean="0"/>
              <a:t>	¿Cuál de los procesos presenta más conflicto?</a:t>
            </a:r>
            <a:endParaRPr lang="es-EC" sz="1200" dirty="0" smtClean="0"/>
          </a:p>
          <a:p>
            <a:pPr lvl="0" algn="just">
              <a:buNone/>
            </a:pPr>
            <a:r>
              <a:rPr lang="es-ES" sz="1200" dirty="0" smtClean="0"/>
              <a:t>	¿En el proceso de recolección?</a:t>
            </a:r>
            <a:endParaRPr lang="es-EC" sz="1200" dirty="0" smtClean="0"/>
          </a:p>
          <a:p>
            <a:pPr lvl="0" algn="just">
              <a:buNone/>
            </a:pPr>
            <a:r>
              <a:rPr lang="es-ES" sz="1200" dirty="0" smtClean="0"/>
              <a:t>	¿Cuál de las técnicas tiene mayor efectividad. ?</a:t>
            </a:r>
          </a:p>
          <a:p>
            <a:pPr lvl="0" algn="just">
              <a:buNone/>
            </a:pPr>
            <a:r>
              <a:rPr lang="es-ES" sz="1200" dirty="0" smtClean="0"/>
              <a:t>	¿Cuál de los problemas en el tratamiento de desechos, incomodan más a la ciudadanía. </a:t>
            </a:r>
            <a:endParaRPr lang="es-EC" sz="1200" dirty="0" smtClean="0"/>
          </a:p>
          <a:p>
            <a:pPr algn="just"/>
            <a:endParaRPr lang="es-EC" sz="1200" dirty="0" smtClean="0"/>
          </a:p>
          <a:p>
            <a:pPr algn="just"/>
            <a:r>
              <a:rPr lang="es-EC" sz="1200" dirty="0" smtClean="0"/>
              <a:t>VIABILIDAD: Apoyo municipio, necesidad ciudadana.</a:t>
            </a:r>
          </a:p>
          <a:p>
            <a:pPr lvl="0">
              <a:buNone/>
            </a:pPr>
            <a:endParaRPr lang="es-ES" sz="1200" dirty="0" smtClean="0"/>
          </a:p>
          <a:p>
            <a:pPr lvl="0">
              <a:buNone/>
            </a:pPr>
            <a:endParaRPr lang="es-ES" sz="1200" dirty="0" smtClean="0"/>
          </a:p>
          <a:p>
            <a:pPr lvl="0">
              <a:buNone/>
            </a:pPr>
            <a:endParaRPr lang="es-EC" sz="1200" dirty="0" smtClean="0"/>
          </a:p>
          <a:p>
            <a:endParaRPr lang="es-EC" sz="1200" dirty="0" smtClean="0"/>
          </a:p>
        </p:txBody>
      </p:sp>
    </p:spTree>
  </p:cSld>
  <p:clrMapOvr>
    <a:masterClrMapping/>
  </p:clrMapOvr>
  <p:transition spd="slow">
    <p:cut thruBlk="1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Placa"/>
          <p:cNvSpPr/>
          <p:nvPr/>
        </p:nvSpPr>
        <p:spPr>
          <a:xfrm>
            <a:off x="467544" y="3717032"/>
            <a:ext cx="8136904" cy="864096"/>
          </a:xfrm>
          <a:prstGeom prst="plaqu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Elipse"/>
          <p:cNvSpPr/>
          <p:nvPr/>
        </p:nvSpPr>
        <p:spPr>
          <a:xfrm>
            <a:off x="1259632" y="5373216"/>
            <a:ext cx="684076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395536" y="1916832"/>
            <a:ext cx="8064896" cy="115212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3265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EC" sz="4000" b="1" dirty="0" smtClean="0">
                <a:solidFill>
                  <a:schemeClr val="accent3">
                    <a:lumMod val="75000"/>
                  </a:schemeClr>
                </a:solidFill>
              </a:rPr>
              <a:t>Capitulo  II: marco teórico</a:t>
            </a:r>
            <a:endParaRPr lang="es-EC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80920" cy="5661248"/>
          </a:xfrm>
        </p:spPr>
        <p:txBody>
          <a:bodyPr>
            <a:normAutofit lnSpcReduction="10000"/>
          </a:bodyPr>
          <a:lstStyle/>
          <a:p>
            <a:r>
              <a:rPr lang="es-ES" sz="1600" b="1" dirty="0" smtClean="0"/>
              <a:t>SISTEMA DE MANEJO DE RESIDUOS SOLIDOS</a:t>
            </a:r>
          </a:p>
          <a:p>
            <a:endParaRPr lang="es-ES" sz="1600" b="1" dirty="0" smtClean="0"/>
          </a:p>
          <a:p>
            <a:endParaRPr lang="es-ES" sz="1600" b="1" dirty="0" smtClean="0"/>
          </a:p>
          <a:p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</a:rPr>
              <a:t>RIESGO ASOCIADO AL MANEJO DE RESIDUOS SOLIDOS.</a:t>
            </a:r>
            <a:endParaRPr lang="es-EC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</a:rPr>
              <a:t>	 Gestión negativa:</a:t>
            </a:r>
          </a:p>
          <a:p>
            <a:pPr>
              <a:buNone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</a:rPr>
              <a:t>	Gestión Positiva:</a:t>
            </a:r>
            <a:endParaRPr lang="es-E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buNone/>
            </a:pPr>
            <a:endParaRPr lang="es-EC" sz="1600" dirty="0" smtClean="0"/>
          </a:p>
          <a:p>
            <a:r>
              <a:rPr lang="es-EC" sz="1600" dirty="0" smtClean="0"/>
              <a:t>Clasificación de los residuos: Estado, origen</a:t>
            </a:r>
          </a:p>
          <a:p>
            <a:endParaRPr lang="es-EC" sz="1600" dirty="0" smtClean="0"/>
          </a:p>
          <a:p>
            <a:r>
              <a:rPr lang="es-ES" sz="1600" b="1" dirty="0" smtClean="0">
                <a:solidFill>
                  <a:schemeClr val="bg1"/>
                </a:solidFill>
              </a:rPr>
              <a:t>TIPOS DE RESIDUOS</a:t>
            </a:r>
            <a:r>
              <a:rPr lang="es-EC" sz="1600" dirty="0" smtClean="0">
                <a:solidFill>
                  <a:schemeClr val="bg1"/>
                </a:solidFill>
              </a:rPr>
              <a:t>: </a:t>
            </a:r>
            <a:r>
              <a:rPr lang="es-ES" sz="1600" b="1" dirty="0" smtClean="0">
                <a:solidFill>
                  <a:schemeClr val="bg1"/>
                </a:solidFill>
              </a:rPr>
              <a:t>Municipales, hospitalarios, industriales, mineros, </a:t>
            </a:r>
          </a:p>
          <a:p>
            <a:pPr>
              <a:buNone/>
            </a:pPr>
            <a:r>
              <a:rPr lang="es-ES" sz="1600" b="1" dirty="0" smtClean="0">
                <a:solidFill>
                  <a:schemeClr val="bg1"/>
                </a:solidFill>
              </a:rPr>
              <a:t>	Por el manejo: Peligrosos, inertes, no peligrosos</a:t>
            </a:r>
          </a:p>
          <a:p>
            <a:pPr>
              <a:buNone/>
            </a:pPr>
            <a:endParaRPr lang="es-ES" sz="1600" b="1" dirty="0" smtClean="0"/>
          </a:p>
          <a:p>
            <a:pPr>
              <a:buNone/>
            </a:pPr>
            <a:r>
              <a:rPr lang="es-ES" sz="1600" b="1" dirty="0" smtClean="0"/>
              <a:t>	Procesos en el manejo de residuos sólidos: Generación, clasificación, reciclaje, transporte, tratamiento y disposición final</a:t>
            </a:r>
          </a:p>
          <a:p>
            <a:pPr>
              <a:buNone/>
            </a:pPr>
            <a:endParaRPr lang="es-ES" sz="1600" b="1" dirty="0" smtClean="0"/>
          </a:p>
          <a:p>
            <a:pPr algn="ctr"/>
            <a:r>
              <a:rPr lang="es-ES" sz="1600" b="1" dirty="0" smtClean="0"/>
              <a:t>VARIACIONES ESTACIONALES DE LOS RESIDUOS</a:t>
            </a:r>
            <a:endParaRPr lang="es-EC" sz="1600" dirty="0" smtClean="0"/>
          </a:p>
          <a:p>
            <a:endParaRPr lang="es-EC" sz="1600" dirty="0" smtClean="0"/>
          </a:p>
          <a:p>
            <a:r>
              <a:rPr lang="es-EC" sz="1600" b="1" dirty="0" smtClean="0"/>
              <a:t>IMPACTOS AMBIENTALES</a:t>
            </a:r>
          </a:p>
          <a:p>
            <a:r>
              <a:rPr lang="es-EC" sz="1600" b="1" dirty="0" smtClean="0"/>
              <a:t>GESTION ADMINISTRATIVA</a:t>
            </a:r>
          </a:p>
          <a:p>
            <a:endParaRPr lang="es-EC" sz="1200" dirty="0" smtClean="0"/>
          </a:p>
        </p:txBody>
      </p:sp>
    </p:spTree>
  </p:cSld>
  <p:clrMapOvr>
    <a:masterClrMapping/>
  </p:clrMapOvr>
  <p:transition spd="slow">
    <p:cut thruBlk="1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4211960" y="3789040"/>
            <a:ext cx="439248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9824" y="332656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95536" y="-23428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EC" sz="4000" b="1" dirty="0" smtClean="0">
                <a:solidFill>
                  <a:schemeClr val="accent3">
                    <a:lumMod val="75000"/>
                  </a:schemeClr>
                </a:solidFill>
              </a:rPr>
              <a:t>Capitulo  III: </a:t>
            </a:r>
            <a:r>
              <a:rPr lang="es-EC" sz="3600" b="1" dirty="0" smtClean="0">
                <a:solidFill>
                  <a:schemeClr val="accent3">
                    <a:lumMod val="75000"/>
                  </a:schemeClr>
                </a:solidFill>
              </a:rPr>
              <a:t>METODOLOGIA</a:t>
            </a:r>
            <a:endParaRPr lang="es-EC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419872" y="1055016"/>
            <a:ext cx="2500330" cy="2857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45720" rIns="45720">
            <a:normAutofit fontScale="5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sz="2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  <a:ea typeface="+mj-ea"/>
                <a:cs typeface="+mj-cs"/>
              </a:rPr>
              <a:t>TIPO DE INVESTIGACION</a:t>
            </a:r>
          </a:p>
        </p:txBody>
      </p:sp>
      <p:sp>
        <p:nvSpPr>
          <p:cNvPr id="9" name="8 Estrella de 12 puntas"/>
          <p:cNvSpPr/>
          <p:nvPr/>
        </p:nvSpPr>
        <p:spPr>
          <a:xfrm>
            <a:off x="83440" y="1501337"/>
            <a:ext cx="2760368" cy="703527"/>
          </a:xfrm>
          <a:prstGeom prst="star1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050" dirty="0">
                <a:latin typeface="Arial" pitchFamily="34" charset="0"/>
                <a:cs typeface="Arial" pitchFamily="34" charset="0"/>
              </a:rPr>
              <a:t>Paradigma mixto con datos cuantitativos y cualitativos</a:t>
            </a:r>
          </a:p>
        </p:txBody>
      </p:sp>
      <p:sp>
        <p:nvSpPr>
          <p:cNvPr id="10" name="9 Elipse"/>
          <p:cNvSpPr/>
          <p:nvPr/>
        </p:nvSpPr>
        <p:spPr>
          <a:xfrm>
            <a:off x="2843213" y="1484313"/>
            <a:ext cx="1779587" cy="576262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050" dirty="0">
                <a:latin typeface="Arial" pitchFamily="34" charset="0"/>
                <a:cs typeface="Arial" pitchFamily="34" charset="0"/>
              </a:rPr>
              <a:t>Tipo descriptivo</a:t>
            </a:r>
          </a:p>
        </p:txBody>
      </p:sp>
      <p:sp>
        <p:nvSpPr>
          <p:cNvPr id="11" name="10 Esquina doblada"/>
          <p:cNvSpPr/>
          <p:nvPr/>
        </p:nvSpPr>
        <p:spPr>
          <a:xfrm>
            <a:off x="4741863" y="1557338"/>
            <a:ext cx="1125537" cy="431800"/>
          </a:xfrm>
          <a:prstGeom prst="foldedCorner">
            <a:avLst/>
          </a:prstGeom>
          <a:solidFill>
            <a:srgbClr val="F60A3D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 sz="105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C" sz="1050" dirty="0" err="1">
                <a:latin typeface="Arial" pitchFamily="34" charset="0"/>
                <a:cs typeface="Arial" pitchFamily="34" charset="0"/>
              </a:rPr>
              <a:t>Explorativa</a:t>
            </a:r>
            <a:endParaRPr lang="es-EC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Octágono"/>
          <p:cNvSpPr/>
          <p:nvPr/>
        </p:nvSpPr>
        <p:spPr>
          <a:xfrm>
            <a:off x="6095600" y="1547150"/>
            <a:ext cx="1212704" cy="369682"/>
          </a:xfrm>
          <a:prstGeom prst="oct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050" dirty="0">
                <a:latin typeface="Arial" pitchFamily="34" charset="0"/>
                <a:cs typeface="Arial" pitchFamily="34" charset="0"/>
              </a:rPr>
              <a:t>Tipo positivista</a:t>
            </a:r>
          </a:p>
        </p:txBody>
      </p:sp>
      <p:cxnSp>
        <p:nvCxnSpPr>
          <p:cNvPr id="13" name="7 Conector curvado"/>
          <p:cNvCxnSpPr>
            <a:stCxn id="9" idx="10"/>
          </p:cNvCxnSpPr>
          <p:nvPr/>
        </p:nvCxnSpPr>
        <p:spPr>
          <a:xfrm rot="5400000" flipH="1" flipV="1">
            <a:off x="2294732" y="365918"/>
            <a:ext cx="304800" cy="1966913"/>
          </a:xfrm>
          <a:prstGeom prst="curved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7 Conector curvado"/>
          <p:cNvCxnSpPr>
            <a:stCxn id="10" idx="0"/>
          </p:cNvCxnSpPr>
          <p:nvPr/>
        </p:nvCxnSpPr>
        <p:spPr>
          <a:xfrm rot="5400000" flipH="1" flipV="1">
            <a:off x="3926681" y="1148557"/>
            <a:ext cx="142875" cy="528638"/>
          </a:xfrm>
          <a:prstGeom prst="curved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7 Conector curvado"/>
          <p:cNvCxnSpPr>
            <a:stCxn id="11" idx="0"/>
          </p:cNvCxnSpPr>
          <p:nvPr/>
        </p:nvCxnSpPr>
        <p:spPr>
          <a:xfrm rot="5400000" flipH="1" flipV="1">
            <a:off x="5411788" y="1233488"/>
            <a:ext cx="215900" cy="431800"/>
          </a:xfrm>
          <a:prstGeom prst="curved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7 Conector curvado"/>
          <p:cNvCxnSpPr/>
          <p:nvPr/>
        </p:nvCxnSpPr>
        <p:spPr>
          <a:xfrm rot="10800000">
            <a:off x="5940425" y="1341438"/>
            <a:ext cx="647700" cy="215900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7 Conector curvado"/>
          <p:cNvCxnSpPr>
            <a:endCxn id="8" idx="3"/>
          </p:cNvCxnSpPr>
          <p:nvPr/>
        </p:nvCxnSpPr>
        <p:spPr>
          <a:xfrm rot="16200000" flipV="1">
            <a:off x="6936582" y="181769"/>
            <a:ext cx="285750" cy="2319337"/>
          </a:xfrm>
          <a:prstGeom prst="curved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1 Título"/>
          <p:cNvSpPr txBox="1">
            <a:spLocks/>
          </p:cNvSpPr>
          <p:nvPr/>
        </p:nvSpPr>
        <p:spPr>
          <a:xfrm>
            <a:off x="323528" y="2564904"/>
            <a:ext cx="2414072" cy="285752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45720" rIns="45720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sz="1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Diseño de investigación</a:t>
            </a:r>
          </a:p>
        </p:txBody>
      </p:sp>
      <p:sp>
        <p:nvSpPr>
          <p:cNvPr id="19" name="18 Abrir llave"/>
          <p:cNvSpPr/>
          <p:nvPr/>
        </p:nvSpPr>
        <p:spPr>
          <a:xfrm>
            <a:off x="2771775" y="2205038"/>
            <a:ext cx="144463" cy="1008062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987675" y="2279650"/>
            <a:ext cx="1214438" cy="4286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000" dirty="0">
                <a:latin typeface="Arial" pitchFamily="34" charset="0"/>
                <a:cs typeface="Arial" pitchFamily="34" charset="0"/>
              </a:rPr>
              <a:t>Tipo transversal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2987675" y="2784475"/>
            <a:ext cx="1214438" cy="4286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000" dirty="0">
                <a:latin typeface="Arial" pitchFamily="34" charset="0"/>
                <a:cs typeface="Arial" pitchFamily="34" charset="0"/>
              </a:rPr>
              <a:t>No experimental</a:t>
            </a: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4427984" y="2567184"/>
            <a:ext cx="2342064" cy="28575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45720" rIns="4572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sz="1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Definición de las Variables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7235825" y="2208213"/>
            <a:ext cx="1214438" cy="4286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000" dirty="0">
                <a:latin typeface="Arial" pitchFamily="34" charset="0"/>
                <a:cs typeface="Arial" pitchFamily="34" charset="0"/>
              </a:rPr>
              <a:t>Variable descriptiva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7235825" y="2713038"/>
            <a:ext cx="1214438" cy="4286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000" dirty="0">
                <a:latin typeface="Arial" pitchFamily="34" charset="0"/>
                <a:cs typeface="Arial" pitchFamily="34" charset="0"/>
              </a:rPr>
              <a:t>Variable </a:t>
            </a:r>
            <a:r>
              <a:rPr lang="es-EC" sz="1000" dirty="0" smtClean="0">
                <a:latin typeface="Arial" pitchFamily="34" charset="0"/>
                <a:cs typeface="Arial" pitchFamily="34" charset="0"/>
              </a:rPr>
              <a:t>propositiva</a:t>
            </a:r>
            <a:endParaRPr lang="es-EC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Abrir llave"/>
          <p:cNvSpPr/>
          <p:nvPr/>
        </p:nvSpPr>
        <p:spPr>
          <a:xfrm>
            <a:off x="6875463" y="2133600"/>
            <a:ext cx="144462" cy="1008063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395536" y="4437112"/>
            <a:ext cx="1224136" cy="42976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45720" rIns="45720"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sz="1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Población o Muestra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2051720" y="3501008"/>
            <a:ext cx="2016224" cy="26642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FontTx/>
              <a:buChar char="-"/>
            </a:pPr>
            <a:r>
              <a:rPr lang="es-ES" sz="900" dirty="0" smtClean="0"/>
              <a:t>La población a ser investigado es el Cantón Azogues, identificando zonas urbanas, rurales, comerciales, residenciales, industriales.</a:t>
            </a:r>
          </a:p>
          <a:p>
            <a:pPr>
              <a:buFontTx/>
              <a:buChar char="-"/>
            </a:pPr>
            <a:endParaRPr lang="es-ES" sz="900" dirty="0" smtClean="0"/>
          </a:p>
          <a:p>
            <a:r>
              <a:rPr lang="es-ES" sz="900" dirty="0" smtClean="0"/>
              <a:t>n =muestra</a:t>
            </a:r>
            <a:endParaRPr lang="es-EC" sz="900" dirty="0" smtClean="0"/>
          </a:p>
          <a:p>
            <a:r>
              <a:rPr lang="es-ES" sz="900" dirty="0" smtClean="0"/>
              <a:t>N =universo de la población</a:t>
            </a:r>
            <a:endParaRPr lang="es-EC" sz="900" dirty="0" smtClean="0"/>
          </a:p>
          <a:p>
            <a:r>
              <a:rPr lang="es-ES" sz="900" dirty="0" smtClean="0"/>
              <a:t>E =7% error máximo admisible</a:t>
            </a:r>
            <a:endParaRPr lang="es-EC" sz="900" dirty="0" smtClean="0"/>
          </a:p>
          <a:p>
            <a:r>
              <a:rPr lang="es-ES" sz="900" dirty="0" smtClean="0"/>
              <a:t>P =50% Probabilidad de éxito</a:t>
            </a:r>
            <a:endParaRPr lang="es-EC" sz="900" dirty="0" smtClean="0"/>
          </a:p>
          <a:p>
            <a:r>
              <a:rPr lang="es-ES" sz="900" dirty="0" smtClean="0"/>
              <a:t>Z =1,96 (95% de confianza)</a:t>
            </a:r>
            <a:endParaRPr lang="es-EC" sz="900" dirty="0" smtClean="0"/>
          </a:p>
          <a:p>
            <a:r>
              <a:rPr lang="es-ES" sz="900" dirty="0" smtClean="0"/>
              <a:t>Q =50% Probabilidad de fracaso</a:t>
            </a:r>
            <a:endParaRPr lang="es-EC" sz="900" dirty="0" smtClean="0"/>
          </a:p>
          <a:p>
            <a:pPr algn="ctr">
              <a:buFontTx/>
              <a:buChar char="-"/>
            </a:pPr>
            <a:endParaRPr lang="es-EC" sz="1000" dirty="0" smtClean="0"/>
          </a:p>
          <a:p>
            <a:pPr algn="just">
              <a:buFontTx/>
              <a:buChar char="-"/>
              <a:defRPr/>
            </a:pPr>
            <a:endParaRPr lang="es-EC" sz="1000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endParaRPr lang="es-EC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Abrir llave"/>
          <p:cNvSpPr/>
          <p:nvPr/>
        </p:nvSpPr>
        <p:spPr>
          <a:xfrm>
            <a:off x="1763688" y="3356992"/>
            <a:ext cx="144463" cy="3024187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211960" y="4077072"/>
          <a:ext cx="4035935" cy="773807"/>
        </p:xfrm>
        <a:graphic>
          <a:graphicData uri="http://schemas.openxmlformats.org/presentationml/2006/ole">
            <p:oleObj spid="_x0000_s16386" name="Ecuación" r:id="rId5" imgW="2501900" imgH="482600" progId="Equation.3">
              <p:embed/>
            </p:oleObj>
          </a:graphicData>
        </a:graphic>
      </p:graphicFrame>
      <p:sp>
        <p:nvSpPr>
          <p:cNvPr id="31" name="30 Rectángulo"/>
          <p:cNvSpPr/>
          <p:nvPr/>
        </p:nvSpPr>
        <p:spPr>
          <a:xfrm>
            <a:off x="5148064" y="5229200"/>
            <a:ext cx="2464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n =  2304 / 6,95 = 331</a:t>
            </a:r>
            <a:endParaRPr lang="es-EC" dirty="0"/>
          </a:p>
        </p:txBody>
      </p:sp>
    </p:spTree>
  </p:cSld>
  <p:clrMapOvr>
    <a:masterClrMapping/>
  </p:clrMapOvr>
  <p:transition spd="slow">
    <p:cut thruBlk="1"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828204" y="1622103"/>
            <a:ext cx="1224136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4572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sz="800" b="1" dirty="0">
                <a:latin typeface="Arial" pitchFamily="34" charset="0"/>
                <a:cs typeface="Arial" pitchFamily="34" charset="0"/>
              </a:rPr>
              <a:t>METODO DE INVESTIGACION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267893" y="1477343"/>
            <a:ext cx="1008062" cy="720725"/>
          </a:xfrm>
          <a:prstGeom prst="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EC" sz="1000" dirty="0">
                <a:latin typeface="Arial" pitchFamily="34" charset="0"/>
                <a:cs typeface="Arial" pitchFamily="34" charset="0"/>
              </a:rPr>
              <a:t>1.- Inductivo</a:t>
            </a:r>
          </a:p>
          <a:p>
            <a:pPr algn="just">
              <a:defRPr/>
            </a:pPr>
            <a:r>
              <a:rPr lang="es-EC" sz="1000" dirty="0">
                <a:latin typeface="Arial" pitchFamily="34" charset="0"/>
                <a:cs typeface="Arial" pitchFamily="34" charset="0"/>
              </a:rPr>
              <a:t>2.- Deductivo</a:t>
            </a:r>
          </a:p>
          <a:p>
            <a:pPr algn="just">
              <a:defRPr/>
            </a:pPr>
            <a:r>
              <a:rPr lang="es-EC" sz="1000" dirty="0">
                <a:latin typeface="Arial" pitchFamily="34" charset="0"/>
                <a:cs typeface="Arial" pitchFamily="34" charset="0"/>
              </a:rPr>
              <a:t>3.- Analítico</a:t>
            </a:r>
          </a:p>
          <a:p>
            <a:pPr algn="just">
              <a:defRPr/>
            </a:pPr>
            <a:r>
              <a:rPr lang="es-EC" sz="1000" dirty="0">
                <a:latin typeface="Arial" pitchFamily="34" charset="0"/>
                <a:cs typeface="Arial" pitchFamily="34" charset="0"/>
              </a:rPr>
              <a:t>4.- Sintético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492500" y="1694111"/>
            <a:ext cx="1214446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4572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sz="800" b="1" dirty="0">
                <a:latin typeface="Arial" pitchFamily="34" charset="0"/>
                <a:cs typeface="Arial" pitchFamily="34" charset="0"/>
              </a:rPr>
              <a:t>TECNICA E INSTRUMENTOS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004743" y="1478930"/>
            <a:ext cx="1584325" cy="790575"/>
          </a:xfrm>
          <a:prstGeom prst="rect">
            <a:avLst/>
          </a:prstGeom>
          <a:ln w="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EC" sz="1000" dirty="0">
                <a:latin typeface="Arial" pitchFamily="34" charset="0"/>
                <a:cs typeface="Arial" pitchFamily="34" charset="0"/>
              </a:rPr>
              <a:t>1.- Cuestionarios</a:t>
            </a:r>
          </a:p>
          <a:p>
            <a:pPr algn="just">
              <a:defRPr/>
            </a:pPr>
            <a:r>
              <a:rPr lang="es-EC" sz="1000" dirty="0">
                <a:latin typeface="Arial" pitchFamily="34" charset="0"/>
                <a:cs typeface="Arial" pitchFamily="34" charset="0"/>
              </a:rPr>
              <a:t>2.- Entrevista</a:t>
            </a:r>
          </a:p>
          <a:p>
            <a:pPr algn="just">
              <a:defRPr/>
            </a:pPr>
            <a:r>
              <a:rPr lang="es-EC" sz="1000" dirty="0">
                <a:latin typeface="Arial" pitchFamily="34" charset="0"/>
                <a:cs typeface="Arial" pitchFamily="34" charset="0"/>
              </a:rPr>
              <a:t>3.- Observación directa</a:t>
            </a:r>
          </a:p>
          <a:p>
            <a:pPr algn="just">
              <a:defRPr/>
            </a:pPr>
            <a:r>
              <a:rPr lang="es-EC" sz="1000" dirty="0">
                <a:latin typeface="Arial" pitchFamily="34" charset="0"/>
                <a:cs typeface="Arial" pitchFamily="34" charset="0"/>
              </a:rPr>
              <a:t>4.- Documental</a:t>
            </a:r>
          </a:p>
        </p:txBody>
      </p:sp>
      <p:sp>
        <p:nvSpPr>
          <p:cNvPr id="9" name="8 Abrir llave"/>
          <p:cNvSpPr/>
          <p:nvPr/>
        </p:nvSpPr>
        <p:spPr>
          <a:xfrm>
            <a:off x="4788843" y="1477343"/>
            <a:ext cx="144462" cy="865187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475730" y="2269505"/>
            <a:ext cx="2305050" cy="720725"/>
          </a:xfrm>
          <a:prstGeom prst="rect">
            <a:avLst/>
          </a:prstGeom>
          <a:ln w="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28600" indent="-228600" algn="just" defTabSz="0">
              <a:defRPr/>
            </a:pPr>
            <a:r>
              <a:rPr lang="es-EC" sz="1000" dirty="0">
                <a:latin typeface="Arial" pitchFamily="34" charset="0"/>
                <a:cs typeface="Arial" pitchFamily="34" charset="0"/>
              </a:rPr>
              <a:t>1.- Preguntas de investigación</a:t>
            </a:r>
          </a:p>
          <a:p>
            <a:pPr marL="228600" indent="-228600" algn="just">
              <a:defRPr/>
            </a:pPr>
            <a:r>
              <a:rPr lang="es-EC" sz="1000" dirty="0">
                <a:latin typeface="Arial" pitchFamily="34" charset="0"/>
                <a:cs typeface="Arial" pitchFamily="34" charset="0"/>
              </a:rPr>
              <a:t>2.- Variables complejas</a:t>
            </a:r>
          </a:p>
          <a:p>
            <a:pPr marL="228600" indent="-228600" algn="just">
              <a:defRPr/>
            </a:pPr>
            <a:r>
              <a:rPr lang="es-EC" sz="1000" dirty="0">
                <a:latin typeface="Arial" pitchFamily="34" charset="0"/>
                <a:cs typeface="Arial" pitchFamily="34" charset="0"/>
              </a:rPr>
              <a:t>3.- Resultados de entrevistas</a:t>
            </a:r>
          </a:p>
          <a:p>
            <a:pPr marL="228600" indent="-228600" algn="just">
              <a:defRPr/>
            </a:pPr>
            <a:r>
              <a:rPr lang="es-EC" sz="1000" dirty="0">
                <a:latin typeface="Arial" pitchFamily="34" charset="0"/>
                <a:cs typeface="Arial" pitchFamily="34" charset="0"/>
              </a:rPr>
              <a:t>4.- Se categorizara los informantes</a:t>
            </a:r>
          </a:p>
        </p:txBody>
      </p:sp>
      <p:sp>
        <p:nvSpPr>
          <p:cNvPr id="11" name="10 Abrir llave"/>
          <p:cNvSpPr/>
          <p:nvPr/>
        </p:nvSpPr>
        <p:spPr>
          <a:xfrm>
            <a:off x="1332855" y="2126630"/>
            <a:ext cx="142875" cy="935038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3996556" y="2414191"/>
            <a:ext cx="1152128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EC" sz="800" b="1" dirty="0">
                <a:latin typeface="Arial" pitchFamily="34" charset="0"/>
                <a:cs typeface="Arial" pitchFamily="34" charset="0"/>
              </a:rPr>
              <a:t>PROCESO DE CONSTRUCCION DE LA PROPUESTA.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292080" y="2348880"/>
            <a:ext cx="2736850" cy="641350"/>
          </a:xfrm>
          <a:prstGeom prst="rect">
            <a:avLst/>
          </a:prstGeom>
          <a:ln w="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EC" sz="1000" dirty="0">
                <a:latin typeface="Arial" pitchFamily="34" charset="0"/>
                <a:cs typeface="Arial" pitchFamily="34" charset="0"/>
              </a:rPr>
              <a:t>1.- Describir la problemática</a:t>
            </a:r>
          </a:p>
          <a:p>
            <a:pPr algn="just">
              <a:defRPr/>
            </a:pPr>
            <a:r>
              <a:rPr lang="es-EC" sz="1000" dirty="0">
                <a:latin typeface="Arial" pitchFamily="34" charset="0"/>
                <a:cs typeface="Arial" pitchFamily="34" charset="0"/>
              </a:rPr>
              <a:t>2.- Los resultados serán cuantificados adaptados a la nuevas exigencias del mundo globalizado.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99592" y="3356992"/>
            <a:ext cx="590465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sito uno: 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PROPUESTA ESTRATEGICA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.- Establecer un plan estrat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gico que entregue operatividad y cobertura en el servicio de tratamiento de desechos s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lidos, y </a:t>
            </a:r>
            <a:r>
              <a:rPr kumimoji="0" lang="es-ES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promueva la inversi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p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ú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blica y privada.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sito dos: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ESTRUCTURAS ORGANIZATIVAS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.- Fomentando las fuentes de trabajo locales  en la zona, con acciones participativas, de control y cuidado del entorno.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sito tres: 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RECURSOS Y FINANCIAMIENTO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.-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Determinar los recursos permanentes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sito cuatro: 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MONITOREO Y EVALUACIÒN</a:t>
            </a: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899592" y="5897597"/>
            <a:ext cx="5904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s-ES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VALOR Y TRASCENDENCIA CIENTIFICA DEL ESTUDIO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EC" sz="4000" b="1" dirty="0" smtClean="0">
                <a:solidFill>
                  <a:schemeClr val="accent3">
                    <a:lumMod val="75000"/>
                  </a:schemeClr>
                </a:solidFill>
              </a:rPr>
              <a:t>Capitulo  III: </a:t>
            </a:r>
            <a:r>
              <a:rPr lang="es-EC" sz="3600" b="1" dirty="0" smtClean="0">
                <a:solidFill>
                  <a:schemeClr val="accent3">
                    <a:lumMod val="75000"/>
                  </a:schemeClr>
                </a:solidFill>
              </a:rPr>
              <a:t>METODOLOGIA</a:t>
            </a:r>
            <a:endParaRPr lang="es-EC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ut thruBlk="1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467544" y="188640"/>
            <a:ext cx="7467600" cy="1584176"/>
          </a:xfrm>
          <a:prstGeom prst="rect">
            <a:avLst/>
          </a:prstGeom>
        </p:spPr>
        <p:txBody>
          <a:bodyPr vert="horz" anchor="b">
            <a:normAutofit fontScale="52500" lnSpcReduction="20000"/>
          </a:bodyPr>
          <a:lstStyle/>
          <a:p>
            <a:pPr>
              <a:spcBef>
                <a:spcPct val="0"/>
              </a:spcBef>
            </a:pPr>
            <a:r>
              <a:rPr kumimoji="0" lang="es-EC" sz="8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Capitulo  IV</a:t>
            </a:r>
          </a:p>
          <a:p>
            <a:pPr>
              <a:spcBef>
                <a:spcPct val="0"/>
              </a:spcBef>
            </a:pPr>
            <a:endParaRPr kumimoji="0" lang="es-EC" sz="4300" b="1" i="0" u="none" strike="noStrike" kern="1200" cap="small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s-EC" sz="4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PROCESAMIENTO, ANALISIS, INTERPRETACIÓN Y DISCUSION DE RESULTADOS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36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 descr="C:\Users\Ismael\Pictures\Imag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2"/>
            <a:ext cx="1944216" cy="1299349"/>
          </a:xfrm>
          <a:prstGeom prst="rect">
            <a:avLst/>
          </a:prstGeom>
          <a:noFill/>
        </p:spPr>
      </p:pic>
      <p:pic>
        <p:nvPicPr>
          <p:cNvPr id="34820" name="Picture 4" descr="C:\Users\Ismael\Pictures\Imagen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692696"/>
            <a:ext cx="3096344" cy="2200863"/>
          </a:xfrm>
          <a:prstGeom prst="rect">
            <a:avLst/>
          </a:prstGeom>
          <a:noFill/>
        </p:spPr>
      </p:pic>
      <p:pic>
        <p:nvPicPr>
          <p:cNvPr id="34821" name="Picture 5" descr="C:\Users\Ismael\Pictures\Imagen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628800"/>
            <a:ext cx="2490719" cy="1209705"/>
          </a:xfrm>
          <a:prstGeom prst="rect">
            <a:avLst/>
          </a:prstGeom>
          <a:noFill/>
        </p:spPr>
      </p:pic>
      <p:pic>
        <p:nvPicPr>
          <p:cNvPr id="34822" name="Picture 6" descr="C:\Users\Ismael\Pictures\Imagen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060848"/>
            <a:ext cx="2229679" cy="2592288"/>
          </a:xfrm>
          <a:prstGeom prst="rect">
            <a:avLst/>
          </a:prstGeom>
          <a:noFill/>
        </p:spPr>
      </p:pic>
      <p:pic>
        <p:nvPicPr>
          <p:cNvPr id="34823" name="Picture 7" descr="C:\Users\Ismael\Pictures\Imagen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381472"/>
            <a:ext cx="1800200" cy="1127648"/>
          </a:xfrm>
          <a:prstGeom prst="rect">
            <a:avLst/>
          </a:prstGeom>
          <a:noFill/>
        </p:spPr>
      </p:pic>
      <p:pic>
        <p:nvPicPr>
          <p:cNvPr id="22" name="Picture 1" descr="C:\Users\Ismael\Pictures\Imagen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3429000"/>
            <a:ext cx="2271006" cy="1152128"/>
          </a:xfrm>
          <a:prstGeom prst="rect">
            <a:avLst/>
          </a:prstGeom>
          <a:noFill/>
        </p:spPr>
      </p:pic>
      <p:pic>
        <p:nvPicPr>
          <p:cNvPr id="23" name="Picture 2" descr="C:\Users\Ismael\Pictures\Imagen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2996952"/>
            <a:ext cx="1851157" cy="1584176"/>
          </a:xfrm>
          <a:prstGeom prst="rect">
            <a:avLst/>
          </a:prstGeom>
          <a:noFill/>
        </p:spPr>
      </p:pic>
      <p:pic>
        <p:nvPicPr>
          <p:cNvPr id="24" name="Picture 3" descr="C:\Users\Ismael\Pictures\Imagen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3645024"/>
            <a:ext cx="2693774" cy="2592288"/>
          </a:xfrm>
          <a:prstGeom prst="rect">
            <a:avLst/>
          </a:prstGeom>
          <a:noFill/>
        </p:spPr>
      </p:pic>
      <p:pic>
        <p:nvPicPr>
          <p:cNvPr id="25" name="Picture 5" descr="C:\Users\Ismael\Pictures\Imagen1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684584" y="3290563"/>
            <a:ext cx="3131567" cy="2874741"/>
          </a:xfrm>
          <a:prstGeom prst="rect">
            <a:avLst/>
          </a:prstGeom>
          <a:noFill/>
        </p:spPr>
      </p:pic>
      <p:pic>
        <p:nvPicPr>
          <p:cNvPr id="26" name="Picture 4" descr="C:\Users\Ismael\Pictures\Imagen9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75656" y="3789040"/>
            <a:ext cx="3746902" cy="2465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539552" y="620688"/>
            <a:ext cx="7467600" cy="1584176"/>
          </a:xfrm>
          <a:prstGeom prst="rect">
            <a:avLst/>
          </a:prstGeom>
        </p:spPr>
        <p:txBody>
          <a:bodyPr vert="horz" anchor="b">
            <a:normAutofit fontScale="52500" lnSpcReduction="20000"/>
          </a:bodyPr>
          <a:lstStyle/>
          <a:p>
            <a:pPr>
              <a:spcBef>
                <a:spcPct val="0"/>
              </a:spcBef>
            </a:pPr>
            <a:r>
              <a:rPr kumimoji="0" lang="es-EC" sz="8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Capitulo  IV</a:t>
            </a:r>
          </a:p>
          <a:p>
            <a:pPr>
              <a:spcBef>
                <a:spcPct val="0"/>
              </a:spcBef>
            </a:pPr>
            <a:endParaRPr kumimoji="0" lang="es-EC" sz="4300" b="1" i="0" u="none" strike="noStrike" kern="1200" cap="small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s-EC" sz="4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PROCESAMIENTO, ANALISIS, INTERPRETACIÓN Y DISCUSION DE RESULTADOS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36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8" name="Picture 6" descr="C:\Users\Ismael\Pictures\Imagen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60848"/>
            <a:ext cx="2248346" cy="1163067"/>
          </a:xfrm>
          <a:prstGeom prst="rect">
            <a:avLst/>
          </a:prstGeom>
          <a:noFill/>
        </p:spPr>
      </p:pic>
      <p:pic>
        <p:nvPicPr>
          <p:cNvPr id="33799" name="Picture 7" descr="C:\Users\Ismael\Pictures\Imagen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204864"/>
            <a:ext cx="2425629" cy="1332929"/>
          </a:xfrm>
          <a:prstGeom prst="rect">
            <a:avLst/>
          </a:prstGeom>
          <a:noFill/>
        </p:spPr>
      </p:pic>
      <p:pic>
        <p:nvPicPr>
          <p:cNvPr id="33800" name="Picture 8" descr="C:\Users\Ismael\Pictures\Imagen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2204864"/>
            <a:ext cx="2470721" cy="1393970"/>
          </a:xfrm>
          <a:prstGeom prst="rect">
            <a:avLst/>
          </a:prstGeom>
          <a:noFill/>
        </p:spPr>
      </p:pic>
      <p:pic>
        <p:nvPicPr>
          <p:cNvPr id="33801" name="Picture 9" descr="C:\Users\Ismael\Pictures\Imagen1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24544" y="2204864"/>
            <a:ext cx="3296180" cy="2808312"/>
          </a:xfrm>
          <a:prstGeom prst="rect">
            <a:avLst/>
          </a:prstGeom>
          <a:noFill/>
        </p:spPr>
      </p:pic>
      <p:pic>
        <p:nvPicPr>
          <p:cNvPr id="33802" name="Picture 10" descr="C:\Users\Ismael\Pictures\Imagen1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2996952"/>
            <a:ext cx="2253036" cy="2160240"/>
          </a:xfrm>
          <a:prstGeom prst="rect">
            <a:avLst/>
          </a:prstGeom>
          <a:noFill/>
        </p:spPr>
      </p:pic>
      <p:pic>
        <p:nvPicPr>
          <p:cNvPr id="33803" name="Picture 11" descr="C:\Users\Ismael\Pictures\Imagen1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3861048"/>
            <a:ext cx="2253747" cy="1379538"/>
          </a:xfrm>
          <a:prstGeom prst="rect">
            <a:avLst/>
          </a:prstGeom>
          <a:noFill/>
        </p:spPr>
      </p:pic>
      <p:pic>
        <p:nvPicPr>
          <p:cNvPr id="33804" name="Picture 12" descr="C:\Users\Ismael\Pictures\Imagen1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5229200"/>
            <a:ext cx="2294732" cy="1398588"/>
          </a:xfrm>
          <a:prstGeom prst="rect">
            <a:avLst/>
          </a:prstGeom>
          <a:noFill/>
        </p:spPr>
      </p:pic>
      <p:pic>
        <p:nvPicPr>
          <p:cNvPr id="33805" name="Picture 13" descr="C:\Users\Ismael\Pictures\Imagen1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784" y="5301208"/>
            <a:ext cx="1581225" cy="1301034"/>
          </a:xfrm>
          <a:prstGeom prst="rect">
            <a:avLst/>
          </a:prstGeom>
          <a:noFill/>
        </p:spPr>
      </p:pic>
      <p:pic>
        <p:nvPicPr>
          <p:cNvPr id="33806" name="Picture 14" descr="C:\Users\Ismael\Pictures\Imagen19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912" y="3933056"/>
            <a:ext cx="2851597" cy="2657410"/>
          </a:xfrm>
          <a:prstGeom prst="rect">
            <a:avLst/>
          </a:prstGeom>
          <a:noFill/>
        </p:spPr>
      </p:pic>
      <p:pic>
        <p:nvPicPr>
          <p:cNvPr id="33807" name="Picture 15" descr="C:\Users\Ismael\Pictures\Imagen2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72200" y="4437112"/>
            <a:ext cx="2448272" cy="21688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3140968"/>
            <a:ext cx="7704856" cy="295232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132856"/>
            <a:ext cx="7467600" cy="4104456"/>
          </a:xfrm>
        </p:spPr>
        <p:txBody>
          <a:bodyPr>
            <a:normAutofit fontScale="90000"/>
          </a:bodyPr>
          <a:lstStyle/>
          <a:p>
            <a:r>
              <a:rPr lang="es-ES" sz="1800" b="1" dirty="0" smtClean="0"/>
              <a:t>DISCUSIÓN DEL RESULTADO DE LA INVESTIGACIÓN: </a:t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dirty="0" smtClean="0">
                <a:solidFill>
                  <a:schemeClr val="bg1"/>
                </a:solidFill>
              </a:rPr>
              <a:t>dificultades que presenta el proceso de tratamiento de desechos sólidos desde el origen mismo o generación de éste material hasta el almacenamiento; </a:t>
            </a:r>
            <a:br>
              <a:rPr lang="es-ES" sz="1800" dirty="0" smtClean="0">
                <a:solidFill>
                  <a:schemeClr val="bg1"/>
                </a:solidFill>
              </a:rPr>
            </a:br>
            <a:r>
              <a:rPr lang="es-ES" sz="1800" dirty="0" smtClean="0">
                <a:solidFill>
                  <a:schemeClr val="bg1"/>
                </a:solidFill>
              </a:rPr>
              <a:t/>
            </a:r>
            <a:br>
              <a:rPr lang="es-ES" sz="1800" dirty="0" smtClean="0">
                <a:solidFill>
                  <a:schemeClr val="bg1"/>
                </a:solidFill>
              </a:rPr>
            </a:br>
            <a:r>
              <a:rPr lang="es-ES" sz="1800" dirty="0" smtClean="0">
                <a:solidFill>
                  <a:schemeClr val="bg1"/>
                </a:solidFill>
              </a:rPr>
              <a:t>Inconformidad ciudadana</a:t>
            </a:r>
            <a:br>
              <a:rPr lang="es-ES" sz="1800" dirty="0" smtClean="0">
                <a:solidFill>
                  <a:schemeClr val="bg1"/>
                </a:solidFill>
              </a:rPr>
            </a:br>
            <a:r>
              <a:rPr lang="es-ES" sz="1800" dirty="0" smtClean="0">
                <a:solidFill>
                  <a:schemeClr val="bg1"/>
                </a:solidFill>
              </a:rPr>
              <a:t>falta de un espacio </a:t>
            </a:r>
            <a:br>
              <a:rPr lang="es-ES" sz="1800" dirty="0" smtClean="0">
                <a:solidFill>
                  <a:schemeClr val="bg1"/>
                </a:solidFill>
              </a:rPr>
            </a:br>
            <a:r>
              <a:rPr lang="es-ES" sz="1800" dirty="0" smtClean="0">
                <a:solidFill>
                  <a:schemeClr val="bg1"/>
                </a:solidFill>
              </a:rPr>
              <a:t>La falta de políticas claras por parte del municipio</a:t>
            </a:r>
            <a:br>
              <a:rPr lang="es-ES" sz="1800" dirty="0" smtClean="0">
                <a:solidFill>
                  <a:schemeClr val="bg1"/>
                </a:solidFill>
              </a:rPr>
            </a:br>
            <a:r>
              <a:rPr lang="es-ES" sz="1800" dirty="0" smtClean="0">
                <a:solidFill>
                  <a:schemeClr val="bg1"/>
                </a:solidFill>
              </a:rPr>
              <a:t>La capacitación</a:t>
            </a:r>
            <a:br>
              <a:rPr lang="es-ES" sz="1800" dirty="0" smtClean="0">
                <a:solidFill>
                  <a:schemeClr val="bg1"/>
                </a:solidFill>
              </a:rPr>
            </a:br>
            <a:r>
              <a:rPr lang="es-ES" sz="1800" dirty="0" smtClean="0">
                <a:solidFill>
                  <a:schemeClr val="bg1"/>
                </a:solidFill>
              </a:rPr>
              <a:t>campañas de socialización, culturización y conciencia ciudadana</a:t>
            </a:r>
            <a:br>
              <a:rPr lang="es-ES" sz="1800" dirty="0" smtClean="0">
                <a:solidFill>
                  <a:schemeClr val="bg1"/>
                </a:solidFill>
              </a:rPr>
            </a:br>
            <a:r>
              <a:rPr lang="es-ES" sz="1800" dirty="0" smtClean="0">
                <a:solidFill>
                  <a:schemeClr val="bg1"/>
                </a:solidFill>
              </a:rPr>
              <a:t>mancomunidades</a:t>
            </a:r>
            <a:r>
              <a:rPr lang="es-ES" sz="1100" dirty="0" smtClean="0"/>
              <a:t/>
            </a:r>
            <a:br>
              <a:rPr lang="es-ES" sz="1100" dirty="0" smtClean="0"/>
            </a:br>
            <a:r>
              <a:rPr lang="es-ES" sz="1100" dirty="0" smtClean="0"/>
              <a:t/>
            </a:r>
            <a:br>
              <a:rPr lang="es-ES" sz="1100" dirty="0" smtClean="0"/>
            </a:br>
            <a:r>
              <a:rPr lang="es-ES" sz="1100" dirty="0" smtClean="0"/>
              <a:t/>
            </a:r>
            <a:br>
              <a:rPr lang="es-ES" sz="1100" dirty="0" smtClean="0"/>
            </a:br>
            <a:endParaRPr lang="es-EC" sz="11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39552" y="620688"/>
            <a:ext cx="7467600" cy="1584176"/>
          </a:xfrm>
          <a:prstGeom prst="rect">
            <a:avLst/>
          </a:prstGeom>
        </p:spPr>
        <p:txBody>
          <a:bodyPr vert="horz" anchor="b">
            <a:normAutofit fontScale="52500" lnSpcReduction="20000"/>
          </a:bodyPr>
          <a:lstStyle/>
          <a:p>
            <a:pPr>
              <a:spcBef>
                <a:spcPct val="0"/>
              </a:spcBef>
            </a:pPr>
            <a:r>
              <a:rPr kumimoji="0" lang="es-EC" sz="8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Capitulo  IV</a:t>
            </a:r>
          </a:p>
          <a:p>
            <a:pPr>
              <a:spcBef>
                <a:spcPct val="0"/>
              </a:spcBef>
            </a:pPr>
            <a:endParaRPr kumimoji="0" lang="es-EC" sz="4300" b="1" i="0" u="none" strike="noStrike" kern="1200" cap="small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s-EC" sz="4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PROCESAMIENTO, ANALISIS, INTERPRETACIÓN Y DISCUSION DE RESULTADOS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36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ut thruBlk="1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1621</TotalTime>
  <Words>1201</Words>
  <Application>Microsoft Office PowerPoint</Application>
  <PresentationFormat>Presentación en pantalla (4:3)</PresentationFormat>
  <Paragraphs>547</Paragraphs>
  <Slides>20</Slides>
  <Notes>1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  <vt:variant>
        <vt:lpstr>Presentaciones personalizadas</vt:lpstr>
      </vt:variant>
      <vt:variant>
        <vt:i4>1</vt:i4>
      </vt:variant>
    </vt:vector>
  </HeadingPairs>
  <TitlesOfParts>
    <vt:vector size="23" baseType="lpstr">
      <vt:lpstr>Mirador</vt:lpstr>
      <vt:lpstr>Microsoft Editor de ecuaciones 3.0</vt:lpstr>
      <vt:lpstr>Diapositiva 1</vt:lpstr>
      <vt:lpstr>Capitulo  I</vt:lpstr>
      <vt:lpstr>Capitulo  I</vt:lpstr>
      <vt:lpstr>Capitulo  II: marco teórico</vt:lpstr>
      <vt:lpstr>Capitulo  III: METODOLOGIA</vt:lpstr>
      <vt:lpstr>Capitulo  III: METODOLOGIA</vt:lpstr>
      <vt:lpstr>Diapositiva 7</vt:lpstr>
      <vt:lpstr>Diapositiva 8</vt:lpstr>
      <vt:lpstr>DISCUSIÓN DEL RESULTADO DE LA INVESTIGACIÓN:   dificultades que presenta el proceso de tratamiento de desechos sólidos desde el origen mismo o generación de éste material hasta el almacenamiento;   Inconformidad ciudadana falta de un espacio  La falta de políticas claras por parte del municipio La capacitación campañas de socialización, culturización y conciencia ciudadana mancomunidades   </vt:lpstr>
      <vt:lpstr>Diapositiva 10</vt:lpstr>
      <vt:lpstr>Diapositiva 11</vt:lpstr>
      <vt:lpstr>Diapositiva 12</vt:lpstr>
      <vt:lpstr>PROPOSITOS</vt:lpstr>
      <vt:lpstr>impactos</vt:lpstr>
      <vt:lpstr>Diapositiva 15</vt:lpstr>
      <vt:lpstr>Diapositiva 16</vt:lpstr>
      <vt:lpstr>ANÁLISIS DE ALTERNATIVAS DE UBICACIÓN</vt:lpstr>
      <vt:lpstr>Diapositiva 18</vt:lpstr>
      <vt:lpstr>Diapositiva 19</vt:lpstr>
      <vt:lpstr>Agradecimiento especial</vt:lpstr>
      <vt:lpstr>Presentación personalizada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Ismael</dc:creator>
  <cp:lastModifiedBy>Ismael</cp:lastModifiedBy>
  <cp:revision>26</cp:revision>
  <dcterms:created xsi:type="dcterms:W3CDTF">2011-10-16T23:43:29Z</dcterms:created>
  <dcterms:modified xsi:type="dcterms:W3CDTF">2011-11-26T10:33:01Z</dcterms:modified>
</cp:coreProperties>
</file>