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80" r:id="rId21"/>
    <p:sldId id="281" r:id="rId22"/>
    <p:sldId id="282" r:id="rId23"/>
    <p:sldId id="277" r:id="rId24"/>
    <p:sldId id="276" r:id="rId25"/>
    <p:sldId id="279" r:id="rId26"/>
    <p:sldId id="278"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3A6"/>
    <a:srgbClr val="3399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f</c:v>
                </c:pt>
              </c:strCache>
            </c:strRef>
          </c:tx>
          <c:invertIfNegative val="0"/>
          <c:cat>
            <c:strRef>
              <c:f>Hoja1!$A$2:$A$6</c:f>
              <c:strCache>
                <c:ptCount val="5"/>
                <c:pt idx="0">
                  <c:v>Siempre</c:v>
                </c:pt>
                <c:pt idx="1">
                  <c:v>A veces</c:v>
                </c:pt>
                <c:pt idx="2">
                  <c:v>Rara Vez</c:v>
                </c:pt>
                <c:pt idx="3">
                  <c:v>Nunca</c:v>
                </c:pt>
                <c:pt idx="4">
                  <c:v>total</c:v>
                </c:pt>
              </c:strCache>
            </c:strRef>
          </c:cat>
          <c:val>
            <c:numRef>
              <c:f>Hoja1!$B$2:$B$6</c:f>
              <c:numCache>
                <c:formatCode>General</c:formatCode>
                <c:ptCount val="5"/>
                <c:pt idx="0">
                  <c:v>20</c:v>
                </c:pt>
                <c:pt idx="1">
                  <c:v>5</c:v>
                </c:pt>
                <c:pt idx="2">
                  <c:v>3</c:v>
                </c:pt>
                <c:pt idx="3">
                  <c:v>3</c:v>
                </c:pt>
                <c:pt idx="4">
                  <c:v>31</c:v>
                </c:pt>
              </c:numCache>
            </c:numRef>
          </c:val>
        </c:ser>
        <c:ser>
          <c:idx val="1"/>
          <c:order val="1"/>
          <c:tx>
            <c:strRef>
              <c:f>Hoja1!$C$1</c:f>
              <c:strCache>
                <c:ptCount val="1"/>
                <c:pt idx="0">
                  <c:v>%</c:v>
                </c:pt>
              </c:strCache>
            </c:strRef>
          </c:tx>
          <c:invertIfNegative val="0"/>
          <c:cat>
            <c:strRef>
              <c:f>Hoja1!$A$2:$A$6</c:f>
              <c:strCache>
                <c:ptCount val="5"/>
                <c:pt idx="0">
                  <c:v>Siempre</c:v>
                </c:pt>
                <c:pt idx="1">
                  <c:v>A veces</c:v>
                </c:pt>
                <c:pt idx="2">
                  <c:v>Rara Vez</c:v>
                </c:pt>
                <c:pt idx="3">
                  <c:v>Nunca</c:v>
                </c:pt>
                <c:pt idx="4">
                  <c:v>total</c:v>
                </c:pt>
              </c:strCache>
            </c:strRef>
          </c:cat>
          <c:val>
            <c:numRef>
              <c:f>Hoja1!$C$2:$C$6</c:f>
              <c:numCache>
                <c:formatCode>General</c:formatCode>
                <c:ptCount val="5"/>
                <c:pt idx="0">
                  <c:v>64.599999999999994</c:v>
                </c:pt>
                <c:pt idx="1">
                  <c:v>16.2</c:v>
                </c:pt>
                <c:pt idx="2">
                  <c:v>9.6</c:v>
                </c:pt>
                <c:pt idx="3">
                  <c:v>9.6</c:v>
                </c:pt>
                <c:pt idx="4">
                  <c:v>100</c:v>
                </c:pt>
              </c:numCache>
            </c:numRef>
          </c:val>
        </c:ser>
        <c:dLbls>
          <c:showLegendKey val="0"/>
          <c:showVal val="1"/>
          <c:showCatName val="0"/>
          <c:showSerName val="0"/>
          <c:showPercent val="0"/>
          <c:showBubbleSize val="0"/>
        </c:dLbls>
        <c:gapWidth val="75"/>
        <c:axId val="22302720"/>
        <c:axId val="22304256"/>
      </c:barChart>
      <c:catAx>
        <c:axId val="22302720"/>
        <c:scaling>
          <c:orientation val="minMax"/>
        </c:scaling>
        <c:delete val="0"/>
        <c:axPos val="b"/>
        <c:majorTickMark val="none"/>
        <c:minorTickMark val="none"/>
        <c:tickLblPos val="nextTo"/>
        <c:crossAx val="22304256"/>
        <c:crosses val="autoZero"/>
        <c:auto val="1"/>
        <c:lblAlgn val="ctr"/>
        <c:lblOffset val="100"/>
        <c:noMultiLvlLbl val="0"/>
      </c:catAx>
      <c:valAx>
        <c:axId val="22304256"/>
        <c:scaling>
          <c:orientation val="minMax"/>
        </c:scaling>
        <c:delete val="0"/>
        <c:axPos val="l"/>
        <c:numFmt formatCode="General" sourceLinked="1"/>
        <c:majorTickMark val="none"/>
        <c:minorTickMark val="none"/>
        <c:tickLblPos val="nextTo"/>
        <c:crossAx val="223027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f</c:v>
                </c:pt>
              </c:strCache>
            </c:strRef>
          </c:tx>
          <c:invertIfNegative val="0"/>
          <c:cat>
            <c:strRef>
              <c:f>Hoja1!$A$2:$A$6</c:f>
              <c:strCache>
                <c:ptCount val="5"/>
                <c:pt idx="0">
                  <c:v>Siempre</c:v>
                </c:pt>
                <c:pt idx="1">
                  <c:v>A veces</c:v>
                </c:pt>
                <c:pt idx="2">
                  <c:v>Rara Vez</c:v>
                </c:pt>
                <c:pt idx="3">
                  <c:v>Nunca</c:v>
                </c:pt>
                <c:pt idx="4">
                  <c:v>total</c:v>
                </c:pt>
              </c:strCache>
            </c:strRef>
          </c:cat>
          <c:val>
            <c:numRef>
              <c:f>Hoja1!$B$2:$B$6</c:f>
              <c:numCache>
                <c:formatCode>General</c:formatCode>
                <c:ptCount val="5"/>
                <c:pt idx="0">
                  <c:v>7</c:v>
                </c:pt>
                <c:pt idx="1">
                  <c:v>19</c:v>
                </c:pt>
                <c:pt idx="2">
                  <c:v>3</c:v>
                </c:pt>
                <c:pt idx="3">
                  <c:v>2</c:v>
                </c:pt>
                <c:pt idx="4">
                  <c:v>31</c:v>
                </c:pt>
              </c:numCache>
            </c:numRef>
          </c:val>
        </c:ser>
        <c:ser>
          <c:idx val="1"/>
          <c:order val="1"/>
          <c:tx>
            <c:strRef>
              <c:f>Hoja1!$C$1</c:f>
              <c:strCache>
                <c:ptCount val="1"/>
                <c:pt idx="0">
                  <c:v>%</c:v>
                </c:pt>
              </c:strCache>
            </c:strRef>
          </c:tx>
          <c:invertIfNegative val="0"/>
          <c:cat>
            <c:strRef>
              <c:f>Hoja1!$A$2:$A$6</c:f>
              <c:strCache>
                <c:ptCount val="5"/>
                <c:pt idx="0">
                  <c:v>Siempre</c:v>
                </c:pt>
                <c:pt idx="1">
                  <c:v>A veces</c:v>
                </c:pt>
                <c:pt idx="2">
                  <c:v>Rara Vez</c:v>
                </c:pt>
                <c:pt idx="3">
                  <c:v>Nunca</c:v>
                </c:pt>
                <c:pt idx="4">
                  <c:v>total</c:v>
                </c:pt>
              </c:strCache>
            </c:strRef>
          </c:cat>
          <c:val>
            <c:numRef>
              <c:f>Hoja1!$C$2:$C$6</c:f>
              <c:numCache>
                <c:formatCode>General</c:formatCode>
                <c:ptCount val="5"/>
                <c:pt idx="0">
                  <c:v>22.6</c:v>
                </c:pt>
                <c:pt idx="1">
                  <c:v>61.3</c:v>
                </c:pt>
                <c:pt idx="2">
                  <c:v>9.6</c:v>
                </c:pt>
                <c:pt idx="3">
                  <c:v>6.5</c:v>
                </c:pt>
                <c:pt idx="4">
                  <c:v>100</c:v>
                </c:pt>
              </c:numCache>
            </c:numRef>
          </c:val>
        </c:ser>
        <c:dLbls>
          <c:showLegendKey val="0"/>
          <c:showVal val="1"/>
          <c:showCatName val="0"/>
          <c:showSerName val="0"/>
          <c:showPercent val="0"/>
          <c:showBubbleSize val="0"/>
        </c:dLbls>
        <c:gapWidth val="75"/>
        <c:axId val="28908928"/>
        <c:axId val="33047680"/>
      </c:barChart>
      <c:catAx>
        <c:axId val="28908928"/>
        <c:scaling>
          <c:orientation val="minMax"/>
        </c:scaling>
        <c:delete val="0"/>
        <c:axPos val="b"/>
        <c:majorTickMark val="none"/>
        <c:minorTickMark val="none"/>
        <c:tickLblPos val="nextTo"/>
        <c:crossAx val="33047680"/>
        <c:crosses val="autoZero"/>
        <c:auto val="1"/>
        <c:lblAlgn val="ctr"/>
        <c:lblOffset val="100"/>
        <c:noMultiLvlLbl val="0"/>
      </c:catAx>
      <c:valAx>
        <c:axId val="33047680"/>
        <c:scaling>
          <c:orientation val="minMax"/>
        </c:scaling>
        <c:delete val="0"/>
        <c:axPos val="l"/>
        <c:numFmt formatCode="General" sourceLinked="1"/>
        <c:majorTickMark val="none"/>
        <c:minorTickMark val="none"/>
        <c:tickLblPos val="nextTo"/>
        <c:crossAx val="289089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f</c:v>
                </c:pt>
              </c:strCache>
            </c:strRef>
          </c:tx>
          <c:invertIfNegative val="0"/>
          <c:cat>
            <c:strRef>
              <c:f>Hoja1!$A$2:$A$6</c:f>
              <c:strCache>
                <c:ptCount val="5"/>
                <c:pt idx="0">
                  <c:v>Siempre</c:v>
                </c:pt>
                <c:pt idx="1">
                  <c:v>A veces</c:v>
                </c:pt>
                <c:pt idx="2">
                  <c:v>Rara Vez</c:v>
                </c:pt>
                <c:pt idx="3">
                  <c:v>Nunca</c:v>
                </c:pt>
                <c:pt idx="4">
                  <c:v>total</c:v>
                </c:pt>
              </c:strCache>
            </c:strRef>
          </c:cat>
          <c:val>
            <c:numRef>
              <c:f>Hoja1!$B$2:$B$6</c:f>
              <c:numCache>
                <c:formatCode>General</c:formatCode>
                <c:ptCount val="5"/>
                <c:pt idx="0">
                  <c:v>31</c:v>
                </c:pt>
                <c:pt idx="1">
                  <c:v>0</c:v>
                </c:pt>
                <c:pt idx="2">
                  <c:v>0</c:v>
                </c:pt>
                <c:pt idx="3">
                  <c:v>0</c:v>
                </c:pt>
                <c:pt idx="4">
                  <c:v>31</c:v>
                </c:pt>
              </c:numCache>
            </c:numRef>
          </c:val>
        </c:ser>
        <c:ser>
          <c:idx val="1"/>
          <c:order val="1"/>
          <c:tx>
            <c:strRef>
              <c:f>Hoja1!$C$1</c:f>
              <c:strCache>
                <c:ptCount val="1"/>
                <c:pt idx="0">
                  <c:v>%</c:v>
                </c:pt>
              </c:strCache>
            </c:strRef>
          </c:tx>
          <c:invertIfNegative val="0"/>
          <c:cat>
            <c:strRef>
              <c:f>Hoja1!$A$2:$A$6</c:f>
              <c:strCache>
                <c:ptCount val="5"/>
                <c:pt idx="0">
                  <c:v>Siempre</c:v>
                </c:pt>
                <c:pt idx="1">
                  <c:v>A veces</c:v>
                </c:pt>
                <c:pt idx="2">
                  <c:v>Rara Vez</c:v>
                </c:pt>
                <c:pt idx="3">
                  <c:v>Nunca</c:v>
                </c:pt>
                <c:pt idx="4">
                  <c:v>total</c:v>
                </c:pt>
              </c:strCache>
            </c:strRef>
          </c:cat>
          <c:val>
            <c:numRef>
              <c:f>Hoja1!$C$2:$C$6</c:f>
              <c:numCache>
                <c:formatCode>General</c:formatCode>
                <c:ptCount val="5"/>
                <c:pt idx="0">
                  <c:v>100</c:v>
                </c:pt>
                <c:pt idx="1">
                  <c:v>0</c:v>
                </c:pt>
                <c:pt idx="2">
                  <c:v>0</c:v>
                </c:pt>
                <c:pt idx="3">
                  <c:v>0</c:v>
                </c:pt>
                <c:pt idx="4">
                  <c:v>100</c:v>
                </c:pt>
              </c:numCache>
            </c:numRef>
          </c:val>
        </c:ser>
        <c:dLbls>
          <c:showLegendKey val="0"/>
          <c:showVal val="1"/>
          <c:showCatName val="0"/>
          <c:showSerName val="0"/>
          <c:showPercent val="0"/>
          <c:showBubbleSize val="0"/>
        </c:dLbls>
        <c:gapWidth val="75"/>
        <c:axId val="33261056"/>
        <c:axId val="33262592"/>
      </c:barChart>
      <c:catAx>
        <c:axId val="33261056"/>
        <c:scaling>
          <c:orientation val="minMax"/>
        </c:scaling>
        <c:delete val="0"/>
        <c:axPos val="b"/>
        <c:majorTickMark val="none"/>
        <c:minorTickMark val="none"/>
        <c:tickLblPos val="nextTo"/>
        <c:crossAx val="33262592"/>
        <c:crosses val="autoZero"/>
        <c:auto val="1"/>
        <c:lblAlgn val="ctr"/>
        <c:lblOffset val="100"/>
        <c:noMultiLvlLbl val="0"/>
      </c:catAx>
      <c:valAx>
        <c:axId val="33262592"/>
        <c:scaling>
          <c:orientation val="minMax"/>
        </c:scaling>
        <c:delete val="0"/>
        <c:axPos val="l"/>
        <c:numFmt formatCode="General" sourceLinked="1"/>
        <c:majorTickMark val="none"/>
        <c:minorTickMark val="none"/>
        <c:tickLblPos val="nextTo"/>
        <c:crossAx val="33261056"/>
        <c:crosses val="autoZero"/>
        <c:crossBetween val="between"/>
      </c:valAx>
    </c:plotArea>
    <c:legend>
      <c:legendPos val="b"/>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E96789-7CB9-420A-A418-B025011E1D50}" type="datetimeFigureOut">
              <a:rPr lang="es-EC" smtClean="0"/>
              <a:t>31/10/2012</a:t>
            </a:fld>
            <a:endParaRPr lang="es-EC"/>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C"/>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F6A146C-62A9-4F3B-9138-E9347E18C3BC}"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0E96789-7CB9-420A-A418-B025011E1D50}" type="datetimeFigureOut">
              <a:rPr lang="es-EC" smtClean="0"/>
              <a:t>31/10/2012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70E96789-7CB9-420A-A418-B025011E1D50}" type="datetimeFigureOut">
              <a:rPr lang="es-EC" smtClean="0"/>
              <a:t>31/10/2012</a:t>
            </a:fld>
            <a:endParaRPr lang="es-EC"/>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C"/>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F6A146C-62A9-4F3B-9138-E9347E18C3BC}"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0E96789-7CB9-420A-A418-B025011E1D50}" type="datetimeFigureOut">
              <a:rPr lang="es-EC" smtClean="0"/>
              <a:t>31/10/2012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E96789-7CB9-420A-A418-B025011E1D50}" type="datetimeFigureOut">
              <a:rPr lang="es-EC" smtClean="0"/>
              <a:t>31/10/2012</a:t>
            </a:fld>
            <a:endParaRPr lang="es-EC"/>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C"/>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7F6A146C-62A9-4F3B-9138-E9347E18C3BC}"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0E96789-7CB9-420A-A418-B025011E1D50}" type="datetimeFigureOut">
              <a:rPr lang="es-EC" smtClean="0"/>
              <a:t>31/10/2012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0E96789-7CB9-420A-A418-B025011E1D50}" type="datetimeFigureOut">
              <a:rPr lang="es-EC" smtClean="0"/>
              <a:t>31/10/2012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0E96789-7CB9-420A-A418-B025011E1D50}" type="datetimeFigureOut">
              <a:rPr lang="es-EC" smtClean="0"/>
              <a:t>31/10/2012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70E96789-7CB9-420A-A418-B025011E1D50}" type="datetimeFigureOut">
              <a:rPr lang="es-EC" smtClean="0"/>
              <a:t>31/10/2012</a:t>
            </a:fld>
            <a:endParaRPr lang="es-EC"/>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C"/>
          </a:p>
        </p:txBody>
      </p:sp>
      <p:sp>
        <p:nvSpPr>
          <p:cNvPr id="4" name="3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0E96789-7CB9-420A-A418-B025011E1D50}" type="datetimeFigureOut">
              <a:rPr lang="es-EC" smtClean="0"/>
              <a:t>31/10/2012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70E96789-7CB9-420A-A418-B025011E1D50}" type="datetimeFigureOut">
              <a:rPr lang="es-EC" smtClean="0"/>
              <a:t>31/10/2012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F6A146C-62A9-4F3B-9138-E9347E18C3BC}" type="slidenum">
              <a:rPr lang="es-EC" smtClean="0"/>
              <a:t>‹Nº›</a:t>
            </a:fld>
            <a:endParaRPr lang="es-EC"/>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E96789-7CB9-420A-A418-B025011E1D50}" type="datetimeFigureOut">
              <a:rPr lang="es-EC" smtClean="0"/>
              <a:t>31/10/2012</a:t>
            </a:fld>
            <a:endParaRPr lang="es-EC"/>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C"/>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F6A146C-62A9-4F3B-9138-E9347E18C3BC}"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533400"/>
            <a:ext cx="5597620" cy="2751584"/>
          </a:xfrm>
        </p:spPr>
        <p:txBody>
          <a:bodyPr/>
          <a:lstStyle/>
          <a:p>
            <a:pPr algn="ctr" fontAlgn="auto">
              <a:spcBef>
                <a:spcPts val="0"/>
              </a:spcBef>
              <a:spcAft>
                <a:spcPts val="0"/>
              </a:spcAft>
              <a:defRPr/>
            </a:pPr>
            <a:r>
              <a:rPr lang="es-ES" sz="44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Harrington" pitchFamily="82" charset="0"/>
              </a:rPr>
              <a:t>Universidad técnica del</a:t>
            </a:r>
            <a:br>
              <a:rPr lang="es-ES" sz="44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Harrington" pitchFamily="82" charset="0"/>
              </a:rPr>
            </a:br>
            <a:r>
              <a:rPr lang="es-ES" sz="44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Harrington" pitchFamily="82" charset="0"/>
              </a:rPr>
              <a:t>norte</a:t>
            </a:r>
            <a:br>
              <a:rPr lang="es-ES" sz="44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Harrington" pitchFamily="82" charset="0"/>
              </a:rPr>
            </a:br>
            <a:endParaRPr lang="es-EC" dirty="0"/>
          </a:p>
        </p:txBody>
      </p:sp>
      <p:sp>
        <p:nvSpPr>
          <p:cNvPr id="3" name="2 Subtítulo"/>
          <p:cNvSpPr>
            <a:spLocks noGrp="1"/>
          </p:cNvSpPr>
          <p:nvPr>
            <p:ph type="subTitle" idx="1"/>
          </p:nvPr>
        </p:nvSpPr>
        <p:spPr>
          <a:xfrm>
            <a:off x="3563888" y="2852936"/>
            <a:ext cx="4608512" cy="1512168"/>
          </a:xfrm>
        </p:spPr>
        <p:txBody>
          <a:bodyPr>
            <a:normAutofit lnSpcReduction="10000"/>
          </a:bodyPr>
          <a:lstStyle/>
          <a:p>
            <a:pPr algn="ctr" fontAlgn="auto">
              <a:spcBef>
                <a:spcPts val="0"/>
              </a:spcBef>
              <a:spcAft>
                <a:spcPts val="0"/>
              </a:spcAft>
              <a:defRPr/>
            </a:pPr>
            <a:r>
              <a:rPr lang="es-E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4">
                      <a:satMod val="175000"/>
                      <a:alpha val="40000"/>
                    </a:schemeClr>
                  </a:glow>
                </a:effectLst>
                <a:latin typeface="Harrington" pitchFamily="82" charset="0"/>
              </a:rPr>
              <a:t>Tesis de grado</a:t>
            </a:r>
          </a:p>
          <a:p>
            <a:pPr algn="ctr" fontAlgn="auto">
              <a:spcBef>
                <a:spcPts val="0"/>
              </a:spcBef>
              <a:spcAft>
                <a:spcPts val="0"/>
              </a:spcAft>
              <a:defRPr/>
            </a:pPr>
            <a:r>
              <a:rPr lang="es-E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4">
                      <a:satMod val="175000"/>
                      <a:alpha val="40000"/>
                    </a:schemeClr>
                  </a:glow>
                </a:effectLst>
                <a:latin typeface="Harrington" pitchFamily="82" charset="0"/>
              </a:rPr>
              <a:t>Diploma Superior en Educación </a:t>
            </a:r>
            <a:r>
              <a:rPr lang="es-E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4">
                      <a:satMod val="175000"/>
                      <a:alpha val="40000"/>
                    </a:schemeClr>
                  </a:glow>
                </a:effectLst>
                <a:latin typeface="Harrington" pitchFamily="82" charset="0"/>
              </a:rPr>
              <a:t>I</a:t>
            </a:r>
            <a:r>
              <a:rPr lang="es-E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4">
                      <a:satMod val="175000"/>
                      <a:alpha val="40000"/>
                    </a:schemeClr>
                  </a:glow>
                </a:effectLst>
                <a:latin typeface="Harrington" pitchFamily="82" charset="0"/>
              </a:rPr>
              <a:t>nicial </a:t>
            </a:r>
            <a:endParaRPr lang="es-E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4">
                    <a:satMod val="175000"/>
                    <a:alpha val="40000"/>
                  </a:schemeClr>
                </a:glow>
              </a:effectLst>
              <a:latin typeface="Harrington" pitchFamily="82" charset="0"/>
            </a:endParaRPr>
          </a:p>
        </p:txBody>
      </p:sp>
      <p:pic>
        <p:nvPicPr>
          <p:cNvPr id="4" name="3 Imagen"/>
          <p:cNvPicPr/>
          <p:nvPr/>
        </p:nvPicPr>
        <p:blipFill>
          <a:blip r:embed="rId2"/>
          <a:srcRect/>
          <a:stretch>
            <a:fillRect/>
          </a:stretch>
        </p:blipFill>
        <p:spPr bwMode="auto">
          <a:xfrm>
            <a:off x="500034" y="571480"/>
            <a:ext cx="1928826" cy="178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2 Subtítulo"/>
          <p:cNvSpPr txBox="1">
            <a:spLocks/>
          </p:cNvSpPr>
          <p:nvPr/>
        </p:nvSpPr>
        <p:spPr>
          <a:xfrm>
            <a:off x="3691632" y="4941168"/>
            <a:ext cx="4608512" cy="1512168"/>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ctr" fontAlgn="auto">
              <a:spcBef>
                <a:spcPts val="0"/>
              </a:spcBef>
              <a:spcAft>
                <a:spcPts val="0"/>
              </a:spcAft>
              <a:defRPr/>
            </a:pPr>
            <a:r>
              <a:rPr lang="es-E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latin typeface="Harrington" pitchFamily="82" charset="0"/>
              </a:rPr>
              <a:t>Amparo Rivadeneira</a:t>
            </a:r>
            <a:endParaRPr lang="es-E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latin typeface="Harrington" pitchFamily="82" charset="0"/>
            </a:endParaRPr>
          </a:p>
          <a:p>
            <a:pPr algn="ctr" fontAlgn="auto">
              <a:spcBef>
                <a:spcPts val="0"/>
              </a:spcBef>
              <a:spcAft>
                <a:spcPts val="0"/>
              </a:spcAft>
              <a:defRPr/>
            </a:pPr>
            <a:r>
              <a:rPr lang="es-E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latin typeface="Harrington" pitchFamily="82" charset="0"/>
              </a:rPr>
              <a:t>2 012</a:t>
            </a:r>
          </a:p>
        </p:txBody>
      </p:sp>
    </p:spTree>
    <p:extLst>
      <p:ext uri="{BB962C8B-B14F-4D97-AF65-F5344CB8AC3E}">
        <p14:creationId xmlns:p14="http://schemas.microsoft.com/office/powerpoint/2010/main" val="4129615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100" dirty="0">
                <a:solidFill>
                  <a:srgbClr val="0070C0"/>
                </a:solidFill>
              </a:rPr>
              <a:t>Destrezas a desarrollar en los niños y niñas para el aprendizaje del inglés</a:t>
            </a:r>
            <a:r>
              <a:rPr lang="es-EC" dirty="0"/>
              <a:t/>
            </a:r>
            <a:br>
              <a:rPr lang="es-EC" dirty="0"/>
            </a:br>
            <a:endParaRPr lang="es-EC" dirty="0"/>
          </a:p>
        </p:txBody>
      </p:sp>
      <p:sp>
        <p:nvSpPr>
          <p:cNvPr id="5" name="4 Rectángulo redondeado"/>
          <p:cNvSpPr/>
          <p:nvPr/>
        </p:nvSpPr>
        <p:spPr>
          <a:xfrm>
            <a:off x="184525" y="1558961"/>
            <a:ext cx="2052356" cy="3384376"/>
          </a:xfrm>
          <a:prstGeom prst="roundRect">
            <a:avLst/>
          </a:prstGeom>
          <a:solidFill>
            <a:srgbClr val="339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t> </a:t>
            </a:r>
            <a:endParaRPr lang="es-EC" dirty="0"/>
          </a:p>
          <a:p>
            <a:r>
              <a:rPr lang="es-ES" sz="1400" b="1" dirty="0" err="1"/>
              <a:t>Listening</a:t>
            </a:r>
            <a:r>
              <a:rPr lang="es-ES" sz="1400" dirty="0"/>
              <a:t> (escuchar) con esta destreza lograremos  que los niños y niñas puedan comprender el idioma que se expresa oralmente sin la necesidad de leer, podemos desarrollar esta destreza en nuestros niños haciéndoles escuchar cuentos y música para su edad</a:t>
            </a:r>
            <a:endParaRPr lang="es-EC" sz="1400" dirty="0"/>
          </a:p>
        </p:txBody>
      </p:sp>
      <p:sp>
        <p:nvSpPr>
          <p:cNvPr id="8" name="7 Rectángulo redondeado"/>
          <p:cNvSpPr/>
          <p:nvPr/>
        </p:nvSpPr>
        <p:spPr>
          <a:xfrm>
            <a:off x="2483768" y="1556792"/>
            <a:ext cx="2187732" cy="3442281"/>
          </a:xfrm>
          <a:prstGeom prst="roundRect">
            <a:avLst/>
          </a:prstGeom>
          <a:solidFill>
            <a:srgbClr val="339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t> </a:t>
            </a:r>
            <a:endParaRPr lang="es-EC" dirty="0"/>
          </a:p>
          <a:p>
            <a:r>
              <a:rPr lang="es-ES" sz="1400" b="1" dirty="0" err="1"/>
              <a:t>Speaking</a:t>
            </a:r>
            <a:r>
              <a:rPr lang="es-ES" sz="1400" dirty="0"/>
              <a:t> (hablar) con esta destreza se enseñara  a  desenvolverse oralmente,  se puede aplicar con pequeñas actividades en el aula como la presentación de juegos y dinámicas en los cuales los niños tengan la necesidad de formular una pregunta  o contestar una respuesta.</a:t>
            </a:r>
            <a:endParaRPr lang="es-EC" sz="1400" dirty="0"/>
          </a:p>
        </p:txBody>
      </p:sp>
      <p:sp>
        <p:nvSpPr>
          <p:cNvPr id="9" name="8 Rectángulo redondeado"/>
          <p:cNvSpPr/>
          <p:nvPr/>
        </p:nvSpPr>
        <p:spPr>
          <a:xfrm>
            <a:off x="4848022" y="1556792"/>
            <a:ext cx="2052356" cy="3384376"/>
          </a:xfrm>
          <a:prstGeom prst="roundRect">
            <a:avLst/>
          </a:prstGeom>
          <a:solidFill>
            <a:srgbClr val="339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t> </a:t>
            </a:r>
            <a:endParaRPr lang="es-EC" dirty="0"/>
          </a:p>
          <a:p>
            <a:r>
              <a:rPr lang="es-ES" sz="1400" b="1" dirty="0"/>
              <a:t>Reading</a:t>
            </a:r>
            <a:r>
              <a:rPr lang="es-ES" sz="1400" dirty="0"/>
              <a:t> (leer) esta destreza permitirá comprender y analizar el  nuevo vocabulario que se desee enseñar por medio de la presentación de gráficos para que los niños y niñas reconozcan y hablen sobre los detalles que ellos pueden observar.</a:t>
            </a:r>
            <a:endParaRPr lang="es-EC" sz="1400" dirty="0"/>
          </a:p>
        </p:txBody>
      </p:sp>
      <p:sp>
        <p:nvSpPr>
          <p:cNvPr id="10" name="9 Rectángulo redondeado"/>
          <p:cNvSpPr/>
          <p:nvPr/>
        </p:nvSpPr>
        <p:spPr>
          <a:xfrm>
            <a:off x="7091644" y="1556792"/>
            <a:ext cx="2052356" cy="3486293"/>
          </a:xfrm>
          <a:prstGeom prst="roundRect">
            <a:avLst/>
          </a:prstGeom>
          <a:solidFill>
            <a:srgbClr val="339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err="1" smtClean="0"/>
              <a:t>Pronunciation</a:t>
            </a:r>
            <a:r>
              <a:rPr lang="es-ES" sz="1400" dirty="0" smtClean="0"/>
              <a:t> </a:t>
            </a:r>
            <a:r>
              <a:rPr lang="es-ES" sz="1400" dirty="0"/>
              <a:t>(pronunciación) es importante en el aprendizaje del idioma  </a:t>
            </a:r>
            <a:r>
              <a:rPr lang="es-ES" sz="1400" dirty="0" smtClean="0"/>
              <a:t>inglés </a:t>
            </a:r>
            <a:r>
              <a:rPr lang="es-ES" sz="1400" dirty="0"/>
              <a:t>ya que nos ayuda a evitar problemas de </a:t>
            </a:r>
            <a:r>
              <a:rPr lang="es-ES" sz="1400" dirty="0" smtClean="0"/>
              <a:t>comunicación.</a:t>
            </a:r>
            <a:r>
              <a:rPr lang="es-ES" sz="1400" dirty="0"/>
              <a:t> Podemos desarrollar esta destreza en los niñas y niñas practicando repetitivamente los sonidos de las palabras.</a:t>
            </a:r>
            <a:endParaRPr lang="es-EC" sz="1400" dirty="0"/>
          </a:p>
          <a:p>
            <a:endParaRPr lang="es-EC" sz="1400" dirty="0"/>
          </a:p>
        </p:txBody>
      </p:sp>
      <p:pic>
        <p:nvPicPr>
          <p:cNvPr id="11" name="10 Imagen" descr="http://2.bp.blogspot.com/_Wc0-AAfUV-Y/SQN5x4p9LbI/AAAAAAAAA1E/bsLs46NvOts/s400/Ni%C3%B1a+Estrella.jpg"/>
          <p:cNvPicPr/>
          <p:nvPr/>
        </p:nvPicPr>
        <p:blipFill rotWithShape="1">
          <a:blip r:embed="rId2">
            <a:extLst>
              <a:ext uri="{28A0092B-C50C-407E-A947-70E740481C1C}">
                <a14:useLocalDpi xmlns:a14="http://schemas.microsoft.com/office/drawing/2010/main" val="0"/>
              </a:ext>
            </a:extLst>
          </a:blip>
          <a:srcRect t="25750"/>
          <a:stretch/>
        </p:blipFill>
        <p:spPr bwMode="auto">
          <a:xfrm>
            <a:off x="2339753" y="5141860"/>
            <a:ext cx="2664296" cy="17024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56695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260648"/>
            <a:ext cx="6255488" cy="1362075"/>
          </a:xfrm>
          <a:prstGeom prst="rect">
            <a:avLst/>
          </a:prstGeom>
        </p:spPr>
        <p:txBody>
          <a:bodyPr vert="horz" lIns="45720" tIns="0" rIns="45720" bIns="0" anchor="t" anchorCtr="0">
            <a:normAutofit fontScale="85000" lnSpcReduction="20000"/>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s-ES" dirty="0" smtClean="0"/>
              <a:t>El aprendizaje </a:t>
            </a:r>
            <a:r>
              <a:rPr lang="es-ES" dirty="0"/>
              <a:t>significativo de David </a:t>
            </a:r>
            <a:r>
              <a:rPr lang="es-ES" dirty="0" smtClean="0"/>
              <a:t>Ausubel</a:t>
            </a:r>
            <a:endParaRPr lang="es-EC" dirty="0"/>
          </a:p>
        </p:txBody>
      </p:sp>
      <p:sp>
        <p:nvSpPr>
          <p:cNvPr id="6" name="5 Rectángulo"/>
          <p:cNvSpPr/>
          <p:nvPr/>
        </p:nvSpPr>
        <p:spPr>
          <a:xfrm>
            <a:off x="395536" y="1582341"/>
            <a:ext cx="8496944" cy="3539430"/>
          </a:xfrm>
          <a:prstGeom prst="rect">
            <a:avLst/>
          </a:prstGeom>
        </p:spPr>
        <p:txBody>
          <a:bodyPr wrap="square">
            <a:spAutoFit/>
          </a:bodyPr>
          <a:lstStyle/>
          <a:p>
            <a:r>
              <a:rPr lang="es-EC" sz="1400" dirty="0">
                <a:solidFill>
                  <a:schemeClr val="tx1">
                    <a:lumMod val="95000"/>
                    <a:lumOff val="5000"/>
                  </a:schemeClr>
                </a:solidFill>
              </a:rPr>
              <a:t>David Paul Ausubel es un psicólogo que ha dado grandes aportes al constructivismo, como es su teoría del Aprendizaje Significativo </a:t>
            </a:r>
            <a:r>
              <a:rPr lang="es-EC" sz="1400" dirty="0" smtClean="0">
                <a:solidFill>
                  <a:schemeClr val="tx1">
                    <a:lumMod val="95000"/>
                    <a:lumOff val="5000"/>
                  </a:schemeClr>
                </a:solidFill>
              </a:rPr>
              <a:t>la misma que ayuda </a:t>
            </a:r>
            <a:r>
              <a:rPr lang="es-EC" sz="1400" dirty="0">
                <a:solidFill>
                  <a:schemeClr val="tx1">
                    <a:lumMod val="95000"/>
                    <a:lumOff val="5000"/>
                  </a:schemeClr>
                </a:solidFill>
              </a:rPr>
              <a:t>al alumno a que vaya construyendo sus propios esquemas de </a:t>
            </a:r>
            <a:r>
              <a:rPr lang="es-EC" sz="1400" dirty="0" smtClean="0">
                <a:solidFill>
                  <a:schemeClr val="tx1">
                    <a:lumMod val="95000"/>
                    <a:lumOff val="5000"/>
                  </a:schemeClr>
                </a:solidFill>
              </a:rPr>
              <a:t>conocimiento.</a:t>
            </a:r>
            <a:r>
              <a:rPr lang="es-EC" sz="1400" dirty="0">
                <a:solidFill>
                  <a:schemeClr val="tx1">
                    <a:lumMod val="95000"/>
                    <a:lumOff val="5000"/>
                  </a:schemeClr>
                </a:solidFill>
              </a:rPr>
              <a:t/>
            </a:r>
            <a:br>
              <a:rPr lang="es-EC" sz="1400" dirty="0">
                <a:solidFill>
                  <a:schemeClr val="tx1">
                    <a:lumMod val="95000"/>
                    <a:lumOff val="5000"/>
                  </a:schemeClr>
                </a:solidFill>
              </a:rPr>
            </a:br>
            <a:r>
              <a:rPr lang="es-EC" sz="1400" dirty="0">
                <a:solidFill>
                  <a:schemeClr val="tx1">
                    <a:lumMod val="95000"/>
                    <a:lumOff val="5000"/>
                  </a:schemeClr>
                </a:solidFill>
              </a:rPr>
              <a:t>Para conseguir este aprendizaje se debe tener una adecuado material, las estructuras cognitivas del alumno, y sobre todo la </a:t>
            </a:r>
            <a:r>
              <a:rPr lang="es-EC" sz="1400" b="1" dirty="0" smtClean="0">
                <a:solidFill>
                  <a:schemeClr val="tx1">
                    <a:lumMod val="95000"/>
                    <a:lumOff val="5000"/>
                  </a:schemeClr>
                </a:solidFill>
              </a:rPr>
              <a:t>motivación.</a:t>
            </a:r>
          </a:p>
          <a:p>
            <a:endParaRPr lang="es-EC" sz="1400" b="1" dirty="0">
              <a:solidFill>
                <a:schemeClr val="tx1">
                  <a:lumMod val="95000"/>
                  <a:lumOff val="5000"/>
                </a:schemeClr>
              </a:solidFill>
            </a:endParaRPr>
          </a:p>
          <a:p>
            <a:r>
              <a:rPr lang="es-EC" sz="1400" dirty="0" smtClean="0">
                <a:solidFill>
                  <a:schemeClr val="tx1">
                    <a:lumMod val="95000"/>
                    <a:lumOff val="5000"/>
                  </a:schemeClr>
                </a:solidFill>
              </a:rPr>
              <a:t>Ventajas </a:t>
            </a:r>
            <a:r>
              <a:rPr lang="es-EC" sz="1400" dirty="0">
                <a:solidFill>
                  <a:schemeClr val="tx1">
                    <a:lumMod val="95000"/>
                    <a:lumOff val="5000"/>
                  </a:schemeClr>
                </a:solidFill>
              </a:rPr>
              <a:t>del Aprendizaje Significativo</a:t>
            </a:r>
            <a:r>
              <a:rPr lang="es-EC" sz="1400" dirty="0" smtClean="0">
                <a:solidFill>
                  <a:schemeClr val="tx1">
                    <a:lumMod val="95000"/>
                    <a:lumOff val="5000"/>
                  </a:schemeClr>
                </a:solidFill>
              </a:rPr>
              <a:t>:</a:t>
            </a:r>
          </a:p>
          <a:p>
            <a:endParaRPr lang="es-EC" sz="1400" dirty="0">
              <a:solidFill>
                <a:schemeClr val="tx1">
                  <a:lumMod val="95000"/>
                  <a:lumOff val="5000"/>
                </a:schemeClr>
              </a:solidFill>
            </a:endParaRPr>
          </a:p>
          <a:p>
            <a:r>
              <a:rPr lang="es-EC" sz="1400" dirty="0">
                <a:solidFill>
                  <a:schemeClr val="tx1">
                    <a:lumMod val="95000"/>
                    <a:lumOff val="5000"/>
                  </a:schemeClr>
                </a:solidFill>
              </a:rPr>
              <a:t>Produce una retención más duradera de la </a:t>
            </a:r>
            <a:r>
              <a:rPr lang="es-EC" sz="1400" dirty="0" smtClean="0">
                <a:solidFill>
                  <a:schemeClr val="tx1">
                    <a:lumMod val="95000"/>
                    <a:lumOff val="5000"/>
                  </a:schemeClr>
                </a:solidFill>
              </a:rPr>
              <a:t>información</a:t>
            </a:r>
            <a:r>
              <a:rPr lang="es-EC" sz="1400" dirty="0">
                <a:solidFill>
                  <a:schemeClr val="tx1">
                    <a:lumMod val="95000"/>
                    <a:lumOff val="5000"/>
                  </a:schemeClr>
                </a:solidFill>
              </a:rPr>
              <a:t>.</a:t>
            </a:r>
          </a:p>
          <a:p>
            <a:r>
              <a:rPr lang="es-EC" sz="1400" dirty="0">
                <a:solidFill>
                  <a:schemeClr val="tx1">
                    <a:lumMod val="95000"/>
                    <a:lumOff val="5000"/>
                  </a:schemeClr>
                </a:solidFill>
              </a:rPr>
              <a:t>Facilita el adquirir nuevos conocimientos relacionados con los anteriormente adquiridos de forma significativa, ya que al estar claros en la estructura cognitiva se facilita la retención del nuevo contenido.</a:t>
            </a:r>
          </a:p>
          <a:p>
            <a:r>
              <a:rPr lang="es-EC" sz="1400" dirty="0">
                <a:solidFill>
                  <a:schemeClr val="tx1">
                    <a:lumMod val="95000"/>
                    <a:lumOff val="5000"/>
                  </a:schemeClr>
                </a:solidFill>
              </a:rPr>
              <a:t>La nueva información al ser relacionada con la anterior, es guardada en la </a:t>
            </a:r>
            <a:r>
              <a:rPr lang="es-EC" sz="1400" dirty="0" smtClean="0">
                <a:solidFill>
                  <a:schemeClr val="tx1">
                    <a:lumMod val="95000"/>
                    <a:lumOff val="5000"/>
                  </a:schemeClr>
                </a:solidFill>
              </a:rPr>
              <a:t>memoria </a:t>
            </a:r>
            <a:r>
              <a:rPr lang="es-EC" sz="1400" dirty="0">
                <a:solidFill>
                  <a:schemeClr val="tx1">
                    <a:lumMod val="95000"/>
                    <a:lumOff val="5000"/>
                  </a:schemeClr>
                </a:solidFill>
              </a:rPr>
              <a:t> a largo plazo.</a:t>
            </a:r>
          </a:p>
          <a:p>
            <a:r>
              <a:rPr lang="es-EC" sz="1400" dirty="0">
                <a:solidFill>
                  <a:schemeClr val="tx1">
                    <a:lumMod val="95000"/>
                    <a:lumOff val="5000"/>
                  </a:schemeClr>
                </a:solidFill>
              </a:rPr>
              <a:t>Es activo, pues depende de la asimilación de las actividades de aprendizaje por parte del alumno.</a:t>
            </a:r>
          </a:p>
          <a:p>
            <a:r>
              <a:rPr lang="es-EC" sz="1400" dirty="0" smtClean="0">
                <a:solidFill>
                  <a:schemeClr val="tx1">
                    <a:lumMod val="95000"/>
                    <a:lumOff val="5000"/>
                  </a:schemeClr>
                </a:solidFill>
              </a:rPr>
              <a:t>Es personal, ya que la significación de aprendizaje depende los recursos cognitivos del estudiante.</a:t>
            </a:r>
          </a:p>
          <a:p>
            <a:pPr algn="just"/>
            <a:endParaRPr lang="es-EC" sz="1400" dirty="0"/>
          </a:p>
        </p:txBody>
      </p:sp>
    </p:spTree>
    <p:extLst>
      <p:ext uri="{BB962C8B-B14F-4D97-AF65-F5344CB8AC3E}">
        <p14:creationId xmlns:p14="http://schemas.microsoft.com/office/powerpoint/2010/main" val="38528432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0" y="174080"/>
            <a:ext cx="4678778" cy="800472"/>
          </a:xfrm>
        </p:spPr>
        <p:txBody>
          <a:bodyPr>
            <a:normAutofit fontScale="90000"/>
          </a:bodyPr>
          <a:lstStyle/>
          <a:p>
            <a:r>
              <a:rPr lang="es-EC" dirty="0" smtClean="0"/>
              <a:t>Clases de Dinámicas</a:t>
            </a:r>
            <a:endParaRPr lang="es-EC" dirty="0"/>
          </a:p>
        </p:txBody>
      </p:sp>
      <p:sp>
        <p:nvSpPr>
          <p:cNvPr id="3" name="2 Marcador de contenido"/>
          <p:cNvSpPr>
            <a:spLocks noGrp="1"/>
          </p:cNvSpPr>
          <p:nvPr>
            <p:ph sz="half" idx="1"/>
          </p:nvPr>
        </p:nvSpPr>
        <p:spPr/>
        <p:txBody>
          <a:bodyPr>
            <a:normAutofit fontScale="62500" lnSpcReduction="20000"/>
          </a:bodyPr>
          <a:lstStyle/>
          <a:p>
            <a:r>
              <a:rPr lang="es-ES" sz="2600" dirty="0"/>
              <a:t>Las dinámicas son un instrumento de liberación que posibilita un intercambio de experiencias y sentimientos. </a:t>
            </a:r>
            <a:endParaRPr lang="es-ES" sz="2600" dirty="0" smtClean="0"/>
          </a:p>
          <a:p>
            <a:r>
              <a:rPr lang="es-ES" sz="2600" dirty="0" smtClean="0"/>
              <a:t>Conlleva </a:t>
            </a:r>
            <a:r>
              <a:rPr lang="es-ES" sz="2600" dirty="0"/>
              <a:t>un acercamiento entre personas lo que permite conocer mejor al resto, superar trabas emocionales y sociales e integrarse a las realidades de otros. </a:t>
            </a:r>
            <a:endParaRPr lang="es-ES" sz="2600" dirty="0" smtClean="0"/>
          </a:p>
          <a:p>
            <a:r>
              <a:rPr lang="es-ES" sz="2600" dirty="0" smtClean="0"/>
              <a:t>Implica </a:t>
            </a:r>
            <a:r>
              <a:rPr lang="es-ES" sz="2600" dirty="0"/>
              <a:t>también, un desarrollo de habilidades de expresión y transmisión de ideas y opiniones, lo que repercute en las capacidades comunicativas de los niños. </a:t>
            </a:r>
            <a:endParaRPr lang="es-EC" sz="2600" dirty="0"/>
          </a:p>
          <a:p>
            <a:endParaRPr lang="es-EC" dirty="0"/>
          </a:p>
        </p:txBody>
      </p:sp>
      <p:sp>
        <p:nvSpPr>
          <p:cNvPr id="4" name="3 Marcador de contenido"/>
          <p:cNvSpPr>
            <a:spLocks noGrp="1"/>
          </p:cNvSpPr>
          <p:nvPr>
            <p:ph sz="half" idx="2"/>
          </p:nvPr>
        </p:nvSpPr>
        <p:spPr>
          <a:xfrm>
            <a:off x="3923928" y="989112"/>
            <a:ext cx="5040560" cy="5680248"/>
          </a:xfrm>
        </p:spPr>
        <p:txBody>
          <a:bodyPr>
            <a:normAutofit fontScale="62500" lnSpcReduction="20000"/>
          </a:bodyPr>
          <a:lstStyle/>
          <a:p>
            <a:r>
              <a:rPr lang="es-ES" sz="2300" b="1" i="1" dirty="0"/>
              <a:t>Dinámicas de </a:t>
            </a:r>
            <a:r>
              <a:rPr lang="es-ES" sz="2300" b="1" i="1" dirty="0" smtClean="0"/>
              <a:t>presentación</a:t>
            </a:r>
          </a:p>
          <a:p>
            <a:pPr marL="0" indent="0">
              <a:buNone/>
            </a:pPr>
            <a:r>
              <a:rPr lang="es-ES" sz="2300" dirty="0"/>
              <a:t>S</a:t>
            </a:r>
            <a:r>
              <a:rPr lang="es-ES" sz="2300" dirty="0" smtClean="0"/>
              <a:t>irven </a:t>
            </a:r>
            <a:r>
              <a:rPr lang="es-ES" sz="2300" dirty="0"/>
              <a:t>para romper barreras entre las personas. Buscan crear un acercamiento basado en la confianza de los </a:t>
            </a:r>
            <a:r>
              <a:rPr lang="es-ES" sz="2300" dirty="0" smtClean="0"/>
              <a:t>niños.</a:t>
            </a:r>
            <a:endParaRPr lang="es-EC" sz="2300" dirty="0"/>
          </a:p>
          <a:p>
            <a:r>
              <a:rPr lang="es-ES" sz="2300" b="1" dirty="0"/>
              <a:t>Dinámicas de conocimiento de sí </a:t>
            </a:r>
            <a:r>
              <a:rPr lang="es-ES" sz="2300" b="1" dirty="0" smtClean="0"/>
              <a:t>mismo</a:t>
            </a:r>
          </a:p>
          <a:p>
            <a:pPr marL="0" indent="0">
              <a:buNone/>
            </a:pPr>
            <a:r>
              <a:rPr lang="es-ES" sz="2300" dirty="0" smtClean="0"/>
              <a:t>Permiten </a:t>
            </a:r>
            <a:r>
              <a:rPr lang="es-ES" sz="2300" dirty="0"/>
              <a:t>a los niños  conocer sus propias características ya sean emocionales, psicológicas, o cognitivas. </a:t>
            </a:r>
            <a:endParaRPr lang="es-EC" sz="2300" dirty="0"/>
          </a:p>
          <a:p>
            <a:r>
              <a:rPr lang="es-ES" sz="2300" b="1" dirty="0" smtClean="0"/>
              <a:t>Dinámicas de formación de grupos</a:t>
            </a:r>
          </a:p>
          <a:p>
            <a:pPr marL="0" indent="0">
              <a:buNone/>
            </a:pPr>
            <a:r>
              <a:rPr lang="es-ES" sz="2300" dirty="0"/>
              <a:t>Permite formar grupos de acuerdo a edades previamente definidas. También sirven para, de manera amena y lúdica, formar grupos al azar y así crear confianza y relajo. </a:t>
            </a:r>
            <a:endParaRPr lang="es-EC" sz="2300" dirty="0"/>
          </a:p>
          <a:p>
            <a:endParaRPr lang="es-EC" sz="2300" dirty="0" smtClean="0"/>
          </a:p>
          <a:p>
            <a:r>
              <a:rPr lang="es-ES" sz="2300" b="1" dirty="0" smtClean="0"/>
              <a:t>Dinámicas </a:t>
            </a:r>
            <a:r>
              <a:rPr lang="es-ES" sz="2300" b="1" dirty="0"/>
              <a:t>de estudio y </a:t>
            </a:r>
            <a:r>
              <a:rPr lang="es-ES" sz="2300" b="1" dirty="0" smtClean="0"/>
              <a:t>trabajo</a:t>
            </a:r>
          </a:p>
          <a:p>
            <a:pPr marL="0" indent="0">
              <a:buNone/>
            </a:pPr>
            <a:r>
              <a:rPr lang="es-ES" sz="2300" dirty="0"/>
              <a:t>Facilitan un intercambio de ideas y el análisis de ciertos contenidos. Fomentan la argumentación, la síntesis, las conclusiones y la toma de decisiones.</a:t>
            </a:r>
            <a:endParaRPr lang="es-EC" sz="2300" dirty="0"/>
          </a:p>
          <a:p>
            <a:endParaRPr lang="es-EC" sz="2300" dirty="0"/>
          </a:p>
          <a:p>
            <a:r>
              <a:rPr lang="es-ES" sz="2300" b="1" i="1" dirty="0"/>
              <a:t>Dinámicas de </a:t>
            </a:r>
            <a:r>
              <a:rPr lang="es-ES" sz="2300" b="1" i="1" dirty="0" smtClean="0"/>
              <a:t>animación</a:t>
            </a:r>
          </a:p>
          <a:p>
            <a:pPr marL="0" indent="0">
              <a:buNone/>
            </a:pPr>
            <a:r>
              <a:rPr lang="es-ES" sz="2200" dirty="0"/>
              <a:t>Tienen por objetivo crear ambientes lúdicos y de buen ánimo con el fin de alejar a los niños del estrés, del cansancio y de la rutina. Pueden adaptarse con el fin de incentivar desafíos que requieran cooperación o adaptación a situaciones diversas. </a:t>
            </a:r>
            <a:endParaRPr lang="es-EC" sz="2200" dirty="0"/>
          </a:p>
          <a:p>
            <a:endParaRPr lang="es-ES" sz="2300" b="1" i="1" dirty="0" smtClean="0"/>
          </a:p>
          <a:p>
            <a:endParaRPr lang="es-EC" sz="2300" dirty="0"/>
          </a:p>
          <a:p>
            <a:endParaRPr lang="es-EC" dirty="0"/>
          </a:p>
        </p:txBody>
      </p:sp>
      <p:sp>
        <p:nvSpPr>
          <p:cNvPr id="8" name="1 Título"/>
          <p:cNvSpPr txBox="1">
            <a:spLocks/>
          </p:cNvSpPr>
          <p:nvPr/>
        </p:nvSpPr>
        <p:spPr>
          <a:xfrm>
            <a:off x="547936" y="341040"/>
            <a:ext cx="2664296" cy="648072"/>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s-EC" smtClean="0"/>
              <a:t>Dinámicas</a:t>
            </a:r>
            <a:endParaRPr lang="es-EC" dirty="0"/>
          </a:p>
        </p:txBody>
      </p:sp>
    </p:spTree>
    <p:extLst>
      <p:ext uri="{BB962C8B-B14F-4D97-AF65-F5344CB8AC3E}">
        <p14:creationId xmlns:p14="http://schemas.microsoft.com/office/powerpoint/2010/main" val="1560725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us.123rf.com/400wm/400/400/cthoman/cthoman1110/cthoman111001394/10809985-un-nino-feliz-de-dibujos-animados-sobre-un-podio-con-una-medalla-de-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024" y="4509120"/>
            <a:ext cx="1873903" cy="20934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cdn.designrfix.com/wp-content/uploads/2011/05/illustrator-tutorials-2010-may-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88" y="3685627"/>
            <a:ext cx="2892710" cy="19372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cdn.designrfix.com/wp-content/uploads/2011/05/illustrator-tutorials-2010-may-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489" y="3717032"/>
            <a:ext cx="2892710" cy="1937243"/>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263910" y="116632"/>
            <a:ext cx="3732026" cy="34563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La motivación es muy importante para lograr un ambiente favorable dentro de la educación preescolar. Esto es porque con ella se logra que los niños tengan voluntad para realizar determinadas acciones y permanecer en ellas para su culminación. Cuando se logra terminar una actividad se va creando cierto punto de confianza y seguridad en ellos</a:t>
            </a:r>
            <a:r>
              <a:rPr lang="es-ES" sz="1600" dirty="0" smtClean="0">
                <a:solidFill>
                  <a:schemeClr val="tx1"/>
                </a:solidFill>
              </a:rPr>
              <a:t>.</a:t>
            </a:r>
          </a:p>
          <a:p>
            <a:pPr algn="ctr"/>
            <a:endParaRPr lang="es-EC" sz="1600" dirty="0">
              <a:solidFill>
                <a:schemeClr val="tx1"/>
              </a:solidFill>
            </a:endParaRPr>
          </a:p>
          <a:p>
            <a:pPr algn="ctr"/>
            <a:endParaRPr lang="es-EC" dirty="0"/>
          </a:p>
        </p:txBody>
      </p:sp>
      <p:sp>
        <p:nvSpPr>
          <p:cNvPr id="19" name="18 Rectángulo redondeado"/>
          <p:cNvSpPr/>
          <p:nvPr/>
        </p:nvSpPr>
        <p:spPr>
          <a:xfrm>
            <a:off x="4355976" y="116632"/>
            <a:ext cx="4680519" cy="3528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a:t/>
            </a:r>
            <a:br>
              <a:rPr lang="es-ES" sz="1200" dirty="0"/>
            </a:br>
            <a:r>
              <a:rPr lang="es-ES" sz="1400" dirty="0">
                <a:solidFill>
                  <a:schemeClr val="tx1"/>
                </a:solidFill>
              </a:rPr>
              <a:t>- Justificar la utilización de los conocimientos que les intentamos transmitir con las actividades que les vamos a plantear.</a:t>
            </a:r>
            <a:endParaRPr lang="es-EC" sz="1400" dirty="0">
              <a:solidFill>
                <a:schemeClr val="tx1"/>
              </a:solidFill>
            </a:endParaRPr>
          </a:p>
          <a:p>
            <a:r>
              <a:rPr lang="es-ES" sz="1400" dirty="0">
                <a:solidFill>
                  <a:schemeClr val="tx1"/>
                </a:solidFill>
              </a:rPr>
              <a:t>- Plantearles las actividades de forma lógica y ordenada</a:t>
            </a:r>
            <a:r>
              <a:rPr lang="es-ES" sz="1400" b="1" dirty="0">
                <a:solidFill>
                  <a:schemeClr val="tx1"/>
                </a:solidFill>
              </a:rPr>
              <a:t>.</a:t>
            </a:r>
            <a:endParaRPr lang="es-EC" sz="1400" dirty="0">
              <a:solidFill>
                <a:schemeClr val="tx1"/>
              </a:solidFill>
            </a:endParaRPr>
          </a:p>
          <a:p>
            <a:r>
              <a:rPr lang="es-ES" sz="1400" dirty="0">
                <a:solidFill>
                  <a:schemeClr val="tx1"/>
                </a:solidFill>
              </a:rPr>
              <a:t>- Proponerles actividades que les hagan utilizar distintas capacidades  </a:t>
            </a:r>
            <a:r>
              <a:rPr lang="es-ES" sz="1400" dirty="0" smtClean="0">
                <a:solidFill>
                  <a:schemeClr val="tx1"/>
                </a:solidFill>
              </a:rPr>
              <a:t>tanto motoras como cognitivas.</a:t>
            </a:r>
            <a:r>
              <a:rPr lang="es-ES" sz="1400" dirty="0">
                <a:solidFill>
                  <a:schemeClr val="tx1"/>
                </a:solidFill>
              </a:rPr>
              <a:t/>
            </a:r>
            <a:br>
              <a:rPr lang="es-ES" sz="1400" dirty="0">
                <a:solidFill>
                  <a:schemeClr val="tx1"/>
                </a:solidFill>
              </a:rPr>
            </a:br>
            <a:r>
              <a:rPr lang="es-ES" sz="1400" dirty="0">
                <a:solidFill>
                  <a:schemeClr val="tx1"/>
                </a:solidFill>
              </a:rPr>
              <a:t>- Tomar los errores como nuevos momentos de aprendizaje y como momentos enriquecedores</a:t>
            </a:r>
            <a:r>
              <a:rPr lang="es-ES" sz="1400" b="1" dirty="0" smtClean="0">
                <a:solidFill>
                  <a:schemeClr val="tx1"/>
                </a:solidFill>
              </a:rPr>
              <a:t>.</a:t>
            </a:r>
            <a:r>
              <a:rPr lang="es-ES" sz="1400" dirty="0">
                <a:solidFill>
                  <a:schemeClr val="tx1"/>
                </a:solidFill>
              </a:rPr>
              <a:t/>
            </a:r>
            <a:br>
              <a:rPr lang="es-ES" sz="1400" dirty="0">
                <a:solidFill>
                  <a:schemeClr val="tx1"/>
                </a:solidFill>
              </a:rPr>
            </a:br>
            <a:r>
              <a:rPr lang="es-ES" sz="1400" dirty="0">
                <a:solidFill>
                  <a:schemeClr val="tx1"/>
                </a:solidFill>
              </a:rPr>
              <a:t>- Fomentar la comunicación entre los niños y las buenas relaciones, realizando tareas </a:t>
            </a:r>
            <a:r>
              <a:rPr lang="es-ES" sz="1400" dirty="0" smtClean="0">
                <a:solidFill>
                  <a:schemeClr val="tx1"/>
                </a:solidFill>
              </a:rPr>
              <a:t>y juegos de </a:t>
            </a:r>
            <a:r>
              <a:rPr lang="es-ES" sz="1400" dirty="0">
                <a:solidFill>
                  <a:schemeClr val="tx1"/>
                </a:solidFill>
              </a:rPr>
              <a:t>grupo.</a:t>
            </a:r>
            <a:endParaRPr lang="es-EC" sz="1400" dirty="0">
              <a:solidFill>
                <a:schemeClr val="tx1"/>
              </a:solidFill>
            </a:endParaRPr>
          </a:p>
          <a:p>
            <a:r>
              <a:rPr lang="es-ES" sz="1400" dirty="0">
                <a:solidFill>
                  <a:schemeClr val="tx1"/>
                </a:solidFill>
              </a:rPr>
              <a:t>- Plantear el razonamiento y la comprensión como la mejor herramienta para la resolución de actividades.</a:t>
            </a:r>
            <a:endParaRPr lang="es-EC" sz="1400" dirty="0">
              <a:solidFill>
                <a:schemeClr val="tx1"/>
              </a:solidFill>
            </a:endParaRPr>
          </a:p>
          <a:p>
            <a:r>
              <a:rPr lang="es-ES" sz="1400" dirty="0">
                <a:solidFill>
                  <a:schemeClr val="tx1"/>
                </a:solidFill>
              </a:rPr>
              <a:t>- Aplicar los contenidos y conocimientos adquiridos a situaciones próximas y cercanas para los niños. </a:t>
            </a:r>
            <a:endParaRPr lang="es-EC" sz="1400" dirty="0">
              <a:solidFill>
                <a:schemeClr val="tx1"/>
              </a:solidFill>
            </a:endParaRPr>
          </a:p>
        </p:txBody>
      </p:sp>
      <p:sp>
        <p:nvSpPr>
          <p:cNvPr id="20" name="19 Rectángulo redondeado"/>
          <p:cNvSpPr/>
          <p:nvPr/>
        </p:nvSpPr>
        <p:spPr>
          <a:xfrm>
            <a:off x="1043608" y="5654275"/>
            <a:ext cx="1512168" cy="3264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rPr>
              <a:t>Motivación </a:t>
            </a:r>
            <a:endParaRPr lang="es-EC" sz="1600" dirty="0">
              <a:solidFill>
                <a:schemeClr val="tx1"/>
              </a:solidFill>
            </a:endParaRPr>
          </a:p>
          <a:p>
            <a:pPr algn="ctr"/>
            <a:endParaRPr lang="es-EC" dirty="0"/>
          </a:p>
        </p:txBody>
      </p:sp>
      <p:sp>
        <p:nvSpPr>
          <p:cNvPr id="22" name="21 Rectángulo redondeado"/>
          <p:cNvSpPr/>
          <p:nvPr/>
        </p:nvSpPr>
        <p:spPr>
          <a:xfrm>
            <a:off x="5697934" y="5969879"/>
            <a:ext cx="2376265" cy="2674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smtClean="0">
              <a:solidFill>
                <a:schemeClr val="tx1"/>
              </a:solidFill>
            </a:endParaRPr>
          </a:p>
          <a:p>
            <a:pPr algn="ctr"/>
            <a:r>
              <a:rPr lang="es-ES" sz="1600" dirty="0">
                <a:solidFill>
                  <a:schemeClr val="tx1"/>
                </a:solidFill>
              </a:rPr>
              <a:t>¿</a:t>
            </a:r>
            <a:r>
              <a:rPr lang="es-ES" sz="1600" dirty="0" smtClean="0">
                <a:solidFill>
                  <a:schemeClr val="tx1"/>
                </a:solidFill>
              </a:rPr>
              <a:t>Como motivar a un niño ?</a:t>
            </a:r>
            <a:endParaRPr lang="es-EC" sz="1600" dirty="0">
              <a:solidFill>
                <a:schemeClr val="tx1"/>
              </a:solidFill>
            </a:endParaRPr>
          </a:p>
          <a:p>
            <a:pPr algn="ctr"/>
            <a:endParaRPr lang="es-EC" dirty="0"/>
          </a:p>
        </p:txBody>
      </p:sp>
    </p:spTree>
    <p:extLst>
      <p:ext uri="{BB962C8B-B14F-4D97-AF65-F5344CB8AC3E}">
        <p14:creationId xmlns:p14="http://schemas.microsoft.com/office/powerpoint/2010/main" val="1145225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3.bp.blogspot.com/-kyFl7tR5QEk/TfDEo72lgcI/AAAAAAAAABw/6OL1VRMonJY/s1600/book%255B1%255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861048"/>
            <a:ext cx="3024336" cy="2839115"/>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1475656" y="116632"/>
            <a:ext cx="5105400" cy="879376"/>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s-ES" dirty="0" smtClean="0"/>
              <a:t>¿Qué es Guía?</a:t>
            </a:r>
            <a:endParaRPr lang="es-EC" dirty="0"/>
          </a:p>
        </p:txBody>
      </p:sp>
      <p:sp>
        <p:nvSpPr>
          <p:cNvPr id="9" name="8 Rectángulo"/>
          <p:cNvSpPr/>
          <p:nvPr/>
        </p:nvSpPr>
        <p:spPr>
          <a:xfrm>
            <a:off x="1451178" y="1340768"/>
            <a:ext cx="5641102" cy="2308324"/>
          </a:xfrm>
          <a:prstGeom prst="rect">
            <a:avLst/>
          </a:prstGeom>
        </p:spPr>
        <p:txBody>
          <a:bodyPr wrap="square">
            <a:spAutoFit/>
          </a:bodyPr>
          <a:lstStyle/>
          <a:p>
            <a:r>
              <a:rPr lang="es-MX" dirty="0"/>
              <a:t> </a:t>
            </a:r>
            <a:endParaRPr lang="es-EC" dirty="0"/>
          </a:p>
          <a:p>
            <a:r>
              <a:rPr lang="es-MX" dirty="0"/>
              <a:t>La guía didáctica es el instrumento con orientación técnica para el docente, que incluye toda la información necesaria para el correcto uso y manejo provechoso de los elementos y actividades que conforman la asignatura, incluyendo las actividades de aprendizaje y de estudio independiente de los contenidos de un curso.</a:t>
            </a:r>
            <a:endParaRPr lang="es-EC" dirty="0"/>
          </a:p>
        </p:txBody>
      </p:sp>
    </p:spTree>
    <p:extLst>
      <p:ext uri="{BB962C8B-B14F-4D97-AF65-F5344CB8AC3E}">
        <p14:creationId xmlns:p14="http://schemas.microsoft.com/office/powerpoint/2010/main" val="37665265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7239000" cy="1143000"/>
          </a:xfrm>
        </p:spPr>
        <p:txBody>
          <a:bodyPr>
            <a:normAutofit fontScale="90000"/>
          </a:bodyPr>
          <a:lstStyle/>
          <a:p>
            <a:pPr algn="ctr"/>
            <a:r>
              <a:rPr lang="es-ES" sz="3100" dirty="0"/>
              <a:t>Esquema   de una guía de dinámicas de motivación </a:t>
            </a:r>
            <a:r>
              <a:rPr lang="es-EC" dirty="0"/>
              <a:t/>
            </a:r>
            <a:br>
              <a:rPr lang="es-EC" dirty="0"/>
            </a:br>
            <a:endParaRPr lang="es-EC" dirty="0"/>
          </a:p>
        </p:txBody>
      </p:sp>
      <p:sp>
        <p:nvSpPr>
          <p:cNvPr id="4" name="3 Rectángulo redondeado"/>
          <p:cNvSpPr/>
          <p:nvPr/>
        </p:nvSpPr>
        <p:spPr>
          <a:xfrm>
            <a:off x="2339752" y="1484784"/>
            <a:ext cx="280831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Juegos </a:t>
            </a:r>
            <a:endParaRPr lang="es-EC" sz="1400" dirty="0"/>
          </a:p>
          <a:p>
            <a:r>
              <a:rPr lang="es-ES" sz="1400" dirty="0"/>
              <a:t>El juego es esencial para el crecimiento y desarrollo de un niño. Forma la base de las destrezas que su hijo desarrollará y aplicará posteriormente en la vida. El juego es la forma en que los niños </a:t>
            </a:r>
            <a:r>
              <a:rPr lang="es-ES" sz="1400" dirty="0" smtClean="0"/>
              <a:t>aprenden</a:t>
            </a:r>
            <a:endParaRPr lang="es-EC" dirty="0"/>
          </a:p>
        </p:txBody>
      </p:sp>
      <p:sp>
        <p:nvSpPr>
          <p:cNvPr id="5" name="4 Rectángulo redondeado"/>
          <p:cNvSpPr/>
          <p:nvPr/>
        </p:nvSpPr>
        <p:spPr>
          <a:xfrm>
            <a:off x="503548" y="3933056"/>
            <a:ext cx="2664296"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err="1" smtClean="0"/>
              <a:t>Puzzles</a:t>
            </a:r>
            <a:endParaRPr lang="es-EC" sz="1400" dirty="0"/>
          </a:p>
          <a:p>
            <a:r>
              <a:rPr lang="es-ES" sz="1400" dirty="0"/>
              <a:t>Los rompecabezas desafían el intelecto de niños ya que desarrolla su pensamiento </a:t>
            </a:r>
            <a:r>
              <a:rPr lang="es-ES" sz="1400" dirty="0" smtClean="0"/>
              <a:t>lógico.</a:t>
            </a:r>
            <a:endParaRPr lang="es-EC" sz="1400" dirty="0"/>
          </a:p>
        </p:txBody>
      </p:sp>
      <p:sp>
        <p:nvSpPr>
          <p:cNvPr id="6" name="5 Rectángulo redondeado"/>
          <p:cNvSpPr/>
          <p:nvPr/>
        </p:nvSpPr>
        <p:spPr>
          <a:xfrm>
            <a:off x="5630517" y="1268760"/>
            <a:ext cx="2808312"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Canciones </a:t>
            </a:r>
            <a:endParaRPr lang="es-EC" sz="1400" dirty="0"/>
          </a:p>
          <a:p>
            <a:r>
              <a:rPr lang="es-ES" sz="1400" dirty="0" smtClean="0"/>
              <a:t>A </a:t>
            </a:r>
            <a:r>
              <a:rPr lang="es-ES" sz="1400" dirty="0"/>
              <a:t>través de las canciones infantiles, en las que las sílabas son rimadas y repetitivas, y acompañadas de gestos que se hacen al cantar, el niño mejora su forma de hablar y de entender el significado de cada palabra.</a:t>
            </a:r>
            <a:endParaRPr lang="es-EC" sz="1400" dirty="0"/>
          </a:p>
        </p:txBody>
      </p:sp>
      <p:sp>
        <p:nvSpPr>
          <p:cNvPr id="7" name="6 Rectángulo redondeado"/>
          <p:cNvSpPr/>
          <p:nvPr/>
        </p:nvSpPr>
        <p:spPr>
          <a:xfrm>
            <a:off x="5004048" y="3917752"/>
            <a:ext cx="2808312" cy="2700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Adivinanzas</a:t>
            </a:r>
            <a:endParaRPr lang="es-EC" sz="1400" dirty="0"/>
          </a:p>
          <a:p>
            <a:r>
              <a:rPr lang="es-ES" sz="1400" dirty="0"/>
              <a:t>Son juegos de ingenio en los que se describe o se pregunta </a:t>
            </a:r>
            <a:r>
              <a:rPr lang="es-ES" sz="1400" dirty="0" smtClean="0"/>
              <a:t>algo, contribuyen </a:t>
            </a:r>
            <a:r>
              <a:rPr lang="es-ES" sz="1400" dirty="0"/>
              <a:t>al aprendizaje de los niños y a la difusión y mantenimiento de las tradiciones populares. </a:t>
            </a:r>
            <a:endParaRPr lang="es-EC" sz="1400" dirty="0"/>
          </a:p>
        </p:txBody>
      </p:sp>
      <p:cxnSp>
        <p:nvCxnSpPr>
          <p:cNvPr id="10" name="9 Conector recto"/>
          <p:cNvCxnSpPr>
            <a:stCxn id="13" idx="3"/>
            <a:endCxn id="4" idx="1"/>
          </p:cNvCxnSpPr>
          <p:nvPr/>
        </p:nvCxnSpPr>
        <p:spPr>
          <a:xfrm>
            <a:off x="2052768" y="2528900"/>
            <a:ext cx="28698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11 Conector recto"/>
          <p:cNvCxnSpPr>
            <a:endCxn id="6" idx="1"/>
          </p:cNvCxnSpPr>
          <p:nvPr/>
        </p:nvCxnSpPr>
        <p:spPr>
          <a:xfrm>
            <a:off x="4427984" y="2528900"/>
            <a:ext cx="1202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8460432" y="2528900"/>
            <a:ext cx="57606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16 Conector recto"/>
          <p:cNvCxnSpPr>
            <a:stCxn id="5" idx="3"/>
          </p:cNvCxnSpPr>
          <p:nvPr/>
        </p:nvCxnSpPr>
        <p:spPr>
          <a:xfrm>
            <a:off x="3167844" y="5193196"/>
            <a:ext cx="1836204" cy="0"/>
          </a:xfrm>
          <a:prstGeom prst="line">
            <a:avLst/>
          </a:prstGeom>
        </p:spPr>
        <p:style>
          <a:lnRef idx="3">
            <a:schemeClr val="accent1"/>
          </a:lnRef>
          <a:fillRef idx="0">
            <a:schemeClr val="accent1"/>
          </a:fillRef>
          <a:effectRef idx="2">
            <a:schemeClr val="accent1"/>
          </a:effectRef>
          <a:fontRef idx="minor">
            <a:schemeClr val="tx1"/>
          </a:fontRef>
        </p:style>
      </p:cxnSp>
      <p:pic>
        <p:nvPicPr>
          <p:cNvPr id="13" name="12 Imagen" descr="http://www.bdaybox.cl/images/juegos/tirar-cuerda.jpg"/>
          <p:cNvPicPr/>
          <p:nvPr/>
        </p:nvPicPr>
        <p:blipFill rotWithShape="1">
          <a:blip r:embed="rId2">
            <a:extLst>
              <a:ext uri="{28A0092B-C50C-407E-A947-70E740481C1C}">
                <a14:useLocalDpi xmlns:a14="http://schemas.microsoft.com/office/drawing/2010/main" val="0"/>
              </a:ext>
            </a:extLst>
          </a:blip>
          <a:srcRect l="4223" t="22727" r="48445" b="3636"/>
          <a:stretch/>
        </p:blipFill>
        <p:spPr bwMode="auto">
          <a:xfrm>
            <a:off x="23943" y="1757375"/>
            <a:ext cx="2028825" cy="15430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81825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80">
                                          <p:stCondLst>
                                            <p:cond delay="0"/>
                                          </p:stCondLst>
                                        </p:cTn>
                                        <p:tgtEl>
                                          <p:spTgt spid="5"/>
                                        </p:tgtEl>
                                      </p:cBhvr>
                                    </p:animEffect>
                                    <p:anim calcmode="lin" valueType="num">
                                      <p:cBhvr>
                                        <p:cTn id="5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6" dur="26">
                                          <p:stCondLst>
                                            <p:cond delay="650"/>
                                          </p:stCondLst>
                                        </p:cTn>
                                        <p:tgtEl>
                                          <p:spTgt spid="5"/>
                                        </p:tgtEl>
                                      </p:cBhvr>
                                      <p:to x="100000" y="60000"/>
                                    </p:animScale>
                                    <p:animScale>
                                      <p:cBhvr>
                                        <p:cTn id="57" dur="166" decel="50000">
                                          <p:stCondLst>
                                            <p:cond delay="676"/>
                                          </p:stCondLst>
                                        </p:cTn>
                                        <p:tgtEl>
                                          <p:spTgt spid="5"/>
                                        </p:tgtEl>
                                      </p:cBhvr>
                                      <p:to x="100000" y="100000"/>
                                    </p:animScale>
                                    <p:animScale>
                                      <p:cBhvr>
                                        <p:cTn id="58" dur="26">
                                          <p:stCondLst>
                                            <p:cond delay="1312"/>
                                          </p:stCondLst>
                                        </p:cTn>
                                        <p:tgtEl>
                                          <p:spTgt spid="5"/>
                                        </p:tgtEl>
                                      </p:cBhvr>
                                      <p:to x="100000" y="80000"/>
                                    </p:animScale>
                                    <p:animScale>
                                      <p:cBhvr>
                                        <p:cTn id="59" dur="166" decel="50000">
                                          <p:stCondLst>
                                            <p:cond delay="1338"/>
                                          </p:stCondLst>
                                        </p:cTn>
                                        <p:tgtEl>
                                          <p:spTgt spid="5"/>
                                        </p:tgtEl>
                                      </p:cBhvr>
                                      <p:to x="100000" y="100000"/>
                                    </p:animScale>
                                    <p:animScale>
                                      <p:cBhvr>
                                        <p:cTn id="60" dur="26">
                                          <p:stCondLst>
                                            <p:cond delay="1642"/>
                                          </p:stCondLst>
                                        </p:cTn>
                                        <p:tgtEl>
                                          <p:spTgt spid="5"/>
                                        </p:tgtEl>
                                      </p:cBhvr>
                                      <p:to x="100000" y="90000"/>
                                    </p:animScale>
                                    <p:animScale>
                                      <p:cBhvr>
                                        <p:cTn id="61" dur="166" decel="50000">
                                          <p:stCondLst>
                                            <p:cond delay="1668"/>
                                          </p:stCondLst>
                                        </p:cTn>
                                        <p:tgtEl>
                                          <p:spTgt spid="5"/>
                                        </p:tgtEl>
                                      </p:cBhvr>
                                      <p:to x="100000" y="100000"/>
                                    </p:animScale>
                                    <p:animScale>
                                      <p:cBhvr>
                                        <p:cTn id="62" dur="26">
                                          <p:stCondLst>
                                            <p:cond delay="1808"/>
                                          </p:stCondLst>
                                        </p:cTn>
                                        <p:tgtEl>
                                          <p:spTgt spid="5"/>
                                        </p:tgtEl>
                                      </p:cBhvr>
                                      <p:to x="100000" y="95000"/>
                                    </p:animScale>
                                    <p:animScale>
                                      <p:cBhvr>
                                        <p:cTn id="63" dur="166" decel="50000">
                                          <p:stCondLst>
                                            <p:cond delay="1834"/>
                                          </p:stCondLst>
                                        </p:cTn>
                                        <p:tgtEl>
                                          <p:spTgt spid="5"/>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80">
                                          <p:stCondLst>
                                            <p:cond delay="0"/>
                                          </p:stCondLst>
                                        </p:cTn>
                                        <p:tgtEl>
                                          <p:spTgt spid="7"/>
                                        </p:tgtEl>
                                      </p:cBhvr>
                                    </p:animEffect>
                                    <p:anim calcmode="lin" valueType="num">
                                      <p:cBhvr>
                                        <p:cTn id="6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4" dur="26">
                                          <p:stCondLst>
                                            <p:cond delay="650"/>
                                          </p:stCondLst>
                                        </p:cTn>
                                        <p:tgtEl>
                                          <p:spTgt spid="7"/>
                                        </p:tgtEl>
                                      </p:cBhvr>
                                      <p:to x="100000" y="60000"/>
                                    </p:animScale>
                                    <p:animScale>
                                      <p:cBhvr>
                                        <p:cTn id="75" dur="166" decel="50000">
                                          <p:stCondLst>
                                            <p:cond delay="676"/>
                                          </p:stCondLst>
                                        </p:cTn>
                                        <p:tgtEl>
                                          <p:spTgt spid="7"/>
                                        </p:tgtEl>
                                      </p:cBhvr>
                                      <p:to x="100000" y="100000"/>
                                    </p:animScale>
                                    <p:animScale>
                                      <p:cBhvr>
                                        <p:cTn id="76" dur="26">
                                          <p:stCondLst>
                                            <p:cond delay="1312"/>
                                          </p:stCondLst>
                                        </p:cTn>
                                        <p:tgtEl>
                                          <p:spTgt spid="7"/>
                                        </p:tgtEl>
                                      </p:cBhvr>
                                      <p:to x="100000" y="80000"/>
                                    </p:animScale>
                                    <p:animScale>
                                      <p:cBhvr>
                                        <p:cTn id="77" dur="166" decel="50000">
                                          <p:stCondLst>
                                            <p:cond delay="1338"/>
                                          </p:stCondLst>
                                        </p:cTn>
                                        <p:tgtEl>
                                          <p:spTgt spid="7"/>
                                        </p:tgtEl>
                                      </p:cBhvr>
                                      <p:to x="100000" y="100000"/>
                                    </p:animScale>
                                    <p:animScale>
                                      <p:cBhvr>
                                        <p:cTn id="78" dur="26">
                                          <p:stCondLst>
                                            <p:cond delay="1642"/>
                                          </p:stCondLst>
                                        </p:cTn>
                                        <p:tgtEl>
                                          <p:spTgt spid="7"/>
                                        </p:tgtEl>
                                      </p:cBhvr>
                                      <p:to x="100000" y="90000"/>
                                    </p:animScale>
                                    <p:animScale>
                                      <p:cBhvr>
                                        <p:cTn id="79" dur="166" decel="50000">
                                          <p:stCondLst>
                                            <p:cond delay="1668"/>
                                          </p:stCondLst>
                                        </p:cTn>
                                        <p:tgtEl>
                                          <p:spTgt spid="7"/>
                                        </p:tgtEl>
                                      </p:cBhvr>
                                      <p:to x="100000" y="100000"/>
                                    </p:animScale>
                                    <p:animScale>
                                      <p:cBhvr>
                                        <p:cTn id="80" dur="26">
                                          <p:stCondLst>
                                            <p:cond delay="1808"/>
                                          </p:stCondLst>
                                        </p:cTn>
                                        <p:tgtEl>
                                          <p:spTgt spid="7"/>
                                        </p:tgtEl>
                                      </p:cBhvr>
                                      <p:to x="100000" y="95000"/>
                                    </p:animScale>
                                    <p:animScale>
                                      <p:cBhvr>
                                        <p:cTn id="8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31343" y="260648"/>
            <a:ext cx="4196641"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Laberintos</a:t>
            </a:r>
            <a:endParaRPr lang="es-EC" sz="1400" dirty="0"/>
          </a:p>
          <a:p>
            <a:r>
              <a:rPr lang="es-ES" sz="1400" dirty="0"/>
              <a:t>La utilización de laberintos también ayuda en desarrollar las habilidades matemáticas de los niños. Los siguientes son las ventajas de los laberintos</a:t>
            </a:r>
            <a:endParaRPr lang="es-EC" sz="1400" dirty="0"/>
          </a:p>
          <a:p>
            <a:pPr lvl="0"/>
            <a:r>
              <a:rPr lang="es-ES" sz="1400" dirty="0"/>
              <a:t>Ayudas en tomar decisiones abstractas </a:t>
            </a:r>
            <a:endParaRPr lang="es-EC" sz="1400" dirty="0"/>
          </a:p>
          <a:p>
            <a:pPr lvl="0"/>
            <a:r>
              <a:rPr lang="es-ES" sz="1400" dirty="0"/>
              <a:t>Consolida las habilidades el solucionar de problema </a:t>
            </a:r>
            <a:endParaRPr lang="es-EC" sz="1400" dirty="0"/>
          </a:p>
          <a:p>
            <a:pPr lvl="0"/>
            <a:r>
              <a:rPr lang="es-ES" sz="1400" dirty="0"/>
              <a:t>Fomenta el pensamiento creativo y original </a:t>
            </a:r>
            <a:endParaRPr lang="es-EC" sz="1400" dirty="0"/>
          </a:p>
          <a:p>
            <a:pPr lvl="0"/>
            <a:r>
              <a:rPr lang="es-ES" sz="1400" dirty="0"/>
              <a:t>Desarrolla las capacidades matemáticas </a:t>
            </a:r>
            <a:endParaRPr lang="es-EC" sz="1400" dirty="0"/>
          </a:p>
          <a:p>
            <a:endParaRPr lang="es-EC" dirty="0"/>
          </a:p>
        </p:txBody>
      </p:sp>
      <p:sp>
        <p:nvSpPr>
          <p:cNvPr id="7" name="6 Rectángulo redondeado"/>
          <p:cNvSpPr/>
          <p:nvPr/>
        </p:nvSpPr>
        <p:spPr>
          <a:xfrm>
            <a:off x="5004048" y="260648"/>
            <a:ext cx="2664296"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Cuentos</a:t>
            </a:r>
            <a:endParaRPr lang="es-EC" sz="1400" dirty="0"/>
          </a:p>
          <a:p>
            <a:r>
              <a:rPr lang="es-EC" sz="1400" dirty="0"/>
              <a:t>Los cuentos estimulan la fantasía y la imaginación del niño/a </a:t>
            </a:r>
            <a:r>
              <a:rPr lang="es-EC" sz="1400" dirty="0" smtClean="0"/>
              <a:t>y es un abanico </a:t>
            </a:r>
            <a:r>
              <a:rPr lang="es-EC" sz="1400" dirty="0"/>
              <a:t>de posibilidades </a:t>
            </a:r>
            <a:r>
              <a:rPr lang="es-EC" sz="1400" dirty="0" smtClean="0"/>
              <a:t>que </a:t>
            </a:r>
            <a:r>
              <a:rPr lang="es-EC" sz="1400" dirty="0"/>
              <a:t>aumentan su pequeña experiencia.</a:t>
            </a:r>
          </a:p>
        </p:txBody>
      </p:sp>
      <p:sp>
        <p:nvSpPr>
          <p:cNvPr id="8" name="7 Rectángulo redondeado"/>
          <p:cNvSpPr/>
          <p:nvPr/>
        </p:nvSpPr>
        <p:spPr>
          <a:xfrm>
            <a:off x="683568" y="3789040"/>
            <a:ext cx="3024336" cy="2717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t>Rimas</a:t>
            </a:r>
          </a:p>
          <a:p>
            <a:r>
              <a:rPr lang="es-ES" sz="1400" dirty="0" smtClean="0"/>
              <a:t>La </a:t>
            </a:r>
            <a:r>
              <a:rPr lang="es-ES" sz="1400" dirty="0"/>
              <a:t>importancia de las rimas, es que son breves y tienen la particularidad de tener musicalidad al decirlas, es por eso que los niños y niñas les gusta repetirlas.</a:t>
            </a:r>
            <a:endParaRPr lang="es-EC" sz="1400" dirty="0"/>
          </a:p>
          <a:p>
            <a:r>
              <a:rPr lang="es-ES" sz="1400" dirty="0"/>
              <a:t>Son importantes también, ya que le estarán aportando nuevo vocabulario, y así podrá desarrollar aún más su lenguaje</a:t>
            </a:r>
            <a:endParaRPr lang="es-EC" sz="1400" dirty="0"/>
          </a:p>
        </p:txBody>
      </p:sp>
      <p:cxnSp>
        <p:nvCxnSpPr>
          <p:cNvPr id="10" name="9 Conector recto"/>
          <p:cNvCxnSpPr/>
          <p:nvPr/>
        </p:nvCxnSpPr>
        <p:spPr>
          <a:xfrm>
            <a:off x="107504" y="1628800"/>
            <a:ext cx="1238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11 Conector recto"/>
          <p:cNvCxnSpPr/>
          <p:nvPr/>
        </p:nvCxnSpPr>
        <p:spPr>
          <a:xfrm>
            <a:off x="4427984" y="1628800"/>
            <a:ext cx="6480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15 Conector recto"/>
          <p:cNvCxnSpPr/>
          <p:nvPr/>
        </p:nvCxnSpPr>
        <p:spPr>
          <a:xfrm>
            <a:off x="7668344" y="1639353"/>
            <a:ext cx="3600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17 Conector recto"/>
          <p:cNvCxnSpPr/>
          <p:nvPr/>
        </p:nvCxnSpPr>
        <p:spPr>
          <a:xfrm>
            <a:off x="169423" y="4941168"/>
            <a:ext cx="51414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19 Conector recto"/>
          <p:cNvCxnSpPr/>
          <p:nvPr/>
        </p:nvCxnSpPr>
        <p:spPr>
          <a:xfrm flipV="1">
            <a:off x="3381044" y="5373216"/>
            <a:ext cx="1404156" cy="1"/>
          </a:xfrm>
          <a:prstGeom prst="line">
            <a:avLst/>
          </a:prstGeom>
        </p:spPr>
        <p:style>
          <a:lnRef idx="3">
            <a:schemeClr val="accent1"/>
          </a:lnRef>
          <a:fillRef idx="0">
            <a:schemeClr val="accent1"/>
          </a:fillRef>
          <a:effectRef idx="2">
            <a:schemeClr val="accent1"/>
          </a:effectRef>
          <a:fontRef idx="minor">
            <a:schemeClr val="tx1"/>
          </a:fontRef>
        </p:style>
      </p:cxnSp>
      <p:pic>
        <p:nvPicPr>
          <p:cNvPr id="21" name="20 Imagen" descr="http://www.bdaybox.cl/images/juegos/tirar-cuerda.jpg"/>
          <p:cNvPicPr/>
          <p:nvPr/>
        </p:nvPicPr>
        <p:blipFill rotWithShape="1">
          <a:blip r:embed="rId2">
            <a:extLst>
              <a:ext uri="{28A0092B-C50C-407E-A947-70E740481C1C}">
                <a14:useLocalDpi xmlns:a14="http://schemas.microsoft.com/office/drawing/2010/main" val="0"/>
              </a:ext>
            </a:extLst>
          </a:blip>
          <a:srcRect l="49556" t="22272" r="6666" b="14545"/>
          <a:stretch/>
        </p:blipFill>
        <p:spPr bwMode="auto">
          <a:xfrm>
            <a:off x="4785200" y="4149080"/>
            <a:ext cx="3675232" cy="2088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61598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7239000" cy="660688"/>
          </a:xfrm>
        </p:spPr>
        <p:txBody>
          <a:bodyPr>
            <a:normAutofit fontScale="90000"/>
          </a:bodyPr>
          <a:lstStyle/>
          <a:p>
            <a:pPr algn="ctr"/>
            <a:r>
              <a:rPr lang="es-ES" dirty="0" smtClean="0"/>
              <a:t>Metodología</a:t>
            </a:r>
            <a:br>
              <a:rPr lang="es-ES" dirty="0" smtClean="0"/>
            </a:br>
            <a:endParaRPr lang="es-EC" dirty="0"/>
          </a:p>
        </p:txBody>
      </p:sp>
      <p:sp>
        <p:nvSpPr>
          <p:cNvPr id="5" name="4 CuadroTexto"/>
          <p:cNvSpPr txBox="1"/>
          <p:nvPr/>
        </p:nvSpPr>
        <p:spPr>
          <a:xfrm>
            <a:off x="2627784" y="1412776"/>
            <a:ext cx="3240360" cy="369332"/>
          </a:xfrm>
          <a:prstGeom prst="rect">
            <a:avLst/>
          </a:prstGeom>
          <a:noFill/>
        </p:spPr>
        <p:txBody>
          <a:bodyPr wrap="square" rtlCol="0">
            <a:spAutoFit/>
          </a:bodyPr>
          <a:lstStyle/>
          <a:p>
            <a:r>
              <a:rPr lang="es-ES" dirty="0" smtClean="0"/>
              <a:t>Tipos de investigación </a:t>
            </a:r>
            <a:endParaRPr lang="es-EC" dirty="0"/>
          </a:p>
        </p:txBody>
      </p:sp>
      <p:sp>
        <p:nvSpPr>
          <p:cNvPr id="6" name="5 Rectángulo redondeado"/>
          <p:cNvSpPr/>
          <p:nvPr/>
        </p:nvSpPr>
        <p:spPr>
          <a:xfrm>
            <a:off x="1907704" y="1829320"/>
            <a:ext cx="3240360" cy="2438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Investigación  Científica</a:t>
            </a:r>
            <a:endParaRPr lang="es-EC" sz="1400" dirty="0"/>
          </a:p>
          <a:p>
            <a:r>
              <a:rPr lang="es-ES" sz="1400" dirty="0"/>
              <a:t> </a:t>
            </a:r>
            <a:endParaRPr lang="es-EC" sz="1400" dirty="0"/>
          </a:p>
          <a:p>
            <a:r>
              <a:rPr lang="es-ES" sz="1400" dirty="0" smtClean="0"/>
              <a:t>ya </a:t>
            </a:r>
            <a:r>
              <a:rPr lang="es-ES" sz="1400" dirty="0"/>
              <a:t>que esta se fundamenta en el análisis y propuesta, desde punto de vista de diferentes autores contenidos en libros, revistas, fuentes informáticas entre </a:t>
            </a:r>
            <a:r>
              <a:rPr lang="es-ES" sz="1400" dirty="0" smtClean="0"/>
              <a:t>otros</a:t>
            </a:r>
            <a:endParaRPr lang="es-EC" dirty="0"/>
          </a:p>
        </p:txBody>
      </p:sp>
      <p:sp>
        <p:nvSpPr>
          <p:cNvPr id="7" name="6 Rectángulo redondeado"/>
          <p:cNvSpPr/>
          <p:nvPr/>
        </p:nvSpPr>
        <p:spPr>
          <a:xfrm>
            <a:off x="5292080" y="1916832"/>
            <a:ext cx="3672408"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Investigación de Campo</a:t>
            </a:r>
            <a:endParaRPr lang="es-EC" sz="1400" dirty="0"/>
          </a:p>
          <a:p>
            <a:r>
              <a:rPr lang="es-ES" sz="1400" dirty="0"/>
              <a:t> </a:t>
            </a:r>
            <a:endParaRPr lang="es-EC" sz="1400" dirty="0"/>
          </a:p>
          <a:p>
            <a:r>
              <a:rPr lang="es-ES" sz="1400" dirty="0"/>
              <a:t>El trabajo se lo realizó con una investigación de campo porque  permitirá obtener  información precisa, clara y detallada de como los docentes trabajan en el aula.</a:t>
            </a:r>
            <a:endParaRPr lang="es-EC" sz="1400" dirty="0"/>
          </a:p>
          <a:p>
            <a:pPr algn="ctr"/>
            <a:endParaRPr lang="es-EC" sz="1400" dirty="0"/>
          </a:p>
        </p:txBody>
      </p:sp>
      <p:sp>
        <p:nvSpPr>
          <p:cNvPr id="8" name="7 Rectángulo redondeado"/>
          <p:cNvSpPr/>
          <p:nvPr/>
        </p:nvSpPr>
        <p:spPr>
          <a:xfrm>
            <a:off x="1475656" y="4437112"/>
            <a:ext cx="352839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Variable 1</a:t>
            </a:r>
            <a:endParaRPr lang="es-EC" sz="1400" dirty="0"/>
          </a:p>
          <a:p>
            <a:r>
              <a:rPr lang="es-ES" sz="1400" dirty="0"/>
              <a:t>Los procesos de enseñanza aprendizaje del idioma inglés en esencia es la adquisición de nuevos conocimientos, habilidades o destrezas que desarrolla el docente y el niño, para adquirir nuevos conocimientos. </a:t>
            </a:r>
            <a:endParaRPr lang="es-EC" sz="1400" dirty="0"/>
          </a:p>
          <a:p>
            <a:pPr algn="ctr"/>
            <a:endParaRPr lang="es-EC" dirty="0"/>
          </a:p>
        </p:txBody>
      </p:sp>
      <p:sp>
        <p:nvSpPr>
          <p:cNvPr id="9" name="8 Rectángulo redondeado"/>
          <p:cNvSpPr/>
          <p:nvPr/>
        </p:nvSpPr>
        <p:spPr>
          <a:xfrm>
            <a:off x="5436096" y="4509120"/>
            <a:ext cx="360040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t>Variable 2</a:t>
            </a:r>
            <a:endParaRPr lang="es-EC" sz="1400" dirty="0"/>
          </a:p>
          <a:p>
            <a:r>
              <a:rPr lang="es-ES" sz="1400" dirty="0"/>
              <a:t>La Guía de Dinámicas de Motivación es una herramienta de trabajo  diario  que puede enriquecer  especialmente a las maestras del área de inglés  y  en especial potencializar   las cuatro  destrezas en el aprendizaje de este nuevo idioma </a:t>
            </a:r>
            <a:endParaRPr lang="es-EC" sz="1400" dirty="0"/>
          </a:p>
        </p:txBody>
      </p:sp>
      <p:pic>
        <p:nvPicPr>
          <p:cNvPr id="1026" name="Picture 2" descr="http://2.bp.blogspot.com/-RrfC9bH8HEk/Thorg_eyfGI/AAAAAAAAAuI/58P89bL2GRk/s1600/lu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07" y="692696"/>
            <a:ext cx="173007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81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a:t>Métodos e instrumentos de investigación</a:t>
            </a:r>
            <a:endParaRPr lang="es-EC" dirty="0"/>
          </a:p>
        </p:txBody>
      </p:sp>
      <p:sp>
        <p:nvSpPr>
          <p:cNvPr id="3" name="2 Marcador de contenido"/>
          <p:cNvSpPr>
            <a:spLocks noGrp="1"/>
          </p:cNvSpPr>
          <p:nvPr>
            <p:ph idx="1"/>
          </p:nvPr>
        </p:nvSpPr>
        <p:spPr/>
        <p:txBody>
          <a:bodyPr>
            <a:normAutofit fontScale="25000" lnSpcReduction="20000"/>
          </a:bodyPr>
          <a:lstStyle/>
          <a:p>
            <a:r>
              <a:rPr lang="es-ES" sz="5600" b="1" dirty="0"/>
              <a:t>Método científico</a:t>
            </a:r>
            <a:endParaRPr lang="es-EC" sz="5600" dirty="0"/>
          </a:p>
          <a:p>
            <a:pPr marL="0" indent="0">
              <a:buNone/>
            </a:pPr>
            <a:r>
              <a:rPr lang="es-ES" sz="5600" dirty="0" smtClean="0"/>
              <a:t>Por medio </a:t>
            </a:r>
            <a:r>
              <a:rPr lang="es-ES" sz="5600" dirty="0"/>
              <a:t>de este </a:t>
            </a:r>
            <a:r>
              <a:rPr lang="es-ES" sz="5600" dirty="0" smtClean="0"/>
              <a:t>método encontramos  </a:t>
            </a:r>
            <a:r>
              <a:rPr lang="es-ES" sz="5600" dirty="0"/>
              <a:t>la solución al problema de la investigación</a:t>
            </a:r>
            <a:r>
              <a:rPr lang="es-ES" sz="5600" dirty="0" smtClean="0"/>
              <a:t>.</a:t>
            </a:r>
            <a:r>
              <a:rPr lang="es-ES" sz="5600" dirty="0"/>
              <a:t> </a:t>
            </a:r>
            <a:endParaRPr lang="es-EC" sz="5600" dirty="0"/>
          </a:p>
          <a:p>
            <a:r>
              <a:rPr lang="es-ES" sz="5600" b="1" dirty="0"/>
              <a:t>Analítico-Sintético</a:t>
            </a:r>
            <a:endParaRPr lang="es-EC" sz="5600" dirty="0"/>
          </a:p>
          <a:p>
            <a:pPr marL="0" indent="0">
              <a:buNone/>
            </a:pPr>
            <a:r>
              <a:rPr lang="es-ES" sz="5600" dirty="0"/>
              <a:t> </a:t>
            </a:r>
            <a:r>
              <a:rPr lang="es-ES" sz="5600" dirty="0" smtClean="0"/>
              <a:t>Con este método se realizo el  </a:t>
            </a:r>
            <a:r>
              <a:rPr lang="es-ES" sz="5600" dirty="0"/>
              <a:t>respectivo análisis del problema  para poder entenderlo, sintetizarlo y a la vez llegar a una conclusión</a:t>
            </a:r>
            <a:r>
              <a:rPr lang="es-ES" sz="5600" dirty="0" smtClean="0"/>
              <a:t>.</a:t>
            </a:r>
            <a:endParaRPr lang="es-EC" sz="5600" dirty="0"/>
          </a:p>
          <a:p>
            <a:r>
              <a:rPr lang="es-ES" sz="5600" b="1" dirty="0"/>
              <a:t>Inductivo-Deductivo</a:t>
            </a:r>
            <a:endParaRPr lang="es-EC" sz="5600" dirty="0"/>
          </a:p>
          <a:p>
            <a:pPr marL="0" indent="0">
              <a:buNone/>
            </a:pPr>
            <a:r>
              <a:rPr lang="es-ES" sz="5600" dirty="0" smtClean="0"/>
              <a:t> Permitió </a:t>
            </a:r>
            <a:r>
              <a:rPr lang="es-ES" sz="5600" dirty="0"/>
              <a:t>analizar e interpretar los resultados llegando a conclusiones acertadas al problema de investigación.</a:t>
            </a:r>
            <a:endParaRPr lang="es-EC" sz="5600" dirty="0"/>
          </a:p>
          <a:p>
            <a:r>
              <a:rPr lang="es-ES" sz="5600" b="1" dirty="0" smtClean="0"/>
              <a:t>Estadístico</a:t>
            </a:r>
            <a:endParaRPr lang="es-EC" sz="5600" dirty="0"/>
          </a:p>
          <a:p>
            <a:pPr marL="0" indent="0">
              <a:buNone/>
            </a:pPr>
            <a:r>
              <a:rPr lang="es-ES" sz="5600" dirty="0"/>
              <a:t>Se utilizó este método para mediante el análisis cuantitativo y porcentual de la información se proceda a la  recopilación, agrupación y tabulación de datos así a su vez  resumirlos en tablas estadísticas, gráficos y en forma escrita, con lo que se estructuro la síntesis de la investigación</a:t>
            </a:r>
            <a:r>
              <a:rPr lang="es-ES" sz="5600" dirty="0" smtClean="0"/>
              <a:t>.</a:t>
            </a:r>
            <a:endParaRPr lang="es-EC" sz="5600" dirty="0"/>
          </a:p>
          <a:p>
            <a:r>
              <a:rPr lang="es-ES" sz="5600" b="1" dirty="0"/>
              <a:t>Encuesta</a:t>
            </a:r>
            <a:endParaRPr lang="es-EC" sz="5600" dirty="0"/>
          </a:p>
          <a:p>
            <a:pPr marL="0" indent="0">
              <a:buNone/>
            </a:pPr>
            <a:r>
              <a:rPr lang="es-ES" sz="5600" dirty="0" smtClean="0"/>
              <a:t>La </a:t>
            </a:r>
            <a:r>
              <a:rPr lang="es-ES" sz="5600" dirty="0"/>
              <a:t>encuesta será aplicada a los docentes del área de inglés en los Centros Infantiles Privados de la zona Centro de la Ciudad de Ibarra.  </a:t>
            </a:r>
            <a:r>
              <a:rPr lang="es-ES" sz="5600" b="1" dirty="0"/>
              <a:t> </a:t>
            </a:r>
            <a:endParaRPr lang="es-EC" sz="5600" dirty="0"/>
          </a:p>
          <a:p>
            <a:r>
              <a:rPr lang="es-ES" sz="5600" b="1" dirty="0"/>
              <a:t>Cuestionario</a:t>
            </a:r>
            <a:endParaRPr lang="es-EC" sz="5600" dirty="0"/>
          </a:p>
          <a:p>
            <a:pPr marL="0" indent="0">
              <a:buNone/>
            </a:pPr>
            <a:r>
              <a:rPr lang="es-ES" sz="5600" dirty="0" smtClean="0"/>
              <a:t>El </a:t>
            </a:r>
            <a:r>
              <a:rPr lang="es-ES" sz="5600" dirty="0"/>
              <a:t>cuestionario en un instrumento fundamental para la investigación ya que nos permitió evaluar  a cada uno de los docentes del área de inglés y así conocer una información veraz y consistente para fomentar el tema a investigar.</a:t>
            </a:r>
            <a:endParaRPr lang="es-EC" sz="5600" dirty="0"/>
          </a:p>
          <a:p>
            <a:endParaRPr lang="es-EC" sz="5600" dirty="0"/>
          </a:p>
        </p:txBody>
      </p:sp>
    </p:spTree>
    <p:extLst>
      <p:ext uri="{BB962C8B-B14F-4D97-AF65-F5344CB8AC3E}">
        <p14:creationId xmlns:p14="http://schemas.microsoft.com/office/powerpoint/2010/main" val="1007139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Población o muestra</a:t>
            </a:r>
            <a:endParaRPr lang="es-EC" dirty="0"/>
          </a:p>
        </p:txBody>
      </p:sp>
      <p:pic>
        <p:nvPicPr>
          <p:cNvPr id="2050" name="Picture 2" descr="http://www.visitacasas.com/wp-content/uploads/2011/08/imagen-jard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35242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95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8" y="3789040"/>
            <a:ext cx="7425612" cy="2049376"/>
          </a:xfrm>
        </p:spPr>
        <p:txBody>
          <a:bodyPr>
            <a:normAutofit fontScale="70000" lnSpcReduction="20000"/>
          </a:bodyPr>
          <a:lstStyle/>
          <a:p>
            <a:pPr algn="ctr"/>
            <a:r>
              <a:rPr lang="es-EC" sz="3900" b="1" dirty="0">
                <a:solidFill>
                  <a:srgbClr val="0D0D0D"/>
                </a:solidFill>
              </a:rPr>
              <a:t>GUÌA DE DINÁMICAS DE MOTIVACIÓN PARA LA ENSEÑANZA- APRENDIZAJE DEL IDIOMA INGLÉS </a:t>
            </a:r>
            <a:r>
              <a:rPr lang="es-ES" sz="3900" b="1" dirty="0">
                <a:solidFill>
                  <a:srgbClr val="0D0D0D"/>
                </a:solidFill>
              </a:rPr>
              <a:t>EN LOS NIÑOS DE 4 AÑOS  DE EDAD DE LOS CENTROS DE DESARROLLO  INFANTIL PRIVADOS DE LA </a:t>
            </a:r>
            <a:r>
              <a:rPr lang="es-ES" sz="3900" b="1" dirty="0" smtClean="0">
                <a:solidFill>
                  <a:srgbClr val="0D0D0D"/>
                </a:solidFill>
              </a:rPr>
              <a:t>CIUDAD DE  </a:t>
            </a:r>
            <a:r>
              <a:rPr lang="es-ES" sz="3900" b="1" dirty="0">
                <a:solidFill>
                  <a:srgbClr val="0D0D0D"/>
                </a:solidFill>
              </a:rPr>
              <a:t>IBARRA.</a:t>
            </a:r>
            <a:endParaRPr lang="es-EC" sz="3900" dirty="0">
              <a:solidFill>
                <a:srgbClr val="0D0D0D"/>
              </a:solidFill>
            </a:endParaRPr>
          </a:p>
          <a:p>
            <a:endParaRPr lang="es-EC" dirty="0"/>
          </a:p>
        </p:txBody>
      </p:sp>
      <p:pic>
        <p:nvPicPr>
          <p:cNvPr id="1026" name="Picture 2" descr="http://pequebebes.com/wp-content/2010/02/ni%C3%B1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6632"/>
            <a:ext cx="4320480" cy="31683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40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7239000" cy="554320"/>
          </a:xfrm>
        </p:spPr>
        <p:txBody>
          <a:bodyPr>
            <a:normAutofit fontScale="90000"/>
          </a:bodyPr>
          <a:lstStyle/>
          <a:p>
            <a:pPr algn="r"/>
            <a:r>
              <a:rPr lang="es-ES" dirty="0" smtClean="0"/>
              <a:t>Discusión de resultados </a:t>
            </a:r>
            <a:endParaRPr lang="es-EC" dirty="0"/>
          </a:p>
        </p:txBody>
      </p:sp>
      <p:sp>
        <p:nvSpPr>
          <p:cNvPr id="4" name="3 Rectángulo"/>
          <p:cNvSpPr/>
          <p:nvPr/>
        </p:nvSpPr>
        <p:spPr>
          <a:xfrm>
            <a:off x="611560" y="1196752"/>
            <a:ext cx="7344816" cy="646331"/>
          </a:xfrm>
          <a:prstGeom prst="rect">
            <a:avLst/>
          </a:prstGeom>
        </p:spPr>
        <p:txBody>
          <a:bodyPr wrap="square">
            <a:spAutoFit/>
          </a:bodyPr>
          <a:lstStyle/>
          <a:p>
            <a:pPr lvl="0"/>
            <a:r>
              <a:rPr lang="es-ES" dirty="0"/>
              <a:t>¿Descubre en sus niños/as poco interés en las actividades que realiza en la clase de inglés?</a:t>
            </a:r>
            <a:endParaRPr lang="es-EC" dirty="0"/>
          </a:p>
        </p:txBody>
      </p:sp>
      <p:sp>
        <p:nvSpPr>
          <p:cNvPr id="10" name="9 Rectángulo"/>
          <p:cNvSpPr/>
          <p:nvPr/>
        </p:nvSpPr>
        <p:spPr>
          <a:xfrm>
            <a:off x="755576" y="4869160"/>
            <a:ext cx="7632848" cy="923330"/>
          </a:xfrm>
          <a:prstGeom prst="rect">
            <a:avLst/>
          </a:prstGeom>
        </p:spPr>
        <p:txBody>
          <a:bodyPr wrap="square">
            <a:spAutoFit/>
          </a:bodyPr>
          <a:lstStyle/>
          <a:p>
            <a:r>
              <a:rPr lang="es-ES" dirty="0"/>
              <a:t>En esta pregunta evidenciamos que el docente si percibe  desinterés   en la clase de inglés; esto conllevará a que los niños-as tengan poca motivación para adquirir  nuevos conocimientos del idioma. </a:t>
            </a:r>
            <a:endParaRPr lang="es-EC" dirty="0"/>
          </a:p>
        </p:txBody>
      </p:sp>
      <p:graphicFrame>
        <p:nvGraphicFramePr>
          <p:cNvPr id="6" name="5 Gráfico"/>
          <p:cNvGraphicFramePr/>
          <p:nvPr>
            <p:extLst>
              <p:ext uri="{D42A27DB-BD31-4B8C-83A1-F6EECF244321}">
                <p14:modId xmlns:p14="http://schemas.microsoft.com/office/powerpoint/2010/main" val="2581291479"/>
              </p:ext>
            </p:extLst>
          </p:nvPr>
        </p:nvGraphicFramePr>
        <p:xfrm>
          <a:off x="1403648" y="2420888"/>
          <a:ext cx="5131435" cy="1932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4805779"/>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20688"/>
            <a:ext cx="7920880" cy="923330"/>
          </a:xfrm>
          <a:prstGeom prst="rect">
            <a:avLst/>
          </a:prstGeom>
        </p:spPr>
        <p:txBody>
          <a:bodyPr wrap="square">
            <a:spAutoFit/>
          </a:bodyPr>
          <a:lstStyle/>
          <a:p>
            <a:pPr lvl="0"/>
            <a:r>
              <a:rPr lang="es-ES" dirty="0"/>
              <a:t>¿Aplica dinámicas de motivación para mejorar el aprendizaje en los niños/as?</a:t>
            </a:r>
            <a:endParaRPr lang="es-EC" dirty="0"/>
          </a:p>
          <a:p>
            <a:endParaRPr lang="es-EC" dirty="0"/>
          </a:p>
        </p:txBody>
      </p:sp>
      <p:sp>
        <p:nvSpPr>
          <p:cNvPr id="6" name="5 Rectángulo"/>
          <p:cNvSpPr/>
          <p:nvPr/>
        </p:nvSpPr>
        <p:spPr>
          <a:xfrm>
            <a:off x="611560" y="4196540"/>
            <a:ext cx="8064896" cy="1200329"/>
          </a:xfrm>
          <a:prstGeom prst="rect">
            <a:avLst/>
          </a:prstGeom>
        </p:spPr>
        <p:txBody>
          <a:bodyPr wrap="square">
            <a:spAutoFit/>
          </a:bodyPr>
          <a:lstStyle/>
          <a:p>
            <a:r>
              <a:rPr lang="es-ES" dirty="0"/>
              <a:t>Con respecto a esta pregunta el docente debería hacer que sus clases sean dinámicas para obtener de los niño-as  una buena disposición en el aprendizaje que ayude a fomentar sus conocimientos y a desarrollar sus destreza en el nuevo idioma</a:t>
            </a:r>
            <a:endParaRPr lang="es-EC" dirty="0"/>
          </a:p>
        </p:txBody>
      </p:sp>
      <p:graphicFrame>
        <p:nvGraphicFramePr>
          <p:cNvPr id="7" name="6 Gráfico"/>
          <p:cNvGraphicFramePr/>
          <p:nvPr>
            <p:extLst>
              <p:ext uri="{D42A27DB-BD31-4B8C-83A1-F6EECF244321}">
                <p14:modId xmlns:p14="http://schemas.microsoft.com/office/powerpoint/2010/main" val="1070824216"/>
              </p:ext>
            </p:extLst>
          </p:nvPr>
        </p:nvGraphicFramePr>
        <p:xfrm>
          <a:off x="1979712" y="1772816"/>
          <a:ext cx="4888230" cy="1863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5442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548680"/>
            <a:ext cx="8568952" cy="646331"/>
          </a:xfrm>
          <a:prstGeom prst="rect">
            <a:avLst/>
          </a:prstGeom>
        </p:spPr>
        <p:txBody>
          <a:bodyPr wrap="square">
            <a:spAutoFit/>
          </a:bodyPr>
          <a:lstStyle/>
          <a:p>
            <a:pPr lvl="0"/>
            <a:r>
              <a:rPr lang="es-ES" dirty="0"/>
              <a:t>¿Le gustaría disponer  de un manual de dinámicas de motivación y aprendizaje para la enseñanza del idioma inglés?</a:t>
            </a:r>
            <a:endParaRPr lang="es-EC" dirty="0"/>
          </a:p>
        </p:txBody>
      </p:sp>
      <p:sp>
        <p:nvSpPr>
          <p:cNvPr id="6" name="5 Rectángulo"/>
          <p:cNvSpPr/>
          <p:nvPr/>
        </p:nvSpPr>
        <p:spPr>
          <a:xfrm>
            <a:off x="539552" y="4293096"/>
            <a:ext cx="7992888" cy="1200329"/>
          </a:xfrm>
          <a:prstGeom prst="rect">
            <a:avLst/>
          </a:prstGeom>
        </p:spPr>
        <p:txBody>
          <a:bodyPr wrap="square">
            <a:spAutoFit/>
          </a:bodyPr>
          <a:lstStyle/>
          <a:p>
            <a:r>
              <a:rPr lang="es-ES" dirty="0"/>
              <a:t>Los docentes consideran que una Guía de  dinámicas de motivación sería fundamental para ayudar en su tarea de educar y a su vez  motivar a los niños -aspara que se interese  por aprender el idioma  Inglés ya que en esta etapa inicial es   donde  los niño-as aprenden con mayor facilidad.</a:t>
            </a:r>
            <a:endParaRPr lang="es-EC" dirty="0"/>
          </a:p>
        </p:txBody>
      </p:sp>
      <p:graphicFrame>
        <p:nvGraphicFramePr>
          <p:cNvPr id="8" name="7 Gráfico"/>
          <p:cNvGraphicFramePr/>
          <p:nvPr>
            <p:extLst>
              <p:ext uri="{D42A27DB-BD31-4B8C-83A1-F6EECF244321}">
                <p14:modId xmlns:p14="http://schemas.microsoft.com/office/powerpoint/2010/main" val="1049473024"/>
              </p:ext>
            </p:extLst>
          </p:nvPr>
        </p:nvGraphicFramePr>
        <p:xfrm>
          <a:off x="1547664" y="1735316"/>
          <a:ext cx="5189220" cy="2557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4365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7239000" cy="504056"/>
          </a:xfrm>
        </p:spPr>
        <p:txBody>
          <a:bodyPr>
            <a:normAutofit fontScale="90000"/>
          </a:bodyPr>
          <a:lstStyle/>
          <a:p>
            <a:pPr algn="ctr"/>
            <a:r>
              <a:rPr lang="es-ES" cap="none" dirty="0" smtClean="0"/>
              <a:t>Conclusiones </a:t>
            </a:r>
            <a:br>
              <a:rPr lang="es-ES" cap="none" dirty="0" smtClean="0"/>
            </a:br>
            <a:endParaRPr lang="es-EC" cap="none" dirty="0"/>
          </a:p>
        </p:txBody>
      </p:sp>
      <p:sp>
        <p:nvSpPr>
          <p:cNvPr id="18" name="17 Pergamino horizontal"/>
          <p:cNvSpPr/>
          <p:nvPr/>
        </p:nvSpPr>
        <p:spPr>
          <a:xfrm>
            <a:off x="179512" y="-315416"/>
            <a:ext cx="8568952" cy="64807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400" dirty="0"/>
              <a:t>Los  docentes  de los CDI privados </a:t>
            </a:r>
            <a:r>
              <a:rPr lang="es-ES" sz="1400" dirty="0" smtClean="0"/>
              <a:t>de </a:t>
            </a:r>
            <a:r>
              <a:rPr lang="es-ES" sz="1400" dirty="0"/>
              <a:t>la Ciudad de Ibarra no motivan a sus niños y niñas  en el aprendizaje del idioma Inglés;  la encuesta que aplicamos estuvo orientada a indagar  sobre las actividades que los docentes  realizan  con los niños-as y se conoció que no poseen variedad de estrategias metodológicas motivadoras y por ende son repetitivas. </a:t>
            </a:r>
            <a:endParaRPr lang="es-EC" sz="1400" dirty="0"/>
          </a:p>
          <a:p>
            <a:r>
              <a:rPr lang="es-EC" sz="1400" dirty="0"/>
              <a:t> </a:t>
            </a:r>
            <a:endParaRPr lang="es-EC" sz="1400" b="1" dirty="0"/>
          </a:p>
          <a:p>
            <a:r>
              <a:rPr lang="es-ES" sz="1400" b="1" dirty="0"/>
              <a:t> </a:t>
            </a:r>
            <a:endParaRPr lang="es-EC" sz="1400" dirty="0"/>
          </a:p>
          <a:p>
            <a:pPr lvl="0"/>
            <a:r>
              <a:rPr lang="es-EC" sz="1400" dirty="0"/>
              <a:t>La actividad académica de los docentes del área de inglés no permite desarrollar las destrezas y habilidades de los niños-as  en el proceso de enseñanza- aprendizaje del nuevo idioma.</a:t>
            </a:r>
            <a:endParaRPr lang="es-EC" sz="1400" b="1" dirty="0"/>
          </a:p>
          <a:p>
            <a:r>
              <a:rPr lang="es-EC" sz="1400" b="1" dirty="0"/>
              <a:t> </a:t>
            </a:r>
            <a:endParaRPr lang="es-EC" sz="1400" dirty="0"/>
          </a:p>
          <a:p>
            <a:pPr lvl="0"/>
            <a:r>
              <a:rPr lang="es-EC" sz="1400" dirty="0"/>
              <a:t>Los docentes  no crean un ambiente adecuado para desarrollar las destrezas de los niño-as pues no utilizan dinámicas de motivación y  material didáctico adecuado dentro de su clase.</a:t>
            </a:r>
            <a:endParaRPr lang="es-EC" sz="1400" b="1" dirty="0"/>
          </a:p>
          <a:p>
            <a:r>
              <a:rPr lang="es-EC" sz="1400" b="1" dirty="0"/>
              <a:t> </a:t>
            </a:r>
            <a:endParaRPr lang="es-EC" sz="1400" dirty="0"/>
          </a:p>
          <a:p>
            <a:pPr lvl="0"/>
            <a:r>
              <a:rPr lang="es-ES" sz="1400" dirty="0"/>
              <a:t>No existe  una Guía  de dinámicas de motivación  que estimule el interés  hacia el aprendizaje del idioma Inglés; esto hace que se siga  estancando y retrocediendo  las potencialidades cognitivas de los niño-as  principalmente en el aprendizaje;  de no superar este factor se seguirá limitando  a brindar  una educación de calidad.</a:t>
            </a:r>
            <a:endParaRPr lang="es-EC" sz="1400" dirty="0"/>
          </a:p>
          <a:p>
            <a:pPr algn="ctr"/>
            <a:endParaRPr lang="es-EC" sz="1400" dirty="0"/>
          </a:p>
        </p:txBody>
      </p:sp>
      <p:pic>
        <p:nvPicPr>
          <p:cNvPr id="3074" name="Picture 2" descr="http://1.bp.blogspot.com/-oPFi8j9Djps/TaJYVuLrZdI/AAAAAAAAABE/-pDkMYzV8TQ/s1600/ni%25C3%25B1opelotap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399637"/>
            <a:ext cx="4679878" cy="145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54868"/>
            <a:ext cx="7239000" cy="1143000"/>
          </a:xfrm>
        </p:spPr>
        <p:txBody>
          <a:bodyPr>
            <a:normAutofit/>
          </a:bodyPr>
          <a:lstStyle/>
          <a:p>
            <a:pPr algn="ctr"/>
            <a:r>
              <a:rPr lang="es-ES" sz="2800" dirty="0" smtClean="0"/>
              <a:t>Recomendaciones</a:t>
            </a:r>
            <a:endParaRPr lang="es-EC" sz="2800" dirty="0"/>
          </a:p>
        </p:txBody>
      </p:sp>
      <p:sp>
        <p:nvSpPr>
          <p:cNvPr id="6" name="5 Pergamino horizontal"/>
          <p:cNvSpPr/>
          <p:nvPr/>
        </p:nvSpPr>
        <p:spPr>
          <a:xfrm>
            <a:off x="0" y="-99392"/>
            <a:ext cx="8712968" cy="674136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t>Recomendaciones </a:t>
            </a:r>
            <a:endParaRPr lang="es-EC" dirty="0"/>
          </a:p>
          <a:p>
            <a:r>
              <a:rPr lang="es-ES" b="1" dirty="0"/>
              <a:t> </a:t>
            </a:r>
            <a:endParaRPr lang="es-EC" dirty="0"/>
          </a:p>
          <a:p>
            <a:pPr lvl="0"/>
            <a:r>
              <a:rPr lang="es-ES" sz="1400" dirty="0"/>
              <a:t>Recomendamos a los  docentes  de los CDI privados </a:t>
            </a:r>
            <a:r>
              <a:rPr lang="es-ES" sz="1400" dirty="0" smtClean="0"/>
              <a:t>de </a:t>
            </a:r>
            <a:r>
              <a:rPr lang="es-ES" sz="1400" dirty="0"/>
              <a:t>la Ciudad de Ibarra que motiven a sus niños y niñas  en el aprendizaje del idioma Inglés;  ya que esto permitirá realizar las actividades diarias prácticas y motivadoras  con los niños  con variedad de estrategias metodológicas y no repetitivas para su aprendizaje.</a:t>
            </a:r>
            <a:endParaRPr lang="es-EC" sz="1400" dirty="0"/>
          </a:p>
          <a:p>
            <a:r>
              <a:rPr lang="es-ES" sz="1400" dirty="0"/>
              <a:t> </a:t>
            </a:r>
            <a:endParaRPr lang="es-EC" sz="1400" dirty="0"/>
          </a:p>
          <a:p>
            <a:pPr lvl="0"/>
            <a:r>
              <a:rPr lang="es-ES" sz="1400" dirty="0"/>
              <a:t>Los docentes deben utilizar metodologías activas que permitan  desarrollar en los  niños –as  sus destreza y habilidades, mejorando a su vez el proceso de enseñanza aprendizaje que tendrá como objetivo el interés del nuevo idioma.</a:t>
            </a:r>
            <a:endParaRPr lang="es-EC" sz="1400" dirty="0"/>
          </a:p>
          <a:p>
            <a:r>
              <a:rPr lang="es-ES" sz="1400" dirty="0"/>
              <a:t> </a:t>
            </a:r>
            <a:endParaRPr lang="es-EC" sz="1400" dirty="0"/>
          </a:p>
          <a:p>
            <a:r>
              <a:rPr lang="es-ES" sz="1400" dirty="0"/>
              <a:t> </a:t>
            </a:r>
            <a:endParaRPr lang="es-EC" sz="1400" dirty="0"/>
          </a:p>
          <a:p>
            <a:pPr lvl="0"/>
            <a:r>
              <a:rPr lang="es-ES" sz="1400" dirty="0"/>
              <a:t>Se recomienda a los docentes  crear un ambiente  adecuado y participativo  en donde los niños  sean entes activos para el aprendizaje del idioma ayudándose de dinámicas de motivación y  material didáctico necesario.  </a:t>
            </a:r>
            <a:endParaRPr lang="es-EC" sz="1400" dirty="0"/>
          </a:p>
          <a:p>
            <a:r>
              <a:rPr lang="es-ES" sz="1400" dirty="0"/>
              <a:t> </a:t>
            </a:r>
            <a:endParaRPr lang="es-EC" sz="1400" dirty="0"/>
          </a:p>
          <a:p>
            <a:r>
              <a:rPr lang="es-ES" sz="1400" dirty="0"/>
              <a:t> </a:t>
            </a:r>
            <a:endParaRPr lang="es-EC" sz="1400" dirty="0"/>
          </a:p>
          <a:p>
            <a:pPr lvl="0"/>
            <a:r>
              <a:rPr lang="es-ES" sz="1400" dirty="0"/>
              <a:t>Se recomienda a los docentes utilizar un Guía de dinámicas de motivación para mejorar la  enseñanza aprendizaje del idioma Inglés; donde se encuentre variadas estrategias de aprendizaje sencillas  que produzca en los niños múltiples nociones que sirvan para adquirir  diversas destreza, que pueden constituir para ellos una fuente de conocimiento. </a:t>
            </a:r>
            <a:endParaRPr lang="es-EC" sz="1400" dirty="0"/>
          </a:p>
          <a:p>
            <a:pPr algn="ctr"/>
            <a:endParaRPr lang="es-EC" dirty="0"/>
          </a:p>
          <a:p>
            <a:pPr algn="ctr"/>
            <a:endParaRPr lang="es-EC" dirty="0"/>
          </a:p>
        </p:txBody>
      </p:sp>
      <p:pic>
        <p:nvPicPr>
          <p:cNvPr id="8" name="Picture 2" descr="cenicienta20.gif (15788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55452" y="3378"/>
            <a:ext cx="151447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51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660688"/>
          </a:xfrm>
        </p:spPr>
        <p:txBody>
          <a:bodyPr/>
          <a:lstStyle/>
          <a:p>
            <a:pPr algn="ctr"/>
            <a:r>
              <a:rPr lang="es-ES" dirty="0" smtClean="0"/>
              <a:t>Propuesta  alternativa </a:t>
            </a:r>
            <a:endParaRPr lang="es-EC" dirty="0"/>
          </a:p>
        </p:txBody>
      </p:sp>
      <p:sp>
        <p:nvSpPr>
          <p:cNvPr id="3" name="2 Marcador de contenido"/>
          <p:cNvSpPr>
            <a:spLocks noGrp="1"/>
          </p:cNvSpPr>
          <p:nvPr>
            <p:ph idx="1"/>
          </p:nvPr>
        </p:nvSpPr>
        <p:spPr>
          <a:xfrm>
            <a:off x="457200" y="1268760"/>
            <a:ext cx="7239000" cy="5186976"/>
          </a:xfrm>
        </p:spPr>
        <p:txBody>
          <a:bodyPr/>
          <a:lstStyle/>
          <a:p>
            <a:pPr marL="0" indent="0" algn="ctr">
              <a:buNone/>
            </a:pPr>
            <a:r>
              <a:rPr lang="es-EC" sz="1800" b="1" dirty="0"/>
              <a:t>GUÌA DE DINÁMICAS DE MOTIVACIÓN PARA LA ENSEÑANZA- APRENDIZAJE DEL IDIOMA INGLÉS </a:t>
            </a:r>
            <a:r>
              <a:rPr lang="es-ES" sz="1800" b="1" dirty="0"/>
              <a:t>EN LOS NIÑOS DE 4 AÑOS  DE EDAD DE LOS CENTROS DE DESARROLLO  INFANTIL PRIVADOS DE LA ZONA CENTRO DE LA CIUDAD DE IBARRA.</a:t>
            </a:r>
            <a:endParaRPr lang="es-EC" sz="1800" dirty="0"/>
          </a:p>
          <a:p>
            <a:pPr marL="0" indent="0">
              <a:buNone/>
            </a:pP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tretch>
            <a:fillRect/>
          </a:stretch>
        </p:blipFill>
        <p:spPr>
          <a:xfrm>
            <a:off x="1547664" y="2348880"/>
            <a:ext cx="4248472" cy="2403748"/>
          </a:xfrm>
          <a:prstGeom prst="rect">
            <a:avLst/>
          </a:prstGeom>
        </p:spPr>
      </p:pic>
      <p:sp>
        <p:nvSpPr>
          <p:cNvPr id="5" name="4 Rectángulo"/>
          <p:cNvSpPr/>
          <p:nvPr/>
        </p:nvSpPr>
        <p:spPr>
          <a:xfrm>
            <a:off x="323528" y="4734341"/>
            <a:ext cx="8424936" cy="2585323"/>
          </a:xfrm>
          <a:prstGeom prst="rect">
            <a:avLst/>
          </a:prstGeom>
        </p:spPr>
        <p:txBody>
          <a:bodyPr wrap="square">
            <a:spAutoFit/>
          </a:bodyPr>
          <a:lstStyle/>
          <a:p>
            <a:r>
              <a:rPr lang="es-ES" b="1" dirty="0"/>
              <a:t>“Al aprender INGLÈS los niños-as se vuelven más creativos y desarrollan mejor las habilidades de resolución de problemas.</a:t>
            </a:r>
            <a:br>
              <a:rPr lang="es-ES" b="1" dirty="0"/>
            </a:br>
            <a:r>
              <a:rPr lang="es-ES" b="1" dirty="0"/>
              <a:t>Ayuda a programar los circuitos cerebrales del niño para que posteriormente le sea más fácil aprender más idiomas.</a:t>
            </a:r>
            <a:br>
              <a:rPr lang="es-ES" b="1" dirty="0"/>
            </a:br>
            <a:r>
              <a:rPr lang="es-ES" b="1" dirty="0"/>
              <a:t>Les ayuda a desarrollar la confianza necesaria para enfrentarse con éxito a las relaciones sociales: les ayuda a ser más comunicativos.”</a:t>
            </a:r>
            <a:endParaRPr lang="es-EC" dirty="0"/>
          </a:p>
          <a:p>
            <a:r>
              <a:rPr lang="es-ES" dirty="0"/>
              <a:t> </a:t>
            </a:r>
            <a:endParaRPr lang="es-EC" dirty="0"/>
          </a:p>
          <a:p>
            <a:r>
              <a:rPr lang="es-ES" dirty="0"/>
              <a:t> </a:t>
            </a:r>
            <a:endParaRPr lang="es-EC" dirty="0"/>
          </a:p>
          <a:p>
            <a:r>
              <a:rPr lang="es-ES" dirty="0"/>
              <a:t> </a:t>
            </a:r>
            <a:endParaRPr lang="es-EC" dirty="0"/>
          </a:p>
        </p:txBody>
      </p:sp>
    </p:spTree>
    <p:extLst>
      <p:ext uri="{BB962C8B-B14F-4D97-AF65-F5344CB8AC3E}">
        <p14:creationId xmlns:p14="http://schemas.microsoft.com/office/powerpoint/2010/main" val="1079509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836712"/>
            <a:ext cx="7488832" cy="707886"/>
          </a:xfrm>
          <a:prstGeom prst="rect">
            <a:avLst/>
          </a:prstGeom>
          <a:noFill/>
        </p:spPr>
        <p:txBody>
          <a:bodyPr wrap="square" rtlCol="0">
            <a:spAutoFit/>
          </a:bodyPr>
          <a:lstStyle/>
          <a:p>
            <a:r>
              <a:rPr lang="es-E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POR SU ATENCIÓN !!!!</a:t>
            </a:r>
            <a:endParaRPr lang="es-EC"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5 Imagen" descr="http://a3.sphotos.ak.fbcdn.net/hphotos-ak-snc6/33984_413336402039869_2124410492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132856"/>
            <a:ext cx="3096344" cy="2376264"/>
          </a:xfrm>
          <a:prstGeom prst="rect">
            <a:avLst/>
          </a:prstGeom>
          <a:noFill/>
          <a:ln>
            <a:noFill/>
          </a:ln>
        </p:spPr>
      </p:pic>
    </p:spTree>
    <p:extLst>
      <p:ext uri="{BB962C8B-B14F-4D97-AF65-F5344CB8AC3E}">
        <p14:creationId xmlns:p14="http://schemas.microsoft.com/office/powerpoint/2010/main" val="375755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755576" y="1340769"/>
            <a:ext cx="3240360" cy="2533648"/>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Los C.D.I brindan  un pensum de estudio con materias especiales destacando el Idioma Ingles. </a:t>
            </a:r>
            <a:endParaRPr lang="es-EC" dirty="0"/>
          </a:p>
        </p:txBody>
      </p:sp>
      <p:sp>
        <p:nvSpPr>
          <p:cNvPr id="8" name="7 CuadroTexto"/>
          <p:cNvSpPr txBox="1"/>
          <p:nvPr/>
        </p:nvSpPr>
        <p:spPr>
          <a:xfrm>
            <a:off x="827584" y="188640"/>
            <a:ext cx="6336704" cy="1323439"/>
          </a:xfrm>
          <a:prstGeom prst="rect">
            <a:avLst/>
          </a:prstGeom>
          <a:noFill/>
        </p:spPr>
        <p:txBody>
          <a:bodyPr wrap="square" rtlCol="0">
            <a:spAutoFit/>
          </a:bodyPr>
          <a:lstStyle/>
          <a:p>
            <a:pPr algn="ctr"/>
            <a:r>
              <a:rPr lang="es-ES" sz="4000" b="1"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rPr>
              <a:t>Planteamiento del problema</a:t>
            </a:r>
            <a:endParaRPr lang="es-EC" sz="4000" b="1" dirty="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endParaRPr>
          </a:p>
        </p:txBody>
      </p:sp>
      <p:pic>
        <p:nvPicPr>
          <p:cNvPr id="2050" name="Picture 2" descr="http://2.bp.blogspot.com/_41E6CHiHpuk/TQCfbcr0aOI/AAAAAAAAA40/258mylVeCD4/s1600/ni%25C3%25B1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1" y="3874256"/>
            <a:ext cx="3174665" cy="2858779"/>
          </a:xfrm>
          <a:prstGeom prst="rect">
            <a:avLst/>
          </a:prstGeom>
          <a:noFill/>
          <a:extLst>
            <a:ext uri="{909E8E84-426E-40DD-AFC4-6F175D3DCCD1}">
              <a14:hiddenFill xmlns:a14="http://schemas.microsoft.com/office/drawing/2010/main">
                <a:solidFill>
                  <a:srgbClr val="FFFFFF"/>
                </a:solidFill>
              </a14:hiddenFill>
            </a:ext>
          </a:extLst>
        </p:spPr>
      </p:pic>
      <p:sp>
        <p:nvSpPr>
          <p:cNvPr id="14" name="13 Forma libre"/>
          <p:cNvSpPr/>
          <p:nvPr/>
        </p:nvSpPr>
        <p:spPr>
          <a:xfrm>
            <a:off x="5599522" y="3874416"/>
            <a:ext cx="527940" cy="1791093"/>
          </a:xfrm>
          <a:custGeom>
            <a:avLst/>
            <a:gdLst>
              <a:gd name="connsiteX0" fmla="*/ 160255 w 527940"/>
              <a:gd name="connsiteY0" fmla="*/ 0 h 1791093"/>
              <a:gd name="connsiteX1" fmla="*/ 527901 w 527940"/>
              <a:gd name="connsiteY1" fmla="*/ 565609 h 1791093"/>
              <a:gd name="connsiteX2" fmla="*/ 141402 w 527940"/>
              <a:gd name="connsiteY2" fmla="*/ 1055803 h 1791093"/>
              <a:gd name="connsiteX3" fmla="*/ 207389 w 527940"/>
              <a:gd name="connsiteY3" fmla="*/ 1574277 h 1791093"/>
              <a:gd name="connsiteX4" fmla="*/ 0 w 527940"/>
              <a:gd name="connsiteY4" fmla="*/ 1762813 h 1791093"/>
              <a:gd name="connsiteX5" fmla="*/ 9426 w 527940"/>
              <a:gd name="connsiteY5" fmla="*/ 1772240 h 1791093"/>
              <a:gd name="connsiteX6" fmla="*/ 9426 w 527940"/>
              <a:gd name="connsiteY6" fmla="*/ 1772240 h 1791093"/>
              <a:gd name="connsiteX7" fmla="*/ 28280 w 527940"/>
              <a:gd name="connsiteY7" fmla="*/ 1791093 h 179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940" h="1791093">
                <a:moveTo>
                  <a:pt x="160255" y="0"/>
                </a:moveTo>
                <a:cubicBezTo>
                  <a:pt x="345649" y="194821"/>
                  <a:pt x="531043" y="389642"/>
                  <a:pt x="527901" y="565609"/>
                </a:cubicBezTo>
                <a:cubicBezTo>
                  <a:pt x="524759" y="741576"/>
                  <a:pt x="194821" y="887692"/>
                  <a:pt x="141402" y="1055803"/>
                </a:cubicBezTo>
                <a:cubicBezTo>
                  <a:pt x="87983" y="1223914"/>
                  <a:pt x="230956" y="1456442"/>
                  <a:pt x="207389" y="1574277"/>
                </a:cubicBezTo>
                <a:cubicBezTo>
                  <a:pt x="183822" y="1692112"/>
                  <a:pt x="32994" y="1729819"/>
                  <a:pt x="0" y="1762813"/>
                </a:cubicBezTo>
                <a:lnTo>
                  <a:pt x="9426" y="1772240"/>
                </a:lnTo>
                <a:lnTo>
                  <a:pt x="9426" y="1772240"/>
                </a:lnTo>
                <a:lnTo>
                  <a:pt x="28280" y="1791093"/>
                </a:lnTo>
              </a:path>
            </a:pathLst>
          </a:custGeom>
          <a:ln>
            <a:solidFill>
              <a:srgbClr val="2283A6"/>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7" name="16 Forma libre"/>
          <p:cNvSpPr/>
          <p:nvPr/>
        </p:nvSpPr>
        <p:spPr>
          <a:xfrm>
            <a:off x="2063498" y="3855563"/>
            <a:ext cx="613714" cy="1857080"/>
          </a:xfrm>
          <a:custGeom>
            <a:avLst/>
            <a:gdLst>
              <a:gd name="connsiteX0" fmla="*/ 415751 w 613714"/>
              <a:gd name="connsiteY0" fmla="*/ 0 h 1857080"/>
              <a:gd name="connsiteX1" fmla="*/ 972 w 613714"/>
              <a:gd name="connsiteY1" fmla="*/ 857839 h 1857080"/>
              <a:gd name="connsiteX2" fmla="*/ 519446 w 613714"/>
              <a:gd name="connsiteY2" fmla="*/ 1036948 h 1857080"/>
              <a:gd name="connsiteX3" fmla="*/ 330910 w 613714"/>
              <a:gd name="connsiteY3" fmla="*/ 1696825 h 1857080"/>
              <a:gd name="connsiteX4" fmla="*/ 613714 w 613714"/>
              <a:gd name="connsiteY4" fmla="*/ 1857080 h 1857080"/>
              <a:gd name="connsiteX5" fmla="*/ 613714 w 613714"/>
              <a:gd name="connsiteY5" fmla="*/ 1857080 h 185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714" h="1857080">
                <a:moveTo>
                  <a:pt x="415751" y="0"/>
                </a:moveTo>
                <a:cubicBezTo>
                  <a:pt x="199720" y="342507"/>
                  <a:pt x="-16310" y="685014"/>
                  <a:pt x="972" y="857839"/>
                </a:cubicBezTo>
                <a:cubicBezTo>
                  <a:pt x="18254" y="1030664"/>
                  <a:pt x="464456" y="897117"/>
                  <a:pt x="519446" y="1036948"/>
                </a:cubicBezTo>
                <a:cubicBezTo>
                  <a:pt x="574436" y="1176779"/>
                  <a:pt x="315199" y="1560136"/>
                  <a:pt x="330910" y="1696825"/>
                </a:cubicBezTo>
                <a:cubicBezTo>
                  <a:pt x="346621" y="1833514"/>
                  <a:pt x="613714" y="1857080"/>
                  <a:pt x="613714" y="1857080"/>
                </a:cubicBezTo>
                <a:lnTo>
                  <a:pt x="613714" y="1857080"/>
                </a:lnTo>
              </a:path>
            </a:pathLst>
          </a:custGeom>
          <a:ln>
            <a:solidFill>
              <a:srgbClr val="2283A6"/>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1" name="10 Elipse"/>
          <p:cNvSpPr/>
          <p:nvPr/>
        </p:nvSpPr>
        <p:spPr>
          <a:xfrm>
            <a:off x="4243312" y="1137952"/>
            <a:ext cx="3240360" cy="2736304"/>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 debe recalcar la </a:t>
            </a:r>
            <a:r>
              <a:rPr lang="es-ES" dirty="0"/>
              <a:t>importancia del dinamismo que debe existir en el idioma Inglés dentro y fuera del aula, para lograr que el niño sienta deseos de </a:t>
            </a:r>
            <a:r>
              <a:rPr lang="es-ES" dirty="0" smtClean="0"/>
              <a:t>aprender.</a:t>
            </a:r>
            <a:endParaRPr lang="es-EC" dirty="0"/>
          </a:p>
        </p:txBody>
      </p:sp>
    </p:spTree>
    <p:extLst>
      <p:ext uri="{BB962C8B-B14F-4D97-AF65-F5344CB8AC3E}">
        <p14:creationId xmlns:p14="http://schemas.microsoft.com/office/powerpoint/2010/main" val="2709131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3851920" y="260648"/>
            <a:ext cx="3960440" cy="3384376"/>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Las causas más notables para este problema son: Los docentes no se actualizan en  nuevos procesos de enseñanza aprendizaje del inglés, carencia de material didáctico, problemas de planificación y la  </a:t>
            </a:r>
            <a:r>
              <a:rPr lang="es-ES" dirty="0" smtClean="0"/>
              <a:t>actitud </a:t>
            </a:r>
            <a:r>
              <a:rPr lang="es-ES" dirty="0"/>
              <a:t>del docente</a:t>
            </a:r>
            <a:endParaRPr lang="es-EC" dirty="0"/>
          </a:p>
          <a:p>
            <a:pPr algn="ctr"/>
            <a:endParaRPr lang="es-EC" dirty="0"/>
          </a:p>
        </p:txBody>
      </p:sp>
      <p:sp>
        <p:nvSpPr>
          <p:cNvPr id="5" name="4 Elipse"/>
          <p:cNvSpPr/>
          <p:nvPr/>
        </p:nvSpPr>
        <p:spPr>
          <a:xfrm>
            <a:off x="3383868" y="3653974"/>
            <a:ext cx="2448272" cy="1872208"/>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Esto conllevara al desinterés por parte del niño  hacia la </a:t>
            </a:r>
            <a:r>
              <a:rPr lang="es-ES" dirty="0" smtClean="0"/>
              <a:t>materia </a:t>
            </a:r>
            <a:endParaRPr lang="es-EC" dirty="0"/>
          </a:p>
        </p:txBody>
      </p:sp>
      <p:sp>
        <p:nvSpPr>
          <p:cNvPr id="6" name="5 Elipse"/>
          <p:cNvSpPr/>
          <p:nvPr/>
        </p:nvSpPr>
        <p:spPr>
          <a:xfrm>
            <a:off x="6084168" y="3608505"/>
            <a:ext cx="2088232" cy="1800200"/>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Dificultades </a:t>
            </a:r>
            <a:r>
              <a:rPr lang="es-ES" dirty="0"/>
              <a:t>en la enseñanza aprendizaje </a:t>
            </a:r>
            <a:endParaRPr lang="es-EC" dirty="0"/>
          </a:p>
        </p:txBody>
      </p:sp>
      <p:sp>
        <p:nvSpPr>
          <p:cNvPr id="7" name="6 Elipse"/>
          <p:cNvSpPr/>
          <p:nvPr/>
        </p:nvSpPr>
        <p:spPr>
          <a:xfrm>
            <a:off x="7452320" y="272718"/>
            <a:ext cx="432048" cy="360040"/>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lipse"/>
          <p:cNvSpPr/>
          <p:nvPr/>
        </p:nvSpPr>
        <p:spPr>
          <a:xfrm>
            <a:off x="3311860" y="3347666"/>
            <a:ext cx="504056" cy="432048"/>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3527884" y="44623"/>
            <a:ext cx="648072" cy="456189"/>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lipse"/>
          <p:cNvSpPr/>
          <p:nvPr/>
        </p:nvSpPr>
        <p:spPr>
          <a:xfrm>
            <a:off x="7452320" y="3185871"/>
            <a:ext cx="360040" cy="360040"/>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descr="http://4.bp.blogspot.com/_dQD0BMGahMk/RnRszCit86I/AAAAAAAAACs/gQE1x-AAe6s/s320/ni%C3%B1a+b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60" y="4268688"/>
            <a:ext cx="3048000" cy="2057401"/>
          </a:xfrm>
          <a:prstGeom prst="rect">
            <a:avLst/>
          </a:prstGeom>
          <a:noFill/>
          <a:extLst>
            <a:ext uri="{909E8E84-426E-40DD-AFC4-6F175D3DCCD1}">
              <a14:hiddenFill xmlns:a14="http://schemas.microsoft.com/office/drawing/2010/main">
                <a:solidFill>
                  <a:srgbClr val="FFFFFF"/>
                </a:solidFill>
              </a14:hiddenFill>
            </a:ext>
          </a:extLst>
        </p:spPr>
      </p:pic>
      <p:sp>
        <p:nvSpPr>
          <p:cNvPr id="11" name="10 Elipse"/>
          <p:cNvSpPr/>
          <p:nvPr/>
        </p:nvSpPr>
        <p:spPr>
          <a:xfrm>
            <a:off x="463651" y="764895"/>
            <a:ext cx="2952328" cy="2420976"/>
          </a:xfrm>
          <a:prstGeom prst="ellipse">
            <a:avLst/>
          </a:prstGeom>
          <a:solidFill>
            <a:srgbClr val="2283A6"/>
          </a:solidFill>
          <a:ln>
            <a:solidFill>
              <a:srgbClr val="228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desconocimiento de los docentes de Ingles de dinámicas de motivación adecuadas para los niños del área inicial. </a:t>
            </a:r>
            <a:endParaRPr lang="es-EC" dirty="0"/>
          </a:p>
        </p:txBody>
      </p:sp>
    </p:spTree>
    <p:extLst>
      <p:ext uri="{BB962C8B-B14F-4D97-AF65-F5344CB8AC3E}">
        <p14:creationId xmlns:p14="http://schemas.microsoft.com/office/powerpoint/2010/main" val="13502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55776" y="3140969"/>
            <a:ext cx="6397756" cy="151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p>
          <a:p>
            <a:endParaRPr lang="es-ES" dirty="0" smtClean="0"/>
          </a:p>
          <a:p>
            <a:r>
              <a:rPr lang="es-ES" dirty="0" smtClean="0"/>
              <a:t>La </a:t>
            </a:r>
            <a:r>
              <a:rPr lang="es-ES" dirty="0"/>
              <a:t>propuesta del investigador no sólo es descubrir los problemas en el proceso de enseñanza aprendizaje del Inglés, sino a demás proponer una alternativa de solución por medio de una guía con la  dinámicas de </a:t>
            </a:r>
            <a:r>
              <a:rPr lang="es-ES" dirty="0" smtClean="0"/>
              <a:t>motivación que </a:t>
            </a:r>
            <a:r>
              <a:rPr lang="es-ES" dirty="0"/>
              <a:t>permitan a los  niños  mejorar el aprendizaje del </a:t>
            </a:r>
            <a:r>
              <a:rPr lang="es-ES" dirty="0" smtClean="0"/>
              <a:t>idioma.</a:t>
            </a:r>
            <a:endParaRPr lang="es-EC" dirty="0"/>
          </a:p>
          <a:p>
            <a:r>
              <a:rPr lang="es-ES" dirty="0"/>
              <a:t> </a:t>
            </a:r>
            <a:endParaRPr lang="es-EC" dirty="0"/>
          </a:p>
          <a:p>
            <a:pPr algn="ctr"/>
            <a:endParaRPr lang="es-EC" dirty="0"/>
          </a:p>
        </p:txBody>
      </p:sp>
      <p:sp>
        <p:nvSpPr>
          <p:cNvPr id="6" name="5 Rectángulo redondeado"/>
          <p:cNvSpPr/>
          <p:nvPr/>
        </p:nvSpPr>
        <p:spPr>
          <a:xfrm>
            <a:off x="3059832" y="1124745"/>
            <a:ext cx="5688632"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a:t>
            </a:r>
            <a:r>
              <a:rPr lang="es-ES" dirty="0" smtClean="0"/>
              <a:t>l </a:t>
            </a:r>
            <a:r>
              <a:rPr lang="es-ES" dirty="0"/>
              <a:t>inglés es una de las herramientas imprescindibles para el progreso de un país, como es de conocimiento general el inglés es el idioma universal y una persona debe aprenderlo en forma correcta, para desenvolverse eficientemente en un mundo globalizado.</a:t>
            </a:r>
            <a:endParaRPr lang="es-EC" dirty="0"/>
          </a:p>
          <a:p>
            <a:pPr algn="ctr"/>
            <a:endParaRPr lang="es-EC" dirty="0"/>
          </a:p>
        </p:txBody>
      </p:sp>
      <p:sp>
        <p:nvSpPr>
          <p:cNvPr id="7" name="6 Triángulo isósceles"/>
          <p:cNvSpPr/>
          <p:nvPr/>
        </p:nvSpPr>
        <p:spPr>
          <a:xfrm>
            <a:off x="3347864" y="-27383"/>
            <a:ext cx="4680520" cy="1152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Justificación </a:t>
            </a:r>
            <a:endParaRPr lang="es-EC" sz="2800" dirty="0"/>
          </a:p>
        </p:txBody>
      </p:sp>
      <p:sp>
        <p:nvSpPr>
          <p:cNvPr id="8" name="7 Rectángulo redondeado"/>
          <p:cNvSpPr/>
          <p:nvPr/>
        </p:nvSpPr>
        <p:spPr>
          <a:xfrm>
            <a:off x="2139148" y="4740570"/>
            <a:ext cx="7004852" cy="2117430"/>
          </a:xfrm>
          <a:prstGeom prst="roundRect">
            <a:avLst/>
          </a:prstGeom>
          <a:solidFill>
            <a:schemeClr val="accent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metodología de trabajo será la motivación    la cual  nos permitirá estimular las áreas de desarrollo,  respetando la predisposición del niño, logrando así un aprendizaje significativo, al ejercitar sus ideas, al momento de  crear experiencias que le permitan descubrir sus potencialidades, desarrollar sus destrezas y habilidades, siendo nuestro enfoque  el desarrollo en el área de inglés.</a:t>
            </a:r>
            <a:endParaRPr lang="es-EC" dirty="0"/>
          </a:p>
          <a:p>
            <a:pPr algn="ctr"/>
            <a:endParaRPr lang="es-EC" dirty="0"/>
          </a:p>
        </p:txBody>
      </p:sp>
      <p:pic>
        <p:nvPicPr>
          <p:cNvPr id="1028" name="Picture 4" descr="http://us.123rf.com/400wm/400/400/ddraw/ddraw0910/ddraw091000006/5770933-escalera-con-ninos-divertida-escena-de-vector-y-dibujos-anima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8505">
            <a:off x="166135" y="2749377"/>
            <a:ext cx="19526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00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strella de 6 puntas"/>
          <p:cNvSpPr/>
          <p:nvPr/>
        </p:nvSpPr>
        <p:spPr>
          <a:xfrm>
            <a:off x="4602204" y="-99392"/>
            <a:ext cx="4536504" cy="3888432"/>
          </a:xfrm>
          <a:prstGeom prst="star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Objetivo General.</a:t>
            </a:r>
            <a:endParaRPr lang="es-EC" sz="1600" dirty="0" smtClean="0">
              <a:solidFill>
                <a:schemeClr val="tx1"/>
              </a:solidFill>
            </a:endParaRPr>
          </a:p>
          <a:p>
            <a:pPr algn="ctr"/>
            <a:r>
              <a:rPr lang="es-ES" sz="1600" b="1" dirty="0" smtClean="0">
                <a:solidFill>
                  <a:schemeClr val="tx1"/>
                </a:solidFill>
              </a:rPr>
              <a:t> </a:t>
            </a:r>
            <a:endParaRPr lang="es-EC" sz="1600" dirty="0" smtClean="0">
              <a:solidFill>
                <a:schemeClr val="tx1"/>
              </a:solidFill>
            </a:endParaRPr>
          </a:p>
          <a:p>
            <a:pPr algn="ctr"/>
            <a:r>
              <a:rPr lang="es-ES" sz="1600" dirty="0" smtClean="0">
                <a:solidFill>
                  <a:schemeClr val="tx1"/>
                </a:solidFill>
              </a:rPr>
              <a:t>Diseñar un Guía  de dinámicas de motivación para la enseñanza aprendizaje del idioma inglés para los niños de  4 años de edad de los Centros de Desarrollo Infantil Privados de la ciudad de Ibarra.</a:t>
            </a:r>
            <a:endParaRPr lang="es-EC" sz="1600" dirty="0">
              <a:solidFill>
                <a:schemeClr val="tx1"/>
              </a:solidFill>
            </a:endParaRPr>
          </a:p>
        </p:txBody>
      </p:sp>
      <p:pic>
        <p:nvPicPr>
          <p:cNvPr id="6" name="5 Imagen" descr="http://us.cdn4.123rf.com/168nwm/lenm/lenm1007/lenm100700001/7334658-chico-volar-una-cometa.jpg"/>
          <p:cNvPicPr/>
          <p:nvPr/>
        </p:nvPicPr>
        <p:blipFill rotWithShape="1">
          <a:blip r:embed="rId2">
            <a:extLst>
              <a:ext uri="{28A0092B-C50C-407E-A947-70E740481C1C}">
                <a14:useLocalDpi xmlns:a14="http://schemas.microsoft.com/office/drawing/2010/main" val="0"/>
              </a:ext>
            </a:extLst>
          </a:blip>
          <a:srcRect t="34339" b="1"/>
          <a:stretch/>
        </p:blipFill>
        <p:spPr bwMode="auto">
          <a:xfrm>
            <a:off x="15063" y="4437112"/>
            <a:ext cx="5925089" cy="2312670"/>
          </a:xfrm>
          <a:prstGeom prst="rect">
            <a:avLst/>
          </a:prstGeom>
          <a:noFill/>
          <a:ln>
            <a:noFill/>
          </a:ln>
          <a:extLst>
            <a:ext uri="{53640926-AAD7-44D8-BBD7-CCE9431645EC}">
              <a14:shadowObscured xmlns:a14="http://schemas.microsoft.com/office/drawing/2010/main"/>
            </a:ext>
          </a:extLst>
        </p:spPr>
      </p:pic>
      <p:sp>
        <p:nvSpPr>
          <p:cNvPr id="3" name="2 Forma libre"/>
          <p:cNvSpPr/>
          <p:nvPr/>
        </p:nvSpPr>
        <p:spPr>
          <a:xfrm>
            <a:off x="332950" y="1862375"/>
            <a:ext cx="4269254" cy="1280499"/>
          </a:xfrm>
          <a:custGeom>
            <a:avLst/>
            <a:gdLst>
              <a:gd name="connsiteX0" fmla="*/ 4269254 w 4269254"/>
              <a:gd name="connsiteY0" fmla="*/ 938711 h 1280499"/>
              <a:gd name="connsiteX1" fmla="*/ 3539581 w 4269254"/>
              <a:gd name="connsiteY1" fmla="*/ 181330 h 1280499"/>
              <a:gd name="connsiteX2" fmla="*/ 2551290 w 4269254"/>
              <a:gd name="connsiteY2" fmla="*/ 1280457 h 1280499"/>
              <a:gd name="connsiteX3" fmla="*/ 1886272 w 4269254"/>
              <a:gd name="connsiteY3" fmla="*/ 135148 h 1280499"/>
              <a:gd name="connsiteX4" fmla="*/ 1877036 w 4269254"/>
              <a:gd name="connsiteY4" fmla="*/ 116675 h 1280499"/>
              <a:gd name="connsiteX5" fmla="*/ 962636 w 4269254"/>
              <a:gd name="connsiteY5" fmla="*/ 984893 h 1280499"/>
              <a:gd name="connsiteX6" fmla="*/ 66708 w 4269254"/>
              <a:gd name="connsiteY6" fmla="*/ 458420 h 1280499"/>
              <a:gd name="connsiteX7" fmla="*/ 66708 w 4269254"/>
              <a:gd name="connsiteY7" fmla="*/ 449184 h 1280499"/>
              <a:gd name="connsiteX8" fmla="*/ 75945 w 4269254"/>
              <a:gd name="connsiteY8" fmla="*/ 467657 h 128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9254" h="1280499">
                <a:moveTo>
                  <a:pt x="4269254" y="938711"/>
                </a:moveTo>
                <a:cubicBezTo>
                  <a:pt x="4047581" y="531541"/>
                  <a:pt x="3825908" y="124372"/>
                  <a:pt x="3539581" y="181330"/>
                </a:cubicBezTo>
                <a:cubicBezTo>
                  <a:pt x="3253254" y="238288"/>
                  <a:pt x="2826841" y="1288154"/>
                  <a:pt x="2551290" y="1280457"/>
                </a:cubicBezTo>
                <a:cubicBezTo>
                  <a:pt x="2275739" y="1272760"/>
                  <a:pt x="1998648" y="329112"/>
                  <a:pt x="1886272" y="135148"/>
                </a:cubicBezTo>
                <a:cubicBezTo>
                  <a:pt x="1773896" y="-58816"/>
                  <a:pt x="2030975" y="-24949"/>
                  <a:pt x="1877036" y="116675"/>
                </a:cubicBezTo>
                <a:cubicBezTo>
                  <a:pt x="1723097" y="258299"/>
                  <a:pt x="1264357" y="927935"/>
                  <a:pt x="962636" y="984893"/>
                </a:cubicBezTo>
                <a:cubicBezTo>
                  <a:pt x="660915" y="1041851"/>
                  <a:pt x="216029" y="547705"/>
                  <a:pt x="66708" y="458420"/>
                </a:cubicBezTo>
                <a:cubicBezTo>
                  <a:pt x="-82613" y="369135"/>
                  <a:pt x="65169" y="447645"/>
                  <a:pt x="66708" y="449184"/>
                </a:cubicBezTo>
                <a:cubicBezTo>
                  <a:pt x="68247" y="450723"/>
                  <a:pt x="72096" y="459190"/>
                  <a:pt x="75945" y="467657"/>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11" name="10 Forma libre"/>
          <p:cNvSpPr/>
          <p:nvPr/>
        </p:nvSpPr>
        <p:spPr>
          <a:xfrm>
            <a:off x="1357951" y="3645024"/>
            <a:ext cx="5512505" cy="1452456"/>
          </a:xfrm>
          <a:custGeom>
            <a:avLst/>
            <a:gdLst>
              <a:gd name="connsiteX0" fmla="*/ 5692796 w 5692796"/>
              <a:gd name="connsiteY0" fmla="*/ 137413 h 1539129"/>
              <a:gd name="connsiteX1" fmla="*/ 4251924 w 5692796"/>
              <a:gd name="connsiteY1" fmla="*/ 488395 h 1539129"/>
              <a:gd name="connsiteX2" fmla="*/ 3217451 w 5692796"/>
              <a:gd name="connsiteY2" fmla="*/ 26577 h 1539129"/>
              <a:gd name="connsiteX3" fmla="*/ 206396 w 5692796"/>
              <a:gd name="connsiteY3" fmla="*/ 1439740 h 1539129"/>
              <a:gd name="connsiteX4" fmla="*/ 252578 w 5692796"/>
              <a:gd name="connsiteY4" fmla="*/ 1430504 h 1539129"/>
              <a:gd name="connsiteX5" fmla="*/ 150978 w 5692796"/>
              <a:gd name="connsiteY5" fmla="*/ 1504395 h 15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2796" h="1539129">
                <a:moveTo>
                  <a:pt x="5692796" y="137413"/>
                </a:moveTo>
                <a:cubicBezTo>
                  <a:pt x="5178638" y="322140"/>
                  <a:pt x="4664481" y="506868"/>
                  <a:pt x="4251924" y="488395"/>
                </a:cubicBezTo>
                <a:cubicBezTo>
                  <a:pt x="3839367" y="469922"/>
                  <a:pt x="3891706" y="-131980"/>
                  <a:pt x="3217451" y="26577"/>
                </a:cubicBezTo>
                <a:cubicBezTo>
                  <a:pt x="2543196" y="185134"/>
                  <a:pt x="700541" y="1205752"/>
                  <a:pt x="206396" y="1439740"/>
                </a:cubicBezTo>
                <a:cubicBezTo>
                  <a:pt x="-287750" y="1673728"/>
                  <a:pt x="261814" y="1419728"/>
                  <a:pt x="252578" y="1430504"/>
                </a:cubicBezTo>
                <a:cubicBezTo>
                  <a:pt x="243342" y="1441280"/>
                  <a:pt x="197160" y="1472837"/>
                  <a:pt x="150978" y="150439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pic>
        <p:nvPicPr>
          <p:cNvPr id="13" name="12 Imagen" descr="http://www.bolinbolon.es/img/contenidos/contenidos_iluminacion.png"/>
          <p:cNvPicPr/>
          <p:nvPr/>
        </p:nvPicPr>
        <p:blipFill rotWithShape="1">
          <a:blip r:embed="rId3">
            <a:extLst>
              <a:ext uri="{28A0092B-C50C-407E-A947-70E740481C1C}">
                <a14:useLocalDpi xmlns:a14="http://schemas.microsoft.com/office/drawing/2010/main" val="0"/>
              </a:ext>
            </a:extLst>
          </a:blip>
          <a:srcRect b="28169"/>
          <a:stretch/>
        </p:blipFill>
        <p:spPr bwMode="auto">
          <a:xfrm>
            <a:off x="0" y="-31049"/>
            <a:ext cx="2001025" cy="15878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511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strella de 6 puntas"/>
          <p:cNvSpPr/>
          <p:nvPr/>
        </p:nvSpPr>
        <p:spPr>
          <a:xfrm>
            <a:off x="0" y="44624"/>
            <a:ext cx="3995936" cy="3528392"/>
          </a:xfrm>
          <a:prstGeom prst="star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a:solidFill>
                  <a:schemeClr val="tx1"/>
                </a:solidFill>
              </a:rPr>
              <a:t>Definir los objetivos y las estrategias metodológicas, que los docentes del área de inglés ponen en práctica  para generar aprendizaje en los niños de 4 años de edad en los Centros de Desarrollo Infantil privados de </a:t>
            </a:r>
            <a:r>
              <a:rPr lang="es-ES" sz="1400" dirty="0" smtClean="0">
                <a:solidFill>
                  <a:schemeClr val="tx1"/>
                </a:solidFill>
              </a:rPr>
              <a:t>la </a:t>
            </a:r>
            <a:r>
              <a:rPr lang="es-ES" sz="1400" dirty="0">
                <a:solidFill>
                  <a:schemeClr val="tx1"/>
                </a:solidFill>
              </a:rPr>
              <a:t>Ciudad de Ibarra. </a:t>
            </a:r>
            <a:endParaRPr lang="es-EC" sz="1400" dirty="0">
              <a:solidFill>
                <a:schemeClr val="tx1"/>
              </a:solidFill>
            </a:endParaRPr>
          </a:p>
        </p:txBody>
      </p:sp>
      <p:sp>
        <p:nvSpPr>
          <p:cNvPr id="6" name="5 Estrella de 6 puntas"/>
          <p:cNvSpPr/>
          <p:nvPr/>
        </p:nvSpPr>
        <p:spPr>
          <a:xfrm>
            <a:off x="5292080" y="116632"/>
            <a:ext cx="3600400" cy="3024336"/>
          </a:xfrm>
          <a:prstGeom prst="star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400" dirty="0">
                <a:solidFill>
                  <a:schemeClr val="tx1"/>
                </a:solidFill>
              </a:rPr>
              <a:t>Seleccionar las dinámicas de motivación apropiadas para el desarrollo de destrezas y habilidades; ayudando con esto en la enseñanza aprendizaje del nuevo idioma</a:t>
            </a:r>
            <a:r>
              <a:rPr lang="es-ES" dirty="0">
                <a:solidFill>
                  <a:schemeClr val="tx1"/>
                </a:solidFill>
              </a:rPr>
              <a:t>.</a:t>
            </a:r>
            <a:endParaRPr lang="es-EC" dirty="0">
              <a:solidFill>
                <a:schemeClr val="tx1"/>
              </a:solidFill>
            </a:endParaRPr>
          </a:p>
        </p:txBody>
      </p:sp>
      <p:sp>
        <p:nvSpPr>
          <p:cNvPr id="7" name="6 Estrella de 6 puntas"/>
          <p:cNvSpPr/>
          <p:nvPr/>
        </p:nvSpPr>
        <p:spPr>
          <a:xfrm>
            <a:off x="3419872" y="2276872"/>
            <a:ext cx="2736304" cy="2484276"/>
          </a:xfrm>
          <a:prstGeom prst="star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a:solidFill>
                  <a:schemeClr val="tx1"/>
                </a:solidFill>
              </a:rPr>
              <a:t>Definir  un contenido científico para la elaboración de la  Guía  de Dinámicas de Motivación. </a:t>
            </a:r>
            <a:endParaRPr lang="es-EC" sz="1400" dirty="0">
              <a:solidFill>
                <a:schemeClr val="tx1"/>
              </a:solidFill>
            </a:endParaRPr>
          </a:p>
          <a:p>
            <a:pPr algn="ctr"/>
            <a:endParaRPr lang="es-EC" dirty="0"/>
          </a:p>
        </p:txBody>
      </p:sp>
      <p:sp>
        <p:nvSpPr>
          <p:cNvPr id="8" name="7 Estrella de 5 puntas"/>
          <p:cNvSpPr/>
          <p:nvPr/>
        </p:nvSpPr>
        <p:spPr>
          <a:xfrm>
            <a:off x="2411760" y="3465004"/>
            <a:ext cx="504056" cy="57606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strella de 5 puntas"/>
          <p:cNvSpPr/>
          <p:nvPr/>
        </p:nvSpPr>
        <p:spPr>
          <a:xfrm>
            <a:off x="611560" y="3284984"/>
            <a:ext cx="504056"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strella de 5 puntas"/>
          <p:cNvSpPr/>
          <p:nvPr/>
        </p:nvSpPr>
        <p:spPr>
          <a:xfrm>
            <a:off x="6516216" y="3212976"/>
            <a:ext cx="504056" cy="43204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Estrella de 5 puntas"/>
          <p:cNvSpPr/>
          <p:nvPr/>
        </p:nvSpPr>
        <p:spPr>
          <a:xfrm>
            <a:off x="4427984" y="1628800"/>
            <a:ext cx="504056" cy="50405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11 Imagen" descr="http://www.encuentos.com/wp-content/uploads/2009/03/estrellas1.jpg"/>
          <p:cNvPicPr/>
          <p:nvPr/>
        </p:nvPicPr>
        <p:blipFill rotWithShape="1">
          <a:blip r:embed="rId2">
            <a:extLst>
              <a:ext uri="{28A0092B-C50C-407E-A947-70E740481C1C}">
                <a14:useLocalDpi xmlns:a14="http://schemas.microsoft.com/office/drawing/2010/main" val="0"/>
              </a:ext>
            </a:extLst>
          </a:blip>
          <a:srcRect t="55584" b="6234"/>
          <a:stretch/>
        </p:blipFill>
        <p:spPr bwMode="auto">
          <a:xfrm>
            <a:off x="1547664" y="4941168"/>
            <a:ext cx="4896544" cy="1652203"/>
          </a:xfrm>
          <a:prstGeom prst="rect">
            <a:avLst/>
          </a:prstGeom>
          <a:noFill/>
          <a:ln>
            <a:noFill/>
          </a:ln>
          <a:extLst>
            <a:ext uri="{53640926-AAD7-44D8-BBD7-CCE9431645EC}">
              <a14:shadowObscured xmlns:a14="http://schemas.microsoft.com/office/drawing/2010/main"/>
            </a:ext>
          </a:extLst>
        </p:spPr>
      </p:pic>
      <p:sp>
        <p:nvSpPr>
          <p:cNvPr id="2" name="1 CuadroTexto"/>
          <p:cNvSpPr txBox="1"/>
          <p:nvPr/>
        </p:nvSpPr>
        <p:spPr>
          <a:xfrm>
            <a:off x="2663788" y="188640"/>
            <a:ext cx="3636404" cy="646331"/>
          </a:xfrm>
          <a:prstGeom prst="rect">
            <a:avLst/>
          </a:prstGeom>
          <a:noFill/>
        </p:spPr>
        <p:txBody>
          <a:bodyPr wrap="square" rtlCol="0">
            <a:spAutoFit/>
          </a:bodyPr>
          <a:lstStyle/>
          <a:p>
            <a:r>
              <a:rPr lang="es-ES" dirty="0" smtClean="0"/>
              <a:t>Objetivos Específicos </a:t>
            </a:r>
          </a:p>
          <a:p>
            <a:endParaRPr lang="es-EC" dirty="0"/>
          </a:p>
        </p:txBody>
      </p:sp>
    </p:spTree>
    <p:extLst>
      <p:ext uri="{BB962C8B-B14F-4D97-AF65-F5344CB8AC3E}">
        <p14:creationId xmlns:p14="http://schemas.microsoft.com/office/powerpoint/2010/main" val="23356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6"/>
                                        </p:tgtEl>
                                        <p:attrNameLst>
                                          <p:attrName>style.color</p:attrName>
                                        </p:attrNameLst>
                                      </p:cBhvr>
                                      <p:to>
                                        <a:schemeClr val="bg1"/>
                                      </p:to>
                                    </p:animClr>
                                    <p:animClr clrSpc="rgb" dir="cw">
                                      <p:cBhvr>
                                        <p:cTn id="14" dur="250" autoRev="1" fill="remove"/>
                                        <p:tgtEl>
                                          <p:spTgt spid="6"/>
                                        </p:tgtEl>
                                        <p:attrNameLst>
                                          <p:attrName>fillcolor</p:attrName>
                                        </p:attrNameLst>
                                      </p:cBhvr>
                                      <p:to>
                                        <a:schemeClr val="bg1"/>
                                      </p:to>
                                    </p:animClr>
                                    <p:set>
                                      <p:cBhvr>
                                        <p:cTn id="15" dur="250" autoRev="1" fill="remove"/>
                                        <p:tgtEl>
                                          <p:spTgt spid="6"/>
                                        </p:tgtEl>
                                        <p:attrNameLst>
                                          <p:attrName>fill.type</p:attrName>
                                        </p:attrNameLst>
                                      </p:cBhvr>
                                      <p:to>
                                        <p:strVal val="solid"/>
                                      </p:to>
                                    </p:set>
                                    <p:set>
                                      <p:cBhvr>
                                        <p:cTn id="16" dur="250" autoRev="1" fill="remove"/>
                                        <p:tgtEl>
                                          <p:spTgt spid="6"/>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7"/>
                                        </p:tgtEl>
                                        <p:attrNameLst>
                                          <p:attrName>style.color</p:attrName>
                                        </p:attrNameLst>
                                      </p:cBhvr>
                                      <p:to>
                                        <a:schemeClr val="bg1"/>
                                      </p:to>
                                    </p:animClr>
                                    <p:animClr clrSpc="rgb" dir="cw">
                                      <p:cBhvr>
                                        <p:cTn id="21" dur="250" autoRev="1" fill="remove"/>
                                        <p:tgtEl>
                                          <p:spTgt spid="7"/>
                                        </p:tgtEl>
                                        <p:attrNameLst>
                                          <p:attrName>fillcolor</p:attrName>
                                        </p:attrNameLst>
                                      </p:cBhvr>
                                      <p:to>
                                        <a:schemeClr val="bg1"/>
                                      </p:to>
                                    </p:animClr>
                                    <p:set>
                                      <p:cBhvr>
                                        <p:cTn id="22" dur="250" autoRev="1" fill="remove"/>
                                        <p:tgtEl>
                                          <p:spTgt spid="7"/>
                                        </p:tgtEl>
                                        <p:attrNameLst>
                                          <p:attrName>fill.type</p:attrName>
                                        </p:attrNameLst>
                                      </p:cBhvr>
                                      <p:to>
                                        <p:strVal val="solid"/>
                                      </p:to>
                                    </p:set>
                                    <p:set>
                                      <p:cBhvr>
                                        <p:cTn id="23"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948720"/>
          </a:xfrm>
        </p:spPr>
        <p:txBody>
          <a:bodyPr>
            <a:normAutofit/>
          </a:bodyPr>
          <a:lstStyle/>
          <a:p>
            <a:pPr algn="ctr"/>
            <a:r>
              <a:rPr lang="es-ES" sz="2000" dirty="0" smtClean="0"/>
              <a:t>Metodología</a:t>
            </a:r>
            <a:br>
              <a:rPr lang="es-ES" sz="2000" dirty="0" smtClean="0"/>
            </a:br>
            <a:r>
              <a:rPr lang="es-ES" sz="2000" dirty="0" smtClean="0"/>
              <a:t> </a:t>
            </a:r>
            <a:br>
              <a:rPr lang="es-ES" sz="2000" dirty="0" smtClean="0"/>
            </a:br>
            <a:r>
              <a:rPr lang="es-ES" sz="2000" dirty="0" smtClean="0"/>
              <a:t>Importancia </a:t>
            </a:r>
            <a:r>
              <a:rPr lang="es-ES" sz="2000" dirty="0"/>
              <a:t>del aprendizaje </a:t>
            </a:r>
            <a:r>
              <a:rPr lang="es-ES" sz="2000" dirty="0" smtClean="0"/>
              <a:t>del  </a:t>
            </a:r>
            <a:r>
              <a:rPr lang="es-ES" sz="2000" dirty="0"/>
              <a:t>inglés en los niños</a:t>
            </a:r>
            <a:endParaRPr lang="es-EC" sz="2000" dirty="0"/>
          </a:p>
        </p:txBody>
      </p:sp>
      <p:sp>
        <p:nvSpPr>
          <p:cNvPr id="3" name="2 Marcador de contenido"/>
          <p:cNvSpPr>
            <a:spLocks noGrp="1"/>
          </p:cNvSpPr>
          <p:nvPr>
            <p:ph sz="half" idx="1"/>
          </p:nvPr>
        </p:nvSpPr>
        <p:spPr>
          <a:xfrm>
            <a:off x="457200" y="1600200"/>
            <a:ext cx="7931224" cy="4525963"/>
          </a:xfrm>
        </p:spPr>
        <p:txBody>
          <a:bodyPr>
            <a:normAutofit/>
          </a:bodyPr>
          <a:lstStyle/>
          <a:p>
            <a:r>
              <a:rPr lang="es-ES" sz="1700" dirty="0"/>
              <a:t>El hecho de que el niño hable inglés aparte de su lengua materna, no le creará confusión, como muchos creen, al contario, tendrá más facilidad de absorber todos los conocimientos y aprender a dominarlo de forma más fácil.</a:t>
            </a:r>
            <a:endParaRPr lang="es-EC" sz="1700" dirty="0"/>
          </a:p>
          <a:p>
            <a:r>
              <a:rPr lang="es-ES" sz="1700" dirty="0" smtClean="0"/>
              <a:t>   </a:t>
            </a:r>
            <a:r>
              <a:rPr lang="es-ES" sz="1700" dirty="0"/>
              <a:t>La mejor época para que un niño estudie inglés se sitúa entre la etapa de primera infancia y los cuatro años, cuando los niños son altamente sensibles a los idiomas y pueden estudiarlos más rápido, entre más temprano estudien, mejor será su dominio.</a:t>
            </a:r>
            <a:endParaRPr lang="es-EC" sz="1700" dirty="0"/>
          </a:p>
          <a:p>
            <a:r>
              <a:rPr lang="es-ES" sz="1600" dirty="0"/>
              <a:t>El hecho de conocer una segunda lengua ayuda a los niños a conocer su propia lengua, esto se debe a que observan las diferencias y similitudes entre las dos lenguas, y aprenden mejor a comunicarse</a:t>
            </a:r>
            <a:r>
              <a:rPr lang="es-ES" sz="1600" dirty="0" smtClean="0"/>
              <a:t>.</a:t>
            </a:r>
          </a:p>
          <a:p>
            <a:r>
              <a:rPr lang="es-ES" sz="1600" dirty="0"/>
              <a:t>Los niños bilingües también tienen otras ventajas. Tienden a poseer una mayor flexibilidad intelectual, que se demuestra en las técnicas de resolución de problemas y creatividad</a:t>
            </a:r>
            <a:endParaRPr lang="es-EC" sz="1600" dirty="0"/>
          </a:p>
          <a:p>
            <a:endParaRPr lang="es-EC" dirty="0"/>
          </a:p>
        </p:txBody>
      </p:sp>
      <p:pic>
        <p:nvPicPr>
          <p:cNvPr id="5" name="4 Imagen" descr="http://img3.anuncios.ebay.es/2e/4f/2e4f76fda115dd604401fba4ca065036/clases-de-ingles-para-ninos-aprende-ingles-divirtiendote_vip.jpg"/>
          <p:cNvPicPr/>
          <p:nvPr/>
        </p:nvPicPr>
        <p:blipFill rotWithShape="1">
          <a:blip r:embed="rId2">
            <a:extLst>
              <a:ext uri="{28A0092B-C50C-407E-A947-70E740481C1C}">
                <a14:useLocalDpi xmlns:a14="http://schemas.microsoft.com/office/drawing/2010/main" val="0"/>
              </a:ext>
            </a:extLst>
          </a:blip>
          <a:srcRect r="15556" b="11481"/>
          <a:stretch/>
        </p:blipFill>
        <p:spPr bwMode="auto">
          <a:xfrm>
            <a:off x="7236296" y="5229200"/>
            <a:ext cx="1743472" cy="15563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08190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7239000" cy="792088"/>
          </a:xfrm>
        </p:spPr>
        <p:txBody>
          <a:bodyPr>
            <a:noAutofit/>
          </a:bodyPr>
          <a:lstStyle/>
          <a:p>
            <a:pPr algn="ctr"/>
            <a:r>
              <a:rPr lang="es-ES" sz="2800" dirty="0" smtClean="0"/>
              <a:t>ventajas que tiene </a:t>
            </a:r>
            <a:r>
              <a:rPr lang="es-ES" sz="2800" dirty="0"/>
              <a:t>para el niño el aprender inglés</a:t>
            </a:r>
            <a:endParaRPr lang="es-EC" sz="2800" dirty="0"/>
          </a:p>
        </p:txBody>
      </p:sp>
      <p:sp>
        <p:nvSpPr>
          <p:cNvPr id="4" name="3 Llamada rectangular redondeada"/>
          <p:cNvSpPr/>
          <p:nvPr/>
        </p:nvSpPr>
        <p:spPr>
          <a:xfrm>
            <a:off x="124272" y="2070867"/>
            <a:ext cx="1944216" cy="1440160"/>
          </a:xfrm>
          <a:prstGeom prst="wedgeRoundRectCallout">
            <a:avLst>
              <a:gd name="adj1" fmla="val 49952"/>
              <a:gd name="adj2" fmla="val 1106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Los niños se vuelven más creativos y desarrollan mejor las habilidades de resolución de problemas. </a:t>
            </a:r>
            <a:endParaRPr lang="es-EC" sz="1400" dirty="0"/>
          </a:p>
        </p:txBody>
      </p:sp>
      <p:sp>
        <p:nvSpPr>
          <p:cNvPr id="6" name="5 Llamada rectangular redondeada"/>
          <p:cNvSpPr/>
          <p:nvPr/>
        </p:nvSpPr>
        <p:spPr>
          <a:xfrm>
            <a:off x="2339752" y="2025754"/>
            <a:ext cx="2088232" cy="1547262"/>
          </a:xfrm>
          <a:prstGeom prst="wedgeRoundRectCallout">
            <a:avLst>
              <a:gd name="adj1" fmla="val -33660"/>
              <a:gd name="adj2" fmla="val 1138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Ayuda a programar los circuitos cerebrales del niño para que posteriormente le sea más fácil aprender más idiomas. </a:t>
            </a:r>
            <a:endParaRPr lang="es-EC" sz="1400" dirty="0"/>
          </a:p>
        </p:txBody>
      </p:sp>
      <p:sp>
        <p:nvSpPr>
          <p:cNvPr id="7" name="6 Llamada rectangular redondeada"/>
          <p:cNvSpPr/>
          <p:nvPr/>
        </p:nvSpPr>
        <p:spPr>
          <a:xfrm>
            <a:off x="4680012" y="2022090"/>
            <a:ext cx="2196244" cy="1622934"/>
          </a:xfrm>
          <a:prstGeom prst="wedgeRoundRectCallout">
            <a:avLst>
              <a:gd name="adj1" fmla="val 40926"/>
              <a:gd name="adj2" fmla="val 1170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Les ayuda a desarrollar la confianza necesaria para enfrentarse con éxito a las relaciones sociales: les ayuda a ser más comunicativos. </a:t>
            </a:r>
            <a:endParaRPr lang="es-EC" sz="1400" dirty="0"/>
          </a:p>
        </p:txBody>
      </p:sp>
      <p:sp>
        <p:nvSpPr>
          <p:cNvPr id="8" name="7 Llamada rectangular redondeada"/>
          <p:cNvSpPr/>
          <p:nvPr/>
        </p:nvSpPr>
        <p:spPr>
          <a:xfrm>
            <a:off x="7033245" y="2022089"/>
            <a:ext cx="1944216" cy="1440160"/>
          </a:xfrm>
          <a:prstGeom prst="wedgeRoundRectCallout">
            <a:avLst>
              <a:gd name="adj1" fmla="val -61214"/>
              <a:gd name="adj2" fmla="val 1118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Les ayuda a ser más comprensivos, tolerantes y respetuosos con la identidad cultural, los derechos y los valores de los otros. </a:t>
            </a:r>
            <a:endParaRPr lang="es-EC" sz="1400" dirty="0"/>
          </a:p>
        </p:txBody>
      </p:sp>
      <p:pic>
        <p:nvPicPr>
          <p:cNvPr id="10" name="Picture 2" descr="http://1.bp.blogspot.com/_SkkG-ImSg3Y/ShU5KCOh1xI/AAAAAAAAAvY/gQsNP9fTKpA/s400/nino_y_nina_dibujo.jpg"/>
          <p:cNvPicPr/>
          <p:nvPr/>
        </p:nvPicPr>
        <p:blipFill rotWithShape="1">
          <a:blip r:embed="rId2">
            <a:extLst>
              <a:ext uri="{28A0092B-C50C-407E-A947-70E740481C1C}">
                <a14:useLocalDpi xmlns:a14="http://schemas.microsoft.com/office/drawing/2010/main" val="0"/>
              </a:ext>
            </a:extLst>
          </a:blip>
          <a:srcRect l="1" r="50432"/>
          <a:stretch/>
        </p:blipFill>
        <p:spPr bwMode="auto">
          <a:xfrm>
            <a:off x="1520602" y="4869160"/>
            <a:ext cx="1638300" cy="1714500"/>
          </a:xfrm>
          <a:prstGeom prst="rect">
            <a:avLst/>
          </a:prstGeom>
          <a:noFill/>
          <a:ln>
            <a:noFill/>
          </a:ln>
          <a:extLst>
            <a:ext uri="{53640926-AAD7-44D8-BBD7-CCE9431645EC}">
              <a14:shadowObscured xmlns:a14="http://schemas.microsoft.com/office/drawing/2010/main"/>
            </a:ext>
          </a:extLst>
        </p:spPr>
      </p:pic>
      <p:pic>
        <p:nvPicPr>
          <p:cNvPr id="11" name="Picture 2" descr="http://1.bp.blogspot.com/_SkkG-ImSg3Y/ShU5KCOh1xI/AAAAAAAAAvY/gQsNP9fTKpA/s400/nino_y_nina_dibujo.jpg"/>
          <p:cNvPicPr/>
          <p:nvPr/>
        </p:nvPicPr>
        <p:blipFill rotWithShape="1">
          <a:blip r:embed="rId2">
            <a:extLst>
              <a:ext uri="{28A0092B-C50C-407E-A947-70E740481C1C}">
                <a14:useLocalDpi xmlns:a14="http://schemas.microsoft.com/office/drawing/2010/main" val="0"/>
              </a:ext>
            </a:extLst>
          </a:blip>
          <a:srcRect l="50721" r="-1766"/>
          <a:stretch/>
        </p:blipFill>
        <p:spPr bwMode="auto">
          <a:xfrm>
            <a:off x="6084168" y="4725144"/>
            <a:ext cx="1381125" cy="1714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98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754</TotalTime>
  <Words>1733</Words>
  <Application>Microsoft Office PowerPoint</Application>
  <PresentationFormat>Presentación en pantalla (4:3)</PresentationFormat>
  <Paragraphs>166</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Opulento</vt:lpstr>
      <vt:lpstr>Universidad técnica del norte </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Importancia del aprendizaje del  inglés en los niños</vt:lpstr>
      <vt:lpstr>ventajas que tiene para el niño el aprender inglés</vt:lpstr>
      <vt:lpstr>Destrezas a desarrollar en los niños y niñas para el aprendizaje del inglés </vt:lpstr>
      <vt:lpstr>Presentación de PowerPoint</vt:lpstr>
      <vt:lpstr>Clases de Dinámicas</vt:lpstr>
      <vt:lpstr>Presentación de PowerPoint</vt:lpstr>
      <vt:lpstr>Presentación de PowerPoint</vt:lpstr>
      <vt:lpstr>Esquema   de una guía de dinámicas de motivación  </vt:lpstr>
      <vt:lpstr>Presentación de PowerPoint</vt:lpstr>
      <vt:lpstr>Metodología </vt:lpstr>
      <vt:lpstr>Métodos e instrumentos de investigación</vt:lpstr>
      <vt:lpstr>Población o muestra</vt:lpstr>
      <vt:lpstr>Discusión de resultados </vt:lpstr>
      <vt:lpstr>Presentación de PowerPoint</vt:lpstr>
      <vt:lpstr>Presentación de PowerPoint</vt:lpstr>
      <vt:lpstr>Conclusiones  </vt:lpstr>
      <vt:lpstr>Recomendaciones</vt:lpstr>
      <vt:lpstr>Propuesta  alternativa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técnica del norte</dc:title>
  <dc:creator>Invitado1</dc:creator>
  <cp:lastModifiedBy>Invitado1</cp:lastModifiedBy>
  <cp:revision>56</cp:revision>
  <dcterms:created xsi:type="dcterms:W3CDTF">2012-06-09T16:30:55Z</dcterms:created>
  <dcterms:modified xsi:type="dcterms:W3CDTF">2012-10-31T18:08:45Z</dcterms:modified>
</cp:coreProperties>
</file>