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0"/>
  </p:notesMasterIdLst>
  <p:sldIdLst>
    <p:sldId id="256" r:id="rId2"/>
    <p:sldId id="257" r:id="rId3"/>
    <p:sldId id="258" r:id="rId4"/>
    <p:sldId id="259" r:id="rId5"/>
    <p:sldId id="260" r:id="rId6"/>
    <p:sldId id="261" r:id="rId7"/>
    <p:sldId id="262" r:id="rId8"/>
    <p:sldId id="263" r:id="rId9"/>
    <p:sldId id="271" r:id="rId10"/>
    <p:sldId id="264" r:id="rId11"/>
    <p:sldId id="272" r:id="rId12"/>
    <p:sldId id="266" r:id="rId13"/>
    <p:sldId id="275" r:id="rId14"/>
    <p:sldId id="276" r:id="rId15"/>
    <p:sldId id="267" r:id="rId16"/>
    <p:sldId id="268" r:id="rId17"/>
    <p:sldId id="273" r:id="rId18"/>
    <p:sldId id="274" r:id="rId19"/>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24" autoAdjust="0"/>
  </p:normalViewPr>
  <p:slideViewPr>
    <p:cSldViewPr>
      <p:cViewPr varScale="1">
        <p:scale>
          <a:sx n="69" d="100"/>
          <a:sy n="69" d="100"/>
        </p:scale>
        <p:origin x="-1398" y="-10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55" d="100"/>
          <a:sy n="55" d="100"/>
        </p:scale>
        <p:origin x="-2838"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7C93EB-9768-4676-8E3F-57F22578B5FB}" type="datetimeFigureOut">
              <a:rPr lang="es-EC" smtClean="0"/>
              <a:pPr/>
              <a:t>04/12/2011</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BD8A0A-88E8-40C4-8D56-C51492C89C7D}" type="slidenum">
              <a:rPr lang="es-EC" smtClean="0"/>
              <a:pPr/>
              <a:t>‹Nº›</a:t>
            </a:fld>
            <a:endParaRPr lang="es-EC"/>
          </a:p>
        </p:txBody>
      </p:sp>
    </p:spTree>
    <p:extLst>
      <p:ext uri="{BB962C8B-B14F-4D97-AF65-F5344CB8AC3E}">
        <p14:creationId xmlns:p14="http://schemas.microsoft.com/office/powerpoint/2010/main" xmlns="" val="233529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3BBD8A0A-88E8-40C4-8D56-C51492C89C7D}" type="slidenum">
              <a:rPr lang="es-EC" smtClean="0"/>
              <a:pPr/>
              <a:t>1</a:t>
            </a:fld>
            <a:endParaRPr lang="es-EC"/>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C" dirty="0"/>
          </a:p>
        </p:txBody>
      </p:sp>
      <p:sp>
        <p:nvSpPr>
          <p:cNvPr id="4" name="3 Marcador de número de diapositiva"/>
          <p:cNvSpPr>
            <a:spLocks noGrp="1"/>
          </p:cNvSpPr>
          <p:nvPr>
            <p:ph type="sldNum" sz="quarter" idx="10"/>
          </p:nvPr>
        </p:nvSpPr>
        <p:spPr/>
        <p:txBody>
          <a:bodyPr/>
          <a:lstStyle/>
          <a:p>
            <a:fld id="{3BBD8A0A-88E8-40C4-8D56-C51492C89C7D}" type="slidenum">
              <a:rPr lang="es-EC" smtClean="0"/>
              <a:pPr/>
              <a:t>6</a:t>
            </a:fld>
            <a:endParaRPr lang="es-EC"/>
          </a:p>
        </p:txBody>
      </p:sp>
    </p:spTree>
    <p:extLst>
      <p:ext uri="{BB962C8B-B14F-4D97-AF65-F5344CB8AC3E}">
        <p14:creationId xmlns:p14="http://schemas.microsoft.com/office/powerpoint/2010/main" xmlns="" val="175654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a:p>
        </p:txBody>
      </p:sp>
      <p:sp>
        <p:nvSpPr>
          <p:cNvPr id="4" name="3 Marcador de número de diapositiva"/>
          <p:cNvSpPr>
            <a:spLocks noGrp="1"/>
          </p:cNvSpPr>
          <p:nvPr>
            <p:ph type="sldNum" sz="quarter" idx="10"/>
          </p:nvPr>
        </p:nvSpPr>
        <p:spPr/>
        <p:txBody>
          <a:bodyPr/>
          <a:lstStyle/>
          <a:p>
            <a:fld id="{3BBD8A0A-88E8-40C4-8D56-C51492C89C7D}" type="slidenum">
              <a:rPr lang="es-EC" smtClean="0"/>
              <a:pPr/>
              <a:t>15</a:t>
            </a:fld>
            <a:endParaRPr lang="es-EC"/>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Date Placeholder 29"/>
          <p:cNvSpPr>
            <a:spLocks noGrp="1"/>
          </p:cNvSpPr>
          <p:nvPr>
            <p:ph type="dt" sz="half" idx="10"/>
          </p:nvPr>
        </p:nvSpPr>
        <p:spPr/>
        <p:txBody>
          <a:bodyPr/>
          <a:lstStyle/>
          <a:p>
            <a:fld id="{FBDE7790-6A99-4E49-B154-C3DBAE5905A2}" type="datetimeFigureOut">
              <a:rPr lang="es-EC" smtClean="0"/>
              <a:pPr/>
              <a:t>04/12/2011</a:t>
            </a:fld>
            <a:endParaRPr lang="es-EC"/>
          </a:p>
        </p:txBody>
      </p:sp>
      <p:sp>
        <p:nvSpPr>
          <p:cNvPr id="19" name="Footer Placeholder 18"/>
          <p:cNvSpPr>
            <a:spLocks noGrp="1"/>
          </p:cNvSpPr>
          <p:nvPr>
            <p:ph type="ftr" sz="quarter" idx="11"/>
          </p:nvPr>
        </p:nvSpPr>
        <p:spPr/>
        <p:txBody>
          <a:bodyPr/>
          <a:lstStyle/>
          <a:p>
            <a:endParaRPr lang="es-EC"/>
          </a:p>
        </p:txBody>
      </p:sp>
      <p:sp>
        <p:nvSpPr>
          <p:cNvPr id="27" name="Slide Number Placeholder 26"/>
          <p:cNvSpPr>
            <a:spLocks noGrp="1"/>
          </p:cNvSpPr>
          <p:nvPr>
            <p:ph type="sldNum" sz="quarter" idx="12"/>
          </p:nvPr>
        </p:nvSpPr>
        <p:spPr/>
        <p:txBody>
          <a:bodyPr/>
          <a:lstStyle/>
          <a:p>
            <a:fld id="{3C346D93-6F5F-4384-9681-ACA1D3BA2069}" type="slidenum">
              <a:rPr lang="es-EC" smtClean="0"/>
              <a:pPr/>
              <a:t>‹Nº›</a:t>
            </a:fld>
            <a:endParaRPr lang="es-EC"/>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FBDE7790-6A99-4E49-B154-C3DBAE5905A2}" type="datetimeFigureOut">
              <a:rPr lang="es-EC" smtClean="0"/>
              <a:pPr/>
              <a:t>04/12/2011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FBDE7790-6A99-4E49-B154-C3DBAE5905A2}" type="datetimeFigureOut">
              <a:rPr lang="es-EC" smtClean="0"/>
              <a:pPr/>
              <a:t>04/12/2011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s-ES" smtClean="0"/>
              <a:t>Haga clic para modificar el estilo de título del patrón</a:t>
            </a:r>
            <a:endParaRPr kumimoji="0" lang="en-US"/>
          </a:p>
        </p:txBody>
      </p:sp>
      <p:sp>
        <p:nvSpPr>
          <p:cNvPr id="3" name="Content Placeholder 2"/>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Date Placeholder 3"/>
          <p:cNvSpPr>
            <a:spLocks noGrp="1"/>
          </p:cNvSpPr>
          <p:nvPr>
            <p:ph type="dt" sz="half" idx="10"/>
          </p:nvPr>
        </p:nvSpPr>
        <p:spPr/>
        <p:txBody>
          <a:bodyPr/>
          <a:lstStyle/>
          <a:p>
            <a:fld id="{FBDE7790-6A99-4E49-B154-C3DBAE5905A2}" type="datetimeFigureOut">
              <a:rPr lang="es-EC" smtClean="0"/>
              <a:pPr/>
              <a:t>04/12/2011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Date Placeholder 3"/>
          <p:cNvSpPr>
            <a:spLocks noGrp="1"/>
          </p:cNvSpPr>
          <p:nvPr>
            <p:ph type="dt" sz="half" idx="10"/>
          </p:nvPr>
        </p:nvSpPr>
        <p:spPr/>
        <p:txBody>
          <a:bodyPr/>
          <a:lstStyle/>
          <a:p>
            <a:fld id="{FBDE7790-6A99-4E49-B154-C3DBAE5905A2}" type="datetimeFigureOut">
              <a:rPr lang="es-EC" smtClean="0"/>
              <a:pPr/>
              <a:t>04/12/2011</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3C346D93-6F5F-4384-9681-ACA1D3BA2069}" type="slidenum">
              <a:rPr lang="es-EC" smtClean="0"/>
              <a:pPr/>
              <a:t>‹Nº›</a:t>
            </a:fld>
            <a:endParaRPr lang="es-EC"/>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FBDE7790-6A99-4E49-B154-C3DBAE5905A2}" type="datetimeFigureOut">
              <a:rPr lang="es-EC" smtClean="0"/>
              <a:pPr/>
              <a:t>04/12/2011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Date Placeholder 6"/>
          <p:cNvSpPr>
            <a:spLocks noGrp="1"/>
          </p:cNvSpPr>
          <p:nvPr>
            <p:ph type="dt" sz="half" idx="10"/>
          </p:nvPr>
        </p:nvSpPr>
        <p:spPr/>
        <p:txBody>
          <a:bodyPr/>
          <a:lstStyle/>
          <a:p>
            <a:fld id="{FBDE7790-6A99-4E49-B154-C3DBAE5905A2}" type="datetimeFigureOut">
              <a:rPr lang="es-EC" smtClean="0"/>
              <a:pPr/>
              <a:t>04/12/2011</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Date Placeholder 2"/>
          <p:cNvSpPr>
            <a:spLocks noGrp="1"/>
          </p:cNvSpPr>
          <p:nvPr>
            <p:ph type="dt" sz="half" idx="10"/>
          </p:nvPr>
        </p:nvSpPr>
        <p:spPr/>
        <p:txBody>
          <a:bodyPr/>
          <a:lstStyle/>
          <a:p>
            <a:fld id="{FBDE7790-6A99-4E49-B154-C3DBAE5905A2}" type="datetimeFigureOut">
              <a:rPr lang="es-EC" smtClean="0"/>
              <a:pPr/>
              <a:t>04/12/2011</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DE7790-6A99-4E49-B154-C3DBAE5905A2}" type="datetimeFigureOut">
              <a:rPr lang="es-EC" smtClean="0"/>
              <a:pPr/>
              <a:t>04/12/2011</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Date Placeholder 4"/>
          <p:cNvSpPr>
            <a:spLocks noGrp="1"/>
          </p:cNvSpPr>
          <p:nvPr>
            <p:ph type="dt" sz="half" idx="10"/>
          </p:nvPr>
        </p:nvSpPr>
        <p:spPr/>
        <p:txBody>
          <a:bodyPr/>
          <a:lstStyle/>
          <a:p>
            <a:fld id="{FBDE7790-6A99-4E49-B154-C3DBAE5905A2}" type="datetimeFigureOut">
              <a:rPr lang="es-EC" smtClean="0"/>
              <a:pPr/>
              <a:t>04/12/2011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3C346D93-6F5F-4384-9681-ACA1D3BA2069}" type="slidenum">
              <a:rPr lang="es-EC" smtClean="0"/>
              <a:pPr/>
              <a:t>‹Nº›</a:t>
            </a:fld>
            <a:endParaRPr lang="es-EC"/>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Date Placeholder 4"/>
          <p:cNvSpPr>
            <a:spLocks noGrp="1"/>
          </p:cNvSpPr>
          <p:nvPr>
            <p:ph type="dt" sz="half" idx="10"/>
          </p:nvPr>
        </p:nvSpPr>
        <p:spPr/>
        <p:txBody>
          <a:bodyPr/>
          <a:lstStyle/>
          <a:p>
            <a:fld id="{FBDE7790-6A99-4E49-B154-C3DBAE5905A2}" type="datetimeFigureOut">
              <a:rPr lang="es-EC" smtClean="0"/>
              <a:pPr/>
              <a:t>04/12/2011</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a:xfrm>
            <a:off x="8077200" y="6356350"/>
            <a:ext cx="609600" cy="365125"/>
          </a:xfrm>
        </p:spPr>
        <p:txBody>
          <a:bodyPr/>
          <a:lstStyle/>
          <a:p>
            <a:fld id="{3C346D93-6F5F-4384-9681-ACA1D3BA2069}" type="slidenum">
              <a:rPr lang="es-EC" smtClean="0"/>
              <a:pPr/>
              <a:t>‹Nº›</a:t>
            </a:fld>
            <a:endParaRPr lang="es-EC"/>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BDE7790-6A99-4E49-B154-C3DBAE5905A2}" type="datetimeFigureOut">
              <a:rPr lang="es-EC" smtClean="0"/>
              <a:pPr/>
              <a:t>04/12/2011</a:t>
            </a:fld>
            <a:endParaRPr lang="es-EC"/>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C"/>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C346D93-6F5F-4384-9681-ACA1D3BA2069}" type="slidenum">
              <a:rPr lang="es-EC" smtClean="0"/>
              <a:pPr/>
              <a:t>‹Nº›</a:t>
            </a:fld>
            <a:endParaRPr lang="es-EC"/>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0" y="0"/>
            <a:ext cx="9144000" cy="6858000"/>
          </a:xfrm>
        </p:spPr>
        <p:txBody>
          <a:bodyPr>
            <a:normAutofit lnSpcReduction="10000"/>
          </a:bodyPr>
          <a:lstStyle/>
          <a:p>
            <a:pPr algn="ctr"/>
            <a:endParaRPr lang="es-EC" sz="2400" dirty="0" smtClean="0">
              <a:latin typeface="Arial" pitchFamily="34" charset="0"/>
              <a:cs typeface="Arial" pitchFamily="34" charset="0"/>
            </a:endParaRPr>
          </a:p>
          <a:p>
            <a:pPr algn="ctr"/>
            <a:r>
              <a:rPr lang="es-EC" sz="2400" dirty="0" smtClean="0">
                <a:latin typeface="Arial" pitchFamily="34" charset="0"/>
                <a:cs typeface="Arial" pitchFamily="34" charset="0"/>
              </a:rPr>
              <a:t>UNIVERSIDAD TÉCNICA DEL NORTE</a:t>
            </a:r>
          </a:p>
          <a:p>
            <a:pPr algn="ctr"/>
            <a:r>
              <a:rPr lang="es-EC" sz="2400" dirty="0" smtClean="0">
                <a:latin typeface="Arial" pitchFamily="34" charset="0"/>
                <a:cs typeface="Arial" pitchFamily="34" charset="0"/>
              </a:rPr>
              <a:t>INSTITUTO DE POSTGRADO</a:t>
            </a:r>
          </a:p>
          <a:p>
            <a:pPr algn="ctr"/>
            <a:endParaRPr lang="es-EC" dirty="0" smtClean="0"/>
          </a:p>
          <a:p>
            <a:pPr algn="ctr"/>
            <a:r>
              <a:rPr lang="es-EC" sz="2400" dirty="0" smtClean="0">
                <a:latin typeface="Arial" pitchFamily="34" charset="0"/>
                <a:cs typeface="Arial" pitchFamily="34" charset="0"/>
              </a:rPr>
              <a:t>MAESTRÍA EN ADMINISTRACIÓN DE NEGOCIOS</a:t>
            </a:r>
          </a:p>
          <a:p>
            <a:pPr algn="ctr"/>
            <a:r>
              <a:rPr lang="es-EC" sz="2400" dirty="0" smtClean="0">
                <a:latin typeface="Arial" pitchFamily="34" charset="0"/>
                <a:cs typeface="Arial" pitchFamily="34" charset="0"/>
              </a:rPr>
              <a:t>SEGUNDA PROMOCIÓN </a:t>
            </a:r>
          </a:p>
          <a:p>
            <a:pPr algn="ctr"/>
            <a:endParaRPr lang="es-EC" dirty="0" smtClean="0"/>
          </a:p>
          <a:p>
            <a:pPr algn="ctr"/>
            <a:endParaRPr lang="es-EC" dirty="0"/>
          </a:p>
          <a:p>
            <a:pPr algn="ctr"/>
            <a:r>
              <a:rPr lang="es-EC" sz="2000" dirty="0" smtClean="0">
                <a:latin typeface="Times New Roman" pitchFamily="18" charset="0"/>
                <a:cs typeface="Times New Roman" pitchFamily="18" charset="0"/>
              </a:rPr>
              <a:t>FACTORES QUE GENERAN LA EVASIÓN Y ELUSIÓN DE OBLIGACIONES  PATRONALES DEL IESS. EN LA ZONA COMERCIAL DE LA CIUDAD DE ATUNTAQUI; DISEÑO DE UN SISTEMA DE ATENCIÓN A LOS USUARIOS DEL IESS. EN LA CIUDAD DE ATUNTAQUI</a:t>
            </a:r>
            <a:r>
              <a:rPr lang="es-EC" dirty="0" smtClean="0"/>
              <a:t>.</a:t>
            </a:r>
          </a:p>
          <a:p>
            <a:pPr algn="ctr"/>
            <a:endParaRPr lang="es-EC" dirty="0"/>
          </a:p>
          <a:p>
            <a:pPr algn="ctr"/>
            <a:r>
              <a:rPr lang="es-EC" dirty="0" smtClean="0"/>
              <a:t>AUTOR </a:t>
            </a:r>
          </a:p>
          <a:p>
            <a:pPr algn="ctr"/>
            <a:endParaRPr lang="es-EC" dirty="0"/>
          </a:p>
          <a:p>
            <a:pPr algn="ctr"/>
            <a:r>
              <a:rPr lang="es-EC" dirty="0" smtClean="0"/>
              <a:t>HÉCTOR  R. ROMERO  P.</a:t>
            </a:r>
            <a:endParaRPr lang="es-EC" dirty="0"/>
          </a:p>
        </p:txBody>
      </p:sp>
    </p:spTree>
    <p:extLst>
      <p:ext uri="{BB962C8B-B14F-4D97-AF65-F5344CB8AC3E}">
        <p14:creationId xmlns:p14="http://schemas.microsoft.com/office/powerpoint/2010/main" xmlns="" val="20536367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145542" y="71718"/>
            <a:ext cx="8565464" cy="6858000"/>
          </a:xfrm>
        </p:spPr>
        <p:txBody>
          <a:bodyPr>
            <a:normAutofit fontScale="47500" lnSpcReduction="20000"/>
          </a:bodyPr>
          <a:lstStyle/>
          <a:p>
            <a:pPr algn="ctr"/>
            <a:r>
              <a:rPr lang="es-EC" sz="3800" dirty="0" smtClean="0"/>
              <a:t>INGENIERÍA DEL PROYECTO</a:t>
            </a:r>
          </a:p>
          <a:p>
            <a:pPr algn="just"/>
            <a:r>
              <a:rPr lang="es-EC" sz="3800" dirty="0" smtClean="0"/>
              <a:t>La creación de una agencia local del IESS en la ciudad de Atuntaqui de conformidad con la investigación realizada, es la alternativa más idónea para disminuir la elusión y evasión de responsabilidades patronales y ejercer un control y servicio oportuno y eficiente a los usuarios  del  Seguro Social.</a:t>
            </a:r>
          </a:p>
          <a:p>
            <a:pPr algn="just"/>
            <a:endParaRPr lang="es-EC" sz="3800" dirty="0" smtClean="0"/>
          </a:p>
          <a:p>
            <a:pPr algn="just"/>
            <a:r>
              <a:rPr lang="es-EC" sz="3800" dirty="0" smtClean="0"/>
              <a:t>Está conformado  de 4 componentes</a:t>
            </a:r>
          </a:p>
          <a:p>
            <a:pPr algn="just"/>
            <a:endParaRPr lang="es-EC" sz="3800" dirty="0" smtClean="0"/>
          </a:p>
          <a:p>
            <a:pPr algn="just"/>
            <a:r>
              <a:rPr lang="es-EC" sz="2900" dirty="0" smtClean="0"/>
              <a:t>             Componente 1                    Componente 2                      Componente 3                    Componente 4</a:t>
            </a:r>
          </a:p>
          <a:p>
            <a:pPr algn="just"/>
            <a:endParaRPr lang="es-EC" dirty="0" smtClean="0"/>
          </a:p>
          <a:p>
            <a:pPr algn="just"/>
            <a:endParaRPr lang="es-EC" sz="2300" dirty="0"/>
          </a:p>
          <a:p>
            <a:pPr algn="just"/>
            <a:endParaRPr lang="es-EC" dirty="0" smtClean="0"/>
          </a:p>
          <a:p>
            <a:pPr algn="just"/>
            <a:endParaRPr lang="es-EC" dirty="0"/>
          </a:p>
          <a:p>
            <a:pPr algn="just"/>
            <a:endParaRPr lang="es-EC" sz="2900" dirty="0" smtClean="0"/>
          </a:p>
          <a:p>
            <a:pPr algn="just"/>
            <a:r>
              <a:rPr lang="es-EC" sz="3400" dirty="0" smtClean="0"/>
              <a:t>Componente 1: Cuenta con un predio de 700m2 con 120m2 de construcción en la parte frontal y en el costado 144m2 donde funciona la sede de los jubilados  del IESS, todo en una planta.</a:t>
            </a:r>
          </a:p>
          <a:p>
            <a:pPr algn="just"/>
            <a:endParaRPr lang="es-EC" sz="2500" dirty="0" smtClean="0"/>
          </a:p>
          <a:p>
            <a:pPr algn="just"/>
            <a:r>
              <a:rPr lang="es-EC" sz="3400" dirty="0" smtClean="0"/>
              <a:t>Componente 2: Organización Funcional.- Conforme a la estructura institucional la nueva Agencia del IESS contará con cuatro funcionarios quienes de manera alternativa realizarán trabajos de campo y oficina  en la atención diaria a los usuarios. Contando para ello con equipos de punta y un </a:t>
            </a:r>
            <a:r>
              <a:rPr lang="es-EC" sz="3400" dirty="0"/>
              <a:t>á</a:t>
            </a:r>
            <a:r>
              <a:rPr lang="es-EC" sz="3400" dirty="0" smtClean="0"/>
              <a:t>rea totalmente funcional para una atención eficiente, oportuna y con calidez, con una sala para historia laboral, con equipos informáticos de uso exclusivo para los usuarios.</a:t>
            </a:r>
          </a:p>
          <a:p>
            <a:pPr algn="just"/>
            <a:endParaRPr lang="es-EC" sz="2500" dirty="0" smtClean="0"/>
          </a:p>
          <a:p>
            <a:pPr algn="just"/>
            <a:r>
              <a:rPr lang="es-EC" sz="3400" dirty="0" smtClean="0"/>
              <a:t>Componente 3: Áreas de Intervención Institucional.- el IESS brindará todos y cada uno de los servicios y prestaciones con todos sus productos al </a:t>
            </a:r>
            <a:r>
              <a:rPr lang="es-EC" sz="3400" dirty="0" smtClean="0"/>
              <a:t>alcance </a:t>
            </a:r>
            <a:r>
              <a:rPr lang="es-EC" sz="3400" dirty="0" smtClean="0"/>
              <a:t>de sus afiliados y usuarios, con una ventanilla única. </a:t>
            </a:r>
            <a:r>
              <a:rPr lang="es-EC" sz="3400" dirty="0"/>
              <a:t>r</a:t>
            </a:r>
            <a:r>
              <a:rPr lang="es-EC" sz="3400" dirty="0" smtClean="0"/>
              <a:t>ecepción de denuncias por falta de afiliación y control de la mora patronal. </a:t>
            </a:r>
          </a:p>
          <a:p>
            <a:pPr algn="just"/>
            <a:endParaRPr lang="es-EC" sz="2500" dirty="0" smtClean="0"/>
          </a:p>
          <a:p>
            <a:pPr algn="just"/>
            <a:r>
              <a:rPr lang="es-EC" sz="3400" dirty="0" smtClean="0"/>
              <a:t>Componente 4: Talento Humano la Institución como siempre empeñada en capacitar a sus funcionarios escogerá al personal mas idóneo para hacer de esta Agencia un referente en atención provincial y nacional.</a:t>
            </a:r>
            <a:endParaRPr lang="es-EC" sz="3400" dirty="0"/>
          </a:p>
        </p:txBody>
      </p:sp>
      <p:sp>
        <p:nvSpPr>
          <p:cNvPr id="3" name="2 Rectángulo"/>
          <p:cNvSpPr/>
          <p:nvPr/>
        </p:nvSpPr>
        <p:spPr>
          <a:xfrm>
            <a:off x="395536" y="2426130"/>
            <a:ext cx="1800200" cy="57606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bg1"/>
                </a:solidFill>
              </a:rPr>
              <a:t>Infraestructura</a:t>
            </a:r>
          </a:p>
          <a:p>
            <a:pPr algn="ctr"/>
            <a:r>
              <a:rPr lang="es-EC" dirty="0" smtClean="0">
                <a:solidFill>
                  <a:schemeClr val="bg1"/>
                </a:solidFill>
              </a:rPr>
              <a:t>700m</a:t>
            </a:r>
            <a:r>
              <a:rPr lang="es-EC" sz="1600" dirty="0" smtClean="0">
                <a:solidFill>
                  <a:schemeClr val="bg1"/>
                </a:solidFill>
              </a:rPr>
              <a:t>2</a:t>
            </a:r>
            <a:endParaRPr lang="es-EC" sz="1600" dirty="0">
              <a:solidFill>
                <a:schemeClr val="bg1"/>
              </a:solidFill>
            </a:endParaRPr>
          </a:p>
        </p:txBody>
      </p:sp>
      <p:sp>
        <p:nvSpPr>
          <p:cNvPr id="6" name="5 Rectángulo"/>
          <p:cNvSpPr/>
          <p:nvPr/>
        </p:nvSpPr>
        <p:spPr>
          <a:xfrm>
            <a:off x="6660232" y="2445876"/>
            <a:ext cx="1584176" cy="57606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bg1"/>
                </a:solidFill>
              </a:rPr>
              <a:t>Talento Humano</a:t>
            </a:r>
            <a:endParaRPr lang="es-EC" dirty="0">
              <a:solidFill>
                <a:schemeClr val="bg1"/>
              </a:solidFill>
            </a:endParaRPr>
          </a:p>
        </p:txBody>
      </p:sp>
      <p:sp>
        <p:nvSpPr>
          <p:cNvPr id="7" name="6 Rectángulo"/>
          <p:cNvSpPr/>
          <p:nvPr/>
        </p:nvSpPr>
        <p:spPr>
          <a:xfrm>
            <a:off x="4500282" y="2413755"/>
            <a:ext cx="1872208" cy="57606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solidFill>
                  <a:schemeClr val="bg1"/>
                </a:solidFill>
              </a:rPr>
              <a:t>Áreas </a:t>
            </a:r>
            <a:r>
              <a:rPr lang="es-EC" dirty="0">
                <a:solidFill>
                  <a:schemeClr val="bg1"/>
                </a:solidFill>
              </a:rPr>
              <a:t>de </a:t>
            </a:r>
            <a:r>
              <a:rPr lang="es-EC" dirty="0" smtClean="0">
                <a:solidFill>
                  <a:schemeClr val="bg1"/>
                </a:solidFill>
              </a:rPr>
              <a:t>Intervención</a:t>
            </a:r>
            <a:endParaRPr lang="es-EC" dirty="0">
              <a:solidFill>
                <a:schemeClr val="bg1"/>
              </a:solidFill>
            </a:endParaRPr>
          </a:p>
        </p:txBody>
      </p:sp>
      <p:sp>
        <p:nvSpPr>
          <p:cNvPr id="8" name="7 Rectángulo"/>
          <p:cNvSpPr/>
          <p:nvPr/>
        </p:nvSpPr>
        <p:spPr>
          <a:xfrm>
            <a:off x="2483768" y="2426130"/>
            <a:ext cx="1728192" cy="57606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a:solidFill>
                  <a:schemeClr val="bg1"/>
                </a:solidFill>
              </a:rPr>
              <a:t>Organización Funcional</a:t>
            </a:r>
          </a:p>
        </p:txBody>
      </p:sp>
    </p:spTree>
    <p:extLst>
      <p:ext uri="{BB962C8B-B14F-4D97-AF65-F5344CB8AC3E}">
        <p14:creationId xmlns:p14="http://schemas.microsoft.com/office/powerpoint/2010/main" xmlns="" val="2669278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95536" y="0"/>
            <a:ext cx="7926704" cy="6858000"/>
          </a:xfrm>
        </p:spPr>
        <p:txBody>
          <a:bodyPr>
            <a:normAutofit/>
          </a:bodyPr>
          <a:lstStyle/>
          <a:p>
            <a:pPr algn="l"/>
            <a:r>
              <a:rPr lang="es-EC" sz="1800" dirty="0" smtClean="0"/>
              <a:t>Cuadro </a:t>
            </a:r>
            <a:r>
              <a:rPr lang="es-EC" sz="1800" dirty="0"/>
              <a:t>24	 Inversión </a:t>
            </a:r>
            <a:r>
              <a:rPr lang="es-EC" sz="1800" dirty="0" smtClean="0"/>
              <a:t>fija</a:t>
            </a:r>
          </a:p>
          <a:p>
            <a:pPr algn="l"/>
            <a:endParaRPr lang="es-EC" sz="1400" dirty="0" smtClean="0"/>
          </a:p>
          <a:p>
            <a:pPr algn="l"/>
            <a:endParaRPr lang="es-EC" sz="1400" dirty="0" smtClean="0"/>
          </a:p>
          <a:p>
            <a:pPr algn="l"/>
            <a:endParaRPr lang="es-EC" sz="1800" dirty="0"/>
          </a:p>
          <a:p>
            <a:pPr algn="l"/>
            <a:endParaRPr lang="es-EC" dirty="0"/>
          </a:p>
          <a:p>
            <a:pPr algn="just"/>
            <a:endParaRPr lang="es-EC" sz="2000" dirty="0" smtClean="0"/>
          </a:p>
          <a:p>
            <a:pPr algn="l"/>
            <a:endParaRPr lang="es-EC" sz="1800" dirty="0" smtClean="0"/>
          </a:p>
          <a:p>
            <a:pPr algn="l"/>
            <a:r>
              <a:rPr lang="es-EC" sz="1800" dirty="0" smtClean="0"/>
              <a:t>Cuadro </a:t>
            </a:r>
            <a:r>
              <a:rPr lang="es-EC" sz="1800" dirty="0"/>
              <a:t>25	 Capital de </a:t>
            </a:r>
            <a:r>
              <a:rPr lang="es-EC" sz="1800" dirty="0" smtClean="0"/>
              <a:t>trabajo</a:t>
            </a:r>
          </a:p>
          <a:p>
            <a:pPr algn="l"/>
            <a:endParaRPr lang="es-EC" sz="2000" dirty="0"/>
          </a:p>
          <a:p>
            <a:pPr algn="l"/>
            <a:endParaRPr lang="es-EC" sz="1800" dirty="0" smtClean="0"/>
          </a:p>
          <a:p>
            <a:pPr algn="l"/>
            <a:endParaRPr lang="es-EC" sz="1800" dirty="0"/>
          </a:p>
          <a:p>
            <a:pPr algn="l"/>
            <a:endParaRPr lang="es-EC" sz="1800" dirty="0" smtClean="0"/>
          </a:p>
          <a:p>
            <a:pPr algn="l"/>
            <a:endParaRPr lang="es-EC" sz="1800" dirty="0" smtClean="0"/>
          </a:p>
          <a:p>
            <a:pPr algn="l"/>
            <a:endParaRPr lang="es-EC" sz="1800" dirty="0" smtClean="0"/>
          </a:p>
          <a:p>
            <a:pPr algn="l"/>
            <a:endParaRPr lang="es-EC" sz="1800" dirty="0" smtClean="0"/>
          </a:p>
          <a:p>
            <a:pPr algn="l"/>
            <a:r>
              <a:rPr lang="es-EC" sz="1800" dirty="0" smtClean="0"/>
              <a:t>Cuadro 26	Inversión total</a:t>
            </a:r>
          </a:p>
          <a:p>
            <a:pPr algn="l"/>
            <a:endParaRPr lang="es-EC" sz="1800" dirty="0" smtClean="0"/>
          </a:p>
          <a:p>
            <a:pPr algn="l"/>
            <a:endParaRPr lang="es-EC" sz="1800" dirty="0"/>
          </a:p>
          <a:p>
            <a:pPr algn="just"/>
            <a:endParaRPr lang="es-EC" sz="1800" dirty="0" smtClean="0"/>
          </a:p>
        </p:txBody>
      </p:sp>
      <p:graphicFrame>
        <p:nvGraphicFramePr>
          <p:cNvPr id="6" name="5 Tabla"/>
          <p:cNvGraphicFramePr>
            <a:graphicFrameLocks noGrp="1"/>
          </p:cNvGraphicFramePr>
          <p:nvPr>
            <p:extLst>
              <p:ext uri="{D42A27DB-BD31-4B8C-83A1-F6EECF244321}">
                <p14:modId xmlns:p14="http://schemas.microsoft.com/office/powerpoint/2010/main" xmlns="" val="2632723877"/>
              </p:ext>
            </p:extLst>
          </p:nvPr>
        </p:nvGraphicFramePr>
        <p:xfrm>
          <a:off x="467544" y="476672"/>
          <a:ext cx="5616624" cy="1728194"/>
        </p:xfrm>
        <a:graphic>
          <a:graphicData uri="http://schemas.openxmlformats.org/drawingml/2006/table">
            <a:tbl>
              <a:tblPr firstRow="1" firstCol="1" bandRow="1">
                <a:tableStyleId>{5C22544A-7EE6-4342-B048-85BDC9FD1C3A}</a:tableStyleId>
              </a:tblPr>
              <a:tblGrid>
                <a:gridCol w="3873326"/>
                <a:gridCol w="1743298"/>
              </a:tblGrid>
              <a:tr h="518458">
                <a:tc>
                  <a:txBody>
                    <a:bodyPr/>
                    <a:lstStyle/>
                    <a:p>
                      <a:pPr algn="ctr">
                        <a:lnSpc>
                          <a:spcPct val="115000"/>
                        </a:lnSpc>
                        <a:spcAft>
                          <a:spcPts val="0"/>
                        </a:spcAft>
                      </a:pPr>
                      <a:r>
                        <a:rPr lang="es-EC" sz="1400" dirty="0">
                          <a:effectLst/>
                        </a:rPr>
                        <a:t>Descripción</a:t>
                      </a:r>
                      <a:endParaRPr lang="es-EC" sz="1400" dirty="0">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es-EC" sz="1400" dirty="0">
                          <a:effectLst/>
                        </a:rPr>
                        <a:t>Valor</a:t>
                      </a:r>
                      <a:endParaRPr lang="es-EC" sz="1400" dirty="0">
                        <a:effectLst/>
                        <a:latin typeface="Times New Roman"/>
                        <a:ea typeface="Times New Roman"/>
                        <a:cs typeface="Times New Roman"/>
                      </a:endParaRPr>
                    </a:p>
                  </a:txBody>
                  <a:tcPr marL="68580" marR="68580" marT="0" marB="0"/>
                </a:tc>
              </a:tr>
              <a:tr h="302434">
                <a:tc>
                  <a:txBody>
                    <a:bodyPr/>
                    <a:lstStyle/>
                    <a:p>
                      <a:pPr>
                        <a:lnSpc>
                          <a:spcPct val="115000"/>
                        </a:lnSpc>
                        <a:spcAft>
                          <a:spcPts val="0"/>
                        </a:spcAft>
                      </a:pPr>
                      <a:r>
                        <a:rPr lang="es-EC" sz="1400" dirty="0" smtClean="0">
                          <a:effectLst/>
                        </a:rPr>
                        <a:t>Remodelación </a:t>
                      </a:r>
                      <a:r>
                        <a:rPr lang="es-EC" sz="1400" dirty="0">
                          <a:effectLst/>
                        </a:rPr>
                        <a:t>de Oficinas</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     18.000,00</a:t>
                      </a:r>
                      <a:endParaRPr lang="es-EC" sz="1400" dirty="0">
                        <a:effectLst/>
                        <a:latin typeface="Times New Roman"/>
                        <a:ea typeface="Times New Roman"/>
                        <a:cs typeface="Times New Roman"/>
                      </a:endParaRPr>
                    </a:p>
                  </a:txBody>
                  <a:tcPr marL="68580" marR="68580" marT="0" marB="0"/>
                </a:tc>
              </a:tr>
              <a:tr h="302434">
                <a:tc>
                  <a:txBody>
                    <a:bodyPr/>
                    <a:lstStyle/>
                    <a:p>
                      <a:pPr>
                        <a:lnSpc>
                          <a:spcPct val="115000"/>
                        </a:lnSpc>
                        <a:spcAft>
                          <a:spcPts val="0"/>
                        </a:spcAft>
                      </a:pPr>
                      <a:r>
                        <a:rPr lang="es-EC" sz="1400" dirty="0">
                          <a:effectLst/>
                        </a:rPr>
                        <a:t>Muebles y Enseres</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      </a:t>
                      </a:r>
                      <a:r>
                        <a:rPr lang="es-EC" sz="1400" dirty="0">
                          <a:effectLst/>
                        </a:rPr>
                        <a:t>2.472,00</a:t>
                      </a:r>
                      <a:endParaRPr lang="es-EC" sz="1400" dirty="0">
                        <a:effectLst/>
                        <a:latin typeface="Times New Roman"/>
                        <a:ea typeface="Times New Roman"/>
                        <a:cs typeface="Times New Roman"/>
                      </a:endParaRPr>
                    </a:p>
                  </a:txBody>
                  <a:tcPr marL="68580" marR="68580" marT="0" marB="0"/>
                </a:tc>
              </a:tr>
              <a:tr h="302434">
                <a:tc>
                  <a:txBody>
                    <a:bodyPr/>
                    <a:lstStyle/>
                    <a:p>
                      <a:pPr>
                        <a:lnSpc>
                          <a:spcPct val="115000"/>
                        </a:lnSpc>
                        <a:spcAft>
                          <a:spcPts val="0"/>
                        </a:spcAft>
                      </a:pPr>
                      <a:r>
                        <a:rPr lang="es-EC" sz="1400">
                          <a:effectLst/>
                        </a:rPr>
                        <a:t>Equipos de Computación</a:t>
                      </a:r>
                      <a:endParaRPr lang="es-EC" sz="140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       6.614,88</a:t>
                      </a:r>
                      <a:endParaRPr lang="es-EC" sz="1400" dirty="0">
                        <a:effectLst/>
                        <a:latin typeface="Times New Roman"/>
                        <a:ea typeface="Times New Roman"/>
                        <a:cs typeface="Times New Roman"/>
                      </a:endParaRPr>
                    </a:p>
                  </a:txBody>
                  <a:tcPr marL="68580" marR="68580" marT="0" marB="0"/>
                </a:tc>
              </a:tr>
              <a:tr h="302434">
                <a:tc>
                  <a:txBody>
                    <a:bodyPr/>
                    <a:lstStyle/>
                    <a:p>
                      <a:pPr>
                        <a:lnSpc>
                          <a:spcPct val="115000"/>
                        </a:lnSpc>
                        <a:spcAft>
                          <a:spcPts val="0"/>
                        </a:spcAft>
                      </a:pPr>
                      <a:r>
                        <a:rPr lang="es-EC" sz="1400" dirty="0">
                          <a:effectLst/>
                        </a:rPr>
                        <a:t>Total</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   27,086,88</a:t>
                      </a:r>
                      <a:endParaRPr lang="es-EC" sz="1400" dirty="0">
                        <a:effectLst/>
                        <a:latin typeface="Times New Roman"/>
                        <a:ea typeface="Times New Roman"/>
                        <a:cs typeface="Times New Roman"/>
                      </a:endParaRPr>
                    </a:p>
                  </a:txBody>
                  <a:tcPr marL="68580" marR="68580" marT="0" marB="0"/>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xmlns="" val="2656833006"/>
              </p:ext>
            </p:extLst>
          </p:nvPr>
        </p:nvGraphicFramePr>
        <p:xfrm>
          <a:off x="539552" y="2924944"/>
          <a:ext cx="6408712" cy="1854013"/>
        </p:xfrm>
        <a:graphic>
          <a:graphicData uri="http://schemas.openxmlformats.org/drawingml/2006/table">
            <a:tbl>
              <a:tblPr firstRow="1" firstCol="1" bandRow="1">
                <a:tableStyleId>{5C22544A-7EE6-4342-B048-85BDC9FD1C3A}</a:tableStyleId>
              </a:tblPr>
              <a:tblGrid>
                <a:gridCol w="648072"/>
                <a:gridCol w="3456384"/>
                <a:gridCol w="1080120"/>
                <a:gridCol w="1224136"/>
              </a:tblGrid>
              <a:tr h="0">
                <a:tc>
                  <a:txBody>
                    <a:bodyPr/>
                    <a:lstStyle/>
                    <a:p>
                      <a:pPr algn="ctr">
                        <a:lnSpc>
                          <a:spcPct val="115000"/>
                        </a:lnSpc>
                        <a:spcAft>
                          <a:spcPts val="0"/>
                        </a:spcAft>
                      </a:pPr>
                      <a:r>
                        <a:rPr lang="es-EC" sz="1400" dirty="0">
                          <a:effectLst/>
                        </a:rPr>
                        <a:t>No.</a:t>
                      </a:r>
                      <a:endParaRPr lang="es-EC" sz="1400" dirty="0">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es-EC" sz="1400" dirty="0">
                          <a:effectLst/>
                        </a:rPr>
                        <a:t>Descripción</a:t>
                      </a:r>
                      <a:endParaRPr lang="es-EC" sz="1400" dirty="0">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es-EC" sz="1400" dirty="0">
                          <a:effectLst/>
                        </a:rPr>
                        <a:t>Valor/mes</a:t>
                      </a:r>
                      <a:endParaRPr lang="es-EC" sz="1400" dirty="0">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es-EC" sz="1400" dirty="0">
                          <a:effectLst/>
                        </a:rPr>
                        <a:t>Valor /año</a:t>
                      </a:r>
                      <a:endParaRPr lang="es-EC" sz="1400" dirty="0">
                        <a:effectLst/>
                        <a:latin typeface="Times New Roman"/>
                        <a:ea typeface="Times New Roman"/>
                        <a:cs typeface="Times New Roman"/>
                      </a:endParaRPr>
                    </a:p>
                  </a:txBody>
                  <a:tcPr marL="68580" marR="68580" marT="0" marB="0"/>
                </a:tc>
              </a:tr>
              <a:tr h="0">
                <a:tc>
                  <a:txBody>
                    <a:bodyPr/>
                    <a:lstStyle/>
                    <a:p>
                      <a:pPr algn="ctr">
                        <a:lnSpc>
                          <a:spcPct val="115000"/>
                        </a:lnSpc>
                        <a:spcAft>
                          <a:spcPts val="0"/>
                        </a:spcAft>
                      </a:pPr>
                      <a:r>
                        <a:rPr lang="es-EC" sz="1400" dirty="0">
                          <a:effectLst/>
                        </a:rPr>
                        <a:t>1</a:t>
                      </a:r>
                      <a:endParaRPr lang="es-EC" sz="1400" dirty="0">
                        <a:effectLst/>
                        <a:latin typeface="Times New Roman"/>
                        <a:ea typeface="Times New Roman"/>
                        <a:cs typeface="Times New Roman"/>
                      </a:endParaRPr>
                    </a:p>
                  </a:txBody>
                  <a:tcPr marL="68580" marR="68580" marT="0" marB="0"/>
                </a:tc>
                <a:tc>
                  <a:txBody>
                    <a:bodyPr/>
                    <a:lstStyle/>
                    <a:p>
                      <a:pPr>
                        <a:lnSpc>
                          <a:spcPct val="115000"/>
                        </a:lnSpc>
                        <a:spcAft>
                          <a:spcPts val="0"/>
                        </a:spcAft>
                      </a:pPr>
                      <a:r>
                        <a:rPr lang="es-EC" sz="1400" dirty="0">
                          <a:effectLst/>
                        </a:rPr>
                        <a:t>Sueldo del Responsable </a:t>
                      </a:r>
                      <a:r>
                        <a:rPr lang="es-EC" sz="1400" dirty="0" smtClean="0">
                          <a:effectLst/>
                        </a:rPr>
                        <a:t>de Agencia</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  730,00</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smtClean="0">
                          <a:effectLst/>
                        </a:rPr>
                        <a:t>$    8.760.00</a:t>
                      </a:r>
                      <a:endParaRPr lang="es-EC" sz="1400" dirty="0">
                        <a:effectLst/>
                        <a:latin typeface="Times New Roman"/>
                        <a:ea typeface="Times New Roman"/>
                        <a:cs typeface="Times New Roman"/>
                      </a:endParaRPr>
                    </a:p>
                  </a:txBody>
                  <a:tcPr marL="68580" marR="68580" marT="0" marB="0"/>
                </a:tc>
              </a:tr>
              <a:tr h="0">
                <a:tc>
                  <a:txBody>
                    <a:bodyPr/>
                    <a:lstStyle/>
                    <a:p>
                      <a:pPr algn="ctr">
                        <a:lnSpc>
                          <a:spcPct val="115000"/>
                        </a:lnSpc>
                        <a:spcAft>
                          <a:spcPts val="0"/>
                        </a:spcAft>
                      </a:pPr>
                      <a:r>
                        <a:rPr lang="es-EC" sz="1400" dirty="0">
                          <a:effectLst/>
                        </a:rPr>
                        <a:t>3</a:t>
                      </a:r>
                      <a:endParaRPr lang="es-EC" sz="1400" dirty="0">
                        <a:effectLst/>
                        <a:latin typeface="Times New Roman"/>
                        <a:ea typeface="Times New Roman"/>
                        <a:cs typeface="Times New Roman"/>
                      </a:endParaRPr>
                    </a:p>
                  </a:txBody>
                  <a:tcPr marL="68580" marR="68580" marT="0" marB="0"/>
                </a:tc>
                <a:tc>
                  <a:txBody>
                    <a:bodyPr/>
                    <a:lstStyle/>
                    <a:p>
                      <a:pPr>
                        <a:lnSpc>
                          <a:spcPct val="115000"/>
                        </a:lnSpc>
                        <a:spcAft>
                          <a:spcPts val="0"/>
                        </a:spcAft>
                      </a:pPr>
                      <a:r>
                        <a:rPr lang="es-EC" sz="1400" dirty="0">
                          <a:effectLst/>
                        </a:rPr>
                        <a:t>Sueldo de los oficinistas</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2.200,00</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smtClean="0">
                          <a:effectLst/>
                        </a:rPr>
                        <a:t>$  26.400.00</a:t>
                      </a:r>
                      <a:endParaRPr lang="es-EC" sz="1400" dirty="0">
                        <a:effectLst/>
                        <a:latin typeface="Times New Roman"/>
                        <a:ea typeface="Times New Roman"/>
                        <a:cs typeface="Times New Roman"/>
                      </a:endParaRPr>
                    </a:p>
                  </a:txBody>
                  <a:tcPr marL="68580" marR="68580" marT="0" marB="0"/>
                </a:tc>
              </a:tr>
              <a:tr h="0">
                <a:tc>
                  <a:txBody>
                    <a:bodyPr/>
                    <a:lstStyle/>
                    <a:p>
                      <a:pPr algn="ctr">
                        <a:lnSpc>
                          <a:spcPct val="115000"/>
                        </a:lnSpc>
                        <a:spcAft>
                          <a:spcPts val="0"/>
                        </a:spcAft>
                      </a:pPr>
                      <a:r>
                        <a:rPr lang="es-EC" sz="1400" dirty="0" smtClean="0">
                          <a:effectLst/>
                          <a:latin typeface="Times New Roman"/>
                          <a:ea typeface="Times New Roman"/>
                          <a:cs typeface="Times New Roman"/>
                        </a:rPr>
                        <a:t>4</a:t>
                      </a:r>
                      <a:endParaRPr lang="es-EC" sz="1400" dirty="0">
                        <a:effectLst/>
                        <a:latin typeface="Times New Roman"/>
                        <a:ea typeface="Times New Roman"/>
                        <a:cs typeface="Times New Roman"/>
                      </a:endParaRPr>
                    </a:p>
                  </a:txBody>
                  <a:tcPr marL="68580" marR="68580" marT="0" marB="0"/>
                </a:tc>
                <a:tc>
                  <a:txBody>
                    <a:bodyPr/>
                    <a:lstStyle/>
                    <a:p>
                      <a:pPr>
                        <a:lnSpc>
                          <a:spcPct val="115000"/>
                        </a:lnSpc>
                        <a:spcAft>
                          <a:spcPts val="0"/>
                        </a:spcAft>
                      </a:pPr>
                      <a:r>
                        <a:rPr lang="es-EC" sz="1400" dirty="0" smtClean="0">
                          <a:effectLst/>
                          <a:latin typeface="Times New Roman"/>
                          <a:ea typeface="Times New Roman"/>
                          <a:cs typeface="Times New Roman"/>
                        </a:rPr>
                        <a:t>Provisiones sociales laborales</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smtClean="0">
                          <a:effectLst/>
                        </a:rPr>
                        <a:t>$   43,417,94</a:t>
                      </a:r>
                      <a:endParaRPr lang="es-EC" sz="1400" dirty="0">
                        <a:effectLst/>
                        <a:latin typeface="Times New Roman"/>
                        <a:ea typeface="Times New Roman"/>
                        <a:cs typeface="Times New Roman"/>
                      </a:endParaRPr>
                    </a:p>
                  </a:txBody>
                  <a:tcPr marL="68580" marR="68580" marT="0" marB="0"/>
                </a:tc>
              </a:tr>
              <a:tr h="0">
                <a:tc>
                  <a:txBody>
                    <a:bodyPr/>
                    <a:lstStyle/>
                    <a:p>
                      <a:pPr algn="ctr">
                        <a:lnSpc>
                          <a:spcPct val="115000"/>
                        </a:lnSpc>
                        <a:spcAft>
                          <a:spcPts val="0"/>
                        </a:spcAft>
                      </a:pPr>
                      <a:r>
                        <a:rPr lang="es-EC" sz="1400">
                          <a:effectLst/>
                        </a:rPr>
                        <a:t>1</a:t>
                      </a:r>
                      <a:endParaRPr lang="es-EC" sz="1400">
                        <a:effectLst/>
                        <a:latin typeface="Times New Roman"/>
                        <a:ea typeface="Times New Roman"/>
                        <a:cs typeface="Times New Roman"/>
                      </a:endParaRPr>
                    </a:p>
                  </a:txBody>
                  <a:tcPr marL="68580" marR="68580" marT="0" marB="0"/>
                </a:tc>
                <a:tc>
                  <a:txBody>
                    <a:bodyPr/>
                    <a:lstStyle/>
                    <a:p>
                      <a:pPr>
                        <a:lnSpc>
                          <a:spcPct val="115000"/>
                        </a:lnSpc>
                        <a:spcAft>
                          <a:spcPts val="0"/>
                        </a:spcAft>
                      </a:pPr>
                      <a:r>
                        <a:rPr lang="es-EC" sz="1400" dirty="0">
                          <a:effectLst/>
                        </a:rPr>
                        <a:t>Consumo de Agua</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    </a:t>
                      </a:r>
                      <a:r>
                        <a:rPr lang="es-EC" sz="1400" dirty="0">
                          <a:effectLst/>
                        </a:rPr>
                        <a:t>10.00</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      </a:t>
                      </a:r>
                      <a:r>
                        <a:rPr lang="es-EC" sz="1400" dirty="0">
                          <a:effectLst/>
                        </a:rPr>
                        <a:t>120.00</a:t>
                      </a:r>
                      <a:endParaRPr lang="es-EC" sz="1400" dirty="0">
                        <a:effectLst/>
                        <a:latin typeface="Times New Roman"/>
                        <a:ea typeface="Times New Roman"/>
                        <a:cs typeface="Times New Roman"/>
                      </a:endParaRPr>
                    </a:p>
                  </a:txBody>
                  <a:tcPr marL="68580" marR="68580" marT="0" marB="0"/>
                </a:tc>
              </a:tr>
              <a:tr h="0">
                <a:tc>
                  <a:txBody>
                    <a:bodyPr/>
                    <a:lstStyle/>
                    <a:p>
                      <a:pPr algn="ctr">
                        <a:lnSpc>
                          <a:spcPct val="115000"/>
                        </a:lnSpc>
                        <a:spcAft>
                          <a:spcPts val="0"/>
                        </a:spcAft>
                      </a:pPr>
                      <a:r>
                        <a:rPr lang="es-EC" sz="1400">
                          <a:effectLst/>
                        </a:rPr>
                        <a:t>1</a:t>
                      </a:r>
                      <a:endParaRPr lang="es-EC" sz="1400">
                        <a:effectLst/>
                        <a:latin typeface="Times New Roman"/>
                        <a:ea typeface="Times New Roman"/>
                        <a:cs typeface="Times New Roman"/>
                      </a:endParaRPr>
                    </a:p>
                  </a:txBody>
                  <a:tcPr marL="68580" marR="68580" marT="0" marB="0"/>
                </a:tc>
                <a:tc>
                  <a:txBody>
                    <a:bodyPr/>
                    <a:lstStyle/>
                    <a:p>
                      <a:pPr>
                        <a:lnSpc>
                          <a:spcPct val="115000"/>
                        </a:lnSpc>
                        <a:spcAft>
                          <a:spcPts val="0"/>
                        </a:spcAft>
                      </a:pPr>
                      <a:r>
                        <a:rPr lang="es-EC" sz="1400" dirty="0">
                          <a:effectLst/>
                        </a:rPr>
                        <a:t>Consumo de Energía Eléctrica</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 </a:t>
                      </a:r>
                      <a:r>
                        <a:rPr lang="es-EC" sz="1400" dirty="0">
                          <a:effectLst/>
                        </a:rPr>
                        <a:t>60.00</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smtClean="0">
                          <a:effectLst/>
                        </a:rPr>
                        <a:t>$       </a:t>
                      </a:r>
                      <a:r>
                        <a:rPr lang="es-EC" sz="1400" dirty="0">
                          <a:effectLst/>
                        </a:rPr>
                        <a:t>720.00</a:t>
                      </a:r>
                      <a:endParaRPr lang="es-EC" sz="1400" dirty="0">
                        <a:effectLst/>
                        <a:latin typeface="Times New Roman"/>
                        <a:ea typeface="Times New Roman"/>
                        <a:cs typeface="Times New Roman"/>
                      </a:endParaRPr>
                    </a:p>
                  </a:txBody>
                  <a:tcPr marL="68580" marR="68580" marT="0" marB="0"/>
                </a:tc>
              </a:tr>
              <a:tr h="0">
                <a:tc>
                  <a:txBody>
                    <a:bodyPr/>
                    <a:lstStyle/>
                    <a:p>
                      <a:pPr algn="ctr">
                        <a:lnSpc>
                          <a:spcPct val="115000"/>
                        </a:lnSpc>
                        <a:spcAft>
                          <a:spcPts val="0"/>
                        </a:spcAft>
                      </a:pPr>
                      <a:r>
                        <a:rPr lang="es-EC" sz="1400">
                          <a:effectLst/>
                        </a:rPr>
                        <a:t>1</a:t>
                      </a:r>
                      <a:endParaRPr lang="es-EC" sz="1400">
                        <a:effectLst/>
                        <a:latin typeface="Times New Roman"/>
                        <a:ea typeface="Times New Roman"/>
                        <a:cs typeface="Times New Roman"/>
                      </a:endParaRPr>
                    </a:p>
                  </a:txBody>
                  <a:tcPr marL="68580" marR="68580" marT="0" marB="0"/>
                </a:tc>
                <a:tc>
                  <a:txBody>
                    <a:bodyPr/>
                    <a:lstStyle/>
                    <a:p>
                      <a:pPr>
                        <a:lnSpc>
                          <a:spcPct val="115000"/>
                        </a:lnSpc>
                        <a:spcAft>
                          <a:spcPts val="0"/>
                        </a:spcAft>
                      </a:pPr>
                      <a:r>
                        <a:rPr lang="es-EC" sz="1400" dirty="0">
                          <a:effectLst/>
                        </a:rPr>
                        <a:t>Consumo de teléfono</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  </a:t>
                      </a:r>
                      <a:r>
                        <a:rPr lang="es-EC" sz="1400" dirty="0">
                          <a:effectLst/>
                        </a:rPr>
                        <a:t>120.00</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    </a:t>
                      </a:r>
                      <a:r>
                        <a:rPr lang="es-EC" sz="1400" dirty="0">
                          <a:effectLst/>
                        </a:rPr>
                        <a:t>1.440.00</a:t>
                      </a:r>
                      <a:endParaRPr lang="es-EC" sz="1400" dirty="0">
                        <a:effectLst/>
                        <a:latin typeface="Times New Roman"/>
                        <a:ea typeface="Times New Roman"/>
                        <a:cs typeface="Times New Roman"/>
                      </a:endParaRPr>
                    </a:p>
                  </a:txBody>
                  <a:tcPr marL="68580" marR="68580" marT="0" marB="0"/>
                </a:tc>
              </a:tr>
              <a:tr h="167005">
                <a:tc>
                  <a:txBody>
                    <a:bodyPr/>
                    <a:lstStyle/>
                    <a:p>
                      <a:pPr>
                        <a:lnSpc>
                          <a:spcPct val="115000"/>
                        </a:lnSpc>
                        <a:spcAft>
                          <a:spcPts val="0"/>
                        </a:spcAft>
                      </a:pPr>
                      <a:r>
                        <a:rPr lang="es-EC" sz="1400" dirty="0">
                          <a:effectLst/>
                        </a:rPr>
                        <a:t>Total</a:t>
                      </a:r>
                      <a:endParaRPr lang="es-EC" sz="1400" dirty="0">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es-EC" sz="1400" dirty="0">
                          <a:effectLst/>
                        </a:rPr>
                        <a:t> </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3.120,00</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80.857,94</a:t>
                      </a:r>
                      <a:endParaRPr lang="es-EC" sz="1400" dirty="0">
                        <a:effectLst/>
                        <a:latin typeface="Times New Roman"/>
                        <a:ea typeface="Times New Roman"/>
                        <a:cs typeface="Times New Roman"/>
                      </a:endParaRPr>
                    </a:p>
                  </a:txBody>
                  <a:tcPr marL="68580" marR="68580" marT="0" marB="0"/>
                </a:tc>
              </a:tr>
            </a:tbl>
          </a:graphicData>
        </a:graphic>
      </p:graphicFrame>
      <p:graphicFrame>
        <p:nvGraphicFramePr>
          <p:cNvPr id="8" name="7 Tabla"/>
          <p:cNvGraphicFramePr>
            <a:graphicFrameLocks noGrp="1"/>
          </p:cNvGraphicFramePr>
          <p:nvPr>
            <p:extLst>
              <p:ext uri="{D42A27DB-BD31-4B8C-83A1-F6EECF244321}">
                <p14:modId xmlns:p14="http://schemas.microsoft.com/office/powerpoint/2010/main" xmlns="" val="2170270622"/>
              </p:ext>
            </p:extLst>
          </p:nvPr>
        </p:nvGraphicFramePr>
        <p:xfrm>
          <a:off x="611560" y="5589240"/>
          <a:ext cx="4119245" cy="919228"/>
        </p:xfrm>
        <a:graphic>
          <a:graphicData uri="http://schemas.openxmlformats.org/drawingml/2006/table">
            <a:tbl>
              <a:tblPr firstRow="1" firstCol="1" bandRow="1">
                <a:tableStyleId>{5C22544A-7EE6-4342-B048-85BDC9FD1C3A}</a:tableStyleId>
              </a:tblPr>
              <a:tblGrid>
                <a:gridCol w="2520280"/>
                <a:gridCol w="1598965"/>
              </a:tblGrid>
              <a:tr h="0">
                <a:tc>
                  <a:txBody>
                    <a:bodyPr/>
                    <a:lstStyle/>
                    <a:p>
                      <a:pPr algn="ctr">
                        <a:lnSpc>
                          <a:spcPct val="115000"/>
                        </a:lnSpc>
                        <a:spcAft>
                          <a:spcPts val="0"/>
                        </a:spcAft>
                      </a:pPr>
                      <a:r>
                        <a:rPr lang="es-EC" sz="1400" dirty="0">
                          <a:effectLst/>
                        </a:rPr>
                        <a:t>DETALLE</a:t>
                      </a:r>
                      <a:endParaRPr lang="es-EC" sz="1400" dirty="0">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es-EC" sz="1400" dirty="0">
                          <a:effectLst/>
                        </a:rPr>
                        <a:t>VALOR</a:t>
                      </a:r>
                      <a:endParaRPr lang="es-EC" sz="1400" dirty="0">
                        <a:effectLst/>
                        <a:latin typeface="Times New Roman"/>
                        <a:ea typeface="Times New Roman"/>
                        <a:cs typeface="Times New Roman"/>
                      </a:endParaRPr>
                    </a:p>
                  </a:txBody>
                  <a:tcPr marL="68580" marR="68580" marT="0" marB="0"/>
                </a:tc>
              </a:tr>
              <a:tr h="0">
                <a:tc>
                  <a:txBody>
                    <a:bodyPr/>
                    <a:lstStyle/>
                    <a:p>
                      <a:pPr>
                        <a:lnSpc>
                          <a:spcPct val="115000"/>
                        </a:lnSpc>
                        <a:spcAft>
                          <a:spcPts val="0"/>
                        </a:spcAft>
                      </a:pPr>
                      <a:r>
                        <a:rPr lang="es-EC" sz="1400" dirty="0">
                          <a:effectLst/>
                        </a:rPr>
                        <a:t>Inversión fija</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27,086,88</a:t>
                      </a:r>
                      <a:endParaRPr lang="es-EC" sz="1400" dirty="0">
                        <a:effectLst/>
                        <a:latin typeface="Times New Roman"/>
                        <a:ea typeface="Times New Roman"/>
                        <a:cs typeface="Times New Roman"/>
                      </a:endParaRPr>
                    </a:p>
                  </a:txBody>
                  <a:tcPr marL="68580" marR="68580" marT="0" marB="0"/>
                </a:tc>
              </a:tr>
              <a:tr h="0">
                <a:tc>
                  <a:txBody>
                    <a:bodyPr/>
                    <a:lstStyle/>
                    <a:p>
                      <a:pPr>
                        <a:lnSpc>
                          <a:spcPct val="115000"/>
                        </a:lnSpc>
                        <a:spcAft>
                          <a:spcPts val="0"/>
                        </a:spcAft>
                      </a:pPr>
                      <a:r>
                        <a:rPr lang="es-EC" sz="1400" dirty="0">
                          <a:effectLst/>
                        </a:rPr>
                        <a:t>Capital de trabajo (un año)</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80,857,94  </a:t>
                      </a:r>
                      <a:endParaRPr lang="es-EC" sz="1400" dirty="0">
                        <a:effectLst/>
                        <a:latin typeface="Times New Roman"/>
                        <a:ea typeface="Times New Roman"/>
                        <a:cs typeface="Times New Roman"/>
                      </a:endParaRPr>
                    </a:p>
                  </a:txBody>
                  <a:tcPr marL="68580" marR="68580" marT="0" marB="0"/>
                </a:tc>
              </a:tr>
              <a:tr h="0">
                <a:tc>
                  <a:txBody>
                    <a:bodyPr/>
                    <a:lstStyle/>
                    <a:p>
                      <a:pPr>
                        <a:lnSpc>
                          <a:spcPct val="115000"/>
                        </a:lnSpc>
                        <a:spcAft>
                          <a:spcPts val="0"/>
                        </a:spcAft>
                      </a:pPr>
                      <a:r>
                        <a:rPr lang="es-EC" sz="1400" dirty="0" smtClean="0">
                          <a:effectLst/>
                        </a:rPr>
                        <a:t>INVERSIÓN </a:t>
                      </a:r>
                      <a:r>
                        <a:rPr lang="es-EC" sz="1400" dirty="0">
                          <a:effectLst/>
                        </a:rPr>
                        <a:t>TOTAL</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  </a:t>
                      </a:r>
                      <a:r>
                        <a:rPr lang="es-EC" sz="1400" dirty="0" smtClean="0">
                          <a:effectLst/>
                        </a:rPr>
                        <a:t>107.944,,82</a:t>
                      </a:r>
                      <a:endParaRPr lang="es-EC" sz="1400" dirty="0">
                        <a:effectLst/>
                        <a:latin typeface="Times New Roman"/>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xmlns="" val="2332455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539552" y="-67235"/>
            <a:ext cx="8215064" cy="6858000"/>
          </a:xfrm>
        </p:spPr>
        <p:txBody>
          <a:bodyPr>
            <a:normAutofit fontScale="85000" lnSpcReduction="10000"/>
          </a:bodyPr>
          <a:lstStyle/>
          <a:p>
            <a:pPr algn="just"/>
            <a:r>
              <a:rPr lang="es-EC" sz="2200" i="1" dirty="0"/>
              <a:t>Cuadro 27	Ingresos por </a:t>
            </a:r>
            <a:r>
              <a:rPr lang="es-EC" sz="2200" i="1" dirty="0" smtClean="0"/>
              <a:t>aportaciones</a:t>
            </a:r>
          </a:p>
          <a:p>
            <a:pPr algn="just"/>
            <a:endParaRPr lang="es-EC" sz="1900" i="1" dirty="0"/>
          </a:p>
          <a:p>
            <a:pPr algn="just"/>
            <a:endParaRPr lang="es-EC" sz="1900" i="1" dirty="0" smtClean="0"/>
          </a:p>
          <a:p>
            <a:pPr algn="just"/>
            <a:endParaRPr lang="es-EC" sz="1900" i="1" dirty="0" smtClean="0"/>
          </a:p>
          <a:p>
            <a:pPr algn="just"/>
            <a:endParaRPr lang="es-EC" sz="1800" i="1" dirty="0" smtClean="0"/>
          </a:p>
          <a:p>
            <a:pPr algn="just"/>
            <a:endParaRPr lang="es-EC" sz="1200" i="1" dirty="0" smtClean="0"/>
          </a:p>
          <a:p>
            <a:pPr algn="just"/>
            <a:endParaRPr lang="es-EC" sz="1200" i="1" dirty="0"/>
          </a:p>
          <a:p>
            <a:pPr algn="just"/>
            <a:endParaRPr lang="es-EC" sz="2000" i="1" dirty="0" smtClean="0"/>
          </a:p>
          <a:p>
            <a:pPr algn="just"/>
            <a:endParaRPr lang="es-EC" sz="2000" i="1" dirty="0" smtClean="0"/>
          </a:p>
          <a:p>
            <a:pPr algn="just"/>
            <a:endParaRPr lang="es-EC" sz="2000" i="1" dirty="0"/>
          </a:p>
          <a:p>
            <a:pPr algn="just"/>
            <a:r>
              <a:rPr lang="es-EC" sz="2200" i="1" dirty="0" smtClean="0"/>
              <a:t>Cuadro </a:t>
            </a:r>
            <a:r>
              <a:rPr lang="es-EC" sz="2200" i="1" dirty="0"/>
              <a:t>28    </a:t>
            </a:r>
            <a:r>
              <a:rPr lang="es-EC" sz="2200" i="1" dirty="0" smtClean="0"/>
              <a:t>          Flujo </a:t>
            </a:r>
            <a:r>
              <a:rPr lang="es-EC" sz="2200" i="1" dirty="0"/>
              <a:t>de </a:t>
            </a:r>
            <a:r>
              <a:rPr lang="es-EC" sz="2200" i="1" dirty="0" smtClean="0"/>
              <a:t>Caja</a:t>
            </a:r>
          </a:p>
          <a:p>
            <a:pPr algn="just"/>
            <a:endParaRPr lang="es-EC" sz="1800" i="1" dirty="0"/>
          </a:p>
          <a:p>
            <a:pPr algn="just"/>
            <a:endParaRPr lang="es-EC" sz="1800" i="1" dirty="0" smtClean="0"/>
          </a:p>
          <a:p>
            <a:pPr algn="just"/>
            <a:endParaRPr lang="es-EC" sz="1800" i="1" dirty="0"/>
          </a:p>
          <a:p>
            <a:pPr algn="just"/>
            <a:endParaRPr lang="es-EC" sz="1800" i="1" dirty="0" smtClean="0"/>
          </a:p>
          <a:p>
            <a:pPr algn="just"/>
            <a:endParaRPr lang="es-EC" sz="1800" i="1" dirty="0" smtClean="0"/>
          </a:p>
          <a:p>
            <a:pPr algn="just"/>
            <a:endParaRPr lang="es-EC" sz="1800" i="1" dirty="0"/>
          </a:p>
          <a:p>
            <a:pPr algn="just"/>
            <a:endParaRPr lang="es-EC" sz="1800" i="1" dirty="0" smtClean="0"/>
          </a:p>
          <a:p>
            <a:pPr algn="just"/>
            <a:endParaRPr lang="es-EC" sz="1800" i="1" dirty="0"/>
          </a:p>
          <a:p>
            <a:pPr algn="just"/>
            <a:endParaRPr lang="es-EC" sz="1800" i="1" dirty="0"/>
          </a:p>
          <a:p>
            <a:pPr algn="just"/>
            <a:endParaRPr lang="es-EC" sz="1800" i="1" dirty="0" smtClean="0"/>
          </a:p>
          <a:p>
            <a:pPr algn="just"/>
            <a:endParaRPr lang="es-EC" sz="1800" i="1" dirty="0" smtClean="0"/>
          </a:p>
          <a:p>
            <a:pPr algn="just"/>
            <a:r>
              <a:rPr lang="es-EC" sz="1800" i="1" dirty="0" smtClean="0"/>
              <a:t>Interpretando estos resultados se puede observar que  el costo beneficio de la creación de la Agencia local  en Atuntaqui tiene como </a:t>
            </a:r>
            <a:r>
              <a:rPr lang="es-EC" sz="1800" i="1" dirty="0" smtClean="0"/>
              <a:t>ingresos </a:t>
            </a:r>
            <a:r>
              <a:rPr lang="es-EC" sz="1800" i="1" dirty="0" smtClean="0"/>
              <a:t>anuales un valor de USD. </a:t>
            </a:r>
            <a:r>
              <a:rPr lang="es-EC" sz="1800" i="1" dirty="0" smtClean="0"/>
              <a:t>4´698,403,20 </a:t>
            </a:r>
            <a:r>
              <a:rPr lang="es-EC" sz="1800" i="1" dirty="0" smtClean="0"/>
              <a:t>frente a egresos por USD. 107,944,82, por lo que la recuperación de la inversión y gasto se </a:t>
            </a:r>
            <a:r>
              <a:rPr lang="es-EC" sz="1800" i="1" dirty="0" smtClean="0"/>
              <a:t>haría </a:t>
            </a:r>
            <a:r>
              <a:rPr lang="es-EC" sz="1800" i="1" dirty="0" smtClean="0"/>
              <a:t>de inmediato, determinando la viabilidad y factibilidad de la creación de dicha Agencia, con una sustentabilidad a futuro  en gran tiempo.</a:t>
            </a:r>
            <a:endParaRPr lang="es-EC" sz="1800" i="1" dirty="0"/>
          </a:p>
          <a:p>
            <a:pPr algn="just"/>
            <a:endParaRPr lang="es-EC" sz="1600" dirty="0" smtClean="0"/>
          </a:p>
          <a:p>
            <a:pPr algn="just"/>
            <a:endParaRPr lang="es-EC" sz="2000" dirty="0"/>
          </a:p>
        </p:txBody>
      </p:sp>
      <p:graphicFrame>
        <p:nvGraphicFramePr>
          <p:cNvPr id="2" name="1 Tabla"/>
          <p:cNvGraphicFramePr>
            <a:graphicFrameLocks noGrp="1"/>
          </p:cNvGraphicFramePr>
          <p:nvPr>
            <p:extLst>
              <p:ext uri="{D42A27DB-BD31-4B8C-83A1-F6EECF244321}">
                <p14:modId xmlns:p14="http://schemas.microsoft.com/office/powerpoint/2010/main" xmlns="" val="3915766466"/>
              </p:ext>
            </p:extLst>
          </p:nvPr>
        </p:nvGraphicFramePr>
        <p:xfrm>
          <a:off x="467544" y="404664"/>
          <a:ext cx="7200800" cy="1620180"/>
        </p:xfrm>
        <a:graphic>
          <a:graphicData uri="http://schemas.openxmlformats.org/drawingml/2006/table">
            <a:tbl>
              <a:tblPr firstRow="1" firstCol="1" bandRow="1">
                <a:tableStyleId>{5C22544A-7EE6-4342-B048-85BDC9FD1C3A}</a:tableStyleId>
              </a:tblPr>
              <a:tblGrid>
                <a:gridCol w="973349"/>
                <a:gridCol w="3419139"/>
                <a:gridCol w="1296144"/>
                <a:gridCol w="1512168"/>
              </a:tblGrid>
              <a:tr h="405045">
                <a:tc>
                  <a:txBody>
                    <a:bodyPr/>
                    <a:lstStyle/>
                    <a:p>
                      <a:pPr algn="ctr">
                        <a:lnSpc>
                          <a:spcPct val="115000"/>
                        </a:lnSpc>
                        <a:spcAft>
                          <a:spcPts val="0"/>
                        </a:spcAft>
                      </a:pPr>
                      <a:r>
                        <a:rPr lang="es-EC" sz="1400" dirty="0">
                          <a:effectLst/>
                        </a:rPr>
                        <a:t>.</a:t>
                      </a:r>
                      <a:endParaRPr lang="es-EC" sz="1400" dirty="0">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es-EC" sz="1400" dirty="0">
                          <a:effectLst/>
                        </a:rPr>
                        <a:t>Descripción</a:t>
                      </a:r>
                      <a:endParaRPr lang="es-EC" sz="1400" dirty="0">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es-EC" sz="1400" dirty="0">
                          <a:effectLst/>
                        </a:rPr>
                        <a:t>Valor/mes</a:t>
                      </a:r>
                      <a:endParaRPr lang="es-EC" sz="1400" dirty="0">
                        <a:effectLst/>
                        <a:latin typeface="Times New Roman"/>
                        <a:ea typeface="Times New Roman"/>
                        <a:cs typeface="Times New Roman"/>
                      </a:endParaRPr>
                    </a:p>
                  </a:txBody>
                  <a:tcPr marL="68580" marR="68580" marT="0" marB="0"/>
                </a:tc>
                <a:tc>
                  <a:txBody>
                    <a:bodyPr/>
                    <a:lstStyle/>
                    <a:p>
                      <a:pPr algn="ctr">
                        <a:lnSpc>
                          <a:spcPct val="115000"/>
                        </a:lnSpc>
                        <a:spcAft>
                          <a:spcPts val="0"/>
                        </a:spcAft>
                      </a:pPr>
                      <a:r>
                        <a:rPr lang="es-EC" sz="1400">
                          <a:effectLst/>
                        </a:rPr>
                        <a:t>Valor /año</a:t>
                      </a:r>
                      <a:endParaRPr lang="es-EC" sz="1400">
                        <a:effectLst/>
                        <a:latin typeface="Times New Roman"/>
                        <a:ea typeface="Times New Roman"/>
                        <a:cs typeface="Times New Roman"/>
                      </a:endParaRPr>
                    </a:p>
                  </a:txBody>
                  <a:tcPr marL="68580" marR="68580" marT="0" marB="0"/>
                </a:tc>
              </a:tr>
              <a:tr h="603067">
                <a:tc>
                  <a:txBody>
                    <a:bodyPr/>
                    <a:lstStyle/>
                    <a:p>
                      <a:pPr algn="ctr">
                        <a:lnSpc>
                          <a:spcPct val="115000"/>
                        </a:lnSpc>
                        <a:spcAft>
                          <a:spcPts val="0"/>
                        </a:spcAft>
                      </a:pPr>
                      <a:r>
                        <a:rPr lang="es-EC" sz="1400" dirty="0">
                          <a:effectLst/>
                        </a:rPr>
                        <a:t>3979</a:t>
                      </a:r>
                      <a:endParaRPr lang="es-EC" sz="1400" dirty="0">
                        <a:effectLst/>
                        <a:latin typeface="Times New Roman"/>
                        <a:ea typeface="Times New Roman"/>
                        <a:cs typeface="Times New Roman"/>
                      </a:endParaRPr>
                    </a:p>
                  </a:txBody>
                  <a:tcPr marL="68580" marR="68580" marT="0" marB="0"/>
                </a:tc>
                <a:tc>
                  <a:txBody>
                    <a:bodyPr/>
                    <a:lstStyle/>
                    <a:p>
                      <a:pPr>
                        <a:lnSpc>
                          <a:spcPct val="115000"/>
                        </a:lnSpc>
                        <a:spcAft>
                          <a:spcPts val="0"/>
                        </a:spcAft>
                      </a:pPr>
                      <a:r>
                        <a:rPr lang="es-EC" sz="1400" dirty="0">
                          <a:effectLst/>
                        </a:rPr>
                        <a:t>Afiliados cotizantes en el cantón Antonio Ante  (registro diciembre 2010 </a:t>
                      </a:r>
                      <a:r>
                        <a:rPr lang="es-EC" sz="1400" dirty="0" err="1">
                          <a:effectLst/>
                        </a:rPr>
                        <a:t>DDI</a:t>
                      </a:r>
                      <a:r>
                        <a:rPr lang="es-EC" sz="1400" dirty="0">
                          <a:effectLst/>
                        </a:rPr>
                        <a:t>.)</a:t>
                      </a:r>
                      <a:endParaRPr lang="es-EC" sz="1400" dirty="0">
                        <a:effectLst/>
                        <a:latin typeface="Times New Roman"/>
                        <a:ea typeface="Times New Roman"/>
                        <a:cs typeface="Times New Roman"/>
                      </a:endParaRPr>
                    </a:p>
                  </a:txBody>
                  <a:tcPr marL="68580" marR="68580" marT="0" marB="0"/>
                </a:tc>
                <a:tc>
                  <a:txBody>
                    <a:bodyPr/>
                    <a:lstStyle/>
                    <a:p>
                      <a:pPr>
                        <a:lnSpc>
                          <a:spcPct val="115000"/>
                        </a:lnSpc>
                        <a:spcAft>
                          <a:spcPts val="0"/>
                        </a:spcAft>
                      </a:pPr>
                      <a:r>
                        <a:rPr lang="es-EC" sz="1400" dirty="0">
                          <a:effectLst/>
                        </a:rPr>
                        <a:t> </a:t>
                      </a:r>
                      <a:endParaRPr lang="es-EC" sz="1400" dirty="0">
                        <a:effectLst/>
                        <a:latin typeface="Times New Roman"/>
                        <a:ea typeface="Times New Roman"/>
                        <a:cs typeface="Times New Roman"/>
                      </a:endParaRPr>
                    </a:p>
                  </a:txBody>
                  <a:tcPr marL="68580" marR="68580" marT="0" marB="0"/>
                </a:tc>
                <a:tc>
                  <a:txBody>
                    <a:bodyPr/>
                    <a:lstStyle/>
                    <a:p>
                      <a:pPr>
                        <a:lnSpc>
                          <a:spcPct val="115000"/>
                        </a:lnSpc>
                        <a:spcAft>
                          <a:spcPts val="0"/>
                        </a:spcAft>
                      </a:pPr>
                      <a:r>
                        <a:rPr lang="es-EC" sz="1400">
                          <a:effectLst/>
                        </a:rPr>
                        <a:t> </a:t>
                      </a:r>
                      <a:endParaRPr lang="es-EC" sz="1400">
                        <a:effectLst/>
                        <a:latin typeface="Times New Roman"/>
                        <a:ea typeface="Times New Roman"/>
                        <a:cs typeface="Times New Roman"/>
                      </a:endParaRPr>
                    </a:p>
                  </a:txBody>
                  <a:tcPr marL="68580" marR="68580" marT="0" marB="0"/>
                </a:tc>
              </a:tr>
              <a:tr h="288032">
                <a:tc>
                  <a:txBody>
                    <a:bodyPr/>
                    <a:lstStyle/>
                    <a:p>
                      <a:pPr algn="r">
                        <a:lnSpc>
                          <a:spcPct val="115000"/>
                        </a:lnSpc>
                        <a:spcAft>
                          <a:spcPts val="0"/>
                        </a:spcAft>
                      </a:pPr>
                      <a:r>
                        <a:rPr lang="es-EC" sz="1400">
                          <a:effectLst/>
                        </a:rPr>
                        <a:t>$  480.00</a:t>
                      </a:r>
                      <a:endParaRPr lang="es-EC" sz="1400">
                        <a:effectLst/>
                        <a:latin typeface="Times New Roman"/>
                        <a:ea typeface="Times New Roman"/>
                        <a:cs typeface="Times New Roman"/>
                      </a:endParaRPr>
                    </a:p>
                  </a:txBody>
                  <a:tcPr marL="68580" marR="68580" marT="0" marB="0"/>
                </a:tc>
                <a:tc>
                  <a:txBody>
                    <a:bodyPr/>
                    <a:lstStyle/>
                    <a:p>
                      <a:pPr>
                        <a:lnSpc>
                          <a:spcPct val="115000"/>
                        </a:lnSpc>
                        <a:spcAft>
                          <a:spcPts val="0"/>
                        </a:spcAft>
                      </a:pPr>
                      <a:r>
                        <a:rPr lang="es-EC" sz="1400" dirty="0">
                          <a:effectLst/>
                        </a:rPr>
                        <a:t>Masa Salarial (sueldo promedio </a:t>
                      </a:r>
                      <a:r>
                        <a:rPr lang="es-EC" sz="1400" dirty="0" err="1">
                          <a:effectLst/>
                        </a:rPr>
                        <a:t>aportable</a:t>
                      </a:r>
                      <a:r>
                        <a:rPr lang="es-EC" sz="1400" dirty="0">
                          <a:effectLst/>
                        </a:rPr>
                        <a:t>)</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$ 1´909.920.00</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22´919.040.00</a:t>
                      </a:r>
                      <a:endParaRPr lang="es-EC" sz="1400" dirty="0">
                        <a:effectLst/>
                        <a:latin typeface="Times New Roman"/>
                        <a:ea typeface="Times New Roman"/>
                        <a:cs typeface="Times New Roman"/>
                      </a:endParaRPr>
                    </a:p>
                  </a:txBody>
                  <a:tcPr marL="68580" marR="68580" marT="0" marB="0"/>
                </a:tc>
              </a:tr>
              <a:tr h="324036">
                <a:tc>
                  <a:txBody>
                    <a:bodyPr/>
                    <a:lstStyle/>
                    <a:p>
                      <a:pPr algn="r">
                        <a:lnSpc>
                          <a:spcPct val="115000"/>
                        </a:lnSpc>
                        <a:spcAft>
                          <a:spcPts val="0"/>
                        </a:spcAft>
                      </a:pPr>
                      <a:r>
                        <a:rPr lang="es-EC" sz="1400">
                          <a:effectLst/>
                        </a:rPr>
                        <a:t>$    98.40</a:t>
                      </a:r>
                      <a:endParaRPr lang="es-EC" sz="1400">
                        <a:effectLst/>
                        <a:latin typeface="Times New Roman"/>
                        <a:ea typeface="Times New Roman"/>
                        <a:cs typeface="Times New Roman"/>
                      </a:endParaRPr>
                    </a:p>
                  </a:txBody>
                  <a:tcPr marL="68580" marR="68580" marT="0" marB="0"/>
                </a:tc>
                <a:tc>
                  <a:txBody>
                    <a:bodyPr/>
                    <a:lstStyle/>
                    <a:p>
                      <a:pPr>
                        <a:lnSpc>
                          <a:spcPct val="115000"/>
                        </a:lnSpc>
                        <a:spcAft>
                          <a:spcPts val="0"/>
                        </a:spcAft>
                      </a:pPr>
                      <a:r>
                        <a:rPr lang="es-EC" sz="1400" dirty="0">
                          <a:effectLst/>
                        </a:rPr>
                        <a:t>Aporte real (20.5% de la masa salarial)                                       </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391.533.60</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   </a:t>
                      </a:r>
                      <a:r>
                        <a:rPr lang="es-EC" sz="1400" dirty="0" smtClean="0">
                          <a:effectLst/>
                        </a:rPr>
                        <a:t> </a:t>
                      </a:r>
                      <a:r>
                        <a:rPr lang="es-EC" sz="1400" dirty="0">
                          <a:effectLst/>
                        </a:rPr>
                        <a:t>4´698.403.20             </a:t>
                      </a:r>
                      <a:endParaRPr lang="es-EC" sz="1400" dirty="0">
                        <a:effectLst/>
                        <a:latin typeface="Times New Roman"/>
                        <a:ea typeface="Times New Roman"/>
                        <a:cs typeface="Times New Roman"/>
                      </a:endParaRPr>
                    </a:p>
                  </a:txBody>
                  <a:tcPr marL="68580" marR="68580" marT="0" marB="0"/>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xmlns="" val="2048921148"/>
              </p:ext>
            </p:extLst>
          </p:nvPr>
        </p:nvGraphicFramePr>
        <p:xfrm>
          <a:off x="467545" y="2060848"/>
          <a:ext cx="7200799" cy="288032"/>
        </p:xfrm>
        <a:graphic>
          <a:graphicData uri="http://schemas.openxmlformats.org/drawingml/2006/table">
            <a:tbl>
              <a:tblPr firstRow="1" firstCol="1" bandRow="1">
                <a:tableStyleId>{5C22544A-7EE6-4342-B048-85BDC9FD1C3A}</a:tableStyleId>
              </a:tblPr>
              <a:tblGrid>
                <a:gridCol w="4408652"/>
                <a:gridCol w="1322596"/>
                <a:gridCol w="1469551"/>
              </a:tblGrid>
              <a:tr h="288032">
                <a:tc>
                  <a:txBody>
                    <a:bodyPr/>
                    <a:lstStyle/>
                    <a:p>
                      <a:pPr>
                        <a:spcAft>
                          <a:spcPts val="0"/>
                        </a:spcAft>
                      </a:pPr>
                      <a:r>
                        <a:rPr lang="es-EC" sz="1400" dirty="0">
                          <a:effectLst/>
                        </a:rPr>
                        <a:t>Total de ingreso por aportes </a:t>
                      </a:r>
                      <a:endParaRPr lang="es-EC" sz="1400" dirty="0">
                        <a:effectLst/>
                        <a:latin typeface="Times New Roman"/>
                        <a:ea typeface="Times New Roman"/>
                        <a:cs typeface="Times New Roman"/>
                      </a:endParaRPr>
                    </a:p>
                  </a:txBody>
                  <a:tcPr marL="68580" marR="68580" marT="0" marB="0"/>
                </a:tc>
                <a:tc>
                  <a:txBody>
                    <a:bodyPr/>
                    <a:lstStyle/>
                    <a:p>
                      <a:pPr algn="r">
                        <a:spcAft>
                          <a:spcPts val="0"/>
                        </a:spcAft>
                      </a:pPr>
                      <a:r>
                        <a:rPr lang="es-EC" sz="1400">
                          <a:effectLst/>
                        </a:rPr>
                        <a:t>$    391.533.60</a:t>
                      </a:r>
                      <a:endParaRPr lang="es-EC" sz="1400">
                        <a:effectLst/>
                        <a:latin typeface="Times New Roman"/>
                        <a:ea typeface="Times New Roman"/>
                        <a:cs typeface="Times New Roman"/>
                      </a:endParaRPr>
                    </a:p>
                  </a:txBody>
                  <a:tcPr marL="68580" marR="68580" marT="0" marB="0"/>
                </a:tc>
                <a:tc>
                  <a:txBody>
                    <a:bodyPr/>
                    <a:lstStyle/>
                    <a:p>
                      <a:pPr algn="r">
                        <a:spcAft>
                          <a:spcPts val="0"/>
                        </a:spcAft>
                      </a:pPr>
                      <a:r>
                        <a:rPr lang="es-EC" sz="1400" dirty="0">
                          <a:effectLst/>
                        </a:rPr>
                        <a:t>$    </a:t>
                      </a:r>
                      <a:r>
                        <a:rPr lang="es-EC" sz="1400" dirty="0" smtClean="0">
                          <a:effectLst/>
                        </a:rPr>
                        <a:t>4´698.403.20  </a:t>
                      </a:r>
                      <a:endParaRPr lang="es-EC" sz="1400" dirty="0">
                        <a:effectLst/>
                        <a:latin typeface="Times New Roman"/>
                        <a:ea typeface="Times New Roman"/>
                        <a:cs typeface="Times New Roman"/>
                      </a:endParaRPr>
                    </a:p>
                  </a:txBody>
                  <a:tcPr marL="68580" marR="68580" marT="0" marB="0"/>
                </a:tc>
              </a:tr>
            </a:tbl>
          </a:graphicData>
        </a:graphic>
      </p:graphicFrame>
      <p:sp>
        <p:nvSpPr>
          <p:cNvPr id="4" name="Rectangle 1"/>
          <p:cNvSpPr>
            <a:spLocks noChangeArrowheads="1"/>
          </p:cNvSpPr>
          <p:nvPr/>
        </p:nvSpPr>
        <p:spPr bwMode="auto">
          <a:xfrm>
            <a:off x="1601788" y="403860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C"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 name="5 Tabla"/>
          <p:cNvGraphicFramePr>
            <a:graphicFrameLocks noGrp="1"/>
          </p:cNvGraphicFramePr>
          <p:nvPr>
            <p:extLst>
              <p:ext uri="{D42A27DB-BD31-4B8C-83A1-F6EECF244321}">
                <p14:modId xmlns:p14="http://schemas.microsoft.com/office/powerpoint/2010/main" xmlns="" val="2006986404"/>
              </p:ext>
            </p:extLst>
          </p:nvPr>
        </p:nvGraphicFramePr>
        <p:xfrm>
          <a:off x="611560" y="2852936"/>
          <a:ext cx="6768752" cy="2457828"/>
        </p:xfrm>
        <a:graphic>
          <a:graphicData uri="http://schemas.openxmlformats.org/drawingml/2006/table">
            <a:tbl>
              <a:tblPr firstRow="1" firstCol="1" bandRow="1">
                <a:tableStyleId>{5C22544A-7EE6-4342-B048-85BDC9FD1C3A}</a:tableStyleId>
              </a:tblPr>
              <a:tblGrid>
                <a:gridCol w="4198866"/>
                <a:gridCol w="2569886"/>
              </a:tblGrid>
              <a:tr h="273092">
                <a:tc>
                  <a:txBody>
                    <a:bodyPr/>
                    <a:lstStyle/>
                    <a:p>
                      <a:pPr>
                        <a:spcAft>
                          <a:spcPts val="0"/>
                        </a:spcAft>
                      </a:pPr>
                      <a:r>
                        <a:rPr lang="es-EC" sz="1400" dirty="0">
                          <a:effectLst/>
                        </a:rPr>
                        <a:t>Ingresos</a:t>
                      </a:r>
                      <a:endParaRPr lang="es-EC" sz="1400" dirty="0">
                        <a:effectLst/>
                        <a:latin typeface="Times New Roman"/>
                        <a:ea typeface="Times New Roman"/>
                        <a:cs typeface="Times New Roman"/>
                      </a:endParaRPr>
                    </a:p>
                  </a:txBody>
                  <a:tcPr marL="68580" marR="68580" marT="0" marB="0"/>
                </a:tc>
                <a:tc>
                  <a:txBody>
                    <a:bodyPr/>
                    <a:lstStyle/>
                    <a:p>
                      <a:pPr>
                        <a:spcAft>
                          <a:spcPts val="0"/>
                        </a:spcAft>
                      </a:pPr>
                      <a:r>
                        <a:rPr lang="es-EC" sz="1400">
                          <a:effectLst/>
                        </a:rPr>
                        <a:t> </a:t>
                      </a:r>
                      <a:endParaRPr lang="es-EC" sz="1400">
                        <a:effectLst/>
                        <a:latin typeface="Times New Roman"/>
                        <a:ea typeface="Times New Roman"/>
                        <a:cs typeface="Times New Roman"/>
                      </a:endParaRPr>
                    </a:p>
                  </a:txBody>
                  <a:tcPr marL="68580" marR="68580" marT="0" marB="0"/>
                </a:tc>
              </a:tr>
              <a:tr h="273092">
                <a:tc>
                  <a:txBody>
                    <a:bodyPr/>
                    <a:lstStyle/>
                    <a:p>
                      <a:pPr>
                        <a:spcAft>
                          <a:spcPts val="0"/>
                        </a:spcAft>
                      </a:pPr>
                      <a:r>
                        <a:rPr lang="es-EC" sz="1400" dirty="0">
                          <a:effectLst/>
                        </a:rPr>
                        <a:t>Por aportes en el ejercicio fiscal</a:t>
                      </a:r>
                      <a:endParaRPr lang="es-EC" sz="1400" dirty="0">
                        <a:effectLst/>
                        <a:latin typeface="Times New Roman"/>
                        <a:ea typeface="Times New Roman"/>
                        <a:cs typeface="Times New Roman"/>
                      </a:endParaRPr>
                    </a:p>
                  </a:txBody>
                  <a:tcPr marL="68580" marR="68580" marT="0" marB="0"/>
                </a:tc>
                <a:tc>
                  <a:txBody>
                    <a:bodyPr/>
                    <a:lstStyle/>
                    <a:p>
                      <a:pPr algn="r">
                        <a:spcAft>
                          <a:spcPts val="0"/>
                        </a:spcAft>
                      </a:pPr>
                      <a:r>
                        <a:rPr lang="es-EC" sz="1400">
                          <a:effectLst/>
                        </a:rPr>
                        <a:t>$   4´698.403.20  </a:t>
                      </a:r>
                      <a:endParaRPr lang="es-EC" sz="1400">
                        <a:effectLst/>
                        <a:latin typeface="Times New Roman"/>
                        <a:ea typeface="Times New Roman"/>
                        <a:cs typeface="Times New Roman"/>
                      </a:endParaRPr>
                    </a:p>
                  </a:txBody>
                  <a:tcPr marL="68580" marR="68580" marT="0" marB="0"/>
                </a:tc>
              </a:tr>
              <a:tr h="273092">
                <a:tc>
                  <a:txBody>
                    <a:bodyPr/>
                    <a:lstStyle/>
                    <a:p>
                      <a:pPr>
                        <a:spcAft>
                          <a:spcPts val="0"/>
                        </a:spcAft>
                      </a:pPr>
                      <a:r>
                        <a:rPr lang="es-EC" sz="1400">
                          <a:effectLst/>
                        </a:rPr>
                        <a:t>Total Ingresos</a:t>
                      </a:r>
                      <a:endParaRPr lang="es-EC" sz="1400">
                        <a:effectLst/>
                        <a:latin typeface="Times New Roman"/>
                        <a:ea typeface="Times New Roman"/>
                        <a:cs typeface="Times New Roman"/>
                      </a:endParaRPr>
                    </a:p>
                  </a:txBody>
                  <a:tcPr marL="68580" marR="68580" marT="0" marB="0"/>
                </a:tc>
                <a:tc>
                  <a:txBody>
                    <a:bodyPr/>
                    <a:lstStyle/>
                    <a:p>
                      <a:pPr algn="r">
                        <a:spcAft>
                          <a:spcPts val="0"/>
                        </a:spcAft>
                      </a:pPr>
                      <a:r>
                        <a:rPr lang="es-EC" sz="1400" dirty="0">
                          <a:effectLst/>
                        </a:rPr>
                        <a:t>$   4´698.403.20  </a:t>
                      </a:r>
                      <a:endParaRPr lang="es-EC" sz="1400" dirty="0">
                        <a:effectLst/>
                        <a:latin typeface="Times New Roman"/>
                        <a:ea typeface="Times New Roman"/>
                        <a:cs typeface="Times New Roman"/>
                      </a:endParaRPr>
                    </a:p>
                  </a:txBody>
                  <a:tcPr marL="68580" marR="68580" marT="0" marB="0"/>
                </a:tc>
              </a:tr>
              <a:tr h="273092">
                <a:tc>
                  <a:txBody>
                    <a:bodyPr/>
                    <a:lstStyle/>
                    <a:p>
                      <a:pPr>
                        <a:spcAft>
                          <a:spcPts val="0"/>
                        </a:spcAft>
                      </a:pPr>
                      <a:r>
                        <a:rPr lang="es-EC" sz="1400">
                          <a:effectLst/>
                        </a:rPr>
                        <a:t> </a:t>
                      </a:r>
                      <a:endParaRPr lang="es-EC" sz="1400">
                        <a:effectLst/>
                        <a:latin typeface="Times New Roman"/>
                        <a:ea typeface="Times New Roman"/>
                        <a:cs typeface="Times New Roman"/>
                      </a:endParaRPr>
                    </a:p>
                  </a:txBody>
                  <a:tcPr marL="68580" marR="68580" marT="0" marB="0"/>
                </a:tc>
                <a:tc>
                  <a:txBody>
                    <a:bodyPr/>
                    <a:lstStyle/>
                    <a:p>
                      <a:pPr>
                        <a:spcAft>
                          <a:spcPts val="0"/>
                        </a:spcAft>
                      </a:pPr>
                      <a:r>
                        <a:rPr lang="es-EC" sz="1400" dirty="0">
                          <a:effectLst/>
                        </a:rPr>
                        <a:t> </a:t>
                      </a:r>
                      <a:endParaRPr lang="es-EC" sz="1400" dirty="0">
                        <a:effectLst/>
                        <a:latin typeface="Times New Roman"/>
                        <a:ea typeface="Times New Roman"/>
                        <a:cs typeface="Times New Roman"/>
                      </a:endParaRPr>
                    </a:p>
                  </a:txBody>
                  <a:tcPr marL="68580" marR="68580" marT="0" marB="0"/>
                </a:tc>
              </a:tr>
              <a:tr h="273092">
                <a:tc>
                  <a:txBody>
                    <a:bodyPr/>
                    <a:lstStyle/>
                    <a:p>
                      <a:pPr>
                        <a:spcAft>
                          <a:spcPts val="0"/>
                        </a:spcAft>
                      </a:pPr>
                      <a:r>
                        <a:rPr lang="es-EC" sz="1400">
                          <a:effectLst/>
                        </a:rPr>
                        <a:t>Egresos</a:t>
                      </a:r>
                      <a:endParaRPr lang="es-EC" sz="1400">
                        <a:effectLst/>
                        <a:latin typeface="Times New Roman"/>
                        <a:ea typeface="Times New Roman"/>
                        <a:cs typeface="Times New Roman"/>
                      </a:endParaRPr>
                    </a:p>
                  </a:txBody>
                  <a:tcPr marL="68580" marR="68580" marT="0" marB="0"/>
                </a:tc>
                <a:tc>
                  <a:txBody>
                    <a:bodyPr/>
                    <a:lstStyle/>
                    <a:p>
                      <a:pPr>
                        <a:spcAft>
                          <a:spcPts val="0"/>
                        </a:spcAft>
                      </a:pPr>
                      <a:r>
                        <a:rPr lang="es-EC" sz="1400" dirty="0">
                          <a:effectLst/>
                        </a:rPr>
                        <a:t> </a:t>
                      </a:r>
                      <a:endParaRPr lang="es-EC" sz="1400" dirty="0">
                        <a:effectLst/>
                        <a:latin typeface="Times New Roman"/>
                        <a:ea typeface="Times New Roman"/>
                        <a:cs typeface="Times New Roman"/>
                      </a:endParaRPr>
                    </a:p>
                  </a:txBody>
                  <a:tcPr marL="68580" marR="68580" marT="0" marB="0"/>
                </a:tc>
              </a:tr>
              <a:tr h="273092">
                <a:tc>
                  <a:txBody>
                    <a:bodyPr/>
                    <a:lstStyle/>
                    <a:p>
                      <a:pPr>
                        <a:spcAft>
                          <a:spcPts val="0"/>
                        </a:spcAft>
                      </a:pPr>
                      <a:r>
                        <a:rPr lang="es-EC" sz="1400">
                          <a:effectLst/>
                        </a:rPr>
                        <a:t>Inversión</a:t>
                      </a:r>
                      <a:endParaRPr lang="es-EC" sz="1400">
                        <a:effectLst/>
                        <a:latin typeface="Times New Roman"/>
                        <a:ea typeface="Times New Roman"/>
                        <a:cs typeface="Times New Roman"/>
                      </a:endParaRPr>
                    </a:p>
                  </a:txBody>
                  <a:tcPr marL="68580" marR="68580" marT="0" marB="0"/>
                </a:tc>
                <a:tc>
                  <a:txBody>
                    <a:bodyPr/>
                    <a:lstStyle/>
                    <a:p>
                      <a:pPr algn="ctr">
                        <a:spcAft>
                          <a:spcPts val="0"/>
                        </a:spcAft>
                      </a:pPr>
                      <a:r>
                        <a:rPr lang="es-EC" sz="1400" dirty="0">
                          <a:effectLst/>
                        </a:rPr>
                        <a:t>  </a:t>
                      </a:r>
                      <a:r>
                        <a:rPr lang="es-EC" sz="1400" dirty="0" smtClean="0">
                          <a:effectLst/>
                        </a:rPr>
                        <a:t>                   $.        27,086,88</a:t>
                      </a:r>
                      <a:endParaRPr lang="es-EC" sz="1400" dirty="0">
                        <a:effectLst/>
                        <a:latin typeface="Times New Roman"/>
                        <a:ea typeface="Times New Roman"/>
                        <a:cs typeface="Times New Roman"/>
                      </a:endParaRPr>
                    </a:p>
                  </a:txBody>
                  <a:tcPr marL="68580" marR="68580" marT="0" marB="0"/>
                </a:tc>
              </a:tr>
              <a:tr h="273092">
                <a:tc>
                  <a:txBody>
                    <a:bodyPr/>
                    <a:lstStyle/>
                    <a:p>
                      <a:pPr>
                        <a:spcAft>
                          <a:spcPts val="0"/>
                        </a:spcAft>
                      </a:pPr>
                      <a:r>
                        <a:rPr lang="es-EC" sz="1400">
                          <a:effectLst/>
                        </a:rPr>
                        <a:t>Capital de trabajo</a:t>
                      </a:r>
                      <a:endParaRPr lang="es-EC" sz="1400">
                        <a:effectLst/>
                        <a:latin typeface="Times New Roman"/>
                        <a:ea typeface="Times New Roman"/>
                        <a:cs typeface="Times New Roman"/>
                      </a:endParaRPr>
                    </a:p>
                  </a:txBody>
                  <a:tcPr marL="68580" marR="68580" marT="0" marB="0"/>
                </a:tc>
                <a:tc>
                  <a:txBody>
                    <a:bodyPr/>
                    <a:lstStyle/>
                    <a:p>
                      <a:pPr algn="r">
                        <a:spcAft>
                          <a:spcPts val="0"/>
                        </a:spcAft>
                      </a:pPr>
                      <a:r>
                        <a:rPr lang="es-EC" sz="1400" dirty="0">
                          <a:effectLst/>
                        </a:rPr>
                        <a:t>$. </a:t>
                      </a:r>
                      <a:r>
                        <a:rPr lang="es-EC" sz="1400" dirty="0" smtClean="0">
                          <a:effectLst/>
                        </a:rPr>
                        <a:t>       80,857,94  </a:t>
                      </a:r>
                      <a:endParaRPr lang="es-EC" sz="1400" dirty="0">
                        <a:effectLst/>
                        <a:latin typeface="Times New Roman"/>
                        <a:ea typeface="Times New Roman"/>
                        <a:cs typeface="Times New Roman"/>
                      </a:endParaRPr>
                    </a:p>
                  </a:txBody>
                  <a:tcPr marL="68580" marR="68580" marT="0" marB="0"/>
                </a:tc>
              </a:tr>
              <a:tr h="273092">
                <a:tc>
                  <a:txBody>
                    <a:bodyPr/>
                    <a:lstStyle/>
                    <a:p>
                      <a:pPr>
                        <a:spcAft>
                          <a:spcPts val="0"/>
                        </a:spcAft>
                      </a:pPr>
                      <a:r>
                        <a:rPr lang="es-EC" sz="1400">
                          <a:effectLst/>
                        </a:rPr>
                        <a:t>Total Egresos</a:t>
                      </a:r>
                      <a:endParaRPr lang="es-EC" sz="1400">
                        <a:effectLst/>
                        <a:latin typeface="Times New Roman"/>
                        <a:ea typeface="Times New Roman"/>
                        <a:cs typeface="Times New Roman"/>
                      </a:endParaRPr>
                    </a:p>
                  </a:txBody>
                  <a:tcPr marL="68580" marR="68580" marT="0" marB="0"/>
                </a:tc>
                <a:tc>
                  <a:txBody>
                    <a:bodyPr/>
                    <a:lstStyle/>
                    <a:p>
                      <a:pPr algn="ctr">
                        <a:spcAft>
                          <a:spcPts val="0"/>
                        </a:spcAft>
                      </a:pPr>
                      <a:r>
                        <a:rPr lang="es-EC" sz="1400" dirty="0">
                          <a:effectLst/>
                        </a:rPr>
                        <a:t> </a:t>
                      </a:r>
                      <a:r>
                        <a:rPr lang="es-EC" sz="1400" dirty="0" smtClean="0">
                          <a:effectLst/>
                        </a:rPr>
                        <a:t>                    </a:t>
                      </a:r>
                      <a:r>
                        <a:rPr lang="es-EC" sz="1400" dirty="0">
                          <a:effectLst/>
                        </a:rPr>
                        <a:t>$.     </a:t>
                      </a:r>
                      <a:r>
                        <a:rPr lang="es-EC" sz="1400" dirty="0" smtClean="0">
                          <a:effectLst/>
                        </a:rPr>
                        <a:t>107,944,,82</a:t>
                      </a:r>
                      <a:endParaRPr lang="es-EC" sz="1400" dirty="0">
                        <a:effectLst/>
                        <a:latin typeface="Times New Roman"/>
                        <a:ea typeface="Times New Roman"/>
                        <a:cs typeface="Times New Roman"/>
                      </a:endParaRPr>
                    </a:p>
                  </a:txBody>
                  <a:tcPr marL="68580" marR="68580" marT="0" marB="0"/>
                </a:tc>
              </a:tr>
              <a:tr h="273092">
                <a:tc>
                  <a:txBody>
                    <a:bodyPr/>
                    <a:lstStyle/>
                    <a:p>
                      <a:pPr>
                        <a:spcAft>
                          <a:spcPts val="0"/>
                        </a:spcAft>
                      </a:pPr>
                      <a:r>
                        <a:rPr lang="es-EC" sz="1400" dirty="0">
                          <a:effectLst/>
                        </a:rPr>
                        <a:t>Flujo de </a:t>
                      </a:r>
                      <a:r>
                        <a:rPr lang="es-EC" sz="1400" dirty="0" smtClean="0">
                          <a:effectLst/>
                        </a:rPr>
                        <a:t>caja (I – E)</a:t>
                      </a:r>
                      <a:endParaRPr lang="es-EC" sz="1400" dirty="0">
                        <a:effectLst/>
                        <a:latin typeface="Times New Roman"/>
                        <a:ea typeface="Times New Roman"/>
                        <a:cs typeface="Times New Roman"/>
                      </a:endParaRPr>
                    </a:p>
                  </a:txBody>
                  <a:tcPr marL="68580" marR="68580" marT="0" marB="0"/>
                </a:tc>
                <a:tc>
                  <a:txBody>
                    <a:bodyPr/>
                    <a:lstStyle/>
                    <a:p>
                      <a:pPr algn="r">
                        <a:spcAft>
                          <a:spcPts val="0"/>
                        </a:spcAft>
                      </a:pPr>
                      <a:r>
                        <a:rPr lang="es-EC" sz="1400" dirty="0" smtClean="0">
                          <a:effectLst/>
                        </a:rPr>
                        <a:t> $.     4´590,458,38</a:t>
                      </a:r>
                      <a:endParaRPr lang="es-EC" sz="1400" dirty="0">
                        <a:effectLst/>
                        <a:latin typeface="Times New Roman"/>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xmlns="" val="3962551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type="subTitle" idx="1"/>
          </p:nvPr>
        </p:nvSpPr>
        <p:spPr>
          <a:xfrm>
            <a:off x="323528" y="0"/>
            <a:ext cx="8568952" cy="6741368"/>
          </a:xfrm>
        </p:spPr>
        <p:txBody>
          <a:bodyPr>
            <a:normAutofit/>
          </a:bodyPr>
          <a:lstStyle/>
          <a:p>
            <a:pPr marL="0" indent="0" algn="ctr">
              <a:buNone/>
            </a:pPr>
            <a:endParaRPr lang="es-EC" sz="1200" dirty="0" smtClean="0"/>
          </a:p>
          <a:p>
            <a:pPr marL="0" indent="0" algn="ctr">
              <a:buNone/>
            </a:pPr>
            <a:r>
              <a:rPr lang="es-EC" sz="2400" dirty="0" smtClean="0"/>
              <a:t>DISEÑO ADMINISTRATIVO</a:t>
            </a:r>
          </a:p>
          <a:p>
            <a:pPr algn="just"/>
            <a:endParaRPr lang="es-EC" sz="1700" dirty="0" smtClean="0"/>
          </a:p>
          <a:p>
            <a:pPr algn="just"/>
            <a:r>
              <a:rPr lang="es-EC" sz="1700" dirty="0" smtClean="0"/>
              <a:t>La </a:t>
            </a:r>
            <a:r>
              <a:rPr lang="es-EC" sz="1700" dirty="0"/>
              <a:t>nueva Agencia local del IESS en Atuntaqui deberá contar básicamente con una oficina administrativa donde el Responsable diseñará a diario las estrategias que permitan optimizar los diferentes recursos y brindar asesoramiento y atención oportuna y eficaz con calidad y </a:t>
            </a:r>
            <a:r>
              <a:rPr lang="es-EC" sz="1700" dirty="0" smtClean="0"/>
              <a:t> valor </a:t>
            </a:r>
            <a:r>
              <a:rPr lang="es-EC" sz="1700" dirty="0"/>
              <a:t>agregado</a:t>
            </a:r>
            <a:r>
              <a:rPr lang="es-EC" sz="1700" dirty="0" smtClean="0"/>
              <a:t>.; y tres oficinas </a:t>
            </a:r>
            <a:r>
              <a:rPr lang="es-EC" sz="1700" dirty="0" smtClean="0"/>
              <a:t> adicionales  para funcionarios operativos  que den atención en ventanilla única, otra con recepción de denuncias por falta de afiliación y la última en la atención de la mora patronal y visitas in situ.</a:t>
            </a:r>
            <a:endParaRPr lang="es-EC" sz="1700" dirty="0"/>
          </a:p>
          <a:p>
            <a:pPr marL="0" indent="0" algn="ctr">
              <a:buNone/>
            </a:pPr>
            <a:endParaRPr lang="es-EC" sz="2400" dirty="0" smtClean="0"/>
          </a:p>
          <a:p>
            <a:pPr algn="l"/>
            <a:endParaRPr lang="es-EC" sz="2400" dirty="0" smtClean="0"/>
          </a:p>
          <a:p>
            <a:pPr algn="l"/>
            <a:endParaRPr lang="es-EC" dirty="0" smtClean="0"/>
          </a:p>
          <a:p>
            <a:pPr algn="l"/>
            <a:endParaRPr lang="es-EC" dirty="0"/>
          </a:p>
          <a:p>
            <a:pPr algn="l"/>
            <a:endParaRPr lang="es-EC" dirty="0" smtClean="0"/>
          </a:p>
          <a:p>
            <a:pPr marL="0" indent="0" algn="ctr">
              <a:buNone/>
            </a:pPr>
            <a:r>
              <a:rPr lang="es-EC" dirty="0" smtClean="0"/>
              <a:t>        </a:t>
            </a:r>
            <a:endParaRPr lang="es-EC" sz="1600" dirty="0" smtClean="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3568" y="2492896"/>
            <a:ext cx="7560840" cy="3684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46042068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533400" y="260648"/>
            <a:ext cx="7854696" cy="6264696"/>
          </a:xfrm>
        </p:spPr>
        <p:txBody>
          <a:bodyPr>
            <a:normAutofit fontScale="92500" lnSpcReduction="10000"/>
          </a:bodyPr>
          <a:lstStyle/>
          <a:p>
            <a:pPr algn="ctr"/>
            <a:r>
              <a:rPr lang="es-EC" sz="2800" dirty="0" smtClean="0"/>
              <a:t>DETERMINACIÓN</a:t>
            </a:r>
            <a:r>
              <a:rPr lang="es-EC" sz="3600" dirty="0" smtClean="0"/>
              <a:t> </a:t>
            </a:r>
            <a:r>
              <a:rPr lang="es-EC" sz="2800" dirty="0" smtClean="0"/>
              <a:t>DE </a:t>
            </a:r>
            <a:r>
              <a:rPr lang="es-EC" sz="2800" dirty="0" smtClean="0"/>
              <a:t>IMPACTOS</a:t>
            </a:r>
          </a:p>
          <a:p>
            <a:pPr algn="ctr"/>
            <a:endParaRPr lang="es-EC" sz="2200" dirty="0" smtClean="0"/>
          </a:p>
          <a:p>
            <a:pPr algn="just"/>
            <a:r>
              <a:rPr lang="es-EC" sz="2200" dirty="0" smtClean="0"/>
              <a:t>Cultural.- Fomentando en cada afiliado una cultura contributiva con responsabilidad social.</a:t>
            </a:r>
          </a:p>
          <a:p>
            <a:pPr algn="just"/>
            <a:r>
              <a:rPr lang="es-EC" sz="2200" dirty="0" smtClean="0"/>
              <a:t>Económico</a:t>
            </a:r>
            <a:r>
              <a:rPr lang="es-EC" sz="2200" dirty="0" smtClean="0"/>
              <a:t>.- </a:t>
            </a:r>
            <a:r>
              <a:rPr lang="es-EC" sz="2200" dirty="0" smtClean="0"/>
              <a:t>Pretende generar mejor bienestar para los usuarios al poner al alcance los diferentes productos que ofrece el IESS a sus afiliados y derechohabientes.</a:t>
            </a:r>
          </a:p>
          <a:p>
            <a:pPr algn="just"/>
            <a:r>
              <a:rPr lang="es-EC" sz="2200" dirty="0" smtClean="0"/>
              <a:t>Social</a:t>
            </a:r>
            <a:r>
              <a:rPr lang="es-EC" sz="2200" dirty="0" smtClean="0"/>
              <a:t>.- </a:t>
            </a:r>
            <a:r>
              <a:rPr lang="es-EC" sz="2200" dirty="0" smtClean="0"/>
              <a:t>Al ser amparada la población  anteña con la Seguridad Social sin duda ser{á un puntal  para el desarrollo y fortalecimiento de la ciudad, cantón y provincia.</a:t>
            </a:r>
            <a:endParaRPr lang="es-EC" sz="2200" dirty="0" smtClean="0"/>
          </a:p>
          <a:p>
            <a:pPr algn="just"/>
            <a:r>
              <a:rPr lang="es-EC" sz="2200" dirty="0" smtClean="0"/>
              <a:t>Laboral</a:t>
            </a:r>
            <a:r>
              <a:rPr lang="es-EC" sz="2200" dirty="0" smtClean="0"/>
              <a:t>.- La clase trabajadora podrá contar con salarios dignos  y justos y los empleadores ya no tendrán que evadir o eludir sus obligaciones, siendo un beneficio mutuo y beneficioso para el empleador y trabajador   </a:t>
            </a:r>
            <a:endParaRPr lang="es-EC" sz="2200" dirty="0" smtClean="0"/>
          </a:p>
          <a:p>
            <a:pPr algn="just"/>
            <a:r>
              <a:rPr lang="es-EC" sz="2200" dirty="0" smtClean="0"/>
              <a:t>Ambiental.- </a:t>
            </a:r>
            <a:r>
              <a:rPr lang="es-EC" sz="2200" dirty="0" smtClean="0"/>
              <a:t> la presencia del IESS en el cuidado y resguardo de normas técnicas laborales del trabajador y cuidado del medio ambiente, cimentará un referente industrial nacional.</a:t>
            </a:r>
          </a:p>
          <a:p>
            <a:pPr algn="just"/>
            <a:r>
              <a:rPr lang="es-EC" sz="2200" dirty="0" smtClean="0"/>
              <a:t>Salud.- Uno de los fundamentos del Seguro Social es velar por la salud de sus afiliados  y su familia con atención a su conyugue e hijos menores de 18 años de edad brindando de esta manera una cobertura integra en salud.</a:t>
            </a:r>
            <a:endParaRPr lang="es-EC" sz="2200" dirty="0" smtClean="0"/>
          </a:p>
          <a:p>
            <a:endParaRPr lang="es-EC"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467544" y="0"/>
            <a:ext cx="8143056" cy="6858000"/>
          </a:xfrm>
          <a:noFill/>
        </p:spPr>
        <p:txBody>
          <a:bodyPr>
            <a:normAutofit fontScale="25000" lnSpcReduction="20000"/>
          </a:bodyPr>
          <a:lstStyle/>
          <a:p>
            <a:pPr algn="just"/>
            <a:endParaRPr lang="es-EC" sz="4300" dirty="0"/>
          </a:p>
          <a:p>
            <a:pPr algn="ctr"/>
            <a:endParaRPr lang="es-EC" sz="7000" dirty="0" smtClean="0"/>
          </a:p>
          <a:p>
            <a:pPr algn="ctr"/>
            <a:endParaRPr lang="es-EC" sz="7000" dirty="0"/>
          </a:p>
          <a:p>
            <a:pPr algn="ctr"/>
            <a:endParaRPr lang="es-EC" sz="7000" dirty="0" smtClean="0"/>
          </a:p>
          <a:p>
            <a:pPr algn="ctr"/>
            <a:endParaRPr lang="es-EC" sz="8600" dirty="0"/>
          </a:p>
          <a:p>
            <a:pPr algn="ctr"/>
            <a:r>
              <a:rPr lang="es-EC" sz="11200" dirty="0" smtClean="0"/>
              <a:t>VALIDACIÓN DE LA PROPUESTA</a:t>
            </a:r>
          </a:p>
          <a:p>
            <a:pPr algn="ctr"/>
            <a:endParaRPr lang="es-EC" sz="11200" dirty="0" smtClean="0"/>
          </a:p>
          <a:p>
            <a:pPr algn="ctr"/>
            <a:endParaRPr lang="es-EC" sz="5900" dirty="0" smtClean="0"/>
          </a:p>
          <a:p>
            <a:pPr algn="just"/>
            <a:endParaRPr lang="es-EC" sz="1800" dirty="0"/>
          </a:p>
          <a:p>
            <a:pPr algn="just">
              <a:lnSpc>
                <a:spcPct val="170000"/>
              </a:lnSpc>
            </a:pPr>
            <a:r>
              <a:rPr lang="es-EC" sz="9600" dirty="0" smtClean="0"/>
              <a:t>Con beneplácito y emoción fue catalogada de favorable la propuesta por representantes de los diferentes sectores: un Directivo de la Dirección Provincial de Imbabura IESS, un representante de la clase empleadora y de un representante de los trabajadores, que esperan ver cristalizado este trabajo investigativo ya que es un </a:t>
            </a:r>
            <a:r>
              <a:rPr lang="es-EC" sz="9600" dirty="0"/>
              <a:t>a</a:t>
            </a:r>
            <a:r>
              <a:rPr lang="es-EC" sz="9600" dirty="0" smtClean="0"/>
              <a:t>nhelo esperado por mucho tiempo por </a:t>
            </a:r>
            <a:r>
              <a:rPr lang="es-EC" sz="9600" dirty="0" smtClean="0"/>
              <a:t>la </a:t>
            </a:r>
            <a:r>
              <a:rPr lang="es-EC" sz="9600" dirty="0" smtClean="0"/>
              <a:t>ciudadanía de Antonio Ante.</a:t>
            </a:r>
          </a:p>
          <a:p>
            <a:pPr algn="just">
              <a:lnSpc>
                <a:spcPct val="170000"/>
              </a:lnSpc>
            </a:pPr>
            <a:endParaRPr lang="es-EC" sz="7400" dirty="0" smtClean="0"/>
          </a:p>
          <a:p>
            <a:pPr algn="just">
              <a:lnSpc>
                <a:spcPct val="170000"/>
              </a:lnSpc>
            </a:pPr>
            <a:endParaRPr lang="es-EC" sz="7400" dirty="0"/>
          </a:p>
          <a:p>
            <a:pPr algn="just">
              <a:lnSpc>
                <a:spcPct val="170000"/>
              </a:lnSpc>
            </a:pPr>
            <a:endParaRPr lang="es-EC" sz="7200" dirty="0" smtClean="0"/>
          </a:p>
          <a:p>
            <a:r>
              <a:rPr lang="es-EC" sz="7200" dirty="0"/>
              <a:t> </a:t>
            </a:r>
          </a:p>
          <a:p>
            <a:pPr algn="just"/>
            <a:endParaRPr lang="es-EC" sz="7200" dirty="0" smtClean="0"/>
          </a:p>
          <a:p>
            <a:pPr algn="just"/>
            <a:endParaRPr lang="es-EC" dirty="0"/>
          </a:p>
          <a:p>
            <a:pPr algn="just"/>
            <a:endParaRPr lang="es-EC" dirty="0" smtClean="0"/>
          </a:p>
          <a:p>
            <a:pPr algn="just"/>
            <a:endParaRPr lang="es-EC" dirty="0" smtClean="0"/>
          </a:p>
          <a:p>
            <a:endParaRPr lang="es-EC" dirty="0"/>
          </a:p>
          <a:p>
            <a:r>
              <a:rPr lang="es-EC" dirty="0"/>
              <a:t> </a:t>
            </a:r>
          </a:p>
          <a:p>
            <a:r>
              <a:rPr lang="es-EC" dirty="0"/>
              <a:t>   </a:t>
            </a:r>
          </a:p>
          <a:p>
            <a:r>
              <a:rPr lang="es-EC" dirty="0"/>
              <a:t> </a:t>
            </a:r>
          </a:p>
          <a:p>
            <a:r>
              <a:rPr lang="es-EC" dirty="0"/>
              <a:t> </a:t>
            </a:r>
          </a:p>
          <a:p>
            <a:r>
              <a:rPr lang="es-EC" dirty="0"/>
              <a:t> </a:t>
            </a:r>
          </a:p>
          <a:p>
            <a:r>
              <a:rPr lang="es-EC" dirty="0"/>
              <a:t> </a:t>
            </a:r>
          </a:p>
          <a:p>
            <a:pPr algn="just"/>
            <a:endParaRPr lang="es-EC" dirty="0"/>
          </a:p>
          <a:p>
            <a:pPr algn="just"/>
            <a:endParaRPr lang="es-EC" dirty="0"/>
          </a:p>
        </p:txBody>
      </p:sp>
    </p:spTree>
    <p:extLst>
      <p:ext uri="{BB962C8B-B14F-4D97-AF65-F5344CB8AC3E}">
        <p14:creationId xmlns:p14="http://schemas.microsoft.com/office/powerpoint/2010/main" xmlns="" val="39658325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ubtítulo"/>
          <p:cNvSpPr>
            <a:spLocks noGrp="1"/>
          </p:cNvSpPr>
          <p:nvPr>
            <p:ph type="subTitle" idx="1"/>
          </p:nvPr>
        </p:nvSpPr>
        <p:spPr>
          <a:xfrm>
            <a:off x="395536" y="0"/>
            <a:ext cx="8352928" cy="6525344"/>
          </a:xfrm>
        </p:spPr>
        <p:txBody>
          <a:bodyPr>
            <a:normAutofit fontScale="47500" lnSpcReduction="20000"/>
          </a:bodyPr>
          <a:lstStyle/>
          <a:p>
            <a:pPr algn="ctr"/>
            <a:r>
              <a:rPr lang="es-EC" sz="5100" dirty="0" smtClean="0"/>
              <a:t>CONTRASTACIÓN </a:t>
            </a:r>
            <a:r>
              <a:rPr lang="es-EC" sz="5100" dirty="0"/>
              <a:t>DE PREGUNTAS DE LA </a:t>
            </a:r>
            <a:r>
              <a:rPr lang="es-EC" sz="5100" dirty="0" smtClean="0"/>
              <a:t>PROPUESTA</a:t>
            </a:r>
          </a:p>
          <a:p>
            <a:pPr algn="ctr"/>
            <a:endParaRPr lang="es-EC" sz="5100" dirty="0"/>
          </a:p>
          <a:p>
            <a:pPr algn="l"/>
            <a:endParaRPr lang="es-EC" sz="1200" dirty="0"/>
          </a:p>
          <a:p>
            <a:pPr algn="just"/>
            <a:r>
              <a:rPr lang="es-EC" sz="3800" dirty="0"/>
              <a:t>El objetivo planteado en base a la propuesta dice:</a:t>
            </a:r>
          </a:p>
          <a:p>
            <a:pPr algn="just"/>
            <a:r>
              <a:rPr lang="es-EC" sz="3800" dirty="0" smtClean="0"/>
              <a:t>Crear la Agencia Local del Instituto Ecuatoriano de Seguridad Social en la ciudad de Atuntaqui cantón Antonio Ante.</a:t>
            </a:r>
            <a:endParaRPr lang="es-EC" sz="3800" dirty="0" smtClean="0"/>
          </a:p>
          <a:p>
            <a:pPr algn="just"/>
            <a:r>
              <a:rPr lang="es-EC" sz="3800" dirty="0" smtClean="0"/>
              <a:t> </a:t>
            </a:r>
            <a:endParaRPr lang="es-EC" sz="3800" dirty="0"/>
          </a:p>
          <a:p>
            <a:pPr algn="just"/>
            <a:r>
              <a:rPr lang="es-EC" sz="3800" dirty="0"/>
              <a:t>PREGUNTAS DE </a:t>
            </a:r>
            <a:r>
              <a:rPr lang="es-EC" sz="3800" dirty="0" smtClean="0"/>
              <a:t>INVESTIGACIÓN</a:t>
            </a:r>
            <a:endParaRPr lang="es-EC" sz="3800" dirty="0"/>
          </a:p>
          <a:p>
            <a:pPr algn="just"/>
            <a:r>
              <a:rPr lang="es-EC" sz="3800" dirty="0" smtClean="0"/>
              <a:t>¿Qué aspectos sociales impiden que se conozca y aplique la Ley de Seguridad Social?</a:t>
            </a:r>
            <a:endParaRPr lang="es-EC" sz="3800" dirty="0"/>
          </a:p>
          <a:p>
            <a:pPr algn="just"/>
            <a:r>
              <a:rPr lang="es-EC" sz="3800" dirty="0" smtClean="0"/>
              <a:t>Entre otros está el descuido y desidia por conocer los derechos, deberes, obligaciones y responsabilidades laborales  por parte de empleadores y trabajadores.</a:t>
            </a:r>
            <a:endParaRPr lang="es-EC" sz="3800" dirty="0" smtClean="0"/>
          </a:p>
          <a:p>
            <a:pPr algn="just"/>
            <a:endParaRPr lang="es-EC" sz="3800" dirty="0"/>
          </a:p>
          <a:p>
            <a:pPr algn="just"/>
            <a:r>
              <a:rPr lang="es-EC" sz="3800" dirty="0" smtClean="0"/>
              <a:t>¿Qué condiciones económicas obstaculizan  el fiel cumplimiento  de la Ley del IESS?</a:t>
            </a:r>
            <a:endParaRPr lang="es-EC" sz="3800" dirty="0"/>
          </a:p>
          <a:p>
            <a:pPr algn="just"/>
            <a:r>
              <a:rPr lang="es-EC" sz="3800" dirty="0" smtClean="0"/>
              <a:t>Principalmente está el salario indiferente y menor que perciben los trabajadores q</a:t>
            </a:r>
            <a:r>
              <a:rPr lang="es-EC" sz="3800" dirty="0" smtClean="0"/>
              <a:t>ue no guardan relación con los establecidos por el Gobierno Nacional, a esto sumado el descuento del 9.35% para el IESS como aporte personal , mengua aún mas sus escuálidos ingresos, además del desconocimiento y desinterés  de la Ley del IESS. </a:t>
            </a:r>
            <a:endParaRPr lang="es-EC" sz="3800" dirty="0" smtClean="0"/>
          </a:p>
          <a:p>
            <a:pPr algn="just"/>
            <a:endParaRPr lang="es-EC" sz="3800" dirty="0"/>
          </a:p>
          <a:p>
            <a:pPr algn="just"/>
            <a:r>
              <a:rPr lang="es-EC" sz="3800" dirty="0" smtClean="0"/>
              <a:t>¿Cómo afecta a los trabajadores la Ley de Seguridad Social en la producción?</a:t>
            </a:r>
          </a:p>
          <a:p>
            <a:pPr algn="just"/>
            <a:r>
              <a:rPr lang="es-EC" sz="3800" dirty="0" smtClean="0"/>
              <a:t>Le afecta de manera directa  ya que al pretender hacer uso de los diferentes productos que brinda el IESS, tienen que suspender sus actividades mediante permisos  que al ser descontados al final de la jornada, incomoda y desierta  el poder acceder  a los diferentes beneficios del seguro Social.</a:t>
            </a:r>
            <a:endParaRPr lang="es-EC" sz="3800" dirty="0"/>
          </a:p>
          <a:p>
            <a:pPr algn="just"/>
            <a:endParaRPr lang="es-EC" sz="3600" dirty="0"/>
          </a:p>
        </p:txBody>
      </p:sp>
    </p:spTree>
    <p:extLst>
      <p:ext uri="{BB962C8B-B14F-4D97-AF65-F5344CB8AC3E}">
        <p14:creationId xmlns:p14="http://schemas.microsoft.com/office/powerpoint/2010/main" xmlns="" val="2686266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23528" y="0"/>
            <a:ext cx="8424936" cy="6858000"/>
          </a:xfrm>
        </p:spPr>
        <p:txBody>
          <a:bodyPr/>
          <a:lstStyle/>
          <a:p>
            <a:pPr algn="ctr"/>
            <a:r>
              <a:rPr lang="es-EC" dirty="0" smtClean="0"/>
              <a:t>CONCLUSIONES </a:t>
            </a:r>
          </a:p>
          <a:p>
            <a:pPr algn="just"/>
            <a:endParaRPr lang="es-EC" sz="2000" dirty="0" smtClean="0"/>
          </a:p>
          <a:p>
            <a:pPr algn="just"/>
            <a:r>
              <a:rPr lang="es-EC" sz="2000" dirty="0" smtClean="0"/>
              <a:t>Luego de realizada la investigación, obtenido y tabulados todos y cada uno de los elementos encontrados y que han servido para determinar que los aspectos sociales económicos y culturales de la población investigada son indicadores que permiten la elusión </a:t>
            </a:r>
            <a:r>
              <a:rPr lang="es-EC" sz="2000" dirty="0"/>
              <a:t>y</a:t>
            </a:r>
            <a:r>
              <a:rPr lang="es-EC" sz="2000" dirty="0" smtClean="0"/>
              <a:t> evasión de responsabilidades patronales con el IESS y como consecuencia de esto se infringen la leyes laborales, en especial la del </a:t>
            </a:r>
            <a:r>
              <a:rPr lang="es-EC" sz="2000" dirty="0"/>
              <a:t>S</a:t>
            </a:r>
            <a:r>
              <a:rPr lang="es-EC" sz="2000" dirty="0" smtClean="0"/>
              <a:t>eguro Social Obligatorio.</a:t>
            </a:r>
          </a:p>
          <a:p>
            <a:pPr algn="just"/>
            <a:endParaRPr lang="es-EC" sz="2000" dirty="0"/>
          </a:p>
          <a:p>
            <a:pPr algn="ctr"/>
            <a:r>
              <a:rPr lang="es-EC" dirty="0" smtClean="0"/>
              <a:t>RECOMENDACIONES</a:t>
            </a:r>
          </a:p>
          <a:p>
            <a:pPr algn="ctr"/>
            <a:endParaRPr lang="es-EC" sz="2000" dirty="0"/>
          </a:p>
          <a:p>
            <a:pPr algn="just"/>
            <a:r>
              <a:rPr lang="es-EC" sz="2000" dirty="0" smtClean="0"/>
              <a:t>Por lo antes mencionado, es necesaria la presencia del IESS en la ciudad de Atuntaqui cabecera cantonal de Antonio Ante, para que mediante control in situ, de las empresas y negocios de esta ciudad se brinde asesoría directa a los empleadores y trabajadores sobre los derechos, deberes y responsabilidades; Se promueva la creación de la Agencia local del IESS en esta ciudad, solo de esta manera se disminuirá la evasión y elusión de responsabilidades patronales, el registro en el IESS de los trabajadores de este sector geográfico y la recuperación de la mora patronal, objetivos institucionales del IESS.  </a:t>
            </a:r>
            <a:endParaRPr lang="es-EC" sz="2000" dirty="0"/>
          </a:p>
        </p:txBody>
      </p:sp>
    </p:spTree>
    <p:extLst>
      <p:ext uri="{BB962C8B-B14F-4D97-AF65-F5344CB8AC3E}">
        <p14:creationId xmlns:p14="http://schemas.microsoft.com/office/powerpoint/2010/main" xmlns="" val="7426209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p:txBody>
          <a:bodyPr/>
          <a:lstStyle/>
          <a:p>
            <a:pPr algn="ctr"/>
            <a:r>
              <a:rPr lang="es-EC" i="1" dirty="0" smtClean="0">
                <a:solidFill>
                  <a:schemeClr val="tx1"/>
                </a:solidFill>
                <a:effectLst/>
              </a:rPr>
              <a:t>G R A C I A S</a:t>
            </a:r>
            <a:endParaRPr lang="es-EC" i="1" dirty="0">
              <a:solidFill>
                <a:schemeClr val="tx1"/>
              </a:solidFill>
              <a:effectLst/>
            </a:endParaRPr>
          </a:p>
        </p:txBody>
      </p:sp>
    </p:spTree>
    <p:extLst>
      <p:ext uri="{BB962C8B-B14F-4D97-AF65-F5344CB8AC3E}">
        <p14:creationId xmlns:p14="http://schemas.microsoft.com/office/powerpoint/2010/main" xmlns="" val="1984029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95536" y="0"/>
            <a:ext cx="8280920" cy="6858000"/>
          </a:xfrm>
        </p:spPr>
        <p:txBody>
          <a:bodyPr/>
          <a:lstStyle/>
          <a:p>
            <a:pPr algn="ctr"/>
            <a:endParaRPr lang="es-EC" dirty="0" smtClean="0"/>
          </a:p>
          <a:p>
            <a:pPr algn="ctr"/>
            <a:endParaRPr lang="es-EC" dirty="0" smtClean="0">
              <a:solidFill>
                <a:srgbClr val="FFFF00"/>
              </a:solidFill>
            </a:endParaRPr>
          </a:p>
          <a:p>
            <a:pPr algn="ctr"/>
            <a:r>
              <a:rPr lang="es-EC" dirty="0" smtClean="0"/>
              <a:t>PROBLEMAS DE INVESTIGACIÓN</a:t>
            </a:r>
          </a:p>
          <a:p>
            <a:pPr algn="ctr"/>
            <a:endParaRPr lang="es-EC" dirty="0" smtClean="0"/>
          </a:p>
          <a:p>
            <a:pPr algn="just"/>
            <a:r>
              <a:rPr lang="es-EC" dirty="0" smtClean="0"/>
              <a:t>La elusión y evasión de obligaciones patronales manifestadas como problema a investigar es un aspecto un tanto común  en diversos países latinoamericanos y en Ecuador de manera particular en la ciudad de </a:t>
            </a:r>
            <a:r>
              <a:rPr lang="es-EC" dirty="0"/>
              <a:t>A</a:t>
            </a:r>
            <a:r>
              <a:rPr lang="es-EC" dirty="0" smtClean="0"/>
              <a:t>tuntaqui, aspecto que lesiona los intereses de los trabajadores, respecto a la Seguridad Social, siendo presa fácil de empleadores inescrupulosos, quienes reclutan a trabajadores por salarios bajos y jornadas de trabajo superiores a las determinadas por la ley, por lo que es importante que los empleadores y trabajadores conozcan las diferentes leyes laborales.   </a:t>
            </a:r>
            <a:endParaRPr lang="es-EC" dirty="0"/>
          </a:p>
          <a:p>
            <a:pPr algn="ctr"/>
            <a:endParaRPr lang="es-EC" dirty="0" smtClean="0">
              <a:solidFill>
                <a:schemeClr val="bg1"/>
              </a:solidFill>
            </a:endParaRPr>
          </a:p>
          <a:p>
            <a:pPr algn="l"/>
            <a:endParaRPr lang="es-EC" dirty="0"/>
          </a:p>
          <a:p>
            <a:pPr algn="ctr"/>
            <a:endParaRPr lang="es-EC" dirty="0"/>
          </a:p>
        </p:txBody>
      </p:sp>
    </p:spTree>
    <p:extLst>
      <p:ext uri="{BB962C8B-B14F-4D97-AF65-F5344CB8AC3E}">
        <p14:creationId xmlns:p14="http://schemas.microsoft.com/office/powerpoint/2010/main" xmlns="" val="1400186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95536" y="116632"/>
            <a:ext cx="8280920" cy="6624736"/>
          </a:xfrm>
        </p:spPr>
        <p:txBody>
          <a:bodyPr>
            <a:normAutofit fontScale="77500" lnSpcReduction="20000"/>
          </a:bodyPr>
          <a:lstStyle/>
          <a:p>
            <a:pPr algn="ctr"/>
            <a:endParaRPr lang="es-EC" dirty="0" smtClean="0"/>
          </a:p>
          <a:p>
            <a:pPr algn="ctr"/>
            <a:r>
              <a:rPr lang="es-EC" dirty="0" smtClean="0"/>
              <a:t>OBJETIVOS GENERALES</a:t>
            </a:r>
          </a:p>
          <a:p>
            <a:pPr marL="457200" indent="-457200" algn="just">
              <a:buBlip>
                <a:blip r:embed="rId2"/>
              </a:buBlip>
            </a:pPr>
            <a:r>
              <a:rPr lang="es-EC" dirty="0" smtClean="0"/>
              <a:t>Identificar los factores empresariales y personales que inciden en la evasión y elusión de obligaciones patronales en la zona comercial urbana de la ciudad de Atuntaqui.</a:t>
            </a:r>
          </a:p>
          <a:p>
            <a:pPr marL="457200" indent="-457200" algn="just">
              <a:buBlip>
                <a:blip r:embed="rId2"/>
              </a:buBlip>
            </a:pPr>
            <a:r>
              <a:rPr lang="es-EC" dirty="0" smtClean="0"/>
              <a:t>Implementar los servicios del IESS en la ciudad de Atuntaqui para brindar atención especial con calidad, eficiencia y oportunidad. </a:t>
            </a:r>
          </a:p>
          <a:p>
            <a:pPr algn="just"/>
            <a:endParaRPr lang="es-EC" dirty="0" smtClean="0"/>
          </a:p>
          <a:p>
            <a:pPr algn="ctr"/>
            <a:r>
              <a:rPr lang="es-EC" dirty="0" smtClean="0"/>
              <a:t>OBJETIVOS ESPECÍFICOS</a:t>
            </a:r>
          </a:p>
          <a:p>
            <a:pPr marL="457200" indent="-457200" algn="just">
              <a:buBlip>
                <a:blip r:embed="rId2"/>
              </a:buBlip>
            </a:pPr>
            <a:r>
              <a:rPr lang="es-EC" dirty="0" smtClean="0"/>
              <a:t>Determinar las razones de tipo social por las que existe desconocimiento de la ley </a:t>
            </a:r>
            <a:r>
              <a:rPr lang="es-EC" dirty="0" smtClean="0"/>
              <a:t>del </a:t>
            </a:r>
            <a:r>
              <a:rPr lang="es-EC" dirty="0" smtClean="0"/>
              <a:t>Seguro Social </a:t>
            </a:r>
            <a:r>
              <a:rPr lang="es-EC" dirty="0"/>
              <a:t>O</a:t>
            </a:r>
            <a:r>
              <a:rPr lang="es-EC" dirty="0" smtClean="0"/>
              <a:t>bligatorio.</a:t>
            </a:r>
          </a:p>
          <a:p>
            <a:pPr marL="457200" indent="-457200" algn="just">
              <a:buBlip>
                <a:blip r:embed="rId2"/>
              </a:buBlip>
            </a:pPr>
            <a:r>
              <a:rPr lang="es-EC" dirty="0" smtClean="0"/>
              <a:t>Identificar las condiciones económicas que inciden en la observancia de la ley del IESS.</a:t>
            </a:r>
          </a:p>
          <a:p>
            <a:pPr marL="457200" indent="-457200" algn="just">
              <a:buBlip>
                <a:blip r:embed="rId2"/>
              </a:buBlip>
            </a:pPr>
            <a:r>
              <a:rPr lang="es-EC" dirty="0" smtClean="0"/>
              <a:t>Verificar el impacto que ocasiona en el nivel de desempeño de los trabajadores las políticas de Seguridad </a:t>
            </a:r>
            <a:r>
              <a:rPr lang="es-EC" dirty="0"/>
              <a:t>S</a:t>
            </a:r>
            <a:r>
              <a:rPr lang="es-EC" dirty="0" smtClean="0"/>
              <a:t>ocial.</a:t>
            </a:r>
          </a:p>
          <a:p>
            <a:pPr marL="457200" indent="-457200" algn="just">
              <a:buBlip>
                <a:blip r:embed="rId2"/>
              </a:buBlip>
            </a:pPr>
            <a:r>
              <a:rPr lang="es-EC" dirty="0" smtClean="0"/>
              <a:t>Auscultar la  situación legal que permita la presencia de oficinas del IESS en la ciudad de Atuntaqui.</a:t>
            </a:r>
          </a:p>
          <a:p>
            <a:pPr marL="457200" indent="-457200" algn="just">
              <a:buBlip>
                <a:blip r:embed="rId2"/>
              </a:buBlip>
            </a:pPr>
            <a:r>
              <a:rPr lang="es-EC" dirty="0" smtClean="0"/>
              <a:t>Definir el componente infraestructura sobre el que se asentarán los servicios del IESS en la ciudad de Atuntaqui.</a:t>
            </a:r>
          </a:p>
          <a:p>
            <a:pPr marL="457200" indent="-457200" algn="just">
              <a:buBlip>
                <a:blip r:embed="rId2"/>
              </a:buBlip>
            </a:pPr>
            <a:r>
              <a:rPr lang="es-EC" dirty="0" smtClean="0"/>
              <a:t>Precisar la estructura organizacional y funcional del servicio que prestará la nueva Agencia Local del IESS en Atuntaqui.</a:t>
            </a:r>
          </a:p>
          <a:p>
            <a:pPr marL="457200" indent="-457200" algn="just">
              <a:buBlip>
                <a:blip r:embed="rId2"/>
              </a:buBlip>
            </a:pPr>
            <a:r>
              <a:rPr lang="es-EC" dirty="0" smtClean="0"/>
              <a:t>Señalar los servicios y prestaciones que brindará el IESS en la ciudad de Atuntaqui.</a:t>
            </a:r>
          </a:p>
          <a:p>
            <a:pPr marL="457200" indent="-457200" algn="just">
              <a:buBlip>
                <a:blip r:embed="rId2"/>
              </a:buBlip>
            </a:pPr>
            <a:endParaRPr lang="es-EC" dirty="0" smtClean="0"/>
          </a:p>
          <a:p>
            <a:pPr marL="457200" indent="-457200" algn="just">
              <a:buBlip>
                <a:blip r:embed="rId2"/>
              </a:buBlip>
            </a:pPr>
            <a:endParaRPr lang="es-EC" dirty="0" smtClean="0"/>
          </a:p>
          <a:p>
            <a:pPr marL="457200" indent="-457200" algn="just">
              <a:buBlip>
                <a:blip r:embed="rId2"/>
              </a:buBlip>
            </a:pPr>
            <a:endParaRPr lang="es-EC" dirty="0" smtClean="0"/>
          </a:p>
          <a:p>
            <a:pPr marL="457200" indent="-457200" algn="just">
              <a:buFont typeface="Arial" pitchFamily="34" charset="0"/>
              <a:buChar char="•"/>
            </a:pPr>
            <a:endParaRPr lang="es-EC" dirty="0" smtClean="0"/>
          </a:p>
          <a:p>
            <a:pPr algn="l"/>
            <a:endParaRPr lang="es-EC" dirty="0" smtClean="0"/>
          </a:p>
          <a:p>
            <a:pPr algn="l"/>
            <a:endParaRPr lang="es-EC" dirty="0" smtClean="0"/>
          </a:p>
          <a:p>
            <a:endParaRPr lang="es-EC" dirty="0"/>
          </a:p>
        </p:txBody>
      </p:sp>
    </p:spTree>
    <p:extLst>
      <p:ext uri="{BB962C8B-B14F-4D97-AF65-F5344CB8AC3E}">
        <p14:creationId xmlns:p14="http://schemas.microsoft.com/office/powerpoint/2010/main" xmlns="" val="57449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467544" y="0"/>
            <a:ext cx="8208912" cy="6858000"/>
          </a:xfrm>
        </p:spPr>
        <p:txBody>
          <a:bodyPr>
            <a:normAutofit fontScale="92500" lnSpcReduction="20000"/>
          </a:bodyPr>
          <a:lstStyle/>
          <a:p>
            <a:pPr algn="ctr"/>
            <a:endParaRPr lang="es-EC" dirty="0" smtClean="0"/>
          </a:p>
          <a:p>
            <a:pPr algn="ctr"/>
            <a:r>
              <a:rPr lang="es-EC" dirty="0" smtClean="0"/>
              <a:t>MARCO TEÓRICO</a:t>
            </a:r>
          </a:p>
          <a:p>
            <a:pPr algn="just"/>
            <a:r>
              <a:rPr lang="es-EC" dirty="0" smtClean="0"/>
              <a:t>La seguridad social apareció por primera vez en Alemania, brindando seguridad en salud a los obreros, teniendo acogida en varios países europeos. En EE.UU. se populariza mediante una ley en el año de 1935 ampliándose en el año 1942.</a:t>
            </a:r>
          </a:p>
          <a:p>
            <a:pPr algn="just"/>
            <a:r>
              <a:rPr lang="es-EC" dirty="0" smtClean="0"/>
              <a:t>En Ecuador se origina en el año 1990, sufriendo varias transformaciones hasta que mediante decreto gubernamental N° 18 del 13 de marzo de 1928, en la presidencia del Dr. Isidro Ayora creó la Caja de Jubilaciones, Montepío Civil y Fondo Mortuorio, para finalmente el 2 de julio de 1970 se transformó en lo que hoy es el Instituto Ecuatoriano de Seguridad Social.</a:t>
            </a:r>
          </a:p>
          <a:p>
            <a:pPr algn="just"/>
            <a:endParaRPr lang="es-EC" dirty="0" smtClean="0"/>
          </a:p>
          <a:p>
            <a:pPr algn="just"/>
            <a:r>
              <a:rPr lang="es-EC" dirty="0" smtClean="0"/>
              <a:t>Hoy en día la ciudad de </a:t>
            </a:r>
            <a:r>
              <a:rPr lang="es-EC" dirty="0"/>
              <a:t>A</a:t>
            </a:r>
            <a:r>
              <a:rPr lang="es-EC" dirty="0" smtClean="0"/>
              <a:t>tuntaqui dado el pujante y acelerado crecimiento industrial textil, el ámbito laboral se encuentra con la necesidad de contar con instituciones que velen por la justicia y seguridad de sus trabajadores, por lo que se hace necesario el control que ejerce el IESS en las empresas y negocios, con asesoría y capacitación constantes en busca de la disminución considerable de elusión y evasión de obligaciones patronales.</a:t>
            </a:r>
            <a:endParaRPr lang="es-EC" dirty="0"/>
          </a:p>
        </p:txBody>
      </p:sp>
    </p:spTree>
    <p:extLst>
      <p:ext uri="{BB962C8B-B14F-4D97-AF65-F5344CB8AC3E}">
        <p14:creationId xmlns:p14="http://schemas.microsoft.com/office/powerpoint/2010/main" xmlns="" val="3747038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23528" y="260648"/>
            <a:ext cx="8496944" cy="6597352"/>
          </a:xfrm>
        </p:spPr>
        <p:txBody>
          <a:bodyPr>
            <a:normAutofit fontScale="92500" lnSpcReduction="10000"/>
          </a:bodyPr>
          <a:lstStyle/>
          <a:p>
            <a:pPr algn="ctr"/>
            <a:r>
              <a:rPr lang="es-EC" dirty="0" smtClean="0"/>
              <a:t>METODOLOGÍA DE LA INVESTIGACIÓN</a:t>
            </a:r>
          </a:p>
          <a:p>
            <a:pPr algn="ctr"/>
            <a:endParaRPr lang="es-EC" dirty="0" smtClean="0"/>
          </a:p>
          <a:p>
            <a:pPr algn="just"/>
            <a:r>
              <a:rPr lang="es-EC" dirty="0" smtClean="0"/>
              <a:t>Es una investigación de tipo exploratoria, propositiva y documental de campo, se trata de un tema que no ha sido abordado anteriormente, propositiva porque encausa realmente la interpretación de los fenómenos y documental de campo porque  se vale de fichas que permiten conservar datos sobre el tema de investigación.</a:t>
            </a:r>
          </a:p>
          <a:p>
            <a:pPr algn="just"/>
            <a:endParaRPr lang="es-EC" sz="1300" dirty="0" smtClean="0"/>
          </a:p>
          <a:p>
            <a:pPr algn="just"/>
            <a:r>
              <a:rPr lang="es-EC" dirty="0" smtClean="0"/>
              <a:t>VARIABLES: Se analizan los diferentes factores que intervienen en la elusión y evasión de responsabilidades patronales en la ciudad de Atuntaqui determinados en los objetivos específicos para mejorar los servicios y prestaciones del IESS en Atuntaqui. </a:t>
            </a:r>
          </a:p>
          <a:p>
            <a:pPr algn="just"/>
            <a:endParaRPr lang="es-EC" sz="1300" dirty="0" smtClean="0"/>
          </a:p>
          <a:p>
            <a:pPr algn="just"/>
            <a:r>
              <a:rPr lang="es-EC" dirty="0" smtClean="0"/>
              <a:t>MÉTODOS: Se utilizó el método teórico basado en análisis y síntesis de los resultados obtenidos y la inducción de la información.</a:t>
            </a:r>
          </a:p>
          <a:p>
            <a:pPr algn="just"/>
            <a:endParaRPr lang="es-EC" dirty="0" smtClean="0"/>
          </a:p>
          <a:p>
            <a:pPr algn="just"/>
            <a:r>
              <a:rPr lang="es-EC" dirty="0" smtClean="0"/>
              <a:t>TÉCNICAS: Se manejó la encuesta y la entrevista.</a:t>
            </a:r>
          </a:p>
          <a:p>
            <a:pPr algn="just"/>
            <a:endParaRPr lang="es-EC" dirty="0" smtClean="0"/>
          </a:p>
          <a:p>
            <a:pPr algn="ctr"/>
            <a:endParaRPr lang="es-EC" dirty="0"/>
          </a:p>
        </p:txBody>
      </p:sp>
    </p:spTree>
    <p:extLst>
      <p:ext uri="{BB962C8B-B14F-4D97-AF65-F5344CB8AC3E}">
        <p14:creationId xmlns:p14="http://schemas.microsoft.com/office/powerpoint/2010/main" xmlns="" val="17285737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0" y="0"/>
            <a:ext cx="9144000" cy="6858000"/>
          </a:xfrm>
        </p:spPr>
        <p:txBody>
          <a:bodyPr/>
          <a:lstStyle/>
          <a:p>
            <a:pPr algn="ctr"/>
            <a:r>
              <a:rPr lang="es-EC" sz="2000" dirty="0" smtClean="0"/>
              <a:t>RESULTADOS</a:t>
            </a:r>
            <a:r>
              <a:rPr lang="es-EC" dirty="0" smtClean="0"/>
              <a:t> </a:t>
            </a:r>
            <a:r>
              <a:rPr lang="es-EC" sz="2000" dirty="0" smtClean="0"/>
              <a:t>DE LA INVESTIGACIÓN DE CAMPO</a:t>
            </a:r>
          </a:p>
          <a:p>
            <a:pPr algn="just"/>
            <a:r>
              <a:rPr lang="es-EC" sz="1800" dirty="0" smtClean="0"/>
              <a:t>Para el efecto se utilizaron encuestas de dos tipos, uno para los empleadores y otro para los trabajadores.</a:t>
            </a:r>
          </a:p>
          <a:p>
            <a:pPr algn="just"/>
            <a:r>
              <a:rPr lang="es-EC" sz="1800" dirty="0" smtClean="0"/>
              <a:t>  Ejemplo</a:t>
            </a:r>
            <a:r>
              <a:rPr lang="es-EC" sz="1800" dirty="0" smtClean="0"/>
              <a:t>: Encuesta a los </a:t>
            </a:r>
            <a:r>
              <a:rPr lang="es-EC" sz="1800" dirty="0" smtClean="0"/>
              <a:t>empleadores</a:t>
            </a:r>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sz="1800" dirty="0" smtClean="0"/>
          </a:p>
          <a:p>
            <a:pPr algn="just"/>
            <a:endParaRPr lang="es-EC" dirty="0" smtClean="0"/>
          </a:p>
        </p:txBody>
      </p:sp>
      <p:graphicFrame>
        <p:nvGraphicFramePr>
          <p:cNvPr id="2" name="1 Tabla"/>
          <p:cNvGraphicFramePr>
            <a:graphicFrameLocks noGrp="1"/>
          </p:cNvGraphicFramePr>
          <p:nvPr>
            <p:extLst>
              <p:ext uri="{D42A27DB-BD31-4B8C-83A1-F6EECF244321}">
                <p14:modId xmlns:p14="http://schemas.microsoft.com/office/powerpoint/2010/main" xmlns="" val="1153348351"/>
              </p:ext>
            </p:extLst>
          </p:nvPr>
        </p:nvGraphicFramePr>
        <p:xfrm>
          <a:off x="467544" y="1772817"/>
          <a:ext cx="7776864" cy="1948789"/>
        </p:xfrm>
        <a:graphic>
          <a:graphicData uri="http://schemas.openxmlformats.org/drawingml/2006/table">
            <a:tbl>
              <a:tblPr firstRow="1" firstCol="1" bandRow="1">
                <a:tableStyleId>{5C22544A-7EE6-4342-B048-85BDC9FD1C3A}</a:tableStyleId>
              </a:tblPr>
              <a:tblGrid>
                <a:gridCol w="2624993"/>
                <a:gridCol w="1264777"/>
                <a:gridCol w="1263885"/>
                <a:gridCol w="1297779"/>
                <a:gridCol w="1325430"/>
              </a:tblGrid>
              <a:tr h="704725">
                <a:tc>
                  <a:txBody>
                    <a:bodyPr/>
                    <a:lstStyle/>
                    <a:p>
                      <a:pPr algn="just">
                        <a:lnSpc>
                          <a:spcPct val="150000"/>
                        </a:lnSpc>
                        <a:spcAft>
                          <a:spcPts val="0"/>
                        </a:spcAft>
                      </a:pPr>
                      <a:r>
                        <a:rPr lang="es-EC" sz="1200" dirty="0">
                          <a:effectLst/>
                        </a:rPr>
                        <a:t>Opción de respuesta</a:t>
                      </a:r>
                      <a:endParaRPr lang="es-EC" sz="1200" dirty="0">
                        <a:effectLst/>
                        <a:latin typeface="Times New Roman"/>
                        <a:ea typeface="Times New Roman"/>
                        <a:cs typeface="Times New Roman"/>
                      </a:endParaRPr>
                    </a:p>
                  </a:txBody>
                  <a:tcPr marL="68580" marR="68580" marT="0" marB="0"/>
                </a:tc>
                <a:tc>
                  <a:txBody>
                    <a:bodyPr/>
                    <a:lstStyle/>
                    <a:p>
                      <a:pPr algn="just">
                        <a:lnSpc>
                          <a:spcPct val="150000"/>
                        </a:lnSpc>
                        <a:spcAft>
                          <a:spcPts val="0"/>
                        </a:spcAft>
                      </a:pPr>
                      <a:r>
                        <a:rPr lang="es-EC" sz="1200" dirty="0">
                          <a:effectLst/>
                        </a:rPr>
                        <a:t>Frecuencia</a:t>
                      </a:r>
                      <a:endParaRPr lang="es-EC" sz="1200" dirty="0">
                        <a:effectLst/>
                        <a:latin typeface="Times New Roman"/>
                        <a:ea typeface="Times New Roman"/>
                        <a:cs typeface="Times New Roman"/>
                      </a:endParaRPr>
                    </a:p>
                  </a:txBody>
                  <a:tcPr marL="68580" marR="68580" marT="0" marB="0"/>
                </a:tc>
                <a:tc>
                  <a:txBody>
                    <a:bodyPr/>
                    <a:lstStyle/>
                    <a:p>
                      <a:pPr algn="just">
                        <a:lnSpc>
                          <a:spcPct val="150000"/>
                        </a:lnSpc>
                        <a:spcAft>
                          <a:spcPts val="0"/>
                        </a:spcAft>
                      </a:pPr>
                      <a:r>
                        <a:rPr lang="es-EC" sz="1200" dirty="0">
                          <a:effectLst/>
                        </a:rPr>
                        <a:t>Porcentaje</a:t>
                      </a:r>
                      <a:endParaRPr lang="es-EC" sz="1200" dirty="0">
                        <a:effectLst/>
                        <a:latin typeface="Times New Roman"/>
                        <a:ea typeface="Times New Roman"/>
                        <a:cs typeface="Times New Roman"/>
                      </a:endParaRPr>
                    </a:p>
                  </a:txBody>
                  <a:tcPr marL="68580" marR="68580" marT="0" marB="0"/>
                </a:tc>
                <a:tc>
                  <a:txBody>
                    <a:bodyPr/>
                    <a:lstStyle/>
                    <a:p>
                      <a:pPr algn="just">
                        <a:lnSpc>
                          <a:spcPct val="150000"/>
                        </a:lnSpc>
                        <a:spcAft>
                          <a:spcPts val="0"/>
                        </a:spcAft>
                      </a:pPr>
                      <a:r>
                        <a:rPr lang="es-EC" sz="1200" dirty="0">
                          <a:effectLst/>
                        </a:rPr>
                        <a:t>Frecuencia Acumulada</a:t>
                      </a:r>
                      <a:endParaRPr lang="es-EC" sz="1200" dirty="0">
                        <a:effectLst/>
                        <a:latin typeface="Times New Roman"/>
                        <a:ea typeface="Times New Roman"/>
                        <a:cs typeface="Times New Roman"/>
                      </a:endParaRPr>
                    </a:p>
                  </a:txBody>
                  <a:tcPr marL="68580" marR="68580" marT="0" marB="0"/>
                </a:tc>
                <a:tc>
                  <a:txBody>
                    <a:bodyPr/>
                    <a:lstStyle/>
                    <a:p>
                      <a:pPr algn="just">
                        <a:lnSpc>
                          <a:spcPct val="150000"/>
                        </a:lnSpc>
                        <a:spcAft>
                          <a:spcPts val="0"/>
                        </a:spcAft>
                      </a:pPr>
                      <a:r>
                        <a:rPr lang="es-EC" sz="1200" dirty="0">
                          <a:effectLst/>
                        </a:rPr>
                        <a:t>Porcentaje Acumulado</a:t>
                      </a:r>
                      <a:endParaRPr lang="es-EC" sz="1200" dirty="0">
                        <a:effectLst/>
                        <a:latin typeface="Times New Roman"/>
                        <a:ea typeface="Times New Roman"/>
                        <a:cs typeface="Times New Roman"/>
                      </a:endParaRPr>
                    </a:p>
                  </a:txBody>
                  <a:tcPr marL="68580" marR="68580" marT="0" marB="0"/>
                </a:tc>
              </a:tr>
              <a:tr h="933048">
                <a:tc>
                  <a:txBody>
                    <a:bodyPr/>
                    <a:lstStyle/>
                    <a:p>
                      <a:pPr marL="342900" lvl="0" indent="-342900">
                        <a:lnSpc>
                          <a:spcPct val="115000"/>
                        </a:lnSpc>
                        <a:spcAft>
                          <a:spcPts val="0"/>
                        </a:spcAft>
                        <a:buFont typeface="+mj-lt"/>
                        <a:buAutoNum type="alphaLcParenR"/>
                      </a:pPr>
                      <a:r>
                        <a:rPr lang="es-EC" sz="1200" dirty="0">
                          <a:effectLst/>
                        </a:rPr>
                        <a:t>Muy importante</a:t>
                      </a:r>
                    </a:p>
                    <a:p>
                      <a:pPr marL="342900" lvl="0" indent="-342900">
                        <a:lnSpc>
                          <a:spcPct val="115000"/>
                        </a:lnSpc>
                        <a:spcAft>
                          <a:spcPts val="0"/>
                        </a:spcAft>
                        <a:buFont typeface="+mj-lt"/>
                        <a:buAutoNum type="alphaLcParenR"/>
                      </a:pPr>
                      <a:r>
                        <a:rPr lang="es-EC" sz="1200" dirty="0">
                          <a:effectLst/>
                        </a:rPr>
                        <a:t>Medianamente Importante</a:t>
                      </a:r>
                    </a:p>
                    <a:p>
                      <a:pPr marL="342900" lvl="0" indent="-342900">
                        <a:lnSpc>
                          <a:spcPct val="115000"/>
                        </a:lnSpc>
                        <a:spcAft>
                          <a:spcPts val="0"/>
                        </a:spcAft>
                        <a:buFont typeface="+mj-lt"/>
                        <a:buAutoNum type="alphaLcParenR"/>
                      </a:pPr>
                      <a:r>
                        <a:rPr lang="es-EC" sz="1200" dirty="0">
                          <a:effectLst/>
                        </a:rPr>
                        <a:t>Poco Importante</a:t>
                      </a:r>
                    </a:p>
                    <a:p>
                      <a:pPr marL="342900" lvl="0" indent="-342900">
                        <a:lnSpc>
                          <a:spcPct val="115000"/>
                        </a:lnSpc>
                        <a:spcAft>
                          <a:spcPts val="0"/>
                        </a:spcAft>
                        <a:buFont typeface="+mj-lt"/>
                        <a:buAutoNum type="alphaLcParenR"/>
                      </a:pPr>
                      <a:r>
                        <a:rPr lang="es-EC" sz="1200" dirty="0">
                          <a:effectLst/>
                        </a:rPr>
                        <a:t>Sin importancia</a:t>
                      </a:r>
                      <a:endParaRPr lang="es-EC" sz="12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200" dirty="0">
                          <a:effectLst/>
                        </a:rPr>
                        <a:t>197</a:t>
                      </a:r>
                    </a:p>
                    <a:p>
                      <a:pPr algn="r">
                        <a:lnSpc>
                          <a:spcPct val="115000"/>
                        </a:lnSpc>
                        <a:spcAft>
                          <a:spcPts val="0"/>
                        </a:spcAft>
                      </a:pPr>
                      <a:r>
                        <a:rPr lang="es-EC" sz="1200" dirty="0">
                          <a:effectLst/>
                        </a:rPr>
                        <a:t>33</a:t>
                      </a:r>
                    </a:p>
                    <a:p>
                      <a:pPr algn="r">
                        <a:lnSpc>
                          <a:spcPct val="115000"/>
                        </a:lnSpc>
                        <a:spcAft>
                          <a:spcPts val="0"/>
                        </a:spcAft>
                      </a:pPr>
                      <a:r>
                        <a:rPr lang="es-EC" sz="1200" dirty="0">
                          <a:effectLst/>
                        </a:rPr>
                        <a:t>10</a:t>
                      </a:r>
                    </a:p>
                    <a:p>
                      <a:pPr algn="r">
                        <a:lnSpc>
                          <a:spcPct val="115000"/>
                        </a:lnSpc>
                        <a:spcAft>
                          <a:spcPts val="0"/>
                        </a:spcAft>
                      </a:pPr>
                      <a:r>
                        <a:rPr lang="es-EC" sz="1200" dirty="0">
                          <a:effectLst/>
                        </a:rPr>
                        <a:t>0</a:t>
                      </a:r>
                      <a:endParaRPr lang="es-EC" sz="12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200" dirty="0">
                          <a:effectLst/>
                        </a:rPr>
                        <a:t>82%</a:t>
                      </a:r>
                    </a:p>
                    <a:p>
                      <a:pPr algn="r">
                        <a:lnSpc>
                          <a:spcPct val="115000"/>
                        </a:lnSpc>
                        <a:spcAft>
                          <a:spcPts val="0"/>
                        </a:spcAft>
                      </a:pPr>
                      <a:r>
                        <a:rPr lang="es-EC" sz="1200" dirty="0">
                          <a:effectLst/>
                        </a:rPr>
                        <a:t>14%</a:t>
                      </a:r>
                    </a:p>
                    <a:p>
                      <a:pPr algn="r">
                        <a:lnSpc>
                          <a:spcPct val="115000"/>
                        </a:lnSpc>
                        <a:spcAft>
                          <a:spcPts val="0"/>
                        </a:spcAft>
                      </a:pPr>
                      <a:r>
                        <a:rPr lang="es-EC" sz="1200" dirty="0">
                          <a:effectLst/>
                        </a:rPr>
                        <a:t>4%</a:t>
                      </a:r>
                    </a:p>
                    <a:p>
                      <a:pPr algn="r">
                        <a:lnSpc>
                          <a:spcPct val="115000"/>
                        </a:lnSpc>
                        <a:spcAft>
                          <a:spcPts val="0"/>
                        </a:spcAft>
                      </a:pPr>
                      <a:r>
                        <a:rPr lang="es-EC" sz="1200" dirty="0">
                          <a:effectLst/>
                        </a:rPr>
                        <a:t>0%</a:t>
                      </a:r>
                      <a:endParaRPr lang="es-EC" sz="12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200" dirty="0">
                          <a:effectLst/>
                        </a:rPr>
                        <a:t>197</a:t>
                      </a:r>
                    </a:p>
                    <a:p>
                      <a:pPr algn="r">
                        <a:lnSpc>
                          <a:spcPct val="115000"/>
                        </a:lnSpc>
                        <a:spcAft>
                          <a:spcPts val="0"/>
                        </a:spcAft>
                      </a:pPr>
                      <a:r>
                        <a:rPr lang="es-EC" sz="1200" dirty="0">
                          <a:effectLst/>
                        </a:rPr>
                        <a:t>230</a:t>
                      </a:r>
                    </a:p>
                    <a:p>
                      <a:pPr algn="r">
                        <a:lnSpc>
                          <a:spcPct val="115000"/>
                        </a:lnSpc>
                        <a:spcAft>
                          <a:spcPts val="0"/>
                        </a:spcAft>
                      </a:pPr>
                      <a:r>
                        <a:rPr lang="es-EC" sz="1200" dirty="0">
                          <a:effectLst/>
                        </a:rPr>
                        <a:t>240</a:t>
                      </a:r>
                      <a:endParaRPr lang="es-EC" sz="12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200" dirty="0">
                          <a:effectLst/>
                        </a:rPr>
                        <a:t>82%</a:t>
                      </a:r>
                    </a:p>
                    <a:p>
                      <a:pPr algn="r">
                        <a:lnSpc>
                          <a:spcPct val="115000"/>
                        </a:lnSpc>
                        <a:spcAft>
                          <a:spcPts val="0"/>
                        </a:spcAft>
                      </a:pPr>
                      <a:r>
                        <a:rPr lang="es-EC" sz="1200" dirty="0">
                          <a:effectLst/>
                        </a:rPr>
                        <a:t>96%</a:t>
                      </a:r>
                    </a:p>
                    <a:p>
                      <a:pPr algn="r">
                        <a:lnSpc>
                          <a:spcPct val="115000"/>
                        </a:lnSpc>
                        <a:spcAft>
                          <a:spcPts val="0"/>
                        </a:spcAft>
                      </a:pPr>
                      <a:r>
                        <a:rPr lang="es-EC" sz="1200" dirty="0">
                          <a:effectLst/>
                        </a:rPr>
                        <a:t>100%</a:t>
                      </a:r>
                      <a:endParaRPr lang="es-EC" sz="1200" dirty="0">
                        <a:effectLst/>
                        <a:latin typeface="Times New Roman"/>
                        <a:ea typeface="Times New Roman"/>
                        <a:cs typeface="Times New Roman"/>
                      </a:endParaRPr>
                    </a:p>
                  </a:txBody>
                  <a:tcPr marL="68580" marR="68580" marT="0" marB="0"/>
                </a:tc>
              </a:tr>
              <a:tr h="311016">
                <a:tc>
                  <a:txBody>
                    <a:bodyPr/>
                    <a:lstStyle/>
                    <a:p>
                      <a:pPr marL="676275">
                        <a:lnSpc>
                          <a:spcPct val="115000"/>
                        </a:lnSpc>
                        <a:spcAft>
                          <a:spcPts val="0"/>
                        </a:spcAft>
                      </a:pPr>
                      <a:r>
                        <a:rPr lang="es-EC" sz="1200" dirty="0">
                          <a:effectLst/>
                        </a:rPr>
                        <a:t>Totales</a:t>
                      </a:r>
                      <a:endParaRPr lang="es-EC" sz="1200" dirty="0">
                        <a:effectLst/>
                        <a:latin typeface="Times New Roman"/>
                        <a:ea typeface="Times New Roman"/>
                        <a:cs typeface="Times New Roman"/>
                      </a:endParaRPr>
                    </a:p>
                  </a:txBody>
                  <a:tcPr marL="68580" marR="68580" marT="0" marB="0"/>
                </a:tc>
                <a:tc>
                  <a:txBody>
                    <a:bodyPr/>
                    <a:lstStyle/>
                    <a:p>
                      <a:pPr algn="r">
                        <a:lnSpc>
                          <a:spcPct val="150000"/>
                        </a:lnSpc>
                        <a:spcAft>
                          <a:spcPts val="0"/>
                        </a:spcAft>
                      </a:pPr>
                      <a:r>
                        <a:rPr lang="es-EC" sz="1200" dirty="0">
                          <a:effectLst/>
                        </a:rPr>
                        <a:t>240</a:t>
                      </a:r>
                      <a:endParaRPr lang="es-EC" sz="1200" dirty="0">
                        <a:effectLst/>
                        <a:latin typeface="Times New Roman"/>
                        <a:ea typeface="Times New Roman"/>
                        <a:cs typeface="Times New Roman"/>
                      </a:endParaRPr>
                    </a:p>
                  </a:txBody>
                  <a:tcPr marL="68580" marR="68580" marT="0" marB="0"/>
                </a:tc>
                <a:tc>
                  <a:txBody>
                    <a:bodyPr/>
                    <a:lstStyle/>
                    <a:p>
                      <a:pPr algn="r">
                        <a:lnSpc>
                          <a:spcPct val="150000"/>
                        </a:lnSpc>
                        <a:spcAft>
                          <a:spcPts val="0"/>
                        </a:spcAft>
                      </a:pPr>
                      <a:r>
                        <a:rPr lang="es-EC" sz="1200" dirty="0">
                          <a:effectLst/>
                        </a:rPr>
                        <a:t>100%</a:t>
                      </a:r>
                      <a:endParaRPr lang="es-EC" sz="1200" dirty="0">
                        <a:effectLst/>
                        <a:latin typeface="Times New Roman"/>
                        <a:ea typeface="Times New Roman"/>
                        <a:cs typeface="Times New Roman"/>
                      </a:endParaRPr>
                    </a:p>
                  </a:txBody>
                  <a:tcPr marL="68580" marR="68580" marT="0" marB="0"/>
                </a:tc>
                <a:tc>
                  <a:txBody>
                    <a:bodyPr/>
                    <a:lstStyle/>
                    <a:p>
                      <a:pPr algn="just">
                        <a:lnSpc>
                          <a:spcPct val="150000"/>
                        </a:lnSpc>
                        <a:spcAft>
                          <a:spcPts val="0"/>
                        </a:spcAft>
                      </a:pPr>
                      <a:r>
                        <a:rPr lang="es-EC" sz="1200" dirty="0">
                          <a:effectLst/>
                          <a:highlight>
                            <a:srgbClr val="FFFF00"/>
                          </a:highlight>
                        </a:rPr>
                        <a:t> </a:t>
                      </a:r>
                      <a:endParaRPr lang="es-EC" sz="1200" dirty="0">
                        <a:effectLst/>
                        <a:latin typeface="Times New Roman"/>
                        <a:ea typeface="Times New Roman"/>
                        <a:cs typeface="Times New Roman"/>
                      </a:endParaRPr>
                    </a:p>
                  </a:txBody>
                  <a:tcPr marL="68580" marR="68580" marT="0" marB="0"/>
                </a:tc>
                <a:tc>
                  <a:txBody>
                    <a:bodyPr/>
                    <a:lstStyle/>
                    <a:p>
                      <a:pPr algn="just">
                        <a:lnSpc>
                          <a:spcPct val="150000"/>
                        </a:lnSpc>
                        <a:spcAft>
                          <a:spcPts val="0"/>
                        </a:spcAft>
                      </a:pPr>
                      <a:r>
                        <a:rPr lang="es-EC" sz="1200" dirty="0">
                          <a:effectLst/>
                          <a:highlight>
                            <a:srgbClr val="FFFF00"/>
                          </a:highlight>
                        </a:rPr>
                        <a:t> </a:t>
                      </a:r>
                      <a:endParaRPr lang="es-EC" sz="1200" dirty="0">
                        <a:effectLst/>
                        <a:latin typeface="Times New Roman"/>
                        <a:ea typeface="Times New Roman"/>
                        <a:cs typeface="Times New Roman"/>
                      </a:endParaRPr>
                    </a:p>
                  </a:txBody>
                  <a:tcPr marL="68580" marR="68580" marT="0" marB="0"/>
                </a:tc>
              </a:tr>
            </a:tbl>
          </a:graphicData>
        </a:graphic>
      </p:graphicFrame>
      <p:sp>
        <p:nvSpPr>
          <p:cNvPr id="3" name="Rectangle 1"/>
          <p:cNvSpPr>
            <a:spLocks noChangeArrowheads="1"/>
          </p:cNvSpPr>
          <p:nvPr/>
        </p:nvSpPr>
        <p:spPr bwMode="auto">
          <a:xfrm>
            <a:off x="539552" y="1412776"/>
            <a:ext cx="7200800" cy="33855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s-EC" sz="1600" dirty="0" smtClean="0"/>
              <a:t>Cuadro  10  </a:t>
            </a:r>
            <a:r>
              <a:rPr lang="es-EC" sz="1600" dirty="0"/>
              <a:t>Importancia de la creación de La Agencia local I.E.S.S</a:t>
            </a:r>
            <a:r>
              <a:rPr lang="es-EC" sz="1600" dirty="0" smtClean="0"/>
              <a:t>.</a:t>
            </a:r>
            <a:endParaRPr kumimoji="0" lang="es-EC" b="0" i="0" u="none" strike="noStrike" cap="none" normalizeH="0" baseline="0" dirty="0" smtClean="0">
              <a:ln>
                <a:noFill/>
              </a:ln>
              <a:solidFill>
                <a:schemeClr val="tx1"/>
              </a:solidFill>
              <a:effectLst/>
              <a:cs typeface="Arial" pitchFamily="34" charset="0"/>
            </a:endParaRPr>
          </a:p>
        </p:txBody>
      </p:sp>
      <p:graphicFrame>
        <p:nvGraphicFramePr>
          <p:cNvPr id="9" name="8 Tabla"/>
          <p:cNvGraphicFramePr>
            <a:graphicFrameLocks noGrp="1"/>
          </p:cNvGraphicFramePr>
          <p:nvPr>
            <p:extLst>
              <p:ext uri="{D42A27DB-BD31-4B8C-83A1-F6EECF244321}">
                <p14:modId xmlns:p14="http://schemas.microsoft.com/office/powerpoint/2010/main" xmlns="" val="3487579204"/>
              </p:ext>
            </p:extLst>
          </p:nvPr>
        </p:nvGraphicFramePr>
        <p:xfrm>
          <a:off x="467544" y="4581128"/>
          <a:ext cx="6912768" cy="1872208"/>
        </p:xfrm>
        <a:graphic>
          <a:graphicData uri="http://schemas.openxmlformats.org/drawingml/2006/table">
            <a:tbl>
              <a:tblPr firstRow="1" firstCol="1" bandRow="1">
                <a:tableStyleId>{5C22544A-7EE6-4342-B048-85BDC9FD1C3A}</a:tableStyleId>
              </a:tblPr>
              <a:tblGrid>
                <a:gridCol w="2182687"/>
                <a:gridCol w="1113147"/>
                <a:gridCol w="1166267"/>
                <a:gridCol w="1259029"/>
                <a:gridCol w="1191638"/>
              </a:tblGrid>
              <a:tr h="648072">
                <a:tc>
                  <a:txBody>
                    <a:bodyPr/>
                    <a:lstStyle/>
                    <a:p>
                      <a:pPr algn="just">
                        <a:lnSpc>
                          <a:spcPct val="150000"/>
                        </a:lnSpc>
                        <a:spcAft>
                          <a:spcPts val="0"/>
                        </a:spcAft>
                      </a:pPr>
                      <a:r>
                        <a:rPr lang="es-EC" sz="1200" dirty="0">
                          <a:effectLst/>
                        </a:rPr>
                        <a:t>Opción de respuesta</a:t>
                      </a:r>
                      <a:endParaRPr lang="es-EC" sz="1200" dirty="0">
                        <a:effectLst/>
                        <a:latin typeface="Times New Roman"/>
                        <a:ea typeface="Times New Roman"/>
                        <a:cs typeface="Times New Roman"/>
                      </a:endParaRPr>
                    </a:p>
                  </a:txBody>
                  <a:tcPr marL="68580" marR="68580" marT="0" marB="0"/>
                </a:tc>
                <a:tc>
                  <a:txBody>
                    <a:bodyPr/>
                    <a:lstStyle/>
                    <a:p>
                      <a:pPr algn="just">
                        <a:lnSpc>
                          <a:spcPct val="150000"/>
                        </a:lnSpc>
                        <a:spcAft>
                          <a:spcPts val="0"/>
                        </a:spcAft>
                      </a:pPr>
                      <a:r>
                        <a:rPr lang="es-EC" sz="1200">
                          <a:effectLst/>
                        </a:rPr>
                        <a:t>Frecuencia</a:t>
                      </a:r>
                      <a:endParaRPr lang="es-EC" sz="1200">
                        <a:effectLst/>
                        <a:latin typeface="Times New Roman"/>
                        <a:ea typeface="Times New Roman"/>
                        <a:cs typeface="Times New Roman"/>
                      </a:endParaRPr>
                    </a:p>
                  </a:txBody>
                  <a:tcPr marL="68580" marR="68580" marT="0" marB="0"/>
                </a:tc>
                <a:tc>
                  <a:txBody>
                    <a:bodyPr/>
                    <a:lstStyle/>
                    <a:p>
                      <a:pPr algn="just">
                        <a:lnSpc>
                          <a:spcPct val="150000"/>
                        </a:lnSpc>
                        <a:spcAft>
                          <a:spcPts val="0"/>
                        </a:spcAft>
                      </a:pPr>
                      <a:r>
                        <a:rPr lang="es-EC" sz="1200" dirty="0">
                          <a:effectLst/>
                        </a:rPr>
                        <a:t>Porcentaje</a:t>
                      </a:r>
                      <a:endParaRPr lang="es-EC" sz="1200" dirty="0">
                        <a:effectLst/>
                        <a:latin typeface="Times New Roman"/>
                        <a:ea typeface="Times New Roman"/>
                        <a:cs typeface="Times New Roman"/>
                      </a:endParaRPr>
                    </a:p>
                  </a:txBody>
                  <a:tcPr marL="68580" marR="68580" marT="0" marB="0"/>
                </a:tc>
                <a:tc>
                  <a:txBody>
                    <a:bodyPr/>
                    <a:lstStyle/>
                    <a:p>
                      <a:pPr algn="just">
                        <a:lnSpc>
                          <a:spcPct val="150000"/>
                        </a:lnSpc>
                        <a:spcAft>
                          <a:spcPts val="0"/>
                        </a:spcAft>
                      </a:pPr>
                      <a:r>
                        <a:rPr lang="es-EC" sz="1200">
                          <a:effectLst/>
                        </a:rPr>
                        <a:t>Frecuencia Acumulada</a:t>
                      </a:r>
                      <a:endParaRPr lang="es-EC" sz="1200">
                        <a:effectLst/>
                        <a:latin typeface="Times New Roman"/>
                        <a:ea typeface="Times New Roman"/>
                        <a:cs typeface="Times New Roman"/>
                      </a:endParaRPr>
                    </a:p>
                  </a:txBody>
                  <a:tcPr marL="68580" marR="68580" marT="0" marB="0"/>
                </a:tc>
                <a:tc>
                  <a:txBody>
                    <a:bodyPr/>
                    <a:lstStyle/>
                    <a:p>
                      <a:pPr algn="just">
                        <a:lnSpc>
                          <a:spcPct val="150000"/>
                        </a:lnSpc>
                        <a:spcAft>
                          <a:spcPts val="0"/>
                        </a:spcAft>
                      </a:pPr>
                      <a:r>
                        <a:rPr lang="es-EC" sz="1200" dirty="0">
                          <a:effectLst/>
                        </a:rPr>
                        <a:t>Porcentaje Acumulado</a:t>
                      </a:r>
                      <a:endParaRPr lang="es-EC" sz="1200" dirty="0">
                        <a:effectLst/>
                        <a:latin typeface="Times New Roman"/>
                        <a:ea typeface="Times New Roman"/>
                        <a:cs typeface="Times New Roman"/>
                      </a:endParaRPr>
                    </a:p>
                  </a:txBody>
                  <a:tcPr marL="68580" marR="68580" marT="0" marB="0"/>
                </a:tc>
              </a:tr>
              <a:tr h="864096">
                <a:tc>
                  <a:txBody>
                    <a:bodyPr/>
                    <a:lstStyle/>
                    <a:p>
                      <a:pPr marL="342900" lvl="0" indent="-342900" algn="just">
                        <a:lnSpc>
                          <a:spcPct val="115000"/>
                        </a:lnSpc>
                        <a:buFont typeface="+mj-lt"/>
                        <a:buAutoNum type="alphaLcParenR"/>
                      </a:pPr>
                      <a:r>
                        <a:rPr lang="es-EC" sz="1400" dirty="0">
                          <a:effectLst/>
                        </a:rPr>
                        <a:t>Frecuentemente	</a:t>
                      </a:r>
                    </a:p>
                    <a:p>
                      <a:pPr marL="342900" lvl="0" indent="-342900" algn="just">
                        <a:lnSpc>
                          <a:spcPct val="115000"/>
                        </a:lnSpc>
                        <a:buFont typeface="+mj-lt"/>
                        <a:buAutoNum type="alphaLcParenR"/>
                      </a:pPr>
                      <a:r>
                        <a:rPr lang="es-EC" sz="1400" dirty="0">
                          <a:effectLst/>
                        </a:rPr>
                        <a:t>Muy poco</a:t>
                      </a:r>
                    </a:p>
                    <a:p>
                      <a:pPr marL="342900" lvl="0" indent="-342900" algn="just">
                        <a:lnSpc>
                          <a:spcPct val="115000"/>
                        </a:lnSpc>
                        <a:buFont typeface="+mj-lt"/>
                        <a:buAutoNum type="alphaLcParenR"/>
                      </a:pPr>
                      <a:r>
                        <a:rPr lang="es-EC" sz="1400" dirty="0">
                          <a:effectLst/>
                        </a:rPr>
                        <a:t>Nunca </a:t>
                      </a:r>
                      <a:endParaRPr lang="es-EC" sz="1400" dirty="0">
                        <a:effectLst/>
                        <a:latin typeface="Calibri"/>
                        <a:cs typeface="Times New Roman"/>
                      </a:endParaRPr>
                    </a:p>
                  </a:txBody>
                  <a:tcPr marL="68580" marR="68580" marT="0" marB="0"/>
                </a:tc>
                <a:tc>
                  <a:txBody>
                    <a:bodyPr/>
                    <a:lstStyle/>
                    <a:p>
                      <a:pPr algn="r">
                        <a:lnSpc>
                          <a:spcPct val="115000"/>
                        </a:lnSpc>
                        <a:spcAft>
                          <a:spcPts val="0"/>
                        </a:spcAft>
                      </a:pPr>
                      <a:r>
                        <a:rPr lang="es-EC" sz="1400" dirty="0">
                          <a:effectLst/>
                        </a:rPr>
                        <a:t>110</a:t>
                      </a:r>
                    </a:p>
                    <a:p>
                      <a:pPr algn="r">
                        <a:lnSpc>
                          <a:spcPct val="115000"/>
                        </a:lnSpc>
                        <a:spcAft>
                          <a:spcPts val="0"/>
                        </a:spcAft>
                      </a:pPr>
                      <a:r>
                        <a:rPr lang="es-EC" sz="1400" dirty="0">
                          <a:effectLst/>
                        </a:rPr>
                        <a:t>396</a:t>
                      </a:r>
                    </a:p>
                    <a:p>
                      <a:pPr algn="r">
                        <a:lnSpc>
                          <a:spcPct val="115000"/>
                        </a:lnSpc>
                        <a:spcAft>
                          <a:spcPts val="0"/>
                        </a:spcAft>
                      </a:pPr>
                      <a:r>
                        <a:rPr lang="es-EC" sz="1400" dirty="0">
                          <a:effectLst/>
                        </a:rPr>
                        <a:t>44</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20%</a:t>
                      </a:r>
                    </a:p>
                    <a:p>
                      <a:pPr algn="r">
                        <a:lnSpc>
                          <a:spcPct val="115000"/>
                        </a:lnSpc>
                        <a:spcAft>
                          <a:spcPts val="0"/>
                        </a:spcAft>
                      </a:pPr>
                      <a:r>
                        <a:rPr lang="es-EC" sz="1400" dirty="0">
                          <a:effectLst/>
                        </a:rPr>
                        <a:t>72%</a:t>
                      </a:r>
                    </a:p>
                    <a:p>
                      <a:pPr algn="r">
                        <a:lnSpc>
                          <a:spcPct val="115000"/>
                        </a:lnSpc>
                        <a:spcAft>
                          <a:spcPts val="0"/>
                        </a:spcAft>
                      </a:pPr>
                      <a:r>
                        <a:rPr lang="es-EC" sz="1400" dirty="0">
                          <a:effectLst/>
                        </a:rPr>
                        <a:t>8%</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110</a:t>
                      </a:r>
                    </a:p>
                    <a:p>
                      <a:pPr algn="r">
                        <a:lnSpc>
                          <a:spcPct val="115000"/>
                        </a:lnSpc>
                        <a:spcAft>
                          <a:spcPts val="0"/>
                        </a:spcAft>
                      </a:pPr>
                      <a:r>
                        <a:rPr lang="es-EC" sz="1400" dirty="0">
                          <a:effectLst/>
                        </a:rPr>
                        <a:t>506</a:t>
                      </a:r>
                    </a:p>
                    <a:p>
                      <a:pPr algn="r">
                        <a:lnSpc>
                          <a:spcPct val="115000"/>
                        </a:lnSpc>
                        <a:spcAft>
                          <a:spcPts val="0"/>
                        </a:spcAft>
                      </a:pPr>
                      <a:r>
                        <a:rPr lang="es-EC" sz="1400" dirty="0">
                          <a:effectLst/>
                        </a:rPr>
                        <a:t>550</a:t>
                      </a:r>
                      <a:endParaRPr lang="es-EC" sz="14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400" dirty="0">
                          <a:effectLst/>
                        </a:rPr>
                        <a:t>20%</a:t>
                      </a:r>
                    </a:p>
                    <a:p>
                      <a:pPr algn="r">
                        <a:lnSpc>
                          <a:spcPct val="115000"/>
                        </a:lnSpc>
                        <a:spcAft>
                          <a:spcPts val="0"/>
                        </a:spcAft>
                      </a:pPr>
                      <a:r>
                        <a:rPr lang="es-EC" sz="1400" dirty="0">
                          <a:effectLst/>
                        </a:rPr>
                        <a:t>92%</a:t>
                      </a:r>
                    </a:p>
                    <a:p>
                      <a:pPr algn="r">
                        <a:lnSpc>
                          <a:spcPct val="115000"/>
                        </a:lnSpc>
                        <a:spcAft>
                          <a:spcPts val="0"/>
                        </a:spcAft>
                      </a:pPr>
                      <a:r>
                        <a:rPr lang="es-EC" sz="1400" dirty="0">
                          <a:effectLst/>
                        </a:rPr>
                        <a:t>100%</a:t>
                      </a:r>
                      <a:endParaRPr lang="es-EC" sz="1400" dirty="0">
                        <a:effectLst/>
                        <a:latin typeface="Times New Roman"/>
                        <a:ea typeface="Times New Roman"/>
                        <a:cs typeface="Times New Roman"/>
                      </a:endParaRPr>
                    </a:p>
                  </a:txBody>
                  <a:tcPr marL="68580" marR="68580" marT="0" marB="0"/>
                </a:tc>
              </a:tr>
              <a:tr h="360040">
                <a:tc>
                  <a:txBody>
                    <a:bodyPr/>
                    <a:lstStyle/>
                    <a:p>
                      <a:pPr marL="676275">
                        <a:lnSpc>
                          <a:spcPct val="115000"/>
                        </a:lnSpc>
                        <a:spcAft>
                          <a:spcPts val="0"/>
                        </a:spcAft>
                      </a:pPr>
                      <a:r>
                        <a:rPr lang="es-EC" sz="1800" dirty="0">
                          <a:effectLst/>
                        </a:rPr>
                        <a:t>Totales</a:t>
                      </a:r>
                      <a:endParaRPr lang="es-EC" sz="18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800" dirty="0">
                          <a:effectLst/>
                        </a:rPr>
                        <a:t>550</a:t>
                      </a:r>
                      <a:endParaRPr lang="es-EC" sz="1800" dirty="0">
                        <a:effectLst/>
                        <a:latin typeface="Times New Roman"/>
                        <a:ea typeface="Times New Roman"/>
                        <a:cs typeface="Times New Roman"/>
                      </a:endParaRPr>
                    </a:p>
                  </a:txBody>
                  <a:tcPr marL="68580" marR="68580" marT="0" marB="0"/>
                </a:tc>
                <a:tc>
                  <a:txBody>
                    <a:bodyPr/>
                    <a:lstStyle/>
                    <a:p>
                      <a:pPr algn="r">
                        <a:lnSpc>
                          <a:spcPct val="115000"/>
                        </a:lnSpc>
                        <a:spcAft>
                          <a:spcPts val="0"/>
                        </a:spcAft>
                      </a:pPr>
                      <a:r>
                        <a:rPr lang="es-EC" sz="1800" dirty="0">
                          <a:effectLst/>
                        </a:rPr>
                        <a:t>100%</a:t>
                      </a:r>
                      <a:endParaRPr lang="es-EC" sz="1800" dirty="0">
                        <a:effectLst/>
                        <a:latin typeface="Times New Roman"/>
                        <a:ea typeface="Times New Roman"/>
                        <a:cs typeface="Times New Roman"/>
                      </a:endParaRPr>
                    </a:p>
                  </a:txBody>
                  <a:tcPr marL="68580" marR="68580" marT="0" marB="0"/>
                </a:tc>
                <a:tc>
                  <a:txBody>
                    <a:bodyPr/>
                    <a:lstStyle/>
                    <a:p>
                      <a:pPr algn="just">
                        <a:lnSpc>
                          <a:spcPct val="150000"/>
                        </a:lnSpc>
                        <a:spcAft>
                          <a:spcPts val="0"/>
                        </a:spcAft>
                      </a:pPr>
                      <a:r>
                        <a:rPr lang="es-EC" sz="1200">
                          <a:effectLst/>
                          <a:highlight>
                            <a:srgbClr val="FFFF00"/>
                          </a:highlight>
                        </a:rPr>
                        <a:t> </a:t>
                      </a:r>
                      <a:endParaRPr lang="es-EC" sz="1200">
                        <a:effectLst/>
                        <a:latin typeface="Times New Roman"/>
                        <a:ea typeface="Times New Roman"/>
                        <a:cs typeface="Times New Roman"/>
                      </a:endParaRPr>
                    </a:p>
                  </a:txBody>
                  <a:tcPr marL="68580" marR="68580" marT="0" marB="0"/>
                </a:tc>
                <a:tc>
                  <a:txBody>
                    <a:bodyPr/>
                    <a:lstStyle/>
                    <a:p>
                      <a:pPr algn="just">
                        <a:lnSpc>
                          <a:spcPct val="150000"/>
                        </a:lnSpc>
                        <a:spcAft>
                          <a:spcPts val="0"/>
                        </a:spcAft>
                      </a:pPr>
                      <a:r>
                        <a:rPr lang="es-EC" sz="1200" dirty="0">
                          <a:effectLst/>
                          <a:highlight>
                            <a:srgbClr val="FFFF00"/>
                          </a:highlight>
                        </a:rPr>
                        <a:t> </a:t>
                      </a:r>
                      <a:endParaRPr lang="es-EC" sz="1200" dirty="0">
                        <a:effectLst/>
                        <a:latin typeface="Times New Roman"/>
                        <a:ea typeface="Times New Roman"/>
                        <a:cs typeface="Times New Roman"/>
                      </a:endParaRPr>
                    </a:p>
                  </a:txBody>
                  <a:tcPr marL="68580" marR="68580" marT="0" marB="0"/>
                </a:tc>
              </a:tr>
            </a:tbl>
          </a:graphicData>
        </a:graphic>
      </p:graphicFrame>
      <p:sp>
        <p:nvSpPr>
          <p:cNvPr id="10" name="9 Rectángulo"/>
          <p:cNvSpPr/>
          <p:nvPr/>
        </p:nvSpPr>
        <p:spPr>
          <a:xfrm>
            <a:off x="611560" y="4221088"/>
            <a:ext cx="6624736" cy="338554"/>
          </a:xfrm>
          <a:prstGeom prst="rect">
            <a:avLst/>
          </a:prstGeom>
        </p:spPr>
        <p:txBody>
          <a:bodyPr wrap="square">
            <a:spAutoFit/>
          </a:bodyPr>
          <a:lstStyle/>
          <a:p>
            <a:r>
              <a:rPr lang="es-EC" sz="1600" dirty="0"/>
              <a:t>Cuadro </a:t>
            </a:r>
            <a:r>
              <a:rPr lang="es-EC" sz="1600" dirty="0" smtClean="0"/>
              <a:t>22</a:t>
            </a:r>
            <a:r>
              <a:rPr lang="es-EC" sz="1600" dirty="0"/>
              <a:t> </a:t>
            </a:r>
            <a:r>
              <a:rPr lang="es-EC" sz="1600" dirty="0" smtClean="0"/>
              <a:t>  </a:t>
            </a:r>
            <a:r>
              <a:rPr lang="es-EC" sz="1600" dirty="0" smtClean="0"/>
              <a:t>Charlas </a:t>
            </a:r>
            <a:r>
              <a:rPr lang="es-EC" sz="1600" dirty="0"/>
              <a:t>sobre Seguridad Social y beneficios </a:t>
            </a:r>
          </a:p>
        </p:txBody>
      </p:sp>
      <p:sp>
        <p:nvSpPr>
          <p:cNvPr id="11" name="10 Rectángulo"/>
          <p:cNvSpPr/>
          <p:nvPr/>
        </p:nvSpPr>
        <p:spPr>
          <a:xfrm>
            <a:off x="467544" y="6488668"/>
            <a:ext cx="2071336" cy="369332"/>
          </a:xfrm>
          <a:prstGeom prst="rect">
            <a:avLst/>
          </a:prstGeom>
        </p:spPr>
        <p:txBody>
          <a:bodyPr wrap="none">
            <a:spAutoFit/>
          </a:bodyPr>
          <a:lstStyle/>
          <a:p>
            <a:pPr lvl="0" eaLnBrk="0" fontAlgn="base" hangingPunct="0">
              <a:spcBef>
                <a:spcPct val="0"/>
              </a:spcBef>
              <a:spcAft>
                <a:spcPct val="0"/>
              </a:spcAft>
            </a:pPr>
            <a:r>
              <a:rPr lang="es-EC" sz="1200" dirty="0"/>
              <a:t>Fuente</a:t>
            </a:r>
            <a:r>
              <a:rPr lang="es-EC" dirty="0"/>
              <a:t>: </a:t>
            </a:r>
            <a:r>
              <a:rPr lang="es-EC" sz="1200" dirty="0"/>
              <a:t>Encuestas aplicadas</a:t>
            </a:r>
          </a:p>
        </p:txBody>
      </p:sp>
      <p:sp>
        <p:nvSpPr>
          <p:cNvPr id="8" name="7 Rectángulo"/>
          <p:cNvSpPr/>
          <p:nvPr/>
        </p:nvSpPr>
        <p:spPr>
          <a:xfrm>
            <a:off x="0" y="3933056"/>
            <a:ext cx="3900427" cy="369332"/>
          </a:xfrm>
          <a:prstGeom prst="rect">
            <a:avLst/>
          </a:prstGeom>
        </p:spPr>
        <p:txBody>
          <a:bodyPr wrap="none">
            <a:spAutoFit/>
          </a:bodyPr>
          <a:lstStyle/>
          <a:p>
            <a:r>
              <a:rPr lang="es-EC" dirty="0" smtClean="0"/>
              <a:t>Ejemplo: Encuesta a </a:t>
            </a:r>
            <a:r>
              <a:rPr lang="es-EC" dirty="0" smtClean="0"/>
              <a:t>los Trabajadores </a:t>
            </a:r>
            <a:endParaRPr lang="es-EC" dirty="0"/>
          </a:p>
        </p:txBody>
      </p:sp>
    </p:spTree>
    <p:extLst>
      <p:ext uri="{BB962C8B-B14F-4D97-AF65-F5344CB8AC3E}">
        <p14:creationId xmlns:p14="http://schemas.microsoft.com/office/powerpoint/2010/main" xmlns="" val="35278690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95536" y="0"/>
            <a:ext cx="8352928" cy="6858000"/>
          </a:xfrm>
        </p:spPr>
        <p:txBody>
          <a:bodyPr/>
          <a:lstStyle/>
          <a:p>
            <a:pPr algn="ctr"/>
            <a:endParaRPr lang="es-EC" dirty="0" smtClean="0"/>
          </a:p>
          <a:p>
            <a:pPr algn="ctr"/>
            <a:r>
              <a:rPr lang="es-EC" dirty="0" smtClean="0"/>
              <a:t>DISCUSIÓN DE RESULTADOS </a:t>
            </a:r>
          </a:p>
          <a:p>
            <a:pPr algn="ctr"/>
            <a:endParaRPr lang="es-EC" dirty="0" smtClean="0"/>
          </a:p>
          <a:p>
            <a:pPr algn="just"/>
            <a:r>
              <a:rPr lang="es-EC" dirty="0" smtClean="0"/>
              <a:t>Consiste en confrontar los resultados de las encuestas con los aspectos trascendentales de la investigación como el número de los trabajadores, es un reflejo del crecimiento de la población laboral a quienes el Seguro Social debe atender, el control patronal se efectuaría de mejor manera al contar con una oficina del IESS que brinde asesoramiento, capacitación y ofrezca servicios y prestaciones en Seguridad Social.</a:t>
            </a:r>
          </a:p>
          <a:p>
            <a:pPr algn="just"/>
            <a:r>
              <a:rPr lang="es-EC" dirty="0" smtClean="0"/>
              <a:t>La pérdida de tiempo y recursos de los usuarios al trasladarse desde Atuntaqui hasta Ibarra u Otavalo a realizar los diferentes trámites </a:t>
            </a:r>
            <a:r>
              <a:rPr lang="es-EC" dirty="0" smtClean="0"/>
              <a:t>es otro de los elementos que inciden en la creación de la nueva Agencia en Atuntaqui del Seguro </a:t>
            </a:r>
            <a:r>
              <a:rPr lang="es-EC" dirty="0" smtClean="0"/>
              <a:t>Social.</a:t>
            </a:r>
            <a:endParaRPr lang="es-EC" dirty="0"/>
          </a:p>
        </p:txBody>
      </p:sp>
    </p:spTree>
    <p:extLst>
      <p:ext uri="{BB962C8B-B14F-4D97-AF65-F5344CB8AC3E}">
        <p14:creationId xmlns:p14="http://schemas.microsoft.com/office/powerpoint/2010/main" xmlns="" val="1233100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395536" y="404664"/>
            <a:ext cx="8352928" cy="6453336"/>
          </a:xfrm>
        </p:spPr>
        <p:txBody>
          <a:bodyPr>
            <a:normAutofit fontScale="77500" lnSpcReduction="20000"/>
          </a:bodyPr>
          <a:lstStyle/>
          <a:p>
            <a:pPr algn="ctr"/>
            <a:r>
              <a:rPr lang="es-EC" dirty="0" smtClean="0"/>
              <a:t>PREGUNTAS DE INVESTIGACIÓN FRENTE A RESULTADOS</a:t>
            </a:r>
          </a:p>
          <a:p>
            <a:pPr algn="ctr"/>
            <a:r>
              <a:rPr lang="es-EC" dirty="0" smtClean="0"/>
              <a:t> </a:t>
            </a:r>
          </a:p>
          <a:p>
            <a:pPr algn="just"/>
            <a:r>
              <a:rPr lang="es-EC" dirty="0" smtClean="0"/>
              <a:t>¿Qué aspectos sociales impiden que se conozca y aplique la Ley de Seguridad </a:t>
            </a:r>
            <a:r>
              <a:rPr lang="es-EC" dirty="0"/>
              <a:t>S</a:t>
            </a:r>
            <a:r>
              <a:rPr lang="es-EC" dirty="0" smtClean="0"/>
              <a:t>ocial?</a:t>
            </a:r>
          </a:p>
          <a:p>
            <a:pPr algn="just"/>
            <a:r>
              <a:rPr lang="es-EC" dirty="0" smtClean="0"/>
              <a:t>Como primer aspecto se encuentra la distancia y la concentración de los trámites en las oficinas de Ibarra, es uno de los factores sociales que impiden la aplicación de la Ley de Seguridad </a:t>
            </a:r>
            <a:r>
              <a:rPr lang="es-EC" dirty="0"/>
              <a:t>S</a:t>
            </a:r>
            <a:r>
              <a:rPr lang="es-EC" dirty="0" smtClean="0"/>
              <a:t>ocial en la ciudad de Atuntaqui y el cantón en general afirmado por el 62% de los encuestados como muy importante, además de opiniones y criterios fuera de encuesta permitieron determinar que falta presencia del </a:t>
            </a:r>
            <a:r>
              <a:rPr lang="es-EC" dirty="0" smtClean="0"/>
              <a:t>IESS, </a:t>
            </a:r>
            <a:r>
              <a:rPr lang="es-EC" dirty="0" smtClean="0"/>
              <a:t>considerando como la ciudad de mayor florecimiento comercial en el norte del país.</a:t>
            </a:r>
          </a:p>
          <a:p>
            <a:pPr algn="just"/>
            <a:r>
              <a:rPr lang="es-EC" dirty="0" smtClean="0"/>
              <a:t>¿Qué condiciones económicas obstaculizan el fiel cumplimiento de la ley del IESS?</a:t>
            </a:r>
          </a:p>
          <a:p>
            <a:pPr algn="just"/>
            <a:r>
              <a:rPr lang="es-EC" dirty="0" smtClean="0"/>
              <a:t>Los trabajadores son el grupo más vulnerable en cuanto a la afectación económica como obstáculo para la afiliación al ver menguados sus escuálidos ingresos por el descuento como aporte personal (9,35% del sueldo) así lo confirman el 69% de los trabajadores encuestados.</a:t>
            </a:r>
          </a:p>
          <a:p>
            <a:pPr algn="just"/>
            <a:r>
              <a:rPr lang="es-EC" dirty="0" smtClean="0"/>
              <a:t>¿Cómo afecta la Ley del IESS en la producción?</a:t>
            </a:r>
          </a:p>
          <a:p>
            <a:pPr algn="just"/>
            <a:r>
              <a:rPr lang="es-EC" dirty="0" smtClean="0"/>
              <a:t>El desconocimiento de la Ley de Seguridad Social promueve un abuso de parte de los empleadores e induce a la evasión y elusión de obligaciones patronales, al no contar con registros contables y de producción previos, concurrentes y posteriores como demuestran 166 encuestados de 240 que representa la ponderación investigada.</a:t>
            </a:r>
          </a:p>
          <a:p>
            <a:pPr algn="just"/>
            <a:r>
              <a:rPr lang="es-EC" dirty="0" smtClean="0"/>
              <a:t> </a:t>
            </a:r>
          </a:p>
        </p:txBody>
      </p:sp>
    </p:spTree>
    <p:extLst>
      <p:ext uri="{BB962C8B-B14F-4D97-AF65-F5344CB8AC3E}">
        <p14:creationId xmlns:p14="http://schemas.microsoft.com/office/powerpoint/2010/main" xmlns="" val="22214214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ubtítulo"/>
          <p:cNvSpPr>
            <a:spLocks noGrp="1"/>
          </p:cNvSpPr>
          <p:nvPr>
            <p:ph type="subTitle" idx="1"/>
          </p:nvPr>
        </p:nvSpPr>
        <p:spPr>
          <a:xfrm>
            <a:off x="467544" y="0"/>
            <a:ext cx="8280920" cy="6858000"/>
          </a:xfrm>
        </p:spPr>
        <p:txBody>
          <a:bodyPr>
            <a:normAutofit fontScale="85000" lnSpcReduction="10000"/>
          </a:bodyPr>
          <a:lstStyle/>
          <a:p>
            <a:pPr algn="ctr"/>
            <a:r>
              <a:rPr lang="es-EC" dirty="0" smtClean="0"/>
              <a:t>PROPUESTA</a:t>
            </a:r>
          </a:p>
          <a:p>
            <a:pPr algn="ctr"/>
            <a:endParaRPr lang="es-EC" dirty="0" smtClean="0"/>
          </a:p>
          <a:p>
            <a:pPr algn="just"/>
            <a:r>
              <a:rPr lang="es-EC" dirty="0" smtClean="0"/>
              <a:t>Con una adecuada visión de marketing se promocionará la nueva Agencia local del IESS misma que se debe socializar con la Municipalidad, cámaras, gremios, agrupaciones laborales, usuarios y publico en general, con el propósito de brindar una atención personalizada con celeridad, oportunidad y calidez.</a:t>
            </a:r>
          </a:p>
          <a:p>
            <a:pPr algn="just"/>
            <a:r>
              <a:rPr lang="es-EC" dirty="0" smtClean="0"/>
              <a:t>Beneficiarios.- Serán todos y cada uno de los trabajadores, jubilados, derechohabientes y público en general del cantón Antonio Ante.</a:t>
            </a:r>
          </a:p>
          <a:p>
            <a:pPr algn="just"/>
            <a:r>
              <a:rPr lang="es-EC" dirty="0" smtClean="0"/>
              <a:t>Diseño técnico de la propuesta: Por tratarse de un proyecto social, el tamaño del proyecto se verá reflejado en el costo beneficio determinados por la cobertura social y la recaudación como una inversión, y los beneficiarios todos y cada uno de los usuarios con la apertura de la nueva Agencia del IESS, lo que determina la conveniencia de la inversión y gasto, frente a los logros sociales obtenidos.</a:t>
            </a:r>
          </a:p>
          <a:p>
            <a:pPr algn="just"/>
            <a:r>
              <a:rPr lang="es-EC" dirty="0" smtClean="0"/>
              <a:t>Localización del proyecto.- La nueva agencia local del IESS estará localizada en las calles Rio Amazonas y Atahualpa esquina; por ser un sitio estratégico y de conocimiento anterior de la población, ya que por varios años aquí funcionó la inspectoría del IESS cerrada en el año 2000. </a:t>
            </a:r>
          </a:p>
        </p:txBody>
      </p:sp>
    </p:spTree>
    <p:extLst>
      <p:ext uri="{BB962C8B-B14F-4D97-AF65-F5344CB8AC3E}">
        <p14:creationId xmlns:p14="http://schemas.microsoft.com/office/powerpoint/2010/main" xmlns="" val="9567253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851</TotalTime>
  <Words>2552</Words>
  <Application>Microsoft Office PowerPoint</Application>
  <PresentationFormat>Presentación en pantalla (4:3)</PresentationFormat>
  <Paragraphs>374</Paragraphs>
  <Slides>18</Slides>
  <Notes>3</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Flujo</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G R A C I A 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Casa</dc:creator>
  <cp:lastModifiedBy>Casa</cp:lastModifiedBy>
  <cp:revision>98</cp:revision>
  <dcterms:created xsi:type="dcterms:W3CDTF">2011-07-25T02:02:10Z</dcterms:created>
  <dcterms:modified xsi:type="dcterms:W3CDTF">2011-12-05T04:49:53Z</dcterms:modified>
</cp:coreProperties>
</file>