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22"/>
  </p:notesMasterIdLst>
  <p:sldIdLst>
    <p:sldId id="256" r:id="rId2"/>
    <p:sldId id="257" r:id="rId3"/>
    <p:sldId id="277" r:id="rId4"/>
    <p:sldId id="258" r:id="rId5"/>
    <p:sldId id="259" r:id="rId6"/>
    <p:sldId id="260" r:id="rId7"/>
    <p:sldId id="261" r:id="rId8"/>
    <p:sldId id="262" r:id="rId9"/>
    <p:sldId id="263" r:id="rId10"/>
    <p:sldId id="280" r:id="rId11"/>
    <p:sldId id="271" r:id="rId12"/>
    <p:sldId id="264" r:id="rId13"/>
    <p:sldId id="272" r:id="rId14"/>
    <p:sldId id="266" r:id="rId15"/>
    <p:sldId id="275" r:id="rId16"/>
    <p:sldId id="278" r:id="rId17"/>
    <p:sldId id="268" r:id="rId18"/>
    <p:sldId id="279" r:id="rId19"/>
    <p:sldId id="273" r:id="rId20"/>
    <p:sldId id="274" r:id="rId21"/>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varScale="1">
        <p:scale>
          <a:sx n="70" d="100"/>
          <a:sy n="70" d="100"/>
        </p:scale>
        <p:origin x="-1368" y="-10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55" d="100"/>
          <a:sy n="55" d="100"/>
        </p:scale>
        <p:origin x="-2838"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7C93EB-9768-4676-8E3F-57F22578B5FB}" type="datetimeFigureOut">
              <a:rPr lang="es-EC" smtClean="0"/>
              <a:pPr/>
              <a:t>31/03/2012</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BD8A0A-88E8-40C4-8D56-C51492C89C7D}" type="slidenum">
              <a:rPr lang="es-EC" smtClean="0"/>
              <a:pPr/>
              <a:t>‹Nº›</a:t>
            </a:fld>
            <a:endParaRPr lang="es-EC"/>
          </a:p>
        </p:txBody>
      </p:sp>
    </p:spTree>
    <p:extLst>
      <p:ext uri="{BB962C8B-B14F-4D97-AF65-F5344CB8AC3E}">
        <p14:creationId xmlns:p14="http://schemas.microsoft.com/office/powerpoint/2010/main" xmlns="" val="233529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dirty="0"/>
          </a:p>
        </p:txBody>
      </p:sp>
      <p:sp>
        <p:nvSpPr>
          <p:cNvPr id="4" name="3 Marcador de número de diapositiva"/>
          <p:cNvSpPr>
            <a:spLocks noGrp="1"/>
          </p:cNvSpPr>
          <p:nvPr>
            <p:ph type="sldNum" sz="quarter" idx="10"/>
          </p:nvPr>
        </p:nvSpPr>
        <p:spPr/>
        <p:txBody>
          <a:bodyPr/>
          <a:lstStyle/>
          <a:p>
            <a:fld id="{3BBD8A0A-88E8-40C4-8D56-C51492C89C7D}" type="slidenum">
              <a:rPr lang="es-EC" smtClean="0"/>
              <a:pPr/>
              <a:t>1</a:t>
            </a:fld>
            <a:endParaRPr lang="es-EC"/>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C" dirty="0"/>
          </a:p>
        </p:txBody>
      </p:sp>
      <p:sp>
        <p:nvSpPr>
          <p:cNvPr id="4" name="3 Marcador de número de diapositiva"/>
          <p:cNvSpPr>
            <a:spLocks noGrp="1"/>
          </p:cNvSpPr>
          <p:nvPr>
            <p:ph type="sldNum" sz="quarter" idx="10"/>
          </p:nvPr>
        </p:nvSpPr>
        <p:spPr/>
        <p:txBody>
          <a:bodyPr/>
          <a:lstStyle/>
          <a:p>
            <a:fld id="{3BBD8A0A-88E8-40C4-8D56-C51492C89C7D}" type="slidenum">
              <a:rPr lang="es-EC" smtClean="0"/>
              <a:pPr/>
              <a:t>7</a:t>
            </a:fld>
            <a:endParaRPr lang="es-EC"/>
          </a:p>
        </p:txBody>
      </p:sp>
    </p:spTree>
    <p:extLst>
      <p:ext uri="{BB962C8B-B14F-4D97-AF65-F5344CB8AC3E}">
        <p14:creationId xmlns:p14="http://schemas.microsoft.com/office/powerpoint/2010/main" xmlns="" val="175654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FBDE7790-6A99-4E49-B154-C3DBAE5905A2}" type="datetimeFigureOut">
              <a:rPr lang="es-EC" smtClean="0"/>
              <a:pPr/>
              <a:t>31/03/2012</a:t>
            </a:fld>
            <a:endParaRPr lang="es-EC"/>
          </a:p>
        </p:txBody>
      </p:sp>
      <p:sp>
        <p:nvSpPr>
          <p:cNvPr id="19" name="Footer Placeholder 18"/>
          <p:cNvSpPr>
            <a:spLocks noGrp="1"/>
          </p:cNvSpPr>
          <p:nvPr>
            <p:ph type="ftr" sz="quarter" idx="11"/>
          </p:nvPr>
        </p:nvSpPr>
        <p:spPr/>
        <p:txBody>
          <a:bodyPr/>
          <a:lstStyle/>
          <a:p>
            <a:endParaRPr lang="es-EC"/>
          </a:p>
        </p:txBody>
      </p:sp>
      <p:sp>
        <p:nvSpPr>
          <p:cNvPr id="27" name="Slide Number Placeholder 26"/>
          <p:cNvSpPr>
            <a:spLocks noGrp="1"/>
          </p:cNvSpPr>
          <p:nvPr>
            <p:ph type="sldNum" sz="quarter" idx="12"/>
          </p:nvPr>
        </p:nvSpPr>
        <p:spPr/>
        <p:txBody>
          <a:bodyPr/>
          <a:lstStyle/>
          <a:p>
            <a:fld id="{3C346D93-6F5F-4384-9681-ACA1D3BA2069}"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FBDE7790-6A99-4E49-B154-C3DBAE5905A2}" type="datetimeFigureOut">
              <a:rPr lang="es-EC" smtClean="0"/>
              <a:pPr/>
              <a:t>31/03/2012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FBDE7790-6A99-4E49-B154-C3DBAE5905A2}" type="datetimeFigureOut">
              <a:rPr lang="es-EC" smtClean="0"/>
              <a:pPr/>
              <a:t>31/03/2012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FBDE7790-6A99-4E49-B154-C3DBAE5905A2}" type="datetimeFigureOut">
              <a:rPr lang="es-EC" smtClean="0"/>
              <a:pPr/>
              <a:t>31/03/2012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FBDE7790-6A99-4E49-B154-C3DBAE5905A2}" type="datetimeFigureOut">
              <a:rPr lang="es-EC" smtClean="0"/>
              <a:pPr/>
              <a:t>31/03/2012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C346D93-6F5F-4384-9681-ACA1D3BA2069}"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FBDE7790-6A99-4E49-B154-C3DBAE5905A2}" type="datetimeFigureOut">
              <a:rPr lang="es-EC" smtClean="0"/>
              <a:pPr/>
              <a:t>31/03/2012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FBDE7790-6A99-4E49-B154-C3DBAE5905A2}" type="datetimeFigureOut">
              <a:rPr lang="es-EC" smtClean="0"/>
              <a:pPr/>
              <a:t>31/03/2012</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FBDE7790-6A99-4E49-B154-C3DBAE5905A2}" type="datetimeFigureOut">
              <a:rPr lang="es-EC" smtClean="0"/>
              <a:pPr/>
              <a:t>31/03/2012</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E7790-6A99-4E49-B154-C3DBAE5905A2}" type="datetimeFigureOut">
              <a:rPr lang="es-EC" smtClean="0"/>
              <a:pPr/>
              <a:t>31/03/2012</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FBDE7790-6A99-4E49-B154-C3DBAE5905A2}" type="datetimeFigureOut">
              <a:rPr lang="es-EC" smtClean="0"/>
              <a:pPr/>
              <a:t>31/03/2012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FBDE7790-6A99-4E49-B154-C3DBAE5905A2}" type="datetimeFigureOut">
              <a:rPr lang="es-EC" smtClean="0"/>
              <a:pPr/>
              <a:t>31/03/2012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a:xfrm>
            <a:off x="8077200" y="6356350"/>
            <a:ext cx="609600" cy="365125"/>
          </a:xfrm>
        </p:spPr>
        <p:txBody>
          <a:bodyPr/>
          <a:lstStyle/>
          <a:p>
            <a:fld id="{3C346D93-6F5F-4384-9681-ACA1D3BA2069}" type="slidenum">
              <a:rPr lang="es-EC" smtClean="0"/>
              <a:pPr/>
              <a:t>‹Nº›</a:t>
            </a:fld>
            <a:endParaRPr lang="es-EC"/>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BDE7790-6A99-4E49-B154-C3DBAE5905A2}" type="datetimeFigureOut">
              <a:rPr lang="es-EC" smtClean="0"/>
              <a:pPr/>
              <a:t>31/03/2012</a:t>
            </a:fld>
            <a:endParaRPr lang="es-EC"/>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C"/>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C346D93-6F5F-4384-9681-ACA1D3BA2069}" type="slidenum">
              <a:rPr lang="es-EC" smtClean="0"/>
              <a:pPr/>
              <a:t>‹Nº›</a:t>
            </a:fld>
            <a:endParaRPr lang="es-EC"/>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0" y="0"/>
            <a:ext cx="9144000" cy="6858000"/>
          </a:xfrm>
        </p:spPr>
        <p:txBody>
          <a:bodyPr>
            <a:normAutofit/>
          </a:bodyPr>
          <a:lstStyle/>
          <a:p>
            <a:pPr algn="ctr"/>
            <a:endParaRPr lang="es-EC" sz="2400" dirty="0" smtClean="0">
              <a:latin typeface="Arial" pitchFamily="34" charset="0"/>
              <a:cs typeface="Arial" pitchFamily="34" charset="0"/>
            </a:endParaRPr>
          </a:p>
          <a:p>
            <a:pPr algn="ctr"/>
            <a:r>
              <a:rPr lang="es-EC" sz="2400" b="1" dirty="0" smtClean="0">
                <a:latin typeface="Arial" pitchFamily="34" charset="0"/>
                <a:cs typeface="Arial" pitchFamily="34" charset="0"/>
              </a:rPr>
              <a:t>UNIVERSIDAD TÉCNICA DEL NORTE</a:t>
            </a:r>
          </a:p>
          <a:p>
            <a:pPr algn="ctr"/>
            <a:r>
              <a:rPr lang="es-EC" sz="2400" b="1" dirty="0" smtClean="0">
                <a:latin typeface="Arial" pitchFamily="34" charset="0"/>
                <a:cs typeface="Arial" pitchFamily="34" charset="0"/>
              </a:rPr>
              <a:t>INSTITUTO DE POSTGRADO</a:t>
            </a:r>
          </a:p>
          <a:p>
            <a:pPr algn="ctr"/>
            <a:endParaRPr lang="es-EC" b="1" dirty="0" smtClean="0"/>
          </a:p>
          <a:p>
            <a:pPr algn="ctr"/>
            <a:r>
              <a:rPr lang="es-EC" sz="2400" b="1" dirty="0" smtClean="0">
                <a:latin typeface="Arial" pitchFamily="34" charset="0"/>
                <a:cs typeface="Arial" pitchFamily="34" charset="0"/>
              </a:rPr>
              <a:t>MAESTRÍA EN CIENCIAS JUDICIALES </a:t>
            </a:r>
          </a:p>
          <a:p>
            <a:pPr algn="ctr"/>
            <a:endParaRPr lang="es-EC" b="1" dirty="0" smtClean="0"/>
          </a:p>
          <a:p>
            <a:pPr algn="ctr"/>
            <a:endParaRPr lang="es-EC" b="1" dirty="0"/>
          </a:p>
          <a:p>
            <a:pPr algn="ctr"/>
            <a:r>
              <a:rPr lang="es-EC" sz="2000" b="1" dirty="0" smtClean="0">
                <a:latin typeface="Times New Roman" pitchFamily="18" charset="0"/>
                <a:cs typeface="Times New Roman" pitchFamily="18" charset="0"/>
              </a:rPr>
              <a:t>DEFENSORIA COMUNITARIA DE PREVENCIÒN Y SEGUIMIENTO DE LA VIOLENCIA INTRAFAMILIAR EN LA COMUNIDAD SAN LUIS DE AGUALONGO PARROQUIA ILUMAN DE OTAVALO</a:t>
            </a:r>
            <a:endParaRPr lang="es-EC" b="1" dirty="0" smtClean="0"/>
          </a:p>
          <a:p>
            <a:pPr algn="ctr"/>
            <a:endParaRPr lang="es-EC" b="1" dirty="0"/>
          </a:p>
          <a:p>
            <a:pPr algn="ctr"/>
            <a:r>
              <a:rPr lang="es-EC" b="1" dirty="0" smtClean="0"/>
              <a:t>AUTORA </a:t>
            </a:r>
          </a:p>
          <a:p>
            <a:pPr algn="ctr"/>
            <a:endParaRPr lang="es-EC" b="1" dirty="0"/>
          </a:p>
          <a:p>
            <a:pPr algn="ctr"/>
            <a:r>
              <a:rPr lang="es-EC" b="1" dirty="0" smtClean="0"/>
              <a:t>AMPARITO  ZUMÁRRAGA  JÁTIVA</a:t>
            </a:r>
            <a:endParaRPr lang="es-EC" b="1" dirty="0"/>
          </a:p>
        </p:txBody>
      </p:sp>
    </p:spTree>
    <p:extLst>
      <p:ext uri="{BB962C8B-B14F-4D97-AF65-F5344CB8AC3E}">
        <p14:creationId xmlns:p14="http://schemas.microsoft.com/office/powerpoint/2010/main" xmlns="" val="2053636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467544" y="476672"/>
            <a:ext cx="7854696" cy="4536504"/>
          </a:xfrm>
        </p:spPr>
        <p:txBody>
          <a:bodyPr>
            <a:noAutofit/>
          </a:bodyPr>
          <a:lstStyle/>
          <a:p>
            <a:pPr algn="just"/>
            <a:r>
              <a:rPr lang="es-EC" sz="2000" dirty="0" smtClean="0"/>
              <a:t>¿Cómo socializará la Comunidad Indígena el conocimiento de la ley y sus derechos?</a:t>
            </a:r>
          </a:p>
          <a:p>
            <a:pPr algn="just"/>
            <a:endParaRPr lang="es-EC" sz="2000" dirty="0" smtClean="0"/>
          </a:p>
          <a:p>
            <a:pPr algn="just"/>
            <a:r>
              <a:rPr lang="es-ES" sz="2000" dirty="0" smtClean="0"/>
              <a:t>Se requiere de la instauración de una entidad que socialice, difunda y brinde la asesoría inmediata a toda la colectividad mediante la concientización de sus derechos para evitar la violencia en todas sus manifestaciones en contra de los indefensos, procurando recobrar la dignidad y valor del ser humano en igualdad de condiciones especialmente de género.</a:t>
            </a:r>
          </a:p>
          <a:p>
            <a:pPr algn="just"/>
            <a:endParaRPr lang="es-EC" sz="2000" dirty="0" smtClean="0"/>
          </a:p>
          <a:p>
            <a:pPr algn="just"/>
            <a:endParaRPr lang="es-EC" sz="2000" dirty="0" smtClean="0"/>
          </a:p>
          <a:p>
            <a:pPr algn="just"/>
            <a:r>
              <a:rPr lang="es-EC" sz="2000" dirty="0" smtClean="0"/>
              <a:t>¿Qué acciones tomará la Comunidad Indígena para prevenir la violencia intrafamiliar en las familias indígenas?</a:t>
            </a:r>
          </a:p>
          <a:p>
            <a:pPr algn="just"/>
            <a:endParaRPr lang="es-EC" sz="2000" dirty="0" smtClean="0"/>
          </a:p>
          <a:p>
            <a:pPr algn="just"/>
            <a:r>
              <a:rPr lang="es-EC" sz="2000" dirty="0" smtClean="0"/>
              <a:t> Articulando acciones y políticas en beneficio de la colectividad.</a:t>
            </a:r>
            <a:endParaRPr lang="es-EC"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467544" y="0"/>
            <a:ext cx="8280920" cy="6858000"/>
          </a:xfrm>
        </p:spPr>
        <p:txBody>
          <a:bodyPr>
            <a:normAutofit/>
          </a:bodyPr>
          <a:lstStyle/>
          <a:p>
            <a:pPr algn="ctr"/>
            <a:endParaRPr lang="es-EC" sz="1200" dirty="0" smtClean="0"/>
          </a:p>
          <a:p>
            <a:pPr algn="ctr"/>
            <a:r>
              <a:rPr lang="es-EC" dirty="0" smtClean="0"/>
              <a:t>PROPUESTA</a:t>
            </a:r>
          </a:p>
          <a:p>
            <a:pPr algn="ctr"/>
            <a:endParaRPr lang="es-EC" sz="1600" dirty="0" smtClean="0"/>
          </a:p>
          <a:p>
            <a:pPr algn="just"/>
            <a:r>
              <a:rPr lang="es-EC" dirty="0" smtClean="0"/>
              <a:t>La implementación de la Defensoría Comunitaria en favor de la Comunidad de San Luis de Agualongo, es una respuesta de solución que tiene como objetivo la protección de derechos y que previene la violencia intrafamiliar mediante la concienciación y socialización de los derechos, garantías y libertades de los moradores de esta comunidad. </a:t>
            </a:r>
          </a:p>
          <a:p>
            <a:pPr algn="just"/>
            <a:endParaRPr lang="es-EC" dirty="0" smtClean="0"/>
          </a:p>
          <a:p>
            <a:pPr algn="just"/>
            <a:r>
              <a:rPr lang="es-EC" dirty="0" smtClean="0"/>
              <a:t>Corresponde a la sociedad civil aportar en defensa de la preservación de los derechos de los comuneros, capacitando y creando conciencia y respeto a las condiciones sociales declaradas universalmente. Para lo cual se contará con la articulación de otras instituciones públicas.</a:t>
            </a:r>
          </a:p>
          <a:p>
            <a:pPr algn="just"/>
            <a:endParaRPr lang="es-EC" dirty="0" smtClean="0"/>
          </a:p>
          <a:p>
            <a:pPr algn="just"/>
            <a:endParaRPr lang="es-EC" dirty="0" smtClean="0"/>
          </a:p>
        </p:txBody>
      </p:sp>
    </p:spTree>
    <p:extLst>
      <p:ext uri="{BB962C8B-B14F-4D97-AF65-F5344CB8AC3E}">
        <p14:creationId xmlns:p14="http://schemas.microsoft.com/office/powerpoint/2010/main" xmlns="" val="956725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755576" y="476672"/>
            <a:ext cx="7854696" cy="5904656"/>
          </a:xfrm>
        </p:spPr>
        <p:txBody>
          <a:bodyPr/>
          <a:lstStyle/>
          <a:p>
            <a:endParaRPr lang="es-EC" dirty="0" smtClean="0"/>
          </a:p>
          <a:p>
            <a:r>
              <a:rPr lang="es-EC" dirty="0" smtClean="0"/>
              <a:t>ESTRUCTURA DE LA DEFENSORÍA COMUNITARIA</a:t>
            </a:r>
            <a:endParaRPr lang="es-EC" dirty="0"/>
          </a:p>
        </p:txBody>
      </p:sp>
      <p:sp>
        <p:nvSpPr>
          <p:cNvPr id="10248" name="Rectangle 8"/>
          <p:cNvSpPr>
            <a:spLocks noChangeArrowheads="1"/>
          </p:cNvSpPr>
          <p:nvPr/>
        </p:nvSpPr>
        <p:spPr bwMode="auto">
          <a:xfrm>
            <a:off x="2483768" y="4221088"/>
            <a:ext cx="1440161" cy="3600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es-EC" sz="1400" dirty="0" smtClean="0">
                <a:solidFill>
                  <a:schemeClr val="bg1"/>
                </a:solidFill>
                <a:latin typeface="Arial" pitchFamily="34" charset="0"/>
                <a:ea typeface="Calibri" pitchFamily="34" charset="0"/>
                <a:cs typeface="Times New Roman" pitchFamily="18" charset="0"/>
              </a:rPr>
              <a:t>DEFENSOR/A</a:t>
            </a:r>
            <a:endParaRPr lang="es-EC" dirty="0" smtClean="0">
              <a:latin typeface="Arial" pitchFamily="34" charset="0"/>
              <a:cs typeface="Arial" pitchFamily="34" charset="0"/>
            </a:endParaRPr>
          </a:p>
        </p:txBody>
      </p:sp>
      <p:sp>
        <p:nvSpPr>
          <p:cNvPr id="10251" name="Rectangle 11"/>
          <p:cNvSpPr>
            <a:spLocks noChangeArrowheads="1"/>
          </p:cNvSpPr>
          <p:nvPr/>
        </p:nvSpPr>
        <p:spPr bwMode="auto">
          <a:xfrm>
            <a:off x="3491880" y="2636912"/>
            <a:ext cx="1512168" cy="50177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C" sz="1600" b="1" i="0" u="none" strike="noStrike" cap="none" normalizeH="0" baseline="0" dirty="0" smtClean="0">
                <a:ln>
                  <a:noFill/>
                </a:ln>
                <a:solidFill>
                  <a:schemeClr val="bg1"/>
                </a:solidFill>
                <a:effectLst/>
                <a:latin typeface="Arial" pitchFamily="34" charset="0"/>
                <a:ea typeface="Calibri" pitchFamily="34" charset="0"/>
                <a:cs typeface="Times New Roman" pitchFamily="18" charset="0"/>
              </a:rPr>
              <a:t>DEFENSOR/A</a:t>
            </a:r>
            <a:endParaRPr kumimoji="0" lang="es-EC" sz="1600" b="1" i="0" u="none" strike="noStrike" cap="none" normalizeH="0" baseline="0" dirty="0" smtClean="0">
              <a:ln>
                <a:noFill/>
              </a:ln>
              <a:solidFill>
                <a:schemeClr val="bg1"/>
              </a:solidFill>
              <a:effectLst/>
              <a:latin typeface="Arial" pitchFamily="34" charset="0"/>
              <a:cs typeface="Arial" pitchFamily="34" charset="0"/>
            </a:endParaRPr>
          </a:p>
        </p:txBody>
      </p:sp>
      <p:sp>
        <p:nvSpPr>
          <p:cNvPr id="10245" name="AutoShape 5"/>
          <p:cNvSpPr>
            <a:spLocks noChangeShapeType="1"/>
          </p:cNvSpPr>
          <p:nvPr/>
        </p:nvSpPr>
        <p:spPr bwMode="auto">
          <a:xfrm>
            <a:off x="1547664" y="3717032"/>
            <a:ext cx="0" cy="4778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C"/>
          </a:p>
        </p:txBody>
      </p:sp>
      <p:sp>
        <p:nvSpPr>
          <p:cNvPr id="10244" name="AutoShape 4"/>
          <p:cNvSpPr>
            <a:spLocks noChangeShapeType="1"/>
          </p:cNvSpPr>
          <p:nvPr/>
        </p:nvSpPr>
        <p:spPr bwMode="auto">
          <a:xfrm>
            <a:off x="5076056" y="3743251"/>
            <a:ext cx="0" cy="4778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C"/>
          </a:p>
        </p:txBody>
      </p:sp>
      <p:sp>
        <p:nvSpPr>
          <p:cNvPr id="10243" name="AutoShape 3"/>
          <p:cNvSpPr>
            <a:spLocks noChangeShapeType="1"/>
          </p:cNvSpPr>
          <p:nvPr/>
        </p:nvSpPr>
        <p:spPr bwMode="auto">
          <a:xfrm>
            <a:off x="6732240" y="3743251"/>
            <a:ext cx="0" cy="4778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C"/>
          </a:p>
        </p:txBody>
      </p:sp>
      <p:sp>
        <p:nvSpPr>
          <p:cNvPr id="10242" name="AutoShape 2"/>
          <p:cNvSpPr>
            <a:spLocks noChangeShapeType="1"/>
          </p:cNvSpPr>
          <p:nvPr/>
        </p:nvSpPr>
        <p:spPr bwMode="auto">
          <a:xfrm>
            <a:off x="3203848" y="3743251"/>
            <a:ext cx="0" cy="4778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C"/>
          </a:p>
        </p:txBody>
      </p:sp>
      <p:sp>
        <p:nvSpPr>
          <p:cNvPr id="10250" name="AutoShape 10"/>
          <p:cNvSpPr>
            <a:spLocks noChangeShapeType="1"/>
          </p:cNvSpPr>
          <p:nvPr/>
        </p:nvSpPr>
        <p:spPr bwMode="auto">
          <a:xfrm>
            <a:off x="4211960" y="3140968"/>
            <a:ext cx="0" cy="56991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s-EC"/>
          </a:p>
        </p:txBody>
      </p:sp>
      <p:sp>
        <p:nvSpPr>
          <p:cNvPr id="10241" name="AutoShape 1"/>
          <p:cNvSpPr>
            <a:spLocks noChangeShapeType="1"/>
          </p:cNvSpPr>
          <p:nvPr/>
        </p:nvSpPr>
        <p:spPr bwMode="auto">
          <a:xfrm>
            <a:off x="1547664" y="3717031"/>
            <a:ext cx="5184576" cy="45719"/>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EC"/>
          </a:p>
        </p:txBody>
      </p:sp>
      <p:sp>
        <p:nvSpPr>
          <p:cNvPr id="10252" name="Rectangle 12"/>
          <p:cNvSpPr>
            <a:spLocks noChangeArrowheads="1"/>
          </p:cNvSpPr>
          <p:nvPr/>
        </p:nvSpPr>
        <p:spPr bwMode="auto">
          <a:xfrm>
            <a:off x="467544"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endParaRPr kumimoji="0" lang="es-EC" sz="1800" b="0" i="0" u="none" strike="noStrike" cap="none" normalizeH="0" baseline="0" smtClean="0">
              <a:ln>
                <a:noFill/>
              </a:ln>
              <a:solidFill>
                <a:schemeClr val="tx1"/>
              </a:solidFill>
              <a:effectLst/>
              <a:latin typeface="Arial" pitchFamily="34" charset="0"/>
              <a:cs typeface="Arial" pitchFamily="34" charset="0"/>
            </a:endParaRPr>
          </a:p>
        </p:txBody>
      </p:sp>
      <p:sp>
        <p:nvSpPr>
          <p:cNvPr id="10254" name="Rectangle 14"/>
          <p:cNvSpPr>
            <a:spLocks noChangeArrowheads="1"/>
          </p:cNvSpPr>
          <p:nvPr/>
        </p:nvSpPr>
        <p:spPr bwMode="auto">
          <a:xfrm>
            <a:off x="467544" y="2864550"/>
            <a:ext cx="2862258" cy="98488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es-EC" sz="800" b="0" i="0" u="none" strike="noStrike" cap="none" normalizeH="0" baseline="0" dirty="0" smtClean="0">
                <a:ln>
                  <a:noFill/>
                </a:ln>
                <a:solidFill>
                  <a:schemeClr val="tx1"/>
                </a:solidFill>
                <a:effectLst/>
                <a:latin typeface="Arial" pitchFamily="34" charset="0"/>
                <a:cs typeface="Arial" pitchFamily="34" charset="0"/>
              </a:rPr>
              <a:t/>
            </a:r>
            <a:br>
              <a:rPr kumimoji="0" lang="es-EC" sz="800" b="0" i="0" u="none" strike="noStrike" cap="none" normalizeH="0" baseline="0" dirty="0" smtClean="0">
                <a:ln>
                  <a:noFill/>
                </a:ln>
                <a:solidFill>
                  <a:schemeClr val="tx1"/>
                </a:solidFill>
                <a:effectLst/>
                <a:latin typeface="Arial" pitchFamily="34" charset="0"/>
                <a:cs typeface="Arial" pitchFamily="34" charset="0"/>
              </a:rPr>
            </a:br>
            <a:endParaRPr kumimoji="0" lang="es-EC"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s-EC"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PERSONAL DE APOYO</a:t>
            </a:r>
            <a:endParaRPr kumimoji="0" lang="es-EC"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es-EC"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59" name="Rectangle 19"/>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endParaRPr kumimoji="0" lang="es-EC"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8"/>
          <p:cNvSpPr>
            <a:spLocks noChangeArrowheads="1"/>
          </p:cNvSpPr>
          <p:nvPr/>
        </p:nvSpPr>
        <p:spPr bwMode="auto">
          <a:xfrm>
            <a:off x="755576" y="4221088"/>
            <a:ext cx="1451223" cy="3600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es-EC" sz="1400" dirty="0" smtClean="0">
                <a:solidFill>
                  <a:schemeClr val="bg1"/>
                </a:solidFill>
                <a:latin typeface="Arial" pitchFamily="34" charset="0"/>
                <a:ea typeface="Calibri" pitchFamily="34" charset="0"/>
                <a:cs typeface="Times New Roman" pitchFamily="18" charset="0"/>
              </a:rPr>
              <a:t>DEFENSOR/A</a:t>
            </a:r>
            <a:endParaRPr kumimoji="0" lang="es-EC"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Rectangle 8"/>
          <p:cNvSpPr>
            <a:spLocks noChangeArrowheads="1"/>
          </p:cNvSpPr>
          <p:nvPr/>
        </p:nvSpPr>
        <p:spPr bwMode="auto">
          <a:xfrm>
            <a:off x="4355976" y="4221088"/>
            <a:ext cx="1368152" cy="3600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s-EC" sz="1400" dirty="0" smtClean="0">
                <a:solidFill>
                  <a:schemeClr val="bg1"/>
                </a:solidFill>
                <a:latin typeface="Arial" pitchFamily="34" charset="0"/>
                <a:ea typeface="Calibri" pitchFamily="34" charset="0"/>
                <a:cs typeface="Times New Roman" pitchFamily="18" charset="0"/>
              </a:rPr>
              <a:t>DEFENSOR/A</a:t>
            </a:r>
            <a:endParaRPr kumimoji="0" lang="es-EC"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8"/>
          <p:cNvSpPr>
            <a:spLocks noChangeArrowheads="1"/>
          </p:cNvSpPr>
          <p:nvPr/>
        </p:nvSpPr>
        <p:spPr bwMode="auto">
          <a:xfrm>
            <a:off x="6012160" y="4221088"/>
            <a:ext cx="1512168" cy="3600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s-EC" sz="1400" dirty="0" smtClean="0">
                <a:solidFill>
                  <a:schemeClr val="bg1"/>
                </a:solidFill>
                <a:latin typeface="Arial" pitchFamily="34" charset="0"/>
                <a:ea typeface="Calibri" pitchFamily="34" charset="0"/>
                <a:cs typeface="Times New Roman" pitchFamily="18" charset="0"/>
              </a:rPr>
              <a:t>DEFENSOR/A</a:t>
            </a:r>
            <a:endParaRPr kumimoji="0" lang="es-EC"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0" name="Rectangle 20"/>
          <p:cNvSpPr>
            <a:spLocks noChangeArrowheads="1"/>
          </p:cNvSpPr>
          <p:nvPr/>
        </p:nvSpPr>
        <p:spPr bwMode="auto">
          <a:xfrm>
            <a:off x="0" y="97795"/>
            <a:ext cx="223138"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C"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es-EC"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669278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260648"/>
            <a:ext cx="8280920" cy="6597352"/>
          </a:xfrm>
        </p:spPr>
        <p:txBody>
          <a:bodyPr>
            <a:normAutofit/>
          </a:bodyPr>
          <a:lstStyle/>
          <a:p>
            <a:pPr algn="l"/>
            <a:endParaRPr lang="es-EC" sz="1800" dirty="0" smtClean="0"/>
          </a:p>
          <a:p>
            <a:pPr algn="ctr"/>
            <a:r>
              <a:rPr lang="es-ES" sz="2000" dirty="0" smtClean="0"/>
              <a:t>Cuadro 13     </a:t>
            </a:r>
            <a:r>
              <a:rPr lang="es-ES" sz="2000" i="1" dirty="0" smtClean="0"/>
              <a:t>Inversión fija</a:t>
            </a:r>
            <a:endParaRPr lang="es-EC" sz="2000" dirty="0" smtClean="0"/>
          </a:p>
          <a:p>
            <a:pPr algn="l"/>
            <a:endParaRPr lang="es-EC" sz="2000" dirty="0"/>
          </a:p>
          <a:p>
            <a:pPr algn="l"/>
            <a:endParaRPr lang="es-EC" sz="1800" dirty="0" smtClean="0"/>
          </a:p>
          <a:p>
            <a:pPr algn="l"/>
            <a:endParaRPr lang="es-EC" sz="1800" dirty="0"/>
          </a:p>
          <a:p>
            <a:pPr algn="l"/>
            <a:endParaRPr lang="es-EC" sz="1800" dirty="0" smtClean="0"/>
          </a:p>
          <a:p>
            <a:pPr algn="l"/>
            <a:endParaRPr lang="es-EC" sz="1800" dirty="0" smtClean="0"/>
          </a:p>
          <a:p>
            <a:pPr algn="l"/>
            <a:endParaRPr lang="es-EC" sz="1800" dirty="0" smtClean="0"/>
          </a:p>
          <a:p>
            <a:pPr algn="l"/>
            <a:endParaRPr lang="es-EC" sz="1800" dirty="0" smtClean="0"/>
          </a:p>
          <a:p>
            <a:pPr algn="ctr"/>
            <a:r>
              <a:rPr lang="es-ES" sz="1800" dirty="0" smtClean="0"/>
              <a:t>   </a:t>
            </a:r>
            <a:r>
              <a:rPr lang="es-ES" sz="1800" b="1" dirty="0" smtClean="0"/>
              <a:t>Capital de trabajo</a:t>
            </a:r>
            <a:endParaRPr lang="es-EC" sz="1800" b="1" dirty="0" smtClean="0"/>
          </a:p>
          <a:p>
            <a:pPr algn="l"/>
            <a:r>
              <a:rPr lang="es-ES" sz="1800" b="1" dirty="0" smtClean="0"/>
              <a:t>En cuanto a este rubro no se cuenta con datos en razón </a:t>
            </a:r>
            <a:r>
              <a:rPr lang="es-ES" sz="1800" dirty="0" smtClean="0"/>
              <a:t>de que los servidores comunitarios realizan su labor de manera altruista gratuita.</a:t>
            </a:r>
            <a:endParaRPr lang="es-EC" sz="1800" dirty="0" smtClean="0"/>
          </a:p>
          <a:p>
            <a:pPr algn="l"/>
            <a:endParaRPr lang="es-EC" sz="1800" dirty="0" smtClean="0"/>
          </a:p>
          <a:p>
            <a:pPr algn="ctr"/>
            <a:r>
              <a:rPr lang="es-EC" sz="1800" i="1" dirty="0" smtClean="0"/>
              <a:t>Cuadro No.14   Inversión total</a:t>
            </a:r>
            <a:endParaRPr lang="es-EC" sz="1800" dirty="0" smtClean="0"/>
          </a:p>
          <a:p>
            <a:pPr algn="l"/>
            <a:endParaRPr lang="es-EC" sz="1800" dirty="0" smtClean="0"/>
          </a:p>
          <a:p>
            <a:pPr algn="l"/>
            <a:endParaRPr lang="es-EC" sz="1800" dirty="0"/>
          </a:p>
          <a:p>
            <a:pPr algn="just"/>
            <a:endParaRPr lang="es-EC" sz="1800" dirty="0" smtClean="0"/>
          </a:p>
        </p:txBody>
      </p:sp>
      <p:graphicFrame>
        <p:nvGraphicFramePr>
          <p:cNvPr id="8" name="7 Tabla"/>
          <p:cNvGraphicFramePr>
            <a:graphicFrameLocks noGrp="1"/>
          </p:cNvGraphicFramePr>
          <p:nvPr>
            <p:extLst>
              <p:ext uri="{D42A27DB-BD31-4B8C-83A1-F6EECF244321}">
                <p14:modId xmlns:p14="http://schemas.microsoft.com/office/powerpoint/2010/main" xmlns="" val="2170270622"/>
              </p:ext>
            </p:extLst>
          </p:nvPr>
        </p:nvGraphicFramePr>
        <p:xfrm>
          <a:off x="2483768" y="5013176"/>
          <a:ext cx="4119245" cy="981456"/>
        </p:xfrm>
        <a:graphic>
          <a:graphicData uri="http://schemas.openxmlformats.org/drawingml/2006/table">
            <a:tbl>
              <a:tblPr firstRow="1" firstCol="1" bandRow="1">
                <a:tableStyleId>{5C22544A-7EE6-4342-B048-85BDC9FD1C3A}</a:tableStyleId>
              </a:tblPr>
              <a:tblGrid>
                <a:gridCol w="2520280"/>
                <a:gridCol w="1598965"/>
              </a:tblGrid>
              <a:tr h="0">
                <a:tc>
                  <a:txBody>
                    <a:bodyPr/>
                    <a:lstStyle/>
                    <a:p>
                      <a:pPr algn="l">
                        <a:lnSpc>
                          <a:spcPct val="115000"/>
                        </a:lnSpc>
                        <a:spcAft>
                          <a:spcPts val="0"/>
                        </a:spcAft>
                      </a:pPr>
                      <a:r>
                        <a:rPr lang="es-EC" sz="1400" dirty="0">
                          <a:effectLst/>
                        </a:rPr>
                        <a:t>DETALLE</a:t>
                      </a:r>
                      <a:endParaRPr lang="es-EC" sz="1400" dirty="0">
                        <a:effectLst/>
                        <a:latin typeface="Times New Roman"/>
                        <a:ea typeface="Times New Roman"/>
                        <a:cs typeface="Times New Roman"/>
                      </a:endParaRPr>
                    </a:p>
                  </a:txBody>
                  <a:tcPr marL="68580" marR="68580" marT="0" marB="0"/>
                </a:tc>
                <a:tc>
                  <a:txBody>
                    <a:bodyPr/>
                    <a:lstStyle/>
                    <a:p>
                      <a:pPr algn="l">
                        <a:lnSpc>
                          <a:spcPct val="115000"/>
                        </a:lnSpc>
                        <a:spcAft>
                          <a:spcPts val="0"/>
                        </a:spcAft>
                      </a:pPr>
                      <a:r>
                        <a:rPr lang="es-EC" sz="1400" dirty="0">
                          <a:effectLst/>
                        </a:rPr>
                        <a:t>VALOR</a:t>
                      </a:r>
                      <a:endParaRPr lang="es-EC" sz="1400" dirty="0">
                        <a:effectLst/>
                        <a:latin typeface="Times New Roman"/>
                        <a:ea typeface="Times New Roman"/>
                        <a:cs typeface="Times New Roman"/>
                      </a:endParaRPr>
                    </a:p>
                  </a:txBody>
                  <a:tcPr marL="68580" marR="68580" marT="0" marB="0"/>
                </a:tc>
              </a:tr>
              <a:tr h="0">
                <a:tc>
                  <a:txBody>
                    <a:bodyPr/>
                    <a:lstStyle/>
                    <a:p>
                      <a:pPr algn="l">
                        <a:lnSpc>
                          <a:spcPct val="115000"/>
                        </a:lnSpc>
                        <a:spcAft>
                          <a:spcPts val="0"/>
                        </a:spcAft>
                      </a:pPr>
                      <a:r>
                        <a:rPr lang="es-EC" sz="1400" dirty="0">
                          <a:effectLst/>
                        </a:rPr>
                        <a:t>Inversión fija</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i="1" dirty="0">
                          <a:latin typeface="Arial"/>
                          <a:ea typeface="Times New Roman"/>
                          <a:cs typeface="Times New Roman"/>
                        </a:rPr>
                        <a:t>$.5.836.50</a:t>
                      </a:r>
                      <a:endParaRPr lang="es-EC" sz="1200" dirty="0">
                        <a:latin typeface="Times New Roman"/>
                        <a:ea typeface="Times New Roman"/>
                        <a:cs typeface="Times New Roman"/>
                      </a:endParaRPr>
                    </a:p>
                  </a:txBody>
                  <a:tcPr marL="68580" marR="68580" marT="0" marB="0"/>
                </a:tc>
              </a:tr>
              <a:tr h="0">
                <a:tc>
                  <a:txBody>
                    <a:bodyPr/>
                    <a:lstStyle/>
                    <a:p>
                      <a:pPr algn="l">
                        <a:lnSpc>
                          <a:spcPct val="115000"/>
                        </a:lnSpc>
                        <a:spcAft>
                          <a:spcPts val="0"/>
                        </a:spcAft>
                      </a:pPr>
                      <a:r>
                        <a:rPr lang="es-EC" sz="1400" dirty="0">
                          <a:effectLst/>
                        </a:rPr>
                        <a:t>Capital de trabajo (un año)</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i="1">
                          <a:latin typeface="Arial"/>
                          <a:ea typeface="Times New Roman"/>
                          <a:cs typeface="Times New Roman"/>
                        </a:rPr>
                        <a:t>$.00.00</a:t>
                      </a:r>
                      <a:endParaRPr lang="es-EC" sz="1200">
                        <a:latin typeface="Times New Roman"/>
                        <a:ea typeface="Times New Roman"/>
                        <a:cs typeface="Times New Roman"/>
                      </a:endParaRPr>
                    </a:p>
                  </a:txBody>
                  <a:tcPr marL="68580" marR="68580" marT="0" marB="0"/>
                </a:tc>
              </a:tr>
              <a:tr h="0">
                <a:tc>
                  <a:txBody>
                    <a:bodyPr/>
                    <a:lstStyle/>
                    <a:p>
                      <a:pPr algn="l">
                        <a:lnSpc>
                          <a:spcPct val="115000"/>
                        </a:lnSpc>
                        <a:spcAft>
                          <a:spcPts val="0"/>
                        </a:spcAft>
                      </a:pPr>
                      <a:r>
                        <a:rPr lang="es-EC" sz="1400" dirty="0" smtClean="0">
                          <a:effectLst/>
                        </a:rPr>
                        <a:t>INVERSIÓN </a:t>
                      </a:r>
                      <a:r>
                        <a:rPr lang="es-EC" sz="1400" dirty="0">
                          <a:effectLst/>
                        </a:rPr>
                        <a:t>TOTAL</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i="1" dirty="0">
                          <a:latin typeface="Arial"/>
                          <a:ea typeface="Times New Roman"/>
                          <a:cs typeface="Times New Roman"/>
                        </a:rPr>
                        <a:t>    $.5.836.50</a:t>
                      </a:r>
                      <a:endParaRPr lang="es-EC" sz="1200" dirty="0">
                        <a:latin typeface="Times New Roman"/>
                        <a:ea typeface="Times New Roman"/>
                        <a:cs typeface="Times New Roman"/>
                      </a:endParaRPr>
                    </a:p>
                  </a:txBody>
                  <a:tcPr marL="68580" marR="68580" marT="0" marB="0"/>
                </a:tc>
              </a:tr>
            </a:tbl>
          </a:graphicData>
        </a:graphic>
      </p:graphicFrame>
      <p:graphicFrame>
        <p:nvGraphicFramePr>
          <p:cNvPr id="9" name="8 Tabla"/>
          <p:cNvGraphicFramePr>
            <a:graphicFrameLocks noGrp="1"/>
          </p:cNvGraphicFramePr>
          <p:nvPr/>
        </p:nvGraphicFramePr>
        <p:xfrm>
          <a:off x="1331640" y="1124744"/>
          <a:ext cx="6096000" cy="1656186"/>
        </p:xfrm>
        <a:graphic>
          <a:graphicData uri="http://schemas.openxmlformats.org/drawingml/2006/table">
            <a:tbl>
              <a:tblPr firstRow="1" bandRow="1">
                <a:tableStyleId>{5C22544A-7EE6-4342-B048-85BDC9FD1C3A}</a:tableStyleId>
              </a:tblPr>
              <a:tblGrid>
                <a:gridCol w="3048000"/>
                <a:gridCol w="3048000"/>
              </a:tblGrid>
              <a:tr h="276031">
                <a:tc>
                  <a:txBody>
                    <a:bodyPr/>
                    <a:lstStyle/>
                    <a:p>
                      <a:pPr algn="ctr">
                        <a:lnSpc>
                          <a:spcPct val="115000"/>
                        </a:lnSpc>
                        <a:spcAft>
                          <a:spcPts val="0"/>
                        </a:spcAft>
                      </a:pPr>
                      <a:r>
                        <a:rPr lang="es-EC" sz="1200" i="1" dirty="0" smtClean="0">
                          <a:latin typeface="Arial"/>
                          <a:ea typeface="Times New Roman"/>
                          <a:cs typeface="Times New Roman"/>
                        </a:rPr>
                        <a:t>Descripción</a:t>
                      </a:r>
                      <a:endParaRPr lang="es-EC" sz="1200" i="1" dirty="0">
                        <a:latin typeface="Arial"/>
                        <a:ea typeface="Times New Roman"/>
                        <a:cs typeface="Times New Roman"/>
                      </a:endParaRPr>
                    </a:p>
                  </a:txBody>
                  <a:tcPr marL="68580" marR="68580" marT="0" marB="0"/>
                </a:tc>
                <a:tc>
                  <a:txBody>
                    <a:bodyPr/>
                    <a:lstStyle/>
                    <a:p>
                      <a:pPr algn="ctr">
                        <a:lnSpc>
                          <a:spcPct val="115000"/>
                        </a:lnSpc>
                        <a:spcAft>
                          <a:spcPts val="0"/>
                        </a:spcAft>
                      </a:pPr>
                      <a:r>
                        <a:rPr lang="es-EC" sz="1200" i="1" dirty="0">
                          <a:latin typeface="Arial"/>
                          <a:ea typeface="Times New Roman"/>
                          <a:cs typeface="Times New Roman"/>
                        </a:rPr>
                        <a:t>Valor</a:t>
                      </a:r>
                      <a:endParaRPr lang="es-EC" sz="1200" dirty="0">
                        <a:latin typeface="Times New Roman"/>
                        <a:ea typeface="Times New Roman"/>
                        <a:cs typeface="Times New Roman"/>
                      </a:endParaRPr>
                    </a:p>
                  </a:txBody>
                  <a:tcPr marL="68580" marR="68580" marT="0" marB="0"/>
                </a:tc>
              </a:tr>
              <a:tr h="276031">
                <a:tc>
                  <a:txBody>
                    <a:bodyPr/>
                    <a:lstStyle/>
                    <a:p>
                      <a:pPr>
                        <a:lnSpc>
                          <a:spcPct val="115000"/>
                        </a:lnSpc>
                        <a:spcAft>
                          <a:spcPts val="0"/>
                        </a:spcAft>
                      </a:pPr>
                      <a:r>
                        <a:rPr lang="es-EC" sz="1200" i="1">
                          <a:latin typeface="Arial"/>
                          <a:ea typeface="Times New Roman"/>
                          <a:cs typeface="Times New Roman"/>
                        </a:rPr>
                        <a:t>Remodelación de Oficinas</a:t>
                      </a:r>
                      <a:endParaRPr lang="es-EC" sz="1200">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i="1">
                          <a:latin typeface="Arial"/>
                          <a:ea typeface="Times New Roman"/>
                          <a:cs typeface="Times New Roman"/>
                        </a:rPr>
                        <a:t>  $.  1.000,00</a:t>
                      </a:r>
                      <a:endParaRPr lang="es-EC" sz="1200">
                        <a:latin typeface="Times New Roman"/>
                        <a:ea typeface="Times New Roman"/>
                        <a:cs typeface="Times New Roman"/>
                      </a:endParaRPr>
                    </a:p>
                  </a:txBody>
                  <a:tcPr marL="68580" marR="68580" marT="0" marB="0"/>
                </a:tc>
              </a:tr>
              <a:tr h="276031">
                <a:tc>
                  <a:txBody>
                    <a:bodyPr/>
                    <a:lstStyle/>
                    <a:p>
                      <a:pPr>
                        <a:lnSpc>
                          <a:spcPct val="115000"/>
                        </a:lnSpc>
                        <a:spcAft>
                          <a:spcPts val="0"/>
                        </a:spcAft>
                      </a:pPr>
                      <a:r>
                        <a:rPr lang="es-EC" sz="1200" i="1">
                          <a:latin typeface="Arial"/>
                          <a:ea typeface="Times New Roman"/>
                          <a:cs typeface="Times New Roman"/>
                        </a:rPr>
                        <a:t>Muebles y Enseres</a:t>
                      </a:r>
                      <a:endParaRPr lang="es-EC" sz="1200">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i="1">
                          <a:latin typeface="Arial"/>
                          <a:ea typeface="Times New Roman"/>
                          <a:cs typeface="Times New Roman"/>
                        </a:rPr>
                        <a:t>$.   1.602,00</a:t>
                      </a:r>
                      <a:endParaRPr lang="es-EC" sz="1200">
                        <a:latin typeface="Times New Roman"/>
                        <a:ea typeface="Times New Roman"/>
                        <a:cs typeface="Times New Roman"/>
                      </a:endParaRPr>
                    </a:p>
                  </a:txBody>
                  <a:tcPr marL="68580" marR="68580" marT="0" marB="0"/>
                </a:tc>
              </a:tr>
              <a:tr h="276031">
                <a:tc>
                  <a:txBody>
                    <a:bodyPr/>
                    <a:lstStyle/>
                    <a:p>
                      <a:pPr>
                        <a:lnSpc>
                          <a:spcPct val="115000"/>
                        </a:lnSpc>
                        <a:spcAft>
                          <a:spcPts val="0"/>
                        </a:spcAft>
                      </a:pPr>
                      <a:r>
                        <a:rPr lang="es-EC" sz="1200" i="1" dirty="0">
                          <a:latin typeface="Arial"/>
                          <a:ea typeface="Times New Roman"/>
                          <a:cs typeface="Times New Roman"/>
                        </a:rPr>
                        <a:t>Equipos de Computación</a:t>
                      </a:r>
                      <a:endParaRPr lang="es-EC" sz="1200" dirty="0">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i="1">
                          <a:latin typeface="Arial"/>
                          <a:ea typeface="Times New Roman"/>
                          <a:cs typeface="Times New Roman"/>
                        </a:rPr>
                        <a:t>   $.   3.175.00</a:t>
                      </a:r>
                      <a:endParaRPr lang="es-EC" sz="1200">
                        <a:latin typeface="Times New Roman"/>
                        <a:ea typeface="Times New Roman"/>
                        <a:cs typeface="Times New Roman"/>
                      </a:endParaRPr>
                    </a:p>
                  </a:txBody>
                  <a:tcPr marL="68580" marR="68580" marT="0" marB="0"/>
                </a:tc>
              </a:tr>
              <a:tr h="276031">
                <a:tc>
                  <a:txBody>
                    <a:bodyPr/>
                    <a:lstStyle/>
                    <a:p>
                      <a:pPr>
                        <a:lnSpc>
                          <a:spcPct val="115000"/>
                        </a:lnSpc>
                        <a:spcAft>
                          <a:spcPts val="0"/>
                        </a:spcAft>
                      </a:pPr>
                      <a:r>
                        <a:rPr lang="es-EC" sz="1200" i="1">
                          <a:latin typeface="Arial"/>
                          <a:ea typeface="Times New Roman"/>
                          <a:cs typeface="Times New Roman"/>
                        </a:rPr>
                        <a:t>Suministros de oficina </a:t>
                      </a:r>
                      <a:endParaRPr lang="es-EC" sz="1200">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i="1">
                          <a:latin typeface="Arial"/>
                          <a:ea typeface="Times New Roman"/>
                          <a:cs typeface="Times New Roman"/>
                        </a:rPr>
                        <a:t>$         59.50</a:t>
                      </a:r>
                      <a:endParaRPr lang="es-EC" sz="1200">
                        <a:latin typeface="Times New Roman"/>
                        <a:ea typeface="Times New Roman"/>
                        <a:cs typeface="Times New Roman"/>
                      </a:endParaRPr>
                    </a:p>
                  </a:txBody>
                  <a:tcPr marL="68580" marR="68580" marT="0" marB="0"/>
                </a:tc>
              </a:tr>
              <a:tr h="276031">
                <a:tc>
                  <a:txBody>
                    <a:bodyPr/>
                    <a:lstStyle/>
                    <a:p>
                      <a:pPr>
                        <a:lnSpc>
                          <a:spcPct val="115000"/>
                        </a:lnSpc>
                        <a:spcAft>
                          <a:spcPts val="0"/>
                        </a:spcAft>
                      </a:pPr>
                      <a:r>
                        <a:rPr lang="es-EC" sz="1200" i="1" dirty="0">
                          <a:latin typeface="Arial"/>
                          <a:ea typeface="Times New Roman"/>
                          <a:cs typeface="Times New Roman"/>
                        </a:rPr>
                        <a:t>Total</a:t>
                      </a:r>
                      <a:endParaRPr lang="es-EC" sz="1200" dirty="0">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i="1" dirty="0">
                          <a:latin typeface="Arial"/>
                          <a:ea typeface="Times New Roman"/>
                          <a:cs typeface="Times New Roman"/>
                        </a:rPr>
                        <a:t>$.   5.836.50</a:t>
                      </a:r>
                      <a:endParaRPr lang="es-EC" sz="1200" dirty="0">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xmlns="" val="2332455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188640"/>
            <a:ext cx="8215064" cy="6408712"/>
          </a:xfrm>
        </p:spPr>
        <p:txBody>
          <a:bodyPr>
            <a:normAutofit/>
          </a:bodyPr>
          <a:lstStyle/>
          <a:p>
            <a:pPr algn="just"/>
            <a:endParaRPr lang="es-EC" sz="1800" i="1" dirty="0" smtClean="0"/>
          </a:p>
          <a:p>
            <a:pPr algn="ctr"/>
            <a:r>
              <a:rPr lang="es-EC" sz="1800" dirty="0" smtClean="0"/>
              <a:t>Cuadro 28</a:t>
            </a:r>
            <a:r>
              <a:rPr lang="es-EC" sz="1700" dirty="0" smtClean="0"/>
              <a:t> </a:t>
            </a:r>
            <a:r>
              <a:rPr lang="es-EC" sz="1700" i="1" dirty="0" smtClean="0"/>
              <a:t>  </a:t>
            </a:r>
            <a:r>
              <a:rPr lang="es-EC" sz="1200" i="1" dirty="0" smtClean="0"/>
              <a:t>     </a:t>
            </a:r>
            <a:r>
              <a:rPr lang="es-EC" sz="1800" i="1" dirty="0" smtClean="0"/>
              <a:t>  Flujo de Caja</a:t>
            </a:r>
          </a:p>
          <a:p>
            <a:pPr algn="just"/>
            <a:endParaRPr lang="es-EC" sz="1200" i="1" dirty="0" smtClean="0"/>
          </a:p>
          <a:p>
            <a:pPr algn="just"/>
            <a:endParaRPr lang="es-EC" sz="1200" i="1" dirty="0"/>
          </a:p>
          <a:p>
            <a:pPr algn="just"/>
            <a:endParaRPr lang="es-EC" sz="2000" i="1" dirty="0" smtClean="0"/>
          </a:p>
          <a:p>
            <a:pPr algn="just"/>
            <a:endParaRPr lang="es-EC" sz="2000" i="1" dirty="0"/>
          </a:p>
          <a:p>
            <a:pPr algn="just"/>
            <a:endParaRPr lang="es-EC" sz="1800" i="1" dirty="0"/>
          </a:p>
          <a:p>
            <a:pPr algn="just"/>
            <a:endParaRPr lang="es-EC" sz="1800" i="1" dirty="0" smtClean="0"/>
          </a:p>
          <a:p>
            <a:pPr algn="just"/>
            <a:endParaRPr lang="es-EC" sz="1800" i="1" dirty="0"/>
          </a:p>
          <a:p>
            <a:pPr algn="just"/>
            <a:endParaRPr lang="es-EC" sz="1800" i="1" dirty="0" smtClean="0"/>
          </a:p>
          <a:p>
            <a:pPr algn="just"/>
            <a:endParaRPr lang="es-EC" sz="1800" i="1" dirty="0" smtClean="0"/>
          </a:p>
          <a:p>
            <a:pPr algn="just"/>
            <a:endParaRPr lang="es-EC" sz="1800" i="1" dirty="0"/>
          </a:p>
          <a:p>
            <a:pPr algn="just"/>
            <a:endParaRPr lang="es-EC" sz="1800" i="1" dirty="0" smtClean="0"/>
          </a:p>
          <a:p>
            <a:pPr algn="just"/>
            <a:r>
              <a:rPr lang="es-EC" sz="1800" i="1" dirty="0" smtClean="0"/>
              <a:t>Interpretando el presente flujo de caja podemos observar que el costo beneficio de la creación de la Defensoría Comunitaria en San Luis de Agualongo parroquia Ilumán de Otavalo, tiene como egresos anuales totales un valor de USD. 5.836.50, no se puede cotejar frente a valores de ingreso por ser un proyecto de tipo social donde el costo beneficio se verá reflejado en la utilidad y servicio al cumplir con el propósito para el que fue creada la Defensoría Comunitaria como es la disminución sustancial de la violencia intrafamiliar.</a:t>
            </a:r>
          </a:p>
          <a:p>
            <a:pPr algn="just"/>
            <a:endParaRPr lang="es-EC" sz="1600" dirty="0" smtClean="0"/>
          </a:p>
          <a:p>
            <a:pPr algn="just"/>
            <a:endParaRPr lang="es-EC" sz="2000" dirty="0"/>
          </a:p>
        </p:txBody>
      </p:sp>
      <p:sp>
        <p:nvSpPr>
          <p:cNvPr id="4" name="Rectangle 1"/>
          <p:cNvSpPr>
            <a:spLocks noChangeArrowheads="1"/>
          </p:cNvSpPr>
          <p:nvPr/>
        </p:nvSpPr>
        <p:spPr bwMode="auto">
          <a:xfrm>
            <a:off x="1601788" y="40386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C"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xmlns="" val="2006986404"/>
              </p:ext>
            </p:extLst>
          </p:nvPr>
        </p:nvGraphicFramePr>
        <p:xfrm>
          <a:off x="1115616" y="980728"/>
          <a:ext cx="6768752" cy="2457828"/>
        </p:xfrm>
        <a:graphic>
          <a:graphicData uri="http://schemas.openxmlformats.org/drawingml/2006/table">
            <a:tbl>
              <a:tblPr firstRow="1" firstCol="1" bandRow="1">
                <a:tableStyleId>{5C22544A-7EE6-4342-B048-85BDC9FD1C3A}</a:tableStyleId>
              </a:tblPr>
              <a:tblGrid>
                <a:gridCol w="4198866"/>
                <a:gridCol w="2569886"/>
              </a:tblGrid>
              <a:tr h="273092">
                <a:tc>
                  <a:txBody>
                    <a:bodyPr/>
                    <a:lstStyle/>
                    <a:p>
                      <a:pPr>
                        <a:spcAft>
                          <a:spcPts val="0"/>
                        </a:spcAft>
                      </a:pPr>
                      <a:r>
                        <a:rPr lang="es-EC" sz="1600" dirty="0">
                          <a:effectLst/>
                        </a:rPr>
                        <a:t>Ingresos</a:t>
                      </a:r>
                      <a:endParaRPr lang="es-EC" sz="1600" dirty="0">
                        <a:effectLst/>
                        <a:latin typeface="Times New Roman"/>
                        <a:ea typeface="Times New Roman"/>
                        <a:cs typeface="Times New Roman"/>
                      </a:endParaRPr>
                    </a:p>
                  </a:txBody>
                  <a:tcPr marL="68580" marR="68580" marT="0" marB="0"/>
                </a:tc>
                <a:tc>
                  <a:txBody>
                    <a:bodyPr/>
                    <a:lstStyle/>
                    <a:p>
                      <a:pPr>
                        <a:spcAft>
                          <a:spcPts val="0"/>
                        </a:spcAft>
                      </a:pPr>
                      <a:r>
                        <a:rPr lang="es-EC" sz="1600">
                          <a:effectLst/>
                        </a:rPr>
                        <a:t> </a:t>
                      </a:r>
                      <a:endParaRPr lang="es-EC" sz="1600">
                        <a:effectLst/>
                        <a:latin typeface="Times New Roman"/>
                        <a:ea typeface="Times New Roman"/>
                        <a:cs typeface="Times New Roman"/>
                      </a:endParaRPr>
                    </a:p>
                  </a:txBody>
                  <a:tcPr marL="68580" marR="68580" marT="0" marB="0"/>
                </a:tc>
              </a:tr>
              <a:tr h="273092">
                <a:tc>
                  <a:txBody>
                    <a:bodyPr/>
                    <a:lstStyle/>
                    <a:p>
                      <a:pPr>
                        <a:spcAft>
                          <a:spcPts val="0"/>
                        </a:spcAft>
                      </a:pPr>
                      <a:r>
                        <a:rPr lang="es-EC" sz="1600" dirty="0">
                          <a:effectLst/>
                        </a:rPr>
                        <a:t>Por aportes en el ejercicio fiscal</a:t>
                      </a:r>
                      <a:endParaRPr lang="es-EC" sz="1600" dirty="0">
                        <a:effectLst/>
                        <a:latin typeface="Times New Roman"/>
                        <a:ea typeface="Times New Roman"/>
                        <a:cs typeface="Times New Roman"/>
                      </a:endParaRPr>
                    </a:p>
                  </a:txBody>
                  <a:tcPr marL="68580" marR="68580" marT="0" marB="0"/>
                </a:tc>
                <a:tc>
                  <a:txBody>
                    <a:bodyPr/>
                    <a:lstStyle/>
                    <a:p>
                      <a:pPr algn="r">
                        <a:spcAft>
                          <a:spcPts val="0"/>
                        </a:spcAft>
                      </a:pPr>
                      <a:r>
                        <a:rPr lang="es-EC" sz="1600" i="1" dirty="0">
                          <a:latin typeface="Arial"/>
                          <a:ea typeface="Times New Roman"/>
                          <a:cs typeface="Times New Roman"/>
                        </a:rPr>
                        <a:t>$.     000.00</a:t>
                      </a:r>
                      <a:endParaRPr lang="es-EC" sz="1600" dirty="0">
                        <a:latin typeface="Times New Roman"/>
                        <a:ea typeface="Times New Roman"/>
                        <a:cs typeface="Times New Roman"/>
                      </a:endParaRPr>
                    </a:p>
                  </a:txBody>
                  <a:tcPr marL="68580" marR="68580" marT="0" marB="0"/>
                </a:tc>
              </a:tr>
              <a:tr h="273092">
                <a:tc>
                  <a:txBody>
                    <a:bodyPr/>
                    <a:lstStyle/>
                    <a:p>
                      <a:pPr>
                        <a:spcAft>
                          <a:spcPts val="0"/>
                        </a:spcAft>
                      </a:pPr>
                      <a:r>
                        <a:rPr lang="es-EC" sz="1600" dirty="0">
                          <a:effectLst/>
                        </a:rPr>
                        <a:t>Total Ingresos</a:t>
                      </a:r>
                      <a:endParaRPr lang="es-EC" sz="1600" dirty="0">
                        <a:effectLst/>
                        <a:latin typeface="Times New Roman"/>
                        <a:ea typeface="Times New Roman"/>
                        <a:cs typeface="Times New Roman"/>
                      </a:endParaRPr>
                    </a:p>
                  </a:txBody>
                  <a:tcPr marL="68580" marR="68580" marT="0" marB="0"/>
                </a:tc>
                <a:tc>
                  <a:txBody>
                    <a:bodyPr/>
                    <a:lstStyle/>
                    <a:p>
                      <a:pPr algn="r">
                        <a:spcAft>
                          <a:spcPts val="0"/>
                        </a:spcAft>
                      </a:pPr>
                      <a:r>
                        <a:rPr lang="es-EC" sz="1600" b="1" i="1">
                          <a:latin typeface="Arial"/>
                          <a:ea typeface="Times New Roman"/>
                          <a:cs typeface="Times New Roman"/>
                        </a:rPr>
                        <a:t>$.      000.00</a:t>
                      </a:r>
                      <a:endParaRPr lang="es-EC" sz="1600">
                        <a:latin typeface="Times New Roman"/>
                        <a:ea typeface="Times New Roman"/>
                        <a:cs typeface="Times New Roman"/>
                      </a:endParaRPr>
                    </a:p>
                  </a:txBody>
                  <a:tcPr marL="68580" marR="68580" marT="0" marB="0"/>
                </a:tc>
              </a:tr>
              <a:tr h="273092">
                <a:tc>
                  <a:txBody>
                    <a:bodyPr/>
                    <a:lstStyle/>
                    <a:p>
                      <a:pPr>
                        <a:spcAft>
                          <a:spcPts val="0"/>
                        </a:spcAft>
                      </a:pPr>
                      <a:r>
                        <a:rPr lang="es-EC" sz="1600" dirty="0">
                          <a:effectLst/>
                        </a:rPr>
                        <a:t> </a:t>
                      </a:r>
                      <a:endParaRPr lang="es-EC" sz="1600" dirty="0">
                        <a:effectLst/>
                        <a:latin typeface="Times New Roman"/>
                        <a:ea typeface="Times New Roman"/>
                        <a:cs typeface="Times New Roman"/>
                      </a:endParaRPr>
                    </a:p>
                  </a:txBody>
                  <a:tcPr marL="68580" marR="68580" marT="0" marB="0"/>
                </a:tc>
                <a:tc>
                  <a:txBody>
                    <a:bodyPr/>
                    <a:lstStyle/>
                    <a:p>
                      <a:pPr algn="r">
                        <a:spcAft>
                          <a:spcPts val="0"/>
                        </a:spcAft>
                      </a:pPr>
                      <a:endParaRPr lang="es-EC" sz="1600">
                        <a:solidFill>
                          <a:srgbClr val="000000"/>
                        </a:solidFill>
                        <a:latin typeface="Arial"/>
                        <a:ea typeface="Times New Roman"/>
                        <a:cs typeface="Times New Roman"/>
                      </a:endParaRPr>
                    </a:p>
                  </a:txBody>
                  <a:tcPr marL="68580" marR="68580" marT="0" marB="0"/>
                </a:tc>
              </a:tr>
              <a:tr h="273092">
                <a:tc>
                  <a:txBody>
                    <a:bodyPr/>
                    <a:lstStyle/>
                    <a:p>
                      <a:pPr>
                        <a:spcAft>
                          <a:spcPts val="0"/>
                        </a:spcAft>
                      </a:pPr>
                      <a:r>
                        <a:rPr lang="es-EC" sz="1600" dirty="0">
                          <a:effectLst/>
                        </a:rPr>
                        <a:t>Egresos</a:t>
                      </a:r>
                      <a:endParaRPr lang="es-EC" sz="1600" dirty="0">
                        <a:effectLst/>
                        <a:latin typeface="Times New Roman"/>
                        <a:ea typeface="Times New Roman"/>
                        <a:cs typeface="Times New Roman"/>
                      </a:endParaRPr>
                    </a:p>
                  </a:txBody>
                  <a:tcPr marL="68580" marR="68580" marT="0" marB="0"/>
                </a:tc>
                <a:tc>
                  <a:txBody>
                    <a:bodyPr/>
                    <a:lstStyle/>
                    <a:p>
                      <a:pPr algn="r">
                        <a:spcAft>
                          <a:spcPts val="0"/>
                        </a:spcAft>
                      </a:pPr>
                      <a:endParaRPr lang="es-EC" sz="1600" dirty="0">
                        <a:solidFill>
                          <a:srgbClr val="000000"/>
                        </a:solidFill>
                        <a:latin typeface="Arial"/>
                        <a:ea typeface="Times New Roman"/>
                        <a:cs typeface="Times New Roman"/>
                      </a:endParaRPr>
                    </a:p>
                  </a:txBody>
                  <a:tcPr marL="68580" marR="68580" marT="0" marB="0"/>
                </a:tc>
              </a:tr>
              <a:tr h="273092">
                <a:tc>
                  <a:txBody>
                    <a:bodyPr/>
                    <a:lstStyle/>
                    <a:p>
                      <a:pPr>
                        <a:spcAft>
                          <a:spcPts val="0"/>
                        </a:spcAft>
                      </a:pPr>
                      <a:r>
                        <a:rPr lang="es-EC" sz="1600">
                          <a:effectLst/>
                        </a:rPr>
                        <a:t>Inversión</a:t>
                      </a:r>
                      <a:endParaRPr lang="es-EC" sz="1600">
                        <a:effectLst/>
                        <a:latin typeface="Times New Roman"/>
                        <a:ea typeface="Times New Roman"/>
                        <a:cs typeface="Times New Roman"/>
                      </a:endParaRPr>
                    </a:p>
                  </a:txBody>
                  <a:tcPr marL="68580" marR="68580" marT="0" marB="0"/>
                </a:tc>
                <a:tc>
                  <a:txBody>
                    <a:bodyPr/>
                    <a:lstStyle/>
                    <a:p>
                      <a:pPr algn="r">
                        <a:spcAft>
                          <a:spcPts val="0"/>
                        </a:spcAft>
                      </a:pPr>
                      <a:r>
                        <a:rPr lang="es-EC" sz="1600" i="1" dirty="0">
                          <a:latin typeface="Arial"/>
                          <a:ea typeface="Times New Roman"/>
                          <a:cs typeface="Times New Roman"/>
                        </a:rPr>
                        <a:t> $.   5.836.50</a:t>
                      </a:r>
                      <a:endParaRPr lang="es-EC" sz="1600" dirty="0">
                        <a:latin typeface="Times New Roman"/>
                        <a:ea typeface="Times New Roman"/>
                        <a:cs typeface="Times New Roman"/>
                      </a:endParaRPr>
                    </a:p>
                  </a:txBody>
                  <a:tcPr marL="68580" marR="68580" marT="0" marB="0"/>
                </a:tc>
              </a:tr>
              <a:tr h="273092">
                <a:tc>
                  <a:txBody>
                    <a:bodyPr/>
                    <a:lstStyle/>
                    <a:p>
                      <a:pPr>
                        <a:spcAft>
                          <a:spcPts val="0"/>
                        </a:spcAft>
                      </a:pPr>
                      <a:r>
                        <a:rPr lang="es-EC" sz="1600">
                          <a:effectLst/>
                        </a:rPr>
                        <a:t>Capital de trabajo</a:t>
                      </a:r>
                      <a:endParaRPr lang="es-EC" sz="1600">
                        <a:effectLst/>
                        <a:latin typeface="Times New Roman"/>
                        <a:ea typeface="Times New Roman"/>
                        <a:cs typeface="Times New Roman"/>
                      </a:endParaRPr>
                    </a:p>
                  </a:txBody>
                  <a:tcPr marL="68580" marR="68580" marT="0" marB="0"/>
                </a:tc>
                <a:tc>
                  <a:txBody>
                    <a:bodyPr/>
                    <a:lstStyle/>
                    <a:p>
                      <a:pPr algn="r">
                        <a:spcAft>
                          <a:spcPts val="0"/>
                        </a:spcAft>
                      </a:pPr>
                      <a:r>
                        <a:rPr lang="es-EC" sz="1600" i="1" dirty="0">
                          <a:latin typeface="Arial"/>
                          <a:ea typeface="Times New Roman"/>
                          <a:cs typeface="Times New Roman"/>
                        </a:rPr>
                        <a:t>$.      000.00  </a:t>
                      </a:r>
                      <a:endParaRPr lang="es-EC" sz="1600" dirty="0">
                        <a:latin typeface="Times New Roman"/>
                        <a:ea typeface="Times New Roman"/>
                        <a:cs typeface="Times New Roman"/>
                      </a:endParaRPr>
                    </a:p>
                  </a:txBody>
                  <a:tcPr marL="68580" marR="68580" marT="0" marB="0"/>
                </a:tc>
              </a:tr>
              <a:tr h="273092">
                <a:tc>
                  <a:txBody>
                    <a:bodyPr/>
                    <a:lstStyle/>
                    <a:p>
                      <a:pPr>
                        <a:spcAft>
                          <a:spcPts val="0"/>
                        </a:spcAft>
                      </a:pPr>
                      <a:r>
                        <a:rPr lang="es-EC" sz="1600">
                          <a:effectLst/>
                        </a:rPr>
                        <a:t>Total Egresos</a:t>
                      </a:r>
                      <a:endParaRPr lang="es-EC" sz="1600">
                        <a:effectLst/>
                        <a:latin typeface="Times New Roman"/>
                        <a:ea typeface="Times New Roman"/>
                        <a:cs typeface="Times New Roman"/>
                      </a:endParaRPr>
                    </a:p>
                  </a:txBody>
                  <a:tcPr marL="68580" marR="68580" marT="0" marB="0"/>
                </a:tc>
                <a:tc>
                  <a:txBody>
                    <a:bodyPr/>
                    <a:lstStyle/>
                    <a:p>
                      <a:pPr algn="r">
                        <a:spcAft>
                          <a:spcPts val="0"/>
                        </a:spcAft>
                      </a:pPr>
                      <a:r>
                        <a:rPr lang="es-EC" sz="1600" b="1" i="1" dirty="0">
                          <a:latin typeface="Arial"/>
                          <a:ea typeface="Times New Roman"/>
                          <a:cs typeface="Times New Roman"/>
                        </a:rPr>
                        <a:t>$.   5.836.50</a:t>
                      </a:r>
                      <a:endParaRPr lang="es-EC" sz="1600" dirty="0">
                        <a:latin typeface="Times New Roman"/>
                        <a:ea typeface="Times New Roman"/>
                        <a:cs typeface="Times New Roman"/>
                      </a:endParaRPr>
                    </a:p>
                  </a:txBody>
                  <a:tcPr marL="68580" marR="68580" marT="0" marB="0"/>
                </a:tc>
              </a:tr>
              <a:tr h="273092">
                <a:tc>
                  <a:txBody>
                    <a:bodyPr/>
                    <a:lstStyle/>
                    <a:p>
                      <a:pPr>
                        <a:spcAft>
                          <a:spcPts val="0"/>
                        </a:spcAft>
                      </a:pPr>
                      <a:r>
                        <a:rPr lang="es-EC" sz="1600" dirty="0">
                          <a:effectLst/>
                        </a:rPr>
                        <a:t>Flujo de </a:t>
                      </a:r>
                      <a:r>
                        <a:rPr lang="es-EC" sz="1600" dirty="0" smtClean="0">
                          <a:effectLst/>
                        </a:rPr>
                        <a:t>caja (I – E)</a:t>
                      </a:r>
                      <a:endParaRPr lang="es-EC" sz="1600" dirty="0">
                        <a:effectLst/>
                        <a:latin typeface="Times New Roman"/>
                        <a:ea typeface="Times New Roman"/>
                        <a:cs typeface="Times New Roman"/>
                      </a:endParaRPr>
                    </a:p>
                  </a:txBody>
                  <a:tcPr marL="68580" marR="68580" marT="0" marB="0"/>
                </a:tc>
                <a:tc>
                  <a:txBody>
                    <a:bodyPr/>
                    <a:lstStyle/>
                    <a:p>
                      <a:pPr algn="r">
                        <a:spcAft>
                          <a:spcPts val="0"/>
                        </a:spcAft>
                      </a:pPr>
                      <a:r>
                        <a:rPr lang="es-EC" sz="1600" b="1" i="1" dirty="0">
                          <a:latin typeface="Arial"/>
                          <a:ea typeface="Times New Roman"/>
                          <a:cs typeface="Times New Roman"/>
                        </a:rPr>
                        <a:t> $.   5.836.50</a:t>
                      </a:r>
                      <a:endParaRPr lang="es-EC" sz="1600" dirty="0">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xmlns="" val="39625519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type="subTitle" idx="1"/>
          </p:nvPr>
        </p:nvSpPr>
        <p:spPr>
          <a:xfrm>
            <a:off x="323528" y="188640"/>
            <a:ext cx="8568952" cy="6552728"/>
          </a:xfrm>
        </p:spPr>
        <p:txBody>
          <a:bodyPr>
            <a:normAutofit lnSpcReduction="10000"/>
          </a:bodyPr>
          <a:lstStyle/>
          <a:p>
            <a:pPr marL="0" indent="0" algn="ctr">
              <a:buNone/>
            </a:pPr>
            <a:r>
              <a:rPr lang="es-EC" sz="2400" dirty="0" smtClean="0"/>
              <a:t>IMPACTOS</a:t>
            </a:r>
          </a:p>
          <a:p>
            <a:pPr marL="0" indent="0" algn="ctr">
              <a:buNone/>
            </a:pPr>
            <a:endParaRPr lang="es-EC" sz="2400" dirty="0" smtClean="0"/>
          </a:p>
          <a:p>
            <a:pPr algn="just"/>
            <a:r>
              <a:rPr lang="es-ES" sz="1800" dirty="0" smtClean="0"/>
              <a:t>Cultural, las comunidades se verán reflejadas en le nuevo modelo de vida propuesto en el Sumak Kawsay.</a:t>
            </a:r>
          </a:p>
          <a:p>
            <a:pPr algn="just"/>
            <a:endParaRPr lang="es-ES" sz="1800" dirty="0" smtClean="0"/>
          </a:p>
          <a:p>
            <a:pPr algn="just"/>
            <a:r>
              <a:rPr lang="es-ES" sz="1800" dirty="0" smtClean="0"/>
              <a:t>Laboral.-  principio de igualdad ante la ley, permitirá a las mujeres indígenas y sus hijos,  el reconocimiento de los derechos laborales.</a:t>
            </a:r>
          </a:p>
          <a:p>
            <a:pPr algn="just"/>
            <a:endParaRPr lang="es-ES" sz="1800" dirty="0" smtClean="0"/>
          </a:p>
          <a:p>
            <a:pPr algn="just"/>
            <a:r>
              <a:rPr lang="es-ES" sz="1800" dirty="0" smtClean="0"/>
              <a:t>Social.- trascendental por cuanto se obtendrá uno de los objetivos como el la prevención y aminorar la violencia intrafamiliar, propendiendo un mejoramiento e inclusión como entes positivos de la sociedad.</a:t>
            </a:r>
          </a:p>
          <a:p>
            <a:pPr algn="just"/>
            <a:endParaRPr lang="es-ES" sz="1800" dirty="0" smtClean="0"/>
          </a:p>
          <a:p>
            <a:pPr algn="just"/>
            <a:r>
              <a:rPr lang="es-ES" sz="1800" dirty="0" smtClean="0"/>
              <a:t>Económico.- el reconocimiento de sus derechos causa efecto proporcionalmente con el desarrollo económico en su comunidad, permitiendo ser sujeto activo y participativo del desarrollo de su jurisdicción.</a:t>
            </a:r>
          </a:p>
          <a:p>
            <a:pPr algn="just"/>
            <a:endParaRPr lang="es-ES" sz="1800" dirty="0" smtClean="0"/>
          </a:p>
          <a:p>
            <a:pPr algn="just"/>
            <a:r>
              <a:rPr lang="es-ES" sz="1800" dirty="0" smtClean="0"/>
              <a:t>Ambiental.- dará lugar a una nueva forma de convivencia ciudadana en diversidad y armonía con la  naturaleza, permitiendo la libertad al mantenimiento y sostenibilidad del medio ambiente.</a:t>
            </a:r>
          </a:p>
          <a:p>
            <a:pPr algn="just"/>
            <a:endParaRPr lang="es-ES" sz="1800" dirty="0" smtClean="0"/>
          </a:p>
          <a:p>
            <a:pPr algn="just"/>
            <a:r>
              <a:rPr lang="es-ES" sz="1800" dirty="0" smtClean="0"/>
              <a:t>Salud.- propenderá positivamente a mejorar la salud psíquica, física y sexual, facilitando el acceso a todos los planes y programas del medio ambiente estatal</a:t>
            </a:r>
          </a:p>
          <a:p>
            <a:pPr marL="0" indent="0" algn="ctr">
              <a:buNone/>
            </a:pPr>
            <a:endParaRPr lang="es-EC" sz="1800" dirty="0" smtClean="0"/>
          </a:p>
        </p:txBody>
      </p:sp>
    </p:spTree>
    <p:extLst>
      <p:ext uri="{BB962C8B-B14F-4D97-AF65-F5344CB8AC3E}">
        <p14:creationId xmlns:p14="http://schemas.microsoft.com/office/powerpoint/2010/main" xmlns="" val="346042068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type="subTitle" idx="1"/>
          </p:nvPr>
        </p:nvSpPr>
        <p:spPr>
          <a:xfrm>
            <a:off x="533400" y="1268760"/>
            <a:ext cx="7854696" cy="4104456"/>
          </a:xfrm>
        </p:spPr>
        <p:txBody>
          <a:bodyPr>
            <a:normAutofit fontScale="70000" lnSpcReduction="20000"/>
          </a:bodyPr>
          <a:lstStyle/>
          <a:p>
            <a:pPr algn="ctr"/>
            <a:r>
              <a:rPr lang="es-EC" dirty="0" smtClean="0"/>
              <a:t>VALIDACIÓN DE LA PROPUESTA</a:t>
            </a:r>
          </a:p>
          <a:p>
            <a:pPr algn="ctr"/>
            <a:endParaRPr lang="es-EC" dirty="0" smtClean="0"/>
          </a:p>
          <a:p>
            <a:pPr algn="just">
              <a:lnSpc>
                <a:spcPct val="170000"/>
              </a:lnSpc>
            </a:pPr>
            <a:r>
              <a:rPr lang="es-EC" dirty="0" smtClean="0"/>
              <a:t>Con beneplácito fue catalogada de favorable la propuesta por  expertos en la materia, profesionales y representantes indígenas y instituciones públicas adentrados en el tema como la Jueza de la Niñez y Adolescencia, Representante Indígena de la FICI, Sociólogo Indígena, Comisaria Primera de la Mujer y la Familia del Cantón Ibarra, Perito Legista del Ministerio de Salud, que aspiran ver cristalizado este trabajo investigativo ya que es un clamor y anhelo esperado por mucho tiempo por la ciudadanía de las comunidades indígenas, especialmente de la investigada.</a:t>
            </a:r>
          </a:p>
          <a:p>
            <a:endParaRPr lang="es-EC"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ubtítulo"/>
          <p:cNvSpPr>
            <a:spLocks noGrp="1"/>
          </p:cNvSpPr>
          <p:nvPr>
            <p:ph type="subTitle" idx="1"/>
          </p:nvPr>
        </p:nvSpPr>
        <p:spPr>
          <a:xfrm>
            <a:off x="395536" y="0"/>
            <a:ext cx="8352928" cy="6525344"/>
          </a:xfrm>
        </p:spPr>
        <p:txBody>
          <a:bodyPr>
            <a:normAutofit fontScale="25000" lnSpcReduction="20000"/>
          </a:bodyPr>
          <a:lstStyle/>
          <a:p>
            <a:pPr algn="ctr"/>
            <a:endParaRPr lang="es-EC" sz="7200" dirty="0" smtClean="0"/>
          </a:p>
          <a:p>
            <a:pPr algn="ctr"/>
            <a:endParaRPr lang="es-EC" sz="7200" dirty="0" smtClean="0"/>
          </a:p>
          <a:p>
            <a:pPr algn="ctr"/>
            <a:r>
              <a:rPr lang="es-EC" sz="7200" dirty="0" smtClean="0"/>
              <a:t>CONTRASTACIÓN  DE  PREGUNTAS  DE  LA  PROPUESTA</a:t>
            </a:r>
          </a:p>
          <a:p>
            <a:pPr algn="ctr"/>
            <a:endParaRPr lang="es-EC" sz="7200" dirty="0"/>
          </a:p>
          <a:p>
            <a:pPr algn="just"/>
            <a:r>
              <a:rPr lang="es-EC" sz="7200" dirty="0" smtClean="0"/>
              <a:t>El </a:t>
            </a:r>
            <a:r>
              <a:rPr lang="es-EC" sz="7200" dirty="0"/>
              <a:t>objetivo planteado en base a la propuesta dice:</a:t>
            </a:r>
          </a:p>
          <a:p>
            <a:pPr algn="just"/>
            <a:r>
              <a:rPr lang="es-EC" sz="7200" dirty="0" smtClean="0"/>
              <a:t>Implementar una Defensoría Comunitaria de Prevención y Seguimiento de la Violencia Intrafamiliar en la Comunidad San Luis de Agualongo de Otavalo.</a:t>
            </a:r>
          </a:p>
          <a:p>
            <a:pPr algn="just"/>
            <a:r>
              <a:rPr lang="es-EC" sz="7200" dirty="0" smtClean="0"/>
              <a:t> </a:t>
            </a:r>
            <a:endParaRPr lang="es-EC" sz="7200" dirty="0"/>
          </a:p>
          <a:p>
            <a:pPr algn="just"/>
            <a:r>
              <a:rPr lang="es-EC" sz="7200" dirty="0"/>
              <a:t>PREGUNTAS DE </a:t>
            </a:r>
            <a:r>
              <a:rPr lang="es-EC" sz="7200" dirty="0" smtClean="0"/>
              <a:t>INVESTIGACIÓN</a:t>
            </a:r>
          </a:p>
          <a:p>
            <a:pPr algn="just"/>
            <a:endParaRPr lang="es-EC" sz="6400" dirty="0"/>
          </a:p>
          <a:p>
            <a:pPr algn="just"/>
            <a:r>
              <a:rPr lang="es-EC" sz="7200" dirty="0" smtClean="0"/>
              <a:t>¿Cuáles son las causas y efectos de la violencia intrafamiliar en la comunidad San Luis de Agualongo?</a:t>
            </a:r>
          </a:p>
          <a:p>
            <a:pPr algn="just"/>
            <a:endParaRPr lang="es-ES" sz="7200" dirty="0" smtClean="0"/>
          </a:p>
          <a:p>
            <a:pPr algn="just"/>
            <a:r>
              <a:rPr lang="es-EC" sz="7200" dirty="0" smtClean="0"/>
              <a:t>Obedece a su cultura y costumbre enraizadas, machismo y falta de educación que ha desembocado en vicios y desórdenes sociales. Fala de concientización.</a:t>
            </a:r>
          </a:p>
          <a:p>
            <a:pPr algn="just"/>
            <a:endParaRPr lang="es-EC" sz="7200" dirty="0" smtClean="0"/>
          </a:p>
          <a:p>
            <a:pPr algn="just"/>
            <a:r>
              <a:rPr lang="es-EC" sz="7200" dirty="0" smtClean="0"/>
              <a:t>¿Cuáles son las diferencias en la forma de administrar justicia en las dos jurisdicciones mestiza e indígena?</a:t>
            </a:r>
          </a:p>
          <a:p>
            <a:pPr algn="just"/>
            <a:endParaRPr lang="es-ES" sz="7200" dirty="0" smtClean="0"/>
          </a:p>
          <a:p>
            <a:pPr algn="just"/>
            <a:r>
              <a:rPr lang="es-EC" sz="7200" dirty="0" smtClean="0"/>
              <a:t>Se ha encontrado diferencias en la forma de sancionar estos ilícitos de violencia en el ámbito indígena que por su cultura no permite imponer una sanción ejemplarizadora por sus tradiciones siendo blanda por lo que se producen reincidencias y quemeimportismo en cuanto al reparo del daño causado.</a:t>
            </a:r>
          </a:p>
          <a:p>
            <a:pPr algn="just"/>
            <a:endParaRPr lang="es-ES" sz="7200" dirty="0" smtClean="0"/>
          </a:p>
          <a:p>
            <a:pPr algn="just"/>
            <a:r>
              <a:rPr lang="es-EC" sz="7200" dirty="0" smtClean="0"/>
              <a:t> </a:t>
            </a:r>
            <a:endParaRPr lang="es-ES" sz="7200" dirty="0" smtClean="0"/>
          </a:p>
          <a:p>
            <a:pPr algn="just"/>
            <a:endParaRPr lang="es-EC" sz="3600" dirty="0"/>
          </a:p>
        </p:txBody>
      </p:sp>
    </p:spTree>
    <p:extLst>
      <p:ext uri="{BB962C8B-B14F-4D97-AF65-F5344CB8AC3E}">
        <p14:creationId xmlns:p14="http://schemas.microsoft.com/office/powerpoint/2010/main" xmlns="" val="268626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533400" y="332656"/>
            <a:ext cx="7854696" cy="4648480"/>
          </a:xfrm>
        </p:spPr>
        <p:txBody>
          <a:bodyPr>
            <a:noAutofit/>
          </a:bodyPr>
          <a:lstStyle/>
          <a:p>
            <a:pPr algn="just"/>
            <a:r>
              <a:rPr lang="es-EC" sz="1800" dirty="0" smtClean="0"/>
              <a:t>¿</a:t>
            </a:r>
            <a:r>
              <a:rPr lang="es-EC" sz="1700" dirty="0" smtClean="0"/>
              <a:t>Qué alternativa considera idónea para disminuir la violencia intrafamiliar en las comunidades indígena?</a:t>
            </a:r>
          </a:p>
          <a:p>
            <a:pPr algn="just"/>
            <a:endParaRPr lang="es-ES" sz="1700" dirty="0" smtClean="0"/>
          </a:p>
          <a:p>
            <a:pPr algn="just"/>
            <a:r>
              <a:rPr lang="es-EC" sz="1700" dirty="0" smtClean="0"/>
              <a:t> la Creación de una Defensoría Comunitaria en la comunidad que proteja, prevenga encause y realice un seguimiento a los diferentes casos de violencia en la </a:t>
            </a:r>
            <a:r>
              <a:rPr lang="es-EC" sz="1800" dirty="0" smtClean="0"/>
              <a:t>comunidad</a:t>
            </a:r>
            <a:r>
              <a:rPr lang="es-EC" sz="1700" dirty="0" smtClean="0"/>
              <a:t>.</a:t>
            </a:r>
          </a:p>
          <a:p>
            <a:pPr algn="just"/>
            <a:endParaRPr lang="es-ES" sz="1700" dirty="0" smtClean="0"/>
          </a:p>
          <a:p>
            <a:pPr algn="just"/>
            <a:r>
              <a:rPr lang="es-EC" sz="1700" dirty="0" smtClean="0"/>
              <a:t> ¿Cómo socializará la Comunidad Indígena el conocimiento de la ley y sus derechos?</a:t>
            </a:r>
          </a:p>
          <a:p>
            <a:pPr algn="just"/>
            <a:endParaRPr lang="es-EC" sz="1700" dirty="0" smtClean="0"/>
          </a:p>
          <a:p>
            <a:pPr algn="just"/>
            <a:r>
              <a:rPr lang="es-ES" sz="1700" dirty="0" smtClean="0"/>
              <a:t>En atención a esta interrogante se deduce que en la Comunidad San Luis de Agualongo, se requiere de la instauración de una entidad que socialice, difunda y brinde la asesoría inmediata a toda la colectividad mediante la concientización de sus derechos para que se detenga la violencia en todas sus manifestaciones en contra de los indefensos, procurando recobrar la dignidad y valor del ser humano en igualdad de condiciones especialmente de género.</a:t>
            </a:r>
          </a:p>
          <a:p>
            <a:pPr algn="just"/>
            <a:r>
              <a:rPr lang="es-ES" sz="1700" dirty="0" smtClean="0"/>
              <a:t> </a:t>
            </a:r>
          </a:p>
          <a:p>
            <a:pPr algn="just"/>
            <a:r>
              <a:rPr lang="es-EC" sz="1700" dirty="0" smtClean="0"/>
              <a:t>¿Qué acciones tomará la Comunidad Indígena para prevenir la violencia intrafamiliar en las familias indígenas?</a:t>
            </a:r>
            <a:endParaRPr lang="es-ES" sz="1700" dirty="0" smtClean="0"/>
          </a:p>
          <a:p>
            <a:pPr algn="just"/>
            <a:r>
              <a:rPr lang="es-EC" sz="1700" dirty="0" smtClean="0"/>
              <a:t> </a:t>
            </a:r>
            <a:endParaRPr lang="es-ES" sz="1700" dirty="0" smtClean="0"/>
          </a:p>
          <a:p>
            <a:pPr algn="just"/>
            <a:r>
              <a:rPr lang="es-EC" sz="1700" dirty="0" smtClean="0"/>
              <a:t>De manera individual es imposible tomar acciones que prevengan la violencia intrafamiliar, por lo que es un clamor unánime de la conformación de una entidad comunal organizada que asuma este reto frente a la violencia intrafamiliar indígena.</a:t>
            </a:r>
            <a:endParaRPr lang="es-EC" sz="17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23528" y="0"/>
            <a:ext cx="8424936" cy="6858000"/>
          </a:xfrm>
        </p:spPr>
        <p:txBody>
          <a:bodyPr>
            <a:normAutofit/>
          </a:bodyPr>
          <a:lstStyle/>
          <a:p>
            <a:pPr algn="ctr"/>
            <a:r>
              <a:rPr lang="es-EC" dirty="0" smtClean="0"/>
              <a:t>CONCLUSIONES </a:t>
            </a:r>
          </a:p>
          <a:p>
            <a:pPr algn="just"/>
            <a:endParaRPr lang="es-EC" sz="2000" dirty="0" smtClean="0"/>
          </a:p>
          <a:p>
            <a:pPr algn="just"/>
            <a:r>
              <a:rPr lang="es-EC" sz="2000" dirty="0" smtClean="0"/>
              <a:t>La violencia intrafamiliar en la Comunidad San Luis de </a:t>
            </a:r>
            <a:r>
              <a:rPr lang="es-EC" sz="2000" dirty="0" err="1" smtClean="0"/>
              <a:t>Agualongo</a:t>
            </a:r>
            <a:r>
              <a:rPr lang="es-EC" sz="2000" dirty="0" smtClean="0"/>
              <a:t>, es un fenómeno social que atenta flagrantemente los derechos humanos, especialmente de mujeres, niños, niñas y adolescentes.</a:t>
            </a:r>
          </a:p>
          <a:p>
            <a:pPr algn="just"/>
            <a:r>
              <a:rPr lang="es-EC" sz="2000" dirty="0" smtClean="0"/>
              <a:t>Ante el pluralismo jurídico existente en nuestra legislación, es necesario implementar una política estatal a fin de reparar el daño sufrido al interior de los entornos indígenas.</a:t>
            </a:r>
          </a:p>
          <a:p>
            <a:pPr algn="just"/>
            <a:endParaRPr lang="es-EC" sz="2000" dirty="0" smtClean="0"/>
          </a:p>
          <a:p>
            <a:pPr algn="just"/>
            <a:endParaRPr lang="es-EC" sz="2000" dirty="0"/>
          </a:p>
          <a:p>
            <a:pPr algn="ctr"/>
            <a:r>
              <a:rPr lang="es-EC" dirty="0" smtClean="0"/>
              <a:t>RECOMENDACIONES</a:t>
            </a:r>
          </a:p>
          <a:p>
            <a:pPr algn="ctr"/>
            <a:endParaRPr lang="es-EC" sz="2000" dirty="0"/>
          </a:p>
          <a:p>
            <a:pPr algn="just"/>
            <a:r>
              <a:rPr lang="es-EC" sz="2000" dirty="0" smtClean="0"/>
              <a:t>Nos corresponde a todos los que conformamos esta sociedad continuar en la </a:t>
            </a:r>
            <a:r>
              <a:rPr lang="es-EC" sz="2000" dirty="0" err="1" smtClean="0"/>
              <a:t>busquéda</a:t>
            </a:r>
            <a:r>
              <a:rPr lang="es-EC" sz="2000" dirty="0" smtClean="0"/>
              <a:t> de alternativas </a:t>
            </a:r>
            <a:r>
              <a:rPr lang="es-EC" sz="2000" dirty="0" smtClean="0"/>
              <a:t>de  solución </a:t>
            </a:r>
            <a:r>
              <a:rPr lang="es-EC" sz="2000" smtClean="0"/>
              <a:t>para la prevención </a:t>
            </a:r>
            <a:r>
              <a:rPr lang="es-EC" sz="2000" dirty="0" smtClean="0"/>
              <a:t>de la violencia.</a:t>
            </a:r>
          </a:p>
          <a:p>
            <a:pPr algn="just"/>
            <a:endParaRPr lang="es-EC" sz="2000" dirty="0" smtClean="0"/>
          </a:p>
          <a:p>
            <a:pPr algn="just"/>
            <a:r>
              <a:rPr lang="es-EC" sz="2000" dirty="0" smtClean="0"/>
              <a:t>La </a:t>
            </a:r>
            <a:r>
              <a:rPr lang="es-EC" sz="2000" dirty="0" smtClean="0"/>
              <a:t>puesta en marcha de la Defensoría de Protección a favor de la Comunidad San Luis de </a:t>
            </a:r>
            <a:r>
              <a:rPr lang="es-EC" sz="2000" dirty="0" err="1" smtClean="0"/>
              <a:t>Agualongo</a:t>
            </a:r>
            <a:r>
              <a:rPr lang="es-EC" sz="2000" dirty="0" smtClean="0"/>
              <a:t>.</a:t>
            </a:r>
            <a:endParaRPr lang="es-EC" sz="2000" dirty="0"/>
          </a:p>
        </p:txBody>
      </p:sp>
    </p:spTree>
    <p:extLst>
      <p:ext uri="{BB962C8B-B14F-4D97-AF65-F5344CB8AC3E}">
        <p14:creationId xmlns:p14="http://schemas.microsoft.com/office/powerpoint/2010/main" xmlns="" val="742620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0"/>
            <a:ext cx="8280920" cy="6858000"/>
          </a:xfrm>
        </p:spPr>
        <p:txBody>
          <a:bodyPr>
            <a:normAutofit lnSpcReduction="10000"/>
          </a:bodyPr>
          <a:lstStyle/>
          <a:p>
            <a:pPr algn="ctr"/>
            <a:endParaRPr lang="es-EC" dirty="0" smtClean="0"/>
          </a:p>
          <a:p>
            <a:pPr algn="ctr"/>
            <a:endParaRPr lang="es-EC" dirty="0" smtClean="0">
              <a:solidFill>
                <a:srgbClr val="FFFF00"/>
              </a:solidFill>
            </a:endParaRPr>
          </a:p>
          <a:p>
            <a:pPr algn="ctr"/>
            <a:r>
              <a:rPr lang="es-EC" b="1" dirty="0" smtClean="0"/>
              <a:t>PROBLEMAS DE INVESTIGACIÓN</a:t>
            </a:r>
          </a:p>
          <a:p>
            <a:pPr algn="ctr"/>
            <a:endParaRPr lang="es-EC" b="1" dirty="0" smtClean="0"/>
          </a:p>
          <a:p>
            <a:pPr algn="just"/>
            <a:r>
              <a:rPr lang="es-EC" b="1" dirty="0" smtClean="0">
                <a:solidFill>
                  <a:schemeClr val="tx1"/>
                </a:solidFill>
              </a:rPr>
              <a:t>El buen vivir conocido constitucionalmente como el Sumak Kawsay, es un principio orientador de toda política del Estado, viéndose imposibilitado en el seno de muchas familias indígenas, especialmente en la Comunidad de San Luis de Agualongo de Otavalo, por la impunidad que impera al no encontrar solución al dolor que viven día a día, convirtiéndose en un tipo de relación enferma ya que todos los miembros de familia resultan afectados, sin embargo las mujeres, niñas, niños y adolescentes son triplemente discriminados. Las formas de administrar justicia en nuestra legislación, también no han solucionado sus problemas para reparar el daño  sufrido.</a:t>
            </a:r>
          </a:p>
          <a:p>
            <a:pPr algn="l"/>
            <a:endParaRPr lang="es-EC" dirty="0"/>
          </a:p>
          <a:p>
            <a:pPr algn="ctr"/>
            <a:endParaRPr lang="es-EC" dirty="0"/>
          </a:p>
        </p:txBody>
      </p:sp>
    </p:spTree>
    <p:extLst>
      <p:ext uri="{BB962C8B-B14F-4D97-AF65-F5344CB8AC3E}">
        <p14:creationId xmlns:p14="http://schemas.microsoft.com/office/powerpoint/2010/main" xmlns="" val="14001860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normAutofit/>
          </a:bodyPr>
          <a:lstStyle/>
          <a:p>
            <a:pPr algn="ctr"/>
            <a:r>
              <a:rPr lang="es-EC" sz="7200" i="1" dirty="0" smtClean="0">
                <a:solidFill>
                  <a:schemeClr val="tx1"/>
                </a:solidFill>
                <a:effectLst/>
              </a:rPr>
              <a:t>G R A C I A S</a:t>
            </a:r>
            <a:endParaRPr lang="es-EC" sz="7200" i="1" dirty="0">
              <a:solidFill>
                <a:schemeClr val="tx1"/>
              </a:solidFill>
              <a:effectLst/>
            </a:endParaRPr>
          </a:p>
        </p:txBody>
      </p:sp>
    </p:spTree>
    <p:extLst>
      <p:ext uri="{BB962C8B-B14F-4D97-AF65-F5344CB8AC3E}">
        <p14:creationId xmlns:p14="http://schemas.microsoft.com/office/powerpoint/2010/main" xmlns="" val="1984029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type="subTitle" idx="1"/>
          </p:nvPr>
        </p:nvSpPr>
        <p:spPr>
          <a:xfrm>
            <a:off x="611560" y="1268760"/>
            <a:ext cx="7854696" cy="4392488"/>
          </a:xfrm>
        </p:spPr>
        <p:txBody>
          <a:bodyPr>
            <a:normAutofit/>
          </a:bodyPr>
          <a:lstStyle/>
          <a:p>
            <a:pPr algn="ctr"/>
            <a:r>
              <a:rPr lang="es-EC" b="1" dirty="0" smtClean="0"/>
              <a:t>OBJETIVOS GENERALES</a:t>
            </a:r>
          </a:p>
          <a:p>
            <a:pPr algn="ctr"/>
            <a:endParaRPr lang="es-EC" b="1" dirty="0" smtClean="0"/>
          </a:p>
          <a:p>
            <a:pPr marL="457200" indent="-457200" algn="just">
              <a:buBlip>
                <a:blip r:embed="rId2"/>
              </a:buBlip>
            </a:pPr>
            <a:r>
              <a:rPr lang="es-EC" b="1" dirty="0" smtClean="0"/>
              <a:t>Determinar los elementos que caracterizan la violencia intrafamiliar en la Comunidad San Luis de Agualongo, de Otavalo.</a:t>
            </a:r>
          </a:p>
          <a:p>
            <a:pPr marL="457200" indent="-457200" algn="just">
              <a:buBlip>
                <a:blip r:embed="rId2"/>
              </a:buBlip>
            </a:pPr>
            <a:endParaRPr lang="es-EC" b="1" dirty="0" smtClean="0"/>
          </a:p>
          <a:p>
            <a:pPr marL="457200" indent="-457200" algn="just">
              <a:buBlip>
                <a:blip r:embed="rId2"/>
              </a:buBlip>
            </a:pPr>
            <a:r>
              <a:rPr lang="es-EC" b="1" dirty="0" smtClean="0"/>
              <a:t>Formular la implementación de la Defensoría Comunitaria de Prevención y Seguimiento de la violencia intrafamiliar en la Comunidad San Luis de Agualongo. </a:t>
            </a:r>
          </a:p>
          <a:p>
            <a:endParaRPr lang="es-EC"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188640"/>
            <a:ext cx="8280920" cy="6552728"/>
          </a:xfrm>
        </p:spPr>
        <p:txBody>
          <a:bodyPr>
            <a:normAutofit fontScale="92500" lnSpcReduction="20000"/>
          </a:bodyPr>
          <a:lstStyle/>
          <a:p>
            <a:pPr algn="just"/>
            <a:endParaRPr lang="es-EC" dirty="0" smtClean="0"/>
          </a:p>
          <a:p>
            <a:pPr algn="ctr"/>
            <a:r>
              <a:rPr lang="es-EC" b="1" dirty="0" smtClean="0"/>
              <a:t>OBJETIVOS ESPECÍFICOS</a:t>
            </a:r>
          </a:p>
          <a:p>
            <a:pPr algn="ctr"/>
            <a:endParaRPr lang="es-EC" b="1" dirty="0" smtClean="0"/>
          </a:p>
          <a:p>
            <a:pPr algn="just"/>
            <a:r>
              <a:rPr lang="es-EC" b="1" dirty="0" smtClean="0"/>
              <a:t>Determinar las causas y efectos de la violencia intrafamiliar</a:t>
            </a:r>
          </a:p>
          <a:p>
            <a:pPr algn="just"/>
            <a:r>
              <a:rPr lang="es-EC" b="1" dirty="0" smtClean="0"/>
              <a:t> </a:t>
            </a:r>
          </a:p>
          <a:p>
            <a:pPr algn="just"/>
            <a:r>
              <a:rPr lang="es-EC" b="1" dirty="0" smtClean="0"/>
              <a:t>Diferenciar las administraciones de justicia que se aplican por violencia intrafamiliar en las dos jurisdicciones tanto mestiza como indígena.</a:t>
            </a:r>
          </a:p>
          <a:p>
            <a:pPr algn="just"/>
            <a:r>
              <a:rPr lang="es-EC" b="1" dirty="0" smtClean="0"/>
              <a:t> </a:t>
            </a:r>
          </a:p>
          <a:p>
            <a:pPr algn="just"/>
            <a:r>
              <a:rPr lang="es-EC" b="1" dirty="0" smtClean="0"/>
              <a:t>Proponer la creación de una Defensoría Comunitaria con el propósito de disminuir la violencia en las Comunidades Indígenas y Campesinas </a:t>
            </a:r>
          </a:p>
          <a:p>
            <a:pPr algn="just"/>
            <a:r>
              <a:rPr lang="es-EC" b="1" dirty="0" smtClean="0"/>
              <a:t> </a:t>
            </a:r>
          </a:p>
          <a:p>
            <a:pPr algn="just"/>
            <a:r>
              <a:rPr lang="es-EC" b="1" dirty="0" smtClean="0"/>
              <a:t>Determinar las acciones de la Defensoría Comunitaria que conduzcan a prevenir la impunidad e indefensión de las víctimas de violencia intrafamiliar en las Comunidades.</a:t>
            </a:r>
          </a:p>
          <a:p>
            <a:r>
              <a:rPr lang="es-EC" b="1" dirty="0" smtClean="0"/>
              <a:t> </a:t>
            </a:r>
          </a:p>
        </p:txBody>
      </p:sp>
    </p:spTree>
    <p:extLst>
      <p:ext uri="{BB962C8B-B14F-4D97-AF65-F5344CB8AC3E}">
        <p14:creationId xmlns:p14="http://schemas.microsoft.com/office/powerpoint/2010/main" xmlns="" val="57449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467544" y="0"/>
            <a:ext cx="8208912" cy="6858000"/>
          </a:xfrm>
        </p:spPr>
        <p:txBody>
          <a:bodyPr>
            <a:normAutofit fontScale="92500" lnSpcReduction="20000"/>
          </a:bodyPr>
          <a:lstStyle/>
          <a:p>
            <a:pPr algn="ctr"/>
            <a:endParaRPr lang="es-EC" dirty="0" smtClean="0"/>
          </a:p>
          <a:p>
            <a:pPr algn="ctr"/>
            <a:r>
              <a:rPr lang="es-EC" b="1" dirty="0" smtClean="0"/>
              <a:t>MARCO TEÓRICO</a:t>
            </a:r>
          </a:p>
          <a:p>
            <a:pPr algn="ctr"/>
            <a:endParaRPr lang="es-EC" b="1" dirty="0" smtClean="0"/>
          </a:p>
          <a:p>
            <a:pPr algn="just"/>
            <a:r>
              <a:rPr lang="es-EC" b="1" dirty="0" smtClean="0"/>
              <a:t>Muchos estudios realizados en América Latina y otras regiones del mundo han demostrado que la violencia intrafamiliar constituye una violación flagrante a los derechos humanos y libertades fundamentales; limitando total o parcialmente a la mujer e hijos en tales reconocimientos constitucionales; siendo una amenaza contra la salud e integridad y bienestar de todas las personas que viven dentro de un hogar, pero principalmente las mujeres, niños, niñas y adolescentes.</a:t>
            </a:r>
          </a:p>
          <a:p>
            <a:pPr algn="ctr"/>
            <a:endParaRPr lang="es-EC" sz="1500" b="1" dirty="0" smtClean="0"/>
          </a:p>
          <a:p>
            <a:pPr algn="just"/>
            <a:r>
              <a:rPr lang="es-EC" b="1" dirty="0" smtClean="0"/>
              <a:t>La cosmovisión indígena, su cultura, las tradiciones ancestrales, sus usos, costumbres, el alto consumo de alcohol, el machismo, la falta de atención estatal, las diferentes formas de administración de justicia tanto en el mundo occidental como en el indígena, no han logrado reparar el daño causado a los entornos familiares indígenas, dejando en total indefensión e impunidad a las víctimas de violencia intrafamiliar.</a:t>
            </a:r>
          </a:p>
          <a:p>
            <a:pPr algn="just"/>
            <a:endParaRPr lang="es-EC" sz="1500" b="1" dirty="0" smtClean="0"/>
          </a:p>
          <a:p>
            <a:pPr algn="just"/>
            <a:endParaRPr lang="es-EC" dirty="0" smtClean="0"/>
          </a:p>
        </p:txBody>
      </p:sp>
    </p:spTree>
    <p:extLst>
      <p:ext uri="{BB962C8B-B14F-4D97-AF65-F5344CB8AC3E}">
        <p14:creationId xmlns:p14="http://schemas.microsoft.com/office/powerpoint/2010/main" xmlns="" val="3747038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23528" y="260648"/>
            <a:ext cx="8496944" cy="6597352"/>
          </a:xfrm>
        </p:spPr>
        <p:txBody>
          <a:bodyPr>
            <a:normAutofit fontScale="55000" lnSpcReduction="20000"/>
          </a:bodyPr>
          <a:lstStyle/>
          <a:p>
            <a:pPr algn="ctr"/>
            <a:r>
              <a:rPr lang="es-EC" sz="3800" b="1" dirty="0" smtClean="0"/>
              <a:t>METODOLOGÍA DE LA INVESTIGACIÓN</a:t>
            </a:r>
          </a:p>
          <a:p>
            <a:pPr algn="ctr"/>
            <a:endParaRPr lang="es-EC" sz="3800" b="1" dirty="0" smtClean="0"/>
          </a:p>
          <a:p>
            <a:pPr algn="just"/>
            <a:r>
              <a:rPr lang="es-ES" sz="3100" b="1" dirty="0" smtClean="0"/>
              <a:t>	</a:t>
            </a:r>
            <a:r>
              <a:rPr lang="es-ES" sz="3200" b="1" dirty="0" smtClean="0"/>
              <a:t>Este trabajo está enmarcado dentro de los siguientes tipos de      Investigación:</a:t>
            </a:r>
            <a:endParaRPr lang="es-EC" sz="3200" b="1" dirty="0" smtClean="0"/>
          </a:p>
          <a:p>
            <a:pPr algn="just">
              <a:buFont typeface="Arial" pitchFamily="34" charset="0"/>
              <a:buChar char="•"/>
            </a:pPr>
            <a:r>
              <a:rPr lang="es-ES" sz="3200" b="1" dirty="0" smtClean="0"/>
              <a:t> Exploratoria, porque es un tema que no ha sido abordado anteriormente, por lo que no hay información sustentada.</a:t>
            </a:r>
            <a:endParaRPr lang="es-EC" sz="3200" b="1" dirty="0" smtClean="0"/>
          </a:p>
          <a:p>
            <a:pPr algn="just">
              <a:buFont typeface="Arial" pitchFamily="34" charset="0"/>
              <a:buChar char="•"/>
            </a:pPr>
            <a:r>
              <a:rPr lang="es-ES" sz="3200" b="1" dirty="0" smtClean="0"/>
              <a:t> Documental, porque existen evidencias que muestran y explican los fenómenos encontrados en la investigación.</a:t>
            </a:r>
            <a:endParaRPr lang="es-EC" sz="3200" b="1" dirty="0" smtClean="0"/>
          </a:p>
          <a:p>
            <a:pPr algn="just">
              <a:buFont typeface="Arial" pitchFamily="34" charset="0"/>
              <a:buChar char="•"/>
            </a:pPr>
            <a:r>
              <a:rPr lang="es-ES" sz="3200" b="1" dirty="0" smtClean="0"/>
              <a:t> De Campo, porque se efectúa en el lugar que ocurren los fenómenos objetos de estudio.</a:t>
            </a:r>
            <a:endParaRPr lang="es-EC" sz="3200" b="1" dirty="0" smtClean="0"/>
          </a:p>
          <a:p>
            <a:pPr algn="just">
              <a:buFont typeface="Arial" pitchFamily="34" charset="0"/>
              <a:buChar char="•"/>
            </a:pPr>
            <a:r>
              <a:rPr lang="es-EC" sz="3200" b="1" dirty="0" smtClean="0"/>
              <a:t> Propositiva, porque concluye con la sugerencia de una propuesta de solución al problema.</a:t>
            </a:r>
          </a:p>
          <a:p>
            <a:r>
              <a:rPr lang="es-EC" b="1" dirty="0" smtClean="0"/>
              <a:t> </a:t>
            </a:r>
          </a:p>
          <a:p>
            <a:pPr algn="ctr"/>
            <a:endParaRPr lang="es-EC" b="1" dirty="0" smtClean="0"/>
          </a:p>
          <a:p>
            <a:pPr algn="just"/>
            <a:r>
              <a:rPr lang="es-EC" sz="3200" b="1" dirty="0" smtClean="0"/>
              <a:t>VARIABLES: Se analizan los diferentes factores que intervienen en la </a:t>
            </a:r>
            <a:r>
              <a:rPr lang="es-ES" sz="3200" b="1" dirty="0" smtClean="0"/>
              <a:t> violencia intrafamiliar de la Comunidad San Luis de Agualongo, determinados en los objetivos específicos. </a:t>
            </a:r>
            <a:endParaRPr lang="es-EC" sz="3200" b="1" dirty="0" smtClean="0"/>
          </a:p>
          <a:p>
            <a:pPr algn="just"/>
            <a:endParaRPr lang="es-EC" sz="3200" b="1" dirty="0" smtClean="0"/>
          </a:p>
          <a:p>
            <a:pPr algn="just"/>
            <a:r>
              <a:rPr lang="es-EC" sz="3200" b="1" dirty="0" smtClean="0"/>
              <a:t>MÉTODOS: Se utilizó el método Analítico y Descriptivo que permitieron captar las particularidades y evaluar ciertas características del fenómeno investigado, mediante los resultados obtenidos.</a:t>
            </a:r>
          </a:p>
          <a:p>
            <a:pPr algn="just"/>
            <a:endParaRPr lang="es-EC" sz="3200" b="1" dirty="0" smtClean="0"/>
          </a:p>
          <a:p>
            <a:pPr algn="just"/>
            <a:r>
              <a:rPr lang="es-EC" sz="3200" b="1" dirty="0" smtClean="0"/>
              <a:t>TÉCNICAS: Se manejó los Grupos Focales, la Entrevista y la Observación.</a:t>
            </a:r>
          </a:p>
          <a:p>
            <a:pPr algn="just"/>
            <a:endParaRPr lang="es-EC" b="1" dirty="0" smtClean="0"/>
          </a:p>
          <a:p>
            <a:pPr algn="ctr"/>
            <a:endParaRPr lang="es-EC" b="1" dirty="0"/>
          </a:p>
        </p:txBody>
      </p:sp>
    </p:spTree>
    <p:extLst>
      <p:ext uri="{BB962C8B-B14F-4D97-AF65-F5344CB8AC3E}">
        <p14:creationId xmlns:p14="http://schemas.microsoft.com/office/powerpoint/2010/main" xmlns="" val="1728573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0" y="0"/>
            <a:ext cx="9144000" cy="6858000"/>
          </a:xfrm>
        </p:spPr>
        <p:txBody>
          <a:bodyPr/>
          <a:lstStyle/>
          <a:p>
            <a:pPr algn="ctr"/>
            <a:r>
              <a:rPr lang="es-EC" sz="2000" b="1" dirty="0" smtClean="0"/>
              <a:t>RESULTADOS</a:t>
            </a:r>
            <a:r>
              <a:rPr lang="es-EC" b="1" dirty="0" smtClean="0"/>
              <a:t> </a:t>
            </a:r>
            <a:r>
              <a:rPr lang="es-EC" sz="2000" b="1" dirty="0" smtClean="0"/>
              <a:t>DE LA INVESTIGACIÓN DE CAMPO</a:t>
            </a:r>
          </a:p>
          <a:p>
            <a:pPr algn="just"/>
            <a:r>
              <a:rPr lang="es-EC" sz="1800" b="1" dirty="0" smtClean="0"/>
              <a:t>Se conformaron seis grupos focales, por edades y género, siendo hombres y mujeres adultas, y jóvenes, para quienes se elaboraron diez preguntas sobre el tema de investigación y ocho preguntas a niñas y niños, obteniendo los siguientes resultados:</a:t>
            </a:r>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dirty="0" smtClean="0"/>
          </a:p>
        </p:txBody>
      </p:sp>
      <p:sp>
        <p:nvSpPr>
          <p:cNvPr id="3" name="Rectangle 1"/>
          <p:cNvSpPr>
            <a:spLocks noChangeArrowheads="1"/>
          </p:cNvSpPr>
          <p:nvPr/>
        </p:nvSpPr>
        <p:spPr bwMode="auto">
          <a:xfrm>
            <a:off x="1475656" y="1570910"/>
            <a:ext cx="684076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s-EC" sz="1600" dirty="0" smtClean="0"/>
              <a:t>Cuadro  N° 6  </a:t>
            </a:r>
            <a:r>
              <a:rPr lang="es-ES" i="1" dirty="0" smtClean="0"/>
              <a:t>Pliego de Preguntas del Grupo Focal, Mujeres Adultas</a:t>
            </a:r>
            <a:endParaRPr kumimoji="0" lang="es-EC" i="0" u="none" strike="noStrike" cap="none" normalizeH="0" baseline="0" dirty="0" smtClean="0">
              <a:ln>
                <a:noFill/>
              </a:ln>
              <a:solidFill>
                <a:schemeClr val="tx1"/>
              </a:solidFill>
              <a:effectLst/>
              <a:cs typeface="Arial" pitchFamily="34" charset="0"/>
            </a:endParaRPr>
          </a:p>
        </p:txBody>
      </p:sp>
      <p:sp>
        <p:nvSpPr>
          <p:cNvPr id="10" name="9 Rectángulo"/>
          <p:cNvSpPr/>
          <p:nvPr/>
        </p:nvSpPr>
        <p:spPr>
          <a:xfrm>
            <a:off x="1331640" y="3356993"/>
            <a:ext cx="6912768" cy="646331"/>
          </a:xfrm>
          <a:prstGeom prst="rect">
            <a:avLst/>
          </a:prstGeom>
        </p:spPr>
        <p:txBody>
          <a:bodyPr wrap="square">
            <a:spAutoFit/>
          </a:bodyPr>
          <a:lstStyle/>
          <a:p>
            <a:r>
              <a:rPr lang="es-EC" sz="1600" dirty="0" smtClean="0"/>
              <a:t>Cuadro N°  7  </a:t>
            </a:r>
            <a:r>
              <a:rPr lang="es-EC" i="1" dirty="0" smtClean="0"/>
              <a:t>Pliego de Preguntas del Grupo Focal, Hombres Jóvenes.</a:t>
            </a:r>
          </a:p>
          <a:p>
            <a:endParaRPr lang="es-EC" i="1" dirty="0"/>
          </a:p>
        </p:txBody>
      </p:sp>
      <p:sp>
        <p:nvSpPr>
          <p:cNvPr id="11" name="10 Rectángulo"/>
          <p:cNvSpPr/>
          <p:nvPr/>
        </p:nvSpPr>
        <p:spPr>
          <a:xfrm>
            <a:off x="899592" y="4725144"/>
            <a:ext cx="2071336" cy="369332"/>
          </a:xfrm>
          <a:prstGeom prst="rect">
            <a:avLst/>
          </a:prstGeom>
        </p:spPr>
        <p:txBody>
          <a:bodyPr wrap="square">
            <a:spAutoFit/>
          </a:bodyPr>
          <a:lstStyle/>
          <a:p>
            <a:pPr lvl="0" eaLnBrk="0" fontAlgn="base" hangingPunct="0">
              <a:spcBef>
                <a:spcPct val="0"/>
              </a:spcBef>
              <a:spcAft>
                <a:spcPct val="0"/>
              </a:spcAft>
            </a:pPr>
            <a:r>
              <a:rPr lang="es-EC" sz="1200" dirty="0"/>
              <a:t>Fuente</a:t>
            </a:r>
            <a:r>
              <a:rPr lang="es-EC" dirty="0"/>
              <a:t>: </a:t>
            </a:r>
            <a:r>
              <a:rPr lang="es-EC" sz="1200" dirty="0"/>
              <a:t>Encuestas aplicadas</a:t>
            </a:r>
          </a:p>
        </p:txBody>
      </p:sp>
      <p:graphicFrame>
        <p:nvGraphicFramePr>
          <p:cNvPr id="12" name="11 Tabla"/>
          <p:cNvGraphicFramePr>
            <a:graphicFrameLocks noGrp="1"/>
          </p:cNvGraphicFramePr>
          <p:nvPr/>
        </p:nvGraphicFramePr>
        <p:xfrm>
          <a:off x="827583" y="2132856"/>
          <a:ext cx="7488829" cy="944880"/>
        </p:xfrm>
        <a:graphic>
          <a:graphicData uri="http://schemas.openxmlformats.org/drawingml/2006/table">
            <a:tbl>
              <a:tblPr firstRow="1" bandRow="1">
                <a:tableStyleId>{5C22544A-7EE6-4342-B048-85BDC9FD1C3A}</a:tableStyleId>
              </a:tblPr>
              <a:tblGrid>
                <a:gridCol w="5389159"/>
                <a:gridCol w="419934"/>
                <a:gridCol w="419934"/>
                <a:gridCol w="419934"/>
                <a:gridCol w="419934"/>
                <a:gridCol w="419934"/>
              </a:tblGrid>
              <a:tr h="360040">
                <a:tc>
                  <a:txBody>
                    <a:bodyPr/>
                    <a:lstStyle/>
                    <a:p>
                      <a:pPr algn="ctr"/>
                      <a:r>
                        <a:rPr lang="es-EC" dirty="0" smtClean="0"/>
                        <a:t>Pregunta</a:t>
                      </a:r>
                      <a:endParaRPr lang="es-EC" dirty="0"/>
                    </a:p>
                  </a:txBody>
                  <a:tcPr/>
                </a:tc>
                <a:tc>
                  <a:txBody>
                    <a:bodyPr/>
                    <a:lstStyle/>
                    <a:p>
                      <a:r>
                        <a:rPr lang="es-EC" dirty="0" smtClean="0"/>
                        <a:t>T</a:t>
                      </a:r>
                      <a:endParaRPr lang="es-EC" dirty="0"/>
                    </a:p>
                  </a:txBody>
                  <a:tcPr/>
                </a:tc>
                <a:tc>
                  <a:txBody>
                    <a:bodyPr/>
                    <a:lstStyle/>
                    <a:p>
                      <a:r>
                        <a:rPr lang="es-EC" dirty="0" smtClean="0"/>
                        <a:t>M</a:t>
                      </a:r>
                      <a:endParaRPr lang="es-EC" dirty="0"/>
                    </a:p>
                  </a:txBody>
                  <a:tcPr/>
                </a:tc>
                <a:tc>
                  <a:txBody>
                    <a:bodyPr/>
                    <a:lstStyle/>
                    <a:p>
                      <a:r>
                        <a:rPr lang="es-EC" dirty="0" smtClean="0"/>
                        <a:t>P</a:t>
                      </a:r>
                      <a:endParaRPr lang="es-EC" dirty="0"/>
                    </a:p>
                  </a:txBody>
                  <a:tcPr/>
                </a:tc>
                <a:tc>
                  <a:txBody>
                    <a:bodyPr/>
                    <a:lstStyle/>
                    <a:p>
                      <a:r>
                        <a:rPr lang="es-EC" dirty="0" smtClean="0"/>
                        <a:t>D</a:t>
                      </a:r>
                      <a:endParaRPr lang="es-EC" dirty="0"/>
                    </a:p>
                  </a:txBody>
                  <a:tcPr/>
                </a:tc>
                <a:tc>
                  <a:txBody>
                    <a:bodyPr/>
                    <a:lstStyle/>
                    <a:p>
                      <a:r>
                        <a:rPr lang="es-EC" dirty="0" smtClean="0"/>
                        <a:t>t</a:t>
                      </a:r>
                      <a:endParaRPr lang="es-EC" dirty="0"/>
                    </a:p>
                  </a:txBody>
                  <a:tcPr/>
                </a:tc>
              </a:tr>
              <a:tr h="370840">
                <a:tc>
                  <a:txBody>
                    <a:bodyPr/>
                    <a:lstStyle/>
                    <a:p>
                      <a:r>
                        <a:rPr kumimoji="0" lang="es-ES" sz="1600" kern="1200" dirty="0" smtClean="0">
                          <a:solidFill>
                            <a:schemeClr val="dk1"/>
                          </a:solidFill>
                          <a:latin typeface="+mn-lt"/>
                          <a:ea typeface="+mn-ea"/>
                          <a:cs typeface="+mn-cs"/>
                        </a:rPr>
                        <a:t>Las actas de compromiso que se firman en su Comunidad, recuperan la armonía y equilibrio en sus hogares?</a:t>
                      </a:r>
                      <a:endParaRPr lang="es-EC" sz="1600" dirty="0"/>
                    </a:p>
                  </a:txBody>
                  <a:tcPr/>
                </a:tc>
                <a:tc>
                  <a:txBody>
                    <a:bodyPr/>
                    <a:lstStyle/>
                    <a:p>
                      <a:pPr algn="just"/>
                      <a:r>
                        <a:rPr lang="es-EC" dirty="0" smtClean="0"/>
                        <a:t>2</a:t>
                      </a:r>
                      <a:endParaRPr lang="es-EC" dirty="0"/>
                    </a:p>
                  </a:txBody>
                  <a:tcPr/>
                </a:tc>
                <a:tc>
                  <a:txBody>
                    <a:bodyPr/>
                    <a:lstStyle/>
                    <a:p>
                      <a:pPr algn="just"/>
                      <a:r>
                        <a:rPr lang="es-EC" dirty="0" smtClean="0"/>
                        <a:t>4</a:t>
                      </a:r>
                      <a:endParaRPr lang="es-EC" dirty="0"/>
                    </a:p>
                  </a:txBody>
                  <a:tcPr/>
                </a:tc>
                <a:tc>
                  <a:txBody>
                    <a:bodyPr/>
                    <a:lstStyle/>
                    <a:p>
                      <a:pPr algn="just"/>
                      <a:r>
                        <a:rPr lang="es-EC" dirty="0" smtClean="0"/>
                        <a:t>4</a:t>
                      </a:r>
                      <a:endParaRPr lang="es-EC" dirty="0"/>
                    </a:p>
                  </a:txBody>
                  <a:tcPr/>
                </a:tc>
                <a:tc>
                  <a:txBody>
                    <a:bodyPr/>
                    <a:lstStyle/>
                    <a:p>
                      <a:pPr algn="just"/>
                      <a:r>
                        <a:rPr lang="es-EC" dirty="0" smtClean="0"/>
                        <a:t>2</a:t>
                      </a:r>
                      <a:endParaRPr lang="es-EC" dirty="0"/>
                    </a:p>
                  </a:txBody>
                  <a:tcPr/>
                </a:tc>
                <a:tc>
                  <a:txBody>
                    <a:bodyPr/>
                    <a:lstStyle/>
                    <a:p>
                      <a:pPr algn="just"/>
                      <a:r>
                        <a:rPr lang="es-EC" dirty="0" smtClean="0"/>
                        <a:t>12</a:t>
                      </a:r>
                      <a:endParaRPr lang="es-EC" dirty="0"/>
                    </a:p>
                  </a:txBody>
                  <a:tcPr/>
                </a:tc>
              </a:tr>
            </a:tbl>
          </a:graphicData>
        </a:graphic>
      </p:graphicFrame>
      <p:graphicFrame>
        <p:nvGraphicFramePr>
          <p:cNvPr id="13" name="12 Tabla"/>
          <p:cNvGraphicFramePr>
            <a:graphicFrameLocks noGrp="1"/>
          </p:cNvGraphicFramePr>
          <p:nvPr/>
        </p:nvGraphicFramePr>
        <p:xfrm>
          <a:off x="827584" y="3789040"/>
          <a:ext cx="7488828" cy="944880"/>
        </p:xfrm>
        <a:graphic>
          <a:graphicData uri="http://schemas.openxmlformats.org/drawingml/2006/table">
            <a:tbl>
              <a:tblPr firstRow="1" bandRow="1">
                <a:tableStyleId>{5C22544A-7EE6-4342-B048-85BDC9FD1C3A}</a:tableStyleId>
              </a:tblPr>
              <a:tblGrid>
                <a:gridCol w="5328590"/>
                <a:gridCol w="432048"/>
                <a:gridCol w="432048"/>
                <a:gridCol w="432048"/>
                <a:gridCol w="432048"/>
                <a:gridCol w="432046"/>
              </a:tblGrid>
              <a:tr h="360040">
                <a:tc>
                  <a:txBody>
                    <a:bodyPr/>
                    <a:lstStyle/>
                    <a:p>
                      <a:pPr algn="ctr"/>
                      <a:r>
                        <a:rPr lang="es-EC" dirty="0" smtClean="0"/>
                        <a:t>Pregunta</a:t>
                      </a:r>
                      <a:endParaRPr lang="es-EC" dirty="0"/>
                    </a:p>
                  </a:txBody>
                  <a:tcPr/>
                </a:tc>
                <a:tc>
                  <a:txBody>
                    <a:bodyPr/>
                    <a:lstStyle/>
                    <a:p>
                      <a:r>
                        <a:rPr lang="es-EC" dirty="0" smtClean="0"/>
                        <a:t>T</a:t>
                      </a:r>
                      <a:endParaRPr lang="es-EC" dirty="0"/>
                    </a:p>
                  </a:txBody>
                  <a:tcPr/>
                </a:tc>
                <a:tc>
                  <a:txBody>
                    <a:bodyPr/>
                    <a:lstStyle/>
                    <a:p>
                      <a:r>
                        <a:rPr lang="es-EC" dirty="0" smtClean="0"/>
                        <a:t>M</a:t>
                      </a:r>
                      <a:endParaRPr lang="es-EC" dirty="0"/>
                    </a:p>
                  </a:txBody>
                  <a:tcPr/>
                </a:tc>
                <a:tc>
                  <a:txBody>
                    <a:bodyPr/>
                    <a:lstStyle/>
                    <a:p>
                      <a:r>
                        <a:rPr lang="es-EC" dirty="0" smtClean="0"/>
                        <a:t>P</a:t>
                      </a:r>
                      <a:endParaRPr lang="es-EC" dirty="0"/>
                    </a:p>
                  </a:txBody>
                  <a:tcPr/>
                </a:tc>
                <a:tc>
                  <a:txBody>
                    <a:bodyPr/>
                    <a:lstStyle/>
                    <a:p>
                      <a:r>
                        <a:rPr lang="es-EC" dirty="0" smtClean="0"/>
                        <a:t>D</a:t>
                      </a:r>
                      <a:endParaRPr lang="es-EC" dirty="0"/>
                    </a:p>
                  </a:txBody>
                  <a:tcPr/>
                </a:tc>
                <a:tc>
                  <a:txBody>
                    <a:bodyPr/>
                    <a:lstStyle/>
                    <a:p>
                      <a:r>
                        <a:rPr lang="es-EC" dirty="0" smtClean="0"/>
                        <a:t>t</a:t>
                      </a:r>
                      <a:endParaRPr lang="es-EC" dirty="0"/>
                    </a:p>
                  </a:txBody>
                  <a:tcPr/>
                </a:tc>
              </a:tr>
              <a:tr h="370840">
                <a:tc>
                  <a:txBody>
                    <a:bodyPr/>
                    <a:lstStyle/>
                    <a:p>
                      <a:r>
                        <a:rPr kumimoji="0" lang="es-EC" sz="1600" kern="1200" dirty="0" smtClean="0">
                          <a:solidFill>
                            <a:schemeClr val="dk1"/>
                          </a:solidFill>
                          <a:latin typeface="+mn-lt"/>
                          <a:ea typeface="+mn-ea"/>
                          <a:cs typeface="+mn-cs"/>
                        </a:rPr>
                        <a:t>¿Deben poseer la Defensora y/o Defensor Comunitarios conocimientos básicos de normas legales?</a:t>
                      </a:r>
                      <a:endParaRPr lang="es-EC" sz="1600" dirty="0"/>
                    </a:p>
                  </a:txBody>
                  <a:tcPr/>
                </a:tc>
                <a:tc>
                  <a:txBody>
                    <a:bodyPr/>
                    <a:lstStyle/>
                    <a:p>
                      <a:pPr algn="just"/>
                      <a:r>
                        <a:rPr lang="es-EC" dirty="0" smtClean="0"/>
                        <a:t>10</a:t>
                      </a:r>
                      <a:endParaRPr lang="es-EC" dirty="0"/>
                    </a:p>
                  </a:txBody>
                  <a:tcPr/>
                </a:tc>
                <a:tc>
                  <a:txBody>
                    <a:bodyPr/>
                    <a:lstStyle/>
                    <a:p>
                      <a:pPr algn="just"/>
                      <a:r>
                        <a:rPr lang="es-EC" dirty="0" smtClean="0"/>
                        <a:t>1</a:t>
                      </a:r>
                      <a:endParaRPr lang="es-EC" dirty="0"/>
                    </a:p>
                  </a:txBody>
                  <a:tcPr/>
                </a:tc>
                <a:tc>
                  <a:txBody>
                    <a:bodyPr/>
                    <a:lstStyle/>
                    <a:p>
                      <a:pPr algn="just"/>
                      <a:r>
                        <a:rPr lang="es-EC" dirty="0" smtClean="0"/>
                        <a:t>1</a:t>
                      </a:r>
                      <a:endParaRPr lang="es-EC" dirty="0"/>
                    </a:p>
                  </a:txBody>
                  <a:tcPr/>
                </a:tc>
                <a:tc>
                  <a:txBody>
                    <a:bodyPr/>
                    <a:lstStyle/>
                    <a:p>
                      <a:pPr algn="just"/>
                      <a:r>
                        <a:rPr lang="es-EC" dirty="0" smtClean="0"/>
                        <a:t>-</a:t>
                      </a:r>
                      <a:endParaRPr lang="es-EC" dirty="0"/>
                    </a:p>
                  </a:txBody>
                  <a:tcPr/>
                </a:tc>
                <a:tc>
                  <a:txBody>
                    <a:bodyPr/>
                    <a:lstStyle/>
                    <a:p>
                      <a:pPr algn="just"/>
                      <a:r>
                        <a:rPr lang="es-EC" dirty="0" smtClean="0"/>
                        <a:t>12</a:t>
                      </a:r>
                      <a:endParaRPr lang="es-EC" dirty="0"/>
                    </a:p>
                  </a:txBody>
                  <a:tcPr/>
                </a:tc>
              </a:tr>
            </a:tbl>
          </a:graphicData>
        </a:graphic>
      </p:graphicFrame>
      <p:sp>
        <p:nvSpPr>
          <p:cNvPr id="14" name="13 Rectángulo"/>
          <p:cNvSpPr/>
          <p:nvPr/>
        </p:nvSpPr>
        <p:spPr>
          <a:xfrm>
            <a:off x="611560" y="5733256"/>
            <a:ext cx="8352928" cy="830997"/>
          </a:xfrm>
          <a:prstGeom prst="rect">
            <a:avLst/>
          </a:prstGeom>
        </p:spPr>
        <p:txBody>
          <a:bodyPr wrap="square">
            <a:spAutoFit/>
          </a:bodyPr>
          <a:lstStyle/>
          <a:p>
            <a:pPr lvl="0"/>
            <a:r>
              <a:rPr lang="es-EC" sz="1600" b="1" dirty="0" smtClean="0"/>
              <a:t>A la pregunta ¿Sabe Usted, que es la violencia intrafamiliar?.</a:t>
            </a:r>
          </a:p>
          <a:p>
            <a:r>
              <a:rPr lang="es-EC" sz="1600" b="1" dirty="0" smtClean="0"/>
              <a:t>Los niños indican conocer la violencia y que se da por no obedecer aduciendo que: “lo que pega papá a mama es porque no obedece</a:t>
            </a:r>
            <a:r>
              <a:rPr lang="es-EC" sz="1600" dirty="0" smtClean="0"/>
              <a:t>”</a:t>
            </a:r>
            <a:r>
              <a:rPr lang="es-EC" sz="1600" b="1" dirty="0" smtClean="0"/>
              <a:t>.</a:t>
            </a:r>
            <a:endParaRPr lang="es-EC" sz="1600" b="1" dirty="0"/>
          </a:p>
        </p:txBody>
      </p:sp>
      <p:sp>
        <p:nvSpPr>
          <p:cNvPr id="15361" name="Rectangle 1"/>
          <p:cNvSpPr>
            <a:spLocks noChangeArrowheads="1"/>
          </p:cNvSpPr>
          <p:nvPr/>
        </p:nvSpPr>
        <p:spPr bwMode="auto">
          <a:xfrm>
            <a:off x="216024" y="4941168"/>
            <a:ext cx="8927976"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ctr" fontAlgn="base">
              <a:lnSpc>
                <a:spcPct val="100000"/>
              </a:lnSpc>
              <a:spcBef>
                <a:spcPct val="0"/>
              </a:spcBef>
              <a:spcAft>
                <a:spcPct val="0"/>
              </a:spcAft>
              <a:buClrTx/>
              <a:buSzTx/>
              <a:buFontTx/>
              <a:buNone/>
              <a:tabLst/>
            </a:pPr>
            <a:r>
              <a:rPr lang="es-EC" b="1" i="1" dirty="0" smtClean="0"/>
              <a:t>Grupo de Niños y Niñas</a:t>
            </a:r>
          </a:p>
          <a:p>
            <a:pPr marR="0" lvl="0" indent="0" fontAlgn="base">
              <a:lnSpc>
                <a:spcPct val="100000"/>
              </a:lnSpc>
              <a:spcBef>
                <a:spcPct val="0"/>
              </a:spcBef>
              <a:spcAft>
                <a:spcPct val="0"/>
              </a:spcAft>
              <a:buClrTx/>
              <a:buSzTx/>
              <a:buFontTx/>
              <a:buNone/>
              <a:tabLst/>
            </a:pPr>
            <a:r>
              <a:rPr lang="es-EC" sz="1600" b="1" dirty="0" smtClean="0"/>
              <a:t>A este grupo focal que oscila entre los 8 a 10 años de edad, se entrevista de manera verbal acorde al cuestionario, obteniendo los siguientes resultados:</a:t>
            </a:r>
          </a:p>
          <a:p>
            <a:pPr marR="0" lvl="0" indent="0" fontAlgn="base">
              <a:lnSpc>
                <a:spcPct val="100000"/>
              </a:lnSpc>
              <a:spcBef>
                <a:spcPct val="0"/>
              </a:spcBef>
              <a:spcAft>
                <a:spcPct val="0"/>
              </a:spcAft>
              <a:buClrTx/>
              <a:buSzTx/>
              <a:buFontTx/>
              <a:buNone/>
              <a:tabLst/>
            </a:pPr>
            <a:endParaRPr lang="es-EC" sz="1600" dirty="0" smtClean="0"/>
          </a:p>
        </p:txBody>
      </p:sp>
    </p:spTree>
    <p:extLst>
      <p:ext uri="{BB962C8B-B14F-4D97-AF65-F5344CB8AC3E}">
        <p14:creationId xmlns:p14="http://schemas.microsoft.com/office/powerpoint/2010/main" xmlns="" val="3527869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0"/>
            <a:ext cx="8352928" cy="6858000"/>
          </a:xfrm>
        </p:spPr>
        <p:txBody>
          <a:bodyPr>
            <a:normAutofit fontScale="92500"/>
          </a:bodyPr>
          <a:lstStyle/>
          <a:p>
            <a:pPr algn="ctr"/>
            <a:endParaRPr lang="es-EC" dirty="0" smtClean="0"/>
          </a:p>
          <a:p>
            <a:pPr algn="ctr"/>
            <a:r>
              <a:rPr lang="es-EC" b="1" dirty="0" smtClean="0"/>
              <a:t>DISCUSIÓN  DE  RESULTADOS </a:t>
            </a:r>
          </a:p>
          <a:p>
            <a:pPr algn="ctr"/>
            <a:endParaRPr lang="es-EC" b="1" dirty="0" smtClean="0"/>
          </a:p>
          <a:p>
            <a:pPr algn="just"/>
            <a:r>
              <a:rPr lang="es-EC" b="1" dirty="0" smtClean="0"/>
              <a:t>Consiste en confrontar los resultados de las entrevistas con los aspectos trascendentales de la investigación como la violencia intrafamiliar en la comunidad investigada, situación machista  y expresión de la violencia en todas sus manifestaciones, por lo que se requiere urgente la creación de una Defensoría Comunitaria  de prevención  y seguimiento que proteja y coadyuve en los diferentes casos de violencia en la comunidad.</a:t>
            </a:r>
          </a:p>
          <a:p>
            <a:pPr algn="just"/>
            <a:endParaRPr lang="es-EC" b="1" dirty="0" smtClean="0"/>
          </a:p>
          <a:p>
            <a:pPr algn="just"/>
            <a:r>
              <a:rPr lang="es-EC" b="1" dirty="0" smtClean="0"/>
              <a:t>El respeto a la diferencia, el derecho de los pueblos a regirse por si mismos o el respeto a los derechos humanos, son derechos universales de todos los seres humanos, el pretender dejar en la impunidad todo acto violento es violentar flagrantemente los mismos.</a:t>
            </a:r>
          </a:p>
          <a:p>
            <a:pPr algn="just"/>
            <a:endParaRPr lang="es-EC" b="1" dirty="0"/>
          </a:p>
        </p:txBody>
      </p:sp>
    </p:spTree>
    <p:extLst>
      <p:ext uri="{BB962C8B-B14F-4D97-AF65-F5344CB8AC3E}">
        <p14:creationId xmlns:p14="http://schemas.microsoft.com/office/powerpoint/2010/main" xmlns="" val="1233100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23528" y="188640"/>
            <a:ext cx="8640960" cy="6480720"/>
          </a:xfrm>
        </p:spPr>
        <p:txBody>
          <a:bodyPr>
            <a:noAutofit/>
          </a:bodyPr>
          <a:lstStyle/>
          <a:p>
            <a:pPr algn="ctr"/>
            <a:r>
              <a:rPr lang="es-EC" sz="2400" dirty="0" smtClean="0"/>
              <a:t>PREGUNTAS DE INVESTIGACIÓN FRENTE A RESULTADOS</a:t>
            </a:r>
          </a:p>
          <a:p>
            <a:r>
              <a:rPr lang="es-EC" sz="1600" dirty="0" smtClean="0"/>
              <a:t> </a:t>
            </a:r>
          </a:p>
          <a:p>
            <a:pPr algn="just"/>
            <a:r>
              <a:rPr lang="es-EC" sz="1800" dirty="0" smtClean="0"/>
              <a:t>¿Cuáles son las causas y efectos de la violencia intrafamiliar en la comunidad San Luis de Agualongo?</a:t>
            </a:r>
          </a:p>
          <a:p>
            <a:pPr algn="just"/>
            <a:r>
              <a:rPr lang="es-EC" sz="1800" dirty="0" smtClean="0"/>
              <a:t> </a:t>
            </a:r>
          </a:p>
          <a:p>
            <a:pPr algn="just"/>
            <a:r>
              <a:rPr lang="es-EC" sz="1800" dirty="0" smtClean="0"/>
              <a:t>Una de las causas es la violencia intrafamiliar, su cultura y costumbre enraizadas, machismo y falta de educación que ha desembocado en vicios y desórdenes sociales como el alcoholismo, drogadicción y delincuencia.</a:t>
            </a:r>
          </a:p>
          <a:p>
            <a:pPr algn="just"/>
            <a:endParaRPr lang="es-EC" sz="1800" dirty="0" smtClean="0"/>
          </a:p>
          <a:p>
            <a:pPr algn="just"/>
            <a:r>
              <a:rPr lang="es-EC" sz="1800" dirty="0" smtClean="0"/>
              <a:t>¿Cuáles son las diferencias en la forma de administrar justicia en las dos jurisdicciones mestiza e indígena?</a:t>
            </a:r>
          </a:p>
          <a:p>
            <a:pPr algn="just"/>
            <a:endParaRPr lang="es-EC" sz="1800" dirty="0" smtClean="0"/>
          </a:p>
          <a:p>
            <a:pPr algn="just"/>
            <a:r>
              <a:rPr lang="es-EC" sz="1800" dirty="0" smtClean="0"/>
              <a:t>Pese a que contamos con una Ley 103, general , existen diferencias en las formas de administrar justicia, lo que ha generado impunidad e indefensión.</a:t>
            </a:r>
          </a:p>
          <a:p>
            <a:pPr algn="just"/>
            <a:endParaRPr lang="es-EC" sz="1800" dirty="0" smtClean="0"/>
          </a:p>
          <a:p>
            <a:pPr algn="just"/>
            <a:r>
              <a:rPr lang="es-EC" sz="1800" dirty="0" smtClean="0"/>
              <a:t> ¿Qué alternativa considera idónea para disminuir la violencia intrafamiliar en las comunidades indígena?</a:t>
            </a:r>
          </a:p>
          <a:p>
            <a:pPr algn="just"/>
            <a:endParaRPr lang="es-EC" sz="1800" dirty="0" smtClean="0"/>
          </a:p>
          <a:p>
            <a:pPr algn="just"/>
            <a:r>
              <a:rPr lang="es-EC" sz="1800" dirty="0" smtClean="0"/>
              <a:t>La Creación de una Defensoría Comunitaria en la comunidad que proteja, prevenga encause y realice un seguimiento a los diferentes casos de violencia en la comunidad.</a:t>
            </a:r>
          </a:p>
          <a:p>
            <a:pPr algn="just"/>
            <a:endParaRPr lang="es-EC" sz="1400" dirty="0" smtClean="0"/>
          </a:p>
          <a:p>
            <a:pPr algn="just"/>
            <a:endParaRPr lang="es-EC" sz="1400" dirty="0" smtClean="0"/>
          </a:p>
        </p:txBody>
      </p:sp>
    </p:spTree>
    <p:extLst>
      <p:ext uri="{BB962C8B-B14F-4D97-AF65-F5344CB8AC3E}">
        <p14:creationId xmlns:p14="http://schemas.microsoft.com/office/powerpoint/2010/main" xmlns="" val="22214214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1291</TotalTime>
  <Words>1681</Words>
  <Application>Microsoft Office PowerPoint</Application>
  <PresentationFormat>Presentación en pantalla (4:3)</PresentationFormat>
  <Paragraphs>278</Paragraphs>
  <Slides>20</Slides>
  <Notes>2</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Flujo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G R A C I A 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Casa</dc:creator>
  <cp:lastModifiedBy>USER</cp:lastModifiedBy>
  <cp:revision>178</cp:revision>
  <dcterms:created xsi:type="dcterms:W3CDTF">2011-07-25T02:02:10Z</dcterms:created>
  <dcterms:modified xsi:type="dcterms:W3CDTF">2012-03-31T21:02:55Z</dcterms:modified>
</cp:coreProperties>
</file>