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44"/>
  </p:notesMasterIdLst>
  <p:sldIdLst>
    <p:sldId id="256" r:id="rId2"/>
    <p:sldId id="257" r:id="rId3"/>
    <p:sldId id="375" r:id="rId4"/>
    <p:sldId id="258" r:id="rId5"/>
    <p:sldId id="299" r:id="rId6"/>
    <p:sldId id="260" r:id="rId7"/>
    <p:sldId id="261" r:id="rId8"/>
    <p:sldId id="262" r:id="rId9"/>
    <p:sldId id="403" r:id="rId10"/>
    <p:sldId id="404" r:id="rId11"/>
    <p:sldId id="405" r:id="rId12"/>
    <p:sldId id="406" r:id="rId13"/>
    <p:sldId id="407" r:id="rId14"/>
    <p:sldId id="377" r:id="rId15"/>
    <p:sldId id="376" r:id="rId16"/>
    <p:sldId id="263" r:id="rId17"/>
    <p:sldId id="264"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301" r:id="rId32"/>
    <p:sldId id="279" r:id="rId33"/>
    <p:sldId id="280" r:id="rId34"/>
    <p:sldId id="302" r:id="rId35"/>
    <p:sldId id="281" r:id="rId36"/>
    <p:sldId id="282" r:id="rId37"/>
    <p:sldId id="283" r:id="rId38"/>
    <p:sldId id="284" r:id="rId39"/>
    <p:sldId id="303" r:id="rId40"/>
    <p:sldId id="285" r:id="rId41"/>
    <p:sldId id="286" r:id="rId42"/>
    <p:sldId id="304" r:id="rId43"/>
    <p:sldId id="378" r:id="rId44"/>
    <p:sldId id="287" r:id="rId45"/>
    <p:sldId id="288" r:id="rId46"/>
    <p:sldId id="289" r:id="rId47"/>
    <p:sldId id="290" r:id="rId48"/>
    <p:sldId id="291" r:id="rId49"/>
    <p:sldId id="305" r:id="rId50"/>
    <p:sldId id="292" r:id="rId51"/>
    <p:sldId id="293" r:id="rId52"/>
    <p:sldId id="294" r:id="rId53"/>
    <p:sldId id="295" r:id="rId54"/>
    <p:sldId id="296" r:id="rId55"/>
    <p:sldId id="297" r:id="rId56"/>
    <p:sldId id="379"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9" r:id="rId80"/>
    <p:sldId id="380" r:id="rId81"/>
    <p:sldId id="328" r:id="rId82"/>
    <p:sldId id="330" r:id="rId83"/>
    <p:sldId id="331" r:id="rId84"/>
    <p:sldId id="332" r:id="rId85"/>
    <p:sldId id="333" r:id="rId86"/>
    <p:sldId id="393" r:id="rId87"/>
    <p:sldId id="335" r:id="rId88"/>
    <p:sldId id="336" r:id="rId89"/>
    <p:sldId id="337" r:id="rId90"/>
    <p:sldId id="338" r:id="rId91"/>
    <p:sldId id="339" r:id="rId92"/>
    <p:sldId id="340" r:id="rId93"/>
    <p:sldId id="298" r:id="rId94"/>
    <p:sldId id="387" r:id="rId95"/>
    <p:sldId id="388" r:id="rId96"/>
    <p:sldId id="341" r:id="rId97"/>
    <p:sldId id="342" r:id="rId98"/>
    <p:sldId id="389" r:id="rId99"/>
    <p:sldId id="343" r:id="rId100"/>
    <p:sldId id="344" r:id="rId101"/>
    <p:sldId id="345" r:id="rId102"/>
    <p:sldId id="390" r:id="rId103"/>
    <p:sldId id="346" r:id="rId104"/>
    <p:sldId id="347" r:id="rId105"/>
    <p:sldId id="383" r:id="rId106"/>
    <p:sldId id="384" r:id="rId107"/>
    <p:sldId id="385" r:id="rId108"/>
    <p:sldId id="386" r:id="rId109"/>
    <p:sldId id="348" r:id="rId110"/>
    <p:sldId id="349" r:id="rId111"/>
    <p:sldId id="350" r:id="rId112"/>
    <p:sldId id="391" r:id="rId113"/>
    <p:sldId id="392" r:id="rId114"/>
    <p:sldId id="351" r:id="rId115"/>
    <p:sldId id="352" r:id="rId116"/>
    <p:sldId id="357" r:id="rId117"/>
    <p:sldId id="358" r:id="rId118"/>
    <p:sldId id="360" r:id="rId119"/>
    <p:sldId id="359" r:id="rId120"/>
    <p:sldId id="361" r:id="rId121"/>
    <p:sldId id="381" r:id="rId122"/>
    <p:sldId id="363" r:id="rId123"/>
    <p:sldId id="364" r:id="rId124"/>
    <p:sldId id="365" r:id="rId125"/>
    <p:sldId id="366" r:id="rId126"/>
    <p:sldId id="367" r:id="rId127"/>
    <p:sldId id="368" r:id="rId128"/>
    <p:sldId id="369" r:id="rId129"/>
    <p:sldId id="395" r:id="rId130"/>
    <p:sldId id="396" r:id="rId131"/>
    <p:sldId id="397" r:id="rId132"/>
    <p:sldId id="398" r:id="rId133"/>
    <p:sldId id="402" r:id="rId134"/>
    <p:sldId id="399" r:id="rId135"/>
    <p:sldId id="400" r:id="rId136"/>
    <p:sldId id="401" r:id="rId137"/>
    <p:sldId id="382" r:id="rId138"/>
    <p:sldId id="370" r:id="rId139"/>
    <p:sldId id="371" r:id="rId140"/>
    <p:sldId id="372" r:id="rId141"/>
    <p:sldId id="373" r:id="rId142"/>
    <p:sldId id="374" r:id="rId143"/>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iagrams/_rels/data11.xml.rels><?xml version="1.0" encoding="UTF-8" standalone="yes"?>
<Relationships xmlns="http://schemas.openxmlformats.org/package/2006/relationships"><Relationship Id="rId1" Type="http://schemas.openxmlformats.org/officeDocument/2006/relationships/slide" Target="../slides/slide26.xml"/></Relationships>
</file>

<file path=ppt/diagrams/_rels/data3.xml.rels><?xml version="1.0" encoding="UTF-8" standalone="yes"?>
<Relationships xmlns="http://schemas.openxmlformats.org/package/2006/relationships"><Relationship Id="rId1" Type="http://schemas.openxmlformats.org/officeDocument/2006/relationships/slide" Target="../slides/slide26.xml"/></Relationships>
</file>

<file path=ppt/diagrams/_rels/data5.xml.rels><?xml version="1.0" encoding="UTF-8" standalone="yes"?>
<Relationships xmlns="http://schemas.openxmlformats.org/package/2006/relationships"><Relationship Id="rId1" Type="http://schemas.openxmlformats.org/officeDocument/2006/relationships/slide" Target="../slides/slide26.xml"/></Relationships>
</file>

<file path=ppt/diagrams/_rels/data6.xml.rels><?xml version="1.0" encoding="UTF-8" standalone="yes"?>
<Relationships xmlns="http://schemas.openxmlformats.org/package/2006/relationships"><Relationship Id="rId1" Type="http://schemas.openxmlformats.org/officeDocument/2006/relationships/slide" Target="../slides/slide26.xml"/></Relationships>
</file>

<file path=ppt/diagrams/_rels/data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image" Target="../media/image27.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dirty="0" smtClean="0"/>
            <a:t>Problema  de Investigación</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B149844F-30A9-4251-A135-567706D54A09}">
      <dgm:prSet phldrT="[Texto]"/>
      <dgm:spPr/>
      <dgm:t>
        <a:bodyPr/>
        <a:lstStyle/>
        <a:p>
          <a:r>
            <a:rPr lang="es-EC" dirty="0" smtClean="0"/>
            <a:t>Impactos</a:t>
          </a:r>
          <a:endParaRPr lang="es-EC" dirty="0"/>
        </a:p>
      </dgm:t>
    </dgm:pt>
    <dgm:pt modelId="{CC2D7029-24A1-4124-A7B3-1CC89F18A5CC}" type="parTrans" cxnId="{AB9FF579-9E37-4B99-A671-81E8FE4D68F8}">
      <dgm:prSet/>
      <dgm:spPr/>
      <dgm:t>
        <a:bodyPr/>
        <a:lstStyle/>
        <a:p>
          <a:endParaRPr lang="es-EC"/>
        </a:p>
      </dgm:t>
    </dgm:pt>
    <dgm:pt modelId="{678A734F-C69E-4819-B592-AE2C7F5A22D9}" type="sibTrans" cxnId="{AB9FF579-9E37-4B99-A671-81E8FE4D68F8}">
      <dgm:prSet/>
      <dgm:spPr/>
      <dgm:t>
        <a:bodyPr/>
        <a:lstStyle/>
        <a:p>
          <a:endParaRPr lang="es-EC"/>
        </a:p>
      </dgm:t>
    </dgm:pt>
    <dgm:pt modelId="{0B582162-AAD6-47FF-8C38-D4A8D0E37B58}">
      <dgm:prSet/>
      <dgm:spPr/>
      <dgm:t>
        <a:bodyPr/>
        <a:lstStyle/>
        <a:p>
          <a:r>
            <a:rPr lang="es-EC" smtClean="0"/>
            <a:t>Marco Teorico</a:t>
          </a:r>
          <a:endParaRPr lang="es-EC"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07E51D9F-48B2-4531-B228-D9AF1F0982F4}">
      <dgm:prSet/>
      <dgm:spPr/>
      <dgm:t>
        <a:bodyPr/>
        <a:lstStyle/>
        <a:p>
          <a:r>
            <a:rPr lang="es-EC" dirty="0" smtClean="0"/>
            <a:t>Análisis de Resultados</a:t>
          </a:r>
          <a:endParaRPr lang="es-EC" dirty="0"/>
        </a:p>
      </dgm:t>
    </dgm:pt>
    <dgm:pt modelId="{068EABBB-E536-44DB-8150-A6AF3967EEE8}" type="parTrans" cxnId="{2420860F-D3E6-4394-AF1A-A064EAA04C3D}">
      <dgm:prSet/>
      <dgm:spPr/>
      <dgm:t>
        <a:bodyPr/>
        <a:lstStyle/>
        <a:p>
          <a:endParaRPr lang="es-EC"/>
        </a:p>
      </dgm:t>
    </dgm:pt>
    <dgm:pt modelId="{23F46A83-1E7A-43A2-BA1E-7543F4ABBEC2}" type="sibTrans" cxnId="{2420860F-D3E6-4394-AF1A-A064EAA04C3D}">
      <dgm:prSet/>
      <dgm:spPr/>
      <dgm:t>
        <a:bodyPr/>
        <a:lstStyle/>
        <a:p>
          <a:endParaRPr lang="es-EC"/>
        </a:p>
      </dgm:t>
    </dgm:pt>
    <dgm:pt modelId="{031790D8-5348-4192-8D77-C3E5E926CF57}">
      <dgm:prSet/>
      <dgm:spPr/>
      <dgm:t>
        <a:bodyPr/>
        <a:lstStyle/>
        <a:p>
          <a:r>
            <a:rPr lang="es-EC" dirty="0" smtClean="0"/>
            <a:t>Metodología</a:t>
          </a:r>
          <a:endParaRPr lang="es-EC" dirty="0"/>
        </a:p>
      </dgm:t>
    </dgm:pt>
    <dgm:pt modelId="{4779C70B-4E5C-4CBE-86B7-8DD773320A8E}" type="parTrans" cxnId="{C48AADAC-16B5-4501-B7D5-E2A0E3218679}">
      <dgm:prSet/>
      <dgm:spPr/>
      <dgm:t>
        <a:bodyPr/>
        <a:lstStyle/>
        <a:p>
          <a:endParaRPr lang="es-EC"/>
        </a:p>
      </dgm:t>
    </dgm:pt>
    <dgm:pt modelId="{2D4A4E69-5EBF-4965-A4DA-E7EF52B6D577}" type="sibTrans" cxnId="{C48AADAC-16B5-4501-B7D5-E2A0E3218679}">
      <dgm:prSet/>
      <dgm:spPr/>
      <dgm:t>
        <a:bodyPr/>
        <a:lstStyle/>
        <a:p>
          <a:endParaRPr lang="es-EC"/>
        </a:p>
      </dgm:t>
    </dgm:pt>
    <dgm:pt modelId="{DEE658DE-1C2E-4964-AF18-2561931A15C4}">
      <dgm:prSet/>
      <dgm:spPr/>
      <dgm:t>
        <a:bodyPr/>
        <a:lstStyle/>
        <a:p>
          <a:r>
            <a:rPr lang="es-EC" dirty="0" smtClean="0"/>
            <a:t>Propuesta</a:t>
          </a:r>
          <a:endParaRPr lang="es-EC" dirty="0"/>
        </a:p>
      </dgm:t>
    </dgm:pt>
    <dgm:pt modelId="{EAA0AC49-CF67-4419-A87E-A0AC7D74500D}" type="parTrans" cxnId="{CFE6420E-A8E6-483A-94C6-9713EC599FB5}">
      <dgm:prSet/>
      <dgm:spPr/>
      <dgm:t>
        <a:bodyPr/>
        <a:lstStyle/>
        <a:p>
          <a:endParaRPr lang="es-EC"/>
        </a:p>
      </dgm:t>
    </dgm:pt>
    <dgm:pt modelId="{C9D5BCE7-C959-4AC0-ADFE-A29689F018CA}" type="sibTrans" cxnId="{CFE6420E-A8E6-483A-94C6-9713EC599FB5}">
      <dgm:prSet/>
      <dgm:spPr/>
      <dgm:t>
        <a:bodyPr/>
        <a:lstStyle/>
        <a:p>
          <a:endParaRPr lang="es-EC"/>
        </a:p>
      </dgm:t>
    </dgm:pt>
    <dgm:pt modelId="{5CD41042-92FE-433E-A6D7-583DB2FA0DE1}">
      <dgm:prSet/>
      <dgm:spPr/>
      <dgm:t>
        <a:bodyPr/>
        <a:lstStyle/>
        <a:p>
          <a:r>
            <a:rPr lang="es-EC" dirty="0" smtClean="0"/>
            <a:t>Conclusiones y Recomendaciones</a:t>
          </a:r>
          <a:endParaRPr lang="es-EC" dirty="0"/>
        </a:p>
      </dgm:t>
    </dgm:pt>
    <dgm:pt modelId="{6A1BFAF9-F89D-4338-91AD-3FA0C7E37298}" type="parTrans" cxnId="{FBD4A8B0-CD78-476B-8E8D-5941B4C6F210}">
      <dgm:prSet/>
      <dgm:spPr/>
      <dgm:t>
        <a:bodyPr/>
        <a:lstStyle/>
        <a:p>
          <a:endParaRPr lang="es-EC"/>
        </a:p>
      </dgm:t>
    </dgm:pt>
    <dgm:pt modelId="{483AA295-C6C3-423E-BF9D-3B13035EB8DB}" type="sibTrans" cxnId="{FBD4A8B0-CD78-476B-8E8D-5941B4C6F210}">
      <dgm:prSet/>
      <dgm:spPr/>
      <dgm:t>
        <a:bodyPr/>
        <a:lstStyle/>
        <a:p>
          <a:endParaRPr lang="es-EC"/>
        </a:p>
      </dgm:t>
    </dgm:pt>
    <dgm:pt modelId="{0E69AFB6-3B66-419D-ADF1-B1901F0A21A6}">
      <dgm:prSet/>
      <dgm:spPr/>
      <dgm:t>
        <a:bodyPr/>
        <a:lstStyle/>
        <a:p>
          <a:r>
            <a:rPr lang="es-EC" dirty="0" smtClean="0"/>
            <a:t>Validación y contrastación de la propuesta</a:t>
          </a:r>
          <a:endParaRPr lang="es-EC" dirty="0"/>
        </a:p>
      </dgm:t>
    </dgm:pt>
    <dgm:pt modelId="{E972EAE4-589B-4234-880A-C6D29B56731A}" type="parTrans" cxnId="{D5DD4ECC-D79F-4F38-865E-9D13B3A6CE5B}">
      <dgm:prSet/>
      <dgm:spPr/>
      <dgm:t>
        <a:bodyPr/>
        <a:lstStyle/>
        <a:p>
          <a:endParaRPr lang="es-EC"/>
        </a:p>
      </dgm:t>
    </dgm:pt>
    <dgm:pt modelId="{80FEF4CD-59F4-450C-BB71-D0EDBCDE3D6E}" type="sibTrans" cxnId="{D5DD4ECC-D79F-4F38-865E-9D13B3A6CE5B}">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8"/>
      <dgm:spPr/>
      <dgm:t>
        <a:bodyPr/>
        <a:lstStyle/>
        <a:p>
          <a:endParaRPr lang="es-EC"/>
        </a:p>
      </dgm:t>
    </dgm:pt>
    <dgm:pt modelId="{3E8CBB88-178C-4A0E-BA97-2ADADA317A66}" type="pres">
      <dgm:prSet presAssocID="{8F803813-93E3-4DE8-A536-E6BD20D5583B}" presName="parentText" presStyleLbl="node1" presStyleIdx="0" presStyleCnt="8">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8">
        <dgm:presLayoutVars>
          <dgm:bulletEnabled val="1"/>
        </dgm:presLayoutVars>
      </dgm:prSet>
      <dgm:spPr/>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8"/>
      <dgm:spPr/>
      <dgm:t>
        <a:bodyPr/>
        <a:lstStyle/>
        <a:p>
          <a:endParaRPr lang="es-EC"/>
        </a:p>
      </dgm:t>
    </dgm:pt>
    <dgm:pt modelId="{8A01C04C-AC66-403A-ADC4-D23E26F2D032}" type="pres">
      <dgm:prSet presAssocID="{0B582162-AAD6-47FF-8C38-D4A8D0E37B58}" presName="parentText" presStyleLbl="node1" presStyleIdx="1" presStyleCnt="8">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8">
        <dgm:presLayoutVars>
          <dgm:bulletEnabled val="1"/>
        </dgm:presLayoutVars>
      </dgm:prSet>
      <dgm:spPr/>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8"/>
      <dgm:spPr/>
      <dgm:t>
        <a:bodyPr/>
        <a:lstStyle/>
        <a:p>
          <a:endParaRPr lang="es-EC"/>
        </a:p>
      </dgm:t>
    </dgm:pt>
    <dgm:pt modelId="{C1260C8E-E0D2-431A-B62C-E038989DF2BF}" type="pres">
      <dgm:prSet presAssocID="{031790D8-5348-4192-8D77-C3E5E926CF57}" presName="parentText" presStyleLbl="node1" presStyleIdx="2" presStyleCnt="8">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8">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8"/>
      <dgm:spPr/>
      <dgm:t>
        <a:bodyPr/>
        <a:lstStyle/>
        <a:p>
          <a:endParaRPr lang="es-EC"/>
        </a:p>
      </dgm:t>
    </dgm:pt>
    <dgm:pt modelId="{18F413CD-495A-4289-85C5-F7D4504A2FBE}" type="pres">
      <dgm:prSet presAssocID="{07E51D9F-48B2-4531-B228-D9AF1F0982F4}" presName="parentText" presStyleLbl="node1" presStyleIdx="3" presStyleCnt="8">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8">
        <dgm:presLayoutVars>
          <dgm:bulletEnabled val="1"/>
        </dgm:presLayoutVars>
      </dgm:prSet>
      <dgm:spPr/>
    </dgm:pt>
    <dgm:pt modelId="{9B2F3822-F060-4C3C-A133-A73D9C413E8D}" type="pres">
      <dgm:prSet presAssocID="{23F46A83-1E7A-43A2-BA1E-7543F4ABBEC2}" presName="spaceBetweenRectangles" presStyleCnt="0"/>
      <dgm:spPr/>
    </dgm:pt>
    <dgm:pt modelId="{954C6229-6EC8-42B2-A741-2135401CAE16}" type="pres">
      <dgm:prSet presAssocID="{DEE658DE-1C2E-4964-AF18-2561931A15C4}" presName="parentLin" presStyleCnt="0"/>
      <dgm:spPr/>
    </dgm:pt>
    <dgm:pt modelId="{23D2E91C-8D83-424B-B823-4AC745C9A5B6}" type="pres">
      <dgm:prSet presAssocID="{DEE658DE-1C2E-4964-AF18-2561931A15C4}" presName="parentLeftMargin" presStyleLbl="node1" presStyleIdx="3" presStyleCnt="8"/>
      <dgm:spPr/>
      <dgm:t>
        <a:bodyPr/>
        <a:lstStyle/>
        <a:p>
          <a:endParaRPr lang="es-EC"/>
        </a:p>
      </dgm:t>
    </dgm:pt>
    <dgm:pt modelId="{C4611D55-65E5-474C-B91B-B7407B824061}" type="pres">
      <dgm:prSet presAssocID="{DEE658DE-1C2E-4964-AF18-2561931A15C4}" presName="parentText" presStyleLbl="node1" presStyleIdx="4" presStyleCnt="8">
        <dgm:presLayoutVars>
          <dgm:chMax val="0"/>
          <dgm:bulletEnabled val="1"/>
        </dgm:presLayoutVars>
      </dgm:prSet>
      <dgm:spPr/>
      <dgm:t>
        <a:bodyPr/>
        <a:lstStyle/>
        <a:p>
          <a:endParaRPr lang="es-EC"/>
        </a:p>
      </dgm:t>
    </dgm:pt>
    <dgm:pt modelId="{5F8F2263-F897-45F7-ACFD-42726C9B45D2}" type="pres">
      <dgm:prSet presAssocID="{DEE658DE-1C2E-4964-AF18-2561931A15C4}" presName="negativeSpace" presStyleCnt="0"/>
      <dgm:spPr/>
    </dgm:pt>
    <dgm:pt modelId="{68D3BF35-9DEA-48A4-9CF7-892148AB4BF1}" type="pres">
      <dgm:prSet presAssocID="{DEE658DE-1C2E-4964-AF18-2561931A15C4}" presName="childText" presStyleLbl="conFgAcc1" presStyleIdx="4" presStyleCnt="8">
        <dgm:presLayoutVars>
          <dgm:bulletEnabled val="1"/>
        </dgm:presLayoutVars>
      </dgm:prSet>
      <dgm:spPr/>
    </dgm:pt>
    <dgm:pt modelId="{EDBD3602-CA6E-4879-9A9A-9135B2C6DCC8}" type="pres">
      <dgm:prSet presAssocID="{C9D5BCE7-C959-4AC0-ADFE-A29689F018CA}" presName="spaceBetweenRectangles" presStyleCnt="0"/>
      <dgm:spPr/>
    </dgm:pt>
    <dgm:pt modelId="{C4046EDF-E21A-490F-B5BB-F061BE433A1A}" type="pres">
      <dgm:prSet presAssocID="{B149844F-30A9-4251-A135-567706D54A09}" presName="parentLin" presStyleCnt="0"/>
      <dgm:spPr/>
    </dgm:pt>
    <dgm:pt modelId="{B5AC3E16-B229-4F10-9204-B41A263CB254}" type="pres">
      <dgm:prSet presAssocID="{B149844F-30A9-4251-A135-567706D54A09}" presName="parentLeftMargin" presStyleLbl="node1" presStyleIdx="4" presStyleCnt="8"/>
      <dgm:spPr/>
      <dgm:t>
        <a:bodyPr/>
        <a:lstStyle/>
        <a:p>
          <a:endParaRPr lang="es-EC"/>
        </a:p>
      </dgm:t>
    </dgm:pt>
    <dgm:pt modelId="{2A0BF802-DB04-4283-8366-A36831855514}" type="pres">
      <dgm:prSet presAssocID="{B149844F-30A9-4251-A135-567706D54A09}" presName="parentText" presStyleLbl="node1" presStyleIdx="5" presStyleCnt="8">
        <dgm:presLayoutVars>
          <dgm:chMax val="0"/>
          <dgm:bulletEnabled val="1"/>
        </dgm:presLayoutVars>
      </dgm:prSet>
      <dgm:spPr/>
      <dgm:t>
        <a:bodyPr/>
        <a:lstStyle/>
        <a:p>
          <a:endParaRPr lang="es-EC"/>
        </a:p>
      </dgm:t>
    </dgm:pt>
    <dgm:pt modelId="{5778E2C2-21E9-47E3-AB8D-788A73615168}" type="pres">
      <dgm:prSet presAssocID="{B149844F-30A9-4251-A135-567706D54A09}" presName="negativeSpace" presStyleCnt="0"/>
      <dgm:spPr/>
    </dgm:pt>
    <dgm:pt modelId="{5BB6D0E3-03CD-4C7D-A11F-1D92A690C9F5}" type="pres">
      <dgm:prSet presAssocID="{B149844F-30A9-4251-A135-567706D54A09}" presName="childText" presStyleLbl="conFgAcc1" presStyleIdx="5" presStyleCnt="8">
        <dgm:presLayoutVars>
          <dgm:bulletEnabled val="1"/>
        </dgm:presLayoutVars>
      </dgm:prSet>
      <dgm:spPr/>
    </dgm:pt>
    <dgm:pt modelId="{8A6BCBF0-1826-4FF8-8BD6-3F8F4FF412F0}" type="pres">
      <dgm:prSet presAssocID="{678A734F-C69E-4819-B592-AE2C7F5A22D9}" presName="spaceBetweenRectangles" presStyleCnt="0"/>
      <dgm:spPr/>
    </dgm:pt>
    <dgm:pt modelId="{F83453C9-8855-4D7F-9570-982DB98AFF90}" type="pres">
      <dgm:prSet presAssocID="{0E69AFB6-3B66-419D-ADF1-B1901F0A21A6}" presName="parentLin" presStyleCnt="0"/>
      <dgm:spPr/>
    </dgm:pt>
    <dgm:pt modelId="{882F674B-A250-4183-940B-A00185ECE058}" type="pres">
      <dgm:prSet presAssocID="{0E69AFB6-3B66-419D-ADF1-B1901F0A21A6}" presName="parentLeftMargin" presStyleLbl="node1" presStyleIdx="5" presStyleCnt="8"/>
      <dgm:spPr/>
      <dgm:t>
        <a:bodyPr/>
        <a:lstStyle/>
        <a:p>
          <a:endParaRPr lang="es-EC"/>
        </a:p>
      </dgm:t>
    </dgm:pt>
    <dgm:pt modelId="{907D80D4-E269-4C14-86E6-6329F010B2AC}" type="pres">
      <dgm:prSet presAssocID="{0E69AFB6-3B66-419D-ADF1-B1901F0A21A6}" presName="parentText" presStyleLbl="node1" presStyleIdx="6" presStyleCnt="8">
        <dgm:presLayoutVars>
          <dgm:chMax val="0"/>
          <dgm:bulletEnabled val="1"/>
        </dgm:presLayoutVars>
      </dgm:prSet>
      <dgm:spPr/>
      <dgm:t>
        <a:bodyPr/>
        <a:lstStyle/>
        <a:p>
          <a:endParaRPr lang="es-EC"/>
        </a:p>
      </dgm:t>
    </dgm:pt>
    <dgm:pt modelId="{9F5513EE-1B85-4572-808A-8375D0D77A59}" type="pres">
      <dgm:prSet presAssocID="{0E69AFB6-3B66-419D-ADF1-B1901F0A21A6}" presName="negativeSpace" presStyleCnt="0"/>
      <dgm:spPr/>
    </dgm:pt>
    <dgm:pt modelId="{487263D2-9534-40E9-A353-B461303EED7B}" type="pres">
      <dgm:prSet presAssocID="{0E69AFB6-3B66-419D-ADF1-B1901F0A21A6}" presName="childText" presStyleLbl="conFgAcc1" presStyleIdx="6" presStyleCnt="8">
        <dgm:presLayoutVars>
          <dgm:bulletEnabled val="1"/>
        </dgm:presLayoutVars>
      </dgm:prSet>
      <dgm:spPr/>
      <dgm:t>
        <a:bodyPr/>
        <a:lstStyle/>
        <a:p>
          <a:endParaRPr lang="es-EC"/>
        </a:p>
      </dgm:t>
    </dgm:pt>
    <dgm:pt modelId="{5BEF4AFC-58D7-4462-BDB3-EBDFC2448CC6}" type="pres">
      <dgm:prSet presAssocID="{80FEF4CD-59F4-450C-BB71-D0EDBCDE3D6E}" presName="spaceBetweenRectangles" presStyleCnt="0"/>
      <dgm:spPr/>
    </dgm:pt>
    <dgm:pt modelId="{BAF8977B-D8A7-45D8-9E66-41C67DF3F112}" type="pres">
      <dgm:prSet presAssocID="{5CD41042-92FE-433E-A6D7-583DB2FA0DE1}" presName="parentLin" presStyleCnt="0"/>
      <dgm:spPr/>
    </dgm:pt>
    <dgm:pt modelId="{13BB4A17-ED61-464D-BC62-3D7B78916D1B}" type="pres">
      <dgm:prSet presAssocID="{5CD41042-92FE-433E-A6D7-583DB2FA0DE1}" presName="parentLeftMargin" presStyleLbl="node1" presStyleIdx="6" presStyleCnt="8"/>
      <dgm:spPr/>
      <dgm:t>
        <a:bodyPr/>
        <a:lstStyle/>
        <a:p>
          <a:endParaRPr lang="es-EC"/>
        </a:p>
      </dgm:t>
    </dgm:pt>
    <dgm:pt modelId="{F485851D-62A6-4AC7-A437-9D63538D572F}" type="pres">
      <dgm:prSet presAssocID="{5CD41042-92FE-433E-A6D7-583DB2FA0DE1}" presName="parentText" presStyleLbl="node1" presStyleIdx="7" presStyleCnt="8">
        <dgm:presLayoutVars>
          <dgm:chMax val="0"/>
          <dgm:bulletEnabled val="1"/>
        </dgm:presLayoutVars>
      </dgm:prSet>
      <dgm:spPr/>
      <dgm:t>
        <a:bodyPr/>
        <a:lstStyle/>
        <a:p>
          <a:endParaRPr lang="es-EC"/>
        </a:p>
      </dgm:t>
    </dgm:pt>
    <dgm:pt modelId="{674CA7D9-6EB6-4AA8-A318-CC9B5B7C90AB}" type="pres">
      <dgm:prSet presAssocID="{5CD41042-92FE-433E-A6D7-583DB2FA0DE1}" presName="negativeSpace" presStyleCnt="0"/>
      <dgm:spPr/>
    </dgm:pt>
    <dgm:pt modelId="{B87AA6A4-DB1F-4188-95C8-B6CD027E65C2}" type="pres">
      <dgm:prSet presAssocID="{5CD41042-92FE-433E-A6D7-583DB2FA0DE1}" presName="childText" presStyleLbl="conFgAcc1" presStyleIdx="7" presStyleCnt="8">
        <dgm:presLayoutVars>
          <dgm:bulletEnabled val="1"/>
        </dgm:presLayoutVars>
      </dgm:prSet>
      <dgm:spPr/>
      <dgm:t>
        <a:bodyPr/>
        <a:lstStyle/>
        <a:p>
          <a:endParaRPr lang="es-EC"/>
        </a:p>
      </dgm:t>
    </dgm:pt>
  </dgm:ptLst>
  <dgm:cxnLst>
    <dgm:cxn modelId="{D17CFBF9-0D64-418A-832F-4D554CA6086F}" type="presOf" srcId="{DEE658DE-1C2E-4964-AF18-2561931A15C4}" destId="{23D2E91C-8D83-424B-B823-4AC745C9A5B6}" srcOrd="0" destOrd="0" presId="urn:microsoft.com/office/officeart/2005/8/layout/list1"/>
    <dgm:cxn modelId="{2420860F-D3E6-4394-AF1A-A064EAA04C3D}" srcId="{7DABBF49-0A43-42BA-86CC-D227841410C1}" destId="{07E51D9F-48B2-4531-B228-D9AF1F0982F4}" srcOrd="3" destOrd="0" parTransId="{068EABBB-E536-44DB-8150-A6AF3967EEE8}" sibTransId="{23F46A83-1E7A-43A2-BA1E-7543F4ABBEC2}"/>
    <dgm:cxn modelId="{7104116C-8472-475B-8791-4FA920D94C47}" type="presOf" srcId="{0E69AFB6-3B66-419D-ADF1-B1901F0A21A6}" destId="{907D80D4-E269-4C14-86E6-6329F010B2AC}" srcOrd="1" destOrd="0" presId="urn:microsoft.com/office/officeart/2005/8/layout/list1"/>
    <dgm:cxn modelId="{2CF33F15-FBBC-405F-AE7E-6293D6DBF504}" type="presOf" srcId="{7DABBF49-0A43-42BA-86CC-D227841410C1}" destId="{23400951-326B-4FBE-A821-A2570611E29B}" srcOrd="0" destOrd="0" presId="urn:microsoft.com/office/officeart/2005/8/layout/list1"/>
    <dgm:cxn modelId="{C48AADAC-16B5-4501-B7D5-E2A0E3218679}" srcId="{7DABBF49-0A43-42BA-86CC-D227841410C1}" destId="{031790D8-5348-4192-8D77-C3E5E926CF57}" srcOrd="2" destOrd="0" parTransId="{4779C70B-4E5C-4CBE-86B7-8DD773320A8E}" sibTransId="{2D4A4E69-5EBF-4965-A4DA-E7EF52B6D577}"/>
    <dgm:cxn modelId="{DA08825B-E708-4079-8C4B-A64731AE8CAC}" type="presOf" srcId="{5CD41042-92FE-433E-A6D7-583DB2FA0DE1}" destId="{F485851D-62A6-4AC7-A437-9D63538D572F}" srcOrd="1" destOrd="0" presId="urn:microsoft.com/office/officeart/2005/8/layout/list1"/>
    <dgm:cxn modelId="{54C0B8FA-3804-4722-B900-866127163C87}" type="presOf" srcId="{5CD41042-92FE-433E-A6D7-583DB2FA0DE1}" destId="{13BB4A17-ED61-464D-BC62-3D7B78916D1B}" srcOrd="0" destOrd="0" presId="urn:microsoft.com/office/officeart/2005/8/layout/list1"/>
    <dgm:cxn modelId="{E7212F69-D205-43A4-9078-0D13E802B75C}" type="presOf" srcId="{8F803813-93E3-4DE8-A536-E6BD20D5583B}" destId="{6C98B0CA-02B5-44C0-AE17-46B997EEA170}" srcOrd="0"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820BAC7D-3CA3-4207-8CFA-63438A4D0720}" type="presOf" srcId="{031790D8-5348-4192-8D77-C3E5E926CF57}" destId="{C1260C8E-E0D2-431A-B62C-E038989DF2BF}" srcOrd="1" destOrd="0" presId="urn:microsoft.com/office/officeart/2005/8/layout/list1"/>
    <dgm:cxn modelId="{D5DD4ECC-D79F-4F38-865E-9D13B3A6CE5B}" srcId="{7DABBF49-0A43-42BA-86CC-D227841410C1}" destId="{0E69AFB6-3B66-419D-ADF1-B1901F0A21A6}" srcOrd="6" destOrd="0" parTransId="{E972EAE4-589B-4234-880A-C6D29B56731A}" sibTransId="{80FEF4CD-59F4-450C-BB71-D0EDBCDE3D6E}"/>
    <dgm:cxn modelId="{FD5905F3-605E-4958-9F52-A75A117921ED}" type="presOf" srcId="{07E51D9F-48B2-4531-B228-D9AF1F0982F4}" destId="{18F413CD-495A-4289-85C5-F7D4504A2FBE}" srcOrd="1" destOrd="0" presId="urn:microsoft.com/office/officeart/2005/8/layout/list1"/>
    <dgm:cxn modelId="{7553BB51-EE99-4F84-A5CD-1B11FCB8CF63}" type="presOf" srcId="{0E69AFB6-3B66-419D-ADF1-B1901F0A21A6}" destId="{882F674B-A250-4183-940B-A00185ECE058}" srcOrd="0" destOrd="0" presId="urn:microsoft.com/office/officeart/2005/8/layout/list1"/>
    <dgm:cxn modelId="{87BEB479-857F-495E-AF4F-DAD068D840F5}" type="presOf" srcId="{B149844F-30A9-4251-A135-567706D54A09}" destId="{2A0BF802-DB04-4283-8366-A36831855514}" srcOrd="1" destOrd="0" presId="urn:microsoft.com/office/officeart/2005/8/layout/list1"/>
    <dgm:cxn modelId="{66BE11B8-33D0-454A-BE49-C480FB9B5951}" type="presOf" srcId="{8F803813-93E3-4DE8-A536-E6BD20D5583B}" destId="{3E8CBB88-178C-4A0E-BA97-2ADADA317A66}" srcOrd="1"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CB525F74-12AA-40BA-9057-327C23AF6313}" type="presOf" srcId="{07E51D9F-48B2-4531-B228-D9AF1F0982F4}" destId="{90BC5A0A-5CFE-4E65-9FD7-C93151A531C1}" srcOrd="0" destOrd="0" presId="urn:microsoft.com/office/officeart/2005/8/layout/list1"/>
    <dgm:cxn modelId="{DB436459-EE5D-4AB4-8ECB-02DB97FEA4E0}" type="presOf" srcId="{0B582162-AAD6-47FF-8C38-D4A8D0E37B58}" destId="{B93C7E72-47D0-4145-BAAD-D2A16EE4C194}" srcOrd="0" destOrd="0" presId="urn:microsoft.com/office/officeart/2005/8/layout/list1"/>
    <dgm:cxn modelId="{FBD4A8B0-CD78-476B-8E8D-5941B4C6F210}" srcId="{7DABBF49-0A43-42BA-86CC-D227841410C1}" destId="{5CD41042-92FE-433E-A6D7-583DB2FA0DE1}" srcOrd="7" destOrd="0" parTransId="{6A1BFAF9-F89D-4338-91AD-3FA0C7E37298}" sibTransId="{483AA295-C6C3-423E-BF9D-3B13035EB8DB}"/>
    <dgm:cxn modelId="{AB9FF579-9E37-4B99-A671-81E8FE4D68F8}" srcId="{7DABBF49-0A43-42BA-86CC-D227841410C1}" destId="{B149844F-30A9-4251-A135-567706D54A09}" srcOrd="5" destOrd="0" parTransId="{CC2D7029-24A1-4124-A7B3-1CC89F18A5CC}" sibTransId="{678A734F-C69E-4819-B592-AE2C7F5A22D9}"/>
    <dgm:cxn modelId="{F87EAF02-4BB8-4A67-93BC-8DBC0349812B}" type="presOf" srcId="{0B582162-AAD6-47FF-8C38-D4A8D0E37B58}" destId="{8A01C04C-AC66-403A-ADC4-D23E26F2D032}" srcOrd="1" destOrd="0" presId="urn:microsoft.com/office/officeart/2005/8/layout/list1"/>
    <dgm:cxn modelId="{91635E20-ACB3-4975-8290-4781C7E15C07}" type="presOf" srcId="{DEE658DE-1C2E-4964-AF18-2561931A15C4}" destId="{C4611D55-65E5-474C-B91B-B7407B824061}" srcOrd="1" destOrd="0" presId="urn:microsoft.com/office/officeart/2005/8/layout/list1"/>
    <dgm:cxn modelId="{CFE6420E-A8E6-483A-94C6-9713EC599FB5}" srcId="{7DABBF49-0A43-42BA-86CC-D227841410C1}" destId="{DEE658DE-1C2E-4964-AF18-2561931A15C4}" srcOrd="4" destOrd="0" parTransId="{EAA0AC49-CF67-4419-A87E-A0AC7D74500D}" sibTransId="{C9D5BCE7-C959-4AC0-ADFE-A29689F018CA}"/>
    <dgm:cxn modelId="{DA0D9677-7F95-45CB-AFB0-A5FC5712C065}" type="presOf" srcId="{031790D8-5348-4192-8D77-C3E5E926CF57}" destId="{1E05BE90-58E0-435D-A161-D70327C3C071}" srcOrd="0" destOrd="0" presId="urn:microsoft.com/office/officeart/2005/8/layout/list1"/>
    <dgm:cxn modelId="{A0DE4BC4-1506-4EE9-A037-C0D3A20E3545}" type="presOf" srcId="{B149844F-30A9-4251-A135-567706D54A09}" destId="{B5AC3E16-B229-4F10-9204-B41A263CB254}" srcOrd="0" destOrd="0" presId="urn:microsoft.com/office/officeart/2005/8/layout/list1"/>
    <dgm:cxn modelId="{B52B6E38-7D57-4362-BF17-FEB1160EE025}" type="presParOf" srcId="{23400951-326B-4FBE-A821-A2570611E29B}" destId="{8D4226D2-6CA3-4482-9565-B0A2BA57E5EF}" srcOrd="0" destOrd="0" presId="urn:microsoft.com/office/officeart/2005/8/layout/list1"/>
    <dgm:cxn modelId="{0200556C-C946-4AE4-8754-4091EB8D140F}" type="presParOf" srcId="{8D4226D2-6CA3-4482-9565-B0A2BA57E5EF}" destId="{6C98B0CA-02B5-44C0-AE17-46B997EEA170}" srcOrd="0" destOrd="0" presId="urn:microsoft.com/office/officeart/2005/8/layout/list1"/>
    <dgm:cxn modelId="{935C0E9D-2C48-483B-B8C5-37366BFE9E64}" type="presParOf" srcId="{8D4226D2-6CA3-4482-9565-B0A2BA57E5EF}" destId="{3E8CBB88-178C-4A0E-BA97-2ADADA317A66}" srcOrd="1" destOrd="0" presId="urn:microsoft.com/office/officeart/2005/8/layout/list1"/>
    <dgm:cxn modelId="{9C6FEE7D-3EAB-4200-8C63-C6F1AE658893}" type="presParOf" srcId="{23400951-326B-4FBE-A821-A2570611E29B}" destId="{96396B75-1240-4697-B494-1DE573E27D2E}" srcOrd="1" destOrd="0" presId="urn:microsoft.com/office/officeart/2005/8/layout/list1"/>
    <dgm:cxn modelId="{32DFF4A2-F14C-4F96-8E41-9DB1FB0264D2}" type="presParOf" srcId="{23400951-326B-4FBE-A821-A2570611E29B}" destId="{33BEDABC-4AB1-4A7E-BDF9-9E0AFFC554C1}" srcOrd="2" destOrd="0" presId="urn:microsoft.com/office/officeart/2005/8/layout/list1"/>
    <dgm:cxn modelId="{113B95DF-945E-449E-AED6-1902EE525E96}" type="presParOf" srcId="{23400951-326B-4FBE-A821-A2570611E29B}" destId="{640A2255-E6BE-40AE-BC93-5164E13B6F2C}" srcOrd="3" destOrd="0" presId="urn:microsoft.com/office/officeart/2005/8/layout/list1"/>
    <dgm:cxn modelId="{6FA85465-A7DA-444F-AA5F-AD199D5096B2}" type="presParOf" srcId="{23400951-326B-4FBE-A821-A2570611E29B}" destId="{74AB7FB3-5547-4776-BF5A-9E97AB049601}" srcOrd="4" destOrd="0" presId="urn:microsoft.com/office/officeart/2005/8/layout/list1"/>
    <dgm:cxn modelId="{DD5CED81-586F-4ADA-8242-3847C79A03E8}" type="presParOf" srcId="{74AB7FB3-5547-4776-BF5A-9E97AB049601}" destId="{B93C7E72-47D0-4145-BAAD-D2A16EE4C194}" srcOrd="0" destOrd="0" presId="urn:microsoft.com/office/officeart/2005/8/layout/list1"/>
    <dgm:cxn modelId="{DEA98F7F-D82B-430B-AAF2-FD587A3FEFB1}" type="presParOf" srcId="{74AB7FB3-5547-4776-BF5A-9E97AB049601}" destId="{8A01C04C-AC66-403A-ADC4-D23E26F2D032}" srcOrd="1" destOrd="0" presId="urn:microsoft.com/office/officeart/2005/8/layout/list1"/>
    <dgm:cxn modelId="{34B5C6C1-85FE-4680-9669-9B7985B8794E}" type="presParOf" srcId="{23400951-326B-4FBE-A821-A2570611E29B}" destId="{75AE6F2F-DBE3-4C2D-B88B-DE7C59650F87}" srcOrd="5" destOrd="0" presId="urn:microsoft.com/office/officeart/2005/8/layout/list1"/>
    <dgm:cxn modelId="{FD154324-CAAF-45E7-A7C9-97CB5B6F2A47}" type="presParOf" srcId="{23400951-326B-4FBE-A821-A2570611E29B}" destId="{4BB65576-AEEA-405F-B732-E03A6E4CFFC1}" srcOrd="6" destOrd="0" presId="urn:microsoft.com/office/officeart/2005/8/layout/list1"/>
    <dgm:cxn modelId="{110E4EA6-3395-4EF3-BE35-6A54D896A932}" type="presParOf" srcId="{23400951-326B-4FBE-A821-A2570611E29B}" destId="{2FABB375-8E0C-4735-93C6-49B4477814F7}" srcOrd="7" destOrd="0" presId="urn:microsoft.com/office/officeart/2005/8/layout/list1"/>
    <dgm:cxn modelId="{B8C61F08-E947-4FE5-9F67-7082739F8282}" type="presParOf" srcId="{23400951-326B-4FBE-A821-A2570611E29B}" destId="{AD936CC1-5219-4A7B-95E3-8FCA82D06ED7}" srcOrd="8" destOrd="0" presId="urn:microsoft.com/office/officeart/2005/8/layout/list1"/>
    <dgm:cxn modelId="{25678535-B45C-4DE3-AA80-3B00A35844EC}" type="presParOf" srcId="{AD936CC1-5219-4A7B-95E3-8FCA82D06ED7}" destId="{1E05BE90-58E0-435D-A161-D70327C3C071}" srcOrd="0" destOrd="0" presId="urn:microsoft.com/office/officeart/2005/8/layout/list1"/>
    <dgm:cxn modelId="{EAD34E17-04AF-47E2-AABA-0636FFB33402}" type="presParOf" srcId="{AD936CC1-5219-4A7B-95E3-8FCA82D06ED7}" destId="{C1260C8E-E0D2-431A-B62C-E038989DF2BF}" srcOrd="1" destOrd="0" presId="urn:microsoft.com/office/officeart/2005/8/layout/list1"/>
    <dgm:cxn modelId="{DAA8133F-A4CF-407D-B4B5-5C4FC59B36E1}" type="presParOf" srcId="{23400951-326B-4FBE-A821-A2570611E29B}" destId="{08D85EEE-895D-486D-8802-F2E64A78B2FA}" srcOrd="9" destOrd="0" presId="urn:microsoft.com/office/officeart/2005/8/layout/list1"/>
    <dgm:cxn modelId="{A7A34999-37C0-484A-8454-F3EBCC32C0D4}" type="presParOf" srcId="{23400951-326B-4FBE-A821-A2570611E29B}" destId="{1D75CB77-0189-46DA-83FF-40152B82E774}" srcOrd="10" destOrd="0" presId="urn:microsoft.com/office/officeart/2005/8/layout/list1"/>
    <dgm:cxn modelId="{022896B1-1495-4286-841B-B5421752C510}" type="presParOf" srcId="{23400951-326B-4FBE-A821-A2570611E29B}" destId="{34143A15-EE3F-4129-A220-6ACB61AE35D9}" srcOrd="11" destOrd="0" presId="urn:microsoft.com/office/officeart/2005/8/layout/list1"/>
    <dgm:cxn modelId="{5104E58B-716A-4666-BEF1-15996CD7DDD1}" type="presParOf" srcId="{23400951-326B-4FBE-A821-A2570611E29B}" destId="{9E1101C2-1DD7-4F79-96CF-019A53ED4CF7}" srcOrd="12" destOrd="0" presId="urn:microsoft.com/office/officeart/2005/8/layout/list1"/>
    <dgm:cxn modelId="{3C5953FC-31A8-4EB3-A9B2-847AFB34BAE5}" type="presParOf" srcId="{9E1101C2-1DD7-4F79-96CF-019A53ED4CF7}" destId="{90BC5A0A-5CFE-4E65-9FD7-C93151A531C1}" srcOrd="0" destOrd="0" presId="urn:microsoft.com/office/officeart/2005/8/layout/list1"/>
    <dgm:cxn modelId="{22437A59-85EC-452F-B709-3DF4CE804E37}" type="presParOf" srcId="{9E1101C2-1DD7-4F79-96CF-019A53ED4CF7}" destId="{18F413CD-495A-4289-85C5-F7D4504A2FBE}" srcOrd="1" destOrd="0" presId="urn:microsoft.com/office/officeart/2005/8/layout/list1"/>
    <dgm:cxn modelId="{1C0EB3C8-D955-4E24-B389-9375A9B3FED7}" type="presParOf" srcId="{23400951-326B-4FBE-A821-A2570611E29B}" destId="{1E8F7E05-56C9-4CB3-A757-B8262F650DDE}" srcOrd="13" destOrd="0" presId="urn:microsoft.com/office/officeart/2005/8/layout/list1"/>
    <dgm:cxn modelId="{7A42B163-70E2-4F60-979A-F14BE302AEA0}" type="presParOf" srcId="{23400951-326B-4FBE-A821-A2570611E29B}" destId="{780C4653-E7C2-4B00-918B-5EB20610219D}" srcOrd="14" destOrd="0" presId="urn:microsoft.com/office/officeart/2005/8/layout/list1"/>
    <dgm:cxn modelId="{ED268860-2EA5-48CE-9F0F-5E45C4EB47BC}" type="presParOf" srcId="{23400951-326B-4FBE-A821-A2570611E29B}" destId="{9B2F3822-F060-4C3C-A133-A73D9C413E8D}" srcOrd="15" destOrd="0" presId="urn:microsoft.com/office/officeart/2005/8/layout/list1"/>
    <dgm:cxn modelId="{3A652A9C-0DED-4C9B-A83D-36C34D1FBD30}" type="presParOf" srcId="{23400951-326B-4FBE-A821-A2570611E29B}" destId="{954C6229-6EC8-42B2-A741-2135401CAE16}" srcOrd="16" destOrd="0" presId="urn:microsoft.com/office/officeart/2005/8/layout/list1"/>
    <dgm:cxn modelId="{5B615F0D-5D23-4370-9764-CAD46F1823A9}" type="presParOf" srcId="{954C6229-6EC8-42B2-A741-2135401CAE16}" destId="{23D2E91C-8D83-424B-B823-4AC745C9A5B6}" srcOrd="0" destOrd="0" presId="urn:microsoft.com/office/officeart/2005/8/layout/list1"/>
    <dgm:cxn modelId="{13709F97-7B34-4409-A19B-6DB17125772C}" type="presParOf" srcId="{954C6229-6EC8-42B2-A741-2135401CAE16}" destId="{C4611D55-65E5-474C-B91B-B7407B824061}" srcOrd="1" destOrd="0" presId="urn:microsoft.com/office/officeart/2005/8/layout/list1"/>
    <dgm:cxn modelId="{2041C32C-EE98-4D13-9CB3-ECADFE95C701}" type="presParOf" srcId="{23400951-326B-4FBE-A821-A2570611E29B}" destId="{5F8F2263-F897-45F7-ACFD-42726C9B45D2}" srcOrd="17" destOrd="0" presId="urn:microsoft.com/office/officeart/2005/8/layout/list1"/>
    <dgm:cxn modelId="{E6724637-302B-4ACC-9E9B-8E3241F8760B}" type="presParOf" srcId="{23400951-326B-4FBE-A821-A2570611E29B}" destId="{68D3BF35-9DEA-48A4-9CF7-892148AB4BF1}" srcOrd="18" destOrd="0" presId="urn:microsoft.com/office/officeart/2005/8/layout/list1"/>
    <dgm:cxn modelId="{52E2852E-8CD0-44E0-8E33-B0E7E5EF8FCB}" type="presParOf" srcId="{23400951-326B-4FBE-A821-A2570611E29B}" destId="{EDBD3602-CA6E-4879-9A9A-9135B2C6DCC8}" srcOrd="19" destOrd="0" presId="urn:microsoft.com/office/officeart/2005/8/layout/list1"/>
    <dgm:cxn modelId="{EB0E20D3-69FC-4147-9C72-FAF618909F0C}" type="presParOf" srcId="{23400951-326B-4FBE-A821-A2570611E29B}" destId="{C4046EDF-E21A-490F-B5BB-F061BE433A1A}" srcOrd="20" destOrd="0" presId="urn:microsoft.com/office/officeart/2005/8/layout/list1"/>
    <dgm:cxn modelId="{E84EBA4C-1E74-4C26-88E2-FA3DC6D3FFC7}" type="presParOf" srcId="{C4046EDF-E21A-490F-B5BB-F061BE433A1A}" destId="{B5AC3E16-B229-4F10-9204-B41A263CB254}" srcOrd="0" destOrd="0" presId="urn:microsoft.com/office/officeart/2005/8/layout/list1"/>
    <dgm:cxn modelId="{5CD54044-34F1-475E-8D45-57E82B2012E0}" type="presParOf" srcId="{C4046EDF-E21A-490F-B5BB-F061BE433A1A}" destId="{2A0BF802-DB04-4283-8366-A36831855514}" srcOrd="1" destOrd="0" presId="urn:microsoft.com/office/officeart/2005/8/layout/list1"/>
    <dgm:cxn modelId="{35A89996-15D7-476B-B641-B16BA773D26A}" type="presParOf" srcId="{23400951-326B-4FBE-A821-A2570611E29B}" destId="{5778E2C2-21E9-47E3-AB8D-788A73615168}" srcOrd="21" destOrd="0" presId="urn:microsoft.com/office/officeart/2005/8/layout/list1"/>
    <dgm:cxn modelId="{902A0F48-E23C-4DA7-B99A-8F9A84E6694E}" type="presParOf" srcId="{23400951-326B-4FBE-A821-A2570611E29B}" destId="{5BB6D0E3-03CD-4C7D-A11F-1D92A690C9F5}" srcOrd="22" destOrd="0" presId="urn:microsoft.com/office/officeart/2005/8/layout/list1"/>
    <dgm:cxn modelId="{F98C7217-7A46-41CC-B0F2-7E892614D1E8}" type="presParOf" srcId="{23400951-326B-4FBE-A821-A2570611E29B}" destId="{8A6BCBF0-1826-4FF8-8BD6-3F8F4FF412F0}" srcOrd="23" destOrd="0" presId="urn:microsoft.com/office/officeart/2005/8/layout/list1"/>
    <dgm:cxn modelId="{724480DE-1685-481D-91E4-122090ACCAA0}" type="presParOf" srcId="{23400951-326B-4FBE-A821-A2570611E29B}" destId="{F83453C9-8855-4D7F-9570-982DB98AFF90}" srcOrd="24" destOrd="0" presId="urn:microsoft.com/office/officeart/2005/8/layout/list1"/>
    <dgm:cxn modelId="{955B6CBD-D6BC-4261-8CFE-35426AC7F24E}" type="presParOf" srcId="{F83453C9-8855-4D7F-9570-982DB98AFF90}" destId="{882F674B-A250-4183-940B-A00185ECE058}" srcOrd="0" destOrd="0" presId="urn:microsoft.com/office/officeart/2005/8/layout/list1"/>
    <dgm:cxn modelId="{EF20BCA6-4A1B-4469-BFE3-32C161270781}" type="presParOf" srcId="{F83453C9-8855-4D7F-9570-982DB98AFF90}" destId="{907D80D4-E269-4C14-86E6-6329F010B2AC}" srcOrd="1" destOrd="0" presId="urn:microsoft.com/office/officeart/2005/8/layout/list1"/>
    <dgm:cxn modelId="{DEFF4AEA-6275-44DA-82FA-248809A442E7}" type="presParOf" srcId="{23400951-326B-4FBE-A821-A2570611E29B}" destId="{9F5513EE-1B85-4572-808A-8375D0D77A59}" srcOrd="25" destOrd="0" presId="urn:microsoft.com/office/officeart/2005/8/layout/list1"/>
    <dgm:cxn modelId="{DC508BE7-2E5D-4CBE-A389-2DD06821D757}" type="presParOf" srcId="{23400951-326B-4FBE-A821-A2570611E29B}" destId="{487263D2-9534-40E9-A353-B461303EED7B}" srcOrd="26" destOrd="0" presId="urn:microsoft.com/office/officeart/2005/8/layout/list1"/>
    <dgm:cxn modelId="{7B3B7B87-359F-48D6-B763-02F2CC8DFEC8}" type="presParOf" srcId="{23400951-326B-4FBE-A821-A2570611E29B}" destId="{5BEF4AFC-58D7-4462-BDB3-EBDFC2448CC6}" srcOrd="27" destOrd="0" presId="urn:microsoft.com/office/officeart/2005/8/layout/list1"/>
    <dgm:cxn modelId="{07565217-E285-46D6-8AF2-0C20BCF342FF}" type="presParOf" srcId="{23400951-326B-4FBE-A821-A2570611E29B}" destId="{BAF8977B-D8A7-45D8-9E66-41C67DF3F112}" srcOrd="28" destOrd="0" presId="urn:microsoft.com/office/officeart/2005/8/layout/list1"/>
    <dgm:cxn modelId="{C634698C-EC06-4EF1-B382-F31D941A9036}" type="presParOf" srcId="{BAF8977B-D8A7-45D8-9E66-41C67DF3F112}" destId="{13BB4A17-ED61-464D-BC62-3D7B78916D1B}" srcOrd="0" destOrd="0" presId="urn:microsoft.com/office/officeart/2005/8/layout/list1"/>
    <dgm:cxn modelId="{5BBC1572-8715-4212-822A-F9A3DF909BCB}" type="presParOf" srcId="{BAF8977B-D8A7-45D8-9E66-41C67DF3F112}" destId="{F485851D-62A6-4AC7-A437-9D63538D572F}" srcOrd="1" destOrd="0" presId="urn:microsoft.com/office/officeart/2005/8/layout/list1"/>
    <dgm:cxn modelId="{D94ABC7B-B60C-4873-8D71-568F3406B3FE}" type="presParOf" srcId="{23400951-326B-4FBE-A821-A2570611E29B}" destId="{674CA7D9-6EB6-4AA8-A318-CC9B5B7C90AB}" srcOrd="29" destOrd="0" presId="urn:microsoft.com/office/officeart/2005/8/layout/list1"/>
    <dgm:cxn modelId="{F4807DFE-4A4D-4867-8995-2C766681826F}" type="presParOf" srcId="{23400951-326B-4FBE-A821-A2570611E29B}" destId="{B87AA6A4-DB1F-4188-95C8-B6CD027E65C2}"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E595709-82C2-4173-9FEF-5E41234922A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C"/>
        </a:p>
      </dgm:t>
    </dgm:pt>
    <dgm:pt modelId="{8A70120C-E6FD-4BB8-9561-1FE4516DC8DE}">
      <dgm:prSet phldrT="[Texto]"/>
      <dgm:spPr/>
      <dgm:t>
        <a:bodyPr/>
        <a:lstStyle/>
        <a:p>
          <a:r>
            <a:rPr lang="es-EC" dirty="0" smtClean="0"/>
            <a:t>Ecosistema</a:t>
          </a:r>
          <a:endParaRPr lang="es-EC" dirty="0"/>
        </a:p>
      </dgm:t>
    </dgm:pt>
    <dgm:pt modelId="{DCC03167-0A2B-4AA4-B5B4-6E0E3C99B8C8}" type="parTrans" cxnId="{CEBC097B-143B-4A8C-8CDB-2747E98CCADF}">
      <dgm:prSet/>
      <dgm:spPr/>
      <dgm:t>
        <a:bodyPr/>
        <a:lstStyle/>
        <a:p>
          <a:endParaRPr lang="es-EC"/>
        </a:p>
      </dgm:t>
    </dgm:pt>
    <dgm:pt modelId="{42A44CA4-A969-47D0-8182-0062ABF7D5FC}" type="sibTrans" cxnId="{CEBC097B-143B-4A8C-8CDB-2747E98CCADF}">
      <dgm:prSet/>
      <dgm:spPr/>
      <dgm:t>
        <a:bodyPr/>
        <a:lstStyle/>
        <a:p>
          <a:endParaRPr lang="es-EC"/>
        </a:p>
      </dgm:t>
    </dgm:pt>
    <dgm:pt modelId="{9E728AC4-8C61-4995-B937-CC5E9E2E81CA}">
      <dgm:prSet phldrT="[Texto]"/>
      <dgm:spPr/>
      <dgm:t>
        <a:bodyPr/>
        <a:lstStyle/>
        <a:p>
          <a:r>
            <a:rPr lang="es-EC" dirty="0" smtClean="0"/>
            <a:t>Perfil del emprendedor Imbabureño</a:t>
          </a:r>
          <a:endParaRPr lang="es-EC" dirty="0"/>
        </a:p>
      </dgm:t>
    </dgm:pt>
    <dgm:pt modelId="{89580C6E-9975-4028-9516-37B9E03DFBD3}" type="parTrans" cxnId="{BE4DB36A-7C38-483A-890A-1F8972DD6A13}">
      <dgm:prSet/>
      <dgm:spPr/>
      <dgm:t>
        <a:bodyPr/>
        <a:lstStyle/>
        <a:p>
          <a:endParaRPr lang="es-EC"/>
        </a:p>
      </dgm:t>
    </dgm:pt>
    <dgm:pt modelId="{B675736B-BD16-45AC-A9B0-36A1B7075947}" type="sibTrans" cxnId="{BE4DB36A-7C38-483A-890A-1F8972DD6A13}">
      <dgm:prSet/>
      <dgm:spPr/>
      <dgm:t>
        <a:bodyPr/>
        <a:lstStyle/>
        <a:p>
          <a:endParaRPr lang="es-EC"/>
        </a:p>
      </dgm:t>
    </dgm:pt>
    <dgm:pt modelId="{69954978-EDF9-4BEE-8FAD-8957A9829005}">
      <dgm:prSet phldrT="[Texto]"/>
      <dgm:spPr/>
      <dgm:t>
        <a:bodyPr/>
        <a:lstStyle/>
        <a:p>
          <a:r>
            <a:rPr lang="es-EC" dirty="0" err="1" smtClean="0"/>
            <a:t>Emp</a:t>
          </a:r>
          <a:r>
            <a:rPr lang="es-EC" dirty="0" smtClean="0"/>
            <a:t>. En marcha</a:t>
          </a:r>
          <a:endParaRPr lang="es-EC" dirty="0"/>
        </a:p>
      </dgm:t>
    </dgm:pt>
    <dgm:pt modelId="{C78548F2-6F96-4BD7-900F-FC179E2E4491}" type="parTrans" cxnId="{B3DD7AB9-DD0F-425E-A096-5C73E60F06B6}">
      <dgm:prSet/>
      <dgm:spPr/>
      <dgm:t>
        <a:bodyPr/>
        <a:lstStyle/>
        <a:p>
          <a:endParaRPr lang="es-EC"/>
        </a:p>
      </dgm:t>
    </dgm:pt>
    <dgm:pt modelId="{A2F69269-B05D-4295-B5BF-741280AE0AA1}" type="sibTrans" cxnId="{B3DD7AB9-DD0F-425E-A096-5C73E60F06B6}">
      <dgm:prSet/>
      <dgm:spPr/>
      <dgm:t>
        <a:bodyPr/>
        <a:lstStyle/>
        <a:p>
          <a:endParaRPr lang="es-EC"/>
        </a:p>
      </dgm:t>
    </dgm:pt>
    <dgm:pt modelId="{E5F7C1B9-872C-41C9-83DC-F0296489A6FE}">
      <dgm:prSet phldrT="[Texto]"/>
      <dgm:spPr/>
      <dgm:t>
        <a:bodyPr/>
        <a:lstStyle/>
        <a:p>
          <a:r>
            <a:rPr lang="es-EC" dirty="0" smtClean="0"/>
            <a:t>Comunidad en general</a:t>
          </a:r>
          <a:endParaRPr lang="es-EC" dirty="0"/>
        </a:p>
      </dgm:t>
    </dgm:pt>
    <dgm:pt modelId="{5BE5CD99-2E7B-49CC-9CE8-A953C4FC16CA}" type="parTrans" cxnId="{0BFA5AFE-0579-408A-A36F-AC75DCC50D54}">
      <dgm:prSet/>
      <dgm:spPr/>
      <dgm:t>
        <a:bodyPr/>
        <a:lstStyle/>
        <a:p>
          <a:endParaRPr lang="es-EC"/>
        </a:p>
      </dgm:t>
    </dgm:pt>
    <dgm:pt modelId="{02A16553-3C0D-4CB9-BFD0-5E910B18890A}" type="sibTrans" cxnId="{0BFA5AFE-0579-408A-A36F-AC75DCC50D54}">
      <dgm:prSet/>
      <dgm:spPr/>
      <dgm:t>
        <a:bodyPr/>
        <a:lstStyle/>
        <a:p>
          <a:endParaRPr lang="es-EC"/>
        </a:p>
      </dgm:t>
    </dgm:pt>
    <dgm:pt modelId="{7BDB5FE8-89BB-471C-8FF5-4BA68D7EAC06}">
      <dgm:prSet/>
      <dgm:spPr/>
      <dgm:t>
        <a:bodyPr/>
        <a:lstStyle/>
        <a:p>
          <a:r>
            <a:rPr lang="es-EC" dirty="0" smtClean="0"/>
            <a:t>Potenciales emprendedores</a:t>
          </a:r>
          <a:endParaRPr lang="es-EC" dirty="0"/>
        </a:p>
      </dgm:t>
    </dgm:pt>
    <dgm:pt modelId="{41C2D7A9-4F7D-44B6-B231-13D8EBF488C1}" type="parTrans" cxnId="{88FE0823-2EE9-433B-9942-44D3F9D926FA}">
      <dgm:prSet/>
      <dgm:spPr/>
      <dgm:t>
        <a:bodyPr/>
        <a:lstStyle/>
        <a:p>
          <a:endParaRPr lang="es-EC"/>
        </a:p>
      </dgm:t>
    </dgm:pt>
    <dgm:pt modelId="{AEDDE869-D761-49E7-872B-D05080814F24}" type="sibTrans" cxnId="{88FE0823-2EE9-433B-9942-44D3F9D926FA}">
      <dgm:prSet/>
      <dgm:spPr/>
      <dgm:t>
        <a:bodyPr/>
        <a:lstStyle/>
        <a:p>
          <a:endParaRPr lang="es-EC"/>
        </a:p>
      </dgm:t>
    </dgm:pt>
    <dgm:pt modelId="{D9EA2442-8068-4C32-ABC5-759AC8993BD7}" type="pres">
      <dgm:prSet presAssocID="{FE595709-82C2-4173-9FEF-5E41234922A1}" presName="diagram" presStyleCnt="0">
        <dgm:presLayoutVars>
          <dgm:chPref val="1"/>
          <dgm:dir/>
          <dgm:animOne val="branch"/>
          <dgm:animLvl val="lvl"/>
          <dgm:resizeHandles val="exact"/>
        </dgm:presLayoutVars>
      </dgm:prSet>
      <dgm:spPr/>
      <dgm:t>
        <a:bodyPr/>
        <a:lstStyle/>
        <a:p>
          <a:endParaRPr lang="es-EC"/>
        </a:p>
      </dgm:t>
    </dgm:pt>
    <dgm:pt modelId="{BDD0246E-217D-4807-AB46-9BA4F7A35F62}" type="pres">
      <dgm:prSet presAssocID="{8A70120C-E6FD-4BB8-9561-1FE4516DC8DE}" presName="root1" presStyleCnt="0"/>
      <dgm:spPr/>
    </dgm:pt>
    <dgm:pt modelId="{9C509729-FA97-421F-A6F9-7DEB62FBFD72}" type="pres">
      <dgm:prSet presAssocID="{8A70120C-E6FD-4BB8-9561-1FE4516DC8DE}" presName="LevelOneTextNode" presStyleLbl="node0" presStyleIdx="0" presStyleCnt="1">
        <dgm:presLayoutVars>
          <dgm:chPref val="3"/>
        </dgm:presLayoutVars>
      </dgm:prSet>
      <dgm:spPr/>
      <dgm:t>
        <a:bodyPr/>
        <a:lstStyle/>
        <a:p>
          <a:endParaRPr lang="es-EC"/>
        </a:p>
      </dgm:t>
    </dgm:pt>
    <dgm:pt modelId="{7798F916-785D-45CE-B000-C28F8D465D51}" type="pres">
      <dgm:prSet presAssocID="{8A70120C-E6FD-4BB8-9561-1FE4516DC8DE}" presName="level2hierChild" presStyleCnt="0"/>
      <dgm:spPr/>
    </dgm:pt>
    <dgm:pt modelId="{86AEBD4E-B4A3-4A07-B637-AD7BF91D43B9}" type="pres">
      <dgm:prSet presAssocID="{89580C6E-9975-4028-9516-37B9E03DFBD3}" presName="conn2-1" presStyleLbl="parChTrans1D2" presStyleIdx="0" presStyleCnt="1"/>
      <dgm:spPr/>
      <dgm:t>
        <a:bodyPr/>
        <a:lstStyle/>
        <a:p>
          <a:endParaRPr lang="es-EC"/>
        </a:p>
      </dgm:t>
    </dgm:pt>
    <dgm:pt modelId="{CD195916-6FC6-4CDC-B93F-7E6A79F6858F}" type="pres">
      <dgm:prSet presAssocID="{89580C6E-9975-4028-9516-37B9E03DFBD3}" presName="connTx" presStyleLbl="parChTrans1D2" presStyleIdx="0" presStyleCnt="1"/>
      <dgm:spPr/>
      <dgm:t>
        <a:bodyPr/>
        <a:lstStyle/>
        <a:p>
          <a:endParaRPr lang="es-EC"/>
        </a:p>
      </dgm:t>
    </dgm:pt>
    <dgm:pt modelId="{1347E30C-DA42-44F3-8453-EF7951E4936B}" type="pres">
      <dgm:prSet presAssocID="{9E728AC4-8C61-4995-B937-CC5E9E2E81CA}" presName="root2" presStyleCnt="0"/>
      <dgm:spPr/>
    </dgm:pt>
    <dgm:pt modelId="{9089D5A9-F3CC-41CF-A124-91C3158CEB8B}" type="pres">
      <dgm:prSet presAssocID="{9E728AC4-8C61-4995-B937-CC5E9E2E81CA}" presName="LevelTwoTextNode" presStyleLbl="node2" presStyleIdx="0" presStyleCnt="1">
        <dgm:presLayoutVars>
          <dgm:chPref val="3"/>
        </dgm:presLayoutVars>
      </dgm:prSet>
      <dgm:spPr/>
      <dgm:t>
        <a:bodyPr/>
        <a:lstStyle/>
        <a:p>
          <a:endParaRPr lang="es-EC"/>
        </a:p>
      </dgm:t>
    </dgm:pt>
    <dgm:pt modelId="{2AA716A8-38A1-49DC-8388-7A9B13A5E6C4}" type="pres">
      <dgm:prSet presAssocID="{9E728AC4-8C61-4995-B937-CC5E9E2E81CA}" presName="level3hierChild" presStyleCnt="0"/>
      <dgm:spPr/>
    </dgm:pt>
    <dgm:pt modelId="{03F209EF-6C92-434A-8F59-4B67D4714560}" type="pres">
      <dgm:prSet presAssocID="{C78548F2-6F96-4BD7-900F-FC179E2E4491}" presName="conn2-1" presStyleLbl="parChTrans1D3" presStyleIdx="0" presStyleCnt="3"/>
      <dgm:spPr/>
      <dgm:t>
        <a:bodyPr/>
        <a:lstStyle/>
        <a:p>
          <a:endParaRPr lang="es-EC"/>
        </a:p>
      </dgm:t>
    </dgm:pt>
    <dgm:pt modelId="{9B8305C1-F4D0-497B-A833-E818F1FAAACF}" type="pres">
      <dgm:prSet presAssocID="{C78548F2-6F96-4BD7-900F-FC179E2E4491}" presName="connTx" presStyleLbl="parChTrans1D3" presStyleIdx="0" presStyleCnt="3"/>
      <dgm:spPr/>
      <dgm:t>
        <a:bodyPr/>
        <a:lstStyle/>
        <a:p>
          <a:endParaRPr lang="es-EC"/>
        </a:p>
      </dgm:t>
    </dgm:pt>
    <dgm:pt modelId="{D72278E5-77F9-46CC-9354-F4FAFAA55759}" type="pres">
      <dgm:prSet presAssocID="{69954978-EDF9-4BEE-8FAD-8957A9829005}" presName="root2" presStyleCnt="0"/>
      <dgm:spPr/>
    </dgm:pt>
    <dgm:pt modelId="{283D3DFD-8863-4480-B445-23888172963E}" type="pres">
      <dgm:prSet presAssocID="{69954978-EDF9-4BEE-8FAD-8957A9829005}" presName="LevelTwoTextNode" presStyleLbl="node3" presStyleIdx="0" presStyleCnt="3">
        <dgm:presLayoutVars>
          <dgm:chPref val="3"/>
        </dgm:presLayoutVars>
      </dgm:prSet>
      <dgm:spPr/>
      <dgm:t>
        <a:bodyPr/>
        <a:lstStyle/>
        <a:p>
          <a:endParaRPr lang="es-EC"/>
        </a:p>
      </dgm:t>
    </dgm:pt>
    <dgm:pt modelId="{248D52D7-EAAA-4C17-AB82-ACE5521CB941}" type="pres">
      <dgm:prSet presAssocID="{69954978-EDF9-4BEE-8FAD-8957A9829005}" presName="level3hierChild" presStyleCnt="0"/>
      <dgm:spPr/>
    </dgm:pt>
    <dgm:pt modelId="{31577FA8-0FD1-46CE-A165-9C4156B61E24}" type="pres">
      <dgm:prSet presAssocID="{41C2D7A9-4F7D-44B6-B231-13D8EBF488C1}" presName="conn2-1" presStyleLbl="parChTrans1D3" presStyleIdx="1" presStyleCnt="3"/>
      <dgm:spPr/>
      <dgm:t>
        <a:bodyPr/>
        <a:lstStyle/>
        <a:p>
          <a:endParaRPr lang="es-EC"/>
        </a:p>
      </dgm:t>
    </dgm:pt>
    <dgm:pt modelId="{BBD1F669-4DEB-4222-8083-B4D25F036394}" type="pres">
      <dgm:prSet presAssocID="{41C2D7A9-4F7D-44B6-B231-13D8EBF488C1}" presName="connTx" presStyleLbl="parChTrans1D3" presStyleIdx="1" presStyleCnt="3"/>
      <dgm:spPr/>
      <dgm:t>
        <a:bodyPr/>
        <a:lstStyle/>
        <a:p>
          <a:endParaRPr lang="es-EC"/>
        </a:p>
      </dgm:t>
    </dgm:pt>
    <dgm:pt modelId="{43B2E272-C691-41A2-9D0C-C53288E957DD}" type="pres">
      <dgm:prSet presAssocID="{7BDB5FE8-89BB-471C-8FF5-4BA68D7EAC06}" presName="root2" presStyleCnt="0"/>
      <dgm:spPr/>
    </dgm:pt>
    <dgm:pt modelId="{E6E0CBEE-F589-404C-95D3-AF29FB8933BC}" type="pres">
      <dgm:prSet presAssocID="{7BDB5FE8-89BB-471C-8FF5-4BA68D7EAC06}" presName="LevelTwoTextNode" presStyleLbl="node3" presStyleIdx="1" presStyleCnt="3">
        <dgm:presLayoutVars>
          <dgm:chPref val="3"/>
        </dgm:presLayoutVars>
      </dgm:prSet>
      <dgm:spPr/>
      <dgm:t>
        <a:bodyPr/>
        <a:lstStyle/>
        <a:p>
          <a:endParaRPr lang="es-EC"/>
        </a:p>
      </dgm:t>
    </dgm:pt>
    <dgm:pt modelId="{2F549FE3-A6D6-4764-85FB-BE3C7803ABB6}" type="pres">
      <dgm:prSet presAssocID="{7BDB5FE8-89BB-471C-8FF5-4BA68D7EAC06}" presName="level3hierChild" presStyleCnt="0"/>
      <dgm:spPr/>
    </dgm:pt>
    <dgm:pt modelId="{7243FD62-E2E0-4F2B-964B-781E37D380CB}" type="pres">
      <dgm:prSet presAssocID="{5BE5CD99-2E7B-49CC-9CE8-A953C4FC16CA}" presName="conn2-1" presStyleLbl="parChTrans1D3" presStyleIdx="2" presStyleCnt="3"/>
      <dgm:spPr/>
      <dgm:t>
        <a:bodyPr/>
        <a:lstStyle/>
        <a:p>
          <a:endParaRPr lang="es-EC"/>
        </a:p>
      </dgm:t>
    </dgm:pt>
    <dgm:pt modelId="{F6AAA06F-ED27-4575-9314-CF80D4D31D5F}" type="pres">
      <dgm:prSet presAssocID="{5BE5CD99-2E7B-49CC-9CE8-A953C4FC16CA}" presName="connTx" presStyleLbl="parChTrans1D3" presStyleIdx="2" presStyleCnt="3"/>
      <dgm:spPr/>
      <dgm:t>
        <a:bodyPr/>
        <a:lstStyle/>
        <a:p>
          <a:endParaRPr lang="es-EC"/>
        </a:p>
      </dgm:t>
    </dgm:pt>
    <dgm:pt modelId="{6BEC0513-D94C-438E-B5FE-FC1C2E3AE79D}" type="pres">
      <dgm:prSet presAssocID="{E5F7C1B9-872C-41C9-83DC-F0296489A6FE}" presName="root2" presStyleCnt="0"/>
      <dgm:spPr/>
    </dgm:pt>
    <dgm:pt modelId="{9B88E63E-82D2-45B7-8714-5CBEAD76EB1C}" type="pres">
      <dgm:prSet presAssocID="{E5F7C1B9-872C-41C9-83DC-F0296489A6FE}" presName="LevelTwoTextNode" presStyleLbl="node3" presStyleIdx="2" presStyleCnt="3">
        <dgm:presLayoutVars>
          <dgm:chPref val="3"/>
        </dgm:presLayoutVars>
      </dgm:prSet>
      <dgm:spPr/>
      <dgm:t>
        <a:bodyPr/>
        <a:lstStyle/>
        <a:p>
          <a:endParaRPr lang="es-EC"/>
        </a:p>
      </dgm:t>
    </dgm:pt>
    <dgm:pt modelId="{7C38166D-D2F0-4E68-9413-B0BA246CB5F6}" type="pres">
      <dgm:prSet presAssocID="{E5F7C1B9-872C-41C9-83DC-F0296489A6FE}" presName="level3hierChild" presStyleCnt="0"/>
      <dgm:spPr/>
    </dgm:pt>
  </dgm:ptLst>
  <dgm:cxnLst>
    <dgm:cxn modelId="{C16350CC-9D46-4C94-B2C6-3EBF90048993}" type="presOf" srcId="{89580C6E-9975-4028-9516-37B9E03DFBD3}" destId="{CD195916-6FC6-4CDC-B93F-7E6A79F6858F}" srcOrd="1" destOrd="0" presId="urn:microsoft.com/office/officeart/2005/8/layout/hierarchy2"/>
    <dgm:cxn modelId="{E80FA00A-54A3-4834-9E07-0D0FDD2D5772}" type="presOf" srcId="{C78548F2-6F96-4BD7-900F-FC179E2E4491}" destId="{9B8305C1-F4D0-497B-A833-E818F1FAAACF}" srcOrd="1" destOrd="0" presId="urn:microsoft.com/office/officeart/2005/8/layout/hierarchy2"/>
    <dgm:cxn modelId="{E750B8AF-B8A5-47A5-99A8-446BF291064C}" type="presOf" srcId="{5BE5CD99-2E7B-49CC-9CE8-A953C4FC16CA}" destId="{7243FD62-E2E0-4F2B-964B-781E37D380CB}" srcOrd="0" destOrd="0" presId="urn:microsoft.com/office/officeart/2005/8/layout/hierarchy2"/>
    <dgm:cxn modelId="{2CBA4AAF-6D1B-4098-8174-939546ED44B9}" type="presOf" srcId="{41C2D7A9-4F7D-44B6-B231-13D8EBF488C1}" destId="{31577FA8-0FD1-46CE-A165-9C4156B61E24}" srcOrd="0" destOrd="0" presId="urn:microsoft.com/office/officeart/2005/8/layout/hierarchy2"/>
    <dgm:cxn modelId="{38220B09-CFD6-4A0F-91C8-31E6BC4D4ECD}" type="presOf" srcId="{C78548F2-6F96-4BD7-900F-FC179E2E4491}" destId="{03F209EF-6C92-434A-8F59-4B67D4714560}" srcOrd="0" destOrd="0" presId="urn:microsoft.com/office/officeart/2005/8/layout/hierarchy2"/>
    <dgm:cxn modelId="{BFB20A15-6C44-41EA-AC7C-E1694A927951}" type="presOf" srcId="{69954978-EDF9-4BEE-8FAD-8957A9829005}" destId="{283D3DFD-8863-4480-B445-23888172963E}" srcOrd="0" destOrd="0" presId="urn:microsoft.com/office/officeart/2005/8/layout/hierarchy2"/>
    <dgm:cxn modelId="{58F6E35A-6018-49AB-8CA1-6B0578D3D24A}" type="presOf" srcId="{41C2D7A9-4F7D-44B6-B231-13D8EBF488C1}" destId="{BBD1F669-4DEB-4222-8083-B4D25F036394}" srcOrd="1" destOrd="0" presId="urn:microsoft.com/office/officeart/2005/8/layout/hierarchy2"/>
    <dgm:cxn modelId="{CEBC097B-143B-4A8C-8CDB-2747E98CCADF}" srcId="{FE595709-82C2-4173-9FEF-5E41234922A1}" destId="{8A70120C-E6FD-4BB8-9561-1FE4516DC8DE}" srcOrd="0" destOrd="0" parTransId="{DCC03167-0A2B-4AA4-B5B4-6E0E3C99B8C8}" sibTransId="{42A44CA4-A969-47D0-8182-0062ABF7D5FC}"/>
    <dgm:cxn modelId="{0BFA5AFE-0579-408A-A36F-AC75DCC50D54}" srcId="{9E728AC4-8C61-4995-B937-CC5E9E2E81CA}" destId="{E5F7C1B9-872C-41C9-83DC-F0296489A6FE}" srcOrd="2" destOrd="0" parTransId="{5BE5CD99-2E7B-49CC-9CE8-A953C4FC16CA}" sibTransId="{02A16553-3C0D-4CB9-BFD0-5E910B18890A}"/>
    <dgm:cxn modelId="{D5560A84-109C-43B8-961E-E096696373D9}" type="presOf" srcId="{89580C6E-9975-4028-9516-37B9E03DFBD3}" destId="{86AEBD4E-B4A3-4A07-B637-AD7BF91D43B9}" srcOrd="0" destOrd="0" presId="urn:microsoft.com/office/officeart/2005/8/layout/hierarchy2"/>
    <dgm:cxn modelId="{60E8645A-B003-44F9-9D6A-99C0D7F6D76F}" type="presOf" srcId="{E5F7C1B9-872C-41C9-83DC-F0296489A6FE}" destId="{9B88E63E-82D2-45B7-8714-5CBEAD76EB1C}" srcOrd="0" destOrd="0" presId="urn:microsoft.com/office/officeart/2005/8/layout/hierarchy2"/>
    <dgm:cxn modelId="{8370813A-E317-4135-9F0E-68BE3EA042A7}" type="presOf" srcId="{FE595709-82C2-4173-9FEF-5E41234922A1}" destId="{D9EA2442-8068-4C32-ABC5-759AC8993BD7}" srcOrd="0" destOrd="0" presId="urn:microsoft.com/office/officeart/2005/8/layout/hierarchy2"/>
    <dgm:cxn modelId="{B8C2AFC2-B8A0-4E26-B161-95E5267FC140}" type="presOf" srcId="{7BDB5FE8-89BB-471C-8FF5-4BA68D7EAC06}" destId="{E6E0CBEE-F589-404C-95D3-AF29FB8933BC}" srcOrd="0" destOrd="0" presId="urn:microsoft.com/office/officeart/2005/8/layout/hierarchy2"/>
    <dgm:cxn modelId="{BE4DB36A-7C38-483A-890A-1F8972DD6A13}" srcId="{8A70120C-E6FD-4BB8-9561-1FE4516DC8DE}" destId="{9E728AC4-8C61-4995-B937-CC5E9E2E81CA}" srcOrd="0" destOrd="0" parTransId="{89580C6E-9975-4028-9516-37B9E03DFBD3}" sibTransId="{B675736B-BD16-45AC-A9B0-36A1B7075947}"/>
    <dgm:cxn modelId="{541CF4EA-0A0A-4A7D-9860-E6D571DBE14F}" type="presOf" srcId="{9E728AC4-8C61-4995-B937-CC5E9E2E81CA}" destId="{9089D5A9-F3CC-41CF-A124-91C3158CEB8B}" srcOrd="0" destOrd="0" presId="urn:microsoft.com/office/officeart/2005/8/layout/hierarchy2"/>
    <dgm:cxn modelId="{C844B9F1-7106-4E10-ACB1-2B309DCB7C5B}" type="presOf" srcId="{5BE5CD99-2E7B-49CC-9CE8-A953C4FC16CA}" destId="{F6AAA06F-ED27-4575-9314-CF80D4D31D5F}" srcOrd="1" destOrd="0" presId="urn:microsoft.com/office/officeart/2005/8/layout/hierarchy2"/>
    <dgm:cxn modelId="{B3DD7AB9-DD0F-425E-A096-5C73E60F06B6}" srcId="{9E728AC4-8C61-4995-B937-CC5E9E2E81CA}" destId="{69954978-EDF9-4BEE-8FAD-8957A9829005}" srcOrd="0" destOrd="0" parTransId="{C78548F2-6F96-4BD7-900F-FC179E2E4491}" sibTransId="{A2F69269-B05D-4295-B5BF-741280AE0AA1}"/>
    <dgm:cxn modelId="{F9EB1D5C-ADCC-46FA-BEE8-0AAB393A2465}" type="presOf" srcId="{8A70120C-E6FD-4BB8-9561-1FE4516DC8DE}" destId="{9C509729-FA97-421F-A6F9-7DEB62FBFD72}" srcOrd="0" destOrd="0" presId="urn:microsoft.com/office/officeart/2005/8/layout/hierarchy2"/>
    <dgm:cxn modelId="{88FE0823-2EE9-433B-9942-44D3F9D926FA}" srcId="{9E728AC4-8C61-4995-B937-CC5E9E2E81CA}" destId="{7BDB5FE8-89BB-471C-8FF5-4BA68D7EAC06}" srcOrd="1" destOrd="0" parTransId="{41C2D7A9-4F7D-44B6-B231-13D8EBF488C1}" sibTransId="{AEDDE869-D761-49E7-872B-D05080814F24}"/>
    <dgm:cxn modelId="{C11C5C9A-B2F5-4F5B-A543-106D0E85D9BB}" type="presParOf" srcId="{D9EA2442-8068-4C32-ABC5-759AC8993BD7}" destId="{BDD0246E-217D-4807-AB46-9BA4F7A35F62}" srcOrd="0" destOrd="0" presId="urn:microsoft.com/office/officeart/2005/8/layout/hierarchy2"/>
    <dgm:cxn modelId="{0F70F159-F737-48BA-A08A-D96F5E257F3F}" type="presParOf" srcId="{BDD0246E-217D-4807-AB46-9BA4F7A35F62}" destId="{9C509729-FA97-421F-A6F9-7DEB62FBFD72}" srcOrd="0" destOrd="0" presId="urn:microsoft.com/office/officeart/2005/8/layout/hierarchy2"/>
    <dgm:cxn modelId="{53EB7D68-F35E-4E08-A056-630236DDF54D}" type="presParOf" srcId="{BDD0246E-217D-4807-AB46-9BA4F7A35F62}" destId="{7798F916-785D-45CE-B000-C28F8D465D51}" srcOrd="1" destOrd="0" presId="urn:microsoft.com/office/officeart/2005/8/layout/hierarchy2"/>
    <dgm:cxn modelId="{810A4E07-51CE-4B10-BFBF-6321E5CE1428}" type="presParOf" srcId="{7798F916-785D-45CE-B000-C28F8D465D51}" destId="{86AEBD4E-B4A3-4A07-B637-AD7BF91D43B9}" srcOrd="0" destOrd="0" presId="urn:microsoft.com/office/officeart/2005/8/layout/hierarchy2"/>
    <dgm:cxn modelId="{AD3F303E-95A6-425F-848B-92D8857BFE79}" type="presParOf" srcId="{86AEBD4E-B4A3-4A07-B637-AD7BF91D43B9}" destId="{CD195916-6FC6-4CDC-B93F-7E6A79F6858F}" srcOrd="0" destOrd="0" presId="urn:microsoft.com/office/officeart/2005/8/layout/hierarchy2"/>
    <dgm:cxn modelId="{74BA9BBC-85F9-44DF-BE07-FD93F12248D7}" type="presParOf" srcId="{7798F916-785D-45CE-B000-C28F8D465D51}" destId="{1347E30C-DA42-44F3-8453-EF7951E4936B}" srcOrd="1" destOrd="0" presId="urn:microsoft.com/office/officeart/2005/8/layout/hierarchy2"/>
    <dgm:cxn modelId="{509E2201-611A-4C56-B2AD-26A03B58DF95}" type="presParOf" srcId="{1347E30C-DA42-44F3-8453-EF7951E4936B}" destId="{9089D5A9-F3CC-41CF-A124-91C3158CEB8B}" srcOrd="0" destOrd="0" presId="urn:microsoft.com/office/officeart/2005/8/layout/hierarchy2"/>
    <dgm:cxn modelId="{0E94BF1B-70B4-49A4-A3B8-EAC74EF15F20}" type="presParOf" srcId="{1347E30C-DA42-44F3-8453-EF7951E4936B}" destId="{2AA716A8-38A1-49DC-8388-7A9B13A5E6C4}" srcOrd="1" destOrd="0" presId="urn:microsoft.com/office/officeart/2005/8/layout/hierarchy2"/>
    <dgm:cxn modelId="{91F4835F-41AC-4701-963D-7F0A66FBC498}" type="presParOf" srcId="{2AA716A8-38A1-49DC-8388-7A9B13A5E6C4}" destId="{03F209EF-6C92-434A-8F59-4B67D4714560}" srcOrd="0" destOrd="0" presId="urn:microsoft.com/office/officeart/2005/8/layout/hierarchy2"/>
    <dgm:cxn modelId="{ADACEF98-0BAA-45BD-A192-52E5B349462D}" type="presParOf" srcId="{03F209EF-6C92-434A-8F59-4B67D4714560}" destId="{9B8305C1-F4D0-497B-A833-E818F1FAAACF}" srcOrd="0" destOrd="0" presId="urn:microsoft.com/office/officeart/2005/8/layout/hierarchy2"/>
    <dgm:cxn modelId="{83961EFA-5BC6-4470-9A3A-9C67E2D41824}" type="presParOf" srcId="{2AA716A8-38A1-49DC-8388-7A9B13A5E6C4}" destId="{D72278E5-77F9-46CC-9354-F4FAFAA55759}" srcOrd="1" destOrd="0" presId="urn:microsoft.com/office/officeart/2005/8/layout/hierarchy2"/>
    <dgm:cxn modelId="{8A4090D6-AC9F-4E4B-93B3-57AAD8F80885}" type="presParOf" srcId="{D72278E5-77F9-46CC-9354-F4FAFAA55759}" destId="{283D3DFD-8863-4480-B445-23888172963E}" srcOrd="0" destOrd="0" presId="urn:microsoft.com/office/officeart/2005/8/layout/hierarchy2"/>
    <dgm:cxn modelId="{1773DF26-4E9B-49C7-B611-5612D17D718F}" type="presParOf" srcId="{D72278E5-77F9-46CC-9354-F4FAFAA55759}" destId="{248D52D7-EAAA-4C17-AB82-ACE5521CB941}" srcOrd="1" destOrd="0" presId="urn:microsoft.com/office/officeart/2005/8/layout/hierarchy2"/>
    <dgm:cxn modelId="{1AB83EA8-841B-426D-8562-3A205B58EF1E}" type="presParOf" srcId="{2AA716A8-38A1-49DC-8388-7A9B13A5E6C4}" destId="{31577FA8-0FD1-46CE-A165-9C4156B61E24}" srcOrd="2" destOrd="0" presId="urn:microsoft.com/office/officeart/2005/8/layout/hierarchy2"/>
    <dgm:cxn modelId="{5E8629EE-9F92-4928-B6A7-AC9304D4F290}" type="presParOf" srcId="{31577FA8-0FD1-46CE-A165-9C4156B61E24}" destId="{BBD1F669-4DEB-4222-8083-B4D25F036394}" srcOrd="0" destOrd="0" presId="urn:microsoft.com/office/officeart/2005/8/layout/hierarchy2"/>
    <dgm:cxn modelId="{1785F648-54A2-4945-85F8-A6AE967B9B21}" type="presParOf" srcId="{2AA716A8-38A1-49DC-8388-7A9B13A5E6C4}" destId="{43B2E272-C691-41A2-9D0C-C53288E957DD}" srcOrd="3" destOrd="0" presId="urn:microsoft.com/office/officeart/2005/8/layout/hierarchy2"/>
    <dgm:cxn modelId="{DD76B251-659C-4AEA-A9C2-D8F2A645E3EE}" type="presParOf" srcId="{43B2E272-C691-41A2-9D0C-C53288E957DD}" destId="{E6E0CBEE-F589-404C-95D3-AF29FB8933BC}" srcOrd="0" destOrd="0" presId="urn:microsoft.com/office/officeart/2005/8/layout/hierarchy2"/>
    <dgm:cxn modelId="{A284EAAD-711B-4044-AE18-E8B69079E5C4}" type="presParOf" srcId="{43B2E272-C691-41A2-9D0C-C53288E957DD}" destId="{2F549FE3-A6D6-4764-85FB-BE3C7803ABB6}" srcOrd="1" destOrd="0" presId="urn:microsoft.com/office/officeart/2005/8/layout/hierarchy2"/>
    <dgm:cxn modelId="{E0F3FF5A-DB40-4B55-9980-57680C5F111B}" type="presParOf" srcId="{2AA716A8-38A1-49DC-8388-7A9B13A5E6C4}" destId="{7243FD62-E2E0-4F2B-964B-781E37D380CB}" srcOrd="4" destOrd="0" presId="urn:microsoft.com/office/officeart/2005/8/layout/hierarchy2"/>
    <dgm:cxn modelId="{41EF20AD-1CBD-48C5-9F53-620269413092}" type="presParOf" srcId="{7243FD62-E2E0-4F2B-964B-781E37D380CB}" destId="{F6AAA06F-ED27-4575-9314-CF80D4D31D5F}" srcOrd="0" destOrd="0" presId="urn:microsoft.com/office/officeart/2005/8/layout/hierarchy2"/>
    <dgm:cxn modelId="{37832601-41D7-4D13-9F06-23A577ADDC9A}" type="presParOf" srcId="{2AA716A8-38A1-49DC-8388-7A9B13A5E6C4}" destId="{6BEC0513-D94C-438E-B5FE-FC1C2E3AE79D}" srcOrd="5" destOrd="0" presId="urn:microsoft.com/office/officeart/2005/8/layout/hierarchy2"/>
    <dgm:cxn modelId="{4545176F-489D-4B38-8102-B37E380249E2}" type="presParOf" srcId="{6BEC0513-D94C-438E-B5FE-FC1C2E3AE79D}" destId="{9B88E63E-82D2-45B7-8714-5CBEAD76EB1C}" srcOrd="0" destOrd="0" presId="urn:microsoft.com/office/officeart/2005/8/layout/hierarchy2"/>
    <dgm:cxn modelId="{3C4269C9-E094-4DBD-AC6A-C9A443CB54D4}" type="presParOf" srcId="{6BEC0513-D94C-438E-B5FE-FC1C2E3AE79D}" destId="{7C38166D-D2F0-4E68-9413-B0BA246CB5F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dirty="0" smtClean="0"/>
            <a:t>Conclusiones</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0B582162-AAD6-47FF-8C38-D4A8D0E37B58}">
      <dgm:prSet/>
      <dgm:spPr/>
      <dgm:t>
        <a:bodyPr/>
        <a:lstStyle/>
        <a:p>
          <a:r>
            <a:rPr lang="es-EC" dirty="0" smtClean="0"/>
            <a:t>Recomendaciones</a:t>
          </a:r>
          <a:endParaRPr lang="es-EC"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2"/>
      <dgm:spPr/>
      <dgm:t>
        <a:bodyPr/>
        <a:lstStyle/>
        <a:p>
          <a:endParaRPr lang="es-EC"/>
        </a:p>
      </dgm:t>
    </dgm:pt>
    <dgm:pt modelId="{3E8CBB88-178C-4A0E-BA97-2ADADA317A66}" type="pres">
      <dgm:prSet presAssocID="{8F803813-93E3-4DE8-A536-E6BD20D5583B}" presName="parentText" presStyleLbl="node1" presStyleIdx="0" presStyleCnt="2">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2">
        <dgm:presLayoutVars>
          <dgm:bulletEnabled val="1"/>
        </dgm:presLayoutVars>
      </dgm:prSet>
      <dgm:spPr/>
      <dgm:t>
        <a:bodyPr/>
        <a:lstStyle/>
        <a:p>
          <a:endParaRPr lang="es-EC"/>
        </a:p>
      </dgm:t>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2"/>
      <dgm:spPr/>
      <dgm:t>
        <a:bodyPr/>
        <a:lstStyle/>
        <a:p>
          <a:endParaRPr lang="es-EC"/>
        </a:p>
      </dgm:t>
    </dgm:pt>
    <dgm:pt modelId="{8A01C04C-AC66-403A-ADC4-D23E26F2D032}" type="pres">
      <dgm:prSet presAssocID="{0B582162-AAD6-47FF-8C38-D4A8D0E37B58}" presName="parentText" presStyleLbl="node1" presStyleIdx="1" presStyleCnt="2">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2" custLinFactY="1142" custLinFactNeighborY="100000">
        <dgm:presLayoutVars>
          <dgm:bulletEnabled val="1"/>
        </dgm:presLayoutVars>
      </dgm:prSet>
      <dgm:spPr/>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Lst>
  <dgm:cxnLst>
    <dgm:cxn modelId="{4D916CD4-251F-461F-9875-56530F7C23A8}" type="presOf" srcId="{0B582162-AAD6-47FF-8C38-D4A8D0E37B58}" destId="{B93C7E72-47D0-4145-BAAD-D2A16EE4C194}" srcOrd="0" destOrd="0" presId="urn:microsoft.com/office/officeart/2005/8/layout/list1"/>
    <dgm:cxn modelId="{83A0671B-C1B9-431B-9D12-8CEA731AC6C3}" type="presOf" srcId="{8F803813-93E3-4DE8-A536-E6BD20D5583B}" destId="{6C98B0CA-02B5-44C0-AE17-46B997EEA170}" srcOrd="0" destOrd="0" presId="urn:microsoft.com/office/officeart/2005/8/layout/list1"/>
    <dgm:cxn modelId="{7DFCD184-A5B7-4E55-9995-DD1C1F4476F5}" type="presOf" srcId="{8F803813-93E3-4DE8-A536-E6BD20D5583B}" destId="{3E8CBB88-178C-4A0E-BA97-2ADADA317A66}" srcOrd="1" destOrd="0" presId="urn:microsoft.com/office/officeart/2005/8/layout/list1"/>
    <dgm:cxn modelId="{82292C86-4582-40EF-90D6-78DD6E25CC7B}" type="presOf" srcId="{7DABBF49-0A43-42BA-86CC-D227841410C1}" destId="{23400951-326B-4FBE-A821-A2570611E29B}" srcOrd="0"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4EDABCA0-1944-42A9-9C5C-54CC8A8C55B6}" type="presOf" srcId="{0B582162-AAD6-47FF-8C38-D4A8D0E37B58}" destId="{8A01C04C-AC66-403A-ADC4-D23E26F2D032}" srcOrd="1"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88D5FCCB-ACB5-4EEF-8A92-A01830BCD842}" type="presParOf" srcId="{23400951-326B-4FBE-A821-A2570611E29B}" destId="{8D4226D2-6CA3-4482-9565-B0A2BA57E5EF}" srcOrd="0" destOrd="0" presId="urn:microsoft.com/office/officeart/2005/8/layout/list1"/>
    <dgm:cxn modelId="{4E3CEF18-1FAB-43BA-A553-CCA64244B1CC}" type="presParOf" srcId="{8D4226D2-6CA3-4482-9565-B0A2BA57E5EF}" destId="{6C98B0CA-02B5-44C0-AE17-46B997EEA170}" srcOrd="0" destOrd="0" presId="urn:microsoft.com/office/officeart/2005/8/layout/list1"/>
    <dgm:cxn modelId="{784171DE-9785-41F4-B027-425FA482203D}" type="presParOf" srcId="{8D4226D2-6CA3-4482-9565-B0A2BA57E5EF}" destId="{3E8CBB88-178C-4A0E-BA97-2ADADA317A66}" srcOrd="1" destOrd="0" presId="urn:microsoft.com/office/officeart/2005/8/layout/list1"/>
    <dgm:cxn modelId="{3570DADF-19A1-4323-9292-8F3177C24E19}" type="presParOf" srcId="{23400951-326B-4FBE-A821-A2570611E29B}" destId="{96396B75-1240-4697-B494-1DE573E27D2E}" srcOrd="1" destOrd="0" presId="urn:microsoft.com/office/officeart/2005/8/layout/list1"/>
    <dgm:cxn modelId="{1790EA49-120B-424C-AA1A-CC58613431CF}" type="presParOf" srcId="{23400951-326B-4FBE-A821-A2570611E29B}" destId="{33BEDABC-4AB1-4A7E-BDF9-9E0AFFC554C1}" srcOrd="2" destOrd="0" presId="urn:microsoft.com/office/officeart/2005/8/layout/list1"/>
    <dgm:cxn modelId="{51BC0A0F-ABA3-4B18-AFBD-6C70F9531BC1}" type="presParOf" srcId="{23400951-326B-4FBE-A821-A2570611E29B}" destId="{640A2255-E6BE-40AE-BC93-5164E13B6F2C}" srcOrd="3" destOrd="0" presId="urn:microsoft.com/office/officeart/2005/8/layout/list1"/>
    <dgm:cxn modelId="{2AE2483A-7CEE-4247-915B-4A8F7E0B17C1}" type="presParOf" srcId="{23400951-326B-4FBE-A821-A2570611E29B}" destId="{74AB7FB3-5547-4776-BF5A-9E97AB049601}" srcOrd="4" destOrd="0" presId="urn:microsoft.com/office/officeart/2005/8/layout/list1"/>
    <dgm:cxn modelId="{B309BE4F-39AF-4248-ABA9-6117335CF121}" type="presParOf" srcId="{74AB7FB3-5547-4776-BF5A-9E97AB049601}" destId="{B93C7E72-47D0-4145-BAAD-D2A16EE4C194}" srcOrd="0" destOrd="0" presId="urn:microsoft.com/office/officeart/2005/8/layout/list1"/>
    <dgm:cxn modelId="{5D559179-7EE5-459B-8299-7D4442210E88}" type="presParOf" srcId="{74AB7FB3-5547-4776-BF5A-9E97AB049601}" destId="{8A01C04C-AC66-403A-ADC4-D23E26F2D032}" srcOrd="1" destOrd="0" presId="urn:microsoft.com/office/officeart/2005/8/layout/list1"/>
    <dgm:cxn modelId="{BF97D3BA-8735-4DAA-8C91-4FBA8EA1169F}" type="presParOf" srcId="{23400951-326B-4FBE-A821-A2570611E29B}" destId="{75AE6F2F-DBE3-4C2D-B88B-DE7C59650F87}" srcOrd="5" destOrd="0" presId="urn:microsoft.com/office/officeart/2005/8/layout/list1"/>
    <dgm:cxn modelId="{6CDDBD0F-1BAA-43CF-8E6F-8B6BC518AA04}" type="presParOf" srcId="{23400951-326B-4FBE-A821-A2570611E29B}" destId="{4BB65576-AEEA-405F-B732-E03A6E4CFFC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dirty="0" smtClean="0"/>
            <a:t>Antecedentes</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0B582162-AAD6-47FF-8C38-D4A8D0E37B58}">
      <dgm:prSet/>
      <dgm:spPr/>
      <dgm:t>
        <a:bodyPr/>
        <a:lstStyle/>
        <a:p>
          <a:r>
            <a:rPr lang="es-EC" dirty="0" smtClean="0"/>
            <a:t>Problema de Investigación</a:t>
          </a:r>
          <a:endParaRPr lang="es-EC"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031790D8-5348-4192-8D77-C3E5E926CF57}">
      <dgm:prSet/>
      <dgm:spPr/>
      <dgm:t>
        <a:bodyPr/>
        <a:lstStyle/>
        <a:p>
          <a:r>
            <a:rPr lang="es-EC" dirty="0" smtClean="0"/>
            <a:t>Objetivos del diagnostico</a:t>
          </a:r>
          <a:endParaRPr lang="es-EC" dirty="0"/>
        </a:p>
      </dgm:t>
    </dgm:pt>
    <dgm:pt modelId="{2D4A4E69-5EBF-4965-A4DA-E7EF52B6D577}" type="sibTrans" cxnId="{C48AADAC-16B5-4501-B7D5-E2A0E3218679}">
      <dgm:prSet/>
      <dgm:spPr/>
      <dgm:t>
        <a:bodyPr/>
        <a:lstStyle/>
        <a:p>
          <a:endParaRPr lang="es-EC"/>
        </a:p>
      </dgm:t>
    </dgm:pt>
    <dgm:pt modelId="{4779C70B-4E5C-4CBE-86B7-8DD773320A8E}" type="parTrans" cxnId="{C48AADAC-16B5-4501-B7D5-E2A0E3218679}">
      <dgm:prSet/>
      <dgm:spPr/>
      <dgm:t>
        <a:bodyPr/>
        <a:lstStyle/>
        <a:p>
          <a:endParaRPr lang="es-EC"/>
        </a:p>
      </dgm:t>
    </dgm:pt>
    <dgm:pt modelId="{07E51D9F-48B2-4531-B228-D9AF1F0982F4}">
      <dgm:prSet/>
      <dgm:spPr/>
      <dgm:t>
        <a:bodyPr/>
        <a:lstStyle/>
        <a:p>
          <a:r>
            <a:rPr lang="es-EC" dirty="0" smtClean="0"/>
            <a:t>Preguntas de Investigación</a:t>
          </a:r>
          <a:endParaRPr lang="es-EC" dirty="0"/>
        </a:p>
      </dgm:t>
    </dgm:pt>
    <dgm:pt modelId="{23F46A83-1E7A-43A2-BA1E-7543F4ABBEC2}" type="sibTrans" cxnId="{2420860F-D3E6-4394-AF1A-A064EAA04C3D}">
      <dgm:prSet/>
      <dgm:spPr/>
      <dgm:t>
        <a:bodyPr/>
        <a:lstStyle/>
        <a:p>
          <a:endParaRPr lang="es-EC"/>
        </a:p>
      </dgm:t>
    </dgm:pt>
    <dgm:pt modelId="{068EABBB-E536-44DB-8150-A6AF3967EEE8}" type="parTrans" cxnId="{2420860F-D3E6-4394-AF1A-A064EAA04C3D}">
      <dgm:prSet/>
      <dgm:spPr/>
      <dgm:t>
        <a:bodyPr/>
        <a:lstStyle/>
        <a:p>
          <a:endParaRPr lang="es-EC"/>
        </a:p>
      </dgm:t>
    </dgm:pt>
    <dgm:pt modelId="{160F5272-07F5-4EF3-9897-DFFCF2E83DB8}">
      <dgm:prSet/>
      <dgm:spPr/>
      <dgm:t>
        <a:bodyPr/>
        <a:lstStyle/>
        <a:p>
          <a:r>
            <a:rPr lang="es-EC" dirty="0" smtClean="0"/>
            <a:t>Objetivos de la Propuesta</a:t>
          </a:r>
          <a:endParaRPr lang="es-EC" dirty="0"/>
        </a:p>
      </dgm:t>
    </dgm:pt>
    <dgm:pt modelId="{3D534781-6736-47C5-ABE5-78E58A5E9EC0}" type="parTrans" cxnId="{3459814F-5520-45E3-BDC3-16CD1EBDD654}">
      <dgm:prSet/>
      <dgm:spPr/>
      <dgm:t>
        <a:bodyPr/>
        <a:lstStyle/>
        <a:p>
          <a:endParaRPr lang="es-EC"/>
        </a:p>
      </dgm:t>
    </dgm:pt>
    <dgm:pt modelId="{F73EC078-D3B0-4AC6-B6FD-CCCA14AEF005}" type="sibTrans" cxnId="{3459814F-5520-45E3-BDC3-16CD1EBDD654}">
      <dgm:prSet/>
      <dgm:spPr/>
      <dgm:t>
        <a:bodyPr/>
        <a:lstStyle/>
        <a:p>
          <a:endParaRPr lang="es-EC"/>
        </a:p>
      </dgm:t>
    </dgm:pt>
    <dgm:pt modelId="{8695584C-C6B9-41C5-AA21-8C7FD3D439C3}">
      <dgm:prSet/>
      <dgm:spPr/>
      <dgm:t>
        <a:bodyPr/>
        <a:lstStyle/>
        <a:p>
          <a:r>
            <a:rPr lang="es-EC" dirty="0" smtClean="0"/>
            <a:t>Preguntas de la Propuesta</a:t>
          </a:r>
          <a:endParaRPr lang="es-EC" dirty="0"/>
        </a:p>
      </dgm:t>
    </dgm:pt>
    <dgm:pt modelId="{E415A64D-033E-4C46-B913-A65F199BA816}" type="parTrans" cxnId="{7029D552-D8DB-4D90-AC32-EA697F8BF841}">
      <dgm:prSet/>
      <dgm:spPr/>
      <dgm:t>
        <a:bodyPr/>
        <a:lstStyle/>
        <a:p>
          <a:endParaRPr lang="es-EC"/>
        </a:p>
      </dgm:t>
    </dgm:pt>
    <dgm:pt modelId="{6EA33A38-813D-4331-BE65-4F295485DFC8}" type="sibTrans" cxnId="{7029D552-D8DB-4D90-AC32-EA697F8BF841}">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6"/>
      <dgm:spPr/>
      <dgm:t>
        <a:bodyPr/>
        <a:lstStyle/>
        <a:p>
          <a:endParaRPr lang="es-EC"/>
        </a:p>
      </dgm:t>
    </dgm:pt>
    <dgm:pt modelId="{3E8CBB88-178C-4A0E-BA97-2ADADA317A66}" type="pres">
      <dgm:prSet presAssocID="{8F803813-93E3-4DE8-A536-E6BD20D5583B}" presName="parentText" presStyleLbl="node1" presStyleIdx="0" presStyleCnt="6">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6">
        <dgm:presLayoutVars>
          <dgm:bulletEnabled val="1"/>
        </dgm:presLayoutVars>
      </dgm:prSet>
      <dgm:spPr/>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6"/>
      <dgm:spPr/>
      <dgm:t>
        <a:bodyPr/>
        <a:lstStyle/>
        <a:p>
          <a:endParaRPr lang="es-EC"/>
        </a:p>
      </dgm:t>
    </dgm:pt>
    <dgm:pt modelId="{8A01C04C-AC66-403A-ADC4-D23E26F2D032}" type="pres">
      <dgm:prSet presAssocID="{0B582162-AAD6-47FF-8C38-D4A8D0E37B58}" presName="parentText" presStyleLbl="node1" presStyleIdx="1" presStyleCnt="6">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6">
        <dgm:presLayoutVars>
          <dgm:bulletEnabled val="1"/>
        </dgm:presLayoutVars>
      </dgm:prSet>
      <dgm:spPr/>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6"/>
      <dgm:spPr/>
      <dgm:t>
        <a:bodyPr/>
        <a:lstStyle/>
        <a:p>
          <a:endParaRPr lang="es-EC"/>
        </a:p>
      </dgm:t>
    </dgm:pt>
    <dgm:pt modelId="{C1260C8E-E0D2-431A-B62C-E038989DF2BF}" type="pres">
      <dgm:prSet presAssocID="{031790D8-5348-4192-8D77-C3E5E926CF57}" presName="parentText" presStyleLbl="node1" presStyleIdx="2" presStyleCnt="6">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6">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6"/>
      <dgm:spPr/>
      <dgm:t>
        <a:bodyPr/>
        <a:lstStyle/>
        <a:p>
          <a:endParaRPr lang="es-EC"/>
        </a:p>
      </dgm:t>
    </dgm:pt>
    <dgm:pt modelId="{18F413CD-495A-4289-85C5-F7D4504A2FBE}" type="pres">
      <dgm:prSet presAssocID="{07E51D9F-48B2-4531-B228-D9AF1F0982F4}" presName="parentText" presStyleLbl="node1" presStyleIdx="3" presStyleCnt="6">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6">
        <dgm:presLayoutVars>
          <dgm:bulletEnabled val="1"/>
        </dgm:presLayoutVars>
      </dgm:prSet>
      <dgm:spPr/>
    </dgm:pt>
    <dgm:pt modelId="{CC21B6BE-2B2A-4D5E-9644-F73763C95A13}" type="pres">
      <dgm:prSet presAssocID="{23F46A83-1E7A-43A2-BA1E-7543F4ABBEC2}" presName="spaceBetweenRectangles" presStyleCnt="0"/>
      <dgm:spPr/>
    </dgm:pt>
    <dgm:pt modelId="{F7B44936-6E67-4F14-8157-B1715AA4B070}" type="pres">
      <dgm:prSet presAssocID="{160F5272-07F5-4EF3-9897-DFFCF2E83DB8}" presName="parentLin" presStyleCnt="0"/>
      <dgm:spPr/>
    </dgm:pt>
    <dgm:pt modelId="{E0FD0665-D2F0-420E-BE23-5F0A2F5FD010}" type="pres">
      <dgm:prSet presAssocID="{160F5272-07F5-4EF3-9897-DFFCF2E83DB8}" presName="parentLeftMargin" presStyleLbl="node1" presStyleIdx="3" presStyleCnt="6"/>
      <dgm:spPr/>
      <dgm:t>
        <a:bodyPr/>
        <a:lstStyle/>
        <a:p>
          <a:endParaRPr lang="es-EC"/>
        </a:p>
      </dgm:t>
    </dgm:pt>
    <dgm:pt modelId="{43B9ADCF-FABF-484E-9735-4855830B3877}" type="pres">
      <dgm:prSet presAssocID="{160F5272-07F5-4EF3-9897-DFFCF2E83DB8}" presName="parentText" presStyleLbl="node1" presStyleIdx="4" presStyleCnt="6">
        <dgm:presLayoutVars>
          <dgm:chMax val="0"/>
          <dgm:bulletEnabled val="1"/>
        </dgm:presLayoutVars>
      </dgm:prSet>
      <dgm:spPr/>
      <dgm:t>
        <a:bodyPr/>
        <a:lstStyle/>
        <a:p>
          <a:endParaRPr lang="es-EC"/>
        </a:p>
      </dgm:t>
    </dgm:pt>
    <dgm:pt modelId="{FD62B4AF-9D9C-4B54-83CC-B2F9383188A1}" type="pres">
      <dgm:prSet presAssocID="{160F5272-07F5-4EF3-9897-DFFCF2E83DB8}" presName="negativeSpace" presStyleCnt="0"/>
      <dgm:spPr/>
    </dgm:pt>
    <dgm:pt modelId="{574571A0-E4D2-4517-B099-31120592D5B0}" type="pres">
      <dgm:prSet presAssocID="{160F5272-07F5-4EF3-9897-DFFCF2E83DB8}" presName="childText" presStyleLbl="conFgAcc1" presStyleIdx="4" presStyleCnt="6" custLinFactNeighborY="-67805">
        <dgm:presLayoutVars>
          <dgm:bulletEnabled val="1"/>
        </dgm:presLayoutVars>
      </dgm:prSet>
      <dgm:spPr/>
    </dgm:pt>
    <dgm:pt modelId="{69C79892-66C8-4B1D-8B12-E3AADE983A5E}" type="pres">
      <dgm:prSet presAssocID="{F73EC078-D3B0-4AC6-B6FD-CCCA14AEF005}" presName="spaceBetweenRectangles" presStyleCnt="0"/>
      <dgm:spPr/>
    </dgm:pt>
    <dgm:pt modelId="{A553B47C-A259-4930-AD44-EA3CDF742E15}" type="pres">
      <dgm:prSet presAssocID="{8695584C-C6B9-41C5-AA21-8C7FD3D439C3}" presName="parentLin" presStyleCnt="0"/>
      <dgm:spPr/>
    </dgm:pt>
    <dgm:pt modelId="{E2ED16F4-BC1D-4FAB-A097-90DEBB89188F}" type="pres">
      <dgm:prSet presAssocID="{8695584C-C6B9-41C5-AA21-8C7FD3D439C3}" presName="parentLeftMargin" presStyleLbl="node1" presStyleIdx="4" presStyleCnt="6"/>
      <dgm:spPr/>
      <dgm:t>
        <a:bodyPr/>
        <a:lstStyle/>
        <a:p>
          <a:endParaRPr lang="es-EC"/>
        </a:p>
      </dgm:t>
    </dgm:pt>
    <dgm:pt modelId="{E79C3B99-A4BD-4ECE-9B70-9476D199BE6C}" type="pres">
      <dgm:prSet presAssocID="{8695584C-C6B9-41C5-AA21-8C7FD3D439C3}" presName="parentText" presStyleLbl="node1" presStyleIdx="5" presStyleCnt="6">
        <dgm:presLayoutVars>
          <dgm:chMax val="0"/>
          <dgm:bulletEnabled val="1"/>
        </dgm:presLayoutVars>
      </dgm:prSet>
      <dgm:spPr/>
      <dgm:t>
        <a:bodyPr/>
        <a:lstStyle/>
        <a:p>
          <a:endParaRPr lang="es-EC"/>
        </a:p>
      </dgm:t>
    </dgm:pt>
    <dgm:pt modelId="{BB6CEC24-8393-4B1F-A84E-7D41059D75AA}" type="pres">
      <dgm:prSet presAssocID="{8695584C-C6B9-41C5-AA21-8C7FD3D439C3}" presName="negativeSpace" presStyleCnt="0"/>
      <dgm:spPr/>
    </dgm:pt>
    <dgm:pt modelId="{7C5A3FCC-B14F-481F-A435-467C66989236}" type="pres">
      <dgm:prSet presAssocID="{8695584C-C6B9-41C5-AA21-8C7FD3D439C3}" presName="childText" presStyleLbl="conFgAcc1" presStyleIdx="5" presStyleCnt="6">
        <dgm:presLayoutVars>
          <dgm:bulletEnabled val="1"/>
        </dgm:presLayoutVars>
      </dgm:prSet>
      <dgm:spPr/>
    </dgm:pt>
  </dgm:ptLst>
  <dgm:cxnLst>
    <dgm:cxn modelId="{2C34FF1E-24DB-496F-B9EF-5003910A8DF3}" type="presOf" srcId="{8695584C-C6B9-41C5-AA21-8C7FD3D439C3}" destId="{E2ED16F4-BC1D-4FAB-A097-90DEBB89188F}" srcOrd="0" destOrd="0" presId="urn:microsoft.com/office/officeart/2005/8/layout/list1"/>
    <dgm:cxn modelId="{F4BC843E-3E96-4B20-BB88-8EAD2C9D79CA}" type="presOf" srcId="{0B582162-AAD6-47FF-8C38-D4A8D0E37B58}" destId="{B93C7E72-47D0-4145-BAAD-D2A16EE4C194}" srcOrd="0" destOrd="0" presId="urn:microsoft.com/office/officeart/2005/8/layout/list1"/>
    <dgm:cxn modelId="{21869674-A81E-40AD-BCD2-9C4886DAECDD}" type="presOf" srcId="{8F803813-93E3-4DE8-A536-E6BD20D5583B}" destId="{3E8CBB88-178C-4A0E-BA97-2ADADA317A66}" srcOrd="1" destOrd="0" presId="urn:microsoft.com/office/officeart/2005/8/layout/list1"/>
    <dgm:cxn modelId="{2420860F-D3E6-4394-AF1A-A064EAA04C3D}" srcId="{7DABBF49-0A43-42BA-86CC-D227841410C1}" destId="{07E51D9F-48B2-4531-B228-D9AF1F0982F4}" srcOrd="3" destOrd="0" parTransId="{068EABBB-E536-44DB-8150-A6AF3967EEE8}" sibTransId="{23F46A83-1E7A-43A2-BA1E-7543F4ABBEC2}"/>
    <dgm:cxn modelId="{C48AADAC-16B5-4501-B7D5-E2A0E3218679}" srcId="{7DABBF49-0A43-42BA-86CC-D227841410C1}" destId="{031790D8-5348-4192-8D77-C3E5E926CF57}" srcOrd="2" destOrd="0" parTransId="{4779C70B-4E5C-4CBE-86B7-8DD773320A8E}" sibTransId="{2D4A4E69-5EBF-4965-A4DA-E7EF52B6D577}"/>
    <dgm:cxn modelId="{714F250A-642C-4D07-A8AF-1FDDEA17D8BD}" srcId="{7DABBF49-0A43-42BA-86CC-D227841410C1}" destId="{8F803813-93E3-4DE8-A536-E6BD20D5583B}" srcOrd="0" destOrd="0" parTransId="{471DAA80-814A-4ABC-870A-F24A12CABC7A}" sibTransId="{2A0D3E0D-F717-43E3-9242-4A0FB1603622}"/>
    <dgm:cxn modelId="{43E07A59-D78D-4E4A-B899-247592F77F8E}" type="presOf" srcId="{031790D8-5348-4192-8D77-C3E5E926CF57}" destId="{C1260C8E-E0D2-431A-B62C-E038989DF2BF}" srcOrd="1" destOrd="0" presId="urn:microsoft.com/office/officeart/2005/8/layout/list1"/>
    <dgm:cxn modelId="{7029D552-D8DB-4D90-AC32-EA697F8BF841}" srcId="{7DABBF49-0A43-42BA-86CC-D227841410C1}" destId="{8695584C-C6B9-41C5-AA21-8C7FD3D439C3}" srcOrd="5" destOrd="0" parTransId="{E415A64D-033E-4C46-B913-A65F199BA816}" sibTransId="{6EA33A38-813D-4331-BE65-4F295485DFC8}"/>
    <dgm:cxn modelId="{E386EC65-4D3B-442D-BB2F-EBA65010CD4A}" type="presOf" srcId="{031790D8-5348-4192-8D77-C3E5E926CF57}" destId="{1E05BE90-58E0-435D-A161-D70327C3C071}" srcOrd="0" destOrd="0" presId="urn:microsoft.com/office/officeart/2005/8/layout/list1"/>
    <dgm:cxn modelId="{3459814F-5520-45E3-BDC3-16CD1EBDD654}" srcId="{7DABBF49-0A43-42BA-86CC-D227841410C1}" destId="{160F5272-07F5-4EF3-9897-DFFCF2E83DB8}" srcOrd="4" destOrd="0" parTransId="{3D534781-6736-47C5-ABE5-78E58A5E9EC0}" sibTransId="{F73EC078-D3B0-4AC6-B6FD-CCCA14AEF005}"/>
    <dgm:cxn modelId="{E27A6528-D8D9-454A-8B55-8652C84DB7BC}" type="presOf" srcId="{07E51D9F-48B2-4531-B228-D9AF1F0982F4}" destId="{90BC5A0A-5CFE-4E65-9FD7-C93151A531C1}" srcOrd="0" destOrd="0" presId="urn:microsoft.com/office/officeart/2005/8/layout/list1"/>
    <dgm:cxn modelId="{F550F225-2308-467E-92DC-E443B7102A8A}" type="presOf" srcId="{8F803813-93E3-4DE8-A536-E6BD20D5583B}" destId="{6C98B0CA-02B5-44C0-AE17-46B997EEA170}" srcOrd="0" destOrd="0" presId="urn:microsoft.com/office/officeart/2005/8/layout/list1"/>
    <dgm:cxn modelId="{0B30B591-AE84-42D4-B68E-35D22641ABA5}" type="presOf" srcId="{7DABBF49-0A43-42BA-86CC-D227841410C1}" destId="{23400951-326B-4FBE-A821-A2570611E29B}" srcOrd="0" destOrd="0" presId="urn:microsoft.com/office/officeart/2005/8/layout/list1"/>
    <dgm:cxn modelId="{7B8CD9CC-DC3A-4E8A-A8C2-C6E8D1796F1C}" type="presOf" srcId="{0B582162-AAD6-47FF-8C38-D4A8D0E37B58}" destId="{8A01C04C-AC66-403A-ADC4-D23E26F2D032}" srcOrd="1" destOrd="0" presId="urn:microsoft.com/office/officeart/2005/8/layout/list1"/>
    <dgm:cxn modelId="{E7E49701-89D1-4613-840B-4DA17167DC5C}" type="presOf" srcId="{160F5272-07F5-4EF3-9897-DFFCF2E83DB8}" destId="{E0FD0665-D2F0-420E-BE23-5F0A2F5FD010}" srcOrd="0" destOrd="0" presId="urn:microsoft.com/office/officeart/2005/8/layout/list1"/>
    <dgm:cxn modelId="{1568F1A3-22ED-43AD-94B5-18F1BC19D287}" type="presOf" srcId="{160F5272-07F5-4EF3-9897-DFFCF2E83DB8}" destId="{43B9ADCF-FABF-484E-9735-4855830B3877}" srcOrd="1" destOrd="0" presId="urn:microsoft.com/office/officeart/2005/8/layout/list1"/>
    <dgm:cxn modelId="{4A4CCE1D-3813-4E7C-A41F-EDFE10088A8D}" type="presOf" srcId="{8695584C-C6B9-41C5-AA21-8C7FD3D439C3}" destId="{E79C3B99-A4BD-4ECE-9B70-9476D199BE6C}" srcOrd="1"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C009B858-6FA2-4F65-B41E-0578E55C954E}" type="presOf" srcId="{07E51D9F-48B2-4531-B228-D9AF1F0982F4}" destId="{18F413CD-495A-4289-85C5-F7D4504A2FBE}" srcOrd="1" destOrd="0" presId="urn:microsoft.com/office/officeart/2005/8/layout/list1"/>
    <dgm:cxn modelId="{980A3C60-9816-478F-AADC-A139DFCF8DA2}" type="presParOf" srcId="{23400951-326B-4FBE-A821-A2570611E29B}" destId="{8D4226D2-6CA3-4482-9565-B0A2BA57E5EF}" srcOrd="0" destOrd="0" presId="urn:microsoft.com/office/officeart/2005/8/layout/list1"/>
    <dgm:cxn modelId="{21F65024-65A3-4A24-AAAF-1A5A302E2B5E}" type="presParOf" srcId="{8D4226D2-6CA3-4482-9565-B0A2BA57E5EF}" destId="{6C98B0CA-02B5-44C0-AE17-46B997EEA170}" srcOrd="0" destOrd="0" presId="urn:microsoft.com/office/officeart/2005/8/layout/list1"/>
    <dgm:cxn modelId="{DD6D7AD1-EDAE-4098-9774-769624AF8615}" type="presParOf" srcId="{8D4226D2-6CA3-4482-9565-B0A2BA57E5EF}" destId="{3E8CBB88-178C-4A0E-BA97-2ADADA317A66}" srcOrd="1" destOrd="0" presId="urn:microsoft.com/office/officeart/2005/8/layout/list1"/>
    <dgm:cxn modelId="{04F2C458-DFB6-40DA-A00F-1DDD65B71282}" type="presParOf" srcId="{23400951-326B-4FBE-A821-A2570611E29B}" destId="{96396B75-1240-4697-B494-1DE573E27D2E}" srcOrd="1" destOrd="0" presId="urn:microsoft.com/office/officeart/2005/8/layout/list1"/>
    <dgm:cxn modelId="{704C2FB2-B21F-443D-A81B-4DA932F45D33}" type="presParOf" srcId="{23400951-326B-4FBE-A821-A2570611E29B}" destId="{33BEDABC-4AB1-4A7E-BDF9-9E0AFFC554C1}" srcOrd="2" destOrd="0" presId="urn:microsoft.com/office/officeart/2005/8/layout/list1"/>
    <dgm:cxn modelId="{0DC13E51-82A4-4C91-BA9F-B8BE93920325}" type="presParOf" srcId="{23400951-326B-4FBE-A821-A2570611E29B}" destId="{640A2255-E6BE-40AE-BC93-5164E13B6F2C}" srcOrd="3" destOrd="0" presId="urn:microsoft.com/office/officeart/2005/8/layout/list1"/>
    <dgm:cxn modelId="{4E13CF55-1995-4C61-A5FD-407B19605F04}" type="presParOf" srcId="{23400951-326B-4FBE-A821-A2570611E29B}" destId="{74AB7FB3-5547-4776-BF5A-9E97AB049601}" srcOrd="4" destOrd="0" presId="urn:microsoft.com/office/officeart/2005/8/layout/list1"/>
    <dgm:cxn modelId="{F32A9E17-8C33-44E7-910F-2309BA1C5DAE}" type="presParOf" srcId="{74AB7FB3-5547-4776-BF5A-9E97AB049601}" destId="{B93C7E72-47D0-4145-BAAD-D2A16EE4C194}" srcOrd="0" destOrd="0" presId="urn:microsoft.com/office/officeart/2005/8/layout/list1"/>
    <dgm:cxn modelId="{FE8E6F90-78F9-4F21-9107-B99A4311FA69}" type="presParOf" srcId="{74AB7FB3-5547-4776-BF5A-9E97AB049601}" destId="{8A01C04C-AC66-403A-ADC4-D23E26F2D032}" srcOrd="1" destOrd="0" presId="urn:microsoft.com/office/officeart/2005/8/layout/list1"/>
    <dgm:cxn modelId="{14BE404D-933D-43F7-9652-DCA313D3BD9F}" type="presParOf" srcId="{23400951-326B-4FBE-A821-A2570611E29B}" destId="{75AE6F2F-DBE3-4C2D-B88B-DE7C59650F87}" srcOrd="5" destOrd="0" presId="urn:microsoft.com/office/officeart/2005/8/layout/list1"/>
    <dgm:cxn modelId="{16A463FB-1941-4577-8448-3A589805DBA6}" type="presParOf" srcId="{23400951-326B-4FBE-A821-A2570611E29B}" destId="{4BB65576-AEEA-405F-B732-E03A6E4CFFC1}" srcOrd="6" destOrd="0" presId="urn:microsoft.com/office/officeart/2005/8/layout/list1"/>
    <dgm:cxn modelId="{EB25487C-A835-437F-8E2B-D201CA288455}" type="presParOf" srcId="{23400951-326B-4FBE-A821-A2570611E29B}" destId="{2FABB375-8E0C-4735-93C6-49B4477814F7}" srcOrd="7" destOrd="0" presId="urn:microsoft.com/office/officeart/2005/8/layout/list1"/>
    <dgm:cxn modelId="{1C267871-FD1B-4A4C-9A49-0FE912F48B88}" type="presParOf" srcId="{23400951-326B-4FBE-A821-A2570611E29B}" destId="{AD936CC1-5219-4A7B-95E3-8FCA82D06ED7}" srcOrd="8" destOrd="0" presId="urn:microsoft.com/office/officeart/2005/8/layout/list1"/>
    <dgm:cxn modelId="{68FCED59-B71A-4224-AF77-069EA356B8CC}" type="presParOf" srcId="{AD936CC1-5219-4A7B-95E3-8FCA82D06ED7}" destId="{1E05BE90-58E0-435D-A161-D70327C3C071}" srcOrd="0" destOrd="0" presId="urn:microsoft.com/office/officeart/2005/8/layout/list1"/>
    <dgm:cxn modelId="{69267D15-2833-4C27-B8E1-E4D5747F1479}" type="presParOf" srcId="{AD936CC1-5219-4A7B-95E3-8FCA82D06ED7}" destId="{C1260C8E-E0D2-431A-B62C-E038989DF2BF}" srcOrd="1" destOrd="0" presId="urn:microsoft.com/office/officeart/2005/8/layout/list1"/>
    <dgm:cxn modelId="{EAD900F0-3939-4810-84BE-D6637CBB1B54}" type="presParOf" srcId="{23400951-326B-4FBE-A821-A2570611E29B}" destId="{08D85EEE-895D-486D-8802-F2E64A78B2FA}" srcOrd="9" destOrd="0" presId="urn:microsoft.com/office/officeart/2005/8/layout/list1"/>
    <dgm:cxn modelId="{1BF389A5-342F-4BDD-8E03-1DA9517614A6}" type="presParOf" srcId="{23400951-326B-4FBE-A821-A2570611E29B}" destId="{1D75CB77-0189-46DA-83FF-40152B82E774}" srcOrd="10" destOrd="0" presId="urn:microsoft.com/office/officeart/2005/8/layout/list1"/>
    <dgm:cxn modelId="{1F2D5E38-9660-408D-A9D6-4D66B3EB012B}" type="presParOf" srcId="{23400951-326B-4FBE-A821-A2570611E29B}" destId="{34143A15-EE3F-4129-A220-6ACB61AE35D9}" srcOrd="11" destOrd="0" presId="urn:microsoft.com/office/officeart/2005/8/layout/list1"/>
    <dgm:cxn modelId="{9CAAA8AA-5F64-4B66-B6FD-4A830EBFA5D7}" type="presParOf" srcId="{23400951-326B-4FBE-A821-A2570611E29B}" destId="{9E1101C2-1DD7-4F79-96CF-019A53ED4CF7}" srcOrd="12" destOrd="0" presId="urn:microsoft.com/office/officeart/2005/8/layout/list1"/>
    <dgm:cxn modelId="{F4302843-70C0-4FE1-BB33-1D07E60599E2}" type="presParOf" srcId="{9E1101C2-1DD7-4F79-96CF-019A53ED4CF7}" destId="{90BC5A0A-5CFE-4E65-9FD7-C93151A531C1}" srcOrd="0" destOrd="0" presId="urn:microsoft.com/office/officeart/2005/8/layout/list1"/>
    <dgm:cxn modelId="{5063E65B-9CCF-4DA4-B185-6499CDBBE5B1}" type="presParOf" srcId="{9E1101C2-1DD7-4F79-96CF-019A53ED4CF7}" destId="{18F413CD-495A-4289-85C5-F7D4504A2FBE}" srcOrd="1" destOrd="0" presId="urn:microsoft.com/office/officeart/2005/8/layout/list1"/>
    <dgm:cxn modelId="{9BD6C384-77FA-4E82-A49E-750F186580CC}" type="presParOf" srcId="{23400951-326B-4FBE-A821-A2570611E29B}" destId="{1E8F7E05-56C9-4CB3-A757-B8262F650DDE}" srcOrd="13" destOrd="0" presId="urn:microsoft.com/office/officeart/2005/8/layout/list1"/>
    <dgm:cxn modelId="{DA52E6AB-136C-40D0-AB61-21A45F696D90}" type="presParOf" srcId="{23400951-326B-4FBE-A821-A2570611E29B}" destId="{780C4653-E7C2-4B00-918B-5EB20610219D}" srcOrd="14" destOrd="0" presId="urn:microsoft.com/office/officeart/2005/8/layout/list1"/>
    <dgm:cxn modelId="{3454C9E8-2940-422B-83DF-9071704F8210}" type="presParOf" srcId="{23400951-326B-4FBE-A821-A2570611E29B}" destId="{CC21B6BE-2B2A-4D5E-9644-F73763C95A13}" srcOrd="15" destOrd="0" presId="urn:microsoft.com/office/officeart/2005/8/layout/list1"/>
    <dgm:cxn modelId="{14BA8C22-3CC4-4A7F-81D4-E97769DF94F4}" type="presParOf" srcId="{23400951-326B-4FBE-A821-A2570611E29B}" destId="{F7B44936-6E67-4F14-8157-B1715AA4B070}" srcOrd="16" destOrd="0" presId="urn:microsoft.com/office/officeart/2005/8/layout/list1"/>
    <dgm:cxn modelId="{FDAB78C3-DC76-47A7-9D83-32858D87C841}" type="presParOf" srcId="{F7B44936-6E67-4F14-8157-B1715AA4B070}" destId="{E0FD0665-D2F0-420E-BE23-5F0A2F5FD010}" srcOrd="0" destOrd="0" presId="urn:microsoft.com/office/officeart/2005/8/layout/list1"/>
    <dgm:cxn modelId="{98A6EC34-AAFA-43B2-B34B-27FF42CFD9E4}" type="presParOf" srcId="{F7B44936-6E67-4F14-8157-B1715AA4B070}" destId="{43B9ADCF-FABF-484E-9735-4855830B3877}" srcOrd="1" destOrd="0" presId="urn:microsoft.com/office/officeart/2005/8/layout/list1"/>
    <dgm:cxn modelId="{8FC2329A-B7EB-4E3F-B85D-352AC0832947}" type="presParOf" srcId="{23400951-326B-4FBE-A821-A2570611E29B}" destId="{FD62B4AF-9D9C-4B54-83CC-B2F9383188A1}" srcOrd="17" destOrd="0" presId="urn:microsoft.com/office/officeart/2005/8/layout/list1"/>
    <dgm:cxn modelId="{5BCFB929-2799-4593-A4A4-C21A64467605}" type="presParOf" srcId="{23400951-326B-4FBE-A821-A2570611E29B}" destId="{574571A0-E4D2-4517-B099-31120592D5B0}" srcOrd="18" destOrd="0" presId="urn:microsoft.com/office/officeart/2005/8/layout/list1"/>
    <dgm:cxn modelId="{B8CADBB9-570B-4219-B419-28D909F73829}" type="presParOf" srcId="{23400951-326B-4FBE-A821-A2570611E29B}" destId="{69C79892-66C8-4B1D-8B12-E3AADE983A5E}" srcOrd="19" destOrd="0" presId="urn:microsoft.com/office/officeart/2005/8/layout/list1"/>
    <dgm:cxn modelId="{99D2D014-AEE0-410F-A793-ED1516B483EE}" type="presParOf" srcId="{23400951-326B-4FBE-A821-A2570611E29B}" destId="{A553B47C-A259-4930-AD44-EA3CDF742E15}" srcOrd="20" destOrd="0" presId="urn:microsoft.com/office/officeart/2005/8/layout/list1"/>
    <dgm:cxn modelId="{C4528055-5C94-403A-858F-4BC50CA6FEA1}" type="presParOf" srcId="{A553B47C-A259-4930-AD44-EA3CDF742E15}" destId="{E2ED16F4-BC1D-4FAB-A097-90DEBB89188F}" srcOrd="0" destOrd="0" presId="urn:microsoft.com/office/officeart/2005/8/layout/list1"/>
    <dgm:cxn modelId="{3A256A74-A78F-46E3-98A3-5B46E44892A5}" type="presParOf" srcId="{A553B47C-A259-4930-AD44-EA3CDF742E15}" destId="{E79C3B99-A4BD-4ECE-9B70-9476D199BE6C}" srcOrd="1" destOrd="0" presId="urn:microsoft.com/office/officeart/2005/8/layout/list1"/>
    <dgm:cxn modelId="{FAB8EA88-8DCB-4AC9-8F1D-0BB02DFF90F9}" type="presParOf" srcId="{23400951-326B-4FBE-A821-A2570611E29B}" destId="{BB6CEC24-8393-4B1F-A84E-7D41059D75AA}" srcOrd="21" destOrd="0" presId="urn:microsoft.com/office/officeart/2005/8/layout/list1"/>
    <dgm:cxn modelId="{1B066A50-2791-4610-A5BE-2B39093F5E5A}" type="presParOf" srcId="{23400951-326B-4FBE-A821-A2570611E29B}" destId="{7C5A3FCC-B14F-481F-A435-467C66989236}"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custT="1"/>
      <dgm:spPr/>
      <dgm:t>
        <a:bodyPr/>
        <a:lstStyle/>
        <a:p>
          <a:r>
            <a:rPr lang="es-EC" sz="1600" dirty="0" smtClean="0"/>
            <a:t>Definición Emprendimiento</a:t>
          </a:r>
          <a:endParaRPr lang="es-EC" sz="1600"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0B582162-AAD6-47FF-8C38-D4A8D0E37B58}">
      <dgm:prSet custT="1"/>
      <dgm:spPr/>
      <dgm:t>
        <a:bodyPr/>
        <a:lstStyle/>
        <a:p>
          <a:r>
            <a:rPr lang="es-EC" sz="1600" dirty="0" smtClean="0"/>
            <a:t>Emprendimiento y Educación</a:t>
          </a:r>
          <a:endParaRPr lang="es-EC" sz="1600"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031790D8-5348-4192-8D77-C3E5E926CF57}">
      <dgm:prSet custT="1"/>
      <dgm:spPr/>
      <dgm:t>
        <a:bodyPr/>
        <a:lstStyle/>
        <a:p>
          <a:r>
            <a:rPr lang="es-EC" sz="1600" dirty="0" smtClean="0"/>
            <a:t>Emprendimiento y Desempleo</a:t>
          </a:r>
          <a:endParaRPr lang="es-EC" sz="1600" dirty="0"/>
        </a:p>
      </dgm:t>
    </dgm:pt>
    <dgm:pt modelId="{2D4A4E69-5EBF-4965-A4DA-E7EF52B6D577}" type="sibTrans" cxnId="{C48AADAC-16B5-4501-B7D5-E2A0E3218679}">
      <dgm:prSet/>
      <dgm:spPr/>
      <dgm:t>
        <a:bodyPr/>
        <a:lstStyle/>
        <a:p>
          <a:endParaRPr lang="es-EC"/>
        </a:p>
      </dgm:t>
    </dgm:pt>
    <dgm:pt modelId="{4779C70B-4E5C-4CBE-86B7-8DD773320A8E}" type="parTrans" cxnId="{C48AADAC-16B5-4501-B7D5-E2A0E3218679}">
      <dgm:prSet/>
      <dgm:spPr/>
      <dgm:t>
        <a:bodyPr/>
        <a:lstStyle/>
        <a:p>
          <a:endParaRPr lang="es-EC"/>
        </a:p>
      </dgm:t>
    </dgm:pt>
    <dgm:pt modelId="{07E51D9F-48B2-4531-B228-D9AF1F0982F4}">
      <dgm:prSet custT="1"/>
      <dgm:spPr/>
      <dgm:t>
        <a:bodyPr/>
        <a:lstStyle/>
        <a:p>
          <a:r>
            <a:rPr lang="es-EC" sz="1600" dirty="0" smtClean="0"/>
            <a:t>Emprendimiento y Desarrollo Local</a:t>
          </a:r>
          <a:endParaRPr lang="es-EC" sz="1600" dirty="0"/>
        </a:p>
      </dgm:t>
    </dgm:pt>
    <dgm:pt modelId="{23F46A83-1E7A-43A2-BA1E-7543F4ABBEC2}" type="sibTrans" cxnId="{2420860F-D3E6-4394-AF1A-A064EAA04C3D}">
      <dgm:prSet/>
      <dgm:spPr/>
      <dgm:t>
        <a:bodyPr/>
        <a:lstStyle/>
        <a:p>
          <a:endParaRPr lang="es-EC"/>
        </a:p>
      </dgm:t>
    </dgm:pt>
    <dgm:pt modelId="{068EABBB-E536-44DB-8150-A6AF3967EEE8}" type="parTrans" cxnId="{2420860F-D3E6-4394-AF1A-A064EAA04C3D}">
      <dgm:prSet/>
      <dgm:spPr/>
      <dgm:t>
        <a:bodyPr/>
        <a:lstStyle/>
        <a:p>
          <a:endParaRPr lang="es-EC"/>
        </a:p>
      </dgm:t>
    </dgm:pt>
    <dgm:pt modelId="{4DC2023A-902E-4262-AC1A-88CC48700FDD}">
      <dgm:prSet custT="1"/>
      <dgm:spPr/>
      <dgm:t>
        <a:bodyPr/>
        <a:lstStyle/>
        <a:p>
          <a:r>
            <a:rPr lang="es-EC" sz="1600" dirty="0" smtClean="0"/>
            <a:t>Importancia  -Carta Europea</a:t>
          </a:r>
          <a:endParaRPr lang="es-EC" sz="1600" dirty="0"/>
        </a:p>
      </dgm:t>
    </dgm:pt>
    <dgm:pt modelId="{9C87BAC6-D692-4DB6-9086-EB123382620A}" type="parTrans" cxnId="{4C1A880C-2BF0-4629-9336-9809AA991407}">
      <dgm:prSet/>
      <dgm:spPr/>
      <dgm:t>
        <a:bodyPr/>
        <a:lstStyle/>
        <a:p>
          <a:endParaRPr lang="es-EC"/>
        </a:p>
      </dgm:t>
    </dgm:pt>
    <dgm:pt modelId="{3D140174-3D89-4FD1-820D-4A9D57C45584}" type="sibTrans" cxnId="{4C1A880C-2BF0-4629-9336-9809AA991407}">
      <dgm:prSet/>
      <dgm:spPr/>
      <dgm:t>
        <a:bodyPr/>
        <a:lstStyle/>
        <a:p>
          <a:endParaRPr lang="es-EC"/>
        </a:p>
      </dgm:t>
    </dgm:pt>
    <dgm:pt modelId="{748E890E-18E9-47BF-BDA6-A9E8A4EEF291}">
      <dgm:prSet custT="1"/>
      <dgm:spPr/>
      <dgm:t>
        <a:bodyPr/>
        <a:lstStyle/>
        <a:p>
          <a:r>
            <a:rPr lang="es-EC" sz="1600" dirty="0" smtClean="0"/>
            <a:t>Comportamientos emprendedores</a:t>
          </a:r>
          <a:endParaRPr lang="es-EC" sz="1600" dirty="0"/>
        </a:p>
      </dgm:t>
    </dgm:pt>
    <dgm:pt modelId="{AB4949CA-F91F-4928-9E03-6CC98768709E}" type="parTrans" cxnId="{53238B33-AC0B-41BC-9591-322CF955F686}">
      <dgm:prSet/>
      <dgm:spPr/>
      <dgm:t>
        <a:bodyPr/>
        <a:lstStyle/>
        <a:p>
          <a:endParaRPr lang="es-EC"/>
        </a:p>
      </dgm:t>
    </dgm:pt>
    <dgm:pt modelId="{6AA2D21E-70C6-4634-9BDF-0EF1B01123F2}" type="sibTrans" cxnId="{53238B33-AC0B-41BC-9591-322CF955F686}">
      <dgm:prSet/>
      <dgm:spPr/>
      <dgm:t>
        <a:bodyPr/>
        <a:lstStyle/>
        <a:p>
          <a:endParaRPr lang="es-EC"/>
        </a:p>
      </dgm:t>
    </dgm:pt>
    <dgm:pt modelId="{2B068F0A-38B5-471D-8329-B0A059E6B9D2}">
      <dgm:prSet custT="1"/>
      <dgm:spPr/>
      <dgm:t>
        <a:bodyPr/>
        <a:lstStyle/>
        <a:p>
          <a:r>
            <a:rPr lang="es-EC" sz="1600" dirty="0" smtClean="0"/>
            <a:t>Tipos de incubadoras - Beneficios</a:t>
          </a:r>
          <a:endParaRPr lang="es-EC" sz="1600" dirty="0"/>
        </a:p>
      </dgm:t>
    </dgm:pt>
    <dgm:pt modelId="{80159662-96B4-4318-A68A-6F99D8E44CD1}" type="parTrans" cxnId="{690DD5E9-61F7-4FB1-81F3-FF3FF7FB36FD}">
      <dgm:prSet/>
      <dgm:spPr/>
      <dgm:t>
        <a:bodyPr/>
        <a:lstStyle/>
        <a:p>
          <a:endParaRPr lang="es-EC"/>
        </a:p>
      </dgm:t>
    </dgm:pt>
    <dgm:pt modelId="{DDB659FA-A7D8-407B-AD23-56E41B6BEEDB}" type="sibTrans" cxnId="{690DD5E9-61F7-4FB1-81F3-FF3FF7FB36FD}">
      <dgm:prSet/>
      <dgm:spPr/>
      <dgm:t>
        <a:bodyPr/>
        <a:lstStyle/>
        <a:p>
          <a:endParaRPr lang="es-EC"/>
        </a:p>
      </dgm:t>
    </dgm:pt>
    <dgm:pt modelId="{5B54F6DD-95CD-498B-A920-A09C04EFFB8A}">
      <dgm:prSet custT="1"/>
      <dgm:spPr/>
      <dgm:t>
        <a:bodyPr/>
        <a:lstStyle/>
        <a:p>
          <a:r>
            <a:rPr lang="es-EC" sz="1600" dirty="0" smtClean="0"/>
            <a:t>Áreas Estratégicas de acción</a:t>
          </a:r>
          <a:endParaRPr lang="es-EC" sz="1600" dirty="0"/>
        </a:p>
      </dgm:t>
    </dgm:pt>
    <dgm:pt modelId="{ADCC9A53-3534-4385-93DB-06C2C3A9EFB4}" type="parTrans" cxnId="{E25DB562-0861-4DA2-AF1B-BDEA2F4627C9}">
      <dgm:prSet/>
      <dgm:spPr/>
      <dgm:t>
        <a:bodyPr/>
        <a:lstStyle/>
        <a:p>
          <a:endParaRPr lang="es-EC"/>
        </a:p>
      </dgm:t>
    </dgm:pt>
    <dgm:pt modelId="{29D389B7-7F4B-4549-849C-EF1D73CE46FE}" type="sibTrans" cxnId="{E25DB562-0861-4DA2-AF1B-BDEA2F4627C9}">
      <dgm:prSet/>
      <dgm:spPr/>
      <dgm:t>
        <a:bodyPr/>
        <a:lstStyle/>
        <a:p>
          <a:endParaRPr lang="es-EC"/>
        </a:p>
      </dgm:t>
    </dgm:pt>
    <dgm:pt modelId="{B40A7264-DFB0-4FA7-AC99-2C5A7529DB0D}">
      <dgm:prSet custT="1"/>
      <dgm:spPr/>
      <dgm:t>
        <a:bodyPr/>
        <a:lstStyle/>
        <a:p>
          <a:r>
            <a:rPr lang="es-EC" sz="1600" dirty="0" smtClean="0"/>
            <a:t>Modelo de Financiamiento</a:t>
          </a:r>
          <a:endParaRPr lang="es-EC" sz="1600" dirty="0"/>
        </a:p>
      </dgm:t>
    </dgm:pt>
    <dgm:pt modelId="{CAEFB77C-2416-427E-A2F6-D9D2AF19A575}" type="parTrans" cxnId="{E566353E-8409-4BDC-B8BD-2B05AEF4E507}">
      <dgm:prSet/>
      <dgm:spPr/>
      <dgm:t>
        <a:bodyPr/>
        <a:lstStyle/>
        <a:p>
          <a:endParaRPr lang="es-EC"/>
        </a:p>
      </dgm:t>
    </dgm:pt>
    <dgm:pt modelId="{53B73629-601C-41BA-AB0D-BB6AD7049FB6}" type="sibTrans" cxnId="{E566353E-8409-4BDC-B8BD-2B05AEF4E507}">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9"/>
      <dgm:spPr/>
      <dgm:t>
        <a:bodyPr/>
        <a:lstStyle/>
        <a:p>
          <a:endParaRPr lang="es-EC"/>
        </a:p>
      </dgm:t>
    </dgm:pt>
    <dgm:pt modelId="{3E8CBB88-178C-4A0E-BA97-2ADADA317A66}" type="pres">
      <dgm:prSet presAssocID="{8F803813-93E3-4DE8-A536-E6BD20D5583B}" presName="parentText" presStyleLbl="node1" presStyleIdx="0" presStyleCnt="9">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9">
        <dgm:presLayoutVars>
          <dgm:bulletEnabled val="1"/>
        </dgm:presLayoutVars>
      </dgm:prSet>
      <dgm:spPr/>
      <dgm:t>
        <a:bodyPr/>
        <a:lstStyle/>
        <a:p>
          <a:endParaRPr lang="es-EC"/>
        </a:p>
      </dgm:t>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9"/>
      <dgm:spPr/>
      <dgm:t>
        <a:bodyPr/>
        <a:lstStyle/>
        <a:p>
          <a:endParaRPr lang="es-EC"/>
        </a:p>
      </dgm:t>
    </dgm:pt>
    <dgm:pt modelId="{8A01C04C-AC66-403A-ADC4-D23E26F2D032}" type="pres">
      <dgm:prSet presAssocID="{0B582162-AAD6-47FF-8C38-D4A8D0E37B58}" presName="parentText" presStyleLbl="node1" presStyleIdx="1" presStyleCnt="9">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9" custLinFactY="1142" custLinFactNeighborY="100000">
        <dgm:presLayoutVars>
          <dgm:bulletEnabled val="1"/>
        </dgm:presLayoutVars>
      </dgm:prSet>
      <dgm:spPr/>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9"/>
      <dgm:spPr/>
      <dgm:t>
        <a:bodyPr/>
        <a:lstStyle/>
        <a:p>
          <a:endParaRPr lang="es-EC"/>
        </a:p>
      </dgm:t>
    </dgm:pt>
    <dgm:pt modelId="{C1260C8E-E0D2-431A-B62C-E038989DF2BF}" type="pres">
      <dgm:prSet presAssocID="{031790D8-5348-4192-8D77-C3E5E926CF57}" presName="parentText" presStyleLbl="node1" presStyleIdx="2" presStyleCnt="9">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9">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9"/>
      <dgm:spPr/>
      <dgm:t>
        <a:bodyPr/>
        <a:lstStyle/>
        <a:p>
          <a:endParaRPr lang="es-EC"/>
        </a:p>
      </dgm:t>
    </dgm:pt>
    <dgm:pt modelId="{18F413CD-495A-4289-85C5-F7D4504A2FBE}" type="pres">
      <dgm:prSet presAssocID="{07E51D9F-48B2-4531-B228-D9AF1F0982F4}" presName="parentText" presStyleLbl="node1" presStyleIdx="3" presStyleCnt="9">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9">
        <dgm:presLayoutVars>
          <dgm:bulletEnabled val="1"/>
        </dgm:presLayoutVars>
      </dgm:prSet>
      <dgm:spPr/>
    </dgm:pt>
    <dgm:pt modelId="{9B2F3822-F060-4C3C-A133-A73D9C413E8D}" type="pres">
      <dgm:prSet presAssocID="{23F46A83-1E7A-43A2-BA1E-7543F4ABBEC2}" presName="spaceBetweenRectangles" presStyleCnt="0"/>
      <dgm:spPr/>
    </dgm:pt>
    <dgm:pt modelId="{6BAC16A4-B4E1-44CE-A69A-817E966FAF0E}" type="pres">
      <dgm:prSet presAssocID="{4DC2023A-902E-4262-AC1A-88CC48700FDD}" presName="parentLin" presStyleCnt="0"/>
      <dgm:spPr/>
    </dgm:pt>
    <dgm:pt modelId="{F1A0A419-1D10-4872-BE86-5797F219555B}" type="pres">
      <dgm:prSet presAssocID="{4DC2023A-902E-4262-AC1A-88CC48700FDD}" presName="parentLeftMargin" presStyleLbl="node1" presStyleIdx="3" presStyleCnt="9"/>
      <dgm:spPr/>
      <dgm:t>
        <a:bodyPr/>
        <a:lstStyle/>
        <a:p>
          <a:endParaRPr lang="es-EC"/>
        </a:p>
      </dgm:t>
    </dgm:pt>
    <dgm:pt modelId="{86CB5C18-5095-4D19-9A89-9854E3703B0E}" type="pres">
      <dgm:prSet presAssocID="{4DC2023A-902E-4262-AC1A-88CC48700FDD}" presName="parentText" presStyleLbl="node1" presStyleIdx="4" presStyleCnt="9">
        <dgm:presLayoutVars>
          <dgm:chMax val="0"/>
          <dgm:bulletEnabled val="1"/>
        </dgm:presLayoutVars>
      </dgm:prSet>
      <dgm:spPr/>
      <dgm:t>
        <a:bodyPr/>
        <a:lstStyle/>
        <a:p>
          <a:endParaRPr lang="es-EC"/>
        </a:p>
      </dgm:t>
    </dgm:pt>
    <dgm:pt modelId="{FCBE379D-5111-4EA6-A5AC-078F23AE3CA0}" type="pres">
      <dgm:prSet presAssocID="{4DC2023A-902E-4262-AC1A-88CC48700FDD}" presName="negativeSpace" presStyleCnt="0"/>
      <dgm:spPr/>
    </dgm:pt>
    <dgm:pt modelId="{123EFFBA-0520-4E9B-A911-12B0E3053AA4}" type="pres">
      <dgm:prSet presAssocID="{4DC2023A-902E-4262-AC1A-88CC48700FDD}" presName="childText" presStyleLbl="conFgAcc1" presStyleIdx="4" presStyleCnt="9">
        <dgm:presLayoutVars>
          <dgm:bulletEnabled val="1"/>
        </dgm:presLayoutVars>
      </dgm:prSet>
      <dgm:spPr/>
    </dgm:pt>
    <dgm:pt modelId="{A720AD1C-C4CD-45DE-98B1-4EDA933D0D0F}" type="pres">
      <dgm:prSet presAssocID="{3D140174-3D89-4FD1-820D-4A9D57C45584}" presName="spaceBetweenRectangles" presStyleCnt="0"/>
      <dgm:spPr/>
    </dgm:pt>
    <dgm:pt modelId="{605AC52F-2949-4636-9795-BCAB3BEC814C}" type="pres">
      <dgm:prSet presAssocID="{748E890E-18E9-47BF-BDA6-A9E8A4EEF291}" presName="parentLin" presStyleCnt="0"/>
      <dgm:spPr/>
    </dgm:pt>
    <dgm:pt modelId="{E58FC951-8764-4045-8150-6674947DE1FA}" type="pres">
      <dgm:prSet presAssocID="{748E890E-18E9-47BF-BDA6-A9E8A4EEF291}" presName="parentLeftMargin" presStyleLbl="node1" presStyleIdx="4" presStyleCnt="9"/>
      <dgm:spPr/>
      <dgm:t>
        <a:bodyPr/>
        <a:lstStyle/>
        <a:p>
          <a:endParaRPr lang="es-EC"/>
        </a:p>
      </dgm:t>
    </dgm:pt>
    <dgm:pt modelId="{DCB1C91B-5477-493C-9D82-CF9393C2F274}" type="pres">
      <dgm:prSet presAssocID="{748E890E-18E9-47BF-BDA6-A9E8A4EEF291}" presName="parentText" presStyleLbl="node1" presStyleIdx="5" presStyleCnt="9">
        <dgm:presLayoutVars>
          <dgm:chMax val="0"/>
          <dgm:bulletEnabled val="1"/>
        </dgm:presLayoutVars>
      </dgm:prSet>
      <dgm:spPr/>
      <dgm:t>
        <a:bodyPr/>
        <a:lstStyle/>
        <a:p>
          <a:endParaRPr lang="es-EC"/>
        </a:p>
      </dgm:t>
    </dgm:pt>
    <dgm:pt modelId="{0571890E-0B0A-4016-9A83-FD2336D177F5}" type="pres">
      <dgm:prSet presAssocID="{748E890E-18E9-47BF-BDA6-A9E8A4EEF291}" presName="negativeSpace" presStyleCnt="0"/>
      <dgm:spPr/>
    </dgm:pt>
    <dgm:pt modelId="{71E9DCAE-DF7D-44EF-976F-06F6BBB5275F}" type="pres">
      <dgm:prSet presAssocID="{748E890E-18E9-47BF-BDA6-A9E8A4EEF291}" presName="childText" presStyleLbl="conFgAcc1" presStyleIdx="5" presStyleCnt="9">
        <dgm:presLayoutVars>
          <dgm:bulletEnabled val="1"/>
        </dgm:presLayoutVars>
      </dgm:prSet>
      <dgm:spPr/>
    </dgm:pt>
    <dgm:pt modelId="{CFFA1067-C6AC-45F4-902A-C5BFD70D0055}" type="pres">
      <dgm:prSet presAssocID="{6AA2D21E-70C6-4634-9BDF-0EF1B01123F2}" presName="spaceBetweenRectangles" presStyleCnt="0"/>
      <dgm:spPr/>
    </dgm:pt>
    <dgm:pt modelId="{4E49E4FC-73BF-4D40-9E87-A9E8C6C07BCD}" type="pres">
      <dgm:prSet presAssocID="{2B068F0A-38B5-471D-8329-B0A059E6B9D2}" presName="parentLin" presStyleCnt="0"/>
      <dgm:spPr/>
    </dgm:pt>
    <dgm:pt modelId="{DD4BA127-6D24-4F7C-A4C3-578ADD535FB8}" type="pres">
      <dgm:prSet presAssocID="{2B068F0A-38B5-471D-8329-B0A059E6B9D2}" presName="parentLeftMargin" presStyleLbl="node1" presStyleIdx="5" presStyleCnt="9"/>
      <dgm:spPr/>
      <dgm:t>
        <a:bodyPr/>
        <a:lstStyle/>
        <a:p>
          <a:endParaRPr lang="es-EC"/>
        </a:p>
      </dgm:t>
    </dgm:pt>
    <dgm:pt modelId="{CE835F72-2EA2-4802-A26B-1498BC1541EC}" type="pres">
      <dgm:prSet presAssocID="{2B068F0A-38B5-471D-8329-B0A059E6B9D2}" presName="parentText" presStyleLbl="node1" presStyleIdx="6" presStyleCnt="9">
        <dgm:presLayoutVars>
          <dgm:chMax val="0"/>
          <dgm:bulletEnabled val="1"/>
        </dgm:presLayoutVars>
      </dgm:prSet>
      <dgm:spPr/>
      <dgm:t>
        <a:bodyPr/>
        <a:lstStyle/>
        <a:p>
          <a:endParaRPr lang="es-EC"/>
        </a:p>
      </dgm:t>
    </dgm:pt>
    <dgm:pt modelId="{483E545E-10AA-41AE-8088-C8572011B75D}" type="pres">
      <dgm:prSet presAssocID="{2B068F0A-38B5-471D-8329-B0A059E6B9D2}" presName="negativeSpace" presStyleCnt="0"/>
      <dgm:spPr/>
    </dgm:pt>
    <dgm:pt modelId="{20B5FBDC-1C6E-4568-9D9D-C72CAA138EF6}" type="pres">
      <dgm:prSet presAssocID="{2B068F0A-38B5-471D-8329-B0A059E6B9D2}" presName="childText" presStyleLbl="conFgAcc1" presStyleIdx="6" presStyleCnt="9">
        <dgm:presLayoutVars>
          <dgm:bulletEnabled val="1"/>
        </dgm:presLayoutVars>
      </dgm:prSet>
      <dgm:spPr/>
    </dgm:pt>
    <dgm:pt modelId="{C885AAF5-3E46-4E4B-8A5A-EB5D806EE6CC}" type="pres">
      <dgm:prSet presAssocID="{DDB659FA-A7D8-407B-AD23-56E41B6BEEDB}" presName="spaceBetweenRectangles" presStyleCnt="0"/>
      <dgm:spPr/>
    </dgm:pt>
    <dgm:pt modelId="{DA9B5169-A9F4-4B7B-800A-763EB5A4F4A0}" type="pres">
      <dgm:prSet presAssocID="{5B54F6DD-95CD-498B-A920-A09C04EFFB8A}" presName="parentLin" presStyleCnt="0"/>
      <dgm:spPr/>
    </dgm:pt>
    <dgm:pt modelId="{422B4384-6BEE-48E9-B7BA-12F08481544D}" type="pres">
      <dgm:prSet presAssocID="{5B54F6DD-95CD-498B-A920-A09C04EFFB8A}" presName="parentLeftMargin" presStyleLbl="node1" presStyleIdx="6" presStyleCnt="9"/>
      <dgm:spPr/>
      <dgm:t>
        <a:bodyPr/>
        <a:lstStyle/>
        <a:p>
          <a:endParaRPr lang="es-EC"/>
        </a:p>
      </dgm:t>
    </dgm:pt>
    <dgm:pt modelId="{5FF41515-60F9-48AC-93F0-7119C7EC8F59}" type="pres">
      <dgm:prSet presAssocID="{5B54F6DD-95CD-498B-A920-A09C04EFFB8A}" presName="parentText" presStyleLbl="node1" presStyleIdx="7" presStyleCnt="9">
        <dgm:presLayoutVars>
          <dgm:chMax val="0"/>
          <dgm:bulletEnabled val="1"/>
        </dgm:presLayoutVars>
      </dgm:prSet>
      <dgm:spPr/>
      <dgm:t>
        <a:bodyPr/>
        <a:lstStyle/>
        <a:p>
          <a:endParaRPr lang="es-EC"/>
        </a:p>
      </dgm:t>
    </dgm:pt>
    <dgm:pt modelId="{9EC85178-4394-4DA9-9C28-D09C2C3D548B}" type="pres">
      <dgm:prSet presAssocID="{5B54F6DD-95CD-498B-A920-A09C04EFFB8A}" presName="negativeSpace" presStyleCnt="0"/>
      <dgm:spPr/>
    </dgm:pt>
    <dgm:pt modelId="{273B2ED5-3C6D-4086-9558-E39CF7AF06A7}" type="pres">
      <dgm:prSet presAssocID="{5B54F6DD-95CD-498B-A920-A09C04EFFB8A}" presName="childText" presStyleLbl="conFgAcc1" presStyleIdx="7" presStyleCnt="9">
        <dgm:presLayoutVars>
          <dgm:bulletEnabled val="1"/>
        </dgm:presLayoutVars>
      </dgm:prSet>
      <dgm:spPr/>
    </dgm:pt>
    <dgm:pt modelId="{574189B7-0C1C-41BB-8C23-1EC8F7E370C9}" type="pres">
      <dgm:prSet presAssocID="{29D389B7-7F4B-4549-849C-EF1D73CE46FE}" presName="spaceBetweenRectangles" presStyleCnt="0"/>
      <dgm:spPr/>
    </dgm:pt>
    <dgm:pt modelId="{EEAFD258-66A5-4EE9-9632-C257250357F3}" type="pres">
      <dgm:prSet presAssocID="{B40A7264-DFB0-4FA7-AC99-2C5A7529DB0D}" presName="parentLin" presStyleCnt="0"/>
      <dgm:spPr/>
    </dgm:pt>
    <dgm:pt modelId="{35F7B55C-5C31-4416-8373-3C147A2CF30A}" type="pres">
      <dgm:prSet presAssocID="{B40A7264-DFB0-4FA7-AC99-2C5A7529DB0D}" presName="parentLeftMargin" presStyleLbl="node1" presStyleIdx="7" presStyleCnt="9"/>
      <dgm:spPr/>
      <dgm:t>
        <a:bodyPr/>
        <a:lstStyle/>
        <a:p>
          <a:endParaRPr lang="es-EC"/>
        </a:p>
      </dgm:t>
    </dgm:pt>
    <dgm:pt modelId="{5033955D-0C7B-4FCA-A1FC-D44B555E1C56}" type="pres">
      <dgm:prSet presAssocID="{B40A7264-DFB0-4FA7-AC99-2C5A7529DB0D}" presName="parentText" presStyleLbl="node1" presStyleIdx="8" presStyleCnt="9">
        <dgm:presLayoutVars>
          <dgm:chMax val="0"/>
          <dgm:bulletEnabled val="1"/>
        </dgm:presLayoutVars>
      </dgm:prSet>
      <dgm:spPr/>
      <dgm:t>
        <a:bodyPr/>
        <a:lstStyle/>
        <a:p>
          <a:endParaRPr lang="es-EC"/>
        </a:p>
      </dgm:t>
    </dgm:pt>
    <dgm:pt modelId="{D354548E-D9DF-436A-A4E5-CDE3AE4BE39B}" type="pres">
      <dgm:prSet presAssocID="{B40A7264-DFB0-4FA7-AC99-2C5A7529DB0D}" presName="negativeSpace" presStyleCnt="0"/>
      <dgm:spPr/>
    </dgm:pt>
    <dgm:pt modelId="{56033798-ADC0-4632-8E70-97F433E6E1AB}" type="pres">
      <dgm:prSet presAssocID="{B40A7264-DFB0-4FA7-AC99-2C5A7529DB0D}" presName="childText" presStyleLbl="conFgAcc1" presStyleIdx="8" presStyleCnt="9">
        <dgm:presLayoutVars>
          <dgm:bulletEnabled val="1"/>
        </dgm:presLayoutVars>
      </dgm:prSet>
      <dgm:spPr/>
    </dgm:pt>
  </dgm:ptLst>
  <dgm:cxnLst>
    <dgm:cxn modelId="{416092F7-0409-4CB0-B0F4-5C4ED825DD51}" type="presOf" srcId="{B40A7264-DFB0-4FA7-AC99-2C5A7529DB0D}" destId="{35F7B55C-5C31-4416-8373-3C147A2CF30A}" srcOrd="0" destOrd="0" presId="urn:microsoft.com/office/officeart/2005/8/layout/list1"/>
    <dgm:cxn modelId="{7695D31B-0F35-424B-85CA-3F3AF6396C95}" type="presOf" srcId="{031790D8-5348-4192-8D77-C3E5E926CF57}" destId="{1E05BE90-58E0-435D-A161-D70327C3C071}" srcOrd="0" destOrd="0" presId="urn:microsoft.com/office/officeart/2005/8/layout/list1"/>
    <dgm:cxn modelId="{56EA0495-35B7-48B3-BB01-8BB9377CC474}" type="presOf" srcId="{8F803813-93E3-4DE8-A536-E6BD20D5583B}" destId="{3E8CBB88-178C-4A0E-BA97-2ADADA317A66}" srcOrd="1" destOrd="0" presId="urn:microsoft.com/office/officeart/2005/8/layout/list1"/>
    <dgm:cxn modelId="{2420860F-D3E6-4394-AF1A-A064EAA04C3D}" srcId="{7DABBF49-0A43-42BA-86CC-D227841410C1}" destId="{07E51D9F-48B2-4531-B228-D9AF1F0982F4}" srcOrd="3" destOrd="0" parTransId="{068EABBB-E536-44DB-8150-A6AF3967EEE8}" sibTransId="{23F46A83-1E7A-43A2-BA1E-7543F4ABBEC2}"/>
    <dgm:cxn modelId="{E25DB562-0861-4DA2-AF1B-BDEA2F4627C9}" srcId="{7DABBF49-0A43-42BA-86CC-D227841410C1}" destId="{5B54F6DD-95CD-498B-A920-A09C04EFFB8A}" srcOrd="7" destOrd="0" parTransId="{ADCC9A53-3534-4385-93DB-06C2C3A9EFB4}" sibTransId="{29D389B7-7F4B-4549-849C-EF1D73CE46FE}"/>
    <dgm:cxn modelId="{E566353E-8409-4BDC-B8BD-2B05AEF4E507}" srcId="{7DABBF49-0A43-42BA-86CC-D227841410C1}" destId="{B40A7264-DFB0-4FA7-AC99-2C5A7529DB0D}" srcOrd="8" destOrd="0" parTransId="{CAEFB77C-2416-427E-A2F6-D9D2AF19A575}" sibTransId="{53B73629-601C-41BA-AB0D-BB6AD7049FB6}"/>
    <dgm:cxn modelId="{C48AADAC-16B5-4501-B7D5-E2A0E3218679}" srcId="{7DABBF49-0A43-42BA-86CC-D227841410C1}" destId="{031790D8-5348-4192-8D77-C3E5E926CF57}" srcOrd="2" destOrd="0" parTransId="{4779C70B-4E5C-4CBE-86B7-8DD773320A8E}" sibTransId="{2D4A4E69-5EBF-4965-A4DA-E7EF52B6D577}"/>
    <dgm:cxn modelId="{53238B33-AC0B-41BC-9591-322CF955F686}" srcId="{7DABBF49-0A43-42BA-86CC-D227841410C1}" destId="{748E890E-18E9-47BF-BDA6-A9E8A4EEF291}" srcOrd="5" destOrd="0" parTransId="{AB4949CA-F91F-4928-9E03-6CC98768709E}" sibTransId="{6AA2D21E-70C6-4634-9BDF-0EF1B01123F2}"/>
    <dgm:cxn modelId="{23DB65BB-A62B-495C-BC8C-32513A3267B6}" type="presOf" srcId="{4DC2023A-902E-4262-AC1A-88CC48700FDD}" destId="{F1A0A419-1D10-4872-BE86-5797F219555B}" srcOrd="0" destOrd="0" presId="urn:microsoft.com/office/officeart/2005/8/layout/list1"/>
    <dgm:cxn modelId="{AABB535D-96EC-426F-8963-EB9E4305811D}" type="presOf" srcId="{748E890E-18E9-47BF-BDA6-A9E8A4EEF291}" destId="{E58FC951-8764-4045-8150-6674947DE1FA}" srcOrd="0" destOrd="0" presId="urn:microsoft.com/office/officeart/2005/8/layout/list1"/>
    <dgm:cxn modelId="{94C95EC1-7FF1-4FA8-A5CD-EA47F408B4BB}" type="presOf" srcId="{07E51D9F-48B2-4531-B228-D9AF1F0982F4}" destId="{18F413CD-495A-4289-85C5-F7D4504A2FBE}" srcOrd="1" destOrd="0" presId="urn:microsoft.com/office/officeart/2005/8/layout/list1"/>
    <dgm:cxn modelId="{4FD4B409-C684-4307-A8C2-299902CD8F46}" type="presOf" srcId="{5B54F6DD-95CD-498B-A920-A09C04EFFB8A}" destId="{422B4384-6BEE-48E9-B7BA-12F08481544D}" srcOrd="0" destOrd="0" presId="urn:microsoft.com/office/officeart/2005/8/layout/list1"/>
    <dgm:cxn modelId="{690DD5E9-61F7-4FB1-81F3-FF3FF7FB36FD}" srcId="{7DABBF49-0A43-42BA-86CC-D227841410C1}" destId="{2B068F0A-38B5-471D-8329-B0A059E6B9D2}" srcOrd="6" destOrd="0" parTransId="{80159662-96B4-4318-A68A-6F99D8E44CD1}" sibTransId="{DDB659FA-A7D8-407B-AD23-56E41B6BEEDB}"/>
    <dgm:cxn modelId="{847F17F3-BB98-4BAD-82B4-6D7FF0066B8F}" type="presOf" srcId="{031790D8-5348-4192-8D77-C3E5E926CF57}" destId="{C1260C8E-E0D2-431A-B62C-E038989DF2BF}" srcOrd="1" destOrd="0" presId="urn:microsoft.com/office/officeart/2005/8/layout/list1"/>
    <dgm:cxn modelId="{B3A1BB71-58AB-4165-B051-55768DC5F511}" type="presOf" srcId="{2B068F0A-38B5-471D-8329-B0A059E6B9D2}" destId="{DD4BA127-6D24-4F7C-A4C3-578ADD535FB8}" srcOrd="0" destOrd="0" presId="urn:microsoft.com/office/officeart/2005/8/layout/list1"/>
    <dgm:cxn modelId="{4C1A880C-2BF0-4629-9336-9809AA991407}" srcId="{7DABBF49-0A43-42BA-86CC-D227841410C1}" destId="{4DC2023A-902E-4262-AC1A-88CC48700FDD}" srcOrd="4" destOrd="0" parTransId="{9C87BAC6-D692-4DB6-9086-EB123382620A}" sibTransId="{3D140174-3D89-4FD1-820D-4A9D57C45584}"/>
    <dgm:cxn modelId="{39EC03E1-11F5-416A-921C-783FB006D423}" type="presOf" srcId="{5B54F6DD-95CD-498B-A920-A09C04EFFB8A}" destId="{5FF41515-60F9-48AC-93F0-7119C7EC8F59}" srcOrd="1"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C991BDED-D441-4E1C-99C1-2288693C6D3D}" type="presOf" srcId="{2B068F0A-38B5-471D-8329-B0A059E6B9D2}" destId="{CE835F72-2EA2-4802-A26B-1498BC1541EC}" srcOrd="1" destOrd="0" presId="urn:microsoft.com/office/officeart/2005/8/layout/list1"/>
    <dgm:cxn modelId="{44C2F9AA-7402-4A53-BB19-0E4D10E5A00A}" type="presOf" srcId="{7DABBF49-0A43-42BA-86CC-D227841410C1}" destId="{23400951-326B-4FBE-A821-A2570611E29B}" srcOrd="0" destOrd="0" presId="urn:microsoft.com/office/officeart/2005/8/layout/list1"/>
    <dgm:cxn modelId="{F9DBA0D4-F951-42FE-9DA0-BB9724576E17}" type="presOf" srcId="{748E890E-18E9-47BF-BDA6-A9E8A4EEF291}" destId="{DCB1C91B-5477-493C-9D82-CF9393C2F274}" srcOrd="1" destOrd="0" presId="urn:microsoft.com/office/officeart/2005/8/layout/list1"/>
    <dgm:cxn modelId="{3BF22736-D45D-4BD9-80A8-20836461CAC6}" type="presOf" srcId="{0B582162-AAD6-47FF-8C38-D4A8D0E37B58}" destId="{B93C7E72-47D0-4145-BAAD-D2A16EE4C194}" srcOrd="0"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F44A34ED-3CC5-4216-8605-AEB301021D5E}" type="presOf" srcId="{4DC2023A-902E-4262-AC1A-88CC48700FDD}" destId="{86CB5C18-5095-4D19-9A89-9854E3703B0E}" srcOrd="1" destOrd="0" presId="urn:microsoft.com/office/officeart/2005/8/layout/list1"/>
    <dgm:cxn modelId="{92636DD5-E6DD-4506-A3BB-902A2547A23A}" type="presOf" srcId="{B40A7264-DFB0-4FA7-AC99-2C5A7529DB0D}" destId="{5033955D-0C7B-4FCA-A1FC-D44B555E1C56}" srcOrd="1" destOrd="0" presId="urn:microsoft.com/office/officeart/2005/8/layout/list1"/>
    <dgm:cxn modelId="{41E2451F-E2B5-49F5-9220-1C78B6FD8283}" type="presOf" srcId="{07E51D9F-48B2-4531-B228-D9AF1F0982F4}" destId="{90BC5A0A-5CFE-4E65-9FD7-C93151A531C1}" srcOrd="0" destOrd="0" presId="urn:microsoft.com/office/officeart/2005/8/layout/list1"/>
    <dgm:cxn modelId="{BA5D4A18-31DB-40D8-8FF2-5932EDBDC3F6}" type="presOf" srcId="{8F803813-93E3-4DE8-A536-E6BD20D5583B}" destId="{6C98B0CA-02B5-44C0-AE17-46B997EEA170}" srcOrd="0" destOrd="0" presId="urn:microsoft.com/office/officeart/2005/8/layout/list1"/>
    <dgm:cxn modelId="{6980F459-8B9C-4347-8EE9-2170BA6D0EB9}" type="presOf" srcId="{0B582162-AAD6-47FF-8C38-D4A8D0E37B58}" destId="{8A01C04C-AC66-403A-ADC4-D23E26F2D032}" srcOrd="1" destOrd="0" presId="urn:microsoft.com/office/officeart/2005/8/layout/list1"/>
    <dgm:cxn modelId="{673285C7-0D74-42CA-8D78-9F66D6F1EAE3}" type="presParOf" srcId="{23400951-326B-4FBE-A821-A2570611E29B}" destId="{8D4226D2-6CA3-4482-9565-B0A2BA57E5EF}" srcOrd="0" destOrd="0" presId="urn:microsoft.com/office/officeart/2005/8/layout/list1"/>
    <dgm:cxn modelId="{BDDDFDDC-EB6D-49E1-AFFB-00DE952F12F9}" type="presParOf" srcId="{8D4226D2-6CA3-4482-9565-B0A2BA57E5EF}" destId="{6C98B0CA-02B5-44C0-AE17-46B997EEA170}" srcOrd="0" destOrd="0" presId="urn:microsoft.com/office/officeart/2005/8/layout/list1"/>
    <dgm:cxn modelId="{BD9A604D-850B-49C0-A3F9-6A4884E323AA}" type="presParOf" srcId="{8D4226D2-6CA3-4482-9565-B0A2BA57E5EF}" destId="{3E8CBB88-178C-4A0E-BA97-2ADADA317A66}" srcOrd="1" destOrd="0" presId="urn:microsoft.com/office/officeart/2005/8/layout/list1"/>
    <dgm:cxn modelId="{F59CCC40-557D-4EF7-A504-400C558C734B}" type="presParOf" srcId="{23400951-326B-4FBE-A821-A2570611E29B}" destId="{96396B75-1240-4697-B494-1DE573E27D2E}" srcOrd="1" destOrd="0" presId="urn:microsoft.com/office/officeart/2005/8/layout/list1"/>
    <dgm:cxn modelId="{83FA6FA0-87E8-4ECF-B45A-9E71989BA472}" type="presParOf" srcId="{23400951-326B-4FBE-A821-A2570611E29B}" destId="{33BEDABC-4AB1-4A7E-BDF9-9E0AFFC554C1}" srcOrd="2" destOrd="0" presId="urn:microsoft.com/office/officeart/2005/8/layout/list1"/>
    <dgm:cxn modelId="{E07CA26A-063A-4A15-8626-E94A2268FE4E}" type="presParOf" srcId="{23400951-326B-4FBE-A821-A2570611E29B}" destId="{640A2255-E6BE-40AE-BC93-5164E13B6F2C}" srcOrd="3" destOrd="0" presId="urn:microsoft.com/office/officeart/2005/8/layout/list1"/>
    <dgm:cxn modelId="{BA73BDB8-8FE5-4E25-B3A9-AEDE2B5659C5}" type="presParOf" srcId="{23400951-326B-4FBE-A821-A2570611E29B}" destId="{74AB7FB3-5547-4776-BF5A-9E97AB049601}" srcOrd="4" destOrd="0" presId="urn:microsoft.com/office/officeart/2005/8/layout/list1"/>
    <dgm:cxn modelId="{F86A6232-41D5-49FE-9D41-556E37F821A2}" type="presParOf" srcId="{74AB7FB3-5547-4776-BF5A-9E97AB049601}" destId="{B93C7E72-47D0-4145-BAAD-D2A16EE4C194}" srcOrd="0" destOrd="0" presId="urn:microsoft.com/office/officeart/2005/8/layout/list1"/>
    <dgm:cxn modelId="{EBB28326-74DB-4BCD-BD3C-F999FCD7A9F6}" type="presParOf" srcId="{74AB7FB3-5547-4776-BF5A-9E97AB049601}" destId="{8A01C04C-AC66-403A-ADC4-D23E26F2D032}" srcOrd="1" destOrd="0" presId="urn:microsoft.com/office/officeart/2005/8/layout/list1"/>
    <dgm:cxn modelId="{6F4A2E9E-4137-4E7F-96BA-5C64BBA8B85B}" type="presParOf" srcId="{23400951-326B-4FBE-A821-A2570611E29B}" destId="{75AE6F2F-DBE3-4C2D-B88B-DE7C59650F87}" srcOrd="5" destOrd="0" presId="urn:microsoft.com/office/officeart/2005/8/layout/list1"/>
    <dgm:cxn modelId="{B12AE447-6683-429C-9ACE-18853B253F0F}" type="presParOf" srcId="{23400951-326B-4FBE-A821-A2570611E29B}" destId="{4BB65576-AEEA-405F-B732-E03A6E4CFFC1}" srcOrd="6" destOrd="0" presId="urn:microsoft.com/office/officeart/2005/8/layout/list1"/>
    <dgm:cxn modelId="{3540543B-D169-45F1-9F96-C68EEB182E5E}" type="presParOf" srcId="{23400951-326B-4FBE-A821-A2570611E29B}" destId="{2FABB375-8E0C-4735-93C6-49B4477814F7}" srcOrd="7" destOrd="0" presId="urn:microsoft.com/office/officeart/2005/8/layout/list1"/>
    <dgm:cxn modelId="{183B04F4-3072-4FE7-B356-A98B7FE428AD}" type="presParOf" srcId="{23400951-326B-4FBE-A821-A2570611E29B}" destId="{AD936CC1-5219-4A7B-95E3-8FCA82D06ED7}" srcOrd="8" destOrd="0" presId="urn:microsoft.com/office/officeart/2005/8/layout/list1"/>
    <dgm:cxn modelId="{04DA9B5F-00EE-4BFC-958B-06672125F1EC}" type="presParOf" srcId="{AD936CC1-5219-4A7B-95E3-8FCA82D06ED7}" destId="{1E05BE90-58E0-435D-A161-D70327C3C071}" srcOrd="0" destOrd="0" presId="urn:microsoft.com/office/officeart/2005/8/layout/list1"/>
    <dgm:cxn modelId="{C8988622-A1FF-4D9A-8D32-2EC23F73AC86}" type="presParOf" srcId="{AD936CC1-5219-4A7B-95E3-8FCA82D06ED7}" destId="{C1260C8E-E0D2-431A-B62C-E038989DF2BF}" srcOrd="1" destOrd="0" presId="urn:microsoft.com/office/officeart/2005/8/layout/list1"/>
    <dgm:cxn modelId="{D712865A-E8C4-4924-86EA-B7F5B780EC3F}" type="presParOf" srcId="{23400951-326B-4FBE-A821-A2570611E29B}" destId="{08D85EEE-895D-486D-8802-F2E64A78B2FA}" srcOrd="9" destOrd="0" presId="urn:microsoft.com/office/officeart/2005/8/layout/list1"/>
    <dgm:cxn modelId="{D59C927B-8E3B-4AFF-94C7-8790C070DCDC}" type="presParOf" srcId="{23400951-326B-4FBE-A821-A2570611E29B}" destId="{1D75CB77-0189-46DA-83FF-40152B82E774}" srcOrd="10" destOrd="0" presId="urn:microsoft.com/office/officeart/2005/8/layout/list1"/>
    <dgm:cxn modelId="{057EC769-EE62-4813-BAF9-4F6278EE2369}" type="presParOf" srcId="{23400951-326B-4FBE-A821-A2570611E29B}" destId="{34143A15-EE3F-4129-A220-6ACB61AE35D9}" srcOrd="11" destOrd="0" presId="urn:microsoft.com/office/officeart/2005/8/layout/list1"/>
    <dgm:cxn modelId="{61C74B18-550E-46F6-B42D-5691B1F0D647}" type="presParOf" srcId="{23400951-326B-4FBE-A821-A2570611E29B}" destId="{9E1101C2-1DD7-4F79-96CF-019A53ED4CF7}" srcOrd="12" destOrd="0" presId="urn:microsoft.com/office/officeart/2005/8/layout/list1"/>
    <dgm:cxn modelId="{F19325E2-2353-47CC-A705-FB125D393D9E}" type="presParOf" srcId="{9E1101C2-1DD7-4F79-96CF-019A53ED4CF7}" destId="{90BC5A0A-5CFE-4E65-9FD7-C93151A531C1}" srcOrd="0" destOrd="0" presId="urn:microsoft.com/office/officeart/2005/8/layout/list1"/>
    <dgm:cxn modelId="{FE878D97-CAF9-4EAB-8736-F9BD3F994026}" type="presParOf" srcId="{9E1101C2-1DD7-4F79-96CF-019A53ED4CF7}" destId="{18F413CD-495A-4289-85C5-F7D4504A2FBE}" srcOrd="1" destOrd="0" presId="urn:microsoft.com/office/officeart/2005/8/layout/list1"/>
    <dgm:cxn modelId="{8B433694-593B-4E72-8113-E3143E28CE3F}" type="presParOf" srcId="{23400951-326B-4FBE-A821-A2570611E29B}" destId="{1E8F7E05-56C9-4CB3-A757-B8262F650DDE}" srcOrd="13" destOrd="0" presId="urn:microsoft.com/office/officeart/2005/8/layout/list1"/>
    <dgm:cxn modelId="{EAFCCF7E-44C4-4EEE-9405-97DB0B5EF4FC}" type="presParOf" srcId="{23400951-326B-4FBE-A821-A2570611E29B}" destId="{780C4653-E7C2-4B00-918B-5EB20610219D}" srcOrd="14" destOrd="0" presId="urn:microsoft.com/office/officeart/2005/8/layout/list1"/>
    <dgm:cxn modelId="{E001319F-7B71-4A53-8D38-89924B53A12A}" type="presParOf" srcId="{23400951-326B-4FBE-A821-A2570611E29B}" destId="{9B2F3822-F060-4C3C-A133-A73D9C413E8D}" srcOrd="15" destOrd="0" presId="urn:microsoft.com/office/officeart/2005/8/layout/list1"/>
    <dgm:cxn modelId="{68859FC3-ECE2-46C4-819C-3486846AF602}" type="presParOf" srcId="{23400951-326B-4FBE-A821-A2570611E29B}" destId="{6BAC16A4-B4E1-44CE-A69A-817E966FAF0E}" srcOrd="16" destOrd="0" presId="urn:microsoft.com/office/officeart/2005/8/layout/list1"/>
    <dgm:cxn modelId="{265FBEF8-8F8B-4923-AFF3-60547DFB29FF}" type="presParOf" srcId="{6BAC16A4-B4E1-44CE-A69A-817E966FAF0E}" destId="{F1A0A419-1D10-4872-BE86-5797F219555B}" srcOrd="0" destOrd="0" presId="urn:microsoft.com/office/officeart/2005/8/layout/list1"/>
    <dgm:cxn modelId="{F915E5CC-6934-444A-A1F0-1A1E8B4B53E1}" type="presParOf" srcId="{6BAC16A4-B4E1-44CE-A69A-817E966FAF0E}" destId="{86CB5C18-5095-4D19-9A89-9854E3703B0E}" srcOrd="1" destOrd="0" presId="urn:microsoft.com/office/officeart/2005/8/layout/list1"/>
    <dgm:cxn modelId="{9C8C7A24-04A8-4F14-B589-05BBF2FF5184}" type="presParOf" srcId="{23400951-326B-4FBE-A821-A2570611E29B}" destId="{FCBE379D-5111-4EA6-A5AC-078F23AE3CA0}" srcOrd="17" destOrd="0" presId="urn:microsoft.com/office/officeart/2005/8/layout/list1"/>
    <dgm:cxn modelId="{A4101D2D-F4AF-49FE-B0E9-1C2CCEF2254C}" type="presParOf" srcId="{23400951-326B-4FBE-A821-A2570611E29B}" destId="{123EFFBA-0520-4E9B-A911-12B0E3053AA4}" srcOrd="18" destOrd="0" presId="urn:microsoft.com/office/officeart/2005/8/layout/list1"/>
    <dgm:cxn modelId="{58BB2C60-4459-4138-B8BC-D5A636C1EBC4}" type="presParOf" srcId="{23400951-326B-4FBE-A821-A2570611E29B}" destId="{A720AD1C-C4CD-45DE-98B1-4EDA933D0D0F}" srcOrd="19" destOrd="0" presId="urn:microsoft.com/office/officeart/2005/8/layout/list1"/>
    <dgm:cxn modelId="{7109BB99-4A61-4417-BE5D-20A9123F25A4}" type="presParOf" srcId="{23400951-326B-4FBE-A821-A2570611E29B}" destId="{605AC52F-2949-4636-9795-BCAB3BEC814C}" srcOrd="20" destOrd="0" presId="urn:microsoft.com/office/officeart/2005/8/layout/list1"/>
    <dgm:cxn modelId="{54544877-4926-4748-A2DF-26CF6AC8E683}" type="presParOf" srcId="{605AC52F-2949-4636-9795-BCAB3BEC814C}" destId="{E58FC951-8764-4045-8150-6674947DE1FA}" srcOrd="0" destOrd="0" presId="urn:microsoft.com/office/officeart/2005/8/layout/list1"/>
    <dgm:cxn modelId="{EDDE46D6-1432-40CD-8F51-5DF07F0BD86F}" type="presParOf" srcId="{605AC52F-2949-4636-9795-BCAB3BEC814C}" destId="{DCB1C91B-5477-493C-9D82-CF9393C2F274}" srcOrd="1" destOrd="0" presId="urn:microsoft.com/office/officeart/2005/8/layout/list1"/>
    <dgm:cxn modelId="{52952D01-C14D-4A6C-9741-99889F65D829}" type="presParOf" srcId="{23400951-326B-4FBE-A821-A2570611E29B}" destId="{0571890E-0B0A-4016-9A83-FD2336D177F5}" srcOrd="21" destOrd="0" presId="urn:microsoft.com/office/officeart/2005/8/layout/list1"/>
    <dgm:cxn modelId="{3878154F-1972-4E44-8333-E89571CF949B}" type="presParOf" srcId="{23400951-326B-4FBE-A821-A2570611E29B}" destId="{71E9DCAE-DF7D-44EF-976F-06F6BBB5275F}" srcOrd="22" destOrd="0" presId="urn:microsoft.com/office/officeart/2005/8/layout/list1"/>
    <dgm:cxn modelId="{38C33826-FA21-4FDB-8701-28CEA7711DDD}" type="presParOf" srcId="{23400951-326B-4FBE-A821-A2570611E29B}" destId="{CFFA1067-C6AC-45F4-902A-C5BFD70D0055}" srcOrd="23" destOrd="0" presId="urn:microsoft.com/office/officeart/2005/8/layout/list1"/>
    <dgm:cxn modelId="{96EF7B94-7B7A-41E6-B540-113F4242338F}" type="presParOf" srcId="{23400951-326B-4FBE-A821-A2570611E29B}" destId="{4E49E4FC-73BF-4D40-9E87-A9E8C6C07BCD}" srcOrd="24" destOrd="0" presId="urn:microsoft.com/office/officeart/2005/8/layout/list1"/>
    <dgm:cxn modelId="{2A96F4A8-C43A-4F7C-A3A1-2195B3F1A915}" type="presParOf" srcId="{4E49E4FC-73BF-4D40-9E87-A9E8C6C07BCD}" destId="{DD4BA127-6D24-4F7C-A4C3-578ADD535FB8}" srcOrd="0" destOrd="0" presId="urn:microsoft.com/office/officeart/2005/8/layout/list1"/>
    <dgm:cxn modelId="{C6FB5E0F-509C-4CE6-B135-C688CF3AD936}" type="presParOf" srcId="{4E49E4FC-73BF-4D40-9E87-A9E8C6C07BCD}" destId="{CE835F72-2EA2-4802-A26B-1498BC1541EC}" srcOrd="1" destOrd="0" presId="urn:microsoft.com/office/officeart/2005/8/layout/list1"/>
    <dgm:cxn modelId="{FAB4E5C0-8EA9-492F-BD05-D226850E357E}" type="presParOf" srcId="{23400951-326B-4FBE-A821-A2570611E29B}" destId="{483E545E-10AA-41AE-8088-C8572011B75D}" srcOrd="25" destOrd="0" presId="urn:microsoft.com/office/officeart/2005/8/layout/list1"/>
    <dgm:cxn modelId="{081559E1-4E14-4857-817A-653CCBA8E722}" type="presParOf" srcId="{23400951-326B-4FBE-A821-A2570611E29B}" destId="{20B5FBDC-1C6E-4568-9D9D-C72CAA138EF6}" srcOrd="26" destOrd="0" presId="urn:microsoft.com/office/officeart/2005/8/layout/list1"/>
    <dgm:cxn modelId="{95136224-739C-49FA-9448-2C0632CA20C1}" type="presParOf" srcId="{23400951-326B-4FBE-A821-A2570611E29B}" destId="{C885AAF5-3E46-4E4B-8A5A-EB5D806EE6CC}" srcOrd="27" destOrd="0" presId="urn:microsoft.com/office/officeart/2005/8/layout/list1"/>
    <dgm:cxn modelId="{B693B9DF-2473-4BD4-A81C-923E85A4FD3D}" type="presParOf" srcId="{23400951-326B-4FBE-A821-A2570611E29B}" destId="{DA9B5169-A9F4-4B7B-800A-763EB5A4F4A0}" srcOrd="28" destOrd="0" presId="urn:microsoft.com/office/officeart/2005/8/layout/list1"/>
    <dgm:cxn modelId="{E512DF7A-DB00-4C9D-A8C3-980E3E015A6F}" type="presParOf" srcId="{DA9B5169-A9F4-4B7B-800A-763EB5A4F4A0}" destId="{422B4384-6BEE-48E9-B7BA-12F08481544D}" srcOrd="0" destOrd="0" presId="urn:microsoft.com/office/officeart/2005/8/layout/list1"/>
    <dgm:cxn modelId="{1AF19DD9-F6AE-45AC-8F23-E3C27BFF469C}" type="presParOf" srcId="{DA9B5169-A9F4-4B7B-800A-763EB5A4F4A0}" destId="{5FF41515-60F9-48AC-93F0-7119C7EC8F59}" srcOrd="1" destOrd="0" presId="urn:microsoft.com/office/officeart/2005/8/layout/list1"/>
    <dgm:cxn modelId="{9B801430-76EF-419D-A064-D9C593F7723E}" type="presParOf" srcId="{23400951-326B-4FBE-A821-A2570611E29B}" destId="{9EC85178-4394-4DA9-9C28-D09C2C3D548B}" srcOrd="29" destOrd="0" presId="urn:microsoft.com/office/officeart/2005/8/layout/list1"/>
    <dgm:cxn modelId="{BE4AED79-12BD-4148-8A40-F07187659D63}" type="presParOf" srcId="{23400951-326B-4FBE-A821-A2570611E29B}" destId="{273B2ED5-3C6D-4086-9558-E39CF7AF06A7}" srcOrd="30" destOrd="0" presId="urn:microsoft.com/office/officeart/2005/8/layout/list1"/>
    <dgm:cxn modelId="{7AD889DE-082F-43DD-ACEF-7BEAE2A56FBB}" type="presParOf" srcId="{23400951-326B-4FBE-A821-A2570611E29B}" destId="{574189B7-0C1C-41BB-8C23-1EC8F7E370C9}" srcOrd="31" destOrd="0" presId="urn:microsoft.com/office/officeart/2005/8/layout/list1"/>
    <dgm:cxn modelId="{CEEAFB88-8796-4FDF-BA15-03EB5BC0983E}" type="presParOf" srcId="{23400951-326B-4FBE-A821-A2570611E29B}" destId="{EEAFD258-66A5-4EE9-9632-C257250357F3}" srcOrd="32" destOrd="0" presId="urn:microsoft.com/office/officeart/2005/8/layout/list1"/>
    <dgm:cxn modelId="{71BB9EF1-4879-4B19-B8B1-A764E85DF8B8}" type="presParOf" srcId="{EEAFD258-66A5-4EE9-9632-C257250357F3}" destId="{35F7B55C-5C31-4416-8373-3C147A2CF30A}" srcOrd="0" destOrd="0" presId="urn:microsoft.com/office/officeart/2005/8/layout/list1"/>
    <dgm:cxn modelId="{98872787-A43C-4444-857B-A9C777AD7DDE}" type="presParOf" srcId="{EEAFD258-66A5-4EE9-9632-C257250357F3}" destId="{5033955D-0C7B-4FCA-A1FC-D44B555E1C56}" srcOrd="1" destOrd="0" presId="urn:microsoft.com/office/officeart/2005/8/layout/list1"/>
    <dgm:cxn modelId="{4E121D1E-0713-4347-9A91-8C9C6E9888C1}" type="presParOf" srcId="{23400951-326B-4FBE-A821-A2570611E29B}" destId="{D354548E-D9DF-436A-A4E5-CDE3AE4BE39B}" srcOrd="33" destOrd="0" presId="urn:microsoft.com/office/officeart/2005/8/layout/list1"/>
    <dgm:cxn modelId="{96AD8C5C-F736-459A-80CF-B4FCAC00AB0A}" type="presParOf" srcId="{23400951-326B-4FBE-A821-A2570611E29B}" destId="{56033798-ADC0-4632-8E70-97F433E6E1AB}"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smtClean="0"/>
            <a:t>Metodología</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B149844F-30A9-4251-A135-567706D54A09}">
      <dgm:prSet phldrT="[Texto]"/>
      <dgm:spPr/>
      <dgm:t>
        <a:bodyPr/>
        <a:lstStyle/>
        <a:p>
          <a:r>
            <a:rPr lang="es-EC" dirty="0" smtClean="0"/>
            <a:t>Proceso Investigativo del Problema</a:t>
          </a:r>
          <a:endParaRPr lang="es-EC" dirty="0"/>
        </a:p>
      </dgm:t>
    </dgm:pt>
    <dgm:pt modelId="{CC2D7029-24A1-4124-A7B3-1CC89F18A5CC}" type="parTrans" cxnId="{AB9FF579-9E37-4B99-A671-81E8FE4D68F8}">
      <dgm:prSet/>
      <dgm:spPr/>
      <dgm:t>
        <a:bodyPr/>
        <a:lstStyle/>
        <a:p>
          <a:endParaRPr lang="es-EC"/>
        </a:p>
      </dgm:t>
    </dgm:pt>
    <dgm:pt modelId="{678A734F-C69E-4819-B592-AE2C7F5A22D9}" type="sibTrans" cxnId="{AB9FF579-9E37-4B99-A671-81E8FE4D68F8}">
      <dgm:prSet/>
      <dgm:spPr/>
      <dgm:t>
        <a:bodyPr/>
        <a:lstStyle/>
        <a:p>
          <a:endParaRPr lang="es-EC"/>
        </a:p>
      </dgm:t>
    </dgm:pt>
    <dgm:pt modelId="{07E51D9F-48B2-4531-B228-D9AF1F0982F4}">
      <dgm:prSet/>
      <dgm:spPr/>
      <dgm:t>
        <a:bodyPr/>
        <a:lstStyle/>
        <a:p>
          <a:r>
            <a:rPr lang="es-EC" dirty="0" smtClean="0"/>
            <a:t>Métodos</a:t>
          </a:r>
          <a:endParaRPr lang="es-EC" dirty="0"/>
        </a:p>
      </dgm:t>
    </dgm:pt>
    <dgm:pt modelId="{068EABBB-E536-44DB-8150-A6AF3967EEE8}" type="parTrans" cxnId="{2420860F-D3E6-4394-AF1A-A064EAA04C3D}">
      <dgm:prSet/>
      <dgm:spPr/>
      <dgm:t>
        <a:bodyPr/>
        <a:lstStyle/>
        <a:p>
          <a:endParaRPr lang="es-EC"/>
        </a:p>
      </dgm:t>
    </dgm:pt>
    <dgm:pt modelId="{23F46A83-1E7A-43A2-BA1E-7543F4ABBEC2}" type="sibTrans" cxnId="{2420860F-D3E6-4394-AF1A-A064EAA04C3D}">
      <dgm:prSet/>
      <dgm:spPr/>
      <dgm:t>
        <a:bodyPr/>
        <a:lstStyle/>
        <a:p>
          <a:endParaRPr lang="es-EC"/>
        </a:p>
      </dgm:t>
    </dgm:pt>
    <dgm:pt modelId="{031790D8-5348-4192-8D77-C3E5E926CF57}">
      <dgm:prSet/>
      <dgm:spPr/>
      <dgm:t>
        <a:bodyPr/>
        <a:lstStyle/>
        <a:p>
          <a:r>
            <a:rPr lang="es-EC" dirty="0" smtClean="0"/>
            <a:t>Población y muestra</a:t>
          </a:r>
          <a:endParaRPr lang="es-EC" dirty="0"/>
        </a:p>
      </dgm:t>
    </dgm:pt>
    <dgm:pt modelId="{4779C70B-4E5C-4CBE-86B7-8DD773320A8E}" type="parTrans" cxnId="{C48AADAC-16B5-4501-B7D5-E2A0E3218679}">
      <dgm:prSet/>
      <dgm:spPr/>
      <dgm:t>
        <a:bodyPr/>
        <a:lstStyle/>
        <a:p>
          <a:endParaRPr lang="es-EC"/>
        </a:p>
      </dgm:t>
    </dgm:pt>
    <dgm:pt modelId="{2D4A4E69-5EBF-4965-A4DA-E7EF52B6D577}" type="sibTrans" cxnId="{C48AADAC-16B5-4501-B7D5-E2A0E3218679}">
      <dgm:prSet/>
      <dgm:spPr/>
      <dgm:t>
        <a:bodyPr/>
        <a:lstStyle/>
        <a:p>
          <a:endParaRPr lang="es-EC"/>
        </a:p>
      </dgm:t>
    </dgm:pt>
    <dgm:pt modelId="{DEE658DE-1C2E-4964-AF18-2561931A15C4}">
      <dgm:prSet/>
      <dgm:spPr/>
      <dgm:t>
        <a:bodyPr/>
        <a:lstStyle/>
        <a:p>
          <a:r>
            <a:rPr lang="es-EC" dirty="0" smtClean="0"/>
            <a:t>Técnicas e Instrumentos de Investigación</a:t>
          </a:r>
          <a:endParaRPr lang="es-EC" dirty="0"/>
        </a:p>
      </dgm:t>
    </dgm:pt>
    <dgm:pt modelId="{EAA0AC49-CF67-4419-A87E-A0AC7D74500D}" type="parTrans" cxnId="{CFE6420E-A8E6-483A-94C6-9713EC599FB5}">
      <dgm:prSet/>
      <dgm:spPr/>
      <dgm:t>
        <a:bodyPr/>
        <a:lstStyle/>
        <a:p>
          <a:endParaRPr lang="es-EC"/>
        </a:p>
      </dgm:t>
    </dgm:pt>
    <dgm:pt modelId="{C9D5BCE7-C959-4AC0-ADFE-A29689F018CA}" type="sibTrans" cxnId="{CFE6420E-A8E6-483A-94C6-9713EC599FB5}">
      <dgm:prSet/>
      <dgm:spPr/>
      <dgm:t>
        <a:bodyPr/>
        <a:lstStyle/>
        <a:p>
          <a:endParaRPr lang="es-EC"/>
        </a:p>
      </dgm:t>
    </dgm:pt>
    <dgm:pt modelId="{0B582162-AAD6-47FF-8C38-D4A8D0E37B58}">
      <dgm:prSet/>
      <dgm:spPr/>
      <dgm:t>
        <a:bodyPr/>
        <a:lstStyle/>
        <a:p>
          <a:r>
            <a:rPr lang="es-EC" dirty="0" smtClean="0"/>
            <a:t>Definición y </a:t>
          </a:r>
          <a:r>
            <a:rPr lang="es-EC" dirty="0" err="1" smtClean="0"/>
            <a:t>operacionalización</a:t>
          </a:r>
          <a:r>
            <a:rPr lang="es-EC" dirty="0" smtClean="0"/>
            <a:t> de Variables</a:t>
          </a:r>
          <a:endParaRPr lang="es-EC" dirty="0"/>
        </a:p>
      </dgm:t>
    </dgm:pt>
    <dgm:pt modelId="{3EE90E53-22C2-473B-80DB-6DDA9E9AD485}" type="sibTrans" cxnId="{33C6D6A0-C9BF-431E-B4D1-DEF2273E97BD}">
      <dgm:prSet/>
      <dgm:spPr/>
      <dgm:t>
        <a:bodyPr/>
        <a:lstStyle/>
        <a:p>
          <a:endParaRPr lang="es-EC"/>
        </a:p>
      </dgm:t>
    </dgm:pt>
    <dgm:pt modelId="{40C5BB93-4DED-4EF8-89DA-92C32AC15E29}" type="parTrans" cxnId="{33C6D6A0-C9BF-431E-B4D1-DEF2273E97BD}">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6"/>
      <dgm:spPr/>
      <dgm:t>
        <a:bodyPr/>
        <a:lstStyle/>
        <a:p>
          <a:endParaRPr lang="es-EC"/>
        </a:p>
      </dgm:t>
    </dgm:pt>
    <dgm:pt modelId="{3E8CBB88-178C-4A0E-BA97-2ADADA317A66}" type="pres">
      <dgm:prSet presAssocID="{8F803813-93E3-4DE8-A536-E6BD20D5583B}" presName="parentText" presStyleLbl="node1" presStyleIdx="0" presStyleCnt="6">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6">
        <dgm:presLayoutVars>
          <dgm:bulletEnabled val="1"/>
        </dgm:presLayoutVars>
      </dgm:prSet>
      <dgm:spPr/>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6"/>
      <dgm:spPr/>
      <dgm:t>
        <a:bodyPr/>
        <a:lstStyle/>
        <a:p>
          <a:endParaRPr lang="es-EC"/>
        </a:p>
      </dgm:t>
    </dgm:pt>
    <dgm:pt modelId="{8A01C04C-AC66-403A-ADC4-D23E26F2D032}" type="pres">
      <dgm:prSet presAssocID="{0B582162-AAD6-47FF-8C38-D4A8D0E37B58}" presName="parentText" presStyleLbl="node1" presStyleIdx="1" presStyleCnt="6">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6">
        <dgm:presLayoutVars>
          <dgm:bulletEnabled val="1"/>
        </dgm:presLayoutVars>
      </dgm:prSet>
      <dgm:spPr/>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6"/>
      <dgm:spPr/>
      <dgm:t>
        <a:bodyPr/>
        <a:lstStyle/>
        <a:p>
          <a:endParaRPr lang="es-EC"/>
        </a:p>
      </dgm:t>
    </dgm:pt>
    <dgm:pt modelId="{C1260C8E-E0D2-431A-B62C-E038989DF2BF}" type="pres">
      <dgm:prSet presAssocID="{031790D8-5348-4192-8D77-C3E5E926CF57}" presName="parentText" presStyleLbl="node1" presStyleIdx="2" presStyleCnt="6">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6">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6"/>
      <dgm:spPr/>
      <dgm:t>
        <a:bodyPr/>
        <a:lstStyle/>
        <a:p>
          <a:endParaRPr lang="es-EC"/>
        </a:p>
      </dgm:t>
    </dgm:pt>
    <dgm:pt modelId="{18F413CD-495A-4289-85C5-F7D4504A2FBE}" type="pres">
      <dgm:prSet presAssocID="{07E51D9F-48B2-4531-B228-D9AF1F0982F4}" presName="parentText" presStyleLbl="node1" presStyleIdx="3" presStyleCnt="6">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6">
        <dgm:presLayoutVars>
          <dgm:bulletEnabled val="1"/>
        </dgm:presLayoutVars>
      </dgm:prSet>
      <dgm:spPr/>
    </dgm:pt>
    <dgm:pt modelId="{9B2F3822-F060-4C3C-A133-A73D9C413E8D}" type="pres">
      <dgm:prSet presAssocID="{23F46A83-1E7A-43A2-BA1E-7543F4ABBEC2}" presName="spaceBetweenRectangles" presStyleCnt="0"/>
      <dgm:spPr/>
    </dgm:pt>
    <dgm:pt modelId="{954C6229-6EC8-42B2-A741-2135401CAE16}" type="pres">
      <dgm:prSet presAssocID="{DEE658DE-1C2E-4964-AF18-2561931A15C4}" presName="parentLin" presStyleCnt="0"/>
      <dgm:spPr/>
    </dgm:pt>
    <dgm:pt modelId="{23D2E91C-8D83-424B-B823-4AC745C9A5B6}" type="pres">
      <dgm:prSet presAssocID="{DEE658DE-1C2E-4964-AF18-2561931A15C4}" presName="parentLeftMargin" presStyleLbl="node1" presStyleIdx="3" presStyleCnt="6"/>
      <dgm:spPr/>
      <dgm:t>
        <a:bodyPr/>
        <a:lstStyle/>
        <a:p>
          <a:endParaRPr lang="es-EC"/>
        </a:p>
      </dgm:t>
    </dgm:pt>
    <dgm:pt modelId="{C4611D55-65E5-474C-B91B-B7407B824061}" type="pres">
      <dgm:prSet presAssocID="{DEE658DE-1C2E-4964-AF18-2561931A15C4}" presName="parentText" presStyleLbl="node1" presStyleIdx="4" presStyleCnt="6">
        <dgm:presLayoutVars>
          <dgm:chMax val="0"/>
          <dgm:bulletEnabled val="1"/>
        </dgm:presLayoutVars>
      </dgm:prSet>
      <dgm:spPr/>
      <dgm:t>
        <a:bodyPr/>
        <a:lstStyle/>
        <a:p>
          <a:endParaRPr lang="es-EC"/>
        </a:p>
      </dgm:t>
    </dgm:pt>
    <dgm:pt modelId="{5F8F2263-F897-45F7-ACFD-42726C9B45D2}" type="pres">
      <dgm:prSet presAssocID="{DEE658DE-1C2E-4964-AF18-2561931A15C4}" presName="negativeSpace" presStyleCnt="0"/>
      <dgm:spPr/>
    </dgm:pt>
    <dgm:pt modelId="{68D3BF35-9DEA-48A4-9CF7-892148AB4BF1}" type="pres">
      <dgm:prSet presAssocID="{DEE658DE-1C2E-4964-AF18-2561931A15C4}" presName="childText" presStyleLbl="conFgAcc1" presStyleIdx="4" presStyleCnt="6">
        <dgm:presLayoutVars>
          <dgm:bulletEnabled val="1"/>
        </dgm:presLayoutVars>
      </dgm:prSet>
      <dgm:spPr/>
    </dgm:pt>
    <dgm:pt modelId="{EDBD3602-CA6E-4879-9A9A-9135B2C6DCC8}" type="pres">
      <dgm:prSet presAssocID="{C9D5BCE7-C959-4AC0-ADFE-A29689F018CA}" presName="spaceBetweenRectangles" presStyleCnt="0"/>
      <dgm:spPr/>
    </dgm:pt>
    <dgm:pt modelId="{C4046EDF-E21A-490F-B5BB-F061BE433A1A}" type="pres">
      <dgm:prSet presAssocID="{B149844F-30A9-4251-A135-567706D54A09}" presName="parentLin" presStyleCnt="0"/>
      <dgm:spPr/>
    </dgm:pt>
    <dgm:pt modelId="{B5AC3E16-B229-4F10-9204-B41A263CB254}" type="pres">
      <dgm:prSet presAssocID="{B149844F-30A9-4251-A135-567706D54A09}" presName="parentLeftMargin" presStyleLbl="node1" presStyleIdx="4" presStyleCnt="6"/>
      <dgm:spPr/>
      <dgm:t>
        <a:bodyPr/>
        <a:lstStyle/>
        <a:p>
          <a:endParaRPr lang="es-EC"/>
        </a:p>
      </dgm:t>
    </dgm:pt>
    <dgm:pt modelId="{2A0BF802-DB04-4283-8366-A36831855514}" type="pres">
      <dgm:prSet presAssocID="{B149844F-30A9-4251-A135-567706D54A09}" presName="parentText" presStyleLbl="node1" presStyleIdx="5" presStyleCnt="6">
        <dgm:presLayoutVars>
          <dgm:chMax val="0"/>
          <dgm:bulletEnabled val="1"/>
        </dgm:presLayoutVars>
      </dgm:prSet>
      <dgm:spPr/>
      <dgm:t>
        <a:bodyPr/>
        <a:lstStyle/>
        <a:p>
          <a:endParaRPr lang="es-EC"/>
        </a:p>
      </dgm:t>
    </dgm:pt>
    <dgm:pt modelId="{5778E2C2-21E9-47E3-AB8D-788A73615168}" type="pres">
      <dgm:prSet presAssocID="{B149844F-30A9-4251-A135-567706D54A09}" presName="negativeSpace" presStyleCnt="0"/>
      <dgm:spPr/>
    </dgm:pt>
    <dgm:pt modelId="{5BB6D0E3-03CD-4C7D-A11F-1D92A690C9F5}" type="pres">
      <dgm:prSet presAssocID="{B149844F-30A9-4251-A135-567706D54A09}" presName="childText" presStyleLbl="conFgAcc1" presStyleIdx="5" presStyleCnt="6">
        <dgm:presLayoutVars>
          <dgm:bulletEnabled val="1"/>
        </dgm:presLayoutVars>
      </dgm:prSet>
      <dgm:spPr/>
    </dgm:pt>
  </dgm:ptLst>
  <dgm:cxnLst>
    <dgm:cxn modelId="{154343F4-B129-46D9-A032-B3D6ECC65516}" type="presOf" srcId="{B149844F-30A9-4251-A135-567706D54A09}" destId="{B5AC3E16-B229-4F10-9204-B41A263CB254}" srcOrd="0" destOrd="0" presId="urn:microsoft.com/office/officeart/2005/8/layout/list1"/>
    <dgm:cxn modelId="{D025C6B9-E85D-4185-94D2-BF27D3B7D76E}" type="presOf" srcId="{07E51D9F-48B2-4531-B228-D9AF1F0982F4}" destId="{90BC5A0A-5CFE-4E65-9FD7-C93151A531C1}" srcOrd="0" destOrd="0" presId="urn:microsoft.com/office/officeart/2005/8/layout/list1"/>
    <dgm:cxn modelId="{323EC559-8D77-416A-8B08-B8F959964D86}" type="presOf" srcId="{07E51D9F-48B2-4531-B228-D9AF1F0982F4}" destId="{18F413CD-495A-4289-85C5-F7D4504A2FBE}" srcOrd="1" destOrd="0" presId="urn:microsoft.com/office/officeart/2005/8/layout/list1"/>
    <dgm:cxn modelId="{2420860F-D3E6-4394-AF1A-A064EAA04C3D}" srcId="{7DABBF49-0A43-42BA-86CC-D227841410C1}" destId="{07E51D9F-48B2-4531-B228-D9AF1F0982F4}" srcOrd="3" destOrd="0" parTransId="{068EABBB-E536-44DB-8150-A6AF3967EEE8}" sibTransId="{23F46A83-1E7A-43A2-BA1E-7543F4ABBEC2}"/>
    <dgm:cxn modelId="{C48AADAC-16B5-4501-B7D5-E2A0E3218679}" srcId="{7DABBF49-0A43-42BA-86CC-D227841410C1}" destId="{031790D8-5348-4192-8D77-C3E5E926CF57}" srcOrd="2" destOrd="0" parTransId="{4779C70B-4E5C-4CBE-86B7-8DD773320A8E}" sibTransId="{2D4A4E69-5EBF-4965-A4DA-E7EF52B6D577}"/>
    <dgm:cxn modelId="{3573BC0C-DA7A-460E-96FF-6698B9744271}" type="presOf" srcId="{031790D8-5348-4192-8D77-C3E5E926CF57}" destId="{1E05BE90-58E0-435D-A161-D70327C3C071}" srcOrd="0"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AB9FF579-9E37-4B99-A671-81E8FE4D68F8}" srcId="{7DABBF49-0A43-42BA-86CC-D227841410C1}" destId="{B149844F-30A9-4251-A135-567706D54A09}" srcOrd="5" destOrd="0" parTransId="{CC2D7029-24A1-4124-A7B3-1CC89F18A5CC}" sibTransId="{678A734F-C69E-4819-B592-AE2C7F5A22D9}"/>
    <dgm:cxn modelId="{C034DE95-D29B-43AA-9D60-0D5948543518}" type="presOf" srcId="{DEE658DE-1C2E-4964-AF18-2561931A15C4}" destId="{C4611D55-65E5-474C-B91B-B7407B824061}" srcOrd="1" destOrd="0" presId="urn:microsoft.com/office/officeart/2005/8/layout/list1"/>
    <dgm:cxn modelId="{3834D843-B78B-426C-B933-255612C8DCDD}" type="presOf" srcId="{0B582162-AAD6-47FF-8C38-D4A8D0E37B58}" destId="{B93C7E72-47D0-4145-BAAD-D2A16EE4C194}" srcOrd="0" destOrd="0" presId="urn:microsoft.com/office/officeart/2005/8/layout/list1"/>
    <dgm:cxn modelId="{073FE883-5A7E-43ED-875D-12903A86BE6E}" type="presOf" srcId="{8F803813-93E3-4DE8-A536-E6BD20D5583B}" destId="{6C98B0CA-02B5-44C0-AE17-46B997EEA170}" srcOrd="0" destOrd="0" presId="urn:microsoft.com/office/officeart/2005/8/layout/list1"/>
    <dgm:cxn modelId="{04576412-D9C8-4453-844A-67B2218CCD28}" type="presOf" srcId="{8F803813-93E3-4DE8-A536-E6BD20D5583B}" destId="{3E8CBB88-178C-4A0E-BA97-2ADADA317A66}" srcOrd="1" destOrd="0" presId="urn:microsoft.com/office/officeart/2005/8/layout/list1"/>
    <dgm:cxn modelId="{83791B5B-1D6F-465D-B21C-C14E2AB707FC}" type="presOf" srcId="{7DABBF49-0A43-42BA-86CC-D227841410C1}" destId="{23400951-326B-4FBE-A821-A2570611E29B}" srcOrd="0" destOrd="0" presId="urn:microsoft.com/office/officeart/2005/8/layout/list1"/>
    <dgm:cxn modelId="{DEF77860-643D-4C46-A756-C41CA218F5EF}" type="presOf" srcId="{031790D8-5348-4192-8D77-C3E5E926CF57}" destId="{C1260C8E-E0D2-431A-B62C-E038989DF2BF}" srcOrd="1" destOrd="0" presId="urn:microsoft.com/office/officeart/2005/8/layout/list1"/>
    <dgm:cxn modelId="{4B0C915B-9EDC-4288-9E15-5920DB1A59CF}" type="presOf" srcId="{DEE658DE-1C2E-4964-AF18-2561931A15C4}" destId="{23D2E91C-8D83-424B-B823-4AC745C9A5B6}" srcOrd="0" destOrd="0" presId="urn:microsoft.com/office/officeart/2005/8/layout/list1"/>
    <dgm:cxn modelId="{18B6CC49-FCBD-4AFA-B728-86FE8CDF26DE}" type="presOf" srcId="{0B582162-AAD6-47FF-8C38-D4A8D0E37B58}" destId="{8A01C04C-AC66-403A-ADC4-D23E26F2D032}" srcOrd="1"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5750273F-6803-4203-9364-B7646BB37896}" type="presOf" srcId="{B149844F-30A9-4251-A135-567706D54A09}" destId="{2A0BF802-DB04-4283-8366-A36831855514}" srcOrd="1" destOrd="0" presId="urn:microsoft.com/office/officeart/2005/8/layout/list1"/>
    <dgm:cxn modelId="{CFE6420E-A8E6-483A-94C6-9713EC599FB5}" srcId="{7DABBF49-0A43-42BA-86CC-D227841410C1}" destId="{DEE658DE-1C2E-4964-AF18-2561931A15C4}" srcOrd="4" destOrd="0" parTransId="{EAA0AC49-CF67-4419-A87E-A0AC7D74500D}" sibTransId="{C9D5BCE7-C959-4AC0-ADFE-A29689F018CA}"/>
    <dgm:cxn modelId="{7D182F39-D9B4-4C19-A768-AB70C8F4C9AD}" type="presParOf" srcId="{23400951-326B-4FBE-A821-A2570611E29B}" destId="{8D4226D2-6CA3-4482-9565-B0A2BA57E5EF}" srcOrd="0" destOrd="0" presId="urn:microsoft.com/office/officeart/2005/8/layout/list1"/>
    <dgm:cxn modelId="{AA83B326-BFAC-43C3-BA39-4700DFF7169A}" type="presParOf" srcId="{8D4226D2-6CA3-4482-9565-B0A2BA57E5EF}" destId="{6C98B0CA-02B5-44C0-AE17-46B997EEA170}" srcOrd="0" destOrd="0" presId="urn:microsoft.com/office/officeart/2005/8/layout/list1"/>
    <dgm:cxn modelId="{7D9D4B33-7884-4C28-8158-2ABED75034DD}" type="presParOf" srcId="{8D4226D2-6CA3-4482-9565-B0A2BA57E5EF}" destId="{3E8CBB88-178C-4A0E-BA97-2ADADA317A66}" srcOrd="1" destOrd="0" presId="urn:microsoft.com/office/officeart/2005/8/layout/list1"/>
    <dgm:cxn modelId="{E9936837-C3A5-4DAD-8EBF-D9235F66D21B}" type="presParOf" srcId="{23400951-326B-4FBE-A821-A2570611E29B}" destId="{96396B75-1240-4697-B494-1DE573E27D2E}" srcOrd="1" destOrd="0" presId="urn:microsoft.com/office/officeart/2005/8/layout/list1"/>
    <dgm:cxn modelId="{5779D761-D7B9-4282-A17A-4F65EA2C09CD}" type="presParOf" srcId="{23400951-326B-4FBE-A821-A2570611E29B}" destId="{33BEDABC-4AB1-4A7E-BDF9-9E0AFFC554C1}" srcOrd="2" destOrd="0" presId="urn:microsoft.com/office/officeart/2005/8/layout/list1"/>
    <dgm:cxn modelId="{F55696E3-A069-4C5F-9F05-369A63C01A06}" type="presParOf" srcId="{23400951-326B-4FBE-A821-A2570611E29B}" destId="{640A2255-E6BE-40AE-BC93-5164E13B6F2C}" srcOrd="3" destOrd="0" presId="urn:microsoft.com/office/officeart/2005/8/layout/list1"/>
    <dgm:cxn modelId="{4B12F8A2-A1BB-4051-A26A-40192A4E35DF}" type="presParOf" srcId="{23400951-326B-4FBE-A821-A2570611E29B}" destId="{74AB7FB3-5547-4776-BF5A-9E97AB049601}" srcOrd="4" destOrd="0" presId="urn:microsoft.com/office/officeart/2005/8/layout/list1"/>
    <dgm:cxn modelId="{7AF93A4F-0BD9-4E1E-946D-6E1D22066685}" type="presParOf" srcId="{74AB7FB3-5547-4776-BF5A-9E97AB049601}" destId="{B93C7E72-47D0-4145-BAAD-D2A16EE4C194}" srcOrd="0" destOrd="0" presId="urn:microsoft.com/office/officeart/2005/8/layout/list1"/>
    <dgm:cxn modelId="{BE19A3D4-6BCA-4307-B20C-AF3C24178175}" type="presParOf" srcId="{74AB7FB3-5547-4776-BF5A-9E97AB049601}" destId="{8A01C04C-AC66-403A-ADC4-D23E26F2D032}" srcOrd="1" destOrd="0" presId="urn:microsoft.com/office/officeart/2005/8/layout/list1"/>
    <dgm:cxn modelId="{9E0EC4D9-189A-4659-A78F-C6439F8A9E08}" type="presParOf" srcId="{23400951-326B-4FBE-A821-A2570611E29B}" destId="{75AE6F2F-DBE3-4C2D-B88B-DE7C59650F87}" srcOrd="5" destOrd="0" presId="urn:microsoft.com/office/officeart/2005/8/layout/list1"/>
    <dgm:cxn modelId="{B8CE770E-1BE5-4596-8BCB-3E20AEDAF03C}" type="presParOf" srcId="{23400951-326B-4FBE-A821-A2570611E29B}" destId="{4BB65576-AEEA-405F-B732-E03A6E4CFFC1}" srcOrd="6" destOrd="0" presId="urn:microsoft.com/office/officeart/2005/8/layout/list1"/>
    <dgm:cxn modelId="{4F8A00B1-7A81-489B-9C80-B65753D7825E}" type="presParOf" srcId="{23400951-326B-4FBE-A821-A2570611E29B}" destId="{2FABB375-8E0C-4735-93C6-49B4477814F7}" srcOrd="7" destOrd="0" presId="urn:microsoft.com/office/officeart/2005/8/layout/list1"/>
    <dgm:cxn modelId="{292BF682-825C-4DA9-83D1-5F30F69E6CD7}" type="presParOf" srcId="{23400951-326B-4FBE-A821-A2570611E29B}" destId="{AD936CC1-5219-4A7B-95E3-8FCA82D06ED7}" srcOrd="8" destOrd="0" presId="urn:microsoft.com/office/officeart/2005/8/layout/list1"/>
    <dgm:cxn modelId="{7E9F732C-72AB-4151-B33D-FBA653EE547A}" type="presParOf" srcId="{AD936CC1-5219-4A7B-95E3-8FCA82D06ED7}" destId="{1E05BE90-58E0-435D-A161-D70327C3C071}" srcOrd="0" destOrd="0" presId="urn:microsoft.com/office/officeart/2005/8/layout/list1"/>
    <dgm:cxn modelId="{0CE58852-E5DD-490B-97DA-AB0BBBA0F0FC}" type="presParOf" srcId="{AD936CC1-5219-4A7B-95E3-8FCA82D06ED7}" destId="{C1260C8E-E0D2-431A-B62C-E038989DF2BF}" srcOrd="1" destOrd="0" presId="urn:microsoft.com/office/officeart/2005/8/layout/list1"/>
    <dgm:cxn modelId="{5D786DE0-DA94-4576-8FF0-BE8A534D4928}" type="presParOf" srcId="{23400951-326B-4FBE-A821-A2570611E29B}" destId="{08D85EEE-895D-486D-8802-F2E64A78B2FA}" srcOrd="9" destOrd="0" presId="urn:microsoft.com/office/officeart/2005/8/layout/list1"/>
    <dgm:cxn modelId="{D456592E-E261-4307-B3E5-B21A2377F43F}" type="presParOf" srcId="{23400951-326B-4FBE-A821-A2570611E29B}" destId="{1D75CB77-0189-46DA-83FF-40152B82E774}" srcOrd="10" destOrd="0" presId="urn:microsoft.com/office/officeart/2005/8/layout/list1"/>
    <dgm:cxn modelId="{05F97009-DB00-411E-9439-037DBAB40B7D}" type="presParOf" srcId="{23400951-326B-4FBE-A821-A2570611E29B}" destId="{34143A15-EE3F-4129-A220-6ACB61AE35D9}" srcOrd="11" destOrd="0" presId="urn:microsoft.com/office/officeart/2005/8/layout/list1"/>
    <dgm:cxn modelId="{DE0CB20C-BFCB-4D8A-8EF3-439A4DDC88F0}" type="presParOf" srcId="{23400951-326B-4FBE-A821-A2570611E29B}" destId="{9E1101C2-1DD7-4F79-96CF-019A53ED4CF7}" srcOrd="12" destOrd="0" presId="urn:microsoft.com/office/officeart/2005/8/layout/list1"/>
    <dgm:cxn modelId="{9AD049FB-D36B-4379-A167-96BBACDD190C}" type="presParOf" srcId="{9E1101C2-1DD7-4F79-96CF-019A53ED4CF7}" destId="{90BC5A0A-5CFE-4E65-9FD7-C93151A531C1}" srcOrd="0" destOrd="0" presId="urn:microsoft.com/office/officeart/2005/8/layout/list1"/>
    <dgm:cxn modelId="{E0EF1971-9BAF-48A7-BBD7-21A3BAC094B7}" type="presParOf" srcId="{9E1101C2-1DD7-4F79-96CF-019A53ED4CF7}" destId="{18F413CD-495A-4289-85C5-F7D4504A2FBE}" srcOrd="1" destOrd="0" presId="urn:microsoft.com/office/officeart/2005/8/layout/list1"/>
    <dgm:cxn modelId="{C1A6A19B-E827-4AA3-BF0D-EFD2F062284C}" type="presParOf" srcId="{23400951-326B-4FBE-A821-A2570611E29B}" destId="{1E8F7E05-56C9-4CB3-A757-B8262F650DDE}" srcOrd="13" destOrd="0" presId="urn:microsoft.com/office/officeart/2005/8/layout/list1"/>
    <dgm:cxn modelId="{0A8CD738-0B3F-41C2-B097-E18891D39A99}" type="presParOf" srcId="{23400951-326B-4FBE-A821-A2570611E29B}" destId="{780C4653-E7C2-4B00-918B-5EB20610219D}" srcOrd="14" destOrd="0" presId="urn:microsoft.com/office/officeart/2005/8/layout/list1"/>
    <dgm:cxn modelId="{29E7B3CA-8F45-4A8C-8858-69A770C15663}" type="presParOf" srcId="{23400951-326B-4FBE-A821-A2570611E29B}" destId="{9B2F3822-F060-4C3C-A133-A73D9C413E8D}" srcOrd="15" destOrd="0" presId="urn:microsoft.com/office/officeart/2005/8/layout/list1"/>
    <dgm:cxn modelId="{FCA37EBE-C02F-4E76-8191-40312B7D2FD6}" type="presParOf" srcId="{23400951-326B-4FBE-A821-A2570611E29B}" destId="{954C6229-6EC8-42B2-A741-2135401CAE16}" srcOrd="16" destOrd="0" presId="urn:microsoft.com/office/officeart/2005/8/layout/list1"/>
    <dgm:cxn modelId="{4F373809-D56B-4390-ADE1-BD62B7633B52}" type="presParOf" srcId="{954C6229-6EC8-42B2-A741-2135401CAE16}" destId="{23D2E91C-8D83-424B-B823-4AC745C9A5B6}" srcOrd="0" destOrd="0" presId="urn:microsoft.com/office/officeart/2005/8/layout/list1"/>
    <dgm:cxn modelId="{EE1678B4-6DBB-4C43-BDAA-ADBC6F5BF285}" type="presParOf" srcId="{954C6229-6EC8-42B2-A741-2135401CAE16}" destId="{C4611D55-65E5-474C-B91B-B7407B824061}" srcOrd="1" destOrd="0" presId="urn:microsoft.com/office/officeart/2005/8/layout/list1"/>
    <dgm:cxn modelId="{44CA2801-13F2-4E78-888A-0E57F954F8B4}" type="presParOf" srcId="{23400951-326B-4FBE-A821-A2570611E29B}" destId="{5F8F2263-F897-45F7-ACFD-42726C9B45D2}" srcOrd="17" destOrd="0" presId="urn:microsoft.com/office/officeart/2005/8/layout/list1"/>
    <dgm:cxn modelId="{48AC9A48-6E1F-4508-9062-BE6660DCD76D}" type="presParOf" srcId="{23400951-326B-4FBE-A821-A2570611E29B}" destId="{68D3BF35-9DEA-48A4-9CF7-892148AB4BF1}" srcOrd="18" destOrd="0" presId="urn:microsoft.com/office/officeart/2005/8/layout/list1"/>
    <dgm:cxn modelId="{9EA019F6-049E-4BE6-8FF2-FD90125C95FC}" type="presParOf" srcId="{23400951-326B-4FBE-A821-A2570611E29B}" destId="{EDBD3602-CA6E-4879-9A9A-9135B2C6DCC8}" srcOrd="19" destOrd="0" presId="urn:microsoft.com/office/officeart/2005/8/layout/list1"/>
    <dgm:cxn modelId="{675F9883-E8C2-43F1-ABCC-DB611AA04C92}" type="presParOf" srcId="{23400951-326B-4FBE-A821-A2570611E29B}" destId="{C4046EDF-E21A-490F-B5BB-F061BE433A1A}" srcOrd="20" destOrd="0" presId="urn:microsoft.com/office/officeart/2005/8/layout/list1"/>
    <dgm:cxn modelId="{005E9A9D-2FD4-43E7-B4E7-14299911F82C}" type="presParOf" srcId="{C4046EDF-E21A-490F-B5BB-F061BE433A1A}" destId="{B5AC3E16-B229-4F10-9204-B41A263CB254}" srcOrd="0" destOrd="0" presId="urn:microsoft.com/office/officeart/2005/8/layout/list1"/>
    <dgm:cxn modelId="{789298F6-F5C8-4063-B7AE-3422C4A67D4B}" type="presParOf" srcId="{C4046EDF-E21A-490F-B5BB-F061BE433A1A}" destId="{2A0BF802-DB04-4283-8366-A36831855514}" srcOrd="1" destOrd="0" presId="urn:microsoft.com/office/officeart/2005/8/layout/list1"/>
    <dgm:cxn modelId="{2A8980E8-ACB3-41ED-AA6F-CF84DEF1F968}" type="presParOf" srcId="{23400951-326B-4FBE-A821-A2570611E29B}" destId="{5778E2C2-21E9-47E3-AB8D-788A73615168}" srcOrd="21" destOrd="0" presId="urn:microsoft.com/office/officeart/2005/8/layout/list1"/>
    <dgm:cxn modelId="{E52822FB-9729-46E5-93C0-9DD2DE681597}" type="presParOf" srcId="{23400951-326B-4FBE-A821-A2570611E29B}" destId="{5BB6D0E3-03CD-4C7D-A11F-1D92A690C9F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custT="1"/>
      <dgm:spPr/>
      <dgm:t>
        <a:bodyPr/>
        <a:lstStyle/>
        <a:p>
          <a:r>
            <a:rPr lang="es-EC" sz="1800" dirty="0" smtClean="0"/>
            <a:t>Tendencias de Opinión de Entrevistas</a:t>
          </a:r>
          <a:endParaRPr lang="es-EC" sz="1800" dirty="0"/>
        </a:p>
      </dgm:t>
    </dgm:pt>
    <dgm:pt modelId="{471DAA80-814A-4ABC-870A-F24A12CABC7A}" type="parTrans" cxnId="{714F250A-642C-4D07-A8AF-1FDDEA17D8BD}">
      <dgm:prSet/>
      <dgm:spPr/>
      <dgm:t>
        <a:bodyPr/>
        <a:lstStyle/>
        <a:p>
          <a:endParaRPr lang="es-EC" sz="2000"/>
        </a:p>
      </dgm:t>
    </dgm:pt>
    <dgm:pt modelId="{2A0D3E0D-F717-43E3-9242-4A0FB1603622}" type="sibTrans" cxnId="{714F250A-642C-4D07-A8AF-1FDDEA17D8BD}">
      <dgm:prSet/>
      <dgm:spPr/>
      <dgm:t>
        <a:bodyPr/>
        <a:lstStyle/>
        <a:p>
          <a:endParaRPr lang="es-EC" sz="2000"/>
        </a:p>
      </dgm:t>
    </dgm:pt>
    <dgm:pt modelId="{0B582162-AAD6-47FF-8C38-D4A8D0E37B58}">
      <dgm:prSet custT="1"/>
      <dgm:spPr/>
      <dgm:t>
        <a:bodyPr/>
        <a:lstStyle/>
        <a:p>
          <a:r>
            <a:rPr lang="es-EC" sz="2000" dirty="0" smtClean="0"/>
            <a:t>Contrastación Preguntas de Investigación:</a:t>
          </a:r>
        </a:p>
        <a:p>
          <a:r>
            <a:rPr lang="es-EC" sz="2000" dirty="0" smtClean="0"/>
            <a:t> Perfil Emprendedor en Marcha</a:t>
          </a:r>
          <a:endParaRPr lang="es-EC" sz="2000" dirty="0"/>
        </a:p>
      </dgm:t>
    </dgm:pt>
    <dgm:pt modelId="{40C5BB93-4DED-4EF8-89DA-92C32AC15E29}" type="parTrans" cxnId="{33C6D6A0-C9BF-431E-B4D1-DEF2273E97BD}">
      <dgm:prSet/>
      <dgm:spPr/>
      <dgm:t>
        <a:bodyPr/>
        <a:lstStyle/>
        <a:p>
          <a:endParaRPr lang="es-EC" sz="2000"/>
        </a:p>
      </dgm:t>
    </dgm:pt>
    <dgm:pt modelId="{3EE90E53-22C2-473B-80DB-6DDA9E9AD485}" type="sibTrans" cxnId="{33C6D6A0-C9BF-431E-B4D1-DEF2273E97BD}">
      <dgm:prSet/>
      <dgm:spPr/>
      <dgm:t>
        <a:bodyPr/>
        <a:lstStyle/>
        <a:p>
          <a:endParaRPr lang="es-EC" sz="2000"/>
        </a:p>
      </dgm:t>
    </dgm:pt>
    <dgm:pt modelId="{07E51D9F-48B2-4531-B228-D9AF1F0982F4}">
      <dgm:prSet custT="1"/>
      <dgm:spPr/>
      <dgm:t>
        <a:bodyPr/>
        <a:lstStyle/>
        <a:p>
          <a:r>
            <a:rPr lang="es-EC" sz="2000" dirty="0" smtClean="0"/>
            <a:t>Perfil Potencial Emprendedor</a:t>
          </a:r>
          <a:endParaRPr lang="es-EC" sz="2000" dirty="0"/>
        </a:p>
      </dgm:t>
    </dgm:pt>
    <dgm:pt modelId="{23F46A83-1E7A-43A2-BA1E-7543F4ABBEC2}" type="sibTrans" cxnId="{2420860F-D3E6-4394-AF1A-A064EAA04C3D}">
      <dgm:prSet/>
      <dgm:spPr/>
      <dgm:t>
        <a:bodyPr/>
        <a:lstStyle/>
        <a:p>
          <a:endParaRPr lang="es-EC" sz="2000"/>
        </a:p>
      </dgm:t>
    </dgm:pt>
    <dgm:pt modelId="{068EABBB-E536-44DB-8150-A6AF3967EEE8}" type="parTrans" cxnId="{2420860F-D3E6-4394-AF1A-A064EAA04C3D}">
      <dgm:prSet/>
      <dgm:spPr/>
      <dgm:t>
        <a:bodyPr/>
        <a:lstStyle/>
        <a:p>
          <a:endParaRPr lang="es-EC" sz="2000"/>
        </a:p>
      </dgm:t>
    </dgm:pt>
    <dgm:pt modelId="{4DC2023A-902E-4262-AC1A-88CC48700FDD}">
      <dgm:prSet custT="1"/>
      <dgm:spPr/>
      <dgm:t>
        <a:bodyPr/>
        <a:lstStyle/>
        <a:p>
          <a:r>
            <a:rPr lang="es-EC" sz="1800" dirty="0" smtClean="0"/>
            <a:t>Apoyo Requerido Emprendedores</a:t>
          </a:r>
          <a:endParaRPr lang="es-EC" sz="1800" dirty="0"/>
        </a:p>
      </dgm:t>
    </dgm:pt>
    <dgm:pt modelId="{9C87BAC6-D692-4DB6-9086-EB123382620A}" type="parTrans" cxnId="{4C1A880C-2BF0-4629-9336-9809AA991407}">
      <dgm:prSet/>
      <dgm:spPr/>
      <dgm:t>
        <a:bodyPr/>
        <a:lstStyle/>
        <a:p>
          <a:endParaRPr lang="es-EC" sz="2000"/>
        </a:p>
      </dgm:t>
    </dgm:pt>
    <dgm:pt modelId="{3D140174-3D89-4FD1-820D-4A9D57C45584}" type="sibTrans" cxnId="{4C1A880C-2BF0-4629-9336-9809AA991407}">
      <dgm:prSet/>
      <dgm:spPr/>
      <dgm:t>
        <a:bodyPr/>
        <a:lstStyle/>
        <a:p>
          <a:endParaRPr lang="es-EC" sz="2000"/>
        </a:p>
      </dgm:t>
    </dgm:pt>
    <dgm:pt modelId="{748E890E-18E9-47BF-BDA6-A9E8A4EEF291}">
      <dgm:prSet custT="1"/>
      <dgm:spPr/>
      <dgm:t>
        <a:bodyPr/>
        <a:lstStyle/>
        <a:p>
          <a:r>
            <a:rPr lang="es-EC" sz="1800" dirty="0" smtClean="0"/>
            <a:t>Apoyo Recibido Emprendedores</a:t>
          </a:r>
          <a:endParaRPr lang="es-EC" sz="1800" dirty="0"/>
        </a:p>
      </dgm:t>
    </dgm:pt>
    <dgm:pt modelId="{AB4949CA-F91F-4928-9E03-6CC98768709E}" type="parTrans" cxnId="{53238B33-AC0B-41BC-9591-322CF955F686}">
      <dgm:prSet/>
      <dgm:spPr/>
      <dgm:t>
        <a:bodyPr/>
        <a:lstStyle/>
        <a:p>
          <a:endParaRPr lang="es-EC" sz="2000"/>
        </a:p>
      </dgm:t>
    </dgm:pt>
    <dgm:pt modelId="{6AA2D21E-70C6-4634-9BDF-0EF1B01123F2}" type="sibTrans" cxnId="{53238B33-AC0B-41BC-9591-322CF955F686}">
      <dgm:prSet/>
      <dgm:spPr/>
      <dgm:t>
        <a:bodyPr/>
        <a:lstStyle/>
        <a:p>
          <a:endParaRPr lang="es-EC" sz="2000"/>
        </a:p>
      </dgm:t>
    </dgm:pt>
    <dgm:pt modelId="{2B068F0A-38B5-471D-8329-B0A059E6B9D2}">
      <dgm:prSet custT="1"/>
      <dgm:spPr/>
      <dgm:t>
        <a:bodyPr/>
        <a:lstStyle/>
        <a:p>
          <a:r>
            <a:rPr lang="es-EC" sz="1800" dirty="0" smtClean="0"/>
            <a:t>Conocimiento Apoyo  Potenciales Emprendedores </a:t>
          </a:r>
          <a:endParaRPr lang="es-EC" sz="1800" dirty="0"/>
        </a:p>
      </dgm:t>
    </dgm:pt>
    <dgm:pt modelId="{80159662-96B4-4318-A68A-6F99D8E44CD1}" type="parTrans" cxnId="{690DD5E9-61F7-4FB1-81F3-FF3FF7FB36FD}">
      <dgm:prSet/>
      <dgm:spPr/>
      <dgm:t>
        <a:bodyPr/>
        <a:lstStyle/>
        <a:p>
          <a:endParaRPr lang="es-EC" sz="2000"/>
        </a:p>
      </dgm:t>
    </dgm:pt>
    <dgm:pt modelId="{DDB659FA-A7D8-407B-AD23-56E41B6BEEDB}" type="sibTrans" cxnId="{690DD5E9-61F7-4FB1-81F3-FF3FF7FB36FD}">
      <dgm:prSet/>
      <dgm:spPr/>
      <dgm:t>
        <a:bodyPr/>
        <a:lstStyle/>
        <a:p>
          <a:endParaRPr lang="es-EC" sz="2000"/>
        </a:p>
      </dgm:t>
    </dgm:pt>
    <dgm:pt modelId="{5B54F6DD-95CD-498B-A920-A09C04EFFB8A}">
      <dgm:prSet custT="1"/>
      <dgm:spPr/>
      <dgm:t>
        <a:bodyPr/>
        <a:lstStyle/>
        <a:p>
          <a:r>
            <a:rPr lang="es-EC" sz="1800" dirty="0" smtClean="0"/>
            <a:t>Estructura Organizacional y Procesos</a:t>
          </a:r>
          <a:endParaRPr lang="es-EC" sz="1800" dirty="0"/>
        </a:p>
      </dgm:t>
    </dgm:pt>
    <dgm:pt modelId="{ADCC9A53-3534-4385-93DB-06C2C3A9EFB4}" type="parTrans" cxnId="{E25DB562-0861-4DA2-AF1B-BDEA2F4627C9}">
      <dgm:prSet/>
      <dgm:spPr/>
      <dgm:t>
        <a:bodyPr/>
        <a:lstStyle/>
        <a:p>
          <a:endParaRPr lang="es-EC" sz="2000"/>
        </a:p>
      </dgm:t>
    </dgm:pt>
    <dgm:pt modelId="{29D389B7-7F4B-4549-849C-EF1D73CE46FE}" type="sibTrans" cxnId="{E25DB562-0861-4DA2-AF1B-BDEA2F4627C9}">
      <dgm:prSet/>
      <dgm:spPr/>
      <dgm:t>
        <a:bodyPr/>
        <a:lstStyle/>
        <a:p>
          <a:endParaRPr lang="es-EC" sz="2000"/>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7"/>
      <dgm:spPr/>
      <dgm:t>
        <a:bodyPr/>
        <a:lstStyle/>
        <a:p>
          <a:endParaRPr lang="es-EC"/>
        </a:p>
      </dgm:t>
    </dgm:pt>
    <dgm:pt modelId="{3E8CBB88-178C-4A0E-BA97-2ADADA317A66}" type="pres">
      <dgm:prSet presAssocID="{8F803813-93E3-4DE8-A536-E6BD20D5583B}" presName="parentText" presStyleLbl="node1" presStyleIdx="0" presStyleCnt="7" custScaleY="168511" custLinFactY="-68875" custLinFactNeighborY="-100000">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7">
        <dgm:presLayoutVars>
          <dgm:bulletEnabled val="1"/>
        </dgm:presLayoutVars>
      </dgm:prSet>
      <dgm:spPr/>
      <dgm:t>
        <a:bodyPr/>
        <a:lstStyle/>
        <a:p>
          <a:endParaRPr lang="es-EC"/>
        </a:p>
      </dgm:t>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7"/>
      <dgm:spPr/>
      <dgm:t>
        <a:bodyPr/>
        <a:lstStyle/>
        <a:p>
          <a:endParaRPr lang="es-EC"/>
        </a:p>
      </dgm:t>
    </dgm:pt>
    <dgm:pt modelId="{8A01C04C-AC66-403A-ADC4-D23E26F2D032}" type="pres">
      <dgm:prSet presAssocID="{0B582162-AAD6-47FF-8C38-D4A8D0E37B58}" presName="parentText" presStyleLbl="node1" presStyleIdx="1" presStyleCnt="7" custScaleY="182757" custLinFactNeighborY="128">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7" custLinFactY="1142" custLinFactNeighborY="100000">
        <dgm:presLayoutVars>
          <dgm:bulletEnabled val="1"/>
        </dgm:presLayoutVars>
      </dgm:prSet>
      <dgm:spPr/>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FABB375-8E0C-4735-93C6-49B4477814F7}" type="pres">
      <dgm:prSet presAssocID="{3EE90E53-22C2-473B-80DB-6DDA9E9AD485}"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1" presStyleCnt="7"/>
      <dgm:spPr/>
      <dgm:t>
        <a:bodyPr/>
        <a:lstStyle/>
        <a:p>
          <a:endParaRPr lang="es-EC"/>
        </a:p>
      </dgm:t>
    </dgm:pt>
    <dgm:pt modelId="{18F413CD-495A-4289-85C5-F7D4504A2FBE}" type="pres">
      <dgm:prSet presAssocID="{07E51D9F-48B2-4531-B228-D9AF1F0982F4}" presName="parentText" presStyleLbl="node1" presStyleIdx="2" presStyleCnt="7" custScaleY="158892">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2" presStyleCnt="7">
        <dgm:presLayoutVars>
          <dgm:bulletEnabled val="1"/>
        </dgm:presLayoutVars>
      </dgm:prSet>
      <dgm:spPr/>
    </dgm:pt>
    <dgm:pt modelId="{9B2F3822-F060-4C3C-A133-A73D9C413E8D}" type="pres">
      <dgm:prSet presAssocID="{23F46A83-1E7A-43A2-BA1E-7543F4ABBEC2}" presName="spaceBetweenRectangles" presStyleCnt="0"/>
      <dgm:spPr/>
    </dgm:pt>
    <dgm:pt modelId="{6BAC16A4-B4E1-44CE-A69A-817E966FAF0E}" type="pres">
      <dgm:prSet presAssocID="{4DC2023A-902E-4262-AC1A-88CC48700FDD}" presName="parentLin" presStyleCnt="0"/>
      <dgm:spPr/>
    </dgm:pt>
    <dgm:pt modelId="{F1A0A419-1D10-4872-BE86-5797F219555B}" type="pres">
      <dgm:prSet presAssocID="{4DC2023A-902E-4262-AC1A-88CC48700FDD}" presName="parentLeftMargin" presStyleLbl="node1" presStyleIdx="2" presStyleCnt="7"/>
      <dgm:spPr/>
      <dgm:t>
        <a:bodyPr/>
        <a:lstStyle/>
        <a:p>
          <a:endParaRPr lang="es-EC"/>
        </a:p>
      </dgm:t>
    </dgm:pt>
    <dgm:pt modelId="{86CB5C18-5095-4D19-9A89-9854E3703B0E}" type="pres">
      <dgm:prSet presAssocID="{4DC2023A-902E-4262-AC1A-88CC48700FDD}" presName="parentText" presStyleLbl="node1" presStyleIdx="3" presStyleCnt="7">
        <dgm:presLayoutVars>
          <dgm:chMax val="0"/>
          <dgm:bulletEnabled val="1"/>
        </dgm:presLayoutVars>
      </dgm:prSet>
      <dgm:spPr/>
      <dgm:t>
        <a:bodyPr/>
        <a:lstStyle/>
        <a:p>
          <a:endParaRPr lang="es-EC"/>
        </a:p>
      </dgm:t>
    </dgm:pt>
    <dgm:pt modelId="{FCBE379D-5111-4EA6-A5AC-078F23AE3CA0}" type="pres">
      <dgm:prSet presAssocID="{4DC2023A-902E-4262-AC1A-88CC48700FDD}" presName="negativeSpace" presStyleCnt="0"/>
      <dgm:spPr/>
    </dgm:pt>
    <dgm:pt modelId="{123EFFBA-0520-4E9B-A911-12B0E3053AA4}" type="pres">
      <dgm:prSet presAssocID="{4DC2023A-902E-4262-AC1A-88CC48700FDD}" presName="childText" presStyleLbl="conFgAcc1" presStyleIdx="3" presStyleCnt="7">
        <dgm:presLayoutVars>
          <dgm:bulletEnabled val="1"/>
        </dgm:presLayoutVars>
      </dgm:prSet>
      <dgm:spPr/>
    </dgm:pt>
    <dgm:pt modelId="{A720AD1C-C4CD-45DE-98B1-4EDA933D0D0F}" type="pres">
      <dgm:prSet presAssocID="{3D140174-3D89-4FD1-820D-4A9D57C45584}" presName="spaceBetweenRectangles" presStyleCnt="0"/>
      <dgm:spPr/>
    </dgm:pt>
    <dgm:pt modelId="{605AC52F-2949-4636-9795-BCAB3BEC814C}" type="pres">
      <dgm:prSet presAssocID="{748E890E-18E9-47BF-BDA6-A9E8A4EEF291}" presName="parentLin" presStyleCnt="0"/>
      <dgm:spPr/>
    </dgm:pt>
    <dgm:pt modelId="{E58FC951-8764-4045-8150-6674947DE1FA}" type="pres">
      <dgm:prSet presAssocID="{748E890E-18E9-47BF-BDA6-A9E8A4EEF291}" presName="parentLeftMargin" presStyleLbl="node1" presStyleIdx="3" presStyleCnt="7"/>
      <dgm:spPr/>
      <dgm:t>
        <a:bodyPr/>
        <a:lstStyle/>
        <a:p>
          <a:endParaRPr lang="es-EC"/>
        </a:p>
      </dgm:t>
    </dgm:pt>
    <dgm:pt modelId="{DCB1C91B-5477-493C-9D82-CF9393C2F274}" type="pres">
      <dgm:prSet presAssocID="{748E890E-18E9-47BF-BDA6-A9E8A4EEF291}" presName="parentText" presStyleLbl="node1" presStyleIdx="4" presStyleCnt="7">
        <dgm:presLayoutVars>
          <dgm:chMax val="0"/>
          <dgm:bulletEnabled val="1"/>
        </dgm:presLayoutVars>
      </dgm:prSet>
      <dgm:spPr/>
      <dgm:t>
        <a:bodyPr/>
        <a:lstStyle/>
        <a:p>
          <a:endParaRPr lang="es-EC"/>
        </a:p>
      </dgm:t>
    </dgm:pt>
    <dgm:pt modelId="{0571890E-0B0A-4016-9A83-FD2336D177F5}" type="pres">
      <dgm:prSet presAssocID="{748E890E-18E9-47BF-BDA6-A9E8A4EEF291}" presName="negativeSpace" presStyleCnt="0"/>
      <dgm:spPr/>
    </dgm:pt>
    <dgm:pt modelId="{71E9DCAE-DF7D-44EF-976F-06F6BBB5275F}" type="pres">
      <dgm:prSet presAssocID="{748E890E-18E9-47BF-BDA6-A9E8A4EEF291}" presName="childText" presStyleLbl="conFgAcc1" presStyleIdx="4" presStyleCnt="7">
        <dgm:presLayoutVars>
          <dgm:bulletEnabled val="1"/>
        </dgm:presLayoutVars>
      </dgm:prSet>
      <dgm:spPr/>
    </dgm:pt>
    <dgm:pt modelId="{CFFA1067-C6AC-45F4-902A-C5BFD70D0055}" type="pres">
      <dgm:prSet presAssocID="{6AA2D21E-70C6-4634-9BDF-0EF1B01123F2}" presName="spaceBetweenRectangles" presStyleCnt="0"/>
      <dgm:spPr/>
    </dgm:pt>
    <dgm:pt modelId="{4E49E4FC-73BF-4D40-9E87-A9E8C6C07BCD}" type="pres">
      <dgm:prSet presAssocID="{2B068F0A-38B5-471D-8329-B0A059E6B9D2}" presName="parentLin" presStyleCnt="0"/>
      <dgm:spPr/>
    </dgm:pt>
    <dgm:pt modelId="{DD4BA127-6D24-4F7C-A4C3-578ADD535FB8}" type="pres">
      <dgm:prSet presAssocID="{2B068F0A-38B5-471D-8329-B0A059E6B9D2}" presName="parentLeftMargin" presStyleLbl="node1" presStyleIdx="4" presStyleCnt="7"/>
      <dgm:spPr/>
      <dgm:t>
        <a:bodyPr/>
        <a:lstStyle/>
        <a:p>
          <a:endParaRPr lang="es-EC"/>
        </a:p>
      </dgm:t>
    </dgm:pt>
    <dgm:pt modelId="{CE835F72-2EA2-4802-A26B-1498BC1541EC}" type="pres">
      <dgm:prSet presAssocID="{2B068F0A-38B5-471D-8329-B0A059E6B9D2}" presName="parentText" presStyleLbl="node1" presStyleIdx="5" presStyleCnt="7">
        <dgm:presLayoutVars>
          <dgm:chMax val="0"/>
          <dgm:bulletEnabled val="1"/>
        </dgm:presLayoutVars>
      </dgm:prSet>
      <dgm:spPr/>
      <dgm:t>
        <a:bodyPr/>
        <a:lstStyle/>
        <a:p>
          <a:endParaRPr lang="es-EC"/>
        </a:p>
      </dgm:t>
    </dgm:pt>
    <dgm:pt modelId="{483E545E-10AA-41AE-8088-C8572011B75D}" type="pres">
      <dgm:prSet presAssocID="{2B068F0A-38B5-471D-8329-B0A059E6B9D2}" presName="negativeSpace" presStyleCnt="0"/>
      <dgm:spPr/>
    </dgm:pt>
    <dgm:pt modelId="{20B5FBDC-1C6E-4568-9D9D-C72CAA138EF6}" type="pres">
      <dgm:prSet presAssocID="{2B068F0A-38B5-471D-8329-B0A059E6B9D2}" presName="childText" presStyleLbl="conFgAcc1" presStyleIdx="5" presStyleCnt="7">
        <dgm:presLayoutVars>
          <dgm:bulletEnabled val="1"/>
        </dgm:presLayoutVars>
      </dgm:prSet>
      <dgm:spPr/>
    </dgm:pt>
    <dgm:pt modelId="{C885AAF5-3E46-4E4B-8A5A-EB5D806EE6CC}" type="pres">
      <dgm:prSet presAssocID="{DDB659FA-A7D8-407B-AD23-56E41B6BEEDB}" presName="spaceBetweenRectangles" presStyleCnt="0"/>
      <dgm:spPr/>
    </dgm:pt>
    <dgm:pt modelId="{DA9B5169-A9F4-4B7B-800A-763EB5A4F4A0}" type="pres">
      <dgm:prSet presAssocID="{5B54F6DD-95CD-498B-A920-A09C04EFFB8A}" presName="parentLin" presStyleCnt="0"/>
      <dgm:spPr/>
    </dgm:pt>
    <dgm:pt modelId="{422B4384-6BEE-48E9-B7BA-12F08481544D}" type="pres">
      <dgm:prSet presAssocID="{5B54F6DD-95CD-498B-A920-A09C04EFFB8A}" presName="parentLeftMargin" presStyleLbl="node1" presStyleIdx="5" presStyleCnt="7"/>
      <dgm:spPr/>
      <dgm:t>
        <a:bodyPr/>
        <a:lstStyle/>
        <a:p>
          <a:endParaRPr lang="es-EC"/>
        </a:p>
      </dgm:t>
    </dgm:pt>
    <dgm:pt modelId="{5FF41515-60F9-48AC-93F0-7119C7EC8F59}" type="pres">
      <dgm:prSet presAssocID="{5B54F6DD-95CD-498B-A920-A09C04EFFB8A}" presName="parentText" presStyleLbl="node1" presStyleIdx="6" presStyleCnt="7">
        <dgm:presLayoutVars>
          <dgm:chMax val="0"/>
          <dgm:bulletEnabled val="1"/>
        </dgm:presLayoutVars>
      </dgm:prSet>
      <dgm:spPr/>
      <dgm:t>
        <a:bodyPr/>
        <a:lstStyle/>
        <a:p>
          <a:endParaRPr lang="es-EC"/>
        </a:p>
      </dgm:t>
    </dgm:pt>
    <dgm:pt modelId="{9EC85178-4394-4DA9-9C28-D09C2C3D548B}" type="pres">
      <dgm:prSet presAssocID="{5B54F6DD-95CD-498B-A920-A09C04EFFB8A}" presName="negativeSpace" presStyleCnt="0"/>
      <dgm:spPr/>
    </dgm:pt>
    <dgm:pt modelId="{273B2ED5-3C6D-4086-9558-E39CF7AF06A7}" type="pres">
      <dgm:prSet presAssocID="{5B54F6DD-95CD-498B-A920-A09C04EFFB8A}" presName="childText" presStyleLbl="conFgAcc1" presStyleIdx="6" presStyleCnt="7">
        <dgm:presLayoutVars>
          <dgm:bulletEnabled val="1"/>
        </dgm:presLayoutVars>
      </dgm:prSet>
      <dgm:spPr/>
    </dgm:pt>
  </dgm:ptLst>
  <dgm:cxnLst>
    <dgm:cxn modelId="{6682DD14-1B6B-4F7B-BD27-D3C9943FD4BB}" type="presOf" srcId="{2B068F0A-38B5-471D-8329-B0A059E6B9D2}" destId="{CE835F72-2EA2-4802-A26B-1498BC1541EC}" srcOrd="1" destOrd="0" presId="urn:microsoft.com/office/officeart/2005/8/layout/list1"/>
    <dgm:cxn modelId="{2420860F-D3E6-4394-AF1A-A064EAA04C3D}" srcId="{7DABBF49-0A43-42BA-86CC-D227841410C1}" destId="{07E51D9F-48B2-4531-B228-D9AF1F0982F4}" srcOrd="2" destOrd="0" parTransId="{068EABBB-E536-44DB-8150-A6AF3967EEE8}" sibTransId="{23F46A83-1E7A-43A2-BA1E-7543F4ABBEC2}"/>
    <dgm:cxn modelId="{E25DB562-0861-4DA2-AF1B-BDEA2F4627C9}" srcId="{7DABBF49-0A43-42BA-86CC-D227841410C1}" destId="{5B54F6DD-95CD-498B-A920-A09C04EFFB8A}" srcOrd="6" destOrd="0" parTransId="{ADCC9A53-3534-4385-93DB-06C2C3A9EFB4}" sibTransId="{29D389B7-7F4B-4549-849C-EF1D73CE46FE}"/>
    <dgm:cxn modelId="{53238B33-AC0B-41BC-9591-322CF955F686}" srcId="{7DABBF49-0A43-42BA-86CC-D227841410C1}" destId="{748E890E-18E9-47BF-BDA6-A9E8A4EEF291}" srcOrd="4" destOrd="0" parTransId="{AB4949CA-F91F-4928-9E03-6CC98768709E}" sibTransId="{6AA2D21E-70C6-4634-9BDF-0EF1B01123F2}"/>
    <dgm:cxn modelId="{89D03E9B-1827-448C-B3DE-C32D1068670F}" type="presOf" srcId="{7DABBF49-0A43-42BA-86CC-D227841410C1}" destId="{23400951-326B-4FBE-A821-A2570611E29B}" srcOrd="0" destOrd="0" presId="urn:microsoft.com/office/officeart/2005/8/layout/list1"/>
    <dgm:cxn modelId="{3317812E-424B-4C79-AF10-41C1CBF63083}" type="presOf" srcId="{5B54F6DD-95CD-498B-A920-A09C04EFFB8A}" destId="{422B4384-6BEE-48E9-B7BA-12F08481544D}" srcOrd="0" destOrd="0" presId="urn:microsoft.com/office/officeart/2005/8/layout/list1"/>
    <dgm:cxn modelId="{690DD5E9-61F7-4FB1-81F3-FF3FF7FB36FD}" srcId="{7DABBF49-0A43-42BA-86CC-D227841410C1}" destId="{2B068F0A-38B5-471D-8329-B0A059E6B9D2}" srcOrd="5" destOrd="0" parTransId="{80159662-96B4-4318-A68A-6F99D8E44CD1}" sibTransId="{DDB659FA-A7D8-407B-AD23-56E41B6BEEDB}"/>
    <dgm:cxn modelId="{46DA7975-F5BA-4DF9-9573-9C2CECF4A6EF}" type="presOf" srcId="{8F803813-93E3-4DE8-A536-E6BD20D5583B}" destId="{3E8CBB88-178C-4A0E-BA97-2ADADA317A66}" srcOrd="1" destOrd="0" presId="urn:microsoft.com/office/officeart/2005/8/layout/list1"/>
    <dgm:cxn modelId="{E7F73D28-2575-4695-9F83-DDCFF3950B24}" type="presOf" srcId="{0B582162-AAD6-47FF-8C38-D4A8D0E37B58}" destId="{B93C7E72-47D0-4145-BAAD-D2A16EE4C194}" srcOrd="0" destOrd="0" presId="urn:microsoft.com/office/officeart/2005/8/layout/list1"/>
    <dgm:cxn modelId="{9DD28B13-A9B2-4882-AA43-02C2F4A1976D}" type="presOf" srcId="{2B068F0A-38B5-471D-8329-B0A059E6B9D2}" destId="{DD4BA127-6D24-4F7C-A4C3-578ADD535FB8}" srcOrd="0" destOrd="0" presId="urn:microsoft.com/office/officeart/2005/8/layout/list1"/>
    <dgm:cxn modelId="{0921B67F-5867-41C2-99FD-1CE92F2DB056}" type="presOf" srcId="{748E890E-18E9-47BF-BDA6-A9E8A4EEF291}" destId="{E58FC951-8764-4045-8150-6674947DE1FA}" srcOrd="0" destOrd="0" presId="urn:microsoft.com/office/officeart/2005/8/layout/list1"/>
    <dgm:cxn modelId="{4C1A880C-2BF0-4629-9336-9809AA991407}" srcId="{7DABBF49-0A43-42BA-86CC-D227841410C1}" destId="{4DC2023A-902E-4262-AC1A-88CC48700FDD}" srcOrd="3" destOrd="0" parTransId="{9C87BAC6-D692-4DB6-9086-EB123382620A}" sibTransId="{3D140174-3D89-4FD1-820D-4A9D57C45584}"/>
    <dgm:cxn modelId="{D0E8072A-AC6F-47C0-8BC3-3B932DEACC25}" type="presOf" srcId="{8F803813-93E3-4DE8-A536-E6BD20D5583B}" destId="{6C98B0CA-02B5-44C0-AE17-46B997EEA170}" srcOrd="0" destOrd="0" presId="urn:microsoft.com/office/officeart/2005/8/layout/list1"/>
    <dgm:cxn modelId="{6EE2C570-2299-4384-A52C-0456810E2758}" type="presOf" srcId="{5B54F6DD-95CD-498B-A920-A09C04EFFB8A}" destId="{5FF41515-60F9-48AC-93F0-7119C7EC8F59}" srcOrd="1" destOrd="0" presId="urn:microsoft.com/office/officeart/2005/8/layout/list1"/>
    <dgm:cxn modelId="{5C2E9C03-0BF8-4441-8D02-D25265359E2D}" type="presOf" srcId="{4DC2023A-902E-4262-AC1A-88CC48700FDD}" destId="{F1A0A419-1D10-4872-BE86-5797F219555B}" srcOrd="0"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DD44158F-9C2A-4F76-8152-4795AE3BE9CB}" type="presOf" srcId="{07E51D9F-48B2-4531-B228-D9AF1F0982F4}" destId="{18F413CD-495A-4289-85C5-F7D4504A2FBE}" srcOrd="1" destOrd="0" presId="urn:microsoft.com/office/officeart/2005/8/layout/list1"/>
    <dgm:cxn modelId="{E670DD51-E2F0-4ECD-A041-0FD5EE109161}" type="presOf" srcId="{07E51D9F-48B2-4531-B228-D9AF1F0982F4}" destId="{90BC5A0A-5CFE-4E65-9FD7-C93151A531C1}" srcOrd="0" destOrd="0" presId="urn:microsoft.com/office/officeart/2005/8/layout/list1"/>
    <dgm:cxn modelId="{76F7540B-D2A5-4C52-91AC-4249E7DA8B84}" type="presOf" srcId="{0B582162-AAD6-47FF-8C38-D4A8D0E37B58}" destId="{8A01C04C-AC66-403A-ADC4-D23E26F2D032}" srcOrd="1"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72F24300-2CA1-4D75-A685-F76206086F20}" type="presOf" srcId="{748E890E-18E9-47BF-BDA6-A9E8A4EEF291}" destId="{DCB1C91B-5477-493C-9D82-CF9393C2F274}" srcOrd="1" destOrd="0" presId="urn:microsoft.com/office/officeart/2005/8/layout/list1"/>
    <dgm:cxn modelId="{5AEEEA29-DACE-4DB1-82D5-026D12411ACF}" type="presOf" srcId="{4DC2023A-902E-4262-AC1A-88CC48700FDD}" destId="{86CB5C18-5095-4D19-9A89-9854E3703B0E}" srcOrd="1" destOrd="0" presId="urn:microsoft.com/office/officeart/2005/8/layout/list1"/>
    <dgm:cxn modelId="{8B296E1B-7B75-4CA6-A308-0B51D593B9F1}" type="presParOf" srcId="{23400951-326B-4FBE-A821-A2570611E29B}" destId="{8D4226D2-6CA3-4482-9565-B0A2BA57E5EF}" srcOrd="0" destOrd="0" presId="urn:microsoft.com/office/officeart/2005/8/layout/list1"/>
    <dgm:cxn modelId="{867F799A-C50E-471E-BA44-6F12D77BAE72}" type="presParOf" srcId="{8D4226D2-6CA3-4482-9565-B0A2BA57E5EF}" destId="{6C98B0CA-02B5-44C0-AE17-46B997EEA170}" srcOrd="0" destOrd="0" presId="urn:microsoft.com/office/officeart/2005/8/layout/list1"/>
    <dgm:cxn modelId="{4921ECD3-DB6E-458D-A401-B791C166D1CD}" type="presParOf" srcId="{8D4226D2-6CA3-4482-9565-B0A2BA57E5EF}" destId="{3E8CBB88-178C-4A0E-BA97-2ADADA317A66}" srcOrd="1" destOrd="0" presId="urn:microsoft.com/office/officeart/2005/8/layout/list1"/>
    <dgm:cxn modelId="{66565F6B-9C24-46F8-9D74-97D2DD001EB2}" type="presParOf" srcId="{23400951-326B-4FBE-A821-A2570611E29B}" destId="{96396B75-1240-4697-B494-1DE573E27D2E}" srcOrd="1" destOrd="0" presId="urn:microsoft.com/office/officeart/2005/8/layout/list1"/>
    <dgm:cxn modelId="{C2D5B9A8-CFC5-435B-9D40-4800572CC23D}" type="presParOf" srcId="{23400951-326B-4FBE-A821-A2570611E29B}" destId="{33BEDABC-4AB1-4A7E-BDF9-9E0AFFC554C1}" srcOrd="2" destOrd="0" presId="urn:microsoft.com/office/officeart/2005/8/layout/list1"/>
    <dgm:cxn modelId="{A1C31251-BD70-43A7-BF5E-DDC2C160E08A}" type="presParOf" srcId="{23400951-326B-4FBE-A821-A2570611E29B}" destId="{640A2255-E6BE-40AE-BC93-5164E13B6F2C}" srcOrd="3" destOrd="0" presId="urn:microsoft.com/office/officeart/2005/8/layout/list1"/>
    <dgm:cxn modelId="{9E2396DB-C4BC-4B1F-A704-82EEBB0A2842}" type="presParOf" srcId="{23400951-326B-4FBE-A821-A2570611E29B}" destId="{74AB7FB3-5547-4776-BF5A-9E97AB049601}" srcOrd="4" destOrd="0" presId="urn:microsoft.com/office/officeart/2005/8/layout/list1"/>
    <dgm:cxn modelId="{C0AB6031-128B-4DCD-96CD-9D40CADBCD00}" type="presParOf" srcId="{74AB7FB3-5547-4776-BF5A-9E97AB049601}" destId="{B93C7E72-47D0-4145-BAAD-D2A16EE4C194}" srcOrd="0" destOrd="0" presId="urn:microsoft.com/office/officeart/2005/8/layout/list1"/>
    <dgm:cxn modelId="{4C46C043-49B4-42DB-81A0-2AFB6B0DB7E0}" type="presParOf" srcId="{74AB7FB3-5547-4776-BF5A-9E97AB049601}" destId="{8A01C04C-AC66-403A-ADC4-D23E26F2D032}" srcOrd="1" destOrd="0" presId="urn:microsoft.com/office/officeart/2005/8/layout/list1"/>
    <dgm:cxn modelId="{DA3BD55E-DFA7-4123-A673-6261A6F6A07C}" type="presParOf" srcId="{23400951-326B-4FBE-A821-A2570611E29B}" destId="{75AE6F2F-DBE3-4C2D-B88B-DE7C59650F87}" srcOrd="5" destOrd="0" presId="urn:microsoft.com/office/officeart/2005/8/layout/list1"/>
    <dgm:cxn modelId="{94CD5128-64F6-4330-AFDB-B5C39C11B9AA}" type="presParOf" srcId="{23400951-326B-4FBE-A821-A2570611E29B}" destId="{4BB65576-AEEA-405F-B732-E03A6E4CFFC1}" srcOrd="6" destOrd="0" presId="urn:microsoft.com/office/officeart/2005/8/layout/list1"/>
    <dgm:cxn modelId="{0FB8FCD5-2606-4487-BD87-671328D63BE2}" type="presParOf" srcId="{23400951-326B-4FBE-A821-A2570611E29B}" destId="{2FABB375-8E0C-4735-93C6-49B4477814F7}" srcOrd="7" destOrd="0" presId="urn:microsoft.com/office/officeart/2005/8/layout/list1"/>
    <dgm:cxn modelId="{EC81568D-E87D-429D-9E08-F447A36468B6}" type="presParOf" srcId="{23400951-326B-4FBE-A821-A2570611E29B}" destId="{9E1101C2-1DD7-4F79-96CF-019A53ED4CF7}" srcOrd="8" destOrd="0" presId="urn:microsoft.com/office/officeart/2005/8/layout/list1"/>
    <dgm:cxn modelId="{30E41677-BF1A-445C-B32B-695BEFB43D59}" type="presParOf" srcId="{9E1101C2-1DD7-4F79-96CF-019A53ED4CF7}" destId="{90BC5A0A-5CFE-4E65-9FD7-C93151A531C1}" srcOrd="0" destOrd="0" presId="urn:microsoft.com/office/officeart/2005/8/layout/list1"/>
    <dgm:cxn modelId="{C6B7BA19-69D3-476C-AD4E-33DA04734BAC}" type="presParOf" srcId="{9E1101C2-1DD7-4F79-96CF-019A53ED4CF7}" destId="{18F413CD-495A-4289-85C5-F7D4504A2FBE}" srcOrd="1" destOrd="0" presId="urn:microsoft.com/office/officeart/2005/8/layout/list1"/>
    <dgm:cxn modelId="{5ADAB8C9-69F3-43FC-88FE-A22CCF3B53E0}" type="presParOf" srcId="{23400951-326B-4FBE-A821-A2570611E29B}" destId="{1E8F7E05-56C9-4CB3-A757-B8262F650DDE}" srcOrd="9" destOrd="0" presId="urn:microsoft.com/office/officeart/2005/8/layout/list1"/>
    <dgm:cxn modelId="{C246B284-B8F1-4077-8215-8973EB834B04}" type="presParOf" srcId="{23400951-326B-4FBE-A821-A2570611E29B}" destId="{780C4653-E7C2-4B00-918B-5EB20610219D}" srcOrd="10" destOrd="0" presId="urn:microsoft.com/office/officeart/2005/8/layout/list1"/>
    <dgm:cxn modelId="{8DAFB754-8789-4192-B026-976AEE63EEFD}" type="presParOf" srcId="{23400951-326B-4FBE-A821-A2570611E29B}" destId="{9B2F3822-F060-4C3C-A133-A73D9C413E8D}" srcOrd="11" destOrd="0" presId="urn:microsoft.com/office/officeart/2005/8/layout/list1"/>
    <dgm:cxn modelId="{4880C4A6-BC26-4117-BF67-DF484628469E}" type="presParOf" srcId="{23400951-326B-4FBE-A821-A2570611E29B}" destId="{6BAC16A4-B4E1-44CE-A69A-817E966FAF0E}" srcOrd="12" destOrd="0" presId="urn:microsoft.com/office/officeart/2005/8/layout/list1"/>
    <dgm:cxn modelId="{2689C850-AC92-4D30-A58A-570426AC8F79}" type="presParOf" srcId="{6BAC16A4-B4E1-44CE-A69A-817E966FAF0E}" destId="{F1A0A419-1D10-4872-BE86-5797F219555B}" srcOrd="0" destOrd="0" presId="urn:microsoft.com/office/officeart/2005/8/layout/list1"/>
    <dgm:cxn modelId="{FCEC7977-6692-4DFF-A3B3-31DC4BB58D50}" type="presParOf" srcId="{6BAC16A4-B4E1-44CE-A69A-817E966FAF0E}" destId="{86CB5C18-5095-4D19-9A89-9854E3703B0E}" srcOrd="1" destOrd="0" presId="urn:microsoft.com/office/officeart/2005/8/layout/list1"/>
    <dgm:cxn modelId="{D0733982-33A0-4622-9F5B-D82028DB9593}" type="presParOf" srcId="{23400951-326B-4FBE-A821-A2570611E29B}" destId="{FCBE379D-5111-4EA6-A5AC-078F23AE3CA0}" srcOrd="13" destOrd="0" presId="urn:microsoft.com/office/officeart/2005/8/layout/list1"/>
    <dgm:cxn modelId="{765A6FE2-990C-4974-A396-1616773F176F}" type="presParOf" srcId="{23400951-326B-4FBE-A821-A2570611E29B}" destId="{123EFFBA-0520-4E9B-A911-12B0E3053AA4}" srcOrd="14" destOrd="0" presId="urn:microsoft.com/office/officeart/2005/8/layout/list1"/>
    <dgm:cxn modelId="{C4AFF9E5-87B5-4F85-881F-8760BC55564C}" type="presParOf" srcId="{23400951-326B-4FBE-A821-A2570611E29B}" destId="{A720AD1C-C4CD-45DE-98B1-4EDA933D0D0F}" srcOrd="15" destOrd="0" presId="urn:microsoft.com/office/officeart/2005/8/layout/list1"/>
    <dgm:cxn modelId="{32A4890E-9A30-4C65-BB45-AFE60997F111}" type="presParOf" srcId="{23400951-326B-4FBE-A821-A2570611E29B}" destId="{605AC52F-2949-4636-9795-BCAB3BEC814C}" srcOrd="16" destOrd="0" presId="urn:microsoft.com/office/officeart/2005/8/layout/list1"/>
    <dgm:cxn modelId="{ECFA2FD4-B25B-4B5C-B1D7-F2F2CA1EDD89}" type="presParOf" srcId="{605AC52F-2949-4636-9795-BCAB3BEC814C}" destId="{E58FC951-8764-4045-8150-6674947DE1FA}" srcOrd="0" destOrd="0" presId="urn:microsoft.com/office/officeart/2005/8/layout/list1"/>
    <dgm:cxn modelId="{76023794-F610-4CFA-8821-776CBCDECC97}" type="presParOf" srcId="{605AC52F-2949-4636-9795-BCAB3BEC814C}" destId="{DCB1C91B-5477-493C-9D82-CF9393C2F274}" srcOrd="1" destOrd="0" presId="urn:microsoft.com/office/officeart/2005/8/layout/list1"/>
    <dgm:cxn modelId="{BCBFF00F-9FB7-4132-85D3-C0716B32C86C}" type="presParOf" srcId="{23400951-326B-4FBE-A821-A2570611E29B}" destId="{0571890E-0B0A-4016-9A83-FD2336D177F5}" srcOrd="17" destOrd="0" presId="urn:microsoft.com/office/officeart/2005/8/layout/list1"/>
    <dgm:cxn modelId="{75818193-CB8D-4B8A-8AAB-A7A32B3E80EB}" type="presParOf" srcId="{23400951-326B-4FBE-A821-A2570611E29B}" destId="{71E9DCAE-DF7D-44EF-976F-06F6BBB5275F}" srcOrd="18" destOrd="0" presId="urn:microsoft.com/office/officeart/2005/8/layout/list1"/>
    <dgm:cxn modelId="{8595FA4E-4988-442C-AAEF-A15F0AB52C0F}" type="presParOf" srcId="{23400951-326B-4FBE-A821-A2570611E29B}" destId="{CFFA1067-C6AC-45F4-902A-C5BFD70D0055}" srcOrd="19" destOrd="0" presId="urn:microsoft.com/office/officeart/2005/8/layout/list1"/>
    <dgm:cxn modelId="{7D867DAB-0E1B-4F52-9571-C190291800EF}" type="presParOf" srcId="{23400951-326B-4FBE-A821-A2570611E29B}" destId="{4E49E4FC-73BF-4D40-9E87-A9E8C6C07BCD}" srcOrd="20" destOrd="0" presId="urn:microsoft.com/office/officeart/2005/8/layout/list1"/>
    <dgm:cxn modelId="{4D8FB49A-1895-4747-8943-49C981059092}" type="presParOf" srcId="{4E49E4FC-73BF-4D40-9E87-A9E8C6C07BCD}" destId="{DD4BA127-6D24-4F7C-A4C3-578ADD535FB8}" srcOrd="0" destOrd="0" presId="urn:microsoft.com/office/officeart/2005/8/layout/list1"/>
    <dgm:cxn modelId="{DA9C2416-5B68-4CE2-9669-9566A1983CB0}" type="presParOf" srcId="{4E49E4FC-73BF-4D40-9E87-A9E8C6C07BCD}" destId="{CE835F72-2EA2-4802-A26B-1498BC1541EC}" srcOrd="1" destOrd="0" presId="urn:microsoft.com/office/officeart/2005/8/layout/list1"/>
    <dgm:cxn modelId="{972ED4E4-A707-42C2-BC22-A1EA3459029C}" type="presParOf" srcId="{23400951-326B-4FBE-A821-A2570611E29B}" destId="{483E545E-10AA-41AE-8088-C8572011B75D}" srcOrd="21" destOrd="0" presId="urn:microsoft.com/office/officeart/2005/8/layout/list1"/>
    <dgm:cxn modelId="{27975434-9BB5-4A2D-91DD-DD055948B1AB}" type="presParOf" srcId="{23400951-326B-4FBE-A821-A2570611E29B}" destId="{20B5FBDC-1C6E-4568-9D9D-C72CAA138EF6}" srcOrd="22" destOrd="0" presId="urn:microsoft.com/office/officeart/2005/8/layout/list1"/>
    <dgm:cxn modelId="{EAC5BB43-4735-4422-92B2-630C155EBA45}" type="presParOf" srcId="{23400951-326B-4FBE-A821-A2570611E29B}" destId="{C885AAF5-3E46-4E4B-8A5A-EB5D806EE6CC}" srcOrd="23" destOrd="0" presId="urn:microsoft.com/office/officeart/2005/8/layout/list1"/>
    <dgm:cxn modelId="{F008FBC7-E7CD-4B67-A1AE-966515C8E5C6}" type="presParOf" srcId="{23400951-326B-4FBE-A821-A2570611E29B}" destId="{DA9B5169-A9F4-4B7B-800A-763EB5A4F4A0}" srcOrd="24" destOrd="0" presId="urn:microsoft.com/office/officeart/2005/8/layout/list1"/>
    <dgm:cxn modelId="{6DD6F6C7-0461-4C3E-BEBA-950B22A5E327}" type="presParOf" srcId="{DA9B5169-A9F4-4B7B-800A-763EB5A4F4A0}" destId="{422B4384-6BEE-48E9-B7BA-12F08481544D}" srcOrd="0" destOrd="0" presId="urn:microsoft.com/office/officeart/2005/8/layout/list1"/>
    <dgm:cxn modelId="{D155C148-26E9-411D-A94D-221795ECD9C8}" type="presParOf" srcId="{DA9B5169-A9F4-4B7B-800A-763EB5A4F4A0}" destId="{5FF41515-60F9-48AC-93F0-7119C7EC8F59}" srcOrd="1" destOrd="0" presId="urn:microsoft.com/office/officeart/2005/8/layout/list1"/>
    <dgm:cxn modelId="{51D620BE-FA54-420E-87DA-59FB7E2D6DB9}" type="presParOf" srcId="{23400951-326B-4FBE-A821-A2570611E29B}" destId="{9EC85178-4394-4DA9-9C28-D09C2C3D548B}" srcOrd="25" destOrd="0" presId="urn:microsoft.com/office/officeart/2005/8/layout/list1"/>
    <dgm:cxn modelId="{DC6BFF46-D052-403B-88FD-B558CC9001F2}" type="presParOf" srcId="{23400951-326B-4FBE-A821-A2570611E29B}" destId="{273B2ED5-3C6D-4086-9558-E39CF7AF06A7}"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dirty="0" smtClean="0"/>
            <a:t>Antecedentes de la Propuesta</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0B582162-AAD6-47FF-8C38-D4A8D0E37B58}">
      <dgm:prSet/>
      <dgm:spPr/>
      <dgm:t>
        <a:bodyPr/>
        <a:lstStyle/>
        <a:p>
          <a:r>
            <a:rPr lang="es-EC" dirty="0" smtClean="0"/>
            <a:t>Objetivos</a:t>
          </a:r>
          <a:endParaRPr lang="es-EC"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031790D8-5348-4192-8D77-C3E5E926CF57}">
      <dgm:prSet/>
      <dgm:spPr/>
      <dgm:t>
        <a:bodyPr/>
        <a:lstStyle/>
        <a:p>
          <a:r>
            <a:rPr lang="es-EC" dirty="0" smtClean="0"/>
            <a:t>Propuesta </a:t>
          </a:r>
          <a:endParaRPr lang="es-EC" dirty="0"/>
        </a:p>
      </dgm:t>
    </dgm:pt>
    <dgm:pt modelId="{2D4A4E69-5EBF-4965-A4DA-E7EF52B6D577}" type="sibTrans" cxnId="{C48AADAC-16B5-4501-B7D5-E2A0E3218679}">
      <dgm:prSet/>
      <dgm:spPr/>
      <dgm:t>
        <a:bodyPr/>
        <a:lstStyle/>
        <a:p>
          <a:endParaRPr lang="es-EC"/>
        </a:p>
      </dgm:t>
    </dgm:pt>
    <dgm:pt modelId="{4779C70B-4E5C-4CBE-86B7-8DD773320A8E}" type="parTrans" cxnId="{C48AADAC-16B5-4501-B7D5-E2A0E3218679}">
      <dgm:prSet/>
      <dgm:spPr/>
      <dgm:t>
        <a:bodyPr/>
        <a:lstStyle/>
        <a:p>
          <a:endParaRPr lang="es-EC"/>
        </a:p>
      </dgm:t>
    </dgm:pt>
    <dgm:pt modelId="{07E51D9F-48B2-4531-B228-D9AF1F0982F4}">
      <dgm:prSet/>
      <dgm:spPr/>
      <dgm:t>
        <a:bodyPr/>
        <a:lstStyle/>
        <a:p>
          <a:r>
            <a:rPr lang="es-EC" dirty="0" smtClean="0"/>
            <a:t>Actividades Claves</a:t>
          </a:r>
          <a:endParaRPr lang="es-EC" dirty="0"/>
        </a:p>
      </dgm:t>
    </dgm:pt>
    <dgm:pt modelId="{23F46A83-1E7A-43A2-BA1E-7543F4ABBEC2}" type="sibTrans" cxnId="{2420860F-D3E6-4394-AF1A-A064EAA04C3D}">
      <dgm:prSet/>
      <dgm:spPr/>
      <dgm:t>
        <a:bodyPr/>
        <a:lstStyle/>
        <a:p>
          <a:endParaRPr lang="es-EC"/>
        </a:p>
      </dgm:t>
    </dgm:pt>
    <dgm:pt modelId="{068EABBB-E536-44DB-8150-A6AF3967EEE8}" type="parTrans" cxnId="{2420860F-D3E6-4394-AF1A-A064EAA04C3D}">
      <dgm:prSet/>
      <dgm:spPr/>
      <dgm:t>
        <a:bodyPr/>
        <a:lstStyle/>
        <a:p>
          <a:endParaRPr lang="es-EC"/>
        </a:p>
      </dgm:t>
    </dgm:pt>
    <dgm:pt modelId="{4DC2023A-902E-4262-AC1A-88CC48700FDD}">
      <dgm:prSet/>
      <dgm:spPr/>
      <dgm:t>
        <a:bodyPr/>
        <a:lstStyle/>
        <a:p>
          <a:r>
            <a:rPr lang="es-EC" dirty="0" smtClean="0"/>
            <a:t>Tipo de Empresa</a:t>
          </a:r>
          <a:endParaRPr lang="es-EC" dirty="0"/>
        </a:p>
      </dgm:t>
    </dgm:pt>
    <dgm:pt modelId="{9C87BAC6-D692-4DB6-9086-EB123382620A}" type="parTrans" cxnId="{4C1A880C-2BF0-4629-9336-9809AA991407}">
      <dgm:prSet/>
      <dgm:spPr/>
      <dgm:t>
        <a:bodyPr/>
        <a:lstStyle/>
        <a:p>
          <a:endParaRPr lang="es-EC"/>
        </a:p>
      </dgm:t>
    </dgm:pt>
    <dgm:pt modelId="{3D140174-3D89-4FD1-820D-4A9D57C45584}" type="sibTrans" cxnId="{4C1A880C-2BF0-4629-9336-9809AA991407}">
      <dgm:prSet/>
      <dgm:spPr/>
      <dgm:t>
        <a:bodyPr/>
        <a:lstStyle/>
        <a:p>
          <a:endParaRPr lang="es-EC"/>
        </a:p>
      </dgm:t>
    </dgm:pt>
    <dgm:pt modelId="{748E890E-18E9-47BF-BDA6-A9E8A4EEF291}">
      <dgm:prSet/>
      <dgm:spPr/>
      <dgm:t>
        <a:bodyPr/>
        <a:lstStyle/>
        <a:p>
          <a:r>
            <a:rPr lang="es-EC" dirty="0" smtClean="0"/>
            <a:t>Aprobación y Estatutos</a:t>
          </a:r>
          <a:endParaRPr lang="es-EC" dirty="0"/>
        </a:p>
      </dgm:t>
    </dgm:pt>
    <dgm:pt modelId="{AB4949CA-F91F-4928-9E03-6CC98768709E}" type="parTrans" cxnId="{53238B33-AC0B-41BC-9591-322CF955F686}">
      <dgm:prSet/>
      <dgm:spPr/>
      <dgm:t>
        <a:bodyPr/>
        <a:lstStyle/>
        <a:p>
          <a:endParaRPr lang="es-EC"/>
        </a:p>
      </dgm:t>
    </dgm:pt>
    <dgm:pt modelId="{6AA2D21E-70C6-4634-9BDF-0EF1B01123F2}" type="sibTrans" cxnId="{53238B33-AC0B-41BC-9591-322CF955F686}">
      <dgm:prSet/>
      <dgm:spPr/>
      <dgm:t>
        <a:bodyPr/>
        <a:lstStyle/>
        <a:p>
          <a:endParaRPr lang="es-EC"/>
        </a:p>
      </dgm:t>
    </dgm:pt>
    <dgm:pt modelId="{2B068F0A-38B5-471D-8329-B0A059E6B9D2}">
      <dgm:prSet/>
      <dgm:spPr/>
      <dgm:t>
        <a:bodyPr/>
        <a:lstStyle/>
        <a:p>
          <a:r>
            <a:rPr lang="es-EC" dirty="0" smtClean="0"/>
            <a:t>Estructura Orgánica por Procesos</a:t>
          </a:r>
          <a:endParaRPr lang="es-EC" dirty="0"/>
        </a:p>
      </dgm:t>
    </dgm:pt>
    <dgm:pt modelId="{80159662-96B4-4318-A68A-6F99D8E44CD1}" type="parTrans" cxnId="{690DD5E9-61F7-4FB1-81F3-FF3FF7FB36FD}">
      <dgm:prSet/>
      <dgm:spPr/>
      <dgm:t>
        <a:bodyPr/>
        <a:lstStyle/>
        <a:p>
          <a:endParaRPr lang="es-EC"/>
        </a:p>
      </dgm:t>
    </dgm:pt>
    <dgm:pt modelId="{DDB659FA-A7D8-407B-AD23-56E41B6BEEDB}" type="sibTrans" cxnId="{690DD5E9-61F7-4FB1-81F3-FF3FF7FB36FD}">
      <dgm:prSet/>
      <dgm:spPr/>
      <dgm:t>
        <a:bodyPr/>
        <a:lstStyle/>
        <a:p>
          <a:endParaRPr lang="es-EC"/>
        </a:p>
      </dgm:t>
    </dgm:pt>
    <dgm:pt modelId="{5B54F6DD-95CD-498B-A920-A09C04EFFB8A}">
      <dgm:prSet/>
      <dgm:spPr/>
      <dgm:t>
        <a:bodyPr/>
        <a:lstStyle/>
        <a:p>
          <a:r>
            <a:rPr lang="es-EC" dirty="0" smtClean="0"/>
            <a:t>Organigrama - Misión - Visión</a:t>
          </a:r>
          <a:endParaRPr lang="es-EC" dirty="0"/>
        </a:p>
      </dgm:t>
    </dgm:pt>
    <dgm:pt modelId="{ADCC9A53-3534-4385-93DB-06C2C3A9EFB4}" type="parTrans" cxnId="{E25DB562-0861-4DA2-AF1B-BDEA2F4627C9}">
      <dgm:prSet/>
      <dgm:spPr/>
      <dgm:t>
        <a:bodyPr/>
        <a:lstStyle/>
        <a:p>
          <a:endParaRPr lang="es-EC"/>
        </a:p>
      </dgm:t>
    </dgm:pt>
    <dgm:pt modelId="{29D389B7-7F4B-4549-849C-EF1D73CE46FE}" type="sibTrans" cxnId="{E25DB562-0861-4DA2-AF1B-BDEA2F4627C9}">
      <dgm:prSet/>
      <dgm:spPr/>
      <dgm:t>
        <a:bodyPr/>
        <a:lstStyle/>
        <a:p>
          <a:endParaRPr lang="es-EC"/>
        </a:p>
      </dgm:t>
    </dgm:pt>
    <dgm:pt modelId="{B40A7264-DFB0-4FA7-AC99-2C5A7529DB0D}">
      <dgm:prSet/>
      <dgm:spPr/>
      <dgm:t>
        <a:bodyPr/>
        <a:lstStyle/>
        <a:p>
          <a:r>
            <a:rPr lang="es-EC" dirty="0" smtClean="0"/>
            <a:t>Indicadores de Evaluación</a:t>
          </a:r>
          <a:endParaRPr lang="es-EC" dirty="0"/>
        </a:p>
      </dgm:t>
    </dgm:pt>
    <dgm:pt modelId="{CAEFB77C-2416-427E-A2F6-D9D2AF19A575}" type="parTrans" cxnId="{E566353E-8409-4BDC-B8BD-2B05AEF4E507}">
      <dgm:prSet/>
      <dgm:spPr/>
      <dgm:t>
        <a:bodyPr/>
        <a:lstStyle/>
        <a:p>
          <a:endParaRPr lang="es-EC"/>
        </a:p>
      </dgm:t>
    </dgm:pt>
    <dgm:pt modelId="{53B73629-601C-41BA-AB0D-BB6AD7049FB6}" type="sibTrans" cxnId="{E566353E-8409-4BDC-B8BD-2B05AEF4E507}">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9"/>
      <dgm:spPr/>
      <dgm:t>
        <a:bodyPr/>
        <a:lstStyle/>
        <a:p>
          <a:endParaRPr lang="es-EC"/>
        </a:p>
      </dgm:t>
    </dgm:pt>
    <dgm:pt modelId="{3E8CBB88-178C-4A0E-BA97-2ADADA317A66}" type="pres">
      <dgm:prSet presAssocID="{8F803813-93E3-4DE8-A536-E6BD20D5583B}" presName="parentText" presStyleLbl="node1" presStyleIdx="0" presStyleCnt="9">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9">
        <dgm:presLayoutVars>
          <dgm:bulletEnabled val="1"/>
        </dgm:presLayoutVars>
      </dgm:prSet>
      <dgm:spPr/>
      <dgm:t>
        <a:bodyPr/>
        <a:lstStyle/>
        <a:p>
          <a:endParaRPr lang="es-EC"/>
        </a:p>
      </dgm:t>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9"/>
      <dgm:spPr/>
      <dgm:t>
        <a:bodyPr/>
        <a:lstStyle/>
        <a:p>
          <a:endParaRPr lang="es-EC"/>
        </a:p>
      </dgm:t>
    </dgm:pt>
    <dgm:pt modelId="{8A01C04C-AC66-403A-ADC4-D23E26F2D032}" type="pres">
      <dgm:prSet presAssocID="{0B582162-AAD6-47FF-8C38-D4A8D0E37B58}" presName="parentText" presStyleLbl="node1" presStyleIdx="1" presStyleCnt="9">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9" custLinFactY="1142" custLinFactNeighborY="100000">
        <dgm:presLayoutVars>
          <dgm:bulletEnabled val="1"/>
        </dgm:presLayoutVars>
      </dgm:prSet>
      <dgm:spPr/>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9"/>
      <dgm:spPr/>
      <dgm:t>
        <a:bodyPr/>
        <a:lstStyle/>
        <a:p>
          <a:endParaRPr lang="es-EC"/>
        </a:p>
      </dgm:t>
    </dgm:pt>
    <dgm:pt modelId="{C1260C8E-E0D2-431A-B62C-E038989DF2BF}" type="pres">
      <dgm:prSet presAssocID="{031790D8-5348-4192-8D77-C3E5E926CF57}" presName="parentText" presStyleLbl="node1" presStyleIdx="2" presStyleCnt="9">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9">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9"/>
      <dgm:spPr/>
      <dgm:t>
        <a:bodyPr/>
        <a:lstStyle/>
        <a:p>
          <a:endParaRPr lang="es-EC"/>
        </a:p>
      </dgm:t>
    </dgm:pt>
    <dgm:pt modelId="{18F413CD-495A-4289-85C5-F7D4504A2FBE}" type="pres">
      <dgm:prSet presAssocID="{07E51D9F-48B2-4531-B228-D9AF1F0982F4}" presName="parentText" presStyleLbl="node1" presStyleIdx="3" presStyleCnt="9">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9">
        <dgm:presLayoutVars>
          <dgm:bulletEnabled val="1"/>
        </dgm:presLayoutVars>
      </dgm:prSet>
      <dgm:spPr/>
    </dgm:pt>
    <dgm:pt modelId="{9B2F3822-F060-4C3C-A133-A73D9C413E8D}" type="pres">
      <dgm:prSet presAssocID="{23F46A83-1E7A-43A2-BA1E-7543F4ABBEC2}" presName="spaceBetweenRectangles" presStyleCnt="0"/>
      <dgm:spPr/>
    </dgm:pt>
    <dgm:pt modelId="{6BAC16A4-B4E1-44CE-A69A-817E966FAF0E}" type="pres">
      <dgm:prSet presAssocID="{4DC2023A-902E-4262-AC1A-88CC48700FDD}" presName="parentLin" presStyleCnt="0"/>
      <dgm:spPr/>
    </dgm:pt>
    <dgm:pt modelId="{F1A0A419-1D10-4872-BE86-5797F219555B}" type="pres">
      <dgm:prSet presAssocID="{4DC2023A-902E-4262-AC1A-88CC48700FDD}" presName="parentLeftMargin" presStyleLbl="node1" presStyleIdx="3" presStyleCnt="9"/>
      <dgm:spPr/>
      <dgm:t>
        <a:bodyPr/>
        <a:lstStyle/>
        <a:p>
          <a:endParaRPr lang="es-EC"/>
        </a:p>
      </dgm:t>
    </dgm:pt>
    <dgm:pt modelId="{86CB5C18-5095-4D19-9A89-9854E3703B0E}" type="pres">
      <dgm:prSet presAssocID="{4DC2023A-902E-4262-AC1A-88CC48700FDD}" presName="parentText" presStyleLbl="node1" presStyleIdx="4" presStyleCnt="9">
        <dgm:presLayoutVars>
          <dgm:chMax val="0"/>
          <dgm:bulletEnabled val="1"/>
        </dgm:presLayoutVars>
      </dgm:prSet>
      <dgm:spPr/>
      <dgm:t>
        <a:bodyPr/>
        <a:lstStyle/>
        <a:p>
          <a:endParaRPr lang="es-EC"/>
        </a:p>
      </dgm:t>
    </dgm:pt>
    <dgm:pt modelId="{FCBE379D-5111-4EA6-A5AC-078F23AE3CA0}" type="pres">
      <dgm:prSet presAssocID="{4DC2023A-902E-4262-AC1A-88CC48700FDD}" presName="negativeSpace" presStyleCnt="0"/>
      <dgm:spPr/>
    </dgm:pt>
    <dgm:pt modelId="{123EFFBA-0520-4E9B-A911-12B0E3053AA4}" type="pres">
      <dgm:prSet presAssocID="{4DC2023A-902E-4262-AC1A-88CC48700FDD}" presName="childText" presStyleLbl="conFgAcc1" presStyleIdx="4" presStyleCnt="9">
        <dgm:presLayoutVars>
          <dgm:bulletEnabled val="1"/>
        </dgm:presLayoutVars>
      </dgm:prSet>
      <dgm:spPr/>
    </dgm:pt>
    <dgm:pt modelId="{A720AD1C-C4CD-45DE-98B1-4EDA933D0D0F}" type="pres">
      <dgm:prSet presAssocID="{3D140174-3D89-4FD1-820D-4A9D57C45584}" presName="spaceBetweenRectangles" presStyleCnt="0"/>
      <dgm:spPr/>
    </dgm:pt>
    <dgm:pt modelId="{605AC52F-2949-4636-9795-BCAB3BEC814C}" type="pres">
      <dgm:prSet presAssocID="{748E890E-18E9-47BF-BDA6-A9E8A4EEF291}" presName="parentLin" presStyleCnt="0"/>
      <dgm:spPr/>
    </dgm:pt>
    <dgm:pt modelId="{E58FC951-8764-4045-8150-6674947DE1FA}" type="pres">
      <dgm:prSet presAssocID="{748E890E-18E9-47BF-BDA6-A9E8A4EEF291}" presName="parentLeftMargin" presStyleLbl="node1" presStyleIdx="4" presStyleCnt="9"/>
      <dgm:spPr/>
      <dgm:t>
        <a:bodyPr/>
        <a:lstStyle/>
        <a:p>
          <a:endParaRPr lang="es-EC"/>
        </a:p>
      </dgm:t>
    </dgm:pt>
    <dgm:pt modelId="{DCB1C91B-5477-493C-9D82-CF9393C2F274}" type="pres">
      <dgm:prSet presAssocID="{748E890E-18E9-47BF-BDA6-A9E8A4EEF291}" presName="parentText" presStyleLbl="node1" presStyleIdx="5" presStyleCnt="9">
        <dgm:presLayoutVars>
          <dgm:chMax val="0"/>
          <dgm:bulletEnabled val="1"/>
        </dgm:presLayoutVars>
      </dgm:prSet>
      <dgm:spPr/>
      <dgm:t>
        <a:bodyPr/>
        <a:lstStyle/>
        <a:p>
          <a:endParaRPr lang="es-EC"/>
        </a:p>
      </dgm:t>
    </dgm:pt>
    <dgm:pt modelId="{0571890E-0B0A-4016-9A83-FD2336D177F5}" type="pres">
      <dgm:prSet presAssocID="{748E890E-18E9-47BF-BDA6-A9E8A4EEF291}" presName="negativeSpace" presStyleCnt="0"/>
      <dgm:spPr/>
    </dgm:pt>
    <dgm:pt modelId="{71E9DCAE-DF7D-44EF-976F-06F6BBB5275F}" type="pres">
      <dgm:prSet presAssocID="{748E890E-18E9-47BF-BDA6-A9E8A4EEF291}" presName="childText" presStyleLbl="conFgAcc1" presStyleIdx="5" presStyleCnt="9">
        <dgm:presLayoutVars>
          <dgm:bulletEnabled val="1"/>
        </dgm:presLayoutVars>
      </dgm:prSet>
      <dgm:spPr/>
    </dgm:pt>
    <dgm:pt modelId="{CFFA1067-C6AC-45F4-902A-C5BFD70D0055}" type="pres">
      <dgm:prSet presAssocID="{6AA2D21E-70C6-4634-9BDF-0EF1B01123F2}" presName="spaceBetweenRectangles" presStyleCnt="0"/>
      <dgm:spPr/>
    </dgm:pt>
    <dgm:pt modelId="{4E49E4FC-73BF-4D40-9E87-A9E8C6C07BCD}" type="pres">
      <dgm:prSet presAssocID="{2B068F0A-38B5-471D-8329-B0A059E6B9D2}" presName="parentLin" presStyleCnt="0"/>
      <dgm:spPr/>
    </dgm:pt>
    <dgm:pt modelId="{DD4BA127-6D24-4F7C-A4C3-578ADD535FB8}" type="pres">
      <dgm:prSet presAssocID="{2B068F0A-38B5-471D-8329-B0A059E6B9D2}" presName="parentLeftMargin" presStyleLbl="node1" presStyleIdx="5" presStyleCnt="9"/>
      <dgm:spPr/>
      <dgm:t>
        <a:bodyPr/>
        <a:lstStyle/>
        <a:p>
          <a:endParaRPr lang="es-EC"/>
        </a:p>
      </dgm:t>
    </dgm:pt>
    <dgm:pt modelId="{CE835F72-2EA2-4802-A26B-1498BC1541EC}" type="pres">
      <dgm:prSet presAssocID="{2B068F0A-38B5-471D-8329-B0A059E6B9D2}" presName="parentText" presStyleLbl="node1" presStyleIdx="6" presStyleCnt="9">
        <dgm:presLayoutVars>
          <dgm:chMax val="0"/>
          <dgm:bulletEnabled val="1"/>
        </dgm:presLayoutVars>
      </dgm:prSet>
      <dgm:spPr/>
      <dgm:t>
        <a:bodyPr/>
        <a:lstStyle/>
        <a:p>
          <a:endParaRPr lang="es-EC"/>
        </a:p>
      </dgm:t>
    </dgm:pt>
    <dgm:pt modelId="{483E545E-10AA-41AE-8088-C8572011B75D}" type="pres">
      <dgm:prSet presAssocID="{2B068F0A-38B5-471D-8329-B0A059E6B9D2}" presName="negativeSpace" presStyleCnt="0"/>
      <dgm:spPr/>
    </dgm:pt>
    <dgm:pt modelId="{20B5FBDC-1C6E-4568-9D9D-C72CAA138EF6}" type="pres">
      <dgm:prSet presAssocID="{2B068F0A-38B5-471D-8329-B0A059E6B9D2}" presName="childText" presStyleLbl="conFgAcc1" presStyleIdx="6" presStyleCnt="9">
        <dgm:presLayoutVars>
          <dgm:bulletEnabled val="1"/>
        </dgm:presLayoutVars>
      </dgm:prSet>
      <dgm:spPr/>
    </dgm:pt>
    <dgm:pt modelId="{C885AAF5-3E46-4E4B-8A5A-EB5D806EE6CC}" type="pres">
      <dgm:prSet presAssocID="{DDB659FA-A7D8-407B-AD23-56E41B6BEEDB}" presName="spaceBetweenRectangles" presStyleCnt="0"/>
      <dgm:spPr/>
    </dgm:pt>
    <dgm:pt modelId="{DA9B5169-A9F4-4B7B-800A-763EB5A4F4A0}" type="pres">
      <dgm:prSet presAssocID="{5B54F6DD-95CD-498B-A920-A09C04EFFB8A}" presName="parentLin" presStyleCnt="0"/>
      <dgm:spPr/>
    </dgm:pt>
    <dgm:pt modelId="{422B4384-6BEE-48E9-B7BA-12F08481544D}" type="pres">
      <dgm:prSet presAssocID="{5B54F6DD-95CD-498B-A920-A09C04EFFB8A}" presName="parentLeftMargin" presStyleLbl="node1" presStyleIdx="6" presStyleCnt="9"/>
      <dgm:spPr/>
      <dgm:t>
        <a:bodyPr/>
        <a:lstStyle/>
        <a:p>
          <a:endParaRPr lang="es-EC"/>
        </a:p>
      </dgm:t>
    </dgm:pt>
    <dgm:pt modelId="{5FF41515-60F9-48AC-93F0-7119C7EC8F59}" type="pres">
      <dgm:prSet presAssocID="{5B54F6DD-95CD-498B-A920-A09C04EFFB8A}" presName="parentText" presStyleLbl="node1" presStyleIdx="7" presStyleCnt="9">
        <dgm:presLayoutVars>
          <dgm:chMax val="0"/>
          <dgm:bulletEnabled val="1"/>
        </dgm:presLayoutVars>
      </dgm:prSet>
      <dgm:spPr/>
      <dgm:t>
        <a:bodyPr/>
        <a:lstStyle/>
        <a:p>
          <a:endParaRPr lang="es-EC"/>
        </a:p>
      </dgm:t>
    </dgm:pt>
    <dgm:pt modelId="{9EC85178-4394-4DA9-9C28-D09C2C3D548B}" type="pres">
      <dgm:prSet presAssocID="{5B54F6DD-95CD-498B-A920-A09C04EFFB8A}" presName="negativeSpace" presStyleCnt="0"/>
      <dgm:spPr/>
    </dgm:pt>
    <dgm:pt modelId="{273B2ED5-3C6D-4086-9558-E39CF7AF06A7}" type="pres">
      <dgm:prSet presAssocID="{5B54F6DD-95CD-498B-A920-A09C04EFFB8A}" presName="childText" presStyleLbl="conFgAcc1" presStyleIdx="7" presStyleCnt="9">
        <dgm:presLayoutVars>
          <dgm:bulletEnabled val="1"/>
        </dgm:presLayoutVars>
      </dgm:prSet>
      <dgm:spPr/>
    </dgm:pt>
    <dgm:pt modelId="{574189B7-0C1C-41BB-8C23-1EC8F7E370C9}" type="pres">
      <dgm:prSet presAssocID="{29D389B7-7F4B-4549-849C-EF1D73CE46FE}" presName="spaceBetweenRectangles" presStyleCnt="0"/>
      <dgm:spPr/>
    </dgm:pt>
    <dgm:pt modelId="{EEAFD258-66A5-4EE9-9632-C257250357F3}" type="pres">
      <dgm:prSet presAssocID="{B40A7264-DFB0-4FA7-AC99-2C5A7529DB0D}" presName="parentLin" presStyleCnt="0"/>
      <dgm:spPr/>
    </dgm:pt>
    <dgm:pt modelId="{35F7B55C-5C31-4416-8373-3C147A2CF30A}" type="pres">
      <dgm:prSet presAssocID="{B40A7264-DFB0-4FA7-AC99-2C5A7529DB0D}" presName="parentLeftMargin" presStyleLbl="node1" presStyleIdx="7" presStyleCnt="9"/>
      <dgm:spPr/>
      <dgm:t>
        <a:bodyPr/>
        <a:lstStyle/>
        <a:p>
          <a:endParaRPr lang="es-EC"/>
        </a:p>
      </dgm:t>
    </dgm:pt>
    <dgm:pt modelId="{5033955D-0C7B-4FCA-A1FC-D44B555E1C56}" type="pres">
      <dgm:prSet presAssocID="{B40A7264-DFB0-4FA7-AC99-2C5A7529DB0D}" presName="parentText" presStyleLbl="node1" presStyleIdx="8" presStyleCnt="9">
        <dgm:presLayoutVars>
          <dgm:chMax val="0"/>
          <dgm:bulletEnabled val="1"/>
        </dgm:presLayoutVars>
      </dgm:prSet>
      <dgm:spPr/>
      <dgm:t>
        <a:bodyPr/>
        <a:lstStyle/>
        <a:p>
          <a:endParaRPr lang="es-EC"/>
        </a:p>
      </dgm:t>
    </dgm:pt>
    <dgm:pt modelId="{D354548E-D9DF-436A-A4E5-CDE3AE4BE39B}" type="pres">
      <dgm:prSet presAssocID="{B40A7264-DFB0-4FA7-AC99-2C5A7529DB0D}" presName="negativeSpace" presStyleCnt="0"/>
      <dgm:spPr/>
    </dgm:pt>
    <dgm:pt modelId="{56033798-ADC0-4632-8E70-97F433E6E1AB}" type="pres">
      <dgm:prSet presAssocID="{B40A7264-DFB0-4FA7-AC99-2C5A7529DB0D}" presName="childText" presStyleLbl="conFgAcc1" presStyleIdx="8" presStyleCnt="9">
        <dgm:presLayoutVars>
          <dgm:bulletEnabled val="1"/>
        </dgm:presLayoutVars>
      </dgm:prSet>
      <dgm:spPr/>
    </dgm:pt>
  </dgm:ptLst>
  <dgm:cxnLst>
    <dgm:cxn modelId="{CDC83551-151B-4C28-B580-936908206728}" type="presOf" srcId="{748E890E-18E9-47BF-BDA6-A9E8A4EEF291}" destId="{E58FC951-8764-4045-8150-6674947DE1FA}" srcOrd="0" destOrd="0" presId="urn:microsoft.com/office/officeart/2005/8/layout/list1"/>
    <dgm:cxn modelId="{2420860F-D3E6-4394-AF1A-A064EAA04C3D}" srcId="{7DABBF49-0A43-42BA-86CC-D227841410C1}" destId="{07E51D9F-48B2-4531-B228-D9AF1F0982F4}" srcOrd="3" destOrd="0" parTransId="{068EABBB-E536-44DB-8150-A6AF3967EEE8}" sibTransId="{23F46A83-1E7A-43A2-BA1E-7543F4ABBEC2}"/>
    <dgm:cxn modelId="{E25DB562-0861-4DA2-AF1B-BDEA2F4627C9}" srcId="{7DABBF49-0A43-42BA-86CC-D227841410C1}" destId="{5B54F6DD-95CD-498B-A920-A09C04EFFB8A}" srcOrd="7" destOrd="0" parTransId="{ADCC9A53-3534-4385-93DB-06C2C3A9EFB4}" sibTransId="{29D389B7-7F4B-4549-849C-EF1D73CE46FE}"/>
    <dgm:cxn modelId="{E566353E-8409-4BDC-B8BD-2B05AEF4E507}" srcId="{7DABBF49-0A43-42BA-86CC-D227841410C1}" destId="{B40A7264-DFB0-4FA7-AC99-2C5A7529DB0D}" srcOrd="8" destOrd="0" parTransId="{CAEFB77C-2416-427E-A2F6-D9D2AF19A575}" sibTransId="{53B73629-601C-41BA-AB0D-BB6AD7049FB6}"/>
    <dgm:cxn modelId="{23F596C0-671C-475A-8174-1BB77CF3DC04}" type="presOf" srcId="{07E51D9F-48B2-4531-B228-D9AF1F0982F4}" destId="{18F413CD-495A-4289-85C5-F7D4504A2FBE}" srcOrd="1" destOrd="0" presId="urn:microsoft.com/office/officeart/2005/8/layout/list1"/>
    <dgm:cxn modelId="{47E9CA2C-B31A-408D-9AEF-D55CEABE93FB}" type="presOf" srcId="{748E890E-18E9-47BF-BDA6-A9E8A4EEF291}" destId="{DCB1C91B-5477-493C-9D82-CF9393C2F274}" srcOrd="1" destOrd="0" presId="urn:microsoft.com/office/officeart/2005/8/layout/list1"/>
    <dgm:cxn modelId="{C48AADAC-16B5-4501-B7D5-E2A0E3218679}" srcId="{7DABBF49-0A43-42BA-86CC-D227841410C1}" destId="{031790D8-5348-4192-8D77-C3E5E926CF57}" srcOrd="2" destOrd="0" parTransId="{4779C70B-4E5C-4CBE-86B7-8DD773320A8E}" sibTransId="{2D4A4E69-5EBF-4965-A4DA-E7EF52B6D577}"/>
    <dgm:cxn modelId="{53238B33-AC0B-41BC-9591-322CF955F686}" srcId="{7DABBF49-0A43-42BA-86CC-D227841410C1}" destId="{748E890E-18E9-47BF-BDA6-A9E8A4EEF291}" srcOrd="5" destOrd="0" parTransId="{AB4949CA-F91F-4928-9E03-6CC98768709E}" sibTransId="{6AA2D21E-70C6-4634-9BDF-0EF1B01123F2}"/>
    <dgm:cxn modelId="{5218C677-6E9E-4A95-9E44-8032F99DD295}" type="presOf" srcId="{5B54F6DD-95CD-498B-A920-A09C04EFFB8A}" destId="{5FF41515-60F9-48AC-93F0-7119C7EC8F59}" srcOrd="1" destOrd="0" presId="urn:microsoft.com/office/officeart/2005/8/layout/list1"/>
    <dgm:cxn modelId="{690DD5E9-61F7-4FB1-81F3-FF3FF7FB36FD}" srcId="{7DABBF49-0A43-42BA-86CC-D227841410C1}" destId="{2B068F0A-38B5-471D-8329-B0A059E6B9D2}" srcOrd="6" destOrd="0" parTransId="{80159662-96B4-4318-A68A-6F99D8E44CD1}" sibTransId="{DDB659FA-A7D8-407B-AD23-56E41B6BEEDB}"/>
    <dgm:cxn modelId="{4C1A880C-2BF0-4629-9336-9809AA991407}" srcId="{7DABBF49-0A43-42BA-86CC-D227841410C1}" destId="{4DC2023A-902E-4262-AC1A-88CC48700FDD}" srcOrd="4" destOrd="0" parTransId="{9C87BAC6-D692-4DB6-9086-EB123382620A}" sibTransId="{3D140174-3D89-4FD1-820D-4A9D57C45584}"/>
    <dgm:cxn modelId="{714F250A-642C-4D07-A8AF-1FDDEA17D8BD}" srcId="{7DABBF49-0A43-42BA-86CC-D227841410C1}" destId="{8F803813-93E3-4DE8-A536-E6BD20D5583B}" srcOrd="0" destOrd="0" parTransId="{471DAA80-814A-4ABC-870A-F24A12CABC7A}" sibTransId="{2A0D3E0D-F717-43E3-9242-4A0FB1603622}"/>
    <dgm:cxn modelId="{5A0084B2-3BF6-4CA7-8B57-BAFC7BF7D9F3}" type="presOf" srcId="{B40A7264-DFB0-4FA7-AC99-2C5A7529DB0D}" destId="{5033955D-0C7B-4FCA-A1FC-D44B555E1C56}" srcOrd="1" destOrd="0" presId="urn:microsoft.com/office/officeart/2005/8/layout/list1"/>
    <dgm:cxn modelId="{B8D7DE1D-84C0-4A99-A5C5-C7FC55F79968}" type="presOf" srcId="{031790D8-5348-4192-8D77-C3E5E926CF57}" destId="{C1260C8E-E0D2-431A-B62C-E038989DF2BF}" srcOrd="1" destOrd="0" presId="urn:microsoft.com/office/officeart/2005/8/layout/list1"/>
    <dgm:cxn modelId="{FAEE5FC6-D8EA-4A62-B977-B0DFF126A658}" type="presOf" srcId="{5B54F6DD-95CD-498B-A920-A09C04EFFB8A}" destId="{422B4384-6BEE-48E9-B7BA-12F08481544D}" srcOrd="0" destOrd="0" presId="urn:microsoft.com/office/officeart/2005/8/layout/list1"/>
    <dgm:cxn modelId="{8B49DCB0-CF48-4E39-A172-BF978C333C27}" type="presOf" srcId="{0B582162-AAD6-47FF-8C38-D4A8D0E37B58}" destId="{B93C7E72-47D0-4145-BAAD-D2A16EE4C194}" srcOrd="0" destOrd="0" presId="urn:microsoft.com/office/officeart/2005/8/layout/list1"/>
    <dgm:cxn modelId="{D4AAC5A6-3275-474C-B359-61D1DDD2D55A}" type="presOf" srcId="{07E51D9F-48B2-4531-B228-D9AF1F0982F4}" destId="{90BC5A0A-5CFE-4E65-9FD7-C93151A531C1}" srcOrd="0" destOrd="0" presId="urn:microsoft.com/office/officeart/2005/8/layout/list1"/>
    <dgm:cxn modelId="{5D193247-CD2C-4B34-AC82-26A6C15E4EC0}" type="presOf" srcId="{8F803813-93E3-4DE8-A536-E6BD20D5583B}" destId="{6C98B0CA-02B5-44C0-AE17-46B997EEA170}" srcOrd="0"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A3B66256-BF64-402C-82D6-05DA2A5203FD}" type="presOf" srcId="{8F803813-93E3-4DE8-A536-E6BD20D5583B}" destId="{3E8CBB88-178C-4A0E-BA97-2ADADA317A66}" srcOrd="1" destOrd="0" presId="urn:microsoft.com/office/officeart/2005/8/layout/list1"/>
    <dgm:cxn modelId="{0EE6029B-9DAF-4347-BAE6-948B1D752979}" type="presOf" srcId="{B40A7264-DFB0-4FA7-AC99-2C5A7529DB0D}" destId="{35F7B55C-5C31-4416-8373-3C147A2CF30A}" srcOrd="0" destOrd="0" presId="urn:microsoft.com/office/officeart/2005/8/layout/list1"/>
    <dgm:cxn modelId="{B228DA3F-6A6A-4C7A-BABF-B289FCAA422E}" type="presOf" srcId="{4DC2023A-902E-4262-AC1A-88CC48700FDD}" destId="{F1A0A419-1D10-4872-BE86-5797F219555B}" srcOrd="0" destOrd="0" presId="urn:microsoft.com/office/officeart/2005/8/layout/list1"/>
    <dgm:cxn modelId="{6A374599-E117-4CBC-84A3-5016AA3F480F}" type="presOf" srcId="{2B068F0A-38B5-471D-8329-B0A059E6B9D2}" destId="{DD4BA127-6D24-4F7C-A4C3-578ADD535FB8}" srcOrd="0" destOrd="0" presId="urn:microsoft.com/office/officeart/2005/8/layout/list1"/>
    <dgm:cxn modelId="{560EC4BA-9471-4370-934C-6C997EFAA5B9}" type="presOf" srcId="{4DC2023A-902E-4262-AC1A-88CC48700FDD}" destId="{86CB5C18-5095-4D19-9A89-9854E3703B0E}" srcOrd="1" destOrd="0" presId="urn:microsoft.com/office/officeart/2005/8/layout/list1"/>
    <dgm:cxn modelId="{9840EDEE-18F6-4850-88A5-30A72115DD26}" type="presOf" srcId="{031790D8-5348-4192-8D77-C3E5E926CF57}" destId="{1E05BE90-58E0-435D-A161-D70327C3C071}" srcOrd="0" destOrd="0" presId="urn:microsoft.com/office/officeart/2005/8/layout/list1"/>
    <dgm:cxn modelId="{370D14E1-DD4A-4341-B4A6-174318324836}" type="presOf" srcId="{0B582162-AAD6-47FF-8C38-D4A8D0E37B58}" destId="{8A01C04C-AC66-403A-ADC4-D23E26F2D032}" srcOrd="1" destOrd="0" presId="urn:microsoft.com/office/officeart/2005/8/layout/list1"/>
    <dgm:cxn modelId="{2D0F4BB5-3B4A-4635-85CF-7EFF74ED9F37}" type="presOf" srcId="{2B068F0A-38B5-471D-8329-B0A059E6B9D2}" destId="{CE835F72-2EA2-4802-A26B-1498BC1541EC}" srcOrd="1" destOrd="0" presId="urn:microsoft.com/office/officeart/2005/8/layout/list1"/>
    <dgm:cxn modelId="{7D9318B5-0605-4E80-8C95-6585551F012F}" type="presOf" srcId="{7DABBF49-0A43-42BA-86CC-D227841410C1}" destId="{23400951-326B-4FBE-A821-A2570611E29B}" srcOrd="0" destOrd="0" presId="urn:microsoft.com/office/officeart/2005/8/layout/list1"/>
    <dgm:cxn modelId="{68C91618-8D74-4595-9FF5-5EDE427435A9}" type="presParOf" srcId="{23400951-326B-4FBE-A821-A2570611E29B}" destId="{8D4226D2-6CA3-4482-9565-B0A2BA57E5EF}" srcOrd="0" destOrd="0" presId="urn:microsoft.com/office/officeart/2005/8/layout/list1"/>
    <dgm:cxn modelId="{E4EA4F95-4A90-4A5B-BBA9-D3EB64970D54}" type="presParOf" srcId="{8D4226D2-6CA3-4482-9565-B0A2BA57E5EF}" destId="{6C98B0CA-02B5-44C0-AE17-46B997EEA170}" srcOrd="0" destOrd="0" presId="urn:microsoft.com/office/officeart/2005/8/layout/list1"/>
    <dgm:cxn modelId="{F188E217-BDAC-4EB4-923A-ECD0073129CB}" type="presParOf" srcId="{8D4226D2-6CA3-4482-9565-B0A2BA57E5EF}" destId="{3E8CBB88-178C-4A0E-BA97-2ADADA317A66}" srcOrd="1" destOrd="0" presId="urn:microsoft.com/office/officeart/2005/8/layout/list1"/>
    <dgm:cxn modelId="{8C6632B6-9C87-42CB-AE11-37C97FEE7488}" type="presParOf" srcId="{23400951-326B-4FBE-A821-A2570611E29B}" destId="{96396B75-1240-4697-B494-1DE573E27D2E}" srcOrd="1" destOrd="0" presId="urn:microsoft.com/office/officeart/2005/8/layout/list1"/>
    <dgm:cxn modelId="{7AE07731-2B3B-43C9-BAC3-F06ECEBEE524}" type="presParOf" srcId="{23400951-326B-4FBE-A821-A2570611E29B}" destId="{33BEDABC-4AB1-4A7E-BDF9-9E0AFFC554C1}" srcOrd="2" destOrd="0" presId="urn:microsoft.com/office/officeart/2005/8/layout/list1"/>
    <dgm:cxn modelId="{FF2B4932-214A-4BD2-A223-35103474D5D5}" type="presParOf" srcId="{23400951-326B-4FBE-A821-A2570611E29B}" destId="{640A2255-E6BE-40AE-BC93-5164E13B6F2C}" srcOrd="3" destOrd="0" presId="urn:microsoft.com/office/officeart/2005/8/layout/list1"/>
    <dgm:cxn modelId="{58AF81EE-67CF-4D8B-83EC-2A1045ABEAFC}" type="presParOf" srcId="{23400951-326B-4FBE-A821-A2570611E29B}" destId="{74AB7FB3-5547-4776-BF5A-9E97AB049601}" srcOrd="4" destOrd="0" presId="urn:microsoft.com/office/officeart/2005/8/layout/list1"/>
    <dgm:cxn modelId="{D9B0A4E7-1D99-44A7-9474-6382E7A18422}" type="presParOf" srcId="{74AB7FB3-5547-4776-BF5A-9E97AB049601}" destId="{B93C7E72-47D0-4145-BAAD-D2A16EE4C194}" srcOrd="0" destOrd="0" presId="urn:microsoft.com/office/officeart/2005/8/layout/list1"/>
    <dgm:cxn modelId="{292FBF1E-1034-4AA1-8811-C3C52C75B7D2}" type="presParOf" srcId="{74AB7FB3-5547-4776-BF5A-9E97AB049601}" destId="{8A01C04C-AC66-403A-ADC4-D23E26F2D032}" srcOrd="1" destOrd="0" presId="urn:microsoft.com/office/officeart/2005/8/layout/list1"/>
    <dgm:cxn modelId="{17E0CC8C-B884-4CD7-8FC1-10730990BC35}" type="presParOf" srcId="{23400951-326B-4FBE-A821-A2570611E29B}" destId="{75AE6F2F-DBE3-4C2D-B88B-DE7C59650F87}" srcOrd="5" destOrd="0" presId="urn:microsoft.com/office/officeart/2005/8/layout/list1"/>
    <dgm:cxn modelId="{EB4894BB-C208-40A0-8BBE-1D99F67809C7}" type="presParOf" srcId="{23400951-326B-4FBE-A821-A2570611E29B}" destId="{4BB65576-AEEA-405F-B732-E03A6E4CFFC1}" srcOrd="6" destOrd="0" presId="urn:microsoft.com/office/officeart/2005/8/layout/list1"/>
    <dgm:cxn modelId="{D99A2F1F-91CE-4B1F-8F17-847E967AE1FD}" type="presParOf" srcId="{23400951-326B-4FBE-A821-A2570611E29B}" destId="{2FABB375-8E0C-4735-93C6-49B4477814F7}" srcOrd="7" destOrd="0" presId="urn:microsoft.com/office/officeart/2005/8/layout/list1"/>
    <dgm:cxn modelId="{4CCD6662-4E88-42D2-BCAD-B7BA865464FC}" type="presParOf" srcId="{23400951-326B-4FBE-A821-A2570611E29B}" destId="{AD936CC1-5219-4A7B-95E3-8FCA82D06ED7}" srcOrd="8" destOrd="0" presId="urn:microsoft.com/office/officeart/2005/8/layout/list1"/>
    <dgm:cxn modelId="{4624BDC3-EBB9-42F1-8F42-3911C8686CED}" type="presParOf" srcId="{AD936CC1-5219-4A7B-95E3-8FCA82D06ED7}" destId="{1E05BE90-58E0-435D-A161-D70327C3C071}" srcOrd="0" destOrd="0" presId="urn:microsoft.com/office/officeart/2005/8/layout/list1"/>
    <dgm:cxn modelId="{5DC73D16-54A3-47EA-8BD5-6A9A753C3896}" type="presParOf" srcId="{AD936CC1-5219-4A7B-95E3-8FCA82D06ED7}" destId="{C1260C8E-E0D2-431A-B62C-E038989DF2BF}" srcOrd="1" destOrd="0" presId="urn:microsoft.com/office/officeart/2005/8/layout/list1"/>
    <dgm:cxn modelId="{FDC1F422-67B7-4768-A5D8-3FF91456BA2B}" type="presParOf" srcId="{23400951-326B-4FBE-A821-A2570611E29B}" destId="{08D85EEE-895D-486D-8802-F2E64A78B2FA}" srcOrd="9" destOrd="0" presId="urn:microsoft.com/office/officeart/2005/8/layout/list1"/>
    <dgm:cxn modelId="{DC1DA688-865C-4CBA-ABEA-BB1BE36D4B95}" type="presParOf" srcId="{23400951-326B-4FBE-A821-A2570611E29B}" destId="{1D75CB77-0189-46DA-83FF-40152B82E774}" srcOrd="10" destOrd="0" presId="urn:microsoft.com/office/officeart/2005/8/layout/list1"/>
    <dgm:cxn modelId="{F2052410-9D21-4629-BF96-7DBD83404608}" type="presParOf" srcId="{23400951-326B-4FBE-A821-A2570611E29B}" destId="{34143A15-EE3F-4129-A220-6ACB61AE35D9}" srcOrd="11" destOrd="0" presId="urn:microsoft.com/office/officeart/2005/8/layout/list1"/>
    <dgm:cxn modelId="{A068F2DE-CB22-4780-AE10-6137AF4AD52A}" type="presParOf" srcId="{23400951-326B-4FBE-A821-A2570611E29B}" destId="{9E1101C2-1DD7-4F79-96CF-019A53ED4CF7}" srcOrd="12" destOrd="0" presId="urn:microsoft.com/office/officeart/2005/8/layout/list1"/>
    <dgm:cxn modelId="{E27914E3-EE53-4D8E-9C5C-810123312B0D}" type="presParOf" srcId="{9E1101C2-1DD7-4F79-96CF-019A53ED4CF7}" destId="{90BC5A0A-5CFE-4E65-9FD7-C93151A531C1}" srcOrd="0" destOrd="0" presId="urn:microsoft.com/office/officeart/2005/8/layout/list1"/>
    <dgm:cxn modelId="{57D76497-890B-4A8D-A940-7CF6E8DEF61E}" type="presParOf" srcId="{9E1101C2-1DD7-4F79-96CF-019A53ED4CF7}" destId="{18F413CD-495A-4289-85C5-F7D4504A2FBE}" srcOrd="1" destOrd="0" presId="urn:microsoft.com/office/officeart/2005/8/layout/list1"/>
    <dgm:cxn modelId="{17DA2082-A3DD-4094-A705-8C2D7AF0A8AB}" type="presParOf" srcId="{23400951-326B-4FBE-A821-A2570611E29B}" destId="{1E8F7E05-56C9-4CB3-A757-B8262F650DDE}" srcOrd="13" destOrd="0" presId="urn:microsoft.com/office/officeart/2005/8/layout/list1"/>
    <dgm:cxn modelId="{79A9FE3E-82DC-4021-BC49-7D24F426177C}" type="presParOf" srcId="{23400951-326B-4FBE-A821-A2570611E29B}" destId="{780C4653-E7C2-4B00-918B-5EB20610219D}" srcOrd="14" destOrd="0" presId="urn:microsoft.com/office/officeart/2005/8/layout/list1"/>
    <dgm:cxn modelId="{0E5BDA93-DE50-4E15-A21D-346D7EC66601}" type="presParOf" srcId="{23400951-326B-4FBE-A821-A2570611E29B}" destId="{9B2F3822-F060-4C3C-A133-A73D9C413E8D}" srcOrd="15" destOrd="0" presId="urn:microsoft.com/office/officeart/2005/8/layout/list1"/>
    <dgm:cxn modelId="{A09608FA-F0D1-41C0-B15E-F2A564ECB133}" type="presParOf" srcId="{23400951-326B-4FBE-A821-A2570611E29B}" destId="{6BAC16A4-B4E1-44CE-A69A-817E966FAF0E}" srcOrd="16" destOrd="0" presId="urn:microsoft.com/office/officeart/2005/8/layout/list1"/>
    <dgm:cxn modelId="{ECE5667A-9C2B-4B22-9081-FD65AB864A8D}" type="presParOf" srcId="{6BAC16A4-B4E1-44CE-A69A-817E966FAF0E}" destId="{F1A0A419-1D10-4872-BE86-5797F219555B}" srcOrd="0" destOrd="0" presId="urn:microsoft.com/office/officeart/2005/8/layout/list1"/>
    <dgm:cxn modelId="{763D26CC-749D-491A-8FEC-55772CD7CC82}" type="presParOf" srcId="{6BAC16A4-B4E1-44CE-A69A-817E966FAF0E}" destId="{86CB5C18-5095-4D19-9A89-9854E3703B0E}" srcOrd="1" destOrd="0" presId="urn:microsoft.com/office/officeart/2005/8/layout/list1"/>
    <dgm:cxn modelId="{FB4FCFB5-46FA-468F-A60E-2D5849E508D0}" type="presParOf" srcId="{23400951-326B-4FBE-A821-A2570611E29B}" destId="{FCBE379D-5111-4EA6-A5AC-078F23AE3CA0}" srcOrd="17" destOrd="0" presId="urn:microsoft.com/office/officeart/2005/8/layout/list1"/>
    <dgm:cxn modelId="{A42EB72E-00E9-4C22-9BC2-97AE3324B76D}" type="presParOf" srcId="{23400951-326B-4FBE-A821-A2570611E29B}" destId="{123EFFBA-0520-4E9B-A911-12B0E3053AA4}" srcOrd="18" destOrd="0" presId="urn:microsoft.com/office/officeart/2005/8/layout/list1"/>
    <dgm:cxn modelId="{66966B4C-8DFA-4D53-8332-B6421D6F8B68}" type="presParOf" srcId="{23400951-326B-4FBE-A821-A2570611E29B}" destId="{A720AD1C-C4CD-45DE-98B1-4EDA933D0D0F}" srcOrd="19" destOrd="0" presId="urn:microsoft.com/office/officeart/2005/8/layout/list1"/>
    <dgm:cxn modelId="{43BC16FA-6B4A-46EC-86D9-51C4B63424E6}" type="presParOf" srcId="{23400951-326B-4FBE-A821-A2570611E29B}" destId="{605AC52F-2949-4636-9795-BCAB3BEC814C}" srcOrd="20" destOrd="0" presId="urn:microsoft.com/office/officeart/2005/8/layout/list1"/>
    <dgm:cxn modelId="{2F20049F-3656-4E56-9961-36812F9A7319}" type="presParOf" srcId="{605AC52F-2949-4636-9795-BCAB3BEC814C}" destId="{E58FC951-8764-4045-8150-6674947DE1FA}" srcOrd="0" destOrd="0" presId="urn:microsoft.com/office/officeart/2005/8/layout/list1"/>
    <dgm:cxn modelId="{3315F667-7574-4513-9F36-88B53E0762B6}" type="presParOf" srcId="{605AC52F-2949-4636-9795-BCAB3BEC814C}" destId="{DCB1C91B-5477-493C-9D82-CF9393C2F274}" srcOrd="1" destOrd="0" presId="urn:microsoft.com/office/officeart/2005/8/layout/list1"/>
    <dgm:cxn modelId="{EE5B25CA-9F93-4FC5-B027-D7E0E0B7D2B7}" type="presParOf" srcId="{23400951-326B-4FBE-A821-A2570611E29B}" destId="{0571890E-0B0A-4016-9A83-FD2336D177F5}" srcOrd="21" destOrd="0" presId="urn:microsoft.com/office/officeart/2005/8/layout/list1"/>
    <dgm:cxn modelId="{E15E2615-91BD-4468-AEDD-8C5AB6281202}" type="presParOf" srcId="{23400951-326B-4FBE-A821-A2570611E29B}" destId="{71E9DCAE-DF7D-44EF-976F-06F6BBB5275F}" srcOrd="22" destOrd="0" presId="urn:microsoft.com/office/officeart/2005/8/layout/list1"/>
    <dgm:cxn modelId="{F3E1CDB2-06AF-43EA-9C91-DC0F51A52CC8}" type="presParOf" srcId="{23400951-326B-4FBE-A821-A2570611E29B}" destId="{CFFA1067-C6AC-45F4-902A-C5BFD70D0055}" srcOrd="23" destOrd="0" presId="urn:microsoft.com/office/officeart/2005/8/layout/list1"/>
    <dgm:cxn modelId="{8B045FD0-E4F2-419A-9533-0DDB186F7653}" type="presParOf" srcId="{23400951-326B-4FBE-A821-A2570611E29B}" destId="{4E49E4FC-73BF-4D40-9E87-A9E8C6C07BCD}" srcOrd="24" destOrd="0" presId="urn:microsoft.com/office/officeart/2005/8/layout/list1"/>
    <dgm:cxn modelId="{11F986DB-ABD2-4928-BEC0-6EF10C43BAA4}" type="presParOf" srcId="{4E49E4FC-73BF-4D40-9E87-A9E8C6C07BCD}" destId="{DD4BA127-6D24-4F7C-A4C3-578ADD535FB8}" srcOrd="0" destOrd="0" presId="urn:microsoft.com/office/officeart/2005/8/layout/list1"/>
    <dgm:cxn modelId="{02CEBA0B-6ABE-453A-AAC7-481026E9C859}" type="presParOf" srcId="{4E49E4FC-73BF-4D40-9E87-A9E8C6C07BCD}" destId="{CE835F72-2EA2-4802-A26B-1498BC1541EC}" srcOrd="1" destOrd="0" presId="urn:microsoft.com/office/officeart/2005/8/layout/list1"/>
    <dgm:cxn modelId="{23DC2C72-11BA-4FDA-9AF7-C5A3FDCC7454}" type="presParOf" srcId="{23400951-326B-4FBE-A821-A2570611E29B}" destId="{483E545E-10AA-41AE-8088-C8572011B75D}" srcOrd="25" destOrd="0" presId="urn:microsoft.com/office/officeart/2005/8/layout/list1"/>
    <dgm:cxn modelId="{663CB2B8-1895-4FBB-9B1C-198DA7B90861}" type="presParOf" srcId="{23400951-326B-4FBE-A821-A2570611E29B}" destId="{20B5FBDC-1C6E-4568-9D9D-C72CAA138EF6}" srcOrd="26" destOrd="0" presId="urn:microsoft.com/office/officeart/2005/8/layout/list1"/>
    <dgm:cxn modelId="{8641CD39-66BA-45C5-BC67-0226AF3CA6B2}" type="presParOf" srcId="{23400951-326B-4FBE-A821-A2570611E29B}" destId="{C885AAF5-3E46-4E4B-8A5A-EB5D806EE6CC}" srcOrd="27" destOrd="0" presId="urn:microsoft.com/office/officeart/2005/8/layout/list1"/>
    <dgm:cxn modelId="{C957682A-4758-4B83-B6F1-C32AA5E91140}" type="presParOf" srcId="{23400951-326B-4FBE-A821-A2570611E29B}" destId="{DA9B5169-A9F4-4B7B-800A-763EB5A4F4A0}" srcOrd="28" destOrd="0" presId="urn:microsoft.com/office/officeart/2005/8/layout/list1"/>
    <dgm:cxn modelId="{6630C9A1-40EB-442C-8BFB-6578DD07DA91}" type="presParOf" srcId="{DA9B5169-A9F4-4B7B-800A-763EB5A4F4A0}" destId="{422B4384-6BEE-48E9-B7BA-12F08481544D}" srcOrd="0" destOrd="0" presId="urn:microsoft.com/office/officeart/2005/8/layout/list1"/>
    <dgm:cxn modelId="{75DCBB24-531E-48F0-A53F-57A4FBB41ECE}" type="presParOf" srcId="{DA9B5169-A9F4-4B7B-800A-763EB5A4F4A0}" destId="{5FF41515-60F9-48AC-93F0-7119C7EC8F59}" srcOrd="1" destOrd="0" presId="urn:microsoft.com/office/officeart/2005/8/layout/list1"/>
    <dgm:cxn modelId="{D34AAE2B-49E4-4707-ABF7-3694A3B19E6A}" type="presParOf" srcId="{23400951-326B-4FBE-A821-A2570611E29B}" destId="{9EC85178-4394-4DA9-9C28-D09C2C3D548B}" srcOrd="29" destOrd="0" presId="urn:microsoft.com/office/officeart/2005/8/layout/list1"/>
    <dgm:cxn modelId="{030B5FD5-C6DA-4543-B4F2-84AF9508D708}" type="presParOf" srcId="{23400951-326B-4FBE-A821-A2570611E29B}" destId="{273B2ED5-3C6D-4086-9558-E39CF7AF06A7}" srcOrd="30" destOrd="0" presId="urn:microsoft.com/office/officeart/2005/8/layout/list1"/>
    <dgm:cxn modelId="{96969368-4C8D-4496-B210-4134E6DF132D}" type="presParOf" srcId="{23400951-326B-4FBE-A821-A2570611E29B}" destId="{574189B7-0C1C-41BB-8C23-1EC8F7E370C9}" srcOrd="31" destOrd="0" presId="urn:microsoft.com/office/officeart/2005/8/layout/list1"/>
    <dgm:cxn modelId="{3090A9C6-E239-45B2-A9F1-5AFEEC6BBF16}" type="presParOf" srcId="{23400951-326B-4FBE-A821-A2570611E29B}" destId="{EEAFD258-66A5-4EE9-9632-C257250357F3}" srcOrd="32" destOrd="0" presId="urn:microsoft.com/office/officeart/2005/8/layout/list1"/>
    <dgm:cxn modelId="{05EB1747-7EA5-423E-8EF3-EF015194BA5A}" type="presParOf" srcId="{EEAFD258-66A5-4EE9-9632-C257250357F3}" destId="{35F7B55C-5C31-4416-8373-3C147A2CF30A}" srcOrd="0" destOrd="0" presId="urn:microsoft.com/office/officeart/2005/8/layout/list1"/>
    <dgm:cxn modelId="{88C773A7-1524-4B12-B7F3-5B5479A61930}" type="presParOf" srcId="{EEAFD258-66A5-4EE9-9632-C257250357F3}" destId="{5033955D-0C7B-4FCA-A1FC-D44B555E1C56}" srcOrd="1" destOrd="0" presId="urn:microsoft.com/office/officeart/2005/8/layout/list1"/>
    <dgm:cxn modelId="{3E89F1F5-5B6C-47DA-8648-F073306C4B89}" type="presParOf" srcId="{23400951-326B-4FBE-A821-A2570611E29B}" destId="{D354548E-D9DF-436A-A4E5-CDE3AE4BE39B}" srcOrd="33" destOrd="0" presId="urn:microsoft.com/office/officeart/2005/8/layout/list1"/>
    <dgm:cxn modelId="{D607B9A6-3F9D-42EA-95E5-EA47F28BBED6}" type="presParOf" srcId="{23400951-326B-4FBE-A821-A2570611E29B}" destId="{56033798-ADC0-4632-8E70-97F433E6E1AB}"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ADEDAC3-9F9A-4C81-BBBE-A4C3960FB372}" type="doc">
      <dgm:prSet loTypeId="urn:microsoft.com/office/officeart/2005/8/layout/radial3" loCatId="cycle" qsTypeId="urn:microsoft.com/office/officeart/2005/8/quickstyle/3d1" qsCatId="3D" csTypeId="urn:microsoft.com/office/officeart/2005/8/colors/colorful5" csCatId="colorful" phldr="1"/>
      <dgm:spPr/>
      <dgm:t>
        <a:bodyPr/>
        <a:lstStyle/>
        <a:p>
          <a:endParaRPr lang="es-EC"/>
        </a:p>
      </dgm:t>
    </dgm:pt>
    <dgm:pt modelId="{CAC681B7-7100-410E-AAF3-9108E5A74D5E}">
      <dgm:prSet phldrT="[Texto]"/>
      <dgm:spPr/>
      <dgm:t>
        <a:bodyPr/>
        <a:lstStyle/>
        <a:p>
          <a:r>
            <a:rPr lang="es-EC" dirty="0" smtClean="0"/>
            <a:t>Centro Emprendimiento</a:t>
          </a:r>
          <a:endParaRPr lang="es-EC" dirty="0"/>
        </a:p>
      </dgm:t>
    </dgm:pt>
    <dgm:pt modelId="{E3F587FF-EDFB-4F4F-8F14-3C6CD2DC8B13}" type="parTrans" cxnId="{90333AFA-82C0-4666-9A5C-4F186EE6439C}">
      <dgm:prSet/>
      <dgm:spPr/>
      <dgm:t>
        <a:bodyPr/>
        <a:lstStyle/>
        <a:p>
          <a:endParaRPr lang="es-EC"/>
        </a:p>
      </dgm:t>
    </dgm:pt>
    <dgm:pt modelId="{89613EA1-D0E8-4232-99DB-B3B5E3D7F28A}" type="sibTrans" cxnId="{90333AFA-82C0-4666-9A5C-4F186EE6439C}">
      <dgm:prSet/>
      <dgm:spPr/>
      <dgm:t>
        <a:bodyPr/>
        <a:lstStyle/>
        <a:p>
          <a:endParaRPr lang="es-EC"/>
        </a:p>
      </dgm:t>
    </dgm:pt>
    <dgm:pt modelId="{88445A95-B1D5-4576-8B02-0CF2AB101151}">
      <dgm:prSet phldrT="[Texto]"/>
      <dgm:spPr/>
      <dgm:t>
        <a:bodyPr/>
        <a:lstStyle/>
        <a:p>
          <a:r>
            <a:rPr lang="es-EC" dirty="0" smtClean="0"/>
            <a:t>Academia</a:t>
          </a:r>
          <a:endParaRPr lang="es-EC" dirty="0"/>
        </a:p>
      </dgm:t>
    </dgm:pt>
    <dgm:pt modelId="{56671B31-DFC6-433E-B09C-9C9C16871A13}" type="parTrans" cxnId="{BDB53895-34D7-4B27-9CAE-205C2C5C1707}">
      <dgm:prSet/>
      <dgm:spPr/>
      <dgm:t>
        <a:bodyPr/>
        <a:lstStyle/>
        <a:p>
          <a:endParaRPr lang="es-EC"/>
        </a:p>
      </dgm:t>
    </dgm:pt>
    <dgm:pt modelId="{3F051B9F-E270-4619-B655-1C77781EE390}" type="sibTrans" cxnId="{BDB53895-34D7-4B27-9CAE-205C2C5C1707}">
      <dgm:prSet/>
      <dgm:spPr/>
      <dgm:t>
        <a:bodyPr/>
        <a:lstStyle/>
        <a:p>
          <a:endParaRPr lang="es-EC"/>
        </a:p>
      </dgm:t>
    </dgm:pt>
    <dgm:pt modelId="{3E9CD7F0-975D-444F-AA61-142418FE6C10}">
      <dgm:prSet phldrT="[Texto]"/>
      <dgm:spPr/>
      <dgm:t>
        <a:bodyPr/>
        <a:lstStyle/>
        <a:p>
          <a:r>
            <a:rPr lang="es-EC" dirty="0" smtClean="0"/>
            <a:t>Privado</a:t>
          </a:r>
        </a:p>
      </dgm:t>
    </dgm:pt>
    <dgm:pt modelId="{FB1425A6-F456-4FAD-BAC5-FF26A01D5C0E}" type="parTrans" cxnId="{A52B368D-10B2-4584-8648-A32B1193AA18}">
      <dgm:prSet/>
      <dgm:spPr/>
      <dgm:t>
        <a:bodyPr/>
        <a:lstStyle/>
        <a:p>
          <a:endParaRPr lang="es-EC"/>
        </a:p>
      </dgm:t>
    </dgm:pt>
    <dgm:pt modelId="{E7CD9648-16DC-4FF8-83CD-953BA0503921}" type="sibTrans" cxnId="{A52B368D-10B2-4584-8648-A32B1193AA18}">
      <dgm:prSet/>
      <dgm:spPr/>
      <dgm:t>
        <a:bodyPr/>
        <a:lstStyle/>
        <a:p>
          <a:endParaRPr lang="es-EC"/>
        </a:p>
      </dgm:t>
    </dgm:pt>
    <dgm:pt modelId="{58ABE226-4C3A-46D0-B1B5-4782FE4EB33B}">
      <dgm:prSet phldrT="[Texto]"/>
      <dgm:spPr/>
      <dgm:t>
        <a:bodyPr/>
        <a:lstStyle/>
        <a:p>
          <a:r>
            <a:rPr lang="es-EC" dirty="0" smtClean="0"/>
            <a:t>Público</a:t>
          </a:r>
          <a:endParaRPr lang="es-EC" dirty="0"/>
        </a:p>
      </dgm:t>
    </dgm:pt>
    <dgm:pt modelId="{CF69FA22-BB80-4460-9C82-079178710D75}" type="parTrans" cxnId="{CE567C26-86DA-482E-A69B-44E3CF6DF3B4}">
      <dgm:prSet/>
      <dgm:spPr/>
      <dgm:t>
        <a:bodyPr/>
        <a:lstStyle/>
        <a:p>
          <a:endParaRPr lang="es-EC"/>
        </a:p>
      </dgm:t>
    </dgm:pt>
    <dgm:pt modelId="{6D2174AE-41C3-4CF9-8EDB-8B6FC1DB3B84}" type="sibTrans" cxnId="{CE567C26-86DA-482E-A69B-44E3CF6DF3B4}">
      <dgm:prSet/>
      <dgm:spPr/>
      <dgm:t>
        <a:bodyPr/>
        <a:lstStyle/>
        <a:p>
          <a:endParaRPr lang="es-EC"/>
        </a:p>
      </dgm:t>
    </dgm:pt>
    <dgm:pt modelId="{3C0B3D09-A5C4-4FD0-B421-BB8D8912AC50}" type="pres">
      <dgm:prSet presAssocID="{0ADEDAC3-9F9A-4C81-BBBE-A4C3960FB372}" presName="composite" presStyleCnt="0">
        <dgm:presLayoutVars>
          <dgm:chMax val="1"/>
          <dgm:dir/>
          <dgm:resizeHandles val="exact"/>
        </dgm:presLayoutVars>
      </dgm:prSet>
      <dgm:spPr/>
      <dgm:t>
        <a:bodyPr/>
        <a:lstStyle/>
        <a:p>
          <a:endParaRPr lang="es-EC"/>
        </a:p>
      </dgm:t>
    </dgm:pt>
    <dgm:pt modelId="{FE4C09A9-4376-458A-B74E-4F2B001B83E6}" type="pres">
      <dgm:prSet presAssocID="{0ADEDAC3-9F9A-4C81-BBBE-A4C3960FB372}" presName="radial" presStyleCnt="0">
        <dgm:presLayoutVars>
          <dgm:animLvl val="ctr"/>
        </dgm:presLayoutVars>
      </dgm:prSet>
      <dgm:spPr/>
    </dgm:pt>
    <dgm:pt modelId="{1D4D827E-9935-433E-AD50-CFE662E7F278}" type="pres">
      <dgm:prSet presAssocID="{CAC681B7-7100-410E-AAF3-9108E5A74D5E}" presName="centerShape" presStyleLbl="vennNode1" presStyleIdx="0" presStyleCnt="4"/>
      <dgm:spPr/>
      <dgm:t>
        <a:bodyPr/>
        <a:lstStyle/>
        <a:p>
          <a:endParaRPr lang="es-EC"/>
        </a:p>
      </dgm:t>
    </dgm:pt>
    <dgm:pt modelId="{CB7186A6-C614-433E-94D1-1798FCE5B7DE}" type="pres">
      <dgm:prSet presAssocID="{88445A95-B1D5-4576-8B02-0CF2AB101151}" presName="node" presStyleLbl="vennNode1" presStyleIdx="1" presStyleCnt="4">
        <dgm:presLayoutVars>
          <dgm:bulletEnabled val="1"/>
        </dgm:presLayoutVars>
      </dgm:prSet>
      <dgm:spPr/>
      <dgm:t>
        <a:bodyPr/>
        <a:lstStyle/>
        <a:p>
          <a:endParaRPr lang="es-EC"/>
        </a:p>
      </dgm:t>
    </dgm:pt>
    <dgm:pt modelId="{067EFA45-C2D1-47DC-8191-462F93A7865A}" type="pres">
      <dgm:prSet presAssocID="{3E9CD7F0-975D-444F-AA61-142418FE6C10}" presName="node" presStyleLbl="vennNode1" presStyleIdx="2" presStyleCnt="4" custRadScaleRad="89215" custRadScaleInc="-28534">
        <dgm:presLayoutVars>
          <dgm:bulletEnabled val="1"/>
        </dgm:presLayoutVars>
      </dgm:prSet>
      <dgm:spPr/>
      <dgm:t>
        <a:bodyPr/>
        <a:lstStyle/>
        <a:p>
          <a:endParaRPr lang="es-EC"/>
        </a:p>
      </dgm:t>
    </dgm:pt>
    <dgm:pt modelId="{1AE14D90-273C-4AEA-A617-31BB1829D524}" type="pres">
      <dgm:prSet presAssocID="{58ABE226-4C3A-46D0-B1B5-4782FE4EB33B}" presName="node" presStyleLbl="vennNode1" presStyleIdx="3" presStyleCnt="4" custRadScaleRad="93031" custRadScaleInc="26965">
        <dgm:presLayoutVars>
          <dgm:bulletEnabled val="1"/>
        </dgm:presLayoutVars>
      </dgm:prSet>
      <dgm:spPr/>
      <dgm:t>
        <a:bodyPr/>
        <a:lstStyle/>
        <a:p>
          <a:endParaRPr lang="es-EC"/>
        </a:p>
      </dgm:t>
    </dgm:pt>
  </dgm:ptLst>
  <dgm:cxnLst>
    <dgm:cxn modelId="{A52B368D-10B2-4584-8648-A32B1193AA18}" srcId="{CAC681B7-7100-410E-AAF3-9108E5A74D5E}" destId="{3E9CD7F0-975D-444F-AA61-142418FE6C10}" srcOrd="1" destOrd="0" parTransId="{FB1425A6-F456-4FAD-BAC5-FF26A01D5C0E}" sibTransId="{E7CD9648-16DC-4FF8-83CD-953BA0503921}"/>
    <dgm:cxn modelId="{90333AFA-82C0-4666-9A5C-4F186EE6439C}" srcId="{0ADEDAC3-9F9A-4C81-BBBE-A4C3960FB372}" destId="{CAC681B7-7100-410E-AAF3-9108E5A74D5E}" srcOrd="0" destOrd="0" parTransId="{E3F587FF-EDFB-4F4F-8F14-3C6CD2DC8B13}" sibTransId="{89613EA1-D0E8-4232-99DB-B3B5E3D7F28A}"/>
    <dgm:cxn modelId="{ADBF2331-E8C5-4719-A284-3723C4945AD3}" type="presOf" srcId="{88445A95-B1D5-4576-8B02-0CF2AB101151}" destId="{CB7186A6-C614-433E-94D1-1798FCE5B7DE}" srcOrd="0" destOrd="0" presId="urn:microsoft.com/office/officeart/2005/8/layout/radial3"/>
    <dgm:cxn modelId="{6323DC1B-1F89-4890-8D67-005E5415F455}" type="presOf" srcId="{0ADEDAC3-9F9A-4C81-BBBE-A4C3960FB372}" destId="{3C0B3D09-A5C4-4FD0-B421-BB8D8912AC50}" srcOrd="0" destOrd="0" presId="urn:microsoft.com/office/officeart/2005/8/layout/radial3"/>
    <dgm:cxn modelId="{8A6164EF-50BE-44A3-A6B2-00BB5AA94822}" type="presOf" srcId="{CAC681B7-7100-410E-AAF3-9108E5A74D5E}" destId="{1D4D827E-9935-433E-AD50-CFE662E7F278}" srcOrd="0" destOrd="0" presId="urn:microsoft.com/office/officeart/2005/8/layout/radial3"/>
    <dgm:cxn modelId="{1753845B-BAB6-43F6-A270-6FF052F629E1}" type="presOf" srcId="{58ABE226-4C3A-46D0-B1B5-4782FE4EB33B}" destId="{1AE14D90-273C-4AEA-A617-31BB1829D524}" srcOrd="0" destOrd="0" presId="urn:microsoft.com/office/officeart/2005/8/layout/radial3"/>
    <dgm:cxn modelId="{BDB53895-34D7-4B27-9CAE-205C2C5C1707}" srcId="{CAC681B7-7100-410E-AAF3-9108E5A74D5E}" destId="{88445A95-B1D5-4576-8B02-0CF2AB101151}" srcOrd="0" destOrd="0" parTransId="{56671B31-DFC6-433E-B09C-9C9C16871A13}" sibTransId="{3F051B9F-E270-4619-B655-1C77781EE390}"/>
    <dgm:cxn modelId="{DD9F0811-ABB7-440A-A8FE-0CCCB2AC8C68}" type="presOf" srcId="{3E9CD7F0-975D-444F-AA61-142418FE6C10}" destId="{067EFA45-C2D1-47DC-8191-462F93A7865A}" srcOrd="0" destOrd="0" presId="urn:microsoft.com/office/officeart/2005/8/layout/radial3"/>
    <dgm:cxn modelId="{CE567C26-86DA-482E-A69B-44E3CF6DF3B4}" srcId="{CAC681B7-7100-410E-AAF3-9108E5A74D5E}" destId="{58ABE226-4C3A-46D0-B1B5-4782FE4EB33B}" srcOrd="2" destOrd="0" parTransId="{CF69FA22-BB80-4460-9C82-079178710D75}" sibTransId="{6D2174AE-41C3-4CF9-8EDB-8B6FC1DB3B84}"/>
    <dgm:cxn modelId="{1E97AFF0-3DF2-43DF-AC11-D036345CC773}" type="presParOf" srcId="{3C0B3D09-A5C4-4FD0-B421-BB8D8912AC50}" destId="{FE4C09A9-4376-458A-B74E-4F2B001B83E6}" srcOrd="0" destOrd="0" presId="urn:microsoft.com/office/officeart/2005/8/layout/radial3"/>
    <dgm:cxn modelId="{15A8E10B-71AF-4E86-ABA6-6A6C34B2E638}" type="presParOf" srcId="{FE4C09A9-4376-458A-B74E-4F2B001B83E6}" destId="{1D4D827E-9935-433E-AD50-CFE662E7F278}" srcOrd="0" destOrd="0" presId="urn:microsoft.com/office/officeart/2005/8/layout/radial3"/>
    <dgm:cxn modelId="{687407F5-FEAA-4FEF-B58F-62A0E040BC22}" type="presParOf" srcId="{FE4C09A9-4376-458A-B74E-4F2B001B83E6}" destId="{CB7186A6-C614-433E-94D1-1798FCE5B7DE}" srcOrd="1" destOrd="0" presId="urn:microsoft.com/office/officeart/2005/8/layout/radial3"/>
    <dgm:cxn modelId="{97471199-F521-4169-83A7-CA17EA81D7EF}" type="presParOf" srcId="{FE4C09A9-4376-458A-B74E-4F2B001B83E6}" destId="{067EFA45-C2D1-47DC-8191-462F93A7865A}" srcOrd="2" destOrd="0" presId="urn:microsoft.com/office/officeart/2005/8/layout/radial3"/>
    <dgm:cxn modelId="{49FE36F7-0762-4527-9F23-3E98E0DDFAF0}" type="presParOf" srcId="{FE4C09A9-4376-458A-B74E-4F2B001B83E6}" destId="{1AE14D90-273C-4AEA-A617-31BB1829D524}"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ABBF49-0A43-42BA-86CC-D227841410C1}"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EC"/>
        </a:p>
      </dgm:t>
    </dgm:pt>
    <dgm:pt modelId="{8F803813-93E3-4DE8-A536-E6BD20D5583B}">
      <dgm:prSet phldrT="[Texto]"/>
      <dgm:spPr/>
      <dgm:t>
        <a:bodyPr/>
        <a:lstStyle/>
        <a:p>
          <a:r>
            <a:rPr lang="es-EC" dirty="0" smtClean="0"/>
            <a:t>Metodología Evaluación</a:t>
          </a:r>
          <a:endParaRPr lang="es-EC" dirty="0"/>
        </a:p>
      </dgm:t>
    </dgm:pt>
    <dgm:pt modelId="{471DAA80-814A-4ABC-870A-F24A12CABC7A}" type="parTrans" cxnId="{714F250A-642C-4D07-A8AF-1FDDEA17D8BD}">
      <dgm:prSet/>
      <dgm:spPr/>
      <dgm:t>
        <a:bodyPr/>
        <a:lstStyle/>
        <a:p>
          <a:endParaRPr lang="es-EC"/>
        </a:p>
      </dgm:t>
    </dgm:pt>
    <dgm:pt modelId="{2A0D3E0D-F717-43E3-9242-4A0FB1603622}" type="sibTrans" cxnId="{714F250A-642C-4D07-A8AF-1FDDEA17D8BD}">
      <dgm:prSet/>
      <dgm:spPr/>
      <dgm:t>
        <a:bodyPr/>
        <a:lstStyle/>
        <a:p>
          <a:endParaRPr lang="es-EC"/>
        </a:p>
      </dgm:t>
    </dgm:pt>
    <dgm:pt modelId="{0B582162-AAD6-47FF-8C38-D4A8D0E37B58}">
      <dgm:prSet/>
      <dgm:spPr/>
      <dgm:t>
        <a:bodyPr/>
        <a:lstStyle/>
        <a:p>
          <a:r>
            <a:rPr lang="es-EC" dirty="0" err="1" smtClean="0"/>
            <a:t>Economico</a:t>
          </a:r>
          <a:endParaRPr lang="es-EC" dirty="0"/>
        </a:p>
      </dgm:t>
    </dgm:pt>
    <dgm:pt modelId="{40C5BB93-4DED-4EF8-89DA-92C32AC15E29}" type="parTrans" cxnId="{33C6D6A0-C9BF-431E-B4D1-DEF2273E97BD}">
      <dgm:prSet/>
      <dgm:spPr/>
      <dgm:t>
        <a:bodyPr/>
        <a:lstStyle/>
        <a:p>
          <a:endParaRPr lang="es-EC"/>
        </a:p>
      </dgm:t>
    </dgm:pt>
    <dgm:pt modelId="{3EE90E53-22C2-473B-80DB-6DDA9E9AD485}" type="sibTrans" cxnId="{33C6D6A0-C9BF-431E-B4D1-DEF2273E97BD}">
      <dgm:prSet/>
      <dgm:spPr/>
      <dgm:t>
        <a:bodyPr/>
        <a:lstStyle/>
        <a:p>
          <a:endParaRPr lang="es-EC"/>
        </a:p>
      </dgm:t>
    </dgm:pt>
    <dgm:pt modelId="{031790D8-5348-4192-8D77-C3E5E926CF57}">
      <dgm:prSet/>
      <dgm:spPr/>
      <dgm:t>
        <a:bodyPr/>
        <a:lstStyle/>
        <a:p>
          <a:r>
            <a:rPr lang="es-EC" dirty="0" smtClean="0"/>
            <a:t>Empresarial</a:t>
          </a:r>
          <a:endParaRPr lang="es-EC" dirty="0"/>
        </a:p>
      </dgm:t>
    </dgm:pt>
    <dgm:pt modelId="{2D4A4E69-5EBF-4965-A4DA-E7EF52B6D577}" type="sibTrans" cxnId="{C48AADAC-16B5-4501-B7D5-E2A0E3218679}">
      <dgm:prSet/>
      <dgm:spPr/>
      <dgm:t>
        <a:bodyPr/>
        <a:lstStyle/>
        <a:p>
          <a:endParaRPr lang="es-EC"/>
        </a:p>
      </dgm:t>
    </dgm:pt>
    <dgm:pt modelId="{4779C70B-4E5C-4CBE-86B7-8DD773320A8E}" type="parTrans" cxnId="{C48AADAC-16B5-4501-B7D5-E2A0E3218679}">
      <dgm:prSet/>
      <dgm:spPr/>
      <dgm:t>
        <a:bodyPr/>
        <a:lstStyle/>
        <a:p>
          <a:endParaRPr lang="es-EC"/>
        </a:p>
      </dgm:t>
    </dgm:pt>
    <dgm:pt modelId="{07E51D9F-48B2-4531-B228-D9AF1F0982F4}">
      <dgm:prSet/>
      <dgm:spPr/>
      <dgm:t>
        <a:bodyPr/>
        <a:lstStyle/>
        <a:p>
          <a:r>
            <a:rPr lang="es-EC" dirty="0" smtClean="0"/>
            <a:t>Cultural</a:t>
          </a:r>
          <a:endParaRPr lang="es-EC" dirty="0"/>
        </a:p>
      </dgm:t>
    </dgm:pt>
    <dgm:pt modelId="{23F46A83-1E7A-43A2-BA1E-7543F4ABBEC2}" type="sibTrans" cxnId="{2420860F-D3E6-4394-AF1A-A064EAA04C3D}">
      <dgm:prSet/>
      <dgm:spPr/>
      <dgm:t>
        <a:bodyPr/>
        <a:lstStyle/>
        <a:p>
          <a:endParaRPr lang="es-EC"/>
        </a:p>
      </dgm:t>
    </dgm:pt>
    <dgm:pt modelId="{068EABBB-E536-44DB-8150-A6AF3967EEE8}" type="parTrans" cxnId="{2420860F-D3E6-4394-AF1A-A064EAA04C3D}">
      <dgm:prSet/>
      <dgm:spPr/>
      <dgm:t>
        <a:bodyPr/>
        <a:lstStyle/>
        <a:p>
          <a:endParaRPr lang="es-EC"/>
        </a:p>
      </dgm:t>
    </dgm:pt>
    <dgm:pt modelId="{4DC2023A-902E-4262-AC1A-88CC48700FDD}">
      <dgm:prSet/>
      <dgm:spPr/>
      <dgm:t>
        <a:bodyPr/>
        <a:lstStyle/>
        <a:p>
          <a:r>
            <a:rPr lang="es-EC" dirty="0" smtClean="0"/>
            <a:t>Educativo</a:t>
          </a:r>
          <a:endParaRPr lang="es-EC" dirty="0"/>
        </a:p>
      </dgm:t>
    </dgm:pt>
    <dgm:pt modelId="{9C87BAC6-D692-4DB6-9086-EB123382620A}" type="parTrans" cxnId="{4C1A880C-2BF0-4629-9336-9809AA991407}">
      <dgm:prSet/>
      <dgm:spPr/>
      <dgm:t>
        <a:bodyPr/>
        <a:lstStyle/>
        <a:p>
          <a:endParaRPr lang="es-EC"/>
        </a:p>
      </dgm:t>
    </dgm:pt>
    <dgm:pt modelId="{3D140174-3D89-4FD1-820D-4A9D57C45584}" type="sibTrans" cxnId="{4C1A880C-2BF0-4629-9336-9809AA991407}">
      <dgm:prSet/>
      <dgm:spPr/>
      <dgm:t>
        <a:bodyPr/>
        <a:lstStyle/>
        <a:p>
          <a:endParaRPr lang="es-EC"/>
        </a:p>
      </dgm:t>
    </dgm:pt>
    <dgm:pt modelId="{748E890E-18E9-47BF-BDA6-A9E8A4EEF291}">
      <dgm:prSet/>
      <dgm:spPr/>
      <dgm:t>
        <a:bodyPr/>
        <a:lstStyle/>
        <a:p>
          <a:r>
            <a:rPr lang="es-EC" dirty="0" smtClean="0"/>
            <a:t>Desarrollo Local</a:t>
          </a:r>
          <a:endParaRPr lang="es-EC" dirty="0"/>
        </a:p>
      </dgm:t>
    </dgm:pt>
    <dgm:pt modelId="{AB4949CA-F91F-4928-9E03-6CC98768709E}" type="parTrans" cxnId="{53238B33-AC0B-41BC-9591-322CF955F686}">
      <dgm:prSet/>
      <dgm:spPr/>
      <dgm:t>
        <a:bodyPr/>
        <a:lstStyle/>
        <a:p>
          <a:endParaRPr lang="es-EC"/>
        </a:p>
      </dgm:t>
    </dgm:pt>
    <dgm:pt modelId="{6AA2D21E-70C6-4634-9BDF-0EF1B01123F2}" type="sibTrans" cxnId="{53238B33-AC0B-41BC-9591-322CF955F686}">
      <dgm:prSet/>
      <dgm:spPr/>
      <dgm:t>
        <a:bodyPr/>
        <a:lstStyle/>
        <a:p>
          <a:endParaRPr lang="es-EC"/>
        </a:p>
      </dgm:t>
    </dgm:pt>
    <dgm:pt modelId="{2B068F0A-38B5-471D-8329-B0A059E6B9D2}">
      <dgm:prSet/>
      <dgm:spPr/>
      <dgm:t>
        <a:bodyPr/>
        <a:lstStyle/>
        <a:p>
          <a:r>
            <a:rPr lang="es-EC" dirty="0" smtClean="0"/>
            <a:t>Impacto Global</a:t>
          </a:r>
          <a:endParaRPr lang="es-EC" dirty="0"/>
        </a:p>
      </dgm:t>
    </dgm:pt>
    <dgm:pt modelId="{80159662-96B4-4318-A68A-6F99D8E44CD1}" type="parTrans" cxnId="{690DD5E9-61F7-4FB1-81F3-FF3FF7FB36FD}">
      <dgm:prSet/>
      <dgm:spPr/>
      <dgm:t>
        <a:bodyPr/>
        <a:lstStyle/>
        <a:p>
          <a:endParaRPr lang="es-EC"/>
        </a:p>
      </dgm:t>
    </dgm:pt>
    <dgm:pt modelId="{DDB659FA-A7D8-407B-AD23-56E41B6BEEDB}" type="sibTrans" cxnId="{690DD5E9-61F7-4FB1-81F3-FF3FF7FB36FD}">
      <dgm:prSet/>
      <dgm:spPr/>
      <dgm:t>
        <a:bodyPr/>
        <a:lstStyle/>
        <a:p>
          <a:endParaRPr lang="es-EC"/>
        </a:p>
      </dgm:t>
    </dgm:pt>
    <dgm:pt modelId="{23400951-326B-4FBE-A821-A2570611E29B}" type="pres">
      <dgm:prSet presAssocID="{7DABBF49-0A43-42BA-86CC-D227841410C1}" presName="linear" presStyleCnt="0">
        <dgm:presLayoutVars>
          <dgm:dir/>
          <dgm:animLvl val="lvl"/>
          <dgm:resizeHandles val="exact"/>
        </dgm:presLayoutVars>
      </dgm:prSet>
      <dgm:spPr/>
      <dgm:t>
        <a:bodyPr/>
        <a:lstStyle/>
        <a:p>
          <a:endParaRPr lang="es-EC"/>
        </a:p>
      </dgm:t>
    </dgm:pt>
    <dgm:pt modelId="{8D4226D2-6CA3-4482-9565-B0A2BA57E5EF}" type="pres">
      <dgm:prSet presAssocID="{8F803813-93E3-4DE8-A536-E6BD20D5583B}" presName="parentLin" presStyleCnt="0"/>
      <dgm:spPr/>
    </dgm:pt>
    <dgm:pt modelId="{6C98B0CA-02B5-44C0-AE17-46B997EEA170}" type="pres">
      <dgm:prSet presAssocID="{8F803813-93E3-4DE8-A536-E6BD20D5583B}" presName="parentLeftMargin" presStyleLbl="node1" presStyleIdx="0" presStyleCnt="7"/>
      <dgm:spPr/>
      <dgm:t>
        <a:bodyPr/>
        <a:lstStyle/>
        <a:p>
          <a:endParaRPr lang="es-EC"/>
        </a:p>
      </dgm:t>
    </dgm:pt>
    <dgm:pt modelId="{3E8CBB88-178C-4A0E-BA97-2ADADA317A66}" type="pres">
      <dgm:prSet presAssocID="{8F803813-93E3-4DE8-A536-E6BD20D5583B}" presName="parentText" presStyleLbl="node1" presStyleIdx="0" presStyleCnt="7">
        <dgm:presLayoutVars>
          <dgm:chMax val="0"/>
          <dgm:bulletEnabled val="1"/>
        </dgm:presLayoutVars>
      </dgm:prSet>
      <dgm:spPr/>
      <dgm:t>
        <a:bodyPr/>
        <a:lstStyle/>
        <a:p>
          <a:endParaRPr lang="es-EC"/>
        </a:p>
      </dgm:t>
    </dgm:pt>
    <dgm:pt modelId="{96396B75-1240-4697-B494-1DE573E27D2E}" type="pres">
      <dgm:prSet presAssocID="{8F803813-93E3-4DE8-A536-E6BD20D5583B}" presName="negativeSpace" presStyleCnt="0"/>
      <dgm:spPr/>
    </dgm:pt>
    <dgm:pt modelId="{33BEDABC-4AB1-4A7E-BDF9-9E0AFFC554C1}" type="pres">
      <dgm:prSet presAssocID="{8F803813-93E3-4DE8-A536-E6BD20D5583B}" presName="childText" presStyleLbl="conFgAcc1" presStyleIdx="0" presStyleCnt="7">
        <dgm:presLayoutVars>
          <dgm:bulletEnabled val="1"/>
        </dgm:presLayoutVars>
      </dgm:prSet>
      <dgm:spPr>
        <a:blipFill rotWithShape="0">
          <a:blip xmlns:r="http://schemas.openxmlformats.org/officeDocument/2006/relationships" r:embed="rId1"/>
          <a:stretch>
            <a:fillRect/>
          </a:stretch>
        </a:blipFill>
      </dgm:spPr>
      <dgm:t>
        <a:bodyPr/>
        <a:lstStyle/>
        <a:p>
          <a:endParaRPr lang="es-EC"/>
        </a:p>
      </dgm:t>
    </dgm:pt>
    <dgm:pt modelId="{640A2255-E6BE-40AE-BC93-5164E13B6F2C}" type="pres">
      <dgm:prSet presAssocID="{2A0D3E0D-F717-43E3-9242-4A0FB1603622}" presName="spaceBetweenRectangles" presStyleCnt="0"/>
      <dgm:spPr/>
    </dgm:pt>
    <dgm:pt modelId="{74AB7FB3-5547-4776-BF5A-9E97AB049601}" type="pres">
      <dgm:prSet presAssocID="{0B582162-AAD6-47FF-8C38-D4A8D0E37B58}" presName="parentLin" presStyleCnt="0"/>
      <dgm:spPr/>
    </dgm:pt>
    <dgm:pt modelId="{B93C7E72-47D0-4145-BAAD-D2A16EE4C194}" type="pres">
      <dgm:prSet presAssocID="{0B582162-AAD6-47FF-8C38-D4A8D0E37B58}" presName="parentLeftMargin" presStyleLbl="node1" presStyleIdx="0" presStyleCnt="7"/>
      <dgm:spPr/>
      <dgm:t>
        <a:bodyPr/>
        <a:lstStyle/>
        <a:p>
          <a:endParaRPr lang="es-EC"/>
        </a:p>
      </dgm:t>
    </dgm:pt>
    <dgm:pt modelId="{8A01C04C-AC66-403A-ADC4-D23E26F2D032}" type="pres">
      <dgm:prSet presAssocID="{0B582162-AAD6-47FF-8C38-D4A8D0E37B58}" presName="parentText" presStyleLbl="node1" presStyleIdx="1" presStyleCnt="7">
        <dgm:presLayoutVars>
          <dgm:chMax val="0"/>
          <dgm:bulletEnabled val="1"/>
        </dgm:presLayoutVars>
      </dgm:prSet>
      <dgm:spPr/>
      <dgm:t>
        <a:bodyPr/>
        <a:lstStyle/>
        <a:p>
          <a:endParaRPr lang="es-EC"/>
        </a:p>
      </dgm:t>
    </dgm:pt>
    <dgm:pt modelId="{75AE6F2F-DBE3-4C2D-B88B-DE7C59650F87}" type="pres">
      <dgm:prSet presAssocID="{0B582162-AAD6-47FF-8C38-D4A8D0E37B58}" presName="negativeSpace" presStyleCnt="0"/>
      <dgm:spPr/>
    </dgm:pt>
    <dgm:pt modelId="{4BB65576-AEEA-405F-B732-E03A6E4CFFC1}" type="pres">
      <dgm:prSet presAssocID="{0B582162-AAD6-47FF-8C38-D4A8D0E37B58}" presName="childText" presStyleLbl="conFgAcc1" presStyleIdx="1" presStyleCnt="7" custLinFactY="1142" custLinFactNeighborY="100000">
        <dgm:presLayoutVars>
          <dgm:bulletEnabled val="1"/>
        </dgm:presLayoutVars>
      </dgm:prSet>
      <dgm:spPr/>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2FABB375-8E0C-4735-93C6-49B4477814F7}" type="pres">
      <dgm:prSet presAssocID="{3EE90E53-22C2-473B-80DB-6DDA9E9AD485}" presName="spaceBetweenRectangles" presStyleCnt="0"/>
      <dgm:spPr/>
    </dgm:pt>
    <dgm:pt modelId="{AD936CC1-5219-4A7B-95E3-8FCA82D06ED7}" type="pres">
      <dgm:prSet presAssocID="{031790D8-5348-4192-8D77-C3E5E926CF57}" presName="parentLin" presStyleCnt="0"/>
      <dgm:spPr/>
    </dgm:pt>
    <dgm:pt modelId="{1E05BE90-58E0-435D-A161-D70327C3C071}" type="pres">
      <dgm:prSet presAssocID="{031790D8-5348-4192-8D77-C3E5E926CF57}" presName="parentLeftMargin" presStyleLbl="node1" presStyleIdx="1" presStyleCnt="7"/>
      <dgm:spPr/>
      <dgm:t>
        <a:bodyPr/>
        <a:lstStyle/>
        <a:p>
          <a:endParaRPr lang="es-EC"/>
        </a:p>
      </dgm:t>
    </dgm:pt>
    <dgm:pt modelId="{C1260C8E-E0D2-431A-B62C-E038989DF2BF}" type="pres">
      <dgm:prSet presAssocID="{031790D8-5348-4192-8D77-C3E5E926CF57}" presName="parentText" presStyleLbl="node1" presStyleIdx="2" presStyleCnt="7">
        <dgm:presLayoutVars>
          <dgm:chMax val="0"/>
          <dgm:bulletEnabled val="1"/>
        </dgm:presLayoutVars>
      </dgm:prSet>
      <dgm:spPr/>
      <dgm:t>
        <a:bodyPr/>
        <a:lstStyle/>
        <a:p>
          <a:endParaRPr lang="es-EC"/>
        </a:p>
      </dgm:t>
    </dgm:pt>
    <dgm:pt modelId="{08D85EEE-895D-486D-8802-F2E64A78B2FA}" type="pres">
      <dgm:prSet presAssocID="{031790D8-5348-4192-8D77-C3E5E926CF57}" presName="negativeSpace" presStyleCnt="0"/>
      <dgm:spPr/>
    </dgm:pt>
    <dgm:pt modelId="{1D75CB77-0189-46DA-83FF-40152B82E774}" type="pres">
      <dgm:prSet presAssocID="{031790D8-5348-4192-8D77-C3E5E926CF57}" presName="childText" presStyleLbl="conFgAcc1" presStyleIdx="2" presStyleCnt="7">
        <dgm:presLayoutVars>
          <dgm:bulletEnabled val="1"/>
        </dgm:presLayoutVars>
      </dgm:prSet>
      <dgm:spPr/>
    </dgm:pt>
    <dgm:pt modelId="{34143A15-EE3F-4129-A220-6ACB61AE35D9}" type="pres">
      <dgm:prSet presAssocID="{2D4A4E69-5EBF-4965-A4DA-E7EF52B6D577}" presName="spaceBetweenRectangles" presStyleCnt="0"/>
      <dgm:spPr/>
    </dgm:pt>
    <dgm:pt modelId="{9E1101C2-1DD7-4F79-96CF-019A53ED4CF7}" type="pres">
      <dgm:prSet presAssocID="{07E51D9F-48B2-4531-B228-D9AF1F0982F4}" presName="parentLin" presStyleCnt="0"/>
      <dgm:spPr/>
    </dgm:pt>
    <dgm:pt modelId="{90BC5A0A-5CFE-4E65-9FD7-C93151A531C1}" type="pres">
      <dgm:prSet presAssocID="{07E51D9F-48B2-4531-B228-D9AF1F0982F4}" presName="parentLeftMargin" presStyleLbl="node1" presStyleIdx="2" presStyleCnt="7"/>
      <dgm:spPr/>
      <dgm:t>
        <a:bodyPr/>
        <a:lstStyle/>
        <a:p>
          <a:endParaRPr lang="es-EC"/>
        </a:p>
      </dgm:t>
    </dgm:pt>
    <dgm:pt modelId="{18F413CD-495A-4289-85C5-F7D4504A2FBE}" type="pres">
      <dgm:prSet presAssocID="{07E51D9F-48B2-4531-B228-D9AF1F0982F4}" presName="parentText" presStyleLbl="node1" presStyleIdx="3" presStyleCnt="7">
        <dgm:presLayoutVars>
          <dgm:chMax val="0"/>
          <dgm:bulletEnabled val="1"/>
        </dgm:presLayoutVars>
      </dgm:prSet>
      <dgm:spPr/>
      <dgm:t>
        <a:bodyPr/>
        <a:lstStyle/>
        <a:p>
          <a:endParaRPr lang="es-EC"/>
        </a:p>
      </dgm:t>
    </dgm:pt>
    <dgm:pt modelId="{1E8F7E05-56C9-4CB3-A757-B8262F650DDE}" type="pres">
      <dgm:prSet presAssocID="{07E51D9F-48B2-4531-B228-D9AF1F0982F4}" presName="negativeSpace" presStyleCnt="0"/>
      <dgm:spPr/>
    </dgm:pt>
    <dgm:pt modelId="{780C4653-E7C2-4B00-918B-5EB20610219D}" type="pres">
      <dgm:prSet presAssocID="{07E51D9F-48B2-4531-B228-D9AF1F0982F4}" presName="childText" presStyleLbl="conFgAcc1" presStyleIdx="3" presStyleCnt="7">
        <dgm:presLayoutVars>
          <dgm:bulletEnabled val="1"/>
        </dgm:presLayoutVars>
      </dgm:prSet>
      <dgm:spPr/>
    </dgm:pt>
    <dgm:pt modelId="{9B2F3822-F060-4C3C-A133-A73D9C413E8D}" type="pres">
      <dgm:prSet presAssocID="{23F46A83-1E7A-43A2-BA1E-7543F4ABBEC2}" presName="spaceBetweenRectangles" presStyleCnt="0"/>
      <dgm:spPr/>
    </dgm:pt>
    <dgm:pt modelId="{6BAC16A4-B4E1-44CE-A69A-817E966FAF0E}" type="pres">
      <dgm:prSet presAssocID="{4DC2023A-902E-4262-AC1A-88CC48700FDD}" presName="parentLin" presStyleCnt="0"/>
      <dgm:spPr/>
    </dgm:pt>
    <dgm:pt modelId="{F1A0A419-1D10-4872-BE86-5797F219555B}" type="pres">
      <dgm:prSet presAssocID="{4DC2023A-902E-4262-AC1A-88CC48700FDD}" presName="parentLeftMargin" presStyleLbl="node1" presStyleIdx="3" presStyleCnt="7"/>
      <dgm:spPr/>
      <dgm:t>
        <a:bodyPr/>
        <a:lstStyle/>
        <a:p>
          <a:endParaRPr lang="es-EC"/>
        </a:p>
      </dgm:t>
    </dgm:pt>
    <dgm:pt modelId="{86CB5C18-5095-4D19-9A89-9854E3703B0E}" type="pres">
      <dgm:prSet presAssocID="{4DC2023A-902E-4262-AC1A-88CC48700FDD}" presName="parentText" presStyleLbl="node1" presStyleIdx="4" presStyleCnt="7">
        <dgm:presLayoutVars>
          <dgm:chMax val="0"/>
          <dgm:bulletEnabled val="1"/>
        </dgm:presLayoutVars>
      </dgm:prSet>
      <dgm:spPr/>
      <dgm:t>
        <a:bodyPr/>
        <a:lstStyle/>
        <a:p>
          <a:endParaRPr lang="es-EC"/>
        </a:p>
      </dgm:t>
    </dgm:pt>
    <dgm:pt modelId="{FCBE379D-5111-4EA6-A5AC-078F23AE3CA0}" type="pres">
      <dgm:prSet presAssocID="{4DC2023A-902E-4262-AC1A-88CC48700FDD}" presName="negativeSpace" presStyleCnt="0"/>
      <dgm:spPr/>
    </dgm:pt>
    <dgm:pt modelId="{123EFFBA-0520-4E9B-A911-12B0E3053AA4}" type="pres">
      <dgm:prSet presAssocID="{4DC2023A-902E-4262-AC1A-88CC48700FDD}" presName="childText" presStyleLbl="conFgAcc1" presStyleIdx="4" presStyleCnt="7">
        <dgm:presLayoutVars>
          <dgm:bulletEnabled val="1"/>
        </dgm:presLayoutVars>
      </dgm:prSet>
      <dgm:spPr/>
    </dgm:pt>
    <dgm:pt modelId="{A720AD1C-C4CD-45DE-98B1-4EDA933D0D0F}" type="pres">
      <dgm:prSet presAssocID="{3D140174-3D89-4FD1-820D-4A9D57C45584}" presName="spaceBetweenRectangles" presStyleCnt="0"/>
      <dgm:spPr/>
    </dgm:pt>
    <dgm:pt modelId="{605AC52F-2949-4636-9795-BCAB3BEC814C}" type="pres">
      <dgm:prSet presAssocID="{748E890E-18E9-47BF-BDA6-A9E8A4EEF291}" presName="parentLin" presStyleCnt="0"/>
      <dgm:spPr/>
    </dgm:pt>
    <dgm:pt modelId="{E58FC951-8764-4045-8150-6674947DE1FA}" type="pres">
      <dgm:prSet presAssocID="{748E890E-18E9-47BF-BDA6-A9E8A4EEF291}" presName="parentLeftMargin" presStyleLbl="node1" presStyleIdx="4" presStyleCnt="7"/>
      <dgm:spPr/>
      <dgm:t>
        <a:bodyPr/>
        <a:lstStyle/>
        <a:p>
          <a:endParaRPr lang="es-EC"/>
        </a:p>
      </dgm:t>
    </dgm:pt>
    <dgm:pt modelId="{DCB1C91B-5477-493C-9D82-CF9393C2F274}" type="pres">
      <dgm:prSet presAssocID="{748E890E-18E9-47BF-BDA6-A9E8A4EEF291}" presName="parentText" presStyleLbl="node1" presStyleIdx="5" presStyleCnt="7">
        <dgm:presLayoutVars>
          <dgm:chMax val="0"/>
          <dgm:bulletEnabled val="1"/>
        </dgm:presLayoutVars>
      </dgm:prSet>
      <dgm:spPr/>
      <dgm:t>
        <a:bodyPr/>
        <a:lstStyle/>
        <a:p>
          <a:endParaRPr lang="es-EC"/>
        </a:p>
      </dgm:t>
    </dgm:pt>
    <dgm:pt modelId="{0571890E-0B0A-4016-9A83-FD2336D177F5}" type="pres">
      <dgm:prSet presAssocID="{748E890E-18E9-47BF-BDA6-A9E8A4EEF291}" presName="negativeSpace" presStyleCnt="0"/>
      <dgm:spPr/>
    </dgm:pt>
    <dgm:pt modelId="{71E9DCAE-DF7D-44EF-976F-06F6BBB5275F}" type="pres">
      <dgm:prSet presAssocID="{748E890E-18E9-47BF-BDA6-A9E8A4EEF291}" presName="childText" presStyleLbl="conFgAcc1" presStyleIdx="5" presStyleCnt="7">
        <dgm:presLayoutVars>
          <dgm:bulletEnabled val="1"/>
        </dgm:presLayoutVars>
      </dgm:prSet>
      <dgm:spPr/>
    </dgm:pt>
    <dgm:pt modelId="{CFFA1067-C6AC-45F4-902A-C5BFD70D0055}" type="pres">
      <dgm:prSet presAssocID="{6AA2D21E-70C6-4634-9BDF-0EF1B01123F2}" presName="spaceBetweenRectangles" presStyleCnt="0"/>
      <dgm:spPr/>
    </dgm:pt>
    <dgm:pt modelId="{4E49E4FC-73BF-4D40-9E87-A9E8C6C07BCD}" type="pres">
      <dgm:prSet presAssocID="{2B068F0A-38B5-471D-8329-B0A059E6B9D2}" presName="parentLin" presStyleCnt="0"/>
      <dgm:spPr/>
    </dgm:pt>
    <dgm:pt modelId="{DD4BA127-6D24-4F7C-A4C3-578ADD535FB8}" type="pres">
      <dgm:prSet presAssocID="{2B068F0A-38B5-471D-8329-B0A059E6B9D2}" presName="parentLeftMargin" presStyleLbl="node1" presStyleIdx="5" presStyleCnt="7"/>
      <dgm:spPr/>
      <dgm:t>
        <a:bodyPr/>
        <a:lstStyle/>
        <a:p>
          <a:endParaRPr lang="es-EC"/>
        </a:p>
      </dgm:t>
    </dgm:pt>
    <dgm:pt modelId="{CE835F72-2EA2-4802-A26B-1498BC1541EC}" type="pres">
      <dgm:prSet presAssocID="{2B068F0A-38B5-471D-8329-B0A059E6B9D2}" presName="parentText" presStyleLbl="node1" presStyleIdx="6" presStyleCnt="7">
        <dgm:presLayoutVars>
          <dgm:chMax val="0"/>
          <dgm:bulletEnabled val="1"/>
        </dgm:presLayoutVars>
      </dgm:prSet>
      <dgm:spPr/>
      <dgm:t>
        <a:bodyPr/>
        <a:lstStyle/>
        <a:p>
          <a:endParaRPr lang="es-EC"/>
        </a:p>
      </dgm:t>
    </dgm:pt>
    <dgm:pt modelId="{483E545E-10AA-41AE-8088-C8572011B75D}" type="pres">
      <dgm:prSet presAssocID="{2B068F0A-38B5-471D-8329-B0A059E6B9D2}" presName="negativeSpace" presStyleCnt="0"/>
      <dgm:spPr/>
    </dgm:pt>
    <dgm:pt modelId="{20B5FBDC-1C6E-4568-9D9D-C72CAA138EF6}" type="pres">
      <dgm:prSet presAssocID="{2B068F0A-38B5-471D-8329-B0A059E6B9D2}" presName="childText" presStyleLbl="conFgAcc1" presStyleIdx="6" presStyleCnt="7">
        <dgm:presLayoutVars>
          <dgm:bulletEnabled val="1"/>
        </dgm:presLayoutVars>
      </dgm:prSet>
      <dgm:spPr/>
    </dgm:pt>
  </dgm:ptLst>
  <dgm:cxnLst>
    <dgm:cxn modelId="{2420860F-D3E6-4394-AF1A-A064EAA04C3D}" srcId="{7DABBF49-0A43-42BA-86CC-D227841410C1}" destId="{07E51D9F-48B2-4531-B228-D9AF1F0982F4}" srcOrd="3" destOrd="0" parTransId="{068EABBB-E536-44DB-8150-A6AF3967EEE8}" sibTransId="{23F46A83-1E7A-43A2-BA1E-7543F4ABBEC2}"/>
    <dgm:cxn modelId="{C48AADAC-16B5-4501-B7D5-E2A0E3218679}" srcId="{7DABBF49-0A43-42BA-86CC-D227841410C1}" destId="{031790D8-5348-4192-8D77-C3E5E926CF57}" srcOrd="2" destOrd="0" parTransId="{4779C70B-4E5C-4CBE-86B7-8DD773320A8E}" sibTransId="{2D4A4E69-5EBF-4965-A4DA-E7EF52B6D577}"/>
    <dgm:cxn modelId="{53238B33-AC0B-41BC-9591-322CF955F686}" srcId="{7DABBF49-0A43-42BA-86CC-D227841410C1}" destId="{748E890E-18E9-47BF-BDA6-A9E8A4EEF291}" srcOrd="5" destOrd="0" parTransId="{AB4949CA-F91F-4928-9E03-6CC98768709E}" sibTransId="{6AA2D21E-70C6-4634-9BDF-0EF1B01123F2}"/>
    <dgm:cxn modelId="{F24A52A6-10A1-4CF2-A221-93320E801F1E}" type="presOf" srcId="{031790D8-5348-4192-8D77-C3E5E926CF57}" destId="{1E05BE90-58E0-435D-A161-D70327C3C071}" srcOrd="0" destOrd="0" presId="urn:microsoft.com/office/officeart/2005/8/layout/list1"/>
    <dgm:cxn modelId="{BD9A054D-3932-4484-B77C-2BC08CFD4ED6}" type="presOf" srcId="{031790D8-5348-4192-8D77-C3E5E926CF57}" destId="{C1260C8E-E0D2-431A-B62C-E038989DF2BF}" srcOrd="1" destOrd="0" presId="urn:microsoft.com/office/officeart/2005/8/layout/list1"/>
    <dgm:cxn modelId="{5E184706-93EE-465F-802C-2539993418CB}" type="presOf" srcId="{7DABBF49-0A43-42BA-86CC-D227841410C1}" destId="{23400951-326B-4FBE-A821-A2570611E29B}" srcOrd="0" destOrd="0" presId="urn:microsoft.com/office/officeart/2005/8/layout/list1"/>
    <dgm:cxn modelId="{690DD5E9-61F7-4FB1-81F3-FF3FF7FB36FD}" srcId="{7DABBF49-0A43-42BA-86CC-D227841410C1}" destId="{2B068F0A-38B5-471D-8329-B0A059E6B9D2}" srcOrd="6" destOrd="0" parTransId="{80159662-96B4-4318-A68A-6F99D8E44CD1}" sibTransId="{DDB659FA-A7D8-407B-AD23-56E41B6BEEDB}"/>
    <dgm:cxn modelId="{29960FB0-13B2-4BEF-8B26-3D2A899631F0}" type="presOf" srcId="{2B068F0A-38B5-471D-8329-B0A059E6B9D2}" destId="{CE835F72-2EA2-4802-A26B-1498BC1541EC}" srcOrd="1" destOrd="0" presId="urn:microsoft.com/office/officeart/2005/8/layout/list1"/>
    <dgm:cxn modelId="{BEEA6E22-5BAB-41F3-8085-2ACE6A2C76BC}" type="presOf" srcId="{07E51D9F-48B2-4531-B228-D9AF1F0982F4}" destId="{90BC5A0A-5CFE-4E65-9FD7-C93151A531C1}" srcOrd="0" destOrd="0" presId="urn:microsoft.com/office/officeart/2005/8/layout/list1"/>
    <dgm:cxn modelId="{71D6077B-D87E-4B87-83EF-58F9E8C778B6}" type="presOf" srcId="{8F803813-93E3-4DE8-A536-E6BD20D5583B}" destId="{6C98B0CA-02B5-44C0-AE17-46B997EEA170}" srcOrd="0" destOrd="0" presId="urn:microsoft.com/office/officeart/2005/8/layout/list1"/>
    <dgm:cxn modelId="{4C1A880C-2BF0-4629-9336-9809AA991407}" srcId="{7DABBF49-0A43-42BA-86CC-D227841410C1}" destId="{4DC2023A-902E-4262-AC1A-88CC48700FDD}" srcOrd="4" destOrd="0" parTransId="{9C87BAC6-D692-4DB6-9086-EB123382620A}" sibTransId="{3D140174-3D89-4FD1-820D-4A9D57C45584}"/>
    <dgm:cxn modelId="{FE618E09-705F-411D-BC79-8E32915125B2}" type="presOf" srcId="{0B582162-AAD6-47FF-8C38-D4A8D0E37B58}" destId="{B93C7E72-47D0-4145-BAAD-D2A16EE4C194}" srcOrd="0" destOrd="0" presId="urn:microsoft.com/office/officeart/2005/8/layout/list1"/>
    <dgm:cxn modelId="{001C1A42-9B4A-4DF2-9538-1DA8A9AAEDED}" type="presOf" srcId="{0B582162-AAD6-47FF-8C38-D4A8D0E37B58}" destId="{8A01C04C-AC66-403A-ADC4-D23E26F2D032}" srcOrd="1" destOrd="0" presId="urn:microsoft.com/office/officeart/2005/8/layout/list1"/>
    <dgm:cxn modelId="{1F312591-D003-447C-BD54-84BCD2C5D0C8}" type="presOf" srcId="{2B068F0A-38B5-471D-8329-B0A059E6B9D2}" destId="{DD4BA127-6D24-4F7C-A4C3-578ADD535FB8}" srcOrd="0" destOrd="0" presId="urn:microsoft.com/office/officeart/2005/8/layout/list1"/>
    <dgm:cxn modelId="{714F250A-642C-4D07-A8AF-1FDDEA17D8BD}" srcId="{7DABBF49-0A43-42BA-86CC-D227841410C1}" destId="{8F803813-93E3-4DE8-A536-E6BD20D5583B}" srcOrd="0" destOrd="0" parTransId="{471DAA80-814A-4ABC-870A-F24A12CABC7A}" sibTransId="{2A0D3E0D-F717-43E3-9242-4A0FB1603622}"/>
    <dgm:cxn modelId="{6E465F6F-BA76-499C-B66D-63EA116B2810}" type="presOf" srcId="{748E890E-18E9-47BF-BDA6-A9E8A4EEF291}" destId="{E58FC951-8764-4045-8150-6674947DE1FA}" srcOrd="0" destOrd="0" presId="urn:microsoft.com/office/officeart/2005/8/layout/list1"/>
    <dgm:cxn modelId="{060ED68F-7E28-4D54-A83D-49BD586D3D41}" type="presOf" srcId="{8F803813-93E3-4DE8-A536-E6BD20D5583B}" destId="{3E8CBB88-178C-4A0E-BA97-2ADADA317A66}" srcOrd="1" destOrd="0" presId="urn:microsoft.com/office/officeart/2005/8/layout/list1"/>
    <dgm:cxn modelId="{33C6D6A0-C9BF-431E-B4D1-DEF2273E97BD}" srcId="{7DABBF49-0A43-42BA-86CC-D227841410C1}" destId="{0B582162-AAD6-47FF-8C38-D4A8D0E37B58}" srcOrd="1" destOrd="0" parTransId="{40C5BB93-4DED-4EF8-89DA-92C32AC15E29}" sibTransId="{3EE90E53-22C2-473B-80DB-6DDA9E9AD485}"/>
    <dgm:cxn modelId="{1F715557-ABED-4CE2-AAE7-388BB9413993}" type="presOf" srcId="{4DC2023A-902E-4262-AC1A-88CC48700FDD}" destId="{F1A0A419-1D10-4872-BE86-5797F219555B}" srcOrd="0" destOrd="0" presId="urn:microsoft.com/office/officeart/2005/8/layout/list1"/>
    <dgm:cxn modelId="{65C26244-1219-42D9-8506-09223F4F4060}" type="presOf" srcId="{4DC2023A-902E-4262-AC1A-88CC48700FDD}" destId="{86CB5C18-5095-4D19-9A89-9854E3703B0E}" srcOrd="1" destOrd="0" presId="urn:microsoft.com/office/officeart/2005/8/layout/list1"/>
    <dgm:cxn modelId="{ECE58816-A914-421E-9A11-1A7A3E72DD26}" type="presOf" srcId="{07E51D9F-48B2-4531-B228-D9AF1F0982F4}" destId="{18F413CD-495A-4289-85C5-F7D4504A2FBE}" srcOrd="1" destOrd="0" presId="urn:microsoft.com/office/officeart/2005/8/layout/list1"/>
    <dgm:cxn modelId="{156E3860-3563-4037-9D67-4D8A9BFD1F1F}" type="presOf" srcId="{748E890E-18E9-47BF-BDA6-A9E8A4EEF291}" destId="{DCB1C91B-5477-493C-9D82-CF9393C2F274}" srcOrd="1" destOrd="0" presId="urn:microsoft.com/office/officeart/2005/8/layout/list1"/>
    <dgm:cxn modelId="{28242802-2147-46B7-A5AC-075E4999E305}" type="presParOf" srcId="{23400951-326B-4FBE-A821-A2570611E29B}" destId="{8D4226D2-6CA3-4482-9565-B0A2BA57E5EF}" srcOrd="0" destOrd="0" presId="urn:microsoft.com/office/officeart/2005/8/layout/list1"/>
    <dgm:cxn modelId="{B83A9D1F-5A4D-4524-BE55-5CF7E7DEFEFC}" type="presParOf" srcId="{8D4226D2-6CA3-4482-9565-B0A2BA57E5EF}" destId="{6C98B0CA-02B5-44C0-AE17-46B997EEA170}" srcOrd="0" destOrd="0" presId="urn:microsoft.com/office/officeart/2005/8/layout/list1"/>
    <dgm:cxn modelId="{D34360FD-B948-42FB-92C3-6871DA104A05}" type="presParOf" srcId="{8D4226D2-6CA3-4482-9565-B0A2BA57E5EF}" destId="{3E8CBB88-178C-4A0E-BA97-2ADADA317A66}" srcOrd="1" destOrd="0" presId="urn:microsoft.com/office/officeart/2005/8/layout/list1"/>
    <dgm:cxn modelId="{3ACC73E4-C486-44CC-9E72-7F7793274595}" type="presParOf" srcId="{23400951-326B-4FBE-A821-A2570611E29B}" destId="{96396B75-1240-4697-B494-1DE573E27D2E}" srcOrd="1" destOrd="0" presId="urn:microsoft.com/office/officeart/2005/8/layout/list1"/>
    <dgm:cxn modelId="{A7EE5F4E-CCD6-447F-BE23-7ED3D45CA9AA}" type="presParOf" srcId="{23400951-326B-4FBE-A821-A2570611E29B}" destId="{33BEDABC-4AB1-4A7E-BDF9-9E0AFFC554C1}" srcOrd="2" destOrd="0" presId="urn:microsoft.com/office/officeart/2005/8/layout/list1"/>
    <dgm:cxn modelId="{893CF061-76BA-4B6D-8EBB-4D2BFB38934E}" type="presParOf" srcId="{23400951-326B-4FBE-A821-A2570611E29B}" destId="{640A2255-E6BE-40AE-BC93-5164E13B6F2C}" srcOrd="3" destOrd="0" presId="urn:microsoft.com/office/officeart/2005/8/layout/list1"/>
    <dgm:cxn modelId="{2D5B6BDE-14CF-4D16-97B2-8B87FB9E2889}" type="presParOf" srcId="{23400951-326B-4FBE-A821-A2570611E29B}" destId="{74AB7FB3-5547-4776-BF5A-9E97AB049601}" srcOrd="4" destOrd="0" presId="urn:microsoft.com/office/officeart/2005/8/layout/list1"/>
    <dgm:cxn modelId="{6C817367-8722-4292-A9B9-3FE2A7E7EA39}" type="presParOf" srcId="{74AB7FB3-5547-4776-BF5A-9E97AB049601}" destId="{B93C7E72-47D0-4145-BAAD-D2A16EE4C194}" srcOrd="0" destOrd="0" presId="urn:microsoft.com/office/officeart/2005/8/layout/list1"/>
    <dgm:cxn modelId="{E140D862-D2C1-42C7-AE35-4ABDC48062C6}" type="presParOf" srcId="{74AB7FB3-5547-4776-BF5A-9E97AB049601}" destId="{8A01C04C-AC66-403A-ADC4-D23E26F2D032}" srcOrd="1" destOrd="0" presId="urn:microsoft.com/office/officeart/2005/8/layout/list1"/>
    <dgm:cxn modelId="{6DD7EB4B-F41A-44DD-A9B6-615808113653}" type="presParOf" srcId="{23400951-326B-4FBE-A821-A2570611E29B}" destId="{75AE6F2F-DBE3-4C2D-B88B-DE7C59650F87}" srcOrd="5" destOrd="0" presId="urn:microsoft.com/office/officeart/2005/8/layout/list1"/>
    <dgm:cxn modelId="{F4EE1C15-6F97-4FF5-993D-4EBF2444D14C}" type="presParOf" srcId="{23400951-326B-4FBE-A821-A2570611E29B}" destId="{4BB65576-AEEA-405F-B732-E03A6E4CFFC1}" srcOrd="6" destOrd="0" presId="urn:microsoft.com/office/officeart/2005/8/layout/list1"/>
    <dgm:cxn modelId="{5BA10782-1E9C-4BA1-8407-B2F6E33262CB}" type="presParOf" srcId="{23400951-326B-4FBE-A821-A2570611E29B}" destId="{2FABB375-8E0C-4735-93C6-49B4477814F7}" srcOrd="7" destOrd="0" presId="urn:microsoft.com/office/officeart/2005/8/layout/list1"/>
    <dgm:cxn modelId="{B7E13D89-CD44-4380-AD8E-38C763880FA2}" type="presParOf" srcId="{23400951-326B-4FBE-A821-A2570611E29B}" destId="{AD936CC1-5219-4A7B-95E3-8FCA82D06ED7}" srcOrd="8" destOrd="0" presId="urn:microsoft.com/office/officeart/2005/8/layout/list1"/>
    <dgm:cxn modelId="{90A04C1A-150B-4ACE-A9E2-2B375873A22D}" type="presParOf" srcId="{AD936CC1-5219-4A7B-95E3-8FCA82D06ED7}" destId="{1E05BE90-58E0-435D-A161-D70327C3C071}" srcOrd="0" destOrd="0" presId="urn:microsoft.com/office/officeart/2005/8/layout/list1"/>
    <dgm:cxn modelId="{231CED41-09B7-44F5-A7EC-A9E07EEB51E7}" type="presParOf" srcId="{AD936CC1-5219-4A7B-95E3-8FCA82D06ED7}" destId="{C1260C8E-E0D2-431A-B62C-E038989DF2BF}" srcOrd="1" destOrd="0" presId="urn:microsoft.com/office/officeart/2005/8/layout/list1"/>
    <dgm:cxn modelId="{62DF1E11-6C8B-4B99-A350-CFA4AD941848}" type="presParOf" srcId="{23400951-326B-4FBE-A821-A2570611E29B}" destId="{08D85EEE-895D-486D-8802-F2E64A78B2FA}" srcOrd="9" destOrd="0" presId="urn:microsoft.com/office/officeart/2005/8/layout/list1"/>
    <dgm:cxn modelId="{BAD8D8D4-750B-4777-99D6-11052222ECDD}" type="presParOf" srcId="{23400951-326B-4FBE-A821-A2570611E29B}" destId="{1D75CB77-0189-46DA-83FF-40152B82E774}" srcOrd="10" destOrd="0" presId="urn:microsoft.com/office/officeart/2005/8/layout/list1"/>
    <dgm:cxn modelId="{C7CF9663-19B2-4655-93E4-C76A5397F54F}" type="presParOf" srcId="{23400951-326B-4FBE-A821-A2570611E29B}" destId="{34143A15-EE3F-4129-A220-6ACB61AE35D9}" srcOrd="11" destOrd="0" presId="urn:microsoft.com/office/officeart/2005/8/layout/list1"/>
    <dgm:cxn modelId="{902CB32A-C343-488F-851E-2E9749C2D01D}" type="presParOf" srcId="{23400951-326B-4FBE-A821-A2570611E29B}" destId="{9E1101C2-1DD7-4F79-96CF-019A53ED4CF7}" srcOrd="12" destOrd="0" presId="urn:microsoft.com/office/officeart/2005/8/layout/list1"/>
    <dgm:cxn modelId="{206E80B9-0DC5-4140-9F74-1A724FC40464}" type="presParOf" srcId="{9E1101C2-1DD7-4F79-96CF-019A53ED4CF7}" destId="{90BC5A0A-5CFE-4E65-9FD7-C93151A531C1}" srcOrd="0" destOrd="0" presId="urn:microsoft.com/office/officeart/2005/8/layout/list1"/>
    <dgm:cxn modelId="{AEFD986A-9901-4DEC-BC14-CE798D7E11AE}" type="presParOf" srcId="{9E1101C2-1DD7-4F79-96CF-019A53ED4CF7}" destId="{18F413CD-495A-4289-85C5-F7D4504A2FBE}" srcOrd="1" destOrd="0" presId="urn:microsoft.com/office/officeart/2005/8/layout/list1"/>
    <dgm:cxn modelId="{CD095CFA-10B4-41D4-A0CE-6713CFE5185E}" type="presParOf" srcId="{23400951-326B-4FBE-A821-A2570611E29B}" destId="{1E8F7E05-56C9-4CB3-A757-B8262F650DDE}" srcOrd="13" destOrd="0" presId="urn:microsoft.com/office/officeart/2005/8/layout/list1"/>
    <dgm:cxn modelId="{950BE5C3-2F42-42E7-893D-9ABC63579A4D}" type="presParOf" srcId="{23400951-326B-4FBE-A821-A2570611E29B}" destId="{780C4653-E7C2-4B00-918B-5EB20610219D}" srcOrd="14" destOrd="0" presId="urn:microsoft.com/office/officeart/2005/8/layout/list1"/>
    <dgm:cxn modelId="{3E82A400-9790-4C57-B4D5-9E7CD448753E}" type="presParOf" srcId="{23400951-326B-4FBE-A821-A2570611E29B}" destId="{9B2F3822-F060-4C3C-A133-A73D9C413E8D}" srcOrd="15" destOrd="0" presId="urn:microsoft.com/office/officeart/2005/8/layout/list1"/>
    <dgm:cxn modelId="{23DDAA4A-56FF-4253-981A-447B35D96826}" type="presParOf" srcId="{23400951-326B-4FBE-A821-A2570611E29B}" destId="{6BAC16A4-B4E1-44CE-A69A-817E966FAF0E}" srcOrd="16" destOrd="0" presId="urn:microsoft.com/office/officeart/2005/8/layout/list1"/>
    <dgm:cxn modelId="{329C090B-2AB6-451A-A06C-41D1FA15FD84}" type="presParOf" srcId="{6BAC16A4-B4E1-44CE-A69A-817E966FAF0E}" destId="{F1A0A419-1D10-4872-BE86-5797F219555B}" srcOrd="0" destOrd="0" presId="urn:microsoft.com/office/officeart/2005/8/layout/list1"/>
    <dgm:cxn modelId="{A74B9720-668E-469E-8010-EA3604075743}" type="presParOf" srcId="{6BAC16A4-B4E1-44CE-A69A-817E966FAF0E}" destId="{86CB5C18-5095-4D19-9A89-9854E3703B0E}" srcOrd="1" destOrd="0" presId="urn:microsoft.com/office/officeart/2005/8/layout/list1"/>
    <dgm:cxn modelId="{8D7D1250-6E3E-46DA-B044-D9F4D5E85044}" type="presParOf" srcId="{23400951-326B-4FBE-A821-A2570611E29B}" destId="{FCBE379D-5111-4EA6-A5AC-078F23AE3CA0}" srcOrd="17" destOrd="0" presId="urn:microsoft.com/office/officeart/2005/8/layout/list1"/>
    <dgm:cxn modelId="{0A07DCE5-17C2-4807-BBB2-61F8558ECC04}" type="presParOf" srcId="{23400951-326B-4FBE-A821-A2570611E29B}" destId="{123EFFBA-0520-4E9B-A911-12B0E3053AA4}" srcOrd="18" destOrd="0" presId="urn:microsoft.com/office/officeart/2005/8/layout/list1"/>
    <dgm:cxn modelId="{47C2335E-96FF-4224-9B40-D26F6E303267}" type="presParOf" srcId="{23400951-326B-4FBE-A821-A2570611E29B}" destId="{A720AD1C-C4CD-45DE-98B1-4EDA933D0D0F}" srcOrd="19" destOrd="0" presId="urn:microsoft.com/office/officeart/2005/8/layout/list1"/>
    <dgm:cxn modelId="{661F8F5C-C900-459E-B9A3-5F27F75F6DCC}" type="presParOf" srcId="{23400951-326B-4FBE-A821-A2570611E29B}" destId="{605AC52F-2949-4636-9795-BCAB3BEC814C}" srcOrd="20" destOrd="0" presId="urn:microsoft.com/office/officeart/2005/8/layout/list1"/>
    <dgm:cxn modelId="{CC701A43-A01A-4B13-98DE-021FE5EFA382}" type="presParOf" srcId="{605AC52F-2949-4636-9795-BCAB3BEC814C}" destId="{E58FC951-8764-4045-8150-6674947DE1FA}" srcOrd="0" destOrd="0" presId="urn:microsoft.com/office/officeart/2005/8/layout/list1"/>
    <dgm:cxn modelId="{8BF39EEB-9C6F-4418-9353-CCC7A05200AC}" type="presParOf" srcId="{605AC52F-2949-4636-9795-BCAB3BEC814C}" destId="{DCB1C91B-5477-493C-9D82-CF9393C2F274}" srcOrd="1" destOrd="0" presId="urn:microsoft.com/office/officeart/2005/8/layout/list1"/>
    <dgm:cxn modelId="{4501231E-29DE-47BB-9B5B-244BD9C36AFE}" type="presParOf" srcId="{23400951-326B-4FBE-A821-A2570611E29B}" destId="{0571890E-0B0A-4016-9A83-FD2336D177F5}" srcOrd="21" destOrd="0" presId="urn:microsoft.com/office/officeart/2005/8/layout/list1"/>
    <dgm:cxn modelId="{8970AAFD-64C8-4218-BDE1-9748B0AA408F}" type="presParOf" srcId="{23400951-326B-4FBE-A821-A2570611E29B}" destId="{71E9DCAE-DF7D-44EF-976F-06F6BBB5275F}" srcOrd="22" destOrd="0" presId="urn:microsoft.com/office/officeart/2005/8/layout/list1"/>
    <dgm:cxn modelId="{FD4C9A1C-8F7F-43DF-8A07-DA36EC5B5031}" type="presParOf" srcId="{23400951-326B-4FBE-A821-A2570611E29B}" destId="{CFFA1067-C6AC-45F4-902A-C5BFD70D0055}" srcOrd="23" destOrd="0" presId="urn:microsoft.com/office/officeart/2005/8/layout/list1"/>
    <dgm:cxn modelId="{52A94AE7-85AD-43C9-8EDF-F19C89AB91BF}" type="presParOf" srcId="{23400951-326B-4FBE-A821-A2570611E29B}" destId="{4E49E4FC-73BF-4D40-9E87-A9E8C6C07BCD}" srcOrd="24" destOrd="0" presId="urn:microsoft.com/office/officeart/2005/8/layout/list1"/>
    <dgm:cxn modelId="{313985E2-6DF4-49F1-8A59-E227F894AB5E}" type="presParOf" srcId="{4E49E4FC-73BF-4D40-9E87-A9E8C6C07BCD}" destId="{DD4BA127-6D24-4F7C-A4C3-578ADD535FB8}" srcOrd="0" destOrd="0" presId="urn:microsoft.com/office/officeart/2005/8/layout/list1"/>
    <dgm:cxn modelId="{B5381F6B-96B9-4EFD-92BB-8B0F5032E432}" type="presParOf" srcId="{4E49E4FC-73BF-4D40-9E87-A9E8C6C07BCD}" destId="{CE835F72-2EA2-4802-A26B-1498BC1541EC}" srcOrd="1" destOrd="0" presId="urn:microsoft.com/office/officeart/2005/8/layout/list1"/>
    <dgm:cxn modelId="{C9F6DA65-A0D4-4AAB-90E2-5469BD40E9F7}" type="presParOf" srcId="{23400951-326B-4FBE-A821-A2570611E29B}" destId="{483E545E-10AA-41AE-8088-C8572011B75D}" srcOrd="25" destOrd="0" presId="urn:microsoft.com/office/officeart/2005/8/layout/list1"/>
    <dgm:cxn modelId="{3867B16B-C635-457C-87D6-E8D7FCA94C2B}" type="presParOf" srcId="{23400951-326B-4FBE-A821-A2570611E29B}" destId="{20B5FBDC-1C6E-4568-9D9D-C72CAA138EF6}"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007170C-A70D-4E23-9E5C-93B9EA6DCFE4}" type="doc">
      <dgm:prSet loTypeId="urn:microsoft.com/office/officeart/2005/8/layout/rings+Icon" loCatId="officeonline" qsTypeId="urn:microsoft.com/office/officeart/2005/8/quickstyle/3d3" qsCatId="3D" csTypeId="urn:microsoft.com/office/officeart/2005/8/colors/accent1_2" csCatId="accent1" phldr="1"/>
      <dgm:spPr/>
    </dgm:pt>
    <dgm:pt modelId="{3E3534E1-2895-4F94-B67A-9B05E2F7BAEF}">
      <dgm:prSet phldrT="[Texto]"/>
      <dgm:spPr/>
      <dgm:t>
        <a:bodyPr/>
        <a:lstStyle/>
        <a:p>
          <a:r>
            <a:rPr lang="es-EC" dirty="0" smtClean="0"/>
            <a:t>Innovadores</a:t>
          </a:r>
          <a:endParaRPr lang="es-EC" dirty="0"/>
        </a:p>
      </dgm:t>
    </dgm:pt>
    <dgm:pt modelId="{667CE21B-5153-4077-811C-0855AE8FC183}" type="parTrans" cxnId="{10916864-7881-4CFD-A4C1-D8C6C19FF439}">
      <dgm:prSet/>
      <dgm:spPr/>
      <dgm:t>
        <a:bodyPr/>
        <a:lstStyle/>
        <a:p>
          <a:endParaRPr lang="es-EC"/>
        </a:p>
      </dgm:t>
    </dgm:pt>
    <dgm:pt modelId="{E3743CF8-6B47-4029-8867-AB0E5C692587}" type="sibTrans" cxnId="{10916864-7881-4CFD-A4C1-D8C6C19FF439}">
      <dgm:prSet/>
      <dgm:spPr/>
      <dgm:t>
        <a:bodyPr/>
        <a:lstStyle/>
        <a:p>
          <a:endParaRPr lang="es-EC"/>
        </a:p>
      </dgm:t>
    </dgm:pt>
    <dgm:pt modelId="{DE5A7050-5DCE-4C9C-A69B-BF50ED7B1F03}">
      <dgm:prSet phldrT="[Texto]"/>
      <dgm:spPr/>
      <dgm:t>
        <a:bodyPr/>
        <a:lstStyle/>
        <a:p>
          <a:r>
            <a:rPr lang="es-EC" dirty="0" smtClean="0"/>
            <a:t>Contextualizados</a:t>
          </a:r>
          <a:endParaRPr lang="es-EC" dirty="0"/>
        </a:p>
      </dgm:t>
    </dgm:pt>
    <dgm:pt modelId="{3505106E-02C1-47FD-8B39-05ED222FF266}" type="parTrans" cxnId="{BF710D02-1A45-424B-A55C-B2F158A137AD}">
      <dgm:prSet/>
      <dgm:spPr/>
      <dgm:t>
        <a:bodyPr/>
        <a:lstStyle/>
        <a:p>
          <a:endParaRPr lang="es-EC"/>
        </a:p>
      </dgm:t>
    </dgm:pt>
    <dgm:pt modelId="{808A84CB-D289-4427-B2BD-17B6F91D17AB}" type="sibTrans" cxnId="{BF710D02-1A45-424B-A55C-B2F158A137AD}">
      <dgm:prSet/>
      <dgm:spPr/>
      <dgm:t>
        <a:bodyPr/>
        <a:lstStyle/>
        <a:p>
          <a:endParaRPr lang="es-EC"/>
        </a:p>
      </dgm:t>
    </dgm:pt>
    <dgm:pt modelId="{708E1EDF-C5EA-458E-8091-0439D63FC49C}">
      <dgm:prSet phldrT="[Texto]"/>
      <dgm:spPr/>
      <dgm:t>
        <a:bodyPr/>
        <a:lstStyle/>
        <a:p>
          <a:r>
            <a:rPr lang="es-EC" dirty="0" smtClean="0"/>
            <a:t>Creativos</a:t>
          </a:r>
          <a:endParaRPr lang="es-EC" dirty="0"/>
        </a:p>
      </dgm:t>
    </dgm:pt>
    <dgm:pt modelId="{2508D6C6-61D3-4EB2-836E-56DD3ACFF592}" type="parTrans" cxnId="{4412FC24-F6A8-4951-8880-15256CA9C818}">
      <dgm:prSet/>
      <dgm:spPr/>
      <dgm:t>
        <a:bodyPr/>
        <a:lstStyle/>
        <a:p>
          <a:endParaRPr lang="es-EC"/>
        </a:p>
      </dgm:t>
    </dgm:pt>
    <dgm:pt modelId="{0176C7BC-A907-4B3F-A9E6-4E0D212AF663}" type="sibTrans" cxnId="{4412FC24-F6A8-4951-8880-15256CA9C818}">
      <dgm:prSet/>
      <dgm:spPr/>
      <dgm:t>
        <a:bodyPr/>
        <a:lstStyle/>
        <a:p>
          <a:endParaRPr lang="es-EC"/>
        </a:p>
      </dgm:t>
    </dgm:pt>
    <dgm:pt modelId="{85163107-1103-40B8-84FE-BC9D0445F6D7}" type="pres">
      <dgm:prSet presAssocID="{B007170C-A70D-4E23-9E5C-93B9EA6DCFE4}" presName="Name0" presStyleCnt="0">
        <dgm:presLayoutVars>
          <dgm:chMax val="7"/>
          <dgm:dir/>
          <dgm:resizeHandles val="exact"/>
        </dgm:presLayoutVars>
      </dgm:prSet>
      <dgm:spPr/>
    </dgm:pt>
    <dgm:pt modelId="{2A674456-F8A4-4E98-94D2-DC080D953B60}" type="pres">
      <dgm:prSet presAssocID="{B007170C-A70D-4E23-9E5C-93B9EA6DCFE4}" presName="ellipse1" presStyleLbl="vennNode1" presStyleIdx="0" presStyleCnt="3" custLinFactNeighborX="19647" custLinFactNeighborY="15760">
        <dgm:presLayoutVars>
          <dgm:bulletEnabled val="1"/>
        </dgm:presLayoutVars>
      </dgm:prSet>
      <dgm:spPr/>
      <dgm:t>
        <a:bodyPr/>
        <a:lstStyle/>
        <a:p>
          <a:endParaRPr lang="es-EC"/>
        </a:p>
      </dgm:t>
    </dgm:pt>
    <dgm:pt modelId="{8160A9B4-0501-4666-8965-6526342FC0E4}" type="pres">
      <dgm:prSet presAssocID="{B007170C-A70D-4E23-9E5C-93B9EA6DCFE4}" presName="ellipse2" presStyleLbl="vennNode1" presStyleIdx="1" presStyleCnt="3" custLinFactNeighborX="7089" custLinFactNeighborY="-4630">
        <dgm:presLayoutVars>
          <dgm:bulletEnabled val="1"/>
        </dgm:presLayoutVars>
      </dgm:prSet>
      <dgm:spPr/>
      <dgm:t>
        <a:bodyPr/>
        <a:lstStyle/>
        <a:p>
          <a:endParaRPr lang="es-EC"/>
        </a:p>
      </dgm:t>
    </dgm:pt>
    <dgm:pt modelId="{92354AF2-930A-4B72-8C9E-D8AA84CDED4B}" type="pres">
      <dgm:prSet presAssocID="{B007170C-A70D-4E23-9E5C-93B9EA6DCFE4}" presName="ellipse3" presStyleLbl="vennNode1" presStyleIdx="2" presStyleCnt="3" custLinFactNeighborX="-2648" custLinFactNeighborY="13891">
        <dgm:presLayoutVars>
          <dgm:bulletEnabled val="1"/>
        </dgm:presLayoutVars>
      </dgm:prSet>
      <dgm:spPr/>
      <dgm:t>
        <a:bodyPr/>
        <a:lstStyle/>
        <a:p>
          <a:endParaRPr lang="es-EC"/>
        </a:p>
      </dgm:t>
    </dgm:pt>
  </dgm:ptLst>
  <dgm:cxnLst>
    <dgm:cxn modelId="{4412FC24-F6A8-4951-8880-15256CA9C818}" srcId="{B007170C-A70D-4E23-9E5C-93B9EA6DCFE4}" destId="{708E1EDF-C5EA-458E-8091-0439D63FC49C}" srcOrd="2" destOrd="0" parTransId="{2508D6C6-61D3-4EB2-836E-56DD3ACFF592}" sibTransId="{0176C7BC-A907-4B3F-A9E6-4E0D212AF663}"/>
    <dgm:cxn modelId="{E69F43C0-989D-45F7-9341-0D7911B4895A}" type="presOf" srcId="{708E1EDF-C5EA-458E-8091-0439D63FC49C}" destId="{92354AF2-930A-4B72-8C9E-D8AA84CDED4B}" srcOrd="0" destOrd="0" presId="urn:microsoft.com/office/officeart/2005/8/layout/rings+Icon"/>
    <dgm:cxn modelId="{BF710D02-1A45-424B-A55C-B2F158A137AD}" srcId="{B007170C-A70D-4E23-9E5C-93B9EA6DCFE4}" destId="{DE5A7050-5DCE-4C9C-A69B-BF50ED7B1F03}" srcOrd="1" destOrd="0" parTransId="{3505106E-02C1-47FD-8B39-05ED222FF266}" sibTransId="{808A84CB-D289-4427-B2BD-17B6F91D17AB}"/>
    <dgm:cxn modelId="{E4717AA6-C084-4E71-AA56-DC187569F01F}" type="presOf" srcId="{3E3534E1-2895-4F94-B67A-9B05E2F7BAEF}" destId="{2A674456-F8A4-4E98-94D2-DC080D953B60}" srcOrd="0" destOrd="0" presId="urn:microsoft.com/office/officeart/2005/8/layout/rings+Icon"/>
    <dgm:cxn modelId="{10916864-7881-4CFD-A4C1-D8C6C19FF439}" srcId="{B007170C-A70D-4E23-9E5C-93B9EA6DCFE4}" destId="{3E3534E1-2895-4F94-B67A-9B05E2F7BAEF}" srcOrd="0" destOrd="0" parTransId="{667CE21B-5153-4077-811C-0855AE8FC183}" sibTransId="{E3743CF8-6B47-4029-8867-AB0E5C692587}"/>
    <dgm:cxn modelId="{A5A3271E-CFB6-431E-8FE2-5F3ADC587380}" type="presOf" srcId="{DE5A7050-5DCE-4C9C-A69B-BF50ED7B1F03}" destId="{8160A9B4-0501-4666-8965-6526342FC0E4}" srcOrd="0" destOrd="0" presId="urn:microsoft.com/office/officeart/2005/8/layout/rings+Icon"/>
    <dgm:cxn modelId="{AA50ACC7-AE8C-4089-AD12-0D34B86346B0}" type="presOf" srcId="{B007170C-A70D-4E23-9E5C-93B9EA6DCFE4}" destId="{85163107-1103-40B8-84FE-BC9D0445F6D7}" srcOrd="0" destOrd="0" presId="urn:microsoft.com/office/officeart/2005/8/layout/rings+Icon"/>
    <dgm:cxn modelId="{F08755A5-BDD8-4624-99B1-AE949CCF54F6}" type="presParOf" srcId="{85163107-1103-40B8-84FE-BC9D0445F6D7}" destId="{2A674456-F8A4-4E98-94D2-DC080D953B60}" srcOrd="0" destOrd="0" presId="urn:microsoft.com/office/officeart/2005/8/layout/rings+Icon"/>
    <dgm:cxn modelId="{23FB8350-2051-4204-B7A8-D70BEFDF342F}" type="presParOf" srcId="{85163107-1103-40B8-84FE-BC9D0445F6D7}" destId="{8160A9B4-0501-4666-8965-6526342FC0E4}" srcOrd="1" destOrd="0" presId="urn:microsoft.com/office/officeart/2005/8/layout/rings+Icon"/>
    <dgm:cxn modelId="{700049C7-379B-4A49-B206-64C4E243B548}" type="presParOf" srcId="{85163107-1103-40B8-84FE-BC9D0445F6D7}" destId="{92354AF2-930A-4B72-8C9E-D8AA84CDED4B}"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EDABC-4AB1-4A7E-BDF9-9E0AFFC554C1}">
      <dsp:nvSpPr>
        <dsp:cNvPr id="0" name=""/>
        <dsp:cNvSpPr/>
      </dsp:nvSpPr>
      <dsp:spPr>
        <a:xfrm>
          <a:off x="0" y="268451"/>
          <a:ext cx="7920880" cy="352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8CBB88-178C-4A0E-BA97-2ADADA317A66}">
      <dsp:nvSpPr>
        <dsp:cNvPr id="0" name=""/>
        <dsp:cNvSpPr/>
      </dsp:nvSpPr>
      <dsp:spPr>
        <a:xfrm>
          <a:off x="396044" y="61811"/>
          <a:ext cx="5544616" cy="4132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Problema  de Investigación</a:t>
          </a:r>
          <a:endParaRPr lang="es-EC" sz="1400" kern="1200" dirty="0"/>
        </a:p>
      </dsp:txBody>
      <dsp:txXfrm>
        <a:off x="416219" y="81986"/>
        <a:ext cx="5504266" cy="372930"/>
      </dsp:txXfrm>
    </dsp:sp>
    <dsp:sp modelId="{4BB65576-AEEA-405F-B732-E03A6E4CFFC1}">
      <dsp:nvSpPr>
        <dsp:cNvPr id="0" name=""/>
        <dsp:cNvSpPr/>
      </dsp:nvSpPr>
      <dsp:spPr>
        <a:xfrm>
          <a:off x="0" y="903492"/>
          <a:ext cx="7920880" cy="352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01C04C-AC66-403A-ADC4-D23E26F2D032}">
      <dsp:nvSpPr>
        <dsp:cNvPr id="0" name=""/>
        <dsp:cNvSpPr/>
      </dsp:nvSpPr>
      <dsp:spPr>
        <a:xfrm>
          <a:off x="396044" y="696852"/>
          <a:ext cx="5544616" cy="4132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smtClean="0"/>
            <a:t>Marco Teorico</a:t>
          </a:r>
          <a:endParaRPr lang="es-EC" sz="1400" kern="1200" dirty="0"/>
        </a:p>
      </dsp:txBody>
      <dsp:txXfrm>
        <a:off x="416219" y="717027"/>
        <a:ext cx="5504266" cy="372930"/>
      </dsp:txXfrm>
    </dsp:sp>
    <dsp:sp modelId="{1D75CB77-0189-46DA-83FF-40152B82E774}">
      <dsp:nvSpPr>
        <dsp:cNvPr id="0" name=""/>
        <dsp:cNvSpPr/>
      </dsp:nvSpPr>
      <dsp:spPr>
        <a:xfrm>
          <a:off x="0" y="1538532"/>
          <a:ext cx="7920880" cy="352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260C8E-E0D2-431A-B62C-E038989DF2BF}">
      <dsp:nvSpPr>
        <dsp:cNvPr id="0" name=""/>
        <dsp:cNvSpPr/>
      </dsp:nvSpPr>
      <dsp:spPr>
        <a:xfrm>
          <a:off x="396044" y="1331892"/>
          <a:ext cx="5544616" cy="4132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Metodología</a:t>
          </a:r>
          <a:endParaRPr lang="es-EC" sz="1400" kern="1200" dirty="0"/>
        </a:p>
      </dsp:txBody>
      <dsp:txXfrm>
        <a:off x="416219" y="1352067"/>
        <a:ext cx="5504266" cy="372930"/>
      </dsp:txXfrm>
    </dsp:sp>
    <dsp:sp modelId="{780C4653-E7C2-4B00-918B-5EB20610219D}">
      <dsp:nvSpPr>
        <dsp:cNvPr id="0" name=""/>
        <dsp:cNvSpPr/>
      </dsp:nvSpPr>
      <dsp:spPr>
        <a:xfrm>
          <a:off x="0" y="2173572"/>
          <a:ext cx="7920880" cy="3528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F413CD-495A-4289-85C5-F7D4504A2FBE}">
      <dsp:nvSpPr>
        <dsp:cNvPr id="0" name=""/>
        <dsp:cNvSpPr/>
      </dsp:nvSpPr>
      <dsp:spPr>
        <a:xfrm>
          <a:off x="396044" y="1966932"/>
          <a:ext cx="5544616" cy="4132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Análisis de Resultados</a:t>
          </a:r>
          <a:endParaRPr lang="es-EC" sz="1400" kern="1200" dirty="0"/>
        </a:p>
      </dsp:txBody>
      <dsp:txXfrm>
        <a:off x="416219" y="1987107"/>
        <a:ext cx="5504266" cy="372930"/>
      </dsp:txXfrm>
    </dsp:sp>
    <dsp:sp modelId="{68D3BF35-9DEA-48A4-9CF7-892148AB4BF1}">
      <dsp:nvSpPr>
        <dsp:cNvPr id="0" name=""/>
        <dsp:cNvSpPr/>
      </dsp:nvSpPr>
      <dsp:spPr>
        <a:xfrm>
          <a:off x="0" y="2808612"/>
          <a:ext cx="7920880" cy="3528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611D55-65E5-474C-B91B-B7407B824061}">
      <dsp:nvSpPr>
        <dsp:cNvPr id="0" name=""/>
        <dsp:cNvSpPr/>
      </dsp:nvSpPr>
      <dsp:spPr>
        <a:xfrm>
          <a:off x="396044" y="2601972"/>
          <a:ext cx="5544616" cy="4132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Propuesta</a:t>
          </a:r>
          <a:endParaRPr lang="es-EC" sz="1400" kern="1200" dirty="0"/>
        </a:p>
      </dsp:txBody>
      <dsp:txXfrm>
        <a:off x="416219" y="2622147"/>
        <a:ext cx="5504266" cy="372930"/>
      </dsp:txXfrm>
    </dsp:sp>
    <dsp:sp modelId="{5BB6D0E3-03CD-4C7D-A11F-1D92A690C9F5}">
      <dsp:nvSpPr>
        <dsp:cNvPr id="0" name=""/>
        <dsp:cNvSpPr/>
      </dsp:nvSpPr>
      <dsp:spPr>
        <a:xfrm>
          <a:off x="0" y="3443652"/>
          <a:ext cx="7920880" cy="352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0BF802-DB04-4283-8366-A36831855514}">
      <dsp:nvSpPr>
        <dsp:cNvPr id="0" name=""/>
        <dsp:cNvSpPr/>
      </dsp:nvSpPr>
      <dsp:spPr>
        <a:xfrm>
          <a:off x="396044" y="3237012"/>
          <a:ext cx="5544616" cy="4132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Impactos</a:t>
          </a:r>
          <a:endParaRPr lang="es-EC" sz="1400" kern="1200" dirty="0"/>
        </a:p>
      </dsp:txBody>
      <dsp:txXfrm>
        <a:off x="416219" y="3257187"/>
        <a:ext cx="5504266" cy="372930"/>
      </dsp:txXfrm>
    </dsp:sp>
    <dsp:sp modelId="{487263D2-9534-40E9-A353-B461303EED7B}">
      <dsp:nvSpPr>
        <dsp:cNvPr id="0" name=""/>
        <dsp:cNvSpPr/>
      </dsp:nvSpPr>
      <dsp:spPr>
        <a:xfrm>
          <a:off x="0" y="4078692"/>
          <a:ext cx="7920880" cy="352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7D80D4-E269-4C14-86E6-6329F010B2AC}">
      <dsp:nvSpPr>
        <dsp:cNvPr id="0" name=""/>
        <dsp:cNvSpPr/>
      </dsp:nvSpPr>
      <dsp:spPr>
        <a:xfrm>
          <a:off x="396044" y="3872052"/>
          <a:ext cx="5544616" cy="4132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Validación y contrastación de la propuesta</a:t>
          </a:r>
          <a:endParaRPr lang="es-EC" sz="1400" kern="1200" dirty="0"/>
        </a:p>
      </dsp:txBody>
      <dsp:txXfrm>
        <a:off x="416219" y="3892227"/>
        <a:ext cx="5504266" cy="372930"/>
      </dsp:txXfrm>
    </dsp:sp>
    <dsp:sp modelId="{B87AA6A4-DB1F-4188-95C8-B6CD027E65C2}">
      <dsp:nvSpPr>
        <dsp:cNvPr id="0" name=""/>
        <dsp:cNvSpPr/>
      </dsp:nvSpPr>
      <dsp:spPr>
        <a:xfrm>
          <a:off x="0" y="4713732"/>
          <a:ext cx="7920880" cy="352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85851D-62A6-4AC7-A437-9D63538D572F}">
      <dsp:nvSpPr>
        <dsp:cNvPr id="0" name=""/>
        <dsp:cNvSpPr/>
      </dsp:nvSpPr>
      <dsp:spPr>
        <a:xfrm>
          <a:off x="396044" y="4507092"/>
          <a:ext cx="5544616" cy="4132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622300">
            <a:lnSpc>
              <a:spcPct val="90000"/>
            </a:lnSpc>
            <a:spcBef>
              <a:spcPct val="0"/>
            </a:spcBef>
            <a:spcAft>
              <a:spcPct val="35000"/>
            </a:spcAft>
          </a:pPr>
          <a:r>
            <a:rPr lang="es-EC" sz="1400" kern="1200" dirty="0" smtClean="0"/>
            <a:t>Conclusiones y Recomendaciones</a:t>
          </a:r>
          <a:endParaRPr lang="es-EC" sz="1400" kern="1200" dirty="0"/>
        </a:p>
      </dsp:txBody>
      <dsp:txXfrm>
        <a:off x="416219" y="4527267"/>
        <a:ext cx="5504266" cy="3729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EDABC-4AB1-4A7E-BDF9-9E0AFFC554C1}">
      <dsp:nvSpPr>
        <dsp:cNvPr id="0" name=""/>
        <dsp:cNvSpPr/>
      </dsp:nvSpPr>
      <dsp:spPr>
        <a:xfrm>
          <a:off x="0" y="310392"/>
          <a:ext cx="7920880" cy="478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8CBB88-178C-4A0E-BA97-2ADADA317A66}">
      <dsp:nvSpPr>
        <dsp:cNvPr id="0" name=""/>
        <dsp:cNvSpPr/>
      </dsp:nvSpPr>
      <dsp:spPr>
        <a:xfrm>
          <a:off x="396044" y="29952"/>
          <a:ext cx="5544616" cy="5608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Antecedentes</a:t>
          </a:r>
          <a:endParaRPr lang="es-EC" sz="1900" kern="1200" dirty="0"/>
        </a:p>
      </dsp:txBody>
      <dsp:txXfrm>
        <a:off x="423424" y="57332"/>
        <a:ext cx="5489856" cy="506120"/>
      </dsp:txXfrm>
    </dsp:sp>
    <dsp:sp modelId="{4BB65576-AEEA-405F-B732-E03A6E4CFFC1}">
      <dsp:nvSpPr>
        <dsp:cNvPr id="0" name=""/>
        <dsp:cNvSpPr/>
      </dsp:nvSpPr>
      <dsp:spPr>
        <a:xfrm>
          <a:off x="0" y="1172232"/>
          <a:ext cx="7920880" cy="478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01C04C-AC66-403A-ADC4-D23E26F2D032}">
      <dsp:nvSpPr>
        <dsp:cNvPr id="0" name=""/>
        <dsp:cNvSpPr/>
      </dsp:nvSpPr>
      <dsp:spPr>
        <a:xfrm>
          <a:off x="396044" y="891792"/>
          <a:ext cx="5544616" cy="5608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Problema de Investigación</a:t>
          </a:r>
          <a:endParaRPr lang="es-EC" sz="1900" kern="1200" dirty="0"/>
        </a:p>
      </dsp:txBody>
      <dsp:txXfrm>
        <a:off x="423424" y="919172"/>
        <a:ext cx="5489856" cy="506120"/>
      </dsp:txXfrm>
    </dsp:sp>
    <dsp:sp modelId="{1D75CB77-0189-46DA-83FF-40152B82E774}">
      <dsp:nvSpPr>
        <dsp:cNvPr id="0" name=""/>
        <dsp:cNvSpPr/>
      </dsp:nvSpPr>
      <dsp:spPr>
        <a:xfrm>
          <a:off x="0" y="2034072"/>
          <a:ext cx="7920880" cy="478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260C8E-E0D2-431A-B62C-E038989DF2BF}">
      <dsp:nvSpPr>
        <dsp:cNvPr id="0" name=""/>
        <dsp:cNvSpPr/>
      </dsp:nvSpPr>
      <dsp:spPr>
        <a:xfrm>
          <a:off x="396044" y="1753632"/>
          <a:ext cx="5544616" cy="5608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Objetivos del diagnostico</a:t>
          </a:r>
          <a:endParaRPr lang="es-EC" sz="1900" kern="1200" dirty="0"/>
        </a:p>
      </dsp:txBody>
      <dsp:txXfrm>
        <a:off x="423424" y="1781012"/>
        <a:ext cx="5489856" cy="506120"/>
      </dsp:txXfrm>
    </dsp:sp>
    <dsp:sp modelId="{780C4653-E7C2-4B00-918B-5EB20610219D}">
      <dsp:nvSpPr>
        <dsp:cNvPr id="0" name=""/>
        <dsp:cNvSpPr/>
      </dsp:nvSpPr>
      <dsp:spPr>
        <a:xfrm>
          <a:off x="0" y="2895912"/>
          <a:ext cx="7920880" cy="4788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F413CD-495A-4289-85C5-F7D4504A2FBE}">
      <dsp:nvSpPr>
        <dsp:cNvPr id="0" name=""/>
        <dsp:cNvSpPr/>
      </dsp:nvSpPr>
      <dsp:spPr>
        <a:xfrm>
          <a:off x="396044" y="2615472"/>
          <a:ext cx="5544616" cy="56088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Preguntas de Investigación</a:t>
          </a:r>
          <a:endParaRPr lang="es-EC" sz="1900" kern="1200" dirty="0"/>
        </a:p>
      </dsp:txBody>
      <dsp:txXfrm>
        <a:off x="423424" y="2642852"/>
        <a:ext cx="5489856" cy="506120"/>
      </dsp:txXfrm>
    </dsp:sp>
    <dsp:sp modelId="{574571A0-E4D2-4517-B099-31120592D5B0}">
      <dsp:nvSpPr>
        <dsp:cNvPr id="0" name=""/>
        <dsp:cNvSpPr/>
      </dsp:nvSpPr>
      <dsp:spPr>
        <a:xfrm>
          <a:off x="0" y="3688184"/>
          <a:ext cx="7920880" cy="4788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B9ADCF-FABF-484E-9735-4855830B3877}">
      <dsp:nvSpPr>
        <dsp:cNvPr id="0" name=""/>
        <dsp:cNvSpPr/>
      </dsp:nvSpPr>
      <dsp:spPr>
        <a:xfrm>
          <a:off x="396044" y="3477312"/>
          <a:ext cx="5544616" cy="56088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Objetivos de la Propuesta</a:t>
          </a:r>
          <a:endParaRPr lang="es-EC" sz="1900" kern="1200" dirty="0"/>
        </a:p>
      </dsp:txBody>
      <dsp:txXfrm>
        <a:off x="423424" y="3504692"/>
        <a:ext cx="5489856" cy="506120"/>
      </dsp:txXfrm>
    </dsp:sp>
    <dsp:sp modelId="{7C5A3FCC-B14F-481F-A435-467C66989236}">
      <dsp:nvSpPr>
        <dsp:cNvPr id="0" name=""/>
        <dsp:cNvSpPr/>
      </dsp:nvSpPr>
      <dsp:spPr>
        <a:xfrm>
          <a:off x="0" y="4619592"/>
          <a:ext cx="7920880" cy="478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9C3B99-A4BD-4ECE-9B70-9476D199BE6C}">
      <dsp:nvSpPr>
        <dsp:cNvPr id="0" name=""/>
        <dsp:cNvSpPr/>
      </dsp:nvSpPr>
      <dsp:spPr>
        <a:xfrm>
          <a:off x="396044" y="4339152"/>
          <a:ext cx="5544616" cy="5608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44550">
            <a:lnSpc>
              <a:spcPct val="90000"/>
            </a:lnSpc>
            <a:spcBef>
              <a:spcPct val="0"/>
            </a:spcBef>
            <a:spcAft>
              <a:spcPct val="35000"/>
            </a:spcAft>
          </a:pPr>
          <a:r>
            <a:rPr lang="es-EC" sz="1900" kern="1200" dirty="0" smtClean="0"/>
            <a:t>Preguntas de la Propuesta</a:t>
          </a:r>
          <a:endParaRPr lang="es-EC" sz="1900" kern="1200" dirty="0"/>
        </a:p>
      </dsp:txBody>
      <dsp:txXfrm>
        <a:off x="423424" y="4366532"/>
        <a:ext cx="5489856"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EDABC-4AB1-4A7E-BDF9-9E0AFFC554C1}">
      <dsp:nvSpPr>
        <dsp:cNvPr id="0" name=""/>
        <dsp:cNvSpPr/>
      </dsp:nvSpPr>
      <dsp:spPr>
        <a:xfrm>
          <a:off x="0" y="590813"/>
          <a:ext cx="792088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8CBB88-178C-4A0E-BA97-2ADADA317A66}">
      <dsp:nvSpPr>
        <dsp:cNvPr id="0" name=""/>
        <dsp:cNvSpPr/>
      </dsp:nvSpPr>
      <dsp:spPr>
        <a:xfrm>
          <a:off x="396044" y="0"/>
          <a:ext cx="5544616" cy="79591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00100">
            <a:lnSpc>
              <a:spcPct val="90000"/>
            </a:lnSpc>
            <a:spcBef>
              <a:spcPct val="0"/>
            </a:spcBef>
            <a:spcAft>
              <a:spcPct val="35000"/>
            </a:spcAft>
          </a:pPr>
          <a:r>
            <a:rPr lang="es-EC" sz="1800" kern="1200" dirty="0" smtClean="0"/>
            <a:t>Tendencias de Opinión de Entrevistas</a:t>
          </a:r>
          <a:endParaRPr lang="es-EC" sz="1800" kern="1200" dirty="0"/>
        </a:p>
      </dsp:txBody>
      <dsp:txXfrm>
        <a:off x="434897" y="38853"/>
        <a:ext cx="5466910" cy="718205"/>
      </dsp:txXfrm>
    </dsp:sp>
    <dsp:sp modelId="{4BB65576-AEEA-405F-B732-E03A6E4CFFC1}">
      <dsp:nvSpPr>
        <dsp:cNvPr id="0" name=""/>
        <dsp:cNvSpPr/>
      </dsp:nvSpPr>
      <dsp:spPr>
        <a:xfrm>
          <a:off x="0" y="1798455"/>
          <a:ext cx="7920880" cy="403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01C04C-AC66-403A-ADC4-D23E26F2D032}">
      <dsp:nvSpPr>
        <dsp:cNvPr id="0" name=""/>
        <dsp:cNvSpPr/>
      </dsp:nvSpPr>
      <dsp:spPr>
        <a:xfrm>
          <a:off x="396044" y="1081017"/>
          <a:ext cx="5544616" cy="86319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89000">
            <a:lnSpc>
              <a:spcPct val="90000"/>
            </a:lnSpc>
            <a:spcBef>
              <a:spcPct val="0"/>
            </a:spcBef>
            <a:spcAft>
              <a:spcPct val="35000"/>
            </a:spcAft>
          </a:pPr>
          <a:r>
            <a:rPr lang="es-EC" sz="2000" kern="1200" dirty="0" smtClean="0"/>
            <a:t>Contrastación Preguntas de Investigación:</a:t>
          </a:r>
        </a:p>
        <a:p>
          <a:pPr lvl="0" algn="l" defTabSz="889000">
            <a:lnSpc>
              <a:spcPct val="90000"/>
            </a:lnSpc>
            <a:spcBef>
              <a:spcPct val="0"/>
            </a:spcBef>
            <a:spcAft>
              <a:spcPct val="35000"/>
            </a:spcAft>
          </a:pPr>
          <a:r>
            <a:rPr lang="es-EC" sz="2000" kern="1200" dirty="0" smtClean="0"/>
            <a:t> Perfil Emprendedor en Marcha</a:t>
          </a:r>
          <a:endParaRPr lang="es-EC" sz="2000" kern="1200" dirty="0"/>
        </a:p>
      </dsp:txBody>
      <dsp:txXfrm>
        <a:off x="438182" y="1123155"/>
        <a:ext cx="5460340" cy="778921"/>
      </dsp:txXfrm>
    </dsp:sp>
    <dsp:sp modelId="{780C4653-E7C2-4B00-918B-5EB20610219D}">
      <dsp:nvSpPr>
        <dsp:cNvPr id="0" name=""/>
        <dsp:cNvSpPr/>
      </dsp:nvSpPr>
      <dsp:spPr>
        <a:xfrm>
          <a:off x="0" y="2711369"/>
          <a:ext cx="7920880" cy="403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F413CD-495A-4289-85C5-F7D4504A2FBE}">
      <dsp:nvSpPr>
        <dsp:cNvPr id="0" name=""/>
        <dsp:cNvSpPr/>
      </dsp:nvSpPr>
      <dsp:spPr>
        <a:xfrm>
          <a:off x="396044" y="2197051"/>
          <a:ext cx="5544616" cy="75047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89000">
            <a:lnSpc>
              <a:spcPct val="90000"/>
            </a:lnSpc>
            <a:spcBef>
              <a:spcPct val="0"/>
            </a:spcBef>
            <a:spcAft>
              <a:spcPct val="35000"/>
            </a:spcAft>
          </a:pPr>
          <a:r>
            <a:rPr lang="es-EC" sz="2000" kern="1200" dirty="0" smtClean="0"/>
            <a:t>Perfil Potencial Emprendedor</a:t>
          </a:r>
          <a:endParaRPr lang="es-EC" sz="2000" kern="1200" dirty="0"/>
        </a:p>
      </dsp:txBody>
      <dsp:txXfrm>
        <a:off x="432679" y="2233686"/>
        <a:ext cx="5471346" cy="677208"/>
      </dsp:txXfrm>
    </dsp:sp>
    <dsp:sp modelId="{123EFFBA-0520-4E9B-A911-12B0E3053AA4}">
      <dsp:nvSpPr>
        <dsp:cNvPr id="0" name=""/>
        <dsp:cNvSpPr/>
      </dsp:nvSpPr>
      <dsp:spPr>
        <a:xfrm>
          <a:off x="0" y="3437129"/>
          <a:ext cx="7920880" cy="403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CB5C18-5095-4D19-9A89-9854E3703B0E}">
      <dsp:nvSpPr>
        <dsp:cNvPr id="0" name=""/>
        <dsp:cNvSpPr/>
      </dsp:nvSpPr>
      <dsp:spPr>
        <a:xfrm>
          <a:off x="396044" y="3200969"/>
          <a:ext cx="5544616" cy="4723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00100">
            <a:lnSpc>
              <a:spcPct val="90000"/>
            </a:lnSpc>
            <a:spcBef>
              <a:spcPct val="0"/>
            </a:spcBef>
            <a:spcAft>
              <a:spcPct val="35000"/>
            </a:spcAft>
          </a:pPr>
          <a:r>
            <a:rPr lang="es-EC" sz="1800" kern="1200" dirty="0" smtClean="0"/>
            <a:t>Apoyo Requerido Emprendedores</a:t>
          </a:r>
          <a:endParaRPr lang="es-EC" sz="1800" kern="1200" dirty="0"/>
        </a:p>
      </dsp:txBody>
      <dsp:txXfrm>
        <a:off x="419101" y="3224026"/>
        <a:ext cx="5498502" cy="426206"/>
      </dsp:txXfrm>
    </dsp:sp>
    <dsp:sp modelId="{71E9DCAE-DF7D-44EF-976F-06F6BBB5275F}">
      <dsp:nvSpPr>
        <dsp:cNvPr id="0" name=""/>
        <dsp:cNvSpPr/>
      </dsp:nvSpPr>
      <dsp:spPr>
        <a:xfrm>
          <a:off x="0" y="4162889"/>
          <a:ext cx="7920880" cy="4032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B1C91B-5477-493C-9D82-CF9393C2F274}">
      <dsp:nvSpPr>
        <dsp:cNvPr id="0" name=""/>
        <dsp:cNvSpPr/>
      </dsp:nvSpPr>
      <dsp:spPr>
        <a:xfrm>
          <a:off x="396044" y="3926729"/>
          <a:ext cx="5544616" cy="47232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00100">
            <a:lnSpc>
              <a:spcPct val="90000"/>
            </a:lnSpc>
            <a:spcBef>
              <a:spcPct val="0"/>
            </a:spcBef>
            <a:spcAft>
              <a:spcPct val="35000"/>
            </a:spcAft>
          </a:pPr>
          <a:r>
            <a:rPr lang="es-EC" sz="1800" kern="1200" dirty="0" smtClean="0"/>
            <a:t>Apoyo Recibido Emprendedores</a:t>
          </a:r>
          <a:endParaRPr lang="es-EC" sz="1800" kern="1200" dirty="0"/>
        </a:p>
      </dsp:txBody>
      <dsp:txXfrm>
        <a:off x="419101" y="3949786"/>
        <a:ext cx="5498502" cy="426206"/>
      </dsp:txXfrm>
    </dsp:sp>
    <dsp:sp modelId="{20B5FBDC-1C6E-4568-9D9D-C72CAA138EF6}">
      <dsp:nvSpPr>
        <dsp:cNvPr id="0" name=""/>
        <dsp:cNvSpPr/>
      </dsp:nvSpPr>
      <dsp:spPr>
        <a:xfrm>
          <a:off x="0" y="4888649"/>
          <a:ext cx="792088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835F72-2EA2-4802-A26B-1498BC1541EC}">
      <dsp:nvSpPr>
        <dsp:cNvPr id="0" name=""/>
        <dsp:cNvSpPr/>
      </dsp:nvSpPr>
      <dsp:spPr>
        <a:xfrm>
          <a:off x="396044" y="4652489"/>
          <a:ext cx="5544616" cy="4723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00100">
            <a:lnSpc>
              <a:spcPct val="90000"/>
            </a:lnSpc>
            <a:spcBef>
              <a:spcPct val="0"/>
            </a:spcBef>
            <a:spcAft>
              <a:spcPct val="35000"/>
            </a:spcAft>
          </a:pPr>
          <a:r>
            <a:rPr lang="es-EC" sz="1800" kern="1200" dirty="0" smtClean="0"/>
            <a:t>Conocimiento Apoyo  Potenciales Emprendedores </a:t>
          </a:r>
          <a:endParaRPr lang="es-EC" sz="1800" kern="1200" dirty="0"/>
        </a:p>
      </dsp:txBody>
      <dsp:txXfrm>
        <a:off x="419101" y="4675546"/>
        <a:ext cx="5498502" cy="426206"/>
      </dsp:txXfrm>
    </dsp:sp>
    <dsp:sp modelId="{273B2ED5-3C6D-4086-9558-E39CF7AF06A7}">
      <dsp:nvSpPr>
        <dsp:cNvPr id="0" name=""/>
        <dsp:cNvSpPr/>
      </dsp:nvSpPr>
      <dsp:spPr>
        <a:xfrm>
          <a:off x="0" y="5614409"/>
          <a:ext cx="7920880" cy="403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F41515-60F9-48AC-93F0-7119C7EC8F59}">
      <dsp:nvSpPr>
        <dsp:cNvPr id="0" name=""/>
        <dsp:cNvSpPr/>
      </dsp:nvSpPr>
      <dsp:spPr>
        <a:xfrm>
          <a:off x="396044" y="5378249"/>
          <a:ext cx="5544616" cy="4723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73" tIns="0" rIns="209573" bIns="0" numCol="1" spcCol="1270" anchor="ctr" anchorCtr="0">
          <a:noAutofit/>
        </a:bodyPr>
        <a:lstStyle/>
        <a:p>
          <a:pPr lvl="0" algn="l" defTabSz="800100">
            <a:lnSpc>
              <a:spcPct val="90000"/>
            </a:lnSpc>
            <a:spcBef>
              <a:spcPct val="0"/>
            </a:spcBef>
            <a:spcAft>
              <a:spcPct val="35000"/>
            </a:spcAft>
          </a:pPr>
          <a:r>
            <a:rPr lang="es-EC" sz="1800" kern="1200" dirty="0" smtClean="0"/>
            <a:t>Estructura Organizacional y Procesos</a:t>
          </a:r>
          <a:endParaRPr lang="es-EC" sz="1800" kern="1200" dirty="0"/>
        </a:p>
      </dsp:txBody>
      <dsp:txXfrm>
        <a:off x="419101" y="5401306"/>
        <a:ext cx="5498502" cy="426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ings+Icon">
  <dgm:title val="Círculos interconectados"/>
  <dgm:desc val="Se usa para mostrar ideas o conceptos superpuestos o interconectados. Las siete primeras líneas del texto de nivel 1 se corresponden con un círculo. El texto sin usar no aparece, pero sigue estando disponible si cambia de diseño.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925CD-C49E-4A06-8B05-438BAF201D47}" type="datetimeFigureOut">
              <a:rPr lang="es-EC" smtClean="0"/>
              <a:t>07/11/2012</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1937FE-79A0-4B61-BB7D-32ECAC4F3BA8}" type="slidenum">
              <a:rPr lang="es-EC" smtClean="0"/>
              <a:t>‹Nº›</a:t>
            </a:fld>
            <a:endParaRPr lang="es-EC"/>
          </a:p>
        </p:txBody>
      </p:sp>
    </p:spTree>
    <p:extLst>
      <p:ext uri="{BB962C8B-B14F-4D97-AF65-F5344CB8AC3E}">
        <p14:creationId xmlns:p14="http://schemas.microsoft.com/office/powerpoint/2010/main" val="96647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2830386480"/>
      </p:ext>
    </p:extLst>
  </p:cSld>
  <p:clrMapOvr>
    <a:masterClrMapping/>
  </p:clrMapOvr>
  <p:transition spd="slow">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2483054148"/>
      </p:ext>
    </p:extLst>
  </p:cSld>
  <p:clrMapOvr>
    <a:masterClrMapping/>
  </p:clrMapOvr>
  <p:transition spd="slow">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3369344034"/>
      </p:ext>
    </p:extLst>
  </p:cSld>
  <p:clrMapOvr>
    <a:masterClrMapping/>
  </p:clrMapOvr>
  <p:transition spd="slow">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1957471185"/>
      </p:ext>
    </p:extLst>
  </p:cSld>
  <p:clrMapOvr>
    <a:masterClrMapping/>
  </p:clrMapOvr>
  <p:transition spd="slow">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3957207218"/>
      </p:ext>
    </p:extLst>
  </p:cSld>
  <p:clrMapOvr>
    <a:masterClrMapping/>
  </p:clrMapOvr>
  <p:transition spd="slow">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1726093491"/>
      </p:ext>
    </p:extLst>
  </p:cSld>
  <p:clrMapOvr>
    <a:masterClrMapping/>
  </p:clrMapOvr>
  <p:transition spd="slow">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8" name="7 Marcador de pie de página"/>
          <p:cNvSpPr>
            <a:spLocks noGrp="1"/>
          </p:cNvSpPr>
          <p:nvPr>
            <p:ph type="ftr" sz="quarter" idx="11"/>
          </p:nvPr>
        </p:nvSpPr>
        <p:spPr/>
        <p:txBody>
          <a:bodyPr/>
          <a:lstStyle/>
          <a:p>
            <a:endParaRPr lang="es-EC" dirty="0"/>
          </a:p>
        </p:txBody>
      </p:sp>
      <p:sp>
        <p:nvSpPr>
          <p:cNvPr id="9" name="8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3819492644"/>
      </p:ext>
    </p:extLst>
  </p:cSld>
  <p:clrMapOvr>
    <a:masterClrMapping/>
  </p:clrMapOvr>
  <p:transition spd="slow">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4" name="3 Marcador de pie de página"/>
          <p:cNvSpPr>
            <a:spLocks noGrp="1"/>
          </p:cNvSpPr>
          <p:nvPr>
            <p:ph type="ftr" sz="quarter" idx="11"/>
          </p:nvPr>
        </p:nvSpPr>
        <p:spPr/>
        <p:txBody>
          <a:bodyPr/>
          <a:lstStyle/>
          <a:p>
            <a:endParaRPr lang="es-EC" dirty="0"/>
          </a:p>
        </p:txBody>
      </p:sp>
      <p:sp>
        <p:nvSpPr>
          <p:cNvPr id="5" name="4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2844993695"/>
      </p:ext>
    </p:extLst>
  </p:cSld>
  <p:clrMapOvr>
    <a:masterClrMapping/>
  </p:clrMapOvr>
  <p:transition spd="slow">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3" name="2 Marcador de pie de página"/>
          <p:cNvSpPr>
            <a:spLocks noGrp="1"/>
          </p:cNvSpPr>
          <p:nvPr>
            <p:ph type="ftr" sz="quarter" idx="11"/>
          </p:nvPr>
        </p:nvSpPr>
        <p:spPr/>
        <p:txBody>
          <a:bodyPr/>
          <a:lstStyle/>
          <a:p>
            <a:endParaRPr lang="es-EC" dirty="0"/>
          </a:p>
        </p:txBody>
      </p:sp>
      <p:sp>
        <p:nvSpPr>
          <p:cNvPr id="4" name="3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1070692533"/>
      </p:ext>
    </p:extLst>
  </p:cSld>
  <p:clrMapOvr>
    <a:masterClrMapping/>
  </p:clrMapOvr>
  <p:transition spd="slow">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1487616504"/>
      </p:ext>
    </p:extLst>
  </p:cSld>
  <p:clrMapOvr>
    <a:masterClrMapping/>
  </p:clrMapOvr>
  <p:transition spd="slow">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7091D9-DA99-4CDF-A2FD-26F3EF9D80FF}" type="datetimeFigureOut">
              <a:rPr lang="es-EC" smtClean="0"/>
              <a:t>07/11/2012</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9F3CDF4D-56C0-4741-B2C8-1BFC03D55A72}" type="slidenum">
              <a:rPr lang="es-EC" smtClean="0"/>
              <a:t>‹Nº›</a:t>
            </a:fld>
            <a:endParaRPr lang="es-EC" dirty="0"/>
          </a:p>
        </p:txBody>
      </p:sp>
    </p:spTree>
    <p:extLst>
      <p:ext uri="{BB962C8B-B14F-4D97-AF65-F5344CB8AC3E}">
        <p14:creationId xmlns:p14="http://schemas.microsoft.com/office/powerpoint/2010/main" val="987898826"/>
      </p:ext>
    </p:extLst>
  </p:cSld>
  <p:clrMapOvr>
    <a:masterClrMapping/>
  </p:clrMapOvr>
  <p:transition spd="slow">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91D9-DA99-4CDF-A2FD-26F3EF9D80FF}" type="datetimeFigureOut">
              <a:rPr lang="es-EC" smtClean="0"/>
              <a:t>07/11/2012</a:t>
            </a:fld>
            <a:endParaRPr lang="es-EC"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CDF4D-56C0-4741-B2C8-1BFC03D55A72}" type="slidenum">
              <a:rPr lang="es-EC" smtClean="0"/>
              <a:t>‹Nº›</a:t>
            </a:fld>
            <a:endParaRPr lang="es-EC" dirty="0"/>
          </a:p>
        </p:txBody>
      </p:sp>
    </p:spTree>
    <p:extLst>
      <p:ext uri="{BB962C8B-B14F-4D97-AF65-F5344CB8AC3E}">
        <p14:creationId xmlns:p14="http://schemas.microsoft.com/office/powerpoint/2010/main" val="1841196661"/>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slow">
    <p:zoom/>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3" Type="http://schemas.openxmlformats.org/officeDocument/2006/relationships/slide" Target="slide80.xml"/><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 Id="rId4" Type="http://schemas.openxmlformats.org/officeDocument/2006/relationships/image" Target="../media/image14.emf"/></Relationships>
</file>

<file path=ppt/slides/_rels/slide1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6.xml"/><Relationship Id="rId6" Type="http://schemas.openxmlformats.org/officeDocument/2006/relationships/image" Target="../media/image19.emf"/><Relationship Id="rId5" Type="http://schemas.openxmlformats.org/officeDocument/2006/relationships/image" Target="../media/image18.emf"/><Relationship Id="rId4" Type="http://schemas.openxmlformats.org/officeDocument/2006/relationships/image" Target="../media/image17.emf"/></Relationships>
</file>

<file path=ppt/slides/_rels/slide11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6.xml"/><Relationship Id="rId6" Type="http://schemas.openxmlformats.org/officeDocument/2006/relationships/image" Target="../media/image24.emf"/><Relationship Id="rId5" Type="http://schemas.openxmlformats.org/officeDocument/2006/relationships/image" Target="../media/image23.emf"/><Relationship Id="rId4" Type="http://schemas.openxmlformats.org/officeDocument/2006/relationships/image" Target="../media/image22.emf"/></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slide" Target="slide80.xml"/><Relationship Id="rId1" Type="http://schemas.openxmlformats.org/officeDocument/2006/relationships/slideLayout" Target="../slideLayouts/slideLayout6.xml"/><Relationship Id="rId4" Type="http://schemas.openxmlformats.org/officeDocument/2006/relationships/image" Target="../media/image26.emf"/></Relationships>
</file>

<file path=ppt/slides/_rels/slide121.xml.rels><?xml version="1.0" encoding="UTF-8" standalone="yes"?>
<Relationships xmlns="http://schemas.openxmlformats.org/package/2006/relationships"><Relationship Id="rId8" Type="http://schemas.openxmlformats.org/officeDocument/2006/relationships/slide" Target="slide128.xml"/><Relationship Id="rId13" Type="http://schemas.openxmlformats.org/officeDocument/2006/relationships/slide" Target="slide127.xml"/><Relationship Id="rId3" Type="http://schemas.openxmlformats.org/officeDocument/2006/relationships/diagramLayout" Target="../diagrams/layout8.xml"/><Relationship Id="rId7" Type="http://schemas.openxmlformats.org/officeDocument/2006/relationships/slide" Target="slide125.xml"/><Relationship Id="rId12" Type="http://schemas.openxmlformats.org/officeDocument/2006/relationships/slide" Target="slide126.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openxmlformats.org/officeDocument/2006/relationships/slide" Target="slide122.xml"/><Relationship Id="rId5" Type="http://schemas.openxmlformats.org/officeDocument/2006/relationships/diagramColors" Target="../diagrams/colors8.xml"/><Relationship Id="rId10" Type="http://schemas.openxmlformats.org/officeDocument/2006/relationships/slide" Target="slide124.xml"/><Relationship Id="rId4" Type="http://schemas.openxmlformats.org/officeDocument/2006/relationships/diagramQuickStyle" Target="../diagrams/quickStyle8.xml"/><Relationship Id="rId9" Type="http://schemas.openxmlformats.org/officeDocument/2006/relationships/slide" Target="slide2.xml"/><Relationship Id="rId14" Type="http://schemas.openxmlformats.org/officeDocument/2006/relationships/slide" Target="slide123.xml"/></Relationships>
</file>

<file path=ppt/slides/_rels/slide122.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2" Type="http://schemas.openxmlformats.org/officeDocument/2006/relationships/slide" Target="slide121.xml"/><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8" Type="http://schemas.openxmlformats.org/officeDocument/2006/relationships/slide" Target="slide140.xml"/><Relationship Id="rId3" Type="http://schemas.openxmlformats.org/officeDocument/2006/relationships/diagramLayout" Target="../diagrams/layout11.xml"/><Relationship Id="rId7" Type="http://schemas.openxmlformats.org/officeDocument/2006/relationships/slide" Target="slide2.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 Id="rId9" Type="http://schemas.openxmlformats.org/officeDocument/2006/relationships/slide" Target="slide138.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slide" Target="slide13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slide" Target="slide15.xml"/><Relationship Id="rId3" Type="http://schemas.openxmlformats.org/officeDocument/2006/relationships/diagramLayout" Target="../diagrams/layout3.xml"/><Relationship Id="rId7" Type="http://schemas.openxmlformats.org/officeDocument/2006/relationships/slide" Target="slide26.xml"/><Relationship Id="rId12" Type="http://schemas.openxmlformats.org/officeDocument/2006/relationships/slide" Target="slide23.xml"/><Relationship Id="rId2" Type="http://schemas.openxmlformats.org/officeDocument/2006/relationships/diagramData" Target="../diagrams/data3.xml"/><Relationship Id="rId16" Type="http://schemas.openxmlformats.org/officeDocument/2006/relationships/slide" Target="slide35.xml"/><Relationship Id="rId1" Type="http://schemas.openxmlformats.org/officeDocument/2006/relationships/slideLayout" Target="../slideLayouts/slideLayout6.xml"/><Relationship Id="rId6" Type="http://schemas.microsoft.com/office/2007/relationships/diagramDrawing" Target="../diagrams/drawing3.xml"/><Relationship Id="rId11" Type="http://schemas.openxmlformats.org/officeDocument/2006/relationships/slide" Target="slide2.xml"/><Relationship Id="rId5" Type="http://schemas.openxmlformats.org/officeDocument/2006/relationships/diagramColors" Target="../diagrams/colors3.xml"/><Relationship Id="rId15" Type="http://schemas.openxmlformats.org/officeDocument/2006/relationships/slide" Target="slide33.xml"/><Relationship Id="rId10" Type="http://schemas.openxmlformats.org/officeDocument/2006/relationships/slide" Target="slide40.xml"/><Relationship Id="rId4" Type="http://schemas.openxmlformats.org/officeDocument/2006/relationships/diagramQuickStyle" Target="../diagrams/quickStyle3.xml"/><Relationship Id="rId9" Type="http://schemas.openxmlformats.org/officeDocument/2006/relationships/slide" Target="slide37.xml"/><Relationship Id="rId14" Type="http://schemas.openxmlformats.org/officeDocument/2006/relationships/slide" Target="slide28.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2" Type="http://schemas.openxmlformats.org/officeDocument/2006/relationships/slide" Target="slide13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slide" Target="slide137.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slide" Target="slide121.xml"/><Relationship Id="rId2" Type="http://schemas.openxmlformats.org/officeDocument/2006/relationships/slide" Target="slide56.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slide" Target="slide80.xml"/><Relationship Id="rId5" Type="http://schemas.openxmlformats.org/officeDocument/2006/relationships/diagramQuickStyle" Target="../diagrams/quickStyle1.xml"/><Relationship Id="rId10" Type="http://schemas.openxmlformats.org/officeDocument/2006/relationships/slide" Target="slide43.xml"/><Relationship Id="rId4" Type="http://schemas.openxmlformats.org/officeDocument/2006/relationships/diagramLayout" Target="../diagrams/layout1.xml"/><Relationship Id="rId9" Type="http://schemas.openxmlformats.org/officeDocument/2006/relationships/slide" Target="slide14.xml"/><Relationship Id="rId14" Type="http://schemas.openxmlformats.org/officeDocument/2006/relationships/slide" Target="slide1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3.xml"/><Relationship Id="rId3" Type="http://schemas.openxmlformats.org/officeDocument/2006/relationships/diagramLayout" Target="../diagrams/layout2.xml"/><Relationship Id="rId7" Type="http://schemas.openxmlformats.org/officeDocument/2006/relationships/slide" Target="slide4.xml"/><Relationship Id="rId12" Type="http://schemas.openxmlformats.org/officeDocument/2006/relationships/slide" Target="slide10.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11" Type="http://schemas.openxmlformats.org/officeDocument/2006/relationships/slide" Target="slide2.xml"/><Relationship Id="rId5" Type="http://schemas.openxmlformats.org/officeDocument/2006/relationships/diagramColors" Target="../diagrams/colors2.xml"/><Relationship Id="rId10" Type="http://schemas.openxmlformats.org/officeDocument/2006/relationships/slide" Target="slide8.xml"/><Relationship Id="rId4" Type="http://schemas.openxmlformats.org/officeDocument/2006/relationships/diagramQuickStyle" Target="../diagrams/quickStyle2.xml"/><Relationship Id="rId9" Type="http://schemas.openxmlformats.org/officeDocument/2006/relationships/slide" Target="slide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8" Type="http://schemas.openxmlformats.org/officeDocument/2006/relationships/slide" Target="slide45.xml"/><Relationship Id="rId13" Type="http://schemas.openxmlformats.org/officeDocument/2006/relationships/slide" Target="slide2.xml"/><Relationship Id="rId3" Type="http://schemas.openxmlformats.org/officeDocument/2006/relationships/diagramLayout" Target="../diagrams/layout4.xml"/><Relationship Id="rId7" Type="http://schemas.openxmlformats.org/officeDocument/2006/relationships/slide" Target="slide44.xml"/><Relationship Id="rId12" Type="http://schemas.openxmlformats.org/officeDocument/2006/relationships/slide" Target="slide55.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11" Type="http://schemas.openxmlformats.org/officeDocument/2006/relationships/slide" Target="slide54.xml"/><Relationship Id="rId5" Type="http://schemas.openxmlformats.org/officeDocument/2006/relationships/diagramColors" Target="../diagrams/colors4.xml"/><Relationship Id="rId10" Type="http://schemas.openxmlformats.org/officeDocument/2006/relationships/slide" Target="slide53.xml"/><Relationship Id="rId4" Type="http://schemas.openxmlformats.org/officeDocument/2006/relationships/diagramQuickStyle" Target="../diagrams/quickStyle4.xml"/><Relationship Id="rId9" Type="http://schemas.openxmlformats.org/officeDocument/2006/relationships/slide" Target="slide48.xml"/></Relationships>
</file>

<file path=ppt/slides/_rels/slide44.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8" Type="http://schemas.openxmlformats.org/officeDocument/2006/relationships/slide" Target="slide77.xml"/><Relationship Id="rId13" Type="http://schemas.openxmlformats.org/officeDocument/2006/relationships/slide" Target="slide71.xml"/><Relationship Id="rId3" Type="http://schemas.openxmlformats.org/officeDocument/2006/relationships/diagramLayout" Target="../diagrams/layout5.xml"/><Relationship Id="rId7" Type="http://schemas.openxmlformats.org/officeDocument/2006/relationships/slide" Target="slide69.xml"/><Relationship Id="rId12" Type="http://schemas.openxmlformats.org/officeDocument/2006/relationships/slide" Target="slide64.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11" Type="http://schemas.openxmlformats.org/officeDocument/2006/relationships/slide" Target="slide57.xml"/><Relationship Id="rId5" Type="http://schemas.openxmlformats.org/officeDocument/2006/relationships/diagramColors" Target="../diagrams/colors5.xml"/><Relationship Id="rId10" Type="http://schemas.openxmlformats.org/officeDocument/2006/relationships/slide" Target="slide58.xml"/><Relationship Id="rId4" Type="http://schemas.openxmlformats.org/officeDocument/2006/relationships/diagramQuickStyle" Target="../diagrams/quickStyle5.xml"/><Relationship Id="rId9" Type="http://schemas.openxmlformats.org/officeDocument/2006/relationships/slide" Target="slide2.xml"/><Relationship Id="rId14" Type="http://schemas.openxmlformats.org/officeDocument/2006/relationships/slide" Target="slide74.xml"/></Relationships>
</file>

<file path=ppt/slides/_rels/slide57.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8" Type="http://schemas.openxmlformats.org/officeDocument/2006/relationships/slide" Target="slide90.xml"/><Relationship Id="rId13" Type="http://schemas.openxmlformats.org/officeDocument/2006/relationships/slide" Target="slide81.xml"/><Relationship Id="rId3" Type="http://schemas.openxmlformats.org/officeDocument/2006/relationships/diagramLayout" Target="../diagrams/layout6.xml"/><Relationship Id="rId7" Type="http://schemas.openxmlformats.org/officeDocument/2006/relationships/slide" Target="slide82.xml"/><Relationship Id="rId12" Type="http://schemas.openxmlformats.org/officeDocument/2006/relationships/slide" Target="slide84.xml"/><Relationship Id="rId2" Type="http://schemas.openxmlformats.org/officeDocument/2006/relationships/diagramData" Target="../diagrams/data6.xml"/><Relationship Id="rId16" Type="http://schemas.openxmlformats.org/officeDocument/2006/relationships/slide" Target="slide96.xml"/><Relationship Id="rId1" Type="http://schemas.openxmlformats.org/officeDocument/2006/relationships/slideLayout" Target="../slideLayouts/slideLayout6.xml"/><Relationship Id="rId6" Type="http://schemas.microsoft.com/office/2007/relationships/diagramDrawing" Target="../diagrams/drawing6.xml"/><Relationship Id="rId11" Type="http://schemas.openxmlformats.org/officeDocument/2006/relationships/slide" Target="slide2.xml"/><Relationship Id="rId5" Type="http://schemas.openxmlformats.org/officeDocument/2006/relationships/diagramColors" Target="../diagrams/colors6.xml"/><Relationship Id="rId15" Type="http://schemas.openxmlformats.org/officeDocument/2006/relationships/slide" Target="slide91.xml"/><Relationship Id="rId10" Type="http://schemas.openxmlformats.org/officeDocument/2006/relationships/slide" Target="slide116.xml"/><Relationship Id="rId4" Type="http://schemas.openxmlformats.org/officeDocument/2006/relationships/diagramQuickStyle" Target="../diagrams/quickStyle6.xml"/><Relationship Id="rId9" Type="http://schemas.openxmlformats.org/officeDocument/2006/relationships/slide" Target="slide109.xml"/><Relationship Id="rId14" Type="http://schemas.openxmlformats.org/officeDocument/2006/relationships/slide" Target="slide8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1860649"/>
            <a:ext cx="7772400" cy="1739801"/>
          </a:xfrm>
        </p:spPr>
        <p:txBody>
          <a:bodyPr>
            <a:noAutofit/>
          </a:bodyPr>
          <a:lstStyle/>
          <a:p>
            <a:r>
              <a:rPr lang="es-EC" sz="2000" dirty="0" smtClean="0"/>
              <a:t>UNIVERSIDAD TECNICA DEL NORTE</a:t>
            </a:r>
            <a:br>
              <a:rPr lang="es-EC" sz="2000" dirty="0" smtClean="0"/>
            </a:br>
            <a:r>
              <a:rPr lang="es-EC" sz="2000" dirty="0" smtClean="0"/>
              <a:t>INSTITUTO DE POSTGRADO</a:t>
            </a:r>
            <a:br>
              <a:rPr lang="es-EC" sz="2000" dirty="0" smtClean="0"/>
            </a:br>
            <a:r>
              <a:rPr lang="es-EC" sz="2000" dirty="0" smtClean="0"/>
              <a:t/>
            </a:r>
            <a:br>
              <a:rPr lang="es-EC" sz="2000" dirty="0" smtClean="0"/>
            </a:br>
            <a:r>
              <a:rPr lang="es-EC" sz="2000" dirty="0" smtClean="0"/>
              <a:t/>
            </a:r>
            <a:br>
              <a:rPr lang="es-EC" sz="2000" dirty="0" smtClean="0"/>
            </a:br>
            <a:r>
              <a:rPr lang="es-EC" sz="2000" dirty="0" smtClean="0"/>
              <a:t>PROGRAMA DE MAESTRÍA EN ADMINISTRACIÓN DE NEGOCIOS</a:t>
            </a:r>
            <a:br>
              <a:rPr lang="es-EC" sz="2000" dirty="0" smtClean="0"/>
            </a:br>
            <a:endParaRPr lang="es-EC" sz="2000" dirty="0"/>
          </a:p>
        </p:txBody>
      </p:sp>
      <p:sp>
        <p:nvSpPr>
          <p:cNvPr id="5" name="4 Subtítulo"/>
          <p:cNvSpPr>
            <a:spLocks noGrp="1"/>
          </p:cNvSpPr>
          <p:nvPr>
            <p:ph type="subTitle" idx="1"/>
          </p:nvPr>
        </p:nvSpPr>
        <p:spPr>
          <a:xfrm>
            <a:off x="1371600" y="3573016"/>
            <a:ext cx="6400800" cy="2592288"/>
          </a:xfrm>
        </p:spPr>
        <p:txBody>
          <a:bodyPr>
            <a:noAutofit/>
          </a:bodyPr>
          <a:lstStyle/>
          <a:p>
            <a:r>
              <a:rPr lang="es-EC" sz="1800" dirty="0" smtClean="0">
                <a:solidFill>
                  <a:schemeClr val="tx1"/>
                </a:solidFill>
              </a:rPr>
              <a:t>GUIA DE CREACIÓN Y DESARROLLO DE UN CENTRO DE EMPRENDIMIENTO E INCUBACIÓN DE EMPRESAS EN LA PROVINCIA DE IMBABURA</a:t>
            </a:r>
          </a:p>
          <a:p>
            <a:endParaRPr lang="es-EC" sz="1800" dirty="0" smtClean="0">
              <a:solidFill>
                <a:schemeClr val="tx1"/>
              </a:solidFill>
            </a:endParaRPr>
          </a:p>
          <a:p>
            <a:r>
              <a:rPr lang="pt-BR" sz="1800" dirty="0" smtClean="0">
                <a:solidFill>
                  <a:schemeClr val="tx1"/>
                </a:solidFill>
              </a:rPr>
              <a:t>AUTOR: Ing. Com. Marcelo </a:t>
            </a:r>
            <a:r>
              <a:rPr lang="pt-BR" sz="1800" dirty="0" err="1" smtClean="0">
                <a:solidFill>
                  <a:schemeClr val="tx1"/>
                </a:solidFill>
              </a:rPr>
              <a:t>Cisneros</a:t>
            </a:r>
            <a:r>
              <a:rPr lang="pt-BR" sz="1800" dirty="0" smtClean="0">
                <a:solidFill>
                  <a:schemeClr val="tx1"/>
                </a:solidFill>
              </a:rPr>
              <a:t> </a:t>
            </a:r>
            <a:r>
              <a:rPr lang="pt-BR" sz="1800" dirty="0" err="1" smtClean="0">
                <a:solidFill>
                  <a:schemeClr val="tx1"/>
                </a:solidFill>
              </a:rPr>
              <a:t>Ruales</a:t>
            </a:r>
            <a:endParaRPr lang="pt-BR" sz="1800" dirty="0" smtClean="0">
              <a:solidFill>
                <a:schemeClr val="tx1"/>
              </a:solidFill>
            </a:endParaRPr>
          </a:p>
          <a:p>
            <a:r>
              <a:rPr lang="pt-BR" sz="1800" dirty="0" smtClean="0">
                <a:solidFill>
                  <a:schemeClr val="tx1"/>
                </a:solidFill>
              </a:rPr>
              <a:t>TUTOR: Dra. </a:t>
            </a:r>
            <a:r>
              <a:rPr lang="pt-BR" sz="1800" dirty="0" err="1" smtClean="0">
                <a:solidFill>
                  <a:schemeClr val="tx1"/>
                </a:solidFill>
              </a:rPr>
              <a:t>Myrian</a:t>
            </a:r>
            <a:r>
              <a:rPr lang="pt-BR" sz="1800" dirty="0" smtClean="0">
                <a:solidFill>
                  <a:schemeClr val="tx1"/>
                </a:solidFill>
              </a:rPr>
              <a:t> </a:t>
            </a:r>
            <a:r>
              <a:rPr lang="pt-BR" sz="1800" dirty="0" err="1" smtClean="0">
                <a:solidFill>
                  <a:schemeClr val="tx1"/>
                </a:solidFill>
              </a:rPr>
              <a:t>Cisneros</a:t>
            </a:r>
            <a:r>
              <a:rPr lang="pt-BR" sz="1800" dirty="0" smtClean="0">
                <a:solidFill>
                  <a:schemeClr val="tx1"/>
                </a:solidFill>
              </a:rPr>
              <a:t> Vásquez</a:t>
            </a:r>
          </a:p>
          <a:p>
            <a:r>
              <a:rPr lang="pt-BR" sz="1800" dirty="0" smtClean="0">
                <a:solidFill>
                  <a:schemeClr val="tx1"/>
                </a:solidFill>
              </a:rPr>
              <a:t> </a:t>
            </a:r>
            <a:r>
              <a:rPr lang="pt-BR" sz="1800" dirty="0" err="1" smtClean="0">
                <a:solidFill>
                  <a:schemeClr val="tx1"/>
                </a:solidFill>
              </a:rPr>
              <a:t>Septiembre</a:t>
            </a:r>
            <a:r>
              <a:rPr lang="pt-BR" sz="1800" dirty="0" smtClean="0">
                <a:solidFill>
                  <a:schemeClr val="tx1"/>
                </a:solidFill>
              </a:rPr>
              <a:t>  2012</a:t>
            </a:r>
          </a:p>
          <a:p>
            <a:endParaRPr lang="pt-BR" sz="1800" dirty="0" smtClean="0">
              <a:solidFill>
                <a:schemeClr val="tx1"/>
              </a:solidFill>
            </a:endParaRPr>
          </a:p>
          <a:p>
            <a:endParaRPr lang="es-EC" sz="18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836712"/>
            <a:ext cx="121285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836712"/>
            <a:ext cx="1023937" cy="102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0493417"/>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Objetivo </a:t>
            </a:r>
            <a:r>
              <a:rPr lang="es-EC" dirty="0"/>
              <a:t>de la </a:t>
            </a:r>
            <a:r>
              <a:rPr lang="es-EC" dirty="0" smtClean="0"/>
              <a:t>propuesta</a:t>
            </a:r>
            <a:br>
              <a:rPr lang="es-EC" dirty="0" smtClean="0"/>
            </a:br>
            <a:endParaRPr lang="es-EC" dirty="0"/>
          </a:p>
        </p:txBody>
      </p:sp>
      <p:sp>
        <p:nvSpPr>
          <p:cNvPr id="6" name="5 CuadroTexto"/>
          <p:cNvSpPr txBox="1"/>
          <p:nvPr/>
        </p:nvSpPr>
        <p:spPr>
          <a:xfrm>
            <a:off x="179512" y="1052736"/>
            <a:ext cx="8784976" cy="3539430"/>
          </a:xfrm>
          <a:prstGeom prst="rect">
            <a:avLst/>
          </a:prstGeom>
          <a:noFill/>
        </p:spPr>
        <p:txBody>
          <a:bodyPr wrap="square" rtlCol="0">
            <a:spAutoFit/>
          </a:bodyPr>
          <a:lstStyle/>
          <a:p>
            <a:pPr marL="514350" indent="-514350" algn="just">
              <a:buAutoNum type="alphaLcPeriod" startAt="2"/>
            </a:pPr>
            <a:endParaRPr lang="es-EC" sz="2800" dirty="0" smtClean="0"/>
          </a:p>
          <a:p>
            <a:pPr algn="just"/>
            <a:r>
              <a:rPr lang="es-EC" sz="2800" dirty="0"/>
              <a:t>Contribuir con una herramienta que oriente la constitución y funcionamiento de un organismo dinamizador e integrador de las potencialidades locales que encause los esfuerzos de la academia, el sector público, privado y más actores locales para la generación de nuevos emprendimientos que aporten al crecimiento y desarrollo provincial</a:t>
            </a:r>
            <a:r>
              <a:rPr lang="es-EC" sz="2800" dirty="0" smtClean="0"/>
              <a:t>.</a:t>
            </a:r>
          </a:p>
        </p:txBody>
      </p:sp>
    </p:spTree>
    <p:extLst>
      <p:ext uri="{BB962C8B-B14F-4D97-AF65-F5344CB8AC3E}">
        <p14:creationId xmlns:p14="http://schemas.microsoft.com/office/powerpoint/2010/main" val="1642630049"/>
      </p:ext>
    </p:extLst>
  </p:cSld>
  <p:clrMapOvr>
    <a:masterClrMapping/>
  </p:clrMapOvr>
  <p:transition spd="slow">
    <p:zoom/>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Estrategia de Operación</a:t>
            </a:r>
            <a:endParaRPr lang="es-EC" sz="3600" dirty="0"/>
          </a:p>
        </p:txBody>
      </p:sp>
      <p:sp>
        <p:nvSpPr>
          <p:cNvPr id="4" name="3 Rectángulo"/>
          <p:cNvSpPr/>
          <p:nvPr/>
        </p:nvSpPr>
        <p:spPr>
          <a:xfrm>
            <a:off x="323528" y="2060848"/>
            <a:ext cx="8424936" cy="3108543"/>
          </a:xfrm>
          <a:prstGeom prst="rect">
            <a:avLst/>
          </a:prstGeom>
        </p:spPr>
        <p:txBody>
          <a:bodyPr wrap="square">
            <a:spAutoFit/>
          </a:bodyPr>
          <a:lstStyle/>
          <a:p>
            <a:pPr algn="just"/>
            <a:endParaRPr lang="es-EC" sz="2800" dirty="0" smtClean="0"/>
          </a:p>
          <a:p>
            <a:pPr algn="just"/>
            <a:endParaRPr lang="es-EC" sz="2800" dirty="0" smtClean="0"/>
          </a:p>
          <a:p>
            <a:pPr algn="just"/>
            <a:r>
              <a:rPr lang="es-EC" sz="2800" dirty="0" smtClean="0"/>
              <a:t>Los </a:t>
            </a:r>
            <a:r>
              <a:rPr lang="es-EC" sz="2800" dirty="0"/>
              <a:t>servicios no delegables, que la incubadora debe proporcionar por sí misma en forma mandataria, son aquellos que conforman la atmósfera de trabajo y los que dan acceso a las redes, así como el apoyo directo al crecimiento de los incubados.</a:t>
            </a:r>
          </a:p>
        </p:txBody>
      </p:sp>
    </p:spTree>
    <p:extLst>
      <p:ext uri="{BB962C8B-B14F-4D97-AF65-F5344CB8AC3E}">
        <p14:creationId xmlns:p14="http://schemas.microsoft.com/office/powerpoint/2010/main" val="1161877618"/>
      </p:ext>
    </p:extLst>
  </p:cSld>
  <p:clrMapOvr>
    <a:masterClrMapping/>
  </p:clrMapOvr>
  <p:transition spd="slow">
    <p:zoom/>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710952"/>
          </a:xfrm>
        </p:spPr>
        <p:txBody>
          <a:bodyPr>
            <a:normAutofit/>
          </a:bodyPr>
          <a:lstStyle/>
          <a:p>
            <a:r>
              <a:rPr lang="es-EC" sz="3600" dirty="0" smtClean="0"/>
              <a:t>Proceso </a:t>
            </a:r>
            <a:r>
              <a:rPr lang="es-EC" sz="3600" dirty="0"/>
              <a:t>de gestión del </a:t>
            </a:r>
            <a:r>
              <a:rPr lang="es-EC" sz="3600" dirty="0" smtClean="0"/>
              <a:t>emprendimiento</a:t>
            </a:r>
            <a:endParaRPr lang="es-EC" sz="3600" dirty="0"/>
          </a:p>
        </p:txBody>
      </p:sp>
      <p:sp>
        <p:nvSpPr>
          <p:cNvPr id="3" name="2 Rectángulo"/>
          <p:cNvSpPr/>
          <p:nvPr/>
        </p:nvSpPr>
        <p:spPr>
          <a:xfrm>
            <a:off x="611560" y="1166843"/>
            <a:ext cx="7920880" cy="5262979"/>
          </a:xfrm>
          <a:prstGeom prst="rect">
            <a:avLst/>
          </a:prstGeom>
        </p:spPr>
        <p:txBody>
          <a:bodyPr wrap="square">
            <a:spAutoFit/>
          </a:bodyPr>
          <a:lstStyle/>
          <a:p>
            <a:pPr marL="457200" indent="-457200" algn="just">
              <a:buFont typeface="Wingdings" pitchFamily="2" charset="2"/>
              <a:buChar char="Ø"/>
            </a:pPr>
            <a:r>
              <a:rPr lang="es-EC" sz="2800" dirty="0" smtClean="0"/>
              <a:t>Subproceso </a:t>
            </a:r>
            <a:r>
              <a:rPr lang="es-EC" sz="2800" dirty="0"/>
              <a:t>de fomento de la cultura emprendedora.</a:t>
            </a:r>
          </a:p>
          <a:p>
            <a:pPr algn="just"/>
            <a:endParaRPr lang="es-EC" sz="2800" dirty="0" smtClean="0"/>
          </a:p>
          <a:p>
            <a:pPr algn="just"/>
            <a:r>
              <a:rPr lang="es-EC" sz="2800" dirty="0" smtClean="0"/>
              <a:t>Su </a:t>
            </a:r>
            <a:r>
              <a:rPr lang="es-EC" sz="2800" dirty="0"/>
              <a:t>principal objetivo el difundir la cultura emprendedora en la sociedad. </a:t>
            </a:r>
          </a:p>
          <a:p>
            <a:pPr algn="just"/>
            <a:endParaRPr lang="es-EC" sz="2800" dirty="0" smtClean="0"/>
          </a:p>
          <a:p>
            <a:pPr marL="457200" indent="-457200" algn="just">
              <a:buFont typeface="Wingdings" pitchFamily="2" charset="2"/>
              <a:buChar char="Ø"/>
            </a:pPr>
            <a:r>
              <a:rPr lang="es-EC" sz="2800" dirty="0" smtClean="0"/>
              <a:t>Subproceso </a:t>
            </a:r>
            <a:r>
              <a:rPr lang="es-EC" sz="2800" dirty="0"/>
              <a:t>de </a:t>
            </a:r>
            <a:r>
              <a:rPr lang="es-EC" sz="2800" dirty="0" err="1"/>
              <a:t>P</a:t>
            </a:r>
            <a:r>
              <a:rPr lang="es-EC" sz="2800" dirty="0" err="1" smtClean="0"/>
              <a:t>reincubación</a:t>
            </a:r>
            <a:r>
              <a:rPr lang="es-EC" sz="2800" dirty="0"/>
              <a:t>.</a:t>
            </a:r>
          </a:p>
          <a:p>
            <a:pPr algn="just"/>
            <a:endParaRPr lang="es-EC" sz="2800" dirty="0" smtClean="0"/>
          </a:p>
          <a:p>
            <a:pPr algn="just"/>
            <a:r>
              <a:rPr lang="es-EC" sz="2800" dirty="0" smtClean="0"/>
              <a:t>Contempla </a:t>
            </a:r>
            <a:r>
              <a:rPr lang="es-EC" sz="2800" dirty="0"/>
              <a:t>la elaboración del Plan de Negocios, desarrollo de nuevos productos y la definición del modelo de negocios.</a:t>
            </a:r>
          </a:p>
          <a:p>
            <a:pPr algn="just"/>
            <a:endParaRPr lang="es-EC" sz="2800" dirty="0"/>
          </a:p>
        </p:txBody>
      </p:sp>
    </p:spTree>
    <p:extLst>
      <p:ext uri="{BB962C8B-B14F-4D97-AF65-F5344CB8AC3E}">
        <p14:creationId xmlns:p14="http://schemas.microsoft.com/office/powerpoint/2010/main" val="1999413016"/>
      </p:ext>
    </p:extLst>
  </p:cSld>
  <p:clrMapOvr>
    <a:masterClrMapping/>
  </p:clrMapOvr>
  <p:transition spd="slow">
    <p:zoom/>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Proceso </a:t>
            </a:r>
            <a:r>
              <a:rPr lang="es-EC" sz="3600" dirty="0"/>
              <a:t>de gestión del </a:t>
            </a:r>
            <a:r>
              <a:rPr lang="es-EC" sz="3600" dirty="0" smtClean="0"/>
              <a:t>emprendimiento</a:t>
            </a:r>
            <a:endParaRPr lang="es-EC" sz="3600" dirty="0"/>
          </a:p>
        </p:txBody>
      </p:sp>
      <p:sp>
        <p:nvSpPr>
          <p:cNvPr id="3" name="2 Rectángulo"/>
          <p:cNvSpPr/>
          <p:nvPr/>
        </p:nvSpPr>
        <p:spPr>
          <a:xfrm>
            <a:off x="611560" y="1166843"/>
            <a:ext cx="7920880" cy="4401205"/>
          </a:xfrm>
          <a:prstGeom prst="rect">
            <a:avLst/>
          </a:prstGeom>
        </p:spPr>
        <p:txBody>
          <a:bodyPr wrap="square">
            <a:spAutoFit/>
          </a:bodyPr>
          <a:lstStyle/>
          <a:p>
            <a:pPr marL="457200" indent="-457200" algn="just">
              <a:buFont typeface="Wingdings" pitchFamily="2" charset="2"/>
              <a:buChar char="Ø"/>
            </a:pPr>
            <a:r>
              <a:rPr lang="es-EC" sz="2800" dirty="0" smtClean="0"/>
              <a:t>Subproceso </a:t>
            </a:r>
            <a:r>
              <a:rPr lang="es-EC" sz="2800" dirty="0"/>
              <a:t>de incubación.</a:t>
            </a:r>
          </a:p>
          <a:p>
            <a:pPr algn="just"/>
            <a:endParaRPr lang="es-EC" sz="2800" dirty="0" smtClean="0"/>
          </a:p>
          <a:p>
            <a:pPr algn="just"/>
            <a:r>
              <a:rPr lang="es-EC" sz="2800" dirty="0" smtClean="0"/>
              <a:t>Asesorar </a:t>
            </a:r>
            <a:r>
              <a:rPr lang="es-EC" sz="2800" dirty="0"/>
              <a:t>la creación de empresas y unidades productivas.</a:t>
            </a:r>
          </a:p>
          <a:p>
            <a:pPr algn="just"/>
            <a:endParaRPr lang="es-EC" sz="2800" dirty="0" smtClean="0"/>
          </a:p>
          <a:p>
            <a:pPr marL="457200" indent="-457200" algn="just">
              <a:buFont typeface="Wingdings" pitchFamily="2" charset="2"/>
              <a:buChar char="Ø"/>
            </a:pPr>
            <a:r>
              <a:rPr lang="es-EC" sz="2800" dirty="0" smtClean="0"/>
              <a:t>Subproceso </a:t>
            </a:r>
            <a:r>
              <a:rPr lang="es-EC" sz="2800" dirty="0"/>
              <a:t>de seguimiento y servicios empresariales.</a:t>
            </a:r>
          </a:p>
          <a:p>
            <a:pPr algn="just"/>
            <a:endParaRPr lang="es-EC" sz="2800" dirty="0" smtClean="0"/>
          </a:p>
          <a:p>
            <a:pPr algn="just"/>
            <a:r>
              <a:rPr lang="es-EC" sz="2800" dirty="0" smtClean="0"/>
              <a:t>Comprende </a:t>
            </a:r>
            <a:r>
              <a:rPr lang="es-EC" sz="2800" dirty="0"/>
              <a:t>el brindar servicios para mejorar la gestión, crecimiento y consolidación de la empresa.</a:t>
            </a:r>
          </a:p>
        </p:txBody>
      </p:sp>
    </p:spTree>
    <p:extLst>
      <p:ext uri="{BB962C8B-B14F-4D97-AF65-F5344CB8AC3E}">
        <p14:creationId xmlns:p14="http://schemas.microsoft.com/office/powerpoint/2010/main" val="1589382556"/>
      </p:ext>
    </p:extLst>
  </p:cSld>
  <p:clrMapOvr>
    <a:masterClrMapping/>
  </p:clrMapOvr>
  <p:transition spd="slow">
    <p:zoom/>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sz="3600" dirty="0" smtClean="0"/>
              <a:t>Modelo </a:t>
            </a:r>
            <a:r>
              <a:rPr lang="es-EC" sz="3600" dirty="0"/>
              <a:t>del proceso de gestión del </a:t>
            </a:r>
            <a:r>
              <a:rPr lang="es-EC" sz="3600" dirty="0" smtClean="0"/>
              <a:t>emprendimiento</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smtClean="0"/>
              <a:t>.</a:t>
            </a:r>
            <a:endParaRPr lang="es-EC" sz="2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764704"/>
            <a:ext cx="8280920" cy="6093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9929431"/>
      </p:ext>
    </p:extLst>
  </p:cSld>
  <p:clrMapOvr>
    <a:masterClrMapping/>
  </p:clrMapOvr>
  <p:transition spd="slow">
    <p:zoom/>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4624"/>
            <a:ext cx="8229600" cy="710952"/>
          </a:xfrm>
        </p:spPr>
        <p:txBody>
          <a:bodyPr>
            <a:normAutofit fontScale="90000"/>
          </a:bodyPr>
          <a:lstStyle/>
          <a:p>
            <a:r>
              <a:rPr lang="es-EC" sz="3600" dirty="0" smtClean="0"/>
              <a:t>Subprocesos </a:t>
            </a:r>
            <a:r>
              <a:rPr lang="es-EC" sz="3600" dirty="0"/>
              <a:t>de la gestión del </a:t>
            </a:r>
            <a:r>
              <a:rPr lang="es-EC" sz="3600" dirty="0" smtClean="0"/>
              <a:t>emprendimiento</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smtClean="0"/>
              <a:t>.</a:t>
            </a:r>
            <a:endParaRPr lang="es-EC"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831006"/>
            <a:ext cx="7704856" cy="6054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7649270"/>
      </p:ext>
    </p:extLst>
  </p:cSld>
  <p:clrMapOvr>
    <a:masterClrMapping/>
  </p:clrMapOvr>
  <p:transition spd="slow">
    <p:zoom/>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Estructura </a:t>
            </a:r>
            <a:r>
              <a:rPr lang="es-EC" sz="3600" dirty="0"/>
              <a:t>orgánica por </a:t>
            </a:r>
            <a:r>
              <a:rPr lang="es-EC" sz="3600" dirty="0" smtClean="0"/>
              <a:t>procesos.</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a:solidFill>
                  <a:prstClr val="white"/>
                </a:solidFill>
              </a:rPr>
              <a:t>.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66843"/>
            <a:ext cx="6552728" cy="5214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3474245"/>
      </p:ext>
    </p:extLst>
  </p:cSld>
  <p:clrMapOvr>
    <a:masterClrMapping/>
  </p:clrMapOvr>
  <p:transition spd="slow">
    <p:zoom/>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Procesos estratégicos</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a:solidFill>
                  <a:prstClr val="white"/>
                </a:solidFill>
              </a:rPr>
              <a:t>. </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28453"/>
            <a:ext cx="7920880" cy="5035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3347733"/>
      </p:ext>
    </p:extLst>
  </p:cSld>
  <p:clrMapOvr>
    <a:masterClrMapping/>
  </p:clrMapOvr>
  <p:transition spd="slow">
    <p:zoom/>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Procesos </a:t>
            </a:r>
            <a:r>
              <a:rPr lang="es-EC" sz="3600" dirty="0" err="1" smtClean="0"/>
              <a:t>Agregadores</a:t>
            </a:r>
            <a:r>
              <a:rPr lang="es-EC" sz="3600" dirty="0" smtClean="0"/>
              <a:t> de valor</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a:solidFill>
                  <a:prstClr val="white"/>
                </a:solidFill>
              </a:rPr>
              <a:t>.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124744"/>
            <a:ext cx="7920879" cy="553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2928122"/>
      </p:ext>
    </p:extLst>
  </p:cSld>
  <p:clrMapOvr>
    <a:masterClrMapping/>
  </p:clrMapOvr>
  <p:transition spd="slow">
    <p:zoom/>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Procesos habilitantes o de apoyo</a:t>
            </a:r>
            <a:endParaRPr lang="es-EC" sz="3600" dirty="0"/>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a:solidFill>
                  <a:prstClr val="white"/>
                </a:solidFill>
              </a:rPr>
              <a:t>.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28453"/>
            <a:ext cx="7632847" cy="4520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Flecha derecha">
            <a:hlinkClick r:id="rId3" action="ppaction://hlinksldjump"/>
          </p:cNvPr>
          <p:cNvSpPr/>
          <p:nvPr/>
        </p:nvSpPr>
        <p:spPr>
          <a:xfrm>
            <a:off x="7308304" y="5949280"/>
            <a:ext cx="144016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09997966"/>
      </p:ext>
    </p:extLst>
  </p:cSld>
  <p:clrMapOvr>
    <a:masterClrMapping/>
  </p:clrMapOvr>
  <p:transition spd="slow">
    <p:zoom/>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Organigrama</a:t>
            </a:r>
          </a:p>
        </p:txBody>
      </p:sp>
      <p:sp>
        <p:nvSpPr>
          <p:cNvPr id="3" name="2 Rectángulo"/>
          <p:cNvSpPr/>
          <p:nvPr/>
        </p:nvSpPr>
        <p:spPr>
          <a:xfrm>
            <a:off x="611560" y="1166843"/>
            <a:ext cx="7920880" cy="523220"/>
          </a:xfrm>
          <a:prstGeom prst="rect">
            <a:avLst/>
          </a:prstGeom>
        </p:spPr>
        <p:txBody>
          <a:bodyPr wrap="square">
            <a:spAutoFit/>
          </a:bodyPr>
          <a:lstStyle/>
          <a:p>
            <a:pPr algn="just"/>
            <a:r>
              <a:rPr lang="es-EC" sz="2800" dirty="0" smtClean="0"/>
              <a:t>.</a:t>
            </a:r>
            <a:endParaRPr lang="es-EC" sz="28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166843"/>
            <a:ext cx="8280919" cy="6294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5261847"/>
      </p:ext>
    </p:extLst>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a:t>	Objetivos </a:t>
            </a:r>
            <a:r>
              <a:rPr lang="es-EC" dirty="0" smtClean="0"/>
              <a:t>específicos</a:t>
            </a:r>
            <a:br>
              <a:rPr lang="es-EC" dirty="0" smtClean="0"/>
            </a:br>
            <a:endParaRPr lang="es-EC" dirty="0"/>
          </a:p>
        </p:txBody>
      </p:sp>
      <p:sp>
        <p:nvSpPr>
          <p:cNvPr id="6" name="5 CuadroTexto"/>
          <p:cNvSpPr txBox="1"/>
          <p:nvPr/>
        </p:nvSpPr>
        <p:spPr>
          <a:xfrm>
            <a:off x="179512" y="1052736"/>
            <a:ext cx="8784976" cy="5493812"/>
          </a:xfrm>
          <a:prstGeom prst="rect">
            <a:avLst/>
          </a:prstGeom>
          <a:noFill/>
        </p:spPr>
        <p:txBody>
          <a:bodyPr wrap="square" rtlCol="0">
            <a:spAutoFit/>
          </a:bodyPr>
          <a:lstStyle/>
          <a:p>
            <a:pPr marL="514350" indent="-514350" algn="just">
              <a:buAutoNum type="alphaLcPeriod" startAt="2"/>
            </a:pPr>
            <a:endParaRPr lang="es-EC" sz="2800" dirty="0" smtClean="0"/>
          </a:p>
          <a:p>
            <a:pPr marL="342900" lvl="0" indent="-342900">
              <a:spcBef>
                <a:spcPts val="600"/>
              </a:spcBef>
              <a:spcAft>
                <a:spcPts val="600"/>
              </a:spcAft>
              <a:buFont typeface="+mj-lt"/>
              <a:buAutoNum type="alphaLcParenR"/>
            </a:pPr>
            <a:r>
              <a:rPr lang="es-EC" sz="2800" dirty="0" smtClean="0">
                <a:ea typeface="Times New Roman"/>
                <a:cs typeface="Arial"/>
              </a:rPr>
              <a:t>Concientizar </a:t>
            </a:r>
            <a:r>
              <a:rPr lang="es-EC" sz="2800" dirty="0">
                <a:ea typeface="Times New Roman"/>
                <a:cs typeface="Arial"/>
              </a:rPr>
              <a:t>en los actores locales, que el desarrollo es producto de la concertación estratégica de visiones e intereses de actores privados y públicos tales como universidades, gobiernos locales, empresas, asociaciones, entre otros.</a:t>
            </a:r>
            <a:endParaRPr lang="es-EC" sz="2800" dirty="0"/>
          </a:p>
          <a:p>
            <a:pPr marL="342900" lvl="0" indent="-342900">
              <a:spcBef>
                <a:spcPts val="600"/>
              </a:spcBef>
              <a:spcAft>
                <a:spcPts val="600"/>
              </a:spcAft>
              <a:buFont typeface="+mj-lt"/>
              <a:buAutoNum type="alphaLcParenR"/>
            </a:pPr>
            <a:r>
              <a:rPr lang="es-EC" sz="2800" dirty="0">
                <a:ea typeface="Times New Roman"/>
                <a:cs typeface="Arial"/>
              </a:rPr>
              <a:t>Proponer líneas de acción que permitan articular y fortalecer los vínculos entre los actores locales de la provincia, mediante la construcción de una organización inteligente en la que sus actores sean los protagonistas del cambio provincial y aprendan a aprender de manera continua y conjunta</a:t>
            </a:r>
            <a:r>
              <a:rPr lang="es-EC" sz="2800" dirty="0" smtClean="0">
                <a:ea typeface="Times New Roman"/>
                <a:cs typeface="Arial"/>
              </a:rPr>
              <a:t>.</a:t>
            </a:r>
            <a:endParaRPr lang="es-EC" sz="2800" dirty="0"/>
          </a:p>
        </p:txBody>
      </p:sp>
    </p:spTree>
    <p:extLst>
      <p:ext uri="{BB962C8B-B14F-4D97-AF65-F5344CB8AC3E}">
        <p14:creationId xmlns:p14="http://schemas.microsoft.com/office/powerpoint/2010/main" val="2423648502"/>
      </p:ext>
    </p:extLst>
  </p:cSld>
  <p:clrMapOvr>
    <a:masterClrMapping/>
  </p:clrMapOvr>
  <p:transition spd="slow">
    <p:zoom/>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sz="3600" dirty="0" smtClean="0"/>
              <a:t>Estructura </a:t>
            </a:r>
            <a:r>
              <a:rPr lang="es-EC" sz="3600" dirty="0"/>
              <a:t>orgánica básica alineada a la </a:t>
            </a:r>
            <a:r>
              <a:rPr lang="es-EC" sz="3600" dirty="0" smtClean="0"/>
              <a:t>misión</a:t>
            </a:r>
            <a:endParaRPr lang="es-EC" sz="3600" dirty="0"/>
          </a:p>
        </p:txBody>
      </p:sp>
      <p:sp>
        <p:nvSpPr>
          <p:cNvPr id="3" name="2 Rectángulo"/>
          <p:cNvSpPr/>
          <p:nvPr/>
        </p:nvSpPr>
        <p:spPr>
          <a:xfrm>
            <a:off x="611560" y="1166843"/>
            <a:ext cx="7920880" cy="5262979"/>
          </a:xfrm>
          <a:prstGeom prst="rect">
            <a:avLst/>
          </a:prstGeom>
        </p:spPr>
        <p:txBody>
          <a:bodyPr wrap="square">
            <a:spAutoFit/>
          </a:bodyPr>
          <a:lstStyle/>
          <a:p>
            <a:pPr marL="457200" indent="-457200" algn="just">
              <a:buFont typeface="Wingdings" pitchFamily="2" charset="2"/>
              <a:buChar char="Ø"/>
            </a:pPr>
            <a:r>
              <a:rPr lang="es-EC" sz="2800" dirty="0" smtClean="0"/>
              <a:t>Misión </a:t>
            </a:r>
            <a:r>
              <a:rPr lang="es-EC" sz="2800" dirty="0"/>
              <a:t>institucional</a:t>
            </a:r>
            <a:r>
              <a:rPr lang="es-EC" sz="2800" dirty="0" smtClean="0"/>
              <a:t>.</a:t>
            </a:r>
          </a:p>
          <a:p>
            <a:pPr marL="457200" indent="-457200" algn="just">
              <a:buFont typeface="Wingdings" pitchFamily="2" charset="2"/>
              <a:buChar char="Ø"/>
            </a:pPr>
            <a:endParaRPr lang="es-EC" sz="2800" dirty="0"/>
          </a:p>
          <a:p>
            <a:pPr algn="just"/>
            <a:r>
              <a:rPr lang="es-EC" sz="2800" dirty="0"/>
              <a:t>Apoyar a pequeños y medianos emprendedores en la etapa de creación y desarrollo de nuevas empresas innovadoras en productos, servicios y procesos, aumentando la velocidad del nacimiento de nuevas empresas y su tasa de éxito en el mediano plazo.</a:t>
            </a:r>
          </a:p>
          <a:p>
            <a:pPr algn="just"/>
            <a:endParaRPr lang="es-EC" sz="2800" dirty="0" smtClean="0"/>
          </a:p>
          <a:p>
            <a:pPr marL="457200" indent="-457200" algn="just">
              <a:buFont typeface="Wingdings" pitchFamily="2" charset="2"/>
              <a:buChar char="Ø"/>
            </a:pPr>
            <a:r>
              <a:rPr lang="es-EC" sz="2800" dirty="0" smtClean="0"/>
              <a:t>Visión </a:t>
            </a:r>
            <a:r>
              <a:rPr lang="es-EC" sz="2800" dirty="0"/>
              <a:t>institucional</a:t>
            </a:r>
            <a:r>
              <a:rPr lang="es-EC" sz="2800" dirty="0" smtClean="0"/>
              <a:t>.</a:t>
            </a:r>
          </a:p>
          <a:p>
            <a:pPr marL="457200" indent="-457200" algn="just">
              <a:buFont typeface="Wingdings" pitchFamily="2" charset="2"/>
              <a:buChar char="Ø"/>
            </a:pPr>
            <a:endParaRPr lang="es-EC" sz="2800" dirty="0"/>
          </a:p>
          <a:p>
            <a:pPr algn="just"/>
            <a:r>
              <a:rPr lang="es-EC" sz="2800" dirty="0"/>
              <a:t>En los próximos cinco años convertirse en el motor de desarrollo local de la provincia de Imbabura.</a:t>
            </a:r>
          </a:p>
        </p:txBody>
      </p:sp>
    </p:spTree>
    <p:extLst>
      <p:ext uri="{BB962C8B-B14F-4D97-AF65-F5344CB8AC3E}">
        <p14:creationId xmlns:p14="http://schemas.microsoft.com/office/powerpoint/2010/main" val="557914100"/>
      </p:ext>
    </p:extLst>
  </p:cSld>
  <p:clrMapOvr>
    <a:masterClrMapping/>
  </p:clrMapOvr>
  <p:transition spd="slow">
    <p:zoom/>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a:bodyPr>
          <a:lstStyle/>
          <a:p>
            <a:r>
              <a:rPr lang="es-EC" sz="3600" dirty="0" smtClean="0"/>
              <a:t>Principio y Valores Institucionales</a:t>
            </a:r>
            <a:endParaRPr lang="es-EC" sz="3600" dirty="0"/>
          </a:p>
        </p:txBody>
      </p:sp>
      <p:sp>
        <p:nvSpPr>
          <p:cNvPr id="3" name="2 Rectángulo"/>
          <p:cNvSpPr/>
          <p:nvPr/>
        </p:nvSpPr>
        <p:spPr>
          <a:xfrm>
            <a:off x="611560" y="908720"/>
            <a:ext cx="7920880" cy="5262979"/>
          </a:xfrm>
          <a:prstGeom prst="rect">
            <a:avLst/>
          </a:prstGeom>
        </p:spPr>
        <p:txBody>
          <a:bodyPr wrap="square">
            <a:spAutoFit/>
          </a:bodyPr>
          <a:lstStyle/>
          <a:p>
            <a:pPr algn="just"/>
            <a:endParaRPr lang="es-EC" sz="2800" dirty="0" smtClean="0"/>
          </a:p>
          <a:p>
            <a:pPr algn="just"/>
            <a:r>
              <a:rPr lang="es-EC" sz="2800" dirty="0" smtClean="0"/>
              <a:t>HONESTIDAD</a:t>
            </a:r>
            <a:r>
              <a:rPr lang="es-EC" sz="2800" dirty="0"/>
              <a:t>.- Comportamiento ético y apegado a los principios y normatividad Institucional.</a:t>
            </a:r>
          </a:p>
          <a:p>
            <a:pPr algn="just"/>
            <a:endParaRPr lang="es-EC" sz="2800" dirty="0" smtClean="0"/>
          </a:p>
          <a:p>
            <a:pPr algn="just"/>
            <a:r>
              <a:rPr lang="es-EC" sz="2800" dirty="0" smtClean="0"/>
              <a:t>RESPETO</a:t>
            </a:r>
            <a:r>
              <a:rPr lang="es-EC" sz="2800" dirty="0"/>
              <a:t>.- Reconocer las diferencias individuales, dando a todas las personas un trato digno, escuchándolas para aprovechar sus aportaciones.</a:t>
            </a:r>
          </a:p>
          <a:p>
            <a:pPr algn="just"/>
            <a:endParaRPr lang="es-EC" sz="2800" dirty="0" smtClean="0"/>
          </a:p>
          <a:p>
            <a:pPr algn="just"/>
            <a:r>
              <a:rPr lang="es-EC" sz="2800" dirty="0" smtClean="0"/>
              <a:t>PROFESIONALISMO</a:t>
            </a:r>
            <a:r>
              <a:rPr lang="es-EC" sz="2800" dirty="0"/>
              <a:t>.- Trabajar de manera comprometida, responsable y eficiente, buscamos nuestro desarrollo integral.</a:t>
            </a:r>
          </a:p>
          <a:p>
            <a:pPr algn="just"/>
            <a:endParaRPr lang="es-EC" sz="2800" dirty="0" smtClean="0"/>
          </a:p>
        </p:txBody>
      </p:sp>
    </p:spTree>
    <p:extLst>
      <p:ext uri="{BB962C8B-B14F-4D97-AF65-F5344CB8AC3E}">
        <p14:creationId xmlns:p14="http://schemas.microsoft.com/office/powerpoint/2010/main" val="3414813701"/>
      </p:ext>
    </p:extLst>
  </p:cSld>
  <p:clrMapOvr>
    <a:masterClrMapping/>
  </p:clrMapOvr>
  <p:transition spd="slow">
    <p:zoom/>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Principio y Valores Institucionales</a:t>
            </a:r>
            <a:endParaRPr lang="es-EC" sz="3600" dirty="0"/>
          </a:p>
        </p:txBody>
      </p:sp>
      <p:sp>
        <p:nvSpPr>
          <p:cNvPr id="3" name="2 Rectángulo"/>
          <p:cNvSpPr/>
          <p:nvPr/>
        </p:nvSpPr>
        <p:spPr>
          <a:xfrm>
            <a:off x="611560" y="1166843"/>
            <a:ext cx="7920880" cy="5262979"/>
          </a:xfrm>
          <a:prstGeom prst="rect">
            <a:avLst/>
          </a:prstGeom>
        </p:spPr>
        <p:txBody>
          <a:bodyPr wrap="square">
            <a:spAutoFit/>
          </a:bodyPr>
          <a:lstStyle/>
          <a:p>
            <a:pPr algn="just"/>
            <a:endParaRPr lang="es-EC" sz="2800" dirty="0" smtClean="0"/>
          </a:p>
          <a:p>
            <a:pPr algn="just"/>
            <a:r>
              <a:rPr lang="es-EC" sz="2800" dirty="0" smtClean="0"/>
              <a:t>CALIDAD </a:t>
            </a:r>
            <a:r>
              <a:rPr lang="es-EC" sz="2800" dirty="0"/>
              <a:t>Y SERVICIO.- Realizar el trabajo buscando un mejoramiento continuo de manera que las expectativas de nuestros clientes sean plenamente satisfechas y, en la medida de lo posible, superadas.</a:t>
            </a:r>
          </a:p>
          <a:p>
            <a:pPr algn="just"/>
            <a:endParaRPr lang="es-EC" sz="2800" dirty="0" smtClean="0"/>
          </a:p>
          <a:p>
            <a:pPr algn="just"/>
            <a:r>
              <a:rPr lang="es-EC" sz="2800" dirty="0" smtClean="0"/>
              <a:t>TRABAJO </a:t>
            </a:r>
            <a:r>
              <a:rPr lang="es-EC" sz="2800" dirty="0"/>
              <a:t>EN EQUIPO.- Mantener relaciones basadas en la confianza, la colaboración, la comunicación abierta y sustentada, así como en todas aquellas conductas que faciliten la integración, participación y el logro de los objetivos institucionales.</a:t>
            </a:r>
          </a:p>
          <a:p>
            <a:pPr algn="just"/>
            <a:endParaRPr lang="es-EC" sz="2800" dirty="0" smtClean="0"/>
          </a:p>
        </p:txBody>
      </p:sp>
    </p:spTree>
    <p:extLst>
      <p:ext uri="{BB962C8B-B14F-4D97-AF65-F5344CB8AC3E}">
        <p14:creationId xmlns:p14="http://schemas.microsoft.com/office/powerpoint/2010/main" val="531457050"/>
      </p:ext>
    </p:extLst>
  </p:cSld>
  <p:clrMapOvr>
    <a:masterClrMapping/>
  </p:clrMapOvr>
  <p:transition spd="slow">
    <p:zoom/>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Principio y Valores Institucionales</a:t>
            </a:r>
            <a:endParaRPr lang="es-EC" sz="3600" dirty="0"/>
          </a:p>
        </p:txBody>
      </p:sp>
      <p:sp>
        <p:nvSpPr>
          <p:cNvPr id="3" name="2 Rectángulo"/>
          <p:cNvSpPr/>
          <p:nvPr/>
        </p:nvSpPr>
        <p:spPr>
          <a:xfrm>
            <a:off x="611560" y="1166843"/>
            <a:ext cx="7920880" cy="4401205"/>
          </a:xfrm>
          <a:prstGeom prst="rect">
            <a:avLst/>
          </a:prstGeom>
        </p:spPr>
        <p:txBody>
          <a:bodyPr wrap="square">
            <a:spAutoFit/>
          </a:bodyPr>
          <a:lstStyle/>
          <a:p>
            <a:pPr algn="just"/>
            <a:endParaRPr lang="es-EC" sz="2800" dirty="0" smtClean="0"/>
          </a:p>
          <a:p>
            <a:pPr algn="just"/>
            <a:r>
              <a:rPr lang="es-EC" sz="2800" dirty="0" smtClean="0"/>
              <a:t>CREATIVIDAD</a:t>
            </a:r>
            <a:r>
              <a:rPr lang="es-EC" sz="2800" dirty="0"/>
              <a:t>.- Utilizar iniciativa e imaginación de manera permanentemente en el  desarrollo de productos, servicios y procesos de trabajo innovadores.</a:t>
            </a:r>
          </a:p>
          <a:p>
            <a:pPr algn="just"/>
            <a:endParaRPr lang="es-EC" sz="2800" dirty="0" smtClean="0"/>
          </a:p>
          <a:p>
            <a:pPr algn="just"/>
            <a:r>
              <a:rPr lang="es-EC" sz="2800" dirty="0" smtClean="0"/>
              <a:t>CONFIDENCIALIDAD</a:t>
            </a:r>
            <a:r>
              <a:rPr lang="es-EC" sz="2800" dirty="0"/>
              <a:t>.-  Mantener la discreción en cuanto a información y documentación suministrada por el cliente.</a:t>
            </a:r>
          </a:p>
          <a:p>
            <a:pPr algn="just"/>
            <a:endParaRPr lang="es-EC" sz="2800" dirty="0"/>
          </a:p>
        </p:txBody>
      </p:sp>
    </p:spTree>
    <p:extLst>
      <p:ext uri="{BB962C8B-B14F-4D97-AF65-F5344CB8AC3E}">
        <p14:creationId xmlns:p14="http://schemas.microsoft.com/office/powerpoint/2010/main" val="3002545877"/>
      </p:ext>
    </p:extLst>
  </p:cSld>
  <p:clrMapOvr>
    <a:masterClrMapping/>
  </p:clrMapOvr>
  <p:transition spd="slow">
    <p:zoom/>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a:bodyPr>
          <a:lstStyle/>
          <a:p>
            <a:r>
              <a:rPr lang="es-EC" sz="3600" dirty="0" smtClean="0"/>
              <a:t>Objetivos </a:t>
            </a:r>
            <a:r>
              <a:rPr lang="es-EC" sz="3600" dirty="0"/>
              <a:t>institucionales</a:t>
            </a:r>
            <a:r>
              <a:rPr lang="es-EC" sz="3600" dirty="0" smtClean="0"/>
              <a:t>.</a:t>
            </a:r>
            <a:endParaRPr lang="es-EC" sz="3600" dirty="0"/>
          </a:p>
        </p:txBody>
      </p:sp>
      <p:sp>
        <p:nvSpPr>
          <p:cNvPr id="3" name="2 Rectángulo"/>
          <p:cNvSpPr/>
          <p:nvPr/>
        </p:nvSpPr>
        <p:spPr>
          <a:xfrm>
            <a:off x="611560" y="1052736"/>
            <a:ext cx="7920880" cy="5693866"/>
          </a:xfrm>
          <a:prstGeom prst="rect">
            <a:avLst/>
          </a:prstGeom>
        </p:spPr>
        <p:txBody>
          <a:bodyPr wrap="square">
            <a:spAutoFit/>
          </a:bodyPr>
          <a:lstStyle/>
          <a:p>
            <a:pPr algn="just"/>
            <a:r>
              <a:rPr lang="es-EC" sz="2800" dirty="0" smtClean="0"/>
              <a:t>a</a:t>
            </a:r>
            <a:r>
              <a:rPr lang="es-EC" sz="2800" dirty="0"/>
              <a:t>.	Apoyar la creación y consolidación de nuevas empresas, ayudándolas a superar las barreras técnicas, gerenciales y de mercado.</a:t>
            </a:r>
          </a:p>
          <a:p>
            <a:pPr algn="just"/>
            <a:endParaRPr lang="es-EC" sz="2800" dirty="0" smtClean="0"/>
          </a:p>
          <a:p>
            <a:pPr algn="just"/>
            <a:r>
              <a:rPr lang="es-EC" sz="2800" dirty="0" smtClean="0"/>
              <a:t>b</a:t>
            </a:r>
            <a:r>
              <a:rPr lang="es-EC" sz="2800" dirty="0"/>
              <a:t>.	Reducir la mortalidad de pequeños y medianos emprendimientos en la etapa de creación y desarrollo de una nueva empresa.</a:t>
            </a:r>
          </a:p>
          <a:p>
            <a:pPr algn="just"/>
            <a:endParaRPr lang="es-EC" sz="2800" dirty="0" smtClean="0"/>
          </a:p>
          <a:p>
            <a:pPr algn="just"/>
            <a:r>
              <a:rPr lang="es-EC" sz="2800" dirty="0" smtClean="0"/>
              <a:t>c</a:t>
            </a:r>
            <a:r>
              <a:rPr lang="es-EC" sz="2800" dirty="0"/>
              <a:t>.	Apoyar la introducción de nuevos productos, procesos y servicios al mercado. </a:t>
            </a:r>
          </a:p>
          <a:p>
            <a:pPr algn="just"/>
            <a:endParaRPr lang="es-EC" sz="2800" dirty="0" smtClean="0"/>
          </a:p>
          <a:p>
            <a:pPr algn="just"/>
            <a:r>
              <a:rPr lang="es-EC" sz="2800" dirty="0" smtClean="0"/>
              <a:t>d</a:t>
            </a:r>
            <a:r>
              <a:rPr lang="es-EC" sz="2800" dirty="0"/>
              <a:t>.	Acelerar el proceso de financiamiento de las empresas pre incubadas e incubadas</a:t>
            </a:r>
            <a:r>
              <a:rPr lang="es-EC" sz="2800" dirty="0" smtClean="0"/>
              <a:t>.</a:t>
            </a:r>
            <a:endParaRPr lang="es-EC" sz="2800" dirty="0"/>
          </a:p>
        </p:txBody>
      </p:sp>
    </p:spTree>
    <p:extLst>
      <p:ext uri="{BB962C8B-B14F-4D97-AF65-F5344CB8AC3E}">
        <p14:creationId xmlns:p14="http://schemas.microsoft.com/office/powerpoint/2010/main" val="3794342503"/>
      </p:ext>
    </p:extLst>
  </p:cSld>
  <p:clrMapOvr>
    <a:masterClrMapping/>
  </p:clrMapOvr>
  <p:transition spd="slow">
    <p:zoom/>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a:bodyPr>
          <a:lstStyle/>
          <a:p>
            <a:r>
              <a:rPr lang="es-EC" sz="3600" dirty="0" smtClean="0"/>
              <a:t>Objetivos </a:t>
            </a:r>
            <a:r>
              <a:rPr lang="es-EC" sz="3600" dirty="0"/>
              <a:t>institucionales</a:t>
            </a:r>
            <a:r>
              <a:rPr lang="es-EC" sz="3600" dirty="0" smtClean="0"/>
              <a:t>.</a:t>
            </a:r>
            <a:endParaRPr lang="es-EC" sz="3600" dirty="0"/>
          </a:p>
        </p:txBody>
      </p:sp>
      <p:sp>
        <p:nvSpPr>
          <p:cNvPr id="3" name="2 Rectángulo"/>
          <p:cNvSpPr/>
          <p:nvPr/>
        </p:nvSpPr>
        <p:spPr>
          <a:xfrm>
            <a:off x="611560" y="1166843"/>
            <a:ext cx="7920880" cy="5262979"/>
          </a:xfrm>
          <a:prstGeom prst="rect">
            <a:avLst/>
          </a:prstGeom>
        </p:spPr>
        <p:txBody>
          <a:bodyPr wrap="square">
            <a:spAutoFit/>
          </a:bodyPr>
          <a:lstStyle/>
          <a:p>
            <a:pPr algn="just"/>
            <a:r>
              <a:rPr lang="es-EC" sz="2800" dirty="0" smtClean="0"/>
              <a:t>e</a:t>
            </a:r>
            <a:r>
              <a:rPr lang="es-EC" sz="2800" dirty="0"/>
              <a:t>.	Aportar al desarrollo económico de la región donde se encuentra el centro de emprendimiento e incubadora de empresas.</a:t>
            </a:r>
          </a:p>
          <a:p>
            <a:pPr algn="just"/>
            <a:endParaRPr lang="es-EC" sz="2800" dirty="0" smtClean="0"/>
          </a:p>
          <a:p>
            <a:pPr algn="just"/>
            <a:r>
              <a:rPr lang="es-EC" sz="2800" dirty="0" smtClean="0"/>
              <a:t>f</a:t>
            </a:r>
            <a:r>
              <a:rPr lang="es-EC" sz="2800" dirty="0"/>
              <a:t>.	Contribuir a la creación y fomento de una cultura emprendedora.</a:t>
            </a:r>
          </a:p>
          <a:p>
            <a:pPr algn="just"/>
            <a:endParaRPr lang="es-EC" sz="2800" dirty="0" smtClean="0"/>
          </a:p>
          <a:p>
            <a:pPr algn="just"/>
            <a:r>
              <a:rPr lang="es-EC" sz="2800" dirty="0" smtClean="0"/>
              <a:t>g</a:t>
            </a:r>
            <a:r>
              <a:rPr lang="es-EC" sz="2800" dirty="0"/>
              <a:t>.	Lograr la auto-sostenibilidad económica.</a:t>
            </a:r>
          </a:p>
          <a:p>
            <a:pPr algn="just"/>
            <a:endParaRPr lang="es-EC" sz="2800" dirty="0" smtClean="0"/>
          </a:p>
          <a:p>
            <a:pPr algn="just"/>
            <a:r>
              <a:rPr lang="es-EC" sz="2800" dirty="0" smtClean="0"/>
              <a:t>h</a:t>
            </a:r>
            <a:r>
              <a:rPr lang="es-EC" sz="2800" dirty="0"/>
              <a:t>.	Posibilitar y acelerar la transferencia de innovaciones tecnológicas desde el mundo académico y de la investigación hacia el ámbito  </a:t>
            </a:r>
          </a:p>
        </p:txBody>
      </p:sp>
      <p:sp>
        <p:nvSpPr>
          <p:cNvPr id="4" name="3 Flecha derecha">
            <a:hlinkClick r:id="rId2" action="ppaction://hlinksldjump"/>
          </p:cNvPr>
          <p:cNvSpPr/>
          <p:nvPr/>
        </p:nvSpPr>
        <p:spPr>
          <a:xfrm>
            <a:off x="7164288" y="5661248"/>
            <a:ext cx="1152128" cy="620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43413865"/>
      </p:ext>
    </p:extLst>
  </p:cSld>
  <p:clrMapOvr>
    <a:masterClrMapping/>
  </p:clrMapOvr>
  <p:transition spd="slow">
    <p:zoom/>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710952"/>
          </a:xfrm>
        </p:spPr>
        <p:txBody>
          <a:bodyPr>
            <a:normAutofit/>
          </a:bodyPr>
          <a:lstStyle/>
          <a:p>
            <a:r>
              <a:rPr lang="es-EC" sz="3600" dirty="0" smtClean="0"/>
              <a:t>Indicadores de Evaluación</a:t>
            </a:r>
            <a:endParaRPr lang="es-EC" sz="3600" dirty="0"/>
          </a:p>
        </p:txBody>
      </p:sp>
      <p:sp>
        <p:nvSpPr>
          <p:cNvPr id="3" name="2 Rectángulo"/>
          <p:cNvSpPr/>
          <p:nvPr/>
        </p:nvSpPr>
        <p:spPr>
          <a:xfrm>
            <a:off x="611560" y="1166843"/>
            <a:ext cx="7920880" cy="5693866"/>
          </a:xfrm>
          <a:prstGeom prst="rect">
            <a:avLst/>
          </a:prstGeom>
        </p:spPr>
        <p:txBody>
          <a:bodyPr wrap="square">
            <a:spAutoFit/>
          </a:bodyPr>
          <a:lstStyle/>
          <a:p>
            <a:pPr algn="just"/>
            <a:r>
              <a:rPr lang="es-EC" sz="2800" dirty="0"/>
              <a:t>Los indicadores permitirán</a:t>
            </a:r>
            <a:r>
              <a:rPr lang="es-EC" sz="2800" dirty="0" smtClean="0"/>
              <a:t>:</a:t>
            </a:r>
          </a:p>
          <a:p>
            <a:pPr algn="just"/>
            <a:endParaRPr lang="es-EC" sz="2800" dirty="0"/>
          </a:p>
          <a:p>
            <a:pPr algn="just"/>
            <a:r>
              <a:rPr lang="es-EC" sz="2800" dirty="0"/>
              <a:t>1.	Medir los cambios de la situación del centro de emprendimiento e incubadora a través del tiempo.</a:t>
            </a:r>
          </a:p>
          <a:p>
            <a:pPr algn="just"/>
            <a:endParaRPr lang="es-EC" sz="2800" dirty="0" smtClean="0"/>
          </a:p>
          <a:p>
            <a:pPr algn="just"/>
            <a:r>
              <a:rPr lang="es-EC" sz="2800" dirty="0" smtClean="0"/>
              <a:t>2</a:t>
            </a:r>
            <a:r>
              <a:rPr lang="es-EC" sz="2800" dirty="0"/>
              <a:t>.	Observar los resultados de las iniciativas y acciones desarrolladas.</a:t>
            </a:r>
          </a:p>
          <a:p>
            <a:pPr algn="just"/>
            <a:endParaRPr lang="es-EC" sz="2800" dirty="0" smtClean="0"/>
          </a:p>
          <a:p>
            <a:pPr algn="just"/>
            <a:r>
              <a:rPr lang="es-EC" sz="2800" dirty="0" smtClean="0"/>
              <a:t>3</a:t>
            </a:r>
            <a:r>
              <a:rPr lang="es-EC" sz="2800" dirty="0"/>
              <a:t>.	Evaluar y dar seguimiento al proceso de desarrollo.</a:t>
            </a:r>
          </a:p>
          <a:p>
            <a:pPr algn="just"/>
            <a:endParaRPr lang="es-EC" sz="2800" dirty="0" smtClean="0"/>
          </a:p>
          <a:p>
            <a:pPr algn="just"/>
            <a:r>
              <a:rPr lang="es-EC" sz="2800" dirty="0" smtClean="0"/>
              <a:t>4</a:t>
            </a:r>
            <a:r>
              <a:rPr lang="es-EC" sz="2800" dirty="0"/>
              <a:t>.	Orientar el cómo alcanzar mejores resultados.</a:t>
            </a:r>
          </a:p>
          <a:p>
            <a:pPr algn="just"/>
            <a:r>
              <a:rPr lang="es-EC" sz="2800" dirty="0" smtClean="0"/>
              <a:t>. </a:t>
            </a:r>
            <a:endParaRPr lang="es-EC" sz="2800" dirty="0"/>
          </a:p>
        </p:txBody>
      </p:sp>
    </p:spTree>
    <p:extLst>
      <p:ext uri="{BB962C8B-B14F-4D97-AF65-F5344CB8AC3E}">
        <p14:creationId xmlns:p14="http://schemas.microsoft.com/office/powerpoint/2010/main" val="2330894009"/>
      </p:ext>
    </p:extLst>
  </p:cSld>
  <p:clrMapOvr>
    <a:masterClrMapping/>
  </p:clrMapOvr>
  <p:transition spd="slow">
    <p:zoom/>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sz="3600" dirty="0"/>
              <a:t>I</a:t>
            </a:r>
            <a:r>
              <a:rPr lang="es-EC" sz="3600" dirty="0" smtClean="0"/>
              <a:t>ndicadores del Subproceso de Fomento de la Cultura </a:t>
            </a:r>
            <a:r>
              <a:rPr lang="es-EC" sz="3600" dirty="0"/>
              <a:t>E</a:t>
            </a:r>
            <a:r>
              <a:rPr lang="es-EC" sz="3600" dirty="0" smtClean="0"/>
              <a:t>mprendedora.-</a:t>
            </a:r>
            <a:endParaRPr lang="es-EC" sz="3600" dirty="0"/>
          </a:p>
        </p:txBody>
      </p:sp>
      <p:sp>
        <p:nvSpPr>
          <p:cNvPr id="3" name="2 Rectángulo"/>
          <p:cNvSpPr/>
          <p:nvPr/>
        </p:nvSpPr>
        <p:spPr>
          <a:xfrm>
            <a:off x="611560" y="908720"/>
            <a:ext cx="7920880" cy="954107"/>
          </a:xfrm>
          <a:prstGeom prst="rect">
            <a:avLst/>
          </a:prstGeom>
        </p:spPr>
        <p:txBody>
          <a:bodyPr wrap="square">
            <a:spAutoFit/>
          </a:bodyPr>
          <a:lstStyle/>
          <a:p>
            <a:pPr algn="just"/>
            <a:endParaRPr lang="es-EC" sz="2800" dirty="0"/>
          </a:p>
          <a:p>
            <a:pPr algn="just"/>
            <a:r>
              <a:rPr lang="es-EC" sz="2800" dirty="0" smtClean="0"/>
              <a:t> </a:t>
            </a:r>
            <a:endParaRPr lang="es-EC" sz="2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436573"/>
            <a:ext cx="7128792" cy="141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2708920"/>
            <a:ext cx="7344816"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7624" y="3861048"/>
            <a:ext cx="7128792"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494465"/>
      </p:ext>
    </p:extLst>
  </p:cSld>
  <p:clrMapOvr>
    <a:masterClrMapping/>
  </p:clrMapOvr>
  <p:transition spd="slow">
    <p:zoom/>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710952"/>
          </a:xfrm>
        </p:spPr>
        <p:txBody>
          <a:bodyPr>
            <a:normAutofit fontScale="90000"/>
          </a:bodyPr>
          <a:lstStyle/>
          <a:p>
            <a:r>
              <a:rPr lang="es-EC" sz="3600" dirty="0"/>
              <a:t>I</a:t>
            </a:r>
            <a:r>
              <a:rPr lang="es-EC" sz="3600" dirty="0" smtClean="0"/>
              <a:t>ndicadores del subproceso de </a:t>
            </a:r>
            <a:r>
              <a:rPr lang="es-EC" sz="3600" dirty="0" err="1"/>
              <a:t>P</a:t>
            </a:r>
            <a:r>
              <a:rPr lang="es-EC" sz="3600" dirty="0" err="1" smtClean="0"/>
              <a:t>reincubación</a:t>
            </a:r>
            <a:endParaRPr lang="es-EC" sz="3600" dirty="0"/>
          </a:p>
        </p:txBody>
      </p:sp>
      <p:sp>
        <p:nvSpPr>
          <p:cNvPr id="3" name="2 Rectángulo"/>
          <p:cNvSpPr/>
          <p:nvPr/>
        </p:nvSpPr>
        <p:spPr>
          <a:xfrm>
            <a:off x="611560" y="836712"/>
            <a:ext cx="7920880" cy="523220"/>
          </a:xfrm>
          <a:prstGeom prst="rect">
            <a:avLst/>
          </a:prstGeom>
        </p:spPr>
        <p:txBody>
          <a:bodyPr wrap="square">
            <a:spAutoFit/>
          </a:bodyPr>
          <a:lstStyle/>
          <a:p>
            <a:pPr algn="just"/>
            <a:r>
              <a:rPr lang="es-EC" sz="2800" dirty="0" smtClean="0"/>
              <a:t>. </a:t>
            </a:r>
            <a:endParaRPr lang="es-EC"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620688"/>
            <a:ext cx="7200800" cy="1447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772816"/>
            <a:ext cx="7416824" cy="177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289" y="2996952"/>
            <a:ext cx="7953151" cy="1518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536" y="4089251"/>
            <a:ext cx="7992888" cy="128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5616" y="5025355"/>
            <a:ext cx="7272808" cy="1211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871769"/>
      </p:ext>
    </p:extLst>
  </p:cSld>
  <p:clrMapOvr>
    <a:masterClrMapping/>
  </p:clrMapOvr>
  <p:transition spd="slow">
    <p:zoom/>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I</a:t>
            </a:r>
            <a:r>
              <a:rPr lang="es-EC" sz="3600" dirty="0" smtClean="0"/>
              <a:t>ndicadores del Subproceso de Incubación</a:t>
            </a:r>
            <a:endParaRPr lang="es-EC" sz="3600" dirty="0"/>
          </a:p>
        </p:txBody>
      </p:sp>
      <p:sp>
        <p:nvSpPr>
          <p:cNvPr id="3" name="2 Rectángulo"/>
          <p:cNvSpPr/>
          <p:nvPr/>
        </p:nvSpPr>
        <p:spPr>
          <a:xfrm>
            <a:off x="611560" y="1166843"/>
            <a:ext cx="7920880" cy="954107"/>
          </a:xfrm>
          <a:prstGeom prst="rect">
            <a:avLst/>
          </a:prstGeom>
        </p:spPr>
        <p:txBody>
          <a:bodyPr wrap="square">
            <a:spAutoFit/>
          </a:bodyPr>
          <a:lstStyle/>
          <a:p>
            <a:pPr algn="just"/>
            <a:endParaRPr lang="es-EC" sz="2800" dirty="0"/>
          </a:p>
          <a:p>
            <a:pPr algn="just"/>
            <a:r>
              <a:rPr lang="es-EC" sz="2800" dirty="0"/>
              <a:t>. </a:t>
            </a:r>
            <a:r>
              <a:rPr lang="es-EC" sz="2800" dirty="0" smtClean="0"/>
              <a:t>	 </a:t>
            </a:r>
            <a:endParaRPr lang="es-EC" sz="28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166844"/>
            <a:ext cx="7776864" cy="1471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120950"/>
            <a:ext cx="7992888" cy="122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2996952"/>
            <a:ext cx="7920880" cy="1139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3933056"/>
            <a:ext cx="7920880" cy="1139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1560" y="4825206"/>
            <a:ext cx="7920880" cy="1268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4810471"/>
      </p:ext>
    </p:extLst>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a:t>	Objetivos </a:t>
            </a:r>
            <a:r>
              <a:rPr lang="es-EC" dirty="0" smtClean="0"/>
              <a:t>específicos</a:t>
            </a:r>
            <a:br>
              <a:rPr lang="es-EC" dirty="0" smtClean="0"/>
            </a:br>
            <a:endParaRPr lang="es-EC" dirty="0"/>
          </a:p>
        </p:txBody>
      </p:sp>
      <p:sp>
        <p:nvSpPr>
          <p:cNvPr id="6" name="5 CuadroTexto"/>
          <p:cNvSpPr txBox="1"/>
          <p:nvPr/>
        </p:nvSpPr>
        <p:spPr>
          <a:xfrm>
            <a:off x="179512" y="1052736"/>
            <a:ext cx="8784976" cy="2908489"/>
          </a:xfrm>
          <a:prstGeom prst="rect">
            <a:avLst/>
          </a:prstGeom>
          <a:noFill/>
        </p:spPr>
        <p:txBody>
          <a:bodyPr wrap="square" rtlCol="0">
            <a:spAutoFit/>
          </a:bodyPr>
          <a:lstStyle/>
          <a:p>
            <a:pPr marL="514350" indent="-514350" algn="just">
              <a:buAutoNum type="alphaLcPeriod" startAt="2"/>
            </a:pPr>
            <a:endParaRPr lang="es-EC" sz="2800" dirty="0" smtClean="0"/>
          </a:p>
          <a:p>
            <a:pPr marL="342900" lvl="0" indent="-342900">
              <a:spcBef>
                <a:spcPts val="600"/>
              </a:spcBef>
              <a:spcAft>
                <a:spcPts val="600"/>
              </a:spcAft>
              <a:buFont typeface="+mj-lt"/>
              <a:buAutoNum type="alphaLcParenR"/>
            </a:pPr>
            <a:endParaRPr lang="es-EC" sz="2800" dirty="0" smtClean="0">
              <a:cs typeface="Arial"/>
            </a:endParaRPr>
          </a:p>
          <a:p>
            <a:pPr marL="514350" lvl="0" indent="-514350">
              <a:spcBef>
                <a:spcPts val="600"/>
              </a:spcBef>
              <a:spcAft>
                <a:spcPts val="600"/>
              </a:spcAft>
              <a:buFont typeface="+mj-lt"/>
              <a:buAutoNum type="alphaLcPeriod" startAt="3"/>
            </a:pPr>
            <a:r>
              <a:rPr lang="es-EC" sz="2800" dirty="0" smtClean="0">
                <a:cs typeface="Arial"/>
              </a:rPr>
              <a:t>Sugerir </a:t>
            </a:r>
            <a:r>
              <a:rPr lang="es-EC" sz="2800" dirty="0">
                <a:cs typeface="Arial"/>
              </a:rPr>
              <a:t>la estructura orgánica y principales procesos organizacionales que deben integrar el centro de emprendimiento e incubación de empresas en la provincia de Imbabura</a:t>
            </a:r>
            <a:r>
              <a:rPr lang="es-EC" sz="2800" dirty="0" smtClean="0">
                <a:cs typeface="Arial"/>
              </a:rPr>
              <a:t>.</a:t>
            </a:r>
            <a:endParaRPr lang="es-EC" sz="2800" dirty="0"/>
          </a:p>
        </p:txBody>
      </p:sp>
      <p:sp>
        <p:nvSpPr>
          <p:cNvPr id="3" name="2 Flecha derecha">
            <a:hlinkClick r:id="rId2" action="ppaction://hlinksldjump"/>
          </p:cNvPr>
          <p:cNvSpPr/>
          <p:nvPr/>
        </p:nvSpPr>
        <p:spPr>
          <a:xfrm>
            <a:off x="7092280" y="5373216"/>
            <a:ext cx="1512168"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810894396"/>
      </p:ext>
    </p:extLst>
  </p:cSld>
  <p:clrMapOvr>
    <a:masterClrMapping/>
  </p:clrMapOvr>
  <p:transition spd="slow">
    <p:zoom/>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sz="3600" dirty="0"/>
              <a:t>I</a:t>
            </a:r>
            <a:r>
              <a:rPr lang="es-EC" sz="3600" dirty="0" smtClean="0"/>
              <a:t>ndicadores del Subproceso de Seguimiento y Servicios </a:t>
            </a:r>
            <a:r>
              <a:rPr lang="es-EC" sz="3600" dirty="0"/>
              <a:t>E</a:t>
            </a:r>
            <a:r>
              <a:rPr lang="es-EC" sz="3600" dirty="0" smtClean="0"/>
              <a:t>mpresariales.-</a:t>
            </a:r>
            <a:endParaRPr lang="es-EC" sz="3600" dirty="0"/>
          </a:p>
        </p:txBody>
      </p:sp>
      <p:sp>
        <p:nvSpPr>
          <p:cNvPr id="4" name="3 Flecha derecha">
            <a:hlinkClick r:id="rId2" action="ppaction://hlinksldjump"/>
          </p:cNvPr>
          <p:cNvSpPr/>
          <p:nvPr/>
        </p:nvSpPr>
        <p:spPr>
          <a:xfrm>
            <a:off x="7092280" y="5589240"/>
            <a:ext cx="1296144"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1844824"/>
            <a:ext cx="756084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584" y="3501008"/>
            <a:ext cx="7560840"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2557519"/>
      </p:ext>
    </p:extLst>
  </p:cSld>
  <p:clrMapOvr>
    <a:masterClrMapping/>
  </p:clrMapOvr>
  <p:transition spd="slow">
    <p:zoom/>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490066"/>
          </a:xfrm>
        </p:spPr>
        <p:txBody>
          <a:bodyPr>
            <a:noAutofit/>
          </a:bodyPr>
          <a:lstStyle/>
          <a:p>
            <a:r>
              <a:rPr lang="es-EC" sz="2800" dirty="0" smtClean="0"/>
              <a:t>IMPACTOS</a:t>
            </a:r>
            <a:endParaRPr lang="es-EC" sz="2800" dirty="0"/>
          </a:p>
        </p:txBody>
      </p:sp>
      <p:graphicFrame>
        <p:nvGraphicFramePr>
          <p:cNvPr id="10" name="9 Diagrama"/>
          <p:cNvGraphicFramePr/>
          <p:nvPr>
            <p:extLst>
              <p:ext uri="{D42A27DB-BD31-4B8C-83A1-F6EECF244321}">
                <p14:modId xmlns:p14="http://schemas.microsoft.com/office/powerpoint/2010/main" val="921526652"/>
              </p:ext>
            </p:extLst>
          </p:nvPr>
        </p:nvGraphicFramePr>
        <p:xfrm>
          <a:off x="611560" y="476672"/>
          <a:ext cx="792088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Flecha derecha">
            <a:hlinkClick r:id="rId7" action="ppaction://hlinksldjump"/>
          </p:cNvPr>
          <p:cNvSpPr/>
          <p:nvPr/>
        </p:nvSpPr>
        <p:spPr>
          <a:xfrm>
            <a:off x="6660232" y="314096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4</a:t>
            </a:r>
            <a:endParaRPr lang="es-EC" dirty="0">
              <a:solidFill>
                <a:prstClr val="white"/>
              </a:solidFill>
            </a:endParaRPr>
          </a:p>
        </p:txBody>
      </p:sp>
      <p:sp>
        <p:nvSpPr>
          <p:cNvPr id="13" name="12 Flecha derecha">
            <a:hlinkClick r:id="rId8" action="ppaction://hlinksldjump"/>
          </p:cNvPr>
          <p:cNvSpPr/>
          <p:nvPr/>
        </p:nvSpPr>
        <p:spPr>
          <a:xfrm>
            <a:off x="6660232" y="5733256"/>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7</a:t>
            </a:r>
            <a:endParaRPr lang="es-EC" dirty="0">
              <a:solidFill>
                <a:prstClr val="white"/>
              </a:solidFill>
            </a:endParaRPr>
          </a:p>
        </p:txBody>
      </p:sp>
      <p:sp>
        <p:nvSpPr>
          <p:cNvPr id="3" name="2 Flecha derecha">
            <a:hlinkClick r:id="rId9"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volver</a:t>
            </a:r>
            <a:endParaRPr lang="es-EC" dirty="0">
              <a:solidFill>
                <a:prstClr val="white"/>
              </a:solidFill>
            </a:endParaRPr>
          </a:p>
        </p:txBody>
      </p:sp>
      <p:sp>
        <p:nvSpPr>
          <p:cNvPr id="9" name="8 Flecha derecha">
            <a:hlinkClick r:id="rId10" action="ppaction://hlinksldjump"/>
          </p:cNvPr>
          <p:cNvSpPr/>
          <p:nvPr/>
        </p:nvSpPr>
        <p:spPr>
          <a:xfrm>
            <a:off x="6660232" y="22048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3</a:t>
            </a:r>
            <a:endParaRPr lang="es-EC" dirty="0">
              <a:solidFill>
                <a:prstClr val="white"/>
              </a:solidFill>
            </a:endParaRPr>
          </a:p>
        </p:txBody>
      </p:sp>
      <p:sp>
        <p:nvSpPr>
          <p:cNvPr id="15" name="14 Flecha derecha">
            <a:hlinkClick r:id="rId11" action="ppaction://hlinksldjump"/>
          </p:cNvPr>
          <p:cNvSpPr/>
          <p:nvPr/>
        </p:nvSpPr>
        <p:spPr>
          <a:xfrm>
            <a:off x="6660232" y="54868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1</a:t>
            </a:r>
            <a:endParaRPr lang="es-EC" dirty="0">
              <a:solidFill>
                <a:prstClr val="white"/>
              </a:solidFill>
            </a:endParaRPr>
          </a:p>
        </p:txBody>
      </p:sp>
      <p:sp>
        <p:nvSpPr>
          <p:cNvPr id="17" name="16 Flecha derecha">
            <a:hlinkClick r:id="rId12" action="ppaction://hlinksldjump"/>
          </p:cNvPr>
          <p:cNvSpPr/>
          <p:nvPr/>
        </p:nvSpPr>
        <p:spPr>
          <a:xfrm>
            <a:off x="6660232" y="393305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5</a:t>
            </a:r>
            <a:endParaRPr lang="es-EC" dirty="0">
              <a:solidFill>
                <a:prstClr val="white"/>
              </a:solidFill>
            </a:endParaRPr>
          </a:p>
        </p:txBody>
      </p:sp>
      <p:sp>
        <p:nvSpPr>
          <p:cNvPr id="18" name="17 Flecha derecha">
            <a:hlinkClick r:id="rId13" action="ppaction://hlinksldjump"/>
          </p:cNvPr>
          <p:cNvSpPr/>
          <p:nvPr/>
        </p:nvSpPr>
        <p:spPr>
          <a:xfrm>
            <a:off x="6660232" y="4797152"/>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6</a:t>
            </a:r>
            <a:endParaRPr lang="es-EC" dirty="0">
              <a:solidFill>
                <a:prstClr val="white"/>
              </a:solidFill>
            </a:endParaRPr>
          </a:p>
        </p:txBody>
      </p:sp>
      <p:sp>
        <p:nvSpPr>
          <p:cNvPr id="19" name="18 Flecha derecha">
            <a:hlinkClick r:id="rId14" action="ppaction://hlinksldjump"/>
          </p:cNvPr>
          <p:cNvSpPr/>
          <p:nvPr/>
        </p:nvSpPr>
        <p:spPr>
          <a:xfrm>
            <a:off x="6660232" y="141277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2</a:t>
            </a:r>
            <a:endParaRPr lang="es-EC" dirty="0">
              <a:solidFill>
                <a:prstClr val="white"/>
              </a:solidFill>
            </a:endParaRPr>
          </a:p>
        </p:txBody>
      </p:sp>
    </p:spTree>
    <p:extLst>
      <p:ext uri="{BB962C8B-B14F-4D97-AF65-F5344CB8AC3E}">
        <p14:creationId xmlns:p14="http://schemas.microsoft.com/office/powerpoint/2010/main" val="1611623679"/>
      </p:ext>
    </p:extLst>
  </p:cSld>
  <p:clrMapOvr>
    <a:masterClrMapping/>
  </p:clrMapOvr>
  <p:transition spd="slow">
    <p:zoom/>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Metodología Evaluación Impactos</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4" name="3 Tabla"/>
          <p:cNvGraphicFramePr>
            <a:graphicFrameLocks noGrp="1"/>
          </p:cNvGraphicFramePr>
          <p:nvPr>
            <p:extLst>
              <p:ext uri="{D42A27DB-BD31-4B8C-83A1-F6EECF244321}">
                <p14:modId xmlns:p14="http://schemas.microsoft.com/office/powerpoint/2010/main" val="2527910942"/>
              </p:ext>
            </p:extLst>
          </p:nvPr>
        </p:nvGraphicFramePr>
        <p:xfrm>
          <a:off x="1475656" y="1412775"/>
          <a:ext cx="5839072" cy="4104456"/>
        </p:xfrm>
        <a:graphic>
          <a:graphicData uri="http://schemas.openxmlformats.org/drawingml/2006/table">
            <a:tbl>
              <a:tblPr firstRow="1" firstCol="1" lastRow="1" lastCol="1" bandRow="1" bandCol="1"/>
              <a:tblGrid>
                <a:gridCol w="2864450"/>
                <a:gridCol w="2974622"/>
              </a:tblGrid>
              <a:tr h="513057">
                <a:tc>
                  <a:txBody>
                    <a:bodyPr/>
                    <a:lstStyle/>
                    <a:p>
                      <a:pPr algn="just">
                        <a:lnSpc>
                          <a:spcPct val="150000"/>
                        </a:lnSpc>
                        <a:spcBef>
                          <a:spcPts val="600"/>
                        </a:spcBef>
                        <a:spcAft>
                          <a:spcPts val="0"/>
                        </a:spcAft>
                      </a:pPr>
                      <a:r>
                        <a:rPr lang="es-EC" sz="1800" b="1" dirty="0">
                          <a:effectLst/>
                          <a:latin typeface="Arial"/>
                          <a:ea typeface="Times New Roman"/>
                          <a:cs typeface="Arial"/>
                        </a:rPr>
                        <a:t>Valoración Cualitativa</a:t>
                      </a:r>
                      <a:endParaRPr lang="es-EC" sz="1800" dirty="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b="1">
                          <a:effectLst/>
                          <a:latin typeface="Arial"/>
                          <a:ea typeface="Times New Roman"/>
                          <a:cs typeface="Arial"/>
                        </a:rPr>
                        <a:t>Valoración Cuantitativa</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Alto Positivo </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a:effectLst/>
                          <a:latin typeface="Arial"/>
                          <a:ea typeface="Times New Roman"/>
                          <a:cs typeface="Arial"/>
                        </a:rPr>
                        <a:t>+  3</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Medio Positivo</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dirty="0">
                          <a:effectLst/>
                          <a:latin typeface="Arial"/>
                          <a:ea typeface="Times New Roman"/>
                          <a:cs typeface="Arial"/>
                        </a:rPr>
                        <a:t>+  2</a:t>
                      </a:r>
                      <a:endParaRPr lang="es-EC" sz="1800" dirty="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Bajo Positivo</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a:effectLst/>
                          <a:latin typeface="Arial"/>
                          <a:ea typeface="Times New Roman"/>
                          <a:cs typeface="Arial"/>
                        </a:rPr>
                        <a:t>+  1</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dirty="0">
                          <a:effectLst/>
                          <a:latin typeface="Arial"/>
                          <a:ea typeface="Times New Roman"/>
                          <a:cs typeface="Arial"/>
                        </a:rPr>
                        <a:t>No Hay Impacto</a:t>
                      </a:r>
                      <a:endParaRPr lang="es-EC" sz="1800" dirty="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a:effectLst/>
                          <a:latin typeface="Arial"/>
                          <a:ea typeface="Times New Roman"/>
                          <a:cs typeface="Arial"/>
                        </a:rPr>
                        <a:t>0</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Bajo Negativo</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a:effectLst/>
                          <a:latin typeface="Arial"/>
                          <a:ea typeface="Times New Roman"/>
                          <a:cs typeface="Arial"/>
                        </a:rPr>
                        <a:t>- 1</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Medio Negativo</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a:effectLst/>
                          <a:latin typeface="Arial"/>
                          <a:ea typeface="Times New Roman"/>
                          <a:cs typeface="Arial"/>
                        </a:rPr>
                        <a:t>- 2</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800">
                          <a:effectLst/>
                          <a:latin typeface="Arial"/>
                          <a:ea typeface="Times New Roman"/>
                          <a:cs typeface="Arial"/>
                        </a:rPr>
                        <a:t>Alto Negativo</a:t>
                      </a:r>
                      <a:endParaRPr lang="es-EC" sz="180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800" dirty="0">
                          <a:effectLst/>
                          <a:latin typeface="Arial"/>
                          <a:ea typeface="Times New Roman"/>
                          <a:cs typeface="Arial"/>
                        </a:rPr>
                        <a:t>- 3</a:t>
                      </a:r>
                      <a:endParaRPr lang="es-EC" sz="1800" dirty="0">
                        <a:effectLst/>
                        <a:latin typeface="Arial"/>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Flecha derecha">
            <a:hlinkClick r:id="rId2" action="ppaction://hlinksldjump"/>
          </p:cNvPr>
          <p:cNvSpPr/>
          <p:nvPr/>
        </p:nvSpPr>
        <p:spPr>
          <a:xfrm>
            <a:off x="7314728" y="5085184"/>
            <a:ext cx="1440160"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840834995"/>
      </p:ext>
    </p:extLst>
  </p:cSld>
  <p:clrMapOvr>
    <a:masterClrMapping/>
  </p:clrMapOvr>
  <p:transition spd="slow">
    <p:zoom/>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económico</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5" name="4 Tabla"/>
          <p:cNvGraphicFramePr>
            <a:graphicFrameLocks noGrp="1"/>
          </p:cNvGraphicFramePr>
          <p:nvPr>
            <p:extLst>
              <p:ext uri="{D42A27DB-BD31-4B8C-83A1-F6EECF244321}">
                <p14:modId xmlns:p14="http://schemas.microsoft.com/office/powerpoint/2010/main" val="4172608737"/>
              </p:ext>
            </p:extLst>
          </p:nvPr>
        </p:nvGraphicFramePr>
        <p:xfrm>
          <a:off x="827587" y="1556796"/>
          <a:ext cx="7272804" cy="3960432"/>
        </p:xfrm>
        <a:graphic>
          <a:graphicData uri="http://schemas.openxmlformats.org/drawingml/2006/table">
            <a:tbl>
              <a:tblPr firstRow="1" firstCol="1" bandRow="1"/>
              <a:tblGrid>
                <a:gridCol w="3767906"/>
                <a:gridCol w="391767"/>
                <a:gridCol w="293140"/>
                <a:gridCol w="293140"/>
                <a:gridCol w="963437"/>
                <a:gridCol w="274876"/>
                <a:gridCol w="315057"/>
                <a:gridCol w="315057"/>
                <a:gridCol w="658424"/>
              </a:tblGrid>
              <a:tr h="440048">
                <a:tc gridSpan="9">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ANALISIS IMPACTO ECONOMICO</a:t>
                      </a:r>
                      <a:endParaRPr lang="es-EC" sz="20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440048">
                <a:tc>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NIVEL DE IMPACTO</a:t>
                      </a:r>
                      <a:endParaRPr lang="es-EC" sz="20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NEGATIVO</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NEUTRO</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POSITIVO</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TOTAL</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INDICADORES</a:t>
                      </a:r>
                      <a:endParaRPr lang="es-EC" sz="20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-1</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1</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440048">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Rentabilidad</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Competitividad</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Optimización de recursos</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Continuidad en el negocio</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Eficiencia</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20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0048">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TOTAL</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4</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9</a:t>
                      </a:r>
                      <a:endParaRPr lang="es-EC" sz="20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13</a:t>
                      </a:r>
                      <a:endParaRPr lang="es-EC" sz="20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Flecha derecha">
            <a:hlinkClick r:id="rId2" action="ppaction://hlinksldjump"/>
          </p:cNvPr>
          <p:cNvSpPr/>
          <p:nvPr/>
        </p:nvSpPr>
        <p:spPr>
          <a:xfrm>
            <a:off x="7236296" y="5301208"/>
            <a:ext cx="1440160"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908186147"/>
      </p:ext>
    </p:extLst>
  </p:cSld>
  <p:clrMapOvr>
    <a:masterClrMapping/>
  </p:clrMapOvr>
  <p:transition spd="slow">
    <p:zoom/>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Empresarial</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4" name="3 Tabla"/>
          <p:cNvGraphicFramePr>
            <a:graphicFrameLocks noGrp="1"/>
          </p:cNvGraphicFramePr>
          <p:nvPr>
            <p:extLst>
              <p:ext uri="{D42A27DB-BD31-4B8C-83A1-F6EECF244321}">
                <p14:modId xmlns:p14="http://schemas.microsoft.com/office/powerpoint/2010/main" val="107329491"/>
              </p:ext>
            </p:extLst>
          </p:nvPr>
        </p:nvGraphicFramePr>
        <p:xfrm>
          <a:off x="611559" y="1412775"/>
          <a:ext cx="7704856" cy="4104456"/>
        </p:xfrm>
        <a:graphic>
          <a:graphicData uri="http://schemas.openxmlformats.org/drawingml/2006/table">
            <a:tbl>
              <a:tblPr firstRow="1" firstCol="1" bandRow="1"/>
              <a:tblGrid>
                <a:gridCol w="3864134"/>
                <a:gridCol w="416757"/>
                <a:gridCol w="341835"/>
                <a:gridCol w="341835"/>
                <a:gridCol w="890642"/>
                <a:gridCol w="328723"/>
                <a:gridCol w="335279"/>
                <a:gridCol w="335279"/>
                <a:gridCol w="850372"/>
              </a:tblGrid>
              <a:tr h="513057">
                <a:tc gridSpan="9">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ANALISIS IMPACTO EMPRESARIAL</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NIVEL DE IMPACTO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NEGATIVO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NEUTRO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POSITIVO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INDICADORES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Sinergia empresarial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Optimización de recursos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Innovación empresarial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Innovación productos y servicios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9</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11</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Flecha derecha">
            <a:hlinkClick r:id="rId2" action="ppaction://hlinksldjump"/>
          </p:cNvPr>
          <p:cNvSpPr/>
          <p:nvPr/>
        </p:nvSpPr>
        <p:spPr>
          <a:xfrm>
            <a:off x="7092280" y="5517232"/>
            <a:ext cx="144016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47691786"/>
      </p:ext>
    </p:extLst>
  </p:cSld>
  <p:clrMapOvr>
    <a:masterClrMapping/>
  </p:clrMapOvr>
  <p:transition spd="slow">
    <p:zoom/>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Cultural</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5" name="4 Tabla"/>
          <p:cNvGraphicFramePr>
            <a:graphicFrameLocks noGrp="1"/>
          </p:cNvGraphicFramePr>
          <p:nvPr>
            <p:extLst>
              <p:ext uri="{D42A27DB-BD31-4B8C-83A1-F6EECF244321}">
                <p14:modId xmlns:p14="http://schemas.microsoft.com/office/powerpoint/2010/main" val="3499242558"/>
              </p:ext>
            </p:extLst>
          </p:nvPr>
        </p:nvGraphicFramePr>
        <p:xfrm>
          <a:off x="611560" y="1484784"/>
          <a:ext cx="7704857" cy="4032448"/>
        </p:xfrm>
        <a:graphic>
          <a:graphicData uri="http://schemas.openxmlformats.org/drawingml/2006/table">
            <a:tbl>
              <a:tblPr firstRow="1" firstCol="1" bandRow="1"/>
              <a:tblGrid>
                <a:gridCol w="4417865"/>
                <a:gridCol w="323107"/>
                <a:gridCol w="322219"/>
                <a:gridCol w="322219"/>
                <a:gridCol w="801554"/>
                <a:gridCol w="289376"/>
                <a:gridCol w="294702"/>
                <a:gridCol w="294702"/>
                <a:gridCol w="639113"/>
              </a:tblGrid>
              <a:tr h="576064">
                <a:tc gridSpan="9">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ANALISIS IMPACTO CULTURAL</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576064">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NIVEL DE IMPACTO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NEGATIVO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NEUTRO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POSITIVO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INDICADORES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576064">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Desarrollo cultura emprendedora</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Sinergia institucional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just">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Emprender como oportunidad profesional</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400" b="0">
                        <a:ln>
                          <a:solidFill>
                            <a:schemeClr val="tx1"/>
                          </a:solidFill>
                        </a:ln>
                        <a:effectLst/>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6</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8</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Flecha derecha">
            <a:hlinkClick r:id="rId2" action="ppaction://hlinksldjump"/>
          </p:cNvPr>
          <p:cNvSpPr/>
          <p:nvPr/>
        </p:nvSpPr>
        <p:spPr>
          <a:xfrm>
            <a:off x="7164288" y="5517232"/>
            <a:ext cx="136815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747883619"/>
      </p:ext>
    </p:extLst>
  </p:cSld>
  <p:clrMapOvr>
    <a:masterClrMapping/>
  </p:clrMapOvr>
  <p:transition spd="slow">
    <p:zoom/>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Educativo</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4" name="3 Tabla"/>
          <p:cNvGraphicFramePr>
            <a:graphicFrameLocks noGrp="1"/>
          </p:cNvGraphicFramePr>
          <p:nvPr>
            <p:extLst>
              <p:ext uri="{D42A27DB-BD31-4B8C-83A1-F6EECF244321}">
                <p14:modId xmlns:p14="http://schemas.microsoft.com/office/powerpoint/2010/main" val="2884606753"/>
              </p:ext>
            </p:extLst>
          </p:nvPr>
        </p:nvGraphicFramePr>
        <p:xfrm>
          <a:off x="611558" y="1484781"/>
          <a:ext cx="7704858" cy="4464496"/>
        </p:xfrm>
        <a:graphic>
          <a:graphicData uri="http://schemas.openxmlformats.org/drawingml/2006/table">
            <a:tbl>
              <a:tblPr firstRow="1" firstCol="1" bandRow="1"/>
              <a:tblGrid>
                <a:gridCol w="3761403"/>
                <a:gridCol w="436531"/>
                <a:gridCol w="356271"/>
                <a:gridCol w="356271"/>
                <a:gridCol w="964086"/>
                <a:gridCol w="339632"/>
                <a:gridCol w="342569"/>
                <a:gridCol w="379762"/>
                <a:gridCol w="768333"/>
              </a:tblGrid>
              <a:tr h="433208">
                <a:tc gridSpan="9">
                  <a:txBody>
                    <a:bodyPr/>
                    <a:lstStyle/>
                    <a:p>
                      <a:pPr algn="ctr">
                        <a:lnSpc>
                          <a:spcPct val="150000"/>
                        </a:lnSpc>
                        <a:spcBef>
                          <a:spcPts val="600"/>
                        </a:spcBef>
                        <a:spcAft>
                          <a:spcPts val="0"/>
                        </a:spcAft>
                      </a:pPr>
                      <a:r>
                        <a:rPr lang="es-EC" sz="1050" b="0" dirty="0">
                          <a:ln>
                            <a:solidFill>
                              <a:schemeClr val="tx1"/>
                            </a:solidFill>
                          </a:ln>
                          <a:solidFill>
                            <a:srgbClr val="000000"/>
                          </a:solidFill>
                          <a:effectLst/>
                          <a:latin typeface="Arial"/>
                          <a:ea typeface="Times New Roman"/>
                          <a:cs typeface="Arial"/>
                        </a:rPr>
                        <a:t>ANALISIS IMPACTO EDUCATIVO</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433208">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NIVEL DE IMPACTO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NEGATIVO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NEUTRO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POSITIVO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INDICADORES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998832">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VINCULACION CON EL SECTOR PRODUCTIVO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TRANSFERENCIA DE &amp; Y D</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EDUCACIÓN PERTINENTE</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UNIVERSIDAD EMPRENDEDORA</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AMBIENTE EMPRENDEDOR</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08">
                <a:tc>
                  <a:txBody>
                    <a:bodyPr/>
                    <a:lstStyle/>
                    <a:p>
                      <a:pPr algn="ct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a:ln>
                            <a:solidFill>
                              <a:schemeClr val="tx1"/>
                            </a:solidFill>
                          </a:ln>
                          <a:solidFill>
                            <a:srgbClr val="000000"/>
                          </a:solidFill>
                          <a:effectLst/>
                          <a:latin typeface="Arial"/>
                          <a:ea typeface="Times New Roman"/>
                          <a:cs typeface="Arial"/>
                        </a:rPr>
                        <a:t>12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050" b="0" dirty="0">
                          <a:ln>
                            <a:solidFill>
                              <a:schemeClr val="tx1"/>
                            </a:solidFill>
                          </a:ln>
                          <a:solidFill>
                            <a:srgbClr val="000000"/>
                          </a:solidFill>
                          <a:effectLst/>
                          <a:latin typeface="Arial"/>
                          <a:ea typeface="Times New Roman"/>
                          <a:cs typeface="Arial"/>
                        </a:rPr>
                        <a:t>14</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Flecha derecha">
            <a:hlinkClick r:id="rId2" action="ppaction://hlinksldjump"/>
          </p:cNvPr>
          <p:cNvSpPr/>
          <p:nvPr/>
        </p:nvSpPr>
        <p:spPr>
          <a:xfrm>
            <a:off x="7236296" y="5661248"/>
            <a:ext cx="12961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592199896"/>
      </p:ext>
    </p:extLst>
  </p:cSld>
  <p:clrMapOvr>
    <a:masterClrMapping/>
  </p:clrMapOvr>
  <p:transition spd="slow">
    <p:zoom/>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Desarrollo Local</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5" name="4 Tabla"/>
          <p:cNvGraphicFramePr>
            <a:graphicFrameLocks noGrp="1"/>
          </p:cNvGraphicFramePr>
          <p:nvPr>
            <p:extLst>
              <p:ext uri="{D42A27DB-BD31-4B8C-83A1-F6EECF244321}">
                <p14:modId xmlns:p14="http://schemas.microsoft.com/office/powerpoint/2010/main" val="3968715235"/>
              </p:ext>
            </p:extLst>
          </p:nvPr>
        </p:nvGraphicFramePr>
        <p:xfrm>
          <a:off x="611560" y="1484783"/>
          <a:ext cx="7704857" cy="4104456"/>
        </p:xfrm>
        <a:graphic>
          <a:graphicData uri="http://schemas.openxmlformats.org/drawingml/2006/table">
            <a:tbl>
              <a:tblPr firstRow="1" firstCol="1" bandRow="1"/>
              <a:tblGrid>
                <a:gridCol w="3738606"/>
                <a:gridCol w="399835"/>
                <a:gridCol w="329791"/>
                <a:gridCol w="329791"/>
                <a:gridCol w="1108060"/>
                <a:gridCol w="263639"/>
                <a:gridCol w="263639"/>
                <a:gridCol w="434857"/>
                <a:gridCol w="836639"/>
              </a:tblGrid>
              <a:tr h="513057">
                <a:tc gridSpan="9">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ANALISIS IMPACTO DESARROLLO LOCAL</a:t>
                      </a:r>
                      <a:endParaRPr lang="es-EC" sz="18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NIVEL DE IMPACTO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NEGATIVO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NEUTRO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POSITIVO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INDICADORES</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2</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Conocimiento realidad local</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Creación nuevas ideas de negocio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Creación nuevas empresas</a:t>
                      </a:r>
                      <a:endParaRPr lang="es-EC" sz="18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Creación puestos de trabajo</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 </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X</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3</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TOTAL</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0</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Calibri"/>
                          <a:ea typeface="Times New Roman"/>
                          <a:cs typeface="Times New Roman"/>
                        </a:rPr>
                        <a:t>12</a:t>
                      </a:r>
                      <a:endParaRPr lang="es-EC" sz="18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dirty="0">
                          <a:ln>
                            <a:solidFill>
                              <a:schemeClr val="tx1"/>
                            </a:solidFill>
                          </a:ln>
                          <a:solidFill>
                            <a:srgbClr val="000000"/>
                          </a:solidFill>
                          <a:effectLst/>
                          <a:latin typeface="Calibri"/>
                          <a:ea typeface="Times New Roman"/>
                          <a:cs typeface="Times New Roman"/>
                        </a:rPr>
                        <a:t>12</a:t>
                      </a:r>
                      <a:endParaRPr lang="es-EC" sz="18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Flecha derecha">
            <a:hlinkClick r:id="rId2" action="ppaction://hlinksldjump"/>
          </p:cNvPr>
          <p:cNvSpPr/>
          <p:nvPr/>
        </p:nvSpPr>
        <p:spPr>
          <a:xfrm>
            <a:off x="7236296" y="5445224"/>
            <a:ext cx="129614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450933245"/>
      </p:ext>
    </p:extLst>
  </p:cSld>
  <p:clrMapOvr>
    <a:masterClrMapping/>
  </p:clrMapOvr>
  <p:transition spd="slow">
    <p:zoom/>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a:t>1.1.	Impacto </a:t>
            </a:r>
            <a:r>
              <a:rPr lang="es-EC" sz="3600" dirty="0" smtClean="0"/>
              <a:t>Global</a:t>
            </a:r>
            <a:endParaRPr lang="es-EC" sz="3600" dirty="0"/>
          </a:p>
        </p:txBody>
      </p:sp>
      <p:sp>
        <p:nvSpPr>
          <p:cNvPr id="3" name="2 Rectángulo"/>
          <p:cNvSpPr/>
          <p:nvPr/>
        </p:nvSpPr>
        <p:spPr>
          <a:xfrm>
            <a:off x="611560" y="1166843"/>
            <a:ext cx="7920880" cy="1384995"/>
          </a:xfrm>
          <a:prstGeom prst="rect">
            <a:avLst/>
          </a:prstGeom>
        </p:spPr>
        <p:txBody>
          <a:bodyPr wrap="square">
            <a:spAutoFit/>
          </a:bodyPr>
          <a:lstStyle/>
          <a:p>
            <a:pPr algn="just"/>
            <a:endParaRPr lang="es-EC" sz="2800" dirty="0"/>
          </a:p>
          <a:p>
            <a:pPr algn="just"/>
            <a:r>
              <a:rPr lang="es-EC" sz="2800" dirty="0" smtClean="0"/>
              <a:t> </a:t>
            </a:r>
            <a:endParaRPr lang="es-EC" sz="2800" dirty="0"/>
          </a:p>
          <a:p>
            <a:pPr algn="just"/>
            <a:r>
              <a:rPr lang="es-EC" sz="2800" dirty="0" smtClean="0"/>
              <a:t>.	 </a:t>
            </a:r>
            <a:endParaRPr lang="es-EC" sz="2800" dirty="0"/>
          </a:p>
        </p:txBody>
      </p:sp>
      <p:graphicFrame>
        <p:nvGraphicFramePr>
          <p:cNvPr id="4" name="3 Tabla"/>
          <p:cNvGraphicFramePr>
            <a:graphicFrameLocks noGrp="1"/>
          </p:cNvGraphicFramePr>
          <p:nvPr>
            <p:extLst>
              <p:ext uri="{D42A27DB-BD31-4B8C-83A1-F6EECF244321}">
                <p14:modId xmlns:p14="http://schemas.microsoft.com/office/powerpoint/2010/main" val="1994230740"/>
              </p:ext>
            </p:extLst>
          </p:nvPr>
        </p:nvGraphicFramePr>
        <p:xfrm>
          <a:off x="611560" y="1412772"/>
          <a:ext cx="7488831" cy="4320488"/>
        </p:xfrm>
        <a:graphic>
          <a:graphicData uri="http://schemas.openxmlformats.org/drawingml/2006/table">
            <a:tbl>
              <a:tblPr firstRow="1" firstCol="1" bandRow="1"/>
              <a:tblGrid>
                <a:gridCol w="3404935"/>
                <a:gridCol w="444362"/>
                <a:gridCol w="365241"/>
                <a:gridCol w="365241"/>
                <a:gridCol w="1042365"/>
                <a:gridCol w="290721"/>
                <a:gridCol w="290721"/>
                <a:gridCol w="504162"/>
                <a:gridCol w="781083"/>
              </a:tblGrid>
              <a:tr h="432049">
                <a:tc gridSpan="9">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ANALISIS IMPACTO GLOBAL</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864096">
                <a:tc>
                  <a:txBody>
                    <a:bodyPr/>
                    <a:lstStyle/>
                    <a:p>
                      <a:pPr algn="ct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NIVEL DE IMPACTO</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NEGATIVO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NEUTRO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POSITIVO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rowSpan="2">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INDICADORES</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1</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2</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3</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432049">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Económico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Cultural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Empresarial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Educativo</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Desarrollo local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X</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 </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9">
                <a:tc>
                  <a:txBody>
                    <a:bodyPr/>
                    <a:lstStyle/>
                    <a:p>
                      <a:pPr algn="ct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TOTAL</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0</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a:ln>
                            <a:solidFill>
                              <a:schemeClr val="tx1"/>
                            </a:solidFill>
                          </a:ln>
                          <a:solidFill>
                            <a:srgbClr val="000000"/>
                          </a:solidFill>
                          <a:effectLst/>
                          <a:latin typeface="Arial"/>
                          <a:ea typeface="Times New Roman"/>
                          <a:cs typeface="Arial"/>
                        </a:rPr>
                        <a:t>15</a:t>
                      </a:r>
                      <a:endParaRPr lang="es-EC" sz="1400" b="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600"/>
                        </a:spcBef>
                        <a:spcAft>
                          <a:spcPts val="0"/>
                        </a:spcAft>
                      </a:pPr>
                      <a:r>
                        <a:rPr lang="es-EC" sz="1200" b="0" dirty="0">
                          <a:ln>
                            <a:solidFill>
                              <a:schemeClr val="tx1"/>
                            </a:solidFill>
                          </a:ln>
                          <a:solidFill>
                            <a:srgbClr val="000000"/>
                          </a:solidFill>
                          <a:effectLst/>
                          <a:latin typeface="Arial"/>
                          <a:ea typeface="Times New Roman"/>
                          <a:cs typeface="Arial"/>
                        </a:rPr>
                        <a:t>15</a:t>
                      </a:r>
                      <a:endParaRPr lang="es-EC" sz="1400" b="0" dirty="0">
                        <a:ln>
                          <a:solidFill>
                            <a:schemeClr val="tx1"/>
                          </a:solidFill>
                        </a:ln>
                        <a:effectLst/>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Flecha derecha">
            <a:hlinkClick r:id="rId2" action="ppaction://hlinksldjump"/>
          </p:cNvPr>
          <p:cNvSpPr/>
          <p:nvPr/>
        </p:nvSpPr>
        <p:spPr>
          <a:xfrm>
            <a:off x="6732240" y="5589240"/>
            <a:ext cx="136815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010576710"/>
      </p:ext>
    </p:extLst>
  </p:cSld>
  <p:clrMapOvr>
    <a:masterClrMapping/>
  </p:clrMapOvr>
  <p:transition spd="slow">
    <p:zoom/>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Validación de la propuesta</a:t>
            </a:r>
            <a:endParaRPr lang="es-EC" dirty="0"/>
          </a:p>
        </p:txBody>
      </p:sp>
      <p:sp>
        <p:nvSpPr>
          <p:cNvPr id="3" name="2 Marcador de texto"/>
          <p:cNvSpPr>
            <a:spLocks noGrp="1"/>
          </p:cNvSpPr>
          <p:nvPr>
            <p:ph type="body" idx="1"/>
          </p:nvPr>
        </p:nvSpPr>
        <p:spPr/>
        <p:txBody>
          <a:bodyPr>
            <a:normAutofit fontScale="92500"/>
          </a:bodyPr>
          <a:lstStyle/>
          <a:p>
            <a:pPr algn="ctr"/>
            <a:r>
              <a:rPr lang="es-EC" dirty="0" smtClean="0"/>
              <a:t>Sectores económicos priorizados</a:t>
            </a:r>
            <a:endParaRPr lang="es-EC" dirty="0"/>
          </a:p>
        </p:txBody>
      </p:sp>
      <p:sp>
        <p:nvSpPr>
          <p:cNvPr id="4" name="3 Marcador de contenido"/>
          <p:cNvSpPr>
            <a:spLocks noGrp="1"/>
          </p:cNvSpPr>
          <p:nvPr>
            <p:ph sz="half" idx="2"/>
          </p:nvPr>
        </p:nvSpPr>
        <p:spPr/>
        <p:txBody>
          <a:bodyPr>
            <a:normAutofit fontScale="62500" lnSpcReduction="20000"/>
          </a:bodyPr>
          <a:lstStyle/>
          <a:p>
            <a:pPr lvl="0"/>
            <a:r>
              <a:rPr lang="es-EC" dirty="0"/>
              <a:t>Turismo</a:t>
            </a:r>
          </a:p>
          <a:p>
            <a:pPr lvl="0"/>
            <a:r>
              <a:rPr lang="es-EC" dirty="0"/>
              <a:t>Alimentos frescos y procesados</a:t>
            </a:r>
          </a:p>
          <a:p>
            <a:pPr lvl="0"/>
            <a:r>
              <a:rPr lang="es-EC" dirty="0"/>
              <a:t>Energías renovables (</a:t>
            </a:r>
            <a:r>
              <a:rPr lang="es-EC" dirty="0" err="1"/>
              <a:t>bio</a:t>
            </a:r>
            <a:r>
              <a:rPr lang="es-EC" dirty="0"/>
              <a:t> - energías y alternativas)</a:t>
            </a:r>
          </a:p>
          <a:p>
            <a:pPr lvl="0"/>
            <a:r>
              <a:rPr lang="es-EC" dirty="0"/>
              <a:t>Productos farmacéuticos y químicos</a:t>
            </a:r>
          </a:p>
          <a:p>
            <a:pPr lvl="0"/>
            <a:r>
              <a:rPr lang="es-EC" dirty="0"/>
              <a:t>Biotecnología (bioquímica y biomedicina)</a:t>
            </a:r>
          </a:p>
          <a:p>
            <a:pPr lvl="0"/>
            <a:r>
              <a:rPr lang="es-EC" dirty="0"/>
              <a:t>Servicios ambientales</a:t>
            </a:r>
          </a:p>
          <a:p>
            <a:pPr lvl="0"/>
            <a:r>
              <a:rPr lang="es-EC" dirty="0"/>
              <a:t>Metalmecánica</a:t>
            </a:r>
          </a:p>
          <a:p>
            <a:pPr lvl="0"/>
            <a:r>
              <a:rPr lang="es-EC" dirty="0"/>
              <a:t>Tecnología (hardware y software)</a:t>
            </a:r>
          </a:p>
          <a:p>
            <a:pPr lvl="0"/>
            <a:r>
              <a:rPr lang="es-EC" dirty="0"/>
              <a:t>Plásticos y caucho sintético</a:t>
            </a:r>
          </a:p>
          <a:p>
            <a:pPr lvl="0"/>
            <a:r>
              <a:rPr lang="es-EC" dirty="0"/>
              <a:t>Confecciones y calzado</a:t>
            </a:r>
          </a:p>
          <a:p>
            <a:pPr lvl="0"/>
            <a:r>
              <a:rPr lang="es-EC" dirty="0"/>
              <a:t>Vehículos, automotores, carrocerías y partes</a:t>
            </a:r>
          </a:p>
          <a:p>
            <a:pPr lvl="0"/>
            <a:r>
              <a:rPr lang="es-EC" dirty="0"/>
              <a:t>Transporte y logística</a:t>
            </a:r>
          </a:p>
          <a:p>
            <a:pPr lvl="0"/>
            <a:r>
              <a:rPr lang="es-EC" dirty="0"/>
              <a:t>Construcción</a:t>
            </a:r>
          </a:p>
          <a:p>
            <a:pPr lvl="0"/>
            <a:r>
              <a:rPr lang="es-EC" dirty="0"/>
              <a:t>Cadena forestal sustentable y sus productos elaborados</a:t>
            </a:r>
          </a:p>
          <a:p>
            <a:endParaRPr lang="es-EC" dirty="0"/>
          </a:p>
        </p:txBody>
      </p:sp>
      <p:sp>
        <p:nvSpPr>
          <p:cNvPr id="5" name="4 Marcador de texto"/>
          <p:cNvSpPr>
            <a:spLocks noGrp="1"/>
          </p:cNvSpPr>
          <p:nvPr>
            <p:ph type="body" sz="quarter" idx="3"/>
          </p:nvPr>
        </p:nvSpPr>
        <p:spPr/>
        <p:txBody>
          <a:bodyPr>
            <a:normAutofit fontScale="92500" lnSpcReduction="20000"/>
          </a:bodyPr>
          <a:lstStyle/>
          <a:p>
            <a:pPr algn="ctr"/>
            <a:r>
              <a:rPr lang="es-EC" dirty="0" smtClean="0"/>
              <a:t>Productos y Servicios Innovadores</a:t>
            </a:r>
            <a:endParaRPr lang="es-EC" dirty="0"/>
          </a:p>
        </p:txBody>
      </p:sp>
      <p:sp>
        <p:nvSpPr>
          <p:cNvPr id="8" name="7 Marcador de contenido"/>
          <p:cNvSpPr>
            <a:spLocks noGrp="1"/>
          </p:cNvSpPr>
          <p:nvPr>
            <p:ph sz="quarter" idx="4"/>
          </p:nvPr>
        </p:nvSpPr>
        <p:spPr/>
        <p:txBody>
          <a:bodyPr/>
          <a:lstStyle/>
          <a:p>
            <a:r>
              <a:rPr lang="es-EC" dirty="0" smtClean="0"/>
              <a:t>Procesos de formación:</a:t>
            </a:r>
          </a:p>
          <a:p>
            <a:endParaRPr lang="es-EC" dirty="0" smtClean="0"/>
          </a:p>
        </p:txBody>
      </p:sp>
      <p:graphicFrame>
        <p:nvGraphicFramePr>
          <p:cNvPr id="9" name="8 Diagrama"/>
          <p:cNvGraphicFramePr/>
          <p:nvPr>
            <p:extLst>
              <p:ext uri="{D42A27DB-BD31-4B8C-83A1-F6EECF244321}">
                <p14:modId xmlns:p14="http://schemas.microsoft.com/office/powerpoint/2010/main" val="1325763423"/>
              </p:ext>
            </p:extLst>
          </p:nvPr>
        </p:nvGraphicFramePr>
        <p:xfrm>
          <a:off x="4932040" y="2636912"/>
          <a:ext cx="3264024"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7347885"/>
      </p:ext>
    </p:extLst>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a:t>	</a:t>
            </a:r>
            <a:r>
              <a:rPr lang="es-EC" dirty="0" smtClean="0"/>
              <a:t>Preguntas </a:t>
            </a:r>
            <a:r>
              <a:rPr lang="es-EC" dirty="0"/>
              <a:t>de la propuesta</a:t>
            </a:r>
          </a:p>
        </p:txBody>
      </p:sp>
      <p:sp>
        <p:nvSpPr>
          <p:cNvPr id="6" name="5 CuadroTexto"/>
          <p:cNvSpPr txBox="1"/>
          <p:nvPr/>
        </p:nvSpPr>
        <p:spPr>
          <a:xfrm>
            <a:off x="179512" y="1052736"/>
            <a:ext cx="8784976" cy="5216813"/>
          </a:xfrm>
          <a:prstGeom prst="rect">
            <a:avLst/>
          </a:prstGeom>
          <a:noFill/>
        </p:spPr>
        <p:txBody>
          <a:bodyPr wrap="square" rtlCol="0">
            <a:spAutoFit/>
          </a:bodyPr>
          <a:lstStyle/>
          <a:p>
            <a:pPr marL="514350" indent="-514350" algn="just">
              <a:buAutoNum type="alphaLcPeriod" startAt="2"/>
            </a:pPr>
            <a:endParaRPr lang="es-EC" sz="2800" dirty="0" smtClean="0"/>
          </a:p>
          <a:p>
            <a:pPr marL="342900" lvl="0" indent="-342900" algn="just">
              <a:spcBef>
                <a:spcPts val="600"/>
              </a:spcBef>
              <a:spcAft>
                <a:spcPts val="600"/>
              </a:spcAft>
              <a:buFont typeface="+mj-lt"/>
              <a:buAutoNum type="alphaLcParenR"/>
            </a:pPr>
            <a:r>
              <a:rPr lang="es-EC" sz="2800" dirty="0" smtClean="0">
                <a:cs typeface="Arial"/>
              </a:rPr>
              <a:t>¿Se </a:t>
            </a:r>
            <a:r>
              <a:rPr lang="es-EC" sz="2800" dirty="0">
                <a:cs typeface="Arial"/>
              </a:rPr>
              <a:t>ha considerado el perfil del emprendedor imbabureño para formular propuestas de apoyo al emprendimiento en la provincia?</a:t>
            </a:r>
          </a:p>
          <a:p>
            <a:pPr marL="342900" lvl="0" indent="-342900" algn="just">
              <a:spcBef>
                <a:spcPts val="600"/>
              </a:spcBef>
              <a:spcAft>
                <a:spcPts val="600"/>
              </a:spcAft>
              <a:buFont typeface="+mj-lt"/>
              <a:buAutoNum type="alphaLcParenR"/>
            </a:pPr>
            <a:r>
              <a:rPr lang="es-EC" sz="2800" dirty="0" smtClean="0">
                <a:cs typeface="Arial"/>
              </a:rPr>
              <a:t>¿Se </a:t>
            </a:r>
            <a:r>
              <a:rPr lang="es-EC" sz="2800" dirty="0">
                <a:cs typeface="Arial"/>
              </a:rPr>
              <a:t>han establecido líneas de acción y trabajo conjunto entre los diversos actores locales para desarrollar el emprendimiento en la provincia?</a:t>
            </a:r>
          </a:p>
          <a:p>
            <a:pPr marL="342900" lvl="0" indent="-342900" algn="just">
              <a:spcBef>
                <a:spcPts val="600"/>
              </a:spcBef>
              <a:spcAft>
                <a:spcPts val="600"/>
              </a:spcAft>
              <a:buFont typeface="+mj-lt"/>
              <a:buAutoNum type="alphaLcParenR"/>
            </a:pPr>
            <a:r>
              <a:rPr lang="es-EC" sz="2800" dirty="0" smtClean="0">
                <a:cs typeface="Arial"/>
              </a:rPr>
              <a:t>¿Ha </a:t>
            </a:r>
            <a:r>
              <a:rPr lang="es-EC" sz="2800" dirty="0">
                <a:cs typeface="Arial"/>
              </a:rPr>
              <a:t>existido una organización cuya estructura y procesos, motiven, fomenten, promuevan y formen emprendedores que contribuyan al desarrollo provincial, mediante la creación de nuevos emprendimientos</a:t>
            </a:r>
            <a:r>
              <a:rPr lang="es-EC" sz="2800" dirty="0" smtClean="0">
                <a:cs typeface="Arial"/>
              </a:rPr>
              <a:t>.</a:t>
            </a:r>
            <a:endParaRPr lang="es-EC" sz="2800" dirty="0">
              <a:cs typeface="Arial"/>
            </a:endParaRPr>
          </a:p>
        </p:txBody>
      </p:sp>
      <p:sp>
        <p:nvSpPr>
          <p:cNvPr id="4" name="3 Flecha derecha">
            <a:hlinkClick r:id="rId2" action="ppaction://hlinksldjump"/>
          </p:cNvPr>
          <p:cNvSpPr/>
          <p:nvPr/>
        </p:nvSpPr>
        <p:spPr>
          <a:xfrm>
            <a:off x="7740352" y="5949280"/>
            <a:ext cx="115212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774628104"/>
      </p:ext>
    </p:extLst>
  </p:cSld>
  <p:clrMapOvr>
    <a:masterClrMapping/>
  </p:clrMapOvr>
  <p:transition spd="slow">
    <p:zoom/>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Título"/>
          <p:cNvSpPr>
            <a:spLocks noGrp="1"/>
          </p:cNvSpPr>
          <p:nvPr>
            <p:ph type="title"/>
          </p:nvPr>
        </p:nvSpPr>
        <p:spPr/>
        <p:txBody>
          <a:bodyPr/>
          <a:lstStyle/>
          <a:p>
            <a:r>
              <a:rPr lang="es-EC" dirty="0" smtClean="0"/>
              <a:t>Ecosistema emprendedor</a:t>
            </a:r>
            <a:endParaRPr lang="es-EC" dirty="0"/>
          </a:p>
        </p:txBody>
      </p:sp>
      <p:sp>
        <p:nvSpPr>
          <p:cNvPr id="1089" name="1088 Marcador de contenido"/>
          <p:cNvSpPr>
            <a:spLocks noGrp="1"/>
          </p:cNvSpPr>
          <p:nvPr>
            <p:ph idx="1"/>
          </p:nvPr>
        </p:nvSpPr>
        <p:spPr/>
        <p:txBody>
          <a:bodyPr/>
          <a:lstStyle/>
          <a:p>
            <a:endParaRPr lang="es-EC" dirty="0"/>
          </a:p>
        </p:txBody>
      </p:sp>
      <p:sp>
        <p:nvSpPr>
          <p:cNvPr id="5" name="4 Elipse"/>
          <p:cNvSpPr/>
          <p:nvPr/>
        </p:nvSpPr>
        <p:spPr>
          <a:xfrm>
            <a:off x="3131840" y="5517232"/>
            <a:ext cx="208823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Emprendedores</a:t>
            </a:r>
            <a:endParaRPr lang="es-EC" sz="1400" dirty="0"/>
          </a:p>
        </p:txBody>
      </p:sp>
      <p:sp>
        <p:nvSpPr>
          <p:cNvPr id="7" name="6 Elipse"/>
          <p:cNvSpPr/>
          <p:nvPr/>
        </p:nvSpPr>
        <p:spPr>
          <a:xfrm>
            <a:off x="3203848" y="3284984"/>
            <a:ext cx="1872208" cy="72008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200" dirty="0" smtClean="0"/>
              <a:t>Centro de Emprendimiento</a:t>
            </a:r>
            <a:endParaRPr lang="es-EC" sz="1200" dirty="0"/>
          </a:p>
        </p:txBody>
      </p:sp>
      <p:sp>
        <p:nvSpPr>
          <p:cNvPr id="8" name="7 Elipse"/>
          <p:cNvSpPr/>
          <p:nvPr/>
        </p:nvSpPr>
        <p:spPr>
          <a:xfrm>
            <a:off x="3275856" y="1556792"/>
            <a:ext cx="151216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200" dirty="0" smtClean="0"/>
              <a:t>Universidades</a:t>
            </a:r>
            <a:endParaRPr lang="es-EC" sz="1200" dirty="0"/>
          </a:p>
        </p:txBody>
      </p:sp>
      <p:sp>
        <p:nvSpPr>
          <p:cNvPr id="9" name="8 Elipse"/>
          <p:cNvSpPr/>
          <p:nvPr/>
        </p:nvSpPr>
        <p:spPr>
          <a:xfrm>
            <a:off x="683568" y="3356992"/>
            <a:ext cx="1728192"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Inversionistas ángeles</a:t>
            </a:r>
            <a:endParaRPr lang="es-EC" sz="1400" dirty="0"/>
          </a:p>
        </p:txBody>
      </p:sp>
      <p:sp>
        <p:nvSpPr>
          <p:cNvPr id="11" name="10 Elipse"/>
          <p:cNvSpPr/>
          <p:nvPr/>
        </p:nvSpPr>
        <p:spPr>
          <a:xfrm>
            <a:off x="5868144" y="1916832"/>
            <a:ext cx="1368152"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Empresas</a:t>
            </a:r>
            <a:endParaRPr lang="es-EC" sz="1400" dirty="0"/>
          </a:p>
        </p:txBody>
      </p:sp>
      <p:sp>
        <p:nvSpPr>
          <p:cNvPr id="12" name="11 Elipse"/>
          <p:cNvSpPr/>
          <p:nvPr/>
        </p:nvSpPr>
        <p:spPr>
          <a:xfrm>
            <a:off x="6084168" y="3284984"/>
            <a:ext cx="180020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Capital de  financiamiento</a:t>
            </a:r>
            <a:endParaRPr lang="es-EC" sz="1400" dirty="0"/>
          </a:p>
        </p:txBody>
      </p:sp>
      <p:sp>
        <p:nvSpPr>
          <p:cNvPr id="13" name="12 Elipse"/>
          <p:cNvSpPr/>
          <p:nvPr/>
        </p:nvSpPr>
        <p:spPr>
          <a:xfrm>
            <a:off x="5868144" y="4941168"/>
            <a:ext cx="165618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Proveedores de servicios</a:t>
            </a:r>
            <a:endParaRPr lang="es-EC" sz="1400" dirty="0"/>
          </a:p>
        </p:txBody>
      </p:sp>
      <p:sp>
        <p:nvSpPr>
          <p:cNvPr id="14" name="13 Elipse"/>
          <p:cNvSpPr/>
          <p:nvPr/>
        </p:nvSpPr>
        <p:spPr>
          <a:xfrm>
            <a:off x="899592" y="2060848"/>
            <a:ext cx="1584176"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Gobiernos</a:t>
            </a:r>
            <a:endParaRPr lang="es-EC" sz="1400" dirty="0"/>
          </a:p>
        </p:txBody>
      </p:sp>
      <p:sp>
        <p:nvSpPr>
          <p:cNvPr id="67" name="Text Box 10"/>
          <p:cNvSpPr txBox="1">
            <a:spLocks noChangeArrowheads="1"/>
          </p:cNvSpPr>
          <p:nvPr/>
        </p:nvSpPr>
        <p:spPr bwMode="auto">
          <a:xfrm>
            <a:off x="8184013" y="1628800"/>
            <a:ext cx="492443" cy="4032448"/>
          </a:xfrm>
          <a:prstGeom prst="rect">
            <a:avLst/>
          </a:prstGeom>
          <a:solidFill>
            <a:srgbClr val="FF3300"/>
          </a:solidFill>
          <a:ln w="9525">
            <a:noFill/>
            <a:miter lim="800000"/>
            <a:headEnd/>
            <a:tailEnd/>
          </a:ln>
        </p:spPr>
        <p:txBody>
          <a:bodyPr vert="eaVert" wrap="square">
            <a:spAutoFit/>
          </a:bodyPr>
          <a:lstStyle/>
          <a:p>
            <a:pPr fontAlgn="base">
              <a:spcBef>
                <a:spcPct val="50000"/>
              </a:spcBef>
              <a:spcAft>
                <a:spcPct val="0"/>
              </a:spcAft>
              <a:defRPr/>
            </a:pPr>
            <a:r>
              <a:rPr lang="es-ES" dirty="0">
                <a:solidFill>
                  <a:srgbClr val="000000"/>
                </a:solidFill>
                <a:cs typeface="Arial" charset="0"/>
              </a:rPr>
              <a:t>    </a:t>
            </a:r>
            <a:r>
              <a:rPr lang="es-ES" sz="2000" b="1" dirty="0">
                <a:solidFill>
                  <a:prstClr val="white"/>
                </a:solidFill>
                <a:cs typeface="Arial" charset="0"/>
              </a:rPr>
              <a:t>M      e      r      c      a      d      o      s</a:t>
            </a:r>
          </a:p>
        </p:txBody>
      </p:sp>
      <p:cxnSp>
        <p:nvCxnSpPr>
          <p:cNvPr id="1068" name="1067 Conector curvado"/>
          <p:cNvCxnSpPr>
            <a:stCxn id="8" idx="4"/>
            <a:endCxn id="7" idx="0"/>
          </p:cNvCxnSpPr>
          <p:nvPr/>
        </p:nvCxnSpPr>
        <p:spPr>
          <a:xfrm rot="16200000" flipH="1">
            <a:off x="3617894" y="2762926"/>
            <a:ext cx="936104" cy="108012"/>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0" name="1069 Conector curvado"/>
          <p:cNvCxnSpPr>
            <a:stCxn id="14" idx="5"/>
            <a:endCxn id="7" idx="1"/>
          </p:cNvCxnSpPr>
          <p:nvPr/>
        </p:nvCxnSpPr>
        <p:spPr>
          <a:xfrm rot="16200000" flipH="1">
            <a:off x="2445955" y="2358365"/>
            <a:ext cx="837888" cy="1226256"/>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2" name="1071 Conector curvado"/>
          <p:cNvCxnSpPr>
            <a:stCxn id="11" idx="3"/>
            <a:endCxn id="7" idx="7"/>
          </p:cNvCxnSpPr>
          <p:nvPr/>
        </p:nvCxnSpPr>
        <p:spPr>
          <a:xfrm rot="5400000">
            <a:off x="4944239" y="2266171"/>
            <a:ext cx="981904" cy="1266628"/>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4" name="1073 Conector curvado"/>
          <p:cNvCxnSpPr>
            <a:stCxn id="9" idx="6"/>
            <a:endCxn id="7" idx="2"/>
          </p:cNvCxnSpPr>
          <p:nvPr/>
        </p:nvCxnSpPr>
        <p:spPr>
          <a:xfrm flipV="1">
            <a:off x="2411760" y="3645024"/>
            <a:ext cx="792088" cy="108012"/>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6" name="1075 Conector curvado"/>
          <p:cNvCxnSpPr>
            <a:stCxn id="7" idx="6"/>
            <a:endCxn id="12" idx="2"/>
          </p:cNvCxnSpPr>
          <p:nvPr/>
        </p:nvCxnSpPr>
        <p:spPr>
          <a:xfrm flipV="1">
            <a:off x="5076056" y="3573016"/>
            <a:ext cx="1008112" cy="72008"/>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8" name="1077 Conector curvado"/>
          <p:cNvCxnSpPr>
            <a:stCxn id="7" idx="5"/>
            <a:endCxn id="13" idx="1"/>
          </p:cNvCxnSpPr>
          <p:nvPr/>
        </p:nvCxnSpPr>
        <p:spPr>
          <a:xfrm rot="16200000" flipH="1">
            <a:off x="4893322" y="3808166"/>
            <a:ext cx="1125920" cy="1308810"/>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80" name="1079 Conector curvado"/>
          <p:cNvCxnSpPr>
            <a:stCxn id="7" idx="4"/>
            <a:endCxn id="5" idx="0"/>
          </p:cNvCxnSpPr>
          <p:nvPr/>
        </p:nvCxnSpPr>
        <p:spPr>
          <a:xfrm rot="16200000" flipH="1">
            <a:off x="3401870" y="4743146"/>
            <a:ext cx="1512168" cy="36004"/>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81" name="1080 Elipse"/>
          <p:cNvSpPr/>
          <p:nvPr/>
        </p:nvSpPr>
        <p:spPr>
          <a:xfrm>
            <a:off x="683568" y="4869160"/>
            <a:ext cx="1944216"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Pool de talentos</a:t>
            </a:r>
            <a:endParaRPr lang="es-EC" sz="1400" dirty="0"/>
          </a:p>
        </p:txBody>
      </p:sp>
      <p:cxnSp>
        <p:nvCxnSpPr>
          <p:cNvPr id="1083" name="1082 Conector curvado"/>
          <p:cNvCxnSpPr>
            <a:stCxn id="7" idx="3"/>
            <a:endCxn id="1081" idx="7"/>
          </p:cNvCxnSpPr>
          <p:nvPr/>
        </p:nvCxnSpPr>
        <p:spPr>
          <a:xfrm rot="5400000">
            <a:off x="2373043" y="3869629"/>
            <a:ext cx="1075002" cy="1134967"/>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85" name="1084 Conector curvado"/>
          <p:cNvCxnSpPr>
            <a:stCxn id="14" idx="4"/>
            <a:endCxn id="9" idx="0"/>
          </p:cNvCxnSpPr>
          <p:nvPr/>
        </p:nvCxnSpPr>
        <p:spPr>
          <a:xfrm rot="5400000">
            <a:off x="1259632" y="2924944"/>
            <a:ext cx="720080" cy="144016"/>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87" name="1086 Conector curvado"/>
          <p:cNvCxnSpPr>
            <a:stCxn id="9" idx="4"/>
            <a:endCxn id="1081" idx="0"/>
          </p:cNvCxnSpPr>
          <p:nvPr/>
        </p:nvCxnSpPr>
        <p:spPr>
          <a:xfrm rot="16200000" flipH="1">
            <a:off x="1241630" y="4455114"/>
            <a:ext cx="720080" cy="108012"/>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64 Conector curvado"/>
          <p:cNvCxnSpPr>
            <a:stCxn id="1081" idx="6"/>
            <a:endCxn id="5" idx="2"/>
          </p:cNvCxnSpPr>
          <p:nvPr/>
        </p:nvCxnSpPr>
        <p:spPr>
          <a:xfrm>
            <a:off x="2627784" y="5229200"/>
            <a:ext cx="504056" cy="612068"/>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68 Conector curvado"/>
          <p:cNvCxnSpPr>
            <a:stCxn id="14" idx="6"/>
            <a:endCxn id="8" idx="2"/>
          </p:cNvCxnSpPr>
          <p:nvPr/>
        </p:nvCxnSpPr>
        <p:spPr>
          <a:xfrm flipV="1">
            <a:off x="2483768" y="1952836"/>
            <a:ext cx="792088" cy="396044"/>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1" name="70 Conector curvado"/>
          <p:cNvCxnSpPr>
            <a:stCxn id="8" idx="6"/>
            <a:endCxn id="11" idx="2"/>
          </p:cNvCxnSpPr>
          <p:nvPr/>
        </p:nvCxnSpPr>
        <p:spPr>
          <a:xfrm>
            <a:off x="4788024" y="1952836"/>
            <a:ext cx="1080120" cy="252028"/>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72 Conector curvado"/>
          <p:cNvCxnSpPr>
            <a:stCxn id="11" idx="4"/>
            <a:endCxn id="12" idx="0"/>
          </p:cNvCxnSpPr>
          <p:nvPr/>
        </p:nvCxnSpPr>
        <p:spPr>
          <a:xfrm rot="16200000" flipH="1">
            <a:off x="6372200" y="2672916"/>
            <a:ext cx="792088" cy="432048"/>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74 Conector curvado"/>
          <p:cNvCxnSpPr>
            <a:stCxn id="12" idx="4"/>
            <a:endCxn id="13" idx="0"/>
          </p:cNvCxnSpPr>
          <p:nvPr/>
        </p:nvCxnSpPr>
        <p:spPr>
          <a:xfrm rot="5400000">
            <a:off x="6300192" y="4257092"/>
            <a:ext cx="1080120" cy="288032"/>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76 Conector curvado"/>
          <p:cNvCxnSpPr>
            <a:stCxn id="5" idx="6"/>
            <a:endCxn id="13" idx="3"/>
          </p:cNvCxnSpPr>
          <p:nvPr/>
        </p:nvCxnSpPr>
        <p:spPr>
          <a:xfrm flipV="1">
            <a:off x="5220072" y="5432869"/>
            <a:ext cx="890615" cy="408399"/>
          </a:xfrm>
          <a:prstGeom prst="curved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78 Conector curvado"/>
          <p:cNvCxnSpPr>
            <a:stCxn id="12" idx="3"/>
            <a:endCxn id="5" idx="7"/>
          </p:cNvCxnSpPr>
          <p:nvPr/>
        </p:nvCxnSpPr>
        <p:spPr>
          <a:xfrm rot="5400000">
            <a:off x="4713303" y="3977641"/>
            <a:ext cx="1835455" cy="1433543"/>
          </a:xfrm>
          <a:prstGeom prst="curved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2" name="81 Conector curvado"/>
          <p:cNvCxnSpPr>
            <a:stCxn id="9" idx="5"/>
            <a:endCxn id="5" idx="1"/>
          </p:cNvCxnSpPr>
          <p:nvPr/>
        </p:nvCxnSpPr>
        <p:spPr>
          <a:xfrm rot="16200000" flipH="1">
            <a:off x="2008634" y="4183119"/>
            <a:ext cx="1579059" cy="1278982"/>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83 Conector curvado"/>
          <p:cNvCxnSpPr>
            <a:stCxn id="14" idx="5"/>
            <a:endCxn id="5" idx="1"/>
          </p:cNvCxnSpPr>
          <p:nvPr/>
        </p:nvCxnSpPr>
        <p:spPr>
          <a:xfrm rot="16200000" flipH="1">
            <a:off x="1314917" y="3489402"/>
            <a:ext cx="3059591" cy="1185883"/>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6" name="85 Conector curvado"/>
          <p:cNvCxnSpPr>
            <a:stCxn id="11" idx="3"/>
            <a:endCxn id="5" idx="7"/>
          </p:cNvCxnSpPr>
          <p:nvPr/>
        </p:nvCxnSpPr>
        <p:spPr>
          <a:xfrm rot="5400000">
            <a:off x="3889579" y="3433213"/>
            <a:ext cx="3203607" cy="1154247"/>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8" name="87 Conector curvado"/>
          <p:cNvCxnSpPr>
            <a:stCxn id="8" idx="5"/>
            <a:endCxn id="5" idx="6"/>
          </p:cNvCxnSpPr>
          <p:nvPr/>
        </p:nvCxnSpPr>
        <p:spPr>
          <a:xfrm rot="16200000" flipH="1">
            <a:off x="3089129" y="3710324"/>
            <a:ext cx="3608387" cy="653500"/>
          </a:xfrm>
          <a:prstGeom prst="curvedConnector4">
            <a:avLst>
              <a:gd name="adj1" fmla="val 43903"/>
              <a:gd name="adj2" fmla="val 13498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2" name="91 Conector curvado"/>
          <p:cNvCxnSpPr>
            <a:stCxn id="8" idx="3"/>
            <a:endCxn id="9" idx="6"/>
          </p:cNvCxnSpPr>
          <p:nvPr/>
        </p:nvCxnSpPr>
        <p:spPr>
          <a:xfrm rot="5400000">
            <a:off x="2194457" y="2450184"/>
            <a:ext cx="1520155" cy="1085548"/>
          </a:xfrm>
          <a:prstGeom prst="curved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93 Conector curvado"/>
          <p:cNvCxnSpPr>
            <a:stCxn id="11" idx="6"/>
            <a:endCxn id="13" idx="6"/>
          </p:cNvCxnSpPr>
          <p:nvPr/>
        </p:nvCxnSpPr>
        <p:spPr>
          <a:xfrm>
            <a:off x="7236296" y="2204864"/>
            <a:ext cx="288032" cy="3024336"/>
          </a:xfrm>
          <a:prstGeom prst="curvedConnector3">
            <a:avLst>
              <a:gd name="adj1" fmla="val 179366"/>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88" name="1087 Conector curvado"/>
          <p:cNvCxnSpPr>
            <a:stCxn id="14" idx="2"/>
            <a:endCxn id="1081" idx="2"/>
          </p:cNvCxnSpPr>
          <p:nvPr/>
        </p:nvCxnSpPr>
        <p:spPr>
          <a:xfrm rot="10800000" flipV="1">
            <a:off x="683568" y="2348880"/>
            <a:ext cx="216024" cy="2880320"/>
          </a:xfrm>
          <a:prstGeom prst="curvedConnector3">
            <a:avLst>
              <a:gd name="adj1" fmla="val 205822"/>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87197"/>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box(in)">
                                      <p:cBhvr>
                                        <p:cTn id="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Fuentes de Financiamiento</a:t>
            </a:r>
            <a:endParaRPr lang="es-EC" dirty="0"/>
          </a:p>
        </p:txBody>
      </p:sp>
      <p:sp>
        <p:nvSpPr>
          <p:cNvPr id="3" name="2 Marcador de contenido"/>
          <p:cNvSpPr>
            <a:spLocks noGrp="1"/>
          </p:cNvSpPr>
          <p:nvPr>
            <p:ph idx="1"/>
          </p:nvPr>
        </p:nvSpPr>
        <p:spPr/>
        <p:txBody>
          <a:bodyPr>
            <a:normAutofit fontScale="92500" lnSpcReduction="20000"/>
          </a:bodyPr>
          <a:lstStyle/>
          <a:p>
            <a:pPr algn="just">
              <a:lnSpc>
                <a:spcPct val="150000"/>
              </a:lnSpc>
              <a:spcBef>
                <a:spcPts val="600"/>
              </a:spcBef>
              <a:spcAft>
                <a:spcPts val="600"/>
              </a:spcAft>
            </a:pPr>
            <a:r>
              <a:rPr lang="es-EC" dirty="0" smtClean="0">
                <a:latin typeface="Arial"/>
                <a:ea typeface="Calibri"/>
                <a:cs typeface="Arial"/>
              </a:rPr>
              <a:t>La</a:t>
            </a:r>
            <a:r>
              <a:rPr lang="es-EC" dirty="0" smtClean="0">
                <a:effectLst/>
                <a:latin typeface="Arial"/>
                <a:ea typeface="Calibri"/>
                <a:cs typeface="Arial"/>
              </a:rPr>
              <a:t> Constitución de la República del Ecuador en sus Arts. 283, 276 #2, 278 # 2, 284, 304, 334; El Plan Nacional para el Buen Vivir;  El Consejo Sectorial de la Producción establecen principios, lineamientos, objetivos orientados a fortalecer una comunidad emprendedora.</a:t>
            </a:r>
          </a:p>
          <a:p>
            <a:pPr algn="just">
              <a:lnSpc>
                <a:spcPct val="150000"/>
              </a:lnSpc>
              <a:spcBef>
                <a:spcPts val="600"/>
              </a:spcBef>
              <a:spcAft>
                <a:spcPts val="600"/>
              </a:spcAft>
            </a:pPr>
            <a:endParaRPr lang="es-EC" dirty="0" smtClean="0">
              <a:effectLst/>
              <a:latin typeface="Arial"/>
              <a:ea typeface="Calibri"/>
              <a:cs typeface="Arial"/>
            </a:endParaRPr>
          </a:p>
          <a:p>
            <a:pPr algn="just">
              <a:lnSpc>
                <a:spcPct val="150000"/>
              </a:lnSpc>
              <a:spcBef>
                <a:spcPts val="600"/>
              </a:spcBef>
              <a:spcAft>
                <a:spcPts val="600"/>
              </a:spcAft>
            </a:pPr>
            <a:endParaRPr lang="es-EC" dirty="0" smtClean="0">
              <a:effectLst/>
              <a:latin typeface="Arial"/>
              <a:ea typeface="Calibri"/>
              <a:cs typeface="Times New Roman"/>
            </a:endParaRPr>
          </a:p>
        </p:txBody>
      </p:sp>
    </p:spTree>
    <p:extLst>
      <p:ext uri="{BB962C8B-B14F-4D97-AF65-F5344CB8AC3E}">
        <p14:creationId xmlns:p14="http://schemas.microsoft.com/office/powerpoint/2010/main" val="383514577"/>
      </p:ext>
    </p:extLst>
  </p:cSld>
  <p:clrMapOvr>
    <a:masterClrMapping/>
  </p:clrMapOvr>
  <p:transition spd="slow">
    <p:zoom/>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Fuentes de Financiamiento</a:t>
            </a:r>
            <a:endParaRPr lang="es-EC" dirty="0"/>
          </a:p>
        </p:txBody>
      </p:sp>
      <p:sp>
        <p:nvSpPr>
          <p:cNvPr id="3" name="2 Marcador de contenido"/>
          <p:cNvSpPr>
            <a:spLocks noGrp="1"/>
          </p:cNvSpPr>
          <p:nvPr>
            <p:ph idx="1"/>
          </p:nvPr>
        </p:nvSpPr>
        <p:spPr>
          <a:xfrm>
            <a:off x="457200" y="1124744"/>
            <a:ext cx="8229600" cy="5001419"/>
          </a:xfrm>
        </p:spPr>
        <p:txBody>
          <a:bodyPr>
            <a:noAutofit/>
          </a:bodyPr>
          <a:lstStyle/>
          <a:p>
            <a:pPr algn="just">
              <a:lnSpc>
                <a:spcPct val="150000"/>
              </a:lnSpc>
              <a:spcBef>
                <a:spcPts val="600"/>
              </a:spcBef>
              <a:spcAft>
                <a:spcPts val="600"/>
              </a:spcAft>
            </a:pPr>
            <a:r>
              <a:rPr lang="es-EC" sz="1600" dirty="0" smtClean="0">
                <a:effectLst/>
                <a:latin typeface="Arial"/>
                <a:ea typeface="Calibri"/>
                <a:cs typeface="Arial"/>
              </a:rPr>
              <a:t>El artículo 28 del </a:t>
            </a:r>
            <a:r>
              <a:rPr lang="es-EC" sz="1600" b="1" dirty="0" smtClean="0">
                <a:effectLst/>
                <a:latin typeface="Arial"/>
                <a:ea typeface="Calibri"/>
                <a:cs typeface="Arial"/>
              </a:rPr>
              <a:t>Reglamento a la Ley de Presupuestos </a:t>
            </a:r>
            <a:r>
              <a:rPr lang="es-EC" sz="1600" dirty="0" smtClean="0">
                <a:effectLst/>
                <a:latin typeface="Arial"/>
                <a:ea typeface="Calibri"/>
                <a:cs typeface="Arial"/>
              </a:rPr>
              <a:t>del Sector Público, reformado mediante Decreto Ejecutivo Nº 266 publicado en el Registro Oficial Nº 151 de 16 de marzo de 2010, que define como </a:t>
            </a:r>
            <a:r>
              <a:rPr lang="es-EC" sz="1800" b="1" dirty="0" smtClean="0">
                <a:effectLst/>
                <a:latin typeface="Arial"/>
                <a:ea typeface="Calibri"/>
                <a:cs typeface="Arial"/>
              </a:rPr>
              <a:t>inversión pública al “conjunto de egresos y/o transacciones que se realizan con recursos públicos para mantener o incrementar los acervos de capital de la economía, incluyendo: Proyectos para invertir en capital social, capital natural, capital físico reproducible, capital financiero y capital humano; Desarrollo tecnológico, consultoría, proyectos de apoyo a la innovación tecnológica; Proyectos de apoyo a la producción refiriéndose a insumos no materiales del proceso productivo e Inversiones financieras”.</a:t>
            </a:r>
            <a:endParaRPr lang="es-EC" sz="1600" b="1" dirty="0" smtClean="0">
              <a:effectLst/>
              <a:latin typeface="Arial"/>
              <a:ea typeface="Calibri"/>
              <a:cs typeface="Times New Roman"/>
            </a:endParaRPr>
          </a:p>
          <a:p>
            <a:endParaRPr lang="es-EC" sz="900" dirty="0"/>
          </a:p>
        </p:txBody>
      </p:sp>
    </p:spTree>
    <p:extLst>
      <p:ext uri="{BB962C8B-B14F-4D97-AF65-F5344CB8AC3E}">
        <p14:creationId xmlns:p14="http://schemas.microsoft.com/office/powerpoint/2010/main" val="2631788973"/>
      </p:ext>
    </p:extLst>
  </p:cSld>
  <p:clrMapOvr>
    <a:masterClrMapping/>
  </p:clrMapOvr>
  <p:transition spd="slow">
    <p:zoom/>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858774572"/>
              </p:ext>
            </p:extLst>
          </p:nvPr>
        </p:nvGraphicFramePr>
        <p:xfrm>
          <a:off x="323528" y="188640"/>
          <a:ext cx="8424936" cy="6752718"/>
        </p:xfrm>
        <a:graphic>
          <a:graphicData uri="http://schemas.openxmlformats.org/drawingml/2006/table">
            <a:tbl>
              <a:tblPr firstRow="1" firstCol="1" bandRow="1"/>
              <a:tblGrid>
                <a:gridCol w="375696"/>
                <a:gridCol w="6011101"/>
                <a:gridCol w="1202220"/>
                <a:gridCol w="835919"/>
              </a:tblGrid>
              <a:tr h="130232">
                <a:tc gridSpan="4">
                  <a:txBody>
                    <a:bodyPr/>
                    <a:lstStyle/>
                    <a:p>
                      <a:pPr algn="ctr">
                        <a:lnSpc>
                          <a:spcPct val="150000"/>
                        </a:lnSpc>
                        <a:spcBef>
                          <a:spcPts val="1800"/>
                        </a:spcBef>
                        <a:spcAft>
                          <a:spcPts val="0"/>
                        </a:spcAft>
                      </a:pPr>
                      <a:r>
                        <a:rPr lang="es-EC" sz="1000" b="1" dirty="0">
                          <a:solidFill>
                            <a:schemeClr val="tx1"/>
                          </a:solidFill>
                          <a:effectLst/>
                          <a:latin typeface="Arial"/>
                          <a:ea typeface="Times New Roman"/>
                          <a:cs typeface="Arial"/>
                        </a:rPr>
                        <a:t>PRESUPUESTO DE INVERSIÓN DE IMPLEMENTACIÓN</a:t>
                      </a:r>
                      <a:endParaRPr lang="es-EC" sz="1000" b="1" dirty="0">
                        <a:solidFill>
                          <a:schemeClr val="tx1"/>
                        </a:solidFill>
                        <a:effectLst/>
                        <a:latin typeface="Arial"/>
                        <a:ea typeface="Calibri"/>
                        <a:cs typeface="Times New Roman"/>
                      </a:endParaRPr>
                    </a:p>
                  </a:txBody>
                  <a:tcPr marL="18606" marR="18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dirty="0">
                          <a:solidFill>
                            <a:schemeClr val="tx1"/>
                          </a:solidFill>
                          <a:effectLst/>
                          <a:latin typeface="Arial"/>
                          <a:ea typeface="Times New Roman"/>
                          <a:cs typeface="Arial"/>
                        </a:rPr>
                        <a:t>Activo Fijo </a:t>
                      </a:r>
                      <a:endParaRPr lang="es-EC" sz="1000" b="1" dirty="0">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800"/>
                        </a:spcBef>
                        <a:spcAft>
                          <a:spcPts val="0"/>
                        </a:spcAft>
                      </a:pPr>
                      <a:r>
                        <a:rPr lang="es-EC" sz="1000" b="1">
                          <a:solidFill>
                            <a:schemeClr val="tx1"/>
                          </a:solidFill>
                          <a:effectLst/>
                          <a:latin typeface="Arial"/>
                          <a:ea typeface="Times New Roman"/>
                          <a:cs typeface="Arial"/>
                        </a:rPr>
                        <a:t>Monto $</a:t>
                      </a:r>
                      <a:endParaRPr lang="es-EC" sz="1000" b="1">
                        <a:solidFill>
                          <a:schemeClr val="tx1"/>
                        </a:solidFill>
                        <a:effectLst/>
                        <a:latin typeface="Arial"/>
                        <a:ea typeface="Calibri"/>
                        <a:cs typeface="Times New Roman"/>
                      </a:endParaRPr>
                    </a:p>
                  </a:txBody>
                  <a:tcPr marL="18606" marR="18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800"/>
                        </a:spcBef>
                        <a:spcAft>
                          <a:spcPts val="0"/>
                        </a:spcAft>
                      </a:pPr>
                      <a:r>
                        <a:rPr lang="es-EC" sz="1000" b="1">
                          <a:solidFill>
                            <a:schemeClr val="tx1"/>
                          </a:solidFill>
                          <a:effectLst/>
                          <a:latin typeface="Arial"/>
                          <a:ea typeface="Times New Roman"/>
                          <a:cs typeface="Arial"/>
                        </a:rPr>
                        <a:t>%</a:t>
                      </a:r>
                      <a:endParaRPr lang="es-EC" sz="1000" b="1">
                        <a:solidFill>
                          <a:schemeClr val="tx1"/>
                        </a:solidFill>
                        <a:effectLst/>
                        <a:latin typeface="Arial"/>
                        <a:ea typeface="Calibri"/>
                        <a:cs typeface="Times New Roman"/>
                      </a:endParaRPr>
                    </a:p>
                  </a:txBody>
                  <a:tcPr marL="18606" marR="18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381">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dirty="0">
                          <a:solidFill>
                            <a:schemeClr val="tx1"/>
                          </a:solidFill>
                          <a:effectLst/>
                          <a:latin typeface="Arial"/>
                          <a:ea typeface="Times New Roman"/>
                          <a:cs typeface="Arial"/>
                        </a:rPr>
                        <a:t>Adecuación de edificio (Oficinas para incubados,  sala de capacitación, reuniones,  administración, secretaria,  baños,  vías de circulación interna, parqueadero)</a:t>
                      </a:r>
                      <a:endParaRPr lang="es-EC" sz="1000" b="1" dirty="0">
                        <a:solidFill>
                          <a:schemeClr val="tx1"/>
                        </a:solidFill>
                        <a:effectLst/>
                        <a:latin typeface="Arial"/>
                        <a:ea typeface="Calibri"/>
                        <a:cs typeface="Times New Roman"/>
                      </a:endParaRPr>
                    </a:p>
                  </a:txBody>
                  <a:tcPr marL="18606" marR="18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60.000,00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50%</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Instalaciones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8%</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dirty="0">
                          <a:solidFill>
                            <a:schemeClr val="tx1"/>
                          </a:solidFill>
                          <a:effectLst/>
                          <a:latin typeface="Arial"/>
                          <a:ea typeface="Times New Roman"/>
                          <a:cs typeface="Arial"/>
                        </a:rPr>
                        <a:t>Equipos y mobiliario</a:t>
                      </a:r>
                      <a:endParaRPr lang="es-EC" sz="1000" b="1" dirty="0">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20.000,00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17%</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Vehículo</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15.000,00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dirty="0">
                          <a:solidFill>
                            <a:schemeClr val="tx1"/>
                          </a:solidFill>
                          <a:effectLst/>
                          <a:latin typeface="Arial"/>
                          <a:ea typeface="Times New Roman"/>
                          <a:cs typeface="Arial"/>
                        </a:rPr>
                        <a:t>Subtotal</a:t>
                      </a:r>
                      <a:endParaRPr lang="es-EC" sz="1000" b="1" dirty="0">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105.000,00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88%</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Estudios y Proyectos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83">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Gastos de organización: Derechos, gastos de formación de sociedad y otros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5.000,00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4%</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Gastos de puesta en marcha (Campaña inicial de difusión y otros)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8%</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Subtotal</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15.000,00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Total Inversión</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120.000,00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100%</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gridSpan="4">
                  <a:txBody>
                    <a:bodyPr/>
                    <a:lstStyle/>
                    <a:p>
                      <a:pPr algn="ctr">
                        <a:lnSpc>
                          <a:spcPct val="150000"/>
                        </a:lnSpc>
                        <a:spcBef>
                          <a:spcPts val="1800"/>
                        </a:spcBef>
                        <a:spcAft>
                          <a:spcPts val="0"/>
                        </a:spcAft>
                      </a:pPr>
                      <a:r>
                        <a:rPr lang="es-EC" sz="1000" b="1" dirty="0">
                          <a:solidFill>
                            <a:schemeClr val="tx1"/>
                          </a:solidFill>
                          <a:effectLst/>
                          <a:latin typeface="Arial"/>
                          <a:ea typeface="Times New Roman"/>
                          <a:cs typeface="Arial"/>
                        </a:rPr>
                        <a:t>PRESUPUESTO GASTOS DE OPERACIÓN ANUAL</a:t>
                      </a:r>
                      <a:endParaRPr lang="es-EC" sz="1000" b="1" dirty="0">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C"/>
                    </a:p>
                  </a:txBody>
                  <a:tcPr/>
                </a:tc>
                <a:tc hMerge="1">
                  <a:txBody>
                    <a:bodyPr/>
                    <a:lstStyle/>
                    <a:p>
                      <a:endParaRPr lang="es-EC"/>
                    </a:p>
                  </a:txBody>
                  <a:tcPr/>
                </a:tc>
                <a:tc hMerge="1">
                  <a:txBody>
                    <a:bodyPr/>
                    <a:lstStyle/>
                    <a:p>
                      <a:endParaRPr lang="es-EC"/>
                    </a:p>
                  </a:txBody>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Remuneración del personal</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800"/>
                        </a:spcBef>
                        <a:spcAft>
                          <a:spcPts val="0"/>
                        </a:spcAft>
                      </a:pPr>
                      <a:r>
                        <a:rPr lang="es-EC" sz="1000" b="1">
                          <a:solidFill>
                            <a:schemeClr val="tx1"/>
                          </a:solidFill>
                          <a:effectLst/>
                          <a:latin typeface="Arial"/>
                          <a:ea typeface="Times New Roman"/>
                          <a:cs typeface="Arial"/>
                        </a:rPr>
                        <a:t> Monto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1800"/>
                        </a:spcBef>
                        <a:spcAft>
                          <a:spcPts val="0"/>
                        </a:spcAft>
                      </a:pPr>
                      <a:r>
                        <a:rPr lang="es-EC" sz="1000" b="1">
                          <a:solidFill>
                            <a:schemeClr val="tx1"/>
                          </a:solidFill>
                          <a:effectLst/>
                          <a:latin typeface="Arial"/>
                          <a:ea typeface="Times New Roman"/>
                          <a:cs typeface="Arial"/>
                        </a:rPr>
                        <a:t>%</a:t>
                      </a:r>
                      <a:endParaRPr lang="es-EC" sz="1000" b="1">
                        <a:solidFill>
                          <a:schemeClr val="tx1"/>
                        </a:solidFill>
                        <a:effectLst/>
                        <a:latin typeface="Arial"/>
                        <a:ea typeface="Calibri"/>
                        <a:cs typeface="Times New Roman"/>
                      </a:endParaRPr>
                    </a:p>
                  </a:txBody>
                  <a:tcPr marL="18606" marR="18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Gerente</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30.000,00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31%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Asistente de gerencia</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10.800,00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52">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Tutores Academicos y empresariales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19.200,00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20%</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52">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Director Administrativo - Financiero (medio tempo)</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7.200,00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8%</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Mensajero</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8.400,00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9%</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Subtotal</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75.600,00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79%</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Gastos Generales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Capacitación</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6.000,00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6%</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Viatico y subsistencias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1.800,00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2%</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Materiales de oficina y otros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2.400,00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Movilización</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3.000,00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Energía eléctrica</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1.200,00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Servicio telefónico e internet</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2.400,00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Agua</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600,00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Otros</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2.400,00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3%</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Subtotal</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19.800,00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a:solidFill>
                            <a:schemeClr val="tx1"/>
                          </a:solidFill>
                          <a:effectLst/>
                          <a:latin typeface="Arial"/>
                          <a:ea typeface="Times New Roman"/>
                          <a:cs typeface="Arial"/>
                        </a:rPr>
                        <a:t>21%</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232">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TOTAL GENERAL</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Bef>
                          <a:spcPts val="1800"/>
                        </a:spcBef>
                        <a:spcAft>
                          <a:spcPts val="0"/>
                        </a:spcAft>
                      </a:pPr>
                      <a:r>
                        <a:rPr lang="es-EC" sz="1000" b="1">
                          <a:solidFill>
                            <a:schemeClr val="tx1"/>
                          </a:solidFill>
                          <a:effectLst/>
                          <a:latin typeface="Arial"/>
                          <a:ea typeface="Times New Roman"/>
                          <a:cs typeface="Arial"/>
                        </a:rPr>
                        <a:t>    95.400,00 </a:t>
                      </a:r>
                      <a:endParaRPr lang="es-EC" sz="1000" b="1">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Bef>
                          <a:spcPts val="1800"/>
                        </a:spcBef>
                        <a:spcAft>
                          <a:spcPts val="0"/>
                        </a:spcAft>
                      </a:pPr>
                      <a:r>
                        <a:rPr lang="es-EC" sz="1000" b="1" dirty="0">
                          <a:solidFill>
                            <a:schemeClr val="tx1"/>
                          </a:solidFill>
                          <a:effectLst/>
                          <a:latin typeface="Arial"/>
                          <a:ea typeface="Times New Roman"/>
                          <a:cs typeface="Arial"/>
                        </a:rPr>
                        <a:t>100%</a:t>
                      </a:r>
                      <a:endParaRPr lang="es-EC" sz="1000" b="1" dirty="0">
                        <a:solidFill>
                          <a:schemeClr val="tx1"/>
                        </a:solidFill>
                        <a:effectLst/>
                        <a:latin typeface="Arial"/>
                        <a:ea typeface="Calibri"/>
                        <a:cs typeface="Times New Roman"/>
                      </a:endParaRPr>
                    </a:p>
                  </a:txBody>
                  <a:tcPr marL="18606" marR="18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4934975"/>
      </p:ext>
    </p:extLst>
  </p:cSld>
  <p:clrMapOvr>
    <a:masterClrMapping/>
  </p:clrMapOvr>
  <p:transition spd="slow">
    <p:zoom/>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Contrastación </a:t>
            </a:r>
            <a:r>
              <a:rPr lang="es-EC" dirty="0" err="1"/>
              <a:t>P</a:t>
            </a:r>
            <a:r>
              <a:rPr lang="es-EC" dirty="0" err="1" smtClean="0"/>
              <a:t>reg</a:t>
            </a:r>
            <a:r>
              <a:rPr lang="es-EC" dirty="0" smtClean="0"/>
              <a:t>. </a:t>
            </a:r>
            <a:r>
              <a:rPr lang="es-EC" dirty="0" err="1" smtClean="0"/>
              <a:t>Invest</a:t>
            </a:r>
            <a:r>
              <a:rPr lang="es-EC" dirty="0"/>
              <a:t>.</a:t>
            </a:r>
            <a:r>
              <a:rPr lang="es-EC" dirty="0" smtClean="0"/>
              <a:t> Validación  </a:t>
            </a: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2027584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0603463"/>
      </p:ext>
    </p:extLst>
  </p:cSld>
  <p:clrMapOvr>
    <a:masterClrMapping/>
  </p:clrMapOvr>
  <p:transition spd="slow">
    <p:zoom/>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5" descr="C:\Users\Usuario\AppData\Local\Microsoft\Windows\Temporary Internet Files\Content.IE5\YSBNEOGC\MP90038263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9923" y="2564904"/>
            <a:ext cx="2916213" cy="2562336"/>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5"/>
          <p:cNvGrpSpPr>
            <a:grpSpLocks/>
          </p:cNvGrpSpPr>
          <p:nvPr/>
        </p:nvGrpSpPr>
        <p:grpSpPr bwMode="auto">
          <a:xfrm>
            <a:off x="1071563" y="1428750"/>
            <a:ext cx="7072312" cy="2214563"/>
            <a:chOff x="672" y="767"/>
            <a:chExt cx="5521" cy="1878"/>
          </a:xfrm>
        </p:grpSpPr>
        <p:grpSp>
          <p:nvGrpSpPr>
            <p:cNvPr id="14349" name="Group 6"/>
            <p:cNvGrpSpPr>
              <a:grpSpLocks/>
            </p:cNvGrpSpPr>
            <p:nvPr/>
          </p:nvGrpSpPr>
          <p:grpSpPr bwMode="auto">
            <a:xfrm>
              <a:off x="672" y="767"/>
              <a:ext cx="4896" cy="1393"/>
              <a:chOff x="672" y="767"/>
              <a:chExt cx="4896" cy="1393"/>
            </a:xfrm>
          </p:grpSpPr>
          <p:sp>
            <p:nvSpPr>
              <p:cNvPr id="46095" name="AutoShape 7"/>
              <p:cNvSpPr>
                <a:spLocks noChangeArrowheads="1"/>
              </p:cNvSpPr>
              <p:nvPr/>
            </p:nvSpPr>
            <p:spPr bwMode="auto">
              <a:xfrm>
                <a:off x="672" y="1680"/>
                <a:ext cx="1410" cy="482"/>
              </a:xfrm>
              <a:prstGeom prst="wedgeEllipseCallout">
                <a:avLst>
                  <a:gd name="adj1" fmla="val 97639"/>
                  <a:gd name="adj2" fmla="val 20472"/>
                </a:avLst>
              </a:prstGeom>
              <a:solidFill>
                <a:srgbClr val="FF9900"/>
              </a:solidFill>
              <a:ln w="9525">
                <a:solidFill>
                  <a:schemeClr val="tx1"/>
                </a:solidFill>
                <a:miter lim="800000"/>
                <a:headEnd/>
                <a:tailEnd/>
              </a:ln>
            </p:spPr>
            <p:txBody>
              <a:bodyPr/>
              <a:lstStyle/>
              <a:p>
                <a:pPr algn="ctr" eaLnBrk="0" hangingPunct="0">
                  <a:defRPr/>
                </a:pPr>
                <a:r>
                  <a:rPr lang="en-GB" sz="1400" b="1">
                    <a:latin typeface="+mn-lt"/>
                  </a:rPr>
                  <a:t>RRHH</a:t>
                </a:r>
              </a:p>
            </p:txBody>
          </p:sp>
          <p:sp>
            <p:nvSpPr>
              <p:cNvPr id="46096" name="AutoShape 8"/>
              <p:cNvSpPr>
                <a:spLocks noChangeArrowheads="1"/>
              </p:cNvSpPr>
              <p:nvPr/>
            </p:nvSpPr>
            <p:spPr bwMode="auto">
              <a:xfrm>
                <a:off x="1843" y="828"/>
                <a:ext cx="1394" cy="600"/>
              </a:xfrm>
              <a:prstGeom prst="wedgeEllipseCallout">
                <a:avLst>
                  <a:gd name="adj1" fmla="val 25000"/>
                  <a:gd name="adj2" fmla="val 152741"/>
                </a:avLst>
              </a:prstGeom>
              <a:solidFill>
                <a:srgbClr val="FF9900"/>
              </a:solidFill>
              <a:ln w="9525">
                <a:solidFill>
                  <a:schemeClr val="tx1"/>
                </a:solidFill>
                <a:miter lim="800000"/>
                <a:headEnd/>
                <a:tailEnd/>
              </a:ln>
            </p:spPr>
            <p:txBody>
              <a:bodyPr/>
              <a:lstStyle/>
              <a:p>
                <a:pPr eaLnBrk="0" hangingPunct="0">
                  <a:defRPr/>
                </a:pPr>
                <a:r>
                  <a:rPr lang="en-GB" sz="1400" b="1">
                    <a:latin typeface="+mn-lt"/>
                  </a:rPr>
                  <a:t>Clientes</a:t>
                </a:r>
              </a:p>
            </p:txBody>
          </p:sp>
          <p:sp>
            <p:nvSpPr>
              <p:cNvPr id="46097" name="AutoShape 9"/>
              <p:cNvSpPr>
                <a:spLocks noChangeArrowheads="1"/>
              </p:cNvSpPr>
              <p:nvPr/>
            </p:nvSpPr>
            <p:spPr bwMode="auto">
              <a:xfrm>
                <a:off x="3447" y="767"/>
                <a:ext cx="1523" cy="763"/>
              </a:xfrm>
              <a:prstGeom prst="wedgeEllipseCallout">
                <a:avLst>
                  <a:gd name="adj1" fmla="val -86380"/>
                  <a:gd name="adj2" fmla="val 113769"/>
                </a:avLst>
              </a:prstGeom>
              <a:solidFill>
                <a:srgbClr val="FF9900"/>
              </a:solidFill>
              <a:ln w="9525">
                <a:solidFill>
                  <a:schemeClr val="tx1"/>
                </a:solidFill>
                <a:miter lim="800000"/>
                <a:headEnd/>
                <a:tailEnd/>
              </a:ln>
            </p:spPr>
            <p:txBody>
              <a:bodyPr/>
              <a:lstStyle/>
              <a:p>
                <a:pPr eaLnBrk="0" hangingPunct="0">
                  <a:defRPr/>
                </a:pPr>
                <a:r>
                  <a:rPr lang="en-GB" sz="1400" b="1">
                    <a:latin typeface="+mn-lt"/>
                  </a:rPr>
                  <a:t>Proveedores</a:t>
                </a:r>
              </a:p>
            </p:txBody>
          </p:sp>
          <p:sp>
            <p:nvSpPr>
              <p:cNvPr id="46098" name="AutoShape 10"/>
              <p:cNvSpPr>
                <a:spLocks noChangeArrowheads="1"/>
              </p:cNvSpPr>
              <p:nvPr/>
            </p:nvSpPr>
            <p:spPr bwMode="auto">
              <a:xfrm>
                <a:off x="4032" y="1555"/>
                <a:ext cx="1539" cy="479"/>
              </a:xfrm>
              <a:prstGeom prst="wedgeEllipseCallout">
                <a:avLst>
                  <a:gd name="adj1" fmla="val -118551"/>
                  <a:gd name="adj2" fmla="val 50829"/>
                </a:avLst>
              </a:prstGeom>
              <a:solidFill>
                <a:srgbClr val="FF9900"/>
              </a:solidFill>
              <a:ln w="9525">
                <a:solidFill>
                  <a:schemeClr val="tx1"/>
                </a:solidFill>
                <a:miter lim="800000"/>
                <a:headEnd/>
                <a:tailEnd/>
              </a:ln>
            </p:spPr>
            <p:txBody>
              <a:bodyPr/>
              <a:lstStyle/>
              <a:p>
                <a:pPr algn="ctr" eaLnBrk="0" hangingPunct="0">
                  <a:defRPr/>
                </a:pPr>
                <a:r>
                  <a:rPr lang="en-GB" b="1">
                    <a:latin typeface="+mn-lt"/>
                  </a:rPr>
                  <a:t>$</a:t>
                </a:r>
              </a:p>
            </p:txBody>
          </p:sp>
        </p:grpSp>
        <p:sp>
          <p:nvSpPr>
            <p:cNvPr id="46094" name="AutoShape 11"/>
            <p:cNvSpPr>
              <a:spLocks noChangeArrowheads="1"/>
            </p:cNvSpPr>
            <p:nvPr/>
          </p:nvSpPr>
          <p:spPr bwMode="auto">
            <a:xfrm>
              <a:off x="4411" y="2107"/>
              <a:ext cx="1782" cy="538"/>
            </a:xfrm>
            <a:prstGeom prst="wedgeEllipseCallout">
              <a:avLst>
                <a:gd name="adj1" fmla="val -116296"/>
                <a:gd name="adj2" fmla="val -24227"/>
              </a:avLst>
            </a:prstGeom>
            <a:solidFill>
              <a:srgbClr val="FF9900"/>
            </a:solidFill>
            <a:ln w="9525">
              <a:solidFill>
                <a:schemeClr val="tx1"/>
              </a:solidFill>
              <a:miter lim="800000"/>
              <a:headEnd/>
              <a:tailEnd/>
            </a:ln>
          </p:spPr>
          <p:txBody>
            <a:bodyPr/>
            <a:lstStyle/>
            <a:p>
              <a:pPr eaLnBrk="0" hangingPunct="0">
                <a:defRPr/>
              </a:pPr>
              <a:r>
                <a:rPr lang="en-GB" sz="1400" b="1">
                  <a:latin typeface="+mn-lt"/>
                </a:rPr>
                <a:t>Oportunidades/    recursos</a:t>
              </a:r>
            </a:p>
          </p:txBody>
        </p:sp>
      </p:grpSp>
      <p:grpSp>
        <p:nvGrpSpPr>
          <p:cNvPr id="4" name="Group 12"/>
          <p:cNvGrpSpPr>
            <a:grpSpLocks/>
          </p:cNvGrpSpPr>
          <p:nvPr/>
        </p:nvGrpSpPr>
        <p:grpSpPr bwMode="auto">
          <a:xfrm>
            <a:off x="357188" y="3714750"/>
            <a:ext cx="8104187" cy="2873375"/>
            <a:chOff x="-450" y="2246"/>
            <a:chExt cx="5714" cy="1929"/>
          </a:xfrm>
        </p:grpSpPr>
        <p:sp>
          <p:nvSpPr>
            <p:cNvPr id="46087" name="AutoShape 14"/>
            <p:cNvSpPr>
              <a:spLocks noChangeArrowheads="1"/>
            </p:cNvSpPr>
            <p:nvPr/>
          </p:nvSpPr>
          <p:spPr bwMode="auto">
            <a:xfrm>
              <a:off x="4" y="2246"/>
              <a:ext cx="1305" cy="593"/>
            </a:xfrm>
            <a:prstGeom prst="wedgeEllipseCallout">
              <a:avLst>
                <a:gd name="adj1" fmla="val 98227"/>
                <a:gd name="adj2" fmla="val -19009"/>
              </a:avLst>
            </a:prstGeom>
            <a:solidFill>
              <a:srgbClr val="008000"/>
            </a:solidFill>
            <a:ln w="9525">
              <a:solidFill>
                <a:schemeClr val="tx1"/>
              </a:solidFill>
              <a:miter lim="800000"/>
              <a:headEnd/>
              <a:tailEnd/>
            </a:ln>
          </p:spPr>
          <p:txBody>
            <a:bodyPr/>
            <a:lstStyle/>
            <a:p>
              <a:pPr eaLnBrk="0" hangingPunct="0">
                <a:defRPr/>
              </a:pPr>
              <a:r>
                <a:rPr lang="en-GB" sz="1400" b="1">
                  <a:latin typeface="+mn-lt"/>
                </a:rPr>
                <a:t>Fuentes  de</a:t>
              </a:r>
            </a:p>
            <a:p>
              <a:pPr eaLnBrk="0" hangingPunct="0">
                <a:defRPr/>
              </a:pPr>
              <a:r>
                <a:rPr lang="en-GB" sz="1400" b="1">
                  <a:latin typeface="+mn-lt"/>
                </a:rPr>
                <a:t>Conocimiento</a:t>
              </a:r>
              <a:endParaRPr lang="en-GB" b="1">
                <a:latin typeface="+mn-lt"/>
              </a:endParaRPr>
            </a:p>
          </p:txBody>
        </p:sp>
        <p:sp>
          <p:nvSpPr>
            <p:cNvPr id="46088" name="AutoShape 15"/>
            <p:cNvSpPr>
              <a:spLocks noChangeArrowheads="1"/>
            </p:cNvSpPr>
            <p:nvPr/>
          </p:nvSpPr>
          <p:spPr bwMode="auto">
            <a:xfrm>
              <a:off x="1464" y="3733"/>
              <a:ext cx="1334" cy="442"/>
            </a:xfrm>
            <a:prstGeom prst="wedgeEllipseCallout">
              <a:avLst>
                <a:gd name="adj1" fmla="val -3023"/>
                <a:gd name="adj2" fmla="val -314398"/>
              </a:avLst>
            </a:prstGeom>
            <a:solidFill>
              <a:srgbClr val="008000"/>
            </a:solidFill>
            <a:ln w="9525">
              <a:solidFill>
                <a:schemeClr val="tx1"/>
              </a:solidFill>
              <a:miter lim="800000"/>
              <a:headEnd/>
              <a:tailEnd/>
            </a:ln>
          </p:spPr>
          <p:txBody>
            <a:bodyPr/>
            <a:lstStyle/>
            <a:p>
              <a:pPr algn="ctr" eaLnBrk="0" hangingPunct="0">
                <a:defRPr/>
              </a:pPr>
              <a:r>
                <a:rPr lang="en-GB" sz="1400" b="1">
                  <a:latin typeface="+mn-lt"/>
                </a:rPr>
                <a:t>Regulaciones</a:t>
              </a:r>
            </a:p>
          </p:txBody>
        </p:sp>
        <p:sp>
          <p:nvSpPr>
            <p:cNvPr id="46089" name="AutoShape 16"/>
            <p:cNvSpPr>
              <a:spLocks noChangeArrowheads="1"/>
            </p:cNvSpPr>
            <p:nvPr/>
          </p:nvSpPr>
          <p:spPr bwMode="auto">
            <a:xfrm>
              <a:off x="3933" y="2438"/>
              <a:ext cx="1326" cy="602"/>
            </a:xfrm>
            <a:prstGeom prst="wedgeEllipseCallout">
              <a:avLst>
                <a:gd name="adj1" fmla="val -162375"/>
                <a:gd name="adj2" fmla="val -43722"/>
              </a:avLst>
            </a:prstGeom>
            <a:solidFill>
              <a:srgbClr val="008000"/>
            </a:solidFill>
            <a:ln w="9525">
              <a:solidFill>
                <a:schemeClr val="tx1"/>
              </a:solidFill>
              <a:miter lim="800000"/>
              <a:headEnd/>
              <a:tailEnd/>
            </a:ln>
          </p:spPr>
          <p:txBody>
            <a:bodyPr/>
            <a:lstStyle/>
            <a:p>
              <a:pPr algn="ctr" eaLnBrk="0" hangingPunct="0">
                <a:defRPr/>
              </a:pPr>
              <a:r>
                <a:rPr lang="en-GB" sz="1400" b="1">
                  <a:latin typeface="+mn-lt"/>
                </a:rPr>
                <a:t>Redes de negocios </a:t>
              </a:r>
            </a:p>
            <a:p>
              <a:pPr eaLnBrk="0" hangingPunct="0">
                <a:defRPr/>
              </a:pPr>
              <a:endParaRPr lang="en-GB" b="1">
                <a:latin typeface="+mn-lt"/>
              </a:endParaRPr>
            </a:p>
          </p:txBody>
        </p:sp>
        <p:sp>
          <p:nvSpPr>
            <p:cNvPr id="46090" name="AutoShape 17"/>
            <p:cNvSpPr>
              <a:spLocks noChangeArrowheads="1"/>
            </p:cNvSpPr>
            <p:nvPr/>
          </p:nvSpPr>
          <p:spPr bwMode="auto">
            <a:xfrm>
              <a:off x="3681" y="3061"/>
              <a:ext cx="1583" cy="576"/>
            </a:xfrm>
            <a:prstGeom prst="wedgeEllipseCallout">
              <a:avLst>
                <a:gd name="adj1" fmla="val -125824"/>
                <a:gd name="adj2" fmla="val -135356"/>
              </a:avLst>
            </a:prstGeom>
            <a:solidFill>
              <a:srgbClr val="008000"/>
            </a:solidFill>
            <a:ln w="9525">
              <a:solidFill>
                <a:schemeClr val="tx1"/>
              </a:solidFill>
              <a:miter lim="800000"/>
              <a:headEnd/>
              <a:tailEnd/>
            </a:ln>
          </p:spPr>
          <p:txBody>
            <a:bodyPr/>
            <a:lstStyle/>
            <a:p>
              <a:pPr algn="ctr" eaLnBrk="0" hangingPunct="0">
                <a:defRPr/>
              </a:pPr>
              <a:r>
                <a:rPr lang="en-GB" sz="1400" b="1">
                  <a:latin typeface="+mn-lt"/>
                </a:rPr>
                <a:t>Fuentes de financiamiento</a:t>
              </a:r>
            </a:p>
          </p:txBody>
        </p:sp>
        <p:sp>
          <p:nvSpPr>
            <p:cNvPr id="46091" name="AutoShape 18"/>
            <p:cNvSpPr>
              <a:spLocks noChangeArrowheads="1"/>
            </p:cNvSpPr>
            <p:nvPr/>
          </p:nvSpPr>
          <p:spPr bwMode="auto">
            <a:xfrm>
              <a:off x="2975" y="3589"/>
              <a:ext cx="1461" cy="578"/>
            </a:xfrm>
            <a:prstGeom prst="wedgeEllipseCallout">
              <a:avLst>
                <a:gd name="adj1" fmla="val -103741"/>
                <a:gd name="adj2" fmla="val -221250"/>
              </a:avLst>
            </a:prstGeom>
            <a:solidFill>
              <a:srgbClr val="008000"/>
            </a:solidFill>
            <a:ln w="9525">
              <a:solidFill>
                <a:schemeClr val="tx1"/>
              </a:solidFill>
              <a:miter lim="800000"/>
              <a:headEnd/>
              <a:tailEnd/>
            </a:ln>
          </p:spPr>
          <p:txBody>
            <a:bodyPr/>
            <a:lstStyle/>
            <a:p>
              <a:pPr algn="ctr" eaLnBrk="0" hangingPunct="0">
                <a:defRPr/>
              </a:pPr>
              <a:r>
                <a:rPr lang="en-GB" sz="1400" b="1">
                  <a:latin typeface="+mn-lt"/>
                </a:rPr>
                <a:t>Otros emprendedores</a:t>
              </a:r>
            </a:p>
          </p:txBody>
        </p:sp>
        <p:sp>
          <p:nvSpPr>
            <p:cNvPr id="46092" name="AutoShape 19"/>
            <p:cNvSpPr>
              <a:spLocks noChangeArrowheads="1"/>
            </p:cNvSpPr>
            <p:nvPr/>
          </p:nvSpPr>
          <p:spPr bwMode="auto">
            <a:xfrm>
              <a:off x="-450" y="3061"/>
              <a:ext cx="2029" cy="500"/>
            </a:xfrm>
            <a:prstGeom prst="wedgeEllipseCallout">
              <a:avLst>
                <a:gd name="adj1" fmla="val 68380"/>
                <a:gd name="adj2" fmla="val -148403"/>
              </a:avLst>
            </a:prstGeom>
            <a:solidFill>
              <a:srgbClr val="008000"/>
            </a:solidFill>
            <a:ln w="9525">
              <a:solidFill>
                <a:schemeClr val="tx1"/>
              </a:solidFill>
              <a:miter lim="800000"/>
              <a:headEnd/>
              <a:tailEnd/>
            </a:ln>
          </p:spPr>
          <p:txBody>
            <a:bodyPr/>
            <a:lstStyle/>
            <a:p>
              <a:pPr algn="ctr">
                <a:defRPr/>
              </a:pPr>
              <a:r>
                <a:rPr lang="en-GB" sz="1400" b="1">
                  <a:latin typeface="+mn-lt"/>
                  <a:cs typeface="Times New Roman" pitchFamily="18" charset="0"/>
                </a:rPr>
                <a:t>Instrumentos del gobierno</a:t>
              </a:r>
            </a:p>
          </p:txBody>
        </p:sp>
      </p:grpSp>
      <p:sp>
        <p:nvSpPr>
          <p:cNvPr id="14342" name="Text Box 20"/>
          <p:cNvSpPr txBox="1">
            <a:spLocks noChangeArrowheads="1"/>
          </p:cNvSpPr>
          <p:nvPr/>
        </p:nvSpPr>
        <p:spPr bwMode="auto">
          <a:xfrm>
            <a:off x="755576" y="398463"/>
            <a:ext cx="756084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a:spcBef>
                <a:spcPct val="50000"/>
              </a:spcBef>
            </a:pPr>
            <a:r>
              <a:rPr lang="en-GB" sz="3200" b="1" dirty="0">
                <a:latin typeface="Arial" charset="0"/>
              </a:rPr>
              <a:t>El </a:t>
            </a:r>
            <a:r>
              <a:rPr lang="en-GB" sz="3200" b="1" dirty="0" err="1">
                <a:latin typeface="Arial" charset="0"/>
              </a:rPr>
              <a:t>emprendedor</a:t>
            </a:r>
            <a:r>
              <a:rPr lang="en-GB" sz="3200" b="1" dirty="0">
                <a:latin typeface="Arial" charset="0"/>
              </a:rPr>
              <a:t> y sus </a:t>
            </a:r>
            <a:r>
              <a:rPr lang="en-GB" sz="3200" b="1" dirty="0" err="1">
                <a:latin typeface="Arial" charset="0"/>
              </a:rPr>
              <a:t>necesidades</a:t>
            </a:r>
            <a:endParaRPr lang="en-GB" sz="3200" b="1" dirty="0">
              <a:latin typeface="Arial" charset="0"/>
            </a:endParaRPr>
          </a:p>
        </p:txBody>
      </p:sp>
    </p:spTree>
    <p:extLst>
      <p:ext uri="{BB962C8B-B14F-4D97-AF65-F5344CB8AC3E}">
        <p14:creationId xmlns:p14="http://schemas.microsoft.com/office/powerpoint/2010/main" val="2021820181"/>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3" name="Rounded Rectangle 41"/>
          <p:cNvGrpSpPr>
            <a:grpSpLocks/>
          </p:cNvGrpSpPr>
          <p:nvPr/>
        </p:nvGrpSpPr>
        <p:grpSpPr bwMode="auto">
          <a:xfrm>
            <a:off x="1979613" y="4005263"/>
            <a:ext cx="1943100" cy="1873250"/>
            <a:chOff x="2542" y="2984"/>
            <a:chExt cx="1713" cy="487"/>
          </a:xfrm>
        </p:grpSpPr>
        <p:pic>
          <p:nvPicPr>
            <p:cNvPr id="15381" name="Rounded Rectangl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 y="2984"/>
              <a:ext cx="1713"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2" name="Text Box 18"/>
            <p:cNvSpPr txBox="1">
              <a:spLocks noChangeArrowheads="1"/>
            </p:cNvSpPr>
            <p:nvPr/>
          </p:nvSpPr>
          <p:spPr bwMode="auto">
            <a:xfrm rot="10800000">
              <a:off x="2585" y="3026"/>
              <a:ext cx="1634" cy="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endParaRPr lang="en-US">
                <a:solidFill>
                  <a:srgbClr val="FFFFFF"/>
                </a:solidFill>
                <a:latin typeface="Calibri" pitchFamily="34" charset="0"/>
              </a:endParaRPr>
            </a:p>
          </p:txBody>
        </p:sp>
      </p:grpSp>
      <p:sp>
        <p:nvSpPr>
          <p:cNvPr id="15364" name="TextBox 45"/>
          <p:cNvSpPr txBox="1">
            <a:spLocks noChangeArrowheads="1"/>
          </p:cNvSpPr>
          <p:nvPr/>
        </p:nvSpPr>
        <p:spPr bwMode="auto">
          <a:xfrm>
            <a:off x="1979613" y="4670425"/>
            <a:ext cx="17287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r>
              <a:rPr lang="en-US" sz="2800" b="1">
                <a:solidFill>
                  <a:srgbClr val="FF0000"/>
                </a:solidFill>
                <a:latin typeface="Calibri" pitchFamily="34" charset="0"/>
              </a:rPr>
              <a:t>C</a:t>
            </a:r>
            <a:r>
              <a:rPr lang="en-US" sz="2000" b="1">
                <a:solidFill>
                  <a:schemeClr val="bg1"/>
                </a:solidFill>
                <a:latin typeface="Calibri" pitchFamily="34" charset="0"/>
              </a:rPr>
              <a:t>apital Financiero</a:t>
            </a:r>
          </a:p>
        </p:txBody>
      </p:sp>
      <p:grpSp>
        <p:nvGrpSpPr>
          <p:cNvPr id="15365" name="Rounded Rectangle 41"/>
          <p:cNvGrpSpPr>
            <a:grpSpLocks/>
          </p:cNvGrpSpPr>
          <p:nvPr/>
        </p:nvGrpSpPr>
        <p:grpSpPr bwMode="auto">
          <a:xfrm>
            <a:off x="5651500" y="4005263"/>
            <a:ext cx="1943100" cy="1873250"/>
            <a:chOff x="2542" y="2984"/>
            <a:chExt cx="1713" cy="487"/>
          </a:xfrm>
        </p:grpSpPr>
        <p:pic>
          <p:nvPicPr>
            <p:cNvPr id="15379" name="Rounded Rectangl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 y="2984"/>
              <a:ext cx="1713"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0" name="Text Box 34"/>
            <p:cNvSpPr txBox="1">
              <a:spLocks noChangeArrowheads="1"/>
            </p:cNvSpPr>
            <p:nvPr/>
          </p:nvSpPr>
          <p:spPr bwMode="auto">
            <a:xfrm rot="10800000">
              <a:off x="2585" y="3026"/>
              <a:ext cx="1634" cy="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endParaRPr lang="en-US">
                <a:solidFill>
                  <a:srgbClr val="FFFFFF"/>
                </a:solidFill>
                <a:latin typeface="Calibri" pitchFamily="34" charset="0"/>
              </a:endParaRPr>
            </a:p>
          </p:txBody>
        </p:sp>
      </p:grpSp>
      <p:grpSp>
        <p:nvGrpSpPr>
          <p:cNvPr id="15366" name="Rounded Rectangle 41"/>
          <p:cNvGrpSpPr>
            <a:grpSpLocks/>
          </p:cNvGrpSpPr>
          <p:nvPr/>
        </p:nvGrpSpPr>
        <p:grpSpPr bwMode="auto">
          <a:xfrm>
            <a:off x="1981200" y="2276475"/>
            <a:ext cx="1943100" cy="1873250"/>
            <a:chOff x="2542" y="2984"/>
            <a:chExt cx="1713" cy="487"/>
          </a:xfrm>
        </p:grpSpPr>
        <p:pic>
          <p:nvPicPr>
            <p:cNvPr id="15377" name="Rounded Rectangl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 y="2984"/>
              <a:ext cx="1713"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8" name="Text Box 37"/>
            <p:cNvSpPr txBox="1">
              <a:spLocks noChangeArrowheads="1"/>
            </p:cNvSpPr>
            <p:nvPr/>
          </p:nvSpPr>
          <p:spPr bwMode="auto">
            <a:xfrm rot="10800000">
              <a:off x="2585" y="3026"/>
              <a:ext cx="1634" cy="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endParaRPr lang="en-US">
                <a:solidFill>
                  <a:srgbClr val="FFFFFF"/>
                </a:solidFill>
                <a:latin typeface="Calibri" pitchFamily="34" charset="0"/>
              </a:endParaRPr>
            </a:p>
          </p:txBody>
        </p:sp>
      </p:grpSp>
      <p:grpSp>
        <p:nvGrpSpPr>
          <p:cNvPr id="15367" name="Rounded Rectangle 41"/>
          <p:cNvGrpSpPr>
            <a:grpSpLocks/>
          </p:cNvGrpSpPr>
          <p:nvPr/>
        </p:nvGrpSpPr>
        <p:grpSpPr bwMode="auto">
          <a:xfrm>
            <a:off x="5651500" y="2276475"/>
            <a:ext cx="1943100" cy="1873250"/>
            <a:chOff x="2542" y="2984"/>
            <a:chExt cx="1713" cy="487"/>
          </a:xfrm>
        </p:grpSpPr>
        <p:pic>
          <p:nvPicPr>
            <p:cNvPr id="15375" name="Rounded Rectangl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 y="2984"/>
              <a:ext cx="1713"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6" name="Text Box 40"/>
            <p:cNvSpPr txBox="1">
              <a:spLocks noChangeArrowheads="1"/>
            </p:cNvSpPr>
            <p:nvPr/>
          </p:nvSpPr>
          <p:spPr bwMode="auto">
            <a:xfrm rot="10800000">
              <a:off x="2585" y="3026"/>
              <a:ext cx="1634" cy="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endParaRPr lang="en-US">
                <a:solidFill>
                  <a:srgbClr val="FFFFFF"/>
                </a:solidFill>
                <a:latin typeface="Calibri" pitchFamily="34" charset="0"/>
              </a:endParaRPr>
            </a:p>
          </p:txBody>
        </p:sp>
      </p:grpSp>
      <p:sp>
        <p:nvSpPr>
          <p:cNvPr id="15368" name="TextBox 39"/>
          <p:cNvSpPr txBox="1">
            <a:spLocks noChangeArrowheads="1"/>
          </p:cNvSpPr>
          <p:nvPr/>
        </p:nvSpPr>
        <p:spPr bwMode="auto">
          <a:xfrm>
            <a:off x="1785938" y="2576513"/>
            <a:ext cx="215900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r>
              <a:rPr lang="en-US" sz="2800" b="1" dirty="0">
                <a:solidFill>
                  <a:srgbClr val="FF0000"/>
                </a:solidFill>
                <a:latin typeface="Calibri" pitchFamily="34" charset="0"/>
              </a:rPr>
              <a:t>C</a:t>
            </a:r>
            <a:r>
              <a:rPr lang="en-US" sz="2000" b="1" dirty="0">
                <a:solidFill>
                  <a:schemeClr val="bg1"/>
                </a:solidFill>
                <a:latin typeface="Calibri" pitchFamily="34" charset="0"/>
              </a:rPr>
              <a:t>apital </a:t>
            </a:r>
          </a:p>
          <a:p>
            <a:pPr algn="ctr" eaLnBrk="1" hangingPunct="1"/>
            <a:r>
              <a:rPr lang="en-US" sz="2000" b="1" dirty="0" err="1">
                <a:solidFill>
                  <a:schemeClr val="bg1"/>
                </a:solidFill>
                <a:latin typeface="Calibri" pitchFamily="34" charset="0"/>
              </a:rPr>
              <a:t>Humano</a:t>
            </a:r>
            <a:r>
              <a:rPr lang="en-US" sz="2000" b="1" dirty="0">
                <a:solidFill>
                  <a:schemeClr val="bg1"/>
                </a:solidFill>
                <a:latin typeface="Calibri" pitchFamily="34" charset="0"/>
              </a:rPr>
              <a:t> </a:t>
            </a:r>
            <a:r>
              <a:rPr lang="en-US" sz="2000" b="1" dirty="0" err="1">
                <a:solidFill>
                  <a:schemeClr val="bg1"/>
                </a:solidFill>
                <a:latin typeface="Calibri" pitchFamily="34" charset="0"/>
              </a:rPr>
              <a:t>Emprendedor</a:t>
            </a:r>
            <a:r>
              <a:rPr lang="en-US" b="1" dirty="0">
                <a:solidFill>
                  <a:schemeClr val="bg1"/>
                </a:solidFill>
                <a:latin typeface="Calibri" pitchFamily="34" charset="0"/>
              </a:rPr>
              <a:t> </a:t>
            </a:r>
          </a:p>
        </p:txBody>
      </p:sp>
      <p:sp>
        <p:nvSpPr>
          <p:cNvPr id="15369" name="TextBox 42"/>
          <p:cNvSpPr txBox="1">
            <a:spLocks noChangeArrowheads="1"/>
          </p:cNvSpPr>
          <p:nvPr/>
        </p:nvSpPr>
        <p:spPr bwMode="auto">
          <a:xfrm>
            <a:off x="5867400" y="2636838"/>
            <a:ext cx="14398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r>
              <a:rPr lang="en-US" sz="2800" b="1" dirty="0">
                <a:solidFill>
                  <a:srgbClr val="FF0000"/>
                </a:solidFill>
                <a:latin typeface="Calibri" pitchFamily="34" charset="0"/>
              </a:rPr>
              <a:t>C</a:t>
            </a:r>
            <a:r>
              <a:rPr lang="en-US" sz="2000" b="1" dirty="0">
                <a:solidFill>
                  <a:schemeClr val="bg1"/>
                </a:solidFill>
                <a:latin typeface="Calibri" pitchFamily="34" charset="0"/>
              </a:rPr>
              <a:t>apital Social</a:t>
            </a:r>
            <a:r>
              <a:rPr lang="en-US" b="1" dirty="0">
                <a:solidFill>
                  <a:schemeClr val="bg1"/>
                </a:solidFill>
                <a:latin typeface="Calibri" pitchFamily="34" charset="0"/>
              </a:rPr>
              <a:t> </a:t>
            </a:r>
          </a:p>
        </p:txBody>
      </p:sp>
      <p:sp>
        <p:nvSpPr>
          <p:cNvPr id="15370" name="TextBox 55"/>
          <p:cNvSpPr txBox="1">
            <a:spLocks noChangeArrowheads="1"/>
          </p:cNvSpPr>
          <p:nvPr/>
        </p:nvSpPr>
        <p:spPr bwMode="auto">
          <a:xfrm>
            <a:off x="5653088" y="4598988"/>
            <a:ext cx="20875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r>
              <a:rPr lang="en-US" sz="2800" b="1">
                <a:solidFill>
                  <a:srgbClr val="FF0000"/>
                </a:solidFill>
                <a:latin typeface="Calibri" pitchFamily="34" charset="0"/>
              </a:rPr>
              <a:t>C</a:t>
            </a:r>
            <a:r>
              <a:rPr lang="en-US" sz="2000" b="1">
                <a:solidFill>
                  <a:schemeClr val="bg1"/>
                </a:solidFill>
                <a:latin typeface="Calibri" pitchFamily="34" charset="0"/>
              </a:rPr>
              <a:t>apital Institucional</a:t>
            </a:r>
          </a:p>
        </p:txBody>
      </p:sp>
      <p:grpSp>
        <p:nvGrpSpPr>
          <p:cNvPr id="15371" name="Rounded Rectangle 41"/>
          <p:cNvGrpSpPr>
            <a:grpSpLocks/>
          </p:cNvGrpSpPr>
          <p:nvPr/>
        </p:nvGrpSpPr>
        <p:grpSpPr bwMode="auto">
          <a:xfrm>
            <a:off x="3779838" y="3284538"/>
            <a:ext cx="1943100" cy="1873250"/>
            <a:chOff x="2542" y="2984"/>
            <a:chExt cx="1713" cy="487"/>
          </a:xfrm>
        </p:grpSpPr>
        <p:pic>
          <p:nvPicPr>
            <p:cNvPr id="15373" name="Rounded Rectangle 4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 y="2984"/>
              <a:ext cx="1713"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4" name="Text Box 37"/>
            <p:cNvSpPr txBox="1">
              <a:spLocks noChangeArrowheads="1"/>
            </p:cNvSpPr>
            <p:nvPr/>
          </p:nvSpPr>
          <p:spPr bwMode="auto">
            <a:xfrm rot="10800000">
              <a:off x="2585" y="3026"/>
              <a:ext cx="1634" cy="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nchor="ct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algn="ctr" eaLnBrk="1" hangingPunct="1"/>
              <a:endParaRPr lang="en-US">
                <a:solidFill>
                  <a:srgbClr val="FFFFFF"/>
                </a:solidFill>
                <a:latin typeface="Calibri" pitchFamily="34" charset="0"/>
              </a:endParaRPr>
            </a:p>
          </p:txBody>
        </p:sp>
      </p:grpSp>
      <p:sp>
        <p:nvSpPr>
          <p:cNvPr id="15372" name="Text Box 22"/>
          <p:cNvSpPr txBox="1">
            <a:spLocks noChangeArrowheads="1"/>
          </p:cNvSpPr>
          <p:nvPr/>
        </p:nvSpPr>
        <p:spPr bwMode="auto">
          <a:xfrm>
            <a:off x="3924300" y="3846513"/>
            <a:ext cx="1681163"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Interstate-Light" pitchFamily="2" charset="0"/>
                <a:cs typeface="Arial" charset="0"/>
              </a:defRPr>
            </a:lvl1pPr>
            <a:lvl2pPr marL="742950" indent="-285750" eaLnBrk="0" hangingPunct="0">
              <a:defRPr>
                <a:solidFill>
                  <a:schemeClr val="tx1"/>
                </a:solidFill>
                <a:latin typeface="Interstate-Light" pitchFamily="2" charset="0"/>
                <a:cs typeface="Arial" charset="0"/>
              </a:defRPr>
            </a:lvl2pPr>
            <a:lvl3pPr marL="1143000" indent="-228600" eaLnBrk="0" hangingPunct="0">
              <a:defRPr>
                <a:solidFill>
                  <a:schemeClr val="tx1"/>
                </a:solidFill>
                <a:latin typeface="Interstate-Light" pitchFamily="2" charset="0"/>
                <a:cs typeface="Arial" charset="0"/>
              </a:defRPr>
            </a:lvl3pPr>
            <a:lvl4pPr marL="1600200" indent="-228600" eaLnBrk="0" hangingPunct="0">
              <a:defRPr>
                <a:solidFill>
                  <a:schemeClr val="tx1"/>
                </a:solidFill>
                <a:latin typeface="Interstate-Light" pitchFamily="2" charset="0"/>
                <a:cs typeface="Arial" charset="0"/>
              </a:defRPr>
            </a:lvl4pPr>
            <a:lvl5pPr marL="2057400" indent="-228600" eaLnBrk="0" hangingPunct="0">
              <a:defRPr>
                <a:solidFill>
                  <a:schemeClr val="tx1"/>
                </a:solidFill>
                <a:latin typeface="Interstate-Light" pitchFamily="2" charset="0"/>
                <a:cs typeface="Arial" charset="0"/>
              </a:defRPr>
            </a:lvl5pPr>
            <a:lvl6pPr marL="2514600" indent="-228600" eaLnBrk="0" fontAlgn="base" hangingPunct="0">
              <a:spcBef>
                <a:spcPct val="0"/>
              </a:spcBef>
              <a:spcAft>
                <a:spcPct val="0"/>
              </a:spcAft>
              <a:defRPr>
                <a:solidFill>
                  <a:schemeClr val="tx1"/>
                </a:solidFill>
                <a:latin typeface="Interstate-Light" pitchFamily="2" charset="0"/>
                <a:cs typeface="Arial" charset="0"/>
              </a:defRPr>
            </a:lvl6pPr>
            <a:lvl7pPr marL="2971800" indent="-228600" eaLnBrk="0" fontAlgn="base" hangingPunct="0">
              <a:spcBef>
                <a:spcPct val="0"/>
              </a:spcBef>
              <a:spcAft>
                <a:spcPct val="0"/>
              </a:spcAft>
              <a:defRPr>
                <a:solidFill>
                  <a:schemeClr val="tx1"/>
                </a:solidFill>
                <a:latin typeface="Interstate-Light" pitchFamily="2" charset="0"/>
                <a:cs typeface="Arial" charset="0"/>
              </a:defRPr>
            </a:lvl7pPr>
            <a:lvl8pPr marL="3429000" indent="-228600" eaLnBrk="0" fontAlgn="base" hangingPunct="0">
              <a:spcBef>
                <a:spcPct val="0"/>
              </a:spcBef>
              <a:spcAft>
                <a:spcPct val="0"/>
              </a:spcAft>
              <a:defRPr>
                <a:solidFill>
                  <a:schemeClr val="tx1"/>
                </a:solidFill>
                <a:latin typeface="Interstate-Light" pitchFamily="2" charset="0"/>
                <a:cs typeface="Arial" charset="0"/>
              </a:defRPr>
            </a:lvl8pPr>
            <a:lvl9pPr marL="3886200" indent="-228600" eaLnBrk="0" fontAlgn="base" hangingPunct="0">
              <a:spcBef>
                <a:spcPct val="0"/>
              </a:spcBef>
              <a:spcAft>
                <a:spcPct val="0"/>
              </a:spcAft>
              <a:defRPr>
                <a:solidFill>
                  <a:schemeClr val="tx1"/>
                </a:solidFill>
                <a:latin typeface="Interstate-Light" pitchFamily="2" charset="0"/>
                <a:cs typeface="Arial" charset="0"/>
              </a:defRPr>
            </a:lvl9pPr>
          </a:lstStyle>
          <a:p>
            <a:pPr eaLnBrk="1" hangingPunct="1"/>
            <a:r>
              <a:rPr lang="es-ES" sz="2800" b="1" dirty="0">
                <a:solidFill>
                  <a:srgbClr val="FF0000"/>
                </a:solidFill>
                <a:latin typeface="Calibri" pitchFamily="34" charset="0"/>
              </a:rPr>
              <a:t>C</a:t>
            </a:r>
            <a:r>
              <a:rPr lang="es-ES" sz="2000" dirty="0">
                <a:solidFill>
                  <a:schemeClr val="bg1"/>
                </a:solidFill>
                <a:latin typeface="Calibri" pitchFamily="34" charset="0"/>
              </a:rPr>
              <a:t>onocimiento</a:t>
            </a:r>
          </a:p>
          <a:p>
            <a:pPr eaLnBrk="1" hangingPunct="1"/>
            <a:endParaRPr lang="es-ES" sz="2000" dirty="0">
              <a:solidFill>
                <a:schemeClr val="bg1"/>
              </a:solidFill>
              <a:latin typeface="Calibri" pitchFamily="34" charset="0"/>
            </a:endParaRPr>
          </a:p>
        </p:txBody>
      </p:sp>
      <p:sp>
        <p:nvSpPr>
          <p:cNvPr id="2" name="1 Flecha derecha">
            <a:hlinkClick r:id="rId3" action="ppaction://hlinksldjump"/>
          </p:cNvPr>
          <p:cNvSpPr/>
          <p:nvPr/>
        </p:nvSpPr>
        <p:spPr>
          <a:xfrm>
            <a:off x="6948264" y="5740039"/>
            <a:ext cx="1584176" cy="9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b="1" dirty="0" smtClean="0"/>
              <a:t>volver</a:t>
            </a:r>
            <a:endParaRPr lang="es-EC" b="1" dirty="0"/>
          </a:p>
        </p:txBody>
      </p:sp>
      <p:sp>
        <p:nvSpPr>
          <p:cNvPr id="3" name="2 Rectángulo"/>
          <p:cNvSpPr/>
          <p:nvPr/>
        </p:nvSpPr>
        <p:spPr>
          <a:xfrm>
            <a:off x="1024854" y="360918"/>
            <a:ext cx="6960944" cy="646331"/>
          </a:xfrm>
          <a:prstGeom prst="rect">
            <a:avLst/>
          </a:prstGeom>
        </p:spPr>
        <p:txBody>
          <a:bodyPr wrap="none">
            <a:spAutoFit/>
          </a:bodyPr>
          <a:lstStyle/>
          <a:p>
            <a:pPr algn="ctr"/>
            <a:r>
              <a:rPr lang="en-US" sz="3600" b="1" dirty="0">
                <a:latin typeface="Calibri" pitchFamily="34" charset="0"/>
              </a:rPr>
              <a:t>Las </a:t>
            </a:r>
            <a:r>
              <a:rPr lang="en-US" sz="3600" b="1" dirty="0">
                <a:solidFill>
                  <a:srgbClr val="FF0000"/>
                </a:solidFill>
                <a:latin typeface="Calibri" pitchFamily="34" charset="0"/>
              </a:rPr>
              <a:t>5 C</a:t>
            </a:r>
            <a:r>
              <a:rPr lang="en-US" sz="3600" b="1" dirty="0">
                <a:latin typeface="Calibri" pitchFamily="34" charset="0"/>
              </a:rPr>
              <a:t> del </a:t>
            </a:r>
            <a:r>
              <a:rPr lang="en-US" sz="3600" b="1" dirty="0" err="1">
                <a:latin typeface="Calibri" pitchFamily="34" charset="0"/>
              </a:rPr>
              <a:t>desarrollo</a:t>
            </a:r>
            <a:r>
              <a:rPr lang="en-US" sz="3600" b="1" dirty="0">
                <a:latin typeface="Calibri" pitchFamily="34" charset="0"/>
              </a:rPr>
              <a:t> </a:t>
            </a:r>
            <a:r>
              <a:rPr lang="en-US" sz="3600" b="1" dirty="0" err="1">
                <a:latin typeface="Calibri" pitchFamily="34" charset="0"/>
              </a:rPr>
              <a:t>emprendedor</a:t>
            </a:r>
            <a:endParaRPr lang="en-US" sz="3600" b="1" dirty="0">
              <a:latin typeface="Calibri" pitchFamily="34" charset="0"/>
            </a:endParaRPr>
          </a:p>
        </p:txBody>
      </p:sp>
    </p:spTree>
    <p:extLst>
      <p:ext uri="{BB962C8B-B14F-4D97-AF65-F5344CB8AC3E}">
        <p14:creationId xmlns:p14="http://schemas.microsoft.com/office/powerpoint/2010/main" val="3228121892"/>
      </p:ext>
    </p:extLst>
  </p:cSld>
  <p:clrMapOvr>
    <a:masterClrMapping/>
  </p:clrMapOvr>
  <p:transition spd="slow">
    <p:zoom/>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490066"/>
          </a:xfrm>
        </p:spPr>
        <p:txBody>
          <a:bodyPr>
            <a:noAutofit/>
          </a:bodyPr>
          <a:lstStyle/>
          <a:p>
            <a:r>
              <a:rPr lang="es-EC" sz="2800" dirty="0" smtClean="0"/>
              <a:t>CONCLUSIONES Y RECOMENDACIONES</a:t>
            </a:r>
            <a:endParaRPr lang="es-EC" sz="2800" dirty="0"/>
          </a:p>
        </p:txBody>
      </p:sp>
      <p:graphicFrame>
        <p:nvGraphicFramePr>
          <p:cNvPr id="10" name="9 Diagrama"/>
          <p:cNvGraphicFramePr/>
          <p:nvPr>
            <p:extLst>
              <p:ext uri="{D42A27DB-BD31-4B8C-83A1-F6EECF244321}">
                <p14:modId xmlns:p14="http://schemas.microsoft.com/office/powerpoint/2010/main" val="2536272031"/>
              </p:ext>
            </p:extLst>
          </p:nvPr>
        </p:nvGraphicFramePr>
        <p:xfrm>
          <a:off x="611560" y="476672"/>
          <a:ext cx="792088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Flecha derecha">
            <a:hlinkClick r:id="rId7"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volver</a:t>
            </a:r>
            <a:endParaRPr lang="es-EC" dirty="0">
              <a:solidFill>
                <a:prstClr val="white"/>
              </a:solidFill>
            </a:endParaRPr>
          </a:p>
        </p:txBody>
      </p:sp>
      <p:sp>
        <p:nvSpPr>
          <p:cNvPr id="9" name="8 Flecha derecha">
            <a:hlinkClick r:id="rId8" action="ppaction://hlinksldjump"/>
          </p:cNvPr>
          <p:cNvSpPr/>
          <p:nvPr/>
        </p:nvSpPr>
        <p:spPr>
          <a:xfrm>
            <a:off x="6660232" y="414908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2</a:t>
            </a:r>
          </a:p>
        </p:txBody>
      </p:sp>
      <p:sp>
        <p:nvSpPr>
          <p:cNvPr id="15" name="14 Flecha derecha">
            <a:hlinkClick r:id="rId9" action="ppaction://hlinksldjump"/>
          </p:cNvPr>
          <p:cNvSpPr/>
          <p:nvPr/>
        </p:nvSpPr>
        <p:spPr>
          <a:xfrm>
            <a:off x="6660232" y="177281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1</a:t>
            </a:r>
            <a:endParaRPr lang="es-EC" dirty="0">
              <a:solidFill>
                <a:prstClr val="white"/>
              </a:solidFill>
            </a:endParaRPr>
          </a:p>
        </p:txBody>
      </p:sp>
    </p:spTree>
    <p:extLst>
      <p:ext uri="{BB962C8B-B14F-4D97-AF65-F5344CB8AC3E}">
        <p14:creationId xmlns:p14="http://schemas.microsoft.com/office/powerpoint/2010/main" val="1611623679"/>
      </p:ext>
    </p:extLst>
  </p:cSld>
  <p:clrMapOvr>
    <a:masterClrMapping/>
  </p:clrMapOvr>
  <p:transition spd="slow">
    <p:zoom/>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Conclusiones</a:t>
            </a:r>
            <a:endParaRPr lang="es-EC" sz="3600" dirty="0"/>
          </a:p>
        </p:txBody>
      </p:sp>
      <p:sp>
        <p:nvSpPr>
          <p:cNvPr id="3" name="2 Rectángulo"/>
          <p:cNvSpPr/>
          <p:nvPr/>
        </p:nvSpPr>
        <p:spPr>
          <a:xfrm>
            <a:off x="611560" y="1166843"/>
            <a:ext cx="7920880" cy="4832092"/>
          </a:xfrm>
          <a:prstGeom prst="rect">
            <a:avLst/>
          </a:prstGeom>
        </p:spPr>
        <p:txBody>
          <a:bodyPr wrap="square">
            <a:spAutoFit/>
          </a:bodyPr>
          <a:lstStyle/>
          <a:p>
            <a:pPr algn="just"/>
            <a:endParaRPr lang="es-EC" sz="2800" dirty="0"/>
          </a:p>
          <a:p>
            <a:pPr algn="just"/>
            <a:r>
              <a:rPr lang="es-EC" sz="2800" dirty="0" smtClean="0"/>
              <a:t> . </a:t>
            </a:r>
            <a:r>
              <a:rPr lang="es-EC" sz="2800" dirty="0"/>
              <a:t>El perfil del emprendedor imbabureño responde a las siguientes características</a:t>
            </a:r>
            <a:r>
              <a:rPr lang="es-EC" sz="2800" dirty="0" smtClean="0"/>
              <a:t>:</a:t>
            </a:r>
          </a:p>
          <a:p>
            <a:pPr algn="just"/>
            <a:endParaRPr lang="es-EC" sz="2800" dirty="0"/>
          </a:p>
          <a:p>
            <a:pPr algn="just"/>
            <a:r>
              <a:rPr lang="es-EC" sz="2800" dirty="0"/>
              <a:t>Es joven, casado, al emprender lo hizo por necesidad, buscaba mejorar su nivel de ingresos, su actividad se orienta a la prestación de servicios personales, los cuales tienen cobertura local, su principal fuente de financiamiento fue informal, entre ellos familiares y/o amigos entre otros</a:t>
            </a:r>
            <a:r>
              <a:rPr lang="es-EC" sz="2800" dirty="0" smtClean="0"/>
              <a:t>.</a:t>
            </a:r>
          </a:p>
          <a:p>
            <a:pPr algn="just"/>
            <a:r>
              <a:rPr lang="es-EC" sz="2800" dirty="0" smtClean="0"/>
              <a:t> </a:t>
            </a:r>
            <a:endParaRPr lang="es-EC" sz="2800" dirty="0"/>
          </a:p>
        </p:txBody>
      </p:sp>
    </p:spTree>
    <p:extLst>
      <p:ext uri="{BB962C8B-B14F-4D97-AF65-F5344CB8AC3E}">
        <p14:creationId xmlns:p14="http://schemas.microsoft.com/office/powerpoint/2010/main" val="1248528567"/>
      </p:ext>
    </p:extLst>
  </p:cSld>
  <p:clrMapOvr>
    <a:masterClrMapping/>
  </p:clrMapOvr>
  <p:transition spd="slow">
    <p:zoom/>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4624"/>
            <a:ext cx="8229600" cy="710952"/>
          </a:xfrm>
        </p:spPr>
        <p:txBody>
          <a:bodyPr>
            <a:normAutofit/>
          </a:bodyPr>
          <a:lstStyle/>
          <a:p>
            <a:r>
              <a:rPr lang="es-EC" sz="3600" dirty="0" smtClean="0"/>
              <a:t>Conclusiones</a:t>
            </a:r>
            <a:endParaRPr lang="es-EC" sz="3600" dirty="0"/>
          </a:p>
        </p:txBody>
      </p:sp>
      <p:sp>
        <p:nvSpPr>
          <p:cNvPr id="3" name="2 Rectángulo"/>
          <p:cNvSpPr/>
          <p:nvPr/>
        </p:nvSpPr>
        <p:spPr>
          <a:xfrm>
            <a:off x="611560" y="548680"/>
            <a:ext cx="7920880" cy="6555641"/>
          </a:xfrm>
          <a:prstGeom prst="rect">
            <a:avLst/>
          </a:prstGeom>
        </p:spPr>
        <p:txBody>
          <a:bodyPr wrap="square">
            <a:spAutoFit/>
          </a:bodyPr>
          <a:lstStyle/>
          <a:p>
            <a:pPr algn="just"/>
            <a:r>
              <a:rPr lang="es-EC" sz="2800" dirty="0" smtClean="0"/>
              <a:t>El </a:t>
            </a:r>
            <a:r>
              <a:rPr lang="es-EC" sz="2800" dirty="0"/>
              <a:t>apoyo requerido por los emprendedores en la provincia se centra principalmente en el aspecto financiero, consideran que una mayor inversión permitiría el crecimiento y desarrollo de la empresa.</a:t>
            </a:r>
          </a:p>
          <a:p>
            <a:pPr algn="just"/>
            <a:endParaRPr lang="es-EC" sz="2800" dirty="0" smtClean="0"/>
          </a:p>
          <a:p>
            <a:pPr algn="just"/>
            <a:r>
              <a:rPr lang="es-EC" sz="2800" dirty="0" smtClean="0"/>
              <a:t>El </a:t>
            </a:r>
            <a:r>
              <a:rPr lang="es-EC" sz="2800" dirty="0"/>
              <a:t>apoyo brindado por entidades llamadas a apoyar el emprendimiento en la provincia es escaso y en muchos casos desconocido por emprendedores y potenciales emprendedores.</a:t>
            </a:r>
          </a:p>
          <a:p>
            <a:pPr algn="just"/>
            <a:endParaRPr lang="es-EC" sz="2800" dirty="0" smtClean="0"/>
          </a:p>
          <a:p>
            <a:pPr algn="just"/>
            <a:r>
              <a:rPr lang="es-EC" sz="2800" dirty="0" smtClean="0"/>
              <a:t>La </a:t>
            </a:r>
            <a:r>
              <a:rPr lang="es-EC" sz="2800" dirty="0"/>
              <a:t>estructura organizacional propuesta para el centro de emprendimiento e incubadora de empresas y sus procesos deben ser elementos dinámicos sujetos a evaluación y mejoramiento continuo permanente, de acuerdo a las condiciones cambiantes del entorno.</a:t>
            </a:r>
            <a:r>
              <a:rPr lang="es-EC" sz="2800" dirty="0" smtClean="0"/>
              <a:t>	 </a:t>
            </a:r>
            <a:endParaRPr lang="es-EC" sz="2800" dirty="0"/>
          </a:p>
        </p:txBody>
      </p:sp>
      <p:sp>
        <p:nvSpPr>
          <p:cNvPr id="4" name="3 Flecha derecha">
            <a:hlinkClick r:id="rId2" action="ppaction://hlinksldjump"/>
          </p:cNvPr>
          <p:cNvSpPr/>
          <p:nvPr/>
        </p:nvSpPr>
        <p:spPr>
          <a:xfrm>
            <a:off x="7308304" y="5589240"/>
            <a:ext cx="14401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hlinkClick r:id="rId2" action="ppaction://hlinksldjump"/>
              </a:rPr>
              <a:t>volver</a:t>
            </a:r>
            <a:endParaRPr lang="es-EC" dirty="0"/>
          </a:p>
        </p:txBody>
      </p:sp>
    </p:spTree>
    <p:extLst>
      <p:ext uri="{BB962C8B-B14F-4D97-AF65-F5344CB8AC3E}">
        <p14:creationId xmlns:p14="http://schemas.microsoft.com/office/powerpoint/2010/main" val="1462100988"/>
      </p:ext>
    </p:extLst>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490066"/>
          </a:xfrm>
        </p:spPr>
        <p:txBody>
          <a:bodyPr>
            <a:noAutofit/>
          </a:bodyPr>
          <a:lstStyle/>
          <a:p>
            <a:r>
              <a:rPr lang="es-EC" sz="2800" dirty="0" smtClean="0"/>
              <a:t>MARCO TEORICO</a:t>
            </a:r>
            <a:endParaRPr lang="es-EC" sz="2800" dirty="0"/>
          </a:p>
        </p:txBody>
      </p:sp>
      <p:graphicFrame>
        <p:nvGraphicFramePr>
          <p:cNvPr id="10" name="9 Diagrama"/>
          <p:cNvGraphicFramePr/>
          <p:nvPr>
            <p:extLst>
              <p:ext uri="{D42A27DB-BD31-4B8C-83A1-F6EECF244321}">
                <p14:modId xmlns:p14="http://schemas.microsoft.com/office/powerpoint/2010/main" val="4143170943"/>
              </p:ext>
            </p:extLst>
          </p:nvPr>
        </p:nvGraphicFramePr>
        <p:xfrm>
          <a:off x="611560" y="476672"/>
          <a:ext cx="792088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Flecha derecha">
            <a:hlinkClick r:id="rId7" action="ppaction://hlinksldjump"/>
          </p:cNvPr>
          <p:cNvSpPr/>
          <p:nvPr/>
        </p:nvSpPr>
        <p:spPr>
          <a:xfrm>
            <a:off x="6660232" y="177281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3</a:t>
            </a:r>
          </a:p>
        </p:txBody>
      </p:sp>
      <p:sp>
        <p:nvSpPr>
          <p:cNvPr id="12" name="11 Flecha derecha">
            <a:hlinkClick r:id="rId8" action="ppaction://hlinksldjump"/>
          </p:cNvPr>
          <p:cNvSpPr/>
          <p:nvPr/>
        </p:nvSpPr>
        <p:spPr>
          <a:xfrm>
            <a:off x="6660232" y="314096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5</a:t>
            </a:r>
            <a:endParaRPr lang="es-EC" dirty="0">
              <a:solidFill>
                <a:schemeClr val="tx1"/>
              </a:solidFill>
            </a:endParaRPr>
          </a:p>
        </p:txBody>
      </p:sp>
      <p:sp>
        <p:nvSpPr>
          <p:cNvPr id="13" name="12 Flecha derecha">
            <a:hlinkClick r:id="rId9" action="ppaction://hlinksldjump"/>
          </p:cNvPr>
          <p:cNvSpPr/>
          <p:nvPr/>
        </p:nvSpPr>
        <p:spPr>
          <a:xfrm>
            <a:off x="6660232" y="5157192"/>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8</a:t>
            </a:r>
          </a:p>
        </p:txBody>
      </p:sp>
      <p:sp>
        <p:nvSpPr>
          <p:cNvPr id="14" name="13 Flecha derecha">
            <a:hlinkClick r:id="rId10" action="ppaction://hlinksldjump"/>
          </p:cNvPr>
          <p:cNvSpPr/>
          <p:nvPr/>
        </p:nvSpPr>
        <p:spPr>
          <a:xfrm>
            <a:off x="6660232" y="58052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9</a:t>
            </a:r>
          </a:p>
        </p:txBody>
      </p:sp>
      <p:sp>
        <p:nvSpPr>
          <p:cNvPr id="3" name="2 Flecha derecha">
            <a:hlinkClick r:id="rId11"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
        <p:nvSpPr>
          <p:cNvPr id="9" name="8 Flecha derecha">
            <a:hlinkClick r:id="rId12" action="ppaction://hlinksldjump"/>
          </p:cNvPr>
          <p:cNvSpPr/>
          <p:nvPr/>
        </p:nvSpPr>
        <p:spPr>
          <a:xfrm>
            <a:off x="6660232" y="112171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2</a:t>
            </a:r>
          </a:p>
        </p:txBody>
      </p:sp>
      <p:sp>
        <p:nvSpPr>
          <p:cNvPr id="15" name="14 Flecha derecha">
            <a:hlinkClick r:id="rId13" action="ppaction://hlinksldjump"/>
          </p:cNvPr>
          <p:cNvSpPr/>
          <p:nvPr/>
        </p:nvSpPr>
        <p:spPr>
          <a:xfrm>
            <a:off x="6660232" y="4046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1</a:t>
            </a:r>
            <a:endParaRPr lang="es-EC" dirty="0">
              <a:solidFill>
                <a:schemeClr val="tx1"/>
              </a:solidFill>
            </a:endParaRPr>
          </a:p>
        </p:txBody>
      </p:sp>
      <p:sp>
        <p:nvSpPr>
          <p:cNvPr id="16" name="15 Flecha derecha">
            <a:hlinkClick r:id="rId14" action="ppaction://hlinksldjump"/>
          </p:cNvPr>
          <p:cNvSpPr/>
          <p:nvPr/>
        </p:nvSpPr>
        <p:spPr>
          <a:xfrm>
            <a:off x="6660232" y="242088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4</a:t>
            </a:r>
            <a:endParaRPr lang="es-EC" dirty="0">
              <a:solidFill>
                <a:schemeClr val="tx1"/>
              </a:solidFill>
            </a:endParaRPr>
          </a:p>
        </p:txBody>
      </p:sp>
      <p:sp>
        <p:nvSpPr>
          <p:cNvPr id="17" name="16 Flecha derecha">
            <a:hlinkClick r:id="rId15" action="ppaction://hlinksldjump"/>
          </p:cNvPr>
          <p:cNvSpPr/>
          <p:nvPr/>
        </p:nvSpPr>
        <p:spPr>
          <a:xfrm>
            <a:off x="6660232" y="378904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6</a:t>
            </a:r>
          </a:p>
        </p:txBody>
      </p:sp>
      <p:sp>
        <p:nvSpPr>
          <p:cNvPr id="18" name="17 Flecha derecha">
            <a:hlinkClick r:id="rId16" action="ppaction://hlinksldjump"/>
          </p:cNvPr>
          <p:cNvSpPr/>
          <p:nvPr/>
        </p:nvSpPr>
        <p:spPr>
          <a:xfrm>
            <a:off x="6660232" y="4437112"/>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7</a:t>
            </a:r>
            <a:endParaRPr lang="es-EC" dirty="0">
              <a:solidFill>
                <a:schemeClr val="tx1"/>
              </a:solidFill>
            </a:endParaRPr>
          </a:p>
        </p:txBody>
      </p:sp>
    </p:spTree>
    <p:extLst>
      <p:ext uri="{BB962C8B-B14F-4D97-AF65-F5344CB8AC3E}">
        <p14:creationId xmlns:p14="http://schemas.microsoft.com/office/powerpoint/2010/main" val="2444867471"/>
      </p:ext>
    </p:extLst>
  </p:cSld>
  <p:clrMapOvr>
    <a:masterClrMapping/>
  </p:clrMapOvr>
  <p:transition spd="slow">
    <p:zoom/>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Recomendaciones</a:t>
            </a:r>
            <a:endParaRPr lang="es-EC" sz="3600" dirty="0"/>
          </a:p>
        </p:txBody>
      </p:sp>
      <p:sp>
        <p:nvSpPr>
          <p:cNvPr id="3" name="2 Rectángulo"/>
          <p:cNvSpPr/>
          <p:nvPr/>
        </p:nvSpPr>
        <p:spPr>
          <a:xfrm>
            <a:off x="611560" y="1166843"/>
            <a:ext cx="7920880" cy="4401205"/>
          </a:xfrm>
          <a:prstGeom prst="rect">
            <a:avLst/>
          </a:prstGeom>
        </p:spPr>
        <p:txBody>
          <a:bodyPr wrap="square">
            <a:spAutoFit/>
          </a:bodyPr>
          <a:lstStyle/>
          <a:p>
            <a:pPr algn="just"/>
            <a:endParaRPr lang="es-EC" sz="2800" dirty="0" smtClean="0"/>
          </a:p>
          <a:p>
            <a:pPr algn="just"/>
            <a:r>
              <a:rPr lang="es-EC" sz="2800" dirty="0" smtClean="0"/>
              <a:t>Impulsar </a:t>
            </a:r>
            <a:r>
              <a:rPr lang="es-EC" sz="2800" dirty="0"/>
              <a:t>la operación del centro de emprendimiento e incubación de empresas en la provincia, ya que ello puede generar muchos beneficios para sus actores y la provincia, entre ellos fortalecer la condición de potenciales emprendedores jóvenes y solteros, permitiéndoles emprender por oportunidad más que por necesidad, con los consiguientes beneficios que ello significa.</a:t>
            </a:r>
          </a:p>
          <a:p>
            <a:pPr algn="just"/>
            <a:r>
              <a:rPr lang="es-EC" sz="2800" dirty="0" smtClean="0"/>
              <a:t> </a:t>
            </a:r>
            <a:endParaRPr lang="es-EC" sz="2800" dirty="0"/>
          </a:p>
        </p:txBody>
      </p:sp>
    </p:spTree>
    <p:extLst>
      <p:ext uri="{BB962C8B-B14F-4D97-AF65-F5344CB8AC3E}">
        <p14:creationId xmlns:p14="http://schemas.microsoft.com/office/powerpoint/2010/main" val="3379349443"/>
      </p:ext>
    </p:extLst>
  </p:cSld>
  <p:clrMapOvr>
    <a:masterClrMapping/>
  </p:clrMapOvr>
  <p:transition spd="slow">
    <p:zoom/>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Recomendaciones</a:t>
            </a:r>
            <a:endParaRPr lang="es-EC" sz="3600" dirty="0"/>
          </a:p>
        </p:txBody>
      </p:sp>
      <p:sp>
        <p:nvSpPr>
          <p:cNvPr id="3" name="2 Rectángulo"/>
          <p:cNvSpPr/>
          <p:nvPr/>
        </p:nvSpPr>
        <p:spPr>
          <a:xfrm>
            <a:off x="611560" y="1166843"/>
            <a:ext cx="7920880" cy="3970318"/>
          </a:xfrm>
          <a:prstGeom prst="rect">
            <a:avLst/>
          </a:prstGeom>
        </p:spPr>
        <p:txBody>
          <a:bodyPr wrap="square">
            <a:spAutoFit/>
          </a:bodyPr>
          <a:lstStyle/>
          <a:p>
            <a:pPr algn="just"/>
            <a:r>
              <a:rPr lang="es-EC" sz="2800" dirty="0" smtClean="0"/>
              <a:t>Formular una propuesta conjunta de apoyo integral al emprendedor y potencial emprendedor, que incluya las posibilidades de obtener acceso a fuentes de inversión, pero sin dejar de lado el proceso de formación y desarrollo del emprendedor mediante el aprendizaje de nuevas competencias, diseño y desarrollo de nuevas ideas de negocios, acceso a redes y contactos empresariales, y al apoyo de servicios empresariales que impulsen su crecimiento.</a:t>
            </a:r>
          </a:p>
        </p:txBody>
      </p:sp>
    </p:spTree>
    <p:extLst>
      <p:ext uri="{BB962C8B-B14F-4D97-AF65-F5344CB8AC3E}">
        <p14:creationId xmlns:p14="http://schemas.microsoft.com/office/powerpoint/2010/main" val="1202254172"/>
      </p:ext>
    </p:extLst>
  </p:cSld>
  <p:clrMapOvr>
    <a:masterClrMapping/>
  </p:clrMapOvr>
  <p:transition spd="slow">
    <p:zoom/>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Recomendaciones</a:t>
            </a:r>
            <a:endParaRPr lang="es-EC" sz="3600" dirty="0"/>
          </a:p>
        </p:txBody>
      </p:sp>
      <p:sp>
        <p:nvSpPr>
          <p:cNvPr id="3" name="2 Rectángulo"/>
          <p:cNvSpPr/>
          <p:nvPr/>
        </p:nvSpPr>
        <p:spPr>
          <a:xfrm>
            <a:off x="611560" y="1166843"/>
            <a:ext cx="7920880" cy="3970318"/>
          </a:xfrm>
          <a:prstGeom prst="rect">
            <a:avLst/>
          </a:prstGeom>
        </p:spPr>
        <p:txBody>
          <a:bodyPr wrap="square">
            <a:spAutoFit/>
          </a:bodyPr>
          <a:lstStyle/>
          <a:p>
            <a:pPr algn="just"/>
            <a:endParaRPr lang="es-EC" sz="2800" dirty="0"/>
          </a:p>
          <a:p>
            <a:pPr algn="just"/>
            <a:r>
              <a:rPr lang="es-EC" sz="2800" dirty="0" smtClean="0"/>
              <a:t>Coordinar un proceso de difusión conjunto del apoyo que brindan las instituciones en la provincia para apoyar al emprendedor.</a:t>
            </a:r>
          </a:p>
          <a:p>
            <a:pPr algn="just"/>
            <a:endParaRPr lang="es-EC" sz="2800" dirty="0" smtClean="0"/>
          </a:p>
          <a:p>
            <a:pPr algn="just"/>
            <a:r>
              <a:rPr lang="es-EC" sz="2800" dirty="0" smtClean="0"/>
              <a:t>Se debe desarrollar cada uno de los procesos del centro de emprendimiento e incubadora de empresas de acuerdo con el desarrollo y crecimiento de la organización.	 </a:t>
            </a:r>
            <a:endParaRPr lang="es-EC" sz="2800" dirty="0"/>
          </a:p>
        </p:txBody>
      </p:sp>
      <p:sp>
        <p:nvSpPr>
          <p:cNvPr id="4" name="3 Flecha derecha">
            <a:hlinkClick r:id="rId2" action="ppaction://hlinksldjump"/>
          </p:cNvPr>
          <p:cNvSpPr/>
          <p:nvPr/>
        </p:nvSpPr>
        <p:spPr>
          <a:xfrm>
            <a:off x="6948264" y="5137161"/>
            <a:ext cx="1584176" cy="9561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469395590"/>
      </p:ext>
    </p:extLst>
  </p:cSld>
  <p:clrMapOvr>
    <a:masterClrMapping/>
  </p:clrMapOvr>
  <p:transition spd="slow">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Definición Emprendimiento</a:t>
            </a:r>
            <a:endParaRPr lang="es-EC" dirty="0"/>
          </a:p>
        </p:txBody>
      </p:sp>
      <p:sp>
        <p:nvSpPr>
          <p:cNvPr id="4" name="3 CuadroTexto"/>
          <p:cNvSpPr txBox="1"/>
          <p:nvPr/>
        </p:nvSpPr>
        <p:spPr>
          <a:xfrm>
            <a:off x="539552" y="1556792"/>
            <a:ext cx="8208912" cy="4031873"/>
          </a:xfrm>
          <a:prstGeom prst="rect">
            <a:avLst/>
          </a:prstGeom>
          <a:noFill/>
        </p:spPr>
        <p:txBody>
          <a:bodyPr wrap="square" rtlCol="0">
            <a:spAutoFit/>
          </a:bodyPr>
          <a:lstStyle/>
          <a:p>
            <a:pPr algn="just"/>
            <a:endParaRPr lang="es-EC" sz="3200" dirty="0" smtClean="0"/>
          </a:p>
          <a:p>
            <a:pPr algn="just"/>
            <a:r>
              <a:rPr lang="es-EC" sz="3200" dirty="0" smtClean="0"/>
              <a:t>Muchas veces el emprendimiento ha sido considerado como el desarrollo de un proyecto que entre otras cosas busca la consecución de un fin económico, político o social, siendo dos de sus principales características la innovación e incertidumbre.</a:t>
            </a:r>
          </a:p>
          <a:p>
            <a:pPr algn="just"/>
            <a:endParaRPr lang="es-EC" sz="3200" dirty="0"/>
          </a:p>
        </p:txBody>
      </p:sp>
    </p:spTree>
    <p:extLst>
      <p:ext uri="{BB962C8B-B14F-4D97-AF65-F5344CB8AC3E}">
        <p14:creationId xmlns:p14="http://schemas.microsoft.com/office/powerpoint/2010/main" val="3377285697"/>
      </p:ext>
    </p:extLst>
  </p:cSld>
  <p:clrMapOvr>
    <a:masterClrMapping/>
  </p:clrMapOvr>
  <p:transition spd="slow">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Definición Richard </a:t>
            </a:r>
            <a:r>
              <a:rPr lang="es-EC" dirty="0" err="1" smtClean="0"/>
              <a:t>Cantillon</a:t>
            </a:r>
            <a:endParaRPr lang="es-EC" dirty="0"/>
          </a:p>
        </p:txBody>
      </p:sp>
      <p:sp>
        <p:nvSpPr>
          <p:cNvPr id="4" name="3 CuadroTexto"/>
          <p:cNvSpPr txBox="1"/>
          <p:nvPr/>
        </p:nvSpPr>
        <p:spPr>
          <a:xfrm>
            <a:off x="755576" y="1988840"/>
            <a:ext cx="7848872" cy="4031873"/>
          </a:xfrm>
          <a:prstGeom prst="rect">
            <a:avLst/>
          </a:prstGeom>
          <a:noFill/>
        </p:spPr>
        <p:txBody>
          <a:bodyPr wrap="square" rtlCol="0">
            <a:spAutoFit/>
          </a:bodyPr>
          <a:lstStyle/>
          <a:p>
            <a:pPr algn="just"/>
            <a:r>
              <a:rPr lang="es-EC" sz="3200" dirty="0" smtClean="0"/>
              <a:t>En el siglo XVIII por primera vez el economista francés Richard </a:t>
            </a:r>
            <a:r>
              <a:rPr lang="es-EC" sz="3200" dirty="0" err="1" smtClean="0"/>
              <a:t>Cantillon</a:t>
            </a:r>
            <a:r>
              <a:rPr lang="es-EC" sz="3200" dirty="0" smtClean="0"/>
              <a:t> introdujo a la literatura económica el término </a:t>
            </a:r>
            <a:r>
              <a:rPr lang="es-EC" sz="3200" dirty="0" err="1" smtClean="0"/>
              <a:t>entrepreneur</a:t>
            </a:r>
            <a:r>
              <a:rPr lang="es-EC" sz="3200" dirty="0" smtClean="0"/>
              <a:t>, término con el cual se identifica a los emprendedores, su aporte ha sido relevante para empezar a comprender el concepto de emprendedor y el rol que juega el emprendimiento en la economía</a:t>
            </a:r>
            <a:endParaRPr lang="es-EC" sz="3200" dirty="0"/>
          </a:p>
        </p:txBody>
      </p:sp>
    </p:spTree>
    <p:extLst>
      <p:ext uri="{BB962C8B-B14F-4D97-AF65-F5344CB8AC3E}">
        <p14:creationId xmlns:p14="http://schemas.microsoft.com/office/powerpoint/2010/main" val="1880396941"/>
      </p:ext>
    </p:extLst>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r>
              <a:rPr lang="es-EC" dirty="0" err="1" smtClean="0"/>
              <a:t>Say</a:t>
            </a:r>
            <a:r>
              <a:rPr lang="es-EC" dirty="0" smtClean="0"/>
              <a:t> </a:t>
            </a:r>
            <a:endParaRPr lang="es-EC" dirty="0"/>
          </a:p>
        </p:txBody>
      </p:sp>
      <p:sp>
        <p:nvSpPr>
          <p:cNvPr id="4" name="3 CuadroTexto"/>
          <p:cNvSpPr txBox="1"/>
          <p:nvPr/>
        </p:nvSpPr>
        <p:spPr>
          <a:xfrm>
            <a:off x="395536" y="1124744"/>
            <a:ext cx="8208912" cy="5509200"/>
          </a:xfrm>
          <a:prstGeom prst="rect">
            <a:avLst/>
          </a:prstGeom>
          <a:noFill/>
        </p:spPr>
        <p:txBody>
          <a:bodyPr wrap="square" rtlCol="0">
            <a:spAutoFit/>
          </a:bodyPr>
          <a:lstStyle/>
          <a:p>
            <a:pPr algn="just"/>
            <a:r>
              <a:rPr lang="es-EC" sz="3200" dirty="0" smtClean="0"/>
              <a:t>El economista francés </a:t>
            </a:r>
            <a:r>
              <a:rPr lang="es-EC" sz="3200" dirty="0" err="1" smtClean="0"/>
              <a:t>Say</a:t>
            </a:r>
            <a:r>
              <a:rPr lang="es-EC" sz="3200" dirty="0" smtClean="0"/>
              <a:t> afirma que “el </a:t>
            </a:r>
            <a:r>
              <a:rPr lang="es-EC" sz="3200" dirty="0" err="1" smtClean="0"/>
              <a:t>entrepreneur</a:t>
            </a:r>
            <a:r>
              <a:rPr lang="es-EC" sz="3200" dirty="0" smtClean="0"/>
              <a:t> es un individuo </a:t>
            </a:r>
            <a:r>
              <a:rPr lang="es-EC" sz="3200" b="1" i="1" dirty="0" smtClean="0"/>
              <a:t>líder, previsor, tomador de riesgos y evaluador de proyectos</a:t>
            </a:r>
            <a:r>
              <a:rPr lang="es-EC" sz="3200" dirty="0" smtClean="0"/>
              <a:t>, y </a:t>
            </a:r>
            <a:r>
              <a:rPr lang="es-EC" sz="3200" b="1" i="1" dirty="0" smtClean="0"/>
              <a:t>que moviliza recursos</a:t>
            </a:r>
            <a:r>
              <a:rPr lang="es-EC" sz="3200" dirty="0" smtClean="0"/>
              <a:t> desde una zona de bajo rendimiento a una de alta productividad. </a:t>
            </a:r>
          </a:p>
          <a:p>
            <a:pPr algn="just"/>
            <a:endParaRPr lang="es-EC" sz="3200" dirty="0" smtClean="0"/>
          </a:p>
          <a:p>
            <a:pPr algn="just"/>
            <a:r>
              <a:rPr lang="es-EC" sz="3200" dirty="0" smtClean="0"/>
              <a:t>Poseen numerosas habilidades especiales y que son pocas las personas que pueden definirse de esa manera. Sin embargo </a:t>
            </a:r>
            <a:r>
              <a:rPr lang="es-EC" sz="3200" b="1" i="1" dirty="0" smtClean="0"/>
              <a:t>reconoce que una persona puede aprender y adquirir dichas habilidades</a:t>
            </a:r>
            <a:r>
              <a:rPr lang="es-EC" sz="3200" dirty="0" smtClean="0"/>
              <a:t>.” </a:t>
            </a:r>
            <a:endParaRPr lang="es-EC" sz="3200" dirty="0"/>
          </a:p>
        </p:txBody>
      </p:sp>
    </p:spTree>
    <p:extLst>
      <p:ext uri="{BB962C8B-B14F-4D97-AF65-F5344CB8AC3E}">
        <p14:creationId xmlns:p14="http://schemas.microsoft.com/office/powerpoint/2010/main" val="454699895"/>
      </p:ext>
    </p:extLst>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Ludwig Von Mises</a:t>
            </a:r>
            <a:endParaRPr lang="es-EC" dirty="0"/>
          </a:p>
        </p:txBody>
      </p:sp>
      <p:sp>
        <p:nvSpPr>
          <p:cNvPr id="4" name="3 CuadroTexto"/>
          <p:cNvSpPr txBox="1"/>
          <p:nvPr/>
        </p:nvSpPr>
        <p:spPr>
          <a:xfrm>
            <a:off x="251520" y="1988840"/>
            <a:ext cx="8568952" cy="4524315"/>
          </a:xfrm>
          <a:prstGeom prst="rect">
            <a:avLst/>
          </a:prstGeom>
          <a:noFill/>
        </p:spPr>
        <p:txBody>
          <a:bodyPr wrap="square" rtlCol="0">
            <a:spAutoFit/>
          </a:bodyPr>
          <a:lstStyle/>
          <a:p>
            <a:pPr algn="just"/>
            <a:r>
              <a:rPr lang="es-EC" sz="3200" dirty="0" smtClean="0"/>
              <a:t>Ludwig Von Mises, identifica tres características esenciales en un emprendedor. </a:t>
            </a:r>
          </a:p>
          <a:p>
            <a:pPr algn="just"/>
            <a:endParaRPr lang="es-EC" sz="3200" dirty="0" smtClean="0"/>
          </a:p>
          <a:p>
            <a:pPr marL="457200" indent="-457200" algn="just">
              <a:buFont typeface="Wingdings" pitchFamily="2" charset="2"/>
              <a:buChar char="Ø"/>
            </a:pPr>
            <a:r>
              <a:rPr lang="es-EC" sz="3200" dirty="0" smtClean="0"/>
              <a:t>Es evaluador.</a:t>
            </a:r>
          </a:p>
          <a:p>
            <a:pPr marL="457200" indent="-457200" algn="just">
              <a:buFont typeface="Wingdings" pitchFamily="2" charset="2"/>
              <a:buChar char="Ø"/>
            </a:pPr>
            <a:endParaRPr lang="es-EC" sz="3200" dirty="0" smtClean="0"/>
          </a:p>
          <a:p>
            <a:pPr marL="457200" indent="-457200" algn="just">
              <a:buFont typeface="Wingdings" pitchFamily="2" charset="2"/>
              <a:buChar char="Ø"/>
            </a:pPr>
            <a:r>
              <a:rPr lang="es-EC" sz="3200" dirty="0" smtClean="0"/>
              <a:t>Toma decisiones.</a:t>
            </a:r>
          </a:p>
          <a:p>
            <a:pPr marL="457200" indent="-457200" algn="just">
              <a:buFont typeface="Wingdings" pitchFamily="2" charset="2"/>
              <a:buChar char="Ø"/>
            </a:pPr>
            <a:endParaRPr lang="es-EC" sz="3200" dirty="0" smtClean="0"/>
          </a:p>
          <a:p>
            <a:pPr marL="457200" indent="-457200" algn="just">
              <a:buFont typeface="Wingdings" pitchFamily="2" charset="2"/>
              <a:buChar char="Ø"/>
            </a:pPr>
            <a:r>
              <a:rPr lang="es-EC" sz="3200" dirty="0" smtClean="0"/>
              <a:t>Descubre nuevas necesidades y factores de producción. </a:t>
            </a:r>
            <a:endParaRPr lang="es-EC" sz="3200" dirty="0"/>
          </a:p>
        </p:txBody>
      </p:sp>
    </p:spTree>
    <p:extLst>
      <p:ext uri="{BB962C8B-B14F-4D97-AF65-F5344CB8AC3E}">
        <p14:creationId xmlns:p14="http://schemas.microsoft.com/office/powerpoint/2010/main" val="840004072"/>
      </p:ext>
    </p:extLst>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Peter Drucker</a:t>
            </a:r>
            <a:endParaRPr lang="es-EC" dirty="0"/>
          </a:p>
        </p:txBody>
      </p:sp>
      <p:sp>
        <p:nvSpPr>
          <p:cNvPr id="4" name="3 CuadroTexto"/>
          <p:cNvSpPr txBox="1"/>
          <p:nvPr/>
        </p:nvSpPr>
        <p:spPr>
          <a:xfrm>
            <a:off x="251520" y="1196752"/>
            <a:ext cx="8712968" cy="6001643"/>
          </a:xfrm>
          <a:prstGeom prst="rect">
            <a:avLst/>
          </a:prstGeom>
          <a:noFill/>
        </p:spPr>
        <p:txBody>
          <a:bodyPr wrap="square" rtlCol="0">
            <a:spAutoFit/>
          </a:bodyPr>
          <a:lstStyle/>
          <a:p>
            <a:pPr algn="just"/>
            <a:endParaRPr lang="es-EC" sz="3200" dirty="0" smtClean="0"/>
          </a:p>
          <a:p>
            <a:pPr algn="just"/>
            <a:r>
              <a:rPr lang="es-EC" sz="3200" dirty="0" smtClean="0"/>
              <a:t>Define al </a:t>
            </a:r>
            <a:r>
              <a:rPr lang="es-EC" sz="3200" dirty="0" err="1" smtClean="0"/>
              <a:t>entrepreneur</a:t>
            </a:r>
            <a:r>
              <a:rPr lang="es-EC" sz="3200" dirty="0" smtClean="0"/>
              <a:t> como el </a:t>
            </a:r>
            <a:r>
              <a:rPr lang="es-EC" sz="3200" b="1" i="1" dirty="0" smtClean="0"/>
              <a:t>empresario innovador y al </a:t>
            </a:r>
            <a:r>
              <a:rPr lang="es-EC" sz="3200" b="1" i="1" dirty="0" err="1" smtClean="0"/>
              <a:t>entrepreneurship</a:t>
            </a:r>
            <a:r>
              <a:rPr lang="es-EC" sz="3200" b="1" i="1" dirty="0" smtClean="0"/>
              <a:t> como el empresariado innovador,</a:t>
            </a:r>
            <a:r>
              <a:rPr lang="es-EC" sz="3200" dirty="0" smtClean="0"/>
              <a:t> aclara la confusión de creer que cualquier negocio pequeño y nuevo es un emprendimiento, y que quien lo lleva a cabo un emprendedor.</a:t>
            </a:r>
          </a:p>
          <a:p>
            <a:pPr algn="just"/>
            <a:endParaRPr lang="es-EC" sz="3200" dirty="0" smtClean="0"/>
          </a:p>
          <a:p>
            <a:pPr algn="just"/>
            <a:r>
              <a:rPr lang="es-EC" sz="3200" dirty="0" smtClean="0"/>
              <a:t>El concepto de </a:t>
            </a:r>
            <a:r>
              <a:rPr lang="es-EC" sz="3200" dirty="0" err="1" smtClean="0"/>
              <a:t>entrepreneur</a:t>
            </a:r>
            <a:r>
              <a:rPr lang="es-EC" sz="3200" dirty="0" smtClean="0"/>
              <a:t> </a:t>
            </a:r>
            <a:r>
              <a:rPr lang="es-EC" sz="3200" b="1" i="1" dirty="0" smtClean="0"/>
              <a:t>no debe estar limitado a la esfera económica</a:t>
            </a:r>
            <a:r>
              <a:rPr lang="es-EC" sz="3200" dirty="0" smtClean="0"/>
              <a:t> ya que está relacionado con todas las actividades humanas.</a:t>
            </a:r>
          </a:p>
          <a:p>
            <a:pPr algn="just"/>
            <a:endParaRPr lang="es-EC" sz="3200" dirty="0"/>
          </a:p>
        </p:txBody>
      </p:sp>
    </p:spTree>
    <p:extLst>
      <p:ext uri="{BB962C8B-B14F-4D97-AF65-F5344CB8AC3E}">
        <p14:creationId xmlns:p14="http://schemas.microsoft.com/office/powerpoint/2010/main" val="1064281167"/>
      </p:ext>
    </p:extLst>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C" sz="2000" dirty="0" smtClean="0"/>
              <a:t>GUIA DE CREACIÓN Y DESARROLLO DE UN CENTRO DE EMPRENDIMIENTO E INCUBACIÓN DE EMPRESAS EN LA PROVINCIA DE IMBABURA</a:t>
            </a:r>
            <a:endParaRPr lang="es-EC" sz="2000" dirty="0"/>
          </a:p>
        </p:txBody>
      </p:sp>
      <p:graphicFrame>
        <p:nvGraphicFramePr>
          <p:cNvPr id="10" name="9 Diagrama">
            <a:hlinkClick r:id="rId2" action="ppaction://hlinksldjump"/>
          </p:cNvPr>
          <p:cNvGraphicFramePr/>
          <p:nvPr>
            <p:extLst>
              <p:ext uri="{D42A27DB-BD31-4B8C-83A1-F6EECF244321}">
                <p14:modId xmlns:p14="http://schemas.microsoft.com/office/powerpoint/2010/main" val="1552402722"/>
              </p:ext>
            </p:extLst>
          </p:nvPr>
        </p:nvGraphicFramePr>
        <p:xfrm>
          <a:off x="611560" y="1397000"/>
          <a:ext cx="7920880"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Flecha derecha">
            <a:hlinkClick r:id="rId8" action="ppaction://hlinksldjump"/>
          </p:cNvPr>
          <p:cNvSpPr/>
          <p:nvPr/>
        </p:nvSpPr>
        <p:spPr>
          <a:xfrm>
            <a:off x="6660232" y="141277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1</a:t>
            </a:r>
            <a:endParaRPr lang="es-EC" dirty="0">
              <a:solidFill>
                <a:schemeClr val="tx1"/>
              </a:solidFill>
            </a:endParaRPr>
          </a:p>
        </p:txBody>
      </p:sp>
      <p:sp>
        <p:nvSpPr>
          <p:cNvPr id="12" name="11 Flecha derecha">
            <a:hlinkClick r:id="rId9" action="ppaction://hlinksldjump"/>
          </p:cNvPr>
          <p:cNvSpPr/>
          <p:nvPr/>
        </p:nvSpPr>
        <p:spPr>
          <a:xfrm>
            <a:off x="6660232" y="198884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2</a:t>
            </a:r>
          </a:p>
        </p:txBody>
      </p:sp>
      <p:sp>
        <p:nvSpPr>
          <p:cNvPr id="13" name="12 Flecha derecha">
            <a:hlinkClick r:id="rId10" action="ppaction://hlinksldjump"/>
          </p:cNvPr>
          <p:cNvSpPr/>
          <p:nvPr/>
        </p:nvSpPr>
        <p:spPr>
          <a:xfrm>
            <a:off x="6660232" y="2636912"/>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3</a:t>
            </a:r>
            <a:endParaRPr lang="es-EC" dirty="0">
              <a:solidFill>
                <a:schemeClr val="tx1"/>
              </a:solidFill>
            </a:endParaRPr>
          </a:p>
        </p:txBody>
      </p:sp>
      <p:sp>
        <p:nvSpPr>
          <p:cNvPr id="14" name="13 Flecha derecha">
            <a:hlinkClick r:id="rId2" action="ppaction://hlinksldjump"/>
          </p:cNvPr>
          <p:cNvSpPr/>
          <p:nvPr/>
        </p:nvSpPr>
        <p:spPr>
          <a:xfrm>
            <a:off x="6660232" y="328498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4</a:t>
            </a:r>
            <a:endParaRPr lang="es-EC" dirty="0">
              <a:solidFill>
                <a:schemeClr val="tx1"/>
              </a:solidFill>
            </a:endParaRPr>
          </a:p>
        </p:txBody>
      </p:sp>
      <p:sp>
        <p:nvSpPr>
          <p:cNvPr id="15" name="14 Flecha derecha">
            <a:hlinkClick r:id="rId11" action="ppaction://hlinksldjump"/>
          </p:cNvPr>
          <p:cNvSpPr/>
          <p:nvPr/>
        </p:nvSpPr>
        <p:spPr>
          <a:xfrm>
            <a:off x="6660232" y="40050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5</a:t>
            </a:r>
            <a:endParaRPr lang="es-EC" dirty="0">
              <a:solidFill>
                <a:schemeClr val="tx1"/>
              </a:solidFill>
            </a:endParaRPr>
          </a:p>
        </p:txBody>
      </p:sp>
      <p:sp>
        <p:nvSpPr>
          <p:cNvPr id="16" name="15 Flecha derecha">
            <a:hlinkClick r:id="rId12" action="ppaction://hlinksldjump"/>
          </p:cNvPr>
          <p:cNvSpPr/>
          <p:nvPr/>
        </p:nvSpPr>
        <p:spPr>
          <a:xfrm>
            <a:off x="6660232" y="4509120"/>
            <a:ext cx="93610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6</a:t>
            </a:r>
            <a:endParaRPr lang="es-EC" dirty="0">
              <a:solidFill>
                <a:schemeClr val="tx1"/>
              </a:solidFill>
            </a:endParaRPr>
          </a:p>
        </p:txBody>
      </p:sp>
      <p:sp>
        <p:nvSpPr>
          <p:cNvPr id="17" name="16 Flecha derecha">
            <a:hlinkClick r:id="rId13" action="ppaction://hlinksldjump"/>
          </p:cNvPr>
          <p:cNvSpPr/>
          <p:nvPr/>
        </p:nvSpPr>
        <p:spPr>
          <a:xfrm>
            <a:off x="6660232" y="5805264"/>
            <a:ext cx="93610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8</a:t>
            </a:r>
            <a:endParaRPr lang="es-EC" dirty="0">
              <a:solidFill>
                <a:schemeClr val="tx1"/>
              </a:solidFill>
            </a:endParaRPr>
          </a:p>
        </p:txBody>
      </p:sp>
      <p:sp>
        <p:nvSpPr>
          <p:cNvPr id="3" name="2 Flecha derecha">
            <a:hlinkClick r:id="rId14" action="ppaction://hlinksldjump"/>
          </p:cNvPr>
          <p:cNvSpPr/>
          <p:nvPr/>
        </p:nvSpPr>
        <p:spPr>
          <a:xfrm>
            <a:off x="6660232" y="5301208"/>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7</a:t>
            </a:r>
            <a:endParaRPr lang="es-EC" dirty="0"/>
          </a:p>
        </p:txBody>
      </p:sp>
    </p:spTree>
    <p:extLst>
      <p:ext uri="{BB962C8B-B14F-4D97-AF65-F5344CB8AC3E}">
        <p14:creationId xmlns:p14="http://schemas.microsoft.com/office/powerpoint/2010/main" val="1512217991"/>
      </p:ext>
    </p:extLst>
  </p:cSld>
  <p:clrMapOvr>
    <a:masterClrMapping/>
  </p:clrMapOvr>
  <p:transition spd="slow">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Stevenson</a:t>
            </a:r>
            <a:endParaRPr lang="es-EC" dirty="0"/>
          </a:p>
        </p:txBody>
      </p:sp>
      <p:sp>
        <p:nvSpPr>
          <p:cNvPr id="4" name="3 CuadroTexto"/>
          <p:cNvSpPr txBox="1"/>
          <p:nvPr/>
        </p:nvSpPr>
        <p:spPr>
          <a:xfrm>
            <a:off x="395536" y="1218227"/>
            <a:ext cx="8352928" cy="4524315"/>
          </a:xfrm>
          <a:prstGeom prst="rect">
            <a:avLst/>
          </a:prstGeom>
          <a:noFill/>
        </p:spPr>
        <p:txBody>
          <a:bodyPr wrap="square" rtlCol="0">
            <a:spAutoFit/>
          </a:bodyPr>
          <a:lstStyle/>
          <a:p>
            <a:pPr algn="just"/>
            <a:endParaRPr lang="es-EC" sz="3200" dirty="0" smtClean="0"/>
          </a:p>
          <a:p>
            <a:pPr algn="just"/>
            <a:r>
              <a:rPr lang="es-EC" sz="3200" dirty="0" smtClean="0"/>
              <a:t>Se refiere al emprendimiento como un fenómeno relacionado con el comportamiento y analiza las diferencias entre emprendedores exitosos y ejecutivos exitosos, estableciendo como diferencia principal que los </a:t>
            </a:r>
            <a:r>
              <a:rPr lang="es-EC" sz="3200" b="1" i="1" dirty="0" smtClean="0"/>
              <a:t>emprendedores exitosos poseen una cultura emprendedora, mientras que los ejecutivos exitosos una cultura administrativa.</a:t>
            </a:r>
            <a:endParaRPr lang="es-EC" sz="3200" b="1" i="1" dirty="0"/>
          </a:p>
        </p:txBody>
      </p:sp>
    </p:spTree>
    <p:extLst>
      <p:ext uri="{BB962C8B-B14F-4D97-AF65-F5344CB8AC3E}">
        <p14:creationId xmlns:p14="http://schemas.microsoft.com/office/powerpoint/2010/main" val="3220344056"/>
      </p:ext>
    </p:extLst>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err="1" smtClean="0"/>
              <a:t>Pinchot</a:t>
            </a:r>
            <a:endParaRPr lang="es-EC" dirty="0"/>
          </a:p>
        </p:txBody>
      </p:sp>
      <p:sp>
        <p:nvSpPr>
          <p:cNvPr id="4" name="3 CuadroTexto"/>
          <p:cNvSpPr txBox="1"/>
          <p:nvPr/>
        </p:nvSpPr>
        <p:spPr>
          <a:xfrm>
            <a:off x="763070" y="1966188"/>
            <a:ext cx="7704856" cy="3046988"/>
          </a:xfrm>
          <a:prstGeom prst="rect">
            <a:avLst/>
          </a:prstGeom>
          <a:noFill/>
        </p:spPr>
        <p:txBody>
          <a:bodyPr wrap="square" rtlCol="0">
            <a:spAutoFit/>
          </a:bodyPr>
          <a:lstStyle/>
          <a:p>
            <a:pPr algn="just"/>
            <a:r>
              <a:rPr lang="es-EC" sz="3200" dirty="0"/>
              <a:t>U</a:t>
            </a:r>
            <a:r>
              <a:rPr lang="es-EC" sz="3200" dirty="0" smtClean="0"/>
              <a:t>tilizó el termino </a:t>
            </a:r>
            <a:r>
              <a:rPr lang="es-EC" sz="3200" b="1" i="1" dirty="0" err="1" smtClean="0"/>
              <a:t>intrapreneurship</a:t>
            </a:r>
            <a:r>
              <a:rPr lang="es-EC" sz="3200" dirty="0" smtClean="0"/>
              <a:t> para referirse al “espíritu empresarial” y hacer referencia a los </a:t>
            </a:r>
            <a:r>
              <a:rPr lang="es-EC" sz="3200" b="1" i="1" dirty="0" smtClean="0"/>
              <a:t>emprendedores dentro de las grandes empresas</a:t>
            </a:r>
            <a:r>
              <a:rPr lang="es-EC" sz="3200" dirty="0" smtClean="0"/>
              <a:t>. Según él, este espíritu es el que hace que existan iniciativas de proyectos y negocios en las mismas.</a:t>
            </a:r>
            <a:endParaRPr lang="es-EC" sz="3200" dirty="0"/>
          </a:p>
        </p:txBody>
      </p:sp>
    </p:spTree>
    <p:extLst>
      <p:ext uri="{BB962C8B-B14F-4D97-AF65-F5344CB8AC3E}">
        <p14:creationId xmlns:p14="http://schemas.microsoft.com/office/powerpoint/2010/main" val="249152854"/>
      </p:ext>
    </p:extLst>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Espíritu Emprendedor</a:t>
            </a:r>
            <a:endParaRPr lang="es-EC" dirty="0"/>
          </a:p>
        </p:txBody>
      </p:sp>
      <p:sp>
        <p:nvSpPr>
          <p:cNvPr id="4" name="3 CuadroTexto"/>
          <p:cNvSpPr txBox="1"/>
          <p:nvPr/>
        </p:nvSpPr>
        <p:spPr>
          <a:xfrm>
            <a:off x="251520" y="1340768"/>
            <a:ext cx="8712968" cy="5509200"/>
          </a:xfrm>
          <a:prstGeom prst="rect">
            <a:avLst/>
          </a:prstGeom>
          <a:noFill/>
        </p:spPr>
        <p:txBody>
          <a:bodyPr wrap="square" rtlCol="0">
            <a:spAutoFit/>
          </a:bodyPr>
          <a:lstStyle/>
          <a:p>
            <a:pPr algn="just"/>
            <a:r>
              <a:rPr lang="es-EC" sz="3200" dirty="0"/>
              <a:t>S</a:t>
            </a:r>
            <a:r>
              <a:rPr lang="es-EC" sz="3200" dirty="0" smtClean="0"/>
              <a:t>e puede afirmar que la </a:t>
            </a:r>
            <a:r>
              <a:rPr lang="es-EC" sz="3200" b="1" i="1" dirty="0" smtClean="0"/>
              <a:t>esencia del espíritu emprendedor se encuentra en la permanente búsqueda y/o reconocimiento de oportunidades de negocio, que puedan ser aprovechadas</a:t>
            </a:r>
            <a:r>
              <a:rPr lang="es-EC" sz="3200" dirty="0" smtClean="0"/>
              <a:t>. El espíritu emprendedor debe entenderse como una actitud en la que se refleja la motivación y capacidad de las personas para identificar, seguir y aprovechar una oportunidad de negocio para obtener un producto y/o servicio con un mayor valor añadido en relación con productos y/o servicios existentes.</a:t>
            </a:r>
            <a:endParaRPr lang="es-EC" sz="3200" dirty="0"/>
          </a:p>
        </p:txBody>
      </p:sp>
      <p:sp>
        <p:nvSpPr>
          <p:cNvPr id="3" name="2 Flecha derecha"/>
          <p:cNvSpPr/>
          <p:nvPr/>
        </p:nvSpPr>
        <p:spPr>
          <a:xfrm>
            <a:off x="6948264" y="5877272"/>
            <a:ext cx="1440160"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hlinkClick r:id="rId2" action="ppaction://hlinksldjump"/>
              </a:rPr>
              <a:t>VOLVER</a:t>
            </a:r>
            <a:endParaRPr lang="es-EC" dirty="0"/>
          </a:p>
        </p:txBody>
      </p:sp>
    </p:spTree>
    <p:extLst>
      <p:ext uri="{BB962C8B-B14F-4D97-AF65-F5344CB8AC3E}">
        <p14:creationId xmlns:p14="http://schemas.microsoft.com/office/powerpoint/2010/main" val="907345673"/>
      </p:ext>
    </p:extLst>
  </p:cSld>
  <p:clrMapOvr>
    <a:masterClrMapping/>
  </p:clrMapOvr>
  <p:transition spd="slow">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Educación</a:t>
            </a:r>
            <a:endParaRPr lang="es-EC" dirty="0"/>
          </a:p>
        </p:txBody>
      </p:sp>
      <p:sp>
        <p:nvSpPr>
          <p:cNvPr id="4" name="3 CuadroTexto"/>
          <p:cNvSpPr txBox="1"/>
          <p:nvPr/>
        </p:nvSpPr>
        <p:spPr>
          <a:xfrm>
            <a:off x="467544" y="1268760"/>
            <a:ext cx="8280920" cy="5509200"/>
          </a:xfrm>
          <a:prstGeom prst="rect">
            <a:avLst/>
          </a:prstGeom>
          <a:noFill/>
        </p:spPr>
        <p:txBody>
          <a:bodyPr wrap="square" rtlCol="0">
            <a:spAutoFit/>
          </a:bodyPr>
          <a:lstStyle/>
          <a:p>
            <a:pPr algn="just"/>
            <a:r>
              <a:rPr lang="es-EC" sz="3200" dirty="0" smtClean="0"/>
              <a:t>Silvia </a:t>
            </a:r>
            <a:r>
              <a:rPr lang="es-EC" sz="3200" dirty="0" err="1" smtClean="0"/>
              <a:t>Sioli</a:t>
            </a:r>
            <a:r>
              <a:rPr lang="es-EC" sz="3200" dirty="0" smtClean="0"/>
              <a:t> de Torres </a:t>
            </a:r>
            <a:r>
              <a:rPr lang="es-EC" sz="3200" dirty="0" err="1" smtClean="0"/>
              <a:t>Carbonel</a:t>
            </a:r>
            <a:r>
              <a:rPr lang="es-EC" sz="3200" dirty="0" smtClean="0"/>
              <a:t> en el V Encuentro de Empresarios realizado en Buenos Aires en Abril de 2002 expresa: “</a:t>
            </a:r>
            <a:r>
              <a:rPr lang="es-EC" sz="3200" b="1" i="1" dirty="0" smtClean="0"/>
              <a:t>Si la educación es el medio por el cual logro modificar actitudes y comportamientos</a:t>
            </a:r>
            <a:r>
              <a:rPr lang="es-EC" sz="3200" dirty="0" smtClean="0"/>
              <a:t>, casi diría que hay una relación absoluta entre educación y </a:t>
            </a:r>
            <a:r>
              <a:rPr lang="es-EC" sz="3200" dirty="0" err="1" smtClean="0"/>
              <a:t>entrepreneurship</a:t>
            </a:r>
            <a:r>
              <a:rPr lang="es-EC" sz="3200" dirty="0" smtClean="0"/>
              <a:t>; vale la pena, entonces, pensar en educar a los emprendedores. </a:t>
            </a:r>
            <a:r>
              <a:rPr lang="es-EC" sz="3200" b="1" i="1" dirty="0" smtClean="0"/>
              <a:t>Puede ser que haya muchos emprendedores que nazcan, pero seguro que todos necesitan hacerse y capacitarse como tales</a:t>
            </a:r>
            <a:r>
              <a:rPr lang="es-EC" sz="3200" dirty="0" smtClean="0"/>
              <a:t>”.</a:t>
            </a:r>
            <a:endParaRPr lang="es-EC" sz="3200" dirty="0"/>
          </a:p>
        </p:txBody>
      </p:sp>
    </p:spTree>
    <p:extLst>
      <p:ext uri="{BB962C8B-B14F-4D97-AF65-F5344CB8AC3E}">
        <p14:creationId xmlns:p14="http://schemas.microsoft.com/office/powerpoint/2010/main" val="266192918"/>
      </p:ext>
    </p:extLst>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Educación</a:t>
            </a:r>
            <a:endParaRPr lang="es-EC" dirty="0"/>
          </a:p>
        </p:txBody>
      </p:sp>
      <p:sp>
        <p:nvSpPr>
          <p:cNvPr id="4" name="3 CuadroTexto"/>
          <p:cNvSpPr txBox="1"/>
          <p:nvPr/>
        </p:nvSpPr>
        <p:spPr>
          <a:xfrm>
            <a:off x="467544" y="2564904"/>
            <a:ext cx="8280920" cy="3046988"/>
          </a:xfrm>
          <a:prstGeom prst="rect">
            <a:avLst/>
          </a:prstGeom>
          <a:noFill/>
        </p:spPr>
        <p:txBody>
          <a:bodyPr wrap="square" rtlCol="0">
            <a:spAutoFit/>
          </a:bodyPr>
          <a:lstStyle/>
          <a:p>
            <a:pPr algn="just"/>
            <a:r>
              <a:rPr lang="pt-BR" sz="3200" b="1" i="1" dirty="0" smtClean="0"/>
              <a:t>Silvia </a:t>
            </a:r>
            <a:r>
              <a:rPr lang="pt-BR" sz="3200" b="1" i="1" dirty="0" err="1" smtClean="0"/>
              <a:t>Sioli</a:t>
            </a:r>
            <a:r>
              <a:rPr lang="pt-BR" sz="3200" b="1" i="1" dirty="0" smtClean="0"/>
              <a:t> de Torres </a:t>
            </a:r>
            <a:r>
              <a:rPr lang="pt-BR" sz="3200" b="1" i="1" dirty="0" err="1" smtClean="0"/>
              <a:t>Carbonel</a:t>
            </a:r>
            <a:r>
              <a:rPr lang="es-EC" sz="3200" dirty="0" smtClean="0"/>
              <a:t> coincide con las ideas de </a:t>
            </a:r>
            <a:r>
              <a:rPr lang="es-EC" sz="3200" b="1" i="1" dirty="0" smtClean="0"/>
              <a:t>Marshall y Drucker</a:t>
            </a:r>
            <a:r>
              <a:rPr lang="es-EC" sz="3200" dirty="0" smtClean="0"/>
              <a:t>, que en diferentes momentos históricos</a:t>
            </a:r>
            <a:r>
              <a:rPr lang="es-EC" sz="3200" b="1" i="1" dirty="0" smtClean="0"/>
              <a:t>, han reconocido que los individuos son capaces de adquirir nuevas actitudes y por tanto aprender a ser emprendedores.</a:t>
            </a:r>
            <a:endParaRPr lang="es-EC" sz="3200" b="1" i="1" dirty="0"/>
          </a:p>
        </p:txBody>
      </p:sp>
    </p:spTree>
    <p:extLst>
      <p:ext uri="{BB962C8B-B14F-4D97-AF65-F5344CB8AC3E}">
        <p14:creationId xmlns:p14="http://schemas.microsoft.com/office/powerpoint/2010/main" val="890366217"/>
      </p:ext>
    </p:extLst>
  </p:cSld>
  <p:clrMapOvr>
    <a:masterClrMapping/>
  </p:clrMapOvr>
  <p:transition spd="slow">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Educación</a:t>
            </a:r>
            <a:endParaRPr lang="es-EC" dirty="0"/>
          </a:p>
        </p:txBody>
      </p:sp>
      <p:sp>
        <p:nvSpPr>
          <p:cNvPr id="4" name="3 CuadroTexto"/>
          <p:cNvSpPr txBox="1"/>
          <p:nvPr/>
        </p:nvSpPr>
        <p:spPr>
          <a:xfrm>
            <a:off x="179512" y="1196752"/>
            <a:ext cx="8784976" cy="5016758"/>
          </a:xfrm>
          <a:prstGeom prst="rect">
            <a:avLst/>
          </a:prstGeom>
          <a:noFill/>
        </p:spPr>
        <p:txBody>
          <a:bodyPr wrap="square" rtlCol="0">
            <a:spAutoFit/>
          </a:bodyPr>
          <a:lstStyle/>
          <a:p>
            <a:pPr algn="just"/>
            <a:r>
              <a:rPr lang="es-EC" sz="3200" dirty="0" smtClean="0"/>
              <a:t>Howard </a:t>
            </a:r>
            <a:r>
              <a:rPr lang="es-EC" sz="3200" dirty="0" err="1" smtClean="0"/>
              <a:t>Rasheed</a:t>
            </a:r>
            <a:r>
              <a:rPr lang="es-EC" sz="3200" dirty="0" smtClean="0"/>
              <a:t> expresa que la educación en </a:t>
            </a:r>
            <a:r>
              <a:rPr lang="es-EC" sz="3200" dirty="0" err="1" smtClean="0"/>
              <a:t>entrepreneurship</a:t>
            </a:r>
            <a:r>
              <a:rPr lang="es-EC" sz="3200" dirty="0" smtClean="0"/>
              <a:t> puede afectar los atributos que tengan los individuos y puede forjar actitudes emprendedoras en ellos. </a:t>
            </a:r>
            <a:r>
              <a:rPr lang="es-EC" sz="3200" b="1" i="1" dirty="0" smtClean="0"/>
              <a:t>Puede promover cualidades psicológicas favorables para la actividad emprendedora, tales como la autoconfianza, la autoestima, la autoeficacia y la necesidad de logro. En los jóvenes, puede ayudar a evitar actitudes socialmente no deseables, como la vagancia o la delincuencia</a:t>
            </a:r>
            <a:r>
              <a:rPr lang="es-EC" sz="3200" dirty="0" smtClean="0"/>
              <a:t>.</a:t>
            </a:r>
            <a:endParaRPr lang="es-EC" sz="3200" dirty="0"/>
          </a:p>
        </p:txBody>
      </p:sp>
      <p:sp>
        <p:nvSpPr>
          <p:cNvPr id="3" name="2 Flecha derecha">
            <a:hlinkClick r:id="rId2" action="ppaction://hlinksldjump"/>
          </p:cNvPr>
          <p:cNvSpPr/>
          <p:nvPr/>
        </p:nvSpPr>
        <p:spPr>
          <a:xfrm>
            <a:off x="7164288" y="5949280"/>
            <a:ext cx="122413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195349524"/>
      </p:ext>
    </p:extLst>
  </p:cSld>
  <p:clrMapOvr>
    <a:masterClrMapping/>
  </p:clrMapOvr>
  <p:transition spd="slow">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Desempleo</a:t>
            </a:r>
            <a:endParaRPr lang="es-EC" dirty="0"/>
          </a:p>
        </p:txBody>
      </p:sp>
      <p:sp>
        <p:nvSpPr>
          <p:cNvPr id="4" name="3 CuadroTexto"/>
          <p:cNvSpPr txBox="1"/>
          <p:nvPr/>
        </p:nvSpPr>
        <p:spPr>
          <a:xfrm>
            <a:off x="467544" y="1556792"/>
            <a:ext cx="8280920" cy="4031873"/>
          </a:xfrm>
          <a:prstGeom prst="rect">
            <a:avLst/>
          </a:prstGeom>
          <a:noFill/>
        </p:spPr>
        <p:txBody>
          <a:bodyPr wrap="square" rtlCol="0">
            <a:spAutoFit/>
          </a:bodyPr>
          <a:lstStyle/>
          <a:p>
            <a:pPr algn="just"/>
            <a:r>
              <a:rPr lang="es-EC" sz="3200" dirty="0" smtClean="0"/>
              <a:t>Duran y </a:t>
            </a:r>
            <a:r>
              <a:rPr lang="es-EC" sz="3200" dirty="0" err="1" smtClean="0"/>
              <a:t>Lukez</a:t>
            </a:r>
            <a:r>
              <a:rPr lang="es-EC" sz="3200" dirty="0" smtClean="0"/>
              <a:t>, manifiestan </a:t>
            </a:r>
            <a:r>
              <a:rPr lang="es-EC" sz="3200" b="1" i="1" dirty="0" smtClean="0"/>
              <a:t>“Cabe destacar que por medio del emprendimiento no sólo puede disminuir el desempleo, sino que también existen efectos positivos que se generan en los individuos debido a que pasan de la baja autoestima de estar desempleados a la autovaloración de su tarea y en consecuencia de sí mismos</a:t>
            </a:r>
            <a:r>
              <a:rPr lang="es-EC" sz="3200" dirty="0" smtClean="0"/>
              <a:t>” .</a:t>
            </a:r>
            <a:endParaRPr lang="es-EC" sz="3200" dirty="0"/>
          </a:p>
        </p:txBody>
      </p:sp>
    </p:spTree>
    <p:extLst>
      <p:ext uri="{BB962C8B-B14F-4D97-AF65-F5344CB8AC3E}">
        <p14:creationId xmlns:p14="http://schemas.microsoft.com/office/powerpoint/2010/main" val="1966679822"/>
      </p:ext>
    </p:extLst>
  </p:cSld>
  <p:clrMapOvr>
    <a:masterClrMapping/>
  </p:clrMapOvr>
  <p:transition spd="slow">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Desempleo</a:t>
            </a:r>
            <a:endParaRPr lang="es-EC" dirty="0"/>
          </a:p>
        </p:txBody>
      </p:sp>
      <p:sp>
        <p:nvSpPr>
          <p:cNvPr id="4" name="3 CuadroTexto"/>
          <p:cNvSpPr txBox="1"/>
          <p:nvPr/>
        </p:nvSpPr>
        <p:spPr>
          <a:xfrm>
            <a:off x="467544" y="1556792"/>
            <a:ext cx="8280920" cy="4524315"/>
          </a:xfrm>
          <a:prstGeom prst="rect">
            <a:avLst/>
          </a:prstGeom>
          <a:noFill/>
        </p:spPr>
        <p:txBody>
          <a:bodyPr wrap="square" rtlCol="0">
            <a:spAutoFit/>
          </a:bodyPr>
          <a:lstStyle/>
          <a:p>
            <a:pPr algn="just"/>
            <a:r>
              <a:rPr lang="es-EC" sz="3200" dirty="0" smtClean="0"/>
              <a:t>Roy </a:t>
            </a:r>
            <a:r>
              <a:rPr lang="es-EC" sz="3200" dirty="0" err="1" smtClean="0"/>
              <a:t>Thomasson</a:t>
            </a:r>
            <a:r>
              <a:rPr lang="es-EC" sz="3200" dirty="0" smtClean="0"/>
              <a:t> al respecto dice “</a:t>
            </a:r>
            <a:r>
              <a:rPr lang="es-EC" sz="3200" b="1" i="1" dirty="0" smtClean="0"/>
              <a:t>A su vez, ayudar a la gente joven a adquirir un espíritu emprendedor fomenta el desarrollo empresarial y propicia que los individuos busquen ser empleadores y no empleados, además de colaborar con la disminución de la pobreza y el desempleo, representa uno de los motores más importantes del crecimiento de una región</a:t>
            </a:r>
            <a:r>
              <a:rPr lang="es-EC" sz="3200" dirty="0" smtClean="0"/>
              <a:t>”.</a:t>
            </a:r>
            <a:endParaRPr lang="es-EC" sz="3200" dirty="0"/>
          </a:p>
        </p:txBody>
      </p:sp>
      <p:sp>
        <p:nvSpPr>
          <p:cNvPr id="3" name="2 Flecha derecha">
            <a:hlinkClick r:id="rId2" action="ppaction://hlinksldjump"/>
          </p:cNvPr>
          <p:cNvSpPr/>
          <p:nvPr/>
        </p:nvSpPr>
        <p:spPr>
          <a:xfrm>
            <a:off x="7380312" y="5949280"/>
            <a:ext cx="136815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834724990"/>
      </p:ext>
    </p:extLst>
  </p:cSld>
  <p:clrMapOvr>
    <a:masterClrMapping/>
  </p:clrMapOvr>
  <p:transition spd="slow">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Desarrollo Local</a:t>
            </a:r>
            <a:endParaRPr lang="es-EC" dirty="0"/>
          </a:p>
        </p:txBody>
      </p:sp>
      <p:sp>
        <p:nvSpPr>
          <p:cNvPr id="4" name="3 CuadroTexto"/>
          <p:cNvSpPr txBox="1"/>
          <p:nvPr/>
        </p:nvSpPr>
        <p:spPr>
          <a:xfrm>
            <a:off x="467544" y="1556792"/>
            <a:ext cx="8280920" cy="4031873"/>
          </a:xfrm>
          <a:prstGeom prst="rect">
            <a:avLst/>
          </a:prstGeom>
          <a:noFill/>
        </p:spPr>
        <p:txBody>
          <a:bodyPr wrap="square" rtlCol="0">
            <a:spAutoFit/>
          </a:bodyPr>
          <a:lstStyle/>
          <a:p>
            <a:pPr algn="just"/>
            <a:r>
              <a:rPr lang="es-EC" sz="3200" dirty="0" smtClean="0"/>
              <a:t>Como agente de desarrollo tiene una tarea innovadora, la de </a:t>
            </a:r>
            <a:r>
              <a:rPr lang="es-EC" sz="3200" b="1" i="1" dirty="0" smtClean="0"/>
              <a:t>escuchar y descubrir las necesidades de la población para pensar nuevas formas de responder a las demandas sociales</a:t>
            </a:r>
            <a:r>
              <a:rPr lang="es-EC" sz="3200" dirty="0" smtClean="0"/>
              <a:t>. Promover la búsqueda conjunta de nuevos procesos que permitan avanzar hacia nuevas maneras de mejorar la calidad de vida de la comunidad.  </a:t>
            </a:r>
            <a:endParaRPr lang="es-EC" sz="3200" dirty="0"/>
          </a:p>
        </p:txBody>
      </p:sp>
    </p:spTree>
    <p:extLst>
      <p:ext uri="{BB962C8B-B14F-4D97-AF65-F5344CB8AC3E}">
        <p14:creationId xmlns:p14="http://schemas.microsoft.com/office/powerpoint/2010/main" val="569109208"/>
      </p:ext>
    </p:extLst>
  </p:cSld>
  <p:clrMapOvr>
    <a:masterClrMapping/>
  </p:clrMapOvr>
  <p:transition spd="slow">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Emprendimiento y Desarrollo Local</a:t>
            </a:r>
            <a:endParaRPr lang="es-EC" dirty="0"/>
          </a:p>
        </p:txBody>
      </p:sp>
      <p:sp>
        <p:nvSpPr>
          <p:cNvPr id="4" name="3 CuadroTexto"/>
          <p:cNvSpPr txBox="1"/>
          <p:nvPr/>
        </p:nvSpPr>
        <p:spPr>
          <a:xfrm>
            <a:off x="467544" y="1556792"/>
            <a:ext cx="8280920" cy="3539430"/>
          </a:xfrm>
          <a:prstGeom prst="rect">
            <a:avLst/>
          </a:prstGeom>
          <a:noFill/>
        </p:spPr>
        <p:txBody>
          <a:bodyPr wrap="square" rtlCol="0">
            <a:spAutoFit/>
          </a:bodyPr>
          <a:lstStyle/>
          <a:p>
            <a:pPr algn="just"/>
            <a:endParaRPr lang="es-EC" sz="3200" dirty="0" smtClean="0"/>
          </a:p>
          <a:p>
            <a:pPr algn="just"/>
            <a:endParaRPr lang="es-EC" sz="3200" dirty="0"/>
          </a:p>
          <a:p>
            <a:pPr algn="just"/>
            <a:r>
              <a:rPr lang="es-EC" sz="3200" dirty="0" smtClean="0"/>
              <a:t>El desarrollo puede lograrse mediante: la creación y desarrollo de empresas, y el fortalecimiento de la organización social.</a:t>
            </a:r>
          </a:p>
          <a:p>
            <a:pPr algn="just"/>
            <a:endParaRPr lang="es-EC" sz="3200" dirty="0"/>
          </a:p>
          <a:p>
            <a:pPr algn="just"/>
            <a:endParaRPr lang="es-EC" sz="3200" dirty="0"/>
          </a:p>
        </p:txBody>
      </p:sp>
      <p:sp>
        <p:nvSpPr>
          <p:cNvPr id="3" name="2 Flecha derecha">
            <a:hlinkClick r:id="rId2" action="ppaction://hlinksldjump"/>
          </p:cNvPr>
          <p:cNvSpPr/>
          <p:nvPr/>
        </p:nvSpPr>
        <p:spPr>
          <a:xfrm>
            <a:off x="7236296" y="5661248"/>
            <a:ext cx="1512168"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803492185"/>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C" sz="2000" dirty="0" smtClean="0"/>
              <a:t>PROBLEMA DE INVESTIGACIÓN</a:t>
            </a:r>
            <a:endParaRPr lang="es-EC" sz="2000" dirty="0"/>
          </a:p>
        </p:txBody>
      </p:sp>
      <p:graphicFrame>
        <p:nvGraphicFramePr>
          <p:cNvPr id="10" name="9 Diagrama"/>
          <p:cNvGraphicFramePr/>
          <p:nvPr>
            <p:extLst>
              <p:ext uri="{D42A27DB-BD31-4B8C-83A1-F6EECF244321}">
                <p14:modId xmlns:p14="http://schemas.microsoft.com/office/powerpoint/2010/main" val="3188779071"/>
              </p:ext>
            </p:extLst>
          </p:nvPr>
        </p:nvGraphicFramePr>
        <p:xfrm>
          <a:off x="611560" y="1268760"/>
          <a:ext cx="7920880"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Flecha derecha">
            <a:hlinkClick r:id="rId7" action="ppaction://hlinksldjump"/>
          </p:cNvPr>
          <p:cNvSpPr/>
          <p:nvPr/>
        </p:nvSpPr>
        <p:spPr>
          <a:xfrm>
            <a:off x="6660232" y="134076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1</a:t>
            </a:r>
            <a:endParaRPr lang="es-EC" dirty="0">
              <a:solidFill>
                <a:schemeClr val="tx1"/>
              </a:solidFill>
            </a:endParaRPr>
          </a:p>
        </p:txBody>
      </p:sp>
      <p:sp>
        <p:nvSpPr>
          <p:cNvPr id="12" name="11 Flecha derecha">
            <a:hlinkClick r:id="rId8" action="ppaction://hlinksldjump"/>
          </p:cNvPr>
          <p:cNvSpPr/>
          <p:nvPr/>
        </p:nvSpPr>
        <p:spPr>
          <a:xfrm>
            <a:off x="6660232" y="2276872"/>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rPr>
              <a:t>2</a:t>
            </a:r>
          </a:p>
        </p:txBody>
      </p:sp>
      <p:sp>
        <p:nvSpPr>
          <p:cNvPr id="13" name="12 Flecha derecha">
            <a:hlinkClick r:id="rId9" action="ppaction://hlinksldjump"/>
          </p:cNvPr>
          <p:cNvSpPr/>
          <p:nvPr/>
        </p:nvSpPr>
        <p:spPr>
          <a:xfrm>
            <a:off x="6660232" y="3212976"/>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3</a:t>
            </a:r>
            <a:endParaRPr lang="es-EC" dirty="0">
              <a:solidFill>
                <a:schemeClr val="tx1"/>
              </a:solidFill>
            </a:endParaRPr>
          </a:p>
        </p:txBody>
      </p:sp>
      <p:sp>
        <p:nvSpPr>
          <p:cNvPr id="14" name="13 Flecha derecha">
            <a:hlinkClick r:id="rId10" action="ppaction://hlinksldjump"/>
          </p:cNvPr>
          <p:cNvSpPr/>
          <p:nvPr/>
        </p:nvSpPr>
        <p:spPr>
          <a:xfrm>
            <a:off x="6660232" y="40050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tx1"/>
                </a:solidFill>
              </a:rPr>
              <a:t>4</a:t>
            </a:r>
            <a:endParaRPr lang="es-EC" dirty="0">
              <a:solidFill>
                <a:schemeClr val="tx1"/>
              </a:solidFill>
            </a:endParaRPr>
          </a:p>
        </p:txBody>
      </p:sp>
      <p:sp>
        <p:nvSpPr>
          <p:cNvPr id="3" name="2 Flecha derecha">
            <a:hlinkClick r:id="rId11"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
        <p:nvSpPr>
          <p:cNvPr id="4" name="3 Flecha derecha">
            <a:hlinkClick r:id="rId12" action="ppaction://hlinksldjump"/>
          </p:cNvPr>
          <p:cNvSpPr/>
          <p:nvPr/>
        </p:nvSpPr>
        <p:spPr>
          <a:xfrm>
            <a:off x="6660232" y="4725144"/>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5</a:t>
            </a:r>
            <a:endParaRPr lang="es-EC" dirty="0"/>
          </a:p>
        </p:txBody>
      </p:sp>
      <p:sp>
        <p:nvSpPr>
          <p:cNvPr id="5" name="4 Flecha derecha">
            <a:hlinkClick r:id="rId13" action="ppaction://hlinksldjump"/>
          </p:cNvPr>
          <p:cNvSpPr/>
          <p:nvPr/>
        </p:nvSpPr>
        <p:spPr>
          <a:xfrm>
            <a:off x="6732240" y="5589240"/>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6</a:t>
            </a:r>
            <a:endParaRPr lang="es-EC" dirty="0"/>
          </a:p>
        </p:txBody>
      </p:sp>
    </p:spTree>
    <p:extLst>
      <p:ext uri="{BB962C8B-B14F-4D97-AF65-F5344CB8AC3E}">
        <p14:creationId xmlns:p14="http://schemas.microsoft.com/office/powerpoint/2010/main" val="630038531"/>
      </p:ext>
    </p:extLst>
  </p:cSld>
  <p:clrMapOvr>
    <a:masterClrMapping/>
  </p:clrMapOvr>
  <p:transition spd="slow">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Importancia - Carta Europea a Pequeñas Empresas</a:t>
            </a:r>
            <a:endParaRPr lang="es-EC" dirty="0"/>
          </a:p>
        </p:txBody>
      </p:sp>
      <p:sp>
        <p:nvSpPr>
          <p:cNvPr id="4" name="3 CuadroTexto"/>
          <p:cNvSpPr txBox="1"/>
          <p:nvPr/>
        </p:nvSpPr>
        <p:spPr>
          <a:xfrm>
            <a:off x="467544" y="1556792"/>
            <a:ext cx="8280920" cy="4524315"/>
          </a:xfrm>
          <a:prstGeom prst="rect">
            <a:avLst/>
          </a:prstGeom>
          <a:noFill/>
        </p:spPr>
        <p:txBody>
          <a:bodyPr wrap="square" rtlCol="0">
            <a:spAutoFit/>
          </a:bodyPr>
          <a:lstStyle/>
          <a:p>
            <a:pPr algn="just"/>
            <a:r>
              <a:rPr lang="es-EC" sz="3200" dirty="0" smtClean="0"/>
              <a:t>“Europa educará el espíritu empresarial y las nueve habilidades desde una edad temprana. Debe transmitirse en todos los niveles escolares un conocimiento general sobre la actividad y el espíritu empresarial. Deben crearse módulos específicos sobre temas empresariales, que constituyan un elemento fundamental de los programas educativos de la enseñanza secundaria y superior». </a:t>
            </a:r>
            <a:endParaRPr lang="es-EC" sz="3200" dirty="0"/>
          </a:p>
        </p:txBody>
      </p:sp>
    </p:spTree>
    <p:extLst>
      <p:ext uri="{BB962C8B-B14F-4D97-AF65-F5344CB8AC3E}">
        <p14:creationId xmlns:p14="http://schemas.microsoft.com/office/powerpoint/2010/main" val="1344600808"/>
      </p:ext>
    </p:extLst>
  </p:cSld>
  <p:clrMapOvr>
    <a:masterClrMapping/>
  </p:clrMapOvr>
  <p:transition spd="slow">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Importancia - Carta Europea a Pequeñas Empresas</a:t>
            </a:r>
            <a:endParaRPr lang="es-EC" dirty="0"/>
          </a:p>
        </p:txBody>
      </p:sp>
      <p:sp>
        <p:nvSpPr>
          <p:cNvPr id="4" name="3 CuadroTexto"/>
          <p:cNvSpPr txBox="1"/>
          <p:nvPr/>
        </p:nvSpPr>
        <p:spPr>
          <a:xfrm>
            <a:off x="467544" y="1556792"/>
            <a:ext cx="8280920" cy="4031873"/>
          </a:xfrm>
          <a:prstGeom prst="rect">
            <a:avLst/>
          </a:prstGeom>
          <a:noFill/>
        </p:spPr>
        <p:txBody>
          <a:bodyPr wrap="square" rtlCol="0">
            <a:spAutoFit/>
          </a:bodyPr>
          <a:lstStyle/>
          <a:p>
            <a:pPr algn="just"/>
            <a:endParaRPr lang="es-EC" sz="3200" dirty="0" smtClean="0"/>
          </a:p>
          <a:p>
            <a:pPr algn="just"/>
            <a:r>
              <a:rPr lang="es-EC" sz="3200" dirty="0" smtClean="0"/>
              <a:t>“Alentaremos y fomentaremos los empeños empresariales de los jóvenes y desarrollaremos programas de formación adecuados para directivos de pequeñas empresas” (Carta Europea de las pequeñas empresas, Unión Europea, 2000).</a:t>
            </a:r>
          </a:p>
          <a:p>
            <a:pPr algn="just"/>
            <a:r>
              <a:rPr lang="es-EC" sz="3200" dirty="0" smtClean="0"/>
              <a:t> </a:t>
            </a:r>
            <a:endParaRPr lang="es-EC" sz="3200" dirty="0"/>
          </a:p>
        </p:txBody>
      </p:sp>
    </p:spTree>
    <p:extLst>
      <p:ext uri="{BB962C8B-B14F-4D97-AF65-F5344CB8AC3E}">
        <p14:creationId xmlns:p14="http://schemas.microsoft.com/office/powerpoint/2010/main" val="3681455291"/>
      </p:ext>
    </p:extLst>
  </p:cSld>
  <p:clrMapOvr>
    <a:masterClrMapping/>
  </p:clrMapOvr>
  <p:transition spd="slow">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Importancia - Carta Europea a Pequeñas Empresas</a:t>
            </a:r>
            <a:endParaRPr lang="es-EC" dirty="0"/>
          </a:p>
        </p:txBody>
      </p:sp>
      <p:sp>
        <p:nvSpPr>
          <p:cNvPr id="4" name="3 CuadroTexto"/>
          <p:cNvSpPr txBox="1"/>
          <p:nvPr/>
        </p:nvSpPr>
        <p:spPr>
          <a:xfrm>
            <a:off x="467544" y="1268760"/>
            <a:ext cx="8280920" cy="5016758"/>
          </a:xfrm>
          <a:prstGeom prst="rect">
            <a:avLst/>
          </a:prstGeom>
          <a:noFill/>
        </p:spPr>
        <p:txBody>
          <a:bodyPr wrap="square" rtlCol="0">
            <a:spAutoFit/>
          </a:bodyPr>
          <a:lstStyle/>
          <a:p>
            <a:pPr algn="just"/>
            <a:r>
              <a:rPr lang="es-EC" sz="3200" dirty="0" smtClean="0"/>
              <a:t>Resulta innegable la importancia del espíritu emprendedor en el desarrollo de la economía y de la sociedad en general, en países de mayor desarrollo empresarial, no sólo han buscado promover el espíritu emprendedor, sino que han generado mecanismos que articulan un ecosistema emprendedor en el que, los centros de emprendimiento e incubación de empresas, estimulan la creación y desarrollo de nuevas empresas.</a:t>
            </a:r>
            <a:endParaRPr lang="es-EC" sz="3200" dirty="0"/>
          </a:p>
        </p:txBody>
      </p:sp>
      <p:sp>
        <p:nvSpPr>
          <p:cNvPr id="3" name="2 Flecha derecha">
            <a:hlinkClick r:id="rId2" action="ppaction://hlinksldjump"/>
          </p:cNvPr>
          <p:cNvSpPr/>
          <p:nvPr/>
        </p:nvSpPr>
        <p:spPr>
          <a:xfrm>
            <a:off x="7308304" y="6021288"/>
            <a:ext cx="1296144" cy="8367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848894032"/>
      </p:ext>
    </p:extLst>
  </p:cSld>
  <p:clrMapOvr>
    <a:masterClrMapping/>
  </p:clrMapOvr>
  <p:transition spd="slow">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66130"/>
          </a:xfrm>
        </p:spPr>
        <p:txBody>
          <a:bodyPr>
            <a:normAutofit/>
          </a:bodyPr>
          <a:lstStyle/>
          <a:p>
            <a:r>
              <a:rPr lang="es-EC" dirty="0" smtClean="0"/>
              <a:t>Comportamientos emprendedores</a:t>
            </a:r>
            <a:endParaRPr lang="es-EC" dirty="0"/>
          </a:p>
        </p:txBody>
      </p:sp>
      <p:sp>
        <p:nvSpPr>
          <p:cNvPr id="4" name="3 CuadroTexto"/>
          <p:cNvSpPr txBox="1"/>
          <p:nvPr/>
        </p:nvSpPr>
        <p:spPr>
          <a:xfrm>
            <a:off x="467544" y="1148546"/>
            <a:ext cx="8280920" cy="5016758"/>
          </a:xfrm>
          <a:prstGeom prst="rect">
            <a:avLst/>
          </a:prstGeom>
          <a:noFill/>
        </p:spPr>
        <p:txBody>
          <a:bodyPr wrap="square" rtlCol="0">
            <a:spAutoFit/>
          </a:bodyPr>
          <a:lstStyle/>
          <a:p>
            <a:pPr algn="just"/>
            <a:r>
              <a:rPr lang="es-EC" sz="3200" dirty="0" err="1" smtClean="0"/>
              <a:t>McClelland</a:t>
            </a:r>
            <a:r>
              <a:rPr lang="es-EC" sz="3200" dirty="0" smtClean="0"/>
              <a:t> logró determinar que existen 30 comportamientos comunes que son claves en el éxito emprendedor, se agrupan en 10 Pautas de Comportamiento Emprendedor.</a:t>
            </a:r>
          </a:p>
          <a:p>
            <a:pPr algn="just"/>
            <a:endParaRPr lang="es-EC" sz="3200" dirty="0" smtClean="0"/>
          </a:p>
          <a:p>
            <a:pPr algn="just"/>
            <a:r>
              <a:rPr lang="es-EC" sz="3200" dirty="0" smtClean="0"/>
              <a:t>1.	Búsqueda de oportunidades e iniciativa.</a:t>
            </a:r>
          </a:p>
          <a:p>
            <a:pPr algn="just"/>
            <a:r>
              <a:rPr lang="es-EC" sz="3200" dirty="0" smtClean="0"/>
              <a:t>2.	Persistencia.</a:t>
            </a:r>
          </a:p>
          <a:p>
            <a:pPr algn="just"/>
            <a:r>
              <a:rPr lang="es-EC" sz="3200" dirty="0" smtClean="0"/>
              <a:t>3.	Cumplimiento.</a:t>
            </a:r>
          </a:p>
          <a:p>
            <a:pPr algn="just"/>
            <a:r>
              <a:rPr lang="es-EC" sz="3200" dirty="0" smtClean="0"/>
              <a:t>4.	Exigir eficiencia y calidad.</a:t>
            </a:r>
          </a:p>
          <a:p>
            <a:pPr algn="just"/>
            <a:r>
              <a:rPr lang="es-EC" sz="3200" dirty="0" smtClean="0"/>
              <a:t>5.	Correr riesgos calculados.</a:t>
            </a:r>
          </a:p>
        </p:txBody>
      </p:sp>
    </p:spTree>
    <p:extLst>
      <p:ext uri="{BB962C8B-B14F-4D97-AF65-F5344CB8AC3E}">
        <p14:creationId xmlns:p14="http://schemas.microsoft.com/office/powerpoint/2010/main" val="1213903260"/>
      </p:ext>
    </p:extLst>
  </p:cSld>
  <p:clrMapOvr>
    <a:masterClrMapping/>
  </p:clrMapOvr>
  <p:transition spd="slow">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Comportamientos emprendedores</a:t>
            </a:r>
            <a:endParaRPr lang="es-EC" dirty="0"/>
          </a:p>
        </p:txBody>
      </p:sp>
      <p:sp>
        <p:nvSpPr>
          <p:cNvPr id="4" name="3 CuadroTexto"/>
          <p:cNvSpPr txBox="1"/>
          <p:nvPr/>
        </p:nvSpPr>
        <p:spPr>
          <a:xfrm>
            <a:off x="467544" y="1556792"/>
            <a:ext cx="8280920" cy="4031873"/>
          </a:xfrm>
          <a:prstGeom prst="rect">
            <a:avLst/>
          </a:prstGeom>
          <a:noFill/>
        </p:spPr>
        <p:txBody>
          <a:bodyPr wrap="square" rtlCol="0">
            <a:spAutoFit/>
          </a:bodyPr>
          <a:lstStyle/>
          <a:p>
            <a:pPr algn="just"/>
            <a:endParaRPr lang="es-EC" sz="3200" dirty="0" smtClean="0"/>
          </a:p>
          <a:p>
            <a:pPr algn="just"/>
            <a:r>
              <a:rPr lang="es-EC" sz="3200" dirty="0" smtClean="0"/>
              <a:t>6.	Fijar metas y visión de futuro.</a:t>
            </a:r>
          </a:p>
          <a:p>
            <a:pPr algn="just"/>
            <a:r>
              <a:rPr lang="es-EC" sz="3200" dirty="0" smtClean="0"/>
              <a:t>7.	Búsqueda de información.</a:t>
            </a:r>
          </a:p>
          <a:p>
            <a:pPr algn="just"/>
            <a:r>
              <a:rPr lang="es-EC" sz="3200" dirty="0" smtClean="0"/>
              <a:t>8.	Planificación sistemática y seguimiento.</a:t>
            </a:r>
          </a:p>
          <a:p>
            <a:pPr algn="just"/>
            <a:r>
              <a:rPr lang="es-EC" sz="3200" dirty="0" smtClean="0"/>
              <a:t>9.	Persuasión y redes de apoyo.</a:t>
            </a:r>
          </a:p>
          <a:p>
            <a:pPr marL="514350" indent="-514350" algn="just">
              <a:buAutoNum type="arabicPeriod" startAt="10"/>
            </a:pPr>
            <a:r>
              <a:rPr lang="es-EC" sz="3200" dirty="0" smtClean="0"/>
              <a:t>     Auto confianza y control interno.</a:t>
            </a:r>
          </a:p>
          <a:p>
            <a:pPr marL="514350" indent="-514350" algn="just">
              <a:buAutoNum type="arabicPeriod" startAt="10"/>
            </a:pPr>
            <a:endParaRPr lang="es-EC" sz="3200" dirty="0"/>
          </a:p>
          <a:p>
            <a:pPr algn="just"/>
            <a:endParaRPr lang="es-EC" sz="3200" dirty="0" smtClean="0"/>
          </a:p>
        </p:txBody>
      </p:sp>
      <p:sp>
        <p:nvSpPr>
          <p:cNvPr id="3" name="2 Flecha derecha">
            <a:hlinkClick r:id="rId2" action="ppaction://hlinksldjump"/>
          </p:cNvPr>
          <p:cNvSpPr/>
          <p:nvPr/>
        </p:nvSpPr>
        <p:spPr>
          <a:xfrm>
            <a:off x="7020272" y="5301208"/>
            <a:ext cx="115212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883256089"/>
      </p:ext>
    </p:extLst>
  </p:cSld>
  <p:clrMapOvr>
    <a:masterClrMapping/>
  </p:clrMapOvr>
  <p:transition spd="slow">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Tipos de Incubadoras</a:t>
            </a:r>
            <a:endParaRPr lang="es-EC" dirty="0"/>
          </a:p>
        </p:txBody>
      </p:sp>
      <p:sp>
        <p:nvSpPr>
          <p:cNvPr id="4" name="3 CuadroTexto"/>
          <p:cNvSpPr txBox="1"/>
          <p:nvPr/>
        </p:nvSpPr>
        <p:spPr>
          <a:xfrm>
            <a:off x="539552" y="1556792"/>
            <a:ext cx="8280920" cy="3539430"/>
          </a:xfrm>
          <a:prstGeom prst="rect">
            <a:avLst/>
          </a:prstGeom>
          <a:noFill/>
        </p:spPr>
        <p:txBody>
          <a:bodyPr wrap="square" rtlCol="0">
            <a:spAutoFit/>
          </a:bodyPr>
          <a:lstStyle/>
          <a:p>
            <a:pPr algn="just"/>
            <a:endParaRPr lang="es-EC" sz="3200" dirty="0" smtClean="0"/>
          </a:p>
          <a:p>
            <a:pPr marL="457200" indent="-457200" algn="just">
              <a:buFont typeface="Wingdings" pitchFamily="2" charset="2"/>
              <a:buChar char="Ø"/>
            </a:pPr>
            <a:r>
              <a:rPr lang="es-EC" sz="3200" dirty="0" smtClean="0"/>
              <a:t>De Base Tecnológica.</a:t>
            </a:r>
          </a:p>
          <a:p>
            <a:pPr marL="457200" indent="-457200" algn="just">
              <a:buFont typeface="Wingdings" pitchFamily="2" charset="2"/>
              <a:buChar char="Ø"/>
            </a:pPr>
            <a:r>
              <a:rPr lang="es-EC" sz="3200" dirty="0" smtClean="0"/>
              <a:t>De uso múltiple, general o mixta.</a:t>
            </a:r>
          </a:p>
          <a:p>
            <a:pPr marL="457200" indent="-457200" algn="just">
              <a:buFont typeface="Wingdings" pitchFamily="2" charset="2"/>
              <a:buChar char="Ø"/>
            </a:pPr>
            <a:r>
              <a:rPr lang="es-EC" sz="3200" dirty="0" smtClean="0"/>
              <a:t>De microempresas de desarrollo económico.</a:t>
            </a:r>
          </a:p>
          <a:p>
            <a:pPr marL="457200" indent="-457200" algn="just">
              <a:buFont typeface="Wingdings" pitchFamily="2" charset="2"/>
              <a:buChar char="Ø"/>
            </a:pPr>
            <a:r>
              <a:rPr lang="es-EC" sz="3200" dirty="0" smtClean="0"/>
              <a:t>De agro-negocios.</a:t>
            </a:r>
          </a:p>
          <a:p>
            <a:pPr marL="457200" indent="-457200" algn="just">
              <a:buFont typeface="Wingdings" pitchFamily="2" charset="2"/>
              <a:buChar char="Ø"/>
            </a:pPr>
            <a:r>
              <a:rPr lang="es-EC" sz="3200" dirty="0" smtClean="0"/>
              <a:t>Sectorial.</a:t>
            </a:r>
          </a:p>
          <a:p>
            <a:pPr algn="just"/>
            <a:r>
              <a:rPr lang="es-EC" sz="3200" dirty="0" smtClean="0"/>
              <a:t> </a:t>
            </a:r>
            <a:endParaRPr lang="es-EC" sz="3200" dirty="0"/>
          </a:p>
        </p:txBody>
      </p:sp>
    </p:spTree>
    <p:extLst>
      <p:ext uri="{BB962C8B-B14F-4D97-AF65-F5344CB8AC3E}">
        <p14:creationId xmlns:p14="http://schemas.microsoft.com/office/powerpoint/2010/main" val="2849662545"/>
      </p:ext>
    </p:extLst>
  </p:cSld>
  <p:clrMapOvr>
    <a:masterClrMapping/>
  </p:clrMapOvr>
  <p:transition spd="slow">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Beneficios</a:t>
            </a:r>
            <a:endParaRPr lang="es-EC" dirty="0"/>
          </a:p>
        </p:txBody>
      </p:sp>
      <p:sp>
        <p:nvSpPr>
          <p:cNvPr id="4" name="3 CuadroTexto"/>
          <p:cNvSpPr txBox="1"/>
          <p:nvPr/>
        </p:nvSpPr>
        <p:spPr>
          <a:xfrm>
            <a:off x="539552" y="1268760"/>
            <a:ext cx="8280920" cy="5016758"/>
          </a:xfrm>
          <a:prstGeom prst="rect">
            <a:avLst/>
          </a:prstGeom>
          <a:noFill/>
        </p:spPr>
        <p:txBody>
          <a:bodyPr wrap="square" rtlCol="0">
            <a:spAutoFit/>
          </a:bodyPr>
          <a:lstStyle/>
          <a:p>
            <a:pPr algn="just"/>
            <a:r>
              <a:rPr lang="es-EC" sz="3200" dirty="0" smtClean="0"/>
              <a:t>Entre los múltiples beneficios podemos citar:</a:t>
            </a:r>
          </a:p>
          <a:p>
            <a:pPr algn="just"/>
            <a:endParaRPr lang="es-EC" sz="3200" dirty="0" smtClean="0"/>
          </a:p>
          <a:p>
            <a:pPr algn="just"/>
            <a:r>
              <a:rPr lang="es-EC" sz="3200" dirty="0" smtClean="0"/>
              <a:t>a)	Sinergia entre la empresa privada, universidad y el sector público.</a:t>
            </a:r>
          </a:p>
          <a:p>
            <a:pPr algn="just"/>
            <a:r>
              <a:rPr lang="es-EC" sz="3200" dirty="0" smtClean="0"/>
              <a:t>b)	Vinculación de la empresa con el conocimiento y la investigación.</a:t>
            </a:r>
          </a:p>
          <a:p>
            <a:pPr algn="just"/>
            <a:r>
              <a:rPr lang="es-EC" sz="3200" dirty="0" smtClean="0"/>
              <a:t>c)	Redes de contactos de empresarios de experiencia.</a:t>
            </a:r>
          </a:p>
          <a:p>
            <a:pPr algn="just"/>
            <a:r>
              <a:rPr lang="es-EC" sz="3200" dirty="0" smtClean="0"/>
              <a:t>d)	Fuentes de financiamiento.</a:t>
            </a:r>
          </a:p>
          <a:p>
            <a:pPr algn="just"/>
            <a:r>
              <a:rPr lang="es-EC" sz="3200" dirty="0" smtClean="0"/>
              <a:t> </a:t>
            </a:r>
            <a:endParaRPr lang="es-EC" sz="3200" dirty="0"/>
          </a:p>
        </p:txBody>
      </p:sp>
      <p:sp>
        <p:nvSpPr>
          <p:cNvPr id="3" name="2 Flecha derecha">
            <a:hlinkClick r:id="rId2" action="ppaction://hlinksldjump"/>
          </p:cNvPr>
          <p:cNvSpPr/>
          <p:nvPr/>
        </p:nvSpPr>
        <p:spPr>
          <a:xfrm>
            <a:off x="7380312" y="5301208"/>
            <a:ext cx="1440160" cy="7798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878294344"/>
      </p:ext>
    </p:extLst>
  </p:cSld>
  <p:clrMapOvr>
    <a:masterClrMapping/>
  </p:clrMapOvr>
  <p:transition spd="slow">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Áreas estratégicas de acción</a:t>
            </a:r>
            <a:endParaRPr lang="es-EC" dirty="0"/>
          </a:p>
        </p:txBody>
      </p:sp>
      <p:sp>
        <p:nvSpPr>
          <p:cNvPr id="4" name="3 CuadroTexto"/>
          <p:cNvSpPr txBox="1"/>
          <p:nvPr/>
        </p:nvSpPr>
        <p:spPr>
          <a:xfrm>
            <a:off x="467544" y="1772816"/>
            <a:ext cx="8280920" cy="3539430"/>
          </a:xfrm>
          <a:prstGeom prst="rect">
            <a:avLst/>
          </a:prstGeom>
          <a:noFill/>
        </p:spPr>
        <p:txBody>
          <a:bodyPr wrap="square" rtlCol="0">
            <a:spAutoFit/>
          </a:bodyPr>
          <a:lstStyle/>
          <a:p>
            <a:pPr algn="just"/>
            <a:endParaRPr lang="es-EC" sz="3200" dirty="0" smtClean="0"/>
          </a:p>
          <a:p>
            <a:pPr algn="just"/>
            <a:r>
              <a:rPr lang="es-EC" sz="3200" dirty="0" smtClean="0"/>
              <a:t>Estas deberán ser las áreas estratégicas de acción, en las que el centro de emprendimiento e incubadora de empresas brinde su valor agregado a los proyectos seleccionados, </a:t>
            </a:r>
            <a:r>
              <a:rPr lang="es-EC" sz="3200" b="1" i="1" dirty="0" smtClean="0"/>
              <a:t>basándose en su </a:t>
            </a:r>
            <a:r>
              <a:rPr lang="es-EC" sz="3200" b="1" i="1" dirty="0" err="1" smtClean="0"/>
              <a:t>Know</a:t>
            </a:r>
            <a:r>
              <a:rPr lang="es-EC" sz="3200" b="1" i="1" dirty="0" smtClean="0"/>
              <a:t> </a:t>
            </a:r>
            <a:r>
              <a:rPr lang="es-EC" sz="3200" b="1" i="1" dirty="0" err="1" smtClean="0"/>
              <a:t>how</a:t>
            </a:r>
            <a:r>
              <a:rPr lang="es-EC" sz="3200" b="1" i="1" dirty="0" smtClean="0"/>
              <a:t> y especialización.</a:t>
            </a:r>
          </a:p>
          <a:p>
            <a:pPr algn="just"/>
            <a:endParaRPr lang="es-EC" sz="3200" dirty="0"/>
          </a:p>
        </p:txBody>
      </p:sp>
    </p:spTree>
    <p:extLst>
      <p:ext uri="{BB962C8B-B14F-4D97-AF65-F5344CB8AC3E}">
        <p14:creationId xmlns:p14="http://schemas.microsoft.com/office/powerpoint/2010/main" val="1604037019"/>
      </p:ext>
    </p:extLst>
  </p:cSld>
  <p:clrMapOvr>
    <a:masterClrMapping/>
  </p:clrMapOvr>
  <p:transition spd="slow">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Áreas estratégicas de acción</a:t>
            </a:r>
            <a:endParaRPr lang="es-EC" dirty="0"/>
          </a:p>
        </p:txBody>
      </p:sp>
      <p:sp>
        <p:nvSpPr>
          <p:cNvPr id="4" name="3 CuadroTexto"/>
          <p:cNvSpPr txBox="1"/>
          <p:nvPr/>
        </p:nvSpPr>
        <p:spPr>
          <a:xfrm>
            <a:off x="539552" y="1340768"/>
            <a:ext cx="8280920" cy="5016758"/>
          </a:xfrm>
          <a:prstGeom prst="rect">
            <a:avLst/>
          </a:prstGeom>
          <a:noFill/>
        </p:spPr>
        <p:txBody>
          <a:bodyPr wrap="square" rtlCol="0">
            <a:spAutoFit/>
          </a:bodyPr>
          <a:lstStyle/>
          <a:p>
            <a:pPr algn="just"/>
            <a:r>
              <a:rPr lang="es-EC" sz="3200" dirty="0" smtClean="0"/>
              <a:t>Los sectores económicos priorizados de conformidad con planes de desarrollo del actual gobierno son:</a:t>
            </a:r>
          </a:p>
          <a:p>
            <a:pPr algn="just"/>
            <a:endParaRPr lang="es-EC" sz="3200" dirty="0" smtClean="0"/>
          </a:p>
          <a:p>
            <a:pPr algn="just"/>
            <a:r>
              <a:rPr lang="es-EC" sz="3200" dirty="0" smtClean="0"/>
              <a:t>a.	Turismo</a:t>
            </a:r>
          </a:p>
          <a:p>
            <a:pPr algn="just"/>
            <a:r>
              <a:rPr lang="es-EC" sz="3200" dirty="0" smtClean="0"/>
              <a:t>b.	Alimentos frescos y procesados</a:t>
            </a:r>
          </a:p>
          <a:p>
            <a:pPr algn="just"/>
            <a:r>
              <a:rPr lang="es-EC" sz="3200" dirty="0" smtClean="0"/>
              <a:t>c.	Energías renovables (</a:t>
            </a:r>
            <a:r>
              <a:rPr lang="es-EC" sz="3200" dirty="0" err="1" smtClean="0"/>
              <a:t>bio</a:t>
            </a:r>
            <a:r>
              <a:rPr lang="es-EC" sz="3200" dirty="0" smtClean="0"/>
              <a:t> - energías y 	alternativas)</a:t>
            </a:r>
          </a:p>
          <a:p>
            <a:pPr algn="just"/>
            <a:r>
              <a:rPr lang="es-EC" sz="3200" dirty="0" smtClean="0"/>
              <a:t>d.	Productos farmacéuticos y químicos</a:t>
            </a:r>
          </a:p>
          <a:p>
            <a:pPr algn="just"/>
            <a:r>
              <a:rPr lang="es-EC" sz="3200" dirty="0" smtClean="0"/>
              <a:t>e.	Biotecnología (bioquímica y biomedicina)</a:t>
            </a:r>
          </a:p>
        </p:txBody>
      </p:sp>
    </p:spTree>
    <p:extLst>
      <p:ext uri="{BB962C8B-B14F-4D97-AF65-F5344CB8AC3E}">
        <p14:creationId xmlns:p14="http://schemas.microsoft.com/office/powerpoint/2010/main" val="3608784927"/>
      </p:ext>
    </p:extLst>
  </p:cSld>
  <p:clrMapOvr>
    <a:masterClrMapping/>
  </p:clrMapOvr>
  <p:transition spd="slow">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922114"/>
          </a:xfrm>
        </p:spPr>
        <p:txBody>
          <a:bodyPr>
            <a:normAutofit/>
          </a:bodyPr>
          <a:lstStyle/>
          <a:p>
            <a:r>
              <a:rPr lang="es-EC" dirty="0" smtClean="0"/>
              <a:t>Áreas estratégicas de acción</a:t>
            </a:r>
            <a:endParaRPr lang="es-EC" dirty="0"/>
          </a:p>
        </p:txBody>
      </p:sp>
      <p:sp>
        <p:nvSpPr>
          <p:cNvPr id="4" name="3 CuadroTexto"/>
          <p:cNvSpPr txBox="1"/>
          <p:nvPr/>
        </p:nvSpPr>
        <p:spPr>
          <a:xfrm>
            <a:off x="572654" y="908720"/>
            <a:ext cx="8280920" cy="6001643"/>
          </a:xfrm>
          <a:prstGeom prst="rect">
            <a:avLst/>
          </a:prstGeom>
          <a:noFill/>
        </p:spPr>
        <p:txBody>
          <a:bodyPr wrap="square" rtlCol="0">
            <a:spAutoFit/>
          </a:bodyPr>
          <a:lstStyle/>
          <a:p>
            <a:pPr algn="just"/>
            <a:r>
              <a:rPr lang="es-EC" sz="3200" dirty="0" smtClean="0"/>
              <a:t>f.	Servicios ambientales</a:t>
            </a:r>
          </a:p>
          <a:p>
            <a:pPr algn="just"/>
            <a:r>
              <a:rPr lang="es-EC" sz="3200" dirty="0" smtClean="0"/>
              <a:t>g.	Metalmecánica</a:t>
            </a:r>
          </a:p>
          <a:p>
            <a:pPr algn="just"/>
            <a:r>
              <a:rPr lang="es-EC" sz="3200" dirty="0" smtClean="0"/>
              <a:t>h.	Tecnología (hardware y software)</a:t>
            </a:r>
          </a:p>
          <a:p>
            <a:pPr algn="just"/>
            <a:r>
              <a:rPr lang="es-EC" sz="3200" dirty="0" smtClean="0"/>
              <a:t>i.	Plásticos y caucho sintético</a:t>
            </a:r>
          </a:p>
          <a:p>
            <a:pPr algn="just"/>
            <a:r>
              <a:rPr lang="es-EC" sz="3200" dirty="0" smtClean="0"/>
              <a:t>j.	Confecciones y calzado</a:t>
            </a:r>
          </a:p>
          <a:p>
            <a:pPr algn="just"/>
            <a:r>
              <a:rPr lang="es-EC" sz="3200" dirty="0" smtClean="0"/>
              <a:t>k.	Vehículos, automotores, carrocerías y 	partes</a:t>
            </a:r>
          </a:p>
          <a:p>
            <a:pPr algn="just"/>
            <a:r>
              <a:rPr lang="es-EC" sz="3200" dirty="0" smtClean="0"/>
              <a:t>l.	Transporte y logística</a:t>
            </a:r>
          </a:p>
          <a:p>
            <a:pPr algn="just"/>
            <a:r>
              <a:rPr lang="es-EC" sz="3200" dirty="0" smtClean="0"/>
              <a:t>m.	Construcción</a:t>
            </a:r>
          </a:p>
          <a:p>
            <a:pPr algn="just"/>
            <a:r>
              <a:rPr lang="es-EC" sz="3200" dirty="0" smtClean="0"/>
              <a:t>n.	Cadena forestal sustentable y sus 	productos elaborados</a:t>
            </a:r>
          </a:p>
          <a:p>
            <a:pPr algn="just"/>
            <a:endParaRPr lang="es-EC" sz="3200" dirty="0"/>
          </a:p>
        </p:txBody>
      </p:sp>
      <p:sp>
        <p:nvSpPr>
          <p:cNvPr id="3" name="2 Flecha derecha">
            <a:hlinkClick r:id="rId2" action="ppaction://hlinksldjump"/>
          </p:cNvPr>
          <p:cNvSpPr/>
          <p:nvPr/>
        </p:nvSpPr>
        <p:spPr>
          <a:xfrm>
            <a:off x="7308304" y="6093296"/>
            <a:ext cx="1224136" cy="620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272583567"/>
      </p:ext>
    </p:extLst>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Antecedentes</a:t>
            </a:r>
            <a:endParaRPr lang="es-EC" dirty="0"/>
          </a:p>
        </p:txBody>
      </p:sp>
      <p:sp>
        <p:nvSpPr>
          <p:cNvPr id="6" name="5 CuadroTexto"/>
          <p:cNvSpPr txBox="1"/>
          <p:nvPr/>
        </p:nvSpPr>
        <p:spPr>
          <a:xfrm>
            <a:off x="323528" y="1052736"/>
            <a:ext cx="8640960" cy="3539430"/>
          </a:xfrm>
          <a:prstGeom prst="rect">
            <a:avLst/>
          </a:prstGeom>
          <a:noFill/>
        </p:spPr>
        <p:txBody>
          <a:bodyPr wrap="square" rtlCol="0">
            <a:spAutoFit/>
          </a:bodyPr>
          <a:lstStyle/>
          <a:p>
            <a:pPr algn="ctr"/>
            <a:endParaRPr lang="es-EC" sz="2800" dirty="0" smtClean="0"/>
          </a:p>
          <a:p>
            <a:pPr algn="ctr"/>
            <a:endParaRPr lang="es-EC" sz="2800" dirty="0"/>
          </a:p>
          <a:p>
            <a:pPr algn="ctr"/>
            <a:endParaRPr lang="es-EC" sz="2800" dirty="0" smtClean="0"/>
          </a:p>
          <a:p>
            <a:pPr algn="just"/>
            <a:r>
              <a:rPr lang="es-EC" sz="2800" dirty="0" smtClean="0"/>
              <a:t>Estudios GEM 2008 – «La educación y el entrenamiento en emprendimiento, así como el apoyo que reciben los emprendedores para la creación de nuevas empresas son pobres o inadecuados».</a:t>
            </a:r>
          </a:p>
          <a:p>
            <a:pPr algn="just"/>
            <a:endParaRPr lang="es-EC" sz="2800" dirty="0" smtClean="0"/>
          </a:p>
        </p:txBody>
      </p:sp>
      <p:sp>
        <p:nvSpPr>
          <p:cNvPr id="3" name="2 Flecha derecha">
            <a:hlinkClick r:id="rId2" action="ppaction://hlinksldjump"/>
          </p:cNvPr>
          <p:cNvSpPr/>
          <p:nvPr/>
        </p:nvSpPr>
        <p:spPr>
          <a:xfrm>
            <a:off x="7452320" y="566124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465002837"/>
      </p:ext>
    </p:extLst>
  </p:cSld>
  <p:clrMapOvr>
    <a:masterClrMapping/>
  </p:clrMapOvr>
  <p:transition spd="slow">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Modelo de Financiamiento</a:t>
            </a:r>
            <a:endParaRPr lang="es-EC" dirty="0"/>
          </a:p>
        </p:txBody>
      </p:sp>
      <p:sp>
        <p:nvSpPr>
          <p:cNvPr id="4" name="3 CuadroTexto"/>
          <p:cNvSpPr txBox="1"/>
          <p:nvPr/>
        </p:nvSpPr>
        <p:spPr>
          <a:xfrm>
            <a:off x="539552" y="1412776"/>
            <a:ext cx="8280920" cy="5016758"/>
          </a:xfrm>
          <a:prstGeom prst="rect">
            <a:avLst/>
          </a:prstGeom>
          <a:noFill/>
        </p:spPr>
        <p:txBody>
          <a:bodyPr wrap="square" rtlCol="0">
            <a:spAutoFit/>
          </a:bodyPr>
          <a:lstStyle/>
          <a:p>
            <a:pPr algn="just"/>
            <a:r>
              <a:rPr lang="es-EC" sz="3200" dirty="0"/>
              <a:t>S</a:t>
            </a:r>
            <a:r>
              <a:rPr lang="es-EC" sz="3200" dirty="0" smtClean="0"/>
              <a:t>e debe </a:t>
            </a:r>
            <a:r>
              <a:rPr lang="es-EC" sz="3200" b="1" i="1" dirty="0" smtClean="0"/>
              <a:t>garantizar fondos suficientes</a:t>
            </a:r>
            <a:r>
              <a:rPr lang="es-EC" sz="3200" dirty="0" smtClean="0"/>
              <a:t> para la puesta en marcha y operación del centro de emprendimiento e incubadora de empresas hasta alcanzar el mayor nivel de auto sostenibilidad posible.</a:t>
            </a:r>
          </a:p>
          <a:p>
            <a:pPr algn="just"/>
            <a:r>
              <a:rPr lang="es-EC" sz="3200" dirty="0" smtClean="0"/>
              <a:t> Además, debe </a:t>
            </a:r>
            <a:r>
              <a:rPr lang="es-EC" sz="3200" b="1" i="1" dirty="0" smtClean="0"/>
              <a:t>garantizarse estabilidad política, estructura macroeconómica, un marco regulatorio</a:t>
            </a:r>
            <a:r>
              <a:rPr lang="es-EC" sz="3200" dirty="0" smtClean="0"/>
              <a:t> que incentive la actividad emprendedora y estimule el mercado para nuevos bienes y servicios. </a:t>
            </a:r>
            <a:endParaRPr lang="es-EC" sz="3200" dirty="0"/>
          </a:p>
        </p:txBody>
      </p:sp>
    </p:spTree>
    <p:extLst>
      <p:ext uri="{BB962C8B-B14F-4D97-AF65-F5344CB8AC3E}">
        <p14:creationId xmlns:p14="http://schemas.microsoft.com/office/powerpoint/2010/main" val="590921982"/>
      </p:ext>
    </p:extLst>
  </p:cSld>
  <p:clrMapOvr>
    <a:masterClrMapping/>
  </p:clrMapOvr>
  <p:transition spd="slow">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Modelo de Financiamiento</a:t>
            </a:r>
            <a:endParaRPr lang="es-EC" dirty="0"/>
          </a:p>
        </p:txBody>
      </p:sp>
      <p:sp>
        <p:nvSpPr>
          <p:cNvPr id="4" name="3 CuadroTexto"/>
          <p:cNvSpPr txBox="1"/>
          <p:nvPr/>
        </p:nvSpPr>
        <p:spPr>
          <a:xfrm>
            <a:off x="539552" y="1196752"/>
            <a:ext cx="8280920" cy="5509200"/>
          </a:xfrm>
          <a:prstGeom prst="rect">
            <a:avLst/>
          </a:prstGeom>
          <a:noFill/>
        </p:spPr>
        <p:txBody>
          <a:bodyPr wrap="square" rtlCol="0">
            <a:spAutoFit/>
          </a:bodyPr>
          <a:lstStyle/>
          <a:p>
            <a:pPr algn="just"/>
            <a:endParaRPr lang="es-EC" sz="3200" dirty="0" smtClean="0"/>
          </a:p>
          <a:p>
            <a:pPr algn="just"/>
            <a:r>
              <a:rPr lang="es-EC" sz="3200" dirty="0" smtClean="0"/>
              <a:t>Entre las fuentes de ingresos se debe considerar una variedad de servicios: </a:t>
            </a:r>
          </a:p>
          <a:p>
            <a:pPr algn="just"/>
            <a:endParaRPr lang="es-EC" sz="3200" dirty="0" smtClean="0"/>
          </a:p>
          <a:p>
            <a:pPr algn="just"/>
            <a:r>
              <a:rPr lang="es-EC" sz="3200" dirty="0" smtClean="0"/>
              <a:t>a)	Asistencia técnica y capacitación.</a:t>
            </a:r>
          </a:p>
          <a:p>
            <a:pPr algn="just"/>
            <a:r>
              <a:rPr lang="es-EC" sz="3200" dirty="0" smtClean="0"/>
              <a:t>b)	Prestaciones logísticas.</a:t>
            </a:r>
          </a:p>
          <a:p>
            <a:pPr algn="just"/>
            <a:r>
              <a:rPr lang="es-EC" sz="3200" dirty="0" smtClean="0"/>
              <a:t>c)	Intermediación financiera de créditos, 	subsidios e inversiones de riesgo.</a:t>
            </a:r>
          </a:p>
          <a:p>
            <a:pPr algn="just"/>
            <a:r>
              <a:rPr lang="es-EC" sz="3200" dirty="0" smtClean="0"/>
              <a:t>d)	Arriendo de espacios físicos y virtuales.</a:t>
            </a:r>
          </a:p>
          <a:p>
            <a:pPr algn="just"/>
            <a:r>
              <a:rPr lang="es-EC" sz="3200" dirty="0" smtClean="0"/>
              <a:t>e)	La intermediación y/o venta de servicios.</a:t>
            </a:r>
          </a:p>
          <a:p>
            <a:pPr algn="just"/>
            <a:r>
              <a:rPr lang="es-EC" sz="3200" dirty="0" smtClean="0"/>
              <a:t> </a:t>
            </a:r>
            <a:endParaRPr lang="es-EC" sz="3200" dirty="0"/>
          </a:p>
        </p:txBody>
      </p:sp>
    </p:spTree>
    <p:extLst>
      <p:ext uri="{BB962C8B-B14F-4D97-AF65-F5344CB8AC3E}">
        <p14:creationId xmlns:p14="http://schemas.microsoft.com/office/powerpoint/2010/main" val="1719275459"/>
      </p:ext>
    </p:extLst>
  </p:cSld>
  <p:clrMapOvr>
    <a:masterClrMapping/>
  </p:clrMapOvr>
  <p:transition spd="slow">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Modelo de Financiamiento</a:t>
            </a:r>
            <a:endParaRPr lang="es-EC" dirty="0"/>
          </a:p>
        </p:txBody>
      </p:sp>
      <p:sp>
        <p:nvSpPr>
          <p:cNvPr id="4" name="3 CuadroTexto"/>
          <p:cNvSpPr txBox="1"/>
          <p:nvPr/>
        </p:nvSpPr>
        <p:spPr>
          <a:xfrm>
            <a:off x="539552" y="1556792"/>
            <a:ext cx="8280920" cy="5016758"/>
          </a:xfrm>
          <a:prstGeom prst="rect">
            <a:avLst/>
          </a:prstGeom>
          <a:noFill/>
        </p:spPr>
        <p:txBody>
          <a:bodyPr wrap="square" rtlCol="0">
            <a:spAutoFit/>
          </a:bodyPr>
          <a:lstStyle/>
          <a:p>
            <a:pPr algn="just"/>
            <a:r>
              <a:rPr lang="es-EC" sz="3200" dirty="0" smtClean="0"/>
              <a:t>f)	Participación de utilidades de empresas 	incubadas.</a:t>
            </a:r>
          </a:p>
          <a:p>
            <a:pPr algn="just"/>
            <a:r>
              <a:rPr lang="es-EC" sz="3200" dirty="0" smtClean="0"/>
              <a:t>g)	Porcentaje de utilidades de las empresas 	incubadas.</a:t>
            </a:r>
          </a:p>
          <a:p>
            <a:pPr algn="just"/>
            <a:r>
              <a:rPr lang="es-EC" sz="3200" dirty="0" smtClean="0"/>
              <a:t>h)	Donaciones.</a:t>
            </a:r>
          </a:p>
          <a:p>
            <a:pPr algn="just"/>
            <a:r>
              <a:rPr lang="es-EC" sz="3200" dirty="0" smtClean="0"/>
              <a:t>i)	Subsidios directos de la comunidad y de los 	gobiernos públicos.</a:t>
            </a:r>
          </a:p>
          <a:p>
            <a:pPr algn="just"/>
            <a:r>
              <a:rPr lang="es-EC" sz="3200" dirty="0" smtClean="0"/>
              <a:t>j)	Apoyo o “inversión” de uno o más 	patrocinadores.</a:t>
            </a:r>
          </a:p>
          <a:p>
            <a:pPr algn="just"/>
            <a:r>
              <a:rPr lang="es-EC" sz="3200" dirty="0" smtClean="0"/>
              <a:t>. </a:t>
            </a:r>
            <a:endParaRPr lang="es-EC" sz="3200" dirty="0"/>
          </a:p>
        </p:txBody>
      </p:sp>
      <p:sp>
        <p:nvSpPr>
          <p:cNvPr id="3" name="2 Flecha derecha">
            <a:hlinkClick r:id="rId2" action="ppaction://hlinksldjump"/>
          </p:cNvPr>
          <p:cNvSpPr/>
          <p:nvPr/>
        </p:nvSpPr>
        <p:spPr>
          <a:xfrm>
            <a:off x="7308304" y="5877272"/>
            <a:ext cx="1296144" cy="692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4192526657"/>
      </p:ext>
    </p:extLst>
  </p:cSld>
  <p:clrMapOvr>
    <a:masterClrMapping/>
  </p:clrMapOvr>
  <p:transition spd="slow">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C" sz="3200" dirty="0" smtClean="0"/>
              <a:t>METODOLOGÍA</a:t>
            </a:r>
            <a:endParaRPr lang="es-EC" sz="3200" dirty="0"/>
          </a:p>
        </p:txBody>
      </p:sp>
      <p:graphicFrame>
        <p:nvGraphicFramePr>
          <p:cNvPr id="10" name="9 Diagrama"/>
          <p:cNvGraphicFramePr/>
          <p:nvPr>
            <p:extLst>
              <p:ext uri="{D42A27DB-BD31-4B8C-83A1-F6EECF244321}">
                <p14:modId xmlns:p14="http://schemas.microsoft.com/office/powerpoint/2010/main" val="1045436632"/>
              </p:ext>
            </p:extLst>
          </p:nvPr>
        </p:nvGraphicFramePr>
        <p:xfrm>
          <a:off x="611560" y="1397000"/>
          <a:ext cx="7920880"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Flecha derecha">
            <a:hlinkClick r:id="rId7" action="ppaction://hlinksldjump"/>
          </p:cNvPr>
          <p:cNvSpPr/>
          <p:nvPr/>
        </p:nvSpPr>
        <p:spPr>
          <a:xfrm>
            <a:off x="6660232" y="141277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1</a:t>
            </a:r>
            <a:endParaRPr lang="es-EC" dirty="0">
              <a:solidFill>
                <a:prstClr val="white"/>
              </a:solidFill>
            </a:endParaRPr>
          </a:p>
        </p:txBody>
      </p:sp>
      <p:sp>
        <p:nvSpPr>
          <p:cNvPr id="12" name="11 Flecha derecha">
            <a:hlinkClick r:id="rId8" action="ppaction://hlinksldjump"/>
          </p:cNvPr>
          <p:cNvSpPr/>
          <p:nvPr/>
        </p:nvSpPr>
        <p:spPr>
          <a:xfrm>
            <a:off x="6660232" y="22048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2</a:t>
            </a:r>
          </a:p>
        </p:txBody>
      </p:sp>
      <p:sp>
        <p:nvSpPr>
          <p:cNvPr id="13" name="12 Flecha derecha">
            <a:hlinkClick r:id="rId9" action="ppaction://hlinksldjump"/>
          </p:cNvPr>
          <p:cNvSpPr/>
          <p:nvPr/>
        </p:nvSpPr>
        <p:spPr>
          <a:xfrm>
            <a:off x="6660232" y="3166296"/>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3</a:t>
            </a:r>
            <a:endParaRPr lang="es-EC" dirty="0">
              <a:solidFill>
                <a:prstClr val="white"/>
              </a:solidFill>
            </a:endParaRPr>
          </a:p>
        </p:txBody>
      </p:sp>
      <p:sp>
        <p:nvSpPr>
          <p:cNvPr id="14" name="13 Flecha derecha">
            <a:hlinkClick r:id="rId10" action="ppaction://hlinksldjump"/>
          </p:cNvPr>
          <p:cNvSpPr/>
          <p:nvPr/>
        </p:nvSpPr>
        <p:spPr>
          <a:xfrm>
            <a:off x="6660232" y="40050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4</a:t>
            </a:r>
            <a:endParaRPr lang="es-EC" dirty="0">
              <a:solidFill>
                <a:prstClr val="white"/>
              </a:solidFill>
            </a:endParaRPr>
          </a:p>
        </p:txBody>
      </p:sp>
      <p:sp>
        <p:nvSpPr>
          <p:cNvPr id="15" name="14 Flecha derecha">
            <a:hlinkClick r:id="rId11" action="ppaction://hlinksldjump"/>
          </p:cNvPr>
          <p:cNvSpPr/>
          <p:nvPr/>
        </p:nvSpPr>
        <p:spPr>
          <a:xfrm>
            <a:off x="6660232" y="486916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5</a:t>
            </a:r>
            <a:endParaRPr lang="es-EC" dirty="0">
              <a:solidFill>
                <a:prstClr val="white"/>
              </a:solidFill>
            </a:endParaRPr>
          </a:p>
        </p:txBody>
      </p:sp>
      <p:sp>
        <p:nvSpPr>
          <p:cNvPr id="16" name="15 Flecha derecha">
            <a:hlinkClick r:id="rId12" action="ppaction://hlinksldjump"/>
          </p:cNvPr>
          <p:cNvSpPr/>
          <p:nvPr/>
        </p:nvSpPr>
        <p:spPr>
          <a:xfrm>
            <a:off x="6660232" y="5661248"/>
            <a:ext cx="93610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6</a:t>
            </a:r>
            <a:endParaRPr lang="es-EC" dirty="0">
              <a:solidFill>
                <a:prstClr val="white"/>
              </a:solidFill>
            </a:endParaRPr>
          </a:p>
        </p:txBody>
      </p:sp>
      <p:sp>
        <p:nvSpPr>
          <p:cNvPr id="3" name="2 Flecha derecha">
            <a:hlinkClick r:id="rId13" action="ppaction://hlinksldjump"/>
          </p:cNvPr>
          <p:cNvSpPr/>
          <p:nvPr/>
        </p:nvSpPr>
        <p:spPr>
          <a:xfrm>
            <a:off x="7812360" y="6165304"/>
            <a:ext cx="1080120" cy="692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608541708"/>
      </p:ext>
    </p:extLst>
  </p:cSld>
  <p:clrMapOvr>
    <a:masterClrMapping/>
  </p:clrMapOvr>
  <p:transition spd="slow">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METODOLOGÍA</a:t>
            </a:r>
            <a:endParaRPr lang="es-EC" dirty="0"/>
          </a:p>
        </p:txBody>
      </p:sp>
      <p:sp>
        <p:nvSpPr>
          <p:cNvPr id="4" name="3 CuadroTexto"/>
          <p:cNvSpPr txBox="1"/>
          <p:nvPr/>
        </p:nvSpPr>
        <p:spPr>
          <a:xfrm>
            <a:off x="539552" y="1556792"/>
            <a:ext cx="8280920" cy="4031873"/>
          </a:xfrm>
          <a:prstGeom prst="rect">
            <a:avLst/>
          </a:prstGeom>
          <a:noFill/>
        </p:spPr>
        <p:txBody>
          <a:bodyPr wrap="square" rtlCol="0">
            <a:spAutoFit/>
          </a:bodyPr>
          <a:lstStyle/>
          <a:p>
            <a:pPr algn="just"/>
            <a:endParaRPr lang="es-EC" sz="3200" dirty="0" smtClean="0"/>
          </a:p>
          <a:p>
            <a:pPr algn="just"/>
            <a:r>
              <a:rPr lang="es-EC" sz="3200" dirty="0" smtClean="0"/>
              <a:t>La presente investigación ha sido desarrollada tomando en cuenta el paradigma mixto, considerando datos cualitativos y cuantitativos, incluye elementos positivistas y naturalistas, su investigación es descriptiva, exploratoria, contextual, transversal, propositiva y no experimental. </a:t>
            </a:r>
            <a:endParaRPr lang="es-EC" sz="3200" dirty="0"/>
          </a:p>
        </p:txBody>
      </p:sp>
      <p:sp>
        <p:nvSpPr>
          <p:cNvPr id="3" name="2 Flecha derecha">
            <a:hlinkClick r:id="rId2" action="ppaction://hlinksldjump"/>
          </p:cNvPr>
          <p:cNvSpPr/>
          <p:nvPr/>
        </p:nvSpPr>
        <p:spPr>
          <a:xfrm>
            <a:off x="7308304" y="5733256"/>
            <a:ext cx="13681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799997734"/>
      </p:ext>
    </p:extLst>
  </p:cSld>
  <p:clrMapOvr>
    <a:masterClrMapping/>
  </p:clrMapOvr>
  <p:transition spd="slow">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C" dirty="0" smtClean="0"/>
              <a:t>Definición de Variables</a:t>
            </a:r>
            <a:endParaRPr lang="es-EC" dirty="0"/>
          </a:p>
        </p:txBody>
      </p:sp>
      <p:sp>
        <p:nvSpPr>
          <p:cNvPr id="4" name="3 CuadroTexto"/>
          <p:cNvSpPr txBox="1"/>
          <p:nvPr/>
        </p:nvSpPr>
        <p:spPr>
          <a:xfrm>
            <a:off x="0" y="1268760"/>
            <a:ext cx="9144000" cy="4832092"/>
          </a:xfrm>
          <a:prstGeom prst="rect">
            <a:avLst/>
          </a:prstGeom>
          <a:noFill/>
        </p:spPr>
        <p:txBody>
          <a:bodyPr wrap="square" rtlCol="0">
            <a:spAutoFit/>
          </a:bodyPr>
          <a:lstStyle/>
          <a:p>
            <a:pPr marL="457200" indent="-457200" algn="just">
              <a:buFont typeface="Wingdings" pitchFamily="2" charset="2"/>
              <a:buChar char="Ø"/>
            </a:pPr>
            <a:r>
              <a:rPr lang="es-EC" sz="2800" dirty="0"/>
              <a:t>P</a:t>
            </a:r>
            <a:r>
              <a:rPr lang="es-EC" sz="2800" dirty="0" smtClean="0"/>
              <a:t>erfil </a:t>
            </a:r>
            <a:r>
              <a:rPr lang="es-EC" sz="2800" dirty="0"/>
              <a:t>del emprendedor imbabureño, sus requerimientos y necesidades, así como los principales procesos de los centros de emprendimiento e incubación de empresas en provincias de mayor desarrollo empresarial</a:t>
            </a:r>
            <a:r>
              <a:rPr lang="es-EC" sz="2800" dirty="0" smtClean="0"/>
              <a:t>.</a:t>
            </a:r>
          </a:p>
          <a:p>
            <a:pPr marL="457200" indent="-457200" algn="just">
              <a:buFont typeface="Wingdings" pitchFamily="2" charset="2"/>
              <a:buChar char="Ø"/>
            </a:pPr>
            <a:endParaRPr lang="es-EC" sz="2800" dirty="0" smtClean="0"/>
          </a:p>
          <a:p>
            <a:pPr marL="457200" indent="-457200" algn="just">
              <a:buFont typeface="Wingdings" pitchFamily="2" charset="2"/>
              <a:buChar char="Ø"/>
            </a:pPr>
            <a:r>
              <a:rPr lang="es-EC" sz="2800" dirty="0"/>
              <a:t>H</a:t>
            </a:r>
            <a:r>
              <a:rPr lang="es-EC" sz="2800" dirty="0" smtClean="0"/>
              <a:t>erramienta </a:t>
            </a:r>
            <a:r>
              <a:rPr lang="es-EC" sz="2800" dirty="0"/>
              <a:t>que oriente la constitución y funcionamiento de un organismo dinamizador e integrador de las potencialidades locales que encause los esfuerzos de la academia, el sector público, privado y más actores locales para la generación de nuevos emprendimientos que aporten al crecimiento y desarrollo </a:t>
            </a:r>
            <a:r>
              <a:rPr lang="es-EC" sz="2800" dirty="0" smtClean="0"/>
              <a:t>provincial.</a:t>
            </a:r>
          </a:p>
        </p:txBody>
      </p:sp>
    </p:spTree>
    <p:extLst>
      <p:ext uri="{BB962C8B-B14F-4D97-AF65-F5344CB8AC3E}">
        <p14:creationId xmlns:p14="http://schemas.microsoft.com/office/powerpoint/2010/main" val="132359527"/>
      </p:ext>
    </p:extLst>
  </p:cSld>
  <p:clrMapOvr>
    <a:masterClrMapping/>
  </p:clrMapOvr>
  <p:transition spd="slow">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err="1" smtClean="0"/>
              <a:t>Operacionalización</a:t>
            </a:r>
            <a:r>
              <a:rPr lang="es-EC" dirty="0" smtClean="0"/>
              <a:t> de Variables</a:t>
            </a:r>
            <a:endParaRPr lang="es-EC" dirty="0"/>
          </a:p>
        </p:txBody>
      </p:sp>
      <p:sp>
        <p:nvSpPr>
          <p:cNvPr id="4" name="3 CuadroTexto"/>
          <p:cNvSpPr txBox="1"/>
          <p:nvPr/>
        </p:nvSpPr>
        <p:spPr>
          <a:xfrm>
            <a:off x="0" y="1196752"/>
            <a:ext cx="9144000" cy="1015663"/>
          </a:xfrm>
          <a:prstGeom prst="rect">
            <a:avLst/>
          </a:prstGeom>
          <a:noFill/>
        </p:spPr>
        <p:txBody>
          <a:bodyPr wrap="square" rtlCol="0">
            <a:spAutoFit/>
          </a:bodyPr>
          <a:lstStyle/>
          <a:p>
            <a:pPr algn="just"/>
            <a:r>
              <a:rPr lang="es-EC" sz="2000" dirty="0"/>
              <a:t>Perfil del emprendedor imbabureño, sus requerimientos y necesidades, así como los principales procesos de los centros de emprendimiento e incubación de empresas en provincias de mayor desarrollo </a:t>
            </a:r>
            <a:r>
              <a:rPr lang="es-EC" sz="2000" dirty="0" smtClean="0"/>
              <a:t>empresarial.</a:t>
            </a:r>
          </a:p>
        </p:txBody>
      </p:sp>
      <p:graphicFrame>
        <p:nvGraphicFramePr>
          <p:cNvPr id="3" name="2 Tabla"/>
          <p:cNvGraphicFramePr>
            <a:graphicFrameLocks noGrp="1"/>
          </p:cNvGraphicFramePr>
          <p:nvPr>
            <p:extLst>
              <p:ext uri="{D42A27DB-BD31-4B8C-83A1-F6EECF244321}">
                <p14:modId xmlns:p14="http://schemas.microsoft.com/office/powerpoint/2010/main" val="2729642797"/>
              </p:ext>
            </p:extLst>
          </p:nvPr>
        </p:nvGraphicFramePr>
        <p:xfrm>
          <a:off x="251519" y="2444316"/>
          <a:ext cx="8640962" cy="4117150"/>
        </p:xfrm>
        <a:graphic>
          <a:graphicData uri="http://schemas.openxmlformats.org/drawingml/2006/table">
            <a:tbl>
              <a:tblPr firstRow="1" firstCol="1" bandRow="1"/>
              <a:tblGrid>
                <a:gridCol w="1296145"/>
                <a:gridCol w="1440160"/>
                <a:gridCol w="1800200"/>
                <a:gridCol w="1512168"/>
                <a:gridCol w="1368152"/>
                <a:gridCol w="1224137"/>
              </a:tblGrid>
              <a:tr h="114715">
                <a:tc>
                  <a:txBody>
                    <a:bodyPr/>
                    <a:lstStyle/>
                    <a:p>
                      <a:pPr algn="ctr">
                        <a:lnSpc>
                          <a:spcPts val="1200"/>
                        </a:lnSpc>
                        <a:spcBef>
                          <a:spcPts val="1800"/>
                        </a:spcBef>
                        <a:spcAft>
                          <a:spcPts val="0"/>
                        </a:spcAft>
                      </a:pPr>
                      <a:r>
                        <a:rPr lang="es-EC" sz="1400" b="1" dirty="0">
                          <a:effectLst/>
                          <a:latin typeface="Arial"/>
                          <a:ea typeface="Calibri"/>
                          <a:cs typeface="Arial"/>
                        </a:rPr>
                        <a:t>Variable</a:t>
                      </a:r>
                      <a:endParaRPr lang="es-EC" sz="1600" dirty="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400" b="1">
                          <a:effectLst/>
                          <a:latin typeface="Arial"/>
                          <a:ea typeface="Calibri"/>
                          <a:cs typeface="Arial"/>
                        </a:rPr>
                        <a:t>Dimensión</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400" b="1">
                          <a:effectLst/>
                          <a:latin typeface="Arial"/>
                          <a:ea typeface="Calibri"/>
                          <a:cs typeface="Arial"/>
                        </a:rPr>
                        <a:t>Indicadores</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400" b="1">
                          <a:effectLst/>
                          <a:latin typeface="Arial"/>
                          <a:ea typeface="Calibri"/>
                          <a:cs typeface="Arial"/>
                        </a:rPr>
                        <a:t>Fuente</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400" b="1">
                          <a:effectLst/>
                          <a:latin typeface="Arial"/>
                          <a:ea typeface="Calibri"/>
                          <a:cs typeface="Arial"/>
                        </a:rPr>
                        <a:t>Técnica</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400" b="1">
                          <a:effectLst/>
                          <a:latin typeface="Arial"/>
                          <a:ea typeface="Calibri"/>
                          <a:cs typeface="Arial"/>
                        </a:rPr>
                        <a:t>Instrumentos</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9661">
                <a:tc>
                  <a:txBody>
                    <a:bodyPr/>
                    <a:lstStyle/>
                    <a:p>
                      <a:pPr algn="just">
                        <a:lnSpc>
                          <a:spcPts val="1200"/>
                        </a:lnSpc>
                        <a:spcBef>
                          <a:spcPts val="1800"/>
                        </a:spcBef>
                        <a:spcAft>
                          <a:spcPts val="0"/>
                        </a:spcAft>
                      </a:pPr>
                      <a:r>
                        <a:rPr lang="es-EC" sz="1400">
                          <a:effectLst/>
                          <a:latin typeface="Arial"/>
                          <a:ea typeface="Calibri"/>
                          <a:cs typeface="Arial"/>
                        </a:rPr>
                        <a:t>Demográficas, Ocupacionales, Económicas, Técnicas, Formativas, Humanas y Organizacionales.</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400">
                          <a:effectLst/>
                          <a:latin typeface="Arial"/>
                          <a:ea typeface="Calibri"/>
                          <a:cs typeface="Arial"/>
                        </a:rPr>
                        <a:t>Se busca conocer las condiciones del emprendedor imbabureño, y su entorno, así como la estructura y operación de otros centros de emprendimiento.</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400" dirty="0">
                          <a:effectLst/>
                          <a:latin typeface="Arial"/>
                          <a:ea typeface="Calibri"/>
                          <a:cs typeface="Arial"/>
                        </a:rPr>
                        <a:t>Genero, Edad, Estado civil, Ocupación, Nivel de educación, Capacitación, Experiencia, Motivación, Financiamiento.</a:t>
                      </a:r>
                      <a:endParaRPr lang="es-EC" sz="1600" dirty="0">
                        <a:effectLst/>
                        <a:latin typeface="Arial"/>
                        <a:ea typeface="Calibri"/>
                        <a:cs typeface="Times New Roman"/>
                      </a:endParaRPr>
                    </a:p>
                    <a:p>
                      <a:pPr algn="just">
                        <a:lnSpc>
                          <a:spcPts val="1200"/>
                        </a:lnSpc>
                        <a:spcBef>
                          <a:spcPts val="1800"/>
                        </a:spcBef>
                        <a:spcAft>
                          <a:spcPts val="0"/>
                        </a:spcAft>
                      </a:pPr>
                      <a:r>
                        <a:rPr lang="es-EC" sz="1400" dirty="0">
                          <a:effectLst/>
                          <a:latin typeface="Arial"/>
                          <a:ea typeface="Calibri"/>
                          <a:cs typeface="Arial"/>
                        </a:rPr>
                        <a:t> </a:t>
                      </a:r>
                      <a:endParaRPr lang="es-EC" sz="1600" dirty="0">
                        <a:effectLst/>
                        <a:latin typeface="Arial"/>
                        <a:ea typeface="Calibri"/>
                        <a:cs typeface="Times New Roman"/>
                      </a:endParaRPr>
                    </a:p>
                    <a:p>
                      <a:pPr algn="just">
                        <a:lnSpc>
                          <a:spcPts val="1200"/>
                        </a:lnSpc>
                        <a:spcBef>
                          <a:spcPts val="1800"/>
                        </a:spcBef>
                        <a:spcAft>
                          <a:spcPts val="0"/>
                        </a:spcAft>
                      </a:pPr>
                      <a:r>
                        <a:rPr lang="es-EC" sz="1400" dirty="0">
                          <a:effectLst/>
                          <a:latin typeface="Arial"/>
                          <a:ea typeface="Calibri"/>
                          <a:cs typeface="Arial"/>
                        </a:rPr>
                        <a:t>Técnico, Asesoría, Acompañamiento, Financiero, Desarrollo y Crecimiento.</a:t>
                      </a:r>
                      <a:endParaRPr lang="es-EC" sz="1600" dirty="0">
                        <a:effectLst/>
                        <a:latin typeface="Arial"/>
                        <a:ea typeface="Calibri"/>
                        <a:cs typeface="Times New Roman"/>
                      </a:endParaRPr>
                    </a:p>
                    <a:p>
                      <a:pPr algn="just">
                        <a:lnSpc>
                          <a:spcPts val="1200"/>
                        </a:lnSpc>
                        <a:spcBef>
                          <a:spcPts val="1800"/>
                        </a:spcBef>
                        <a:spcAft>
                          <a:spcPts val="0"/>
                        </a:spcAft>
                      </a:pPr>
                      <a:r>
                        <a:rPr lang="es-EC" sz="1400" dirty="0">
                          <a:effectLst/>
                          <a:latin typeface="Arial"/>
                          <a:ea typeface="Calibri"/>
                          <a:cs typeface="Arial"/>
                        </a:rPr>
                        <a:t> </a:t>
                      </a:r>
                      <a:endParaRPr lang="es-EC" sz="1600" dirty="0" smtClean="0">
                        <a:effectLst/>
                        <a:latin typeface="Arial"/>
                        <a:ea typeface="Calibri"/>
                        <a:cs typeface="Times New Roman"/>
                      </a:endParaRPr>
                    </a:p>
                    <a:p>
                      <a:pPr algn="just">
                        <a:lnSpc>
                          <a:spcPts val="1200"/>
                        </a:lnSpc>
                        <a:spcBef>
                          <a:spcPts val="1800"/>
                        </a:spcBef>
                        <a:spcAft>
                          <a:spcPts val="0"/>
                        </a:spcAft>
                      </a:pPr>
                      <a:r>
                        <a:rPr lang="es-EC" sz="1400" dirty="0" smtClean="0">
                          <a:effectLst/>
                          <a:latin typeface="Arial"/>
                          <a:ea typeface="Calibri"/>
                          <a:cs typeface="Arial"/>
                        </a:rPr>
                        <a:t>Localización, Estructura Orgánica, Tecnología, Talento Humano, Procesos, Portafolio de Servicios</a:t>
                      </a:r>
                      <a:endParaRPr lang="es-EC" sz="1600" dirty="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400">
                          <a:effectLst/>
                          <a:latin typeface="Arial"/>
                          <a:ea typeface="Calibri"/>
                          <a:cs typeface="Arial"/>
                        </a:rPr>
                        <a:t>Primaria (Emprendedores en marcha, Potenciales emprendedores, centros de emprendimiento, expertos y otros actores locales.)</a:t>
                      </a:r>
                      <a:endParaRPr lang="es-EC" sz="1600">
                        <a:effectLst/>
                        <a:latin typeface="Arial"/>
                        <a:ea typeface="Calibri"/>
                        <a:cs typeface="Times New Roman"/>
                      </a:endParaRPr>
                    </a:p>
                    <a:p>
                      <a:pPr algn="just">
                        <a:lnSpc>
                          <a:spcPts val="1200"/>
                        </a:lnSpc>
                        <a:spcBef>
                          <a:spcPts val="1800"/>
                        </a:spcBef>
                        <a:spcAft>
                          <a:spcPts val="0"/>
                        </a:spcAft>
                      </a:pPr>
                      <a:r>
                        <a:rPr lang="es-EC" sz="1400">
                          <a:effectLst/>
                          <a:latin typeface="Arial"/>
                          <a:ea typeface="Calibri"/>
                          <a:cs typeface="Arial"/>
                        </a:rPr>
                        <a:t> </a:t>
                      </a:r>
                      <a:endParaRPr lang="es-EC" sz="1600">
                        <a:effectLst/>
                        <a:latin typeface="Arial"/>
                        <a:ea typeface="Calibri"/>
                        <a:cs typeface="Times New Roman"/>
                      </a:endParaRPr>
                    </a:p>
                    <a:p>
                      <a:pPr algn="just">
                        <a:lnSpc>
                          <a:spcPts val="1200"/>
                        </a:lnSpc>
                        <a:spcBef>
                          <a:spcPts val="1800"/>
                        </a:spcBef>
                        <a:spcAft>
                          <a:spcPts val="0"/>
                        </a:spcAft>
                      </a:pPr>
                      <a:r>
                        <a:rPr lang="es-EC" sz="1400">
                          <a:effectLst/>
                          <a:latin typeface="Arial"/>
                          <a:ea typeface="Calibri"/>
                          <a:cs typeface="Arial"/>
                        </a:rPr>
                        <a:t>Secundaria (Documental y virtual)</a:t>
                      </a:r>
                      <a:endParaRPr lang="es-EC" sz="1600">
                        <a:effectLst/>
                        <a:latin typeface="Arial"/>
                        <a:ea typeface="Calibri"/>
                        <a:cs typeface="Times New Roman"/>
                      </a:endParaRPr>
                    </a:p>
                    <a:p>
                      <a:pPr algn="just">
                        <a:lnSpc>
                          <a:spcPts val="1200"/>
                        </a:lnSpc>
                        <a:spcBef>
                          <a:spcPts val="1800"/>
                        </a:spcBef>
                        <a:spcAft>
                          <a:spcPts val="0"/>
                        </a:spcAft>
                      </a:pPr>
                      <a:r>
                        <a:rPr lang="es-EC" sz="1400">
                          <a:effectLst/>
                          <a:latin typeface="Arial"/>
                          <a:ea typeface="Calibri"/>
                          <a:cs typeface="Arial"/>
                        </a:rPr>
                        <a:t> </a:t>
                      </a:r>
                      <a:endParaRPr lang="es-EC" sz="160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400" dirty="0">
                          <a:effectLst/>
                          <a:latin typeface="Arial"/>
                          <a:ea typeface="Calibri"/>
                          <a:cs typeface="Arial"/>
                        </a:rPr>
                        <a:t>Encuestas, Entrevistas, Observación,  Opinión expertos, Documental</a:t>
                      </a:r>
                      <a:endParaRPr lang="es-EC" sz="1600" dirty="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400" dirty="0">
                          <a:effectLst/>
                          <a:latin typeface="Arial"/>
                          <a:ea typeface="Calibri"/>
                          <a:cs typeface="Arial"/>
                        </a:rPr>
                        <a:t>Cuestionario</a:t>
                      </a:r>
                      <a:endParaRPr lang="es-EC" sz="1600" dirty="0">
                        <a:effectLst/>
                        <a:latin typeface="Arial"/>
                        <a:ea typeface="Calibri"/>
                        <a:cs typeface="Times New Roman"/>
                      </a:endParaRPr>
                    </a:p>
                    <a:p>
                      <a:pPr algn="just">
                        <a:lnSpc>
                          <a:spcPts val="1200"/>
                        </a:lnSpc>
                        <a:spcBef>
                          <a:spcPts val="1800"/>
                        </a:spcBef>
                        <a:spcAft>
                          <a:spcPts val="0"/>
                        </a:spcAft>
                      </a:pPr>
                      <a:r>
                        <a:rPr lang="es-EC" sz="1400" dirty="0">
                          <a:effectLst/>
                          <a:latin typeface="Arial"/>
                          <a:ea typeface="Calibri"/>
                          <a:cs typeface="Arial"/>
                        </a:rPr>
                        <a:t>Verificación física</a:t>
                      </a:r>
                      <a:endParaRPr lang="es-EC" sz="1600" dirty="0">
                        <a:effectLst/>
                        <a:latin typeface="Arial"/>
                        <a:ea typeface="Calibri"/>
                        <a:cs typeface="Times New Roman"/>
                      </a:endParaRPr>
                    </a:p>
                  </a:txBody>
                  <a:tcPr marL="26450" marR="26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75668647"/>
      </p:ext>
    </p:extLst>
  </p:cSld>
  <p:clrMapOvr>
    <a:masterClrMapping/>
  </p:clrMapOvr>
  <p:transition spd="slow">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384"/>
            <a:ext cx="8229600" cy="710952"/>
          </a:xfrm>
        </p:spPr>
        <p:txBody>
          <a:bodyPr>
            <a:normAutofit/>
          </a:bodyPr>
          <a:lstStyle/>
          <a:p>
            <a:r>
              <a:rPr lang="es-EC" sz="3200" dirty="0" err="1" smtClean="0"/>
              <a:t>Operacionalización</a:t>
            </a:r>
            <a:r>
              <a:rPr lang="es-EC" sz="3200" dirty="0" smtClean="0"/>
              <a:t> de Variables</a:t>
            </a:r>
            <a:endParaRPr lang="es-EC" sz="3200" dirty="0"/>
          </a:p>
        </p:txBody>
      </p:sp>
      <p:sp>
        <p:nvSpPr>
          <p:cNvPr id="4" name="3 CuadroTexto"/>
          <p:cNvSpPr txBox="1"/>
          <p:nvPr/>
        </p:nvSpPr>
        <p:spPr>
          <a:xfrm>
            <a:off x="0" y="476672"/>
            <a:ext cx="9144000" cy="1323439"/>
          </a:xfrm>
          <a:prstGeom prst="rect">
            <a:avLst/>
          </a:prstGeom>
          <a:noFill/>
        </p:spPr>
        <p:txBody>
          <a:bodyPr wrap="square" rtlCol="0">
            <a:spAutoFit/>
          </a:bodyPr>
          <a:lstStyle/>
          <a:p>
            <a:pPr algn="just"/>
            <a:r>
              <a:rPr lang="es-EC" sz="2000" dirty="0"/>
              <a:t>Herramienta que oriente la constitución y funcionamiento de un organismo dinamizador e integrador de las potencialidades locales que encause los esfuerzos de la academia, el sector público, privado y más actores locales para la generación de nuevos emprendimientos que aporten al crecimiento y desarrollo provincial</a:t>
            </a:r>
            <a:r>
              <a:rPr lang="es-EC" sz="2000" dirty="0" smtClean="0"/>
              <a:t>.</a:t>
            </a:r>
            <a:endParaRPr lang="es-EC" sz="2000" dirty="0"/>
          </a:p>
        </p:txBody>
      </p:sp>
      <p:graphicFrame>
        <p:nvGraphicFramePr>
          <p:cNvPr id="5" name="4 Tabla"/>
          <p:cNvGraphicFramePr>
            <a:graphicFrameLocks noGrp="1"/>
          </p:cNvGraphicFramePr>
          <p:nvPr>
            <p:extLst>
              <p:ext uri="{D42A27DB-BD31-4B8C-83A1-F6EECF244321}">
                <p14:modId xmlns:p14="http://schemas.microsoft.com/office/powerpoint/2010/main" val="2539514861"/>
              </p:ext>
            </p:extLst>
          </p:nvPr>
        </p:nvGraphicFramePr>
        <p:xfrm>
          <a:off x="107504" y="1844824"/>
          <a:ext cx="8856984" cy="5334000"/>
        </p:xfrm>
        <a:graphic>
          <a:graphicData uri="http://schemas.openxmlformats.org/drawingml/2006/table">
            <a:tbl>
              <a:tblPr firstRow="1" firstCol="1" bandRow="1"/>
              <a:tblGrid>
                <a:gridCol w="970081"/>
                <a:gridCol w="1339820"/>
                <a:gridCol w="2622312"/>
                <a:gridCol w="1847406"/>
                <a:gridCol w="1374604"/>
                <a:gridCol w="702761"/>
              </a:tblGrid>
              <a:tr h="218696">
                <a:tc>
                  <a:txBody>
                    <a:bodyPr/>
                    <a:lstStyle/>
                    <a:p>
                      <a:pPr algn="ctr">
                        <a:lnSpc>
                          <a:spcPts val="1200"/>
                        </a:lnSpc>
                        <a:spcBef>
                          <a:spcPts val="1800"/>
                        </a:spcBef>
                        <a:spcAft>
                          <a:spcPts val="0"/>
                        </a:spcAft>
                      </a:pPr>
                      <a:r>
                        <a:rPr lang="es-EC" sz="1050" b="1" dirty="0">
                          <a:effectLst/>
                          <a:latin typeface="Arial"/>
                          <a:ea typeface="Calibri"/>
                          <a:cs typeface="Arial"/>
                        </a:rPr>
                        <a:t>Variable</a:t>
                      </a:r>
                      <a:endParaRPr lang="es-EC" sz="1400" dirty="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050" b="1">
                          <a:effectLst/>
                          <a:latin typeface="Arial"/>
                          <a:ea typeface="Calibri"/>
                          <a:cs typeface="Arial"/>
                        </a:rPr>
                        <a:t>Dimensión</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050" b="1">
                          <a:effectLst/>
                          <a:latin typeface="Arial"/>
                          <a:ea typeface="Calibri"/>
                          <a:cs typeface="Arial"/>
                        </a:rPr>
                        <a:t>Indicadores</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050" b="1">
                          <a:effectLst/>
                          <a:latin typeface="Arial"/>
                          <a:ea typeface="Calibri"/>
                          <a:cs typeface="Arial"/>
                        </a:rPr>
                        <a:t>Fuente</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050" b="1">
                          <a:effectLst/>
                          <a:latin typeface="Arial"/>
                          <a:ea typeface="Calibri"/>
                          <a:cs typeface="Arial"/>
                        </a:rPr>
                        <a:t>Técnica</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Bef>
                          <a:spcPts val="1800"/>
                        </a:spcBef>
                        <a:spcAft>
                          <a:spcPts val="0"/>
                        </a:spcAft>
                      </a:pPr>
                      <a:r>
                        <a:rPr lang="es-EC" sz="1050" b="1">
                          <a:effectLst/>
                          <a:latin typeface="Arial"/>
                          <a:ea typeface="Calibri"/>
                          <a:cs typeface="Arial"/>
                        </a:rPr>
                        <a:t>Instrumentos</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8485">
                <a:tc>
                  <a:txBody>
                    <a:bodyPr/>
                    <a:lstStyle/>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Marco Legal</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Estructura organizacional</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Procesos</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Indicadores de evaluación</a:t>
                      </a:r>
                      <a:endParaRPr lang="es-EC" sz="1200" dirty="0">
                        <a:effectLst/>
                        <a:latin typeface="Calibri"/>
                      </a:endParaRPr>
                    </a:p>
                    <a:p>
                      <a:pPr algn="l">
                        <a:lnSpc>
                          <a:spcPts val="1200"/>
                        </a:lnSpc>
                        <a:spcAft>
                          <a:spcPts val="0"/>
                        </a:spcAft>
                      </a:pPr>
                      <a:r>
                        <a:rPr lang="es-EC" sz="1100" dirty="0">
                          <a:effectLst/>
                          <a:latin typeface="Calibri"/>
                          <a:cs typeface="Arial"/>
                        </a:rPr>
                        <a:t> </a:t>
                      </a:r>
                      <a:endParaRPr lang="es-EC" sz="1200" dirty="0">
                        <a:effectLst/>
                        <a:latin typeface="Calibri"/>
                      </a:endParaRPr>
                    </a:p>
                    <a:p>
                      <a:pPr algn="l">
                        <a:lnSpc>
                          <a:spcPts val="1200"/>
                        </a:lnSpc>
                        <a:spcAft>
                          <a:spcPts val="0"/>
                        </a:spcAft>
                      </a:pPr>
                      <a:r>
                        <a:rPr lang="es-EC" sz="1100" dirty="0">
                          <a:effectLst/>
                          <a:latin typeface="Calibri"/>
                          <a:cs typeface="Arial"/>
                        </a:rPr>
                        <a:t> </a:t>
                      </a:r>
                      <a:endParaRPr lang="es-EC" sz="1200" dirty="0">
                        <a:effectLst/>
                        <a:latin typeface="Calibri"/>
                      </a:endParaRPr>
                    </a:p>
                    <a:p>
                      <a:pPr algn="l">
                        <a:lnSpc>
                          <a:spcPts val="1200"/>
                        </a:lnSpc>
                        <a:spcAft>
                          <a:spcPts val="0"/>
                        </a:spcAft>
                      </a:pPr>
                      <a:r>
                        <a:rPr lang="es-EC" sz="1100" dirty="0">
                          <a:effectLst/>
                          <a:latin typeface="Calibri"/>
                          <a:cs typeface="Arial"/>
                        </a:rPr>
                        <a:t> </a:t>
                      </a:r>
                      <a:endParaRPr lang="es-EC" sz="1200" dirty="0">
                        <a:effectLst/>
                        <a:latin typeface="Calibri"/>
                      </a:endParaRPr>
                    </a:p>
                    <a:p>
                      <a:pPr algn="l">
                        <a:lnSpc>
                          <a:spcPts val="1200"/>
                        </a:lnSpc>
                        <a:spcAft>
                          <a:spcPts val="0"/>
                        </a:spcAft>
                      </a:pPr>
                      <a:r>
                        <a:rPr lang="es-EC" sz="1100" dirty="0">
                          <a:effectLst/>
                          <a:latin typeface="Calibri"/>
                          <a:cs typeface="Arial"/>
                        </a:rPr>
                        <a:t>Estructura Plan de Negocios</a:t>
                      </a:r>
                      <a:endParaRPr lang="es-EC" sz="1200" dirty="0">
                        <a:effectLst/>
                        <a:latin typeface="Calibri"/>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100">
                          <a:effectLst/>
                          <a:latin typeface="Arial"/>
                          <a:ea typeface="Calibri"/>
                          <a:cs typeface="Arial"/>
                        </a:rPr>
                        <a:t>Consideraciones para la conformación y funcionamiento del centro de emprendimiento e incubación de empresas.</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200"/>
                        </a:lnSpc>
                        <a:spcAft>
                          <a:spcPts val="0"/>
                        </a:spcAft>
                      </a:pPr>
                      <a:r>
                        <a:rPr lang="es-EC" sz="1100" dirty="0">
                          <a:effectLst/>
                          <a:latin typeface="Calibri"/>
                          <a:cs typeface="Arial"/>
                        </a:rPr>
                        <a:t>Pasos para la creación</a:t>
                      </a:r>
                      <a:endParaRPr lang="es-EC" sz="1200" dirty="0">
                        <a:effectLst/>
                        <a:latin typeface="Calibri"/>
                      </a:endParaRPr>
                    </a:p>
                    <a:p>
                      <a:pPr algn="l">
                        <a:lnSpc>
                          <a:spcPts val="1200"/>
                        </a:lnSpc>
                        <a:spcAft>
                          <a:spcPts val="0"/>
                        </a:spcAft>
                      </a:pPr>
                      <a:r>
                        <a:rPr lang="es-EC" sz="1100" dirty="0">
                          <a:effectLst/>
                          <a:latin typeface="Calibri"/>
                          <a:cs typeface="Arial"/>
                        </a:rPr>
                        <a:t>Tipo de empresa</a:t>
                      </a:r>
                      <a:endParaRPr lang="es-EC" sz="1200" dirty="0">
                        <a:effectLst/>
                        <a:latin typeface="Calibri"/>
                      </a:endParaRPr>
                    </a:p>
                    <a:p>
                      <a:pPr algn="l">
                        <a:lnSpc>
                          <a:spcPts val="1200"/>
                        </a:lnSpc>
                        <a:spcAft>
                          <a:spcPts val="0"/>
                        </a:spcAft>
                      </a:pPr>
                      <a:r>
                        <a:rPr lang="es-EC" sz="1100" dirty="0">
                          <a:effectLst/>
                          <a:latin typeface="Calibri"/>
                          <a:cs typeface="Arial"/>
                        </a:rPr>
                        <a:t>Estatuto</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Organigrama</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Estructura orgánica por procesos.</a:t>
                      </a:r>
                      <a:endParaRPr lang="es-EC" sz="1400" dirty="0">
                        <a:effectLst/>
                        <a:latin typeface="Arial"/>
                        <a:ea typeface="Calibri"/>
                        <a:cs typeface="Times New Roman"/>
                      </a:endParaRPr>
                    </a:p>
                    <a:p>
                      <a:pPr indent="449580" algn="just">
                        <a:lnSpc>
                          <a:spcPts val="1200"/>
                        </a:lnSpc>
                        <a:spcBef>
                          <a:spcPts val="1800"/>
                        </a:spcBef>
                        <a:spcAft>
                          <a:spcPts val="0"/>
                        </a:spcAft>
                      </a:pP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Gobernantes</a:t>
                      </a:r>
                      <a:endParaRPr lang="es-EC" sz="1200" dirty="0">
                        <a:effectLst/>
                        <a:latin typeface="Calibri"/>
                      </a:endParaRPr>
                    </a:p>
                    <a:p>
                      <a:pPr algn="l">
                        <a:lnSpc>
                          <a:spcPts val="1200"/>
                        </a:lnSpc>
                        <a:spcAft>
                          <a:spcPts val="0"/>
                        </a:spcAft>
                      </a:pPr>
                      <a:r>
                        <a:rPr lang="es-EC" sz="1100" dirty="0">
                          <a:effectLst/>
                          <a:latin typeface="Calibri"/>
                          <a:cs typeface="Arial"/>
                        </a:rPr>
                        <a:t>Habilitantes</a:t>
                      </a:r>
                      <a:endParaRPr lang="es-EC" sz="1200" dirty="0">
                        <a:effectLst/>
                        <a:latin typeface="Calibri"/>
                      </a:endParaRPr>
                    </a:p>
                    <a:p>
                      <a:pPr algn="l">
                        <a:lnSpc>
                          <a:spcPts val="1200"/>
                        </a:lnSpc>
                        <a:spcAft>
                          <a:spcPts val="0"/>
                        </a:spcAft>
                      </a:pPr>
                      <a:r>
                        <a:rPr lang="es-EC" sz="1100" dirty="0">
                          <a:effectLst/>
                          <a:latin typeface="Calibri"/>
                          <a:cs typeface="Arial"/>
                        </a:rPr>
                        <a:t>Apoyo</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Fomento cultura emprendedora</a:t>
                      </a:r>
                      <a:endParaRPr lang="es-EC" sz="1200" dirty="0">
                        <a:effectLst/>
                        <a:latin typeface="Calibri"/>
                      </a:endParaRPr>
                    </a:p>
                    <a:p>
                      <a:pPr algn="l">
                        <a:lnSpc>
                          <a:spcPts val="1200"/>
                        </a:lnSpc>
                        <a:spcAft>
                          <a:spcPts val="0"/>
                        </a:spcAft>
                      </a:pPr>
                      <a:r>
                        <a:rPr lang="es-EC" sz="1100" dirty="0">
                          <a:effectLst/>
                          <a:latin typeface="Calibri"/>
                          <a:cs typeface="Arial"/>
                        </a:rPr>
                        <a:t>Pre incubación.</a:t>
                      </a:r>
                      <a:endParaRPr lang="es-EC" sz="1200" dirty="0">
                        <a:effectLst/>
                        <a:latin typeface="Calibri"/>
                      </a:endParaRPr>
                    </a:p>
                    <a:p>
                      <a:pPr algn="l">
                        <a:lnSpc>
                          <a:spcPts val="1200"/>
                        </a:lnSpc>
                        <a:spcAft>
                          <a:spcPts val="0"/>
                        </a:spcAft>
                      </a:pPr>
                      <a:r>
                        <a:rPr lang="es-EC" sz="1100" dirty="0">
                          <a:effectLst/>
                          <a:latin typeface="Calibri"/>
                          <a:cs typeface="Arial"/>
                        </a:rPr>
                        <a:t>Incubación.</a:t>
                      </a:r>
                      <a:endParaRPr lang="es-EC" sz="1200" dirty="0">
                        <a:effectLst/>
                        <a:latin typeface="Calibri"/>
                      </a:endParaRPr>
                    </a:p>
                    <a:p>
                      <a:pPr algn="l">
                        <a:lnSpc>
                          <a:spcPts val="1200"/>
                        </a:lnSpc>
                        <a:spcAft>
                          <a:spcPts val="0"/>
                        </a:spcAft>
                      </a:pPr>
                      <a:r>
                        <a:rPr lang="es-EC" sz="1100" dirty="0">
                          <a:effectLst/>
                          <a:latin typeface="Calibri"/>
                          <a:cs typeface="Arial"/>
                        </a:rPr>
                        <a:t>Pos incubación.</a:t>
                      </a:r>
                      <a:endParaRPr lang="es-EC" sz="1200" dirty="0">
                        <a:effectLst/>
                        <a:latin typeface="Calibri"/>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p>
                      <a:pPr algn="l">
                        <a:lnSpc>
                          <a:spcPts val="1200"/>
                        </a:lnSpc>
                        <a:spcAft>
                          <a:spcPts val="0"/>
                        </a:spcAft>
                      </a:pPr>
                      <a:r>
                        <a:rPr lang="es-EC" sz="1100" dirty="0">
                          <a:effectLst/>
                          <a:latin typeface="Calibri"/>
                          <a:cs typeface="Arial"/>
                        </a:rPr>
                        <a:t>Descripción del negocio</a:t>
                      </a:r>
                      <a:endParaRPr lang="es-EC" sz="1200" dirty="0">
                        <a:effectLst/>
                        <a:latin typeface="Calibri"/>
                      </a:endParaRPr>
                    </a:p>
                    <a:p>
                      <a:pPr algn="l">
                        <a:lnSpc>
                          <a:spcPts val="1200"/>
                        </a:lnSpc>
                        <a:spcAft>
                          <a:spcPts val="0"/>
                        </a:spcAft>
                      </a:pPr>
                      <a:r>
                        <a:rPr lang="es-EC" sz="1100" dirty="0">
                          <a:effectLst/>
                          <a:latin typeface="Calibri"/>
                          <a:cs typeface="Arial"/>
                        </a:rPr>
                        <a:t>Mercado </a:t>
                      </a:r>
                      <a:endParaRPr lang="es-EC" sz="1200" dirty="0">
                        <a:effectLst/>
                        <a:latin typeface="Calibri"/>
                      </a:endParaRPr>
                    </a:p>
                    <a:p>
                      <a:pPr algn="l">
                        <a:lnSpc>
                          <a:spcPts val="1200"/>
                        </a:lnSpc>
                        <a:spcAft>
                          <a:spcPts val="0"/>
                        </a:spcAft>
                      </a:pPr>
                      <a:r>
                        <a:rPr lang="es-EC" sz="1100" dirty="0">
                          <a:effectLst/>
                          <a:latin typeface="Calibri"/>
                          <a:cs typeface="Arial"/>
                        </a:rPr>
                        <a:t>Portafolio de productos y servicios-</a:t>
                      </a:r>
                      <a:endParaRPr lang="es-EC" sz="1200" dirty="0">
                        <a:effectLst/>
                        <a:latin typeface="Calibri"/>
                      </a:endParaRPr>
                    </a:p>
                    <a:p>
                      <a:pPr algn="l">
                        <a:lnSpc>
                          <a:spcPts val="1200"/>
                        </a:lnSpc>
                        <a:spcAft>
                          <a:spcPts val="0"/>
                        </a:spcAft>
                      </a:pPr>
                      <a:r>
                        <a:rPr lang="es-EC" sz="1100" dirty="0">
                          <a:effectLst/>
                          <a:latin typeface="Calibri"/>
                          <a:cs typeface="Arial"/>
                        </a:rPr>
                        <a:t>Plan operaciones</a:t>
                      </a:r>
                      <a:endParaRPr lang="es-EC" sz="1200" dirty="0">
                        <a:effectLst/>
                        <a:latin typeface="Calibri"/>
                      </a:endParaRPr>
                    </a:p>
                    <a:p>
                      <a:pPr algn="l">
                        <a:lnSpc>
                          <a:spcPts val="1200"/>
                        </a:lnSpc>
                        <a:spcAft>
                          <a:spcPts val="0"/>
                        </a:spcAft>
                      </a:pPr>
                      <a:r>
                        <a:rPr lang="es-EC" sz="1100" dirty="0">
                          <a:effectLst/>
                          <a:latin typeface="Calibri"/>
                          <a:cs typeface="Arial"/>
                        </a:rPr>
                        <a:t>Competencia</a:t>
                      </a:r>
                      <a:endParaRPr lang="es-EC" sz="1200" dirty="0">
                        <a:effectLst/>
                        <a:latin typeface="Calibri"/>
                      </a:endParaRPr>
                    </a:p>
                    <a:p>
                      <a:pPr algn="l">
                        <a:lnSpc>
                          <a:spcPts val="1200"/>
                        </a:lnSpc>
                        <a:spcAft>
                          <a:spcPts val="0"/>
                        </a:spcAft>
                      </a:pPr>
                      <a:r>
                        <a:rPr lang="es-EC" sz="1100" dirty="0">
                          <a:effectLst/>
                          <a:latin typeface="Calibri"/>
                          <a:cs typeface="Arial"/>
                        </a:rPr>
                        <a:t>Equipo humano.</a:t>
                      </a:r>
                      <a:endParaRPr lang="es-EC" sz="1200" dirty="0">
                        <a:effectLst/>
                        <a:latin typeface="Calibri"/>
                      </a:endParaRPr>
                    </a:p>
                    <a:p>
                      <a:pPr algn="l">
                        <a:lnSpc>
                          <a:spcPts val="1200"/>
                        </a:lnSpc>
                        <a:spcAft>
                          <a:spcPts val="0"/>
                        </a:spcAft>
                      </a:pPr>
                      <a:r>
                        <a:rPr lang="es-EC" sz="1100" dirty="0">
                          <a:effectLst/>
                          <a:latin typeface="Calibri"/>
                          <a:cs typeface="Arial"/>
                        </a:rPr>
                        <a:t>Plan comercial</a:t>
                      </a:r>
                      <a:endParaRPr lang="es-EC" sz="1200" dirty="0">
                        <a:effectLst/>
                        <a:latin typeface="Calibri"/>
                      </a:endParaRPr>
                    </a:p>
                    <a:p>
                      <a:pPr algn="l">
                        <a:lnSpc>
                          <a:spcPts val="1200"/>
                        </a:lnSpc>
                        <a:spcAft>
                          <a:spcPts val="0"/>
                        </a:spcAft>
                      </a:pPr>
                      <a:r>
                        <a:rPr lang="es-EC" sz="1100" dirty="0">
                          <a:effectLst/>
                          <a:latin typeface="Calibri"/>
                          <a:cs typeface="Arial"/>
                        </a:rPr>
                        <a:t>Evaluación financiera.</a:t>
                      </a:r>
                      <a:endParaRPr lang="es-EC" sz="1200" dirty="0">
                        <a:effectLst/>
                        <a:latin typeface="Calibri"/>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100">
                          <a:effectLst/>
                          <a:latin typeface="Arial"/>
                          <a:ea typeface="Calibri"/>
                          <a:cs typeface="Arial"/>
                        </a:rPr>
                        <a:t>Primaria (Centros de emprendimiento, opiniones de expertos)</a:t>
                      </a:r>
                      <a:endParaRPr lang="es-EC" sz="1400">
                        <a:effectLst/>
                        <a:latin typeface="Arial"/>
                        <a:ea typeface="Calibri"/>
                        <a:cs typeface="Times New Roman"/>
                      </a:endParaRPr>
                    </a:p>
                    <a:p>
                      <a:pPr algn="just">
                        <a:lnSpc>
                          <a:spcPts val="1200"/>
                        </a:lnSpc>
                        <a:spcBef>
                          <a:spcPts val="1800"/>
                        </a:spcBef>
                        <a:spcAft>
                          <a:spcPts val="0"/>
                        </a:spcAft>
                      </a:pPr>
                      <a:r>
                        <a:rPr lang="es-EC" sz="1100">
                          <a:effectLst/>
                          <a:latin typeface="Arial"/>
                          <a:ea typeface="Calibri"/>
                          <a:cs typeface="Arial"/>
                        </a:rPr>
                        <a:t> </a:t>
                      </a:r>
                      <a:endParaRPr lang="es-EC" sz="1400">
                        <a:effectLst/>
                        <a:latin typeface="Arial"/>
                        <a:ea typeface="Calibri"/>
                        <a:cs typeface="Times New Roman"/>
                      </a:endParaRPr>
                    </a:p>
                    <a:p>
                      <a:pPr algn="just">
                        <a:lnSpc>
                          <a:spcPts val="1200"/>
                        </a:lnSpc>
                        <a:spcBef>
                          <a:spcPts val="1800"/>
                        </a:spcBef>
                        <a:spcAft>
                          <a:spcPts val="0"/>
                        </a:spcAft>
                      </a:pPr>
                      <a:r>
                        <a:rPr lang="es-EC" sz="1100">
                          <a:effectLst/>
                          <a:latin typeface="Arial"/>
                          <a:ea typeface="Calibri"/>
                          <a:cs typeface="Arial"/>
                        </a:rPr>
                        <a:t>Secundaria (Documental y virtual)</a:t>
                      </a:r>
                      <a:endParaRPr lang="es-EC" sz="1400">
                        <a:effectLst/>
                        <a:latin typeface="Arial"/>
                        <a:ea typeface="Calibri"/>
                        <a:cs typeface="Times New Roman"/>
                      </a:endParaRPr>
                    </a:p>
                    <a:p>
                      <a:pPr algn="just">
                        <a:lnSpc>
                          <a:spcPts val="1200"/>
                        </a:lnSpc>
                        <a:spcBef>
                          <a:spcPts val="1800"/>
                        </a:spcBef>
                        <a:spcAft>
                          <a:spcPts val="0"/>
                        </a:spcAft>
                      </a:pPr>
                      <a:r>
                        <a:rPr lang="es-EC" sz="1100">
                          <a:effectLst/>
                          <a:latin typeface="Arial"/>
                          <a:ea typeface="Calibri"/>
                          <a:cs typeface="Arial"/>
                        </a:rPr>
                        <a:t> </a:t>
                      </a:r>
                      <a:endParaRPr lang="es-EC" sz="140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100" dirty="0">
                          <a:effectLst/>
                          <a:latin typeface="Arial"/>
                          <a:ea typeface="Calibri"/>
                          <a:cs typeface="Arial"/>
                        </a:rPr>
                        <a:t>Observación</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Entrevistas,  Opinión expertos, Documental</a:t>
                      </a:r>
                      <a:endParaRPr lang="es-EC" sz="1400" dirty="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Bef>
                          <a:spcPts val="1800"/>
                        </a:spcBef>
                        <a:spcAft>
                          <a:spcPts val="0"/>
                        </a:spcAft>
                      </a:pPr>
                      <a:r>
                        <a:rPr lang="es-EC" sz="1100" dirty="0">
                          <a:effectLst/>
                          <a:latin typeface="Arial"/>
                          <a:ea typeface="Calibri"/>
                          <a:cs typeface="Arial"/>
                        </a:rPr>
                        <a:t>Verificación física.</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Cuestionario.</a:t>
                      </a:r>
                      <a:endParaRPr lang="es-EC" sz="1400" dirty="0">
                        <a:effectLst/>
                        <a:latin typeface="Arial"/>
                        <a:ea typeface="Calibri"/>
                        <a:cs typeface="Times New Roman"/>
                      </a:endParaRPr>
                    </a:p>
                    <a:p>
                      <a:pPr algn="just">
                        <a:lnSpc>
                          <a:spcPts val="1200"/>
                        </a:lnSpc>
                        <a:spcBef>
                          <a:spcPts val="1800"/>
                        </a:spcBef>
                        <a:spcAft>
                          <a:spcPts val="0"/>
                        </a:spcAft>
                      </a:pPr>
                      <a:r>
                        <a:rPr lang="es-EC" sz="1100" dirty="0">
                          <a:effectLst/>
                          <a:latin typeface="Arial"/>
                          <a:ea typeface="Calibri"/>
                          <a:cs typeface="Arial"/>
                        </a:rPr>
                        <a:t> </a:t>
                      </a:r>
                      <a:endParaRPr lang="es-EC" sz="1400" dirty="0">
                        <a:effectLst/>
                        <a:latin typeface="Arial"/>
                        <a:ea typeface="Calibri"/>
                        <a:cs typeface="Times New Roman"/>
                      </a:endParaRPr>
                    </a:p>
                  </a:txBody>
                  <a:tcPr marL="58191" marR="58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6 Flecha derecha">
            <a:hlinkClick r:id="rId2" action="ppaction://hlinksldjump"/>
          </p:cNvPr>
          <p:cNvSpPr/>
          <p:nvPr/>
        </p:nvSpPr>
        <p:spPr>
          <a:xfrm>
            <a:off x="7236296" y="5589240"/>
            <a:ext cx="151216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541201084"/>
      </p:ext>
    </p:extLst>
  </p:cSld>
  <p:clrMapOvr>
    <a:masterClrMapping/>
  </p:clrMapOvr>
  <p:transition spd="slow">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Población y muestra</a:t>
            </a:r>
            <a:endParaRPr lang="es-EC" dirty="0"/>
          </a:p>
        </p:txBody>
      </p:sp>
      <p:sp>
        <p:nvSpPr>
          <p:cNvPr id="4" name="3 CuadroTexto"/>
          <p:cNvSpPr txBox="1"/>
          <p:nvPr/>
        </p:nvSpPr>
        <p:spPr>
          <a:xfrm>
            <a:off x="179512" y="1124744"/>
            <a:ext cx="8784976" cy="6001643"/>
          </a:xfrm>
          <a:prstGeom prst="rect">
            <a:avLst/>
          </a:prstGeom>
          <a:noFill/>
        </p:spPr>
        <p:txBody>
          <a:bodyPr wrap="square" rtlCol="0">
            <a:spAutoFit/>
          </a:bodyPr>
          <a:lstStyle/>
          <a:p>
            <a:pPr algn="just"/>
            <a:r>
              <a:rPr lang="es-EC" sz="3200" dirty="0" smtClean="0"/>
              <a:t>Para establecer la muestra de Emprendedores en marcha se ha considerado una población de 16.132 microempresas, pequeñas, medianas y grandes existentes en la provincia de conformidad con los datos del censo del INEC año 2010.</a:t>
            </a:r>
          </a:p>
          <a:p>
            <a:pPr algn="just"/>
            <a:endParaRPr lang="es-EC" sz="3200" dirty="0" smtClean="0"/>
          </a:p>
          <a:p>
            <a:pPr algn="just"/>
            <a:r>
              <a:rPr lang="es-EC" sz="3200" dirty="0" smtClean="0"/>
              <a:t>El nivel de confianza aplicado es del 95%, una Varianza de 0,25 y un error </a:t>
            </a:r>
            <a:r>
              <a:rPr lang="es-EC" sz="3200" dirty="0" err="1" smtClean="0"/>
              <a:t>muestral</a:t>
            </a:r>
            <a:r>
              <a:rPr lang="es-EC" sz="3200" dirty="0" smtClean="0"/>
              <a:t> del 5%.</a:t>
            </a:r>
          </a:p>
          <a:p>
            <a:pPr algn="just"/>
            <a:endParaRPr lang="es-EC" sz="3200" dirty="0" smtClean="0"/>
          </a:p>
          <a:p>
            <a:pPr algn="just"/>
            <a:r>
              <a:rPr lang="es-EC" sz="3200" dirty="0" smtClean="0"/>
              <a:t>Lo cual ha dado una muestra n = 375 unidades empresariales </a:t>
            </a:r>
          </a:p>
          <a:p>
            <a:pPr algn="just"/>
            <a:endParaRPr lang="es-EC" sz="3200" dirty="0" smtClean="0"/>
          </a:p>
        </p:txBody>
      </p:sp>
    </p:spTree>
    <p:extLst>
      <p:ext uri="{BB962C8B-B14F-4D97-AF65-F5344CB8AC3E}">
        <p14:creationId xmlns:p14="http://schemas.microsoft.com/office/powerpoint/2010/main" val="3570795046"/>
      </p:ext>
    </p:extLst>
  </p:cSld>
  <p:clrMapOvr>
    <a:masterClrMapping/>
  </p:clrMapOvr>
  <p:transition spd="slow">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Población y muestra</a:t>
            </a:r>
            <a:endParaRPr lang="es-EC" dirty="0"/>
          </a:p>
        </p:txBody>
      </p:sp>
      <p:sp>
        <p:nvSpPr>
          <p:cNvPr id="4" name="3 CuadroTexto"/>
          <p:cNvSpPr txBox="1"/>
          <p:nvPr/>
        </p:nvSpPr>
        <p:spPr>
          <a:xfrm>
            <a:off x="539552" y="1124744"/>
            <a:ext cx="8280920" cy="4524315"/>
          </a:xfrm>
          <a:prstGeom prst="rect">
            <a:avLst/>
          </a:prstGeom>
          <a:noFill/>
        </p:spPr>
        <p:txBody>
          <a:bodyPr wrap="square" rtlCol="0">
            <a:spAutoFit/>
          </a:bodyPr>
          <a:lstStyle/>
          <a:p>
            <a:pPr algn="just"/>
            <a:endParaRPr lang="es-EC" sz="3200" dirty="0" smtClean="0"/>
          </a:p>
          <a:p>
            <a:pPr algn="just"/>
            <a:r>
              <a:rPr lang="es-EC" sz="3200" dirty="0" smtClean="0"/>
              <a:t>Se han aplicado encuestas a emprendedores en marcha en el sector urbano de cada uno de los cantones de la provincia, en su calidad de potenciales emprendedores se han aplicado encuestas a estudiantes de niveles superiores de carreras vinculadas con la gestión empresarial de la Universidad Técnica del Norte.</a:t>
            </a:r>
          </a:p>
          <a:p>
            <a:pPr algn="just"/>
            <a:endParaRPr lang="es-EC" sz="3200" dirty="0" smtClean="0"/>
          </a:p>
        </p:txBody>
      </p:sp>
    </p:spTree>
    <p:extLst>
      <p:ext uri="{BB962C8B-B14F-4D97-AF65-F5344CB8AC3E}">
        <p14:creationId xmlns:p14="http://schemas.microsoft.com/office/powerpoint/2010/main" val="2869799073"/>
      </p:ext>
    </p:extLst>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Problema de investigación</a:t>
            </a:r>
            <a:br>
              <a:rPr lang="es-EC" dirty="0" smtClean="0"/>
            </a:br>
            <a:endParaRPr lang="es-EC" dirty="0"/>
          </a:p>
        </p:txBody>
      </p:sp>
      <p:sp>
        <p:nvSpPr>
          <p:cNvPr id="6" name="5 CuadroTexto"/>
          <p:cNvSpPr txBox="1"/>
          <p:nvPr/>
        </p:nvSpPr>
        <p:spPr>
          <a:xfrm>
            <a:off x="323528" y="1052736"/>
            <a:ext cx="8640960" cy="5262979"/>
          </a:xfrm>
          <a:prstGeom prst="rect">
            <a:avLst/>
          </a:prstGeom>
          <a:noFill/>
        </p:spPr>
        <p:txBody>
          <a:bodyPr wrap="square" rtlCol="0">
            <a:spAutoFit/>
          </a:bodyPr>
          <a:lstStyle/>
          <a:p>
            <a:pPr algn="ctr"/>
            <a:endParaRPr lang="es-EC" sz="2800" dirty="0" smtClean="0"/>
          </a:p>
          <a:p>
            <a:pPr algn="just"/>
            <a:r>
              <a:rPr lang="es-EC" sz="2800" dirty="0" smtClean="0"/>
              <a:t>Al reflexionar </a:t>
            </a:r>
            <a:r>
              <a:rPr lang="es-EC" sz="2800" dirty="0"/>
              <a:t>sobre las condiciones en las que se encuentra la provincia de Imbabura para aprovechar las oportunidades que </a:t>
            </a:r>
            <a:r>
              <a:rPr lang="es-EC" sz="2800" dirty="0" smtClean="0"/>
              <a:t>se están generando en el país sobre el tema emprendedor y que podrían ser aprovechadas en </a:t>
            </a:r>
            <a:r>
              <a:rPr lang="es-EC" sz="2800" dirty="0"/>
              <a:t>beneficio </a:t>
            </a:r>
            <a:r>
              <a:rPr lang="es-EC" sz="2800" dirty="0" smtClean="0"/>
              <a:t>por la provincia, surge </a:t>
            </a:r>
            <a:r>
              <a:rPr lang="es-EC" sz="2800" dirty="0"/>
              <a:t>la siguiente pregunta</a:t>
            </a:r>
            <a:endParaRPr lang="es-EC" sz="2800" dirty="0" smtClean="0"/>
          </a:p>
          <a:p>
            <a:pPr algn="just"/>
            <a:endParaRPr lang="es-EC" sz="2800" dirty="0" smtClean="0"/>
          </a:p>
          <a:p>
            <a:pPr algn="just"/>
            <a:r>
              <a:rPr lang="es-EC" sz="2800" dirty="0" smtClean="0"/>
              <a:t>¿El apoyo que brindan las entidades llamadas a estimular las iniciativas de emprendimiento, y las estrategias de formación de emprendedores en la provincia contribuyen a desarrollar nuevos emprendimientos?</a:t>
            </a:r>
          </a:p>
          <a:p>
            <a:pPr algn="just"/>
            <a:endParaRPr lang="es-EC" sz="2800" dirty="0"/>
          </a:p>
        </p:txBody>
      </p:sp>
      <p:sp>
        <p:nvSpPr>
          <p:cNvPr id="3" name="2 Flecha derecha">
            <a:hlinkClick r:id="rId2" action="ppaction://hlinksldjump"/>
          </p:cNvPr>
          <p:cNvSpPr/>
          <p:nvPr/>
        </p:nvSpPr>
        <p:spPr>
          <a:xfrm>
            <a:off x="7164288" y="5085184"/>
            <a:ext cx="115212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788093970"/>
      </p:ext>
    </p:extLst>
  </p:cSld>
  <p:clrMapOvr>
    <a:masterClrMapping/>
  </p:clrMapOvr>
  <p:transition spd="slow">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Población y muestra</a:t>
            </a:r>
            <a:endParaRPr lang="es-EC" dirty="0"/>
          </a:p>
        </p:txBody>
      </p:sp>
      <p:sp>
        <p:nvSpPr>
          <p:cNvPr id="4" name="3 CuadroTexto"/>
          <p:cNvSpPr txBox="1"/>
          <p:nvPr/>
        </p:nvSpPr>
        <p:spPr>
          <a:xfrm>
            <a:off x="539552" y="1124744"/>
            <a:ext cx="8280920" cy="1200329"/>
          </a:xfrm>
          <a:prstGeom prst="rect">
            <a:avLst/>
          </a:prstGeom>
          <a:noFill/>
        </p:spPr>
        <p:txBody>
          <a:bodyPr wrap="square" rtlCol="0">
            <a:spAutoFit/>
          </a:bodyPr>
          <a:lstStyle/>
          <a:p>
            <a:pPr algn="just"/>
            <a:r>
              <a:rPr lang="es-EC" sz="2400" dirty="0"/>
              <a:t>S</a:t>
            </a:r>
            <a:r>
              <a:rPr lang="es-EC" sz="2400" dirty="0" smtClean="0"/>
              <a:t>e aplicaron 375 encuestas para conocer el perfil del emprendedor imbabureño y sus requerimientos, mismas que fueron distribuidas de la siguiente manera:</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325074"/>
            <a:ext cx="8064896" cy="3768222"/>
          </a:xfrm>
          <a:prstGeom prst="rect">
            <a:avLst/>
          </a:prstGeom>
          <a:solidFill>
            <a:schemeClr val="accent1">
              <a:alpha val="97000"/>
            </a:schemeClr>
          </a:solidFill>
          <a:ln>
            <a:noFill/>
          </a:ln>
          <a:effectLst/>
          <a:extLst/>
        </p:spPr>
      </p:pic>
    </p:spTree>
    <p:extLst>
      <p:ext uri="{BB962C8B-B14F-4D97-AF65-F5344CB8AC3E}">
        <p14:creationId xmlns:p14="http://schemas.microsoft.com/office/powerpoint/2010/main" val="2184387382"/>
      </p:ext>
    </p:extLst>
  </p:cSld>
  <p:clrMapOvr>
    <a:masterClrMapping/>
  </p:clrMapOvr>
  <p:transition spd="slow">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Población y muestra Potenciales Emprendedores</a:t>
            </a:r>
            <a:endParaRPr lang="es-EC" dirty="0"/>
          </a:p>
        </p:txBody>
      </p:sp>
      <p:sp>
        <p:nvSpPr>
          <p:cNvPr id="4" name="3 CuadroTexto"/>
          <p:cNvSpPr txBox="1"/>
          <p:nvPr/>
        </p:nvSpPr>
        <p:spPr>
          <a:xfrm>
            <a:off x="539552" y="1650280"/>
            <a:ext cx="8280920" cy="4154984"/>
          </a:xfrm>
          <a:prstGeom prst="rect">
            <a:avLst/>
          </a:prstGeom>
          <a:noFill/>
        </p:spPr>
        <p:txBody>
          <a:bodyPr wrap="square" rtlCol="0">
            <a:spAutoFit/>
          </a:bodyPr>
          <a:lstStyle/>
          <a:p>
            <a:pPr algn="just"/>
            <a:r>
              <a:rPr lang="es-EC" sz="2400" dirty="0" smtClean="0"/>
              <a:t>Se ha considerado la población estudiantil universitaria de niveles superiores vinculados con carreras de gestión empresarial de la Universidad Técnica del Norte, estudiantes universitarios por su capacidad de generar emprendimientos dinámicos y a la Universidad Técnica del Norte por su nivel de representatividad en la provincia. </a:t>
            </a:r>
          </a:p>
          <a:p>
            <a:pPr algn="just"/>
            <a:r>
              <a:rPr lang="es-EC" sz="2400" dirty="0" smtClean="0"/>
              <a:t>La población considerada ha sido 673 estudiantes universitarios de niveles superiores, octavo a decimo nivel, de las carreras de Administración de Empresas, Contabilidad Superior y Auditoria, Mercadotecnia y Gobiernos Públicos Locales del período académico 2010 - 2011.</a:t>
            </a:r>
          </a:p>
        </p:txBody>
      </p:sp>
    </p:spTree>
    <p:extLst>
      <p:ext uri="{BB962C8B-B14F-4D97-AF65-F5344CB8AC3E}">
        <p14:creationId xmlns:p14="http://schemas.microsoft.com/office/powerpoint/2010/main" val="2586139115"/>
      </p:ext>
    </p:extLst>
  </p:cSld>
  <p:clrMapOvr>
    <a:masterClrMapping/>
  </p:clrMapOvr>
  <p:transition spd="slow">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Población y muestra</a:t>
            </a:r>
            <a:endParaRPr lang="es-EC" dirty="0"/>
          </a:p>
        </p:txBody>
      </p:sp>
      <p:sp>
        <p:nvSpPr>
          <p:cNvPr id="4" name="3 CuadroTexto"/>
          <p:cNvSpPr txBox="1"/>
          <p:nvPr/>
        </p:nvSpPr>
        <p:spPr>
          <a:xfrm>
            <a:off x="539552" y="1124744"/>
            <a:ext cx="8280920" cy="1938992"/>
          </a:xfrm>
          <a:prstGeom prst="rect">
            <a:avLst/>
          </a:prstGeom>
          <a:noFill/>
        </p:spPr>
        <p:txBody>
          <a:bodyPr wrap="square" rtlCol="0">
            <a:spAutoFit/>
          </a:bodyPr>
          <a:lstStyle/>
          <a:p>
            <a:pPr algn="just"/>
            <a:r>
              <a:rPr lang="es-EC" sz="2400" dirty="0"/>
              <a:t>S</a:t>
            </a:r>
            <a:r>
              <a:rPr lang="es-EC" sz="2400" dirty="0" smtClean="0"/>
              <a:t>e han aplicado 245 encuestas en la Facultad de Ciencias Administrativas de la Universidad Técnica del Norte distribuidas en sus diferentes carreras, lo cual permitirá conocer el perfil del potencial emprendedor imbabureño y sus requerimientos para emprender.</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3063736"/>
            <a:ext cx="8136904" cy="3794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Flecha derecha">
            <a:hlinkClick r:id="rId3" action="ppaction://hlinksldjump"/>
          </p:cNvPr>
          <p:cNvSpPr/>
          <p:nvPr/>
        </p:nvSpPr>
        <p:spPr>
          <a:xfrm>
            <a:off x="7452320" y="6021288"/>
            <a:ext cx="122413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4222620288"/>
      </p:ext>
    </p:extLst>
  </p:cSld>
  <p:clrMapOvr>
    <a:masterClrMapping/>
  </p:clrMapOvr>
  <p:transition spd="slow">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es-EC" dirty="0" smtClean="0"/>
              <a:t>Métodos</a:t>
            </a:r>
            <a:endParaRPr lang="es-EC" dirty="0"/>
          </a:p>
        </p:txBody>
      </p:sp>
      <p:sp>
        <p:nvSpPr>
          <p:cNvPr id="4" name="3 CuadroTexto"/>
          <p:cNvSpPr txBox="1"/>
          <p:nvPr/>
        </p:nvSpPr>
        <p:spPr>
          <a:xfrm>
            <a:off x="539552" y="1124744"/>
            <a:ext cx="8280920" cy="2985433"/>
          </a:xfrm>
          <a:prstGeom prst="rect">
            <a:avLst/>
          </a:prstGeom>
          <a:noFill/>
        </p:spPr>
        <p:txBody>
          <a:bodyPr wrap="square" rtlCol="0">
            <a:spAutoFit/>
          </a:bodyPr>
          <a:lstStyle/>
          <a:p>
            <a:pPr algn="just"/>
            <a:endParaRPr lang="es-EC" sz="2400" dirty="0" smtClean="0"/>
          </a:p>
          <a:p>
            <a:pPr algn="just"/>
            <a:endParaRPr lang="es-EC" sz="2400" dirty="0"/>
          </a:p>
          <a:p>
            <a:pPr marL="342900" indent="-342900" algn="just">
              <a:buFont typeface="Wingdings" pitchFamily="2" charset="2"/>
              <a:buChar char="Ø"/>
            </a:pPr>
            <a:r>
              <a:rPr lang="es-EC" sz="2800" dirty="0" smtClean="0"/>
              <a:t>Inductivo.</a:t>
            </a:r>
          </a:p>
          <a:p>
            <a:pPr marL="342900" indent="-342900" algn="just">
              <a:buFont typeface="Wingdings" pitchFamily="2" charset="2"/>
              <a:buChar char="Ø"/>
            </a:pPr>
            <a:endParaRPr lang="es-EC" sz="2800" dirty="0" smtClean="0"/>
          </a:p>
          <a:p>
            <a:pPr marL="342900" indent="-342900" algn="just">
              <a:buFont typeface="Wingdings" pitchFamily="2" charset="2"/>
              <a:buChar char="Ø"/>
            </a:pPr>
            <a:r>
              <a:rPr lang="es-EC" sz="2800" dirty="0" smtClean="0"/>
              <a:t>Deductivo.</a:t>
            </a:r>
          </a:p>
          <a:p>
            <a:pPr marL="342900" indent="-342900" algn="just">
              <a:buFont typeface="Wingdings" pitchFamily="2" charset="2"/>
              <a:buChar char="Ø"/>
            </a:pPr>
            <a:endParaRPr lang="es-EC" sz="2800" dirty="0" smtClean="0"/>
          </a:p>
          <a:p>
            <a:pPr marL="342900" indent="-342900" algn="just">
              <a:buFont typeface="Wingdings" pitchFamily="2" charset="2"/>
              <a:buChar char="Ø"/>
            </a:pPr>
            <a:r>
              <a:rPr lang="es-EC" sz="2800" dirty="0" smtClean="0"/>
              <a:t>Analítico Sintético.</a:t>
            </a:r>
          </a:p>
        </p:txBody>
      </p:sp>
      <p:sp>
        <p:nvSpPr>
          <p:cNvPr id="3" name="2 Flecha derecha">
            <a:hlinkClick r:id="rId2" action="ppaction://hlinksldjump"/>
          </p:cNvPr>
          <p:cNvSpPr/>
          <p:nvPr/>
        </p:nvSpPr>
        <p:spPr>
          <a:xfrm>
            <a:off x="7452320" y="5445224"/>
            <a:ext cx="136815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711456078"/>
      </p:ext>
    </p:extLst>
  </p:cSld>
  <p:clrMapOvr>
    <a:masterClrMapping/>
  </p:clrMapOvr>
  <p:transition spd="slow">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215008"/>
          </a:xfrm>
        </p:spPr>
        <p:txBody>
          <a:bodyPr>
            <a:normAutofit fontScale="90000"/>
          </a:bodyPr>
          <a:lstStyle/>
          <a:p>
            <a:r>
              <a:rPr lang="es-EC" dirty="0" smtClean="0"/>
              <a:t>Técnicas e Instrumentos de Investigación</a:t>
            </a:r>
            <a:endParaRPr lang="es-EC" dirty="0"/>
          </a:p>
        </p:txBody>
      </p:sp>
      <p:sp>
        <p:nvSpPr>
          <p:cNvPr id="4" name="3 CuadroTexto"/>
          <p:cNvSpPr txBox="1"/>
          <p:nvPr/>
        </p:nvSpPr>
        <p:spPr>
          <a:xfrm>
            <a:off x="539552" y="1124744"/>
            <a:ext cx="8280920" cy="3046988"/>
          </a:xfrm>
          <a:prstGeom prst="rect">
            <a:avLst/>
          </a:prstGeom>
          <a:noFill/>
        </p:spPr>
        <p:txBody>
          <a:bodyPr wrap="square" rtlCol="0">
            <a:spAutoFit/>
          </a:bodyPr>
          <a:lstStyle/>
          <a:p>
            <a:pPr algn="just"/>
            <a:endParaRPr lang="es-EC" sz="2400" dirty="0" smtClean="0"/>
          </a:p>
          <a:p>
            <a:pPr marL="342900" indent="-342900" algn="just">
              <a:buFont typeface="Wingdings" pitchFamily="2" charset="2"/>
              <a:buChar char="Ø"/>
            </a:pPr>
            <a:r>
              <a:rPr lang="es-EC" sz="2400" dirty="0" smtClean="0"/>
              <a:t>Encuestas.</a:t>
            </a:r>
          </a:p>
          <a:p>
            <a:pPr marL="342900" indent="-342900" algn="just">
              <a:buFont typeface="Wingdings" pitchFamily="2" charset="2"/>
              <a:buChar char="Ø"/>
            </a:pPr>
            <a:endParaRPr lang="es-EC" sz="2400" dirty="0" smtClean="0"/>
          </a:p>
          <a:p>
            <a:pPr marL="342900" indent="-342900" algn="just">
              <a:buFont typeface="Wingdings" pitchFamily="2" charset="2"/>
              <a:buChar char="Ø"/>
            </a:pPr>
            <a:r>
              <a:rPr lang="es-EC" sz="2400" dirty="0" smtClean="0"/>
              <a:t>Entrevistas.</a:t>
            </a:r>
          </a:p>
          <a:p>
            <a:pPr marL="342900" indent="-342900" algn="just">
              <a:buFont typeface="Wingdings" pitchFamily="2" charset="2"/>
              <a:buChar char="Ø"/>
            </a:pPr>
            <a:endParaRPr lang="es-EC" sz="2400" dirty="0" smtClean="0"/>
          </a:p>
          <a:p>
            <a:pPr marL="342900" indent="-342900" algn="just">
              <a:buFont typeface="Wingdings" pitchFamily="2" charset="2"/>
              <a:buChar char="Ø"/>
            </a:pPr>
            <a:r>
              <a:rPr lang="es-EC" sz="2400" dirty="0" smtClean="0"/>
              <a:t>Observación Directa.</a:t>
            </a:r>
          </a:p>
          <a:p>
            <a:pPr marL="342900" indent="-342900" algn="just">
              <a:buFont typeface="Wingdings" pitchFamily="2" charset="2"/>
              <a:buChar char="Ø"/>
            </a:pPr>
            <a:endParaRPr lang="es-EC" sz="2400" dirty="0" smtClean="0"/>
          </a:p>
          <a:p>
            <a:pPr marL="342900" indent="-342900" algn="just">
              <a:buFont typeface="Wingdings" pitchFamily="2" charset="2"/>
              <a:buChar char="Ø"/>
            </a:pPr>
            <a:r>
              <a:rPr lang="es-EC" sz="2400" dirty="0" smtClean="0"/>
              <a:t>Bibliográfica.</a:t>
            </a:r>
          </a:p>
        </p:txBody>
      </p:sp>
      <p:sp>
        <p:nvSpPr>
          <p:cNvPr id="3" name="2 Flecha derecha">
            <a:hlinkClick r:id="rId2" action="ppaction://hlinksldjump"/>
          </p:cNvPr>
          <p:cNvSpPr/>
          <p:nvPr/>
        </p:nvSpPr>
        <p:spPr>
          <a:xfrm>
            <a:off x="7380312" y="5805264"/>
            <a:ext cx="1296144"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849327426"/>
      </p:ext>
    </p:extLst>
  </p:cSld>
  <p:clrMapOvr>
    <a:masterClrMapping/>
  </p:clrMapOvr>
  <p:transition spd="slow">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fontScale="90000"/>
          </a:bodyPr>
          <a:lstStyle/>
          <a:p>
            <a:r>
              <a:rPr lang="it-IT" dirty="0" smtClean="0"/>
              <a:t>Proceso investigativo del problema</a:t>
            </a:r>
            <a:endParaRPr lang="es-EC" dirty="0"/>
          </a:p>
        </p:txBody>
      </p:sp>
      <p:sp>
        <p:nvSpPr>
          <p:cNvPr id="4" name="3 CuadroTexto"/>
          <p:cNvSpPr txBox="1"/>
          <p:nvPr/>
        </p:nvSpPr>
        <p:spPr>
          <a:xfrm>
            <a:off x="539552" y="1812880"/>
            <a:ext cx="8280920" cy="3785652"/>
          </a:xfrm>
          <a:prstGeom prst="rect">
            <a:avLst/>
          </a:prstGeom>
          <a:noFill/>
        </p:spPr>
        <p:txBody>
          <a:bodyPr wrap="square" rtlCol="0">
            <a:spAutoFit/>
          </a:bodyPr>
          <a:lstStyle/>
          <a:p>
            <a:pPr algn="just"/>
            <a:r>
              <a:rPr lang="es-EC" sz="2400" dirty="0" smtClean="0"/>
              <a:t>El proceso investigativo seguido ha permitido:</a:t>
            </a:r>
          </a:p>
          <a:p>
            <a:pPr algn="just"/>
            <a:endParaRPr lang="es-EC" sz="2400" dirty="0" smtClean="0"/>
          </a:p>
          <a:p>
            <a:pPr algn="just"/>
            <a:r>
              <a:rPr lang="es-EC" sz="2400" dirty="0" smtClean="0"/>
              <a:t>a)	Identificar los problemas preliminares</a:t>
            </a:r>
          </a:p>
          <a:p>
            <a:pPr algn="just"/>
            <a:r>
              <a:rPr lang="es-EC" sz="2400" dirty="0" smtClean="0"/>
              <a:t>b)	Investigar y analizar sus resultados</a:t>
            </a:r>
          </a:p>
          <a:p>
            <a:pPr algn="just"/>
            <a:r>
              <a:rPr lang="es-EC" sz="2400" dirty="0" smtClean="0"/>
              <a:t>c)	Plantearse objetivos a alcanzar</a:t>
            </a:r>
          </a:p>
          <a:p>
            <a:pPr algn="just"/>
            <a:r>
              <a:rPr lang="es-EC" sz="2400" dirty="0" smtClean="0"/>
              <a:t>d)	Presentar alternativas de solución</a:t>
            </a:r>
          </a:p>
          <a:p>
            <a:pPr algn="just"/>
            <a:r>
              <a:rPr lang="es-EC" sz="2400" dirty="0" smtClean="0"/>
              <a:t>e)	Contrastarlas con la realidad</a:t>
            </a:r>
          </a:p>
          <a:p>
            <a:pPr algn="just"/>
            <a:r>
              <a:rPr lang="es-EC" sz="2400" dirty="0" smtClean="0"/>
              <a:t>f)	Interpretar resultados</a:t>
            </a:r>
          </a:p>
          <a:p>
            <a:pPr algn="just"/>
            <a:r>
              <a:rPr lang="es-EC" sz="2400" dirty="0" smtClean="0"/>
              <a:t>g)	Establecer conclusiones y recomendaciones</a:t>
            </a:r>
          </a:p>
          <a:p>
            <a:pPr algn="just"/>
            <a:r>
              <a:rPr lang="es-EC" sz="2400" dirty="0" smtClean="0"/>
              <a:t>.</a:t>
            </a:r>
          </a:p>
        </p:txBody>
      </p:sp>
      <p:sp>
        <p:nvSpPr>
          <p:cNvPr id="3" name="2 Flecha derecha">
            <a:hlinkClick r:id="rId2" action="ppaction://hlinksldjump"/>
          </p:cNvPr>
          <p:cNvSpPr/>
          <p:nvPr/>
        </p:nvSpPr>
        <p:spPr>
          <a:xfrm>
            <a:off x="7308304" y="5877272"/>
            <a:ext cx="122413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124695688"/>
      </p:ext>
    </p:extLst>
  </p:cSld>
  <p:clrMapOvr>
    <a:masterClrMapping/>
  </p:clrMapOvr>
  <p:transition spd="slow">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490066"/>
          </a:xfrm>
        </p:spPr>
        <p:txBody>
          <a:bodyPr>
            <a:noAutofit/>
          </a:bodyPr>
          <a:lstStyle/>
          <a:p>
            <a:r>
              <a:rPr lang="es-EC" sz="2800" dirty="0" smtClean="0"/>
              <a:t>ANALISIS DE RESULTADOS</a:t>
            </a:r>
            <a:endParaRPr lang="es-EC" sz="2800" dirty="0"/>
          </a:p>
        </p:txBody>
      </p:sp>
      <p:graphicFrame>
        <p:nvGraphicFramePr>
          <p:cNvPr id="10" name="9 Diagrama"/>
          <p:cNvGraphicFramePr/>
          <p:nvPr>
            <p:extLst>
              <p:ext uri="{D42A27DB-BD31-4B8C-83A1-F6EECF244321}">
                <p14:modId xmlns:p14="http://schemas.microsoft.com/office/powerpoint/2010/main" val="3113785735"/>
              </p:ext>
            </p:extLst>
          </p:nvPr>
        </p:nvGraphicFramePr>
        <p:xfrm>
          <a:off x="611560" y="476672"/>
          <a:ext cx="792088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11 Flecha derecha">
            <a:hlinkClick r:id="rId7" action="ppaction://hlinksldjump"/>
          </p:cNvPr>
          <p:cNvSpPr/>
          <p:nvPr/>
        </p:nvSpPr>
        <p:spPr>
          <a:xfrm>
            <a:off x="6660232" y="357301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4</a:t>
            </a:r>
            <a:endParaRPr lang="es-EC" dirty="0">
              <a:solidFill>
                <a:prstClr val="white"/>
              </a:solidFill>
            </a:endParaRPr>
          </a:p>
        </p:txBody>
      </p:sp>
      <p:sp>
        <p:nvSpPr>
          <p:cNvPr id="13" name="12 Flecha derecha">
            <a:hlinkClick r:id="rId8" action="ppaction://hlinksldjump"/>
          </p:cNvPr>
          <p:cNvSpPr/>
          <p:nvPr/>
        </p:nvSpPr>
        <p:spPr>
          <a:xfrm>
            <a:off x="6660232" y="5805264"/>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7</a:t>
            </a:r>
            <a:endParaRPr lang="es-EC" dirty="0">
              <a:solidFill>
                <a:prstClr val="white"/>
              </a:solidFill>
            </a:endParaRPr>
          </a:p>
        </p:txBody>
      </p:sp>
      <p:sp>
        <p:nvSpPr>
          <p:cNvPr id="3" name="2 Flecha derecha">
            <a:hlinkClick r:id="rId9"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volver</a:t>
            </a:r>
            <a:endParaRPr lang="es-EC" dirty="0">
              <a:solidFill>
                <a:prstClr val="white"/>
              </a:solidFill>
            </a:endParaRPr>
          </a:p>
        </p:txBody>
      </p:sp>
      <p:sp>
        <p:nvSpPr>
          <p:cNvPr id="9" name="8 Flecha derecha">
            <a:hlinkClick r:id="rId10" action="ppaction://hlinksldjump"/>
          </p:cNvPr>
          <p:cNvSpPr/>
          <p:nvPr/>
        </p:nvSpPr>
        <p:spPr>
          <a:xfrm>
            <a:off x="6660232" y="170080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2</a:t>
            </a:r>
          </a:p>
        </p:txBody>
      </p:sp>
      <p:sp>
        <p:nvSpPr>
          <p:cNvPr id="15" name="14 Flecha derecha">
            <a:hlinkClick r:id="rId11" action="ppaction://hlinksldjump"/>
          </p:cNvPr>
          <p:cNvSpPr/>
          <p:nvPr/>
        </p:nvSpPr>
        <p:spPr>
          <a:xfrm>
            <a:off x="6660232" y="62068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1</a:t>
            </a:r>
            <a:endParaRPr lang="es-EC" dirty="0">
              <a:solidFill>
                <a:prstClr val="white"/>
              </a:solidFill>
            </a:endParaRPr>
          </a:p>
        </p:txBody>
      </p:sp>
      <p:sp>
        <p:nvSpPr>
          <p:cNvPr id="16" name="15 Flecha derecha">
            <a:hlinkClick r:id="rId12" action="ppaction://hlinksldjump"/>
          </p:cNvPr>
          <p:cNvSpPr/>
          <p:nvPr/>
        </p:nvSpPr>
        <p:spPr>
          <a:xfrm>
            <a:off x="6660232" y="278092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3</a:t>
            </a:r>
            <a:endParaRPr lang="es-EC" dirty="0">
              <a:solidFill>
                <a:prstClr val="white"/>
              </a:solidFill>
            </a:endParaRPr>
          </a:p>
        </p:txBody>
      </p:sp>
      <p:sp>
        <p:nvSpPr>
          <p:cNvPr id="17" name="16 Flecha derecha">
            <a:hlinkClick r:id="rId13" action="ppaction://hlinksldjump"/>
          </p:cNvPr>
          <p:cNvSpPr/>
          <p:nvPr/>
        </p:nvSpPr>
        <p:spPr>
          <a:xfrm>
            <a:off x="6660232" y="436510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5</a:t>
            </a:r>
            <a:endParaRPr lang="es-EC" dirty="0">
              <a:solidFill>
                <a:prstClr val="white"/>
              </a:solidFill>
            </a:endParaRPr>
          </a:p>
        </p:txBody>
      </p:sp>
      <p:sp>
        <p:nvSpPr>
          <p:cNvPr id="18" name="17 Flecha derecha">
            <a:hlinkClick r:id="rId14" action="ppaction://hlinksldjump"/>
          </p:cNvPr>
          <p:cNvSpPr/>
          <p:nvPr/>
        </p:nvSpPr>
        <p:spPr>
          <a:xfrm>
            <a:off x="6660232" y="501317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6</a:t>
            </a:r>
            <a:endParaRPr lang="es-EC" dirty="0">
              <a:solidFill>
                <a:prstClr val="white"/>
              </a:solidFill>
            </a:endParaRPr>
          </a:p>
        </p:txBody>
      </p:sp>
    </p:spTree>
    <p:extLst>
      <p:ext uri="{BB962C8B-B14F-4D97-AF65-F5344CB8AC3E}">
        <p14:creationId xmlns:p14="http://schemas.microsoft.com/office/powerpoint/2010/main" val="1611623679"/>
      </p:ext>
    </p:extLst>
  </p:cSld>
  <p:clrMapOvr>
    <a:masterClrMapping/>
  </p:clrMapOvr>
  <p:transition spd="slow">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dirty="0"/>
              <a:t>Procesamiento, </a:t>
            </a:r>
            <a:r>
              <a:rPr lang="es-EC" dirty="0" smtClean="0"/>
              <a:t>Análisis </a:t>
            </a:r>
            <a:r>
              <a:rPr lang="es-EC" dirty="0"/>
              <a:t>e Interpretación de </a:t>
            </a:r>
            <a:r>
              <a:rPr lang="es-EC" dirty="0" smtClean="0"/>
              <a:t>Resultados</a:t>
            </a:r>
            <a:endParaRPr lang="es-EC" dirty="0"/>
          </a:p>
        </p:txBody>
      </p:sp>
      <p:sp>
        <p:nvSpPr>
          <p:cNvPr id="4" name="3 CuadroTexto"/>
          <p:cNvSpPr txBox="1"/>
          <p:nvPr/>
        </p:nvSpPr>
        <p:spPr>
          <a:xfrm>
            <a:off x="539552" y="1812880"/>
            <a:ext cx="8280920" cy="4524315"/>
          </a:xfrm>
          <a:prstGeom prst="rect">
            <a:avLst/>
          </a:prstGeom>
          <a:noFill/>
        </p:spPr>
        <p:txBody>
          <a:bodyPr wrap="square" rtlCol="0">
            <a:spAutoFit/>
          </a:bodyPr>
          <a:lstStyle/>
          <a:p>
            <a:pPr algn="just"/>
            <a:r>
              <a:rPr lang="es-EC" sz="2400" b="1" dirty="0" smtClean="0"/>
              <a:t>Tendencia </a:t>
            </a:r>
            <a:r>
              <a:rPr lang="es-EC" sz="2400" b="1" dirty="0"/>
              <a:t>de opinión de </a:t>
            </a:r>
            <a:r>
              <a:rPr lang="es-EC" sz="2400" b="1" dirty="0" smtClean="0"/>
              <a:t>entrevistas</a:t>
            </a:r>
          </a:p>
          <a:p>
            <a:pPr algn="just"/>
            <a:endParaRPr lang="es-EC" sz="2400" b="1" dirty="0" smtClean="0"/>
          </a:p>
          <a:p>
            <a:pPr marL="342900" indent="-342900" algn="just">
              <a:buFont typeface="Wingdings" pitchFamily="2" charset="2"/>
              <a:buChar char="Ø"/>
            </a:pPr>
            <a:r>
              <a:rPr lang="es-EC" sz="2400" b="1" dirty="0" smtClean="0"/>
              <a:t>Entrevista </a:t>
            </a:r>
            <a:r>
              <a:rPr lang="es-EC" sz="2400" b="1" dirty="0"/>
              <a:t>aplicada a funcionarios y autoridades de gobiernos locales</a:t>
            </a:r>
            <a:r>
              <a:rPr lang="es-EC" sz="2400" b="1" dirty="0" smtClean="0"/>
              <a:t>.</a:t>
            </a:r>
          </a:p>
          <a:p>
            <a:pPr marL="342900" indent="-342900" algn="just">
              <a:buFont typeface="Wingdings" pitchFamily="2" charset="2"/>
              <a:buChar char="Ø"/>
            </a:pPr>
            <a:endParaRPr lang="es-EC" sz="2400" b="1" dirty="0" smtClean="0"/>
          </a:p>
          <a:p>
            <a:pPr marL="342900" indent="-342900" algn="just">
              <a:buFont typeface="Wingdings" pitchFamily="2" charset="2"/>
              <a:buChar char="Ø"/>
            </a:pPr>
            <a:r>
              <a:rPr lang="es-EC" sz="2400" b="1" dirty="0" smtClean="0"/>
              <a:t>Entrevista </a:t>
            </a:r>
            <a:r>
              <a:rPr lang="es-EC" sz="2400" b="1" dirty="0"/>
              <a:t>realizada a directivos y docentes </a:t>
            </a:r>
            <a:r>
              <a:rPr lang="es-EC" sz="2400" b="1" dirty="0" smtClean="0"/>
              <a:t>universitarios.</a:t>
            </a:r>
          </a:p>
          <a:p>
            <a:pPr marL="342900" indent="-342900" algn="just">
              <a:buFont typeface="Wingdings" pitchFamily="2" charset="2"/>
              <a:buChar char="Ø"/>
            </a:pPr>
            <a:endParaRPr lang="es-EC" sz="2400" b="1" dirty="0" smtClean="0"/>
          </a:p>
          <a:p>
            <a:pPr marL="342900" indent="-342900" algn="just">
              <a:buFont typeface="Wingdings" pitchFamily="2" charset="2"/>
              <a:buChar char="Ø"/>
            </a:pPr>
            <a:r>
              <a:rPr lang="es-EC" sz="2400" b="1" dirty="0" smtClean="0"/>
              <a:t>Entrevista </a:t>
            </a:r>
            <a:r>
              <a:rPr lang="es-EC" sz="2400" b="1" dirty="0"/>
              <a:t>aplicada a representantes del sector privado</a:t>
            </a:r>
            <a:r>
              <a:rPr lang="es-EC" sz="2400" b="1" dirty="0" smtClean="0"/>
              <a:t>.</a:t>
            </a:r>
          </a:p>
          <a:p>
            <a:pPr marL="342900" indent="-342900" algn="just">
              <a:buFont typeface="Wingdings" pitchFamily="2" charset="2"/>
              <a:buChar char="Ø"/>
            </a:pPr>
            <a:endParaRPr lang="es-EC" sz="2400" b="1" dirty="0" smtClean="0"/>
          </a:p>
          <a:p>
            <a:pPr marL="342900" indent="-342900" algn="just">
              <a:buFont typeface="Wingdings" pitchFamily="2" charset="2"/>
              <a:buChar char="Ø"/>
            </a:pPr>
            <a:r>
              <a:rPr lang="es-EC" sz="2400" b="1" dirty="0" smtClean="0"/>
              <a:t>Entrevista </a:t>
            </a:r>
            <a:r>
              <a:rPr lang="es-EC" sz="2400" b="1" dirty="0"/>
              <a:t>aplicada a especialistas en emprendimiento.</a:t>
            </a:r>
            <a:endParaRPr lang="es-EC" sz="2400" b="1" dirty="0" smtClean="0"/>
          </a:p>
          <a:p>
            <a:pPr algn="just"/>
            <a:endParaRPr lang="es-EC" sz="2400" b="1" dirty="0"/>
          </a:p>
          <a:p>
            <a:pPr algn="just"/>
            <a:endParaRPr lang="es-EC" sz="2400" b="1" dirty="0" smtClean="0"/>
          </a:p>
        </p:txBody>
      </p:sp>
      <p:sp>
        <p:nvSpPr>
          <p:cNvPr id="3" name="2 Flecha derecha">
            <a:hlinkClick r:id="rId2" action="ppaction://hlinksldjump"/>
          </p:cNvPr>
          <p:cNvSpPr/>
          <p:nvPr/>
        </p:nvSpPr>
        <p:spPr>
          <a:xfrm>
            <a:off x="7236296" y="5517232"/>
            <a:ext cx="1224136" cy="8199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332759066"/>
      </p:ext>
    </p:extLst>
  </p:cSld>
  <p:clrMapOvr>
    <a:masterClrMapping/>
  </p:clrMapOvr>
  <p:transition spd="slow">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Autofit/>
          </a:bodyPr>
          <a:lstStyle/>
          <a:p>
            <a:r>
              <a:rPr lang="es-EC" sz="3200" b="1" dirty="0"/>
              <a:t>Contrastación de preguntas de investigación con los resultados de la investigación</a:t>
            </a:r>
            <a:r>
              <a:rPr lang="es-EC" sz="3200" b="1" dirty="0" smtClean="0"/>
              <a:t>.</a:t>
            </a:r>
            <a:endParaRPr lang="es-EC" sz="3200" b="1" dirty="0"/>
          </a:p>
        </p:txBody>
      </p:sp>
      <p:sp>
        <p:nvSpPr>
          <p:cNvPr id="4" name="3 CuadroTexto"/>
          <p:cNvSpPr txBox="1"/>
          <p:nvPr/>
        </p:nvSpPr>
        <p:spPr>
          <a:xfrm>
            <a:off x="539552" y="1268760"/>
            <a:ext cx="8280920" cy="5755422"/>
          </a:xfrm>
          <a:prstGeom prst="rect">
            <a:avLst/>
          </a:prstGeom>
          <a:noFill/>
        </p:spPr>
        <p:txBody>
          <a:bodyPr wrap="square" rtlCol="0">
            <a:spAutoFit/>
          </a:bodyPr>
          <a:lstStyle/>
          <a:p>
            <a:pPr algn="just"/>
            <a:endParaRPr lang="es-EC" sz="2800" b="1" dirty="0" smtClean="0"/>
          </a:p>
          <a:p>
            <a:pPr algn="ctr"/>
            <a:r>
              <a:rPr lang="es-EC" sz="3200" b="1" dirty="0" smtClean="0"/>
              <a:t>PERFIL </a:t>
            </a:r>
            <a:r>
              <a:rPr lang="es-EC" sz="3200" b="1" dirty="0"/>
              <a:t>DE LOS EMPRENDEDORES EN MARCHA</a:t>
            </a:r>
            <a:r>
              <a:rPr lang="es-EC" sz="2800" b="1" dirty="0" smtClean="0"/>
              <a:t>.</a:t>
            </a:r>
          </a:p>
          <a:p>
            <a:pPr algn="just"/>
            <a:endParaRPr lang="es-EC" sz="2800" b="1" dirty="0" smtClean="0"/>
          </a:p>
          <a:p>
            <a:pPr algn="just"/>
            <a:r>
              <a:rPr lang="es-EC" sz="2800" b="1" dirty="0" smtClean="0"/>
              <a:t>El </a:t>
            </a:r>
            <a:r>
              <a:rPr lang="es-EC" sz="2800" b="1" dirty="0"/>
              <a:t>60% de emprendedores imbabureños son varones, el 76% no supera los 44 años de edad, es decir son emprendedores jóvenes, el 68% se encuentra casado, un 53% de ellos nació en el cantón Ibarra, el estado civil del 57% al iniciar su empresa era casado, el 53% no superaba los 34 años de edad al iniciar su empresa. Para el 69% su principal motivación para emprender fue la necesidad, el 71% al emprender buscaba mejorar su nivel de ingresos.</a:t>
            </a:r>
            <a:endParaRPr lang="es-EC" sz="2800" b="1" dirty="0" smtClean="0"/>
          </a:p>
          <a:p>
            <a:pPr algn="just"/>
            <a:endParaRPr lang="es-EC" sz="2800" b="1" dirty="0"/>
          </a:p>
        </p:txBody>
      </p:sp>
    </p:spTree>
    <p:extLst>
      <p:ext uri="{BB962C8B-B14F-4D97-AF65-F5344CB8AC3E}">
        <p14:creationId xmlns:p14="http://schemas.microsoft.com/office/powerpoint/2010/main" val="2783032525"/>
      </p:ext>
    </p:extLst>
  </p:cSld>
  <p:clrMapOvr>
    <a:masterClrMapping/>
  </p:clrMapOvr>
  <p:transition spd="slow">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Autofit/>
          </a:bodyPr>
          <a:lstStyle/>
          <a:p>
            <a:r>
              <a:rPr lang="es-EC" sz="3600" dirty="0" smtClean="0"/>
              <a:t>Perfil de los Emprendedores en Marcha.</a:t>
            </a:r>
            <a:br>
              <a:rPr lang="es-EC" sz="3600" dirty="0" smtClean="0"/>
            </a:br>
            <a:endParaRPr lang="es-EC" sz="3600" dirty="0"/>
          </a:p>
        </p:txBody>
      </p:sp>
      <p:sp>
        <p:nvSpPr>
          <p:cNvPr id="4" name="3 CuadroTexto"/>
          <p:cNvSpPr txBox="1"/>
          <p:nvPr/>
        </p:nvSpPr>
        <p:spPr>
          <a:xfrm>
            <a:off x="539552" y="1124744"/>
            <a:ext cx="8280920" cy="6001643"/>
          </a:xfrm>
          <a:prstGeom prst="rect">
            <a:avLst/>
          </a:prstGeom>
          <a:noFill/>
        </p:spPr>
        <p:txBody>
          <a:bodyPr wrap="square" rtlCol="0">
            <a:spAutoFit/>
          </a:bodyPr>
          <a:lstStyle/>
          <a:p>
            <a:pPr algn="just"/>
            <a:endParaRPr lang="es-EC" sz="3200" b="1" dirty="0" smtClean="0"/>
          </a:p>
          <a:p>
            <a:pPr algn="just"/>
            <a:r>
              <a:rPr lang="es-EC" sz="3200" b="1" dirty="0"/>
              <a:t>El 57% de emprendedores imbabureños desarrolla su actividad empresarial en el cantón Ibarra, el 39%  desempeña una actividad complementaria no identificada y el 31% es estudiante, el 53% le dedica tiempo completo a esta actividad, por lo que su emprendimiento pasaría a ser considerado como su actividad complementaria que la desempeña con la ayuda de su pareja o una tercera persona.</a:t>
            </a:r>
          </a:p>
          <a:p>
            <a:pPr algn="just"/>
            <a:endParaRPr lang="es-EC" sz="3200" b="1" dirty="0" smtClean="0"/>
          </a:p>
          <a:p>
            <a:pPr algn="just"/>
            <a:endParaRPr lang="es-EC" sz="3200" b="1" dirty="0"/>
          </a:p>
        </p:txBody>
      </p:sp>
    </p:spTree>
    <p:extLst>
      <p:ext uri="{BB962C8B-B14F-4D97-AF65-F5344CB8AC3E}">
        <p14:creationId xmlns:p14="http://schemas.microsoft.com/office/powerpoint/2010/main" val="1554138831"/>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
            </a:r>
            <a:br>
              <a:rPr lang="es-EC" dirty="0" smtClean="0"/>
            </a:br>
            <a:r>
              <a:rPr lang="es-EC" dirty="0" smtClean="0"/>
              <a:t>Objetivo del Diagnostico</a:t>
            </a:r>
            <a:endParaRPr lang="es-EC" dirty="0"/>
          </a:p>
        </p:txBody>
      </p:sp>
      <p:sp>
        <p:nvSpPr>
          <p:cNvPr id="6" name="5 CuadroTexto"/>
          <p:cNvSpPr txBox="1"/>
          <p:nvPr/>
        </p:nvSpPr>
        <p:spPr>
          <a:xfrm>
            <a:off x="594254" y="1700808"/>
            <a:ext cx="8136904" cy="3108543"/>
          </a:xfrm>
          <a:prstGeom prst="rect">
            <a:avLst/>
          </a:prstGeom>
          <a:noFill/>
        </p:spPr>
        <p:txBody>
          <a:bodyPr wrap="square" rtlCol="0">
            <a:spAutoFit/>
          </a:bodyPr>
          <a:lstStyle/>
          <a:p>
            <a:pPr algn="ctr"/>
            <a:endParaRPr lang="es-EC" sz="2800" dirty="0" smtClean="0"/>
          </a:p>
          <a:p>
            <a:pPr algn="just"/>
            <a:r>
              <a:rPr lang="es-EC" sz="2800" dirty="0"/>
              <a:t>Verificar el perfil del emprendedor imbabureño, sus requerimientos y necesidades, así como los principales procesos de los centros de emprendimiento e incubación de empresas en provincias de mayor desarrollo empresarial.</a:t>
            </a:r>
          </a:p>
          <a:p>
            <a:endParaRPr lang="es-EC" sz="2800" dirty="0" smtClean="0"/>
          </a:p>
        </p:txBody>
      </p:sp>
    </p:spTree>
    <p:extLst>
      <p:ext uri="{BB962C8B-B14F-4D97-AF65-F5344CB8AC3E}">
        <p14:creationId xmlns:p14="http://schemas.microsoft.com/office/powerpoint/2010/main" val="4219765776"/>
      </p:ext>
    </p:extLst>
  </p:cSld>
  <p:clrMapOvr>
    <a:masterClrMapping/>
  </p:clrMapOvr>
  <p:transition spd="slow">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a:t>Perfil de los Emprendedores en Marcha.</a:t>
            </a:r>
          </a:p>
        </p:txBody>
      </p:sp>
      <p:sp>
        <p:nvSpPr>
          <p:cNvPr id="4" name="3 CuadroTexto"/>
          <p:cNvSpPr txBox="1"/>
          <p:nvPr/>
        </p:nvSpPr>
        <p:spPr>
          <a:xfrm>
            <a:off x="539552" y="1812880"/>
            <a:ext cx="8280920" cy="4524315"/>
          </a:xfrm>
          <a:prstGeom prst="rect">
            <a:avLst/>
          </a:prstGeom>
          <a:noFill/>
        </p:spPr>
        <p:txBody>
          <a:bodyPr wrap="square" rtlCol="0">
            <a:spAutoFit/>
          </a:bodyPr>
          <a:lstStyle/>
          <a:p>
            <a:pPr algn="just"/>
            <a:endParaRPr lang="es-EC" sz="3200" b="1" dirty="0" smtClean="0"/>
          </a:p>
          <a:p>
            <a:pPr algn="just"/>
            <a:r>
              <a:rPr lang="es-EC" sz="3200" b="1" dirty="0"/>
              <a:t>El 35% cuenta con educación secundaria, un significativo 21% con educación superior, el 56% indica no haber recibido capacitación alguna en la creación de empresas, mientras el 44% indica lo contrario, el 33% de quienes recibieron capacitación lo hicieron en un centro de capacitación y un 31% en la universidad</a:t>
            </a:r>
            <a:endParaRPr lang="es-EC" sz="3200" b="1" dirty="0" smtClean="0"/>
          </a:p>
          <a:p>
            <a:pPr algn="just"/>
            <a:endParaRPr lang="es-EC" sz="3200" b="1" dirty="0"/>
          </a:p>
        </p:txBody>
      </p:sp>
    </p:spTree>
    <p:extLst>
      <p:ext uri="{BB962C8B-B14F-4D97-AF65-F5344CB8AC3E}">
        <p14:creationId xmlns:p14="http://schemas.microsoft.com/office/powerpoint/2010/main" val="1561870341"/>
      </p:ext>
    </p:extLst>
  </p:cSld>
  <p:clrMapOvr>
    <a:masterClrMapping/>
  </p:clrMapOvr>
  <p:transition spd="slow">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a:t>Perfil de los Emprendedores en Marcha.</a:t>
            </a:r>
          </a:p>
        </p:txBody>
      </p:sp>
      <p:sp>
        <p:nvSpPr>
          <p:cNvPr id="4" name="3 CuadroTexto"/>
          <p:cNvSpPr txBox="1"/>
          <p:nvPr/>
        </p:nvSpPr>
        <p:spPr>
          <a:xfrm>
            <a:off x="539552" y="908720"/>
            <a:ext cx="8280920" cy="6001643"/>
          </a:xfrm>
          <a:prstGeom prst="rect">
            <a:avLst/>
          </a:prstGeom>
          <a:noFill/>
        </p:spPr>
        <p:txBody>
          <a:bodyPr wrap="square" rtlCol="0">
            <a:spAutoFit/>
          </a:bodyPr>
          <a:lstStyle/>
          <a:p>
            <a:pPr algn="just"/>
            <a:endParaRPr lang="es-EC" sz="3200" b="1" dirty="0" smtClean="0"/>
          </a:p>
          <a:p>
            <a:pPr algn="just"/>
            <a:r>
              <a:rPr lang="es-EC" sz="3200" b="1" dirty="0"/>
              <a:t>El 60% de emprendedores tiene como actividad el servicio a las personas, el 58% tiene un tiempo de actividad superior a los 42 meses, lo que de acuerdo a estudios del Global </a:t>
            </a:r>
            <a:r>
              <a:rPr lang="es-EC" sz="3200" b="1" dirty="0" err="1"/>
              <a:t>Entrepreneur</a:t>
            </a:r>
            <a:r>
              <a:rPr lang="es-EC" sz="3200" b="1" dirty="0"/>
              <a:t> Monitor, le brinda mayor estabilidad en su desempeño futuro, el 42% restante tiene mayor riesgo de cerrar su negocio debido a su menor tiempo de vida y falta de experiencia en el manejo del negocio, el  61% ha creado entre 1 y 5 empleos adicionales al suyo.</a:t>
            </a:r>
          </a:p>
        </p:txBody>
      </p:sp>
    </p:spTree>
    <p:extLst>
      <p:ext uri="{BB962C8B-B14F-4D97-AF65-F5344CB8AC3E}">
        <p14:creationId xmlns:p14="http://schemas.microsoft.com/office/powerpoint/2010/main" val="1884245996"/>
      </p:ext>
    </p:extLst>
  </p:cSld>
  <p:clrMapOvr>
    <a:masterClrMapping/>
  </p:clrMapOvr>
  <p:transition spd="slow">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720080"/>
          </a:xfrm>
        </p:spPr>
        <p:txBody>
          <a:bodyPr>
            <a:normAutofit/>
          </a:bodyPr>
          <a:lstStyle/>
          <a:p>
            <a:r>
              <a:rPr lang="es-EC" sz="3600" dirty="0"/>
              <a:t>Perfil de los Emprendedores en Marcha.</a:t>
            </a:r>
          </a:p>
        </p:txBody>
      </p:sp>
      <p:sp>
        <p:nvSpPr>
          <p:cNvPr id="4" name="3 CuadroTexto"/>
          <p:cNvSpPr txBox="1"/>
          <p:nvPr/>
        </p:nvSpPr>
        <p:spPr>
          <a:xfrm>
            <a:off x="539552" y="908720"/>
            <a:ext cx="8280920" cy="6124754"/>
          </a:xfrm>
          <a:prstGeom prst="rect">
            <a:avLst/>
          </a:prstGeom>
          <a:noFill/>
        </p:spPr>
        <p:txBody>
          <a:bodyPr wrap="square" rtlCol="0">
            <a:spAutoFit/>
          </a:bodyPr>
          <a:lstStyle/>
          <a:p>
            <a:pPr algn="just"/>
            <a:r>
              <a:rPr lang="es-EC" sz="2800" b="1" dirty="0"/>
              <a:t>El 58% de emprendedores afirman haber innovado en sus productos y/o servicios hace menos de un año, el 29% afirma haberlo hecho entre uno y cinco años</a:t>
            </a:r>
            <a:r>
              <a:rPr lang="es-EC" sz="2800" b="1" dirty="0" smtClean="0"/>
              <a:t>.</a:t>
            </a:r>
          </a:p>
          <a:p>
            <a:pPr algn="just"/>
            <a:endParaRPr lang="es-EC" sz="2800" b="1" dirty="0"/>
          </a:p>
          <a:p>
            <a:pPr algn="just"/>
            <a:r>
              <a:rPr lang="es-EC" sz="2800" b="1" dirty="0" smtClean="0"/>
              <a:t>El </a:t>
            </a:r>
            <a:r>
              <a:rPr lang="es-EC" sz="2800" b="1" dirty="0"/>
              <a:t>48% de emprendimientos son empresas de hecho, el 33% no se encuentra afiliado a gremio alguno, el 38% se encuentra afiliado a gremios no especificados en la investigación, esto confirma el elevado nivel de informalidad de los negocios en marcha</a:t>
            </a:r>
            <a:r>
              <a:rPr lang="es-EC" sz="2800" b="1" dirty="0" smtClean="0"/>
              <a:t>.</a:t>
            </a:r>
          </a:p>
          <a:p>
            <a:pPr algn="just"/>
            <a:endParaRPr lang="es-EC" sz="2800" b="1" dirty="0"/>
          </a:p>
          <a:p>
            <a:pPr algn="just"/>
            <a:r>
              <a:rPr lang="es-EC" sz="2800" b="1" dirty="0"/>
              <a:t>El 67% de empresas tienen cobertura de mercado local es decir cantonal, el 44% indica tener tecnología no mayor a un año de antigüedad, y el 41% tecnología no mayor a cinco años</a:t>
            </a:r>
            <a:r>
              <a:rPr lang="es-EC" sz="2800" b="1" dirty="0" smtClean="0"/>
              <a:t>.</a:t>
            </a:r>
          </a:p>
        </p:txBody>
      </p:sp>
    </p:spTree>
    <p:extLst>
      <p:ext uri="{BB962C8B-B14F-4D97-AF65-F5344CB8AC3E}">
        <p14:creationId xmlns:p14="http://schemas.microsoft.com/office/powerpoint/2010/main" val="1047590455"/>
      </p:ext>
    </p:extLst>
  </p:cSld>
  <p:clrMapOvr>
    <a:masterClrMapping/>
  </p:clrMapOvr>
  <p:transition spd="slow">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a:t>Perfil de los Emprendedores en Marcha.</a:t>
            </a:r>
          </a:p>
        </p:txBody>
      </p:sp>
      <p:sp>
        <p:nvSpPr>
          <p:cNvPr id="4" name="3 CuadroTexto"/>
          <p:cNvSpPr txBox="1"/>
          <p:nvPr/>
        </p:nvSpPr>
        <p:spPr>
          <a:xfrm>
            <a:off x="539552" y="1262365"/>
            <a:ext cx="8280920" cy="5262979"/>
          </a:xfrm>
          <a:prstGeom prst="rect">
            <a:avLst/>
          </a:prstGeom>
          <a:noFill/>
        </p:spPr>
        <p:txBody>
          <a:bodyPr wrap="square" rtlCol="0">
            <a:spAutoFit/>
          </a:bodyPr>
          <a:lstStyle/>
          <a:p>
            <a:pPr algn="just"/>
            <a:r>
              <a:rPr lang="es-EC" sz="2400" b="1" dirty="0" smtClean="0"/>
              <a:t>El </a:t>
            </a:r>
            <a:r>
              <a:rPr lang="es-EC" sz="2400" b="1" dirty="0"/>
              <a:t>58% de emprendedores acudieron a fuentes de financiamiento informal, entre ellos sus familiares un 33%, sus amigos 10%, sus compañeros de trabajo un 5%, otros no especificados 10%, para un 23% fueron las cooperativas y para un 18% los bancos; para el 64% de ellos, el capital requerido para iniciar su empresa fue entre 1000  y 5000 mil dólares, para el 27% entre 5001 y 10000. El nivel de financiamiento requerido confirma que la mayoría de negocios en marcha son negocios de subsistencia, lo cual sumado a su grado de informalidad, dificulta el acceso a crédito formal</a:t>
            </a:r>
            <a:r>
              <a:rPr lang="es-EC" sz="2400" b="1" dirty="0" smtClean="0"/>
              <a:t>.</a:t>
            </a:r>
          </a:p>
          <a:p>
            <a:pPr algn="just"/>
            <a:endParaRPr lang="es-EC" sz="2400" b="1" dirty="0"/>
          </a:p>
          <a:p>
            <a:pPr algn="just"/>
            <a:r>
              <a:rPr lang="es-EC" sz="2400" b="1" dirty="0"/>
              <a:t>El 74% indica no haber creado otras empresas, del 26% que si lo han hecho el 67% se encuentra en funcionamiento.</a:t>
            </a:r>
          </a:p>
          <a:p>
            <a:pPr algn="just"/>
            <a:endParaRPr lang="es-EC" sz="2400" b="1" dirty="0" smtClean="0"/>
          </a:p>
        </p:txBody>
      </p:sp>
      <p:sp>
        <p:nvSpPr>
          <p:cNvPr id="3" name="2 Flecha derecha">
            <a:hlinkClick r:id="rId2" action="ppaction://hlinksldjump"/>
          </p:cNvPr>
          <p:cNvSpPr/>
          <p:nvPr/>
        </p:nvSpPr>
        <p:spPr>
          <a:xfrm>
            <a:off x="7236296" y="5949280"/>
            <a:ext cx="1584176" cy="7572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031813029"/>
      </p:ext>
    </p:extLst>
  </p:cSld>
  <p:clrMapOvr>
    <a:masterClrMapping/>
  </p:clrMapOvr>
  <p:transition spd="slow">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Perfil del Potencial </a:t>
            </a:r>
            <a:r>
              <a:rPr lang="es-EC" sz="3600" dirty="0"/>
              <a:t>E</a:t>
            </a:r>
            <a:r>
              <a:rPr lang="es-EC" sz="3600" dirty="0" smtClean="0"/>
              <a:t>mprendedor</a:t>
            </a:r>
            <a:endParaRPr lang="es-EC" sz="3600" dirty="0"/>
          </a:p>
        </p:txBody>
      </p:sp>
      <p:sp>
        <p:nvSpPr>
          <p:cNvPr id="4" name="3 CuadroTexto"/>
          <p:cNvSpPr txBox="1"/>
          <p:nvPr/>
        </p:nvSpPr>
        <p:spPr>
          <a:xfrm>
            <a:off x="539552" y="1556792"/>
            <a:ext cx="8280920" cy="4832092"/>
          </a:xfrm>
          <a:prstGeom prst="rect">
            <a:avLst/>
          </a:prstGeom>
          <a:noFill/>
        </p:spPr>
        <p:txBody>
          <a:bodyPr wrap="square" rtlCol="0">
            <a:spAutoFit/>
          </a:bodyPr>
          <a:lstStyle/>
          <a:p>
            <a:pPr algn="just"/>
            <a:r>
              <a:rPr lang="es-EC" sz="2800" b="1" dirty="0"/>
              <a:t>El 73% de potenciales emprendedores son mujeres, esto se debe a la inclinación del género femenino por el estudio de carreras administrativas, el 78% de los potenciales emprendedores tiene una edad de hasta 24 años, por lo que su potencialidad emprendedora es elevada, el 74% es soltero lo que permitiría generar emprendimientos por oportunidad antes que por necesidad, para un 36% su motivación es el generar fuentes de empleo, lo cual se justifica por los ideales de la juventud, para un 30%  mejorar su nivel de ingresos y para un 27% alcanzar su independencia.</a:t>
            </a:r>
            <a:endParaRPr lang="es-EC" sz="2800" b="1" dirty="0" smtClean="0"/>
          </a:p>
        </p:txBody>
      </p:sp>
    </p:spTree>
    <p:extLst>
      <p:ext uri="{BB962C8B-B14F-4D97-AF65-F5344CB8AC3E}">
        <p14:creationId xmlns:p14="http://schemas.microsoft.com/office/powerpoint/2010/main" val="599663957"/>
      </p:ext>
    </p:extLst>
  </p:cSld>
  <p:clrMapOvr>
    <a:masterClrMapping/>
  </p:clrMapOvr>
  <p:transition spd="slow">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Perfil del Potencial </a:t>
            </a:r>
            <a:r>
              <a:rPr lang="es-EC" sz="3600" dirty="0"/>
              <a:t>E</a:t>
            </a:r>
            <a:r>
              <a:rPr lang="es-EC" sz="3600" dirty="0" smtClean="0"/>
              <a:t>mprendedor</a:t>
            </a:r>
            <a:endParaRPr lang="es-EC" sz="3600" dirty="0"/>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r>
              <a:rPr lang="es-EC" sz="2800" b="1" dirty="0"/>
              <a:t>El 54% de ellos ha nacido en Ibarra, los demás cantones de la provincia se encuentran presentes y su participación guarda cierta relación con su población y actividad económica, existe un significativo 23% que pertenecen a otras provincias, entre ellas Esmeraldas, Carchi y Pichincha</a:t>
            </a:r>
            <a:r>
              <a:rPr lang="es-EC" sz="2800" b="1" dirty="0" smtClean="0"/>
              <a:t>.</a:t>
            </a:r>
          </a:p>
          <a:p>
            <a:pPr algn="just"/>
            <a:endParaRPr lang="es-EC" sz="2800" b="1" dirty="0"/>
          </a:p>
          <a:p>
            <a:pPr algn="just"/>
            <a:r>
              <a:rPr lang="es-EC" sz="2800" b="1" dirty="0"/>
              <a:t>El 57% de potenciales emprendedores indican tener una actividad complementaria no identificada, un 18% es desempleado y un 14% empleado privado.</a:t>
            </a:r>
          </a:p>
        </p:txBody>
      </p:sp>
    </p:spTree>
    <p:extLst>
      <p:ext uri="{BB962C8B-B14F-4D97-AF65-F5344CB8AC3E}">
        <p14:creationId xmlns:p14="http://schemas.microsoft.com/office/powerpoint/2010/main" val="2011851645"/>
      </p:ext>
    </p:extLst>
  </p:cSld>
  <p:clrMapOvr>
    <a:masterClrMapping/>
  </p:clrMapOvr>
  <p:transition spd="slow">
    <p:zo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Perfil del Potencial </a:t>
            </a:r>
            <a:r>
              <a:rPr lang="es-EC" sz="3600" dirty="0"/>
              <a:t>E</a:t>
            </a:r>
            <a:r>
              <a:rPr lang="es-EC" sz="3600" dirty="0" smtClean="0"/>
              <a:t>mprendedor</a:t>
            </a:r>
            <a:endParaRPr lang="es-EC" sz="3600" dirty="0"/>
          </a:p>
        </p:txBody>
      </p:sp>
      <p:sp>
        <p:nvSpPr>
          <p:cNvPr id="4" name="3 CuadroTexto"/>
          <p:cNvSpPr txBox="1"/>
          <p:nvPr/>
        </p:nvSpPr>
        <p:spPr>
          <a:xfrm>
            <a:off x="539552" y="1812880"/>
            <a:ext cx="8280920" cy="3539430"/>
          </a:xfrm>
          <a:prstGeom prst="rect">
            <a:avLst/>
          </a:prstGeom>
          <a:noFill/>
        </p:spPr>
        <p:txBody>
          <a:bodyPr wrap="square" rtlCol="0">
            <a:spAutoFit/>
          </a:bodyPr>
          <a:lstStyle/>
          <a:p>
            <a:pPr algn="just"/>
            <a:r>
              <a:rPr lang="es-EC" sz="2800" b="1" dirty="0"/>
              <a:t>El 61% indica haber recibido capacitación sobre la creación de empresas y un 82% de ellos indican haberla recibido en la universidad</a:t>
            </a:r>
            <a:r>
              <a:rPr lang="es-EC" sz="2800" b="1" dirty="0" smtClean="0"/>
              <a:t>.</a:t>
            </a:r>
          </a:p>
          <a:p>
            <a:pPr algn="just"/>
            <a:endParaRPr lang="es-EC" sz="2800" b="1" dirty="0"/>
          </a:p>
          <a:p>
            <a:pPr algn="just"/>
            <a:r>
              <a:rPr lang="es-EC" sz="2800" b="1" dirty="0"/>
              <a:t>Para el 79% es muy importante el incorporar en su formación profesional los conocimientos y condiciones para crear empresas, para el 21% es importante; es decir para el 100% es al menos importante.</a:t>
            </a:r>
          </a:p>
        </p:txBody>
      </p:sp>
      <p:sp>
        <p:nvSpPr>
          <p:cNvPr id="3" name="2 Flecha derecha">
            <a:hlinkClick r:id="rId2" action="ppaction://hlinksldjump"/>
          </p:cNvPr>
          <p:cNvSpPr/>
          <p:nvPr/>
        </p:nvSpPr>
        <p:spPr>
          <a:xfrm>
            <a:off x="7092280" y="5373216"/>
            <a:ext cx="122413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754113079"/>
      </p:ext>
    </p:extLst>
  </p:cSld>
  <p:clrMapOvr>
    <a:masterClrMapping/>
  </p:clrMapOvr>
  <p:transition spd="slow">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requieren los emprendedores por parte de las entidades que apoyan el emprendimiento en la provincia?</a:t>
            </a:r>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endParaRPr lang="es-EC" sz="2800" b="1" dirty="0" smtClean="0"/>
          </a:p>
          <a:p>
            <a:pPr algn="just"/>
            <a:endParaRPr lang="es-EC" sz="2800" b="1" dirty="0"/>
          </a:p>
          <a:p>
            <a:pPr algn="just"/>
            <a:r>
              <a:rPr lang="es-EC" sz="2800" b="1" dirty="0" smtClean="0"/>
              <a:t>El </a:t>
            </a:r>
            <a:r>
              <a:rPr lang="es-EC" sz="2800" b="1" dirty="0"/>
              <a:t>61% indica haber recibido capacitación sobre la creación de empresas y un 82% de ellos indican haberla recibido en la universidad</a:t>
            </a:r>
            <a:r>
              <a:rPr lang="es-EC" sz="2800" b="1" dirty="0" smtClean="0"/>
              <a:t>.</a:t>
            </a:r>
          </a:p>
          <a:p>
            <a:pPr algn="just"/>
            <a:endParaRPr lang="es-EC" sz="2800" b="1" dirty="0"/>
          </a:p>
          <a:p>
            <a:pPr algn="just"/>
            <a:r>
              <a:rPr lang="es-EC" sz="2800" b="1" dirty="0"/>
              <a:t>Para el 79% es muy importante el incorporar en su formación profesional los conocimientos y condiciones para crear empresas, para el 21% es importante; es decir para el 100% es al menos importante.</a:t>
            </a:r>
          </a:p>
        </p:txBody>
      </p:sp>
    </p:spTree>
    <p:extLst>
      <p:ext uri="{BB962C8B-B14F-4D97-AF65-F5344CB8AC3E}">
        <p14:creationId xmlns:p14="http://schemas.microsoft.com/office/powerpoint/2010/main" val="3712299818"/>
      </p:ext>
    </p:extLst>
  </p:cSld>
  <p:clrMapOvr>
    <a:masterClrMapping/>
  </p:clrMapOvr>
  <p:transition spd="slow">
    <p:zo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1143000"/>
          </a:xfrm>
        </p:spPr>
        <p:txBody>
          <a:bodyPr>
            <a:normAutofit fontScale="90000"/>
          </a:bodyPr>
          <a:lstStyle/>
          <a:p>
            <a:r>
              <a:rPr lang="es-EC" sz="3600" dirty="0" smtClean="0"/>
              <a:t>¿Qué </a:t>
            </a:r>
            <a:r>
              <a:rPr lang="es-EC" sz="3600" dirty="0"/>
              <a:t>tipo de apoyo requieren los emprendedores por parte de las entidades que apoyan el emprendimiento en la provincia?</a:t>
            </a:r>
          </a:p>
        </p:txBody>
      </p:sp>
      <p:sp>
        <p:nvSpPr>
          <p:cNvPr id="4" name="3 CuadroTexto"/>
          <p:cNvSpPr txBox="1"/>
          <p:nvPr/>
        </p:nvSpPr>
        <p:spPr>
          <a:xfrm>
            <a:off x="539552" y="1628800"/>
            <a:ext cx="8280920" cy="5262979"/>
          </a:xfrm>
          <a:prstGeom prst="rect">
            <a:avLst/>
          </a:prstGeom>
          <a:noFill/>
        </p:spPr>
        <p:txBody>
          <a:bodyPr wrap="square" rtlCol="0">
            <a:spAutoFit/>
          </a:bodyPr>
          <a:lstStyle/>
          <a:p>
            <a:pPr algn="just"/>
            <a:r>
              <a:rPr lang="es-EC" sz="2800" b="1" dirty="0"/>
              <a:t>Según la percepción de los emprendedores imbabureños los factores de mayor relevancia para el crecimiento de su empresa son</a:t>
            </a:r>
            <a:r>
              <a:rPr lang="es-EC" sz="2800" b="1" dirty="0" smtClean="0"/>
              <a:t>:</a:t>
            </a:r>
          </a:p>
          <a:p>
            <a:pPr algn="just"/>
            <a:endParaRPr lang="es-EC" sz="2800" b="1" dirty="0"/>
          </a:p>
          <a:p>
            <a:pPr algn="just"/>
            <a:r>
              <a:rPr lang="es-EC" sz="2800" b="1" dirty="0"/>
              <a:t>El apoyo financiero con un 19%.</a:t>
            </a:r>
          </a:p>
          <a:p>
            <a:pPr algn="just"/>
            <a:r>
              <a:rPr lang="es-EC" sz="2800" b="1" dirty="0"/>
              <a:t>La educación y el entrenamiento en un 14%.</a:t>
            </a:r>
          </a:p>
          <a:p>
            <a:pPr algn="just"/>
            <a:r>
              <a:rPr lang="es-EC" sz="2800" b="1" dirty="0"/>
              <a:t>La apertura de mercados en un 13%.</a:t>
            </a:r>
          </a:p>
          <a:p>
            <a:pPr algn="just"/>
            <a:r>
              <a:rPr lang="es-EC" sz="2800" b="1" dirty="0"/>
              <a:t>El acceso a infraestructura física en un 12%.</a:t>
            </a:r>
          </a:p>
          <a:p>
            <a:pPr algn="just"/>
            <a:r>
              <a:rPr lang="es-EC" sz="2800" b="1" dirty="0"/>
              <a:t>El acceso a Infraestructura comercial y profesional en un 12%.</a:t>
            </a:r>
          </a:p>
          <a:p>
            <a:pPr algn="just"/>
            <a:r>
              <a:rPr lang="es-EC" sz="2800" b="1" dirty="0"/>
              <a:t>La investigación y transferencia de desarrollo en un 9%.</a:t>
            </a:r>
          </a:p>
        </p:txBody>
      </p:sp>
    </p:spTree>
    <p:extLst>
      <p:ext uri="{BB962C8B-B14F-4D97-AF65-F5344CB8AC3E}">
        <p14:creationId xmlns:p14="http://schemas.microsoft.com/office/powerpoint/2010/main" val="3948540006"/>
      </p:ext>
    </p:extLst>
  </p:cSld>
  <p:clrMapOvr>
    <a:masterClrMapping/>
  </p:clrMapOvr>
  <p:transition spd="slow">
    <p:zo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requieren los emprendedores por parte de las entidades que apoyan el emprendimiento en la provincia?</a:t>
            </a:r>
          </a:p>
        </p:txBody>
      </p:sp>
      <p:sp>
        <p:nvSpPr>
          <p:cNvPr id="4" name="3 CuadroTexto"/>
          <p:cNvSpPr txBox="1"/>
          <p:nvPr/>
        </p:nvSpPr>
        <p:spPr>
          <a:xfrm>
            <a:off x="539552" y="1812880"/>
            <a:ext cx="8280920" cy="4832092"/>
          </a:xfrm>
          <a:prstGeom prst="rect">
            <a:avLst/>
          </a:prstGeom>
          <a:noFill/>
        </p:spPr>
        <p:txBody>
          <a:bodyPr wrap="square" rtlCol="0">
            <a:spAutoFit/>
          </a:bodyPr>
          <a:lstStyle/>
          <a:p>
            <a:pPr algn="just"/>
            <a:r>
              <a:rPr lang="es-EC" sz="2800" b="1" dirty="0" smtClean="0"/>
              <a:t>De </a:t>
            </a:r>
            <a:r>
              <a:rPr lang="es-EC" sz="2800" b="1" dirty="0"/>
              <a:t>igual forma, los factores que según la percepción de los emprendedores imbabureños tendrían mayor incidencia en el cierre de  negocios son en orden de importancia</a:t>
            </a:r>
            <a:r>
              <a:rPr lang="es-EC" sz="2800" b="1" dirty="0" smtClean="0"/>
              <a:t>:</a:t>
            </a:r>
          </a:p>
          <a:p>
            <a:pPr algn="just"/>
            <a:endParaRPr lang="es-EC" sz="2800" b="1" dirty="0"/>
          </a:p>
          <a:p>
            <a:pPr algn="just"/>
            <a:r>
              <a:rPr lang="es-EC" sz="2800" b="1" dirty="0"/>
              <a:t>Problemas de financiamiento, en un 22%.</a:t>
            </a:r>
          </a:p>
          <a:p>
            <a:pPr algn="just"/>
            <a:r>
              <a:rPr lang="es-EC" sz="2800" b="1" dirty="0"/>
              <a:t>Oportunidad de otro trabajo, en un 18%.</a:t>
            </a:r>
          </a:p>
          <a:p>
            <a:pPr algn="just"/>
            <a:r>
              <a:rPr lang="es-EC" sz="2800" b="1" dirty="0"/>
              <a:t>Otras razones no especificadas con un nivel de importancia del 17%.</a:t>
            </a:r>
          </a:p>
          <a:p>
            <a:pPr algn="just"/>
            <a:r>
              <a:rPr lang="es-EC" sz="2800" b="1" dirty="0"/>
              <a:t>Oportunidad de venta del negocio en un 14%.</a:t>
            </a:r>
          </a:p>
          <a:p>
            <a:pPr algn="just"/>
            <a:r>
              <a:rPr lang="es-EC" sz="2800" b="1" dirty="0"/>
              <a:t>Salida planificada del negocio, en un 13%.</a:t>
            </a:r>
          </a:p>
        </p:txBody>
      </p:sp>
    </p:spTree>
    <p:extLst>
      <p:ext uri="{BB962C8B-B14F-4D97-AF65-F5344CB8AC3E}">
        <p14:creationId xmlns:p14="http://schemas.microsoft.com/office/powerpoint/2010/main" val="3010465062"/>
      </p:ext>
    </p:extLst>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Objetivos Específicos</a:t>
            </a:r>
            <a:endParaRPr lang="es-EC" dirty="0"/>
          </a:p>
        </p:txBody>
      </p:sp>
      <p:sp>
        <p:nvSpPr>
          <p:cNvPr id="6" name="5 CuadroTexto"/>
          <p:cNvSpPr txBox="1"/>
          <p:nvPr/>
        </p:nvSpPr>
        <p:spPr>
          <a:xfrm>
            <a:off x="251520" y="1052736"/>
            <a:ext cx="8640960" cy="5262979"/>
          </a:xfrm>
          <a:prstGeom prst="rect">
            <a:avLst/>
          </a:prstGeom>
          <a:noFill/>
        </p:spPr>
        <p:txBody>
          <a:bodyPr wrap="square" rtlCol="0">
            <a:spAutoFit/>
          </a:bodyPr>
          <a:lstStyle/>
          <a:p>
            <a:pPr marL="514350" lvl="0" indent="-514350" algn="just">
              <a:buFont typeface="+mj-lt"/>
              <a:buAutoNum type="alphaLcPeriod"/>
            </a:pPr>
            <a:endParaRPr lang="es-EC" sz="2800" dirty="0" smtClean="0"/>
          </a:p>
          <a:p>
            <a:pPr marL="514350" lvl="0" indent="-514350" algn="just">
              <a:buFont typeface="+mj-lt"/>
              <a:buAutoNum type="alphaLcPeriod"/>
            </a:pPr>
            <a:r>
              <a:rPr lang="es-EC" sz="2800" dirty="0" smtClean="0"/>
              <a:t>Definir </a:t>
            </a:r>
            <a:r>
              <a:rPr lang="es-EC" sz="2800" dirty="0"/>
              <a:t>el perfil  del emprendedor </a:t>
            </a:r>
            <a:r>
              <a:rPr lang="es-EC" sz="2800" dirty="0" smtClean="0"/>
              <a:t>imbabureño</a:t>
            </a:r>
          </a:p>
          <a:p>
            <a:pPr marL="514350" lvl="0" indent="-514350" algn="just">
              <a:buFont typeface="+mj-lt"/>
              <a:buAutoNum type="alphaLcPeriod"/>
            </a:pPr>
            <a:r>
              <a:rPr lang="es-EC" sz="2800" dirty="0" smtClean="0"/>
              <a:t>Determinar </a:t>
            </a:r>
            <a:r>
              <a:rPr lang="es-EC" sz="2800" dirty="0"/>
              <a:t>el apoyo requerido por los emprendedores imbabureños.</a:t>
            </a:r>
          </a:p>
          <a:p>
            <a:pPr marL="514350" lvl="0" indent="-514350" algn="just">
              <a:buFont typeface="+mj-lt"/>
              <a:buAutoNum type="alphaLcPeriod"/>
            </a:pPr>
            <a:r>
              <a:rPr lang="es-EC" sz="2800" dirty="0"/>
              <a:t>Establecer el apoyo recibido por los emprendedores imbabureños de parte de las entidades llamadas a apoyar el emprendimiento en la provincia.</a:t>
            </a:r>
          </a:p>
          <a:p>
            <a:pPr marL="514350" lvl="0" indent="-514350" algn="just">
              <a:buFont typeface="+mj-lt"/>
              <a:buAutoNum type="alphaLcPeriod"/>
            </a:pPr>
            <a:r>
              <a:rPr lang="es-EC" sz="2800" dirty="0"/>
              <a:t>Verificar la estructura orgánica de los centros de emprendimiento e incubación de empresas en provincias de mayor desarrollo empresarial.</a:t>
            </a:r>
          </a:p>
          <a:p>
            <a:pPr algn="just"/>
            <a:r>
              <a:rPr lang="es-EC" sz="2800" dirty="0" smtClean="0"/>
              <a:t>	</a:t>
            </a:r>
          </a:p>
          <a:p>
            <a:pPr algn="just"/>
            <a:endParaRPr lang="es-EC" sz="2800" dirty="0" smtClean="0"/>
          </a:p>
        </p:txBody>
      </p:sp>
      <p:sp>
        <p:nvSpPr>
          <p:cNvPr id="3" name="2 Flecha derecha">
            <a:hlinkClick r:id="rId2" action="ppaction://hlinksldjump"/>
          </p:cNvPr>
          <p:cNvSpPr/>
          <p:nvPr/>
        </p:nvSpPr>
        <p:spPr>
          <a:xfrm>
            <a:off x="7380312" y="5445224"/>
            <a:ext cx="129614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11174547"/>
      </p:ext>
    </p:extLst>
  </p:cSld>
  <p:clrMapOvr>
    <a:masterClrMapping/>
  </p:clrMapOvr>
  <p:transition spd="slow">
    <p:zo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requieren los emprendedores por parte de las entidades que apoyan el emprendimiento en la provincia?</a:t>
            </a:r>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endParaRPr lang="es-EC" sz="2800" b="1" dirty="0" smtClean="0"/>
          </a:p>
          <a:p>
            <a:pPr algn="just"/>
            <a:r>
              <a:rPr lang="es-EC" sz="2800" b="1" dirty="0" smtClean="0"/>
              <a:t>Como </a:t>
            </a:r>
            <a:r>
              <a:rPr lang="es-EC" sz="2800" b="1" dirty="0"/>
              <a:t>se puede apreciar según la percepción de los emprendedores en marcha, el factor financiero es considerado como uno de los elementos de mayor trascendencia tanto para el crecimiento como para el cierre de la empresa; no se consideran otro tipo de elementos considerados como factores de éxito, entre ellos el desarrollo de habilidades emprendedoras, conformación de redes y contactos de apoyo, entre otros.</a:t>
            </a:r>
          </a:p>
        </p:txBody>
      </p:sp>
      <p:sp>
        <p:nvSpPr>
          <p:cNvPr id="3" name="2 Flecha derecha">
            <a:hlinkClick r:id="rId2" action="ppaction://hlinksldjump"/>
          </p:cNvPr>
          <p:cNvSpPr/>
          <p:nvPr/>
        </p:nvSpPr>
        <p:spPr>
          <a:xfrm>
            <a:off x="7236296" y="5229200"/>
            <a:ext cx="122413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533765848"/>
      </p:ext>
    </p:extLst>
  </p:cSld>
  <p:clrMapOvr>
    <a:masterClrMapping/>
  </p:clrMapOvr>
  <p:transition spd="slow">
    <p:zo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han recibido los emprendedores imbabureños de las entidades llamadas a apoyar el emprendimiento en la provincia</a:t>
            </a:r>
            <a:r>
              <a:rPr lang="es-EC" sz="3600" dirty="0" smtClean="0"/>
              <a:t>?</a:t>
            </a:r>
            <a:endParaRPr lang="es-EC" sz="3600" dirty="0"/>
          </a:p>
        </p:txBody>
      </p:sp>
      <p:sp>
        <p:nvSpPr>
          <p:cNvPr id="4" name="3 CuadroTexto"/>
          <p:cNvSpPr txBox="1"/>
          <p:nvPr/>
        </p:nvSpPr>
        <p:spPr>
          <a:xfrm>
            <a:off x="539552" y="1812880"/>
            <a:ext cx="8280920" cy="4832092"/>
          </a:xfrm>
          <a:prstGeom prst="rect">
            <a:avLst/>
          </a:prstGeom>
          <a:noFill/>
        </p:spPr>
        <p:txBody>
          <a:bodyPr wrap="square" rtlCol="0">
            <a:spAutoFit/>
          </a:bodyPr>
          <a:lstStyle/>
          <a:p>
            <a:pPr algn="just"/>
            <a:endParaRPr lang="es-EC" sz="2800" b="1" dirty="0" smtClean="0"/>
          </a:p>
          <a:p>
            <a:pPr algn="just"/>
            <a:r>
              <a:rPr lang="es-EC" sz="2800" b="1" dirty="0" smtClean="0"/>
              <a:t>El </a:t>
            </a:r>
            <a:r>
              <a:rPr lang="es-EC" sz="2800" b="1" dirty="0"/>
              <a:t>78% de los emprendedores Imbabureños afirman no haber recibido ningún tipo de apoyo de parte del gobierno nacional, mientras un 13% indica haber recibido financiamiento</a:t>
            </a:r>
            <a:r>
              <a:rPr lang="es-EC" sz="2800" b="1" dirty="0" smtClean="0"/>
              <a:t>.</a:t>
            </a:r>
          </a:p>
          <a:p>
            <a:pPr algn="just"/>
            <a:endParaRPr lang="es-EC" sz="2800" b="1" dirty="0"/>
          </a:p>
          <a:p>
            <a:pPr algn="just"/>
            <a:r>
              <a:rPr lang="es-EC" sz="2800" b="1" dirty="0"/>
              <a:t>En relación al apoyo recibido por parte del gobierno local el 87% de emprendedores imbabureños indican no haber recibido apoyo alguno, apenas un 5% afirma haber recibido Financiamiento y otro 5% Asistencia técnica</a:t>
            </a:r>
            <a:r>
              <a:rPr lang="es-EC" sz="2800" b="1" dirty="0" smtClean="0"/>
              <a:t>.</a:t>
            </a:r>
            <a:endParaRPr lang="es-EC" sz="2800" b="1" dirty="0"/>
          </a:p>
        </p:txBody>
      </p:sp>
    </p:spTree>
    <p:extLst>
      <p:ext uri="{BB962C8B-B14F-4D97-AF65-F5344CB8AC3E}">
        <p14:creationId xmlns:p14="http://schemas.microsoft.com/office/powerpoint/2010/main" val="2836689138"/>
      </p:ext>
    </p:extLst>
  </p:cSld>
  <p:clrMapOvr>
    <a:masterClrMapping/>
  </p:clrMapOvr>
  <p:transition spd="slow">
    <p:zo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han recibido los emprendedores imbabureños de las entidades llamadas a apoyar el emprendimiento en la provincia</a:t>
            </a:r>
            <a:r>
              <a:rPr lang="es-EC" sz="3600" dirty="0" smtClean="0"/>
              <a:t>?</a:t>
            </a:r>
            <a:endParaRPr lang="es-EC" sz="3600" dirty="0"/>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endParaRPr lang="es-EC" sz="2800" b="1" dirty="0" smtClean="0"/>
          </a:p>
          <a:p>
            <a:pPr algn="just"/>
            <a:r>
              <a:rPr lang="es-EC" sz="2800" b="1" dirty="0" smtClean="0"/>
              <a:t>El </a:t>
            </a:r>
            <a:r>
              <a:rPr lang="es-EC" sz="2800" b="1" dirty="0"/>
              <a:t>87% de emprendedores afirma no haber recibido apoyo alguno de la universidad, tan solo un 6% indica haber recibido Formación y capacitación.</a:t>
            </a:r>
          </a:p>
          <a:p>
            <a:pPr algn="just"/>
            <a:endParaRPr lang="es-EC" sz="2800" b="1" dirty="0" smtClean="0"/>
          </a:p>
          <a:p>
            <a:pPr algn="just"/>
            <a:r>
              <a:rPr lang="es-EC" sz="2800" b="1" dirty="0" smtClean="0"/>
              <a:t>En </a:t>
            </a:r>
            <a:r>
              <a:rPr lang="es-EC" sz="2800" b="1" dirty="0"/>
              <a:t>relación a la empresa privada el 67% indica no haber recibido ningún tipo de apoyo, mientras el 11% ha recibido capacitación, el 8% Asistencia técnica y el 7% Acompañamiento gerencial.</a:t>
            </a:r>
          </a:p>
          <a:p>
            <a:pPr algn="just"/>
            <a:endParaRPr lang="es-EC" sz="2800" b="1" dirty="0"/>
          </a:p>
        </p:txBody>
      </p:sp>
    </p:spTree>
    <p:extLst>
      <p:ext uri="{BB962C8B-B14F-4D97-AF65-F5344CB8AC3E}">
        <p14:creationId xmlns:p14="http://schemas.microsoft.com/office/powerpoint/2010/main" val="568698468"/>
      </p:ext>
    </p:extLst>
  </p:cSld>
  <p:clrMapOvr>
    <a:masterClrMapping/>
  </p:clrMapOvr>
  <p:transition spd="slow">
    <p:zo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tipo de apoyo han recibido los emprendedores imbabureños de las entidades llamadas a apoyar el emprendimiento en la provincia</a:t>
            </a:r>
            <a:r>
              <a:rPr lang="es-EC" sz="3600" dirty="0" smtClean="0"/>
              <a:t>?</a:t>
            </a:r>
            <a:endParaRPr lang="es-EC" sz="3600" dirty="0"/>
          </a:p>
        </p:txBody>
      </p:sp>
      <p:sp>
        <p:nvSpPr>
          <p:cNvPr id="4" name="3 CuadroTexto"/>
          <p:cNvSpPr txBox="1"/>
          <p:nvPr/>
        </p:nvSpPr>
        <p:spPr>
          <a:xfrm>
            <a:off x="539552" y="1812880"/>
            <a:ext cx="8280920" cy="3539430"/>
          </a:xfrm>
          <a:prstGeom prst="rect">
            <a:avLst/>
          </a:prstGeom>
          <a:noFill/>
        </p:spPr>
        <p:txBody>
          <a:bodyPr wrap="square" rtlCol="0">
            <a:spAutoFit/>
          </a:bodyPr>
          <a:lstStyle/>
          <a:p>
            <a:pPr algn="just"/>
            <a:endParaRPr lang="es-EC" sz="2800" b="1" dirty="0" smtClean="0"/>
          </a:p>
          <a:p>
            <a:pPr algn="just"/>
            <a:r>
              <a:rPr lang="es-EC" sz="2800" b="1" dirty="0" smtClean="0"/>
              <a:t>Se </a:t>
            </a:r>
            <a:r>
              <a:rPr lang="es-EC" sz="2800" b="1" dirty="0"/>
              <a:t>puede apreciar que el emprendedor imbabureño mayoritariamente afirma no haber recibido ningún tipo de apoyo de las instituciones citadas. Es decir los impactos de las actividades que al momento se encuentra promoviendo el gobierno central y los gobiernos locales todavía no tienen impacto en los emprendedores en marcha. </a:t>
            </a:r>
          </a:p>
        </p:txBody>
      </p:sp>
      <p:sp>
        <p:nvSpPr>
          <p:cNvPr id="3" name="2 Flecha derecha">
            <a:hlinkClick r:id="rId2" action="ppaction://hlinksldjump"/>
          </p:cNvPr>
          <p:cNvSpPr/>
          <p:nvPr/>
        </p:nvSpPr>
        <p:spPr>
          <a:xfrm>
            <a:off x="7236296" y="5373216"/>
            <a:ext cx="122413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946429656"/>
      </p:ext>
    </p:extLst>
  </p:cSld>
  <p:clrMapOvr>
    <a:masterClrMapping/>
  </p:clrMapOvr>
  <p:transition spd="slow">
    <p:zoom/>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Conocimiento </a:t>
            </a:r>
            <a:r>
              <a:rPr lang="es-EC" sz="3600" dirty="0"/>
              <a:t>de los potenciales emprendedores sobre el apoyo brindado por parte de las entidades llamadas a apoyar el emprendimiento</a:t>
            </a:r>
          </a:p>
        </p:txBody>
      </p:sp>
      <p:sp>
        <p:nvSpPr>
          <p:cNvPr id="4" name="3 CuadroTexto"/>
          <p:cNvSpPr txBox="1"/>
          <p:nvPr/>
        </p:nvSpPr>
        <p:spPr>
          <a:xfrm>
            <a:off x="539552" y="1812880"/>
            <a:ext cx="8280920" cy="4832092"/>
          </a:xfrm>
          <a:prstGeom prst="rect">
            <a:avLst/>
          </a:prstGeom>
          <a:noFill/>
        </p:spPr>
        <p:txBody>
          <a:bodyPr wrap="square" rtlCol="0">
            <a:spAutoFit/>
          </a:bodyPr>
          <a:lstStyle/>
          <a:p>
            <a:pPr algn="just"/>
            <a:r>
              <a:rPr lang="es-EC" sz="2800" b="1" dirty="0" smtClean="0"/>
              <a:t>En </a:t>
            </a:r>
            <a:r>
              <a:rPr lang="es-EC" sz="2800" b="1" dirty="0"/>
              <a:t>cuanto al conocimiento del apoyo que brinda el gobierno nacional el 41% de los potenciales emprendedores indican conocer que el apoyo del gobierno nacional es el financiamiento, mientras el 33% dice no conocer el apoyo que brinda el gobierno nacional.</a:t>
            </a:r>
          </a:p>
          <a:p>
            <a:pPr algn="just"/>
            <a:endParaRPr lang="es-EC" sz="2800" b="1" dirty="0" smtClean="0"/>
          </a:p>
          <a:p>
            <a:pPr algn="just"/>
            <a:r>
              <a:rPr lang="es-EC" sz="2800" b="1" dirty="0" smtClean="0"/>
              <a:t>En </a:t>
            </a:r>
            <a:r>
              <a:rPr lang="es-EC" sz="2800" b="1" dirty="0"/>
              <a:t>relación al gobierno local, el 79% de los potenciales emprendedores indican no conocer el tipo de apoyo que este brinda, el 8% señala la Formación y Capacitación.</a:t>
            </a:r>
          </a:p>
        </p:txBody>
      </p:sp>
    </p:spTree>
    <p:extLst>
      <p:ext uri="{BB962C8B-B14F-4D97-AF65-F5344CB8AC3E}">
        <p14:creationId xmlns:p14="http://schemas.microsoft.com/office/powerpoint/2010/main" val="1885178912"/>
      </p:ext>
    </p:extLst>
  </p:cSld>
  <p:clrMapOvr>
    <a:masterClrMapping/>
  </p:clrMapOvr>
  <p:transition spd="slow">
    <p:zo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Conocimiento </a:t>
            </a:r>
            <a:r>
              <a:rPr lang="es-EC" sz="3600" dirty="0"/>
              <a:t>de los potenciales emprendedores sobre el apoyo brindado por parte de las entidades llamadas a apoyar el emprendimiento</a:t>
            </a:r>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endParaRPr lang="es-EC" sz="2800" b="1" dirty="0" smtClean="0"/>
          </a:p>
          <a:p>
            <a:pPr algn="just"/>
            <a:endParaRPr lang="es-EC" sz="2800" b="1" dirty="0"/>
          </a:p>
          <a:p>
            <a:pPr algn="just"/>
            <a:r>
              <a:rPr lang="es-EC" sz="2800" b="1" dirty="0" smtClean="0"/>
              <a:t>En </a:t>
            </a:r>
            <a:r>
              <a:rPr lang="es-EC" sz="2800" b="1" dirty="0"/>
              <a:t>lo que tiene que ver con la Universidad, el 43% de los potenciales emprendedores mencionan la Formación y Capacitación, un 37% No lo Sabe, un 15% Asistencia Técnica.</a:t>
            </a:r>
          </a:p>
          <a:p>
            <a:pPr algn="just"/>
            <a:r>
              <a:rPr lang="es-EC" sz="2800" b="1" dirty="0"/>
              <a:t>De la empresa privada el 68% de potenciales emprendedores dicen no conocer el apoyo que esta brinda, un 10% dice conocer que brindan Financiamiento.</a:t>
            </a:r>
          </a:p>
        </p:txBody>
      </p:sp>
    </p:spTree>
    <p:extLst>
      <p:ext uri="{BB962C8B-B14F-4D97-AF65-F5344CB8AC3E}">
        <p14:creationId xmlns:p14="http://schemas.microsoft.com/office/powerpoint/2010/main" val="1109292210"/>
      </p:ext>
    </p:extLst>
  </p:cSld>
  <p:clrMapOvr>
    <a:masterClrMapping/>
  </p:clrMapOvr>
  <p:transition spd="slow">
    <p:zo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Conocimiento </a:t>
            </a:r>
            <a:r>
              <a:rPr lang="es-EC" sz="3600" dirty="0"/>
              <a:t>de los potenciales emprendedores sobre el apoyo brindado por parte de las entidades llamadas a apoyar el emprendimiento</a:t>
            </a:r>
          </a:p>
        </p:txBody>
      </p:sp>
      <p:sp>
        <p:nvSpPr>
          <p:cNvPr id="4" name="3 CuadroTexto"/>
          <p:cNvSpPr txBox="1"/>
          <p:nvPr/>
        </p:nvSpPr>
        <p:spPr>
          <a:xfrm>
            <a:off x="539552" y="1812880"/>
            <a:ext cx="8280920" cy="3539430"/>
          </a:xfrm>
          <a:prstGeom prst="rect">
            <a:avLst/>
          </a:prstGeom>
          <a:noFill/>
        </p:spPr>
        <p:txBody>
          <a:bodyPr wrap="square" rtlCol="0">
            <a:spAutoFit/>
          </a:bodyPr>
          <a:lstStyle/>
          <a:p>
            <a:pPr algn="just"/>
            <a:endParaRPr lang="es-EC" sz="2800" b="1" dirty="0" smtClean="0"/>
          </a:p>
          <a:p>
            <a:pPr algn="just"/>
            <a:endParaRPr lang="es-EC" sz="2800" b="1" dirty="0"/>
          </a:p>
          <a:p>
            <a:pPr algn="just"/>
            <a:endParaRPr lang="es-EC" sz="2800" b="1" dirty="0" smtClean="0"/>
          </a:p>
          <a:p>
            <a:pPr algn="just"/>
            <a:r>
              <a:rPr lang="es-EC" sz="2800" b="1" dirty="0" smtClean="0"/>
              <a:t>Sin </a:t>
            </a:r>
            <a:r>
              <a:rPr lang="es-EC" sz="2800" b="1" dirty="0"/>
              <a:t>temor a equivocarse se puede afirmar que la mayoría de los potenciales emprendedores no conocen el apoyo que ofrece cada uno de estos organismos y en su mayoría se encuentran desinformados.</a:t>
            </a:r>
          </a:p>
        </p:txBody>
      </p:sp>
      <p:sp>
        <p:nvSpPr>
          <p:cNvPr id="3" name="2 Flecha derecha">
            <a:hlinkClick r:id="rId2" action="ppaction://hlinksldjump"/>
          </p:cNvPr>
          <p:cNvSpPr/>
          <p:nvPr/>
        </p:nvSpPr>
        <p:spPr>
          <a:xfrm>
            <a:off x="7020272" y="5229200"/>
            <a:ext cx="1512168"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602063410"/>
      </p:ext>
    </p:extLst>
  </p:cSld>
  <p:clrMapOvr>
    <a:masterClrMapping/>
  </p:clrMapOvr>
  <p:transition spd="slow">
    <p:zo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estructura orgánica funcional y principales procesos organizacionales deben </a:t>
            </a:r>
            <a:r>
              <a:rPr lang="es-EC" sz="3600" dirty="0" smtClean="0"/>
              <a:t>conformarlo.</a:t>
            </a:r>
            <a:br>
              <a:rPr lang="es-EC" sz="3600" dirty="0" smtClean="0"/>
            </a:br>
            <a:r>
              <a:rPr lang="es-EC" sz="3600" dirty="0" smtClean="0"/>
              <a:t>?</a:t>
            </a:r>
            <a:endParaRPr lang="es-EC" sz="3600" dirty="0"/>
          </a:p>
        </p:txBody>
      </p:sp>
      <p:sp>
        <p:nvSpPr>
          <p:cNvPr id="4" name="3 CuadroTexto"/>
          <p:cNvSpPr txBox="1"/>
          <p:nvPr/>
        </p:nvSpPr>
        <p:spPr>
          <a:xfrm>
            <a:off x="539552" y="1412776"/>
            <a:ext cx="8280920" cy="5262979"/>
          </a:xfrm>
          <a:prstGeom prst="rect">
            <a:avLst/>
          </a:prstGeom>
          <a:noFill/>
        </p:spPr>
        <p:txBody>
          <a:bodyPr wrap="square" rtlCol="0">
            <a:spAutoFit/>
          </a:bodyPr>
          <a:lstStyle/>
          <a:p>
            <a:pPr algn="just"/>
            <a:r>
              <a:rPr lang="es-EC" sz="2800" b="1" dirty="0" smtClean="0"/>
              <a:t>De </a:t>
            </a:r>
            <a:r>
              <a:rPr lang="es-EC" sz="2800" b="1" dirty="0"/>
              <a:t>las organizaciones dedicadas a la incubación de empresas a nivel de País, se pudo observar su estructura, procesos y servicios que han servido de referencia para la investigación realizada. El talento humano </a:t>
            </a:r>
            <a:r>
              <a:rPr lang="es-EC" sz="2800" b="1" dirty="0" smtClean="0"/>
              <a:t>es </a:t>
            </a:r>
            <a:r>
              <a:rPr lang="es-EC" sz="2800" b="1" dirty="0"/>
              <a:t>integrado por equipos multidisciplinarios que en su mayoría tienen una vinculación de servicios profesionales, lo que le permite a la institución contar con amplia gama de productos y servicios, mayor agilidad y capacidad de respuesta hacia los requerimientos del cliente, disponiendo de una estructura orgánica liviana y ágil, basada en el conocimiento</a:t>
            </a:r>
            <a:r>
              <a:rPr lang="es-EC" sz="2800" b="1" dirty="0" smtClean="0"/>
              <a:t>.</a:t>
            </a:r>
            <a:endParaRPr lang="es-EC" sz="2800" b="1" dirty="0"/>
          </a:p>
        </p:txBody>
      </p:sp>
    </p:spTree>
    <p:extLst>
      <p:ext uri="{BB962C8B-B14F-4D97-AF65-F5344CB8AC3E}">
        <p14:creationId xmlns:p14="http://schemas.microsoft.com/office/powerpoint/2010/main" val="2990635272"/>
      </p:ext>
    </p:extLst>
  </p:cSld>
  <p:clrMapOvr>
    <a:masterClrMapping/>
  </p:clrMapOvr>
  <p:transition spd="slow">
    <p:zo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estructura orgánica funcional y principales procesos organizacionales deben conformar el centro de emprendimiento e incubación de empresas en la provincia de Imbabura para promover, estimular y desarrollar nuevos emprendimientos?</a:t>
            </a:r>
          </a:p>
        </p:txBody>
      </p:sp>
      <p:sp>
        <p:nvSpPr>
          <p:cNvPr id="4" name="3 CuadroTexto"/>
          <p:cNvSpPr txBox="1"/>
          <p:nvPr/>
        </p:nvSpPr>
        <p:spPr>
          <a:xfrm>
            <a:off x="539552" y="2839576"/>
            <a:ext cx="8280920" cy="3539430"/>
          </a:xfrm>
          <a:prstGeom prst="rect">
            <a:avLst/>
          </a:prstGeom>
          <a:noFill/>
        </p:spPr>
        <p:txBody>
          <a:bodyPr wrap="square" rtlCol="0">
            <a:spAutoFit/>
          </a:bodyPr>
          <a:lstStyle/>
          <a:p>
            <a:pPr algn="just"/>
            <a:endParaRPr lang="es-EC" sz="3200" b="1" dirty="0"/>
          </a:p>
          <a:p>
            <a:pPr algn="just"/>
            <a:r>
              <a:rPr lang="es-EC" sz="3200" b="1" dirty="0" smtClean="0"/>
              <a:t>Las </a:t>
            </a:r>
            <a:r>
              <a:rPr lang="es-EC" sz="3200" b="1" dirty="0"/>
              <a:t>organizaciones observadas gozan de autonomía e independencia administrativa y financiera de parte de las instituciones que la componen en calidad de socios sean estas universidades, organismos públicos o privados.</a:t>
            </a:r>
          </a:p>
          <a:p>
            <a:pPr algn="just"/>
            <a:endParaRPr lang="es-EC" sz="3200" b="1" dirty="0" smtClean="0"/>
          </a:p>
        </p:txBody>
      </p:sp>
    </p:spTree>
    <p:extLst>
      <p:ext uri="{BB962C8B-B14F-4D97-AF65-F5344CB8AC3E}">
        <p14:creationId xmlns:p14="http://schemas.microsoft.com/office/powerpoint/2010/main" val="3977430034"/>
      </p:ext>
    </p:extLst>
  </p:cSld>
  <p:clrMapOvr>
    <a:masterClrMapping/>
  </p:clrMapOvr>
  <p:transition spd="slow">
    <p:zoom/>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¿Qué </a:t>
            </a:r>
            <a:r>
              <a:rPr lang="es-EC" sz="3600" dirty="0"/>
              <a:t>estructura orgánica funcional y principales procesos organizacionales deben conformar el centro de emprendimiento e incubación de empresas en la provincia de Imbabura para promover, estimular y desarrollar nuevos emprendimientos?</a:t>
            </a:r>
          </a:p>
        </p:txBody>
      </p:sp>
      <p:sp>
        <p:nvSpPr>
          <p:cNvPr id="4" name="3 CuadroTexto"/>
          <p:cNvSpPr txBox="1"/>
          <p:nvPr/>
        </p:nvSpPr>
        <p:spPr>
          <a:xfrm>
            <a:off x="539552" y="2416820"/>
            <a:ext cx="8280920" cy="3046988"/>
          </a:xfrm>
          <a:prstGeom prst="rect">
            <a:avLst/>
          </a:prstGeom>
          <a:noFill/>
        </p:spPr>
        <p:txBody>
          <a:bodyPr wrap="square" rtlCol="0">
            <a:spAutoFit/>
          </a:bodyPr>
          <a:lstStyle/>
          <a:p>
            <a:pPr algn="just"/>
            <a:endParaRPr lang="es-EC" sz="3200" b="1" dirty="0" smtClean="0"/>
          </a:p>
          <a:p>
            <a:pPr algn="just"/>
            <a:endParaRPr lang="es-EC" sz="3200" b="1" dirty="0"/>
          </a:p>
          <a:p>
            <a:pPr algn="just"/>
            <a:endParaRPr lang="es-EC" sz="3200" b="1" dirty="0" smtClean="0"/>
          </a:p>
          <a:p>
            <a:pPr algn="just"/>
            <a:r>
              <a:rPr lang="es-EC" sz="3200" b="1" dirty="0" smtClean="0"/>
              <a:t>Los </a:t>
            </a:r>
            <a:r>
              <a:rPr lang="es-EC" sz="3200" b="1" dirty="0"/>
              <a:t>principales procesos con los que cuentan son: Fomento a la cultura emprendedora, Pre incubación, Incubación y Post incubación.</a:t>
            </a:r>
          </a:p>
        </p:txBody>
      </p:sp>
      <p:sp>
        <p:nvSpPr>
          <p:cNvPr id="3" name="2 Flecha derecha">
            <a:hlinkClick r:id="rId2" action="ppaction://hlinksldjump"/>
          </p:cNvPr>
          <p:cNvSpPr/>
          <p:nvPr/>
        </p:nvSpPr>
        <p:spPr>
          <a:xfrm>
            <a:off x="7236296" y="5445224"/>
            <a:ext cx="1296144"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570138163"/>
      </p:ext>
    </p:extLst>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
            </a:r>
            <a:br>
              <a:rPr lang="es-EC" dirty="0" smtClean="0"/>
            </a:br>
            <a:r>
              <a:rPr lang="es-EC" dirty="0" smtClean="0"/>
              <a:t>Preguntas de Investigación</a:t>
            </a:r>
            <a:br>
              <a:rPr lang="es-EC" dirty="0" smtClean="0"/>
            </a:br>
            <a:endParaRPr lang="es-EC" dirty="0"/>
          </a:p>
        </p:txBody>
      </p:sp>
      <p:sp>
        <p:nvSpPr>
          <p:cNvPr id="6" name="5 CuadroTexto"/>
          <p:cNvSpPr txBox="1"/>
          <p:nvPr/>
        </p:nvSpPr>
        <p:spPr>
          <a:xfrm>
            <a:off x="179512" y="1052736"/>
            <a:ext cx="8784976" cy="4832092"/>
          </a:xfrm>
          <a:prstGeom prst="rect">
            <a:avLst/>
          </a:prstGeom>
          <a:noFill/>
        </p:spPr>
        <p:txBody>
          <a:bodyPr wrap="square" rtlCol="0">
            <a:spAutoFit/>
          </a:bodyPr>
          <a:lstStyle/>
          <a:p>
            <a:pPr marL="514350" indent="-514350" algn="just">
              <a:buAutoNum type="alphaLcPeriod"/>
            </a:pPr>
            <a:endParaRPr lang="es-EC" sz="2800" dirty="0" smtClean="0"/>
          </a:p>
          <a:p>
            <a:pPr marL="514350" indent="-514350" algn="just">
              <a:buAutoNum type="alphaLcPeriod"/>
            </a:pPr>
            <a:endParaRPr lang="es-EC" sz="2800" dirty="0" smtClean="0"/>
          </a:p>
          <a:p>
            <a:pPr marL="514350" lvl="0" indent="-514350">
              <a:buFont typeface="+mj-lt"/>
              <a:buAutoNum type="alphaLcPeriod"/>
            </a:pPr>
            <a:r>
              <a:rPr lang="es-EC" sz="2800" dirty="0" smtClean="0"/>
              <a:t>¿</a:t>
            </a:r>
            <a:r>
              <a:rPr lang="es-EC" sz="2800" dirty="0"/>
              <a:t>Cuál es el perfil  del emprendedor imbabureño?</a:t>
            </a:r>
          </a:p>
          <a:p>
            <a:pPr marL="514350" lvl="0" indent="-514350">
              <a:buFont typeface="+mj-lt"/>
              <a:buAutoNum type="alphaLcPeriod"/>
            </a:pPr>
            <a:endParaRPr lang="es-EC" sz="2800" dirty="0" smtClean="0"/>
          </a:p>
          <a:p>
            <a:pPr marL="514350" lvl="0" indent="-514350">
              <a:buFont typeface="+mj-lt"/>
              <a:buAutoNum type="alphaLcPeriod"/>
            </a:pPr>
            <a:endParaRPr lang="es-EC" sz="2800" dirty="0" smtClean="0"/>
          </a:p>
          <a:p>
            <a:pPr marL="514350" lvl="0" indent="-514350">
              <a:buFont typeface="+mj-lt"/>
              <a:buAutoNum type="alphaLcPeriod"/>
            </a:pPr>
            <a:r>
              <a:rPr lang="es-EC" sz="2800" dirty="0" smtClean="0"/>
              <a:t>¿</a:t>
            </a:r>
            <a:r>
              <a:rPr lang="es-EC" sz="2800" dirty="0"/>
              <a:t>Qué tipo de apoyo requieren los emprendedores por parte de las entidades que apoyan el emprendimiento en la provincia?</a:t>
            </a:r>
          </a:p>
          <a:p>
            <a:pPr marL="514350" lvl="0" indent="-514350">
              <a:buFont typeface="+mj-lt"/>
              <a:buAutoNum type="alphaLcPeriod"/>
            </a:pPr>
            <a:endParaRPr lang="es-EC" sz="2800" dirty="0" smtClean="0"/>
          </a:p>
          <a:p>
            <a:pPr algn="just"/>
            <a:endParaRPr lang="es-EC" sz="2800" dirty="0" smtClean="0"/>
          </a:p>
          <a:p>
            <a:pPr algn="just"/>
            <a:endParaRPr lang="es-EC" sz="2800" dirty="0" smtClean="0"/>
          </a:p>
        </p:txBody>
      </p:sp>
    </p:spTree>
    <p:extLst>
      <p:ext uri="{BB962C8B-B14F-4D97-AF65-F5344CB8AC3E}">
        <p14:creationId xmlns:p14="http://schemas.microsoft.com/office/powerpoint/2010/main" val="2454168087"/>
      </p:ext>
    </p:extLst>
  </p:cSld>
  <p:clrMapOvr>
    <a:masterClrMapping/>
  </p:clrMapOvr>
  <p:transition spd="slow">
    <p:zo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490066"/>
          </a:xfrm>
        </p:spPr>
        <p:txBody>
          <a:bodyPr>
            <a:noAutofit/>
          </a:bodyPr>
          <a:lstStyle/>
          <a:p>
            <a:r>
              <a:rPr lang="es-EC" sz="2800" dirty="0" smtClean="0"/>
              <a:t>PROPUESTA DE INVESTIGACIÓN</a:t>
            </a:r>
            <a:endParaRPr lang="es-EC" sz="2800" dirty="0"/>
          </a:p>
        </p:txBody>
      </p:sp>
      <p:graphicFrame>
        <p:nvGraphicFramePr>
          <p:cNvPr id="10" name="9 Diagrama"/>
          <p:cNvGraphicFramePr/>
          <p:nvPr>
            <p:extLst>
              <p:ext uri="{D42A27DB-BD31-4B8C-83A1-F6EECF244321}">
                <p14:modId xmlns:p14="http://schemas.microsoft.com/office/powerpoint/2010/main" val="346490844"/>
              </p:ext>
            </p:extLst>
          </p:nvPr>
        </p:nvGraphicFramePr>
        <p:xfrm>
          <a:off x="611560" y="476672"/>
          <a:ext cx="792088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10 Flecha derecha">
            <a:hlinkClick r:id="rId7" action="ppaction://hlinksldjump"/>
          </p:cNvPr>
          <p:cNvSpPr/>
          <p:nvPr/>
        </p:nvSpPr>
        <p:spPr>
          <a:xfrm>
            <a:off x="6660232" y="1772816"/>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3</a:t>
            </a:r>
          </a:p>
        </p:txBody>
      </p:sp>
      <p:sp>
        <p:nvSpPr>
          <p:cNvPr id="12" name="11 Flecha derecha">
            <a:hlinkClick r:id="rId8" action="ppaction://hlinksldjump"/>
          </p:cNvPr>
          <p:cNvSpPr/>
          <p:nvPr/>
        </p:nvSpPr>
        <p:spPr>
          <a:xfrm>
            <a:off x="6660232" y="314096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5</a:t>
            </a:r>
            <a:endParaRPr lang="es-EC" dirty="0">
              <a:solidFill>
                <a:prstClr val="white"/>
              </a:solidFill>
            </a:endParaRPr>
          </a:p>
        </p:txBody>
      </p:sp>
      <p:sp>
        <p:nvSpPr>
          <p:cNvPr id="13" name="12 Flecha derecha">
            <a:hlinkClick r:id="rId9" action="ppaction://hlinksldjump"/>
          </p:cNvPr>
          <p:cNvSpPr/>
          <p:nvPr/>
        </p:nvSpPr>
        <p:spPr>
          <a:xfrm>
            <a:off x="6660232" y="5157192"/>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8</a:t>
            </a:r>
          </a:p>
        </p:txBody>
      </p:sp>
      <p:sp>
        <p:nvSpPr>
          <p:cNvPr id="14" name="13 Flecha derecha">
            <a:hlinkClick r:id="rId10" action="ppaction://hlinksldjump"/>
          </p:cNvPr>
          <p:cNvSpPr/>
          <p:nvPr/>
        </p:nvSpPr>
        <p:spPr>
          <a:xfrm>
            <a:off x="6660232" y="58052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9</a:t>
            </a:r>
          </a:p>
        </p:txBody>
      </p:sp>
      <p:sp>
        <p:nvSpPr>
          <p:cNvPr id="3" name="2 Flecha derecha">
            <a:hlinkClick r:id="rId11" action="ppaction://hlinksldjump"/>
          </p:cNvPr>
          <p:cNvSpPr/>
          <p:nvPr/>
        </p:nvSpPr>
        <p:spPr>
          <a:xfrm>
            <a:off x="7596336" y="6021288"/>
            <a:ext cx="11521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volver</a:t>
            </a:r>
            <a:endParaRPr lang="es-EC" dirty="0">
              <a:solidFill>
                <a:prstClr val="white"/>
              </a:solidFill>
            </a:endParaRPr>
          </a:p>
        </p:txBody>
      </p:sp>
      <p:sp>
        <p:nvSpPr>
          <p:cNvPr id="9" name="8 Flecha derecha">
            <a:hlinkClick r:id="rId12" action="ppaction://hlinksldjump"/>
          </p:cNvPr>
          <p:cNvSpPr/>
          <p:nvPr/>
        </p:nvSpPr>
        <p:spPr>
          <a:xfrm>
            <a:off x="6660232" y="112171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2</a:t>
            </a:r>
          </a:p>
        </p:txBody>
      </p:sp>
      <p:sp>
        <p:nvSpPr>
          <p:cNvPr id="15" name="14 Flecha derecha">
            <a:hlinkClick r:id="rId13" action="ppaction://hlinksldjump"/>
          </p:cNvPr>
          <p:cNvSpPr/>
          <p:nvPr/>
        </p:nvSpPr>
        <p:spPr>
          <a:xfrm>
            <a:off x="6660232" y="404664"/>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1</a:t>
            </a:r>
            <a:endParaRPr lang="es-EC" dirty="0">
              <a:solidFill>
                <a:prstClr val="white"/>
              </a:solidFill>
            </a:endParaRPr>
          </a:p>
        </p:txBody>
      </p:sp>
      <p:sp>
        <p:nvSpPr>
          <p:cNvPr id="16" name="15 Flecha derecha">
            <a:hlinkClick r:id="rId14" action="ppaction://hlinksldjump"/>
          </p:cNvPr>
          <p:cNvSpPr/>
          <p:nvPr/>
        </p:nvSpPr>
        <p:spPr>
          <a:xfrm>
            <a:off x="6660232" y="2420888"/>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4</a:t>
            </a:r>
            <a:endParaRPr lang="es-EC" dirty="0">
              <a:solidFill>
                <a:prstClr val="white"/>
              </a:solidFill>
            </a:endParaRPr>
          </a:p>
        </p:txBody>
      </p:sp>
      <p:sp>
        <p:nvSpPr>
          <p:cNvPr id="17" name="16 Flecha derecha">
            <a:hlinkClick r:id="rId15" action="ppaction://hlinksldjump"/>
          </p:cNvPr>
          <p:cNvSpPr/>
          <p:nvPr/>
        </p:nvSpPr>
        <p:spPr>
          <a:xfrm>
            <a:off x="6660232" y="3789040"/>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prstClr val="white"/>
                </a:solidFill>
              </a:rPr>
              <a:t>6</a:t>
            </a:r>
          </a:p>
        </p:txBody>
      </p:sp>
      <p:sp>
        <p:nvSpPr>
          <p:cNvPr id="18" name="17 Flecha derecha">
            <a:hlinkClick r:id="rId16" action="ppaction://hlinksldjump"/>
          </p:cNvPr>
          <p:cNvSpPr/>
          <p:nvPr/>
        </p:nvSpPr>
        <p:spPr>
          <a:xfrm>
            <a:off x="6660232" y="4437112"/>
            <a:ext cx="93610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prstClr val="white"/>
                </a:solidFill>
              </a:rPr>
              <a:t>7</a:t>
            </a:r>
            <a:endParaRPr lang="es-EC" dirty="0">
              <a:solidFill>
                <a:prstClr val="white"/>
              </a:solidFill>
            </a:endParaRPr>
          </a:p>
        </p:txBody>
      </p:sp>
    </p:spTree>
    <p:extLst>
      <p:ext uri="{BB962C8B-B14F-4D97-AF65-F5344CB8AC3E}">
        <p14:creationId xmlns:p14="http://schemas.microsoft.com/office/powerpoint/2010/main" val="1611623679"/>
      </p:ext>
    </p:extLst>
  </p:cSld>
  <p:clrMapOvr>
    <a:masterClrMapping/>
  </p:clrMapOvr>
  <p:transition spd="slow">
    <p:zoom/>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Antecedentes de la Propuesta </a:t>
            </a:r>
            <a:endParaRPr lang="es-EC" sz="3600" dirty="0"/>
          </a:p>
        </p:txBody>
      </p:sp>
      <p:sp>
        <p:nvSpPr>
          <p:cNvPr id="4" name="3 CuadroTexto"/>
          <p:cNvSpPr txBox="1"/>
          <p:nvPr/>
        </p:nvSpPr>
        <p:spPr>
          <a:xfrm>
            <a:off x="539552" y="1812880"/>
            <a:ext cx="8280920" cy="3539430"/>
          </a:xfrm>
          <a:prstGeom prst="rect">
            <a:avLst/>
          </a:prstGeom>
          <a:noFill/>
        </p:spPr>
        <p:txBody>
          <a:bodyPr wrap="square" rtlCol="0">
            <a:spAutoFit/>
          </a:bodyPr>
          <a:lstStyle/>
          <a:p>
            <a:pPr algn="just"/>
            <a:r>
              <a:rPr lang="es-EC" sz="2800" b="1" dirty="0" smtClean="0"/>
              <a:t>En el País el apoyo al emprendimiento se ha constituido en una política de gobierno que está siendo promovida por el Ministerio Coordinador de la Producción Empleo y Competitividad MCPEC, el Ministerio de Industrias y Productividad MIPRO, los Gobiernos Autónomos Descentralizados </a:t>
            </a:r>
            <a:r>
              <a:rPr lang="es-EC" sz="2800" b="1" dirty="0" err="1" smtClean="0"/>
              <a:t>GAD´s</a:t>
            </a:r>
            <a:r>
              <a:rPr lang="es-EC" sz="2800" b="1" dirty="0" smtClean="0"/>
              <a:t> entre otras organizaciones de carácter público y </a:t>
            </a:r>
            <a:r>
              <a:rPr lang="es-EC" sz="2800" b="1" dirty="0"/>
              <a:t>privado</a:t>
            </a:r>
            <a:r>
              <a:rPr lang="es-EC" sz="2800" b="1" dirty="0" smtClean="0"/>
              <a:t>.</a:t>
            </a:r>
          </a:p>
          <a:p>
            <a:pPr algn="just"/>
            <a:endParaRPr lang="es-EC" sz="2800" b="1" dirty="0"/>
          </a:p>
        </p:txBody>
      </p:sp>
    </p:spTree>
    <p:extLst>
      <p:ext uri="{BB962C8B-B14F-4D97-AF65-F5344CB8AC3E}">
        <p14:creationId xmlns:p14="http://schemas.microsoft.com/office/powerpoint/2010/main" val="3490561379"/>
      </p:ext>
    </p:extLst>
  </p:cSld>
  <p:clrMapOvr>
    <a:masterClrMapping/>
  </p:clrMapOvr>
  <p:transition spd="slow">
    <p:zoom/>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Antecedentes de la Propuesta</a:t>
            </a:r>
            <a:endParaRPr lang="es-EC" sz="3600" dirty="0"/>
          </a:p>
        </p:txBody>
      </p:sp>
      <p:sp>
        <p:nvSpPr>
          <p:cNvPr id="4" name="3 CuadroTexto"/>
          <p:cNvSpPr txBox="1"/>
          <p:nvPr/>
        </p:nvSpPr>
        <p:spPr>
          <a:xfrm>
            <a:off x="539552" y="1812880"/>
            <a:ext cx="8280920" cy="5509200"/>
          </a:xfrm>
          <a:prstGeom prst="rect">
            <a:avLst/>
          </a:prstGeom>
          <a:noFill/>
        </p:spPr>
        <p:txBody>
          <a:bodyPr wrap="square" rtlCol="0">
            <a:spAutoFit/>
          </a:bodyPr>
          <a:lstStyle/>
          <a:p>
            <a:pPr algn="just"/>
            <a:r>
              <a:rPr lang="es-EC" sz="3200" b="1" dirty="0" smtClean="0"/>
              <a:t>La </a:t>
            </a:r>
            <a:r>
              <a:rPr lang="es-EC" sz="3200" b="1" dirty="0"/>
              <a:t>promoción y desarrollo de actividades emprendedoras a nivel nacional y provincial continuarán ejecutándose como un medio para lograr mejores condiciones de desarrollo socioeconómico, según planes de trabajo del MCPEC, El MIPRO y los </a:t>
            </a:r>
            <a:r>
              <a:rPr lang="es-EC" sz="3200" b="1" dirty="0" err="1"/>
              <a:t>GAD´s</a:t>
            </a:r>
            <a:r>
              <a:rPr lang="es-EC" sz="3200" b="1" dirty="0"/>
              <a:t>, esto, en cumplimiento lo establecido en la Constitución Política del Estado, El Plan Nacional del Buen Vivir, el Código de la Producción,  la Ley del COOTAD.</a:t>
            </a:r>
            <a:endParaRPr lang="es-EC" sz="3200" b="1" dirty="0" smtClean="0"/>
          </a:p>
          <a:p>
            <a:pPr algn="just"/>
            <a:endParaRPr lang="es-EC" sz="3200" b="1" dirty="0"/>
          </a:p>
        </p:txBody>
      </p:sp>
    </p:spTree>
    <p:extLst>
      <p:ext uri="{BB962C8B-B14F-4D97-AF65-F5344CB8AC3E}">
        <p14:creationId xmlns:p14="http://schemas.microsoft.com/office/powerpoint/2010/main" val="361519471"/>
      </p:ext>
    </p:extLst>
  </p:cSld>
  <p:clrMapOvr>
    <a:masterClrMapping/>
  </p:clrMapOvr>
  <p:transition spd="slow">
    <p:zoom/>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Antecedentes de la Propuesta</a:t>
            </a:r>
            <a:endParaRPr lang="es-EC" sz="3600" dirty="0"/>
          </a:p>
        </p:txBody>
      </p:sp>
      <p:sp>
        <p:nvSpPr>
          <p:cNvPr id="4" name="3 CuadroTexto"/>
          <p:cNvSpPr txBox="1"/>
          <p:nvPr/>
        </p:nvSpPr>
        <p:spPr>
          <a:xfrm>
            <a:off x="539552" y="1412776"/>
            <a:ext cx="8280920" cy="5262979"/>
          </a:xfrm>
          <a:prstGeom prst="rect">
            <a:avLst/>
          </a:prstGeom>
          <a:noFill/>
        </p:spPr>
        <p:txBody>
          <a:bodyPr wrap="square" rtlCol="0">
            <a:spAutoFit/>
          </a:bodyPr>
          <a:lstStyle/>
          <a:p>
            <a:pPr algn="just"/>
            <a:r>
              <a:rPr lang="es-EC" sz="2800" b="1" dirty="0" smtClean="0"/>
              <a:t>Por </a:t>
            </a:r>
            <a:r>
              <a:rPr lang="es-EC" sz="2800" b="1" dirty="0"/>
              <a:t>su parte la Universidad Técnica del Norte ha suscrito un convenio marco de cooperación interinstitucional con el Ministerio de Industrias y Productividad para fortalecer el programa de redes de apoyo al emprendimiento productivo e incubación, cuyo objeto reza:</a:t>
            </a:r>
          </a:p>
          <a:p>
            <a:pPr algn="just"/>
            <a:endParaRPr lang="es-EC" sz="2800" b="1" dirty="0" smtClean="0"/>
          </a:p>
          <a:p>
            <a:pPr algn="just"/>
            <a:r>
              <a:rPr lang="es-EC" sz="2800" b="1" dirty="0" smtClean="0"/>
              <a:t>"</a:t>
            </a:r>
            <a:r>
              <a:rPr lang="es-EC" sz="2800" b="1" dirty="0"/>
              <a:t>Establecer un instrumento de colaboración entre el Ministerio y la Universidad, para el fomento de la cultura emprendedora de desarrollo económico local, diseñado para asistir a la creación y crecimiento de empresas en un territorio determinado</a:t>
            </a:r>
            <a:r>
              <a:rPr lang="es-EC" sz="2800" b="1" dirty="0" smtClean="0"/>
              <a:t>."</a:t>
            </a:r>
            <a:endParaRPr lang="es-EC" sz="2800" b="1" dirty="0"/>
          </a:p>
        </p:txBody>
      </p:sp>
      <p:sp>
        <p:nvSpPr>
          <p:cNvPr id="3" name="2 Flecha derecha">
            <a:hlinkClick r:id="rId2" action="ppaction://hlinksldjump"/>
          </p:cNvPr>
          <p:cNvSpPr/>
          <p:nvPr/>
        </p:nvSpPr>
        <p:spPr>
          <a:xfrm>
            <a:off x="7308304" y="6093296"/>
            <a:ext cx="1368152" cy="7647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718200635"/>
      </p:ext>
    </p:extLst>
  </p:cSld>
  <p:clrMapOvr>
    <a:masterClrMapping/>
  </p:clrMapOvr>
  <p:transition spd="slow">
    <p:zoom/>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Objetivo General de la Propuesta</a:t>
            </a:r>
            <a:endParaRPr lang="es-EC" sz="3600" dirty="0"/>
          </a:p>
        </p:txBody>
      </p:sp>
      <p:sp>
        <p:nvSpPr>
          <p:cNvPr id="4" name="3 CuadroTexto"/>
          <p:cNvSpPr txBox="1"/>
          <p:nvPr/>
        </p:nvSpPr>
        <p:spPr>
          <a:xfrm>
            <a:off x="539552" y="1812880"/>
            <a:ext cx="8280920" cy="3970318"/>
          </a:xfrm>
          <a:prstGeom prst="rect">
            <a:avLst/>
          </a:prstGeom>
          <a:noFill/>
        </p:spPr>
        <p:txBody>
          <a:bodyPr wrap="square" rtlCol="0">
            <a:spAutoFit/>
          </a:bodyPr>
          <a:lstStyle/>
          <a:p>
            <a:pPr algn="just"/>
            <a:endParaRPr lang="es-EC" sz="2800" b="1" dirty="0" smtClean="0"/>
          </a:p>
          <a:p>
            <a:pPr algn="just"/>
            <a:endParaRPr lang="es-EC" sz="2800" b="1" dirty="0"/>
          </a:p>
          <a:p>
            <a:pPr algn="just"/>
            <a:r>
              <a:rPr lang="es-EC" sz="2800" b="1" dirty="0"/>
              <a:t>Contribuir con una herramienta que oriente la constitución y funcionamiento de un organismo dinamizador e integrador de las potencialidades locales que encause los esfuerzos de la academia, el sector público, privado y más actores locales para la generación de nuevos emprendimientos que aporten al crecimiento y desarrollo provincial.</a:t>
            </a:r>
          </a:p>
        </p:txBody>
      </p:sp>
    </p:spTree>
    <p:extLst>
      <p:ext uri="{BB962C8B-B14F-4D97-AF65-F5344CB8AC3E}">
        <p14:creationId xmlns:p14="http://schemas.microsoft.com/office/powerpoint/2010/main" val="3696246687"/>
      </p:ext>
    </p:extLst>
  </p:cSld>
  <p:clrMapOvr>
    <a:masterClrMapping/>
  </p:clrMapOvr>
  <p:transition spd="slow">
    <p:zoom/>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a:bodyPr>
          <a:lstStyle/>
          <a:p>
            <a:r>
              <a:rPr lang="es-EC" sz="3600" dirty="0" smtClean="0"/>
              <a:t>Objetivos específicos</a:t>
            </a:r>
            <a:endParaRPr lang="es-EC" sz="3600" dirty="0"/>
          </a:p>
        </p:txBody>
      </p:sp>
      <p:sp>
        <p:nvSpPr>
          <p:cNvPr id="4" name="3 CuadroTexto"/>
          <p:cNvSpPr txBox="1"/>
          <p:nvPr/>
        </p:nvSpPr>
        <p:spPr>
          <a:xfrm>
            <a:off x="539552" y="1196752"/>
            <a:ext cx="8280920" cy="6124754"/>
          </a:xfrm>
          <a:prstGeom prst="rect">
            <a:avLst/>
          </a:prstGeom>
          <a:noFill/>
        </p:spPr>
        <p:txBody>
          <a:bodyPr wrap="square" rtlCol="0">
            <a:spAutoFit/>
          </a:bodyPr>
          <a:lstStyle/>
          <a:p>
            <a:pPr algn="just"/>
            <a:r>
              <a:rPr lang="es-EC" sz="2800" b="1" dirty="0" smtClean="0"/>
              <a:t>a</a:t>
            </a:r>
            <a:r>
              <a:rPr lang="es-EC" sz="2800" b="1" dirty="0"/>
              <a:t>)	Concienciar que el desarrollo es producto de la concertación estratégica de visiones e intereses de actores privados y públicos tales como universidades, gobiernos locales, empresas, asociaciones, entre otros, con incidencia en el territorio local.</a:t>
            </a:r>
          </a:p>
          <a:p>
            <a:pPr algn="just"/>
            <a:endParaRPr lang="es-EC" sz="2800" b="1" dirty="0" smtClean="0"/>
          </a:p>
          <a:p>
            <a:pPr algn="just"/>
            <a:r>
              <a:rPr lang="es-EC" sz="2800" b="1" dirty="0" smtClean="0"/>
              <a:t>b</a:t>
            </a:r>
            <a:r>
              <a:rPr lang="es-EC" sz="2800" b="1" dirty="0"/>
              <a:t>)	Proponer la construcción de una organización inteligente en la que sus actores y líderes aprendan a aprender en conjunto y de manera continua.</a:t>
            </a:r>
          </a:p>
          <a:p>
            <a:pPr algn="just"/>
            <a:endParaRPr lang="es-EC" sz="2800" b="1" dirty="0" smtClean="0"/>
          </a:p>
          <a:p>
            <a:pPr algn="just"/>
            <a:r>
              <a:rPr lang="es-EC" sz="2800" b="1" dirty="0" smtClean="0"/>
              <a:t>c</a:t>
            </a:r>
            <a:r>
              <a:rPr lang="es-EC" sz="2800" b="1" dirty="0"/>
              <a:t>)	Plantear líneas de acción que permitan articular y fortalecer los vínculos entre los actores locales de la provincia.</a:t>
            </a:r>
          </a:p>
          <a:p>
            <a:pPr algn="just"/>
            <a:endParaRPr lang="es-EC" sz="2800" b="1" dirty="0"/>
          </a:p>
        </p:txBody>
      </p:sp>
      <p:sp>
        <p:nvSpPr>
          <p:cNvPr id="3" name="2 Flecha derecha">
            <a:hlinkClick r:id="rId2" action="ppaction://hlinksldjump"/>
          </p:cNvPr>
          <p:cNvSpPr/>
          <p:nvPr/>
        </p:nvSpPr>
        <p:spPr>
          <a:xfrm>
            <a:off x="7092280" y="5949280"/>
            <a:ext cx="136815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622864218"/>
      </p:ext>
    </p:extLst>
  </p:cSld>
  <p:clrMapOvr>
    <a:masterClrMapping/>
  </p:clrMapOvr>
  <p:transition spd="slow">
    <p:zoom/>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t>Propuesta</a:t>
            </a:r>
          </a:p>
        </p:txBody>
      </p:sp>
      <p:sp>
        <p:nvSpPr>
          <p:cNvPr id="4" name="3 Marcador de contenido"/>
          <p:cNvSpPr>
            <a:spLocks noGrp="1"/>
          </p:cNvSpPr>
          <p:nvPr>
            <p:ph sz="half" idx="2"/>
          </p:nvPr>
        </p:nvSpPr>
        <p:spPr/>
        <p:txBody>
          <a:bodyPr/>
          <a:lstStyle/>
          <a:p>
            <a:r>
              <a:rPr lang="es-EC" b="1" dirty="0"/>
              <a:t>Creación de un centro de emprendimiento e incubadora de empresas en la provincia, mediante la articulación de las potencialidades del sector académico, público y privado.</a:t>
            </a:r>
            <a:endParaRPr lang="es-EC" dirty="0"/>
          </a:p>
        </p:txBody>
      </p:sp>
      <p:graphicFrame>
        <p:nvGraphicFramePr>
          <p:cNvPr id="7" name="3 Marcador de contenido"/>
          <p:cNvGraphicFramePr>
            <a:graphicFrameLocks noGrp="1"/>
          </p:cNvGraphicFramePr>
          <p:nvPr>
            <p:ph sz="quarter" idx="4"/>
            <p:extLst>
              <p:ext uri="{D42A27DB-BD31-4B8C-83A1-F6EECF244321}">
                <p14:modId xmlns:p14="http://schemas.microsoft.com/office/powerpoint/2010/main" val="930878966"/>
              </p:ext>
            </p:extLst>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482520"/>
      </p:ext>
    </p:extLst>
  </p:cSld>
  <p:clrMapOvr>
    <a:masterClrMapping/>
  </p:clrMapOvr>
  <p:transition spd="slow">
    <p:zoom/>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Creación </a:t>
            </a:r>
            <a:r>
              <a:rPr lang="es-EC" sz="3600" dirty="0"/>
              <a:t>de una incubadora de empresas o centro de servicios al </a:t>
            </a:r>
            <a:r>
              <a:rPr lang="es-EC" sz="3600" dirty="0" smtClean="0"/>
              <a:t>emprendedor</a:t>
            </a:r>
            <a:endParaRPr lang="es-EC" sz="3600" dirty="0"/>
          </a:p>
        </p:txBody>
      </p:sp>
      <p:sp>
        <p:nvSpPr>
          <p:cNvPr id="4" name="3 CuadroTexto"/>
          <p:cNvSpPr txBox="1"/>
          <p:nvPr/>
        </p:nvSpPr>
        <p:spPr>
          <a:xfrm>
            <a:off x="539552" y="1812880"/>
            <a:ext cx="8280920" cy="5262979"/>
          </a:xfrm>
          <a:prstGeom prst="rect">
            <a:avLst/>
          </a:prstGeom>
          <a:noFill/>
        </p:spPr>
        <p:txBody>
          <a:bodyPr wrap="square" rtlCol="0">
            <a:spAutoFit/>
          </a:bodyPr>
          <a:lstStyle/>
          <a:p>
            <a:pPr marL="457200" indent="-457200" algn="just">
              <a:buFont typeface="Wingdings" pitchFamily="2" charset="2"/>
              <a:buChar char="Ø"/>
            </a:pPr>
            <a:r>
              <a:rPr lang="es-EC" sz="2800" b="1" dirty="0" smtClean="0"/>
              <a:t>Propósito </a:t>
            </a:r>
            <a:endParaRPr lang="es-EC" sz="2800" b="1" dirty="0"/>
          </a:p>
          <a:p>
            <a:pPr algn="just"/>
            <a:r>
              <a:rPr lang="es-EC" sz="2800" b="1" dirty="0"/>
              <a:t>Acompañar los emprendimientos imbabureños con la finalidad de minimizar los riesgos de fracaso en sus primeros años de vida.</a:t>
            </a:r>
          </a:p>
          <a:p>
            <a:pPr algn="just"/>
            <a:endParaRPr lang="es-EC" sz="2800" b="1" dirty="0" smtClean="0"/>
          </a:p>
          <a:p>
            <a:pPr marL="457200" indent="-457200" algn="just">
              <a:buFont typeface="Wingdings" pitchFamily="2" charset="2"/>
              <a:buChar char="Ø"/>
            </a:pPr>
            <a:r>
              <a:rPr lang="es-EC" sz="2800" b="1" dirty="0" smtClean="0"/>
              <a:t>Objetivo </a:t>
            </a:r>
            <a:r>
              <a:rPr lang="es-EC" sz="2800" b="1" dirty="0"/>
              <a:t>general:</a:t>
            </a:r>
          </a:p>
          <a:p>
            <a:pPr algn="just"/>
            <a:r>
              <a:rPr lang="es-EC" sz="2800" b="1" dirty="0"/>
              <a:t>Implementar un organismo que dinamice el desarrollo económico local, mediante la creación de un espacio que promueva y hospede emprendimientos, los asesore y apoye durante sus primeros años de vida.</a:t>
            </a:r>
          </a:p>
          <a:p>
            <a:pPr algn="just"/>
            <a:endParaRPr lang="es-EC" sz="2800" b="1" dirty="0" smtClean="0"/>
          </a:p>
          <a:p>
            <a:pPr algn="just"/>
            <a:endParaRPr lang="es-EC" sz="2800" b="1" dirty="0"/>
          </a:p>
        </p:txBody>
      </p:sp>
    </p:spTree>
    <p:extLst>
      <p:ext uri="{BB962C8B-B14F-4D97-AF65-F5344CB8AC3E}">
        <p14:creationId xmlns:p14="http://schemas.microsoft.com/office/powerpoint/2010/main" val="1826820598"/>
      </p:ext>
    </p:extLst>
  </p:cSld>
  <p:clrMapOvr>
    <a:masterClrMapping/>
  </p:clrMapOvr>
  <p:transition spd="slow">
    <p:zo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1143000"/>
          </a:xfrm>
        </p:spPr>
        <p:txBody>
          <a:bodyPr>
            <a:normAutofit fontScale="90000"/>
          </a:bodyPr>
          <a:lstStyle/>
          <a:p>
            <a:r>
              <a:rPr lang="es-EC" sz="3600" dirty="0" smtClean="0"/>
              <a:t>Creación </a:t>
            </a:r>
            <a:r>
              <a:rPr lang="es-EC" sz="3600" dirty="0"/>
              <a:t>de una incubadora de empresas o centro de servicios al </a:t>
            </a:r>
            <a:r>
              <a:rPr lang="es-EC" sz="3600" dirty="0" smtClean="0"/>
              <a:t>emprendedor</a:t>
            </a:r>
            <a:endParaRPr lang="es-EC" sz="3600" dirty="0"/>
          </a:p>
        </p:txBody>
      </p:sp>
      <p:sp>
        <p:nvSpPr>
          <p:cNvPr id="4" name="3 CuadroTexto"/>
          <p:cNvSpPr txBox="1"/>
          <p:nvPr/>
        </p:nvSpPr>
        <p:spPr>
          <a:xfrm>
            <a:off x="539552" y="1812880"/>
            <a:ext cx="8280920" cy="4401205"/>
          </a:xfrm>
          <a:prstGeom prst="rect">
            <a:avLst/>
          </a:prstGeom>
          <a:noFill/>
        </p:spPr>
        <p:txBody>
          <a:bodyPr wrap="square" rtlCol="0">
            <a:spAutoFit/>
          </a:bodyPr>
          <a:lstStyle/>
          <a:p>
            <a:pPr algn="just"/>
            <a:r>
              <a:rPr lang="es-EC" sz="2800" b="1" dirty="0" smtClean="0"/>
              <a:t>Objetivos </a:t>
            </a:r>
            <a:r>
              <a:rPr lang="es-EC" sz="2800" b="1" dirty="0"/>
              <a:t>específicos</a:t>
            </a:r>
          </a:p>
          <a:p>
            <a:pPr algn="just"/>
            <a:endParaRPr lang="es-EC" sz="2800" b="1" dirty="0" smtClean="0"/>
          </a:p>
          <a:p>
            <a:pPr algn="just"/>
            <a:r>
              <a:rPr lang="es-EC" sz="2800" b="1" dirty="0" smtClean="0"/>
              <a:t>a</a:t>
            </a:r>
            <a:r>
              <a:rPr lang="es-EC" sz="2800" b="1" dirty="0"/>
              <a:t>.	Asesorar, acompañar, ejecutar y poner en marcha planes de negocio que generen empleo y que dinamicen la economía territorial.</a:t>
            </a:r>
          </a:p>
          <a:p>
            <a:pPr algn="just"/>
            <a:endParaRPr lang="es-EC" sz="2800" b="1" dirty="0" smtClean="0"/>
          </a:p>
          <a:p>
            <a:pPr algn="just"/>
            <a:r>
              <a:rPr lang="es-EC" sz="2800" b="1" dirty="0" smtClean="0"/>
              <a:t>b</a:t>
            </a:r>
            <a:r>
              <a:rPr lang="es-EC" sz="2800" b="1" dirty="0"/>
              <a:t>.	Intermediar con las entidades públicas, privadas y/o mixtas de financiamiento y con inversores para otorgar un capital semilla o capital de riesgo a los emprendedores.</a:t>
            </a:r>
          </a:p>
        </p:txBody>
      </p:sp>
      <p:sp>
        <p:nvSpPr>
          <p:cNvPr id="3" name="2 Flecha derecha">
            <a:hlinkClick r:id="rId2" action="ppaction://hlinksldjump"/>
          </p:cNvPr>
          <p:cNvSpPr/>
          <p:nvPr/>
        </p:nvSpPr>
        <p:spPr>
          <a:xfrm>
            <a:off x="7164288" y="5589240"/>
            <a:ext cx="1224136"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2096820894"/>
      </p:ext>
    </p:extLst>
  </p:cSld>
  <p:clrMapOvr>
    <a:masterClrMapping/>
  </p:clrMapOvr>
  <p:transition spd="slow">
    <p:zo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710952"/>
          </a:xfrm>
        </p:spPr>
        <p:txBody>
          <a:bodyPr>
            <a:normAutofit/>
          </a:bodyPr>
          <a:lstStyle/>
          <a:p>
            <a:r>
              <a:rPr lang="es-EC" sz="3600" dirty="0" smtClean="0"/>
              <a:t>Actividades Claves</a:t>
            </a:r>
            <a:endParaRPr lang="es-EC" sz="3600" dirty="0"/>
          </a:p>
        </p:txBody>
      </p:sp>
      <p:sp>
        <p:nvSpPr>
          <p:cNvPr id="4" name="3 CuadroTexto"/>
          <p:cNvSpPr txBox="1"/>
          <p:nvPr/>
        </p:nvSpPr>
        <p:spPr>
          <a:xfrm>
            <a:off x="539552" y="260648"/>
            <a:ext cx="8280920" cy="6494085"/>
          </a:xfrm>
          <a:prstGeom prst="rect">
            <a:avLst/>
          </a:prstGeom>
          <a:noFill/>
        </p:spPr>
        <p:txBody>
          <a:bodyPr wrap="square" rtlCol="0">
            <a:spAutoFit/>
          </a:bodyPr>
          <a:lstStyle/>
          <a:p>
            <a:pPr algn="just"/>
            <a:endParaRPr lang="es-EC" sz="2600" b="1" dirty="0" smtClean="0"/>
          </a:p>
          <a:p>
            <a:pPr algn="just"/>
            <a:r>
              <a:rPr lang="es-EC" sz="2600" b="1" dirty="0" smtClean="0"/>
              <a:t>1</a:t>
            </a:r>
            <a:r>
              <a:rPr lang="es-EC" sz="2600" b="1" dirty="0"/>
              <a:t>.	Buscar los socios estratégicos y el lugar para implementar la incubadora.</a:t>
            </a:r>
          </a:p>
          <a:p>
            <a:pPr algn="just"/>
            <a:r>
              <a:rPr lang="es-EC" sz="2600" b="1" dirty="0"/>
              <a:t>2.	Establecer los mecanismos de financiamiento para la sostenibilidad de la incubadora.</a:t>
            </a:r>
          </a:p>
          <a:p>
            <a:pPr algn="just"/>
            <a:r>
              <a:rPr lang="es-EC" sz="2600" b="1" dirty="0"/>
              <a:t>3.	Establecer mecanismos de autogestión de la incubadora.</a:t>
            </a:r>
          </a:p>
          <a:p>
            <a:pPr algn="just"/>
            <a:r>
              <a:rPr lang="es-EC" sz="2600" b="1" dirty="0"/>
              <a:t>4.	Determinar el equipo técnico que apoyará el proceso de creación y ejecución del proyecto.</a:t>
            </a:r>
          </a:p>
          <a:p>
            <a:pPr algn="just"/>
            <a:r>
              <a:rPr lang="es-EC" sz="2600" b="1" dirty="0"/>
              <a:t>5.	Establecer comités técnicos académicos y empresariales para asesorar a los emprendimientos.</a:t>
            </a:r>
          </a:p>
          <a:p>
            <a:pPr algn="just"/>
            <a:r>
              <a:rPr lang="es-EC" sz="2600" b="1" dirty="0"/>
              <a:t>6.	Establecer estrategias y metodologías de asesoría técnica y acompañamiento a los emprendedores.</a:t>
            </a:r>
          </a:p>
          <a:p>
            <a:pPr algn="just"/>
            <a:r>
              <a:rPr lang="es-EC" sz="2600" b="1" dirty="0"/>
              <a:t>7.	Crear mecanismos para fortalecer las competencias de los emprendedores.</a:t>
            </a:r>
          </a:p>
          <a:p>
            <a:pPr algn="just"/>
            <a:r>
              <a:rPr lang="es-EC" sz="2600" b="1" dirty="0"/>
              <a:t>8.	Crear la incubadora de empresas.</a:t>
            </a:r>
          </a:p>
        </p:txBody>
      </p:sp>
      <p:sp>
        <p:nvSpPr>
          <p:cNvPr id="3" name="2 Flecha derecha">
            <a:hlinkClick r:id="rId2" action="ppaction://hlinksldjump"/>
          </p:cNvPr>
          <p:cNvSpPr/>
          <p:nvPr/>
        </p:nvSpPr>
        <p:spPr>
          <a:xfrm>
            <a:off x="7380312" y="5949280"/>
            <a:ext cx="1296144" cy="6544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3507322126"/>
      </p:ext>
    </p:extLst>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
            </a:r>
            <a:br>
              <a:rPr lang="es-EC" dirty="0" smtClean="0"/>
            </a:br>
            <a:r>
              <a:rPr lang="es-EC" dirty="0" smtClean="0"/>
              <a:t>Preguntas de Investigación</a:t>
            </a:r>
            <a:br>
              <a:rPr lang="es-EC" dirty="0" smtClean="0"/>
            </a:br>
            <a:endParaRPr lang="es-EC" dirty="0"/>
          </a:p>
        </p:txBody>
      </p:sp>
      <p:sp>
        <p:nvSpPr>
          <p:cNvPr id="6" name="5 CuadroTexto"/>
          <p:cNvSpPr txBox="1"/>
          <p:nvPr/>
        </p:nvSpPr>
        <p:spPr>
          <a:xfrm>
            <a:off x="179512" y="1052736"/>
            <a:ext cx="8784976" cy="4832092"/>
          </a:xfrm>
          <a:prstGeom prst="rect">
            <a:avLst/>
          </a:prstGeom>
          <a:noFill/>
        </p:spPr>
        <p:txBody>
          <a:bodyPr wrap="square" rtlCol="0">
            <a:spAutoFit/>
          </a:bodyPr>
          <a:lstStyle/>
          <a:p>
            <a:pPr marL="514350" indent="-514350" algn="just">
              <a:buAutoNum type="alphaLcPeriod"/>
            </a:pPr>
            <a:endParaRPr lang="es-EC" sz="2800" dirty="0" smtClean="0"/>
          </a:p>
          <a:p>
            <a:pPr marL="514350" lvl="0" indent="-514350">
              <a:buFont typeface="+mj-lt"/>
              <a:buAutoNum type="alphaLcPeriod"/>
            </a:pPr>
            <a:endParaRPr lang="es-EC" sz="2800" dirty="0" smtClean="0"/>
          </a:p>
          <a:p>
            <a:pPr marL="514350" lvl="0" indent="-514350" algn="just">
              <a:buFont typeface="+mj-lt"/>
              <a:buAutoNum type="alphaLcPeriod" startAt="3"/>
            </a:pPr>
            <a:r>
              <a:rPr lang="es-EC" sz="2800" dirty="0" smtClean="0"/>
              <a:t>¿</a:t>
            </a:r>
            <a:r>
              <a:rPr lang="es-EC" sz="2800" dirty="0"/>
              <a:t>Qué tipo de apoyo han recibido los emprendedores imbabureños de las entidades llamadas a apoyar el emprendimiento en la provincia?</a:t>
            </a:r>
          </a:p>
          <a:p>
            <a:pPr marL="514350" lvl="0" indent="-514350">
              <a:buFont typeface="+mj-lt"/>
              <a:buAutoNum type="alphaLcPeriod" startAt="3"/>
            </a:pPr>
            <a:endParaRPr lang="es-EC" sz="2800" dirty="0" smtClean="0"/>
          </a:p>
          <a:p>
            <a:pPr marL="514350" lvl="0" indent="-514350" algn="just">
              <a:buFont typeface="+mj-lt"/>
              <a:buAutoNum type="alphaLcPeriod" startAt="3"/>
            </a:pPr>
            <a:r>
              <a:rPr lang="es-EC" sz="2800" dirty="0" smtClean="0"/>
              <a:t>¿</a:t>
            </a:r>
            <a:r>
              <a:rPr lang="es-EC" sz="2800" dirty="0"/>
              <a:t>Cuál es la estructura orgánica de los centros de emprendimiento e incubación de empresas en provincias de mayor desarrollo empresarial?</a:t>
            </a:r>
          </a:p>
          <a:p>
            <a:pPr marL="514350" indent="-514350" algn="just">
              <a:buAutoNum type="alphaLcPeriod" startAt="3"/>
            </a:pPr>
            <a:endParaRPr lang="es-EC" sz="2800" dirty="0" smtClean="0"/>
          </a:p>
          <a:p>
            <a:pPr algn="just"/>
            <a:endParaRPr lang="es-EC" sz="2800" dirty="0" smtClean="0"/>
          </a:p>
        </p:txBody>
      </p:sp>
      <p:sp>
        <p:nvSpPr>
          <p:cNvPr id="4" name="3 Flecha derecha"/>
          <p:cNvSpPr/>
          <p:nvPr/>
        </p:nvSpPr>
        <p:spPr>
          <a:xfrm>
            <a:off x="7164288" y="5661248"/>
            <a:ext cx="144016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b="1" dirty="0" smtClean="0">
                <a:hlinkClick r:id="rId2" action="ppaction://hlinksldjump"/>
              </a:rPr>
              <a:t>volver</a:t>
            </a:r>
            <a:endParaRPr lang="es-EC" b="1" dirty="0"/>
          </a:p>
        </p:txBody>
      </p:sp>
    </p:spTree>
    <p:extLst>
      <p:ext uri="{BB962C8B-B14F-4D97-AF65-F5344CB8AC3E}">
        <p14:creationId xmlns:p14="http://schemas.microsoft.com/office/powerpoint/2010/main" val="2723027364"/>
      </p:ext>
    </p:extLst>
  </p:cSld>
  <p:clrMapOvr>
    <a:masterClrMapping/>
  </p:clrMapOvr>
  <p:transition spd="slow">
    <p:zoom/>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998984"/>
          </a:xfrm>
        </p:spPr>
        <p:txBody>
          <a:bodyPr>
            <a:normAutofit/>
          </a:bodyPr>
          <a:lstStyle/>
          <a:p>
            <a:r>
              <a:rPr lang="es-EC" sz="3600" dirty="0" smtClean="0"/>
              <a:t>Tipo de Empresa</a:t>
            </a:r>
            <a:endParaRPr lang="es-EC" sz="3600" dirty="0"/>
          </a:p>
        </p:txBody>
      </p:sp>
      <p:sp>
        <p:nvSpPr>
          <p:cNvPr id="4" name="3 CuadroTexto"/>
          <p:cNvSpPr txBox="1"/>
          <p:nvPr/>
        </p:nvSpPr>
        <p:spPr>
          <a:xfrm>
            <a:off x="539552" y="1340768"/>
            <a:ext cx="8280920" cy="4401205"/>
          </a:xfrm>
          <a:prstGeom prst="rect">
            <a:avLst/>
          </a:prstGeom>
          <a:noFill/>
        </p:spPr>
        <p:txBody>
          <a:bodyPr wrap="square" rtlCol="0">
            <a:spAutoFit/>
          </a:bodyPr>
          <a:lstStyle/>
          <a:p>
            <a:pPr algn="just"/>
            <a:endParaRPr lang="es-EC" sz="2800" b="1" dirty="0"/>
          </a:p>
          <a:p>
            <a:pPr algn="just"/>
            <a:r>
              <a:rPr lang="es-EC" sz="2800" b="1" dirty="0" smtClean="0"/>
              <a:t>Se propone que el centro de emprendimiento e incubadora de empresas se constituya bajo la figura jurídica de una Corporación de derecho privado, sin fines de lucro, independientemente de la personería jurídica de sus miembros, sujeta a las disposiciones del Código Civil en su Libro I, Título XXIX, y demás leyes, acuerdos, o resoluciones aplicables a este tipo de organización. Se anexa modelo de estatutos bajo las consideraciones anotadas. </a:t>
            </a:r>
            <a:endParaRPr lang="es-EC" sz="2800" b="1" dirty="0"/>
          </a:p>
        </p:txBody>
      </p:sp>
      <p:sp>
        <p:nvSpPr>
          <p:cNvPr id="3" name="2 Flecha derecha">
            <a:hlinkClick r:id="rId2" action="ppaction://hlinksldjump"/>
          </p:cNvPr>
          <p:cNvSpPr/>
          <p:nvPr/>
        </p:nvSpPr>
        <p:spPr>
          <a:xfrm>
            <a:off x="7452320" y="5517232"/>
            <a:ext cx="115212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1089200154"/>
      </p:ext>
    </p:extLst>
  </p:cSld>
  <p:clrMapOvr>
    <a:masterClrMapping/>
  </p:clrMapOvr>
  <p:transition spd="slow">
    <p:zo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99392"/>
            <a:ext cx="8229600" cy="998984"/>
          </a:xfrm>
        </p:spPr>
        <p:txBody>
          <a:bodyPr>
            <a:normAutofit/>
          </a:bodyPr>
          <a:lstStyle/>
          <a:p>
            <a:r>
              <a:rPr lang="es-EC" sz="3600" dirty="0" smtClean="0"/>
              <a:t>Aprobación y estatuto de la organización</a:t>
            </a:r>
            <a:endParaRPr lang="es-EC" sz="3600" dirty="0"/>
          </a:p>
        </p:txBody>
      </p:sp>
      <p:sp>
        <p:nvSpPr>
          <p:cNvPr id="4" name="3 CuadroTexto"/>
          <p:cNvSpPr txBox="1"/>
          <p:nvPr/>
        </p:nvSpPr>
        <p:spPr>
          <a:xfrm>
            <a:off x="395536" y="836712"/>
            <a:ext cx="8280920" cy="5693866"/>
          </a:xfrm>
          <a:prstGeom prst="rect">
            <a:avLst/>
          </a:prstGeom>
          <a:noFill/>
        </p:spPr>
        <p:txBody>
          <a:bodyPr wrap="square" rtlCol="0">
            <a:spAutoFit/>
          </a:bodyPr>
          <a:lstStyle/>
          <a:p>
            <a:pPr algn="just"/>
            <a:r>
              <a:rPr lang="es-EC" sz="2800" b="1" dirty="0"/>
              <a:t>Presentar </a:t>
            </a:r>
            <a:r>
              <a:rPr lang="es-EC" sz="2800" b="1" dirty="0" smtClean="0"/>
              <a:t>solicitud</a:t>
            </a:r>
            <a:r>
              <a:rPr lang="es-EC" sz="2800" b="1" dirty="0"/>
              <a:t>, dirigida al Secretario General de la Administración Pública, firmada por el miembro fundador delegado para ello, adjuntando en un sólo expediente, los siguientes documentos, debidamente certificados por el Secretario de la organización</a:t>
            </a:r>
            <a:r>
              <a:rPr lang="es-EC" sz="2800" b="1" dirty="0" smtClean="0"/>
              <a:t>:</a:t>
            </a:r>
          </a:p>
          <a:p>
            <a:pPr algn="just"/>
            <a:endParaRPr lang="es-EC" sz="2800" b="1" dirty="0"/>
          </a:p>
          <a:p>
            <a:pPr marL="457200" indent="-457200" algn="just">
              <a:buAutoNum type="arabicPeriod"/>
            </a:pPr>
            <a:r>
              <a:rPr lang="es-EC" sz="2800" b="1" dirty="0" smtClean="0"/>
              <a:t>Acta </a:t>
            </a:r>
            <a:r>
              <a:rPr lang="es-EC" sz="2800" b="1" dirty="0"/>
              <a:t>de la Asamblea Constitutiva de la organización en formación, suscrita por todos los miembros fundadores, la misma que deberá contener</a:t>
            </a:r>
            <a:r>
              <a:rPr lang="es-EC" sz="2800" b="1" dirty="0" smtClean="0"/>
              <a:t>:</a:t>
            </a:r>
          </a:p>
          <a:p>
            <a:pPr marL="457200" indent="-457200" algn="just">
              <a:buAutoNum type="arabicPeriod"/>
            </a:pPr>
            <a:endParaRPr lang="es-EC" sz="2800" b="1" dirty="0"/>
          </a:p>
          <a:p>
            <a:pPr algn="just"/>
            <a:r>
              <a:rPr lang="es-EC" sz="2800" b="1" dirty="0" smtClean="0"/>
              <a:t>1.1. Voluntad </a:t>
            </a:r>
            <a:r>
              <a:rPr lang="es-EC" sz="2800" b="1" dirty="0"/>
              <a:t>de los miembros de constituir la misma; </a:t>
            </a:r>
            <a:endParaRPr lang="es-EC" sz="2800" b="1" dirty="0" smtClean="0"/>
          </a:p>
          <a:p>
            <a:pPr algn="just"/>
            <a:endParaRPr lang="es-EC" sz="2800" b="1" dirty="0"/>
          </a:p>
          <a:p>
            <a:pPr algn="just"/>
            <a:r>
              <a:rPr lang="es-EC" sz="2800" b="1" dirty="0" smtClean="0"/>
              <a:t>1.2. Nómina </a:t>
            </a:r>
            <a:r>
              <a:rPr lang="es-EC" sz="2800" b="1" dirty="0"/>
              <a:t>de la directiva provisional; </a:t>
            </a:r>
          </a:p>
        </p:txBody>
      </p:sp>
    </p:spTree>
    <p:extLst>
      <p:ext uri="{BB962C8B-B14F-4D97-AF65-F5344CB8AC3E}">
        <p14:creationId xmlns:p14="http://schemas.microsoft.com/office/powerpoint/2010/main" val="1032473779"/>
      </p:ext>
    </p:extLst>
  </p:cSld>
  <p:clrMapOvr>
    <a:masterClrMapping/>
  </p:clrMapOvr>
  <p:transition spd="slow">
    <p:zoom/>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7384"/>
            <a:ext cx="8229600" cy="998984"/>
          </a:xfrm>
        </p:spPr>
        <p:txBody>
          <a:bodyPr>
            <a:normAutofit/>
          </a:bodyPr>
          <a:lstStyle/>
          <a:p>
            <a:r>
              <a:rPr lang="es-EC" sz="3600" dirty="0" smtClean="0"/>
              <a:t>Aprobación y estatuto de la organización</a:t>
            </a:r>
            <a:endParaRPr lang="es-EC" sz="3600" dirty="0"/>
          </a:p>
        </p:txBody>
      </p:sp>
      <p:sp>
        <p:nvSpPr>
          <p:cNvPr id="4" name="3 CuadroTexto"/>
          <p:cNvSpPr txBox="1"/>
          <p:nvPr/>
        </p:nvSpPr>
        <p:spPr>
          <a:xfrm>
            <a:off x="179512" y="836712"/>
            <a:ext cx="8640960" cy="6124754"/>
          </a:xfrm>
          <a:prstGeom prst="rect">
            <a:avLst/>
          </a:prstGeom>
          <a:noFill/>
        </p:spPr>
        <p:txBody>
          <a:bodyPr wrap="square" rtlCol="0">
            <a:spAutoFit/>
          </a:bodyPr>
          <a:lstStyle/>
          <a:p>
            <a:pPr algn="just"/>
            <a:r>
              <a:rPr lang="es-EC" sz="2800" b="1" dirty="0" smtClean="0"/>
              <a:t>1.3</a:t>
            </a:r>
            <a:r>
              <a:rPr lang="es-EC" sz="2800" b="1" dirty="0"/>
              <a:t>.	Nombres completos, la nacionalidad, números de los documentos de identidad y domicilio de cada uno de los miembros fundadores; y</a:t>
            </a:r>
            <a:r>
              <a:rPr lang="es-EC" sz="2800" b="1" dirty="0" smtClean="0"/>
              <a:t>,</a:t>
            </a:r>
          </a:p>
          <a:p>
            <a:pPr algn="just"/>
            <a:r>
              <a:rPr lang="es-EC" sz="2800" b="1" dirty="0" smtClean="0"/>
              <a:t> </a:t>
            </a:r>
            <a:endParaRPr lang="es-EC" sz="2800" b="1" dirty="0"/>
          </a:p>
          <a:p>
            <a:pPr algn="just"/>
            <a:r>
              <a:rPr lang="es-EC" sz="2800" b="1" dirty="0"/>
              <a:t>1.4.	Indicación del lugar en que la entidad en formación tendrá su sede, con referencia de la calle, parroquia, cantón, provincia e indicación de un número de teléfono, fax, o dirección de correo electrónico y casilla postal, en caso de tenerlos</a:t>
            </a:r>
            <a:r>
              <a:rPr lang="es-EC" sz="2800" b="1" dirty="0" smtClean="0"/>
              <a:t>.</a:t>
            </a:r>
          </a:p>
          <a:p>
            <a:pPr algn="just"/>
            <a:endParaRPr lang="es-EC" sz="2800" b="1" dirty="0"/>
          </a:p>
          <a:p>
            <a:pPr algn="just"/>
            <a:r>
              <a:rPr lang="es-EC" sz="2800" b="1" dirty="0"/>
              <a:t>2.	Copia del correspondiente estatuto que deberá incluir la certificación del Secretario provisional, en la que se indique con exactitud la o las fechas de estudio y aprobación del mismo.</a:t>
            </a:r>
          </a:p>
        </p:txBody>
      </p:sp>
    </p:spTree>
    <p:extLst>
      <p:ext uri="{BB962C8B-B14F-4D97-AF65-F5344CB8AC3E}">
        <p14:creationId xmlns:p14="http://schemas.microsoft.com/office/powerpoint/2010/main" val="1810507974"/>
      </p:ext>
    </p:extLst>
  </p:cSld>
  <p:clrMapOvr>
    <a:masterClrMapping/>
  </p:clrMapOvr>
  <p:transition spd="slow">
    <p:zoom/>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710952"/>
          </a:xfrm>
        </p:spPr>
        <p:txBody>
          <a:bodyPr>
            <a:normAutofit/>
          </a:bodyPr>
          <a:lstStyle/>
          <a:p>
            <a:r>
              <a:rPr lang="es-EC" sz="3600" dirty="0"/>
              <a:t>Aprobación y estatuto de la organización</a:t>
            </a:r>
          </a:p>
        </p:txBody>
      </p:sp>
      <p:sp>
        <p:nvSpPr>
          <p:cNvPr id="4" name="3 CuadroTexto"/>
          <p:cNvSpPr txBox="1"/>
          <p:nvPr/>
        </p:nvSpPr>
        <p:spPr>
          <a:xfrm>
            <a:off x="476938" y="764704"/>
            <a:ext cx="8280920" cy="6555641"/>
          </a:xfrm>
          <a:prstGeom prst="rect">
            <a:avLst/>
          </a:prstGeom>
          <a:noFill/>
        </p:spPr>
        <p:txBody>
          <a:bodyPr wrap="square" rtlCol="0">
            <a:spAutoFit/>
          </a:bodyPr>
          <a:lstStyle/>
          <a:p>
            <a:pPr algn="just"/>
            <a:r>
              <a:rPr lang="es-EC" sz="2800" dirty="0"/>
              <a:t>El Secretario General de la Administración Pública se encuentra facultado para someter la solicitud a aprobación del Presidente de la República o, de ser el caso, para enviar la documentación que le fuera presentada al Ministro del ramo que estime competente</a:t>
            </a:r>
            <a:r>
              <a:rPr lang="es-EC" sz="2800" dirty="0" smtClean="0"/>
              <a:t>.</a:t>
            </a:r>
          </a:p>
          <a:p>
            <a:pPr algn="just"/>
            <a:endParaRPr lang="es-EC" sz="2800" dirty="0"/>
          </a:p>
          <a:p>
            <a:pPr algn="just"/>
            <a:r>
              <a:rPr lang="es-EC" sz="2800" dirty="0"/>
              <a:t>3.	Se deberá acreditar un patrimonio mínimo de USD 4.000 dólares de los Estados Unidos de América en una cuenta de integración de capital.</a:t>
            </a:r>
          </a:p>
          <a:p>
            <a:pPr algn="just"/>
            <a:endParaRPr lang="es-EC" sz="2800" dirty="0" smtClean="0"/>
          </a:p>
          <a:p>
            <a:pPr algn="just"/>
            <a:r>
              <a:rPr lang="es-EC" sz="2800" dirty="0" smtClean="0"/>
              <a:t>4</a:t>
            </a:r>
            <a:r>
              <a:rPr lang="es-EC" sz="2800" dirty="0"/>
              <a:t>.	Los miembros integrantes, deberán además presentar los siguientes documentos certificados por el Secretario de la organización:</a:t>
            </a:r>
          </a:p>
          <a:p>
            <a:pPr algn="just"/>
            <a:endParaRPr lang="es-EC" sz="2800" dirty="0"/>
          </a:p>
        </p:txBody>
      </p:sp>
    </p:spTree>
    <p:extLst>
      <p:ext uri="{BB962C8B-B14F-4D97-AF65-F5344CB8AC3E}">
        <p14:creationId xmlns:p14="http://schemas.microsoft.com/office/powerpoint/2010/main" val="2514554330"/>
      </p:ext>
    </p:extLst>
  </p:cSld>
  <p:clrMapOvr>
    <a:masterClrMapping/>
  </p:clrMapOvr>
  <p:transition spd="slow">
    <p:zoom/>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4624"/>
            <a:ext cx="8229600" cy="710952"/>
          </a:xfrm>
        </p:spPr>
        <p:txBody>
          <a:bodyPr>
            <a:normAutofit/>
          </a:bodyPr>
          <a:lstStyle/>
          <a:p>
            <a:r>
              <a:rPr lang="es-EC" sz="3600" dirty="0"/>
              <a:t>Aprobación y estatuto de la organización</a:t>
            </a:r>
          </a:p>
        </p:txBody>
      </p:sp>
      <p:sp>
        <p:nvSpPr>
          <p:cNvPr id="4" name="3 CuadroTexto"/>
          <p:cNvSpPr txBox="1"/>
          <p:nvPr/>
        </p:nvSpPr>
        <p:spPr>
          <a:xfrm>
            <a:off x="476938" y="692696"/>
            <a:ext cx="8280920" cy="7417415"/>
          </a:xfrm>
          <a:prstGeom prst="rect">
            <a:avLst/>
          </a:prstGeom>
          <a:noFill/>
        </p:spPr>
        <p:txBody>
          <a:bodyPr wrap="square" rtlCol="0">
            <a:spAutoFit/>
          </a:bodyPr>
          <a:lstStyle/>
          <a:p>
            <a:pPr marL="457200" indent="-457200" algn="just">
              <a:buAutoNum type="alphaLcPeriod"/>
            </a:pPr>
            <a:r>
              <a:rPr lang="es-EC" sz="2800" dirty="0" smtClean="0"/>
              <a:t>Acta </a:t>
            </a:r>
            <a:r>
              <a:rPr lang="es-EC" sz="2800" dirty="0"/>
              <a:t>de la asamblea en la que conste la decisión de participar en la constitución del centro de emprendimiento e incubadora de empresas, con los nombres completos, números del documento de identidad y firmas respectivas de los socios asistentes a la misma, así como la designación de los delegados. </a:t>
            </a:r>
            <a:endParaRPr lang="es-EC" sz="2800" dirty="0" smtClean="0"/>
          </a:p>
          <a:p>
            <a:pPr marL="457200" indent="-457200" algn="just">
              <a:buAutoNum type="alphaLcPeriod"/>
            </a:pPr>
            <a:endParaRPr lang="es-EC" sz="2800" dirty="0"/>
          </a:p>
          <a:p>
            <a:pPr marL="457200" indent="-457200" algn="just">
              <a:buAutoNum type="alphaLcPeriod" startAt="2"/>
            </a:pPr>
            <a:r>
              <a:rPr lang="es-EC" sz="2800" dirty="0" smtClean="0"/>
              <a:t>Copia </a:t>
            </a:r>
            <a:r>
              <a:rPr lang="es-EC" sz="2800" dirty="0"/>
              <a:t>certificada del documento en que conste la nómina de la directiva y el documento que acredite la representación legal</a:t>
            </a:r>
            <a:r>
              <a:rPr lang="es-EC" sz="2800" dirty="0" smtClean="0"/>
              <a:t>.</a:t>
            </a:r>
          </a:p>
          <a:p>
            <a:pPr marL="457200" indent="-457200" algn="just">
              <a:buAutoNum type="alphaLcPeriod" startAt="2"/>
            </a:pPr>
            <a:endParaRPr lang="es-EC" sz="2800" dirty="0"/>
          </a:p>
          <a:p>
            <a:pPr marL="457200" indent="-457200" algn="just">
              <a:buAutoNum type="alphaLcPeriod" startAt="3"/>
            </a:pPr>
            <a:r>
              <a:rPr lang="es-EC" sz="2800" dirty="0" smtClean="0"/>
              <a:t>Copia </a:t>
            </a:r>
            <a:r>
              <a:rPr lang="es-EC" sz="2800" dirty="0"/>
              <a:t>certificada del acuerdo ministerial o instrumento legal que acredite la personalidad jurídica, y de existir, la última reforma del estatuto, legalmente aprobada</a:t>
            </a:r>
            <a:r>
              <a:rPr lang="es-EC" sz="2800" dirty="0" smtClean="0"/>
              <a:t>.</a:t>
            </a:r>
          </a:p>
          <a:p>
            <a:pPr marL="457200" indent="-457200" algn="just">
              <a:buAutoNum type="alphaLcPeriod" startAt="3"/>
            </a:pPr>
            <a:endParaRPr lang="es-EC" sz="2800" dirty="0"/>
          </a:p>
        </p:txBody>
      </p:sp>
    </p:spTree>
    <p:extLst>
      <p:ext uri="{BB962C8B-B14F-4D97-AF65-F5344CB8AC3E}">
        <p14:creationId xmlns:p14="http://schemas.microsoft.com/office/powerpoint/2010/main" val="3599290374"/>
      </p:ext>
    </p:extLst>
  </p:cSld>
  <p:clrMapOvr>
    <a:masterClrMapping/>
  </p:clrMapOvr>
  <p:transition spd="slow">
    <p:zoom/>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a:bodyPr>
          <a:lstStyle/>
          <a:p>
            <a:r>
              <a:rPr lang="es-EC" sz="3600" dirty="0"/>
              <a:t>Aprobación y estatuto de la organización</a:t>
            </a:r>
          </a:p>
        </p:txBody>
      </p:sp>
      <p:sp>
        <p:nvSpPr>
          <p:cNvPr id="4" name="3 CuadroTexto"/>
          <p:cNvSpPr txBox="1"/>
          <p:nvPr/>
        </p:nvSpPr>
        <p:spPr>
          <a:xfrm>
            <a:off x="476938" y="1124744"/>
            <a:ext cx="8280920" cy="6124754"/>
          </a:xfrm>
          <a:prstGeom prst="rect">
            <a:avLst/>
          </a:prstGeom>
          <a:noFill/>
        </p:spPr>
        <p:txBody>
          <a:bodyPr wrap="square" rtlCol="0">
            <a:spAutoFit/>
          </a:bodyPr>
          <a:lstStyle/>
          <a:p>
            <a:pPr algn="just"/>
            <a:r>
              <a:rPr lang="es-EC" sz="2800" dirty="0" smtClean="0"/>
              <a:t>Si </a:t>
            </a:r>
            <a:r>
              <a:rPr lang="es-EC" sz="2800" dirty="0"/>
              <a:t>la documentación cumple con los requisitos señalados y el estatuto no se contrapone al ordenamiento jurídico, se elaborará el acuerdo ministerial o decreto ejecutivo que conceda personería jurídica a la organización en formación, en el término máximo de quince días contados a partir de la presentación de la solicitud con la totalidad de requisitos</a:t>
            </a:r>
            <a:r>
              <a:rPr lang="es-EC" sz="2800" dirty="0" smtClean="0"/>
              <a:t>.</a:t>
            </a:r>
          </a:p>
          <a:p>
            <a:pPr algn="just"/>
            <a:endParaRPr lang="es-EC" sz="2800" dirty="0"/>
          </a:p>
          <a:p>
            <a:pPr algn="just"/>
            <a:r>
              <a:rPr lang="es-EC" sz="2800" dirty="0"/>
              <a:t>Una vez obtenida la personería jurídica, se pondrá en conocimiento del Ministerio correspondiente la nómina de la directiva, en un plazo máximo de quince días posteriores a la fecha de elección, para el registro estadístico respectivo.</a:t>
            </a:r>
          </a:p>
        </p:txBody>
      </p:sp>
      <p:sp>
        <p:nvSpPr>
          <p:cNvPr id="3" name="2 Flecha derecha">
            <a:hlinkClick r:id="rId2" action="ppaction://hlinksldjump"/>
          </p:cNvPr>
          <p:cNvSpPr/>
          <p:nvPr/>
        </p:nvSpPr>
        <p:spPr>
          <a:xfrm>
            <a:off x="7092280" y="5805264"/>
            <a:ext cx="136815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VOLVER</a:t>
            </a:r>
            <a:endParaRPr lang="es-EC" dirty="0"/>
          </a:p>
        </p:txBody>
      </p:sp>
    </p:spTree>
    <p:extLst>
      <p:ext uri="{BB962C8B-B14F-4D97-AF65-F5344CB8AC3E}">
        <p14:creationId xmlns:p14="http://schemas.microsoft.com/office/powerpoint/2010/main" val="706932308"/>
      </p:ext>
    </p:extLst>
  </p:cSld>
  <p:clrMapOvr>
    <a:masterClrMapping/>
  </p:clrMapOvr>
  <p:transition spd="slow">
    <p:zoom/>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710952"/>
          </a:xfrm>
        </p:spPr>
        <p:txBody>
          <a:bodyPr>
            <a:normAutofit fontScale="90000"/>
          </a:bodyPr>
          <a:lstStyle/>
          <a:p>
            <a:r>
              <a:rPr lang="es-EC" sz="3600" dirty="0" smtClean="0"/>
              <a:t>Estructura </a:t>
            </a:r>
            <a:r>
              <a:rPr lang="es-EC" sz="3600" dirty="0"/>
              <a:t>orgánica de gestión por </a:t>
            </a:r>
            <a:r>
              <a:rPr lang="es-EC" sz="3600" dirty="0" smtClean="0"/>
              <a:t>procesos.</a:t>
            </a:r>
            <a:endParaRPr lang="es-EC" sz="3600" dirty="0"/>
          </a:p>
        </p:txBody>
      </p:sp>
      <p:sp>
        <p:nvSpPr>
          <p:cNvPr id="3" name="2 Rectángulo"/>
          <p:cNvSpPr/>
          <p:nvPr/>
        </p:nvSpPr>
        <p:spPr>
          <a:xfrm>
            <a:off x="467544" y="1052736"/>
            <a:ext cx="8280920" cy="5262979"/>
          </a:xfrm>
          <a:prstGeom prst="rect">
            <a:avLst/>
          </a:prstGeom>
        </p:spPr>
        <p:txBody>
          <a:bodyPr wrap="square">
            <a:spAutoFit/>
          </a:bodyPr>
          <a:lstStyle/>
          <a:p>
            <a:pPr algn="just"/>
            <a:r>
              <a:rPr lang="es-EC" sz="2800" dirty="0"/>
              <a:t>PROCESOS.- Son aquellos que configuran los productos y servicios, se ordenan y clasifican en función de la contribución o valor agregado que aportan al cumplimiento y consecución de la misión institucional, estos son</a:t>
            </a:r>
            <a:r>
              <a:rPr lang="es-EC" sz="2800" dirty="0" smtClean="0"/>
              <a:t>:</a:t>
            </a:r>
          </a:p>
          <a:p>
            <a:pPr algn="just"/>
            <a:endParaRPr lang="es-EC" sz="2800" dirty="0"/>
          </a:p>
          <a:p>
            <a:pPr algn="just"/>
            <a:r>
              <a:rPr lang="es-EC" sz="2800" dirty="0"/>
              <a:t>GOBERNANTES O ESTRATÉGICOS.</a:t>
            </a:r>
          </a:p>
          <a:p>
            <a:pPr algn="just"/>
            <a:r>
              <a:rPr lang="es-EC" sz="2800" dirty="0"/>
              <a:t>Son aquellos que están relacionados con la definición y el control de los objetivos de la organización, su planificación y estrategia, definición de la misión, visión y valores. En su gestión interviene directamente el equipo directivo</a:t>
            </a:r>
            <a:r>
              <a:rPr lang="es-EC" sz="2800" dirty="0" smtClean="0"/>
              <a:t>.</a:t>
            </a:r>
            <a:endParaRPr lang="es-EC" sz="2800" dirty="0"/>
          </a:p>
        </p:txBody>
      </p:sp>
    </p:spTree>
    <p:extLst>
      <p:ext uri="{BB962C8B-B14F-4D97-AF65-F5344CB8AC3E}">
        <p14:creationId xmlns:p14="http://schemas.microsoft.com/office/powerpoint/2010/main" val="269815895"/>
      </p:ext>
    </p:extLst>
  </p:cSld>
  <p:clrMapOvr>
    <a:masterClrMapping/>
  </p:clrMapOvr>
  <p:transition spd="slow">
    <p:zoom/>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fontScale="90000"/>
          </a:bodyPr>
          <a:lstStyle/>
          <a:p>
            <a:r>
              <a:rPr lang="es-EC" sz="3600" dirty="0" smtClean="0"/>
              <a:t>Estructura </a:t>
            </a:r>
            <a:r>
              <a:rPr lang="es-EC" sz="3600" dirty="0"/>
              <a:t>orgánica de gestión por </a:t>
            </a:r>
            <a:r>
              <a:rPr lang="es-EC" sz="3600" dirty="0" smtClean="0"/>
              <a:t>procesos.</a:t>
            </a:r>
            <a:endParaRPr lang="es-EC" sz="3600" dirty="0"/>
          </a:p>
        </p:txBody>
      </p:sp>
      <p:sp>
        <p:nvSpPr>
          <p:cNvPr id="3" name="2 Rectángulo"/>
          <p:cNvSpPr/>
          <p:nvPr/>
        </p:nvSpPr>
        <p:spPr>
          <a:xfrm>
            <a:off x="467544" y="1052736"/>
            <a:ext cx="8280920" cy="4832092"/>
          </a:xfrm>
          <a:prstGeom prst="rect">
            <a:avLst/>
          </a:prstGeom>
        </p:spPr>
        <p:txBody>
          <a:bodyPr wrap="square">
            <a:spAutoFit/>
          </a:bodyPr>
          <a:lstStyle/>
          <a:p>
            <a:pPr algn="just"/>
            <a:r>
              <a:rPr lang="es-EC" sz="2800" dirty="0" smtClean="0"/>
              <a:t>GENERADORES </a:t>
            </a:r>
            <a:r>
              <a:rPr lang="es-EC" sz="2800" dirty="0"/>
              <a:t>DE VALOR, OPERATIVOS O DE SERVICIOS.</a:t>
            </a:r>
          </a:p>
          <a:p>
            <a:pPr algn="just"/>
            <a:r>
              <a:rPr lang="es-EC" sz="2800" dirty="0"/>
              <a:t>Son aquellos que permiten el desarrollo de la planificación y estrategia de la organización, que añaden valor para el cliente o inciden directamente en su satisfacción.</a:t>
            </a:r>
          </a:p>
          <a:p>
            <a:pPr algn="just"/>
            <a:endParaRPr lang="es-EC" sz="2800" dirty="0" smtClean="0"/>
          </a:p>
          <a:p>
            <a:pPr algn="just"/>
            <a:r>
              <a:rPr lang="es-EC" sz="2800" dirty="0" smtClean="0"/>
              <a:t>HABILITANTES </a:t>
            </a:r>
            <a:r>
              <a:rPr lang="es-EC" sz="2800" dirty="0"/>
              <a:t>DE SOPORTE O APOYO. </a:t>
            </a:r>
          </a:p>
          <a:p>
            <a:pPr algn="just"/>
            <a:r>
              <a:rPr lang="es-EC" sz="2800" dirty="0"/>
              <a:t>Facilitan el desarrollo de las actividades que integran los procesos clave, y generan valor añadido al cliente interno</a:t>
            </a:r>
            <a:r>
              <a:rPr lang="es-EC" sz="2800" dirty="0" smtClean="0"/>
              <a:t>.</a:t>
            </a:r>
            <a:endParaRPr lang="es-EC" sz="2800" dirty="0"/>
          </a:p>
        </p:txBody>
      </p:sp>
    </p:spTree>
    <p:extLst>
      <p:ext uri="{BB962C8B-B14F-4D97-AF65-F5344CB8AC3E}">
        <p14:creationId xmlns:p14="http://schemas.microsoft.com/office/powerpoint/2010/main" val="1844047528"/>
      </p:ext>
    </p:extLst>
  </p:cSld>
  <p:clrMapOvr>
    <a:masterClrMapping/>
  </p:clrMapOvr>
  <p:transition spd="slow">
    <p:zoom/>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710952"/>
          </a:xfrm>
        </p:spPr>
        <p:txBody>
          <a:bodyPr>
            <a:normAutofit fontScale="90000"/>
          </a:bodyPr>
          <a:lstStyle/>
          <a:p>
            <a:r>
              <a:rPr lang="es-EC" sz="3600" dirty="0" smtClean="0"/>
              <a:t>Estructura </a:t>
            </a:r>
            <a:r>
              <a:rPr lang="es-EC" sz="3600" dirty="0"/>
              <a:t>orgánica de gestión por </a:t>
            </a:r>
            <a:r>
              <a:rPr lang="es-EC" sz="3600" dirty="0" smtClean="0"/>
              <a:t>procesos.</a:t>
            </a:r>
            <a:endParaRPr lang="es-EC" sz="3600" dirty="0"/>
          </a:p>
        </p:txBody>
      </p:sp>
      <p:sp>
        <p:nvSpPr>
          <p:cNvPr id="3" name="2 Rectángulo"/>
          <p:cNvSpPr/>
          <p:nvPr/>
        </p:nvSpPr>
        <p:spPr>
          <a:xfrm>
            <a:off x="467544" y="1052736"/>
            <a:ext cx="8280920" cy="3108543"/>
          </a:xfrm>
          <a:prstGeom prst="rect">
            <a:avLst/>
          </a:prstGeom>
        </p:spPr>
        <p:txBody>
          <a:bodyPr wrap="square">
            <a:spAutoFit/>
          </a:bodyPr>
          <a:lstStyle/>
          <a:p>
            <a:pPr algn="just"/>
            <a:endParaRPr lang="es-EC" sz="2800" dirty="0" smtClean="0"/>
          </a:p>
          <a:p>
            <a:pPr algn="just"/>
            <a:r>
              <a:rPr lang="es-EC" sz="2800" dirty="0" smtClean="0"/>
              <a:t>HABILITANTES </a:t>
            </a:r>
            <a:r>
              <a:rPr lang="es-EC" sz="2800" dirty="0"/>
              <a:t>DE ASESORÍA</a:t>
            </a:r>
          </a:p>
          <a:p>
            <a:pPr algn="just"/>
            <a:r>
              <a:rPr lang="es-EC" sz="2800" dirty="0"/>
              <a:t>Son aquellos que con sus conocimientos especializados, asesoran a los procesos gobernantes, habilitantes de apoyo y generadores de valor, creando la base técnica y legal para el desarrollo de sus actividades</a:t>
            </a:r>
            <a:r>
              <a:rPr lang="es-EC" sz="2800" dirty="0" smtClean="0"/>
              <a:t>.</a:t>
            </a:r>
          </a:p>
          <a:p>
            <a:pPr algn="just"/>
            <a:endParaRPr lang="es-EC" sz="2800" dirty="0"/>
          </a:p>
        </p:txBody>
      </p:sp>
    </p:spTree>
    <p:extLst>
      <p:ext uri="{BB962C8B-B14F-4D97-AF65-F5344CB8AC3E}">
        <p14:creationId xmlns:p14="http://schemas.microsoft.com/office/powerpoint/2010/main" val="3293133475"/>
      </p:ext>
    </p:extLst>
  </p:cSld>
  <p:clrMapOvr>
    <a:masterClrMapping/>
  </p:clrMapOvr>
  <p:transition spd="slow">
    <p:zoom/>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13792"/>
            <a:ext cx="8229600" cy="710952"/>
          </a:xfrm>
        </p:spPr>
        <p:txBody>
          <a:bodyPr>
            <a:normAutofit/>
          </a:bodyPr>
          <a:lstStyle/>
          <a:p>
            <a:r>
              <a:rPr lang="es-EC" sz="3600" dirty="0" smtClean="0"/>
              <a:t>Estrategia de Operación</a:t>
            </a:r>
            <a:endParaRPr lang="es-EC" sz="3600" dirty="0"/>
          </a:p>
        </p:txBody>
      </p:sp>
      <p:sp>
        <p:nvSpPr>
          <p:cNvPr id="3" name="2 Rectángulo"/>
          <p:cNvSpPr/>
          <p:nvPr/>
        </p:nvSpPr>
        <p:spPr>
          <a:xfrm>
            <a:off x="467544" y="1340768"/>
            <a:ext cx="8280920" cy="4401205"/>
          </a:xfrm>
          <a:prstGeom prst="rect">
            <a:avLst/>
          </a:prstGeom>
        </p:spPr>
        <p:txBody>
          <a:bodyPr wrap="square">
            <a:spAutoFit/>
          </a:bodyPr>
          <a:lstStyle/>
          <a:p>
            <a:pPr algn="just"/>
            <a:r>
              <a:rPr lang="es-EC" sz="2800" dirty="0" smtClean="0"/>
              <a:t>A fin de que la estructura organizacional sea liviana y ágil se sugiere que aquellos servicios que no son parte de los procesos generadores de valor, puedan ser contratados con terceros, como son los servicios generales, de provisión de infraestructura virtual, así como los diversos servicios de apoyo a la operación. </a:t>
            </a:r>
          </a:p>
          <a:p>
            <a:pPr algn="just"/>
            <a:r>
              <a:rPr lang="es-EC" sz="2800" dirty="0" smtClean="0"/>
              <a:t>Algunos de los servicios a subcontratar pueden ser proporcionados por investigadores y docentes universitarios, por ejemplo las asesorías especializadas en aspectos técnicos, administrativos y de gestión.</a:t>
            </a:r>
            <a:endParaRPr lang="es-EC" sz="2800" dirty="0"/>
          </a:p>
        </p:txBody>
      </p:sp>
    </p:spTree>
    <p:extLst>
      <p:ext uri="{BB962C8B-B14F-4D97-AF65-F5344CB8AC3E}">
        <p14:creationId xmlns:p14="http://schemas.microsoft.com/office/powerpoint/2010/main" val="2376056992"/>
      </p:ext>
    </p:extLst>
  </p:cSld>
  <p:clrMapOvr>
    <a:masterClrMapping/>
  </p:clrMapOvr>
  <p:transition spd="slow">
    <p:zoom/>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1289</TotalTime>
  <Words>7674</Words>
  <Application>Microsoft Office PowerPoint</Application>
  <PresentationFormat>Presentación en pantalla (4:3)</PresentationFormat>
  <Paragraphs>1400</Paragraphs>
  <Slides>142</Slides>
  <Notes>1</Notes>
  <HiddenSlides>0</HiddenSlides>
  <MMClips>0</MMClips>
  <ScaleCrop>false</ScaleCrop>
  <HeadingPairs>
    <vt:vector size="4" baseType="variant">
      <vt:variant>
        <vt:lpstr>Tema</vt:lpstr>
      </vt:variant>
      <vt:variant>
        <vt:i4>1</vt:i4>
      </vt:variant>
      <vt:variant>
        <vt:lpstr>Títulos de diapositiva</vt:lpstr>
      </vt:variant>
      <vt:variant>
        <vt:i4>142</vt:i4>
      </vt:variant>
    </vt:vector>
  </HeadingPairs>
  <TitlesOfParts>
    <vt:vector size="143" baseType="lpstr">
      <vt:lpstr>Tema de Office</vt:lpstr>
      <vt:lpstr>UNIVERSIDAD TECNICA DEL NORTE INSTITUTO DE POSTGRADO   PROGRAMA DE MAESTRÍA EN ADMINISTRACIÓN DE NEGOCIOS </vt:lpstr>
      <vt:lpstr>GUIA DE CREACIÓN Y DESARROLLO DE UN CENTRO DE EMPRENDIMIENTO E INCUBACIÓN DE EMPRESAS EN LA PROVINCIA DE IMBABURA</vt:lpstr>
      <vt:lpstr>PROBLEMA DE INVESTIGACIÓN</vt:lpstr>
      <vt:lpstr>Antecedentes</vt:lpstr>
      <vt:lpstr>Problema de investigación </vt:lpstr>
      <vt:lpstr> Objetivo del Diagnostico</vt:lpstr>
      <vt:lpstr>Objetivos Específicos</vt:lpstr>
      <vt:lpstr> Preguntas de Investigación </vt:lpstr>
      <vt:lpstr> Preguntas de Investigación </vt:lpstr>
      <vt:lpstr>Objetivo de la propuesta </vt:lpstr>
      <vt:lpstr> Objetivos específicos </vt:lpstr>
      <vt:lpstr> Objetivos específicos </vt:lpstr>
      <vt:lpstr> Preguntas de la propuesta</vt:lpstr>
      <vt:lpstr>MARCO TEORICO</vt:lpstr>
      <vt:lpstr>Definición Emprendimiento</vt:lpstr>
      <vt:lpstr>Definición Richard Cantillon</vt:lpstr>
      <vt:lpstr>Say </vt:lpstr>
      <vt:lpstr>Ludwig Von Mises</vt:lpstr>
      <vt:lpstr>Peter Drucker</vt:lpstr>
      <vt:lpstr>Stevenson</vt:lpstr>
      <vt:lpstr>Pinchot</vt:lpstr>
      <vt:lpstr>Espíritu Emprendedor</vt:lpstr>
      <vt:lpstr>Emprendimiento y Educación</vt:lpstr>
      <vt:lpstr>Emprendimiento y Educación</vt:lpstr>
      <vt:lpstr>Emprendimiento y Educación</vt:lpstr>
      <vt:lpstr>Emprendimiento y Desempleo</vt:lpstr>
      <vt:lpstr>Emprendimiento y Desempleo</vt:lpstr>
      <vt:lpstr>Emprendimiento y Desarrollo Local</vt:lpstr>
      <vt:lpstr>Emprendimiento y Desarrollo Local</vt:lpstr>
      <vt:lpstr>Importancia - Carta Europea a Pequeñas Empresas</vt:lpstr>
      <vt:lpstr>Importancia - Carta Europea a Pequeñas Empresas</vt:lpstr>
      <vt:lpstr>Importancia - Carta Europea a Pequeñas Empresas</vt:lpstr>
      <vt:lpstr>Comportamientos emprendedores</vt:lpstr>
      <vt:lpstr>Comportamientos emprendedores</vt:lpstr>
      <vt:lpstr>Tipos de Incubadoras</vt:lpstr>
      <vt:lpstr>Beneficios</vt:lpstr>
      <vt:lpstr>Áreas estratégicas de acción</vt:lpstr>
      <vt:lpstr>Áreas estratégicas de acción</vt:lpstr>
      <vt:lpstr>Áreas estratégicas de acción</vt:lpstr>
      <vt:lpstr>Modelo de Financiamiento</vt:lpstr>
      <vt:lpstr>Modelo de Financiamiento</vt:lpstr>
      <vt:lpstr>Modelo de Financiamiento</vt:lpstr>
      <vt:lpstr>METODOLOGÍA</vt:lpstr>
      <vt:lpstr>METODOLOGÍA</vt:lpstr>
      <vt:lpstr>Definición de Variables</vt:lpstr>
      <vt:lpstr>Operacionalización de Variables</vt:lpstr>
      <vt:lpstr>Operacionalización de Variables</vt:lpstr>
      <vt:lpstr>Población y muestra</vt:lpstr>
      <vt:lpstr>Población y muestra</vt:lpstr>
      <vt:lpstr>Población y muestra</vt:lpstr>
      <vt:lpstr>Población y muestra Potenciales Emprendedores</vt:lpstr>
      <vt:lpstr>Población y muestra</vt:lpstr>
      <vt:lpstr>Métodos</vt:lpstr>
      <vt:lpstr>Técnicas e Instrumentos de Investigación</vt:lpstr>
      <vt:lpstr>Proceso investigativo del problema</vt:lpstr>
      <vt:lpstr>ANALISIS DE RESULTADOS</vt:lpstr>
      <vt:lpstr>Procesamiento, Análisis e Interpretación de Resultados</vt:lpstr>
      <vt:lpstr>Contrastación de preguntas de investigación con los resultados de la investigación.</vt:lpstr>
      <vt:lpstr>Perfil de los Emprendedores en Marcha. </vt:lpstr>
      <vt:lpstr>Perfil de los Emprendedores en Marcha.</vt:lpstr>
      <vt:lpstr>Perfil de los Emprendedores en Marcha.</vt:lpstr>
      <vt:lpstr>Perfil de los Emprendedores en Marcha.</vt:lpstr>
      <vt:lpstr>Perfil de los Emprendedores en Marcha.</vt:lpstr>
      <vt:lpstr>Perfil del Potencial Emprendedor</vt:lpstr>
      <vt:lpstr>Perfil del Potencial Emprendedor</vt:lpstr>
      <vt:lpstr>Perfil del Potencial Emprendedor</vt:lpstr>
      <vt:lpstr>¿Qué tipo de apoyo requieren los emprendedores por parte de las entidades que apoyan el emprendimiento en la provincia?</vt:lpstr>
      <vt:lpstr>¿Qué tipo de apoyo requieren los emprendedores por parte de las entidades que apoyan el emprendimiento en la provincia?</vt:lpstr>
      <vt:lpstr>¿Qué tipo de apoyo requieren los emprendedores por parte de las entidades que apoyan el emprendimiento en la provincia?</vt:lpstr>
      <vt:lpstr>¿Qué tipo de apoyo requieren los emprendedores por parte de las entidades que apoyan el emprendimiento en la provincia?</vt:lpstr>
      <vt:lpstr>¿Qué tipo de apoyo han recibido los emprendedores imbabureños de las entidades llamadas a apoyar el emprendimiento en la provincia?</vt:lpstr>
      <vt:lpstr>¿Qué tipo de apoyo han recibido los emprendedores imbabureños de las entidades llamadas a apoyar el emprendimiento en la provincia?</vt:lpstr>
      <vt:lpstr>¿Qué tipo de apoyo han recibido los emprendedores imbabureños de las entidades llamadas a apoyar el emprendimiento en la provincia?</vt:lpstr>
      <vt:lpstr>Conocimiento de los potenciales emprendedores sobre el apoyo brindado por parte de las entidades llamadas a apoyar el emprendimiento</vt:lpstr>
      <vt:lpstr>Conocimiento de los potenciales emprendedores sobre el apoyo brindado por parte de las entidades llamadas a apoyar el emprendimiento</vt:lpstr>
      <vt:lpstr>Conocimiento de los potenciales emprendedores sobre el apoyo brindado por parte de las entidades llamadas a apoyar el emprendimiento</vt:lpstr>
      <vt:lpstr>¿Qué estructura orgánica funcional y principales procesos organizacionales deben conformarlo. ?</vt:lpstr>
      <vt:lpstr>¿Qué estructura orgánica funcional y principales procesos organizacionales deben conformar el centro de emprendimiento e incubación de empresas en la provincia de Imbabura para promover, estimular y desarrollar nuevos emprendimientos?</vt:lpstr>
      <vt:lpstr>¿Qué estructura orgánica funcional y principales procesos organizacionales deben conformar el centro de emprendimiento e incubación de empresas en la provincia de Imbabura para promover, estimular y desarrollar nuevos emprendimientos?</vt:lpstr>
      <vt:lpstr>PROPUESTA DE INVESTIGACIÓN</vt:lpstr>
      <vt:lpstr>Antecedentes de la Propuesta </vt:lpstr>
      <vt:lpstr>Antecedentes de la Propuesta</vt:lpstr>
      <vt:lpstr>Antecedentes de la Propuesta</vt:lpstr>
      <vt:lpstr>Objetivo General de la Propuesta</vt:lpstr>
      <vt:lpstr>Objetivos específicos</vt:lpstr>
      <vt:lpstr>Propuesta</vt:lpstr>
      <vt:lpstr>Creación de una incubadora de empresas o centro de servicios al emprendedor</vt:lpstr>
      <vt:lpstr>Creación de una incubadora de empresas o centro de servicios al emprendedor</vt:lpstr>
      <vt:lpstr>Actividades Claves</vt:lpstr>
      <vt:lpstr>Tipo de Empresa</vt:lpstr>
      <vt:lpstr>Aprobación y estatuto de la organización</vt:lpstr>
      <vt:lpstr>Aprobación y estatuto de la organización</vt:lpstr>
      <vt:lpstr>Aprobación y estatuto de la organización</vt:lpstr>
      <vt:lpstr>Aprobación y estatuto de la organización</vt:lpstr>
      <vt:lpstr>Aprobación y estatuto de la organización</vt:lpstr>
      <vt:lpstr>Estructura orgánica de gestión por procesos.</vt:lpstr>
      <vt:lpstr>Estructura orgánica de gestión por procesos.</vt:lpstr>
      <vt:lpstr>Estructura orgánica de gestión por procesos.</vt:lpstr>
      <vt:lpstr>Estrategia de Operación</vt:lpstr>
      <vt:lpstr>Estrategia de Operación</vt:lpstr>
      <vt:lpstr>Proceso de gestión del emprendimiento</vt:lpstr>
      <vt:lpstr>Proceso de gestión del emprendimiento</vt:lpstr>
      <vt:lpstr>Modelo del proceso de gestión del emprendimiento</vt:lpstr>
      <vt:lpstr>Subprocesos de la gestión del emprendimiento</vt:lpstr>
      <vt:lpstr>Estructura orgánica por procesos.</vt:lpstr>
      <vt:lpstr>Procesos estratégicos</vt:lpstr>
      <vt:lpstr>Procesos Agregadores de valor</vt:lpstr>
      <vt:lpstr>Procesos habilitantes o de apoyo</vt:lpstr>
      <vt:lpstr>Organigrama</vt:lpstr>
      <vt:lpstr>Estructura orgánica básica alineada a la misión</vt:lpstr>
      <vt:lpstr>Principio y Valores Institucionales</vt:lpstr>
      <vt:lpstr>Principio y Valores Institucionales</vt:lpstr>
      <vt:lpstr>Principio y Valores Institucionales</vt:lpstr>
      <vt:lpstr>Objetivos institucionales.</vt:lpstr>
      <vt:lpstr>Objetivos institucionales.</vt:lpstr>
      <vt:lpstr>Indicadores de Evaluación</vt:lpstr>
      <vt:lpstr>Indicadores del Subproceso de Fomento de la Cultura Emprendedora.-</vt:lpstr>
      <vt:lpstr>Indicadores del subproceso de Preincubación</vt:lpstr>
      <vt:lpstr>Indicadores del Subproceso de Incubación</vt:lpstr>
      <vt:lpstr>Indicadores del Subproceso de Seguimiento y Servicios Empresariales.-</vt:lpstr>
      <vt:lpstr>IMPACTOS</vt:lpstr>
      <vt:lpstr>Metodología Evaluación Impactos</vt:lpstr>
      <vt:lpstr>1.1. Impacto económico</vt:lpstr>
      <vt:lpstr>1.1. Impacto Empresarial</vt:lpstr>
      <vt:lpstr>1.1. Impacto Cultural</vt:lpstr>
      <vt:lpstr>1.1. Impacto Educativo</vt:lpstr>
      <vt:lpstr>1.1. Impacto Desarrollo Local</vt:lpstr>
      <vt:lpstr>1.1. Impacto Global</vt:lpstr>
      <vt:lpstr>Validación de la propuesta</vt:lpstr>
      <vt:lpstr>Ecosistema emprendedor</vt:lpstr>
      <vt:lpstr>Fuentes de Financiamiento</vt:lpstr>
      <vt:lpstr>Fuentes de Financiamiento</vt:lpstr>
      <vt:lpstr>Presentación de PowerPoint</vt:lpstr>
      <vt:lpstr>Contrastación Preg. Invest. Validación  </vt:lpstr>
      <vt:lpstr>Presentación de PowerPoint</vt:lpstr>
      <vt:lpstr>Presentación de PowerPoint</vt:lpstr>
      <vt:lpstr>CONCLUSIONES Y RECOMENDACIONES</vt:lpstr>
      <vt:lpstr>Conclusiones</vt:lpstr>
      <vt:lpstr>Conclusiones</vt:lpstr>
      <vt:lpstr>Recomendaciones</vt:lpstr>
      <vt:lpstr>Recomendaciones</vt:lpstr>
      <vt:lpstr>Recomendaciones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TECNICA DEL NORTE INSTITUTO DE POSTGRADO   PROGRAMA DE MAESTRÍA EN ADMINISTRACIÓN DE NEGOCIOS</dc:title>
  <dc:creator>Usuario</dc:creator>
  <cp:lastModifiedBy>Usuario</cp:lastModifiedBy>
  <cp:revision>111</cp:revision>
  <dcterms:created xsi:type="dcterms:W3CDTF">2012-08-15T20:40:27Z</dcterms:created>
  <dcterms:modified xsi:type="dcterms:W3CDTF">2012-11-07T21:21:12Z</dcterms:modified>
</cp:coreProperties>
</file>