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72" r:id="rId2"/>
    <p:sldId id="273" r:id="rId3"/>
    <p:sldId id="259" r:id="rId4"/>
    <p:sldId id="260" r:id="rId5"/>
    <p:sldId id="261" r:id="rId6"/>
    <p:sldId id="286" r:id="rId7"/>
    <p:sldId id="264" r:id="rId8"/>
    <p:sldId id="274" r:id="rId9"/>
    <p:sldId id="265" r:id="rId10"/>
    <p:sldId id="275" r:id="rId11"/>
    <p:sldId id="288" r:id="rId12"/>
    <p:sldId id="283" r:id="rId13"/>
    <p:sldId id="287" r:id="rId14"/>
    <p:sldId id="268" r:id="rId15"/>
    <p:sldId id="276" r:id="rId16"/>
    <p:sldId id="277" r:id="rId17"/>
    <p:sldId id="278" r:id="rId18"/>
    <p:sldId id="284" r:id="rId19"/>
    <p:sldId id="289" r:id="rId20"/>
    <p:sldId id="270" r:id="rId21"/>
    <p:sldId id="279" r:id="rId22"/>
    <p:sldId id="285" r:id="rId23"/>
    <p:sldId id="280" r:id="rId24"/>
    <p:sldId id="281" r:id="rId25"/>
    <p:sldId id="282" r:id="rId26"/>
  </p:sldIdLst>
  <p:sldSz cx="9144000" cy="6858000" type="screen4x3"/>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66FF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096" autoAdjust="0"/>
    <p:restoredTop sz="94660"/>
  </p:normalViewPr>
  <p:slideViewPr>
    <p:cSldViewPr>
      <p:cViewPr>
        <p:scale>
          <a:sx n="66" d="100"/>
          <a:sy n="66" d="100"/>
        </p:scale>
        <p:origin x="-270" y="-1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C"/>
  <c:chart>
    <c:view3D>
      <c:rotX val="30"/>
      <c:perspective val="30"/>
    </c:view3D>
    <c:plotArea>
      <c:layout>
        <c:manualLayout>
          <c:layoutTarget val="inner"/>
          <c:xMode val="edge"/>
          <c:yMode val="edge"/>
          <c:x val="8.5830752489941348E-2"/>
          <c:y val="0.24639499482839444"/>
          <c:w val="0.53007164936690387"/>
          <c:h val="0.62980673271217291"/>
        </c:manualLayout>
      </c:layout>
      <c:pie3DChart>
        <c:varyColors val="1"/>
        <c:ser>
          <c:idx val="0"/>
          <c:order val="0"/>
          <c:dLbls>
            <c:txPr>
              <a:bodyPr/>
              <a:lstStyle/>
              <a:p>
                <a:pPr>
                  <a:defRPr sz="2000"/>
                </a:pPr>
                <a:endParaRPr lang="es-EC"/>
              </a:p>
            </c:txPr>
            <c:showVal val="1"/>
            <c:showLeaderLines val="1"/>
          </c:dLbls>
          <c:cat>
            <c:strRef>
              <c:f>Hoja1!$A$3:$A$8</c:f>
              <c:strCache>
                <c:ptCount val="6"/>
                <c:pt idx="0">
                  <c:v>Ninguna</c:v>
                </c:pt>
                <c:pt idx="1">
                  <c:v>Primaria incompleta</c:v>
                </c:pt>
                <c:pt idx="2">
                  <c:v>Primaria completa</c:v>
                </c:pt>
                <c:pt idx="3">
                  <c:v>Secundaria incompleta</c:v>
                </c:pt>
                <c:pt idx="4">
                  <c:v>Secundaria completa</c:v>
                </c:pt>
                <c:pt idx="5">
                  <c:v>Superior</c:v>
                </c:pt>
              </c:strCache>
            </c:strRef>
          </c:cat>
          <c:val>
            <c:numRef>
              <c:f>Hoja1!$B$3:$B$8</c:f>
              <c:numCache>
                <c:formatCode>General</c:formatCode>
                <c:ptCount val="6"/>
                <c:pt idx="0">
                  <c:v>0</c:v>
                </c:pt>
                <c:pt idx="1">
                  <c:v>67</c:v>
                </c:pt>
                <c:pt idx="2">
                  <c:v>104</c:v>
                </c:pt>
                <c:pt idx="3">
                  <c:v>95</c:v>
                </c:pt>
                <c:pt idx="4">
                  <c:v>113</c:v>
                </c:pt>
                <c:pt idx="5">
                  <c:v>40</c:v>
                </c:pt>
              </c:numCache>
            </c:numRef>
          </c:val>
        </c:ser>
      </c:pie3DChart>
    </c:plotArea>
    <c:legend>
      <c:legendPos val="r"/>
      <c:legendEntry>
        <c:idx val="0"/>
        <c:txPr>
          <a:bodyPr/>
          <a:lstStyle/>
          <a:p>
            <a:pPr>
              <a:defRPr sz="1400"/>
            </a:pPr>
            <a:endParaRPr lang="es-EC"/>
          </a:p>
        </c:txPr>
      </c:legendEntry>
      <c:legendEntry>
        <c:idx val="1"/>
        <c:txPr>
          <a:bodyPr/>
          <a:lstStyle/>
          <a:p>
            <a:pPr>
              <a:defRPr sz="1400"/>
            </a:pPr>
            <a:endParaRPr lang="es-EC"/>
          </a:p>
        </c:txPr>
      </c:legendEntry>
      <c:legendEntry>
        <c:idx val="2"/>
        <c:txPr>
          <a:bodyPr/>
          <a:lstStyle/>
          <a:p>
            <a:pPr>
              <a:defRPr sz="1400"/>
            </a:pPr>
            <a:endParaRPr lang="es-EC"/>
          </a:p>
        </c:txPr>
      </c:legendEntry>
      <c:legendEntry>
        <c:idx val="3"/>
        <c:txPr>
          <a:bodyPr/>
          <a:lstStyle/>
          <a:p>
            <a:pPr>
              <a:defRPr sz="1400"/>
            </a:pPr>
            <a:endParaRPr lang="es-EC"/>
          </a:p>
        </c:txPr>
      </c:legendEntry>
      <c:legendEntry>
        <c:idx val="4"/>
        <c:txPr>
          <a:bodyPr/>
          <a:lstStyle/>
          <a:p>
            <a:pPr>
              <a:defRPr sz="1400"/>
            </a:pPr>
            <a:endParaRPr lang="es-EC"/>
          </a:p>
        </c:txPr>
      </c:legendEntry>
      <c:legendEntry>
        <c:idx val="5"/>
        <c:txPr>
          <a:bodyPr/>
          <a:lstStyle/>
          <a:p>
            <a:pPr>
              <a:defRPr sz="1400"/>
            </a:pPr>
            <a:endParaRPr lang="es-EC"/>
          </a:p>
        </c:txPr>
      </c:legendEntry>
      <c:layout>
        <c:manualLayout>
          <c:xMode val="edge"/>
          <c:yMode val="edge"/>
          <c:x val="0.64237809612741981"/>
          <c:y val="0.3043905128648482"/>
          <c:w val="0.3474467510349748"/>
          <c:h val="0.59314270366373412"/>
        </c:manualLayout>
      </c:layout>
    </c:legend>
    <c:plotVisOnly val="1"/>
    <c:dispBlanksAs val="zero"/>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C" dirty="0"/>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409C4B-B5D1-4F64-8D65-37AFDCF07B3F}" type="datetimeFigureOut">
              <a:rPr lang="es-EC" smtClean="0"/>
              <a:pPr/>
              <a:t>17/09/2012</a:t>
            </a:fld>
            <a:endParaRPr lang="es-EC" dirty="0"/>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C" dirty="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C" dirty="0"/>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904232-3545-4C75-A57F-0465AA6811B2}" type="slidenum">
              <a:rPr lang="es-EC" smtClean="0"/>
              <a:pPr/>
              <a:t>‹Nº›</a:t>
            </a:fld>
            <a:endParaRPr lang="es-EC" dirty="0"/>
          </a:p>
        </p:txBody>
      </p:sp>
    </p:spTree>
    <p:extLst>
      <p:ext uri="{BB962C8B-B14F-4D97-AF65-F5344CB8AC3E}">
        <p14:creationId xmlns="" xmlns:p14="http://schemas.microsoft.com/office/powerpoint/2010/main" val="3439952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C" dirty="0"/>
          </a:p>
        </p:txBody>
      </p:sp>
      <p:sp>
        <p:nvSpPr>
          <p:cNvPr id="4" name="3 Marcador de número de diapositiva"/>
          <p:cNvSpPr>
            <a:spLocks noGrp="1"/>
          </p:cNvSpPr>
          <p:nvPr>
            <p:ph type="sldNum" sz="quarter" idx="10"/>
          </p:nvPr>
        </p:nvSpPr>
        <p:spPr/>
        <p:txBody>
          <a:bodyPr/>
          <a:lstStyle/>
          <a:p>
            <a:fld id="{EF904232-3545-4C75-A57F-0465AA6811B2}" type="slidenum">
              <a:rPr lang="es-EC" smtClean="0"/>
              <a:pPr/>
              <a:t>20</a:t>
            </a:fld>
            <a:endParaRPr lang="es-EC"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C"/>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C"/>
          </a:p>
        </p:txBody>
      </p:sp>
      <p:sp>
        <p:nvSpPr>
          <p:cNvPr id="4" name="3 Marcador de fecha"/>
          <p:cNvSpPr>
            <a:spLocks noGrp="1"/>
          </p:cNvSpPr>
          <p:nvPr>
            <p:ph type="dt" sz="half" idx="10"/>
          </p:nvPr>
        </p:nvSpPr>
        <p:spPr/>
        <p:txBody>
          <a:bodyPr/>
          <a:lstStyle/>
          <a:p>
            <a:fld id="{52130263-99CB-462D-B602-A51880E711A0}" type="datetimeFigureOut">
              <a:rPr lang="es-EC" smtClean="0"/>
              <a:pPr/>
              <a:t>17/09/2012</a:t>
            </a:fld>
            <a:endParaRPr lang="es-EC" dirty="0"/>
          </a:p>
        </p:txBody>
      </p:sp>
      <p:sp>
        <p:nvSpPr>
          <p:cNvPr id="5" name="4 Marcador de pie de página"/>
          <p:cNvSpPr>
            <a:spLocks noGrp="1"/>
          </p:cNvSpPr>
          <p:nvPr>
            <p:ph type="ftr" sz="quarter" idx="11"/>
          </p:nvPr>
        </p:nvSpPr>
        <p:spPr/>
        <p:txBody>
          <a:bodyPr/>
          <a:lstStyle/>
          <a:p>
            <a:endParaRPr lang="es-EC" dirty="0"/>
          </a:p>
        </p:txBody>
      </p:sp>
      <p:sp>
        <p:nvSpPr>
          <p:cNvPr id="6" name="5 Marcador de número de diapositiva"/>
          <p:cNvSpPr>
            <a:spLocks noGrp="1"/>
          </p:cNvSpPr>
          <p:nvPr>
            <p:ph type="sldNum" sz="quarter" idx="12"/>
          </p:nvPr>
        </p:nvSpPr>
        <p:spPr/>
        <p:txBody>
          <a:bodyPr/>
          <a:lstStyle/>
          <a:p>
            <a:fld id="{B105D341-3070-4D4E-87B3-A3697A146613}" type="slidenum">
              <a:rPr lang="es-EC" smtClean="0"/>
              <a:pPr/>
              <a:t>‹Nº›</a:t>
            </a:fld>
            <a:endParaRPr lang="es-EC"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C"/>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3 Marcador de fecha"/>
          <p:cNvSpPr>
            <a:spLocks noGrp="1"/>
          </p:cNvSpPr>
          <p:nvPr>
            <p:ph type="dt" sz="half" idx="10"/>
          </p:nvPr>
        </p:nvSpPr>
        <p:spPr/>
        <p:txBody>
          <a:bodyPr/>
          <a:lstStyle/>
          <a:p>
            <a:fld id="{52130263-99CB-462D-B602-A51880E711A0}" type="datetimeFigureOut">
              <a:rPr lang="es-EC" smtClean="0"/>
              <a:pPr/>
              <a:t>17/09/2012</a:t>
            </a:fld>
            <a:endParaRPr lang="es-EC" dirty="0"/>
          </a:p>
        </p:txBody>
      </p:sp>
      <p:sp>
        <p:nvSpPr>
          <p:cNvPr id="5" name="4 Marcador de pie de página"/>
          <p:cNvSpPr>
            <a:spLocks noGrp="1"/>
          </p:cNvSpPr>
          <p:nvPr>
            <p:ph type="ftr" sz="quarter" idx="11"/>
          </p:nvPr>
        </p:nvSpPr>
        <p:spPr/>
        <p:txBody>
          <a:bodyPr/>
          <a:lstStyle/>
          <a:p>
            <a:endParaRPr lang="es-EC" dirty="0"/>
          </a:p>
        </p:txBody>
      </p:sp>
      <p:sp>
        <p:nvSpPr>
          <p:cNvPr id="6" name="5 Marcador de número de diapositiva"/>
          <p:cNvSpPr>
            <a:spLocks noGrp="1"/>
          </p:cNvSpPr>
          <p:nvPr>
            <p:ph type="sldNum" sz="quarter" idx="12"/>
          </p:nvPr>
        </p:nvSpPr>
        <p:spPr/>
        <p:txBody>
          <a:bodyPr/>
          <a:lstStyle/>
          <a:p>
            <a:fld id="{B105D341-3070-4D4E-87B3-A3697A146613}" type="slidenum">
              <a:rPr lang="es-EC" smtClean="0"/>
              <a:pPr/>
              <a:t>‹Nº›</a:t>
            </a:fld>
            <a:endParaRPr lang="es-EC"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C"/>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3 Marcador de fecha"/>
          <p:cNvSpPr>
            <a:spLocks noGrp="1"/>
          </p:cNvSpPr>
          <p:nvPr>
            <p:ph type="dt" sz="half" idx="10"/>
          </p:nvPr>
        </p:nvSpPr>
        <p:spPr/>
        <p:txBody>
          <a:bodyPr/>
          <a:lstStyle/>
          <a:p>
            <a:fld id="{52130263-99CB-462D-B602-A51880E711A0}" type="datetimeFigureOut">
              <a:rPr lang="es-EC" smtClean="0"/>
              <a:pPr/>
              <a:t>17/09/2012</a:t>
            </a:fld>
            <a:endParaRPr lang="es-EC" dirty="0"/>
          </a:p>
        </p:txBody>
      </p:sp>
      <p:sp>
        <p:nvSpPr>
          <p:cNvPr id="5" name="4 Marcador de pie de página"/>
          <p:cNvSpPr>
            <a:spLocks noGrp="1"/>
          </p:cNvSpPr>
          <p:nvPr>
            <p:ph type="ftr" sz="quarter" idx="11"/>
          </p:nvPr>
        </p:nvSpPr>
        <p:spPr/>
        <p:txBody>
          <a:bodyPr/>
          <a:lstStyle/>
          <a:p>
            <a:endParaRPr lang="es-EC" dirty="0"/>
          </a:p>
        </p:txBody>
      </p:sp>
      <p:sp>
        <p:nvSpPr>
          <p:cNvPr id="6" name="5 Marcador de número de diapositiva"/>
          <p:cNvSpPr>
            <a:spLocks noGrp="1"/>
          </p:cNvSpPr>
          <p:nvPr>
            <p:ph type="sldNum" sz="quarter" idx="12"/>
          </p:nvPr>
        </p:nvSpPr>
        <p:spPr/>
        <p:txBody>
          <a:bodyPr/>
          <a:lstStyle/>
          <a:p>
            <a:fld id="{B105D341-3070-4D4E-87B3-A3697A146613}" type="slidenum">
              <a:rPr lang="es-EC" smtClean="0"/>
              <a:pPr/>
              <a:t>‹Nº›</a:t>
            </a:fld>
            <a:endParaRPr lang="es-EC"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C"/>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3 Marcador de fecha"/>
          <p:cNvSpPr>
            <a:spLocks noGrp="1"/>
          </p:cNvSpPr>
          <p:nvPr>
            <p:ph type="dt" sz="half" idx="10"/>
          </p:nvPr>
        </p:nvSpPr>
        <p:spPr/>
        <p:txBody>
          <a:bodyPr/>
          <a:lstStyle/>
          <a:p>
            <a:fld id="{52130263-99CB-462D-B602-A51880E711A0}" type="datetimeFigureOut">
              <a:rPr lang="es-EC" smtClean="0"/>
              <a:pPr/>
              <a:t>17/09/2012</a:t>
            </a:fld>
            <a:endParaRPr lang="es-EC" dirty="0"/>
          </a:p>
        </p:txBody>
      </p:sp>
      <p:sp>
        <p:nvSpPr>
          <p:cNvPr id="5" name="4 Marcador de pie de página"/>
          <p:cNvSpPr>
            <a:spLocks noGrp="1"/>
          </p:cNvSpPr>
          <p:nvPr>
            <p:ph type="ftr" sz="quarter" idx="11"/>
          </p:nvPr>
        </p:nvSpPr>
        <p:spPr/>
        <p:txBody>
          <a:bodyPr/>
          <a:lstStyle/>
          <a:p>
            <a:endParaRPr lang="es-EC" dirty="0"/>
          </a:p>
        </p:txBody>
      </p:sp>
      <p:sp>
        <p:nvSpPr>
          <p:cNvPr id="6" name="5 Marcador de número de diapositiva"/>
          <p:cNvSpPr>
            <a:spLocks noGrp="1"/>
          </p:cNvSpPr>
          <p:nvPr>
            <p:ph type="sldNum" sz="quarter" idx="12"/>
          </p:nvPr>
        </p:nvSpPr>
        <p:spPr/>
        <p:txBody>
          <a:bodyPr/>
          <a:lstStyle/>
          <a:p>
            <a:fld id="{B105D341-3070-4D4E-87B3-A3697A146613}" type="slidenum">
              <a:rPr lang="es-EC" smtClean="0"/>
              <a:pPr/>
              <a:t>‹Nº›</a:t>
            </a:fld>
            <a:endParaRPr lang="es-EC"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C"/>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52130263-99CB-462D-B602-A51880E711A0}" type="datetimeFigureOut">
              <a:rPr lang="es-EC" smtClean="0"/>
              <a:pPr/>
              <a:t>17/09/2012</a:t>
            </a:fld>
            <a:endParaRPr lang="es-EC" dirty="0"/>
          </a:p>
        </p:txBody>
      </p:sp>
      <p:sp>
        <p:nvSpPr>
          <p:cNvPr id="5" name="4 Marcador de pie de página"/>
          <p:cNvSpPr>
            <a:spLocks noGrp="1"/>
          </p:cNvSpPr>
          <p:nvPr>
            <p:ph type="ftr" sz="quarter" idx="11"/>
          </p:nvPr>
        </p:nvSpPr>
        <p:spPr/>
        <p:txBody>
          <a:bodyPr/>
          <a:lstStyle/>
          <a:p>
            <a:endParaRPr lang="es-EC" dirty="0"/>
          </a:p>
        </p:txBody>
      </p:sp>
      <p:sp>
        <p:nvSpPr>
          <p:cNvPr id="6" name="5 Marcador de número de diapositiva"/>
          <p:cNvSpPr>
            <a:spLocks noGrp="1"/>
          </p:cNvSpPr>
          <p:nvPr>
            <p:ph type="sldNum" sz="quarter" idx="12"/>
          </p:nvPr>
        </p:nvSpPr>
        <p:spPr/>
        <p:txBody>
          <a:bodyPr/>
          <a:lstStyle/>
          <a:p>
            <a:fld id="{B105D341-3070-4D4E-87B3-A3697A146613}" type="slidenum">
              <a:rPr lang="es-EC" smtClean="0"/>
              <a:pPr/>
              <a:t>‹Nº›</a:t>
            </a:fld>
            <a:endParaRPr lang="es-EC"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C"/>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5" name="4 Marcador de fecha"/>
          <p:cNvSpPr>
            <a:spLocks noGrp="1"/>
          </p:cNvSpPr>
          <p:nvPr>
            <p:ph type="dt" sz="half" idx="10"/>
          </p:nvPr>
        </p:nvSpPr>
        <p:spPr/>
        <p:txBody>
          <a:bodyPr/>
          <a:lstStyle/>
          <a:p>
            <a:fld id="{52130263-99CB-462D-B602-A51880E711A0}" type="datetimeFigureOut">
              <a:rPr lang="es-EC" smtClean="0"/>
              <a:pPr/>
              <a:t>17/09/2012</a:t>
            </a:fld>
            <a:endParaRPr lang="es-EC" dirty="0"/>
          </a:p>
        </p:txBody>
      </p:sp>
      <p:sp>
        <p:nvSpPr>
          <p:cNvPr id="6" name="5 Marcador de pie de página"/>
          <p:cNvSpPr>
            <a:spLocks noGrp="1"/>
          </p:cNvSpPr>
          <p:nvPr>
            <p:ph type="ftr" sz="quarter" idx="11"/>
          </p:nvPr>
        </p:nvSpPr>
        <p:spPr/>
        <p:txBody>
          <a:bodyPr/>
          <a:lstStyle/>
          <a:p>
            <a:endParaRPr lang="es-EC" dirty="0"/>
          </a:p>
        </p:txBody>
      </p:sp>
      <p:sp>
        <p:nvSpPr>
          <p:cNvPr id="7" name="6 Marcador de número de diapositiva"/>
          <p:cNvSpPr>
            <a:spLocks noGrp="1"/>
          </p:cNvSpPr>
          <p:nvPr>
            <p:ph type="sldNum" sz="quarter" idx="12"/>
          </p:nvPr>
        </p:nvSpPr>
        <p:spPr/>
        <p:txBody>
          <a:bodyPr/>
          <a:lstStyle/>
          <a:p>
            <a:fld id="{B105D341-3070-4D4E-87B3-A3697A146613}" type="slidenum">
              <a:rPr lang="es-EC" smtClean="0"/>
              <a:pPr/>
              <a:t>‹Nº›</a:t>
            </a:fld>
            <a:endParaRPr lang="es-EC"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C"/>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7" name="6 Marcador de fecha"/>
          <p:cNvSpPr>
            <a:spLocks noGrp="1"/>
          </p:cNvSpPr>
          <p:nvPr>
            <p:ph type="dt" sz="half" idx="10"/>
          </p:nvPr>
        </p:nvSpPr>
        <p:spPr/>
        <p:txBody>
          <a:bodyPr/>
          <a:lstStyle/>
          <a:p>
            <a:fld id="{52130263-99CB-462D-B602-A51880E711A0}" type="datetimeFigureOut">
              <a:rPr lang="es-EC" smtClean="0"/>
              <a:pPr/>
              <a:t>17/09/2012</a:t>
            </a:fld>
            <a:endParaRPr lang="es-EC" dirty="0"/>
          </a:p>
        </p:txBody>
      </p:sp>
      <p:sp>
        <p:nvSpPr>
          <p:cNvPr id="8" name="7 Marcador de pie de página"/>
          <p:cNvSpPr>
            <a:spLocks noGrp="1"/>
          </p:cNvSpPr>
          <p:nvPr>
            <p:ph type="ftr" sz="quarter" idx="11"/>
          </p:nvPr>
        </p:nvSpPr>
        <p:spPr/>
        <p:txBody>
          <a:bodyPr/>
          <a:lstStyle/>
          <a:p>
            <a:endParaRPr lang="es-EC" dirty="0"/>
          </a:p>
        </p:txBody>
      </p:sp>
      <p:sp>
        <p:nvSpPr>
          <p:cNvPr id="9" name="8 Marcador de número de diapositiva"/>
          <p:cNvSpPr>
            <a:spLocks noGrp="1"/>
          </p:cNvSpPr>
          <p:nvPr>
            <p:ph type="sldNum" sz="quarter" idx="12"/>
          </p:nvPr>
        </p:nvSpPr>
        <p:spPr/>
        <p:txBody>
          <a:bodyPr/>
          <a:lstStyle/>
          <a:p>
            <a:fld id="{B105D341-3070-4D4E-87B3-A3697A146613}" type="slidenum">
              <a:rPr lang="es-EC" smtClean="0"/>
              <a:pPr/>
              <a:t>‹Nº›</a:t>
            </a:fld>
            <a:endParaRPr lang="es-EC"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C"/>
          </a:p>
        </p:txBody>
      </p:sp>
      <p:sp>
        <p:nvSpPr>
          <p:cNvPr id="3" name="2 Marcador de fecha"/>
          <p:cNvSpPr>
            <a:spLocks noGrp="1"/>
          </p:cNvSpPr>
          <p:nvPr>
            <p:ph type="dt" sz="half" idx="10"/>
          </p:nvPr>
        </p:nvSpPr>
        <p:spPr/>
        <p:txBody>
          <a:bodyPr/>
          <a:lstStyle/>
          <a:p>
            <a:fld id="{52130263-99CB-462D-B602-A51880E711A0}" type="datetimeFigureOut">
              <a:rPr lang="es-EC" smtClean="0"/>
              <a:pPr/>
              <a:t>17/09/2012</a:t>
            </a:fld>
            <a:endParaRPr lang="es-EC" dirty="0"/>
          </a:p>
        </p:txBody>
      </p:sp>
      <p:sp>
        <p:nvSpPr>
          <p:cNvPr id="4" name="3 Marcador de pie de página"/>
          <p:cNvSpPr>
            <a:spLocks noGrp="1"/>
          </p:cNvSpPr>
          <p:nvPr>
            <p:ph type="ftr" sz="quarter" idx="11"/>
          </p:nvPr>
        </p:nvSpPr>
        <p:spPr/>
        <p:txBody>
          <a:bodyPr/>
          <a:lstStyle/>
          <a:p>
            <a:endParaRPr lang="es-EC" dirty="0"/>
          </a:p>
        </p:txBody>
      </p:sp>
      <p:sp>
        <p:nvSpPr>
          <p:cNvPr id="5" name="4 Marcador de número de diapositiva"/>
          <p:cNvSpPr>
            <a:spLocks noGrp="1"/>
          </p:cNvSpPr>
          <p:nvPr>
            <p:ph type="sldNum" sz="quarter" idx="12"/>
          </p:nvPr>
        </p:nvSpPr>
        <p:spPr/>
        <p:txBody>
          <a:bodyPr/>
          <a:lstStyle/>
          <a:p>
            <a:fld id="{B105D341-3070-4D4E-87B3-A3697A146613}" type="slidenum">
              <a:rPr lang="es-EC" smtClean="0"/>
              <a:pPr/>
              <a:t>‹Nº›</a:t>
            </a:fld>
            <a:endParaRPr lang="es-EC"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52130263-99CB-462D-B602-A51880E711A0}" type="datetimeFigureOut">
              <a:rPr lang="es-EC" smtClean="0"/>
              <a:pPr/>
              <a:t>17/09/2012</a:t>
            </a:fld>
            <a:endParaRPr lang="es-EC" dirty="0"/>
          </a:p>
        </p:txBody>
      </p:sp>
      <p:sp>
        <p:nvSpPr>
          <p:cNvPr id="3" name="2 Marcador de pie de página"/>
          <p:cNvSpPr>
            <a:spLocks noGrp="1"/>
          </p:cNvSpPr>
          <p:nvPr>
            <p:ph type="ftr" sz="quarter" idx="11"/>
          </p:nvPr>
        </p:nvSpPr>
        <p:spPr/>
        <p:txBody>
          <a:bodyPr/>
          <a:lstStyle/>
          <a:p>
            <a:endParaRPr lang="es-EC" dirty="0"/>
          </a:p>
        </p:txBody>
      </p:sp>
      <p:sp>
        <p:nvSpPr>
          <p:cNvPr id="4" name="3 Marcador de número de diapositiva"/>
          <p:cNvSpPr>
            <a:spLocks noGrp="1"/>
          </p:cNvSpPr>
          <p:nvPr>
            <p:ph type="sldNum" sz="quarter" idx="12"/>
          </p:nvPr>
        </p:nvSpPr>
        <p:spPr/>
        <p:txBody>
          <a:bodyPr/>
          <a:lstStyle/>
          <a:p>
            <a:fld id="{B105D341-3070-4D4E-87B3-A3697A146613}" type="slidenum">
              <a:rPr lang="es-EC" smtClean="0"/>
              <a:pPr/>
              <a:t>‹Nº›</a:t>
            </a:fld>
            <a:endParaRPr lang="es-EC"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C"/>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2130263-99CB-462D-B602-A51880E711A0}" type="datetimeFigureOut">
              <a:rPr lang="es-EC" smtClean="0"/>
              <a:pPr/>
              <a:t>17/09/2012</a:t>
            </a:fld>
            <a:endParaRPr lang="es-EC" dirty="0"/>
          </a:p>
        </p:txBody>
      </p:sp>
      <p:sp>
        <p:nvSpPr>
          <p:cNvPr id="6" name="5 Marcador de pie de página"/>
          <p:cNvSpPr>
            <a:spLocks noGrp="1"/>
          </p:cNvSpPr>
          <p:nvPr>
            <p:ph type="ftr" sz="quarter" idx="11"/>
          </p:nvPr>
        </p:nvSpPr>
        <p:spPr/>
        <p:txBody>
          <a:bodyPr/>
          <a:lstStyle/>
          <a:p>
            <a:endParaRPr lang="es-EC" dirty="0"/>
          </a:p>
        </p:txBody>
      </p:sp>
      <p:sp>
        <p:nvSpPr>
          <p:cNvPr id="7" name="6 Marcador de número de diapositiva"/>
          <p:cNvSpPr>
            <a:spLocks noGrp="1"/>
          </p:cNvSpPr>
          <p:nvPr>
            <p:ph type="sldNum" sz="quarter" idx="12"/>
          </p:nvPr>
        </p:nvSpPr>
        <p:spPr/>
        <p:txBody>
          <a:bodyPr/>
          <a:lstStyle/>
          <a:p>
            <a:fld id="{B105D341-3070-4D4E-87B3-A3697A146613}" type="slidenum">
              <a:rPr lang="es-EC" smtClean="0"/>
              <a:pPr/>
              <a:t>‹Nº›</a:t>
            </a:fld>
            <a:endParaRPr lang="es-EC"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C"/>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C"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52130263-99CB-462D-B602-A51880E711A0}" type="datetimeFigureOut">
              <a:rPr lang="es-EC" smtClean="0"/>
              <a:pPr/>
              <a:t>17/09/2012</a:t>
            </a:fld>
            <a:endParaRPr lang="es-EC" dirty="0"/>
          </a:p>
        </p:txBody>
      </p:sp>
      <p:sp>
        <p:nvSpPr>
          <p:cNvPr id="6" name="5 Marcador de pie de página"/>
          <p:cNvSpPr>
            <a:spLocks noGrp="1"/>
          </p:cNvSpPr>
          <p:nvPr>
            <p:ph type="ftr" sz="quarter" idx="11"/>
          </p:nvPr>
        </p:nvSpPr>
        <p:spPr/>
        <p:txBody>
          <a:bodyPr/>
          <a:lstStyle/>
          <a:p>
            <a:endParaRPr lang="es-EC" dirty="0"/>
          </a:p>
        </p:txBody>
      </p:sp>
      <p:sp>
        <p:nvSpPr>
          <p:cNvPr id="7" name="6 Marcador de número de diapositiva"/>
          <p:cNvSpPr>
            <a:spLocks noGrp="1"/>
          </p:cNvSpPr>
          <p:nvPr>
            <p:ph type="sldNum" sz="quarter" idx="12"/>
          </p:nvPr>
        </p:nvSpPr>
        <p:spPr/>
        <p:txBody>
          <a:bodyPr/>
          <a:lstStyle/>
          <a:p>
            <a:fld id="{B105D341-3070-4D4E-87B3-A3697A146613}" type="slidenum">
              <a:rPr lang="es-EC" smtClean="0"/>
              <a:pPr/>
              <a:t>‹Nº›</a:t>
            </a:fld>
            <a:endParaRPr lang="es-EC"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C"/>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C"/>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130263-99CB-462D-B602-A51880E711A0}" type="datetimeFigureOut">
              <a:rPr lang="es-EC" smtClean="0"/>
              <a:pPr/>
              <a:t>17/09/2012</a:t>
            </a:fld>
            <a:endParaRPr lang="es-EC" dirty="0"/>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C" dirty="0"/>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05D341-3070-4D4E-87B3-A3697A146613}" type="slidenum">
              <a:rPr lang="es-EC" smtClean="0"/>
              <a:pPr/>
              <a:t>‹Nº›</a:t>
            </a:fld>
            <a:endParaRPr lang="es-EC"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8.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Imagen" descr="Escanear0005"/>
          <p:cNvPicPr/>
          <p:nvPr/>
        </p:nvPicPr>
        <p:blipFill>
          <a:blip r:embed="rId2" cstate="print"/>
          <a:srcRect t="21558" r="15010" b="19162"/>
          <a:stretch>
            <a:fillRect/>
          </a:stretch>
        </p:blipFill>
        <p:spPr bwMode="auto">
          <a:xfrm>
            <a:off x="971600" y="188640"/>
            <a:ext cx="7056784" cy="61926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16632"/>
            <a:ext cx="8229600" cy="1301006"/>
          </a:xfrm>
          <a:ln w="76200"/>
        </p:spPr>
        <p:style>
          <a:lnRef idx="3">
            <a:schemeClr val="lt1"/>
          </a:lnRef>
          <a:fillRef idx="1">
            <a:schemeClr val="accent2"/>
          </a:fillRef>
          <a:effectRef idx="1">
            <a:schemeClr val="accent2"/>
          </a:effectRef>
          <a:fontRef idx="minor">
            <a:schemeClr val="lt1"/>
          </a:fontRef>
        </p:style>
        <p:txBody>
          <a:bodyPr>
            <a:noAutofit/>
          </a:bodyPr>
          <a:lstStyle/>
          <a:p>
            <a:r>
              <a:rPr lang="es-ES" sz="4800" b="1" dirty="0" smtClean="0"/>
              <a:t>MARCO TEORICO</a:t>
            </a:r>
            <a:endParaRPr lang="es-EC" sz="4800" dirty="0"/>
          </a:p>
        </p:txBody>
      </p:sp>
      <p:sp>
        <p:nvSpPr>
          <p:cNvPr id="3" name="2 Marcador de contenido"/>
          <p:cNvSpPr>
            <a:spLocks noGrp="1"/>
          </p:cNvSpPr>
          <p:nvPr>
            <p:ph idx="1"/>
          </p:nvPr>
        </p:nvSpPr>
        <p:spPr>
          <a:solidFill>
            <a:schemeClr val="accent1">
              <a:lumMod val="20000"/>
              <a:lumOff val="80000"/>
            </a:schemeClr>
          </a:solidFill>
          <a:ln w="76200">
            <a:solidFill>
              <a:schemeClr val="tx1"/>
            </a:solidFill>
          </a:ln>
        </p:spPr>
        <p:txBody>
          <a:bodyPr>
            <a:normAutofit fontScale="85000" lnSpcReduction="20000"/>
          </a:bodyPr>
          <a:lstStyle/>
          <a:p>
            <a:pPr>
              <a:buNone/>
            </a:pPr>
            <a:r>
              <a:rPr lang="es-ES" sz="3400" b="1" dirty="0" smtClean="0"/>
              <a:t>     </a:t>
            </a:r>
            <a:r>
              <a:rPr lang="es-ES" b="1" dirty="0" smtClean="0"/>
              <a:t> </a:t>
            </a:r>
            <a:endParaRPr lang="es-EC" dirty="0" smtClean="0"/>
          </a:p>
          <a:p>
            <a:pPr lvl="1" algn="ctr">
              <a:buNone/>
            </a:pPr>
            <a:r>
              <a:rPr lang="es-ES" sz="3300" b="1" dirty="0" smtClean="0"/>
              <a:t> ESTIMULACIÓN TEMPRANA DE LOS APRENDIZAJES</a:t>
            </a:r>
            <a:endParaRPr lang="es-EC" sz="3300" b="1" dirty="0" smtClean="0"/>
          </a:p>
          <a:p>
            <a:pPr>
              <a:buNone/>
            </a:pPr>
            <a:r>
              <a:rPr lang="es-ES" dirty="0" smtClean="0"/>
              <a:t> </a:t>
            </a:r>
            <a:endParaRPr lang="es-EC" dirty="0" smtClean="0"/>
          </a:p>
          <a:p>
            <a:pPr algn="just"/>
            <a:r>
              <a:rPr lang="es-ES" dirty="0" smtClean="0">
                <a:solidFill>
                  <a:schemeClr val="tx2">
                    <a:lumMod val="75000"/>
                  </a:schemeClr>
                </a:solidFill>
              </a:rPr>
              <a:t>En los primeros años de vida, el niño inicia la aproximación al mundo y comienzan sus aprendizajes, construyendo su desarrollo, y relacionándose con el medio. Por ello, los programas de Estimulación Temprana o Precoz van dirigidos al niño en las primeras etapas de la vida, principalmente desde la etapa prenatal hasta los 5 años, según los casos.</a:t>
            </a:r>
            <a:endParaRPr lang="es-EC" dirty="0" smtClean="0">
              <a:solidFill>
                <a:schemeClr val="tx2">
                  <a:lumMod val="75000"/>
                </a:schemeClr>
              </a:solidFill>
            </a:endParaRPr>
          </a:p>
          <a:p>
            <a:pPr>
              <a:buNone/>
            </a:pPr>
            <a:r>
              <a:rPr lang="es-ES" dirty="0" smtClean="0"/>
              <a:t> </a:t>
            </a:r>
            <a:endParaRPr lang="es-EC" dirty="0" smtClean="0"/>
          </a:p>
          <a:p>
            <a:pPr algn="ctr">
              <a:buNone/>
            </a:pPr>
            <a:endParaRPr lang="es-EC" dirty="0"/>
          </a:p>
        </p:txBody>
      </p:sp>
      <p:sp>
        <p:nvSpPr>
          <p:cNvPr id="4" name="3 Elipse"/>
          <p:cNvSpPr/>
          <p:nvPr/>
        </p:nvSpPr>
        <p:spPr>
          <a:xfrm>
            <a:off x="179512" y="764704"/>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9</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additive="base">
                                        <p:cTn id="2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additive="base">
                                        <p:cTn id="3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 calcmode="lin" valueType="num">
                                      <p:cBhvr additive="base">
                                        <p:cTn id="40"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lumMod val="75000"/>
            </a:schemeClr>
          </a:solidFill>
        </p:spPr>
        <p:txBody>
          <a:bodyPr/>
          <a:lstStyle/>
          <a:p>
            <a:r>
              <a:rPr lang="es-EC" b="1" dirty="0" smtClean="0"/>
              <a:t>TEORIAS DE APRENDIZAJE</a:t>
            </a:r>
            <a:endParaRPr lang="es-EC" b="1" dirty="0"/>
          </a:p>
        </p:txBody>
      </p:sp>
      <p:sp>
        <p:nvSpPr>
          <p:cNvPr id="3" name="2 Marcador de contenido"/>
          <p:cNvSpPr>
            <a:spLocks noGrp="1"/>
          </p:cNvSpPr>
          <p:nvPr>
            <p:ph idx="1"/>
          </p:nvPr>
        </p:nvSpPr>
        <p:spPr>
          <a:solidFill>
            <a:schemeClr val="accent3">
              <a:lumMod val="20000"/>
              <a:lumOff val="80000"/>
            </a:schemeClr>
          </a:solidFill>
        </p:spPr>
        <p:txBody>
          <a:bodyPr>
            <a:normAutofit fontScale="85000" lnSpcReduction="20000"/>
          </a:bodyPr>
          <a:lstStyle/>
          <a:p>
            <a:pPr lvl="3">
              <a:buNone/>
            </a:pPr>
            <a:r>
              <a:rPr lang="es-ES" sz="3600" b="1" dirty="0" smtClean="0">
                <a:solidFill>
                  <a:srgbClr val="FF0000"/>
                </a:solidFill>
              </a:rPr>
              <a:t>PSICOLOGÍA EVOLUTIVA DE PIAGET</a:t>
            </a:r>
            <a:endParaRPr lang="es-EC" sz="3600" dirty="0" smtClean="0">
              <a:solidFill>
                <a:srgbClr val="FF0000"/>
              </a:solidFill>
            </a:endParaRPr>
          </a:p>
          <a:p>
            <a:pPr algn="just"/>
            <a:r>
              <a:rPr lang="es-ES" dirty="0" smtClean="0"/>
              <a:t>Se deriva del desarrollo evolutivo del niño o niña, se centra más en la relación entre el  desarrollo Psicológico y el proceso de aprendizaje, es decir que mientras el niño va madurando, se está preparando para un cambio de etapa.</a:t>
            </a:r>
          </a:p>
          <a:p>
            <a:pPr lvl="3" algn="just">
              <a:buNone/>
            </a:pPr>
            <a:r>
              <a:rPr lang="es-ES" sz="3600" b="1" dirty="0" smtClean="0">
                <a:solidFill>
                  <a:srgbClr val="FF0000"/>
                </a:solidFill>
              </a:rPr>
              <a:t>TEORÍA HISTÓRICO - CULTURAL</a:t>
            </a:r>
            <a:r>
              <a:rPr lang="es-ES" b="1" dirty="0" smtClean="0"/>
              <a:t> </a:t>
            </a:r>
            <a:endParaRPr lang="es-EC" dirty="0" smtClean="0"/>
          </a:p>
          <a:p>
            <a:pPr algn="just"/>
            <a:r>
              <a:rPr lang="es-ES" dirty="0" smtClean="0"/>
              <a:t>Propone que los niños y niñas sean artífices de su conocimiento y que la acción del adulto sea mediar para poner al alcance de este los materiales, instrumentos, teoría para interiorizarlos.</a:t>
            </a:r>
            <a:endParaRPr lang="es-EC" dirty="0" smtClean="0"/>
          </a:p>
          <a:p>
            <a:endParaRPr lang="es-EC" dirty="0" smtClean="0"/>
          </a:p>
          <a:p>
            <a:endParaRPr lang="es-EC" dirty="0"/>
          </a:p>
        </p:txBody>
      </p:sp>
      <p:sp>
        <p:nvSpPr>
          <p:cNvPr id="4" name="3 Elipse"/>
          <p:cNvSpPr/>
          <p:nvPr/>
        </p:nvSpPr>
        <p:spPr>
          <a:xfrm>
            <a:off x="323528" y="126876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10</a:t>
            </a:r>
            <a:endParaRPr lang="es-EC"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solidFill>
        </p:spPr>
        <p:txBody>
          <a:bodyPr>
            <a:normAutofit/>
          </a:bodyPr>
          <a:lstStyle/>
          <a:p>
            <a:r>
              <a:rPr lang="es-EC" sz="3200" b="1" dirty="0" smtClean="0"/>
              <a:t>TEORÍA HISTÓRICO-CULTURAL</a:t>
            </a:r>
            <a:endParaRPr lang="es-EC" sz="3200" b="1" dirty="0"/>
          </a:p>
        </p:txBody>
      </p:sp>
      <p:sp>
        <p:nvSpPr>
          <p:cNvPr id="5" name="4 Marcador de contenido"/>
          <p:cNvSpPr>
            <a:spLocks noGrp="1"/>
          </p:cNvSpPr>
          <p:nvPr>
            <p:ph sz="half" idx="1"/>
          </p:nvPr>
        </p:nvSpPr>
        <p:spPr>
          <a:xfrm>
            <a:off x="323528" y="260648"/>
            <a:ext cx="936104"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buNone/>
            </a:pPr>
            <a:r>
              <a:rPr lang="es-EC" sz="1800" dirty="0" smtClean="0"/>
              <a:t>11</a:t>
            </a:r>
            <a:endParaRPr lang="es-EC" sz="1800" dirty="0"/>
          </a:p>
        </p:txBody>
      </p:sp>
      <p:sp>
        <p:nvSpPr>
          <p:cNvPr id="8" name="7 Marcador de contenido"/>
          <p:cNvSpPr>
            <a:spLocks noGrp="1"/>
          </p:cNvSpPr>
          <p:nvPr>
            <p:ph sz="half" idx="2"/>
          </p:nvPr>
        </p:nvSpPr>
        <p:spPr>
          <a:xfrm>
            <a:off x="755576" y="1600200"/>
            <a:ext cx="7931224" cy="4525963"/>
          </a:xfrm>
          <a:solidFill>
            <a:schemeClr val="accent2">
              <a:lumMod val="20000"/>
              <a:lumOff val="80000"/>
            </a:schemeClr>
          </a:solidFill>
        </p:spPr>
        <p:txBody>
          <a:bodyPr>
            <a:normAutofit/>
          </a:bodyPr>
          <a:lstStyle/>
          <a:p>
            <a:r>
              <a:rPr lang="es-EC" sz="3600" dirty="0" smtClean="0"/>
              <a:t>Relación entre aprendizaje y desarrollo</a:t>
            </a:r>
          </a:p>
          <a:p>
            <a:r>
              <a:rPr lang="es-EC" sz="3600" dirty="0" smtClean="0"/>
              <a:t>La Zona de desarrollo próximo</a:t>
            </a:r>
          </a:p>
          <a:p>
            <a:r>
              <a:rPr lang="es-EC" sz="3600" dirty="0" smtClean="0"/>
              <a:t>La Mediación Social del aprendizaje</a:t>
            </a:r>
          </a:p>
          <a:p>
            <a:r>
              <a:rPr lang="es-EC" sz="3600" dirty="0" smtClean="0"/>
              <a:t>Ley de doble formación</a:t>
            </a:r>
            <a:endParaRPr lang="es-EC" sz="3600" dirty="0"/>
          </a:p>
        </p:txBody>
      </p:sp>
      <p:pic>
        <p:nvPicPr>
          <p:cNvPr id="9" name="8 Imagen" descr="imagesCACDOQPH"/>
          <p:cNvPicPr/>
          <p:nvPr/>
        </p:nvPicPr>
        <p:blipFill>
          <a:blip r:embed="rId2" cstate="print"/>
          <a:srcRect/>
          <a:stretch>
            <a:fillRect/>
          </a:stretch>
        </p:blipFill>
        <p:spPr bwMode="auto">
          <a:xfrm>
            <a:off x="5580112" y="4293096"/>
            <a:ext cx="2088232" cy="172819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
                                            <p:bg/>
                                          </p:spTgt>
                                        </p:tgtEl>
                                        <p:attrNameLst>
                                          <p:attrName>style.visibility</p:attrName>
                                        </p:attrNameLst>
                                      </p:cBhvr>
                                      <p:to>
                                        <p:strVal val="visible"/>
                                      </p:to>
                                    </p:set>
                                    <p:animEffect transition="in" filter="checkerboard(across)">
                                      <p:cBhvr>
                                        <p:cTn id="12" dur="500"/>
                                        <p:tgtEl>
                                          <p:spTgt spid="8">
                                            <p:bg/>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checkerboard(across)">
                                      <p:cBhvr>
                                        <p:cTn id="17" dur="5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8">
                                            <p:txEl>
                                              <p:pRg st="1" end="1"/>
                                            </p:txEl>
                                          </p:spTgt>
                                        </p:tgtEl>
                                        <p:attrNameLst>
                                          <p:attrName>style.visibility</p:attrName>
                                        </p:attrNameLst>
                                      </p:cBhvr>
                                      <p:to>
                                        <p:strVal val="visible"/>
                                      </p:to>
                                    </p:set>
                                    <p:animEffect transition="in" filter="checkerboard(across)">
                                      <p:cBhvr>
                                        <p:cTn id="22" dur="500"/>
                                        <p:tgtEl>
                                          <p:spTgt spid="8">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8">
                                            <p:txEl>
                                              <p:pRg st="2" end="2"/>
                                            </p:txEl>
                                          </p:spTgt>
                                        </p:tgtEl>
                                        <p:attrNameLst>
                                          <p:attrName>style.visibility</p:attrName>
                                        </p:attrNameLst>
                                      </p:cBhvr>
                                      <p:to>
                                        <p:strVal val="visible"/>
                                      </p:to>
                                    </p:set>
                                    <p:animEffect transition="in" filter="checkerboard(across)">
                                      <p:cBhvr>
                                        <p:cTn id="27" dur="500"/>
                                        <p:tgtEl>
                                          <p:spTgt spid="8">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8">
                                            <p:txEl>
                                              <p:pRg st="3" end="3"/>
                                            </p:txEl>
                                          </p:spTgt>
                                        </p:tgtEl>
                                        <p:attrNameLst>
                                          <p:attrName>style.visibility</p:attrName>
                                        </p:attrNameLst>
                                      </p:cBhvr>
                                      <p:to>
                                        <p:strVal val="visible"/>
                                      </p:to>
                                    </p:set>
                                    <p:animEffect transition="in" filter="checkerboard(across)">
                                      <p:cBhvr>
                                        <p:cTn id="32" dur="500"/>
                                        <p:tgtEl>
                                          <p:spTgt spid="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4">
              <a:lumMod val="40000"/>
              <a:lumOff val="60000"/>
            </a:schemeClr>
          </a:solidFill>
        </p:spPr>
        <p:txBody>
          <a:bodyPr>
            <a:normAutofit/>
          </a:bodyPr>
          <a:lstStyle/>
          <a:p>
            <a:r>
              <a:rPr lang="es-EC" sz="3200" b="1" dirty="0" smtClean="0"/>
              <a:t>¿COMO INCIDE LA ESTIMULACION DE APRENDIZAJES EN EL DESARROLLO?</a:t>
            </a:r>
            <a:endParaRPr lang="es-EC" sz="3200" b="1" dirty="0"/>
          </a:p>
        </p:txBody>
      </p:sp>
      <p:sp>
        <p:nvSpPr>
          <p:cNvPr id="3" name="2 Marcador de contenido"/>
          <p:cNvSpPr>
            <a:spLocks noGrp="1"/>
          </p:cNvSpPr>
          <p:nvPr>
            <p:ph sz="half" idx="1"/>
          </p:nvPr>
        </p:nvSpPr>
        <p:spPr>
          <a:solidFill>
            <a:schemeClr val="accent6">
              <a:lumMod val="40000"/>
              <a:lumOff val="60000"/>
            </a:schemeClr>
          </a:solidFill>
        </p:spPr>
        <p:txBody>
          <a:bodyPr>
            <a:normAutofit fontScale="70000" lnSpcReduction="20000"/>
          </a:bodyPr>
          <a:lstStyle/>
          <a:p>
            <a:r>
              <a:rPr lang="es-EC" sz="3600" dirty="0" smtClean="0"/>
              <a:t>Cuatro áreas básicas</a:t>
            </a:r>
          </a:p>
          <a:p>
            <a:endParaRPr lang="es-EC" sz="3600" dirty="0" smtClean="0"/>
          </a:p>
          <a:p>
            <a:pPr algn="ctr">
              <a:buNone/>
            </a:pPr>
            <a:r>
              <a:rPr lang="es-EC" sz="3600" dirty="0" smtClean="0"/>
              <a:t>    Cognitivo</a:t>
            </a:r>
          </a:p>
          <a:p>
            <a:pPr algn="ctr">
              <a:buNone/>
            </a:pPr>
            <a:r>
              <a:rPr lang="es-EC" sz="3600" dirty="0" smtClean="0"/>
              <a:t>Lenguaje</a:t>
            </a:r>
          </a:p>
          <a:p>
            <a:pPr algn="ctr">
              <a:buNone/>
            </a:pPr>
            <a:r>
              <a:rPr lang="es-EC" sz="3600" dirty="0" smtClean="0"/>
              <a:t>Socio-afectivo</a:t>
            </a:r>
          </a:p>
          <a:p>
            <a:pPr algn="ctr">
              <a:buNone/>
            </a:pPr>
            <a:r>
              <a:rPr lang="es-EC" sz="3600" dirty="0" smtClean="0"/>
              <a:t>Sensorio-Motriz</a:t>
            </a:r>
            <a:endParaRPr lang="es-EC" sz="3600" dirty="0"/>
          </a:p>
        </p:txBody>
      </p:sp>
      <p:sp>
        <p:nvSpPr>
          <p:cNvPr id="4" name="3 Marcador de contenido"/>
          <p:cNvSpPr>
            <a:spLocks noGrp="1"/>
          </p:cNvSpPr>
          <p:nvPr>
            <p:ph sz="half" idx="2"/>
          </p:nvPr>
        </p:nvSpPr>
        <p:spPr>
          <a:solidFill>
            <a:schemeClr val="accent3">
              <a:lumMod val="60000"/>
              <a:lumOff val="40000"/>
            </a:schemeClr>
          </a:solidFill>
        </p:spPr>
        <p:txBody>
          <a:bodyPr>
            <a:normAutofit fontScale="70000" lnSpcReduction="20000"/>
          </a:bodyPr>
          <a:lstStyle/>
          <a:p>
            <a:pPr lvl="0"/>
            <a:r>
              <a:rPr lang="es-ES" b="1" dirty="0" smtClean="0"/>
              <a:t>El potencial genético no es determinante por si mismo para el aparecimiento de un comportamiento o un aprendizaje, necesita la intervención de un agente mediador.</a:t>
            </a:r>
          </a:p>
          <a:p>
            <a:pPr lvl="0"/>
            <a:r>
              <a:rPr lang="es-ES" b="1" dirty="0" smtClean="0"/>
              <a:t>Con la estimulación temprana no queremos hacer niños y niñas genios, nos interesa potencializar el desarrollo.</a:t>
            </a:r>
            <a:endParaRPr lang="es-EC" b="1" dirty="0" smtClean="0"/>
          </a:p>
          <a:p>
            <a:pPr lvl="0"/>
            <a:r>
              <a:rPr lang="es-ES" b="1" dirty="0" smtClean="0"/>
              <a:t>El respeto al ritmo de aprendizaje de cada niño, permitirá un mejor proceso de estimulación, ya que la ET no es magia ni un acto sobrenatural.</a:t>
            </a:r>
            <a:endParaRPr lang="es-EC" b="1" dirty="0" smtClean="0"/>
          </a:p>
          <a:p>
            <a:endParaRPr lang="es-EC" b="1" dirty="0"/>
          </a:p>
        </p:txBody>
      </p:sp>
      <p:pic>
        <p:nvPicPr>
          <p:cNvPr id="5" name="4 Imagen" descr="1185353484_0"/>
          <p:cNvPicPr/>
          <p:nvPr/>
        </p:nvPicPr>
        <p:blipFill>
          <a:blip r:embed="rId2" cstate="print"/>
          <a:srcRect/>
          <a:stretch>
            <a:fillRect/>
          </a:stretch>
        </p:blipFill>
        <p:spPr bwMode="auto">
          <a:xfrm>
            <a:off x="971600" y="4077072"/>
            <a:ext cx="3024336" cy="1964224"/>
          </a:xfrm>
          <a:prstGeom prst="rect">
            <a:avLst/>
          </a:prstGeom>
          <a:noFill/>
          <a:ln w="9525">
            <a:noFill/>
            <a:miter lim="800000"/>
            <a:headEnd/>
            <a:tailEnd/>
          </a:ln>
        </p:spPr>
      </p:pic>
      <p:sp>
        <p:nvSpPr>
          <p:cNvPr id="7" name="4 Marcador de contenido"/>
          <p:cNvSpPr txBox="1">
            <a:spLocks/>
          </p:cNvSpPr>
          <p:nvPr/>
        </p:nvSpPr>
        <p:spPr>
          <a:xfrm>
            <a:off x="323528" y="260648"/>
            <a:ext cx="936104"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p>
            <a:pPr marL="342900" marR="0" lvl="0" indent="-34290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s-EC" sz="1800" b="0" i="0" u="none" strike="noStrike" kern="1200" cap="none" spc="0" normalizeH="0" baseline="0" noProof="0" dirty="0" smtClean="0">
                <a:ln>
                  <a:noFill/>
                </a:ln>
                <a:solidFill>
                  <a:schemeClr val="lt1"/>
                </a:solidFill>
                <a:effectLst/>
                <a:uLnTx/>
                <a:uFillTx/>
                <a:latin typeface="+mn-lt"/>
                <a:ea typeface="+mn-ea"/>
                <a:cs typeface="+mn-cs"/>
              </a:rPr>
              <a:t>12</a:t>
            </a:r>
            <a:endParaRPr kumimoji="0" lang="es-EC" sz="1800" b="0" i="0" u="none" strike="noStrike" kern="1200" cap="none" spc="0" normalizeH="0" baseline="0" noProof="0" dirty="0">
              <a:ln>
                <a:noFill/>
              </a:ln>
              <a:solidFill>
                <a:schemeClr val="lt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4">
                                            <p:bg/>
                                          </p:spTgt>
                                        </p:tgtEl>
                                        <p:attrNameLst>
                                          <p:attrName>style.visibility</p:attrName>
                                        </p:attrNameLst>
                                      </p:cBhvr>
                                      <p:to>
                                        <p:strVal val="visible"/>
                                      </p:to>
                                    </p:set>
                                    <p:anim calcmode="lin" valueType="num">
                                      <p:cBhvr additive="base">
                                        <p:cTn id="48" dur="500" fill="hold"/>
                                        <p:tgtEl>
                                          <p:spTgt spid="4">
                                            <p:bg/>
                                          </p:spTgt>
                                        </p:tgtEl>
                                        <p:attrNameLst>
                                          <p:attrName>ppt_x</p:attrName>
                                        </p:attrNameLst>
                                      </p:cBhvr>
                                      <p:tavLst>
                                        <p:tav tm="0">
                                          <p:val>
                                            <p:strVal val="#ppt_x"/>
                                          </p:val>
                                        </p:tav>
                                        <p:tav tm="100000">
                                          <p:val>
                                            <p:strVal val="#ppt_x"/>
                                          </p:val>
                                        </p:tav>
                                      </p:tavLst>
                                    </p:anim>
                                    <p:anim calcmode="lin" valueType="num">
                                      <p:cBhvr additive="base">
                                        <p:cTn id="49"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4">
                                            <p:txEl>
                                              <p:pRg st="0" end="0"/>
                                            </p:txEl>
                                          </p:spTgt>
                                        </p:tgtEl>
                                        <p:attrNameLst>
                                          <p:attrName>style.visibility</p:attrName>
                                        </p:attrNameLst>
                                      </p:cBhvr>
                                      <p:to>
                                        <p:strVal val="visible"/>
                                      </p:to>
                                    </p:set>
                                    <p:anim calcmode="lin" valueType="num">
                                      <p:cBhvr additive="base">
                                        <p:cTn id="54"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55"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4">
                                            <p:txEl>
                                              <p:pRg st="1" end="1"/>
                                            </p:txEl>
                                          </p:spTgt>
                                        </p:tgtEl>
                                        <p:attrNameLst>
                                          <p:attrName>style.visibility</p:attrName>
                                        </p:attrNameLst>
                                      </p:cBhvr>
                                      <p:to>
                                        <p:strVal val="visible"/>
                                      </p:to>
                                    </p:set>
                                    <p:anim calcmode="lin" valueType="num">
                                      <p:cBhvr additive="base">
                                        <p:cTn id="60"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61"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4">
                                            <p:txEl>
                                              <p:pRg st="2" end="2"/>
                                            </p:txEl>
                                          </p:spTgt>
                                        </p:tgtEl>
                                        <p:attrNameLst>
                                          <p:attrName>style.visibility</p:attrName>
                                        </p:attrNameLst>
                                      </p:cBhvr>
                                      <p:to>
                                        <p:strVal val="visible"/>
                                      </p:to>
                                    </p:set>
                                    <p:anim calcmode="lin" valueType="num">
                                      <p:cBhvr additive="base">
                                        <p:cTn id="66"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67"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4"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76200"/>
        </p:spPr>
        <p:style>
          <a:lnRef idx="1">
            <a:schemeClr val="accent4"/>
          </a:lnRef>
          <a:fillRef idx="2">
            <a:schemeClr val="accent4"/>
          </a:fillRef>
          <a:effectRef idx="1">
            <a:schemeClr val="accent4"/>
          </a:effectRef>
          <a:fontRef idx="minor">
            <a:schemeClr val="dk1"/>
          </a:fontRef>
        </p:style>
        <p:txBody>
          <a:bodyPr>
            <a:normAutofit/>
          </a:bodyPr>
          <a:lstStyle/>
          <a:p>
            <a:r>
              <a:rPr lang="es-ES" sz="3200" b="1" dirty="0"/>
              <a:t>METODOLOGÍA  DE LA INVESTIGACION</a:t>
            </a:r>
            <a:endParaRPr lang="es-EC" sz="3200" b="1" dirty="0"/>
          </a:p>
        </p:txBody>
      </p:sp>
      <p:sp>
        <p:nvSpPr>
          <p:cNvPr id="3" name="2 Marcador de contenido"/>
          <p:cNvSpPr>
            <a:spLocks noGrp="1"/>
          </p:cNvSpPr>
          <p:nvPr>
            <p:ph idx="1"/>
          </p:nvPr>
        </p:nvSpPr>
        <p:spPr>
          <a:ln w="76200"/>
        </p:spPr>
        <p:style>
          <a:lnRef idx="1">
            <a:schemeClr val="accent5"/>
          </a:lnRef>
          <a:fillRef idx="2">
            <a:schemeClr val="accent5"/>
          </a:fillRef>
          <a:effectRef idx="1">
            <a:schemeClr val="accent5"/>
          </a:effectRef>
          <a:fontRef idx="minor">
            <a:schemeClr val="dk1"/>
          </a:fontRef>
        </p:style>
        <p:txBody>
          <a:bodyPr>
            <a:normAutofit fontScale="92500" lnSpcReduction="20000"/>
          </a:bodyPr>
          <a:lstStyle/>
          <a:p>
            <a:pPr algn="just">
              <a:buNone/>
            </a:pPr>
            <a:r>
              <a:rPr lang="es-ES" sz="2800" b="1" dirty="0" smtClean="0"/>
              <a:t>Tipo </a:t>
            </a:r>
            <a:r>
              <a:rPr lang="es-ES" sz="2800" b="1" dirty="0"/>
              <a:t>de </a:t>
            </a:r>
            <a:r>
              <a:rPr lang="es-ES" sz="2800" b="1" dirty="0" smtClean="0"/>
              <a:t>investigación</a:t>
            </a:r>
          </a:p>
          <a:p>
            <a:pPr marL="342900" lvl="1" indent="-342900" algn="just">
              <a:buFont typeface="Arial" pitchFamily="34" charset="0"/>
              <a:buChar char="•"/>
            </a:pPr>
            <a:r>
              <a:rPr lang="es-ES" dirty="0" smtClean="0"/>
              <a:t>La investigación es bibliográfica, descriptiva y de campo; se inició con recopilación de información con la finalidad de  obtener datos sobre desarrollo infantil integral y las estrategias que sirvieron  de base para describir y estructurar el trabajo final de intervención.</a:t>
            </a:r>
          </a:p>
          <a:p>
            <a:pPr algn="just">
              <a:buNone/>
            </a:pPr>
            <a:r>
              <a:rPr lang="es-ES" sz="2800" b="1" dirty="0" smtClean="0"/>
              <a:t>Diseño de investigación</a:t>
            </a:r>
          </a:p>
          <a:p>
            <a:pPr algn="just">
              <a:buNone/>
            </a:pPr>
            <a:r>
              <a:rPr lang="es-ES" sz="2800" dirty="0" smtClean="0"/>
              <a:t>    En este estudio no se pueden controlar las variables 	que intervienen en el problema en mención, el tipo de investigación que se llevará a efecto será </a:t>
            </a:r>
            <a:r>
              <a:rPr lang="es-ES" sz="2800" b="1" dirty="0" smtClean="0"/>
              <a:t>LA INVESTIGACION NO EXPERIMENTAL, </a:t>
            </a:r>
            <a:r>
              <a:rPr lang="es-ES" sz="2800" dirty="0" smtClean="0"/>
              <a:t>ya que no se va ha experimentar ningún fenómeno o hecho. </a:t>
            </a:r>
            <a:endParaRPr lang="es-EC" dirty="0"/>
          </a:p>
          <a:p>
            <a:endParaRPr lang="es-EC" dirty="0"/>
          </a:p>
          <a:p>
            <a:endParaRPr lang="es-EC" dirty="0"/>
          </a:p>
        </p:txBody>
      </p:sp>
      <p:sp>
        <p:nvSpPr>
          <p:cNvPr id="4" name="3 Elipse"/>
          <p:cNvSpPr/>
          <p:nvPr/>
        </p:nvSpPr>
        <p:spPr>
          <a:xfrm>
            <a:off x="0" y="33265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13</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additive="base">
                                        <p:cTn id="2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 calcmode="lin" valueType="num">
                                      <p:cBhvr additive="base">
                                        <p:cTn id="2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additive="base">
                                        <p:cTn id="3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60648"/>
            <a:ext cx="8229600" cy="504056"/>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es-EC" sz="3600" b="1" dirty="0" smtClean="0"/>
              <a:t>CONTINUACIÓN DE LA METODOLOGÍA</a:t>
            </a:r>
            <a:r>
              <a:rPr lang="es-EC" sz="2800" dirty="0" smtClean="0"/>
              <a:t>…</a:t>
            </a:r>
            <a:endParaRPr lang="es-EC" sz="2800" dirty="0"/>
          </a:p>
        </p:txBody>
      </p:sp>
      <p:sp>
        <p:nvSpPr>
          <p:cNvPr id="3" name="2 Marcador de contenido"/>
          <p:cNvSpPr>
            <a:spLocks noGrp="1"/>
          </p:cNvSpPr>
          <p:nvPr>
            <p:ph idx="1"/>
          </p:nvPr>
        </p:nvSpPr>
        <p: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a:normAutofit/>
          </a:bodyPr>
          <a:lstStyle/>
          <a:p>
            <a:r>
              <a:rPr lang="es-ES" b="1" dirty="0" smtClean="0"/>
              <a:t>Población </a:t>
            </a:r>
            <a:endParaRPr lang="es-EC" dirty="0" smtClean="0"/>
          </a:p>
          <a:p>
            <a:pPr algn="just">
              <a:buNone/>
            </a:pPr>
            <a:r>
              <a:rPr lang="es-ES" dirty="0" smtClean="0"/>
              <a:t>    </a:t>
            </a:r>
            <a:r>
              <a:rPr lang="es-ES" sz="2400" dirty="0" smtClean="0"/>
              <a:t>La investigación de campo, se realizó con todas las niñas y niños que ingresaron al primer año de Educación Básica en el año lectivo 2010-2011, de todas las Instituciones Educativas de Atuntaqui.</a:t>
            </a:r>
            <a:endParaRPr lang="es-EC" sz="2400" dirty="0" smtClean="0"/>
          </a:p>
          <a:p>
            <a:pPr algn="just">
              <a:buNone/>
            </a:pPr>
            <a:r>
              <a:rPr lang="es-ES" dirty="0" smtClean="0"/>
              <a:t>   </a:t>
            </a:r>
            <a:r>
              <a:rPr lang="es-ES" sz="2400" dirty="0" smtClean="0"/>
              <a:t>Dando un total de 419 entre niñas y niños, de acuerdo con este mismo número de estudiantes, se estableció la necesidad e importancia de aplicar las encuestas a las madres y padres de familia. </a:t>
            </a:r>
            <a:endParaRPr lang="es-EC" sz="2400" dirty="0" smtClean="0"/>
          </a:p>
          <a:p>
            <a:pPr>
              <a:buNone/>
            </a:pPr>
            <a:endParaRPr lang="es-EC" dirty="0"/>
          </a:p>
        </p:txBody>
      </p:sp>
      <p:sp>
        <p:nvSpPr>
          <p:cNvPr id="4" name="3 Elipse"/>
          <p:cNvSpPr/>
          <p:nvPr/>
        </p:nvSpPr>
        <p:spPr>
          <a:xfrm>
            <a:off x="251520" y="62068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14</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2074"/>
          </a:xfrm>
        </p:spPr>
        <p:style>
          <a:lnRef idx="1">
            <a:schemeClr val="accent1"/>
          </a:lnRef>
          <a:fillRef idx="2">
            <a:schemeClr val="accent1"/>
          </a:fillRef>
          <a:effectRef idx="1">
            <a:schemeClr val="accent1"/>
          </a:effectRef>
          <a:fontRef idx="minor">
            <a:schemeClr val="dk1"/>
          </a:fontRef>
        </p:style>
        <p:txBody>
          <a:bodyPr>
            <a:normAutofit/>
          </a:bodyPr>
          <a:lstStyle/>
          <a:p>
            <a:r>
              <a:rPr lang="es-EC" sz="2800" dirty="0" smtClean="0"/>
              <a:t>CONTINUACIÓN DE METODOLOGÍA…</a:t>
            </a:r>
            <a:endParaRPr lang="es-EC" sz="2800" dirty="0"/>
          </a:p>
        </p:txBody>
      </p:sp>
      <p:sp>
        <p:nvSpPr>
          <p:cNvPr id="3" name="2 Marcador de contenido"/>
          <p:cNvSpPr>
            <a:spLocks noGrp="1"/>
          </p:cNvSpPr>
          <p:nvPr>
            <p:ph idx="1"/>
          </p:nvPr>
        </p:nvSpPr>
        <p:spPr>
          <a:gradFill flip="none" rotWithShape="1">
            <a:gsLst>
              <a:gs pos="0">
                <a:srgbClr val="5E9EFF"/>
              </a:gs>
              <a:gs pos="39999">
                <a:srgbClr val="85C2FF"/>
              </a:gs>
              <a:gs pos="70000">
                <a:srgbClr val="C4D6EB"/>
              </a:gs>
              <a:gs pos="100000">
                <a:srgbClr val="FFEBFA"/>
              </a:gs>
            </a:gsLst>
            <a:lin ang="2700000" scaled="0"/>
            <a:tileRect/>
          </a:gradFill>
          <a:scene3d>
            <a:camera prst="isometricOffAxis1Right"/>
            <a:lightRig rig="threePt" dir="t"/>
          </a:scene3d>
        </p:spPr>
        <p:style>
          <a:lnRef idx="3">
            <a:schemeClr val="lt1"/>
          </a:lnRef>
          <a:fillRef idx="1">
            <a:schemeClr val="accent1"/>
          </a:fillRef>
          <a:effectRef idx="1">
            <a:schemeClr val="accent1"/>
          </a:effectRef>
          <a:fontRef idx="minor">
            <a:schemeClr val="lt1"/>
          </a:fontRef>
        </p:style>
        <p:txBody>
          <a:bodyPr>
            <a:normAutofit fontScale="62500" lnSpcReduction="20000"/>
          </a:bodyPr>
          <a:lstStyle/>
          <a:p>
            <a:pPr marL="0" indent="0" algn="ctr">
              <a:buNone/>
            </a:pPr>
            <a:r>
              <a:rPr lang="es-ES" b="1" i="1" u="sng" dirty="0" smtClean="0">
                <a:solidFill>
                  <a:schemeClr val="tx1"/>
                </a:solidFill>
              </a:rPr>
              <a:t>Métodos de investigación</a:t>
            </a:r>
          </a:p>
          <a:p>
            <a:r>
              <a:rPr lang="es-ES_tradnl" sz="2800" b="1" dirty="0" smtClean="0">
                <a:solidFill>
                  <a:schemeClr val="tx1"/>
                </a:solidFill>
              </a:rPr>
              <a:t>Métodos estadísticos: </a:t>
            </a:r>
            <a:r>
              <a:rPr lang="es-ES_tradnl" sz="2800" dirty="0" smtClean="0">
                <a:solidFill>
                  <a:schemeClr val="tx1"/>
                </a:solidFill>
              </a:rPr>
              <a:t> se utilizó al tabular los  datos empíricos.</a:t>
            </a:r>
          </a:p>
          <a:p>
            <a:r>
              <a:rPr lang="es-ES_tradnl" sz="2800" b="1" dirty="0" smtClean="0">
                <a:solidFill>
                  <a:schemeClr val="tx1"/>
                </a:solidFill>
              </a:rPr>
              <a:t>Métodos teóricos</a:t>
            </a:r>
            <a:r>
              <a:rPr lang="es-ES_tradnl" sz="2800" dirty="0" smtClean="0">
                <a:solidFill>
                  <a:schemeClr val="tx1"/>
                </a:solidFill>
              </a:rPr>
              <a:t>: fueron necesarios para la construcción y desarrollo de la teoría científica. </a:t>
            </a:r>
            <a:endParaRPr lang="es-EC" sz="2800" dirty="0" smtClean="0">
              <a:solidFill>
                <a:schemeClr val="tx1"/>
              </a:solidFill>
            </a:endParaRPr>
          </a:p>
          <a:p>
            <a:pPr lvl="1"/>
            <a:r>
              <a:rPr lang="es-ES_tradnl" sz="2400" b="1" dirty="0" smtClean="0">
                <a:solidFill>
                  <a:schemeClr val="tx1"/>
                </a:solidFill>
              </a:rPr>
              <a:t>Inductivo – deductivo</a:t>
            </a:r>
            <a:r>
              <a:rPr lang="es-ES_tradnl" sz="2800" dirty="0" smtClean="0">
                <a:solidFill>
                  <a:schemeClr val="tx1"/>
                </a:solidFill>
              </a:rPr>
              <a:t> </a:t>
            </a:r>
            <a:endParaRPr lang="es-EC" sz="2800" dirty="0" smtClean="0">
              <a:solidFill>
                <a:schemeClr val="tx1"/>
              </a:solidFill>
            </a:endParaRPr>
          </a:p>
          <a:p>
            <a:pPr lvl="1"/>
            <a:r>
              <a:rPr lang="es-ES_tradnl" sz="2400" b="1" dirty="0" smtClean="0">
                <a:solidFill>
                  <a:schemeClr val="tx1"/>
                </a:solidFill>
              </a:rPr>
              <a:t>Analítico – Sintético</a:t>
            </a:r>
            <a:r>
              <a:rPr lang="es-ES" sz="2800" dirty="0" smtClean="0">
                <a:solidFill>
                  <a:schemeClr val="tx1"/>
                </a:solidFill>
              </a:rPr>
              <a:t> </a:t>
            </a:r>
            <a:endParaRPr lang="es-EC" sz="2800" dirty="0" smtClean="0">
              <a:solidFill>
                <a:schemeClr val="tx1"/>
              </a:solidFill>
            </a:endParaRPr>
          </a:p>
          <a:p>
            <a:r>
              <a:rPr lang="es-ES" sz="2800" b="1" dirty="0" smtClean="0">
                <a:solidFill>
                  <a:schemeClr val="tx1"/>
                </a:solidFill>
              </a:rPr>
              <a:t>La Observación</a:t>
            </a:r>
            <a:r>
              <a:rPr lang="es-ES" sz="2800" dirty="0" smtClean="0">
                <a:solidFill>
                  <a:schemeClr val="tx1"/>
                </a:solidFill>
              </a:rPr>
              <a:t>:  la aplicación de la Prueba de funciones básicas adaptada a los 419 niños de Primer año de Educación Básica de las Instituciones de la Cuidad de Atuntaqui. Así como en el momento de la validación de la propuesta.</a:t>
            </a:r>
            <a:endParaRPr lang="es-ES" sz="3000" dirty="0" smtClean="0">
              <a:solidFill>
                <a:schemeClr val="tx1"/>
              </a:solidFill>
            </a:endParaRPr>
          </a:p>
          <a:p>
            <a:pPr marL="0" indent="0" algn="ctr">
              <a:buNone/>
            </a:pPr>
            <a:r>
              <a:rPr lang="es-ES" b="1" i="1" u="sng" dirty="0" smtClean="0">
                <a:solidFill>
                  <a:schemeClr val="tx1"/>
                </a:solidFill>
              </a:rPr>
              <a:t>Técnicas de recolección de datos</a:t>
            </a:r>
          </a:p>
          <a:p>
            <a:pPr algn="just">
              <a:buNone/>
            </a:pPr>
            <a:r>
              <a:rPr lang="es-ES" sz="3000" dirty="0" smtClean="0">
                <a:solidFill>
                  <a:schemeClr val="tx1"/>
                </a:solidFill>
              </a:rPr>
              <a:t>a) Encuesta a representantes de las niñas y niños de primer año de Educación básica de las Instituciones educativas de Atuntaqui.</a:t>
            </a:r>
            <a:endParaRPr lang="es-EC" sz="3000" dirty="0" smtClean="0">
              <a:solidFill>
                <a:schemeClr val="tx1"/>
              </a:solidFill>
            </a:endParaRPr>
          </a:p>
          <a:p>
            <a:pPr algn="just">
              <a:buNone/>
            </a:pPr>
            <a:r>
              <a:rPr lang="es-ES" sz="3000" dirty="0" smtClean="0">
                <a:solidFill>
                  <a:schemeClr val="tx1"/>
                </a:solidFill>
              </a:rPr>
              <a:t> </a:t>
            </a:r>
            <a:endParaRPr lang="es-EC" sz="3000" dirty="0" smtClean="0">
              <a:solidFill>
                <a:schemeClr val="tx1"/>
              </a:solidFill>
            </a:endParaRPr>
          </a:p>
          <a:p>
            <a:pPr algn="just">
              <a:buNone/>
            </a:pPr>
            <a:r>
              <a:rPr lang="es-ES" sz="3000" dirty="0" smtClean="0">
                <a:solidFill>
                  <a:schemeClr val="tx1"/>
                </a:solidFill>
              </a:rPr>
              <a:t>b) Escala de Funciones  Básicas adaptación 2000, aplicada a los niños y niñas que ingresan a primer año de Educación básica.</a:t>
            </a:r>
            <a:endParaRPr lang="es-EC" sz="3000" dirty="0" smtClean="0">
              <a:solidFill>
                <a:schemeClr val="tx1"/>
              </a:solidFill>
            </a:endParaRPr>
          </a:p>
          <a:p>
            <a:endParaRPr lang="es-EC" dirty="0">
              <a:solidFill>
                <a:schemeClr val="tx1"/>
              </a:solidFill>
            </a:endParaRPr>
          </a:p>
        </p:txBody>
      </p:sp>
      <p:sp>
        <p:nvSpPr>
          <p:cNvPr id="4" name="3 Elipse"/>
          <p:cNvSpPr/>
          <p:nvPr/>
        </p:nvSpPr>
        <p:spPr>
          <a:xfrm>
            <a:off x="323528" y="764704"/>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15</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3">
                                            <p:txEl>
                                              <p:pRg st="3" end="3"/>
                                            </p:txEl>
                                          </p:spTgt>
                                        </p:tgtEl>
                                        <p:attrNameLst>
                                          <p:attrName>style.visibility</p:attrName>
                                        </p:attrNameLst>
                                      </p:cBhvr>
                                      <p:to>
                                        <p:strVal val="visible"/>
                                      </p:to>
                                    </p:set>
                                    <p:anim calcmode="lin" valueType="num">
                                      <p:cBhvr additive="base">
                                        <p:cTn id="3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 calcmode="lin" valueType="num">
                                      <p:cBhvr additive="base">
                                        <p:cTn id="38"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grpId="0" nodeType="clickEffect">
                                  <p:stCondLst>
                                    <p:cond delay="0"/>
                                  </p:stCondLst>
                                  <p:childTnLst>
                                    <p:set>
                                      <p:cBhvr>
                                        <p:cTn id="43" dur="1" fill="hold">
                                          <p:stCondLst>
                                            <p:cond delay="0"/>
                                          </p:stCondLst>
                                        </p:cTn>
                                        <p:tgtEl>
                                          <p:spTgt spid="3">
                                            <p:txEl>
                                              <p:pRg st="5" end="5"/>
                                            </p:txEl>
                                          </p:spTgt>
                                        </p:tgtEl>
                                        <p:attrNameLst>
                                          <p:attrName>style.visibility</p:attrName>
                                        </p:attrNameLst>
                                      </p:cBhvr>
                                      <p:to>
                                        <p:strVal val="visible"/>
                                      </p:to>
                                    </p:set>
                                    <p:anim calcmode="lin" valueType="num">
                                      <p:cBhvr additive="base">
                                        <p:cTn id="44"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 calcmode="lin" valueType="num">
                                      <p:cBhvr additive="base">
                                        <p:cTn id="5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additive="base">
                                        <p:cTn id="56"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grpId="0" nodeType="clickEffect">
                                  <p:stCondLst>
                                    <p:cond delay="0"/>
                                  </p:stCondLst>
                                  <p:childTnLst>
                                    <p:set>
                                      <p:cBhvr>
                                        <p:cTn id="61" dur="1" fill="hold">
                                          <p:stCondLst>
                                            <p:cond delay="0"/>
                                          </p:stCondLst>
                                        </p:cTn>
                                        <p:tgtEl>
                                          <p:spTgt spid="3">
                                            <p:txEl>
                                              <p:pRg st="8" end="8"/>
                                            </p:txEl>
                                          </p:spTgt>
                                        </p:tgtEl>
                                        <p:attrNameLst>
                                          <p:attrName>style.visibility</p:attrName>
                                        </p:attrNameLst>
                                      </p:cBhvr>
                                      <p:to>
                                        <p:strVal val="visible"/>
                                      </p:to>
                                    </p:set>
                                    <p:anim calcmode="lin" valueType="num">
                                      <p:cBhvr additive="base">
                                        <p:cTn id="62"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grpId="0" nodeType="clickEffect">
                                  <p:stCondLst>
                                    <p:cond delay="0"/>
                                  </p:stCondLst>
                                  <p:childTnLst>
                                    <p:set>
                                      <p:cBhvr>
                                        <p:cTn id="67" dur="1" fill="hold">
                                          <p:stCondLst>
                                            <p:cond delay="0"/>
                                          </p:stCondLst>
                                        </p:cTn>
                                        <p:tgtEl>
                                          <p:spTgt spid="3">
                                            <p:txEl>
                                              <p:pRg st="9" end="9"/>
                                            </p:txEl>
                                          </p:spTgt>
                                        </p:tgtEl>
                                        <p:attrNameLst>
                                          <p:attrName>style.visibility</p:attrName>
                                        </p:attrNameLst>
                                      </p:cBhvr>
                                      <p:to>
                                        <p:strVal val="visible"/>
                                      </p:to>
                                    </p:set>
                                    <p:anim calcmode="lin" valueType="num">
                                      <p:cBhvr additive="base">
                                        <p:cTn id="68"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dk1"/>
          </a:lnRef>
          <a:fillRef idx="2">
            <a:schemeClr val="dk1"/>
          </a:fillRef>
          <a:effectRef idx="1">
            <a:schemeClr val="dk1"/>
          </a:effectRef>
          <a:fontRef idx="minor">
            <a:schemeClr val="dk1"/>
          </a:fontRef>
        </p:style>
        <p:txBody>
          <a:bodyPr>
            <a:noAutofit/>
          </a:bodyPr>
          <a:lstStyle/>
          <a:p>
            <a:r>
              <a:rPr lang="es-ES" sz="2800" b="1" dirty="0" smtClean="0"/>
              <a:t/>
            </a:r>
            <a:br>
              <a:rPr lang="es-ES" sz="2800" b="1" dirty="0" smtClean="0"/>
            </a:br>
            <a:r>
              <a:rPr lang="es-ES" sz="2800" b="1" dirty="0" smtClean="0"/>
              <a:t>RESULTADOS DEL DIAGNÓSTICO TÉCNICO SITUACIONAL</a:t>
            </a:r>
            <a:r>
              <a:rPr lang="es-EC" sz="2800" dirty="0" smtClean="0"/>
              <a:t/>
            </a:r>
            <a:br>
              <a:rPr lang="es-EC" sz="2800" dirty="0" smtClean="0"/>
            </a:br>
            <a:endParaRPr lang="es-EC" sz="2800" dirty="0"/>
          </a:p>
        </p:txBody>
      </p:sp>
      <p:sp>
        <p:nvSpPr>
          <p:cNvPr id="3" name="2 Marcador de contenido"/>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lnSpcReduction="10000"/>
          </a:bodyPr>
          <a:lstStyle/>
          <a:p>
            <a:r>
              <a:rPr lang="es-ES" sz="2800" dirty="0" smtClean="0"/>
              <a:t>Primera etapa: Pre-diagnóstico a las personas que cuidan a los niños.</a:t>
            </a:r>
          </a:p>
          <a:p>
            <a:r>
              <a:rPr lang="es-ES" sz="2800" dirty="0" smtClean="0"/>
              <a:t>Segunda etapa: Diagnóstico a  los representantes y niños del primer año de educación básica. </a:t>
            </a:r>
          </a:p>
          <a:p>
            <a:pPr>
              <a:buNone/>
            </a:pPr>
            <a:r>
              <a:rPr lang="es-ES" sz="2800" b="1" i="1" u="sng" dirty="0" smtClean="0">
                <a:solidFill>
                  <a:schemeClr val="accent6">
                    <a:lumMod val="75000"/>
                  </a:schemeClr>
                </a:solidFill>
              </a:rPr>
              <a:t>INSTRUMENTOS UTILIZADOS:</a:t>
            </a:r>
          </a:p>
          <a:p>
            <a:pPr>
              <a:buNone/>
            </a:pPr>
            <a:r>
              <a:rPr lang="es-ES" sz="2800" dirty="0" smtClean="0"/>
              <a:t>     - Encuesta para quienes se encargan del cuidado de niños que ingresan a primer año de educación básica.</a:t>
            </a:r>
          </a:p>
          <a:p>
            <a:pPr>
              <a:buNone/>
            </a:pPr>
            <a:r>
              <a:rPr lang="es-ES" sz="2800" dirty="0" smtClean="0"/>
              <a:t>     - Prueba de funciones básicas para niños que ingresan a primer año de EGB.</a:t>
            </a:r>
          </a:p>
          <a:p>
            <a:endParaRPr lang="es-EC" dirty="0"/>
          </a:p>
        </p:txBody>
      </p:sp>
      <p:sp>
        <p:nvSpPr>
          <p:cNvPr id="4" name="3 Elipse"/>
          <p:cNvSpPr/>
          <p:nvPr/>
        </p:nvSpPr>
        <p:spPr>
          <a:xfrm>
            <a:off x="251520" y="54868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16</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slide(fromBottom)">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slide(fromBottom)">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slide(fromBottom)">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slide(fromBottom)">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slide(fromBottom)">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slide(fromBottom)">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2">
              <a:lumMod val="75000"/>
            </a:schemeClr>
          </a:solidFill>
        </p:spPr>
        <p:txBody>
          <a:bodyPr>
            <a:normAutofit fontScale="90000"/>
          </a:bodyPr>
          <a:lstStyle/>
          <a:p>
            <a:r>
              <a:rPr lang="es-ES" sz="2700" dirty="0" smtClean="0"/>
              <a:t/>
            </a:r>
            <a:br>
              <a:rPr lang="es-ES" sz="2700" dirty="0" smtClean="0"/>
            </a:br>
            <a:r>
              <a:rPr lang="es-ES" sz="2700" dirty="0" smtClean="0"/>
              <a:t/>
            </a:r>
            <a:br>
              <a:rPr lang="es-ES" sz="2700" dirty="0" smtClean="0"/>
            </a:br>
            <a:r>
              <a:rPr lang="es-ES" sz="4000" b="1" dirty="0" smtClean="0">
                <a:solidFill>
                  <a:srgbClr val="C00000"/>
                </a:solidFill>
              </a:rPr>
              <a:t>HALLAZGOS DEL ESTUDIO</a:t>
            </a:r>
            <a:r>
              <a:rPr lang="es-EC" sz="4000" b="1" dirty="0" smtClean="0">
                <a:solidFill>
                  <a:srgbClr val="C00000"/>
                </a:solidFill>
              </a:rPr>
              <a:t/>
            </a:r>
            <a:br>
              <a:rPr lang="es-EC" sz="4000" b="1" dirty="0" smtClean="0">
                <a:solidFill>
                  <a:srgbClr val="C00000"/>
                </a:solidFill>
              </a:rPr>
            </a:br>
            <a:endParaRPr lang="es-EC" sz="4000" b="1" dirty="0">
              <a:solidFill>
                <a:srgbClr val="C00000"/>
              </a:solidFill>
            </a:endParaRPr>
          </a:p>
        </p:txBody>
      </p:sp>
      <p:sp>
        <p:nvSpPr>
          <p:cNvPr id="4" name="3 Elipse"/>
          <p:cNvSpPr/>
          <p:nvPr/>
        </p:nvSpPr>
        <p:spPr>
          <a:xfrm>
            <a:off x="179512" y="764704"/>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17</a:t>
            </a:r>
            <a:endParaRPr lang="es-EC" dirty="0"/>
          </a:p>
        </p:txBody>
      </p:sp>
      <p:sp>
        <p:nvSpPr>
          <p:cNvPr id="5" name="4 Marcador de contenido"/>
          <p:cNvSpPr>
            <a:spLocks noGrp="1"/>
          </p:cNvSpPr>
          <p:nvPr>
            <p:ph idx="1"/>
          </p:nvPr>
        </p:nvSpPr>
        <p:spPr>
          <a:xfrm>
            <a:off x="611560" y="1844824"/>
            <a:ext cx="8075240" cy="4281339"/>
          </a:xfrm>
          <a:solidFill>
            <a:schemeClr val="bg2"/>
          </a:solidFill>
        </p:spPr>
        <p:txBody>
          <a:bodyPr>
            <a:normAutofit/>
          </a:bodyPr>
          <a:lstStyle/>
          <a:p>
            <a:pPr algn="ctr">
              <a:buNone/>
            </a:pPr>
            <a:r>
              <a:rPr lang="es-ES" b="1" dirty="0" smtClean="0">
                <a:solidFill>
                  <a:schemeClr val="tx1">
                    <a:lumMod val="95000"/>
                    <a:lumOff val="5000"/>
                  </a:schemeClr>
                </a:solidFill>
              </a:rPr>
              <a:t>  Nivel de instrucción de la madre o persona que le cuida a la niña o niño.</a:t>
            </a:r>
            <a:endParaRPr lang="es-EC" dirty="0" smtClean="0">
              <a:solidFill>
                <a:schemeClr val="tx1">
                  <a:lumMod val="95000"/>
                  <a:lumOff val="5000"/>
                </a:schemeClr>
              </a:solidFill>
            </a:endParaRPr>
          </a:p>
          <a:p>
            <a:pPr algn="ctr">
              <a:buNone/>
            </a:pPr>
            <a:r>
              <a:rPr lang="es-ES" b="1" dirty="0" smtClean="0">
                <a:solidFill>
                  <a:schemeClr val="tx1">
                    <a:lumMod val="95000"/>
                    <a:lumOff val="5000"/>
                  </a:schemeClr>
                </a:solidFill>
              </a:rPr>
              <a:t> </a:t>
            </a:r>
            <a:endParaRPr lang="es-EC" dirty="0" smtClean="0">
              <a:solidFill>
                <a:schemeClr val="tx1">
                  <a:lumMod val="95000"/>
                  <a:lumOff val="5000"/>
                </a:schemeClr>
              </a:solidFill>
            </a:endParaRPr>
          </a:p>
          <a:p>
            <a:endParaRPr lang="es-EC" dirty="0" smtClean="0"/>
          </a:p>
          <a:p>
            <a:pPr>
              <a:buNone/>
            </a:pPr>
            <a:r>
              <a:rPr lang="es-ES" b="1" dirty="0" smtClean="0"/>
              <a:t> </a:t>
            </a:r>
            <a:endParaRPr lang="es-EC" dirty="0" smtClean="0"/>
          </a:p>
          <a:p>
            <a:pPr>
              <a:buNone/>
            </a:pPr>
            <a:r>
              <a:rPr lang="es-ES" b="1" dirty="0" smtClean="0"/>
              <a:t> </a:t>
            </a:r>
            <a:endParaRPr lang="es-EC" dirty="0" smtClean="0"/>
          </a:p>
          <a:p>
            <a:endParaRPr lang="es-EC" dirty="0"/>
          </a:p>
        </p:txBody>
      </p:sp>
      <p:graphicFrame>
        <p:nvGraphicFramePr>
          <p:cNvPr id="7" name="6 Gráfico"/>
          <p:cNvGraphicFramePr/>
          <p:nvPr/>
        </p:nvGraphicFramePr>
        <p:xfrm>
          <a:off x="971600" y="2420888"/>
          <a:ext cx="7488831" cy="352211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6">
              <a:lumMod val="20000"/>
              <a:lumOff val="80000"/>
            </a:schemeClr>
          </a:solidFill>
        </p:spPr>
        <p:txBody>
          <a:bodyPr>
            <a:normAutofit/>
          </a:bodyPr>
          <a:lstStyle/>
          <a:p>
            <a:r>
              <a:rPr lang="es-EC" sz="3600" b="1" dirty="0" smtClean="0"/>
              <a:t>DESARROLLO DE LOS NIÑOS </a:t>
            </a:r>
            <a:endParaRPr lang="es-EC" sz="3600" b="1" dirty="0"/>
          </a:p>
        </p:txBody>
      </p:sp>
      <p:graphicFrame>
        <p:nvGraphicFramePr>
          <p:cNvPr id="4" name="3 Marcador de contenido"/>
          <p:cNvGraphicFramePr>
            <a:graphicFrameLocks noGrp="1"/>
          </p:cNvGraphicFramePr>
          <p:nvPr>
            <p:ph idx="1"/>
          </p:nvPr>
        </p:nvGraphicFramePr>
        <p:xfrm>
          <a:off x="457200" y="1600200"/>
          <a:ext cx="8229600" cy="1112520"/>
        </p:xfrm>
        <a:graphic>
          <a:graphicData uri="http://schemas.openxmlformats.org/drawingml/2006/table">
            <a:tbl>
              <a:tblPr firstRow="1" bandRow="1">
                <a:tableStyleId>{5C22544A-7EE6-4342-B048-85BDC9FD1C3A}</a:tableStyleId>
              </a:tblPr>
              <a:tblGrid>
                <a:gridCol w="1028700"/>
                <a:gridCol w="1028700"/>
                <a:gridCol w="1028700"/>
                <a:gridCol w="1028700"/>
                <a:gridCol w="1028700"/>
                <a:gridCol w="1028700"/>
                <a:gridCol w="1028700"/>
                <a:gridCol w="1028700"/>
              </a:tblGrid>
              <a:tr h="370840">
                <a:tc gridSpan="2">
                  <a:txBody>
                    <a:bodyPr/>
                    <a:lstStyle/>
                    <a:p>
                      <a:pPr algn="ctr"/>
                      <a:r>
                        <a:rPr lang="es-EC" dirty="0" smtClean="0"/>
                        <a:t>MOTRIZ</a:t>
                      </a:r>
                      <a:endParaRPr lang="es-EC" dirty="0"/>
                    </a:p>
                  </a:txBody>
                  <a:tcPr/>
                </a:tc>
                <a:tc hMerge="1">
                  <a:txBody>
                    <a:bodyPr/>
                    <a:lstStyle/>
                    <a:p>
                      <a:endParaRPr lang="es-EC" dirty="0"/>
                    </a:p>
                  </a:txBody>
                  <a:tcPr/>
                </a:tc>
                <a:tc gridSpan="2">
                  <a:txBody>
                    <a:bodyPr/>
                    <a:lstStyle/>
                    <a:p>
                      <a:pPr algn="ctr"/>
                      <a:r>
                        <a:rPr lang="es-EC" dirty="0" smtClean="0"/>
                        <a:t>COGNITIVA</a:t>
                      </a:r>
                      <a:endParaRPr lang="es-EC" dirty="0"/>
                    </a:p>
                  </a:txBody>
                  <a:tcPr/>
                </a:tc>
                <a:tc hMerge="1">
                  <a:txBody>
                    <a:bodyPr/>
                    <a:lstStyle/>
                    <a:p>
                      <a:endParaRPr lang="es-EC" dirty="0"/>
                    </a:p>
                  </a:txBody>
                  <a:tcPr/>
                </a:tc>
                <a:tc gridSpan="2">
                  <a:txBody>
                    <a:bodyPr/>
                    <a:lstStyle/>
                    <a:p>
                      <a:pPr algn="ctr"/>
                      <a:r>
                        <a:rPr lang="es-EC" dirty="0" smtClean="0"/>
                        <a:t>SOCIO-AFECTIVA</a:t>
                      </a:r>
                      <a:endParaRPr lang="es-EC" dirty="0"/>
                    </a:p>
                  </a:txBody>
                  <a:tcPr/>
                </a:tc>
                <a:tc hMerge="1">
                  <a:txBody>
                    <a:bodyPr/>
                    <a:lstStyle/>
                    <a:p>
                      <a:endParaRPr lang="es-EC" dirty="0"/>
                    </a:p>
                  </a:txBody>
                  <a:tcPr/>
                </a:tc>
                <a:tc gridSpan="2">
                  <a:txBody>
                    <a:bodyPr/>
                    <a:lstStyle/>
                    <a:p>
                      <a:pPr algn="ctr"/>
                      <a:r>
                        <a:rPr lang="es-EC" dirty="0" smtClean="0"/>
                        <a:t>LENGUAJE</a:t>
                      </a:r>
                      <a:endParaRPr lang="es-EC" dirty="0"/>
                    </a:p>
                  </a:txBody>
                  <a:tcPr/>
                </a:tc>
                <a:tc hMerge="1">
                  <a:txBody>
                    <a:bodyPr/>
                    <a:lstStyle/>
                    <a:p>
                      <a:endParaRPr lang="es-EC" dirty="0"/>
                    </a:p>
                  </a:txBody>
                  <a:tcPr/>
                </a:tc>
              </a:tr>
              <a:tr h="370840">
                <a:tc>
                  <a:txBody>
                    <a:bodyPr/>
                    <a:lstStyle/>
                    <a:p>
                      <a:pPr algn="ctr"/>
                      <a:r>
                        <a:rPr lang="es-EC" sz="1200" dirty="0" smtClean="0">
                          <a:solidFill>
                            <a:srgbClr val="C00000"/>
                          </a:solidFill>
                        </a:rPr>
                        <a:t>POSITIVO</a:t>
                      </a:r>
                      <a:endParaRPr lang="es-EC" sz="1200" dirty="0">
                        <a:solidFill>
                          <a:srgbClr val="C00000"/>
                        </a:solidFill>
                      </a:endParaRPr>
                    </a:p>
                  </a:txBody>
                  <a:tcPr/>
                </a:tc>
                <a:tc>
                  <a:txBody>
                    <a:bodyPr/>
                    <a:lstStyle/>
                    <a:p>
                      <a:pPr algn="ctr"/>
                      <a:r>
                        <a:rPr lang="es-EC" sz="1200" dirty="0" smtClean="0">
                          <a:solidFill>
                            <a:srgbClr val="C00000"/>
                          </a:solidFill>
                        </a:rPr>
                        <a:t>NEGATIVO</a:t>
                      </a:r>
                      <a:endParaRPr lang="es-EC" sz="1200" dirty="0">
                        <a:solidFill>
                          <a:srgbClr val="C00000"/>
                        </a:solidFill>
                      </a:endParaRPr>
                    </a:p>
                  </a:txBody>
                  <a:tcPr/>
                </a:tc>
                <a:tc>
                  <a:txBody>
                    <a:bodyPr/>
                    <a:lstStyle/>
                    <a:p>
                      <a:pPr algn="ctr"/>
                      <a:r>
                        <a:rPr lang="es-EC" sz="1200" dirty="0" smtClean="0">
                          <a:solidFill>
                            <a:srgbClr val="C00000"/>
                          </a:solidFill>
                        </a:rPr>
                        <a:t>POSITIVO</a:t>
                      </a:r>
                      <a:endParaRPr lang="es-EC" sz="1200" dirty="0">
                        <a:solidFill>
                          <a:srgbClr val="C00000"/>
                        </a:solidFill>
                      </a:endParaRPr>
                    </a:p>
                  </a:txBody>
                  <a:tcPr/>
                </a:tc>
                <a:tc>
                  <a:txBody>
                    <a:bodyPr/>
                    <a:lstStyle/>
                    <a:p>
                      <a:pPr algn="ctr"/>
                      <a:r>
                        <a:rPr lang="es-EC" sz="1200" dirty="0" smtClean="0">
                          <a:solidFill>
                            <a:srgbClr val="C00000"/>
                          </a:solidFill>
                        </a:rPr>
                        <a:t>NEGATIVO</a:t>
                      </a:r>
                      <a:endParaRPr lang="es-EC" sz="1200" dirty="0">
                        <a:solidFill>
                          <a:srgbClr val="C00000"/>
                        </a:solidFill>
                      </a:endParaRPr>
                    </a:p>
                  </a:txBody>
                  <a:tcPr/>
                </a:tc>
                <a:tc>
                  <a:txBody>
                    <a:bodyPr/>
                    <a:lstStyle/>
                    <a:p>
                      <a:pPr algn="ctr"/>
                      <a:r>
                        <a:rPr lang="es-EC" sz="1200" dirty="0" smtClean="0">
                          <a:solidFill>
                            <a:srgbClr val="C00000"/>
                          </a:solidFill>
                        </a:rPr>
                        <a:t>POSITIVO</a:t>
                      </a:r>
                      <a:endParaRPr lang="es-EC" sz="1200" dirty="0">
                        <a:solidFill>
                          <a:srgbClr val="C00000"/>
                        </a:solidFill>
                      </a:endParaRPr>
                    </a:p>
                  </a:txBody>
                  <a:tcPr/>
                </a:tc>
                <a:tc>
                  <a:txBody>
                    <a:bodyPr/>
                    <a:lstStyle/>
                    <a:p>
                      <a:pPr algn="ctr"/>
                      <a:r>
                        <a:rPr lang="es-EC" sz="1200" dirty="0" smtClean="0">
                          <a:solidFill>
                            <a:srgbClr val="C00000"/>
                          </a:solidFill>
                        </a:rPr>
                        <a:t>NEGATIVO</a:t>
                      </a:r>
                      <a:endParaRPr lang="es-EC" sz="1200" dirty="0">
                        <a:solidFill>
                          <a:srgbClr val="C00000"/>
                        </a:solidFill>
                      </a:endParaRPr>
                    </a:p>
                  </a:txBody>
                  <a:tcPr/>
                </a:tc>
                <a:tc>
                  <a:txBody>
                    <a:bodyPr/>
                    <a:lstStyle/>
                    <a:p>
                      <a:pPr algn="ctr"/>
                      <a:r>
                        <a:rPr lang="es-EC" sz="1200" dirty="0" smtClean="0">
                          <a:solidFill>
                            <a:srgbClr val="C00000"/>
                          </a:solidFill>
                        </a:rPr>
                        <a:t>POSITIVO</a:t>
                      </a:r>
                      <a:endParaRPr lang="es-EC" sz="1200" dirty="0">
                        <a:solidFill>
                          <a:srgbClr val="C00000"/>
                        </a:solidFill>
                      </a:endParaRPr>
                    </a:p>
                  </a:txBody>
                  <a:tcPr/>
                </a:tc>
                <a:tc>
                  <a:txBody>
                    <a:bodyPr/>
                    <a:lstStyle/>
                    <a:p>
                      <a:pPr algn="ctr"/>
                      <a:r>
                        <a:rPr lang="es-EC" sz="1200" dirty="0" smtClean="0">
                          <a:solidFill>
                            <a:srgbClr val="C00000"/>
                          </a:solidFill>
                        </a:rPr>
                        <a:t>NEGATIVO</a:t>
                      </a:r>
                      <a:endParaRPr lang="es-EC" sz="1200" dirty="0">
                        <a:solidFill>
                          <a:srgbClr val="C00000"/>
                        </a:solidFill>
                      </a:endParaRPr>
                    </a:p>
                  </a:txBody>
                  <a:tcPr/>
                </a:tc>
              </a:tr>
              <a:tr h="370840">
                <a:tc>
                  <a:txBody>
                    <a:bodyPr/>
                    <a:lstStyle/>
                    <a:p>
                      <a:pPr algn="ctr"/>
                      <a:r>
                        <a:rPr lang="es-EC" dirty="0" smtClean="0"/>
                        <a:t>324</a:t>
                      </a:r>
                      <a:endParaRPr lang="es-EC" dirty="0"/>
                    </a:p>
                  </a:txBody>
                  <a:tcPr/>
                </a:tc>
                <a:tc>
                  <a:txBody>
                    <a:bodyPr/>
                    <a:lstStyle/>
                    <a:p>
                      <a:pPr algn="ctr"/>
                      <a:r>
                        <a:rPr lang="es-EC" dirty="0" smtClean="0"/>
                        <a:t>95</a:t>
                      </a:r>
                      <a:endParaRPr lang="es-EC" dirty="0"/>
                    </a:p>
                  </a:txBody>
                  <a:tcPr/>
                </a:tc>
                <a:tc>
                  <a:txBody>
                    <a:bodyPr/>
                    <a:lstStyle/>
                    <a:p>
                      <a:pPr algn="ctr"/>
                      <a:r>
                        <a:rPr lang="es-EC" dirty="0" smtClean="0"/>
                        <a:t>78</a:t>
                      </a:r>
                      <a:endParaRPr lang="es-EC" dirty="0"/>
                    </a:p>
                  </a:txBody>
                  <a:tcPr/>
                </a:tc>
                <a:tc>
                  <a:txBody>
                    <a:bodyPr/>
                    <a:lstStyle/>
                    <a:p>
                      <a:pPr algn="ctr"/>
                      <a:r>
                        <a:rPr lang="es-EC" dirty="0" smtClean="0"/>
                        <a:t>341</a:t>
                      </a:r>
                      <a:endParaRPr lang="es-EC" dirty="0"/>
                    </a:p>
                  </a:txBody>
                  <a:tcPr/>
                </a:tc>
                <a:tc>
                  <a:txBody>
                    <a:bodyPr/>
                    <a:lstStyle/>
                    <a:p>
                      <a:pPr algn="ctr"/>
                      <a:r>
                        <a:rPr lang="es-EC" dirty="0" smtClean="0"/>
                        <a:t>140</a:t>
                      </a:r>
                      <a:endParaRPr lang="es-EC" dirty="0"/>
                    </a:p>
                  </a:txBody>
                  <a:tcPr/>
                </a:tc>
                <a:tc>
                  <a:txBody>
                    <a:bodyPr/>
                    <a:lstStyle/>
                    <a:p>
                      <a:pPr algn="ctr"/>
                      <a:r>
                        <a:rPr lang="es-EC" dirty="0" smtClean="0"/>
                        <a:t>279</a:t>
                      </a:r>
                      <a:endParaRPr lang="es-EC" dirty="0"/>
                    </a:p>
                  </a:txBody>
                  <a:tcPr/>
                </a:tc>
                <a:tc>
                  <a:txBody>
                    <a:bodyPr/>
                    <a:lstStyle/>
                    <a:p>
                      <a:pPr algn="ctr"/>
                      <a:r>
                        <a:rPr lang="es-EC" dirty="0" smtClean="0"/>
                        <a:t>36</a:t>
                      </a:r>
                      <a:endParaRPr lang="es-EC" dirty="0"/>
                    </a:p>
                  </a:txBody>
                  <a:tcPr/>
                </a:tc>
                <a:tc>
                  <a:txBody>
                    <a:bodyPr/>
                    <a:lstStyle/>
                    <a:p>
                      <a:pPr algn="ctr"/>
                      <a:r>
                        <a:rPr lang="es-EC" dirty="0" smtClean="0"/>
                        <a:t>383</a:t>
                      </a:r>
                      <a:endParaRPr lang="es-EC" dirty="0"/>
                    </a:p>
                  </a:txBody>
                  <a:tcPr/>
                </a:tc>
              </a:tr>
            </a:tbl>
          </a:graphicData>
        </a:graphic>
      </p:graphicFrame>
      <p:pic>
        <p:nvPicPr>
          <p:cNvPr id="6" name="5 Imagen" descr="imagesCAJQH2P3"/>
          <p:cNvPicPr/>
          <p:nvPr/>
        </p:nvPicPr>
        <p:blipFill>
          <a:blip r:embed="rId2" cstate="print"/>
          <a:srcRect/>
          <a:stretch>
            <a:fillRect/>
          </a:stretch>
        </p:blipFill>
        <p:spPr bwMode="auto">
          <a:xfrm>
            <a:off x="683568" y="3429000"/>
            <a:ext cx="1978475" cy="2339368"/>
          </a:xfrm>
          <a:prstGeom prst="rect">
            <a:avLst/>
          </a:prstGeom>
          <a:noFill/>
          <a:ln w="9525">
            <a:noFill/>
            <a:miter lim="800000"/>
            <a:headEnd/>
            <a:tailEnd/>
          </a:ln>
        </p:spPr>
      </p:pic>
      <p:sp>
        <p:nvSpPr>
          <p:cNvPr id="7" name="6 Rectángulo"/>
          <p:cNvSpPr/>
          <p:nvPr/>
        </p:nvSpPr>
        <p:spPr>
          <a:xfrm>
            <a:off x="3419872" y="3212976"/>
            <a:ext cx="5256584" cy="29523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sz="2400" dirty="0" smtClean="0">
                <a:solidFill>
                  <a:srgbClr val="FFFF00"/>
                </a:solidFill>
              </a:rPr>
              <a:t>RENUNCIAR A LA POSIBILIDAD DE DESARROLLAR TODAS LAS ÁREAS DE APRENDIZAJE A TRAVÉS DE ACCIONES EDUCATIVAS, SERÍA PERDER LA POSIBILIDAD DE TENER SERES HUMANOS INTELIGENTES</a:t>
            </a:r>
            <a:endParaRPr lang="es-EC" sz="2400" dirty="0">
              <a:solidFill>
                <a:srgbClr val="FFFF00"/>
              </a:solidFill>
            </a:endParaRPr>
          </a:p>
        </p:txBody>
      </p:sp>
      <p:sp>
        <p:nvSpPr>
          <p:cNvPr id="8" name="7 Elipse"/>
          <p:cNvSpPr/>
          <p:nvPr/>
        </p:nvSpPr>
        <p:spPr>
          <a:xfrm>
            <a:off x="395536" y="548680"/>
            <a:ext cx="792088" cy="792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18</a:t>
            </a:r>
            <a:endParaRPr lang="es-EC"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683568" y="188640"/>
            <a:ext cx="8229600" cy="1714500"/>
          </a:xfrm>
          <a:solidFill>
            <a:schemeClr val="accent2">
              <a:lumMod val="60000"/>
              <a:lumOff val="40000"/>
            </a:schemeClr>
          </a:solidFill>
        </p:spPr>
        <p:txBody>
          <a:bodyPr>
            <a:normAutofit fontScale="90000"/>
          </a:bodyPr>
          <a:lstStyle/>
          <a:p>
            <a:r>
              <a:rPr lang="es-ES" b="1" dirty="0"/>
              <a:t>UNIVERSIDAD TÉCNICA DEL </a:t>
            </a:r>
            <a:r>
              <a:rPr lang="es-ES" b="1" dirty="0" smtClean="0"/>
              <a:t>NORTE</a:t>
            </a:r>
            <a:r>
              <a:rPr lang="es-EC" dirty="0"/>
              <a:t/>
            </a:r>
            <a:br>
              <a:rPr lang="es-EC" dirty="0"/>
            </a:br>
            <a:r>
              <a:rPr lang="es-EC" dirty="0" smtClean="0"/>
              <a:t>INSTITUTO DE POSTGRADO</a:t>
            </a:r>
            <a:endParaRPr lang="es-EC" sz="2700" dirty="0"/>
          </a:p>
        </p:txBody>
      </p:sp>
      <p:sp>
        <p:nvSpPr>
          <p:cNvPr id="3" name="2 Marcador de contenido"/>
          <p:cNvSpPr>
            <a:spLocks noGrp="1"/>
          </p:cNvSpPr>
          <p:nvPr>
            <p:ph idx="4294967295"/>
          </p:nvPr>
        </p:nvSpPr>
        <p:spPr>
          <a:xfrm>
            <a:off x="539552" y="1916832"/>
            <a:ext cx="8229600" cy="4210050"/>
          </a:xfrm>
          <a:ln/>
          <a:scene3d>
            <a:camera prst="isometricOffAxis1Right"/>
            <a:lightRig rig="threePt" dir="t"/>
          </a:scene3d>
        </p:spPr>
        <p:style>
          <a:lnRef idx="1">
            <a:schemeClr val="accent2"/>
          </a:lnRef>
          <a:fillRef idx="2">
            <a:schemeClr val="accent2"/>
          </a:fillRef>
          <a:effectRef idx="1">
            <a:schemeClr val="accent2"/>
          </a:effectRef>
          <a:fontRef idx="minor">
            <a:schemeClr val="dk1"/>
          </a:fontRef>
        </p:style>
        <p:txBody>
          <a:bodyPr>
            <a:normAutofit/>
          </a:bodyPr>
          <a:lstStyle/>
          <a:p>
            <a:pPr algn="just">
              <a:buNone/>
            </a:pPr>
            <a:endParaRPr lang="es-ES" sz="2800" b="1" dirty="0"/>
          </a:p>
          <a:p>
            <a:pPr marL="0" indent="0">
              <a:buNone/>
            </a:pPr>
            <a:r>
              <a:rPr lang="es-ES" sz="2800" dirty="0" smtClean="0"/>
              <a:t>TEMA:</a:t>
            </a:r>
            <a:endParaRPr lang="es-EC" sz="2800" dirty="0" smtClean="0"/>
          </a:p>
          <a:p>
            <a:pPr algn="just">
              <a:buNone/>
            </a:pPr>
            <a:r>
              <a:rPr lang="es-ES" sz="2800" dirty="0" smtClean="0"/>
              <a:t> </a:t>
            </a:r>
            <a:endParaRPr lang="es-EC" sz="2800" dirty="0" smtClean="0"/>
          </a:p>
          <a:p>
            <a:pPr marL="0" indent="0" algn="just">
              <a:buNone/>
            </a:pPr>
            <a:r>
              <a:rPr lang="es-ES" sz="2800" dirty="0" smtClean="0"/>
              <a:t>“LA ESTIMULACIÓN DE APRENDIZAJES EN EL DESARROLLO MOTRIZ, AFECTIVO, COGNITIVO Y LINGÜÍSTICO  DE LAS NIÑAS Y NIÑOS DEL PRIMER AÑO DE EDUCACION GENERAL BÁSICA EGB DE LAS INSTITUCIONES EDUCATIVAS DE LA CIUDAD DE ATUNTAQUI</a:t>
            </a:r>
            <a:r>
              <a:rPr lang="es-ES" sz="2800" b="1" dirty="0" smtClean="0"/>
              <a:t>”.</a:t>
            </a:r>
            <a:endParaRPr lang="es-EC" sz="2800" dirty="0"/>
          </a:p>
        </p:txBody>
      </p:sp>
      <p:sp>
        <p:nvSpPr>
          <p:cNvPr id="4" name="3 Elipse"/>
          <p:cNvSpPr/>
          <p:nvPr/>
        </p:nvSpPr>
        <p:spPr>
          <a:xfrm>
            <a:off x="0" y="404664"/>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1</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linds(horizont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linds(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linds(horizont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548680"/>
          </a:xfrm>
          <a:ln w="76200"/>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r>
              <a:rPr lang="es-ES" b="1" dirty="0" smtClean="0"/>
              <a:t/>
            </a:r>
            <a:br>
              <a:rPr lang="es-ES" b="1" dirty="0" smtClean="0"/>
            </a:br>
            <a:r>
              <a:rPr lang="es-ES" b="1" dirty="0" smtClean="0"/>
              <a:t>LA </a:t>
            </a:r>
            <a:r>
              <a:rPr lang="es-ES" b="1" dirty="0"/>
              <a:t>PROPUESTA</a:t>
            </a:r>
            <a:r>
              <a:rPr lang="es-EC" dirty="0"/>
              <a:t/>
            </a:r>
            <a:br>
              <a:rPr lang="es-EC" dirty="0"/>
            </a:br>
            <a:endParaRPr lang="es-EC" dirty="0"/>
          </a:p>
        </p:txBody>
      </p:sp>
      <p:sp>
        <p:nvSpPr>
          <p:cNvPr id="3" name="2 Marcador de contenido"/>
          <p:cNvSpPr>
            <a:spLocks noGrp="1"/>
          </p:cNvSpPr>
          <p:nvPr>
            <p:ph idx="1"/>
          </p:nvPr>
        </p:nvSpPr>
        <p:spPr>
          <a:xfrm>
            <a:off x="457200" y="548680"/>
            <a:ext cx="8229600" cy="6120680"/>
          </a:xfrm>
          <a:solidFill>
            <a:schemeClr val="accent4">
              <a:lumMod val="20000"/>
              <a:lumOff val="80000"/>
            </a:schemeClr>
          </a:solidFill>
          <a:ln w="76200">
            <a:solidFill>
              <a:srgbClr val="FFFF00"/>
            </a:solidFill>
          </a:ln>
        </p:spPr>
        <p:txBody>
          <a:bodyPr>
            <a:noAutofit/>
          </a:bodyPr>
          <a:lstStyle/>
          <a:p>
            <a:pPr algn="ctr">
              <a:buNone/>
            </a:pPr>
            <a:r>
              <a:rPr lang="es-ES" sz="2400" dirty="0" smtClean="0"/>
              <a:t> </a:t>
            </a:r>
          </a:p>
          <a:p>
            <a:pPr marL="0" indent="0" algn="ctr">
              <a:buNone/>
            </a:pPr>
            <a:r>
              <a:rPr lang="es-ES" sz="2000" b="1" dirty="0" smtClean="0">
                <a:solidFill>
                  <a:srgbClr val="C00000"/>
                </a:solidFill>
              </a:rPr>
              <a:t>“GUÍA DE ESTIMULACIÓN DE APRENDIZAJES EN NIÑOS Y NIÑAS MENORES DE CINCO AÑOS, DIRIGIDA A MADRES Y PADRES DE FAMILIA”</a:t>
            </a:r>
          </a:p>
          <a:p>
            <a:pPr marL="0" indent="0">
              <a:buNone/>
            </a:pPr>
            <a:r>
              <a:rPr lang="es-ES" sz="2000" b="1" dirty="0" smtClean="0">
                <a:solidFill>
                  <a:srgbClr val="C00000"/>
                </a:solidFill>
              </a:rPr>
              <a:t>PROPOSITOS</a:t>
            </a:r>
          </a:p>
          <a:p>
            <a:pPr algn="just"/>
            <a:r>
              <a:rPr lang="es-ES" sz="1800" dirty="0" smtClean="0">
                <a:solidFill>
                  <a:srgbClr val="0070C0"/>
                </a:solidFill>
              </a:rPr>
              <a:t>Proporcionar a las madres y padres de familia un conjunto de conocimientos organizados y sistematizados que les permita tener una vivencia real y práctica con </a:t>
            </a:r>
            <a:r>
              <a:rPr lang="es-EC" sz="1800" dirty="0" smtClean="0">
                <a:solidFill>
                  <a:srgbClr val="0070C0"/>
                </a:solidFill>
              </a:rPr>
              <a:t>los niños.</a:t>
            </a:r>
          </a:p>
          <a:p>
            <a:pPr algn="just"/>
            <a:r>
              <a:rPr lang="es-ES" sz="1800" dirty="0" smtClean="0"/>
              <a:t>Sensibilizar a las personas dedicadas al cuidado de los niños,  sobre la importancia y beneficios que aportan la práctica de actividades motrices, afectivas y sociales desde las edades mucho más tempranas.</a:t>
            </a:r>
          </a:p>
          <a:p>
            <a:pPr algn="just"/>
            <a:endParaRPr lang="es-EC" sz="1800" dirty="0" smtClean="0"/>
          </a:p>
          <a:p>
            <a:pPr algn="just"/>
            <a:endParaRPr lang="es-EC" sz="1800" dirty="0" smtClean="0"/>
          </a:p>
          <a:p>
            <a:pPr algn="just"/>
            <a:endParaRPr lang="es-EC" sz="1800" dirty="0" smtClean="0"/>
          </a:p>
          <a:p>
            <a:pPr algn="just">
              <a:buNone/>
            </a:pPr>
            <a:endParaRPr lang="es-EC" sz="1800" dirty="0"/>
          </a:p>
          <a:p>
            <a:pPr algn="just">
              <a:buNone/>
            </a:pPr>
            <a:r>
              <a:rPr lang="es-ES" sz="2400" b="1" dirty="0" smtClean="0">
                <a:solidFill>
                  <a:srgbClr val="C00000"/>
                </a:solidFill>
              </a:rPr>
              <a:t>OBJETIVO</a:t>
            </a:r>
          </a:p>
          <a:p>
            <a:pPr algn="just"/>
            <a:r>
              <a:rPr lang="es-ES" sz="1800" dirty="0" smtClean="0"/>
              <a:t>Mejorar los niveles de aprendizaje orientando a potenciar el desarrollo de destrezas motrices, cognitivas, lingüísticas y socio-afectivas en los niños, menores de 5 años de edad, de la ciudad de Atuntaqui.</a:t>
            </a:r>
            <a:endParaRPr lang="es-EC" sz="1800" dirty="0" smtClean="0"/>
          </a:p>
          <a:p>
            <a:pPr>
              <a:buNone/>
            </a:pPr>
            <a:r>
              <a:rPr lang="es-ES" sz="2400" dirty="0" smtClean="0"/>
              <a:t> </a:t>
            </a:r>
            <a:endParaRPr lang="es-EC" sz="2400" dirty="0" smtClean="0"/>
          </a:p>
          <a:p>
            <a:pPr>
              <a:buNone/>
            </a:pPr>
            <a:endParaRPr lang="es-EC" sz="2400" dirty="0"/>
          </a:p>
        </p:txBody>
      </p:sp>
      <p:sp>
        <p:nvSpPr>
          <p:cNvPr id="4" name="3 Elipse"/>
          <p:cNvSpPr/>
          <p:nvPr/>
        </p:nvSpPr>
        <p:spPr>
          <a:xfrm>
            <a:off x="179512" y="260648"/>
            <a:ext cx="734888" cy="7920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19</a:t>
            </a:r>
            <a:endParaRPr lang="es-EC" dirty="0"/>
          </a:p>
        </p:txBody>
      </p:sp>
      <p:pic>
        <p:nvPicPr>
          <p:cNvPr id="5" name="4 Imagen" descr="matematicas para ni%C3%B1os 300x252 Desarrolla el potencial de tu Hijo"/>
          <p:cNvPicPr/>
          <p:nvPr/>
        </p:nvPicPr>
        <p:blipFill>
          <a:blip r:embed="rId3" cstate="print"/>
          <a:srcRect/>
          <a:stretch>
            <a:fillRect/>
          </a:stretch>
        </p:blipFill>
        <p:spPr bwMode="auto">
          <a:xfrm>
            <a:off x="5508104" y="3573016"/>
            <a:ext cx="2088232" cy="201622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linds(horizont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linds(horizont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linds(horizont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linds(horizont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blinds(horizontal)">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blinds(horizontal)">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blinds(horizontal)">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blinds(horizontal)">
                                      <p:cBhvr>
                                        <p:cTn id="47" dur="500"/>
                                        <p:tgtEl>
                                          <p:spTgt spid="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blinds(horizontal)">
                                      <p:cBhvr>
                                        <p:cTn id="5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2074"/>
          </a:xfrm>
        </p:spPr>
        <p:style>
          <a:lnRef idx="1">
            <a:schemeClr val="accent5"/>
          </a:lnRef>
          <a:fillRef idx="3">
            <a:schemeClr val="accent5"/>
          </a:fillRef>
          <a:effectRef idx="2">
            <a:schemeClr val="accent5"/>
          </a:effectRef>
          <a:fontRef idx="minor">
            <a:schemeClr val="lt1"/>
          </a:fontRef>
        </p:style>
        <p:txBody>
          <a:bodyPr>
            <a:noAutofit/>
          </a:bodyPr>
          <a:lstStyle/>
          <a:p>
            <a:r>
              <a:rPr lang="es-EC" sz="3200" dirty="0" smtClean="0"/>
              <a:t>ORGANIZACIÓN DIDACTICA DE LA GUIA</a:t>
            </a:r>
            <a:endParaRPr lang="es-EC" sz="3200" dirty="0"/>
          </a:p>
        </p:txBody>
      </p:sp>
      <p:sp>
        <p:nvSpPr>
          <p:cNvPr id="3" name="2 Marcador de contenido"/>
          <p:cNvSpPr>
            <a:spLocks noGrp="1"/>
          </p:cNvSpPr>
          <p:nvPr>
            <p:ph idx="1"/>
          </p:nvPr>
        </p:nvSpPr>
        <p:spPr>
          <a:xfrm>
            <a:off x="467544" y="1235893"/>
            <a:ext cx="8229600" cy="5001419"/>
          </a:xfrm>
        </p:spPr>
        <p:style>
          <a:lnRef idx="1">
            <a:schemeClr val="accent6"/>
          </a:lnRef>
          <a:fillRef idx="2">
            <a:schemeClr val="accent6"/>
          </a:fillRef>
          <a:effectRef idx="1">
            <a:schemeClr val="accent6"/>
          </a:effectRef>
          <a:fontRef idx="minor">
            <a:schemeClr val="dk1"/>
          </a:fontRef>
        </p:style>
        <p:txBody>
          <a:bodyPr>
            <a:normAutofit/>
          </a:bodyPr>
          <a:lstStyle/>
          <a:p>
            <a:pPr>
              <a:buNone/>
            </a:pPr>
            <a:r>
              <a:rPr lang="es-ES" sz="2200" b="1" dirty="0" smtClean="0">
                <a:solidFill>
                  <a:srgbClr val="C00000"/>
                </a:solidFill>
              </a:rPr>
              <a:t>CONSIDERACIONES BASICAS</a:t>
            </a:r>
          </a:p>
          <a:p>
            <a:pPr>
              <a:buFontTx/>
              <a:buChar char="-"/>
            </a:pPr>
            <a:r>
              <a:rPr lang="es-ES" sz="2200" b="1" dirty="0" smtClean="0"/>
              <a:t>Grupo meta: Niños y niñas menores de 5 años</a:t>
            </a:r>
          </a:p>
          <a:p>
            <a:pPr algn="r">
              <a:buFontTx/>
              <a:buChar char="-"/>
            </a:pPr>
            <a:r>
              <a:rPr lang="es-ES" sz="2200" b="1" dirty="0" smtClean="0">
                <a:solidFill>
                  <a:schemeClr val="accent2">
                    <a:lumMod val="75000"/>
                  </a:schemeClr>
                </a:solidFill>
              </a:rPr>
              <a:t>Dirigido a personas que cuidan de los niños</a:t>
            </a:r>
          </a:p>
          <a:p>
            <a:pPr>
              <a:buFontTx/>
              <a:buChar char="-"/>
            </a:pPr>
            <a:r>
              <a:rPr lang="es-ES" sz="2200" b="1" dirty="0" smtClean="0"/>
              <a:t>Se establecen logros mínimos a alcanzarse en cada edad.</a:t>
            </a:r>
          </a:p>
          <a:p>
            <a:pPr algn="r">
              <a:buFontTx/>
              <a:buChar char="-"/>
            </a:pPr>
            <a:r>
              <a:rPr lang="es-ES" sz="2200" b="1" dirty="0" smtClean="0">
                <a:solidFill>
                  <a:schemeClr val="accent2">
                    <a:lumMod val="75000"/>
                  </a:schemeClr>
                </a:solidFill>
              </a:rPr>
              <a:t>Actividades relacionadas con las cuatro áreas básicas del conocimiento</a:t>
            </a:r>
          </a:p>
          <a:p>
            <a:pPr>
              <a:buFontTx/>
              <a:buChar char="-"/>
            </a:pPr>
            <a:r>
              <a:rPr lang="es-ES" sz="2200" b="1" dirty="0" smtClean="0"/>
              <a:t>Recursos didácticos que se pueden aplicar en las áreas de desarrollo</a:t>
            </a:r>
          </a:p>
          <a:p>
            <a:pPr>
              <a:buNone/>
            </a:pPr>
            <a:r>
              <a:rPr lang="es-ES" sz="2600" b="1" dirty="0" smtClean="0"/>
              <a:t> </a:t>
            </a:r>
            <a:r>
              <a:rPr lang="es-ES" sz="2600" b="1" dirty="0" smtClean="0">
                <a:solidFill>
                  <a:srgbClr val="002060"/>
                </a:solidFill>
              </a:rPr>
              <a:t>JUGUETES</a:t>
            </a:r>
            <a:r>
              <a:rPr lang="es-ES" sz="2600" b="1" dirty="0" smtClean="0"/>
              <a:t>                                                              </a:t>
            </a:r>
            <a:endParaRPr lang="es-EC" dirty="0" smtClean="0"/>
          </a:p>
          <a:p>
            <a:endParaRPr lang="es-EC" dirty="0"/>
          </a:p>
        </p:txBody>
      </p:sp>
      <p:sp>
        <p:nvSpPr>
          <p:cNvPr id="4" name="3 Elipse"/>
          <p:cNvSpPr/>
          <p:nvPr/>
        </p:nvSpPr>
        <p:spPr>
          <a:xfrm>
            <a:off x="251520" y="18864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20</a:t>
            </a:r>
            <a:endParaRPr lang="es-EC" dirty="0"/>
          </a:p>
        </p:txBody>
      </p:sp>
      <p:pic>
        <p:nvPicPr>
          <p:cNvPr id="5" name="4 Imagen" descr="kit%20perlas%20para%20ensartar[1]"/>
          <p:cNvPicPr/>
          <p:nvPr/>
        </p:nvPicPr>
        <p:blipFill>
          <a:blip r:embed="rId2" cstate="print"/>
          <a:srcRect/>
          <a:stretch>
            <a:fillRect/>
          </a:stretch>
        </p:blipFill>
        <p:spPr bwMode="auto">
          <a:xfrm>
            <a:off x="611560" y="4869160"/>
            <a:ext cx="1872208" cy="1224136"/>
          </a:xfrm>
          <a:prstGeom prst="rect">
            <a:avLst/>
          </a:prstGeom>
          <a:noFill/>
          <a:ln w="9525">
            <a:noFill/>
            <a:miter lim="800000"/>
            <a:headEnd/>
            <a:tailEnd/>
          </a:ln>
        </p:spPr>
      </p:pic>
      <p:pic>
        <p:nvPicPr>
          <p:cNvPr id="6" name="5 Imagen" descr="imagesCAXVM83D"/>
          <p:cNvPicPr/>
          <p:nvPr/>
        </p:nvPicPr>
        <p:blipFill>
          <a:blip r:embed="rId3" cstate="print"/>
          <a:srcRect/>
          <a:stretch>
            <a:fillRect/>
          </a:stretch>
        </p:blipFill>
        <p:spPr bwMode="auto">
          <a:xfrm>
            <a:off x="2483768" y="4005064"/>
            <a:ext cx="1820518" cy="1842149"/>
          </a:xfrm>
          <a:prstGeom prst="rect">
            <a:avLst/>
          </a:prstGeom>
          <a:noFill/>
          <a:ln w="9525">
            <a:noFill/>
            <a:miter lim="800000"/>
            <a:headEnd/>
            <a:tailEnd/>
          </a:ln>
        </p:spPr>
      </p:pic>
      <p:pic>
        <p:nvPicPr>
          <p:cNvPr id="7" name="6 Imagen" descr="imagesCAQ8C955"/>
          <p:cNvPicPr/>
          <p:nvPr/>
        </p:nvPicPr>
        <p:blipFill>
          <a:blip r:embed="rId4" cstate="print"/>
          <a:srcRect/>
          <a:stretch>
            <a:fillRect/>
          </a:stretch>
        </p:blipFill>
        <p:spPr bwMode="auto">
          <a:xfrm>
            <a:off x="4283968" y="4365104"/>
            <a:ext cx="1944216" cy="1727076"/>
          </a:xfrm>
          <a:prstGeom prst="rect">
            <a:avLst/>
          </a:prstGeom>
          <a:noFill/>
          <a:ln w="9525">
            <a:noFill/>
            <a:miter lim="800000"/>
            <a:headEnd/>
            <a:tailEnd/>
          </a:ln>
        </p:spPr>
      </p:pic>
      <p:pic>
        <p:nvPicPr>
          <p:cNvPr id="8" name="7 Imagen" descr="imagesCA3PFNJC"/>
          <p:cNvPicPr/>
          <p:nvPr/>
        </p:nvPicPr>
        <p:blipFill>
          <a:blip r:embed="rId5" cstate="print"/>
          <a:srcRect/>
          <a:stretch>
            <a:fillRect/>
          </a:stretch>
        </p:blipFill>
        <p:spPr bwMode="auto">
          <a:xfrm>
            <a:off x="6228184" y="3933056"/>
            <a:ext cx="2466975" cy="18478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linds(horizont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linds(horizont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linds(horizont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linds(horizont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blinds(horizontal)">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blinds(horizontal)">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blinds(horizontal)">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blinds(horizontal)">
                                      <p:cBhvr>
                                        <p:cTn id="47" dur="5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blinds(horizontal)">
                                      <p:cBhvr>
                                        <p:cTn id="52" dur="500"/>
                                        <p:tgtEl>
                                          <p:spTgt spid="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blinds(horizontal)">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8" presetClass="entr" presetSubtype="16" fill="hold" nodeType="click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diamond(in)">
                                      <p:cBhvr>
                                        <p:cTn id="62" dur="2000"/>
                                        <p:tgtEl>
                                          <p:spTgt spid="7"/>
                                        </p:tgtEl>
                                      </p:cBhvr>
                                    </p:animEffect>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8"/>
                                        </p:tgtEl>
                                        <p:attrNameLst>
                                          <p:attrName>style.visibility</p:attrName>
                                        </p:attrNameLst>
                                      </p:cBhvr>
                                      <p:to>
                                        <p:strVal val="visible"/>
                                      </p:to>
                                    </p:set>
                                    <p:anim calcmode="lin" valueType="num">
                                      <p:cBhvr additive="base">
                                        <p:cTn id="67" dur="500" fill="hold"/>
                                        <p:tgtEl>
                                          <p:spTgt spid="8"/>
                                        </p:tgtEl>
                                        <p:attrNameLst>
                                          <p:attrName>ppt_x</p:attrName>
                                        </p:attrNameLst>
                                      </p:cBhvr>
                                      <p:tavLst>
                                        <p:tav tm="0">
                                          <p:val>
                                            <p:strVal val="#ppt_x"/>
                                          </p:val>
                                        </p:tav>
                                        <p:tav tm="100000">
                                          <p:val>
                                            <p:strVal val="#ppt_x"/>
                                          </p:val>
                                        </p:tav>
                                      </p:tavLst>
                                    </p:anim>
                                    <p:anim calcmode="lin" valueType="num">
                                      <p:cBhvr additive="base">
                                        <p:cTn id="6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bg1">
              <a:lumMod val="85000"/>
            </a:schemeClr>
          </a:solidFill>
        </p:spPr>
        <p:txBody>
          <a:bodyPr>
            <a:normAutofit fontScale="90000"/>
          </a:bodyPr>
          <a:lstStyle/>
          <a:p>
            <a:r>
              <a:rPr lang="es-ES" b="1" dirty="0" smtClean="0"/>
              <a:t>VALORACION Y VALIDACION DE LA PROPUESTA</a:t>
            </a:r>
            <a:endParaRPr lang="es-EC" dirty="0"/>
          </a:p>
        </p:txBody>
      </p:sp>
      <p:sp>
        <p:nvSpPr>
          <p:cNvPr id="3" name="2 Marcador de contenido"/>
          <p:cNvSpPr>
            <a:spLocks noGrp="1"/>
          </p:cNvSpPr>
          <p:nvPr>
            <p:ph idx="1"/>
          </p:nvPr>
        </p:nvSpPr>
        <p:spPr>
          <a:solidFill>
            <a:schemeClr val="accent1">
              <a:lumMod val="20000"/>
              <a:lumOff val="80000"/>
            </a:schemeClr>
          </a:solidFill>
        </p:spPr>
        <p:txBody>
          <a:bodyPr>
            <a:normAutofit fontScale="77500" lnSpcReduction="20000"/>
          </a:bodyPr>
          <a:lstStyle/>
          <a:p>
            <a:pPr algn="ctr">
              <a:buNone/>
            </a:pPr>
            <a:r>
              <a:rPr lang="es-ES" b="1" i="1" u="sng" dirty="0" smtClean="0"/>
              <a:t>Se </a:t>
            </a:r>
            <a:r>
              <a:rPr lang="es-ES" b="1" i="1" u="sng" dirty="0" smtClean="0"/>
              <a:t>destacan los siguientes aspectos</a:t>
            </a:r>
            <a:r>
              <a:rPr lang="es-ES" b="1" u="sng" dirty="0" smtClean="0"/>
              <a:t>: </a:t>
            </a:r>
          </a:p>
          <a:p>
            <a:pPr>
              <a:buFontTx/>
              <a:buChar char="-"/>
            </a:pPr>
            <a:r>
              <a:rPr lang="es-ES" dirty="0" smtClean="0"/>
              <a:t>Idea global del trabajo de investigación</a:t>
            </a:r>
          </a:p>
          <a:p>
            <a:pPr>
              <a:buFontTx/>
              <a:buChar char="-"/>
            </a:pPr>
            <a:r>
              <a:rPr lang="es-ES" dirty="0" smtClean="0">
                <a:solidFill>
                  <a:schemeClr val="accent6">
                    <a:lumMod val="75000"/>
                  </a:schemeClr>
                </a:solidFill>
              </a:rPr>
              <a:t>Objetivos</a:t>
            </a:r>
          </a:p>
          <a:p>
            <a:pPr>
              <a:buFontTx/>
              <a:buChar char="-"/>
            </a:pPr>
            <a:r>
              <a:rPr lang="es-ES" dirty="0" smtClean="0"/>
              <a:t>Pertinencia: uso institucional o como modelo</a:t>
            </a:r>
          </a:p>
          <a:p>
            <a:pPr>
              <a:buFontTx/>
              <a:buChar char="-"/>
            </a:pPr>
            <a:r>
              <a:rPr lang="es-ES" dirty="0" smtClean="0">
                <a:solidFill>
                  <a:schemeClr val="accent6">
                    <a:lumMod val="75000"/>
                  </a:schemeClr>
                </a:solidFill>
              </a:rPr>
              <a:t>Secuencia Lógica, organizada, sistemática.</a:t>
            </a:r>
          </a:p>
          <a:p>
            <a:pPr>
              <a:buFontTx/>
              <a:buChar char="-"/>
            </a:pPr>
            <a:r>
              <a:rPr lang="es-ES" dirty="0" smtClean="0"/>
              <a:t>Profundidad: técnica-pedagógica- metodológica-científica</a:t>
            </a:r>
          </a:p>
          <a:p>
            <a:pPr>
              <a:buFontTx/>
              <a:buChar char="-"/>
            </a:pPr>
            <a:r>
              <a:rPr lang="es-ES" dirty="0" smtClean="0">
                <a:solidFill>
                  <a:schemeClr val="accent6">
                    <a:lumMod val="75000"/>
                  </a:schemeClr>
                </a:solidFill>
              </a:rPr>
              <a:t>Modelo de intervención- Mejoramiento contínuo</a:t>
            </a:r>
          </a:p>
          <a:p>
            <a:pPr>
              <a:buFontTx/>
              <a:buChar char="-"/>
            </a:pPr>
            <a:r>
              <a:rPr lang="es-ES" dirty="0" smtClean="0"/>
              <a:t>Lenguaje- Claro y práctico.</a:t>
            </a:r>
          </a:p>
          <a:p>
            <a:pPr>
              <a:buFontTx/>
              <a:buChar char="-"/>
            </a:pPr>
            <a:r>
              <a:rPr lang="es-ES" dirty="0" smtClean="0">
                <a:solidFill>
                  <a:schemeClr val="accent6">
                    <a:lumMod val="75000"/>
                  </a:schemeClr>
                </a:solidFill>
              </a:rPr>
              <a:t>Comprensión a todo nivel</a:t>
            </a:r>
          </a:p>
          <a:p>
            <a:pPr>
              <a:buFontTx/>
              <a:buChar char="-"/>
            </a:pPr>
            <a:r>
              <a:rPr lang="es-ES" dirty="0" smtClean="0"/>
              <a:t>Creatividad propia- mejorada o adquirida.</a:t>
            </a:r>
          </a:p>
          <a:p>
            <a:pPr>
              <a:buFontTx/>
              <a:buChar char="-"/>
            </a:pPr>
            <a:r>
              <a:rPr lang="es-ES" dirty="0" smtClean="0">
                <a:solidFill>
                  <a:schemeClr val="accent6">
                    <a:lumMod val="75000"/>
                  </a:schemeClr>
                </a:solidFill>
              </a:rPr>
              <a:t>Impacto: social-educativo-pedagógico</a:t>
            </a:r>
          </a:p>
          <a:p>
            <a:pPr>
              <a:buFontTx/>
              <a:buChar char="-"/>
            </a:pPr>
            <a:endParaRPr lang="es-EC" dirty="0"/>
          </a:p>
        </p:txBody>
      </p:sp>
      <p:sp>
        <p:nvSpPr>
          <p:cNvPr id="4" name="3 Elipse"/>
          <p:cNvSpPr/>
          <p:nvPr/>
        </p:nvSpPr>
        <p:spPr>
          <a:xfrm>
            <a:off x="251520" y="54868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21</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linds(horizont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linds(horizont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linds(horizont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linds(horizont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blinds(horizontal)">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blinds(horizontal)">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blinds(horizontal)">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blinds(horizontal)">
                                      <p:cBhvr>
                                        <p:cTn id="47" dur="500"/>
                                        <p:tgtEl>
                                          <p:spTgt spid="3">
                                            <p:txEl>
                                              <p:pRg st="6" end="6"/>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blinds(horizontal)">
                                      <p:cBhvr>
                                        <p:cTn id="52" dur="500"/>
                                        <p:tgtEl>
                                          <p:spTgt spid="3">
                                            <p:txEl>
                                              <p:pRg st="7" end="7"/>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animEffect transition="in" filter="blinds(horizontal)">
                                      <p:cBhvr>
                                        <p:cTn id="57" dur="500"/>
                                        <p:tgtEl>
                                          <p:spTgt spid="3">
                                            <p:txEl>
                                              <p:pRg st="8" end="8"/>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3">
                                            <p:txEl>
                                              <p:pRg st="9" end="9"/>
                                            </p:txEl>
                                          </p:spTgt>
                                        </p:tgtEl>
                                        <p:attrNameLst>
                                          <p:attrName>style.visibility</p:attrName>
                                        </p:attrNameLst>
                                      </p:cBhvr>
                                      <p:to>
                                        <p:strVal val="visible"/>
                                      </p:to>
                                    </p:set>
                                    <p:animEffect transition="in" filter="blinds(horizontal)">
                                      <p:cBhvr>
                                        <p:cTn id="62" dur="500"/>
                                        <p:tgtEl>
                                          <p:spTgt spid="3">
                                            <p:txEl>
                                              <p:pRg st="9" end="9"/>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Effect transition="in" filter="blinds(horizontal)">
                                      <p:cBhvr>
                                        <p:cTn id="6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2074"/>
          </a:xfrm>
          <a:scene3d>
            <a:camera prst="perspectiveRelaxedModerately"/>
            <a:lightRig rig="threePt" dir="t"/>
          </a:scene3d>
        </p:spPr>
        <p:style>
          <a:lnRef idx="3">
            <a:schemeClr val="lt1"/>
          </a:lnRef>
          <a:fillRef idx="1">
            <a:schemeClr val="accent2"/>
          </a:fillRef>
          <a:effectRef idx="1">
            <a:schemeClr val="accent2"/>
          </a:effectRef>
          <a:fontRef idx="minor">
            <a:schemeClr val="lt1"/>
          </a:fontRef>
        </p:style>
        <p:txBody>
          <a:bodyPr>
            <a:normAutofit/>
          </a:bodyPr>
          <a:lstStyle/>
          <a:p>
            <a:r>
              <a:rPr lang="es-ES" sz="2800" b="1" dirty="0" smtClean="0"/>
              <a:t>CONCLUSIONES Y RECOMENDACIONES</a:t>
            </a:r>
            <a:endParaRPr lang="es-EC" sz="2800" dirty="0"/>
          </a:p>
        </p:txBody>
      </p:sp>
      <p:sp>
        <p:nvSpPr>
          <p:cNvPr id="3" name="2 Marcador de contenido"/>
          <p:cNvSpPr>
            <a:spLocks noGrp="1"/>
          </p:cNvSpPr>
          <p:nvPr>
            <p:ph idx="1"/>
          </p:nvPr>
        </p:nvSpPr>
        <p:spPr>
          <a:xfrm>
            <a:off x="457200" y="836712"/>
            <a:ext cx="8229600" cy="5616624"/>
          </a:xfrm>
          <a:effectLst>
            <a:glow rad="139700">
              <a:schemeClr val="accent5">
                <a:satMod val="175000"/>
                <a:alpha val="40000"/>
              </a:schemeClr>
            </a:glow>
            <a:outerShdw blurRad="40000" dist="20000" dir="5400000" rotWithShape="0">
              <a:srgbClr val="000000">
                <a:alpha val="38000"/>
              </a:srgbClr>
            </a:outerShdw>
          </a:effectLst>
          <a:scene3d>
            <a:camera prst="perspectiveRelaxedModerately"/>
            <a:lightRig rig="threePt" dir="t"/>
          </a:scene3d>
        </p:spPr>
        <p:style>
          <a:lnRef idx="1">
            <a:schemeClr val="accent1"/>
          </a:lnRef>
          <a:fillRef idx="2">
            <a:schemeClr val="accent1"/>
          </a:fillRef>
          <a:effectRef idx="1">
            <a:schemeClr val="accent1"/>
          </a:effectRef>
          <a:fontRef idx="minor">
            <a:schemeClr val="dk1"/>
          </a:fontRef>
        </p:style>
        <p:txBody>
          <a:bodyPr>
            <a:normAutofit fontScale="70000" lnSpcReduction="20000"/>
          </a:bodyPr>
          <a:lstStyle/>
          <a:p>
            <a:pPr marL="0" indent="0">
              <a:buNone/>
            </a:pPr>
            <a:r>
              <a:rPr lang="es-ES" b="1" dirty="0" smtClean="0"/>
              <a:t>CONCLUSIONES</a:t>
            </a:r>
            <a:endParaRPr lang="es-EC" dirty="0" smtClean="0"/>
          </a:p>
          <a:p>
            <a:pPr lvl="0" algn="just"/>
            <a:r>
              <a:rPr lang="es-ES" dirty="0" smtClean="0"/>
              <a:t>El nivel de conocimientos de las personas encargadas del cuidado de los niños de 0 a 5 años, </a:t>
            </a:r>
            <a:r>
              <a:rPr lang="es-ES" dirty="0" smtClean="0"/>
              <a:t>es </a:t>
            </a:r>
            <a:r>
              <a:rPr lang="es-ES" dirty="0" smtClean="0"/>
              <a:t>muy limitado;</a:t>
            </a:r>
            <a:r>
              <a:rPr lang="es-ES" b="1" dirty="0" smtClean="0"/>
              <a:t> </a:t>
            </a:r>
            <a:r>
              <a:rPr lang="es-ES" dirty="0" smtClean="0"/>
              <a:t>la mayoría de adultos aplican empíricamente lo que han </a:t>
            </a:r>
            <a:r>
              <a:rPr lang="es-ES" dirty="0" smtClean="0"/>
              <a:t>aprendido de sus </a:t>
            </a:r>
            <a:r>
              <a:rPr lang="es-ES" dirty="0" smtClean="0"/>
              <a:t>padres, es decir, que los estímulos no son intencionados. </a:t>
            </a:r>
            <a:endParaRPr lang="es-ES" dirty="0" smtClean="0"/>
          </a:p>
          <a:p>
            <a:pPr lvl="0" algn="r"/>
            <a:r>
              <a:rPr lang="es-ES" dirty="0" smtClean="0">
                <a:solidFill>
                  <a:schemeClr val="accent2">
                    <a:lumMod val="75000"/>
                  </a:schemeClr>
                </a:solidFill>
              </a:rPr>
              <a:t>La mayoría tienen desarrollada la motricidad gruesa, ya que se desplazan con facilidad, en cuanto a motricidad fina, relacionada con la coordinación visual- auditiva- motora tienen mucha dificultad. El área de lenguaje es poco desarrollada lo que impide la relación socio-afectiva y emocional.</a:t>
            </a:r>
          </a:p>
          <a:p>
            <a:pPr lvl="0" algn="just"/>
            <a:r>
              <a:rPr lang="es-ES" dirty="0" smtClean="0"/>
              <a:t>La falta de estimulación de la motricidad fina limita el proceso de lectoescritura, ya que el niño ha retrasado el desarrollo de la coordinación viso-</a:t>
            </a:r>
            <a:r>
              <a:rPr lang="es-ES" dirty="0" err="1" smtClean="0"/>
              <a:t>oculo</a:t>
            </a:r>
            <a:r>
              <a:rPr lang="es-ES" dirty="0" smtClean="0"/>
              <a:t>-manual</a:t>
            </a:r>
            <a:endParaRPr lang="es-EC" dirty="0" smtClean="0"/>
          </a:p>
          <a:p>
            <a:pPr lvl="0" algn="r"/>
            <a:r>
              <a:rPr lang="es-ES" dirty="0" smtClean="0">
                <a:solidFill>
                  <a:schemeClr val="accent2">
                    <a:lumMod val="75000"/>
                  </a:schemeClr>
                </a:solidFill>
              </a:rPr>
              <a:t>Los diferentes recursos didácticos que se han diseñado para cada una de las edades y de acuerdo a las áreas de desarrollo; se ha comprobado que si apoyan eficazmente a las tareas de las personas encargadas del cuidado y educación de los niños.</a:t>
            </a:r>
            <a:endParaRPr lang="es-ES" dirty="0" smtClean="0"/>
          </a:p>
          <a:p>
            <a:pPr algn="just">
              <a:buNone/>
            </a:pPr>
            <a:endParaRPr lang="es-EC" dirty="0"/>
          </a:p>
        </p:txBody>
      </p:sp>
      <p:sp>
        <p:nvSpPr>
          <p:cNvPr id="4" name="3 Elipse"/>
          <p:cNvSpPr/>
          <p:nvPr/>
        </p:nvSpPr>
        <p:spPr>
          <a:xfrm>
            <a:off x="251520" y="18864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22</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linds(horizont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linds(horizont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linds(horizont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linds(horizont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blinds(horizontal)">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blinds(horizontal)">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778098"/>
          </a:xfrm>
          <a:ln>
            <a:solidFill>
              <a:schemeClr val="tx2">
                <a:lumMod val="75000"/>
              </a:schemeClr>
            </a:solidFill>
          </a:ln>
          <a:scene3d>
            <a:camera prst="perspectiveRelaxedModerately"/>
            <a:lightRig rig="threePt" dir="t"/>
          </a:scene3d>
        </p:spPr>
        <p:style>
          <a:lnRef idx="1">
            <a:schemeClr val="accent1"/>
          </a:lnRef>
          <a:fillRef idx="2">
            <a:schemeClr val="accent1"/>
          </a:fillRef>
          <a:effectRef idx="1">
            <a:schemeClr val="accent1"/>
          </a:effectRef>
          <a:fontRef idx="minor">
            <a:schemeClr val="dk1"/>
          </a:fontRef>
        </p:style>
        <p:txBody>
          <a:bodyPr/>
          <a:lstStyle/>
          <a:p>
            <a:r>
              <a:rPr lang="es-EC" dirty="0" smtClean="0"/>
              <a:t>RECOMENDACIONES</a:t>
            </a:r>
            <a:endParaRPr lang="es-EC" dirty="0"/>
          </a:p>
        </p:txBody>
      </p:sp>
      <p:sp>
        <p:nvSpPr>
          <p:cNvPr id="3" name="2 Marcador de contenido"/>
          <p:cNvSpPr>
            <a:spLocks noGrp="1"/>
          </p:cNvSpPr>
          <p:nvPr>
            <p:ph idx="1"/>
          </p:nvPr>
        </p:nvSpPr>
        <p:spPr>
          <a:xfrm>
            <a:off x="457200" y="1268760"/>
            <a:ext cx="8229600" cy="5256584"/>
          </a:xfrm>
          <a:solidFill>
            <a:schemeClr val="accent3">
              <a:lumMod val="20000"/>
              <a:lumOff val="80000"/>
            </a:schemeClr>
          </a:solidFill>
          <a:ln w="76200"/>
        </p:spPr>
        <p:style>
          <a:lnRef idx="1">
            <a:schemeClr val="accent2"/>
          </a:lnRef>
          <a:fillRef idx="2">
            <a:schemeClr val="accent2"/>
          </a:fillRef>
          <a:effectRef idx="1">
            <a:schemeClr val="accent2"/>
          </a:effectRef>
          <a:fontRef idx="minor">
            <a:schemeClr val="dk1"/>
          </a:fontRef>
        </p:style>
        <p:txBody>
          <a:bodyPr>
            <a:normAutofit fontScale="55000" lnSpcReduction="20000"/>
          </a:bodyPr>
          <a:lstStyle/>
          <a:p>
            <a:pPr algn="just"/>
            <a:r>
              <a:rPr lang="es-ES" sz="4400" dirty="0" smtClean="0"/>
              <a:t>Debe realizarse los procesos de estimulación desde que el niño se está </a:t>
            </a:r>
            <a:r>
              <a:rPr lang="es-ES" sz="4400" dirty="0" smtClean="0"/>
              <a:t>formándose en </a:t>
            </a:r>
            <a:r>
              <a:rPr lang="es-ES" sz="4400" dirty="0" smtClean="0"/>
              <a:t>el vientre materno.</a:t>
            </a:r>
          </a:p>
          <a:p>
            <a:pPr algn="r"/>
            <a:r>
              <a:rPr lang="es-ES" sz="4400" dirty="0" smtClean="0">
                <a:solidFill>
                  <a:schemeClr val="accent2">
                    <a:lumMod val="75000"/>
                  </a:schemeClr>
                </a:solidFill>
              </a:rPr>
              <a:t>La estimulación </a:t>
            </a:r>
            <a:r>
              <a:rPr lang="es-ES" sz="4400" dirty="0" smtClean="0">
                <a:solidFill>
                  <a:schemeClr val="accent2">
                    <a:lumMod val="75000"/>
                  </a:schemeClr>
                </a:solidFill>
              </a:rPr>
              <a:t>a </a:t>
            </a:r>
            <a:r>
              <a:rPr lang="es-ES" sz="4400" dirty="0" smtClean="0">
                <a:solidFill>
                  <a:schemeClr val="accent2">
                    <a:lumMod val="75000"/>
                  </a:schemeClr>
                </a:solidFill>
              </a:rPr>
              <a:t>través de los cinco sentidos logra que los niños desarrollen conductas o aprendizajes antes de lo previsto.</a:t>
            </a:r>
          </a:p>
          <a:p>
            <a:pPr algn="just"/>
            <a:r>
              <a:rPr lang="es-ES" sz="4400" dirty="0" smtClean="0"/>
              <a:t>Se debe socializar en las familias, la utilización de estimulación temprana como el recurso para estimular las cuatro áreas de desarrollo: Lenguaje, Motricidad, Socio-afectivo y cognitivo. Los instrumentos de estimulación deben innovar técnicas y estrategias que mejoren los aprendizajes.</a:t>
            </a:r>
          </a:p>
          <a:p>
            <a:pPr algn="r"/>
            <a:r>
              <a:rPr lang="es-ES" sz="4400" dirty="0" smtClean="0">
                <a:solidFill>
                  <a:schemeClr val="accent2">
                    <a:lumMod val="75000"/>
                  </a:schemeClr>
                </a:solidFill>
              </a:rPr>
              <a:t>Los </a:t>
            </a:r>
            <a:r>
              <a:rPr lang="es-ES" sz="4400" dirty="0" smtClean="0">
                <a:solidFill>
                  <a:schemeClr val="accent2">
                    <a:lumMod val="75000"/>
                  </a:schemeClr>
                </a:solidFill>
              </a:rPr>
              <a:t>juegos y estrategias serán más efectiva si se les adecua a cada edad y se considera las características físicas, intelectuales y sociales de cada pequeño,  sin dejar de reconocer que la mediación del adulto potenciará el desarrollo de los niños.</a:t>
            </a:r>
          </a:p>
          <a:p>
            <a:pPr algn="just">
              <a:buNone/>
            </a:pPr>
            <a:r>
              <a:rPr lang="es-ES" sz="4400" dirty="0" smtClean="0"/>
              <a:t> </a:t>
            </a:r>
          </a:p>
          <a:p>
            <a:pPr algn="just"/>
            <a:endParaRPr lang="es-EC" dirty="0"/>
          </a:p>
        </p:txBody>
      </p:sp>
      <p:sp>
        <p:nvSpPr>
          <p:cNvPr id="4" name="3 Elipse"/>
          <p:cNvSpPr/>
          <p:nvPr/>
        </p:nvSpPr>
        <p:spPr>
          <a:xfrm>
            <a:off x="467544" y="33265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23</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linds(horizontal)">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linds(horizontal)">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blinds(horizontal)">
                                      <p:cBhvr>
                                        <p:cTn id="22" dur="5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blinds(horizontal)">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blinds(horizontal)">
                                      <p:cBhvr>
                                        <p:cTn id="32" dur="500"/>
                                        <p:tgtEl>
                                          <p:spTgt spid="3">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blinds(horizontal)">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274638"/>
            <a:ext cx="7560840" cy="1143000"/>
          </a:xfrm>
          <a:effectLst>
            <a:glow rad="139700">
              <a:schemeClr val="accent4">
                <a:satMod val="175000"/>
                <a:alpha val="40000"/>
              </a:schemeClr>
            </a:glow>
            <a:outerShdw blurRad="40000" dist="20000" dir="5400000" rotWithShape="0">
              <a:srgbClr val="000000">
                <a:alpha val="38000"/>
              </a:srgbClr>
            </a:outerShdw>
          </a:effectLst>
        </p:spPr>
        <p:style>
          <a:lnRef idx="1">
            <a:schemeClr val="accent2"/>
          </a:lnRef>
          <a:fillRef idx="2">
            <a:schemeClr val="accent2"/>
          </a:fillRef>
          <a:effectRef idx="1">
            <a:schemeClr val="accent2"/>
          </a:effectRef>
          <a:fontRef idx="minor">
            <a:schemeClr val="dk1"/>
          </a:fontRef>
        </p:style>
        <p:txBody>
          <a:bodyPr/>
          <a:lstStyle/>
          <a:p>
            <a:r>
              <a:rPr lang="es-EC" dirty="0" smtClean="0"/>
              <a:t>GRACIAS A USTEDES</a:t>
            </a:r>
            <a:endParaRPr lang="es-EC" dirty="0"/>
          </a:p>
        </p:txBody>
      </p:sp>
      <p:sp>
        <p:nvSpPr>
          <p:cNvPr id="3" name="2 Marcador de contenido"/>
          <p:cNvSpPr>
            <a:spLocks noGrp="1"/>
          </p:cNvSpPr>
          <p:nvPr>
            <p:ph idx="1"/>
          </p:nvPr>
        </p:nvSpPr>
        <p:spPr>
          <a:xfrm>
            <a:off x="457200" y="2276872"/>
            <a:ext cx="8229600" cy="3849291"/>
          </a:xfrm>
          <a:ln w="57150"/>
          <a:scene3d>
            <a:camera prst="isometricOffAxis1Right"/>
            <a:lightRig rig="threePt" dir="t"/>
          </a:scene3d>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pPr algn="just"/>
            <a:endParaRPr lang="es-EC" dirty="0" smtClean="0"/>
          </a:p>
          <a:p>
            <a:pPr algn="just">
              <a:buNone/>
            </a:pPr>
            <a:r>
              <a:rPr lang="es-EC" dirty="0" smtClean="0"/>
              <a:t>   LA PERSONA QUE CREE CON FIRMEZA, QUE EL TRABAJO Y LA CONSTANCIA VENCERAN LOS OBSTACULOS QUE DETIENEN EL CRECIMIENTO Y DESARROLLO PERSONAL E INSTITUCIONAL, ES UN VENCEDOR.</a:t>
            </a:r>
          </a:p>
          <a:p>
            <a:pPr algn="ctr">
              <a:buNone/>
            </a:pPr>
            <a:endParaRPr lang="es-EC" dirty="0" smtClean="0"/>
          </a:p>
          <a:p>
            <a:pPr algn="ctr">
              <a:buNone/>
            </a:pPr>
            <a:r>
              <a:rPr lang="es-EC" dirty="0" smtClean="0"/>
              <a:t>SU SERVIDORA </a:t>
            </a:r>
          </a:p>
          <a:p>
            <a:pPr algn="ctr">
              <a:buNone/>
            </a:pPr>
            <a:r>
              <a:rPr lang="es-EC" dirty="0" smtClean="0"/>
              <a:t>LIGIA </a:t>
            </a:r>
          </a:p>
          <a:p>
            <a:pPr algn="just">
              <a:buNone/>
            </a:pPr>
            <a:endParaRPr lang="es-EC" dirty="0"/>
          </a:p>
        </p:txBody>
      </p:sp>
      <p:sp>
        <p:nvSpPr>
          <p:cNvPr id="4" name="3 Elipse"/>
          <p:cNvSpPr/>
          <p:nvPr/>
        </p:nvSpPr>
        <p:spPr>
          <a:xfrm>
            <a:off x="251520" y="162880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24</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blinds(horizontal)">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ox(in)">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94122"/>
          </a:xfrm>
          <a:solidFill>
            <a:schemeClr val="accent5">
              <a:lumMod val="40000"/>
              <a:lumOff val="60000"/>
            </a:schemeClr>
          </a:solidFill>
        </p:spPr>
        <p:txBody>
          <a:bodyPr>
            <a:noAutofit/>
          </a:bodyPr>
          <a:lstStyle/>
          <a:p>
            <a:r>
              <a:rPr lang="es-ES" sz="3200" dirty="0" smtClean="0"/>
              <a:t/>
            </a:r>
            <a:br>
              <a:rPr lang="es-ES" sz="3200" dirty="0" smtClean="0"/>
            </a:br>
            <a:r>
              <a:rPr lang="es-ES" sz="3200" dirty="0" smtClean="0"/>
              <a:t>TESIS DE GRADO DE MAESTRÍA </a:t>
            </a:r>
            <a:r>
              <a:rPr lang="es-EC" sz="3200" dirty="0"/>
              <a:t/>
            </a:r>
            <a:br>
              <a:rPr lang="es-EC" sz="3200" dirty="0"/>
            </a:br>
            <a:endParaRPr lang="es-EC" sz="3200" dirty="0"/>
          </a:p>
        </p:txBody>
      </p:sp>
      <p:sp>
        <p:nvSpPr>
          <p:cNvPr id="3" name="2 Marcador de contenido"/>
          <p:cNvSpPr>
            <a:spLocks noGrp="1"/>
          </p:cNvSpPr>
          <p:nvPr>
            <p:ph idx="1"/>
          </p:nvPr>
        </p:nvSpPr>
        <p:spPr>
          <a:xfrm>
            <a:off x="457200" y="1844824"/>
            <a:ext cx="8229600" cy="4281339"/>
          </a:xfrm>
          <a:scene3d>
            <a:camera prst="isometricOffAxis1Right"/>
            <a:lightRig rig="threePt" dir="t"/>
          </a:scene3d>
        </p:spPr>
        <p:style>
          <a:lnRef idx="1">
            <a:schemeClr val="accent1"/>
          </a:lnRef>
          <a:fillRef idx="2">
            <a:schemeClr val="accent1"/>
          </a:fillRef>
          <a:effectRef idx="1">
            <a:schemeClr val="accent1"/>
          </a:effectRef>
          <a:fontRef idx="minor">
            <a:schemeClr val="dk1"/>
          </a:fontRef>
        </p:style>
        <p:txBody>
          <a:bodyPr>
            <a:normAutofit/>
          </a:bodyPr>
          <a:lstStyle/>
          <a:p>
            <a:pPr>
              <a:buNone/>
            </a:pPr>
            <a:endParaRPr lang="es-ES" dirty="0" smtClean="0"/>
          </a:p>
          <a:p>
            <a:pPr marL="0" indent="0">
              <a:buNone/>
            </a:pPr>
            <a:r>
              <a:rPr lang="es-ES" dirty="0" smtClean="0"/>
              <a:t>AUTORA:</a:t>
            </a:r>
            <a:endParaRPr lang="es-EC" dirty="0"/>
          </a:p>
          <a:p>
            <a:pPr>
              <a:buNone/>
            </a:pPr>
            <a:r>
              <a:rPr lang="es-ES" dirty="0" smtClean="0"/>
              <a:t>    Lcda. Ligia Jácome                          </a:t>
            </a:r>
          </a:p>
          <a:p>
            <a:pPr marL="0" indent="0">
              <a:buNone/>
            </a:pPr>
            <a:r>
              <a:rPr lang="es-ES" dirty="0" smtClean="0"/>
              <a:t>DIRECTOR</a:t>
            </a:r>
            <a:endParaRPr lang="es-ES" dirty="0"/>
          </a:p>
          <a:p>
            <a:pPr>
              <a:buNone/>
            </a:pPr>
            <a:r>
              <a:rPr lang="es-ES" dirty="0" smtClean="0"/>
              <a:t>    Dr. Frank Guerra </a:t>
            </a:r>
            <a:r>
              <a:rPr lang="es-ES" dirty="0" err="1" smtClean="0"/>
              <a:t>MSc.</a:t>
            </a:r>
            <a:endParaRPr lang="es-EC" dirty="0"/>
          </a:p>
        </p:txBody>
      </p:sp>
      <p:sp>
        <p:nvSpPr>
          <p:cNvPr id="4" name="3 Elipse"/>
          <p:cNvSpPr/>
          <p:nvPr/>
        </p:nvSpPr>
        <p:spPr>
          <a:xfrm>
            <a:off x="827584" y="260648"/>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2</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ox(in)">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ox(i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ox(i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ox(i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ox(in)">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634082"/>
          </a:xfrm>
          <a:solidFill>
            <a:schemeClr val="accent1">
              <a:lumMod val="60000"/>
              <a:lumOff val="40000"/>
            </a:schemeClr>
          </a:solidFill>
        </p:spPr>
        <p:txBody>
          <a:bodyPr>
            <a:normAutofit fontScale="90000"/>
          </a:bodyPr>
          <a:lstStyle/>
          <a:p>
            <a:pPr lvl="0"/>
            <a:r>
              <a:rPr lang="es-ES" b="1" dirty="0" smtClean="0"/>
              <a:t/>
            </a:r>
            <a:br>
              <a:rPr lang="es-ES" b="1" dirty="0" smtClean="0"/>
            </a:br>
            <a:r>
              <a:rPr lang="es-ES" b="1" dirty="0" smtClean="0"/>
              <a:t/>
            </a:r>
            <a:br>
              <a:rPr lang="es-ES" b="1" dirty="0" smtClean="0"/>
            </a:br>
            <a:r>
              <a:rPr lang="es-ES" b="1" dirty="0" smtClean="0"/>
              <a:t>CONTEXTUALIZACIÓN </a:t>
            </a:r>
            <a:r>
              <a:rPr lang="es-ES" b="1" dirty="0"/>
              <a:t>DEL PROBLEMA</a:t>
            </a:r>
            <a:r>
              <a:rPr lang="es-EC" b="1" dirty="0"/>
              <a:t/>
            </a:r>
            <a:br>
              <a:rPr lang="es-EC" b="1" dirty="0"/>
            </a:br>
            <a:r>
              <a:rPr lang="es-EC" b="1" i="1" dirty="0"/>
              <a:t/>
            </a:r>
            <a:br>
              <a:rPr lang="es-EC" b="1" i="1" dirty="0"/>
            </a:br>
            <a:endParaRPr lang="es-EC" dirty="0"/>
          </a:p>
        </p:txBody>
      </p:sp>
      <p:sp>
        <p:nvSpPr>
          <p:cNvPr id="3" name="2 Marcador de contenido"/>
          <p:cNvSpPr>
            <a:spLocks noGrp="1"/>
          </p:cNvSpPr>
          <p:nvPr>
            <p:ph idx="1"/>
          </p:nvPr>
        </p:nvSpPr>
        <p:spPr>
          <a:xfrm>
            <a:off x="457200" y="1052736"/>
            <a:ext cx="8229600" cy="5472608"/>
          </a:xfrm>
          <a:solidFill>
            <a:schemeClr val="tx2">
              <a:lumMod val="60000"/>
              <a:lumOff val="40000"/>
            </a:schemeClr>
          </a:solidFill>
          <a:scene3d>
            <a:camera prst="perspectiveRelaxedModerately"/>
            <a:lightRig rig="threePt" dir="t"/>
          </a:scene3d>
        </p:spPr>
        <p:txBody>
          <a:bodyPr>
            <a:normAutofit fontScale="77500" lnSpcReduction="20000"/>
          </a:bodyPr>
          <a:lstStyle/>
          <a:p>
            <a:pPr marL="400050" lvl="1" indent="0">
              <a:buNone/>
            </a:pPr>
            <a:r>
              <a:rPr lang="es-ES" b="1" dirty="0" smtClean="0"/>
              <a:t>Antecedentes</a:t>
            </a:r>
          </a:p>
          <a:p>
            <a:pPr algn="just"/>
            <a:r>
              <a:rPr lang="es-ES_tradnl" dirty="0" smtClean="0"/>
              <a:t>El origen Estimulación Temprana década de los años 50 y 60. </a:t>
            </a:r>
          </a:p>
          <a:p>
            <a:pPr algn="just">
              <a:buNone/>
            </a:pPr>
            <a:r>
              <a:rPr lang="es-ES_tradnl" dirty="0" smtClean="0"/>
              <a:t>     Es en los años 60 cambios sociales, políticos, científicos y en educación abren el camino Estimulación Precoz.</a:t>
            </a:r>
            <a:endParaRPr lang="es-EC" dirty="0" smtClean="0"/>
          </a:p>
          <a:p>
            <a:pPr algn="just"/>
            <a:r>
              <a:rPr lang="es-ES_tradnl" dirty="0" smtClean="0"/>
              <a:t>La creación de centros infantiles, orientados al cuidado o educación de niños pequeños,  fue sin duda motivado por   la incorporación masiva de la mujer al mundo laboral, y la necesidad de instruir a una población cada vez más industrializada pero poco preparada en los nuevos campos técnicos y profesionales.</a:t>
            </a:r>
          </a:p>
          <a:p>
            <a:pPr algn="just"/>
            <a:r>
              <a:rPr lang="es-ES_tradnl" dirty="0" smtClean="0"/>
              <a:t>Hoy es necesario que los padres y madres  tengan conocimientos sólidos sobre estimulación temprana, esto permitirá mejorar las condiciones del niño en la educación regular.</a:t>
            </a:r>
            <a:endParaRPr lang="es-EC" dirty="0"/>
          </a:p>
        </p:txBody>
      </p:sp>
      <p:sp>
        <p:nvSpPr>
          <p:cNvPr id="4" name="3 Elipse"/>
          <p:cNvSpPr/>
          <p:nvPr/>
        </p:nvSpPr>
        <p:spPr>
          <a:xfrm>
            <a:off x="0" y="764704"/>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3</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blinds(horizontal)">
                                      <p:cBhvr>
                                        <p:cTn id="12" dur="500"/>
                                        <p:tgtEl>
                                          <p:spTgt spid="3">
                                            <p:bg/>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blinds(horizontal)">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blinds(horizontal)">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blinds(horizontal)">
                                      <p:cBhvr>
                                        <p:cTn id="25" dur="5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blinds(horizontal)">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blinds(horizontal)">
                                      <p:cBhvr>
                                        <p:cTn id="35"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0"/>
            <a:ext cx="8229600" cy="764704"/>
          </a:xfrm>
          <a:solidFill>
            <a:schemeClr val="accent3">
              <a:lumMod val="20000"/>
              <a:lumOff val="80000"/>
            </a:schemeClr>
          </a:solidFill>
        </p:spPr>
        <p:txBody>
          <a:bodyPr>
            <a:noAutofit/>
          </a:bodyPr>
          <a:lstStyle/>
          <a:p>
            <a:pPr lvl="1" algn="ctr" rtl="0">
              <a:spcBef>
                <a:spcPct val="0"/>
              </a:spcBef>
            </a:pPr>
            <a:r>
              <a:rPr lang="es-ES" sz="2400" b="1" dirty="0" smtClean="0"/>
              <a:t/>
            </a:r>
            <a:br>
              <a:rPr lang="es-ES" sz="2400" b="1" dirty="0" smtClean="0"/>
            </a:br>
            <a:r>
              <a:rPr lang="es-ES" sz="2400" b="1" dirty="0" smtClean="0"/>
              <a:t>PLANTEAMIENTO DEL PROBLEMA</a:t>
            </a:r>
            <a:r>
              <a:rPr lang="es-EC" sz="2400" b="1" dirty="0" smtClean="0">
                <a:latin typeface="+mn-lt"/>
              </a:rPr>
              <a:t/>
            </a:r>
            <a:br>
              <a:rPr lang="es-EC" sz="2400" b="1" dirty="0" smtClean="0">
                <a:latin typeface="+mn-lt"/>
              </a:rPr>
            </a:br>
            <a:endParaRPr lang="es-EC" sz="2400" dirty="0">
              <a:latin typeface="+mn-lt"/>
            </a:endParaRPr>
          </a:p>
        </p:txBody>
      </p:sp>
      <p:sp>
        <p:nvSpPr>
          <p:cNvPr id="3" name="2 Marcador de contenido"/>
          <p:cNvSpPr>
            <a:spLocks noGrp="1"/>
          </p:cNvSpPr>
          <p:nvPr>
            <p:ph idx="1"/>
          </p:nvPr>
        </p:nvSpPr>
        <p:spPr>
          <a:xfrm>
            <a:off x="457200" y="836712"/>
            <a:ext cx="8229600" cy="5289451"/>
          </a:xfrm>
          <a:ln w="76200"/>
          <a:scene3d>
            <a:camera prst="isometricOffAxis1Right"/>
            <a:lightRig rig="threePt" dir="t"/>
          </a:scene3d>
        </p:spPr>
        <p:style>
          <a:lnRef idx="1">
            <a:schemeClr val="accent3"/>
          </a:lnRef>
          <a:fillRef idx="2">
            <a:schemeClr val="accent3"/>
          </a:fillRef>
          <a:effectRef idx="1">
            <a:schemeClr val="accent3"/>
          </a:effectRef>
          <a:fontRef idx="minor">
            <a:schemeClr val="dk1"/>
          </a:fontRef>
        </p:style>
        <p:txBody>
          <a:bodyPr>
            <a:normAutofit lnSpcReduction="10000"/>
          </a:bodyPr>
          <a:lstStyle/>
          <a:p>
            <a:pPr algn="just"/>
            <a:r>
              <a:rPr lang="es-ES" sz="3000" dirty="0" smtClean="0"/>
              <a:t>La población se dedica a la industria textil, razón por la que las madres de familia se ausenten de sus hogares.</a:t>
            </a:r>
            <a:r>
              <a:rPr lang="es-ES" sz="3000" dirty="0"/>
              <a:t> </a:t>
            </a:r>
            <a:endParaRPr lang="es-ES" sz="3000" dirty="0" smtClean="0"/>
          </a:p>
          <a:p>
            <a:pPr algn="just"/>
            <a:r>
              <a:rPr lang="es-ES" sz="3000" dirty="0" smtClean="0"/>
              <a:t>Los padres dejan a  sus hijas e hijos al cuidado de familiares o de otras personas cercanas a la familia, empleadas domésticas, entre otros.</a:t>
            </a:r>
          </a:p>
          <a:p>
            <a:pPr algn="just"/>
            <a:r>
              <a:rPr lang="es-ES" sz="3000" dirty="0" smtClean="0"/>
              <a:t>Es importante sensibilizar a los padres y madres de familia sobre la importancia  de  las acciones de estimulación de aprendizajes como un espacio para potenciar la futura formación integral del ser humano.</a:t>
            </a:r>
            <a:endParaRPr lang="es-EC" sz="3000" dirty="0"/>
          </a:p>
        </p:txBody>
      </p:sp>
      <p:sp>
        <p:nvSpPr>
          <p:cNvPr id="4" name="3 Elipse"/>
          <p:cNvSpPr/>
          <p:nvPr/>
        </p:nvSpPr>
        <p:spPr>
          <a:xfrm>
            <a:off x="219436" y="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4</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 calcmode="lin" valueType="num">
                                      <p:cBhvr additive="base">
                                        <p:cTn id="24"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additive="base">
                                        <p:cTn id="3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3">
              <a:lumMod val="20000"/>
              <a:lumOff val="80000"/>
            </a:schemeClr>
          </a:solidFill>
        </p:spPr>
        <p:txBody>
          <a:bodyPr>
            <a:normAutofit/>
          </a:bodyPr>
          <a:lstStyle/>
          <a:p>
            <a:r>
              <a:rPr lang="es-EC" sz="4000" b="1" dirty="0" smtClean="0"/>
              <a:t>FORMULACIÓN DEL PROBLEMA</a:t>
            </a:r>
            <a:endParaRPr lang="es-EC" sz="4000" b="1" dirty="0"/>
          </a:p>
        </p:txBody>
      </p:sp>
      <p:sp>
        <p:nvSpPr>
          <p:cNvPr id="3" name="2 Marcador de contenido"/>
          <p:cNvSpPr>
            <a:spLocks noGrp="1"/>
          </p:cNvSpPr>
          <p:nvPr>
            <p:ph idx="1"/>
          </p:nvPr>
        </p:nvSpPr>
        <p:spPr>
          <a:solidFill>
            <a:schemeClr val="accent3">
              <a:lumMod val="40000"/>
              <a:lumOff val="60000"/>
            </a:schemeClr>
          </a:solidFill>
        </p:spPr>
        <p:txBody>
          <a:bodyPr>
            <a:normAutofit/>
          </a:bodyPr>
          <a:lstStyle/>
          <a:p>
            <a:pPr algn="just"/>
            <a:r>
              <a:rPr lang="es-ES" dirty="0" smtClean="0"/>
              <a:t>Las personas encargadas de la atención y cuidado de los niños y niñas menores de 5 años , tienen una formación y conocimientos muy limitados sobre estimulación de aprendizajes, lo que dista del requerimiento básico para potencializar el desarrollo de los infantes, en consecuencia esta no es garantía para que los aprendizajes posteriores sean efectivos.</a:t>
            </a:r>
            <a:endParaRPr lang="es-EC" dirty="0"/>
          </a:p>
        </p:txBody>
      </p:sp>
      <p:sp>
        <p:nvSpPr>
          <p:cNvPr id="4" name="3 Elipse"/>
          <p:cNvSpPr/>
          <p:nvPr/>
        </p:nvSpPr>
        <p:spPr>
          <a:xfrm>
            <a:off x="179512" y="33265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5</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additive="base">
                                        <p:cTn id="12"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3"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 calcmode="lin" valueType="num">
                                      <p:cBhvr additive="base">
                                        <p:cTn id="18"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457200" y="188640"/>
            <a:ext cx="8229600" cy="432048"/>
          </a:xfrm>
          <a:solidFill>
            <a:schemeClr val="accent4">
              <a:lumMod val="20000"/>
              <a:lumOff val="80000"/>
            </a:schemeClr>
          </a:solidFill>
          <a:ln>
            <a:solidFill>
              <a:schemeClr val="accent2">
                <a:lumMod val="40000"/>
                <a:lumOff val="60000"/>
              </a:schemeClr>
            </a:solidFill>
          </a:ln>
        </p:spPr>
        <p:txBody>
          <a:bodyPr>
            <a:noAutofit/>
          </a:bodyPr>
          <a:lstStyle/>
          <a:p>
            <a:r>
              <a:rPr lang="es-EC" sz="3600" b="1" dirty="0" smtClean="0"/>
              <a:t>OBJETIVOS</a:t>
            </a:r>
            <a:endParaRPr lang="es-EC" sz="3600" b="1" dirty="0"/>
          </a:p>
        </p:txBody>
      </p:sp>
      <p:sp>
        <p:nvSpPr>
          <p:cNvPr id="4" name="3 Marcador de contenido"/>
          <p:cNvSpPr>
            <a:spLocks noGrp="1"/>
          </p:cNvSpPr>
          <p:nvPr>
            <p:ph sz="half" idx="1"/>
          </p:nvPr>
        </p:nvSpPr>
        <p:spPr>
          <a:xfrm>
            <a:off x="457200" y="764704"/>
            <a:ext cx="3250704" cy="5361459"/>
          </a:xfrm>
        </p:spPr>
        <p:style>
          <a:lnRef idx="3">
            <a:schemeClr val="lt1"/>
          </a:lnRef>
          <a:fillRef idx="1">
            <a:schemeClr val="accent3"/>
          </a:fillRef>
          <a:effectRef idx="1">
            <a:schemeClr val="accent3"/>
          </a:effectRef>
          <a:fontRef idx="minor">
            <a:schemeClr val="lt1"/>
          </a:fontRef>
        </p:style>
        <p:txBody>
          <a:bodyPr>
            <a:normAutofit fontScale="25000" lnSpcReduction="20000"/>
          </a:bodyPr>
          <a:lstStyle/>
          <a:p>
            <a:pPr algn="ctr">
              <a:buNone/>
            </a:pPr>
            <a:r>
              <a:rPr lang="es-EC" sz="9800" b="1" dirty="0" smtClean="0">
                <a:solidFill>
                  <a:schemeClr val="tx1"/>
                </a:solidFill>
              </a:rPr>
              <a:t>GENERAL</a:t>
            </a:r>
            <a:r>
              <a:rPr lang="es-ES" sz="9800" b="1" dirty="0">
                <a:solidFill>
                  <a:schemeClr val="tx1"/>
                </a:solidFill>
              </a:rPr>
              <a:t> </a:t>
            </a:r>
            <a:endParaRPr lang="es-ES" sz="9800" b="1" dirty="0" smtClean="0">
              <a:solidFill>
                <a:schemeClr val="tx1"/>
              </a:solidFill>
            </a:endParaRPr>
          </a:p>
          <a:p>
            <a:pPr algn="just">
              <a:buNone/>
            </a:pPr>
            <a:r>
              <a:rPr lang="es-ES" sz="9600" dirty="0" smtClean="0">
                <a:solidFill>
                  <a:schemeClr val="tx1"/>
                </a:solidFill>
                <a:latin typeface="Arial"/>
                <a:ea typeface="Times New Roman"/>
              </a:rPr>
              <a:t>    Desarrollar una propuesta de estimulación de aprendizajes para niños menores de cinco años de edad de la ciudad de Atuntaqui, cantón Antonio Ante, que incida positivamente en el desarrollo motriz, socio-afectivo, cognitivo y lingüístico.</a:t>
            </a:r>
            <a:endParaRPr lang="es-EC" sz="9600" dirty="0" smtClean="0">
              <a:solidFill>
                <a:schemeClr val="tx1"/>
              </a:solidFill>
              <a:latin typeface="Times New Roman"/>
              <a:ea typeface="Times New Roman"/>
            </a:endParaRPr>
          </a:p>
          <a:p>
            <a:pPr algn="just">
              <a:buNone/>
            </a:pPr>
            <a:endParaRPr lang="es-EC" sz="9800" b="1" dirty="0">
              <a:solidFill>
                <a:schemeClr val="tx1"/>
              </a:solidFill>
            </a:endParaRPr>
          </a:p>
        </p:txBody>
      </p:sp>
      <p:sp>
        <p:nvSpPr>
          <p:cNvPr id="5" name="4 Marcador de contenido"/>
          <p:cNvSpPr>
            <a:spLocks noGrp="1"/>
          </p:cNvSpPr>
          <p:nvPr>
            <p:ph sz="half" idx="2"/>
          </p:nvPr>
        </p:nvSpPr>
        <p:spPr>
          <a:xfrm>
            <a:off x="3779912" y="764704"/>
            <a:ext cx="4906888" cy="5472608"/>
          </a:xfrm>
        </p:spPr>
        <p:style>
          <a:lnRef idx="1">
            <a:schemeClr val="accent3"/>
          </a:lnRef>
          <a:fillRef idx="2">
            <a:schemeClr val="accent3"/>
          </a:fillRef>
          <a:effectRef idx="1">
            <a:schemeClr val="accent3"/>
          </a:effectRef>
          <a:fontRef idx="minor">
            <a:schemeClr val="dk1"/>
          </a:fontRef>
        </p:style>
        <p:txBody>
          <a:bodyPr>
            <a:normAutofit fontScale="25000" lnSpcReduction="20000"/>
          </a:bodyPr>
          <a:lstStyle/>
          <a:p>
            <a:pPr algn="ctr">
              <a:buNone/>
            </a:pPr>
            <a:r>
              <a:rPr lang="es-EC" sz="9800" b="1" dirty="0" smtClean="0">
                <a:solidFill>
                  <a:schemeClr val="tx1"/>
                </a:solidFill>
              </a:rPr>
              <a:t>ESPECÍFICOS</a:t>
            </a:r>
          </a:p>
          <a:p>
            <a:pPr marL="450215" indent="-450215" algn="just">
              <a:lnSpc>
                <a:spcPct val="150000"/>
              </a:lnSpc>
              <a:spcAft>
                <a:spcPts val="0"/>
              </a:spcAft>
            </a:pPr>
            <a:r>
              <a:rPr lang="es-ES" sz="5600" b="1" dirty="0" smtClean="0">
                <a:latin typeface="Arial"/>
                <a:ea typeface="Times New Roman"/>
              </a:rPr>
              <a:t>Diagnosticar el nivel de conocimientos sobre  estimulación de aprendizajes, a las personas responsables del cuidado del niño menor de cinco años.</a:t>
            </a:r>
            <a:endParaRPr lang="es-EC" sz="5600" b="1" dirty="0" smtClean="0">
              <a:latin typeface="Times New Roman"/>
              <a:ea typeface="Times New Roman"/>
            </a:endParaRPr>
          </a:p>
          <a:p>
            <a:pPr marL="450215" indent="-450215" algn="just">
              <a:lnSpc>
                <a:spcPct val="150000"/>
              </a:lnSpc>
              <a:spcAft>
                <a:spcPts val="0"/>
              </a:spcAft>
            </a:pPr>
            <a:r>
              <a:rPr lang="es-ES" sz="5600" b="1" dirty="0" smtClean="0">
                <a:latin typeface="Arial"/>
                <a:ea typeface="Times New Roman"/>
              </a:rPr>
              <a:t>Evaluar el nivel de desarrollo motriz, lingüístico, socio-afectivo y cognitivo de los niños del primer año de Educación Básica, a través del  documento Funciones Básicas adaptación  UC.IE.DO.2000.</a:t>
            </a:r>
            <a:endParaRPr lang="es-EC" sz="5600" b="1" dirty="0" smtClean="0">
              <a:latin typeface="Times New Roman"/>
              <a:ea typeface="Times New Roman"/>
            </a:endParaRPr>
          </a:p>
          <a:p>
            <a:pPr marL="450215" indent="-450215" algn="just">
              <a:lnSpc>
                <a:spcPct val="150000"/>
              </a:lnSpc>
              <a:spcAft>
                <a:spcPts val="0"/>
              </a:spcAft>
            </a:pPr>
            <a:r>
              <a:rPr lang="es-ES" sz="5600" b="1" dirty="0" smtClean="0">
                <a:latin typeface="Arial"/>
                <a:ea typeface="Times New Roman"/>
              </a:rPr>
              <a:t>Establecer cuál de las áreas del desarrollo integral ha sido mayormente estimulada en los niños que ingresan al primer año de educación básica de las escuelas de Atuntaqui.</a:t>
            </a:r>
            <a:endParaRPr lang="es-EC" sz="5600" b="1" dirty="0" smtClean="0">
              <a:latin typeface="Times New Roman"/>
              <a:ea typeface="Times New Roman"/>
            </a:endParaRPr>
          </a:p>
          <a:p>
            <a:pPr marL="450215" indent="-450215" algn="just">
              <a:lnSpc>
                <a:spcPct val="150000"/>
              </a:lnSpc>
              <a:spcAft>
                <a:spcPts val="0"/>
              </a:spcAft>
            </a:pPr>
            <a:r>
              <a:rPr lang="es-ES" sz="5600" b="1" dirty="0" smtClean="0">
                <a:latin typeface="Arial"/>
                <a:ea typeface="Times New Roman"/>
              </a:rPr>
              <a:t>Proporcionar  a los padres de familia una Guía de estimulación de aprendizajes con un conjunto de conocimientos graduados y sistemáticos que les permitan vivenciar conjuntamente con sus hijos actividades que contribuyan a su desarrollo integral.</a:t>
            </a:r>
            <a:endParaRPr lang="es-EC" sz="5600" b="1" dirty="0" smtClean="0">
              <a:latin typeface="Times New Roman"/>
              <a:ea typeface="Times New Roman"/>
            </a:endParaRPr>
          </a:p>
          <a:p>
            <a:pPr marL="450215" indent="-450215" algn="just">
              <a:lnSpc>
                <a:spcPct val="150000"/>
              </a:lnSpc>
              <a:spcAft>
                <a:spcPts val="0"/>
              </a:spcAft>
              <a:buNone/>
            </a:pPr>
            <a:r>
              <a:rPr lang="es-ES" sz="5600" b="1" dirty="0" smtClean="0">
                <a:latin typeface="Times New Roman"/>
                <a:ea typeface="Times New Roman"/>
              </a:rPr>
              <a:t> </a:t>
            </a:r>
            <a:endParaRPr lang="es-EC" sz="5600" b="1" dirty="0" smtClean="0">
              <a:latin typeface="Times New Roman"/>
              <a:ea typeface="Times New Roman"/>
            </a:endParaRPr>
          </a:p>
          <a:p>
            <a:pPr algn="just">
              <a:buNone/>
            </a:pPr>
            <a:endParaRPr lang="es-ES" sz="3600" dirty="0" smtClean="0"/>
          </a:p>
        </p:txBody>
      </p:sp>
      <p:sp>
        <p:nvSpPr>
          <p:cNvPr id="6" name="5 Elipse"/>
          <p:cNvSpPr/>
          <p:nvPr/>
        </p:nvSpPr>
        <p:spPr>
          <a:xfrm>
            <a:off x="0" y="0"/>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6</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bg/>
                                          </p:spTgt>
                                        </p:tgtEl>
                                        <p:attrNameLst>
                                          <p:attrName>style.visibility</p:attrName>
                                        </p:attrNameLst>
                                      </p:cBhvr>
                                      <p:to>
                                        <p:strVal val="visible"/>
                                      </p:to>
                                    </p:set>
                                    <p:animEffect transition="in" filter="box(in)">
                                      <p:cBhvr>
                                        <p:cTn id="12" dur="500"/>
                                        <p:tgtEl>
                                          <p:spTgt spid="4">
                                            <p:bg/>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box(in)">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box(in)">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5">
                                            <p:bg/>
                                          </p:spTgt>
                                        </p:tgtEl>
                                        <p:attrNameLst>
                                          <p:attrName>style.visibility</p:attrName>
                                        </p:attrNameLst>
                                      </p:cBhvr>
                                      <p:to>
                                        <p:strVal val="visible"/>
                                      </p:to>
                                    </p:set>
                                    <p:animEffect transition="in" filter="slide(fromBottom)">
                                      <p:cBhvr>
                                        <p:cTn id="27" dur="500"/>
                                        <p:tgtEl>
                                          <p:spTgt spid="5">
                                            <p:bg/>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childTnLst>
                                    <p:set>
                                      <p:cBhvr>
                                        <p:cTn id="31" dur="1" fill="hold">
                                          <p:stCondLst>
                                            <p:cond delay="0"/>
                                          </p:stCondLst>
                                        </p:cTn>
                                        <p:tgtEl>
                                          <p:spTgt spid="5">
                                            <p:txEl>
                                              <p:pRg st="0" end="0"/>
                                            </p:txEl>
                                          </p:spTgt>
                                        </p:tgtEl>
                                        <p:attrNameLst>
                                          <p:attrName>style.visibility</p:attrName>
                                        </p:attrNameLst>
                                      </p:cBhvr>
                                      <p:to>
                                        <p:strVal val="visible"/>
                                      </p:to>
                                    </p:set>
                                    <p:animEffect transition="in" filter="slide(fromBottom)">
                                      <p:cBhvr>
                                        <p:cTn id="32" dur="500"/>
                                        <p:tgtEl>
                                          <p:spTgt spid="5">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childTnLst>
                                    <p:set>
                                      <p:cBhvr>
                                        <p:cTn id="36" dur="1" fill="hold">
                                          <p:stCondLst>
                                            <p:cond delay="0"/>
                                          </p:stCondLst>
                                        </p:cTn>
                                        <p:tgtEl>
                                          <p:spTgt spid="5">
                                            <p:txEl>
                                              <p:pRg st="1" end="1"/>
                                            </p:txEl>
                                          </p:spTgt>
                                        </p:tgtEl>
                                        <p:attrNameLst>
                                          <p:attrName>style.visibility</p:attrName>
                                        </p:attrNameLst>
                                      </p:cBhvr>
                                      <p:to>
                                        <p:strVal val="visible"/>
                                      </p:to>
                                    </p:set>
                                    <p:animEffect transition="in" filter="slide(fromBottom)">
                                      <p:cBhvr>
                                        <p:cTn id="37" dur="500"/>
                                        <p:tgtEl>
                                          <p:spTgt spid="5">
                                            <p:txEl>
                                              <p:pRg st="1" end="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2" presetClass="entr" presetSubtype="4" fill="hold" grpId="0" nodeType="clickEffect">
                                  <p:stCondLst>
                                    <p:cond delay="0"/>
                                  </p:stCondLst>
                                  <p:childTnLst>
                                    <p:set>
                                      <p:cBhvr>
                                        <p:cTn id="41" dur="1" fill="hold">
                                          <p:stCondLst>
                                            <p:cond delay="0"/>
                                          </p:stCondLst>
                                        </p:cTn>
                                        <p:tgtEl>
                                          <p:spTgt spid="5">
                                            <p:txEl>
                                              <p:pRg st="2" end="2"/>
                                            </p:txEl>
                                          </p:spTgt>
                                        </p:tgtEl>
                                        <p:attrNameLst>
                                          <p:attrName>style.visibility</p:attrName>
                                        </p:attrNameLst>
                                      </p:cBhvr>
                                      <p:to>
                                        <p:strVal val="visible"/>
                                      </p:to>
                                    </p:set>
                                    <p:animEffect transition="in" filter="slide(fromBottom)">
                                      <p:cBhvr>
                                        <p:cTn id="42" dur="500"/>
                                        <p:tgtEl>
                                          <p:spTgt spid="5">
                                            <p:txEl>
                                              <p:pRg st="2" end="2"/>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2" presetClass="entr" presetSubtype="4" fill="hold" grpId="0" nodeType="clickEffect">
                                  <p:stCondLst>
                                    <p:cond delay="0"/>
                                  </p:stCondLst>
                                  <p:childTnLst>
                                    <p:set>
                                      <p:cBhvr>
                                        <p:cTn id="46" dur="1" fill="hold">
                                          <p:stCondLst>
                                            <p:cond delay="0"/>
                                          </p:stCondLst>
                                        </p:cTn>
                                        <p:tgtEl>
                                          <p:spTgt spid="5">
                                            <p:txEl>
                                              <p:pRg st="3" end="3"/>
                                            </p:txEl>
                                          </p:spTgt>
                                        </p:tgtEl>
                                        <p:attrNameLst>
                                          <p:attrName>style.visibility</p:attrName>
                                        </p:attrNameLst>
                                      </p:cBhvr>
                                      <p:to>
                                        <p:strVal val="visible"/>
                                      </p:to>
                                    </p:set>
                                    <p:animEffect transition="in" filter="slide(fromBottom)">
                                      <p:cBhvr>
                                        <p:cTn id="47" dur="500"/>
                                        <p:tgtEl>
                                          <p:spTgt spid="5">
                                            <p:txEl>
                                              <p:pRg st="3" end="3"/>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grpId="0" nodeType="clickEffect">
                                  <p:stCondLst>
                                    <p:cond delay="0"/>
                                  </p:stCondLst>
                                  <p:childTnLst>
                                    <p:set>
                                      <p:cBhvr>
                                        <p:cTn id="51" dur="1" fill="hold">
                                          <p:stCondLst>
                                            <p:cond delay="0"/>
                                          </p:stCondLst>
                                        </p:cTn>
                                        <p:tgtEl>
                                          <p:spTgt spid="5">
                                            <p:txEl>
                                              <p:pRg st="4" end="4"/>
                                            </p:txEl>
                                          </p:spTgt>
                                        </p:tgtEl>
                                        <p:attrNameLst>
                                          <p:attrName>style.visibility</p:attrName>
                                        </p:attrNameLst>
                                      </p:cBhvr>
                                      <p:to>
                                        <p:strVal val="visible"/>
                                      </p:to>
                                    </p:set>
                                    <p:animEffect transition="in" filter="slide(fromBottom)">
                                      <p:cBhvr>
                                        <p:cTn id="52" dur="500"/>
                                        <p:tgtEl>
                                          <p:spTgt spid="5">
                                            <p:txEl>
                                              <p:pRg st="4" end="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2" presetClass="entr" presetSubtype="4" fill="hold" grpId="0" nodeType="clickEffect">
                                  <p:stCondLst>
                                    <p:cond delay="0"/>
                                  </p:stCondLst>
                                  <p:childTnLst>
                                    <p:set>
                                      <p:cBhvr>
                                        <p:cTn id="56" dur="1" fill="hold">
                                          <p:stCondLst>
                                            <p:cond delay="0"/>
                                          </p:stCondLst>
                                        </p:cTn>
                                        <p:tgtEl>
                                          <p:spTgt spid="5">
                                            <p:txEl>
                                              <p:pRg st="5" end="5"/>
                                            </p:txEl>
                                          </p:spTgt>
                                        </p:tgtEl>
                                        <p:attrNameLst>
                                          <p:attrName>style.visibility</p:attrName>
                                        </p:attrNameLst>
                                      </p:cBhvr>
                                      <p:to>
                                        <p:strVal val="visible"/>
                                      </p:to>
                                    </p:set>
                                    <p:animEffect transition="in" filter="slide(fromBottom)">
                                      <p:cBhvr>
                                        <p:cTn id="5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build="p" animBg="1"/>
      <p:bldP spid="5"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a:effectLst>
            <a:glow rad="101600">
              <a:schemeClr val="accent6">
                <a:satMod val="175000"/>
                <a:alpha val="40000"/>
              </a:schemeClr>
            </a:glow>
            <a:outerShdw blurRad="40000" dist="20000" dir="5400000" rotWithShape="0">
              <a:srgbClr val="000000">
                <a:alpha val="38000"/>
              </a:srgbClr>
            </a:outerShdw>
          </a:effectLst>
        </p:spPr>
        <p:style>
          <a:lnRef idx="3">
            <a:schemeClr val="lt1"/>
          </a:lnRef>
          <a:fillRef idx="1">
            <a:schemeClr val="accent2"/>
          </a:fillRef>
          <a:effectRef idx="1">
            <a:schemeClr val="accent2"/>
          </a:effectRef>
          <a:fontRef idx="minor">
            <a:schemeClr val="lt1"/>
          </a:fontRef>
        </p:style>
        <p:txBody>
          <a:bodyPr/>
          <a:lstStyle/>
          <a:p>
            <a:r>
              <a:rPr lang="es-EC" dirty="0" smtClean="0"/>
              <a:t>PREGUNTAS DE INVESTIGACIÓN</a:t>
            </a:r>
            <a:endParaRPr lang="es-EC" dirty="0"/>
          </a:p>
        </p:txBody>
      </p:sp>
      <p:sp>
        <p:nvSpPr>
          <p:cNvPr id="6" name="5 Marcador de contenido"/>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55000" lnSpcReduction="20000"/>
          </a:bodyPr>
          <a:lstStyle/>
          <a:p>
            <a:endParaRPr lang="es-ES" dirty="0" smtClean="0"/>
          </a:p>
          <a:p>
            <a:pPr algn="just"/>
            <a:r>
              <a:rPr lang="es-ES" sz="4000" dirty="0" smtClean="0"/>
              <a:t>¿</a:t>
            </a:r>
            <a:r>
              <a:rPr lang="es-ES" sz="4400" dirty="0" smtClean="0"/>
              <a:t>Cuál es el grado  de conocimientos que tienen las personas responsables del cuidado de los niños menores de cinco años sobre estimulación de aprendizajes?</a:t>
            </a:r>
            <a:endParaRPr lang="es-EC" sz="4400" dirty="0" smtClean="0"/>
          </a:p>
          <a:p>
            <a:pPr algn="just"/>
            <a:r>
              <a:rPr lang="es-ES" sz="4400" dirty="0" smtClean="0">
                <a:solidFill>
                  <a:schemeClr val="tx2">
                    <a:lumMod val="75000"/>
                  </a:schemeClr>
                </a:solidFill>
              </a:rPr>
              <a:t>¿Qué nivel de desarrollo motriz, lingüístico, socio-afectivo y cognitivo han alcanzado los niños del primer año de Educación Básica?</a:t>
            </a:r>
            <a:endParaRPr lang="es-EC" sz="4400" dirty="0" smtClean="0">
              <a:solidFill>
                <a:schemeClr val="tx2">
                  <a:lumMod val="75000"/>
                </a:schemeClr>
              </a:solidFill>
            </a:endParaRPr>
          </a:p>
          <a:p>
            <a:pPr algn="just"/>
            <a:r>
              <a:rPr lang="es-ES" sz="4400" dirty="0" smtClean="0"/>
              <a:t>¿Qué área del desarrollo integral ha sido estimulada eficazmente en los niños que ingresan a primer año de educación Básica en las escuelas de Atuntaqui?</a:t>
            </a:r>
            <a:endParaRPr lang="es-EC" sz="4400" dirty="0" smtClean="0"/>
          </a:p>
          <a:p>
            <a:pPr algn="just"/>
            <a:r>
              <a:rPr lang="es-ES" sz="4400" dirty="0" smtClean="0">
                <a:solidFill>
                  <a:schemeClr val="tx2"/>
                </a:solidFill>
              </a:rPr>
              <a:t>¿Apoyará positivamente a los responsables del cuidado de niños menores de cinco años, una Guía de Estimulación de aprendizajes para potenciar el desarrollo integral de los infantes?</a:t>
            </a:r>
            <a:endParaRPr lang="es-EC" sz="4400" dirty="0" smtClean="0">
              <a:solidFill>
                <a:schemeClr val="tx2"/>
              </a:solidFill>
            </a:endParaRPr>
          </a:p>
          <a:p>
            <a:pPr algn="just"/>
            <a:endParaRPr lang="es-EC" sz="3800" dirty="0"/>
          </a:p>
        </p:txBody>
      </p:sp>
      <p:sp>
        <p:nvSpPr>
          <p:cNvPr id="4" name="3 Elipse"/>
          <p:cNvSpPr/>
          <p:nvPr/>
        </p:nvSpPr>
        <p:spPr>
          <a:xfrm>
            <a:off x="0" y="1052736"/>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7</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1"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bg/>
                                          </p:spTgt>
                                        </p:tgtEl>
                                        <p:attrNameLst>
                                          <p:attrName>style.visibility</p:attrName>
                                        </p:attrNameLst>
                                      </p:cBhvr>
                                      <p:to>
                                        <p:strVal val="visible"/>
                                      </p:to>
                                    </p:set>
                                    <p:animEffect transition="in" filter="blinds(horizontal)">
                                      <p:cBhvr>
                                        <p:cTn id="12" dur="500"/>
                                        <p:tgtEl>
                                          <p:spTgt spid="6">
                                            <p:bg/>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animEffect transition="in" filter="blinds(horizontal)">
                                      <p:cBhvr>
                                        <p:cTn id="17" dur="500"/>
                                        <p:tgtEl>
                                          <p:spTgt spid="6">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blinds(horizontal)">
                                      <p:cBhvr>
                                        <p:cTn id="22" dur="5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Effect transition="in" filter="blinds(horizontal)">
                                      <p:cBhvr>
                                        <p:cTn id="27" dur="500"/>
                                        <p:tgtEl>
                                          <p:spTgt spid="6">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
                                            <p:txEl>
                                              <p:pRg st="4" end="4"/>
                                            </p:txEl>
                                          </p:spTgt>
                                        </p:tgtEl>
                                        <p:attrNameLst>
                                          <p:attrName>style.visibility</p:attrName>
                                        </p:attrNameLst>
                                      </p:cBhvr>
                                      <p:to>
                                        <p:strVal val="visible"/>
                                      </p:to>
                                    </p:set>
                                    <p:animEffect transition="in" filter="blinds(horizontal)">
                                      <p:cBhvr>
                                        <p:cTn id="3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1" animBg="1"/>
      <p:bldP spid="6"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2">
            <a:schemeClr val="accent1"/>
          </a:lnRef>
          <a:fillRef idx="1">
            <a:schemeClr val="lt1"/>
          </a:fillRef>
          <a:effectRef idx="0">
            <a:schemeClr val="accent1"/>
          </a:effectRef>
          <a:fontRef idx="minor">
            <a:schemeClr val="dk1"/>
          </a:fontRef>
        </p:style>
        <p:txBody>
          <a:bodyPr/>
          <a:lstStyle/>
          <a:p>
            <a:pPr lvl="1" algn="ctr"/>
            <a:r>
              <a:rPr lang="es-ES" sz="2800" b="1" dirty="0" smtClean="0"/>
              <a:t>JUSTIFICACIÓN </a:t>
            </a:r>
            <a:r>
              <a:rPr lang="es-ES" sz="2800" b="1" dirty="0"/>
              <a:t>E IMPORTANCIA</a:t>
            </a:r>
            <a:endParaRPr lang="es-EC" sz="2800" dirty="0"/>
          </a:p>
        </p:txBody>
      </p:sp>
      <p:sp>
        <p:nvSpPr>
          <p:cNvPr id="3" name="2 Marcador de contenido"/>
          <p:cNvSpPr>
            <a:spLocks noGrp="1"/>
          </p:cNvSpPr>
          <p:nvPr>
            <p:ph sz="half" idx="1"/>
          </p:nvPr>
        </p:nvSpPr>
        <p:spPr>
          <a:xfrm>
            <a:off x="457200" y="1639341"/>
            <a:ext cx="2602632" cy="4525963"/>
          </a:xfrm>
          <a:solidFill>
            <a:schemeClr val="tx2">
              <a:lumMod val="20000"/>
              <a:lumOff val="80000"/>
            </a:schemeClr>
          </a:solidFill>
          <a:ln w="76200"/>
        </p:spPr>
        <p:style>
          <a:lnRef idx="3">
            <a:schemeClr val="lt1"/>
          </a:lnRef>
          <a:fillRef idx="1">
            <a:schemeClr val="accent1"/>
          </a:fillRef>
          <a:effectRef idx="1">
            <a:schemeClr val="accent1"/>
          </a:effectRef>
          <a:fontRef idx="minor">
            <a:schemeClr val="lt1"/>
          </a:fontRef>
        </p:style>
        <p:txBody>
          <a:bodyPr>
            <a:normAutofit fontScale="32500" lnSpcReduction="20000"/>
          </a:bodyPr>
          <a:lstStyle/>
          <a:p>
            <a:pPr algn="just">
              <a:buNone/>
            </a:pPr>
            <a:r>
              <a:rPr lang="es-ES" dirty="0" smtClean="0"/>
              <a:t>   </a:t>
            </a:r>
          </a:p>
          <a:p>
            <a:pPr algn="just">
              <a:buNone/>
            </a:pPr>
            <a:endParaRPr lang="es-ES" dirty="0" smtClean="0"/>
          </a:p>
          <a:p>
            <a:pPr algn="just">
              <a:buNone/>
            </a:pPr>
            <a:r>
              <a:rPr lang="es-ES" sz="7000" dirty="0" smtClean="0">
                <a:solidFill>
                  <a:schemeClr val="tx1"/>
                </a:solidFill>
              </a:rPr>
              <a:t>     Las condiciones socioeconómicas actuales han ido deteriorando la calidad de tiempo que se comparte con los hijos e hijas, lo que ha influido notablemente en el desarrollo integral de los infantes menores de cinco años.</a:t>
            </a:r>
            <a:endParaRPr lang="es-EC" sz="7000" dirty="0">
              <a:solidFill>
                <a:schemeClr val="tx1"/>
              </a:solidFill>
            </a:endParaRPr>
          </a:p>
        </p:txBody>
      </p:sp>
      <p:sp>
        <p:nvSpPr>
          <p:cNvPr id="4" name="3 Marcador de contenido"/>
          <p:cNvSpPr>
            <a:spLocks noGrp="1"/>
          </p:cNvSpPr>
          <p:nvPr>
            <p:ph sz="half" idx="2"/>
          </p:nvPr>
        </p:nvSpPr>
        <p:spPr>
          <a:xfrm>
            <a:off x="3131840" y="1600200"/>
            <a:ext cx="5554960" cy="4637112"/>
          </a:xfrm>
          <a:ln w="76200"/>
        </p:spPr>
        <p:style>
          <a:lnRef idx="3">
            <a:schemeClr val="lt1"/>
          </a:lnRef>
          <a:fillRef idx="1">
            <a:schemeClr val="accent1"/>
          </a:fillRef>
          <a:effectRef idx="1">
            <a:schemeClr val="accent1"/>
          </a:effectRef>
          <a:fontRef idx="minor">
            <a:schemeClr val="lt1"/>
          </a:fontRef>
        </p:style>
        <p:txBody>
          <a:bodyPr>
            <a:noAutofit/>
          </a:bodyPr>
          <a:lstStyle/>
          <a:p>
            <a:pPr algn="just"/>
            <a:r>
              <a:rPr lang="es-ES" sz="2200" dirty="0" smtClean="0">
                <a:solidFill>
                  <a:schemeClr val="tx1">
                    <a:lumMod val="95000"/>
                    <a:lumOff val="5000"/>
                  </a:schemeClr>
                </a:solidFill>
              </a:rPr>
              <a:t>La información que se obtenga en el diagnóstico permitirá que el Gobierno del cantón Antonio Ante, incluya en su accionar  programas de apoyo familiar, que permitan que las familias tengan espacios para que las hijas e hijos puedan desarrollar capacidades innatas, pero que si no se ponen atención se pueden ver limitadas o lo que es peor se las puede perder.</a:t>
            </a:r>
          </a:p>
          <a:p>
            <a:pPr algn="just"/>
            <a:r>
              <a:rPr lang="es-EC" sz="2200" dirty="0" smtClean="0">
                <a:solidFill>
                  <a:schemeClr val="tx1">
                    <a:lumMod val="95000"/>
                    <a:lumOff val="5000"/>
                  </a:schemeClr>
                </a:solidFill>
              </a:rPr>
              <a:t>Las familias se verán involucradas en el desarrollo integral de sus hijos, lo que permitirá explotar al máximo las potencialidades de los mismos.</a:t>
            </a:r>
          </a:p>
        </p:txBody>
      </p:sp>
      <p:sp>
        <p:nvSpPr>
          <p:cNvPr id="5" name="4 Elipse"/>
          <p:cNvSpPr/>
          <p:nvPr/>
        </p:nvSpPr>
        <p:spPr>
          <a:xfrm>
            <a:off x="611560" y="404664"/>
            <a:ext cx="91440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C" dirty="0" smtClean="0"/>
              <a:t>8</a:t>
            </a:r>
            <a:endParaRPr lang="es-EC"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slide(fromBottom)">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slide(fromBottom)">
                                      <p:cBhvr>
                                        <p:cTn id="17" dur="5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slide(fromBottom)">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bg/>
                                          </p:spTgt>
                                        </p:tgtEl>
                                        <p:attrNameLst>
                                          <p:attrName>style.visibility</p:attrName>
                                        </p:attrNameLst>
                                      </p:cBhvr>
                                      <p:to>
                                        <p:strVal val="visible"/>
                                      </p:to>
                                    </p:set>
                                    <p:anim calcmode="lin" valueType="num">
                                      <p:cBhvr additive="base">
                                        <p:cTn id="27" dur="500" fill="hold"/>
                                        <p:tgtEl>
                                          <p:spTgt spid="4">
                                            <p:bg/>
                                          </p:spTgt>
                                        </p:tgtEl>
                                        <p:attrNameLst>
                                          <p:attrName>ppt_x</p:attrName>
                                        </p:attrNameLst>
                                      </p:cBhvr>
                                      <p:tavLst>
                                        <p:tav tm="0">
                                          <p:val>
                                            <p:strVal val="#ppt_x"/>
                                          </p:val>
                                        </p:tav>
                                        <p:tav tm="100000">
                                          <p:val>
                                            <p:strVal val="#ppt_x"/>
                                          </p:val>
                                        </p:tav>
                                      </p:tavLst>
                                    </p:anim>
                                    <p:anim calcmode="lin" valueType="num">
                                      <p:cBhvr additive="base">
                                        <p:cTn id="28"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4">
                                            <p:txEl>
                                              <p:pRg st="0" end="0"/>
                                            </p:txEl>
                                          </p:spTgt>
                                        </p:tgtEl>
                                        <p:attrNameLst>
                                          <p:attrName>style.visibility</p:attrName>
                                        </p:attrNameLst>
                                      </p:cBhvr>
                                      <p:to>
                                        <p:strVal val="visible"/>
                                      </p:to>
                                    </p:set>
                                    <p:anim calcmode="lin" valueType="num">
                                      <p:cBhvr additive="base">
                                        <p:cTn id="3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4">
                                            <p:txEl>
                                              <p:pRg st="1" end="1"/>
                                            </p:txEl>
                                          </p:spTgt>
                                        </p:tgtEl>
                                        <p:attrNameLst>
                                          <p:attrName>style.visibility</p:attrName>
                                        </p:attrNameLst>
                                      </p:cBhvr>
                                      <p:to>
                                        <p:strVal val="visible"/>
                                      </p:to>
                                    </p:set>
                                    <p:anim calcmode="lin" valueType="num">
                                      <p:cBhvr additive="base">
                                        <p:cTn id="3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P spid="4" grpId="0" build="p"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1113</TotalTime>
  <Words>1609</Words>
  <Application>Microsoft Office PowerPoint</Application>
  <PresentationFormat>Presentación en pantalla (4:3)</PresentationFormat>
  <Paragraphs>200</Paragraphs>
  <Slides>25</Slides>
  <Notes>1</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Tema de Office</vt:lpstr>
      <vt:lpstr>Diapositiva 1</vt:lpstr>
      <vt:lpstr>UNIVERSIDAD TÉCNICA DEL NORTE INSTITUTO DE POSTGRADO</vt:lpstr>
      <vt:lpstr> TESIS DE GRADO DE MAESTRÍA  </vt:lpstr>
      <vt:lpstr>  CONTEXTUALIZACIÓN DEL PROBLEMA  </vt:lpstr>
      <vt:lpstr> PLANTEAMIENTO DEL PROBLEMA </vt:lpstr>
      <vt:lpstr>FORMULACIÓN DEL PROBLEMA</vt:lpstr>
      <vt:lpstr>OBJETIVOS</vt:lpstr>
      <vt:lpstr>PREGUNTAS DE INVESTIGACIÓN</vt:lpstr>
      <vt:lpstr>JUSTIFICACIÓN E IMPORTANCIA</vt:lpstr>
      <vt:lpstr>MARCO TEORICO</vt:lpstr>
      <vt:lpstr>TEORIAS DE APRENDIZAJE</vt:lpstr>
      <vt:lpstr>TEORÍA HISTÓRICO-CULTURAL</vt:lpstr>
      <vt:lpstr>¿COMO INCIDE LA ESTIMULACION DE APRENDIZAJES EN EL DESARROLLO?</vt:lpstr>
      <vt:lpstr>METODOLOGÍA  DE LA INVESTIGACION</vt:lpstr>
      <vt:lpstr>CONTINUACIÓN DE LA METODOLOGÍA…</vt:lpstr>
      <vt:lpstr>CONTINUACIÓN DE METODOLOGÍA…</vt:lpstr>
      <vt:lpstr> RESULTADOS DEL DIAGNÓSTICO TÉCNICO SITUACIONAL </vt:lpstr>
      <vt:lpstr>  HALLAZGOS DEL ESTUDIO </vt:lpstr>
      <vt:lpstr>DESARROLLO DE LOS NIÑOS </vt:lpstr>
      <vt:lpstr> LA PROPUESTA </vt:lpstr>
      <vt:lpstr>ORGANIZACIÓN DIDACTICA DE LA GUIA</vt:lpstr>
      <vt:lpstr>VALORACION Y VALIDACION DE LA PROPUESTA</vt:lpstr>
      <vt:lpstr>CONCLUSIONES Y RECOMENDACIONES</vt:lpstr>
      <vt:lpstr>RECOMENDACIONES</vt:lpstr>
      <vt:lpstr>GRACIAS A USTEDES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UNIVERSIDAD TÉCNICA DEL NORTE FACULTAD DE EDUCACIÓN, CIENCIA Y TECNOLOGÍA</dc:title>
  <dc:creator>Raúl</dc:creator>
  <cp:lastModifiedBy>Usuario</cp:lastModifiedBy>
  <cp:revision>142</cp:revision>
  <dcterms:created xsi:type="dcterms:W3CDTF">2012-06-04T15:50:52Z</dcterms:created>
  <dcterms:modified xsi:type="dcterms:W3CDTF">2012-09-18T02:44:26Z</dcterms:modified>
</cp:coreProperties>
</file>