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89" r:id="rId9"/>
    <p:sldId id="291" r:id="rId10"/>
    <p:sldId id="290" r:id="rId11"/>
    <p:sldId id="287" r:id="rId12"/>
    <p:sldId id="288" r:id="rId13"/>
    <p:sldId id="264" r:id="rId14"/>
    <p:sldId id="266" r:id="rId15"/>
    <p:sldId id="267" r:id="rId16"/>
    <p:sldId id="268" r:id="rId17"/>
    <p:sldId id="269" r:id="rId18"/>
    <p:sldId id="270" r:id="rId19"/>
    <p:sldId id="271" r:id="rId20"/>
    <p:sldId id="272" r:id="rId21"/>
    <p:sldId id="273" r:id="rId22"/>
    <p:sldId id="275" r:id="rId23"/>
    <p:sldId id="276" r:id="rId24"/>
    <p:sldId id="277" r:id="rId25"/>
    <p:sldId id="278" r:id="rId26"/>
    <p:sldId id="279" r:id="rId27"/>
    <p:sldId id="280" r:id="rId28"/>
    <p:sldId id="281" r:id="rId29"/>
    <p:sldId id="282" r:id="rId30"/>
    <p:sldId id="283" r:id="rId31"/>
    <p:sldId id="284"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8520786E-68BF-43ED-B5D7-48E639F04433}" type="datetimeFigureOut">
              <a:rPr lang="es-EC" smtClean="0"/>
              <a:pPr/>
              <a:t>13/10/2011</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3ACFEADC-8BC9-472C-BC3A-7AA45FA2A661}"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520786E-68BF-43ED-B5D7-48E639F04433}" type="datetimeFigureOut">
              <a:rPr lang="es-EC" smtClean="0"/>
              <a:pPr/>
              <a:t>13/10/2011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ACFEADC-8BC9-472C-BC3A-7AA45FA2A661}"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520786E-68BF-43ED-B5D7-48E639F04433}" type="datetimeFigureOut">
              <a:rPr lang="es-EC" smtClean="0"/>
              <a:pPr/>
              <a:t>13/10/2011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ACFEADC-8BC9-472C-BC3A-7AA45FA2A661}"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520786E-68BF-43ED-B5D7-48E639F04433}" type="datetimeFigureOut">
              <a:rPr lang="es-EC" smtClean="0"/>
              <a:pPr/>
              <a:t>13/10/2011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ACFEADC-8BC9-472C-BC3A-7AA45FA2A661}"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520786E-68BF-43ED-B5D7-48E639F04433}" type="datetimeFigureOut">
              <a:rPr lang="es-EC" smtClean="0"/>
              <a:pPr/>
              <a:t>13/10/2011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ACFEADC-8BC9-472C-BC3A-7AA45FA2A661}"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520786E-68BF-43ED-B5D7-48E639F04433}" type="datetimeFigureOut">
              <a:rPr lang="es-EC" smtClean="0"/>
              <a:pPr/>
              <a:t>13/10/2011</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3ACFEADC-8BC9-472C-BC3A-7AA45FA2A661}"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520786E-68BF-43ED-B5D7-48E639F04433}" type="datetimeFigureOut">
              <a:rPr lang="es-EC" smtClean="0"/>
              <a:pPr/>
              <a:t>13/10/2011</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3ACFEADC-8BC9-472C-BC3A-7AA45FA2A661}"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8520786E-68BF-43ED-B5D7-48E639F04433}" type="datetimeFigureOut">
              <a:rPr lang="es-EC" smtClean="0"/>
              <a:pPr/>
              <a:t>13/10/2011</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3ACFEADC-8BC9-472C-BC3A-7AA45FA2A661}"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8520786E-68BF-43ED-B5D7-48E639F04433}" type="datetimeFigureOut">
              <a:rPr lang="es-EC" smtClean="0"/>
              <a:pPr/>
              <a:t>13/10/2011</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3ACFEADC-8BC9-472C-BC3A-7AA45FA2A661}"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8520786E-68BF-43ED-B5D7-48E639F04433}" type="datetimeFigureOut">
              <a:rPr lang="es-EC" smtClean="0"/>
              <a:pPr/>
              <a:t>13/10/2011</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3ACFEADC-8BC9-472C-BC3A-7AA45FA2A661}"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8520786E-68BF-43ED-B5D7-48E639F04433}" type="datetimeFigureOut">
              <a:rPr lang="es-EC" smtClean="0"/>
              <a:pPr/>
              <a:t>13/10/2011</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3ACFEADC-8BC9-472C-BC3A-7AA45FA2A661}"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520786E-68BF-43ED-B5D7-48E639F04433}" type="datetimeFigureOut">
              <a:rPr lang="es-EC" smtClean="0"/>
              <a:pPr/>
              <a:t>13/10/2011</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ACFEADC-8BC9-472C-BC3A-7AA45FA2A661}"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Documento_de_Microsoft_Office_Word1.docx"/><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emf"/><Relationship Id="rId5"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FOTOS\PDVD_032.BMP"/>
          <p:cNvPicPr>
            <a:picLocks noChangeAspect="1" noChangeArrowheads="1"/>
          </p:cNvPicPr>
          <p:nvPr/>
        </p:nvPicPr>
        <p:blipFill>
          <a:blip r:embed="rId2">
            <a:lum bright="-20000" contrast="-34000"/>
          </a:blip>
          <a:srcRect/>
          <a:stretch>
            <a:fillRect/>
          </a:stretch>
        </p:blipFill>
        <p:spPr bwMode="auto">
          <a:xfrm>
            <a:off x="0" y="71462"/>
            <a:ext cx="9115453" cy="6858000"/>
          </a:xfrm>
          <a:prstGeom prst="rect">
            <a:avLst/>
          </a:prstGeom>
          <a:noFill/>
        </p:spPr>
      </p:pic>
      <p:sp>
        <p:nvSpPr>
          <p:cNvPr id="3" name="2 Subtítulo"/>
          <p:cNvSpPr>
            <a:spLocks noGrp="1"/>
          </p:cNvSpPr>
          <p:nvPr>
            <p:ph type="subTitle" idx="1"/>
          </p:nvPr>
        </p:nvSpPr>
        <p:spPr>
          <a:xfrm>
            <a:off x="2743200" y="5143512"/>
            <a:ext cx="6400800" cy="1495420"/>
          </a:xfrm>
        </p:spPr>
        <p:txBody>
          <a:bodyPr>
            <a:normAutofit fontScale="85000" lnSpcReduction="20000"/>
          </a:bodyPr>
          <a:lstStyle/>
          <a:p>
            <a:pPr algn="ctr"/>
            <a:r>
              <a:rPr lang="es-ES" sz="4000" b="1" dirty="0" smtClean="0">
                <a:solidFill>
                  <a:srgbClr val="FFFF00"/>
                </a:solidFill>
              </a:rPr>
              <a:t>AUTORES</a:t>
            </a:r>
          </a:p>
          <a:p>
            <a:r>
              <a:rPr lang="es-ES" sz="4000" b="1" dirty="0" smtClean="0">
                <a:solidFill>
                  <a:srgbClr val="FFFF00"/>
                </a:solidFill>
              </a:rPr>
              <a:t>Ramírez Landeta Delia	</a:t>
            </a:r>
            <a:r>
              <a:rPr lang="es-EC" sz="4000" b="1" dirty="0" smtClean="0">
                <a:solidFill>
                  <a:srgbClr val="FFFF00"/>
                </a:solidFill>
              </a:rPr>
              <a:t/>
            </a:r>
            <a:br>
              <a:rPr lang="es-EC" sz="4000" b="1" dirty="0" smtClean="0">
                <a:solidFill>
                  <a:srgbClr val="FFFF00"/>
                </a:solidFill>
              </a:rPr>
            </a:br>
            <a:r>
              <a:rPr lang="es-ES" sz="4000" b="1" dirty="0" smtClean="0">
                <a:solidFill>
                  <a:srgbClr val="FFFF00"/>
                </a:solidFill>
              </a:rPr>
              <a:t>Ramírez Landeta Milton</a:t>
            </a:r>
            <a:r>
              <a:rPr lang="es-ES" sz="4000" b="1" dirty="0" smtClean="0">
                <a:solidFill>
                  <a:schemeClr val="bg2">
                    <a:lumMod val="10000"/>
                  </a:schemeClr>
                </a:solidFill>
              </a:rPr>
              <a:t>	</a:t>
            </a:r>
            <a:endParaRPr lang="es-EC" sz="4000" b="1" dirty="0">
              <a:solidFill>
                <a:schemeClr val="bg2">
                  <a:lumMod val="10000"/>
                </a:schemeClr>
              </a:solidFill>
            </a:endParaRPr>
          </a:p>
        </p:txBody>
      </p:sp>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357322" cy="1308684"/>
          </a:xfrm>
          <a:prstGeom prst="rect">
            <a:avLst/>
          </a:prstGeom>
          <a:noFill/>
          <a:ln>
            <a:noFill/>
          </a:ln>
        </p:spPr>
      </p:pic>
      <p:sp>
        <p:nvSpPr>
          <p:cNvPr id="6" name="5 Rectángulo"/>
          <p:cNvSpPr/>
          <p:nvPr/>
        </p:nvSpPr>
        <p:spPr>
          <a:xfrm>
            <a:off x="857224" y="1500174"/>
            <a:ext cx="7929618" cy="3539430"/>
          </a:xfrm>
          <a:prstGeom prst="rect">
            <a:avLst/>
          </a:prstGeom>
        </p:spPr>
        <p:txBody>
          <a:bodyPr wrap="square">
            <a:spAutoFit/>
          </a:bodyPr>
          <a:lstStyle/>
          <a:p>
            <a:pPr algn="just"/>
            <a:r>
              <a:rPr lang="es-ES" sz="3200" b="1" dirty="0" smtClean="0">
                <a:solidFill>
                  <a:srgbClr val="FFFF00"/>
                </a:solidFill>
              </a:rPr>
              <a:t>CONSERVACIÓN DE LA SAVIA DE PENCO “MISHQUE” UTILIZANDO TRES  DÓSIS DE DIOXIPAC (Dióxido de cloro AL 10%)  Y DOS  NIVELES DE TEMPERATURA EN EL SECTOR DE GUACHALÁ.</a:t>
            </a:r>
            <a:r>
              <a:rPr lang="es-EC" sz="3200" b="1" dirty="0" smtClean="0">
                <a:solidFill>
                  <a:schemeClr val="bg2">
                    <a:lumMod val="10000"/>
                  </a:schemeClr>
                </a:solidFill>
              </a:rPr>
              <a:t/>
            </a:r>
            <a:br>
              <a:rPr lang="es-EC" sz="3200" b="1" dirty="0" smtClean="0">
                <a:solidFill>
                  <a:schemeClr val="bg2">
                    <a:lumMod val="10000"/>
                  </a:schemeClr>
                </a:solidFill>
              </a:rPr>
            </a:br>
            <a:endParaRPr lang="es-EC" sz="3200" b="1"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14446" cy="928694"/>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r>
              <a:rPr lang="es-EC" sz="4000" b="1" dirty="0" smtClean="0">
                <a:solidFill>
                  <a:srgbClr val="FFFF00"/>
                </a:solidFill>
              </a:rPr>
              <a:t>Cercas vivas</a:t>
            </a:r>
          </a:p>
          <a:p>
            <a:pPr algn="l">
              <a:buFont typeface="Arial" pitchFamily="34" charset="0"/>
              <a:buChar char="•"/>
            </a:pPr>
            <a:endParaRPr lang="es-EC" sz="4000" b="1" dirty="0" smtClean="0">
              <a:solidFill>
                <a:srgbClr val="FFFF00"/>
              </a:solidFill>
            </a:endParaRPr>
          </a:p>
          <a:p>
            <a:pPr algn="l"/>
            <a:endParaRPr lang="es-EC" sz="4000" b="1" dirty="0" smtClean="0">
              <a:solidFill>
                <a:srgbClr val="FFFF00"/>
              </a:solidFill>
            </a:endParaRPr>
          </a:p>
          <a:p>
            <a:pPr algn="l"/>
            <a:endParaRPr lang="es-EC" sz="4000" b="1" dirty="0" smtClean="0">
              <a:solidFill>
                <a:srgbClr val="FFFF00"/>
              </a:solidFill>
            </a:endParaRPr>
          </a:p>
          <a:p>
            <a:pPr algn="l">
              <a:buFont typeface="Arial" pitchFamily="34" charset="0"/>
              <a:buChar char="•"/>
            </a:pPr>
            <a:r>
              <a:rPr lang="es-EC" sz="4000" b="1" dirty="0" smtClean="0">
                <a:solidFill>
                  <a:srgbClr val="FFFF00"/>
                </a:solidFill>
              </a:rPr>
              <a:t>Forraje</a:t>
            </a:r>
          </a:p>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MARCO TEORICO</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pic>
        <p:nvPicPr>
          <p:cNvPr id="48130" name="Picture 2" descr="C:\Users\Hp G42\Desktop\FINAL TESIS 11 OCTUBRE\IMAGENES\FOTOS\PDVD_022.BMP"/>
          <p:cNvPicPr>
            <a:picLocks noChangeAspect="1" noChangeArrowheads="1"/>
          </p:cNvPicPr>
          <p:nvPr/>
        </p:nvPicPr>
        <p:blipFill>
          <a:blip r:embed="rId5"/>
          <a:srcRect/>
          <a:stretch>
            <a:fillRect/>
          </a:stretch>
        </p:blipFill>
        <p:spPr bwMode="auto">
          <a:xfrm>
            <a:off x="2928926" y="2000240"/>
            <a:ext cx="2500330" cy="1704771"/>
          </a:xfrm>
          <a:prstGeom prst="rect">
            <a:avLst/>
          </a:prstGeom>
          <a:ln w="228600" cap="sq" cmpd="thickThin">
            <a:solidFill>
              <a:srgbClr val="000000"/>
            </a:solidFill>
            <a:prstDash val="solid"/>
            <a:miter lim="800000"/>
          </a:ln>
          <a:effectLst>
            <a:innerShdw blurRad="76200">
              <a:srgbClr val="000000"/>
            </a:innerShdw>
          </a:effectLst>
        </p:spPr>
      </p:pic>
      <p:pic>
        <p:nvPicPr>
          <p:cNvPr id="48131" name="Picture 3" descr="C:\Users\Hp G42\Desktop\FINAL TESIS 11 OCTUBRE\IMAGENES\FOTOS\PDVD_024.BMP"/>
          <p:cNvPicPr>
            <a:picLocks noChangeAspect="1" noChangeArrowheads="1"/>
          </p:cNvPicPr>
          <p:nvPr/>
        </p:nvPicPr>
        <p:blipFill>
          <a:blip r:embed="rId6"/>
          <a:srcRect/>
          <a:stretch>
            <a:fillRect/>
          </a:stretch>
        </p:blipFill>
        <p:spPr bwMode="auto">
          <a:xfrm>
            <a:off x="2857488" y="4500570"/>
            <a:ext cx="2500330" cy="170477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cstate="print">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000132" cy="857256"/>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fontScale="85000" lnSpcReduction="10000"/>
          </a:bodyPr>
          <a:lstStyle/>
          <a:p>
            <a:pPr algn="ctr">
              <a:buFont typeface="Arial" pitchFamily="34" charset="0"/>
              <a:buChar char="•"/>
            </a:pPr>
            <a:r>
              <a:rPr lang="es-ES" sz="4000" b="1" dirty="0" smtClean="0">
                <a:solidFill>
                  <a:srgbClr val="FFFF00"/>
                </a:solidFill>
              </a:rPr>
              <a:t>FUNDAMENTOS DE LA CONSERVACIÓN DE ALIMENTOS</a:t>
            </a:r>
          </a:p>
          <a:p>
            <a:pPr lvl="0" algn="l">
              <a:buFont typeface="Arial" pitchFamily="34" charset="0"/>
              <a:buChar char="•"/>
            </a:pPr>
            <a:r>
              <a:rPr lang="es-ES" sz="4000" dirty="0" smtClean="0">
                <a:solidFill>
                  <a:srgbClr val="FFFF00"/>
                </a:solidFill>
              </a:rPr>
              <a:t>Prevención o retardo de la descomposición </a:t>
            </a:r>
            <a:r>
              <a:rPr lang="es-ES" sz="4000" dirty="0" smtClean="0">
                <a:solidFill>
                  <a:srgbClr val="FFFF00"/>
                </a:solidFill>
              </a:rPr>
              <a:t>por acción microbiana</a:t>
            </a:r>
            <a:r>
              <a:rPr lang="es-ES" sz="4000" dirty="0" smtClean="0">
                <a:solidFill>
                  <a:srgbClr val="FFFF00"/>
                </a:solidFill>
              </a:rPr>
              <a:t>.</a:t>
            </a:r>
            <a:endParaRPr lang="es-ES" sz="4000" b="1" dirty="0" smtClean="0">
              <a:solidFill>
                <a:srgbClr val="FFFF00"/>
              </a:solidFill>
            </a:endParaRPr>
          </a:p>
          <a:p>
            <a:pPr marR="64008" lvl="1" indent="-457200" algn="just">
              <a:spcBef>
                <a:spcPts val="400"/>
              </a:spcBef>
              <a:buSzPct val="68000"/>
              <a:buFont typeface="+mj-lt"/>
              <a:buAutoNum type="alphaLcPeriod"/>
            </a:pPr>
            <a:r>
              <a:rPr lang="es-ES" sz="2400" b="1" dirty="0" smtClean="0">
                <a:solidFill>
                  <a:srgbClr val="FFFF00"/>
                </a:solidFill>
              </a:rPr>
              <a:t>Impidiendo el crecimiento y actividad de los microorganismos, por ejemplo mediante temperaturas bajas, desecación,  anaerobiosis, o agentes químicos.</a:t>
            </a:r>
            <a:endParaRPr lang="es-EC" sz="2400" dirty="0" smtClean="0">
              <a:solidFill>
                <a:srgbClr val="FFFF00"/>
              </a:solidFill>
            </a:endParaRPr>
          </a:p>
          <a:p>
            <a:pPr lvl="0" algn="l">
              <a:buFont typeface="Arial" pitchFamily="34" charset="0"/>
              <a:buChar char="•"/>
            </a:pPr>
            <a:r>
              <a:rPr lang="es-ES" sz="4000" dirty="0" smtClean="0">
                <a:solidFill>
                  <a:srgbClr val="FFFF00"/>
                </a:solidFill>
              </a:rPr>
              <a:t>Prevención o retardo de la auto descomposición de los alimentos.</a:t>
            </a:r>
            <a:endParaRPr lang="es-EC" sz="4000" dirty="0" smtClean="0">
              <a:solidFill>
                <a:srgbClr val="FFFF00"/>
              </a:solidFill>
            </a:endParaRPr>
          </a:p>
          <a:p>
            <a:pPr lvl="0" algn="l">
              <a:buFont typeface="Arial" pitchFamily="34" charset="0"/>
              <a:buChar char="•"/>
            </a:pPr>
            <a:r>
              <a:rPr lang="es-ES" sz="4000" dirty="0" smtClean="0">
                <a:solidFill>
                  <a:srgbClr val="FFFF00"/>
                </a:solidFill>
              </a:rPr>
              <a:t>Prevención de las lesiones debidas a insectos, animales, causas mecánicas, etc.</a:t>
            </a:r>
            <a:endParaRPr lang="es-EC" sz="4000" dirty="0" smtClean="0">
              <a:solidFill>
                <a:srgbClr val="FFFF00"/>
              </a:solidFill>
            </a:endParaRPr>
          </a:p>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MARCO TEÓRICO</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cstate="print">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000132" cy="857256"/>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fontScale="47500" lnSpcReduction="20000"/>
          </a:bodyPr>
          <a:lstStyle/>
          <a:p>
            <a:pPr algn="ctr">
              <a:buFont typeface="Arial" pitchFamily="34" charset="0"/>
              <a:buChar char="•"/>
            </a:pPr>
            <a:r>
              <a:rPr lang="es-ES" sz="4000" b="1" dirty="0" smtClean="0">
                <a:solidFill>
                  <a:srgbClr val="FFFF00"/>
                </a:solidFill>
              </a:rPr>
              <a:t>DIOXIPAC  </a:t>
            </a:r>
          </a:p>
          <a:p>
            <a:pPr algn="ctr"/>
            <a:r>
              <a:rPr lang="es-ES" sz="4000" b="1" dirty="0" smtClean="0">
                <a:solidFill>
                  <a:srgbClr val="FFFF00"/>
                </a:solidFill>
              </a:rPr>
              <a:t>(Dióxido de cloro al 10%)</a:t>
            </a:r>
          </a:p>
          <a:p>
            <a:pPr algn="l"/>
            <a:r>
              <a:rPr lang="es-ES" sz="4000" dirty="0" smtClean="0">
                <a:solidFill>
                  <a:srgbClr val="FFFF00"/>
                </a:solidFill>
              </a:rPr>
              <a:t>Nombre comercial: 	DIOXIPAC</a:t>
            </a:r>
            <a:endParaRPr lang="es-EC" sz="4000" dirty="0" smtClean="0">
              <a:solidFill>
                <a:srgbClr val="FFFF00"/>
              </a:solidFill>
            </a:endParaRPr>
          </a:p>
          <a:p>
            <a:pPr algn="l"/>
            <a:r>
              <a:rPr lang="es-ES" sz="4000" b="1" dirty="0" smtClean="0">
                <a:solidFill>
                  <a:srgbClr val="FFFF00"/>
                </a:solidFill>
              </a:rPr>
              <a:t>Composición</a:t>
            </a:r>
            <a:endParaRPr lang="es-EC" sz="4000" dirty="0" smtClean="0">
              <a:solidFill>
                <a:srgbClr val="FFFF00"/>
              </a:solidFill>
            </a:endParaRPr>
          </a:p>
          <a:p>
            <a:pPr algn="l"/>
            <a:r>
              <a:rPr lang="es-ES" sz="4000" dirty="0" smtClean="0">
                <a:solidFill>
                  <a:srgbClr val="FFFF00"/>
                </a:solidFill>
              </a:rPr>
              <a:t>Contiene dióxido de cloro disuelto al 10% en solución acuosa </a:t>
            </a:r>
            <a:endParaRPr lang="es-EC" sz="4000" dirty="0" smtClean="0">
              <a:solidFill>
                <a:srgbClr val="FFFF00"/>
              </a:solidFill>
            </a:endParaRPr>
          </a:p>
          <a:p>
            <a:pPr algn="l"/>
            <a:r>
              <a:rPr lang="es-ES" sz="4000" b="1" dirty="0" smtClean="0">
                <a:solidFill>
                  <a:srgbClr val="FFFF00"/>
                </a:solidFill>
              </a:rPr>
              <a:t>Propiedades Físico Químicas</a:t>
            </a:r>
            <a:endParaRPr lang="es-EC" sz="4000" dirty="0" smtClean="0">
              <a:solidFill>
                <a:srgbClr val="FFFF00"/>
              </a:solidFill>
            </a:endParaRPr>
          </a:p>
          <a:p>
            <a:pPr algn="l"/>
            <a:r>
              <a:rPr lang="es-ES" sz="4000" dirty="0" smtClean="0">
                <a:solidFill>
                  <a:srgbClr val="FFFF00"/>
                </a:solidFill>
              </a:rPr>
              <a:t>Aspecto:		Liquido con viscosidad mayor al agua 					(amarillento)</a:t>
            </a:r>
            <a:endParaRPr lang="es-EC" sz="4000" dirty="0" smtClean="0">
              <a:solidFill>
                <a:srgbClr val="FFFF00"/>
              </a:solidFill>
            </a:endParaRPr>
          </a:p>
          <a:p>
            <a:pPr algn="l"/>
            <a:r>
              <a:rPr lang="es-ES" sz="4000" dirty="0" smtClean="0">
                <a:solidFill>
                  <a:srgbClr val="FFFF00"/>
                </a:solidFill>
              </a:rPr>
              <a:t>Carácter:		Básico</a:t>
            </a:r>
            <a:endParaRPr lang="es-EC" sz="4000" dirty="0" smtClean="0">
              <a:solidFill>
                <a:srgbClr val="FFFF00"/>
              </a:solidFill>
            </a:endParaRPr>
          </a:p>
          <a:p>
            <a:pPr algn="l"/>
            <a:r>
              <a:rPr lang="es-ES" sz="4000" dirty="0" smtClean="0">
                <a:solidFill>
                  <a:srgbClr val="FFFF00"/>
                </a:solidFill>
              </a:rPr>
              <a:t>pH:			11</a:t>
            </a:r>
            <a:endParaRPr lang="es-EC" sz="4000" dirty="0" smtClean="0">
              <a:solidFill>
                <a:srgbClr val="FFFF00"/>
              </a:solidFill>
            </a:endParaRPr>
          </a:p>
          <a:p>
            <a:pPr algn="l"/>
            <a:r>
              <a:rPr lang="es-ES" sz="4000" dirty="0" smtClean="0">
                <a:solidFill>
                  <a:srgbClr val="FFFF00"/>
                </a:solidFill>
              </a:rPr>
              <a:t>Densidad: 		1,0829g/ml</a:t>
            </a:r>
            <a:endParaRPr lang="es-EC" sz="4000" dirty="0" smtClean="0">
              <a:solidFill>
                <a:srgbClr val="FFFF00"/>
              </a:solidFill>
            </a:endParaRPr>
          </a:p>
          <a:p>
            <a:pPr algn="l"/>
            <a:r>
              <a:rPr lang="es-ES" sz="4000" dirty="0" smtClean="0">
                <a:solidFill>
                  <a:srgbClr val="FFFF00"/>
                </a:solidFill>
              </a:rPr>
              <a:t>Solubilidad: 		Fácilmente soluble en agua fría o caliente</a:t>
            </a:r>
            <a:endParaRPr lang="es-EC" sz="4000" dirty="0" smtClean="0">
              <a:solidFill>
                <a:srgbClr val="FFFF00"/>
              </a:solidFill>
            </a:endParaRPr>
          </a:p>
          <a:p>
            <a:pPr algn="l"/>
            <a:r>
              <a:rPr lang="es-ES" sz="4000" dirty="0" smtClean="0">
                <a:solidFill>
                  <a:srgbClr val="FFFF00"/>
                </a:solidFill>
              </a:rPr>
              <a:t>Compatibilidad:	Es compatible con productos aniónicos y no 				aniónicos</a:t>
            </a:r>
            <a:endParaRPr lang="es-EC" sz="4000" dirty="0" smtClean="0">
              <a:solidFill>
                <a:srgbClr val="FFFF00"/>
              </a:solidFill>
            </a:endParaRPr>
          </a:p>
          <a:p>
            <a:pPr algn="l"/>
            <a:r>
              <a:rPr lang="es-ES" sz="4000" dirty="0" smtClean="0">
                <a:solidFill>
                  <a:srgbClr val="FFFF00"/>
                </a:solidFill>
              </a:rPr>
              <a:t>Punto de inflamabilidad: 	37 ºC</a:t>
            </a:r>
            <a:endParaRPr lang="es-EC" sz="4000" dirty="0" smtClean="0">
              <a:solidFill>
                <a:srgbClr val="FFFF00"/>
              </a:solidFill>
            </a:endParaRPr>
          </a:p>
          <a:p>
            <a:pPr algn="l"/>
            <a:r>
              <a:rPr lang="es-ES" sz="4000" b="1" dirty="0" smtClean="0">
                <a:solidFill>
                  <a:srgbClr val="FFFF00"/>
                </a:solidFill>
              </a:rPr>
              <a:t>Recomendaciones de uso</a:t>
            </a:r>
            <a:endParaRPr lang="es-EC" sz="4000" dirty="0" smtClean="0">
              <a:solidFill>
                <a:srgbClr val="FFFF00"/>
              </a:solidFill>
            </a:endParaRPr>
          </a:p>
          <a:p>
            <a:pPr algn="l"/>
            <a:r>
              <a:rPr lang="es-ES" sz="4000" dirty="0" smtClean="0">
                <a:solidFill>
                  <a:srgbClr val="FFFF00"/>
                </a:solidFill>
              </a:rPr>
              <a:t>Usar entre 0,5 a 2%(v/v), dependiendo de sus fines.</a:t>
            </a:r>
            <a:endParaRPr lang="es-EC" sz="4000" dirty="0" smtClean="0">
              <a:solidFill>
                <a:srgbClr val="FFFF00"/>
              </a:solidFill>
            </a:endParaRPr>
          </a:p>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MARCO TEÓRICO</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cstate="print">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000132" cy="857256"/>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r>
              <a:rPr lang="es-EC" sz="4000" b="1" dirty="0" smtClean="0">
                <a:solidFill>
                  <a:srgbClr val="FFFF00"/>
                </a:solidFill>
              </a:rPr>
              <a:t>ÁREA DE ESTUDIO:</a:t>
            </a:r>
          </a:p>
          <a:p>
            <a:pPr algn="l">
              <a:buFont typeface="Arial" pitchFamily="34" charset="0"/>
              <a:buChar char="•"/>
            </a:pPr>
            <a:endParaRPr lang="es-EC" sz="4000" b="1" dirty="0" smtClean="0">
              <a:solidFill>
                <a:srgbClr val="FFFF00"/>
              </a:solidFill>
            </a:endParaRPr>
          </a:p>
          <a:p>
            <a:pPr algn="l">
              <a:buFont typeface="Arial" pitchFamily="34" charset="0"/>
              <a:buChar char="•"/>
            </a:pPr>
            <a:r>
              <a:rPr lang="es-EC" sz="4000" b="1" dirty="0" smtClean="0">
                <a:solidFill>
                  <a:srgbClr val="FFFF00"/>
                </a:solidFill>
              </a:rPr>
              <a:t>PROVINCIA:		PICHINCHA</a:t>
            </a:r>
          </a:p>
          <a:p>
            <a:pPr algn="l">
              <a:buFont typeface="Arial" pitchFamily="34" charset="0"/>
              <a:buChar char="•"/>
            </a:pPr>
            <a:r>
              <a:rPr lang="es-EC" sz="4000" b="1" dirty="0" smtClean="0">
                <a:solidFill>
                  <a:srgbClr val="FFFF00"/>
                </a:solidFill>
              </a:rPr>
              <a:t>CANTÓN:			CAYAMBE</a:t>
            </a:r>
          </a:p>
          <a:p>
            <a:pPr algn="l">
              <a:buFont typeface="Arial" pitchFamily="34" charset="0"/>
              <a:buChar char="•"/>
            </a:pPr>
            <a:r>
              <a:rPr lang="es-EC" sz="4000" b="1" dirty="0" smtClean="0">
                <a:solidFill>
                  <a:srgbClr val="FFFF00"/>
                </a:solidFill>
              </a:rPr>
              <a:t>PARROQUIA:		CANGAHUA</a:t>
            </a:r>
          </a:p>
          <a:p>
            <a:pPr algn="l">
              <a:buFont typeface="Arial" pitchFamily="34" charset="0"/>
              <a:buChar char="•"/>
            </a:pPr>
            <a:r>
              <a:rPr lang="es-EC" sz="4000" b="1" dirty="0" smtClean="0">
                <a:solidFill>
                  <a:srgbClr val="FFFF00"/>
                </a:solidFill>
              </a:rPr>
              <a:t>SECTOR:			GUACHALÁ</a:t>
            </a:r>
          </a:p>
          <a:p>
            <a:pPr algn="l">
              <a:buFont typeface="Arial" pitchFamily="34" charset="0"/>
              <a:buChar char="•"/>
            </a:pPr>
            <a:r>
              <a:rPr lang="es-EC" sz="4000" b="1" dirty="0" smtClean="0">
                <a:solidFill>
                  <a:srgbClr val="FFFF00"/>
                </a:solidFill>
              </a:rPr>
              <a:t>ALTITUD: 			2600 msnm</a:t>
            </a:r>
          </a:p>
          <a:p>
            <a:pPr algn="l">
              <a:buFont typeface="Arial" pitchFamily="34" charset="0"/>
              <a:buChar char="•"/>
            </a:pPr>
            <a:r>
              <a:rPr lang="es-EC" sz="4000" b="1" dirty="0" smtClean="0">
                <a:solidFill>
                  <a:srgbClr val="FFFF00"/>
                </a:solidFill>
              </a:rPr>
              <a:t>TEMP. PROMED:	12°C</a:t>
            </a:r>
            <a:endParaRPr lang="es-EC" sz="3600" b="1" dirty="0" smtClean="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MATERIALES Y MÉTODOS </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cstate="print">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785818" cy="714380"/>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fontScale="62500" lnSpcReduction="20000"/>
          </a:bodyPr>
          <a:lstStyle/>
          <a:p>
            <a:pPr algn="just">
              <a:buFont typeface="Arial" pitchFamily="34" charset="0"/>
              <a:buChar char="•"/>
            </a:pPr>
            <a:r>
              <a:rPr lang="es-EC" sz="4000" b="1" dirty="0" smtClean="0">
                <a:solidFill>
                  <a:srgbClr val="FFFF00"/>
                </a:solidFill>
              </a:rPr>
              <a:t>MATERIAL DE VIDRIO</a:t>
            </a:r>
          </a:p>
          <a:p>
            <a:pPr algn="just">
              <a:buFont typeface="Arial" pitchFamily="34" charset="0"/>
              <a:buChar char="•"/>
            </a:pPr>
            <a:endParaRPr lang="es-EC" sz="4000" b="1" dirty="0" smtClean="0">
              <a:solidFill>
                <a:srgbClr val="FFFF00"/>
              </a:solidFill>
            </a:endParaRPr>
          </a:p>
          <a:p>
            <a:pPr algn="just"/>
            <a:r>
              <a:rPr lang="es-EC" sz="4000" b="1" dirty="0" smtClean="0">
                <a:solidFill>
                  <a:srgbClr val="FFFF00"/>
                </a:solidFill>
              </a:rPr>
              <a:t>EQUIPOS:</a:t>
            </a:r>
          </a:p>
          <a:p>
            <a:pPr algn="just">
              <a:buFont typeface="Arial" pitchFamily="34" charset="0"/>
              <a:buChar char="•"/>
            </a:pPr>
            <a:r>
              <a:rPr lang="es-EC" sz="4000" b="1" dirty="0" smtClean="0">
                <a:solidFill>
                  <a:srgbClr val="FFFF00"/>
                </a:solidFill>
              </a:rPr>
              <a:t>Potenciómetro			Balanza analítica</a:t>
            </a:r>
          </a:p>
          <a:p>
            <a:pPr algn="just">
              <a:buFont typeface="Arial" pitchFamily="34" charset="0"/>
              <a:buChar char="•"/>
            </a:pPr>
            <a:r>
              <a:rPr lang="es-EC" sz="4000" b="1" dirty="0" smtClean="0">
                <a:solidFill>
                  <a:srgbClr val="FFFF00"/>
                </a:solidFill>
              </a:rPr>
              <a:t>Balanza gramera			Base  y agitador</a:t>
            </a:r>
          </a:p>
          <a:p>
            <a:pPr algn="just">
              <a:buFont typeface="Arial" pitchFamily="34" charset="0"/>
              <a:buChar char="•"/>
            </a:pPr>
            <a:r>
              <a:rPr lang="es-EC" sz="4000" b="1" dirty="0" smtClean="0">
                <a:solidFill>
                  <a:srgbClr val="FFFF00"/>
                </a:solidFill>
              </a:rPr>
              <a:t>Estufa				Colorímetro</a:t>
            </a:r>
          </a:p>
          <a:p>
            <a:pPr algn="just">
              <a:buFont typeface="Arial" pitchFamily="34" charset="0"/>
              <a:buChar char="•"/>
            </a:pPr>
            <a:r>
              <a:rPr lang="es-EC" sz="4000" b="1" dirty="0" smtClean="0">
                <a:solidFill>
                  <a:srgbClr val="FFFF00"/>
                </a:solidFill>
              </a:rPr>
              <a:t>Refractómetro			Bomba de vacío</a:t>
            </a:r>
          </a:p>
          <a:p>
            <a:pPr algn="just">
              <a:buFont typeface="Arial" pitchFamily="34" charset="0"/>
              <a:buChar char="•"/>
            </a:pPr>
            <a:endParaRPr lang="es-EC" sz="4000" b="1" dirty="0" smtClean="0">
              <a:solidFill>
                <a:srgbClr val="FFFF00"/>
              </a:solidFill>
            </a:endParaRPr>
          </a:p>
          <a:p>
            <a:pPr algn="just"/>
            <a:r>
              <a:rPr lang="es-EC" sz="4000" b="1" dirty="0" smtClean="0">
                <a:solidFill>
                  <a:srgbClr val="FFFF00"/>
                </a:solidFill>
              </a:rPr>
              <a:t>REACTIVOS:</a:t>
            </a:r>
          </a:p>
          <a:p>
            <a:pPr algn="just">
              <a:buFont typeface="Arial" pitchFamily="34" charset="0"/>
              <a:buChar char="•"/>
            </a:pPr>
            <a:r>
              <a:rPr lang="es-EC" sz="4000" b="1" dirty="0" smtClean="0">
                <a:solidFill>
                  <a:srgbClr val="FFFF00"/>
                </a:solidFill>
              </a:rPr>
              <a:t>Na OH 0,1 N			Soluciones Buffer.</a:t>
            </a:r>
          </a:p>
          <a:p>
            <a:pPr algn="just">
              <a:buFont typeface="Arial" pitchFamily="34" charset="0"/>
              <a:buChar char="•"/>
            </a:pPr>
            <a:r>
              <a:rPr lang="es-EC" sz="4000" b="1" dirty="0" smtClean="0">
                <a:solidFill>
                  <a:srgbClr val="FFFF00"/>
                </a:solidFill>
              </a:rPr>
              <a:t>Fenolftaleína al 2 %.		Agua Destilada</a:t>
            </a:r>
          </a:p>
          <a:p>
            <a:pPr algn="just">
              <a:buFont typeface="Arial" pitchFamily="34" charset="0"/>
              <a:buChar char="•"/>
            </a:pPr>
            <a:endParaRPr lang="es-EC" sz="4000" b="1" dirty="0" smtClean="0">
              <a:solidFill>
                <a:srgbClr val="FFFF00"/>
              </a:solidFill>
            </a:endParaRPr>
          </a:p>
          <a:p>
            <a:pPr algn="just"/>
            <a:r>
              <a:rPr lang="es-EC" sz="4000" b="1" dirty="0" smtClean="0">
                <a:solidFill>
                  <a:srgbClr val="FFFF00"/>
                </a:solidFill>
              </a:rPr>
              <a:t>VARIOS:</a:t>
            </a:r>
          </a:p>
          <a:p>
            <a:pPr algn="just">
              <a:buFont typeface="Arial" pitchFamily="34" charset="0"/>
              <a:buChar char="•"/>
            </a:pPr>
            <a:r>
              <a:rPr lang="es-EC" sz="4000" b="1" dirty="0" smtClean="0">
                <a:solidFill>
                  <a:srgbClr val="FFFF00"/>
                </a:solidFill>
              </a:rPr>
              <a:t>Frascos				Toallas absorbentes</a:t>
            </a:r>
          </a:p>
          <a:p>
            <a:pPr algn="just">
              <a:buFont typeface="Arial" pitchFamily="34" charset="0"/>
              <a:buChar char="•"/>
            </a:pPr>
            <a:endParaRPr lang="es-EC" sz="4000" b="1" dirty="0" smtClean="0">
              <a:solidFill>
                <a:srgbClr val="FFFF00"/>
              </a:solidFill>
            </a:endParaRPr>
          </a:p>
          <a:p>
            <a:pPr algn="just">
              <a:buFont typeface="Arial" pitchFamily="34" charset="0"/>
              <a:buChar char="•"/>
            </a:pPr>
            <a:endParaRPr lang="es-EC" sz="4000" b="1" dirty="0" smtClean="0">
              <a:solidFill>
                <a:srgbClr val="FFFF00"/>
              </a:solidFill>
            </a:endParaRPr>
          </a:p>
          <a:p>
            <a:pPr algn="l">
              <a:buFont typeface="Arial" pitchFamily="34" charset="0"/>
              <a:buChar char="•"/>
            </a:pPr>
            <a:endParaRPr lang="es-EC" sz="4000" b="1" dirty="0" smtClean="0">
              <a:solidFill>
                <a:srgbClr val="FFFF00"/>
              </a:solidFill>
            </a:endParaRPr>
          </a:p>
          <a:p>
            <a:pPr algn="l">
              <a:buFont typeface="Arial" pitchFamily="34" charset="0"/>
              <a:buChar char="•"/>
            </a:pPr>
            <a:endParaRPr lang="es-EC" sz="4300" b="1" dirty="0">
              <a:solidFill>
                <a:srgbClr val="FFFF00"/>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MATERIALES Y EQUIPOS </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cstate="print">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000132" cy="928694"/>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just"/>
            <a:r>
              <a:rPr lang="es-EC" sz="4000" b="1" dirty="0" smtClean="0">
                <a:solidFill>
                  <a:srgbClr val="FFFF00"/>
                </a:solidFill>
              </a:rPr>
              <a:t>FACTOR A</a:t>
            </a:r>
          </a:p>
          <a:p>
            <a:pPr algn="just">
              <a:buFont typeface="Arial" pitchFamily="34" charset="0"/>
              <a:buChar char="•"/>
            </a:pPr>
            <a:r>
              <a:rPr lang="es-EC" sz="4000" b="1" dirty="0" smtClean="0">
                <a:solidFill>
                  <a:srgbClr val="FFFF00"/>
                </a:solidFill>
              </a:rPr>
              <a:t>Porcentaje de conservante Dioxipac  (Dióxido de cloro al 10%) </a:t>
            </a:r>
          </a:p>
          <a:p>
            <a:pPr algn="just"/>
            <a:endParaRPr lang="es-EC" sz="4000" b="1" dirty="0" smtClean="0">
              <a:solidFill>
                <a:srgbClr val="FF0000"/>
              </a:solidFill>
            </a:endParaRPr>
          </a:p>
          <a:p>
            <a:pPr algn="just"/>
            <a:r>
              <a:rPr lang="es-EC" sz="4000" b="1" dirty="0" smtClean="0">
                <a:solidFill>
                  <a:srgbClr val="FFFF00"/>
                </a:solidFill>
              </a:rPr>
              <a:t>FACTOR B</a:t>
            </a:r>
          </a:p>
          <a:p>
            <a:pPr algn="just">
              <a:buFont typeface="Arial" pitchFamily="34" charset="0"/>
              <a:buChar char="•"/>
            </a:pPr>
            <a:r>
              <a:rPr lang="es-EC" sz="4000" b="1" dirty="0" smtClean="0">
                <a:solidFill>
                  <a:srgbClr val="FFFF00"/>
                </a:solidFill>
              </a:rPr>
              <a:t>Temperatura de conservación</a:t>
            </a:r>
          </a:p>
          <a:p>
            <a:pPr algn="just">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FACTORES EN ESTUDIO</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3">
            <a:lum bright="-20000" contrast="-34000"/>
          </a:blip>
          <a:srcRect/>
          <a:stretch>
            <a:fillRect/>
          </a:stretch>
        </p:blipFill>
        <p:spPr bwMode="auto">
          <a:xfrm>
            <a:off x="0" y="27384"/>
            <a:ext cx="9115453" cy="6858000"/>
          </a:xfrm>
          <a:prstGeom prst="rect">
            <a:avLst/>
          </a:prstGeom>
          <a:noFill/>
        </p:spPr>
      </p:pic>
      <p:pic>
        <p:nvPicPr>
          <p:cNvPr id="5" name="4 Imagen" descr="http://www.utn.edu.ec/aetdrupal/sites/default/files/descargar_selloUTN.jpg"/>
          <p:cNvPicPr/>
          <p:nvPr/>
        </p:nvPicPr>
        <p:blipFill>
          <a:blip r:embed="rId4">
            <a:extLst>
              <a:ext uri="{BEBA8EAE-BF5A-486C-A8C5-ECC9F3942E4B}">
                <a14:imgProps xmlns:a14="http://schemas.microsoft.com/office/drawing/2010/main" xmlns="">
                  <a14:imgLayer r:embed="rId5">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357322" cy="1308684"/>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TRATAMIENTOS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graphicFrame>
        <p:nvGraphicFramePr>
          <p:cNvPr id="22531" name="Object 3"/>
          <p:cNvGraphicFramePr>
            <a:graphicFrameLocks noChangeAspect="1"/>
          </p:cNvGraphicFramePr>
          <p:nvPr/>
        </p:nvGraphicFramePr>
        <p:xfrm>
          <a:off x="288925" y="1782763"/>
          <a:ext cx="8458200" cy="4694237"/>
        </p:xfrm>
        <a:graphic>
          <a:graphicData uri="http://schemas.openxmlformats.org/presentationml/2006/ole">
            <p:oleObj spid="_x0000_s22536" name="Documento" r:id="rId6" imgW="5762945" imgH="3375829" progId="Word.Document.12">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85884" cy="1143008"/>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DISEÑO EXPERIMENTAL</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fontScale="92500" lnSpcReduction="20000"/>
          </a:bodyPr>
          <a:lstStyle/>
          <a:p>
            <a:pPr algn="just">
              <a:spcBef>
                <a:spcPct val="20000"/>
              </a:spcBef>
            </a:pPr>
            <a:r>
              <a:rPr lang="es-ES" sz="3600" b="1" dirty="0">
                <a:solidFill>
                  <a:srgbClr val="FFFF00"/>
                </a:solidFill>
              </a:rPr>
              <a:t>En la presente investigación, se utilizó un  DISEÑO COMPLETAMENTE AL AZAR (DCA) con arreglo factorial  A x B, para evaluar los diferentes niveles de Dioxipac y temperatura para conservar la savia de penco fresco “mishque” </a:t>
            </a:r>
            <a:r>
              <a:rPr lang="es-ES" sz="3600" dirty="0">
                <a:solidFill>
                  <a:srgbClr val="FFFF00"/>
                </a:solidFill>
              </a:rPr>
              <a:t>,</a:t>
            </a:r>
            <a:r>
              <a:rPr lang="es-ES" sz="3600" b="1" dirty="0">
                <a:solidFill>
                  <a:srgbClr val="FFFF00"/>
                </a:solidFill>
              </a:rPr>
              <a:t>cabe recalcar que no se trabajó con un testigo debido a la corta vida útil del “mishque” </a:t>
            </a:r>
            <a:r>
              <a:rPr lang="es-ES" sz="3600" b="1" dirty="0" smtClean="0">
                <a:solidFill>
                  <a:srgbClr val="FFFF00"/>
                </a:solidFill>
              </a:rPr>
              <a:t>(máx.. 24 </a:t>
            </a:r>
            <a:r>
              <a:rPr lang="es-ES" sz="3600" b="1" dirty="0">
                <a:solidFill>
                  <a:srgbClr val="FFFF00"/>
                </a:solidFill>
              </a:rPr>
              <a:t>horas) y por no existir en el mercado un producto similar. </a:t>
            </a:r>
            <a:endParaRPr lang="es-EC" sz="3600" dirty="0">
              <a:solidFill>
                <a:srgbClr val="FFFF00"/>
              </a:solidFill>
            </a:endParaRPr>
          </a:p>
          <a:p>
            <a:pPr marL="0" marR="0" lvl="0" indent="0" defTabSz="914400" rtl="0" eaLnBrk="1" fontAlgn="auto" latinLnBrk="0" hangingPunct="1">
              <a:lnSpc>
                <a:spcPct val="100000"/>
              </a:lnSpc>
              <a:spcBef>
                <a:spcPct val="20000"/>
              </a:spcBef>
              <a:spcAft>
                <a:spcPts val="0"/>
              </a:spcAft>
              <a:buClrTx/>
              <a:buSzTx/>
              <a:tabLst/>
              <a:defRPr/>
            </a:pPr>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cstate="print">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000132" cy="857256"/>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VARIABLES EN ESTUDIO</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fontScale="70000" lnSpcReduction="20000"/>
          </a:bodyPr>
          <a:lstStyle/>
          <a:p>
            <a:r>
              <a:rPr lang="es-ES" sz="3600" b="1" dirty="0" smtClean="0">
                <a:solidFill>
                  <a:srgbClr val="FFFF00"/>
                </a:solidFill>
              </a:rPr>
              <a:t>FISICAS</a:t>
            </a:r>
            <a:endParaRPr lang="es-EC" sz="3600" dirty="0">
              <a:solidFill>
                <a:srgbClr val="FFFF00"/>
              </a:solidFill>
            </a:endParaRPr>
          </a:p>
          <a:p>
            <a:pPr lvl="0">
              <a:buFont typeface="Arial" pitchFamily="34" charset="0"/>
              <a:buChar char="•"/>
            </a:pPr>
            <a:r>
              <a:rPr lang="es-ES" sz="3600" dirty="0">
                <a:solidFill>
                  <a:srgbClr val="FFFF00"/>
                </a:solidFill>
              </a:rPr>
              <a:t>pH</a:t>
            </a:r>
            <a:endParaRPr lang="es-EC" sz="3600" dirty="0">
              <a:solidFill>
                <a:srgbClr val="FFFF00"/>
              </a:solidFill>
            </a:endParaRPr>
          </a:p>
          <a:p>
            <a:pPr lvl="0">
              <a:buFont typeface="Arial" pitchFamily="34" charset="0"/>
              <a:buChar char="•"/>
            </a:pPr>
            <a:r>
              <a:rPr lang="es-ES" sz="3600" dirty="0">
                <a:solidFill>
                  <a:srgbClr val="FFFF00"/>
                </a:solidFill>
              </a:rPr>
              <a:t>Sólidos Solubles (ºBrix)</a:t>
            </a:r>
            <a:endParaRPr lang="es-EC" sz="3600" dirty="0">
              <a:solidFill>
                <a:srgbClr val="FFFF00"/>
              </a:solidFill>
            </a:endParaRPr>
          </a:p>
          <a:p>
            <a:pPr lvl="0">
              <a:buFont typeface="Arial" pitchFamily="34" charset="0"/>
              <a:buChar char="•"/>
            </a:pPr>
            <a:r>
              <a:rPr lang="es-ES" sz="3600" dirty="0">
                <a:solidFill>
                  <a:srgbClr val="FFFF00"/>
                </a:solidFill>
              </a:rPr>
              <a:t>Densidad</a:t>
            </a:r>
            <a:endParaRPr lang="es-EC" sz="3600" dirty="0">
              <a:solidFill>
                <a:srgbClr val="FFFF00"/>
              </a:solidFill>
            </a:endParaRPr>
          </a:p>
          <a:p>
            <a:pPr lvl="0">
              <a:buFont typeface="Arial" pitchFamily="34" charset="0"/>
              <a:buChar char="•"/>
            </a:pPr>
            <a:r>
              <a:rPr lang="es-ES" sz="3600" dirty="0">
                <a:solidFill>
                  <a:srgbClr val="FFFF00"/>
                </a:solidFill>
              </a:rPr>
              <a:t>Acidez </a:t>
            </a:r>
            <a:endParaRPr lang="es-ES" sz="3600" dirty="0" smtClean="0">
              <a:solidFill>
                <a:srgbClr val="FFFF00"/>
              </a:solidFill>
            </a:endParaRPr>
          </a:p>
          <a:p>
            <a:pPr lvl="0"/>
            <a:endParaRPr lang="es-EC" sz="3600" dirty="0">
              <a:solidFill>
                <a:srgbClr val="FFFF00"/>
              </a:solidFill>
            </a:endParaRPr>
          </a:p>
          <a:p>
            <a:r>
              <a:rPr lang="es-EC" sz="3600" b="1" dirty="0" smtClean="0">
                <a:solidFill>
                  <a:srgbClr val="FFFF00"/>
                </a:solidFill>
              </a:rPr>
              <a:t>TIEMPO DE VIDA UTIL</a:t>
            </a:r>
            <a:endParaRPr lang="es-EC" sz="3600" dirty="0">
              <a:solidFill>
                <a:srgbClr val="FFFF00"/>
              </a:solidFill>
            </a:endParaRPr>
          </a:p>
          <a:p>
            <a:pPr lvl="0"/>
            <a:r>
              <a:rPr lang="es-ES" sz="3600" dirty="0">
                <a:solidFill>
                  <a:srgbClr val="FFFF00"/>
                </a:solidFill>
              </a:rPr>
              <a:t>El análisis del tiempo de vida útil está directamente relacionado con la variación  del pH y  acidez</a:t>
            </a:r>
            <a:r>
              <a:rPr lang="es-ES" sz="3600" dirty="0" smtClean="0">
                <a:solidFill>
                  <a:srgbClr val="FFFF00"/>
                </a:solidFill>
              </a:rPr>
              <a:t>.</a:t>
            </a:r>
          </a:p>
          <a:p>
            <a:pPr lvl="0"/>
            <a:endParaRPr lang="es-EC" sz="3600" dirty="0">
              <a:solidFill>
                <a:srgbClr val="FFFF00"/>
              </a:solidFill>
            </a:endParaRPr>
          </a:p>
          <a:p>
            <a:r>
              <a:rPr lang="es-EC" sz="3600" b="1" dirty="0" smtClean="0">
                <a:solidFill>
                  <a:srgbClr val="FFFF00"/>
                </a:solidFill>
              </a:rPr>
              <a:t>MICROBIOLOGICAS</a:t>
            </a:r>
            <a:endParaRPr lang="es-EC" sz="3600" dirty="0">
              <a:solidFill>
                <a:srgbClr val="FFFF00"/>
              </a:solidFill>
            </a:endParaRPr>
          </a:p>
          <a:p>
            <a:pPr lvl="0">
              <a:buFont typeface="Arial" pitchFamily="34" charset="0"/>
              <a:buChar char="•"/>
            </a:pPr>
            <a:r>
              <a:rPr lang="es-ES" sz="3600" dirty="0">
                <a:solidFill>
                  <a:srgbClr val="FFFF00"/>
                </a:solidFill>
              </a:rPr>
              <a:t>Recuento Total de aerobios.</a:t>
            </a:r>
            <a:endParaRPr lang="es-EC" sz="3600" dirty="0">
              <a:solidFill>
                <a:srgbClr val="FFFF00"/>
              </a:solidFill>
            </a:endParaRPr>
          </a:p>
          <a:p>
            <a:pPr lvl="0">
              <a:buFont typeface="Arial" pitchFamily="34" charset="0"/>
              <a:buChar char="•"/>
            </a:pPr>
            <a:r>
              <a:rPr lang="es-ES" sz="3600" dirty="0">
                <a:solidFill>
                  <a:srgbClr val="FFFF00"/>
                </a:solidFill>
              </a:rPr>
              <a:t>Coliformes totales.</a:t>
            </a:r>
            <a:endParaRPr lang="es-EC" sz="3600" dirty="0">
              <a:solidFill>
                <a:srgbClr val="FFFF00"/>
              </a:solidFill>
            </a:endParaRPr>
          </a:p>
          <a:p>
            <a:pPr lvl="0">
              <a:buFont typeface="Arial" pitchFamily="34" charset="0"/>
              <a:buChar char="•"/>
            </a:pPr>
            <a:r>
              <a:rPr lang="es-ES" sz="3600" dirty="0">
                <a:solidFill>
                  <a:srgbClr val="FFFF00"/>
                </a:solidFill>
              </a:rPr>
              <a:t>Mohos y </a:t>
            </a:r>
            <a:r>
              <a:rPr lang="es-ES" sz="3600" dirty="0" smtClean="0">
                <a:solidFill>
                  <a:srgbClr val="FFFF00"/>
                </a:solidFill>
              </a:rPr>
              <a:t>Levaduras</a:t>
            </a:r>
            <a:endParaRPr lang="es-EC" sz="3600"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357322" cy="1308684"/>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VARIABLES EN ESTUDIO</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fontScale="77500" lnSpcReduction="20000"/>
          </a:bodyPr>
          <a:lstStyle/>
          <a:p>
            <a:endParaRPr lang="es-EC" sz="3600" dirty="0"/>
          </a:p>
          <a:p>
            <a:r>
              <a:rPr lang="es-EC" sz="3600" b="1" dirty="0" smtClean="0">
                <a:solidFill>
                  <a:srgbClr val="FFFF00"/>
                </a:solidFill>
              </a:rPr>
              <a:t>ORGANOLÉPTICAS</a:t>
            </a:r>
            <a:endParaRPr lang="es-EC" sz="3600" dirty="0">
              <a:solidFill>
                <a:srgbClr val="FFFF00"/>
              </a:solidFill>
            </a:endParaRPr>
          </a:p>
          <a:p>
            <a:pPr lvl="0"/>
            <a:r>
              <a:rPr lang="es-ES" sz="3600" dirty="0">
                <a:solidFill>
                  <a:srgbClr val="FFFF00"/>
                </a:solidFill>
              </a:rPr>
              <a:t>Olor</a:t>
            </a:r>
            <a:endParaRPr lang="es-EC" sz="3600" dirty="0">
              <a:solidFill>
                <a:srgbClr val="FFFF00"/>
              </a:solidFill>
            </a:endParaRPr>
          </a:p>
          <a:p>
            <a:pPr lvl="0"/>
            <a:r>
              <a:rPr lang="es-ES" sz="3600" dirty="0">
                <a:solidFill>
                  <a:srgbClr val="FFFF00"/>
                </a:solidFill>
              </a:rPr>
              <a:t>Color</a:t>
            </a:r>
            <a:endParaRPr lang="es-EC" sz="3600" dirty="0">
              <a:solidFill>
                <a:srgbClr val="FFFF00"/>
              </a:solidFill>
            </a:endParaRPr>
          </a:p>
          <a:p>
            <a:pPr lvl="0"/>
            <a:r>
              <a:rPr lang="es-ES" sz="3600" dirty="0">
                <a:solidFill>
                  <a:srgbClr val="FFFF00"/>
                </a:solidFill>
              </a:rPr>
              <a:t>Sabor</a:t>
            </a:r>
            <a:endParaRPr lang="es-EC" sz="3600" dirty="0">
              <a:solidFill>
                <a:srgbClr val="FFFF00"/>
              </a:solidFill>
            </a:endParaRPr>
          </a:p>
          <a:p>
            <a:pPr lvl="0"/>
            <a:r>
              <a:rPr lang="es-ES" sz="3600" dirty="0" smtClean="0">
                <a:solidFill>
                  <a:srgbClr val="FFFF00"/>
                </a:solidFill>
              </a:rPr>
              <a:t>Aspecto</a:t>
            </a:r>
          </a:p>
          <a:p>
            <a:pPr lvl="0"/>
            <a:endParaRPr lang="es-EC" sz="3600" dirty="0">
              <a:solidFill>
                <a:srgbClr val="FFFF00"/>
              </a:solidFill>
            </a:endParaRPr>
          </a:p>
          <a:p>
            <a:r>
              <a:rPr lang="es-EC" sz="3600" b="1" dirty="0" smtClean="0">
                <a:solidFill>
                  <a:srgbClr val="FFFF00"/>
                </a:solidFill>
              </a:rPr>
              <a:t>QUÍMICAS</a:t>
            </a:r>
            <a:endParaRPr lang="es-EC" sz="3600" dirty="0">
              <a:solidFill>
                <a:srgbClr val="FFFF00"/>
              </a:solidFill>
            </a:endParaRPr>
          </a:p>
          <a:p>
            <a:pPr lvl="0"/>
            <a:r>
              <a:rPr lang="es-ES" sz="3600" dirty="0" smtClean="0">
                <a:solidFill>
                  <a:srgbClr val="FFFF00"/>
                </a:solidFill>
              </a:rPr>
              <a:t>Proteína</a:t>
            </a:r>
            <a:r>
              <a:rPr lang="es-EC" sz="3600" dirty="0" smtClean="0">
                <a:solidFill>
                  <a:srgbClr val="FFFF00"/>
                </a:solidFill>
              </a:rPr>
              <a:t>			</a:t>
            </a:r>
            <a:r>
              <a:rPr lang="es-ES" sz="3600" dirty="0" smtClean="0">
                <a:solidFill>
                  <a:srgbClr val="FFFF00"/>
                </a:solidFill>
              </a:rPr>
              <a:t>Sólidos </a:t>
            </a:r>
            <a:r>
              <a:rPr lang="es-ES" sz="3600" dirty="0">
                <a:solidFill>
                  <a:srgbClr val="FFFF00"/>
                </a:solidFill>
              </a:rPr>
              <a:t>totales</a:t>
            </a:r>
            <a:endParaRPr lang="es-EC" sz="3600" dirty="0">
              <a:solidFill>
                <a:srgbClr val="FFFF00"/>
              </a:solidFill>
            </a:endParaRPr>
          </a:p>
          <a:p>
            <a:pPr lvl="0"/>
            <a:r>
              <a:rPr lang="es-ES" sz="3600" dirty="0">
                <a:solidFill>
                  <a:srgbClr val="FFFF00"/>
                </a:solidFill>
              </a:rPr>
              <a:t>Vitamina </a:t>
            </a:r>
            <a:r>
              <a:rPr lang="es-ES" sz="3600" dirty="0" smtClean="0">
                <a:solidFill>
                  <a:srgbClr val="FFFF00"/>
                </a:solidFill>
              </a:rPr>
              <a:t>C</a:t>
            </a:r>
            <a:r>
              <a:rPr lang="es-EC" sz="3600" dirty="0" smtClean="0">
                <a:solidFill>
                  <a:srgbClr val="FFFF00"/>
                </a:solidFill>
              </a:rPr>
              <a:t>		</a:t>
            </a:r>
            <a:r>
              <a:rPr lang="es-ES" sz="3600" dirty="0" smtClean="0">
                <a:solidFill>
                  <a:srgbClr val="FFFF00"/>
                </a:solidFill>
              </a:rPr>
              <a:t>Niacina</a:t>
            </a:r>
            <a:endParaRPr lang="es-EC" sz="3600" dirty="0">
              <a:solidFill>
                <a:srgbClr val="FFFF00"/>
              </a:solidFill>
            </a:endParaRPr>
          </a:p>
          <a:p>
            <a:pPr lvl="0"/>
            <a:r>
              <a:rPr lang="es-ES" sz="3600" dirty="0" smtClean="0">
                <a:solidFill>
                  <a:srgbClr val="FFFF00"/>
                </a:solidFill>
              </a:rPr>
              <a:t>Tiamina</a:t>
            </a:r>
            <a:r>
              <a:rPr lang="es-EC" sz="3600" dirty="0" smtClean="0">
                <a:solidFill>
                  <a:srgbClr val="FFFF00"/>
                </a:solidFill>
              </a:rPr>
              <a:t>			</a:t>
            </a:r>
            <a:r>
              <a:rPr lang="es-ES" sz="3600" dirty="0" smtClean="0">
                <a:solidFill>
                  <a:srgbClr val="FFFF00"/>
                </a:solidFill>
              </a:rPr>
              <a:t>Riboflavina</a:t>
            </a:r>
            <a:endParaRPr lang="es-EC" sz="3600" dirty="0">
              <a:solidFill>
                <a:srgbClr val="FFFF00"/>
              </a:solidFill>
            </a:endParaRPr>
          </a:p>
          <a:p>
            <a:pPr lvl="0"/>
            <a:r>
              <a:rPr lang="es-ES" sz="3600" dirty="0" smtClean="0">
                <a:solidFill>
                  <a:srgbClr val="FFFF00"/>
                </a:solidFill>
              </a:rPr>
              <a:t>Ceniza</a:t>
            </a:r>
            <a:r>
              <a:rPr lang="es-EC" sz="3600" dirty="0" smtClean="0">
                <a:solidFill>
                  <a:srgbClr val="FFFF00"/>
                </a:solidFill>
              </a:rPr>
              <a:t>			</a:t>
            </a:r>
            <a:r>
              <a:rPr lang="es-ES" sz="3600" dirty="0" smtClean="0">
                <a:solidFill>
                  <a:srgbClr val="FFFF00"/>
                </a:solidFill>
              </a:rPr>
              <a:t>Hierro</a:t>
            </a:r>
            <a:endParaRPr lang="es-EC" sz="3600" dirty="0">
              <a:solidFill>
                <a:srgbClr val="FFFF00"/>
              </a:solidFill>
            </a:endParaRPr>
          </a:p>
          <a:p>
            <a:pPr lvl="0"/>
            <a:r>
              <a:rPr lang="es-ES" sz="3600" dirty="0" smtClean="0">
                <a:solidFill>
                  <a:srgbClr val="FFFF00"/>
                </a:solidFill>
              </a:rPr>
              <a:t>Calcio</a:t>
            </a:r>
            <a:r>
              <a:rPr lang="es-EC" sz="3600" dirty="0" smtClean="0">
                <a:solidFill>
                  <a:srgbClr val="FFFF00"/>
                </a:solidFill>
              </a:rPr>
              <a:t>			</a:t>
            </a:r>
            <a:r>
              <a:rPr lang="es-ES" sz="3600" dirty="0" smtClean="0">
                <a:solidFill>
                  <a:srgbClr val="FFFF00"/>
                </a:solidFill>
              </a:rPr>
              <a:t>Fósforo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143008" cy="928694"/>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lnSpcReduction="10000"/>
          </a:bodyPr>
          <a:lstStyle/>
          <a:p>
            <a:pPr algn="just">
              <a:buFont typeface="Arial" pitchFamily="34" charset="0"/>
              <a:buChar char="•"/>
            </a:pPr>
            <a:r>
              <a:rPr lang="es-EC" b="1" dirty="0" smtClean="0">
                <a:solidFill>
                  <a:srgbClr val="FFFF00"/>
                </a:solidFill>
              </a:rPr>
              <a:t>La savia de penco “mishque”, es un producto extraído del penco silvestre (</a:t>
            </a:r>
            <a:r>
              <a:rPr lang="es-EC" b="1" i="1" dirty="0" smtClean="0">
                <a:solidFill>
                  <a:srgbClr val="FFFF00"/>
                </a:solidFill>
              </a:rPr>
              <a:t>Agave americana</a:t>
            </a:r>
            <a:r>
              <a:rPr lang="es-EC" b="1" dirty="0" smtClean="0">
                <a:solidFill>
                  <a:srgbClr val="FFFF00"/>
                </a:solidFill>
              </a:rPr>
              <a:t> )  el desconocimiento de sus propiedades y características  ha hecho que no se aproveche su valor nutritivo, medicinal, y económico</a:t>
            </a:r>
          </a:p>
          <a:p>
            <a:pPr algn="just">
              <a:buFont typeface="Arial" pitchFamily="34" charset="0"/>
              <a:buChar char="•"/>
            </a:pPr>
            <a:r>
              <a:rPr lang="es-EC" b="1" dirty="0" smtClean="0">
                <a:solidFill>
                  <a:srgbClr val="FFFF00"/>
                </a:solidFill>
              </a:rPr>
              <a:t>Su corta vida útil ha motivado que se aplique métodos de conservación tradicionales que hacen que pierda sus características originales. </a:t>
            </a:r>
          </a:p>
          <a:p>
            <a:pPr algn="just">
              <a:buFont typeface="Arial" pitchFamily="34" charset="0"/>
              <a:buChar char="•"/>
            </a:pPr>
            <a:r>
              <a:rPr lang="es-EC" b="1" dirty="0" smtClean="0">
                <a:solidFill>
                  <a:srgbClr val="FFFF00"/>
                </a:solidFill>
              </a:rPr>
              <a:t>El presente trabajo  científico busca  rescatar y difundir el valor nutricional de el “mishque” en estado natural  fresco fortaleciendo la parte productiva, cultural, y agroindustrial en armonía con el medio ambiente y la parte humana.</a:t>
            </a:r>
            <a:endParaRPr lang="es-EC" b="1" dirty="0">
              <a:solidFill>
                <a:srgbClr val="FFFF00"/>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INTRODUCCIÓN</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357322" cy="1308684"/>
          </a:xfrm>
          <a:prstGeom prst="rect">
            <a:avLst/>
          </a:prstGeom>
          <a:noFill/>
          <a:ln>
            <a:noFill/>
          </a:ln>
        </p:spPr>
      </p:pic>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MANEJO ESPECIFICO DEL EXPERIMENTO</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a:bodyPr>
          <a:lstStyle/>
          <a:p>
            <a:endParaRPr lang="es-EC" sz="3600" dirty="0"/>
          </a:p>
          <a:p>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grpSp>
        <p:nvGrpSpPr>
          <p:cNvPr id="47106" name="Group 2"/>
          <p:cNvGrpSpPr>
            <a:grpSpLocks/>
          </p:cNvGrpSpPr>
          <p:nvPr/>
        </p:nvGrpSpPr>
        <p:grpSpPr bwMode="auto">
          <a:xfrm>
            <a:off x="1285852" y="1222375"/>
            <a:ext cx="6240463" cy="5635625"/>
            <a:chOff x="1434" y="2951"/>
            <a:chExt cx="9829" cy="8874"/>
          </a:xfrm>
        </p:grpSpPr>
        <p:sp>
          <p:nvSpPr>
            <p:cNvPr id="47107" name="Rectangle 2"/>
            <p:cNvSpPr>
              <a:spLocks noChangeArrowheads="1"/>
            </p:cNvSpPr>
            <p:nvPr/>
          </p:nvSpPr>
          <p:spPr bwMode="auto">
            <a:xfrm>
              <a:off x="4338" y="2951"/>
              <a:ext cx="4303" cy="452"/>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1" i="0" u="none" strike="noStrike" cap="none" normalizeH="0" baseline="0" smtClean="0">
                  <a:ln>
                    <a:noFill/>
                  </a:ln>
                  <a:effectLst/>
                  <a:latin typeface="Calibri" pitchFamily="34" charset="0"/>
                  <a:cs typeface="Arial" pitchFamily="34" charset="0"/>
                </a:rPr>
                <a:t>CONSERVACIÓN DEL MISHQUE</a:t>
              </a:r>
              <a:endParaRPr kumimoji="0" lang="es-EC" sz="1800" b="1" i="0" u="none" strike="noStrike" cap="none" normalizeH="0" baseline="0" smtClean="0">
                <a:ln>
                  <a:noFill/>
                </a:ln>
                <a:effectLst/>
                <a:latin typeface="Arial" pitchFamily="34" charset="0"/>
                <a:cs typeface="Arial" pitchFamily="34" charset="0"/>
              </a:endParaRPr>
            </a:p>
          </p:txBody>
        </p:sp>
        <p:sp>
          <p:nvSpPr>
            <p:cNvPr id="47108" name="Rectangle 3"/>
            <p:cNvSpPr>
              <a:spLocks noChangeArrowheads="1"/>
            </p:cNvSpPr>
            <p:nvPr/>
          </p:nvSpPr>
          <p:spPr bwMode="auto">
            <a:xfrm>
              <a:off x="4508" y="3726"/>
              <a:ext cx="3851" cy="50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1" i="0" u="sng" strike="noStrike" cap="none" normalizeH="0" baseline="0" smtClean="0">
                  <a:ln>
                    <a:noFill/>
                  </a:ln>
                  <a:effectLst/>
                  <a:latin typeface="Calibri" pitchFamily="34" charset="0"/>
                  <a:cs typeface="Arial" pitchFamily="34" charset="0"/>
                </a:rPr>
                <a:t>PENCO</a:t>
              </a:r>
              <a:endParaRPr kumimoji="0" lang="es-EC" sz="1800" b="1" i="0" u="none" strike="noStrike" cap="none" normalizeH="0" baseline="0" smtClean="0">
                <a:ln>
                  <a:noFill/>
                </a:ln>
                <a:effectLst/>
                <a:latin typeface="Arial" pitchFamily="34" charset="0"/>
                <a:cs typeface="Arial" pitchFamily="34" charset="0"/>
              </a:endParaRPr>
            </a:p>
          </p:txBody>
        </p:sp>
        <p:sp>
          <p:nvSpPr>
            <p:cNvPr id="47109" name="Rectangle 4"/>
            <p:cNvSpPr>
              <a:spLocks noChangeArrowheads="1"/>
            </p:cNvSpPr>
            <p:nvPr/>
          </p:nvSpPr>
          <p:spPr bwMode="auto">
            <a:xfrm>
              <a:off x="5389" y="4599"/>
              <a:ext cx="2264" cy="4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1" i="0" u="none" strike="noStrike" cap="none" normalizeH="0" baseline="0" smtClean="0">
                  <a:ln>
                    <a:noFill/>
                  </a:ln>
                  <a:effectLst/>
                  <a:latin typeface="Calibri" pitchFamily="34" charset="0"/>
                  <a:cs typeface="Arial" pitchFamily="34" charset="0"/>
                </a:rPr>
                <a:t>EXTRACCIÓN</a:t>
              </a:r>
              <a:endParaRPr kumimoji="0" lang="es-EC" sz="1800" b="1" i="0" u="none" strike="noStrike" cap="none" normalizeH="0" baseline="0" smtClean="0">
                <a:ln>
                  <a:noFill/>
                </a:ln>
                <a:effectLst/>
                <a:latin typeface="Arial" pitchFamily="34" charset="0"/>
                <a:cs typeface="Arial" pitchFamily="34" charset="0"/>
              </a:endParaRPr>
            </a:p>
          </p:txBody>
        </p:sp>
        <p:sp>
          <p:nvSpPr>
            <p:cNvPr id="47110" name="Rectangle 5"/>
            <p:cNvSpPr>
              <a:spLocks noChangeArrowheads="1"/>
            </p:cNvSpPr>
            <p:nvPr/>
          </p:nvSpPr>
          <p:spPr bwMode="auto">
            <a:xfrm>
              <a:off x="5389" y="5695"/>
              <a:ext cx="2264" cy="46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1" i="0" u="none" strike="noStrike" cap="none" normalizeH="0" baseline="0" smtClean="0">
                  <a:ln>
                    <a:noFill/>
                  </a:ln>
                  <a:effectLst/>
                  <a:latin typeface="Calibri" pitchFamily="34" charset="0"/>
                  <a:cs typeface="Arial" pitchFamily="34" charset="0"/>
                </a:rPr>
                <a:t>FILTRACIÓN</a:t>
              </a:r>
              <a:endParaRPr kumimoji="0" lang="es-EC" sz="1800" b="1" i="0" u="none" strike="noStrike" cap="none" normalizeH="0" baseline="0" smtClean="0">
                <a:ln>
                  <a:noFill/>
                </a:ln>
                <a:effectLst/>
                <a:latin typeface="Arial" pitchFamily="34" charset="0"/>
                <a:cs typeface="Arial" pitchFamily="34" charset="0"/>
              </a:endParaRPr>
            </a:p>
          </p:txBody>
        </p:sp>
        <p:sp>
          <p:nvSpPr>
            <p:cNvPr id="47111" name="Rectangle 6"/>
            <p:cNvSpPr>
              <a:spLocks noChangeArrowheads="1"/>
            </p:cNvSpPr>
            <p:nvPr/>
          </p:nvSpPr>
          <p:spPr bwMode="auto">
            <a:xfrm>
              <a:off x="5389" y="6740"/>
              <a:ext cx="2445" cy="46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1" i="0" u="none" strike="noStrike" cap="none" normalizeH="0" baseline="0" smtClean="0">
                  <a:ln>
                    <a:noFill/>
                  </a:ln>
                  <a:effectLst/>
                  <a:latin typeface="Calibri" pitchFamily="34" charset="0"/>
                  <a:cs typeface="Arial" pitchFamily="34" charset="0"/>
                </a:rPr>
                <a:t>MISHQUE CRUDO</a:t>
              </a:r>
              <a:endParaRPr kumimoji="0" lang="es-EC" sz="1800" b="1" i="0" u="none" strike="noStrike" cap="none" normalizeH="0" baseline="0" smtClean="0">
                <a:ln>
                  <a:noFill/>
                </a:ln>
                <a:effectLst/>
                <a:latin typeface="Arial" pitchFamily="34" charset="0"/>
                <a:cs typeface="Arial" pitchFamily="34" charset="0"/>
              </a:endParaRPr>
            </a:p>
          </p:txBody>
        </p:sp>
        <p:sp>
          <p:nvSpPr>
            <p:cNvPr id="47112" name="Rectangle 7"/>
            <p:cNvSpPr>
              <a:spLocks noChangeArrowheads="1"/>
            </p:cNvSpPr>
            <p:nvPr/>
          </p:nvSpPr>
          <p:spPr bwMode="auto">
            <a:xfrm>
              <a:off x="2013" y="7431"/>
              <a:ext cx="2757" cy="41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1" i="0" u="none" strike="noStrike" cap="none" normalizeH="0" baseline="0" smtClean="0">
                  <a:ln>
                    <a:noFill/>
                  </a:ln>
                  <a:effectLst/>
                  <a:latin typeface="Calibri" pitchFamily="34" charset="0"/>
                  <a:cs typeface="Arial" pitchFamily="34" charset="0"/>
                </a:rPr>
                <a:t>Dioxipac (0,1; 0,5; 1) %</a:t>
              </a:r>
              <a:endParaRPr kumimoji="0" lang="es-EC" sz="1800" b="1" i="0" u="none" strike="noStrike" cap="none" normalizeH="0" baseline="0" smtClean="0">
                <a:ln>
                  <a:noFill/>
                </a:ln>
                <a:effectLst/>
                <a:latin typeface="Arial" pitchFamily="34" charset="0"/>
                <a:cs typeface="Arial" pitchFamily="34" charset="0"/>
              </a:endParaRPr>
            </a:p>
          </p:txBody>
        </p:sp>
        <p:sp>
          <p:nvSpPr>
            <p:cNvPr id="47113" name="Rectangle 8"/>
            <p:cNvSpPr>
              <a:spLocks noChangeArrowheads="1"/>
            </p:cNvSpPr>
            <p:nvPr/>
          </p:nvSpPr>
          <p:spPr bwMode="auto">
            <a:xfrm>
              <a:off x="5389" y="8191"/>
              <a:ext cx="2179" cy="988"/>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1" i="0" u="none" strike="noStrike" cap="none" normalizeH="0" baseline="0" smtClean="0">
                  <a:ln>
                    <a:noFill/>
                  </a:ln>
                  <a:effectLst/>
                  <a:latin typeface="Calibri" pitchFamily="34" charset="0"/>
                  <a:cs typeface="Arial" pitchFamily="34" charset="0"/>
                </a:rPr>
                <a:t>MISHQUE CON CONSERVANTE</a:t>
              </a:r>
              <a:endParaRPr kumimoji="0" lang="es-EC" sz="1800" b="1" i="0" u="none" strike="noStrike" cap="none" normalizeH="0" baseline="0" smtClean="0">
                <a:ln>
                  <a:noFill/>
                </a:ln>
                <a:effectLst/>
                <a:latin typeface="Arial" pitchFamily="34" charset="0"/>
                <a:cs typeface="Arial" pitchFamily="34" charset="0"/>
              </a:endParaRPr>
            </a:p>
          </p:txBody>
        </p:sp>
        <p:sp>
          <p:nvSpPr>
            <p:cNvPr id="47114" name="Rectangle 9"/>
            <p:cNvSpPr>
              <a:spLocks noChangeArrowheads="1"/>
            </p:cNvSpPr>
            <p:nvPr/>
          </p:nvSpPr>
          <p:spPr bwMode="auto">
            <a:xfrm>
              <a:off x="8456" y="9412"/>
              <a:ext cx="2622" cy="7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1" i="0" u="none" strike="noStrike" cap="none" normalizeH="0" baseline="0" smtClean="0">
                  <a:ln>
                    <a:noFill/>
                  </a:ln>
                  <a:effectLst/>
                  <a:latin typeface="Calibri" pitchFamily="34" charset="0"/>
                  <a:cs typeface="Arial" pitchFamily="34" charset="0"/>
                </a:rPr>
                <a:t>Análisis microbiológicos a todos los tratamientos.</a:t>
              </a:r>
              <a:endParaRPr kumimoji="0" lang="es-EC" sz="1800" b="1" i="0" u="none" strike="noStrike" cap="none" normalizeH="0" baseline="0" smtClean="0">
                <a:ln>
                  <a:noFill/>
                </a:ln>
                <a:effectLst/>
                <a:latin typeface="Arial" pitchFamily="34" charset="0"/>
                <a:cs typeface="Arial" pitchFamily="34" charset="0"/>
              </a:endParaRPr>
            </a:p>
          </p:txBody>
        </p:sp>
        <p:sp>
          <p:nvSpPr>
            <p:cNvPr id="47115" name="Rectangle 10"/>
            <p:cNvSpPr>
              <a:spLocks noChangeArrowheads="1"/>
            </p:cNvSpPr>
            <p:nvPr/>
          </p:nvSpPr>
          <p:spPr bwMode="auto">
            <a:xfrm>
              <a:off x="8456" y="10276"/>
              <a:ext cx="2622" cy="4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1" i="0" u="none" strike="noStrike" cap="none" normalizeH="0" baseline="0" smtClean="0">
                  <a:ln>
                    <a:noFill/>
                  </a:ln>
                  <a:effectLst/>
                  <a:latin typeface="Calibri" pitchFamily="34" charset="0"/>
                  <a:cs typeface="Arial" pitchFamily="34" charset="0"/>
                </a:rPr>
                <a:t>Análisis organolépticos.</a:t>
              </a:r>
              <a:endParaRPr kumimoji="0" lang="es-EC" sz="1800" b="1" i="0" u="none" strike="noStrike" cap="none" normalizeH="0" baseline="0" smtClean="0">
                <a:ln>
                  <a:noFill/>
                </a:ln>
                <a:effectLst/>
                <a:latin typeface="Arial" pitchFamily="34" charset="0"/>
                <a:cs typeface="Arial" pitchFamily="34" charset="0"/>
              </a:endParaRPr>
            </a:p>
          </p:txBody>
        </p:sp>
        <p:sp>
          <p:nvSpPr>
            <p:cNvPr id="47116" name="Rectangle 11"/>
            <p:cNvSpPr>
              <a:spLocks noChangeArrowheads="1"/>
            </p:cNvSpPr>
            <p:nvPr/>
          </p:nvSpPr>
          <p:spPr bwMode="auto">
            <a:xfrm>
              <a:off x="8456" y="11139"/>
              <a:ext cx="2622" cy="6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1" i="0" u="none" strike="noStrike" cap="none" normalizeH="0" baseline="0" smtClean="0">
                  <a:ln>
                    <a:noFill/>
                  </a:ln>
                  <a:effectLst/>
                  <a:latin typeface="Calibri" pitchFamily="34" charset="0"/>
                  <a:cs typeface="Arial" pitchFamily="34" charset="0"/>
                </a:rPr>
                <a:t>Análisis químicos a los dos mejores tratamientos</a:t>
              </a:r>
              <a:endParaRPr kumimoji="0" lang="es-EC" sz="1800" b="1" i="0" u="none" strike="noStrike" cap="none" normalizeH="0" baseline="0" smtClean="0">
                <a:ln>
                  <a:noFill/>
                </a:ln>
                <a:effectLst/>
                <a:latin typeface="Arial" pitchFamily="34" charset="0"/>
                <a:cs typeface="Arial" pitchFamily="34" charset="0"/>
              </a:endParaRPr>
            </a:p>
          </p:txBody>
        </p:sp>
        <p:cxnSp>
          <p:nvCxnSpPr>
            <p:cNvPr id="47117" name="AutoShape 12"/>
            <p:cNvCxnSpPr>
              <a:cxnSpLocks noChangeShapeType="1"/>
            </p:cNvCxnSpPr>
            <p:nvPr/>
          </p:nvCxnSpPr>
          <p:spPr bwMode="auto">
            <a:xfrm>
              <a:off x="7653" y="4887"/>
              <a:ext cx="706" cy="0"/>
            </a:xfrm>
            <a:prstGeom prst="straightConnector1">
              <a:avLst/>
            </a:prstGeom>
            <a:noFill/>
            <a:ln w="9525">
              <a:solidFill>
                <a:srgbClr val="000000"/>
              </a:solidFill>
              <a:round/>
              <a:headEnd/>
              <a:tailEnd/>
            </a:ln>
          </p:spPr>
        </p:cxnSp>
        <p:sp>
          <p:nvSpPr>
            <p:cNvPr id="47118" name="AutoShape 13"/>
            <p:cNvSpPr>
              <a:spLocks noChangeArrowheads="1"/>
            </p:cNvSpPr>
            <p:nvPr/>
          </p:nvSpPr>
          <p:spPr bwMode="auto">
            <a:xfrm>
              <a:off x="8359" y="4599"/>
              <a:ext cx="1920" cy="38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1" i="0" u="none" strike="noStrike" cap="none" normalizeH="0" baseline="0" smtClean="0">
                  <a:ln>
                    <a:noFill/>
                  </a:ln>
                  <a:effectLst/>
                  <a:latin typeface="Calibri" pitchFamily="34" charset="0"/>
                  <a:cs typeface="Arial" pitchFamily="34" charset="0"/>
                </a:rPr>
                <a:t>Raspado del penco</a:t>
              </a:r>
              <a:endParaRPr kumimoji="0" lang="es-EC" sz="1800" b="1" i="0" u="none" strike="noStrike" cap="none" normalizeH="0" baseline="0" smtClean="0">
                <a:ln>
                  <a:noFill/>
                </a:ln>
                <a:effectLst/>
                <a:latin typeface="Arial" pitchFamily="34" charset="0"/>
                <a:cs typeface="Arial" pitchFamily="34" charset="0"/>
              </a:endParaRPr>
            </a:p>
          </p:txBody>
        </p:sp>
        <p:cxnSp>
          <p:nvCxnSpPr>
            <p:cNvPr id="47119" name="AutoShape 14"/>
            <p:cNvCxnSpPr>
              <a:cxnSpLocks noChangeShapeType="1"/>
            </p:cNvCxnSpPr>
            <p:nvPr/>
          </p:nvCxnSpPr>
          <p:spPr bwMode="auto">
            <a:xfrm>
              <a:off x="7653" y="5934"/>
              <a:ext cx="533" cy="0"/>
            </a:xfrm>
            <a:prstGeom prst="straightConnector1">
              <a:avLst/>
            </a:prstGeom>
            <a:noFill/>
            <a:ln w="9525">
              <a:solidFill>
                <a:srgbClr val="000000"/>
              </a:solidFill>
              <a:round/>
              <a:headEnd/>
              <a:tailEnd type="triangle" w="med" len="med"/>
            </a:ln>
          </p:spPr>
        </p:cxnSp>
        <p:sp>
          <p:nvSpPr>
            <p:cNvPr id="47120" name="AutoShape 15"/>
            <p:cNvSpPr>
              <a:spLocks noChangeArrowheads="1"/>
            </p:cNvSpPr>
            <p:nvPr/>
          </p:nvSpPr>
          <p:spPr bwMode="auto">
            <a:xfrm>
              <a:off x="8186" y="5695"/>
              <a:ext cx="1805" cy="469"/>
            </a:xfrm>
            <a:prstGeom prst="roundRect">
              <a:avLst>
                <a:gd name="adj" fmla="val 16667"/>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1" i="0" u="none" strike="noStrike" cap="none" normalizeH="0" baseline="0" smtClean="0">
                  <a:ln>
                    <a:noFill/>
                  </a:ln>
                  <a:effectLst/>
                  <a:latin typeface="Calibri" pitchFamily="34" charset="0"/>
                  <a:cs typeface="Arial" pitchFamily="34" charset="0"/>
                </a:rPr>
                <a:t>Impurezas</a:t>
              </a:r>
              <a:endParaRPr kumimoji="0" lang="es-EC" sz="1800" b="1" i="0" u="none" strike="noStrike" cap="none" normalizeH="0" baseline="0" smtClean="0">
                <a:ln>
                  <a:noFill/>
                </a:ln>
                <a:effectLst/>
                <a:latin typeface="Arial" pitchFamily="34" charset="0"/>
                <a:cs typeface="Arial" pitchFamily="34" charset="0"/>
              </a:endParaRPr>
            </a:p>
          </p:txBody>
        </p:sp>
        <p:sp>
          <p:nvSpPr>
            <p:cNvPr id="47121" name="AutoShape 16"/>
            <p:cNvSpPr>
              <a:spLocks noChangeArrowheads="1"/>
            </p:cNvSpPr>
            <p:nvPr/>
          </p:nvSpPr>
          <p:spPr bwMode="auto">
            <a:xfrm>
              <a:off x="8272" y="6330"/>
              <a:ext cx="2911" cy="105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1" i="0" u="none" strike="noStrike" cap="none" normalizeH="0" baseline="0" smtClean="0">
                  <a:ln>
                    <a:noFill/>
                  </a:ln>
                  <a:effectLst/>
                  <a:latin typeface="Calibri" pitchFamily="34" charset="0"/>
                  <a:cs typeface="Arial" pitchFamily="34" charset="0"/>
                </a:rPr>
                <a:t>Análisis Físico-químicos, microbiológicos y organolépticos</a:t>
              </a:r>
              <a:endParaRPr kumimoji="0" lang="es-EC" sz="1800" b="1" i="0" u="none" strike="noStrike" cap="none" normalizeH="0" baseline="0" smtClean="0">
                <a:ln>
                  <a:noFill/>
                </a:ln>
                <a:effectLst/>
                <a:latin typeface="Arial" pitchFamily="34" charset="0"/>
                <a:cs typeface="Arial" pitchFamily="34" charset="0"/>
              </a:endParaRPr>
            </a:p>
          </p:txBody>
        </p:sp>
        <p:cxnSp>
          <p:nvCxnSpPr>
            <p:cNvPr id="47122" name="AutoShape 17"/>
            <p:cNvCxnSpPr>
              <a:cxnSpLocks noChangeShapeType="1"/>
            </p:cNvCxnSpPr>
            <p:nvPr/>
          </p:nvCxnSpPr>
          <p:spPr bwMode="auto">
            <a:xfrm>
              <a:off x="7834" y="6958"/>
              <a:ext cx="438" cy="0"/>
            </a:xfrm>
            <a:prstGeom prst="straightConnector1">
              <a:avLst/>
            </a:prstGeom>
            <a:noFill/>
            <a:ln w="9525">
              <a:solidFill>
                <a:srgbClr val="000000"/>
              </a:solidFill>
              <a:round/>
              <a:headEnd/>
              <a:tailEnd/>
            </a:ln>
          </p:spPr>
        </p:cxnSp>
        <p:sp>
          <p:nvSpPr>
            <p:cNvPr id="47123" name="AutoShape 18"/>
            <p:cNvSpPr>
              <a:spLocks noChangeArrowheads="1"/>
            </p:cNvSpPr>
            <p:nvPr/>
          </p:nvSpPr>
          <p:spPr bwMode="auto">
            <a:xfrm>
              <a:off x="8186" y="8070"/>
              <a:ext cx="3077" cy="92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1" i="0" u="none" strike="noStrike" cap="none" normalizeH="0" baseline="0" smtClean="0">
                  <a:ln>
                    <a:noFill/>
                  </a:ln>
                  <a:effectLst/>
                  <a:latin typeface="Calibri" pitchFamily="34" charset="0"/>
                  <a:cs typeface="Arial" pitchFamily="34" charset="0"/>
                </a:rPr>
                <a:t>Control diario de Densidad, pH, acidez, sólidos solubles  hasta variación de pH y acidez.</a:t>
              </a:r>
              <a:endParaRPr kumimoji="0" lang="es-EC" sz="1800" b="1" i="0" u="none" strike="noStrike" cap="none" normalizeH="0" baseline="0" smtClean="0">
                <a:ln>
                  <a:noFill/>
                </a:ln>
                <a:effectLst/>
                <a:latin typeface="Arial" pitchFamily="34" charset="0"/>
                <a:cs typeface="Arial" pitchFamily="34" charset="0"/>
              </a:endParaRPr>
            </a:p>
          </p:txBody>
        </p:sp>
        <p:cxnSp>
          <p:nvCxnSpPr>
            <p:cNvPr id="47124" name="AutoShape 19"/>
            <p:cNvCxnSpPr>
              <a:cxnSpLocks noChangeShapeType="1"/>
            </p:cNvCxnSpPr>
            <p:nvPr/>
          </p:nvCxnSpPr>
          <p:spPr bwMode="auto">
            <a:xfrm>
              <a:off x="7568" y="8660"/>
              <a:ext cx="609" cy="0"/>
            </a:xfrm>
            <a:prstGeom prst="straightConnector1">
              <a:avLst/>
            </a:prstGeom>
            <a:noFill/>
            <a:ln w="9525">
              <a:solidFill>
                <a:srgbClr val="000000"/>
              </a:solidFill>
              <a:round/>
              <a:headEnd/>
              <a:tailEnd/>
            </a:ln>
          </p:spPr>
        </p:cxnSp>
        <p:cxnSp>
          <p:nvCxnSpPr>
            <p:cNvPr id="47125" name="AutoShape 20"/>
            <p:cNvCxnSpPr>
              <a:cxnSpLocks noChangeShapeType="1"/>
            </p:cNvCxnSpPr>
            <p:nvPr/>
          </p:nvCxnSpPr>
          <p:spPr bwMode="auto">
            <a:xfrm>
              <a:off x="6411" y="4180"/>
              <a:ext cx="0" cy="419"/>
            </a:xfrm>
            <a:prstGeom prst="straightConnector1">
              <a:avLst/>
            </a:prstGeom>
            <a:noFill/>
            <a:ln w="9525">
              <a:solidFill>
                <a:srgbClr val="000000"/>
              </a:solidFill>
              <a:round/>
              <a:headEnd/>
              <a:tailEnd type="triangle" w="med" len="med"/>
            </a:ln>
          </p:spPr>
        </p:cxnSp>
        <p:cxnSp>
          <p:nvCxnSpPr>
            <p:cNvPr id="47126" name="AutoShape 21"/>
            <p:cNvCxnSpPr>
              <a:cxnSpLocks noChangeShapeType="1"/>
            </p:cNvCxnSpPr>
            <p:nvPr/>
          </p:nvCxnSpPr>
          <p:spPr bwMode="auto">
            <a:xfrm>
              <a:off x="6411" y="5155"/>
              <a:ext cx="0" cy="419"/>
            </a:xfrm>
            <a:prstGeom prst="straightConnector1">
              <a:avLst/>
            </a:prstGeom>
            <a:noFill/>
            <a:ln w="9525">
              <a:solidFill>
                <a:srgbClr val="000000"/>
              </a:solidFill>
              <a:round/>
              <a:headEnd/>
              <a:tailEnd type="triangle" w="med" len="med"/>
            </a:ln>
          </p:spPr>
        </p:cxnSp>
        <p:cxnSp>
          <p:nvCxnSpPr>
            <p:cNvPr id="47127" name="AutoShape 22"/>
            <p:cNvCxnSpPr>
              <a:cxnSpLocks noChangeShapeType="1"/>
            </p:cNvCxnSpPr>
            <p:nvPr/>
          </p:nvCxnSpPr>
          <p:spPr bwMode="auto">
            <a:xfrm>
              <a:off x="6528" y="6223"/>
              <a:ext cx="0" cy="419"/>
            </a:xfrm>
            <a:prstGeom prst="straightConnector1">
              <a:avLst/>
            </a:prstGeom>
            <a:noFill/>
            <a:ln w="9525">
              <a:solidFill>
                <a:srgbClr val="000000"/>
              </a:solidFill>
              <a:round/>
              <a:headEnd/>
              <a:tailEnd type="triangle" w="med" len="med"/>
            </a:ln>
          </p:spPr>
        </p:cxnSp>
        <p:cxnSp>
          <p:nvCxnSpPr>
            <p:cNvPr id="47128" name="AutoShape 23"/>
            <p:cNvCxnSpPr>
              <a:cxnSpLocks noChangeShapeType="1"/>
            </p:cNvCxnSpPr>
            <p:nvPr/>
          </p:nvCxnSpPr>
          <p:spPr bwMode="auto">
            <a:xfrm>
              <a:off x="6528" y="7280"/>
              <a:ext cx="0" cy="720"/>
            </a:xfrm>
            <a:prstGeom prst="straightConnector1">
              <a:avLst/>
            </a:prstGeom>
            <a:noFill/>
            <a:ln w="9525">
              <a:solidFill>
                <a:srgbClr val="000000"/>
              </a:solidFill>
              <a:round/>
              <a:headEnd/>
              <a:tailEnd type="triangle" w="med" len="med"/>
            </a:ln>
          </p:spPr>
        </p:cxnSp>
        <p:cxnSp>
          <p:nvCxnSpPr>
            <p:cNvPr id="47129" name="AutoShape 24"/>
            <p:cNvCxnSpPr>
              <a:cxnSpLocks noChangeShapeType="1"/>
            </p:cNvCxnSpPr>
            <p:nvPr/>
          </p:nvCxnSpPr>
          <p:spPr bwMode="auto">
            <a:xfrm>
              <a:off x="9812" y="9977"/>
              <a:ext cx="0" cy="437"/>
            </a:xfrm>
            <a:prstGeom prst="straightConnector1">
              <a:avLst/>
            </a:prstGeom>
            <a:noFill/>
            <a:ln w="9525">
              <a:solidFill>
                <a:srgbClr val="000000"/>
              </a:solidFill>
              <a:round/>
              <a:headEnd/>
              <a:tailEnd type="triangle" w="med" len="med"/>
            </a:ln>
          </p:spPr>
        </p:cxnSp>
        <p:cxnSp>
          <p:nvCxnSpPr>
            <p:cNvPr id="47130" name="AutoShape 25"/>
            <p:cNvCxnSpPr>
              <a:cxnSpLocks noChangeShapeType="1"/>
            </p:cNvCxnSpPr>
            <p:nvPr/>
          </p:nvCxnSpPr>
          <p:spPr bwMode="auto">
            <a:xfrm>
              <a:off x="4770" y="7701"/>
              <a:ext cx="1641" cy="1"/>
            </a:xfrm>
            <a:prstGeom prst="straightConnector1">
              <a:avLst/>
            </a:prstGeom>
            <a:noFill/>
            <a:ln w="9525">
              <a:solidFill>
                <a:srgbClr val="000000"/>
              </a:solidFill>
              <a:round/>
              <a:headEnd/>
              <a:tailEnd type="triangle" w="med" len="med"/>
            </a:ln>
          </p:spPr>
        </p:cxnSp>
        <p:cxnSp>
          <p:nvCxnSpPr>
            <p:cNvPr id="47131" name="AutoShape 26"/>
            <p:cNvCxnSpPr>
              <a:cxnSpLocks noChangeShapeType="1"/>
            </p:cNvCxnSpPr>
            <p:nvPr/>
          </p:nvCxnSpPr>
          <p:spPr bwMode="auto">
            <a:xfrm>
              <a:off x="9812" y="9003"/>
              <a:ext cx="0" cy="419"/>
            </a:xfrm>
            <a:prstGeom prst="straightConnector1">
              <a:avLst/>
            </a:prstGeom>
            <a:noFill/>
            <a:ln w="9525">
              <a:solidFill>
                <a:srgbClr val="000000"/>
              </a:solidFill>
              <a:round/>
              <a:headEnd/>
              <a:tailEnd type="triangle" w="med" len="med"/>
            </a:ln>
          </p:spPr>
        </p:cxnSp>
        <p:cxnSp>
          <p:nvCxnSpPr>
            <p:cNvPr id="47132" name="AutoShape 27"/>
            <p:cNvCxnSpPr>
              <a:cxnSpLocks noChangeShapeType="1"/>
            </p:cNvCxnSpPr>
            <p:nvPr/>
          </p:nvCxnSpPr>
          <p:spPr bwMode="auto">
            <a:xfrm>
              <a:off x="9812" y="10690"/>
              <a:ext cx="0" cy="435"/>
            </a:xfrm>
            <a:prstGeom prst="straightConnector1">
              <a:avLst/>
            </a:prstGeom>
            <a:noFill/>
            <a:ln w="9525">
              <a:solidFill>
                <a:srgbClr val="000000"/>
              </a:solidFill>
              <a:round/>
              <a:headEnd/>
              <a:tailEnd type="triangle" w="med" len="med"/>
            </a:ln>
          </p:spPr>
        </p:cxnSp>
        <p:cxnSp>
          <p:nvCxnSpPr>
            <p:cNvPr id="47133" name="AutoShape 28"/>
            <p:cNvCxnSpPr>
              <a:cxnSpLocks noChangeShapeType="1"/>
            </p:cNvCxnSpPr>
            <p:nvPr/>
          </p:nvCxnSpPr>
          <p:spPr bwMode="auto">
            <a:xfrm>
              <a:off x="6528" y="9179"/>
              <a:ext cx="0" cy="419"/>
            </a:xfrm>
            <a:prstGeom prst="straightConnector1">
              <a:avLst/>
            </a:prstGeom>
            <a:noFill/>
            <a:ln w="9525">
              <a:solidFill>
                <a:srgbClr val="000000"/>
              </a:solidFill>
              <a:round/>
              <a:headEnd/>
              <a:tailEnd type="triangle" w="med" len="med"/>
            </a:ln>
          </p:spPr>
        </p:cxnSp>
        <p:sp>
          <p:nvSpPr>
            <p:cNvPr id="47134" name="Rectangle 29"/>
            <p:cNvSpPr>
              <a:spLocks noChangeArrowheads="1"/>
            </p:cNvSpPr>
            <p:nvPr/>
          </p:nvSpPr>
          <p:spPr bwMode="auto">
            <a:xfrm>
              <a:off x="5155" y="9650"/>
              <a:ext cx="2830" cy="5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1" i="0" u="none" strike="noStrike" cap="none" normalizeH="0" baseline="0" smtClean="0">
                  <a:ln>
                    <a:noFill/>
                  </a:ln>
                  <a:effectLst/>
                  <a:latin typeface="Calibri" pitchFamily="34" charset="0"/>
                  <a:cs typeface="Arial" pitchFamily="34" charset="0"/>
                </a:rPr>
                <a:t>ALMACENAMIENTO</a:t>
              </a:r>
              <a:endParaRPr kumimoji="0" lang="es-EC" sz="1800" b="1" i="0" u="none" strike="noStrike" cap="none" normalizeH="0" baseline="0" smtClean="0">
                <a:ln>
                  <a:noFill/>
                </a:ln>
                <a:effectLst/>
                <a:latin typeface="Arial" pitchFamily="34" charset="0"/>
                <a:cs typeface="Arial" pitchFamily="34" charset="0"/>
              </a:endParaRPr>
            </a:p>
          </p:txBody>
        </p:sp>
        <p:cxnSp>
          <p:nvCxnSpPr>
            <p:cNvPr id="47135" name="AutoShape 30"/>
            <p:cNvCxnSpPr>
              <a:cxnSpLocks noChangeShapeType="1"/>
            </p:cNvCxnSpPr>
            <p:nvPr/>
          </p:nvCxnSpPr>
          <p:spPr bwMode="auto">
            <a:xfrm>
              <a:off x="4770" y="8777"/>
              <a:ext cx="619" cy="0"/>
            </a:xfrm>
            <a:prstGeom prst="straightConnector1">
              <a:avLst/>
            </a:prstGeom>
            <a:noFill/>
            <a:ln w="9525">
              <a:solidFill>
                <a:srgbClr val="000000"/>
              </a:solidFill>
              <a:round/>
              <a:headEnd/>
              <a:tailEnd/>
            </a:ln>
          </p:spPr>
        </p:cxnSp>
        <p:sp>
          <p:nvSpPr>
            <p:cNvPr id="47136" name="AutoShape 31"/>
            <p:cNvSpPr>
              <a:spLocks noChangeArrowheads="1"/>
            </p:cNvSpPr>
            <p:nvPr/>
          </p:nvSpPr>
          <p:spPr bwMode="auto">
            <a:xfrm>
              <a:off x="1434" y="8542"/>
              <a:ext cx="3336" cy="68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1" i="0" u="none" strike="noStrike" cap="none" normalizeH="0" baseline="0" dirty="0" smtClean="0">
                  <a:ln>
                    <a:noFill/>
                  </a:ln>
                  <a:effectLst/>
                  <a:latin typeface="Calibri" pitchFamily="34" charset="0"/>
                  <a:cs typeface="Arial" pitchFamily="34" charset="0"/>
                </a:rPr>
                <a:t>Temperatura (5 ˚C y ambiente 12°C)</a:t>
              </a:r>
              <a:endParaRPr kumimoji="0" lang="es-EC" sz="1800" b="1" i="0" u="none" strike="noStrike" cap="none" normalizeH="0" baseline="0" dirty="0" smtClean="0">
                <a:ln>
                  <a:noFill/>
                </a:ln>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143008" cy="1071570"/>
          </a:xfrm>
          <a:prstGeom prst="rect">
            <a:avLst/>
          </a:prstGeom>
          <a:noFill/>
          <a:ln>
            <a:noFill/>
          </a:ln>
        </p:spPr>
      </p:pic>
      <p:sp>
        <p:nvSpPr>
          <p:cNvPr id="9" name="6 Subtítulo"/>
          <p:cNvSpPr txBox="1">
            <a:spLocks/>
          </p:cNvSpPr>
          <p:nvPr/>
        </p:nvSpPr>
        <p:spPr>
          <a:xfrm>
            <a:off x="428596" y="2357430"/>
            <a:ext cx="8215370" cy="28575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s-EC" sz="6000" b="1" dirty="0" smtClean="0">
                <a:solidFill>
                  <a:srgbClr val="FFFF00"/>
                </a:solidFill>
              </a:rPr>
              <a:t>RESULTADOS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a:bodyPr>
          <a:lstStyle/>
          <a:p>
            <a:endParaRPr lang="es-EC" sz="3600" dirty="0"/>
          </a:p>
          <a:p>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graphicFrame>
        <p:nvGraphicFramePr>
          <p:cNvPr id="4" name="3 Marcador de contenido"/>
          <p:cNvGraphicFramePr>
            <a:graphicFrameLocks noGrp="1"/>
          </p:cNvGraphicFramePr>
          <p:nvPr>
            <p:ph idx="1"/>
            <p:extLst>
              <p:ext uri="{D42A27DB-BD31-4B8C-83A1-F6EECF244321}">
                <p14:modId xmlns:p14="http://schemas.microsoft.com/office/powerpoint/2010/main" xmlns="" val="3998068570"/>
              </p:ext>
            </p:extLst>
          </p:nvPr>
        </p:nvGraphicFramePr>
        <p:xfrm>
          <a:off x="714348" y="1428736"/>
          <a:ext cx="7743235" cy="4860904"/>
        </p:xfrm>
        <a:graphic>
          <a:graphicData uri="http://schemas.openxmlformats.org/drawingml/2006/table">
            <a:tbl>
              <a:tblPr firstRow="1" firstCol="1" bandRow="1">
                <a:tableStyleId>{5C22544A-7EE6-4342-B048-85BDC9FD1C3A}</a:tableStyleId>
              </a:tblPr>
              <a:tblGrid>
                <a:gridCol w="1287989"/>
                <a:gridCol w="921718"/>
                <a:gridCol w="921718"/>
                <a:gridCol w="921718"/>
                <a:gridCol w="921718"/>
                <a:gridCol w="921718"/>
                <a:gridCol w="923328"/>
                <a:gridCol w="923328"/>
              </a:tblGrid>
              <a:tr h="402664">
                <a:tc rowSpan="3">
                  <a:txBody>
                    <a:bodyPr/>
                    <a:lstStyle/>
                    <a:p>
                      <a:pPr algn="ctr">
                        <a:lnSpc>
                          <a:spcPct val="150000"/>
                        </a:lnSpc>
                        <a:spcAft>
                          <a:spcPts val="0"/>
                        </a:spcAft>
                      </a:pPr>
                      <a:r>
                        <a:rPr lang="es-ES" sz="1100" dirty="0">
                          <a:effectLst/>
                        </a:rPr>
                        <a:t>FUENTES DE VARIACIÓN</a:t>
                      </a:r>
                      <a:endParaRPr lang="es-EC" sz="1200" dirty="0">
                        <a:effectLst/>
                        <a:latin typeface="Times New Roman"/>
                        <a:ea typeface="Times New Roman"/>
                        <a:cs typeface="Times New Roman"/>
                      </a:endParaRPr>
                    </a:p>
                  </a:txBody>
                  <a:tcPr marL="44450" marR="44450" marT="0" marB="0" anchor="ctr"/>
                </a:tc>
                <a:tc rowSpan="3">
                  <a:txBody>
                    <a:bodyPr/>
                    <a:lstStyle/>
                    <a:p>
                      <a:pPr algn="ctr">
                        <a:lnSpc>
                          <a:spcPct val="150000"/>
                        </a:lnSpc>
                        <a:spcAft>
                          <a:spcPts val="0"/>
                        </a:spcAft>
                      </a:pPr>
                      <a:r>
                        <a:rPr lang="es-ES" sz="1100">
                          <a:effectLst/>
                        </a:rPr>
                        <a:t>GL</a:t>
                      </a:r>
                      <a:endParaRPr lang="es-EC" sz="1200">
                        <a:effectLst/>
                        <a:latin typeface="Times New Roman"/>
                        <a:ea typeface="Times New Roman"/>
                        <a:cs typeface="Times New Roman"/>
                      </a:endParaRPr>
                    </a:p>
                  </a:txBody>
                  <a:tcPr marL="44450" marR="44450" marT="0" marB="0" anchor="ctr"/>
                </a:tc>
                <a:tc rowSpan="2" gridSpan="2">
                  <a:txBody>
                    <a:bodyPr/>
                    <a:lstStyle/>
                    <a:p>
                      <a:pPr algn="ctr">
                        <a:lnSpc>
                          <a:spcPct val="150000"/>
                        </a:lnSpc>
                        <a:spcAft>
                          <a:spcPts val="0"/>
                        </a:spcAft>
                      </a:pPr>
                      <a:r>
                        <a:rPr lang="es-ES" sz="1100">
                          <a:effectLst/>
                        </a:rPr>
                        <a:t>F. TABULAR</a:t>
                      </a:r>
                      <a:endParaRPr lang="es-EC" sz="1200">
                        <a:effectLst/>
                        <a:latin typeface="Times New Roman"/>
                        <a:ea typeface="Times New Roman"/>
                        <a:cs typeface="Times New Roman"/>
                      </a:endParaRPr>
                    </a:p>
                  </a:txBody>
                  <a:tcPr marL="44450" marR="44450" marT="0" marB="0" anchor="ctr"/>
                </a:tc>
                <a:tc rowSpan="2" hMerge="1">
                  <a:txBody>
                    <a:bodyPr/>
                    <a:lstStyle/>
                    <a:p>
                      <a:endParaRPr lang="es-EC"/>
                    </a:p>
                  </a:txBody>
                  <a:tcPr/>
                </a:tc>
                <a:tc gridSpan="4">
                  <a:txBody>
                    <a:bodyPr/>
                    <a:lstStyle/>
                    <a:p>
                      <a:pPr algn="ctr">
                        <a:lnSpc>
                          <a:spcPct val="150000"/>
                        </a:lnSpc>
                        <a:spcAft>
                          <a:spcPts val="0"/>
                        </a:spcAft>
                      </a:pPr>
                      <a:r>
                        <a:rPr lang="es-ES" sz="1100" dirty="0">
                          <a:effectLst/>
                        </a:rPr>
                        <a:t>F. CALCULADO</a:t>
                      </a:r>
                      <a:endParaRPr lang="es-EC" sz="1200" dirty="0">
                        <a:effectLst/>
                        <a:latin typeface="Times New Roman"/>
                        <a:ea typeface="Times New Roman"/>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45537">
                <a:tc vMerge="1">
                  <a:txBody>
                    <a:bodyPr/>
                    <a:lstStyle/>
                    <a:p>
                      <a:endParaRPr lang="es-EC"/>
                    </a:p>
                  </a:txBody>
                  <a:tcPr/>
                </a:tc>
                <a:tc vMerge="1">
                  <a:txBody>
                    <a:bodyPr/>
                    <a:lstStyle/>
                    <a:p>
                      <a:endParaRPr lang="es-EC"/>
                    </a:p>
                  </a:txBody>
                  <a:tcPr/>
                </a:tc>
                <a:tc gridSpan="2" vMerge="1">
                  <a:txBody>
                    <a:bodyPr/>
                    <a:lstStyle/>
                    <a:p>
                      <a:endParaRPr lang="es-EC"/>
                    </a:p>
                  </a:txBody>
                  <a:tcPr/>
                </a:tc>
                <a:tc hMerge="1" vMerge="1">
                  <a:txBody>
                    <a:bodyPr/>
                    <a:lstStyle/>
                    <a:p>
                      <a:endParaRPr lang="es-EC"/>
                    </a:p>
                  </a:txBody>
                  <a:tcPr/>
                </a:tc>
                <a:tc rowSpan="2">
                  <a:txBody>
                    <a:bodyPr/>
                    <a:lstStyle/>
                    <a:p>
                      <a:pPr algn="ctr">
                        <a:lnSpc>
                          <a:spcPct val="150000"/>
                        </a:lnSpc>
                        <a:spcAft>
                          <a:spcPts val="0"/>
                        </a:spcAft>
                      </a:pPr>
                      <a:r>
                        <a:rPr lang="es-ES" sz="1100" dirty="0">
                          <a:effectLst/>
                        </a:rPr>
                        <a:t>ACIDEZ </a:t>
                      </a:r>
                      <a:r>
                        <a:rPr lang="es-ES" sz="1100" dirty="0" smtClean="0">
                          <a:effectLst/>
                        </a:rPr>
                        <a:t>DÍA </a:t>
                      </a:r>
                      <a:r>
                        <a:rPr lang="es-ES" sz="1100" dirty="0">
                          <a:effectLst/>
                        </a:rPr>
                        <a:t>1</a:t>
                      </a:r>
                      <a:endParaRPr lang="es-EC" sz="1200" dirty="0">
                        <a:effectLst/>
                        <a:latin typeface="Times New Roman"/>
                        <a:ea typeface="Times New Roman"/>
                        <a:cs typeface="Times New Roman"/>
                      </a:endParaRPr>
                    </a:p>
                  </a:txBody>
                  <a:tcPr marL="44450" marR="44450" marT="0" marB="0" anchor="ctr"/>
                </a:tc>
                <a:tc rowSpan="2">
                  <a:txBody>
                    <a:bodyPr/>
                    <a:lstStyle/>
                    <a:p>
                      <a:pPr algn="ctr">
                        <a:lnSpc>
                          <a:spcPct val="150000"/>
                        </a:lnSpc>
                        <a:spcAft>
                          <a:spcPts val="0"/>
                        </a:spcAft>
                      </a:pPr>
                      <a:r>
                        <a:rPr lang="es-ES" sz="1100" dirty="0">
                          <a:effectLst/>
                        </a:rPr>
                        <a:t>ACIDEZ </a:t>
                      </a:r>
                      <a:r>
                        <a:rPr lang="es-ES" sz="1100" dirty="0" smtClean="0">
                          <a:effectLst/>
                        </a:rPr>
                        <a:t>DÍA </a:t>
                      </a:r>
                      <a:r>
                        <a:rPr lang="es-ES" sz="1100" dirty="0">
                          <a:effectLst/>
                        </a:rPr>
                        <a:t>2</a:t>
                      </a:r>
                      <a:endParaRPr lang="es-EC" sz="1200" dirty="0">
                        <a:effectLst/>
                        <a:latin typeface="Times New Roman"/>
                        <a:ea typeface="Times New Roman"/>
                        <a:cs typeface="Times New Roman"/>
                      </a:endParaRPr>
                    </a:p>
                  </a:txBody>
                  <a:tcPr marL="44450" marR="44450" marT="0" marB="0" anchor="ctr"/>
                </a:tc>
                <a:tc rowSpan="2">
                  <a:txBody>
                    <a:bodyPr/>
                    <a:lstStyle/>
                    <a:p>
                      <a:pPr algn="ctr">
                        <a:lnSpc>
                          <a:spcPct val="150000"/>
                        </a:lnSpc>
                        <a:spcAft>
                          <a:spcPts val="0"/>
                        </a:spcAft>
                      </a:pPr>
                      <a:r>
                        <a:rPr lang="es-ES" sz="1100" dirty="0">
                          <a:effectLst/>
                        </a:rPr>
                        <a:t>ACIDEZ </a:t>
                      </a:r>
                      <a:r>
                        <a:rPr lang="es-ES" sz="1100" dirty="0" smtClean="0">
                          <a:effectLst/>
                        </a:rPr>
                        <a:t>DÍA </a:t>
                      </a:r>
                      <a:r>
                        <a:rPr lang="es-ES" sz="1100" dirty="0">
                          <a:effectLst/>
                        </a:rPr>
                        <a:t>3</a:t>
                      </a:r>
                      <a:endParaRPr lang="es-EC" sz="1200" dirty="0">
                        <a:effectLst/>
                        <a:latin typeface="Times New Roman"/>
                        <a:ea typeface="Times New Roman"/>
                        <a:cs typeface="Times New Roman"/>
                      </a:endParaRPr>
                    </a:p>
                  </a:txBody>
                  <a:tcPr marL="44450" marR="44450" marT="0" marB="0" anchor="ctr"/>
                </a:tc>
                <a:tc rowSpan="2">
                  <a:txBody>
                    <a:bodyPr/>
                    <a:lstStyle/>
                    <a:p>
                      <a:pPr algn="ctr">
                        <a:lnSpc>
                          <a:spcPct val="150000"/>
                        </a:lnSpc>
                        <a:spcAft>
                          <a:spcPts val="0"/>
                        </a:spcAft>
                      </a:pPr>
                      <a:r>
                        <a:rPr lang="es-ES" sz="1100" dirty="0">
                          <a:effectLst/>
                        </a:rPr>
                        <a:t>ACIDEZ </a:t>
                      </a:r>
                      <a:r>
                        <a:rPr lang="es-ES" sz="1100" dirty="0" smtClean="0">
                          <a:effectLst/>
                        </a:rPr>
                        <a:t>DÍA </a:t>
                      </a:r>
                      <a:r>
                        <a:rPr lang="es-ES" sz="1100" dirty="0">
                          <a:effectLst/>
                        </a:rPr>
                        <a:t>4</a:t>
                      </a:r>
                      <a:endParaRPr lang="es-EC" sz="1200" dirty="0">
                        <a:effectLst/>
                        <a:latin typeface="Times New Roman"/>
                        <a:ea typeface="Times New Roman"/>
                        <a:cs typeface="Times New Roman"/>
                      </a:endParaRPr>
                    </a:p>
                  </a:txBody>
                  <a:tcPr marL="44450" marR="44450" marT="0" marB="0" anchor="ctr"/>
                </a:tc>
              </a:tr>
              <a:tr h="807945">
                <a:tc vMerge="1">
                  <a:txBody>
                    <a:bodyPr/>
                    <a:lstStyle/>
                    <a:p>
                      <a:endParaRPr lang="es-EC"/>
                    </a:p>
                  </a:txBody>
                  <a:tcPr/>
                </a:tc>
                <a:tc vMerge="1">
                  <a:txBody>
                    <a:bodyPr/>
                    <a:lstStyle/>
                    <a:p>
                      <a:endParaRPr lang="es-EC"/>
                    </a:p>
                  </a:txBody>
                  <a:tcPr/>
                </a:tc>
                <a:tc>
                  <a:txBody>
                    <a:bodyPr/>
                    <a:lstStyle/>
                    <a:p>
                      <a:pPr algn="r">
                        <a:lnSpc>
                          <a:spcPct val="150000"/>
                        </a:lnSpc>
                        <a:spcAft>
                          <a:spcPts val="0"/>
                        </a:spcAft>
                      </a:pPr>
                      <a:r>
                        <a:rPr lang="es-ES" sz="1100">
                          <a:effectLst/>
                        </a:rPr>
                        <a:t>0,05</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0,01</a:t>
                      </a:r>
                      <a:endParaRPr lang="es-EC" sz="1200">
                        <a:effectLst/>
                        <a:latin typeface="Times New Roman"/>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402664">
                <a:tc>
                  <a:txBody>
                    <a:bodyPr/>
                    <a:lstStyle/>
                    <a:p>
                      <a:pPr algn="l">
                        <a:lnSpc>
                          <a:spcPct val="150000"/>
                        </a:lnSpc>
                        <a:spcAft>
                          <a:spcPts val="0"/>
                        </a:spcAft>
                      </a:pPr>
                      <a:r>
                        <a:rPr lang="es-ES" sz="1000">
                          <a:effectLst/>
                        </a:rPr>
                        <a:t>TOTAL</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17</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dirty="0">
                          <a:effectLst/>
                        </a:rPr>
                        <a:t> </a:t>
                      </a:r>
                      <a:endParaRPr lang="es-EC" sz="1200" dirty="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dirty="0">
                          <a:effectLst/>
                        </a:rPr>
                        <a:t> </a:t>
                      </a:r>
                      <a:endParaRPr lang="es-EC" sz="1200" dirty="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dirty="0">
                          <a:effectLst/>
                        </a:rPr>
                        <a:t> </a:t>
                      </a:r>
                      <a:endParaRPr lang="es-EC" sz="1200" dirty="0">
                        <a:effectLst/>
                        <a:latin typeface="Times New Roman"/>
                        <a:ea typeface="Times New Roman"/>
                        <a:cs typeface="Times New Roman"/>
                      </a:endParaRPr>
                    </a:p>
                  </a:txBody>
                  <a:tcPr marL="44450" marR="44450" marT="0" marB="0" anchor="b"/>
                </a:tc>
              </a:tr>
              <a:tr h="402664">
                <a:tc>
                  <a:txBody>
                    <a:bodyPr/>
                    <a:lstStyle/>
                    <a:p>
                      <a:pPr algn="l">
                        <a:lnSpc>
                          <a:spcPct val="150000"/>
                        </a:lnSpc>
                        <a:spcAft>
                          <a:spcPts val="0"/>
                        </a:spcAft>
                      </a:pPr>
                      <a:r>
                        <a:rPr lang="es-ES" sz="1000">
                          <a:effectLst/>
                        </a:rPr>
                        <a:t>TRATAMIENTOS</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5</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3,11</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dirty="0">
                          <a:effectLst/>
                        </a:rPr>
                        <a:t>5,06</a:t>
                      </a:r>
                      <a:endParaRPr lang="es-EC" sz="1200" dirty="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dirty="0">
                          <a:effectLst/>
                        </a:rPr>
                        <a:t>4233,7 **</a:t>
                      </a:r>
                      <a:endParaRPr lang="es-EC" sz="1200" dirty="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dirty="0">
                          <a:effectLst/>
                        </a:rPr>
                        <a:t>8930,7 </a:t>
                      </a:r>
                      <a:r>
                        <a:rPr lang="es-ES" sz="1100" dirty="0" smtClean="0">
                          <a:effectLst/>
                        </a:rPr>
                        <a:t>**</a:t>
                      </a:r>
                      <a:endParaRPr lang="es-EC" sz="1200" dirty="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6674,8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dirty="0">
                          <a:effectLst/>
                        </a:rPr>
                        <a:t>9699,8 **</a:t>
                      </a:r>
                      <a:endParaRPr lang="es-EC" sz="1200" dirty="0">
                        <a:effectLst/>
                        <a:latin typeface="Times New Roman"/>
                        <a:ea typeface="Times New Roman"/>
                        <a:cs typeface="Times New Roman"/>
                      </a:endParaRPr>
                    </a:p>
                  </a:txBody>
                  <a:tcPr marL="44450" marR="44450" marT="0" marB="0" anchor="b"/>
                </a:tc>
              </a:tr>
              <a:tr h="609130">
                <a:tc>
                  <a:txBody>
                    <a:bodyPr/>
                    <a:lstStyle/>
                    <a:p>
                      <a:pPr algn="l">
                        <a:lnSpc>
                          <a:spcPct val="150000"/>
                        </a:lnSpc>
                        <a:spcAft>
                          <a:spcPts val="0"/>
                        </a:spcAft>
                      </a:pPr>
                      <a:r>
                        <a:rPr lang="es-ES" sz="1000">
                          <a:effectLst/>
                        </a:rPr>
                        <a:t>FACTOR A</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2</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3,86</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6,93</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6271,4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14308,7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10406,6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dirty="0">
                          <a:effectLst/>
                        </a:rPr>
                        <a:t>14214,8 **</a:t>
                      </a:r>
                      <a:endParaRPr lang="es-EC" sz="1200" dirty="0">
                        <a:effectLst/>
                        <a:latin typeface="Times New Roman"/>
                        <a:ea typeface="Times New Roman"/>
                        <a:cs typeface="Times New Roman"/>
                      </a:endParaRPr>
                    </a:p>
                  </a:txBody>
                  <a:tcPr marL="44450" marR="44450" marT="0" marB="0" anchor="b"/>
                </a:tc>
              </a:tr>
              <a:tr h="609130">
                <a:tc>
                  <a:txBody>
                    <a:bodyPr/>
                    <a:lstStyle/>
                    <a:p>
                      <a:pPr algn="l">
                        <a:lnSpc>
                          <a:spcPct val="150000"/>
                        </a:lnSpc>
                        <a:spcAft>
                          <a:spcPts val="0"/>
                        </a:spcAft>
                      </a:pPr>
                      <a:r>
                        <a:rPr lang="es-ES" sz="1000">
                          <a:effectLst/>
                        </a:rPr>
                        <a:t>FACTOR B</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1</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4,75</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9,33</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3721,0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6936,0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7075,6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dirty="0">
                          <a:effectLst/>
                        </a:rPr>
                        <a:t>12173,4 **</a:t>
                      </a:r>
                      <a:endParaRPr lang="es-EC" sz="1200" dirty="0">
                        <a:effectLst/>
                        <a:latin typeface="Times New Roman"/>
                        <a:ea typeface="Times New Roman"/>
                        <a:cs typeface="Times New Roman"/>
                      </a:endParaRPr>
                    </a:p>
                  </a:txBody>
                  <a:tcPr marL="44450" marR="44450" marT="0" marB="0" anchor="b"/>
                </a:tc>
              </a:tr>
              <a:tr h="402664">
                <a:tc>
                  <a:txBody>
                    <a:bodyPr/>
                    <a:lstStyle/>
                    <a:p>
                      <a:pPr algn="l">
                        <a:lnSpc>
                          <a:spcPct val="150000"/>
                        </a:lnSpc>
                        <a:spcAft>
                          <a:spcPts val="0"/>
                        </a:spcAft>
                      </a:pPr>
                      <a:r>
                        <a:rPr lang="es-ES" sz="1000">
                          <a:effectLst/>
                        </a:rPr>
                        <a:t>AXB</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2</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3,86</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6,93</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2452,3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4549,9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2742,7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dirty="0">
                          <a:effectLst/>
                        </a:rPr>
                        <a:t>3948,1 **</a:t>
                      </a:r>
                      <a:endParaRPr lang="es-EC" sz="1200" dirty="0">
                        <a:effectLst/>
                        <a:latin typeface="Times New Roman"/>
                        <a:ea typeface="Times New Roman"/>
                        <a:cs typeface="Times New Roman"/>
                      </a:endParaRPr>
                    </a:p>
                  </a:txBody>
                  <a:tcPr marL="44450" marR="44450" marT="0" marB="0" anchor="b"/>
                </a:tc>
              </a:tr>
              <a:tr h="775842">
                <a:tc>
                  <a:txBody>
                    <a:bodyPr/>
                    <a:lstStyle/>
                    <a:p>
                      <a:pPr algn="l">
                        <a:lnSpc>
                          <a:spcPct val="150000"/>
                        </a:lnSpc>
                        <a:spcAft>
                          <a:spcPts val="0"/>
                        </a:spcAft>
                      </a:pPr>
                      <a:r>
                        <a:rPr lang="es-ES" sz="1000">
                          <a:effectLst/>
                        </a:rPr>
                        <a:t>ERROR EXPERIMENTAL</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12</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dirty="0">
                          <a:effectLst/>
                        </a:rPr>
                        <a:t> </a:t>
                      </a:r>
                      <a:endParaRPr lang="es-EC" sz="1200" dirty="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dirty="0">
                          <a:effectLst/>
                        </a:rPr>
                        <a:t> </a:t>
                      </a:r>
                      <a:endParaRPr lang="es-EC" sz="1200" dirty="0">
                        <a:effectLst/>
                        <a:latin typeface="Times New Roman"/>
                        <a:ea typeface="Times New Roman"/>
                        <a:cs typeface="Times New Roman"/>
                      </a:endParaRPr>
                    </a:p>
                  </a:txBody>
                  <a:tcPr marL="44450" marR="44450" marT="0" marB="0" anchor="b"/>
                </a:tc>
              </a:tr>
              <a:tr h="402664">
                <a:tc>
                  <a:txBody>
                    <a:bodyPr/>
                    <a:lstStyle/>
                    <a:p>
                      <a:pPr algn="l">
                        <a:lnSpc>
                          <a:spcPct val="150000"/>
                        </a:lnSpc>
                        <a:spcAft>
                          <a:spcPts val="0"/>
                        </a:spcAft>
                      </a:pPr>
                      <a:r>
                        <a:rPr lang="es-ES" sz="1000">
                          <a:effectLst/>
                        </a:rPr>
                        <a:t>C.V.      %</a:t>
                      </a:r>
                      <a:endParaRPr lang="es-EC" sz="1200">
                        <a:effectLst/>
                        <a:latin typeface="Times New Roman"/>
                        <a:ea typeface="Times New Roman"/>
                        <a:cs typeface="Times New Roman"/>
                      </a:endParaRPr>
                    </a:p>
                  </a:txBody>
                  <a:tcPr marL="44450" marR="44450" marT="0" marB="0" anchor="ctr"/>
                </a:tc>
                <a:tc>
                  <a:txBody>
                    <a:bodyPr/>
                    <a:lstStyle/>
                    <a:p>
                      <a:pPr algn="l">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gn="l">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1,0014</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0,7861</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dirty="0">
                          <a:effectLst/>
                        </a:rPr>
                        <a:t>0,9851</a:t>
                      </a:r>
                      <a:endParaRPr lang="es-EC" sz="12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dirty="0">
                          <a:effectLst/>
                        </a:rPr>
                        <a:t>0,8700</a:t>
                      </a:r>
                      <a:endParaRPr lang="es-EC" sz="1200" dirty="0">
                        <a:effectLst/>
                        <a:latin typeface="Times New Roman"/>
                        <a:ea typeface="Times New Roman"/>
                        <a:cs typeface="Times New Roman"/>
                      </a:endParaRPr>
                    </a:p>
                  </a:txBody>
                  <a:tcPr marL="44450" marR="44450" marT="0" marB="0" anchor="b"/>
                </a:tc>
              </a:tr>
            </a:tbl>
          </a:graphicData>
        </a:graphic>
      </p:graphicFrame>
      <p:sp>
        <p:nvSpPr>
          <p:cNvPr id="2" name="1 Título"/>
          <p:cNvSpPr>
            <a:spLocks noGrp="1"/>
          </p:cNvSpPr>
          <p:nvPr>
            <p:ph type="title"/>
          </p:nvPr>
        </p:nvSpPr>
        <p:spPr>
          <a:xfrm>
            <a:off x="457200" y="274638"/>
            <a:ext cx="8329642" cy="1082660"/>
          </a:xfrm>
        </p:spPr>
        <p:txBody>
          <a:bodyPr>
            <a:normAutofit fontScale="90000"/>
          </a:bodyPr>
          <a:lstStyle/>
          <a:p>
            <a:r>
              <a:rPr lang="es-EC" dirty="0" smtClean="0"/>
              <a:t>                    </a:t>
            </a:r>
            <a:r>
              <a:rPr lang="es-EC" sz="5300" dirty="0" smtClean="0">
                <a:solidFill>
                  <a:srgbClr val="FFFF00"/>
                </a:solidFill>
              </a:rPr>
              <a:t>ACIDEZ</a:t>
            </a:r>
            <a:r>
              <a:rPr lang="es-EC" sz="2200" dirty="0"/>
              <a:t/>
            </a:r>
            <a:br>
              <a:rPr lang="es-EC" sz="2200" dirty="0"/>
            </a:br>
            <a:endParaRPr lang="es-EC" sz="2200" dirty="0"/>
          </a:p>
        </p:txBody>
      </p:sp>
      <p:pic>
        <p:nvPicPr>
          <p:cNvPr id="6" name="5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143008" cy="1071570"/>
          </a:xfrm>
          <a:prstGeom prst="rect">
            <a:avLst/>
          </a:prstGeom>
          <a:noFill/>
          <a:ln>
            <a:noFill/>
          </a:ln>
        </p:spPr>
      </p:pic>
    </p:spTree>
    <p:extLst>
      <p:ext uri="{BB962C8B-B14F-4D97-AF65-F5344CB8AC3E}">
        <p14:creationId xmlns:p14="http://schemas.microsoft.com/office/powerpoint/2010/main" xmlns="" val="384132267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4" name="3 Marcador de contenido"/>
          <p:cNvPicPr>
            <a:picLocks noGrp="1"/>
          </p:cNvPicPr>
          <p:nvPr>
            <p:ph idx="1"/>
          </p:nvPr>
        </p:nvPicPr>
        <p:blipFill>
          <a:blip r:embed="rId3"/>
          <a:stretch>
            <a:fillRect/>
          </a:stretch>
        </p:blipFill>
        <p:spPr bwMode="auto">
          <a:xfrm>
            <a:off x="571472" y="1285860"/>
            <a:ext cx="8215370" cy="5303346"/>
          </a:xfrm>
          <a:prstGeom prst="rect">
            <a:avLst/>
          </a:prstGeom>
          <a:noFill/>
        </p:spPr>
      </p:pic>
      <p:sp>
        <p:nvSpPr>
          <p:cNvPr id="2" name="1 Título"/>
          <p:cNvSpPr>
            <a:spLocks noGrp="1"/>
          </p:cNvSpPr>
          <p:nvPr>
            <p:ph type="title"/>
          </p:nvPr>
        </p:nvSpPr>
        <p:spPr/>
        <p:txBody>
          <a:bodyPr/>
          <a:lstStyle/>
          <a:p>
            <a:pPr algn="ctr"/>
            <a:r>
              <a:rPr lang="es-EC" dirty="0" smtClean="0">
                <a:solidFill>
                  <a:srgbClr val="FFFF00"/>
                </a:solidFill>
              </a:rPr>
              <a:t>ACIDEZ</a:t>
            </a:r>
            <a:endParaRPr lang="es-EC" dirty="0">
              <a:solidFill>
                <a:srgbClr val="FFFF00"/>
              </a:solidFill>
            </a:endParaRPr>
          </a:p>
        </p:txBody>
      </p:sp>
      <p:pic>
        <p:nvPicPr>
          <p:cNvPr id="6" name="5 Imagen" descr="http://www.utn.edu.ec/aetdrupal/sites/default/files/descargar_selloUTN.jpg"/>
          <p:cNvPicPr/>
          <p:nvPr/>
        </p:nvPicPr>
        <p:blipFill>
          <a:blip r:embed="rId4" cstate="print">
            <a:extLst>
              <a:ext uri="{BEBA8EAE-BF5A-486C-A8C5-ECC9F3942E4B}">
                <a14:imgProps xmlns:a14="http://schemas.microsoft.com/office/drawing/2010/main" xmlns="">
                  <a14:imgLayer r:embed="rId5">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071570" cy="857256"/>
          </a:xfrm>
          <a:prstGeom prst="rect">
            <a:avLst/>
          </a:prstGeom>
          <a:noFill/>
          <a:ln>
            <a:noFill/>
          </a:ln>
        </p:spPr>
      </p:pic>
    </p:spTree>
    <p:extLst>
      <p:ext uri="{BB962C8B-B14F-4D97-AF65-F5344CB8AC3E}">
        <p14:creationId xmlns:p14="http://schemas.microsoft.com/office/powerpoint/2010/main" xmlns="" val="304571587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graphicFrame>
        <p:nvGraphicFramePr>
          <p:cNvPr id="4" name="3 Marcador de contenido"/>
          <p:cNvGraphicFramePr>
            <a:graphicFrameLocks noGrp="1"/>
          </p:cNvGraphicFramePr>
          <p:nvPr>
            <p:ph idx="1"/>
            <p:extLst>
              <p:ext uri="{D42A27DB-BD31-4B8C-83A1-F6EECF244321}">
                <p14:modId xmlns:p14="http://schemas.microsoft.com/office/powerpoint/2010/main" xmlns="" val="3073796153"/>
              </p:ext>
            </p:extLst>
          </p:nvPr>
        </p:nvGraphicFramePr>
        <p:xfrm>
          <a:off x="500034" y="1428735"/>
          <a:ext cx="8072496" cy="4864153"/>
        </p:xfrm>
        <a:graphic>
          <a:graphicData uri="http://schemas.openxmlformats.org/drawingml/2006/table">
            <a:tbl>
              <a:tblPr firstRow="1" firstCol="1" bandRow="1">
                <a:tableStyleId>{5C22544A-7EE6-4342-B048-85BDC9FD1C3A}</a:tableStyleId>
              </a:tblPr>
              <a:tblGrid>
                <a:gridCol w="1376190"/>
                <a:gridCol w="976564"/>
                <a:gridCol w="907661"/>
                <a:gridCol w="905825"/>
                <a:gridCol w="976564"/>
                <a:gridCol w="976564"/>
                <a:gridCol w="976564"/>
                <a:gridCol w="976564"/>
              </a:tblGrid>
              <a:tr h="353039">
                <a:tc rowSpan="3">
                  <a:txBody>
                    <a:bodyPr/>
                    <a:lstStyle/>
                    <a:p>
                      <a:pPr algn="ctr">
                        <a:lnSpc>
                          <a:spcPct val="150000"/>
                        </a:lnSpc>
                        <a:spcAft>
                          <a:spcPts val="0"/>
                        </a:spcAft>
                      </a:pPr>
                      <a:r>
                        <a:rPr lang="es-ES" sz="1000" dirty="0">
                          <a:effectLst/>
                        </a:rPr>
                        <a:t>FUENTES DE VARIACIÓN</a:t>
                      </a:r>
                      <a:endParaRPr lang="es-EC" sz="1100" dirty="0">
                        <a:effectLst/>
                        <a:latin typeface="Times New Roman"/>
                        <a:ea typeface="Times New Roman"/>
                        <a:cs typeface="Times New Roman"/>
                      </a:endParaRPr>
                    </a:p>
                  </a:txBody>
                  <a:tcPr marL="39736" marR="39736" marT="0" marB="0" anchor="ctr"/>
                </a:tc>
                <a:tc rowSpan="3">
                  <a:txBody>
                    <a:bodyPr/>
                    <a:lstStyle/>
                    <a:p>
                      <a:pPr algn="ctr">
                        <a:lnSpc>
                          <a:spcPct val="150000"/>
                        </a:lnSpc>
                        <a:spcAft>
                          <a:spcPts val="0"/>
                        </a:spcAft>
                      </a:pPr>
                      <a:r>
                        <a:rPr lang="es-ES" sz="1000">
                          <a:effectLst/>
                        </a:rPr>
                        <a:t>GL</a:t>
                      </a:r>
                      <a:endParaRPr lang="es-EC" sz="1100">
                        <a:effectLst/>
                        <a:latin typeface="Times New Roman"/>
                        <a:ea typeface="Times New Roman"/>
                        <a:cs typeface="Times New Roman"/>
                      </a:endParaRPr>
                    </a:p>
                  </a:txBody>
                  <a:tcPr marL="39736" marR="39736" marT="0" marB="0" anchor="ctr"/>
                </a:tc>
                <a:tc rowSpan="2" gridSpan="2">
                  <a:txBody>
                    <a:bodyPr/>
                    <a:lstStyle/>
                    <a:p>
                      <a:pPr algn="ctr">
                        <a:lnSpc>
                          <a:spcPct val="150000"/>
                        </a:lnSpc>
                        <a:spcAft>
                          <a:spcPts val="0"/>
                        </a:spcAft>
                      </a:pPr>
                      <a:r>
                        <a:rPr lang="es-ES" sz="1000">
                          <a:effectLst/>
                        </a:rPr>
                        <a:t>F. TABULAR</a:t>
                      </a:r>
                      <a:endParaRPr lang="es-EC" sz="1100">
                        <a:effectLst/>
                        <a:latin typeface="Times New Roman"/>
                        <a:ea typeface="Times New Roman"/>
                        <a:cs typeface="Times New Roman"/>
                      </a:endParaRPr>
                    </a:p>
                  </a:txBody>
                  <a:tcPr marL="39736" marR="39736" marT="0" marB="0" anchor="ctr"/>
                </a:tc>
                <a:tc rowSpan="2" hMerge="1">
                  <a:txBody>
                    <a:bodyPr/>
                    <a:lstStyle/>
                    <a:p>
                      <a:endParaRPr lang="es-EC"/>
                    </a:p>
                  </a:txBody>
                  <a:tcPr/>
                </a:tc>
                <a:tc gridSpan="4">
                  <a:txBody>
                    <a:bodyPr/>
                    <a:lstStyle/>
                    <a:p>
                      <a:pPr algn="ctr">
                        <a:lnSpc>
                          <a:spcPct val="150000"/>
                        </a:lnSpc>
                        <a:spcAft>
                          <a:spcPts val="0"/>
                        </a:spcAft>
                      </a:pPr>
                      <a:r>
                        <a:rPr lang="es-ES" sz="1000">
                          <a:effectLst/>
                        </a:rPr>
                        <a:t>F. CALCULADO</a:t>
                      </a:r>
                      <a:endParaRPr lang="es-EC" sz="1100">
                        <a:effectLst/>
                        <a:latin typeface="Times New Roman"/>
                        <a:ea typeface="Times New Roman"/>
                        <a:cs typeface="Times New Roman"/>
                      </a:endParaRPr>
                    </a:p>
                  </a:txBody>
                  <a:tcPr marL="39736" marR="39736"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39227">
                <a:tc vMerge="1">
                  <a:txBody>
                    <a:bodyPr/>
                    <a:lstStyle/>
                    <a:p>
                      <a:endParaRPr lang="es-EC"/>
                    </a:p>
                  </a:txBody>
                  <a:tcPr/>
                </a:tc>
                <a:tc vMerge="1">
                  <a:txBody>
                    <a:bodyPr/>
                    <a:lstStyle/>
                    <a:p>
                      <a:endParaRPr lang="es-EC"/>
                    </a:p>
                  </a:txBody>
                  <a:tcPr/>
                </a:tc>
                <a:tc gridSpan="2" vMerge="1">
                  <a:txBody>
                    <a:bodyPr/>
                    <a:lstStyle/>
                    <a:p>
                      <a:endParaRPr lang="es-EC"/>
                    </a:p>
                  </a:txBody>
                  <a:tcPr/>
                </a:tc>
                <a:tc hMerge="1" vMerge="1">
                  <a:txBody>
                    <a:bodyPr/>
                    <a:lstStyle/>
                    <a:p>
                      <a:endParaRPr lang="es-EC"/>
                    </a:p>
                  </a:txBody>
                  <a:tcPr/>
                </a:tc>
                <a:tc rowSpan="2">
                  <a:txBody>
                    <a:bodyPr/>
                    <a:lstStyle/>
                    <a:p>
                      <a:pPr algn="ctr">
                        <a:lnSpc>
                          <a:spcPct val="150000"/>
                        </a:lnSpc>
                        <a:spcAft>
                          <a:spcPts val="0"/>
                        </a:spcAft>
                      </a:pPr>
                      <a:r>
                        <a:rPr lang="es-ES" sz="1000" dirty="0">
                          <a:effectLst/>
                        </a:rPr>
                        <a:t>pH </a:t>
                      </a:r>
                      <a:r>
                        <a:rPr lang="es-ES" sz="1000" dirty="0" smtClean="0">
                          <a:effectLst/>
                        </a:rPr>
                        <a:t>DÍA </a:t>
                      </a:r>
                      <a:r>
                        <a:rPr lang="es-ES" sz="1000" dirty="0">
                          <a:effectLst/>
                        </a:rPr>
                        <a:t>1</a:t>
                      </a:r>
                      <a:endParaRPr lang="es-EC" sz="1100" dirty="0">
                        <a:effectLst/>
                        <a:latin typeface="Times New Roman"/>
                        <a:ea typeface="Times New Roman"/>
                        <a:cs typeface="Times New Roman"/>
                      </a:endParaRPr>
                    </a:p>
                  </a:txBody>
                  <a:tcPr marL="39736" marR="39736" marT="0" marB="0" anchor="ctr"/>
                </a:tc>
                <a:tc rowSpan="2">
                  <a:txBody>
                    <a:bodyPr/>
                    <a:lstStyle/>
                    <a:p>
                      <a:pPr algn="ctr">
                        <a:lnSpc>
                          <a:spcPct val="150000"/>
                        </a:lnSpc>
                        <a:spcAft>
                          <a:spcPts val="0"/>
                        </a:spcAft>
                      </a:pPr>
                      <a:r>
                        <a:rPr lang="es-ES" sz="1000" dirty="0">
                          <a:effectLst/>
                        </a:rPr>
                        <a:t>pH </a:t>
                      </a:r>
                      <a:r>
                        <a:rPr lang="es-ES" sz="1000" dirty="0" smtClean="0">
                          <a:effectLst/>
                        </a:rPr>
                        <a:t>DÍA </a:t>
                      </a:r>
                      <a:r>
                        <a:rPr lang="es-ES" sz="1000" dirty="0">
                          <a:effectLst/>
                        </a:rPr>
                        <a:t>2</a:t>
                      </a:r>
                      <a:endParaRPr lang="es-EC" sz="1100" dirty="0">
                        <a:effectLst/>
                        <a:latin typeface="Times New Roman"/>
                        <a:ea typeface="Times New Roman"/>
                        <a:cs typeface="Times New Roman"/>
                      </a:endParaRPr>
                    </a:p>
                  </a:txBody>
                  <a:tcPr marL="39736" marR="39736" marT="0" marB="0" anchor="ctr"/>
                </a:tc>
                <a:tc rowSpan="2">
                  <a:txBody>
                    <a:bodyPr/>
                    <a:lstStyle/>
                    <a:p>
                      <a:pPr algn="ctr">
                        <a:lnSpc>
                          <a:spcPct val="150000"/>
                        </a:lnSpc>
                        <a:spcAft>
                          <a:spcPts val="0"/>
                        </a:spcAft>
                      </a:pPr>
                      <a:r>
                        <a:rPr lang="es-ES" sz="1000" dirty="0">
                          <a:effectLst/>
                        </a:rPr>
                        <a:t>pH </a:t>
                      </a:r>
                      <a:r>
                        <a:rPr lang="es-ES" sz="1000" dirty="0" smtClean="0">
                          <a:effectLst/>
                        </a:rPr>
                        <a:t>DÍA </a:t>
                      </a:r>
                      <a:r>
                        <a:rPr lang="es-ES" sz="1000" dirty="0">
                          <a:effectLst/>
                        </a:rPr>
                        <a:t>3</a:t>
                      </a:r>
                      <a:endParaRPr lang="es-EC" sz="1100" dirty="0">
                        <a:effectLst/>
                        <a:latin typeface="Times New Roman"/>
                        <a:ea typeface="Times New Roman"/>
                        <a:cs typeface="Times New Roman"/>
                      </a:endParaRPr>
                    </a:p>
                  </a:txBody>
                  <a:tcPr marL="39736" marR="39736" marT="0" marB="0" anchor="ctr"/>
                </a:tc>
                <a:tc rowSpan="2">
                  <a:txBody>
                    <a:bodyPr/>
                    <a:lstStyle/>
                    <a:p>
                      <a:pPr algn="ctr">
                        <a:lnSpc>
                          <a:spcPct val="150000"/>
                        </a:lnSpc>
                        <a:spcAft>
                          <a:spcPts val="0"/>
                        </a:spcAft>
                      </a:pPr>
                      <a:r>
                        <a:rPr lang="es-ES" sz="1000" dirty="0">
                          <a:effectLst/>
                        </a:rPr>
                        <a:t>pH </a:t>
                      </a:r>
                      <a:r>
                        <a:rPr lang="es-ES" sz="1000" dirty="0" smtClean="0">
                          <a:effectLst/>
                        </a:rPr>
                        <a:t>DÍA </a:t>
                      </a:r>
                      <a:r>
                        <a:rPr lang="es-ES" sz="1000" dirty="0">
                          <a:effectLst/>
                        </a:rPr>
                        <a:t>4</a:t>
                      </a:r>
                      <a:endParaRPr lang="es-EC" sz="1100" dirty="0">
                        <a:effectLst/>
                        <a:latin typeface="Times New Roman"/>
                        <a:ea typeface="Times New Roman"/>
                        <a:cs typeface="Times New Roman"/>
                      </a:endParaRPr>
                    </a:p>
                  </a:txBody>
                  <a:tcPr marL="39736" marR="39736" marT="0" marB="0" anchor="ctr"/>
                </a:tc>
              </a:tr>
              <a:tr h="353039">
                <a:tc vMerge="1">
                  <a:txBody>
                    <a:bodyPr/>
                    <a:lstStyle/>
                    <a:p>
                      <a:endParaRPr lang="es-EC"/>
                    </a:p>
                  </a:txBody>
                  <a:tcPr/>
                </a:tc>
                <a:tc vMerge="1">
                  <a:txBody>
                    <a:bodyPr/>
                    <a:lstStyle/>
                    <a:p>
                      <a:endParaRPr lang="es-EC"/>
                    </a:p>
                  </a:txBody>
                  <a:tcPr/>
                </a:tc>
                <a:tc>
                  <a:txBody>
                    <a:bodyPr/>
                    <a:lstStyle/>
                    <a:p>
                      <a:pPr algn="r">
                        <a:lnSpc>
                          <a:spcPct val="150000"/>
                        </a:lnSpc>
                        <a:spcAft>
                          <a:spcPts val="0"/>
                        </a:spcAft>
                      </a:pPr>
                      <a:r>
                        <a:rPr lang="es-ES" sz="1000">
                          <a:effectLst/>
                        </a:rPr>
                        <a:t>0,05</a:t>
                      </a:r>
                      <a:endParaRPr lang="es-EC" sz="1100">
                        <a:effectLst/>
                        <a:latin typeface="Times New Roman"/>
                        <a:ea typeface="Times New Roman"/>
                        <a:cs typeface="Times New Roman"/>
                      </a:endParaRPr>
                    </a:p>
                  </a:txBody>
                  <a:tcPr marL="39736" marR="39736" marT="0" marB="0" anchor="ctr"/>
                </a:tc>
                <a:tc>
                  <a:txBody>
                    <a:bodyPr/>
                    <a:lstStyle/>
                    <a:p>
                      <a:pPr algn="r">
                        <a:lnSpc>
                          <a:spcPct val="150000"/>
                        </a:lnSpc>
                        <a:spcAft>
                          <a:spcPts val="0"/>
                        </a:spcAft>
                      </a:pPr>
                      <a:r>
                        <a:rPr lang="es-ES" sz="1000">
                          <a:effectLst/>
                        </a:rPr>
                        <a:t>0,01</a:t>
                      </a:r>
                      <a:endParaRPr lang="es-EC" sz="1100">
                        <a:effectLst/>
                        <a:latin typeface="Times New Roman"/>
                        <a:ea typeface="Times New Roman"/>
                        <a:cs typeface="Times New Roman"/>
                      </a:endParaRPr>
                    </a:p>
                  </a:txBody>
                  <a:tcPr marL="39736" marR="39736"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53039">
                <a:tc>
                  <a:txBody>
                    <a:bodyPr/>
                    <a:lstStyle/>
                    <a:p>
                      <a:pPr>
                        <a:lnSpc>
                          <a:spcPct val="150000"/>
                        </a:lnSpc>
                        <a:spcAft>
                          <a:spcPts val="0"/>
                        </a:spcAft>
                      </a:pPr>
                      <a:r>
                        <a:rPr lang="es-ES" sz="900">
                          <a:effectLst/>
                        </a:rPr>
                        <a:t>TOTAL</a:t>
                      </a:r>
                      <a:endParaRPr lang="es-EC" sz="1100">
                        <a:effectLst/>
                        <a:latin typeface="Times New Roman"/>
                        <a:ea typeface="Times New Roman"/>
                        <a:cs typeface="Times New Roman"/>
                      </a:endParaRPr>
                    </a:p>
                  </a:txBody>
                  <a:tcPr marL="39736" marR="39736" marT="0" marB="0" anchor="ctr"/>
                </a:tc>
                <a:tc>
                  <a:txBody>
                    <a:bodyPr/>
                    <a:lstStyle/>
                    <a:p>
                      <a:pPr algn="r">
                        <a:lnSpc>
                          <a:spcPct val="150000"/>
                        </a:lnSpc>
                        <a:spcAft>
                          <a:spcPts val="0"/>
                        </a:spcAft>
                      </a:pPr>
                      <a:r>
                        <a:rPr lang="es-ES" sz="1000">
                          <a:effectLst/>
                        </a:rPr>
                        <a:t>17</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r>
              <a:tr h="694325">
                <a:tc>
                  <a:txBody>
                    <a:bodyPr/>
                    <a:lstStyle/>
                    <a:p>
                      <a:pPr>
                        <a:lnSpc>
                          <a:spcPct val="150000"/>
                        </a:lnSpc>
                        <a:spcAft>
                          <a:spcPts val="0"/>
                        </a:spcAft>
                      </a:pPr>
                      <a:r>
                        <a:rPr lang="es-ES" sz="900">
                          <a:effectLst/>
                        </a:rPr>
                        <a:t>TRATAMIENTOS</a:t>
                      </a:r>
                      <a:endParaRPr lang="es-EC" sz="1100">
                        <a:effectLst/>
                        <a:latin typeface="Times New Roman"/>
                        <a:ea typeface="Times New Roman"/>
                        <a:cs typeface="Times New Roman"/>
                      </a:endParaRPr>
                    </a:p>
                  </a:txBody>
                  <a:tcPr marL="39736" marR="39736" marT="0" marB="0" anchor="ctr"/>
                </a:tc>
                <a:tc>
                  <a:txBody>
                    <a:bodyPr/>
                    <a:lstStyle/>
                    <a:p>
                      <a:pPr algn="r">
                        <a:lnSpc>
                          <a:spcPct val="150000"/>
                        </a:lnSpc>
                        <a:spcAft>
                          <a:spcPts val="0"/>
                        </a:spcAft>
                      </a:pPr>
                      <a:r>
                        <a:rPr lang="es-ES" sz="1000">
                          <a:effectLst/>
                        </a:rPr>
                        <a:t>5</a:t>
                      </a:r>
                      <a:endParaRPr lang="es-EC" sz="1100">
                        <a:effectLst/>
                        <a:latin typeface="Times New Roman"/>
                        <a:ea typeface="Times New Roman"/>
                        <a:cs typeface="Times New Roman"/>
                      </a:endParaRPr>
                    </a:p>
                  </a:txBody>
                  <a:tcPr marL="39736" marR="39736" marT="0" marB="0" anchor="b"/>
                </a:tc>
                <a:tc>
                  <a:txBody>
                    <a:bodyPr/>
                    <a:lstStyle/>
                    <a:p>
                      <a:pPr algn="r">
                        <a:lnSpc>
                          <a:spcPct val="150000"/>
                        </a:lnSpc>
                        <a:spcAft>
                          <a:spcPts val="0"/>
                        </a:spcAft>
                      </a:pPr>
                      <a:r>
                        <a:rPr lang="es-ES" sz="1000">
                          <a:effectLst/>
                        </a:rPr>
                        <a:t>3,11</a:t>
                      </a:r>
                      <a:endParaRPr lang="es-EC" sz="1100">
                        <a:effectLst/>
                        <a:latin typeface="Times New Roman"/>
                        <a:ea typeface="Times New Roman"/>
                        <a:cs typeface="Times New Roman"/>
                      </a:endParaRPr>
                    </a:p>
                  </a:txBody>
                  <a:tcPr marL="39736" marR="39736" marT="0" marB="0" anchor="b"/>
                </a:tc>
                <a:tc>
                  <a:txBody>
                    <a:bodyPr/>
                    <a:lstStyle/>
                    <a:p>
                      <a:pPr algn="r">
                        <a:lnSpc>
                          <a:spcPct val="150000"/>
                        </a:lnSpc>
                        <a:spcAft>
                          <a:spcPts val="0"/>
                        </a:spcAft>
                      </a:pPr>
                      <a:r>
                        <a:rPr lang="es-ES" sz="1000">
                          <a:effectLst/>
                        </a:rPr>
                        <a:t>5,06</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280,23 </a:t>
                      </a:r>
                      <a:r>
                        <a:rPr lang="es-ES" sz="1000" baseline="30000">
                          <a:effectLst/>
                        </a:rPr>
                        <a:t>**</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1867,27 </a:t>
                      </a:r>
                      <a:r>
                        <a:rPr lang="es-ES" sz="1000" baseline="30000">
                          <a:effectLst/>
                        </a:rPr>
                        <a:t>**</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671,98 </a:t>
                      </a:r>
                      <a:r>
                        <a:rPr lang="es-ES" sz="1000" baseline="30000">
                          <a:effectLst/>
                        </a:rPr>
                        <a:t>**</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3440,94 </a:t>
                      </a:r>
                      <a:r>
                        <a:rPr lang="es-ES" sz="1000" baseline="30000">
                          <a:effectLst/>
                        </a:rPr>
                        <a:t>**</a:t>
                      </a:r>
                      <a:endParaRPr lang="es-EC" sz="1100">
                        <a:effectLst/>
                        <a:latin typeface="Times New Roman"/>
                        <a:ea typeface="Times New Roman"/>
                        <a:cs typeface="Times New Roman"/>
                      </a:endParaRPr>
                    </a:p>
                  </a:txBody>
                  <a:tcPr marL="39736" marR="39736" marT="0" marB="0" anchor="b"/>
                </a:tc>
              </a:tr>
              <a:tr h="694325">
                <a:tc>
                  <a:txBody>
                    <a:bodyPr/>
                    <a:lstStyle/>
                    <a:p>
                      <a:pPr>
                        <a:lnSpc>
                          <a:spcPct val="150000"/>
                        </a:lnSpc>
                        <a:spcAft>
                          <a:spcPts val="0"/>
                        </a:spcAft>
                      </a:pPr>
                      <a:r>
                        <a:rPr lang="es-ES" sz="900">
                          <a:effectLst/>
                        </a:rPr>
                        <a:t>FACTOR A</a:t>
                      </a:r>
                      <a:endParaRPr lang="es-EC" sz="1100">
                        <a:effectLst/>
                        <a:latin typeface="Times New Roman"/>
                        <a:ea typeface="Times New Roman"/>
                        <a:cs typeface="Times New Roman"/>
                      </a:endParaRPr>
                    </a:p>
                  </a:txBody>
                  <a:tcPr marL="39736" marR="39736" marT="0" marB="0" anchor="ctr"/>
                </a:tc>
                <a:tc>
                  <a:txBody>
                    <a:bodyPr/>
                    <a:lstStyle/>
                    <a:p>
                      <a:pPr algn="r">
                        <a:lnSpc>
                          <a:spcPct val="150000"/>
                        </a:lnSpc>
                        <a:spcAft>
                          <a:spcPts val="0"/>
                        </a:spcAft>
                      </a:pPr>
                      <a:r>
                        <a:rPr lang="es-ES" sz="1000">
                          <a:effectLst/>
                        </a:rPr>
                        <a:t>2</a:t>
                      </a:r>
                      <a:endParaRPr lang="es-EC" sz="1100">
                        <a:effectLst/>
                        <a:latin typeface="Times New Roman"/>
                        <a:ea typeface="Times New Roman"/>
                        <a:cs typeface="Times New Roman"/>
                      </a:endParaRPr>
                    </a:p>
                  </a:txBody>
                  <a:tcPr marL="39736" marR="39736" marT="0" marB="0" anchor="b"/>
                </a:tc>
                <a:tc>
                  <a:txBody>
                    <a:bodyPr/>
                    <a:lstStyle/>
                    <a:p>
                      <a:pPr algn="r">
                        <a:lnSpc>
                          <a:spcPct val="150000"/>
                        </a:lnSpc>
                        <a:spcAft>
                          <a:spcPts val="0"/>
                        </a:spcAft>
                      </a:pPr>
                      <a:r>
                        <a:rPr lang="es-ES" sz="1000">
                          <a:effectLst/>
                        </a:rPr>
                        <a:t>3,86</a:t>
                      </a:r>
                      <a:endParaRPr lang="es-EC" sz="1100">
                        <a:effectLst/>
                        <a:latin typeface="Times New Roman"/>
                        <a:ea typeface="Times New Roman"/>
                        <a:cs typeface="Times New Roman"/>
                      </a:endParaRPr>
                    </a:p>
                  </a:txBody>
                  <a:tcPr marL="39736" marR="39736" marT="0" marB="0" anchor="b"/>
                </a:tc>
                <a:tc>
                  <a:txBody>
                    <a:bodyPr/>
                    <a:lstStyle/>
                    <a:p>
                      <a:pPr algn="r">
                        <a:lnSpc>
                          <a:spcPct val="150000"/>
                        </a:lnSpc>
                        <a:spcAft>
                          <a:spcPts val="0"/>
                        </a:spcAft>
                      </a:pPr>
                      <a:r>
                        <a:rPr lang="es-ES" sz="1000">
                          <a:effectLst/>
                        </a:rPr>
                        <a:t>6,93</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275,76 </a:t>
                      </a:r>
                      <a:r>
                        <a:rPr lang="es-ES" sz="1000" baseline="30000">
                          <a:effectLst/>
                        </a:rPr>
                        <a:t>**</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1932,87 </a:t>
                      </a:r>
                      <a:r>
                        <a:rPr lang="es-ES" sz="1000" baseline="30000">
                          <a:effectLst/>
                        </a:rPr>
                        <a:t>**</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723,09 </a:t>
                      </a:r>
                      <a:r>
                        <a:rPr lang="es-ES" sz="1000" baseline="30000">
                          <a:effectLst/>
                        </a:rPr>
                        <a:t>**</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4128,29 </a:t>
                      </a:r>
                      <a:r>
                        <a:rPr lang="es-ES" sz="1000" baseline="30000">
                          <a:effectLst/>
                        </a:rPr>
                        <a:t>**</a:t>
                      </a:r>
                      <a:endParaRPr lang="es-EC" sz="1100">
                        <a:effectLst/>
                        <a:latin typeface="Times New Roman"/>
                        <a:ea typeface="Times New Roman"/>
                        <a:cs typeface="Times New Roman"/>
                      </a:endParaRPr>
                    </a:p>
                  </a:txBody>
                  <a:tcPr marL="39736" marR="39736" marT="0" marB="0" anchor="b"/>
                </a:tc>
              </a:tr>
              <a:tr h="694325">
                <a:tc>
                  <a:txBody>
                    <a:bodyPr/>
                    <a:lstStyle/>
                    <a:p>
                      <a:pPr>
                        <a:lnSpc>
                          <a:spcPct val="150000"/>
                        </a:lnSpc>
                        <a:spcAft>
                          <a:spcPts val="0"/>
                        </a:spcAft>
                      </a:pPr>
                      <a:r>
                        <a:rPr lang="es-ES" sz="900">
                          <a:effectLst/>
                        </a:rPr>
                        <a:t>FACTOR B</a:t>
                      </a:r>
                      <a:endParaRPr lang="es-EC" sz="1100">
                        <a:effectLst/>
                        <a:latin typeface="Times New Roman"/>
                        <a:ea typeface="Times New Roman"/>
                        <a:cs typeface="Times New Roman"/>
                      </a:endParaRPr>
                    </a:p>
                  </a:txBody>
                  <a:tcPr marL="39736" marR="39736" marT="0" marB="0" anchor="ctr"/>
                </a:tc>
                <a:tc>
                  <a:txBody>
                    <a:bodyPr/>
                    <a:lstStyle/>
                    <a:p>
                      <a:pPr algn="r">
                        <a:lnSpc>
                          <a:spcPct val="150000"/>
                        </a:lnSpc>
                        <a:spcAft>
                          <a:spcPts val="0"/>
                        </a:spcAft>
                      </a:pPr>
                      <a:r>
                        <a:rPr lang="es-ES" sz="1000">
                          <a:effectLst/>
                        </a:rPr>
                        <a:t>1</a:t>
                      </a:r>
                      <a:endParaRPr lang="es-EC" sz="1100">
                        <a:effectLst/>
                        <a:latin typeface="Times New Roman"/>
                        <a:ea typeface="Times New Roman"/>
                        <a:cs typeface="Times New Roman"/>
                      </a:endParaRPr>
                    </a:p>
                  </a:txBody>
                  <a:tcPr marL="39736" marR="39736" marT="0" marB="0" anchor="b"/>
                </a:tc>
                <a:tc>
                  <a:txBody>
                    <a:bodyPr/>
                    <a:lstStyle/>
                    <a:p>
                      <a:pPr algn="r">
                        <a:lnSpc>
                          <a:spcPct val="150000"/>
                        </a:lnSpc>
                        <a:spcAft>
                          <a:spcPts val="0"/>
                        </a:spcAft>
                      </a:pPr>
                      <a:r>
                        <a:rPr lang="es-ES" sz="1000">
                          <a:effectLst/>
                        </a:rPr>
                        <a:t>4,75</a:t>
                      </a:r>
                      <a:endParaRPr lang="es-EC" sz="1100">
                        <a:effectLst/>
                        <a:latin typeface="Times New Roman"/>
                        <a:ea typeface="Times New Roman"/>
                        <a:cs typeface="Times New Roman"/>
                      </a:endParaRPr>
                    </a:p>
                  </a:txBody>
                  <a:tcPr marL="39736" marR="39736" marT="0" marB="0" anchor="b"/>
                </a:tc>
                <a:tc>
                  <a:txBody>
                    <a:bodyPr/>
                    <a:lstStyle/>
                    <a:p>
                      <a:pPr algn="r">
                        <a:lnSpc>
                          <a:spcPct val="150000"/>
                        </a:lnSpc>
                        <a:spcAft>
                          <a:spcPts val="0"/>
                        </a:spcAft>
                      </a:pPr>
                      <a:r>
                        <a:rPr lang="es-ES" sz="1000" dirty="0">
                          <a:effectLst/>
                        </a:rPr>
                        <a:t>9,33</a:t>
                      </a:r>
                      <a:endParaRPr lang="es-EC" sz="1100" dirty="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512,12 </a:t>
                      </a:r>
                      <a:r>
                        <a:rPr lang="es-ES" sz="1000" baseline="30000">
                          <a:effectLst/>
                        </a:rPr>
                        <a:t>**</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dirty="0">
                          <a:effectLst/>
                        </a:rPr>
                        <a:t>3480,04 </a:t>
                      </a:r>
                      <a:r>
                        <a:rPr lang="es-ES" sz="1000" baseline="30000" dirty="0">
                          <a:effectLst/>
                        </a:rPr>
                        <a:t>**</a:t>
                      </a:r>
                      <a:endParaRPr lang="es-EC" sz="1100" dirty="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1385,28 </a:t>
                      </a:r>
                      <a:r>
                        <a:rPr lang="es-ES" sz="1000" baseline="30000">
                          <a:effectLst/>
                        </a:rPr>
                        <a:t>**</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6767,04 </a:t>
                      </a:r>
                      <a:r>
                        <a:rPr lang="es-ES" sz="1000" baseline="30000">
                          <a:effectLst/>
                        </a:rPr>
                        <a:t>**</a:t>
                      </a:r>
                      <a:endParaRPr lang="es-EC" sz="1100">
                        <a:effectLst/>
                        <a:latin typeface="Times New Roman"/>
                        <a:ea typeface="Times New Roman"/>
                        <a:cs typeface="Times New Roman"/>
                      </a:endParaRPr>
                    </a:p>
                  </a:txBody>
                  <a:tcPr marL="39736" marR="39736" marT="0" marB="0" anchor="b"/>
                </a:tc>
              </a:tr>
              <a:tr h="694325">
                <a:tc>
                  <a:txBody>
                    <a:bodyPr/>
                    <a:lstStyle/>
                    <a:p>
                      <a:pPr>
                        <a:lnSpc>
                          <a:spcPct val="150000"/>
                        </a:lnSpc>
                        <a:spcAft>
                          <a:spcPts val="0"/>
                        </a:spcAft>
                      </a:pPr>
                      <a:r>
                        <a:rPr lang="es-ES" sz="900">
                          <a:effectLst/>
                        </a:rPr>
                        <a:t>AXB</a:t>
                      </a:r>
                      <a:endParaRPr lang="es-EC" sz="1100">
                        <a:effectLst/>
                        <a:latin typeface="Times New Roman"/>
                        <a:ea typeface="Times New Roman"/>
                        <a:cs typeface="Times New Roman"/>
                      </a:endParaRPr>
                    </a:p>
                  </a:txBody>
                  <a:tcPr marL="39736" marR="39736" marT="0" marB="0" anchor="ctr"/>
                </a:tc>
                <a:tc>
                  <a:txBody>
                    <a:bodyPr/>
                    <a:lstStyle/>
                    <a:p>
                      <a:pPr algn="r">
                        <a:lnSpc>
                          <a:spcPct val="150000"/>
                        </a:lnSpc>
                        <a:spcAft>
                          <a:spcPts val="0"/>
                        </a:spcAft>
                      </a:pPr>
                      <a:r>
                        <a:rPr lang="es-ES" sz="1000">
                          <a:effectLst/>
                        </a:rPr>
                        <a:t>2</a:t>
                      </a:r>
                      <a:endParaRPr lang="es-EC" sz="1100">
                        <a:effectLst/>
                        <a:latin typeface="Times New Roman"/>
                        <a:ea typeface="Times New Roman"/>
                        <a:cs typeface="Times New Roman"/>
                      </a:endParaRPr>
                    </a:p>
                  </a:txBody>
                  <a:tcPr marL="39736" marR="39736" marT="0" marB="0" anchor="b"/>
                </a:tc>
                <a:tc>
                  <a:txBody>
                    <a:bodyPr/>
                    <a:lstStyle/>
                    <a:p>
                      <a:pPr algn="r">
                        <a:lnSpc>
                          <a:spcPct val="150000"/>
                        </a:lnSpc>
                        <a:spcAft>
                          <a:spcPts val="0"/>
                        </a:spcAft>
                      </a:pPr>
                      <a:r>
                        <a:rPr lang="es-ES" sz="1000">
                          <a:effectLst/>
                        </a:rPr>
                        <a:t>3,86</a:t>
                      </a:r>
                      <a:endParaRPr lang="es-EC" sz="1100">
                        <a:effectLst/>
                        <a:latin typeface="Times New Roman"/>
                        <a:ea typeface="Times New Roman"/>
                        <a:cs typeface="Times New Roman"/>
                      </a:endParaRPr>
                    </a:p>
                  </a:txBody>
                  <a:tcPr marL="39736" marR="39736" marT="0" marB="0" anchor="b"/>
                </a:tc>
                <a:tc>
                  <a:txBody>
                    <a:bodyPr/>
                    <a:lstStyle/>
                    <a:p>
                      <a:pPr algn="r">
                        <a:lnSpc>
                          <a:spcPct val="150000"/>
                        </a:lnSpc>
                        <a:spcAft>
                          <a:spcPts val="0"/>
                        </a:spcAft>
                      </a:pPr>
                      <a:r>
                        <a:rPr lang="es-ES" sz="1000">
                          <a:effectLst/>
                        </a:rPr>
                        <a:t>6,93</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168,75 </a:t>
                      </a:r>
                      <a:r>
                        <a:rPr lang="es-ES" sz="1000" baseline="30000">
                          <a:effectLst/>
                        </a:rPr>
                        <a:t>**</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995,29 </a:t>
                      </a:r>
                      <a:r>
                        <a:rPr lang="es-ES" sz="1000" baseline="30000">
                          <a:effectLst/>
                        </a:rPr>
                        <a:t>**</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264,23 </a:t>
                      </a:r>
                      <a:r>
                        <a:rPr lang="es-ES" sz="1000" baseline="30000">
                          <a:effectLst/>
                        </a:rPr>
                        <a:t>**</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1090,54 </a:t>
                      </a:r>
                      <a:r>
                        <a:rPr lang="es-ES" sz="1000" baseline="30000">
                          <a:effectLst/>
                        </a:rPr>
                        <a:t>**</a:t>
                      </a:r>
                      <a:endParaRPr lang="es-EC" sz="1100">
                        <a:effectLst/>
                        <a:latin typeface="Times New Roman"/>
                        <a:ea typeface="Times New Roman"/>
                        <a:cs typeface="Times New Roman"/>
                      </a:endParaRPr>
                    </a:p>
                  </a:txBody>
                  <a:tcPr marL="39736" marR="39736" marT="0" marB="0" anchor="b"/>
                </a:tc>
              </a:tr>
              <a:tr h="635470">
                <a:tc>
                  <a:txBody>
                    <a:bodyPr/>
                    <a:lstStyle/>
                    <a:p>
                      <a:pPr>
                        <a:lnSpc>
                          <a:spcPct val="150000"/>
                        </a:lnSpc>
                        <a:spcAft>
                          <a:spcPts val="0"/>
                        </a:spcAft>
                      </a:pPr>
                      <a:r>
                        <a:rPr lang="es-ES" sz="900">
                          <a:effectLst/>
                        </a:rPr>
                        <a:t>ERROR EXPERIMENTAL</a:t>
                      </a:r>
                      <a:endParaRPr lang="es-EC" sz="1100">
                        <a:effectLst/>
                        <a:latin typeface="Times New Roman"/>
                        <a:ea typeface="Times New Roman"/>
                        <a:cs typeface="Times New Roman"/>
                      </a:endParaRPr>
                    </a:p>
                  </a:txBody>
                  <a:tcPr marL="39736" marR="39736" marT="0" marB="0" anchor="ctr"/>
                </a:tc>
                <a:tc>
                  <a:txBody>
                    <a:bodyPr/>
                    <a:lstStyle/>
                    <a:p>
                      <a:pPr algn="r">
                        <a:lnSpc>
                          <a:spcPct val="150000"/>
                        </a:lnSpc>
                        <a:spcAft>
                          <a:spcPts val="0"/>
                        </a:spcAft>
                      </a:pPr>
                      <a:r>
                        <a:rPr lang="es-ES" sz="1000">
                          <a:effectLst/>
                        </a:rPr>
                        <a:t>12</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r>
              <a:tr h="353039">
                <a:tc>
                  <a:txBody>
                    <a:bodyPr/>
                    <a:lstStyle/>
                    <a:p>
                      <a:pPr>
                        <a:lnSpc>
                          <a:spcPct val="150000"/>
                        </a:lnSpc>
                        <a:spcAft>
                          <a:spcPts val="0"/>
                        </a:spcAft>
                      </a:pPr>
                      <a:r>
                        <a:rPr lang="es-ES" sz="900">
                          <a:effectLst/>
                        </a:rPr>
                        <a:t>C.V.      %</a:t>
                      </a:r>
                      <a:endParaRPr lang="es-EC" sz="1100">
                        <a:effectLst/>
                        <a:latin typeface="Times New Roman"/>
                        <a:ea typeface="Times New Roman"/>
                        <a:cs typeface="Times New Roman"/>
                      </a:endParaRPr>
                    </a:p>
                  </a:txBody>
                  <a:tcPr marL="39736" marR="39736" marT="0" marB="0" anchor="ctr"/>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c>
                  <a:txBody>
                    <a:bodyPr/>
                    <a:lstStyle/>
                    <a:p>
                      <a:pPr>
                        <a:lnSpc>
                          <a:spcPct val="150000"/>
                        </a:lnSpc>
                        <a:spcAft>
                          <a:spcPts val="0"/>
                        </a:spcAft>
                      </a:pPr>
                      <a:r>
                        <a:rPr lang="es-ES" sz="1000">
                          <a:effectLst/>
                        </a:rPr>
                        <a:t> </a:t>
                      </a:r>
                      <a:endParaRPr lang="es-EC" sz="1100">
                        <a:effectLst/>
                        <a:latin typeface="Times New Roman"/>
                        <a:ea typeface="Times New Roman"/>
                        <a:cs typeface="Times New Roman"/>
                      </a:endParaRPr>
                    </a:p>
                  </a:txBody>
                  <a:tcPr marL="39736" marR="39736" marT="0" marB="0" anchor="b"/>
                </a:tc>
                <a:tc>
                  <a:txBody>
                    <a:bodyPr/>
                    <a:lstStyle/>
                    <a:p>
                      <a:pPr algn="r">
                        <a:lnSpc>
                          <a:spcPct val="150000"/>
                        </a:lnSpc>
                        <a:spcAft>
                          <a:spcPts val="0"/>
                        </a:spcAft>
                      </a:pPr>
                      <a:r>
                        <a:rPr lang="es-ES" sz="1000">
                          <a:effectLst/>
                        </a:rPr>
                        <a:t>0,49</a:t>
                      </a:r>
                      <a:endParaRPr lang="es-EC" sz="1100">
                        <a:effectLst/>
                        <a:latin typeface="Times New Roman"/>
                        <a:ea typeface="Times New Roman"/>
                        <a:cs typeface="Times New Roman"/>
                      </a:endParaRPr>
                    </a:p>
                  </a:txBody>
                  <a:tcPr marL="39736" marR="39736" marT="0" marB="0" anchor="b"/>
                </a:tc>
                <a:tc>
                  <a:txBody>
                    <a:bodyPr/>
                    <a:lstStyle/>
                    <a:p>
                      <a:pPr algn="r">
                        <a:lnSpc>
                          <a:spcPct val="150000"/>
                        </a:lnSpc>
                        <a:spcAft>
                          <a:spcPts val="0"/>
                        </a:spcAft>
                      </a:pPr>
                      <a:r>
                        <a:rPr lang="es-ES" sz="1000">
                          <a:effectLst/>
                        </a:rPr>
                        <a:t>0,21</a:t>
                      </a:r>
                      <a:endParaRPr lang="es-EC" sz="1100">
                        <a:effectLst/>
                        <a:latin typeface="Times New Roman"/>
                        <a:ea typeface="Times New Roman"/>
                        <a:cs typeface="Times New Roman"/>
                      </a:endParaRPr>
                    </a:p>
                  </a:txBody>
                  <a:tcPr marL="39736" marR="39736" marT="0" marB="0" anchor="b"/>
                </a:tc>
                <a:tc>
                  <a:txBody>
                    <a:bodyPr/>
                    <a:lstStyle/>
                    <a:p>
                      <a:pPr algn="r">
                        <a:lnSpc>
                          <a:spcPct val="150000"/>
                        </a:lnSpc>
                        <a:spcAft>
                          <a:spcPts val="0"/>
                        </a:spcAft>
                      </a:pPr>
                      <a:r>
                        <a:rPr lang="es-ES" sz="1000">
                          <a:effectLst/>
                        </a:rPr>
                        <a:t>0,45</a:t>
                      </a:r>
                      <a:endParaRPr lang="es-EC" sz="1100">
                        <a:effectLst/>
                        <a:latin typeface="Times New Roman"/>
                        <a:ea typeface="Times New Roman"/>
                        <a:cs typeface="Times New Roman"/>
                      </a:endParaRPr>
                    </a:p>
                  </a:txBody>
                  <a:tcPr marL="39736" marR="39736" marT="0" marB="0" anchor="b"/>
                </a:tc>
                <a:tc>
                  <a:txBody>
                    <a:bodyPr/>
                    <a:lstStyle/>
                    <a:p>
                      <a:pPr algn="r">
                        <a:lnSpc>
                          <a:spcPct val="150000"/>
                        </a:lnSpc>
                        <a:spcAft>
                          <a:spcPts val="0"/>
                        </a:spcAft>
                      </a:pPr>
                      <a:r>
                        <a:rPr lang="es-ES" sz="1000" dirty="0">
                          <a:effectLst/>
                        </a:rPr>
                        <a:t>0,21</a:t>
                      </a:r>
                      <a:endParaRPr lang="es-EC" sz="1100" dirty="0">
                        <a:effectLst/>
                        <a:latin typeface="Times New Roman"/>
                        <a:ea typeface="Times New Roman"/>
                        <a:cs typeface="Times New Roman"/>
                      </a:endParaRPr>
                    </a:p>
                  </a:txBody>
                  <a:tcPr marL="39736" marR="39736" marT="0" marB="0" anchor="b"/>
                </a:tc>
              </a:tr>
            </a:tbl>
          </a:graphicData>
        </a:graphic>
      </p:graphicFrame>
      <p:sp>
        <p:nvSpPr>
          <p:cNvPr id="2" name="1 Título"/>
          <p:cNvSpPr>
            <a:spLocks noGrp="1"/>
          </p:cNvSpPr>
          <p:nvPr>
            <p:ph type="title"/>
          </p:nvPr>
        </p:nvSpPr>
        <p:spPr>
          <a:xfrm>
            <a:off x="457200" y="332656"/>
            <a:ext cx="8329642" cy="1453270"/>
          </a:xfrm>
        </p:spPr>
        <p:txBody>
          <a:bodyPr>
            <a:noAutofit/>
          </a:bodyPr>
          <a:lstStyle/>
          <a:p>
            <a:pPr algn="just"/>
            <a:r>
              <a:rPr lang="es-MX" sz="6000" dirty="0" smtClean="0">
                <a:solidFill>
                  <a:srgbClr val="FFFF00"/>
                </a:solidFill>
              </a:rPr>
              <a:t>pH</a:t>
            </a:r>
            <a:r>
              <a:rPr lang="es-MX" sz="6000" dirty="0" smtClean="0"/>
              <a:t/>
            </a:r>
            <a:br>
              <a:rPr lang="es-MX" sz="6000" dirty="0" smtClean="0"/>
            </a:br>
            <a:r>
              <a:rPr lang="es-MX" sz="2000" dirty="0" smtClean="0"/>
              <a:t>. </a:t>
            </a:r>
            <a:r>
              <a:rPr lang="es-EC" sz="2000" dirty="0"/>
              <a:t/>
            </a:r>
            <a:br>
              <a:rPr lang="es-EC" sz="2000" dirty="0"/>
            </a:br>
            <a:endParaRPr lang="es-EC" sz="2000" dirty="0"/>
          </a:p>
        </p:txBody>
      </p:sp>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143008" cy="1071570"/>
          </a:xfrm>
          <a:prstGeom prst="rect">
            <a:avLst/>
          </a:prstGeom>
          <a:noFill/>
          <a:ln>
            <a:noFill/>
          </a:ln>
        </p:spPr>
      </p:pic>
    </p:spTree>
    <p:extLst>
      <p:ext uri="{BB962C8B-B14F-4D97-AF65-F5344CB8AC3E}">
        <p14:creationId xmlns:p14="http://schemas.microsoft.com/office/powerpoint/2010/main" xmlns="" val="362239008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4" name="3 Marcador de contenido"/>
          <p:cNvPicPr>
            <a:picLocks noGrp="1"/>
          </p:cNvPicPr>
          <p:nvPr>
            <p:ph idx="1"/>
          </p:nvPr>
        </p:nvPicPr>
        <p:blipFill>
          <a:blip r:embed="rId3"/>
          <a:stretch>
            <a:fillRect/>
          </a:stretch>
        </p:blipFill>
        <p:spPr bwMode="auto">
          <a:xfrm>
            <a:off x="500034" y="1357298"/>
            <a:ext cx="8072494" cy="5303346"/>
          </a:xfrm>
          <a:prstGeom prst="rect">
            <a:avLst/>
          </a:prstGeom>
          <a:noFill/>
        </p:spPr>
      </p:pic>
      <p:pic>
        <p:nvPicPr>
          <p:cNvPr id="3" name="2 Imagen" descr="http://www.utn.edu.ec/aetdrupal/sites/default/files/descargar_selloUTN.jpg"/>
          <p:cNvPicPr/>
          <p:nvPr/>
        </p:nvPicPr>
        <p:blipFill>
          <a:blip r:embed="rId4">
            <a:extLst>
              <a:ext uri="{BEBA8EAE-BF5A-486C-A8C5-ECC9F3942E4B}">
                <a14:imgProps xmlns:a14="http://schemas.microsoft.com/office/drawing/2010/main" xmlns="">
                  <a14:imgLayer r:embed="rId5">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143008" cy="1071570"/>
          </a:xfrm>
          <a:prstGeom prst="rect">
            <a:avLst/>
          </a:prstGeom>
          <a:noFill/>
          <a:ln>
            <a:noFill/>
          </a:ln>
        </p:spPr>
      </p:pic>
      <p:sp>
        <p:nvSpPr>
          <p:cNvPr id="6" name="1 Título"/>
          <p:cNvSpPr>
            <a:spLocks noGrp="1"/>
          </p:cNvSpPr>
          <p:nvPr>
            <p:ph type="title"/>
          </p:nvPr>
        </p:nvSpPr>
        <p:spPr>
          <a:xfrm>
            <a:off x="457200" y="332656"/>
            <a:ext cx="8329642" cy="1453270"/>
          </a:xfrm>
        </p:spPr>
        <p:txBody>
          <a:bodyPr>
            <a:noAutofit/>
          </a:bodyPr>
          <a:lstStyle/>
          <a:p>
            <a:pPr algn="just"/>
            <a:r>
              <a:rPr lang="es-MX" sz="6000" dirty="0" smtClean="0">
                <a:solidFill>
                  <a:srgbClr val="FFFF00"/>
                </a:solidFill>
              </a:rPr>
              <a:t>pH</a:t>
            </a:r>
            <a:r>
              <a:rPr lang="es-MX" sz="6000" dirty="0" smtClean="0"/>
              <a:t/>
            </a:r>
            <a:br>
              <a:rPr lang="es-MX" sz="6000" dirty="0" smtClean="0"/>
            </a:br>
            <a:r>
              <a:rPr lang="es-MX" sz="2000" dirty="0" smtClean="0"/>
              <a:t>. </a:t>
            </a:r>
            <a:r>
              <a:rPr lang="es-EC" sz="2000" dirty="0"/>
              <a:t/>
            </a:r>
            <a:br>
              <a:rPr lang="es-EC" sz="2000" dirty="0"/>
            </a:br>
            <a:endParaRPr lang="es-EC" sz="2000" dirty="0"/>
          </a:p>
        </p:txBody>
      </p:sp>
    </p:spTree>
    <p:extLst>
      <p:ext uri="{BB962C8B-B14F-4D97-AF65-F5344CB8AC3E}">
        <p14:creationId xmlns:p14="http://schemas.microsoft.com/office/powerpoint/2010/main" xmlns="" val="9765596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graphicFrame>
        <p:nvGraphicFramePr>
          <p:cNvPr id="4" name="3 Marcador de contenido"/>
          <p:cNvGraphicFramePr>
            <a:graphicFrameLocks noGrp="1"/>
          </p:cNvGraphicFramePr>
          <p:nvPr>
            <p:ph idx="1"/>
            <p:extLst>
              <p:ext uri="{D42A27DB-BD31-4B8C-83A1-F6EECF244321}">
                <p14:modId xmlns:p14="http://schemas.microsoft.com/office/powerpoint/2010/main" xmlns="" val="2173991058"/>
              </p:ext>
            </p:extLst>
          </p:nvPr>
        </p:nvGraphicFramePr>
        <p:xfrm>
          <a:off x="428596" y="1500175"/>
          <a:ext cx="8215371" cy="4985832"/>
        </p:xfrm>
        <a:graphic>
          <a:graphicData uri="http://schemas.openxmlformats.org/drawingml/2006/table">
            <a:tbl>
              <a:tblPr firstRow="1" firstCol="1" bandRow="1">
                <a:tableStyleId>{5C22544A-7EE6-4342-B048-85BDC9FD1C3A}</a:tableStyleId>
              </a:tblPr>
              <a:tblGrid>
                <a:gridCol w="1547134"/>
                <a:gridCol w="590635"/>
                <a:gridCol w="688912"/>
                <a:gridCol w="688912"/>
                <a:gridCol w="1109263"/>
                <a:gridCol w="1240626"/>
                <a:gridCol w="1240626"/>
                <a:gridCol w="1109263"/>
              </a:tblGrid>
              <a:tr h="502135">
                <a:tc rowSpan="3">
                  <a:txBody>
                    <a:bodyPr/>
                    <a:lstStyle/>
                    <a:p>
                      <a:pPr algn="ctr">
                        <a:lnSpc>
                          <a:spcPct val="150000"/>
                        </a:lnSpc>
                        <a:spcAft>
                          <a:spcPts val="0"/>
                        </a:spcAft>
                      </a:pPr>
                      <a:r>
                        <a:rPr lang="es-ES" sz="1100" dirty="0">
                          <a:effectLst/>
                        </a:rPr>
                        <a:t>FUENTES DE VARIACIÓN</a:t>
                      </a:r>
                      <a:endParaRPr lang="es-EC" sz="1200" dirty="0">
                        <a:effectLst/>
                        <a:latin typeface="Times New Roman"/>
                        <a:ea typeface="Times New Roman"/>
                        <a:cs typeface="Times New Roman"/>
                      </a:endParaRPr>
                    </a:p>
                  </a:txBody>
                  <a:tcPr marL="44450" marR="44450" marT="0" marB="0" anchor="ctr"/>
                </a:tc>
                <a:tc rowSpan="3">
                  <a:txBody>
                    <a:bodyPr/>
                    <a:lstStyle/>
                    <a:p>
                      <a:pPr algn="ctr">
                        <a:lnSpc>
                          <a:spcPct val="150000"/>
                        </a:lnSpc>
                        <a:spcAft>
                          <a:spcPts val="0"/>
                        </a:spcAft>
                      </a:pPr>
                      <a:r>
                        <a:rPr lang="es-ES" sz="1100">
                          <a:effectLst/>
                        </a:rPr>
                        <a:t>GL</a:t>
                      </a:r>
                      <a:endParaRPr lang="es-EC" sz="1200">
                        <a:effectLst/>
                        <a:latin typeface="Times New Roman"/>
                        <a:ea typeface="Times New Roman"/>
                        <a:cs typeface="Times New Roman"/>
                      </a:endParaRPr>
                    </a:p>
                  </a:txBody>
                  <a:tcPr marL="44450" marR="44450" marT="0" marB="0" anchor="ctr"/>
                </a:tc>
                <a:tc rowSpan="2" gridSpan="2">
                  <a:txBody>
                    <a:bodyPr/>
                    <a:lstStyle/>
                    <a:p>
                      <a:pPr algn="ctr">
                        <a:lnSpc>
                          <a:spcPct val="150000"/>
                        </a:lnSpc>
                        <a:spcAft>
                          <a:spcPts val="0"/>
                        </a:spcAft>
                      </a:pPr>
                      <a:r>
                        <a:rPr lang="es-ES" sz="1100">
                          <a:effectLst/>
                        </a:rPr>
                        <a:t>F. TABULAR</a:t>
                      </a:r>
                      <a:endParaRPr lang="es-EC" sz="1200">
                        <a:effectLst/>
                        <a:latin typeface="Times New Roman"/>
                        <a:ea typeface="Times New Roman"/>
                        <a:cs typeface="Times New Roman"/>
                      </a:endParaRPr>
                    </a:p>
                  </a:txBody>
                  <a:tcPr marL="44450" marR="44450" marT="0" marB="0" anchor="ctr"/>
                </a:tc>
                <a:tc rowSpan="2" hMerge="1">
                  <a:txBody>
                    <a:bodyPr/>
                    <a:lstStyle/>
                    <a:p>
                      <a:endParaRPr lang="es-EC"/>
                    </a:p>
                  </a:txBody>
                  <a:tcPr/>
                </a:tc>
                <a:tc gridSpan="4">
                  <a:txBody>
                    <a:bodyPr/>
                    <a:lstStyle/>
                    <a:p>
                      <a:pPr algn="ctr">
                        <a:lnSpc>
                          <a:spcPct val="150000"/>
                        </a:lnSpc>
                        <a:spcAft>
                          <a:spcPts val="0"/>
                        </a:spcAft>
                      </a:pPr>
                      <a:r>
                        <a:rPr lang="es-ES" sz="1100">
                          <a:effectLst/>
                        </a:rPr>
                        <a:t>F. CALCULADO</a:t>
                      </a:r>
                      <a:endParaRPr lang="es-EC" sz="1200">
                        <a:effectLst/>
                        <a:latin typeface="Times New Roman"/>
                        <a:ea typeface="Times New Roman"/>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53708">
                <a:tc vMerge="1">
                  <a:txBody>
                    <a:bodyPr/>
                    <a:lstStyle/>
                    <a:p>
                      <a:endParaRPr lang="es-EC"/>
                    </a:p>
                  </a:txBody>
                  <a:tcPr/>
                </a:tc>
                <a:tc vMerge="1">
                  <a:txBody>
                    <a:bodyPr/>
                    <a:lstStyle/>
                    <a:p>
                      <a:endParaRPr lang="es-EC"/>
                    </a:p>
                  </a:txBody>
                  <a:tcPr/>
                </a:tc>
                <a:tc gridSpan="2" vMerge="1">
                  <a:txBody>
                    <a:bodyPr/>
                    <a:lstStyle/>
                    <a:p>
                      <a:endParaRPr lang="es-EC"/>
                    </a:p>
                  </a:txBody>
                  <a:tcPr/>
                </a:tc>
                <a:tc hMerge="1" vMerge="1">
                  <a:txBody>
                    <a:bodyPr/>
                    <a:lstStyle/>
                    <a:p>
                      <a:endParaRPr lang="es-EC"/>
                    </a:p>
                  </a:txBody>
                  <a:tcPr/>
                </a:tc>
                <a:tc rowSpan="2">
                  <a:txBody>
                    <a:bodyPr/>
                    <a:lstStyle/>
                    <a:p>
                      <a:pPr algn="ctr">
                        <a:lnSpc>
                          <a:spcPct val="150000"/>
                        </a:lnSpc>
                        <a:spcAft>
                          <a:spcPts val="0"/>
                        </a:spcAft>
                      </a:pPr>
                      <a:r>
                        <a:rPr lang="es-ES" sz="1100" dirty="0" smtClean="0">
                          <a:effectLst/>
                        </a:rPr>
                        <a:t>BRIX  DÍA </a:t>
                      </a:r>
                      <a:r>
                        <a:rPr lang="es-ES" sz="1100" dirty="0">
                          <a:effectLst/>
                        </a:rPr>
                        <a:t>1</a:t>
                      </a:r>
                      <a:endParaRPr lang="es-EC" sz="1200" dirty="0">
                        <a:effectLst/>
                        <a:latin typeface="Times New Roman"/>
                        <a:ea typeface="Times New Roman"/>
                        <a:cs typeface="Times New Roman"/>
                      </a:endParaRPr>
                    </a:p>
                  </a:txBody>
                  <a:tcPr marL="44450" marR="44450" marT="0" marB="0" anchor="ctr"/>
                </a:tc>
                <a:tc rowSpan="2">
                  <a:txBody>
                    <a:bodyPr/>
                    <a:lstStyle/>
                    <a:p>
                      <a:pPr algn="ctr">
                        <a:lnSpc>
                          <a:spcPct val="150000"/>
                        </a:lnSpc>
                        <a:spcAft>
                          <a:spcPts val="0"/>
                        </a:spcAft>
                      </a:pPr>
                      <a:r>
                        <a:rPr lang="es-ES" sz="1100" dirty="0" smtClean="0">
                          <a:effectLst/>
                        </a:rPr>
                        <a:t>BRIX  DÍA </a:t>
                      </a:r>
                      <a:r>
                        <a:rPr lang="es-ES" sz="1100" dirty="0">
                          <a:effectLst/>
                        </a:rPr>
                        <a:t>2</a:t>
                      </a:r>
                      <a:endParaRPr lang="es-EC" sz="1200" dirty="0">
                        <a:effectLst/>
                        <a:latin typeface="Times New Roman"/>
                        <a:ea typeface="Times New Roman"/>
                        <a:cs typeface="Times New Roman"/>
                      </a:endParaRPr>
                    </a:p>
                  </a:txBody>
                  <a:tcPr marL="44450" marR="44450" marT="0" marB="0" anchor="ctr"/>
                </a:tc>
                <a:tc rowSpan="2">
                  <a:txBody>
                    <a:bodyPr/>
                    <a:lstStyle/>
                    <a:p>
                      <a:pPr algn="ctr">
                        <a:lnSpc>
                          <a:spcPct val="150000"/>
                        </a:lnSpc>
                        <a:spcAft>
                          <a:spcPts val="0"/>
                        </a:spcAft>
                      </a:pPr>
                      <a:r>
                        <a:rPr lang="es-ES" sz="1100" dirty="0" smtClean="0">
                          <a:effectLst/>
                        </a:rPr>
                        <a:t>BRIX  DÍA </a:t>
                      </a:r>
                      <a:r>
                        <a:rPr lang="es-ES" sz="1100" dirty="0">
                          <a:effectLst/>
                        </a:rPr>
                        <a:t>3</a:t>
                      </a:r>
                      <a:endParaRPr lang="es-EC" sz="1200" dirty="0">
                        <a:effectLst/>
                        <a:latin typeface="Times New Roman"/>
                        <a:ea typeface="Times New Roman"/>
                        <a:cs typeface="Times New Roman"/>
                      </a:endParaRPr>
                    </a:p>
                  </a:txBody>
                  <a:tcPr marL="44450" marR="44450" marT="0" marB="0" anchor="ctr"/>
                </a:tc>
                <a:tc rowSpan="2">
                  <a:txBody>
                    <a:bodyPr/>
                    <a:lstStyle/>
                    <a:p>
                      <a:pPr algn="ctr">
                        <a:lnSpc>
                          <a:spcPct val="150000"/>
                        </a:lnSpc>
                        <a:spcAft>
                          <a:spcPts val="0"/>
                        </a:spcAft>
                      </a:pPr>
                      <a:r>
                        <a:rPr lang="es-ES" sz="1100" dirty="0" smtClean="0">
                          <a:effectLst/>
                        </a:rPr>
                        <a:t>BRIX  DÍA </a:t>
                      </a:r>
                      <a:r>
                        <a:rPr lang="es-ES" sz="1100" dirty="0">
                          <a:effectLst/>
                        </a:rPr>
                        <a:t>4</a:t>
                      </a:r>
                      <a:endParaRPr lang="es-EC" sz="1200" dirty="0">
                        <a:effectLst/>
                        <a:latin typeface="Times New Roman"/>
                        <a:ea typeface="Times New Roman"/>
                        <a:cs typeface="Times New Roman"/>
                      </a:endParaRPr>
                    </a:p>
                  </a:txBody>
                  <a:tcPr marL="44450" marR="44450" marT="0" marB="0" anchor="ctr"/>
                </a:tc>
              </a:tr>
              <a:tr h="502135">
                <a:tc vMerge="1">
                  <a:txBody>
                    <a:bodyPr/>
                    <a:lstStyle/>
                    <a:p>
                      <a:endParaRPr lang="es-EC"/>
                    </a:p>
                  </a:txBody>
                  <a:tcPr/>
                </a:tc>
                <a:tc vMerge="1">
                  <a:txBody>
                    <a:bodyPr/>
                    <a:lstStyle/>
                    <a:p>
                      <a:endParaRPr lang="es-EC"/>
                    </a:p>
                  </a:txBody>
                  <a:tcPr/>
                </a:tc>
                <a:tc>
                  <a:txBody>
                    <a:bodyPr/>
                    <a:lstStyle/>
                    <a:p>
                      <a:pPr algn="r">
                        <a:lnSpc>
                          <a:spcPct val="150000"/>
                        </a:lnSpc>
                        <a:spcAft>
                          <a:spcPts val="0"/>
                        </a:spcAft>
                      </a:pPr>
                      <a:r>
                        <a:rPr lang="es-ES" sz="1100">
                          <a:effectLst/>
                        </a:rPr>
                        <a:t>0,05</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0,01</a:t>
                      </a:r>
                      <a:endParaRPr lang="es-EC" sz="1200">
                        <a:effectLst/>
                        <a:latin typeface="Times New Roman"/>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502135">
                <a:tc>
                  <a:txBody>
                    <a:bodyPr/>
                    <a:lstStyle/>
                    <a:p>
                      <a:pPr>
                        <a:lnSpc>
                          <a:spcPct val="150000"/>
                        </a:lnSpc>
                        <a:spcAft>
                          <a:spcPts val="0"/>
                        </a:spcAft>
                      </a:pPr>
                      <a:r>
                        <a:rPr lang="es-ES" sz="1000">
                          <a:effectLst/>
                        </a:rPr>
                        <a:t>TOTAL</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17</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r>
              <a:tr h="502135">
                <a:tc>
                  <a:txBody>
                    <a:bodyPr/>
                    <a:lstStyle/>
                    <a:p>
                      <a:pPr>
                        <a:lnSpc>
                          <a:spcPct val="150000"/>
                        </a:lnSpc>
                        <a:spcAft>
                          <a:spcPts val="0"/>
                        </a:spcAft>
                      </a:pPr>
                      <a:r>
                        <a:rPr lang="es-ES" sz="1000">
                          <a:effectLst/>
                        </a:rPr>
                        <a:t>TRATAMIENTOS</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5</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3,11</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5,06</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86,24</a:t>
                      </a:r>
                      <a:r>
                        <a:rPr lang="es-ES" sz="1100" baseline="30000">
                          <a:effectLst/>
                        </a:rPr>
                        <a:t>**</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1105,16</a:t>
                      </a:r>
                      <a:r>
                        <a:rPr lang="es-ES" sz="1100" baseline="30000">
                          <a:effectLst/>
                        </a:rPr>
                        <a:t>**</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1164,97</a:t>
                      </a:r>
                      <a:r>
                        <a:rPr lang="es-ES" sz="1100" baseline="30000">
                          <a:effectLst/>
                        </a:rPr>
                        <a:t>**</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4605,07</a:t>
                      </a:r>
                      <a:r>
                        <a:rPr lang="es-ES" sz="1100" baseline="30000">
                          <a:effectLst/>
                        </a:rPr>
                        <a:t>**</a:t>
                      </a:r>
                      <a:endParaRPr lang="es-EC" sz="1200">
                        <a:effectLst/>
                        <a:latin typeface="Times New Roman"/>
                        <a:ea typeface="Times New Roman"/>
                        <a:cs typeface="Times New Roman"/>
                      </a:endParaRPr>
                    </a:p>
                  </a:txBody>
                  <a:tcPr marL="44450" marR="44450" marT="0" marB="0" anchor="b"/>
                </a:tc>
              </a:tr>
              <a:tr h="502135">
                <a:tc>
                  <a:txBody>
                    <a:bodyPr/>
                    <a:lstStyle/>
                    <a:p>
                      <a:pPr>
                        <a:lnSpc>
                          <a:spcPct val="150000"/>
                        </a:lnSpc>
                        <a:spcAft>
                          <a:spcPts val="0"/>
                        </a:spcAft>
                      </a:pPr>
                      <a:r>
                        <a:rPr lang="es-ES" sz="1000">
                          <a:effectLst/>
                        </a:rPr>
                        <a:t>FACTOR A</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2</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3,86</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6,93</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99,80</a:t>
                      </a:r>
                      <a:r>
                        <a:rPr lang="es-ES" sz="1100" baseline="30000">
                          <a:effectLst/>
                        </a:rPr>
                        <a:t>**</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1047,80</a:t>
                      </a:r>
                      <a:r>
                        <a:rPr lang="es-ES" sz="1100" baseline="30000">
                          <a:effectLst/>
                        </a:rPr>
                        <a:t>**</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1182,93</a:t>
                      </a:r>
                      <a:r>
                        <a:rPr lang="es-ES" sz="1100" baseline="30000">
                          <a:effectLst/>
                        </a:rPr>
                        <a:t>**</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5290,67</a:t>
                      </a:r>
                      <a:r>
                        <a:rPr lang="es-ES" sz="1100" baseline="30000">
                          <a:effectLst/>
                        </a:rPr>
                        <a:t>**</a:t>
                      </a:r>
                      <a:endParaRPr lang="es-EC" sz="1200">
                        <a:effectLst/>
                        <a:latin typeface="Times New Roman"/>
                        <a:ea typeface="Times New Roman"/>
                        <a:cs typeface="Times New Roman"/>
                      </a:endParaRPr>
                    </a:p>
                  </a:txBody>
                  <a:tcPr marL="44450" marR="44450" marT="0" marB="0" anchor="b"/>
                </a:tc>
              </a:tr>
              <a:tr h="502135">
                <a:tc>
                  <a:txBody>
                    <a:bodyPr/>
                    <a:lstStyle/>
                    <a:p>
                      <a:pPr>
                        <a:lnSpc>
                          <a:spcPct val="150000"/>
                        </a:lnSpc>
                        <a:spcAft>
                          <a:spcPts val="0"/>
                        </a:spcAft>
                      </a:pPr>
                      <a:r>
                        <a:rPr lang="es-ES" sz="1000">
                          <a:effectLst/>
                        </a:rPr>
                        <a:t>FACTOR B</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1</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4,75</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9,33</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115,20</a:t>
                      </a:r>
                      <a:r>
                        <a:rPr lang="es-ES" sz="1100" baseline="30000">
                          <a:effectLst/>
                        </a:rPr>
                        <a:t>**</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1729,80</a:t>
                      </a:r>
                      <a:r>
                        <a:rPr lang="es-ES" sz="1100" baseline="30000">
                          <a:effectLst/>
                        </a:rPr>
                        <a:t>**</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2016,00</a:t>
                      </a:r>
                      <a:r>
                        <a:rPr lang="es-ES" sz="1100" baseline="30000">
                          <a:effectLst/>
                        </a:rPr>
                        <a:t>**</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8066,67</a:t>
                      </a:r>
                      <a:r>
                        <a:rPr lang="es-ES" sz="1100" baseline="30000">
                          <a:effectLst/>
                        </a:rPr>
                        <a:t>**</a:t>
                      </a:r>
                      <a:endParaRPr lang="es-EC" sz="1200">
                        <a:effectLst/>
                        <a:latin typeface="Times New Roman"/>
                        <a:ea typeface="Times New Roman"/>
                        <a:cs typeface="Times New Roman"/>
                      </a:endParaRPr>
                    </a:p>
                  </a:txBody>
                  <a:tcPr marL="44450" marR="44450" marT="0" marB="0" anchor="b"/>
                </a:tc>
              </a:tr>
              <a:tr h="502135">
                <a:tc>
                  <a:txBody>
                    <a:bodyPr/>
                    <a:lstStyle/>
                    <a:p>
                      <a:pPr>
                        <a:lnSpc>
                          <a:spcPct val="150000"/>
                        </a:lnSpc>
                        <a:spcAft>
                          <a:spcPts val="0"/>
                        </a:spcAft>
                      </a:pPr>
                      <a:r>
                        <a:rPr lang="es-ES" sz="1000">
                          <a:effectLst/>
                        </a:rPr>
                        <a:t>AXB</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2</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3,86</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6,93</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58,20</a:t>
                      </a:r>
                      <a:r>
                        <a:rPr lang="es-ES" sz="1100" baseline="30000">
                          <a:effectLst/>
                        </a:rPr>
                        <a:t>**</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dirty="0">
                          <a:effectLst/>
                        </a:rPr>
                        <a:t>850,20</a:t>
                      </a:r>
                      <a:r>
                        <a:rPr lang="es-ES" sz="1100" baseline="30000" dirty="0">
                          <a:effectLst/>
                        </a:rPr>
                        <a:t>**</a:t>
                      </a:r>
                      <a:endParaRPr lang="es-EC" sz="12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721,50</a:t>
                      </a:r>
                      <a:r>
                        <a:rPr lang="es-ES" sz="1100" baseline="30000">
                          <a:effectLst/>
                        </a:rPr>
                        <a:t>**</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2188,67</a:t>
                      </a:r>
                      <a:r>
                        <a:rPr lang="es-ES" sz="1100" baseline="30000">
                          <a:effectLst/>
                        </a:rPr>
                        <a:t>**</a:t>
                      </a:r>
                      <a:endParaRPr lang="es-EC" sz="1200">
                        <a:effectLst/>
                        <a:latin typeface="Times New Roman"/>
                        <a:ea typeface="Times New Roman"/>
                        <a:cs typeface="Times New Roman"/>
                      </a:endParaRPr>
                    </a:p>
                  </a:txBody>
                  <a:tcPr marL="44450" marR="44450" marT="0" marB="0" anchor="b"/>
                </a:tc>
              </a:tr>
              <a:tr h="915044">
                <a:tc>
                  <a:txBody>
                    <a:bodyPr/>
                    <a:lstStyle/>
                    <a:p>
                      <a:pPr>
                        <a:lnSpc>
                          <a:spcPct val="150000"/>
                        </a:lnSpc>
                        <a:spcAft>
                          <a:spcPts val="0"/>
                        </a:spcAft>
                      </a:pPr>
                      <a:r>
                        <a:rPr lang="es-ES" sz="1000">
                          <a:effectLst/>
                        </a:rPr>
                        <a:t>ERROR EXPERIMENTAL</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12</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r>
              <a:tr h="502135">
                <a:tc>
                  <a:txBody>
                    <a:bodyPr/>
                    <a:lstStyle/>
                    <a:p>
                      <a:pPr>
                        <a:lnSpc>
                          <a:spcPct val="150000"/>
                        </a:lnSpc>
                        <a:spcAft>
                          <a:spcPts val="0"/>
                        </a:spcAft>
                      </a:pPr>
                      <a:r>
                        <a:rPr lang="es-ES" sz="1000">
                          <a:effectLst/>
                        </a:rPr>
                        <a:t>C.V.      %</a:t>
                      </a:r>
                      <a:endParaRPr lang="es-EC" sz="1200">
                        <a:effectLst/>
                        <a:latin typeface="Times New Roman"/>
                        <a:ea typeface="Times New Roman"/>
                        <a:cs typeface="Times New Roman"/>
                      </a:endParaRPr>
                    </a:p>
                  </a:txBody>
                  <a:tcPr marL="44450" marR="44450" marT="0" marB="0" anchor="ctr"/>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0,44</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0,46</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0,79</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dirty="0">
                          <a:effectLst/>
                        </a:rPr>
                        <a:t>0,55</a:t>
                      </a:r>
                      <a:endParaRPr lang="es-EC" sz="1200" dirty="0">
                        <a:effectLst/>
                        <a:latin typeface="Times New Roman"/>
                        <a:ea typeface="Times New Roman"/>
                        <a:cs typeface="Times New Roman"/>
                      </a:endParaRPr>
                    </a:p>
                  </a:txBody>
                  <a:tcPr marL="44450" marR="44450" marT="0" marB="0" anchor="b"/>
                </a:tc>
              </a:tr>
            </a:tbl>
          </a:graphicData>
        </a:graphic>
      </p:graphicFrame>
      <p:sp>
        <p:nvSpPr>
          <p:cNvPr id="2" name="1 Título"/>
          <p:cNvSpPr>
            <a:spLocks noGrp="1"/>
          </p:cNvSpPr>
          <p:nvPr>
            <p:ph type="title"/>
          </p:nvPr>
        </p:nvSpPr>
        <p:spPr>
          <a:xfrm>
            <a:off x="457200" y="274638"/>
            <a:ext cx="8186766" cy="1154098"/>
          </a:xfrm>
        </p:spPr>
        <p:txBody>
          <a:bodyPr>
            <a:noAutofit/>
          </a:bodyPr>
          <a:lstStyle/>
          <a:p>
            <a:pPr algn="ctr"/>
            <a:r>
              <a:rPr lang="es-MX" sz="4400" dirty="0" smtClean="0">
                <a:solidFill>
                  <a:srgbClr val="FFFF00"/>
                </a:solidFill>
              </a:rPr>
              <a:t>  SÓLIDOS SOLUBLES (ºBrix)</a:t>
            </a:r>
            <a:endParaRPr lang="es-EC" sz="4400" dirty="0">
              <a:solidFill>
                <a:srgbClr val="FFFF00"/>
              </a:solidFill>
            </a:endParaRPr>
          </a:p>
        </p:txBody>
      </p:sp>
      <p:pic>
        <p:nvPicPr>
          <p:cNvPr id="5" name="4 Imagen" descr="http://www.utn.edu.ec/aetdrupal/sites/default/files/descargar_selloUTN.jpg"/>
          <p:cNvPicPr/>
          <p:nvPr/>
        </p:nvPicPr>
        <p:blipFill>
          <a:blip r:embed="rId3" cstate="print">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857256" cy="785818"/>
          </a:xfrm>
          <a:prstGeom prst="rect">
            <a:avLst/>
          </a:prstGeom>
          <a:noFill/>
          <a:ln>
            <a:noFill/>
          </a:ln>
        </p:spPr>
      </p:pic>
    </p:spTree>
    <p:extLst>
      <p:ext uri="{BB962C8B-B14F-4D97-AF65-F5344CB8AC3E}">
        <p14:creationId xmlns:p14="http://schemas.microsoft.com/office/powerpoint/2010/main" xmlns="" val="86897627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4" name="3 Marcador de contenido"/>
          <p:cNvPicPr>
            <a:picLocks noGrp="1"/>
          </p:cNvPicPr>
          <p:nvPr>
            <p:ph idx="1"/>
          </p:nvPr>
        </p:nvPicPr>
        <p:blipFill>
          <a:blip r:embed="rId3"/>
          <a:stretch>
            <a:fillRect/>
          </a:stretch>
        </p:blipFill>
        <p:spPr bwMode="auto">
          <a:xfrm>
            <a:off x="523905" y="1485355"/>
            <a:ext cx="8096190" cy="4517528"/>
          </a:xfrm>
          <a:prstGeom prst="rect">
            <a:avLst/>
          </a:prstGeom>
          <a:noFill/>
        </p:spPr>
      </p:pic>
      <p:pic>
        <p:nvPicPr>
          <p:cNvPr id="5" name="4 Imagen" descr="http://www.utn.edu.ec/aetdrupal/sites/default/files/descargar_selloUTN.jpg"/>
          <p:cNvPicPr/>
          <p:nvPr/>
        </p:nvPicPr>
        <p:blipFill>
          <a:blip r:embed="rId4" cstate="print">
            <a:extLst>
              <a:ext uri="{BEBA8EAE-BF5A-486C-A8C5-ECC9F3942E4B}">
                <a14:imgProps xmlns:a14="http://schemas.microsoft.com/office/drawing/2010/main" xmlns="">
                  <a14:imgLayer r:embed="rId5">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928694" cy="928694"/>
          </a:xfrm>
          <a:prstGeom prst="rect">
            <a:avLst/>
          </a:prstGeom>
          <a:noFill/>
          <a:ln>
            <a:noFill/>
          </a:ln>
        </p:spPr>
      </p:pic>
      <p:sp>
        <p:nvSpPr>
          <p:cNvPr id="7" name="1 Título"/>
          <p:cNvSpPr>
            <a:spLocks noGrp="1"/>
          </p:cNvSpPr>
          <p:nvPr>
            <p:ph type="title"/>
          </p:nvPr>
        </p:nvSpPr>
        <p:spPr>
          <a:xfrm>
            <a:off x="457200" y="274638"/>
            <a:ext cx="8186766" cy="1154098"/>
          </a:xfrm>
        </p:spPr>
        <p:txBody>
          <a:bodyPr>
            <a:noAutofit/>
          </a:bodyPr>
          <a:lstStyle/>
          <a:p>
            <a:pPr algn="ctr"/>
            <a:r>
              <a:rPr lang="es-MX" sz="4400" dirty="0" smtClean="0">
                <a:solidFill>
                  <a:srgbClr val="FFFF00"/>
                </a:solidFill>
              </a:rPr>
              <a:t>  SÓLIDOS SOLUBLES (ºBrix)</a:t>
            </a:r>
            <a:endParaRPr lang="es-EC" sz="4400" dirty="0">
              <a:solidFill>
                <a:srgbClr val="FFFF00"/>
              </a:solidFill>
            </a:endParaRPr>
          </a:p>
        </p:txBody>
      </p:sp>
    </p:spTree>
    <p:extLst>
      <p:ext uri="{BB962C8B-B14F-4D97-AF65-F5344CB8AC3E}">
        <p14:creationId xmlns:p14="http://schemas.microsoft.com/office/powerpoint/2010/main" xmlns="" val="129698529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graphicFrame>
        <p:nvGraphicFramePr>
          <p:cNvPr id="4" name="3 Marcador de contenido"/>
          <p:cNvGraphicFramePr>
            <a:graphicFrameLocks noGrp="1"/>
          </p:cNvGraphicFramePr>
          <p:nvPr>
            <p:ph idx="1"/>
            <p:extLst>
              <p:ext uri="{D42A27DB-BD31-4B8C-83A1-F6EECF244321}">
                <p14:modId xmlns:p14="http://schemas.microsoft.com/office/powerpoint/2010/main" xmlns="" val="1594265864"/>
              </p:ext>
            </p:extLst>
          </p:nvPr>
        </p:nvGraphicFramePr>
        <p:xfrm>
          <a:off x="428596" y="1428734"/>
          <a:ext cx="8286808" cy="5049216"/>
        </p:xfrm>
        <a:graphic>
          <a:graphicData uri="http://schemas.openxmlformats.org/drawingml/2006/table">
            <a:tbl>
              <a:tblPr firstRow="1" firstCol="1" bandRow="1">
                <a:tableStyleId>{5C22544A-7EE6-4342-B048-85BDC9FD1C3A}</a:tableStyleId>
              </a:tblPr>
              <a:tblGrid>
                <a:gridCol w="1548544"/>
                <a:gridCol w="489676"/>
                <a:gridCol w="890413"/>
                <a:gridCol w="741838"/>
                <a:gridCol w="1037943"/>
                <a:gridCol w="1192798"/>
                <a:gridCol w="1192798"/>
                <a:gridCol w="1192798"/>
              </a:tblGrid>
              <a:tr h="372761">
                <a:tc rowSpan="3">
                  <a:txBody>
                    <a:bodyPr/>
                    <a:lstStyle/>
                    <a:p>
                      <a:pPr algn="ctr">
                        <a:lnSpc>
                          <a:spcPct val="150000"/>
                        </a:lnSpc>
                        <a:spcAft>
                          <a:spcPts val="0"/>
                        </a:spcAft>
                      </a:pPr>
                      <a:r>
                        <a:rPr lang="es-ES" sz="1100" dirty="0">
                          <a:effectLst/>
                        </a:rPr>
                        <a:t>FUENTES DE VARIACIÓN</a:t>
                      </a:r>
                      <a:endParaRPr lang="es-EC" sz="1200" dirty="0">
                        <a:effectLst/>
                        <a:latin typeface="Times New Roman"/>
                        <a:ea typeface="Times New Roman"/>
                        <a:cs typeface="Times New Roman"/>
                      </a:endParaRPr>
                    </a:p>
                  </a:txBody>
                  <a:tcPr marL="44450" marR="44450" marT="0" marB="0" anchor="ctr"/>
                </a:tc>
                <a:tc rowSpan="3">
                  <a:txBody>
                    <a:bodyPr/>
                    <a:lstStyle/>
                    <a:p>
                      <a:pPr algn="ctr">
                        <a:lnSpc>
                          <a:spcPct val="150000"/>
                        </a:lnSpc>
                        <a:spcAft>
                          <a:spcPts val="0"/>
                        </a:spcAft>
                      </a:pPr>
                      <a:r>
                        <a:rPr lang="es-ES" sz="1100">
                          <a:effectLst/>
                        </a:rPr>
                        <a:t>GL</a:t>
                      </a:r>
                      <a:endParaRPr lang="es-EC" sz="1200">
                        <a:effectLst/>
                        <a:latin typeface="Times New Roman"/>
                        <a:ea typeface="Times New Roman"/>
                        <a:cs typeface="Times New Roman"/>
                      </a:endParaRPr>
                    </a:p>
                  </a:txBody>
                  <a:tcPr marL="44450" marR="44450" marT="0" marB="0" anchor="ctr"/>
                </a:tc>
                <a:tc rowSpan="2" gridSpan="2">
                  <a:txBody>
                    <a:bodyPr/>
                    <a:lstStyle/>
                    <a:p>
                      <a:pPr algn="ctr">
                        <a:lnSpc>
                          <a:spcPct val="150000"/>
                        </a:lnSpc>
                        <a:spcAft>
                          <a:spcPts val="0"/>
                        </a:spcAft>
                      </a:pPr>
                      <a:r>
                        <a:rPr lang="es-ES" sz="1100">
                          <a:effectLst/>
                        </a:rPr>
                        <a:t>F. TABULAR</a:t>
                      </a:r>
                      <a:endParaRPr lang="es-EC" sz="1200">
                        <a:effectLst/>
                        <a:latin typeface="Times New Roman"/>
                        <a:ea typeface="Times New Roman"/>
                        <a:cs typeface="Times New Roman"/>
                      </a:endParaRPr>
                    </a:p>
                  </a:txBody>
                  <a:tcPr marL="44450" marR="44450" marT="0" marB="0" anchor="ctr"/>
                </a:tc>
                <a:tc rowSpan="2" hMerge="1">
                  <a:txBody>
                    <a:bodyPr/>
                    <a:lstStyle/>
                    <a:p>
                      <a:endParaRPr lang="es-EC"/>
                    </a:p>
                  </a:txBody>
                  <a:tcPr/>
                </a:tc>
                <a:tc gridSpan="4">
                  <a:txBody>
                    <a:bodyPr/>
                    <a:lstStyle/>
                    <a:p>
                      <a:pPr algn="ctr">
                        <a:lnSpc>
                          <a:spcPct val="150000"/>
                        </a:lnSpc>
                        <a:spcAft>
                          <a:spcPts val="0"/>
                        </a:spcAft>
                      </a:pPr>
                      <a:r>
                        <a:rPr lang="es-ES" sz="1100">
                          <a:effectLst/>
                        </a:rPr>
                        <a:t>F. CALCULADO</a:t>
                      </a:r>
                      <a:endParaRPr lang="es-EC" sz="1200">
                        <a:effectLst/>
                        <a:latin typeface="Times New Roman"/>
                        <a:ea typeface="Times New Roman"/>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37653">
                <a:tc vMerge="1">
                  <a:txBody>
                    <a:bodyPr/>
                    <a:lstStyle/>
                    <a:p>
                      <a:endParaRPr lang="es-EC"/>
                    </a:p>
                  </a:txBody>
                  <a:tcPr/>
                </a:tc>
                <a:tc vMerge="1">
                  <a:txBody>
                    <a:bodyPr/>
                    <a:lstStyle/>
                    <a:p>
                      <a:endParaRPr lang="es-EC"/>
                    </a:p>
                  </a:txBody>
                  <a:tcPr/>
                </a:tc>
                <a:tc gridSpan="2" vMerge="1">
                  <a:txBody>
                    <a:bodyPr/>
                    <a:lstStyle/>
                    <a:p>
                      <a:endParaRPr lang="es-EC"/>
                    </a:p>
                  </a:txBody>
                  <a:tcPr/>
                </a:tc>
                <a:tc hMerge="1" vMerge="1">
                  <a:txBody>
                    <a:bodyPr/>
                    <a:lstStyle/>
                    <a:p>
                      <a:endParaRPr lang="es-EC"/>
                    </a:p>
                  </a:txBody>
                  <a:tcPr/>
                </a:tc>
                <a:tc rowSpan="2">
                  <a:txBody>
                    <a:bodyPr/>
                    <a:lstStyle/>
                    <a:p>
                      <a:pPr algn="ctr">
                        <a:lnSpc>
                          <a:spcPct val="150000"/>
                        </a:lnSpc>
                        <a:spcAft>
                          <a:spcPts val="0"/>
                        </a:spcAft>
                      </a:pPr>
                      <a:r>
                        <a:rPr lang="es-ES" sz="1100" dirty="0" smtClean="0">
                          <a:effectLst/>
                        </a:rPr>
                        <a:t>DENSIDAD DÍA </a:t>
                      </a:r>
                      <a:r>
                        <a:rPr lang="es-ES" sz="1100" dirty="0">
                          <a:effectLst/>
                        </a:rPr>
                        <a:t>1</a:t>
                      </a:r>
                      <a:endParaRPr lang="es-EC" sz="1200" dirty="0">
                        <a:effectLst/>
                        <a:latin typeface="Times New Roman"/>
                        <a:ea typeface="Times New Roman"/>
                        <a:cs typeface="Times New Roman"/>
                      </a:endParaRPr>
                    </a:p>
                  </a:txBody>
                  <a:tcPr marL="44450" marR="44450" marT="0" marB="0" anchor="ctr"/>
                </a:tc>
                <a:tc rowSpan="2">
                  <a:txBody>
                    <a:bodyPr/>
                    <a:lstStyle/>
                    <a:p>
                      <a:pPr algn="ctr">
                        <a:lnSpc>
                          <a:spcPct val="150000"/>
                        </a:lnSpc>
                        <a:spcAft>
                          <a:spcPts val="0"/>
                        </a:spcAft>
                      </a:pPr>
                      <a:r>
                        <a:rPr lang="es-ES" sz="1100" dirty="0" smtClean="0">
                          <a:effectLst/>
                        </a:rPr>
                        <a:t>DENSIDAD     DÍA 2</a:t>
                      </a:r>
                      <a:endParaRPr lang="es-EC" sz="1200" dirty="0">
                        <a:effectLst/>
                        <a:latin typeface="Times New Roman"/>
                        <a:ea typeface="Times New Roman"/>
                        <a:cs typeface="Times New Roman"/>
                      </a:endParaRPr>
                    </a:p>
                  </a:txBody>
                  <a:tcPr marL="44450" marR="44450" marT="0" marB="0" anchor="ctr"/>
                </a:tc>
                <a:tc rowSpan="2">
                  <a:txBody>
                    <a:bodyPr/>
                    <a:lstStyle/>
                    <a:p>
                      <a:pPr algn="ctr">
                        <a:lnSpc>
                          <a:spcPct val="150000"/>
                        </a:lnSpc>
                        <a:spcAft>
                          <a:spcPts val="0"/>
                        </a:spcAft>
                      </a:pPr>
                      <a:r>
                        <a:rPr lang="es-ES" sz="1100" dirty="0" smtClean="0">
                          <a:effectLst/>
                        </a:rPr>
                        <a:t>DENSIDAD     DÍA 3</a:t>
                      </a:r>
                      <a:endParaRPr lang="es-EC" sz="1200" dirty="0">
                        <a:effectLst/>
                        <a:latin typeface="Times New Roman"/>
                        <a:ea typeface="Times New Roman"/>
                        <a:cs typeface="Times New Roman"/>
                      </a:endParaRPr>
                    </a:p>
                  </a:txBody>
                  <a:tcPr marL="44450" marR="44450" marT="0" marB="0" anchor="ctr"/>
                </a:tc>
                <a:tc rowSpan="2">
                  <a:txBody>
                    <a:bodyPr/>
                    <a:lstStyle/>
                    <a:p>
                      <a:pPr algn="ctr">
                        <a:lnSpc>
                          <a:spcPct val="150000"/>
                        </a:lnSpc>
                        <a:spcAft>
                          <a:spcPts val="0"/>
                        </a:spcAft>
                      </a:pPr>
                      <a:r>
                        <a:rPr lang="es-ES" sz="1100" dirty="0" smtClean="0">
                          <a:effectLst/>
                        </a:rPr>
                        <a:t>DENSIDAD     DÍA 4</a:t>
                      </a:r>
                      <a:endParaRPr lang="es-EC" sz="1200" dirty="0">
                        <a:effectLst/>
                        <a:latin typeface="Times New Roman"/>
                        <a:ea typeface="Times New Roman"/>
                        <a:cs typeface="Times New Roman"/>
                      </a:endParaRPr>
                    </a:p>
                  </a:txBody>
                  <a:tcPr marL="44450" marR="44450" marT="0" marB="0" anchor="ctr"/>
                </a:tc>
              </a:tr>
              <a:tr h="1080630">
                <a:tc vMerge="1">
                  <a:txBody>
                    <a:bodyPr/>
                    <a:lstStyle/>
                    <a:p>
                      <a:endParaRPr lang="es-EC"/>
                    </a:p>
                  </a:txBody>
                  <a:tcPr/>
                </a:tc>
                <a:tc vMerge="1">
                  <a:txBody>
                    <a:bodyPr/>
                    <a:lstStyle/>
                    <a:p>
                      <a:endParaRPr lang="es-EC"/>
                    </a:p>
                  </a:txBody>
                  <a:tcPr/>
                </a:tc>
                <a:tc>
                  <a:txBody>
                    <a:bodyPr/>
                    <a:lstStyle/>
                    <a:p>
                      <a:pPr algn="r">
                        <a:lnSpc>
                          <a:spcPct val="150000"/>
                        </a:lnSpc>
                        <a:spcAft>
                          <a:spcPts val="0"/>
                        </a:spcAft>
                      </a:pPr>
                      <a:r>
                        <a:rPr lang="es-ES" sz="1100">
                          <a:effectLst/>
                        </a:rPr>
                        <a:t>0,05</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dirty="0">
                          <a:effectLst/>
                        </a:rPr>
                        <a:t>0,01</a:t>
                      </a:r>
                      <a:endParaRPr lang="es-EC" sz="1200" dirty="0">
                        <a:effectLst/>
                        <a:latin typeface="Times New Roman"/>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72761">
                <a:tc>
                  <a:txBody>
                    <a:bodyPr/>
                    <a:lstStyle/>
                    <a:p>
                      <a:pPr>
                        <a:lnSpc>
                          <a:spcPct val="150000"/>
                        </a:lnSpc>
                        <a:spcAft>
                          <a:spcPts val="0"/>
                        </a:spcAft>
                      </a:pPr>
                      <a:r>
                        <a:rPr lang="es-ES" sz="1000">
                          <a:effectLst/>
                        </a:rPr>
                        <a:t>TOTAL</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17</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r>
              <a:tr h="677747">
                <a:tc>
                  <a:txBody>
                    <a:bodyPr/>
                    <a:lstStyle/>
                    <a:p>
                      <a:pPr>
                        <a:lnSpc>
                          <a:spcPct val="150000"/>
                        </a:lnSpc>
                        <a:spcAft>
                          <a:spcPts val="0"/>
                        </a:spcAft>
                      </a:pPr>
                      <a:r>
                        <a:rPr lang="es-ES" sz="1000">
                          <a:effectLst/>
                        </a:rPr>
                        <a:t>TRATAMIENTOS</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5</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3,11</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5,06</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1,75 </a:t>
                      </a:r>
                      <a:r>
                        <a:rPr lang="es-ES" sz="1100" baseline="30000">
                          <a:effectLst/>
                        </a:rPr>
                        <a:t>NS</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5,60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24,60 </a:t>
                      </a:r>
                      <a:r>
                        <a:rPr lang="es-ES" sz="1100" baseline="30000">
                          <a:effectLst/>
                        </a:rPr>
                        <a:t>**</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32,83 </a:t>
                      </a:r>
                      <a:r>
                        <a:rPr lang="es-ES" sz="1100" baseline="30000">
                          <a:effectLst/>
                        </a:rPr>
                        <a:t>**</a:t>
                      </a:r>
                      <a:endParaRPr lang="es-EC" sz="1200">
                        <a:effectLst/>
                        <a:latin typeface="Times New Roman"/>
                        <a:ea typeface="Times New Roman"/>
                        <a:cs typeface="Times New Roman"/>
                      </a:endParaRPr>
                    </a:p>
                  </a:txBody>
                  <a:tcPr marL="44450" marR="44450" marT="0" marB="0" anchor="b"/>
                </a:tc>
              </a:tr>
              <a:tr h="372761">
                <a:tc>
                  <a:txBody>
                    <a:bodyPr/>
                    <a:lstStyle/>
                    <a:p>
                      <a:pPr>
                        <a:lnSpc>
                          <a:spcPct val="150000"/>
                        </a:lnSpc>
                        <a:spcAft>
                          <a:spcPts val="0"/>
                        </a:spcAft>
                      </a:pPr>
                      <a:r>
                        <a:rPr lang="es-ES" sz="1000">
                          <a:effectLst/>
                        </a:rPr>
                        <a:t>FACTOR A</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2</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3,86</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6,93</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1,40 </a:t>
                      </a:r>
                      <a:r>
                        <a:rPr lang="es-ES" sz="1100" baseline="30000">
                          <a:effectLst/>
                        </a:rPr>
                        <a:t>NS</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12,50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36,75 </a:t>
                      </a:r>
                      <a:r>
                        <a:rPr lang="es-ES" sz="1100" baseline="30000">
                          <a:effectLst/>
                        </a:rPr>
                        <a:t>**</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39,00 </a:t>
                      </a:r>
                      <a:r>
                        <a:rPr lang="es-ES" sz="1100" baseline="30000">
                          <a:effectLst/>
                        </a:rPr>
                        <a:t>**</a:t>
                      </a:r>
                      <a:endParaRPr lang="es-EC" sz="1200">
                        <a:effectLst/>
                        <a:latin typeface="Times New Roman"/>
                        <a:ea typeface="Times New Roman"/>
                        <a:cs typeface="Times New Roman"/>
                      </a:endParaRPr>
                    </a:p>
                  </a:txBody>
                  <a:tcPr marL="44450" marR="44450" marT="0" marB="0" anchor="b"/>
                </a:tc>
              </a:tr>
              <a:tr h="372761">
                <a:tc>
                  <a:txBody>
                    <a:bodyPr/>
                    <a:lstStyle/>
                    <a:p>
                      <a:pPr>
                        <a:lnSpc>
                          <a:spcPct val="150000"/>
                        </a:lnSpc>
                        <a:spcAft>
                          <a:spcPts val="0"/>
                        </a:spcAft>
                      </a:pPr>
                      <a:r>
                        <a:rPr lang="es-ES" sz="1000">
                          <a:effectLst/>
                        </a:rPr>
                        <a:t>FACTOR B</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1</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4,75</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9,33</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3,20 </a:t>
                      </a:r>
                      <a:r>
                        <a:rPr lang="es-ES" sz="1100" baseline="30000">
                          <a:effectLst/>
                        </a:rPr>
                        <a:t>NS</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2,00 </a:t>
                      </a:r>
                      <a:r>
                        <a:rPr lang="es-ES" sz="1100" baseline="30000">
                          <a:effectLst/>
                        </a:rPr>
                        <a:t>NS</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25,00 </a:t>
                      </a:r>
                      <a:r>
                        <a:rPr lang="es-ES" sz="1100" baseline="30000">
                          <a:effectLst/>
                        </a:rPr>
                        <a:t>**</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41,29 </a:t>
                      </a:r>
                      <a:r>
                        <a:rPr lang="es-ES" sz="1100" baseline="30000">
                          <a:effectLst/>
                        </a:rPr>
                        <a:t>**</a:t>
                      </a:r>
                      <a:endParaRPr lang="es-EC" sz="1200">
                        <a:effectLst/>
                        <a:latin typeface="Times New Roman"/>
                        <a:ea typeface="Times New Roman"/>
                        <a:cs typeface="Times New Roman"/>
                      </a:endParaRPr>
                    </a:p>
                  </a:txBody>
                  <a:tcPr marL="44450" marR="44450" marT="0" marB="0" anchor="b"/>
                </a:tc>
              </a:tr>
              <a:tr h="372761">
                <a:tc>
                  <a:txBody>
                    <a:bodyPr/>
                    <a:lstStyle/>
                    <a:p>
                      <a:pPr>
                        <a:lnSpc>
                          <a:spcPct val="150000"/>
                        </a:lnSpc>
                        <a:spcAft>
                          <a:spcPts val="0"/>
                        </a:spcAft>
                      </a:pPr>
                      <a:r>
                        <a:rPr lang="es-ES" sz="1000">
                          <a:effectLst/>
                        </a:rPr>
                        <a:t>AXB</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2</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3,86</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6,93</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1,40 </a:t>
                      </a:r>
                      <a:r>
                        <a:rPr lang="es-ES" sz="1100" baseline="30000">
                          <a:effectLst/>
                        </a:rPr>
                        <a:t>NS</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0,50 </a:t>
                      </a:r>
                      <a:r>
                        <a:rPr lang="es-ES" sz="1100" baseline="30000">
                          <a:effectLst/>
                        </a:rPr>
                        <a:t>NS</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12,25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22,43 </a:t>
                      </a:r>
                      <a:r>
                        <a:rPr lang="es-ES" sz="1100" baseline="30000">
                          <a:effectLst/>
                        </a:rPr>
                        <a:t>**</a:t>
                      </a:r>
                      <a:endParaRPr lang="es-EC" sz="1200">
                        <a:effectLst/>
                        <a:latin typeface="Times New Roman"/>
                        <a:ea typeface="Times New Roman"/>
                        <a:cs typeface="Times New Roman"/>
                      </a:endParaRPr>
                    </a:p>
                  </a:txBody>
                  <a:tcPr marL="44450" marR="44450" marT="0" marB="0" anchor="b"/>
                </a:tc>
              </a:tr>
              <a:tr h="1016620">
                <a:tc>
                  <a:txBody>
                    <a:bodyPr/>
                    <a:lstStyle/>
                    <a:p>
                      <a:pPr>
                        <a:lnSpc>
                          <a:spcPct val="150000"/>
                        </a:lnSpc>
                        <a:spcAft>
                          <a:spcPts val="0"/>
                        </a:spcAft>
                      </a:pPr>
                      <a:r>
                        <a:rPr lang="es-ES" sz="1000">
                          <a:effectLst/>
                        </a:rPr>
                        <a:t>ERROR EXPERIMENTAL</a:t>
                      </a:r>
                      <a:endParaRPr lang="es-EC" sz="120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100">
                          <a:effectLst/>
                        </a:rPr>
                        <a:t>12</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r>
              <a:tr h="372761">
                <a:tc>
                  <a:txBody>
                    <a:bodyPr/>
                    <a:lstStyle/>
                    <a:p>
                      <a:pPr>
                        <a:lnSpc>
                          <a:spcPct val="150000"/>
                        </a:lnSpc>
                        <a:spcAft>
                          <a:spcPts val="0"/>
                        </a:spcAft>
                      </a:pPr>
                      <a:r>
                        <a:rPr lang="es-ES" sz="1000">
                          <a:effectLst/>
                        </a:rPr>
                        <a:t>C.V.      %</a:t>
                      </a:r>
                      <a:endParaRPr lang="es-EC" sz="1200">
                        <a:effectLst/>
                        <a:latin typeface="Times New Roman"/>
                        <a:ea typeface="Times New Roman"/>
                        <a:cs typeface="Times New Roman"/>
                      </a:endParaRPr>
                    </a:p>
                  </a:txBody>
                  <a:tcPr marL="44450" marR="44450" marT="0" marB="0" anchor="ctr"/>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 </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0,25</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0,16</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0,23</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dirty="0">
                          <a:effectLst/>
                        </a:rPr>
                        <a:t>0,23</a:t>
                      </a:r>
                      <a:endParaRPr lang="es-EC" sz="1200" dirty="0">
                        <a:effectLst/>
                        <a:latin typeface="Times New Roman"/>
                        <a:ea typeface="Times New Roman"/>
                        <a:cs typeface="Times New Roman"/>
                      </a:endParaRPr>
                    </a:p>
                  </a:txBody>
                  <a:tcPr marL="44450" marR="44450" marT="0" marB="0" anchor="b"/>
                </a:tc>
              </a:tr>
            </a:tbl>
          </a:graphicData>
        </a:graphic>
      </p:graphicFrame>
      <p:sp>
        <p:nvSpPr>
          <p:cNvPr id="2" name="1 Título"/>
          <p:cNvSpPr>
            <a:spLocks noGrp="1"/>
          </p:cNvSpPr>
          <p:nvPr>
            <p:ph type="title"/>
          </p:nvPr>
        </p:nvSpPr>
        <p:spPr>
          <a:xfrm>
            <a:off x="457200" y="274638"/>
            <a:ext cx="8186766" cy="1368412"/>
          </a:xfrm>
        </p:spPr>
        <p:txBody>
          <a:bodyPr>
            <a:noAutofit/>
          </a:bodyPr>
          <a:lstStyle/>
          <a:p>
            <a:pPr algn="just"/>
            <a:r>
              <a:rPr lang="es-MX" sz="5400" b="1" dirty="0" smtClean="0">
                <a:solidFill>
                  <a:srgbClr val="FFFF00"/>
                </a:solidFill>
              </a:rPr>
              <a:t>DENSIDAD</a:t>
            </a:r>
            <a:r>
              <a:rPr lang="es-EC" sz="2000" dirty="0"/>
              <a:t/>
            </a:r>
            <a:br>
              <a:rPr lang="es-EC" sz="2000" dirty="0"/>
            </a:br>
            <a:endParaRPr lang="es-EC" sz="2000" dirty="0"/>
          </a:p>
        </p:txBody>
      </p:sp>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143008" cy="1071570"/>
          </a:xfrm>
          <a:prstGeom prst="rect">
            <a:avLst/>
          </a:prstGeom>
          <a:noFill/>
          <a:ln>
            <a:noFill/>
          </a:ln>
        </p:spPr>
      </p:pic>
    </p:spTree>
    <p:extLst>
      <p:ext uri="{BB962C8B-B14F-4D97-AF65-F5344CB8AC3E}">
        <p14:creationId xmlns:p14="http://schemas.microsoft.com/office/powerpoint/2010/main" xmlns="" val="621260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4" name="3 Marcador de contenido"/>
          <p:cNvPicPr>
            <a:picLocks noGrp="1"/>
          </p:cNvPicPr>
          <p:nvPr>
            <p:ph idx="1"/>
          </p:nvPr>
        </p:nvPicPr>
        <p:blipFill>
          <a:blip r:embed="rId3"/>
          <a:stretch>
            <a:fillRect/>
          </a:stretch>
        </p:blipFill>
        <p:spPr bwMode="auto">
          <a:xfrm>
            <a:off x="500034" y="1428736"/>
            <a:ext cx="7929618" cy="5097466"/>
          </a:xfrm>
          <a:prstGeom prst="rect">
            <a:avLst/>
          </a:prstGeom>
          <a:noFill/>
        </p:spPr>
      </p:pic>
      <p:pic>
        <p:nvPicPr>
          <p:cNvPr id="5" name="4 Imagen" descr="http://www.utn.edu.ec/aetdrupal/sites/default/files/descargar_selloUTN.jpg"/>
          <p:cNvPicPr/>
          <p:nvPr/>
        </p:nvPicPr>
        <p:blipFill>
          <a:blip r:embed="rId4">
            <a:extLst>
              <a:ext uri="{BEBA8EAE-BF5A-486C-A8C5-ECC9F3942E4B}">
                <a14:imgProps xmlns:a14="http://schemas.microsoft.com/office/drawing/2010/main" xmlns="">
                  <a14:imgLayer r:embed="rId5">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143008" cy="1071570"/>
          </a:xfrm>
          <a:prstGeom prst="rect">
            <a:avLst/>
          </a:prstGeom>
          <a:noFill/>
          <a:ln>
            <a:noFill/>
          </a:ln>
        </p:spPr>
      </p:pic>
      <p:sp>
        <p:nvSpPr>
          <p:cNvPr id="8" name="1 Título"/>
          <p:cNvSpPr txBox="1">
            <a:spLocks/>
          </p:cNvSpPr>
          <p:nvPr/>
        </p:nvSpPr>
        <p:spPr>
          <a:xfrm>
            <a:off x="457200" y="274638"/>
            <a:ext cx="8186766" cy="1368412"/>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MX" sz="5400" b="1" i="0" u="none" strike="noStrike" kern="1200" cap="none" spc="0" normalizeH="0" baseline="0" noProof="0" smtClean="0">
                <a:ln>
                  <a:noFill/>
                </a:ln>
                <a:solidFill>
                  <a:srgbClr val="FFFF00"/>
                </a:solidFill>
                <a:effectLst>
                  <a:outerShdw blurRad="31750" dist="25400" dir="5400000" algn="tl" rotWithShape="0">
                    <a:srgbClr val="000000">
                      <a:alpha val="25000"/>
                    </a:srgbClr>
                  </a:outerShdw>
                </a:effectLst>
                <a:uLnTx/>
                <a:uFillTx/>
                <a:latin typeface="+mj-lt"/>
                <a:ea typeface="+mj-ea"/>
                <a:cs typeface="+mj-cs"/>
              </a:rPr>
              <a:t>DENSIDAD</a:t>
            </a:r>
            <a:r>
              <a:rPr kumimoji="0" lang="es-EC" sz="20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0" lang="es-EC" sz="20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es-EC"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val="18787113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357322" cy="1308684"/>
          </a:xfrm>
          <a:prstGeom prst="rect">
            <a:avLst/>
          </a:prstGeom>
          <a:noFill/>
          <a:ln>
            <a:noFill/>
          </a:ln>
        </p:spPr>
      </p:pic>
      <p:sp>
        <p:nvSpPr>
          <p:cNvPr id="7" name="6 Subtítulo"/>
          <p:cNvSpPr>
            <a:spLocks noGrp="1"/>
          </p:cNvSpPr>
          <p:nvPr>
            <p:ph type="subTitle" idx="1"/>
          </p:nvPr>
        </p:nvSpPr>
        <p:spPr>
          <a:xfrm>
            <a:off x="357158" y="1714488"/>
            <a:ext cx="8572560" cy="4786346"/>
          </a:xfrm>
        </p:spPr>
        <p:txBody>
          <a:bodyPr>
            <a:normAutofit/>
          </a:bodyPr>
          <a:lstStyle/>
          <a:p>
            <a:pPr algn="l"/>
            <a:r>
              <a:rPr lang="es-EC" b="1" dirty="0" smtClean="0">
                <a:solidFill>
                  <a:srgbClr val="FFFF00"/>
                </a:solidFill>
              </a:rPr>
              <a:t>OBJETIVO GENERAL:</a:t>
            </a:r>
          </a:p>
          <a:p>
            <a:pPr algn="l"/>
            <a:endParaRPr lang="es-EC" b="1" dirty="0" smtClean="0">
              <a:solidFill>
                <a:srgbClr val="FFFF00"/>
              </a:solidFill>
            </a:endParaRPr>
          </a:p>
          <a:p>
            <a:pPr algn="l">
              <a:buFont typeface="Arial" pitchFamily="34" charset="0"/>
              <a:buChar char="•"/>
            </a:pPr>
            <a:r>
              <a:rPr lang="es-ES" b="1" dirty="0">
                <a:solidFill>
                  <a:srgbClr val="FFFF00"/>
                </a:solidFill>
              </a:rPr>
              <a:t>Conservar la savia de penco “mishque” utilizando tres dosis de Dioxipac (dióxido de cloro al 10%)  y dos niveles de temperatura en el sector de Guachalá</a:t>
            </a:r>
            <a:r>
              <a:rPr lang="es-ES" b="1" dirty="0" smtClean="0">
                <a:solidFill>
                  <a:srgbClr val="FFFF00"/>
                </a:solidFill>
              </a:rPr>
              <a:t>.</a:t>
            </a:r>
          </a:p>
          <a:p>
            <a:pPr algn="l">
              <a:buFont typeface="Arial" pitchFamily="34" charset="0"/>
              <a:buChar char="•"/>
            </a:pPr>
            <a:endParaRPr lang="es-EC"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OBJETIVOS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sp>
        <p:nvSpPr>
          <p:cNvPr id="5" name="4 Marcador de contenido"/>
          <p:cNvSpPr>
            <a:spLocks noGrp="1"/>
          </p:cNvSpPr>
          <p:nvPr>
            <p:ph idx="1"/>
          </p:nvPr>
        </p:nvSpPr>
        <p:spPr>
          <a:xfrm>
            <a:off x="214282" y="2132856"/>
            <a:ext cx="8715436" cy="3993307"/>
          </a:xfrm>
        </p:spPr>
        <p:txBody>
          <a:bodyPr>
            <a:normAutofit/>
          </a:bodyPr>
          <a:lstStyle/>
          <a:p>
            <a:pPr marL="0" indent="0">
              <a:buNone/>
            </a:pPr>
            <a:r>
              <a:rPr lang="es-ES" sz="2400" b="1" dirty="0">
                <a:solidFill>
                  <a:srgbClr val="FFFF00"/>
                </a:solidFill>
              </a:rPr>
              <a:t>Resultados de los </a:t>
            </a:r>
            <a:r>
              <a:rPr lang="es-ES" sz="2400" b="1" dirty="0" smtClean="0">
                <a:solidFill>
                  <a:srgbClr val="FFFF00"/>
                </a:solidFill>
              </a:rPr>
              <a:t>análisis </a:t>
            </a:r>
            <a:r>
              <a:rPr lang="es-ES" sz="2400" b="1" dirty="0">
                <a:solidFill>
                  <a:srgbClr val="FFFF00"/>
                </a:solidFill>
              </a:rPr>
              <a:t>microbiológicos  al cuarto </a:t>
            </a:r>
            <a:r>
              <a:rPr lang="es-ES" sz="2400" b="1" dirty="0" smtClean="0">
                <a:solidFill>
                  <a:srgbClr val="FFFF00"/>
                </a:solidFill>
              </a:rPr>
              <a:t>día.</a:t>
            </a:r>
          </a:p>
          <a:p>
            <a:pPr marL="0" indent="0">
              <a:buNone/>
            </a:pPr>
            <a:endParaRPr lang="es-EC" sz="2400" dirty="0"/>
          </a:p>
        </p:txBody>
      </p:sp>
      <p:sp>
        <p:nvSpPr>
          <p:cNvPr id="2" name="1 Título"/>
          <p:cNvSpPr>
            <a:spLocks noGrp="1"/>
          </p:cNvSpPr>
          <p:nvPr>
            <p:ph type="title"/>
          </p:nvPr>
        </p:nvSpPr>
        <p:spPr>
          <a:xfrm>
            <a:off x="457200" y="274638"/>
            <a:ext cx="8229600" cy="1786210"/>
          </a:xfrm>
        </p:spPr>
        <p:txBody>
          <a:bodyPr>
            <a:noAutofit/>
          </a:bodyPr>
          <a:lstStyle/>
          <a:p>
            <a:pPr algn="ctr"/>
            <a:r>
              <a:rPr lang="es-ES" sz="4800" b="1" dirty="0" smtClean="0">
                <a:solidFill>
                  <a:srgbClr val="FFFF00"/>
                </a:solidFill>
              </a:rPr>
              <a:t>VARIABLES MICROBIOLÓGICAS</a:t>
            </a:r>
            <a:r>
              <a:rPr lang="es-ES" sz="4800" b="1" dirty="0">
                <a:solidFill>
                  <a:srgbClr val="FFFF00"/>
                </a:solidFill>
              </a:rPr>
              <a:t> </a:t>
            </a:r>
            <a:endParaRPr lang="es-EC" sz="3200" dirty="0">
              <a:solidFill>
                <a:srgbClr val="FFFF00"/>
              </a:solidFill>
            </a:endParaRPr>
          </a:p>
        </p:txBody>
      </p:sp>
      <p:pic>
        <p:nvPicPr>
          <p:cNvPr id="7" name="6 Imagen" descr="http://www.utn.edu.ec/aetdrupal/sites/default/files/descargar_selloUTN.jpg"/>
          <p:cNvPicPr/>
          <p:nvPr/>
        </p:nvPicPr>
        <p:blipFill>
          <a:blip r:embed="rId3">
            <a:extLst>
              <a:ext uri="{BEBA8EAE-BF5A-486C-A8C5-ECC9F3942E4B}">
                <a14:imgProps xmlns:a14="http://schemas.microsoft.com/office/drawing/2010/main" xmlns="">
                  <a14:imgLayer r:embed="rId5">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143008" cy="1071570"/>
          </a:xfrm>
          <a:prstGeom prst="rect">
            <a:avLst/>
          </a:prstGeom>
          <a:noFill/>
          <a:ln>
            <a:noFill/>
          </a:ln>
        </p:spPr>
      </p:pic>
      <p:pic>
        <p:nvPicPr>
          <p:cNvPr id="66562" name="Picture 2"/>
          <p:cNvPicPr>
            <a:picLocks noChangeAspect="1" noChangeArrowheads="1"/>
          </p:cNvPicPr>
          <p:nvPr/>
        </p:nvPicPr>
        <p:blipFill>
          <a:blip r:embed="rId6"/>
          <a:srcRect/>
          <a:stretch>
            <a:fillRect/>
          </a:stretch>
        </p:blipFill>
        <p:spPr bwMode="auto">
          <a:xfrm>
            <a:off x="642910" y="2928934"/>
            <a:ext cx="7580961" cy="321471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96896984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graphicFrame>
        <p:nvGraphicFramePr>
          <p:cNvPr id="4" name="3 Marcador de contenido"/>
          <p:cNvGraphicFramePr>
            <a:graphicFrameLocks noGrp="1"/>
          </p:cNvGraphicFramePr>
          <p:nvPr>
            <p:ph idx="1"/>
            <p:extLst>
              <p:ext uri="{D42A27DB-BD31-4B8C-83A1-F6EECF244321}">
                <p14:modId xmlns:p14="http://schemas.microsoft.com/office/powerpoint/2010/main" xmlns="" val="2339810206"/>
              </p:ext>
            </p:extLst>
          </p:nvPr>
        </p:nvGraphicFramePr>
        <p:xfrm>
          <a:off x="428596" y="1428737"/>
          <a:ext cx="8143931" cy="5099454"/>
        </p:xfrm>
        <a:graphic>
          <a:graphicData uri="http://schemas.openxmlformats.org/drawingml/2006/table">
            <a:tbl>
              <a:tblPr firstRow="1" firstCol="1" bandRow="1">
                <a:tableStyleId>{5C22544A-7EE6-4342-B048-85BDC9FD1C3A}</a:tableStyleId>
              </a:tblPr>
              <a:tblGrid>
                <a:gridCol w="1844362"/>
                <a:gridCol w="1437164"/>
                <a:gridCol w="1437164"/>
                <a:gridCol w="1868313"/>
                <a:gridCol w="1556928"/>
              </a:tblGrid>
              <a:tr h="670687">
                <a:tc rowSpan="2">
                  <a:txBody>
                    <a:bodyPr/>
                    <a:lstStyle/>
                    <a:p>
                      <a:pPr algn="ctr">
                        <a:lnSpc>
                          <a:spcPct val="150000"/>
                        </a:lnSpc>
                        <a:spcAft>
                          <a:spcPts val="0"/>
                        </a:spcAft>
                      </a:pPr>
                      <a:r>
                        <a:rPr lang="es-ES" sz="1100" dirty="0">
                          <a:effectLst/>
                        </a:rPr>
                        <a:t>Parámetros Organolépticos</a:t>
                      </a:r>
                      <a:endParaRPr lang="es-EC" sz="1200" dirty="0">
                        <a:effectLst/>
                        <a:latin typeface="Times New Roman"/>
                        <a:ea typeface="Times New Roman"/>
                        <a:cs typeface="Times New Roman"/>
                      </a:endParaRPr>
                    </a:p>
                  </a:txBody>
                  <a:tcPr marL="44450" marR="44450" marT="0" marB="0" anchor="ctr"/>
                </a:tc>
                <a:tc gridSpan="2">
                  <a:txBody>
                    <a:bodyPr/>
                    <a:lstStyle/>
                    <a:p>
                      <a:pPr algn="ctr">
                        <a:lnSpc>
                          <a:spcPct val="150000"/>
                        </a:lnSpc>
                        <a:spcAft>
                          <a:spcPts val="0"/>
                        </a:spcAft>
                      </a:pPr>
                      <a:r>
                        <a:rPr lang="es-ES" sz="1100">
                          <a:effectLst/>
                        </a:rPr>
                        <a:t> X</a:t>
                      </a:r>
                      <a:r>
                        <a:rPr lang="es-ES" sz="1100" baseline="30000">
                          <a:effectLst/>
                        </a:rPr>
                        <a:t>2</a:t>
                      </a:r>
                      <a:r>
                        <a:rPr lang="es-ES" sz="1100">
                          <a:effectLst/>
                        </a:rPr>
                        <a:t>  Tabular</a:t>
                      </a:r>
                      <a:endParaRPr lang="es-EC" sz="1200">
                        <a:effectLst/>
                        <a:latin typeface="Times New Roman"/>
                        <a:ea typeface="Times New Roman"/>
                        <a:cs typeface="Times New Roman"/>
                      </a:endParaRPr>
                    </a:p>
                  </a:txBody>
                  <a:tcPr marL="44450" marR="44450" marT="0" marB="0" anchor="b"/>
                </a:tc>
                <a:tc hMerge="1">
                  <a:txBody>
                    <a:bodyPr/>
                    <a:lstStyle/>
                    <a:p>
                      <a:endParaRPr lang="es-EC"/>
                    </a:p>
                  </a:txBody>
                  <a:tcPr/>
                </a:tc>
                <a:tc rowSpan="2">
                  <a:txBody>
                    <a:bodyPr/>
                    <a:lstStyle/>
                    <a:p>
                      <a:pPr algn="ctr">
                        <a:lnSpc>
                          <a:spcPct val="150000"/>
                        </a:lnSpc>
                        <a:spcAft>
                          <a:spcPts val="0"/>
                        </a:spcAft>
                      </a:pPr>
                      <a:r>
                        <a:rPr lang="es-ES" sz="1100">
                          <a:effectLst/>
                        </a:rPr>
                        <a:t> X</a:t>
                      </a:r>
                      <a:r>
                        <a:rPr lang="es-ES" sz="1100" baseline="30000">
                          <a:effectLst/>
                        </a:rPr>
                        <a:t>2</a:t>
                      </a:r>
                      <a:r>
                        <a:rPr lang="es-ES" sz="1100">
                          <a:effectLst/>
                        </a:rPr>
                        <a:t>  Calculado</a:t>
                      </a:r>
                      <a:endParaRPr lang="es-EC" sz="1200">
                        <a:effectLst/>
                        <a:latin typeface="Times New Roman"/>
                        <a:ea typeface="Times New Roman"/>
                        <a:cs typeface="Times New Roman"/>
                      </a:endParaRPr>
                    </a:p>
                  </a:txBody>
                  <a:tcPr marL="44450" marR="44450" marT="0" marB="0" anchor="ctr"/>
                </a:tc>
                <a:tc rowSpan="2">
                  <a:txBody>
                    <a:bodyPr/>
                    <a:lstStyle/>
                    <a:p>
                      <a:pPr algn="ctr">
                        <a:lnSpc>
                          <a:spcPct val="150000"/>
                        </a:lnSpc>
                        <a:spcAft>
                          <a:spcPts val="0"/>
                        </a:spcAft>
                      </a:pPr>
                      <a:r>
                        <a:rPr lang="es-ES" sz="1100">
                          <a:effectLst/>
                        </a:rPr>
                        <a:t>Mejores Tratamientos</a:t>
                      </a:r>
                      <a:endParaRPr lang="es-EC" sz="1200">
                        <a:effectLst/>
                        <a:latin typeface="Times New Roman"/>
                        <a:ea typeface="Times New Roman"/>
                        <a:cs typeface="Times New Roman"/>
                      </a:endParaRPr>
                    </a:p>
                  </a:txBody>
                  <a:tcPr marL="44450" marR="44450" marT="0" marB="0" anchor="ctr"/>
                </a:tc>
              </a:tr>
              <a:tr h="1501791">
                <a:tc vMerge="1">
                  <a:txBody>
                    <a:bodyPr/>
                    <a:lstStyle/>
                    <a:p>
                      <a:endParaRPr lang="es-EC"/>
                    </a:p>
                  </a:txBody>
                  <a:tcPr/>
                </a:tc>
                <a:tc>
                  <a:txBody>
                    <a:bodyPr/>
                    <a:lstStyle/>
                    <a:p>
                      <a:pPr algn="r">
                        <a:lnSpc>
                          <a:spcPct val="150000"/>
                        </a:lnSpc>
                        <a:spcAft>
                          <a:spcPts val="0"/>
                        </a:spcAft>
                      </a:pPr>
                      <a:r>
                        <a:rPr lang="es-ES" sz="1200">
                          <a:effectLst/>
                        </a:rPr>
                        <a:t>5%</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200" dirty="0">
                          <a:effectLst/>
                        </a:rPr>
                        <a:t>1%</a:t>
                      </a:r>
                      <a:endParaRPr lang="es-EC" sz="1200" dirty="0">
                        <a:effectLst/>
                        <a:latin typeface="Times New Roman"/>
                        <a:ea typeface="Times New Roman"/>
                        <a:cs typeface="Times New Roman"/>
                      </a:endParaRPr>
                    </a:p>
                  </a:txBody>
                  <a:tcPr marL="44450" marR="44450" marT="0" marB="0" anchor="b"/>
                </a:tc>
                <a:tc vMerge="1">
                  <a:txBody>
                    <a:bodyPr/>
                    <a:lstStyle/>
                    <a:p>
                      <a:endParaRPr lang="es-EC"/>
                    </a:p>
                  </a:txBody>
                  <a:tcPr/>
                </a:tc>
                <a:tc vMerge="1">
                  <a:txBody>
                    <a:bodyPr/>
                    <a:lstStyle/>
                    <a:p>
                      <a:endParaRPr lang="es-EC"/>
                    </a:p>
                  </a:txBody>
                  <a:tcPr/>
                </a:tc>
              </a:tr>
              <a:tr h="731744">
                <a:tc>
                  <a:txBody>
                    <a:bodyPr/>
                    <a:lstStyle/>
                    <a:p>
                      <a:pPr>
                        <a:lnSpc>
                          <a:spcPct val="150000"/>
                        </a:lnSpc>
                        <a:spcAft>
                          <a:spcPts val="0"/>
                        </a:spcAft>
                      </a:pPr>
                      <a:r>
                        <a:rPr lang="es-ES" sz="1100">
                          <a:effectLst/>
                        </a:rPr>
                        <a:t>OLOR</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11,1</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15,1</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200">
                          <a:effectLst/>
                        </a:rPr>
                        <a:t>216.12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T1,T4</a:t>
                      </a:r>
                      <a:endParaRPr lang="es-EC" sz="1200">
                        <a:effectLst/>
                        <a:latin typeface="Times New Roman"/>
                        <a:ea typeface="Times New Roman"/>
                        <a:cs typeface="Times New Roman"/>
                      </a:endParaRPr>
                    </a:p>
                  </a:txBody>
                  <a:tcPr marL="44450" marR="44450" marT="0" marB="0" anchor="b"/>
                </a:tc>
              </a:tr>
              <a:tr h="731744">
                <a:tc>
                  <a:txBody>
                    <a:bodyPr/>
                    <a:lstStyle/>
                    <a:p>
                      <a:pPr>
                        <a:lnSpc>
                          <a:spcPct val="150000"/>
                        </a:lnSpc>
                        <a:spcAft>
                          <a:spcPts val="0"/>
                        </a:spcAft>
                      </a:pPr>
                      <a:r>
                        <a:rPr lang="es-ES" sz="1100">
                          <a:effectLst/>
                        </a:rPr>
                        <a:t>COLOR </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11,1</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15,1</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200">
                          <a:effectLst/>
                        </a:rPr>
                        <a:t>208.09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T1,T4</a:t>
                      </a:r>
                      <a:endParaRPr lang="es-EC" sz="1200">
                        <a:effectLst/>
                        <a:latin typeface="Times New Roman"/>
                        <a:ea typeface="Times New Roman"/>
                        <a:cs typeface="Times New Roman"/>
                      </a:endParaRPr>
                    </a:p>
                  </a:txBody>
                  <a:tcPr marL="44450" marR="44450" marT="0" marB="0" anchor="b"/>
                </a:tc>
              </a:tr>
              <a:tr h="731744">
                <a:tc>
                  <a:txBody>
                    <a:bodyPr/>
                    <a:lstStyle/>
                    <a:p>
                      <a:pPr>
                        <a:lnSpc>
                          <a:spcPct val="150000"/>
                        </a:lnSpc>
                        <a:spcAft>
                          <a:spcPts val="0"/>
                        </a:spcAft>
                      </a:pPr>
                      <a:r>
                        <a:rPr lang="es-ES" sz="1100">
                          <a:effectLst/>
                        </a:rPr>
                        <a:t>SABOR</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11,1</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15,1</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200">
                          <a:effectLst/>
                        </a:rPr>
                        <a:t>227.21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a:effectLst/>
                        </a:rPr>
                        <a:t>T1,T2</a:t>
                      </a:r>
                      <a:endParaRPr lang="es-EC" sz="1200">
                        <a:effectLst/>
                        <a:latin typeface="Times New Roman"/>
                        <a:ea typeface="Times New Roman"/>
                        <a:cs typeface="Times New Roman"/>
                      </a:endParaRPr>
                    </a:p>
                  </a:txBody>
                  <a:tcPr marL="44450" marR="44450" marT="0" marB="0" anchor="b"/>
                </a:tc>
              </a:tr>
              <a:tr h="731744">
                <a:tc>
                  <a:txBody>
                    <a:bodyPr/>
                    <a:lstStyle/>
                    <a:p>
                      <a:pPr>
                        <a:lnSpc>
                          <a:spcPct val="150000"/>
                        </a:lnSpc>
                        <a:spcAft>
                          <a:spcPts val="0"/>
                        </a:spcAft>
                      </a:pPr>
                      <a:r>
                        <a:rPr lang="es-ES" sz="1100">
                          <a:effectLst/>
                        </a:rPr>
                        <a:t>ASPECTO</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11,1</a:t>
                      </a:r>
                      <a:endParaRPr lang="es-EC" sz="12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100">
                          <a:effectLst/>
                        </a:rPr>
                        <a:t>15,1</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200">
                          <a:effectLst/>
                        </a:rPr>
                        <a:t>209.22 **</a:t>
                      </a:r>
                      <a:endParaRPr lang="es-EC" sz="12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100" dirty="0">
                          <a:effectLst/>
                        </a:rPr>
                        <a:t>T1,T4</a:t>
                      </a:r>
                      <a:endParaRPr lang="es-EC" sz="1200" dirty="0">
                        <a:effectLst/>
                        <a:latin typeface="Times New Roman"/>
                        <a:ea typeface="Times New Roman"/>
                        <a:cs typeface="Times New Roman"/>
                      </a:endParaRPr>
                    </a:p>
                  </a:txBody>
                  <a:tcPr marL="44450" marR="44450" marT="0" marB="0" anchor="b"/>
                </a:tc>
              </a:tr>
            </a:tbl>
          </a:graphicData>
        </a:graphic>
      </p:graphicFrame>
      <p:sp>
        <p:nvSpPr>
          <p:cNvPr id="2" name="1 Título"/>
          <p:cNvSpPr>
            <a:spLocks noGrp="1"/>
          </p:cNvSpPr>
          <p:nvPr>
            <p:ph type="title"/>
          </p:nvPr>
        </p:nvSpPr>
        <p:spPr/>
        <p:txBody>
          <a:bodyPr>
            <a:normAutofit fontScale="90000"/>
          </a:bodyPr>
          <a:lstStyle/>
          <a:p>
            <a:pPr algn="ctr"/>
            <a:r>
              <a:rPr lang="es-ES" b="1" dirty="0" smtClean="0">
                <a:solidFill>
                  <a:srgbClr val="FFFF00"/>
                </a:solidFill>
              </a:rPr>
              <a:t>ANÁLISIS ORGANOLÉPTICO SENSORIAL</a:t>
            </a:r>
            <a:r>
              <a:rPr lang="es-ES" b="1" dirty="0" smtClean="0">
                <a:solidFill>
                  <a:schemeClr val="tx1"/>
                </a:solidFill>
              </a:rPr>
              <a:t>.</a:t>
            </a:r>
            <a:endParaRPr lang="es-EC" dirty="0">
              <a:solidFill>
                <a:schemeClr val="tx1"/>
              </a:solidFill>
            </a:endParaRPr>
          </a:p>
        </p:txBody>
      </p:sp>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143008" cy="1071570"/>
          </a:xfrm>
          <a:prstGeom prst="rect">
            <a:avLst/>
          </a:prstGeom>
          <a:noFill/>
          <a:ln>
            <a:noFill/>
          </a:ln>
        </p:spPr>
      </p:pic>
    </p:spTree>
    <p:extLst>
      <p:ext uri="{BB962C8B-B14F-4D97-AF65-F5344CB8AC3E}">
        <p14:creationId xmlns:p14="http://schemas.microsoft.com/office/powerpoint/2010/main" xmlns="" val="11902414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sp>
        <p:nvSpPr>
          <p:cNvPr id="2" name="1 Título"/>
          <p:cNvSpPr>
            <a:spLocks noGrp="1"/>
          </p:cNvSpPr>
          <p:nvPr>
            <p:ph type="title"/>
          </p:nvPr>
        </p:nvSpPr>
        <p:spPr>
          <a:xfrm>
            <a:off x="571472" y="285728"/>
            <a:ext cx="8229600" cy="1154098"/>
          </a:xfrm>
        </p:spPr>
        <p:txBody>
          <a:bodyPr>
            <a:noAutofit/>
          </a:bodyPr>
          <a:lstStyle/>
          <a:p>
            <a:pPr algn="ctr"/>
            <a:r>
              <a:rPr lang="es-MX" sz="3200" dirty="0" smtClean="0">
                <a:solidFill>
                  <a:srgbClr val="FFFF00"/>
                </a:solidFill>
              </a:rPr>
              <a:t>RESULTADOS DE LOS ANÁLISIS FÍSICO QUÍMICOS</a:t>
            </a:r>
            <a:r>
              <a:rPr lang="es-EC" sz="3200" dirty="0">
                <a:solidFill>
                  <a:srgbClr val="FFFF00"/>
                </a:solidFill>
              </a:rPr>
              <a:t/>
            </a:r>
            <a:br>
              <a:rPr lang="es-EC" sz="3200" dirty="0">
                <a:solidFill>
                  <a:srgbClr val="FFFF00"/>
                </a:solidFill>
              </a:rPr>
            </a:br>
            <a:endParaRPr lang="es-EC" sz="3200" dirty="0">
              <a:solidFill>
                <a:srgbClr val="FFFF00"/>
              </a:solidFill>
            </a:endParaRPr>
          </a:p>
        </p:txBody>
      </p:sp>
      <p:pic>
        <p:nvPicPr>
          <p:cNvPr id="5" name="4 Imagen" descr="http://www.utn.edu.ec/aetdrupal/sites/default/files/descargar_selloUTN.jpg"/>
          <p:cNvPicPr/>
          <p:nvPr/>
        </p:nvPicPr>
        <p:blipFill>
          <a:blip r:embed="rId3" cstate="print">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85728"/>
            <a:ext cx="714380" cy="642942"/>
          </a:xfrm>
          <a:prstGeom prst="rect">
            <a:avLst/>
          </a:prstGeom>
          <a:noFill/>
          <a:ln>
            <a:noFill/>
          </a:ln>
        </p:spPr>
      </p:pic>
      <p:graphicFrame>
        <p:nvGraphicFramePr>
          <p:cNvPr id="8" name="7 Marcador de contenido"/>
          <p:cNvGraphicFramePr>
            <a:graphicFrameLocks noGrp="1"/>
          </p:cNvGraphicFramePr>
          <p:nvPr>
            <p:ph idx="1"/>
          </p:nvPr>
        </p:nvGraphicFramePr>
        <p:xfrm>
          <a:off x="428596" y="1214422"/>
          <a:ext cx="8501122" cy="4429157"/>
        </p:xfrm>
        <a:graphic>
          <a:graphicData uri="http://schemas.openxmlformats.org/drawingml/2006/table">
            <a:tbl>
              <a:tblPr/>
              <a:tblGrid>
                <a:gridCol w="2417951"/>
                <a:gridCol w="1509852"/>
                <a:gridCol w="1225387"/>
                <a:gridCol w="1619261"/>
                <a:gridCol w="1728671"/>
              </a:tblGrid>
              <a:tr h="1143875">
                <a:tc>
                  <a:txBody>
                    <a:bodyPr/>
                    <a:lstStyle/>
                    <a:p>
                      <a:pPr algn="l">
                        <a:lnSpc>
                          <a:spcPct val="115000"/>
                        </a:lnSpc>
                        <a:spcAft>
                          <a:spcPts val="0"/>
                        </a:spcAft>
                      </a:pPr>
                      <a:r>
                        <a:rPr lang="es-EC" sz="1600" b="1" dirty="0">
                          <a:solidFill>
                            <a:srgbClr val="FFFF00"/>
                          </a:solidFill>
                          <a:latin typeface="Times New Roman"/>
                          <a:ea typeface="Times New Roman"/>
                          <a:cs typeface="Times New Roman"/>
                        </a:rPr>
                        <a:t>PARÁMETRO</a:t>
                      </a:r>
                      <a:endParaRPr lang="es-EC" sz="1800" dirty="0">
                        <a:solidFill>
                          <a:srgbClr val="FFFF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b="1" dirty="0">
                          <a:solidFill>
                            <a:srgbClr val="FFFF00"/>
                          </a:solidFill>
                          <a:latin typeface="Times New Roman"/>
                          <a:ea typeface="Times New Roman"/>
                          <a:cs typeface="Times New Roman"/>
                        </a:rPr>
                        <a:t>MÉTODO</a:t>
                      </a:r>
                      <a:endParaRPr lang="es-EC" sz="1800" dirty="0">
                        <a:solidFill>
                          <a:srgbClr val="FFFF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b="1">
                          <a:solidFill>
                            <a:srgbClr val="FFFF00"/>
                          </a:solidFill>
                          <a:latin typeface="Times New Roman"/>
                          <a:ea typeface="Times New Roman"/>
                          <a:cs typeface="Times New Roman"/>
                        </a:rPr>
                        <a:t>MISHQUE CRUDO</a:t>
                      </a:r>
                      <a:endParaRPr lang="es-EC" sz="1800">
                        <a:solidFill>
                          <a:srgbClr val="FFFF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b="1" dirty="0">
                          <a:solidFill>
                            <a:srgbClr val="FFFF00"/>
                          </a:solidFill>
                          <a:latin typeface="Times New Roman"/>
                          <a:ea typeface="Times New Roman"/>
                          <a:cs typeface="Times New Roman"/>
                        </a:rPr>
                        <a:t>T1 (0,1% Dioxipac; 5°C)</a:t>
                      </a:r>
                      <a:endParaRPr lang="es-EC" sz="1800" dirty="0">
                        <a:solidFill>
                          <a:srgbClr val="FFFF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b="1" dirty="0">
                          <a:solidFill>
                            <a:srgbClr val="FFFF00"/>
                          </a:solidFill>
                          <a:latin typeface="Times New Roman"/>
                          <a:ea typeface="Times New Roman"/>
                          <a:cs typeface="Times New Roman"/>
                        </a:rPr>
                        <a:t>T4 (0,1% Dioxipac; Temperatura Ambiente 12°C)</a:t>
                      </a:r>
                      <a:endParaRPr lang="es-EC" sz="1800" dirty="0">
                        <a:solidFill>
                          <a:srgbClr val="FFFF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662">
                <a:tc>
                  <a:txBody>
                    <a:bodyPr/>
                    <a:lstStyle/>
                    <a:p>
                      <a:pPr algn="l">
                        <a:lnSpc>
                          <a:spcPct val="115000"/>
                        </a:lnSpc>
                        <a:spcAft>
                          <a:spcPts val="0"/>
                        </a:spcAft>
                      </a:pPr>
                      <a:r>
                        <a:rPr lang="es-EC" sz="1600">
                          <a:solidFill>
                            <a:srgbClr val="FFFF00"/>
                          </a:solidFill>
                          <a:latin typeface="Times New Roman"/>
                          <a:ea typeface="Times New Roman"/>
                          <a:cs typeface="Times New Roman"/>
                        </a:rPr>
                        <a:t>Extracto seco  (%)</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PEE/LA/07</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9,04</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4,95</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2,95</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662">
                <a:tc>
                  <a:txBody>
                    <a:bodyPr/>
                    <a:lstStyle/>
                    <a:p>
                      <a:pPr algn="l">
                        <a:lnSpc>
                          <a:spcPct val="115000"/>
                        </a:lnSpc>
                        <a:spcAft>
                          <a:spcPts val="0"/>
                        </a:spcAft>
                      </a:pPr>
                      <a:r>
                        <a:rPr lang="es-EC" sz="1600">
                          <a:solidFill>
                            <a:srgbClr val="FFFF00"/>
                          </a:solidFill>
                          <a:latin typeface="Times New Roman"/>
                          <a:ea typeface="Times New Roman"/>
                          <a:cs typeface="Times New Roman"/>
                        </a:rPr>
                        <a:t>Proteína (%)</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PEE/LA/07</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0,51</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0,66</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0,76</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662">
                <a:tc>
                  <a:txBody>
                    <a:bodyPr/>
                    <a:lstStyle/>
                    <a:p>
                      <a:pPr algn="l">
                        <a:lnSpc>
                          <a:spcPct val="115000"/>
                        </a:lnSpc>
                        <a:spcAft>
                          <a:spcPts val="0"/>
                        </a:spcAft>
                      </a:pPr>
                      <a:r>
                        <a:rPr lang="es-EC" sz="1600">
                          <a:solidFill>
                            <a:srgbClr val="FFFF00"/>
                          </a:solidFill>
                          <a:latin typeface="Times New Roman"/>
                          <a:ea typeface="Times New Roman"/>
                          <a:cs typeface="Times New Roman"/>
                        </a:rPr>
                        <a:t>Cenizas (%)</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PEE/LA/07</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0,42</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0,37</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0,37</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662">
                <a:tc>
                  <a:txBody>
                    <a:bodyPr/>
                    <a:lstStyle/>
                    <a:p>
                      <a:pPr algn="l">
                        <a:lnSpc>
                          <a:spcPct val="115000"/>
                        </a:lnSpc>
                        <a:spcAft>
                          <a:spcPts val="0"/>
                        </a:spcAft>
                      </a:pPr>
                      <a:r>
                        <a:rPr lang="es-EC" sz="1600">
                          <a:solidFill>
                            <a:srgbClr val="FFFF00"/>
                          </a:solidFill>
                          <a:latin typeface="Times New Roman"/>
                          <a:ea typeface="Times New Roman"/>
                          <a:cs typeface="Times New Roman"/>
                        </a:rPr>
                        <a:t>Sólidos Solubles (%)</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PEE/LA/07</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10,4</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10,08</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5,00</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662">
                <a:tc>
                  <a:txBody>
                    <a:bodyPr/>
                    <a:lstStyle/>
                    <a:p>
                      <a:pPr algn="l">
                        <a:lnSpc>
                          <a:spcPct val="115000"/>
                        </a:lnSpc>
                        <a:spcAft>
                          <a:spcPts val="0"/>
                        </a:spcAft>
                      </a:pPr>
                      <a:r>
                        <a:rPr lang="es-EC" sz="1600">
                          <a:solidFill>
                            <a:srgbClr val="FFFF00"/>
                          </a:solidFill>
                          <a:latin typeface="Times New Roman"/>
                          <a:ea typeface="Times New Roman"/>
                          <a:cs typeface="Times New Roman"/>
                        </a:rPr>
                        <a:t>Calcio (mg/100g)</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Volumétrico</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76,75</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77,02</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78,02</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662">
                <a:tc>
                  <a:txBody>
                    <a:bodyPr/>
                    <a:lstStyle/>
                    <a:p>
                      <a:pPr algn="l">
                        <a:lnSpc>
                          <a:spcPct val="115000"/>
                        </a:lnSpc>
                        <a:spcAft>
                          <a:spcPts val="0"/>
                        </a:spcAft>
                      </a:pPr>
                      <a:r>
                        <a:rPr lang="es-EC" sz="1600">
                          <a:solidFill>
                            <a:srgbClr val="FFFF00"/>
                          </a:solidFill>
                          <a:latin typeface="Times New Roman"/>
                          <a:ea typeface="Times New Roman"/>
                          <a:cs typeface="Times New Roman"/>
                        </a:rPr>
                        <a:t>Fosforo (mg/100g)</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Colorimétrico</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59,98</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55,18</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50,28</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662">
                <a:tc>
                  <a:txBody>
                    <a:bodyPr/>
                    <a:lstStyle/>
                    <a:p>
                      <a:pPr algn="l">
                        <a:lnSpc>
                          <a:spcPct val="115000"/>
                        </a:lnSpc>
                        <a:spcAft>
                          <a:spcPts val="0"/>
                        </a:spcAft>
                      </a:pPr>
                      <a:r>
                        <a:rPr lang="es-EC" sz="1600">
                          <a:solidFill>
                            <a:srgbClr val="FFFF00"/>
                          </a:solidFill>
                          <a:latin typeface="Times New Roman"/>
                          <a:ea typeface="Times New Roman"/>
                          <a:cs typeface="Times New Roman"/>
                        </a:rPr>
                        <a:t>Hierro (mg/100g)</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Colorimétrico</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1,12</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1,22</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1,22</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662">
                <a:tc>
                  <a:txBody>
                    <a:bodyPr/>
                    <a:lstStyle/>
                    <a:p>
                      <a:pPr algn="l">
                        <a:lnSpc>
                          <a:spcPct val="115000"/>
                        </a:lnSpc>
                        <a:spcAft>
                          <a:spcPts val="0"/>
                        </a:spcAft>
                      </a:pPr>
                      <a:r>
                        <a:rPr lang="es-EC" sz="1600">
                          <a:solidFill>
                            <a:srgbClr val="FFFF00"/>
                          </a:solidFill>
                          <a:latin typeface="Times New Roman"/>
                          <a:ea typeface="Times New Roman"/>
                          <a:cs typeface="Times New Roman"/>
                        </a:rPr>
                        <a:t>Vitamina C (mg/100g)</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HPLC</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4,62</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4,93</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4,93</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662">
                <a:tc>
                  <a:txBody>
                    <a:bodyPr/>
                    <a:lstStyle/>
                    <a:p>
                      <a:pPr algn="l">
                        <a:lnSpc>
                          <a:spcPct val="115000"/>
                        </a:lnSpc>
                        <a:spcAft>
                          <a:spcPts val="0"/>
                        </a:spcAft>
                      </a:pPr>
                      <a:r>
                        <a:rPr lang="es-EC" sz="1600">
                          <a:solidFill>
                            <a:srgbClr val="FFFF00"/>
                          </a:solidFill>
                          <a:latin typeface="Times New Roman"/>
                          <a:ea typeface="Times New Roman"/>
                          <a:cs typeface="Times New Roman"/>
                        </a:rPr>
                        <a:t>Niacina (mg/100g)</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HPLC</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0,27</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0,18</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0,08</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662">
                <a:tc>
                  <a:txBody>
                    <a:bodyPr/>
                    <a:lstStyle/>
                    <a:p>
                      <a:pPr algn="l">
                        <a:lnSpc>
                          <a:spcPct val="115000"/>
                        </a:lnSpc>
                        <a:spcAft>
                          <a:spcPts val="0"/>
                        </a:spcAft>
                      </a:pPr>
                      <a:r>
                        <a:rPr lang="es-EC" sz="1600">
                          <a:solidFill>
                            <a:srgbClr val="FFFF00"/>
                          </a:solidFill>
                          <a:latin typeface="Times New Roman"/>
                          <a:ea typeface="Times New Roman"/>
                          <a:cs typeface="Times New Roman"/>
                        </a:rPr>
                        <a:t>Tiamina (mg/100g)</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HPLC</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0,77</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a:solidFill>
                            <a:srgbClr val="FFFF00"/>
                          </a:solidFill>
                          <a:latin typeface="Times New Roman"/>
                          <a:ea typeface="Times New Roman"/>
                          <a:cs typeface="Times New Roman"/>
                        </a:rPr>
                        <a:t>0,70</a:t>
                      </a:r>
                      <a:endParaRPr lang="es-EC" sz="180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0,50</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662">
                <a:tc>
                  <a:txBody>
                    <a:bodyPr/>
                    <a:lstStyle/>
                    <a:p>
                      <a:pPr algn="l">
                        <a:lnSpc>
                          <a:spcPct val="115000"/>
                        </a:lnSpc>
                        <a:spcAft>
                          <a:spcPts val="0"/>
                        </a:spcAft>
                      </a:pPr>
                      <a:r>
                        <a:rPr lang="es-EC" sz="1600" dirty="0">
                          <a:solidFill>
                            <a:srgbClr val="FFFF00"/>
                          </a:solidFill>
                          <a:latin typeface="Times New Roman"/>
                          <a:ea typeface="Times New Roman"/>
                          <a:cs typeface="Times New Roman"/>
                        </a:rPr>
                        <a:t>Riboflavina (mg/100g)</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HPLC</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0,27</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0,27</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600" dirty="0">
                          <a:solidFill>
                            <a:srgbClr val="FFFF00"/>
                          </a:solidFill>
                          <a:latin typeface="Times New Roman"/>
                          <a:ea typeface="Times New Roman"/>
                          <a:cs typeface="Times New Roman"/>
                        </a:rPr>
                        <a:t>0,25</a:t>
                      </a:r>
                      <a:endParaRPr lang="es-EC" sz="1800" dirty="0">
                        <a:solidFill>
                          <a:srgbClr val="FFFF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1 Título"/>
          <p:cNvSpPr txBox="1">
            <a:spLocks/>
          </p:cNvSpPr>
          <p:nvPr/>
        </p:nvSpPr>
        <p:spPr>
          <a:xfrm>
            <a:off x="500034" y="5857892"/>
            <a:ext cx="8643966" cy="796908"/>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mj-lt"/>
                <a:ea typeface="+mj-ea"/>
                <a:cs typeface="+mj-cs"/>
              </a:rPr>
              <a:t>Los análisis fueron realizados en los laboratorios de la Universidad</a:t>
            </a:r>
            <a:r>
              <a:rPr kumimoji="0" lang="es-EC" b="1" i="0" u="none" strike="noStrike" kern="1200" cap="none" spc="0" normalizeH="0" noProof="0" dirty="0" smtClean="0">
                <a:ln>
                  <a:noFill/>
                </a:ln>
                <a:solidFill>
                  <a:srgbClr val="FFFF00"/>
                </a:solidFill>
                <a:effectLst>
                  <a:outerShdw blurRad="31750" dist="25400" dir="5400000" algn="tl" rotWithShape="0">
                    <a:srgbClr val="000000">
                      <a:alpha val="25000"/>
                    </a:srgbClr>
                  </a:outerShdw>
                </a:effectLst>
                <a:uLnTx/>
                <a:uFillTx/>
                <a:latin typeface="+mj-lt"/>
                <a:ea typeface="+mj-ea"/>
                <a:cs typeface="+mj-cs"/>
              </a:rPr>
              <a:t> Politécnica Salesiana de Cayambe, Universidad </a:t>
            </a:r>
            <a:r>
              <a:rPr lang="es-EC" b="1" dirty="0" smtClean="0">
                <a:solidFill>
                  <a:srgbClr val="FFFF00"/>
                </a:solidFill>
                <a:effectLst>
                  <a:outerShdw blurRad="31750" dist="25400" dir="5400000" algn="tl" rotWithShape="0">
                    <a:srgbClr val="000000">
                      <a:alpha val="25000"/>
                    </a:srgbClr>
                  </a:outerShdw>
                </a:effectLst>
                <a:latin typeface="+mj-lt"/>
                <a:ea typeface="+mj-ea"/>
                <a:cs typeface="+mj-cs"/>
              </a:rPr>
              <a:t>Té</a:t>
            </a:r>
            <a:r>
              <a:rPr kumimoji="0" lang="es-EC" b="1" i="0" u="none" strike="noStrike" kern="1200" cap="none" spc="0" normalizeH="0" noProof="0" dirty="0" err="1" smtClean="0">
                <a:ln>
                  <a:noFill/>
                </a:ln>
                <a:solidFill>
                  <a:srgbClr val="FFFF00"/>
                </a:solidFill>
                <a:effectLst>
                  <a:outerShdw blurRad="31750" dist="25400" dir="5400000" algn="tl" rotWithShape="0">
                    <a:srgbClr val="000000">
                      <a:alpha val="25000"/>
                    </a:srgbClr>
                  </a:outerShdw>
                </a:effectLst>
                <a:uLnTx/>
                <a:uFillTx/>
                <a:latin typeface="+mj-lt"/>
                <a:ea typeface="+mj-ea"/>
                <a:cs typeface="+mj-cs"/>
              </a:rPr>
              <a:t>cnica</a:t>
            </a:r>
            <a:r>
              <a:rPr kumimoji="0" lang="es-EC" b="1" i="0" u="none" strike="noStrike" kern="1200" cap="none" spc="0" normalizeH="0" noProof="0" dirty="0" smtClean="0">
                <a:ln>
                  <a:noFill/>
                </a:ln>
                <a:solidFill>
                  <a:srgbClr val="FFFF00"/>
                </a:solidFill>
                <a:effectLst>
                  <a:outerShdw blurRad="31750" dist="25400" dir="5400000" algn="tl" rotWithShape="0">
                    <a:srgbClr val="000000">
                      <a:alpha val="25000"/>
                    </a:srgbClr>
                  </a:outerShdw>
                </a:effectLst>
                <a:uLnTx/>
                <a:uFillTx/>
                <a:latin typeface="+mj-lt"/>
                <a:ea typeface="+mj-ea"/>
                <a:cs typeface="+mj-cs"/>
              </a:rPr>
              <a:t> del Norte, Y en LABOLAB un laboratorio externo certificado</a:t>
            </a:r>
            <a:endParaRPr kumimoji="0" lang="es-EC" b="1" i="0" u="none" strike="noStrike" kern="1200" cap="none" spc="0" normalizeH="0" baseline="0" noProof="0" dirty="0">
              <a:ln>
                <a:noFill/>
              </a:ln>
              <a:solidFill>
                <a:srgbClr val="FFFF00"/>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val="19490152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85884" cy="1143008"/>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CONCLUSIONES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fontScale="77500" lnSpcReduction="20000"/>
          </a:bodyPr>
          <a:lstStyle/>
          <a:p>
            <a:pPr algn="just">
              <a:spcBef>
                <a:spcPct val="20000"/>
              </a:spcBef>
            </a:pPr>
            <a:r>
              <a:rPr lang="es-EC" sz="3600" b="1" dirty="0" smtClean="0">
                <a:solidFill>
                  <a:srgbClr val="FFFF00"/>
                </a:solidFill>
              </a:rPr>
              <a:t>Una vez tomado a la savia de penco “mishque” como objeto de estudio se pudo determinar que de tener los cuidados respectivos durante la producción del mismo se puede iniciar  con un producto microbiológicamente apto para el consumo humano, durante el desarrollo de la investigación los tratamientos en estudio presentaron incremento moderado de la carga microbiana debido a que el conservante utilizado (Dioxipac) tiene propiedades bactericidas las cuales limitan la proliferación de la misma en valores que no significan riesgo para la salud publica</a:t>
            </a:r>
          </a:p>
          <a:p>
            <a:pPr marL="0" marR="0" lvl="0" indent="0" defTabSz="914400" rtl="0" eaLnBrk="1" fontAlgn="auto" latinLnBrk="0" hangingPunct="1">
              <a:lnSpc>
                <a:spcPct val="100000"/>
              </a:lnSpc>
              <a:spcBef>
                <a:spcPct val="20000"/>
              </a:spcBef>
              <a:spcAft>
                <a:spcPts val="0"/>
              </a:spcAft>
              <a:buClrTx/>
              <a:buSzTx/>
              <a:tabLst/>
              <a:defRPr/>
            </a:pPr>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85884" cy="1143008"/>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CONCLUSIONES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fontScale="77500" lnSpcReduction="20000"/>
          </a:bodyPr>
          <a:lstStyle/>
          <a:p>
            <a:pPr algn="just">
              <a:spcBef>
                <a:spcPct val="20000"/>
              </a:spcBef>
            </a:pPr>
            <a:r>
              <a:rPr lang="es-EC" sz="3600" b="1" dirty="0" smtClean="0">
                <a:solidFill>
                  <a:srgbClr val="FFFF00"/>
                </a:solidFill>
              </a:rPr>
              <a:t>El análisis diario de las variables pH y Acidez, practicados a los tratamientos en estudio concluyó, que al quinto día las características físicas  de los tratamientos habían cambiado drásticamente afectando su aceptabilidad, cambios que fueron corroborados con el control organoléptico.   Por lo que se consideró el cuarto día como  óptimo para realizar los análisis organolépticos y aplicar los rangos de Friedman, con los cuales se determinó  los mejores tratamientos.</a:t>
            </a:r>
          </a:p>
          <a:p>
            <a:pPr marL="0" marR="0" lvl="0" indent="0" defTabSz="914400" rtl="0" eaLnBrk="1" fontAlgn="auto" latinLnBrk="0" hangingPunct="1">
              <a:lnSpc>
                <a:spcPct val="100000"/>
              </a:lnSpc>
              <a:spcBef>
                <a:spcPct val="20000"/>
              </a:spcBef>
              <a:spcAft>
                <a:spcPts val="0"/>
              </a:spcAft>
              <a:buClrTx/>
              <a:buSzTx/>
              <a:tabLst/>
              <a:defRPr/>
            </a:pPr>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85884" cy="1143008"/>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CONCLUSIONES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fontScale="92500" lnSpcReduction="10000"/>
          </a:bodyPr>
          <a:lstStyle/>
          <a:p>
            <a:pPr algn="just">
              <a:spcBef>
                <a:spcPct val="20000"/>
              </a:spcBef>
            </a:pPr>
            <a:r>
              <a:rPr lang="es-EC" sz="3600" b="1" dirty="0" smtClean="0">
                <a:solidFill>
                  <a:srgbClr val="FFFF00"/>
                </a:solidFill>
              </a:rPr>
              <a:t>Al final de la investigación se determinó que la dósis de Dioxipac  interviene   directamente en las variables físicas en estudio (acidez, pH, densidad y sólidos solubles), y  la más baja dósis  (0,1%) es la que permite mantener  las características físico químicas  y organolépticas similares a la muestra inicial de savia de penco “mishque” fresco</a:t>
            </a:r>
          </a:p>
          <a:p>
            <a:pPr marL="0" marR="0" lvl="0" indent="0" defTabSz="914400" rtl="0" eaLnBrk="1" fontAlgn="auto" latinLnBrk="0" hangingPunct="1">
              <a:lnSpc>
                <a:spcPct val="100000"/>
              </a:lnSpc>
              <a:spcBef>
                <a:spcPct val="20000"/>
              </a:spcBef>
              <a:spcAft>
                <a:spcPts val="0"/>
              </a:spcAft>
              <a:buClrTx/>
              <a:buSzTx/>
              <a:tabLst/>
              <a:defRPr/>
            </a:pPr>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85884" cy="1143008"/>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CONCLUSIONES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fontScale="92500" lnSpcReduction="20000"/>
          </a:bodyPr>
          <a:lstStyle/>
          <a:p>
            <a:pPr algn="just">
              <a:spcBef>
                <a:spcPct val="20000"/>
              </a:spcBef>
            </a:pPr>
            <a:r>
              <a:rPr lang="es-EC" sz="3600" b="1" dirty="0" smtClean="0">
                <a:solidFill>
                  <a:srgbClr val="FFFF00"/>
                </a:solidFill>
              </a:rPr>
              <a:t>La temperatura de conservación  interviene   directamente con las variables físicas en estudio (acidez, pH, sólidos solubles y densidad). Y la temperatura de refrigeración 5 °C  frente a la temperatura ambiente (12°C) es la que mejor mantiene las características físico químicas  y organolépticas similares a la muestra inicial  de savia de penco “mishque” fresco.</a:t>
            </a:r>
          </a:p>
          <a:p>
            <a:pPr marL="0" marR="0" lvl="0" indent="0" defTabSz="914400" rtl="0" eaLnBrk="1" fontAlgn="auto" latinLnBrk="0" hangingPunct="1">
              <a:lnSpc>
                <a:spcPct val="100000"/>
              </a:lnSpc>
              <a:spcBef>
                <a:spcPct val="20000"/>
              </a:spcBef>
              <a:spcAft>
                <a:spcPts val="0"/>
              </a:spcAft>
              <a:buClrTx/>
              <a:buSzTx/>
              <a:tabLst/>
              <a:defRPr/>
            </a:pPr>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85884" cy="1143008"/>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CONCLUSIONES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fontScale="77500" lnSpcReduction="20000"/>
          </a:bodyPr>
          <a:lstStyle/>
          <a:p>
            <a:pPr algn="just">
              <a:spcBef>
                <a:spcPct val="20000"/>
              </a:spcBef>
            </a:pPr>
            <a:r>
              <a:rPr lang="es-EC" sz="3600" b="1" dirty="0" smtClean="0">
                <a:solidFill>
                  <a:srgbClr val="FFFF00"/>
                </a:solidFill>
              </a:rPr>
              <a:t>Como mejor tratamiento se  ubica a T1 (0,1% de Dioxipac, Temperatura de Refrigeración 5 °C), ya que es el tratamiento que presentó  menores cambios de acidez, pH, sólidos solubles y densidad  con respecto a la muestra inicial  de savia de penco “mishque” fresco, resultados que fueron corroborados por el panel de degustación. Al no estar normado este producto, nos basamos al objetivo principal de la investigación que es mantener las características físico químicas  y organolépticas similares a la muestra  inicial de  savia  de penco “mishque” fresco.</a:t>
            </a:r>
          </a:p>
          <a:p>
            <a:pPr marL="0" marR="0" lvl="0" indent="0" defTabSz="914400" rtl="0" eaLnBrk="1" fontAlgn="auto" latinLnBrk="0" hangingPunct="1">
              <a:lnSpc>
                <a:spcPct val="100000"/>
              </a:lnSpc>
              <a:spcBef>
                <a:spcPct val="20000"/>
              </a:spcBef>
              <a:spcAft>
                <a:spcPts val="0"/>
              </a:spcAft>
              <a:buClrTx/>
              <a:buSzTx/>
              <a:tabLst/>
              <a:defRPr/>
            </a:pPr>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85884" cy="1143008"/>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CONCLUSIONES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fontScale="92500" lnSpcReduction="10000"/>
          </a:bodyPr>
          <a:lstStyle/>
          <a:p>
            <a:pPr algn="just">
              <a:spcBef>
                <a:spcPct val="20000"/>
              </a:spcBef>
            </a:pPr>
            <a:r>
              <a:rPr lang="es-EC" sz="3600" b="1" dirty="0" smtClean="0">
                <a:solidFill>
                  <a:srgbClr val="FFFF00"/>
                </a:solidFill>
              </a:rPr>
              <a:t>Los tratamientos  T4 (0,1% de Dioxipac a Temperatura Ambiente) T5 y T6 que se conservaron a temperatura ambiente son los que muestran mayores cambios en las características del producto desde el inicio del estudio; de los cuales el T4 que contiene la más baja dósis de Dioxipac presenta mayores cambios  en las variables analizadas.</a:t>
            </a:r>
          </a:p>
          <a:p>
            <a:pPr marL="0" marR="0" lvl="0" indent="0" defTabSz="914400" rtl="0" eaLnBrk="1" fontAlgn="auto" latinLnBrk="0" hangingPunct="1">
              <a:lnSpc>
                <a:spcPct val="100000"/>
              </a:lnSpc>
              <a:spcBef>
                <a:spcPct val="20000"/>
              </a:spcBef>
              <a:spcAft>
                <a:spcPts val="0"/>
              </a:spcAft>
              <a:buClrTx/>
              <a:buSzTx/>
              <a:tabLst/>
              <a:defRPr/>
            </a:pPr>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85884" cy="1143008"/>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CONCLUSIONES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fontScale="92500" lnSpcReduction="20000"/>
          </a:bodyPr>
          <a:lstStyle/>
          <a:p>
            <a:pPr algn="just">
              <a:spcBef>
                <a:spcPct val="20000"/>
              </a:spcBef>
            </a:pPr>
            <a:r>
              <a:rPr lang="es-EC" sz="3600" b="1" dirty="0" smtClean="0">
                <a:solidFill>
                  <a:srgbClr val="FFFF00"/>
                </a:solidFill>
              </a:rPr>
              <a:t>Realizada la prueba de Friedman para todos los tratamientos en estudio, se determinó  que existe  alta significación estadística, en todos, es decir, que los tratamientos tuvieron diferente grado de aceptabilidad, resultando los dos  mejores tratamientos T1 (0,1 % Dioxipac a 5 ºC) y T4 (0,1% de Dioxipac a Temperatura Ambiente) los más aceptados por el  panel.</a:t>
            </a:r>
          </a:p>
          <a:p>
            <a:pPr marL="0" marR="0" lvl="0" indent="0" defTabSz="914400" rtl="0" eaLnBrk="1" fontAlgn="auto" latinLnBrk="0" hangingPunct="1">
              <a:lnSpc>
                <a:spcPct val="100000"/>
              </a:lnSpc>
              <a:spcBef>
                <a:spcPct val="20000"/>
              </a:spcBef>
              <a:spcAft>
                <a:spcPts val="0"/>
              </a:spcAft>
              <a:buClrTx/>
              <a:buSzTx/>
              <a:tabLst/>
              <a:defRPr/>
            </a:pPr>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357322" cy="1308684"/>
          </a:xfrm>
          <a:prstGeom prst="rect">
            <a:avLst/>
          </a:prstGeom>
          <a:noFill/>
          <a:ln>
            <a:noFill/>
          </a:ln>
        </p:spPr>
      </p:pic>
      <p:sp>
        <p:nvSpPr>
          <p:cNvPr id="7" name="6 Subtítulo"/>
          <p:cNvSpPr>
            <a:spLocks noGrp="1"/>
          </p:cNvSpPr>
          <p:nvPr>
            <p:ph type="subTitle" idx="1"/>
          </p:nvPr>
        </p:nvSpPr>
        <p:spPr>
          <a:xfrm>
            <a:off x="357158" y="1571612"/>
            <a:ext cx="8572560" cy="5072098"/>
          </a:xfrm>
        </p:spPr>
        <p:txBody>
          <a:bodyPr>
            <a:normAutofit fontScale="25000" lnSpcReduction="20000"/>
          </a:bodyPr>
          <a:lstStyle/>
          <a:p>
            <a:pPr lvl="0" algn="l">
              <a:buFont typeface="Arial" pitchFamily="34" charset="0"/>
              <a:buChar char="•"/>
            </a:pPr>
            <a:r>
              <a:rPr lang="es-ES" sz="8000" b="1" dirty="0" smtClean="0">
                <a:solidFill>
                  <a:srgbClr val="FFFF00"/>
                </a:solidFill>
              </a:rPr>
              <a:t>Evaluar el estado microbiológico (Recuento Total de Aerobios, Coliformes Totales, Mohos y Levaduras) de la savia de penco “mishque “crudo.</a:t>
            </a:r>
          </a:p>
          <a:p>
            <a:pPr lvl="0" algn="l">
              <a:buFont typeface="Arial" pitchFamily="34" charset="0"/>
              <a:buChar char="•"/>
            </a:pPr>
            <a:endParaRPr lang="es-EC" sz="4800" b="1" dirty="0" smtClean="0">
              <a:solidFill>
                <a:srgbClr val="FFFF00"/>
              </a:solidFill>
            </a:endParaRPr>
          </a:p>
          <a:p>
            <a:pPr algn="l">
              <a:buFont typeface="Arial" pitchFamily="34" charset="0"/>
              <a:buChar char="•"/>
            </a:pPr>
            <a:r>
              <a:rPr lang="es-ES" sz="8000" b="1" dirty="0" smtClean="0">
                <a:solidFill>
                  <a:srgbClr val="FFFF00"/>
                </a:solidFill>
              </a:rPr>
              <a:t>Determinar </a:t>
            </a:r>
            <a:r>
              <a:rPr lang="es-ES" sz="8000" b="1" dirty="0">
                <a:solidFill>
                  <a:srgbClr val="FFFF00"/>
                </a:solidFill>
              </a:rPr>
              <a:t>las propiedades físicas (densidad,  sólidos solubles, acidez, pH),  químicas: (proteína, sólidos totales, vitamina “C ,vitamina B</a:t>
            </a:r>
            <a:r>
              <a:rPr lang="es-ES" sz="8000" b="1" dirty="0" smtClean="0">
                <a:solidFill>
                  <a:srgbClr val="FFFF00"/>
                </a:solidFill>
              </a:rPr>
              <a:t>, niacina, tiamina, riboflavina</a:t>
            </a:r>
            <a:r>
              <a:rPr lang="es-ES" sz="8000" b="1" dirty="0">
                <a:solidFill>
                  <a:srgbClr val="FFFF00"/>
                </a:solidFill>
              </a:rPr>
              <a:t>, ceniza ,hierro, calcio y fósforo), organolépticas (color, olor, sabor, aspecto) de la savia de penco “mishque” </a:t>
            </a:r>
            <a:r>
              <a:rPr lang="es-ES" sz="8000" b="1" dirty="0" smtClean="0">
                <a:solidFill>
                  <a:srgbClr val="FFFF00"/>
                </a:solidFill>
              </a:rPr>
              <a:t>crudo.</a:t>
            </a:r>
          </a:p>
          <a:p>
            <a:pPr algn="l">
              <a:buFont typeface="Arial" pitchFamily="34" charset="0"/>
              <a:buChar char="•"/>
            </a:pPr>
            <a:endParaRPr lang="es-ES" sz="8000" b="1" dirty="0" smtClean="0">
              <a:solidFill>
                <a:srgbClr val="FFFF00"/>
              </a:solidFill>
            </a:endParaRPr>
          </a:p>
          <a:p>
            <a:pPr algn="l">
              <a:buFont typeface="Arial" pitchFamily="34" charset="0"/>
              <a:buChar char="•"/>
            </a:pPr>
            <a:r>
              <a:rPr lang="es-ES" sz="8000" b="1" dirty="0" smtClean="0">
                <a:solidFill>
                  <a:srgbClr val="FFFF00"/>
                </a:solidFill>
              </a:rPr>
              <a:t>Evaluar tres niveles de Dioxipac (0,1%; 0,5%; 1%), dos niveles de temperaturas (ambiente y 5° C) para la conservación de la savia de penco “mishque”</a:t>
            </a:r>
          </a:p>
          <a:p>
            <a:pPr algn="l">
              <a:buFont typeface="Arial" pitchFamily="34" charset="0"/>
              <a:buChar char="•"/>
            </a:pPr>
            <a:endParaRPr lang="es-ES" sz="8000" b="1" dirty="0" smtClean="0">
              <a:solidFill>
                <a:srgbClr val="FFFF00"/>
              </a:solidFill>
            </a:endParaRPr>
          </a:p>
          <a:p>
            <a:pPr lvl="0" algn="l">
              <a:buFont typeface="Arial" pitchFamily="34" charset="0"/>
              <a:buChar char="•"/>
            </a:pPr>
            <a:r>
              <a:rPr lang="es-ES" sz="8000" b="1" dirty="0" smtClean="0">
                <a:solidFill>
                  <a:srgbClr val="FFFF00"/>
                </a:solidFill>
              </a:rPr>
              <a:t>Determinar la densidad, sólidos solubles, acidez y pH de cada una de las unidades experimentales diario hasta variación de pH y acidez</a:t>
            </a:r>
            <a:r>
              <a:rPr lang="es-ES" sz="5600" dirty="0" smtClean="0">
                <a:solidFill>
                  <a:srgbClr val="FFFF00"/>
                </a:solidFill>
              </a:rPr>
              <a:t>.</a:t>
            </a:r>
          </a:p>
          <a:p>
            <a:pPr algn="l">
              <a:buFont typeface="Arial" pitchFamily="34" charset="0"/>
              <a:buChar char="•"/>
            </a:pPr>
            <a:endParaRPr lang="es-EC" sz="4000" b="1" dirty="0" smtClean="0">
              <a:solidFill>
                <a:srgbClr val="FFFF00"/>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OBJETIVOS ESPECÍFICOS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85884" cy="1143008"/>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CONCLUSIONES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fontScale="77500" lnSpcReduction="20000"/>
          </a:bodyPr>
          <a:lstStyle/>
          <a:p>
            <a:pPr algn="just">
              <a:spcBef>
                <a:spcPct val="20000"/>
              </a:spcBef>
            </a:pPr>
            <a:r>
              <a:rPr lang="es-EC" sz="3600" b="1" dirty="0" smtClean="0">
                <a:solidFill>
                  <a:srgbClr val="FFFF00"/>
                </a:solidFill>
              </a:rPr>
              <a:t>Con respecto a los análisis químicos se puede concluir que  existe   una variación  notoria en los tratamientos T1 y T4, ya que existe  un descenso en el porcentaje de extracto seco y en el porcentaje  de sólidos solubles, con relación a la savia de penco “mishque” fresco, cambios que se  deben al proceso de fermentación que sufren las muestras, el mismo que implica consumo de azúcares con producción de alcohol y Dióxido de Carbono que se volatiliza.</a:t>
            </a:r>
          </a:p>
          <a:p>
            <a:pPr marL="0" marR="0" lvl="0" indent="0" defTabSz="914400" rtl="0" eaLnBrk="1" fontAlgn="auto" latinLnBrk="0" hangingPunct="1">
              <a:lnSpc>
                <a:spcPct val="100000"/>
              </a:lnSpc>
              <a:spcBef>
                <a:spcPct val="20000"/>
              </a:spcBef>
              <a:spcAft>
                <a:spcPts val="0"/>
              </a:spcAft>
              <a:buClrTx/>
              <a:buSzTx/>
              <a:tabLst/>
              <a:defRPr/>
            </a:pPr>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85884" cy="1143008"/>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s-EC" sz="4000" b="1" dirty="0" smtClean="0">
                <a:solidFill>
                  <a:srgbClr val="FFFF00"/>
                </a:solidFill>
              </a:rPr>
              <a:t>CONCLUSIONES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a:bodyPr>
          <a:lstStyle/>
          <a:p>
            <a:pPr algn="just">
              <a:spcBef>
                <a:spcPct val="20000"/>
              </a:spcBef>
            </a:pPr>
            <a:r>
              <a:rPr lang="es-EC" sz="3600" b="1" dirty="0" smtClean="0">
                <a:solidFill>
                  <a:srgbClr val="FFFF00"/>
                </a:solidFill>
              </a:rPr>
              <a:t>Cabe concluir que los análisis químicos presentaron variaciones no significativas, las mismas que no alteran la calidad nutricional del producto, comparando la muestra de savia de penco “mishque” fresco con las muestras de los dos mejores tratamientos</a:t>
            </a:r>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85884" cy="1143008"/>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RECOMENDACIONES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fontScale="85000" lnSpcReduction="10000"/>
          </a:bodyPr>
          <a:lstStyle/>
          <a:p>
            <a:pPr algn="just">
              <a:spcBef>
                <a:spcPct val="20000"/>
              </a:spcBef>
              <a:buFont typeface="Arial" pitchFamily="34" charset="0"/>
              <a:buChar char="•"/>
            </a:pPr>
            <a:r>
              <a:rPr lang="es-EC" sz="3600" b="1" dirty="0" smtClean="0">
                <a:solidFill>
                  <a:srgbClr val="FFFF00"/>
                </a:solidFill>
              </a:rPr>
              <a:t>Se recomienda evaluar la conservación de savia de penco “mishque” con dósis de Dioxipac entre los rangos intermedios de   los valores que presentaron mejores características organolépticas (0,1 % y 0,5 %).</a:t>
            </a:r>
          </a:p>
          <a:p>
            <a:pPr algn="just">
              <a:spcBef>
                <a:spcPct val="20000"/>
              </a:spcBef>
              <a:buFont typeface="Arial" pitchFamily="34" charset="0"/>
              <a:buChar char="•"/>
            </a:pPr>
            <a:r>
              <a:rPr lang="es-EC" sz="3600" b="1" dirty="0" smtClean="0">
                <a:solidFill>
                  <a:srgbClr val="FFFF00"/>
                </a:solidFill>
              </a:rPr>
              <a:t>Se recomienda evaluar la conservación de savia de penco “mishque” utilizando benzoatos y/o sorbatos, ya que se observó un considerable crecimiento de mohos y levaduras.</a:t>
            </a:r>
          </a:p>
          <a:p>
            <a:pPr marL="0" marR="0" lvl="0" indent="0" defTabSz="914400" rtl="0" eaLnBrk="1" fontAlgn="auto" latinLnBrk="0" hangingPunct="1">
              <a:lnSpc>
                <a:spcPct val="100000"/>
              </a:lnSpc>
              <a:spcBef>
                <a:spcPct val="20000"/>
              </a:spcBef>
              <a:spcAft>
                <a:spcPts val="0"/>
              </a:spcAft>
              <a:buClrTx/>
              <a:buSzTx/>
              <a:tabLst/>
              <a:defRPr/>
            </a:pPr>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85884" cy="1143008"/>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RECOMENDACIONES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fontScale="77500" lnSpcReduction="20000"/>
          </a:bodyPr>
          <a:lstStyle/>
          <a:p>
            <a:pPr algn="just">
              <a:spcBef>
                <a:spcPct val="20000"/>
              </a:spcBef>
              <a:buFont typeface="Arial" pitchFamily="34" charset="0"/>
              <a:buChar char="•"/>
            </a:pPr>
            <a:r>
              <a:rPr lang="es-EC" sz="3600" b="1" dirty="0" smtClean="0">
                <a:solidFill>
                  <a:srgbClr val="FFFF00"/>
                </a:solidFill>
              </a:rPr>
              <a:t>Es importante desarrollar estudios sobre cómo implementar en las zonas de cultivo de la penca, las Buenas Prácticas Agronómicas, para lograr una productividad y desarrollo con resultados que permitan introducir este producto al mercado.</a:t>
            </a:r>
          </a:p>
          <a:p>
            <a:pPr algn="just">
              <a:spcBef>
                <a:spcPct val="20000"/>
              </a:spcBef>
              <a:buFont typeface="Arial" pitchFamily="34" charset="0"/>
              <a:buChar char="•"/>
            </a:pPr>
            <a:r>
              <a:rPr lang="es-EC" sz="3600" b="1" dirty="0" smtClean="0">
                <a:solidFill>
                  <a:srgbClr val="FFFF00"/>
                </a:solidFill>
              </a:rPr>
              <a:t>Investigar la conservación de savia de penco “mishque” fresco, utilizando otro tipo de conservante aprobado por el Codex Alimenticio Ecuatoriano o la FDA, ya que el Dióxido de Cloro en dósis altas afectan considerablemente las características organolépticas del producto. </a:t>
            </a:r>
          </a:p>
          <a:p>
            <a:pPr marL="0" marR="0" lvl="0" indent="0" defTabSz="914400" rtl="0" eaLnBrk="1" fontAlgn="auto" latinLnBrk="0" hangingPunct="1">
              <a:lnSpc>
                <a:spcPct val="100000"/>
              </a:lnSpc>
              <a:spcBef>
                <a:spcPct val="20000"/>
              </a:spcBef>
              <a:spcAft>
                <a:spcPts val="0"/>
              </a:spcAft>
              <a:buClrTx/>
              <a:buSzTx/>
              <a:tabLst/>
              <a:defRPr/>
            </a:pPr>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85884" cy="1143008"/>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RECOMENDACIONES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lnSpcReduction="10000"/>
          </a:bodyPr>
          <a:lstStyle/>
          <a:p>
            <a:pPr algn="just">
              <a:spcBef>
                <a:spcPct val="20000"/>
              </a:spcBef>
              <a:buFont typeface="Arial" pitchFamily="34" charset="0"/>
              <a:buChar char="•"/>
            </a:pPr>
            <a:r>
              <a:rPr lang="es-EC" sz="3600" b="1" dirty="0" smtClean="0">
                <a:solidFill>
                  <a:srgbClr val="FFFF00"/>
                </a:solidFill>
              </a:rPr>
              <a:t>Realizar una caracterización de las propiedades físico químicas  y microbiológicas de savia de penco “mishque”, para que este producto sea normado.</a:t>
            </a:r>
          </a:p>
          <a:p>
            <a:pPr algn="just">
              <a:spcBef>
                <a:spcPct val="20000"/>
              </a:spcBef>
              <a:buFont typeface="Arial" pitchFamily="34" charset="0"/>
              <a:buChar char="•"/>
            </a:pPr>
            <a:r>
              <a:rPr lang="es-EC" sz="3600" b="1" dirty="0" smtClean="0">
                <a:solidFill>
                  <a:srgbClr val="FFFF00"/>
                </a:solidFill>
              </a:rPr>
              <a:t>Difundir mediante los medios de comunicación especialmente de las zonas rurales la presente investigación .</a:t>
            </a:r>
          </a:p>
          <a:p>
            <a:pPr marL="0" marR="0" lvl="0" indent="0" defTabSz="914400" rtl="0" eaLnBrk="1" fontAlgn="auto" latinLnBrk="0" hangingPunct="1">
              <a:lnSpc>
                <a:spcPct val="100000"/>
              </a:lnSpc>
              <a:spcBef>
                <a:spcPct val="20000"/>
              </a:spcBef>
              <a:spcAft>
                <a:spcPts val="0"/>
              </a:spcAft>
              <a:buClrTx/>
              <a:buSzTx/>
              <a:tabLst/>
              <a:defRPr/>
            </a:pPr>
            <a:endParaRPr kumimoji="0" lang="es-EC" sz="32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cstate="print">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071570" cy="857256"/>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smtClean="0">
              <a:solidFill>
                <a:schemeClr val="bg2">
                  <a:lumMod val="10000"/>
                </a:schemeClr>
              </a:solidFill>
            </a:endParaRPr>
          </a:p>
          <a:p>
            <a:pPr algn="l">
              <a:buFont typeface="Arial" pitchFamily="34" charset="0"/>
              <a:buChar char="•"/>
            </a:pPr>
            <a:endParaRPr lang="es-EC" sz="4300" b="1" dirty="0" smtClean="0">
              <a:solidFill>
                <a:schemeClr val="bg2">
                  <a:lumMod val="10000"/>
                </a:schemeClr>
              </a:solidFill>
            </a:endParaRPr>
          </a:p>
          <a:p>
            <a:pPr algn="ctr">
              <a:buFont typeface="Arial" pitchFamily="34" charset="0"/>
              <a:buChar char="•"/>
            </a:pPr>
            <a:r>
              <a:rPr lang="es-EC" sz="2400" b="1" dirty="0" smtClean="0">
                <a:solidFill>
                  <a:srgbClr val="FFFF00"/>
                </a:solidFill>
              </a:rPr>
              <a:t>DELIA MARIA RAMÍREZ LANDETA</a:t>
            </a:r>
          </a:p>
          <a:p>
            <a:pPr algn="ctr">
              <a:buFont typeface="Arial" pitchFamily="34" charset="0"/>
              <a:buChar char="•"/>
            </a:pPr>
            <a:r>
              <a:rPr lang="es-EC" sz="2400" b="1" dirty="0" smtClean="0">
                <a:solidFill>
                  <a:srgbClr val="FFFF00"/>
                </a:solidFill>
              </a:rPr>
              <a:t>MILTON POLIVIO RAMÍREZ LANDETA</a:t>
            </a:r>
            <a:endParaRPr lang="es-EC" sz="2400" b="1" dirty="0">
              <a:solidFill>
                <a:srgbClr val="FFFF00"/>
              </a:solidFill>
            </a:endParaRPr>
          </a:p>
        </p:txBody>
      </p:sp>
      <p:sp>
        <p:nvSpPr>
          <p:cNvPr id="10" name="6 Subtítulo"/>
          <p:cNvSpPr txBox="1">
            <a:spLocks/>
          </p:cNvSpPr>
          <p:nvPr/>
        </p:nvSpPr>
        <p:spPr>
          <a:xfrm>
            <a:off x="571472" y="1571612"/>
            <a:ext cx="8143932" cy="5000660"/>
          </a:xfrm>
          <a:prstGeom prst="rect">
            <a:avLst/>
          </a:prstGeom>
        </p:spPr>
        <p:txBody>
          <a:bodyPr vert="horz" lIns="91440" tIns="45720" rIns="91440" bIns="45720" rtlCol="0">
            <a:normAutofit/>
          </a:bodyPr>
          <a:lstStyle/>
          <a:p>
            <a:pPr algn="ctr">
              <a:spcBef>
                <a:spcPct val="20000"/>
              </a:spcBef>
            </a:pPr>
            <a:r>
              <a:rPr lang="es-EC" sz="11500" b="1" dirty="0" smtClean="0">
                <a:solidFill>
                  <a:srgbClr val="FFFF00"/>
                </a:solidFill>
              </a:rPr>
              <a:t>GRACIAS</a:t>
            </a:r>
          </a:p>
          <a:p>
            <a:pPr algn="ctr">
              <a:spcBef>
                <a:spcPct val="20000"/>
              </a:spcBef>
            </a:pPr>
            <a:endParaRPr lang="es-EC" sz="11500" b="1" dirty="0" smtClean="0">
              <a:solidFill>
                <a:srgbClr val="FFFF00"/>
              </a:solidFill>
            </a:endParaRPr>
          </a:p>
          <a:p>
            <a:pPr marL="0" marR="0" lvl="0" indent="0" defTabSz="914400" rtl="0" eaLnBrk="1" fontAlgn="auto" latinLnBrk="0" hangingPunct="1">
              <a:lnSpc>
                <a:spcPct val="100000"/>
              </a:lnSpc>
              <a:spcBef>
                <a:spcPct val="20000"/>
              </a:spcBef>
              <a:spcAft>
                <a:spcPts val="0"/>
              </a:spcAft>
              <a:buClrTx/>
              <a:buSzTx/>
              <a:tabLst/>
              <a:defRPr/>
            </a:pPr>
            <a:endParaRPr kumimoji="0" lang="es-EC" sz="9600" b="1"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357322" cy="1308684"/>
          </a:xfrm>
          <a:prstGeom prst="rect">
            <a:avLst/>
          </a:prstGeom>
          <a:noFill/>
          <a:ln>
            <a:noFill/>
          </a:ln>
        </p:spPr>
      </p:pic>
      <p:sp>
        <p:nvSpPr>
          <p:cNvPr id="7" name="6 Subtítulo"/>
          <p:cNvSpPr>
            <a:spLocks noGrp="1"/>
          </p:cNvSpPr>
          <p:nvPr>
            <p:ph type="subTitle" idx="1"/>
          </p:nvPr>
        </p:nvSpPr>
        <p:spPr>
          <a:xfrm>
            <a:off x="357158" y="1571612"/>
            <a:ext cx="8572560" cy="4929222"/>
          </a:xfrm>
        </p:spPr>
        <p:txBody>
          <a:bodyPr>
            <a:normAutofit fontScale="25000" lnSpcReduction="20000"/>
          </a:bodyPr>
          <a:lstStyle/>
          <a:p>
            <a:pPr algn="l">
              <a:buFont typeface="Arial" pitchFamily="34" charset="0"/>
              <a:buChar char="•"/>
            </a:pPr>
            <a:r>
              <a:rPr lang="es-ES" sz="9600" b="1" dirty="0">
                <a:solidFill>
                  <a:srgbClr val="FFFF00"/>
                </a:solidFill>
              </a:rPr>
              <a:t>Evaluar el estado microbiológico (Recuento Total de Aerobios, Coliformes Totales, Mohos y Levaduras) de cada uno de los tratamientos en su punto mínimo de aceptabilidad en función de las variables físicas</a:t>
            </a:r>
            <a:r>
              <a:rPr lang="es-ES" sz="9600" b="1" dirty="0" smtClean="0">
                <a:solidFill>
                  <a:srgbClr val="FFFF00"/>
                </a:solidFill>
              </a:rPr>
              <a:t>.</a:t>
            </a:r>
          </a:p>
          <a:p>
            <a:pPr algn="l">
              <a:buFont typeface="Arial" pitchFamily="34" charset="0"/>
              <a:buChar char="•"/>
            </a:pPr>
            <a:endParaRPr lang="es-EC" sz="9600" b="1" dirty="0">
              <a:solidFill>
                <a:srgbClr val="FFFF00"/>
              </a:solidFill>
            </a:endParaRPr>
          </a:p>
          <a:p>
            <a:pPr algn="l">
              <a:buFont typeface="Arial" pitchFamily="34" charset="0"/>
              <a:buChar char="•"/>
            </a:pPr>
            <a:r>
              <a:rPr lang="es-ES" sz="9600" b="1" dirty="0">
                <a:solidFill>
                  <a:srgbClr val="FFFF00"/>
                </a:solidFill>
              </a:rPr>
              <a:t>Evaluar las características organolépticas (color, olor, sabor, aspecto) de los mejores tratamientos</a:t>
            </a:r>
            <a:r>
              <a:rPr lang="es-ES" sz="9600" b="1" dirty="0" smtClean="0">
                <a:solidFill>
                  <a:srgbClr val="FFFF00"/>
                </a:solidFill>
              </a:rPr>
              <a:t>.</a:t>
            </a:r>
          </a:p>
          <a:p>
            <a:pPr algn="l">
              <a:buFont typeface="Arial" pitchFamily="34" charset="0"/>
              <a:buChar char="•"/>
            </a:pPr>
            <a:endParaRPr lang="es-EC" sz="9600" b="1" dirty="0">
              <a:solidFill>
                <a:srgbClr val="FFFF00"/>
              </a:solidFill>
            </a:endParaRPr>
          </a:p>
          <a:p>
            <a:pPr algn="l">
              <a:buFont typeface="Arial" pitchFamily="34" charset="0"/>
              <a:buChar char="•"/>
            </a:pPr>
            <a:r>
              <a:rPr lang="es-ES" sz="9600" b="1" dirty="0">
                <a:solidFill>
                  <a:srgbClr val="FFFF00"/>
                </a:solidFill>
              </a:rPr>
              <a:t>Determinar las propiedades químicas (proteína, , sólidos totales,  vitamina “C” ,niacina, tiamina</a:t>
            </a:r>
            <a:r>
              <a:rPr lang="es-ES" sz="9600" b="1" dirty="0" smtClean="0">
                <a:solidFill>
                  <a:srgbClr val="FFFF00"/>
                </a:solidFill>
              </a:rPr>
              <a:t>, riboflavina </a:t>
            </a:r>
            <a:r>
              <a:rPr lang="es-ES" sz="9600" b="1" dirty="0">
                <a:solidFill>
                  <a:srgbClr val="FFFF00"/>
                </a:solidFill>
              </a:rPr>
              <a:t>,ceniza ,hierro, calcio y fósforo) de los dos mejores tratamientos.</a:t>
            </a:r>
            <a:endParaRPr lang="es-EC" sz="9600" b="1" dirty="0">
              <a:solidFill>
                <a:srgbClr val="FFFF00"/>
              </a:solidFill>
            </a:endParaRPr>
          </a:p>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OBJETIVOS ESPECÍFICOS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357322" cy="1308684"/>
          </a:xfrm>
          <a:prstGeom prst="rect">
            <a:avLst/>
          </a:prstGeom>
          <a:noFill/>
          <a:ln>
            <a:noFill/>
          </a:ln>
        </p:spPr>
      </p:pic>
      <p:sp>
        <p:nvSpPr>
          <p:cNvPr id="7" name="6 Subtítulo"/>
          <p:cNvSpPr>
            <a:spLocks noGrp="1"/>
          </p:cNvSpPr>
          <p:nvPr>
            <p:ph type="subTitle" idx="1"/>
          </p:nvPr>
        </p:nvSpPr>
        <p:spPr>
          <a:xfrm>
            <a:off x="357158" y="1571612"/>
            <a:ext cx="8572560" cy="4929222"/>
          </a:xfrm>
        </p:spPr>
        <p:txBody>
          <a:bodyPr>
            <a:normAutofit/>
          </a:bodyPr>
          <a:lstStyle/>
          <a:p>
            <a:pPr algn="l">
              <a:buFont typeface="Arial" pitchFamily="34" charset="0"/>
              <a:buChar char="•"/>
            </a:pPr>
            <a:r>
              <a:rPr lang="es-EC" sz="4000" b="1" dirty="0" smtClean="0">
                <a:solidFill>
                  <a:srgbClr val="FFFF00"/>
                </a:solidFill>
              </a:rPr>
              <a:t>La dosis de Dioxipac (0,1 - 0,5 y 1%), inciden en la conservación de savia de penco mishque</a:t>
            </a: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HIPÓTESIS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cstate="print">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071570" cy="785818"/>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fontScale="92500"/>
          </a:bodyPr>
          <a:lstStyle/>
          <a:p>
            <a:pPr algn="l"/>
            <a:r>
              <a:rPr lang="es-ES" sz="3600" b="1" dirty="0">
                <a:solidFill>
                  <a:srgbClr val="FFFF00"/>
                </a:solidFill>
              </a:rPr>
              <a:t>Clasificación científica del penco Azul.</a:t>
            </a:r>
            <a:endParaRPr lang="es-EC" sz="3600" b="1" dirty="0">
              <a:solidFill>
                <a:srgbClr val="FFFF00"/>
              </a:solidFill>
            </a:endParaRPr>
          </a:p>
          <a:p>
            <a:pPr algn="l"/>
            <a:r>
              <a:rPr lang="es-ES" sz="3600" b="1" dirty="0">
                <a:solidFill>
                  <a:srgbClr val="FFFF00"/>
                </a:solidFill>
              </a:rPr>
              <a:t>Reino:		</a:t>
            </a:r>
            <a:r>
              <a:rPr lang="es-ES" sz="3600" b="1" dirty="0" smtClean="0">
                <a:solidFill>
                  <a:srgbClr val="FFFF00"/>
                </a:solidFill>
              </a:rPr>
              <a:t>	Plantae</a:t>
            </a:r>
            <a:endParaRPr lang="es-EC" sz="3600" b="1" dirty="0">
              <a:solidFill>
                <a:srgbClr val="FFFF00"/>
              </a:solidFill>
            </a:endParaRPr>
          </a:p>
          <a:p>
            <a:pPr algn="l"/>
            <a:r>
              <a:rPr lang="es-ES" sz="3600" b="1" dirty="0">
                <a:solidFill>
                  <a:srgbClr val="FFFF00"/>
                </a:solidFill>
              </a:rPr>
              <a:t>División:		</a:t>
            </a:r>
            <a:r>
              <a:rPr lang="es-ES" sz="3600" b="1" dirty="0" smtClean="0">
                <a:solidFill>
                  <a:srgbClr val="FFFF00"/>
                </a:solidFill>
              </a:rPr>
              <a:t>	</a:t>
            </a:r>
            <a:r>
              <a:rPr lang="es-ES" sz="3600" b="1" dirty="0" err="1" smtClean="0">
                <a:solidFill>
                  <a:srgbClr val="FFFF00"/>
                </a:solidFill>
              </a:rPr>
              <a:t>Magnoliophyta</a:t>
            </a:r>
            <a:endParaRPr lang="es-EC" sz="3600" b="1" dirty="0">
              <a:solidFill>
                <a:srgbClr val="FFFF00"/>
              </a:solidFill>
            </a:endParaRPr>
          </a:p>
          <a:p>
            <a:pPr algn="l"/>
            <a:r>
              <a:rPr lang="es-ES" sz="3600" b="1" dirty="0">
                <a:solidFill>
                  <a:srgbClr val="FFFF00"/>
                </a:solidFill>
              </a:rPr>
              <a:t>Clase:			</a:t>
            </a:r>
            <a:r>
              <a:rPr lang="es-ES" sz="3600" b="1" dirty="0" err="1">
                <a:solidFill>
                  <a:srgbClr val="FFFF00"/>
                </a:solidFill>
              </a:rPr>
              <a:t>Liliopsida</a:t>
            </a:r>
            <a:endParaRPr lang="es-EC" sz="3600" b="1" dirty="0">
              <a:solidFill>
                <a:srgbClr val="FFFF00"/>
              </a:solidFill>
            </a:endParaRPr>
          </a:p>
          <a:p>
            <a:pPr algn="l"/>
            <a:r>
              <a:rPr lang="es-ES" sz="3600" b="1" dirty="0">
                <a:solidFill>
                  <a:srgbClr val="FFFF00"/>
                </a:solidFill>
              </a:rPr>
              <a:t>Subclase:		</a:t>
            </a:r>
            <a:r>
              <a:rPr lang="es-ES" sz="3600" b="1" dirty="0" err="1">
                <a:solidFill>
                  <a:srgbClr val="FFFF00"/>
                </a:solidFill>
              </a:rPr>
              <a:t>Liliidae</a:t>
            </a:r>
            <a:endParaRPr lang="es-EC" sz="3600" b="1" dirty="0">
              <a:solidFill>
                <a:srgbClr val="FFFF00"/>
              </a:solidFill>
            </a:endParaRPr>
          </a:p>
          <a:p>
            <a:pPr algn="l"/>
            <a:r>
              <a:rPr lang="es-ES" sz="3600" b="1" dirty="0">
                <a:solidFill>
                  <a:srgbClr val="FFFF00"/>
                </a:solidFill>
              </a:rPr>
              <a:t>Orden:			</a:t>
            </a:r>
            <a:r>
              <a:rPr lang="es-ES" sz="3600" b="1" dirty="0" err="1">
                <a:solidFill>
                  <a:srgbClr val="FFFF00"/>
                </a:solidFill>
              </a:rPr>
              <a:t>Asparagales</a:t>
            </a:r>
            <a:endParaRPr lang="es-EC" sz="3600" b="1" dirty="0">
              <a:solidFill>
                <a:srgbClr val="FFFF00"/>
              </a:solidFill>
            </a:endParaRPr>
          </a:p>
          <a:p>
            <a:pPr algn="l"/>
            <a:r>
              <a:rPr lang="es-ES" sz="3600" b="1" dirty="0">
                <a:solidFill>
                  <a:srgbClr val="FFFF00"/>
                </a:solidFill>
              </a:rPr>
              <a:t>Familia:		</a:t>
            </a:r>
            <a:r>
              <a:rPr lang="es-ES" sz="3600" b="1" dirty="0" smtClean="0">
                <a:solidFill>
                  <a:srgbClr val="FFFF00"/>
                </a:solidFill>
              </a:rPr>
              <a:t>	</a:t>
            </a:r>
            <a:r>
              <a:rPr lang="es-ES" sz="3600" b="1" dirty="0" err="1" smtClean="0">
                <a:solidFill>
                  <a:srgbClr val="FFFF00"/>
                </a:solidFill>
              </a:rPr>
              <a:t>Agavaceae</a:t>
            </a:r>
            <a:endParaRPr lang="es-EC" sz="3600" b="1" dirty="0">
              <a:solidFill>
                <a:srgbClr val="FFFF00"/>
              </a:solidFill>
            </a:endParaRPr>
          </a:p>
          <a:p>
            <a:pPr algn="l"/>
            <a:r>
              <a:rPr lang="es-ES" sz="3600" b="1" dirty="0">
                <a:solidFill>
                  <a:srgbClr val="FFFF00"/>
                </a:solidFill>
              </a:rPr>
              <a:t>Género:		</a:t>
            </a:r>
            <a:r>
              <a:rPr lang="es-ES" sz="3600" b="1" dirty="0" smtClean="0">
                <a:solidFill>
                  <a:srgbClr val="FFFF00"/>
                </a:solidFill>
              </a:rPr>
              <a:t>	Agave</a:t>
            </a:r>
            <a:endParaRPr lang="es-EC" sz="3600" b="1" dirty="0">
              <a:solidFill>
                <a:srgbClr val="FFFF00"/>
              </a:solidFill>
            </a:endParaRPr>
          </a:p>
          <a:p>
            <a:pPr algn="l"/>
            <a:r>
              <a:rPr lang="es-ES" sz="3600" b="1" dirty="0">
                <a:solidFill>
                  <a:srgbClr val="FFFF00"/>
                </a:solidFill>
              </a:rPr>
              <a:t>Especie:		</a:t>
            </a:r>
            <a:r>
              <a:rPr lang="es-ES" sz="3600" b="1" dirty="0" smtClean="0">
                <a:solidFill>
                  <a:srgbClr val="FFFF00"/>
                </a:solidFill>
              </a:rPr>
              <a:t>	A</a:t>
            </a:r>
            <a:r>
              <a:rPr lang="es-ES" sz="3600" b="1" dirty="0">
                <a:solidFill>
                  <a:srgbClr val="FFFF00"/>
                </a:solidFill>
              </a:rPr>
              <a:t>. americana</a:t>
            </a:r>
            <a:endParaRPr lang="es-EC" sz="3600" b="1" dirty="0">
              <a:solidFill>
                <a:srgbClr val="FFFF00"/>
              </a:solidFill>
            </a:endParaRPr>
          </a:p>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MARCO TEÓRICO</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24"/>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214446" cy="1000132"/>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r>
              <a:rPr lang="es-EC" sz="4000" b="1" dirty="0" smtClean="0">
                <a:solidFill>
                  <a:srgbClr val="FFFF00"/>
                </a:solidFill>
              </a:rPr>
              <a:t>Producción y extracción</a:t>
            </a:r>
          </a:p>
          <a:p>
            <a:pPr algn="l">
              <a:buFont typeface="Arial" pitchFamily="34" charset="0"/>
              <a:buChar char="•"/>
            </a:pPr>
            <a:endParaRPr lang="es-EC" sz="4000" b="1" dirty="0" smtClean="0">
              <a:solidFill>
                <a:srgbClr val="FFFF00"/>
              </a:solidFill>
            </a:endParaRPr>
          </a:p>
          <a:p>
            <a:pPr algn="l">
              <a:buFont typeface="Arial" pitchFamily="34" charset="0"/>
              <a:buChar char="•"/>
            </a:pPr>
            <a:endParaRPr lang="es-EC" sz="4000" b="1" dirty="0" smtClean="0">
              <a:solidFill>
                <a:srgbClr val="FFFF00"/>
              </a:solidFill>
            </a:endParaRPr>
          </a:p>
          <a:p>
            <a:pPr algn="l">
              <a:buFont typeface="Arial" pitchFamily="34" charset="0"/>
              <a:buChar char="•"/>
            </a:pPr>
            <a:endParaRPr lang="es-EC" sz="4000" b="1" dirty="0" smtClean="0">
              <a:solidFill>
                <a:srgbClr val="FFFF00"/>
              </a:solidFill>
            </a:endParaRPr>
          </a:p>
          <a:p>
            <a:pPr algn="l">
              <a:buFont typeface="Arial" pitchFamily="34" charset="0"/>
              <a:buChar char="•"/>
            </a:pPr>
            <a:r>
              <a:rPr lang="es-EC" sz="4000" b="1" dirty="0" smtClean="0">
                <a:solidFill>
                  <a:srgbClr val="FFFF00"/>
                </a:solidFill>
              </a:rPr>
              <a:t>Manejo</a:t>
            </a:r>
          </a:p>
          <a:p>
            <a:pPr algn="l">
              <a:buFont typeface="Arial" pitchFamily="34" charset="0"/>
              <a:buChar char="•"/>
            </a:pPr>
            <a:endParaRPr lang="es-EC" sz="4000" b="1" dirty="0" smtClean="0">
              <a:solidFill>
                <a:srgbClr val="FFFF00"/>
              </a:solidFill>
            </a:endParaRPr>
          </a:p>
          <a:p>
            <a:pPr algn="l">
              <a:buFont typeface="Arial" pitchFamily="34" charset="0"/>
              <a:buChar char="•"/>
            </a:pPr>
            <a:endParaRPr lang="es-EC" sz="4000" b="1" dirty="0" smtClean="0">
              <a:solidFill>
                <a:srgbClr val="FFFF00"/>
              </a:solidFill>
            </a:endParaRPr>
          </a:p>
          <a:p>
            <a:pPr algn="l">
              <a:buFont typeface="Arial" pitchFamily="34" charset="0"/>
              <a:buChar char="•"/>
            </a:pPr>
            <a:endParaRPr lang="es-EC" sz="4000" b="1" dirty="0" smtClean="0">
              <a:solidFill>
                <a:srgbClr val="FFFF00"/>
              </a:solidFill>
            </a:endParaRPr>
          </a:p>
          <a:p>
            <a:pPr algn="l">
              <a:buFont typeface="Arial" pitchFamily="34" charset="0"/>
              <a:buChar char="•"/>
            </a:pPr>
            <a:endParaRPr lang="es-EC" sz="4000" b="1" dirty="0" smtClean="0">
              <a:solidFill>
                <a:srgbClr val="FFFF00"/>
              </a:solidFill>
            </a:endParaRPr>
          </a:p>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5572164"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MARCO TEÓRICO</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pic>
        <p:nvPicPr>
          <p:cNvPr id="47111" name="Picture 7" descr="C:\Users\Hp G42\Desktop\FINAL TESIS 11 OCTUBRE\IMAGENES\FOTOS\PDVD_035.BMP"/>
          <p:cNvPicPr>
            <a:picLocks noChangeAspect="1" noChangeArrowheads="1"/>
          </p:cNvPicPr>
          <p:nvPr/>
        </p:nvPicPr>
        <p:blipFill>
          <a:blip r:embed="rId5"/>
          <a:srcRect/>
          <a:stretch>
            <a:fillRect/>
          </a:stretch>
        </p:blipFill>
        <p:spPr bwMode="auto">
          <a:xfrm>
            <a:off x="642910" y="1928802"/>
            <a:ext cx="2095514" cy="1428760"/>
          </a:xfrm>
          <a:prstGeom prst="rect">
            <a:avLst/>
          </a:prstGeom>
          <a:ln w="228600" cap="sq" cmpd="thickThin">
            <a:solidFill>
              <a:srgbClr val="000000"/>
            </a:solidFill>
            <a:prstDash val="solid"/>
            <a:miter lim="800000"/>
          </a:ln>
          <a:effectLst>
            <a:innerShdw blurRad="76200">
              <a:srgbClr val="000000"/>
            </a:innerShdw>
          </a:effectLst>
        </p:spPr>
      </p:pic>
      <p:pic>
        <p:nvPicPr>
          <p:cNvPr id="47112" name="Picture 8" descr="C:\Users\Hp G42\Desktop\FINAL TESIS 11 OCTUBRE\IMAGENES\FOTOS\PDVD_049.BMP"/>
          <p:cNvPicPr>
            <a:picLocks noChangeAspect="1" noChangeArrowheads="1"/>
          </p:cNvPicPr>
          <p:nvPr/>
        </p:nvPicPr>
        <p:blipFill>
          <a:blip r:embed="rId6"/>
          <a:srcRect/>
          <a:stretch>
            <a:fillRect/>
          </a:stretch>
        </p:blipFill>
        <p:spPr bwMode="auto">
          <a:xfrm>
            <a:off x="3500430" y="1928802"/>
            <a:ext cx="2095515" cy="1428760"/>
          </a:xfrm>
          <a:prstGeom prst="rect">
            <a:avLst/>
          </a:prstGeom>
          <a:ln w="228600" cap="sq" cmpd="thickThin">
            <a:solidFill>
              <a:srgbClr val="000000"/>
            </a:solidFill>
            <a:prstDash val="solid"/>
            <a:miter lim="800000"/>
          </a:ln>
          <a:effectLst>
            <a:innerShdw blurRad="76200">
              <a:srgbClr val="000000"/>
            </a:innerShdw>
          </a:effectLst>
        </p:spPr>
      </p:pic>
      <p:pic>
        <p:nvPicPr>
          <p:cNvPr id="47113" name="Picture 9" descr="C:\Users\Hp G42\Desktop\FINAL TESIS 11 OCTUBRE\IMAGENES\FOTOS\PDVD_067.BMP"/>
          <p:cNvPicPr>
            <a:picLocks noChangeAspect="1" noChangeArrowheads="1"/>
          </p:cNvPicPr>
          <p:nvPr/>
        </p:nvPicPr>
        <p:blipFill>
          <a:blip r:embed="rId7"/>
          <a:srcRect/>
          <a:stretch>
            <a:fillRect/>
          </a:stretch>
        </p:blipFill>
        <p:spPr bwMode="auto">
          <a:xfrm>
            <a:off x="6429388" y="1928802"/>
            <a:ext cx="2095503" cy="1428752"/>
          </a:xfrm>
          <a:prstGeom prst="rect">
            <a:avLst/>
          </a:prstGeom>
          <a:ln w="228600" cap="sq" cmpd="thickThin">
            <a:solidFill>
              <a:srgbClr val="000000"/>
            </a:solidFill>
            <a:prstDash val="solid"/>
            <a:miter lim="800000"/>
          </a:ln>
          <a:effectLst>
            <a:innerShdw blurRad="76200">
              <a:srgbClr val="000000"/>
            </a:innerShdw>
          </a:effectLst>
        </p:spPr>
      </p:pic>
      <p:pic>
        <p:nvPicPr>
          <p:cNvPr id="47114" name="Picture 10" descr="C:\Users\Hp G42\Desktop\FINAL TESIS 11 OCTUBRE\IMAGENES\FOTOS\PDVD_082.BMP"/>
          <p:cNvPicPr>
            <a:picLocks noChangeAspect="1" noChangeArrowheads="1"/>
          </p:cNvPicPr>
          <p:nvPr/>
        </p:nvPicPr>
        <p:blipFill>
          <a:blip r:embed="rId8"/>
          <a:srcRect/>
          <a:stretch>
            <a:fillRect/>
          </a:stretch>
        </p:blipFill>
        <p:spPr bwMode="auto">
          <a:xfrm>
            <a:off x="642910" y="4714884"/>
            <a:ext cx="2071702" cy="1412524"/>
          </a:xfrm>
          <a:prstGeom prst="rect">
            <a:avLst/>
          </a:prstGeom>
          <a:ln w="228600" cap="sq" cmpd="thickThin">
            <a:solidFill>
              <a:srgbClr val="000000"/>
            </a:solidFill>
            <a:prstDash val="solid"/>
            <a:miter lim="800000"/>
          </a:ln>
          <a:effectLst>
            <a:innerShdw blurRad="76200">
              <a:srgbClr val="000000"/>
            </a:innerShdw>
          </a:effectLst>
        </p:spPr>
      </p:pic>
      <p:pic>
        <p:nvPicPr>
          <p:cNvPr id="47115" name="Picture 11" descr="C:\Users\Hp G42\Desktop\FINAL TESIS 11 OCTUBRE\IMAGENES\FOTOS\PDVD_089.BMP"/>
          <p:cNvPicPr>
            <a:picLocks noChangeAspect="1" noChangeArrowheads="1"/>
          </p:cNvPicPr>
          <p:nvPr/>
        </p:nvPicPr>
        <p:blipFill>
          <a:blip r:embed="rId9"/>
          <a:srcRect/>
          <a:stretch>
            <a:fillRect/>
          </a:stretch>
        </p:blipFill>
        <p:spPr bwMode="auto">
          <a:xfrm>
            <a:off x="3786182" y="4786322"/>
            <a:ext cx="2071702" cy="141252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OTOS\PDVD_032.BMP"/>
          <p:cNvPicPr>
            <a:picLocks noChangeAspect="1" noChangeArrowheads="1"/>
          </p:cNvPicPr>
          <p:nvPr/>
        </p:nvPicPr>
        <p:blipFill>
          <a:blip r:embed="rId2">
            <a:lum bright="-20000" contrast="-34000"/>
          </a:blip>
          <a:srcRect/>
          <a:stretch>
            <a:fillRect/>
          </a:stretch>
        </p:blipFill>
        <p:spPr bwMode="auto">
          <a:xfrm>
            <a:off x="0" y="0"/>
            <a:ext cx="9115453" cy="6858000"/>
          </a:xfrm>
          <a:prstGeom prst="rect">
            <a:avLst/>
          </a:prstGeom>
          <a:noFill/>
        </p:spPr>
      </p:pic>
      <p:pic>
        <p:nvPicPr>
          <p:cNvPr id="5" name="4 Imagen" descr="http://www.utn.edu.ec/aetdrupal/sites/default/files/descargar_selloUTN.jpg"/>
          <p:cNvPicPr/>
          <p:nvPr/>
        </p:nvPicPr>
        <p:blipFill>
          <a:blip r:embed="rId3">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4282" y="214290"/>
            <a:ext cx="1143008" cy="857256"/>
          </a:xfrm>
          <a:prstGeom prst="rect">
            <a:avLst/>
          </a:prstGeom>
          <a:noFill/>
          <a:ln>
            <a:noFill/>
          </a:ln>
        </p:spPr>
      </p:pic>
      <p:sp>
        <p:nvSpPr>
          <p:cNvPr id="7" name="6 Subtítulo"/>
          <p:cNvSpPr>
            <a:spLocks noGrp="1"/>
          </p:cNvSpPr>
          <p:nvPr>
            <p:ph type="subTitle" idx="1"/>
          </p:nvPr>
        </p:nvSpPr>
        <p:spPr>
          <a:xfrm>
            <a:off x="357158" y="1142984"/>
            <a:ext cx="8572560" cy="5357850"/>
          </a:xfrm>
        </p:spPr>
        <p:txBody>
          <a:bodyPr>
            <a:normAutofit/>
          </a:bodyPr>
          <a:lstStyle/>
          <a:p>
            <a:pPr algn="l">
              <a:buFont typeface="Arial" pitchFamily="34" charset="0"/>
              <a:buChar char="•"/>
            </a:pPr>
            <a:r>
              <a:rPr lang="es-EC" sz="4000" b="1" dirty="0" smtClean="0">
                <a:solidFill>
                  <a:srgbClr val="FFFF00"/>
                </a:solidFill>
              </a:rPr>
              <a:t>Medicina alternativa</a:t>
            </a:r>
          </a:p>
          <a:p>
            <a:pPr algn="l">
              <a:buFont typeface="Arial" pitchFamily="34" charset="0"/>
              <a:buChar char="•"/>
            </a:pPr>
            <a:endParaRPr lang="es-EC" sz="4000" b="1" dirty="0" smtClean="0">
              <a:solidFill>
                <a:srgbClr val="FFFF00"/>
              </a:solidFill>
            </a:endParaRPr>
          </a:p>
          <a:p>
            <a:pPr algn="l">
              <a:buFont typeface="Arial" pitchFamily="34" charset="0"/>
              <a:buChar char="•"/>
            </a:pPr>
            <a:endParaRPr lang="es-EC" sz="4000" b="1" dirty="0" smtClean="0">
              <a:solidFill>
                <a:srgbClr val="FFFF00"/>
              </a:solidFill>
            </a:endParaRPr>
          </a:p>
          <a:p>
            <a:pPr algn="l">
              <a:buFont typeface="Arial" pitchFamily="34" charset="0"/>
              <a:buChar char="•"/>
            </a:pPr>
            <a:endParaRPr lang="es-EC" sz="4000" b="1" dirty="0" smtClean="0">
              <a:solidFill>
                <a:srgbClr val="FFFF00"/>
              </a:solidFill>
            </a:endParaRPr>
          </a:p>
          <a:p>
            <a:pPr algn="l">
              <a:buFont typeface="Arial" pitchFamily="34" charset="0"/>
              <a:buChar char="•"/>
            </a:pPr>
            <a:r>
              <a:rPr lang="es-EC" sz="4000" b="1" dirty="0" smtClean="0">
                <a:solidFill>
                  <a:srgbClr val="FFFF00"/>
                </a:solidFill>
              </a:rPr>
              <a:t>Como alimento</a:t>
            </a:r>
          </a:p>
          <a:p>
            <a:pPr algn="l">
              <a:buFont typeface="Arial" pitchFamily="34" charset="0"/>
              <a:buChar char="•"/>
            </a:pPr>
            <a:endParaRPr lang="es-EC" sz="4000" b="1" dirty="0" smtClean="0">
              <a:solidFill>
                <a:srgbClr val="FFFF00"/>
              </a:solidFill>
            </a:endParaRPr>
          </a:p>
          <a:p>
            <a:pPr algn="l">
              <a:buFont typeface="Arial" pitchFamily="34" charset="0"/>
              <a:buChar char="•"/>
            </a:pPr>
            <a:endParaRPr lang="es-EC" sz="4000" b="1" dirty="0" smtClean="0">
              <a:solidFill>
                <a:srgbClr val="FFFF00"/>
              </a:solidFill>
            </a:endParaRPr>
          </a:p>
          <a:p>
            <a:pPr algn="l">
              <a:buFont typeface="Arial" pitchFamily="34" charset="0"/>
              <a:buChar char="•"/>
            </a:pPr>
            <a:endParaRPr lang="es-EC" sz="4000" b="1" dirty="0" smtClean="0">
              <a:solidFill>
                <a:srgbClr val="FFFF00"/>
              </a:solidFill>
            </a:endParaRPr>
          </a:p>
          <a:p>
            <a:pPr algn="l">
              <a:buFont typeface="Arial" pitchFamily="34" charset="0"/>
              <a:buChar char="•"/>
            </a:pPr>
            <a:endParaRPr lang="es-EC" sz="4000" b="1" dirty="0" smtClean="0">
              <a:solidFill>
                <a:srgbClr val="FFFF00"/>
              </a:solidFill>
            </a:endParaRPr>
          </a:p>
          <a:p>
            <a:pPr algn="l">
              <a:buFont typeface="Arial" pitchFamily="34" charset="0"/>
              <a:buChar char="•"/>
            </a:pPr>
            <a:endParaRPr lang="es-EC" sz="4000" b="1" dirty="0" smtClean="0">
              <a:solidFill>
                <a:schemeClr val="bg2">
                  <a:lumMod val="10000"/>
                </a:schemeClr>
              </a:solidFill>
            </a:endParaRPr>
          </a:p>
          <a:p>
            <a:pPr algn="l">
              <a:buFont typeface="Arial" pitchFamily="34" charset="0"/>
              <a:buChar char="•"/>
            </a:pPr>
            <a:endParaRPr lang="es-EC" sz="4300" b="1" dirty="0">
              <a:solidFill>
                <a:schemeClr val="bg2">
                  <a:lumMod val="10000"/>
                </a:schemeClr>
              </a:solidFill>
            </a:endParaRPr>
          </a:p>
        </p:txBody>
      </p:sp>
      <p:sp>
        <p:nvSpPr>
          <p:cNvPr id="9" name="6 Subtítulo"/>
          <p:cNvSpPr txBox="1">
            <a:spLocks/>
          </p:cNvSpPr>
          <p:nvPr/>
        </p:nvSpPr>
        <p:spPr>
          <a:xfrm>
            <a:off x="2214546" y="357166"/>
            <a:ext cx="6072230" cy="1000132"/>
          </a:xfrm>
          <a:prstGeom prst="rect">
            <a:avLst/>
          </a:prstGeom>
        </p:spPr>
        <p:txBody>
          <a:bodyPr vert="horz" lIns="91440" tIns="45720" rIns="91440" bIns="45720" rtlCol="0">
            <a:normAutofit fontScale="77500" lnSpcReduction="20000"/>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MARCO TEÓRICO</a:t>
            </a:r>
          </a:p>
          <a:p>
            <a:pPr marL="0" marR="0" lvl="0" indent="0" algn="ctr" defTabSz="914400" rtl="0" eaLnBrk="1" fontAlgn="auto" latinLnBrk="0" hangingPunct="1">
              <a:lnSpc>
                <a:spcPct val="100000"/>
              </a:lnSpc>
              <a:spcBef>
                <a:spcPct val="20000"/>
              </a:spcBef>
              <a:spcAft>
                <a:spcPts val="0"/>
              </a:spcAft>
              <a:buClrTx/>
              <a:buSzTx/>
              <a:tabLst/>
              <a:defRPr/>
            </a:pPr>
            <a:r>
              <a:rPr kumimoji="0" lang="es-EC" sz="4000" b="1" i="0" u="none" strike="noStrike" kern="1200" cap="none" spc="0" normalizeH="0" baseline="0" noProof="0" dirty="0" smtClean="0">
                <a:ln>
                  <a:noFill/>
                </a:ln>
                <a:solidFill>
                  <a:srgbClr val="FFFF00"/>
                </a:solidFill>
                <a:effectLst/>
                <a:uLnTx/>
                <a:uFillTx/>
                <a:latin typeface="+mn-lt"/>
                <a:ea typeface="+mn-ea"/>
                <a:cs typeface="+mn-cs"/>
              </a:rPr>
              <a:t> USOS</a:t>
            </a:r>
            <a:endParaRPr kumimoji="0" lang="es-EC" sz="3200" b="1" i="0" u="none" strike="noStrike" kern="1200" cap="none" spc="0" normalizeH="0" baseline="0" noProof="0" dirty="0" smtClean="0">
              <a:ln>
                <a:noFill/>
              </a:ln>
              <a:solidFill>
                <a:srgbClr val="FFFF00"/>
              </a:solidFill>
              <a:effectLst/>
              <a:uLnTx/>
              <a:uFillTx/>
              <a:latin typeface="+mn-lt"/>
              <a:ea typeface="+mn-ea"/>
              <a:cs typeface="+mn-cs"/>
            </a:endParaRPr>
          </a:p>
        </p:txBody>
      </p:sp>
      <p:pic>
        <p:nvPicPr>
          <p:cNvPr id="47106" name="Picture 2" descr="C:\Users\Hp G42\Desktop\FINAL TESIS 11 OCTUBRE\FOTOS\PDVD_091.BMP"/>
          <p:cNvPicPr>
            <a:picLocks noChangeAspect="1" noChangeArrowheads="1"/>
          </p:cNvPicPr>
          <p:nvPr/>
        </p:nvPicPr>
        <p:blipFill>
          <a:blip r:embed="rId5"/>
          <a:srcRect/>
          <a:stretch>
            <a:fillRect/>
          </a:stretch>
        </p:blipFill>
        <p:spPr bwMode="auto">
          <a:xfrm>
            <a:off x="571472" y="1928802"/>
            <a:ext cx="2305054" cy="1571628"/>
          </a:xfrm>
          <a:prstGeom prst="rect">
            <a:avLst/>
          </a:prstGeom>
          <a:ln w="228600" cap="sq" cmpd="thickThin">
            <a:solidFill>
              <a:srgbClr val="000000"/>
            </a:solidFill>
            <a:prstDash val="solid"/>
            <a:miter lim="800000"/>
          </a:ln>
          <a:effectLst>
            <a:innerShdw blurRad="76200">
              <a:srgbClr val="000000"/>
            </a:innerShdw>
          </a:effectLst>
        </p:spPr>
      </p:pic>
      <p:pic>
        <p:nvPicPr>
          <p:cNvPr id="47107" name="Picture 3" descr="C:\Users\Hp G42\Desktop\FINAL TESIS 11 OCTUBRE\IMAGENES\FOTOS\PDVD_095.BMP"/>
          <p:cNvPicPr>
            <a:picLocks noChangeAspect="1" noChangeArrowheads="1"/>
          </p:cNvPicPr>
          <p:nvPr/>
        </p:nvPicPr>
        <p:blipFill>
          <a:blip r:embed="rId6"/>
          <a:srcRect/>
          <a:stretch>
            <a:fillRect/>
          </a:stretch>
        </p:blipFill>
        <p:spPr bwMode="auto">
          <a:xfrm>
            <a:off x="3428992" y="1928802"/>
            <a:ext cx="2305066" cy="1571636"/>
          </a:xfrm>
          <a:prstGeom prst="rect">
            <a:avLst/>
          </a:prstGeom>
          <a:ln w="228600" cap="sq" cmpd="thickThin">
            <a:solidFill>
              <a:srgbClr val="000000"/>
            </a:solidFill>
            <a:prstDash val="solid"/>
            <a:miter lim="800000"/>
          </a:ln>
          <a:effectLst>
            <a:innerShdw blurRad="76200">
              <a:srgbClr val="000000"/>
            </a:innerShdw>
          </a:effectLst>
        </p:spPr>
      </p:pic>
      <p:pic>
        <p:nvPicPr>
          <p:cNvPr id="47108" name="Picture 4" descr="C:\Users\Hp G42\Desktop\FINAL TESIS 11 OCTUBRE\IMAGENES\FOTOS\PDVD_090.BMP"/>
          <p:cNvPicPr>
            <a:picLocks noChangeAspect="1" noChangeArrowheads="1"/>
          </p:cNvPicPr>
          <p:nvPr/>
        </p:nvPicPr>
        <p:blipFill>
          <a:blip r:embed="rId7"/>
          <a:srcRect/>
          <a:stretch>
            <a:fillRect/>
          </a:stretch>
        </p:blipFill>
        <p:spPr bwMode="auto">
          <a:xfrm>
            <a:off x="6357950" y="1928802"/>
            <a:ext cx="2305066" cy="1571636"/>
          </a:xfrm>
          <a:prstGeom prst="rect">
            <a:avLst/>
          </a:prstGeom>
          <a:ln w="228600" cap="sq" cmpd="thickThin">
            <a:solidFill>
              <a:srgbClr val="000000"/>
            </a:solidFill>
            <a:prstDash val="solid"/>
            <a:miter lim="800000"/>
          </a:ln>
          <a:effectLst>
            <a:innerShdw blurRad="76200">
              <a:srgbClr val="000000"/>
            </a:innerShdw>
          </a:effectLst>
        </p:spPr>
      </p:pic>
      <p:pic>
        <p:nvPicPr>
          <p:cNvPr id="47109" name="Picture 5" descr="C:\Users\Hp G42\Desktop\FINAL TESIS 11 OCTUBRE\IMAGENES\FOTOS\PDVD_117.BMP"/>
          <p:cNvPicPr>
            <a:picLocks noChangeAspect="1" noChangeArrowheads="1"/>
          </p:cNvPicPr>
          <p:nvPr/>
        </p:nvPicPr>
        <p:blipFill>
          <a:blip r:embed="rId8"/>
          <a:srcRect/>
          <a:stretch>
            <a:fillRect/>
          </a:stretch>
        </p:blipFill>
        <p:spPr bwMode="auto">
          <a:xfrm>
            <a:off x="714348" y="4643446"/>
            <a:ext cx="2214578" cy="1509940"/>
          </a:xfrm>
          <a:prstGeom prst="rect">
            <a:avLst/>
          </a:prstGeom>
          <a:ln w="228600" cap="sq" cmpd="thickThin">
            <a:solidFill>
              <a:srgbClr val="000000"/>
            </a:solidFill>
            <a:prstDash val="solid"/>
            <a:miter lim="800000"/>
          </a:ln>
          <a:effectLst>
            <a:innerShdw blurRad="76200">
              <a:srgbClr val="000000"/>
            </a:innerShdw>
          </a:effectLst>
        </p:spPr>
      </p:pic>
      <p:pic>
        <p:nvPicPr>
          <p:cNvPr id="47110" name="Picture 6" descr="C:\Users\Hp G42\Desktop\FINAL TESIS 11 OCTUBRE\IMAGENES\FOTOS\PDVD_100.BMP"/>
          <p:cNvPicPr>
            <a:picLocks noChangeAspect="1" noChangeArrowheads="1"/>
          </p:cNvPicPr>
          <p:nvPr/>
        </p:nvPicPr>
        <p:blipFill>
          <a:blip r:embed="rId9"/>
          <a:srcRect/>
          <a:stretch>
            <a:fillRect/>
          </a:stretch>
        </p:blipFill>
        <p:spPr bwMode="auto">
          <a:xfrm>
            <a:off x="3929058" y="4643446"/>
            <a:ext cx="2105040" cy="143525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875</TotalTime>
  <Words>2200</Words>
  <Application>Microsoft Office PowerPoint</Application>
  <PresentationFormat>Presentación en pantalla (4:3)</PresentationFormat>
  <Paragraphs>564</Paragraphs>
  <Slides>45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47" baseType="lpstr">
      <vt:lpstr>Concurrencia</vt:lpstr>
      <vt:lpstr>Documento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                    ACIDEZ </vt:lpstr>
      <vt:lpstr>ACIDEZ</vt:lpstr>
      <vt:lpstr>pH .  </vt:lpstr>
      <vt:lpstr>pH .  </vt:lpstr>
      <vt:lpstr>  SÓLIDOS SOLUBLES (ºBrix)</vt:lpstr>
      <vt:lpstr>  SÓLIDOS SOLUBLES (ºBrix)</vt:lpstr>
      <vt:lpstr>DENSIDAD </vt:lpstr>
      <vt:lpstr>Diapositiva 29</vt:lpstr>
      <vt:lpstr>VARIABLES MICROBIOLÓGICAS </vt:lpstr>
      <vt:lpstr>ANÁLISIS ORGANOLÉPTICO SENSORIAL.</vt:lpstr>
      <vt:lpstr>RESULTADOS DE LOS ANÁLISIS FÍSICO QUÍMICOS </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 G42</dc:creator>
  <cp:lastModifiedBy>Hp G42</cp:lastModifiedBy>
  <cp:revision>81</cp:revision>
  <dcterms:created xsi:type="dcterms:W3CDTF">2011-10-08T03:58:30Z</dcterms:created>
  <dcterms:modified xsi:type="dcterms:W3CDTF">2011-10-13T21:16:50Z</dcterms:modified>
</cp:coreProperties>
</file>