
<file path=[Content_Types].xml><?xml version="1.0" encoding="utf-8"?>
<Types xmlns="http://schemas.openxmlformats.org/package/2006/content-types">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5"/>
  </p:notesMasterIdLst>
  <p:sldIdLst>
    <p:sldId id="348" r:id="rId2"/>
    <p:sldId id="383" r:id="rId3"/>
    <p:sldId id="384" r:id="rId4"/>
    <p:sldId id="373" r:id="rId5"/>
    <p:sldId id="374" r:id="rId6"/>
    <p:sldId id="375" r:id="rId7"/>
    <p:sldId id="496" r:id="rId8"/>
    <p:sldId id="497" r:id="rId9"/>
    <p:sldId id="372" r:id="rId10"/>
    <p:sldId id="498" r:id="rId11"/>
    <p:sldId id="499" r:id="rId12"/>
    <p:sldId id="500" r:id="rId13"/>
    <p:sldId id="501" r:id="rId14"/>
    <p:sldId id="502" r:id="rId15"/>
    <p:sldId id="503" r:id="rId16"/>
    <p:sldId id="504" r:id="rId17"/>
    <p:sldId id="518" r:id="rId18"/>
    <p:sldId id="519" r:id="rId19"/>
    <p:sldId id="520" r:id="rId20"/>
    <p:sldId id="521" r:id="rId21"/>
    <p:sldId id="522" r:id="rId22"/>
    <p:sldId id="523" r:id="rId23"/>
    <p:sldId id="524" r:id="rId24"/>
    <p:sldId id="525" r:id="rId25"/>
    <p:sldId id="526" r:id="rId26"/>
    <p:sldId id="527" r:id="rId27"/>
    <p:sldId id="528" r:id="rId28"/>
    <p:sldId id="529" r:id="rId29"/>
    <p:sldId id="530" r:id="rId30"/>
    <p:sldId id="531" r:id="rId31"/>
    <p:sldId id="532" r:id="rId32"/>
    <p:sldId id="533" r:id="rId33"/>
    <p:sldId id="534" r:id="rId34"/>
    <p:sldId id="535" r:id="rId35"/>
    <p:sldId id="537" r:id="rId36"/>
    <p:sldId id="538" r:id="rId37"/>
    <p:sldId id="539" r:id="rId38"/>
    <p:sldId id="540" r:id="rId39"/>
    <p:sldId id="541" r:id="rId40"/>
    <p:sldId id="542" r:id="rId41"/>
    <p:sldId id="543" r:id="rId42"/>
    <p:sldId id="546" r:id="rId43"/>
    <p:sldId id="544" r:id="rId44"/>
  </p:sldIdLst>
  <p:sldSz cx="9144000" cy="6858000" type="screen4x3"/>
  <p:notesSz cx="6858000" cy="9144000"/>
  <p:defaultTextStyle>
    <a:defPPr>
      <a:defRPr lang="es-E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FF33"/>
    <a:srgbClr val="D41304"/>
    <a:srgbClr val="FF3399"/>
    <a:srgbClr val="FFFFFF"/>
    <a:srgbClr val="D4DF41"/>
    <a:srgbClr val="FFFF66"/>
    <a:srgbClr val="FFCCCC"/>
    <a:srgbClr val="54CC57"/>
    <a:srgbClr val="33339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29" autoAdjust="0"/>
    <p:restoredTop sz="94667" autoAdjust="0"/>
  </p:normalViewPr>
  <p:slideViewPr>
    <p:cSldViewPr>
      <p:cViewPr varScale="1">
        <p:scale>
          <a:sx n="47" d="100"/>
          <a:sy n="47" d="100"/>
        </p:scale>
        <p:origin x="-9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ore\Documents\TABULACIONES%20TESIS%20HIPERTENCION.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Lore\Documents\NUEVO%20TABULACION.xlsx"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Lore\Documents\NUEVO%20TABULACION.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Lore\Documents\NUEVO%20TABULACION.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Lore\Documents\NUEVO%20TABULACION.xlsx"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Lore\Documents\NUEVO%20TABULACION.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C:\Users\Lore\Documents\NUEVO%20TABULACION.xlsx"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Lore\Documents\NUEVO%20TABULACION.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4"/>
  <c:chart>
    <c:title>
      <c:tx>
        <c:rich>
          <a:bodyPr/>
          <a:lstStyle/>
          <a:p>
            <a:pPr>
              <a:defRPr lang="es-ES"/>
            </a:pPr>
            <a:r>
              <a:rPr lang="en-US" dirty="0">
                <a:solidFill>
                  <a:schemeClr val="tx1">
                    <a:lumMod val="10000"/>
                  </a:schemeClr>
                </a:solidFill>
              </a:rPr>
              <a:t>GRUPOS</a:t>
            </a:r>
            <a:r>
              <a:rPr lang="en-US" baseline="0" dirty="0">
                <a:solidFill>
                  <a:schemeClr val="tx1">
                    <a:lumMod val="10000"/>
                  </a:schemeClr>
                </a:solidFill>
              </a:rPr>
              <a:t> ETAREOS DE LOS HABITANTES DE MASCARILLA</a:t>
            </a:r>
            <a:endParaRPr lang="en-US" dirty="0">
              <a:solidFill>
                <a:schemeClr val="tx1">
                  <a:lumMod val="10000"/>
                </a:schemeClr>
              </a:solidFill>
            </a:endParaRPr>
          </a:p>
        </c:rich>
      </c:tx>
      <c:layout>
        <c:manualLayout>
          <c:xMode val="edge"/>
          <c:yMode val="edge"/>
          <c:x val="0.19120822397200377"/>
          <c:y val="0"/>
        </c:manualLayout>
      </c:layout>
    </c:title>
    <c:plotArea>
      <c:layout/>
      <c:barChart>
        <c:barDir val="col"/>
        <c:grouping val="clustered"/>
        <c:ser>
          <c:idx val="0"/>
          <c:order val="0"/>
          <c:tx>
            <c:strRef>
              <c:f>Hoja1!$B$3</c:f>
              <c:strCache>
                <c:ptCount val="1"/>
                <c:pt idx="0">
                  <c:v>numero</c:v>
                </c:pt>
              </c:strCache>
            </c:strRef>
          </c:tx>
          <c:dPt>
            <c:idx val="0"/>
            <c:spPr>
              <a:solidFill>
                <a:schemeClr val="accent2">
                  <a:lumMod val="20000"/>
                  <a:lumOff val="80000"/>
                </a:schemeClr>
              </a:solidFill>
            </c:spPr>
          </c:dPt>
          <c:dPt>
            <c:idx val="1"/>
            <c:spPr>
              <a:solidFill>
                <a:schemeClr val="bg2">
                  <a:lumMod val="75000"/>
                </a:schemeClr>
              </a:solidFill>
            </c:spPr>
          </c:dPt>
          <c:dPt>
            <c:idx val="2"/>
            <c:spPr>
              <a:solidFill>
                <a:schemeClr val="accent3"/>
              </a:solidFill>
            </c:spPr>
          </c:dPt>
          <c:dPt>
            <c:idx val="3"/>
            <c:spPr>
              <a:solidFill>
                <a:schemeClr val="accent4"/>
              </a:solidFill>
            </c:spPr>
          </c:dPt>
          <c:dPt>
            <c:idx val="4"/>
            <c:spPr>
              <a:solidFill>
                <a:schemeClr val="accent6">
                  <a:lumMod val="60000"/>
                  <a:lumOff val="40000"/>
                </a:schemeClr>
              </a:solidFill>
            </c:spPr>
          </c:dPt>
          <c:dPt>
            <c:idx val="5"/>
            <c:spPr>
              <a:solidFill>
                <a:schemeClr val="tx2">
                  <a:lumMod val="20000"/>
                  <a:lumOff val="80000"/>
                </a:schemeClr>
              </a:solidFill>
            </c:spPr>
          </c:dPt>
          <c:dPt>
            <c:idx val="6"/>
            <c:spPr>
              <a:solidFill>
                <a:schemeClr val="accent1"/>
              </a:solidFill>
            </c:spPr>
          </c:dPt>
          <c:cat>
            <c:strRef>
              <c:f>Hoja1!$A$4:$A$11</c:f>
              <c:strCache>
                <c:ptCount val="8"/>
                <c:pt idx="0">
                  <c:v>20 años a 25 años</c:v>
                </c:pt>
                <c:pt idx="1">
                  <c:v>26 años a 30 años</c:v>
                </c:pt>
                <c:pt idx="2">
                  <c:v>31 años a 40</c:v>
                </c:pt>
                <c:pt idx="3">
                  <c:v>41 años a 50 años</c:v>
                </c:pt>
                <c:pt idx="4">
                  <c:v>51 años a 60 años</c:v>
                </c:pt>
                <c:pt idx="5">
                  <c:v>61 años a 70 años</c:v>
                </c:pt>
                <c:pt idx="6">
                  <c:v>&gt; de 71 años</c:v>
                </c:pt>
                <c:pt idx="7">
                  <c:v>total</c:v>
                </c:pt>
              </c:strCache>
            </c:strRef>
          </c:cat>
          <c:val>
            <c:numRef>
              <c:f>Hoja1!$B$4:$B$11</c:f>
              <c:numCache>
                <c:formatCode>General</c:formatCode>
                <c:ptCount val="8"/>
                <c:pt idx="0">
                  <c:v>24</c:v>
                </c:pt>
                <c:pt idx="1">
                  <c:v>10</c:v>
                </c:pt>
                <c:pt idx="2">
                  <c:v>17</c:v>
                </c:pt>
                <c:pt idx="3">
                  <c:v>14</c:v>
                </c:pt>
                <c:pt idx="4">
                  <c:v>13</c:v>
                </c:pt>
                <c:pt idx="5">
                  <c:v>7</c:v>
                </c:pt>
                <c:pt idx="6">
                  <c:v>9</c:v>
                </c:pt>
                <c:pt idx="7">
                  <c:v>94</c:v>
                </c:pt>
              </c:numCache>
            </c:numRef>
          </c:val>
        </c:ser>
        <c:axId val="62091648"/>
        <c:axId val="62093184"/>
      </c:barChart>
      <c:catAx>
        <c:axId val="62091648"/>
        <c:scaling>
          <c:orientation val="minMax"/>
        </c:scaling>
        <c:axPos val="b"/>
        <c:majorTickMark val="none"/>
        <c:tickLblPos val="nextTo"/>
        <c:txPr>
          <a:bodyPr/>
          <a:lstStyle/>
          <a:p>
            <a:pPr>
              <a:defRPr lang="es-ES"/>
            </a:pPr>
            <a:endParaRPr lang="es-EC"/>
          </a:p>
        </c:txPr>
        <c:crossAx val="62093184"/>
        <c:crosses val="autoZero"/>
        <c:auto val="1"/>
        <c:lblAlgn val="ctr"/>
        <c:lblOffset val="100"/>
      </c:catAx>
      <c:valAx>
        <c:axId val="62093184"/>
        <c:scaling>
          <c:orientation val="minMax"/>
        </c:scaling>
        <c:axPos val="l"/>
        <c:majorGridlines/>
        <c:title>
          <c:tx>
            <c:rich>
              <a:bodyPr/>
              <a:lstStyle/>
              <a:p>
                <a:pPr>
                  <a:defRPr lang="es-ES"/>
                </a:pPr>
                <a:r>
                  <a:rPr lang="es-ES" dirty="0">
                    <a:solidFill>
                      <a:schemeClr val="tx1">
                        <a:lumMod val="10000"/>
                      </a:schemeClr>
                    </a:solidFill>
                  </a:rPr>
                  <a:t>PORCENTAJE</a:t>
                </a:r>
                <a:r>
                  <a:rPr lang="es-ES" dirty="0"/>
                  <a:t>S</a:t>
                </a:r>
              </a:p>
            </c:rich>
          </c:tx>
          <c:layout/>
        </c:title>
        <c:numFmt formatCode="General" sourceLinked="1"/>
        <c:majorTickMark val="none"/>
        <c:tickLblPos val="nextTo"/>
        <c:txPr>
          <a:bodyPr/>
          <a:lstStyle/>
          <a:p>
            <a:pPr>
              <a:defRPr lang="es-ES">
                <a:solidFill>
                  <a:schemeClr val="tx1">
                    <a:lumMod val="10000"/>
                  </a:schemeClr>
                </a:solidFill>
              </a:defRPr>
            </a:pPr>
            <a:endParaRPr lang="es-EC"/>
          </a:p>
        </c:txPr>
        <c:crossAx val="62091648"/>
        <c:crosses val="autoZero"/>
        <c:crossBetween val="between"/>
      </c:valAx>
      <c:dTable>
        <c:showHorzBorder val="1"/>
        <c:showVertBorder val="1"/>
        <c:showOutline val="1"/>
        <c:showKeys val="1"/>
        <c:txPr>
          <a:bodyPr/>
          <a:lstStyle/>
          <a:p>
            <a:pPr rtl="0">
              <a:defRPr lang="es-ES">
                <a:solidFill>
                  <a:schemeClr val="tx1">
                    <a:lumMod val="10000"/>
                  </a:schemeClr>
                </a:solidFill>
              </a:defRPr>
            </a:pPr>
            <a:endParaRPr lang="es-EC"/>
          </a:p>
        </c:txPr>
      </c:dTable>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lang="es-ES"/>
            </a:pPr>
            <a:r>
              <a:rPr lang="es-ES"/>
              <a:t>Tipo de Actividad Física que realizan los habitantes de la comunidad de Mascarilla</a:t>
            </a:r>
          </a:p>
        </c:rich>
      </c:tx>
      <c:layout/>
    </c:title>
    <c:plotArea>
      <c:layout/>
      <c:barChart>
        <c:barDir val="col"/>
        <c:grouping val="clustered"/>
        <c:ser>
          <c:idx val="0"/>
          <c:order val="0"/>
          <c:tx>
            <c:strRef>
              <c:f>Hoja1!$B$227</c:f>
              <c:strCache>
                <c:ptCount val="1"/>
                <c:pt idx="0">
                  <c:v>numero</c:v>
                </c:pt>
              </c:strCache>
            </c:strRef>
          </c:tx>
          <c:spPr>
            <a:solidFill>
              <a:schemeClr val="accent3"/>
            </a:solidFill>
            <a:ln w="25400" cap="flat" cmpd="sng" algn="ctr">
              <a:solidFill>
                <a:schemeClr val="accent3">
                  <a:shade val="50000"/>
                </a:schemeClr>
              </a:solidFill>
              <a:prstDash val="solid"/>
            </a:ln>
            <a:effectLst/>
          </c:spPr>
          <c:dPt>
            <c:idx val="1"/>
            <c:spPr>
              <a:solidFill>
                <a:schemeClr val="accent2"/>
              </a:solidFill>
              <a:ln w="25400" cap="flat" cmpd="sng" algn="ctr">
                <a:solidFill>
                  <a:schemeClr val="accent2">
                    <a:shade val="50000"/>
                  </a:schemeClr>
                </a:solidFill>
                <a:prstDash val="solid"/>
              </a:ln>
              <a:effectLst/>
            </c:spPr>
          </c:dPt>
          <c:dPt>
            <c:idx val="2"/>
            <c:spPr>
              <a:solidFill>
                <a:schemeClr val="accent4"/>
              </a:solidFill>
              <a:ln w="25400" cap="flat" cmpd="sng" algn="ctr">
                <a:solidFill>
                  <a:schemeClr val="accent4">
                    <a:shade val="50000"/>
                  </a:schemeClr>
                </a:solidFill>
                <a:prstDash val="solid"/>
              </a:ln>
              <a:effectLst/>
            </c:spPr>
          </c:dPt>
          <c:dPt>
            <c:idx val="4"/>
            <c:spPr>
              <a:solidFill>
                <a:schemeClr val="accent6"/>
              </a:solidFill>
              <a:ln w="25400" cap="flat" cmpd="sng" algn="ctr">
                <a:solidFill>
                  <a:schemeClr val="accent6">
                    <a:shade val="50000"/>
                  </a:schemeClr>
                </a:solidFill>
                <a:prstDash val="solid"/>
              </a:ln>
              <a:effectLst/>
            </c:spPr>
          </c:dPt>
          <c:cat>
            <c:strRef>
              <c:f>Hoja1!$A$228:$A$232</c:f>
              <c:strCache>
                <c:ptCount val="5"/>
                <c:pt idx="0">
                  <c:v>caminar</c:v>
                </c:pt>
                <c:pt idx="1">
                  <c:v>atletismo</c:v>
                </c:pt>
                <c:pt idx="2">
                  <c:v>futbol</c:v>
                </c:pt>
                <c:pt idx="3">
                  <c:v>vóley</c:v>
                </c:pt>
                <c:pt idx="4">
                  <c:v>danza</c:v>
                </c:pt>
              </c:strCache>
            </c:strRef>
          </c:cat>
          <c:val>
            <c:numRef>
              <c:f>Hoja1!$B$228:$B$232</c:f>
              <c:numCache>
                <c:formatCode>General</c:formatCode>
                <c:ptCount val="5"/>
                <c:pt idx="0">
                  <c:v>67</c:v>
                </c:pt>
                <c:pt idx="1">
                  <c:v>7</c:v>
                </c:pt>
                <c:pt idx="2">
                  <c:v>10</c:v>
                </c:pt>
                <c:pt idx="3">
                  <c:v>5</c:v>
                </c:pt>
                <c:pt idx="4">
                  <c:v>5</c:v>
                </c:pt>
              </c:numCache>
            </c:numRef>
          </c:val>
        </c:ser>
        <c:ser>
          <c:idx val="1"/>
          <c:order val="1"/>
          <c:tx>
            <c:strRef>
              <c:f>Hoja1!$C$227</c:f>
              <c:strCache>
                <c:ptCount val="1"/>
                <c:pt idx="0">
                  <c:v>porcentaje</c:v>
                </c:pt>
              </c:strCache>
            </c:strRef>
          </c:tx>
          <c:cat>
            <c:strRef>
              <c:f>Hoja1!$A$228:$A$232</c:f>
              <c:strCache>
                <c:ptCount val="5"/>
                <c:pt idx="0">
                  <c:v>caminar</c:v>
                </c:pt>
                <c:pt idx="1">
                  <c:v>atletismo</c:v>
                </c:pt>
                <c:pt idx="2">
                  <c:v>futbol</c:v>
                </c:pt>
                <c:pt idx="3">
                  <c:v>vóley</c:v>
                </c:pt>
                <c:pt idx="4">
                  <c:v>danza</c:v>
                </c:pt>
              </c:strCache>
            </c:strRef>
          </c:cat>
          <c:val>
            <c:numRef>
              <c:f>Hoja1!$C$228:$C$232</c:f>
              <c:numCache>
                <c:formatCode>0.00%</c:formatCode>
                <c:ptCount val="5"/>
                <c:pt idx="0">
                  <c:v>0.71270000000000122</c:v>
                </c:pt>
                <c:pt idx="1">
                  <c:v>7.4400000000000133E-2</c:v>
                </c:pt>
                <c:pt idx="2">
                  <c:v>0.10630000000000002</c:v>
                </c:pt>
                <c:pt idx="3">
                  <c:v>5.3100000000000001E-2</c:v>
                </c:pt>
                <c:pt idx="4">
                  <c:v>5.3100000000000001E-2</c:v>
                </c:pt>
              </c:numCache>
            </c:numRef>
          </c:val>
        </c:ser>
        <c:axId val="74184192"/>
        <c:axId val="74185728"/>
      </c:barChart>
      <c:catAx>
        <c:axId val="74184192"/>
        <c:scaling>
          <c:orientation val="minMax"/>
        </c:scaling>
        <c:axPos val="b"/>
        <c:majorTickMark val="none"/>
        <c:tickLblPos val="nextTo"/>
        <c:txPr>
          <a:bodyPr/>
          <a:lstStyle/>
          <a:p>
            <a:pPr>
              <a:defRPr lang="es-ES"/>
            </a:pPr>
            <a:endParaRPr lang="es-EC"/>
          </a:p>
        </c:txPr>
        <c:crossAx val="74185728"/>
        <c:crosses val="autoZero"/>
        <c:auto val="1"/>
        <c:lblAlgn val="ctr"/>
        <c:lblOffset val="100"/>
      </c:catAx>
      <c:valAx>
        <c:axId val="74185728"/>
        <c:scaling>
          <c:orientation val="minMax"/>
        </c:scaling>
        <c:axPos val="l"/>
        <c:majorGridlines/>
        <c:title>
          <c:tx>
            <c:rich>
              <a:bodyPr/>
              <a:lstStyle/>
              <a:p>
                <a:pPr>
                  <a:defRPr lang="es-ES"/>
                </a:pPr>
                <a:r>
                  <a:rPr lang="es-ES"/>
                  <a:t>PORCENTAJE</a:t>
                </a:r>
              </a:p>
            </c:rich>
          </c:tx>
          <c:layout/>
        </c:title>
        <c:numFmt formatCode="General" sourceLinked="1"/>
        <c:majorTickMark val="none"/>
        <c:tickLblPos val="nextTo"/>
        <c:txPr>
          <a:bodyPr/>
          <a:lstStyle/>
          <a:p>
            <a:pPr>
              <a:defRPr lang="es-ES"/>
            </a:pPr>
            <a:endParaRPr lang="es-EC"/>
          </a:p>
        </c:txPr>
        <c:crossAx val="74184192"/>
        <c:crosses val="autoZero"/>
        <c:crossBetween val="between"/>
      </c:valAx>
      <c:dTable>
        <c:showHorzBorder val="1"/>
        <c:showVertBorder val="1"/>
        <c:showOutline val="1"/>
        <c:showKeys val="1"/>
        <c:txPr>
          <a:bodyPr/>
          <a:lstStyle/>
          <a:p>
            <a:pPr rtl="0">
              <a:defRPr lang="es-ES"/>
            </a:pPr>
            <a:endParaRPr lang="es-EC"/>
          </a:p>
        </c:txPr>
      </c:dTable>
    </c:plotArea>
    <c:plotVisOnly val="1"/>
    <c:dispBlanksAs val="gap"/>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C"/>
  <c:style val="21"/>
  <c:chart>
    <c:title>
      <c:tx>
        <c:rich>
          <a:bodyPr/>
          <a:lstStyle/>
          <a:p>
            <a:pPr>
              <a:defRPr lang="es-EC"/>
            </a:pPr>
            <a:r>
              <a:rPr lang="es-EC" dirty="0">
                <a:solidFill>
                  <a:schemeClr val="tx1">
                    <a:lumMod val="10000"/>
                  </a:schemeClr>
                </a:solidFill>
              </a:rPr>
              <a:t>sueño y descanso </a:t>
            </a:r>
          </a:p>
        </c:rich>
      </c:tx>
      <c:layout/>
    </c:title>
    <c:view3D>
      <c:rAngAx val="1"/>
    </c:view3D>
    <c:plotArea>
      <c:layout/>
      <c:bar3DChart>
        <c:barDir val="col"/>
        <c:grouping val="clustered"/>
        <c:ser>
          <c:idx val="0"/>
          <c:order val="0"/>
          <c:dPt>
            <c:idx val="0"/>
            <c:spPr>
              <a:solidFill>
                <a:srgbClr val="FFC000"/>
              </a:solidFill>
            </c:spPr>
          </c:dPt>
          <c:dPt>
            <c:idx val="1"/>
            <c:spPr>
              <a:solidFill>
                <a:schemeClr val="accent4">
                  <a:lumMod val="60000"/>
                  <a:lumOff val="40000"/>
                </a:schemeClr>
              </a:solidFill>
            </c:spPr>
          </c:dPt>
          <c:dPt>
            <c:idx val="2"/>
            <c:spPr>
              <a:solidFill>
                <a:schemeClr val="accent6">
                  <a:lumMod val="60000"/>
                  <a:lumOff val="40000"/>
                </a:schemeClr>
              </a:solidFill>
            </c:spPr>
          </c:dPt>
          <c:dPt>
            <c:idx val="3"/>
            <c:spPr>
              <a:solidFill>
                <a:schemeClr val="accent1">
                  <a:lumMod val="20000"/>
                  <a:lumOff val="80000"/>
                </a:schemeClr>
              </a:solidFill>
            </c:spPr>
          </c:dPt>
          <c:cat>
            <c:strRef>
              <c:f>Hoja1!$A$3:$A$6</c:f>
              <c:strCache>
                <c:ptCount val="4"/>
                <c:pt idx="0">
                  <c:v>mas de 8 horas</c:v>
                </c:pt>
                <c:pt idx="1">
                  <c:v>8 horas</c:v>
                </c:pt>
                <c:pt idx="2">
                  <c:v>entre 7 y 6 horas</c:v>
                </c:pt>
                <c:pt idx="3">
                  <c:v>menos de 6 horas</c:v>
                </c:pt>
              </c:strCache>
            </c:strRef>
          </c:cat>
          <c:val>
            <c:numRef>
              <c:f>Hoja1!$B$3:$B$6</c:f>
              <c:numCache>
                <c:formatCode>General</c:formatCode>
                <c:ptCount val="4"/>
                <c:pt idx="0">
                  <c:v>13</c:v>
                </c:pt>
                <c:pt idx="1">
                  <c:v>44</c:v>
                </c:pt>
                <c:pt idx="2">
                  <c:v>31</c:v>
                </c:pt>
                <c:pt idx="3">
                  <c:v>6</c:v>
                </c:pt>
              </c:numCache>
            </c:numRef>
          </c:val>
        </c:ser>
        <c:ser>
          <c:idx val="1"/>
          <c:order val="1"/>
          <c:cat>
            <c:strRef>
              <c:f>Hoja1!$A$3:$A$6</c:f>
              <c:strCache>
                <c:ptCount val="4"/>
                <c:pt idx="0">
                  <c:v>mas de 8 horas</c:v>
                </c:pt>
                <c:pt idx="1">
                  <c:v>8 horas</c:v>
                </c:pt>
                <c:pt idx="2">
                  <c:v>entre 7 y 6 horas</c:v>
                </c:pt>
                <c:pt idx="3">
                  <c:v>menos de 6 horas</c:v>
                </c:pt>
              </c:strCache>
            </c:strRef>
          </c:cat>
          <c:val>
            <c:numRef>
              <c:f>Hoja1!$C$3:$C$6</c:f>
              <c:numCache>
                <c:formatCode>0.00%</c:formatCode>
                <c:ptCount val="4"/>
                <c:pt idx="0">
                  <c:v>0.13819999999999999</c:v>
                </c:pt>
                <c:pt idx="1">
                  <c:v>0.46800000000000008</c:v>
                </c:pt>
                <c:pt idx="2">
                  <c:v>0.32970000000000038</c:v>
                </c:pt>
                <c:pt idx="3">
                  <c:v>6.3800000000000009E-2</c:v>
                </c:pt>
              </c:numCache>
            </c:numRef>
          </c:val>
        </c:ser>
        <c:shape val="box"/>
        <c:axId val="74622464"/>
        <c:axId val="74624000"/>
        <c:axId val="0"/>
      </c:bar3DChart>
      <c:catAx>
        <c:axId val="74622464"/>
        <c:scaling>
          <c:orientation val="minMax"/>
        </c:scaling>
        <c:axPos val="b"/>
        <c:majorTickMark val="none"/>
        <c:tickLblPos val="nextTo"/>
        <c:txPr>
          <a:bodyPr/>
          <a:lstStyle/>
          <a:p>
            <a:pPr>
              <a:defRPr lang="es-EC"/>
            </a:pPr>
            <a:endParaRPr lang="es-EC"/>
          </a:p>
        </c:txPr>
        <c:crossAx val="74624000"/>
        <c:crosses val="autoZero"/>
        <c:auto val="1"/>
        <c:lblAlgn val="ctr"/>
        <c:lblOffset val="100"/>
      </c:catAx>
      <c:valAx>
        <c:axId val="74624000"/>
        <c:scaling>
          <c:orientation val="minMax"/>
        </c:scaling>
        <c:axPos val="l"/>
        <c:majorGridlines>
          <c:spPr>
            <a:ln w="25400" cap="flat" cmpd="sng" algn="ctr">
              <a:solidFill>
                <a:schemeClr val="dk1"/>
              </a:solidFill>
              <a:prstDash val="solid"/>
            </a:ln>
            <a:effectLst>
              <a:outerShdw blurRad="40000" dist="20000" dir="5400000" rotWithShape="0">
                <a:srgbClr val="000000">
                  <a:alpha val="38000"/>
                </a:srgbClr>
              </a:outerShdw>
            </a:effectLst>
          </c:spPr>
        </c:majorGridlines>
        <c:title>
          <c:layout/>
          <c:txPr>
            <a:bodyPr/>
            <a:lstStyle/>
            <a:p>
              <a:pPr>
                <a:defRPr lang="es-EC">
                  <a:solidFill>
                    <a:schemeClr val="tx1">
                      <a:lumMod val="10000"/>
                    </a:schemeClr>
                  </a:solidFill>
                </a:defRPr>
              </a:pPr>
              <a:endParaRPr lang="es-EC"/>
            </a:p>
          </c:txPr>
        </c:title>
        <c:numFmt formatCode="General" sourceLinked="1"/>
        <c:majorTickMark val="none"/>
        <c:tickLblPos val="nextTo"/>
        <c:txPr>
          <a:bodyPr/>
          <a:lstStyle/>
          <a:p>
            <a:pPr>
              <a:defRPr lang="es-EC">
                <a:solidFill>
                  <a:schemeClr val="tx1">
                    <a:lumMod val="10000"/>
                  </a:schemeClr>
                </a:solidFill>
              </a:defRPr>
            </a:pPr>
            <a:endParaRPr lang="es-EC"/>
          </a:p>
        </c:txPr>
        <c:crossAx val="74622464"/>
        <c:crosses val="autoZero"/>
        <c:crossBetween val="between"/>
      </c:valAx>
      <c:dTable>
        <c:showHorzBorder val="1"/>
        <c:showVertBorder val="1"/>
        <c:showOutline val="1"/>
        <c:showKeys val="1"/>
        <c:txPr>
          <a:bodyPr/>
          <a:lstStyle/>
          <a:p>
            <a:pPr rtl="0">
              <a:defRPr lang="es-EC">
                <a:solidFill>
                  <a:schemeClr val="tx1">
                    <a:lumMod val="10000"/>
                  </a:schemeClr>
                </a:solidFill>
              </a:defRPr>
            </a:pPr>
            <a:endParaRPr lang="es-EC"/>
          </a:p>
        </c:txPr>
      </c:dTable>
    </c:plotArea>
    <c:plotVisOnly val="1"/>
    <c:dispBlanksAs val="gap"/>
  </c:chart>
  <c:spPr>
    <a:solidFill>
      <a:srgbClr val="FFFFFF"/>
    </a:solidFill>
    <a:ln>
      <a:solidFill>
        <a:schemeClr val="accent2">
          <a:lumMod val="20000"/>
          <a:lumOff val="80000"/>
        </a:schemeClr>
      </a:solid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a:pPr>
            <a:r>
              <a:rPr lang="es-EC" sz="1600" dirty="0">
                <a:solidFill>
                  <a:schemeClr val="tx1">
                    <a:lumMod val="10000"/>
                  </a:schemeClr>
                </a:solidFill>
              </a:rPr>
              <a:t>Cantidad de sal utilizada en las comidas </a:t>
            </a:r>
          </a:p>
        </c:rich>
      </c:tx>
      <c:layout/>
    </c:title>
    <c:view3D>
      <c:rAngAx val="1"/>
    </c:view3D>
    <c:plotArea>
      <c:layout/>
      <c:bar3DChart>
        <c:barDir val="col"/>
        <c:grouping val="clustered"/>
        <c:ser>
          <c:idx val="0"/>
          <c:order val="0"/>
          <c:tx>
            <c:strRef>
              <c:f>Hoja1!$B$38</c:f>
              <c:strCache>
                <c:ptCount val="1"/>
                <c:pt idx="0">
                  <c:v>Numero</c:v>
                </c:pt>
              </c:strCache>
            </c:strRef>
          </c:tx>
          <c:dPt>
            <c:idx val="0"/>
            <c:spPr>
              <a:solidFill>
                <a:srgbClr val="92D050"/>
              </a:solidFill>
            </c:spPr>
          </c:dPt>
          <c:dPt>
            <c:idx val="1"/>
            <c:spPr>
              <a:solidFill>
                <a:srgbClr val="00B0F0"/>
              </a:solidFill>
            </c:spPr>
          </c:dPt>
          <c:dPt>
            <c:idx val="2"/>
            <c:spPr>
              <a:solidFill>
                <a:schemeClr val="accent6">
                  <a:lumMod val="75000"/>
                </a:schemeClr>
              </a:solidFill>
            </c:spPr>
          </c:dPt>
          <c:cat>
            <c:strRef>
              <c:f>Hoja1!$A$39:$A$41</c:f>
              <c:strCache>
                <c:ptCount val="3"/>
                <c:pt idx="0">
                  <c:v>sin sal </c:v>
                </c:pt>
                <c:pt idx="1">
                  <c:v>poca sal </c:v>
                </c:pt>
                <c:pt idx="2">
                  <c:v>mucha sal</c:v>
                </c:pt>
              </c:strCache>
            </c:strRef>
          </c:cat>
          <c:val>
            <c:numRef>
              <c:f>Hoja1!$B$39:$B$41</c:f>
              <c:numCache>
                <c:formatCode>General</c:formatCode>
                <c:ptCount val="3"/>
                <c:pt idx="0">
                  <c:v>19</c:v>
                </c:pt>
                <c:pt idx="1">
                  <c:v>65</c:v>
                </c:pt>
                <c:pt idx="2">
                  <c:v>10</c:v>
                </c:pt>
              </c:numCache>
            </c:numRef>
          </c:val>
        </c:ser>
        <c:ser>
          <c:idx val="1"/>
          <c:order val="1"/>
          <c:tx>
            <c:strRef>
              <c:f>Hoja1!$C$38</c:f>
              <c:strCache>
                <c:ptCount val="1"/>
                <c:pt idx="0">
                  <c:v>Porcentaje</c:v>
                </c:pt>
              </c:strCache>
            </c:strRef>
          </c:tx>
          <c:cat>
            <c:strRef>
              <c:f>Hoja1!$A$39:$A$41</c:f>
              <c:strCache>
                <c:ptCount val="3"/>
                <c:pt idx="0">
                  <c:v>sin sal </c:v>
                </c:pt>
                <c:pt idx="1">
                  <c:v>poca sal </c:v>
                </c:pt>
                <c:pt idx="2">
                  <c:v>mucha sal</c:v>
                </c:pt>
              </c:strCache>
            </c:strRef>
          </c:cat>
          <c:val>
            <c:numRef>
              <c:f>Hoja1!$C$39:$C$41</c:f>
              <c:numCache>
                <c:formatCode>0.00%</c:formatCode>
                <c:ptCount val="3"/>
                <c:pt idx="0">
                  <c:v>0.2021</c:v>
                </c:pt>
                <c:pt idx="1">
                  <c:v>0.69140000000000001</c:v>
                </c:pt>
                <c:pt idx="2">
                  <c:v>0.10630000000000002</c:v>
                </c:pt>
              </c:numCache>
            </c:numRef>
          </c:val>
        </c:ser>
        <c:shape val="box"/>
        <c:axId val="74863744"/>
        <c:axId val="74865280"/>
        <c:axId val="0"/>
      </c:bar3DChart>
      <c:catAx>
        <c:axId val="74863744"/>
        <c:scaling>
          <c:orientation val="minMax"/>
        </c:scaling>
        <c:axPos val="b"/>
        <c:majorTickMark val="none"/>
        <c:tickLblPos val="nextTo"/>
        <c:txPr>
          <a:bodyPr/>
          <a:lstStyle/>
          <a:p>
            <a:pPr>
              <a:defRPr lang="es-EC"/>
            </a:pPr>
            <a:endParaRPr lang="es-EC"/>
          </a:p>
        </c:txPr>
        <c:crossAx val="74865280"/>
        <c:crosses val="autoZero"/>
        <c:auto val="1"/>
        <c:lblAlgn val="ctr"/>
        <c:lblOffset val="100"/>
      </c:catAx>
      <c:valAx>
        <c:axId val="74865280"/>
        <c:scaling>
          <c:orientation val="minMax"/>
        </c:scaling>
        <c:axPos val="l"/>
        <c:majorGridlines>
          <c:spPr>
            <a:ln w="9525" cap="flat" cmpd="sng" algn="ctr">
              <a:solidFill>
                <a:schemeClr val="dk1">
                  <a:shade val="95000"/>
                  <a:satMod val="105000"/>
                </a:schemeClr>
              </a:solidFill>
              <a:prstDash val="solid"/>
            </a:ln>
            <a:effectLst/>
          </c:spPr>
        </c:majorGridlines>
        <c:title>
          <c:tx>
            <c:rich>
              <a:bodyPr/>
              <a:lstStyle/>
              <a:p>
                <a:pPr>
                  <a:defRPr lang="es-EC">
                    <a:solidFill>
                      <a:schemeClr val="tx1">
                        <a:lumMod val="10000"/>
                      </a:schemeClr>
                    </a:solidFill>
                  </a:defRPr>
                </a:pPr>
                <a:r>
                  <a:rPr lang="es-EC">
                    <a:solidFill>
                      <a:schemeClr val="tx1">
                        <a:lumMod val="10000"/>
                      </a:schemeClr>
                    </a:solidFill>
                  </a:rPr>
                  <a:t>porcentaje </a:t>
                </a:r>
              </a:p>
            </c:rich>
          </c:tx>
          <c:layout/>
        </c:title>
        <c:numFmt formatCode="General" sourceLinked="1"/>
        <c:majorTickMark val="none"/>
        <c:tickLblPos val="nextTo"/>
        <c:txPr>
          <a:bodyPr/>
          <a:lstStyle/>
          <a:p>
            <a:pPr>
              <a:defRPr lang="es-EC">
                <a:solidFill>
                  <a:schemeClr val="tx1">
                    <a:lumMod val="10000"/>
                  </a:schemeClr>
                </a:solidFill>
              </a:defRPr>
            </a:pPr>
            <a:endParaRPr lang="es-EC"/>
          </a:p>
        </c:txPr>
        <c:crossAx val="74863744"/>
        <c:crosses val="autoZero"/>
        <c:crossBetween val="between"/>
      </c:valAx>
      <c:dTable>
        <c:showHorzBorder val="1"/>
        <c:showVertBorder val="1"/>
        <c:showOutline val="1"/>
        <c:showKeys val="1"/>
        <c:txPr>
          <a:bodyPr/>
          <a:lstStyle/>
          <a:p>
            <a:pPr rtl="0">
              <a:defRPr lang="es-EC">
                <a:solidFill>
                  <a:schemeClr val="tx1">
                    <a:lumMod val="10000"/>
                  </a:schemeClr>
                </a:solidFill>
              </a:defRPr>
            </a:pPr>
            <a:endParaRPr lang="es-EC"/>
          </a:p>
        </c:txPr>
      </c:dTable>
    </c:plotArea>
    <c:plotVisOnly val="1"/>
    <c:dispBlanksAs val="gap"/>
  </c:chart>
  <c:spPr>
    <a:solidFill>
      <a:schemeClr val="accent4">
        <a:lumMod val="20000"/>
        <a:lumOff val="80000"/>
      </a:schemeClr>
    </a:solidFill>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a:solidFill>
                  <a:schemeClr val="tx1">
                    <a:lumMod val="10000"/>
                  </a:schemeClr>
                </a:solidFill>
              </a:defRPr>
            </a:pPr>
            <a:r>
              <a:rPr lang="es-EC">
                <a:solidFill>
                  <a:schemeClr val="tx1">
                    <a:lumMod val="10000"/>
                  </a:schemeClr>
                </a:solidFill>
              </a:rPr>
              <a:t>Enfermedades que se relacionan con la HTA</a:t>
            </a:r>
          </a:p>
        </c:rich>
      </c:tx>
      <c:layout>
        <c:manualLayout>
          <c:xMode val="edge"/>
          <c:yMode val="edge"/>
          <c:x val="0.15883792701065588"/>
          <c:y val="2.4576848879203778E-2"/>
        </c:manualLayout>
      </c:layout>
    </c:title>
    <c:view3D>
      <c:rAngAx val="1"/>
    </c:view3D>
    <c:plotArea>
      <c:layout/>
      <c:bar3DChart>
        <c:barDir val="col"/>
        <c:grouping val="clustered"/>
        <c:ser>
          <c:idx val="0"/>
          <c:order val="0"/>
          <c:tx>
            <c:strRef>
              <c:f>Hoja1!$B$53</c:f>
              <c:strCache>
                <c:ptCount val="1"/>
              </c:strCache>
            </c:strRef>
          </c:tx>
          <c:cat>
            <c:strRef>
              <c:f>Hoja1!$A$54:$A$61</c:f>
              <c:strCache>
                <c:ptCount val="8"/>
                <c:pt idx="0">
                  <c:v>diabetes mellitus</c:v>
                </c:pt>
                <c:pt idx="1">
                  <c:v>insuficiencia renal</c:v>
                </c:pt>
                <c:pt idx="2">
                  <c:v>insuficiencia cardiaca</c:v>
                </c:pt>
                <c:pt idx="3">
                  <c:v>hipercolesterolemia</c:v>
                </c:pt>
                <c:pt idx="4">
                  <c:v>accidente vascular encefálico</c:v>
                </c:pt>
                <c:pt idx="5">
                  <c:v>cardiopatía isquémica</c:v>
                </c:pt>
                <c:pt idx="6">
                  <c:v>enfisema pulmonar</c:v>
                </c:pt>
                <c:pt idx="7">
                  <c:v>ninguna</c:v>
                </c:pt>
              </c:strCache>
            </c:strRef>
          </c:cat>
          <c:val>
            <c:numRef>
              <c:f>Hoja1!$B$54:$B$61</c:f>
              <c:numCache>
                <c:formatCode>General</c:formatCode>
                <c:ptCount val="8"/>
              </c:numCache>
            </c:numRef>
          </c:val>
        </c:ser>
        <c:ser>
          <c:idx val="1"/>
          <c:order val="1"/>
          <c:tx>
            <c:strRef>
              <c:f>Hoja1!$C$53</c:f>
              <c:strCache>
                <c:ptCount val="1"/>
                <c:pt idx="0">
                  <c:v>Numero</c:v>
                </c:pt>
              </c:strCache>
            </c:strRef>
          </c:tx>
          <c:dPt>
            <c:idx val="0"/>
            <c:spPr>
              <a:solidFill>
                <a:schemeClr val="bg2">
                  <a:lumMod val="50000"/>
                </a:schemeClr>
              </a:solidFill>
            </c:spPr>
          </c:dPt>
          <c:dPt>
            <c:idx val="1"/>
            <c:spPr>
              <a:solidFill>
                <a:schemeClr val="accent4">
                  <a:lumMod val="75000"/>
                </a:schemeClr>
              </a:solidFill>
            </c:spPr>
          </c:dPt>
          <c:dPt>
            <c:idx val="2"/>
            <c:spPr>
              <a:solidFill>
                <a:srgbClr val="FF0000"/>
              </a:solidFill>
            </c:spPr>
          </c:dPt>
          <c:dPt>
            <c:idx val="3"/>
            <c:spPr>
              <a:solidFill>
                <a:schemeClr val="accent1">
                  <a:lumMod val="60000"/>
                  <a:lumOff val="40000"/>
                </a:schemeClr>
              </a:solidFill>
            </c:spPr>
          </c:dPt>
          <c:dPt>
            <c:idx val="7"/>
            <c:spPr>
              <a:solidFill>
                <a:srgbClr val="FFFF00"/>
              </a:solidFill>
            </c:spPr>
          </c:dPt>
          <c:cat>
            <c:strRef>
              <c:f>Hoja1!$A$54:$A$61</c:f>
              <c:strCache>
                <c:ptCount val="8"/>
                <c:pt idx="0">
                  <c:v>diabetes mellitus</c:v>
                </c:pt>
                <c:pt idx="1">
                  <c:v>insuficiencia renal</c:v>
                </c:pt>
                <c:pt idx="2">
                  <c:v>insuficiencia cardiaca</c:v>
                </c:pt>
                <c:pt idx="3">
                  <c:v>hipercolesterolemia</c:v>
                </c:pt>
                <c:pt idx="4">
                  <c:v>accidente vascular encefálico</c:v>
                </c:pt>
                <c:pt idx="5">
                  <c:v>cardiopatía isquémica</c:v>
                </c:pt>
                <c:pt idx="6">
                  <c:v>enfisema pulmonar</c:v>
                </c:pt>
                <c:pt idx="7">
                  <c:v>ninguna</c:v>
                </c:pt>
              </c:strCache>
            </c:strRef>
          </c:cat>
          <c:val>
            <c:numRef>
              <c:f>Hoja1!$C$54:$C$61</c:f>
              <c:numCache>
                <c:formatCode>General</c:formatCode>
                <c:ptCount val="8"/>
                <c:pt idx="0">
                  <c:v>8</c:v>
                </c:pt>
                <c:pt idx="1">
                  <c:v>4</c:v>
                </c:pt>
                <c:pt idx="2">
                  <c:v>2</c:v>
                </c:pt>
                <c:pt idx="3">
                  <c:v>9</c:v>
                </c:pt>
                <c:pt idx="4">
                  <c:v>0</c:v>
                </c:pt>
                <c:pt idx="5">
                  <c:v>2</c:v>
                </c:pt>
                <c:pt idx="6">
                  <c:v>1</c:v>
                </c:pt>
                <c:pt idx="7">
                  <c:v>68</c:v>
                </c:pt>
              </c:numCache>
            </c:numRef>
          </c:val>
        </c:ser>
        <c:ser>
          <c:idx val="2"/>
          <c:order val="2"/>
          <c:tx>
            <c:strRef>
              <c:f>Hoja1!$D$53</c:f>
              <c:strCache>
                <c:ptCount val="1"/>
                <c:pt idx="0">
                  <c:v>Porcentaje</c:v>
                </c:pt>
              </c:strCache>
            </c:strRef>
          </c:tx>
          <c:cat>
            <c:strRef>
              <c:f>Hoja1!$A$54:$A$61</c:f>
              <c:strCache>
                <c:ptCount val="8"/>
                <c:pt idx="0">
                  <c:v>diabetes mellitus</c:v>
                </c:pt>
                <c:pt idx="1">
                  <c:v>insuficiencia renal</c:v>
                </c:pt>
                <c:pt idx="2">
                  <c:v>insuficiencia cardiaca</c:v>
                </c:pt>
                <c:pt idx="3">
                  <c:v>hipercolesterolemia</c:v>
                </c:pt>
                <c:pt idx="4">
                  <c:v>accidente vascular encefálico</c:v>
                </c:pt>
                <c:pt idx="5">
                  <c:v>cardiopatía isquémica</c:v>
                </c:pt>
                <c:pt idx="6">
                  <c:v>enfisema pulmonar</c:v>
                </c:pt>
                <c:pt idx="7">
                  <c:v>ninguna</c:v>
                </c:pt>
              </c:strCache>
            </c:strRef>
          </c:cat>
          <c:val>
            <c:numRef>
              <c:f>Hoja1!$D$54:$D$61</c:f>
              <c:numCache>
                <c:formatCode>0.00%</c:formatCode>
                <c:ptCount val="8"/>
                <c:pt idx="0">
                  <c:v>8.5100000000000023E-2</c:v>
                </c:pt>
                <c:pt idx="1">
                  <c:v>4.2500000000000003E-2</c:v>
                </c:pt>
                <c:pt idx="2">
                  <c:v>2.1200000000000042E-2</c:v>
                </c:pt>
                <c:pt idx="3">
                  <c:v>9.5700000000000063E-2</c:v>
                </c:pt>
                <c:pt idx="4" formatCode="0%">
                  <c:v>0</c:v>
                </c:pt>
                <c:pt idx="5">
                  <c:v>2.1200000000000042E-2</c:v>
                </c:pt>
                <c:pt idx="6">
                  <c:v>1.0600000000000021E-2</c:v>
                </c:pt>
                <c:pt idx="7">
                  <c:v>0.72340000000000004</c:v>
                </c:pt>
              </c:numCache>
            </c:numRef>
          </c:val>
        </c:ser>
        <c:shape val="box"/>
        <c:axId val="75053312"/>
        <c:axId val="75059200"/>
        <c:axId val="0"/>
      </c:bar3DChart>
      <c:catAx>
        <c:axId val="75053312"/>
        <c:scaling>
          <c:orientation val="minMax"/>
        </c:scaling>
        <c:axPos val="b"/>
        <c:majorTickMark val="none"/>
        <c:tickLblPos val="nextTo"/>
        <c:txPr>
          <a:bodyPr/>
          <a:lstStyle/>
          <a:p>
            <a:pPr>
              <a:defRPr lang="es-EC"/>
            </a:pPr>
            <a:endParaRPr lang="es-EC"/>
          </a:p>
        </c:txPr>
        <c:crossAx val="75059200"/>
        <c:crosses val="autoZero"/>
        <c:auto val="1"/>
        <c:lblAlgn val="ctr"/>
        <c:lblOffset val="100"/>
      </c:catAx>
      <c:valAx>
        <c:axId val="75059200"/>
        <c:scaling>
          <c:orientation val="minMax"/>
        </c:scaling>
        <c:axPos val="l"/>
        <c:majorGridlines>
          <c:spPr>
            <a:ln w="9525" cap="flat" cmpd="sng" algn="ctr">
              <a:solidFill>
                <a:schemeClr val="dk1">
                  <a:shade val="95000"/>
                  <a:satMod val="105000"/>
                </a:schemeClr>
              </a:solidFill>
              <a:prstDash val="solid"/>
            </a:ln>
            <a:effectLst/>
          </c:spPr>
        </c:majorGridlines>
        <c:title>
          <c:tx>
            <c:rich>
              <a:bodyPr/>
              <a:lstStyle/>
              <a:p>
                <a:pPr>
                  <a:defRPr lang="es-EC">
                    <a:solidFill>
                      <a:schemeClr val="tx1">
                        <a:lumMod val="10000"/>
                      </a:schemeClr>
                    </a:solidFill>
                  </a:defRPr>
                </a:pPr>
                <a:r>
                  <a:rPr lang="es-EC">
                    <a:solidFill>
                      <a:schemeClr val="tx1">
                        <a:lumMod val="10000"/>
                      </a:schemeClr>
                    </a:solidFill>
                  </a:rPr>
                  <a:t>porcentaje </a:t>
                </a:r>
              </a:p>
            </c:rich>
          </c:tx>
          <c:layout/>
        </c:title>
        <c:numFmt formatCode="General" sourceLinked="1"/>
        <c:majorTickMark val="none"/>
        <c:tickLblPos val="nextTo"/>
        <c:txPr>
          <a:bodyPr/>
          <a:lstStyle/>
          <a:p>
            <a:pPr>
              <a:defRPr lang="es-EC">
                <a:solidFill>
                  <a:schemeClr val="tx1">
                    <a:lumMod val="10000"/>
                  </a:schemeClr>
                </a:solidFill>
              </a:defRPr>
            </a:pPr>
            <a:endParaRPr lang="es-EC"/>
          </a:p>
        </c:txPr>
        <c:crossAx val="75053312"/>
        <c:crosses val="autoZero"/>
        <c:crossBetween val="between"/>
      </c:valAx>
      <c:dTable>
        <c:showHorzBorder val="1"/>
        <c:showVertBorder val="1"/>
        <c:showOutline val="1"/>
        <c:showKeys val="1"/>
        <c:txPr>
          <a:bodyPr/>
          <a:lstStyle/>
          <a:p>
            <a:pPr rtl="0">
              <a:defRPr lang="es-EC">
                <a:solidFill>
                  <a:schemeClr val="tx1">
                    <a:lumMod val="10000"/>
                  </a:schemeClr>
                </a:solidFill>
              </a:defRPr>
            </a:pPr>
            <a:endParaRPr lang="es-EC"/>
          </a:p>
        </c:txPr>
      </c:dTable>
    </c:plotArea>
    <c:plotVisOnly val="1"/>
    <c:dispBlanksAs val="gap"/>
  </c:chart>
  <c:spPr>
    <a:solidFill>
      <a:schemeClr val="accent3">
        <a:lumMod val="40000"/>
        <a:lumOff val="60000"/>
      </a:scheme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lang="es-ES"/>
            </a:pPr>
            <a:r>
              <a:rPr lang="es-ES"/>
              <a:t>clasificaciò</a:t>
            </a:r>
            <a:r>
              <a:rPr lang="es-ES" baseline="0"/>
              <a:t>n de la P/A</a:t>
            </a:r>
            <a:endParaRPr lang="es-ES"/>
          </a:p>
        </c:rich>
      </c:tx>
      <c:layout/>
    </c:title>
    <c:view3D>
      <c:rAngAx val="1"/>
    </c:view3D>
    <c:plotArea>
      <c:layout/>
      <c:bar3DChart>
        <c:barDir val="col"/>
        <c:grouping val="clustered"/>
        <c:ser>
          <c:idx val="0"/>
          <c:order val="0"/>
          <c:tx>
            <c:strRef>
              <c:f>Hoja1!$B$2</c:f>
              <c:strCache>
                <c:ptCount val="1"/>
              </c:strCache>
            </c:strRef>
          </c:tx>
          <c:cat>
            <c:strRef>
              <c:f>Hoja1!$A$3:$A$7</c:f>
              <c:strCache>
                <c:ptCount val="5"/>
                <c:pt idx="0">
                  <c:v>presión arterial normal</c:v>
                </c:pt>
                <c:pt idx="1">
                  <c:v>pre hipertensión</c:v>
                </c:pt>
                <c:pt idx="2">
                  <c:v>HTA ligera estadio 1</c:v>
                </c:pt>
                <c:pt idx="3">
                  <c:v>HTA moderada estadio 2</c:v>
                </c:pt>
                <c:pt idx="4">
                  <c:v>HTA severa estadio 3</c:v>
                </c:pt>
              </c:strCache>
            </c:strRef>
          </c:cat>
          <c:val>
            <c:numRef>
              <c:f>Hoja1!$B$3:$B$7</c:f>
              <c:numCache>
                <c:formatCode>General</c:formatCode>
                <c:ptCount val="5"/>
              </c:numCache>
            </c:numRef>
          </c:val>
        </c:ser>
        <c:ser>
          <c:idx val="1"/>
          <c:order val="1"/>
          <c:tx>
            <c:strRef>
              <c:f>Hoja1!$C$2</c:f>
              <c:strCache>
                <c:ptCount val="1"/>
                <c:pt idx="0">
                  <c:v>numero de personas </c:v>
                </c:pt>
              </c:strCache>
            </c:strRef>
          </c:tx>
          <c:dPt>
            <c:idx val="0"/>
            <c:spPr>
              <a:solidFill>
                <a:schemeClr val="tx2"/>
              </a:solidFill>
            </c:spPr>
          </c:dPt>
          <c:dPt>
            <c:idx val="1"/>
            <c:spPr>
              <a:solidFill>
                <a:srgbClr val="00B050"/>
              </a:solidFill>
            </c:spPr>
          </c:dPt>
          <c:dPt>
            <c:idx val="2"/>
            <c:spPr>
              <a:solidFill>
                <a:srgbClr val="00B0F0"/>
              </a:solidFill>
            </c:spPr>
          </c:dPt>
          <c:cat>
            <c:strRef>
              <c:f>Hoja1!$A$3:$A$7</c:f>
              <c:strCache>
                <c:ptCount val="5"/>
                <c:pt idx="0">
                  <c:v>presión arterial normal</c:v>
                </c:pt>
                <c:pt idx="1">
                  <c:v>pre hipertensión</c:v>
                </c:pt>
                <c:pt idx="2">
                  <c:v>HTA ligera estadio 1</c:v>
                </c:pt>
                <c:pt idx="3">
                  <c:v>HTA moderada estadio 2</c:v>
                </c:pt>
                <c:pt idx="4">
                  <c:v>HTA severa estadio 3</c:v>
                </c:pt>
              </c:strCache>
            </c:strRef>
          </c:cat>
          <c:val>
            <c:numRef>
              <c:f>Hoja1!$C$3:$C$7</c:f>
              <c:numCache>
                <c:formatCode>General</c:formatCode>
                <c:ptCount val="5"/>
                <c:pt idx="0">
                  <c:v>62</c:v>
                </c:pt>
                <c:pt idx="1">
                  <c:v>20</c:v>
                </c:pt>
                <c:pt idx="2">
                  <c:v>11</c:v>
                </c:pt>
                <c:pt idx="3">
                  <c:v>1</c:v>
                </c:pt>
                <c:pt idx="4">
                  <c:v>0</c:v>
                </c:pt>
              </c:numCache>
            </c:numRef>
          </c:val>
        </c:ser>
        <c:ser>
          <c:idx val="2"/>
          <c:order val="2"/>
          <c:tx>
            <c:strRef>
              <c:f>Hoja1!$D$2</c:f>
              <c:strCache>
                <c:ptCount val="1"/>
                <c:pt idx="0">
                  <c:v>porcentaje</c:v>
                </c:pt>
              </c:strCache>
            </c:strRef>
          </c:tx>
          <c:cat>
            <c:strRef>
              <c:f>Hoja1!$A$3:$A$7</c:f>
              <c:strCache>
                <c:ptCount val="5"/>
                <c:pt idx="0">
                  <c:v>presión arterial normal</c:v>
                </c:pt>
                <c:pt idx="1">
                  <c:v>pre hipertensión</c:v>
                </c:pt>
                <c:pt idx="2">
                  <c:v>HTA ligera estadio 1</c:v>
                </c:pt>
                <c:pt idx="3">
                  <c:v>HTA moderada estadio 2</c:v>
                </c:pt>
                <c:pt idx="4">
                  <c:v>HTA severa estadio 3</c:v>
                </c:pt>
              </c:strCache>
            </c:strRef>
          </c:cat>
          <c:val>
            <c:numRef>
              <c:f>Hoja1!$D$3:$D$7</c:f>
              <c:numCache>
                <c:formatCode>0.00%</c:formatCode>
                <c:ptCount val="5"/>
                <c:pt idx="0">
                  <c:v>0.65900000000000136</c:v>
                </c:pt>
                <c:pt idx="1">
                  <c:v>0.21020000000000028</c:v>
                </c:pt>
                <c:pt idx="2">
                  <c:v>0.11700000000000002</c:v>
                </c:pt>
                <c:pt idx="3">
                  <c:v>1.0600000000000021E-2</c:v>
                </c:pt>
                <c:pt idx="4" formatCode="0%">
                  <c:v>0</c:v>
                </c:pt>
              </c:numCache>
            </c:numRef>
          </c:val>
        </c:ser>
        <c:shape val="box"/>
        <c:axId val="62779392"/>
        <c:axId val="62780928"/>
        <c:axId val="0"/>
      </c:bar3DChart>
      <c:catAx>
        <c:axId val="62779392"/>
        <c:scaling>
          <c:orientation val="minMax"/>
        </c:scaling>
        <c:axPos val="b"/>
        <c:majorTickMark val="none"/>
        <c:tickLblPos val="nextTo"/>
        <c:txPr>
          <a:bodyPr/>
          <a:lstStyle/>
          <a:p>
            <a:pPr>
              <a:defRPr lang="es-ES"/>
            </a:pPr>
            <a:endParaRPr lang="es-EC"/>
          </a:p>
        </c:txPr>
        <c:crossAx val="62780928"/>
        <c:crosses val="autoZero"/>
        <c:auto val="1"/>
        <c:lblAlgn val="ctr"/>
        <c:lblOffset val="100"/>
      </c:catAx>
      <c:valAx>
        <c:axId val="62780928"/>
        <c:scaling>
          <c:orientation val="minMax"/>
        </c:scaling>
        <c:axPos val="l"/>
        <c:majorGridlines/>
        <c:title>
          <c:layout/>
          <c:txPr>
            <a:bodyPr/>
            <a:lstStyle/>
            <a:p>
              <a:pPr>
                <a:defRPr lang="es-ES"/>
              </a:pPr>
              <a:endParaRPr lang="es-EC"/>
            </a:p>
          </c:txPr>
        </c:title>
        <c:numFmt formatCode="General" sourceLinked="1"/>
        <c:majorTickMark val="none"/>
        <c:tickLblPos val="nextTo"/>
        <c:txPr>
          <a:bodyPr/>
          <a:lstStyle/>
          <a:p>
            <a:pPr>
              <a:defRPr lang="es-ES"/>
            </a:pPr>
            <a:endParaRPr lang="es-EC"/>
          </a:p>
        </c:txPr>
        <c:crossAx val="62779392"/>
        <c:crosses val="autoZero"/>
        <c:crossBetween val="between"/>
      </c:valAx>
      <c:dTable>
        <c:showHorzBorder val="1"/>
        <c:showVertBorder val="1"/>
        <c:showOutline val="1"/>
        <c:showKeys val="1"/>
        <c:txPr>
          <a:bodyPr/>
          <a:lstStyle/>
          <a:p>
            <a:pPr rtl="0">
              <a:defRPr lang="es-ES"/>
            </a:pPr>
            <a:endParaRPr lang="es-EC"/>
          </a:p>
        </c:txPr>
      </c:dTable>
    </c:plotArea>
    <c:plotVisOnly val="1"/>
    <c:dispBlanksAs val="gap"/>
  </c:chart>
  <c:spPr>
    <a:solidFill>
      <a:schemeClr val="accent4">
        <a:lumMod val="20000"/>
        <a:lumOff val="80000"/>
      </a:schemeClr>
    </a:solidFill>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lang="es-ES"/>
            </a:pPr>
            <a:r>
              <a:rPr lang="es-ES"/>
              <a:t>clasificación del IMC </a:t>
            </a:r>
          </a:p>
        </c:rich>
      </c:tx>
      <c:layout/>
    </c:title>
    <c:view3D>
      <c:rAngAx val="1"/>
    </c:view3D>
    <c:plotArea>
      <c:layout/>
      <c:bar3DChart>
        <c:barDir val="col"/>
        <c:grouping val="clustered"/>
        <c:ser>
          <c:idx val="0"/>
          <c:order val="0"/>
          <c:tx>
            <c:strRef>
              <c:f>Hoja1!$B$27</c:f>
              <c:strCache>
                <c:ptCount val="1"/>
              </c:strCache>
            </c:strRef>
          </c:tx>
          <c:cat>
            <c:strRef>
              <c:f>Hoja1!$A$28:$A$38</c:f>
              <c:strCache>
                <c:ptCount val="11"/>
                <c:pt idx="0">
                  <c:v>infra peso</c:v>
                </c:pt>
                <c:pt idx="1">
                  <c:v>delgadez severa</c:v>
                </c:pt>
                <c:pt idx="2">
                  <c:v>delgadez moderada</c:v>
                </c:pt>
                <c:pt idx="3">
                  <c:v>delgadez aceptable</c:v>
                </c:pt>
                <c:pt idx="4">
                  <c:v>NORMAL</c:v>
                </c:pt>
                <c:pt idx="5">
                  <c:v>sobre peso</c:v>
                </c:pt>
                <c:pt idx="6">
                  <c:v>pre obeso</c:v>
                </c:pt>
                <c:pt idx="7">
                  <c:v>obeso</c:v>
                </c:pt>
                <c:pt idx="8">
                  <c:v>obesidad tipo 1</c:v>
                </c:pt>
                <c:pt idx="9">
                  <c:v>obesidad tipo 2</c:v>
                </c:pt>
                <c:pt idx="10">
                  <c:v>obesidad tipo 3 </c:v>
                </c:pt>
              </c:strCache>
            </c:strRef>
          </c:cat>
          <c:val>
            <c:numRef>
              <c:f>Hoja1!$B$28:$B$38</c:f>
              <c:numCache>
                <c:formatCode>General</c:formatCode>
                <c:ptCount val="11"/>
              </c:numCache>
            </c:numRef>
          </c:val>
        </c:ser>
        <c:ser>
          <c:idx val="1"/>
          <c:order val="1"/>
          <c:tx>
            <c:strRef>
              <c:f>Hoja1!$C$27</c:f>
              <c:strCache>
                <c:ptCount val="1"/>
                <c:pt idx="0">
                  <c:v>numero</c:v>
                </c:pt>
              </c:strCache>
            </c:strRef>
          </c:tx>
          <c:dPt>
            <c:idx val="4"/>
            <c:spPr>
              <a:solidFill>
                <a:schemeClr val="accent3">
                  <a:lumMod val="75000"/>
                </a:schemeClr>
              </a:solidFill>
            </c:spPr>
          </c:dPt>
          <c:dPt>
            <c:idx val="6"/>
            <c:spPr>
              <a:solidFill>
                <a:schemeClr val="accent4"/>
              </a:solidFill>
            </c:spPr>
          </c:dPt>
          <c:dPt>
            <c:idx val="8"/>
            <c:spPr>
              <a:solidFill>
                <a:schemeClr val="accent6"/>
              </a:solidFill>
            </c:spPr>
          </c:dPt>
          <c:dPt>
            <c:idx val="9"/>
            <c:spPr>
              <a:solidFill>
                <a:schemeClr val="tx2"/>
              </a:solidFill>
            </c:spPr>
          </c:dPt>
          <c:cat>
            <c:strRef>
              <c:f>Hoja1!$A$28:$A$38</c:f>
              <c:strCache>
                <c:ptCount val="11"/>
                <c:pt idx="0">
                  <c:v>infra peso</c:v>
                </c:pt>
                <c:pt idx="1">
                  <c:v>delgadez severa</c:v>
                </c:pt>
                <c:pt idx="2">
                  <c:v>delgadez moderada</c:v>
                </c:pt>
                <c:pt idx="3">
                  <c:v>delgadez aceptable</c:v>
                </c:pt>
                <c:pt idx="4">
                  <c:v>NORMAL</c:v>
                </c:pt>
                <c:pt idx="5">
                  <c:v>sobre peso</c:v>
                </c:pt>
                <c:pt idx="6">
                  <c:v>pre obeso</c:v>
                </c:pt>
                <c:pt idx="7">
                  <c:v>obeso</c:v>
                </c:pt>
                <c:pt idx="8">
                  <c:v>obesidad tipo 1</c:v>
                </c:pt>
                <c:pt idx="9">
                  <c:v>obesidad tipo 2</c:v>
                </c:pt>
                <c:pt idx="10">
                  <c:v>obesidad tipo 3 </c:v>
                </c:pt>
              </c:strCache>
            </c:strRef>
          </c:cat>
          <c:val>
            <c:numRef>
              <c:f>Hoja1!$C$28:$C$38</c:f>
              <c:numCache>
                <c:formatCode>General</c:formatCode>
                <c:ptCount val="11"/>
                <c:pt idx="0">
                  <c:v>0</c:v>
                </c:pt>
                <c:pt idx="1">
                  <c:v>0</c:v>
                </c:pt>
                <c:pt idx="2">
                  <c:v>0</c:v>
                </c:pt>
                <c:pt idx="3">
                  <c:v>2</c:v>
                </c:pt>
                <c:pt idx="4">
                  <c:v>49</c:v>
                </c:pt>
                <c:pt idx="5">
                  <c:v>2</c:v>
                </c:pt>
                <c:pt idx="6">
                  <c:v>25</c:v>
                </c:pt>
                <c:pt idx="7">
                  <c:v>0</c:v>
                </c:pt>
                <c:pt idx="8">
                  <c:v>10</c:v>
                </c:pt>
                <c:pt idx="9">
                  <c:v>4</c:v>
                </c:pt>
                <c:pt idx="10">
                  <c:v>2</c:v>
                </c:pt>
              </c:numCache>
            </c:numRef>
          </c:val>
        </c:ser>
        <c:ser>
          <c:idx val="2"/>
          <c:order val="2"/>
          <c:tx>
            <c:strRef>
              <c:f>Hoja1!$D$27</c:f>
              <c:strCache>
                <c:ptCount val="1"/>
                <c:pt idx="0">
                  <c:v>porcentaje</c:v>
                </c:pt>
              </c:strCache>
            </c:strRef>
          </c:tx>
          <c:cat>
            <c:strRef>
              <c:f>Hoja1!$A$28:$A$38</c:f>
              <c:strCache>
                <c:ptCount val="11"/>
                <c:pt idx="0">
                  <c:v>infra peso</c:v>
                </c:pt>
                <c:pt idx="1">
                  <c:v>delgadez severa</c:v>
                </c:pt>
                <c:pt idx="2">
                  <c:v>delgadez moderada</c:v>
                </c:pt>
                <c:pt idx="3">
                  <c:v>delgadez aceptable</c:v>
                </c:pt>
                <c:pt idx="4">
                  <c:v>NORMAL</c:v>
                </c:pt>
                <c:pt idx="5">
                  <c:v>sobre peso</c:v>
                </c:pt>
                <c:pt idx="6">
                  <c:v>pre obeso</c:v>
                </c:pt>
                <c:pt idx="7">
                  <c:v>obeso</c:v>
                </c:pt>
                <c:pt idx="8">
                  <c:v>obesidad tipo 1</c:v>
                </c:pt>
                <c:pt idx="9">
                  <c:v>obesidad tipo 2</c:v>
                </c:pt>
                <c:pt idx="10">
                  <c:v>obesidad tipo 3 </c:v>
                </c:pt>
              </c:strCache>
            </c:strRef>
          </c:cat>
          <c:val>
            <c:numRef>
              <c:f>Hoja1!$D$28:$D$38</c:f>
              <c:numCache>
                <c:formatCode>General</c:formatCode>
                <c:ptCount val="11"/>
                <c:pt idx="0">
                  <c:v>0</c:v>
                </c:pt>
                <c:pt idx="1">
                  <c:v>0</c:v>
                </c:pt>
                <c:pt idx="2">
                  <c:v>0</c:v>
                </c:pt>
                <c:pt idx="3" formatCode="0.00%">
                  <c:v>2.1200000000000042E-2</c:v>
                </c:pt>
                <c:pt idx="4" formatCode="0.00%">
                  <c:v>0.5212</c:v>
                </c:pt>
                <c:pt idx="5" formatCode="0.00%">
                  <c:v>2.1200000000000042E-2</c:v>
                </c:pt>
                <c:pt idx="6" formatCode="0.00%">
                  <c:v>0.26590000000000008</c:v>
                </c:pt>
                <c:pt idx="7">
                  <c:v>0</c:v>
                </c:pt>
                <c:pt idx="8" formatCode="0.00%">
                  <c:v>0.10630000000000002</c:v>
                </c:pt>
                <c:pt idx="9" formatCode="0.00%">
                  <c:v>4.2500000000000003E-2</c:v>
                </c:pt>
                <c:pt idx="10" formatCode="0.00%">
                  <c:v>2.1200000000000042E-2</c:v>
                </c:pt>
              </c:numCache>
            </c:numRef>
          </c:val>
        </c:ser>
        <c:shape val="box"/>
        <c:axId val="64668032"/>
        <c:axId val="64669568"/>
        <c:axId val="0"/>
      </c:bar3DChart>
      <c:catAx>
        <c:axId val="64668032"/>
        <c:scaling>
          <c:orientation val="minMax"/>
        </c:scaling>
        <c:axPos val="b"/>
        <c:majorTickMark val="none"/>
        <c:tickLblPos val="nextTo"/>
        <c:txPr>
          <a:bodyPr/>
          <a:lstStyle/>
          <a:p>
            <a:pPr>
              <a:defRPr lang="es-ES"/>
            </a:pPr>
            <a:endParaRPr lang="es-EC"/>
          </a:p>
        </c:txPr>
        <c:crossAx val="64669568"/>
        <c:crosses val="autoZero"/>
        <c:auto val="1"/>
        <c:lblAlgn val="ctr"/>
        <c:lblOffset val="100"/>
      </c:catAx>
      <c:valAx>
        <c:axId val="64669568"/>
        <c:scaling>
          <c:orientation val="minMax"/>
        </c:scaling>
        <c:axPos val="l"/>
        <c:majorGridlines/>
        <c:title>
          <c:tx>
            <c:rich>
              <a:bodyPr/>
              <a:lstStyle/>
              <a:p>
                <a:pPr>
                  <a:defRPr lang="es-ES"/>
                </a:pPr>
                <a:r>
                  <a:rPr lang="es-ES"/>
                  <a:t>PORCENTAJE</a:t>
                </a:r>
              </a:p>
            </c:rich>
          </c:tx>
          <c:layout/>
        </c:title>
        <c:numFmt formatCode="General" sourceLinked="1"/>
        <c:majorTickMark val="none"/>
        <c:tickLblPos val="nextTo"/>
        <c:txPr>
          <a:bodyPr/>
          <a:lstStyle/>
          <a:p>
            <a:pPr>
              <a:defRPr lang="es-ES"/>
            </a:pPr>
            <a:endParaRPr lang="es-EC"/>
          </a:p>
        </c:txPr>
        <c:crossAx val="64668032"/>
        <c:crosses val="autoZero"/>
        <c:crossBetween val="between"/>
      </c:valAx>
      <c:dTable>
        <c:showHorzBorder val="1"/>
        <c:showVertBorder val="1"/>
        <c:showOutline val="1"/>
        <c:showKeys val="1"/>
        <c:txPr>
          <a:bodyPr/>
          <a:lstStyle/>
          <a:p>
            <a:pPr rtl="0">
              <a:defRPr lang="es-ES"/>
            </a:pPr>
            <a:endParaRPr lang="es-EC"/>
          </a:p>
        </c:txPr>
      </c:dTable>
    </c:plotArea>
    <c:plotVisOnly val="1"/>
    <c:dispBlanksAs val="gap"/>
  </c:chart>
  <c:spPr>
    <a:solidFill>
      <a:schemeClr val="tx2">
        <a:lumMod val="20000"/>
        <a:lumOff val="80000"/>
      </a:schemeClr>
    </a:solidFill>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lang="es-ES"/>
            </a:pPr>
            <a:r>
              <a:rPr lang="es-ES"/>
              <a:t>conocimiento sobre Hipertensión Arterial en la Comunidad de Mascarilla</a:t>
            </a:r>
          </a:p>
        </c:rich>
      </c:tx>
      <c:layout/>
    </c:title>
    <c:plotArea>
      <c:layout/>
      <c:barChart>
        <c:barDir val="col"/>
        <c:grouping val="clustered"/>
        <c:ser>
          <c:idx val="0"/>
          <c:order val="0"/>
          <c:tx>
            <c:strRef>
              <c:f>Hoja1!$A$107</c:f>
              <c:strCache>
                <c:ptCount val="1"/>
                <c:pt idx="0">
                  <c:v>si tienen conocimiento</c:v>
                </c:pt>
              </c:strCache>
            </c:strRef>
          </c:tx>
          <c:spPr>
            <a:solidFill>
              <a:schemeClr val="accent3"/>
            </a:solidFill>
            <a:ln w="25400" cap="flat" cmpd="sng" algn="ctr">
              <a:solidFill>
                <a:schemeClr val="accent3">
                  <a:shade val="50000"/>
                </a:schemeClr>
              </a:solidFill>
              <a:prstDash val="solid"/>
            </a:ln>
            <a:effectLst/>
          </c:spPr>
          <c:cat>
            <c:strRef>
              <c:f>Hoja1!$B$103:$C$106</c:f>
              <c:strCache>
                <c:ptCount val="2"/>
                <c:pt idx="0">
                  <c:v>frecuencia</c:v>
                </c:pt>
                <c:pt idx="1">
                  <c:v>Porcentaje</c:v>
                </c:pt>
              </c:strCache>
            </c:strRef>
          </c:cat>
          <c:val>
            <c:numRef>
              <c:f>Hoja1!$B$107:$C$107</c:f>
              <c:numCache>
                <c:formatCode>0.00%</c:formatCode>
                <c:ptCount val="2"/>
                <c:pt idx="0" formatCode="General">
                  <c:v>58</c:v>
                </c:pt>
                <c:pt idx="1">
                  <c:v>0.6170000000000011</c:v>
                </c:pt>
              </c:numCache>
            </c:numRef>
          </c:val>
        </c:ser>
        <c:ser>
          <c:idx val="1"/>
          <c:order val="1"/>
          <c:tx>
            <c:strRef>
              <c:f>Hoja1!$A$108</c:f>
              <c:strCache>
                <c:ptCount val="1"/>
                <c:pt idx="0">
                  <c:v>no tienen conocimiento</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cat>
            <c:strRef>
              <c:f>Hoja1!$B$103:$C$106</c:f>
              <c:strCache>
                <c:ptCount val="2"/>
                <c:pt idx="0">
                  <c:v>frecuencia</c:v>
                </c:pt>
                <c:pt idx="1">
                  <c:v>Porcentaje</c:v>
                </c:pt>
              </c:strCache>
            </c:strRef>
          </c:cat>
          <c:val>
            <c:numRef>
              <c:f>Hoja1!$B$108:$C$108</c:f>
              <c:numCache>
                <c:formatCode>0.00%</c:formatCode>
                <c:ptCount val="2"/>
                <c:pt idx="0" formatCode="General">
                  <c:v>35</c:v>
                </c:pt>
                <c:pt idx="1">
                  <c:v>0.37230000000000074</c:v>
                </c:pt>
              </c:numCache>
            </c:numRef>
          </c:val>
        </c:ser>
        <c:axId val="64976384"/>
        <c:axId val="64977920"/>
      </c:barChart>
      <c:catAx>
        <c:axId val="64976384"/>
        <c:scaling>
          <c:orientation val="minMax"/>
        </c:scaling>
        <c:axPos val="b"/>
        <c:majorTickMark val="none"/>
        <c:tickLblPos val="nextTo"/>
        <c:txPr>
          <a:bodyPr/>
          <a:lstStyle/>
          <a:p>
            <a:pPr>
              <a:defRPr lang="es-ES"/>
            </a:pPr>
            <a:endParaRPr lang="es-EC"/>
          </a:p>
        </c:txPr>
        <c:crossAx val="64977920"/>
        <c:crosses val="autoZero"/>
        <c:auto val="1"/>
        <c:lblAlgn val="ctr"/>
        <c:lblOffset val="100"/>
      </c:catAx>
      <c:valAx>
        <c:axId val="64977920"/>
        <c:scaling>
          <c:orientation val="minMax"/>
        </c:scaling>
        <c:axPos val="l"/>
        <c:majorGridlines/>
        <c:title>
          <c:layout/>
          <c:txPr>
            <a:bodyPr/>
            <a:lstStyle/>
            <a:p>
              <a:pPr>
                <a:defRPr lang="es-ES"/>
              </a:pPr>
              <a:endParaRPr lang="es-EC"/>
            </a:p>
          </c:txPr>
        </c:title>
        <c:numFmt formatCode="General" sourceLinked="1"/>
        <c:majorTickMark val="none"/>
        <c:tickLblPos val="nextTo"/>
        <c:txPr>
          <a:bodyPr/>
          <a:lstStyle/>
          <a:p>
            <a:pPr>
              <a:defRPr lang="es-ES"/>
            </a:pPr>
            <a:endParaRPr lang="es-EC"/>
          </a:p>
        </c:txPr>
        <c:crossAx val="64976384"/>
        <c:crosses val="autoZero"/>
        <c:crossBetween val="between"/>
      </c:valAx>
      <c:dTable>
        <c:showHorzBorder val="1"/>
        <c:showVertBorder val="1"/>
        <c:showOutline val="1"/>
        <c:showKeys val="1"/>
        <c:txPr>
          <a:bodyPr/>
          <a:lstStyle/>
          <a:p>
            <a:pPr rtl="0">
              <a:defRPr lang="es-ES"/>
            </a:pPr>
            <a:endParaRPr lang="es-EC"/>
          </a:p>
        </c:txPr>
      </c:dTable>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lang="es-ES"/>
            </a:pPr>
            <a:r>
              <a:rPr lang="es-ES"/>
              <a:t>conocimiento sobre que órganos afecta la hipertensión arterial</a:t>
            </a:r>
          </a:p>
        </c:rich>
      </c:tx>
      <c:layout/>
    </c:title>
    <c:plotArea>
      <c:layout/>
      <c:barChart>
        <c:barDir val="col"/>
        <c:grouping val="clustered"/>
        <c:ser>
          <c:idx val="0"/>
          <c:order val="0"/>
          <c:tx>
            <c:strRef>
              <c:f>Hoja1!$B$115</c:f>
              <c:strCache>
                <c:ptCount val="1"/>
                <c:pt idx="0">
                  <c:v>frecuencia</c:v>
                </c:pt>
              </c:strCache>
            </c:strRef>
          </c:tx>
          <c:spPr>
            <a:solidFill>
              <a:schemeClr val="accent3"/>
            </a:solidFill>
            <a:ln w="25400" cap="flat" cmpd="sng" algn="ctr">
              <a:solidFill>
                <a:schemeClr val="accent3">
                  <a:shade val="50000"/>
                </a:schemeClr>
              </a:solidFill>
              <a:prstDash val="solid"/>
            </a:ln>
            <a:effectLst/>
          </c:spPr>
          <c:dPt>
            <c:idx val="1"/>
            <c:spPr>
              <a:solidFill>
                <a:schemeClr val="accent4"/>
              </a:solidFill>
              <a:ln w="25400" cap="flat" cmpd="sng" algn="ctr">
                <a:solidFill>
                  <a:schemeClr val="accent4">
                    <a:shade val="50000"/>
                  </a:schemeClr>
                </a:solidFill>
                <a:prstDash val="solid"/>
              </a:ln>
              <a:effectLst/>
            </c:spPr>
          </c:dPt>
          <c:dPt>
            <c:idx val="2"/>
            <c:spPr>
              <a:solidFill>
                <a:schemeClr val="accent6"/>
              </a:solidFill>
              <a:ln w="25400" cap="flat" cmpd="sng" algn="ctr">
                <a:solidFill>
                  <a:schemeClr val="accent6">
                    <a:shade val="50000"/>
                  </a:schemeClr>
                </a:solidFill>
                <a:prstDash val="solid"/>
              </a:ln>
              <a:effectLst/>
            </c:spPr>
          </c:dPt>
          <c:cat>
            <c:strRef>
              <c:f>Hoja1!$A$116:$A$119</c:f>
              <c:strCache>
                <c:ptCount val="4"/>
                <c:pt idx="0">
                  <c:v>cerebro</c:v>
                </c:pt>
                <c:pt idx="1">
                  <c:v>visión</c:v>
                </c:pt>
                <c:pt idx="2">
                  <c:v>corazón</c:v>
                </c:pt>
                <c:pt idx="3">
                  <c:v>riñones</c:v>
                </c:pt>
              </c:strCache>
            </c:strRef>
          </c:cat>
          <c:val>
            <c:numRef>
              <c:f>Hoja1!$B$116:$B$119</c:f>
              <c:numCache>
                <c:formatCode>General</c:formatCode>
                <c:ptCount val="4"/>
                <c:pt idx="0">
                  <c:v>45</c:v>
                </c:pt>
                <c:pt idx="1">
                  <c:v>22</c:v>
                </c:pt>
                <c:pt idx="2">
                  <c:v>46</c:v>
                </c:pt>
                <c:pt idx="3">
                  <c:v>3</c:v>
                </c:pt>
              </c:numCache>
            </c:numRef>
          </c:val>
        </c:ser>
        <c:ser>
          <c:idx val="1"/>
          <c:order val="1"/>
          <c:tx>
            <c:strRef>
              <c:f>Hoja1!$C$115</c:f>
              <c:strCache>
                <c:ptCount val="1"/>
                <c:pt idx="0">
                  <c:v>porcentaje</c:v>
                </c:pt>
              </c:strCache>
            </c:strRef>
          </c:tx>
          <c:cat>
            <c:strRef>
              <c:f>Hoja1!$A$116:$A$119</c:f>
              <c:strCache>
                <c:ptCount val="4"/>
                <c:pt idx="0">
                  <c:v>cerebro</c:v>
                </c:pt>
                <c:pt idx="1">
                  <c:v>visión</c:v>
                </c:pt>
                <c:pt idx="2">
                  <c:v>corazón</c:v>
                </c:pt>
                <c:pt idx="3">
                  <c:v>riñones</c:v>
                </c:pt>
              </c:strCache>
            </c:strRef>
          </c:cat>
          <c:val>
            <c:numRef>
              <c:f>Hoja1!$C$116:$C$119</c:f>
              <c:numCache>
                <c:formatCode>0.00%</c:formatCode>
                <c:ptCount val="4"/>
                <c:pt idx="0">
                  <c:v>0.38790000000000074</c:v>
                </c:pt>
                <c:pt idx="1">
                  <c:v>0.18960000000000021</c:v>
                </c:pt>
                <c:pt idx="2">
                  <c:v>0.39650000000000074</c:v>
                </c:pt>
                <c:pt idx="3">
                  <c:v>2.5800000000000045E-2</c:v>
                </c:pt>
              </c:numCache>
            </c:numRef>
          </c:val>
        </c:ser>
        <c:axId val="65490304"/>
        <c:axId val="65508480"/>
      </c:barChart>
      <c:catAx>
        <c:axId val="65490304"/>
        <c:scaling>
          <c:orientation val="minMax"/>
        </c:scaling>
        <c:axPos val="b"/>
        <c:majorTickMark val="none"/>
        <c:tickLblPos val="nextTo"/>
        <c:txPr>
          <a:bodyPr/>
          <a:lstStyle/>
          <a:p>
            <a:pPr>
              <a:defRPr lang="es-ES"/>
            </a:pPr>
            <a:endParaRPr lang="es-EC"/>
          </a:p>
        </c:txPr>
        <c:crossAx val="65508480"/>
        <c:crosses val="autoZero"/>
        <c:auto val="1"/>
        <c:lblAlgn val="ctr"/>
        <c:lblOffset val="100"/>
      </c:catAx>
      <c:valAx>
        <c:axId val="65508480"/>
        <c:scaling>
          <c:orientation val="minMax"/>
        </c:scaling>
        <c:axPos val="l"/>
        <c:majorGridlines/>
        <c:title>
          <c:tx>
            <c:rich>
              <a:bodyPr/>
              <a:lstStyle/>
              <a:p>
                <a:pPr>
                  <a:defRPr lang="es-ES"/>
                </a:pPr>
                <a:r>
                  <a:rPr lang="es-ES"/>
                  <a:t>PORCENTAJE</a:t>
                </a:r>
              </a:p>
            </c:rich>
          </c:tx>
          <c:layout/>
        </c:title>
        <c:numFmt formatCode="General" sourceLinked="1"/>
        <c:majorTickMark val="none"/>
        <c:tickLblPos val="nextTo"/>
        <c:txPr>
          <a:bodyPr/>
          <a:lstStyle/>
          <a:p>
            <a:pPr>
              <a:defRPr lang="es-ES"/>
            </a:pPr>
            <a:endParaRPr lang="es-EC"/>
          </a:p>
        </c:txPr>
        <c:crossAx val="65490304"/>
        <c:crosses val="autoZero"/>
        <c:crossBetween val="between"/>
      </c:valAx>
      <c:dTable>
        <c:showHorzBorder val="1"/>
        <c:showVertBorder val="1"/>
        <c:showOutline val="1"/>
        <c:showKeys val="1"/>
        <c:txPr>
          <a:bodyPr/>
          <a:lstStyle/>
          <a:p>
            <a:pPr rtl="0">
              <a:defRPr lang="es-ES"/>
            </a:pPr>
            <a:endParaRPr lang="es-EC"/>
          </a:p>
        </c:txPr>
      </c:dTable>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lang="es-ES"/>
            </a:pPr>
            <a:r>
              <a:rPr lang="es-ES"/>
              <a:t>Factores de riesgo a los que están expuestos los habitantes de Mascarilla</a:t>
            </a:r>
          </a:p>
        </c:rich>
      </c:tx>
      <c:layout/>
    </c:title>
    <c:plotArea>
      <c:layout/>
      <c:barChart>
        <c:barDir val="col"/>
        <c:grouping val="clustered"/>
        <c:ser>
          <c:idx val="0"/>
          <c:order val="0"/>
          <c:tx>
            <c:strRef>
              <c:f>Hoja1!$B$150</c:f>
              <c:strCache>
                <c:ptCount val="1"/>
                <c:pt idx="0">
                  <c:v>NUMERO </c:v>
                </c:pt>
              </c:strCache>
            </c:strRef>
          </c:tx>
          <c:spPr>
            <a:solidFill>
              <a:schemeClr val="accent3"/>
            </a:solidFill>
            <a:ln w="25400" cap="flat" cmpd="sng" algn="ctr">
              <a:solidFill>
                <a:schemeClr val="accent3">
                  <a:shade val="50000"/>
                </a:schemeClr>
              </a:solidFill>
              <a:prstDash val="solid"/>
            </a:ln>
            <a:effectLst/>
          </c:spPr>
          <c:dPt>
            <c:idx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1"/>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3"/>
            <c:spPr>
              <a:solidFill>
                <a:schemeClr val="accent4"/>
              </a:solidFill>
              <a:ln w="25400" cap="flat" cmpd="sng" algn="ctr">
                <a:solidFill>
                  <a:schemeClr val="accent4">
                    <a:shade val="50000"/>
                  </a:schemeClr>
                </a:solidFill>
                <a:prstDash val="solid"/>
              </a:ln>
              <a:effectLst/>
            </c:spPr>
          </c:dPt>
          <c:cat>
            <c:strRef>
              <c:f>Hoja1!$A$151:$A$155</c:f>
              <c:strCache>
                <c:ptCount val="5"/>
                <c:pt idx="0">
                  <c:v>habito de fumar</c:v>
                </c:pt>
                <c:pt idx="1">
                  <c:v>consumo de alcohol</c:v>
                </c:pt>
                <c:pt idx="2">
                  <c:v>consumo de café</c:v>
                </c:pt>
                <c:pt idx="3">
                  <c:v>estrés</c:v>
                </c:pt>
                <c:pt idx="4">
                  <c:v>ninguno</c:v>
                </c:pt>
              </c:strCache>
            </c:strRef>
          </c:cat>
          <c:val>
            <c:numRef>
              <c:f>Hoja1!$B$151:$B$155</c:f>
              <c:numCache>
                <c:formatCode>General</c:formatCode>
                <c:ptCount val="5"/>
                <c:pt idx="0">
                  <c:v>11</c:v>
                </c:pt>
                <c:pt idx="1">
                  <c:v>13</c:v>
                </c:pt>
                <c:pt idx="2">
                  <c:v>46</c:v>
                </c:pt>
                <c:pt idx="3">
                  <c:v>38</c:v>
                </c:pt>
                <c:pt idx="4">
                  <c:v>3</c:v>
                </c:pt>
              </c:numCache>
            </c:numRef>
          </c:val>
        </c:ser>
        <c:ser>
          <c:idx val="1"/>
          <c:order val="1"/>
          <c:tx>
            <c:strRef>
              <c:f>Hoja1!$C$150</c:f>
              <c:strCache>
                <c:ptCount val="1"/>
                <c:pt idx="0">
                  <c:v>PORCENTAJE</c:v>
                </c:pt>
              </c:strCache>
            </c:strRef>
          </c:tx>
          <c:cat>
            <c:strRef>
              <c:f>Hoja1!$A$151:$A$155</c:f>
              <c:strCache>
                <c:ptCount val="5"/>
                <c:pt idx="0">
                  <c:v>habito de fumar</c:v>
                </c:pt>
                <c:pt idx="1">
                  <c:v>consumo de alcohol</c:v>
                </c:pt>
                <c:pt idx="2">
                  <c:v>consumo de café</c:v>
                </c:pt>
                <c:pt idx="3">
                  <c:v>estrés</c:v>
                </c:pt>
                <c:pt idx="4">
                  <c:v>ninguno</c:v>
                </c:pt>
              </c:strCache>
            </c:strRef>
          </c:cat>
          <c:val>
            <c:numRef>
              <c:f>Hoja1!$C$151:$C$155</c:f>
              <c:numCache>
                <c:formatCode>0.00%</c:formatCode>
                <c:ptCount val="5"/>
                <c:pt idx="0">
                  <c:v>9.9000000000000046E-2</c:v>
                </c:pt>
                <c:pt idx="1">
                  <c:v>0.11710000000000002</c:v>
                </c:pt>
                <c:pt idx="2">
                  <c:v>0.41440000000000032</c:v>
                </c:pt>
                <c:pt idx="3">
                  <c:v>0.34230000000000038</c:v>
                </c:pt>
                <c:pt idx="4">
                  <c:v>2.7000000000000048E-2</c:v>
                </c:pt>
              </c:numCache>
            </c:numRef>
          </c:val>
        </c:ser>
        <c:axId val="65772160"/>
        <c:axId val="65778048"/>
      </c:barChart>
      <c:catAx>
        <c:axId val="65772160"/>
        <c:scaling>
          <c:orientation val="minMax"/>
        </c:scaling>
        <c:axPos val="b"/>
        <c:majorTickMark val="none"/>
        <c:tickLblPos val="nextTo"/>
        <c:txPr>
          <a:bodyPr/>
          <a:lstStyle/>
          <a:p>
            <a:pPr>
              <a:defRPr lang="es-ES"/>
            </a:pPr>
            <a:endParaRPr lang="es-EC"/>
          </a:p>
        </c:txPr>
        <c:crossAx val="65778048"/>
        <c:crosses val="autoZero"/>
        <c:auto val="1"/>
        <c:lblAlgn val="ctr"/>
        <c:lblOffset val="100"/>
      </c:catAx>
      <c:valAx>
        <c:axId val="65778048"/>
        <c:scaling>
          <c:orientation val="minMax"/>
        </c:scaling>
        <c:axPos val="l"/>
        <c:majorGridlines/>
        <c:title>
          <c:tx>
            <c:rich>
              <a:bodyPr/>
              <a:lstStyle/>
              <a:p>
                <a:pPr>
                  <a:defRPr lang="es-ES"/>
                </a:pPr>
                <a:r>
                  <a:rPr lang="es-ES"/>
                  <a:t>PORCENTAJE</a:t>
                </a:r>
              </a:p>
            </c:rich>
          </c:tx>
          <c:layout/>
        </c:title>
        <c:numFmt formatCode="General" sourceLinked="1"/>
        <c:majorTickMark val="none"/>
        <c:tickLblPos val="nextTo"/>
        <c:txPr>
          <a:bodyPr/>
          <a:lstStyle/>
          <a:p>
            <a:pPr>
              <a:defRPr lang="es-ES"/>
            </a:pPr>
            <a:endParaRPr lang="es-EC"/>
          </a:p>
        </c:txPr>
        <c:crossAx val="65772160"/>
        <c:crosses val="autoZero"/>
        <c:crossBetween val="between"/>
      </c:valAx>
      <c:dTable>
        <c:showHorzBorder val="1"/>
        <c:showVertBorder val="1"/>
        <c:showOutline val="1"/>
        <c:showKeys val="1"/>
        <c:txPr>
          <a:bodyPr/>
          <a:lstStyle/>
          <a:p>
            <a:pPr rtl="0">
              <a:defRPr lang="es-ES"/>
            </a:pPr>
            <a:endParaRPr lang="es-EC"/>
          </a:p>
        </c:txPr>
      </c:dTable>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lang="es-ES"/>
            </a:pPr>
            <a:r>
              <a:rPr lang="es-ES"/>
              <a:t>Frecuencia con la que los habitantes de Mascarilla se contrala la PA</a:t>
            </a:r>
          </a:p>
        </c:rich>
      </c:tx>
      <c:layout/>
    </c:title>
    <c:plotArea>
      <c:layout/>
      <c:barChart>
        <c:barDir val="col"/>
        <c:grouping val="clustered"/>
        <c:ser>
          <c:idx val="0"/>
          <c:order val="0"/>
          <c:tx>
            <c:strRef>
              <c:f>Hoja1!$B$161</c:f>
              <c:strCache>
                <c:ptCount val="1"/>
                <c:pt idx="0">
                  <c:v>numero</c:v>
                </c:pt>
              </c:strCache>
            </c:strRef>
          </c:tx>
          <c:spPr>
            <a:solidFill>
              <a:schemeClr val="accent4"/>
            </a:solidFill>
            <a:ln w="25400" cap="flat" cmpd="sng" algn="ctr">
              <a:solidFill>
                <a:schemeClr val="accent4">
                  <a:shade val="50000"/>
                </a:schemeClr>
              </a:solidFill>
              <a:prstDash val="solid"/>
            </a:ln>
            <a:effectLst/>
          </c:spPr>
          <c:dPt>
            <c:idx val="1"/>
            <c:spPr>
              <a:solidFill>
                <a:schemeClr val="accent5"/>
              </a:solidFill>
              <a:ln w="25400" cap="flat" cmpd="sng" algn="ctr">
                <a:solidFill>
                  <a:schemeClr val="accent5">
                    <a:shade val="50000"/>
                  </a:schemeClr>
                </a:solidFill>
                <a:prstDash val="solid"/>
              </a:ln>
              <a:effectLst/>
            </c:spPr>
          </c:dPt>
          <c:dPt>
            <c:idx val="3"/>
            <c:spPr>
              <a:solidFill>
                <a:schemeClr val="accent6"/>
              </a:solidFill>
              <a:ln w="25400" cap="flat" cmpd="sng" algn="ctr">
                <a:solidFill>
                  <a:schemeClr val="accent6">
                    <a:shade val="50000"/>
                  </a:schemeClr>
                </a:solidFill>
                <a:prstDash val="solid"/>
              </a:ln>
              <a:effectLst/>
            </c:spPr>
          </c:dPt>
          <c:cat>
            <c:strRef>
              <c:f>Hoja1!$A$162:$A$166</c:f>
              <c:strCache>
                <c:ptCount val="5"/>
                <c:pt idx="0">
                  <c:v>Una vez</c:v>
                </c:pt>
                <c:pt idx="1">
                  <c:v>mas de 5 veces</c:v>
                </c:pt>
                <c:pt idx="2">
                  <c:v>de vez en cuando</c:v>
                </c:pt>
                <c:pt idx="3">
                  <c:v>siempre</c:v>
                </c:pt>
                <c:pt idx="4">
                  <c:v>nunca</c:v>
                </c:pt>
              </c:strCache>
            </c:strRef>
          </c:cat>
          <c:val>
            <c:numRef>
              <c:f>Hoja1!$B$162:$B$166</c:f>
              <c:numCache>
                <c:formatCode>General</c:formatCode>
                <c:ptCount val="5"/>
                <c:pt idx="0">
                  <c:v>6</c:v>
                </c:pt>
                <c:pt idx="1">
                  <c:v>21</c:v>
                </c:pt>
                <c:pt idx="2">
                  <c:v>35</c:v>
                </c:pt>
                <c:pt idx="3">
                  <c:v>27</c:v>
                </c:pt>
                <c:pt idx="4">
                  <c:v>5</c:v>
                </c:pt>
              </c:numCache>
            </c:numRef>
          </c:val>
        </c:ser>
        <c:ser>
          <c:idx val="1"/>
          <c:order val="1"/>
          <c:tx>
            <c:strRef>
              <c:f>Hoja1!$C$161</c:f>
              <c:strCache>
                <c:ptCount val="1"/>
                <c:pt idx="0">
                  <c:v>porcentaje</c:v>
                </c:pt>
              </c:strCache>
            </c:strRef>
          </c:tx>
          <c:cat>
            <c:strRef>
              <c:f>Hoja1!$A$162:$A$166</c:f>
              <c:strCache>
                <c:ptCount val="5"/>
                <c:pt idx="0">
                  <c:v>Una vez</c:v>
                </c:pt>
                <c:pt idx="1">
                  <c:v>mas de 5 veces</c:v>
                </c:pt>
                <c:pt idx="2">
                  <c:v>de vez en cuando</c:v>
                </c:pt>
                <c:pt idx="3">
                  <c:v>siempre</c:v>
                </c:pt>
                <c:pt idx="4">
                  <c:v>nunca</c:v>
                </c:pt>
              </c:strCache>
            </c:strRef>
          </c:cat>
          <c:val>
            <c:numRef>
              <c:f>Hoja1!$C$162:$C$166</c:f>
              <c:numCache>
                <c:formatCode>0.00%</c:formatCode>
                <c:ptCount val="5"/>
                <c:pt idx="0">
                  <c:v>6.3800000000000009E-2</c:v>
                </c:pt>
                <c:pt idx="1">
                  <c:v>0.22339999999999999</c:v>
                </c:pt>
                <c:pt idx="2">
                  <c:v>0.37230000000000074</c:v>
                </c:pt>
                <c:pt idx="3">
                  <c:v>0.28720000000000001</c:v>
                </c:pt>
                <c:pt idx="4">
                  <c:v>5.3100000000000001E-2</c:v>
                </c:pt>
              </c:numCache>
            </c:numRef>
          </c:val>
        </c:ser>
        <c:axId val="67086208"/>
        <c:axId val="67087744"/>
      </c:barChart>
      <c:catAx>
        <c:axId val="67086208"/>
        <c:scaling>
          <c:orientation val="minMax"/>
        </c:scaling>
        <c:axPos val="b"/>
        <c:majorTickMark val="none"/>
        <c:tickLblPos val="nextTo"/>
        <c:txPr>
          <a:bodyPr/>
          <a:lstStyle/>
          <a:p>
            <a:pPr>
              <a:defRPr lang="es-ES"/>
            </a:pPr>
            <a:endParaRPr lang="es-EC"/>
          </a:p>
        </c:txPr>
        <c:crossAx val="67087744"/>
        <c:crosses val="autoZero"/>
        <c:auto val="1"/>
        <c:lblAlgn val="ctr"/>
        <c:lblOffset val="100"/>
      </c:catAx>
      <c:valAx>
        <c:axId val="67087744"/>
        <c:scaling>
          <c:orientation val="minMax"/>
        </c:scaling>
        <c:axPos val="l"/>
        <c:majorGridlines/>
        <c:title>
          <c:tx>
            <c:rich>
              <a:bodyPr/>
              <a:lstStyle/>
              <a:p>
                <a:pPr>
                  <a:defRPr lang="es-ES"/>
                </a:pPr>
                <a:r>
                  <a:rPr lang="es-ES"/>
                  <a:t>Porcentaje</a:t>
                </a:r>
              </a:p>
            </c:rich>
          </c:tx>
          <c:layout/>
        </c:title>
        <c:numFmt formatCode="General" sourceLinked="1"/>
        <c:majorTickMark val="none"/>
        <c:tickLblPos val="nextTo"/>
        <c:txPr>
          <a:bodyPr/>
          <a:lstStyle/>
          <a:p>
            <a:pPr>
              <a:defRPr lang="es-ES"/>
            </a:pPr>
            <a:endParaRPr lang="es-EC"/>
          </a:p>
        </c:txPr>
        <c:crossAx val="67086208"/>
        <c:crosses val="autoZero"/>
        <c:crossBetween val="between"/>
      </c:valAx>
      <c:dTable>
        <c:showHorzBorder val="1"/>
        <c:showVertBorder val="1"/>
        <c:showOutline val="1"/>
        <c:showKeys val="1"/>
        <c:txPr>
          <a:bodyPr/>
          <a:lstStyle/>
          <a:p>
            <a:pPr rtl="0">
              <a:defRPr lang="es-ES"/>
            </a:pPr>
            <a:endParaRPr lang="es-EC"/>
          </a:p>
        </c:txPr>
      </c:dTable>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style val="5"/>
  <c:clrMapOvr bg1="lt1" tx1="dk1" bg2="lt2" tx2="dk2" accent1="accent1" accent2="accent2" accent3="accent3" accent4="accent4" accent5="accent5" accent6="accent6" hlink="hlink" folHlink="folHlink"/>
  <c:chart>
    <c:title>
      <c:tx>
        <c:rich>
          <a:bodyPr/>
          <a:lstStyle/>
          <a:p>
            <a:pPr>
              <a:defRPr lang="es-ES"/>
            </a:pPr>
            <a:r>
              <a:rPr lang="es-ES"/>
              <a:t>Signos y síntomas más frecuentes de HTA en los habitantes de Mascarilla</a:t>
            </a:r>
          </a:p>
        </c:rich>
      </c:tx>
      <c:layout/>
    </c:title>
    <c:plotArea>
      <c:layout/>
      <c:barChart>
        <c:barDir val="col"/>
        <c:grouping val="clustered"/>
        <c:ser>
          <c:idx val="0"/>
          <c:order val="0"/>
          <c:tx>
            <c:strRef>
              <c:f>Hoja1!$B$171</c:f>
              <c:strCache>
                <c:ptCount val="1"/>
                <c:pt idx="0">
                  <c:v>NUMERO</c:v>
                </c:pt>
              </c:strCache>
            </c:strRef>
          </c:tx>
          <c:spPr>
            <a:solidFill>
              <a:schemeClr val="accent6"/>
            </a:solidFill>
            <a:ln w="25400" cap="flat" cmpd="sng" algn="ctr">
              <a:solidFill>
                <a:schemeClr val="accent6">
                  <a:shade val="50000"/>
                </a:schemeClr>
              </a:solidFill>
              <a:prstDash val="solid"/>
            </a:ln>
            <a:effectLst/>
          </c:spPr>
          <c:dPt>
            <c:idx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dPt>
          <c:dPt>
            <c:idx val="3"/>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c:spPr>
          </c:dPt>
          <c:dPt>
            <c:idx val="7"/>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dPt>
          <c:cat>
            <c:strRef>
              <c:f>Hoja1!$A$172:$A$179</c:f>
              <c:strCache>
                <c:ptCount val="8"/>
                <c:pt idx="0">
                  <c:v>dolor de cabeza</c:v>
                </c:pt>
                <c:pt idx="1">
                  <c:v>mareos</c:v>
                </c:pt>
                <c:pt idx="2">
                  <c:v>palpitaciones</c:v>
                </c:pt>
                <c:pt idx="3">
                  <c:v>visión en candelilla</c:v>
                </c:pt>
                <c:pt idx="4">
                  <c:v>zumbidos en los oídos</c:v>
                </c:pt>
                <c:pt idx="5">
                  <c:v>dificultad para respirar</c:v>
                </c:pt>
                <c:pt idx="6">
                  <c:v>agitación al realizar actividad física</c:v>
                </c:pt>
                <c:pt idx="7">
                  <c:v>sin síntomas</c:v>
                </c:pt>
              </c:strCache>
            </c:strRef>
          </c:cat>
          <c:val>
            <c:numRef>
              <c:f>Hoja1!$B$172:$B$179</c:f>
              <c:numCache>
                <c:formatCode>General</c:formatCode>
                <c:ptCount val="8"/>
                <c:pt idx="0">
                  <c:v>27</c:v>
                </c:pt>
                <c:pt idx="1">
                  <c:v>3</c:v>
                </c:pt>
                <c:pt idx="2">
                  <c:v>5</c:v>
                </c:pt>
                <c:pt idx="3">
                  <c:v>9</c:v>
                </c:pt>
                <c:pt idx="4">
                  <c:v>5</c:v>
                </c:pt>
                <c:pt idx="5">
                  <c:v>12</c:v>
                </c:pt>
                <c:pt idx="6">
                  <c:v>41</c:v>
                </c:pt>
                <c:pt idx="7">
                  <c:v>35</c:v>
                </c:pt>
              </c:numCache>
            </c:numRef>
          </c:val>
        </c:ser>
        <c:ser>
          <c:idx val="1"/>
          <c:order val="1"/>
          <c:tx>
            <c:strRef>
              <c:f>Hoja1!$C$171</c:f>
              <c:strCache>
                <c:ptCount val="1"/>
                <c:pt idx="0">
                  <c:v>PORCENTAJE</c:v>
                </c:pt>
              </c:strCache>
            </c:strRef>
          </c:tx>
          <c:cat>
            <c:strRef>
              <c:f>Hoja1!$A$172:$A$179</c:f>
              <c:strCache>
                <c:ptCount val="8"/>
                <c:pt idx="0">
                  <c:v>dolor de cabeza</c:v>
                </c:pt>
                <c:pt idx="1">
                  <c:v>mareos</c:v>
                </c:pt>
                <c:pt idx="2">
                  <c:v>palpitaciones</c:v>
                </c:pt>
                <c:pt idx="3">
                  <c:v>visión en candelilla</c:v>
                </c:pt>
                <c:pt idx="4">
                  <c:v>zumbidos en los oídos</c:v>
                </c:pt>
                <c:pt idx="5">
                  <c:v>dificultad para respirar</c:v>
                </c:pt>
                <c:pt idx="6">
                  <c:v>agitación al realizar actividad física</c:v>
                </c:pt>
                <c:pt idx="7">
                  <c:v>sin síntomas</c:v>
                </c:pt>
              </c:strCache>
            </c:strRef>
          </c:cat>
          <c:val>
            <c:numRef>
              <c:f>Hoja1!$C$172:$C$179</c:f>
              <c:numCache>
                <c:formatCode>0.00%</c:formatCode>
                <c:ptCount val="8"/>
                <c:pt idx="0">
                  <c:v>0.1956</c:v>
                </c:pt>
                <c:pt idx="1">
                  <c:v>2.1700000000000001E-2</c:v>
                </c:pt>
                <c:pt idx="2">
                  <c:v>3.6200000000000052E-2</c:v>
                </c:pt>
                <c:pt idx="3">
                  <c:v>6.5199999999999994E-2</c:v>
                </c:pt>
                <c:pt idx="4">
                  <c:v>3.6200000000000052E-2</c:v>
                </c:pt>
                <c:pt idx="5">
                  <c:v>8.6900000000000005E-2</c:v>
                </c:pt>
                <c:pt idx="6" formatCode="General">
                  <c:v>29.71</c:v>
                </c:pt>
                <c:pt idx="7">
                  <c:v>0.25360000000000005</c:v>
                </c:pt>
              </c:numCache>
            </c:numRef>
          </c:val>
        </c:ser>
        <c:axId val="72904064"/>
        <c:axId val="72914048"/>
      </c:barChart>
      <c:catAx>
        <c:axId val="72904064"/>
        <c:scaling>
          <c:orientation val="minMax"/>
        </c:scaling>
        <c:axPos val="b"/>
        <c:majorTickMark val="none"/>
        <c:tickLblPos val="nextTo"/>
        <c:txPr>
          <a:bodyPr/>
          <a:lstStyle/>
          <a:p>
            <a:pPr>
              <a:defRPr lang="es-ES"/>
            </a:pPr>
            <a:endParaRPr lang="es-EC"/>
          </a:p>
        </c:txPr>
        <c:crossAx val="72914048"/>
        <c:crosses val="autoZero"/>
        <c:auto val="1"/>
        <c:lblAlgn val="ctr"/>
        <c:lblOffset val="100"/>
      </c:catAx>
      <c:valAx>
        <c:axId val="72914048"/>
        <c:scaling>
          <c:orientation val="minMax"/>
        </c:scaling>
        <c:axPos val="l"/>
        <c:majorGridlines/>
        <c:title>
          <c:tx>
            <c:rich>
              <a:bodyPr/>
              <a:lstStyle/>
              <a:p>
                <a:pPr>
                  <a:defRPr lang="es-ES"/>
                </a:pPr>
                <a:r>
                  <a:rPr lang="es-ES"/>
                  <a:t>Porcentaje</a:t>
                </a:r>
              </a:p>
            </c:rich>
          </c:tx>
          <c:layout/>
        </c:title>
        <c:numFmt formatCode="General" sourceLinked="1"/>
        <c:majorTickMark val="none"/>
        <c:tickLblPos val="nextTo"/>
        <c:txPr>
          <a:bodyPr/>
          <a:lstStyle/>
          <a:p>
            <a:pPr>
              <a:defRPr lang="es-ES"/>
            </a:pPr>
            <a:endParaRPr lang="es-EC"/>
          </a:p>
        </c:txPr>
        <c:crossAx val="72904064"/>
        <c:crosses val="autoZero"/>
        <c:crossBetween val="between"/>
      </c:valAx>
      <c:dTable>
        <c:showHorzBorder val="1"/>
        <c:showVertBorder val="1"/>
        <c:showOutline val="1"/>
        <c:showKeys val="1"/>
        <c:txPr>
          <a:bodyPr/>
          <a:lstStyle/>
          <a:p>
            <a:pPr rtl="0">
              <a:defRPr lang="es-ES"/>
            </a:pPr>
            <a:endParaRPr lang="es-EC"/>
          </a:p>
        </c:txPr>
      </c:dTable>
    </c:plotArea>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lang="es-ES"/>
            </a:pPr>
            <a:r>
              <a:rPr lang="es-ES" dirty="0"/>
              <a:t>Uso de medicamentos hipertensivos </a:t>
            </a:r>
          </a:p>
        </c:rich>
      </c:tx>
      <c:layout>
        <c:manualLayout>
          <c:xMode val="edge"/>
          <c:yMode val="edge"/>
          <c:x val="0.11597922134733159"/>
          <c:y val="3.7037037037037056E-2"/>
        </c:manualLayout>
      </c:layout>
    </c:title>
    <c:plotArea>
      <c:layout/>
      <c:barChart>
        <c:barDir val="col"/>
        <c:grouping val="clustered"/>
        <c:ser>
          <c:idx val="0"/>
          <c:order val="0"/>
          <c:tx>
            <c:strRef>
              <c:f>Hoja1!$B$199</c:f>
              <c:strCache>
                <c:ptCount val="1"/>
                <c:pt idx="0">
                  <c:v>numero</c:v>
                </c:pt>
              </c:strCache>
            </c:strRef>
          </c:tx>
          <c:dPt>
            <c:idx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dPt>
          <c:dPt>
            <c:idx val="1"/>
            <c:spPr>
              <a:solidFill>
                <a:schemeClr val="accent4"/>
              </a:solidFill>
              <a:ln w="25400" cap="flat" cmpd="sng" algn="ctr">
                <a:solidFill>
                  <a:schemeClr val="accent4">
                    <a:shade val="50000"/>
                  </a:schemeClr>
                </a:solidFill>
                <a:prstDash val="solid"/>
              </a:ln>
              <a:effectLst/>
            </c:spPr>
          </c:dPt>
          <c:cat>
            <c:strRef>
              <c:f>Hoja1!$A$200:$A$202</c:f>
              <c:strCache>
                <c:ptCount val="3"/>
                <c:pt idx="0">
                  <c:v>si </c:v>
                </c:pt>
                <c:pt idx="1">
                  <c:v>no</c:v>
                </c:pt>
                <c:pt idx="2">
                  <c:v>total</c:v>
                </c:pt>
              </c:strCache>
            </c:strRef>
          </c:cat>
          <c:val>
            <c:numRef>
              <c:f>Hoja1!$B$200:$B$202</c:f>
              <c:numCache>
                <c:formatCode>General</c:formatCode>
                <c:ptCount val="3"/>
                <c:pt idx="0">
                  <c:v>16</c:v>
                </c:pt>
                <c:pt idx="1">
                  <c:v>78</c:v>
                </c:pt>
                <c:pt idx="2">
                  <c:v>94</c:v>
                </c:pt>
              </c:numCache>
            </c:numRef>
          </c:val>
        </c:ser>
        <c:ser>
          <c:idx val="1"/>
          <c:order val="1"/>
          <c:tx>
            <c:strRef>
              <c:f>Hoja1!$C$199</c:f>
              <c:strCache>
                <c:ptCount val="1"/>
                <c:pt idx="0">
                  <c:v>porcentaje</c:v>
                </c:pt>
              </c:strCache>
            </c:strRef>
          </c:tx>
          <c:cat>
            <c:strRef>
              <c:f>Hoja1!$A$200:$A$202</c:f>
              <c:strCache>
                <c:ptCount val="3"/>
                <c:pt idx="0">
                  <c:v>si </c:v>
                </c:pt>
                <c:pt idx="1">
                  <c:v>no</c:v>
                </c:pt>
                <c:pt idx="2">
                  <c:v>total</c:v>
                </c:pt>
              </c:strCache>
            </c:strRef>
          </c:cat>
          <c:val>
            <c:numRef>
              <c:f>Hoja1!$C$200:$C$202</c:f>
              <c:numCache>
                <c:formatCode>0.00%</c:formatCode>
                <c:ptCount val="3"/>
                <c:pt idx="0">
                  <c:v>0.17019999999999999</c:v>
                </c:pt>
                <c:pt idx="1">
                  <c:v>0.8297000000000011</c:v>
                </c:pt>
                <c:pt idx="2" formatCode="0%">
                  <c:v>1</c:v>
                </c:pt>
              </c:numCache>
            </c:numRef>
          </c:val>
        </c:ser>
        <c:axId val="74189056"/>
        <c:axId val="74190848"/>
      </c:barChart>
      <c:catAx>
        <c:axId val="74189056"/>
        <c:scaling>
          <c:orientation val="minMax"/>
        </c:scaling>
        <c:axPos val="b"/>
        <c:majorTickMark val="none"/>
        <c:tickLblPos val="nextTo"/>
        <c:txPr>
          <a:bodyPr/>
          <a:lstStyle/>
          <a:p>
            <a:pPr>
              <a:defRPr lang="es-ES"/>
            </a:pPr>
            <a:endParaRPr lang="es-EC"/>
          </a:p>
        </c:txPr>
        <c:crossAx val="74190848"/>
        <c:crosses val="autoZero"/>
        <c:auto val="1"/>
        <c:lblAlgn val="ctr"/>
        <c:lblOffset val="100"/>
      </c:catAx>
      <c:valAx>
        <c:axId val="74190848"/>
        <c:scaling>
          <c:orientation val="minMax"/>
        </c:scaling>
        <c:axPos val="l"/>
        <c:majorGridlines/>
        <c:title>
          <c:tx>
            <c:rich>
              <a:bodyPr/>
              <a:lstStyle/>
              <a:p>
                <a:pPr>
                  <a:defRPr lang="es-ES"/>
                </a:pPr>
                <a:r>
                  <a:rPr lang="es-ES"/>
                  <a:t>PORCENTAJE</a:t>
                </a:r>
              </a:p>
            </c:rich>
          </c:tx>
          <c:layout/>
        </c:title>
        <c:numFmt formatCode="General" sourceLinked="1"/>
        <c:majorTickMark val="none"/>
        <c:tickLblPos val="nextTo"/>
        <c:txPr>
          <a:bodyPr/>
          <a:lstStyle/>
          <a:p>
            <a:pPr>
              <a:defRPr lang="es-ES"/>
            </a:pPr>
            <a:endParaRPr lang="es-EC"/>
          </a:p>
        </c:txPr>
        <c:crossAx val="74189056"/>
        <c:crosses val="autoZero"/>
        <c:crossBetween val="between"/>
      </c:valAx>
      <c:dTable>
        <c:showHorzBorder val="1"/>
        <c:showVertBorder val="1"/>
        <c:showOutline val="1"/>
        <c:showKeys val="1"/>
        <c:txPr>
          <a:bodyPr/>
          <a:lstStyle/>
          <a:p>
            <a:pPr rtl="0">
              <a:defRPr lang="es-ES"/>
            </a:pPr>
            <a:endParaRPr lang="es-EC"/>
          </a:p>
        </c:txPr>
      </c:dTable>
    </c:plotArea>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D44EBF-A135-4DD0-91A4-7C26E7DE1E8B}"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lang="es-ES"/>
        </a:p>
      </dgm:t>
    </dgm:pt>
    <dgm:pt modelId="{315D8E16-B8FF-48C5-9536-16F66E4552D6}">
      <dgm:prSet phldrT="[Texto]" custT="1"/>
      <dgm:spPr>
        <a:ln w="57150">
          <a:solidFill>
            <a:srgbClr val="00B050"/>
          </a:solidFill>
        </a:ln>
      </dgm:spPr>
      <dgm:t>
        <a:bodyPr/>
        <a:lstStyle/>
        <a:p>
          <a:r>
            <a:rPr lang="es-ES" sz="2000" dirty="0" smtClean="0">
              <a:solidFill>
                <a:srgbClr val="FF3399"/>
              </a:solidFill>
              <a:latin typeface="Arial Black" pitchFamily="34" charset="0"/>
            </a:rPr>
            <a:t>Metodología</a:t>
          </a:r>
          <a:r>
            <a:rPr lang="es-ES" sz="1500" dirty="0" smtClean="0"/>
            <a:t> </a:t>
          </a:r>
          <a:endParaRPr lang="es-ES" sz="1500" dirty="0"/>
        </a:p>
      </dgm:t>
    </dgm:pt>
    <dgm:pt modelId="{CF49EC4F-8563-4B8A-A744-9C811DCB7727}" type="parTrans" cxnId="{07D26C59-75F7-43A4-B7BE-D024451FA792}">
      <dgm:prSet/>
      <dgm:spPr/>
      <dgm:t>
        <a:bodyPr/>
        <a:lstStyle/>
        <a:p>
          <a:endParaRPr lang="es-ES"/>
        </a:p>
      </dgm:t>
    </dgm:pt>
    <dgm:pt modelId="{838A5D90-B929-40FD-9AFC-0C6904F12118}" type="sibTrans" cxnId="{07D26C59-75F7-43A4-B7BE-D024451FA792}">
      <dgm:prSet/>
      <dgm:spPr/>
      <dgm:t>
        <a:bodyPr/>
        <a:lstStyle/>
        <a:p>
          <a:endParaRPr lang="es-ES"/>
        </a:p>
      </dgm:t>
    </dgm:pt>
    <dgm:pt modelId="{7B0729B3-0BFD-4390-A228-0F040C0938F9}">
      <dgm:prSet phldrT="[Texto]" custT="1"/>
      <dgm:spPr/>
      <dgm:t>
        <a:bodyPr/>
        <a:lstStyle/>
        <a:p>
          <a:r>
            <a:rPr lang="es-ES" sz="1800" dirty="0" smtClean="0">
              <a:solidFill>
                <a:srgbClr val="FF3399"/>
              </a:solidFill>
              <a:latin typeface="Arial Black" pitchFamily="34" charset="0"/>
            </a:rPr>
            <a:t>Diseño</a:t>
          </a:r>
        </a:p>
        <a:p>
          <a:r>
            <a:rPr lang="es-ES" sz="1800" dirty="0" smtClean="0">
              <a:latin typeface="Arial Black" pitchFamily="34" charset="0"/>
              <a:cs typeface="Arial" pitchFamily="34" charset="0"/>
            </a:rPr>
            <a:t>Es no experimental cuali-cuantitativo</a:t>
          </a:r>
          <a:r>
            <a:rPr lang="es-ES" sz="1800" dirty="0" smtClean="0">
              <a:latin typeface="Arial Black" pitchFamily="34" charset="0"/>
            </a:rPr>
            <a:t> </a:t>
          </a:r>
          <a:endParaRPr lang="es-ES" sz="1800" dirty="0">
            <a:latin typeface="Arial Black" pitchFamily="34" charset="0"/>
          </a:endParaRPr>
        </a:p>
      </dgm:t>
    </dgm:pt>
    <dgm:pt modelId="{343C73F4-C938-4A14-8E49-7EF16C2AACC7}" type="parTrans" cxnId="{96E10BA1-731B-4882-A1EB-26B0C94C2B4D}">
      <dgm:prSet/>
      <dgm:spPr/>
      <dgm:t>
        <a:bodyPr/>
        <a:lstStyle/>
        <a:p>
          <a:endParaRPr lang="es-ES"/>
        </a:p>
      </dgm:t>
    </dgm:pt>
    <dgm:pt modelId="{3E48A2FC-39D6-4130-A685-EE89CBA8E4B4}" type="sibTrans" cxnId="{96E10BA1-731B-4882-A1EB-26B0C94C2B4D}">
      <dgm:prSet/>
      <dgm:spPr/>
      <dgm:t>
        <a:bodyPr/>
        <a:lstStyle/>
        <a:p>
          <a:endParaRPr lang="es-ES"/>
        </a:p>
      </dgm:t>
    </dgm:pt>
    <dgm:pt modelId="{CD37F9E8-A8B8-41DB-A6FF-E879D00ECA7C}">
      <dgm:prSet phldrT="[Texto]"/>
      <dgm:spPr/>
      <dgm:t>
        <a:bodyPr/>
        <a:lstStyle/>
        <a:p>
          <a:r>
            <a:rPr lang="es-ES" dirty="0" smtClean="0">
              <a:solidFill>
                <a:srgbClr val="FF3399"/>
              </a:solidFill>
              <a:latin typeface="Arial Black" pitchFamily="34" charset="0"/>
            </a:rPr>
            <a:t>Tipo</a:t>
          </a:r>
        </a:p>
        <a:p>
          <a:r>
            <a:rPr lang="es-ES" dirty="0" smtClean="0">
              <a:latin typeface="Arial Black" pitchFamily="34" charset="0"/>
              <a:cs typeface="Arial" pitchFamily="34" charset="0"/>
            </a:rPr>
            <a:t>descriptivo prospectivo, transversal</a:t>
          </a:r>
          <a:r>
            <a:rPr lang="es-ES" dirty="0" smtClean="0">
              <a:latin typeface="Arial Black" pitchFamily="34" charset="0"/>
            </a:rPr>
            <a:t> </a:t>
          </a:r>
          <a:endParaRPr lang="es-ES" dirty="0">
            <a:latin typeface="Arial Black" pitchFamily="34" charset="0"/>
          </a:endParaRPr>
        </a:p>
      </dgm:t>
    </dgm:pt>
    <dgm:pt modelId="{0011E7A0-6B71-41BD-AD75-448AF1C8DF6D}" type="parTrans" cxnId="{A89C2E23-5A7E-4966-A03C-E032F6C91FC5}">
      <dgm:prSet/>
      <dgm:spPr/>
      <dgm:t>
        <a:bodyPr/>
        <a:lstStyle/>
        <a:p>
          <a:endParaRPr lang="es-ES"/>
        </a:p>
      </dgm:t>
    </dgm:pt>
    <dgm:pt modelId="{BCAF99B9-A05D-4C71-B491-A53A76E53E4E}" type="sibTrans" cxnId="{A89C2E23-5A7E-4966-A03C-E032F6C91FC5}">
      <dgm:prSet/>
      <dgm:spPr/>
      <dgm:t>
        <a:bodyPr/>
        <a:lstStyle/>
        <a:p>
          <a:endParaRPr lang="es-ES"/>
        </a:p>
      </dgm:t>
    </dgm:pt>
    <dgm:pt modelId="{3AA0CE5C-CEA2-46FE-B744-0BB9EAF856BC}">
      <dgm:prSet custT="1"/>
      <dgm:spPr/>
      <dgm:t>
        <a:bodyPr/>
        <a:lstStyle/>
        <a:p>
          <a:pPr algn="ctr"/>
          <a:r>
            <a:rPr lang="es-ES" sz="1800" b="1" dirty="0" smtClean="0">
              <a:solidFill>
                <a:srgbClr val="FF3399"/>
              </a:solidFill>
              <a:latin typeface="Arial Black" pitchFamily="34" charset="0"/>
              <a:cs typeface="Arial" pitchFamily="34" charset="0"/>
            </a:rPr>
            <a:t>Muestra</a:t>
          </a:r>
        </a:p>
        <a:p>
          <a:pPr algn="just"/>
          <a:r>
            <a:rPr lang="es-EC" sz="1800" dirty="0" smtClean="0">
              <a:solidFill>
                <a:schemeClr val="bg2">
                  <a:lumMod val="75000"/>
                </a:schemeClr>
              </a:solidFill>
              <a:latin typeface="Arial Black" pitchFamily="34" charset="0"/>
              <a:cs typeface="Arial" pitchFamily="34" charset="0"/>
            </a:rPr>
            <a:t>94 individuos  entre ellos hombres y mujeres mayores de 20 años. </a:t>
          </a:r>
          <a:endParaRPr lang="es-ES" sz="1800" dirty="0" smtClean="0">
            <a:solidFill>
              <a:schemeClr val="bg2">
                <a:lumMod val="75000"/>
              </a:schemeClr>
            </a:solidFill>
            <a:latin typeface="Arial Black" pitchFamily="34" charset="0"/>
            <a:cs typeface="Arial" pitchFamily="34" charset="0"/>
          </a:endParaRPr>
        </a:p>
        <a:p>
          <a:pPr algn="ctr"/>
          <a:endParaRPr lang="es-ES" sz="700" dirty="0"/>
        </a:p>
      </dgm:t>
    </dgm:pt>
    <dgm:pt modelId="{835FFD56-1ADE-4960-8CF1-51A3E9B51AB0}" type="parTrans" cxnId="{CB1A6978-F7E1-4600-86E3-34BB74C84983}">
      <dgm:prSet/>
      <dgm:spPr/>
      <dgm:t>
        <a:bodyPr/>
        <a:lstStyle/>
        <a:p>
          <a:endParaRPr lang="es-ES"/>
        </a:p>
      </dgm:t>
    </dgm:pt>
    <dgm:pt modelId="{8B0271E0-E7DA-49A0-97E4-30B1937236C2}" type="sibTrans" cxnId="{CB1A6978-F7E1-4600-86E3-34BB74C84983}">
      <dgm:prSet/>
      <dgm:spPr/>
      <dgm:t>
        <a:bodyPr/>
        <a:lstStyle/>
        <a:p>
          <a:endParaRPr lang="es-ES"/>
        </a:p>
      </dgm:t>
    </dgm:pt>
    <dgm:pt modelId="{258F529C-95DB-4807-916E-B02CBEDA0474}" type="pres">
      <dgm:prSet presAssocID="{F0D44EBF-A135-4DD0-91A4-7C26E7DE1E8B}" presName="Name0" presStyleCnt="0">
        <dgm:presLayoutVars>
          <dgm:dir/>
          <dgm:resizeHandles val="exact"/>
        </dgm:presLayoutVars>
      </dgm:prSet>
      <dgm:spPr/>
      <dgm:t>
        <a:bodyPr/>
        <a:lstStyle/>
        <a:p>
          <a:endParaRPr lang="es-EC"/>
        </a:p>
      </dgm:t>
    </dgm:pt>
    <dgm:pt modelId="{6F7A07EE-C533-40B8-87A2-E6BABB3401C5}" type="pres">
      <dgm:prSet presAssocID="{315D8E16-B8FF-48C5-9536-16F66E4552D6}" presName="node" presStyleLbl="node1" presStyleIdx="0" presStyleCnt="4">
        <dgm:presLayoutVars>
          <dgm:bulletEnabled val="1"/>
        </dgm:presLayoutVars>
      </dgm:prSet>
      <dgm:spPr/>
      <dgm:t>
        <a:bodyPr/>
        <a:lstStyle/>
        <a:p>
          <a:endParaRPr lang="es-ES"/>
        </a:p>
      </dgm:t>
    </dgm:pt>
    <dgm:pt modelId="{2C39EDA2-E041-4B8A-93C1-096CB14C451E}" type="pres">
      <dgm:prSet presAssocID="{838A5D90-B929-40FD-9AFC-0C6904F12118}" presName="sibTrans" presStyleLbl="sibTrans2D1" presStyleIdx="0" presStyleCnt="4"/>
      <dgm:spPr/>
      <dgm:t>
        <a:bodyPr/>
        <a:lstStyle/>
        <a:p>
          <a:endParaRPr lang="es-EC"/>
        </a:p>
      </dgm:t>
    </dgm:pt>
    <dgm:pt modelId="{40383193-8723-4964-939D-2DFCADAE9F97}" type="pres">
      <dgm:prSet presAssocID="{838A5D90-B929-40FD-9AFC-0C6904F12118}" presName="connectorText" presStyleLbl="sibTrans2D1" presStyleIdx="0" presStyleCnt="4"/>
      <dgm:spPr/>
      <dgm:t>
        <a:bodyPr/>
        <a:lstStyle/>
        <a:p>
          <a:endParaRPr lang="es-EC"/>
        </a:p>
      </dgm:t>
    </dgm:pt>
    <dgm:pt modelId="{09A6BCF4-33D7-478E-A2E2-C8F1BD5F734F}" type="pres">
      <dgm:prSet presAssocID="{7B0729B3-0BFD-4390-A228-0F040C0938F9}" presName="node" presStyleLbl="node1" presStyleIdx="1" presStyleCnt="4" custScaleX="127845" custRadScaleRad="76326" custRadScaleInc="-12221">
        <dgm:presLayoutVars>
          <dgm:bulletEnabled val="1"/>
        </dgm:presLayoutVars>
      </dgm:prSet>
      <dgm:spPr/>
      <dgm:t>
        <a:bodyPr/>
        <a:lstStyle/>
        <a:p>
          <a:endParaRPr lang="es-ES"/>
        </a:p>
      </dgm:t>
    </dgm:pt>
    <dgm:pt modelId="{1F44F931-0616-4EBF-843F-A5E62B92DCD4}" type="pres">
      <dgm:prSet presAssocID="{3E48A2FC-39D6-4130-A685-EE89CBA8E4B4}" presName="sibTrans" presStyleLbl="sibTrans2D1" presStyleIdx="1" presStyleCnt="4"/>
      <dgm:spPr/>
      <dgm:t>
        <a:bodyPr/>
        <a:lstStyle/>
        <a:p>
          <a:endParaRPr lang="es-EC"/>
        </a:p>
      </dgm:t>
    </dgm:pt>
    <dgm:pt modelId="{433FDE2B-17D7-4C23-8A55-3D2CC3D62EC1}" type="pres">
      <dgm:prSet presAssocID="{3E48A2FC-39D6-4130-A685-EE89CBA8E4B4}" presName="connectorText" presStyleLbl="sibTrans2D1" presStyleIdx="1" presStyleCnt="4"/>
      <dgm:spPr/>
      <dgm:t>
        <a:bodyPr/>
        <a:lstStyle/>
        <a:p>
          <a:endParaRPr lang="es-EC"/>
        </a:p>
      </dgm:t>
    </dgm:pt>
    <dgm:pt modelId="{6A007824-BCCC-40CA-B1FE-B3AB72070245}" type="pres">
      <dgm:prSet presAssocID="{CD37F9E8-A8B8-41DB-A6FF-E879D00ECA7C}" presName="node" presStyleLbl="node1" presStyleIdx="2" presStyleCnt="4" custRadScaleRad="94412" custRadScaleInc="-8594">
        <dgm:presLayoutVars>
          <dgm:bulletEnabled val="1"/>
        </dgm:presLayoutVars>
      </dgm:prSet>
      <dgm:spPr/>
      <dgm:t>
        <a:bodyPr/>
        <a:lstStyle/>
        <a:p>
          <a:endParaRPr lang="es-ES"/>
        </a:p>
      </dgm:t>
    </dgm:pt>
    <dgm:pt modelId="{D473419D-C1AB-44C6-B367-CE3420D1D274}" type="pres">
      <dgm:prSet presAssocID="{BCAF99B9-A05D-4C71-B491-A53A76E53E4E}" presName="sibTrans" presStyleLbl="sibTrans2D1" presStyleIdx="2" presStyleCnt="4"/>
      <dgm:spPr/>
      <dgm:t>
        <a:bodyPr/>
        <a:lstStyle/>
        <a:p>
          <a:endParaRPr lang="es-EC"/>
        </a:p>
      </dgm:t>
    </dgm:pt>
    <dgm:pt modelId="{BA90F754-8E62-4B85-92B9-D178217CDD1C}" type="pres">
      <dgm:prSet presAssocID="{BCAF99B9-A05D-4C71-B491-A53A76E53E4E}" presName="connectorText" presStyleLbl="sibTrans2D1" presStyleIdx="2" presStyleCnt="4"/>
      <dgm:spPr/>
      <dgm:t>
        <a:bodyPr/>
        <a:lstStyle/>
        <a:p>
          <a:endParaRPr lang="es-EC"/>
        </a:p>
      </dgm:t>
    </dgm:pt>
    <dgm:pt modelId="{0526C33C-C08B-45DE-A1F2-05C60EB93EBF}" type="pres">
      <dgm:prSet presAssocID="{3AA0CE5C-CEA2-46FE-B744-0BB9EAF856BC}" presName="node" presStyleLbl="node1" presStyleIdx="3" presStyleCnt="4" custScaleX="147456" custScaleY="128090" custRadScaleRad="82082" custRadScaleInc="4500">
        <dgm:presLayoutVars>
          <dgm:bulletEnabled val="1"/>
        </dgm:presLayoutVars>
      </dgm:prSet>
      <dgm:spPr/>
      <dgm:t>
        <a:bodyPr/>
        <a:lstStyle/>
        <a:p>
          <a:endParaRPr lang="es-ES"/>
        </a:p>
      </dgm:t>
    </dgm:pt>
    <dgm:pt modelId="{979A470A-1A25-41F6-BB33-96EAF38360D5}" type="pres">
      <dgm:prSet presAssocID="{8B0271E0-E7DA-49A0-97E4-30B1937236C2}" presName="sibTrans" presStyleLbl="sibTrans2D1" presStyleIdx="3" presStyleCnt="4"/>
      <dgm:spPr/>
      <dgm:t>
        <a:bodyPr/>
        <a:lstStyle/>
        <a:p>
          <a:endParaRPr lang="es-EC"/>
        </a:p>
      </dgm:t>
    </dgm:pt>
    <dgm:pt modelId="{A08218BE-C96C-46C9-A67F-278C37552437}" type="pres">
      <dgm:prSet presAssocID="{8B0271E0-E7DA-49A0-97E4-30B1937236C2}" presName="connectorText" presStyleLbl="sibTrans2D1" presStyleIdx="3" presStyleCnt="4"/>
      <dgm:spPr/>
      <dgm:t>
        <a:bodyPr/>
        <a:lstStyle/>
        <a:p>
          <a:endParaRPr lang="es-EC"/>
        </a:p>
      </dgm:t>
    </dgm:pt>
  </dgm:ptLst>
  <dgm:cxnLst>
    <dgm:cxn modelId="{D04359C2-30D3-4842-A7FF-921860FF8822}" type="presOf" srcId="{CD37F9E8-A8B8-41DB-A6FF-E879D00ECA7C}" destId="{6A007824-BCCC-40CA-B1FE-B3AB72070245}" srcOrd="0" destOrd="0" presId="urn:microsoft.com/office/officeart/2005/8/layout/cycle7"/>
    <dgm:cxn modelId="{78265EBD-3B69-46AD-8D9A-4BDCB46AC063}" type="presOf" srcId="{3E48A2FC-39D6-4130-A685-EE89CBA8E4B4}" destId="{1F44F931-0616-4EBF-843F-A5E62B92DCD4}" srcOrd="0" destOrd="0" presId="urn:microsoft.com/office/officeart/2005/8/layout/cycle7"/>
    <dgm:cxn modelId="{A89C2E23-5A7E-4966-A03C-E032F6C91FC5}" srcId="{F0D44EBF-A135-4DD0-91A4-7C26E7DE1E8B}" destId="{CD37F9E8-A8B8-41DB-A6FF-E879D00ECA7C}" srcOrd="2" destOrd="0" parTransId="{0011E7A0-6B71-41BD-AD75-448AF1C8DF6D}" sibTransId="{BCAF99B9-A05D-4C71-B491-A53A76E53E4E}"/>
    <dgm:cxn modelId="{280A145D-E9EC-41FC-81F8-4B55A09E572D}" type="presOf" srcId="{315D8E16-B8FF-48C5-9536-16F66E4552D6}" destId="{6F7A07EE-C533-40B8-87A2-E6BABB3401C5}" srcOrd="0" destOrd="0" presId="urn:microsoft.com/office/officeart/2005/8/layout/cycle7"/>
    <dgm:cxn modelId="{CB1A6978-F7E1-4600-86E3-34BB74C84983}" srcId="{F0D44EBF-A135-4DD0-91A4-7C26E7DE1E8B}" destId="{3AA0CE5C-CEA2-46FE-B744-0BB9EAF856BC}" srcOrd="3" destOrd="0" parTransId="{835FFD56-1ADE-4960-8CF1-51A3E9B51AB0}" sibTransId="{8B0271E0-E7DA-49A0-97E4-30B1937236C2}"/>
    <dgm:cxn modelId="{81F082C4-327F-496E-9FCB-B103D8F13210}" type="presOf" srcId="{8B0271E0-E7DA-49A0-97E4-30B1937236C2}" destId="{979A470A-1A25-41F6-BB33-96EAF38360D5}" srcOrd="0" destOrd="0" presId="urn:microsoft.com/office/officeart/2005/8/layout/cycle7"/>
    <dgm:cxn modelId="{767A407A-0D0F-424D-A741-F2CE0D003D20}" type="presOf" srcId="{838A5D90-B929-40FD-9AFC-0C6904F12118}" destId="{2C39EDA2-E041-4B8A-93C1-096CB14C451E}" srcOrd="0" destOrd="0" presId="urn:microsoft.com/office/officeart/2005/8/layout/cycle7"/>
    <dgm:cxn modelId="{C20610A9-5B21-480D-A6FE-F136177BEEA9}" type="presOf" srcId="{838A5D90-B929-40FD-9AFC-0C6904F12118}" destId="{40383193-8723-4964-939D-2DFCADAE9F97}" srcOrd="1" destOrd="0" presId="urn:microsoft.com/office/officeart/2005/8/layout/cycle7"/>
    <dgm:cxn modelId="{7221C8E6-B239-4EBE-8988-26AC1C2BD8B6}" type="presOf" srcId="{3E48A2FC-39D6-4130-A685-EE89CBA8E4B4}" destId="{433FDE2B-17D7-4C23-8A55-3D2CC3D62EC1}" srcOrd="1" destOrd="0" presId="urn:microsoft.com/office/officeart/2005/8/layout/cycle7"/>
    <dgm:cxn modelId="{07D26C59-75F7-43A4-B7BE-D024451FA792}" srcId="{F0D44EBF-A135-4DD0-91A4-7C26E7DE1E8B}" destId="{315D8E16-B8FF-48C5-9536-16F66E4552D6}" srcOrd="0" destOrd="0" parTransId="{CF49EC4F-8563-4B8A-A744-9C811DCB7727}" sibTransId="{838A5D90-B929-40FD-9AFC-0C6904F12118}"/>
    <dgm:cxn modelId="{D85637F6-8C1F-47CF-B84A-D91A9D716341}" type="presOf" srcId="{BCAF99B9-A05D-4C71-B491-A53A76E53E4E}" destId="{D473419D-C1AB-44C6-B367-CE3420D1D274}" srcOrd="0" destOrd="0" presId="urn:microsoft.com/office/officeart/2005/8/layout/cycle7"/>
    <dgm:cxn modelId="{2AB333FB-019C-4BDB-A2D3-AAEEB11750DE}" type="presOf" srcId="{F0D44EBF-A135-4DD0-91A4-7C26E7DE1E8B}" destId="{258F529C-95DB-4807-916E-B02CBEDA0474}" srcOrd="0" destOrd="0" presId="urn:microsoft.com/office/officeart/2005/8/layout/cycle7"/>
    <dgm:cxn modelId="{F4D18F99-FBAD-4E81-A1DF-134955BF01CB}" type="presOf" srcId="{7B0729B3-0BFD-4390-A228-0F040C0938F9}" destId="{09A6BCF4-33D7-478E-A2E2-C8F1BD5F734F}" srcOrd="0" destOrd="0" presId="urn:microsoft.com/office/officeart/2005/8/layout/cycle7"/>
    <dgm:cxn modelId="{0A416BB3-43C2-4C87-8F38-04AF773EA27F}" type="presOf" srcId="{3AA0CE5C-CEA2-46FE-B744-0BB9EAF856BC}" destId="{0526C33C-C08B-45DE-A1F2-05C60EB93EBF}" srcOrd="0" destOrd="0" presId="urn:microsoft.com/office/officeart/2005/8/layout/cycle7"/>
    <dgm:cxn modelId="{44D64F07-C6B8-4498-8F4C-5AFC50E4D536}" type="presOf" srcId="{8B0271E0-E7DA-49A0-97E4-30B1937236C2}" destId="{A08218BE-C96C-46C9-A67F-278C37552437}" srcOrd="1" destOrd="0" presId="urn:microsoft.com/office/officeart/2005/8/layout/cycle7"/>
    <dgm:cxn modelId="{96E10BA1-731B-4882-A1EB-26B0C94C2B4D}" srcId="{F0D44EBF-A135-4DD0-91A4-7C26E7DE1E8B}" destId="{7B0729B3-0BFD-4390-A228-0F040C0938F9}" srcOrd="1" destOrd="0" parTransId="{343C73F4-C938-4A14-8E49-7EF16C2AACC7}" sibTransId="{3E48A2FC-39D6-4130-A685-EE89CBA8E4B4}"/>
    <dgm:cxn modelId="{089FF95E-D35A-46FC-BD06-6D9D1485651D}" type="presOf" srcId="{BCAF99B9-A05D-4C71-B491-A53A76E53E4E}" destId="{BA90F754-8E62-4B85-92B9-D178217CDD1C}" srcOrd="1" destOrd="0" presId="urn:microsoft.com/office/officeart/2005/8/layout/cycle7"/>
    <dgm:cxn modelId="{FC0EFB93-25BF-40C5-9625-5807FDE87ECF}" type="presParOf" srcId="{258F529C-95DB-4807-916E-B02CBEDA0474}" destId="{6F7A07EE-C533-40B8-87A2-E6BABB3401C5}" srcOrd="0" destOrd="0" presId="urn:microsoft.com/office/officeart/2005/8/layout/cycle7"/>
    <dgm:cxn modelId="{1453D54A-7EAB-447F-9B66-DFB5DEBA1673}" type="presParOf" srcId="{258F529C-95DB-4807-916E-B02CBEDA0474}" destId="{2C39EDA2-E041-4B8A-93C1-096CB14C451E}" srcOrd="1" destOrd="0" presId="urn:microsoft.com/office/officeart/2005/8/layout/cycle7"/>
    <dgm:cxn modelId="{5E60EC49-FE2F-4A9D-AE92-6B5A5875B83D}" type="presParOf" srcId="{2C39EDA2-E041-4B8A-93C1-096CB14C451E}" destId="{40383193-8723-4964-939D-2DFCADAE9F97}" srcOrd="0" destOrd="0" presId="urn:microsoft.com/office/officeart/2005/8/layout/cycle7"/>
    <dgm:cxn modelId="{D0F9446C-CA40-4BD7-A4EE-3FD6F445D114}" type="presParOf" srcId="{258F529C-95DB-4807-916E-B02CBEDA0474}" destId="{09A6BCF4-33D7-478E-A2E2-C8F1BD5F734F}" srcOrd="2" destOrd="0" presId="urn:microsoft.com/office/officeart/2005/8/layout/cycle7"/>
    <dgm:cxn modelId="{7323D81D-CCDC-4AA2-9547-952F6ADC48CC}" type="presParOf" srcId="{258F529C-95DB-4807-916E-B02CBEDA0474}" destId="{1F44F931-0616-4EBF-843F-A5E62B92DCD4}" srcOrd="3" destOrd="0" presId="urn:microsoft.com/office/officeart/2005/8/layout/cycle7"/>
    <dgm:cxn modelId="{2FCE216D-8402-42C5-9388-51500671209C}" type="presParOf" srcId="{1F44F931-0616-4EBF-843F-A5E62B92DCD4}" destId="{433FDE2B-17D7-4C23-8A55-3D2CC3D62EC1}" srcOrd="0" destOrd="0" presId="urn:microsoft.com/office/officeart/2005/8/layout/cycle7"/>
    <dgm:cxn modelId="{3A4B740C-D829-4A1D-9387-5236D017D7DD}" type="presParOf" srcId="{258F529C-95DB-4807-916E-B02CBEDA0474}" destId="{6A007824-BCCC-40CA-B1FE-B3AB72070245}" srcOrd="4" destOrd="0" presId="urn:microsoft.com/office/officeart/2005/8/layout/cycle7"/>
    <dgm:cxn modelId="{682DA2EE-2105-4F0B-96A7-C0ABEDD8B058}" type="presParOf" srcId="{258F529C-95DB-4807-916E-B02CBEDA0474}" destId="{D473419D-C1AB-44C6-B367-CE3420D1D274}" srcOrd="5" destOrd="0" presId="urn:microsoft.com/office/officeart/2005/8/layout/cycle7"/>
    <dgm:cxn modelId="{A7A2A7D7-3300-4DFF-9CEB-661754FCDD7E}" type="presParOf" srcId="{D473419D-C1AB-44C6-B367-CE3420D1D274}" destId="{BA90F754-8E62-4B85-92B9-D178217CDD1C}" srcOrd="0" destOrd="0" presId="urn:microsoft.com/office/officeart/2005/8/layout/cycle7"/>
    <dgm:cxn modelId="{E8E30027-85CE-4EBF-B0E5-210C02910D9B}" type="presParOf" srcId="{258F529C-95DB-4807-916E-B02CBEDA0474}" destId="{0526C33C-C08B-45DE-A1F2-05C60EB93EBF}" srcOrd="6" destOrd="0" presId="urn:microsoft.com/office/officeart/2005/8/layout/cycle7"/>
    <dgm:cxn modelId="{7C20AB75-82A5-4C0A-A035-6435AD3A2A21}" type="presParOf" srcId="{258F529C-95DB-4807-916E-B02CBEDA0474}" destId="{979A470A-1A25-41F6-BB33-96EAF38360D5}" srcOrd="7" destOrd="0" presId="urn:microsoft.com/office/officeart/2005/8/layout/cycle7"/>
    <dgm:cxn modelId="{0831AE3E-E8B7-4B26-A1E6-5E6B60BF7ED0}" type="presParOf" srcId="{979A470A-1A25-41F6-BB33-96EAF38360D5}" destId="{A08218BE-C96C-46C9-A67F-278C37552437}"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7A07EE-C533-40B8-87A2-E6BABB3401C5}">
      <dsp:nvSpPr>
        <dsp:cNvPr id="0" name=""/>
        <dsp:cNvSpPr/>
      </dsp:nvSpPr>
      <dsp:spPr>
        <a:xfrm>
          <a:off x="2666708" y="126455"/>
          <a:ext cx="2640834" cy="132041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57150">
          <a:solidFill>
            <a:srgbClr val="00B05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rgbClr val="FF3399"/>
              </a:solidFill>
              <a:latin typeface="Arial Black" pitchFamily="34" charset="0"/>
            </a:rPr>
            <a:t>Metodología</a:t>
          </a:r>
          <a:r>
            <a:rPr lang="es-ES" sz="1500" kern="1200" dirty="0" smtClean="0"/>
            <a:t> </a:t>
          </a:r>
          <a:endParaRPr lang="es-ES" sz="1500" kern="1200" dirty="0"/>
        </a:p>
      </dsp:txBody>
      <dsp:txXfrm>
        <a:off x="2666708" y="126455"/>
        <a:ext cx="2640834" cy="1320417"/>
      </dsp:txXfrm>
    </dsp:sp>
    <dsp:sp modelId="{2C39EDA2-E041-4B8A-93C1-096CB14C451E}">
      <dsp:nvSpPr>
        <dsp:cNvPr id="0" name=""/>
        <dsp:cNvSpPr/>
      </dsp:nvSpPr>
      <dsp:spPr>
        <a:xfrm rot="3039498">
          <a:off x="4449692" y="1730464"/>
          <a:ext cx="1000968" cy="462145"/>
        </a:xfrm>
        <a:prstGeom prst="lef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3039498">
        <a:off x="4449692" y="1730464"/>
        <a:ext cx="1000968" cy="462145"/>
      </dsp:txXfrm>
    </dsp:sp>
    <dsp:sp modelId="{09A6BCF4-33D7-478E-A2E2-C8F1BD5F734F}">
      <dsp:nvSpPr>
        <dsp:cNvPr id="0" name=""/>
        <dsp:cNvSpPr/>
      </dsp:nvSpPr>
      <dsp:spPr>
        <a:xfrm>
          <a:off x="4225141" y="2476202"/>
          <a:ext cx="3376174" cy="132041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rgbClr val="FF3399"/>
              </a:solidFill>
              <a:latin typeface="Arial Black" pitchFamily="34" charset="0"/>
            </a:rPr>
            <a:t>Diseño</a:t>
          </a:r>
        </a:p>
        <a:p>
          <a:pPr lvl="0" algn="ctr" defTabSz="800100">
            <a:lnSpc>
              <a:spcPct val="90000"/>
            </a:lnSpc>
            <a:spcBef>
              <a:spcPct val="0"/>
            </a:spcBef>
            <a:spcAft>
              <a:spcPct val="35000"/>
            </a:spcAft>
          </a:pPr>
          <a:r>
            <a:rPr lang="es-ES" sz="1800" kern="1200" dirty="0" smtClean="0">
              <a:latin typeface="Arial Black" pitchFamily="34" charset="0"/>
              <a:cs typeface="Arial" pitchFamily="34" charset="0"/>
            </a:rPr>
            <a:t>Es no experimental cuali-cuantitativo</a:t>
          </a:r>
          <a:r>
            <a:rPr lang="es-ES" sz="1800" kern="1200" dirty="0" smtClean="0">
              <a:latin typeface="Arial Black" pitchFamily="34" charset="0"/>
            </a:rPr>
            <a:t> </a:t>
          </a:r>
          <a:endParaRPr lang="es-ES" sz="1800" kern="1200" dirty="0">
            <a:latin typeface="Arial Black" pitchFamily="34" charset="0"/>
          </a:endParaRPr>
        </a:p>
      </dsp:txBody>
      <dsp:txXfrm>
        <a:off x="4225141" y="2476202"/>
        <a:ext cx="3376174" cy="1320417"/>
      </dsp:txXfrm>
    </dsp:sp>
    <dsp:sp modelId="{1F44F931-0616-4EBF-843F-A5E62B92DCD4}">
      <dsp:nvSpPr>
        <dsp:cNvPr id="0" name=""/>
        <dsp:cNvSpPr/>
      </dsp:nvSpPr>
      <dsp:spPr>
        <a:xfrm rot="7466314">
          <a:off x="4530409" y="4192097"/>
          <a:ext cx="1000968" cy="462145"/>
        </a:xfrm>
        <a:prstGeom prst="lef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7466314">
        <a:off x="4530409" y="4192097"/>
        <a:ext cx="1000968" cy="462145"/>
      </dsp:txXfrm>
    </dsp:sp>
    <dsp:sp modelId="{6A007824-BCCC-40CA-B1FE-B3AB72070245}">
      <dsp:nvSpPr>
        <dsp:cNvPr id="0" name=""/>
        <dsp:cNvSpPr/>
      </dsp:nvSpPr>
      <dsp:spPr>
        <a:xfrm>
          <a:off x="2828141" y="5049720"/>
          <a:ext cx="2640834" cy="132041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solidFill>
                <a:srgbClr val="FF3399"/>
              </a:solidFill>
              <a:latin typeface="Arial Black" pitchFamily="34" charset="0"/>
            </a:rPr>
            <a:t>Tipo</a:t>
          </a:r>
        </a:p>
        <a:p>
          <a:pPr lvl="0" algn="ctr" defTabSz="666750">
            <a:lnSpc>
              <a:spcPct val="90000"/>
            </a:lnSpc>
            <a:spcBef>
              <a:spcPct val="0"/>
            </a:spcBef>
            <a:spcAft>
              <a:spcPct val="35000"/>
            </a:spcAft>
          </a:pPr>
          <a:r>
            <a:rPr lang="es-ES" sz="1500" kern="1200" dirty="0" smtClean="0">
              <a:latin typeface="Arial Black" pitchFamily="34" charset="0"/>
              <a:cs typeface="Arial" pitchFamily="34" charset="0"/>
            </a:rPr>
            <a:t>descriptivo prospectivo, transversal</a:t>
          </a:r>
          <a:r>
            <a:rPr lang="es-ES" sz="1500" kern="1200" dirty="0" smtClean="0">
              <a:latin typeface="Arial Black" pitchFamily="34" charset="0"/>
            </a:rPr>
            <a:t> </a:t>
          </a:r>
          <a:endParaRPr lang="es-ES" sz="1500" kern="1200" dirty="0">
            <a:latin typeface="Arial Black" pitchFamily="34" charset="0"/>
          </a:endParaRPr>
        </a:p>
      </dsp:txBody>
      <dsp:txXfrm>
        <a:off x="2828141" y="5049720"/>
        <a:ext cx="2640834" cy="1320417"/>
      </dsp:txXfrm>
    </dsp:sp>
    <dsp:sp modelId="{D473419D-C1AB-44C6-B367-CE3420D1D274}">
      <dsp:nvSpPr>
        <dsp:cNvPr id="0" name=""/>
        <dsp:cNvSpPr/>
      </dsp:nvSpPr>
      <dsp:spPr>
        <a:xfrm rot="13661098">
          <a:off x="2611958" y="4340779"/>
          <a:ext cx="1000968" cy="462145"/>
        </a:xfrm>
        <a:prstGeom prst="lef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13661098">
        <a:off x="2611958" y="4340779"/>
        <a:ext cx="1000968" cy="462145"/>
      </dsp:txXfrm>
    </dsp:sp>
    <dsp:sp modelId="{0526C33C-C08B-45DE-A1F2-05C60EB93EBF}">
      <dsp:nvSpPr>
        <dsp:cNvPr id="0" name=""/>
        <dsp:cNvSpPr/>
      </dsp:nvSpPr>
      <dsp:spPr>
        <a:xfrm>
          <a:off x="-39544" y="2402662"/>
          <a:ext cx="3894068" cy="169132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rgbClr val="FF3399"/>
              </a:solidFill>
              <a:latin typeface="Arial Black" pitchFamily="34" charset="0"/>
              <a:cs typeface="Arial" pitchFamily="34" charset="0"/>
            </a:rPr>
            <a:t>Muestra</a:t>
          </a:r>
        </a:p>
        <a:p>
          <a:pPr lvl="0" algn="just" defTabSz="800100">
            <a:lnSpc>
              <a:spcPct val="90000"/>
            </a:lnSpc>
            <a:spcBef>
              <a:spcPct val="0"/>
            </a:spcBef>
            <a:spcAft>
              <a:spcPct val="35000"/>
            </a:spcAft>
          </a:pPr>
          <a:r>
            <a:rPr lang="es-EC" sz="1800" kern="1200" dirty="0" smtClean="0">
              <a:solidFill>
                <a:schemeClr val="bg2">
                  <a:lumMod val="75000"/>
                </a:schemeClr>
              </a:solidFill>
              <a:latin typeface="Arial Black" pitchFamily="34" charset="0"/>
              <a:cs typeface="Arial" pitchFamily="34" charset="0"/>
            </a:rPr>
            <a:t>94 individuos  entre ellos hombres y mujeres mayores de 20 años. </a:t>
          </a:r>
          <a:endParaRPr lang="es-ES" sz="1800" kern="1200" dirty="0" smtClean="0">
            <a:solidFill>
              <a:schemeClr val="bg2">
                <a:lumMod val="75000"/>
              </a:schemeClr>
            </a:solidFill>
            <a:latin typeface="Arial Black" pitchFamily="34" charset="0"/>
            <a:cs typeface="Arial" pitchFamily="34" charset="0"/>
          </a:endParaRPr>
        </a:p>
        <a:p>
          <a:pPr lvl="0" algn="ctr" defTabSz="800100">
            <a:lnSpc>
              <a:spcPct val="90000"/>
            </a:lnSpc>
            <a:spcBef>
              <a:spcPct val="0"/>
            </a:spcBef>
            <a:spcAft>
              <a:spcPct val="35000"/>
            </a:spcAft>
          </a:pPr>
          <a:endParaRPr lang="es-ES" sz="700" kern="1200" dirty="0"/>
        </a:p>
      </dsp:txBody>
      <dsp:txXfrm>
        <a:off x="-39544" y="2402662"/>
        <a:ext cx="3894068" cy="1691322"/>
      </dsp:txXfrm>
    </dsp:sp>
    <dsp:sp modelId="{979A470A-1A25-41F6-BB33-96EAF38360D5}">
      <dsp:nvSpPr>
        <dsp:cNvPr id="0" name=""/>
        <dsp:cNvSpPr/>
      </dsp:nvSpPr>
      <dsp:spPr>
        <a:xfrm rot="18611488">
          <a:off x="2525159" y="1693694"/>
          <a:ext cx="1000968" cy="462145"/>
        </a:xfrm>
        <a:prstGeom prst="lef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18611488">
        <a:off x="2525159" y="1693694"/>
        <a:ext cx="1000968" cy="4621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vl1pPr>
          </a:lstStyle>
          <a:p>
            <a:endParaRPr lang="es-ES"/>
          </a:p>
        </p:txBody>
      </p:sp>
      <p:sp>
        <p:nvSpPr>
          <p:cNvPr id="839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vl1pPr>
          </a:lstStyle>
          <a:p>
            <a:endParaRPr lang="es-ES"/>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839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vl1pPr>
          </a:lstStyle>
          <a:p>
            <a:endParaRPr lang="es-ES"/>
          </a:p>
        </p:txBody>
      </p:sp>
      <p:sp>
        <p:nvSpPr>
          <p:cNvPr id="839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76CD643E-B788-4653-90B3-C220D1179CA7}"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37361-D2D2-446A-AB81-869C840E67F6}" type="slidenum">
              <a:rPr lang="es-ES"/>
              <a:pPr/>
              <a:t>4</a:t>
            </a:fld>
            <a:endParaRPr lang="es-ES"/>
          </a:p>
        </p:txBody>
      </p:sp>
      <p:sp>
        <p:nvSpPr>
          <p:cNvPr id="165890" name="Rectangle 2"/>
          <p:cNvSpPr>
            <a:spLocks noGrp="1" noRot="1" noChangeAspect="1" noChangeArrowheads="1" noTextEdit="1"/>
          </p:cNvSpPr>
          <p:nvPr>
            <p:ph type="sldImg"/>
          </p:nvPr>
        </p:nvSpPr>
        <p:spPr>
          <a:xfrm>
            <a:off x="1144588" y="685800"/>
            <a:ext cx="4572000" cy="3429000"/>
          </a:xfrm>
          <a:ln/>
        </p:spPr>
      </p:sp>
      <p:sp>
        <p:nvSpPr>
          <p:cNvPr id="165891"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0"/>
            <a:ext cx="1828800" cy="6856413"/>
            <a:chOff x="0" y="0"/>
            <a:chExt cx="1152" cy="4319"/>
          </a:xfrm>
        </p:grpSpPr>
        <p:sp>
          <p:nvSpPr>
            <p:cNvPr id="73731"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pPr>
              <a:endParaRPr lang="es-ES" i="0"/>
            </a:p>
          </p:txBody>
        </p:sp>
        <p:sp>
          <p:nvSpPr>
            <p:cNvPr id="73732"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pPr>
              <a:endParaRPr lang="es-ES" i="0"/>
            </a:p>
          </p:txBody>
        </p:sp>
        <p:pic>
          <p:nvPicPr>
            <p:cNvPr id="73733" name="Picture 5"/>
            <p:cNvPicPr>
              <a:picLocks noChangeArrowheads="1"/>
            </p:cNvPicPr>
            <p:nvPr/>
          </p:nvPicPr>
          <p:blipFill>
            <a:blip r:embed="rId2" cstate="print"/>
            <a:srcRect/>
            <a:stretch>
              <a:fillRect/>
            </a:stretch>
          </p:blipFill>
          <p:spPr bwMode="auto">
            <a:xfrm>
              <a:off x="0" y="1028"/>
              <a:ext cx="1152" cy="1400"/>
            </a:xfrm>
            <a:prstGeom prst="rect">
              <a:avLst/>
            </a:prstGeom>
            <a:noFill/>
            <a:ln w="9525">
              <a:noFill/>
              <a:miter lim="800000"/>
              <a:headEnd/>
              <a:tailEnd/>
            </a:ln>
            <a:effectLst/>
          </p:spPr>
        </p:pic>
      </p:grpSp>
      <p:sp>
        <p:nvSpPr>
          <p:cNvPr id="73734" name="Rectangle 6"/>
          <p:cNvSpPr>
            <a:spLocks noGrp="1" noChangeArrowheads="1"/>
          </p:cNvSpPr>
          <p:nvPr>
            <p:ph type="ctrTitle" sz="quarter"/>
          </p:nvPr>
        </p:nvSpPr>
        <p:spPr>
          <a:xfrm>
            <a:off x="1905000" y="1676400"/>
            <a:ext cx="6934200" cy="2116138"/>
          </a:xfrm>
        </p:spPr>
        <p:txBody>
          <a:bodyPr/>
          <a:lstStyle>
            <a:lvl1pPr>
              <a:defRPr/>
            </a:lvl1pPr>
          </a:lstStyle>
          <a:p>
            <a:r>
              <a:rPr lang="es-ES"/>
              <a:t>Haga clic para modificar el estilo de título del patrón</a:t>
            </a:r>
          </a:p>
        </p:txBody>
      </p:sp>
      <p:sp>
        <p:nvSpPr>
          <p:cNvPr id="73735"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r>
              <a:rPr lang="es-ES"/>
              <a:t>Haga clic para modificar el estilo de subtítulo del patrón</a:t>
            </a:r>
          </a:p>
        </p:txBody>
      </p:sp>
      <p:sp>
        <p:nvSpPr>
          <p:cNvPr id="73736" name="Rectangle 8"/>
          <p:cNvSpPr>
            <a:spLocks noGrp="1" noChangeArrowheads="1"/>
          </p:cNvSpPr>
          <p:nvPr>
            <p:ph type="dt" sz="quarter" idx="2"/>
          </p:nvPr>
        </p:nvSpPr>
        <p:spPr>
          <a:xfrm>
            <a:off x="1828800" y="6400800"/>
            <a:ext cx="1905000" cy="457200"/>
          </a:xfrm>
        </p:spPr>
        <p:txBody>
          <a:bodyPr/>
          <a:lstStyle>
            <a:lvl1pPr>
              <a:defRPr/>
            </a:lvl1pPr>
          </a:lstStyle>
          <a:p>
            <a:endParaRPr lang="es-ES"/>
          </a:p>
        </p:txBody>
      </p:sp>
      <p:sp>
        <p:nvSpPr>
          <p:cNvPr id="73737" name="Rectangle 9"/>
          <p:cNvSpPr>
            <a:spLocks noGrp="1" noChangeArrowheads="1"/>
          </p:cNvSpPr>
          <p:nvPr>
            <p:ph type="ftr" sz="quarter" idx="3"/>
          </p:nvPr>
        </p:nvSpPr>
        <p:spPr>
          <a:xfrm>
            <a:off x="3962400" y="6400800"/>
            <a:ext cx="2895600" cy="457200"/>
          </a:xfrm>
        </p:spPr>
        <p:txBody>
          <a:bodyPr/>
          <a:lstStyle>
            <a:lvl1pPr>
              <a:defRPr/>
            </a:lvl1pPr>
          </a:lstStyle>
          <a:p>
            <a:endParaRPr lang="es-ES"/>
          </a:p>
        </p:txBody>
      </p:sp>
      <p:sp>
        <p:nvSpPr>
          <p:cNvPr id="73738" name="Rectangle 10"/>
          <p:cNvSpPr>
            <a:spLocks noGrp="1" noChangeArrowheads="1"/>
          </p:cNvSpPr>
          <p:nvPr>
            <p:ph type="sldNum" sz="quarter" idx="4"/>
          </p:nvPr>
        </p:nvSpPr>
        <p:spPr/>
        <p:txBody>
          <a:bodyPr/>
          <a:lstStyle>
            <a:lvl1pPr>
              <a:defRPr/>
            </a:lvl1pPr>
          </a:lstStyle>
          <a:p>
            <a:fld id="{0F4AE90A-BDB0-419C-B5E2-20D1A1ABAAD6}" type="slidenum">
              <a:rPr lang="es-ES"/>
              <a:pPr/>
              <a:t>‹Nº›</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5E0F10F-F4AC-4FE0-9412-16337B3EFDF4}" type="slidenum">
              <a:rPr lang="es-ES"/>
              <a:pPr/>
              <a:t>‹Nº›</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48500" y="304800"/>
            <a:ext cx="1943100" cy="57912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219200" y="304800"/>
            <a:ext cx="5676900" cy="5791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EB217B4-DB6B-4339-A952-D4466CD2EAE8}" type="slidenum">
              <a:rPr lang="es-ES"/>
              <a:pPr/>
              <a:t>‹Nº›</a:t>
            </a:fld>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1219200" y="304800"/>
            <a:ext cx="7772400" cy="579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1143000" y="6400800"/>
            <a:ext cx="1905000" cy="457200"/>
          </a:xfrm>
        </p:spPr>
        <p:txBody>
          <a:bodyPr/>
          <a:lstStyle>
            <a:lvl1pPr>
              <a:defRPr/>
            </a:lvl1pPr>
          </a:lstStyle>
          <a:p>
            <a:endParaRPr lang="es-ES"/>
          </a:p>
        </p:txBody>
      </p:sp>
      <p:sp>
        <p:nvSpPr>
          <p:cNvPr id="4" name="3 Marcador de pie de página"/>
          <p:cNvSpPr>
            <a:spLocks noGrp="1"/>
          </p:cNvSpPr>
          <p:nvPr>
            <p:ph type="ftr" sz="quarter" idx="11"/>
          </p:nvPr>
        </p:nvSpPr>
        <p:spPr>
          <a:xfrm>
            <a:off x="3581400" y="6400800"/>
            <a:ext cx="2895600" cy="45720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7239000" y="6400800"/>
            <a:ext cx="1905000" cy="457200"/>
          </a:xfrm>
        </p:spPr>
        <p:txBody>
          <a:bodyPr/>
          <a:lstStyle>
            <a:lvl1pPr>
              <a:defRPr/>
            </a:lvl1pPr>
          </a:lstStyle>
          <a:p>
            <a:fld id="{683C4832-C5D6-4DD5-9033-C80FC507D896}" type="slidenum">
              <a:rPr lang="es-ES"/>
              <a:pPr/>
              <a:t>‹Nº›</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6C0455A-761E-4CDF-9563-F972D0ACF76B}" type="slidenum">
              <a:rPr lang="es-ES"/>
              <a:pPr/>
              <a:t>‹Nº›</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8ABCF13F-0C8B-4C5E-8B9D-4FF315235253}" type="slidenum">
              <a:rPr lang="es-ES"/>
              <a:pPr/>
              <a:t>‹Nº›</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2D5CB86-355E-44B8-ACC7-3631D759CF47}" type="slidenum">
              <a:rPr lang="es-ES"/>
              <a:pPr/>
              <a:t>‹Nº›</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D5571832-0691-4213-94DB-7C6769EB386D}" type="slidenum">
              <a:rPr lang="es-ES"/>
              <a:pPr/>
              <a:t>‹Nº›</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E5ADF97D-A548-45C6-B9E5-6CBD44049427}" type="slidenum">
              <a:rPr lang="es-ES"/>
              <a:pPr/>
              <a:t>‹Nº›</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C84C4CC2-D8BA-4FE6-8260-E53418D27C6D}" type="slidenum">
              <a:rPr lang="es-ES"/>
              <a:pPr/>
              <a:t>‹Nº›</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E73EBCA-10DA-4A45-A80F-75BFAA3523E3}" type="slidenum">
              <a:rPr lang="es-ES"/>
              <a:pPr/>
              <a:t>‹Nº›</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1D2D8FF2-6897-4DC0-8F02-6432BB91E333}" type="slidenum">
              <a:rPr lang="es-ES"/>
              <a:pPr/>
              <a:t>‹Nº›</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99"/>
        </a:solidFill>
        <a:effectLst/>
      </p:bgPr>
    </p:bg>
    <p:spTree>
      <p:nvGrpSpPr>
        <p:cNvPr id="1" name=""/>
        <p:cNvGrpSpPr/>
        <p:nvPr/>
      </p:nvGrpSpPr>
      <p:grpSpPr>
        <a:xfrm>
          <a:off x="0" y="0"/>
          <a:ext cx="0" cy="0"/>
          <a:chOff x="0" y="0"/>
          <a:chExt cx="0" cy="0"/>
        </a:xfrm>
      </p:grpSpPr>
      <p:grpSp>
        <p:nvGrpSpPr>
          <p:cNvPr id="72706" name="Group 2"/>
          <p:cNvGrpSpPr>
            <a:grpSpLocks/>
          </p:cNvGrpSpPr>
          <p:nvPr/>
        </p:nvGrpSpPr>
        <p:grpSpPr bwMode="auto">
          <a:xfrm>
            <a:off x="0" y="0"/>
            <a:ext cx="1143000" cy="6856413"/>
            <a:chOff x="0" y="0"/>
            <a:chExt cx="720" cy="4319"/>
          </a:xfrm>
        </p:grpSpPr>
        <p:sp>
          <p:nvSpPr>
            <p:cNvPr id="72707"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pPr>
              <a:endParaRPr lang="es-ES" i="0"/>
            </a:p>
          </p:txBody>
        </p:sp>
        <p:sp>
          <p:nvSpPr>
            <p:cNvPr id="72708"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pPr>
              <a:endParaRPr lang="es-ES" i="0"/>
            </a:p>
          </p:txBody>
        </p:sp>
        <p:pic>
          <p:nvPicPr>
            <p:cNvPr id="72709" name="Picture 5"/>
            <p:cNvPicPr>
              <a:picLocks noChangeArrowheads="1"/>
            </p:cNvPicPr>
            <p:nvPr/>
          </p:nvPicPr>
          <p:blipFill>
            <a:blip r:embed="rId14" cstate="print"/>
            <a:srcRect/>
            <a:stretch>
              <a:fillRect/>
            </a:stretch>
          </p:blipFill>
          <p:spPr bwMode="auto">
            <a:xfrm>
              <a:off x="0" y="312"/>
              <a:ext cx="720" cy="1872"/>
            </a:xfrm>
            <a:prstGeom prst="rect">
              <a:avLst/>
            </a:prstGeom>
            <a:noFill/>
            <a:ln w="9525">
              <a:noFill/>
              <a:miter lim="800000"/>
              <a:headEnd/>
              <a:tailEnd/>
            </a:ln>
            <a:effectLst/>
          </p:spPr>
        </p:pic>
      </p:grpSp>
      <p:sp>
        <p:nvSpPr>
          <p:cNvPr id="72710" name="Rectangle 6"/>
          <p:cNvSpPr>
            <a:spLocks noGrp="1" noChangeArrowheads="1"/>
          </p:cNvSpPr>
          <p:nvPr>
            <p:ph type="title"/>
          </p:nvPr>
        </p:nvSpPr>
        <p:spPr bwMode="auto">
          <a:xfrm>
            <a:off x="1219200" y="304800"/>
            <a:ext cx="7772400" cy="1206500"/>
          </a:xfrm>
          <a:prstGeom prst="rect">
            <a:avLst/>
          </a:prstGeom>
          <a:noFill/>
          <a:ln w="12700" cap="sq">
            <a:noFill/>
            <a:miter lim="800000"/>
            <a:headEnd type="none" w="sm" len="sm"/>
            <a:tailEnd type="none" w="sm" len="sm"/>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72711" name="Rectangle 7"/>
          <p:cNvSpPr>
            <a:spLocks noGrp="1" noChangeArrowheads="1"/>
          </p:cNvSpPr>
          <p:nvPr>
            <p:ph type="body" idx="1"/>
          </p:nvPr>
        </p:nvSpPr>
        <p:spPr bwMode="auto">
          <a:xfrm>
            <a:off x="1219200" y="1600200"/>
            <a:ext cx="7772400" cy="4495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72712"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i="0"/>
            </a:lvl1pPr>
          </a:lstStyle>
          <a:p>
            <a:endParaRPr lang="es-ES"/>
          </a:p>
        </p:txBody>
      </p:sp>
      <p:sp>
        <p:nvSpPr>
          <p:cNvPr id="72713"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i="0"/>
            </a:lvl1pPr>
          </a:lstStyle>
          <a:p>
            <a:endParaRPr lang="es-ES"/>
          </a:p>
        </p:txBody>
      </p:sp>
      <p:sp>
        <p:nvSpPr>
          <p:cNvPr id="72714"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i="0"/>
            </a:lvl1pPr>
          </a:lstStyle>
          <a:p>
            <a:fld id="{30AA5723-0C8D-48DC-B906-F0550DBF06DC}"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ec/imgres?imgurl=http://www.entornointeligente.com/images-noticias/2011/11/CARDIOLOGIA-Hipertension-arterial_7797.jpg&amp;imgrefurl=http://www.entornointeligente.com/articulo/1194676/CARDIOLOGIA-Hipertension-arterial&amp;usg=___gaEZIrwuqho1WFhZnGdRHKfFdM=&amp;h=300&amp;w=300&amp;sz=23&amp;hl=es&amp;start=13&amp;zoom=1&amp;tbnid=NevtVzXnlwt7UM:&amp;tbnh=116&amp;tbnw=116&amp;ei=vcy_TtbJIoXrtgewmuHjBg&amp;prev=/search?q=hipertensi%C3%B3n+arterial&amp;um=1&amp;hl=es&amp;sa=N&amp;tbm=isch&amp;um=1&amp;itbs=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yosoy.net/wp-content/uploads/2011/11/La-parte-dificil-es-dejar-ir-tus-suenos-1.jp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s283.photobucket.com/albums/kk293/JessicaNorrbacka/IMAGENES%20SIMPLES/ROSAS%20Y%20FLORES/ROSAS%20Y%20FLORES%20CON%20MOVIMIENTO%20Y%20BRILLO/?action=view&amp;current=13.gi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40" name="Text Box 4"/>
          <p:cNvSpPr txBox="1">
            <a:spLocks noChangeArrowheads="1"/>
          </p:cNvSpPr>
          <p:nvPr/>
        </p:nvSpPr>
        <p:spPr bwMode="auto">
          <a:xfrm>
            <a:off x="357158" y="1714489"/>
            <a:ext cx="8429684" cy="2308324"/>
          </a:xfrm>
          <a:prstGeom prst="rect">
            <a:avLst/>
          </a:prstGeom>
          <a:noFill/>
          <a:ln w="38100" cap="sq">
            <a:solidFill>
              <a:srgbClr val="EC1504"/>
            </a:solidFill>
            <a:miter lim="800000"/>
            <a:headEnd type="none" w="sm" len="sm"/>
            <a:tailEnd type="none" w="sm" len="sm"/>
          </a:ln>
          <a:effectLst/>
        </p:spPr>
        <p:txBody>
          <a:bodyPr wrap="square">
            <a:spAutoFit/>
          </a:bodyPr>
          <a:lstStyle/>
          <a:p>
            <a:pPr algn="ctr"/>
            <a:r>
              <a:rPr lang="es-ES" sz="1600" b="1" i="0" dirty="0" smtClean="0">
                <a:solidFill>
                  <a:srgbClr val="FFFF00"/>
                </a:solidFill>
                <a:latin typeface="Arial" pitchFamily="34" charset="0"/>
                <a:cs typeface="Arial" pitchFamily="34" charset="0"/>
              </a:rPr>
              <a:t>TEMA</a:t>
            </a:r>
            <a:endParaRPr lang="es-EC" sz="1600" b="1" i="0" dirty="0" smtClean="0">
              <a:solidFill>
                <a:srgbClr val="FFFF00"/>
              </a:solidFill>
              <a:latin typeface="Arial" pitchFamily="34" charset="0"/>
              <a:cs typeface="Arial" pitchFamily="34" charset="0"/>
            </a:endParaRPr>
          </a:p>
          <a:p>
            <a:pPr algn="ctr"/>
            <a:r>
              <a:rPr lang="es-ES" sz="1600" b="1" i="0" dirty="0" smtClean="0">
                <a:solidFill>
                  <a:srgbClr val="FFFF00"/>
                </a:solidFill>
                <a:latin typeface="Arial" pitchFamily="34" charset="0"/>
                <a:cs typeface="Arial" pitchFamily="34" charset="0"/>
              </a:rPr>
              <a:t>PREVALENCIA DE HIPERTENSION ARTERIAL EN PACIENTES  </a:t>
            </a:r>
          </a:p>
          <a:p>
            <a:pPr algn="ctr"/>
            <a:r>
              <a:rPr lang="es-ES" sz="1600" b="1" i="0" dirty="0" smtClean="0">
                <a:solidFill>
                  <a:srgbClr val="FFFF00"/>
                </a:solidFill>
                <a:latin typeface="Arial" pitchFamily="34" charset="0"/>
                <a:cs typeface="Arial" pitchFamily="34" charset="0"/>
              </a:rPr>
              <a:t>DE ETNIA AFROECUATORIANA  EN MAYORES DE 20 AÑOS  </a:t>
            </a:r>
          </a:p>
          <a:p>
            <a:pPr algn="ctr"/>
            <a:r>
              <a:rPr lang="es-ES" sz="1600" b="1" i="0" dirty="0" smtClean="0">
                <a:solidFill>
                  <a:srgbClr val="FFFF00"/>
                </a:solidFill>
                <a:latin typeface="Arial" pitchFamily="34" charset="0"/>
                <a:cs typeface="Arial" pitchFamily="34" charset="0"/>
              </a:rPr>
              <a:t>Y LA RELACION  CON LAS MEDIDAS DE PREVENCION </a:t>
            </a:r>
            <a:endParaRPr lang="es-EC" sz="1600" b="1" i="0" dirty="0" smtClean="0">
              <a:solidFill>
                <a:srgbClr val="FFFF00"/>
              </a:solidFill>
              <a:latin typeface="Arial" pitchFamily="34" charset="0"/>
              <a:cs typeface="Arial" pitchFamily="34" charset="0"/>
            </a:endParaRPr>
          </a:p>
          <a:p>
            <a:pPr algn="ctr"/>
            <a:r>
              <a:rPr lang="es-ES" sz="1600" b="1" i="0" dirty="0" smtClean="0">
                <a:solidFill>
                  <a:srgbClr val="FFFF00"/>
                </a:solidFill>
                <a:latin typeface="Arial" pitchFamily="34" charset="0"/>
                <a:cs typeface="Arial" pitchFamily="34" charset="0"/>
              </a:rPr>
              <a:t>Y TRATAMIENTO EN LA COMUNIDAD </a:t>
            </a:r>
          </a:p>
          <a:p>
            <a:pPr algn="ctr"/>
            <a:r>
              <a:rPr lang="es-ES" sz="1600" b="1" i="0" dirty="0" smtClean="0">
                <a:solidFill>
                  <a:srgbClr val="FFFF00"/>
                </a:solidFill>
                <a:latin typeface="Arial" pitchFamily="34" charset="0"/>
                <a:cs typeface="Arial" pitchFamily="34" charset="0"/>
              </a:rPr>
              <a:t>DE  MASCARILLA DURANTE EL </a:t>
            </a:r>
          </a:p>
          <a:p>
            <a:pPr algn="ctr"/>
            <a:r>
              <a:rPr lang="es-ES" sz="1600" b="1" i="0" dirty="0" smtClean="0">
                <a:solidFill>
                  <a:srgbClr val="FFFF00"/>
                </a:solidFill>
                <a:latin typeface="Arial" pitchFamily="34" charset="0"/>
                <a:cs typeface="Arial" pitchFamily="34" charset="0"/>
              </a:rPr>
              <a:t>PERIODO DE  ABRIL- </a:t>
            </a:r>
          </a:p>
          <a:p>
            <a:pPr algn="ctr"/>
            <a:r>
              <a:rPr lang="es-ES" sz="1600" b="1" i="0" dirty="0" smtClean="0">
                <a:solidFill>
                  <a:srgbClr val="FFFF00"/>
                </a:solidFill>
                <a:latin typeface="Arial" pitchFamily="34" charset="0"/>
                <a:cs typeface="Arial" pitchFamily="34" charset="0"/>
              </a:rPr>
              <a:t>NOVIEMBRE </a:t>
            </a:r>
            <a:endParaRPr lang="es-EC" sz="1600" b="1" i="0" dirty="0" smtClean="0">
              <a:solidFill>
                <a:srgbClr val="FFFF00"/>
              </a:solidFill>
              <a:latin typeface="Arial" pitchFamily="34" charset="0"/>
              <a:cs typeface="Arial" pitchFamily="34" charset="0"/>
            </a:endParaRPr>
          </a:p>
          <a:p>
            <a:pPr algn="ctr"/>
            <a:r>
              <a:rPr lang="es-ES" sz="1600" b="1" i="0" dirty="0" smtClean="0">
                <a:solidFill>
                  <a:srgbClr val="FFFF00"/>
                </a:solidFill>
                <a:latin typeface="Arial" pitchFamily="34" charset="0"/>
                <a:cs typeface="Arial" pitchFamily="34" charset="0"/>
              </a:rPr>
              <a:t>2011</a:t>
            </a:r>
            <a:endParaRPr lang="es-ES" sz="1600" b="1" i="0" dirty="0">
              <a:solidFill>
                <a:srgbClr val="FFFF00"/>
              </a:solidFill>
            </a:endParaRPr>
          </a:p>
        </p:txBody>
      </p:sp>
      <p:sp>
        <p:nvSpPr>
          <p:cNvPr id="116742" name="Text Box 6"/>
          <p:cNvSpPr txBox="1">
            <a:spLocks noChangeArrowheads="1"/>
          </p:cNvSpPr>
          <p:nvPr/>
        </p:nvSpPr>
        <p:spPr bwMode="auto">
          <a:xfrm>
            <a:off x="928662" y="357166"/>
            <a:ext cx="7858180" cy="1015663"/>
          </a:xfrm>
          <a:prstGeom prst="rect">
            <a:avLst/>
          </a:prstGeom>
          <a:noFill/>
          <a:ln w="12700" cap="sq">
            <a:noFill/>
            <a:miter lim="800000"/>
            <a:headEnd type="none" w="sm" len="sm"/>
            <a:tailEnd type="none" w="sm" len="sm"/>
          </a:ln>
          <a:effectLst/>
        </p:spPr>
        <p:txBody>
          <a:bodyPr wrap="square">
            <a:spAutoFit/>
          </a:bodyPr>
          <a:lstStyle/>
          <a:p>
            <a:pPr algn="ctr">
              <a:spcBef>
                <a:spcPct val="50000"/>
              </a:spcBef>
            </a:pPr>
            <a:r>
              <a:rPr lang="es-EC" sz="2000" b="1" i="0" dirty="0" smtClean="0"/>
              <a:t>UNIVERSIDAD TECNICA DEL NORTE </a:t>
            </a:r>
            <a:br>
              <a:rPr lang="es-EC" sz="2000" b="1" i="0" dirty="0" smtClean="0"/>
            </a:br>
            <a:r>
              <a:rPr lang="es-EC" sz="2000" b="1" i="0" dirty="0" smtClean="0"/>
              <a:t>FACULTAD CIENCIAS DE LA SALUD</a:t>
            </a:r>
            <a:br>
              <a:rPr lang="es-EC" sz="2000" b="1" i="0" dirty="0" smtClean="0"/>
            </a:br>
            <a:r>
              <a:rPr lang="es-EC" sz="2000" b="1" i="0" dirty="0" smtClean="0"/>
              <a:t>ESCUELA DE ENFERMERIA</a:t>
            </a:r>
            <a:endParaRPr lang="es-ES" sz="2000" b="1" i="0" dirty="0">
              <a:effectLst>
                <a:outerShdw blurRad="38100" dist="38100" dir="2700000" algn="tl">
                  <a:srgbClr val="000000"/>
                </a:outerShdw>
              </a:effectLst>
              <a:latin typeface="Arial" pitchFamily="34" charset="0"/>
              <a:cs typeface="Arial" pitchFamily="34" charset="0"/>
            </a:endParaRPr>
          </a:p>
        </p:txBody>
      </p:sp>
      <p:sp>
        <p:nvSpPr>
          <p:cNvPr id="7" name="6 Rectángulo"/>
          <p:cNvSpPr/>
          <p:nvPr/>
        </p:nvSpPr>
        <p:spPr>
          <a:xfrm>
            <a:off x="1214414" y="3995678"/>
            <a:ext cx="7143768" cy="2616101"/>
          </a:xfrm>
          <a:prstGeom prst="rect">
            <a:avLst/>
          </a:prstGeom>
        </p:spPr>
        <p:txBody>
          <a:bodyPr wrap="square">
            <a:spAutoFit/>
          </a:bodyPr>
          <a:lstStyle/>
          <a:p>
            <a:pPr lvl="0" algn="r"/>
            <a:endParaRPr lang="es-ES" sz="2000" i="0" dirty="0" smtClean="0">
              <a:latin typeface="Arial" pitchFamily="34" charset="0"/>
              <a:ea typeface="Calibri" pitchFamily="34" charset="0"/>
              <a:cs typeface="Arial" pitchFamily="34" charset="0"/>
            </a:endParaRPr>
          </a:p>
          <a:p>
            <a:pPr lvl="0" algn="r"/>
            <a:r>
              <a:rPr lang="es-ES" sz="1600" i="0" dirty="0" smtClean="0">
                <a:latin typeface="Arial" pitchFamily="34" charset="0"/>
                <a:ea typeface="Calibri" pitchFamily="34" charset="0"/>
                <a:cs typeface="Arial" pitchFamily="34" charset="0"/>
              </a:rPr>
              <a:t>AUTORAS: LORENA ROMO </a:t>
            </a:r>
            <a:endParaRPr lang="es-EC" sz="1600" i="0" dirty="0" smtClean="0">
              <a:latin typeface="Arial" pitchFamily="34" charset="0"/>
              <a:cs typeface="Arial" pitchFamily="34" charset="0"/>
            </a:endParaRPr>
          </a:p>
          <a:p>
            <a:pPr lvl="0" algn="r" eaLnBrk="0" hangingPunct="0"/>
            <a:r>
              <a:rPr lang="es-ES" sz="1600" i="0" dirty="0" smtClean="0">
                <a:latin typeface="Arial" pitchFamily="34" charset="0"/>
                <a:ea typeface="Calibri" pitchFamily="34" charset="0"/>
                <a:cs typeface="Arial" pitchFamily="34" charset="0"/>
              </a:rPr>
              <a:t>                  TATIANA QUIRANZA</a:t>
            </a:r>
            <a:endParaRPr lang="es-EC" sz="1600" i="0" dirty="0" smtClean="0">
              <a:latin typeface="Arial" pitchFamily="34" charset="0"/>
              <a:cs typeface="Arial" pitchFamily="34" charset="0"/>
            </a:endParaRPr>
          </a:p>
          <a:p>
            <a:pPr lvl="0" algn="r" eaLnBrk="0" hangingPunct="0"/>
            <a:endParaRPr lang="es-ES" sz="1600" i="0" dirty="0" smtClean="0">
              <a:latin typeface="Arial" pitchFamily="34" charset="0"/>
              <a:ea typeface="Calibri" pitchFamily="34" charset="0"/>
              <a:cs typeface="Arial" pitchFamily="34" charset="0"/>
            </a:endParaRPr>
          </a:p>
          <a:p>
            <a:pPr lvl="0" algn="r" eaLnBrk="0" hangingPunct="0"/>
            <a:r>
              <a:rPr lang="es-ES" sz="1600" i="0" dirty="0" smtClean="0">
                <a:latin typeface="Arial" pitchFamily="34" charset="0"/>
                <a:ea typeface="Calibri" pitchFamily="34" charset="0"/>
                <a:cs typeface="Arial" pitchFamily="34" charset="0"/>
              </a:rPr>
              <a:t>DIRECTOR DE TESIS </a:t>
            </a:r>
            <a:endParaRPr lang="es-EC" sz="1600" i="0" dirty="0" smtClean="0">
              <a:latin typeface="Arial" pitchFamily="34" charset="0"/>
              <a:cs typeface="Arial" pitchFamily="34" charset="0"/>
            </a:endParaRPr>
          </a:p>
          <a:p>
            <a:pPr lvl="0" algn="r" eaLnBrk="0" hangingPunct="0"/>
            <a:r>
              <a:rPr lang="es-ES" sz="1600" i="0" dirty="0" smtClean="0">
                <a:latin typeface="Arial" pitchFamily="34" charset="0"/>
                <a:ea typeface="Calibri" pitchFamily="34" charset="0"/>
                <a:cs typeface="Arial" pitchFamily="34" charset="0"/>
              </a:rPr>
              <a:t>LIC GRACIELA RAMIREZ</a:t>
            </a:r>
            <a:endParaRPr lang="es-EC" sz="1600" i="0" dirty="0" smtClean="0">
              <a:latin typeface="Arial" pitchFamily="34" charset="0"/>
              <a:cs typeface="Arial" pitchFamily="34" charset="0"/>
            </a:endParaRPr>
          </a:p>
          <a:p>
            <a:pPr lvl="0" algn="ctr" eaLnBrk="0" hangingPunct="0"/>
            <a:endParaRPr lang="es-ES" sz="1600" i="0" dirty="0" smtClean="0">
              <a:latin typeface="Arial" pitchFamily="34" charset="0"/>
              <a:ea typeface="Calibri" pitchFamily="34" charset="0"/>
              <a:cs typeface="Arial" pitchFamily="34" charset="0"/>
            </a:endParaRPr>
          </a:p>
          <a:p>
            <a:pPr lvl="0" algn="ctr" eaLnBrk="0" hangingPunct="0"/>
            <a:endParaRPr lang="es-ES" sz="1600" dirty="0" smtClean="0">
              <a:latin typeface="Arial" pitchFamily="34" charset="0"/>
              <a:ea typeface="Calibri" pitchFamily="34" charset="0"/>
              <a:cs typeface="Arial" pitchFamily="34" charset="0"/>
            </a:endParaRPr>
          </a:p>
          <a:p>
            <a:pPr lvl="0" algn="ctr" eaLnBrk="0" hangingPunct="0"/>
            <a:endParaRPr lang="es-ES" sz="1600" i="0" dirty="0" smtClean="0">
              <a:latin typeface="Arial" pitchFamily="34" charset="0"/>
              <a:ea typeface="Calibri" pitchFamily="34" charset="0"/>
              <a:cs typeface="Arial" pitchFamily="34" charset="0"/>
            </a:endParaRPr>
          </a:p>
          <a:p>
            <a:pPr lvl="0" algn="ctr" eaLnBrk="0" hangingPunct="0"/>
            <a:r>
              <a:rPr lang="es-ES" sz="1600" i="0" dirty="0" smtClean="0">
                <a:latin typeface="Arial" pitchFamily="34" charset="0"/>
                <a:ea typeface="Calibri" pitchFamily="34" charset="0"/>
                <a:cs typeface="Arial" pitchFamily="34" charset="0"/>
              </a:rPr>
              <a:t>IBARRA   NOVIEMBRE DEL 2011</a:t>
            </a:r>
            <a:endParaRPr lang="es-ES" sz="1600" i="0" dirty="0" smtClean="0">
              <a:latin typeface="Arial" pitchFamily="34" charset="0"/>
              <a:cs typeface="Arial" pitchFamily="34" charset="0"/>
            </a:endParaRPr>
          </a:p>
        </p:txBody>
      </p:sp>
      <p:pic>
        <p:nvPicPr>
          <p:cNvPr id="2" name="Imagen 7"/>
          <p:cNvPicPr>
            <a:picLocks noChangeAspect="1" noChangeArrowheads="1"/>
          </p:cNvPicPr>
          <p:nvPr/>
        </p:nvPicPr>
        <p:blipFill>
          <a:blip r:embed="rId2" cstate="print"/>
          <a:srcRect/>
          <a:stretch>
            <a:fillRect/>
          </a:stretch>
        </p:blipFill>
        <p:spPr bwMode="auto">
          <a:xfrm>
            <a:off x="642910" y="285728"/>
            <a:ext cx="1714512" cy="130966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3286116" y="214290"/>
            <a:ext cx="3786214" cy="500066"/>
          </a:xfrm>
          <a:prstGeom prst="rect">
            <a:avLst/>
          </a:prstGeom>
          <a:solidFill>
            <a:schemeClr val="tx1"/>
          </a:solidFill>
          <a:ln w="57150" cap="sq" cmpd="sng" algn="ctr">
            <a:solidFill>
              <a:srgbClr val="CCFF33"/>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FC000"/>
                </a:solidFill>
                <a:effectLst/>
                <a:latin typeface="Arial Black" pitchFamily="34" charset="0"/>
              </a:rPr>
              <a:t>Hipertensión arterial</a:t>
            </a:r>
          </a:p>
        </p:txBody>
      </p:sp>
      <p:cxnSp>
        <p:nvCxnSpPr>
          <p:cNvPr id="14" name="13 Conector recto de flecha"/>
          <p:cNvCxnSpPr>
            <a:stCxn id="2" idx="2"/>
          </p:cNvCxnSpPr>
          <p:nvPr/>
        </p:nvCxnSpPr>
        <p:spPr bwMode="auto">
          <a:xfrm rot="5400000">
            <a:off x="5018487" y="839372"/>
            <a:ext cx="285752" cy="3572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5" name="14 Rectángulo"/>
          <p:cNvSpPr/>
          <p:nvPr/>
        </p:nvSpPr>
        <p:spPr bwMode="auto">
          <a:xfrm>
            <a:off x="1643042" y="1000108"/>
            <a:ext cx="6715172" cy="114300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r>
              <a:rPr lang="es-ES" sz="1800" i="0" dirty="0" smtClean="0">
                <a:solidFill>
                  <a:schemeClr val="accent2">
                    <a:lumMod val="75000"/>
                  </a:schemeClr>
                </a:solidFill>
                <a:latin typeface="Arial" pitchFamily="34" charset="0"/>
                <a:cs typeface="Arial" pitchFamily="34" charset="0"/>
              </a:rPr>
              <a:t>según la OMS La hipertensión arterial se define como el nivel de </a:t>
            </a:r>
          </a:p>
          <a:p>
            <a:r>
              <a:rPr lang="es-ES" sz="1800" i="0" dirty="0" smtClean="0">
                <a:solidFill>
                  <a:schemeClr val="accent2">
                    <a:lumMod val="75000"/>
                  </a:schemeClr>
                </a:solidFill>
                <a:latin typeface="Arial" pitchFamily="34" charset="0"/>
                <a:cs typeface="Arial" pitchFamily="34" charset="0"/>
              </a:rPr>
              <a:t>presión arterial sistólica (PAS) mayor o igual a 140 mm Hg, o </a:t>
            </a:r>
          </a:p>
          <a:p>
            <a:r>
              <a:rPr lang="es-ES" sz="1800" i="0" dirty="0" smtClean="0">
                <a:solidFill>
                  <a:schemeClr val="accent2">
                    <a:lumMod val="75000"/>
                  </a:schemeClr>
                </a:solidFill>
                <a:latin typeface="Arial" pitchFamily="34" charset="0"/>
                <a:cs typeface="Arial" pitchFamily="34" charset="0"/>
              </a:rPr>
              <a:t>como el nivel de presión arterial diastólica (PAD)mayor o igual a</a:t>
            </a:r>
          </a:p>
          <a:p>
            <a:r>
              <a:rPr lang="es-ES" sz="1800" i="0" dirty="0" smtClean="0">
                <a:solidFill>
                  <a:schemeClr val="accent2">
                    <a:lumMod val="75000"/>
                  </a:schemeClr>
                </a:solidFill>
                <a:latin typeface="Arial" pitchFamily="34" charset="0"/>
                <a:cs typeface="Arial" pitchFamily="34" charset="0"/>
              </a:rPr>
              <a:t> 90 mm H</a:t>
            </a:r>
            <a:endParaRPr lang="es-ES" sz="1800" i="0" dirty="0">
              <a:solidFill>
                <a:schemeClr val="accent2">
                  <a:lumMod val="75000"/>
                </a:schemeClr>
              </a:solidFill>
              <a:latin typeface="Arial" pitchFamily="34" charset="0"/>
              <a:cs typeface="Arial" pitchFamily="34" charset="0"/>
            </a:endParaRPr>
          </a:p>
        </p:txBody>
      </p:sp>
      <p:cxnSp>
        <p:nvCxnSpPr>
          <p:cNvPr id="18" name="17 Conector recto"/>
          <p:cNvCxnSpPr/>
          <p:nvPr/>
        </p:nvCxnSpPr>
        <p:spPr bwMode="auto">
          <a:xfrm rot="5400000">
            <a:off x="5072066" y="2285992"/>
            <a:ext cx="285752" cy="1588"/>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0" name="19 Conector recto"/>
          <p:cNvCxnSpPr/>
          <p:nvPr/>
        </p:nvCxnSpPr>
        <p:spPr bwMode="auto">
          <a:xfrm>
            <a:off x="2714612" y="2428868"/>
            <a:ext cx="5214974" cy="1588"/>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2" name="21 Conector recto de flecha"/>
          <p:cNvCxnSpPr/>
          <p:nvPr/>
        </p:nvCxnSpPr>
        <p:spPr bwMode="auto">
          <a:xfrm rot="5400000">
            <a:off x="2571736" y="2571744"/>
            <a:ext cx="285752"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3" name="22 Conector recto de flecha"/>
          <p:cNvCxnSpPr/>
          <p:nvPr/>
        </p:nvCxnSpPr>
        <p:spPr bwMode="auto">
          <a:xfrm rot="5400000">
            <a:off x="5072860" y="2570950"/>
            <a:ext cx="285752"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4" name="23 Conector recto de flecha"/>
          <p:cNvCxnSpPr/>
          <p:nvPr/>
        </p:nvCxnSpPr>
        <p:spPr bwMode="auto">
          <a:xfrm rot="5400000">
            <a:off x="7716066" y="2570950"/>
            <a:ext cx="285752"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25" name="24 Rectángulo redondeado"/>
          <p:cNvSpPr/>
          <p:nvPr/>
        </p:nvSpPr>
        <p:spPr bwMode="auto">
          <a:xfrm>
            <a:off x="1500166" y="2714620"/>
            <a:ext cx="2286016" cy="428628"/>
          </a:xfrm>
          <a:prstGeom prst="roundRect">
            <a:avLst/>
          </a:prstGeom>
          <a:solidFill>
            <a:schemeClr val="tx1">
              <a:lumMod val="90000"/>
            </a:schemeClr>
          </a:solidFill>
          <a:ln w="12700" cap="sq" cmpd="sng" algn="ctr">
            <a:solidFill>
              <a:srgbClr val="FF3399"/>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D41304"/>
                </a:solidFill>
                <a:effectLst/>
                <a:latin typeface="Arial" pitchFamily="34" charset="0"/>
                <a:cs typeface="Arial" pitchFamily="34" charset="0"/>
              </a:rPr>
              <a:t>Clasificación</a:t>
            </a:r>
          </a:p>
        </p:txBody>
      </p:sp>
      <p:sp>
        <p:nvSpPr>
          <p:cNvPr id="26" name="25 Rectángulo redondeado"/>
          <p:cNvSpPr/>
          <p:nvPr/>
        </p:nvSpPr>
        <p:spPr bwMode="auto">
          <a:xfrm>
            <a:off x="6643702" y="2714620"/>
            <a:ext cx="2286016" cy="428628"/>
          </a:xfrm>
          <a:prstGeom prst="roundRect">
            <a:avLst/>
          </a:prstGeom>
          <a:solidFill>
            <a:schemeClr val="tx1">
              <a:lumMod val="90000"/>
            </a:schemeClr>
          </a:solidFill>
          <a:ln w="12700" cap="sq" cmpd="sng" algn="ctr">
            <a:solidFill>
              <a:srgbClr val="FF3399"/>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D41304"/>
                </a:solidFill>
                <a:effectLst/>
                <a:latin typeface="Arial Black" pitchFamily="34" charset="0"/>
              </a:rPr>
              <a:t>Cuadro Clínico</a:t>
            </a:r>
          </a:p>
        </p:txBody>
      </p:sp>
      <p:sp>
        <p:nvSpPr>
          <p:cNvPr id="27" name="26 Rectángulo redondeado"/>
          <p:cNvSpPr/>
          <p:nvPr/>
        </p:nvSpPr>
        <p:spPr bwMode="auto">
          <a:xfrm>
            <a:off x="3929058" y="2714620"/>
            <a:ext cx="2500330" cy="428628"/>
          </a:xfrm>
          <a:prstGeom prst="roundRect">
            <a:avLst/>
          </a:prstGeom>
          <a:solidFill>
            <a:schemeClr val="tx1">
              <a:lumMod val="90000"/>
            </a:schemeClr>
          </a:solidFill>
          <a:ln w="12700" cap="sq" cmpd="sng" algn="ctr">
            <a:solidFill>
              <a:srgbClr val="FF3399"/>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rgbClr val="D41304"/>
                </a:solidFill>
                <a:effectLst/>
                <a:latin typeface="Arial" pitchFamily="34" charset="0"/>
                <a:cs typeface="Arial" pitchFamily="34" charset="0"/>
              </a:rPr>
              <a:t>Factores de Riesgo</a:t>
            </a:r>
          </a:p>
        </p:txBody>
      </p:sp>
      <p:cxnSp>
        <p:nvCxnSpPr>
          <p:cNvPr id="29" name="28 Conector recto"/>
          <p:cNvCxnSpPr>
            <a:stCxn id="25" idx="2"/>
          </p:cNvCxnSpPr>
          <p:nvPr/>
        </p:nvCxnSpPr>
        <p:spPr bwMode="auto">
          <a:xfrm rot="5400000">
            <a:off x="2536017" y="3250405"/>
            <a:ext cx="214314" cy="1588"/>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1" name="30 Conector recto"/>
          <p:cNvCxnSpPr/>
          <p:nvPr/>
        </p:nvCxnSpPr>
        <p:spPr bwMode="auto">
          <a:xfrm rot="10800000">
            <a:off x="1357290" y="3357562"/>
            <a:ext cx="1285884" cy="1588"/>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3" name="32 Conector recto"/>
          <p:cNvCxnSpPr/>
          <p:nvPr/>
        </p:nvCxnSpPr>
        <p:spPr bwMode="auto">
          <a:xfrm rot="5400000">
            <a:off x="642910" y="4071942"/>
            <a:ext cx="1429554" cy="794"/>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7" name="36 Conector recto de flecha"/>
          <p:cNvCxnSpPr/>
          <p:nvPr/>
        </p:nvCxnSpPr>
        <p:spPr bwMode="auto">
          <a:xfrm>
            <a:off x="1357290" y="3571876"/>
            <a:ext cx="285752"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38" name="37 CuadroTexto"/>
          <p:cNvSpPr txBox="1"/>
          <p:nvPr/>
        </p:nvSpPr>
        <p:spPr>
          <a:xfrm>
            <a:off x="1714480" y="3429000"/>
            <a:ext cx="1710725" cy="369332"/>
          </a:xfrm>
          <a:prstGeom prst="rect">
            <a:avLst/>
          </a:prstGeom>
          <a:noFill/>
        </p:spPr>
        <p:txBody>
          <a:bodyPr wrap="none" rtlCol="0">
            <a:spAutoFit/>
          </a:bodyPr>
          <a:lstStyle/>
          <a:p>
            <a:r>
              <a:rPr lang="es-ES" sz="1800" i="0" dirty="0" smtClean="0">
                <a:latin typeface="Arial" pitchFamily="34" charset="0"/>
                <a:cs typeface="Arial" pitchFamily="34" charset="0"/>
              </a:rPr>
              <a:t>Lectura de P/A</a:t>
            </a:r>
            <a:endParaRPr lang="es-ES" sz="1800" i="0" dirty="0">
              <a:latin typeface="Arial" pitchFamily="34" charset="0"/>
              <a:cs typeface="Arial" pitchFamily="34" charset="0"/>
            </a:endParaRPr>
          </a:p>
        </p:txBody>
      </p:sp>
      <p:cxnSp>
        <p:nvCxnSpPr>
          <p:cNvPr id="40" name="39 Conector recto de flecha"/>
          <p:cNvCxnSpPr/>
          <p:nvPr/>
        </p:nvCxnSpPr>
        <p:spPr bwMode="auto">
          <a:xfrm>
            <a:off x="1357290" y="3929066"/>
            <a:ext cx="285752"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41" name="40 CuadroTexto"/>
          <p:cNvSpPr txBox="1"/>
          <p:nvPr/>
        </p:nvSpPr>
        <p:spPr>
          <a:xfrm>
            <a:off x="1714480" y="3786190"/>
            <a:ext cx="2172390" cy="369332"/>
          </a:xfrm>
          <a:prstGeom prst="rect">
            <a:avLst/>
          </a:prstGeom>
          <a:noFill/>
        </p:spPr>
        <p:txBody>
          <a:bodyPr wrap="none" rtlCol="0">
            <a:spAutoFit/>
          </a:bodyPr>
          <a:lstStyle/>
          <a:p>
            <a:r>
              <a:rPr lang="es-ES" sz="1800" i="0" dirty="0" smtClean="0">
                <a:latin typeface="Arial" pitchFamily="34" charset="0"/>
                <a:cs typeface="Arial" pitchFamily="34" charset="0"/>
              </a:rPr>
              <a:t>Lesiones orgánicas</a:t>
            </a:r>
            <a:endParaRPr lang="es-ES" sz="1800" i="0" dirty="0">
              <a:latin typeface="Arial" pitchFamily="34" charset="0"/>
              <a:cs typeface="Arial" pitchFamily="34" charset="0"/>
            </a:endParaRPr>
          </a:p>
        </p:txBody>
      </p:sp>
      <p:cxnSp>
        <p:nvCxnSpPr>
          <p:cNvPr id="42" name="41 Conector recto de flecha"/>
          <p:cNvCxnSpPr/>
          <p:nvPr/>
        </p:nvCxnSpPr>
        <p:spPr bwMode="auto">
          <a:xfrm>
            <a:off x="1357290" y="4286256"/>
            <a:ext cx="285752"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43" name="42 Conector recto de flecha"/>
          <p:cNvCxnSpPr/>
          <p:nvPr/>
        </p:nvCxnSpPr>
        <p:spPr bwMode="auto">
          <a:xfrm>
            <a:off x="1357290" y="4786322"/>
            <a:ext cx="285752"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44" name="43 CuadroTexto"/>
          <p:cNvSpPr txBox="1"/>
          <p:nvPr/>
        </p:nvSpPr>
        <p:spPr>
          <a:xfrm>
            <a:off x="1714480" y="4143380"/>
            <a:ext cx="2108269" cy="369332"/>
          </a:xfrm>
          <a:prstGeom prst="rect">
            <a:avLst/>
          </a:prstGeom>
          <a:noFill/>
        </p:spPr>
        <p:txBody>
          <a:bodyPr wrap="none" rtlCol="0">
            <a:spAutoFit/>
          </a:bodyPr>
          <a:lstStyle/>
          <a:p>
            <a:r>
              <a:rPr lang="es-ES" sz="1800" i="0" dirty="0" smtClean="0">
                <a:latin typeface="Arial" pitchFamily="34" charset="0"/>
                <a:cs typeface="Arial" pitchFamily="34" charset="0"/>
              </a:rPr>
              <a:t>Según la urgencia </a:t>
            </a:r>
            <a:endParaRPr lang="es-ES" sz="1800" i="0" dirty="0">
              <a:latin typeface="Arial" pitchFamily="34" charset="0"/>
              <a:cs typeface="Arial" pitchFamily="34" charset="0"/>
            </a:endParaRPr>
          </a:p>
        </p:txBody>
      </p:sp>
      <p:sp>
        <p:nvSpPr>
          <p:cNvPr id="45" name="44 CuadroTexto"/>
          <p:cNvSpPr txBox="1"/>
          <p:nvPr/>
        </p:nvSpPr>
        <p:spPr>
          <a:xfrm>
            <a:off x="1785918" y="4429132"/>
            <a:ext cx="1774845" cy="369332"/>
          </a:xfrm>
          <a:prstGeom prst="rect">
            <a:avLst/>
          </a:prstGeom>
          <a:noFill/>
        </p:spPr>
        <p:txBody>
          <a:bodyPr wrap="none" rtlCol="0">
            <a:spAutoFit/>
          </a:bodyPr>
          <a:lstStyle/>
          <a:p>
            <a:r>
              <a:rPr lang="es-ES" sz="1800" i="0" dirty="0" smtClean="0">
                <a:latin typeface="Arial" pitchFamily="34" charset="0"/>
                <a:cs typeface="Arial" pitchFamily="34" charset="0"/>
              </a:rPr>
              <a:t>Por su etiología</a:t>
            </a:r>
            <a:endParaRPr lang="es-ES" sz="1800" i="0" dirty="0">
              <a:latin typeface="Arial" pitchFamily="34" charset="0"/>
              <a:cs typeface="Arial" pitchFamily="34" charset="0"/>
            </a:endParaRPr>
          </a:p>
        </p:txBody>
      </p:sp>
      <p:cxnSp>
        <p:nvCxnSpPr>
          <p:cNvPr id="47" name="46 Conector recto"/>
          <p:cNvCxnSpPr>
            <a:stCxn id="27" idx="2"/>
          </p:cNvCxnSpPr>
          <p:nvPr/>
        </p:nvCxnSpPr>
        <p:spPr bwMode="auto">
          <a:xfrm rot="5400000">
            <a:off x="4804174" y="3125389"/>
            <a:ext cx="357190" cy="392909"/>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8" name="47 Conector recto"/>
          <p:cNvCxnSpPr/>
          <p:nvPr/>
        </p:nvCxnSpPr>
        <p:spPr bwMode="auto">
          <a:xfrm rot="10800000">
            <a:off x="5286380" y="3143248"/>
            <a:ext cx="428628" cy="357189"/>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1" name="50 Rectángulo"/>
          <p:cNvSpPr/>
          <p:nvPr/>
        </p:nvSpPr>
        <p:spPr bwMode="auto">
          <a:xfrm>
            <a:off x="3857620" y="3500438"/>
            <a:ext cx="1500198" cy="500066"/>
          </a:xfrm>
          <a:prstGeom prst="rect">
            <a:avLst/>
          </a:prstGeom>
          <a:solidFill>
            <a:schemeClr val="bg1">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accent2">
                    <a:lumMod val="75000"/>
                  </a:schemeClr>
                </a:solidFill>
                <a:effectLst/>
                <a:latin typeface="Arial" pitchFamily="34" charset="0"/>
                <a:cs typeface="Arial" pitchFamily="34" charset="0"/>
              </a:rPr>
              <a:t>Modificables</a:t>
            </a:r>
            <a:r>
              <a:rPr kumimoji="0" lang="es-ES" sz="2400" b="0" i="1" u="none" strike="noStrike" cap="none" normalizeH="0" baseline="0" dirty="0" smtClean="0">
                <a:ln>
                  <a:noFill/>
                </a:ln>
                <a:solidFill>
                  <a:schemeClr val="tx1"/>
                </a:solidFill>
                <a:effectLst/>
                <a:latin typeface="Times New Roman" pitchFamily="18" charset="0"/>
              </a:rPr>
              <a:t> </a:t>
            </a:r>
          </a:p>
        </p:txBody>
      </p:sp>
      <p:sp>
        <p:nvSpPr>
          <p:cNvPr id="52" name="51 Rectángulo"/>
          <p:cNvSpPr/>
          <p:nvPr/>
        </p:nvSpPr>
        <p:spPr bwMode="auto">
          <a:xfrm>
            <a:off x="5500694" y="3500438"/>
            <a:ext cx="1571636" cy="571504"/>
          </a:xfrm>
          <a:prstGeom prst="rect">
            <a:avLst/>
          </a:prstGeom>
          <a:solidFill>
            <a:schemeClr val="bg1">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accent2">
                    <a:lumMod val="75000"/>
                  </a:schemeClr>
                </a:solidFill>
                <a:effectLst/>
                <a:latin typeface="Arial" pitchFamily="34" charset="0"/>
                <a:cs typeface="Arial" pitchFamily="34" charset="0"/>
              </a:rPr>
              <a:t>No </a:t>
            </a:r>
          </a:p>
          <a:p>
            <a:pPr marL="0" marR="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accent2">
                    <a:lumMod val="75000"/>
                  </a:schemeClr>
                </a:solidFill>
                <a:effectLst/>
                <a:latin typeface="Arial" pitchFamily="34" charset="0"/>
                <a:cs typeface="Arial" pitchFamily="34" charset="0"/>
              </a:rPr>
              <a:t>modificables </a:t>
            </a:r>
          </a:p>
        </p:txBody>
      </p:sp>
      <p:cxnSp>
        <p:nvCxnSpPr>
          <p:cNvPr id="56" name="55 Conector recto"/>
          <p:cNvCxnSpPr>
            <a:stCxn id="51" idx="2"/>
          </p:cNvCxnSpPr>
          <p:nvPr/>
        </p:nvCxnSpPr>
        <p:spPr bwMode="auto">
          <a:xfrm rot="5400000">
            <a:off x="4482703" y="4089802"/>
            <a:ext cx="214314" cy="35719"/>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58" name="57 Conector recto"/>
          <p:cNvCxnSpPr/>
          <p:nvPr/>
        </p:nvCxnSpPr>
        <p:spPr bwMode="auto">
          <a:xfrm rot="10800000">
            <a:off x="3929058" y="4214818"/>
            <a:ext cx="642942" cy="1588"/>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60" name="59 Conector recto"/>
          <p:cNvCxnSpPr/>
          <p:nvPr/>
        </p:nvCxnSpPr>
        <p:spPr bwMode="auto">
          <a:xfrm rot="5400000">
            <a:off x="3501224" y="4643446"/>
            <a:ext cx="856462" cy="794"/>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62" name="61 Conector recto de flecha"/>
          <p:cNvCxnSpPr/>
          <p:nvPr/>
        </p:nvCxnSpPr>
        <p:spPr bwMode="auto">
          <a:xfrm>
            <a:off x="3929058" y="4572008"/>
            <a:ext cx="357190"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63" name="62 Conector recto de flecha"/>
          <p:cNvCxnSpPr/>
          <p:nvPr/>
        </p:nvCxnSpPr>
        <p:spPr bwMode="auto">
          <a:xfrm>
            <a:off x="3929058" y="5072074"/>
            <a:ext cx="357190"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65" name="64 CuadroTexto"/>
          <p:cNvSpPr txBox="1"/>
          <p:nvPr/>
        </p:nvSpPr>
        <p:spPr>
          <a:xfrm>
            <a:off x="4286248" y="4286256"/>
            <a:ext cx="992579" cy="369332"/>
          </a:xfrm>
          <a:prstGeom prst="rect">
            <a:avLst/>
          </a:prstGeom>
          <a:noFill/>
        </p:spPr>
        <p:txBody>
          <a:bodyPr wrap="none" rtlCol="0">
            <a:spAutoFit/>
          </a:bodyPr>
          <a:lstStyle/>
          <a:p>
            <a:r>
              <a:rPr lang="es-ES" sz="1800" i="0" dirty="0" smtClean="0">
                <a:latin typeface="Arial" pitchFamily="34" charset="0"/>
                <a:cs typeface="Arial" pitchFamily="34" charset="0"/>
              </a:rPr>
              <a:t>directos</a:t>
            </a:r>
            <a:endParaRPr lang="es-ES" sz="1800" i="0" dirty="0">
              <a:latin typeface="Arial" pitchFamily="34" charset="0"/>
              <a:cs typeface="Arial" pitchFamily="34" charset="0"/>
            </a:endParaRPr>
          </a:p>
        </p:txBody>
      </p:sp>
      <p:sp>
        <p:nvSpPr>
          <p:cNvPr id="66" name="65 CuadroTexto"/>
          <p:cNvSpPr txBox="1"/>
          <p:nvPr/>
        </p:nvSpPr>
        <p:spPr>
          <a:xfrm>
            <a:off x="4286248" y="4786322"/>
            <a:ext cx="1172116" cy="369332"/>
          </a:xfrm>
          <a:prstGeom prst="rect">
            <a:avLst/>
          </a:prstGeom>
          <a:noFill/>
        </p:spPr>
        <p:txBody>
          <a:bodyPr wrap="none" rtlCol="0">
            <a:spAutoFit/>
          </a:bodyPr>
          <a:lstStyle/>
          <a:p>
            <a:r>
              <a:rPr lang="es-ES" sz="1800" i="0" dirty="0" smtClean="0">
                <a:latin typeface="Arial" pitchFamily="34" charset="0"/>
                <a:cs typeface="Arial" pitchFamily="34" charset="0"/>
              </a:rPr>
              <a:t>indirectos</a:t>
            </a:r>
            <a:endParaRPr lang="es-ES" sz="1800" i="0" dirty="0">
              <a:latin typeface="Arial" pitchFamily="34" charset="0"/>
              <a:cs typeface="Arial" pitchFamily="34" charset="0"/>
            </a:endParaRPr>
          </a:p>
        </p:txBody>
      </p:sp>
      <p:cxnSp>
        <p:nvCxnSpPr>
          <p:cNvPr id="67" name="66 Conector recto de flecha"/>
          <p:cNvCxnSpPr/>
          <p:nvPr/>
        </p:nvCxnSpPr>
        <p:spPr bwMode="auto">
          <a:xfrm rot="5400000">
            <a:off x="7716066" y="3285330"/>
            <a:ext cx="285752"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68" name="67 Elipse"/>
          <p:cNvSpPr/>
          <p:nvPr/>
        </p:nvSpPr>
        <p:spPr bwMode="auto">
          <a:xfrm>
            <a:off x="7143768" y="3429000"/>
            <a:ext cx="1785950" cy="928694"/>
          </a:xfrm>
          <a:prstGeom prst="ellipse">
            <a:avLst/>
          </a:prstGeom>
          <a:solidFill>
            <a:schemeClr val="accent4">
              <a:lumMod val="20000"/>
              <a:lumOff val="80000"/>
            </a:schemeClr>
          </a:solidFill>
          <a:ln w="38100" cap="sq" cmpd="sng" algn="ctr">
            <a:solidFill>
              <a:srgbClr val="D4130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accent5">
                    <a:lumMod val="10000"/>
                  </a:schemeClr>
                </a:solidFill>
                <a:effectLst/>
                <a:latin typeface="Arial" pitchFamily="34" charset="0"/>
                <a:cs typeface="Arial" pitchFamily="34" charset="0"/>
              </a:rPr>
              <a:t>Signos y </a:t>
            </a:r>
          </a:p>
          <a:p>
            <a:pPr marL="0" marR="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accent5">
                    <a:lumMod val="10000"/>
                  </a:schemeClr>
                </a:solidFill>
                <a:effectLst/>
                <a:latin typeface="Arial" pitchFamily="34" charset="0"/>
                <a:cs typeface="Arial" pitchFamily="34" charset="0"/>
              </a:rPr>
              <a:t>síntomas</a:t>
            </a:r>
          </a:p>
        </p:txBody>
      </p:sp>
      <p:pic>
        <p:nvPicPr>
          <p:cNvPr id="377858" name="Imagen 22"/>
          <p:cNvPicPr>
            <a:picLocks noChangeAspect="1" noChangeArrowheads="1"/>
          </p:cNvPicPr>
          <p:nvPr/>
        </p:nvPicPr>
        <p:blipFill>
          <a:blip r:embed="rId2" cstate="print"/>
          <a:srcRect/>
          <a:stretch>
            <a:fillRect/>
          </a:stretch>
        </p:blipFill>
        <p:spPr bwMode="auto">
          <a:xfrm>
            <a:off x="7500958" y="4429132"/>
            <a:ext cx="1133475" cy="933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77859" name="Imagen 13"/>
          <p:cNvPicPr>
            <a:picLocks noChangeAspect="1" noChangeArrowheads="1"/>
          </p:cNvPicPr>
          <p:nvPr/>
        </p:nvPicPr>
        <p:blipFill>
          <a:blip r:embed="rId3" cstate="print"/>
          <a:srcRect/>
          <a:stretch>
            <a:fillRect/>
          </a:stretch>
        </p:blipFill>
        <p:spPr bwMode="auto">
          <a:xfrm>
            <a:off x="7715272" y="5429264"/>
            <a:ext cx="762000" cy="742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2" name="71 Imagen"/>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4357686" y="5500702"/>
            <a:ext cx="1785950" cy="857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1857356" y="928670"/>
            <a:ext cx="3143272" cy="428628"/>
          </a:xfrm>
          <a:prstGeom prst="rect">
            <a:avLst/>
          </a:prstGeom>
          <a:solidFill>
            <a:schemeClr val="tx2">
              <a:lumMod val="20000"/>
              <a:lumOff val="80000"/>
            </a:schemeClr>
          </a:solidFill>
          <a:ln w="76200" cap="sq" cmpd="sng" algn="ctr">
            <a:solidFill>
              <a:srgbClr val="00B0F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FF0000"/>
                </a:solidFill>
                <a:effectLst/>
                <a:latin typeface="Arial Black" pitchFamily="34" charset="0"/>
              </a:rPr>
              <a:t>Tratamiento </a:t>
            </a:r>
          </a:p>
        </p:txBody>
      </p:sp>
      <p:sp>
        <p:nvSpPr>
          <p:cNvPr id="3" name="2 Rectángulo"/>
          <p:cNvSpPr/>
          <p:nvPr/>
        </p:nvSpPr>
        <p:spPr bwMode="auto">
          <a:xfrm>
            <a:off x="5715008" y="928670"/>
            <a:ext cx="3143272" cy="357190"/>
          </a:xfrm>
          <a:prstGeom prst="rect">
            <a:avLst/>
          </a:prstGeom>
          <a:solidFill>
            <a:schemeClr val="tx2">
              <a:lumMod val="20000"/>
              <a:lumOff val="80000"/>
            </a:schemeClr>
          </a:solidFill>
          <a:ln w="76200" cap="sq" cmpd="sng" algn="ctr">
            <a:solidFill>
              <a:srgbClr val="00B0F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000" i="0" dirty="0" smtClean="0">
                <a:solidFill>
                  <a:srgbClr val="FF0000"/>
                </a:solidFill>
                <a:latin typeface="Arial Black" pitchFamily="34" charset="0"/>
              </a:rPr>
              <a:t>C</a:t>
            </a:r>
            <a:r>
              <a:rPr kumimoji="0" lang="es-ES" sz="2000" b="0" i="0" u="none" strike="noStrike" cap="none" normalizeH="0" baseline="0" dirty="0" smtClean="0">
                <a:ln>
                  <a:noFill/>
                </a:ln>
                <a:solidFill>
                  <a:srgbClr val="FF0000"/>
                </a:solidFill>
                <a:effectLst/>
                <a:latin typeface="Arial Black" pitchFamily="34" charset="0"/>
              </a:rPr>
              <a:t>omplicaciones</a:t>
            </a:r>
          </a:p>
        </p:txBody>
      </p:sp>
      <p:sp>
        <p:nvSpPr>
          <p:cNvPr id="4" name="3 Rectángulo"/>
          <p:cNvSpPr/>
          <p:nvPr/>
        </p:nvSpPr>
        <p:spPr bwMode="auto">
          <a:xfrm>
            <a:off x="3286116" y="214290"/>
            <a:ext cx="3786214" cy="500066"/>
          </a:xfrm>
          <a:prstGeom prst="rect">
            <a:avLst/>
          </a:prstGeom>
          <a:solidFill>
            <a:schemeClr val="tx1"/>
          </a:solidFill>
          <a:ln w="57150" cap="sq" cmpd="sng" algn="ctr">
            <a:solidFill>
              <a:srgbClr val="CCFF33"/>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dirty="0" smtClean="0">
                <a:ln>
                  <a:noFill/>
                </a:ln>
                <a:solidFill>
                  <a:srgbClr val="FFC000"/>
                </a:solidFill>
                <a:effectLst/>
                <a:latin typeface="Arial Black" pitchFamily="34" charset="0"/>
              </a:rPr>
              <a:t>Hipertensión arterial</a:t>
            </a:r>
          </a:p>
        </p:txBody>
      </p:sp>
      <p:cxnSp>
        <p:nvCxnSpPr>
          <p:cNvPr id="6" name="5 Conector recto de flecha"/>
          <p:cNvCxnSpPr>
            <a:stCxn id="4" idx="2"/>
          </p:cNvCxnSpPr>
          <p:nvPr/>
        </p:nvCxnSpPr>
        <p:spPr bwMode="auto">
          <a:xfrm rot="5400000">
            <a:off x="4947050" y="625059"/>
            <a:ext cx="142876" cy="321471"/>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7" name="6 Conector recto de flecha"/>
          <p:cNvCxnSpPr/>
          <p:nvPr/>
        </p:nvCxnSpPr>
        <p:spPr bwMode="auto">
          <a:xfrm>
            <a:off x="5500693" y="714357"/>
            <a:ext cx="428629" cy="142875"/>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11" name="10 Flecha curvada hacia la derecha"/>
          <p:cNvSpPr/>
          <p:nvPr/>
        </p:nvSpPr>
        <p:spPr bwMode="auto">
          <a:xfrm>
            <a:off x="1357290" y="1428736"/>
            <a:ext cx="571504" cy="1857388"/>
          </a:xfrm>
          <a:prstGeom prst="curvedRightArrow">
            <a:avLst>
              <a:gd name="adj1" fmla="val 50000"/>
              <a:gd name="adj2" fmla="val 50000"/>
              <a:gd name="adj3" fmla="val 25000"/>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sp>
        <p:nvSpPr>
          <p:cNvPr id="12" name="11 Rectángulo redondeado"/>
          <p:cNvSpPr/>
          <p:nvPr/>
        </p:nvSpPr>
        <p:spPr bwMode="auto">
          <a:xfrm>
            <a:off x="2071670" y="1714488"/>
            <a:ext cx="2071702" cy="428628"/>
          </a:xfrm>
          <a:prstGeom prst="roundRect">
            <a:avLst/>
          </a:prstGeom>
          <a:solidFill>
            <a:schemeClr val="bg1">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bg2">
                    <a:lumMod val="75000"/>
                  </a:schemeClr>
                </a:solidFill>
                <a:effectLst/>
                <a:latin typeface="Arial" pitchFamily="34" charset="0"/>
                <a:cs typeface="Arial" pitchFamily="34" charset="0"/>
              </a:rPr>
              <a:t>farmacológico</a:t>
            </a:r>
          </a:p>
        </p:txBody>
      </p:sp>
      <p:sp>
        <p:nvSpPr>
          <p:cNvPr id="13" name="12 Rectángulo redondeado"/>
          <p:cNvSpPr/>
          <p:nvPr/>
        </p:nvSpPr>
        <p:spPr bwMode="auto">
          <a:xfrm>
            <a:off x="2071670" y="2428868"/>
            <a:ext cx="2071702" cy="428628"/>
          </a:xfrm>
          <a:prstGeom prst="roundRect">
            <a:avLst/>
          </a:prstGeom>
          <a:solidFill>
            <a:schemeClr val="bg1">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bg2">
                    <a:lumMod val="75000"/>
                  </a:schemeClr>
                </a:solidFill>
                <a:effectLst/>
                <a:latin typeface="Arial" pitchFamily="34" charset="0"/>
                <a:cs typeface="Arial" pitchFamily="34" charset="0"/>
              </a:rPr>
              <a:t>No farmacológico</a:t>
            </a:r>
          </a:p>
        </p:txBody>
      </p:sp>
      <p:cxnSp>
        <p:nvCxnSpPr>
          <p:cNvPr id="15" name="14 Conector recto de flecha"/>
          <p:cNvCxnSpPr>
            <a:stCxn id="3" idx="2"/>
          </p:cNvCxnSpPr>
          <p:nvPr/>
        </p:nvCxnSpPr>
        <p:spPr bwMode="auto">
          <a:xfrm rot="5400000">
            <a:off x="7108049" y="1464455"/>
            <a:ext cx="357190"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pic>
        <p:nvPicPr>
          <p:cNvPr id="378882" name="Imagen 52"/>
          <p:cNvPicPr>
            <a:picLocks noChangeAspect="1" noChangeArrowheads="1"/>
          </p:cNvPicPr>
          <p:nvPr/>
        </p:nvPicPr>
        <p:blipFill>
          <a:blip r:embed="rId2" cstate="print"/>
          <a:srcRect/>
          <a:stretch>
            <a:fillRect/>
          </a:stretch>
        </p:blipFill>
        <p:spPr bwMode="auto">
          <a:xfrm>
            <a:off x="5786446" y="1714489"/>
            <a:ext cx="2752725" cy="1214446"/>
          </a:xfrm>
          <a:prstGeom prst="ellipse">
            <a:avLst/>
          </a:prstGeom>
          <a:ln>
            <a:noFill/>
          </a:ln>
          <a:effectLst>
            <a:softEdge rad="112500"/>
          </a:effectLst>
        </p:spPr>
      </p:pic>
      <p:sp>
        <p:nvSpPr>
          <p:cNvPr id="17" name="16 Flecha derecha"/>
          <p:cNvSpPr/>
          <p:nvPr/>
        </p:nvSpPr>
        <p:spPr bwMode="auto">
          <a:xfrm>
            <a:off x="1500166" y="3357562"/>
            <a:ext cx="3786214" cy="2071702"/>
          </a:xfrm>
          <a:prstGeom prst="rightArrow">
            <a:avLst/>
          </a:prstGeom>
          <a:solidFill>
            <a:srgbClr val="D4DF4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bg2">
                    <a:lumMod val="75000"/>
                  </a:schemeClr>
                </a:solidFill>
                <a:effectLst/>
                <a:latin typeface="Arial Black" pitchFamily="34" charset="0"/>
              </a:rPr>
              <a:t>Medidas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bg2">
                    <a:lumMod val="75000"/>
                  </a:schemeClr>
                </a:solidFill>
                <a:effectLst/>
                <a:latin typeface="Arial Black" pitchFamily="34" charset="0"/>
              </a:rPr>
              <a:t>Preventivas</a:t>
            </a:r>
          </a:p>
        </p:txBody>
      </p:sp>
      <p:cxnSp>
        <p:nvCxnSpPr>
          <p:cNvPr id="19" name="18 Conector recto de flecha"/>
          <p:cNvCxnSpPr/>
          <p:nvPr/>
        </p:nvCxnSpPr>
        <p:spPr bwMode="auto">
          <a:xfrm flipV="1">
            <a:off x="5214942" y="3429000"/>
            <a:ext cx="857256" cy="642942"/>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0" name="19 Conector recto de flecha"/>
          <p:cNvCxnSpPr/>
          <p:nvPr/>
        </p:nvCxnSpPr>
        <p:spPr bwMode="auto">
          <a:xfrm>
            <a:off x="5357818" y="4286256"/>
            <a:ext cx="857256"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1" name="20 Conector recto de flecha"/>
          <p:cNvCxnSpPr/>
          <p:nvPr/>
        </p:nvCxnSpPr>
        <p:spPr bwMode="auto">
          <a:xfrm>
            <a:off x="5214942" y="4643446"/>
            <a:ext cx="1000132" cy="285752"/>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2" name="21 Conector recto de flecha"/>
          <p:cNvCxnSpPr/>
          <p:nvPr/>
        </p:nvCxnSpPr>
        <p:spPr bwMode="auto">
          <a:xfrm>
            <a:off x="5143504" y="4786322"/>
            <a:ext cx="928694" cy="571504"/>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3" name="22 Conector recto de flecha"/>
          <p:cNvCxnSpPr/>
          <p:nvPr/>
        </p:nvCxnSpPr>
        <p:spPr bwMode="auto">
          <a:xfrm>
            <a:off x="4857752" y="4929198"/>
            <a:ext cx="1071570" cy="928694"/>
          </a:xfrm>
          <a:prstGeom prst="straightConnector1">
            <a:avLst/>
          </a:prstGeom>
          <a:solidFill>
            <a:schemeClr val="accent1"/>
          </a:solidFill>
          <a:ln w="12700" cap="sq" cmpd="sng" algn="ctr">
            <a:solidFill>
              <a:schemeClr val="tx1"/>
            </a:solidFill>
            <a:prstDash val="solid"/>
            <a:round/>
            <a:headEnd type="none" w="sm" len="sm"/>
            <a:tailEnd type="arrow"/>
          </a:ln>
          <a:effectLst/>
        </p:spPr>
      </p:cxnSp>
      <p:pic>
        <p:nvPicPr>
          <p:cNvPr id="378883" name="Imagen 25"/>
          <p:cNvPicPr>
            <a:picLocks noChangeAspect="1" noChangeArrowheads="1"/>
          </p:cNvPicPr>
          <p:nvPr/>
        </p:nvPicPr>
        <p:blipFill>
          <a:blip r:embed="rId3" cstate="print"/>
          <a:srcRect/>
          <a:stretch>
            <a:fillRect/>
          </a:stretch>
        </p:blipFill>
        <p:spPr bwMode="auto">
          <a:xfrm>
            <a:off x="6143636" y="2857496"/>
            <a:ext cx="785818" cy="785817"/>
          </a:xfrm>
          <a:prstGeom prst="rect">
            <a:avLst/>
          </a:prstGeom>
          <a:ln>
            <a:noFill/>
          </a:ln>
          <a:effectLst>
            <a:outerShdw blurRad="292100" dist="139700" dir="2700000" algn="tl" rotWithShape="0">
              <a:srgbClr val="333333">
                <a:alpha val="65000"/>
              </a:srgbClr>
            </a:outerShdw>
          </a:effectLst>
        </p:spPr>
      </p:pic>
      <p:pic>
        <p:nvPicPr>
          <p:cNvPr id="378884" name="Imagen 28"/>
          <p:cNvPicPr>
            <a:picLocks noChangeAspect="1" noChangeArrowheads="1"/>
          </p:cNvPicPr>
          <p:nvPr/>
        </p:nvPicPr>
        <p:blipFill>
          <a:blip r:embed="rId4" cstate="print"/>
          <a:srcRect/>
          <a:stretch>
            <a:fillRect/>
          </a:stretch>
        </p:blipFill>
        <p:spPr bwMode="auto">
          <a:xfrm>
            <a:off x="6572264" y="3786190"/>
            <a:ext cx="857256" cy="714380"/>
          </a:xfrm>
          <a:prstGeom prst="rect">
            <a:avLst/>
          </a:prstGeom>
          <a:ln>
            <a:noFill/>
          </a:ln>
          <a:effectLst>
            <a:outerShdw blurRad="292100" dist="139700" dir="2700000" algn="tl" rotWithShape="0">
              <a:srgbClr val="333333">
                <a:alpha val="65000"/>
              </a:srgbClr>
            </a:outerShdw>
          </a:effectLst>
        </p:spPr>
      </p:pic>
      <p:pic>
        <p:nvPicPr>
          <p:cNvPr id="378885" name="Imagen 34"/>
          <p:cNvPicPr>
            <a:picLocks noChangeAspect="1" noChangeArrowheads="1"/>
          </p:cNvPicPr>
          <p:nvPr/>
        </p:nvPicPr>
        <p:blipFill>
          <a:blip r:embed="rId5" cstate="print"/>
          <a:srcRect/>
          <a:stretch>
            <a:fillRect/>
          </a:stretch>
        </p:blipFill>
        <p:spPr bwMode="auto">
          <a:xfrm>
            <a:off x="6572264" y="4572008"/>
            <a:ext cx="819150" cy="571504"/>
          </a:xfrm>
          <a:prstGeom prst="rect">
            <a:avLst/>
          </a:prstGeom>
          <a:ln>
            <a:noFill/>
          </a:ln>
          <a:effectLst>
            <a:outerShdw blurRad="292100" dist="139700" dir="2700000" algn="tl" rotWithShape="0">
              <a:srgbClr val="333333">
                <a:alpha val="65000"/>
              </a:srgbClr>
            </a:outerShdw>
          </a:effectLst>
        </p:spPr>
      </p:pic>
      <p:pic>
        <p:nvPicPr>
          <p:cNvPr id="378886" name="Imagen 43"/>
          <p:cNvPicPr>
            <a:picLocks noChangeAspect="1" noChangeArrowheads="1"/>
          </p:cNvPicPr>
          <p:nvPr/>
        </p:nvPicPr>
        <p:blipFill>
          <a:blip r:embed="rId6" cstate="print"/>
          <a:srcRect/>
          <a:stretch>
            <a:fillRect/>
          </a:stretch>
        </p:blipFill>
        <p:spPr bwMode="auto">
          <a:xfrm>
            <a:off x="6572264" y="5214951"/>
            <a:ext cx="785818" cy="642942"/>
          </a:xfrm>
          <a:prstGeom prst="rect">
            <a:avLst/>
          </a:prstGeom>
          <a:ln>
            <a:noFill/>
          </a:ln>
          <a:effectLst>
            <a:outerShdw blurRad="292100" dist="139700" dir="2700000" algn="tl" rotWithShape="0">
              <a:srgbClr val="333333">
                <a:alpha val="65000"/>
              </a:srgbClr>
            </a:outerShdw>
          </a:effectLst>
        </p:spPr>
      </p:pic>
      <p:pic>
        <p:nvPicPr>
          <p:cNvPr id="378887" name="Imagen 40"/>
          <p:cNvPicPr>
            <a:picLocks noChangeAspect="1" noChangeArrowheads="1"/>
          </p:cNvPicPr>
          <p:nvPr/>
        </p:nvPicPr>
        <p:blipFill>
          <a:blip r:embed="rId7" cstate="print"/>
          <a:srcRect/>
          <a:stretch>
            <a:fillRect/>
          </a:stretch>
        </p:blipFill>
        <p:spPr bwMode="auto">
          <a:xfrm>
            <a:off x="6072198" y="5929330"/>
            <a:ext cx="790575" cy="7239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214414" y="0"/>
          <a:ext cx="7715304" cy="6643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14678" y="285728"/>
            <a:ext cx="4078361" cy="461665"/>
          </a:xfrm>
          <a:prstGeom prst="rect">
            <a:avLst/>
          </a:prstGeom>
        </p:spPr>
        <p:txBody>
          <a:bodyPr wrap="none">
            <a:spAutoFit/>
          </a:bodyPr>
          <a:lstStyle/>
          <a:p>
            <a:pPr algn="ctr"/>
            <a:r>
              <a:rPr lang="es-EC" b="1" i="0" dirty="0" smtClean="0">
                <a:solidFill>
                  <a:srgbClr val="D41304"/>
                </a:solidFill>
                <a:latin typeface="Arial Black" pitchFamily="34" charset="0"/>
                <a:cs typeface="Arial" pitchFamily="34" charset="0"/>
              </a:rPr>
              <a:t>PREVALENCIA DE </a:t>
            </a:r>
            <a:r>
              <a:rPr lang="es-ES" b="1" i="0" dirty="0" smtClean="0">
                <a:solidFill>
                  <a:srgbClr val="D41304"/>
                </a:solidFill>
                <a:latin typeface="Arial Black" pitchFamily="34" charset="0"/>
                <a:cs typeface="Arial" pitchFamily="34" charset="0"/>
              </a:rPr>
              <a:t>HTA.</a:t>
            </a:r>
            <a:endParaRPr lang="es-EC" b="1" i="0" dirty="0">
              <a:solidFill>
                <a:srgbClr val="D41304"/>
              </a:solidFill>
              <a:latin typeface="Arial Black" pitchFamily="34" charset="0"/>
              <a:cs typeface="Arial" pitchFamily="34" charset="0"/>
            </a:endParaRPr>
          </a:p>
        </p:txBody>
      </p:sp>
      <p:graphicFrame>
        <p:nvGraphicFramePr>
          <p:cNvPr id="3" name="2 Tabla"/>
          <p:cNvGraphicFramePr>
            <a:graphicFrameLocks noGrp="1"/>
          </p:cNvGraphicFramePr>
          <p:nvPr/>
        </p:nvGraphicFramePr>
        <p:xfrm>
          <a:off x="1142976" y="714356"/>
          <a:ext cx="7429552" cy="5900684"/>
        </p:xfrm>
        <a:graphic>
          <a:graphicData uri="http://schemas.openxmlformats.org/drawingml/2006/table">
            <a:tbl>
              <a:tblPr firstRow="1" bandRow="1">
                <a:tableStyleId>{5940675A-B579-460E-94D1-54222C63F5DA}</a:tableStyleId>
              </a:tblPr>
              <a:tblGrid>
                <a:gridCol w="2714644"/>
                <a:gridCol w="2214578"/>
                <a:gridCol w="2500330"/>
              </a:tblGrid>
              <a:tr h="425476">
                <a:tc>
                  <a:txBody>
                    <a:bodyPr/>
                    <a:lstStyle/>
                    <a:p>
                      <a:r>
                        <a:rPr lang="es-EC" sz="2400" b="1" dirty="0" smtClean="0">
                          <a:solidFill>
                            <a:srgbClr val="FFFFFF"/>
                          </a:solidFill>
                          <a:latin typeface="Arial Black" pitchFamily="34" charset="0"/>
                          <a:cs typeface="Arial" pitchFamily="34" charset="0"/>
                        </a:rPr>
                        <a:t> Indicador </a:t>
                      </a:r>
                      <a:endParaRPr lang="es-EC" sz="2400" b="1" dirty="0">
                        <a:solidFill>
                          <a:srgbClr val="FFFFFF"/>
                        </a:solidFill>
                        <a:latin typeface="Arial Black" pitchFamily="34" charset="0"/>
                        <a:cs typeface="Arial" pitchFamily="34" charset="0"/>
                      </a:endParaRPr>
                    </a:p>
                  </a:txBody>
                  <a:tcPr/>
                </a:tc>
                <a:tc>
                  <a:txBody>
                    <a:bodyPr/>
                    <a:lstStyle/>
                    <a:p>
                      <a:r>
                        <a:rPr lang="es-EC" sz="2400" b="1" u="none" strike="noStrike" dirty="0" smtClean="0">
                          <a:solidFill>
                            <a:srgbClr val="FFFFFF"/>
                          </a:solidFill>
                          <a:latin typeface="Arial Black" pitchFamily="34" charset="0"/>
                          <a:cs typeface="Arial" pitchFamily="34" charset="0"/>
                        </a:rPr>
                        <a:t>Frecuencia</a:t>
                      </a:r>
                      <a:endParaRPr lang="es-EC" sz="2400" b="1" dirty="0">
                        <a:solidFill>
                          <a:srgbClr val="FFFFFF"/>
                        </a:solidFill>
                        <a:latin typeface="Arial Black" pitchFamily="34" charset="0"/>
                        <a:cs typeface="Arial" pitchFamily="34" charset="0"/>
                      </a:endParaRPr>
                    </a:p>
                  </a:txBody>
                  <a:tcPr/>
                </a:tc>
                <a:tc>
                  <a:txBody>
                    <a:bodyPr/>
                    <a:lstStyle/>
                    <a:p>
                      <a:r>
                        <a:rPr lang="es-EC" sz="2400" b="1" u="none" strike="noStrike" dirty="0" smtClean="0">
                          <a:solidFill>
                            <a:srgbClr val="FFFFFF"/>
                          </a:solidFill>
                          <a:latin typeface="Arial Black" pitchFamily="34" charset="0"/>
                          <a:cs typeface="Arial" pitchFamily="34" charset="0"/>
                        </a:rPr>
                        <a:t>Prevalencia</a:t>
                      </a:r>
                      <a:endParaRPr lang="es-EC" sz="2400" b="1" dirty="0">
                        <a:solidFill>
                          <a:srgbClr val="FFFFFF"/>
                        </a:solidFill>
                        <a:latin typeface="Arial Black" pitchFamily="34" charset="0"/>
                        <a:cs typeface="Arial" pitchFamily="34" charset="0"/>
                      </a:endParaRPr>
                    </a:p>
                  </a:txBody>
                  <a:tcPr/>
                </a:tc>
              </a:tr>
              <a:tr h="1787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2400" u="none" strike="noStrike" dirty="0" smtClean="0">
                          <a:solidFill>
                            <a:srgbClr val="FFFFFF"/>
                          </a:solidFill>
                          <a:latin typeface="Arial Black" pitchFamily="34" charset="0"/>
                          <a:cs typeface="Arial" pitchFamily="34" charset="0"/>
                        </a:rPr>
                        <a:t>hipertensos conocidos más los nuevos</a:t>
                      </a:r>
                    </a:p>
                    <a:p>
                      <a:endParaRPr lang="es-EC" sz="2400" dirty="0">
                        <a:solidFill>
                          <a:srgbClr val="FFFFFF"/>
                        </a:solidFill>
                        <a:latin typeface="Arial Black" pitchFamily="34" charset="0"/>
                        <a:cs typeface="Arial" pitchFamily="34" charset="0"/>
                      </a:endParaRPr>
                    </a:p>
                  </a:txBody>
                  <a:tcPr/>
                </a:tc>
                <a:tc>
                  <a:txBody>
                    <a:bodyPr/>
                    <a:lstStyle/>
                    <a:p>
                      <a:pPr algn="r"/>
                      <a:r>
                        <a:rPr lang="es-EC" sz="2400" dirty="0" smtClean="0">
                          <a:solidFill>
                            <a:srgbClr val="FFFFFF"/>
                          </a:solidFill>
                          <a:latin typeface="Arial Black" pitchFamily="34" charset="0"/>
                          <a:cs typeface="Arial" pitchFamily="34" charset="0"/>
                        </a:rPr>
                        <a:t>42</a:t>
                      </a:r>
                      <a:endParaRPr lang="es-EC" sz="2400" dirty="0">
                        <a:solidFill>
                          <a:srgbClr val="FFFFFF"/>
                        </a:solidFill>
                        <a:latin typeface="Arial Black" pitchFamily="34" charset="0"/>
                        <a:cs typeface="Arial" pitchFamily="34" charset="0"/>
                      </a:endParaRPr>
                    </a:p>
                  </a:txBody>
                  <a:tcPr/>
                </a:tc>
                <a:tc>
                  <a:txBody>
                    <a:bodyPr/>
                    <a:lstStyle/>
                    <a:p>
                      <a:pPr algn="r"/>
                      <a:r>
                        <a:rPr lang="es-EC" sz="2400" dirty="0" smtClean="0">
                          <a:solidFill>
                            <a:srgbClr val="FFFFFF"/>
                          </a:solidFill>
                          <a:latin typeface="Arial Black" pitchFamily="34" charset="0"/>
                          <a:cs typeface="Arial" pitchFamily="34" charset="0"/>
                        </a:rPr>
                        <a:t>43%</a:t>
                      </a:r>
                      <a:endParaRPr lang="es-EC" sz="2400" dirty="0">
                        <a:solidFill>
                          <a:srgbClr val="FFFFFF"/>
                        </a:solidFill>
                        <a:latin typeface="Arial Black" pitchFamily="34" charset="0"/>
                        <a:cs typeface="Arial" pitchFamily="34" charset="0"/>
                      </a:endParaRPr>
                    </a:p>
                  </a:txBody>
                  <a:tcPr/>
                </a:tc>
              </a:tr>
              <a:tr h="11062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u="none" strike="noStrike" dirty="0" smtClean="0">
                          <a:solidFill>
                            <a:srgbClr val="FFFFFF"/>
                          </a:solidFill>
                          <a:latin typeface="Arial Black" pitchFamily="34" charset="0"/>
                          <a:cs typeface="Arial" pitchFamily="34" charset="0"/>
                        </a:rPr>
                        <a:t>hipertensos controlados</a:t>
                      </a:r>
                    </a:p>
                    <a:p>
                      <a:endParaRPr lang="es-EC" sz="2400" dirty="0">
                        <a:solidFill>
                          <a:srgbClr val="FFFFFF"/>
                        </a:solidFill>
                        <a:latin typeface="Arial Black" pitchFamily="34" charset="0"/>
                        <a:cs typeface="Arial" pitchFamily="34" charset="0"/>
                      </a:endParaRPr>
                    </a:p>
                  </a:txBody>
                  <a:tcPr/>
                </a:tc>
                <a:tc>
                  <a:txBody>
                    <a:bodyPr/>
                    <a:lstStyle/>
                    <a:p>
                      <a:pPr algn="r"/>
                      <a:r>
                        <a:rPr lang="es-EC" sz="2400" dirty="0" smtClean="0">
                          <a:solidFill>
                            <a:srgbClr val="FFFFFF"/>
                          </a:solidFill>
                          <a:latin typeface="Arial Black" pitchFamily="34" charset="0"/>
                          <a:cs typeface="Arial" pitchFamily="34" charset="0"/>
                        </a:rPr>
                        <a:t>11</a:t>
                      </a:r>
                      <a:endParaRPr lang="es-EC" sz="2400" dirty="0">
                        <a:solidFill>
                          <a:srgbClr val="FFFFFF"/>
                        </a:solidFill>
                        <a:latin typeface="Arial Black" pitchFamily="34" charset="0"/>
                        <a:cs typeface="Arial" pitchFamily="34" charset="0"/>
                      </a:endParaRPr>
                    </a:p>
                  </a:txBody>
                  <a:tcPr/>
                </a:tc>
                <a:tc>
                  <a:txBody>
                    <a:bodyPr/>
                    <a:lstStyle/>
                    <a:p>
                      <a:pPr algn="r"/>
                      <a:r>
                        <a:rPr lang="es-EC" sz="2400" dirty="0" smtClean="0">
                          <a:solidFill>
                            <a:srgbClr val="FFFFFF"/>
                          </a:solidFill>
                          <a:latin typeface="Arial Black" pitchFamily="34" charset="0"/>
                          <a:cs typeface="Arial" pitchFamily="34" charset="0"/>
                        </a:rPr>
                        <a:t>48%</a:t>
                      </a:r>
                      <a:endParaRPr lang="es-EC" sz="2400" dirty="0">
                        <a:solidFill>
                          <a:srgbClr val="FFFFFF"/>
                        </a:solidFill>
                        <a:latin typeface="Arial Black" pitchFamily="34" charset="0"/>
                        <a:cs typeface="Arial" pitchFamily="34" charset="0"/>
                      </a:endParaRPr>
                    </a:p>
                  </a:txBody>
                  <a:tcPr/>
                </a:tc>
              </a:tr>
              <a:tr h="2467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2400" u="none" strike="noStrike" dirty="0" smtClean="0">
                          <a:solidFill>
                            <a:srgbClr val="FFFFFF"/>
                          </a:solidFill>
                          <a:latin typeface="Arial Black" pitchFamily="34" charset="0"/>
                          <a:cs typeface="Arial" pitchFamily="34" charset="0"/>
                        </a:rPr>
                        <a:t>hipertensos con tratamiento no farmacológico</a:t>
                      </a:r>
                    </a:p>
                    <a:p>
                      <a:endParaRPr lang="es-EC" sz="2400" dirty="0">
                        <a:solidFill>
                          <a:srgbClr val="FFFFFF"/>
                        </a:solidFill>
                        <a:latin typeface="Arial Black" pitchFamily="34" charset="0"/>
                        <a:cs typeface="Arial" pitchFamily="34" charset="0"/>
                      </a:endParaRPr>
                    </a:p>
                  </a:txBody>
                  <a:tcPr/>
                </a:tc>
                <a:tc>
                  <a:txBody>
                    <a:bodyPr/>
                    <a:lstStyle/>
                    <a:p>
                      <a:pPr algn="r"/>
                      <a:r>
                        <a:rPr lang="es-EC" sz="2400" dirty="0" smtClean="0">
                          <a:solidFill>
                            <a:srgbClr val="FFFFFF"/>
                          </a:solidFill>
                          <a:latin typeface="Arial Black" pitchFamily="34" charset="0"/>
                          <a:cs typeface="Arial" pitchFamily="34" charset="0"/>
                        </a:rPr>
                        <a:t>8</a:t>
                      </a:r>
                      <a:endParaRPr lang="es-EC" sz="2400" dirty="0">
                        <a:solidFill>
                          <a:srgbClr val="FFFFFF"/>
                        </a:solidFill>
                        <a:latin typeface="Arial Black" pitchFamily="34" charset="0"/>
                        <a:cs typeface="Arial" pitchFamily="34" charset="0"/>
                      </a:endParaRPr>
                    </a:p>
                  </a:txBody>
                  <a:tcPr/>
                </a:tc>
                <a:tc>
                  <a:txBody>
                    <a:bodyPr/>
                    <a:lstStyle/>
                    <a:p>
                      <a:pPr algn="r"/>
                      <a:r>
                        <a:rPr lang="es-EC" sz="2400" dirty="0" smtClean="0">
                          <a:solidFill>
                            <a:srgbClr val="FFFFFF"/>
                          </a:solidFill>
                          <a:latin typeface="Arial Black" pitchFamily="34" charset="0"/>
                          <a:cs typeface="Arial" pitchFamily="34" charset="0"/>
                        </a:rPr>
                        <a:t>35%</a:t>
                      </a:r>
                      <a:endParaRPr lang="es-EC" sz="2400" dirty="0">
                        <a:solidFill>
                          <a:srgbClr val="FFFFFF"/>
                        </a:solidFill>
                        <a:latin typeface="Arial Black" pitchFamily="34" charset="0"/>
                        <a:cs typeface="Arial" pitchFamily="34" charset="0"/>
                      </a:endParaRPr>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2786050" y="428604"/>
            <a:ext cx="5000660" cy="785818"/>
          </a:xfrm>
          <a:prstGeom prst="rect">
            <a:avLst/>
          </a:prstGeom>
          <a:solidFill>
            <a:schemeClr val="accent4">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bg2">
                    <a:lumMod val="75000"/>
                  </a:schemeClr>
                </a:solidFill>
                <a:effectLst/>
                <a:latin typeface="Arial Black" pitchFamily="34" charset="0"/>
              </a:rPr>
              <a:t>Instrumento y técnicas de </a:t>
            </a:r>
          </a:p>
          <a:p>
            <a:pPr marL="0" marR="0" indent="0" algn="ctr"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bg2">
                    <a:lumMod val="75000"/>
                  </a:schemeClr>
                </a:solidFill>
                <a:effectLst/>
                <a:latin typeface="Arial Black" pitchFamily="34" charset="0"/>
              </a:rPr>
              <a:t>investigación</a:t>
            </a:r>
          </a:p>
        </p:txBody>
      </p:sp>
      <p:cxnSp>
        <p:nvCxnSpPr>
          <p:cNvPr id="4" name="3 Conector recto de flecha"/>
          <p:cNvCxnSpPr>
            <a:stCxn id="2" idx="2"/>
          </p:cNvCxnSpPr>
          <p:nvPr/>
        </p:nvCxnSpPr>
        <p:spPr bwMode="auto">
          <a:xfrm rot="5400000">
            <a:off x="4929190" y="1571612"/>
            <a:ext cx="714380" cy="1588"/>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5" name="4 Elipse"/>
          <p:cNvSpPr/>
          <p:nvPr/>
        </p:nvSpPr>
        <p:spPr bwMode="auto">
          <a:xfrm>
            <a:off x="4071934" y="2000240"/>
            <a:ext cx="2428892" cy="928694"/>
          </a:xfrm>
          <a:prstGeom prst="ellipse">
            <a:avLst/>
          </a:prstGeom>
          <a:solidFill>
            <a:schemeClr val="accent2">
              <a:lumMod val="20000"/>
              <a:lumOff val="80000"/>
            </a:schemeClr>
          </a:solidFill>
          <a:ln w="57150" cap="sq" cmpd="sng" algn="ctr">
            <a:solidFill>
              <a:srgbClr val="FFFF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2000" i="0" dirty="0" smtClean="0">
                <a:solidFill>
                  <a:srgbClr val="FF0000"/>
                </a:solidFill>
                <a:latin typeface="Arial" pitchFamily="34" charset="0"/>
                <a:cs typeface="Arial" pitchFamily="34" charset="0"/>
              </a:rPr>
              <a:t>Observación </a:t>
            </a:r>
          </a:p>
          <a:p>
            <a:pPr marL="0" marR="0" indent="0" algn="ctr" defTabSz="914400" rtl="0" eaLnBrk="1" fontAlgn="base" latinLnBrk="0" hangingPunct="1">
              <a:lnSpc>
                <a:spcPct val="100000"/>
              </a:lnSpc>
              <a:spcBef>
                <a:spcPct val="0"/>
              </a:spcBef>
              <a:spcAft>
                <a:spcPct val="0"/>
              </a:spcAft>
              <a:buClrTx/>
              <a:buSzTx/>
              <a:buFontTx/>
              <a:buNone/>
              <a:tabLst/>
            </a:pPr>
            <a:r>
              <a:rPr lang="es-ES" sz="2000" i="0" dirty="0" smtClean="0">
                <a:solidFill>
                  <a:srgbClr val="FF0000"/>
                </a:solidFill>
                <a:latin typeface="Arial" pitchFamily="34" charset="0"/>
                <a:cs typeface="Arial" pitchFamily="34" charset="0"/>
              </a:rPr>
              <a:t>directa</a:t>
            </a:r>
            <a:endParaRPr kumimoji="0" lang="es-ES"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5 Elipse"/>
          <p:cNvSpPr/>
          <p:nvPr/>
        </p:nvSpPr>
        <p:spPr bwMode="auto">
          <a:xfrm>
            <a:off x="6072198" y="3714752"/>
            <a:ext cx="2428892" cy="928694"/>
          </a:xfrm>
          <a:prstGeom prst="ellipse">
            <a:avLst/>
          </a:prstGeom>
          <a:solidFill>
            <a:schemeClr val="accent2">
              <a:lumMod val="20000"/>
              <a:lumOff val="80000"/>
            </a:schemeClr>
          </a:solidFill>
          <a:ln w="38100" cap="sq" cmpd="sng" algn="ctr">
            <a:solidFill>
              <a:srgbClr val="FFFF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000" b="0" i="1" u="none" strike="noStrike" cap="none" normalizeH="0" baseline="0" dirty="0" smtClean="0">
                <a:ln>
                  <a:noFill/>
                </a:ln>
                <a:solidFill>
                  <a:srgbClr val="FF0000"/>
                </a:solidFill>
                <a:effectLst/>
                <a:latin typeface="Arial" pitchFamily="34" charset="0"/>
                <a:cs typeface="Arial" pitchFamily="34" charset="0"/>
              </a:rPr>
              <a:t>encuesta</a:t>
            </a:r>
          </a:p>
        </p:txBody>
      </p:sp>
      <p:sp>
        <p:nvSpPr>
          <p:cNvPr id="7" name="6 Elipse"/>
          <p:cNvSpPr/>
          <p:nvPr/>
        </p:nvSpPr>
        <p:spPr bwMode="auto">
          <a:xfrm>
            <a:off x="1643042" y="3643314"/>
            <a:ext cx="2428892" cy="928694"/>
          </a:xfrm>
          <a:prstGeom prst="ellipse">
            <a:avLst/>
          </a:prstGeom>
          <a:solidFill>
            <a:schemeClr val="accent2">
              <a:lumMod val="20000"/>
              <a:lumOff val="80000"/>
            </a:schemeClr>
          </a:solidFill>
          <a:ln w="57150" cap="sq" cmpd="sng" algn="ctr">
            <a:solidFill>
              <a:srgbClr val="FFFF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2000" b="0" i="1" u="none" strike="noStrike" cap="none" normalizeH="0" baseline="0" dirty="0" smtClean="0">
                <a:ln>
                  <a:noFill/>
                </a:ln>
                <a:solidFill>
                  <a:srgbClr val="FF0000"/>
                </a:solidFill>
                <a:effectLst/>
                <a:latin typeface="Arial" pitchFamily="34" charset="0"/>
                <a:cs typeface="Arial" pitchFamily="34" charset="0"/>
              </a:rPr>
              <a:t>Visitas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2000" b="0" i="1" u="none" strike="noStrike" cap="none" normalizeH="0" baseline="0" dirty="0" smtClean="0">
                <a:ln>
                  <a:noFill/>
                </a:ln>
                <a:solidFill>
                  <a:srgbClr val="FF0000"/>
                </a:solidFill>
                <a:effectLst/>
                <a:latin typeface="Arial" pitchFamily="34" charset="0"/>
                <a:cs typeface="Arial" pitchFamily="34" charset="0"/>
              </a:rPr>
              <a:t>domiciliaras</a:t>
            </a:r>
          </a:p>
        </p:txBody>
      </p:sp>
      <p:cxnSp>
        <p:nvCxnSpPr>
          <p:cNvPr id="9" name="8 Conector recto de flecha"/>
          <p:cNvCxnSpPr/>
          <p:nvPr/>
        </p:nvCxnSpPr>
        <p:spPr bwMode="auto">
          <a:xfrm rot="10800000" flipV="1">
            <a:off x="3857620" y="3071810"/>
            <a:ext cx="714380" cy="500066"/>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11" name="10 Conector recto de flecha"/>
          <p:cNvCxnSpPr/>
          <p:nvPr/>
        </p:nvCxnSpPr>
        <p:spPr bwMode="auto">
          <a:xfrm>
            <a:off x="5857884" y="3071810"/>
            <a:ext cx="928694" cy="500066"/>
          </a:xfrm>
          <a:prstGeom prst="straightConnector1">
            <a:avLst/>
          </a:prstGeom>
          <a:solidFill>
            <a:schemeClr val="accent1"/>
          </a:solidFill>
          <a:ln w="12700" cap="sq" cmpd="sng" algn="ctr">
            <a:solidFill>
              <a:schemeClr val="tx1"/>
            </a:solidFill>
            <a:prstDash val="solid"/>
            <a:round/>
            <a:headEnd type="none" w="sm" len="sm"/>
            <a:tailEnd type="arrow"/>
          </a:ln>
          <a:effectLst/>
        </p:spPr>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1000108"/>
            <a:ext cx="5500710" cy="3416320"/>
          </a:xfrm>
          <a:prstGeom prst="rect">
            <a:avLst/>
          </a:prstGeom>
        </p:spPr>
        <p:txBody>
          <a:bodyPr wrap="square">
            <a:spAutoFit/>
          </a:bodyPr>
          <a:lstStyle/>
          <a:p>
            <a:pPr lvl="0" algn="ctr"/>
            <a:r>
              <a:rPr lang="es-ES" sz="7200" b="1" i="0" dirty="0" smtClean="0">
                <a:solidFill>
                  <a:srgbClr val="CCFF33"/>
                </a:solidFill>
                <a:latin typeface="Arial" pitchFamily="34" charset="0"/>
                <a:ea typeface="Calibri" pitchFamily="34" charset="0"/>
                <a:cs typeface="Arial" pitchFamily="34" charset="0"/>
              </a:rPr>
              <a:t>Análisis de Tablas y Datos</a:t>
            </a:r>
            <a:endParaRPr lang="es-ES" sz="7200" i="0" dirty="0" smtClean="0">
              <a:solidFill>
                <a:srgbClr val="CCFF33"/>
              </a:solidFill>
              <a:latin typeface="Arial" pitchFamily="34" charset="0"/>
              <a:cs typeface="Arial" pitchFamily="34" charset="0"/>
            </a:endParaRPr>
          </a:p>
        </p:txBody>
      </p:sp>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lvl="0"/>
            <a:endParaRPr lang="es-ES" sz="1100" i="0" dirty="0" smtClean="0">
              <a:latin typeface="Arial" pitchFamily="34" charset="0"/>
              <a:cs typeface="Arial" pitchFamily="34" charset="0"/>
            </a:endParaRPr>
          </a:p>
        </p:txBody>
      </p:sp>
      <p:graphicFrame>
        <p:nvGraphicFramePr>
          <p:cNvPr id="7" name="6 Tabla"/>
          <p:cNvGraphicFramePr>
            <a:graphicFrameLocks noGrp="1"/>
          </p:cNvGraphicFramePr>
          <p:nvPr/>
        </p:nvGraphicFramePr>
        <p:xfrm>
          <a:off x="2786050" y="1214422"/>
          <a:ext cx="3420745" cy="2313432"/>
        </p:xfrm>
        <a:graphic>
          <a:graphicData uri="http://schemas.openxmlformats.org/drawingml/2006/table">
            <a:tbl>
              <a:tblPr/>
              <a:tblGrid>
                <a:gridCol w="1420495"/>
                <a:gridCol w="605790"/>
                <a:gridCol w="1394460"/>
              </a:tblGrid>
              <a:tr h="381000">
                <a:tc gridSpan="3">
                  <a:txBody>
                    <a:bodyPr/>
                    <a:lstStyle/>
                    <a:p>
                      <a:pPr algn="ctr">
                        <a:lnSpc>
                          <a:spcPct val="115000"/>
                        </a:lnSpc>
                        <a:spcAft>
                          <a:spcPts val="0"/>
                        </a:spcAft>
                      </a:pPr>
                      <a:r>
                        <a:rPr lang="es-ES" sz="1200" dirty="0">
                          <a:solidFill>
                            <a:srgbClr val="000000"/>
                          </a:solidFill>
                          <a:latin typeface="Arial"/>
                          <a:ea typeface="Times New Roman"/>
                          <a:cs typeface="Times New Roman"/>
                        </a:rPr>
                        <a:t>GRUPOE ETAREOS DE LOS HABITANTES DE MASCARILLA</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90500">
                <a:tc>
                  <a:txBody>
                    <a:bodyPr/>
                    <a:lstStyle/>
                    <a:p>
                      <a:pPr algn="ctr">
                        <a:lnSpc>
                          <a:spcPct val="115000"/>
                        </a:lnSpc>
                        <a:spcAft>
                          <a:spcPts val="0"/>
                        </a:spcAft>
                      </a:pPr>
                      <a:r>
                        <a:rPr lang="es-ES" sz="1200">
                          <a:solidFill>
                            <a:srgbClr val="000000"/>
                          </a:solidFill>
                          <a:latin typeface="Arial"/>
                          <a:ea typeface="Times New Roman"/>
                          <a:cs typeface="Times New Roman"/>
                        </a:rPr>
                        <a:t>grupos atareos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numero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porcentaje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200">
                          <a:solidFill>
                            <a:srgbClr val="000000"/>
                          </a:solidFill>
                          <a:latin typeface="Arial"/>
                          <a:ea typeface="Times New Roman"/>
                          <a:cs typeface="Times New Roman"/>
                        </a:rPr>
                        <a:t>20 años a 25 años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24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25.53%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200">
                          <a:solidFill>
                            <a:srgbClr val="000000"/>
                          </a:solidFill>
                          <a:latin typeface="Arial"/>
                          <a:ea typeface="Times New Roman"/>
                          <a:cs typeface="Times New Roman"/>
                        </a:rPr>
                        <a:t>26 años a 30 años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10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10.63%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200">
                          <a:solidFill>
                            <a:srgbClr val="000000"/>
                          </a:solidFill>
                          <a:latin typeface="Arial"/>
                          <a:ea typeface="Times New Roman"/>
                          <a:cs typeface="Times New Roman"/>
                        </a:rPr>
                        <a:t>31 años a 40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17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18.05%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200">
                          <a:solidFill>
                            <a:srgbClr val="000000"/>
                          </a:solidFill>
                          <a:latin typeface="Arial"/>
                          <a:ea typeface="Times New Roman"/>
                          <a:cs typeface="Times New Roman"/>
                        </a:rPr>
                        <a:t>41 años a 50 años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14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14.89%</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200">
                          <a:solidFill>
                            <a:srgbClr val="000000"/>
                          </a:solidFill>
                          <a:latin typeface="Arial"/>
                          <a:ea typeface="Times New Roman"/>
                          <a:cs typeface="Times New Roman"/>
                        </a:rPr>
                        <a:t>51 años a 60 años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13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13.82%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200">
                          <a:solidFill>
                            <a:srgbClr val="000000"/>
                          </a:solidFill>
                          <a:latin typeface="Arial"/>
                          <a:ea typeface="Times New Roman"/>
                          <a:cs typeface="Times New Roman"/>
                        </a:rPr>
                        <a:t>61 años a 70 años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7.44%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200">
                          <a:solidFill>
                            <a:srgbClr val="000000"/>
                          </a:solidFill>
                          <a:latin typeface="Arial"/>
                          <a:ea typeface="Times New Roman"/>
                          <a:cs typeface="Times New Roman"/>
                        </a:rPr>
                        <a:t>&gt; de 71 años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9</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9.57%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ES" sz="1200">
                          <a:solidFill>
                            <a:srgbClr val="000000"/>
                          </a:solidFill>
                          <a:latin typeface="Arial"/>
                          <a:ea typeface="Times New Roman"/>
                          <a:cs typeface="Times New Roman"/>
                        </a:rPr>
                        <a:t>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94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3218" name="Rectangle 2"/>
          <p:cNvSpPr>
            <a:spLocks noChangeArrowheads="1"/>
          </p:cNvSpPr>
          <p:nvPr/>
        </p:nvSpPr>
        <p:spPr bwMode="auto">
          <a:xfrm>
            <a:off x="1500166" y="142852"/>
            <a:ext cx="6215074"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TABLAS Y </a:t>
            </a: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G</a:t>
            </a:r>
            <a:r>
              <a:rPr kumimoji="0" lang="es-ES" sz="16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RAFICOS Nº1</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Distribución de resultados de acuerdo a edades de la población de Mascarilla- provincia del Carchi. Abril– Noviembre 2011</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11" name="10 Gráfico"/>
          <p:cNvGraphicFramePr/>
          <p:nvPr/>
        </p:nvGraphicFramePr>
        <p:xfrm>
          <a:off x="1714480" y="3643314"/>
          <a:ext cx="5456555" cy="2161309"/>
        </p:xfrm>
        <a:graphic>
          <a:graphicData uri="http://schemas.openxmlformats.org/drawingml/2006/chart">
            <c:chart xmlns:c="http://schemas.openxmlformats.org/drawingml/2006/chart" xmlns:r="http://schemas.openxmlformats.org/officeDocument/2006/relationships" r:id="rId2"/>
          </a:graphicData>
        </a:graphic>
      </p:graphicFrame>
      <p:sp>
        <p:nvSpPr>
          <p:cNvPr id="393220" name="Rectangle 4"/>
          <p:cNvSpPr>
            <a:spLocks noChangeArrowheads="1"/>
          </p:cNvSpPr>
          <p:nvPr/>
        </p:nvSpPr>
        <p:spPr bwMode="auto">
          <a:xfrm>
            <a:off x="1857356" y="5786454"/>
            <a:ext cx="492922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Fuente</a:t>
            </a:r>
            <a:r>
              <a:rPr kumimoji="0" lang="es-ES" sz="1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 Encuestas aplicadas a los habitantes de la comunidad de mascarilla</a:t>
            </a:r>
            <a:endParaRPr kumimoji="0" lang="es-ES" sz="1100" b="0" i="0" u="none" strike="noStrike" cap="none" normalizeH="0" baseline="0" dirty="0" smtClean="0">
              <a:ln>
                <a:noFill/>
              </a:ln>
              <a:solidFill>
                <a:schemeClr val="tx1">
                  <a:lumMod val="1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Elaborado por</a:t>
            </a:r>
            <a:r>
              <a:rPr kumimoji="0" lang="es-ES" sz="1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 Autoras</a:t>
            </a:r>
            <a:endParaRPr kumimoji="0" lang="es-ES" sz="1800" b="0" i="0" u="none" strike="noStrike" cap="none" normalizeH="0" baseline="0" dirty="0" smtClean="0">
              <a:ln>
                <a:noFill/>
              </a:ln>
              <a:solidFill>
                <a:schemeClr val="tx1">
                  <a:lumMod val="10000"/>
                </a:schemeClr>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graphicFrame>
        <p:nvGraphicFramePr>
          <p:cNvPr id="3" name="2 Tabla"/>
          <p:cNvGraphicFramePr>
            <a:graphicFrameLocks noGrp="1"/>
          </p:cNvGraphicFramePr>
          <p:nvPr/>
        </p:nvGraphicFramePr>
        <p:xfrm>
          <a:off x="2786050" y="1142984"/>
          <a:ext cx="3512185" cy="1892808"/>
        </p:xfrm>
        <a:graphic>
          <a:graphicData uri="http://schemas.openxmlformats.org/drawingml/2006/table">
            <a:tbl>
              <a:tblPr/>
              <a:tblGrid>
                <a:gridCol w="1902460"/>
                <a:gridCol w="131445"/>
                <a:gridCol w="716280"/>
                <a:gridCol w="762000"/>
              </a:tblGrid>
              <a:tr h="571500">
                <a:tc gridSpan="2">
                  <a:txBody>
                    <a:bodyPr/>
                    <a:lstStyle/>
                    <a:p>
                      <a:pPr algn="ctr">
                        <a:lnSpc>
                          <a:spcPct val="115000"/>
                        </a:lnSpc>
                        <a:spcAft>
                          <a:spcPts val="0"/>
                        </a:spcAft>
                      </a:pPr>
                      <a:r>
                        <a:rPr lang="es-ES" sz="1200" dirty="0">
                          <a:solidFill>
                            <a:srgbClr val="000000"/>
                          </a:solidFill>
                          <a:latin typeface="Arial"/>
                          <a:ea typeface="Times New Roman"/>
                          <a:cs typeface="Times New Roman"/>
                        </a:rPr>
                        <a:t>tipo</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a:lnSpc>
                          <a:spcPct val="115000"/>
                        </a:lnSpc>
                        <a:spcAft>
                          <a:spcPts val="0"/>
                        </a:spcAft>
                      </a:pPr>
                      <a:r>
                        <a:rPr lang="es-ES" sz="1200">
                          <a:solidFill>
                            <a:srgbClr val="000000"/>
                          </a:solidFill>
                          <a:latin typeface="Arial"/>
                          <a:ea typeface="Times New Roman"/>
                          <a:cs typeface="Times New Roman"/>
                        </a:rPr>
                        <a:t>número de personas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Calibri"/>
                          <a:ea typeface="Times New Roman"/>
                          <a:cs typeface="Calibri"/>
                        </a:rPr>
                        <a:t>porcentaje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solidFill>
                            <a:srgbClr val="000000"/>
                          </a:solidFill>
                          <a:latin typeface="Arial"/>
                          <a:ea typeface="Times New Roman"/>
                          <a:cs typeface="Times New Roman"/>
                        </a:rPr>
                        <a:t>presión arterial normal</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cs typeface="Times New Roman"/>
                        </a:rPr>
                        <a:t>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62</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Calibri"/>
                        </a:rPr>
                        <a:t>65,90%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solidFill>
                            <a:srgbClr val="000000"/>
                          </a:solidFill>
                          <a:latin typeface="Arial"/>
                          <a:ea typeface="Times New Roman"/>
                          <a:cs typeface="Times New Roman"/>
                        </a:rPr>
                        <a:t>pre hipertensión</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cs typeface="Times New Roman"/>
                        </a:rPr>
                        <a:t>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20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Calibri"/>
                        </a:rPr>
                        <a:t>21,02%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solidFill>
                            <a:srgbClr val="000000"/>
                          </a:solidFill>
                          <a:latin typeface="Arial"/>
                          <a:ea typeface="Times New Roman"/>
                          <a:cs typeface="Times New Roman"/>
                        </a:rPr>
                        <a:t>HTA ligera estadio 1</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cs typeface="Times New Roman"/>
                        </a:rPr>
                        <a:t>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11</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Calibri"/>
                        </a:rPr>
                        <a:t>11,70%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solidFill>
                            <a:srgbClr val="000000"/>
                          </a:solidFill>
                          <a:latin typeface="Arial"/>
                          <a:ea typeface="Times New Roman"/>
                          <a:cs typeface="Times New Roman"/>
                        </a:rPr>
                        <a:t>HTA moderada estadio 2</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cs typeface="Times New Roman"/>
                        </a:rPr>
                        <a:t>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Calibri"/>
                        </a:rPr>
                        <a:t>1,06%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solidFill>
                            <a:srgbClr val="000000"/>
                          </a:solidFill>
                          <a:latin typeface="Arial"/>
                          <a:ea typeface="Times New Roman"/>
                          <a:cs typeface="Times New Roman"/>
                        </a:rPr>
                        <a:t>HTA severa estadio 3</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cs typeface="Times New Roman"/>
                        </a:rPr>
                        <a:t>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0</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Calibri"/>
                          <a:ea typeface="Times New Roman"/>
                          <a:cs typeface="Calibri"/>
                        </a:rPr>
                        <a:t>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nSpc>
                          <a:spcPct val="115000"/>
                        </a:lnSpc>
                        <a:spcAft>
                          <a:spcPts val="0"/>
                        </a:spcAft>
                      </a:pPr>
                      <a:r>
                        <a:rPr lang="es-ES" sz="1200">
                          <a:solidFill>
                            <a:srgbClr val="000000"/>
                          </a:solidFill>
                          <a:latin typeface="Arial"/>
                          <a:ea typeface="Times New Roman"/>
                          <a:cs typeface="Times New Roman"/>
                        </a:rPr>
                        <a:t>Total</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Arial"/>
                          <a:ea typeface="Times New Roman"/>
                          <a:cs typeface="Times New Roman"/>
                        </a:rPr>
                        <a:t> </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94</a:t>
                      </a:r>
                      <a:endParaRPr lang="es-ES" sz="11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dirty="0">
                          <a:solidFill>
                            <a:srgbClr val="000000"/>
                          </a:solidFill>
                          <a:latin typeface="Calibri"/>
                          <a:ea typeface="Times New Roman"/>
                          <a:cs typeface="Calibri"/>
                        </a:rPr>
                        <a:t>100%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8338" name="Rectangle 2"/>
          <p:cNvSpPr>
            <a:spLocks noChangeArrowheads="1"/>
          </p:cNvSpPr>
          <p:nvPr/>
        </p:nvSpPr>
        <p:spPr bwMode="auto">
          <a:xfrm>
            <a:off x="571472" y="142853"/>
            <a:ext cx="764386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TABLA Y GRAFICO Nº5</a:t>
            </a:r>
            <a:endParaRPr kumimoji="0" lang="es-ES" sz="18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Clasificación de la presión arterial en los habitantes de Mascarilla -provincia del Carchi. Abril– Noviembre 2011</a:t>
            </a:r>
            <a:endParaRPr kumimoji="0" lang="es-ES" sz="1800" b="0" i="0" u="none" strike="noStrike" cap="none" normalizeH="0" baseline="0" dirty="0" smtClean="0">
              <a:ln>
                <a:noFill/>
              </a:ln>
              <a:solidFill>
                <a:schemeClr val="tx1">
                  <a:lumMod val="1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5" name="4 Gráfico"/>
          <p:cNvGraphicFramePr>
            <a:graphicFrameLocks/>
          </p:cNvGraphicFramePr>
          <p:nvPr/>
        </p:nvGraphicFramePr>
        <p:xfrm>
          <a:off x="1643042" y="3214686"/>
          <a:ext cx="6286544" cy="2428892"/>
        </p:xfrm>
        <a:graphic>
          <a:graphicData uri="http://schemas.openxmlformats.org/drawingml/2006/chart">
            <c:chart xmlns:c="http://schemas.openxmlformats.org/drawingml/2006/chart" xmlns:r="http://schemas.openxmlformats.org/officeDocument/2006/relationships" r:id="rId2"/>
          </a:graphicData>
        </a:graphic>
      </p:graphicFrame>
      <p:sp>
        <p:nvSpPr>
          <p:cNvPr id="398339" name="Rectangle 3"/>
          <p:cNvSpPr>
            <a:spLocks noChangeArrowheads="1"/>
          </p:cNvSpPr>
          <p:nvPr/>
        </p:nvSpPr>
        <p:spPr bwMode="auto">
          <a:xfrm>
            <a:off x="1643042" y="5715016"/>
            <a:ext cx="451437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Fuente</a:t>
            </a:r>
            <a:r>
              <a:rPr kumimoji="0" lang="es-ES" sz="1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 encuestas aplicadas a los habitantes de la comunidad de mascarilla</a:t>
            </a:r>
            <a:endParaRPr kumimoji="0" lang="es-ES" sz="1100" b="0" i="0" u="none" strike="noStrike" cap="none" normalizeH="0" baseline="0" dirty="0" smtClean="0">
              <a:ln>
                <a:noFill/>
              </a:ln>
              <a:solidFill>
                <a:schemeClr val="tx1">
                  <a:lumMod val="1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Elaborado por</a:t>
            </a:r>
            <a:r>
              <a:rPr kumimoji="0" lang="es-ES" sz="1000" b="0"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 Autoras</a:t>
            </a:r>
            <a:endParaRPr kumimoji="0" lang="es-ES" sz="1800" b="0" i="0" u="none" strike="noStrike" cap="none" normalizeH="0" baseline="0" dirty="0" smtClean="0">
              <a:ln>
                <a:noFill/>
              </a:ln>
              <a:solidFill>
                <a:schemeClr val="tx1">
                  <a:lumMod val="10000"/>
                </a:schemeClr>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graphicFrame>
        <p:nvGraphicFramePr>
          <p:cNvPr id="3" name="2 Tabla"/>
          <p:cNvGraphicFramePr>
            <a:graphicFrameLocks noGrp="1"/>
          </p:cNvGraphicFramePr>
          <p:nvPr/>
        </p:nvGraphicFramePr>
        <p:xfrm>
          <a:off x="2285984" y="785795"/>
          <a:ext cx="4723685" cy="2839212"/>
        </p:xfrm>
        <a:graphic>
          <a:graphicData uri="http://schemas.openxmlformats.org/drawingml/2006/table">
            <a:tbl>
              <a:tblPr/>
              <a:tblGrid>
                <a:gridCol w="2223015"/>
                <a:gridCol w="134439"/>
                <a:gridCol w="942829"/>
                <a:gridCol w="566147"/>
                <a:gridCol w="857255"/>
              </a:tblGrid>
              <a:tr h="120160">
                <a:tc rowSpan="2" gridSpan="4">
                  <a:txBody>
                    <a:bodyPr/>
                    <a:lstStyle/>
                    <a:p>
                      <a:pPr algn="ctr">
                        <a:lnSpc>
                          <a:spcPct val="115000"/>
                        </a:lnSpc>
                        <a:spcAft>
                          <a:spcPts val="0"/>
                        </a:spcAft>
                      </a:pPr>
                      <a:r>
                        <a:rPr lang="es-ES" sz="1000" dirty="0">
                          <a:solidFill>
                            <a:srgbClr val="000000"/>
                          </a:solidFill>
                          <a:latin typeface="Arial"/>
                          <a:ea typeface="Times New Roman"/>
                          <a:cs typeface="Times New Roman"/>
                        </a:rPr>
                        <a:t>clasificación del IMC en la Comunidad de Mascarilla</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s-ES"/>
                    </a:p>
                  </a:txBody>
                  <a:tcPr/>
                </a:tc>
                <a:tc rowSpan="2" hMerge="1">
                  <a:txBody>
                    <a:bodyPr/>
                    <a:lstStyle/>
                    <a:p>
                      <a:endParaRPr lang="es-ES"/>
                    </a:p>
                  </a:txBody>
                  <a:tcPr/>
                </a:tc>
                <a:tc rowSpan="2" hMerge="1">
                  <a:txBody>
                    <a:bodyPr/>
                    <a:lstStyle/>
                    <a:p>
                      <a:endParaRPr lang="es-ES"/>
                    </a:p>
                  </a:txBody>
                  <a:tcPr/>
                </a:tc>
                <a:tc>
                  <a:txBody>
                    <a:bodyPr/>
                    <a:lstStyle/>
                    <a:p>
                      <a:pPr algn="l">
                        <a:lnSpc>
                          <a:spcPct val="115000"/>
                        </a:lnSpc>
                        <a:spcAft>
                          <a:spcPts val="1000"/>
                        </a:spcAft>
                      </a:pPr>
                      <a:r>
                        <a:rPr lang="es-ES"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20160">
                <a:tc gridSpan="4"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a:txBody>
                    <a:bodyPr/>
                    <a:lstStyle/>
                    <a:p>
                      <a:pPr algn="l">
                        <a:lnSpc>
                          <a:spcPct val="115000"/>
                        </a:lnSpc>
                        <a:spcAft>
                          <a:spcPts val="1000"/>
                        </a:spcAft>
                      </a:pPr>
                      <a:r>
                        <a:rPr lang="es-ES"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4595">
                <a:tc>
                  <a:txBody>
                    <a:bodyPr/>
                    <a:lstStyle/>
                    <a:p>
                      <a:pPr algn="l">
                        <a:lnSpc>
                          <a:spcPct val="115000"/>
                        </a:lnSpc>
                        <a:spcAft>
                          <a:spcPts val="0"/>
                        </a:spcAft>
                      </a:pPr>
                      <a:r>
                        <a:rPr lang="es-ES" sz="1000" dirty="0">
                          <a:solidFill>
                            <a:srgbClr val="000000"/>
                          </a:solidFill>
                          <a:latin typeface="Arial"/>
                          <a:ea typeface="Times New Roman"/>
                          <a:cs typeface="Times New Roman"/>
                        </a:rPr>
                        <a:t>Tipo</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solidFill>
                            <a:srgbClr val="000000"/>
                          </a:solidFill>
                          <a:latin typeface="Arial"/>
                          <a:ea typeface="Times New Roman"/>
                          <a:cs typeface="Times New Roman"/>
                        </a:rPr>
                        <a:t> </a:t>
                      </a:r>
                      <a:endParaRPr lang="es-ES" sz="1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solidFill>
                            <a:srgbClr val="000000"/>
                          </a:solidFill>
                          <a:latin typeface="Arial"/>
                          <a:ea typeface="Times New Roman"/>
                          <a:cs typeface="Times New Roman"/>
                        </a:rPr>
                        <a:t>numero</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solidFill>
                            <a:srgbClr val="000000"/>
                          </a:solidFill>
                          <a:latin typeface="Arial"/>
                          <a:ea typeface="Times New Roman"/>
                          <a:cs typeface="Times New Roman"/>
                        </a:rPr>
                        <a:t>porcentaje</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16039">
                <a:tc>
                  <a:txBody>
                    <a:bodyPr/>
                    <a:lstStyle/>
                    <a:p>
                      <a:pPr algn="l">
                        <a:lnSpc>
                          <a:spcPct val="115000"/>
                        </a:lnSpc>
                        <a:spcAft>
                          <a:spcPts val="0"/>
                        </a:spcAft>
                      </a:pPr>
                      <a:r>
                        <a:rPr lang="es-ES" sz="1000" dirty="0">
                          <a:solidFill>
                            <a:srgbClr val="000000"/>
                          </a:solidFill>
                          <a:latin typeface="Arial"/>
                          <a:ea typeface="Times New Roman"/>
                          <a:cs typeface="Times New Roman"/>
                        </a:rPr>
                        <a:t>infra peso</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solidFill>
                            <a:srgbClr val="000000"/>
                          </a:solidFill>
                          <a:latin typeface="Arial"/>
                          <a:ea typeface="Times New Roman"/>
                          <a:cs typeface="Times New Roman"/>
                        </a:rPr>
                        <a:t> </a:t>
                      </a:r>
                      <a:endParaRPr lang="es-ES" sz="1000" dirty="0">
                        <a:latin typeface="Calibri"/>
                        <a:ea typeface="Calibri"/>
                        <a:cs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solidFill>
                            <a:srgbClr val="000000"/>
                          </a:solidFill>
                          <a:latin typeface="Arial"/>
                          <a:ea typeface="Times New Roman"/>
                          <a:cs typeface="Times New Roman"/>
                        </a:rPr>
                        <a:t>0</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solidFill>
                            <a:srgbClr val="000000"/>
                          </a:solidFill>
                          <a:latin typeface="Arial"/>
                          <a:ea typeface="Times New Roman"/>
                          <a:cs typeface="Times New Roman"/>
                        </a:rPr>
                        <a:t>0</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16039">
                <a:tc gridSpan="2">
                  <a:txBody>
                    <a:bodyPr/>
                    <a:lstStyle/>
                    <a:p>
                      <a:pPr algn="l">
                        <a:lnSpc>
                          <a:spcPct val="115000"/>
                        </a:lnSpc>
                        <a:spcAft>
                          <a:spcPts val="0"/>
                        </a:spcAft>
                      </a:pPr>
                      <a:r>
                        <a:rPr lang="es-ES" sz="1000">
                          <a:solidFill>
                            <a:srgbClr val="000000"/>
                          </a:solidFill>
                          <a:latin typeface="Arial"/>
                          <a:ea typeface="Times New Roman"/>
                          <a:cs typeface="Times New Roman"/>
                        </a:rPr>
                        <a:t>delgadez severa</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0"/>
                        </a:spcAft>
                      </a:pPr>
                      <a:r>
                        <a:rPr lang="es-ES" sz="1000" dirty="0">
                          <a:solidFill>
                            <a:srgbClr val="000000"/>
                          </a:solidFill>
                          <a:latin typeface="Arial"/>
                          <a:ea typeface="Times New Roman"/>
                          <a:cs typeface="Times New Roman"/>
                        </a:rPr>
                        <a:t>0</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solidFill>
                            <a:srgbClr val="000000"/>
                          </a:solidFill>
                          <a:latin typeface="Arial"/>
                          <a:ea typeface="Times New Roman"/>
                          <a:cs typeface="Times New Roman"/>
                        </a:rPr>
                        <a:t>0</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16039">
                <a:tc gridSpan="2">
                  <a:txBody>
                    <a:bodyPr/>
                    <a:lstStyle/>
                    <a:p>
                      <a:pPr algn="l">
                        <a:lnSpc>
                          <a:spcPct val="115000"/>
                        </a:lnSpc>
                        <a:spcAft>
                          <a:spcPts val="0"/>
                        </a:spcAft>
                      </a:pPr>
                      <a:r>
                        <a:rPr lang="es-ES" sz="1000">
                          <a:solidFill>
                            <a:srgbClr val="000000"/>
                          </a:solidFill>
                          <a:latin typeface="Arial"/>
                          <a:ea typeface="Times New Roman"/>
                          <a:cs typeface="Times New Roman"/>
                        </a:rPr>
                        <a:t>delgadez moderada</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0"/>
                        </a:spcAft>
                      </a:pPr>
                      <a:r>
                        <a:rPr lang="es-ES" sz="1000" dirty="0">
                          <a:solidFill>
                            <a:srgbClr val="000000"/>
                          </a:solidFill>
                          <a:latin typeface="Arial"/>
                          <a:ea typeface="Times New Roman"/>
                          <a:cs typeface="Times New Roman"/>
                        </a:rPr>
                        <a:t>0</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solidFill>
                            <a:srgbClr val="000000"/>
                          </a:solidFill>
                          <a:latin typeface="Arial"/>
                          <a:ea typeface="Times New Roman"/>
                          <a:cs typeface="Times New Roman"/>
                        </a:rPr>
                        <a:t>0</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16039">
                <a:tc gridSpan="2">
                  <a:txBody>
                    <a:bodyPr/>
                    <a:lstStyle/>
                    <a:p>
                      <a:pPr algn="l">
                        <a:lnSpc>
                          <a:spcPct val="115000"/>
                        </a:lnSpc>
                        <a:spcAft>
                          <a:spcPts val="0"/>
                        </a:spcAft>
                      </a:pPr>
                      <a:r>
                        <a:rPr lang="es-ES" sz="1000">
                          <a:solidFill>
                            <a:srgbClr val="000000"/>
                          </a:solidFill>
                          <a:latin typeface="Arial"/>
                          <a:ea typeface="Times New Roman"/>
                          <a:cs typeface="Times New Roman"/>
                        </a:rPr>
                        <a:t>delgadez aceptable</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0"/>
                        </a:spcAft>
                      </a:pPr>
                      <a:r>
                        <a:rPr lang="es-ES" sz="1000" dirty="0">
                          <a:solidFill>
                            <a:srgbClr val="000000"/>
                          </a:solidFill>
                          <a:latin typeface="Arial"/>
                          <a:ea typeface="Times New Roman"/>
                          <a:cs typeface="Times New Roman"/>
                        </a:rPr>
                        <a:t>2</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solidFill>
                            <a:srgbClr val="000000"/>
                          </a:solidFill>
                          <a:latin typeface="Arial"/>
                          <a:ea typeface="Times New Roman"/>
                          <a:cs typeface="Times New Roman"/>
                        </a:rPr>
                        <a:t>2,12%</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16039">
                <a:tc gridSpan="2">
                  <a:txBody>
                    <a:bodyPr/>
                    <a:lstStyle/>
                    <a:p>
                      <a:pPr algn="l">
                        <a:lnSpc>
                          <a:spcPct val="115000"/>
                        </a:lnSpc>
                        <a:spcAft>
                          <a:spcPts val="0"/>
                        </a:spcAft>
                      </a:pPr>
                      <a:r>
                        <a:rPr lang="es-ES" sz="1000">
                          <a:solidFill>
                            <a:srgbClr val="000000"/>
                          </a:solidFill>
                          <a:latin typeface="Arial"/>
                          <a:ea typeface="Times New Roman"/>
                          <a:cs typeface="Times New Roman"/>
                        </a:rPr>
                        <a:t>NORMAL</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0"/>
                        </a:spcAft>
                      </a:pPr>
                      <a:r>
                        <a:rPr lang="es-ES" sz="1000" dirty="0">
                          <a:solidFill>
                            <a:srgbClr val="000000"/>
                          </a:solidFill>
                          <a:latin typeface="Arial"/>
                          <a:ea typeface="Times New Roman"/>
                          <a:cs typeface="Times New Roman"/>
                        </a:rPr>
                        <a:t>49</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solidFill>
                            <a:srgbClr val="000000"/>
                          </a:solidFill>
                          <a:latin typeface="Arial"/>
                          <a:ea typeface="Times New Roman"/>
                          <a:cs typeface="Times New Roman"/>
                        </a:rPr>
                        <a:t>52,12%</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16039">
                <a:tc gridSpan="2">
                  <a:txBody>
                    <a:bodyPr/>
                    <a:lstStyle/>
                    <a:p>
                      <a:pPr algn="l">
                        <a:lnSpc>
                          <a:spcPct val="115000"/>
                        </a:lnSpc>
                        <a:spcAft>
                          <a:spcPts val="0"/>
                        </a:spcAft>
                      </a:pPr>
                      <a:r>
                        <a:rPr lang="es-ES" sz="1000">
                          <a:solidFill>
                            <a:srgbClr val="000000"/>
                          </a:solidFill>
                          <a:latin typeface="Arial"/>
                          <a:ea typeface="Times New Roman"/>
                          <a:cs typeface="Times New Roman"/>
                        </a:rPr>
                        <a:t>sobre peso</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0"/>
                        </a:spcAft>
                      </a:pPr>
                      <a:r>
                        <a:rPr lang="es-ES" sz="1000" dirty="0">
                          <a:solidFill>
                            <a:srgbClr val="000000"/>
                          </a:solidFill>
                          <a:latin typeface="Arial"/>
                          <a:ea typeface="Times New Roman"/>
                          <a:cs typeface="Times New Roman"/>
                        </a:rPr>
                        <a:t>2</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solidFill>
                            <a:srgbClr val="000000"/>
                          </a:solidFill>
                          <a:latin typeface="Arial"/>
                          <a:ea typeface="Times New Roman"/>
                          <a:cs typeface="Times New Roman"/>
                        </a:rPr>
                        <a:t>2,12%</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16039">
                <a:tc gridSpan="2">
                  <a:txBody>
                    <a:bodyPr/>
                    <a:lstStyle/>
                    <a:p>
                      <a:pPr algn="l">
                        <a:lnSpc>
                          <a:spcPct val="115000"/>
                        </a:lnSpc>
                        <a:spcAft>
                          <a:spcPts val="0"/>
                        </a:spcAft>
                      </a:pPr>
                      <a:r>
                        <a:rPr lang="es-ES" sz="1000">
                          <a:solidFill>
                            <a:srgbClr val="000000"/>
                          </a:solidFill>
                          <a:latin typeface="Arial"/>
                          <a:ea typeface="Times New Roman"/>
                          <a:cs typeface="Times New Roman"/>
                        </a:rPr>
                        <a:t>pre obeso</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0"/>
                        </a:spcAft>
                      </a:pPr>
                      <a:r>
                        <a:rPr lang="es-ES" sz="1000" dirty="0">
                          <a:solidFill>
                            <a:srgbClr val="000000"/>
                          </a:solidFill>
                          <a:latin typeface="Arial"/>
                          <a:ea typeface="Times New Roman"/>
                          <a:cs typeface="Times New Roman"/>
                        </a:rPr>
                        <a:t>25</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solidFill>
                            <a:srgbClr val="000000"/>
                          </a:solidFill>
                          <a:latin typeface="Arial"/>
                          <a:ea typeface="Times New Roman"/>
                          <a:cs typeface="Times New Roman"/>
                        </a:rPr>
                        <a:t>26,59%</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16039">
                <a:tc gridSpan="2">
                  <a:txBody>
                    <a:bodyPr/>
                    <a:lstStyle/>
                    <a:p>
                      <a:pPr algn="l">
                        <a:lnSpc>
                          <a:spcPct val="115000"/>
                        </a:lnSpc>
                        <a:spcAft>
                          <a:spcPts val="0"/>
                        </a:spcAft>
                      </a:pPr>
                      <a:r>
                        <a:rPr lang="es-ES" sz="1000">
                          <a:solidFill>
                            <a:srgbClr val="000000"/>
                          </a:solidFill>
                          <a:latin typeface="Arial"/>
                          <a:ea typeface="Times New Roman"/>
                          <a:cs typeface="Times New Roman"/>
                        </a:rPr>
                        <a:t>Obeso</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0"/>
                        </a:spcAft>
                      </a:pPr>
                      <a:r>
                        <a:rPr lang="es-ES" sz="1000" dirty="0">
                          <a:solidFill>
                            <a:srgbClr val="000000"/>
                          </a:solidFill>
                          <a:latin typeface="Arial"/>
                          <a:ea typeface="Times New Roman"/>
                          <a:cs typeface="Times New Roman"/>
                        </a:rPr>
                        <a:t>0</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a:solidFill>
                            <a:srgbClr val="000000"/>
                          </a:solidFill>
                          <a:latin typeface="Arial"/>
                          <a:ea typeface="Times New Roman"/>
                          <a:cs typeface="Times New Roman"/>
                        </a:rPr>
                        <a:t>0</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16039">
                <a:tc gridSpan="2">
                  <a:txBody>
                    <a:bodyPr/>
                    <a:lstStyle/>
                    <a:p>
                      <a:pPr algn="l">
                        <a:lnSpc>
                          <a:spcPct val="115000"/>
                        </a:lnSpc>
                        <a:spcAft>
                          <a:spcPts val="0"/>
                        </a:spcAft>
                      </a:pPr>
                      <a:r>
                        <a:rPr lang="es-ES" sz="1000">
                          <a:solidFill>
                            <a:srgbClr val="000000"/>
                          </a:solidFill>
                          <a:latin typeface="Arial"/>
                          <a:ea typeface="Times New Roman"/>
                          <a:cs typeface="Times New Roman"/>
                        </a:rPr>
                        <a:t>obesidad tipo 1</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0"/>
                        </a:spcAft>
                      </a:pPr>
                      <a:r>
                        <a:rPr lang="es-ES" sz="1000">
                          <a:solidFill>
                            <a:srgbClr val="000000"/>
                          </a:solidFill>
                          <a:latin typeface="Arial"/>
                          <a:ea typeface="Times New Roman"/>
                          <a:cs typeface="Times New Roman"/>
                        </a:rPr>
                        <a:t>10</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solidFill>
                            <a:srgbClr val="000000"/>
                          </a:solidFill>
                          <a:latin typeface="Arial"/>
                          <a:ea typeface="Times New Roman"/>
                          <a:cs typeface="Times New Roman"/>
                        </a:rPr>
                        <a:t>10,63%</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16039">
                <a:tc gridSpan="2">
                  <a:txBody>
                    <a:bodyPr/>
                    <a:lstStyle/>
                    <a:p>
                      <a:pPr algn="l">
                        <a:lnSpc>
                          <a:spcPct val="115000"/>
                        </a:lnSpc>
                        <a:spcAft>
                          <a:spcPts val="0"/>
                        </a:spcAft>
                      </a:pPr>
                      <a:r>
                        <a:rPr lang="es-ES" sz="1000">
                          <a:solidFill>
                            <a:srgbClr val="000000"/>
                          </a:solidFill>
                          <a:latin typeface="Arial"/>
                          <a:ea typeface="Times New Roman"/>
                          <a:cs typeface="Times New Roman"/>
                        </a:rPr>
                        <a:t>obesidad tipo 2</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0"/>
                        </a:spcAft>
                      </a:pPr>
                      <a:r>
                        <a:rPr lang="es-ES" sz="1000">
                          <a:solidFill>
                            <a:srgbClr val="000000"/>
                          </a:solidFill>
                          <a:latin typeface="Arial"/>
                          <a:ea typeface="Times New Roman"/>
                          <a:cs typeface="Times New Roman"/>
                        </a:rPr>
                        <a:t>4</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solidFill>
                            <a:srgbClr val="000000"/>
                          </a:solidFill>
                          <a:latin typeface="Arial"/>
                          <a:ea typeface="Times New Roman"/>
                          <a:cs typeface="Times New Roman"/>
                        </a:rPr>
                        <a:t>4,25%</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16039">
                <a:tc gridSpan="2">
                  <a:txBody>
                    <a:bodyPr/>
                    <a:lstStyle/>
                    <a:p>
                      <a:pPr algn="l">
                        <a:lnSpc>
                          <a:spcPct val="115000"/>
                        </a:lnSpc>
                        <a:spcAft>
                          <a:spcPts val="0"/>
                        </a:spcAft>
                      </a:pPr>
                      <a:r>
                        <a:rPr lang="es-ES" sz="1000">
                          <a:solidFill>
                            <a:srgbClr val="000000"/>
                          </a:solidFill>
                          <a:latin typeface="Arial"/>
                          <a:ea typeface="Times New Roman"/>
                          <a:cs typeface="Times New Roman"/>
                        </a:rPr>
                        <a:t>obesidad tipo 3 </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0"/>
                        </a:spcAft>
                      </a:pPr>
                      <a:r>
                        <a:rPr lang="es-ES" sz="1000">
                          <a:solidFill>
                            <a:srgbClr val="000000"/>
                          </a:solidFill>
                          <a:latin typeface="Arial"/>
                          <a:ea typeface="Times New Roman"/>
                          <a:cs typeface="Times New Roman"/>
                        </a:rPr>
                        <a:t>2</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solidFill>
                            <a:srgbClr val="000000"/>
                          </a:solidFill>
                          <a:latin typeface="Arial"/>
                          <a:ea typeface="Times New Roman"/>
                          <a:cs typeface="Times New Roman"/>
                        </a:rPr>
                        <a:t>2,12%</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r h="116039">
                <a:tc gridSpan="2">
                  <a:txBody>
                    <a:bodyPr/>
                    <a:lstStyle/>
                    <a:p>
                      <a:pPr algn="l">
                        <a:lnSpc>
                          <a:spcPct val="115000"/>
                        </a:lnSpc>
                        <a:spcAft>
                          <a:spcPts val="0"/>
                        </a:spcAft>
                      </a:pPr>
                      <a:r>
                        <a:rPr lang="es-ES" sz="1000">
                          <a:solidFill>
                            <a:srgbClr val="000000"/>
                          </a:solidFill>
                          <a:latin typeface="Arial"/>
                          <a:ea typeface="Times New Roman"/>
                          <a:cs typeface="Times New Roman"/>
                        </a:rPr>
                        <a:t>Total</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0"/>
                        </a:spcAft>
                      </a:pPr>
                      <a:r>
                        <a:rPr lang="es-ES" sz="1000">
                          <a:solidFill>
                            <a:srgbClr val="000000"/>
                          </a:solidFill>
                          <a:latin typeface="Arial"/>
                          <a:ea typeface="Times New Roman"/>
                          <a:cs typeface="Times New Roman"/>
                        </a:rPr>
                        <a:t>94</a:t>
                      </a:r>
                      <a:endParaRPr lang="es-ES" sz="100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000" dirty="0">
                          <a:solidFill>
                            <a:srgbClr val="000000"/>
                          </a:solidFill>
                          <a:latin typeface="Arial"/>
                          <a:ea typeface="Times New Roman"/>
                          <a:cs typeface="Times New Roman"/>
                        </a:rPr>
                        <a:t>100%</a:t>
                      </a: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399362" name="Rectangle 2"/>
          <p:cNvSpPr>
            <a:spLocks noChangeArrowheads="1"/>
          </p:cNvSpPr>
          <p:nvPr/>
        </p:nvSpPr>
        <p:spPr bwMode="auto">
          <a:xfrm>
            <a:off x="785786" y="0"/>
            <a:ext cx="735808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TABLA Y GRAFICOS Nº6</a:t>
            </a:r>
            <a:endParaRPr kumimoji="0" lang="es-ES" sz="14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Clasificación del IMC en la comunidad de Mascarilla en la  provincia del Carchi </a:t>
            </a:r>
            <a:r>
              <a:rPr kumimoji="0" lang="es-ES" sz="14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Abril</a:t>
            </a:r>
            <a:r>
              <a:rPr kumimoji="0" lang="es-ES" sz="14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 -Noviembre 2011</a:t>
            </a:r>
            <a:endParaRPr kumimoji="0" lang="es-ES" sz="1400" b="0" i="0" u="none" strike="noStrike" cap="none" normalizeH="0" baseline="0" dirty="0" smtClean="0">
              <a:ln>
                <a:noFill/>
              </a:ln>
              <a:solidFill>
                <a:schemeClr val="tx1">
                  <a:lumMod val="1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5" name="4 Gráfico"/>
          <p:cNvGraphicFramePr>
            <a:graphicFrameLocks/>
          </p:cNvGraphicFramePr>
          <p:nvPr/>
        </p:nvGraphicFramePr>
        <p:xfrm>
          <a:off x="500034" y="3714752"/>
          <a:ext cx="8072494" cy="2373600"/>
        </p:xfrm>
        <a:graphic>
          <a:graphicData uri="http://schemas.openxmlformats.org/drawingml/2006/chart">
            <c:chart xmlns:c="http://schemas.openxmlformats.org/drawingml/2006/chart" xmlns:r="http://schemas.openxmlformats.org/officeDocument/2006/relationships" r:id="rId2"/>
          </a:graphicData>
        </a:graphic>
      </p:graphicFrame>
      <p:sp>
        <p:nvSpPr>
          <p:cNvPr id="399363" name="Rectangle 3"/>
          <p:cNvSpPr>
            <a:spLocks noChangeArrowheads="1"/>
          </p:cNvSpPr>
          <p:nvPr/>
        </p:nvSpPr>
        <p:spPr bwMode="auto">
          <a:xfrm>
            <a:off x="1357290" y="650083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Fuente</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encuestas aplicadas a los habitantes de Mascarilla: </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Elaborado por</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Autoras</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graphicFrame>
        <p:nvGraphicFramePr>
          <p:cNvPr id="3" name="2 Tabla"/>
          <p:cNvGraphicFramePr>
            <a:graphicFrameLocks noGrp="1"/>
          </p:cNvGraphicFramePr>
          <p:nvPr/>
        </p:nvGraphicFramePr>
        <p:xfrm>
          <a:off x="2143108" y="1071546"/>
          <a:ext cx="4893945" cy="1391285"/>
        </p:xfrm>
        <a:graphic>
          <a:graphicData uri="http://schemas.openxmlformats.org/drawingml/2006/table">
            <a:tbl>
              <a:tblPr/>
              <a:tblGrid>
                <a:gridCol w="2795905"/>
                <a:gridCol w="960120"/>
                <a:gridCol w="1137920"/>
              </a:tblGrid>
              <a:tr h="262890">
                <a:tc gridSpan="3">
                  <a:txBody>
                    <a:bodyPr/>
                    <a:lstStyle/>
                    <a:p>
                      <a:pPr algn="ctr">
                        <a:lnSpc>
                          <a:spcPct val="150000"/>
                        </a:lnSpc>
                        <a:spcAft>
                          <a:spcPts val="0"/>
                        </a:spcAft>
                      </a:pPr>
                      <a:r>
                        <a:rPr lang="es-ES" sz="1200" dirty="0">
                          <a:solidFill>
                            <a:srgbClr val="000000"/>
                          </a:solidFill>
                          <a:latin typeface="Arial"/>
                          <a:ea typeface="Times New Roman"/>
                          <a:cs typeface="Times New Roman"/>
                        </a:rPr>
                        <a:t>Conocimientos sobre HTA</a:t>
                      </a:r>
                      <a:endParaRPr lang="es-ES" sz="11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26060">
                <a:tc>
                  <a:txBody>
                    <a:bodyPr/>
                    <a:lstStyle/>
                    <a:p>
                      <a:pPr>
                        <a:lnSpc>
                          <a:spcPct val="150000"/>
                        </a:lnSpc>
                        <a:spcAft>
                          <a:spcPts val="0"/>
                        </a:spcAft>
                      </a:pPr>
                      <a:r>
                        <a:rPr lang="es-ES" sz="1200">
                          <a:solidFill>
                            <a:srgbClr val="000000"/>
                          </a:solidFill>
                          <a:latin typeface="Arial"/>
                          <a:ea typeface="Times New Roman"/>
                          <a:cs typeface="Times New Roman"/>
                        </a:rPr>
                        <a:t>Indicador</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200">
                          <a:solidFill>
                            <a:srgbClr val="000000"/>
                          </a:solidFill>
                          <a:latin typeface="Arial"/>
                          <a:ea typeface="Times New Roman"/>
                          <a:cs typeface="Times New Roman"/>
                        </a:rPr>
                        <a:t>frecuencia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Porcentaje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005">
                <a:tc>
                  <a:txBody>
                    <a:bodyPr/>
                    <a:lstStyle/>
                    <a:p>
                      <a:pPr>
                        <a:lnSpc>
                          <a:spcPct val="150000"/>
                        </a:lnSpc>
                        <a:spcAft>
                          <a:spcPts val="0"/>
                        </a:spcAft>
                      </a:pPr>
                      <a:r>
                        <a:rPr lang="es-ES" sz="1200">
                          <a:solidFill>
                            <a:srgbClr val="000000"/>
                          </a:solidFill>
                          <a:latin typeface="Arial"/>
                          <a:ea typeface="Times New Roman"/>
                          <a:cs typeface="Times New Roman"/>
                        </a:rPr>
                        <a:t>si tienen conocimiento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solidFill>
                            <a:srgbClr val="000000"/>
                          </a:solidFill>
                          <a:latin typeface="Arial"/>
                          <a:ea typeface="Times New Roman"/>
                          <a:cs typeface="Times New Roman"/>
                        </a:rPr>
                        <a:t>58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61.70%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55">
                <a:tc>
                  <a:txBody>
                    <a:bodyPr/>
                    <a:lstStyle/>
                    <a:p>
                      <a:pPr>
                        <a:lnSpc>
                          <a:spcPct val="150000"/>
                        </a:lnSpc>
                        <a:spcAft>
                          <a:spcPts val="0"/>
                        </a:spcAft>
                      </a:pPr>
                      <a:r>
                        <a:rPr lang="es-ES" sz="1200">
                          <a:solidFill>
                            <a:srgbClr val="000000"/>
                          </a:solidFill>
                          <a:latin typeface="Arial"/>
                          <a:ea typeface="Times New Roman"/>
                          <a:cs typeface="Times New Roman"/>
                        </a:rPr>
                        <a:t>no tienen conocimiento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solidFill>
                            <a:srgbClr val="000000"/>
                          </a:solidFill>
                          <a:latin typeface="Arial"/>
                          <a:ea typeface="Times New Roman"/>
                          <a:cs typeface="Times New Roman"/>
                        </a:rPr>
                        <a:t>35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latin typeface="Arial"/>
                          <a:ea typeface="Times New Roman"/>
                          <a:cs typeface="Times New Roman"/>
                        </a:rPr>
                        <a:t>37.23%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60">
                <a:tc>
                  <a:txBody>
                    <a:bodyPr/>
                    <a:lstStyle/>
                    <a:p>
                      <a:pPr>
                        <a:lnSpc>
                          <a:spcPct val="150000"/>
                        </a:lnSpc>
                        <a:spcAft>
                          <a:spcPts val="0"/>
                        </a:spcAft>
                      </a:pPr>
                      <a:r>
                        <a:rPr lang="es-ES" sz="1200" dirty="0">
                          <a:solidFill>
                            <a:srgbClr val="000000"/>
                          </a:solidFill>
                          <a:latin typeface="Arial"/>
                          <a:ea typeface="Times New Roman"/>
                          <a:cs typeface="Times New Roman"/>
                        </a:rPr>
                        <a:t>Total</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solidFill>
                            <a:srgbClr val="000000"/>
                          </a:solidFill>
                          <a:latin typeface="Arial"/>
                          <a:ea typeface="Times New Roman"/>
                          <a:cs typeface="Times New Roman"/>
                        </a:rPr>
                        <a:t>94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0386" name="Rectangle 2"/>
          <p:cNvSpPr>
            <a:spLocks noChangeArrowheads="1"/>
          </p:cNvSpPr>
          <p:nvPr/>
        </p:nvSpPr>
        <p:spPr bwMode="auto">
          <a:xfrm>
            <a:off x="714348" y="142852"/>
            <a:ext cx="764383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TABLA Y GRAFICO Nº8</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Conocimiento sobre hipertensión arterial en la comunidad de Mascarilla en la provincia del Carchi. Abril– Noviembre 2011</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5" name="4 Gráfico"/>
          <p:cNvGraphicFramePr>
            <a:graphicFrameLocks/>
          </p:cNvGraphicFramePr>
          <p:nvPr/>
        </p:nvGraphicFramePr>
        <p:xfrm>
          <a:off x="1643042" y="2428868"/>
          <a:ext cx="5929354"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400387" name="Rectangle 3"/>
          <p:cNvSpPr>
            <a:spLocks noChangeArrowheads="1"/>
          </p:cNvSpPr>
          <p:nvPr/>
        </p:nvSpPr>
        <p:spPr bwMode="auto">
          <a:xfrm>
            <a:off x="1428728" y="585789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Fuente</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encuestas aplicadas a los habitantes de mascarilla</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Elaborado por:</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Autoras</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bwMode="auto">
          <a:xfrm>
            <a:off x="642910" y="428604"/>
            <a:ext cx="7786742" cy="6143668"/>
          </a:xfrm>
          <a:prstGeom prst="rect">
            <a:avLst/>
          </a:prstGeom>
          <a:solidFill>
            <a:srgbClr val="FFFF66"/>
          </a:solidFill>
          <a:ln w="12700" cap="sq" cmpd="sng" algn="ctr">
            <a:solidFill>
              <a:srgbClr val="00B05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tx1"/>
              </a:solidFill>
              <a:effectLst/>
              <a:latin typeface="Arial Black"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s-EC" i="0" dirty="0" smtClean="0">
              <a:latin typeface="Arial Black"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s-EC" sz="2400" b="0" i="0" u="none" strike="noStrike" cap="none" normalizeH="0" baseline="0" dirty="0" smtClean="0">
              <a:ln>
                <a:noFill/>
              </a:ln>
              <a:solidFill>
                <a:schemeClr val="bg2"/>
              </a:solidFill>
              <a:effectLst/>
              <a:latin typeface="Arial Black"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s-EC" sz="2400" b="0" i="0" u="none" strike="noStrike" cap="none" normalizeH="0" baseline="0" dirty="0" smtClean="0">
                <a:ln>
                  <a:noFill/>
                </a:ln>
                <a:solidFill>
                  <a:srgbClr val="FF0000"/>
                </a:solidFill>
                <a:effectLst/>
                <a:latin typeface="Arial Black" pitchFamily="34" charset="0"/>
              </a:rPr>
              <a:t>TEMA</a:t>
            </a:r>
          </a:p>
          <a:p>
            <a:pPr marL="0" marR="0" indent="0" algn="ctr" defTabSz="914400" rtl="0" eaLnBrk="1" fontAlgn="base" latinLnBrk="0" hangingPunct="1">
              <a:lnSpc>
                <a:spcPct val="100000"/>
              </a:lnSpc>
              <a:spcBef>
                <a:spcPct val="0"/>
              </a:spcBef>
              <a:spcAft>
                <a:spcPct val="0"/>
              </a:spcAft>
              <a:buClrTx/>
              <a:buSzTx/>
              <a:buFontTx/>
              <a:buNone/>
              <a:tabLst/>
            </a:pPr>
            <a:endParaRPr lang="es-EC" i="0" dirty="0" smtClean="0">
              <a:solidFill>
                <a:srgbClr val="FF0000"/>
              </a:solidFill>
              <a:latin typeface="Arial Black" pitchFamily="34" charset="0"/>
            </a:endParaRPr>
          </a:p>
          <a:p>
            <a:pPr algn="ctr"/>
            <a:r>
              <a:rPr lang="es-ES" b="1" i="0" dirty="0" smtClean="0">
                <a:solidFill>
                  <a:srgbClr val="FF0000"/>
                </a:solidFill>
                <a:latin typeface="Arial" pitchFamily="34" charset="0"/>
                <a:cs typeface="Arial" pitchFamily="34" charset="0"/>
              </a:rPr>
              <a:t>PREVALENCIA DE HIPERTENSION ARTERIAL EN</a:t>
            </a:r>
          </a:p>
          <a:p>
            <a:pPr algn="ctr"/>
            <a:r>
              <a:rPr lang="es-ES" b="1" i="0" dirty="0" smtClean="0">
                <a:solidFill>
                  <a:srgbClr val="FF0000"/>
                </a:solidFill>
                <a:latin typeface="Arial" pitchFamily="34" charset="0"/>
                <a:cs typeface="Arial" pitchFamily="34" charset="0"/>
              </a:rPr>
              <a:t> PACIENTES DE ETNIA AFROECUATORIANA </a:t>
            </a:r>
          </a:p>
          <a:p>
            <a:pPr algn="ctr"/>
            <a:r>
              <a:rPr lang="es-ES" b="1" i="0" dirty="0" smtClean="0">
                <a:solidFill>
                  <a:srgbClr val="FF0000"/>
                </a:solidFill>
                <a:latin typeface="Arial" pitchFamily="34" charset="0"/>
                <a:cs typeface="Arial" pitchFamily="34" charset="0"/>
              </a:rPr>
              <a:t>EN MAYORES DE 20 AÑOS  Y LA RELACION </a:t>
            </a:r>
          </a:p>
          <a:p>
            <a:pPr algn="ctr"/>
            <a:r>
              <a:rPr lang="es-ES" b="1" i="0" dirty="0" smtClean="0">
                <a:solidFill>
                  <a:srgbClr val="FF0000"/>
                </a:solidFill>
                <a:latin typeface="Arial" pitchFamily="34" charset="0"/>
                <a:cs typeface="Arial" pitchFamily="34" charset="0"/>
              </a:rPr>
              <a:t>CON LAS MEDIDAS DE PREVENCION Y </a:t>
            </a:r>
          </a:p>
          <a:p>
            <a:pPr algn="ctr"/>
            <a:r>
              <a:rPr lang="es-ES" b="1" i="0" dirty="0" smtClean="0">
                <a:solidFill>
                  <a:srgbClr val="FF0000"/>
                </a:solidFill>
                <a:latin typeface="Arial" pitchFamily="34" charset="0"/>
                <a:cs typeface="Arial" pitchFamily="34" charset="0"/>
              </a:rPr>
              <a:t>TRATAMIENTO EN LA  COMUNIDAD </a:t>
            </a:r>
          </a:p>
          <a:p>
            <a:pPr algn="ctr"/>
            <a:r>
              <a:rPr lang="es-ES" b="1" i="0" dirty="0" smtClean="0">
                <a:solidFill>
                  <a:srgbClr val="FF0000"/>
                </a:solidFill>
                <a:latin typeface="Arial" pitchFamily="34" charset="0"/>
                <a:cs typeface="Arial" pitchFamily="34" charset="0"/>
              </a:rPr>
              <a:t>DE MASCARILLA DURANTE EL</a:t>
            </a:r>
          </a:p>
          <a:p>
            <a:pPr algn="ctr"/>
            <a:r>
              <a:rPr lang="es-ES" b="1" i="0" dirty="0" smtClean="0">
                <a:solidFill>
                  <a:srgbClr val="FF0000"/>
                </a:solidFill>
                <a:latin typeface="Arial" pitchFamily="34" charset="0"/>
                <a:cs typeface="Arial" pitchFamily="34" charset="0"/>
              </a:rPr>
              <a:t> PERIODO DE ABRIL- </a:t>
            </a:r>
          </a:p>
          <a:p>
            <a:pPr algn="ctr"/>
            <a:r>
              <a:rPr lang="es-ES" b="1" i="0" dirty="0" smtClean="0">
                <a:solidFill>
                  <a:srgbClr val="FF0000"/>
                </a:solidFill>
                <a:latin typeface="Arial" pitchFamily="34" charset="0"/>
                <a:cs typeface="Arial" pitchFamily="34" charset="0"/>
              </a:rPr>
              <a:t>NOVIEMBRE </a:t>
            </a:r>
            <a:endParaRPr lang="es-EC" b="1" i="0" dirty="0" smtClean="0">
              <a:solidFill>
                <a:srgbClr val="FF0000"/>
              </a:solidFill>
              <a:latin typeface="Arial" pitchFamily="34" charset="0"/>
              <a:cs typeface="Arial" pitchFamily="34" charset="0"/>
            </a:endParaRPr>
          </a:p>
          <a:p>
            <a:pPr algn="ctr"/>
            <a:r>
              <a:rPr lang="es-ES" b="1" i="0" dirty="0" smtClean="0">
                <a:solidFill>
                  <a:srgbClr val="FF0000"/>
                </a:solidFill>
                <a:latin typeface="Arial" pitchFamily="34" charset="0"/>
                <a:cs typeface="Arial" pitchFamily="34" charset="0"/>
              </a:rPr>
              <a:t>2011</a:t>
            </a:r>
            <a:endParaRPr lang="es-EC" b="1" i="0" dirty="0" smtClean="0">
              <a:solidFill>
                <a:srgbClr val="FF0000"/>
              </a:solidFill>
              <a:latin typeface="Arial" pitchFamily="34" charset="0"/>
              <a:cs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s-EC" sz="2400" b="0" i="0" u="none" strike="noStrike" cap="none" normalizeH="0" baseline="0" dirty="0" smtClean="0">
                <a:ln>
                  <a:noFill/>
                </a:ln>
                <a:solidFill>
                  <a:srgbClr val="D41304"/>
                </a:solidFill>
                <a:effectLst/>
                <a:latin typeface="Arial Black" pitchFamily="34" charset="0"/>
              </a:rPr>
              <a:t> </a:t>
            </a:r>
          </a:p>
        </p:txBody>
      </p:sp>
      <p:pic>
        <p:nvPicPr>
          <p:cNvPr id="177155" name="Picture 3" descr="j0205365"/>
          <p:cNvPicPr>
            <a:picLocks noGrp="1" noChangeAspect="1" noChangeArrowheads="1" noCrop="1"/>
          </p:cNvPicPr>
          <p:nvPr/>
        </p:nvPicPr>
        <p:blipFill>
          <a:blip r:embed="rId2" cstate="print"/>
          <a:srcRect/>
          <a:stretch>
            <a:fillRect/>
          </a:stretch>
        </p:blipFill>
        <p:spPr bwMode="auto">
          <a:xfrm>
            <a:off x="7429520" y="5715016"/>
            <a:ext cx="1714480" cy="909639"/>
          </a:xfrm>
          <a:prstGeom prst="rect">
            <a:avLst/>
          </a:prstGeom>
          <a:noFill/>
          <a:ln w="9525">
            <a:noFill/>
            <a:miter lim="800000"/>
            <a:headEnd/>
            <a:tailEnd/>
          </a:ln>
          <a:effectLst/>
        </p:spPr>
      </p:pic>
      <p:pic>
        <p:nvPicPr>
          <p:cNvPr id="177157" name="Imagen 7"/>
          <p:cNvPicPr>
            <a:picLocks noChangeAspect="1" noChangeArrowheads="1"/>
          </p:cNvPicPr>
          <p:nvPr/>
        </p:nvPicPr>
        <p:blipFill>
          <a:blip r:embed="rId3" cstate="print"/>
          <a:srcRect/>
          <a:stretch>
            <a:fillRect/>
          </a:stretch>
        </p:blipFill>
        <p:spPr bwMode="auto">
          <a:xfrm>
            <a:off x="357158" y="285728"/>
            <a:ext cx="1142976" cy="95250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graphicFrame>
        <p:nvGraphicFramePr>
          <p:cNvPr id="3" name="2 Tabla"/>
          <p:cNvGraphicFramePr>
            <a:graphicFrameLocks noGrp="1"/>
          </p:cNvGraphicFramePr>
          <p:nvPr/>
        </p:nvGraphicFramePr>
        <p:xfrm>
          <a:off x="3357554" y="1142984"/>
          <a:ext cx="2420620" cy="2066544"/>
        </p:xfrm>
        <a:graphic>
          <a:graphicData uri="http://schemas.openxmlformats.org/drawingml/2006/table">
            <a:tbl>
              <a:tblPr/>
              <a:tblGrid>
                <a:gridCol w="707390"/>
                <a:gridCol w="792480"/>
                <a:gridCol w="920750"/>
              </a:tblGrid>
              <a:tr h="0">
                <a:tc gridSpan="3">
                  <a:txBody>
                    <a:bodyPr/>
                    <a:lstStyle/>
                    <a:p>
                      <a:pPr algn="ctr">
                        <a:lnSpc>
                          <a:spcPct val="115000"/>
                        </a:lnSpc>
                        <a:spcAft>
                          <a:spcPts val="0"/>
                        </a:spcAft>
                      </a:pPr>
                      <a:r>
                        <a:rPr lang="es-ES" sz="1200" dirty="0">
                          <a:solidFill>
                            <a:srgbClr val="000000"/>
                          </a:solidFill>
                          <a:latin typeface="Arial"/>
                          <a:ea typeface="Times New Roman"/>
                          <a:cs typeface="Times New Roman"/>
                        </a:rPr>
                        <a:t>conocimiento sobre que órganos afecta la hipertensión arterial</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indicador</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200">
                          <a:solidFill>
                            <a:srgbClr val="000000"/>
                          </a:solidFill>
                          <a:latin typeface="Arial"/>
                          <a:ea typeface="Times New Roman"/>
                          <a:cs typeface="Times New Roman"/>
                        </a:rPr>
                        <a:t>frecuencia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200">
                          <a:solidFill>
                            <a:srgbClr val="000000"/>
                          </a:solidFill>
                          <a:latin typeface="Arial"/>
                          <a:ea typeface="Times New Roman"/>
                          <a:cs typeface="Times New Roman"/>
                        </a:rPr>
                        <a:t>porcentaje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cerebro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solidFill>
                            <a:srgbClr val="000000"/>
                          </a:solidFill>
                          <a:latin typeface="Arial"/>
                          <a:ea typeface="Times New Roman"/>
                          <a:cs typeface="Times New Roman"/>
                        </a:rPr>
                        <a:t>45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200">
                          <a:solidFill>
                            <a:srgbClr val="000000"/>
                          </a:solidFill>
                          <a:latin typeface="Arial"/>
                          <a:ea typeface="Times New Roman"/>
                          <a:cs typeface="Times New Roman"/>
                        </a:rPr>
                        <a:t>38.79%</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visión</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solidFill>
                            <a:srgbClr val="000000"/>
                          </a:solidFill>
                          <a:latin typeface="Arial"/>
                          <a:ea typeface="Times New Roman"/>
                          <a:cs typeface="Times New Roman"/>
                        </a:rPr>
                        <a:t>22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200">
                          <a:solidFill>
                            <a:srgbClr val="000000"/>
                          </a:solidFill>
                          <a:latin typeface="Arial"/>
                          <a:ea typeface="Times New Roman"/>
                          <a:cs typeface="Times New Roman"/>
                        </a:rPr>
                        <a:t>18.96%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corazón</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solidFill>
                            <a:srgbClr val="000000"/>
                          </a:solidFill>
                          <a:latin typeface="Arial"/>
                          <a:ea typeface="Times New Roman"/>
                          <a:cs typeface="Times New Roman"/>
                        </a:rPr>
                        <a:t>46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200">
                          <a:solidFill>
                            <a:srgbClr val="000000"/>
                          </a:solidFill>
                          <a:latin typeface="Arial"/>
                          <a:ea typeface="Times New Roman"/>
                          <a:cs typeface="Times New Roman"/>
                        </a:rPr>
                        <a:t>39.65%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riñones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solidFill>
                            <a:srgbClr val="000000"/>
                          </a:solidFill>
                          <a:latin typeface="Arial"/>
                          <a:ea typeface="Times New Roman"/>
                          <a:cs typeface="Times New Roman"/>
                        </a:rPr>
                        <a:t>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s-ES" sz="1200">
                          <a:solidFill>
                            <a:srgbClr val="000000"/>
                          </a:solidFill>
                          <a:latin typeface="Arial"/>
                          <a:ea typeface="Times New Roman"/>
                          <a:cs typeface="Times New Roman"/>
                        </a:rPr>
                        <a:t>2.58%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solidFill>
                            <a:srgbClr val="000000"/>
                          </a:solidFill>
                          <a:latin typeface="Arial"/>
                          <a:ea typeface="Times New Roman"/>
                          <a:cs typeface="Times New Roman"/>
                        </a:rPr>
                        <a:t>116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1410" name="Rectangle 2"/>
          <p:cNvSpPr>
            <a:spLocks noChangeArrowheads="1"/>
          </p:cNvSpPr>
          <p:nvPr/>
        </p:nvSpPr>
        <p:spPr bwMode="auto">
          <a:xfrm>
            <a:off x="1571604" y="0"/>
            <a:ext cx="635795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TABLA Y GRAFICO Nº9</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Conocimiento sobre que órganos afecta la hipertensión arterial en la comunidad de Mascarilla en la provincia del Carchi Abril–Noviembre 2011</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5" name="4 Gráfico"/>
          <p:cNvGraphicFramePr>
            <a:graphicFrameLocks/>
          </p:cNvGraphicFramePr>
          <p:nvPr/>
        </p:nvGraphicFramePr>
        <p:xfrm>
          <a:off x="1571604" y="3286124"/>
          <a:ext cx="6572296" cy="2357454"/>
        </p:xfrm>
        <a:graphic>
          <a:graphicData uri="http://schemas.openxmlformats.org/drawingml/2006/chart">
            <c:chart xmlns:c="http://schemas.openxmlformats.org/drawingml/2006/chart" xmlns:r="http://schemas.openxmlformats.org/officeDocument/2006/relationships" r:id="rId2"/>
          </a:graphicData>
        </a:graphic>
      </p:graphicFrame>
      <p:sp>
        <p:nvSpPr>
          <p:cNvPr id="401411" name="Rectangle 3"/>
          <p:cNvSpPr>
            <a:spLocks noChangeArrowheads="1"/>
          </p:cNvSpPr>
          <p:nvPr/>
        </p:nvSpPr>
        <p:spPr bwMode="auto">
          <a:xfrm>
            <a:off x="1785918" y="578645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Fuente</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encuestas aplicadas a los habitantes de mascarilla</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Elaborado por</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Autoras</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graphicFrame>
        <p:nvGraphicFramePr>
          <p:cNvPr id="3" name="2 Tabla"/>
          <p:cNvGraphicFramePr>
            <a:graphicFrameLocks noGrp="1"/>
          </p:cNvGraphicFramePr>
          <p:nvPr/>
        </p:nvGraphicFramePr>
        <p:xfrm>
          <a:off x="3143240" y="1071546"/>
          <a:ext cx="2967355" cy="2260981"/>
        </p:xfrm>
        <a:graphic>
          <a:graphicData uri="http://schemas.openxmlformats.org/drawingml/2006/table">
            <a:tbl>
              <a:tblPr/>
              <a:tblGrid>
                <a:gridCol w="1096010"/>
                <a:gridCol w="930910"/>
                <a:gridCol w="940435"/>
              </a:tblGrid>
              <a:tr h="336550">
                <a:tc gridSpan="3">
                  <a:txBody>
                    <a:bodyPr/>
                    <a:lstStyle/>
                    <a:p>
                      <a:pPr algn="ctr">
                        <a:lnSpc>
                          <a:spcPct val="115000"/>
                        </a:lnSpc>
                        <a:spcAft>
                          <a:spcPts val="0"/>
                        </a:spcAft>
                      </a:pPr>
                      <a:r>
                        <a:rPr lang="es-ES" sz="1200" dirty="0">
                          <a:solidFill>
                            <a:srgbClr val="000000"/>
                          </a:solidFill>
                          <a:latin typeface="Arial"/>
                          <a:ea typeface="Times New Roman"/>
                          <a:cs typeface="Times New Roman"/>
                        </a:rPr>
                        <a:t>Antecedentes familiares de HTA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241935">
                <a:tc>
                  <a:txBody>
                    <a:bodyPr/>
                    <a:lstStyle/>
                    <a:p>
                      <a:pPr algn="l">
                        <a:lnSpc>
                          <a:spcPct val="115000"/>
                        </a:lnSpc>
                        <a:spcAft>
                          <a:spcPts val="0"/>
                        </a:spcAft>
                      </a:pPr>
                      <a:r>
                        <a:rPr lang="es-ES" sz="1200">
                          <a:solidFill>
                            <a:srgbClr val="000000"/>
                          </a:solidFill>
                          <a:latin typeface="Arial"/>
                          <a:ea typeface="Times New Roman"/>
                          <a:cs typeface="Times New Roman"/>
                        </a:rPr>
                        <a:t>Indicador</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dirty="0">
                          <a:solidFill>
                            <a:srgbClr val="000000"/>
                          </a:solidFill>
                          <a:latin typeface="Arial"/>
                          <a:ea typeface="Times New Roman"/>
                          <a:cs typeface="Times New Roman"/>
                        </a:rPr>
                        <a:t>frecuencia</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porcentaje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l">
                        <a:lnSpc>
                          <a:spcPct val="115000"/>
                        </a:lnSpc>
                        <a:spcAft>
                          <a:spcPts val="0"/>
                        </a:spcAft>
                      </a:pPr>
                      <a:r>
                        <a:rPr lang="es-ES" sz="1200">
                          <a:solidFill>
                            <a:srgbClr val="000000"/>
                          </a:solidFill>
                          <a:latin typeface="Arial"/>
                          <a:ea typeface="Times New Roman"/>
                          <a:cs typeface="Times New Roman"/>
                        </a:rPr>
                        <a:t>Madre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29</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27.88%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l">
                        <a:lnSpc>
                          <a:spcPct val="115000"/>
                        </a:lnSpc>
                        <a:spcAft>
                          <a:spcPts val="0"/>
                        </a:spcAft>
                      </a:pPr>
                      <a:r>
                        <a:rPr lang="es-ES" sz="1200">
                          <a:solidFill>
                            <a:srgbClr val="000000"/>
                          </a:solidFill>
                          <a:latin typeface="Arial"/>
                          <a:ea typeface="Times New Roman"/>
                          <a:cs typeface="Times New Roman"/>
                        </a:rPr>
                        <a:t>Padre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16.34%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l">
                        <a:lnSpc>
                          <a:spcPct val="115000"/>
                        </a:lnSpc>
                        <a:spcAft>
                          <a:spcPts val="0"/>
                        </a:spcAft>
                      </a:pPr>
                      <a:r>
                        <a:rPr lang="es-ES" sz="1200">
                          <a:solidFill>
                            <a:srgbClr val="000000"/>
                          </a:solidFill>
                          <a:latin typeface="Arial"/>
                          <a:ea typeface="Times New Roman"/>
                          <a:cs typeface="Times New Roman"/>
                        </a:rPr>
                        <a:t>Hermanos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1.92%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l">
                        <a:lnSpc>
                          <a:spcPct val="115000"/>
                        </a:lnSpc>
                        <a:spcAft>
                          <a:spcPts val="0"/>
                        </a:spcAft>
                      </a:pPr>
                      <a:r>
                        <a:rPr lang="es-ES" sz="1200">
                          <a:solidFill>
                            <a:srgbClr val="000000"/>
                          </a:solidFill>
                          <a:latin typeface="Arial"/>
                          <a:ea typeface="Times New Roman"/>
                          <a:cs typeface="Times New Roman"/>
                        </a:rPr>
                        <a:t>Abuelos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25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24.03%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l">
                        <a:lnSpc>
                          <a:spcPct val="115000"/>
                        </a:lnSpc>
                        <a:spcAft>
                          <a:spcPts val="0"/>
                        </a:spcAft>
                      </a:pPr>
                      <a:r>
                        <a:rPr lang="es-ES" sz="1200">
                          <a:solidFill>
                            <a:srgbClr val="000000"/>
                          </a:solidFill>
                          <a:latin typeface="Arial"/>
                          <a:ea typeface="Times New Roman"/>
                          <a:cs typeface="Times New Roman"/>
                        </a:rPr>
                        <a:t>Esposo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2.88%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l">
                        <a:lnSpc>
                          <a:spcPct val="115000"/>
                        </a:lnSpc>
                        <a:spcAft>
                          <a:spcPts val="0"/>
                        </a:spcAft>
                      </a:pPr>
                      <a:r>
                        <a:rPr lang="es-ES" sz="1200">
                          <a:solidFill>
                            <a:srgbClr val="000000"/>
                          </a:solidFill>
                          <a:latin typeface="Arial"/>
                          <a:ea typeface="Times New Roman"/>
                          <a:cs typeface="Times New Roman"/>
                        </a:rPr>
                        <a:t>Tíos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0.96%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l">
                        <a:lnSpc>
                          <a:spcPct val="115000"/>
                        </a:lnSpc>
                        <a:spcAft>
                          <a:spcPts val="0"/>
                        </a:spcAft>
                      </a:pPr>
                      <a:r>
                        <a:rPr lang="es-ES" sz="1200">
                          <a:solidFill>
                            <a:srgbClr val="000000"/>
                          </a:solidFill>
                          <a:latin typeface="Arial"/>
                          <a:ea typeface="Times New Roman"/>
                          <a:cs typeface="Times New Roman"/>
                        </a:rPr>
                        <a:t>no refiere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27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25.96%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75">
                <a:tc>
                  <a:txBody>
                    <a:bodyPr/>
                    <a:lstStyle/>
                    <a:p>
                      <a:pPr algn="l">
                        <a:lnSpc>
                          <a:spcPct val="115000"/>
                        </a:lnSpc>
                        <a:spcAft>
                          <a:spcPts val="0"/>
                        </a:spcAft>
                      </a:pPr>
                      <a:r>
                        <a:rPr lang="es-ES" sz="1200">
                          <a:solidFill>
                            <a:srgbClr val="000000"/>
                          </a:solidFill>
                          <a:latin typeface="Arial"/>
                          <a:ea typeface="Times New Roman"/>
                          <a:cs typeface="Times New Roman"/>
                        </a:rPr>
                        <a:t>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104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2434" name="Rectangle 2"/>
          <p:cNvSpPr>
            <a:spLocks noChangeArrowheads="1"/>
          </p:cNvSpPr>
          <p:nvPr/>
        </p:nvSpPr>
        <p:spPr bwMode="auto">
          <a:xfrm>
            <a:off x="1785918" y="214290"/>
            <a:ext cx="592932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TABLA Y GRAFICO Nº10</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Antecedentes patológicos de HTA en la comunidad de Mascarilla en la provincia del Carchi. </a:t>
            </a:r>
            <a:r>
              <a:rPr kumimoji="0" lang="es-ES" sz="16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Abril</a:t>
            </a: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-Noviembre 2011</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pic>
        <p:nvPicPr>
          <p:cNvPr id="402433" name="Gráfico 1"/>
          <p:cNvPicPr>
            <a:picLocks noChangeAspect="1" noChangeArrowheads="1"/>
          </p:cNvPicPr>
          <p:nvPr/>
        </p:nvPicPr>
        <p:blipFill>
          <a:blip r:embed="rId2" cstate="print"/>
          <a:srcRect t="33495"/>
          <a:stretch>
            <a:fillRect/>
          </a:stretch>
        </p:blipFill>
        <p:spPr bwMode="auto">
          <a:xfrm>
            <a:off x="1357290" y="3500438"/>
            <a:ext cx="6786610" cy="2500330"/>
          </a:xfrm>
          <a:prstGeom prst="rect">
            <a:avLst/>
          </a:prstGeom>
          <a:noFill/>
        </p:spPr>
      </p:pic>
      <p:sp>
        <p:nvSpPr>
          <p:cNvPr id="402435" name="Rectangle 3"/>
          <p:cNvSpPr>
            <a:spLocks noChangeArrowheads="1"/>
          </p:cNvSpPr>
          <p:nvPr/>
        </p:nvSpPr>
        <p:spPr bwMode="auto">
          <a:xfrm>
            <a:off x="1571604" y="642939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Fuente</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Encuestas aplicadas a los habitantes de Mascarilla</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Elaborado por</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Autora</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graphicFrame>
        <p:nvGraphicFramePr>
          <p:cNvPr id="3" name="2 Tabla"/>
          <p:cNvGraphicFramePr>
            <a:graphicFrameLocks noGrp="1"/>
          </p:cNvGraphicFramePr>
          <p:nvPr/>
        </p:nvGraphicFramePr>
        <p:xfrm>
          <a:off x="2857488" y="1214422"/>
          <a:ext cx="3367405" cy="1918589"/>
        </p:xfrm>
        <a:graphic>
          <a:graphicData uri="http://schemas.openxmlformats.org/drawingml/2006/table">
            <a:tbl>
              <a:tblPr/>
              <a:tblGrid>
                <a:gridCol w="1710690"/>
                <a:gridCol w="824230"/>
                <a:gridCol w="832485"/>
              </a:tblGrid>
              <a:tr h="446405">
                <a:tc gridSpan="3">
                  <a:txBody>
                    <a:bodyPr/>
                    <a:lstStyle/>
                    <a:p>
                      <a:pPr algn="ctr">
                        <a:lnSpc>
                          <a:spcPct val="115000"/>
                        </a:lnSpc>
                        <a:spcAft>
                          <a:spcPts val="0"/>
                        </a:spcAft>
                      </a:pPr>
                      <a:r>
                        <a:rPr lang="es-ES" sz="1200" dirty="0">
                          <a:solidFill>
                            <a:srgbClr val="000000"/>
                          </a:solidFill>
                          <a:latin typeface="Arial"/>
                          <a:ea typeface="Times New Roman"/>
                          <a:cs typeface="Times New Roman"/>
                        </a:rPr>
                        <a:t>factores de riesgo a los que están expuestos los habitantes de mascarilla</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Factor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Número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Porcentaje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960">
                <a:tc>
                  <a:txBody>
                    <a:bodyPr/>
                    <a:lstStyle/>
                    <a:p>
                      <a:pPr algn="l">
                        <a:lnSpc>
                          <a:spcPct val="115000"/>
                        </a:lnSpc>
                        <a:spcAft>
                          <a:spcPts val="0"/>
                        </a:spcAft>
                      </a:pPr>
                      <a:r>
                        <a:rPr lang="es-ES" sz="1200">
                          <a:solidFill>
                            <a:srgbClr val="000000"/>
                          </a:solidFill>
                          <a:latin typeface="Arial"/>
                          <a:ea typeface="Times New Roman"/>
                          <a:cs typeface="Times New Roman"/>
                        </a:rPr>
                        <a:t>habito de fumar</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9.90%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algn="l">
                        <a:lnSpc>
                          <a:spcPct val="115000"/>
                        </a:lnSpc>
                        <a:spcAft>
                          <a:spcPts val="0"/>
                        </a:spcAft>
                      </a:pPr>
                      <a:r>
                        <a:rPr lang="es-ES" sz="1200">
                          <a:solidFill>
                            <a:srgbClr val="000000"/>
                          </a:solidFill>
                          <a:latin typeface="Arial"/>
                          <a:ea typeface="Times New Roman"/>
                          <a:cs typeface="Times New Roman"/>
                        </a:rPr>
                        <a:t>consumo de alcohol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11.71%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370">
                <a:tc>
                  <a:txBody>
                    <a:bodyPr/>
                    <a:lstStyle/>
                    <a:p>
                      <a:pPr algn="l">
                        <a:lnSpc>
                          <a:spcPct val="115000"/>
                        </a:lnSpc>
                        <a:spcAft>
                          <a:spcPts val="0"/>
                        </a:spcAft>
                      </a:pPr>
                      <a:r>
                        <a:rPr lang="es-ES" sz="1200">
                          <a:solidFill>
                            <a:srgbClr val="000000"/>
                          </a:solidFill>
                          <a:latin typeface="Arial"/>
                          <a:ea typeface="Times New Roman"/>
                          <a:cs typeface="Times New Roman"/>
                        </a:rPr>
                        <a:t>consumo de café</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46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41.44%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Estrés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38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34.23%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dirty="0">
                          <a:solidFill>
                            <a:srgbClr val="000000"/>
                          </a:solidFill>
                          <a:latin typeface="Arial"/>
                          <a:ea typeface="Times New Roman"/>
                          <a:cs typeface="Times New Roman"/>
                        </a:rPr>
                        <a:t>Ninguno</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2.70%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111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3458" name="Rectangle 2"/>
          <p:cNvSpPr>
            <a:spLocks noChangeArrowheads="1"/>
          </p:cNvSpPr>
          <p:nvPr/>
        </p:nvSpPr>
        <p:spPr bwMode="auto">
          <a:xfrm>
            <a:off x="1214414" y="142852"/>
            <a:ext cx="7215206"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TABLAY GRAFICO Nº11</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Factores de riesgo a los que están sometidos los habitantes de Mascarilla en la provincia de </a:t>
            </a:r>
          </a:p>
          <a:p>
            <a:pPr marL="0" marR="0" lvl="0" indent="0" algn="ctr" defTabSz="914400" rtl="0" eaLnBrk="0" fontAlgn="base" latinLnBrk="0" hangingPunct="0">
              <a:lnSpc>
                <a:spcPct val="100000"/>
              </a:lnSpc>
              <a:spcBef>
                <a:spcPct val="0"/>
              </a:spcBef>
              <a:spcAft>
                <a:spcPct val="0"/>
              </a:spcAft>
              <a:buClrTx/>
              <a:buSzTx/>
              <a:buFontTx/>
              <a:buNone/>
              <a:tabLst/>
            </a:pPr>
            <a:r>
              <a:rPr lang="es-ES" sz="1600" b="1" i="0" dirty="0" smtClean="0">
                <a:solidFill>
                  <a:srgbClr val="000000"/>
                </a:solidFill>
                <a:latin typeface="Arial" pitchFamily="34" charset="0"/>
                <a:ea typeface="Times New Roman" pitchFamily="18" charset="0"/>
                <a:cs typeface="Times New Roman" pitchFamily="18" charset="0"/>
              </a:rPr>
              <a:t>Carchi Abril- Noviembre 2011</a:t>
            </a:r>
            <a:r>
              <a:rPr kumimoji="0" lang="es-ES" sz="16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5" name="4 Gráfico"/>
          <p:cNvGraphicFramePr>
            <a:graphicFrameLocks/>
          </p:cNvGraphicFramePr>
          <p:nvPr/>
        </p:nvGraphicFramePr>
        <p:xfrm>
          <a:off x="1214414" y="3214686"/>
          <a:ext cx="7072362" cy="2742440"/>
        </p:xfrm>
        <a:graphic>
          <a:graphicData uri="http://schemas.openxmlformats.org/drawingml/2006/chart">
            <c:chart xmlns:c="http://schemas.openxmlformats.org/drawingml/2006/chart" xmlns:r="http://schemas.openxmlformats.org/officeDocument/2006/relationships" r:id="rId2"/>
          </a:graphicData>
        </a:graphic>
      </p:graphicFrame>
      <p:sp>
        <p:nvSpPr>
          <p:cNvPr id="403459" name="Rectangle 3"/>
          <p:cNvSpPr>
            <a:spLocks noChangeArrowheads="1"/>
          </p:cNvSpPr>
          <p:nvPr/>
        </p:nvSpPr>
        <p:spPr bwMode="auto">
          <a:xfrm>
            <a:off x="1357290" y="621508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Fuente</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Encuestas aplicadas a los habitantes de Mascarilla</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Elaborado por:</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Autoras</a:t>
            </a: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graphicFrame>
        <p:nvGraphicFramePr>
          <p:cNvPr id="3" name="2 Tabla"/>
          <p:cNvGraphicFramePr>
            <a:graphicFrameLocks noGrp="1"/>
          </p:cNvGraphicFramePr>
          <p:nvPr/>
        </p:nvGraphicFramePr>
        <p:xfrm>
          <a:off x="3214678" y="1142984"/>
          <a:ext cx="3014979" cy="2242693"/>
        </p:xfrm>
        <a:graphic>
          <a:graphicData uri="http://schemas.openxmlformats.org/drawingml/2006/table">
            <a:tbl>
              <a:tblPr/>
              <a:tblGrid>
                <a:gridCol w="1042622"/>
                <a:gridCol w="722986"/>
                <a:gridCol w="1249371"/>
              </a:tblGrid>
              <a:tr h="349885">
                <a:tc gridSpan="3">
                  <a:txBody>
                    <a:bodyPr/>
                    <a:lstStyle/>
                    <a:p>
                      <a:pPr algn="ctr">
                        <a:lnSpc>
                          <a:spcPct val="115000"/>
                        </a:lnSpc>
                        <a:spcAft>
                          <a:spcPts val="0"/>
                        </a:spcAft>
                      </a:pPr>
                      <a:r>
                        <a:rPr lang="es-ES" sz="1200" dirty="0">
                          <a:solidFill>
                            <a:srgbClr val="000000"/>
                          </a:solidFill>
                          <a:latin typeface="Arial"/>
                          <a:ea typeface="Times New Roman"/>
                          <a:cs typeface="Times New Roman"/>
                        </a:rPr>
                        <a:t>frecuencia de control  de presión arterial</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Frecuencia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numero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porcentaje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Una vez</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6.38%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40">
                <a:tc>
                  <a:txBody>
                    <a:bodyPr/>
                    <a:lstStyle/>
                    <a:p>
                      <a:pPr algn="l">
                        <a:lnSpc>
                          <a:spcPct val="115000"/>
                        </a:lnSpc>
                        <a:spcAft>
                          <a:spcPts val="0"/>
                        </a:spcAft>
                      </a:pPr>
                      <a:r>
                        <a:rPr lang="es-ES" sz="1200">
                          <a:solidFill>
                            <a:srgbClr val="000000"/>
                          </a:solidFill>
                          <a:latin typeface="Arial"/>
                          <a:ea typeface="Times New Roman"/>
                          <a:cs typeface="Times New Roman"/>
                        </a:rPr>
                        <a:t>más de 5 veces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21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22.34%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180">
                <a:tc>
                  <a:txBody>
                    <a:bodyPr/>
                    <a:lstStyle/>
                    <a:p>
                      <a:pPr algn="l">
                        <a:lnSpc>
                          <a:spcPct val="115000"/>
                        </a:lnSpc>
                        <a:spcAft>
                          <a:spcPts val="0"/>
                        </a:spcAft>
                      </a:pPr>
                      <a:r>
                        <a:rPr lang="es-ES" sz="1200">
                          <a:solidFill>
                            <a:srgbClr val="000000"/>
                          </a:solidFill>
                          <a:latin typeface="Arial"/>
                          <a:ea typeface="Times New Roman"/>
                          <a:cs typeface="Times New Roman"/>
                        </a:rPr>
                        <a:t>de vez en cuando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35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37.23%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Siempre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27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28.72%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Nunca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5.31%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94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4482" name="Rectangle 2"/>
          <p:cNvSpPr>
            <a:spLocks noChangeArrowheads="1"/>
          </p:cNvSpPr>
          <p:nvPr/>
        </p:nvSpPr>
        <p:spPr bwMode="auto">
          <a:xfrm>
            <a:off x="1928794" y="0"/>
            <a:ext cx="564357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TABLA Y GRAFICO Nº12</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Frecuencia de control de presión arterial en los habitantes de Mascarilla en la provincia del Carchi. </a:t>
            </a:r>
            <a:r>
              <a:rPr kumimoji="0" lang="es-ES" sz="16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Abril</a:t>
            </a: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-Noviembre 2011</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tx1">
                  <a:lumMod val="10000"/>
                </a:schemeClr>
              </a:solidFill>
              <a:effectLst/>
              <a:latin typeface="Arial" pitchFamily="34" charset="0"/>
            </a:endParaRPr>
          </a:p>
        </p:txBody>
      </p:sp>
      <p:graphicFrame>
        <p:nvGraphicFramePr>
          <p:cNvPr id="5" name="4 Gráfico"/>
          <p:cNvGraphicFramePr>
            <a:graphicFrameLocks/>
          </p:cNvGraphicFramePr>
          <p:nvPr/>
        </p:nvGraphicFramePr>
        <p:xfrm>
          <a:off x="1214414" y="3429000"/>
          <a:ext cx="7072362" cy="2571768"/>
        </p:xfrm>
        <a:graphic>
          <a:graphicData uri="http://schemas.openxmlformats.org/drawingml/2006/chart">
            <c:chart xmlns:c="http://schemas.openxmlformats.org/drawingml/2006/chart" xmlns:r="http://schemas.openxmlformats.org/officeDocument/2006/relationships" r:id="rId2"/>
          </a:graphicData>
        </a:graphic>
      </p:graphicFrame>
      <p:sp>
        <p:nvSpPr>
          <p:cNvPr id="404483" name="Rectangle 3"/>
          <p:cNvSpPr>
            <a:spLocks noChangeArrowheads="1"/>
          </p:cNvSpPr>
          <p:nvPr/>
        </p:nvSpPr>
        <p:spPr bwMode="auto">
          <a:xfrm>
            <a:off x="1428728" y="6143644"/>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Fuente</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Encuestas aplicadas a la comunidad de Mascarilla</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Elaborado por</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Autoras</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graphicFrame>
        <p:nvGraphicFramePr>
          <p:cNvPr id="3" name="2 Tabla"/>
          <p:cNvGraphicFramePr>
            <a:graphicFrameLocks noGrp="1"/>
          </p:cNvGraphicFramePr>
          <p:nvPr/>
        </p:nvGraphicFramePr>
        <p:xfrm>
          <a:off x="2357422" y="1000108"/>
          <a:ext cx="4364990" cy="2405888"/>
        </p:xfrm>
        <a:graphic>
          <a:graphicData uri="http://schemas.openxmlformats.org/drawingml/2006/table">
            <a:tbl>
              <a:tblPr/>
              <a:tblGrid>
                <a:gridCol w="2648585"/>
                <a:gridCol w="631190"/>
                <a:gridCol w="1085215"/>
              </a:tblGrid>
              <a:tr h="265430">
                <a:tc gridSpan="3">
                  <a:txBody>
                    <a:bodyPr/>
                    <a:lstStyle/>
                    <a:p>
                      <a:pPr algn="ctr">
                        <a:lnSpc>
                          <a:spcPct val="115000"/>
                        </a:lnSpc>
                        <a:spcAft>
                          <a:spcPts val="0"/>
                        </a:spcAft>
                      </a:pPr>
                      <a:r>
                        <a:rPr lang="es-ES" sz="1200">
                          <a:solidFill>
                            <a:srgbClr val="000000"/>
                          </a:solidFill>
                          <a:latin typeface="Arial"/>
                          <a:ea typeface="Times New Roman"/>
                          <a:cs typeface="Times New Roman"/>
                        </a:rPr>
                        <a:t>Signos y síntomas más frecuentes  relacionados con HTA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Síntomas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Número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Porcentaje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a:lnSpc>
                          <a:spcPct val="115000"/>
                        </a:lnSpc>
                        <a:spcAft>
                          <a:spcPts val="0"/>
                        </a:spcAft>
                      </a:pPr>
                      <a:r>
                        <a:rPr lang="es-ES" sz="1200">
                          <a:solidFill>
                            <a:srgbClr val="000000"/>
                          </a:solidFill>
                          <a:latin typeface="Arial"/>
                          <a:ea typeface="Times New Roman"/>
                          <a:cs typeface="Times New Roman"/>
                        </a:rPr>
                        <a:t>dolor de cabeza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27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19.56%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Mareos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2.17%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Palpitaciones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3.62%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visión en candelilla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9</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6.52%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zumbidos en los oídos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3.62%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dificultad para respirar</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8.69%</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agitación al realizar actividad física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41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29.71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sin síntomas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35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25.36%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138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5506" name="Rectangle 2"/>
          <p:cNvSpPr>
            <a:spLocks noChangeArrowheads="1"/>
          </p:cNvSpPr>
          <p:nvPr/>
        </p:nvSpPr>
        <p:spPr bwMode="auto">
          <a:xfrm>
            <a:off x="2071670" y="0"/>
            <a:ext cx="5143504"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TABLA Y GRAFICO Nº13</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Signos y síntomas relacionados con HTA en la comunidad de Mascarilla en la Provincia del Carchi. Abril–Noviembre 2011</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5" name="4 Gráfico"/>
          <p:cNvGraphicFramePr>
            <a:graphicFrameLocks/>
          </p:cNvGraphicFramePr>
          <p:nvPr/>
        </p:nvGraphicFramePr>
        <p:xfrm>
          <a:off x="785786" y="3429000"/>
          <a:ext cx="7358114" cy="2786082"/>
        </p:xfrm>
        <a:graphic>
          <a:graphicData uri="http://schemas.openxmlformats.org/drawingml/2006/chart">
            <c:chart xmlns:c="http://schemas.openxmlformats.org/drawingml/2006/chart" xmlns:r="http://schemas.openxmlformats.org/officeDocument/2006/relationships" r:id="rId2"/>
          </a:graphicData>
        </a:graphic>
      </p:graphicFrame>
      <p:sp>
        <p:nvSpPr>
          <p:cNvPr id="405507" name="Rectangle 3"/>
          <p:cNvSpPr>
            <a:spLocks noChangeArrowheads="1"/>
          </p:cNvSpPr>
          <p:nvPr/>
        </p:nvSpPr>
        <p:spPr bwMode="auto">
          <a:xfrm>
            <a:off x="1428728" y="6429396"/>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Fuent</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 Encuestas realizadas a los habitantes de Mascarilla</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Elaborado por</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Autoras</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graphicFrame>
        <p:nvGraphicFramePr>
          <p:cNvPr id="3" name="2 Tabla"/>
          <p:cNvGraphicFramePr>
            <a:graphicFrameLocks noGrp="1"/>
          </p:cNvGraphicFramePr>
          <p:nvPr/>
        </p:nvGraphicFramePr>
        <p:xfrm>
          <a:off x="2928926" y="928670"/>
          <a:ext cx="2790190" cy="1107948"/>
        </p:xfrm>
        <a:graphic>
          <a:graphicData uri="http://schemas.openxmlformats.org/drawingml/2006/table">
            <a:tbl>
              <a:tblPr/>
              <a:tblGrid>
                <a:gridCol w="1092200"/>
                <a:gridCol w="650240"/>
                <a:gridCol w="1047750"/>
              </a:tblGrid>
              <a:tr h="266700">
                <a:tc gridSpan="3">
                  <a:txBody>
                    <a:bodyPr/>
                    <a:lstStyle/>
                    <a:p>
                      <a:pPr algn="ctr">
                        <a:lnSpc>
                          <a:spcPct val="115000"/>
                        </a:lnSpc>
                        <a:spcAft>
                          <a:spcPts val="0"/>
                        </a:spcAft>
                      </a:pPr>
                      <a:r>
                        <a:rPr lang="es-ES" sz="1200" dirty="0">
                          <a:solidFill>
                            <a:srgbClr val="000000"/>
                          </a:solidFill>
                          <a:latin typeface="Arial"/>
                          <a:ea typeface="Times New Roman"/>
                          <a:cs typeface="Times New Roman"/>
                        </a:rPr>
                        <a:t>uso de medicamentos hipertensivos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percepción</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numero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porcentaje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si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17.02%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No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78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82.97%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94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6530" name="Rectangle 2"/>
          <p:cNvSpPr>
            <a:spLocks noChangeArrowheads="1"/>
          </p:cNvSpPr>
          <p:nvPr/>
        </p:nvSpPr>
        <p:spPr bwMode="auto">
          <a:xfrm>
            <a:off x="1357290" y="0"/>
            <a:ext cx="642938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TABLA Y GRAFICO Nº15</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Uso de medicamentos hipertensivos en los habitantes de Mascarilla –Provincia del Carchi. </a:t>
            </a:r>
            <a:r>
              <a:rPr kumimoji="0" lang="es-ES" sz="16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Abril-</a:t>
            </a: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 Noviembre 2011</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5" name="4 Gráfico"/>
          <p:cNvGraphicFramePr>
            <a:graphicFrameLocks/>
          </p:cNvGraphicFramePr>
          <p:nvPr/>
        </p:nvGraphicFramePr>
        <p:xfrm>
          <a:off x="1214414" y="2214554"/>
          <a:ext cx="7215238" cy="3357586"/>
        </p:xfrm>
        <a:graphic>
          <a:graphicData uri="http://schemas.openxmlformats.org/drawingml/2006/chart">
            <c:chart xmlns:c="http://schemas.openxmlformats.org/drawingml/2006/chart" xmlns:r="http://schemas.openxmlformats.org/officeDocument/2006/relationships" r:id="rId2"/>
          </a:graphicData>
        </a:graphic>
      </p:graphicFrame>
      <p:sp>
        <p:nvSpPr>
          <p:cNvPr id="406531" name="Rectangle 3"/>
          <p:cNvSpPr>
            <a:spLocks noChangeArrowheads="1"/>
          </p:cNvSpPr>
          <p:nvPr/>
        </p:nvSpPr>
        <p:spPr bwMode="auto">
          <a:xfrm>
            <a:off x="1285852" y="621508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Fuente</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Encuestas realizadas a los habitantes de Mascarilla</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Elaborado por</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Autoras</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graphicFrame>
        <p:nvGraphicFramePr>
          <p:cNvPr id="3" name="2 Tabla"/>
          <p:cNvGraphicFramePr>
            <a:graphicFrameLocks noGrp="1"/>
          </p:cNvGraphicFramePr>
          <p:nvPr/>
        </p:nvGraphicFramePr>
        <p:xfrm>
          <a:off x="2857488" y="1000108"/>
          <a:ext cx="3014980" cy="2081784"/>
        </p:xfrm>
        <a:graphic>
          <a:graphicData uri="http://schemas.openxmlformats.org/drawingml/2006/table">
            <a:tbl>
              <a:tblPr/>
              <a:tblGrid>
                <a:gridCol w="753110"/>
                <a:gridCol w="732155"/>
                <a:gridCol w="1529715"/>
              </a:tblGrid>
              <a:tr h="609600">
                <a:tc gridSpan="3">
                  <a:txBody>
                    <a:bodyPr/>
                    <a:lstStyle/>
                    <a:p>
                      <a:pPr algn="ctr">
                        <a:lnSpc>
                          <a:spcPct val="115000"/>
                        </a:lnSpc>
                        <a:spcAft>
                          <a:spcPts val="0"/>
                        </a:spcAft>
                      </a:pPr>
                      <a:r>
                        <a:rPr lang="es-ES" sz="1200" dirty="0">
                          <a:solidFill>
                            <a:srgbClr val="000000"/>
                          </a:solidFill>
                          <a:latin typeface="Arial"/>
                          <a:ea typeface="Times New Roman"/>
                          <a:cs typeface="Times New Roman"/>
                        </a:rPr>
                        <a:t>Actividad física que realizan los habitantes de la comunidad de mascarilla</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Actividad</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numero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Porcentaje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Caminar</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a:ea typeface="Times New Roman"/>
                          <a:cs typeface="Times New Roman"/>
                        </a:rPr>
                        <a:t>67</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71.27%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Atletismo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7.44%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Futbol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10.63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Vóley</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5.31%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Danza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5.31%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94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7554" name="Rectangle 2"/>
          <p:cNvSpPr>
            <a:spLocks noChangeArrowheads="1"/>
          </p:cNvSpPr>
          <p:nvPr/>
        </p:nvSpPr>
        <p:spPr bwMode="auto">
          <a:xfrm>
            <a:off x="928662" y="142852"/>
            <a:ext cx="700089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TABLA Y GRAFICO Nº16</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Tipo de actividad física que realizan los habitantes de la comunidad de Mascarilla Provincia del Carchi. </a:t>
            </a:r>
            <a:r>
              <a:rPr kumimoji="0" lang="es-ES" sz="16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Abril </a:t>
            </a: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a Noviembre 2011</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5" name="4 Gráfico"/>
          <p:cNvGraphicFramePr>
            <a:graphicFrameLocks/>
          </p:cNvGraphicFramePr>
          <p:nvPr/>
        </p:nvGraphicFramePr>
        <p:xfrm>
          <a:off x="1571604" y="3214686"/>
          <a:ext cx="6215106" cy="3000396"/>
        </p:xfrm>
        <a:graphic>
          <a:graphicData uri="http://schemas.openxmlformats.org/drawingml/2006/chart">
            <c:chart xmlns:c="http://schemas.openxmlformats.org/drawingml/2006/chart" xmlns:r="http://schemas.openxmlformats.org/officeDocument/2006/relationships" r:id="rId2"/>
          </a:graphicData>
        </a:graphic>
      </p:graphicFrame>
      <p:sp>
        <p:nvSpPr>
          <p:cNvPr id="407555" name="Rectangle 3"/>
          <p:cNvSpPr>
            <a:spLocks noChangeArrowheads="1"/>
          </p:cNvSpPr>
          <p:nvPr/>
        </p:nvSpPr>
        <p:spPr bwMode="auto">
          <a:xfrm>
            <a:off x="1428728" y="657227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Fuente</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Encuestas realizadas a los habitantes de Mascarilla</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Elaborado por</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Autoras</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graphicFrame>
        <p:nvGraphicFramePr>
          <p:cNvPr id="3" name="2 Tabla"/>
          <p:cNvGraphicFramePr>
            <a:graphicFrameLocks noGrp="1"/>
          </p:cNvGraphicFramePr>
          <p:nvPr/>
        </p:nvGraphicFramePr>
        <p:xfrm>
          <a:off x="3214678" y="857232"/>
          <a:ext cx="2781935" cy="1805305"/>
        </p:xfrm>
        <a:graphic>
          <a:graphicData uri="http://schemas.openxmlformats.org/drawingml/2006/table">
            <a:tbl>
              <a:tblPr/>
              <a:tblGrid>
                <a:gridCol w="1429385"/>
                <a:gridCol w="575945"/>
                <a:gridCol w="776605"/>
              </a:tblGrid>
              <a:tr h="267335">
                <a:tc gridSpan="3">
                  <a:txBody>
                    <a:bodyPr/>
                    <a:lstStyle/>
                    <a:p>
                      <a:pPr algn="ctr">
                        <a:lnSpc>
                          <a:spcPct val="115000"/>
                        </a:lnSpc>
                        <a:spcAft>
                          <a:spcPts val="0"/>
                        </a:spcAft>
                      </a:pPr>
                      <a:r>
                        <a:rPr lang="es-ES" sz="1200">
                          <a:solidFill>
                            <a:srgbClr val="000000"/>
                          </a:solidFill>
                          <a:latin typeface="Arial"/>
                          <a:ea typeface="Times New Roman"/>
                          <a:cs typeface="Times New Roman"/>
                        </a:rPr>
                        <a:t>Sueño y descanso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Tipo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número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porcentaje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870">
                <a:tc>
                  <a:txBody>
                    <a:bodyPr/>
                    <a:lstStyle/>
                    <a:p>
                      <a:pPr algn="l">
                        <a:lnSpc>
                          <a:spcPct val="115000"/>
                        </a:lnSpc>
                        <a:spcAft>
                          <a:spcPts val="0"/>
                        </a:spcAft>
                      </a:pPr>
                      <a:r>
                        <a:rPr lang="es-ES" sz="1200">
                          <a:solidFill>
                            <a:srgbClr val="000000"/>
                          </a:solidFill>
                          <a:latin typeface="Arial"/>
                          <a:ea typeface="Times New Roman"/>
                          <a:cs typeface="Times New Roman"/>
                        </a:rPr>
                        <a:t>mas de 8 horas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13.82%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8 horas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44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46.80%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30">
                <a:tc>
                  <a:txBody>
                    <a:bodyPr/>
                    <a:lstStyle/>
                    <a:p>
                      <a:pPr algn="l">
                        <a:lnSpc>
                          <a:spcPct val="115000"/>
                        </a:lnSpc>
                        <a:spcAft>
                          <a:spcPts val="0"/>
                        </a:spcAft>
                      </a:pPr>
                      <a:r>
                        <a:rPr lang="es-ES" sz="1200">
                          <a:solidFill>
                            <a:srgbClr val="000000"/>
                          </a:solidFill>
                          <a:latin typeface="Arial"/>
                          <a:ea typeface="Times New Roman"/>
                          <a:cs typeface="Times New Roman"/>
                        </a:rPr>
                        <a:t>entre 7 y 6 horas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31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32.97%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540">
                <a:tc>
                  <a:txBody>
                    <a:bodyPr/>
                    <a:lstStyle/>
                    <a:p>
                      <a:pPr algn="l">
                        <a:lnSpc>
                          <a:spcPct val="115000"/>
                        </a:lnSpc>
                        <a:spcAft>
                          <a:spcPts val="0"/>
                        </a:spcAft>
                      </a:pPr>
                      <a:r>
                        <a:rPr lang="es-ES" sz="1200">
                          <a:solidFill>
                            <a:srgbClr val="000000"/>
                          </a:solidFill>
                          <a:latin typeface="Arial"/>
                          <a:ea typeface="Times New Roman"/>
                          <a:cs typeface="Times New Roman"/>
                        </a:rPr>
                        <a:t>menos de 6 horas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6.38%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94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8578" name="Rectangle 2"/>
          <p:cNvSpPr>
            <a:spLocks noChangeArrowheads="1"/>
          </p:cNvSpPr>
          <p:nvPr/>
        </p:nvSpPr>
        <p:spPr bwMode="auto">
          <a:xfrm>
            <a:off x="1285852" y="0"/>
            <a:ext cx="692945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TABLAY GRAFICO Nº19</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Tiempo aproximado de descanso en la noche de los Habitantes de Mascarilla –Provincia del Carchi. </a:t>
            </a:r>
            <a:r>
              <a:rPr kumimoji="0" lang="es-ES" sz="16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Abril</a:t>
            </a: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 Noviembre 2011</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5" name="4 Gráfico"/>
          <p:cNvGraphicFramePr>
            <a:graphicFrameLocks/>
          </p:cNvGraphicFramePr>
          <p:nvPr/>
        </p:nvGraphicFramePr>
        <p:xfrm>
          <a:off x="1643042" y="2786058"/>
          <a:ext cx="6643734" cy="3429024"/>
        </p:xfrm>
        <a:graphic>
          <a:graphicData uri="http://schemas.openxmlformats.org/drawingml/2006/chart">
            <c:chart xmlns:c="http://schemas.openxmlformats.org/drawingml/2006/chart" xmlns:r="http://schemas.openxmlformats.org/officeDocument/2006/relationships" r:id="rId2"/>
          </a:graphicData>
        </a:graphic>
      </p:graphicFrame>
      <p:sp>
        <p:nvSpPr>
          <p:cNvPr id="408579" name="Rectangle 3"/>
          <p:cNvSpPr>
            <a:spLocks noChangeArrowheads="1"/>
          </p:cNvSpPr>
          <p:nvPr/>
        </p:nvSpPr>
        <p:spPr bwMode="auto">
          <a:xfrm>
            <a:off x="1071538" y="664371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Fuente:</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Encuesta aplicadas a los habitantes de Mascarilla</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Elaborado por</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Autoras</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graphicFrame>
        <p:nvGraphicFramePr>
          <p:cNvPr id="3" name="2 Tabla"/>
          <p:cNvGraphicFramePr>
            <a:graphicFrameLocks noGrp="1"/>
          </p:cNvGraphicFramePr>
          <p:nvPr/>
        </p:nvGraphicFramePr>
        <p:xfrm>
          <a:off x="3571868" y="1285860"/>
          <a:ext cx="2328545" cy="1494790"/>
        </p:xfrm>
        <a:graphic>
          <a:graphicData uri="http://schemas.openxmlformats.org/drawingml/2006/table">
            <a:tbl>
              <a:tblPr/>
              <a:tblGrid>
                <a:gridCol w="795020"/>
                <a:gridCol w="664845"/>
                <a:gridCol w="868680"/>
              </a:tblGrid>
              <a:tr h="443230">
                <a:tc gridSpan="3">
                  <a:txBody>
                    <a:bodyPr/>
                    <a:lstStyle/>
                    <a:p>
                      <a:pPr algn="ctr">
                        <a:lnSpc>
                          <a:spcPct val="115000"/>
                        </a:lnSpc>
                        <a:spcAft>
                          <a:spcPts val="0"/>
                        </a:spcAft>
                      </a:pPr>
                      <a:r>
                        <a:rPr lang="es-ES" sz="1200" b="1" dirty="0">
                          <a:solidFill>
                            <a:srgbClr val="000000"/>
                          </a:solidFill>
                          <a:latin typeface="Arial"/>
                          <a:ea typeface="Times New Roman"/>
                          <a:cs typeface="Times New Roman"/>
                        </a:rPr>
                        <a:t>cantidad de sal utilizada en la preparación de las comidas</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90500">
                <a:tc>
                  <a:txBody>
                    <a:bodyPr/>
                    <a:lstStyle/>
                    <a:p>
                      <a:pPr algn="l">
                        <a:lnSpc>
                          <a:spcPct val="115000"/>
                        </a:lnSpc>
                        <a:spcAft>
                          <a:spcPts val="0"/>
                        </a:spcAft>
                      </a:pPr>
                      <a:r>
                        <a:rPr lang="es-ES" sz="1200" b="1">
                          <a:solidFill>
                            <a:srgbClr val="000000"/>
                          </a:solidFill>
                          <a:latin typeface="Arial"/>
                          <a:ea typeface="Times New Roman"/>
                          <a:cs typeface="Times New Roman"/>
                        </a:rPr>
                        <a:t>Cantidad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b="1">
                          <a:solidFill>
                            <a:srgbClr val="000000"/>
                          </a:solidFill>
                          <a:latin typeface="Arial"/>
                          <a:ea typeface="Times New Roman"/>
                          <a:cs typeface="Times New Roman"/>
                        </a:rPr>
                        <a:t>Numero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b="1">
                          <a:solidFill>
                            <a:srgbClr val="000000"/>
                          </a:solidFill>
                          <a:latin typeface="Arial"/>
                          <a:ea typeface="Times New Roman"/>
                          <a:cs typeface="Times New Roman"/>
                        </a:rPr>
                        <a:t>Porcentaje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sin sal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19</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20.21%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poca sal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65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69.14%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mucha sal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10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10.63%</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S" sz="1200">
                          <a:solidFill>
                            <a:srgbClr val="000000"/>
                          </a:solidFill>
                          <a:latin typeface="Arial"/>
                          <a:ea typeface="Times New Roman"/>
                          <a:cs typeface="Times New Roman"/>
                        </a:rPr>
                        <a:t>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94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602" name="Rectangle 2"/>
          <p:cNvSpPr>
            <a:spLocks noChangeArrowheads="1"/>
          </p:cNvSpPr>
          <p:nvPr/>
        </p:nvSpPr>
        <p:spPr bwMode="auto">
          <a:xfrm>
            <a:off x="1857356" y="214290"/>
            <a:ext cx="6429388"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TABLAY GRAFICO Nº22</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Cantidad de sal utilizada en la preparación de las comidas en los habitantes de Mascarilla-Provincia del Carchi.</a:t>
            </a:r>
            <a:r>
              <a:rPr kumimoji="0" lang="es-ES" sz="16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Abril</a:t>
            </a:r>
            <a:r>
              <a:rPr kumimoji="0" lang="es-ES" sz="16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 Noviembre 2011</a:t>
            </a:r>
            <a:endParaRPr kumimoji="0" lang="es-ES" sz="16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5" name="4 Gráfico"/>
          <p:cNvGraphicFramePr>
            <a:graphicFrameLocks/>
          </p:cNvGraphicFramePr>
          <p:nvPr/>
        </p:nvGraphicFramePr>
        <p:xfrm>
          <a:off x="1000100" y="2928934"/>
          <a:ext cx="7143800" cy="3286148"/>
        </p:xfrm>
        <a:graphic>
          <a:graphicData uri="http://schemas.openxmlformats.org/drawingml/2006/chart">
            <c:chart xmlns:c="http://schemas.openxmlformats.org/drawingml/2006/chart" xmlns:r="http://schemas.openxmlformats.org/officeDocument/2006/relationships" r:id="rId2"/>
          </a:graphicData>
        </a:graphic>
      </p:graphicFrame>
      <p:sp>
        <p:nvSpPr>
          <p:cNvPr id="409603" name="Rectangle 3"/>
          <p:cNvSpPr>
            <a:spLocks noChangeArrowheads="1"/>
          </p:cNvSpPr>
          <p:nvPr/>
        </p:nvSpPr>
        <p:spPr bwMode="auto">
          <a:xfrm>
            <a:off x="357158" y="664371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Fuente</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Encuestas aplicadas a los habitantes de la comunidad de Mascarilla.</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Elaborado por</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Autoras</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bwMode="auto">
          <a:xfrm>
            <a:off x="0" y="0"/>
            <a:ext cx="9144000" cy="6858000"/>
          </a:xfrm>
          <a:prstGeom prst="rect">
            <a:avLst/>
          </a:prstGeom>
          <a:solidFill>
            <a:schemeClr val="tx2">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1" u="none" strike="noStrike" cap="none" normalizeH="0" baseline="0" smtClean="0">
              <a:ln>
                <a:noFill/>
              </a:ln>
              <a:solidFill>
                <a:schemeClr val="tx1"/>
              </a:solidFill>
              <a:effectLst/>
              <a:latin typeface="Times New Roman" pitchFamily="18" charset="0"/>
            </a:endParaRPr>
          </a:p>
        </p:txBody>
      </p:sp>
      <p:graphicFrame>
        <p:nvGraphicFramePr>
          <p:cNvPr id="3" name="2 Tabla"/>
          <p:cNvGraphicFramePr>
            <a:graphicFrameLocks noGrp="1"/>
          </p:cNvGraphicFramePr>
          <p:nvPr/>
        </p:nvGraphicFramePr>
        <p:xfrm>
          <a:off x="2928926" y="785795"/>
          <a:ext cx="4286280" cy="2313432"/>
        </p:xfrm>
        <a:graphic>
          <a:graphicData uri="http://schemas.openxmlformats.org/drawingml/2006/table">
            <a:tbl>
              <a:tblPr/>
              <a:tblGrid>
                <a:gridCol w="1623222"/>
                <a:gridCol w="1017140"/>
                <a:gridCol w="714520"/>
                <a:gridCol w="931398"/>
              </a:tblGrid>
              <a:tr h="164981">
                <a:tc gridSpan="4">
                  <a:txBody>
                    <a:bodyPr/>
                    <a:lstStyle/>
                    <a:p>
                      <a:pPr algn="ctr">
                        <a:lnSpc>
                          <a:spcPct val="115000"/>
                        </a:lnSpc>
                        <a:spcAft>
                          <a:spcPts val="0"/>
                        </a:spcAft>
                      </a:pPr>
                      <a:r>
                        <a:rPr lang="es-ES" sz="1200" b="1" dirty="0">
                          <a:solidFill>
                            <a:srgbClr val="000000"/>
                          </a:solidFill>
                          <a:latin typeface="Arial"/>
                          <a:ea typeface="Times New Roman"/>
                          <a:cs typeface="Times New Roman"/>
                        </a:rPr>
                        <a:t>Enfermedades que pueden relacionarse con HTA</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186277">
                <a:tc>
                  <a:txBody>
                    <a:bodyPr/>
                    <a:lstStyle/>
                    <a:p>
                      <a:pPr algn="l">
                        <a:lnSpc>
                          <a:spcPct val="115000"/>
                        </a:lnSpc>
                        <a:spcAft>
                          <a:spcPts val="0"/>
                        </a:spcAft>
                      </a:pPr>
                      <a:r>
                        <a:rPr lang="es-ES" sz="1200" b="1">
                          <a:solidFill>
                            <a:srgbClr val="000000"/>
                          </a:solidFill>
                          <a:latin typeface="Arial"/>
                          <a:ea typeface="Times New Roman"/>
                          <a:cs typeface="Times New Roman"/>
                        </a:rPr>
                        <a:t>Tipo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b="1">
                          <a:solidFill>
                            <a:srgbClr val="000000"/>
                          </a:solidFill>
                          <a:latin typeface="Arial"/>
                          <a:ea typeface="Times New Roman"/>
                          <a:cs typeface="Times New Roman"/>
                        </a:rPr>
                        <a:t>Numero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b="1">
                          <a:solidFill>
                            <a:srgbClr val="000000"/>
                          </a:solidFill>
                          <a:latin typeface="Arial"/>
                          <a:ea typeface="Times New Roman"/>
                          <a:cs typeface="Times New Roman"/>
                        </a:rPr>
                        <a:t>Porcentaje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81">
                <a:tc gridSpan="2">
                  <a:txBody>
                    <a:bodyPr/>
                    <a:lstStyle/>
                    <a:p>
                      <a:pPr algn="l">
                        <a:lnSpc>
                          <a:spcPct val="115000"/>
                        </a:lnSpc>
                        <a:spcAft>
                          <a:spcPts val="0"/>
                        </a:spcAft>
                      </a:pPr>
                      <a:r>
                        <a:rPr lang="es-ES" sz="1200">
                          <a:solidFill>
                            <a:srgbClr val="000000"/>
                          </a:solidFill>
                          <a:latin typeface="Arial"/>
                          <a:ea typeface="Times New Roman"/>
                          <a:cs typeface="Times New Roman"/>
                        </a:rPr>
                        <a:t>diabetes mellitus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r">
                        <a:lnSpc>
                          <a:spcPct val="115000"/>
                        </a:lnSpc>
                        <a:spcAft>
                          <a:spcPts val="0"/>
                        </a:spcAft>
                      </a:pPr>
                      <a:r>
                        <a:rPr lang="es-ES" sz="1200">
                          <a:solidFill>
                            <a:srgbClr val="000000"/>
                          </a:solidFill>
                          <a:latin typeface="Arial"/>
                          <a:ea typeface="Times New Roman"/>
                          <a:cs typeface="Times New Roman"/>
                        </a:rPr>
                        <a:t>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8.51%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81">
                <a:tc gridSpan="2">
                  <a:txBody>
                    <a:bodyPr/>
                    <a:lstStyle/>
                    <a:p>
                      <a:pPr algn="l">
                        <a:lnSpc>
                          <a:spcPct val="115000"/>
                        </a:lnSpc>
                        <a:spcAft>
                          <a:spcPts val="0"/>
                        </a:spcAft>
                      </a:pPr>
                      <a:r>
                        <a:rPr lang="es-ES" sz="1200">
                          <a:solidFill>
                            <a:srgbClr val="000000"/>
                          </a:solidFill>
                          <a:latin typeface="Arial"/>
                          <a:ea typeface="Times New Roman"/>
                          <a:cs typeface="Times New Roman"/>
                        </a:rPr>
                        <a:t>insuficiencia renal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r">
                        <a:lnSpc>
                          <a:spcPct val="115000"/>
                        </a:lnSpc>
                        <a:spcAft>
                          <a:spcPts val="0"/>
                        </a:spcAft>
                      </a:pPr>
                      <a:r>
                        <a:rPr lang="es-ES" sz="1200">
                          <a:solidFill>
                            <a:srgbClr val="000000"/>
                          </a:solidFill>
                          <a:latin typeface="Arial"/>
                          <a:ea typeface="Times New Roman"/>
                          <a:cs typeface="Times New Roman"/>
                        </a:rPr>
                        <a:t>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4.25%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81">
                <a:tc gridSpan="2">
                  <a:txBody>
                    <a:bodyPr/>
                    <a:lstStyle/>
                    <a:p>
                      <a:pPr algn="l">
                        <a:lnSpc>
                          <a:spcPct val="115000"/>
                        </a:lnSpc>
                        <a:spcAft>
                          <a:spcPts val="0"/>
                        </a:spcAft>
                      </a:pPr>
                      <a:r>
                        <a:rPr lang="es-ES" sz="1200">
                          <a:solidFill>
                            <a:srgbClr val="000000"/>
                          </a:solidFill>
                          <a:latin typeface="Arial"/>
                          <a:ea typeface="Times New Roman"/>
                          <a:cs typeface="Times New Roman"/>
                        </a:rPr>
                        <a:t>insuficiencia cardiaca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r">
                        <a:lnSpc>
                          <a:spcPct val="115000"/>
                        </a:lnSpc>
                        <a:spcAft>
                          <a:spcPts val="0"/>
                        </a:spcAft>
                      </a:pPr>
                      <a:r>
                        <a:rPr lang="es-ES" sz="1200">
                          <a:solidFill>
                            <a:srgbClr val="000000"/>
                          </a:solidFill>
                          <a:latin typeface="Arial"/>
                          <a:ea typeface="Times New Roman"/>
                          <a:cs typeface="Times New Roman"/>
                        </a:rPr>
                        <a:t>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2.12%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77">
                <a:tc>
                  <a:txBody>
                    <a:bodyPr/>
                    <a:lstStyle/>
                    <a:p>
                      <a:pPr algn="l">
                        <a:lnSpc>
                          <a:spcPct val="115000"/>
                        </a:lnSpc>
                        <a:spcAft>
                          <a:spcPts val="0"/>
                        </a:spcAft>
                      </a:pPr>
                      <a:r>
                        <a:rPr lang="es-ES" sz="1200">
                          <a:solidFill>
                            <a:srgbClr val="000000"/>
                          </a:solidFill>
                          <a:latin typeface="Arial"/>
                          <a:ea typeface="Times New Roman"/>
                          <a:cs typeface="Times New Roman"/>
                        </a:rPr>
                        <a:t>hipercolesterolemia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ES" sz="10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S" sz="1200" dirty="0">
                          <a:solidFill>
                            <a:srgbClr val="000000"/>
                          </a:solidFill>
                          <a:latin typeface="Arial"/>
                          <a:ea typeface="Times New Roman"/>
                          <a:cs typeface="Times New Roman"/>
                        </a:rPr>
                        <a:t>9</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9.57%</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81">
                <a:tc gridSpan="2">
                  <a:txBody>
                    <a:bodyPr/>
                    <a:lstStyle/>
                    <a:p>
                      <a:pPr algn="l">
                        <a:lnSpc>
                          <a:spcPct val="115000"/>
                        </a:lnSpc>
                        <a:spcAft>
                          <a:spcPts val="0"/>
                        </a:spcAft>
                      </a:pPr>
                      <a:r>
                        <a:rPr lang="es-ES" sz="1200" dirty="0">
                          <a:solidFill>
                            <a:srgbClr val="000000"/>
                          </a:solidFill>
                          <a:latin typeface="Arial"/>
                          <a:ea typeface="Times New Roman"/>
                          <a:cs typeface="Times New Roman"/>
                        </a:rPr>
                        <a:t>accidente vascular encefálico</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l">
                        <a:lnSpc>
                          <a:spcPct val="115000"/>
                        </a:lnSpc>
                        <a:spcAft>
                          <a:spcPts val="0"/>
                        </a:spcAft>
                      </a:pPr>
                      <a:r>
                        <a:rPr lang="es-ES" sz="1200">
                          <a:solidFill>
                            <a:srgbClr val="000000"/>
                          </a:solidFill>
                          <a:latin typeface="Arial"/>
                          <a:ea typeface="Times New Roman"/>
                          <a:cs typeface="Times New Roman"/>
                        </a:rPr>
                        <a:t>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81">
                <a:tc gridSpan="2">
                  <a:txBody>
                    <a:bodyPr/>
                    <a:lstStyle/>
                    <a:p>
                      <a:pPr algn="l">
                        <a:lnSpc>
                          <a:spcPct val="115000"/>
                        </a:lnSpc>
                        <a:spcAft>
                          <a:spcPts val="0"/>
                        </a:spcAft>
                      </a:pPr>
                      <a:r>
                        <a:rPr lang="es-ES" sz="1200">
                          <a:solidFill>
                            <a:srgbClr val="000000"/>
                          </a:solidFill>
                          <a:latin typeface="Arial"/>
                          <a:ea typeface="Times New Roman"/>
                          <a:cs typeface="Times New Roman"/>
                        </a:rPr>
                        <a:t>cardiopatía isquémica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r">
                        <a:lnSpc>
                          <a:spcPct val="115000"/>
                        </a:lnSpc>
                        <a:spcAft>
                          <a:spcPts val="0"/>
                        </a:spcAft>
                      </a:pPr>
                      <a:r>
                        <a:rPr lang="es-ES" sz="1200">
                          <a:solidFill>
                            <a:srgbClr val="000000"/>
                          </a:solidFill>
                          <a:latin typeface="Arial"/>
                          <a:ea typeface="Times New Roman"/>
                          <a:cs typeface="Times New Roman"/>
                        </a:rPr>
                        <a:t>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2.12%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81">
                <a:tc gridSpan="2">
                  <a:txBody>
                    <a:bodyPr/>
                    <a:lstStyle/>
                    <a:p>
                      <a:pPr algn="l">
                        <a:lnSpc>
                          <a:spcPct val="115000"/>
                        </a:lnSpc>
                        <a:spcAft>
                          <a:spcPts val="0"/>
                        </a:spcAft>
                      </a:pPr>
                      <a:r>
                        <a:rPr lang="es-ES" sz="1200" dirty="0">
                          <a:solidFill>
                            <a:srgbClr val="000000"/>
                          </a:solidFill>
                          <a:latin typeface="Arial"/>
                          <a:ea typeface="Times New Roman"/>
                          <a:cs typeface="Times New Roman"/>
                        </a:rPr>
                        <a:t>enfisema pulmonar</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r">
                        <a:lnSpc>
                          <a:spcPct val="115000"/>
                        </a:lnSpc>
                        <a:spcAft>
                          <a:spcPts val="0"/>
                        </a:spcAft>
                      </a:pPr>
                      <a:r>
                        <a:rPr lang="es-ES" sz="1200">
                          <a:solidFill>
                            <a:srgbClr val="000000"/>
                          </a:solidFill>
                          <a:latin typeface="Arial"/>
                          <a:ea typeface="Times New Roman"/>
                          <a:cs typeface="Times New Roman"/>
                        </a:rPr>
                        <a:t>1</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1.06%</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81">
                <a:tc>
                  <a:txBody>
                    <a:bodyPr/>
                    <a:lstStyle/>
                    <a:p>
                      <a:pPr algn="l">
                        <a:lnSpc>
                          <a:spcPct val="115000"/>
                        </a:lnSpc>
                        <a:spcAft>
                          <a:spcPts val="0"/>
                        </a:spcAft>
                      </a:pPr>
                      <a:r>
                        <a:rPr lang="es-ES" sz="1200">
                          <a:solidFill>
                            <a:srgbClr val="000000"/>
                          </a:solidFill>
                          <a:latin typeface="Arial"/>
                          <a:ea typeface="Times New Roman"/>
                          <a:cs typeface="Times New Roman"/>
                        </a:rPr>
                        <a:t>Ninguna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 </a:t>
                      </a:r>
                      <a:endParaRPr lang="es-ES"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68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72.34%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81">
                <a:tc>
                  <a:txBody>
                    <a:bodyPr/>
                    <a:lstStyle/>
                    <a:p>
                      <a:pPr algn="l">
                        <a:lnSpc>
                          <a:spcPct val="115000"/>
                        </a:lnSpc>
                        <a:spcAft>
                          <a:spcPts val="0"/>
                        </a:spcAft>
                      </a:pPr>
                      <a:r>
                        <a:rPr lang="es-ES" sz="1200">
                          <a:solidFill>
                            <a:srgbClr val="000000"/>
                          </a:solidFill>
                          <a:latin typeface="Arial"/>
                          <a:ea typeface="Times New Roman"/>
                          <a:cs typeface="Times New Roman"/>
                        </a:rPr>
                        <a:t>Total</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200">
                          <a:solidFill>
                            <a:srgbClr val="000000"/>
                          </a:solidFill>
                          <a:latin typeface="Arial"/>
                          <a:ea typeface="Times New Roman"/>
                          <a:cs typeface="Times New Roman"/>
                        </a:rPr>
                        <a:t> </a:t>
                      </a:r>
                      <a:endParaRPr lang="es-ES"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a:solidFill>
                            <a:srgbClr val="000000"/>
                          </a:solidFill>
                          <a:latin typeface="Arial"/>
                          <a:ea typeface="Times New Roman"/>
                          <a:cs typeface="Times New Roman"/>
                        </a:rPr>
                        <a:t>94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200" dirty="0">
                          <a:solidFill>
                            <a:srgbClr val="000000"/>
                          </a:solidFill>
                          <a:latin typeface="Arial"/>
                          <a:ea typeface="Times New Roman"/>
                          <a:cs typeface="Times New Roman"/>
                        </a:rPr>
                        <a:t>100%</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0626" name="Rectangle 2"/>
          <p:cNvSpPr>
            <a:spLocks noChangeArrowheads="1"/>
          </p:cNvSpPr>
          <p:nvPr/>
        </p:nvSpPr>
        <p:spPr bwMode="auto">
          <a:xfrm>
            <a:off x="1071538" y="0"/>
            <a:ext cx="74295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TABLA Y GRAFICO N°23</a:t>
            </a:r>
            <a:endParaRPr kumimoji="0" lang="es-ES" sz="1400" b="0" i="0" u="none" strike="noStrike" cap="none" normalizeH="0" baseline="0" dirty="0" smtClean="0">
              <a:ln>
                <a:noFill/>
              </a:ln>
              <a:solidFill>
                <a:schemeClr val="tx1">
                  <a:lumMod val="10000"/>
                </a:schemeClr>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Enfermedades que pueden relacionarse con HTA en la comunidad de Mascarilla –Provincia del Carchi.</a:t>
            </a:r>
            <a:r>
              <a:rPr kumimoji="0" lang="es-ES" sz="1400" b="1" i="0" u="none" strike="noStrike" cap="none" normalizeH="0" baseline="0" dirty="0" smtClean="0">
                <a:ln>
                  <a:noFill/>
                </a:ln>
                <a:solidFill>
                  <a:schemeClr val="tx1">
                    <a:lumMod val="10000"/>
                  </a:schemeClr>
                </a:solidFill>
                <a:effectLst/>
                <a:latin typeface="Arial" pitchFamily="34" charset="0"/>
                <a:ea typeface="Calibri" pitchFamily="34" charset="0"/>
                <a:cs typeface="Arial" pitchFamily="34" charset="0"/>
              </a:rPr>
              <a:t>Abril</a:t>
            </a:r>
            <a:r>
              <a:rPr kumimoji="0" lang="es-ES" sz="14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 Noviembre 2011</a:t>
            </a:r>
            <a:endParaRPr kumimoji="0" lang="es-ES" sz="1400" b="0" i="0" u="none" strike="noStrike" cap="none" normalizeH="0" baseline="0" dirty="0" smtClean="0">
              <a:ln>
                <a:noFill/>
              </a:ln>
              <a:solidFill>
                <a:schemeClr val="tx1">
                  <a:lumMod val="1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5" name="4 Gráfico"/>
          <p:cNvGraphicFramePr>
            <a:graphicFrameLocks/>
          </p:cNvGraphicFramePr>
          <p:nvPr/>
        </p:nvGraphicFramePr>
        <p:xfrm>
          <a:off x="1500166" y="3071810"/>
          <a:ext cx="6715172" cy="3071834"/>
        </p:xfrm>
        <a:graphic>
          <a:graphicData uri="http://schemas.openxmlformats.org/drawingml/2006/chart">
            <c:chart xmlns:c="http://schemas.openxmlformats.org/drawingml/2006/chart" xmlns:r="http://schemas.openxmlformats.org/officeDocument/2006/relationships" r:id="rId2"/>
          </a:graphicData>
        </a:graphic>
      </p:graphicFrame>
      <p:sp>
        <p:nvSpPr>
          <p:cNvPr id="410627" name="Rectangle 3"/>
          <p:cNvSpPr>
            <a:spLocks noChangeArrowheads="1"/>
          </p:cNvSpPr>
          <p:nvPr/>
        </p:nvSpPr>
        <p:spPr bwMode="auto">
          <a:xfrm>
            <a:off x="1071538" y="6396335"/>
            <a:ext cx="3954929"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Fuente</a:t>
            </a:r>
            <a:r>
              <a:rPr kumimoji="0" lang="es-ES" sz="1100" b="0"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 Encuestas aplicadas a los habitantes de Mascarilla.</a:t>
            </a:r>
            <a:endParaRPr kumimoji="0" lang="es-ES" sz="1100" b="0" i="0" u="none" strike="noStrike" cap="none" normalizeH="0" baseline="0" dirty="0" smtClean="0">
              <a:ln>
                <a:noFill/>
              </a:ln>
              <a:solidFill>
                <a:schemeClr val="tx1">
                  <a:lumMod val="10000"/>
                </a:schemeClr>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100" b="1"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Elaborado</a:t>
            </a:r>
            <a:r>
              <a:rPr kumimoji="0" lang="es-ES" sz="1100" b="0" i="0" u="none" strike="noStrike" cap="none" normalizeH="0" baseline="0" dirty="0" smtClean="0">
                <a:ln>
                  <a:noFill/>
                </a:ln>
                <a:solidFill>
                  <a:schemeClr val="tx1">
                    <a:lumMod val="10000"/>
                  </a:schemeClr>
                </a:solidFill>
                <a:effectLst/>
                <a:latin typeface="Arial" pitchFamily="34" charset="0"/>
                <a:ea typeface="Times New Roman" pitchFamily="18" charset="0"/>
                <a:cs typeface="Times New Roman" pitchFamily="18" charset="0"/>
              </a:rPr>
              <a:t> por: Autoras</a:t>
            </a:r>
            <a:endParaRPr kumimoji="0" lang="es-ES" sz="1100" b="0" i="0" u="none" strike="noStrike" cap="none" normalizeH="0" baseline="0" dirty="0" smtClean="0">
              <a:ln>
                <a:noFill/>
              </a:ln>
              <a:solidFill>
                <a:schemeClr val="tx1">
                  <a:lumMod val="10000"/>
                </a:schemeClr>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52388" y="142875"/>
            <a:ext cx="10363201" cy="642919"/>
          </a:xfrm>
        </p:spPr>
        <p:txBody>
          <a:bodyPr/>
          <a:lstStyle/>
          <a:p>
            <a:pPr algn="ctr"/>
            <a:r>
              <a:rPr lang="es-ES_tradnl" sz="3200" b="1" u="sng" dirty="0" smtClean="0">
                <a:solidFill>
                  <a:srgbClr val="FFFF00"/>
                </a:solidFill>
                <a:effectLst>
                  <a:outerShdw blurRad="38100" dist="38100" dir="2700000" algn="tl">
                    <a:srgbClr val="000000"/>
                  </a:outerShdw>
                </a:effectLst>
              </a:rPr>
              <a:t>COMUNIDAD DE MASCARILLA</a:t>
            </a:r>
            <a:endParaRPr lang="es-ES_tradnl" sz="3200" b="1" u="sng" dirty="0">
              <a:solidFill>
                <a:srgbClr val="FFFF00"/>
              </a:solidFill>
              <a:effectLst>
                <a:outerShdw blurRad="38100" dist="38100" dir="2700000" algn="tl">
                  <a:srgbClr val="000000"/>
                </a:outerShdw>
              </a:effectLst>
            </a:endParaRPr>
          </a:p>
        </p:txBody>
      </p:sp>
      <p:pic>
        <p:nvPicPr>
          <p:cNvPr id="19" name="18 Imagen" descr="C:\Users\Lore\Documents\MASCARILLA TESIS HIPERTENSION\DSC00654.JPG"/>
          <p:cNvPicPr/>
          <p:nvPr/>
        </p:nvPicPr>
        <p:blipFill>
          <a:blip r:embed="rId2" cstate="print">
            <a:lum bright="40000" contrast="40000"/>
          </a:blip>
          <a:srcRect/>
          <a:stretch>
            <a:fillRect/>
          </a:stretch>
        </p:blipFill>
        <p:spPr bwMode="auto">
          <a:xfrm>
            <a:off x="0" y="714356"/>
            <a:ext cx="9144000" cy="6143644"/>
          </a:xfrm>
          <a:prstGeom prst="rect">
            <a:avLst/>
          </a:prstGeom>
          <a:ln>
            <a:noFill/>
          </a:ln>
          <a:effectLst>
            <a:outerShdw blurRad="292100" dist="139700" dir="2700000" algn="tl" rotWithShape="0">
              <a:srgbClr val="333333">
                <a:alpha val="65000"/>
              </a:srgbClr>
            </a:outerShdw>
          </a:effectLst>
        </p:spPr>
      </p:pic>
      <p:sp>
        <p:nvSpPr>
          <p:cNvPr id="20" name="19 Rectángulo"/>
          <p:cNvSpPr/>
          <p:nvPr/>
        </p:nvSpPr>
        <p:spPr>
          <a:xfrm>
            <a:off x="0" y="785794"/>
            <a:ext cx="9144000" cy="6001643"/>
          </a:xfrm>
          <a:prstGeom prst="rect">
            <a:avLst/>
          </a:prstGeom>
        </p:spPr>
        <p:txBody>
          <a:bodyPr wrap="square">
            <a:spAutoFit/>
          </a:bodyPr>
          <a:lstStyle/>
          <a:p>
            <a:pPr lvl="0" algn="just"/>
            <a:r>
              <a:rPr lang="es-ES" b="1" i="0" dirty="0" smtClean="0">
                <a:solidFill>
                  <a:schemeClr val="bg2">
                    <a:lumMod val="75000"/>
                  </a:schemeClr>
                </a:solidFill>
                <a:latin typeface="Arial" pitchFamily="34" charset="0"/>
                <a:ea typeface="Calibri" pitchFamily="34" charset="0"/>
                <a:cs typeface="Arial" pitchFamily="34" charset="0"/>
              </a:rPr>
              <a:t>El Puente de Mascarilla pertenece al cantón mira, esta comunidad está ubicada entre el límite de las provincias Carchi e Imbabura  a 35 Km de Ibarra y 89 K m de Tulcán posee una altitud de 1560 msnm. Una temperatura promedio de 24 ªC con un agradable clima  cálido seco dando lugar a una variada producción agrícola tales como el frejol, guandul, como frutas sandia naranja, mandarina, aguacate, tomate riñón, productos que son sacados al mercado de Ibarra los días lunes  y jueves a demás está rodeado de extensos cañaverales convirtiéndose en su principal fuente de trabajo y sustento de sus familias, también hay que destacar la práctica de la lumbicultura.</a:t>
            </a:r>
            <a:endParaRPr lang="es-EC" b="1" i="0" dirty="0" smtClean="0">
              <a:solidFill>
                <a:schemeClr val="bg2">
                  <a:lumMod val="75000"/>
                </a:schemeClr>
              </a:solidFill>
              <a:latin typeface="Arial" pitchFamily="34" charset="0"/>
              <a:cs typeface="Arial" pitchFamily="34" charset="0"/>
            </a:endParaRPr>
          </a:p>
          <a:p>
            <a:pPr lvl="0" algn="just" eaLnBrk="0" hangingPunct="0"/>
            <a:r>
              <a:rPr lang="es-ES" b="1" i="0" dirty="0" smtClean="0">
                <a:solidFill>
                  <a:schemeClr val="bg2">
                    <a:lumMod val="75000"/>
                  </a:schemeClr>
                </a:solidFill>
                <a:latin typeface="Arial" pitchFamily="34" charset="0"/>
                <a:ea typeface="Calibri" pitchFamily="34" charset="0"/>
                <a:cs typeface="Arial" pitchFamily="34" charset="0"/>
              </a:rPr>
              <a:t>Sus habitantes se dedican a una importante actividad como es las artesanías de bisutería, y a la práctica de la danza ancestral. La comunidad de Mascarilla tiene 685 habitantes según las últimas encuestas del INEC en el 2011.</a:t>
            </a:r>
            <a:endParaRPr lang="es-ES" sz="2800" b="1" i="0" dirty="0" smtClean="0">
              <a:solidFill>
                <a:schemeClr val="bg2">
                  <a:lumMod val="75000"/>
                </a:schemeClr>
              </a:solidFill>
              <a:latin typeface="Arial" pitchFamily="34" charset="0"/>
              <a:cs typeface="Arial" pitchFamily="34" charset="0"/>
            </a:endParaRPr>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28992" y="142852"/>
            <a:ext cx="3466334" cy="523220"/>
          </a:xfrm>
          <a:prstGeom prst="rect">
            <a:avLst/>
          </a:prstGeom>
        </p:spPr>
        <p:txBody>
          <a:bodyPr wrap="none">
            <a:spAutoFit/>
          </a:bodyPr>
          <a:lstStyle/>
          <a:p>
            <a:r>
              <a:rPr lang="es-EC" sz="2800" i="0" dirty="0" smtClean="0">
                <a:solidFill>
                  <a:srgbClr val="FF0000"/>
                </a:solidFill>
                <a:latin typeface="Arial Black" pitchFamily="34" charset="0"/>
              </a:rPr>
              <a:t>CONCLUSIONES</a:t>
            </a:r>
            <a:r>
              <a:rPr lang="es-EC" dirty="0" smtClean="0"/>
              <a:t> </a:t>
            </a:r>
            <a:endParaRPr lang="es-ES" dirty="0"/>
          </a:p>
        </p:txBody>
      </p:sp>
      <p:sp>
        <p:nvSpPr>
          <p:cNvPr id="4" name="3 Rectángulo"/>
          <p:cNvSpPr/>
          <p:nvPr/>
        </p:nvSpPr>
        <p:spPr>
          <a:xfrm>
            <a:off x="1285852" y="642918"/>
            <a:ext cx="7643866" cy="5632311"/>
          </a:xfrm>
          <a:prstGeom prst="rect">
            <a:avLst/>
          </a:prstGeom>
        </p:spPr>
        <p:txBody>
          <a:bodyPr wrap="square">
            <a:spAutoFit/>
          </a:bodyPr>
          <a:lstStyle/>
          <a:p>
            <a:pPr lvl="0" algn="just">
              <a:buFont typeface="Wingdings" pitchFamily="2" charset="2"/>
              <a:buChar char="q"/>
            </a:pPr>
            <a:r>
              <a:rPr lang="es-ES" sz="2000" i="0" dirty="0" smtClean="0">
                <a:latin typeface="Arial" pitchFamily="34" charset="0"/>
                <a:ea typeface="Times New Roman" pitchFamily="18" charset="0"/>
                <a:cs typeface="Arial" pitchFamily="34" charset="0"/>
              </a:rPr>
              <a:t>La prevalencia de la hipertensión arterial en la población estudiada muestra que una gran proporción de hipertensos no sabe que lo es, y otra gran parte se encuentra en estadios pre hipertensivos, con el riesgo cardiovascular que conlleva esta situación.</a:t>
            </a:r>
          </a:p>
          <a:p>
            <a:pPr lvl="0" algn="just">
              <a:buFont typeface="Wingdings" pitchFamily="2" charset="2"/>
              <a:buChar char="q"/>
            </a:pPr>
            <a:endParaRPr lang="es-ES" sz="2000" i="0" dirty="0" smtClean="0">
              <a:latin typeface="Arial" pitchFamily="34" charset="0"/>
              <a:ea typeface="Times New Roman" pitchFamily="18" charset="0"/>
              <a:cs typeface="Arial" pitchFamily="34" charset="0"/>
            </a:endParaRPr>
          </a:p>
          <a:p>
            <a:pPr lvl="0" algn="just" eaLnBrk="0" hangingPunct="0">
              <a:buFont typeface="Wingdings" pitchFamily="2" charset="2"/>
              <a:buChar char="q"/>
            </a:pPr>
            <a:r>
              <a:rPr lang="es-ES" sz="2000" i="0" dirty="0" smtClean="0">
                <a:latin typeface="Arial" pitchFamily="34" charset="0"/>
                <a:ea typeface="Times New Roman" pitchFamily="18" charset="0"/>
                <a:cs typeface="Arial" pitchFamily="34" charset="0"/>
              </a:rPr>
              <a:t>La eliminación de hábitos tóxicos y factores de riesgo como el Consumo de tabaco, la ingesta de café y el estrés conducirá a la disminución del número de enfermos.</a:t>
            </a:r>
          </a:p>
          <a:p>
            <a:pPr lvl="0" algn="just" eaLnBrk="0" hangingPunct="0">
              <a:buFont typeface="Wingdings" pitchFamily="2" charset="2"/>
              <a:buChar char="q"/>
            </a:pPr>
            <a:endParaRPr lang="es-ES" sz="2000" i="0" dirty="0" smtClean="0">
              <a:latin typeface="Arial" pitchFamily="34" charset="0"/>
              <a:ea typeface="Times New Roman" pitchFamily="18" charset="0"/>
              <a:cs typeface="Arial" pitchFamily="34" charset="0"/>
            </a:endParaRPr>
          </a:p>
          <a:p>
            <a:pPr lvl="0" algn="just" eaLnBrk="0" hangingPunct="0">
              <a:buFont typeface="Wingdings" pitchFamily="2" charset="2"/>
              <a:buChar char="q"/>
            </a:pPr>
            <a:r>
              <a:rPr lang="es-ES" sz="2000" i="0" dirty="0" smtClean="0">
                <a:latin typeface="Arial" pitchFamily="34" charset="0"/>
                <a:ea typeface="Times New Roman" pitchFamily="18" charset="0"/>
                <a:cs typeface="Arial" pitchFamily="34" charset="0"/>
              </a:rPr>
              <a:t>Se pudo concluir que 32  personas que presentan pre hipertensión, hipertensión en estadio I, II presentan mayor riesgo de sufrir complicaciones las cuales ponen en peligro su vida.</a:t>
            </a:r>
          </a:p>
          <a:p>
            <a:pPr lvl="0" algn="just" eaLnBrk="0" hangingPunct="0">
              <a:buFont typeface="Wingdings" pitchFamily="2" charset="2"/>
              <a:buChar char="q"/>
            </a:pPr>
            <a:endParaRPr lang="es-ES" sz="2000" i="0" dirty="0" smtClean="0">
              <a:latin typeface="Arial" pitchFamily="34" charset="0"/>
              <a:ea typeface="Times New Roman" pitchFamily="18" charset="0"/>
              <a:cs typeface="Arial" pitchFamily="34" charset="0"/>
            </a:endParaRPr>
          </a:p>
          <a:p>
            <a:pPr lvl="0" algn="just" eaLnBrk="0" hangingPunct="0">
              <a:buFont typeface="Wingdings" pitchFamily="2" charset="2"/>
              <a:buChar char="q"/>
            </a:pPr>
            <a:r>
              <a:rPr lang="es-ES" sz="2000" i="0" dirty="0" smtClean="0">
                <a:latin typeface="Arial" pitchFamily="34" charset="0"/>
                <a:ea typeface="Times New Roman" pitchFamily="18" charset="0"/>
                <a:cs typeface="Arial" pitchFamily="34" charset="0"/>
              </a:rPr>
              <a:t>Mediante la investigación se pudo concluir que la mayoría de las personas poseen pocos conocimientos acerca de la HTA, lo cual hace que no tomen medidas de prevención o mejoren los estilos de vida a los cuales ellos están acostumbrados.  </a:t>
            </a:r>
            <a:endParaRPr lang="es-ES" sz="2000" i="0" dirty="0" smtClean="0">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71802" y="214290"/>
            <a:ext cx="3764620" cy="461665"/>
          </a:xfrm>
          <a:prstGeom prst="rect">
            <a:avLst/>
          </a:prstGeom>
        </p:spPr>
        <p:txBody>
          <a:bodyPr wrap="none">
            <a:spAutoFit/>
          </a:bodyPr>
          <a:lstStyle/>
          <a:p>
            <a:r>
              <a:rPr lang="es-EC" i="0" dirty="0" smtClean="0">
                <a:solidFill>
                  <a:srgbClr val="FF0000"/>
                </a:solidFill>
                <a:latin typeface="Arial Black" pitchFamily="34" charset="0"/>
              </a:rPr>
              <a:t>RECOMENDACIONES</a:t>
            </a:r>
            <a:r>
              <a:rPr lang="es-EC" dirty="0" smtClean="0"/>
              <a:t> </a:t>
            </a:r>
            <a:endParaRPr lang="es-ES" dirty="0"/>
          </a:p>
        </p:txBody>
      </p:sp>
      <p:sp>
        <p:nvSpPr>
          <p:cNvPr id="3" name="2 Rectángulo"/>
          <p:cNvSpPr/>
          <p:nvPr/>
        </p:nvSpPr>
        <p:spPr>
          <a:xfrm>
            <a:off x="1428728" y="714356"/>
            <a:ext cx="7215238" cy="5632311"/>
          </a:xfrm>
          <a:prstGeom prst="rect">
            <a:avLst/>
          </a:prstGeom>
        </p:spPr>
        <p:txBody>
          <a:bodyPr wrap="square">
            <a:spAutoFit/>
          </a:bodyPr>
          <a:lstStyle/>
          <a:p>
            <a:pPr lvl="0" algn="just">
              <a:buFont typeface="Wingdings" pitchFamily="2" charset="2"/>
              <a:buChar char="q"/>
            </a:pPr>
            <a:r>
              <a:rPr lang="es-ES" sz="1800" i="0" dirty="0" smtClean="0">
                <a:solidFill>
                  <a:srgbClr val="FFFFFF"/>
                </a:solidFill>
                <a:latin typeface="Arial" pitchFamily="34" charset="0"/>
                <a:ea typeface="Times New Roman" pitchFamily="18" charset="0"/>
                <a:cs typeface="Arial" pitchFamily="34" charset="0"/>
              </a:rPr>
              <a:t>De acuerdo a los resultados de nuestra investigación nos permitimos recomendar que se debe tomar medidas de preventivas tanto en la modificación de los estilos de vida como en la alimentación, ya que se observo que el consumo de fritos incide en el riesgo no solo de aumentar los casos de hipertensión sino también aumentar el sobrepeso, y riesgos cardio vasculares.</a:t>
            </a:r>
            <a:endParaRPr lang="es-ES" sz="1800" i="0" dirty="0" smtClean="0">
              <a:solidFill>
                <a:srgbClr val="FFFFFF"/>
              </a:solidFill>
              <a:latin typeface="Arial" pitchFamily="34" charset="0"/>
              <a:ea typeface="Calibri" pitchFamily="34" charset="0"/>
              <a:cs typeface="Arial" pitchFamily="34" charset="0"/>
            </a:endParaRPr>
          </a:p>
          <a:p>
            <a:pPr lvl="0" algn="just" eaLnBrk="0" hangingPunct="0">
              <a:buFont typeface="Wingdings" pitchFamily="2" charset="2"/>
              <a:buChar char="q"/>
            </a:pPr>
            <a:r>
              <a:rPr lang="es-ES" sz="1800" i="0" dirty="0" smtClean="0">
                <a:solidFill>
                  <a:srgbClr val="FFFFFF"/>
                </a:solidFill>
                <a:latin typeface="Arial" pitchFamily="34" charset="0"/>
                <a:ea typeface="Times New Roman" pitchFamily="18" charset="0"/>
                <a:cs typeface="Arial" pitchFamily="34" charset="0"/>
              </a:rPr>
              <a:t>Se debe aumentar la actividad física realizando deportes, evitar el sedentarismo. Hemos visto que en esta comunidad las mujeres se dedican a la artesanía en el tiempo libre y que son las que tiene mayor riesgo de padecer HTA y obesidad.</a:t>
            </a:r>
          </a:p>
          <a:p>
            <a:pPr lvl="0" algn="just">
              <a:buFont typeface="Wingdings" pitchFamily="2" charset="2"/>
              <a:buChar char="q"/>
            </a:pPr>
            <a:r>
              <a:rPr lang="es-ES" sz="1800" i="0" dirty="0" smtClean="0">
                <a:solidFill>
                  <a:srgbClr val="FFFFFF"/>
                </a:solidFill>
                <a:latin typeface="Arial" pitchFamily="34" charset="0"/>
                <a:cs typeface="Arial" pitchFamily="34" charset="0"/>
              </a:rPr>
              <a:t>Los médicos y enfermeras de todas las especialidades e instituciones de salud, en las consultas, centros de trabajo y de estudios deben tomarle la presión arterial a todos los casos que consultan. Se debe anotar la fecha y la cifra de tensión arterial y darla a conocer al paciente, realizando las acciones pertinentes para su retroalimentación a sus médicos y enfermeras de asistencia.</a:t>
            </a:r>
            <a:endParaRPr lang="es-EC" sz="1800" i="0" dirty="0" smtClean="0">
              <a:solidFill>
                <a:srgbClr val="FFFFFF"/>
              </a:solidFill>
              <a:latin typeface="Arial" pitchFamily="34" charset="0"/>
              <a:cs typeface="Arial" pitchFamily="34" charset="0"/>
            </a:endParaRPr>
          </a:p>
          <a:p>
            <a:pPr algn="just">
              <a:buFont typeface="Wingdings" pitchFamily="2" charset="2"/>
              <a:buChar char="q"/>
            </a:pPr>
            <a:r>
              <a:rPr lang="es-ES" sz="1800" i="0" dirty="0" smtClean="0">
                <a:solidFill>
                  <a:srgbClr val="FFFFFF"/>
                </a:solidFill>
                <a:latin typeface="Arial" pitchFamily="34" charset="0"/>
                <a:cs typeface="Arial" pitchFamily="34" charset="0"/>
              </a:rPr>
              <a:t>Deben tener constancia de la incidencia periódica y en cada año, de su población con HTA; así como tomar en cuenta la misma y su prevalencia, en cada análisis de situación de salud para considerar la evolución de la pesquisa. </a:t>
            </a:r>
            <a:endParaRPr lang="es-EC" sz="1800" i="0" dirty="0">
              <a:solidFill>
                <a:srgbClr val="FFFFFF"/>
              </a:solidFill>
              <a:latin typeface="Arial"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ortar y redondear rectángulo de esquina sencilla"/>
          <p:cNvSpPr/>
          <p:nvPr/>
        </p:nvSpPr>
        <p:spPr bwMode="auto">
          <a:xfrm>
            <a:off x="1643042" y="428604"/>
            <a:ext cx="6929486" cy="5357850"/>
          </a:xfrm>
          <a:prstGeom prst="snipRoundRect">
            <a:avLst/>
          </a:pr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path path="circle">
              <a:fillToRect l="100000" b="100000"/>
            </a:path>
            <a:tileRect t="-100000" r="-100000"/>
          </a:gra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4400" b="0" i="0" u="none" strike="noStrike" cap="none" normalizeH="0" baseline="0" dirty="0" smtClean="0">
              <a:ln>
                <a:noFill/>
              </a:ln>
              <a:solidFill>
                <a:srgbClr val="FF0000"/>
              </a:solidFill>
              <a:effectLst/>
              <a:latin typeface="Arial Black"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es-ES" sz="4400" i="0" dirty="0" smtClean="0">
              <a:solidFill>
                <a:srgbClr val="FF0000"/>
              </a:solidFill>
              <a:latin typeface="Arial Black"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s-ES" sz="4400" b="0" i="0" u="none" strike="noStrike" cap="none" normalizeH="0" baseline="0" dirty="0" smtClean="0">
                <a:ln>
                  <a:noFill/>
                </a:ln>
                <a:solidFill>
                  <a:srgbClr val="FF0000"/>
                </a:solidFill>
                <a:effectLst/>
                <a:latin typeface="Arial Black" pitchFamily="34" charset="0"/>
              </a:rPr>
              <a:t>PROPUESTA DE </a:t>
            </a:r>
          </a:p>
          <a:p>
            <a:pPr marL="0" marR="0" indent="0" algn="ctr" defTabSz="914400" rtl="0" eaLnBrk="1" fontAlgn="base" latinLnBrk="0" hangingPunct="1">
              <a:lnSpc>
                <a:spcPct val="100000"/>
              </a:lnSpc>
              <a:spcBef>
                <a:spcPct val="0"/>
              </a:spcBef>
              <a:spcAft>
                <a:spcPct val="0"/>
              </a:spcAft>
              <a:buClrTx/>
              <a:buSzTx/>
              <a:buFontTx/>
              <a:buNone/>
              <a:tabLst/>
            </a:pPr>
            <a:r>
              <a:rPr kumimoji="0" lang="es-ES" sz="4400" b="0" i="0" u="none" strike="noStrike" cap="none" normalizeH="0" baseline="0" dirty="0" smtClean="0">
                <a:ln>
                  <a:noFill/>
                </a:ln>
                <a:solidFill>
                  <a:srgbClr val="FF0000"/>
                </a:solidFill>
                <a:effectLst/>
                <a:latin typeface="Arial Black" pitchFamily="34" charset="0"/>
              </a:rPr>
              <a:t>SALUD</a:t>
            </a:r>
          </a:p>
        </p:txBody>
      </p:sp>
      <p:pic>
        <p:nvPicPr>
          <p:cNvPr id="3" name="2 Imagen" descr="http://t1.gstatic.com/images?q=tbn:ANd9GcRzRP9AhHSsp5R59144eW39wCCu5BfTt1poKwaHElzaZfDPm2GqUwfyttI">
            <a:hlinkClick r:id="rId2"/>
          </p:cNvPr>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286248" y="3571876"/>
            <a:ext cx="4195774" cy="26241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1"/>
          <p:cNvSpPr>
            <a:spLocks noChangeArrowheads="1"/>
          </p:cNvSpPr>
          <p:nvPr/>
        </p:nvSpPr>
        <p:spPr bwMode="auto">
          <a:xfrm>
            <a:off x="1785918" y="214290"/>
            <a:ext cx="700092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TEMA:</a:t>
            </a:r>
            <a:endParaRPr kumimoji="0" lang="es-ES" sz="1600" b="0" i="0" u="none" strike="noStrike" cap="none" normalizeH="0" baseline="0" dirty="0" smtClean="0">
              <a:ln>
                <a:noFill/>
              </a:ln>
              <a:solidFill>
                <a:srgbClr val="FFFF0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GUÍA DE PREVENCIÓN COMO MEDIDA DE TRATAMIENTO DE HIPERTENSIÓN ARTERIAL PARA LA POBLACIÓN AFRO ECUATORIANA  DE LA COMUNIDAD DE MASCARILLA</a:t>
            </a:r>
            <a:r>
              <a:rPr kumimoji="0" lang="es-ES" sz="1600" b="0" i="0" u="none" strike="noStrike" cap="none" normalizeH="0" baseline="0" dirty="0" smtClean="0">
                <a:ln>
                  <a:noFill/>
                </a:ln>
                <a:solidFill>
                  <a:srgbClr val="FFFF00"/>
                </a:solidFill>
                <a:effectLst/>
                <a:latin typeface="Arial" pitchFamily="34" charset="0"/>
                <a:ea typeface="Times New Roman" pitchFamily="18" charset="0"/>
                <a:cs typeface="Times New Roman" pitchFamily="18" charset="0"/>
              </a:rPr>
              <a:t>.</a:t>
            </a:r>
            <a:endParaRPr kumimoji="0" lang="es-ES" sz="1600" b="0" i="0" u="none" strike="noStrike" cap="none" normalizeH="0" baseline="0" dirty="0" smtClean="0">
              <a:ln>
                <a:noFill/>
              </a:ln>
              <a:solidFill>
                <a:srgbClr val="FFFF00"/>
              </a:solidFill>
              <a:effectLst/>
              <a:latin typeface="Arial" pitchFamily="34" charset="0"/>
            </a:endParaRPr>
          </a:p>
        </p:txBody>
      </p:sp>
      <p:sp>
        <p:nvSpPr>
          <p:cNvPr id="3" name="2 Rectángulo"/>
          <p:cNvSpPr/>
          <p:nvPr/>
        </p:nvSpPr>
        <p:spPr bwMode="auto">
          <a:xfrm>
            <a:off x="1500166" y="1643050"/>
            <a:ext cx="7000924" cy="3500462"/>
          </a:xfrm>
          <a:prstGeom prst="rect">
            <a:avLst/>
          </a:prstGeom>
          <a:solidFill>
            <a:schemeClr val="tx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rgbClr val="D41304"/>
              </a:solidFill>
              <a:effectLst/>
              <a:latin typeface="Arial" pitchFamily="34" charset="0"/>
              <a:cs typeface="Arial"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rgbClr val="D41304"/>
                </a:solidFill>
                <a:effectLst/>
                <a:latin typeface="Arial" pitchFamily="34" charset="0"/>
                <a:cs typeface="Arial" pitchFamily="34" charset="0"/>
              </a:rPr>
              <a:t>Antecedentes </a:t>
            </a:r>
          </a:p>
        </p:txBody>
      </p:sp>
      <p:sp>
        <p:nvSpPr>
          <p:cNvPr id="411650" name="Rectangle 2"/>
          <p:cNvSpPr>
            <a:spLocks noChangeArrowheads="1"/>
          </p:cNvSpPr>
          <p:nvPr/>
        </p:nvSpPr>
        <p:spPr bwMode="auto">
          <a:xfrm>
            <a:off x="1928794" y="2428868"/>
            <a:ext cx="650082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Esta guía esta escrita y propuesta con el afán de hacer realidad nuestros sueños de que dicho proyecto se haga realidad y sirva de ayuda para las unidades de salud en cuanto a prevención, poniendo mucha fe y esperanza de que cuando este proyecto sea puesto en consideración a los organismos correspondientes y la comunidad tenga la aceptación esperada para que este proyecto de buenos resultados es decir reducir la incidencia de pacientes hipertensos mejorar hábitos y estilos de vida mediante la prevención, y tratamiento.</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5" name="4 Rectángulo"/>
          <p:cNvSpPr/>
          <p:nvPr/>
        </p:nvSpPr>
        <p:spPr>
          <a:xfrm>
            <a:off x="2643174" y="5500702"/>
            <a:ext cx="5143504" cy="830997"/>
          </a:xfrm>
          <a:prstGeom prst="rect">
            <a:avLst/>
          </a:prstGeom>
          <a:solidFill>
            <a:schemeClr val="tx2">
              <a:lumMod val="40000"/>
              <a:lumOff val="60000"/>
            </a:schemeClr>
          </a:solidFill>
        </p:spPr>
        <p:txBody>
          <a:bodyPr wrap="square">
            <a:spAutoFit/>
          </a:bodyPr>
          <a:lstStyle/>
          <a:p>
            <a:pPr algn="ctr"/>
            <a:r>
              <a:rPr lang="es-ES" dirty="0" smtClean="0">
                <a:solidFill>
                  <a:schemeClr val="bg1">
                    <a:lumMod val="75000"/>
                  </a:schemeClr>
                </a:solidFill>
              </a:rPr>
              <a:t>Cambia tu vida combate la hipertensión arterial “,</a:t>
            </a:r>
            <a:endParaRPr lang="es-ES" dirty="0">
              <a:solidFill>
                <a:schemeClr val="bg1">
                  <a:lumMod val="75000"/>
                </a:schemeClr>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19641891">
            <a:off x="1866332" y="2028742"/>
            <a:ext cx="6527330" cy="1323439"/>
          </a:xfrm>
          <a:prstGeom prst="rect">
            <a:avLst/>
          </a:prstGeom>
        </p:spPr>
        <p:txBody>
          <a:bodyPr wrap="square">
            <a:spAutoFit/>
          </a:bodyPr>
          <a:lstStyle/>
          <a:p>
            <a:r>
              <a:rPr lang="es-EC" sz="8000" b="1" dirty="0" smtClean="0">
                <a:solidFill>
                  <a:srgbClr val="FF3399"/>
                </a:solidFill>
                <a:latin typeface="Arial Black" pitchFamily="34" charset="0"/>
              </a:rPr>
              <a:t>ANEXOS</a:t>
            </a:r>
            <a:endParaRPr lang="es-ES" sz="8000" dirty="0">
              <a:solidFill>
                <a:srgbClr val="FF3399"/>
              </a:solidFill>
            </a:endParaRPr>
          </a:p>
        </p:txBody>
      </p:sp>
    </p:spTree>
  </p:cSld>
  <p:clrMapOvr>
    <a:masterClrMapping/>
  </p:clrMapOvr>
  <p:transition>
    <p:pull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86446" y="6492875"/>
            <a:ext cx="2895600" cy="365125"/>
          </a:xfrm>
        </p:spPr>
        <p:txBody>
          <a:bodyPr/>
          <a:lstStyle/>
          <a:p>
            <a:r>
              <a:rPr lang="it-IT" dirty="0" smtClean="0"/>
              <a:t>Autoria: Lorena Romo - Tatiana Quiranza</a:t>
            </a:r>
            <a:endParaRPr lang="es-EC" dirty="0"/>
          </a:p>
        </p:txBody>
      </p:sp>
      <p:sp>
        <p:nvSpPr>
          <p:cNvPr id="50179" name="Rectangle 3"/>
          <p:cNvSpPr>
            <a:spLocks noChangeArrowheads="1"/>
          </p:cNvSpPr>
          <p:nvPr/>
        </p:nvSpPr>
        <p:spPr bwMode="auto">
          <a:xfrm>
            <a:off x="3143240" y="142852"/>
            <a:ext cx="3980577" cy="98488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COMUNIDAD DE MASCARILLA</a:t>
            </a:r>
            <a:endPar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Puente de Mascarilla</a:t>
            </a:r>
            <a:endPar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0178" name="Imagen 38" descr="11f1"/>
          <p:cNvPicPr>
            <a:picLocks noChangeAspect="1" noChangeArrowheads="1"/>
          </p:cNvPicPr>
          <p:nvPr/>
        </p:nvPicPr>
        <p:blipFill>
          <a:blip r:embed="rId2" cstate="print"/>
          <a:srcRect/>
          <a:stretch>
            <a:fillRect/>
          </a:stretch>
        </p:blipFill>
        <p:spPr bwMode="auto">
          <a:xfrm>
            <a:off x="0" y="857232"/>
            <a:ext cx="9144000" cy="5357850"/>
          </a:xfrm>
          <a:prstGeom prst="rect">
            <a:avLst/>
          </a:prstGeom>
          <a:noFill/>
        </p:spPr>
      </p:pic>
      <p:sp>
        <p:nvSpPr>
          <p:cNvPr id="50180" name="Rectangle 4"/>
          <p:cNvSpPr>
            <a:spLocks noChangeArrowheads="1"/>
          </p:cNvSpPr>
          <p:nvPr/>
        </p:nvSpPr>
        <p:spPr bwMode="auto">
          <a:xfrm>
            <a:off x="0" y="2733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5715008" y="6492875"/>
            <a:ext cx="2895600" cy="365125"/>
          </a:xfrm>
        </p:spPr>
        <p:txBody>
          <a:bodyPr/>
          <a:lstStyle/>
          <a:p>
            <a:r>
              <a:rPr lang="it-IT" dirty="0" smtClean="0"/>
              <a:t>Autoria: Lorena Romo - Tatiana Quiranza</a:t>
            </a:r>
            <a:endParaRPr lang="es-EC" dirty="0"/>
          </a:p>
        </p:txBody>
      </p:sp>
      <p:pic>
        <p:nvPicPr>
          <p:cNvPr id="5" name="4 Imagen" descr="C:\Users\Lore\Documents\MASCARILLA TESIS HIPERTENSION\DSC00654.JPG"/>
          <p:cNvPicPr/>
          <p:nvPr/>
        </p:nvPicPr>
        <p:blipFill>
          <a:blip r:embed="rId2" cstate="print"/>
          <a:srcRect/>
          <a:stretch>
            <a:fillRect/>
          </a:stretch>
        </p:blipFill>
        <p:spPr bwMode="auto">
          <a:xfrm>
            <a:off x="0" y="857232"/>
            <a:ext cx="9144000" cy="5500726"/>
          </a:xfrm>
          <a:prstGeom prst="rect">
            <a:avLst/>
          </a:prstGeom>
          <a:noFill/>
          <a:ln w="9525">
            <a:noFill/>
            <a:miter lim="800000"/>
            <a:headEnd/>
            <a:tailEnd/>
          </a:ln>
        </p:spPr>
      </p:pic>
      <p:sp>
        <p:nvSpPr>
          <p:cNvPr id="6" name="5 CuadroTexto"/>
          <p:cNvSpPr txBox="1"/>
          <p:nvPr/>
        </p:nvSpPr>
        <p:spPr>
          <a:xfrm>
            <a:off x="2357422" y="214290"/>
            <a:ext cx="4403770" cy="369332"/>
          </a:xfrm>
          <a:prstGeom prst="rect">
            <a:avLst/>
          </a:prstGeom>
          <a:noFill/>
        </p:spPr>
        <p:txBody>
          <a:bodyPr wrap="none" rtlCol="0">
            <a:spAutoFit/>
          </a:bodyPr>
          <a:lstStyle/>
          <a:p>
            <a:r>
              <a:rPr lang="es-EC" b="1" dirty="0" smtClean="0">
                <a:latin typeface="Arial" pitchFamily="34" charset="0"/>
                <a:cs typeface="Arial" pitchFamily="34" charset="0"/>
              </a:rPr>
              <a:t>Entrada a la Comunidad de Mascarilla </a:t>
            </a:r>
            <a:endParaRPr lang="es-EC" b="1" dirty="0">
              <a:latin typeface="Arial"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it-IT" smtClean="0"/>
              <a:t>Autoria: Lorena Romo - Tatiana Quiranza</a:t>
            </a:r>
            <a:endParaRPr lang="es-EC" dirty="0"/>
          </a:p>
        </p:txBody>
      </p:sp>
      <p:pic>
        <p:nvPicPr>
          <p:cNvPr id="5" name="4 Imagen" descr="C:\Users\Lore\Documents\MASCARILLA TESIS HIPERTENSION\DSC00545.JPG"/>
          <p:cNvPicPr/>
          <p:nvPr/>
        </p:nvPicPr>
        <p:blipFill>
          <a:blip r:embed="rId2" cstate="print"/>
          <a:srcRect/>
          <a:stretch>
            <a:fillRect/>
          </a:stretch>
        </p:blipFill>
        <p:spPr bwMode="auto">
          <a:xfrm>
            <a:off x="500034" y="1000108"/>
            <a:ext cx="5929354" cy="2928958"/>
          </a:xfrm>
          <a:prstGeom prst="rect">
            <a:avLst/>
          </a:prstGeom>
          <a:noFill/>
          <a:ln w="9525">
            <a:noFill/>
            <a:miter lim="800000"/>
            <a:headEnd/>
            <a:tailEnd/>
          </a:ln>
        </p:spPr>
      </p:pic>
      <p:pic>
        <p:nvPicPr>
          <p:cNvPr id="6" name="5 Imagen" descr="C:\Users\Lore\Documents\MASCARILLA TESIS HIPERTENSION\DSC00637.JPG"/>
          <p:cNvPicPr/>
          <p:nvPr/>
        </p:nvPicPr>
        <p:blipFill>
          <a:blip r:embed="rId3" cstate="print"/>
          <a:srcRect/>
          <a:stretch>
            <a:fillRect/>
          </a:stretch>
        </p:blipFill>
        <p:spPr bwMode="auto">
          <a:xfrm>
            <a:off x="3214678" y="3500438"/>
            <a:ext cx="5401310" cy="2928958"/>
          </a:xfrm>
          <a:prstGeom prst="rect">
            <a:avLst/>
          </a:prstGeom>
          <a:noFill/>
          <a:ln w="9525">
            <a:noFill/>
            <a:miter lim="800000"/>
            <a:headEnd/>
            <a:tailEnd/>
          </a:ln>
        </p:spPr>
      </p:pic>
      <p:sp>
        <p:nvSpPr>
          <p:cNvPr id="8" name="7 CuadroTexto"/>
          <p:cNvSpPr txBox="1"/>
          <p:nvPr/>
        </p:nvSpPr>
        <p:spPr>
          <a:xfrm>
            <a:off x="2714612" y="428604"/>
            <a:ext cx="3326552" cy="369332"/>
          </a:xfrm>
          <a:prstGeom prst="rect">
            <a:avLst/>
          </a:prstGeom>
          <a:noFill/>
        </p:spPr>
        <p:txBody>
          <a:bodyPr wrap="none" rtlCol="0">
            <a:spAutoFit/>
          </a:bodyPr>
          <a:lstStyle/>
          <a:p>
            <a:pPr algn="ctr"/>
            <a:r>
              <a:rPr lang="es-EC" b="1" dirty="0" smtClean="0">
                <a:latin typeface="Arial" pitchFamily="34" charset="0"/>
                <a:cs typeface="Arial" pitchFamily="34" charset="0"/>
              </a:rPr>
              <a:t>Aplicación de las encuestas </a:t>
            </a:r>
            <a:endParaRPr lang="es-EC" b="1" dirty="0">
              <a:latin typeface="Arial" pitchFamily="34" charset="0"/>
              <a:cs typeface="Arial" pitchFamily="34" charset="0"/>
            </a:endParaRPr>
          </a:p>
        </p:txBody>
      </p:sp>
    </p:spTree>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it-IT" smtClean="0"/>
              <a:t>Autoria: Lorena Romo - Tatiana Quiranza</a:t>
            </a:r>
            <a:endParaRPr lang="es-EC" dirty="0"/>
          </a:p>
        </p:txBody>
      </p:sp>
      <p:pic>
        <p:nvPicPr>
          <p:cNvPr id="5" name="4 Imagen" descr="C:\Users\Lore\Documents\MASCARILLA TESIS HIPERTENSION\DSC00642.JPG"/>
          <p:cNvPicPr/>
          <p:nvPr/>
        </p:nvPicPr>
        <p:blipFill>
          <a:blip r:embed="rId2" cstate="print"/>
          <a:srcRect/>
          <a:stretch>
            <a:fillRect/>
          </a:stretch>
        </p:blipFill>
        <p:spPr bwMode="auto">
          <a:xfrm>
            <a:off x="785786" y="1071546"/>
            <a:ext cx="7858180" cy="4786346"/>
          </a:xfrm>
          <a:prstGeom prst="rect">
            <a:avLst/>
          </a:prstGeom>
          <a:noFill/>
          <a:ln w="9525">
            <a:noFill/>
            <a:miter lim="800000"/>
            <a:headEnd/>
            <a:tailEnd/>
          </a:ln>
        </p:spPr>
      </p:pic>
      <p:sp>
        <p:nvSpPr>
          <p:cNvPr id="58369" name="Rectangle 1"/>
          <p:cNvSpPr>
            <a:spLocks noChangeArrowheads="1"/>
          </p:cNvSpPr>
          <p:nvPr/>
        </p:nvSpPr>
        <p:spPr bwMode="auto">
          <a:xfrm>
            <a:off x="2357422" y="500042"/>
            <a:ext cx="392504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Toma de T/A y Constantes Vitales </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pull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it-IT" smtClean="0"/>
              <a:t>Autoria: Lorena Romo - Tatiana Quiranza</a:t>
            </a:r>
            <a:endParaRPr lang="es-EC" dirty="0"/>
          </a:p>
        </p:txBody>
      </p:sp>
      <p:sp>
        <p:nvSpPr>
          <p:cNvPr id="57345" name="Rectangle 1"/>
          <p:cNvSpPr>
            <a:spLocks noChangeArrowheads="1"/>
          </p:cNvSpPr>
          <p:nvPr/>
        </p:nvSpPr>
        <p:spPr bwMode="auto">
          <a:xfrm>
            <a:off x="2857488" y="285728"/>
            <a:ext cx="239905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Visitas domiciliarias</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descr="C:\Users\Lore\Documents\MASCARILLA TESIS HIPERTENSION\DSC00650.JPG"/>
          <p:cNvPicPr/>
          <p:nvPr/>
        </p:nvPicPr>
        <p:blipFill>
          <a:blip r:embed="rId2" cstate="print"/>
          <a:srcRect/>
          <a:stretch>
            <a:fillRect/>
          </a:stretch>
        </p:blipFill>
        <p:spPr bwMode="auto">
          <a:xfrm rot="20705594">
            <a:off x="406569" y="1017390"/>
            <a:ext cx="6805831" cy="4051300"/>
          </a:xfrm>
          <a:prstGeom prst="rect">
            <a:avLst/>
          </a:prstGeom>
          <a:noFill/>
          <a:ln w="9525">
            <a:noFill/>
            <a:miter lim="800000"/>
            <a:headEnd/>
            <a:tailEnd/>
          </a:ln>
        </p:spPr>
      </p:pic>
      <p:pic>
        <p:nvPicPr>
          <p:cNvPr id="7" name="6 Imagen" descr="C:\Users\Lore\Documents\MASCARILLA TESIS HIPERTENSION\DSC00653.JPG"/>
          <p:cNvPicPr/>
          <p:nvPr/>
        </p:nvPicPr>
        <p:blipFill>
          <a:blip r:embed="rId3" cstate="print"/>
          <a:srcRect/>
          <a:stretch>
            <a:fillRect/>
          </a:stretch>
        </p:blipFill>
        <p:spPr bwMode="auto">
          <a:xfrm rot="537766">
            <a:off x="3460084" y="2967753"/>
            <a:ext cx="5401310" cy="40513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714348" y="0"/>
            <a:ext cx="7772400" cy="1143000"/>
          </a:xfrm>
          <a:solidFill>
            <a:srgbClr val="FFC000"/>
          </a:solidFill>
        </p:spPr>
        <p:txBody>
          <a:bodyPr/>
          <a:lstStyle/>
          <a:p>
            <a:pPr algn="ctr"/>
            <a:r>
              <a:rPr lang="en-US" b="1" dirty="0" smtClean="0">
                <a:solidFill>
                  <a:srgbClr val="D41304"/>
                </a:solidFill>
              </a:rPr>
              <a:t>INTRODUCCION </a:t>
            </a:r>
            <a:endParaRPr lang="en-US" b="1" dirty="0">
              <a:solidFill>
                <a:srgbClr val="D41304"/>
              </a:solidFill>
            </a:endParaRPr>
          </a:p>
        </p:txBody>
      </p:sp>
      <p:sp>
        <p:nvSpPr>
          <p:cNvPr id="7" name="6 Elipse"/>
          <p:cNvSpPr/>
          <p:nvPr/>
        </p:nvSpPr>
        <p:spPr bwMode="auto">
          <a:xfrm>
            <a:off x="0" y="1214422"/>
            <a:ext cx="9144000" cy="5643578"/>
          </a:xfrm>
          <a:prstGeom prst="ellipse">
            <a:avLst/>
          </a:prstGeom>
          <a:solidFill>
            <a:schemeClr val="accent3">
              <a:lumMod val="1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1" u="none" strike="noStrike" cap="none" normalizeH="0" baseline="0" smtClean="0">
              <a:ln>
                <a:noFill/>
              </a:ln>
              <a:solidFill>
                <a:schemeClr val="tx1"/>
              </a:solidFill>
              <a:effectLst/>
              <a:latin typeface="Times New Roman" pitchFamily="18" charset="0"/>
            </a:endParaRPr>
          </a:p>
        </p:txBody>
      </p:sp>
      <p:sp>
        <p:nvSpPr>
          <p:cNvPr id="8" name="7 Rectángulo redondeado"/>
          <p:cNvSpPr/>
          <p:nvPr/>
        </p:nvSpPr>
        <p:spPr bwMode="auto">
          <a:xfrm>
            <a:off x="714348" y="1071546"/>
            <a:ext cx="7715304" cy="5786454"/>
          </a:xfrm>
          <a:prstGeom prst="roundRect">
            <a:avLst/>
          </a:prstGeom>
          <a:solidFill>
            <a:srgbClr val="FF3399"/>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algn="just"/>
            <a:r>
              <a:rPr lang="es-ES" i="0" dirty="0" smtClean="0">
                <a:solidFill>
                  <a:schemeClr val="accent3">
                    <a:lumMod val="50000"/>
                  </a:schemeClr>
                </a:solidFill>
                <a:latin typeface="Arial" pitchFamily="34" charset="0"/>
                <a:ea typeface="Calibri" pitchFamily="34" charset="0"/>
                <a:cs typeface="Arial" pitchFamily="34" charset="0"/>
              </a:rPr>
              <a:t>En el ecuador la hipertensión arterial se ubica en el </a:t>
            </a:r>
          </a:p>
          <a:p>
            <a:pPr algn="just"/>
            <a:r>
              <a:rPr lang="es-ES" i="0" dirty="0" smtClean="0">
                <a:solidFill>
                  <a:schemeClr val="accent3">
                    <a:lumMod val="50000"/>
                  </a:schemeClr>
                </a:solidFill>
                <a:latin typeface="Arial" pitchFamily="34" charset="0"/>
                <a:ea typeface="Calibri" pitchFamily="34" charset="0"/>
                <a:cs typeface="Arial" pitchFamily="34" charset="0"/>
              </a:rPr>
              <a:t>5 to lugar Dentro de las 10 primeras causas de morbi-</a:t>
            </a:r>
          </a:p>
          <a:p>
            <a:pPr algn="just"/>
            <a:r>
              <a:rPr lang="es-ES" i="0" dirty="0" smtClean="0">
                <a:solidFill>
                  <a:schemeClr val="accent3">
                    <a:lumMod val="50000"/>
                  </a:schemeClr>
                </a:solidFill>
                <a:latin typeface="Arial" pitchFamily="34" charset="0"/>
                <a:ea typeface="Calibri" pitchFamily="34" charset="0"/>
                <a:cs typeface="Arial" pitchFamily="34" charset="0"/>
              </a:rPr>
              <a:t> mortalidad en Personas  adultas lo cual hace que </a:t>
            </a:r>
          </a:p>
          <a:p>
            <a:pPr algn="just"/>
            <a:r>
              <a:rPr lang="es-ES" i="0" dirty="0" smtClean="0">
                <a:solidFill>
                  <a:schemeClr val="accent3">
                    <a:lumMod val="50000"/>
                  </a:schemeClr>
                </a:solidFill>
                <a:latin typeface="Arial" pitchFamily="34" charset="0"/>
                <a:ea typeface="Calibri" pitchFamily="34" charset="0"/>
                <a:cs typeface="Arial" pitchFamily="34" charset="0"/>
              </a:rPr>
              <a:t>nos preocupemos por  tratar de cambiar esta realidad</a:t>
            </a:r>
          </a:p>
          <a:p>
            <a:pPr algn="just"/>
            <a:r>
              <a:rPr lang="es-ES" i="0" dirty="0" smtClean="0">
                <a:solidFill>
                  <a:schemeClr val="accent3">
                    <a:lumMod val="50000"/>
                  </a:schemeClr>
                </a:solidFill>
                <a:latin typeface="Arial" pitchFamily="34" charset="0"/>
                <a:ea typeface="Calibri" pitchFamily="34" charset="0"/>
                <a:cs typeface="Arial" pitchFamily="34" charset="0"/>
              </a:rPr>
              <a:t> médiate la prevención en nuestro caso mediante la </a:t>
            </a:r>
          </a:p>
          <a:p>
            <a:pPr algn="just"/>
            <a:r>
              <a:rPr lang="es-ES" i="0" dirty="0" smtClean="0">
                <a:solidFill>
                  <a:schemeClr val="accent3">
                    <a:lumMod val="50000"/>
                  </a:schemeClr>
                </a:solidFill>
                <a:latin typeface="Arial" pitchFamily="34" charset="0"/>
                <a:ea typeface="Calibri" pitchFamily="34" charset="0"/>
                <a:cs typeface="Arial" pitchFamily="34" charset="0"/>
              </a:rPr>
              <a:t>concientización de la importancia de esta enfermedad</a:t>
            </a:r>
          </a:p>
          <a:p>
            <a:pPr algn="just"/>
            <a:r>
              <a:rPr lang="es-ES" i="0" dirty="0" smtClean="0">
                <a:solidFill>
                  <a:schemeClr val="accent3">
                    <a:lumMod val="50000"/>
                  </a:schemeClr>
                </a:solidFill>
                <a:latin typeface="Arial" pitchFamily="34" charset="0"/>
                <a:ea typeface="Calibri" pitchFamily="34" charset="0"/>
                <a:cs typeface="Arial" pitchFamily="34" charset="0"/>
              </a:rPr>
              <a:t> las medidas de  prevención que van enfocadas a las</a:t>
            </a:r>
          </a:p>
          <a:p>
            <a:pPr algn="just"/>
            <a:r>
              <a:rPr lang="es-ES" i="0" dirty="0" smtClean="0">
                <a:solidFill>
                  <a:schemeClr val="accent3">
                    <a:lumMod val="50000"/>
                  </a:schemeClr>
                </a:solidFill>
                <a:latin typeface="Arial" pitchFamily="34" charset="0"/>
                <a:ea typeface="Calibri" pitchFamily="34" charset="0"/>
                <a:cs typeface="Arial" pitchFamily="34" charset="0"/>
              </a:rPr>
              <a:t> acciones de enfermería en la atención básica como </a:t>
            </a:r>
          </a:p>
          <a:p>
            <a:pPr algn="just"/>
            <a:r>
              <a:rPr lang="es-ES" i="0" dirty="0" smtClean="0">
                <a:solidFill>
                  <a:schemeClr val="accent3">
                    <a:lumMod val="50000"/>
                  </a:schemeClr>
                </a:solidFill>
                <a:latin typeface="Arial" pitchFamily="34" charset="0"/>
                <a:ea typeface="Calibri" pitchFamily="34" charset="0"/>
                <a:cs typeface="Arial" pitchFamily="34" charset="0"/>
              </a:rPr>
              <a:t>el fomento de buenos hábitos alimenticios  ,estilos </a:t>
            </a:r>
          </a:p>
          <a:p>
            <a:pPr algn="just"/>
            <a:r>
              <a:rPr lang="es-ES" i="0" dirty="0" smtClean="0">
                <a:solidFill>
                  <a:schemeClr val="accent3">
                    <a:lumMod val="50000"/>
                  </a:schemeClr>
                </a:solidFill>
                <a:latin typeface="Arial" pitchFamily="34" charset="0"/>
                <a:ea typeface="Calibri" pitchFamily="34" charset="0"/>
                <a:cs typeface="Arial" pitchFamily="34" charset="0"/>
              </a:rPr>
              <a:t>de vida, control periódica de la presión arterial ,</a:t>
            </a:r>
          </a:p>
          <a:p>
            <a:pPr algn="just"/>
            <a:r>
              <a:rPr lang="es-ES" i="0" dirty="0" smtClean="0">
                <a:solidFill>
                  <a:schemeClr val="accent3">
                    <a:lumMod val="50000"/>
                  </a:schemeClr>
                </a:solidFill>
                <a:latin typeface="Arial" pitchFamily="34" charset="0"/>
                <a:ea typeface="Calibri" pitchFamily="34" charset="0"/>
                <a:cs typeface="Arial" pitchFamily="34" charset="0"/>
              </a:rPr>
              <a:t>seguimiento de casos de HTA , medidas de </a:t>
            </a:r>
          </a:p>
          <a:p>
            <a:pPr algn="just"/>
            <a:r>
              <a:rPr lang="es-ES" i="0" dirty="0" smtClean="0">
                <a:solidFill>
                  <a:schemeClr val="accent3">
                    <a:lumMod val="50000"/>
                  </a:schemeClr>
                </a:solidFill>
                <a:latin typeface="Arial" pitchFamily="34" charset="0"/>
                <a:ea typeface="Calibri" pitchFamily="34" charset="0"/>
                <a:cs typeface="Arial" pitchFamily="34" charset="0"/>
              </a:rPr>
              <a:t>tratamiento.</a:t>
            </a:r>
            <a:endParaRPr lang="es-EC" dirty="0" smtClean="0">
              <a:solidFill>
                <a:schemeClr val="accent3">
                  <a:lumMod val="50000"/>
                </a:schemeClr>
              </a:solidFill>
            </a:endParaRPr>
          </a:p>
        </p:txBody>
      </p:sp>
    </p:spTree>
  </p:cSld>
  <p:clrMapOvr>
    <a:masterClrMapping/>
  </p:clrMapOvr>
  <p:transition>
    <p:pull dir="l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it-IT" smtClean="0"/>
              <a:t>Autoria: Lorena Romo - Tatiana Quiranza</a:t>
            </a:r>
            <a:endParaRPr lang="es-EC" dirty="0"/>
          </a:p>
        </p:txBody>
      </p:sp>
      <p:pic>
        <p:nvPicPr>
          <p:cNvPr id="5" name="4 Imagen" descr="C:\Users\Lore\Documents\MASCARILLA TESIS HIPERTENSION\DSC00537.JPG"/>
          <p:cNvPicPr/>
          <p:nvPr/>
        </p:nvPicPr>
        <p:blipFill>
          <a:blip r:embed="rId2" cstate="print"/>
          <a:srcRect/>
          <a:stretch>
            <a:fillRect/>
          </a:stretch>
        </p:blipFill>
        <p:spPr bwMode="auto">
          <a:xfrm>
            <a:off x="571472" y="785794"/>
            <a:ext cx="8143932" cy="5286412"/>
          </a:xfrm>
          <a:prstGeom prst="rect">
            <a:avLst/>
          </a:prstGeom>
          <a:ln>
            <a:noFill/>
          </a:ln>
          <a:effectLst>
            <a:outerShdw blurRad="190500" algn="tl" rotWithShape="0">
              <a:srgbClr val="000000">
                <a:alpha val="70000"/>
              </a:srgbClr>
            </a:outerShdw>
          </a:effectLst>
        </p:spPr>
      </p:pic>
      <p:sp>
        <p:nvSpPr>
          <p:cNvPr id="56321" name="Rectangle 1"/>
          <p:cNvSpPr>
            <a:spLocks noChangeArrowheads="1"/>
          </p:cNvSpPr>
          <p:nvPr/>
        </p:nvSpPr>
        <p:spPr bwMode="auto">
          <a:xfrm>
            <a:off x="3500430" y="357166"/>
            <a:ext cx="287771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SubCentro de Mascarilla</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8229600" cy="1143000"/>
          </a:xfrm>
        </p:spPr>
        <p:txBody>
          <a:bodyPr>
            <a:normAutofit/>
          </a:bodyPr>
          <a:lstStyle/>
          <a:p>
            <a:r>
              <a:rPr lang="es-EC" sz="3200" dirty="0" smtClean="0">
                <a:latin typeface="Arial Black" pitchFamily="34" charset="0"/>
              </a:rPr>
              <a:t>Croquis de la comunidad de Mascarilla </a:t>
            </a:r>
            <a:endParaRPr lang="es-EC" sz="3200" dirty="0">
              <a:latin typeface="Arial Black" pitchFamily="34" charset="0"/>
            </a:endParaRPr>
          </a:p>
        </p:txBody>
      </p:sp>
      <p:sp>
        <p:nvSpPr>
          <p:cNvPr id="4" name="3 Marcador de pie de página"/>
          <p:cNvSpPr>
            <a:spLocks noGrp="1"/>
          </p:cNvSpPr>
          <p:nvPr>
            <p:ph type="ftr" sz="quarter" idx="11"/>
          </p:nvPr>
        </p:nvSpPr>
        <p:spPr/>
        <p:txBody>
          <a:bodyPr/>
          <a:lstStyle/>
          <a:p>
            <a:r>
              <a:rPr lang="it-IT" smtClean="0"/>
              <a:t>Autoria: Lorena Romo - Tatiana Quiranza</a:t>
            </a:r>
            <a:endParaRPr lang="es-EC" dirty="0"/>
          </a:p>
        </p:txBody>
      </p:sp>
      <p:pic>
        <p:nvPicPr>
          <p:cNvPr id="5" name="4 Imagen"/>
          <p:cNvPicPr/>
          <p:nvPr/>
        </p:nvPicPr>
        <p:blipFill>
          <a:blip r:embed="rId2" cstate="print">
            <a:extLst/>
          </a:blip>
          <a:srcRect/>
          <a:stretch>
            <a:fillRect/>
          </a:stretch>
        </p:blipFill>
        <p:spPr bwMode="auto">
          <a:xfrm>
            <a:off x="0" y="1285860"/>
            <a:ext cx="8968105" cy="37522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5 Imagen"/>
          <p:cNvPicPr/>
          <p:nvPr/>
        </p:nvPicPr>
        <p:blipFill>
          <a:blip r:embed="rId3" cstate="print">
            <a:extLst/>
          </a:blip>
          <a:srcRect/>
          <a:stretch>
            <a:fillRect/>
          </a:stretch>
        </p:blipFill>
        <p:spPr bwMode="auto">
          <a:xfrm>
            <a:off x="500034" y="5500702"/>
            <a:ext cx="8143932" cy="1058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lus/>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AutoShape 2" descr="http://yosoy.net/wp-content/uploads/2011/11/La-parte-dificil-es-dejar-ir-tus-suenos-1.jpg">
            <a:hlinkClick r:id="rId2"/>
          </p:cNvPr>
          <p:cNvSpPr>
            <a:spLocks noChangeAspect="1" noChangeArrowheads="1"/>
          </p:cNvSpPr>
          <p:nvPr/>
        </p:nvSpPr>
        <p:spPr bwMode="auto">
          <a:xfrm>
            <a:off x="155575" y="-2346325"/>
            <a:ext cx="7334250" cy="4895850"/>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200708" name="Picture 4" descr="http://yosoy.net/wp-content/uploads/2011/11/La-parte-dificil-es-dejar-ir-tus-suenos-1.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0709" name="Rectangle 5"/>
          <p:cNvSpPr>
            <a:spLocks noChangeArrowheads="1"/>
          </p:cNvSpPr>
          <p:nvPr/>
        </p:nvSpPr>
        <p:spPr bwMode="auto">
          <a:xfrm>
            <a:off x="0" y="1676087"/>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3600" b="0" i="0" u="none" strike="noStrike" cap="none" normalizeH="0" baseline="0" dirty="0" smtClean="0">
                <a:ln>
                  <a:noFill/>
                </a:ln>
                <a:solidFill>
                  <a:srgbClr val="FFFF00"/>
                </a:solidFill>
                <a:effectLst/>
                <a:latin typeface="Arial Black" pitchFamily="34" charset="0"/>
                <a:ea typeface="Times New Roman" pitchFamily="18" charset="0"/>
                <a:cs typeface="Times New Roman" pitchFamily="18" charset="0"/>
              </a:rPr>
              <a:t>Es importante tomarse al menos 5 minutos al día para encontrarse con uno mismo, recuerda que no puedes ayudar a nadie,</a:t>
            </a:r>
            <a:r>
              <a:rPr lang="es-EC" sz="3600" i="0" dirty="0" smtClean="0">
                <a:solidFill>
                  <a:srgbClr val="FFFF00"/>
                </a:solidFill>
                <a:latin typeface="Arial Black" pitchFamily="34" charset="0"/>
                <a:ea typeface="Times New Roman" pitchFamily="18" charset="0"/>
                <a:cs typeface="Times New Roman" pitchFamily="18" charset="0"/>
              </a:rPr>
              <a:t> </a:t>
            </a:r>
            <a:r>
              <a:rPr kumimoji="0" lang="es-EC" sz="3600" b="0" i="0" u="none" strike="noStrike" cap="none" normalizeH="0" baseline="0" dirty="0" smtClean="0">
                <a:ln>
                  <a:noFill/>
                </a:ln>
                <a:solidFill>
                  <a:srgbClr val="FFFF00"/>
                </a:solidFill>
                <a:effectLst/>
                <a:latin typeface="Arial Black" pitchFamily="34" charset="0"/>
                <a:ea typeface="Times New Roman" pitchFamily="18" charset="0"/>
                <a:cs typeface="Times New Roman" pitchFamily="18" charset="0"/>
              </a:rPr>
              <a:t>si antes no te ayudas a ti mismo.</a:t>
            </a:r>
            <a:endParaRPr kumimoji="0" lang="es-EC" sz="3600" b="0" i="0" u="none" strike="noStrike" cap="none" normalizeH="0" baseline="0" dirty="0" smtClean="0">
              <a:ln>
                <a:noFill/>
              </a:ln>
              <a:solidFill>
                <a:srgbClr val="FFFF00"/>
              </a:solidFill>
              <a:effectLst/>
              <a:latin typeface="Arial Black" pitchFamily="34" charset="0"/>
              <a:cs typeface="Arial" pitchFamily="34" charset="0"/>
            </a:endParaRPr>
          </a:p>
        </p:txBody>
      </p:sp>
    </p:spTree>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60" name="Picture 8" descr="http://i283.photobucket.com/albums/kk293/JessicaNorrbacka/IMAGENES%20SIMPLES/ROSAS%20Y%20FLORES/ROSAS%20Y%20FLORES%20CON%20MOVIMIENTO%20Y%20BRILLO/th_13.gif">
            <a:hlinkClick r:id="rId2"/>
          </p:cNvPr>
          <p:cNvPicPr>
            <a:picLocks noChangeAspect="1" noChangeArrowheads="1" noCrop="1"/>
          </p:cNvPicPr>
          <p:nvPr/>
        </p:nvPicPr>
        <p:blipFill>
          <a:blip r:embed="rId3" cstate="print"/>
          <a:srcRect/>
          <a:stretch>
            <a:fillRect/>
          </a:stretch>
        </p:blipFill>
        <p:spPr bwMode="auto">
          <a:xfrm>
            <a:off x="1357290" y="0"/>
            <a:ext cx="7500990" cy="6357958"/>
          </a:xfrm>
          <a:prstGeom prst="rect">
            <a:avLst/>
          </a:prstGeom>
          <a:noFill/>
        </p:spPr>
      </p:pic>
      <p:sp>
        <p:nvSpPr>
          <p:cNvPr id="7" name="6 CuadroTexto"/>
          <p:cNvSpPr txBox="1"/>
          <p:nvPr/>
        </p:nvSpPr>
        <p:spPr>
          <a:xfrm>
            <a:off x="2071670" y="1071546"/>
            <a:ext cx="6478055" cy="3416320"/>
          </a:xfrm>
          <a:prstGeom prst="rect">
            <a:avLst/>
          </a:prstGeom>
          <a:noFill/>
        </p:spPr>
        <p:txBody>
          <a:bodyPr wrap="none" rtlCol="0">
            <a:spAutoFit/>
          </a:bodyPr>
          <a:lstStyle/>
          <a:p>
            <a:pPr algn="ctr"/>
            <a:r>
              <a:rPr lang="es-ES" sz="9600" dirty="0" smtClean="0">
                <a:solidFill>
                  <a:srgbClr val="CCFF33"/>
                </a:solidFill>
              </a:rPr>
              <a:t>Gracias por </a:t>
            </a:r>
          </a:p>
          <a:p>
            <a:pPr algn="ctr"/>
            <a:r>
              <a:rPr lang="es-ES" sz="9600" dirty="0" smtClean="0">
                <a:solidFill>
                  <a:srgbClr val="CCFF33"/>
                </a:solidFill>
              </a:rPr>
              <a:t>su atención</a:t>
            </a:r>
          </a:p>
          <a:p>
            <a:pPr algn="ctr"/>
            <a:endParaRPr lang="es-ES" dirty="0">
              <a:solidFill>
                <a:srgbClr val="CCFF33"/>
              </a:solidFill>
            </a:endParaRP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1403350" y="4868863"/>
            <a:ext cx="3889375" cy="360362"/>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pPr algn="ctr"/>
            <a:r>
              <a:rPr lang="es-ES" i="0"/>
              <a:t>H I P E R T E N S I O N</a:t>
            </a:r>
          </a:p>
        </p:txBody>
      </p:sp>
      <p:sp>
        <p:nvSpPr>
          <p:cNvPr id="166915" name="Rectangle 3"/>
          <p:cNvSpPr>
            <a:spLocks noChangeArrowheads="1"/>
          </p:cNvSpPr>
          <p:nvPr/>
        </p:nvSpPr>
        <p:spPr bwMode="auto">
          <a:xfrm>
            <a:off x="0" y="1381125"/>
            <a:ext cx="9144000" cy="0"/>
          </a:xfrm>
          <a:prstGeom prst="rect">
            <a:avLst/>
          </a:prstGeom>
          <a:noFill/>
          <a:ln w="9525">
            <a:noFill/>
            <a:miter lim="800000"/>
            <a:headEnd/>
            <a:tailEnd/>
          </a:ln>
          <a:effectLst/>
        </p:spPr>
        <p:txBody>
          <a:bodyPr wrap="none" anchor="ctr">
            <a:spAutoFit/>
          </a:bodyPr>
          <a:lstStyle/>
          <a:p>
            <a:endParaRPr lang="es-ES"/>
          </a:p>
        </p:txBody>
      </p:sp>
      <p:sp>
        <p:nvSpPr>
          <p:cNvPr id="166916" name="Rectangle 4"/>
          <p:cNvSpPr>
            <a:spLocks noChangeArrowheads="1"/>
          </p:cNvSpPr>
          <p:nvPr/>
        </p:nvSpPr>
        <p:spPr bwMode="auto">
          <a:xfrm>
            <a:off x="3348038" y="4868863"/>
            <a:ext cx="1944687" cy="360362"/>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s-ES"/>
          </a:p>
        </p:txBody>
      </p:sp>
      <p:sp>
        <p:nvSpPr>
          <p:cNvPr id="166917" name="Rectangle 5"/>
          <p:cNvSpPr>
            <a:spLocks noChangeArrowheads="1"/>
          </p:cNvSpPr>
          <p:nvPr/>
        </p:nvSpPr>
        <p:spPr bwMode="auto">
          <a:xfrm>
            <a:off x="3419475" y="4868863"/>
            <a:ext cx="1800225" cy="360362"/>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s-ES"/>
          </a:p>
        </p:txBody>
      </p:sp>
      <p:sp>
        <p:nvSpPr>
          <p:cNvPr id="166918" name="Text Box 6"/>
          <p:cNvSpPr txBox="1">
            <a:spLocks noChangeArrowheads="1"/>
          </p:cNvSpPr>
          <p:nvPr/>
        </p:nvSpPr>
        <p:spPr bwMode="auto">
          <a:xfrm>
            <a:off x="1403350" y="4797425"/>
            <a:ext cx="4032250" cy="4572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s-ES" i="0"/>
          </a:p>
        </p:txBody>
      </p:sp>
      <p:graphicFrame>
        <p:nvGraphicFramePr>
          <p:cNvPr id="166919" name="Object 7"/>
          <p:cNvGraphicFramePr>
            <a:graphicFrameLocks noChangeAspect="1"/>
          </p:cNvGraphicFramePr>
          <p:nvPr/>
        </p:nvGraphicFramePr>
        <p:xfrm>
          <a:off x="-76200" y="0"/>
          <a:ext cx="9220200" cy="6910388"/>
        </p:xfrm>
        <a:graphic>
          <a:graphicData uri="http://schemas.openxmlformats.org/presentationml/2006/ole">
            <p:oleObj spid="_x0000_s166919" name="Diapositiva" r:id="rId3" imgW="2103213" imgH="1575777" progId="PowerPoint.Slide.8">
              <p:embed/>
            </p:oleObj>
          </a:graphicData>
        </a:graphic>
      </p:graphicFrame>
      <p:pic>
        <p:nvPicPr>
          <p:cNvPr id="166921" name="Imagen 7"/>
          <p:cNvPicPr>
            <a:picLocks noChangeAspect="1" noChangeArrowheads="1"/>
          </p:cNvPicPr>
          <p:nvPr/>
        </p:nvPicPr>
        <p:blipFill>
          <a:blip r:embed="rId4" cstate="print"/>
          <a:srcRect/>
          <a:stretch>
            <a:fillRect/>
          </a:stretch>
        </p:blipFill>
        <p:spPr bwMode="auto">
          <a:xfrm>
            <a:off x="0" y="0"/>
            <a:ext cx="952500" cy="95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468313" y="457200"/>
            <a:ext cx="8424862" cy="609600"/>
          </a:xfrm>
          <a:prstGeom prst="rect">
            <a:avLst/>
          </a:prstGeom>
          <a:noFill/>
          <a:ln w="12700" cap="sq">
            <a:noFill/>
            <a:miter lim="800000"/>
            <a:headEnd type="none" w="sm" len="sm"/>
            <a:tailEnd type="none" w="sm" len="sm"/>
          </a:ln>
          <a:effectLst/>
        </p:spPr>
        <p:txBody>
          <a:bodyPr>
            <a:spAutoFit/>
          </a:bodyPr>
          <a:lstStyle/>
          <a:p>
            <a:pPr>
              <a:spcBef>
                <a:spcPct val="50000"/>
              </a:spcBef>
            </a:pPr>
            <a:endParaRPr lang="es-ES" sz="3400" b="1" i="0" u="sng" dirty="0">
              <a:solidFill>
                <a:srgbClr val="FFFF00"/>
              </a:solidFill>
            </a:endParaRPr>
          </a:p>
        </p:txBody>
      </p:sp>
      <p:sp>
        <p:nvSpPr>
          <p:cNvPr id="9" name="8 Paralelogramo"/>
          <p:cNvSpPr/>
          <p:nvPr/>
        </p:nvSpPr>
        <p:spPr bwMode="auto">
          <a:xfrm>
            <a:off x="642910" y="642918"/>
            <a:ext cx="7715304" cy="5786478"/>
          </a:xfrm>
          <a:prstGeom prst="parallelogram">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3500000" scaled="1"/>
            <a:tileRect/>
          </a:gra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C" sz="2400" b="0" i="1" u="none" strike="noStrike" cap="none" normalizeH="0" baseline="0" smtClean="0">
              <a:ln>
                <a:noFill/>
              </a:ln>
              <a:solidFill>
                <a:schemeClr val="tx1"/>
              </a:solidFill>
              <a:effectLst/>
              <a:latin typeface="Times New Roman" pitchFamily="18" charset="0"/>
            </a:endParaRPr>
          </a:p>
        </p:txBody>
      </p:sp>
      <p:sp>
        <p:nvSpPr>
          <p:cNvPr id="7" name="6 Flecha derecha"/>
          <p:cNvSpPr/>
          <p:nvPr/>
        </p:nvSpPr>
        <p:spPr>
          <a:xfrm>
            <a:off x="1643010" y="1071546"/>
            <a:ext cx="7500990" cy="5286412"/>
          </a:xfrm>
          <a:prstGeom prst="rightArrow">
            <a:avLst/>
          </a:prstGeom>
          <a:solidFill>
            <a:srgbClr val="FFFF00"/>
          </a:solidFill>
          <a:ln w="76200">
            <a:solidFill>
              <a:srgbClr val="D41304"/>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5400" i="0" dirty="0" smtClean="0">
                <a:solidFill>
                  <a:schemeClr val="accent3">
                    <a:lumMod val="10000"/>
                  </a:schemeClr>
                </a:solidFill>
                <a:latin typeface="Britannic Bold" pitchFamily="34" charset="0"/>
              </a:rPr>
              <a:t>OBJETIVOS</a:t>
            </a:r>
            <a:r>
              <a:rPr lang="es-EC" dirty="0" smtClean="0"/>
              <a:t> </a:t>
            </a:r>
            <a:endParaRPr lang="es-EC" dirty="0"/>
          </a:p>
        </p:txBody>
      </p:sp>
      <p:pic>
        <p:nvPicPr>
          <p:cNvPr id="167943" name="Imagen 7"/>
          <p:cNvPicPr>
            <a:picLocks noChangeAspect="1" noChangeArrowheads="1"/>
          </p:cNvPicPr>
          <p:nvPr/>
        </p:nvPicPr>
        <p:blipFill>
          <a:blip r:embed="rId2" cstate="print"/>
          <a:srcRect/>
          <a:stretch>
            <a:fillRect/>
          </a:stretch>
        </p:blipFill>
        <p:spPr bwMode="auto">
          <a:xfrm>
            <a:off x="285720" y="285728"/>
            <a:ext cx="952500" cy="9525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00166" y="857232"/>
            <a:ext cx="7000924" cy="5016758"/>
          </a:xfrm>
          <a:prstGeom prst="rect">
            <a:avLst/>
          </a:prstGeom>
        </p:spPr>
        <p:txBody>
          <a:bodyPr wrap="square">
            <a:spAutoFit/>
          </a:bodyPr>
          <a:lstStyle/>
          <a:p>
            <a:pPr lvl="0"/>
            <a:r>
              <a:rPr lang="es-ES" sz="3200" b="1" i="0" dirty="0" smtClean="0">
                <a:latin typeface="Arial" pitchFamily="34" charset="0"/>
                <a:ea typeface="Calibri" pitchFamily="34" charset="0"/>
                <a:cs typeface="Arial" pitchFamily="34" charset="0"/>
              </a:rPr>
              <a:t>Objetivo General</a:t>
            </a:r>
          </a:p>
          <a:p>
            <a:pPr lvl="0"/>
            <a:endParaRPr lang="es-EC" sz="3200" i="0" dirty="0" smtClean="0">
              <a:latin typeface="Arial" pitchFamily="34" charset="0"/>
              <a:cs typeface="Arial" pitchFamily="34" charset="0"/>
            </a:endParaRPr>
          </a:p>
          <a:p>
            <a:pPr lvl="0" algn="just" eaLnBrk="0" hangingPunct="0"/>
            <a:r>
              <a:rPr lang="es-ES" sz="3200" i="0" dirty="0" smtClean="0">
                <a:latin typeface="Arial" pitchFamily="34" charset="0"/>
                <a:ea typeface="Calibri" pitchFamily="34" charset="0"/>
                <a:cs typeface="Arial" pitchFamily="34" charset="0"/>
              </a:rPr>
              <a:t>Determinar la prevalencia de hipertensión arterial en los pacientes de etnia afro ecuatoriana en mayores de 20 años y la relación con las medidas de prevención y tratamiento en la comunidad de mascarilla durante el periodo de Abril - noviembre 2011</a:t>
            </a:r>
            <a:endParaRPr lang="es-EC" sz="3200" i="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85852" y="0"/>
            <a:ext cx="7358114" cy="6740307"/>
          </a:xfrm>
          <a:prstGeom prst="rect">
            <a:avLst/>
          </a:prstGeom>
        </p:spPr>
        <p:txBody>
          <a:bodyPr wrap="square">
            <a:spAutoFit/>
          </a:bodyPr>
          <a:lstStyle/>
          <a:p>
            <a:pPr lvl="0" eaLnBrk="0" hangingPunct="0"/>
            <a:endParaRPr lang="es-ES" b="1" i="0" dirty="0" smtClean="0">
              <a:latin typeface="Arial" pitchFamily="34" charset="0"/>
              <a:ea typeface="Calibri" pitchFamily="34" charset="0"/>
              <a:cs typeface="Arial" pitchFamily="34" charset="0"/>
            </a:endParaRPr>
          </a:p>
          <a:p>
            <a:pPr lvl="0" eaLnBrk="0" hangingPunct="0"/>
            <a:r>
              <a:rPr lang="es-ES" b="1" i="0" dirty="0" smtClean="0">
                <a:latin typeface="Arial" pitchFamily="34" charset="0"/>
                <a:ea typeface="Calibri" pitchFamily="34" charset="0"/>
                <a:cs typeface="Arial" pitchFamily="34" charset="0"/>
              </a:rPr>
              <a:t>Objetivos Específicos </a:t>
            </a:r>
          </a:p>
          <a:p>
            <a:pPr lvl="0" eaLnBrk="0" hangingPunct="0"/>
            <a:endParaRPr lang="es-EC" b="1" i="0" dirty="0" smtClean="0">
              <a:latin typeface="Arial" pitchFamily="34" charset="0"/>
              <a:cs typeface="Arial" pitchFamily="34" charset="0"/>
            </a:endParaRPr>
          </a:p>
          <a:p>
            <a:pPr lvl="0" algn="just" eaLnBrk="0" hangingPunct="0">
              <a:buFontTx/>
              <a:buChar char="•"/>
            </a:pPr>
            <a:r>
              <a:rPr lang="es-ES" b="1" i="0" dirty="0" smtClean="0">
                <a:latin typeface="Arial" pitchFamily="34" charset="0"/>
                <a:ea typeface="Calibri" pitchFamily="34" charset="0"/>
                <a:cs typeface="Arial" pitchFamily="34" charset="0"/>
              </a:rPr>
              <a:t>Determinar los factores predisponentes a esta enfermedad, si existen algunos antecedentes o características físicas comunes de los pacientes con hipertensión arterial.</a:t>
            </a:r>
            <a:endParaRPr lang="es-ES" b="1" i="0" dirty="0" smtClean="0">
              <a:latin typeface="Arial" pitchFamily="34" charset="0"/>
              <a:ea typeface="Calibri" pitchFamily="34" charset="0"/>
              <a:cs typeface="Times New Roman" pitchFamily="18" charset="0"/>
            </a:endParaRPr>
          </a:p>
          <a:p>
            <a:pPr lvl="0" algn="just" eaLnBrk="0" hangingPunct="0">
              <a:buFontTx/>
              <a:buChar char="•"/>
            </a:pPr>
            <a:r>
              <a:rPr lang="es-ES" b="1" i="0" dirty="0" smtClean="0">
                <a:latin typeface="Arial" pitchFamily="34" charset="0"/>
                <a:ea typeface="Calibri" pitchFamily="34" charset="0"/>
                <a:cs typeface="Arial" pitchFamily="34" charset="0"/>
              </a:rPr>
              <a:t>Detectar entre los pacientes de la comunidad de mascarilla el comportamiento que adoptan frente a su enfermedad.</a:t>
            </a:r>
            <a:endParaRPr lang="es-ES" b="1" i="0" dirty="0" smtClean="0">
              <a:latin typeface="Arial" pitchFamily="34" charset="0"/>
              <a:ea typeface="Calibri" pitchFamily="34" charset="0"/>
              <a:cs typeface="Times New Roman" pitchFamily="18" charset="0"/>
            </a:endParaRPr>
          </a:p>
          <a:p>
            <a:pPr lvl="0" algn="just" eaLnBrk="0" hangingPunct="0">
              <a:buFontTx/>
              <a:buChar char="•"/>
            </a:pPr>
            <a:r>
              <a:rPr lang="es-ES" b="1" i="0" dirty="0" smtClean="0">
                <a:latin typeface="Arial" pitchFamily="34" charset="0"/>
                <a:ea typeface="Calibri" pitchFamily="34" charset="0"/>
                <a:cs typeface="Arial" pitchFamily="34" charset="0"/>
              </a:rPr>
              <a:t>Establecer mecanismos que permitan prevenir y tratar el desarrollo de la hipertensión arterial para minimizar las complicaciones, secuelas y muerte.</a:t>
            </a:r>
            <a:endParaRPr lang="es-ES" b="1" i="0" dirty="0" smtClean="0">
              <a:latin typeface="Arial" pitchFamily="34" charset="0"/>
              <a:ea typeface="Calibri" pitchFamily="34" charset="0"/>
              <a:cs typeface="Times New Roman" pitchFamily="18" charset="0"/>
            </a:endParaRPr>
          </a:p>
          <a:p>
            <a:pPr lvl="0" algn="just" eaLnBrk="0" hangingPunct="0">
              <a:buFontTx/>
              <a:buChar char="•"/>
            </a:pPr>
            <a:r>
              <a:rPr lang="es-ES" b="1" i="0" dirty="0" smtClean="0">
                <a:latin typeface="Arial" pitchFamily="34" charset="0"/>
                <a:ea typeface="Calibri" pitchFamily="34" charset="0"/>
                <a:cs typeface="Arial" pitchFamily="34" charset="0"/>
              </a:rPr>
              <a:t>Elaborar y difundir una guía educativa sobre actividad física, hábitos alimentarios, costumbres, difundiendo conocimientos como medida preventiva</a:t>
            </a:r>
            <a:endParaRPr lang="es-EC" b="1" i="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4" name="Text Box 4"/>
          <p:cNvSpPr txBox="1">
            <a:spLocks noChangeArrowheads="1"/>
          </p:cNvSpPr>
          <p:nvPr/>
        </p:nvSpPr>
        <p:spPr bwMode="auto">
          <a:xfrm>
            <a:off x="-396875" y="1844675"/>
            <a:ext cx="9864725" cy="409342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s-ES" sz="6500" b="1" i="0" dirty="0" smtClean="0">
                <a:solidFill>
                  <a:srgbClr val="FFFF00"/>
                </a:solidFill>
              </a:rPr>
              <a:t>MARCO </a:t>
            </a:r>
          </a:p>
          <a:p>
            <a:pPr algn="ctr">
              <a:spcBef>
                <a:spcPct val="50000"/>
              </a:spcBef>
            </a:pPr>
            <a:r>
              <a:rPr lang="es-ES" sz="6500" b="1" i="0" dirty="0" smtClean="0">
                <a:solidFill>
                  <a:srgbClr val="FFFF00"/>
                </a:solidFill>
              </a:rPr>
              <a:t>TEORICO</a:t>
            </a:r>
          </a:p>
          <a:p>
            <a:pPr algn="ctr">
              <a:spcBef>
                <a:spcPct val="50000"/>
              </a:spcBef>
            </a:pPr>
            <a:endParaRPr lang="es-ES" sz="6500" b="1" i="0" dirty="0">
              <a:solidFill>
                <a:srgbClr val="FFFF00"/>
              </a:solidFill>
            </a:endParaRPr>
          </a:p>
        </p:txBody>
      </p:sp>
      <p:sp>
        <p:nvSpPr>
          <p:cNvPr id="163845" name="Rectangle 5"/>
          <p:cNvSpPr>
            <a:spLocks noChangeArrowheads="1"/>
          </p:cNvSpPr>
          <p:nvPr/>
        </p:nvSpPr>
        <p:spPr bwMode="auto">
          <a:xfrm>
            <a:off x="642910" y="1500174"/>
            <a:ext cx="8072493" cy="4000528"/>
          </a:xfrm>
          <a:prstGeom prst="rect">
            <a:avLst/>
          </a:prstGeom>
          <a:noFill/>
          <a:ln w="57150" cap="sq">
            <a:solidFill>
              <a:srgbClr val="EC1504"/>
            </a:solidFill>
            <a:miter lim="800000"/>
            <a:headEnd type="none" w="sm" len="sm"/>
            <a:tailEnd type="none" w="sm" len="sm"/>
          </a:ln>
          <a:effectLst/>
        </p:spPr>
        <p:txBody>
          <a:bodyPr wrap="none" anchor="ctr"/>
          <a:lstStyle/>
          <a:p>
            <a:endParaRPr lang="es-ES"/>
          </a:p>
        </p:txBody>
      </p:sp>
      <p:pic>
        <p:nvPicPr>
          <p:cNvPr id="163847" name="Imagen 7"/>
          <p:cNvPicPr>
            <a:picLocks noChangeAspect="1" noChangeArrowheads="1"/>
          </p:cNvPicPr>
          <p:nvPr/>
        </p:nvPicPr>
        <p:blipFill>
          <a:blip r:embed="rId2" cstate="print"/>
          <a:srcRect/>
          <a:stretch>
            <a:fillRect/>
          </a:stretch>
        </p:blipFill>
        <p:spPr bwMode="auto">
          <a:xfrm>
            <a:off x="285720" y="285728"/>
            <a:ext cx="952500" cy="952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ndado y llave">
  <a:themeElements>
    <a:clrScheme name="Candado y llave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Candado y llav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ndado y llave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Candado y llave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Candado y llave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Candado y llave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Candado y llave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Candado y llave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presentaciones\Candado y llave.pot</Template>
  <TotalTime>3197</TotalTime>
  <Words>2492</Words>
  <Application>Microsoft Office PowerPoint</Application>
  <PresentationFormat>Presentación en pantalla (4:3)</PresentationFormat>
  <Paragraphs>582</Paragraphs>
  <Slides>43</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5" baseType="lpstr">
      <vt:lpstr>Candado y llave</vt:lpstr>
      <vt:lpstr>Diapositiva</vt:lpstr>
      <vt:lpstr>Diapositiva 1</vt:lpstr>
      <vt:lpstr>Diapositiva 2</vt:lpstr>
      <vt:lpstr>COMUNIDAD DE MASCARILLA</vt:lpstr>
      <vt:lpstr>INTRODUCCION </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Croquis de la comunidad de Mascarilla </vt:lpstr>
      <vt:lpstr>Diapositiva 42</vt:lpstr>
      <vt:lpstr>Diapositiva 43</vt:lpstr>
    </vt:vector>
  </TitlesOfParts>
  <Company>SALUD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edgardo</dc:creator>
  <cp:lastModifiedBy>Tatiana</cp:lastModifiedBy>
  <cp:revision>72</cp:revision>
  <dcterms:created xsi:type="dcterms:W3CDTF">2000-08-23T03:16:43Z</dcterms:created>
  <dcterms:modified xsi:type="dcterms:W3CDTF">2011-11-28T02:04:57Z</dcterms:modified>
</cp:coreProperties>
</file>