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docProps/custom.xml" ContentType="application/vnd.openxmlformats-officedocument.custom-properties+xml"/>
  <Override PartName="/ppt/charts/chart7.xml" ContentType="application/vnd.openxmlformats-officedocument.drawingml.chart+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10.xml" ContentType="application/vnd.openxmlformats-officedocument.drawingml.chart+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8">
  <p:sldMasterIdLst>
    <p:sldMasterId id="2147483649" r:id="rId1"/>
  </p:sldMasterIdLst>
  <p:notesMasterIdLst>
    <p:notesMasterId r:id="rId67"/>
  </p:notesMasterIdLst>
  <p:handoutMasterIdLst>
    <p:handoutMasterId r:id="rId68"/>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20" r:id="rId65"/>
    <p:sldId id="319" r:id="rId66"/>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3981" autoAdjust="0"/>
    <p:restoredTop sz="86453" autoAdjust="0"/>
  </p:normalViewPr>
  <p:slideViewPr>
    <p:cSldViewPr>
      <p:cViewPr>
        <p:scale>
          <a:sx n="60" d="100"/>
          <a:sy n="60" d="100"/>
        </p:scale>
        <p:origin x="-660" y="-3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D:\TESIS%20WILIAM\TESIS%20ULTIMA%2028%20-02-%202011\HOJAS%20DE%20CALCULO%20EXEL\GRAFICO%20DEL%20PERFIL%20DE%20LAS%20MEJORES%20ESPECIES%20EN%20EL%20BOSQUE%20SECUNDARIO.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D:\TESIS%20WILIAM\TESIS%20ULTIMA%2028%20-02-%202011\HOJAS%20DE%20CALCULO%20EXEL\PERFILES%20IDEALIZADOS%20FINALES.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D:\TESIS%20WILIAM\TESIS%20ULTIMA%2028%20-02-%202011\HOJAS%20DE%20CALCULO%20EXEL\PERFILES%20IDEALIZADOS%20FINALES.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D:\TESIS%20WILIAM\TESIS%20ULTIMA%2028%20-02-%202011\HOJAS%20DE%20CALCULO%20EXEL\PERFILES%20IDEALIZADOS%20FINAL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TESIS%20WILIAM\TESIS%20ULTIMA%2028%20-02-%202011\HOJAS%20DE%20CALCULO%20EXEL\GRAFICO%20DEL%20PERFIL%20DE%20LAS%20MEJORES%20ESPECIES%20EN%20EL%20BOSQUE%20SECUNDARIO.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TESIS%20WILIAM\TESIS%20ULTIMA%2028%20-02-%202011\HOJAS%20DE%20CALCULO%20EXEL\GRAFICO%20DEL%20PERFIL%20DE%20LAS%20MEJORES%20ESPECIES%20EN%20EL%20BOSQUE%20SECUNDARIO.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TESIS%20WILIAM\TESIS%20ULTIMA%2028%20-02-%202011\HOJAS%20DE%20CALCULO%20EXEL\GRAFICO%20DEL%20PERFIL%20DE%20LAS%20MEJORES%20ESPECIES%20EN%20EL%20BOSQUE%20SECUNDARIO.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TESIS%20WILIAM\TESIS%20ULTIMA%2028%20-02-%202011\HOJAS%20DE%20CALCULO%20EXEL\GRAFICO%20DEL%20PERFIL%20DE%20LAS%20MEJORES%20ESPECIES%20EN%20EL%20BOSQUE%20SECUNDARIO.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TESIS%20WILIAM\TESIS%20ULTIMA%2028%20-02-%202011\HOJAS%20DE%20CALCULO%20EXEL\GRAFICO%20DEL%20PERFIL%20DE%20LAS%20MEJORES%20ESPECIES%20EN%20EL%20BOSQUE%20SECUNDARIO.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TESIS%20WILIAM\TESIS%20ULTIMA%2028%20-02-%202011\HOJAS%20DE%20CALCULO%20EXEL\GRAFICO%20DEL%20PERFIL%20DE%20LAS%20MEJORES%20ESPECIES%20EN%20EL%20BOSQUE%20SECUNDARIO.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D:\TESIS%20WILIAM\TESIS%20ULTIMA%2028%20-02-%202011\HOJAS%20DE%20CALCULO%20EXEL\GRAFICO%20DEL%20PERFIL%20DE%20LAS%20MEJORES%20ESPECIES%20EN%20EL%20BOSQUE%20SECUNDARIO.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D:\TESIS%20WILIAM\TESIS%20ULTIMA%2028%20-02-%202011\HOJAS%20DE%20CALCULO%20EXEL\PERFILES%20IDEALIZADOS%20FINAL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C"/>
  <c:chart>
    <c:title>
      <c:tx>
        <c:rich>
          <a:bodyPr/>
          <a:lstStyle/>
          <a:p>
            <a:pPr>
              <a:defRPr lang="es-ES" sz="1200" b="0"/>
            </a:pPr>
            <a:r>
              <a:rPr lang="en-US" sz="1200" b="0"/>
              <a:t>Gráfico 1: Perfil Horizontal del Bosque Secundario en el año cero (Abril 2008) con las cinco mejores especies. </a:t>
            </a:r>
          </a:p>
        </c:rich>
      </c:tx>
      <c:layout/>
    </c:title>
    <c:view3D>
      <c:rAngAx val="1"/>
    </c:view3D>
    <c:plotArea>
      <c:layout>
        <c:manualLayout>
          <c:layoutTarget val="inner"/>
          <c:xMode val="edge"/>
          <c:yMode val="edge"/>
          <c:x val="0.1757831523295724"/>
          <c:y val="0.18511273874198494"/>
          <c:w val="0.64537311190305169"/>
          <c:h val="0.39743800384170075"/>
        </c:manualLayout>
      </c:layout>
      <c:bar3DChart>
        <c:barDir val="col"/>
        <c:grouping val="clustered"/>
        <c:ser>
          <c:idx val="0"/>
          <c:order val="0"/>
          <c:tx>
            <c:strRef>
              <c:f>'grafico perfil mej. sp año 2008'!$C$3</c:f>
              <c:strCache>
                <c:ptCount val="1"/>
                <c:pt idx="0">
                  <c:v>PROMEDIO DAP</c:v>
                </c:pt>
              </c:strCache>
            </c:strRef>
          </c:tx>
          <c:dLbls>
            <c:txPr>
              <a:bodyPr/>
              <a:lstStyle/>
              <a:p>
                <a:pPr>
                  <a:defRPr lang="es-ES" sz="1200"/>
                </a:pPr>
                <a:endParaRPr lang="es-EC"/>
              </a:p>
            </c:txPr>
            <c:showVal val="1"/>
          </c:dLbls>
          <c:cat>
            <c:strRef>
              <c:f>'grafico perfil mej. sp año 2008'!$B$4:$B$8</c:f>
              <c:strCache>
                <c:ptCount val="5"/>
                <c:pt idx="0">
                  <c:v>MORAL BOBO</c:v>
                </c:pt>
                <c:pt idx="1">
                  <c:v>MINDAL</c:v>
                </c:pt>
                <c:pt idx="2">
                  <c:v>BALSAMO</c:v>
                </c:pt>
                <c:pt idx="3">
                  <c:v>SANGRE DE GALLINA</c:v>
                </c:pt>
                <c:pt idx="4">
                  <c:v>MATAPALO</c:v>
                </c:pt>
              </c:strCache>
            </c:strRef>
          </c:cat>
          <c:val>
            <c:numRef>
              <c:f>'grafico perfil mej. sp año 2008'!$C$4:$C$8</c:f>
              <c:numCache>
                <c:formatCode>0.00</c:formatCode>
                <c:ptCount val="5"/>
                <c:pt idx="0">
                  <c:v>64.75</c:v>
                </c:pt>
                <c:pt idx="1">
                  <c:v>30</c:v>
                </c:pt>
                <c:pt idx="2">
                  <c:v>28</c:v>
                </c:pt>
                <c:pt idx="3">
                  <c:v>23.7</c:v>
                </c:pt>
                <c:pt idx="4">
                  <c:v>21.987234042552828</c:v>
                </c:pt>
              </c:numCache>
            </c:numRef>
          </c:val>
        </c:ser>
        <c:shape val="cylinder"/>
        <c:axId val="136583808"/>
        <c:axId val="137257344"/>
        <c:axId val="0"/>
      </c:bar3DChart>
      <c:catAx>
        <c:axId val="136583808"/>
        <c:scaling>
          <c:orientation val="minMax"/>
        </c:scaling>
        <c:axPos val="b"/>
        <c:majorTickMark val="none"/>
        <c:tickLblPos val="nextTo"/>
        <c:txPr>
          <a:bodyPr/>
          <a:lstStyle/>
          <a:p>
            <a:pPr>
              <a:defRPr lang="es-ES"/>
            </a:pPr>
            <a:endParaRPr lang="es-EC"/>
          </a:p>
        </c:txPr>
        <c:crossAx val="137257344"/>
        <c:crosses val="autoZero"/>
        <c:auto val="1"/>
        <c:lblAlgn val="ctr"/>
        <c:lblOffset val="100"/>
      </c:catAx>
      <c:valAx>
        <c:axId val="137257344"/>
        <c:scaling>
          <c:orientation val="minMax"/>
        </c:scaling>
        <c:axPos val="l"/>
        <c:majorGridlines/>
        <c:title>
          <c:tx>
            <c:rich>
              <a:bodyPr/>
              <a:lstStyle/>
              <a:p>
                <a:pPr>
                  <a:defRPr lang="es-ES" sz="1200" b="0"/>
                </a:pPr>
                <a:r>
                  <a:rPr lang="es-EC" sz="1200" b="0"/>
                  <a:t>Promedio DAP </a:t>
                </a:r>
              </a:p>
              <a:p>
                <a:pPr>
                  <a:defRPr lang="es-ES" sz="1200" b="0"/>
                </a:pPr>
                <a:r>
                  <a:rPr lang="es-EC" sz="1200" b="0"/>
                  <a:t>(cm)</a:t>
                </a:r>
              </a:p>
            </c:rich>
          </c:tx>
          <c:layout>
            <c:manualLayout>
              <c:xMode val="edge"/>
              <c:yMode val="edge"/>
              <c:x val="7.5127860900139022E-3"/>
              <c:y val="0.21410139715216145"/>
            </c:manualLayout>
          </c:layout>
        </c:title>
        <c:numFmt formatCode="0.00" sourceLinked="1"/>
        <c:tickLblPos val="nextTo"/>
        <c:txPr>
          <a:bodyPr/>
          <a:lstStyle/>
          <a:p>
            <a:pPr>
              <a:defRPr lang="es-ES" sz="1200"/>
            </a:pPr>
            <a:endParaRPr lang="es-EC"/>
          </a:p>
        </c:txPr>
        <c:crossAx val="136583808"/>
        <c:crosses val="autoZero"/>
        <c:crossBetween val="between"/>
      </c:valAx>
    </c:plotArea>
    <c:legend>
      <c:legendPos val="r"/>
      <c:layout>
        <c:manualLayout>
          <c:xMode val="edge"/>
          <c:yMode val="edge"/>
          <c:x val="0.69197025190112693"/>
          <c:y val="0.78794039335071564"/>
          <c:w val="0.21667309071200871"/>
          <c:h val="0.15744939016464957"/>
        </c:manualLayout>
      </c:layout>
      <c:txPr>
        <a:bodyPr/>
        <a:lstStyle/>
        <a:p>
          <a:pPr>
            <a:defRPr lang="es-ES" sz="1200"/>
          </a:pPr>
          <a:endParaRPr lang="es-EC"/>
        </a:p>
      </c:txPr>
    </c:legend>
    <c:plotVisOnly val="1"/>
    <c:dispBlanksAs val="gap"/>
  </c:chart>
  <c:spPr>
    <a:solidFill>
      <a:srgbClr val="92D050"/>
    </a:solidFill>
    <a:ln w="28575"/>
  </c:spPr>
  <c:txPr>
    <a:bodyPr/>
    <a:lstStyle/>
    <a:p>
      <a:pPr>
        <a:defRPr>
          <a:latin typeface="Times New Roman" pitchFamily="18" charset="0"/>
          <a:cs typeface="Times New Roman" pitchFamily="18" charset="0"/>
        </a:defRPr>
      </a:pPr>
      <a:endParaRPr lang="es-EC"/>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s-EC"/>
  <c:chart>
    <c:title>
      <c:tx>
        <c:rich>
          <a:bodyPr/>
          <a:lstStyle/>
          <a:p>
            <a:pPr>
              <a:defRPr lang="es-ES" sz="1200" b="0"/>
            </a:pPr>
            <a:r>
              <a:rPr lang="en-US" sz="1200" b="0"/>
              <a:t>Gráfico 10: Perfil Idealizado DAP/Parcela Año uno (Abril 2009)</a:t>
            </a:r>
          </a:p>
        </c:rich>
      </c:tx>
      <c:layout/>
    </c:title>
    <c:view3D>
      <c:rAngAx val="1"/>
    </c:view3D>
    <c:plotArea>
      <c:layout>
        <c:manualLayout>
          <c:layoutTarget val="inner"/>
          <c:xMode val="edge"/>
          <c:yMode val="edge"/>
          <c:x val="0.11155348368401158"/>
          <c:y val="0.17803662014941871"/>
          <c:w val="0.81740954108089392"/>
          <c:h val="0.4058887376885984"/>
        </c:manualLayout>
      </c:layout>
      <c:bar3DChart>
        <c:barDir val="col"/>
        <c:grouping val="clustered"/>
        <c:ser>
          <c:idx val="0"/>
          <c:order val="0"/>
          <c:tx>
            <c:strRef>
              <c:f>'PERF. HORIZ. IDEALIZADO AÑO 0'!$C$17</c:f>
              <c:strCache>
                <c:ptCount val="1"/>
                <c:pt idx="0">
                  <c:v>DAP PROMEDIO</c:v>
                </c:pt>
              </c:strCache>
            </c:strRef>
          </c:tx>
          <c:dLbls>
            <c:txPr>
              <a:bodyPr/>
              <a:lstStyle/>
              <a:p>
                <a:pPr>
                  <a:defRPr lang="es-ES" sz="1200"/>
                </a:pPr>
                <a:endParaRPr lang="es-EC"/>
              </a:p>
            </c:txPr>
            <c:showVal val="1"/>
          </c:dLbls>
          <c:cat>
            <c:strRef>
              <c:f>'PERF. HORIZ. IDEALIZADO AÑO 0'!$B$18:$B$25</c:f>
              <c:strCache>
                <c:ptCount val="8"/>
                <c:pt idx="0">
                  <c:v>PARCELA 01</c:v>
                </c:pt>
                <c:pt idx="1">
                  <c:v>PARCELA 03</c:v>
                </c:pt>
                <c:pt idx="2">
                  <c:v>PARCELA 02</c:v>
                </c:pt>
                <c:pt idx="3">
                  <c:v>PARCELA 04</c:v>
                </c:pt>
                <c:pt idx="4">
                  <c:v>PARCELA 07</c:v>
                </c:pt>
                <c:pt idx="5">
                  <c:v>PARCELA 05</c:v>
                </c:pt>
                <c:pt idx="6">
                  <c:v>PARCELA 08</c:v>
                </c:pt>
                <c:pt idx="7">
                  <c:v>PARCELA 06</c:v>
                </c:pt>
              </c:strCache>
            </c:strRef>
          </c:cat>
          <c:val>
            <c:numRef>
              <c:f>'PERF. HORIZ. IDEALIZADO AÑO 0'!$C$18:$C$25</c:f>
              <c:numCache>
                <c:formatCode>0.00</c:formatCode>
                <c:ptCount val="8"/>
                <c:pt idx="0">
                  <c:v>22.400000000000002</c:v>
                </c:pt>
                <c:pt idx="1">
                  <c:v>20.395555555555553</c:v>
                </c:pt>
                <c:pt idx="2">
                  <c:v>20.062857142857144</c:v>
                </c:pt>
                <c:pt idx="3">
                  <c:v>19.681250000000031</c:v>
                </c:pt>
                <c:pt idx="4">
                  <c:v>19.629545454545454</c:v>
                </c:pt>
                <c:pt idx="5">
                  <c:v>18.6046511627911</c:v>
                </c:pt>
                <c:pt idx="6">
                  <c:v>18.551020408163229</c:v>
                </c:pt>
                <c:pt idx="7">
                  <c:v>17.645652173912989</c:v>
                </c:pt>
              </c:numCache>
            </c:numRef>
          </c:val>
        </c:ser>
        <c:shape val="cylinder"/>
        <c:axId val="139297152"/>
        <c:axId val="139298688"/>
        <c:axId val="0"/>
      </c:bar3DChart>
      <c:catAx>
        <c:axId val="139297152"/>
        <c:scaling>
          <c:orientation val="minMax"/>
        </c:scaling>
        <c:axPos val="b"/>
        <c:minorGridlines/>
        <c:majorTickMark val="none"/>
        <c:tickLblPos val="nextTo"/>
        <c:txPr>
          <a:bodyPr/>
          <a:lstStyle/>
          <a:p>
            <a:pPr>
              <a:defRPr lang="es-ES" sz="1200"/>
            </a:pPr>
            <a:endParaRPr lang="es-EC"/>
          </a:p>
        </c:txPr>
        <c:crossAx val="139298688"/>
        <c:crosses val="autoZero"/>
        <c:auto val="1"/>
        <c:lblAlgn val="ctr"/>
        <c:lblOffset val="100"/>
      </c:catAx>
      <c:valAx>
        <c:axId val="139298688"/>
        <c:scaling>
          <c:orientation val="minMax"/>
        </c:scaling>
        <c:axPos val="l"/>
        <c:majorGridlines/>
        <c:title>
          <c:tx>
            <c:rich>
              <a:bodyPr/>
              <a:lstStyle/>
              <a:p>
                <a:pPr>
                  <a:defRPr lang="es-ES"/>
                </a:pPr>
                <a:r>
                  <a:rPr lang="en-US"/>
                  <a:t>  DAP Promedio (cm)</a:t>
                </a:r>
              </a:p>
            </c:rich>
          </c:tx>
          <c:layout>
            <c:manualLayout>
              <c:xMode val="edge"/>
              <c:yMode val="edge"/>
              <c:x val="3.1148840425437092E-2"/>
              <c:y val="0.17803662014941871"/>
            </c:manualLayout>
          </c:layout>
        </c:title>
        <c:numFmt formatCode="0.00" sourceLinked="1"/>
        <c:tickLblPos val="nextTo"/>
        <c:txPr>
          <a:bodyPr/>
          <a:lstStyle/>
          <a:p>
            <a:pPr>
              <a:defRPr lang="es-ES" sz="1000"/>
            </a:pPr>
            <a:endParaRPr lang="es-EC"/>
          </a:p>
        </c:txPr>
        <c:crossAx val="139297152"/>
        <c:crosses val="autoZero"/>
        <c:crossBetween val="between"/>
      </c:valAx>
    </c:plotArea>
    <c:legend>
      <c:legendPos val="r"/>
      <c:layout>
        <c:manualLayout>
          <c:xMode val="edge"/>
          <c:yMode val="edge"/>
          <c:x val="0.71981599188094436"/>
          <c:y val="0.87304179833329321"/>
          <c:w val="0.27010463304031057"/>
          <c:h val="0.10090718794961753"/>
        </c:manualLayout>
      </c:layout>
      <c:txPr>
        <a:bodyPr/>
        <a:lstStyle/>
        <a:p>
          <a:pPr>
            <a:defRPr lang="es-ES"/>
          </a:pPr>
          <a:endParaRPr lang="es-EC"/>
        </a:p>
      </c:txPr>
    </c:legend>
    <c:plotVisOnly val="1"/>
    <c:dispBlanksAs val="gap"/>
  </c:chart>
  <c:spPr>
    <a:solidFill>
      <a:srgbClr val="92D050"/>
    </a:solidFill>
    <a:ln w="28575"/>
  </c:spPr>
  <c:txPr>
    <a:bodyPr/>
    <a:lstStyle/>
    <a:p>
      <a:pPr>
        <a:defRPr sz="1200">
          <a:latin typeface="Times New Roman" pitchFamily="18" charset="0"/>
          <a:cs typeface="Times New Roman" pitchFamily="18" charset="0"/>
        </a:defRPr>
      </a:pPr>
      <a:endParaRPr lang="es-EC"/>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s-EC"/>
  <c:chart>
    <c:title>
      <c:tx>
        <c:rich>
          <a:bodyPr/>
          <a:lstStyle/>
          <a:p>
            <a:pPr>
              <a:defRPr lang="es-ES" sz="1200" b="0"/>
            </a:pPr>
            <a:r>
              <a:rPr lang="en-US" sz="1200" b="0"/>
              <a:t>Gráfico 11: Perfil Idealizado Altura/Parcela Año cero (Abril 2008).</a:t>
            </a:r>
          </a:p>
        </c:rich>
      </c:tx>
      <c:layout/>
    </c:title>
    <c:view3D>
      <c:rAngAx val="1"/>
    </c:view3D>
    <c:plotArea>
      <c:layout>
        <c:manualLayout>
          <c:layoutTarget val="inner"/>
          <c:xMode val="edge"/>
          <c:yMode val="edge"/>
          <c:x val="0.10903363991432539"/>
          <c:y val="0.19254839227448994"/>
          <c:w val="0.71827888718143584"/>
          <c:h val="0.44318078601388688"/>
        </c:manualLayout>
      </c:layout>
      <c:bar3DChart>
        <c:barDir val="col"/>
        <c:grouping val="clustered"/>
        <c:ser>
          <c:idx val="0"/>
          <c:order val="0"/>
          <c:tx>
            <c:strRef>
              <c:f>'PERF. VERT. IDEALIZADO AÑO 1'!$C$2</c:f>
              <c:strCache>
                <c:ptCount val="1"/>
                <c:pt idx="0">
                  <c:v>ALTURA PROMEDIO</c:v>
                </c:pt>
              </c:strCache>
            </c:strRef>
          </c:tx>
          <c:dLbls>
            <c:txPr>
              <a:bodyPr/>
              <a:lstStyle/>
              <a:p>
                <a:pPr>
                  <a:defRPr lang="es-ES"/>
                </a:pPr>
                <a:endParaRPr lang="es-EC"/>
              </a:p>
            </c:txPr>
            <c:showVal val="1"/>
          </c:dLbls>
          <c:cat>
            <c:strRef>
              <c:f>'PERF. VERT. IDEALIZADO AÑO 1'!$B$3:$B$10</c:f>
              <c:strCache>
                <c:ptCount val="8"/>
                <c:pt idx="0">
                  <c:v>PARCELA 07</c:v>
                </c:pt>
                <c:pt idx="1">
                  <c:v>PARCELA 05</c:v>
                </c:pt>
                <c:pt idx="2">
                  <c:v>PARCELA 02</c:v>
                </c:pt>
                <c:pt idx="3">
                  <c:v>PARCELA 08</c:v>
                </c:pt>
                <c:pt idx="4">
                  <c:v>PARCELA 06</c:v>
                </c:pt>
                <c:pt idx="5">
                  <c:v>PARCELA 03</c:v>
                </c:pt>
                <c:pt idx="6">
                  <c:v>PARCELA 04</c:v>
                </c:pt>
                <c:pt idx="7">
                  <c:v>PARCELA 01</c:v>
                </c:pt>
              </c:strCache>
            </c:strRef>
          </c:cat>
          <c:val>
            <c:numRef>
              <c:f>'PERF. VERT. IDEALIZADO AÑO 1'!$C$3:$C$10</c:f>
              <c:numCache>
                <c:formatCode>0.00</c:formatCode>
                <c:ptCount val="8"/>
                <c:pt idx="0">
                  <c:v>16.350000000000001</c:v>
                </c:pt>
                <c:pt idx="1">
                  <c:v>15.24</c:v>
                </c:pt>
                <c:pt idx="2">
                  <c:v>15.08</c:v>
                </c:pt>
                <c:pt idx="3">
                  <c:v>14.58</c:v>
                </c:pt>
                <c:pt idx="4">
                  <c:v>14.450000000000006</c:v>
                </c:pt>
                <c:pt idx="5" formatCode="General">
                  <c:v>14.32</c:v>
                </c:pt>
                <c:pt idx="6">
                  <c:v>13.96</c:v>
                </c:pt>
                <c:pt idx="7" formatCode="General">
                  <c:v>12.26</c:v>
                </c:pt>
              </c:numCache>
            </c:numRef>
          </c:val>
        </c:ser>
        <c:shape val="cylinder"/>
        <c:axId val="139320320"/>
        <c:axId val="139326208"/>
        <c:axId val="0"/>
      </c:bar3DChart>
      <c:catAx>
        <c:axId val="139320320"/>
        <c:scaling>
          <c:orientation val="minMax"/>
        </c:scaling>
        <c:axPos val="b"/>
        <c:minorGridlines/>
        <c:majorTickMark val="none"/>
        <c:tickLblPos val="nextTo"/>
        <c:txPr>
          <a:bodyPr/>
          <a:lstStyle/>
          <a:p>
            <a:pPr>
              <a:defRPr lang="es-ES"/>
            </a:pPr>
            <a:endParaRPr lang="es-EC"/>
          </a:p>
        </c:txPr>
        <c:crossAx val="139326208"/>
        <c:crosses val="autoZero"/>
        <c:auto val="1"/>
        <c:lblAlgn val="ctr"/>
        <c:lblOffset val="100"/>
      </c:catAx>
      <c:valAx>
        <c:axId val="139326208"/>
        <c:scaling>
          <c:orientation val="minMax"/>
        </c:scaling>
        <c:axPos val="l"/>
        <c:majorGridlines/>
        <c:title>
          <c:tx>
            <c:rich>
              <a:bodyPr/>
              <a:lstStyle/>
              <a:p>
                <a:pPr>
                  <a:defRPr lang="es-ES"/>
                </a:pPr>
                <a:r>
                  <a:rPr lang="en-US"/>
                  <a:t>Altura Promedio (m)</a:t>
                </a:r>
              </a:p>
            </c:rich>
          </c:tx>
          <c:layout>
            <c:manualLayout>
              <c:xMode val="edge"/>
              <c:yMode val="edge"/>
              <c:x val="1.0099311049060861E-2"/>
              <c:y val="0.19254841200431541"/>
            </c:manualLayout>
          </c:layout>
        </c:title>
        <c:numFmt formatCode="0.00" sourceLinked="1"/>
        <c:tickLblPos val="nextTo"/>
        <c:txPr>
          <a:bodyPr/>
          <a:lstStyle/>
          <a:p>
            <a:pPr>
              <a:defRPr lang="es-ES"/>
            </a:pPr>
            <a:endParaRPr lang="es-EC"/>
          </a:p>
        </c:txPr>
        <c:crossAx val="139320320"/>
        <c:crosses val="autoZero"/>
        <c:crossBetween val="between"/>
      </c:valAx>
    </c:plotArea>
    <c:legend>
      <c:legendPos val="r"/>
      <c:layout>
        <c:manualLayout>
          <c:xMode val="edge"/>
          <c:yMode val="edge"/>
          <c:x val="0.75423705777485894"/>
          <c:y val="0.78548507575659998"/>
          <c:w val="0.23316372337670968"/>
          <c:h val="0.19045223358690336"/>
        </c:manualLayout>
      </c:layout>
      <c:txPr>
        <a:bodyPr/>
        <a:lstStyle/>
        <a:p>
          <a:pPr>
            <a:defRPr lang="es-ES"/>
          </a:pPr>
          <a:endParaRPr lang="es-EC"/>
        </a:p>
      </c:txPr>
    </c:legend>
    <c:plotVisOnly val="1"/>
    <c:dispBlanksAs val="gap"/>
  </c:chart>
  <c:spPr>
    <a:solidFill>
      <a:srgbClr val="92D050"/>
    </a:solidFill>
    <a:ln w="28575"/>
  </c:spPr>
  <c:txPr>
    <a:bodyPr/>
    <a:lstStyle/>
    <a:p>
      <a:pPr>
        <a:defRPr sz="1100">
          <a:latin typeface="Times New Roman" pitchFamily="18" charset="0"/>
          <a:cs typeface="Times New Roman" pitchFamily="18" charset="0"/>
        </a:defRPr>
      </a:pPr>
      <a:endParaRPr lang="es-EC"/>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s-EC"/>
  <c:chart>
    <c:title>
      <c:tx>
        <c:rich>
          <a:bodyPr/>
          <a:lstStyle/>
          <a:p>
            <a:pPr>
              <a:defRPr lang="es-ES" sz="1200" b="0"/>
            </a:pPr>
            <a:r>
              <a:rPr lang="en-US" sz="1200" b="0"/>
              <a:t>Gráfico</a:t>
            </a:r>
            <a:r>
              <a:rPr lang="en-US" sz="1200" b="0" baseline="0"/>
              <a:t> 12</a:t>
            </a:r>
            <a:r>
              <a:rPr lang="en-US" sz="1200" b="0"/>
              <a:t>: Perfil Idealizado Altura/Parcela Año uno (Abril 2009).</a:t>
            </a:r>
          </a:p>
        </c:rich>
      </c:tx>
      <c:layout/>
    </c:title>
    <c:view3D>
      <c:rAngAx val="1"/>
    </c:view3D>
    <c:plotArea>
      <c:layout>
        <c:manualLayout>
          <c:layoutTarget val="inner"/>
          <c:xMode val="edge"/>
          <c:yMode val="edge"/>
          <c:x val="0.11911301499307043"/>
          <c:y val="0.19254839227448994"/>
          <c:w val="0.71827888718143584"/>
          <c:h val="0.44318078601388688"/>
        </c:manualLayout>
      </c:layout>
      <c:bar3DChart>
        <c:barDir val="col"/>
        <c:grouping val="clustered"/>
        <c:ser>
          <c:idx val="0"/>
          <c:order val="0"/>
          <c:tx>
            <c:strRef>
              <c:f>'PERF. VERT. IDEALIZADO AÑO 1'!$C$17</c:f>
              <c:strCache>
                <c:ptCount val="1"/>
                <c:pt idx="0">
                  <c:v>ALTURA PROMEDIO</c:v>
                </c:pt>
              </c:strCache>
            </c:strRef>
          </c:tx>
          <c:dLbls>
            <c:txPr>
              <a:bodyPr/>
              <a:lstStyle/>
              <a:p>
                <a:pPr>
                  <a:defRPr lang="es-ES" sz="1200"/>
                </a:pPr>
                <a:endParaRPr lang="es-EC"/>
              </a:p>
            </c:txPr>
            <c:showVal val="1"/>
          </c:dLbls>
          <c:cat>
            <c:strRef>
              <c:f>'PERF. VERT. IDEALIZADO AÑO 1'!$B$18:$B$25</c:f>
              <c:strCache>
                <c:ptCount val="8"/>
                <c:pt idx="0">
                  <c:v>PARCELA 07</c:v>
                </c:pt>
                <c:pt idx="1">
                  <c:v>PARCELA 02</c:v>
                </c:pt>
                <c:pt idx="2">
                  <c:v>PARCELA 05</c:v>
                </c:pt>
                <c:pt idx="3">
                  <c:v>PARCELA 08</c:v>
                </c:pt>
                <c:pt idx="4">
                  <c:v>PARCELA 03</c:v>
                </c:pt>
                <c:pt idx="5">
                  <c:v>PARCELA 06</c:v>
                </c:pt>
                <c:pt idx="6">
                  <c:v>PARCELA 04</c:v>
                </c:pt>
                <c:pt idx="7">
                  <c:v>PARCELA 01</c:v>
                </c:pt>
              </c:strCache>
            </c:strRef>
          </c:cat>
          <c:val>
            <c:numRef>
              <c:f>'PERF. VERT. IDEALIZADO AÑO 1'!$C$18:$C$25</c:f>
              <c:numCache>
                <c:formatCode>0.00</c:formatCode>
                <c:ptCount val="8"/>
                <c:pt idx="0">
                  <c:v>15.54</c:v>
                </c:pt>
                <c:pt idx="1">
                  <c:v>14.71</c:v>
                </c:pt>
                <c:pt idx="2">
                  <c:v>14.6</c:v>
                </c:pt>
                <c:pt idx="3">
                  <c:v>14.52</c:v>
                </c:pt>
                <c:pt idx="4">
                  <c:v>14.29</c:v>
                </c:pt>
                <c:pt idx="5">
                  <c:v>13.870000000000006</c:v>
                </c:pt>
                <c:pt idx="6">
                  <c:v>13.84</c:v>
                </c:pt>
                <c:pt idx="7">
                  <c:v>13.28</c:v>
                </c:pt>
              </c:numCache>
            </c:numRef>
          </c:val>
        </c:ser>
        <c:shape val="cylinder"/>
        <c:axId val="139385856"/>
        <c:axId val="139387648"/>
        <c:axId val="0"/>
      </c:bar3DChart>
      <c:catAx>
        <c:axId val="139385856"/>
        <c:scaling>
          <c:orientation val="minMax"/>
        </c:scaling>
        <c:axPos val="b"/>
        <c:minorGridlines/>
        <c:majorTickMark val="none"/>
        <c:tickLblPos val="nextTo"/>
        <c:txPr>
          <a:bodyPr/>
          <a:lstStyle/>
          <a:p>
            <a:pPr>
              <a:defRPr lang="es-ES" sz="1000"/>
            </a:pPr>
            <a:endParaRPr lang="es-EC"/>
          </a:p>
        </c:txPr>
        <c:crossAx val="139387648"/>
        <c:crosses val="autoZero"/>
        <c:auto val="1"/>
        <c:lblAlgn val="ctr"/>
        <c:lblOffset val="100"/>
      </c:catAx>
      <c:valAx>
        <c:axId val="139387648"/>
        <c:scaling>
          <c:orientation val="minMax"/>
        </c:scaling>
        <c:axPos val="l"/>
        <c:majorGridlines/>
        <c:title>
          <c:tx>
            <c:rich>
              <a:bodyPr/>
              <a:lstStyle/>
              <a:p>
                <a:pPr>
                  <a:defRPr lang="es-ES"/>
                </a:pPr>
                <a:r>
                  <a:rPr lang="en-US"/>
                  <a:t> Altura Promedio (m)</a:t>
                </a:r>
              </a:p>
            </c:rich>
          </c:tx>
          <c:layout>
            <c:manualLayout>
              <c:xMode val="edge"/>
              <c:yMode val="edge"/>
              <c:x val="2.4692881639763551E-2"/>
              <c:y val="0.19254834921950545"/>
            </c:manualLayout>
          </c:layout>
        </c:title>
        <c:numFmt formatCode="0.00" sourceLinked="1"/>
        <c:tickLblPos val="nextTo"/>
        <c:txPr>
          <a:bodyPr/>
          <a:lstStyle/>
          <a:p>
            <a:pPr>
              <a:defRPr lang="es-ES" sz="1000"/>
            </a:pPr>
            <a:endParaRPr lang="es-EC"/>
          </a:p>
        </c:txPr>
        <c:crossAx val="139385856"/>
        <c:crosses val="autoZero"/>
        <c:crossBetween val="between"/>
      </c:valAx>
    </c:plotArea>
    <c:legend>
      <c:legendPos val="r"/>
      <c:layout>
        <c:manualLayout>
          <c:xMode val="edge"/>
          <c:yMode val="edge"/>
          <c:x val="0.78951487055046676"/>
          <c:y val="0.76968300887943464"/>
          <c:w val="0.20796528567984995"/>
          <c:h val="0.19045223358690336"/>
        </c:manualLayout>
      </c:layout>
      <c:txPr>
        <a:bodyPr/>
        <a:lstStyle/>
        <a:p>
          <a:pPr>
            <a:defRPr lang="es-ES"/>
          </a:pPr>
          <a:endParaRPr lang="es-EC"/>
        </a:p>
      </c:txPr>
    </c:legend>
    <c:plotVisOnly val="1"/>
    <c:dispBlanksAs val="gap"/>
  </c:chart>
  <c:spPr>
    <a:solidFill>
      <a:srgbClr val="92D050"/>
    </a:solidFill>
    <a:ln w="28575"/>
  </c:spPr>
  <c:txPr>
    <a:bodyPr/>
    <a:lstStyle/>
    <a:p>
      <a:pPr>
        <a:defRPr sz="1200">
          <a:latin typeface="Times New Roman" pitchFamily="18" charset="0"/>
          <a:cs typeface="Times New Roman" pitchFamily="18" charset="0"/>
        </a:defRPr>
      </a:pPr>
      <a:endParaRPr lang="es-EC"/>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C"/>
  <c:chart>
    <c:title>
      <c:tx>
        <c:rich>
          <a:bodyPr/>
          <a:lstStyle/>
          <a:p>
            <a:pPr>
              <a:defRPr lang="es-ES"/>
            </a:pPr>
            <a:r>
              <a:rPr lang="en-US" sz="1200" b="0"/>
              <a:t>Gráfico 2: Perfil Horizontal</a:t>
            </a:r>
            <a:r>
              <a:rPr lang="en-US" sz="1200" b="0" baseline="0"/>
              <a:t> del Bosque Secundario en el año cero (Abril 2008) con las cinco especies inferiores. </a:t>
            </a:r>
            <a:endParaRPr lang="en-US" sz="1200" b="0"/>
          </a:p>
        </c:rich>
      </c:tx>
      <c:layout/>
    </c:title>
    <c:view3D>
      <c:rAngAx val="1"/>
    </c:view3D>
    <c:plotArea>
      <c:layout>
        <c:manualLayout>
          <c:layoutTarget val="inner"/>
          <c:xMode val="edge"/>
          <c:yMode val="edge"/>
          <c:x val="0.1757831523295724"/>
          <c:y val="0.18511273874198494"/>
          <c:w val="0.64537311190305169"/>
          <c:h val="0.39743800384170075"/>
        </c:manualLayout>
      </c:layout>
      <c:bar3DChart>
        <c:barDir val="col"/>
        <c:grouping val="clustered"/>
        <c:ser>
          <c:idx val="0"/>
          <c:order val="0"/>
          <c:tx>
            <c:strRef>
              <c:f>'grafico perfil mej. sp año 2008'!$C$3</c:f>
              <c:strCache>
                <c:ptCount val="1"/>
                <c:pt idx="0">
                  <c:v>PROMEDIO DAP</c:v>
                </c:pt>
              </c:strCache>
            </c:strRef>
          </c:tx>
          <c:dLbls>
            <c:txPr>
              <a:bodyPr/>
              <a:lstStyle/>
              <a:p>
                <a:pPr>
                  <a:defRPr lang="es-ES" sz="1200"/>
                </a:pPr>
                <a:endParaRPr lang="es-EC"/>
              </a:p>
            </c:txPr>
            <c:showVal val="1"/>
          </c:dLbls>
          <c:cat>
            <c:strRef>
              <c:f>'grafico perfil mej. sp año 2008'!$B$9:$B$13</c:f>
              <c:strCache>
                <c:ptCount val="5"/>
                <c:pt idx="0">
                  <c:v>MANZANO COLORADO</c:v>
                </c:pt>
                <c:pt idx="1">
                  <c:v>CEIBO</c:v>
                </c:pt>
                <c:pt idx="2">
                  <c:v>CHUNCHO</c:v>
                </c:pt>
                <c:pt idx="3">
                  <c:v>CEDRILLO</c:v>
                </c:pt>
                <c:pt idx="4">
                  <c:v>CEDRO</c:v>
                </c:pt>
              </c:strCache>
            </c:strRef>
          </c:cat>
          <c:val>
            <c:numRef>
              <c:f>'grafico perfil mej. sp año 2008'!$C$9:$C$13</c:f>
              <c:numCache>
                <c:formatCode>0.00</c:formatCode>
                <c:ptCount val="5"/>
                <c:pt idx="0">
                  <c:v>14</c:v>
                </c:pt>
                <c:pt idx="1">
                  <c:v>13.5</c:v>
                </c:pt>
                <c:pt idx="2">
                  <c:v>13.22</c:v>
                </c:pt>
                <c:pt idx="3">
                  <c:v>13</c:v>
                </c:pt>
                <c:pt idx="4">
                  <c:v>11.9</c:v>
                </c:pt>
              </c:numCache>
            </c:numRef>
          </c:val>
        </c:ser>
        <c:shape val="cylinder"/>
        <c:axId val="137270400"/>
        <c:axId val="137271936"/>
        <c:axId val="0"/>
      </c:bar3DChart>
      <c:catAx>
        <c:axId val="137270400"/>
        <c:scaling>
          <c:orientation val="minMax"/>
        </c:scaling>
        <c:axPos val="b"/>
        <c:majorTickMark val="none"/>
        <c:tickLblPos val="nextTo"/>
        <c:txPr>
          <a:bodyPr/>
          <a:lstStyle/>
          <a:p>
            <a:pPr>
              <a:defRPr lang="es-ES" sz="1000"/>
            </a:pPr>
            <a:endParaRPr lang="es-EC"/>
          </a:p>
        </c:txPr>
        <c:crossAx val="137271936"/>
        <c:crosses val="autoZero"/>
        <c:auto val="1"/>
        <c:lblAlgn val="ctr"/>
        <c:lblOffset val="100"/>
      </c:catAx>
      <c:valAx>
        <c:axId val="137271936"/>
        <c:scaling>
          <c:orientation val="minMax"/>
        </c:scaling>
        <c:axPos val="l"/>
        <c:majorGridlines/>
        <c:title>
          <c:tx>
            <c:rich>
              <a:bodyPr/>
              <a:lstStyle/>
              <a:p>
                <a:pPr>
                  <a:defRPr lang="es-ES" sz="1200" b="0"/>
                </a:pPr>
                <a:r>
                  <a:rPr lang="es-EC" sz="1200" b="0" baseline="0"/>
                  <a:t> Promedio DAP</a:t>
                </a:r>
              </a:p>
              <a:p>
                <a:pPr>
                  <a:defRPr lang="es-ES" sz="1200" b="0"/>
                </a:pPr>
                <a:r>
                  <a:rPr lang="es-EC" sz="1200" b="0" baseline="0"/>
                  <a:t>(cm)</a:t>
                </a:r>
                <a:endParaRPr lang="es-EC" sz="1200" b="0"/>
              </a:p>
            </c:rich>
          </c:tx>
          <c:layout/>
        </c:title>
        <c:numFmt formatCode="0.00" sourceLinked="1"/>
        <c:tickLblPos val="nextTo"/>
        <c:txPr>
          <a:bodyPr/>
          <a:lstStyle/>
          <a:p>
            <a:pPr>
              <a:defRPr lang="es-ES"/>
            </a:pPr>
            <a:endParaRPr lang="es-EC"/>
          </a:p>
        </c:txPr>
        <c:crossAx val="137270400"/>
        <c:crosses val="autoZero"/>
        <c:crossBetween val="between"/>
      </c:valAx>
    </c:plotArea>
    <c:legend>
      <c:legendPos val="r"/>
      <c:layout>
        <c:manualLayout>
          <c:xMode val="edge"/>
          <c:yMode val="edge"/>
          <c:x val="0.69197025190112471"/>
          <c:y val="0.78794039335071564"/>
          <c:w val="0.21667309071200871"/>
          <c:h val="0.15744939016464957"/>
        </c:manualLayout>
      </c:layout>
      <c:txPr>
        <a:bodyPr/>
        <a:lstStyle/>
        <a:p>
          <a:pPr>
            <a:defRPr lang="es-ES"/>
          </a:pPr>
          <a:endParaRPr lang="es-EC"/>
        </a:p>
      </c:txPr>
    </c:legend>
    <c:plotVisOnly val="1"/>
    <c:dispBlanksAs val="gap"/>
  </c:chart>
  <c:spPr>
    <a:solidFill>
      <a:srgbClr val="92D050"/>
    </a:solidFill>
    <a:ln w="28575"/>
  </c:spPr>
  <c:txPr>
    <a:bodyPr/>
    <a:lstStyle/>
    <a:p>
      <a:pPr>
        <a:defRPr sz="1200">
          <a:latin typeface="Times New Roman" pitchFamily="18" charset="0"/>
          <a:cs typeface="Times New Roman" pitchFamily="18" charset="0"/>
        </a:defRPr>
      </a:pPr>
      <a:endParaRPr lang="es-EC"/>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EC"/>
  <c:chart>
    <c:title>
      <c:tx>
        <c:rich>
          <a:bodyPr/>
          <a:lstStyle/>
          <a:p>
            <a:pPr>
              <a:defRPr lang="es-ES"/>
            </a:pPr>
            <a:r>
              <a:rPr lang="en-US" sz="1200" b="0"/>
              <a:t>Gráfico 3: Perfil Vertical </a:t>
            </a:r>
            <a:r>
              <a:rPr lang="en-US" sz="1200" b="0" baseline="0"/>
              <a:t>del Bosque Secundario en el año cero (Abril 2008) con las cinco mejores especies. </a:t>
            </a:r>
            <a:endParaRPr lang="en-US" sz="1200" b="0"/>
          </a:p>
        </c:rich>
      </c:tx>
      <c:layout/>
    </c:title>
    <c:view3D>
      <c:rAngAx val="1"/>
    </c:view3D>
    <c:plotArea>
      <c:layout>
        <c:manualLayout>
          <c:layoutTarget val="inner"/>
          <c:xMode val="edge"/>
          <c:yMode val="edge"/>
          <c:x val="0.1757831523295724"/>
          <c:y val="0.18511273874198494"/>
          <c:w val="0.64537311190305169"/>
          <c:h val="0.39743800384170075"/>
        </c:manualLayout>
      </c:layout>
      <c:bar3DChart>
        <c:barDir val="col"/>
        <c:grouping val="clustered"/>
        <c:ser>
          <c:idx val="0"/>
          <c:order val="0"/>
          <c:tx>
            <c:strRef>
              <c:f>'grafico perfil mej. sp año 2008'!$C$22</c:f>
              <c:strCache>
                <c:ptCount val="1"/>
                <c:pt idx="0">
                  <c:v>PROMEDIO ALTURA</c:v>
                </c:pt>
              </c:strCache>
            </c:strRef>
          </c:tx>
          <c:dLbls>
            <c:txPr>
              <a:bodyPr/>
              <a:lstStyle/>
              <a:p>
                <a:pPr>
                  <a:defRPr lang="es-ES" sz="1200"/>
                </a:pPr>
                <a:endParaRPr lang="es-EC"/>
              </a:p>
            </c:txPr>
            <c:showVal val="1"/>
          </c:dLbls>
          <c:cat>
            <c:strRef>
              <c:f>'grafico perfil mej. sp año 2008'!$B$23:$B$27</c:f>
              <c:strCache>
                <c:ptCount val="5"/>
                <c:pt idx="0">
                  <c:v>MORAL BOBO</c:v>
                </c:pt>
                <c:pt idx="1">
                  <c:v>MINDAL</c:v>
                </c:pt>
                <c:pt idx="2">
                  <c:v>BALSAMO</c:v>
                </c:pt>
                <c:pt idx="3">
                  <c:v>MATAPALO</c:v>
                </c:pt>
                <c:pt idx="4">
                  <c:v>MANZANO COLORADO</c:v>
                </c:pt>
              </c:strCache>
            </c:strRef>
          </c:cat>
          <c:val>
            <c:numRef>
              <c:f>'grafico perfil mej. sp año 2008'!$C$23:$C$27</c:f>
              <c:numCache>
                <c:formatCode>0.00</c:formatCode>
                <c:ptCount val="5"/>
                <c:pt idx="0">
                  <c:v>22.064999999999987</c:v>
                </c:pt>
                <c:pt idx="1">
                  <c:v>20.100000000000001</c:v>
                </c:pt>
                <c:pt idx="2">
                  <c:v>19.906666666666666</c:v>
                </c:pt>
                <c:pt idx="3">
                  <c:v>16.734468085106393</c:v>
                </c:pt>
                <c:pt idx="4">
                  <c:v>15.4</c:v>
                </c:pt>
              </c:numCache>
            </c:numRef>
          </c:val>
        </c:ser>
        <c:shape val="cylinder"/>
        <c:axId val="137505408"/>
        <c:axId val="137511296"/>
        <c:axId val="0"/>
      </c:bar3DChart>
      <c:catAx>
        <c:axId val="137505408"/>
        <c:scaling>
          <c:orientation val="minMax"/>
        </c:scaling>
        <c:axPos val="b"/>
        <c:majorTickMark val="none"/>
        <c:tickLblPos val="nextTo"/>
        <c:txPr>
          <a:bodyPr/>
          <a:lstStyle/>
          <a:p>
            <a:pPr>
              <a:defRPr lang="es-ES" sz="1000"/>
            </a:pPr>
            <a:endParaRPr lang="es-EC"/>
          </a:p>
        </c:txPr>
        <c:crossAx val="137511296"/>
        <c:crosses val="autoZero"/>
        <c:auto val="1"/>
        <c:lblAlgn val="ctr"/>
        <c:lblOffset val="100"/>
      </c:catAx>
      <c:valAx>
        <c:axId val="137511296"/>
        <c:scaling>
          <c:orientation val="minMax"/>
        </c:scaling>
        <c:axPos val="l"/>
        <c:majorGridlines/>
        <c:title>
          <c:tx>
            <c:rich>
              <a:bodyPr/>
              <a:lstStyle/>
              <a:p>
                <a:pPr>
                  <a:defRPr lang="es-ES" sz="1200" b="0"/>
                </a:pPr>
                <a:r>
                  <a:rPr lang="es-EC" sz="1200" b="0"/>
                  <a:t>Altura</a:t>
                </a:r>
                <a:r>
                  <a:rPr lang="es-EC" sz="1200" b="0" baseline="0"/>
                  <a:t> Promedio</a:t>
                </a:r>
              </a:p>
              <a:p>
                <a:pPr>
                  <a:defRPr lang="es-ES" sz="1200" b="0"/>
                </a:pPr>
                <a:r>
                  <a:rPr lang="es-EC" sz="1200" b="0" baseline="0"/>
                  <a:t>(m)</a:t>
                </a:r>
                <a:endParaRPr lang="es-EC" sz="1200" b="0"/>
              </a:p>
            </c:rich>
          </c:tx>
          <c:layout/>
        </c:title>
        <c:numFmt formatCode="0.00" sourceLinked="1"/>
        <c:tickLblPos val="nextTo"/>
        <c:txPr>
          <a:bodyPr/>
          <a:lstStyle/>
          <a:p>
            <a:pPr>
              <a:defRPr lang="es-ES"/>
            </a:pPr>
            <a:endParaRPr lang="es-EC"/>
          </a:p>
        </c:txPr>
        <c:crossAx val="137505408"/>
        <c:crosses val="autoZero"/>
        <c:crossBetween val="between"/>
      </c:valAx>
    </c:plotArea>
    <c:legend>
      <c:legendPos val="r"/>
      <c:layout>
        <c:manualLayout>
          <c:xMode val="edge"/>
          <c:yMode val="edge"/>
          <c:x val="0.76678653542539299"/>
          <c:y val="0.81034935034611311"/>
          <c:w val="0.21667309071200871"/>
          <c:h val="0.15744939016464957"/>
        </c:manualLayout>
      </c:layout>
      <c:txPr>
        <a:bodyPr/>
        <a:lstStyle/>
        <a:p>
          <a:pPr>
            <a:defRPr lang="es-ES"/>
          </a:pPr>
          <a:endParaRPr lang="es-EC"/>
        </a:p>
      </c:txPr>
    </c:legend>
    <c:plotVisOnly val="1"/>
    <c:dispBlanksAs val="gap"/>
  </c:chart>
  <c:spPr>
    <a:solidFill>
      <a:srgbClr val="92D050"/>
    </a:solidFill>
    <a:ln w="28575"/>
  </c:spPr>
  <c:txPr>
    <a:bodyPr/>
    <a:lstStyle/>
    <a:p>
      <a:pPr>
        <a:defRPr sz="1200">
          <a:latin typeface="Times New Roman" pitchFamily="18" charset="0"/>
          <a:cs typeface="Times New Roman" pitchFamily="18" charset="0"/>
        </a:defRPr>
      </a:pPr>
      <a:endParaRPr lang="es-EC"/>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s-EC"/>
  <c:chart>
    <c:title>
      <c:tx>
        <c:rich>
          <a:bodyPr/>
          <a:lstStyle/>
          <a:p>
            <a:pPr>
              <a:defRPr lang="es-ES"/>
            </a:pPr>
            <a:r>
              <a:rPr lang="en-US" sz="1200" b="0"/>
              <a:t>Gráfico 4: Perfil Vertical</a:t>
            </a:r>
            <a:r>
              <a:rPr lang="en-US" sz="1200" b="0" baseline="0"/>
              <a:t> del Bosque Secundario en el año cero (Abril 2008) con las cinco especies inferiores. </a:t>
            </a:r>
            <a:endParaRPr lang="en-US" sz="1200" b="0"/>
          </a:p>
        </c:rich>
      </c:tx>
      <c:layout/>
    </c:title>
    <c:view3D>
      <c:rAngAx val="1"/>
    </c:view3D>
    <c:plotArea>
      <c:layout>
        <c:manualLayout>
          <c:layoutTarget val="inner"/>
          <c:xMode val="edge"/>
          <c:yMode val="edge"/>
          <c:x val="0.1757831523295724"/>
          <c:y val="0.18511273874198494"/>
          <c:w val="0.64537311190305169"/>
          <c:h val="0.39743800384170075"/>
        </c:manualLayout>
      </c:layout>
      <c:bar3DChart>
        <c:barDir val="col"/>
        <c:grouping val="clustered"/>
        <c:ser>
          <c:idx val="0"/>
          <c:order val="0"/>
          <c:tx>
            <c:strRef>
              <c:f>'grafico perfil mej. sp año 2008'!$C$22</c:f>
              <c:strCache>
                <c:ptCount val="1"/>
                <c:pt idx="0">
                  <c:v>PROMEDIO ALTURA</c:v>
                </c:pt>
              </c:strCache>
            </c:strRef>
          </c:tx>
          <c:dLbls>
            <c:txPr>
              <a:bodyPr/>
              <a:lstStyle/>
              <a:p>
                <a:pPr>
                  <a:defRPr lang="es-ES" sz="1200"/>
                </a:pPr>
                <a:endParaRPr lang="es-EC"/>
              </a:p>
            </c:txPr>
            <c:showVal val="1"/>
          </c:dLbls>
          <c:cat>
            <c:strRef>
              <c:f>'grafico perfil mej. sp año 2008'!$B$28:$B$32</c:f>
              <c:strCache>
                <c:ptCount val="5"/>
                <c:pt idx="0">
                  <c:v>CEDRO</c:v>
                </c:pt>
                <c:pt idx="1">
                  <c:v>CEIBO</c:v>
                </c:pt>
                <c:pt idx="2">
                  <c:v>CHUNCHO</c:v>
                </c:pt>
                <c:pt idx="3">
                  <c:v>SANGRE DE GALLINA</c:v>
                </c:pt>
                <c:pt idx="4">
                  <c:v>SAPOTE</c:v>
                </c:pt>
              </c:strCache>
            </c:strRef>
          </c:cat>
          <c:val>
            <c:numRef>
              <c:f>'grafico perfil mej. sp año 2008'!$C$28:$C$32</c:f>
              <c:numCache>
                <c:formatCode>0.00</c:formatCode>
                <c:ptCount val="5"/>
                <c:pt idx="0">
                  <c:v>12.01</c:v>
                </c:pt>
                <c:pt idx="1">
                  <c:v>10.955000000000076</c:v>
                </c:pt>
                <c:pt idx="2">
                  <c:v>10.812000000000006</c:v>
                </c:pt>
                <c:pt idx="3">
                  <c:v>6.87</c:v>
                </c:pt>
                <c:pt idx="4">
                  <c:v>5.5350000000000001</c:v>
                </c:pt>
              </c:numCache>
            </c:numRef>
          </c:val>
        </c:ser>
        <c:shape val="cylinder"/>
        <c:axId val="137536640"/>
        <c:axId val="137538176"/>
        <c:axId val="0"/>
      </c:bar3DChart>
      <c:catAx>
        <c:axId val="137536640"/>
        <c:scaling>
          <c:orientation val="minMax"/>
        </c:scaling>
        <c:axPos val="b"/>
        <c:majorTickMark val="none"/>
        <c:tickLblPos val="nextTo"/>
        <c:txPr>
          <a:bodyPr/>
          <a:lstStyle/>
          <a:p>
            <a:pPr>
              <a:defRPr lang="es-ES" sz="1000"/>
            </a:pPr>
            <a:endParaRPr lang="es-EC"/>
          </a:p>
        </c:txPr>
        <c:crossAx val="137538176"/>
        <c:crosses val="autoZero"/>
        <c:auto val="1"/>
        <c:lblAlgn val="ctr"/>
        <c:lblOffset val="100"/>
      </c:catAx>
      <c:valAx>
        <c:axId val="137538176"/>
        <c:scaling>
          <c:orientation val="minMax"/>
        </c:scaling>
        <c:axPos val="l"/>
        <c:majorGridlines/>
        <c:title>
          <c:tx>
            <c:rich>
              <a:bodyPr/>
              <a:lstStyle/>
              <a:p>
                <a:pPr>
                  <a:defRPr lang="es-ES" sz="1200" b="0"/>
                </a:pPr>
                <a:r>
                  <a:rPr lang="es-EC" sz="1200" b="0"/>
                  <a:t>Altura Promedio</a:t>
                </a:r>
                <a:r>
                  <a:rPr lang="es-EC" sz="1200" b="0" baseline="0"/>
                  <a:t>  </a:t>
                </a:r>
              </a:p>
              <a:p>
                <a:pPr>
                  <a:defRPr lang="es-ES" sz="1200" b="0"/>
                </a:pPr>
                <a:r>
                  <a:rPr lang="es-EC" sz="1200" b="0" baseline="0"/>
                  <a:t>(m)</a:t>
                </a:r>
                <a:endParaRPr lang="es-EC" sz="1200" b="0"/>
              </a:p>
            </c:rich>
          </c:tx>
          <c:layout>
            <c:manualLayout>
              <c:xMode val="edge"/>
              <c:yMode val="edge"/>
              <c:x val="1.7282014468408862E-2"/>
              <c:y val="0.24447113391086894"/>
            </c:manualLayout>
          </c:layout>
        </c:title>
        <c:numFmt formatCode="0.00" sourceLinked="1"/>
        <c:tickLblPos val="nextTo"/>
        <c:txPr>
          <a:bodyPr/>
          <a:lstStyle/>
          <a:p>
            <a:pPr>
              <a:defRPr lang="es-ES"/>
            </a:pPr>
            <a:endParaRPr lang="es-EC"/>
          </a:p>
        </c:txPr>
        <c:crossAx val="137536640"/>
        <c:crosses val="autoZero"/>
        <c:crossBetween val="between"/>
      </c:valAx>
    </c:plotArea>
    <c:legend>
      <c:legendPos val="r"/>
      <c:layout>
        <c:manualLayout>
          <c:xMode val="edge"/>
          <c:yMode val="edge"/>
          <c:x val="0.69197025190112471"/>
          <c:y val="0.78794039335071564"/>
          <c:w val="0.21667309071200871"/>
          <c:h val="0.15744939016464957"/>
        </c:manualLayout>
      </c:layout>
      <c:txPr>
        <a:bodyPr/>
        <a:lstStyle/>
        <a:p>
          <a:pPr>
            <a:defRPr lang="es-ES"/>
          </a:pPr>
          <a:endParaRPr lang="es-EC"/>
        </a:p>
      </c:txPr>
    </c:legend>
    <c:plotVisOnly val="1"/>
    <c:dispBlanksAs val="gap"/>
  </c:chart>
  <c:spPr>
    <a:solidFill>
      <a:srgbClr val="92D050"/>
    </a:solidFill>
    <a:ln w="28575"/>
  </c:spPr>
  <c:txPr>
    <a:bodyPr/>
    <a:lstStyle/>
    <a:p>
      <a:pPr>
        <a:defRPr sz="1200">
          <a:latin typeface="Times New Roman" pitchFamily="18" charset="0"/>
          <a:cs typeface="Times New Roman" pitchFamily="18" charset="0"/>
        </a:defRPr>
      </a:pPr>
      <a:endParaRPr lang="es-EC"/>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s-EC"/>
  <c:chart>
    <c:title>
      <c:tx>
        <c:rich>
          <a:bodyPr/>
          <a:lstStyle/>
          <a:p>
            <a:pPr>
              <a:defRPr lang="es-ES"/>
            </a:pPr>
            <a:r>
              <a:rPr lang="en-US" sz="1200" b="0"/>
              <a:t>Gráfico 5: Perfil Horizontal</a:t>
            </a:r>
            <a:r>
              <a:rPr lang="en-US" sz="1200" b="0" baseline="0"/>
              <a:t> del Bosque Secundario en el año 1 (Abril 2009) con las cinco mejores especies. </a:t>
            </a:r>
            <a:endParaRPr lang="en-US" sz="1200" b="0"/>
          </a:p>
        </c:rich>
      </c:tx>
      <c:layout/>
    </c:title>
    <c:view3D>
      <c:rAngAx val="1"/>
    </c:view3D>
    <c:plotArea>
      <c:layout>
        <c:manualLayout>
          <c:layoutTarget val="inner"/>
          <c:xMode val="edge"/>
          <c:yMode val="edge"/>
          <c:x val="0.1757831523295724"/>
          <c:y val="0.18511273874198494"/>
          <c:w val="0.64537311190305169"/>
          <c:h val="0.39743800384170092"/>
        </c:manualLayout>
      </c:layout>
      <c:bar3DChart>
        <c:barDir val="col"/>
        <c:grouping val="clustered"/>
        <c:ser>
          <c:idx val="0"/>
          <c:order val="0"/>
          <c:tx>
            <c:strRef>
              <c:f>'grafico mej. sp. año 2009'!$C$2</c:f>
              <c:strCache>
                <c:ptCount val="1"/>
                <c:pt idx="0">
                  <c:v>PROMEDIO DAP</c:v>
                </c:pt>
              </c:strCache>
            </c:strRef>
          </c:tx>
          <c:dLbls>
            <c:txPr>
              <a:bodyPr/>
              <a:lstStyle/>
              <a:p>
                <a:pPr>
                  <a:defRPr lang="es-ES" sz="1200"/>
                </a:pPr>
                <a:endParaRPr lang="es-EC"/>
              </a:p>
            </c:txPr>
            <c:showVal val="1"/>
          </c:dLbls>
          <c:cat>
            <c:strRef>
              <c:f>'grafico mej. sp. año 2009'!$B$3:$B$7</c:f>
              <c:strCache>
                <c:ptCount val="5"/>
                <c:pt idx="0">
                  <c:v>MORAL BOBO</c:v>
                </c:pt>
                <c:pt idx="1">
                  <c:v>MINDAL</c:v>
                </c:pt>
                <c:pt idx="2">
                  <c:v>SANGRE DE GALLINA</c:v>
                </c:pt>
                <c:pt idx="3">
                  <c:v>TAMBURO</c:v>
                </c:pt>
                <c:pt idx="4">
                  <c:v>BALSAMO</c:v>
                </c:pt>
              </c:strCache>
            </c:strRef>
          </c:cat>
          <c:val>
            <c:numRef>
              <c:f>'grafico mej. sp. año 2009'!$C$3:$C$7</c:f>
              <c:numCache>
                <c:formatCode>0.00</c:formatCode>
                <c:ptCount val="5"/>
                <c:pt idx="0">
                  <c:v>65.849999999999994</c:v>
                </c:pt>
                <c:pt idx="1">
                  <c:v>31.7</c:v>
                </c:pt>
                <c:pt idx="2">
                  <c:v>25.6</c:v>
                </c:pt>
                <c:pt idx="3">
                  <c:v>24.637499999999999</c:v>
                </c:pt>
                <c:pt idx="4">
                  <c:v>24.474999999999987</c:v>
                </c:pt>
              </c:numCache>
            </c:numRef>
          </c:val>
        </c:ser>
        <c:shape val="cylinder"/>
        <c:axId val="137572352"/>
        <c:axId val="137573888"/>
        <c:axId val="0"/>
      </c:bar3DChart>
      <c:catAx>
        <c:axId val="137572352"/>
        <c:scaling>
          <c:orientation val="minMax"/>
        </c:scaling>
        <c:axPos val="b"/>
        <c:majorTickMark val="none"/>
        <c:tickLblPos val="nextTo"/>
        <c:txPr>
          <a:bodyPr/>
          <a:lstStyle/>
          <a:p>
            <a:pPr>
              <a:defRPr lang="es-ES" sz="1000"/>
            </a:pPr>
            <a:endParaRPr lang="es-EC"/>
          </a:p>
        </c:txPr>
        <c:crossAx val="137573888"/>
        <c:crosses val="autoZero"/>
        <c:auto val="1"/>
        <c:lblAlgn val="ctr"/>
        <c:lblOffset val="100"/>
      </c:catAx>
      <c:valAx>
        <c:axId val="137573888"/>
        <c:scaling>
          <c:orientation val="minMax"/>
        </c:scaling>
        <c:axPos val="l"/>
        <c:majorGridlines/>
        <c:title>
          <c:tx>
            <c:rich>
              <a:bodyPr/>
              <a:lstStyle/>
              <a:p>
                <a:pPr>
                  <a:defRPr lang="es-ES" sz="1200" b="0"/>
                </a:pPr>
                <a:r>
                  <a:rPr lang="es-EC" sz="1200" b="0"/>
                  <a:t>Promedio</a:t>
                </a:r>
                <a:r>
                  <a:rPr lang="es-EC" sz="1200" b="0" baseline="0"/>
                  <a:t> DAP </a:t>
                </a:r>
              </a:p>
              <a:p>
                <a:pPr>
                  <a:defRPr lang="es-ES" sz="1200" b="0"/>
                </a:pPr>
                <a:r>
                  <a:rPr lang="es-EC" sz="1200" b="0" baseline="0"/>
                  <a:t>(cm)</a:t>
                </a:r>
                <a:endParaRPr lang="es-EC" sz="1200" b="0"/>
              </a:p>
            </c:rich>
          </c:tx>
          <c:layout>
            <c:manualLayout>
              <c:xMode val="edge"/>
              <c:yMode val="edge"/>
              <c:x val="1.4610004342542443E-2"/>
              <c:y val="0.25772035621419193"/>
            </c:manualLayout>
          </c:layout>
        </c:title>
        <c:numFmt formatCode="0.00" sourceLinked="1"/>
        <c:tickLblPos val="nextTo"/>
        <c:txPr>
          <a:bodyPr/>
          <a:lstStyle/>
          <a:p>
            <a:pPr>
              <a:defRPr lang="es-ES"/>
            </a:pPr>
            <a:endParaRPr lang="es-EC"/>
          </a:p>
        </c:txPr>
        <c:crossAx val="137572352"/>
        <c:crosses val="autoZero"/>
        <c:crossBetween val="between"/>
      </c:valAx>
    </c:plotArea>
    <c:legend>
      <c:legendPos val="r"/>
      <c:layout>
        <c:manualLayout>
          <c:xMode val="edge"/>
          <c:yMode val="edge"/>
          <c:x val="0.69197025190112471"/>
          <c:y val="0.78794039335071564"/>
          <c:w val="0.21667309071200871"/>
          <c:h val="0.15744939016464973"/>
        </c:manualLayout>
      </c:layout>
      <c:txPr>
        <a:bodyPr/>
        <a:lstStyle/>
        <a:p>
          <a:pPr>
            <a:defRPr lang="es-ES"/>
          </a:pPr>
          <a:endParaRPr lang="es-EC"/>
        </a:p>
      </c:txPr>
    </c:legend>
    <c:plotVisOnly val="1"/>
    <c:dispBlanksAs val="gap"/>
  </c:chart>
  <c:spPr>
    <a:solidFill>
      <a:srgbClr val="92D050"/>
    </a:solidFill>
    <a:ln w="28575"/>
  </c:spPr>
  <c:txPr>
    <a:bodyPr/>
    <a:lstStyle/>
    <a:p>
      <a:pPr>
        <a:defRPr sz="1200">
          <a:latin typeface="Times New Roman" pitchFamily="18" charset="0"/>
          <a:cs typeface="Times New Roman" pitchFamily="18" charset="0"/>
        </a:defRPr>
      </a:pPr>
      <a:endParaRPr lang="es-EC"/>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s-EC"/>
  <c:chart>
    <c:title>
      <c:tx>
        <c:rich>
          <a:bodyPr/>
          <a:lstStyle/>
          <a:p>
            <a:pPr>
              <a:defRPr lang="es-ES"/>
            </a:pPr>
            <a:r>
              <a:rPr lang="en-US" sz="1200" b="0"/>
              <a:t>Gráfico 6: Perfil Horizontal</a:t>
            </a:r>
            <a:r>
              <a:rPr lang="en-US" sz="1200" b="0" baseline="0"/>
              <a:t> del Bosque Secundario en el año 1 (Abril 2009) con las cinco especies inferiores. </a:t>
            </a:r>
            <a:endParaRPr lang="en-US" sz="1200" b="0"/>
          </a:p>
        </c:rich>
      </c:tx>
      <c:layout/>
    </c:title>
    <c:view3D>
      <c:rAngAx val="1"/>
    </c:view3D>
    <c:plotArea>
      <c:layout>
        <c:manualLayout>
          <c:layoutTarget val="inner"/>
          <c:xMode val="edge"/>
          <c:yMode val="edge"/>
          <c:x val="0.1757831523295724"/>
          <c:y val="0.18511273874198494"/>
          <c:w val="0.64537311190305169"/>
          <c:h val="0.39743800384170092"/>
        </c:manualLayout>
      </c:layout>
      <c:bar3DChart>
        <c:barDir val="col"/>
        <c:grouping val="clustered"/>
        <c:ser>
          <c:idx val="0"/>
          <c:order val="0"/>
          <c:tx>
            <c:strRef>
              <c:f>'grafico mej. sp. año 2009'!$C$2</c:f>
              <c:strCache>
                <c:ptCount val="1"/>
                <c:pt idx="0">
                  <c:v>PROMEDIO DAP</c:v>
                </c:pt>
              </c:strCache>
            </c:strRef>
          </c:tx>
          <c:dLbls>
            <c:txPr>
              <a:bodyPr/>
              <a:lstStyle/>
              <a:p>
                <a:pPr>
                  <a:defRPr lang="es-ES" sz="1200"/>
                </a:pPr>
                <a:endParaRPr lang="es-EC"/>
              </a:p>
            </c:txPr>
            <c:showVal val="1"/>
          </c:dLbls>
          <c:cat>
            <c:strRef>
              <c:f>'grafico mej. sp. año 2009'!$B$8:$B$12</c:f>
              <c:strCache>
                <c:ptCount val="5"/>
                <c:pt idx="0">
                  <c:v>COCO</c:v>
                </c:pt>
                <c:pt idx="1">
                  <c:v>CEIBO</c:v>
                </c:pt>
                <c:pt idx="2">
                  <c:v>CEDRILLO</c:v>
                </c:pt>
                <c:pt idx="3">
                  <c:v>CHUNCHO</c:v>
                </c:pt>
                <c:pt idx="4">
                  <c:v>CEDRO</c:v>
                </c:pt>
              </c:strCache>
            </c:strRef>
          </c:cat>
          <c:val>
            <c:numRef>
              <c:f>'grafico mej. sp. año 2009'!$C$8:$C$12</c:f>
              <c:numCache>
                <c:formatCode>0.00</c:formatCode>
                <c:ptCount val="5"/>
                <c:pt idx="0">
                  <c:v>16.385714285713803</c:v>
                </c:pt>
                <c:pt idx="1">
                  <c:v>15.55</c:v>
                </c:pt>
                <c:pt idx="2">
                  <c:v>14.4</c:v>
                </c:pt>
                <c:pt idx="3">
                  <c:v>13.05</c:v>
                </c:pt>
                <c:pt idx="4">
                  <c:v>12.3</c:v>
                </c:pt>
              </c:numCache>
            </c:numRef>
          </c:val>
        </c:ser>
        <c:shape val="cylinder"/>
        <c:axId val="137607424"/>
        <c:axId val="137609216"/>
        <c:axId val="0"/>
      </c:bar3DChart>
      <c:catAx>
        <c:axId val="137607424"/>
        <c:scaling>
          <c:orientation val="minMax"/>
        </c:scaling>
        <c:axPos val="b"/>
        <c:majorTickMark val="none"/>
        <c:tickLblPos val="nextTo"/>
        <c:txPr>
          <a:bodyPr/>
          <a:lstStyle/>
          <a:p>
            <a:pPr>
              <a:defRPr lang="es-ES" sz="1000"/>
            </a:pPr>
            <a:endParaRPr lang="es-EC"/>
          </a:p>
        </c:txPr>
        <c:crossAx val="137609216"/>
        <c:crosses val="autoZero"/>
        <c:auto val="1"/>
        <c:lblAlgn val="ctr"/>
        <c:lblOffset val="100"/>
      </c:catAx>
      <c:valAx>
        <c:axId val="137609216"/>
        <c:scaling>
          <c:orientation val="minMax"/>
        </c:scaling>
        <c:axPos val="l"/>
        <c:majorGridlines/>
        <c:title>
          <c:tx>
            <c:rich>
              <a:bodyPr/>
              <a:lstStyle/>
              <a:p>
                <a:pPr>
                  <a:defRPr lang="es-ES" sz="1200" b="0"/>
                </a:pPr>
                <a:r>
                  <a:rPr lang="es-EC" sz="1200" b="0"/>
                  <a:t>Promedio</a:t>
                </a:r>
                <a:r>
                  <a:rPr lang="es-EC" sz="1200" b="0" baseline="0"/>
                  <a:t> DAP </a:t>
                </a:r>
              </a:p>
              <a:p>
                <a:pPr>
                  <a:defRPr lang="es-ES" sz="1200" b="0"/>
                </a:pPr>
                <a:r>
                  <a:rPr lang="es-EC" sz="1200" b="0" baseline="0"/>
                  <a:t>(cm)</a:t>
                </a:r>
                <a:endParaRPr lang="es-EC" sz="1200" b="0"/>
              </a:p>
            </c:rich>
          </c:tx>
          <c:layout>
            <c:manualLayout>
              <c:xMode val="edge"/>
              <c:yMode val="edge"/>
              <c:x val="1.7282014468408862E-2"/>
              <c:y val="0.25398553004829394"/>
            </c:manualLayout>
          </c:layout>
        </c:title>
        <c:numFmt formatCode="0.00" sourceLinked="1"/>
        <c:tickLblPos val="nextTo"/>
        <c:txPr>
          <a:bodyPr/>
          <a:lstStyle/>
          <a:p>
            <a:pPr>
              <a:defRPr lang="es-ES"/>
            </a:pPr>
            <a:endParaRPr lang="es-EC"/>
          </a:p>
        </c:txPr>
        <c:crossAx val="137607424"/>
        <c:crosses val="autoZero"/>
        <c:crossBetween val="between"/>
      </c:valAx>
    </c:plotArea>
    <c:legend>
      <c:legendPos val="r"/>
      <c:layout>
        <c:manualLayout>
          <c:xMode val="edge"/>
          <c:yMode val="edge"/>
          <c:x val="0.69197025190112471"/>
          <c:y val="0.78794039335071564"/>
          <c:w val="0.21667309071200871"/>
          <c:h val="0.15744939016464973"/>
        </c:manualLayout>
      </c:layout>
      <c:txPr>
        <a:bodyPr/>
        <a:lstStyle/>
        <a:p>
          <a:pPr>
            <a:defRPr lang="es-ES"/>
          </a:pPr>
          <a:endParaRPr lang="es-EC"/>
        </a:p>
      </c:txPr>
    </c:legend>
    <c:plotVisOnly val="1"/>
    <c:dispBlanksAs val="gap"/>
  </c:chart>
  <c:spPr>
    <a:solidFill>
      <a:srgbClr val="92D050"/>
    </a:solidFill>
    <a:ln w="28575"/>
  </c:spPr>
  <c:txPr>
    <a:bodyPr/>
    <a:lstStyle/>
    <a:p>
      <a:pPr>
        <a:defRPr sz="1200">
          <a:latin typeface="Times New Roman" pitchFamily="18" charset="0"/>
          <a:cs typeface="Times New Roman" pitchFamily="18" charset="0"/>
        </a:defRPr>
      </a:pPr>
      <a:endParaRPr lang="es-EC"/>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s-EC"/>
  <c:chart>
    <c:title>
      <c:tx>
        <c:rich>
          <a:bodyPr/>
          <a:lstStyle/>
          <a:p>
            <a:pPr>
              <a:defRPr lang="es-ES"/>
            </a:pPr>
            <a:r>
              <a:rPr lang="en-US" sz="1200" b="0"/>
              <a:t>Gráfico 7: Perfil Vertical </a:t>
            </a:r>
            <a:r>
              <a:rPr lang="en-US" sz="1200" b="0" baseline="0"/>
              <a:t>del Bosque Secundario en el año uno (Abril 2009) con las cinco mejores especies. </a:t>
            </a:r>
            <a:endParaRPr lang="en-US" sz="1200" b="0"/>
          </a:p>
        </c:rich>
      </c:tx>
      <c:layout/>
    </c:title>
    <c:view3D>
      <c:rAngAx val="1"/>
    </c:view3D>
    <c:plotArea>
      <c:layout>
        <c:manualLayout>
          <c:layoutTarget val="inner"/>
          <c:xMode val="edge"/>
          <c:yMode val="edge"/>
          <c:x val="0.1757831523295724"/>
          <c:y val="0.18511273874198494"/>
          <c:w val="0.64537311190305169"/>
          <c:h val="0.39743800384170092"/>
        </c:manualLayout>
      </c:layout>
      <c:bar3DChart>
        <c:barDir val="col"/>
        <c:grouping val="clustered"/>
        <c:ser>
          <c:idx val="0"/>
          <c:order val="0"/>
          <c:tx>
            <c:strRef>
              <c:f>'grafico mej. sp. año 2009'!$C$22</c:f>
              <c:strCache>
                <c:ptCount val="1"/>
                <c:pt idx="0">
                  <c:v>PROMEDIO ALTURA</c:v>
                </c:pt>
              </c:strCache>
            </c:strRef>
          </c:tx>
          <c:dLbls>
            <c:txPr>
              <a:bodyPr/>
              <a:lstStyle/>
              <a:p>
                <a:pPr>
                  <a:defRPr lang="es-ES" sz="1200"/>
                </a:pPr>
                <a:endParaRPr lang="es-EC"/>
              </a:p>
            </c:txPr>
            <c:showVal val="1"/>
          </c:dLbls>
          <c:cat>
            <c:strRef>
              <c:f>'grafico mej. sp. año 2009'!$B$23:$B$27</c:f>
              <c:strCache>
                <c:ptCount val="5"/>
                <c:pt idx="0">
                  <c:v>MORAL BOBO</c:v>
                </c:pt>
                <c:pt idx="1">
                  <c:v>MINDAL</c:v>
                </c:pt>
                <c:pt idx="2">
                  <c:v>BALSAMO</c:v>
                </c:pt>
                <c:pt idx="3">
                  <c:v>MATAPALO</c:v>
                </c:pt>
                <c:pt idx="4">
                  <c:v>CAPIRONA</c:v>
                </c:pt>
              </c:strCache>
            </c:strRef>
          </c:cat>
          <c:val>
            <c:numRef>
              <c:f>'grafico mej. sp. año 2009'!$C$23:$C$27</c:f>
              <c:numCache>
                <c:formatCode>0.00</c:formatCode>
                <c:ptCount val="5"/>
                <c:pt idx="0">
                  <c:v>22.549999999999986</c:v>
                </c:pt>
                <c:pt idx="1">
                  <c:v>20.6</c:v>
                </c:pt>
                <c:pt idx="2">
                  <c:v>17.295000000000002</c:v>
                </c:pt>
                <c:pt idx="3">
                  <c:v>16.065925925925889</c:v>
                </c:pt>
                <c:pt idx="4">
                  <c:v>15.82</c:v>
                </c:pt>
              </c:numCache>
            </c:numRef>
          </c:val>
        </c:ser>
        <c:shape val="cylinder"/>
        <c:axId val="137454720"/>
        <c:axId val="137456256"/>
        <c:axId val="0"/>
      </c:bar3DChart>
      <c:catAx>
        <c:axId val="137454720"/>
        <c:scaling>
          <c:orientation val="minMax"/>
        </c:scaling>
        <c:axPos val="b"/>
        <c:majorTickMark val="none"/>
        <c:tickLblPos val="nextTo"/>
        <c:txPr>
          <a:bodyPr/>
          <a:lstStyle/>
          <a:p>
            <a:pPr>
              <a:defRPr lang="es-ES" sz="1000"/>
            </a:pPr>
            <a:endParaRPr lang="es-EC"/>
          </a:p>
        </c:txPr>
        <c:crossAx val="137456256"/>
        <c:crosses val="autoZero"/>
        <c:auto val="1"/>
        <c:lblAlgn val="ctr"/>
        <c:lblOffset val="100"/>
      </c:catAx>
      <c:valAx>
        <c:axId val="137456256"/>
        <c:scaling>
          <c:orientation val="minMax"/>
        </c:scaling>
        <c:axPos val="l"/>
        <c:majorGridlines/>
        <c:title>
          <c:tx>
            <c:rich>
              <a:bodyPr/>
              <a:lstStyle/>
              <a:p>
                <a:pPr>
                  <a:defRPr lang="es-ES" sz="1200" b="0"/>
                </a:pPr>
                <a:r>
                  <a:rPr lang="es-EC" sz="1200" b="0"/>
                  <a:t>Altura Promedio</a:t>
                </a:r>
              </a:p>
              <a:p>
                <a:pPr>
                  <a:defRPr lang="es-ES" sz="1200" b="0"/>
                </a:pPr>
                <a:r>
                  <a:rPr lang="es-EC" sz="1200" b="0"/>
                  <a:t>(m)</a:t>
                </a:r>
              </a:p>
            </c:rich>
          </c:tx>
          <c:layout/>
        </c:title>
        <c:numFmt formatCode="0.00" sourceLinked="1"/>
        <c:tickLblPos val="nextTo"/>
        <c:txPr>
          <a:bodyPr/>
          <a:lstStyle/>
          <a:p>
            <a:pPr>
              <a:defRPr lang="es-ES"/>
            </a:pPr>
            <a:endParaRPr lang="es-EC"/>
          </a:p>
        </c:txPr>
        <c:crossAx val="137454720"/>
        <c:crosses val="autoZero"/>
        <c:crossBetween val="between"/>
      </c:valAx>
    </c:plotArea>
    <c:legend>
      <c:legendPos val="r"/>
      <c:layout>
        <c:manualLayout>
          <c:xMode val="edge"/>
          <c:yMode val="edge"/>
          <c:x val="0.69197025190112471"/>
          <c:y val="0.78794039335071564"/>
          <c:w val="0.21667309071200871"/>
          <c:h val="0.15744939016464973"/>
        </c:manualLayout>
      </c:layout>
      <c:txPr>
        <a:bodyPr/>
        <a:lstStyle/>
        <a:p>
          <a:pPr>
            <a:defRPr lang="es-ES"/>
          </a:pPr>
          <a:endParaRPr lang="es-EC"/>
        </a:p>
      </c:txPr>
    </c:legend>
    <c:plotVisOnly val="1"/>
    <c:dispBlanksAs val="gap"/>
  </c:chart>
  <c:spPr>
    <a:solidFill>
      <a:srgbClr val="92D050"/>
    </a:solidFill>
    <a:ln w="28575"/>
  </c:spPr>
  <c:txPr>
    <a:bodyPr/>
    <a:lstStyle/>
    <a:p>
      <a:pPr>
        <a:defRPr sz="1200">
          <a:latin typeface="Times New Roman" pitchFamily="18" charset="0"/>
          <a:cs typeface="Times New Roman" pitchFamily="18" charset="0"/>
        </a:defRPr>
      </a:pPr>
      <a:endParaRPr lang="es-EC"/>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s-EC"/>
  <c:chart>
    <c:title>
      <c:tx>
        <c:rich>
          <a:bodyPr/>
          <a:lstStyle/>
          <a:p>
            <a:pPr>
              <a:defRPr lang="es-ES"/>
            </a:pPr>
            <a:r>
              <a:rPr lang="en-US" sz="1200" b="0"/>
              <a:t>Gráfico 8: Perfil Vertical </a:t>
            </a:r>
            <a:r>
              <a:rPr lang="en-US" sz="1200" b="0" baseline="0"/>
              <a:t>del Bosque Secundario en el año uno (Abril 2009) con las cinco especies inferiores. </a:t>
            </a:r>
            <a:endParaRPr lang="en-US" sz="1200" b="0"/>
          </a:p>
        </c:rich>
      </c:tx>
      <c:layout/>
    </c:title>
    <c:view3D>
      <c:rAngAx val="1"/>
    </c:view3D>
    <c:plotArea>
      <c:layout>
        <c:manualLayout>
          <c:layoutTarget val="inner"/>
          <c:xMode val="edge"/>
          <c:yMode val="edge"/>
          <c:x val="0.1757831523295724"/>
          <c:y val="0.18511273874198494"/>
          <c:w val="0.64537311190305169"/>
          <c:h val="0.39743800384170092"/>
        </c:manualLayout>
      </c:layout>
      <c:bar3DChart>
        <c:barDir val="col"/>
        <c:grouping val="clustered"/>
        <c:ser>
          <c:idx val="0"/>
          <c:order val="0"/>
          <c:tx>
            <c:strRef>
              <c:f>'grafico mej. sp. año 2009'!$C$22</c:f>
              <c:strCache>
                <c:ptCount val="1"/>
                <c:pt idx="0">
                  <c:v>PROMEDIO ALTURA</c:v>
                </c:pt>
              </c:strCache>
            </c:strRef>
          </c:tx>
          <c:dLbls>
            <c:txPr>
              <a:bodyPr/>
              <a:lstStyle/>
              <a:p>
                <a:pPr>
                  <a:defRPr lang="es-ES" sz="1200"/>
                </a:pPr>
                <a:endParaRPr lang="es-EC"/>
              </a:p>
            </c:txPr>
            <c:showVal val="1"/>
          </c:dLbls>
          <c:cat>
            <c:strRef>
              <c:f>'grafico mej. sp. año 2009'!$B$28:$B$32</c:f>
              <c:strCache>
                <c:ptCount val="5"/>
                <c:pt idx="0">
                  <c:v>CEDRO</c:v>
                </c:pt>
                <c:pt idx="1">
                  <c:v>CEIBO</c:v>
                </c:pt>
                <c:pt idx="2">
                  <c:v>CHUNCHO</c:v>
                </c:pt>
                <c:pt idx="3">
                  <c:v>SANGRE DE GALLINA</c:v>
                </c:pt>
                <c:pt idx="4">
                  <c:v>SAPOTE</c:v>
                </c:pt>
              </c:strCache>
            </c:strRef>
          </c:cat>
          <c:val>
            <c:numRef>
              <c:f>'grafico mej. sp. año 2009'!$C$28:$C$32</c:f>
              <c:numCache>
                <c:formatCode>0.00</c:formatCode>
                <c:ptCount val="5"/>
                <c:pt idx="0">
                  <c:v>12.26</c:v>
                </c:pt>
                <c:pt idx="1">
                  <c:v>11.435</c:v>
                </c:pt>
                <c:pt idx="2">
                  <c:v>10.072000000000006</c:v>
                </c:pt>
                <c:pt idx="3">
                  <c:v>7.29</c:v>
                </c:pt>
                <c:pt idx="4">
                  <c:v>5.91</c:v>
                </c:pt>
              </c:numCache>
            </c:numRef>
          </c:val>
        </c:ser>
        <c:shape val="cylinder"/>
        <c:axId val="137485696"/>
        <c:axId val="137888896"/>
        <c:axId val="0"/>
      </c:bar3DChart>
      <c:catAx>
        <c:axId val="137485696"/>
        <c:scaling>
          <c:orientation val="minMax"/>
        </c:scaling>
        <c:axPos val="b"/>
        <c:majorTickMark val="none"/>
        <c:tickLblPos val="nextTo"/>
        <c:txPr>
          <a:bodyPr/>
          <a:lstStyle/>
          <a:p>
            <a:pPr>
              <a:defRPr lang="es-ES" sz="1000"/>
            </a:pPr>
            <a:endParaRPr lang="es-EC"/>
          </a:p>
        </c:txPr>
        <c:crossAx val="137888896"/>
        <c:crosses val="autoZero"/>
        <c:auto val="1"/>
        <c:lblAlgn val="ctr"/>
        <c:lblOffset val="100"/>
      </c:catAx>
      <c:valAx>
        <c:axId val="137888896"/>
        <c:scaling>
          <c:orientation val="minMax"/>
        </c:scaling>
        <c:axPos val="l"/>
        <c:majorGridlines/>
        <c:title>
          <c:tx>
            <c:rich>
              <a:bodyPr/>
              <a:lstStyle/>
              <a:p>
                <a:pPr>
                  <a:defRPr lang="es-ES" sz="1200" b="0"/>
                </a:pPr>
                <a:r>
                  <a:rPr lang="es-EC" sz="1200" b="0"/>
                  <a:t>Altura Promedio</a:t>
                </a:r>
                <a:r>
                  <a:rPr lang="es-EC" sz="1200" b="0" baseline="0"/>
                  <a:t> </a:t>
                </a:r>
              </a:p>
              <a:p>
                <a:pPr>
                  <a:defRPr lang="es-ES" sz="1200" b="0"/>
                </a:pPr>
                <a:r>
                  <a:rPr lang="es-EC" sz="1200" b="0" baseline="0"/>
                  <a:t>(m)</a:t>
                </a:r>
                <a:endParaRPr lang="es-EC" sz="1200" b="0"/>
              </a:p>
            </c:rich>
          </c:tx>
          <c:layout/>
        </c:title>
        <c:numFmt formatCode="0.00" sourceLinked="1"/>
        <c:tickLblPos val="nextTo"/>
        <c:txPr>
          <a:bodyPr/>
          <a:lstStyle/>
          <a:p>
            <a:pPr>
              <a:defRPr lang="es-ES"/>
            </a:pPr>
            <a:endParaRPr lang="es-EC"/>
          </a:p>
        </c:txPr>
        <c:crossAx val="137485696"/>
        <c:crosses val="autoZero"/>
        <c:crossBetween val="between"/>
      </c:valAx>
    </c:plotArea>
    <c:legend>
      <c:legendPos val="r"/>
      <c:layout>
        <c:manualLayout>
          <c:xMode val="edge"/>
          <c:yMode val="edge"/>
          <c:x val="0.69197025190112471"/>
          <c:y val="0.78794039335071564"/>
          <c:w val="0.21667309071200871"/>
          <c:h val="0.15744939016464973"/>
        </c:manualLayout>
      </c:layout>
      <c:txPr>
        <a:bodyPr/>
        <a:lstStyle/>
        <a:p>
          <a:pPr>
            <a:defRPr lang="es-ES"/>
          </a:pPr>
          <a:endParaRPr lang="es-EC"/>
        </a:p>
      </c:txPr>
    </c:legend>
    <c:plotVisOnly val="1"/>
    <c:dispBlanksAs val="gap"/>
  </c:chart>
  <c:spPr>
    <a:solidFill>
      <a:srgbClr val="92D050"/>
    </a:solidFill>
    <a:ln w="28575"/>
  </c:spPr>
  <c:txPr>
    <a:bodyPr/>
    <a:lstStyle/>
    <a:p>
      <a:pPr>
        <a:defRPr sz="1200">
          <a:latin typeface="Times New Roman" pitchFamily="18" charset="0"/>
          <a:cs typeface="Times New Roman" pitchFamily="18" charset="0"/>
        </a:defRPr>
      </a:pPr>
      <a:endParaRPr lang="es-EC"/>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s-EC"/>
  <c:chart>
    <c:title>
      <c:tx>
        <c:rich>
          <a:bodyPr/>
          <a:lstStyle/>
          <a:p>
            <a:pPr>
              <a:defRPr lang="es-ES" sz="1200" b="0"/>
            </a:pPr>
            <a:r>
              <a:rPr lang="en-US" sz="1200" b="0"/>
              <a:t>Gráfico</a:t>
            </a:r>
            <a:r>
              <a:rPr lang="en-US" sz="1200" b="0" baseline="0"/>
              <a:t> 9</a:t>
            </a:r>
            <a:r>
              <a:rPr lang="en-US" sz="1200" b="0"/>
              <a:t>: Perfil Idealizado DAP/Parcela Año cero (Abril 2008).</a:t>
            </a:r>
          </a:p>
        </c:rich>
      </c:tx>
      <c:layout/>
    </c:title>
    <c:view3D>
      <c:rAngAx val="1"/>
    </c:view3D>
    <c:plotArea>
      <c:layout>
        <c:manualLayout>
          <c:layoutTarget val="inner"/>
          <c:xMode val="edge"/>
          <c:yMode val="edge"/>
          <c:x val="9.7694342950740073E-2"/>
          <c:y val="0.17803662014941871"/>
          <c:w val="0.73299477479640363"/>
          <c:h val="0.45769255813895615"/>
        </c:manualLayout>
      </c:layout>
      <c:bar3DChart>
        <c:barDir val="col"/>
        <c:grouping val="clustered"/>
        <c:ser>
          <c:idx val="0"/>
          <c:order val="0"/>
          <c:tx>
            <c:strRef>
              <c:f>'PERF. HORIZ. IDEALIZADO AÑO 0'!$C$2</c:f>
              <c:strCache>
                <c:ptCount val="1"/>
                <c:pt idx="0">
                  <c:v>DAP PROMEDIO</c:v>
                </c:pt>
              </c:strCache>
            </c:strRef>
          </c:tx>
          <c:dLbls>
            <c:txPr>
              <a:bodyPr/>
              <a:lstStyle/>
              <a:p>
                <a:pPr>
                  <a:defRPr lang="es-ES" sz="1000"/>
                </a:pPr>
                <a:endParaRPr lang="es-EC"/>
              </a:p>
            </c:txPr>
            <c:showVal val="1"/>
          </c:dLbls>
          <c:cat>
            <c:strRef>
              <c:f>'PERF. HORIZ. IDEALIZADO AÑO 0'!$B$3:$B$10</c:f>
              <c:strCache>
                <c:ptCount val="8"/>
                <c:pt idx="0">
                  <c:v>PARCELA 01</c:v>
                </c:pt>
                <c:pt idx="1">
                  <c:v>PARCELA 07</c:v>
                </c:pt>
                <c:pt idx="2">
                  <c:v>PARCELA 02</c:v>
                </c:pt>
                <c:pt idx="3">
                  <c:v>PARCELA 03</c:v>
                </c:pt>
                <c:pt idx="4">
                  <c:v>PARCELA 04</c:v>
                </c:pt>
                <c:pt idx="5">
                  <c:v>PARCELA 05</c:v>
                </c:pt>
                <c:pt idx="6">
                  <c:v>PARCELA 08</c:v>
                </c:pt>
                <c:pt idx="7">
                  <c:v>PARCELA 06</c:v>
                </c:pt>
              </c:strCache>
            </c:strRef>
          </c:cat>
          <c:val>
            <c:numRef>
              <c:f>'PERF. HORIZ. IDEALIZADO AÑO 0'!$C$3:$C$10</c:f>
              <c:numCache>
                <c:formatCode>0.00</c:formatCode>
                <c:ptCount val="8"/>
                <c:pt idx="0" formatCode="General">
                  <c:v>21.979999999999986</c:v>
                </c:pt>
                <c:pt idx="1">
                  <c:v>19.629545454545454</c:v>
                </c:pt>
                <c:pt idx="2" formatCode="General">
                  <c:v>19.32</c:v>
                </c:pt>
                <c:pt idx="3">
                  <c:v>19.297560975609752</c:v>
                </c:pt>
                <c:pt idx="4">
                  <c:v>18.781395348837187</c:v>
                </c:pt>
                <c:pt idx="5">
                  <c:v>17.964864864864865</c:v>
                </c:pt>
                <c:pt idx="6">
                  <c:v>17.645813953488368</c:v>
                </c:pt>
                <c:pt idx="7">
                  <c:v>17.071794871794872</c:v>
                </c:pt>
              </c:numCache>
            </c:numRef>
          </c:val>
        </c:ser>
        <c:shape val="cylinder"/>
        <c:axId val="137943680"/>
        <c:axId val="139272576"/>
        <c:axId val="0"/>
      </c:bar3DChart>
      <c:catAx>
        <c:axId val="137943680"/>
        <c:scaling>
          <c:orientation val="minMax"/>
        </c:scaling>
        <c:axPos val="b"/>
        <c:minorGridlines/>
        <c:majorTickMark val="none"/>
        <c:tickLblPos val="nextTo"/>
        <c:txPr>
          <a:bodyPr/>
          <a:lstStyle/>
          <a:p>
            <a:pPr>
              <a:defRPr lang="es-ES" sz="1000"/>
            </a:pPr>
            <a:endParaRPr lang="es-EC"/>
          </a:p>
        </c:txPr>
        <c:crossAx val="139272576"/>
        <c:crosses val="autoZero"/>
        <c:auto val="1"/>
        <c:lblAlgn val="ctr"/>
        <c:lblOffset val="100"/>
      </c:catAx>
      <c:valAx>
        <c:axId val="139272576"/>
        <c:scaling>
          <c:orientation val="minMax"/>
        </c:scaling>
        <c:axPos val="l"/>
        <c:majorGridlines/>
        <c:title>
          <c:tx>
            <c:rich>
              <a:bodyPr/>
              <a:lstStyle/>
              <a:p>
                <a:pPr>
                  <a:defRPr lang="es-ES"/>
                </a:pPr>
                <a:r>
                  <a:rPr lang="en-US"/>
                  <a:t>  DAP Promedio (cm)</a:t>
                </a:r>
              </a:p>
            </c:rich>
          </c:tx>
          <c:layout/>
        </c:title>
        <c:numFmt formatCode="General" sourceLinked="1"/>
        <c:tickLblPos val="nextTo"/>
        <c:txPr>
          <a:bodyPr/>
          <a:lstStyle/>
          <a:p>
            <a:pPr>
              <a:defRPr lang="es-ES" sz="1000"/>
            </a:pPr>
            <a:endParaRPr lang="es-EC"/>
          </a:p>
        </c:txPr>
        <c:crossAx val="137943680"/>
        <c:crosses val="autoZero"/>
        <c:crossBetween val="between"/>
      </c:valAx>
    </c:plotArea>
    <c:legend>
      <c:legendPos val="r"/>
      <c:layout>
        <c:manualLayout>
          <c:xMode val="edge"/>
          <c:yMode val="edge"/>
          <c:x val="0.72989536695970092"/>
          <c:y val="0.87304179833329321"/>
          <c:w val="0.27010463304031057"/>
          <c:h val="0.10090718794961753"/>
        </c:manualLayout>
      </c:layout>
      <c:txPr>
        <a:bodyPr/>
        <a:lstStyle/>
        <a:p>
          <a:pPr>
            <a:defRPr lang="es-ES"/>
          </a:pPr>
          <a:endParaRPr lang="es-EC"/>
        </a:p>
      </c:txPr>
    </c:legend>
    <c:plotVisOnly val="1"/>
    <c:dispBlanksAs val="gap"/>
  </c:chart>
  <c:spPr>
    <a:solidFill>
      <a:srgbClr val="92D050"/>
    </a:solidFill>
    <a:ln w="28575"/>
  </c:spPr>
  <c:txPr>
    <a:bodyPr/>
    <a:lstStyle/>
    <a:p>
      <a:pPr>
        <a:defRPr sz="1200">
          <a:latin typeface="Times New Roman" pitchFamily="18" charset="0"/>
          <a:cs typeface="Times New Roman" pitchFamily="18" charset="0"/>
        </a:defRPr>
      </a:pPr>
      <a:endParaRPr lang="es-EC"/>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s-ES"/>
          </a:p>
        </p:txBody>
      </p:sp>
      <p:sp>
        <p:nvSpPr>
          <p:cNvPr id="2867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s-ES"/>
          </a:p>
        </p:txBody>
      </p:sp>
      <p:sp>
        <p:nvSpPr>
          <p:cNvPr id="2867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s-ES"/>
          </a:p>
        </p:txBody>
      </p:sp>
      <p:sp>
        <p:nvSpPr>
          <p:cNvPr id="2867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7229AD6-599E-4C24-8807-49DC083A2992}" type="slidenum">
              <a:rPr lang="es-ES"/>
              <a:pPr/>
              <a:t>‹Nº›</a:t>
            </a:fld>
            <a:endParaRPr lang="es-E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s-ES"/>
          </a:p>
        </p:txBody>
      </p:sp>
      <p:sp>
        <p:nvSpPr>
          <p:cNvPr id="2765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s-ES"/>
          </a:p>
        </p:txBody>
      </p:sp>
      <p:sp>
        <p:nvSpPr>
          <p:cNvPr id="27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765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Click to edit Master text styles</a:t>
            </a:r>
          </a:p>
          <a:p>
            <a:pPr lvl="1"/>
            <a:r>
              <a:rPr lang="es-ES" smtClean="0"/>
              <a:t>Second level</a:t>
            </a:r>
          </a:p>
          <a:p>
            <a:pPr lvl="2"/>
            <a:r>
              <a:rPr lang="es-ES" smtClean="0"/>
              <a:t>Third level</a:t>
            </a:r>
          </a:p>
          <a:p>
            <a:pPr lvl="3"/>
            <a:r>
              <a:rPr lang="es-ES" smtClean="0"/>
              <a:t>Fourth level</a:t>
            </a:r>
          </a:p>
          <a:p>
            <a:pPr lvl="4"/>
            <a:r>
              <a:rPr lang="es-ES" smtClean="0"/>
              <a:t>Fifth level</a:t>
            </a:r>
          </a:p>
        </p:txBody>
      </p:sp>
      <p:sp>
        <p:nvSpPr>
          <p:cNvPr id="2765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s-ES"/>
          </a:p>
        </p:txBody>
      </p:sp>
      <p:sp>
        <p:nvSpPr>
          <p:cNvPr id="2765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5D983C1-D164-43FF-8C7D-E34F3BE0BD48}" type="slidenum">
              <a:rPr lang="es-ES"/>
              <a:pPr/>
              <a:t>‹Nº›</a:t>
            </a:fld>
            <a:endParaRPr lang="es-E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9B2862-1C89-44B1-94A3-BDD4BFE7E5AF}" type="slidenum">
              <a:rPr lang="es-ES"/>
              <a:pPr/>
              <a:t>1</a:t>
            </a:fld>
            <a:endParaRPr lang="es-E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89981C-DFFA-47FF-BA8E-CDF28304BA9B}" type="slidenum">
              <a:rPr lang="es-ES"/>
              <a:pPr/>
              <a:t>2</a:t>
            </a:fld>
            <a:endParaRPr lang="es-E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0" y="0"/>
            <a:ext cx="9144000" cy="6858000"/>
          </a:xfrm>
          <a:prstGeom prst="rect">
            <a:avLst/>
          </a:prstGeom>
          <a:gradFill rotWithShape="1">
            <a:gsLst>
              <a:gs pos="0">
                <a:srgbClr val="4997D7"/>
              </a:gs>
              <a:gs pos="100000">
                <a:srgbClr val="4997D7">
                  <a:gamma/>
                  <a:shade val="46275"/>
                  <a:invGamma/>
                  <a:alpha val="0"/>
                </a:srgbClr>
              </a:gs>
            </a:gsLst>
            <a:lin ang="2700000" scaled="1"/>
          </a:gradFill>
          <a:ln w="9525">
            <a:noFill/>
            <a:miter lim="800000"/>
            <a:headEnd/>
            <a:tailEnd/>
          </a:ln>
          <a:effectLst/>
        </p:spPr>
        <p:txBody>
          <a:bodyPr wrap="none" anchor="ctr"/>
          <a:lstStyle/>
          <a:p>
            <a:endParaRPr lang="es-EC"/>
          </a:p>
        </p:txBody>
      </p:sp>
      <p:sp>
        <p:nvSpPr>
          <p:cNvPr id="26627" name="Rectangle 3"/>
          <p:cNvSpPr>
            <a:spLocks noGrp="1" noChangeArrowheads="1"/>
          </p:cNvSpPr>
          <p:nvPr>
            <p:ph type="ctrTitle"/>
          </p:nvPr>
        </p:nvSpPr>
        <p:spPr>
          <a:xfrm>
            <a:off x="685800" y="762000"/>
            <a:ext cx="7772400" cy="1774825"/>
          </a:xfrm>
          <a:solidFill>
            <a:srgbClr val="205D90"/>
          </a:solidFill>
          <a:ln>
            <a:solidFill>
              <a:srgbClr val="CED5AB"/>
            </a:solidFill>
          </a:ln>
        </p:spPr>
        <p:txBody>
          <a:bodyPr anchor="ctr"/>
          <a:lstStyle>
            <a:lvl1pPr>
              <a:defRPr/>
            </a:lvl1pPr>
          </a:lstStyle>
          <a:p>
            <a:r>
              <a:rPr lang="es-ES" smtClean="0"/>
              <a:t>Haga clic para modificar el estilo de título del patrón</a:t>
            </a:r>
            <a:endParaRPr lang="en-GB"/>
          </a:p>
        </p:txBody>
      </p:sp>
      <p:sp>
        <p:nvSpPr>
          <p:cNvPr id="26628" name="Rectangle 4"/>
          <p:cNvSpPr>
            <a:spLocks noGrp="1" noChangeArrowheads="1"/>
          </p:cNvSpPr>
          <p:nvPr>
            <p:ph type="subTitle" idx="1"/>
          </p:nvPr>
        </p:nvSpPr>
        <p:spPr>
          <a:xfrm>
            <a:off x="1371600" y="2743200"/>
            <a:ext cx="6400800" cy="1752600"/>
          </a:xfrm>
        </p:spPr>
        <p:txBody>
          <a:bodyPr/>
          <a:lstStyle>
            <a:lvl1pPr marL="0" indent="0" algn="ctr">
              <a:buFont typeface="Wingdings" pitchFamily="2" charset="2"/>
              <a:buNone/>
              <a:defRPr/>
            </a:lvl1pPr>
          </a:lstStyle>
          <a:p>
            <a:r>
              <a:rPr lang="es-ES" smtClean="0"/>
              <a:t>Haga clic para modificar el estilo de subtítulo del patrón</a:t>
            </a:r>
            <a:endParaRPr lang="en-GB"/>
          </a:p>
        </p:txBody>
      </p:sp>
      <p:sp>
        <p:nvSpPr>
          <p:cNvPr id="26629" name="Rectangle 5"/>
          <p:cNvSpPr>
            <a:spLocks noGrp="1" noChangeArrowheads="1"/>
          </p:cNvSpPr>
          <p:nvPr>
            <p:ph type="dt" sz="half" idx="2"/>
          </p:nvPr>
        </p:nvSpPr>
        <p:spPr/>
        <p:txBody>
          <a:bodyPr/>
          <a:lstStyle>
            <a:lvl1pPr>
              <a:defRPr/>
            </a:lvl1pPr>
          </a:lstStyle>
          <a:p>
            <a:endParaRPr lang="en-GB"/>
          </a:p>
        </p:txBody>
      </p:sp>
      <p:sp>
        <p:nvSpPr>
          <p:cNvPr id="26630" name="Rectangle 6"/>
          <p:cNvSpPr>
            <a:spLocks noGrp="1" noChangeArrowheads="1"/>
          </p:cNvSpPr>
          <p:nvPr>
            <p:ph type="ftr" sz="quarter" idx="3"/>
          </p:nvPr>
        </p:nvSpPr>
        <p:spPr/>
        <p:txBody>
          <a:bodyPr/>
          <a:lstStyle>
            <a:lvl1pPr>
              <a:defRPr/>
            </a:lvl1pPr>
          </a:lstStyle>
          <a:p>
            <a:endParaRPr lang="en-GB"/>
          </a:p>
        </p:txBody>
      </p:sp>
      <p:sp>
        <p:nvSpPr>
          <p:cNvPr id="26631" name="Rectangle 7"/>
          <p:cNvSpPr>
            <a:spLocks noGrp="1" noChangeArrowheads="1"/>
          </p:cNvSpPr>
          <p:nvPr>
            <p:ph type="sldNum" sz="quarter" idx="4"/>
          </p:nvPr>
        </p:nvSpPr>
        <p:spPr/>
        <p:txBody>
          <a:bodyPr/>
          <a:lstStyle>
            <a:lvl1pPr>
              <a:defRPr/>
            </a:lvl1pPr>
          </a:lstStyle>
          <a:p>
            <a:fld id="{61201602-E767-4EDF-883D-A3DC0440AC25}" type="slidenum">
              <a:rPr lang="en-GB"/>
              <a:pPr/>
              <a:t>‹Nº›</a:t>
            </a:fld>
            <a:endParaRPr lang="en-GB"/>
          </a:p>
        </p:txBody>
      </p:sp>
    </p:spTree>
  </p:cSld>
  <p:clrMapOvr>
    <a:masterClrMapping/>
  </p:clrMapOvr>
  <p:transition>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lvl1pPr>
              <a:defRPr/>
            </a:lvl1pPr>
          </a:lstStyle>
          <a:p>
            <a:endParaRPr lang="en-GB"/>
          </a:p>
        </p:txBody>
      </p:sp>
      <p:sp>
        <p:nvSpPr>
          <p:cNvPr id="5" name="4 Marcador de pie de página"/>
          <p:cNvSpPr>
            <a:spLocks noGrp="1"/>
          </p:cNvSpPr>
          <p:nvPr>
            <p:ph type="ftr" sz="quarter" idx="11"/>
          </p:nvPr>
        </p:nvSpPr>
        <p:spPr/>
        <p:txBody>
          <a:bodyPr/>
          <a:lstStyle>
            <a:lvl1pPr>
              <a:defRPr/>
            </a:lvl1pPr>
          </a:lstStyle>
          <a:p>
            <a:endParaRPr lang="en-GB"/>
          </a:p>
        </p:txBody>
      </p:sp>
      <p:sp>
        <p:nvSpPr>
          <p:cNvPr id="6" name="5 Marcador de número de diapositiva"/>
          <p:cNvSpPr>
            <a:spLocks noGrp="1"/>
          </p:cNvSpPr>
          <p:nvPr>
            <p:ph type="sldNum" sz="quarter" idx="12"/>
          </p:nvPr>
        </p:nvSpPr>
        <p:spPr/>
        <p:txBody>
          <a:bodyPr/>
          <a:lstStyle>
            <a:lvl1pPr>
              <a:defRPr/>
            </a:lvl1pPr>
          </a:lstStyle>
          <a:p>
            <a:fld id="{68B4E5C6-E98C-4F4F-AAC7-071F20DBF0AF}" type="slidenum">
              <a:rPr lang="en-GB"/>
              <a:pPr/>
              <a:t>‹Nº›</a:t>
            </a:fld>
            <a:endParaRPr lang="en-GB"/>
          </a:p>
        </p:txBody>
      </p:sp>
    </p:spTree>
  </p:cSld>
  <p:clrMapOvr>
    <a:masterClrMapping/>
  </p:clrMapOvr>
  <p:transition>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152400"/>
            <a:ext cx="2057400" cy="5973763"/>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152400"/>
            <a:ext cx="6019800" cy="597376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lvl1pPr>
              <a:defRPr/>
            </a:lvl1pPr>
          </a:lstStyle>
          <a:p>
            <a:endParaRPr lang="en-GB"/>
          </a:p>
        </p:txBody>
      </p:sp>
      <p:sp>
        <p:nvSpPr>
          <p:cNvPr id="5" name="4 Marcador de pie de página"/>
          <p:cNvSpPr>
            <a:spLocks noGrp="1"/>
          </p:cNvSpPr>
          <p:nvPr>
            <p:ph type="ftr" sz="quarter" idx="11"/>
          </p:nvPr>
        </p:nvSpPr>
        <p:spPr/>
        <p:txBody>
          <a:bodyPr/>
          <a:lstStyle>
            <a:lvl1pPr>
              <a:defRPr/>
            </a:lvl1pPr>
          </a:lstStyle>
          <a:p>
            <a:endParaRPr lang="en-GB"/>
          </a:p>
        </p:txBody>
      </p:sp>
      <p:sp>
        <p:nvSpPr>
          <p:cNvPr id="6" name="5 Marcador de número de diapositiva"/>
          <p:cNvSpPr>
            <a:spLocks noGrp="1"/>
          </p:cNvSpPr>
          <p:nvPr>
            <p:ph type="sldNum" sz="quarter" idx="12"/>
          </p:nvPr>
        </p:nvSpPr>
        <p:spPr/>
        <p:txBody>
          <a:bodyPr/>
          <a:lstStyle>
            <a:lvl1pPr>
              <a:defRPr/>
            </a:lvl1pPr>
          </a:lstStyle>
          <a:p>
            <a:fld id="{866BF4E5-ECB7-4E25-A621-28361ACA4AE0}" type="slidenum">
              <a:rPr lang="en-GB"/>
              <a:pPr/>
              <a:t>‹Nº›</a:t>
            </a:fld>
            <a:endParaRPr lang="en-GB"/>
          </a:p>
        </p:txBody>
      </p:sp>
    </p:spTree>
  </p:cSld>
  <p:clrMapOvr>
    <a:masterClrMapping/>
  </p:clrMapOvr>
  <p:transition>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lvl1pPr>
              <a:defRPr/>
            </a:lvl1pPr>
          </a:lstStyle>
          <a:p>
            <a:endParaRPr lang="en-GB"/>
          </a:p>
        </p:txBody>
      </p:sp>
      <p:sp>
        <p:nvSpPr>
          <p:cNvPr id="5" name="4 Marcador de pie de página"/>
          <p:cNvSpPr>
            <a:spLocks noGrp="1"/>
          </p:cNvSpPr>
          <p:nvPr>
            <p:ph type="ftr" sz="quarter" idx="11"/>
          </p:nvPr>
        </p:nvSpPr>
        <p:spPr/>
        <p:txBody>
          <a:bodyPr/>
          <a:lstStyle>
            <a:lvl1pPr>
              <a:defRPr/>
            </a:lvl1pPr>
          </a:lstStyle>
          <a:p>
            <a:endParaRPr lang="en-GB"/>
          </a:p>
        </p:txBody>
      </p:sp>
      <p:sp>
        <p:nvSpPr>
          <p:cNvPr id="6" name="5 Marcador de número de diapositiva"/>
          <p:cNvSpPr>
            <a:spLocks noGrp="1"/>
          </p:cNvSpPr>
          <p:nvPr>
            <p:ph type="sldNum" sz="quarter" idx="12"/>
          </p:nvPr>
        </p:nvSpPr>
        <p:spPr/>
        <p:txBody>
          <a:bodyPr/>
          <a:lstStyle>
            <a:lvl1pPr>
              <a:defRPr/>
            </a:lvl1pPr>
          </a:lstStyle>
          <a:p>
            <a:fld id="{7E166E4C-D64F-42F9-A53B-2D6A3E8F2056}" type="slidenum">
              <a:rPr lang="en-GB"/>
              <a:pPr/>
              <a:t>‹Nº›</a:t>
            </a:fld>
            <a:endParaRPr lang="en-GB"/>
          </a:p>
        </p:txBody>
      </p:sp>
    </p:spTree>
  </p:cSld>
  <p:clrMapOvr>
    <a:masterClrMapping/>
  </p:clrMapOvr>
  <p:transition>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n-GB"/>
          </a:p>
        </p:txBody>
      </p:sp>
      <p:sp>
        <p:nvSpPr>
          <p:cNvPr id="5" name="4 Marcador de pie de página"/>
          <p:cNvSpPr>
            <a:spLocks noGrp="1"/>
          </p:cNvSpPr>
          <p:nvPr>
            <p:ph type="ftr" sz="quarter" idx="11"/>
          </p:nvPr>
        </p:nvSpPr>
        <p:spPr/>
        <p:txBody>
          <a:bodyPr/>
          <a:lstStyle>
            <a:lvl1pPr>
              <a:defRPr/>
            </a:lvl1pPr>
          </a:lstStyle>
          <a:p>
            <a:endParaRPr lang="en-GB"/>
          </a:p>
        </p:txBody>
      </p:sp>
      <p:sp>
        <p:nvSpPr>
          <p:cNvPr id="6" name="5 Marcador de número de diapositiva"/>
          <p:cNvSpPr>
            <a:spLocks noGrp="1"/>
          </p:cNvSpPr>
          <p:nvPr>
            <p:ph type="sldNum" sz="quarter" idx="12"/>
          </p:nvPr>
        </p:nvSpPr>
        <p:spPr/>
        <p:txBody>
          <a:bodyPr/>
          <a:lstStyle>
            <a:lvl1pPr>
              <a:defRPr/>
            </a:lvl1pPr>
          </a:lstStyle>
          <a:p>
            <a:fld id="{41272BDC-6DED-4944-8EDD-19CBB90B1AFD}" type="slidenum">
              <a:rPr lang="en-GB"/>
              <a:pPr/>
              <a:t>‹Nº›</a:t>
            </a:fld>
            <a:endParaRPr lang="en-GB"/>
          </a:p>
        </p:txBody>
      </p:sp>
    </p:spTree>
  </p:cSld>
  <p:clrMapOvr>
    <a:masterClrMapping/>
  </p:clrMapOvr>
  <p:transition>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lvl1pPr>
              <a:defRPr/>
            </a:lvl1pPr>
          </a:lstStyle>
          <a:p>
            <a:endParaRPr lang="en-GB"/>
          </a:p>
        </p:txBody>
      </p:sp>
      <p:sp>
        <p:nvSpPr>
          <p:cNvPr id="6" name="5 Marcador de pie de página"/>
          <p:cNvSpPr>
            <a:spLocks noGrp="1"/>
          </p:cNvSpPr>
          <p:nvPr>
            <p:ph type="ftr" sz="quarter" idx="11"/>
          </p:nvPr>
        </p:nvSpPr>
        <p:spPr/>
        <p:txBody>
          <a:bodyPr/>
          <a:lstStyle>
            <a:lvl1pPr>
              <a:defRPr/>
            </a:lvl1pPr>
          </a:lstStyle>
          <a:p>
            <a:endParaRPr lang="en-GB"/>
          </a:p>
        </p:txBody>
      </p:sp>
      <p:sp>
        <p:nvSpPr>
          <p:cNvPr id="7" name="6 Marcador de número de diapositiva"/>
          <p:cNvSpPr>
            <a:spLocks noGrp="1"/>
          </p:cNvSpPr>
          <p:nvPr>
            <p:ph type="sldNum" sz="quarter" idx="12"/>
          </p:nvPr>
        </p:nvSpPr>
        <p:spPr/>
        <p:txBody>
          <a:bodyPr/>
          <a:lstStyle>
            <a:lvl1pPr>
              <a:defRPr/>
            </a:lvl1pPr>
          </a:lstStyle>
          <a:p>
            <a:fld id="{BF0A6EF7-B7C2-4B6D-9B46-14301F8DDF87}" type="slidenum">
              <a:rPr lang="en-GB"/>
              <a:pPr/>
              <a:t>‹Nº›</a:t>
            </a:fld>
            <a:endParaRPr lang="en-GB"/>
          </a:p>
        </p:txBody>
      </p:sp>
    </p:spTree>
  </p:cSld>
  <p:clrMapOvr>
    <a:masterClrMapping/>
  </p:clrMapOvr>
  <p:transition>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lvl1pPr>
              <a:defRPr/>
            </a:lvl1pPr>
          </a:lstStyle>
          <a:p>
            <a:endParaRPr lang="en-GB"/>
          </a:p>
        </p:txBody>
      </p:sp>
      <p:sp>
        <p:nvSpPr>
          <p:cNvPr id="8" name="7 Marcador de pie de página"/>
          <p:cNvSpPr>
            <a:spLocks noGrp="1"/>
          </p:cNvSpPr>
          <p:nvPr>
            <p:ph type="ftr" sz="quarter" idx="11"/>
          </p:nvPr>
        </p:nvSpPr>
        <p:spPr/>
        <p:txBody>
          <a:bodyPr/>
          <a:lstStyle>
            <a:lvl1pPr>
              <a:defRPr/>
            </a:lvl1pPr>
          </a:lstStyle>
          <a:p>
            <a:endParaRPr lang="en-GB"/>
          </a:p>
        </p:txBody>
      </p:sp>
      <p:sp>
        <p:nvSpPr>
          <p:cNvPr id="9" name="8 Marcador de número de diapositiva"/>
          <p:cNvSpPr>
            <a:spLocks noGrp="1"/>
          </p:cNvSpPr>
          <p:nvPr>
            <p:ph type="sldNum" sz="quarter" idx="12"/>
          </p:nvPr>
        </p:nvSpPr>
        <p:spPr/>
        <p:txBody>
          <a:bodyPr/>
          <a:lstStyle>
            <a:lvl1pPr>
              <a:defRPr/>
            </a:lvl1pPr>
          </a:lstStyle>
          <a:p>
            <a:fld id="{1A85AB31-C152-45B6-BDE7-6B6DAF7C3B3E}" type="slidenum">
              <a:rPr lang="en-GB"/>
              <a:pPr/>
              <a:t>‹Nº›</a:t>
            </a:fld>
            <a:endParaRPr lang="en-GB"/>
          </a:p>
        </p:txBody>
      </p:sp>
    </p:spTree>
  </p:cSld>
  <p:clrMapOvr>
    <a:masterClrMapping/>
  </p:clrMapOvr>
  <p:transition>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lvl1pPr>
              <a:defRPr/>
            </a:lvl1pPr>
          </a:lstStyle>
          <a:p>
            <a:endParaRPr lang="en-GB"/>
          </a:p>
        </p:txBody>
      </p:sp>
      <p:sp>
        <p:nvSpPr>
          <p:cNvPr id="4" name="3 Marcador de pie de página"/>
          <p:cNvSpPr>
            <a:spLocks noGrp="1"/>
          </p:cNvSpPr>
          <p:nvPr>
            <p:ph type="ftr" sz="quarter" idx="11"/>
          </p:nvPr>
        </p:nvSpPr>
        <p:spPr/>
        <p:txBody>
          <a:bodyPr/>
          <a:lstStyle>
            <a:lvl1pPr>
              <a:defRPr/>
            </a:lvl1pPr>
          </a:lstStyle>
          <a:p>
            <a:endParaRPr lang="en-GB"/>
          </a:p>
        </p:txBody>
      </p:sp>
      <p:sp>
        <p:nvSpPr>
          <p:cNvPr id="5" name="4 Marcador de número de diapositiva"/>
          <p:cNvSpPr>
            <a:spLocks noGrp="1"/>
          </p:cNvSpPr>
          <p:nvPr>
            <p:ph type="sldNum" sz="quarter" idx="12"/>
          </p:nvPr>
        </p:nvSpPr>
        <p:spPr/>
        <p:txBody>
          <a:bodyPr/>
          <a:lstStyle>
            <a:lvl1pPr>
              <a:defRPr/>
            </a:lvl1pPr>
          </a:lstStyle>
          <a:p>
            <a:fld id="{AF1B0609-7E56-4199-9A45-C9FFE46D9112}" type="slidenum">
              <a:rPr lang="en-GB"/>
              <a:pPr/>
              <a:t>‹Nº›</a:t>
            </a:fld>
            <a:endParaRPr lang="en-GB"/>
          </a:p>
        </p:txBody>
      </p:sp>
    </p:spTree>
  </p:cSld>
  <p:clrMapOvr>
    <a:masterClrMapping/>
  </p:clrMapOvr>
  <p:transition>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n-GB"/>
          </a:p>
        </p:txBody>
      </p:sp>
      <p:sp>
        <p:nvSpPr>
          <p:cNvPr id="3" name="2 Marcador de pie de página"/>
          <p:cNvSpPr>
            <a:spLocks noGrp="1"/>
          </p:cNvSpPr>
          <p:nvPr>
            <p:ph type="ftr" sz="quarter" idx="11"/>
          </p:nvPr>
        </p:nvSpPr>
        <p:spPr/>
        <p:txBody>
          <a:bodyPr/>
          <a:lstStyle>
            <a:lvl1pPr>
              <a:defRPr/>
            </a:lvl1pPr>
          </a:lstStyle>
          <a:p>
            <a:endParaRPr lang="en-GB"/>
          </a:p>
        </p:txBody>
      </p:sp>
      <p:sp>
        <p:nvSpPr>
          <p:cNvPr id="4" name="3 Marcador de número de diapositiva"/>
          <p:cNvSpPr>
            <a:spLocks noGrp="1"/>
          </p:cNvSpPr>
          <p:nvPr>
            <p:ph type="sldNum" sz="quarter" idx="12"/>
          </p:nvPr>
        </p:nvSpPr>
        <p:spPr/>
        <p:txBody>
          <a:bodyPr/>
          <a:lstStyle>
            <a:lvl1pPr>
              <a:defRPr/>
            </a:lvl1pPr>
          </a:lstStyle>
          <a:p>
            <a:fld id="{FF2E54B9-68E4-4587-AB87-12EA654DDE40}" type="slidenum">
              <a:rPr lang="en-GB"/>
              <a:pPr/>
              <a:t>‹Nº›</a:t>
            </a:fld>
            <a:endParaRPr lang="en-GB"/>
          </a:p>
        </p:txBody>
      </p:sp>
    </p:spTree>
  </p:cSld>
  <p:clrMapOvr>
    <a:masterClrMapping/>
  </p:clrMapOvr>
  <p:transition>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GB"/>
          </a:p>
        </p:txBody>
      </p:sp>
      <p:sp>
        <p:nvSpPr>
          <p:cNvPr id="6" name="5 Marcador de pie de página"/>
          <p:cNvSpPr>
            <a:spLocks noGrp="1"/>
          </p:cNvSpPr>
          <p:nvPr>
            <p:ph type="ftr" sz="quarter" idx="11"/>
          </p:nvPr>
        </p:nvSpPr>
        <p:spPr/>
        <p:txBody>
          <a:bodyPr/>
          <a:lstStyle>
            <a:lvl1pPr>
              <a:defRPr/>
            </a:lvl1pPr>
          </a:lstStyle>
          <a:p>
            <a:endParaRPr lang="en-GB"/>
          </a:p>
        </p:txBody>
      </p:sp>
      <p:sp>
        <p:nvSpPr>
          <p:cNvPr id="7" name="6 Marcador de número de diapositiva"/>
          <p:cNvSpPr>
            <a:spLocks noGrp="1"/>
          </p:cNvSpPr>
          <p:nvPr>
            <p:ph type="sldNum" sz="quarter" idx="12"/>
          </p:nvPr>
        </p:nvSpPr>
        <p:spPr/>
        <p:txBody>
          <a:bodyPr/>
          <a:lstStyle>
            <a:lvl1pPr>
              <a:defRPr/>
            </a:lvl1pPr>
          </a:lstStyle>
          <a:p>
            <a:fld id="{54B3369B-5266-47DB-96AC-669F8B608F08}" type="slidenum">
              <a:rPr lang="en-GB"/>
              <a:pPr/>
              <a:t>‹Nº›</a:t>
            </a:fld>
            <a:endParaRPr lang="en-GB"/>
          </a:p>
        </p:txBody>
      </p:sp>
    </p:spTree>
  </p:cSld>
  <p:clrMapOvr>
    <a:masterClrMapping/>
  </p:clrMapOvr>
  <p:transition>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GB"/>
          </a:p>
        </p:txBody>
      </p:sp>
      <p:sp>
        <p:nvSpPr>
          <p:cNvPr id="6" name="5 Marcador de pie de página"/>
          <p:cNvSpPr>
            <a:spLocks noGrp="1"/>
          </p:cNvSpPr>
          <p:nvPr>
            <p:ph type="ftr" sz="quarter" idx="11"/>
          </p:nvPr>
        </p:nvSpPr>
        <p:spPr/>
        <p:txBody>
          <a:bodyPr/>
          <a:lstStyle>
            <a:lvl1pPr>
              <a:defRPr/>
            </a:lvl1pPr>
          </a:lstStyle>
          <a:p>
            <a:endParaRPr lang="en-GB"/>
          </a:p>
        </p:txBody>
      </p:sp>
      <p:sp>
        <p:nvSpPr>
          <p:cNvPr id="7" name="6 Marcador de número de diapositiva"/>
          <p:cNvSpPr>
            <a:spLocks noGrp="1"/>
          </p:cNvSpPr>
          <p:nvPr>
            <p:ph type="sldNum" sz="quarter" idx="12"/>
          </p:nvPr>
        </p:nvSpPr>
        <p:spPr/>
        <p:txBody>
          <a:bodyPr/>
          <a:lstStyle>
            <a:lvl1pPr>
              <a:defRPr/>
            </a:lvl1pPr>
          </a:lstStyle>
          <a:p>
            <a:fld id="{B489587E-63B1-4B41-B290-96D6512DA59F}" type="slidenum">
              <a:rPr lang="en-GB"/>
              <a:pPr/>
              <a:t>‹Nº›</a:t>
            </a:fld>
            <a:endParaRPr lang="en-GB"/>
          </a:p>
        </p:txBody>
      </p:sp>
    </p:spTree>
  </p:cSld>
  <p:clrMapOvr>
    <a:masterClrMapping/>
  </p:clrMapOvr>
  <p:transition>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0" y="0"/>
            <a:ext cx="9144000" cy="6858000"/>
          </a:xfrm>
          <a:prstGeom prst="rect">
            <a:avLst/>
          </a:prstGeom>
          <a:gradFill rotWithShape="1">
            <a:gsLst>
              <a:gs pos="0">
                <a:srgbClr val="4997D7"/>
              </a:gs>
              <a:gs pos="100000">
                <a:srgbClr val="4997D7">
                  <a:gamma/>
                  <a:shade val="46275"/>
                  <a:invGamma/>
                  <a:alpha val="0"/>
                </a:srgbClr>
              </a:gs>
            </a:gsLst>
            <a:lin ang="2700000" scaled="1"/>
          </a:gradFill>
          <a:ln w="9525">
            <a:noFill/>
            <a:miter lim="800000"/>
            <a:headEnd/>
            <a:tailEnd/>
          </a:ln>
          <a:effectLst/>
        </p:spPr>
        <p:txBody>
          <a:bodyPr wrap="none" anchor="ctr"/>
          <a:lstStyle/>
          <a:p>
            <a:endParaRPr lang="es-EC"/>
          </a:p>
        </p:txBody>
      </p:sp>
      <p:sp>
        <p:nvSpPr>
          <p:cNvPr id="25603" name="Rectangle 3"/>
          <p:cNvSpPr>
            <a:spLocks noGrp="1" noChangeArrowheads="1"/>
          </p:cNvSpPr>
          <p:nvPr>
            <p:ph type="title"/>
          </p:nvPr>
        </p:nvSpPr>
        <p:spPr bwMode="auto">
          <a:xfrm>
            <a:off x="457200" y="152400"/>
            <a:ext cx="8229600" cy="1371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s-ES" smtClean="0"/>
              <a:t>Haga clic para modificar el estilo de título del patrón</a:t>
            </a:r>
            <a:endParaRPr lang="en-GB" smtClean="0"/>
          </a:p>
        </p:txBody>
      </p:sp>
      <p:sp>
        <p:nvSpPr>
          <p:cNvPr id="25604"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smtClean="0"/>
          </a:p>
        </p:txBody>
      </p:sp>
      <p:sp>
        <p:nvSpPr>
          <p:cNvPr id="25605"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GB"/>
          </a:p>
        </p:txBody>
      </p:sp>
      <p:sp>
        <p:nvSpPr>
          <p:cNvPr id="25606"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GB"/>
          </a:p>
        </p:txBody>
      </p:sp>
      <p:sp>
        <p:nvSpPr>
          <p:cNvPr id="25607"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5187D9D-1365-42F6-BB52-3B4915410112}" type="slidenum">
              <a:rPr lang="en-GB"/>
              <a:pPr/>
              <a:t>‹Nº›</a:t>
            </a:fld>
            <a:endParaRPr lang="en-GB"/>
          </a:p>
        </p:txBody>
      </p:sp>
      <p:sp>
        <p:nvSpPr>
          <p:cNvPr id="25608" name="Rectangle 8"/>
          <p:cNvSpPr>
            <a:spLocks noChangeArrowheads="1"/>
          </p:cNvSpPr>
          <p:nvPr/>
        </p:nvSpPr>
        <p:spPr bwMode="auto">
          <a:xfrm>
            <a:off x="0" y="0"/>
            <a:ext cx="381000" cy="1524000"/>
          </a:xfrm>
          <a:prstGeom prst="rect">
            <a:avLst/>
          </a:prstGeom>
          <a:solidFill>
            <a:srgbClr val="205D90"/>
          </a:solidFill>
          <a:ln w="9525">
            <a:solidFill>
              <a:srgbClr val="CED5AB"/>
            </a:solidFill>
            <a:miter lim="800000"/>
            <a:headEnd/>
            <a:tailEnd/>
          </a:ln>
          <a:effectLst/>
        </p:spPr>
        <p:txBody>
          <a:bodyPr wrap="none" anchor="ctr"/>
          <a:lstStyle/>
          <a:p>
            <a:endParaRPr lang="es-EC"/>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p:newsflash/>
  </p:transition>
  <p:txStyles>
    <p:titleStyle>
      <a:lvl1pPr algn="l" rtl="0" eaLnBrk="1" fontAlgn="base" hangingPunct="1">
        <a:spcBef>
          <a:spcPct val="0"/>
        </a:spcBef>
        <a:spcAft>
          <a:spcPct val="0"/>
        </a:spcAft>
        <a:defRPr sz="4400">
          <a:solidFill>
            <a:schemeClr val="bg1"/>
          </a:solidFill>
          <a:latin typeface="+mj-lt"/>
          <a:ea typeface="+mj-ea"/>
          <a:cs typeface="+mj-cs"/>
        </a:defRPr>
      </a:lvl1pPr>
      <a:lvl2pPr algn="l" rtl="0" eaLnBrk="1" fontAlgn="base" hangingPunct="1">
        <a:spcBef>
          <a:spcPct val="0"/>
        </a:spcBef>
        <a:spcAft>
          <a:spcPct val="0"/>
        </a:spcAft>
        <a:defRPr sz="4400">
          <a:solidFill>
            <a:schemeClr val="bg1"/>
          </a:solidFill>
          <a:latin typeface="Franklin Gothic Demi" pitchFamily="34" charset="0"/>
        </a:defRPr>
      </a:lvl2pPr>
      <a:lvl3pPr algn="l" rtl="0" eaLnBrk="1" fontAlgn="base" hangingPunct="1">
        <a:spcBef>
          <a:spcPct val="0"/>
        </a:spcBef>
        <a:spcAft>
          <a:spcPct val="0"/>
        </a:spcAft>
        <a:defRPr sz="4400">
          <a:solidFill>
            <a:schemeClr val="bg1"/>
          </a:solidFill>
          <a:latin typeface="Franklin Gothic Demi" pitchFamily="34" charset="0"/>
        </a:defRPr>
      </a:lvl3pPr>
      <a:lvl4pPr algn="l" rtl="0" eaLnBrk="1" fontAlgn="base" hangingPunct="1">
        <a:spcBef>
          <a:spcPct val="0"/>
        </a:spcBef>
        <a:spcAft>
          <a:spcPct val="0"/>
        </a:spcAft>
        <a:defRPr sz="4400">
          <a:solidFill>
            <a:schemeClr val="bg1"/>
          </a:solidFill>
          <a:latin typeface="Franklin Gothic Demi" pitchFamily="34" charset="0"/>
        </a:defRPr>
      </a:lvl4pPr>
      <a:lvl5pPr algn="l" rtl="0" eaLnBrk="1" fontAlgn="base" hangingPunct="1">
        <a:spcBef>
          <a:spcPct val="0"/>
        </a:spcBef>
        <a:spcAft>
          <a:spcPct val="0"/>
        </a:spcAft>
        <a:defRPr sz="4400">
          <a:solidFill>
            <a:schemeClr val="bg1"/>
          </a:solidFill>
          <a:latin typeface="Franklin Gothic Demi" pitchFamily="34" charset="0"/>
        </a:defRPr>
      </a:lvl5pPr>
      <a:lvl6pPr marL="457200" algn="l" rtl="0" eaLnBrk="1" fontAlgn="base" hangingPunct="1">
        <a:spcBef>
          <a:spcPct val="0"/>
        </a:spcBef>
        <a:spcAft>
          <a:spcPct val="0"/>
        </a:spcAft>
        <a:defRPr sz="4400">
          <a:solidFill>
            <a:schemeClr val="bg1"/>
          </a:solidFill>
          <a:latin typeface="Franklin Gothic Demi" pitchFamily="34" charset="0"/>
        </a:defRPr>
      </a:lvl6pPr>
      <a:lvl7pPr marL="914400" algn="l" rtl="0" eaLnBrk="1" fontAlgn="base" hangingPunct="1">
        <a:spcBef>
          <a:spcPct val="0"/>
        </a:spcBef>
        <a:spcAft>
          <a:spcPct val="0"/>
        </a:spcAft>
        <a:defRPr sz="4400">
          <a:solidFill>
            <a:schemeClr val="bg1"/>
          </a:solidFill>
          <a:latin typeface="Franklin Gothic Demi" pitchFamily="34" charset="0"/>
        </a:defRPr>
      </a:lvl7pPr>
      <a:lvl8pPr marL="1371600" algn="l" rtl="0" eaLnBrk="1" fontAlgn="base" hangingPunct="1">
        <a:spcBef>
          <a:spcPct val="0"/>
        </a:spcBef>
        <a:spcAft>
          <a:spcPct val="0"/>
        </a:spcAft>
        <a:defRPr sz="4400">
          <a:solidFill>
            <a:schemeClr val="bg1"/>
          </a:solidFill>
          <a:latin typeface="Franklin Gothic Demi" pitchFamily="34" charset="0"/>
        </a:defRPr>
      </a:lvl8pPr>
      <a:lvl9pPr marL="1828800" algn="l" rtl="0" eaLnBrk="1" fontAlgn="base" hangingPunct="1">
        <a:spcBef>
          <a:spcPct val="0"/>
        </a:spcBef>
        <a:spcAft>
          <a:spcPct val="0"/>
        </a:spcAft>
        <a:defRPr sz="4400">
          <a:solidFill>
            <a:schemeClr val="bg1"/>
          </a:solidFill>
          <a:latin typeface="Franklin Gothic Demi" pitchFamily="34" charset="0"/>
        </a:defRPr>
      </a:lvl9pPr>
    </p:titleStyle>
    <p:bodyStyle>
      <a:lvl1pPr marL="342900" indent="-342900" algn="l" rtl="0" eaLnBrk="1" fontAlgn="base" hangingPunct="1">
        <a:spcBef>
          <a:spcPct val="20000"/>
        </a:spcBef>
        <a:spcAft>
          <a:spcPct val="0"/>
        </a:spcAft>
        <a:buFont typeface="Wingdings" pitchFamily="2" charset="2"/>
        <a:buChar char="§"/>
        <a:defRPr sz="3200">
          <a:solidFill>
            <a:srgbClr val="143B5C"/>
          </a:solidFill>
          <a:latin typeface="+mn-lt"/>
          <a:ea typeface="+mn-ea"/>
          <a:cs typeface="+mn-cs"/>
        </a:defRPr>
      </a:lvl1pPr>
      <a:lvl2pPr marL="742950" indent="-285750" algn="l" rtl="0" eaLnBrk="1" fontAlgn="base" hangingPunct="1">
        <a:spcBef>
          <a:spcPct val="20000"/>
        </a:spcBef>
        <a:spcAft>
          <a:spcPct val="0"/>
        </a:spcAft>
        <a:buFont typeface="Wingdings" pitchFamily="2" charset="2"/>
        <a:buChar char="§"/>
        <a:defRPr sz="2800">
          <a:solidFill>
            <a:srgbClr val="143B5C"/>
          </a:solidFill>
          <a:latin typeface="+mn-lt"/>
        </a:defRPr>
      </a:lvl2pPr>
      <a:lvl3pPr marL="1143000" indent="-228600" algn="l" rtl="0" eaLnBrk="1" fontAlgn="base" hangingPunct="1">
        <a:spcBef>
          <a:spcPct val="20000"/>
        </a:spcBef>
        <a:spcAft>
          <a:spcPct val="0"/>
        </a:spcAft>
        <a:buFont typeface="Wingdings" pitchFamily="2" charset="2"/>
        <a:buChar char="§"/>
        <a:defRPr sz="2400">
          <a:solidFill>
            <a:srgbClr val="143B5C"/>
          </a:solidFill>
          <a:latin typeface="+mn-lt"/>
        </a:defRPr>
      </a:lvl3pPr>
      <a:lvl4pPr marL="1600200" indent="-228600" algn="l" rtl="0" eaLnBrk="1" fontAlgn="base" hangingPunct="1">
        <a:spcBef>
          <a:spcPct val="20000"/>
        </a:spcBef>
        <a:spcAft>
          <a:spcPct val="0"/>
        </a:spcAft>
        <a:buFont typeface="Wingdings" pitchFamily="2" charset="2"/>
        <a:buChar char="§"/>
        <a:defRPr sz="2000">
          <a:solidFill>
            <a:srgbClr val="143B5C"/>
          </a:solidFill>
          <a:latin typeface="+mn-lt"/>
        </a:defRPr>
      </a:lvl4pPr>
      <a:lvl5pPr marL="2057400" indent="-228600" algn="l" rtl="0" eaLnBrk="1" fontAlgn="base" hangingPunct="1">
        <a:spcBef>
          <a:spcPct val="20000"/>
        </a:spcBef>
        <a:spcAft>
          <a:spcPct val="0"/>
        </a:spcAft>
        <a:buFont typeface="Wingdings" pitchFamily="2" charset="2"/>
        <a:buChar char="§"/>
        <a:defRPr sz="2000">
          <a:solidFill>
            <a:srgbClr val="143B5C"/>
          </a:solidFill>
          <a:latin typeface="+mn-lt"/>
        </a:defRPr>
      </a:lvl5pPr>
      <a:lvl6pPr marL="2514600" indent="-228600" algn="l" rtl="0" eaLnBrk="1" fontAlgn="base" hangingPunct="1">
        <a:spcBef>
          <a:spcPct val="20000"/>
        </a:spcBef>
        <a:spcAft>
          <a:spcPct val="0"/>
        </a:spcAft>
        <a:buFont typeface="Wingdings" pitchFamily="2" charset="2"/>
        <a:buChar char="§"/>
        <a:defRPr sz="2000">
          <a:solidFill>
            <a:srgbClr val="143B5C"/>
          </a:solidFill>
          <a:latin typeface="+mn-lt"/>
        </a:defRPr>
      </a:lvl6pPr>
      <a:lvl7pPr marL="2971800" indent="-228600" algn="l" rtl="0" eaLnBrk="1" fontAlgn="base" hangingPunct="1">
        <a:spcBef>
          <a:spcPct val="20000"/>
        </a:spcBef>
        <a:spcAft>
          <a:spcPct val="0"/>
        </a:spcAft>
        <a:buFont typeface="Wingdings" pitchFamily="2" charset="2"/>
        <a:buChar char="§"/>
        <a:defRPr sz="2000">
          <a:solidFill>
            <a:srgbClr val="143B5C"/>
          </a:solidFill>
          <a:latin typeface="+mn-lt"/>
        </a:defRPr>
      </a:lvl7pPr>
      <a:lvl8pPr marL="3429000" indent="-228600" algn="l" rtl="0" eaLnBrk="1" fontAlgn="base" hangingPunct="1">
        <a:spcBef>
          <a:spcPct val="20000"/>
        </a:spcBef>
        <a:spcAft>
          <a:spcPct val="0"/>
        </a:spcAft>
        <a:buFont typeface="Wingdings" pitchFamily="2" charset="2"/>
        <a:buChar char="§"/>
        <a:defRPr sz="2000">
          <a:solidFill>
            <a:srgbClr val="143B5C"/>
          </a:solidFill>
          <a:latin typeface="+mn-lt"/>
        </a:defRPr>
      </a:lvl8pPr>
      <a:lvl9pPr marL="3886200" indent="-228600" algn="l" rtl="0" eaLnBrk="1" fontAlgn="base" hangingPunct="1">
        <a:spcBef>
          <a:spcPct val="20000"/>
        </a:spcBef>
        <a:spcAft>
          <a:spcPct val="0"/>
        </a:spcAft>
        <a:buFont typeface="Wingdings" pitchFamily="2" charset="2"/>
        <a:buChar char="§"/>
        <a:defRPr sz="2000">
          <a:solidFill>
            <a:srgbClr val="143B5C"/>
          </a:solidFill>
          <a:latin typeface="+mn-lt"/>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6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bwMode="auto">
          <a:xfrm>
            <a:off x="323850" y="404813"/>
            <a:ext cx="8640763" cy="3887787"/>
          </a:xfrm>
          <a:prstGeom prst="rect">
            <a:avLst/>
          </a:prstGeom>
          <a:solidFill>
            <a:srgbClr val="205D90"/>
          </a:solidFill>
          <a:ln w="9525">
            <a:solidFill>
              <a:srgbClr val="CED5AB"/>
            </a:solid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MX" sz="3600" b="1" i="0" u="none" strike="noStrike" kern="0" cap="none" spc="0" normalizeH="0" baseline="0" noProof="0" dirty="0" smtClean="0">
                <a:ln>
                  <a:noFill/>
                </a:ln>
                <a:solidFill>
                  <a:schemeClr val="bg1"/>
                </a:solidFill>
                <a:effectLst>
                  <a:outerShdw blurRad="38100" dist="38100" dir="2700000" algn="tl">
                    <a:srgbClr val="FFFFFF"/>
                  </a:outerShdw>
                </a:effectLst>
                <a:uLnTx/>
                <a:uFillTx/>
                <a:latin typeface="+mj-lt"/>
                <a:ea typeface="+mj-ea"/>
                <a:cs typeface="+mj-cs"/>
              </a:rPr>
              <a:t>UNIVERSIDAD TÉCNICA DEL NORTE</a:t>
            </a:r>
            <a:br>
              <a:rPr kumimoji="0" lang="es-MX" sz="3600" b="1" i="0" u="none" strike="noStrike" kern="0" cap="none" spc="0" normalizeH="0" baseline="0" noProof="0" dirty="0" smtClean="0">
                <a:ln>
                  <a:noFill/>
                </a:ln>
                <a:solidFill>
                  <a:schemeClr val="bg1"/>
                </a:solidFill>
                <a:effectLst>
                  <a:outerShdw blurRad="38100" dist="38100" dir="2700000" algn="tl">
                    <a:srgbClr val="FFFFFF"/>
                  </a:outerShdw>
                </a:effectLst>
                <a:uLnTx/>
                <a:uFillTx/>
                <a:latin typeface="+mj-lt"/>
                <a:ea typeface="+mj-ea"/>
                <a:cs typeface="+mj-cs"/>
              </a:rPr>
            </a:br>
            <a:r>
              <a:rPr kumimoji="0" lang="es-MX" sz="3600" b="1" i="0" u="none" strike="noStrike" kern="0" cap="none" spc="0" normalizeH="0" baseline="0" noProof="0" dirty="0" smtClean="0">
                <a:ln>
                  <a:noFill/>
                </a:ln>
                <a:solidFill>
                  <a:schemeClr val="bg1"/>
                </a:solidFill>
                <a:effectLst>
                  <a:outerShdw blurRad="38100" dist="38100" dir="2700000" algn="tl">
                    <a:srgbClr val="FFFFFF"/>
                  </a:outerShdw>
                </a:effectLst>
                <a:uLnTx/>
                <a:uFillTx/>
                <a:latin typeface="+mj-lt"/>
                <a:ea typeface="+mj-ea"/>
                <a:cs typeface="+mj-cs"/>
              </a:rPr>
              <a:t/>
            </a:r>
            <a:br>
              <a:rPr kumimoji="0" lang="es-MX" sz="3600" b="1" i="0" u="none" strike="noStrike" kern="0" cap="none" spc="0" normalizeH="0" baseline="0" noProof="0" dirty="0" smtClean="0">
                <a:ln>
                  <a:noFill/>
                </a:ln>
                <a:solidFill>
                  <a:schemeClr val="bg1"/>
                </a:solidFill>
                <a:effectLst>
                  <a:outerShdw blurRad="38100" dist="38100" dir="2700000" algn="tl">
                    <a:srgbClr val="FFFFFF"/>
                  </a:outerShdw>
                </a:effectLst>
                <a:uLnTx/>
                <a:uFillTx/>
                <a:latin typeface="+mj-lt"/>
                <a:ea typeface="+mj-ea"/>
                <a:cs typeface="+mj-cs"/>
              </a:rPr>
            </a:br>
            <a:r>
              <a:rPr kumimoji="0" lang="es-MX" sz="2800" b="1" i="0" u="none" strike="noStrike" kern="0" cap="none" spc="0" normalizeH="0" baseline="0" noProof="0" dirty="0" smtClean="0">
                <a:ln>
                  <a:noFill/>
                </a:ln>
                <a:solidFill>
                  <a:schemeClr val="bg1"/>
                </a:solidFill>
                <a:effectLst/>
                <a:uLnTx/>
                <a:uFillTx/>
                <a:latin typeface="+mj-lt"/>
                <a:ea typeface="+mj-ea"/>
                <a:cs typeface="+mj-cs"/>
              </a:rPr>
              <a:t>F.I.C.A.Y.A.</a:t>
            </a:r>
            <a:br>
              <a:rPr kumimoji="0" lang="es-MX" sz="2800" b="1" i="0" u="none" strike="noStrike" kern="0" cap="none" spc="0" normalizeH="0" baseline="0" noProof="0" dirty="0" smtClean="0">
                <a:ln>
                  <a:noFill/>
                </a:ln>
                <a:solidFill>
                  <a:schemeClr val="bg1"/>
                </a:solidFill>
                <a:effectLst/>
                <a:uLnTx/>
                <a:uFillTx/>
                <a:latin typeface="+mj-lt"/>
                <a:ea typeface="+mj-ea"/>
                <a:cs typeface="+mj-cs"/>
              </a:rPr>
            </a:br>
            <a:r>
              <a:rPr kumimoji="0" lang="es-MX" sz="2800" b="1" i="0" u="none" strike="noStrike" kern="0" cap="none" spc="0" normalizeH="0" baseline="0" noProof="0" dirty="0" smtClean="0">
                <a:ln>
                  <a:noFill/>
                </a:ln>
                <a:solidFill>
                  <a:schemeClr val="bg1"/>
                </a:solidFill>
                <a:effectLst/>
                <a:uLnTx/>
                <a:uFillTx/>
                <a:latin typeface="+mj-lt"/>
                <a:ea typeface="+mj-ea"/>
                <a:cs typeface="+mj-cs"/>
              </a:rPr>
              <a:t/>
            </a:r>
            <a:br>
              <a:rPr kumimoji="0" lang="es-MX" sz="2800" b="1" i="0" u="none" strike="noStrike" kern="0" cap="none" spc="0" normalizeH="0" baseline="0" noProof="0" dirty="0" smtClean="0">
                <a:ln>
                  <a:noFill/>
                </a:ln>
                <a:solidFill>
                  <a:schemeClr val="bg1"/>
                </a:solidFill>
                <a:effectLst/>
                <a:uLnTx/>
                <a:uFillTx/>
                <a:latin typeface="+mj-lt"/>
                <a:ea typeface="+mj-ea"/>
                <a:cs typeface="+mj-cs"/>
              </a:rPr>
            </a:br>
            <a:r>
              <a:rPr kumimoji="0" lang="es-MX" sz="2800" b="1" i="0" u="none" strike="noStrike" kern="0" cap="none" spc="0" normalizeH="0" baseline="0" noProof="0" dirty="0" smtClean="0">
                <a:ln>
                  <a:noFill/>
                </a:ln>
                <a:solidFill>
                  <a:schemeClr val="bg1"/>
                </a:solidFill>
                <a:effectLst/>
                <a:uLnTx/>
                <a:uFillTx/>
                <a:latin typeface="+mj-lt"/>
                <a:ea typeface="+mj-ea"/>
                <a:cs typeface="+mj-cs"/>
              </a:rPr>
              <a:t>CARRERA DE ING. FORESTAL</a:t>
            </a:r>
            <a:br>
              <a:rPr kumimoji="0" lang="es-MX" sz="2800" b="1" i="0" u="none" strike="noStrike" kern="0" cap="none" spc="0" normalizeH="0" baseline="0" noProof="0" dirty="0" smtClean="0">
                <a:ln>
                  <a:noFill/>
                </a:ln>
                <a:solidFill>
                  <a:schemeClr val="bg1"/>
                </a:solidFill>
                <a:effectLst/>
                <a:uLnTx/>
                <a:uFillTx/>
                <a:latin typeface="+mj-lt"/>
                <a:ea typeface="+mj-ea"/>
                <a:cs typeface="+mj-cs"/>
              </a:rPr>
            </a:br>
            <a:r>
              <a:rPr kumimoji="0" lang="es-MX" sz="2800" b="1" i="0" u="none" strike="noStrike" kern="0" cap="none" spc="0" normalizeH="0" baseline="0" noProof="0" dirty="0" smtClean="0">
                <a:ln>
                  <a:noFill/>
                </a:ln>
                <a:solidFill>
                  <a:schemeClr val="bg1"/>
                </a:solidFill>
                <a:effectLst/>
                <a:uLnTx/>
                <a:uFillTx/>
                <a:latin typeface="+mj-lt"/>
                <a:ea typeface="+mj-ea"/>
                <a:cs typeface="+mj-cs"/>
              </a:rPr>
              <a:t/>
            </a:r>
            <a:br>
              <a:rPr kumimoji="0" lang="es-MX" sz="2800" b="1" i="0" u="none" strike="noStrike" kern="0" cap="none" spc="0" normalizeH="0" baseline="0" noProof="0" dirty="0" smtClean="0">
                <a:ln>
                  <a:noFill/>
                </a:ln>
                <a:solidFill>
                  <a:schemeClr val="bg1"/>
                </a:solidFill>
                <a:effectLst/>
                <a:uLnTx/>
                <a:uFillTx/>
                <a:latin typeface="+mj-lt"/>
                <a:ea typeface="+mj-ea"/>
                <a:cs typeface="+mj-cs"/>
              </a:rPr>
            </a:br>
            <a:r>
              <a:rPr kumimoji="0" lang="es-MX" sz="2800" b="1" i="0" u="none" strike="noStrike" kern="0" cap="none" spc="0" normalizeH="0" baseline="0" noProof="0" dirty="0" smtClean="0">
                <a:ln>
                  <a:noFill/>
                </a:ln>
                <a:solidFill>
                  <a:schemeClr val="bg1"/>
                </a:solidFill>
                <a:effectLst/>
                <a:uLnTx/>
                <a:uFillTx/>
                <a:latin typeface="+mj-lt"/>
                <a:ea typeface="+mj-ea"/>
                <a:cs typeface="+mj-cs"/>
              </a:rPr>
              <a:t>TÉSIS PREVIA A LA OBTENCIÓN DEL TITULO DE      ING. FORESTAL.</a:t>
            </a:r>
            <a:endParaRPr kumimoji="0" lang="es-MX" sz="4800" b="1" i="0" u="none" strike="noStrike" kern="0" cap="none" spc="0" normalizeH="0" baseline="0" noProof="0" dirty="0" smtClean="0">
              <a:ln>
                <a:noFill/>
              </a:ln>
              <a:solidFill>
                <a:schemeClr val="bg1"/>
              </a:solidFill>
              <a:effectLst/>
              <a:uLnTx/>
              <a:uFillTx/>
              <a:latin typeface="+mj-lt"/>
              <a:ea typeface="+mj-ea"/>
              <a:cs typeface="+mj-cs"/>
            </a:endParaRPr>
          </a:p>
        </p:txBody>
      </p:sp>
      <p:sp>
        <p:nvSpPr>
          <p:cNvPr id="11" name="Text Box 5"/>
          <p:cNvSpPr txBox="1">
            <a:spLocks noChangeArrowheads="1"/>
          </p:cNvSpPr>
          <p:nvPr/>
        </p:nvSpPr>
        <p:spPr bwMode="auto">
          <a:xfrm>
            <a:off x="785786" y="5373688"/>
            <a:ext cx="4357718" cy="784830"/>
          </a:xfrm>
          <a:prstGeom prst="rect">
            <a:avLst/>
          </a:prstGeom>
          <a:noFill/>
          <a:ln w="12700">
            <a:noFill/>
            <a:miter lim="800000"/>
            <a:headEnd type="none" w="sm" len="sm"/>
            <a:tailEnd type="none" w="sm" len="sm"/>
          </a:ln>
        </p:spPr>
        <p:txBody>
          <a:bodyPr wrap="square" anchor="ctr">
            <a:spAutoFit/>
          </a:bodyPr>
          <a:lstStyle/>
          <a:p>
            <a:pPr algn="ctr">
              <a:spcBef>
                <a:spcPct val="50000"/>
              </a:spcBef>
            </a:pPr>
            <a:r>
              <a:rPr lang="es-MX" b="1" dirty="0" smtClean="0">
                <a:effectLst>
                  <a:outerShdw blurRad="38100" dist="38100" dir="2700000" algn="tl">
                    <a:srgbClr val="000000">
                      <a:alpha val="43137"/>
                    </a:srgbClr>
                  </a:outerShdw>
                </a:effectLst>
              </a:rPr>
              <a:t>AUTOR</a:t>
            </a:r>
            <a:r>
              <a:rPr lang="es-MX" sz="1800" b="1" dirty="0" smtClean="0">
                <a:effectLst>
                  <a:outerShdw blurRad="38100" dist="38100" dir="2700000" algn="tl">
                    <a:srgbClr val="000000">
                      <a:alpha val="43137"/>
                    </a:srgbClr>
                  </a:outerShdw>
                </a:effectLst>
              </a:rPr>
              <a:t>:  </a:t>
            </a:r>
            <a:r>
              <a:rPr lang="es-MX" sz="1800" b="1" dirty="0">
                <a:effectLst>
                  <a:outerShdw blurRad="38100" dist="38100" dir="2700000" algn="tl">
                    <a:srgbClr val="000000">
                      <a:alpha val="43137"/>
                    </a:srgbClr>
                  </a:outerShdw>
                </a:effectLst>
              </a:rPr>
              <a:t>WILLIAM PARIÓN.</a:t>
            </a:r>
          </a:p>
          <a:p>
            <a:pPr algn="ctr">
              <a:spcBef>
                <a:spcPct val="50000"/>
              </a:spcBef>
            </a:pPr>
            <a:r>
              <a:rPr lang="es-MX" sz="1800" dirty="0"/>
              <a:t>		</a:t>
            </a:r>
            <a:endParaRPr lang="es-ES" sz="1800" dirty="0"/>
          </a:p>
        </p:txBody>
      </p:sp>
      <p:pic>
        <p:nvPicPr>
          <p:cNvPr id="12" name="Picture 11" descr="NA01441_"/>
          <p:cNvPicPr>
            <a:picLocks noChangeAspect="1" noChangeArrowheads="1"/>
          </p:cNvPicPr>
          <p:nvPr/>
        </p:nvPicPr>
        <p:blipFill>
          <a:blip r:embed="rId3"/>
          <a:srcRect/>
          <a:stretch>
            <a:fillRect/>
          </a:stretch>
        </p:blipFill>
        <p:spPr bwMode="auto">
          <a:xfrm>
            <a:off x="7235825" y="4071938"/>
            <a:ext cx="1651000" cy="2309812"/>
          </a:xfrm>
          <a:prstGeom prst="rect">
            <a:avLst/>
          </a:prstGeom>
          <a:noFill/>
          <a:ln w="9525">
            <a:noFill/>
            <a:miter lim="800000"/>
            <a:headEnd/>
            <a:tailEnd/>
          </a:ln>
        </p:spPr>
      </p:pic>
      <p:pic>
        <p:nvPicPr>
          <p:cNvPr id="13" name="12 Imagen" descr="C:\Documents and Settings\Consultora\Mis documentos\Mis imágenes\Logos UTN\LOGO UTN.png"/>
          <p:cNvPicPr/>
          <p:nvPr/>
        </p:nvPicPr>
        <p:blipFill>
          <a:blip r:embed="rId4" cstate="print"/>
          <a:srcRect/>
          <a:stretch>
            <a:fillRect/>
          </a:stretch>
        </p:blipFill>
        <p:spPr bwMode="auto">
          <a:xfrm>
            <a:off x="571472" y="1214422"/>
            <a:ext cx="1643074" cy="1714512"/>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28596" y="142852"/>
            <a:ext cx="8572560" cy="430887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2" algn="just"/>
            <a:r>
              <a:rPr lang="es-MX" b="1" dirty="0"/>
              <a:t>Clases de sucesión</a:t>
            </a:r>
            <a:r>
              <a:rPr lang="es-MX" b="1" dirty="0" smtClean="0"/>
              <a:t>.</a:t>
            </a:r>
          </a:p>
          <a:p>
            <a:pPr lvl="2" algn="just"/>
            <a:endParaRPr lang="es-EC" sz="2000" b="1" dirty="0"/>
          </a:p>
          <a:p>
            <a:pPr marL="0" lvl="3" algn="just"/>
            <a:r>
              <a:rPr lang="es-MX" b="1" dirty="0"/>
              <a:t>Sucesión Primaria</a:t>
            </a:r>
            <a:endParaRPr lang="es-EC" sz="2000" b="1" dirty="0"/>
          </a:p>
          <a:p>
            <a:pPr algn="just"/>
            <a:r>
              <a:rPr lang="es-MX" dirty="0"/>
              <a:t> </a:t>
            </a:r>
            <a:endParaRPr lang="es-EC" dirty="0"/>
          </a:p>
          <a:p>
            <a:pPr algn="just"/>
            <a:r>
              <a:rPr lang="es-MX" dirty="0"/>
              <a:t>Jaramillo, (1984) Explica que la sucesión primaria ocurre en una forma natural cuando una comunidad de plantas se desarrolla en un lugar despoblado y continua sin que se presenten perturbaciones.</a:t>
            </a:r>
            <a:endParaRPr lang="es-EC" dirty="0"/>
          </a:p>
          <a:p>
            <a:pPr algn="just"/>
            <a:r>
              <a:rPr lang="es-MX" dirty="0"/>
              <a:t> </a:t>
            </a:r>
            <a:endParaRPr lang="es-EC" dirty="0"/>
          </a:p>
          <a:p>
            <a:pPr algn="just"/>
            <a:r>
              <a:rPr lang="es-MX" dirty="0" err="1"/>
              <a:t>Supurr</a:t>
            </a:r>
            <a:r>
              <a:rPr lang="es-MX" dirty="0"/>
              <a:t>. Y Barnes, (1982) indican que las sucesiones primarias pueden comenzar a partir de un medio acuoso o suelo mineral bajo una gran variedad de climas. La sucesión primaria se denomina </a:t>
            </a:r>
            <a:r>
              <a:rPr lang="es-MX" dirty="0" err="1"/>
              <a:t>autogénica</a:t>
            </a:r>
            <a:r>
              <a:rPr lang="es-MX" dirty="0"/>
              <a:t>, considerando que el deslizamiento de un grupo de especies por otro es el resultado del desarrollo dentro del mismo ecosistema, siendo una gran parte del desarrollo concomitante de la vegetación en el suelo y el microclima de la localidad.</a:t>
            </a:r>
            <a:endParaRPr lang="es-EC" dirty="0"/>
          </a:p>
          <a:p>
            <a:pPr algn="just"/>
            <a:endParaRPr lang="es-EC" dirty="0"/>
          </a:p>
        </p:txBody>
      </p:sp>
      <p:pic>
        <p:nvPicPr>
          <p:cNvPr id="5" name="Picture 9" descr="P1040768"/>
          <p:cNvPicPr>
            <a:picLocks noChangeAspect="1" noChangeArrowheads="1"/>
          </p:cNvPicPr>
          <p:nvPr/>
        </p:nvPicPr>
        <p:blipFill>
          <a:blip r:embed="rId2" cstate="print"/>
          <a:srcRect/>
          <a:stretch>
            <a:fillRect/>
          </a:stretch>
        </p:blipFill>
        <p:spPr bwMode="auto">
          <a:xfrm>
            <a:off x="571472" y="4572008"/>
            <a:ext cx="8286808" cy="20716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357166"/>
            <a:ext cx="8429684" cy="6001643"/>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lvl="3" algn="just"/>
            <a:r>
              <a:rPr lang="es-MX" sz="2000" b="1" dirty="0"/>
              <a:t>Sucesión Secundaria</a:t>
            </a:r>
            <a:endParaRPr lang="es-EC" sz="2000" b="1" dirty="0"/>
          </a:p>
          <a:p>
            <a:pPr algn="just"/>
            <a:r>
              <a:rPr lang="es-ES_tradnl" sz="1400" dirty="0"/>
              <a:t> </a:t>
            </a:r>
            <a:endParaRPr lang="es-EC" sz="1400" dirty="0"/>
          </a:p>
          <a:p>
            <a:pPr algn="just"/>
            <a:r>
              <a:rPr lang="es-ES_tradnl" sz="1600" dirty="0"/>
              <a:t>Jaramillo, (1984) aduce que la sucesión secundaria se presenta después de una perturbación que interrumpe, pero no destruye totalmente una comunidad biótica.</a:t>
            </a:r>
            <a:endParaRPr lang="es-EC" sz="1600" dirty="0"/>
          </a:p>
          <a:p>
            <a:pPr algn="just"/>
            <a:r>
              <a:rPr lang="es-ES_tradnl" sz="1600" dirty="0"/>
              <a:t> </a:t>
            </a:r>
            <a:endParaRPr lang="es-EC" sz="1600" dirty="0"/>
          </a:p>
          <a:p>
            <a:pPr algn="just"/>
            <a:r>
              <a:rPr lang="es-ES_tradnl" sz="1600" dirty="0"/>
              <a:t>También se considera a la sucesión secundaria como una progresión de etapas seriales en hábitat donde la comunidad clímax ha sido alterada o eliminada.</a:t>
            </a:r>
            <a:endParaRPr lang="es-EC" sz="1600" dirty="0"/>
          </a:p>
          <a:p>
            <a:pPr algn="just"/>
            <a:r>
              <a:rPr lang="es-MX" sz="1600" dirty="0"/>
              <a:t> </a:t>
            </a:r>
            <a:endParaRPr lang="es-EC" sz="1600" dirty="0"/>
          </a:p>
          <a:p>
            <a:pPr algn="just"/>
            <a:r>
              <a:rPr lang="es-ES_tradnl" sz="1600" dirty="0"/>
              <a:t>Muñoz y Phillips, (1977) en la reserva forestal la “La Chiquita” consideran cuatro categorías de bosque secundario que son:</a:t>
            </a:r>
            <a:endParaRPr lang="es-EC" sz="1600" dirty="0"/>
          </a:p>
          <a:p>
            <a:pPr algn="just"/>
            <a:r>
              <a:rPr lang="es-ES_tradnl" sz="1600" dirty="0"/>
              <a:t> </a:t>
            </a:r>
            <a:endParaRPr lang="es-EC" sz="1600" dirty="0"/>
          </a:p>
          <a:p>
            <a:pPr lvl="0" algn="just">
              <a:buFont typeface="Wingdings" pitchFamily="2" charset="2"/>
              <a:buChar char="v"/>
            </a:pPr>
            <a:r>
              <a:rPr lang="es-ES_tradnl" sz="1600" dirty="0"/>
              <a:t>Matorral alto de copas medianas situado en </a:t>
            </a:r>
            <a:r>
              <a:rPr lang="es-ES_tradnl" sz="1600" dirty="0" err="1"/>
              <a:t>microcolinas</a:t>
            </a:r>
            <a:r>
              <a:rPr lang="es-ES_tradnl" sz="1600" dirty="0"/>
              <a:t> medianas con       especies como </a:t>
            </a:r>
            <a:r>
              <a:rPr lang="es-ES_tradnl" sz="1600" dirty="0" err="1"/>
              <a:t>cuángare</a:t>
            </a:r>
            <a:r>
              <a:rPr lang="es-ES_tradnl" sz="1600" dirty="0"/>
              <a:t>, canelón, </a:t>
            </a:r>
            <a:r>
              <a:rPr lang="es-ES_tradnl" sz="1600" dirty="0" err="1"/>
              <a:t>yarumo</a:t>
            </a:r>
            <a:r>
              <a:rPr lang="es-ES_tradnl" sz="1600" dirty="0"/>
              <a:t> y guabo</a:t>
            </a:r>
            <a:r>
              <a:rPr lang="es-ES_tradnl" sz="1600" dirty="0" smtClean="0"/>
              <a:t>.</a:t>
            </a:r>
          </a:p>
          <a:p>
            <a:pPr lvl="0" algn="just">
              <a:buFont typeface="Wingdings" pitchFamily="2" charset="2"/>
              <a:buChar char="v"/>
            </a:pPr>
            <a:endParaRPr lang="es-EC" sz="1600" dirty="0"/>
          </a:p>
          <a:p>
            <a:pPr lvl="0" algn="just">
              <a:buFont typeface="Wingdings" pitchFamily="2" charset="2"/>
              <a:buChar char="v"/>
            </a:pPr>
            <a:r>
              <a:rPr lang="es-ES_tradnl" sz="1600" dirty="0"/>
              <a:t>Matorral bajo de copas pequeñas, situado en </a:t>
            </a:r>
            <a:r>
              <a:rPr lang="es-ES_tradnl" sz="1600" dirty="0" err="1"/>
              <a:t>microcolinas</a:t>
            </a:r>
            <a:r>
              <a:rPr lang="es-ES_tradnl" sz="1600" dirty="0"/>
              <a:t> bajas con predominio de las siguientes especies: </a:t>
            </a:r>
            <a:r>
              <a:rPr lang="es-ES_tradnl" sz="1600" dirty="0" err="1"/>
              <a:t>chillalde</a:t>
            </a:r>
            <a:r>
              <a:rPr lang="es-ES_tradnl" sz="1600" dirty="0"/>
              <a:t>, </a:t>
            </a:r>
            <a:r>
              <a:rPr lang="es-ES_tradnl" sz="1600" dirty="0" err="1"/>
              <a:t>sapán</a:t>
            </a:r>
            <a:r>
              <a:rPr lang="es-ES_tradnl" sz="1600" dirty="0"/>
              <a:t> de paloma, </a:t>
            </a:r>
            <a:r>
              <a:rPr lang="es-ES_tradnl" sz="1600" dirty="0" err="1"/>
              <a:t>yarumo</a:t>
            </a:r>
            <a:r>
              <a:rPr lang="es-ES_tradnl" sz="1600" dirty="0" smtClean="0"/>
              <a:t>.</a:t>
            </a:r>
          </a:p>
          <a:p>
            <a:pPr lvl="0" algn="just">
              <a:buFont typeface="Wingdings" pitchFamily="2" charset="2"/>
              <a:buChar char="v"/>
            </a:pPr>
            <a:endParaRPr lang="es-EC" sz="1600" dirty="0"/>
          </a:p>
          <a:p>
            <a:pPr lvl="0" algn="just">
              <a:buFont typeface="Wingdings" pitchFamily="2" charset="2"/>
              <a:buChar char="v"/>
            </a:pPr>
            <a:r>
              <a:rPr lang="es-ES_tradnl" sz="1600" dirty="0"/>
              <a:t>Explotación selectiva sobre </a:t>
            </a:r>
            <a:r>
              <a:rPr lang="es-ES_tradnl" sz="1600" dirty="0" err="1"/>
              <a:t>microcolinas</a:t>
            </a:r>
            <a:r>
              <a:rPr lang="es-ES_tradnl" sz="1600" dirty="0"/>
              <a:t> bajas; con la existencia de las siguientes especies: </a:t>
            </a:r>
            <a:r>
              <a:rPr lang="es-ES_tradnl" sz="1600" dirty="0" err="1"/>
              <a:t>chillalde</a:t>
            </a:r>
            <a:r>
              <a:rPr lang="es-ES_tradnl" sz="1600" dirty="0"/>
              <a:t>, sapan de paloma, peine mono, </a:t>
            </a:r>
            <a:r>
              <a:rPr lang="es-ES_tradnl" sz="1600" dirty="0" err="1"/>
              <a:t>yarumo</a:t>
            </a:r>
            <a:r>
              <a:rPr lang="es-ES_tradnl" sz="1600" dirty="0"/>
              <a:t>, balsa y mazamorra</a:t>
            </a:r>
            <a:r>
              <a:rPr lang="es-ES_tradnl" sz="1600" dirty="0" smtClean="0"/>
              <a:t>.</a:t>
            </a:r>
          </a:p>
          <a:p>
            <a:pPr lvl="0" algn="just">
              <a:buFont typeface="Wingdings" pitchFamily="2" charset="2"/>
              <a:buChar char="v"/>
            </a:pPr>
            <a:endParaRPr lang="es-EC" sz="1600" dirty="0"/>
          </a:p>
          <a:p>
            <a:pPr lvl="0" algn="just">
              <a:buFont typeface="Wingdings" pitchFamily="2" charset="2"/>
              <a:buChar char="v"/>
            </a:pPr>
            <a:r>
              <a:rPr lang="es-ES_tradnl" sz="1600" dirty="0"/>
              <a:t>Plantaciones artificiales; bajo cubierta y campo abierto de las siguientes especies: </a:t>
            </a:r>
            <a:r>
              <a:rPr lang="es-ES_tradnl" sz="1600" i="1" u="sng" dirty="0" err="1"/>
              <a:t>Cordiaalliodora</a:t>
            </a:r>
            <a:r>
              <a:rPr lang="es-ES_tradnl" sz="1600" i="1" dirty="0"/>
              <a:t>, </a:t>
            </a:r>
            <a:r>
              <a:rPr lang="es-ES_tradnl" sz="1600" i="1" u="sng" dirty="0" err="1"/>
              <a:t>Pinuscaribaea</a:t>
            </a:r>
            <a:r>
              <a:rPr lang="es-ES_tradnl" sz="1600" i="1" dirty="0"/>
              <a:t>, </a:t>
            </a:r>
            <a:r>
              <a:rPr lang="es-ES_tradnl" sz="1600" i="1" u="sng" dirty="0" err="1"/>
              <a:t>Araucariacunningamiana</a:t>
            </a:r>
            <a:r>
              <a:rPr lang="es-ES_tradnl" sz="1600" i="1" dirty="0"/>
              <a:t>, </a:t>
            </a:r>
            <a:r>
              <a:rPr lang="es-ES_tradnl" sz="1600" i="1" u="sng" dirty="0" err="1"/>
              <a:t>Virolaspp</a:t>
            </a:r>
            <a:r>
              <a:rPr lang="es-ES_tradnl" sz="1600" i="1" dirty="0"/>
              <a:t>. </a:t>
            </a:r>
            <a:r>
              <a:rPr lang="es-ES_tradnl" sz="1600" i="1" u="sng" dirty="0" err="1"/>
              <a:t>Hieronimachocoensis</a:t>
            </a:r>
            <a:r>
              <a:rPr lang="es-ES_tradnl" sz="1600" i="1" dirty="0"/>
              <a:t>, </a:t>
            </a:r>
            <a:r>
              <a:rPr lang="es-ES_tradnl" sz="1600" i="1" u="sng" dirty="0" err="1"/>
              <a:t>Schizolobiumparahybum</a:t>
            </a:r>
            <a:r>
              <a:rPr lang="es-ES_tradnl" sz="1600" i="1" dirty="0"/>
              <a:t>, </a:t>
            </a:r>
            <a:r>
              <a:rPr lang="es-ES_tradnl" sz="1600" i="1" u="sng" dirty="0" err="1"/>
              <a:t>Dialyantheragracilipis</a:t>
            </a:r>
            <a:r>
              <a:rPr lang="es-ES_tradnl" sz="1600" i="1" dirty="0"/>
              <a:t>, </a:t>
            </a:r>
            <a:r>
              <a:rPr lang="es-ES_tradnl" sz="1600" i="1" u="sng" dirty="0" err="1"/>
              <a:t>Albiziaspp</a:t>
            </a:r>
            <a:r>
              <a:rPr lang="es-ES_tradnl" sz="1600" i="1" dirty="0"/>
              <a:t>. y </a:t>
            </a:r>
            <a:r>
              <a:rPr lang="es-ES_tradnl" sz="1600" i="1" u="sng" dirty="0" err="1"/>
              <a:t>Cedrelaspp</a:t>
            </a:r>
            <a:r>
              <a:rPr lang="es-ES_tradnl" sz="1600" i="1" dirty="0"/>
              <a:t>.</a:t>
            </a:r>
            <a:endParaRPr lang="es-EC" sz="1600" dirty="0"/>
          </a:p>
          <a:p>
            <a:pPr algn="just"/>
            <a:endParaRPr lang="es-EC" sz="1400" dirty="0"/>
          </a:p>
        </p:txBody>
      </p:sp>
    </p:spTree>
  </p:cSld>
  <p:clrMapOvr>
    <a:masterClrMapping/>
  </p:clrMapOvr>
  <p:transition>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14282" y="214290"/>
            <a:ext cx="4929222" cy="6247864"/>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lvl="2" algn="just"/>
            <a:r>
              <a:rPr lang="es-ES_tradnl" sz="2000" b="1" dirty="0"/>
              <a:t>Importancia del Bosque Secundario.</a:t>
            </a:r>
            <a:endParaRPr lang="es-EC" sz="2000" b="1" dirty="0"/>
          </a:p>
          <a:p>
            <a:pPr algn="just"/>
            <a:r>
              <a:rPr lang="es-ES_tradnl" sz="2000" dirty="0"/>
              <a:t> </a:t>
            </a:r>
            <a:endParaRPr lang="es-EC" sz="2000" dirty="0"/>
          </a:p>
          <a:p>
            <a:pPr algn="just"/>
            <a:r>
              <a:rPr lang="es-ES_tradnl" sz="2000" dirty="0"/>
              <a:t>Aguiar citado por Rubio (1991) indica la importancia de los bosques secundarios en los siguientes aspectos: Facilidad para manejarlos y el valor creciente de las especies secundarias lo que se debe a las condiciones de temperatura y precipitación, parámetros que determinan que la sucesión avance rápidamente.</a:t>
            </a:r>
            <a:endParaRPr lang="es-EC" sz="2000" dirty="0"/>
          </a:p>
          <a:p>
            <a:pPr algn="just"/>
            <a:r>
              <a:rPr lang="es-ES_tradnl" sz="2000" dirty="0"/>
              <a:t> </a:t>
            </a:r>
            <a:endParaRPr lang="es-EC" sz="2000" dirty="0"/>
          </a:p>
          <a:p>
            <a:pPr algn="just"/>
            <a:r>
              <a:rPr lang="es-ES_tradnl" sz="2000" dirty="0"/>
              <a:t>Aguiar citado por Rubio (1991) manifiesta que la sucesión secundaria tiene un gran valor científico y que los estudios en este campo tienen una serie de utilidades prácticas en resolución de problemas, no solo dasonómicos sino también en muchas otras ramas de la ciencia.</a:t>
            </a:r>
            <a:endParaRPr lang="es-EC" sz="2000" dirty="0"/>
          </a:p>
          <a:p>
            <a:pPr algn="just"/>
            <a:endParaRPr lang="es-EC" sz="2000" dirty="0"/>
          </a:p>
        </p:txBody>
      </p:sp>
      <p:pic>
        <p:nvPicPr>
          <p:cNvPr id="5" name="Picture 4" descr="P1040574"/>
          <p:cNvPicPr>
            <a:picLocks noChangeAspect="1" noChangeArrowheads="1"/>
          </p:cNvPicPr>
          <p:nvPr/>
        </p:nvPicPr>
        <p:blipFill>
          <a:blip r:embed="rId2" cstate="print"/>
          <a:srcRect/>
          <a:stretch>
            <a:fillRect/>
          </a:stretch>
        </p:blipFill>
        <p:spPr bwMode="auto">
          <a:xfrm>
            <a:off x="5357818" y="571480"/>
            <a:ext cx="3429024" cy="43577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714744" y="214290"/>
            <a:ext cx="5143536" cy="621708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1" algn="just"/>
            <a:r>
              <a:rPr lang="es-MX" b="1" dirty="0"/>
              <a:t>Regeneración Natural.</a:t>
            </a:r>
            <a:endParaRPr lang="es-EC" sz="2000" b="1" i="1" dirty="0"/>
          </a:p>
          <a:p>
            <a:pPr algn="just"/>
            <a:r>
              <a:rPr lang="es-ES_tradnl" dirty="0"/>
              <a:t> </a:t>
            </a:r>
            <a:endParaRPr lang="es-EC" dirty="0"/>
          </a:p>
          <a:p>
            <a:pPr algn="just"/>
            <a:r>
              <a:rPr lang="es-ES_tradnl" dirty="0"/>
              <a:t>Rollet, (1980) explica que se entiende por regeneración natural al conjunto de regeneración preexistente en los rodales sin intervención </a:t>
            </a:r>
            <a:r>
              <a:rPr lang="es-ES_tradnl" dirty="0" err="1"/>
              <a:t>silvicultural</a:t>
            </a:r>
            <a:r>
              <a:rPr lang="es-ES_tradnl" dirty="0"/>
              <a:t>, además considera que la regeneración natural se la puede designar como el conjunto de procesos mediante los cuales el bosque denso se restablece por medios naturales.</a:t>
            </a:r>
            <a:endParaRPr lang="es-EC" dirty="0"/>
          </a:p>
          <a:p>
            <a:pPr algn="just"/>
            <a:r>
              <a:rPr lang="es-ES_tradnl" dirty="0"/>
              <a:t> </a:t>
            </a:r>
            <a:endParaRPr lang="es-EC" dirty="0"/>
          </a:p>
          <a:p>
            <a:pPr algn="just"/>
            <a:r>
              <a:rPr lang="es-ES_tradnl" dirty="0"/>
              <a:t>Arévalo, (1972) indica que la regeneración natural se refiere a las plántulas de pequeñas dimensiones.</a:t>
            </a:r>
            <a:endParaRPr lang="es-EC" dirty="0"/>
          </a:p>
          <a:p>
            <a:pPr algn="just"/>
            <a:r>
              <a:rPr lang="es-ES_tradnl" dirty="0"/>
              <a:t> </a:t>
            </a:r>
            <a:endParaRPr lang="es-EC" dirty="0"/>
          </a:p>
          <a:p>
            <a:pPr algn="just"/>
            <a:r>
              <a:rPr lang="es-ES_tradnl" dirty="0"/>
              <a:t>Anderson, (1990) explica que la regeneración natural en los bosque tropicales ocurre en una amplia gama de hábitats, desde los claros del bosque iluminados por el sol y creados por las caídas de los árboles hasta el sotobosque en sombras.</a:t>
            </a:r>
            <a:endParaRPr lang="es-EC" dirty="0"/>
          </a:p>
          <a:p>
            <a:pPr algn="just"/>
            <a:endParaRPr lang="es-EC" dirty="0"/>
          </a:p>
        </p:txBody>
      </p:sp>
      <p:pic>
        <p:nvPicPr>
          <p:cNvPr id="5" name="Picture 7" descr="P1040661"/>
          <p:cNvPicPr>
            <a:picLocks noChangeAspect="1" noChangeArrowheads="1"/>
          </p:cNvPicPr>
          <p:nvPr/>
        </p:nvPicPr>
        <p:blipFill>
          <a:blip r:embed="rId2" cstate="print"/>
          <a:srcRect/>
          <a:stretch>
            <a:fillRect/>
          </a:stretch>
        </p:blipFill>
        <p:spPr bwMode="auto">
          <a:xfrm>
            <a:off x="357158" y="500042"/>
            <a:ext cx="2975694" cy="442915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newsfla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714348" y="3786190"/>
            <a:ext cx="7500990" cy="286232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lvl="2" algn="just"/>
            <a:r>
              <a:rPr lang="es-ES_tradnl" b="1" dirty="0">
                <a:latin typeface="Century Gothic" pitchFamily="34" charset="0"/>
              </a:rPr>
              <a:t>Regeneración en sitios perturbados.</a:t>
            </a:r>
            <a:endParaRPr lang="es-EC" b="1" dirty="0">
              <a:latin typeface="Century Gothic" pitchFamily="34" charset="0"/>
            </a:endParaRPr>
          </a:p>
          <a:p>
            <a:pPr algn="just"/>
            <a:r>
              <a:rPr lang="es-ES_tradnl" dirty="0">
                <a:latin typeface="Century Gothic" pitchFamily="34" charset="0"/>
              </a:rPr>
              <a:t> </a:t>
            </a:r>
            <a:endParaRPr lang="es-EC" dirty="0">
              <a:latin typeface="Century Gothic" pitchFamily="34" charset="0"/>
            </a:endParaRPr>
          </a:p>
          <a:p>
            <a:pPr algn="just"/>
            <a:r>
              <a:rPr lang="es-ES_tradnl" dirty="0">
                <a:latin typeface="Century Gothic" pitchFamily="34" charset="0"/>
              </a:rPr>
              <a:t>Muñoz y Phillips, (1977) explican que la regeneración en el bosque tropical después de la intervenciones dirigidas produce un efecto adverso a la existencia de la regeneración de las especies sobre todo de las valiosas y no mejora su crecimiento significativamente, por lo que se aseveran que no es posible repoblar el bosque explotado con especies comerciales por medio de regeneración natural.</a:t>
            </a:r>
            <a:endParaRPr lang="es-EC" dirty="0">
              <a:latin typeface="Century Gothic" pitchFamily="34" charset="0"/>
            </a:endParaRPr>
          </a:p>
          <a:p>
            <a:pPr algn="just"/>
            <a:endParaRPr lang="es-EC" dirty="0">
              <a:latin typeface="Century Gothic" pitchFamily="34" charset="0"/>
            </a:endParaRPr>
          </a:p>
        </p:txBody>
      </p:sp>
      <p:pic>
        <p:nvPicPr>
          <p:cNvPr id="6" name="Picture 6" descr="P1040590"/>
          <p:cNvPicPr>
            <a:picLocks noChangeAspect="1" noChangeArrowheads="1"/>
          </p:cNvPicPr>
          <p:nvPr/>
        </p:nvPicPr>
        <p:blipFill>
          <a:blip r:embed="rId2" cstate="print"/>
          <a:srcRect/>
          <a:stretch>
            <a:fillRect/>
          </a:stretch>
        </p:blipFill>
        <p:spPr bwMode="auto">
          <a:xfrm rot="5400000">
            <a:off x="3344669" y="-798725"/>
            <a:ext cx="2954726" cy="5214972"/>
          </a:xfrm>
          <a:prstGeom prst="roundRect">
            <a:avLst>
              <a:gd name="adj" fmla="val 47544"/>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newsfla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rot="21238021">
            <a:off x="500034" y="428604"/>
            <a:ext cx="8286808" cy="550920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2" algn="just"/>
            <a:r>
              <a:rPr lang="es-ES_tradnl" sz="1600" b="1" dirty="0"/>
              <a:t>Ventajas y desventajas de la regeneración natural.</a:t>
            </a:r>
            <a:endParaRPr lang="es-EC" sz="1600" b="1" dirty="0"/>
          </a:p>
          <a:p>
            <a:pPr algn="just"/>
            <a:r>
              <a:rPr lang="es-ES_tradnl" sz="1600" dirty="0"/>
              <a:t> </a:t>
            </a:r>
            <a:endParaRPr lang="es-EC" sz="1600" dirty="0"/>
          </a:p>
          <a:p>
            <a:pPr algn="just"/>
            <a:r>
              <a:rPr lang="es-ES_tradnl" sz="1600" dirty="0"/>
              <a:t>Se han señalado algunas ventajas y desventajas como las siguientes:</a:t>
            </a:r>
            <a:endParaRPr lang="es-EC" sz="1600" dirty="0"/>
          </a:p>
          <a:p>
            <a:pPr algn="just"/>
            <a:r>
              <a:rPr lang="es-ES_tradnl" sz="1600" dirty="0"/>
              <a:t> </a:t>
            </a:r>
            <a:endParaRPr lang="es-EC" sz="1600" dirty="0"/>
          </a:p>
          <a:p>
            <a:pPr algn="just"/>
            <a:r>
              <a:rPr lang="es-ES_tradnl" sz="1600" dirty="0" err="1"/>
              <a:t>Sterringa</a:t>
            </a:r>
            <a:r>
              <a:rPr lang="es-ES_tradnl" sz="1600" dirty="0"/>
              <a:t>, (1972) Manifiesta que la regeneración natural puede ser barata, ya que no se invierte dinero para cultivar plantas en viveros. También señala que de esta forma existe una sección natural de las especies más valiosas y resistentes, considerándose que a pesar de las especies valiosas no son las mejores, por representar fustes torcidos y muchas ramificaciones. El balance del ecosistema no varía manteniéndose en equilibrio (suelo, vida, vegetación y vida terrestre).</a:t>
            </a:r>
            <a:endParaRPr lang="es-EC" sz="1600" dirty="0"/>
          </a:p>
          <a:p>
            <a:pPr algn="just"/>
            <a:r>
              <a:rPr lang="es-ES_tradnl" sz="1600" dirty="0"/>
              <a:t> </a:t>
            </a:r>
            <a:endParaRPr lang="es-EC" sz="1600" dirty="0"/>
          </a:p>
          <a:p>
            <a:pPr algn="just"/>
            <a:r>
              <a:rPr lang="es-ES_tradnl" sz="1600" dirty="0" err="1"/>
              <a:t>Samek</a:t>
            </a:r>
            <a:r>
              <a:rPr lang="es-ES_tradnl" sz="1600" dirty="0"/>
              <a:t> citado por Jaramillo, (1984) manifiesta que la población artificial comparándola con la regeneración natural tiene algunas ventajas entre las cuales las más importantes son:</a:t>
            </a:r>
            <a:endParaRPr lang="es-EC" sz="1600" dirty="0"/>
          </a:p>
          <a:p>
            <a:pPr algn="just"/>
            <a:r>
              <a:rPr lang="es-ES_tradnl" sz="1600" dirty="0"/>
              <a:t> </a:t>
            </a:r>
            <a:endParaRPr lang="es-EC" sz="1600" dirty="0"/>
          </a:p>
          <a:p>
            <a:pPr lvl="0" algn="just">
              <a:buFont typeface="Wingdings" pitchFamily="2" charset="2"/>
              <a:buChar char="v"/>
            </a:pPr>
            <a:r>
              <a:rPr lang="es-ES_tradnl" sz="1600" dirty="0"/>
              <a:t>Es más o menos inherente a las condiciones del bosque natural</a:t>
            </a:r>
            <a:r>
              <a:rPr lang="es-ES_tradnl" sz="1600" dirty="0" smtClean="0"/>
              <a:t>.</a:t>
            </a:r>
          </a:p>
          <a:p>
            <a:pPr lvl="0" algn="just">
              <a:buFont typeface="Wingdings" pitchFamily="2" charset="2"/>
              <a:buChar char="v"/>
            </a:pPr>
            <a:endParaRPr lang="es-EC" sz="1600" dirty="0"/>
          </a:p>
          <a:p>
            <a:pPr lvl="0" algn="just">
              <a:buFont typeface="Wingdings" pitchFamily="2" charset="2"/>
              <a:buChar char="v"/>
            </a:pPr>
            <a:r>
              <a:rPr lang="es-ES_tradnl" sz="1600" dirty="0"/>
              <a:t>Se puede establecer el tiempo en un lugar deseado y en la composición deseada</a:t>
            </a:r>
            <a:r>
              <a:rPr lang="es-ES_tradnl" sz="1600" dirty="0" smtClean="0"/>
              <a:t>.</a:t>
            </a:r>
          </a:p>
          <a:p>
            <a:pPr lvl="0" algn="just">
              <a:buFont typeface="Wingdings" pitchFamily="2" charset="2"/>
              <a:buChar char="v"/>
            </a:pPr>
            <a:endParaRPr lang="es-EC" sz="1600" dirty="0"/>
          </a:p>
          <a:p>
            <a:pPr lvl="0" algn="just">
              <a:buFont typeface="Wingdings" pitchFamily="2" charset="2"/>
              <a:buChar char="v"/>
            </a:pPr>
            <a:r>
              <a:rPr lang="es-ES_tradnl" sz="1600" dirty="0"/>
              <a:t>Resulta comúnmente más uniforme que la regeneración natural</a:t>
            </a:r>
            <a:r>
              <a:rPr lang="es-ES_tradnl" sz="1600" dirty="0" smtClean="0"/>
              <a:t>.</a:t>
            </a:r>
          </a:p>
          <a:p>
            <a:pPr lvl="0" algn="just">
              <a:buFont typeface="Wingdings" pitchFamily="2" charset="2"/>
              <a:buChar char="v"/>
            </a:pPr>
            <a:endParaRPr lang="es-EC" sz="1600" dirty="0"/>
          </a:p>
          <a:p>
            <a:pPr algn="just">
              <a:buFont typeface="Wingdings" pitchFamily="2" charset="2"/>
              <a:buChar char="v"/>
            </a:pPr>
            <a:r>
              <a:rPr lang="es-ES_tradnl" sz="1600" dirty="0"/>
              <a:t>Es el único método para establecer especies exóticas y representadas en el bosque.</a:t>
            </a:r>
            <a:endParaRPr lang="es-EC" sz="1600" dirty="0"/>
          </a:p>
        </p:txBody>
      </p:sp>
    </p:spTree>
  </p:cSld>
  <p:clrMapOvr>
    <a:masterClrMapping/>
  </p:clrMapOvr>
  <p:transition>
    <p:newsfla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4286248" y="428604"/>
            <a:ext cx="4857752" cy="614366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lvl="1"/>
            <a:r>
              <a:rPr lang="es-ES_tradnl" b="1" dirty="0" smtClean="0"/>
              <a:t>Composición Florística de la Masa Boscosa.</a:t>
            </a:r>
            <a:endParaRPr lang="es-EC" sz="2000" b="1" i="1" dirty="0" smtClean="0"/>
          </a:p>
          <a:p>
            <a:r>
              <a:rPr lang="es-ES_tradnl" dirty="0" smtClean="0"/>
              <a:t> </a:t>
            </a:r>
            <a:endParaRPr lang="es-EC" dirty="0" smtClean="0"/>
          </a:p>
          <a:p>
            <a:r>
              <a:rPr lang="es-ES_tradnl" dirty="0" smtClean="0"/>
              <a:t>Navarro citado por Jaramillo, (1984) indica que es la recopilación de todas las especies encontradas, presentada en una lista numerada.</a:t>
            </a:r>
            <a:endParaRPr lang="es-EC" dirty="0" smtClean="0"/>
          </a:p>
          <a:p>
            <a:r>
              <a:rPr lang="es-ES_tradnl" dirty="0" smtClean="0"/>
              <a:t> </a:t>
            </a:r>
            <a:endParaRPr lang="es-EC" dirty="0" smtClean="0"/>
          </a:p>
          <a:p>
            <a:r>
              <a:rPr lang="es-ES_tradnl" dirty="0" smtClean="0"/>
              <a:t>Taylor citado por Rubio (1991), manifiesta que la diversidad en la composición florística  en los trópicos depende de los siguientes factores:</a:t>
            </a:r>
            <a:endParaRPr lang="es-EC" dirty="0" smtClean="0"/>
          </a:p>
          <a:p>
            <a:r>
              <a:rPr lang="es-ES_tradnl" dirty="0" smtClean="0"/>
              <a:t> </a:t>
            </a:r>
            <a:endParaRPr lang="es-EC" dirty="0" smtClean="0"/>
          </a:p>
          <a:p>
            <a:pPr lvl="0"/>
            <a:r>
              <a:rPr lang="es-ES_tradnl" b="1" dirty="0" smtClean="0"/>
              <a:t>Clima</a:t>
            </a:r>
            <a:r>
              <a:rPr lang="es-ES_tradnl" dirty="0" smtClean="0"/>
              <a:t>.- Con todas sus manifestaciones  de temperatura, vientos, humedad ambiental y radiación.</a:t>
            </a:r>
            <a:endParaRPr lang="es-EC" dirty="0" smtClean="0"/>
          </a:p>
          <a:p>
            <a:r>
              <a:rPr lang="es-ES_tradnl" dirty="0" smtClean="0"/>
              <a:t> </a:t>
            </a:r>
            <a:endParaRPr lang="es-EC" dirty="0" smtClean="0"/>
          </a:p>
          <a:p>
            <a:pPr lvl="0"/>
            <a:r>
              <a:rPr lang="es-ES_tradnl" b="1" dirty="0" smtClean="0"/>
              <a:t>Suelo</a:t>
            </a:r>
            <a:r>
              <a:rPr lang="es-ES_tradnl" dirty="0" smtClean="0"/>
              <a:t>.- Con sus características físicas, químicas y microbiológicas.</a:t>
            </a:r>
            <a:endParaRPr lang="es-EC" dirty="0" smtClean="0"/>
          </a:p>
          <a:p>
            <a:pPr algn="ctr"/>
            <a:endParaRPr lang="es-EC" dirty="0"/>
          </a:p>
        </p:txBody>
      </p:sp>
      <p:pic>
        <p:nvPicPr>
          <p:cNvPr id="3" name="Picture 6" descr="P1040717"/>
          <p:cNvPicPr>
            <a:picLocks noChangeAspect="1" noChangeArrowheads="1"/>
          </p:cNvPicPr>
          <p:nvPr/>
        </p:nvPicPr>
        <p:blipFill>
          <a:blip r:embed="rId2"/>
          <a:srcRect/>
          <a:stretch>
            <a:fillRect/>
          </a:stretch>
        </p:blipFill>
        <p:spPr bwMode="auto">
          <a:xfrm rot="5400000">
            <a:off x="-713911" y="1642548"/>
            <a:ext cx="6072232" cy="3644343"/>
          </a:xfrm>
          <a:prstGeom prst="parallelogram">
            <a:avLst/>
          </a:prstGeom>
          <a:ln>
            <a:noFill/>
          </a:ln>
          <a:effectLst>
            <a:softEdge rad="112500"/>
          </a:effectLst>
        </p:spPr>
      </p:pic>
    </p:spTree>
  </p:cSld>
  <p:clrMapOvr>
    <a:masterClrMapping/>
  </p:clrMapOvr>
  <p:transition>
    <p:newsfla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ortar rectángulo de esquina diagonal"/>
          <p:cNvSpPr/>
          <p:nvPr/>
        </p:nvSpPr>
        <p:spPr>
          <a:xfrm>
            <a:off x="285720" y="285728"/>
            <a:ext cx="5929354" cy="6215106"/>
          </a:xfrm>
          <a:prstGeom prst="snip2DiagRect">
            <a:avLst/>
          </a:prstGeom>
        </p:spPr>
        <p:style>
          <a:lnRef idx="3">
            <a:schemeClr val="lt1"/>
          </a:lnRef>
          <a:fillRef idx="1">
            <a:schemeClr val="dk1"/>
          </a:fillRef>
          <a:effectRef idx="1">
            <a:schemeClr val="dk1"/>
          </a:effectRef>
          <a:fontRef idx="minor">
            <a:schemeClr val="lt1"/>
          </a:fontRef>
        </p:style>
        <p:txBody>
          <a:bodyPr rtlCol="0" anchor="ctr"/>
          <a:lstStyle/>
          <a:p>
            <a:pPr algn="just"/>
            <a:r>
              <a:rPr lang="es-ES_tradnl" sz="1400" dirty="0" smtClean="0"/>
              <a:t>Aguiar citado por Rubio (1991), indica que en las fases de la sucesión además de los factores descritos por Taylor también influyen sobre la composición florística los siguientes parámetros:</a:t>
            </a:r>
            <a:endParaRPr lang="es-EC" sz="1400" dirty="0" smtClean="0"/>
          </a:p>
          <a:p>
            <a:pPr algn="just"/>
            <a:r>
              <a:rPr lang="es-ES_tradnl" sz="1400" dirty="0" smtClean="0"/>
              <a:t> </a:t>
            </a:r>
            <a:endParaRPr lang="es-EC" sz="1400" dirty="0" smtClean="0"/>
          </a:p>
          <a:p>
            <a:pPr lvl="0" algn="just">
              <a:buFont typeface="Wingdings" pitchFamily="2" charset="2"/>
              <a:buChar char="v"/>
            </a:pPr>
            <a:r>
              <a:rPr lang="es-ES_tradnl" sz="1400" dirty="0" smtClean="0"/>
              <a:t>Extensión del área de vegetación destruida.</a:t>
            </a:r>
          </a:p>
          <a:p>
            <a:pPr lvl="0" algn="just">
              <a:buFont typeface="Wingdings" pitchFamily="2" charset="2"/>
              <a:buChar char="v"/>
            </a:pPr>
            <a:endParaRPr lang="es-EC" sz="1400" dirty="0" smtClean="0"/>
          </a:p>
          <a:p>
            <a:pPr lvl="0" algn="just">
              <a:buFont typeface="Wingdings" pitchFamily="2" charset="2"/>
              <a:buChar char="v"/>
            </a:pPr>
            <a:r>
              <a:rPr lang="es-ES_tradnl" sz="1400" dirty="0" smtClean="0"/>
              <a:t>Composición florística de las inmediaciones.</a:t>
            </a:r>
          </a:p>
          <a:p>
            <a:pPr lvl="0" algn="just">
              <a:buFont typeface="Wingdings" pitchFamily="2" charset="2"/>
              <a:buChar char="v"/>
            </a:pPr>
            <a:endParaRPr lang="es-EC" sz="1400" dirty="0" smtClean="0"/>
          </a:p>
          <a:p>
            <a:pPr lvl="0" algn="just">
              <a:buFont typeface="Wingdings" pitchFamily="2" charset="2"/>
              <a:buChar char="v"/>
            </a:pPr>
            <a:r>
              <a:rPr lang="es-ES_tradnl" sz="1400" dirty="0" smtClean="0"/>
              <a:t>Fructificación de las semillas en conjunción con el ambiente.</a:t>
            </a:r>
          </a:p>
          <a:p>
            <a:pPr lvl="0" algn="just">
              <a:buFont typeface="Wingdings" pitchFamily="2" charset="2"/>
              <a:buChar char="v"/>
            </a:pPr>
            <a:endParaRPr lang="es-EC" sz="1400" dirty="0" smtClean="0"/>
          </a:p>
          <a:p>
            <a:pPr lvl="0" algn="just">
              <a:buFont typeface="Wingdings" pitchFamily="2" charset="2"/>
              <a:buChar char="v"/>
            </a:pPr>
            <a:r>
              <a:rPr lang="es-ES_tradnl" sz="1400" dirty="0" smtClean="0"/>
              <a:t>Número y clase de animales que actúan como agentes </a:t>
            </a:r>
            <a:r>
              <a:rPr lang="es-ES_tradnl" sz="1400" dirty="0" err="1" smtClean="0"/>
              <a:t>dispersantes</a:t>
            </a:r>
            <a:r>
              <a:rPr lang="es-ES_tradnl" sz="1400" dirty="0" smtClean="0"/>
              <a:t> de semillas, así como aquellos que los destruyen.</a:t>
            </a:r>
          </a:p>
          <a:p>
            <a:pPr lvl="0" algn="just">
              <a:buFont typeface="Wingdings" pitchFamily="2" charset="2"/>
              <a:buChar char="v"/>
            </a:pPr>
            <a:endParaRPr lang="es-EC" sz="1400" dirty="0" smtClean="0"/>
          </a:p>
          <a:p>
            <a:pPr lvl="0" algn="just">
              <a:buFont typeface="Wingdings" pitchFamily="2" charset="2"/>
              <a:buChar char="v"/>
            </a:pPr>
            <a:r>
              <a:rPr lang="es-ES_tradnl" sz="1400" dirty="0" smtClean="0"/>
              <a:t>Manera como fue talado el bosque original.</a:t>
            </a:r>
          </a:p>
          <a:p>
            <a:pPr lvl="0" algn="just">
              <a:buFont typeface="Wingdings" pitchFamily="2" charset="2"/>
              <a:buChar char="v"/>
            </a:pPr>
            <a:endParaRPr lang="es-EC" sz="1400" dirty="0" smtClean="0"/>
          </a:p>
          <a:p>
            <a:pPr lvl="0" algn="just">
              <a:buFont typeface="Wingdings" pitchFamily="2" charset="2"/>
              <a:buChar char="v"/>
            </a:pPr>
            <a:r>
              <a:rPr lang="es-ES_tradnl" sz="1400" dirty="0" smtClean="0"/>
              <a:t>Tiempo de interferencia del hombre.</a:t>
            </a:r>
          </a:p>
          <a:p>
            <a:pPr lvl="0" algn="just">
              <a:buFont typeface="Wingdings" pitchFamily="2" charset="2"/>
              <a:buChar char="v"/>
            </a:pPr>
            <a:endParaRPr lang="es-EC" sz="1400" dirty="0" smtClean="0"/>
          </a:p>
          <a:p>
            <a:pPr lvl="0" algn="just">
              <a:buFont typeface="Wingdings" pitchFamily="2" charset="2"/>
              <a:buChar char="v"/>
            </a:pPr>
            <a:r>
              <a:rPr lang="es-ES_tradnl" sz="1400" dirty="0" smtClean="0"/>
              <a:t>Características de las especies de plantas disponibles para invadir el área desnuda, además se debe considerar el origen de la flora, aislamiento, barreras y factores bióticos.</a:t>
            </a:r>
          </a:p>
          <a:p>
            <a:pPr lvl="0" algn="just">
              <a:buFont typeface="Wingdings" pitchFamily="2" charset="2"/>
              <a:buChar char="v"/>
            </a:pPr>
            <a:endParaRPr lang="es-EC" sz="1400" dirty="0" smtClean="0"/>
          </a:p>
          <a:p>
            <a:pPr algn="just"/>
            <a:endParaRPr lang="es-EC" sz="1400" dirty="0"/>
          </a:p>
        </p:txBody>
      </p:sp>
      <p:pic>
        <p:nvPicPr>
          <p:cNvPr id="5" name="Picture 6" descr="P1040808"/>
          <p:cNvPicPr>
            <a:picLocks noChangeAspect="1" noChangeArrowheads="1"/>
          </p:cNvPicPr>
          <p:nvPr/>
        </p:nvPicPr>
        <p:blipFill>
          <a:blip r:embed="rId2"/>
          <a:srcRect/>
          <a:stretch>
            <a:fillRect/>
          </a:stretch>
        </p:blipFill>
        <p:spPr bwMode="auto">
          <a:xfrm>
            <a:off x="6357950" y="857232"/>
            <a:ext cx="2571058" cy="2714644"/>
          </a:xfrm>
          <a:prstGeom prst="ellipse">
            <a:avLst/>
          </a:prstGeom>
          <a:solidFill>
            <a:srgbClr val="FFFFFF">
              <a:shade val="85000"/>
            </a:srgbClr>
          </a:solidFill>
          <a:ln>
            <a:noFill/>
          </a:ln>
          <a:effectLst>
            <a:reflection blurRad="12700" stA="38000" endPos="28000" dist="5000" dir="5400000" sy="-100000" algn="bl" rotWithShape="0"/>
          </a:effectLst>
        </p:spPr>
      </p:pic>
      <p:pic>
        <p:nvPicPr>
          <p:cNvPr id="6" name="Picture 9" descr="P1040572"/>
          <p:cNvPicPr>
            <a:picLocks noChangeAspect="1" noChangeArrowheads="1"/>
          </p:cNvPicPr>
          <p:nvPr/>
        </p:nvPicPr>
        <p:blipFill>
          <a:blip r:embed="rId3"/>
          <a:srcRect/>
          <a:stretch>
            <a:fillRect/>
          </a:stretch>
        </p:blipFill>
        <p:spPr bwMode="auto">
          <a:xfrm>
            <a:off x="6429388" y="4071942"/>
            <a:ext cx="2400300" cy="1800225"/>
          </a:xfrm>
          <a:prstGeom prst="rect">
            <a:avLst/>
          </a:prstGeom>
          <a:ln>
            <a:noFill/>
          </a:ln>
          <a:effectLst>
            <a:softEdge rad="112500"/>
          </a:effectLst>
        </p:spPr>
      </p:pic>
    </p:spTree>
  </p:cSld>
  <p:clrMapOvr>
    <a:masterClrMapping/>
  </p:clrMapOvr>
  <p:transition>
    <p:newsfla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357158" y="285728"/>
            <a:ext cx="4643470" cy="6000792"/>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3050" lvl="2"/>
            <a:r>
              <a:rPr lang="es-ES_tradnl" sz="2000" b="1" dirty="0" smtClean="0"/>
              <a:t>Análisis del Perfil Estructural del Bosque.</a:t>
            </a:r>
            <a:endParaRPr lang="es-EC" sz="2000" b="1" dirty="0" smtClean="0"/>
          </a:p>
          <a:p>
            <a:pPr algn="just"/>
            <a:r>
              <a:rPr lang="es-ES_tradnl" sz="2000" dirty="0" smtClean="0"/>
              <a:t> </a:t>
            </a:r>
            <a:endParaRPr lang="es-EC" sz="2000" dirty="0" smtClean="0"/>
          </a:p>
          <a:p>
            <a:pPr algn="just"/>
            <a:r>
              <a:rPr lang="es-ES_tradnl" sz="2000" dirty="0" err="1" smtClean="0"/>
              <a:t>Finol</a:t>
            </a:r>
            <a:r>
              <a:rPr lang="es-ES_tradnl" sz="2000" dirty="0" smtClean="0"/>
              <a:t> y Urdaneta, (1969) Dicen que un perfil de la vegetación es una variante del corte longitudinal y consiste en una faja de muestreo que trata de mostrar: la altura relativa, el espacio lateral, la interrelación entre diferentes plantas que componen la comunidad, su principal característica es proveer el análisis estructural del bosque.</a:t>
            </a:r>
            <a:endParaRPr lang="es-EC" sz="2000" dirty="0"/>
          </a:p>
        </p:txBody>
      </p:sp>
      <p:sp>
        <p:nvSpPr>
          <p:cNvPr id="5" name="4 Recortar rectángulo de esquina diagonal"/>
          <p:cNvSpPr/>
          <p:nvPr/>
        </p:nvSpPr>
        <p:spPr>
          <a:xfrm>
            <a:off x="5214942" y="1000108"/>
            <a:ext cx="3500462" cy="1714512"/>
          </a:xfrm>
          <a:prstGeom prst="snip2Diag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s-EC" b="1" dirty="0" smtClean="0"/>
              <a:t>LA ESTRUCTURA HORIZONTAL DEL BOSQUE ESTÁ DADA POR EL DIÁMETRO DE LAS ESPECIES ARBOREAS</a:t>
            </a:r>
            <a:endParaRPr lang="es-EC" b="1" dirty="0"/>
          </a:p>
        </p:txBody>
      </p:sp>
      <p:sp>
        <p:nvSpPr>
          <p:cNvPr id="6" name="5 Recortar rectángulo de esquina diagonal"/>
          <p:cNvSpPr/>
          <p:nvPr/>
        </p:nvSpPr>
        <p:spPr>
          <a:xfrm>
            <a:off x="5357818" y="3500438"/>
            <a:ext cx="3357586" cy="1714512"/>
          </a:xfrm>
          <a:prstGeom prst="snip2Diag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s-EC" b="1" dirty="0" smtClean="0"/>
              <a:t>LA ESTRUCTURA VERTICAL DEL BOSQUE ESTÁ DADA POR LA ALTURA DE LAS ESPECIES ARBOREAS</a:t>
            </a:r>
            <a:endParaRPr lang="es-EC" b="1" dirty="0"/>
          </a:p>
        </p:txBody>
      </p:sp>
    </p:spTree>
  </p:cSld>
  <p:clrMapOvr>
    <a:masterClrMapping/>
  </p:clrMapOvr>
  <p:transition>
    <p:newsfla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dondear rectángulo de esquina diagonal"/>
          <p:cNvSpPr/>
          <p:nvPr/>
        </p:nvSpPr>
        <p:spPr>
          <a:xfrm rot="21178063">
            <a:off x="199795" y="506125"/>
            <a:ext cx="8501122" cy="3786214"/>
          </a:xfrm>
          <a:prstGeom prst="round2DiagRect">
            <a:avLst/>
          </a:prstGeom>
        </p:spPr>
        <p:style>
          <a:lnRef idx="0">
            <a:schemeClr val="accent5"/>
          </a:lnRef>
          <a:fillRef idx="3">
            <a:schemeClr val="accent5"/>
          </a:fillRef>
          <a:effectRef idx="3">
            <a:schemeClr val="accent5"/>
          </a:effectRef>
          <a:fontRef idx="minor">
            <a:schemeClr val="lt1"/>
          </a:fontRef>
        </p:style>
        <p:txBody>
          <a:bodyPr rtlCol="0" anchor="ctr"/>
          <a:lstStyle/>
          <a:p>
            <a:pPr lvl="1" algn="just"/>
            <a:r>
              <a:rPr lang="es-MX" sz="2000" b="1" dirty="0" smtClean="0">
                <a:solidFill>
                  <a:schemeClr val="tx1"/>
                </a:solidFill>
                <a:latin typeface="Agency FB" pitchFamily="34" charset="0"/>
              </a:rPr>
              <a:t>Parcelas de Estudio del Bosque Tropical.</a:t>
            </a:r>
            <a:endParaRPr lang="es-EC" sz="2000" b="1" i="1" dirty="0" smtClean="0">
              <a:solidFill>
                <a:schemeClr val="tx1"/>
              </a:solidFill>
              <a:latin typeface="Agency FB" pitchFamily="34" charset="0"/>
            </a:endParaRPr>
          </a:p>
          <a:p>
            <a:pPr algn="just"/>
            <a:r>
              <a:rPr lang="es-MX" sz="2000" dirty="0" smtClean="0">
                <a:solidFill>
                  <a:schemeClr val="tx1"/>
                </a:solidFill>
                <a:latin typeface="Agency FB" pitchFamily="34" charset="0"/>
              </a:rPr>
              <a:t> </a:t>
            </a:r>
            <a:endParaRPr lang="es-EC" sz="2000" dirty="0" smtClean="0">
              <a:solidFill>
                <a:schemeClr val="tx1"/>
              </a:solidFill>
              <a:latin typeface="Agency FB" pitchFamily="34" charset="0"/>
            </a:endParaRPr>
          </a:p>
          <a:p>
            <a:pPr algn="just"/>
            <a:r>
              <a:rPr lang="es-MX" sz="2000" dirty="0" err="1" smtClean="0">
                <a:solidFill>
                  <a:schemeClr val="tx1"/>
                </a:solidFill>
                <a:latin typeface="Agency FB" pitchFamily="34" charset="0"/>
              </a:rPr>
              <a:t>Schultz</a:t>
            </a:r>
            <a:r>
              <a:rPr lang="es-MX" sz="2000" dirty="0" smtClean="0">
                <a:solidFill>
                  <a:schemeClr val="tx1"/>
                </a:solidFill>
                <a:latin typeface="Agency FB" pitchFamily="34" charset="0"/>
              </a:rPr>
              <a:t>, (1967) indica que las parcelas pueden ser rectangulares o cuadradas las mismas que pueden variar en superficie según el propósito del estudio, es importante incluir suficiente número de árboles para que se puedan obtener a partir de las mediciones estimaciones dignas de confianza..</a:t>
            </a:r>
            <a:endParaRPr lang="es-EC" sz="2000" dirty="0" smtClean="0">
              <a:solidFill>
                <a:schemeClr val="tx1"/>
              </a:solidFill>
              <a:latin typeface="Agency FB" pitchFamily="34" charset="0"/>
            </a:endParaRPr>
          </a:p>
          <a:p>
            <a:pPr algn="just"/>
            <a:r>
              <a:rPr lang="es-MX" sz="2000" dirty="0" smtClean="0">
                <a:solidFill>
                  <a:schemeClr val="tx1"/>
                </a:solidFill>
                <a:latin typeface="Agency FB" pitchFamily="34" charset="0"/>
              </a:rPr>
              <a:t> </a:t>
            </a:r>
            <a:endParaRPr lang="es-EC" sz="2000" dirty="0" smtClean="0">
              <a:solidFill>
                <a:schemeClr val="tx1"/>
              </a:solidFill>
              <a:latin typeface="Agency FB" pitchFamily="34" charset="0"/>
            </a:endParaRPr>
          </a:p>
          <a:p>
            <a:pPr algn="just"/>
            <a:r>
              <a:rPr lang="es-MX" sz="2000" dirty="0" smtClean="0">
                <a:solidFill>
                  <a:schemeClr val="tx1"/>
                </a:solidFill>
                <a:latin typeface="Agency FB" pitchFamily="34" charset="0"/>
              </a:rPr>
              <a:t> </a:t>
            </a:r>
            <a:r>
              <a:rPr lang="es-MX" sz="2000" dirty="0" err="1" smtClean="0">
                <a:solidFill>
                  <a:schemeClr val="tx1"/>
                </a:solidFill>
                <a:latin typeface="Agency FB" pitchFamily="34" charset="0"/>
              </a:rPr>
              <a:t>Lamprecht</a:t>
            </a:r>
            <a:r>
              <a:rPr lang="es-MX" sz="2000" dirty="0" smtClean="0">
                <a:solidFill>
                  <a:schemeClr val="tx1"/>
                </a:solidFill>
                <a:latin typeface="Agency FB" pitchFamily="34" charset="0"/>
              </a:rPr>
              <a:t>, (1990) indica que el tamaño de la parcela para realizar un perfil no debe ser tan pequeño ya que la muestra no será representativa, ni tan grande que dificulte el dibujo, se recomienda un ancho de 10 m.</a:t>
            </a:r>
            <a:endParaRPr lang="es-EC" sz="2000" dirty="0" smtClean="0">
              <a:solidFill>
                <a:schemeClr val="tx1"/>
              </a:solidFill>
              <a:latin typeface="Agency FB" pitchFamily="34" charset="0"/>
            </a:endParaRPr>
          </a:p>
          <a:p>
            <a:pPr algn="just"/>
            <a:endParaRPr lang="es-EC" sz="2000" dirty="0">
              <a:solidFill>
                <a:schemeClr val="tx1"/>
              </a:solidFill>
              <a:latin typeface="Agency FB" pitchFamily="34" charset="0"/>
            </a:endParaRPr>
          </a:p>
        </p:txBody>
      </p:sp>
      <p:pic>
        <p:nvPicPr>
          <p:cNvPr id="5" name="Picture 11" descr="P1040614"/>
          <p:cNvPicPr>
            <a:picLocks noChangeAspect="1" noChangeArrowheads="1"/>
          </p:cNvPicPr>
          <p:nvPr/>
        </p:nvPicPr>
        <p:blipFill>
          <a:blip r:embed="rId2"/>
          <a:srcRect/>
          <a:stretch>
            <a:fillRect/>
          </a:stretch>
        </p:blipFill>
        <p:spPr bwMode="auto">
          <a:xfrm rot="20605295">
            <a:off x="5151377" y="4270236"/>
            <a:ext cx="3183378" cy="199872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rot="21015603">
            <a:off x="890117" y="822134"/>
            <a:ext cx="7416800" cy="2709862"/>
          </a:xfrm>
          <a:prstGeom prst="rect">
            <a:avLst/>
          </a:prstGeom>
          <a:ln>
            <a:headEnd type="none" w="sm" len="sm"/>
            <a:tailEnd type="none" w="sm" len="sm"/>
          </a:ln>
          <a:effectLst>
            <a:glow rad="228600">
              <a:schemeClr val="accent6">
                <a:satMod val="175000"/>
                <a:alpha val="40000"/>
              </a:schemeClr>
            </a:glow>
          </a:effectLst>
          <a:scene3d>
            <a:camera prst="orthographicFront"/>
            <a:lightRig rig="threePt" dir="t"/>
          </a:scene3d>
          <a:sp3d>
            <a:bevelT w="101600" prst="riblet"/>
          </a:sp3d>
        </p:spPr>
        <p:style>
          <a:lnRef idx="2">
            <a:schemeClr val="accent2"/>
          </a:lnRef>
          <a:fillRef idx="1">
            <a:schemeClr val="lt1"/>
          </a:fillRef>
          <a:effectRef idx="0">
            <a:schemeClr val="accent2"/>
          </a:effectRef>
          <a:fontRef idx="minor">
            <a:schemeClr val="dk1"/>
          </a:fontRef>
        </p:style>
        <p:txBody>
          <a:bodyPr>
            <a:spAutoFit/>
          </a:bodyPr>
          <a:lstStyle/>
          <a:p>
            <a:pPr algn="ctr">
              <a:spcBef>
                <a:spcPct val="50000"/>
              </a:spcBef>
              <a:defRPr/>
            </a:pPr>
            <a:r>
              <a:rPr lang="es-ES_tradnl" sz="4000" dirty="0">
                <a:latin typeface="BankGothic Md BT" pitchFamily="34" charset="0"/>
              </a:rPr>
              <a:t>TEMA:</a:t>
            </a:r>
          </a:p>
          <a:p>
            <a:pPr algn="ctr">
              <a:spcBef>
                <a:spcPct val="50000"/>
              </a:spcBef>
              <a:defRPr/>
            </a:pPr>
            <a:r>
              <a:rPr lang="es-MX" b="1" dirty="0">
                <a:latin typeface="Verdana" pitchFamily="34" charset="0"/>
              </a:rPr>
              <a:t>“CRECIMIENTO DIAMÉTRICO ANUAL Y ESTRUCTURA DE UN BOSQUE SECUNDARIO EN LA REGIÓN AMAZÓNICA ECUATORIANA, SECTOR EL HUINO, PROVINCIA DE ORELLANA</a:t>
            </a:r>
            <a:r>
              <a:rPr lang="es-ES_tradnl" dirty="0">
                <a:latin typeface="Verdana" pitchFamily="34" charset="0"/>
              </a:rPr>
              <a:t>”</a:t>
            </a:r>
          </a:p>
        </p:txBody>
      </p:sp>
      <p:pic>
        <p:nvPicPr>
          <p:cNvPr id="9" name="Picture 9" descr="P1040612"/>
          <p:cNvPicPr>
            <a:picLocks noChangeAspect="1" noChangeArrowheads="1"/>
          </p:cNvPicPr>
          <p:nvPr/>
        </p:nvPicPr>
        <p:blipFill>
          <a:blip r:embed="rId3" cstate="print"/>
          <a:srcRect/>
          <a:stretch>
            <a:fillRect/>
          </a:stretch>
        </p:blipFill>
        <p:spPr bwMode="auto">
          <a:xfrm rot="5400000">
            <a:off x="5435075" y="3863447"/>
            <a:ext cx="3014156" cy="22606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8132" name="Picture 4" descr="C:\Program Files (x86)\Microsoft Office\MEDIA\CAGCAT10\j0301252.wmf"/>
          <p:cNvPicPr>
            <a:picLocks noChangeAspect="1" noChangeArrowheads="1"/>
          </p:cNvPicPr>
          <p:nvPr/>
        </p:nvPicPr>
        <p:blipFill>
          <a:blip r:embed="rId4"/>
          <a:srcRect/>
          <a:stretch>
            <a:fillRect/>
          </a:stretch>
        </p:blipFill>
        <p:spPr bwMode="auto">
          <a:xfrm flipH="1">
            <a:off x="1071538" y="4071942"/>
            <a:ext cx="2143140" cy="2286016"/>
          </a:xfrm>
          <a:prstGeom prst="rect">
            <a:avLst/>
          </a:prstGeom>
          <a:noFill/>
        </p:spPr>
      </p:pic>
    </p:spTree>
  </p:cSld>
  <p:clrMapOvr>
    <a:masterClrMapping/>
  </p:clrMapOvr>
  <p:transition spd="med">
    <p:newsfla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143372" y="285728"/>
            <a:ext cx="5000628" cy="600164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lnRef>
          <a:fillRef idx="1">
            <a:schemeClr val="lt1"/>
          </a:fillRef>
          <a:effectRef idx="0">
            <a:schemeClr val="accent2"/>
          </a:effectRef>
          <a:fontRef idx="minor">
            <a:schemeClr val="dk1"/>
          </a:fontRef>
        </p:style>
        <p:txBody>
          <a:bodyPr wrap="square" rtlCol="0">
            <a:spAutoFit/>
          </a:bodyPr>
          <a:lstStyle/>
          <a:p>
            <a:pPr lvl="2" algn="just"/>
            <a:r>
              <a:rPr lang="es-MX" sz="1600" b="1" dirty="0" smtClean="0"/>
              <a:t>Parcelas Permanentes.</a:t>
            </a:r>
            <a:endParaRPr lang="es-EC" sz="1600" b="1" dirty="0" smtClean="0"/>
          </a:p>
          <a:p>
            <a:pPr algn="just"/>
            <a:r>
              <a:rPr lang="es-MX" sz="1600" dirty="0" smtClean="0"/>
              <a:t> </a:t>
            </a:r>
            <a:endParaRPr lang="es-EC" sz="1600" dirty="0" smtClean="0"/>
          </a:p>
          <a:p>
            <a:pPr algn="just"/>
            <a:r>
              <a:rPr lang="es-MX" sz="1600" dirty="0" smtClean="0"/>
              <a:t>BOLFOR, (1999)  indica que las parcelas permanentes son instrumentos que permiten seguir el crecimiento y rendimiento del bosque remanente con el propósito de obtener información esencial para ser utilizada en el momento de tomar decisiones de ordenación forestal respecto a ciclos de corta, diámetros mínimos de corta, volúmenes de corta y otros supuestos planteados en los Planes de Manejo.</a:t>
            </a:r>
            <a:endParaRPr lang="es-EC" sz="1600" dirty="0" smtClean="0"/>
          </a:p>
          <a:p>
            <a:pPr algn="just"/>
            <a:r>
              <a:rPr lang="es-MX" sz="1600" dirty="0" smtClean="0"/>
              <a:t> </a:t>
            </a:r>
            <a:endParaRPr lang="es-EC" sz="1600" dirty="0" smtClean="0"/>
          </a:p>
          <a:p>
            <a:pPr algn="just"/>
            <a:r>
              <a:rPr lang="es-MX" sz="1600" dirty="0" smtClean="0"/>
              <a:t>John y </a:t>
            </a:r>
            <a:r>
              <a:rPr lang="es-MX" sz="1600" dirty="0" err="1" smtClean="0"/>
              <a:t>Tschinkel</a:t>
            </a:r>
            <a:r>
              <a:rPr lang="es-MX" sz="1600" dirty="0" smtClean="0"/>
              <a:t>, (1971) considera parcelas permanente (rectangulares, cuadradas, circulares y lineal o en faja) aquella que será permanentemente marcada desde el momento de establecerse y al iniciar la medición para que pueda ser ubicada a intervalos periódicos (de uno a cinco o diez años) para nuevas mediciones.</a:t>
            </a:r>
            <a:endParaRPr lang="es-EC" sz="1600" dirty="0" smtClean="0"/>
          </a:p>
          <a:p>
            <a:pPr algn="just"/>
            <a:r>
              <a:rPr lang="es-MX" sz="1600" dirty="0" smtClean="0"/>
              <a:t> </a:t>
            </a:r>
            <a:endParaRPr lang="es-EC" sz="1600" dirty="0" smtClean="0"/>
          </a:p>
          <a:p>
            <a:pPr algn="just"/>
            <a:r>
              <a:rPr lang="es-MX" sz="1600" dirty="0" smtClean="0"/>
              <a:t>Las parcelas permanentes se usan en inventarios forestales donde el objetivo principal es la estimación de los componentes de crecimiento.</a:t>
            </a:r>
            <a:endParaRPr lang="es-EC" sz="1600" dirty="0" smtClean="0"/>
          </a:p>
          <a:p>
            <a:pPr algn="just"/>
            <a:endParaRPr lang="es-EC" sz="1600" dirty="0"/>
          </a:p>
        </p:txBody>
      </p:sp>
      <p:pic>
        <p:nvPicPr>
          <p:cNvPr id="5" name="Picture 11" descr="P1040651"/>
          <p:cNvPicPr>
            <a:picLocks noChangeAspect="1" noChangeArrowheads="1"/>
          </p:cNvPicPr>
          <p:nvPr/>
        </p:nvPicPr>
        <p:blipFill>
          <a:blip r:embed="rId2"/>
          <a:srcRect/>
          <a:stretch>
            <a:fillRect/>
          </a:stretch>
        </p:blipFill>
        <p:spPr bwMode="auto">
          <a:xfrm rot="5400000">
            <a:off x="642922" y="500030"/>
            <a:ext cx="3286125" cy="27146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11" descr="P1040614"/>
          <p:cNvPicPr>
            <a:picLocks noChangeAspect="1" noChangeArrowheads="1"/>
          </p:cNvPicPr>
          <p:nvPr/>
        </p:nvPicPr>
        <p:blipFill>
          <a:blip r:embed="rId3"/>
          <a:srcRect/>
          <a:stretch>
            <a:fillRect/>
          </a:stretch>
        </p:blipFill>
        <p:spPr bwMode="auto">
          <a:xfrm rot="20605295">
            <a:off x="433260" y="4055923"/>
            <a:ext cx="3183378" cy="199872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newsfla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bo"/>
          <p:cNvSpPr/>
          <p:nvPr/>
        </p:nvSpPr>
        <p:spPr>
          <a:xfrm rot="20816306">
            <a:off x="215005" y="700350"/>
            <a:ext cx="6500858" cy="2646936"/>
          </a:xfrm>
          <a:prstGeom prst="cube">
            <a:avLst/>
          </a:prstGeom>
          <a:effectLst>
            <a:innerShdw blurRad="63500" dist="50800" dir="81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rtlCol="0" anchor="ctr"/>
          <a:lstStyle/>
          <a:p>
            <a:pPr lvl="0" algn="ctr"/>
            <a:r>
              <a:rPr lang="es-MX" sz="5400" b="1" dirty="0" smtClean="0"/>
              <a:t>MATERIALES Y MÉTODOS.</a:t>
            </a:r>
            <a:endParaRPr lang="es-EC" sz="5400" b="1" dirty="0" smtClean="0"/>
          </a:p>
          <a:p>
            <a:pPr algn="ctr"/>
            <a:endParaRPr lang="es-EC" dirty="0"/>
          </a:p>
        </p:txBody>
      </p:sp>
      <p:pic>
        <p:nvPicPr>
          <p:cNvPr id="5" name="Picture 4" descr="P1040574"/>
          <p:cNvPicPr>
            <a:picLocks noChangeAspect="1" noChangeArrowheads="1"/>
          </p:cNvPicPr>
          <p:nvPr/>
        </p:nvPicPr>
        <p:blipFill>
          <a:blip r:embed="rId2"/>
          <a:srcRect/>
          <a:stretch>
            <a:fillRect/>
          </a:stretch>
        </p:blipFill>
        <p:spPr bwMode="auto">
          <a:xfrm rot="20192119">
            <a:off x="4394921" y="2922846"/>
            <a:ext cx="4286280" cy="321471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ransition>
    <p:newsfla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MAPA TESIS WILLIAM"/>
          <p:cNvPicPr/>
          <p:nvPr/>
        </p:nvPicPr>
        <p:blipFill>
          <a:blip r:embed="rId2"/>
          <a:srcRect l="2824" t="5989" r="3305" b="5989"/>
          <a:stretch>
            <a:fillRect/>
          </a:stretch>
        </p:blipFill>
        <p:spPr bwMode="auto">
          <a:xfrm>
            <a:off x="0" y="928670"/>
            <a:ext cx="9144000" cy="5929330"/>
          </a:xfrm>
          <a:prstGeom prst="rect">
            <a:avLst/>
          </a:prstGeom>
          <a:noFill/>
          <a:ln w="9525">
            <a:noFill/>
            <a:miter lim="800000"/>
            <a:headEnd/>
            <a:tailEnd/>
          </a:ln>
        </p:spPr>
      </p:pic>
      <p:sp>
        <p:nvSpPr>
          <p:cNvPr id="5" name="4 CuadroTexto"/>
          <p:cNvSpPr txBox="1"/>
          <p:nvPr/>
        </p:nvSpPr>
        <p:spPr>
          <a:xfrm>
            <a:off x="428596" y="142852"/>
            <a:ext cx="4643470" cy="677108"/>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marL="0" lvl="1" algn="ctr"/>
            <a:r>
              <a:rPr lang="es-MX" b="1" dirty="0" smtClean="0"/>
              <a:t>Localización del área de estudio.</a:t>
            </a:r>
            <a:endParaRPr lang="es-EC" sz="2000" b="1" i="1" dirty="0" smtClean="0"/>
          </a:p>
          <a:p>
            <a:pPr algn="ctr"/>
            <a:endParaRPr lang="es-EC" dirty="0"/>
          </a:p>
        </p:txBody>
      </p:sp>
    </p:spTree>
  </p:cSld>
  <p:clrMapOvr>
    <a:masterClrMapping/>
  </p:clrMapOvr>
  <p:transition>
    <p:newsfla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isel"/>
          <p:cNvSpPr/>
          <p:nvPr/>
        </p:nvSpPr>
        <p:spPr>
          <a:xfrm>
            <a:off x="214282" y="785770"/>
            <a:ext cx="8072494" cy="6072230"/>
          </a:xfrm>
          <a:prstGeom prst="bevel">
            <a:avLst>
              <a:gd name="adj" fmla="val 5520"/>
            </a:avLst>
          </a:prstGeom>
        </p:spPr>
        <p:style>
          <a:lnRef idx="1">
            <a:schemeClr val="accent1"/>
          </a:lnRef>
          <a:fillRef idx="2">
            <a:schemeClr val="accent1"/>
          </a:fillRef>
          <a:effectRef idx="1">
            <a:schemeClr val="accent1"/>
          </a:effectRef>
          <a:fontRef idx="minor">
            <a:schemeClr val="dk1"/>
          </a:fontRef>
        </p:style>
        <p:txBody>
          <a:bodyPr rtlCol="0" anchor="ctr"/>
          <a:lstStyle/>
          <a:p>
            <a:r>
              <a:rPr lang="es-MX" dirty="0" smtClean="0"/>
              <a:t>El área de estudio está localizado en: </a:t>
            </a:r>
            <a:endParaRPr lang="es-EC" dirty="0" smtClean="0"/>
          </a:p>
          <a:p>
            <a:r>
              <a:rPr lang="es-MX" dirty="0" smtClean="0"/>
              <a:t> </a:t>
            </a:r>
            <a:endParaRPr lang="es-EC" dirty="0" smtClean="0"/>
          </a:p>
          <a:p>
            <a:pPr lvl="0" algn="just">
              <a:buFont typeface="Wingdings" pitchFamily="2" charset="2"/>
              <a:buChar char="Ø"/>
            </a:pPr>
            <a:r>
              <a:rPr lang="es-MX" b="1" dirty="0" smtClean="0"/>
              <a:t>País</a:t>
            </a:r>
            <a:r>
              <a:rPr lang="es-MX" dirty="0" smtClean="0"/>
              <a:t>: Ecuador.</a:t>
            </a:r>
          </a:p>
          <a:p>
            <a:pPr lvl="0" algn="just">
              <a:buFont typeface="Wingdings" pitchFamily="2" charset="2"/>
              <a:buChar char="Ø"/>
            </a:pPr>
            <a:endParaRPr lang="es-EC" dirty="0" smtClean="0"/>
          </a:p>
          <a:p>
            <a:pPr lvl="0" algn="just">
              <a:buFont typeface="Wingdings" pitchFamily="2" charset="2"/>
              <a:buChar char="Ø"/>
            </a:pPr>
            <a:r>
              <a:rPr lang="es-MX" b="1" dirty="0" smtClean="0"/>
              <a:t>Provincia</a:t>
            </a:r>
            <a:r>
              <a:rPr lang="es-MX" dirty="0" smtClean="0"/>
              <a:t>: Orellana.</a:t>
            </a:r>
          </a:p>
          <a:p>
            <a:pPr lvl="0" algn="just">
              <a:buFont typeface="Wingdings" pitchFamily="2" charset="2"/>
              <a:buChar char="Ø"/>
            </a:pPr>
            <a:endParaRPr lang="es-EC" dirty="0" smtClean="0"/>
          </a:p>
          <a:p>
            <a:pPr lvl="0" algn="just">
              <a:buFont typeface="Wingdings" pitchFamily="2" charset="2"/>
              <a:buChar char="Ø"/>
            </a:pPr>
            <a:r>
              <a:rPr lang="es-MX" b="1" dirty="0" smtClean="0"/>
              <a:t>Cantón</a:t>
            </a:r>
            <a:r>
              <a:rPr lang="es-MX" dirty="0" smtClean="0"/>
              <a:t>: Loreto.</a:t>
            </a:r>
          </a:p>
          <a:p>
            <a:pPr lvl="0" algn="just">
              <a:buFont typeface="Wingdings" pitchFamily="2" charset="2"/>
              <a:buChar char="Ø"/>
            </a:pPr>
            <a:endParaRPr lang="es-EC" dirty="0" smtClean="0"/>
          </a:p>
          <a:p>
            <a:pPr lvl="0" algn="just">
              <a:buFont typeface="Wingdings" pitchFamily="2" charset="2"/>
              <a:buChar char="Ø"/>
            </a:pPr>
            <a:r>
              <a:rPr lang="es-MX" b="1" dirty="0" smtClean="0"/>
              <a:t>Parroquia</a:t>
            </a:r>
            <a:r>
              <a:rPr lang="es-MX" dirty="0" smtClean="0"/>
              <a:t>: El Huino.</a:t>
            </a:r>
          </a:p>
          <a:p>
            <a:pPr lvl="0" algn="just">
              <a:buFont typeface="Wingdings" pitchFamily="2" charset="2"/>
              <a:buChar char="Ø"/>
            </a:pPr>
            <a:endParaRPr lang="es-EC" dirty="0" smtClean="0"/>
          </a:p>
          <a:p>
            <a:pPr lvl="0" algn="just">
              <a:buFont typeface="Wingdings" pitchFamily="2" charset="2"/>
              <a:buChar char="Ø"/>
            </a:pPr>
            <a:r>
              <a:rPr lang="es-MX" b="1" dirty="0" smtClean="0"/>
              <a:t>Sector</a:t>
            </a:r>
            <a:r>
              <a:rPr lang="es-MX" dirty="0" smtClean="0"/>
              <a:t>: Proyecto Forestal “El Huino”.</a:t>
            </a:r>
          </a:p>
          <a:p>
            <a:pPr lvl="0" algn="just">
              <a:buFont typeface="Wingdings" pitchFamily="2" charset="2"/>
              <a:buChar char="Ø"/>
            </a:pPr>
            <a:endParaRPr lang="es-EC" dirty="0" smtClean="0"/>
          </a:p>
          <a:p>
            <a:pPr lvl="0" algn="just">
              <a:buFont typeface="Wingdings" pitchFamily="2" charset="2"/>
              <a:buChar char="Ø"/>
            </a:pPr>
            <a:r>
              <a:rPr lang="es-MX" b="1" dirty="0" smtClean="0"/>
              <a:t>Accesibilidad</a:t>
            </a:r>
            <a:r>
              <a:rPr lang="es-MX" dirty="0" smtClean="0"/>
              <a:t>: 15 Km. De camino lastrado desde Loreto.</a:t>
            </a:r>
          </a:p>
          <a:p>
            <a:pPr lvl="0" algn="just">
              <a:buFont typeface="Wingdings" pitchFamily="2" charset="2"/>
              <a:buChar char="Ø"/>
            </a:pPr>
            <a:endParaRPr lang="es-EC" dirty="0" smtClean="0"/>
          </a:p>
          <a:p>
            <a:pPr lvl="0" algn="just">
              <a:buFont typeface="Wingdings" pitchFamily="2" charset="2"/>
              <a:buChar char="Ø"/>
            </a:pPr>
            <a:r>
              <a:rPr lang="es-MX" b="1" dirty="0" smtClean="0"/>
              <a:t>Altitud</a:t>
            </a:r>
            <a:r>
              <a:rPr lang="es-MX" dirty="0" smtClean="0"/>
              <a:t>: 300 m.s.n.m.</a:t>
            </a:r>
          </a:p>
          <a:p>
            <a:pPr lvl="0" algn="just">
              <a:buFont typeface="Wingdings" pitchFamily="2" charset="2"/>
              <a:buChar char="Ø"/>
            </a:pPr>
            <a:endParaRPr lang="es-EC" dirty="0" smtClean="0"/>
          </a:p>
          <a:p>
            <a:pPr lvl="0" algn="just">
              <a:buFont typeface="Wingdings" pitchFamily="2" charset="2"/>
              <a:buChar char="Ø"/>
            </a:pPr>
            <a:r>
              <a:rPr lang="es-MX" b="1" dirty="0" smtClean="0"/>
              <a:t>Puntos GPS</a:t>
            </a:r>
            <a:r>
              <a:rPr lang="es-MX" dirty="0" smtClean="0"/>
              <a:t>: </a:t>
            </a:r>
            <a:r>
              <a:rPr lang="es-ES_tradnl" dirty="0" smtClean="0"/>
              <a:t>UTM ZONA 18SUR  X  0255001	Y  </a:t>
            </a:r>
            <a:r>
              <a:rPr lang="es-MX" dirty="0" smtClean="0"/>
              <a:t>9924407 y </a:t>
            </a:r>
            <a:r>
              <a:rPr lang="es-ES_tradnl" dirty="0" smtClean="0"/>
              <a:t>UTM ZONA 18SUR  X  </a:t>
            </a:r>
            <a:r>
              <a:rPr lang="es-MX" dirty="0" smtClean="0"/>
              <a:t>0258469</a:t>
            </a:r>
            <a:r>
              <a:rPr lang="es-ES_tradnl" dirty="0" smtClean="0"/>
              <a:t>     Y  </a:t>
            </a:r>
            <a:r>
              <a:rPr lang="es-MX" dirty="0" smtClean="0"/>
              <a:t>9924134</a:t>
            </a:r>
            <a:endParaRPr lang="es-EC" dirty="0" smtClean="0"/>
          </a:p>
          <a:p>
            <a:pPr algn="ctr"/>
            <a:endParaRPr lang="es-EC" dirty="0"/>
          </a:p>
        </p:txBody>
      </p:sp>
      <p:pic>
        <p:nvPicPr>
          <p:cNvPr id="5" name="Picture 4" descr="P1040795"/>
          <p:cNvPicPr>
            <a:picLocks noChangeAspect="1" noChangeArrowheads="1"/>
          </p:cNvPicPr>
          <p:nvPr/>
        </p:nvPicPr>
        <p:blipFill>
          <a:blip r:embed="rId2" cstate="print"/>
          <a:srcRect/>
          <a:stretch>
            <a:fillRect/>
          </a:stretch>
        </p:blipFill>
        <p:spPr bwMode="auto">
          <a:xfrm>
            <a:off x="4857752" y="285728"/>
            <a:ext cx="3999107" cy="300037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newsfla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ortar rectángulo de esquina diagonal"/>
          <p:cNvSpPr/>
          <p:nvPr/>
        </p:nvSpPr>
        <p:spPr>
          <a:xfrm>
            <a:off x="1142976" y="500042"/>
            <a:ext cx="6715172" cy="5786478"/>
          </a:xfrm>
          <a:prstGeom prst="snip2Diag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lvl="1" algn="just"/>
            <a:r>
              <a:rPr lang="es-MX" sz="2000" b="1" dirty="0" smtClean="0"/>
              <a:t>Características climáticas.</a:t>
            </a:r>
            <a:endParaRPr lang="es-EC" sz="2000" b="1" i="1" dirty="0" smtClean="0"/>
          </a:p>
          <a:p>
            <a:pPr algn="just"/>
            <a:r>
              <a:rPr lang="es-MX" sz="2000" dirty="0" smtClean="0"/>
              <a:t> </a:t>
            </a:r>
            <a:endParaRPr lang="es-EC" sz="2000" dirty="0" smtClean="0"/>
          </a:p>
          <a:p>
            <a:pPr algn="just"/>
            <a:r>
              <a:rPr lang="es-MX" sz="2000" dirty="0" smtClean="0"/>
              <a:t>De acuerdo a los datos tomados en la Base Alfa del Proyecto Forestal “El Huino” tenemos lo siguiente:</a:t>
            </a:r>
            <a:endParaRPr lang="es-EC" sz="2000" dirty="0" smtClean="0"/>
          </a:p>
          <a:p>
            <a:pPr algn="just"/>
            <a:r>
              <a:rPr lang="es-MX" sz="2000" dirty="0" smtClean="0"/>
              <a:t> </a:t>
            </a:r>
            <a:endParaRPr lang="es-EC" sz="2000" dirty="0" smtClean="0"/>
          </a:p>
          <a:p>
            <a:pPr lvl="0" algn="just">
              <a:buFont typeface="Wingdings" pitchFamily="2" charset="2"/>
              <a:buChar char="v"/>
            </a:pPr>
            <a:r>
              <a:rPr lang="es-MX" sz="2000" b="1" dirty="0" smtClean="0"/>
              <a:t>Precipitación promedio anual</a:t>
            </a:r>
            <a:r>
              <a:rPr lang="es-MX" sz="2000" dirty="0" smtClean="0"/>
              <a:t>: 3210.8mm.</a:t>
            </a:r>
          </a:p>
          <a:p>
            <a:pPr lvl="0" algn="just">
              <a:buFont typeface="Wingdings" pitchFamily="2" charset="2"/>
              <a:buChar char="v"/>
            </a:pPr>
            <a:endParaRPr lang="es-EC" sz="2000" dirty="0" smtClean="0"/>
          </a:p>
          <a:p>
            <a:pPr lvl="0" algn="just">
              <a:buFont typeface="Wingdings" pitchFamily="2" charset="2"/>
              <a:buChar char="v"/>
            </a:pPr>
            <a:r>
              <a:rPr lang="es-MX" sz="2000" b="1" dirty="0" smtClean="0"/>
              <a:t>Humedad relativa</a:t>
            </a:r>
            <a:r>
              <a:rPr lang="es-MX" sz="2000" dirty="0" smtClean="0"/>
              <a:t>: 90 %</a:t>
            </a:r>
          </a:p>
          <a:p>
            <a:pPr lvl="0" algn="just">
              <a:buFont typeface="Wingdings" pitchFamily="2" charset="2"/>
              <a:buChar char="v"/>
            </a:pPr>
            <a:endParaRPr lang="es-EC" sz="2000" dirty="0" smtClean="0"/>
          </a:p>
          <a:p>
            <a:pPr lvl="0" algn="just">
              <a:buFont typeface="Wingdings" pitchFamily="2" charset="2"/>
              <a:buChar char="v"/>
            </a:pPr>
            <a:r>
              <a:rPr lang="es-MX" sz="2000" b="1" dirty="0" smtClean="0"/>
              <a:t>Temperatura media</a:t>
            </a:r>
            <a:r>
              <a:rPr lang="es-MX" sz="2000" dirty="0" smtClean="0"/>
              <a:t>:25.3ºC.</a:t>
            </a:r>
          </a:p>
          <a:p>
            <a:pPr lvl="0" algn="just">
              <a:buFont typeface="Wingdings" pitchFamily="2" charset="2"/>
              <a:buChar char="v"/>
            </a:pPr>
            <a:endParaRPr lang="es-EC" sz="2000" dirty="0" smtClean="0"/>
          </a:p>
          <a:p>
            <a:pPr lvl="0" algn="just">
              <a:buFont typeface="Wingdings" pitchFamily="2" charset="2"/>
              <a:buChar char="v"/>
            </a:pPr>
            <a:r>
              <a:rPr lang="es-MX" sz="2000" b="1" dirty="0" smtClean="0"/>
              <a:t>Zona de vida</a:t>
            </a:r>
            <a:r>
              <a:rPr lang="es-MX" sz="2000" dirty="0" smtClean="0"/>
              <a:t>: Según la clasificación </a:t>
            </a:r>
            <a:r>
              <a:rPr lang="es-MX" sz="2000" dirty="0" err="1" smtClean="0"/>
              <a:t>Hooldrige</a:t>
            </a:r>
            <a:r>
              <a:rPr lang="es-MX" sz="2000" dirty="0" smtClean="0"/>
              <a:t> pertenece a la formación de bosque muy húmedo tropical (</a:t>
            </a:r>
            <a:r>
              <a:rPr lang="es-MX" sz="2000" dirty="0" err="1" smtClean="0"/>
              <a:t>bmh</a:t>
            </a:r>
            <a:r>
              <a:rPr lang="es-MX" sz="2000" dirty="0" smtClean="0"/>
              <a:t>-t)</a:t>
            </a:r>
            <a:endParaRPr lang="es-EC" sz="2000" dirty="0" smtClean="0"/>
          </a:p>
          <a:p>
            <a:pPr algn="just"/>
            <a:endParaRPr lang="es-EC" sz="2000" dirty="0"/>
          </a:p>
        </p:txBody>
      </p:sp>
    </p:spTree>
  </p:cSld>
  <p:clrMapOvr>
    <a:masterClrMapping/>
  </p:clrMapOvr>
  <p:transition>
    <p:newsfla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Paralelogramo"/>
          <p:cNvSpPr/>
          <p:nvPr/>
        </p:nvSpPr>
        <p:spPr>
          <a:xfrm>
            <a:off x="285720" y="71414"/>
            <a:ext cx="8572560" cy="2714644"/>
          </a:xfrm>
          <a:prstGeom prst="parallelogram">
            <a:avLst>
              <a:gd name="adj" fmla="val 14053"/>
            </a:avLst>
          </a:prstGeom>
        </p:spPr>
        <p:style>
          <a:lnRef idx="3">
            <a:schemeClr val="lt1"/>
          </a:lnRef>
          <a:fillRef idx="1">
            <a:schemeClr val="dk1"/>
          </a:fillRef>
          <a:effectRef idx="1">
            <a:schemeClr val="dk1"/>
          </a:effectRef>
          <a:fontRef idx="minor">
            <a:schemeClr val="lt1"/>
          </a:fontRef>
        </p:style>
        <p:txBody>
          <a:bodyPr rtlCol="0" anchor="ctr"/>
          <a:lstStyle/>
          <a:p>
            <a:pPr lvl="2" algn="just"/>
            <a:r>
              <a:rPr lang="es-MX" sz="1400" b="1" dirty="0" smtClean="0">
                <a:solidFill>
                  <a:schemeClr val="bg1"/>
                </a:solidFill>
              </a:rPr>
              <a:t>Suelos y Topografía.</a:t>
            </a:r>
            <a:endParaRPr lang="es-EC" sz="1400" b="1" dirty="0" smtClean="0">
              <a:solidFill>
                <a:schemeClr val="bg1"/>
              </a:solidFill>
            </a:endParaRPr>
          </a:p>
          <a:p>
            <a:pPr algn="just"/>
            <a:r>
              <a:rPr lang="es-MX" sz="1400" dirty="0" smtClean="0">
                <a:solidFill>
                  <a:schemeClr val="bg1"/>
                </a:solidFill>
              </a:rPr>
              <a:t> </a:t>
            </a:r>
            <a:endParaRPr lang="es-EC" sz="1400" dirty="0" smtClean="0">
              <a:solidFill>
                <a:schemeClr val="bg1"/>
              </a:solidFill>
            </a:endParaRPr>
          </a:p>
          <a:p>
            <a:pPr algn="just"/>
            <a:r>
              <a:rPr lang="es-MX" sz="1400" dirty="0" smtClean="0">
                <a:solidFill>
                  <a:schemeClr val="bg1"/>
                </a:solidFill>
              </a:rPr>
              <a:t>Según el mapa de suelos del Ecuador que considera la clasificación </a:t>
            </a:r>
            <a:r>
              <a:rPr lang="es-MX" sz="1400" dirty="0" err="1" smtClean="0">
                <a:solidFill>
                  <a:schemeClr val="bg1"/>
                </a:solidFill>
              </a:rPr>
              <a:t>soiltaxonomy</a:t>
            </a:r>
            <a:r>
              <a:rPr lang="es-MX" sz="1400" dirty="0" smtClean="0">
                <a:solidFill>
                  <a:schemeClr val="bg1"/>
                </a:solidFill>
              </a:rPr>
              <a:t> (USDA) los suelos del área de estudio pertenecen al orden de los </a:t>
            </a:r>
            <a:r>
              <a:rPr lang="es-MX" sz="1400" dirty="0" err="1" smtClean="0">
                <a:solidFill>
                  <a:schemeClr val="bg1"/>
                </a:solidFill>
              </a:rPr>
              <a:t>inceptisoles</a:t>
            </a:r>
            <a:r>
              <a:rPr lang="es-MX" sz="1400" dirty="0" smtClean="0">
                <a:solidFill>
                  <a:schemeClr val="bg1"/>
                </a:solidFill>
              </a:rPr>
              <a:t>, que abarcan el suborden </a:t>
            </a:r>
            <a:r>
              <a:rPr lang="es-MX" sz="1400" dirty="0" err="1" smtClean="0">
                <a:solidFill>
                  <a:schemeClr val="bg1"/>
                </a:solidFill>
              </a:rPr>
              <a:t>Tropepts</a:t>
            </a:r>
            <a:r>
              <a:rPr lang="es-MX" sz="1400" dirty="0" smtClean="0">
                <a:solidFill>
                  <a:schemeClr val="bg1"/>
                </a:solidFill>
              </a:rPr>
              <a:t>, en el que se incluye el grupo de los </a:t>
            </a:r>
            <a:r>
              <a:rPr lang="es-MX" sz="1400" dirty="0" err="1" smtClean="0">
                <a:solidFill>
                  <a:schemeClr val="bg1"/>
                </a:solidFill>
              </a:rPr>
              <a:t>Distropepts</a:t>
            </a:r>
            <a:r>
              <a:rPr lang="es-MX" sz="1400" dirty="0" smtClean="0">
                <a:solidFill>
                  <a:schemeClr val="bg1"/>
                </a:solidFill>
              </a:rPr>
              <a:t>. Estos suelos son de origen sedimentario con relieves </a:t>
            </a:r>
            <a:r>
              <a:rPr lang="es-MX" sz="1400" dirty="0" err="1" smtClean="0">
                <a:solidFill>
                  <a:schemeClr val="bg1"/>
                </a:solidFill>
              </a:rPr>
              <a:t>colinados</a:t>
            </a:r>
            <a:r>
              <a:rPr lang="es-MX" sz="1400" dirty="0" smtClean="0">
                <a:solidFill>
                  <a:schemeClr val="bg1"/>
                </a:solidFill>
              </a:rPr>
              <a:t>, son </a:t>
            </a:r>
            <a:r>
              <a:rPr lang="es-MX" sz="1400" dirty="0" err="1" smtClean="0">
                <a:solidFill>
                  <a:schemeClr val="bg1"/>
                </a:solidFill>
              </a:rPr>
              <a:t>caolinicos</a:t>
            </a:r>
            <a:r>
              <a:rPr lang="es-MX" sz="1400" dirty="0" smtClean="0">
                <a:solidFill>
                  <a:schemeClr val="bg1"/>
                </a:solidFill>
              </a:rPr>
              <a:t>, arcillosos, compactos, poco permeables, mal drenados, con poca o mínima saturación de bases lixiviados, de baja fertilidad, pH ácidos (5.1), de color amarillo rojiza por el alto contenido de hierro y una capa arable de 5 cm.</a:t>
            </a:r>
            <a:endParaRPr lang="es-EC" sz="1400" dirty="0" smtClean="0">
              <a:solidFill>
                <a:schemeClr val="bg1"/>
              </a:solidFill>
            </a:endParaRPr>
          </a:p>
          <a:p>
            <a:pPr algn="just"/>
            <a:r>
              <a:rPr lang="es-MX" sz="1400" dirty="0" smtClean="0">
                <a:solidFill>
                  <a:schemeClr val="bg1"/>
                </a:solidFill>
              </a:rPr>
              <a:t>La topografía corresponde a la clase de formaciones residuales con terrenos planos y ondulados.</a:t>
            </a:r>
            <a:endParaRPr lang="es-EC" sz="1400" dirty="0" smtClean="0">
              <a:solidFill>
                <a:schemeClr val="bg1"/>
              </a:solidFill>
            </a:endParaRPr>
          </a:p>
          <a:p>
            <a:pPr algn="just"/>
            <a:endParaRPr lang="es-EC" sz="1400" dirty="0">
              <a:solidFill>
                <a:schemeClr val="bg1"/>
              </a:solidFill>
            </a:endParaRPr>
          </a:p>
        </p:txBody>
      </p:sp>
      <p:pic>
        <p:nvPicPr>
          <p:cNvPr id="5" name="Picture 5" descr="P1040568"/>
          <p:cNvPicPr>
            <a:picLocks noChangeAspect="1" noChangeArrowheads="1"/>
          </p:cNvPicPr>
          <p:nvPr/>
        </p:nvPicPr>
        <p:blipFill>
          <a:blip r:embed="rId2"/>
          <a:srcRect/>
          <a:stretch>
            <a:fillRect/>
          </a:stretch>
        </p:blipFill>
        <p:spPr bwMode="auto">
          <a:xfrm>
            <a:off x="357158" y="2500306"/>
            <a:ext cx="8001056" cy="2893239"/>
          </a:xfrm>
          <a:prstGeom prst="rect">
            <a:avLst/>
          </a:prstGeom>
          <a:ln>
            <a:noFill/>
          </a:ln>
          <a:effectLst>
            <a:softEdge rad="112500"/>
          </a:effectLst>
        </p:spPr>
      </p:pic>
      <p:sp>
        <p:nvSpPr>
          <p:cNvPr id="6" name="5 Recortar rectángulo de esquina diagonal"/>
          <p:cNvSpPr/>
          <p:nvPr/>
        </p:nvSpPr>
        <p:spPr>
          <a:xfrm>
            <a:off x="428596" y="5357826"/>
            <a:ext cx="8215370" cy="1428760"/>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lgn="just"/>
            <a:r>
              <a:rPr lang="es-MX" b="1" dirty="0" smtClean="0">
                <a:solidFill>
                  <a:schemeClr val="tx1"/>
                </a:solidFill>
              </a:rPr>
              <a:t>Vegetación.</a:t>
            </a:r>
            <a:endParaRPr lang="es-EC" sz="2000" b="1" dirty="0" smtClean="0">
              <a:solidFill>
                <a:schemeClr val="tx1"/>
              </a:solidFill>
            </a:endParaRPr>
          </a:p>
          <a:p>
            <a:pPr algn="just"/>
            <a:r>
              <a:rPr lang="es-MX" dirty="0" smtClean="0">
                <a:solidFill>
                  <a:schemeClr val="tx1"/>
                </a:solidFill>
              </a:rPr>
              <a:t> </a:t>
            </a:r>
            <a:endParaRPr lang="es-EC" dirty="0" smtClean="0">
              <a:solidFill>
                <a:schemeClr val="tx1"/>
              </a:solidFill>
            </a:endParaRPr>
          </a:p>
          <a:p>
            <a:pPr algn="just"/>
            <a:r>
              <a:rPr lang="es-MX" dirty="0" smtClean="0">
                <a:solidFill>
                  <a:schemeClr val="tx1"/>
                </a:solidFill>
              </a:rPr>
              <a:t>Según </a:t>
            </a:r>
            <a:r>
              <a:rPr lang="es-ES_tradnl" dirty="0" err="1" smtClean="0">
                <a:solidFill>
                  <a:schemeClr val="tx1"/>
                </a:solidFill>
              </a:rPr>
              <a:t>Hooldrige</a:t>
            </a:r>
            <a:r>
              <a:rPr lang="es-MX" dirty="0" smtClean="0">
                <a:solidFill>
                  <a:schemeClr val="tx1"/>
                </a:solidFill>
              </a:rPr>
              <a:t>, es de bosque muy húmedo tropical, compuesto por árboles preferentemente perennifolios.</a:t>
            </a:r>
            <a:endParaRPr lang="es-EC" dirty="0" smtClean="0">
              <a:solidFill>
                <a:schemeClr val="tx1"/>
              </a:solidFill>
            </a:endParaRPr>
          </a:p>
          <a:p>
            <a:pPr algn="just"/>
            <a:endParaRPr lang="es-EC" dirty="0">
              <a:solidFill>
                <a:schemeClr val="tx1"/>
              </a:solidFill>
            </a:endParaRPr>
          </a:p>
        </p:txBody>
      </p:sp>
    </p:spTree>
  </p:cSld>
  <p:clrMapOvr>
    <a:masterClrMapping/>
  </p:clrMapOvr>
  <p:transition>
    <p:newsfla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071538" y="500042"/>
            <a:ext cx="7715304" cy="5940088"/>
          </a:xfrm>
          <a:prstGeom prst="rect">
            <a:avLst/>
          </a:prstGeom>
          <a:noFill/>
        </p:spPr>
        <p:txBody>
          <a:bodyPr wrap="square" rtlCol="0">
            <a:spAutoFit/>
          </a:bodyPr>
          <a:lstStyle/>
          <a:p>
            <a:pPr lvl="1"/>
            <a:r>
              <a:rPr lang="es-MX" b="1" dirty="0" smtClean="0"/>
              <a:t>Materiales y Equipos.</a:t>
            </a:r>
            <a:endParaRPr lang="es-EC" sz="2000" b="1" i="1" dirty="0" smtClean="0"/>
          </a:p>
          <a:p>
            <a:pPr marL="449263"/>
            <a:endParaRPr lang="es-MX" b="1" dirty="0" smtClean="0"/>
          </a:p>
          <a:p>
            <a:pPr marL="449263"/>
            <a:r>
              <a:rPr lang="es-MX" b="1" dirty="0" smtClean="0"/>
              <a:t>Equipos de campo:</a:t>
            </a:r>
            <a:endParaRPr lang="es-EC" b="1" dirty="0" smtClean="0"/>
          </a:p>
          <a:p>
            <a:r>
              <a:rPr lang="es-MX" dirty="0" smtClean="0"/>
              <a:t> </a:t>
            </a:r>
            <a:endParaRPr lang="es-EC" dirty="0" smtClean="0"/>
          </a:p>
          <a:p>
            <a:pPr lvl="0"/>
            <a:r>
              <a:rPr lang="es-MX" dirty="0" smtClean="0"/>
              <a:t>Brújula.</a:t>
            </a:r>
            <a:endParaRPr lang="es-EC" dirty="0" smtClean="0"/>
          </a:p>
          <a:p>
            <a:pPr lvl="0"/>
            <a:r>
              <a:rPr lang="es-MX" dirty="0" smtClean="0"/>
              <a:t>Cinta diamétrica.</a:t>
            </a:r>
            <a:endParaRPr lang="es-EC" dirty="0" smtClean="0"/>
          </a:p>
          <a:p>
            <a:pPr lvl="0"/>
            <a:r>
              <a:rPr lang="es-MX" dirty="0" smtClean="0"/>
              <a:t>Cinta métrica.</a:t>
            </a:r>
            <a:endParaRPr lang="es-EC" dirty="0" smtClean="0"/>
          </a:p>
          <a:p>
            <a:pPr lvl="0"/>
            <a:r>
              <a:rPr lang="es-MX" dirty="0" smtClean="0"/>
              <a:t>Clinómetro.</a:t>
            </a:r>
            <a:endParaRPr lang="es-EC" dirty="0" smtClean="0"/>
          </a:p>
          <a:p>
            <a:pPr lvl="0"/>
            <a:r>
              <a:rPr lang="es-MX" dirty="0" smtClean="0"/>
              <a:t>GPS.</a:t>
            </a:r>
            <a:endParaRPr lang="es-EC" dirty="0" smtClean="0"/>
          </a:p>
          <a:p>
            <a:pPr lvl="0"/>
            <a:r>
              <a:rPr lang="es-MX" dirty="0" smtClean="0"/>
              <a:t>Pintura.</a:t>
            </a:r>
            <a:endParaRPr lang="es-EC" dirty="0" smtClean="0"/>
          </a:p>
          <a:p>
            <a:pPr lvl="0"/>
            <a:r>
              <a:rPr lang="es-MX" dirty="0" smtClean="0"/>
              <a:t>Tubos  PVC.</a:t>
            </a:r>
            <a:endParaRPr lang="es-EC" dirty="0" smtClean="0"/>
          </a:p>
          <a:p>
            <a:pPr lvl="0"/>
            <a:r>
              <a:rPr lang="es-MX" dirty="0" smtClean="0"/>
              <a:t>Soga de ¼ ”.</a:t>
            </a:r>
            <a:endParaRPr lang="es-EC" dirty="0" smtClean="0"/>
          </a:p>
          <a:p>
            <a:pPr lvl="0"/>
            <a:r>
              <a:rPr lang="es-MX" dirty="0" smtClean="0"/>
              <a:t>Machetes.</a:t>
            </a:r>
            <a:endParaRPr lang="es-EC" dirty="0" smtClean="0"/>
          </a:p>
          <a:p>
            <a:pPr lvl="0"/>
            <a:r>
              <a:rPr lang="es-MX" dirty="0" smtClean="0"/>
              <a:t>Libreta de campo.</a:t>
            </a:r>
            <a:endParaRPr lang="es-EC" dirty="0" smtClean="0"/>
          </a:p>
          <a:p>
            <a:r>
              <a:rPr lang="es-MX" dirty="0" smtClean="0"/>
              <a:t> </a:t>
            </a:r>
            <a:endParaRPr lang="es-EC" dirty="0" smtClean="0"/>
          </a:p>
          <a:p>
            <a:pPr marL="449263"/>
            <a:r>
              <a:rPr lang="es-MX" b="1" dirty="0" smtClean="0"/>
              <a:t>Equipos de oficina:</a:t>
            </a:r>
            <a:endParaRPr lang="es-EC" b="1" dirty="0" smtClean="0"/>
          </a:p>
          <a:p>
            <a:r>
              <a:rPr lang="es-MX" dirty="0" smtClean="0"/>
              <a:t> </a:t>
            </a:r>
            <a:endParaRPr lang="es-EC" dirty="0" smtClean="0"/>
          </a:p>
          <a:p>
            <a:pPr lvl="0"/>
            <a:r>
              <a:rPr lang="es-MX" dirty="0" smtClean="0"/>
              <a:t>Equipo de computación.</a:t>
            </a:r>
            <a:endParaRPr lang="es-EC" dirty="0" smtClean="0"/>
          </a:p>
          <a:p>
            <a:pPr lvl="0"/>
            <a:r>
              <a:rPr lang="es-MX" dirty="0" smtClean="0"/>
              <a:t>Hojas de papel Bon formato A4.</a:t>
            </a:r>
            <a:endParaRPr lang="es-EC" dirty="0" smtClean="0"/>
          </a:p>
          <a:p>
            <a:pPr lvl="0"/>
            <a:r>
              <a:rPr lang="es-MX" dirty="0" smtClean="0"/>
              <a:t>Cartas topográficas.</a:t>
            </a:r>
            <a:endParaRPr lang="es-EC" dirty="0" smtClean="0"/>
          </a:p>
          <a:p>
            <a:r>
              <a:rPr lang="es-MX" dirty="0" smtClean="0"/>
              <a:t>Lápiz HB.</a:t>
            </a:r>
            <a:endParaRPr lang="es-EC" dirty="0"/>
          </a:p>
        </p:txBody>
      </p:sp>
      <p:pic>
        <p:nvPicPr>
          <p:cNvPr id="5" name="Picture 11" descr="P1040614"/>
          <p:cNvPicPr>
            <a:picLocks noChangeAspect="1" noChangeArrowheads="1"/>
          </p:cNvPicPr>
          <p:nvPr/>
        </p:nvPicPr>
        <p:blipFill>
          <a:blip r:embed="rId2"/>
          <a:srcRect/>
          <a:stretch>
            <a:fillRect/>
          </a:stretch>
        </p:blipFill>
        <p:spPr bwMode="auto">
          <a:xfrm flipH="1">
            <a:off x="5929322" y="3571876"/>
            <a:ext cx="2643206" cy="2428892"/>
          </a:xfrm>
          <a:prstGeom prst="parallelogram">
            <a:avLst/>
          </a:prstGeom>
          <a:solidFill>
            <a:srgbClr val="FFFFFF">
              <a:shade val="85000"/>
            </a:srgbClr>
          </a:solidFill>
          <a:ln>
            <a:noFill/>
          </a:ln>
          <a:effectLst>
            <a:reflection blurRad="12700" stA="38000" endPos="28000" dist="5000" dir="5400000" sy="-100000" algn="bl" rotWithShape="0"/>
          </a:effectLst>
        </p:spPr>
      </p:pic>
      <p:pic>
        <p:nvPicPr>
          <p:cNvPr id="6" name="Picture 12" descr="P1040615"/>
          <p:cNvPicPr>
            <a:picLocks noChangeAspect="1" noChangeArrowheads="1"/>
          </p:cNvPicPr>
          <p:nvPr/>
        </p:nvPicPr>
        <p:blipFill>
          <a:blip r:embed="rId3"/>
          <a:srcRect/>
          <a:stretch>
            <a:fillRect/>
          </a:stretch>
        </p:blipFill>
        <p:spPr bwMode="auto">
          <a:xfrm>
            <a:off x="3643306" y="1857364"/>
            <a:ext cx="2500330" cy="1875248"/>
          </a:xfrm>
          <a:prstGeom prst="parallelogram">
            <a:avLst/>
          </a:prstGeom>
          <a:ln>
            <a:noFill/>
          </a:ln>
          <a:effectLst>
            <a:softEdge rad="112500"/>
          </a:effectLst>
        </p:spPr>
      </p:pic>
      <p:pic>
        <p:nvPicPr>
          <p:cNvPr id="7" name="Picture 17" descr="P1040620"/>
          <p:cNvPicPr>
            <a:picLocks noChangeAspect="1" noChangeArrowheads="1"/>
          </p:cNvPicPr>
          <p:nvPr/>
        </p:nvPicPr>
        <p:blipFill>
          <a:blip r:embed="rId4"/>
          <a:srcRect/>
          <a:stretch>
            <a:fillRect/>
          </a:stretch>
        </p:blipFill>
        <p:spPr bwMode="auto">
          <a:xfrm>
            <a:off x="5989635" y="200015"/>
            <a:ext cx="2305049" cy="1728787"/>
          </a:xfrm>
          <a:prstGeom prst="ellipse">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newsflash/>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rot="21300564">
            <a:off x="746088" y="523684"/>
            <a:ext cx="7909881" cy="6001643"/>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lvl="1" algn="just"/>
            <a:r>
              <a:rPr lang="es-MX" sz="1600" b="1" dirty="0" smtClean="0"/>
              <a:t>Método.</a:t>
            </a:r>
            <a:endParaRPr lang="es-EC" sz="1600" b="1" i="1" dirty="0" smtClean="0"/>
          </a:p>
          <a:p>
            <a:pPr algn="just"/>
            <a:r>
              <a:rPr lang="es-EC" sz="1600" dirty="0" smtClean="0"/>
              <a:t> </a:t>
            </a:r>
          </a:p>
          <a:p>
            <a:pPr algn="just"/>
            <a:r>
              <a:rPr lang="es-EC" sz="1600" dirty="0" smtClean="0"/>
              <a:t>El área de estudio del presente trabajo está localizado </a:t>
            </a:r>
            <a:r>
              <a:rPr lang="es-EC" sz="1600" dirty="0" err="1" smtClean="0"/>
              <a:t>lospuntos</a:t>
            </a:r>
            <a:r>
              <a:rPr lang="es-EC" sz="1600" dirty="0" smtClean="0"/>
              <a:t> GPS</a:t>
            </a:r>
            <a:r>
              <a:rPr lang="es-ES_tradnl" sz="1600" dirty="0" smtClean="0"/>
              <a:t>UTM ZONA 18SUR  X  0255001	Y  </a:t>
            </a:r>
            <a:r>
              <a:rPr lang="es-EC" sz="1600" dirty="0" smtClean="0"/>
              <a:t>9924407y </a:t>
            </a:r>
            <a:r>
              <a:rPr lang="es-ES_tradnl" sz="1600" dirty="0" smtClean="0"/>
              <a:t>UTM ZONA 18SUR  X  </a:t>
            </a:r>
            <a:r>
              <a:rPr lang="es-EC" sz="1600" dirty="0" smtClean="0"/>
              <a:t>0258469</a:t>
            </a:r>
            <a:r>
              <a:rPr lang="es-ES_tradnl" sz="1600" dirty="0" smtClean="0"/>
              <a:t>     Y  </a:t>
            </a:r>
            <a:r>
              <a:rPr lang="es-EC" sz="1600" dirty="0" smtClean="0"/>
              <a:t>9924134a 300 </a:t>
            </a:r>
            <a:r>
              <a:rPr lang="es-EC" sz="1600" dirty="0" err="1" smtClean="0"/>
              <a:t>m.s.n.m</a:t>
            </a:r>
            <a:r>
              <a:rPr lang="es-EC" sz="1600" dirty="0" smtClean="0"/>
              <a:t> en la Región Amazónica, específicamente en el sector el Huino, cantón Loreto de la Provincia de Orellana. </a:t>
            </a:r>
          </a:p>
          <a:p>
            <a:pPr algn="just"/>
            <a:r>
              <a:rPr lang="es-EC" sz="1600" dirty="0" smtClean="0"/>
              <a:t> </a:t>
            </a:r>
          </a:p>
          <a:p>
            <a:pPr algn="just"/>
            <a:r>
              <a:rPr lang="es-EC" sz="1600" dirty="0" smtClean="0"/>
              <a:t>El bosque secundario en estudio es propiedad de la Empresa de Tableros Contrachapados ARBORIENTE S.A.</a:t>
            </a:r>
          </a:p>
          <a:p>
            <a:pPr algn="just"/>
            <a:r>
              <a:rPr lang="es-EC" sz="1600" dirty="0" smtClean="0"/>
              <a:t> </a:t>
            </a:r>
          </a:p>
          <a:p>
            <a:pPr algn="just"/>
            <a:r>
              <a:rPr lang="es-EC" sz="1600" dirty="0" smtClean="0"/>
              <a:t>El método que se utilizo, es el de la instalación de parcelas permanentes de medición, dentro de las cuales se tomó datos de D.A.P., altura para en el futuro calcular el área basal y volumen de cada especie maderable iniciando la medición en Abril del año 2008 siendo este el año cero y la siguiente toma de datos en abril del año 2009 siendo este el año uno. Además se tomo en cuenta los árboles maderables superiores a los 10 cm. de D.A.P. clasificándolos en las siguientes categorías diamétricas: </a:t>
            </a:r>
          </a:p>
          <a:p>
            <a:pPr algn="just"/>
            <a:r>
              <a:rPr lang="es-EC" sz="1600" dirty="0" smtClean="0"/>
              <a:t> </a:t>
            </a:r>
          </a:p>
          <a:p>
            <a:pPr lvl="0" algn="just"/>
            <a:r>
              <a:rPr lang="es-ES_tradnl" sz="1600" dirty="0" smtClean="0"/>
              <a:t>Categoría I	</a:t>
            </a:r>
            <a:r>
              <a:rPr lang="es-EC" sz="1600" dirty="0" smtClean="0"/>
              <a:t>: De 10 cm – 19,99 cm.</a:t>
            </a:r>
          </a:p>
          <a:p>
            <a:pPr lvl="0" algn="just"/>
            <a:r>
              <a:rPr lang="es-ES_tradnl" sz="1600" dirty="0" smtClean="0"/>
              <a:t>Categoría II	: </a:t>
            </a:r>
            <a:r>
              <a:rPr lang="es-MX" sz="1600" dirty="0" smtClean="0"/>
              <a:t>De 20 cm – 29,99 cm</a:t>
            </a:r>
            <a:endParaRPr lang="es-EC" sz="1600" dirty="0" smtClean="0"/>
          </a:p>
          <a:p>
            <a:pPr lvl="0" algn="just"/>
            <a:r>
              <a:rPr lang="es-ES_tradnl" sz="1600" dirty="0" smtClean="0"/>
              <a:t>Categoría III	: </a:t>
            </a:r>
            <a:r>
              <a:rPr lang="es-MX" sz="1600" dirty="0" smtClean="0"/>
              <a:t>De 30 cm – 39,99 cm</a:t>
            </a:r>
            <a:endParaRPr lang="es-EC" sz="1600" dirty="0" smtClean="0"/>
          </a:p>
          <a:p>
            <a:pPr lvl="0" algn="just"/>
            <a:r>
              <a:rPr lang="es-ES_tradnl" sz="1600" dirty="0" smtClean="0"/>
              <a:t>Categoría IV	: </a:t>
            </a:r>
            <a:r>
              <a:rPr lang="es-MX" sz="1600" dirty="0" smtClean="0"/>
              <a:t>De 40 cm – 49,99 cm</a:t>
            </a:r>
            <a:endParaRPr lang="es-EC" sz="1600" dirty="0" smtClean="0"/>
          </a:p>
          <a:p>
            <a:pPr lvl="0" algn="just"/>
            <a:r>
              <a:rPr lang="es-ES_tradnl" sz="1600" dirty="0" smtClean="0"/>
              <a:t>Categoría V	: </a:t>
            </a:r>
            <a:r>
              <a:rPr lang="es-MX" sz="1600" dirty="0" smtClean="0"/>
              <a:t>Superiores a 50 cm</a:t>
            </a:r>
            <a:endParaRPr lang="es-EC" sz="1600" dirty="0" smtClean="0"/>
          </a:p>
          <a:p>
            <a:pPr algn="just"/>
            <a:endParaRPr lang="es-EC" sz="1600" dirty="0"/>
          </a:p>
        </p:txBody>
      </p:sp>
    </p:spTree>
  </p:cSld>
  <p:clrMapOvr>
    <a:masterClrMapping/>
  </p:clrMapOvr>
  <p:transition>
    <p:newsflash/>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785786" y="214291"/>
            <a:ext cx="7929618" cy="1815882"/>
          </a:xfrm>
          <a:prstGeom prst="rect">
            <a:avLst/>
          </a:prstGeom>
          <a:effectLst>
            <a:glow rad="228600">
              <a:schemeClr val="accent6">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lvl="2" algn="just"/>
            <a:r>
              <a:rPr lang="es-MX" sz="1400" b="1" dirty="0" smtClean="0"/>
              <a:t>Delimitación de Parcelas.</a:t>
            </a:r>
            <a:endParaRPr lang="es-EC" sz="1400" b="1" dirty="0" smtClean="0"/>
          </a:p>
          <a:p>
            <a:pPr algn="just"/>
            <a:r>
              <a:rPr lang="es-MX" sz="1400" dirty="0" smtClean="0"/>
              <a:t> </a:t>
            </a:r>
            <a:endParaRPr lang="es-EC" sz="1400" dirty="0" smtClean="0"/>
          </a:p>
          <a:p>
            <a:pPr algn="just"/>
            <a:r>
              <a:rPr lang="es-MX" sz="1400" dirty="0" smtClean="0"/>
              <a:t>Se delimitó ocho parcelas permanentes de medición  de 100m x 25m dándonos un área de 2500 m</a:t>
            </a:r>
            <a:r>
              <a:rPr lang="es-MX" sz="1400" baseline="30000" dirty="0" smtClean="0"/>
              <a:t>2</a:t>
            </a:r>
            <a:r>
              <a:rPr lang="es-MX" sz="1400" dirty="0" smtClean="0"/>
              <a:t> por parcela, las cuales están identificadas por códigos, ubicadas en un lugar visibles para su fácil identificación. Además se tomó un punto GPS en coordenadas UTM de cada parcela, con lo cual cada unidad de muestreo queda identificada de la siguiente manera:</a:t>
            </a:r>
            <a:endParaRPr lang="es-EC" sz="1400" dirty="0" smtClean="0"/>
          </a:p>
          <a:p>
            <a:pPr algn="just"/>
            <a:r>
              <a:rPr lang="es-MX" sz="1400" b="1" dirty="0" smtClean="0"/>
              <a:t> </a:t>
            </a:r>
            <a:endParaRPr lang="es-EC" sz="1400" dirty="0" smtClean="0"/>
          </a:p>
          <a:p>
            <a:pPr algn="just"/>
            <a:endParaRPr lang="es-EC" sz="1400" dirty="0"/>
          </a:p>
        </p:txBody>
      </p:sp>
      <p:graphicFrame>
        <p:nvGraphicFramePr>
          <p:cNvPr id="5" name="4 Tabla"/>
          <p:cNvGraphicFramePr>
            <a:graphicFrameLocks noGrp="1"/>
          </p:cNvGraphicFramePr>
          <p:nvPr/>
        </p:nvGraphicFramePr>
        <p:xfrm>
          <a:off x="857224" y="2214555"/>
          <a:ext cx="7803552" cy="2714641"/>
        </p:xfrm>
        <a:graphic>
          <a:graphicData uri="http://schemas.openxmlformats.org/drawingml/2006/table">
            <a:tbl>
              <a:tblPr/>
              <a:tblGrid>
                <a:gridCol w="1596508"/>
                <a:gridCol w="1244280"/>
                <a:gridCol w="4962764"/>
              </a:tblGrid>
              <a:tr h="542929">
                <a:tc>
                  <a:txBody>
                    <a:bodyPr/>
                    <a:lstStyle/>
                    <a:p>
                      <a:pPr algn="ctr">
                        <a:spcAft>
                          <a:spcPts val="0"/>
                        </a:spcAft>
                      </a:pPr>
                      <a:r>
                        <a:rPr lang="es-MX" sz="1600" b="1" dirty="0">
                          <a:effectLst>
                            <a:glow rad="228600">
                              <a:schemeClr val="accent4">
                                <a:satMod val="175000"/>
                                <a:alpha val="40000"/>
                              </a:schemeClr>
                            </a:glow>
                          </a:effectLst>
                          <a:latin typeface="Times New Roman"/>
                          <a:ea typeface="Times New Roman"/>
                        </a:rPr>
                        <a:t>CÓDIGO DE PARCELA</a:t>
                      </a:r>
                      <a:endParaRPr lang="es-EC" sz="1600" dirty="0">
                        <a:effectLst>
                          <a:glow rad="228600">
                            <a:schemeClr val="accent4">
                              <a:satMod val="175000"/>
                              <a:alpha val="40000"/>
                            </a:schemeClr>
                          </a:glow>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90000"/>
                      </a:schemeClr>
                    </a:solidFill>
                  </a:tcPr>
                </a:tc>
                <a:tc>
                  <a:txBody>
                    <a:bodyPr/>
                    <a:lstStyle/>
                    <a:p>
                      <a:pPr algn="ctr">
                        <a:spcAft>
                          <a:spcPts val="0"/>
                        </a:spcAft>
                      </a:pPr>
                      <a:r>
                        <a:rPr lang="es-MX" sz="1600" b="1">
                          <a:effectLst>
                            <a:glow rad="228600">
                              <a:schemeClr val="accent4">
                                <a:satMod val="175000"/>
                                <a:alpha val="40000"/>
                              </a:schemeClr>
                            </a:glow>
                          </a:effectLst>
                          <a:latin typeface="Times New Roman"/>
                          <a:ea typeface="Times New Roman"/>
                        </a:rPr>
                        <a:t>ÁREA</a:t>
                      </a:r>
                      <a:endParaRPr lang="es-EC" sz="1600">
                        <a:effectLst>
                          <a:glow rad="228600">
                            <a:schemeClr val="accent4">
                              <a:satMod val="175000"/>
                              <a:alpha val="40000"/>
                            </a:schemeClr>
                          </a:glow>
                        </a:effectLst>
                        <a:latin typeface="Times New Roman"/>
                        <a:ea typeface="Times New Roman"/>
                      </a:endParaRPr>
                    </a:p>
                    <a:p>
                      <a:pPr algn="ctr">
                        <a:spcAft>
                          <a:spcPts val="0"/>
                        </a:spcAft>
                      </a:pPr>
                      <a:r>
                        <a:rPr lang="es-MX" sz="1600" b="1">
                          <a:effectLst>
                            <a:glow rad="228600">
                              <a:schemeClr val="accent4">
                                <a:satMod val="175000"/>
                                <a:alpha val="40000"/>
                              </a:schemeClr>
                            </a:glow>
                          </a:effectLst>
                          <a:latin typeface="Times New Roman"/>
                          <a:ea typeface="Times New Roman"/>
                        </a:rPr>
                        <a:t>m</a:t>
                      </a:r>
                      <a:r>
                        <a:rPr lang="es-MX" sz="1600" b="1" baseline="30000">
                          <a:effectLst>
                            <a:glow rad="228600">
                              <a:schemeClr val="accent4">
                                <a:satMod val="175000"/>
                                <a:alpha val="40000"/>
                              </a:schemeClr>
                            </a:glow>
                          </a:effectLst>
                          <a:latin typeface="Times New Roman"/>
                          <a:ea typeface="Times New Roman"/>
                        </a:rPr>
                        <a:t>2</a:t>
                      </a:r>
                      <a:endParaRPr lang="es-EC" sz="1600">
                        <a:effectLst>
                          <a:glow rad="228600">
                            <a:schemeClr val="accent4">
                              <a:satMod val="175000"/>
                              <a:alpha val="40000"/>
                            </a:schemeClr>
                          </a:glow>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90000"/>
                      </a:schemeClr>
                    </a:solidFill>
                  </a:tcPr>
                </a:tc>
                <a:tc>
                  <a:txBody>
                    <a:bodyPr/>
                    <a:lstStyle/>
                    <a:p>
                      <a:pPr algn="ctr">
                        <a:spcAft>
                          <a:spcPts val="0"/>
                        </a:spcAft>
                      </a:pPr>
                      <a:r>
                        <a:rPr lang="es-MX" sz="1600" b="1" dirty="0">
                          <a:effectLst>
                            <a:glow rad="228600">
                              <a:schemeClr val="accent4">
                                <a:satMod val="175000"/>
                                <a:alpha val="40000"/>
                              </a:schemeClr>
                            </a:glow>
                          </a:effectLst>
                          <a:latin typeface="Times New Roman"/>
                          <a:ea typeface="Times New Roman"/>
                        </a:rPr>
                        <a:t>PUNTO GPS.</a:t>
                      </a:r>
                      <a:endParaRPr lang="es-EC" sz="1600" dirty="0">
                        <a:effectLst>
                          <a:glow rad="228600">
                            <a:schemeClr val="accent4">
                              <a:satMod val="175000"/>
                              <a:alpha val="40000"/>
                            </a:schemeClr>
                          </a:glow>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90000"/>
                      </a:schemeClr>
                    </a:solidFill>
                  </a:tcPr>
                </a:tc>
              </a:tr>
              <a:tr h="271464">
                <a:tc>
                  <a:txBody>
                    <a:bodyPr/>
                    <a:lstStyle/>
                    <a:p>
                      <a:pPr algn="ctr">
                        <a:spcAft>
                          <a:spcPts val="0"/>
                        </a:spcAft>
                      </a:pPr>
                      <a:r>
                        <a:rPr lang="es-MX" sz="1600">
                          <a:effectLst>
                            <a:glow rad="228600">
                              <a:schemeClr val="accent4">
                                <a:satMod val="175000"/>
                                <a:alpha val="40000"/>
                              </a:schemeClr>
                            </a:glow>
                          </a:effectLst>
                          <a:latin typeface="Times New Roman"/>
                          <a:ea typeface="Times New Roman"/>
                        </a:rPr>
                        <a:t>01</a:t>
                      </a:r>
                      <a:endParaRPr lang="es-EC" sz="1600">
                        <a:effectLst>
                          <a:glow rad="228600">
                            <a:schemeClr val="accent4">
                              <a:satMod val="175000"/>
                              <a:alpha val="40000"/>
                            </a:schemeClr>
                          </a:glow>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90000"/>
                      </a:schemeClr>
                    </a:solidFill>
                  </a:tcPr>
                </a:tc>
                <a:tc>
                  <a:txBody>
                    <a:bodyPr/>
                    <a:lstStyle/>
                    <a:p>
                      <a:pPr algn="just">
                        <a:spcAft>
                          <a:spcPts val="0"/>
                        </a:spcAft>
                      </a:pPr>
                      <a:r>
                        <a:rPr lang="es-ES_tradnl" sz="1600">
                          <a:effectLst>
                            <a:glow rad="228600">
                              <a:schemeClr val="accent4">
                                <a:satMod val="175000"/>
                                <a:alpha val="40000"/>
                              </a:schemeClr>
                            </a:glow>
                          </a:effectLst>
                          <a:latin typeface="Times New Roman"/>
                          <a:ea typeface="Times New Roman"/>
                        </a:rPr>
                        <a:t>2500</a:t>
                      </a:r>
                      <a:endParaRPr lang="es-EC" sz="1600">
                        <a:effectLst>
                          <a:glow rad="228600">
                            <a:schemeClr val="accent4">
                              <a:satMod val="175000"/>
                              <a:alpha val="40000"/>
                            </a:schemeClr>
                          </a:glow>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90000"/>
                      </a:schemeClr>
                    </a:solidFill>
                  </a:tcPr>
                </a:tc>
                <a:tc>
                  <a:txBody>
                    <a:bodyPr/>
                    <a:lstStyle/>
                    <a:p>
                      <a:pPr algn="just">
                        <a:spcAft>
                          <a:spcPts val="0"/>
                        </a:spcAft>
                      </a:pPr>
                      <a:r>
                        <a:rPr lang="es-ES_tradnl" sz="1600">
                          <a:effectLst>
                            <a:glow rad="228600">
                              <a:schemeClr val="accent4">
                                <a:satMod val="175000"/>
                                <a:alpha val="40000"/>
                              </a:schemeClr>
                            </a:glow>
                          </a:effectLst>
                          <a:latin typeface="Times New Roman"/>
                          <a:ea typeface="Times New Roman"/>
                        </a:rPr>
                        <a:t>UTM ZONA 18SUR  X  0258487	Y  9924599</a:t>
                      </a:r>
                      <a:endParaRPr lang="es-EC" sz="1600">
                        <a:effectLst>
                          <a:glow rad="228600">
                            <a:schemeClr val="accent4">
                              <a:satMod val="175000"/>
                              <a:alpha val="40000"/>
                            </a:schemeClr>
                          </a:glow>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90000"/>
                      </a:schemeClr>
                    </a:solidFill>
                  </a:tcPr>
                </a:tc>
              </a:tr>
              <a:tr h="271464">
                <a:tc>
                  <a:txBody>
                    <a:bodyPr/>
                    <a:lstStyle/>
                    <a:p>
                      <a:pPr algn="ctr">
                        <a:spcAft>
                          <a:spcPts val="0"/>
                        </a:spcAft>
                      </a:pPr>
                      <a:r>
                        <a:rPr lang="es-MX" sz="1600">
                          <a:effectLst>
                            <a:glow rad="228600">
                              <a:schemeClr val="accent4">
                                <a:satMod val="175000"/>
                                <a:alpha val="40000"/>
                              </a:schemeClr>
                            </a:glow>
                          </a:effectLst>
                          <a:latin typeface="Times New Roman"/>
                          <a:ea typeface="Times New Roman"/>
                        </a:rPr>
                        <a:t>02</a:t>
                      </a:r>
                      <a:endParaRPr lang="es-EC" sz="1600">
                        <a:effectLst>
                          <a:glow rad="228600">
                            <a:schemeClr val="accent4">
                              <a:satMod val="175000"/>
                              <a:alpha val="40000"/>
                            </a:schemeClr>
                          </a:glow>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90000"/>
                      </a:schemeClr>
                    </a:solidFill>
                  </a:tcPr>
                </a:tc>
                <a:tc>
                  <a:txBody>
                    <a:bodyPr/>
                    <a:lstStyle/>
                    <a:p>
                      <a:pPr algn="just">
                        <a:spcAft>
                          <a:spcPts val="0"/>
                        </a:spcAft>
                      </a:pPr>
                      <a:r>
                        <a:rPr lang="es-ES_tradnl" sz="1600">
                          <a:effectLst>
                            <a:glow rad="228600">
                              <a:schemeClr val="accent4">
                                <a:satMod val="175000"/>
                                <a:alpha val="40000"/>
                              </a:schemeClr>
                            </a:glow>
                          </a:effectLst>
                          <a:latin typeface="Times New Roman"/>
                          <a:ea typeface="Times New Roman"/>
                        </a:rPr>
                        <a:t>2500</a:t>
                      </a:r>
                      <a:endParaRPr lang="es-EC" sz="1600">
                        <a:effectLst>
                          <a:glow rad="228600">
                            <a:schemeClr val="accent4">
                              <a:satMod val="175000"/>
                              <a:alpha val="40000"/>
                            </a:schemeClr>
                          </a:glow>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90000"/>
                      </a:schemeClr>
                    </a:solidFill>
                  </a:tcPr>
                </a:tc>
                <a:tc>
                  <a:txBody>
                    <a:bodyPr/>
                    <a:lstStyle/>
                    <a:p>
                      <a:pPr algn="just">
                        <a:spcAft>
                          <a:spcPts val="0"/>
                        </a:spcAft>
                      </a:pPr>
                      <a:r>
                        <a:rPr lang="es-ES_tradnl" sz="1600">
                          <a:effectLst>
                            <a:glow rad="228600">
                              <a:schemeClr val="accent4">
                                <a:satMod val="175000"/>
                                <a:alpha val="40000"/>
                              </a:schemeClr>
                            </a:glow>
                          </a:effectLst>
                          <a:latin typeface="Times New Roman"/>
                          <a:ea typeface="Times New Roman"/>
                        </a:rPr>
                        <a:t>UTM ZONA 18SUR  X  0258080	Y  9924311</a:t>
                      </a:r>
                      <a:endParaRPr lang="es-EC" sz="1600">
                        <a:effectLst>
                          <a:glow rad="228600">
                            <a:schemeClr val="accent4">
                              <a:satMod val="175000"/>
                              <a:alpha val="40000"/>
                            </a:schemeClr>
                          </a:glow>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90000"/>
                      </a:schemeClr>
                    </a:solidFill>
                  </a:tcPr>
                </a:tc>
              </a:tr>
              <a:tr h="271464">
                <a:tc>
                  <a:txBody>
                    <a:bodyPr/>
                    <a:lstStyle/>
                    <a:p>
                      <a:pPr algn="ctr">
                        <a:spcAft>
                          <a:spcPts val="0"/>
                        </a:spcAft>
                      </a:pPr>
                      <a:r>
                        <a:rPr lang="es-MX" sz="1600">
                          <a:effectLst>
                            <a:glow rad="228600">
                              <a:schemeClr val="accent4">
                                <a:satMod val="175000"/>
                                <a:alpha val="40000"/>
                              </a:schemeClr>
                            </a:glow>
                          </a:effectLst>
                          <a:latin typeface="Times New Roman"/>
                          <a:ea typeface="Times New Roman"/>
                        </a:rPr>
                        <a:t>03</a:t>
                      </a:r>
                      <a:endParaRPr lang="es-EC" sz="1600">
                        <a:effectLst>
                          <a:glow rad="228600">
                            <a:schemeClr val="accent4">
                              <a:satMod val="175000"/>
                              <a:alpha val="40000"/>
                            </a:schemeClr>
                          </a:glow>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90000"/>
                      </a:schemeClr>
                    </a:solidFill>
                  </a:tcPr>
                </a:tc>
                <a:tc>
                  <a:txBody>
                    <a:bodyPr/>
                    <a:lstStyle/>
                    <a:p>
                      <a:pPr algn="just">
                        <a:spcAft>
                          <a:spcPts val="0"/>
                        </a:spcAft>
                      </a:pPr>
                      <a:r>
                        <a:rPr lang="es-ES_tradnl" sz="1600">
                          <a:effectLst>
                            <a:glow rad="228600">
                              <a:schemeClr val="accent4">
                                <a:satMod val="175000"/>
                                <a:alpha val="40000"/>
                              </a:schemeClr>
                            </a:glow>
                          </a:effectLst>
                          <a:latin typeface="Times New Roman"/>
                          <a:ea typeface="Times New Roman"/>
                        </a:rPr>
                        <a:t>2500</a:t>
                      </a:r>
                      <a:endParaRPr lang="es-EC" sz="1600">
                        <a:effectLst>
                          <a:glow rad="228600">
                            <a:schemeClr val="accent4">
                              <a:satMod val="175000"/>
                              <a:alpha val="40000"/>
                            </a:schemeClr>
                          </a:glow>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90000"/>
                      </a:schemeClr>
                    </a:solidFill>
                  </a:tcPr>
                </a:tc>
                <a:tc>
                  <a:txBody>
                    <a:bodyPr/>
                    <a:lstStyle/>
                    <a:p>
                      <a:pPr algn="just">
                        <a:spcAft>
                          <a:spcPts val="0"/>
                        </a:spcAft>
                      </a:pPr>
                      <a:r>
                        <a:rPr lang="es-ES_tradnl" sz="1600">
                          <a:effectLst>
                            <a:glow rad="228600">
                              <a:schemeClr val="accent4">
                                <a:satMod val="175000"/>
                                <a:alpha val="40000"/>
                              </a:schemeClr>
                            </a:glow>
                          </a:effectLst>
                          <a:latin typeface="Times New Roman"/>
                          <a:ea typeface="Times New Roman"/>
                        </a:rPr>
                        <a:t>UTM ZONA 18SUR  X  0258142	Y  9924426</a:t>
                      </a:r>
                      <a:endParaRPr lang="es-EC" sz="1600">
                        <a:effectLst>
                          <a:glow rad="228600">
                            <a:schemeClr val="accent4">
                              <a:satMod val="175000"/>
                              <a:alpha val="40000"/>
                            </a:schemeClr>
                          </a:glow>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90000"/>
                      </a:schemeClr>
                    </a:solidFill>
                  </a:tcPr>
                </a:tc>
              </a:tr>
              <a:tr h="271464">
                <a:tc>
                  <a:txBody>
                    <a:bodyPr/>
                    <a:lstStyle/>
                    <a:p>
                      <a:pPr algn="ctr">
                        <a:spcAft>
                          <a:spcPts val="0"/>
                        </a:spcAft>
                      </a:pPr>
                      <a:r>
                        <a:rPr lang="es-MX" sz="1600">
                          <a:effectLst>
                            <a:glow rad="228600">
                              <a:schemeClr val="accent4">
                                <a:satMod val="175000"/>
                                <a:alpha val="40000"/>
                              </a:schemeClr>
                            </a:glow>
                          </a:effectLst>
                          <a:latin typeface="Times New Roman"/>
                          <a:ea typeface="Times New Roman"/>
                        </a:rPr>
                        <a:t>04</a:t>
                      </a:r>
                      <a:endParaRPr lang="es-EC" sz="1600">
                        <a:effectLst>
                          <a:glow rad="228600">
                            <a:schemeClr val="accent4">
                              <a:satMod val="175000"/>
                              <a:alpha val="40000"/>
                            </a:schemeClr>
                          </a:glow>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90000"/>
                      </a:schemeClr>
                    </a:solidFill>
                  </a:tcPr>
                </a:tc>
                <a:tc>
                  <a:txBody>
                    <a:bodyPr/>
                    <a:lstStyle/>
                    <a:p>
                      <a:pPr algn="just">
                        <a:spcAft>
                          <a:spcPts val="0"/>
                        </a:spcAft>
                      </a:pPr>
                      <a:r>
                        <a:rPr lang="es-ES_tradnl" sz="1600">
                          <a:effectLst>
                            <a:glow rad="228600">
                              <a:schemeClr val="accent4">
                                <a:satMod val="175000"/>
                                <a:alpha val="40000"/>
                              </a:schemeClr>
                            </a:glow>
                          </a:effectLst>
                          <a:latin typeface="Times New Roman"/>
                          <a:ea typeface="Times New Roman"/>
                        </a:rPr>
                        <a:t>2500</a:t>
                      </a:r>
                      <a:endParaRPr lang="es-EC" sz="1600">
                        <a:effectLst>
                          <a:glow rad="228600">
                            <a:schemeClr val="accent4">
                              <a:satMod val="175000"/>
                              <a:alpha val="40000"/>
                            </a:schemeClr>
                          </a:glow>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90000"/>
                      </a:schemeClr>
                    </a:solidFill>
                  </a:tcPr>
                </a:tc>
                <a:tc>
                  <a:txBody>
                    <a:bodyPr/>
                    <a:lstStyle/>
                    <a:p>
                      <a:pPr algn="just">
                        <a:spcAft>
                          <a:spcPts val="0"/>
                        </a:spcAft>
                      </a:pPr>
                      <a:r>
                        <a:rPr lang="es-ES_tradnl" sz="1600">
                          <a:effectLst>
                            <a:glow rad="228600">
                              <a:schemeClr val="accent4">
                                <a:satMod val="175000"/>
                                <a:alpha val="40000"/>
                              </a:schemeClr>
                            </a:glow>
                          </a:effectLst>
                          <a:latin typeface="Times New Roman"/>
                          <a:ea typeface="Times New Roman"/>
                        </a:rPr>
                        <a:t>UTM ZONA 18SUR  X  0257950	Y  9924318</a:t>
                      </a:r>
                      <a:endParaRPr lang="es-EC" sz="1600">
                        <a:effectLst>
                          <a:glow rad="228600">
                            <a:schemeClr val="accent4">
                              <a:satMod val="175000"/>
                              <a:alpha val="40000"/>
                            </a:schemeClr>
                          </a:glow>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90000"/>
                      </a:schemeClr>
                    </a:solidFill>
                  </a:tcPr>
                </a:tc>
              </a:tr>
              <a:tr h="271464">
                <a:tc>
                  <a:txBody>
                    <a:bodyPr/>
                    <a:lstStyle/>
                    <a:p>
                      <a:pPr algn="ctr">
                        <a:spcAft>
                          <a:spcPts val="0"/>
                        </a:spcAft>
                      </a:pPr>
                      <a:r>
                        <a:rPr lang="es-MX" sz="1600">
                          <a:effectLst>
                            <a:glow rad="228600">
                              <a:schemeClr val="accent4">
                                <a:satMod val="175000"/>
                                <a:alpha val="40000"/>
                              </a:schemeClr>
                            </a:glow>
                          </a:effectLst>
                          <a:latin typeface="Times New Roman"/>
                          <a:ea typeface="Times New Roman"/>
                        </a:rPr>
                        <a:t>05</a:t>
                      </a:r>
                      <a:endParaRPr lang="es-EC" sz="1600">
                        <a:effectLst>
                          <a:glow rad="228600">
                            <a:schemeClr val="accent4">
                              <a:satMod val="175000"/>
                              <a:alpha val="40000"/>
                            </a:schemeClr>
                          </a:glow>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90000"/>
                      </a:schemeClr>
                    </a:solidFill>
                  </a:tcPr>
                </a:tc>
                <a:tc>
                  <a:txBody>
                    <a:bodyPr/>
                    <a:lstStyle/>
                    <a:p>
                      <a:pPr algn="just">
                        <a:spcAft>
                          <a:spcPts val="0"/>
                        </a:spcAft>
                      </a:pPr>
                      <a:r>
                        <a:rPr lang="es-ES_tradnl" sz="1600">
                          <a:effectLst>
                            <a:glow rad="228600">
                              <a:schemeClr val="accent4">
                                <a:satMod val="175000"/>
                                <a:alpha val="40000"/>
                              </a:schemeClr>
                            </a:glow>
                          </a:effectLst>
                          <a:latin typeface="Times New Roman"/>
                          <a:ea typeface="Times New Roman"/>
                        </a:rPr>
                        <a:t>2500</a:t>
                      </a:r>
                      <a:endParaRPr lang="es-EC" sz="1600">
                        <a:effectLst>
                          <a:glow rad="228600">
                            <a:schemeClr val="accent4">
                              <a:satMod val="175000"/>
                              <a:alpha val="40000"/>
                            </a:schemeClr>
                          </a:glow>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90000"/>
                      </a:schemeClr>
                    </a:solidFill>
                  </a:tcPr>
                </a:tc>
                <a:tc>
                  <a:txBody>
                    <a:bodyPr/>
                    <a:lstStyle/>
                    <a:p>
                      <a:pPr algn="just">
                        <a:spcAft>
                          <a:spcPts val="0"/>
                        </a:spcAft>
                      </a:pPr>
                      <a:r>
                        <a:rPr lang="es-ES_tradnl" sz="1600">
                          <a:effectLst>
                            <a:glow rad="228600">
                              <a:schemeClr val="accent4">
                                <a:satMod val="175000"/>
                                <a:alpha val="40000"/>
                              </a:schemeClr>
                            </a:glow>
                          </a:effectLst>
                          <a:latin typeface="Times New Roman"/>
                          <a:ea typeface="Times New Roman"/>
                        </a:rPr>
                        <a:t>UTM ZONA 18SUR  X  0258031	Y  9923980</a:t>
                      </a:r>
                      <a:endParaRPr lang="es-EC" sz="1600">
                        <a:effectLst>
                          <a:glow rad="228600">
                            <a:schemeClr val="accent4">
                              <a:satMod val="175000"/>
                              <a:alpha val="40000"/>
                            </a:schemeClr>
                          </a:glow>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90000"/>
                      </a:schemeClr>
                    </a:solidFill>
                  </a:tcPr>
                </a:tc>
              </a:tr>
              <a:tr h="271464">
                <a:tc>
                  <a:txBody>
                    <a:bodyPr/>
                    <a:lstStyle/>
                    <a:p>
                      <a:pPr algn="ctr">
                        <a:spcAft>
                          <a:spcPts val="0"/>
                        </a:spcAft>
                      </a:pPr>
                      <a:r>
                        <a:rPr lang="es-MX" sz="1600">
                          <a:effectLst>
                            <a:glow rad="228600">
                              <a:schemeClr val="accent4">
                                <a:satMod val="175000"/>
                                <a:alpha val="40000"/>
                              </a:schemeClr>
                            </a:glow>
                          </a:effectLst>
                          <a:latin typeface="Times New Roman"/>
                          <a:ea typeface="Times New Roman"/>
                        </a:rPr>
                        <a:t>06</a:t>
                      </a:r>
                      <a:endParaRPr lang="es-EC" sz="1600">
                        <a:effectLst>
                          <a:glow rad="228600">
                            <a:schemeClr val="accent4">
                              <a:satMod val="175000"/>
                              <a:alpha val="40000"/>
                            </a:schemeClr>
                          </a:glow>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90000"/>
                      </a:schemeClr>
                    </a:solidFill>
                  </a:tcPr>
                </a:tc>
                <a:tc>
                  <a:txBody>
                    <a:bodyPr/>
                    <a:lstStyle/>
                    <a:p>
                      <a:pPr algn="just">
                        <a:spcAft>
                          <a:spcPts val="0"/>
                        </a:spcAft>
                      </a:pPr>
                      <a:r>
                        <a:rPr lang="es-ES_tradnl" sz="1600">
                          <a:effectLst>
                            <a:glow rad="228600">
                              <a:schemeClr val="accent4">
                                <a:satMod val="175000"/>
                                <a:alpha val="40000"/>
                              </a:schemeClr>
                            </a:glow>
                          </a:effectLst>
                          <a:latin typeface="Times New Roman"/>
                          <a:ea typeface="Times New Roman"/>
                        </a:rPr>
                        <a:t>2500</a:t>
                      </a:r>
                      <a:endParaRPr lang="es-EC" sz="1600">
                        <a:effectLst>
                          <a:glow rad="228600">
                            <a:schemeClr val="accent4">
                              <a:satMod val="175000"/>
                              <a:alpha val="40000"/>
                            </a:schemeClr>
                          </a:glow>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90000"/>
                      </a:schemeClr>
                    </a:solidFill>
                  </a:tcPr>
                </a:tc>
                <a:tc>
                  <a:txBody>
                    <a:bodyPr/>
                    <a:lstStyle/>
                    <a:p>
                      <a:pPr algn="just">
                        <a:spcAft>
                          <a:spcPts val="0"/>
                        </a:spcAft>
                      </a:pPr>
                      <a:r>
                        <a:rPr lang="es-ES_tradnl" sz="1600">
                          <a:effectLst>
                            <a:glow rad="228600">
                              <a:schemeClr val="accent4">
                                <a:satMod val="175000"/>
                                <a:alpha val="40000"/>
                              </a:schemeClr>
                            </a:glow>
                          </a:effectLst>
                          <a:latin typeface="Times New Roman"/>
                          <a:ea typeface="Times New Roman"/>
                        </a:rPr>
                        <a:t>UTM ZONA 18SUR  X  0258240	Y  9923959</a:t>
                      </a:r>
                      <a:endParaRPr lang="es-EC" sz="1600">
                        <a:effectLst>
                          <a:glow rad="228600">
                            <a:schemeClr val="accent4">
                              <a:satMod val="175000"/>
                              <a:alpha val="40000"/>
                            </a:schemeClr>
                          </a:glow>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90000"/>
                      </a:schemeClr>
                    </a:solidFill>
                  </a:tcPr>
                </a:tc>
              </a:tr>
              <a:tr h="271464">
                <a:tc>
                  <a:txBody>
                    <a:bodyPr/>
                    <a:lstStyle/>
                    <a:p>
                      <a:pPr algn="ctr">
                        <a:spcAft>
                          <a:spcPts val="0"/>
                        </a:spcAft>
                      </a:pPr>
                      <a:r>
                        <a:rPr lang="es-MX" sz="1600">
                          <a:effectLst>
                            <a:glow rad="228600">
                              <a:schemeClr val="accent4">
                                <a:satMod val="175000"/>
                                <a:alpha val="40000"/>
                              </a:schemeClr>
                            </a:glow>
                          </a:effectLst>
                          <a:latin typeface="Times New Roman"/>
                          <a:ea typeface="Times New Roman"/>
                        </a:rPr>
                        <a:t>07</a:t>
                      </a:r>
                      <a:endParaRPr lang="es-EC" sz="1600">
                        <a:effectLst>
                          <a:glow rad="228600">
                            <a:schemeClr val="accent4">
                              <a:satMod val="175000"/>
                              <a:alpha val="40000"/>
                            </a:schemeClr>
                          </a:glow>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90000"/>
                      </a:schemeClr>
                    </a:solidFill>
                  </a:tcPr>
                </a:tc>
                <a:tc>
                  <a:txBody>
                    <a:bodyPr/>
                    <a:lstStyle/>
                    <a:p>
                      <a:pPr>
                        <a:spcAft>
                          <a:spcPts val="0"/>
                        </a:spcAft>
                      </a:pPr>
                      <a:r>
                        <a:rPr lang="es-ES_tradnl" sz="1600">
                          <a:effectLst>
                            <a:glow rad="228600">
                              <a:schemeClr val="accent4">
                                <a:satMod val="175000"/>
                                <a:alpha val="40000"/>
                              </a:schemeClr>
                            </a:glow>
                          </a:effectLst>
                          <a:latin typeface="Times New Roman"/>
                          <a:ea typeface="Times New Roman"/>
                        </a:rPr>
                        <a:t>2500</a:t>
                      </a:r>
                      <a:endParaRPr lang="es-EC" sz="1600">
                        <a:effectLst>
                          <a:glow rad="228600">
                            <a:schemeClr val="accent4">
                              <a:satMod val="175000"/>
                              <a:alpha val="40000"/>
                            </a:schemeClr>
                          </a:glow>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90000"/>
                      </a:schemeClr>
                    </a:solidFill>
                  </a:tcPr>
                </a:tc>
                <a:tc>
                  <a:txBody>
                    <a:bodyPr/>
                    <a:lstStyle/>
                    <a:p>
                      <a:pPr>
                        <a:spcAft>
                          <a:spcPts val="0"/>
                        </a:spcAft>
                      </a:pPr>
                      <a:r>
                        <a:rPr lang="es-ES_tradnl" sz="1600">
                          <a:effectLst>
                            <a:glow rad="228600">
                              <a:schemeClr val="accent4">
                                <a:satMod val="175000"/>
                                <a:alpha val="40000"/>
                              </a:schemeClr>
                            </a:glow>
                          </a:effectLst>
                          <a:latin typeface="Times New Roman"/>
                          <a:ea typeface="Times New Roman"/>
                        </a:rPr>
                        <a:t>UTM ZONA 18SUR  X  0258305	Y  9923802</a:t>
                      </a:r>
                      <a:endParaRPr lang="es-EC" sz="1600">
                        <a:effectLst>
                          <a:glow rad="228600">
                            <a:schemeClr val="accent4">
                              <a:satMod val="175000"/>
                              <a:alpha val="40000"/>
                            </a:schemeClr>
                          </a:glow>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90000"/>
                      </a:schemeClr>
                    </a:solidFill>
                  </a:tcPr>
                </a:tc>
              </a:tr>
              <a:tr h="271464">
                <a:tc>
                  <a:txBody>
                    <a:bodyPr/>
                    <a:lstStyle/>
                    <a:p>
                      <a:pPr algn="ctr">
                        <a:spcAft>
                          <a:spcPts val="0"/>
                        </a:spcAft>
                      </a:pPr>
                      <a:r>
                        <a:rPr lang="es-MX" sz="1600">
                          <a:effectLst>
                            <a:glow rad="228600">
                              <a:schemeClr val="accent4">
                                <a:satMod val="175000"/>
                                <a:alpha val="40000"/>
                              </a:schemeClr>
                            </a:glow>
                          </a:effectLst>
                          <a:latin typeface="Times New Roman"/>
                          <a:ea typeface="Times New Roman"/>
                        </a:rPr>
                        <a:t>08</a:t>
                      </a:r>
                      <a:endParaRPr lang="es-EC" sz="1600">
                        <a:effectLst>
                          <a:glow rad="228600">
                            <a:schemeClr val="accent4">
                              <a:satMod val="175000"/>
                              <a:alpha val="40000"/>
                            </a:schemeClr>
                          </a:glow>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90000"/>
                      </a:schemeClr>
                    </a:solidFill>
                  </a:tcPr>
                </a:tc>
                <a:tc>
                  <a:txBody>
                    <a:bodyPr/>
                    <a:lstStyle/>
                    <a:p>
                      <a:pPr algn="just">
                        <a:spcAft>
                          <a:spcPts val="0"/>
                        </a:spcAft>
                      </a:pPr>
                      <a:r>
                        <a:rPr lang="es-ES_tradnl" sz="1600">
                          <a:effectLst>
                            <a:glow rad="228600">
                              <a:schemeClr val="accent4">
                                <a:satMod val="175000"/>
                                <a:alpha val="40000"/>
                              </a:schemeClr>
                            </a:glow>
                          </a:effectLst>
                          <a:latin typeface="Times New Roman"/>
                          <a:ea typeface="Times New Roman"/>
                        </a:rPr>
                        <a:t>2500</a:t>
                      </a:r>
                      <a:endParaRPr lang="es-EC" sz="1600">
                        <a:effectLst>
                          <a:glow rad="228600">
                            <a:schemeClr val="accent4">
                              <a:satMod val="175000"/>
                              <a:alpha val="40000"/>
                            </a:schemeClr>
                          </a:glow>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90000"/>
                      </a:schemeClr>
                    </a:solidFill>
                  </a:tcPr>
                </a:tc>
                <a:tc>
                  <a:txBody>
                    <a:bodyPr/>
                    <a:lstStyle/>
                    <a:p>
                      <a:pPr algn="just">
                        <a:spcAft>
                          <a:spcPts val="0"/>
                        </a:spcAft>
                      </a:pPr>
                      <a:r>
                        <a:rPr lang="es-ES_tradnl" sz="1600" dirty="0">
                          <a:effectLst>
                            <a:glow rad="228600">
                              <a:schemeClr val="accent4">
                                <a:satMod val="175000"/>
                                <a:alpha val="40000"/>
                              </a:schemeClr>
                            </a:glow>
                          </a:effectLst>
                          <a:latin typeface="Times New Roman"/>
                          <a:ea typeface="Times New Roman"/>
                        </a:rPr>
                        <a:t>UTM ZONA 18SUR  X  0258412	Y  9923680</a:t>
                      </a:r>
                      <a:endParaRPr lang="es-EC" sz="1600" dirty="0">
                        <a:effectLst>
                          <a:glow rad="228600">
                            <a:schemeClr val="accent4">
                              <a:satMod val="175000"/>
                              <a:alpha val="40000"/>
                            </a:schemeClr>
                          </a:glow>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90000"/>
                      </a:schemeClr>
                    </a:solidFill>
                  </a:tcPr>
                </a:tc>
              </a:tr>
            </a:tbl>
          </a:graphicData>
        </a:graphic>
      </p:graphicFrame>
      <p:sp>
        <p:nvSpPr>
          <p:cNvPr id="6" name="5 Bisel"/>
          <p:cNvSpPr/>
          <p:nvPr/>
        </p:nvSpPr>
        <p:spPr>
          <a:xfrm>
            <a:off x="571472" y="5072074"/>
            <a:ext cx="8358246" cy="1285884"/>
          </a:xfrm>
          <a:prstGeom prst="bevel">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MX" sz="1400" b="1" dirty="0" smtClean="0">
                <a:solidFill>
                  <a:schemeClr val="bg1"/>
                </a:solidFill>
              </a:rPr>
              <a:t>La delimitación de las parcelas se realizó mediante la ubicación de tubos de PVC en cada uno de los vértices, las mismas que fueron pintados de color rojo o azul, con el fin de determinar con exactitud la pertenencia o no de los individuos a muestrearse.</a:t>
            </a:r>
            <a:endParaRPr lang="es-EC" sz="1400" b="1" dirty="0" smtClean="0">
              <a:solidFill>
                <a:schemeClr val="bg1"/>
              </a:solidFill>
            </a:endParaRPr>
          </a:p>
          <a:p>
            <a:pPr algn="ctr"/>
            <a:endParaRPr lang="es-EC" sz="1400" b="1" dirty="0">
              <a:solidFill>
                <a:schemeClr val="bg1"/>
              </a:solidFill>
            </a:endParaRPr>
          </a:p>
        </p:txBody>
      </p:sp>
    </p:spTree>
  </p:cSld>
  <p:clrMapOvr>
    <a:masterClrMapping/>
  </p:clrMapOvr>
  <p:transition>
    <p:newsflash/>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071538" y="714356"/>
            <a:ext cx="7072362" cy="2646878"/>
          </a:xfrm>
          <a:prstGeom prst="rect">
            <a:avLst/>
          </a:prstGeom>
          <a:noFill/>
        </p:spPr>
        <p:txBody>
          <a:bodyPr wrap="square" rtlCol="0">
            <a:spAutoFit/>
          </a:bodyPr>
          <a:lstStyle/>
          <a:p>
            <a:pPr lvl="1"/>
            <a:r>
              <a:rPr lang="es-MX" b="1" dirty="0" smtClean="0"/>
              <a:t>Muestreo.</a:t>
            </a:r>
            <a:endParaRPr lang="es-EC" sz="2000" b="1" i="1" dirty="0" smtClean="0"/>
          </a:p>
          <a:p>
            <a:r>
              <a:rPr lang="es-MX" dirty="0" smtClean="0"/>
              <a:t> </a:t>
            </a:r>
            <a:endParaRPr lang="es-EC" dirty="0" smtClean="0"/>
          </a:p>
          <a:p>
            <a:r>
              <a:rPr lang="es-MX" dirty="0" smtClean="0"/>
              <a:t>Se seleccionó las parcelas de forma al azar estratificado.</a:t>
            </a:r>
            <a:endParaRPr lang="es-EC" dirty="0" smtClean="0"/>
          </a:p>
          <a:p>
            <a:pPr marL="449263" lvl="2"/>
            <a:endParaRPr lang="es-MX" b="1" dirty="0" smtClean="0"/>
          </a:p>
          <a:p>
            <a:pPr marL="449263" lvl="2"/>
            <a:r>
              <a:rPr lang="es-MX" b="1" dirty="0" smtClean="0"/>
              <a:t>Error de muestreo.</a:t>
            </a:r>
            <a:endParaRPr lang="es-EC" sz="2000" b="1" dirty="0" smtClean="0"/>
          </a:p>
          <a:p>
            <a:r>
              <a:rPr lang="es-MX" dirty="0" smtClean="0"/>
              <a:t> </a:t>
            </a:r>
            <a:endParaRPr lang="es-EC" dirty="0" smtClean="0"/>
          </a:p>
          <a:p>
            <a:r>
              <a:rPr lang="es-MX" dirty="0" smtClean="0"/>
              <a:t>El error de muestreo será del 20 % con un nivel de significación estadística del 95%.</a:t>
            </a:r>
            <a:endParaRPr lang="es-EC" dirty="0" smtClean="0"/>
          </a:p>
          <a:p>
            <a:endParaRPr lang="es-EC" dirty="0"/>
          </a:p>
        </p:txBody>
      </p:sp>
      <p:pic>
        <p:nvPicPr>
          <p:cNvPr id="46082" name="Picture 2" descr="C:\Program Files (x86)\Microsoft Office\MEDIA\CAGCAT10\j0292020.wmf"/>
          <p:cNvPicPr>
            <a:picLocks noChangeAspect="1" noChangeArrowheads="1"/>
          </p:cNvPicPr>
          <p:nvPr/>
        </p:nvPicPr>
        <p:blipFill>
          <a:blip r:embed="rId2"/>
          <a:srcRect/>
          <a:stretch>
            <a:fillRect/>
          </a:stretch>
        </p:blipFill>
        <p:spPr bwMode="auto">
          <a:xfrm>
            <a:off x="2643174" y="3128825"/>
            <a:ext cx="3929090" cy="3443447"/>
          </a:xfrm>
          <a:prstGeom prst="rect">
            <a:avLst/>
          </a:prstGeom>
          <a:noFill/>
        </p:spPr>
      </p:pic>
    </p:spTree>
  </p:cSld>
  <p:clrMapOvr>
    <a:masterClrMapping/>
  </p:clrMapOvr>
  <p:transition>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285728"/>
            <a:ext cx="2328850" cy="523892"/>
          </a:xfrm>
        </p:spPr>
        <p:txBody>
          <a:bodyPr/>
          <a:lstStyle/>
          <a:p>
            <a:r>
              <a:rPr lang="es-EC" sz="2400" dirty="0" smtClean="0"/>
              <a:t>INTRODUCCIÓN</a:t>
            </a:r>
            <a:endParaRPr lang="es-EC" sz="2400" dirty="0"/>
          </a:p>
        </p:txBody>
      </p:sp>
      <p:sp>
        <p:nvSpPr>
          <p:cNvPr id="4" name="3 CuadroTexto"/>
          <p:cNvSpPr txBox="1"/>
          <p:nvPr/>
        </p:nvSpPr>
        <p:spPr>
          <a:xfrm rot="21181152">
            <a:off x="642910" y="893474"/>
            <a:ext cx="8001056" cy="5355312"/>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just"/>
            <a:r>
              <a:rPr lang="es-ES_tradnl" dirty="0"/>
              <a:t>En la última década, la demanda de productos forestales provenientes de bosques tropicales ha aumentado a ritmo acelerado y está previsto que esta demanda aumentara aún más, lo cual beneficiará a las empresas e industrias de transformación que cuenten con mayor disponibilidad de materia prima, sin embargo no se puede pensar en un proceso propiamente extractivo y selectivo.</a:t>
            </a:r>
            <a:endParaRPr lang="es-EC" dirty="0"/>
          </a:p>
          <a:p>
            <a:pPr algn="just"/>
            <a:endParaRPr lang="es-ES_tradnl" dirty="0" smtClean="0"/>
          </a:p>
          <a:p>
            <a:pPr algn="just"/>
            <a:r>
              <a:rPr lang="es-ES_tradnl" dirty="0" smtClean="0"/>
              <a:t>La </a:t>
            </a:r>
            <a:r>
              <a:rPr lang="es-ES_tradnl" dirty="0"/>
              <a:t>Ley Forestal, su Reglamento y Normas Técnicas vigentes, determinan la obligación de incluir en todo Plan de Manejo Forestal un sistema de monitoreo mediante parcelas permanentes con el propósito de evaluar el efecto del aprovechamiento y otras intervenciones silviculturales en el bosque. </a:t>
            </a:r>
            <a:endParaRPr lang="es-EC" dirty="0"/>
          </a:p>
          <a:p>
            <a:pPr algn="just"/>
            <a:r>
              <a:rPr lang="es-ES_tradnl" dirty="0"/>
              <a:t> </a:t>
            </a:r>
            <a:endParaRPr lang="es-EC" dirty="0"/>
          </a:p>
          <a:p>
            <a:pPr algn="just"/>
            <a:r>
              <a:rPr lang="es-ES_tradnl" dirty="0"/>
              <a:t>Por todos estos motivos la empresa de tableros contrachapados Arboriente S.A., se ha visto en la necesidad de instalar dentro de sus bosques Parcelas Permanentes de Medición, para mejorar el manejo del bosque. </a:t>
            </a:r>
            <a:endParaRPr lang="es-EC" dirty="0"/>
          </a:p>
          <a:p>
            <a:pPr algn="just"/>
            <a:r>
              <a:rPr lang="es-ES_tradnl" dirty="0"/>
              <a:t> </a:t>
            </a:r>
            <a:endParaRPr lang="es-EC" dirty="0"/>
          </a:p>
          <a:p>
            <a:pPr algn="just"/>
            <a:r>
              <a:rPr lang="es-ES_tradnl" dirty="0"/>
              <a:t>Las parcelas permanentes de crecimiento forman parte importante e integral del </a:t>
            </a:r>
            <a:r>
              <a:rPr lang="es-ES_tradnl" dirty="0" smtClean="0"/>
              <a:t>manejo sostenible </a:t>
            </a:r>
            <a:r>
              <a:rPr lang="es-ES_tradnl" dirty="0"/>
              <a:t>del bosque y la conservación de áreas protegidas.</a:t>
            </a:r>
            <a:endParaRPr lang="es-EC" dirty="0"/>
          </a:p>
        </p:txBody>
      </p:sp>
    </p:spTree>
  </p:cSld>
  <p:clrMapOvr>
    <a:masterClrMapping/>
  </p:clrMapOvr>
  <p:transition>
    <p:newsflash/>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dondear rectángulo de esquina diagonal"/>
          <p:cNvSpPr/>
          <p:nvPr/>
        </p:nvSpPr>
        <p:spPr>
          <a:xfrm>
            <a:off x="214282" y="214290"/>
            <a:ext cx="8643998" cy="4000528"/>
          </a:xfrm>
          <a:prstGeom prst="round2DiagRect">
            <a:avLst/>
          </a:prstGeom>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just"/>
            <a:r>
              <a:rPr lang="es-MX" sz="1600" b="1" dirty="0" smtClean="0">
                <a:solidFill>
                  <a:schemeClr val="tx1">
                    <a:lumMod val="95000"/>
                    <a:lumOff val="5000"/>
                  </a:schemeClr>
                </a:solidFill>
              </a:rPr>
              <a:t>Toma de datos de campo.</a:t>
            </a:r>
            <a:endParaRPr lang="es-EC" sz="1600" b="1" i="1" dirty="0" smtClean="0">
              <a:solidFill>
                <a:schemeClr val="tx1">
                  <a:lumMod val="95000"/>
                  <a:lumOff val="5000"/>
                </a:schemeClr>
              </a:solidFill>
            </a:endParaRPr>
          </a:p>
          <a:p>
            <a:pPr algn="just"/>
            <a:r>
              <a:rPr lang="es-MX" sz="1600" dirty="0" smtClean="0">
                <a:solidFill>
                  <a:schemeClr val="tx1">
                    <a:lumMod val="95000"/>
                    <a:lumOff val="5000"/>
                  </a:schemeClr>
                </a:solidFill>
              </a:rPr>
              <a:t> </a:t>
            </a:r>
            <a:endParaRPr lang="es-EC" sz="1600" dirty="0" smtClean="0">
              <a:solidFill>
                <a:schemeClr val="tx1">
                  <a:lumMod val="95000"/>
                  <a:lumOff val="5000"/>
                </a:schemeClr>
              </a:solidFill>
            </a:endParaRPr>
          </a:p>
          <a:p>
            <a:pPr algn="just"/>
            <a:r>
              <a:rPr lang="es-MX" sz="1600" dirty="0" smtClean="0">
                <a:solidFill>
                  <a:schemeClr val="tx1">
                    <a:lumMod val="95000"/>
                    <a:lumOff val="5000"/>
                  </a:schemeClr>
                </a:solidFill>
              </a:rPr>
              <a:t>Para la obtención de los datos de campo se tomó en cuenta el diámetro, lo cual se midió con la ayuda de una cinta diamétrica colocándola a una altura de 1.30 m desde la base en el fuste del árbol.</a:t>
            </a:r>
            <a:endParaRPr lang="es-EC" sz="1600" dirty="0" smtClean="0">
              <a:solidFill>
                <a:schemeClr val="tx1">
                  <a:lumMod val="95000"/>
                  <a:lumOff val="5000"/>
                </a:schemeClr>
              </a:solidFill>
            </a:endParaRPr>
          </a:p>
          <a:p>
            <a:pPr algn="just"/>
            <a:r>
              <a:rPr lang="es-MX" sz="1600" dirty="0" smtClean="0">
                <a:solidFill>
                  <a:schemeClr val="tx1">
                    <a:lumMod val="95000"/>
                    <a:lumOff val="5000"/>
                  </a:schemeClr>
                </a:solidFill>
              </a:rPr>
              <a:t> </a:t>
            </a:r>
            <a:endParaRPr lang="es-EC" sz="1600" dirty="0" smtClean="0">
              <a:solidFill>
                <a:schemeClr val="tx1">
                  <a:lumMod val="95000"/>
                  <a:lumOff val="5000"/>
                </a:schemeClr>
              </a:solidFill>
            </a:endParaRPr>
          </a:p>
          <a:p>
            <a:pPr algn="just"/>
            <a:r>
              <a:rPr lang="es-MX" sz="1600" dirty="0" smtClean="0">
                <a:solidFill>
                  <a:schemeClr val="tx1">
                    <a:lumMod val="95000"/>
                    <a:lumOff val="5000"/>
                  </a:schemeClr>
                </a:solidFill>
              </a:rPr>
              <a:t>Para obtener la altura se lo hizo con la ayuda de un clinómetro, el cual permite realizar la lectura del ángulo de  inclinación que existe entre el ápice del árbol y el observador.</a:t>
            </a:r>
            <a:endParaRPr lang="es-EC" sz="1600" dirty="0" smtClean="0">
              <a:solidFill>
                <a:schemeClr val="tx1">
                  <a:lumMod val="95000"/>
                  <a:lumOff val="5000"/>
                </a:schemeClr>
              </a:solidFill>
            </a:endParaRPr>
          </a:p>
          <a:p>
            <a:pPr algn="just"/>
            <a:r>
              <a:rPr lang="es-MX" sz="1600" dirty="0" smtClean="0">
                <a:solidFill>
                  <a:schemeClr val="tx1">
                    <a:lumMod val="95000"/>
                    <a:lumOff val="5000"/>
                  </a:schemeClr>
                </a:solidFill>
              </a:rPr>
              <a:t> </a:t>
            </a:r>
            <a:endParaRPr lang="es-EC" sz="1600" dirty="0" smtClean="0">
              <a:solidFill>
                <a:schemeClr val="tx1">
                  <a:lumMod val="95000"/>
                  <a:lumOff val="5000"/>
                </a:schemeClr>
              </a:solidFill>
            </a:endParaRPr>
          </a:p>
          <a:p>
            <a:pPr algn="just"/>
            <a:r>
              <a:rPr lang="es-MX" sz="1600" dirty="0" smtClean="0">
                <a:solidFill>
                  <a:schemeClr val="tx1">
                    <a:lumMod val="95000"/>
                    <a:lumOff val="5000"/>
                  </a:schemeClr>
                </a:solidFill>
              </a:rPr>
              <a:t>Todos los datos obtenidos se anotaron en una libreta de campo para luego ser procesados en el gabinete.</a:t>
            </a:r>
            <a:endParaRPr lang="es-EC" sz="1600" dirty="0" smtClean="0">
              <a:solidFill>
                <a:schemeClr val="tx1">
                  <a:lumMod val="95000"/>
                  <a:lumOff val="5000"/>
                </a:schemeClr>
              </a:solidFill>
            </a:endParaRPr>
          </a:p>
          <a:p>
            <a:pPr algn="just"/>
            <a:r>
              <a:rPr lang="es-MX" sz="1600" dirty="0" smtClean="0">
                <a:solidFill>
                  <a:schemeClr val="tx1">
                    <a:lumMod val="95000"/>
                    <a:lumOff val="5000"/>
                  </a:schemeClr>
                </a:solidFill>
              </a:rPr>
              <a:t> </a:t>
            </a:r>
            <a:endParaRPr lang="es-EC" sz="1600" dirty="0" smtClean="0">
              <a:solidFill>
                <a:schemeClr val="tx1">
                  <a:lumMod val="95000"/>
                  <a:lumOff val="5000"/>
                </a:schemeClr>
              </a:solidFill>
            </a:endParaRPr>
          </a:p>
          <a:p>
            <a:pPr algn="just"/>
            <a:r>
              <a:rPr lang="es-MX" sz="1600" dirty="0" smtClean="0">
                <a:solidFill>
                  <a:schemeClr val="tx1">
                    <a:lumMod val="95000"/>
                    <a:lumOff val="5000"/>
                  </a:schemeClr>
                </a:solidFill>
              </a:rPr>
              <a:t>La toma de datos dasométricos se realizó en dos ocasiones, la primera al seleccionar la muestra, esto quiere decir en abril del año 2008 y otra al cabo de 12 meses o sea abril del año 2009.</a:t>
            </a:r>
            <a:endParaRPr lang="es-EC" sz="1600" dirty="0" smtClean="0">
              <a:solidFill>
                <a:schemeClr val="tx1">
                  <a:lumMod val="95000"/>
                  <a:lumOff val="5000"/>
                </a:schemeClr>
              </a:solidFill>
            </a:endParaRPr>
          </a:p>
          <a:p>
            <a:pPr algn="just"/>
            <a:endParaRPr lang="es-EC" sz="1600" dirty="0">
              <a:solidFill>
                <a:schemeClr val="tx1">
                  <a:lumMod val="95000"/>
                  <a:lumOff val="5000"/>
                </a:schemeClr>
              </a:solidFill>
            </a:endParaRPr>
          </a:p>
        </p:txBody>
      </p:sp>
      <p:pic>
        <p:nvPicPr>
          <p:cNvPr id="6" name="Picture 12" descr="P1040615"/>
          <p:cNvPicPr>
            <a:picLocks noChangeAspect="1" noChangeArrowheads="1"/>
          </p:cNvPicPr>
          <p:nvPr/>
        </p:nvPicPr>
        <p:blipFill>
          <a:blip r:embed="rId2"/>
          <a:srcRect/>
          <a:stretch>
            <a:fillRect/>
          </a:stretch>
        </p:blipFill>
        <p:spPr bwMode="auto">
          <a:xfrm>
            <a:off x="214281" y="4214818"/>
            <a:ext cx="2667019" cy="20002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13" descr="P1040616"/>
          <p:cNvPicPr>
            <a:picLocks noChangeAspect="1" noChangeArrowheads="1"/>
          </p:cNvPicPr>
          <p:nvPr/>
        </p:nvPicPr>
        <p:blipFill>
          <a:blip r:embed="rId3"/>
          <a:srcRect/>
          <a:stretch>
            <a:fillRect/>
          </a:stretch>
        </p:blipFill>
        <p:spPr bwMode="auto">
          <a:xfrm rot="5400000">
            <a:off x="3410729" y="4661709"/>
            <a:ext cx="2382854" cy="1438275"/>
          </a:xfrm>
          <a:prstGeom prst="rect">
            <a:avLst/>
          </a:prstGeom>
          <a:ln>
            <a:noFill/>
          </a:ln>
          <a:effectLst>
            <a:softEdge rad="112500"/>
          </a:effectLst>
        </p:spPr>
      </p:pic>
      <p:pic>
        <p:nvPicPr>
          <p:cNvPr id="8" name="Picture 17" descr="P1040620"/>
          <p:cNvPicPr>
            <a:picLocks noChangeAspect="1" noChangeArrowheads="1"/>
          </p:cNvPicPr>
          <p:nvPr/>
        </p:nvPicPr>
        <p:blipFill>
          <a:blip r:embed="rId4"/>
          <a:srcRect/>
          <a:stretch>
            <a:fillRect/>
          </a:stretch>
        </p:blipFill>
        <p:spPr bwMode="auto">
          <a:xfrm>
            <a:off x="6000760" y="4214818"/>
            <a:ext cx="2571768" cy="19288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newsflash/>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4714876" y="4643446"/>
            <a:ext cx="4214842" cy="2000264"/>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r>
              <a:rPr lang="es-MX" dirty="0" smtClean="0"/>
              <a:t> </a:t>
            </a:r>
            <a:endParaRPr lang="es-EC" dirty="0" smtClean="0"/>
          </a:p>
          <a:p>
            <a:r>
              <a:rPr lang="es-MX" b="1" dirty="0" smtClean="0"/>
              <a:t>Altura</a:t>
            </a:r>
            <a:r>
              <a:rPr lang="es-MX" dirty="0" smtClean="0"/>
              <a:t>.- Es la distancia que hay entre el nivel del suelo hasta el ápice del árbol y es medido en metros.</a:t>
            </a:r>
            <a:endParaRPr lang="es-EC" dirty="0" smtClean="0"/>
          </a:p>
          <a:p>
            <a:r>
              <a:rPr lang="es-MX" dirty="0" smtClean="0"/>
              <a:t> </a:t>
            </a:r>
            <a:endParaRPr lang="es-EC" dirty="0" smtClean="0"/>
          </a:p>
          <a:p>
            <a:pPr algn="ctr"/>
            <a:endParaRPr lang="es-EC" dirty="0"/>
          </a:p>
        </p:txBody>
      </p:sp>
      <p:sp>
        <p:nvSpPr>
          <p:cNvPr id="5" name="4 Rectángulo redondeado"/>
          <p:cNvSpPr/>
          <p:nvPr/>
        </p:nvSpPr>
        <p:spPr>
          <a:xfrm>
            <a:off x="714348" y="1285860"/>
            <a:ext cx="3929090" cy="2571768"/>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r>
              <a:rPr lang="es-MX" b="1" dirty="0" smtClean="0"/>
              <a:t>D.A.P.</a:t>
            </a:r>
            <a:r>
              <a:rPr lang="es-MX" dirty="0" smtClean="0"/>
              <a:t>.- Es el diámetro a la altura del pecho (1.30 m de altura desde el nivel del suelo), se midió todos los arbolitos el diámetro basal con la ayuda de una cinta diamétrica en cm.</a:t>
            </a:r>
            <a:endParaRPr lang="es-EC" dirty="0" smtClean="0"/>
          </a:p>
          <a:p>
            <a:pPr algn="ctr"/>
            <a:endParaRPr lang="es-EC" dirty="0"/>
          </a:p>
        </p:txBody>
      </p:sp>
      <p:sp>
        <p:nvSpPr>
          <p:cNvPr id="6" name="5 Rectángulo redondeado"/>
          <p:cNvSpPr/>
          <p:nvPr/>
        </p:nvSpPr>
        <p:spPr>
          <a:xfrm>
            <a:off x="1785918" y="357166"/>
            <a:ext cx="3919566" cy="56198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t"/>
          <a:lstStyle/>
          <a:p>
            <a:pPr marL="449263" lvl="2"/>
            <a:r>
              <a:rPr lang="es-MX" b="1" dirty="0" smtClean="0"/>
              <a:t>Variables </a:t>
            </a:r>
            <a:r>
              <a:rPr lang="es-MX" b="1" dirty="0" err="1" smtClean="0"/>
              <a:t>Dasométricas</a:t>
            </a:r>
            <a:r>
              <a:rPr lang="es-MX" b="1" dirty="0" smtClean="0"/>
              <a:t>.</a:t>
            </a:r>
            <a:endParaRPr lang="es-EC" sz="2000" b="1" dirty="0" smtClean="0"/>
          </a:p>
          <a:p>
            <a:r>
              <a:rPr lang="es-MX" dirty="0" smtClean="0"/>
              <a:t> </a:t>
            </a:r>
            <a:endParaRPr lang="es-EC" dirty="0" smtClean="0"/>
          </a:p>
          <a:p>
            <a:pPr algn="ctr"/>
            <a:endParaRPr lang="es-EC" dirty="0"/>
          </a:p>
        </p:txBody>
      </p:sp>
      <p:pic>
        <p:nvPicPr>
          <p:cNvPr id="7" name="Picture 12" descr="P1040615"/>
          <p:cNvPicPr>
            <a:picLocks noChangeAspect="1" noChangeArrowheads="1"/>
          </p:cNvPicPr>
          <p:nvPr/>
        </p:nvPicPr>
        <p:blipFill>
          <a:blip r:embed="rId2"/>
          <a:srcRect/>
          <a:stretch>
            <a:fillRect/>
          </a:stretch>
        </p:blipFill>
        <p:spPr bwMode="auto">
          <a:xfrm>
            <a:off x="5214942" y="1357298"/>
            <a:ext cx="2667019" cy="20002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4" descr="P1040621"/>
          <p:cNvPicPr>
            <a:picLocks noChangeAspect="1" noChangeArrowheads="1"/>
          </p:cNvPicPr>
          <p:nvPr/>
        </p:nvPicPr>
        <p:blipFill>
          <a:blip r:embed="rId3"/>
          <a:srcRect/>
          <a:stretch>
            <a:fillRect/>
          </a:stretch>
        </p:blipFill>
        <p:spPr bwMode="auto">
          <a:xfrm rot="5400000">
            <a:off x="1250132" y="3964785"/>
            <a:ext cx="2571768" cy="2786083"/>
          </a:xfrm>
          <a:prstGeom prst="ellipse">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785786" y="357166"/>
            <a:ext cx="4429156" cy="59093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MX" b="1" dirty="0" smtClean="0"/>
              <a:t>Área Basal</a:t>
            </a:r>
            <a:r>
              <a:rPr lang="es-MX" dirty="0" smtClean="0"/>
              <a:t>.- Se lo calculó con la ayuda de la fórmula:</a:t>
            </a:r>
          </a:p>
          <a:p>
            <a:endParaRPr lang="es-MX" dirty="0" smtClean="0"/>
          </a:p>
          <a:p>
            <a:endParaRPr lang="es-MX" dirty="0" smtClean="0"/>
          </a:p>
          <a:p>
            <a:endParaRPr lang="es-MX" dirty="0" smtClean="0"/>
          </a:p>
          <a:p>
            <a:endParaRPr lang="es-EC" dirty="0" smtClean="0"/>
          </a:p>
          <a:p>
            <a:r>
              <a:rPr lang="es-MX" dirty="0" smtClean="0"/>
              <a:t> </a:t>
            </a:r>
            <a:endParaRPr lang="es-EC" dirty="0" smtClean="0"/>
          </a:p>
          <a:p>
            <a:r>
              <a:rPr lang="es-MX" dirty="0" smtClean="0"/>
              <a:t>En donde:</a:t>
            </a:r>
            <a:endParaRPr lang="es-EC" dirty="0" smtClean="0"/>
          </a:p>
          <a:p>
            <a:r>
              <a:rPr lang="es-MX" dirty="0" smtClean="0"/>
              <a:t> </a:t>
            </a:r>
            <a:endParaRPr lang="es-EC" dirty="0" smtClean="0"/>
          </a:p>
          <a:p>
            <a:pPr lvl="0"/>
            <a:r>
              <a:rPr lang="es-MX" dirty="0" smtClean="0"/>
              <a:t>AB= Área Basal en m</a:t>
            </a:r>
            <a:r>
              <a:rPr lang="es-MX" baseline="30000" dirty="0" smtClean="0"/>
              <a:t>2</a:t>
            </a:r>
            <a:r>
              <a:rPr lang="es-MX" dirty="0" smtClean="0"/>
              <a:t>.</a:t>
            </a:r>
            <a:endParaRPr lang="es-EC" dirty="0" smtClean="0"/>
          </a:p>
          <a:p>
            <a:pPr lvl="0"/>
            <a:r>
              <a:rPr lang="es-MX" dirty="0" smtClean="0"/>
              <a:t>D= Diámetro en m.</a:t>
            </a:r>
            <a:endParaRPr lang="es-EC" dirty="0" smtClean="0"/>
          </a:p>
          <a:p>
            <a:r>
              <a:rPr lang="es-MX" b="1" dirty="0" smtClean="0"/>
              <a:t> </a:t>
            </a:r>
            <a:endParaRPr lang="es-EC" dirty="0" smtClean="0"/>
          </a:p>
          <a:p>
            <a:r>
              <a:rPr lang="es-MX" b="1" dirty="0" smtClean="0"/>
              <a:t>Volumen</a:t>
            </a:r>
            <a:r>
              <a:rPr lang="es-MX" dirty="0" smtClean="0"/>
              <a:t>.- Se lo calculó con la ayuda de la fórmula:</a:t>
            </a:r>
            <a:endParaRPr lang="es-EC" dirty="0" smtClean="0"/>
          </a:p>
          <a:p>
            <a:r>
              <a:rPr lang="es-MX" dirty="0" smtClean="0"/>
              <a:t> </a:t>
            </a:r>
            <a:endParaRPr lang="es-EC" dirty="0" smtClean="0"/>
          </a:p>
          <a:p>
            <a:r>
              <a:rPr lang="es-MX" dirty="0" smtClean="0"/>
              <a:t> </a:t>
            </a:r>
            <a:endParaRPr lang="es-EC" dirty="0" smtClean="0"/>
          </a:p>
          <a:p>
            <a:r>
              <a:rPr lang="es-MX" dirty="0" smtClean="0"/>
              <a:t>En donde:</a:t>
            </a:r>
            <a:endParaRPr lang="es-EC" dirty="0" smtClean="0"/>
          </a:p>
          <a:p>
            <a:r>
              <a:rPr lang="es-MX" dirty="0" smtClean="0"/>
              <a:t> </a:t>
            </a:r>
            <a:endParaRPr lang="es-EC" dirty="0" smtClean="0"/>
          </a:p>
          <a:p>
            <a:pPr lvl="0"/>
            <a:r>
              <a:rPr lang="es-MX" dirty="0" err="1" smtClean="0"/>
              <a:t>Vol</a:t>
            </a:r>
            <a:r>
              <a:rPr lang="es-MX" dirty="0" smtClean="0"/>
              <a:t>	= Volumen en m</a:t>
            </a:r>
            <a:r>
              <a:rPr lang="es-MX" baseline="30000" dirty="0" smtClean="0"/>
              <a:t>3</a:t>
            </a:r>
            <a:r>
              <a:rPr lang="es-MX" dirty="0" smtClean="0"/>
              <a:t>.</a:t>
            </a:r>
            <a:endParaRPr lang="es-EC" dirty="0" smtClean="0"/>
          </a:p>
          <a:p>
            <a:pPr lvl="0"/>
            <a:r>
              <a:rPr lang="es-MX" dirty="0" smtClean="0"/>
              <a:t>AB	= Área Basal en m</a:t>
            </a:r>
            <a:r>
              <a:rPr lang="es-MX" baseline="30000" dirty="0" smtClean="0"/>
              <a:t>2</a:t>
            </a:r>
            <a:r>
              <a:rPr lang="es-MX" dirty="0" smtClean="0"/>
              <a:t>.</a:t>
            </a:r>
            <a:endParaRPr lang="es-EC" dirty="0" smtClean="0"/>
          </a:p>
          <a:p>
            <a:r>
              <a:rPr lang="es-MX" dirty="0" smtClean="0"/>
              <a:t>H	= Altura en m.</a:t>
            </a:r>
            <a:endParaRPr lang="es-EC" dirty="0"/>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025"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500298" y="1071546"/>
            <a:ext cx="2000264" cy="986046"/>
          </a:xfrm>
          <a:prstGeom prst="rect">
            <a:avLst/>
          </a:prstGeom>
          <a:noFill/>
        </p:spPr>
      </p:pic>
      <p:sp>
        <p:nvSpPr>
          <p:cNvPr id="1027" name="Rectangle 3"/>
          <p:cNvSpPr>
            <a:spLocks noChangeArrowheads="1"/>
          </p:cNvSpPr>
          <p:nvPr/>
        </p:nvSpPr>
        <p:spPr bwMode="auto">
          <a:xfrm>
            <a:off x="457200" y="7905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pic>
        <p:nvPicPr>
          <p:cNvPr id="8" name="Picture 8" descr="P1040571"/>
          <p:cNvPicPr>
            <a:picLocks noChangeAspect="1" noChangeArrowheads="1"/>
          </p:cNvPicPr>
          <p:nvPr/>
        </p:nvPicPr>
        <p:blipFill>
          <a:blip r:embed="rId3"/>
          <a:srcRect/>
          <a:stretch>
            <a:fillRect/>
          </a:stretch>
        </p:blipFill>
        <p:spPr bwMode="auto">
          <a:xfrm>
            <a:off x="5429255" y="1428736"/>
            <a:ext cx="3333773" cy="4357718"/>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ransition>
    <p:newsflash/>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42910" y="357166"/>
            <a:ext cx="7858180" cy="5139869"/>
          </a:xfrm>
          <a:prstGeom prst="rect">
            <a:avLst/>
          </a:prstGeom>
        </p:spPr>
        <p:style>
          <a:lnRef idx="0">
            <a:scrgbClr r="0" g="0" b="0"/>
          </a:lnRef>
          <a:fillRef idx="1003">
            <a:schemeClr val="lt1"/>
          </a:fillRef>
          <a:effectRef idx="0">
            <a:scrgbClr r="0" g="0" b="0"/>
          </a:effectRef>
          <a:fontRef idx="major"/>
        </p:style>
        <p:txBody>
          <a:bodyPr wrap="square" rtlCol="0">
            <a:spAutoFit/>
          </a:bodyPr>
          <a:lstStyle/>
          <a:p>
            <a:pPr lvl="1"/>
            <a:r>
              <a:rPr lang="es-MX" b="1" dirty="0" smtClean="0"/>
              <a:t>Tabulación de datos.</a:t>
            </a:r>
            <a:endParaRPr lang="es-EC" sz="2000" b="1" i="1" dirty="0" smtClean="0"/>
          </a:p>
          <a:p>
            <a:r>
              <a:rPr lang="es-MX" dirty="0" smtClean="0"/>
              <a:t> </a:t>
            </a:r>
            <a:endParaRPr lang="es-EC" dirty="0" smtClean="0"/>
          </a:p>
          <a:p>
            <a:r>
              <a:rPr lang="es-MX" dirty="0" smtClean="0"/>
              <a:t>La tabulación de datos se realizó mediante la elaboración de cuadros y en base a las medidas estadísticas, con el fin de determinar la o las especies de mejores características de crecimiento y presencia en el área de estudio.</a:t>
            </a:r>
            <a:endParaRPr lang="es-EC" dirty="0" smtClean="0"/>
          </a:p>
          <a:p>
            <a:r>
              <a:rPr lang="es-MX" dirty="0" smtClean="0"/>
              <a:t> </a:t>
            </a:r>
            <a:endParaRPr lang="es-EC" dirty="0" smtClean="0"/>
          </a:p>
          <a:p>
            <a:pPr marL="449263" lvl="2"/>
            <a:r>
              <a:rPr lang="es-MX" b="1" dirty="0" smtClean="0"/>
              <a:t>Estimadores estadísticos.</a:t>
            </a:r>
            <a:endParaRPr lang="es-EC" sz="2000" b="1" dirty="0" smtClean="0"/>
          </a:p>
          <a:p>
            <a:r>
              <a:rPr lang="es-MX" dirty="0" smtClean="0"/>
              <a:t> </a:t>
            </a:r>
            <a:endParaRPr lang="es-EC" dirty="0" smtClean="0"/>
          </a:p>
          <a:p>
            <a:r>
              <a:rPr lang="es-MX" dirty="0" smtClean="0"/>
              <a:t>Con el fin de conocer estadísticamente el comportamiento de las diferentes especies, se empleó medidas centrales y de dispersión tales como:</a:t>
            </a:r>
            <a:endParaRPr lang="es-EC" dirty="0" smtClean="0"/>
          </a:p>
          <a:p>
            <a:r>
              <a:rPr lang="es-MX" dirty="0" smtClean="0"/>
              <a:t> </a:t>
            </a:r>
            <a:endParaRPr lang="es-EC" dirty="0" smtClean="0"/>
          </a:p>
          <a:p>
            <a:pPr lvl="0">
              <a:buFont typeface="Wingdings" pitchFamily="2" charset="2"/>
              <a:buChar char="v"/>
            </a:pPr>
            <a:r>
              <a:rPr lang="es-MX" dirty="0" smtClean="0"/>
              <a:t>Media aritmética</a:t>
            </a:r>
          </a:p>
          <a:p>
            <a:pPr lvl="0">
              <a:buFont typeface="Wingdings" pitchFamily="2" charset="2"/>
              <a:buChar char="v"/>
            </a:pPr>
            <a:endParaRPr lang="es-EC" dirty="0" smtClean="0"/>
          </a:p>
          <a:p>
            <a:pPr lvl="0">
              <a:buFont typeface="Wingdings" pitchFamily="2" charset="2"/>
              <a:buChar char="v"/>
            </a:pPr>
            <a:r>
              <a:rPr lang="es-MX" dirty="0" smtClean="0"/>
              <a:t>Variancia</a:t>
            </a:r>
          </a:p>
          <a:p>
            <a:pPr lvl="0">
              <a:buFont typeface="Wingdings" pitchFamily="2" charset="2"/>
              <a:buChar char="v"/>
            </a:pPr>
            <a:endParaRPr lang="es-EC" dirty="0" smtClean="0"/>
          </a:p>
          <a:p>
            <a:pPr lvl="0">
              <a:buFont typeface="Wingdings" pitchFamily="2" charset="2"/>
              <a:buChar char="v"/>
            </a:pPr>
            <a:r>
              <a:rPr lang="es-MX" dirty="0" smtClean="0"/>
              <a:t>Desviación estándar</a:t>
            </a:r>
          </a:p>
          <a:p>
            <a:pPr lvl="0">
              <a:buFont typeface="Wingdings" pitchFamily="2" charset="2"/>
              <a:buChar char="v"/>
            </a:pPr>
            <a:endParaRPr lang="es-EC" dirty="0" smtClean="0"/>
          </a:p>
          <a:p>
            <a:pPr>
              <a:buFont typeface="Wingdings" pitchFamily="2" charset="2"/>
              <a:buChar char="v"/>
            </a:pPr>
            <a:r>
              <a:rPr lang="es-MX" dirty="0" smtClean="0"/>
              <a:t>Comparador </a:t>
            </a:r>
            <a:r>
              <a:rPr lang="es-MX" dirty="0" err="1" smtClean="0"/>
              <a:t>Tukey</a:t>
            </a:r>
            <a:r>
              <a:rPr lang="es-MX" dirty="0" smtClean="0"/>
              <a:t>.</a:t>
            </a:r>
            <a:endParaRPr lang="es-EC" dirty="0"/>
          </a:p>
        </p:txBody>
      </p:sp>
      <p:pic>
        <p:nvPicPr>
          <p:cNvPr id="50178" name="Picture 2" descr="C:\Program Files (x86)\Microsoft Office\MEDIA\CAGCAT10\j0292020.wmf"/>
          <p:cNvPicPr>
            <a:picLocks noChangeAspect="1" noChangeArrowheads="1"/>
          </p:cNvPicPr>
          <p:nvPr/>
        </p:nvPicPr>
        <p:blipFill>
          <a:blip r:embed="rId2"/>
          <a:srcRect/>
          <a:stretch>
            <a:fillRect/>
          </a:stretch>
        </p:blipFill>
        <p:spPr bwMode="auto">
          <a:xfrm flipH="1">
            <a:off x="5214942" y="3500438"/>
            <a:ext cx="3000396" cy="305114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newsflash/>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bo"/>
          <p:cNvSpPr/>
          <p:nvPr/>
        </p:nvSpPr>
        <p:spPr>
          <a:xfrm rot="20665185">
            <a:off x="428596" y="1275310"/>
            <a:ext cx="7858180" cy="2428892"/>
          </a:xfrm>
          <a:prstGeom prst="cube">
            <a:avLst/>
          </a:prstGeom>
        </p:spPr>
        <p:style>
          <a:lnRef idx="1">
            <a:schemeClr val="accent3"/>
          </a:lnRef>
          <a:fillRef idx="3">
            <a:schemeClr val="accent3"/>
          </a:fillRef>
          <a:effectRef idx="2">
            <a:schemeClr val="accent3"/>
          </a:effectRef>
          <a:fontRef idx="minor">
            <a:schemeClr val="lt1"/>
          </a:fontRef>
        </p:style>
        <p:txBody>
          <a:bodyPr rtlCol="0" anchor="b"/>
          <a:lstStyle/>
          <a:p>
            <a:pPr lvl="0" algn="ctr"/>
            <a:r>
              <a:rPr lang="es-MX" sz="6600" b="1" dirty="0" smtClean="0">
                <a:solidFill>
                  <a:schemeClr val="tx1"/>
                </a:solidFill>
              </a:rPr>
              <a:t>RESULTADOS.</a:t>
            </a:r>
            <a:endParaRPr lang="es-EC" sz="6600" b="1" dirty="0" smtClean="0">
              <a:solidFill>
                <a:schemeClr val="tx1"/>
              </a:solidFill>
            </a:endParaRPr>
          </a:p>
          <a:p>
            <a:pPr algn="ctr"/>
            <a:endParaRPr lang="es-EC" sz="6600" dirty="0">
              <a:solidFill>
                <a:schemeClr val="tx1"/>
              </a:solidFill>
            </a:endParaRPr>
          </a:p>
        </p:txBody>
      </p:sp>
      <p:pic>
        <p:nvPicPr>
          <p:cNvPr id="51202" name="Picture 2" descr="C:\Program Files (x86)\Microsoft Office\MEDIA\CAGCAT10\j0195812.wmf"/>
          <p:cNvPicPr>
            <a:picLocks noChangeAspect="1" noChangeArrowheads="1"/>
          </p:cNvPicPr>
          <p:nvPr/>
        </p:nvPicPr>
        <p:blipFill>
          <a:blip r:embed="rId2"/>
          <a:srcRect/>
          <a:stretch>
            <a:fillRect/>
          </a:stretch>
        </p:blipFill>
        <p:spPr bwMode="auto">
          <a:xfrm>
            <a:off x="5214942" y="3357561"/>
            <a:ext cx="2857520" cy="2940047"/>
          </a:xfrm>
          <a:prstGeom prst="rect">
            <a:avLst/>
          </a:prstGeom>
          <a:noFill/>
        </p:spPr>
      </p:pic>
    </p:spTree>
  </p:cSld>
  <p:clrMapOvr>
    <a:masterClrMapping/>
  </p:clrMapOvr>
  <p:transition>
    <p:newsflash/>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857224" y="357166"/>
            <a:ext cx="6786610" cy="642942"/>
          </a:xfrm>
          <a:prstGeom prst="roundRect">
            <a:avLst/>
          </a:prstGeom>
          <a:effectLst>
            <a:reflection blurRad="6350" stA="50000" endA="300" endPos="90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lvl="1" algn="ctr"/>
            <a:r>
              <a:rPr lang="es-MX" sz="2400" b="1" dirty="0" smtClean="0">
                <a:solidFill>
                  <a:schemeClr val="tx1"/>
                </a:solidFill>
              </a:rPr>
              <a:t>Crecimiento del Bosque Secundario.</a:t>
            </a:r>
            <a:endParaRPr lang="es-EC" sz="2400" b="1" i="1" dirty="0" smtClean="0">
              <a:solidFill>
                <a:schemeClr val="tx1"/>
              </a:solidFill>
            </a:endParaRPr>
          </a:p>
          <a:p>
            <a:pPr algn="ctr"/>
            <a:endParaRPr lang="es-EC" sz="2400" dirty="0">
              <a:solidFill>
                <a:schemeClr val="tx1"/>
              </a:solidFill>
            </a:endParaRPr>
          </a:p>
        </p:txBody>
      </p:sp>
      <p:graphicFrame>
        <p:nvGraphicFramePr>
          <p:cNvPr id="5" name="4 Tabla"/>
          <p:cNvGraphicFramePr>
            <a:graphicFrameLocks noGrp="1"/>
          </p:cNvGraphicFramePr>
          <p:nvPr/>
        </p:nvGraphicFramePr>
        <p:xfrm>
          <a:off x="285720" y="2285992"/>
          <a:ext cx="6215106" cy="3494382"/>
        </p:xfrm>
        <a:graphic>
          <a:graphicData uri="http://schemas.openxmlformats.org/drawingml/2006/table">
            <a:tbl>
              <a:tblPr/>
              <a:tblGrid>
                <a:gridCol w="1771490"/>
                <a:gridCol w="2221808"/>
                <a:gridCol w="2221808"/>
              </a:tblGrid>
              <a:tr h="512751">
                <a:tc rowSpan="2">
                  <a:txBody>
                    <a:bodyPr/>
                    <a:lstStyle/>
                    <a:p>
                      <a:pPr algn="ctr">
                        <a:spcAft>
                          <a:spcPts val="0"/>
                        </a:spcAft>
                      </a:pPr>
                      <a:r>
                        <a:rPr lang="es-EC" sz="1800" b="1" dirty="0">
                          <a:solidFill>
                            <a:srgbClr val="000000"/>
                          </a:solidFill>
                          <a:latin typeface="Times New Roman"/>
                          <a:ea typeface="Times New Roman"/>
                        </a:rPr>
                        <a:t>PARCELA</a:t>
                      </a:r>
                      <a:endParaRPr lang="es-EC" sz="18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s-EC" sz="1800" b="1">
                          <a:solidFill>
                            <a:srgbClr val="000000"/>
                          </a:solidFill>
                          <a:latin typeface="Times New Roman"/>
                          <a:ea typeface="Times New Roman"/>
                        </a:rPr>
                        <a:t>PROMEDIO DE CRECIMIENTO</a:t>
                      </a:r>
                      <a:endParaRPr lang="es-EC" sz="18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r h="267058">
                <a:tc vMerge="1">
                  <a:txBody>
                    <a:bodyPr/>
                    <a:lstStyle/>
                    <a:p>
                      <a:endParaRPr lang="es-EC"/>
                    </a:p>
                  </a:txBody>
                  <a:tcPr/>
                </a:tc>
                <a:tc>
                  <a:txBody>
                    <a:bodyPr/>
                    <a:lstStyle/>
                    <a:p>
                      <a:pPr algn="ctr">
                        <a:spcAft>
                          <a:spcPts val="0"/>
                        </a:spcAft>
                      </a:pPr>
                      <a:r>
                        <a:rPr lang="es-EC" sz="1800" b="1">
                          <a:solidFill>
                            <a:srgbClr val="000000"/>
                          </a:solidFill>
                          <a:latin typeface="Times New Roman"/>
                          <a:ea typeface="Times New Roman"/>
                        </a:rPr>
                        <a:t>DAP (cm)</a:t>
                      </a:r>
                      <a:endParaRPr lang="es-EC" sz="18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800" b="1">
                          <a:solidFill>
                            <a:srgbClr val="000000"/>
                          </a:solidFill>
                          <a:latin typeface="Times New Roman"/>
                          <a:ea typeface="Times New Roman"/>
                        </a:rPr>
                        <a:t>ALTURA(m)</a:t>
                      </a:r>
                      <a:endParaRPr lang="es-EC" sz="18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058">
                <a:tc>
                  <a:txBody>
                    <a:bodyPr/>
                    <a:lstStyle/>
                    <a:p>
                      <a:pPr algn="ctr">
                        <a:spcAft>
                          <a:spcPts val="0"/>
                        </a:spcAft>
                      </a:pPr>
                      <a:r>
                        <a:rPr lang="es-EC" sz="1800">
                          <a:solidFill>
                            <a:srgbClr val="000000"/>
                          </a:solidFill>
                          <a:latin typeface="Times New Roman"/>
                          <a:ea typeface="Times New Roman"/>
                        </a:rPr>
                        <a:t>01</a:t>
                      </a:r>
                      <a:endParaRPr lang="es-EC" sz="18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800">
                          <a:solidFill>
                            <a:srgbClr val="000000"/>
                          </a:solidFill>
                          <a:latin typeface="Times New Roman"/>
                          <a:ea typeface="Times New Roman"/>
                        </a:rPr>
                        <a:t>1.24</a:t>
                      </a:r>
                      <a:endParaRPr lang="es-EC" sz="18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800">
                          <a:solidFill>
                            <a:srgbClr val="000000"/>
                          </a:solidFill>
                          <a:latin typeface="Times New Roman"/>
                          <a:ea typeface="Times New Roman"/>
                        </a:rPr>
                        <a:t>0.48</a:t>
                      </a:r>
                      <a:endParaRPr lang="es-EC" sz="18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058">
                <a:tc>
                  <a:txBody>
                    <a:bodyPr/>
                    <a:lstStyle/>
                    <a:p>
                      <a:pPr algn="ctr">
                        <a:spcAft>
                          <a:spcPts val="0"/>
                        </a:spcAft>
                      </a:pPr>
                      <a:r>
                        <a:rPr lang="es-EC" sz="1800">
                          <a:solidFill>
                            <a:srgbClr val="000000"/>
                          </a:solidFill>
                          <a:latin typeface="Times New Roman"/>
                          <a:ea typeface="Times New Roman"/>
                        </a:rPr>
                        <a:t>02</a:t>
                      </a:r>
                      <a:endParaRPr lang="es-EC" sz="18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800">
                          <a:solidFill>
                            <a:srgbClr val="000000"/>
                          </a:solidFill>
                          <a:latin typeface="Times New Roman"/>
                          <a:ea typeface="Times New Roman"/>
                        </a:rPr>
                        <a:t>1.98</a:t>
                      </a:r>
                      <a:endParaRPr lang="es-EC" sz="18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800">
                          <a:solidFill>
                            <a:srgbClr val="000000"/>
                          </a:solidFill>
                          <a:latin typeface="Times New Roman"/>
                          <a:ea typeface="Times New Roman"/>
                        </a:rPr>
                        <a:t>0.34</a:t>
                      </a:r>
                      <a:endParaRPr lang="es-EC" sz="18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058">
                <a:tc>
                  <a:txBody>
                    <a:bodyPr/>
                    <a:lstStyle/>
                    <a:p>
                      <a:pPr algn="ctr">
                        <a:spcAft>
                          <a:spcPts val="0"/>
                        </a:spcAft>
                      </a:pPr>
                      <a:r>
                        <a:rPr lang="es-EC" sz="1800">
                          <a:solidFill>
                            <a:srgbClr val="000000"/>
                          </a:solidFill>
                          <a:latin typeface="Times New Roman"/>
                          <a:ea typeface="Times New Roman"/>
                        </a:rPr>
                        <a:t>03</a:t>
                      </a:r>
                      <a:endParaRPr lang="es-EC" sz="18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800">
                          <a:solidFill>
                            <a:srgbClr val="000000"/>
                          </a:solidFill>
                          <a:latin typeface="Times New Roman"/>
                          <a:ea typeface="Times New Roman"/>
                        </a:rPr>
                        <a:t>2.06</a:t>
                      </a:r>
                      <a:endParaRPr lang="es-EC" sz="18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800">
                          <a:solidFill>
                            <a:srgbClr val="000000"/>
                          </a:solidFill>
                          <a:latin typeface="Times New Roman"/>
                          <a:ea typeface="Times New Roman"/>
                        </a:rPr>
                        <a:t>0.43</a:t>
                      </a:r>
                      <a:endParaRPr lang="es-EC" sz="18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058">
                <a:tc>
                  <a:txBody>
                    <a:bodyPr/>
                    <a:lstStyle/>
                    <a:p>
                      <a:pPr algn="ctr">
                        <a:spcAft>
                          <a:spcPts val="0"/>
                        </a:spcAft>
                      </a:pPr>
                      <a:r>
                        <a:rPr lang="es-EC" sz="1800">
                          <a:solidFill>
                            <a:srgbClr val="000000"/>
                          </a:solidFill>
                          <a:latin typeface="Times New Roman"/>
                          <a:ea typeface="Times New Roman"/>
                        </a:rPr>
                        <a:t>04</a:t>
                      </a:r>
                      <a:endParaRPr lang="es-EC" sz="18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800">
                          <a:solidFill>
                            <a:srgbClr val="000000"/>
                          </a:solidFill>
                          <a:latin typeface="Times New Roman"/>
                          <a:ea typeface="Times New Roman"/>
                        </a:rPr>
                        <a:t>1.94</a:t>
                      </a:r>
                      <a:endParaRPr lang="es-EC" sz="18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800">
                          <a:solidFill>
                            <a:srgbClr val="000000"/>
                          </a:solidFill>
                          <a:latin typeface="Times New Roman"/>
                          <a:ea typeface="Times New Roman"/>
                        </a:rPr>
                        <a:t>0.45</a:t>
                      </a:r>
                      <a:endParaRPr lang="es-EC" sz="18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058">
                <a:tc>
                  <a:txBody>
                    <a:bodyPr/>
                    <a:lstStyle/>
                    <a:p>
                      <a:pPr algn="ctr">
                        <a:spcAft>
                          <a:spcPts val="0"/>
                        </a:spcAft>
                      </a:pPr>
                      <a:r>
                        <a:rPr lang="es-EC" sz="1800">
                          <a:solidFill>
                            <a:srgbClr val="000000"/>
                          </a:solidFill>
                          <a:latin typeface="Times New Roman"/>
                          <a:ea typeface="Times New Roman"/>
                        </a:rPr>
                        <a:t>05</a:t>
                      </a:r>
                      <a:endParaRPr lang="es-EC" sz="18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800">
                          <a:solidFill>
                            <a:srgbClr val="000000"/>
                          </a:solidFill>
                          <a:latin typeface="Times New Roman"/>
                          <a:ea typeface="Times New Roman"/>
                        </a:rPr>
                        <a:t>1.93</a:t>
                      </a:r>
                      <a:endParaRPr lang="es-EC" sz="18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800">
                          <a:solidFill>
                            <a:srgbClr val="000000"/>
                          </a:solidFill>
                          <a:latin typeface="Times New Roman"/>
                          <a:ea typeface="Times New Roman"/>
                        </a:rPr>
                        <a:t>0.41</a:t>
                      </a:r>
                      <a:endParaRPr lang="es-EC" sz="18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058">
                <a:tc>
                  <a:txBody>
                    <a:bodyPr/>
                    <a:lstStyle/>
                    <a:p>
                      <a:pPr algn="ctr">
                        <a:spcAft>
                          <a:spcPts val="0"/>
                        </a:spcAft>
                      </a:pPr>
                      <a:r>
                        <a:rPr lang="es-EC" sz="1800">
                          <a:solidFill>
                            <a:srgbClr val="000000"/>
                          </a:solidFill>
                          <a:latin typeface="Times New Roman"/>
                          <a:ea typeface="Times New Roman"/>
                        </a:rPr>
                        <a:t>06</a:t>
                      </a:r>
                      <a:endParaRPr lang="es-EC" sz="18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800">
                          <a:solidFill>
                            <a:srgbClr val="000000"/>
                          </a:solidFill>
                          <a:latin typeface="Times New Roman"/>
                          <a:ea typeface="Times New Roman"/>
                        </a:rPr>
                        <a:t>1.86</a:t>
                      </a:r>
                      <a:endParaRPr lang="es-EC" sz="18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800">
                          <a:solidFill>
                            <a:srgbClr val="000000"/>
                          </a:solidFill>
                          <a:latin typeface="Times New Roman"/>
                          <a:ea typeface="Times New Roman"/>
                        </a:rPr>
                        <a:t>0.41</a:t>
                      </a:r>
                      <a:endParaRPr lang="es-EC" sz="18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058">
                <a:tc>
                  <a:txBody>
                    <a:bodyPr/>
                    <a:lstStyle/>
                    <a:p>
                      <a:pPr algn="ctr">
                        <a:spcAft>
                          <a:spcPts val="0"/>
                        </a:spcAft>
                      </a:pPr>
                      <a:r>
                        <a:rPr lang="es-EC" sz="1800">
                          <a:solidFill>
                            <a:srgbClr val="000000"/>
                          </a:solidFill>
                          <a:latin typeface="Times New Roman"/>
                          <a:ea typeface="Times New Roman"/>
                        </a:rPr>
                        <a:t>07</a:t>
                      </a:r>
                      <a:endParaRPr lang="es-EC" sz="18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800">
                          <a:solidFill>
                            <a:srgbClr val="000000"/>
                          </a:solidFill>
                          <a:latin typeface="Times New Roman"/>
                          <a:ea typeface="Times New Roman"/>
                        </a:rPr>
                        <a:t>1.91</a:t>
                      </a:r>
                      <a:endParaRPr lang="es-EC" sz="18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800">
                          <a:solidFill>
                            <a:srgbClr val="000000"/>
                          </a:solidFill>
                          <a:latin typeface="Times New Roman"/>
                          <a:ea typeface="Times New Roman"/>
                        </a:rPr>
                        <a:t>0.45</a:t>
                      </a:r>
                      <a:endParaRPr lang="es-EC" sz="18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058">
                <a:tc>
                  <a:txBody>
                    <a:bodyPr/>
                    <a:lstStyle/>
                    <a:p>
                      <a:pPr algn="ctr">
                        <a:spcAft>
                          <a:spcPts val="0"/>
                        </a:spcAft>
                      </a:pPr>
                      <a:r>
                        <a:rPr lang="es-EC" sz="1800">
                          <a:solidFill>
                            <a:srgbClr val="000000"/>
                          </a:solidFill>
                          <a:latin typeface="Times New Roman"/>
                          <a:ea typeface="Times New Roman"/>
                        </a:rPr>
                        <a:t>08</a:t>
                      </a:r>
                      <a:endParaRPr lang="es-EC" sz="18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800">
                          <a:solidFill>
                            <a:srgbClr val="000000"/>
                          </a:solidFill>
                          <a:latin typeface="Times New Roman"/>
                          <a:ea typeface="Times New Roman"/>
                        </a:rPr>
                        <a:t>1.76</a:t>
                      </a:r>
                      <a:endParaRPr lang="es-EC" sz="18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800">
                          <a:solidFill>
                            <a:srgbClr val="000000"/>
                          </a:solidFill>
                          <a:latin typeface="Times New Roman"/>
                          <a:ea typeface="Times New Roman"/>
                        </a:rPr>
                        <a:t>0.41</a:t>
                      </a:r>
                      <a:endParaRPr lang="es-EC" sz="18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2751">
                <a:tc>
                  <a:txBody>
                    <a:bodyPr/>
                    <a:lstStyle/>
                    <a:p>
                      <a:pPr algn="ctr">
                        <a:spcAft>
                          <a:spcPts val="0"/>
                        </a:spcAft>
                      </a:pPr>
                      <a:r>
                        <a:rPr lang="es-EC" sz="1800" b="1">
                          <a:solidFill>
                            <a:srgbClr val="000000"/>
                          </a:solidFill>
                          <a:latin typeface="Times New Roman"/>
                          <a:ea typeface="Times New Roman"/>
                        </a:rPr>
                        <a:t>PROMEDIO</a:t>
                      </a:r>
                      <a:endParaRPr lang="es-EC" sz="18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800" b="1">
                          <a:solidFill>
                            <a:srgbClr val="000000"/>
                          </a:solidFill>
                          <a:latin typeface="Times New Roman"/>
                          <a:ea typeface="Times New Roman"/>
                        </a:rPr>
                        <a:t>1.84</a:t>
                      </a:r>
                      <a:endParaRPr lang="es-EC" sz="18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800" b="1" dirty="0">
                          <a:solidFill>
                            <a:srgbClr val="000000"/>
                          </a:solidFill>
                          <a:latin typeface="Times New Roman"/>
                          <a:ea typeface="Times New Roman"/>
                        </a:rPr>
                        <a:t>0.42</a:t>
                      </a:r>
                      <a:endParaRPr lang="es-EC" sz="18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2225" name="Rectangle 1"/>
          <p:cNvSpPr>
            <a:spLocks noChangeArrowheads="1"/>
          </p:cNvSpPr>
          <p:nvPr/>
        </p:nvSpPr>
        <p:spPr bwMode="auto">
          <a:xfrm>
            <a:off x="1500166" y="1714488"/>
            <a:ext cx="650085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Crecimiento en DAP y altura  del bosque secundario.</a:t>
            </a:r>
            <a:endParaRPr kumimoji="0" lang="es-EC"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s-MX" b="1"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1"/>
          <p:cNvSpPr>
            <a:spLocks noChangeArrowheads="1"/>
          </p:cNvSpPr>
          <p:nvPr/>
        </p:nvSpPr>
        <p:spPr bwMode="auto">
          <a:xfrm>
            <a:off x="285720" y="5857892"/>
            <a:ext cx="392909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s-MX"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Fuente: El Autor.</a:t>
            </a: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5 CuadroTexto"/>
          <p:cNvSpPr txBox="1"/>
          <p:nvPr/>
        </p:nvSpPr>
        <p:spPr>
          <a:xfrm>
            <a:off x="6929454" y="2285992"/>
            <a:ext cx="1928826" cy="403187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es-MX" sz="1600" b="1" dirty="0" smtClean="0"/>
              <a:t>Se puede apreciar que el crecimiento promedio en DAP por especie entre el año cero (Abril del 2008) y el año uno (Abril del 2009), es de 1.84 cm y respecto de la  altura se puede ver un crecimiento de 0.42 m en el mismo periodo.</a:t>
            </a:r>
            <a:endParaRPr lang="es-EC" sz="1600" b="1" dirty="0" smtClean="0"/>
          </a:p>
          <a:p>
            <a:pPr algn="just"/>
            <a:endParaRPr lang="es-EC" sz="1600" b="1" dirty="0"/>
          </a:p>
        </p:txBody>
      </p:sp>
    </p:spTree>
  </p:cSld>
  <p:clrMapOvr>
    <a:masterClrMapping/>
  </p:clrMapOvr>
  <p:transition>
    <p:newsflash/>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714348" y="214290"/>
            <a:ext cx="8072494" cy="954107"/>
          </a:xfrm>
          <a:prstGeom prst="rect">
            <a:avLst/>
          </a:prstGeom>
          <a:noFill/>
        </p:spPr>
        <p:txBody>
          <a:bodyPr wrap="square" rtlCol="0">
            <a:spAutoFit/>
          </a:bodyPr>
          <a:lstStyle/>
          <a:p>
            <a:pPr marL="0" lvl="1"/>
            <a:r>
              <a:rPr lang="es-MX" b="1" dirty="0" smtClean="0"/>
              <a:t>Estructura horizontal y vertical del bosque secundario en la región amazónica ecuatoriana sector el Huino.</a:t>
            </a:r>
            <a:endParaRPr lang="es-EC" sz="2000" b="1" i="1" dirty="0" smtClean="0"/>
          </a:p>
          <a:p>
            <a:endParaRPr lang="es-EC" dirty="0"/>
          </a:p>
        </p:txBody>
      </p:sp>
      <p:graphicFrame>
        <p:nvGraphicFramePr>
          <p:cNvPr id="6" name="5 Gráfico"/>
          <p:cNvGraphicFramePr/>
          <p:nvPr/>
        </p:nvGraphicFramePr>
        <p:xfrm>
          <a:off x="142844" y="1214422"/>
          <a:ext cx="4286280" cy="32861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7 Gráfico"/>
          <p:cNvGraphicFramePr/>
          <p:nvPr/>
        </p:nvGraphicFramePr>
        <p:xfrm>
          <a:off x="4552934" y="1214422"/>
          <a:ext cx="4591066" cy="3286148"/>
        </p:xfrm>
        <a:graphic>
          <a:graphicData uri="http://schemas.openxmlformats.org/drawingml/2006/chart">
            <c:chart xmlns:c="http://schemas.openxmlformats.org/drawingml/2006/chart" xmlns:r="http://schemas.openxmlformats.org/officeDocument/2006/relationships" r:id="rId3"/>
          </a:graphicData>
        </a:graphic>
      </p:graphicFrame>
      <p:sp>
        <p:nvSpPr>
          <p:cNvPr id="9" name="8 CuadroTexto"/>
          <p:cNvSpPr txBox="1"/>
          <p:nvPr/>
        </p:nvSpPr>
        <p:spPr>
          <a:xfrm>
            <a:off x="428596" y="4572008"/>
            <a:ext cx="1428760" cy="461665"/>
          </a:xfrm>
          <a:prstGeom prst="rect">
            <a:avLst/>
          </a:prstGeom>
          <a:noFill/>
        </p:spPr>
        <p:txBody>
          <a:bodyPr wrap="square" rtlCol="0">
            <a:spAutoFit/>
          </a:bodyPr>
          <a:lstStyle/>
          <a:p>
            <a:r>
              <a:rPr lang="es-MX" sz="1200" dirty="0" smtClean="0"/>
              <a:t>Fuente: El Autor.</a:t>
            </a:r>
            <a:endParaRPr lang="es-EC" sz="1200" dirty="0" smtClean="0"/>
          </a:p>
          <a:p>
            <a:endParaRPr lang="es-EC" sz="1200" dirty="0"/>
          </a:p>
        </p:txBody>
      </p:sp>
      <p:sp>
        <p:nvSpPr>
          <p:cNvPr id="10" name="9 CuadroTexto"/>
          <p:cNvSpPr txBox="1"/>
          <p:nvPr/>
        </p:nvSpPr>
        <p:spPr>
          <a:xfrm>
            <a:off x="4929190" y="4572008"/>
            <a:ext cx="1428760" cy="461665"/>
          </a:xfrm>
          <a:prstGeom prst="rect">
            <a:avLst/>
          </a:prstGeom>
          <a:noFill/>
        </p:spPr>
        <p:txBody>
          <a:bodyPr wrap="square" rtlCol="0">
            <a:spAutoFit/>
          </a:bodyPr>
          <a:lstStyle/>
          <a:p>
            <a:r>
              <a:rPr lang="es-MX" sz="1200" dirty="0" smtClean="0"/>
              <a:t>Fuente: El Autor.</a:t>
            </a:r>
            <a:endParaRPr lang="es-EC" sz="1200" dirty="0" smtClean="0"/>
          </a:p>
          <a:p>
            <a:endParaRPr lang="es-EC" sz="1200" dirty="0"/>
          </a:p>
        </p:txBody>
      </p:sp>
      <p:sp>
        <p:nvSpPr>
          <p:cNvPr id="11" name="10 CuadroTexto"/>
          <p:cNvSpPr txBox="1"/>
          <p:nvPr/>
        </p:nvSpPr>
        <p:spPr>
          <a:xfrm>
            <a:off x="285720" y="5000636"/>
            <a:ext cx="8572560" cy="1569660"/>
          </a:xfrm>
          <a:prstGeom prst="rect">
            <a:avLst/>
          </a:prstGeom>
          <a:noFill/>
        </p:spPr>
        <p:txBody>
          <a:bodyPr wrap="square" rtlCol="0">
            <a:spAutoFit/>
          </a:bodyPr>
          <a:lstStyle/>
          <a:p>
            <a:pPr algn="just"/>
            <a:r>
              <a:rPr lang="es-MX" sz="1600" dirty="0" smtClean="0"/>
              <a:t>De acuerdo al gráfico 1, las mejores especies en la estructura horizontal del bosque secundario en el año cero (Abril 2008) son: Moral Bobo con 64.75 cm, Mindal con 30 cm y Bálsamo con 28 cm de DAP, mientras que el gráfico 2, indica las especies que tienen DAP inferiores en el bosque secundario son: Chuncho, Cedrillo y Cedro con diámetros de 13.22 cm, 13 cm y 11.90 cm respectivamente.</a:t>
            </a:r>
            <a:endParaRPr lang="es-EC" sz="1600" dirty="0" smtClean="0"/>
          </a:p>
          <a:p>
            <a:pPr algn="just"/>
            <a:endParaRPr lang="es-EC" sz="1600" dirty="0"/>
          </a:p>
        </p:txBody>
      </p:sp>
    </p:spTree>
  </p:cSld>
  <p:clrMapOvr>
    <a:masterClrMapping/>
  </p:clrMapOvr>
  <p:transition>
    <p:newsflash/>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nvGraphicFramePr>
        <p:xfrm>
          <a:off x="571472" y="571480"/>
          <a:ext cx="4643470" cy="250033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4 Gráfico"/>
          <p:cNvGraphicFramePr/>
          <p:nvPr/>
        </p:nvGraphicFramePr>
        <p:xfrm>
          <a:off x="571472" y="3857628"/>
          <a:ext cx="4714908" cy="2543194"/>
        </p:xfrm>
        <a:graphic>
          <a:graphicData uri="http://schemas.openxmlformats.org/drawingml/2006/chart">
            <c:chart xmlns:c="http://schemas.openxmlformats.org/drawingml/2006/chart" xmlns:r="http://schemas.openxmlformats.org/officeDocument/2006/relationships" r:id="rId3"/>
          </a:graphicData>
        </a:graphic>
      </p:graphicFrame>
      <p:sp>
        <p:nvSpPr>
          <p:cNvPr id="6" name="5 CuadroTexto"/>
          <p:cNvSpPr txBox="1"/>
          <p:nvPr/>
        </p:nvSpPr>
        <p:spPr>
          <a:xfrm>
            <a:off x="500034" y="3143248"/>
            <a:ext cx="1428760" cy="461665"/>
          </a:xfrm>
          <a:prstGeom prst="rect">
            <a:avLst/>
          </a:prstGeom>
          <a:noFill/>
        </p:spPr>
        <p:txBody>
          <a:bodyPr wrap="square" rtlCol="0">
            <a:spAutoFit/>
          </a:bodyPr>
          <a:lstStyle/>
          <a:p>
            <a:r>
              <a:rPr lang="es-MX" sz="1200" dirty="0" smtClean="0"/>
              <a:t>Fuente: El Autor.</a:t>
            </a:r>
            <a:endParaRPr lang="es-EC" sz="1200" dirty="0" smtClean="0"/>
          </a:p>
          <a:p>
            <a:endParaRPr lang="es-EC" sz="1200" dirty="0"/>
          </a:p>
        </p:txBody>
      </p:sp>
      <p:sp>
        <p:nvSpPr>
          <p:cNvPr id="7" name="6 CuadroTexto"/>
          <p:cNvSpPr txBox="1"/>
          <p:nvPr/>
        </p:nvSpPr>
        <p:spPr>
          <a:xfrm>
            <a:off x="571472" y="6396359"/>
            <a:ext cx="1428760" cy="461665"/>
          </a:xfrm>
          <a:prstGeom prst="rect">
            <a:avLst/>
          </a:prstGeom>
          <a:noFill/>
        </p:spPr>
        <p:txBody>
          <a:bodyPr wrap="square" rtlCol="0">
            <a:spAutoFit/>
          </a:bodyPr>
          <a:lstStyle/>
          <a:p>
            <a:r>
              <a:rPr lang="es-MX" sz="1200" dirty="0" smtClean="0"/>
              <a:t>Fuente: El Autor.</a:t>
            </a:r>
            <a:endParaRPr lang="es-EC" sz="1200" dirty="0" smtClean="0"/>
          </a:p>
          <a:p>
            <a:endParaRPr lang="es-EC" sz="1200" dirty="0"/>
          </a:p>
        </p:txBody>
      </p:sp>
      <p:sp>
        <p:nvSpPr>
          <p:cNvPr id="8" name="7 CuadroTexto"/>
          <p:cNvSpPr txBox="1"/>
          <p:nvPr/>
        </p:nvSpPr>
        <p:spPr>
          <a:xfrm>
            <a:off x="5786446" y="571480"/>
            <a:ext cx="3143272" cy="59093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MX" dirty="0" smtClean="0"/>
              <a:t>En lo referente a la estructura vertical del bosque secundario del sector Huino, en la región amazónica del Ecuador, en el año cero (Abril 2008), el gráfico 3, indica que las especies con mayores alturas son: Moral Bobo, Mindal y Bálsamo con  22.07 m, 20.10 m y 19.91 m respectivamente, mientras que, en el gráfico 4, se puede apreciar que las especies con alturas inferiores en el bosque secundario son: Chuncho, Sangre de gallina y Sapote con 10.81 m, 6 87 m y 5.54 m respectivamente.</a:t>
            </a:r>
            <a:endParaRPr lang="es-EC" dirty="0" smtClean="0"/>
          </a:p>
          <a:p>
            <a:pPr algn="just"/>
            <a:endParaRPr lang="es-EC" dirty="0"/>
          </a:p>
        </p:txBody>
      </p:sp>
    </p:spTree>
  </p:cSld>
  <p:clrMapOvr>
    <a:masterClrMapping/>
  </p:clrMapOvr>
  <p:transition>
    <p:newsflash/>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nvGraphicFramePr>
        <p:xfrm>
          <a:off x="4391024" y="214290"/>
          <a:ext cx="4752976" cy="292893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4 Gráfico"/>
          <p:cNvGraphicFramePr/>
          <p:nvPr/>
        </p:nvGraphicFramePr>
        <p:xfrm>
          <a:off x="4391024" y="3457574"/>
          <a:ext cx="4752976" cy="2757508"/>
        </p:xfrm>
        <a:graphic>
          <a:graphicData uri="http://schemas.openxmlformats.org/drawingml/2006/chart">
            <c:chart xmlns:c="http://schemas.openxmlformats.org/drawingml/2006/chart" xmlns:r="http://schemas.openxmlformats.org/officeDocument/2006/relationships" r:id="rId3"/>
          </a:graphicData>
        </a:graphic>
      </p:graphicFrame>
      <p:sp>
        <p:nvSpPr>
          <p:cNvPr id="6" name="5 CuadroTexto"/>
          <p:cNvSpPr txBox="1"/>
          <p:nvPr/>
        </p:nvSpPr>
        <p:spPr>
          <a:xfrm>
            <a:off x="4429124" y="3110211"/>
            <a:ext cx="1428760" cy="461665"/>
          </a:xfrm>
          <a:prstGeom prst="rect">
            <a:avLst/>
          </a:prstGeom>
          <a:noFill/>
        </p:spPr>
        <p:txBody>
          <a:bodyPr wrap="square" rtlCol="0">
            <a:spAutoFit/>
          </a:bodyPr>
          <a:lstStyle/>
          <a:p>
            <a:r>
              <a:rPr lang="es-MX" sz="1200" dirty="0" smtClean="0"/>
              <a:t>Fuente: El Autor.</a:t>
            </a:r>
            <a:endParaRPr lang="es-EC" sz="1200" dirty="0" smtClean="0"/>
          </a:p>
          <a:p>
            <a:endParaRPr lang="es-EC" sz="1200" dirty="0"/>
          </a:p>
        </p:txBody>
      </p:sp>
      <p:sp>
        <p:nvSpPr>
          <p:cNvPr id="7" name="6 CuadroTexto"/>
          <p:cNvSpPr txBox="1"/>
          <p:nvPr/>
        </p:nvSpPr>
        <p:spPr>
          <a:xfrm>
            <a:off x="4429124" y="6182045"/>
            <a:ext cx="1428760" cy="461665"/>
          </a:xfrm>
          <a:prstGeom prst="rect">
            <a:avLst/>
          </a:prstGeom>
          <a:noFill/>
        </p:spPr>
        <p:txBody>
          <a:bodyPr wrap="square" rtlCol="0">
            <a:spAutoFit/>
          </a:bodyPr>
          <a:lstStyle/>
          <a:p>
            <a:r>
              <a:rPr lang="es-MX" sz="1200" dirty="0" smtClean="0"/>
              <a:t>Fuente: El Autor.</a:t>
            </a:r>
            <a:endParaRPr lang="es-EC" sz="1200" dirty="0" smtClean="0"/>
          </a:p>
          <a:p>
            <a:endParaRPr lang="es-EC" sz="1200" dirty="0"/>
          </a:p>
        </p:txBody>
      </p:sp>
      <p:sp>
        <p:nvSpPr>
          <p:cNvPr id="8" name="7 CuadroTexto"/>
          <p:cNvSpPr txBox="1"/>
          <p:nvPr/>
        </p:nvSpPr>
        <p:spPr>
          <a:xfrm rot="21254971">
            <a:off x="642910" y="1571612"/>
            <a:ext cx="3286148" cy="4247317"/>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es-MX" dirty="0" smtClean="0"/>
              <a:t>En el año uno (Abril 2009), la estructura horizontal de acuerdo al gráfico 5, se puede apreciar que las especies que presentan DAP superiores son: Moral bobo, Mindal y Sangre de gallina con 65.85 cm, 31.70 cm y 25.60 cm respectivamente y el gráfico 6, indica que  las especies con DAP inferiores, son: Cedrillo Chuncho y Cedro con 14.40 cm, 13.05 cm y 12.30 cm respectivamente.</a:t>
            </a:r>
            <a:endParaRPr lang="es-EC" dirty="0" smtClean="0"/>
          </a:p>
          <a:p>
            <a:pPr algn="just"/>
            <a:endParaRPr lang="es-EC" dirty="0"/>
          </a:p>
        </p:txBody>
      </p:sp>
    </p:spTree>
  </p:cSld>
  <p:clrMapOvr>
    <a:masterClrMapping/>
  </p:clrMapOvr>
  <p:transition>
    <p:newsflash/>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nvGraphicFramePr>
        <p:xfrm>
          <a:off x="0" y="0"/>
          <a:ext cx="4775703" cy="295023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4 Gráfico"/>
          <p:cNvGraphicFramePr/>
          <p:nvPr/>
        </p:nvGraphicFramePr>
        <p:xfrm>
          <a:off x="0" y="3286124"/>
          <a:ext cx="4757923" cy="3044861"/>
        </p:xfrm>
        <a:graphic>
          <a:graphicData uri="http://schemas.openxmlformats.org/drawingml/2006/chart">
            <c:chart xmlns:c="http://schemas.openxmlformats.org/drawingml/2006/chart" xmlns:r="http://schemas.openxmlformats.org/officeDocument/2006/relationships" r:id="rId3"/>
          </a:graphicData>
        </a:graphic>
      </p:graphicFrame>
      <p:sp>
        <p:nvSpPr>
          <p:cNvPr id="6" name="5 CuadroTexto"/>
          <p:cNvSpPr txBox="1"/>
          <p:nvPr/>
        </p:nvSpPr>
        <p:spPr>
          <a:xfrm>
            <a:off x="285720" y="2928934"/>
            <a:ext cx="1428760" cy="461665"/>
          </a:xfrm>
          <a:prstGeom prst="rect">
            <a:avLst/>
          </a:prstGeom>
          <a:noFill/>
        </p:spPr>
        <p:txBody>
          <a:bodyPr wrap="square" rtlCol="0">
            <a:spAutoFit/>
          </a:bodyPr>
          <a:lstStyle/>
          <a:p>
            <a:r>
              <a:rPr lang="es-MX" sz="1200" dirty="0" smtClean="0"/>
              <a:t>Fuente: El Autor.</a:t>
            </a:r>
            <a:endParaRPr lang="es-EC" sz="1200" dirty="0" smtClean="0"/>
          </a:p>
          <a:p>
            <a:endParaRPr lang="es-EC" sz="1200" dirty="0"/>
          </a:p>
        </p:txBody>
      </p:sp>
      <p:sp>
        <p:nvSpPr>
          <p:cNvPr id="7" name="6 CuadroTexto"/>
          <p:cNvSpPr txBox="1"/>
          <p:nvPr/>
        </p:nvSpPr>
        <p:spPr>
          <a:xfrm>
            <a:off x="285720" y="6324921"/>
            <a:ext cx="1428760" cy="461665"/>
          </a:xfrm>
          <a:prstGeom prst="rect">
            <a:avLst/>
          </a:prstGeom>
          <a:noFill/>
        </p:spPr>
        <p:txBody>
          <a:bodyPr wrap="square" rtlCol="0">
            <a:spAutoFit/>
          </a:bodyPr>
          <a:lstStyle/>
          <a:p>
            <a:r>
              <a:rPr lang="es-MX" sz="1200" dirty="0" smtClean="0"/>
              <a:t>Fuente: El Autor.</a:t>
            </a:r>
            <a:endParaRPr lang="es-EC" sz="1200" dirty="0" smtClean="0"/>
          </a:p>
          <a:p>
            <a:endParaRPr lang="es-EC" sz="1200" dirty="0"/>
          </a:p>
        </p:txBody>
      </p:sp>
      <p:sp>
        <p:nvSpPr>
          <p:cNvPr id="8" name="7 Paralelogramo"/>
          <p:cNvSpPr/>
          <p:nvPr/>
        </p:nvSpPr>
        <p:spPr>
          <a:xfrm>
            <a:off x="4929190" y="642918"/>
            <a:ext cx="4071966" cy="5643602"/>
          </a:xfrm>
          <a:prstGeom prst="parallelogram">
            <a:avLst>
              <a:gd name="adj" fmla="val 14546"/>
            </a:avLst>
          </a:prstGeom>
          <a:effectLst>
            <a:glow rad="101600">
              <a:schemeClr val="accent5">
                <a:lumMod val="10000"/>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dirty="0" smtClean="0">
                <a:solidFill>
                  <a:schemeClr val="accent4"/>
                </a:solidFill>
              </a:rPr>
              <a:t>De acuerdo al gráfico 7, el perfil vertical en el año uno (Abril 2009), se puede apreciar que  las mejores especies son: Moral bobo, Mindal y Bálsamo con alturas promedio de 22.55 m, 20.60 m y 17.30 m respectivamente, mientras que el gráfico 8, nos indica que las especies con alturas inferiores en el bosque secundario son: Chuncho, Sangre de gallina y Sapote con longitudes de 10.07 m, 7.29 m y 5.91 m respectivamente.  </a:t>
            </a:r>
            <a:endParaRPr lang="es-EC" dirty="0" smtClean="0">
              <a:solidFill>
                <a:schemeClr val="accent4"/>
              </a:solidFill>
            </a:endParaRPr>
          </a:p>
          <a:p>
            <a:pPr algn="just"/>
            <a:endParaRPr lang="es-EC" dirty="0">
              <a:solidFill>
                <a:schemeClr val="accent4"/>
              </a:solidFill>
            </a:endParaRPr>
          </a:p>
        </p:txBody>
      </p:sp>
    </p:spTree>
  </p:cSld>
  <p:clrMapOvr>
    <a:masterClrMapping/>
  </p:clrMapOvr>
  <p:transition>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rot="285830">
            <a:off x="323850" y="549277"/>
            <a:ext cx="8496300" cy="5632311"/>
          </a:xfrm>
          <a:prstGeom prst="rect">
            <a:avLst/>
          </a:prstGeom>
          <a:ln w="12700">
            <a:noFill/>
            <a:miter lim="800000"/>
            <a:headEnd type="none" w="sm" len="sm"/>
            <a:tailEnd type="none" w="sm" len="sm"/>
          </a:ln>
          <a:effectLst>
            <a:glow rad="228600">
              <a:schemeClr val="accent2">
                <a:satMod val="175000"/>
                <a:alpha val="40000"/>
              </a:schemeClr>
            </a:glow>
          </a:effectLst>
        </p:spPr>
        <p:style>
          <a:lnRef idx="0">
            <a:scrgbClr r="0" g="0" b="0"/>
          </a:lnRef>
          <a:fillRef idx="1002">
            <a:schemeClr val="lt2"/>
          </a:fillRef>
          <a:effectRef idx="0">
            <a:scrgbClr r="0" g="0" b="0"/>
          </a:effectRef>
          <a:fontRef idx="major"/>
        </p:style>
        <p:txBody>
          <a:bodyPr>
            <a:spAutoFit/>
          </a:bodyPr>
          <a:lstStyle/>
          <a:p>
            <a:pPr marL="914400" lvl="1" indent="-457200" algn="just">
              <a:tabLst>
                <a:tab pos="261938" algn="l"/>
              </a:tabLst>
            </a:pPr>
            <a:r>
              <a:rPr lang="es-MX" sz="2000" b="1" dirty="0" smtClean="0"/>
              <a:t>OBJETIVOS.</a:t>
            </a:r>
          </a:p>
          <a:p>
            <a:pPr marL="914400" lvl="1" indent="-457200" algn="just">
              <a:tabLst>
                <a:tab pos="261938" algn="l"/>
              </a:tabLst>
            </a:pPr>
            <a:endParaRPr lang="es-MX" sz="2000" b="1" dirty="0"/>
          </a:p>
          <a:p>
            <a:pPr marL="914400" lvl="1" indent="-457200" algn="just">
              <a:tabLst>
                <a:tab pos="261938" algn="l"/>
              </a:tabLst>
            </a:pPr>
            <a:r>
              <a:rPr lang="es-MX" sz="2000" b="1" dirty="0" smtClean="0"/>
              <a:t>OBJETIVO GENERAL.</a:t>
            </a:r>
          </a:p>
          <a:p>
            <a:pPr marL="1828800" lvl="3" indent="-457200" algn="just">
              <a:tabLst>
                <a:tab pos="261938" algn="l"/>
              </a:tabLst>
            </a:pPr>
            <a:endParaRPr lang="es-MX" sz="2000" b="1" dirty="0"/>
          </a:p>
          <a:p>
            <a:pPr marL="722313" lvl="0"/>
            <a:r>
              <a:rPr lang="es-MX" sz="2000" dirty="0"/>
              <a:t>Determinar el crecimiento diamétrico anual y su estructura de un bosque secundario en la Región Amazónica Ecuatoriana, sector El Huino Provincia de Orellana.</a:t>
            </a:r>
            <a:endParaRPr lang="es-EC" sz="2000" dirty="0"/>
          </a:p>
          <a:p>
            <a:pPr marL="1371600" lvl="2" indent="-922338" algn="just">
              <a:buClr>
                <a:schemeClr val="accent1"/>
              </a:buClr>
              <a:tabLst>
                <a:tab pos="261938" algn="l"/>
              </a:tabLst>
            </a:pPr>
            <a:endParaRPr lang="es-MX" sz="2000" b="1" dirty="0" smtClean="0"/>
          </a:p>
          <a:p>
            <a:pPr marL="1371600" lvl="2" indent="-922338" algn="just">
              <a:buClr>
                <a:schemeClr val="accent1"/>
              </a:buClr>
              <a:tabLst>
                <a:tab pos="261938" algn="l"/>
              </a:tabLst>
            </a:pPr>
            <a:r>
              <a:rPr lang="es-MX" sz="2000" b="1" dirty="0" smtClean="0"/>
              <a:t>OBJETIVOS ESPECÍFICOS.</a:t>
            </a:r>
            <a:endParaRPr lang="es-MX" sz="2000" b="1" dirty="0"/>
          </a:p>
          <a:p>
            <a:pPr marL="1371600" lvl="2" indent="-457200" algn="just">
              <a:tabLst>
                <a:tab pos="261938" algn="l"/>
              </a:tabLst>
            </a:pPr>
            <a:endParaRPr lang="es-MX" sz="2000" b="1" dirty="0"/>
          </a:p>
          <a:p>
            <a:pPr marL="722313" lvl="0" algn="just">
              <a:buFont typeface="Wingdings" pitchFamily="2" charset="2"/>
              <a:buChar char="v"/>
            </a:pPr>
            <a:r>
              <a:rPr lang="es-MX" sz="2000" dirty="0" smtClean="0"/>
              <a:t> Determinar </a:t>
            </a:r>
            <a:r>
              <a:rPr lang="es-MX" sz="2000" dirty="0"/>
              <a:t>el crecimiento en diámetro y altura del bosque secundario</a:t>
            </a:r>
            <a:r>
              <a:rPr lang="es-MX" sz="2000" dirty="0" smtClean="0"/>
              <a:t>.</a:t>
            </a:r>
          </a:p>
          <a:p>
            <a:pPr marL="722313" lvl="0" algn="just">
              <a:buFont typeface="Wingdings" pitchFamily="2" charset="2"/>
              <a:buChar char="v"/>
            </a:pPr>
            <a:endParaRPr lang="es-EC" sz="2000" dirty="0"/>
          </a:p>
          <a:p>
            <a:pPr marL="722313" lvl="0" algn="just">
              <a:buFont typeface="Wingdings" pitchFamily="2" charset="2"/>
              <a:buChar char="v"/>
            </a:pPr>
            <a:r>
              <a:rPr lang="es-MX" sz="2000" dirty="0" smtClean="0"/>
              <a:t> Establecer </a:t>
            </a:r>
            <a:r>
              <a:rPr lang="es-MX" sz="2000" dirty="0"/>
              <a:t>la estructura horizontal y vertical del bosque secundario</a:t>
            </a:r>
            <a:r>
              <a:rPr lang="es-MX" sz="2000" dirty="0" smtClean="0"/>
              <a:t>.</a:t>
            </a:r>
          </a:p>
          <a:p>
            <a:pPr marL="722313" lvl="0" algn="just">
              <a:buFont typeface="Wingdings" pitchFamily="2" charset="2"/>
              <a:buChar char="v"/>
            </a:pPr>
            <a:endParaRPr lang="es-EC" sz="2000" dirty="0"/>
          </a:p>
          <a:p>
            <a:pPr marL="722313" lvl="0" algn="just">
              <a:buFont typeface="Wingdings" pitchFamily="2" charset="2"/>
              <a:buChar char="v"/>
            </a:pPr>
            <a:r>
              <a:rPr lang="es-MX" sz="2000" dirty="0" smtClean="0"/>
              <a:t> Elaborar </a:t>
            </a:r>
            <a:r>
              <a:rPr lang="es-MX" sz="2000" dirty="0"/>
              <a:t>los perfiles idealizados del bosque secundario.</a:t>
            </a:r>
            <a:endParaRPr lang="es-EC" sz="2000" dirty="0"/>
          </a:p>
          <a:p>
            <a:pPr marL="722313" lvl="2" algn="just">
              <a:buClr>
                <a:schemeClr val="accent1"/>
              </a:buClr>
              <a:buFont typeface="Arial" pitchFamily="34" charset="0"/>
              <a:buChar char="•"/>
              <a:tabLst>
                <a:tab pos="261938" algn="l"/>
              </a:tabLst>
            </a:pPr>
            <a:endParaRPr lang="es-ES_tradnl" sz="2000" dirty="0"/>
          </a:p>
        </p:txBody>
      </p:sp>
    </p:spTree>
  </p:cSld>
  <p:clrMapOvr>
    <a:masterClrMapping/>
  </p:clrMapOvr>
  <p:transition>
    <p:newsflash/>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71472" y="0"/>
            <a:ext cx="8286808" cy="954107"/>
          </a:xfrm>
          <a:prstGeom prst="rect">
            <a:avLst/>
          </a:prstGeom>
          <a:noFill/>
        </p:spPr>
        <p:txBody>
          <a:bodyPr wrap="square" rtlCol="0">
            <a:spAutoFit/>
          </a:bodyPr>
          <a:lstStyle/>
          <a:p>
            <a:pPr marL="0" lvl="1"/>
            <a:r>
              <a:rPr lang="es-MX" b="1" dirty="0" smtClean="0"/>
              <a:t>Perfiles idealizados del bosque secundario en la región amazónica ecuatoriana sector Huino.</a:t>
            </a:r>
            <a:endParaRPr lang="es-EC" sz="2000" b="1" i="1" dirty="0" smtClean="0"/>
          </a:p>
          <a:p>
            <a:endParaRPr lang="es-EC" dirty="0"/>
          </a:p>
        </p:txBody>
      </p:sp>
      <p:graphicFrame>
        <p:nvGraphicFramePr>
          <p:cNvPr id="5" name="4 Gráfico"/>
          <p:cNvGraphicFramePr/>
          <p:nvPr/>
        </p:nvGraphicFramePr>
        <p:xfrm>
          <a:off x="928662" y="1071546"/>
          <a:ext cx="7500990" cy="3043328"/>
        </p:xfrm>
        <a:graphic>
          <a:graphicData uri="http://schemas.openxmlformats.org/drawingml/2006/chart">
            <c:chart xmlns:c="http://schemas.openxmlformats.org/drawingml/2006/chart" xmlns:r="http://schemas.openxmlformats.org/officeDocument/2006/relationships" r:id="rId2"/>
          </a:graphicData>
        </a:graphic>
      </p:graphicFrame>
      <p:sp>
        <p:nvSpPr>
          <p:cNvPr id="6" name="5 CuadroTexto"/>
          <p:cNvSpPr txBox="1"/>
          <p:nvPr/>
        </p:nvSpPr>
        <p:spPr>
          <a:xfrm>
            <a:off x="857224" y="4110343"/>
            <a:ext cx="1428760" cy="461665"/>
          </a:xfrm>
          <a:prstGeom prst="rect">
            <a:avLst/>
          </a:prstGeom>
          <a:noFill/>
        </p:spPr>
        <p:txBody>
          <a:bodyPr wrap="square" rtlCol="0">
            <a:spAutoFit/>
          </a:bodyPr>
          <a:lstStyle/>
          <a:p>
            <a:r>
              <a:rPr lang="es-MX" sz="1200" dirty="0" smtClean="0"/>
              <a:t>Fuente: El Autor.</a:t>
            </a:r>
            <a:endParaRPr lang="es-EC" sz="1200" dirty="0" smtClean="0"/>
          </a:p>
          <a:p>
            <a:endParaRPr lang="es-EC" sz="1200" dirty="0"/>
          </a:p>
        </p:txBody>
      </p:sp>
      <p:sp>
        <p:nvSpPr>
          <p:cNvPr id="7" name="6 CuadroTexto"/>
          <p:cNvSpPr txBox="1"/>
          <p:nvPr/>
        </p:nvSpPr>
        <p:spPr>
          <a:xfrm>
            <a:off x="571472" y="4714884"/>
            <a:ext cx="8072494" cy="1754326"/>
          </a:xfrm>
          <a:prstGeom prst="rect">
            <a:avLst/>
          </a:prstGeom>
          <a:noFill/>
        </p:spPr>
        <p:txBody>
          <a:bodyPr wrap="square" rtlCol="0">
            <a:spAutoFit/>
          </a:bodyPr>
          <a:lstStyle/>
          <a:p>
            <a:pPr algn="just"/>
            <a:r>
              <a:rPr lang="es-MX" dirty="0" smtClean="0"/>
              <a:t>De acuerdo al gráfico 9, se puede considerar que la Parcela 01 tiene el mayor promedio en DAP, siendo este de 21.98cm, seguido de las Parcelas 07 y 02 con 19.63 cm y 19.32 cm respectivamente, por último se puede observar que los menores diámetros están en las parcelas 05, 08 y 06 con promedios de 17.96 cm 17.65 cm y 17.07 cm respectivamente.</a:t>
            </a:r>
            <a:endParaRPr lang="es-EC" dirty="0" smtClean="0"/>
          </a:p>
          <a:p>
            <a:pPr algn="just"/>
            <a:endParaRPr lang="es-EC" dirty="0"/>
          </a:p>
        </p:txBody>
      </p:sp>
    </p:spTree>
  </p:cSld>
  <p:clrMapOvr>
    <a:masterClrMapping/>
  </p:clrMapOvr>
  <p:transition>
    <p:newsflash/>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nvGraphicFramePr>
        <p:xfrm>
          <a:off x="642910" y="285728"/>
          <a:ext cx="8215370" cy="3786214"/>
        </p:xfrm>
        <a:graphic>
          <a:graphicData uri="http://schemas.openxmlformats.org/drawingml/2006/chart">
            <c:chart xmlns:c="http://schemas.openxmlformats.org/drawingml/2006/chart" xmlns:r="http://schemas.openxmlformats.org/officeDocument/2006/relationships" r:id="rId2"/>
          </a:graphicData>
        </a:graphic>
      </p:graphicFrame>
      <p:sp>
        <p:nvSpPr>
          <p:cNvPr id="5" name="4 CuadroTexto"/>
          <p:cNvSpPr txBox="1"/>
          <p:nvPr/>
        </p:nvSpPr>
        <p:spPr>
          <a:xfrm>
            <a:off x="785786" y="4500570"/>
            <a:ext cx="7572428" cy="2031325"/>
          </a:xfrm>
          <a:prstGeom prst="rect">
            <a:avLst/>
          </a:prstGeom>
          <a:noFill/>
        </p:spPr>
        <p:txBody>
          <a:bodyPr wrap="square" rtlCol="0">
            <a:spAutoFit/>
          </a:bodyPr>
          <a:lstStyle/>
          <a:p>
            <a:pPr algn="just"/>
            <a:r>
              <a:rPr lang="es-MX" dirty="0" smtClean="0"/>
              <a:t>De acuerdo al gráfico 10, se puede apreciar que el perfil idealizado del bosque secundario en el año uno, la Parcela 01 tiene el mayor promedio en DAP siendo este de 22.40 cm seguido de las Parcelas 03 y 02 con 20.40 cm y 20.06 cm respectivamente, por último se puede observar que los menores diámetros están en las parcelas 05, 08 y 06 con promedios de 18.60 cm, 18.55 cm y 17.65 cm respectivamente. </a:t>
            </a:r>
            <a:endParaRPr lang="es-EC" dirty="0" smtClean="0"/>
          </a:p>
          <a:p>
            <a:pPr algn="just"/>
            <a:endParaRPr lang="es-EC" dirty="0"/>
          </a:p>
        </p:txBody>
      </p:sp>
      <p:sp>
        <p:nvSpPr>
          <p:cNvPr id="6" name="5 CuadroTexto"/>
          <p:cNvSpPr txBox="1"/>
          <p:nvPr/>
        </p:nvSpPr>
        <p:spPr>
          <a:xfrm>
            <a:off x="857224" y="4110343"/>
            <a:ext cx="1428760" cy="461665"/>
          </a:xfrm>
          <a:prstGeom prst="rect">
            <a:avLst/>
          </a:prstGeom>
          <a:noFill/>
        </p:spPr>
        <p:txBody>
          <a:bodyPr wrap="square" rtlCol="0">
            <a:spAutoFit/>
          </a:bodyPr>
          <a:lstStyle/>
          <a:p>
            <a:r>
              <a:rPr lang="es-MX" sz="1200" dirty="0" smtClean="0"/>
              <a:t>Fuente: El Autor.</a:t>
            </a:r>
            <a:endParaRPr lang="es-EC" sz="1200" dirty="0" smtClean="0"/>
          </a:p>
          <a:p>
            <a:endParaRPr lang="es-EC" sz="1200" dirty="0"/>
          </a:p>
        </p:txBody>
      </p:sp>
    </p:spTree>
  </p:cSld>
  <p:clrMapOvr>
    <a:masterClrMapping/>
  </p:clrMapOvr>
  <p:transition>
    <p:newsflash/>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nvGraphicFramePr>
        <p:xfrm>
          <a:off x="428596" y="285728"/>
          <a:ext cx="8429684" cy="3929090"/>
        </p:xfrm>
        <a:graphic>
          <a:graphicData uri="http://schemas.openxmlformats.org/drawingml/2006/chart">
            <c:chart xmlns:c="http://schemas.openxmlformats.org/drawingml/2006/chart" xmlns:r="http://schemas.openxmlformats.org/officeDocument/2006/relationships" r:id="rId2"/>
          </a:graphicData>
        </a:graphic>
      </p:graphicFrame>
      <p:sp>
        <p:nvSpPr>
          <p:cNvPr id="5" name="4 CuadroTexto"/>
          <p:cNvSpPr txBox="1"/>
          <p:nvPr/>
        </p:nvSpPr>
        <p:spPr>
          <a:xfrm>
            <a:off x="571472" y="4786322"/>
            <a:ext cx="7929618" cy="1754326"/>
          </a:xfrm>
          <a:prstGeom prst="rect">
            <a:avLst/>
          </a:prstGeom>
          <a:noFill/>
        </p:spPr>
        <p:txBody>
          <a:bodyPr wrap="square" rtlCol="0">
            <a:spAutoFit/>
          </a:bodyPr>
          <a:lstStyle/>
          <a:p>
            <a:pPr algn="just"/>
            <a:r>
              <a:rPr lang="es-MX" dirty="0" smtClean="0"/>
              <a:t>De acuerdo al gráfico 11, se puede apreciar que el perfil vertical  idealizado del bosque secundario en el año cero, la Parcela 07 presenta el mayor promedio en altura, siendo este de 16.35 m, seguido de las parcela 05 y 02 con alturas promedio de 15.24 m y 15.08 m respectivamente y por ultimo tenemos que las Parcelas04 y 01 con13.96 m y 12.26 m respectivamente.</a:t>
            </a:r>
            <a:endParaRPr lang="es-EC" dirty="0" smtClean="0"/>
          </a:p>
          <a:p>
            <a:pPr algn="just"/>
            <a:endParaRPr lang="es-EC" dirty="0"/>
          </a:p>
        </p:txBody>
      </p:sp>
      <p:sp>
        <p:nvSpPr>
          <p:cNvPr id="6" name="5 CuadroTexto"/>
          <p:cNvSpPr txBox="1"/>
          <p:nvPr/>
        </p:nvSpPr>
        <p:spPr>
          <a:xfrm>
            <a:off x="500034" y="4286256"/>
            <a:ext cx="1428760" cy="461665"/>
          </a:xfrm>
          <a:prstGeom prst="rect">
            <a:avLst/>
          </a:prstGeom>
          <a:noFill/>
        </p:spPr>
        <p:txBody>
          <a:bodyPr wrap="square" rtlCol="0">
            <a:spAutoFit/>
          </a:bodyPr>
          <a:lstStyle/>
          <a:p>
            <a:r>
              <a:rPr lang="es-MX" sz="1200" dirty="0" smtClean="0"/>
              <a:t>Fuente: El Autor.</a:t>
            </a:r>
            <a:endParaRPr lang="es-EC" sz="1200" dirty="0" smtClean="0"/>
          </a:p>
          <a:p>
            <a:endParaRPr lang="es-EC" sz="1200" dirty="0"/>
          </a:p>
        </p:txBody>
      </p:sp>
    </p:spTree>
  </p:cSld>
  <p:clrMapOvr>
    <a:masterClrMapping/>
  </p:clrMapOvr>
  <p:transition>
    <p:newsflash/>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857224" y="4110343"/>
            <a:ext cx="1428760" cy="461665"/>
          </a:xfrm>
          <a:prstGeom prst="rect">
            <a:avLst/>
          </a:prstGeom>
          <a:noFill/>
        </p:spPr>
        <p:txBody>
          <a:bodyPr wrap="square" rtlCol="0">
            <a:spAutoFit/>
          </a:bodyPr>
          <a:lstStyle/>
          <a:p>
            <a:r>
              <a:rPr lang="es-MX" sz="1200" dirty="0" smtClean="0"/>
              <a:t>Fuente: El Autor.</a:t>
            </a:r>
            <a:endParaRPr lang="es-EC" sz="1200" dirty="0" smtClean="0"/>
          </a:p>
          <a:p>
            <a:endParaRPr lang="es-EC" sz="1200" dirty="0"/>
          </a:p>
        </p:txBody>
      </p:sp>
      <p:graphicFrame>
        <p:nvGraphicFramePr>
          <p:cNvPr id="5" name="4 Gráfico"/>
          <p:cNvGraphicFramePr/>
          <p:nvPr/>
        </p:nvGraphicFramePr>
        <p:xfrm>
          <a:off x="357158" y="285728"/>
          <a:ext cx="8501122" cy="3786214"/>
        </p:xfrm>
        <a:graphic>
          <a:graphicData uri="http://schemas.openxmlformats.org/drawingml/2006/chart">
            <c:chart xmlns:c="http://schemas.openxmlformats.org/drawingml/2006/chart" xmlns:r="http://schemas.openxmlformats.org/officeDocument/2006/relationships" r:id="rId2"/>
          </a:graphicData>
        </a:graphic>
      </p:graphicFrame>
      <p:sp>
        <p:nvSpPr>
          <p:cNvPr id="6" name="5 CuadroTexto"/>
          <p:cNvSpPr txBox="1"/>
          <p:nvPr/>
        </p:nvSpPr>
        <p:spPr>
          <a:xfrm>
            <a:off x="428596" y="4429132"/>
            <a:ext cx="8429684" cy="2031325"/>
          </a:xfrm>
          <a:prstGeom prst="rect">
            <a:avLst/>
          </a:prstGeom>
          <a:noFill/>
        </p:spPr>
        <p:txBody>
          <a:bodyPr wrap="square" rtlCol="0">
            <a:spAutoFit/>
          </a:bodyPr>
          <a:lstStyle/>
          <a:p>
            <a:pPr algn="just"/>
            <a:r>
              <a:rPr lang="es-MX" dirty="0" smtClean="0"/>
              <a:t>De acuerdo al gráfico 12, se puede apreciar que el perfil vertical  idealizado en el año uno, la Parcela 07 presenta el mayor promedio en altura siendo este de 15.54 m, seguido de las parcela 02, 05 y 08 con alturas promedio de 14.71 m, 14.60 m y 14.52 m respectivamente. Por último tenemos que las Parcelas 06, 05 y 01 tiene la menor altura promedio siendo sus  valores de 13.87m, 13.84m y 13.28 m.</a:t>
            </a:r>
            <a:endParaRPr lang="es-EC" dirty="0" smtClean="0"/>
          </a:p>
          <a:p>
            <a:pPr algn="just"/>
            <a:endParaRPr lang="es-EC" dirty="0"/>
          </a:p>
        </p:txBody>
      </p:sp>
    </p:spTree>
  </p:cSld>
  <p:clrMapOvr>
    <a:masterClrMapping/>
  </p:clrMapOvr>
  <p:transition>
    <p:newsflash/>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28596" y="214290"/>
            <a:ext cx="8072494" cy="1508105"/>
          </a:xfrm>
          <a:prstGeom prst="rect">
            <a:avLst/>
          </a:prstGeom>
          <a:noFill/>
        </p:spPr>
        <p:txBody>
          <a:bodyPr wrap="square" rtlCol="0">
            <a:spAutoFit/>
          </a:bodyPr>
          <a:lstStyle/>
          <a:p>
            <a:pPr lvl="1"/>
            <a:r>
              <a:rPr lang="es-MX" b="1" dirty="0" smtClean="0"/>
              <a:t>Análisis Estadístico.</a:t>
            </a:r>
            <a:endParaRPr lang="es-EC" sz="2000" b="1" i="1" dirty="0" smtClean="0"/>
          </a:p>
          <a:p>
            <a:r>
              <a:rPr lang="es-MX" dirty="0" smtClean="0"/>
              <a:t> </a:t>
            </a:r>
            <a:endParaRPr lang="es-EC" dirty="0" smtClean="0"/>
          </a:p>
          <a:p>
            <a:r>
              <a:rPr lang="es-MX" b="1" dirty="0" smtClean="0"/>
              <a:t>Cuadro 3</a:t>
            </a:r>
            <a:r>
              <a:rPr lang="es-MX" dirty="0" smtClean="0"/>
              <a:t>: Comparación </a:t>
            </a:r>
            <a:r>
              <a:rPr lang="es-MX" dirty="0" err="1" smtClean="0"/>
              <a:t>Tukey</a:t>
            </a:r>
            <a:r>
              <a:rPr lang="es-MX" dirty="0" smtClean="0"/>
              <a:t> para el crecimiento diamétrico entre parcelas para el año uno (Abril del 2009).</a:t>
            </a:r>
            <a:endParaRPr lang="es-EC" sz="1100" b="1" dirty="0" smtClean="0"/>
          </a:p>
          <a:p>
            <a:endParaRPr lang="es-EC" dirty="0"/>
          </a:p>
        </p:txBody>
      </p:sp>
      <p:graphicFrame>
        <p:nvGraphicFramePr>
          <p:cNvPr id="5" name="4 Tabla"/>
          <p:cNvGraphicFramePr>
            <a:graphicFrameLocks noGrp="1"/>
          </p:cNvGraphicFramePr>
          <p:nvPr/>
        </p:nvGraphicFramePr>
        <p:xfrm>
          <a:off x="214282" y="1857364"/>
          <a:ext cx="5000661" cy="4214840"/>
        </p:xfrm>
        <a:graphic>
          <a:graphicData uri="http://schemas.openxmlformats.org/drawingml/2006/table">
            <a:tbl>
              <a:tblPr/>
              <a:tblGrid>
                <a:gridCol w="1950758"/>
                <a:gridCol w="1639292"/>
                <a:gridCol w="655717"/>
                <a:gridCol w="754894"/>
              </a:tblGrid>
              <a:tr h="661152">
                <a:tc gridSpan="2">
                  <a:txBody>
                    <a:bodyPr/>
                    <a:lstStyle/>
                    <a:p>
                      <a:pPr algn="ctr">
                        <a:spcAft>
                          <a:spcPts val="0"/>
                        </a:spcAft>
                      </a:pPr>
                      <a:r>
                        <a:rPr lang="es-MX" sz="1800" b="1" dirty="0">
                          <a:solidFill>
                            <a:srgbClr val="000000"/>
                          </a:solidFill>
                          <a:latin typeface="Times New Roman"/>
                          <a:ea typeface="Times New Roman"/>
                        </a:rPr>
                        <a:t>AÑO 1 (ABRIL 2009)</a:t>
                      </a:r>
                      <a:endParaRPr lang="es-EC" sz="18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s-EC"/>
                    </a:p>
                  </a:txBody>
                  <a:tcPr/>
                </a:tc>
                <a:tc gridSpan="2">
                  <a:txBody>
                    <a:bodyPr/>
                    <a:lstStyle/>
                    <a:p>
                      <a:pPr algn="ctr">
                        <a:spcAft>
                          <a:spcPts val="0"/>
                        </a:spcAft>
                      </a:pPr>
                      <a:r>
                        <a:rPr lang="es-MX" sz="1800" b="1" dirty="0">
                          <a:solidFill>
                            <a:srgbClr val="000000"/>
                          </a:solidFill>
                          <a:latin typeface="Times New Roman"/>
                          <a:ea typeface="Times New Roman"/>
                        </a:rPr>
                        <a:t>PRUEBA TUKEY</a:t>
                      </a:r>
                      <a:endParaRPr lang="es-EC" sz="18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s-EC"/>
                    </a:p>
                  </a:txBody>
                  <a:tcPr/>
                </a:tc>
              </a:tr>
              <a:tr h="661152">
                <a:tc>
                  <a:txBody>
                    <a:bodyPr/>
                    <a:lstStyle/>
                    <a:p>
                      <a:pPr algn="ctr">
                        <a:spcAft>
                          <a:spcPts val="0"/>
                        </a:spcAft>
                      </a:pPr>
                      <a:r>
                        <a:rPr lang="es-MX" sz="1800" b="1">
                          <a:solidFill>
                            <a:srgbClr val="000000"/>
                          </a:solidFill>
                          <a:latin typeface="Times New Roman"/>
                          <a:ea typeface="Times New Roman"/>
                        </a:rPr>
                        <a:t>PARCELA</a:t>
                      </a:r>
                      <a:endParaRPr lang="es-EC" sz="18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s-MX" sz="1800" b="1">
                          <a:solidFill>
                            <a:srgbClr val="000000"/>
                          </a:solidFill>
                          <a:latin typeface="Times New Roman"/>
                          <a:ea typeface="Times New Roman"/>
                        </a:rPr>
                        <a:t>DAP PROMEDIO</a:t>
                      </a:r>
                      <a:endParaRPr lang="es-EC" sz="18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gridSpan="2">
                  <a:txBody>
                    <a:bodyPr/>
                    <a:lstStyle/>
                    <a:p>
                      <a:pPr algn="ctr">
                        <a:spcAft>
                          <a:spcPts val="0"/>
                        </a:spcAft>
                      </a:pPr>
                      <a:r>
                        <a:rPr lang="es-MX" sz="1800" b="1">
                          <a:solidFill>
                            <a:srgbClr val="000000"/>
                          </a:solidFill>
                          <a:latin typeface="Times New Roman"/>
                          <a:ea typeface="Times New Roman"/>
                        </a:rPr>
                        <a:t>RANGOS</a:t>
                      </a:r>
                      <a:endParaRPr lang="es-EC" sz="18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s-EC"/>
                    </a:p>
                  </a:txBody>
                  <a:tcPr/>
                </a:tc>
              </a:tr>
              <a:tr h="361567">
                <a:tc>
                  <a:txBody>
                    <a:bodyPr/>
                    <a:lstStyle/>
                    <a:p>
                      <a:pPr algn="just">
                        <a:spcAft>
                          <a:spcPts val="0"/>
                        </a:spcAft>
                      </a:pPr>
                      <a:r>
                        <a:rPr lang="es-MX" sz="1800">
                          <a:solidFill>
                            <a:srgbClr val="000000"/>
                          </a:solidFill>
                          <a:latin typeface="Times New Roman"/>
                          <a:ea typeface="Times New Roman"/>
                        </a:rPr>
                        <a:t>PARCELA 01</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s-MX" sz="1800">
                          <a:solidFill>
                            <a:srgbClr val="000000"/>
                          </a:solidFill>
                          <a:latin typeface="Times New Roman"/>
                          <a:ea typeface="Times New Roman"/>
                        </a:rPr>
                        <a:t>22.40</a:t>
                      </a:r>
                      <a:endParaRPr lang="es-EC" sz="18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a:spcAft>
                          <a:spcPts val="0"/>
                        </a:spcAft>
                      </a:pPr>
                      <a:r>
                        <a:rPr lang="es-MX" sz="1800">
                          <a:solidFill>
                            <a:srgbClr val="000000"/>
                          </a:solidFill>
                          <a:latin typeface="Times New Roman"/>
                          <a:ea typeface="Times New Roman"/>
                        </a:rPr>
                        <a:t>21.19</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s-MX" sz="1800" b="1">
                          <a:solidFill>
                            <a:srgbClr val="000000"/>
                          </a:solidFill>
                          <a:latin typeface="Times New Roman"/>
                          <a:ea typeface="Times New Roman"/>
                        </a:rPr>
                        <a:t>A</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361567">
                <a:tc>
                  <a:txBody>
                    <a:bodyPr/>
                    <a:lstStyle/>
                    <a:p>
                      <a:pPr algn="just">
                        <a:spcAft>
                          <a:spcPts val="0"/>
                        </a:spcAft>
                      </a:pPr>
                      <a:r>
                        <a:rPr lang="es-MX" sz="1800">
                          <a:solidFill>
                            <a:srgbClr val="000000"/>
                          </a:solidFill>
                          <a:latin typeface="Times New Roman"/>
                          <a:ea typeface="Times New Roman"/>
                        </a:rPr>
                        <a:t>PARCELA 03</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s-MX" sz="1800">
                          <a:solidFill>
                            <a:srgbClr val="000000"/>
                          </a:solidFill>
                          <a:latin typeface="Times New Roman"/>
                          <a:ea typeface="Times New Roman"/>
                        </a:rPr>
                        <a:t>20.40</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a:spcAft>
                          <a:spcPts val="0"/>
                        </a:spcAft>
                      </a:pPr>
                      <a:r>
                        <a:rPr lang="es-MX" sz="1800">
                          <a:solidFill>
                            <a:srgbClr val="000000"/>
                          </a:solidFill>
                          <a:latin typeface="Times New Roman"/>
                          <a:ea typeface="Times New Roman"/>
                        </a:rPr>
                        <a:t>19.19</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s-MX" sz="1800" b="1">
                          <a:solidFill>
                            <a:srgbClr val="000000"/>
                          </a:solidFill>
                          <a:latin typeface="Times New Roman"/>
                          <a:ea typeface="Times New Roman"/>
                        </a:rPr>
                        <a:t>B</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361567">
                <a:tc>
                  <a:txBody>
                    <a:bodyPr/>
                    <a:lstStyle/>
                    <a:p>
                      <a:pPr algn="just">
                        <a:spcAft>
                          <a:spcPts val="0"/>
                        </a:spcAft>
                      </a:pPr>
                      <a:r>
                        <a:rPr lang="es-MX" sz="1800">
                          <a:solidFill>
                            <a:srgbClr val="000000"/>
                          </a:solidFill>
                          <a:latin typeface="Times New Roman"/>
                          <a:ea typeface="Times New Roman"/>
                        </a:rPr>
                        <a:t>PARCELA 02</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s-MX" sz="1800">
                          <a:solidFill>
                            <a:srgbClr val="000000"/>
                          </a:solidFill>
                          <a:latin typeface="Times New Roman"/>
                          <a:ea typeface="Times New Roman"/>
                        </a:rPr>
                        <a:t>20.06</a:t>
                      </a:r>
                      <a:endParaRPr lang="es-EC" sz="18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a:spcAft>
                          <a:spcPts val="0"/>
                        </a:spcAft>
                      </a:pPr>
                      <a:r>
                        <a:rPr lang="es-MX" sz="1800">
                          <a:solidFill>
                            <a:srgbClr val="000000"/>
                          </a:solidFill>
                          <a:latin typeface="Times New Roman"/>
                          <a:ea typeface="Times New Roman"/>
                        </a:rPr>
                        <a:t>18.86</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s-MX" sz="1800" b="1">
                          <a:solidFill>
                            <a:srgbClr val="000000"/>
                          </a:solidFill>
                          <a:latin typeface="Times New Roman"/>
                          <a:ea typeface="Times New Roman"/>
                        </a:rPr>
                        <a:t>B</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361567">
                <a:tc>
                  <a:txBody>
                    <a:bodyPr/>
                    <a:lstStyle/>
                    <a:p>
                      <a:pPr algn="just">
                        <a:spcAft>
                          <a:spcPts val="0"/>
                        </a:spcAft>
                      </a:pPr>
                      <a:r>
                        <a:rPr lang="es-MX" sz="1800">
                          <a:solidFill>
                            <a:srgbClr val="000000"/>
                          </a:solidFill>
                          <a:latin typeface="Times New Roman"/>
                          <a:ea typeface="Times New Roman"/>
                        </a:rPr>
                        <a:t>PARCELA 04</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s-MX" sz="1800">
                          <a:solidFill>
                            <a:srgbClr val="000000"/>
                          </a:solidFill>
                          <a:latin typeface="Times New Roman"/>
                          <a:ea typeface="Times New Roman"/>
                        </a:rPr>
                        <a:t>19.68</a:t>
                      </a:r>
                      <a:endParaRPr lang="es-EC" sz="18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a:spcAft>
                          <a:spcPts val="0"/>
                        </a:spcAft>
                      </a:pPr>
                      <a:r>
                        <a:rPr lang="es-MX" sz="1800">
                          <a:solidFill>
                            <a:srgbClr val="000000"/>
                          </a:solidFill>
                          <a:latin typeface="Times New Roman"/>
                          <a:ea typeface="Times New Roman"/>
                        </a:rPr>
                        <a:t>18.47</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s-MX" sz="1800" b="1">
                          <a:solidFill>
                            <a:srgbClr val="000000"/>
                          </a:solidFill>
                          <a:latin typeface="Times New Roman"/>
                          <a:ea typeface="Times New Roman"/>
                        </a:rPr>
                        <a:t>B</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361567">
                <a:tc>
                  <a:txBody>
                    <a:bodyPr/>
                    <a:lstStyle/>
                    <a:p>
                      <a:pPr algn="just">
                        <a:spcAft>
                          <a:spcPts val="0"/>
                        </a:spcAft>
                      </a:pPr>
                      <a:r>
                        <a:rPr lang="es-MX" sz="1800">
                          <a:solidFill>
                            <a:srgbClr val="000000"/>
                          </a:solidFill>
                          <a:latin typeface="Times New Roman"/>
                          <a:ea typeface="Times New Roman"/>
                        </a:rPr>
                        <a:t>PARCELA 07</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s-MX" sz="1800">
                          <a:solidFill>
                            <a:srgbClr val="000000"/>
                          </a:solidFill>
                          <a:latin typeface="Times New Roman"/>
                          <a:ea typeface="Times New Roman"/>
                        </a:rPr>
                        <a:t>19.63</a:t>
                      </a:r>
                      <a:endParaRPr lang="es-EC" sz="18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a:spcAft>
                          <a:spcPts val="0"/>
                        </a:spcAft>
                      </a:pPr>
                      <a:r>
                        <a:rPr lang="es-MX" sz="1800">
                          <a:solidFill>
                            <a:srgbClr val="000000"/>
                          </a:solidFill>
                          <a:latin typeface="Times New Roman"/>
                          <a:ea typeface="Times New Roman"/>
                        </a:rPr>
                        <a:t>18.42</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s-MX" sz="1800" b="1">
                          <a:solidFill>
                            <a:srgbClr val="000000"/>
                          </a:solidFill>
                          <a:latin typeface="Times New Roman"/>
                          <a:ea typeface="Times New Roman"/>
                        </a:rPr>
                        <a:t>B</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361567">
                <a:tc>
                  <a:txBody>
                    <a:bodyPr/>
                    <a:lstStyle/>
                    <a:p>
                      <a:pPr algn="just">
                        <a:spcAft>
                          <a:spcPts val="0"/>
                        </a:spcAft>
                      </a:pPr>
                      <a:r>
                        <a:rPr lang="es-MX" sz="1800">
                          <a:solidFill>
                            <a:srgbClr val="000000"/>
                          </a:solidFill>
                          <a:latin typeface="Times New Roman"/>
                          <a:ea typeface="Times New Roman"/>
                        </a:rPr>
                        <a:t>PARCELA 05</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s-MX" sz="1800">
                          <a:solidFill>
                            <a:srgbClr val="000000"/>
                          </a:solidFill>
                          <a:latin typeface="Times New Roman"/>
                          <a:ea typeface="Times New Roman"/>
                        </a:rPr>
                        <a:t>18.60</a:t>
                      </a:r>
                      <a:endParaRPr lang="es-EC" sz="18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a:spcAft>
                          <a:spcPts val="0"/>
                        </a:spcAft>
                      </a:pPr>
                      <a:r>
                        <a:rPr lang="es-MX" sz="1800">
                          <a:solidFill>
                            <a:srgbClr val="000000"/>
                          </a:solidFill>
                          <a:latin typeface="Times New Roman"/>
                          <a:ea typeface="Times New Roman"/>
                        </a:rPr>
                        <a:t>17.40</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s-MX" sz="1800" b="1">
                          <a:solidFill>
                            <a:srgbClr val="000000"/>
                          </a:solidFill>
                          <a:latin typeface="Times New Roman"/>
                          <a:ea typeface="Times New Roman"/>
                        </a:rPr>
                        <a:t>B</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361567">
                <a:tc>
                  <a:txBody>
                    <a:bodyPr/>
                    <a:lstStyle/>
                    <a:p>
                      <a:pPr algn="just">
                        <a:spcAft>
                          <a:spcPts val="0"/>
                        </a:spcAft>
                      </a:pPr>
                      <a:r>
                        <a:rPr lang="es-MX" sz="1800">
                          <a:solidFill>
                            <a:srgbClr val="000000"/>
                          </a:solidFill>
                          <a:latin typeface="Times New Roman"/>
                          <a:ea typeface="Times New Roman"/>
                        </a:rPr>
                        <a:t>PARCELA 08</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s-MX" sz="1800">
                          <a:solidFill>
                            <a:srgbClr val="000000"/>
                          </a:solidFill>
                          <a:latin typeface="Times New Roman"/>
                          <a:ea typeface="Times New Roman"/>
                        </a:rPr>
                        <a:t>18.55</a:t>
                      </a:r>
                      <a:endParaRPr lang="es-EC" sz="18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a:spcAft>
                          <a:spcPts val="0"/>
                        </a:spcAft>
                      </a:pPr>
                      <a:r>
                        <a:rPr lang="es-MX" sz="1800">
                          <a:solidFill>
                            <a:srgbClr val="000000"/>
                          </a:solidFill>
                          <a:latin typeface="Times New Roman"/>
                          <a:ea typeface="Times New Roman"/>
                        </a:rPr>
                        <a:t>17.34</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s-MX" sz="1800" b="1">
                          <a:solidFill>
                            <a:srgbClr val="000000"/>
                          </a:solidFill>
                          <a:latin typeface="Times New Roman"/>
                          <a:ea typeface="Times New Roman"/>
                        </a:rPr>
                        <a:t>BC</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361567">
                <a:tc>
                  <a:txBody>
                    <a:bodyPr/>
                    <a:lstStyle/>
                    <a:p>
                      <a:pPr algn="just">
                        <a:spcAft>
                          <a:spcPts val="0"/>
                        </a:spcAft>
                      </a:pPr>
                      <a:r>
                        <a:rPr lang="es-MX" sz="1800">
                          <a:solidFill>
                            <a:srgbClr val="000000"/>
                          </a:solidFill>
                          <a:latin typeface="Times New Roman"/>
                          <a:ea typeface="Times New Roman"/>
                        </a:rPr>
                        <a:t>PARCELA 06</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s-MX" sz="1800">
                          <a:solidFill>
                            <a:srgbClr val="000000"/>
                          </a:solidFill>
                          <a:latin typeface="Times New Roman"/>
                          <a:ea typeface="Times New Roman"/>
                        </a:rPr>
                        <a:t>17.65</a:t>
                      </a:r>
                      <a:endParaRPr lang="es-EC" sz="18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a:spcAft>
                          <a:spcPts val="0"/>
                        </a:spcAft>
                      </a:pPr>
                      <a:r>
                        <a:rPr lang="es-MX" sz="1800">
                          <a:solidFill>
                            <a:srgbClr val="000000"/>
                          </a:solidFill>
                          <a:latin typeface="Times New Roman"/>
                          <a:ea typeface="Times New Roman"/>
                        </a:rPr>
                        <a:t>16.44</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s-MX" sz="1800" b="1" dirty="0">
                          <a:solidFill>
                            <a:srgbClr val="000000"/>
                          </a:solidFill>
                          <a:latin typeface="Times New Roman"/>
                          <a:ea typeface="Times New Roman"/>
                        </a:rPr>
                        <a:t>C</a:t>
                      </a:r>
                      <a:endParaRPr lang="es-EC" sz="18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bl>
          </a:graphicData>
        </a:graphic>
      </p:graphicFrame>
      <p:sp>
        <p:nvSpPr>
          <p:cNvPr id="6" name="5 CuadroTexto"/>
          <p:cNvSpPr txBox="1"/>
          <p:nvPr/>
        </p:nvSpPr>
        <p:spPr>
          <a:xfrm>
            <a:off x="142844" y="6143644"/>
            <a:ext cx="1428760" cy="461665"/>
          </a:xfrm>
          <a:prstGeom prst="rect">
            <a:avLst/>
          </a:prstGeom>
          <a:noFill/>
        </p:spPr>
        <p:txBody>
          <a:bodyPr wrap="square" rtlCol="0">
            <a:spAutoFit/>
          </a:bodyPr>
          <a:lstStyle/>
          <a:p>
            <a:r>
              <a:rPr lang="es-MX" sz="1200" dirty="0" smtClean="0"/>
              <a:t>Fuente: El Autor.</a:t>
            </a:r>
            <a:endParaRPr lang="es-EC" sz="1200" dirty="0" smtClean="0"/>
          </a:p>
          <a:p>
            <a:endParaRPr lang="es-EC" sz="1200" dirty="0"/>
          </a:p>
        </p:txBody>
      </p:sp>
      <p:sp>
        <p:nvSpPr>
          <p:cNvPr id="7" name="6 CuadroTexto"/>
          <p:cNvSpPr txBox="1"/>
          <p:nvPr/>
        </p:nvSpPr>
        <p:spPr>
          <a:xfrm>
            <a:off x="5357818" y="1380731"/>
            <a:ext cx="3571900" cy="526297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s-MX" sz="1600" dirty="0" smtClean="0"/>
              <a:t>De acuerdo al Cuadro 3, al aplicar la prueba de rango múltiple de </a:t>
            </a:r>
            <a:r>
              <a:rPr lang="es-MX" sz="1600" dirty="0" err="1" smtClean="0"/>
              <a:t>Tukey</a:t>
            </a:r>
            <a:r>
              <a:rPr lang="es-MX" sz="1600" dirty="0" smtClean="0"/>
              <a:t> al 95% y con 7 grados de libertad, se puede apreciar que los rangos para cada parcela son diferentes, por los tanto, se rechaza hipótesis nula y se acepta la hipótesis alterna la cual nos indica que por lo menos una de las parcelas tiene diferente crecimiento diamétrico, ya que el mejor crecimiento en diámetro está en la Parcela 01 con rango A y con un promedio de 22.40 cm de DAP, seguido de las Parcelas 03, 02, 07 y 05 con rango B y DAP promedio de 20.40 cm , 20.06 cm, 19.68 cm, 19.63 cm y 18.60cm respectivamente, por ultimo témenos la Parcela 06 con rango C y un DAP promedio de 17.65 cm siendo esta inferior a todas.</a:t>
            </a:r>
            <a:endParaRPr lang="es-EC" sz="1600" dirty="0"/>
          </a:p>
        </p:txBody>
      </p:sp>
    </p:spTree>
  </p:cSld>
  <p:clrMapOvr>
    <a:masterClrMapping/>
  </p:clrMapOvr>
  <p:transition>
    <p:newsflash/>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71472" y="214290"/>
            <a:ext cx="8358246" cy="923330"/>
          </a:xfrm>
          <a:prstGeom prst="rect">
            <a:avLst/>
          </a:prstGeom>
          <a:noFill/>
        </p:spPr>
        <p:txBody>
          <a:bodyPr wrap="square" rtlCol="0">
            <a:spAutoFit/>
          </a:bodyPr>
          <a:lstStyle/>
          <a:p>
            <a:r>
              <a:rPr lang="es-MX" b="1" dirty="0" smtClean="0"/>
              <a:t>Cuadro 4</a:t>
            </a:r>
            <a:r>
              <a:rPr lang="es-MX" dirty="0" smtClean="0"/>
              <a:t>: Comparación </a:t>
            </a:r>
            <a:r>
              <a:rPr lang="es-MX" dirty="0" err="1" smtClean="0"/>
              <a:t>Tukey</a:t>
            </a:r>
            <a:r>
              <a:rPr lang="es-MX" dirty="0" smtClean="0"/>
              <a:t> para el crecimiento en altura entre parcelas para el año uno (Abril del 2009).</a:t>
            </a:r>
            <a:endParaRPr lang="es-EC" b="1" dirty="0" smtClean="0"/>
          </a:p>
          <a:p>
            <a:pPr algn="just"/>
            <a:endParaRPr lang="es-EC" dirty="0"/>
          </a:p>
        </p:txBody>
      </p:sp>
      <p:graphicFrame>
        <p:nvGraphicFramePr>
          <p:cNvPr id="5" name="4 Tabla"/>
          <p:cNvGraphicFramePr>
            <a:graphicFrameLocks noGrp="1"/>
          </p:cNvGraphicFramePr>
          <p:nvPr/>
        </p:nvGraphicFramePr>
        <p:xfrm>
          <a:off x="214283" y="1071546"/>
          <a:ext cx="4714907" cy="5221061"/>
        </p:xfrm>
        <a:graphic>
          <a:graphicData uri="http://schemas.openxmlformats.org/drawingml/2006/table">
            <a:tbl>
              <a:tblPr/>
              <a:tblGrid>
                <a:gridCol w="1677825"/>
                <a:gridCol w="1807821"/>
                <a:gridCol w="571417"/>
                <a:gridCol w="657844"/>
              </a:tblGrid>
              <a:tr h="880629">
                <a:tc gridSpan="2">
                  <a:txBody>
                    <a:bodyPr/>
                    <a:lstStyle/>
                    <a:p>
                      <a:pPr algn="ctr">
                        <a:spcAft>
                          <a:spcPts val="0"/>
                        </a:spcAft>
                      </a:pPr>
                      <a:r>
                        <a:rPr lang="es-MX" sz="1600" b="1" dirty="0">
                          <a:solidFill>
                            <a:srgbClr val="000000"/>
                          </a:solidFill>
                          <a:latin typeface="Times New Roman"/>
                          <a:ea typeface="Times New Roman"/>
                        </a:rPr>
                        <a:t>AÑO 1 (ABRIL 2009)</a:t>
                      </a:r>
                      <a:endParaRPr lang="es-EC" sz="16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s-EC"/>
                    </a:p>
                  </a:txBody>
                  <a:tcPr/>
                </a:tc>
                <a:tc gridSpan="2">
                  <a:txBody>
                    <a:bodyPr/>
                    <a:lstStyle/>
                    <a:p>
                      <a:pPr algn="ctr">
                        <a:spcAft>
                          <a:spcPts val="0"/>
                        </a:spcAft>
                      </a:pPr>
                      <a:r>
                        <a:rPr lang="es-MX" sz="1600" b="1">
                          <a:solidFill>
                            <a:srgbClr val="000000"/>
                          </a:solidFill>
                          <a:latin typeface="Times New Roman"/>
                          <a:ea typeface="Times New Roman"/>
                        </a:rPr>
                        <a:t>PRUEBA TUKEY</a:t>
                      </a:r>
                      <a:endParaRPr lang="es-EC"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s-EC"/>
                    </a:p>
                  </a:txBody>
                  <a:tcPr/>
                </a:tc>
              </a:tr>
              <a:tr h="481594">
                <a:tc>
                  <a:txBody>
                    <a:bodyPr/>
                    <a:lstStyle/>
                    <a:p>
                      <a:pPr algn="ctr">
                        <a:spcAft>
                          <a:spcPts val="0"/>
                        </a:spcAft>
                      </a:pPr>
                      <a:r>
                        <a:rPr lang="es-MX" sz="1600" b="1">
                          <a:solidFill>
                            <a:srgbClr val="000000"/>
                          </a:solidFill>
                          <a:latin typeface="Times New Roman"/>
                          <a:ea typeface="Times New Roman"/>
                        </a:rPr>
                        <a:t>PARCELA</a:t>
                      </a:r>
                      <a:endParaRPr lang="es-EC"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s-MX" sz="1600" b="1">
                          <a:solidFill>
                            <a:srgbClr val="000000"/>
                          </a:solidFill>
                          <a:latin typeface="Times New Roman"/>
                          <a:ea typeface="Times New Roman"/>
                        </a:rPr>
                        <a:t>ALTURA PROMEDIO</a:t>
                      </a:r>
                      <a:endParaRPr lang="es-EC"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gridSpan="2">
                  <a:txBody>
                    <a:bodyPr/>
                    <a:lstStyle/>
                    <a:p>
                      <a:pPr algn="ctr">
                        <a:spcAft>
                          <a:spcPts val="0"/>
                        </a:spcAft>
                      </a:pPr>
                      <a:r>
                        <a:rPr lang="es-MX" sz="1600" b="1">
                          <a:solidFill>
                            <a:srgbClr val="000000"/>
                          </a:solidFill>
                          <a:latin typeface="Times New Roman"/>
                          <a:ea typeface="Times New Roman"/>
                        </a:rPr>
                        <a:t>RANGOS</a:t>
                      </a:r>
                      <a:endParaRPr lang="es-EC"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s-EC"/>
                    </a:p>
                  </a:txBody>
                  <a:tcPr/>
                </a:tc>
              </a:tr>
              <a:tr h="481594">
                <a:tc>
                  <a:txBody>
                    <a:bodyPr/>
                    <a:lstStyle/>
                    <a:p>
                      <a:pPr algn="just">
                        <a:spcAft>
                          <a:spcPts val="0"/>
                        </a:spcAft>
                      </a:pPr>
                      <a:r>
                        <a:rPr lang="es-MX" sz="1600">
                          <a:solidFill>
                            <a:srgbClr val="000000"/>
                          </a:solidFill>
                          <a:latin typeface="Times New Roman"/>
                          <a:ea typeface="Times New Roman"/>
                        </a:rPr>
                        <a:t>PARCELA 07</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s-MX" sz="1600">
                          <a:solidFill>
                            <a:srgbClr val="000000"/>
                          </a:solidFill>
                          <a:latin typeface="Times New Roman"/>
                          <a:ea typeface="Times New Roman"/>
                        </a:rPr>
                        <a:t>15.54</a:t>
                      </a:r>
                      <a:endParaRPr lang="es-EC"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a:spcAft>
                          <a:spcPts val="0"/>
                        </a:spcAft>
                      </a:pPr>
                      <a:r>
                        <a:rPr lang="es-MX" sz="1600">
                          <a:solidFill>
                            <a:srgbClr val="000000"/>
                          </a:solidFill>
                          <a:latin typeface="Times New Roman"/>
                          <a:ea typeface="Times New Roman"/>
                        </a:rPr>
                        <a:t>14.97</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s-MX" sz="1600" b="1">
                          <a:solidFill>
                            <a:srgbClr val="000000"/>
                          </a:solidFill>
                          <a:latin typeface="Times New Roman"/>
                          <a:ea typeface="Times New Roman"/>
                        </a:rPr>
                        <a:t>A</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481594">
                <a:tc>
                  <a:txBody>
                    <a:bodyPr/>
                    <a:lstStyle/>
                    <a:p>
                      <a:pPr algn="just">
                        <a:spcAft>
                          <a:spcPts val="0"/>
                        </a:spcAft>
                      </a:pPr>
                      <a:r>
                        <a:rPr lang="es-MX" sz="1600">
                          <a:solidFill>
                            <a:srgbClr val="000000"/>
                          </a:solidFill>
                          <a:latin typeface="Times New Roman"/>
                          <a:ea typeface="Times New Roman"/>
                        </a:rPr>
                        <a:t>PARCELA 02</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s-MX" sz="1600">
                          <a:solidFill>
                            <a:srgbClr val="000000"/>
                          </a:solidFill>
                          <a:latin typeface="Times New Roman"/>
                          <a:ea typeface="Times New Roman"/>
                        </a:rPr>
                        <a:t>14.71</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a:spcAft>
                          <a:spcPts val="0"/>
                        </a:spcAft>
                      </a:pPr>
                      <a:r>
                        <a:rPr lang="es-MX" sz="1600">
                          <a:solidFill>
                            <a:srgbClr val="000000"/>
                          </a:solidFill>
                          <a:latin typeface="Times New Roman"/>
                          <a:ea typeface="Times New Roman"/>
                        </a:rPr>
                        <a:t>14.14</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s-MX" sz="1600" b="1">
                          <a:solidFill>
                            <a:srgbClr val="000000"/>
                          </a:solidFill>
                          <a:latin typeface="Times New Roman"/>
                          <a:ea typeface="Times New Roman"/>
                        </a:rPr>
                        <a:t>B</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481594">
                <a:tc>
                  <a:txBody>
                    <a:bodyPr/>
                    <a:lstStyle/>
                    <a:p>
                      <a:pPr algn="just">
                        <a:spcAft>
                          <a:spcPts val="0"/>
                        </a:spcAft>
                      </a:pPr>
                      <a:r>
                        <a:rPr lang="es-MX" sz="1600">
                          <a:solidFill>
                            <a:srgbClr val="000000"/>
                          </a:solidFill>
                          <a:latin typeface="Times New Roman"/>
                          <a:ea typeface="Times New Roman"/>
                        </a:rPr>
                        <a:t>PARCELA 05</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s-MX" sz="1600">
                          <a:solidFill>
                            <a:srgbClr val="000000"/>
                          </a:solidFill>
                          <a:latin typeface="Times New Roman"/>
                          <a:ea typeface="Times New Roman"/>
                        </a:rPr>
                        <a:t>14.60</a:t>
                      </a:r>
                      <a:endParaRPr lang="es-EC"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a:spcAft>
                          <a:spcPts val="0"/>
                        </a:spcAft>
                      </a:pPr>
                      <a:r>
                        <a:rPr lang="es-MX" sz="1600">
                          <a:solidFill>
                            <a:srgbClr val="000000"/>
                          </a:solidFill>
                          <a:latin typeface="Times New Roman"/>
                          <a:ea typeface="Times New Roman"/>
                        </a:rPr>
                        <a:t>14.03</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s-MX" sz="1600" b="1">
                          <a:solidFill>
                            <a:srgbClr val="000000"/>
                          </a:solidFill>
                          <a:latin typeface="Times New Roman"/>
                          <a:ea typeface="Times New Roman"/>
                        </a:rPr>
                        <a:t>B</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481594">
                <a:tc>
                  <a:txBody>
                    <a:bodyPr/>
                    <a:lstStyle/>
                    <a:p>
                      <a:pPr algn="just">
                        <a:spcAft>
                          <a:spcPts val="0"/>
                        </a:spcAft>
                      </a:pPr>
                      <a:r>
                        <a:rPr lang="es-MX" sz="1600">
                          <a:solidFill>
                            <a:srgbClr val="000000"/>
                          </a:solidFill>
                          <a:latin typeface="Times New Roman"/>
                          <a:ea typeface="Times New Roman"/>
                        </a:rPr>
                        <a:t>PARCELA 08</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s-MX" sz="1600">
                          <a:solidFill>
                            <a:srgbClr val="000000"/>
                          </a:solidFill>
                          <a:latin typeface="Times New Roman"/>
                          <a:ea typeface="Times New Roman"/>
                        </a:rPr>
                        <a:t>14.52</a:t>
                      </a:r>
                      <a:endParaRPr lang="es-EC"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a:spcAft>
                          <a:spcPts val="0"/>
                        </a:spcAft>
                      </a:pPr>
                      <a:r>
                        <a:rPr lang="es-MX" sz="1600">
                          <a:solidFill>
                            <a:srgbClr val="000000"/>
                          </a:solidFill>
                          <a:latin typeface="Times New Roman"/>
                          <a:ea typeface="Times New Roman"/>
                        </a:rPr>
                        <a:t>13.95</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s-MX" sz="1600" b="1">
                          <a:solidFill>
                            <a:srgbClr val="000000"/>
                          </a:solidFill>
                          <a:latin typeface="Times New Roman"/>
                          <a:ea typeface="Times New Roman"/>
                        </a:rPr>
                        <a:t>B</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481594">
                <a:tc>
                  <a:txBody>
                    <a:bodyPr/>
                    <a:lstStyle/>
                    <a:p>
                      <a:pPr algn="just">
                        <a:spcAft>
                          <a:spcPts val="0"/>
                        </a:spcAft>
                      </a:pPr>
                      <a:r>
                        <a:rPr lang="es-MX" sz="1600">
                          <a:solidFill>
                            <a:srgbClr val="000000"/>
                          </a:solidFill>
                          <a:latin typeface="Times New Roman"/>
                          <a:ea typeface="Times New Roman"/>
                        </a:rPr>
                        <a:t>PARCELA 03</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s-MX" sz="1600">
                          <a:solidFill>
                            <a:srgbClr val="000000"/>
                          </a:solidFill>
                          <a:latin typeface="Times New Roman"/>
                          <a:ea typeface="Times New Roman"/>
                        </a:rPr>
                        <a:t>14.29</a:t>
                      </a:r>
                      <a:endParaRPr lang="es-EC"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a:spcAft>
                          <a:spcPts val="0"/>
                        </a:spcAft>
                      </a:pPr>
                      <a:r>
                        <a:rPr lang="es-MX" sz="1600">
                          <a:solidFill>
                            <a:srgbClr val="000000"/>
                          </a:solidFill>
                          <a:latin typeface="Times New Roman"/>
                          <a:ea typeface="Times New Roman"/>
                        </a:rPr>
                        <a:t>13.72</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s-MX" sz="1600" b="1">
                          <a:solidFill>
                            <a:srgbClr val="000000"/>
                          </a:solidFill>
                          <a:latin typeface="Times New Roman"/>
                          <a:ea typeface="Times New Roman"/>
                        </a:rPr>
                        <a:t>B</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481594">
                <a:tc>
                  <a:txBody>
                    <a:bodyPr/>
                    <a:lstStyle/>
                    <a:p>
                      <a:pPr algn="just">
                        <a:spcAft>
                          <a:spcPts val="0"/>
                        </a:spcAft>
                      </a:pPr>
                      <a:r>
                        <a:rPr lang="es-MX" sz="1600">
                          <a:solidFill>
                            <a:srgbClr val="000000"/>
                          </a:solidFill>
                          <a:latin typeface="Times New Roman"/>
                          <a:ea typeface="Times New Roman"/>
                        </a:rPr>
                        <a:t>PARCELA 06</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s-MX" sz="1600">
                          <a:solidFill>
                            <a:srgbClr val="000000"/>
                          </a:solidFill>
                          <a:latin typeface="Times New Roman"/>
                          <a:ea typeface="Times New Roman"/>
                        </a:rPr>
                        <a:t>13.87</a:t>
                      </a:r>
                      <a:endParaRPr lang="es-EC"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a:spcAft>
                          <a:spcPts val="0"/>
                        </a:spcAft>
                      </a:pPr>
                      <a:r>
                        <a:rPr lang="es-MX" sz="1600">
                          <a:solidFill>
                            <a:srgbClr val="000000"/>
                          </a:solidFill>
                          <a:latin typeface="Times New Roman"/>
                          <a:ea typeface="Times New Roman"/>
                        </a:rPr>
                        <a:t>13.30</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s-MX" sz="1600" b="1">
                          <a:solidFill>
                            <a:srgbClr val="000000"/>
                          </a:solidFill>
                          <a:latin typeface="Times New Roman"/>
                          <a:ea typeface="Times New Roman"/>
                        </a:rPr>
                        <a:t>B</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481594">
                <a:tc>
                  <a:txBody>
                    <a:bodyPr/>
                    <a:lstStyle/>
                    <a:p>
                      <a:pPr algn="just">
                        <a:spcAft>
                          <a:spcPts val="0"/>
                        </a:spcAft>
                      </a:pPr>
                      <a:r>
                        <a:rPr lang="es-MX" sz="1600">
                          <a:solidFill>
                            <a:srgbClr val="000000"/>
                          </a:solidFill>
                          <a:latin typeface="Times New Roman"/>
                          <a:ea typeface="Times New Roman"/>
                        </a:rPr>
                        <a:t>PARCELA 04</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s-MX" sz="1600">
                          <a:solidFill>
                            <a:srgbClr val="000000"/>
                          </a:solidFill>
                          <a:latin typeface="Times New Roman"/>
                          <a:ea typeface="Times New Roman"/>
                        </a:rPr>
                        <a:t>13.84</a:t>
                      </a:r>
                      <a:endParaRPr lang="es-EC"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a:spcAft>
                          <a:spcPts val="0"/>
                        </a:spcAft>
                      </a:pPr>
                      <a:r>
                        <a:rPr lang="es-MX" sz="1600">
                          <a:solidFill>
                            <a:srgbClr val="000000"/>
                          </a:solidFill>
                          <a:latin typeface="Times New Roman"/>
                          <a:ea typeface="Times New Roman"/>
                        </a:rPr>
                        <a:t>13.27</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s-MX" sz="1600" b="1">
                          <a:solidFill>
                            <a:srgbClr val="000000"/>
                          </a:solidFill>
                          <a:latin typeface="Times New Roman"/>
                          <a:ea typeface="Times New Roman"/>
                        </a:rPr>
                        <a:t>BC</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481594">
                <a:tc>
                  <a:txBody>
                    <a:bodyPr/>
                    <a:lstStyle/>
                    <a:p>
                      <a:pPr algn="just">
                        <a:spcAft>
                          <a:spcPts val="0"/>
                        </a:spcAft>
                      </a:pPr>
                      <a:r>
                        <a:rPr lang="es-MX" sz="1600">
                          <a:solidFill>
                            <a:srgbClr val="000000"/>
                          </a:solidFill>
                          <a:latin typeface="Times New Roman"/>
                          <a:ea typeface="Times New Roman"/>
                        </a:rPr>
                        <a:t>PARCELA 01</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s-MX" sz="1600">
                          <a:solidFill>
                            <a:srgbClr val="000000"/>
                          </a:solidFill>
                          <a:latin typeface="Times New Roman"/>
                          <a:ea typeface="Times New Roman"/>
                        </a:rPr>
                        <a:t>13.28</a:t>
                      </a:r>
                      <a:endParaRPr lang="es-EC"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a:spcAft>
                          <a:spcPts val="0"/>
                        </a:spcAft>
                      </a:pPr>
                      <a:r>
                        <a:rPr lang="es-MX" sz="1600">
                          <a:solidFill>
                            <a:srgbClr val="000000"/>
                          </a:solidFill>
                          <a:latin typeface="Times New Roman"/>
                          <a:ea typeface="Times New Roman"/>
                        </a:rPr>
                        <a:t>12.71</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s-MX" sz="1600" b="1" dirty="0">
                          <a:solidFill>
                            <a:srgbClr val="000000"/>
                          </a:solidFill>
                          <a:latin typeface="Times New Roman"/>
                          <a:ea typeface="Times New Roman"/>
                        </a:rPr>
                        <a:t>C</a:t>
                      </a:r>
                      <a:endParaRPr lang="es-EC"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bl>
          </a:graphicData>
        </a:graphic>
      </p:graphicFrame>
      <p:sp>
        <p:nvSpPr>
          <p:cNvPr id="6" name="5 CuadroTexto"/>
          <p:cNvSpPr txBox="1"/>
          <p:nvPr/>
        </p:nvSpPr>
        <p:spPr>
          <a:xfrm>
            <a:off x="5214942" y="1444545"/>
            <a:ext cx="3714744" cy="477053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MX" sz="1600" dirty="0" smtClean="0"/>
              <a:t>De acuerdo al Cuadro 4, al aplicar la prueba de rango múltiple de </a:t>
            </a:r>
            <a:r>
              <a:rPr lang="es-MX" sz="1600" dirty="0" err="1" smtClean="0"/>
              <a:t>Tukey</a:t>
            </a:r>
            <a:r>
              <a:rPr lang="es-MX" sz="1600" dirty="0" smtClean="0"/>
              <a:t> al 95% y con 7 grados de libertad, se puede apreciar que los rangos para cada parcela son diferentes, por lo tanto, se rechaza hipótesis nula y se acepta la hipótesis alterna la cual indica que por lo menos una de las parcelas tiene diferente crecimiento en altura, ya que el mejor promedio en altura está en la  Parcela 07 con rango A y 15.54 m, seguido de las Parcelas 02, 05, 08 y 06 con rango B  y alturas promedios de 14.71 m, 14.60 m, 14.52 m, 14.29 m y13.87 m respectivamente, por último se puede observar que en la Parcela 01 se tiene un rango C ya que hay la menor altura promedio siendo esta de 13.28 m.</a:t>
            </a:r>
            <a:endParaRPr lang="es-EC" sz="1600" dirty="0"/>
          </a:p>
        </p:txBody>
      </p:sp>
      <p:sp>
        <p:nvSpPr>
          <p:cNvPr id="7" name="6 CuadroTexto"/>
          <p:cNvSpPr txBox="1"/>
          <p:nvPr/>
        </p:nvSpPr>
        <p:spPr>
          <a:xfrm>
            <a:off x="142844" y="6324921"/>
            <a:ext cx="1428760" cy="461665"/>
          </a:xfrm>
          <a:prstGeom prst="rect">
            <a:avLst/>
          </a:prstGeom>
          <a:noFill/>
        </p:spPr>
        <p:txBody>
          <a:bodyPr wrap="square" rtlCol="0">
            <a:spAutoFit/>
          </a:bodyPr>
          <a:lstStyle/>
          <a:p>
            <a:r>
              <a:rPr lang="es-MX" sz="1200" dirty="0" smtClean="0"/>
              <a:t>Fuente: El Autor.</a:t>
            </a:r>
            <a:endParaRPr lang="es-EC" sz="1200" dirty="0" smtClean="0"/>
          </a:p>
          <a:p>
            <a:endParaRPr lang="es-EC" sz="1200" dirty="0"/>
          </a:p>
        </p:txBody>
      </p:sp>
    </p:spTree>
  </p:cSld>
  <p:clrMapOvr>
    <a:masterClrMapping/>
  </p:clrMapOvr>
  <p:transition>
    <p:newsflash/>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ortar rectángulo de esquina diagonal"/>
          <p:cNvSpPr/>
          <p:nvPr/>
        </p:nvSpPr>
        <p:spPr>
          <a:xfrm>
            <a:off x="571472" y="714356"/>
            <a:ext cx="6000792" cy="1857388"/>
          </a:xfrm>
          <a:prstGeom prst="snip2DiagRect">
            <a:avLst/>
          </a:prstGeom>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1Right"/>
              <a:lightRig rig="threePt" dir="t"/>
            </a:scene3d>
          </a:bodyPr>
          <a:lstStyle/>
          <a:p>
            <a:pPr algn="ctr"/>
            <a:r>
              <a:rPr lang="es-MX" sz="6000" b="1" dirty="0" smtClean="0">
                <a:solidFill>
                  <a:schemeClr val="tx1">
                    <a:lumMod val="65000"/>
                    <a:lumOff val="35000"/>
                  </a:schemeClr>
                </a:solidFill>
                <a:effectLst>
                  <a:glow rad="228600">
                    <a:schemeClr val="accent2">
                      <a:satMod val="175000"/>
                      <a:alpha val="40000"/>
                    </a:schemeClr>
                  </a:glow>
                  <a:innerShdw blurRad="63500" dist="50800" dir="8100000">
                    <a:prstClr val="black">
                      <a:alpha val="50000"/>
                    </a:prstClr>
                  </a:innerShdw>
                </a:effectLst>
              </a:rPr>
              <a:t>DISCUSIONES</a:t>
            </a:r>
            <a:endParaRPr lang="es-EC" sz="6000" b="1" dirty="0">
              <a:solidFill>
                <a:schemeClr val="tx1">
                  <a:lumMod val="65000"/>
                  <a:lumOff val="35000"/>
                </a:schemeClr>
              </a:solidFill>
              <a:effectLst>
                <a:glow rad="228600">
                  <a:schemeClr val="accent2">
                    <a:satMod val="175000"/>
                    <a:alpha val="40000"/>
                  </a:schemeClr>
                </a:glow>
                <a:innerShdw blurRad="63500" dist="50800" dir="8100000">
                  <a:prstClr val="black">
                    <a:alpha val="50000"/>
                  </a:prstClr>
                </a:innerShdw>
              </a:effectLst>
            </a:endParaRPr>
          </a:p>
        </p:txBody>
      </p:sp>
      <p:pic>
        <p:nvPicPr>
          <p:cNvPr id="5" name="Picture 7" descr="P1040570"/>
          <p:cNvPicPr>
            <a:picLocks noChangeAspect="1" noChangeArrowheads="1"/>
          </p:cNvPicPr>
          <p:nvPr/>
        </p:nvPicPr>
        <p:blipFill>
          <a:blip r:embed="rId2"/>
          <a:srcRect/>
          <a:stretch>
            <a:fillRect/>
          </a:stretch>
        </p:blipFill>
        <p:spPr bwMode="auto">
          <a:xfrm>
            <a:off x="2285984" y="2786058"/>
            <a:ext cx="5286412" cy="3429025"/>
          </a:xfrm>
          <a:prstGeom prst="roundRect">
            <a:avLst>
              <a:gd name="adj" fmla="val 8594"/>
            </a:avLst>
          </a:prstGeom>
          <a:solidFill>
            <a:srgbClr val="FFFFFF">
              <a:shade val="85000"/>
            </a:srgbClr>
          </a:solidFill>
          <a:ln>
            <a:noFill/>
          </a:ln>
          <a:effectLst>
            <a:outerShdw blurRad="127000" dist="38100" dir="2700000" algn="ctr">
              <a:srgbClr val="000000">
                <a:alpha val="45000"/>
              </a:srgbClr>
            </a:outerShdw>
            <a:reflection blurRad="12700" stA="38000" endPos="28000" dist="5000" dir="5400000" sy="-100000" algn="bl" rotWithShape="0"/>
          </a:effectLst>
          <a:scene3d>
            <a:camera prst="perspectiveFront" fov="2700000">
              <a:rot lat="20376000" lon="1938000" rev="20112001"/>
            </a:camera>
            <a:lightRig rig="soft" dir="t">
              <a:rot lat="0" lon="0" rev="0"/>
            </a:lightRig>
          </a:scene3d>
          <a:sp3d prstMaterial="translucentPowder">
            <a:bevelT w="203200" h="50800" prst="softRound"/>
          </a:sp3d>
        </p:spPr>
      </p:pic>
    </p:spTree>
  </p:cSld>
  <p:clrMapOvr>
    <a:masterClrMapping/>
  </p:clrMapOvr>
  <p:transition>
    <p:newsflash/>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00034" y="428604"/>
            <a:ext cx="8143932" cy="3693319"/>
          </a:xfrm>
          <a:prstGeom prst="rect">
            <a:avLst/>
          </a:prstGeom>
          <a:effectLst>
            <a:glow rad="228600">
              <a:schemeClr val="accent2">
                <a:satMod val="175000"/>
                <a:alpha val="40000"/>
              </a:schemeClr>
            </a:glow>
          </a:effectLst>
          <a:scene3d>
            <a:camera prst="isometricOffAxis1Right"/>
            <a:lightRig rig="threePt" dir="t"/>
          </a:scene3d>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MX" dirty="0" smtClean="0"/>
              <a:t>El área de estudio pertenece a un bosque secundario de la región amazónica ecuatoriana específicamente del sector el Huino, con un relieve relativamente uniforme en su configuración superficial en el cual se encontraron 22 especies forestales diferentes, en el año cero (Abril 2008) se hallaron 304 individuos arbóreos y en el año uno (Abril 2009) 346 individuos, viéndose un ingreso de 42 árboles en las categorías diamétricas superiores a 10 cm de DAP. </a:t>
            </a:r>
            <a:endParaRPr lang="es-EC" dirty="0" smtClean="0"/>
          </a:p>
          <a:p>
            <a:pPr algn="just"/>
            <a:r>
              <a:rPr lang="es-MX" dirty="0" smtClean="0"/>
              <a:t> </a:t>
            </a:r>
            <a:endParaRPr lang="es-EC" dirty="0" smtClean="0"/>
          </a:p>
          <a:p>
            <a:pPr algn="just"/>
            <a:r>
              <a:rPr lang="es-MX" dirty="0" smtClean="0"/>
              <a:t>De acuerdo a los resultados obtenidos, se puede apreciar que el bosque secundario en estudio tiene un crecimiento promedio en DAP  de 1.84 cm (Ver Cuadro 2), siendo este valor casi cercano al crecimiento anual en  DAP de 1.01 cm. encontrado por Nelson Garrido en un trabajo similar realizado en la Estación “La Chiquita”. </a:t>
            </a:r>
            <a:endParaRPr lang="es-EC" dirty="0" smtClean="0"/>
          </a:p>
          <a:p>
            <a:pPr algn="just"/>
            <a:endParaRPr lang="es-EC" dirty="0"/>
          </a:p>
        </p:txBody>
      </p:sp>
      <p:pic>
        <p:nvPicPr>
          <p:cNvPr id="5" name="Picture 5" descr="P1040568"/>
          <p:cNvPicPr>
            <a:picLocks noChangeAspect="1" noChangeArrowheads="1"/>
          </p:cNvPicPr>
          <p:nvPr/>
        </p:nvPicPr>
        <p:blipFill>
          <a:blip r:embed="rId2"/>
          <a:srcRect/>
          <a:stretch>
            <a:fillRect/>
          </a:stretch>
        </p:blipFill>
        <p:spPr bwMode="auto">
          <a:xfrm>
            <a:off x="4429124" y="4143380"/>
            <a:ext cx="3714776" cy="2500330"/>
          </a:xfrm>
          <a:prstGeom prst="rect">
            <a:avLst/>
          </a:prstGeom>
          <a:noFill/>
          <a:ln w="9525">
            <a:noFill/>
            <a:miter lim="800000"/>
            <a:headEnd/>
            <a:tailEn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pic>
        <p:nvPicPr>
          <p:cNvPr id="63491" name="Picture 3" descr="C:\Program Files (x86)\Microsoft Office\MEDIA\CAGCAT10\j0301252.wmf"/>
          <p:cNvPicPr>
            <a:picLocks noChangeAspect="1" noChangeArrowheads="1"/>
          </p:cNvPicPr>
          <p:nvPr/>
        </p:nvPicPr>
        <p:blipFill>
          <a:blip r:embed="rId3"/>
          <a:srcRect/>
          <a:stretch>
            <a:fillRect/>
          </a:stretch>
        </p:blipFill>
        <p:spPr bwMode="auto">
          <a:xfrm flipH="1">
            <a:off x="0" y="4572008"/>
            <a:ext cx="2214578" cy="1565453"/>
          </a:xfrm>
          <a:prstGeom prst="rect">
            <a:avLst/>
          </a:prstGeom>
          <a:noFill/>
        </p:spPr>
      </p:pic>
    </p:spTree>
  </p:cSld>
  <p:clrMapOvr>
    <a:masterClrMapping/>
  </p:clrMapOvr>
  <p:transition>
    <p:newsflash/>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071538" y="214290"/>
            <a:ext cx="7000924" cy="2862322"/>
          </a:xfrm>
          <a:prstGeom prst="rect">
            <a:avLst/>
          </a:prstGeom>
          <a:effectLst>
            <a:innerShdw blurRad="63500" dist="50800" dir="8100000">
              <a:prstClr val="black">
                <a:alpha val="50000"/>
              </a:prstClr>
            </a:inn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MX" dirty="0" smtClean="0"/>
              <a:t>La cercanía de estos valores puede ser debido a que las características climáticas, relieve, suelo y de altitud son casi parecidas tanto en la región amazónica como en la provincia de Esmeraldas.</a:t>
            </a:r>
            <a:endParaRPr lang="es-EC" dirty="0" smtClean="0"/>
          </a:p>
          <a:p>
            <a:pPr algn="just"/>
            <a:r>
              <a:rPr lang="es-MX" dirty="0" smtClean="0"/>
              <a:t> </a:t>
            </a:r>
            <a:endParaRPr lang="es-EC" dirty="0" smtClean="0"/>
          </a:p>
          <a:p>
            <a:pPr algn="just"/>
            <a:r>
              <a:rPr lang="es-MX" dirty="0" smtClean="0"/>
              <a:t>Con respecto del crecimiento en altura se obtuvo un promedio de 0.42 m, comparado con los valores obtenidos en la Estación “La Chiquita” de 0.80 m obtenidos por Nelson Garrido, es relativamente bajo.</a:t>
            </a:r>
            <a:endParaRPr lang="es-EC" dirty="0" smtClean="0"/>
          </a:p>
          <a:p>
            <a:pPr algn="just"/>
            <a:endParaRPr lang="es-EC" dirty="0"/>
          </a:p>
        </p:txBody>
      </p:sp>
      <p:pic>
        <p:nvPicPr>
          <p:cNvPr id="5" name="Picture 9" descr="P1040593"/>
          <p:cNvPicPr>
            <a:picLocks noChangeAspect="1" noChangeArrowheads="1"/>
          </p:cNvPicPr>
          <p:nvPr/>
        </p:nvPicPr>
        <p:blipFill>
          <a:blip r:embed="rId2"/>
          <a:srcRect/>
          <a:stretch>
            <a:fillRect/>
          </a:stretch>
        </p:blipFill>
        <p:spPr bwMode="auto">
          <a:xfrm>
            <a:off x="4143372" y="3357562"/>
            <a:ext cx="4786346" cy="2857520"/>
          </a:xfrm>
          <a:prstGeom prst="rect">
            <a:avLst/>
          </a:prstGeom>
          <a:noFill/>
          <a:ln w="9525">
            <a:noFill/>
            <a:miter lim="800000"/>
            <a:headEnd/>
            <a:tailEnd/>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pic>
        <p:nvPicPr>
          <p:cNvPr id="6" name="Picture 9" descr="P1040593"/>
          <p:cNvPicPr>
            <a:picLocks noChangeAspect="1" noChangeArrowheads="1"/>
          </p:cNvPicPr>
          <p:nvPr/>
        </p:nvPicPr>
        <p:blipFill>
          <a:blip r:embed="rId2"/>
          <a:srcRect/>
          <a:stretch>
            <a:fillRect/>
          </a:stretch>
        </p:blipFill>
        <p:spPr bwMode="auto">
          <a:xfrm flipH="1">
            <a:off x="214282" y="3214686"/>
            <a:ext cx="4143372" cy="2857520"/>
          </a:xfrm>
          <a:prstGeom prst="rect">
            <a:avLst/>
          </a:prstGeom>
          <a:noFill/>
          <a:ln w="9525">
            <a:noFill/>
            <a:miter lim="800000"/>
            <a:headEnd/>
            <a:tailEnd/>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Tree>
  </p:cSld>
  <p:clrMapOvr>
    <a:masterClrMapping/>
  </p:clrMapOvr>
  <p:transition>
    <p:newsflash/>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14314" y="448648"/>
            <a:ext cx="4572000" cy="5909310"/>
          </a:xfrm>
          <a:prstGeom prst="rect">
            <a:avLst/>
          </a:prstGeom>
        </p:spPr>
        <p:style>
          <a:lnRef idx="3">
            <a:schemeClr val="lt1"/>
          </a:lnRef>
          <a:fillRef idx="1">
            <a:schemeClr val="dk1"/>
          </a:fillRef>
          <a:effectRef idx="1">
            <a:schemeClr val="dk1"/>
          </a:effectRef>
          <a:fontRef idx="minor">
            <a:schemeClr val="lt1"/>
          </a:fontRef>
        </p:style>
        <p:txBody>
          <a:bodyPr>
            <a:spAutoFit/>
          </a:bodyPr>
          <a:lstStyle/>
          <a:p>
            <a:pPr algn="just"/>
            <a:r>
              <a:rPr lang="es-MX" dirty="0" smtClean="0"/>
              <a:t>En el año cero (Abril 2008), la estructura horizontal del bosque secundario está conformado por las especies: Moral Bobo con 64.75 cm, Mindal con 30 cm, Bálsamo con 28 cm  y en el año uno (Abril del 2009), la estructura horizontal de acuerdo al gráfico 5, se puede apreciar que las especies que presentan DAP superiores son: Moral bobo, Mindal y Sangre de gallina con 65.85 cm, 31.70 cm y 25.60 cm respectivamente. En esto se puede apreciar que las especies Moral Bobo y Mindal  son las especies con el mayo DAP promedio tanto en el año cero como en el año uno, mientras que la especie Bálsamo fue suplantada por Sangre de Gallina en el año uno (Abril del 2009), esto es debido a que el número de individuos de Bálsamo aumentaron en la primera categorías diamétrica, por lo tanto el DAP promedio de esta especie se reduce.  </a:t>
            </a:r>
            <a:endParaRPr lang="es-EC" dirty="0"/>
          </a:p>
        </p:txBody>
      </p:sp>
      <p:pic>
        <p:nvPicPr>
          <p:cNvPr id="6" name="Picture 16" descr="P1040789"/>
          <p:cNvPicPr>
            <a:picLocks noChangeAspect="1" noChangeArrowheads="1"/>
          </p:cNvPicPr>
          <p:nvPr/>
        </p:nvPicPr>
        <p:blipFill>
          <a:blip r:embed="rId2"/>
          <a:srcRect/>
          <a:stretch>
            <a:fillRect/>
          </a:stretch>
        </p:blipFill>
        <p:spPr bwMode="auto">
          <a:xfrm>
            <a:off x="4714876" y="1000108"/>
            <a:ext cx="4000496" cy="5000660"/>
          </a:xfrm>
          <a:prstGeom prst="rect">
            <a:avLst/>
          </a:prstGeom>
          <a:noFill/>
          <a:ln w="9525">
            <a:noFill/>
            <a:miter lim="800000"/>
            <a:headEnd/>
            <a:tailEn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Tree>
  </p:cSld>
  <p:clrMapOvr>
    <a:masterClrMapping/>
  </p:clrMapOvr>
  <p:transition>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857224" y="214290"/>
            <a:ext cx="8072494" cy="4278094"/>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lvl="1" algn="just"/>
            <a:r>
              <a:rPr lang="es-MX" sz="3200" dirty="0">
                <a:ln w="18415" cmpd="sng">
                  <a:solidFill>
                    <a:srgbClr val="FFFFFF"/>
                  </a:solidFill>
                  <a:prstDash val="solid"/>
                </a:ln>
                <a:solidFill>
                  <a:srgbClr val="FFFFFF"/>
                </a:solidFill>
                <a:latin typeface="Agency FB" pitchFamily="34" charset="0"/>
              </a:rPr>
              <a:t>Hipótesis</a:t>
            </a:r>
            <a:r>
              <a:rPr lang="es-MX" sz="3200" dirty="0" smtClean="0">
                <a:ln w="18415" cmpd="sng">
                  <a:solidFill>
                    <a:srgbClr val="FFFFFF"/>
                  </a:solidFill>
                  <a:prstDash val="solid"/>
                </a:ln>
                <a:solidFill>
                  <a:srgbClr val="FFFFFF"/>
                </a:solidFill>
                <a:latin typeface="Agency FB" pitchFamily="34" charset="0"/>
              </a:rPr>
              <a:t>.</a:t>
            </a:r>
          </a:p>
          <a:p>
            <a:pPr lvl="1" algn="just"/>
            <a:endParaRPr lang="es-MX" sz="2400" i="1" dirty="0">
              <a:ln w="18415" cmpd="sng">
                <a:solidFill>
                  <a:srgbClr val="FFFFFF"/>
                </a:solidFill>
                <a:prstDash val="solid"/>
              </a:ln>
              <a:solidFill>
                <a:srgbClr val="FFFFFF"/>
              </a:solidFill>
              <a:latin typeface="Agency FB" pitchFamily="34" charset="0"/>
            </a:endParaRPr>
          </a:p>
          <a:p>
            <a:pPr lvl="1" algn="just"/>
            <a:endParaRPr lang="es-EC" sz="2400" i="1" dirty="0">
              <a:ln w="18415" cmpd="sng">
                <a:solidFill>
                  <a:srgbClr val="FFFFFF"/>
                </a:solidFill>
                <a:prstDash val="solid"/>
              </a:ln>
              <a:solidFill>
                <a:srgbClr val="FFFFFF"/>
              </a:solidFill>
              <a:latin typeface="Agency FB" pitchFamily="34" charset="0"/>
            </a:endParaRPr>
          </a:p>
          <a:p>
            <a:pPr lvl="0" algn="just">
              <a:buFont typeface="Wingdings" pitchFamily="2" charset="2"/>
              <a:buChar char="v"/>
            </a:pPr>
            <a:r>
              <a:rPr lang="es-MX" sz="2400" dirty="0">
                <a:ln w="18415" cmpd="sng">
                  <a:solidFill>
                    <a:srgbClr val="FFFFFF"/>
                  </a:solidFill>
                  <a:prstDash val="solid"/>
                </a:ln>
                <a:solidFill>
                  <a:srgbClr val="FFFFFF"/>
                </a:solidFill>
                <a:latin typeface="Agency FB" pitchFamily="34" charset="0"/>
              </a:rPr>
              <a:t>Ho= µ1=µ2=µ3=µ4=µn; y los rangos de crecimiento promedio anual es similar en todas las parcelas</a:t>
            </a:r>
            <a:r>
              <a:rPr lang="es-MX" sz="2400" dirty="0" smtClean="0">
                <a:ln w="18415" cmpd="sng">
                  <a:solidFill>
                    <a:srgbClr val="FFFFFF"/>
                  </a:solidFill>
                  <a:prstDash val="solid"/>
                </a:ln>
                <a:solidFill>
                  <a:srgbClr val="FFFFFF"/>
                </a:solidFill>
                <a:latin typeface="Agency FB" pitchFamily="34" charset="0"/>
              </a:rPr>
              <a:t>.</a:t>
            </a:r>
          </a:p>
          <a:p>
            <a:pPr lvl="0" algn="just">
              <a:buFont typeface="Wingdings" pitchFamily="2" charset="2"/>
              <a:buChar char="v"/>
            </a:pPr>
            <a:endParaRPr lang="es-MX" sz="2400" dirty="0">
              <a:ln w="18415" cmpd="sng">
                <a:solidFill>
                  <a:srgbClr val="FFFFFF"/>
                </a:solidFill>
                <a:prstDash val="solid"/>
              </a:ln>
              <a:solidFill>
                <a:srgbClr val="FFFFFF"/>
              </a:solidFill>
              <a:latin typeface="Agency FB" pitchFamily="34" charset="0"/>
            </a:endParaRPr>
          </a:p>
          <a:p>
            <a:pPr lvl="0" algn="just">
              <a:buFont typeface="Wingdings" pitchFamily="2" charset="2"/>
              <a:buChar char="v"/>
            </a:pPr>
            <a:endParaRPr lang="es-MX" sz="2400" dirty="0" smtClean="0">
              <a:ln w="18415" cmpd="sng">
                <a:solidFill>
                  <a:srgbClr val="FFFFFF"/>
                </a:solidFill>
                <a:prstDash val="solid"/>
              </a:ln>
              <a:solidFill>
                <a:srgbClr val="FFFFFF"/>
              </a:solidFill>
              <a:latin typeface="Agency FB" pitchFamily="34" charset="0"/>
            </a:endParaRPr>
          </a:p>
          <a:p>
            <a:pPr lvl="0" algn="just">
              <a:buFont typeface="Wingdings" pitchFamily="2" charset="2"/>
              <a:buChar char="v"/>
            </a:pPr>
            <a:endParaRPr lang="es-EC" sz="2400" dirty="0">
              <a:ln w="18415" cmpd="sng">
                <a:solidFill>
                  <a:srgbClr val="FFFFFF"/>
                </a:solidFill>
                <a:prstDash val="solid"/>
              </a:ln>
              <a:solidFill>
                <a:srgbClr val="FFFFFF"/>
              </a:solidFill>
              <a:latin typeface="Agency FB" pitchFamily="34" charset="0"/>
            </a:endParaRPr>
          </a:p>
          <a:p>
            <a:pPr lvl="0" algn="just">
              <a:buFont typeface="Wingdings" pitchFamily="2" charset="2"/>
              <a:buChar char="v"/>
            </a:pPr>
            <a:r>
              <a:rPr lang="es-MX" sz="2400" dirty="0">
                <a:ln w="18415" cmpd="sng">
                  <a:solidFill>
                    <a:srgbClr val="FFFFFF"/>
                  </a:solidFill>
                  <a:prstDash val="solid"/>
                </a:ln>
                <a:solidFill>
                  <a:srgbClr val="FFFFFF"/>
                </a:solidFill>
                <a:latin typeface="Agency FB" pitchFamily="34" charset="0"/>
              </a:rPr>
              <a:t>Ha= Por lo menos una de las parcelas tiene rango de crecimiento promedio diferente.</a:t>
            </a:r>
            <a:endParaRPr lang="es-EC" sz="2400" dirty="0">
              <a:ln w="18415" cmpd="sng">
                <a:solidFill>
                  <a:srgbClr val="FFFFFF"/>
                </a:solidFill>
                <a:prstDash val="solid"/>
              </a:ln>
              <a:solidFill>
                <a:srgbClr val="FFFFFF"/>
              </a:solidFill>
              <a:latin typeface="Agency FB" pitchFamily="34" charset="0"/>
            </a:endParaRPr>
          </a:p>
          <a:p>
            <a:pPr algn="just"/>
            <a:endParaRPr lang="es-EC" sz="2400" dirty="0">
              <a:ln w="18415" cmpd="sng">
                <a:solidFill>
                  <a:srgbClr val="FFFFFF"/>
                </a:solidFill>
                <a:prstDash val="solid"/>
              </a:ln>
              <a:solidFill>
                <a:srgbClr val="FFFFFF"/>
              </a:solidFill>
              <a:latin typeface="Agency FB" pitchFamily="34" charset="0"/>
            </a:endParaRPr>
          </a:p>
        </p:txBody>
      </p:sp>
      <p:pic>
        <p:nvPicPr>
          <p:cNvPr id="64514" name="Picture 2" descr="C:\Program Files (x86)\Microsoft Office\MEDIA\CAGCAT10\j0299125.wmf"/>
          <p:cNvPicPr>
            <a:picLocks noChangeAspect="1" noChangeArrowheads="1"/>
          </p:cNvPicPr>
          <p:nvPr/>
        </p:nvPicPr>
        <p:blipFill>
          <a:blip r:embed="rId2"/>
          <a:srcRect/>
          <a:stretch>
            <a:fillRect/>
          </a:stretch>
        </p:blipFill>
        <p:spPr bwMode="auto">
          <a:xfrm>
            <a:off x="3714744" y="4643446"/>
            <a:ext cx="1428760" cy="1857388"/>
          </a:xfrm>
          <a:prstGeom prst="rect">
            <a:avLst/>
          </a:prstGeom>
          <a:noFill/>
        </p:spPr>
      </p:pic>
    </p:spTree>
  </p:cSld>
  <p:clrMapOvr>
    <a:masterClrMapping/>
  </p:clrMapOvr>
  <p:transition>
    <p:newsflash/>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redondeado"/>
          <p:cNvSpPr/>
          <p:nvPr/>
        </p:nvSpPr>
        <p:spPr>
          <a:xfrm>
            <a:off x="4214810" y="71414"/>
            <a:ext cx="4714908" cy="6500834"/>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6"/>
          </a:lnRef>
          <a:fillRef idx="1">
            <a:schemeClr val="lt1"/>
          </a:fillRef>
          <a:effectRef idx="0">
            <a:schemeClr val="accent6"/>
          </a:effectRef>
          <a:fontRef idx="minor">
            <a:schemeClr val="dk1"/>
          </a:fontRef>
        </p:style>
        <p:txBody>
          <a:bodyPr rtlCol="0" anchor="ctr"/>
          <a:lstStyle/>
          <a:p>
            <a:pPr algn="just"/>
            <a:r>
              <a:rPr lang="es-MX" dirty="0" smtClean="0"/>
              <a:t>Las especies que tienen DAP inferiores en el bosque secundario en el año cero (Abril del 2008) son: Chuncho, Cedrillo y Cedro con diámetros de 13.22 cm, 13 cm y 11.90 cm respectivamente (Ver Gráfico 2) y en el año uno (el gráfico 6), indica que  las especies con DAP inferiores, son: Cedrillo Chuncho y Cedro con 14.40 cm, 13.05 cm y 12.30 cm respectivamente (Ver Gráfico 6). En esto se puede apreciar que las especies de DAP promedio inferior no difieren entre la primera y la segunda medición, además estas especies son el producto de la regeneración natural del bosque secundario.</a:t>
            </a:r>
            <a:endParaRPr lang="es-EC" dirty="0" smtClean="0"/>
          </a:p>
          <a:p>
            <a:pPr algn="just"/>
            <a:r>
              <a:rPr lang="es-MX" dirty="0" smtClean="0"/>
              <a:t> </a:t>
            </a:r>
            <a:endParaRPr lang="es-EC" dirty="0" smtClean="0"/>
          </a:p>
          <a:p>
            <a:pPr algn="just"/>
            <a:r>
              <a:rPr lang="es-MX" dirty="0" smtClean="0"/>
              <a:t>El resto de especies que no están mencionadas están entre 25.60 cm y 14.40 cm de DAP promedio.</a:t>
            </a:r>
            <a:endParaRPr lang="es-EC" dirty="0" smtClean="0"/>
          </a:p>
          <a:p>
            <a:pPr algn="just"/>
            <a:endParaRPr lang="es-EC" dirty="0"/>
          </a:p>
        </p:txBody>
      </p:sp>
      <p:pic>
        <p:nvPicPr>
          <p:cNvPr id="6" name="Picture 16" descr="P1040600"/>
          <p:cNvPicPr>
            <a:picLocks noChangeAspect="1" noChangeArrowheads="1"/>
          </p:cNvPicPr>
          <p:nvPr/>
        </p:nvPicPr>
        <p:blipFill>
          <a:blip r:embed="rId2"/>
          <a:srcRect/>
          <a:stretch>
            <a:fillRect/>
          </a:stretch>
        </p:blipFill>
        <p:spPr bwMode="auto">
          <a:xfrm>
            <a:off x="500034" y="285728"/>
            <a:ext cx="3571900" cy="6000792"/>
          </a:xfrm>
          <a:prstGeom prst="rect">
            <a:avLst/>
          </a:prstGeom>
          <a:noFill/>
          <a:ln w="9525">
            <a:no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Tree>
  </p:cSld>
  <p:clrMapOvr>
    <a:masterClrMapping/>
  </p:clrMapOvr>
  <p:transition>
    <p:newsflash/>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00034" y="785794"/>
            <a:ext cx="3786214" cy="4801314"/>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just"/>
            <a:r>
              <a:rPr lang="es-MX" dirty="0" smtClean="0"/>
              <a:t>La estructura vertical del bosque secundario del sector Huino, en la región amazónica del Ecuador, en el año cero (Abril 2008), las especies con mayores alturas son: Moral Bobo, Mindal y Bálsamo con  22.07 m, 20.10 m y 19.91 m respectivamente (Ver Grafico 3), mientras que en el año uno (Abril 2009), no hay alteraciones  por lo que las mismas especies son las que mayor altura promedio y son: Moral bobo 22.55 m, Mindal 20.60 m y Bálsamo 17.30 m (Ver Gráfico 7), con lo cual se ratifica que estas especie son las más antiguas de el bosque en estudio.</a:t>
            </a:r>
            <a:endParaRPr lang="es-EC" dirty="0"/>
          </a:p>
        </p:txBody>
      </p:sp>
      <p:pic>
        <p:nvPicPr>
          <p:cNvPr id="5" name="Picture 7" descr="P1040591"/>
          <p:cNvPicPr>
            <a:picLocks noChangeAspect="1" noChangeArrowheads="1"/>
          </p:cNvPicPr>
          <p:nvPr/>
        </p:nvPicPr>
        <p:blipFill>
          <a:blip r:embed="rId2"/>
          <a:srcRect/>
          <a:stretch>
            <a:fillRect/>
          </a:stretch>
        </p:blipFill>
        <p:spPr bwMode="auto">
          <a:xfrm rot="5642522">
            <a:off x="4519155" y="893351"/>
            <a:ext cx="4521357" cy="3391018"/>
          </a:xfrm>
          <a:prstGeom prst="rect">
            <a:avLst/>
          </a:prstGeom>
          <a:noFill/>
          <a:ln w="9525">
            <a:noFill/>
            <a:miter lim="800000"/>
            <a:headEnd/>
            <a:tailEnd/>
          </a:ln>
          <a:effectLst>
            <a:reflection blurRad="6350" stA="50000" endA="295" endPos="92000" dist="101600" dir="5400000" sy="-100000" algn="bl" rotWithShape="0"/>
          </a:effectLst>
          <a:scene3d>
            <a:camera prst="orthographicFront">
              <a:rot lat="0" lon="0" rev="0"/>
            </a:camera>
            <a:lightRig rig="glow" dir="t">
              <a:rot lat="0" lon="0" rev="14100000"/>
            </a:lightRig>
          </a:scene3d>
          <a:sp3d prstMaterial="softEdge">
            <a:bevelT w="127000" prst="artDeco"/>
          </a:sp3d>
        </p:spPr>
      </p:pic>
    </p:spTree>
  </p:cSld>
  <p:clrMapOvr>
    <a:masterClrMapping/>
  </p:clrMapOvr>
  <p:transition>
    <p:newsflash/>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4143372" y="1000108"/>
            <a:ext cx="4643470" cy="4247317"/>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just"/>
            <a:r>
              <a:rPr lang="es-MX" dirty="0" smtClean="0">
                <a:solidFill>
                  <a:schemeClr val="bg1"/>
                </a:solidFill>
                <a:latin typeface="Aharoni" pitchFamily="2" charset="-79"/>
                <a:cs typeface="Aharoni" pitchFamily="2" charset="-79"/>
              </a:rPr>
              <a:t>Las especies con alturas inferiores del bosque secundario en al año cero (Abril 2008), son: Chuncho, Sangre de gallina y Sapote con 10.81 m, 6 87 m y 5.54 m respectivamente (Ver Gráfico 4), en el año uno (Abril 2009), las especies de menor altura promedio no difieren respecto del año cero (Abril 2008) y siguen siendo: Chuncho, Sangre de gallina y Sapote con longitudes de 10.07 m, 7.29 m y 5.91 m respectivamente (Ver Gráfico 8).</a:t>
            </a:r>
            <a:endParaRPr lang="es-EC" dirty="0" smtClean="0">
              <a:solidFill>
                <a:schemeClr val="bg1"/>
              </a:solidFill>
              <a:latin typeface="Aharoni" pitchFamily="2" charset="-79"/>
              <a:cs typeface="Aharoni" pitchFamily="2" charset="-79"/>
            </a:endParaRPr>
          </a:p>
          <a:p>
            <a:pPr algn="just"/>
            <a:r>
              <a:rPr lang="es-MX" dirty="0" smtClean="0">
                <a:solidFill>
                  <a:schemeClr val="bg1"/>
                </a:solidFill>
                <a:latin typeface="Aharoni" pitchFamily="2" charset="-79"/>
                <a:cs typeface="Aharoni" pitchFamily="2" charset="-79"/>
              </a:rPr>
              <a:t> </a:t>
            </a:r>
            <a:endParaRPr lang="es-EC" dirty="0" smtClean="0">
              <a:solidFill>
                <a:schemeClr val="bg1"/>
              </a:solidFill>
              <a:latin typeface="Aharoni" pitchFamily="2" charset="-79"/>
              <a:cs typeface="Aharoni" pitchFamily="2" charset="-79"/>
            </a:endParaRPr>
          </a:p>
          <a:p>
            <a:pPr algn="just"/>
            <a:r>
              <a:rPr lang="es-MX" dirty="0" smtClean="0">
                <a:solidFill>
                  <a:schemeClr val="bg1"/>
                </a:solidFill>
                <a:latin typeface="Aharoni" pitchFamily="2" charset="-79"/>
                <a:cs typeface="Aharoni" pitchFamily="2" charset="-79"/>
              </a:rPr>
              <a:t>Las especies que no fueron nombradas están entre 17.4 m y 10.82 m de altura.</a:t>
            </a:r>
            <a:endParaRPr lang="es-EC" dirty="0" smtClean="0">
              <a:solidFill>
                <a:schemeClr val="bg1"/>
              </a:solidFill>
              <a:latin typeface="Aharoni" pitchFamily="2" charset="-79"/>
              <a:cs typeface="Aharoni" pitchFamily="2" charset="-79"/>
            </a:endParaRPr>
          </a:p>
          <a:p>
            <a:pPr algn="just"/>
            <a:endParaRPr lang="es-EC" dirty="0">
              <a:solidFill>
                <a:schemeClr val="bg1"/>
              </a:solidFill>
              <a:latin typeface="Aharoni" pitchFamily="2" charset="-79"/>
              <a:cs typeface="Aharoni" pitchFamily="2" charset="-79"/>
            </a:endParaRPr>
          </a:p>
        </p:txBody>
      </p:sp>
      <p:pic>
        <p:nvPicPr>
          <p:cNvPr id="8" name="Picture 6" descr="P1040590"/>
          <p:cNvPicPr>
            <a:picLocks noChangeAspect="1" noChangeArrowheads="1"/>
          </p:cNvPicPr>
          <p:nvPr/>
        </p:nvPicPr>
        <p:blipFill>
          <a:blip r:embed="rId2"/>
          <a:srcRect/>
          <a:stretch>
            <a:fillRect/>
          </a:stretch>
        </p:blipFill>
        <p:spPr bwMode="auto">
          <a:xfrm rot="5400000">
            <a:off x="-714413" y="1500173"/>
            <a:ext cx="5857916" cy="3429025"/>
          </a:xfrm>
          <a:prstGeom prst="rect">
            <a:avLst/>
          </a:prstGeom>
          <a:noFill/>
          <a:ln w="9525">
            <a:noFill/>
            <a:miter lim="800000"/>
            <a:headEnd/>
            <a:tailEnd/>
          </a:ln>
          <a:scene3d>
            <a:camera prst="perspectiveRelaxedModerately"/>
            <a:lightRig rig="threePt" dir="t"/>
          </a:scene3d>
        </p:spPr>
      </p:pic>
    </p:spTree>
  </p:cSld>
  <p:clrMapOvr>
    <a:masterClrMapping/>
  </p:clrMapOvr>
  <p:transition>
    <p:newsflash/>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28596" y="4643446"/>
            <a:ext cx="8286808" cy="1754326"/>
          </a:xfrm>
          <a:prstGeom prst="rect">
            <a:avLst/>
          </a:prstGeom>
        </p:spPr>
        <p:txBody>
          <a:bodyPr wrap="square">
            <a:spAutoFit/>
          </a:bodyPr>
          <a:lstStyle/>
          <a:p>
            <a:pPr algn="just"/>
            <a:r>
              <a:rPr lang="es-MX" dirty="0" smtClean="0"/>
              <a:t>Además, analizando la estructura vertical y horizontal del bosque, se puede apreciar que hay una relación directamente proporcional entre DAP y altura, ya que a mayor diámetro tenemos mayor altura y el diámetro promedio superior tienen las especies más antiguas del bosque mientras que las especies inferiores son el producto de la sucesión secundario gracias a las condiciones ecológicas favorables para su desarrollo.</a:t>
            </a:r>
            <a:endParaRPr lang="es-EC" dirty="0"/>
          </a:p>
        </p:txBody>
      </p:sp>
      <p:pic>
        <p:nvPicPr>
          <p:cNvPr id="5" name="Picture 12" descr="P1040596"/>
          <p:cNvPicPr>
            <a:picLocks noChangeAspect="1" noChangeArrowheads="1"/>
          </p:cNvPicPr>
          <p:nvPr/>
        </p:nvPicPr>
        <p:blipFill>
          <a:blip r:embed="rId2"/>
          <a:srcRect/>
          <a:stretch>
            <a:fillRect/>
          </a:stretch>
        </p:blipFill>
        <p:spPr bwMode="auto">
          <a:xfrm rot="5400000">
            <a:off x="2658892" y="341448"/>
            <a:ext cx="4540595" cy="3143272"/>
          </a:xfrm>
          <a:prstGeom prst="rect">
            <a:avLst/>
          </a:prstGeom>
          <a:noFill/>
          <a:ln w="9525">
            <a:noFill/>
            <a:miter lim="800000"/>
            <a:headEnd/>
            <a:tailEn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Tree>
  </p:cSld>
  <p:clrMapOvr>
    <a:masterClrMapping/>
  </p:clrMapOvr>
  <p:transition>
    <p:newsflash/>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42910" y="285728"/>
            <a:ext cx="4572000" cy="590931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just"/>
            <a:r>
              <a:rPr lang="es-MX" dirty="0" smtClean="0"/>
              <a:t>En un trabajo similar realizado por  </a:t>
            </a:r>
            <a:r>
              <a:rPr lang="es-MX" dirty="0" err="1" smtClean="0"/>
              <a:t>Mendez</a:t>
            </a:r>
            <a:r>
              <a:rPr lang="es-MX" dirty="0" smtClean="0"/>
              <a:t> Hernán (2000), en </a:t>
            </a:r>
            <a:r>
              <a:rPr lang="es-MX" dirty="0" err="1" smtClean="0"/>
              <a:t>Jatun</a:t>
            </a:r>
            <a:r>
              <a:rPr lang="es-MX" dirty="0" smtClean="0"/>
              <a:t> Sacha encontró que el perfil horizontal del bosque secundario no es uniforme y además distinguió tres estratos el primero formado por árboles superiores a los 25 m de altura siendo las especies dominantes </a:t>
            </a:r>
            <a:r>
              <a:rPr lang="es-MX" dirty="0" err="1" smtClean="0"/>
              <a:t>Cecropia</a:t>
            </a:r>
            <a:r>
              <a:rPr lang="es-MX" dirty="0" smtClean="0"/>
              <a:t>, Jacaranda, el segundo estrato constituido por árboles entre 15 m a 25 m de altura con especies de los géneros Inga, </a:t>
            </a:r>
            <a:r>
              <a:rPr lang="es-MX" dirty="0" err="1" smtClean="0"/>
              <a:t>Hieronyma</a:t>
            </a:r>
            <a:r>
              <a:rPr lang="es-MX" dirty="0" smtClean="0"/>
              <a:t>  y </a:t>
            </a:r>
            <a:r>
              <a:rPr lang="es-MX" dirty="0" err="1" smtClean="0"/>
              <a:t>Laetia</a:t>
            </a:r>
            <a:r>
              <a:rPr lang="es-MX" dirty="0" smtClean="0"/>
              <a:t> y finalmente un tercer estrato formado por árboles inferiores a 15 m de </a:t>
            </a:r>
            <a:r>
              <a:rPr lang="es-MX" dirty="0" err="1" smtClean="0"/>
              <a:t>de</a:t>
            </a:r>
            <a:r>
              <a:rPr lang="es-MX" dirty="0" smtClean="0"/>
              <a:t> altura encontrando especies de los géneros Virola, Otoba, </a:t>
            </a:r>
            <a:r>
              <a:rPr lang="es-MX" dirty="0" err="1" smtClean="0"/>
              <a:t>Vismia</a:t>
            </a:r>
            <a:r>
              <a:rPr lang="es-MX" dirty="0" smtClean="0"/>
              <a:t>, </a:t>
            </a:r>
            <a:r>
              <a:rPr lang="es-MX" dirty="0" err="1" smtClean="0"/>
              <a:t>Nectandra</a:t>
            </a:r>
            <a:r>
              <a:rPr lang="es-MX" dirty="0" smtClean="0"/>
              <a:t>, coincidiendo únicamente con el presente estudio con la especie Sangre de Gallina que es del genero Otoba y es inferior a los 15 m de altura,  en el perfil horizontal observó presencia de claros lo que no se pudo observar en el bosque secundario del  Huino.</a:t>
            </a:r>
            <a:endParaRPr lang="es-EC" dirty="0"/>
          </a:p>
        </p:txBody>
      </p:sp>
      <p:pic>
        <p:nvPicPr>
          <p:cNvPr id="5" name="Picture 4" descr="P1040607"/>
          <p:cNvPicPr>
            <a:picLocks noChangeAspect="1" noChangeArrowheads="1"/>
          </p:cNvPicPr>
          <p:nvPr/>
        </p:nvPicPr>
        <p:blipFill>
          <a:blip r:embed="rId2"/>
          <a:srcRect/>
          <a:stretch>
            <a:fillRect/>
          </a:stretch>
        </p:blipFill>
        <p:spPr bwMode="auto">
          <a:xfrm>
            <a:off x="5572132" y="571480"/>
            <a:ext cx="3214710" cy="52864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newsflash/>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214810" y="1000108"/>
            <a:ext cx="4572000" cy="501675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just"/>
            <a:r>
              <a:rPr lang="es-MX" sz="2000" dirty="0" smtClean="0">
                <a:effectLst>
                  <a:glow rad="101600">
                    <a:schemeClr val="accent2">
                      <a:satMod val="175000"/>
                      <a:alpha val="40000"/>
                    </a:schemeClr>
                  </a:glow>
                </a:effectLst>
              </a:rPr>
              <a:t>De acuerdo a los resultados obtenidos en los perfile idealizados DAP/Parcela en el año cero (Abril 2008) el 87.5%  de las especies están en la primera categoría diamétrica y solo el 12.5% se encuentran en la segunda categoría, en el año uno (Abril 2009), se puede apreciar que el 62.5 %  se encuentran en la primera categoría diamétrica y solo el 37.5 % están en la segunda categoría, con esto se puede constatar  que el bosque es joven y en fase de regeneración con una regeneración continua debido a que las especies están en la primera y segunda categoría diamétrica.</a:t>
            </a:r>
            <a:endParaRPr lang="es-EC" sz="2000" dirty="0">
              <a:effectLst>
                <a:glow rad="101600">
                  <a:schemeClr val="accent2">
                    <a:satMod val="175000"/>
                    <a:alpha val="40000"/>
                  </a:schemeClr>
                </a:glow>
              </a:effectLst>
            </a:endParaRPr>
          </a:p>
        </p:txBody>
      </p:sp>
      <p:pic>
        <p:nvPicPr>
          <p:cNvPr id="5" name="Picture 14" descr="P1040636"/>
          <p:cNvPicPr>
            <a:picLocks noChangeAspect="1" noChangeArrowheads="1"/>
          </p:cNvPicPr>
          <p:nvPr/>
        </p:nvPicPr>
        <p:blipFill>
          <a:blip r:embed="rId2"/>
          <a:srcRect/>
          <a:stretch>
            <a:fillRect/>
          </a:stretch>
        </p:blipFill>
        <p:spPr bwMode="auto">
          <a:xfrm>
            <a:off x="214282" y="357166"/>
            <a:ext cx="3523301" cy="628654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newsflash/>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85720" y="4000504"/>
            <a:ext cx="8572560" cy="255454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MX" sz="1600" dirty="0" smtClean="0"/>
              <a:t>En un estudio similar realizado por  </a:t>
            </a:r>
            <a:r>
              <a:rPr lang="es-MX" sz="1600" dirty="0" err="1" smtClean="0"/>
              <a:t>Caldato</a:t>
            </a:r>
            <a:r>
              <a:rPr lang="es-MX" sz="1600" dirty="0" smtClean="0"/>
              <a:t>, Vera y </a:t>
            </a:r>
            <a:r>
              <a:rPr lang="es-MX" sz="1600" dirty="0" err="1" smtClean="0"/>
              <a:t>Donagh</a:t>
            </a:r>
            <a:r>
              <a:rPr lang="es-MX" sz="1600" dirty="0" smtClean="0"/>
              <a:t>, encontraron que la distribución de tamaños en ese bosque obtuvo que  76.6% de la población de </a:t>
            </a:r>
            <a:r>
              <a:rPr lang="es-MX" sz="1600" i="1" dirty="0" err="1" smtClean="0"/>
              <a:t>Ocotea</a:t>
            </a:r>
            <a:r>
              <a:rPr lang="es-MX" sz="1600" i="1" dirty="0" smtClean="0"/>
              <a:t> </a:t>
            </a:r>
            <a:r>
              <a:rPr lang="es-MX" sz="1600" i="1" dirty="0" err="1" smtClean="0"/>
              <a:t>puberula</a:t>
            </a:r>
            <a:r>
              <a:rPr lang="es-MX" sz="1600" dirty="0" smtClean="0"/>
              <a:t>, está  compuesta por individuos en fase de regeneración indicando que la especie presenta un potencial de regeneración continuo en dichas condiciones ambientales, también la mayor cantidad de árboles se encuentran en las clases diamétricas iniciales (10 – 20 cm de DAP), demostrando que se trata de una población joven.</a:t>
            </a:r>
          </a:p>
          <a:p>
            <a:pPr algn="just"/>
            <a:endParaRPr lang="es-EC" sz="1600" dirty="0" smtClean="0"/>
          </a:p>
          <a:p>
            <a:pPr algn="just"/>
            <a:r>
              <a:rPr lang="es-ES_tradnl" sz="1600" dirty="0" smtClean="0"/>
              <a:t>De acuerdo con Arévalo (1972), la regeneración natural del bosque está en la categoría de Arbolitos ya que la estructura muestra individuos  superiores a los 10 cm. de DAP pero inferiores a los 50 cm. de DAP.</a:t>
            </a:r>
            <a:endParaRPr lang="es-EC" sz="1600" dirty="0"/>
          </a:p>
        </p:txBody>
      </p:sp>
      <p:pic>
        <p:nvPicPr>
          <p:cNvPr id="6" name="Picture 15" descr="P1040638"/>
          <p:cNvPicPr>
            <a:picLocks noChangeAspect="1" noChangeArrowheads="1"/>
          </p:cNvPicPr>
          <p:nvPr/>
        </p:nvPicPr>
        <p:blipFill>
          <a:blip r:embed="rId2"/>
          <a:srcRect/>
          <a:stretch>
            <a:fillRect/>
          </a:stretch>
        </p:blipFill>
        <p:spPr bwMode="auto">
          <a:xfrm rot="5400000">
            <a:off x="3214678" y="-1143033"/>
            <a:ext cx="3571900" cy="6429422"/>
          </a:xfrm>
          <a:prstGeom prst="ellipse">
            <a:avLst/>
          </a:prstGeom>
          <a:ln>
            <a:noFill/>
          </a:ln>
          <a:effectLst>
            <a:softEdge rad="112500"/>
          </a:effectLst>
        </p:spPr>
      </p:pic>
    </p:spTree>
  </p:cSld>
  <p:clrMapOvr>
    <a:masterClrMapping/>
  </p:clrMapOvr>
  <p:transition>
    <p:newsflash/>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o"/>
          <p:cNvSpPr/>
          <p:nvPr/>
        </p:nvSpPr>
        <p:spPr>
          <a:xfrm>
            <a:off x="857224" y="285728"/>
            <a:ext cx="7572428" cy="3500462"/>
          </a:xfrm>
          <a:prstGeom prst="frame">
            <a:avLst/>
          </a:prstGeom>
        </p:spPr>
        <p:style>
          <a:lnRef idx="3">
            <a:schemeClr val="lt1"/>
          </a:lnRef>
          <a:fillRef idx="1">
            <a:schemeClr val="dk1"/>
          </a:fillRef>
          <a:effectRef idx="1">
            <a:schemeClr val="dk1"/>
          </a:effectRef>
          <a:fontRef idx="minor">
            <a:schemeClr val="lt1"/>
          </a:fontRef>
        </p:style>
        <p:txBody>
          <a:bodyPr rtlCol="0" anchor="t">
            <a:scene3d>
              <a:camera prst="orthographicFront"/>
              <a:lightRig rig="threePt" dir="t"/>
            </a:scene3d>
            <a:sp3d extrusionH="57150">
              <a:bevelT w="38100" h="38100" prst="angle"/>
            </a:sp3d>
          </a:bodyPr>
          <a:lstStyle/>
          <a:p>
            <a:pPr lvl="0" algn="ctr"/>
            <a:r>
              <a:rPr lang="es-MX" sz="4800" b="1" dirty="0" smtClean="0">
                <a:effectLst>
                  <a:glow rad="139700">
                    <a:schemeClr val="accent2">
                      <a:satMod val="175000"/>
                      <a:alpha val="40000"/>
                    </a:schemeClr>
                  </a:glow>
                </a:effectLst>
              </a:rPr>
              <a:t>CONCLUSIONES </a:t>
            </a:r>
          </a:p>
          <a:p>
            <a:pPr lvl="0" algn="ctr"/>
            <a:r>
              <a:rPr lang="es-MX" sz="4800" b="1" dirty="0" smtClean="0">
                <a:effectLst>
                  <a:glow rad="139700">
                    <a:schemeClr val="accent2">
                      <a:satMod val="175000"/>
                      <a:alpha val="40000"/>
                    </a:schemeClr>
                  </a:glow>
                </a:effectLst>
              </a:rPr>
              <a:t>Y RECOMENDACIONES.</a:t>
            </a:r>
            <a:endParaRPr lang="es-EC" sz="4800" b="1" dirty="0" smtClean="0">
              <a:effectLst>
                <a:glow rad="139700">
                  <a:schemeClr val="accent2">
                    <a:satMod val="175000"/>
                    <a:alpha val="40000"/>
                  </a:schemeClr>
                </a:glow>
              </a:effectLst>
            </a:endParaRPr>
          </a:p>
          <a:p>
            <a:pPr algn="ctr"/>
            <a:endParaRPr lang="es-EC" sz="4800" dirty="0">
              <a:solidFill>
                <a:schemeClr val="tx1"/>
              </a:solidFill>
              <a:effectLst>
                <a:glow rad="139700">
                  <a:schemeClr val="accent2">
                    <a:satMod val="175000"/>
                    <a:alpha val="40000"/>
                  </a:schemeClr>
                </a:glow>
              </a:effectLst>
            </a:endParaRPr>
          </a:p>
        </p:txBody>
      </p:sp>
      <p:pic>
        <p:nvPicPr>
          <p:cNvPr id="5" name="Picture 12" descr="P1040584"/>
          <p:cNvPicPr>
            <a:picLocks noChangeAspect="1" noChangeArrowheads="1"/>
          </p:cNvPicPr>
          <p:nvPr/>
        </p:nvPicPr>
        <p:blipFill>
          <a:blip r:embed="rId2"/>
          <a:srcRect/>
          <a:stretch>
            <a:fillRect/>
          </a:stretch>
        </p:blipFill>
        <p:spPr bwMode="auto">
          <a:xfrm>
            <a:off x="2857488" y="3786190"/>
            <a:ext cx="4016389" cy="2585250"/>
          </a:xfrm>
          <a:prstGeom prst="rect">
            <a:avLst/>
          </a:prstGeom>
          <a:noFill/>
          <a:ln w="9525">
            <a:no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Tree>
  </p:cSld>
  <p:clrMapOvr>
    <a:masterClrMapping/>
  </p:clrMapOvr>
  <p:transition>
    <p:newsflash/>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o"/>
          <p:cNvSpPr/>
          <p:nvPr/>
        </p:nvSpPr>
        <p:spPr>
          <a:xfrm rot="20492931">
            <a:off x="785786" y="1357298"/>
            <a:ext cx="7572428" cy="2000264"/>
          </a:xfrm>
          <a:prstGeom prst="frame">
            <a:avLst/>
          </a:prstGeom>
        </p:spPr>
        <p:style>
          <a:lnRef idx="3">
            <a:schemeClr val="lt1"/>
          </a:lnRef>
          <a:fillRef idx="1">
            <a:schemeClr val="dk1"/>
          </a:fillRef>
          <a:effectRef idx="1">
            <a:schemeClr val="dk1"/>
          </a:effectRef>
          <a:fontRef idx="minor">
            <a:schemeClr val="lt1"/>
          </a:fontRef>
        </p:style>
        <p:txBody>
          <a:bodyPr rtlCol="0" anchor="ctr">
            <a:scene3d>
              <a:camera prst="orthographicFront"/>
              <a:lightRig rig="threePt" dir="t"/>
            </a:scene3d>
            <a:sp3d extrusionH="57150">
              <a:bevelT w="38100" h="38100" prst="angle"/>
            </a:sp3d>
          </a:bodyPr>
          <a:lstStyle/>
          <a:p>
            <a:pPr lvl="0" algn="ctr"/>
            <a:r>
              <a:rPr lang="es-MX" sz="4800" b="1" dirty="0" smtClean="0">
                <a:effectLst>
                  <a:glow rad="139700">
                    <a:schemeClr val="accent2">
                      <a:satMod val="175000"/>
                      <a:alpha val="40000"/>
                    </a:schemeClr>
                  </a:glow>
                </a:effectLst>
              </a:rPr>
              <a:t>CONCLUSIONES </a:t>
            </a:r>
          </a:p>
        </p:txBody>
      </p:sp>
      <p:pic>
        <p:nvPicPr>
          <p:cNvPr id="5" name="Picture 17" descr="P1040602"/>
          <p:cNvPicPr>
            <a:picLocks noChangeAspect="1" noChangeArrowheads="1"/>
          </p:cNvPicPr>
          <p:nvPr/>
        </p:nvPicPr>
        <p:blipFill>
          <a:blip r:embed="rId2"/>
          <a:srcRect/>
          <a:stretch>
            <a:fillRect/>
          </a:stretch>
        </p:blipFill>
        <p:spPr bwMode="auto">
          <a:xfrm>
            <a:off x="3929058" y="3286124"/>
            <a:ext cx="4286280" cy="3000396"/>
          </a:xfrm>
          <a:prstGeom prst="rect">
            <a:avLst/>
          </a:prstGeom>
          <a:noFill/>
          <a:ln w="9525">
            <a:noFill/>
            <a:miter lim="800000"/>
            <a:headEnd/>
            <a:tailEn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Tree>
  </p:cSld>
  <p:clrMapOvr>
    <a:masterClrMapping/>
  </p:clrMapOvr>
  <p:transition>
    <p:newsflash/>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714348" y="357166"/>
            <a:ext cx="7858180" cy="313932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lgn="just">
              <a:buFont typeface="Wingdings" pitchFamily="2" charset="2"/>
              <a:buChar char="v"/>
            </a:pPr>
            <a:r>
              <a:rPr lang="es-MX" dirty="0" smtClean="0"/>
              <a:t>El crecimiento diamétrico en el año 01 entre parcelas, es diferente entre sí, siendo la parcela 01 la que tiene mayor crecimiento diamétrico con 22.40 cm y la parcela 06 con 17.65 cm presenta el menor crecimiento diamétrico. Con respecto del crecimiento en altura, se pudo apreciar que la parcela 07 tiene el mejor crecimiento y la parcela 01 tiene el crecimiento inferior con un promedio de 13.28 m.</a:t>
            </a:r>
            <a:endParaRPr lang="es-EC" dirty="0" smtClean="0"/>
          </a:p>
          <a:p>
            <a:pPr algn="just">
              <a:buFont typeface="Wingdings" pitchFamily="2" charset="2"/>
              <a:buChar char="v"/>
            </a:pPr>
            <a:endParaRPr lang="es-EC" dirty="0" smtClean="0"/>
          </a:p>
          <a:p>
            <a:pPr lvl="0" algn="just">
              <a:buFont typeface="Wingdings" pitchFamily="2" charset="2"/>
              <a:buChar char="v"/>
            </a:pPr>
            <a:r>
              <a:rPr lang="es-MX" dirty="0" smtClean="0"/>
              <a:t>Con respecto al crecimiento diamétrico de las especies forestales del bosque secundario se obtuvo un incremento promedio de 1.84 cm en DAP y de 0.42 m en altura.</a:t>
            </a:r>
            <a:endParaRPr lang="es-EC" dirty="0" smtClean="0"/>
          </a:p>
          <a:p>
            <a:endParaRPr lang="es-EC" dirty="0"/>
          </a:p>
        </p:txBody>
      </p:sp>
      <p:pic>
        <p:nvPicPr>
          <p:cNvPr id="5" name="Picture 4" descr="P1040607"/>
          <p:cNvPicPr>
            <a:picLocks noChangeAspect="1" noChangeArrowheads="1"/>
          </p:cNvPicPr>
          <p:nvPr/>
        </p:nvPicPr>
        <p:blipFill>
          <a:blip r:embed="rId2"/>
          <a:srcRect/>
          <a:stretch>
            <a:fillRect/>
          </a:stretch>
        </p:blipFill>
        <p:spPr bwMode="auto">
          <a:xfrm>
            <a:off x="250824" y="3573463"/>
            <a:ext cx="8393142" cy="30265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357290" y="500042"/>
            <a:ext cx="6357982" cy="258532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a:spAutoFit/>
          </a:bodyPr>
          <a:lstStyle/>
          <a:p>
            <a:pPr algn="ctr"/>
            <a:r>
              <a:rPr lang="es-E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REVISIÓN </a:t>
            </a:r>
          </a:p>
          <a:p>
            <a:pPr algn="ctr"/>
            <a:r>
              <a:rPr lang="es-E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DE </a:t>
            </a:r>
          </a:p>
          <a:p>
            <a:pPr algn="ctr"/>
            <a:r>
              <a:rPr lang="es-E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LITERATURA</a:t>
            </a:r>
            <a:endParaRPr lang="es-E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65538" name="Picture 2" descr="C:\Program Files (x86)\Microsoft Office\MEDIA\CAGCAT10\j0299125.wmf"/>
          <p:cNvPicPr>
            <a:picLocks noChangeAspect="1" noChangeArrowheads="1"/>
          </p:cNvPicPr>
          <p:nvPr/>
        </p:nvPicPr>
        <p:blipFill>
          <a:blip r:embed="rId2"/>
          <a:srcRect/>
          <a:stretch>
            <a:fillRect/>
          </a:stretch>
        </p:blipFill>
        <p:spPr bwMode="auto">
          <a:xfrm>
            <a:off x="3428992" y="3214685"/>
            <a:ext cx="2028717" cy="3328919"/>
          </a:xfrm>
          <a:prstGeom prst="rect">
            <a:avLst/>
          </a:prstGeom>
          <a:noFill/>
        </p:spPr>
      </p:pic>
      <p:pic>
        <p:nvPicPr>
          <p:cNvPr id="7" name="Picture 13" descr="P1040667"/>
          <p:cNvPicPr>
            <a:picLocks noChangeAspect="1" noChangeArrowheads="1"/>
          </p:cNvPicPr>
          <p:nvPr/>
        </p:nvPicPr>
        <p:blipFill>
          <a:blip r:embed="rId3" cstate="print"/>
          <a:srcRect/>
          <a:stretch>
            <a:fillRect/>
          </a:stretch>
        </p:blipFill>
        <p:spPr bwMode="auto">
          <a:xfrm rot="20938858">
            <a:off x="159338" y="3944290"/>
            <a:ext cx="3213242" cy="20054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newsflash/>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28596" y="214290"/>
            <a:ext cx="8501122" cy="61925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lgn="just">
              <a:lnSpc>
                <a:spcPct val="150000"/>
              </a:lnSpc>
              <a:buFont typeface="Wingdings" pitchFamily="2" charset="2"/>
              <a:buChar char="v"/>
            </a:pPr>
            <a:r>
              <a:rPr lang="es-MX" sz="1400" dirty="0" smtClean="0"/>
              <a:t>La estructura horizontal del bosque secundario en el año cero (Abril 2008) se pudo encontrar que el mejor DAP presentan las especies Moral Bobo con 64.75 cm y Mindal con 30 cm , posiblemente sean árboles viejos  y han logrado sobrevivir a las perturbaciones del bosque. Mientras que las especies que presentaron  inferiores DAP son Cedrillo y Cedro con medidas  de 13 cm y 11.90 cm de DAP respectivamente. En el año uno (Abril 2009), la estructura horizontal del bosque secundario, las especies que presentan DAP superiores son  Moral bobo, Mindal con 65.85 cm, 31.70 cm y las especies que presentan DAP inferiores son Chuncho y Cedro con diámetros de 13.05 cm y 12.30 cm respectivamente.</a:t>
            </a:r>
            <a:endParaRPr lang="es-EC" sz="1400" dirty="0" smtClean="0"/>
          </a:p>
          <a:p>
            <a:pPr algn="just">
              <a:lnSpc>
                <a:spcPct val="150000"/>
              </a:lnSpc>
              <a:buFont typeface="Wingdings" pitchFamily="2" charset="2"/>
              <a:buChar char="v"/>
            </a:pPr>
            <a:endParaRPr lang="es-EC" sz="1400" dirty="0" smtClean="0"/>
          </a:p>
          <a:p>
            <a:pPr lvl="0" algn="just">
              <a:lnSpc>
                <a:spcPct val="150000"/>
              </a:lnSpc>
              <a:buFont typeface="Wingdings" pitchFamily="2" charset="2"/>
              <a:buChar char="v"/>
            </a:pPr>
            <a:r>
              <a:rPr lang="es-MX" sz="1400" dirty="0" smtClean="0"/>
              <a:t>En lo referente a la estructura vertical del bosque secundario en la región amazónica en el año cero (Abril 2008) se puede concluir que las especies con mayores alturas son: Moral Bobo y  Mindal con alturas de 22.07 m, 20.10 m respectivamente, con lo cual se ratifica que las mencionadas especies son las más antiguas de este bosque, mientras que las especies con alturas inferiores en el bosque secundario en el mismo son: Sangre de gallina y Sapote con alturas de 6.87 m y 5.54 m respectivamente. Con respecto del año uno (Abril 2009), se puede apreciar que  las mejores especies son al igual que en el año cero: Moral bobo y Mindal con alturas promedio de 22.55 m y 20.60 m respectivamente, de igual forma poniendo en evidencia que estas son las especies más antiguas del bosque secundario. Mientras que las especies con alturas inferiores son:, Sangre de gallina y Sapote con longitudes de 7.29 m y 5.91 m respectivamente, poniendo en evidencia que son especies arbóreas jóvenes del bosque secundario.</a:t>
            </a:r>
            <a:endParaRPr lang="es-EC" sz="1400" dirty="0" smtClean="0"/>
          </a:p>
          <a:p>
            <a:pPr algn="just">
              <a:lnSpc>
                <a:spcPct val="150000"/>
              </a:lnSpc>
            </a:pPr>
            <a:endParaRPr lang="es-EC" sz="1400" dirty="0"/>
          </a:p>
        </p:txBody>
      </p:sp>
    </p:spTree>
  </p:cSld>
  <p:clrMapOvr>
    <a:masterClrMapping/>
  </p:clrMapOvr>
  <p:transition>
    <p:newsflash/>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85720" y="285728"/>
            <a:ext cx="8501122" cy="6515694"/>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lvl="0" algn="just">
              <a:lnSpc>
                <a:spcPct val="150000"/>
              </a:lnSpc>
              <a:buFont typeface="Wingdings" pitchFamily="2" charset="2"/>
              <a:buChar char="v"/>
            </a:pPr>
            <a:r>
              <a:rPr lang="es-MX" sz="1400" dirty="0" smtClean="0"/>
              <a:t>Se puede considerar que en el año cero, los perfiles idealizados se forman de  la Parcela 01 con el mayor promedio en DAP, siendo este de 21.98cm, debido a que en esta parcela se tiene arboles viejos como es Moral Bobo con diámetros promedio superiores a los 50 cm de DAP, como segundos lugares en promedio de DAP, tenemos las Parcelas 07, 02 con 19.63 cm y 19.32 cm respectivamente , por último se puede observar que los menores diámetros están en las parcelas 08 y 06 con promedios de 17.65 cm y 17.07 cm respectivamente. El perfil idealizado en el año uno, de igual forma la Parcela 01 tiene el mayor promedio en, siendo este de 22.40 cm, como segundos lugares en promedio de DAP, tenemos las Parcelas 03, 02 con medidas de 20.40 cm y 20.06 cm respectivamente, por último los menores diámetros están en las parcelas 08, 06 con promedios de 18.55 cm y 17.65 cm respectivamente, ratificando que en estas parcelas se encuentran las especies con diámetros menores al igual que en el año cero.</a:t>
            </a:r>
            <a:endParaRPr lang="es-EC" sz="1400" dirty="0" smtClean="0"/>
          </a:p>
          <a:p>
            <a:pPr algn="just">
              <a:lnSpc>
                <a:spcPct val="150000"/>
              </a:lnSpc>
              <a:buFont typeface="Wingdings" pitchFamily="2" charset="2"/>
              <a:buChar char="v"/>
            </a:pPr>
            <a:endParaRPr lang="es-EC" sz="1400" dirty="0" smtClean="0"/>
          </a:p>
          <a:p>
            <a:pPr lvl="0" algn="just">
              <a:lnSpc>
                <a:spcPct val="150000"/>
              </a:lnSpc>
              <a:buFont typeface="Wingdings" pitchFamily="2" charset="2"/>
              <a:buChar char="v"/>
            </a:pPr>
            <a:r>
              <a:rPr lang="es-MX" sz="1400" dirty="0" smtClean="0"/>
              <a:t>Respecto al perfil vertical  idealizado en el año cero se puede concluir que, la Parcela 07 presenta el mayor promedio en altura, siendo este de 16.35 m, seguido de las parcela 05 y 02 con alturas promedio de 15.24 m y 15.08 m respectivamente y por ultimo tenemos que la Parcela 01 tiene la menor altura promedio siendo este el valor de 12.26 m. El perfil vertical  idealizado en el año uno, de igual manera la Parcela 07 presenta el mayor promedio en altura siendo este de 15.54 m, ratificando que en esta parcela se encuentran los arboles más altos, seguido de las parcela 02, 05 y 08 con alturas promedio de 14.71 m, 14.60 m y 14.52 m respectivamente y por último la Parcela 01 que tiene la menor altura siendo este de 13.28 m.</a:t>
            </a:r>
            <a:endParaRPr lang="es-EC" sz="1400" dirty="0" smtClean="0"/>
          </a:p>
          <a:p>
            <a:pPr algn="just">
              <a:lnSpc>
                <a:spcPct val="150000"/>
              </a:lnSpc>
              <a:buFont typeface="Wingdings" pitchFamily="2" charset="2"/>
              <a:buChar char="v"/>
            </a:pPr>
            <a:endParaRPr lang="es-EC" sz="1400" dirty="0"/>
          </a:p>
        </p:txBody>
      </p:sp>
    </p:spTree>
  </p:cSld>
  <p:clrMapOvr>
    <a:masterClrMapping/>
  </p:clrMapOvr>
  <p:transition>
    <p:newsflash/>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o"/>
          <p:cNvSpPr/>
          <p:nvPr/>
        </p:nvSpPr>
        <p:spPr>
          <a:xfrm rot="20492931">
            <a:off x="785786" y="1357298"/>
            <a:ext cx="7572428" cy="2000264"/>
          </a:xfrm>
          <a:prstGeom prst="frame">
            <a:avLst/>
          </a:prstGeom>
        </p:spPr>
        <p:style>
          <a:lnRef idx="3">
            <a:schemeClr val="lt1"/>
          </a:lnRef>
          <a:fillRef idx="1">
            <a:schemeClr val="dk1"/>
          </a:fillRef>
          <a:effectRef idx="1">
            <a:schemeClr val="dk1"/>
          </a:effectRef>
          <a:fontRef idx="minor">
            <a:schemeClr val="lt1"/>
          </a:fontRef>
        </p:style>
        <p:txBody>
          <a:bodyPr rtlCol="0" anchor="ctr">
            <a:scene3d>
              <a:camera prst="orthographicFront"/>
              <a:lightRig rig="threePt" dir="t"/>
            </a:scene3d>
            <a:sp3d extrusionH="57150">
              <a:bevelT w="38100" h="38100" prst="angle"/>
            </a:sp3d>
          </a:bodyPr>
          <a:lstStyle/>
          <a:p>
            <a:pPr lvl="0" algn="ctr"/>
            <a:r>
              <a:rPr lang="es-MX" sz="4800" b="1" dirty="0" smtClean="0">
                <a:effectLst>
                  <a:glow rad="139700">
                    <a:schemeClr val="accent2">
                      <a:satMod val="175000"/>
                      <a:alpha val="40000"/>
                    </a:schemeClr>
                  </a:glow>
                </a:effectLst>
              </a:rPr>
              <a:t>RECOMENDACIONES </a:t>
            </a:r>
          </a:p>
        </p:txBody>
      </p:sp>
      <p:pic>
        <p:nvPicPr>
          <p:cNvPr id="5" name="Picture 17" descr="P1040602"/>
          <p:cNvPicPr>
            <a:picLocks noChangeAspect="1" noChangeArrowheads="1"/>
          </p:cNvPicPr>
          <p:nvPr/>
        </p:nvPicPr>
        <p:blipFill>
          <a:blip r:embed="rId2"/>
          <a:srcRect/>
          <a:stretch>
            <a:fillRect/>
          </a:stretch>
        </p:blipFill>
        <p:spPr bwMode="auto">
          <a:xfrm>
            <a:off x="3929058" y="3286124"/>
            <a:ext cx="4286280" cy="3000396"/>
          </a:xfrm>
          <a:prstGeom prst="rect">
            <a:avLst/>
          </a:prstGeom>
          <a:noFill/>
          <a:ln w="9525">
            <a:noFill/>
            <a:miter lim="800000"/>
            <a:headEnd/>
            <a:tailEn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Tree>
  </p:cSld>
  <p:clrMapOvr>
    <a:masterClrMapping/>
  </p:clrMapOvr>
  <p:transition>
    <p:newsflash/>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28596" y="428604"/>
            <a:ext cx="8358214" cy="6186309"/>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lvl="0" algn="just">
              <a:buFont typeface="Wingdings" pitchFamily="2" charset="2"/>
              <a:buChar char="v"/>
            </a:pPr>
            <a:r>
              <a:rPr lang="es-MX" dirty="0" smtClean="0"/>
              <a:t>Se recomienda establecer  parcelas permanentes de medición y continuar con este tipo de investigaciones en los bosques secundarios a fin de comparar los resultados obtenidos, ya que la información recolectada nos permitirá tomar las mejores decisiones en las prácticas silviculturales.</a:t>
            </a:r>
            <a:endParaRPr lang="es-EC" dirty="0" smtClean="0"/>
          </a:p>
          <a:p>
            <a:pPr algn="just">
              <a:buFont typeface="Wingdings" pitchFamily="2" charset="2"/>
              <a:buChar char="v"/>
            </a:pPr>
            <a:endParaRPr lang="es-EC" dirty="0" smtClean="0"/>
          </a:p>
          <a:p>
            <a:pPr lvl="0" algn="just">
              <a:buFont typeface="Wingdings" pitchFamily="2" charset="2"/>
              <a:buChar char="v"/>
            </a:pPr>
            <a:r>
              <a:rPr lang="es-MX" dirty="0" smtClean="0"/>
              <a:t>Con la finalidad de conocer el índice de natalidad y mortalidad, se recomienda hacer un estudio de la regeneración natural del bosque que fue estudiado en el presente trabajo incorporar sub-parcelas de menor tamaño dentro de las parcelas permanentes de medición..</a:t>
            </a:r>
            <a:endParaRPr lang="es-EC" dirty="0" smtClean="0"/>
          </a:p>
          <a:p>
            <a:pPr algn="just">
              <a:buFont typeface="Wingdings" pitchFamily="2" charset="2"/>
              <a:buChar char="v"/>
            </a:pPr>
            <a:endParaRPr lang="es-EC" dirty="0" smtClean="0"/>
          </a:p>
          <a:p>
            <a:pPr lvl="0" algn="just">
              <a:buFont typeface="Wingdings" pitchFamily="2" charset="2"/>
              <a:buChar char="v"/>
            </a:pPr>
            <a:r>
              <a:rPr lang="es-MX" dirty="0" smtClean="0"/>
              <a:t>Se recomienda realizar un estudio específicamente del crecimiento de las especies forestales de mayor valor comercial presentes en el bosque, como son: </a:t>
            </a:r>
            <a:r>
              <a:rPr lang="es-MX" dirty="0" err="1" smtClean="0"/>
              <a:t>Intachi</a:t>
            </a:r>
            <a:r>
              <a:rPr lang="es-MX" dirty="0" smtClean="0"/>
              <a:t>, Laurel, Batea </a:t>
            </a:r>
            <a:r>
              <a:rPr lang="es-MX" dirty="0" err="1" smtClean="0"/>
              <a:t>Caspi</a:t>
            </a:r>
            <a:r>
              <a:rPr lang="es-MX" dirty="0" smtClean="0"/>
              <a:t>, Jacaranda, Coco y Guarango.</a:t>
            </a:r>
            <a:endParaRPr lang="es-EC" dirty="0" smtClean="0"/>
          </a:p>
          <a:p>
            <a:pPr algn="just">
              <a:buFont typeface="Wingdings" pitchFamily="2" charset="2"/>
              <a:buChar char="v"/>
            </a:pPr>
            <a:endParaRPr lang="es-EC" dirty="0" smtClean="0"/>
          </a:p>
          <a:p>
            <a:pPr lvl="0" algn="just">
              <a:buFont typeface="Wingdings" pitchFamily="2" charset="2"/>
              <a:buChar char="v"/>
            </a:pPr>
            <a:r>
              <a:rPr lang="es-MX" dirty="0" smtClean="0"/>
              <a:t>Realizar estudios de comportamiento en vivero y crecimiento de diferentes especies valiosas que poblaron el área, con el fin de utilizarlas en planes de reforestación.</a:t>
            </a:r>
            <a:endParaRPr lang="es-EC" dirty="0" smtClean="0"/>
          </a:p>
          <a:p>
            <a:pPr algn="just">
              <a:buFont typeface="Wingdings" pitchFamily="2" charset="2"/>
              <a:buChar char="v"/>
            </a:pPr>
            <a:endParaRPr lang="es-EC" dirty="0" smtClean="0"/>
          </a:p>
          <a:p>
            <a:pPr lvl="0" algn="just">
              <a:buFont typeface="Wingdings" pitchFamily="2" charset="2"/>
              <a:buChar char="v"/>
            </a:pPr>
            <a:r>
              <a:rPr lang="es-MX" dirty="0" smtClean="0"/>
              <a:t>Para el cálculo de crecimiento  diamétrico anual, no se debe tomar en cuenta a las especies que han ingresado a la primera categoría diamétrica después del año cero, ya que esto puede ocasionar de cálculo. </a:t>
            </a:r>
            <a:endParaRPr lang="es-EC" dirty="0" smtClean="0"/>
          </a:p>
          <a:p>
            <a:pPr algn="just">
              <a:buFont typeface="Wingdings" pitchFamily="2" charset="2"/>
              <a:buChar char="v"/>
            </a:pPr>
            <a:endParaRPr lang="es-EC" dirty="0"/>
          </a:p>
        </p:txBody>
      </p:sp>
    </p:spTree>
  </p:cSld>
  <p:clrMapOvr>
    <a:masterClrMapping/>
  </p:clrMapOvr>
  <p:transition>
    <p:newsflash/>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rot="19954099">
            <a:off x="-20073" y="1967119"/>
            <a:ext cx="9058185" cy="2123658"/>
          </a:xfrm>
          <a:prstGeom prst="rect">
            <a:avLst/>
          </a:prstGeom>
          <a:blipFill>
            <a:blip r:embed="rId2"/>
            <a:tile tx="0" ty="0" sx="100000" sy="100000" flip="none" algn="tl"/>
          </a:blipFill>
        </p:spPr>
        <p:txBody>
          <a:bodyPr wrap="none" lIns="91440" tIns="45720" rIns="91440" bIns="45720">
            <a:spAutoFit/>
          </a:bodyPr>
          <a:lstStyle/>
          <a:p>
            <a:pPr algn="ctr"/>
            <a:r>
              <a:rPr lang="es-ES"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EL PRINCIPIO DE LA SABIDURIA</a:t>
            </a:r>
          </a:p>
          <a:p>
            <a:pPr algn="ctr"/>
            <a:r>
              <a:rPr lang="es-ES"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ES EL </a:t>
            </a:r>
          </a:p>
          <a:p>
            <a:pPr algn="ctr"/>
            <a:r>
              <a:rPr lang="es-ES"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TEMOR A DIOS</a:t>
            </a:r>
            <a:endParaRPr lang="es-ES"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5" name="Picture 13" descr="P1040786"/>
          <p:cNvPicPr>
            <a:picLocks noChangeAspect="1" noChangeArrowheads="1"/>
          </p:cNvPicPr>
          <p:nvPr/>
        </p:nvPicPr>
        <p:blipFill>
          <a:blip r:embed="rId3" cstate="print"/>
          <a:srcRect/>
          <a:stretch>
            <a:fillRect/>
          </a:stretch>
        </p:blipFill>
        <p:spPr bwMode="auto">
          <a:xfrm>
            <a:off x="5286380" y="3929066"/>
            <a:ext cx="3239858" cy="2430456"/>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6" name="Picture 12" descr="P1040785"/>
          <p:cNvPicPr>
            <a:picLocks noChangeAspect="1" noChangeArrowheads="1"/>
          </p:cNvPicPr>
          <p:nvPr/>
        </p:nvPicPr>
        <p:blipFill>
          <a:blip r:embed="rId4" cstate="print"/>
          <a:srcRect/>
          <a:stretch>
            <a:fillRect/>
          </a:stretch>
        </p:blipFill>
        <p:spPr bwMode="auto">
          <a:xfrm>
            <a:off x="428595" y="285728"/>
            <a:ext cx="3000397" cy="20002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newsflash/>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P1040795"/>
          <p:cNvPicPr>
            <a:picLocks noChangeAspect="1" noChangeArrowheads="1"/>
          </p:cNvPicPr>
          <p:nvPr/>
        </p:nvPicPr>
        <p:blipFill>
          <a:blip r:embed="rId2" cstate="print"/>
          <a:srcRect/>
          <a:stretch>
            <a:fillRect/>
          </a:stretch>
        </p:blipFill>
        <p:spPr bwMode="auto">
          <a:xfrm>
            <a:off x="571472" y="69479"/>
            <a:ext cx="7429552" cy="5574099"/>
          </a:xfrm>
          <a:prstGeom prst="rect">
            <a:avLst/>
          </a:prstGeom>
          <a:noFill/>
          <a:ln w="9525">
            <a:noFill/>
            <a:miter lim="800000"/>
            <a:headEnd/>
            <a:tailEnd/>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grpSp>
        <p:nvGrpSpPr>
          <p:cNvPr id="8" name="7 Grupo"/>
          <p:cNvGrpSpPr/>
          <p:nvPr/>
        </p:nvGrpSpPr>
        <p:grpSpPr>
          <a:xfrm>
            <a:off x="47396" y="1464668"/>
            <a:ext cx="9427079" cy="4427179"/>
            <a:chOff x="47396" y="1464668"/>
            <a:chExt cx="9427079" cy="4427179"/>
          </a:xfrm>
        </p:grpSpPr>
        <p:sp>
          <p:nvSpPr>
            <p:cNvPr id="4" name="3 Rectángulo"/>
            <p:cNvSpPr/>
            <p:nvPr/>
          </p:nvSpPr>
          <p:spPr>
            <a:xfrm rot="20606054">
              <a:off x="455342" y="2894977"/>
              <a:ext cx="8498418" cy="1569660"/>
            </a:xfrm>
            <a:prstGeom prst="rect">
              <a:avLst/>
            </a:prstGeom>
            <a:noFill/>
          </p:spPr>
          <p:txBody>
            <a:bodyPr wrap="square" lIns="91440" tIns="45720" rIns="91440" bIns="45720">
              <a:spAutoFit/>
            </a:bodyPr>
            <a:lstStyle/>
            <a:p>
              <a:pPr algn="ctr"/>
              <a:r>
                <a:rPr lang="es-ES" sz="9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2">
                        <a:satMod val="175000"/>
                        <a:alpha val="40000"/>
                      </a:schemeClr>
                    </a:glow>
                    <a:reflection blurRad="12700" stA="28000" endPos="45000" dist="1000" dir="5400000" sy="-100000" algn="bl" rotWithShape="0"/>
                  </a:effectLst>
                  <a:latin typeface="Berlin Sans FB" pitchFamily="34" charset="0"/>
                </a:rPr>
                <a:t>G r a c i a s</a:t>
              </a:r>
              <a:endParaRPr lang="es-ES" sz="9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2">
                      <a:satMod val="175000"/>
                      <a:alpha val="40000"/>
                    </a:schemeClr>
                  </a:glow>
                  <a:reflection blurRad="12700" stA="28000" endPos="45000" dist="1000" dir="5400000" sy="-100000" algn="bl" rotWithShape="0"/>
                </a:effectLst>
                <a:latin typeface="Berlin Sans FB" pitchFamily="34" charset="0"/>
              </a:endParaRPr>
            </a:p>
          </p:txBody>
        </p:sp>
        <p:sp>
          <p:nvSpPr>
            <p:cNvPr id="5" name="4 Rectángulo"/>
            <p:cNvSpPr/>
            <p:nvPr/>
          </p:nvSpPr>
          <p:spPr>
            <a:xfrm rot="20606054">
              <a:off x="976057" y="4322187"/>
              <a:ext cx="8498418" cy="1569660"/>
            </a:xfrm>
            <a:prstGeom prst="rect">
              <a:avLst/>
            </a:prstGeom>
            <a:noFill/>
          </p:spPr>
          <p:txBody>
            <a:bodyPr wrap="square" lIns="91440" tIns="45720" rIns="91440" bIns="45720">
              <a:spAutoFit/>
            </a:bodyPr>
            <a:lstStyle/>
            <a:p>
              <a:pPr algn="ctr"/>
              <a:r>
                <a:rPr lang="es-ES" sz="9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2">
                        <a:satMod val="175000"/>
                        <a:alpha val="40000"/>
                      </a:schemeClr>
                    </a:glow>
                    <a:reflection blurRad="12700" stA="28000" endPos="45000" dist="1000" dir="5400000" sy="-100000" algn="bl" rotWithShape="0"/>
                  </a:effectLst>
                  <a:latin typeface="Berlin Sans FB" pitchFamily="34" charset="0"/>
                </a:rPr>
                <a:t>G r a c i a s</a:t>
              </a:r>
              <a:endParaRPr lang="es-ES" sz="9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2">
                      <a:satMod val="175000"/>
                      <a:alpha val="40000"/>
                    </a:schemeClr>
                  </a:glow>
                  <a:reflection blurRad="12700" stA="28000" endPos="45000" dist="1000" dir="5400000" sy="-100000" algn="bl" rotWithShape="0"/>
                </a:effectLst>
                <a:latin typeface="Berlin Sans FB" pitchFamily="34" charset="0"/>
              </a:endParaRPr>
            </a:p>
          </p:txBody>
        </p:sp>
        <p:sp>
          <p:nvSpPr>
            <p:cNvPr id="6" name="5 Rectángulo"/>
            <p:cNvSpPr/>
            <p:nvPr/>
          </p:nvSpPr>
          <p:spPr>
            <a:xfrm rot="20606054">
              <a:off x="47396" y="1464668"/>
              <a:ext cx="8498418" cy="1569660"/>
            </a:xfrm>
            <a:prstGeom prst="rect">
              <a:avLst/>
            </a:prstGeom>
            <a:noFill/>
          </p:spPr>
          <p:txBody>
            <a:bodyPr wrap="square" lIns="91440" tIns="45720" rIns="91440" bIns="45720">
              <a:spAutoFit/>
            </a:bodyPr>
            <a:lstStyle/>
            <a:p>
              <a:pPr algn="ctr"/>
              <a:r>
                <a:rPr lang="es-ES" sz="9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2">
                        <a:satMod val="175000"/>
                        <a:alpha val="40000"/>
                      </a:schemeClr>
                    </a:glow>
                    <a:reflection blurRad="12700" stA="28000" endPos="45000" dist="1000" dir="5400000" sy="-100000" algn="bl" rotWithShape="0"/>
                  </a:effectLst>
                  <a:latin typeface="Berlin Sans FB" pitchFamily="34" charset="0"/>
                </a:rPr>
                <a:t>G r a c i a s</a:t>
              </a:r>
              <a:endParaRPr lang="es-ES" sz="9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2">
                      <a:satMod val="175000"/>
                      <a:alpha val="40000"/>
                    </a:schemeClr>
                  </a:glow>
                  <a:reflection blurRad="12700" stA="28000" endPos="45000" dist="1000" dir="5400000" sy="-100000" algn="bl" rotWithShape="0"/>
                </a:effectLst>
                <a:latin typeface="Berlin Sans FB" pitchFamily="34" charset="0"/>
              </a:endParaRPr>
            </a:p>
          </p:txBody>
        </p:sp>
      </p:grpSp>
      <p:pic>
        <p:nvPicPr>
          <p:cNvPr id="9" name="0 Imagen" descr="firma william 001.jpg"/>
          <p:cNvPicPr/>
          <p:nvPr/>
        </p:nvPicPr>
        <p:blipFill>
          <a:blip r:embed="rId3"/>
          <a:srcRect l="16690" t="6332" r="60198" b="87512"/>
          <a:stretch>
            <a:fillRect/>
          </a:stretch>
        </p:blipFill>
        <p:spPr>
          <a:xfrm>
            <a:off x="7143768" y="5929330"/>
            <a:ext cx="2000232" cy="714380"/>
          </a:xfrm>
          <a:prstGeom prst="rect">
            <a:avLst/>
          </a:prstGeom>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5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786182" y="357166"/>
            <a:ext cx="4714908" cy="6001643"/>
          </a:xfrm>
          <a:prstGeom prst="rect">
            <a:avLst/>
          </a:prstGeom>
          <a:noFill/>
        </p:spPr>
        <p:txBody>
          <a:bodyPr wrap="square" rtlCol="0">
            <a:spAutoFit/>
          </a:bodyPr>
          <a:lstStyle/>
          <a:p>
            <a:pPr lvl="1" algn="just"/>
            <a:r>
              <a:rPr lang="es-MX" sz="1600" b="1" dirty="0"/>
              <a:t>Bosque primario.</a:t>
            </a:r>
            <a:endParaRPr lang="es-EC" sz="1600" b="1" i="1" dirty="0"/>
          </a:p>
          <a:p>
            <a:pPr algn="just"/>
            <a:r>
              <a:rPr lang="es-MX" sz="1600" dirty="0"/>
              <a:t> </a:t>
            </a:r>
            <a:endParaRPr lang="es-EC" sz="1600" dirty="0"/>
          </a:p>
          <a:p>
            <a:pPr algn="just"/>
            <a:r>
              <a:rPr lang="es-MX" sz="1600" dirty="0" err="1"/>
              <a:t>Lamprecht</a:t>
            </a:r>
            <a:r>
              <a:rPr lang="es-MX" sz="1600" dirty="0"/>
              <a:t>, (1990) explica que en el bosque primario la riqueza en especies es extraordinariamente alta, en un mismo tipo de bosque existen cientos de especies arbóreas; por hectárea existen entre 40 a 80 y más.</a:t>
            </a:r>
            <a:endParaRPr lang="es-EC" sz="1600" dirty="0"/>
          </a:p>
          <a:p>
            <a:pPr algn="just"/>
            <a:r>
              <a:rPr lang="es-MX" sz="1600" dirty="0"/>
              <a:t> </a:t>
            </a:r>
            <a:endParaRPr lang="es-EC" sz="1600" dirty="0"/>
          </a:p>
          <a:p>
            <a:pPr algn="just"/>
            <a:r>
              <a:rPr lang="es-MX" sz="1600" dirty="0"/>
              <a:t>Los bosques primarios se caracterizan porque:</a:t>
            </a:r>
            <a:endParaRPr lang="es-EC" sz="1600" dirty="0"/>
          </a:p>
          <a:p>
            <a:pPr algn="just"/>
            <a:r>
              <a:rPr lang="es-MX" sz="1600" dirty="0"/>
              <a:t> </a:t>
            </a:r>
            <a:endParaRPr lang="es-EC" sz="1600" dirty="0"/>
          </a:p>
          <a:p>
            <a:pPr lvl="0" algn="just">
              <a:buFont typeface="Wingdings" pitchFamily="2" charset="2"/>
              <a:buChar char="v"/>
            </a:pPr>
            <a:r>
              <a:rPr lang="es-MX" sz="1600" dirty="0"/>
              <a:t>Existe competencia continua entre los árboles individuales por espacio y nutrientes y en sitios secos por el agua</a:t>
            </a:r>
            <a:r>
              <a:rPr lang="es-MX" sz="1600" dirty="0" smtClean="0"/>
              <a:t>.</a:t>
            </a:r>
          </a:p>
          <a:p>
            <a:pPr lvl="0" algn="just">
              <a:buFont typeface="Wingdings" pitchFamily="2" charset="2"/>
              <a:buChar char="v"/>
            </a:pPr>
            <a:endParaRPr lang="es-EC" sz="1600" dirty="0"/>
          </a:p>
          <a:p>
            <a:pPr lvl="0" algn="just">
              <a:buFont typeface="Wingdings" pitchFamily="2" charset="2"/>
              <a:buChar char="v"/>
            </a:pPr>
            <a:r>
              <a:rPr lang="es-MX" sz="1600" dirty="0"/>
              <a:t>Posee árboles comerciales y de estructura diamétrica regulares, en el piso superior predominan árboles gruesos, mientras que los delgados y la regeneración son delgados y la regeneración son escasos</a:t>
            </a:r>
            <a:r>
              <a:rPr lang="es-MX" sz="1600" dirty="0" smtClean="0"/>
              <a:t>.</a:t>
            </a:r>
          </a:p>
          <a:p>
            <a:pPr lvl="0" algn="just">
              <a:buFont typeface="Wingdings" pitchFamily="2" charset="2"/>
              <a:buChar char="v"/>
            </a:pPr>
            <a:endParaRPr lang="es-EC" sz="1600" dirty="0"/>
          </a:p>
          <a:p>
            <a:pPr algn="just">
              <a:buFont typeface="Wingdings" pitchFamily="2" charset="2"/>
              <a:buChar char="v"/>
            </a:pPr>
            <a:r>
              <a:rPr lang="es-MX" sz="1600" dirty="0"/>
              <a:t>Existen pocas especies arbóreas (0 – 20 %) que pueden producir maderas de valor comercial, y el volumen de madera utilizado se encuentra en un promedio de 0 – 20 m</a:t>
            </a:r>
            <a:r>
              <a:rPr lang="es-MX" sz="1600" baseline="30000" dirty="0"/>
              <a:t>3</a:t>
            </a:r>
            <a:r>
              <a:rPr lang="es-MX" sz="1600" dirty="0"/>
              <a:t> / ha.</a:t>
            </a:r>
            <a:endParaRPr lang="es-EC" sz="1600" dirty="0"/>
          </a:p>
        </p:txBody>
      </p:sp>
      <p:pic>
        <p:nvPicPr>
          <p:cNvPr id="6" name="Picture 6" descr="P1040660"/>
          <p:cNvPicPr>
            <a:picLocks noChangeAspect="1" noChangeArrowheads="1"/>
          </p:cNvPicPr>
          <p:nvPr/>
        </p:nvPicPr>
        <p:blipFill>
          <a:blip r:embed="rId2" cstate="print"/>
          <a:srcRect/>
          <a:stretch>
            <a:fillRect/>
          </a:stretch>
        </p:blipFill>
        <p:spPr bwMode="auto">
          <a:xfrm rot="6206719">
            <a:off x="-242417" y="2058721"/>
            <a:ext cx="4217810" cy="27628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214282" y="214290"/>
            <a:ext cx="3071834" cy="6217087"/>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nchor="ctr">
            <a:spAutoFit/>
          </a:bodyPr>
          <a:lstStyle/>
          <a:p>
            <a:pPr lvl="1" algn="just"/>
            <a:r>
              <a:rPr lang="es-MX" b="1" dirty="0">
                <a:latin typeface="+mn-lt"/>
              </a:rPr>
              <a:t>Bosque secundario.</a:t>
            </a:r>
            <a:endParaRPr lang="es-EC" sz="2000" b="1" i="1" dirty="0">
              <a:latin typeface="+mn-lt"/>
            </a:endParaRPr>
          </a:p>
          <a:p>
            <a:pPr algn="just"/>
            <a:r>
              <a:rPr lang="es-MX" dirty="0">
                <a:latin typeface="+mn-lt"/>
              </a:rPr>
              <a:t> </a:t>
            </a:r>
            <a:endParaRPr lang="es-EC" dirty="0">
              <a:latin typeface="+mn-lt"/>
            </a:endParaRPr>
          </a:p>
          <a:p>
            <a:pPr algn="just"/>
            <a:r>
              <a:rPr lang="es-MX" dirty="0" err="1">
                <a:latin typeface="+mn-lt"/>
              </a:rPr>
              <a:t>Muller</a:t>
            </a:r>
            <a:r>
              <a:rPr lang="es-MX" dirty="0">
                <a:latin typeface="+mn-lt"/>
              </a:rPr>
              <a:t>, (2002) señala que Vegetación boscosa que ha vuelto a crecer en tierra que fuera desmontada de la vegetación forestal original, (es decir, que tiene menos del 10% de la cubierta forestal original</a:t>
            </a:r>
            <a:r>
              <a:rPr lang="es-MX" dirty="0" smtClean="0">
                <a:latin typeface="+mn-lt"/>
              </a:rPr>
              <a:t>). Generalmente, los bosques secundarios se desarrollan de forma natural mediante la sucesión secundaria en tierras abandonadas después del cultivo migratorio, el asentamiento de la agricultura, los pastizales o después del fracaso de las plantaciones de árboles.</a:t>
            </a:r>
            <a:endParaRPr lang="es-EC" dirty="0" smtClean="0">
              <a:latin typeface="+mn-lt"/>
            </a:endParaRPr>
          </a:p>
          <a:p>
            <a:pPr algn="just"/>
            <a:endParaRPr lang="es-EC" dirty="0">
              <a:latin typeface="+mn-lt"/>
            </a:endParaRPr>
          </a:p>
        </p:txBody>
      </p:sp>
      <p:sp>
        <p:nvSpPr>
          <p:cNvPr id="7" name="6 CuadroTexto"/>
          <p:cNvSpPr txBox="1"/>
          <p:nvPr/>
        </p:nvSpPr>
        <p:spPr>
          <a:xfrm>
            <a:off x="6000760" y="142852"/>
            <a:ext cx="2928958" cy="6494085"/>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nchor="ctr">
            <a:spAutoFit/>
          </a:bodyPr>
          <a:lstStyle/>
          <a:p>
            <a:pPr lvl="1" algn="just"/>
            <a:r>
              <a:rPr lang="es-MX" b="1" dirty="0">
                <a:latin typeface="+mn-lt"/>
              </a:rPr>
              <a:t>Bosque secundario.</a:t>
            </a:r>
            <a:endParaRPr lang="es-EC" sz="2000" b="1" i="1" dirty="0">
              <a:latin typeface="+mn-lt"/>
            </a:endParaRPr>
          </a:p>
          <a:p>
            <a:pPr algn="just"/>
            <a:r>
              <a:rPr lang="es-MX" dirty="0">
                <a:latin typeface="+mn-lt"/>
              </a:rPr>
              <a:t> </a:t>
            </a:r>
            <a:endParaRPr lang="es-EC" dirty="0">
              <a:latin typeface="+mn-lt"/>
            </a:endParaRPr>
          </a:p>
          <a:p>
            <a:pPr algn="just"/>
            <a:r>
              <a:rPr lang="es-MX" dirty="0"/>
              <a:t>MONGABAY.COM, (2009), menciona que el bosque secundario es aquel que ha sido perturbado natural o artificialmente. Este tipo de bosque se puede crear de diversas maneras, desde la recuperación de un bosque talado, hasta aquel que se recupera de las prácticas agrónomas de roza, tumba y quema. El bosque secundario se caracteriza generalmente (dependiendo del estado de degradación) por tener una estructura de dosel menos desarrollada, árboles más pequeños y una menor diversidad.</a:t>
            </a:r>
            <a:endParaRPr lang="es-EC" dirty="0"/>
          </a:p>
          <a:p>
            <a:pPr algn="just"/>
            <a:endParaRPr lang="es-EC" dirty="0">
              <a:latin typeface="+mn-lt"/>
            </a:endParaRPr>
          </a:p>
        </p:txBody>
      </p:sp>
      <p:pic>
        <p:nvPicPr>
          <p:cNvPr id="9" name="Picture 15" descr="P1040669"/>
          <p:cNvPicPr>
            <a:picLocks noChangeAspect="1" noChangeArrowheads="1"/>
          </p:cNvPicPr>
          <p:nvPr/>
        </p:nvPicPr>
        <p:blipFill>
          <a:blip r:embed="rId2" cstate="print"/>
          <a:srcRect/>
          <a:stretch>
            <a:fillRect/>
          </a:stretch>
        </p:blipFill>
        <p:spPr bwMode="auto">
          <a:xfrm rot="5400000">
            <a:off x="2415231" y="1629421"/>
            <a:ext cx="4454554" cy="24307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14282" y="214290"/>
            <a:ext cx="5643602" cy="6357982"/>
          </a:xfrm>
          <a:prstGeom prst="rect">
            <a:avLst/>
          </a:prstGeom>
          <a:solidFill>
            <a:schemeClr val="accent4">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just"/>
            <a:r>
              <a:rPr lang="es-MX" sz="3600" b="1" dirty="0">
                <a:latin typeface="Century Gothic" pitchFamily="34" charset="0"/>
              </a:rPr>
              <a:t>Sucesión.</a:t>
            </a:r>
            <a:endParaRPr lang="es-EC" sz="3600" b="1" i="1" dirty="0">
              <a:latin typeface="Century Gothic" pitchFamily="34" charset="0"/>
            </a:endParaRPr>
          </a:p>
          <a:p>
            <a:pPr algn="just"/>
            <a:r>
              <a:rPr lang="es-MX" dirty="0">
                <a:latin typeface="Century Gothic" pitchFamily="34" charset="0"/>
              </a:rPr>
              <a:t> </a:t>
            </a:r>
            <a:endParaRPr lang="es-EC" dirty="0">
              <a:latin typeface="Century Gothic" pitchFamily="34" charset="0"/>
            </a:endParaRPr>
          </a:p>
          <a:p>
            <a:pPr algn="just"/>
            <a:r>
              <a:rPr lang="es-MX" dirty="0">
                <a:latin typeface="Century Gothic" pitchFamily="34" charset="0"/>
              </a:rPr>
              <a:t>Jaramillo, (1984) indica que sucesión forestal alude a las diferentes etapas en el desarrollo de una comunidad de vegetación de bosque, hasta alcanzar una composición estable.</a:t>
            </a:r>
            <a:endParaRPr lang="es-EC" dirty="0">
              <a:latin typeface="Century Gothic" pitchFamily="34" charset="0"/>
            </a:endParaRPr>
          </a:p>
          <a:p>
            <a:pPr algn="just"/>
            <a:r>
              <a:rPr lang="es-MX" dirty="0">
                <a:latin typeface="Century Gothic" pitchFamily="34" charset="0"/>
              </a:rPr>
              <a:t> </a:t>
            </a:r>
            <a:endParaRPr lang="es-EC" dirty="0">
              <a:latin typeface="Century Gothic" pitchFamily="34" charset="0"/>
            </a:endParaRPr>
          </a:p>
          <a:p>
            <a:pPr algn="just"/>
            <a:r>
              <a:rPr lang="es-MX" dirty="0">
                <a:latin typeface="Century Gothic" pitchFamily="34" charset="0"/>
              </a:rPr>
              <a:t>La sucesión forestal es la secuencia de etapas que se desarrollan después de disturbios cuando las fuentes de semillas y animales están próximos. Si la condición inicial fuera suelo desnudo, la sucesión consistirá en la acumulación de reservas en el suelo, crecimiento de la población microbiana, y desarrollo de las propiedades que se encuentran en un ecosistema maduro. Las características del ecosistema maduro son: alta diversidad, reciclaje de nutrientes, reserva de materia orgánica en el suelo, y plantas y animales que utilizan la mayor parte de la luz solar y otros recursos. La madurez característica de un ecosistema se denomina clímax.</a:t>
            </a:r>
            <a:endParaRPr lang="es-EC" dirty="0">
              <a:latin typeface="Century Gothic" pitchFamily="34" charset="0"/>
            </a:endParaRPr>
          </a:p>
        </p:txBody>
      </p:sp>
      <p:pic>
        <p:nvPicPr>
          <p:cNvPr id="5" name="Picture 9" descr="P1040768"/>
          <p:cNvPicPr>
            <a:picLocks noChangeAspect="1" noChangeArrowheads="1"/>
          </p:cNvPicPr>
          <p:nvPr/>
        </p:nvPicPr>
        <p:blipFill>
          <a:blip r:embed="rId2" cstate="print"/>
          <a:srcRect/>
          <a:stretch>
            <a:fillRect/>
          </a:stretch>
        </p:blipFill>
        <p:spPr bwMode="auto">
          <a:xfrm>
            <a:off x="5929322" y="642918"/>
            <a:ext cx="2762269" cy="28575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newsflash/>
  </p:transition>
  <p:timing>
    <p:tnLst>
      <p:par>
        <p:cTn id="1" dur="indefinite" restart="never" nodeType="tmRoot"/>
      </p:par>
    </p:tnLst>
  </p:timing>
</p:sld>
</file>

<file path=ppt/theme/theme1.xml><?xml version="1.0" encoding="utf-8"?>
<a:theme xmlns:a="http://schemas.openxmlformats.org/drawingml/2006/main" name="Class Debate Gradient Blue">
  <a:themeElements>
    <a:clrScheme name="Class Debate Gradient 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lass Debate Gradient Blue">
      <a:majorFont>
        <a:latin typeface="Franklin Gothic Demi"/>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lass Debate Gradient 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lass Debate Gradient 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lass Debate Gradient 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lass Debate Gradient 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lass Debate Gradient 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lass Debate Gradient 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lass Debate Gradient 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lass Debate Gradient 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lass Debate Gradient 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lass Debate Gradient 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lass Debate Gradient 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lass Debate Gradient 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0</TotalTime>
  <Pages>0</Pages>
  <Words>4212</Words>
  <Characters>0</Characters>
  <Application/>
  <DocSecurity>0</DocSecurity>
  <PresentationFormat>Presentación en pantalla (4:3)</PresentationFormat>
  <Lines>0</Lines>
  <Paragraphs>536</Paragraphs>
  <Slides>65</Slides>
  <Notes>2</Notes>
  <HiddenSlides>0</HiddenSlides>
  <MMClips>0</MMClips>
  <ScaleCrop>false</ScaleCrop>
  <HeadingPairs>
    <vt:vector size="4" baseType="variant">
      <vt:variant>
        <vt:lpstr>Tema</vt:lpstr>
      </vt:variant>
      <vt:variant>
        <vt:i4>1</vt:i4>
      </vt:variant>
      <vt:variant>
        <vt:lpstr>Títulos de diapositiva</vt:lpstr>
      </vt:variant>
      <vt:variant>
        <vt:i4>65</vt:i4>
      </vt:variant>
    </vt:vector>
  </HeadingPairs>
  <TitlesOfParts>
    <vt:vector size="66" baseType="lpstr">
      <vt:lpstr>Class Debate Gradient Blue</vt:lpstr>
      <vt:lpstr>Diapositiva 1</vt:lpstr>
      <vt:lpstr>Diapositiva 2</vt:lpstr>
      <vt:lpstr>INTRODUCCIÓN</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vector>
  </TitlesOfParts>
  <LinksUpToDate>false</LinksUpToDate>
  <CharactersWithSpaces>0</CharactersWithSpaces>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cp:lastPrinted>2005-06-08T15:30:49Z</cp:lastPrinted>
  <dcterms:created xsi:type="dcterms:W3CDTF">2013-04-24T01:53:27Z</dcterms:created>
  <dcterms:modified xsi:type="dcterms:W3CDTF">2013-07-03T06:14:43Z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E DAP">
    <vt:lpwstr>[ContentDir]\Student\MS\Templates\Class Debate\Class Debate.xml</vt:lpwstr>
  </property>
  <property fmtid="{D5CDD505-2E9C-101B-9397-08002B2CF9AE}" pid="3" name="SE Mode">
    <vt:lpwstr>student</vt:lpwstr>
  </property>
  <property fmtid="{D5CDD505-2E9C-101B-9397-08002B2CF9AE}" pid="4" name="SE Context">
    <vt:lpwstr>Presentation</vt:lpwstr>
  </property>
  <property fmtid="{D5CDD505-2E9C-101B-9397-08002B2CF9AE}" pid="5" name="SE DAP Default">
    <vt:lpwstr>[ContentDir]\Student\MS\Templates\Class Debate\Class Debate.xml</vt:lpwstr>
  </property>
  <property fmtid="{D5CDD505-2E9C-101B-9397-08002B2CF9AE}" pid="6" name="SE DAP Check Values">
    <vt:lpwstr>0111110000000000000000000000000010101001101100000000111011</vt:lpwstr>
  </property>
</Properties>
</file>