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303" r:id="rId2"/>
    <p:sldId id="304" r:id="rId3"/>
    <p:sldId id="313" r:id="rId4"/>
    <p:sldId id="312" r:id="rId5"/>
    <p:sldId id="314" r:id="rId6"/>
    <p:sldId id="311" r:id="rId7"/>
    <p:sldId id="319" r:id="rId8"/>
    <p:sldId id="322" r:id="rId9"/>
    <p:sldId id="323" r:id="rId10"/>
    <p:sldId id="330" r:id="rId11"/>
    <p:sldId id="335" r:id="rId12"/>
    <p:sldId id="336" r:id="rId13"/>
    <p:sldId id="339" r:id="rId14"/>
    <p:sldId id="340" r:id="rId15"/>
    <p:sldId id="344" r:id="rId16"/>
    <p:sldId id="348" r:id="rId17"/>
    <p:sldId id="464" r:id="rId18"/>
    <p:sldId id="463" r:id="rId19"/>
    <p:sldId id="366" r:id="rId20"/>
    <p:sldId id="370" r:id="rId21"/>
    <p:sldId id="369" r:id="rId22"/>
    <p:sldId id="372" r:id="rId23"/>
    <p:sldId id="375" r:id="rId24"/>
    <p:sldId id="378" r:id="rId25"/>
    <p:sldId id="395" r:id="rId26"/>
    <p:sldId id="374" r:id="rId27"/>
    <p:sldId id="422" r:id="rId28"/>
    <p:sldId id="426" r:id="rId29"/>
    <p:sldId id="427" r:id="rId30"/>
    <p:sldId id="428" r:id="rId31"/>
    <p:sldId id="458" r:id="rId32"/>
    <p:sldId id="459" r:id="rId33"/>
    <p:sldId id="431" r:id="rId34"/>
    <p:sldId id="432" r:id="rId35"/>
    <p:sldId id="451" r:id="rId36"/>
    <p:sldId id="453" r:id="rId37"/>
    <p:sldId id="454" r:id="rId38"/>
    <p:sldId id="455" r:id="rId39"/>
    <p:sldId id="456" r:id="rId40"/>
    <p:sldId id="45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78"/>
    </p:cViewPr>
  </p:sorterViewPr>
  <p:notesViewPr>
    <p:cSldViewPr>
      <p:cViewPr varScale="1">
        <p:scale>
          <a:sx n="51" d="100"/>
          <a:sy n="51" d="100"/>
        </p:scale>
        <p:origin x="-267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C8D9A-55C3-4963-A5F0-0E9829124D8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9B4AD7-B90D-40F2-87E3-64F7F92A1D8E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C" dirty="0"/>
            <a:t>Sector de Actividad </a:t>
          </a:r>
          <a:endParaRPr lang="es-ES" dirty="0"/>
        </a:p>
      </dgm:t>
    </dgm:pt>
    <dgm:pt modelId="{103AEA95-01EE-46D2-A7F9-6D3E3DD0DD31}" type="parTrans" cxnId="{4E8A705E-92A5-448B-97AB-F4BFC4620D89}">
      <dgm:prSet/>
      <dgm:spPr/>
      <dgm:t>
        <a:bodyPr/>
        <a:lstStyle/>
        <a:p>
          <a:endParaRPr lang="es-ES"/>
        </a:p>
      </dgm:t>
    </dgm:pt>
    <dgm:pt modelId="{9B738591-90AE-4ED7-A000-6E058E7C6B5D}" type="sibTrans" cxnId="{4E8A705E-92A5-448B-97AB-F4BFC4620D89}">
      <dgm:prSet/>
      <dgm:spPr/>
      <dgm:t>
        <a:bodyPr/>
        <a:lstStyle/>
        <a:p>
          <a:endParaRPr lang="es-ES"/>
        </a:p>
      </dgm:t>
    </dgm:pt>
    <dgm:pt modelId="{8E0CB91B-B416-41E9-92C0-E6EF06903097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Terciario</a:t>
          </a:r>
          <a:endParaRPr lang="es-ES" dirty="0">
            <a:solidFill>
              <a:schemeClr val="tx1"/>
            </a:solidFill>
          </a:endParaRPr>
        </a:p>
      </dgm:t>
    </dgm:pt>
    <dgm:pt modelId="{3C8CDB9D-4216-4805-84FB-EFF822348440}" type="parTrans" cxnId="{75FDB1B4-DC9A-4FA8-A172-5A390740C789}">
      <dgm:prSet/>
      <dgm:spPr/>
      <dgm:t>
        <a:bodyPr/>
        <a:lstStyle/>
        <a:p>
          <a:endParaRPr lang="es-ES"/>
        </a:p>
      </dgm:t>
    </dgm:pt>
    <dgm:pt modelId="{149DC524-5837-49B7-B91D-DEA4717986C6}" type="sibTrans" cxnId="{75FDB1B4-DC9A-4FA8-A172-5A390740C789}">
      <dgm:prSet/>
      <dgm:spPr/>
      <dgm:t>
        <a:bodyPr/>
        <a:lstStyle/>
        <a:p>
          <a:endParaRPr lang="es-ES"/>
        </a:p>
      </dgm:t>
    </dgm:pt>
    <dgm:pt modelId="{6E773E10-BBFB-411D-82C7-2F38B1ED081A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C" dirty="0"/>
            <a:t>Ámbito de actividades</a:t>
          </a:r>
          <a:endParaRPr lang="es-ES" dirty="0"/>
        </a:p>
      </dgm:t>
    </dgm:pt>
    <dgm:pt modelId="{155746DF-6CD1-43EB-BECE-0F8A91B156D5}" type="parTrans" cxnId="{1844EFF3-DA14-4C76-86E4-651C5E8D555A}">
      <dgm:prSet/>
      <dgm:spPr/>
      <dgm:t>
        <a:bodyPr/>
        <a:lstStyle/>
        <a:p>
          <a:endParaRPr lang="es-ES"/>
        </a:p>
      </dgm:t>
    </dgm:pt>
    <dgm:pt modelId="{F9377739-08C4-44FD-8545-6A87002EC0EF}" type="sibTrans" cxnId="{1844EFF3-DA14-4C76-86E4-651C5E8D555A}">
      <dgm:prSet/>
      <dgm:spPr/>
      <dgm:t>
        <a:bodyPr/>
        <a:lstStyle/>
        <a:p>
          <a:endParaRPr lang="es-ES"/>
        </a:p>
      </dgm:t>
    </dgm:pt>
    <dgm:pt modelId="{95CB14F0-249A-4519-A964-C9AE1F0C769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Empresa Local</a:t>
          </a:r>
          <a:endParaRPr lang="es-ES" dirty="0">
            <a:solidFill>
              <a:schemeClr val="tx1"/>
            </a:solidFill>
          </a:endParaRPr>
        </a:p>
      </dgm:t>
    </dgm:pt>
    <dgm:pt modelId="{C79C83F2-1F2C-4D56-B9BC-A6705F5EFDFD}" type="parTrans" cxnId="{ECB6C2B0-4F85-4B16-AE3A-D1F32CB4EF07}">
      <dgm:prSet/>
      <dgm:spPr/>
      <dgm:t>
        <a:bodyPr/>
        <a:lstStyle/>
        <a:p>
          <a:endParaRPr lang="es-ES"/>
        </a:p>
      </dgm:t>
    </dgm:pt>
    <dgm:pt modelId="{BED71A79-33F9-43F6-A088-6C4B7C62AEFC}" type="sibTrans" cxnId="{ECB6C2B0-4F85-4B16-AE3A-D1F32CB4EF07}">
      <dgm:prSet/>
      <dgm:spPr/>
      <dgm:t>
        <a:bodyPr/>
        <a:lstStyle/>
        <a:p>
          <a:endParaRPr lang="es-ES"/>
        </a:p>
      </dgm:t>
    </dgm:pt>
    <dgm:pt modelId="{EA2C32A4-EA44-442F-99B4-430376C9B9A5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C" dirty="0"/>
            <a:t>Propiedad del Capital</a:t>
          </a:r>
          <a:endParaRPr lang="es-ES" dirty="0"/>
        </a:p>
      </dgm:t>
    </dgm:pt>
    <dgm:pt modelId="{4B9F1A8B-5259-45F9-B468-735E7EE2DDDF}" type="parTrans" cxnId="{9489DA32-3C48-4FAD-9942-328F34F8B168}">
      <dgm:prSet/>
      <dgm:spPr/>
      <dgm:t>
        <a:bodyPr/>
        <a:lstStyle/>
        <a:p>
          <a:endParaRPr lang="es-ES"/>
        </a:p>
      </dgm:t>
    </dgm:pt>
    <dgm:pt modelId="{2063E6D8-FFA1-4AF8-A00D-9EC51AD9E120}" type="sibTrans" cxnId="{9489DA32-3C48-4FAD-9942-328F34F8B168}">
      <dgm:prSet/>
      <dgm:spPr/>
      <dgm:t>
        <a:bodyPr/>
        <a:lstStyle/>
        <a:p>
          <a:endParaRPr lang="es-ES"/>
        </a:p>
      </dgm:t>
    </dgm:pt>
    <dgm:pt modelId="{FD3846F8-E217-4A6B-B16B-BD154D666FE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C" dirty="0"/>
            <a:t>Destino Beneficiario</a:t>
          </a:r>
          <a:endParaRPr lang="es-ES" dirty="0"/>
        </a:p>
      </dgm:t>
    </dgm:pt>
    <dgm:pt modelId="{A1A076C1-C18B-4F84-876C-4195A3602F52}" type="parTrans" cxnId="{A4FE3904-6367-49AD-87DB-F9B1CE2A482B}">
      <dgm:prSet/>
      <dgm:spPr/>
      <dgm:t>
        <a:bodyPr/>
        <a:lstStyle/>
        <a:p>
          <a:endParaRPr lang="es-ES"/>
        </a:p>
      </dgm:t>
    </dgm:pt>
    <dgm:pt modelId="{B3C610AE-E586-48BC-8774-CB954588329A}" type="sibTrans" cxnId="{A4FE3904-6367-49AD-87DB-F9B1CE2A482B}">
      <dgm:prSet/>
      <dgm:spPr/>
      <dgm:t>
        <a:bodyPr/>
        <a:lstStyle/>
        <a:p>
          <a:endParaRPr lang="es-ES"/>
        </a:p>
      </dgm:t>
    </dgm:pt>
    <dgm:pt modelId="{BB425626-4B89-486A-88FD-612CA2129850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Empresa Privada</a:t>
          </a:r>
          <a:endParaRPr lang="es-ES" dirty="0">
            <a:solidFill>
              <a:schemeClr val="tx1"/>
            </a:solidFill>
          </a:endParaRPr>
        </a:p>
      </dgm:t>
    </dgm:pt>
    <dgm:pt modelId="{F29219AA-1901-4412-A25C-0F441529D2A2}" type="parTrans" cxnId="{80D91D5A-B714-498D-97F7-EE0BA3756037}">
      <dgm:prSet/>
      <dgm:spPr/>
      <dgm:t>
        <a:bodyPr/>
        <a:lstStyle/>
        <a:p>
          <a:endParaRPr lang="es-ES"/>
        </a:p>
      </dgm:t>
    </dgm:pt>
    <dgm:pt modelId="{0CF766A5-BC9F-4C2E-9BA9-25B858AD7E6C}" type="sibTrans" cxnId="{80D91D5A-B714-498D-97F7-EE0BA3756037}">
      <dgm:prSet/>
      <dgm:spPr/>
      <dgm:t>
        <a:bodyPr/>
        <a:lstStyle/>
        <a:p>
          <a:endParaRPr lang="es-ES"/>
        </a:p>
      </dgm:t>
    </dgm:pt>
    <dgm:pt modelId="{63389C85-0F08-419F-823A-EB37DD5242B7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Fines de Lucro</a:t>
          </a:r>
          <a:endParaRPr lang="es-ES" dirty="0">
            <a:solidFill>
              <a:schemeClr val="tx1"/>
            </a:solidFill>
          </a:endParaRPr>
        </a:p>
      </dgm:t>
    </dgm:pt>
    <dgm:pt modelId="{D09E362E-77E8-4566-B8C1-6128AF3ACBC7}" type="parTrans" cxnId="{B7539D26-6953-4FEB-91E1-57B360C6E921}">
      <dgm:prSet/>
      <dgm:spPr/>
      <dgm:t>
        <a:bodyPr/>
        <a:lstStyle/>
        <a:p>
          <a:endParaRPr lang="es-ES"/>
        </a:p>
      </dgm:t>
    </dgm:pt>
    <dgm:pt modelId="{6950CFFB-A013-4733-9512-B84027FDB7B9}" type="sibTrans" cxnId="{B7539D26-6953-4FEB-91E1-57B360C6E921}">
      <dgm:prSet/>
      <dgm:spPr/>
      <dgm:t>
        <a:bodyPr/>
        <a:lstStyle/>
        <a:p>
          <a:endParaRPr lang="es-ES"/>
        </a:p>
      </dgm:t>
    </dgm:pt>
    <dgm:pt modelId="{C47D8686-1BF7-44E3-8F9A-3EE2BBDDC7BB}" type="pres">
      <dgm:prSet presAssocID="{7CEC8D9A-55C3-4963-A5F0-0E9829124D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4977E38-6880-469E-A66F-2EF8BD480E0B}" type="pres">
      <dgm:prSet presAssocID="{639B4AD7-B90D-40F2-87E3-64F7F92A1D8E}" presName="linNode" presStyleCnt="0"/>
      <dgm:spPr/>
    </dgm:pt>
    <dgm:pt modelId="{208311C2-4FB1-4AFB-9451-B92285DF0892}" type="pres">
      <dgm:prSet presAssocID="{639B4AD7-B90D-40F2-87E3-64F7F92A1D8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548B16-92D5-431B-8BE8-F13F72643B41}" type="pres">
      <dgm:prSet presAssocID="{639B4AD7-B90D-40F2-87E3-64F7F92A1D8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95E11B-024D-491A-9AAB-0D7072CFB155}" type="pres">
      <dgm:prSet presAssocID="{9B738591-90AE-4ED7-A000-6E058E7C6B5D}" presName="spacing" presStyleCnt="0"/>
      <dgm:spPr/>
    </dgm:pt>
    <dgm:pt modelId="{E4408CFD-7A19-42FF-AE56-CCACE78499D2}" type="pres">
      <dgm:prSet presAssocID="{EA2C32A4-EA44-442F-99B4-430376C9B9A5}" presName="linNode" presStyleCnt="0"/>
      <dgm:spPr/>
    </dgm:pt>
    <dgm:pt modelId="{1064C7A4-44E1-4FFB-A0EF-F5655542C8DE}" type="pres">
      <dgm:prSet presAssocID="{EA2C32A4-EA44-442F-99B4-430376C9B9A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F581FB-5E82-4006-AC3D-B1DA3B18ACFF}" type="pres">
      <dgm:prSet presAssocID="{EA2C32A4-EA44-442F-99B4-430376C9B9A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9E71C-BAA7-40A9-9B70-042EDD35FD2C}" type="pres">
      <dgm:prSet presAssocID="{2063E6D8-FFA1-4AF8-A00D-9EC51AD9E120}" presName="spacing" presStyleCnt="0"/>
      <dgm:spPr/>
    </dgm:pt>
    <dgm:pt modelId="{9C259122-A7E9-48A3-8D66-66EE128356BA}" type="pres">
      <dgm:prSet presAssocID="{6E773E10-BBFB-411D-82C7-2F38B1ED081A}" presName="linNode" presStyleCnt="0"/>
      <dgm:spPr/>
    </dgm:pt>
    <dgm:pt modelId="{B786830B-CCC9-4C6E-B59C-AA16535A83B3}" type="pres">
      <dgm:prSet presAssocID="{6E773E10-BBFB-411D-82C7-2F38B1ED081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345ED-65EC-4B5E-85A1-D3E53C62ED96}" type="pres">
      <dgm:prSet presAssocID="{6E773E10-BBFB-411D-82C7-2F38B1ED081A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A5467A-C6EB-4405-8C84-5F869113625B}" type="pres">
      <dgm:prSet presAssocID="{F9377739-08C4-44FD-8545-6A87002EC0EF}" presName="spacing" presStyleCnt="0"/>
      <dgm:spPr/>
    </dgm:pt>
    <dgm:pt modelId="{9ECEBEA1-30D7-4208-AFCE-133219F96F28}" type="pres">
      <dgm:prSet presAssocID="{FD3846F8-E217-4A6B-B16B-BD154D666FE8}" presName="linNode" presStyleCnt="0"/>
      <dgm:spPr/>
    </dgm:pt>
    <dgm:pt modelId="{4A28A44B-546D-4F69-845C-77E5DAFD7847}" type="pres">
      <dgm:prSet presAssocID="{FD3846F8-E217-4A6B-B16B-BD154D666FE8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AD5FD-E527-42B3-A899-BBE4685918C3}" type="pres">
      <dgm:prSet presAssocID="{FD3846F8-E217-4A6B-B16B-BD154D666FE8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539D26-6953-4FEB-91E1-57B360C6E921}" srcId="{FD3846F8-E217-4A6B-B16B-BD154D666FE8}" destId="{63389C85-0F08-419F-823A-EB37DD5242B7}" srcOrd="0" destOrd="0" parTransId="{D09E362E-77E8-4566-B8C1-6128AF3ACBC7}" sibTransId="{6950CFFB-A013-4733-9512-B84027FDB7B9}"/>
    <dgm:cxn modelId="{9B5FC619-71CA-4B92-8906-B2A0D3FF2A7E}" type="presOf" srcId="{7CEC8D9A-55C3-4963-A5F0-0E9829124D87}" destId="{C47D8686-1BF7-44E3-8F9A-3EE2BBDDC7BB}" srcOrd="0" destOrd="0" presId="urn:microsoft.com/office/officeart/2005/8/layout/vList6"/>
    <dgm:cxn modelId="{068596F4-C8F9-40A5-A873-C1D4AC7C2060}" type="presOf" srcId="{63389C85-0F08-419F-823A-EB37DD5242B7}" destId="{E9CAD5FD-E527-42B3-A899-BBE4685918C3}" srcOrd="0" destOrd="0" presId="urn:microsoft.com/office/officeart/2005/8/layout/vList6"/>
    <dgm:cxn modelId="{75FDB1B4-DC9A-4FA8-A172-5A390740C789}" srcId="{639B4AD7-B90D-40F2-87E3-64F7F92A1D8E}" destId="{8E0CB91B-B416-41E9-92C0-E6EF06903097}" srcOrd="0" destOrd="0" parTransId="{3C8CDB9D-4216-4805-84FB-EFF822348440}" sibTransId="{149DC524-5837-49B7-B91D-DEA4717986C6}"/>
    <dgm:cxn modelId="{9489DA32-3C48-4FAD-9942-328F34F8B168}" srcId="{7CEC8D9A-55C3-4963-A5F0-0E9829124D87}" destId="{EA2C32A4-EA44-442F-99B4-430376C9B9A5}" srcOrd="1" destOrd="0" parTransId="{4B9F1A8B-5259-45F9-B468-735E7EE2DDDF}" sibTransId="{2063E6D8-FFA1-4AF8-A00D-9EC51AD9E120}"/>
    <dgm:cxn modelId="{1844EFF3-DA14-4C76-86E4-651C5E8D555A}" srcId="{7CEC8D9A-55C3-4963-A5F0-0E9829124D87}" destId="{6E773E10-BBFB-411D-82C7-2F38B1ED081A}" srcOrd="2" destOrd="0" parTransId="{155746DF-6CD1-43EB-BECE-0F8A91B156D5}" sibTransId="{F9377739-08C4-44FD-8545-6A87002EC0EF}"/>
    <dgm:cxn modelId="{53D50656-4F07-47FE-9A40-17A8FF7326EF}" type="presOf" srcId="{BB425626-4B89-486A-88FD-612CA2129850}" destId="{72F581FB-5E82-4006-AC3D-B1DA3B18ACFF}" srcOrd="0" destOrd="0" presId="urn:microsoft.com/office/officeart/2005/8/layout/vList6"/>
    <dgm:cxn modelId="{7FB113E4-4AE3-4A76-9E19-311D6BF7D3BA}" type="presOf" srcId="{639B4AD7-B90D-40F2-87E3-64F7F92A1D8E}" destId="{208311C2-4FB1-4AFB-9451-B92285DF0892}" srcOrd="0" destOrd="0" presId="urn:microsoft.com/office/officeart/2005/8/layout/vList6"/>
    <dgm:cxn modelId="{80D91D5A-B714-498D-97F7-EE0BA3756037}" srcId="{EA2C32A4-EA44-442F-99B4-430376C9B9A5}" destId="{BB425626-4B89-486A-88FD-612CA2129850}" srcOrd="0" destOrd="0" parTransId="{F29219AA-1901-4412-A25C-0F441529D2A2}" sibTransId="{0CF766A5-BC9F-4C2E-9BA9-25B858AD7E6C}"/>
    <dgm:cxn modelId="{A4FE3904-6367-49AD-87DB-F9B1CE2A482B}" srcId="{7CEC8D9A-55C3-4963-A5F0-0E9829124D87}" destId="{FD3846F8-E217-4A6B-B16B-BD154D666FE8}" srcOrd="3" destOrd="0" parTransId="{A1A076C1-C18B-4F84-876C-4195A3602F52}" sibTransId="{B3C610AE-E586-48BC-8774-CB954588329A}"/>
    <dgm:cxn modelId="{0C6C1602-92EC-4F47-A3CD-0972F17D74EE}" type="presOf" srcId="{EA2C32A4-EA44-442F-99B4-430376C9B9A5}" destId="{1064C7A4-44E1-4FFB-A0EF-F5655542C8DE}" srcOrd="0" destOrd="0" presId="urn:microsoft.com/office/officeart/2005/8/layout/vList6"/>
    <dgm:cxn modelId="{42EE1396-88CA-45D3-8EC7-00EDAA8A2DA7}" type="presOf" srcId="{95CB14F0-249A-4519-A964-C9AE1F0C7690}" destId="{502345ED-65EC-4B5E-85A1-D3E53C62ED96}" srcOrd="0" destOrd="0" presId="urn:microsoft.com/office/officeart/2005/8/layout/vList6"/>
    <dgm:cxn modelId="{ECB6C2B0-4F85-4B16-AE3A-D1F32CB4EF07}" srcId="{6E773E10-BBFB-411D-82C7-2F38B1ED081A}" destId="{95CB14F0-249A-4519-A964-C9AE1F0C7690}" srcOrd="0" destOrd="0" parTransId="{C79C83F2-1F2C-4D56-B9BC-A6705F5EFDFD}" sibTransId="{BED71A79-33F9-43F6-A088-6C4B7C62AEFC}"/>
    <dgm:cxn modelId="{83681B5D-3502-40B6-B35E-143072D87268}" type="presOf" srcId="{8E0CB91B-B416-41E9-92C0-E6EF06903097}" destId="{83548B16-92D5-431B-8BE8-F13F72643B41}" srcOrd="0" destOrd="0" presId="urn:microsoft.com/office/officeart/2005/8/layout/vList6"/>
    <dgm:cxn modelId="{4E8A705E-92A5-448B-97AB-F4BFC4620D89}" srcId="{7CEC8D9A-55C3-4963-A5F0-0E9829124D87}" destId="{639B4AD7-B90D-40F2-87E3-64F7F92A1D8E}" srcOrd="0" destOrd="0" parTransId="{103AEA95-01EE-46D2-A7F9-6D3E3DD0DD31}" sibTransId="{9B738591-90AE-4ED7-A000-6E058E7C6B5D}"/>
    <dgm:cxn modelId="{624AE460-D26B-4F96-A5DF-2DF7BCFFCBDA}" type="presOf" srcId="{6E773E10-BBFB-411D-82C7-2F38B1ED081A}" destId="{B786830B-CCC9-4C6E-B59C-AA16535A83B3}" srcOrd="0" destOrd="0" presId="urn:microsoft.com/office/officeart/2005/8/layout/vList6"/>
    <dgm:cxn modelId="{204CC85E-6F0C-4820-A1C2-B6B11A5CFEF9}" type="presOf" srcId="{FD3846F8-E217-4A6B-B16B-BD154D666FE8}" destId="{4A28A44B-546D-4F69-845C-77E5DAFD7847}" srcOrd="0" destOrd="0" presId="urn:microsoft.com/office/officeart/2005/8/layout/vList6"/>
    <dgm:cxn modelId="{1805FDEB-8EF2-4056-8A89-BDAEF0A123D5}" type="presParOf" srcId="{C47D8686-1BF7-44E3-8F9A-3EE2BBDDC7BB}" destId="{04977E38-6880-469E-A66F-2EF8BD480E0B}" srcOrd="0" destOrd="0" presId="urn:microsoft.com/office/officeart/2005/8/layout/vList6"/>
    <dgm:cxn modelId="{6CB7E2E5-E4FC-49E8-A4EC-C8E6299C2494}" type="presParOf" srcId="{04977E38-6880-469E-A66F-2EF8BD480E0B}" destId="{208311C2-4FB1-4AFB-9451-B92285DF0892}" srcOrd="0" destOrd="0" presId="urn:microsoft.com/office/officeart/2005/8/layout/vList6"/>
    <dgm:cxn modelId="{6A1E4A73-8805-405E-A9AA-F8FEE14B1E5D}" type="presParOf" srcId="{04977E38-6880-469E-A66F-2EF8BD480E0B}" destId="{83548B16-92D5-431B-8BE8-F13F72643B41}" srcOrd="1" destOrd="0" presId="urn:microsoft.com/office/officeart/2005/8/layout/vList6"/>
    <dgm:cxn modelId="{081376A8-FC61-4032-B985-512497FBAA14}" type="presParOf" srcId="{C47D8686-1BF7-44E3-8F9A-3EE2BBDDC7BB}" destId="{D695E11B-024D-491A-9AAB-0D7072CFB155}" srcOrd="1" destOrd="0" presId="urn:microsoft.com/office/officeart/2005/8/layout/vList6"/>
    <dgm:cxn modelId="{28649AA1-30B7-4E19-AE41-0977628FABF9}" type="presParOf" srcId="{C47D8686-1BF7-44E3-8F9A-3EE2BBDDC7BB}" destId="{E4408CFD-7A19-42FF-AE56-CCACE78499D2}" srcOrd="2" destOrd="0" presId="urn:microsoft.com/office/officeart/2005/8/layout/vList6"/>
    <dgm:cxn modelId="{1D60736F-7254-41A2-8D03-E49781128413}" type="presParOf" srcId="{E4408CFD-7A19-42FF-AE56-CCACE78499D2}" destId="{1064C7A4-44E1-4FFB-A0EF-F5655542C8DE}" srcOrd="0" destOrd="0" presId="urn:microsoft.com/office/officeart/2005/8/layout/vList6"/>
    <dgm:cxn modelId="{EDAF3DDA-B578-43FA-BB8A-70304E09A557}" type="presParOf" srcId="{E4408CFD-7A19-42FF-AE56-CCACE78499D2}" destId="{72F581FB-5E82-4006-AC3D-B1DA3B18ACFF}" srcOrd="1" destOrd="0" presId="urn:microsoft.com/office/officeart/2005/8/layout/vList6"/>
    <dgm:cxn modelId="{A1C2CC65-9F81-4407-97F7-06F1E3AC0A89}" type="presParOf" srcId="{C47D8686-1BF7-44E3-8F9A-3EE2BBDDC7BB}" destId="{FC39E71C-BAA7-40A9-9B70-042EDD35FD2C}" srcOrd="3" destOrd="0" presId="urn:microsoft.com/office/officeart/2005/8/layout/vList6"/>
    <dgm:cxn modelId="{BDFA29DA-89BF-43F6-8346-5160048088CC}" type="presParOf" srcId="{C47D8686-1BF7-44E3-8F9A-3EE2BBDDC7BB}" destId="{9C259122-A7E9-48A3-8D66-66EE128356BA}" srcOrd="4" destOrd="0" presId="urn:microsoft.com/office/officeart/2005/8/layout/vList6"/>
    <dgm:cxn modelId="{DB01F305-55B7-44A0-8C87-465D608AD832}" type="presParOf" srcId="{9C259122-A7E9-48A3-8D66-66EE128356BA}" destId="{B786830B-CCC9-4C6E-B59C-AA16535A83B3}" srcOrd="0" destOrd="0" presId="urn:microsoft.com/office/officeart/2005/8/layout/vList6"/>
    <dgm:cxn modelId="{E3FE20C8-B0D2-45D2-AC37-FB935CDD0564}" type="presParOf" srcId="{9C259122-A7E9-48A3-8D66-66EE128356BA}" destId="{502345ED-65EC-4B5E-85A1-D3E53C62ED96}" srcOrd="1" destOrd="0" presId="urn:microsoft.com/office/officeart/2005/8/layout/vList6"/>
    <dgm:cxn modelId="{7CB3E7FC-89F1-405D-B556-4C967461077E}" type="presParOf" srcId="{C47D8686-1BF7-44E3-8F9A-3EE2BBDDC7BB}" destId="{ABA5467A-C6EB-4405-8C84-5F869113625B}" srcOrd="5" destOrd="0" presId="urn:microsoft.com/office/officeart/2005/8/layout/vList6"/>
    <dgm:cxn modelId="{7A606561-AD4A-45AC-A568-BC771743F4C2}" type="presParOf" srcId="{C47D8686-1BF7-44E3-8F9A-3EE2BBDDC7BB}" destId="{9ECEBEA1-30D7-4208-AFCE-133219F96F28}" srcOrd="6" destOrd="0" presId="urn:microsoft.com/office/officeart/2005/8/layout/vList6"/>
    <dgm:cxn modelId="{F8891F6A-D7AB-4F85-877D-9F811617069D}" type="presParOf" srcId="{9ECEBEA1-30D7-4208-AFCE-133219F96F28}" destId="{4A28A44B-546D-4F69-845C-77E5DAFD7847}" srcOrd="0" destOrd="0" presId="urn:microsoft.com/office/officeart/2005/8/layout/vList6"/>
    <dgm:cxn modelId="{D0C288C0-6556-4CB4-8103-4D33823B505E}" type="presParOf" srcId="{9ECEBEA1-30D7-4208-AFCE-133219F96F28}" destId="{E9CAD5FD-E527-42B3-A899-BBE4685918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548B16-92D5-431B-8BE8-F13F72643B41}">
      <dsp:nvSpPr>
        <dsp:cNvPr id="0" name=""/>
        <dsp:cNvSpPr/>
      </dsp:nvSpPr>
      <dsp:spPr>
        <a:xfrm>
          <a:off x="3053139" y="696"/>
          <a:ext cx="4579708" cy="552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>
              <a:solidFill>
                <a:schemeClr val="tx1"/>
              </a:solidFill>
            </a:rPr>
            <a:t>Terciario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3053139" y="696"/>
        <a:ext cx="4579708" cy="552295"/>
      </dsp:txXfrm>
    </dsp:sp>
    <dsp:sp modelId="{208311C2-4FB1-4AFB-9451-B92285DF0892}">
      <dsp:nvSpPr>
        <dsp:cNvPr id="0" name=""/>
        <dsp:cNvSpPr/>
      </dsp:nvSpPr>
      <dsp:spPr>
        <a:xfrm>
          <a:off x="0" y="696"/>
          <a:ext cx="3053139" cy="552295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/>
            <a:t>Sector de Actividad </a:t>
          </a:r>
          <a:endParaRPr lang="es-ES" sz="2200" kern="1200" dirty="0"/>
        </a:p>
      </dsp:txBody>
      <dsp:txXfrm>
        <a:off x="0" y="696"/>
        <a:ext cx="3053139" cy="552295"/>
      </dsp:txXfrm>
    </dsp:sp>
    <dsp:sp modelId="{72F581FB-5E82-4006-AC3D-B1DA3B18ACFF}">
      <dsp:nvSpPr>
        <dsp:cNvPr id="0" name=""/>
        <dsp:cNvSpPr/>
      </dsp:nvSpPr>
      <dsp:spPr>
        <a:xfrm>
          <a:off x="3053139" y="608221"/>
          <a:ext cx="4579708" cy="552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>
              <a:solidFill>
                <a:schemeClr val="tx1"/>
              </a:solidFill>
            </a:rPr>
            <a:t>Empresa Privada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3053139" y="608221"/>
        <a:ext cx="4579708" cy="552295"/>
      </dsp:txXfrm>
    </dsp:sp>
    <dsp:sp modelId="{1064C7A4-44E1-4FFB-A0EF-F5655542C8DE}">
      <dsp:nvSpPr>
        <dsp:cNvPr id="0" name=""/>
        <dsp:cNvSpPr/>
      </dsp:nvSpPr>
      <dsp:spPr>
        <a:xfrm>
          <a:off x="0" y="608221"/>
          <a:ext cx="3053139" cy="552295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/>
            <a:t>Propiedad del Capital</a:t>
          </a:r>
          <a:endParaRPr lang="es-ES" sz="2200" kern="1200" dirty="0"/>
        </a:p>
      </dsp:txBody>
      <dsp:txXfrm>
        <a:off x="0" y="608221"/>
        <a:ext cx="3053139" cy="552295"/>
      </dsp:txXfrm>
    </dsp:sp>
    <dsp:sp modelId="{502345ED-65EC-4B5E-85A1-D3E53C62ED96}">
      <dsp:nvSpPr>
        <dsp:cNvPr id="0" name=""/>
        <dsp:cNvSpPr/>
      </dsp:nvSpPr>
      <dsp:spPr>
        <a:xfrm>
          <a:off x="3053139" y="1215746"/>
          <a:ext cx="4579708" cy="552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>
              <a:solidFill>
                <a:schemeClr val="tx1"/>
              </a:solidFill>
            </a:rPr>
            <a:t>Empresa Local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3053139" y="1215746"/>
        <a:ext cx="4579708" cy="552295"/>
      </dsp:txXfrm>
    </dsp:sp>
    <dsp:sp modelId="{B786830B-CCC9-4C6E-B59C-AA16535A83B3}">
      <dsp:nvSpPr>
        <dsp:cNvPr id="0" name=""/>
        <dsp:cNvSpPr/>
      </dsp:nvSpPr>
      <dsp:spPr>
        <a:xfrm>
          <a:off x="0" y="1215746"/>
          <a:ext cx="3053139" cy="552295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/>
            <a:t>Ámbito de actividades</a:t>
          </a:r>
          <a:endParaRPr lang="es-ES" sz="2200" kern="1200" dirty="0"/>
        </a:p>
      </dsp:txBody>
      <dsp:txXfrm>
        <a:off x="0" y="1215746"/>
        <a:ext cx="3053139" cy="552295"/>
      </dsp:txXfrm>
    </dsp:sp>
    <dsp:sp modelId="{E9CAD5FD-E527-42B3-A899-BBE4685918C3}">
      <dsp:nvSpPr>
        <dsp:cNvPr id="0" name=""/>
        <dsp:cNvSpPr/>
      </dsp:nvSpPr>
      <dsp:spPr>
        <a:xfrm>
          <a:off x="3053139" y="1823272"/>
          <a:ext cx="4579708" cy="552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>
              <a:solidFill>
                <a:schemeClr val="tx1"/>
              </a:solidFill>
            </a:rPr>
            <a:t>Fines de Lucro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3053139" y="1823272"/>
        <a:ext cx="4579708" cy="552295"/>
      </dsp:txXfrm>
    </dsp:sp>
    <dsp:sp modelId="{4A28A44B-546D-4F69-845C-77E5DAFD7847}">
      <dsp:nvSpPr>
        <dsp:cNvPr id="0" name=""/>
        <dsp:cNvSpPr/>
      </dsp:nvSpPr>
      <dsp:spPr>
        <a:xfrm>
          <a:off x="0" y="1823272"/>
          <a:ext cx="3053139" cy="552295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/>
            <a:t>Destino Beneficiario</a:t>
          </a:r>
          <a:endParaRPr lang="es-ES" sz="2200" kern="1200" dirty="0"/>
        </a:p>
      </dsp:txBody>
      <dsp:txXfrm>
        <a:off x="0" y="1823272"/>
        <a:ext cx="3053139" cy="552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F52EF-D0E4-4E61-B64E-B05411475480}" type="datetimeFigureOut">
              <a:rPr lang="es-ES" smtClean="0"/>
              <a:pPr/>
              <a:t>26/09/2010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52F04-B293-4AFF-86C9-86D7E254A48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99FC-B74B-48E8-AAA8-E23C5EF4C29D}" type="datetimeFigureOut">
              <a:rPr lang="es-ES" smtClean="0"/>
              <a:pPr/>
              <a:t>26/09/2010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AAA29-4695-48C5-A42D-A238F0476F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AAA29-4695-48C5-A42D-A238F0476FF3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AAA29-4695-48C5-A42D-A238F0476FF3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AAA29-4695-48C5-A42D-A238F0476FF3}" type="slidenum">
              <a:rPr lang="es-ES" smtClean="0"/>
              <a:pPr/>
              <a:t>28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AAA29-4695-48C5-A42D-A238F0476FF3}" type="slidenum">
              <a:rPr lang="es-ES" smtClean="0"/>
              <a:pPr/>
              <a:t>34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087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</p:grpSp>
        <p:sp>
          <p:nvSpPr>
            <p:cNvPr id="3095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097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/>
                <a:ahLst/>
                <a:cxnLst>
                  <a:cxn ang="0">
                    <a:pos x="290" y="1016"/>
                  </a:cxn>
                  <a:cxn ang="0">
                    <a:pos x="316" y="974"/>
                  </a:cxn>
                  <a:cxn ang="0">
                    <a:pos x="354" y="920"/>
                  </a:cxn>
                  <a:cxn ang="0">
                    <a:pos x="384" y="884"/>
                  </a:cxn>
                  <a:cxn ang="0">
                    <a:pos x="381" y="832"/>
                  </a:cxn>
                  <a:cxn ang="0">
                    <a:pos x="370" y="794"/>
                  </a:cxn>
                  <a:cxn ang="0">
                    <a:pos x="361" y="760"/>
                  </a:cxn>
                  <a:cxn ang="0">
                    <a:pos x="361" y="734"/>
                  </a:cxn>
                  <a:cxn ang="0">
                    <a:pos x="359" y="707"/>
                  </a:cxn>
                  <a:cxn ang="0">
                    <a:pos x="373" y="691"/>
                  </a:cxn>
                  <a:cxn ang="0">
                    <a:pos x="391" y="686"/>
                  </a:cxn>
                  <a:cxn ang="0">
                    <a:pos x="395" y="680"/>
                  </a:cxn>
                  <a:cxn ang="0">
                    <a:pos x="390" y="671"/>
                  </a:cxn>
                  <a:cxn ang="0">
                    <a:pos x="386" y="660"/>
                  </a:cxn>
                  <a:cxn ang="0">
                    <a:pos x="437" y="635"/>
                  </a:cxn>
                  <a:cxn ang="0">
                    <a:pos x="442" y="619"/>
                  </a:cxn>
                  <a:cxn ang="0">
                    <a:pos x="438" y="604"/>
                  </a:cxn>
                  <a:cxn ang="0">
                    <a:pos x="400" y="543"/>
                  </a:cxn>
                  <a:cxn ang="0">
                    <a:pos x="384" y="474"/>
                  </a:cxn>
                  <a:cxn ang="0">
                    <a:pos x="354" y="455"/>
                  </a:cxn>
                  <a:cxn ang="0">
                    <a:pos x="326" y="433"/>
                  </a:cxn>
                  <a:cxn ang="0">
                    <a:pos x="312" y="411"/>
                  </a:cxn>
                  <a:cxn ang="0">
                    <a:pos x="307" y="391"/>
                  </a:cxn>
                  <a:cxn ang="0">
                    <a:pos x="290" y="339"/>
                  </a:cxn>
                  <a:cxn ang="0">
                    <a:pos x="308" y="289"/>
                  </a:cxn>
                  <a:cxn ang="0">
                    <a:pos x="298" y="278"/>
                  </a:cxn>
                  <a:cxn ang="0">
                    <a:pos x="280" y="307"/>
                  </a:cxn>
                  <a:cxn ang="0">
                    <a:pos x="269" y="283"/>
                  </a:cxn>
                  <a:cxn ang="0">
                    <a:pos x="272" y="224"/>
                  </a:cxn>
                  <a:cxn ang="0">
                    <a:pos x="280" y="177"/>
                  </a:cxn>
                  <a:cxn ang="0">
                    <a:pos x="280" y="146"/>
                  </a:cxn>
                  <a:cxn ang="0">
                    <a:pos x="281" y="123"/>
                  </a:cxn>
                  <a:cxn ang="0">
                    <a:pos x="290" y="104"/>
                  </a:cxn>
                  <a:cxn ang="0">
                    <a:pos x="296" y="97"/>
                  </a:cxn>
                  <a:cxn ang="0">
                    <a:pos x="298" y="94"/>
                  </a:cxn>
                  <a:cxn ang="0">
                    <a:pos x="301" y="92"/>
                  </a:cxn>
                  <a:cxn ang="0">
                    <a:pos x="307" y="83"/>
                  </a:cxn>
                  <a:cxn ang="0">
                    <a:pos x="317" y="79"/>
                  </a:cxn>
                  <a:cxn ang="0">
                    <a:pos x="328" y="77"/>
                  </a:cxn>
                  <a:cxn ang="0">
                    <a:pos x="337" y="74"/>
                  </a:cxn>
                  <a:cxn ang="0">
                    <a:pos x="345" y="67"/>
                  </a:cxn>
                  <a:cxn ang="0">
                    <a:pos x="337" y="50"/>
                  </a:cxn>
                  <a:cxn ang="0">
                    <a:pos x="337" y="47"/>
                  </a:cxn>
                  <a:cxn ang="0">
                    <a:pos x="337" y="43"/>
                  </a:cxn>
                  <a:cxn ang="0">
                    <a:pos x="337" y="41"/>
                  </a:cxn>
                  <a:cxn ang="0">
                    <a:pos x="334" y="38"/>
                  </a:cxn>
                  <a:cxn ang="0">
                    <a:pos x="321" y="21"/>
                  </a:cxn>
                  <a:cxn ang="0">
                    <a:pos x="316" y="0"/>
                  </a:cxn>
                  <a:cxn ang="0">
                    <a:pos x="188" y="94"/>
                  </a:cxn>
                  <a:cxn ang="0">
                    <a:pos x="88" y="218"/>
                  </a:cxn>
                  <a:cxn ang="0">
                    <a:pos x="21" y="366"/>
                  </a:cxn>
                  <a:cxn ang="0">
                    <a:pos x="0" y="530"/>
                  </a:cxn>
                  <a:cxn ang="0">
                    <a:pos x="20" y="680"/>
                  </a:cxn>
                  <a:cxn ang="0">
                    <a:pos x="74" y="819"/>
                  </a:cxn>
                  <a:cxn ang="0">
                    <a:pos x="160" y="938"/>
                  </a:cxn>
                  <a:cxn ang="0">
                    <a:pos x="272" y="1032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/>
                <a:ahLst/>
                <a:cxnLst>
                  <a:cxn ang="0">
                    <a:pos x="796" y="688"/>
                  </a:cxn>
                  <a:cxn ang="0">
                    <a:pos x="756" y="641"/>
                  </a:cxn>
                  <a:cxn ang="0">
                    <a:pos x="812" y="615"/>
                  </a:cxn>
                  <a:cxn ang="0">
                    <a:pos x="814" y="502"/>
                  </a:cxn>
                  <a:cxn ang="0">
                    <a:pos x="705" y="247"/>
                  </a:cxn>
                  <a:cxn ang="0">
                    <a:pos x="651" y="262"/>
                  </a:cxn>
                  <a:cxn ang="0">
                    <a:pos x="574" y="289"/>
                  </a:cxn>
                  <a:cxn ang="0">
                    <a:pos x="536" y="258"/>
                  </a:cxn>
                  <a:cxn ang="0">
                    <a:pos x="563" y="170"/>
                  </a:cxn>
                  <a:cxn ang="0">
                    <a:pos x="532" y="81"/>
                  </a:cxn>
                  <a:cxn ang="0">
                    <a:pos x="455" y="56"/>
                  </a:cxn>
                  <a:cxn ang="0">
                    <a:pos x="484" y="150"/>
                  </a:cxn>
                  <a:cxn ang="0">
                    <a:pos x="465" y="190"/>
                  </a:cxn>
                  <a:cxn ang="0">
                    <a:pos x="442" y="200"/>
                  </a:cxn>
                  <a:cxn ang="0">
                    <a:pos x="419" y="164"/>
                  </a:cxn>
                  <a:cxn ang="0">
                    <a:pos x="381" y="108"/>
                  </a:cxn>
                  <a:cxn ang="0">
                    <a:pos x="406" y="108"/>
                  </a:cxn>
                  <a:cxn ang="0">
                    <a:pos x="424" y="72"/>
                  </a:cxn>
                  <a:cxn ang="0">
                    <a:pos x="325" y="0"/>
                  </a:cxn>
                  <a:cxn ang="0">
                    <a:pos x="281" y="27"/>
                  </a:cxn>
                  <a:cxn ang="0">
                    <a:pos x="240" y="72"/>
                  </a:cxn>
                  <a:cxn ang="0">
                    <a:pos x="209" y="114"/>
                  </a:cxn>
                  <a:cxn ang="0">
                    <a:pos x="209" y="150"/>
                  </a:cxn>
                  <a:cxn ang="0">
                    <a:pos x="240" y="164"/>
                  </a:cxn>
                  <a:cxn ang="0">
                    <a:pos x="209" y="222"/>
                  </a:cxn>
                  <a:cxn ang="0">
                    <a:pos x="213" y="242"/>
                  </a:cxn>
                  <a:cxn ang="0">
                    <a:pos x="267" y="222"/>
                  </a:cxn>
                  <a:cxn ang="0">
                    <a:pos x="303" y="170"/>
                  </a:cxn>
                  <a:cxn ang="0">
                    <a:pos x="354" y="231"/>
                  </a:cxn>
                  <a:cxn ang="0">
                    <a:pos x="372" y="291"/>
                  </a:cxn>
                  <a:cxn ang="0">
                    <a:pos x="348" y="294"/>
                  </a:cxn>
                  <a:cxn ang="0">
                    <a:pos x="298" y="309"/>
                  </a:cxn>
                  <a:cxn ang="0">
                    <a:pos x="323" y="330"/>
                  </a:cxn>
                  <a:cxn ang="0">
                    <a:pos x="260" y="339"/>
                  </a:cxn>
                  <a:cxn ang="0">
                    <a:pos x="189" y="411"/>
                  </a:cxn>
                  <a:cxn ang="0">
                    <a:pos x="184" y="469"/>
                  </a:cxn>
                  <a:cxn ang="0">
                    <a:pos x="148" y="435"/>
                  </a:cxn>
                  <a:cxn ang="0">
                    <a:pos x="83" y="402"/>
                  </a:cxn>
                  <a:cxn ang="0">
                    <a:pos x="0" y="455"/>
                  </a:cxn>
                  <a:cxn ang="0">
                    <a:pos x="54" y="496"/>
                  </a:cxn>
                  <a:cxn ang="0">
                    <a:pos x="74" y="485"/>
                  </a:cxn>
                  <a:cxn ang="0">
                    <a:pos x="54" y="608"/>
                  </a:cxn>
                  <a:cxn ang="0">
                    <a:pos x="132" y="641"/>
                  </a:cxn>
                  <a:cxn ang="0">
                    <a:pos x="195" y="661"/>
                  </a:cxn>
                  <a:cxn ang="0">
                    <a:pos x="249" y="744"/>
                  </a:cxn>
                  <a:cxn ang="0">
                    <a:pos x="334" y="886"/>
                  </a:cxn>
                  <a:cxn ang="0">
                    <a:pos x="391" y="1007"/>
                  </a:cxn>
                  <a:cxn ang="0">
                    <a:pos x="292" y="1052"/>
                  </a:cxn>
                  <a:cxn ang="0">
                    <a:pos x="182" y="1105"/>
                  </a:cxn>
                  <a:cxn ang="0">
                    <a:pos x="68" y="1180"/>
                  </a:cxn>
                  <a:cxn ang="0">
                    <a:pos x="200" y="1202"/>
                  </a:cxn>
                  <a:cxn ang="0">
                    <a:pos x="417" y="1168"/>
                  </a:cxn>
                  <a:cxn ang="0">
                    <a:pos x="613" y="1052"/>
                  </a:cxn>
                  <a:cxn ang="0">
                    <a:pos x="610" y="929"/>
                  </a:cxn>
                  <a:cxn ang="0">
                    <a:pos x="543" y="888"/>
                  </a:cxn>
                  <a:cxn ang="0">
                    <a:pos x="567" y="791"/>
                  </a:cxn>
                  <a:cxn ang="0">
                    <a:pos x="655" y="738"/>
                  </a:cxn>
                  <a:cxn ang="0">
                    <a:pos x="725" y="713"/>
                  </a:cxn>
                  <a:cxn ang="0">
                    <a:pos x="792" y="729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58" y="72"/>
                  </a:cxn>
                  <a:cxn ang="0">
                    <a:pos x="62" y="72"/>
                  </a:cxn>
                  <a:cxn ang="0">
                    <a:pos x="62" y="67"/>
                  </a:cxn>
                  <a:cxn ang="0">
                    <a:pos x="58" y="65"/>
                  </a:cxn>
                  <a:cxn ang="0">
                    <a:pos x="58" y="62"/>
                  </a:cxn>
                  <a:cxn ang="0">
                    <a:pos x="44" y="56"/>
                  </a:cxn>
                  <a:cxn ang="0">
                    <a:pos x="37" y="45"/>
                  </a:cxn>
                  <a:cxn ang="0">
                    <a:pos x="31" y="34"/>
                  </a:cxn>
                  <a:cxn ang="0">
                    <a:pos x="26" y="2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9" y="31"/>
                  </a:cxn>
                  <a:cxn ang="0">
                    <a:pos x="20" y="45"/>
                  </a:cxn>
                  <a:cxn ang="0">
                    <a:pos x="31" y="56"/>
                  </a:cxn>
                  <a:cxn ang="0">
                    <a:pos x="42" y="6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18A2D1-A33B-42D8-A5B4-82DAB11D05A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8B5B-4CA7-4360-849C-E91B9FA3590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8A4D3-ADC8-46B0-AD27-A64E958F42CC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4697E-487A-4DC3-BD93-FFAC4C7ED00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E6A25-53B1-4910-BCEC-A256F371FA7E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425C1-24A7-4BB1-BE10-7DC1D996496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988C8-77D8-4435-8BEB-01543E12A52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0EFEB-5FA2-4F15-B1F1-3DBDFE496731}" type="slidenum">
              <a:rPr lang="en-US"/>
              <a:pPr/>
              <a:t>‹Nº›</a:t>
            </a:fld>
            <a:endParaRPr lang="en-US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6871" y="44624"/>
            <a:ext cx="88163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6DFFF-7045-4A0F-97BE-5E29037A3DE7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2A9C1-B967-4973-8F3D-225CDC8F5AE8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0C2D-1E20-49B9-8A39-903B55F145B1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 dirty="0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título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/>
            </a:lvl1pPr>
          </a:lstStyle>
          <a:p>
            <a:endParaRPr lang="en-US" dirty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/>
            </a:lvl1pPr>
          </a:lstStyle>
          <a:p>
            <a:endParaRPr lang="en-US" dirty="0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/>
            </a:lvl1pPr>
          </a:lstStyle>
          <a:p>
            <a:fld id="{2B3FE110-4C7E-41AA-BF92-58705CD008EA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323528" y="5301208"/>
            <a:ext cx="8712968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55892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i="1" dirty="0">
                <a:latin typeface="+mj-lt"/>
              </a:rPr>
              <a:t>Quito, Octubre 2010</a:t>
            </a:r>
          </a:p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 rot="16200000">
            <a:off x="5760132" y="3176972"/>
            <a:ext cx="5760640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62068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+mj-lt"/>
              </a:rPr>
              <a:t>ESTUDIO DE FACTIBILIDAD PARA LA CREACIÓN DE UN RESTAURANTE DE COMIDA JAPONESA AL ESTILO HIBACHI EN LA PROVINCIA DE PICHINCHA, CIUDAD DEL DISTRITO METROPOLITANO DE QUITO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15616" y="4149080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i="1" dirty="0">
                <a:latin typeface="+mj-lt"/>
              </a:rPr>
              <a:t>Presentación Por: María Dolores González</a:t>
            </a:r>
          </a:p>
          <a:p>
            <a:pPr algn="ctr"/>
            <a:r>
              <a:rPr lang="es-EC" sz="2500" i="1" dirty="0">
                <a:latin typeface="+mj-lt"/>
              </a:rPr>
              <a:t>Tesis dirigida por: Alex Vinueza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Demanda Actual del Servicio</a:t>
            </a:r>
            <a:endParaRPr lang="es-ES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11" y="2924944"/>
            <a:ext cx="851343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2060848"/>
            <a:ext cx="5472608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s-ES_tradnl" sz="1800" b="0" dirty="0">
                <a:solidFill>
                  <a:schemeClr val="bg2"/>
                </a:solidFill>
                <a:latin typeface="+mj-lt"/>
              </a:rPr>
              <a:t>Pregunta 2. Frecuencia de Consumo</a:t>
            </a:r>
          </a:p>
          <a:p>
            <a:r>
              <a:rPr lang="es-ES_tradnl" sz="1800" b="0" dirty="0">
                <a:solidFill>
                  <a:schemeClr val="bg2"/>
                </a:solidFill>
                <a:latin typeface="+mj-lt"/>
              </a:rPr>
              <a:t>Pregunta 4. Preferencia 13%</a:t>
            </a:r>
          </a:p>
          <a:p>
            <a:r>
              <a:rPr lang="es-ES_tradnl" sz="1800" b="0" dirty="0">
                <a:solidFill>
                  <a:schemeClr val="bg2"/>
                </a:solidFill>
                <a:latin typeface="+mj-lt"/>
              </a:rPr>
              <a:t>Pregunta 6. Aceptación 90%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115616" y="1628800"/>
            <a:ext cx="4580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u="sng" dirty="0">
                <a:solidFill>
                  <a:schemeClr val="tx2"/>
                </a:solidFill>
                <a:latin typeface="+mn-lt"/>
              </a:rPr>
              <a:t>Determinación de la Demanda</a:t>
            </a:r>
            <a:endParaRPr lang="es-ES" i="1" u="sng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Oferta Actual del Servicio</a:t>
            </a:r>
            <a:endParaRPr lang="es-ES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5880"/>
            <a:ext cx="8856984" cy="538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Demanda Insatisfecha</a:t>
            </a:r>
            <a:endParaRPr lang="es-E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44" y="2348880"/>
            <a:ext cx="702355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700809"/>
            <a:ext cx="1331640" cy="9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 rot="16200000">
            <a:off x="5544108" y="3609020"/>
            <a:ext cx="5760640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71600" y="5805264"/>
            <a:ext cx="7992888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3717032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ESTUDIO </a:t>
            </a:r>
          </a:p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TÉCNICO</a:t>
            </a:r>
            <a:endParaRPr lang="es-ES" sz="5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764704"/>
            <a:ext cx="316414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Tamaño de la Planta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115616" y="1628800"/>
            <a:ext cx="6356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u="sng" dirty="0">
                <a:solidFill>
                  <a:schemeClr val="tx2"/>
                </a:solidFill>
                <a:latin typeface="+mn-lt"/>
              </a:rPr>
              <a:t>Capacidad de Producción del Restaurante</a:t>
            </a:r>
            <a:endParaRPr lang="es-ES" i="1" u="sng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" y="2132856"/>
            <a:ext cx="924607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Tamaño de la Planta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115616" y="1527175"/>
            <a:ext cx="5089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u="sng" dirty="0">
                <a:solidFill>
                  <a:schemeClr val="tx2"/>
                </a:solidFill>
                <a:latin typeface="+mn-lt"/>
              </a:rPr>
              <a:t>Capacidad de Producción del Bar</a:t>
            </a:r>
            <a:endParaRPr lang="es-ES" i="1" u="sng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784976" cy="479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040" y="404664"/>
            <a:ext cx="7772400" cy="1143000"/>
          </a:xfrm>
        </p:spPr>
        <p:txBody>
          <a:bodyPr/>
          <a:lstStyle/>
          <a:p>
            <a:pPr algn="r"/>
            <a:r>
              <a:rPr lang="es-EC" dirty="0"/>
              <a:t>Descripción del Proceso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Requerimiento de Insumos</a:t>
            </a:r>
            <a:endParaRPr lang="es-E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46" y="1772816"/>
            <a:ext cx="9180146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r"/>
            <a:r>
              <a:rPr lang="es-EC" dirty="0"/>
              <a:t>Requerimiento de Insumos</a:t>
            </a:r>
            <a:endParaRPr lang="es-ES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" y="2492896"/>
            <a:ext cx="9086533" cy="39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700808"/>
            <a:ext cx="910850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r"/>
            <a:r>
              <a:rPr lang="es-EC" dirty="0"/>
              <a:t>Requerimiento MO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661248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Introducción</a:t>
            </a:r>
            <a:endParaRPr lang="es-E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44208" y="6165304"/>
            <a:ext cx="129614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s-ES_tradnl" b="0" dirty="0">
                <a:solidFill>
                  <a:schemeClr val="bg2"/>
                </a:solidFill>
                <a:latin typeface="+mn-lt"/>
              </a:rPr>
              <a:t>Fuego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00192" y="3933056"/>
            <a:ext cx="266429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s-ES_tradnl" b="0" dirty="0">
                <a:solidFill>
                  <a:schemeClr val="bg2"/>
                </a:solidFill>
                <a:latin typeface="+mn-lt"/>
              </a:rPr>
              <a:t>Plancha de Acero 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372200" y="3501008"/>
            <a:ext cx="129614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s-ES_tradnl" b="0" dirty="0">
                <a:solidFill>
                  <a:schemeClr val="bg2"/>
                </a:solidFill>
                <a:latin typeface="+mn-lt"/>
              </a:rPr>
              <a:t>Chef 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372200" y="5733256"/>
            <a:ext cx="201622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s-ES_tradnl" b="0" dirty="0">
                <a:solidFill>
                  <a:schemeClr val="tx2"/>
                </a:solidFill>
                <a:latin typeface="+mn-lt"/>
              </a:rPr>
              <a:t>Espectáculo</a:t>
            </a:r>
            <a:r>
              <a:rPr lang="es-ES_tradnl" b="0" dirty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372200" y="4437112"/>
            <a:ext cx="215185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s-ES_tradnl" b="0" dirty="0">
                <a:solidFill>
                  <a:schemeClr val="bg2"/>
                </a:solidFill>
                <a:latin typeface="+mn-lt"/>
              </a:rPr>
              <a:t>Decoración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372200" y="4941168"/>
            <a:ext cx="2151856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s-ES_tradnl" b="0" dirty="0">
                <a:solidFill>
                  <a:schemeClr val="bg2"/>
                </a:solidFill>
                <a:latin typeface="+mn-lt"/>
              </a:rPr>
              <a:t>Comida Japonesa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107709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35603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1881" y="2420888"/>
            <a:ext cx="139260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0446" y="2564904"/>
            <a:ext cx="401187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068960"/>
            <a:ext cx="533494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 rot="16200000">
            <a:off x="5544108" y="3609020"/>
            <a:ext cx="5760640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71600" y="5805264"/>
            <a:ext cx="7992888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3717032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Propuesta </a:t>
            </a:r>
          </a:p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Estratégica</a:t>
            </a:r>
            <a:endParaRPr lang="es-ES" sz="5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1944216" cy="230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r"/>
            <a:r>
              <a:rPr lang="es-EC" dirty="0"/>
              <a:t>Estructura Legal</a:t>
            </a:r>
            <a:endParaRPr lang="es-ES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323528" y="1628800"/>
          <a:ext cx="763284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 bwMode="auto">
          <a:xfrm>
            <a:off x="8244408" y="1628800"/>
            <a:ext cx="864096" cy="2232248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wordArt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700" dirty="0">
                <a:solidFill>
                  <a:schemeClr val="tx2"/>
                </a:solidFill>
                <a:latin typeface="+mn-lt"/>
              </a:rPr>
              <a:t>TIPO DE EMPRESA</a:t>
            </a:r>
            <a:endParaRPr kumimoji="0" lang="es-ES" sz="17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131840" y="4221088"/>
            <a:ext cx="2592288" cy="504056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Persona Jurídica</a:t>
            </a:r>
            <a:endParaRPr kumimoji="0" lang="es-E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3203848" y="5157192"/>
            <a:ext cx="2592288" cy="504056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Sociedad Mercantil</a:t>
            </a:r>
            <a:endParaRPr kumimoji="0" lang="es-E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r"/>
            <a:r>
              <a:rPr lang="es-EC" dirty="0"/>
              <a:t>Estructura Legal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 bwMode="auto">
          <a:xfrm>
            <a:off x="467544" y="1772816"/>
            <a:ext cx="2592288" cy="504056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200" b="0" dirty="0">
                <a:solidFill>
                  <a:schemeClr val="tx2"/>
                </a:solidFill>
                <a:latin typeface="+mj-lt"/>
              </a:rPr>
              <a:t>Razón Social:</a:t>
            </a:r>
            <a:endParaRPr kumimoji="0" lang="es-E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5724128" y="2276872"/>
            <a:ext cx="324036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700" dirty="0">
                <a:latin typeface="+mn-lt"/>
              </a:rPr>
              <a:t>TEPPAN JAPAN CIA. LTDA. </a:t>
            </a:r>
            <a:endParaRPr kumimoji="0" lang="es-EC" sz="17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700" baseline="0" dirty="0"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8" name="17 Conector angular"/>
          <p:cNvCxnSpPr>
            <a:endCxn id="17" idx="0"/>
          </p:cNvCxnSpPr>
          <p:nvPr/>
        </p:nvCxnSpPr>
        <p:spPr bwMode="auto">
          <a:xfrm>
            <a:off x="3059832" y="1988840"/>
            <a:ext cx="4284476" cy="288032"/>
          </a:xfrm>
          <a:prstGeom prst="bentConnector2">
            <a:avLst/>
          </a:prstGeom>
          <a:ln>
            <a:headEnd type="none" w="sm" len="sm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 bwMode="auto">
          <a:xfrm>
            <a:off x="467544" y="2708920"/>
            <a:ext cx="2592288" cy="504056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200" b="0" dirty="0">
                <a:solidFill>
                  <a:schemeClr val="tx2"/>
                </a:solidFill>
                <a:latin typeface="+mj-lt"/>
              </a:rPr>
              <a:t>Número de Socios:</a:t>
            </a:r>
            <a:endParaRPr kumimoji="0" lang="es-E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cxnSp>
        <p:nvCxnSpPr>
          <p:cNvPr id="30" name="29 Conector angular"/>
          <p:cNvCxnSpPr>
            <a:endCxn id="31" idx="0"/>
          </p:cNvCxnSpPr>
          <p:nvPr/>
        </p:nvCxnSpPr>
        <p:spPr bwMode="auto">
          <a:xfrm>
            <a:off x="3059832" y="2924944"/>
            <a:ext cx="4248472" cy="216024"/>
          </a:xfrm>
          <a:prstGeom prst="bentConnector2">
            <a:avLst/>
          </a:prstGeom>
          <a:ln>
            <a:headEnd type="none" w="sm" len="sm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 bwMode="auto">
          <a:xfrm>
            <a:off x="6732240" y="3140968"/>
            <a:ext cx="1152128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700" dirty="0">
                <a:latin typeface="+mn-lt"/>
              </a:rPr>
              <a:t>SEIS</a:t>
            </a:r>
            <a:endParaRPr kumimoji="0" lang="es-EC" sz="17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700" baseline="0" dirty="0"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31 Rectángulo"/>
          <p:cNvSpPr/>
          <p:nvPr/>
        </p:nvSpPr>
        <p:spPr bwMode="auto">
          <a:xfrm>
            <a:off x="467544" y="3717032"/>
            <a:ext cx="2592288" cy="504056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200" b="0" dirty="0">
                <a:solidFill>
                  <a:schemeClr val="tx2"/>
                </a:solidFill>
                <a:latin typeface="+mj-lt"/>
              </a:rPr>
              <a:t>Aportaciones:</a:t>
            </a:r>
            <a:endParaRPr kumimoji="0" lang="es-E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cxnSp>
        <p:nvCxnSpPr>
          <p:cNvPr id="33" name="32 Conector angular"/>
          <p:cNvCxnSpPr>
            <a:endCxn id="34" idx="0"/>
          </p:cNvCxnSpPr>
          <p:nvPr/>
        </p:nvCxnSpPr>
        <p:spPr bwMode="auto">
          <a:xfrm>
            <a:off x="3059832" y="3933056"/>
            <a:ext cx="4284476" cy="216024"/>
          </a:xfrm>
          <a:prstGeom prst="bentConnector2">
            <a:avLst/>
          </a:prstGeom>
          <a:ln>
            <a:headEnd type="none" w="sm" len="sm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 bwMode="auto">
          <a:xfrm>
            <a:off x="5724128" y="4149080"/>
            <a:ext cx="324036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7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USD 348.440.00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700" baseline="0" dirty="0"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5" name="34 Rectángulo"/>
          <p:cNvSpPr/>
          <p:nvPr/>
        </p:nvSpPr>
        <p:spPr bwMode="auto">
          <a:xfrm>
            <a:off x="5724128" y="4797152"/>
            <a:ext cx="324036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7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CAPITAL SOCIAL/TERRENO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700" baseline="0" dirty="0"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6" name="35 Conector angular"/>
          <p:cNvCxnSpPr>
            <a:stCxn id="34" idx="2"/>
            <a:endCxn id="35" idx="0"/>
          </p:cNvCxnSpPr>
          <p:nvPr/>
        </p:nvCxnSpPr>
        <p:spPr bwMode="auto">
          <a:xfrm rot="5400000">
            <a:off x="7200292" y="4653136"/>
            <a:ext cx="288032" cy="1588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 bwMode="auto">
          <a:xfrm>
            <a:off x="467544" y="5373216"/>
            <a:ext cx="2592288" cy="504056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200" b="0" dirty="0">
                <a:solidFill>
                  <a:schemeClr val="tx2"/>
                </a:solidFill>
                <a:latin typeface="+mj-lt"/>
              </a:rPr>
              <a:t>Objeto Social:</a:t>
            </a:r>
            <a:endParaRPr kumimoji="0" lang="es-ES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cxnSp>
        <p:nvCxnSpPr>
          <p:cNvPr id="43" name="32 Conector angular"/>
          <p:cNvCxnSpPr/>
          <p:nvPr/>
        </p:nvCxnSpPr>
        <p:spPr bwMode="auto">
          <a:xfrm>
            <a:off x="3059832" y="5589240"/>
            <a:ext cx="4284476" cy="216024"/>
          </a:xfrm>
          <a:prstGeom prst="bentConnector2">
            <a:avLst/>
          </a:prstGeom>
          <a:ln>
            <a:headEnd type="none" w="sm" len="sm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 bwMode="auto">
          <a:xfrm>
            <a:off x="3635896" y="5805264"/>
            <a:ext cx="5400600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700" dirty="0">
                <a:latin typeface="+mn-lt"/>
              </a:rPr>
              <a:t>Preparación  de comida japonés al estilo Hibachi y expendio de bebidas alcohólicas</a:t>
            </a:r>
            <a:endParaRPr lang="es-EC" sz="1700" baseline="0" dirty="0"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195736" y="-243408"/>
            <a:ext cx="3600400" cy="720080"/>
          </a:xfrm>
        </p:spPr>
        <p:txBody>
          <a:bodyPr/>
          <a:lstStyle/>
          <a:p>
            <a:pPr algn="r"/>
            <a:r>
              <a:rPr lang="es-EC" sz="2200" dirty="0"/>
              <a:t>Filosofía de la Empresa</a:t>
            </a:r>
            <a:endParaRPr lang="es-ES" sz="2200" dirty="0"/>
          </a:p>
        </p:txBody>
      </p:sp>
      <p:pic>
        <p:nvPicPr>
          <p:cNvPr id="13" name="1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Conector angular"/>
          <p:cNvCxnSpPr>
            <a:endCxn id="33" idx="6"/>
          </p:cNvCxnSpPr>
          <p:nvPr/>
        </p:nvCxnSpPr>
        <p:spPr bwMode="auto">
          <a:xfrm rot="10800000" flipV="1">
            <a:off x="1800200" y="656692"/>
            <a:ext cx="1835696" cy="432048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14 Conector angular"/>
          <p:cNvCxnSpPr>
            <a:endCxn id="41" idx="2"/>
          </p:cNvCxnSpPr>
          <p:nvPr/>
        </p:nvCxnSpPr>
        <p:spPr bwMode="auto">
          <a:xfrm>
            <a:off x="5364088" y="692696"/>
            <a:ext cx="1979712" cy="252028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59 Rectángulo redondeado"/>
          <p:cNvSpPr/>
          <p:nvPr/>
        </p:nvSpPr>
        <p:spPr bwMode="auto">
          <a:xfrm>
            <a:off x="107504" y="1340768"/>
            <a:ext cx="3240360" cy="2160240"/>
          </a:xfrm>
          <a:prstGeom prst="round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C" sz="1200" b="0" dirty="0">
                <a:latin typeface="+mn-lt"/>
              </a:rPr>
              <a:t>                                     </a:t>
            </a:r>
            <a:r>
              <a:rPr lang="es-EC" sz="1300" b="0" dirty="0">
                <a:latin typeface="+mn-lt"/>
              </a:rPr>
              <a:t>Somos </a:t>
            </a:r>
            <a:r>
              <a:rPr lang="es-ES" sz="1300" b="0" dirty="0">
                <a:latin typeface="+mn-lt"/>
              </a:rPr>
              <a:t>una                </a:t>
            </a:r>
          </a:p>
          <a:p>
            <a:r>
              <a:rPr lang="es-ES" sz="1300" b="0" dirty="0">
                <a:latin typeface="+mn-lt"/>
              </a:rPr>
              <a:t>                                 empresa que proporcionamos un servicio de calidad al cliente a través del entretenimiento y una variedad de alimentos elaborados al estilo Japonés-Hibachi, para lograr la satisfacción total de los consumidores y ser una empresa líder en el mercado. </a:t>
            </a:r>
            <a:endParaRPr kumimoji="0" lang="es-E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32 Elipse"/>
          <p:cNvSpPr/>
          <p:nvPr/>
        </p:nvSpPr>
        <p:spPr bwMode="auto">
          <a:xfrm>
            <a:off x="0" y="404664"/>
            <a:ext cx="1800200" cy="136815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41 Rectángulo"/>
          <p:cNvSpPr/>
          <p:nvPr/>
        </p:nvSpPr>
        <p:spPr bwMode="auto">
          <a:xfrm>
            <a:off x="251520" y="485056"/>
            <a:ext cx="1440160" cy="279648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s-EC" sz="2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MISIÓN</a:t>
            </a:r>
            <a:endParaRPr lang="es-ES" sz="2200" dirty="0">
              <a:solidFill>
                <a:schemeClr val="tx2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200" b="0" dirty="0">
              <a:latin typeface="+mj-lt"/>
            </a:endParaRPr>
          </a:p>
        </p:txBody>
      </p:sp>
      <p:sp>
        <p:nvSpPr>
          <p:cNvPr id="61" name="60 Rectángulo redondeado"/>
          <p:cNvSpPr/>
          <p:nvPr/>
        </p:nvSpPr>
        <p:spPr bwMode="auto">
          <a:xfrm>
            <a:off x="5436096" y="1268760"/>
            <a:ext cx="3672408" cy="2160240"/>
          </a:xfrm>
          <a:prstGeom prst="round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300" b="0" dirty="0">
                <a:latin typeface="+mn-lt"/>
              </a:rPr>
              <a:t>Consolidarse en un plazo</a:t>
            </a:r>
          </a:p>
          <a:p>
            <a:r>
              <a:rPr lang="es-ES" sz="1300" b="0" dirty="0">
                <a:latin typeface="+mn-lt"/>
              </a:rPr>
              <a:t>de  5 años como uno de los</a:t>
            </a:r>
          </a:p>
          <a:p>
            <a:r>
              <a:rPr lang="es-ES" sz="1300" b="0" dirty="0">
                <a:latin typeface="+mn-lt"/>
              </a:rPr>
              <a:t>mejores  restaurantes en el rubro </a:t>
            </a:r>
          </a:p>
          <a:p>
            <a:r>
              <a:rPr lang="es-ES" sz="1300" b="0" dirty="0">
                <a:latin typeface="+mn-lt"/>
              </a:rPr>
              <a:t>de la comida japonesa al estilo Hibachi en el sector norte de la ciudad de Quito, basándonos en la honestidad, ética y respeto hacía nuestros clientes logrando así una estabilidad financiera en el negocio, así como también lograr un posicionamiento en el gusto del consumidor. </a:t>
            </a:r>
          </a:p>
        </p:txBody>
      </p:sp>
      <p:sp>
        <p:nvSpPr>
          <p:cNvPr id="41" name="40 Elipse"/>
          <p:cNvSpPr/>
          <p:nvPr/>
        </p:nvSpPr>
        <p:spPr bwMode="auto">
          <a:xfrm>
            <a:off x="7343800" y="260648"/>
            <a:ext cx="1800200" cy="136815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33 Rectángulo"/>
          <p:cNvSpPr/>
          <p:nvPr/>
        </p:nvSpPr>
        <p:spPr bwMode="auto">
          <a:xfrm>
            <a:off x="7740352" y="260648"/>
            <a:ext cx="1440160" cy="279648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C" sz="2200" dirty="0">
                <a:solidFill>
                  <a:schemeClr val="tx2"/>
                </a:solidFill>
                <a:latin typeface="+mn-lt"/>
              </a:rPr>
              <a:t>V</a:t>
            </a:r>
            <a:r>
              <a:rPr kumimoji="0" lang="es-EC" sz="22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ISIÓN</a:t>
            </a:r>
            <a:endParaRPr lang="es-ES" sz="2200" dirty="0">
              <a:solidFill>
                <a:schemeClr val="tx2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200" b="0" dirty="0">
              <a:latin typeface="+mj-lt"/>
            </a:endParaRPr>
          </a:p>
        </p:txBody>
      </p:sp>
      <p:sp>
        <p:nvSpPr>
          <p:cNvPr id="69" name="68 Elipse"/>
          <p:cNvSpPr/>
          <p:nvPr/>
        </p:nvSpPr>
        <p:spPr bwMode="auto">
          <a:xfrm>
            <a:off x="3491880" y="2492896"/>
            <a:ext cx="1728192" cy="648072"/>
          </a:xfrm>
          <a:prstGeom prst="ellipse">
            <a:avLst/>
          </a:prstGeom>
          <a:solidFill>
            <a:srgbClr val="FF0000"/>
          </a:solidFill>
          <a:ln w="38100" cap="sq" cmpd="thinThick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61 Elipse"/>
          <p:cNvSpPr/>
          <p:nvPr/>
        </p:nvSpPr>
        <p:spPr bwMode="auto">
          <a:xfrm>
            <a:off x="3491880" y="2420888"/>
            <a:ext cx="1656184" cy="648072"/>
          </a:xfrm>
          <a:prstGeom prst="ellipse">
            <a:avLst/>
          </a:prstGeom>
          <a:solidFill>
            <a:schemeClr val="tx2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800" dirty="0">
                <a:latin typeface="+mn-lt"/>
              </a:rPr>
              <a:t>Objetivo</a:t>
            </a:r>
            <a:endParaRPr kumimoji="0" 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3" name="72 Rectángulo redondeado"/>
          <p:cNvSpPr/>
          <p:nvPr/>
        </p:nvSpPr>
        <p:spPr bwMode="auto">
          <a:xfrm>
            <a:off x="2483768" y="3645024"/>
            <a:ext cx="3744416" cy="1152128"/>
          </a:xfrm>
          <a:prstGeom prst="round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300" b="0" dirty="0">
                <a:latin typeface="+mn-lt"/>
              </a:rPr>
              <a:t>Lograr consolidarnos en 5 años en la mente del consumidor como una empresa de alta calidad en el ramo de los restaurantes temáticos a través del óptimo y eficaz servicio sobresaliendo de nuestra competencia. </a:t>
            </a:r>
          </a:p>
        </p:txBody>
      </p:sp>
      <p:cxnSp>
        <p:nvCxnSpPr>
          <p:cNvPr id="74" name="14 Conector angular"/>
          <p:cNvCxnSpPr>
            <a:endCxn id="73" idx="0"/>
          </p:cNvCxnSpPr>
          <p:nvPr/>
        </p:nvCxnSpPr>
        <p:spPr bwMode="auto">
          <a:xfrm rot="5400000">
            <a:off x="4140349" y="3428603"/>
            <a:ext cx="432048" cy="794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77 Elipse"/>
          <p:cNvSpPr/>
          <p:nvPr/>
        </p:nvSpPr>
        <p:spPr bwMode="auto">
          <a:xfrm>
            <a:off x="2123728" y="5229200"/>
            <a:ext cx="4464496" cy="720080"/>
          </a:xfrm>
          <a:prstGeom prst="ellipse">
            <a:avLst/>
          </a:prstGeom>
          <a:solidFill>
            <a:srgbClr val="FF0000"/>
          </a:solidFill>
          <a:ln w="38100" cap="sq" cmpd="thinThick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78 Elipse"/>
          <p:cNvSpPr/>
          <p:nvPr/>
        </p:nvSpPr>
        <p:spPr bwMode="auto">
          <a:xfrm>
            <a:off x="2195736" y="5157192"/>
            <a:ext cx="4320480" cy="720080"/>
          </a:xfrm>
          <a:prstGeom prst="ellipse">
            <a:avLst/>
          </a:prstGeom>
          <a:solidFill>
            <a:schemeClr val="tx2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800" dirty="0">
                <a:latin typeface="+mn-lt"/>
              </a:rPr>
              <a:t>Objetivos Estratégicos</a:t>
            </a:r>
            <a:endParaRPr kumimoji="0" lang="es-E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80" name="14 Conector angular"/>
          <p:cNvCxnSpPr>
            <a:endCxn id="79" idx="0"/>
          </p:cNvCxnSpPr>
          <p:nvPr/>
        </p:nvCxnSpPr>
        <p:spPr bwMode="auto">
          <a:xfrm rot="5400000">
            <a:off x="4103948" y="4905164"/>
            <a:ext cx="504056" cy="1588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14 Conector angular"/>
          <p:cNvCxnSpPr>
            <a:stCxn id="79" idx="7"/>
            <a:endCxn id="86" idx="1"/>
          </p:cNvCxnSpPr>
          <p:nvPr/>
        </p:nvCxnSpPr>
        <p:spPr bwMode="auto">
          <a:xfrm rot="5400000" flipH="1" flipV="1">
            <a:off x="6381156" y="4479513"/>
            <a:ext cx="285473" cy="1280792"/>
          </a:xfrm>
          <a:prstGeom prst="bentConnector2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85 Rectángulo redondeado"/>
          <p:cNvSpPr/>
          <p:nvPr/>
        </p:nvSpPr>
        <p:spPr bwMode="auto">
          <a:xfrm>
            <a:off x="7164288" y="4725144"/>
            <a:ext cx="1691680" cy="504056"/>
          </a:xfrm>
          <a:prstGeom prst="round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300" b="0" dirty="0">
                <a:latin typeface="+mn-lt"/>
              </a:rPr>
              <a:t>Liderazgo de Producto</a:t>
            </a:r>
          </a:p>
        </p:txBody>
      </p:sp>
      <p:cxnSp>
        <p:nvCxnSpPr>
          <p:cNvPr id="88" name="14 Conector angular"/>
          <p:cNvCxnSpPr>
            <a:stCxn id="79" idx="1"/>
          </p:cNvCxnSpPr>
          <p:nvPr/>
        </p:nvCxnSpPr>
        <p:spPr bwMode="auto">
          <a:xfrm rot="16200000" flipV="1">
            <a:off x="2207342" y="4641531"/>
            <a:ext cx="249469" cy="992760"/>
          </a:xfrm>
          <a:prstGeom prst="bentConnector2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91 Rectángulo redondeado"/>
          <p:cNvSpPr/>
          <p:nvPr/>
        </p:nvSpPr>
        <p:spPr bwMode="auto">
          <a:xfrm>
            <a:off x="144016" y="4797152"/>
            <a:ext cx="1691680" cy="504056"/>
          </a:xfrm>
          <a:prstGeom prst="round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300" b="0" dirty="0">
                <a:latin typeface="+mn-lt"/>
              </a:rPr>
              <a:t>Disminución de Costos</a:t>
            </a:r>
          </a:p>
        </p:txBody>
      </p:sp>
      <p:cxnSp>
        <p:nvCxnSpPr>
          <p:cNvPr id="98" name="14 Conector angular"/>
          <p:cNvCxnSpPr>
            <a:stCxn id="79" idx="5"/>
          </p:cNvCxnSpPr>
          <p:nvPr/>
        </p:nvCxnSpPr>
        <p:spPr bwMode="auto">
          <a:xfrm rot="16200000" flipH="1">
            <a:off x="6471166" y="5184149"/>
            <a:ext cx="609509" cy="1784848"/>
          </a:xfrm>
          <a:prstGeom prst="bentConnector2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100 Rectángulo redondeado"/>
          <p:cNvSpPr/>
          <p:nvPr/>
        </p:nvSpPr>
        <p:spPr bwMode="auto">
          <a:xfrm>
            <a:off x="7668344" y="5805264"/>
            <a:ext cx="1224136" cy="576064"/>
          </a:xfrm>
          <a:prstGeom prst="round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300" b="0" dirty="0">
                <a:latin typeface="+mn-lt"/>
              </a:rPr>
              <a:t>Relación con el cliente</a:t>
            </a:r>
          </a:p>
        </p:txBody>
      </p:sp>
      <p:cxnSp>
        <p:nvCxnSpPr>
          <p:cNvPr id="102" name="14 Conector angular"/>
          <p:cNvCxnSpPr>
            <a:stCxn id="78" idx="3"/>
            <a:endCxn id="105" idx="3"/>
          </p:cNvCxnSpPr>
          <p:nvPr/>
        </p:nvCxnSpPr>
        <p:spPr bwMode="auto">
          <a:xfrm rot="5400000">
            <a:off x="1929856" y="5317620"/>
            <a:ext cx="321477" cy="1373891"/>
          </a:xfrm>
          <a:prstGeom prst="bentConnector2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104 Rectángulo redondeado"/>
          <p:cNvSpPr/>
          <p:nvPr/>
        </p:nvSpPr>
        <p:spPr bwMode="auto">
          <a:xfrm>
            <a:off x="179512" y="5877272"/>
            <a:ext cx="1224136" cy="576064"/>
          </a:xfrm>
          <a:prstGeom prst="round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300" b="0" dirty="0">
                <a:latin typeface="+mn-lt"/>
              </a:rPr>
              <a:t>Excelencia Operativa</a:t>
            </a:r>
          </a:p>
        </p:txBody>
      </p:sp>
      <p:sp>
        <p:nvSpPr>
          <p:cNvPr id="107" name="106 Rectángulo redondeado"/>
          <p:cNvSpPr/>
          <p:nvPr/>
        </p:nvSpPr>
        <p:spPr bwMode="auto">
          <a:xfrm>
            <a:off x="3779912" y="6237312"/>
            <a:ext cx="1224136" cy="576064"/>
          </a:xfrm>
          <a:prstGeom prst="round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300" b="0" dirty="0">
                <a:latin typeface="+mn-lt"/>
              </a:rPr>
              <a:t>Relación Proveedores</a:t>
            </a:r>
          </a:p>
        </p:txBody>
      </p:sp>
      <p:cxnSp>
        <p:nvCxnSpPr>
          <p:cNvPr id="122" name="14 Conector angular"/>
          <p:cNvCxnSpPr/>
          <p:nvPr/>
        </p:nvCxnSpPr>
        <p:spPr bwMode="auto">
          <a:xfrm rot="5400000">
            <a:off x="4140349" y="6020891"/>
            <a:ext cx="432048" cy="794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14 Conector angular"/>
          <p:cNvCxnSpPr/>
          <p:nvPr/>
        </p:nvCxnSpPr>
        <p:spPr bwMode="auto">
          <a:xfrm rot="5400000">
            <a:off x="3959932" y="2024050"/>
            <a:ext cx="791294" cy="794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645024"/>
            <a:ext cx="2143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 rot="16200000">
            <a:off x="5544108" y="3609020"/>
            <a:ext cx="5760640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71600" y="5805264"/>
            <a:ext cx="7992888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3717032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ESTUDIO </a:t>
            </a:r>
          </a:p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FINANCIERO</a:t>
            </a:r>
            <a:endParaRPr lang="es-ES" sz="5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360662" cy="287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Cronograma de Inversión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3"/>
            <a:ext cx="7640176" cy="36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Cronograma de Inversión</a:t>
            </a:r>
            <a:endParaRPr lang="es-ES" dirty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24" y="3861048"/>
            <a:ext cx="878001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748838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algn="r"/>
            <a:r>
              <a:rPr lang="es-EC" dirty="0"/>
              <a:t>Presupuesto de Egresos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6" y="1340768"/>
            <a:ext cx="922794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Presupuesto de Ingresos - PV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7" y="2204865"/>
            <a:ext cx="916523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Presupuesto de Ingresos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118" y="2862263"/>
            <a:ext cx="9541732" cy="157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 rot="16200000">
            <a:off x="5544108" y="3609020"/>
            <a:ext cx="5760640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71600" y="5805264"/>
            <a:ext cx="7992888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3789040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DIAGNÓSTICO SITUACIONAL</a:t>
            </a:r>
            <a:endParaRPr lang="es-ES" sz="5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30897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Punto de Equilibrio</a:t>
            </a:r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1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Flujo de Efectivo – 5 años</a:t>
            </a:r>
            <a:endParaRPr lang="es-E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429"/>
            <a:ext cx="9180512" cy="688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9" y="1"/>
            <a:ext cx="92000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Criterios de Evaluación</a:t>
            </a:r>
            <a:endParaRPr lang="es-E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028" y="2276872"/>
            <a:ext cx="862261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Análisis de Sensibilidad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9896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 rot="16200000">
            <a:off x="5544108" y="3609020"/>
            <a:ext cx="5760640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71600" y="5805264"/>
            <a:ext cx="7992888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3717032"/>
            <a:ext cx="82809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CONCLUSIONES</a:t>
            </a:r>
            <a:endParaRPr lang="es-ES" sz="5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3072821" cy="204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Conclusiones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611560" y="1772816"/>
            <a:ext cx="8136904" cy="4536504"/>
          </a:xfrm>
          <a:prstGeom prst="roundRect">
            <a:avLst>
              <a:gd name="adj" fmla="val 10000"/>
            </a:avLst>
          </a:prstGeom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3 Rectángulo"/>
          <p:cNvSpPr/>
          <p:nvPr/>
        </p:nvSpPr>
        <p:spPr>
          <a:xfrm>
            <a:off x="683568" y="1844824"/>
            <a:ext cx="8136904" cy="44644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C" sz="1500" kern="120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b="0" dirty="0"/>
              <a:t>Carencia del servicio en Quito – Sector Norte.</a:t>
            </a:r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endParaRPr lang="es-ES" sz="2000" b="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b="0" dirty="0"/>
              <a:t>Mercado creciente para el tipo de servicio que se proyecta.</a:t>
            </a:r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endParaRPr lang="es-ES" sz="2000" b="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C" sz="2000" b="0" dirty="0"/>
              <a:t>Localización Estratégica </a:t>
            </a:r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endParaRPr lang="es-EC" sz="2000" b="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C" sz="2000" b="0" dirty="0"/>
              <a:t>30% de la demanda insatisfecha.</a:t>
            </a:r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endParaRPr lang="es-EC" sz="2000" b="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C" sz="2000" b="0" dirty="0"/>
              <a:t>Mercado meta: Hombres y Mujeres mayores de edad, de clase social altos y medios, entusiastas, que buscan acomodación y salud.</a:t>
            </a:r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endParaRPr lang="es-EC" sz="2000" b="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C" sz="2000" b="0" dirty="0"/>
              <a:t>Proyecto Rentable</a:t>
            </a:r>
            <a:endParaRPr lang="es-ES" sz="2000" b="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500" kern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385402"/>
            <a:ext cx="1712538" cy="12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 rot="16200000">
            <a:off x="5544108" y="3609020"/>
            <a:ext cx="5760640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71600" y="5805264"/>
            <a:ext cx="7992888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3717032"/>
            <a:ext cx="82809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RECOMENDACIONES</a:t>
            </a:r>
            <a:endParaRPr lang="es-ES" sz="5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7"/>
            <a:ext cx="1656184" cy="188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Recomendaciones 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700808"/>
            <a:ext cx="8352928" cy="4896544"/>
          </a:xfrm>
          <a:prstGeom prst="roundRect">
            <a:avLst>
              <a:gd name="adj" fmla="val 10000"/>
            </a:avLst>
          </a:prstGeom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3 Rectángulo"/>
          <p:cNvSpPr/>
          <p:nvPr/>
        </p:nvSpPr>
        <p:spPr>
          <a:xfrm>
            <a:off x="611560" y="1700808"/>
            <a:ext cx="8352928" cy="4680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C" sz="1500" kern="120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b="0" dirty="0"/>
              <a:t>Cumplir con las exigencias del gobierno, normas claras y políticas establecidas que permitan a la pequeña industria tomar el riesgo debido para realizar su inversión.</a:t>
            </a:r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endParaRPr lang="es-ES" sz="2000" b="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b="0" dirty="0"/>
              <a:t>Aplicar las estrategias de Marketing para ingresar con seguridad </a:t>
            </a:r>
            <a:r>
              <a:rPr lang="es-ES" sz="2000" b="0"/>
              <a:t>al Mercado. </a:t>
            </a:r>
            <a:endParaRPr lang="es-ES" sz="2000" b="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endParaRPr lang="es-ES" sz="2000" b="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C" sz="2000" b="0" dirty="0"/>
              <a:t>Seguimiento continuo de las necesidades del cliente y un futura ampliación del negocio.</a:t>
            </a:r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endParaRPr lang="es-EC" sz="2000" b="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C" sz="2000" b="0" dirty="0"/>
              <a:t>Realizar el Financiamiento de la Inversión para el desarrollo del proyecto.</a:t>
            </a:r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endParaRPr lang="es-EC" sz="2000" b="0" dirty="0"/>
          </a:p>
          <a:p>
            <a:pPr marL="114300" indent="-114300" defTabSz="666750">
              <a:lnSpc>
                <a:spcPct val="90000"/>
              </a:lnSpc>
              <a:buFont typeface="Arial" pitchFamily="34" charset="0"/>
              <a:buChar char="•"/>
            </a:pPr>
            <a:r>
              <a:rPr lang="es-EC" sz="2000" b="0" dirty="0"/>
              <a:t>Implementar esta idea de proyecto. – Proyecto Rentable.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5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Análisis Externo</a:t>
            </a:r>
            <a:endParaRPr lang="es-ES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7"/>
            <a:ext cx="6411838" cy="442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764298"/>
            <a:ext cx="1368152" cy="50937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M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A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C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R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O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E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N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T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O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R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N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O</a:t>
            </a:r>
          </a:p>
          <a:p>
            <a:pPr algn="ctr"/>
            <a:r>
              <a:rPr lang="es-EC" sz="2500" dirty="0">
                <a:solidFill>
                  <a:schemeClr val="bg2"/>
                </a:solidFill>
                <a:latin typeface="+mn-lt"/>
              </a:rPr>
              <a:t> </a:t>
            </a:r>
            <a:endParaRPr lang="es-ES_tradnl" sz="2500" b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876528" y="6167626"/>
            <a:ext cx="2655912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Análisis Pest</a:t>
            </a:r>
          </a:p>
          <a:p>
            <a:pPr algn="ctr"/>
            <a:r>
              <a:rPr lang="es-EC" sz="2500" dirty="0">
                <a:solidFill>
                  <a:schemeClr val="bg2"/>
                </a:solidFill>
                <a:latin typeface="+mn-lt"/>
              </a:rPr>
              <a:t> </a:t>
            </a:r>
            <a:endParaRPr lang="es-ES_tradnl" sz="2500" b="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 rot="16200000">
            <a:off x="5544108" y="3609020"/>
            <a:ext cx="5760640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71600" y="5805264"/>
            <a:ext cx="7992888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3717032"/>
            <a:ext cx="82809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Gracias por su atención</a:t>
            </a:r>
            <a:endParaRPr lang="es-ES" sz="5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1224136" cy="23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436096" y="1988840"/>
            <a:ext cx="24847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FIN</a:t>
            </a:r>
            <a:endParaRPr lang="es-ES" sz="55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Análisis Externo</a:t>
            </a:r>
            <a:endParaRPr lang="es-E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1"/>
            <a:ext cx="82089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719897" y="6207695"/>
            <a:ext cx="44759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Las Cinco Fuerzas de Porter</a:t>
            </a:r>
            <a:endParaRPr lang="es-ES" sz="25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764298"/>
            <a:ext cx="1368152" cy="50937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M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I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C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R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O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E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N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T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O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R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N</a:t>
            </a:r>
          </a:p>
          <a:p>
            <a:pPr algn="ctr"/>
            <a:r>
              <a:rPr lang="es-EC" sz="2500" dirty="0">
                <a:solidFill>
                  <a:schemeClr val="tx2"/>
                </a:solidFill>
                <a:latin typeface="+mn-lt"/>
              </a:rPr>
              <a:t>O</a:t>
            </a:r>
          </a:p>
          <a:p>
            <a:pPr algn="ctr"/>
            <a:r>
              <a:rPr lang="es-EC" sz="2500" dirty="0">
                <a:solidFill>
                  <a:schemeClr val="bg2"/>
                </a:solidFill>
                <a:latin typeface="+mn-lt"/>
              </a:rPr>
              <a:t> </a:t>
            </a:r>
            <a:endParaRPr lang="es-ES_tradnl" sz="2500" b="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 rot="16200000">
            <a:off x="5544108" y="3609020"/>
            <a:ext cx="5760640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971600" y="5805264"/>
            <a:ext cx="7992888" cy="72008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3717032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ESTUDIO DE </a:t>
            </a:r>
          </a:p>
          <a:p>
            <a:pPr algn="r"/>
            <a:r>
              <a:rPr lang="es-EC" sz="5500" dirty="0">
                <a:solidFill>
                  <a:schemeClr val="tx2"/>
                </a:solidFill>
                <a:latin typeface="+mj-lt"/>
              </a:rPr>
              <a:t>MERCADO</a:t>
            </a:r>
            <a:endParaRPr lang="es-ES" sz="55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141" y="836712"/>
            <a:ext cx="2210723" cy="26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 bwMode="auto">
          <a:xfrm>
            <a:off x="4932040" y="4005064"/>
            <a:ext cx="4032448" cy="2448272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23528" y="4005064"/>
            <a:ext cx="4032448" cy="2448272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Servicio y Producto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915816" y="162880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>
                <a:solidFill>
                  <a:schemeClr val="tx2"/>
                </a:solidFill>
                <a:latin typeface="+mn-lt"/>
              </a:rPr>
              <a:t>Restaurante – Sushi Bar</a:t>
            </a:r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 bwMode="auto">
          <a:xfrm>
            <a:off x="611560" y="2276872"/>
            <a:ext cx="8136904" cy="1368152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Pentágono"/>
          <p:cNvSpPr/>
          <p:nvPr/>
        </p:nvSpPr>
        <p:spPr bwMode="auto">
          <a:xfrm rot="5400000">
            <a:off x="4391980" y="656692"/>
            <a:ext cx="720080" cy="3816424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DESCRIPCIÓN</a:t>
            </a:r>
            <a:endParaRPr kumimoji="0" lang="es-ES" sz="2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2924944"/>
            <a:ext cx="7272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>
                <a:latin typeface="+mn-lt"/>
              </a:rPr>
              <a:t>Preparación y expendio de comida japonesa, preparado y servido mediante la interacción del CHEF.</a:t>
            </a:r>
          </a:p>
        </p:txBody>
      </p:sp>
      <p:sp>
        <p:nvSpPr>
          <p:cNvPr id="10" name="9 Pentágono"/>
          <p:cNvSpPr/>
          <p:nvPr/>
        </p:nvSpPr>
        <p:spPr bwMode="auto">
          <a:xfrm rot="5400000">
            <a:off x="2015716" y="2384884"/>
            <a:ext cx="720080" cy="3816424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Hibachi</a:t>
            </a:r>
            <a:endParaRPr kumimoji="0" lang="es-ES" sz="2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11" name="10 Pentágono"/>
          <p:cNvSpPr/>
          <p:nvPr/>
        </p:nvSpPr>
        <p:spPr bwMode="auto">
          <a:xfrm rot="5400000">
            <a:off x="6624228" y="2312876"/>
            <a:ext cx="720080" cy="3816424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Sushi - Bar</a:t>
            </a:r>
            <a:endParaRPr kumimoji="0" lang="es-ES" sz="2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4581128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1800" dirty="0">
              <a:latin typeface="+mn-lt"/>
            </a:endParaRPr>
          </a:p>
          <a:p>
            <a:pPr algn="ctr"/>
            <a:r>
              <a:rPr lang="es-EC" sz="1800" dirty="0">
                <a:latin typeface="+mn-lt"/>
              </a:rPr>
              <a:t>Comida a la Parrilla</a:t>
            </a:r>
          </a:p>
          <a:p>
            <a:pPr algn="ctr"/>
            <a:r>
              <a:rPr lang="es-EC" sz="1800" dirty="0">
                <a:latin typeface="+mn-lt"/>
              </a:rPr>
              <a:t>Preparación en vivo y en directo</a:t>
            </a:r>
          </a:p>
          <a:p>
            <a:pPr algn="ctr"/>
            <a:r>
              <a:rPr lang="es-EC" sz="1800" dirty="0">
                <a:latin typeface="+mn-lt"/>
              </a:rPr>
              <a:t>Mesa Compartida</a:t>
            </a:r>
          </a:p>
          <a:p>
            <a:pPr algn="ctr"/>
            <a:r>
              <a:rPr lang="es-EC" sz="1800" dirty="0">
                <a:latin typeface="+mn-lt"/>
              </a:rPr>
              <a:t>Espectáculo del Chef</a:t>
            </a:r>
          </a:p>
          <a:p>
            <a:pPr algn="ctr"/>
            <a:r>
              <a:rPr lang="es-EC" sz="1800" dirty="0">
                <a:latin typeface="+mn-lt"/>
              </a:rPr>
              <a:t>Entretenimiento</a:t>
            </a:r>
          </a:p>
          <a:p>
            <a:pPr algn="ctr"/>
            <a:endParaRPr lang="es-ES" sz="2200" dirty="0"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076056" y="4576479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1800" dirty="0">
              <a:latin typeface="+mn-lt"/>
            </a:endParaRPr>
          </a:p>
          <a:p>
            <a:pPr algn="ctr"/>
            <a:r>
              <a:rPr lang="es-EC" sz="1800" dirty="0">
                <a:latin typeface="+mn-lt"/>
              </a:rPr>
              <a:t>Sushi - Bebidas</a:t>
            </a:r>
          </a:p>
          <a:p>
            <a:pPr algn="ctr"/>
            <a:r>
              <a:rPr lang="es-EC" sz="1800" dirty="0">
                <a:latin typeface="+mn-lt"/>
              </a:rPr>
              <a:t>Aperitivos</a:t>
            </a:r>
          </a:p>
          <a:p>
            <a:pPr algn="ctr"/>
            <a:r>
              <a:rPr lang="es-EC" sz="1800" dirty="0">
                <a:latin typeface="+mn-lt"/>
              </a:rPr>
              <a:t>Alegría</a:t>
            </a:r>
          </a:p>
          <a:p>
            <a:pPr algn="ctr"/>
            <a:r>
              <a:rPr lang="es-EC" sz="1800" dirty="0">
                <a:latin typeface="+mn-lt"/>
              </a:rPr>
              <a:t>Espera para tomar una mesa</a:t>
            </a:r>
          </a:p>
          <a:p>
            <a:pPr algn="ctr"/>
            <a:endParaRPr lang="es-EC" sz="1800" dirty="0">
              <a:latin typeface="+mn-lt"/>
            </a:endParaRPr>
          </a:p>
          <a:p>
            <a:pPr algn="ctr"/>
            <a:endParaRPr lang="es-ES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algn="r"/>
            <a:r>
              <a:rPr lang="es-EC" dirty="0"/>
              <a:t>Investigación de Mercado</a:t>
            </a:r>
            <a:endParaRPr lang="es-ES" dirty="0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134332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Investigación de Mercado</a:t>
            </a:r>
            <a:endParaRPr lang="es-E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416027" cy="263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áneo">
  <a:themeElements>
    <a:clrScheme name="Personalizado 10">
      <a:dk1>
        <a:srgbClr val="FFFFFF"/>
      </a:dk1>
      <a:lt1>
        <a:srgbClr val="000000"/>
      </a:lt1>
      <a:dk2>
        <a:srgbClr val="0066CC"/>
      </a:dk2>
      <a:lt2>
        <a:srgbClr val="FFFFFF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FF0000"/>
      </a:hlink>
      <a:folHlink>
        <a:srgbClr val="CBCBCB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áneo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áneo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áneo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presentaciones\Contemporáneo.pot</Template>
  <TotalTime>3186</TotalTime>
  <Words>632</Words>
  <Application>Microsoft Office PowerPoint</Application>
  <PresentationFormat>Presentación en pantalla (4:3)</PresentationFormat>
  <Paragraphs>166</Paragraphs>
  <Slides>40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Contemporáneo</vt:lpstr>
      <vt:lpstr>Diapositiva 1</vt:lpstr>
      <vt:lpstr>Introducción</vt:lpstr>
      <vt:lpstr>Diapositiva 3</vt:lpstr>
      <vt:lpstr>Análisis Externo</vt:lpstr>
      <vt:lpstr>Análisis Externo</vt:lpstr>
      <vt:lpstr>Diapositiva 6</vt:lpstr>
      <vt:lpstr>Servicio y Producto</vt:lpstr>
      <vt:lpstr>Investigación de Mercado</vt:lpstr>
      <vt:lpstr>Investigación de Mercado</vt:lpstr>
      <vt:lpstr>Demanda Actual del Servicio</vt:lpstr>
      <vt:lpstr>Oferta Actual del Servicio</vt:lpstr>
      <vt:lpstr>Demanda Insatisfecha</vt:lpstr>
      <vt:lpstr>Diapositiva 13</vt:lpstr>
      <vt:lpstr>Tamaño de la Planta</vt:lpstr>
      <vt:lpstr>Tamaño de la Planta</vt:lpstr>
      <vt:lpstr>Descripción del Proceso</vt:lpstr>
      <vt:lpstr>Requerimiento de Insumos</vt:lpstr>
      <vt:lpstr>Requerimiento de Insumos</vt:lpstr>
      <vt:lpstr>Requerimiento MO</vt:lpstr>
      <vt:lpstr>Diapositiva 20</vt:lpstr>
      <vt:lpstr>Estructura Legal</vt:lpstr>
      <vt:lpstr>Estructura Legal</vt:lpstr>
      <vt:lpstr>Filosofía de la Empresa</vt:lpstr>
      <vt:lpstr>Diapositiva 24</vt:lpstr>
      <vt:lpstr>Cronograma de Inversión</vt:lpstr>
      <vt:lpstr>Cronograma de Inversión</vt:lpstr>
      <vt:lpstr>Presupuesto de Egresos</vt:lpstr>
      <vt:lpstr>Presupuesto de Ingresos - PV</vt:lpstr>
      <vt:lpstr>Presupuesto de Ingresos</vt:lpstr>
      <vt:lpstr>Punto de Equilibrio</vt:lpstr>
      <vt:lpstr>Flujo de Efectivo – 5 años</vt:lpstr>
      <vt:lpstr>Diapositiva 32</vt:lpstr>
      <vt:lpstr>Diapositiva 33</vt:lpstr>
      <vt:lpstr>Criterios de Evaluación</vt:lpstr>
      <vt:lpstr>Análisis de Sensibilidad</vt:lpstr>
      <vt:lpstr>Diapositiva 36</vt:lpstr>
      <vt:lpstr>Conclusiones</vt:lpstr>
      <vt:lpstr>Diapositiva 38</vt:lpstr>
      <vt:lpstr>Recomendaciones </vt:lpstr>
      <vt:lpstr>Diapositiva 40</vt:lpstr>
    </vt:vector>
  </TitlesOfParts>
  <Company>Telecom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BASICOS DE UN PROYECTO DE INVERSION</dc:title>
  <dc:creator>Usuario</dc:creator>
  <cp:lastModifiedBy>Usuario_hptx1000</cp:lastModifiedBy>
  <cp:revision>351</cp:revision>
  <dcterms:created xsi:type="dcterms:W3CDTF">2005-05-09T14:39:17Z</dcterms:created>
  <dcterms:modified xsi:type="dcterms:W3CDTF">2010-09-26T16:12:56Z</dcterms:modified>
</cp:coreProperties>
</file>