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sldIdLst>
    <p:sldId id="257" r:id="rId5"/>
    <p:sldId id="256" r:id="rId6"/>
  </p:sldIdLst>
  <p:sldSz cx="9906000" cy="6858000" type="A4"/>
  <p:notesSz cx="6797675" cy="9928225"/>
  <p:defaultTextStyle>
    <a:defPPr>
      <a:defRPr lang="es-ES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00"/>
    <a:srgbClr val="9E0000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960" y="-2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906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5782" tIns="47891" rIns="95782" bIns="47891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614320" y="0"/>
            <a:ext cx="3291681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5782" tIns="47891" rIns="95782" bIns="47891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64820" y="3337560"/>
            <a:ext cx="7020052" cy="2301240"/>
          </a:xfrm>
        </p:spPr>
        <p:txBody>
          <a:bodyPr rIns="47891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69138" y="1544812"/>
            <a:ext cx="7020052" cy="1752600"/>
          </a:xfrm>
        </p:spPr>
        <p:txBody>
          <a:bodyPr tIns="0" rIns="47891" bIns="0" anchor="b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  <a:effectLst/>
              </a:defRPr>
            </a:lvl1pPr>
            <a:lvl2pPr marL="478908" indent="0" algn="ctr">
              <a:buNone/>
            </a:lvl2pPr>
            <a:lvl3pPr marL="957816" indent="0" algn="ctr">
              <a:buNone/>
            </a:lvl3pPr>
            <a:lvl4pPr marL="1436724" indent="0" algn="ctr">
              <a:buNone/>
            </a:lvl4pPr>
            <a:lvl5pPr marL="1915631" indent="0" algn="ctr">
              <a:buNone/>
            </a:lvl5pPr>
            <a:lvl6pPr marL="2394539" indent="0" algn="ctr">
              <a:buNone/>
            </a:lvl6pPr>
            <a:lvl7pPr marL="2873447" indent="0" algn="ctr">
              <a:buNone/>
            </a:lvl7pPr>
            <a:lvl8pPr marL="3352355" indent="0" algn="ctr">
              <a:buNone/>
            </a:lvl8pPr>
            <a:lvl9pPr marL="3831263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906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5782" tIns="47891" rIns="95782" bIns="47891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614320" y="0"/>
            <a:ext cx="3291681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5782" tIns="47891" rIns="95782" bIns="47891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2950" y="3583838"/>
            <a:ext cx="7181850" cy="1826363"/>
          </a:xfrm>
        </p:spPr>
        <p:txBody>
          <a:bodyPr tIns="0" bIns="0" anchor="t"/>
          <a:lstStyle>
            <a:lvl1pPr algn="l">
              <a:buNone/>
              <a:defRPr sz="44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2950" y="2485800"/>
            <a:ext cx="7181850" cy="1066688"/>
          </a:xfrm>
        </p:spPr>
        <p:txBody>
          <a:bodyPr lIns="47891" tIns="0" rIns="47891" bIns="0" anchor="b"/>
          <a:lstStyle>
            <a:lvl1pPr marL="0" indent="0" algn="l">
              <a:buNone/>
              <a:defRPr sz="2100">
                <a:solidFill>
                  <a:schemeClr val="tx1"/>
                </a:solidFill>
                <a:effectLst/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39624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22800" y="1600201"/>
            <a:ext cx="39624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5486400"/>
            <a:ext cx="4376870" cy="838200"/>
          </a:xfrm>
        </p:spPr>
        <p:txBody>
          <a:bodyPr anchor="t"/>
          <a:lstStyle>
            <a:lvl1pPr marL="0" indent="0">
              <a:buNone/>
              <a:defRPr sz="2500" b="1">
                <a:solidFill>
                  <a:schemeClr val="accent1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5032111" y="5486400"/>
            <a:ext cx="4378590" cy="838200"/>
          </a:xfrm>
        </p:spPr>
        <p:txBody>
          <a:bodyPr anchor="t"/>
          <a:lstStyle>
            <a:lvl1pPr marL="0" indent="0">
              <a:buNone/>
              <a:defRPr sz="2500" b="1">
                <a:solidFill>
                  <a:schemeClr val="accent1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95300" y="1516913"/>
            <a:ext cx="4376870" cy="39417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1516913"/>
            <a:ext cx="4378590" cy="39417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320"/>
            <a:ext cx="8093202" cy="11430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1185528"/>
            <a:ext cx="3467100" cy="730250"/>
          </a:xfrm>
        </p:spPr>
        <p:txBody>
          <a:bodyPr tIns="0" bIns="0" anchor="t"/>
          <a:lstStyle>
            <a:lvl1pPr algn="l">
              <a:buNone/>
              <a:defRPr sz="19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5300" y="214424"/>
            <a:ext cx="2971800" cy="914400"/>
          </a:xfrm>
        </p:spPr>
        <p:txBody>
          <a:bodyPr lIns="47891" tIns="0" rIns="47891" bIns="0" anchor="b"/>
          <a:lstStyle>
            <a:lvl1pPr marL="0" indent="0" algn="l">
              <a:buNone/>
              <a:defRPr sz="1500"/>
            </a:lvl1pPr>
            <a:lvl2pPr>
              <a:buNone/>
              <a:defRPr sz="13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7677150" cy="38100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836152" y="6422065"/>
            <a:ext cx="825500" cy="365125"/>
          </a:xfrm>
        </p:spPr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9793" y="1705710"/>
            <a:ext cx="3308357" cy="1253808"/>
          </a:xfrm>
        </p:spPr>
        <p:txBody>
          <a:bodyPr anchor="b"/>
          <a:lstStyle>
            <a:lvl1pPr algn="l">
              <a:buNone/>
              <a:defRPr sz="23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54430" y="1019907"/>
            <a:ext cx="44577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4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19795" y="2998765"/>
            <a:ext cx="3308355" cy="2663482"/>
          </a:xfrm>
        </p:spPr>
        <p:txBody>
          <a:bodyPr lIns="47891" rIns="47891"/>
          <a:lstStyle>
            <a:lvl1pPr marL="0" indent="0">
              <a:buFontTx/>
              <a:buNone/>
              <a:defRPr sz="1300"/>
            </a:lvl1pPr>
            <a:lvl2pPr>
              <a:buFontTx/>
              <a:buNone/>
              <a:defRPr sz="1300"/>
            </a:lvl2pPr>
            <a:lvl3pPr>
              <a:buFontTx/>
              <a:buNone/>
              <a:defRPr sz="10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422065"/>
            <a:ext cx="2311400" cy="365125"/>
          </a:xfrm>
        </p:spPr>
        <p:txBody>
          <a:bodyPr/>
          <a:lstStyle/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906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5782" tIns="47891" rIns="95782" bIns="47891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19812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5782" tIns="47891" rIns="95782" bIns="47891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1143000"/>
          </a:xfrm>
          <a:prstGeom prst="rect">
            <a:avLst/>
          </a:prstGeom>
        </p:spPr>
        <p:txBody>
          <a:bodyPr vert="horz" lIns="47891" tIns="47891" rIns="47891" bIns="47891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089900" cy="4525963"/>
          </a:xfrm>
          <a:prstGeom prst="rect">
            <a:avLst/>
          </a:prstGeom>
        </p:spPr>
        <p:txBody>
          <a:bodyPr vert="horz" lIns="95782" tIns="47891" rIns="95782" bIns="47891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95300" y="6422065"/>
            <a:ext cx="2311400" cy="365125"/>
          </a:xfrm>
          <a:prstGeom prst="rect">
            <a:avLst/>
          </a:prstGeom>
        </p:spPr>
        <p:txBody>
          <a:bodyPr vert="horz" lIns="95782" tIns="47891" rIns="95782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343AE1-14E5-41F5-B30C-A5B4168F869B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422065"/>
            <a:ext cx="3136900" cy="365125"/>
          </a:xfrm>
          <a:prstGeom prst="rect">
            <a:avLst/>
          </a:prstGeom>
        </p:spPr>
        <p:txBody>
          <a:bodyPr vert="horz" lIns="0" tIns="47891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832850" y="6422065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0B2F92-4634-4F28-84F6-F6CE0F0147BD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596" indent="-402282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56674" indent="-287345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53597" indent="-268189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340942" indent="-249032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61240" indent="-191563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81538" indent="-191563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11413" indent="-191563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41288" indent="-191563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42430" indent="-191563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18" Type="http://schemas.openxmlformats.org/officeDocument/2006/relationships/image" Target="../media/image30.jpeg"/><Relationship Id="rId3" Type="http://schemas.openxmlformats.org/officeDocument/2006/relationships/image" Target="../media/image15.jpeg"/><Relationship Id="rId21" Type="http://schemas.openxmlformats.org/officeDocument/2006/relationships/image" Target="../media/image33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17" Type="http://schemas.openxmlformats.org/officeDocument/2006/relationships/image" Target="../media/image29.jpeg"/><Relationship Id="rId2" Type="http://schemas.openxmlformats.org/officeDocument/2006/relationships/image" Target="../media/image14.jpeg"/><Relationship Id="rId16" Type="http://schemas.openxmlformats.org/officeDocument/2006/relationships/image" Target="../media/image28.jpeg"/><Relationship Id="rId20" Type="http://schemas.openxmlformats.org/officeDocument/2006/relationships/image" Target="../media/image3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5" Type="http://schemas.openxmlformats.org/officeDocument/2006/relationships/image" Target="../media/image27.png"/><Relationship Id="rId23" Type="http://schemas.openxmlformats.org/officeDocument/2006/relationships/image" Target="../media/image35.jpeg"/><Relationship Id="rId10" Type="http://schemas.openxmlformats.org/officeDocument/2006/relationships/image" Target="../media/image22.jpeg"/><Relationship Id="rId19" Type="http://schemas.openxmlformats.org/officeDocument/2006/relationships/image" Target="../media/image31.png"/><Relationship Id="rId4" Type="http://schemas.openxmlformats.org/officeDocument/2006/relationships/image" Target="../media/image16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Relationship Id="rId22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25 Conector recto"/>
          <p:cNvCxnSpPr/>
          <p:nvPr/>
        </p:nvCxnSpPr>
        <p:spPr>
          <a:xfrm>
            <a:off x="3337106" y="5126331"/>
            <a:ext cx="6568894" cy="0"/>
          </a:xfrm>
          <a:prstGeom prst="line">
            <a:avLst/>
          </a:prstGeom>
          <a:ln w="76200" cmpd="thickThin">
            <a:solidFill>
              <a:srgbClr val="FFC000"/>
            </a:solidFill>
          </a:ln>
          <a:effectLst>
            <a:outerShdw blurRad="50800" dist="50800" dir="5400000" sx="91000" sy="91000" algn="ctr" rotWithShape="0">
              <a:srgbClr val="000000">
                <a:alpha val="7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8" name="AutoShape 100"/>
          <p:cNvSpPr>
            <a:spLocks noChangeArrowheads="1" noChangeShapeType="1"/>
          </p:cNvSpPr>
          <p:nvPr/>
        </p:nvSpPr>
        <p:spPr bwMode="auto">
          <a:xfrm>
            <a:off x="7878827" y="473235"/>
            <a:ext cx="1831951" cy="5881951"/>
          </a:xfrm>
          <a:prstGeom prst="roundRect">
            <a:avLst>
              <a:gd name="adj" fmla="val 21806"/>
            </a:avLst>
          </a:prstGeom>
          <a:noFill/>
          <a:ln w="0" algn="in">
            <a:noFill/>
            <a:round/>
            <a:headEnd/>
            <a:tailEnd/>
          </a:ln>
          <a:effectLst/>
        </p:spPr>
        <p:txBody>
          <a:bodyPr vert="horz" wrap="square" lIns="38312" tIns="38312" rIns="38312" bIns="38312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47" name="Rectangle 99"/>
          <p:cNvSpPr>
            <a:spLocks noChangeArrowheads="1" noChangeShapeType="1"/>
          </p:cNvSpPr>
          <p:nvPr/>
        </p:nvSpPr>
        <p:spPr bwMode="auto">
          <a:xfrm>
            <a:off x="5177552" y="473235"/>
            <a:ext cx="3587885" cy="5881951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8312" tIns="38312" rIns="38312" bIns="38312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46" name="AutoShape 98"/>
          <p:cNvSpPr>
            <a:spLocks noChangeArrowheads="1" noChangeShapeType="1"/>
          </p:cNvSpPr>
          <p:nvPr/>
        </p:nvSpPr>
        <p:spPr bwMode="auto">
          <a:xfrm>
            <a:off x="1" y="404665"/>
            <a:ext cx="1447341" cy="5881951"/>
          </a:xfrm>
          <a:prstGeom prst="roundRect">
            <a:avLst>
              <a:gd name="adj" fmla="val 21806"/>
            </a:avLst>
          </a:prstGeom>
          <a:noFill/>
          <a:ln w="0" algn="in">
            <a:noFill/>
            <a:round/>
            <a:headEnd/>
            <a:tailEnd/>
          </a:ln>
          <a:effectLst/>
        </p:spPr>
        <p:txBody>
          <a:bodyPr vert="horz" wrap="square" lIns="38312" tIns="38312" rIns="38312" bIns="38312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45" name="Rectangle 97"/>
          <p:cNvSpPr>
            <a:spLocks noChangeArrowheads="1" noChangeShapeType="1"/>
          </p:cNvSpPr>
          <p:nvPr/>
        </p:nvSpPr>
        <p:spPr bwMode="auto">
          <a:xfrm>
            <a:off x="1219728" y="497246"/>
            <a:ext cx="3496461" cy="5881951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8312" tIns="38312" rIns="38312" bIns="38312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39" name="Text Box 91"/>
          <p:cNvSpPr txBox="1">
            <a:spLocks noChangeArrowheads="1" noChangeShapeType="1"/>
          </p:cNvSpPr>
          <p:nvPr/>
        </p:nvSpPr>
        <p:spPr bwMode="auto">
          <a:xfrm>
            <a:off x="3281386" y="5332069"/>
            <a:ext cx="3008906" cy="126876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500" b="1" dirty="0">
                <a:latin typeface="Agency FB" pitchFamily="34" charset="0"/>
                <a:cs typeface="Arial" pitchFamily="34" charset="0"/>
              </a:rPr>
              <a:t>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500" b="1" dirty="0">
                <a:latin typeface="Agency FB" pitchFamily="34" charset="0"/>
                <a:cs typeface="Arial" pitchFamily="34" charset="0"/>
              </a:rPr>
              <a:t>     Formas de Pago: </a:t>
            </a:r>
            <a:r>
              <a:rPr lang="es-ES" sz="1500" i="1" dirty="0">
                <a:latin typeface="Agency FB" pitchFamily="34" charset="0"/>
                <a:cs typeface="Arial" pitchFamily="34" charset="0"/>
              </a:rPr>
              <a:t>Efectivo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500" i="1" dirty="0">
                <a:latin typeface="Agency FB" pitchFamily="34" charset="0"/>
                <a:cs typeface="Arial" pitchFamily="34" charset="0"/>
              </a:rPr>
              <a:t>        Tarjetas de Crédito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sz="1500" i="1" dirty="0">
              <a:latin typeface="Agency FB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500" b="1" i="1" dirty="0">
                <a:latin typeface="Agency FB" pitchFamily="34" charset="0"/>
                <a:cs typeface="Arial" pitchFamily="34" charset="0"/>
              </a:rPr>
              <a:t>           Los precios incluyen  12% de I.V.A y               10% de servicio</a:t>
            </a:r>
            <a:r>
              <a:rPr lang="es-ES" sz="1500" i="1" dirty="0">
                <a:latin typeface="Agency FB" pitchFamily="34" charset="0"/>
                <a:cs typeface="Arial" pitchFamily="34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4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38" name="Text Box 90"/>
          <p:cNvSpPr txBox="1">
            <a:spLocks noChangeArrowheads="1" noChangeShapeType="1"/>
          </p:cNvSpPr>
          <p:nvPr/>
        </p:nvSpPr>
        <p:spPr bwMode="auto">
          <a:xfrm>
            <a:off x="3671429" y="3531868"/>
            <a:ext cx="2451701" cy="874383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i="1" u="sng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Horario de Atención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1000" b="1" i="1" u="sng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200" b="1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Lunes a Domingo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                 11h00 a 14h00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                 18h00 a 23h00</a:t>
            </a:r>
            <a:endParaRPr lang="es-ES" sz="2100" i="1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600" i="1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</p:txBody>
      </p:sp>
      <p:sp>
        <p:nvSpPr>
          <p:cNvPr id="2129" name="Text Box 81"/>
          <p:cNvSpPr txBox="1">
            <a:spLocks noChangeArrowheads="1" noChangeShapeType="1"/>
          </p:cNvSpPr>
          <p:nvPr/>
        </p:nvSpPr>
        <p:spPr bwMode="auto">
          <a:xfrm>
            <a:off x="3504268" y="2143143"/>
            <a:ext cx="2786024" cy="977251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Dirección</a:t>
            </a:r>
            <a:r>
              <a:rPr lang="es-ES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: Av. González Suarez y Rafael León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C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                  Quito – Ecuador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Teléfono: </a:t>
            </a:r>
            <a:r>
              <a:rPr lang="es-ES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022-590 931</a:t>
            </a:r>
            <a:endParaRPr lang="es-ES" sz="2100" i="1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200" b="1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Fax: </a:t>
            </a:r>
            <a:r>
              <a:rPr lang="es-ES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022-590 931</a:t>
            </a:r>
            <a:endParaRPr lang="es-ES" sz="2100" i="1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200" b="1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Correo: </a:t>
            </a:r>
            <a:r>
              <a:rPr lang="es-ES" sz="1200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teppanjapan@gmail.com</a:t>
            </a:r>
            <a:endParaRPr lang="es-ES" sz="3600" i="1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002784" y="34048"/>
            <a:ext cx="193499" cy="38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782" tIns="47891" rIns="95782" bIns="4789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dirty="0">
              <a:latin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262649"/>
            <a:ext cx="193499" cy="38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782" tIns="47891" rIns="95782" bIns="47891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" y="-52823"/>
            <a:ext cx="3094229" cy="102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782" tIns="47891" rIns="95782" bIns="47891" numCol="1" anchor="ctr" anchorCtr="0" compatLnSpc="1">
            <a:prstTxWarp prst="textNoShape">
              <a:avLst/>
            </a:prstTxWarp>
            <a:spAutoFit/>
          </a:bodyPr>
          <a:lstStyle/>
          <a:p>
            <a:pPr indent="470594" fontAlgn="base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latin typeface="Arial" pitchFamily="34" charset="0"/>
              </a:rPr>
              <a:t/>
            </a:r>
            <a:br>
              <a:rPr lang="es-ES" dirty="0">
                <a:latin typeface="Arial" pitchFamily="34" charset="0"/>
              </a:rPr>
            </a:br>
            <a:endParaRPr lang="es-ES" dirty="0">
              <a:latin typeface="Arial" pitchFamily="34" charset="0"/>
            </a:endParaRPr>
          </a:p>
          <a:p>
            <a:pPr indent="47059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1100" dirty="0" bmk="OLE_LINK1">
                <a:latin typeface="Chiller" pitchFamily="82" charset="0"/>
                <a:ea typeface="Calibri" pitchFamily="34" charset="0"/>
                <a:cs typeface="Times New Roman" pitchFamily="18" charset="0"/>
              </a:rPr>
              <a:t>			</a:t>
            </a:r>
            <a:endParaRPr lang="es-ES" sz="1000" dirty="0">
              <a:latin typeface="Arial" pitchFamily="34" charset="0"/>
            </a:endParaRPr>
          </a:p>
          <a:p>
            <a:pPr indent="47059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1100" dirty="0">
                <a:latin typeface="Chiller" pitchFamily="82" charset="0"/>
                <a:ea typeface="Calibri" pitchFamily="34" charset="0"/>
                <a:cs typeface="Times New Roman" pitchFamily="18" charset="0"/>
              </a:rPr>
              <a:t>             </a:t>
            </a:r>
            <a:endParaRPr lang="es-EC" dirty="0">
              <a:latin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818541" y="366704"/>
            <a:ext cx="193499" cy="38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782" tIns="47891" rIns="95782" bIns="47891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948449"/>
            <a:ext cx="1089514" cy="38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782" tIns="47891" rIns="95782" bIns="4789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C" dirty="0">
                <a:latin typeface="Chiller" pitchFamily="82" charset="0"/>
              </a:rPr>
              <a:t>             </a:t>
            </a:r>
            <a:endParaRPr lang="es-EC" dirty="0">
              <a:latin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850966"/>
            <a:ext cx="3118916" cy="85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782" tIns="47891" rIns="95782" bIns="4789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C" dirty="0" bmk="OLE_LINK1">
                <a:latin typeface="Chiller" pitchFamily="82" charset="0"/>
              </a:rPr>
              <a:t>                          </a:t>
            </a:r>
            <a:endParaRPr lang="es-ES" dirty="0" bmk="OLE_LINK1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sz="1100" dirty="0" bmk="OLE_LINK1">
                <a:latin typeface="Chiller" pitchFamily="82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</a:t>
            </a:r>
            <a:endParaRPr lang="es-ES" sz="1000" dirty="0"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>
              <a:latin typeface="Arial" pitchFamily="34" charset="0"/>
            </a:endParaRPr>
          </a:p>
        </p:txBody>
      </p:sp>
      <p:grpSp>
        <p:nvGrpSpPr>
          <p:cNvPr id="50" name="49 Grupo"/>
          <p:cNvGrpSpPr/>
          <p:nvPr/>
        </p:nvGrpSpPr>
        <p:grpSpPr>
          <a:xfrm>
            <a:off x="6680335" y="836712"/>
            <a:ext cx="3225667" cy="3960440"/>
            <a:chOff x="6166462" y="764704"/>
            <a:chExt cx="2977538" cy="3960440"/>
          </a:xfrm>
        </p:grpSpPr>
        <p:sp>
          <p:nvSpPr>
            <p:cNvPr id="2049" name="WordArt 1"/>
            <p:cNvSpPr>
              <a:spLocks noChangeArrowheads="1" noChangeShapeType="1" noTextEdit="1"/>
            </p:cNvSpPr>
            <p:nvPr/>
          </p:nvSpPr>
          <p:spPr bwMode="auto">
            <a:xfrm>
              <a:off x="6269331" y="3140968"/>
              <a:ext cx="2874669" cy="792088"/>
            </a:xfrm>
            <a:prstGeom prst="rect">
              <a:avLst/>
            </a:prstGeom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txBody>
            <a:bodyPr wrap="none" fromWordArt="1">
              <a:prstTxWarp prst="textPlain">
                <a:avLst>
                  <a:gd name="adj" fmla="val 49622"/>
                </a:avLst>
              </a:prstTxWarp>
            </a:bodyPr>
            <a:lstStyle/>
            <a:p>
              <a:pPr algn="ctr" rtl="0"/>
              <a:r>
                <a:rPr lang="es-ES" sz="5700" b="1" kern="10" spc="670" dirty="0">
                  <a:ln w="6350">
                    <a:solidFill>
                      <a:srgbClr val="9E0000"/>
                    </a:solidFill>
                    <a:round/>
                    <a:headEnd/>
                    <a:tailEnd/>
                  </a:ln>
                  <a:solidFill>
                    <a:srgbClr val="800000"/>
                  </a:solidFill>
                  <a:effectLst>
                    <a:glow rad="101600">
                      <a:schemeClr val="tx1">
                        <a:lumMod val="50000"/>
                        <a:alpha val="60000"/>
                      </a:schemeClr>
                    </a:glow>
                    <a:outerShdw blurRad="50800" dist="38100" dir="5400000" algn="t" rotWithShape="0">
                      <a:schemeClr val="bg1">
                        <a:alpha val="40000"/>
                      </a:schemeClr>
                    </a:outerShdw>
                  </a:effectLst>
                  <a:latin typeface="Matura MT Script Capitals" pitchFamily="66" charset="0"/>
                </a:rPr>
                <a:t>Restaurante </a:t>
              </a:r>
            </a:p>
            <a:p>
              <a:pPr algn="ctr" rtl="0"/>
              <a:r>
                <a:rPr lang="es-ES" sz="5700" b="1" kern="10" spc="670" dirty="0">
                  <a:ln w="6350">
                    <a:solidFill>
                      <a:srgbClr val="9E0000"/>
                    </a:solidFill>
                    <a:round/>
                    <a:headEnd/>
                    <a:tailEnd/>
                  </a:ln>
                  <a:solidFill>
                    <a:srgbClr val="800000"/>
                  </a:solidFill>
                  <a:effectLst>
                    <a:glow rad="101600">
                      <a:schemeClr val="tx1">
                        <a:lumMod val="50000"/>
                        <a:alpha val="60000"/>
                      </a:schemeClr>
                    </a:glow>
                    <a:outerShdw blurRad="50800" dist="38100" dir="5400000" algn="t" rotWithShape="0">
                      <a:schemeClr val="bg1">
                        <a:alpha val="40000"/>
                      </a:schemeClr>
                    </a:outerShdw>
                  </a:effectLst>
                  <a:latin typeface="Matura MT Script Capitals" pitchFamily="66" charset="0"/>
                </a:rPr>
                <a:t>Sushi Bar</a:t>
              </a:r>
            </a:p>
          </p:txBody>
        </p:sp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6166462" y="3717032"/>
              <a:ext cx="2828885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ArchDown">
                <a:avLst>
                  <a:gd name="adj" fmla="val 85813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C" sz="1600" b="1" i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empus Sans ITC" pitchFamily="82" charset="0"/>
                  <a:ea typeface="Calibri" pitchFamily="34" charset="0"/>
                  <a:cs typeface="Times New Roman" pitchFamily="18" charset="0"/>
                </a:rPr>
                <a:t> “Una experiencia exquisita y divertida”</a:t>
              </a:r>
              <a:endParaRPr lang="es-E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ES" sz="5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endParaRPr>
            </a:p>
          </p:txBody>
        </p:sp>
        <p:grpSp>
          <p:nvGrpSpPr>
            <p:cNvPr id="41" name="40 Grupo"/>
            <p:cNvGrpSpPr/>
            <p:nvPr/>
          </p:nvGrpSpPr>
          <p:grpSpPr>
            <a:xfrm>
              <a:off x="6516216" y="764704"/>
              <a:ext cx="2160240" cy="1944216"/>
              <a:chOff x="336097" y="194904"/>
              <a:chExt cx="2333626" cy="1800226"/>
            </a:xfrm>
          </p:grpSpPr>
          <p:sp>
            <p:nvSpPr>
              <p:cNvPr id="2052" name="AutoShape 4"/>
              <p:cNvSpPr>
                <a:spLocks noChangeArrowheads="1"/>
              </p:cNvSpPr>
              <p:nvPr/>
            </p:nvSpPr>
            <p:spPr bwMode="auto">
              <a:xfrm>
                <a:off x="336097" y="194904"/>
                <a:ext cx="2333626" cy="1800226"/>
              </a:xfrm>
              <a:prstGeom prst="plaque">
                <a:avLst>
                  <a:gd name="adj" fmla="val 9458"/>
                </a:avLst>
              </a:prstGeom>
              <a:ln w="38100">
                <a:solidFill>
                  <a:srgbClr val="C00000"/>
                </a:solidFill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grpSp>
            <p:nvGrpSpPr>
              <p:cNvPr id="40" name="39 Grupo"/>
              <p:cNvGrpSpPr/>
              <p:nvPr/>
            </p:nvGrpSpPr>
            <p:grpSpPr>
              <a:xfrm>
                <a:off x="467545" y="332656"/>
                <a:ext cx="1826610" cy="1199900"/>
                <a:chOff x="3219174" y="572917"/>
                <a:chExt cx="1826610" cy="1199899"/>
              </a:xfrm>
            </p:grpSpPr>
            <p:sp>
              <p:nvSpPr>
                <p:cNvPr id="2056" name="Arc 8"/>
                <p:cNvSpPr>
                  <a:spLocks/>
                </p:cNvSpPr>
                <p:nvPr/>
              </p:nvSpPr>
              <p:spPr bwMode="auto">
                <a:xfrm rot="818103" flipH="1" flipV="1">
                  <a:off x="4229689" y="572917"/>
                  <a:ext cx="816095" cy="23955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/>
                </a:p>
              </p:txBody>
            </p:sp>
            <p:sp>
              <p:nvSpPr>
                <p:cNvPr id="2055" name="Arc 7"/>
                <p:cNvSpPr>
                  <a:spLocks/>
                </p:cNvSpPr>
                <p:nvPr/>
              </p:nvSpPr>
              <p:spPr bwMode="auto">
                <a:xfrm rot="20430020" flipV="1">
                  <a:off x="3219174" y="580142"/>
                  <a:ext cx="811172" cy="22510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/>
                </a:p>
              </p:txBody>
            </p:sp>
            <p:sp>
              <p:nvSpPr>
                <p:cNvPr id="2054" name="Arc 6"/>
                <p:cNvSpPr>
                  <a:spLocks/>
                </p:cNvSpPr>
                <p:nvPr/>
              </p:nvSpPr>
              <p:spPr bwMode="auto">
                <a:xfrm rot="404957">
                  <a:off x="3469546" y="916480"/>
                  <a:ext cx="182532" cy="8560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5822"/>
                    <a:gd name="T2" fmla="*/ 21183 w 21600"/>
                    <a:gd name="T3" fmla="*/ 25822 h 25822"/>
                    <a:gd name="T4" fmla="*/ 0 w 21600"/>
                    <a:gd name="T5" fmla="*/ 21600 h 258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5822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3017"/>
                        <a:pt x="21460" y="24431"/>
                        <a:pt x="21183" y="25822"/>
                      </a:cubicBezTo>
                    </a:path>
                    <a:path w="21600" h="25822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3017"/>
                        <a:pt x="21460" y="24431"/>
                        <a:pt x="21183" y="25822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ES"/>
                </a:p>
              </p:txBody>
            </p:sp>
            <p:grpSp>
              <p:nvGrpSpPr>
                <p:cNvPr id="2058" name="Group 10"/>
                <p:cNvGrpSpPr>
                  <a:grpSpLocks/>
                </p:cNvGrpSpPr>
                <p:nvPr/>
              </p:nvGrpSpPr>
              <p:grpSpPr bwMode="auto">
                <a:xfrm>
                  <a:off x="4427984" y="908720"/>
                  <a:ext cx="587375" cy="864096"/>
                  <a:chOff x="6980" y="2863"/>
                  <a:chExt cx="926" cy="1490"/>
                </a:xfrm>
              </p:grpSpPr>
              <p:sp>
                <p:nvSpPr>
                  <p:cNvPr id="2060" name="Arc 12"/>
                  <p:cNvSpPr>
                    <a:spLocks/>
                  </p:cNvSpPr>
                  <p:nvPr/>
                </p:nvSpPr>
                <p:spPr bwMode="auto">
                  <a:xfrm rot="19473743" flipV="1">
                    <a:off x="6980" y="2863"/>
                    <a:ext cx="870" cy="1490"/>
                  </a:xfrm>
                  <a:custGeom>
                    <a:avLst/>
                    <a:gdLst>
                      <a:gd name="G0" fmla="+- 10847 0 0"/>
                      <a:gd name="G1" fmla="+- 21600 0 0"/>
                      <a:gd name="G2" fmla="+- 21600 0 0"/>
                      <a:gd name="T0" fmla="*/ 0 w 32313"/>
                      <a:gd name="T1" fmla="*/ 2921 h 21600"/>
                      <a:gd name="T2" fmla="*/ 32313 w 32313"/>
                      <a:gd name="T3" fmla="*/ 19200 h 21600"/>
                      <a:gd name="T4" fmla="*/ 10847 w 32313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2313" h="21600" fill="none" extrusionOk="0">
                        <a:moveTo>
                          <a:pt x="0" y="2921"/>
                        </a:moveTo>
                        <a:cubicBezTo>
                          <a:pt x="3294" y="1007"/>
                          <a:pt x="7037" y="-1"/>
                          <a:pt x="10847" y="0"/>
                        </a:cubicBezTo>
                        <a:cubicBezTo>
                          <a:pt x="21847" y="0"/>
                          <a:pt x="31090" y="8267"/>
                          <a:pt x="32313" y="19199"/>
                        </a:cubicBezTo>
                      </a:path>
                      <a:path w="32313" h="21600" stroke="0" extrusionOk="0">
                        <a:moveTo>
                          <a:pt x="0" y="2921"/>
                        </a:moveTo>
                        <a:cubicBezTo>
                          <a:pt x="3294" y="1007"/>
                          <a:pt x="7037" y="-1"/>
                          <a:pt x="10847" y="0"/>
                        </a:cubicBezTo>
                        <a:cubicBezTo>
                          <a:pt x="21847" y="0"/>
                          <a:pt x="31090" y="8267"/>
                          <a:pt x="32313" y="19199"/>
                        </a:cubicBezTo>
                        <a:lnTo>
                          <a:pt x="10847" y="2160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s-ES"/>
                  </a:p>
                </p:txBody>
              </p:sp>
              <p:sp>
                <p:nvSpPr>
                  <p:cNvPr id="2059" name="AutoShape 11"/>
                  <p:cNvSpPr>
                    <a:spLocks noChangeArrowheads="1"/>
                  </p:cNvSpPr>
                  <p:nvPr/>
                </p:nvSpPr>
                <p:spPr bwMode="auto">
                  <a:xfrm rot="2615377">
                    <a:off x="6980" y="2950"/>
                    <a:ext cx="926" cy="953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s-ES"/>
                  </a:p>
                </p:txBody>
              </p:sp>
            </p:grpSp>
            <p:pic>
              <p:nvPicPr>
                <p:cNvPr id="2057" name="0 Imagen" descr="MD1.bmp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635896" y="836712"/>
                  <a:ext cx="1080120" cy="792088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2051" name="WordArt 3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3568" y="1556792"/>
                <a:ext cx="1466850" cy="288032"/>
              </a:xfrm>
              <a:prstGeom prst="rect">
                <a:avLst/>
              </a:prstGeom>
              <a:ln>
                <a:noFill/>
              </a:ln>
            </p:spPr>
            <p:txBody>
              <a:bodyPr wrap="none" fromWordArt="1">
                <a:prstTxWarp prst="textInflateTop">
                  <a:avLst>
                    <a:gd name="adj" fmla="val 31917"/>
                  </a:avLst>
                </a:prstTxWarp>
              </a:bodyPr>
              <a:lstStyle/>
              <a:p>
                <a:pPr algn="ctr" rtl="0"/>
                <a:r>
                  <a:rPr lang="es-ES" sz="3700" kern="10" dirty="0" err="1">
                    <a:ln w="9525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solidFill>
                      <a:srgbClr val="C00000"/>
                    </a:solidFill>
                    <a:latin typeface="Viner Hand ITC"/>
                  </a:rPr>
                  <a:t>Teppan</a:t>
                </a:r>
                <a:r>
                  <a:rPr lang="es-ES" sz="3700" kern="10" dirty="0">
                    <a:ln w="9525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solidFill>
                      <a:srgbClr val="C00000"/>
                    </a:solidFill>
                    <a:latin typeface="Viner Hand ITC"/>
                  </a:rPr>
                  <a:t> </a:t>
                </a:r>
                <a:r>
                  <a:rPr lang="es-ES" sz="3700" kern="10" dirty="0" err="1">
                    <a:ln w="9525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solidFill>
                      <a:srgbClr val="C00000"/>
                    </a:solidFill>
                    <a:latin typeface="Viner Hand ITC"/>
                  </a:rPr>
                  <a:t>Japan</a:t>
                </a:r>
                <a:endParaRPr lang="es-ES" sz="3700" kern="10" dirty="0"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  <a:solidFill>
                    <a:srgbClr val="C00000"/>
                  </a:solidFill>
                  <a:latin typeface="Viner Hand ITC"/>
                </a:endParaRPr>
              </a:p>
            </p:txBody>
          </p:sp>
        </p:grpSp>
      </p:grpSp>
      <p:sp>
        <p:nvSpPr>
          <p:cNvPr id="36" name="35 Rectángulo"/>
          <p:cNvSpPr/>
          <p:nvPr/>
        </p:nvSpPr>
        <p:spPr>
          <a:xfrm>
            <a:off x="7404701" y="5743543"/>
            <a:ext cx="1560173" cy="720080"/>
          </a:xfrm>
          <a:prstGeom prst="rect">
            <a:avLst/>
          </a:prstGeom>
          <a:noFill/>
        </p:spPr>
        <p:txBody>
          <a:bodyPr wrap="none" lIns="95782" tIns="47891" rIns="95782" bIns="47891">
            <a:prstTxWarp prst="textInflate">
              <a:avLst>
                <a:gd name="adj" fmla="val 20000"/>
              </a:avLst>
            </a:prstTxWarp>
            <a:spAutoFit/>
            <a:scene3d>
              <a:camera prst="obliqueTopRigh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ES" sz="700" b="1" dirty="0">
                <a:ln w="3175">
                  <a:solidFill>
                    <a:schemeClr val="bg2"/>
                  </a:solidFill>
                  <a:prstDash val="solid"/>
                </a:ln>
                <a:solidFill>
                  <a:srgbClr val="FFC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atura MT Script Capitals" pitchFamily="66" charset="0"/>
              </a:rPr>
              <a:t>Menú</a:t>
            </a:r>
          </a:p>
        </p:txBody>
      </p:sp>
      <p:sp>
        <p:nvSpPr>
          <p:cNvPr id="48" name="47 Rectángulo"/>
          <p:cNvSpPr/>
          <p:nvPr/>
        </p:nvSpPr>
        <p:spPr>
          <a:xfrm>
            <a:off x="3448547" y="240075"/>
            <a:ext cx="3064626" cy="1250879"/>
          </a:xfrm>
          <a:prstGeom prst="rect">
            <a:avLst/>
          </a:prstGeom>
        </p:spPr>
        <p:txBody>
          <a:bodyPr wrap="square" lIns="95782" tIns="47891" rIns="95782" bIns="47891">
            <a:spAutoFit/>
          </a:bodyPr>
          <a:lstStyle/>
          <a:p>
            <a:pPr algn="ctr"/>
            <a:r>
              <a:rPr lang="es-ES" sz="1500" dirty="0">
                <a:latin typeface="Agency FB" pitchFamily="34" charset="0"/>
              </a:rPr>
              <a:t>Bienvenido al Restaurante Japonés </a:t>
            </a:r>
          </a:p>
          <a:p>
            <a:pPr algn="ctr"/>
            <a:r>
              <a:rPr lang="es-ES" sz="1500" b="1" i="1" dirty="0">
                <a:latin typeface="Agency FB" pitchFamily="34" charset="0"/>
              </a:rPr>
              <a:t>TEPPAN JAPAN</a:t>
            </a:r>
            <a:r>
              <a:rPr lang="es-ES" sz="1500" dirty="0">
                <a:latin typeface="Agency FB" pitchFamily="34" charset="0"/>
              </a:rPr>
              <a:t>, </a:t>
            </a:r>
          </a:p>
          <a:p>
            <a:pPr algn="ctr"/>
            <a:r>
              <a:rPr lang="es-ES" sz="1500" dirty="0">
                <a:latin typeface="Agency FB" pitchFamily="34" charset="0"/>
              </a:rPr>
              <a:t> Auténtica Comida Japonesa, </a:t>
            </a:r>
          </a:p>
          <a:p>
            <a:pPr algn="ctr"/>
            <a:r>
              <a:rPr lang="es-ES" sz="1500" dirty="0">
                <a:latin typeface="Agency FB" pitchFamily="34" charset="0"/>
              </a:rPr>
              <a:t>Sushi Bar y </a:t>
            </a:r>
            <a:r>
              <a:rPr lang="es-ES" sz="1500" dirty="0" err="1">
                <a:latin typeface="Agency FB" pitchFamily="34" charset="0"/>
              </a:rPr>
              <a:t>Teppanyaki</a:t>
            </a:r>
            <a:r>
              <a:rPr lang="es-ES" sz="1500" dirty="0">
                <a:latin typeface="Agency FB" pitchFamily="34" charset="0"/>
              </a:rPr>
              <a:t> </a:t>
            </a:r>
          </a:p>
          <a:p>
            <a:pPr algn="ctr"/>
            <a:r>
              <a:rPr lang="es-ES" sz="1500" dirty="0">
                <a:latin typeface="Agency FB" pitchFamily="34" charset="0"/>
              </a:rPr>
              <a:t>en un ambiente moderno y agradable</a:t>
            </a:r>
          </a:p>
        </p:txBody>
      </p:sp>
      <p:sp>
        <p:nvSpPr>
          <p:cNvPr id="47" name="Text Box 81"/>
          <p:cNvSpPr txBox="1">
            <a:spLocks noChangeArrowheads="1" noChangeShapeType="1"/>
          </p:cNvSpPr>
          <p:nvPr/>
        </p:nvSpPr>
        <p:spPr bwMode="auto">
          <a:xfrm>
            <a:off x="272480" y="0"/>
            <a:ext cx="2730303" cy="36004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es-EC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itchFamily="66" charset="0"/>
                <a:ea typeface="Calibri"/>
                <a:cs typeface="Arial"/>
              </a:rPr>
              <a:t>Sushi</a:t>
            </a:r>
            <a:endParaRPr lang="es-ES" sz="13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ura MT Script Capitals" pitchFamily="66" charset="0"/>
              <a:ea typeface="Calibri"/>
              <a:cs typeface="Times New Roman"/>
            </a:endParaRPr>
          </a:p>
        </p:txBody>
      </p:sp>
      <p:sp>
        <p:nvSpPr>
          <p:cNvPr id="52" name="51 Placa"/>
          <p:cNvSpPr/>
          <p:nvPr/>
        </p:nvSpPr>
        <p:spPr>
          <a:xfrm>
            <a:off x="0" y="0"/>
            <a:ext cx="3296816" cy="6858000"/>
          </a:xfrm>
          <a:prstGeom prst="plaque">
            <a:avLst>
              <a:gd name="adj" fmla="val 5718"/>
            </a:avLst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s-ES" dirty="0"/>
          </a:p>
        </p:txBody>
      </p:sp>
      <p:sp>
        <p:nvSpPr>
          <p:cNvPr id="53" name="Text Box 81"/>
          <p:cNvSpPr txBox="1">
            <a:spLocks noChangeArrowheads="1" noChangeShapeType="1"/>
          </p:cNvSpPr>
          <p:nvPr/>
        </p:nvSpPr>
        <p:spPr bwMode="auto">
          <a:xfrm>
            <a:off x="161039" y="394377"/>
            <a:ext cx="3176067" cy="565777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C" sz="700" b="1" dirty="0" err="1">
                <a:solidFill>
                  <a:srgbClr val="FFC000"/>
                </a:solidFill>
                <a:latin typeface="Tempus Sans ITC"/>
                <a:ea typeface="Calibri"/>
                <a:cs typeface="Times New Roman"/>
              </a:rPr>
              <a:t>Rainbow</a:t>
            </a:r>
            <a:r>
              <a:rPr lang="es-EC" sz="700" b="1" dirty="0">
                <a:solidFill>
                  <a:srgbClr val="FFC000"/>
                </a:solidFill>
                <a:latin typeface="Tempus Sans ITC"/>
                <a:ea typeface="Calibri"/>
                <a:cs typeface="Times New Roman"/>
              </a:rPr>
              <a:t> Roll</a:t>
            </a:r>
            <a:r>
              <a:rPr lang="en-US" sz="700" b="1" dirty="0">
                <a:solidFill>
                  <a:srgbClr val="FFC000"/>
                </a:solidFill>
                <a:latin typeface="Tempus Sans ITC" pitchFamily="82" charset="0"/>
                <a:ea typeface="Calibri"/>
                <a:cs typeface="Times New Roman"/>
              </a:rPr>
              <a:t>_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 _ _ _  _ _ _ _ _ _ _ _ _ _ _ _ _ _ _ _  _ _ _  18,35 </a:t>
            </a:r>
            <a:r>
              <a:rPr lang="es-ES" sz="700" b="1" dirty="0">
                <a:solidFill>
                  <a:schemeClr val="tx1">
                    <a:lumMod val="65000"/>
                  </a:schemeClr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b="1" dirty="0">
                <a:solidFill>
                  <a:schemeClr val="tx1">
                    <a:lumMod val="65000"/>
                  </a:schemeClr>
                </a:solidFill>
                <a:latin typeface="Tempus Sans ITC"/>
                <a:ea typeface="Times New Roman"/>
                <a:cs typeface="Arial"/>
              </a:rPr>
            </a:br>
            <a:r>
              <a:rPr lang="es-ES" sz="700" dirty="0">
                <a:solidFill>
                  <a:schemeClr val="bg1"/>
                </a:solidFill>
                <a:latin typeface="High Tower Text"/>
                <a:ea typeface="Calibri"/>
                <a:cs typeface="Arial"/>
              </a:rPr>
              <a:t> 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Calibri"/>
                <a:cs typeface="Arial"/>
              </a:rPr>
              <a:t>Atún, camarones, cola amarilla, salmón, barritas de cangrejo, </a:t>
            </a:r>
          </a:p>
          <a:p>
            <a:r>
              <a:rPr lang="es-ES" sz="700" i="1" dirty="0">
                <a:solidFill>
                  <a:schemeClr val="bg1"/>
                </a:solidFill>
                <a:latin typeface="High Tower Text"/>
                <a:ea typeface="Calibri"/>
                <a:cs typeface="Arial"/>
              </a:rPr>
              <a:t>aguacate, pepino</a:t>
            </a:r>
            <a:r>
              <a:rPr lang="es-EC" sz="700" i="1" dirty="0">
                <a:solidFill>
                  <a:schemeClr val="bg1"/>
                </a:solidFill>
                <a:latin typeface="Tempus Sans ITC"/>
                <a:ea typeface="Calibri"/>
                <a:cs typeface="Arial"/>
              </a:rPr>
              <a:t> </a:t>
            </a: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Tuna, shrimp, yellowtail, salmon, crabstick </a:t>
            </a:r>
            <a:r>
              <a:rPr lang="en-US" sz="700" i="1" dirty="0" err="1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meat,avocado</a:t>
            </a:r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, cucumber</a:t>
            </a:r>
            <a:endParaRPr lang="es-ES" sz="700" dirty="0">
              <a:solidFill>
                <a:schemeClr val="tx2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55" name="Text Box 81"/>
          <p:cNvSpPr txBox="1">
            <a:spLocks noChangeArrowheads="1" noChangeShapeType="1"/>
          </p:cNvSpPr>
          <p:nvPr/>
        </p:nvSpPr>
        <p:spPr bwMode="auto">
          <a:xfrm>
            <a:off x="161039" y="960154"/>
            <a:ext cx="3231788" cy="514343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Roll of </a:t>
            </a:r>
            <a:r>
              <a:rPr lang="es-ES" sz="700" b="1" dirty="0" err="1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the</a:t>
            </a:r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 </a:t>
            </a:r>
            <a:r>
              <a:rPr lang="es-ES" sz="700" b="1" dirty="0" err="1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House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_  _ _ _  _ _ _ _ _ _ _ _ _ _ _ _ _ _ _ _ _ _ _ _ _ _ _ _ _ _ 18,35</a:t>
            </a:r>
            <a:r>
              <a:rPr lang="es-EC" sz="700" dirty="0">
                <a:solidFill>
                  <a:srgbClr val="F2F2F2"/>
                </a:solidFill>
                <a:latin typeface="High Tower Text"/>
                <a:ea typeface="Calibri"/>
                <a:cs typeface="Arial"/>
              </a:rPr>
              <a:t> </a:t>
            </a:r>
            <a:r>
              <a:rPr lang="es-EC" sz="700" i="1" dirty="0">
                <a:solidFill>
                  <a:schemeClr val="bg1"/>
                </a:solidFill>
                <a:latin typeface="High Tower Text"/>
                <a:ea typeface="Calibri"/>
                <a:cs typeface="Arial"/>
              </a:rPr>
              <a:t>Rebanadas de aguacate, Barritas de cangrejo, pepino,</a:t>
            </a:r>
          </a:p>
          <a:p>
            <a:r>
              <a:rPr lang="es-EC" sz="700" i="1" dirty="0">
                <a:solidFill>
                  <a:schemeClr val="bg1"/>
                </a:solidFill>
                <a:latin typeface="High Tower Text"/>
                <a:ea typeface="Calibri"/>
                <a:cs typeface="Arial"/>
              </a:rPr>
              <a:t> huevo semillas tostadas de sésamo</a:t>
            </a:r>
          </a:p>
          <a:p>
            <a:r>
              <a:rPr lang="en-US" sz="700" i="1" dirty="0">
                <a:solidFill>
                  <a:schemeClr val="tx1">
                    <a:lumMod val="85000"/>
                  </a:schemeClr>
                </a:solidFill>
                <a:latin typeface="High Tower Text"/>
                <a:ea typeface="Times New Roman"/>
                <a:cs typeface="Arial"/>
              </a:rPr>
              <a:t>Sliced avocado, crabstick meat, cucumber, egg, roasted sesame seeds</a:t>
            </a:r>
            <a:endParaRPr lang="es-ES" sz="700" i="1" dirty="0">
              <a:solidFill>
                <a:schemeClr val="tx1">
                  <a:lumMod val="8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s-ES" sz="600" dirty="0">
                <a:solidFill>
                  <a:srgbClr val="363636"/>
                </a:solidFill>
                <a:latin typeface="Juice ITC"/>
                <a:ea typeface="Times New Roman"/>
                <a:cs typeface="Arial"/>
              </a:rPr>
              <a:t> 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Tempus Sans ITC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59" name="Text Box 81"/>
          <p:cNvSpPr txBox="1">
            <a:spLocks noChangeArrowheads="1" noChangeShapeType="1"/>
          </p:cNvSpPr>
          <p:nvPr/>
        </p:nvSpPr>
        <p:spPr bwMode="auto">
          <a:xfrm>
            <a:off x="161039" y="1525932"/>
            <a:ext cx="3231788" cy="565777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Lover's</a:t>
            </a:r>
            <a:r>
              <a:rPr lang="es-ES" sz="7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 </a:t>
            </a:r>
            <a:r>
              <a:rPr lang="es-ES" sz="700" b="1" dirty="0" err="1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Shrimp</a:t>
            </a:r>
            <a:r>
              <a:rPr lang="es-ES" sz="7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_ _ _ _ _  _ _ _ _ _ _ _ _ _ _ _ _ _ _ 18,12</a:t>
            </a: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</a:p>
          <a:p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Barritas de cangrejo, aguacate, </a:t>
            </a:r>
            <a:r>
              <a:rPr lang="es-AR" sz="700" i="1" dirty="0" err="1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tempura</a:t>
            </a: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de camarón, camarón, </a:t>
            </a:r>
          </a:p>
          <a:p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pepino</a:t>
            </a:r>
            <a:r>
              <a:rPr lang="en-U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.</a:t>
            </a:r>
          </a:p>
          <a:p>
            <a:r>
              <a:rPr lang="en-US" sz="700" i="1" dirty="0">
                <a:solidFill>
                  <a:srgbClr val="F2F2F2"/>
                </a:solidFill>
                <a:latin typeface="High Tower Text"/>
                <a:ea typeface="Times New Roman"/>
                <a:cs typeface="Arial"/>
              </a:rPr>
              <a:t>Crabstick meat, avocado, shrimp tempura, shrimp, cucumber</a:t>
            </a:r>
            <a:endParaRPr lang="es-ES" sz="700" i="1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63" name="62 Placa"/>
          <p:cNvSpPr/>
          <p:nvPr/>
        </p:nvSpPr>
        <p:spPr>
          <a:xfrm>
            <a:off x="6753200" y="0"/>
            <a:ext cx="3152800" cy="6858000"/>
          </a:xfrm>
          <a:prstGeom prst="plaque">
            <a:avLst>
              <a:gd name="adj" fmla="val 5718"/>
            </a:avLst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s-ES" dirty="0"/>
          </a:p>
        </p:txBody>
      </p:sp>
      <p:pic>
        <p:nvPicPr>
          <p:cNvPr id="2136" name="Picture 88" descr="PH02755U"/>
          <p:cNvPicPr preferRelativeResize="0">
            <a:picLocks noChangeArrowheads="1" noChangeShapeType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rot="7694603">
            <a:off x="4577414" y="4775252"/>
            <a:ext cx="696627" cy="754679"/>
          </a:xfrm>
          <a:prstGeom prst="ellipse">
            <a:avLst/>
          </a:prstGeom>
          <a:ln w="38100" cap="rnd">
            <a:solidFill>
              <a:srgbClr val="FFC000"/>
            </a:solidFill>
          </a:ln>
          <a:effectLst>
            <a:glow rad="101600">
              <a:srgbClr val="FF0000">
                <a:alpha val="60000"/>
              </a:srgb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6" name="65 Imagen" descr="AGUACATEc_9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2720" y="548680"/>
            <a:ext cx="681761" cy="4114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67" name="66 Imagen" descr="AGUACATEc_9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32720" y="1114458"/>
            <a:ext cx="681761" cy="39424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68" name="67 Imagen" descr="AGUACATEc_9v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32720" y="1700635"/>
            <a:ext cx="681761" cy="3910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69" name="Text Box 81"/>
          <p:cNvSpPr txBox="1">
            <a:spLocks noChangeArrowheads="1" noChangeShapeType="1"/>
          </p:cNvSpPr>
          <p:nvPr/>
        </p:nvSpPr>
        <p:spPr bwMode="auto">
          <a:xfrm>
            <a:off x="161039" y="2143143"/>
            <a:ext cx="3231788" cy="565777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FF0000"/>
                </a:solidFill>
                <a:latin typeface="Tempus Sans ITC"/>
                <a:ea typeface="Times New Roman"/>
                <a:cs typeface="Arial"/>
              </a:rPr>
              <a:t>Spider Roll </a:t>
            </a:r>
            <a:r>
              <a:rPr lang="en-US" sz="700" b="1" dirty="0">
                <a:solidFill>
                  <a:schemeClr val="tx2"/>
                </a:solidFill>
                <a:latin typeface="Tempus Sans ITC" pitchFamily="82" charset="0"/>
                <a:ea typeface="Calibri"/>
                <a:cs typeface="Times New Roman"/>
              </a:rPr>
              <a:t>_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_ _ _ _  _ _ _ _ _ _ _ _ _ _ _  _ _ _ _ _ _ __ 18,14</a:t>
            </a: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</a:p>
          <a:p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Barritas de cangrejo, hoja verde, pepino, aguacate, soja </a:t>
            </a: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Soft shell crab, crabstick meat, green leaf, cucumber, avocado,</a:t>
            </a: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 soybean paper</a:t>
            </a:r>
            <a:endParaRPr lang="es-AR" sz="700" i="1" dirty="0">
              <a:solidFill>
                <a:schemeClr val="tx2"/>
              </a:solidFill>
              <a:latin typeface="High Tower Text"/>
              <a:ea typeface="Times New Roman"/>
              <a:cs typeface="Arial"/>
            </a:endParaRPr>
          </a:p>
          <a:p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70" name="69 Imagen" descr="AGUACATEc_9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32720" y="2317847"/>
            <a:ext cx="646490" cy="3910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71" name="Text Box 81"/>
          <p:cNvSpPr txBox="1">
            <a:spLocks noChangeArrowheads="1" noChangeShapeType="1"/>
          </p:cNvSpPr>
          <p:nvPr/>
        </p:nvSpPr>
        <p:spPr bwMode="auto">
          <a:xfrm>
            <a:off x="161039" y="2760354"/>
            <a:ext cx="2991761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Spicy</a:t>
            </a:r>
            <a:r>
              <a:rPr lang="es-ES" sz="7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 Tuna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_  _ _ _ _ _ _ _ _ _ _ _ _ _ _ _ _ _ _ __ 18,09   </a:t>
            </a: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Atún con una salsa picante, pepino y semillas tostadas de </a:t>
            </a:r>
            <a:r>
              <a:rPr lang="es-ES" sz="700" i="1" dirty="0" err="1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sesame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Tuna with a spicy sauce, cucumber and roasted sesame seeds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72" name="71 Imagen" descr="AGUACATEc_9v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432720" y="2954782"/>
            <a:ext cx="646490" cy="37608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73" name="Text Box 81"/>
          <p:cNvSpPr txBox="1">
            <a:spLocks noChangeArrowheads="1" noChangeShapeType="1"/>
          </p:cNvSpPr>
          <p:nvPr/>
        </p:nvSpPr>
        <p:spPr bwMode="auto">
          <a:xfrm>
            <a:off x="161039" y="3326131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FF0000"/>
                </a:solidFill>
                <a:latin typeface="Tempus Sans ITC"/>
                <a:ea typeface="Times New Roman"/>
                <a:cs typeface="Arial"/>
              </a:rPr>
              <a:t>Boston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_  _ _ _ _ _ _ _ _ _ _ _ _  __ _ _ _ _ _ _ __ 18,20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Barritas de cangrejo, aguacate, pepino, atún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Crabstick meat, avocado, cucumber, tuna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74" name="73 Imagen" descr="AGUACATEc_9v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432720" y="3523952"/>
            <a:ext cx="646490" cy="367957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75" name="Text Box 81"/>
          <p:cNvSpPr txBox="1">
            <a:spLocks noChangeArrowheads="1" noChangeShapeType="1"/>
          </p:cNvSpPr>
          <p:nvPr/>
        </p:nvSpPr>
        <p:spPr bwMode="auto">
          <a:xfrm>
            <a:off x="161039" y="3891908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Vegie</a:t>
            </a:r>
            <a:r>
              <a:rPr lang="es-ES" sz="7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_  _ _ _ _ _ _ _ _ _ _ _ _ _ _ _ _ _ _ _ _ _ __ 18,20        </a:t>
            </a: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</a:p>
          <a:p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Arroz, caviar, alga </a:t>
            </a:r>
            <a:r>
              <a:rPr lang="es-ES" sz="700" i="1" dirty="0" err="1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nori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, hojas tostadas aguacate, pepino, lombarda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Rice, caviar, </a:t>
            </a:r>
            <a:r>
              <a:rPr lang="en-US" sz="700" i="1" dirty="0" err="1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nori</a:t>
            </a:r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 seaweed, toasted avocado leaves, cucumber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76" name="75 Imagen" descr="AGUACATEc_9v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432720" y="4046211"/>
            <a:ext cx="637860" cy="36004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77" name="Text Box 81"/>
          <p:cNvSpPr txBox="1">
            <a:spLocks noChangeArrowheads="1" noChangeShapeType="1"/>
          </p:cNvSpPr>
          <p:nvPr/>
        </p:nvSpPr>
        <p:spPr bwMode="auto">
          <a:xfrm>
            <a:off x="161039" y="4457686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FF0000"/>
                </a:solidFill>
                <a:latin typeface="Tempus Sans ITC"/>
                <a:ea typeface="Times New Roman"/>
                <a:cs typeface="Arial"/>
              </a:rPr>
              <a:t>Caterpillar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 _ _ _ _ _ _ _ _ _ _ _ _ _ _ _ _ _ _ _ _ _ _ _ _ __  18,42  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Anguila, pepino, aguacate y semillas tostadas de sésamo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Eel, cucumber, avocado and roasted sesame seeds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78" name="77 Imagen" descr="AGUACATEc_9v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432720" y="4611989"/>
            <a:ext cx="666083" cy="4114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81" name="Text Box 81"/>
          <p:cNvSpPr txBox="1">
            <a:spLocks noChangeArrowheads="1" noChangeShapeType="1"/>
          </p:cNvSpPr>
          <p:nvPr/>
        </p:nvSpPr>
        <p:spPr bwMode="auto">
          <a:xfrm>
            <a:off x="161039" y="5023463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Dragon</a:t>
            </a:r>
            <a:r>
              <a:rPr lang="es-ES" sz="7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_  _ _ _ _  _ _ _ _ _ _ _ _ _ _ _ _ _ _ _ _ __  19,78 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endParaRPr lang="es-ES" sz="700" dirty="0">
              <a:solidFill>
                <a:srgbClr val="363636"/>
              </a:solidFill>
              <a:latin typeface="Tempus Sans ITC"/>
              <a:ea typeface="Times New Roman"/>
              <a:cs typeface="Arial"/>
            </a:endParaRPr>
          </a:p>
          <a:p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Anguila, aguacate, Barritas de cangrejo, pepino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Eel, avocado, crabstick meat, cucumber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85" name="84 Imagen" descr="AGUACATEc_9v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432720" y="5177766"/>
            <a:ext cx="625808" cy="4114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86" name="Text Box 81"/>
          <p:cNvSpPr txBox="1">
            <a:spLocks noChangeArrowheads="1" noChangeShapeType="1"/>
          </p:cNvSpPr>
          <p:nvPr/>
        </p:nvSpPr>
        <p:spPr bwMode="auto">
          <a:xfrm>
            <a:off x="161039" y="5589240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FF0000"/>
                </a:solidFill>
                <a:latin typeface="Tempus Sans ITC"/>
                <a:ea typeface="Times New Roman"/>
                <a:cs typeface="Arial"/>
              </a:rPr>
              <a:t>California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_ _  _ _ _ __ _ _ _ _ _ _ _ _ _ _ _ _ _ _ _ _ _ _ _ _ _ _ _ __ 20,67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Aguacate, Barrita de cangrejo, pepino y semillas tostadas de sésamo 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Avocado, crabstick meat, cucumber and roasted sesame seeds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87" name="86 Imagen" descr="AGUACATEc_9v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432720" y="5743543"/>
            <a:ext cx="625808" cy="4114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88" name="Text Box 81"/>
          <p:cNvSpPr txBox="1">
            <a:spLocks noChangeArrowheads="1" noChangeShapeType="1"/>
          </p:cNvSpPr>
          <p:nvPr/>
        </p:nvSpPr>
        <p:spPr bwMode="auto">
          <a:xfrm>
            <a:off x="161039" y="6155017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Filadelphia</a:t>
            </a:r>
            <a:r>
              <a:rPr lang="es-ES" sz="7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 Roll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_ _ _ _ _ _ _ _ _ _  _ _ _ _  _ __ _ _ _ _ _ _ _ _ _ _ _ _ __ 18,24 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s-AR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</a:t>
            </a:r>
          </a:p>
          <a:p>
            <a:r>
              <a:rPr lang="es-ES" sz="700" i="1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Salmón marinado, queso crema, aguacate y pepino</a:t>
            </a:r>
            <a:endParaRPr lang="es-AR" sz="700" i="1" dirty="0">
              <a:solidFill>
                <a:schemeClr val="bg1"/>
              </a:solidFill>
              <a:latin typeface="High Tower Text"/>
              <a:ea typeface="Times New Roman"/>
              <a:cs typeface="Arial"/>
            </a:endParaRPr>
          </a:p>
          <a:p>
            <a:r>
              <a:rPr lang="en-US" sz="700" i="1" dirty="0">
                <a:solidFill>
                  <a:schemeClr val="tx2"/>
                </a:solidFill>
                <a:latin typeface="High Tower Text"/>
                <a:ea typeface="Times New Roman"/>
                <a:cs typeface="Arial"/>
              </a:rPr>
              <a:t>Marinated salmon, cream cheese, avocado and cucumber</a:t>
            </a:r>
            <a:endParaRPr lang="es-EC" sz="700" i="1" dirty="0">
              <a:solidFill>
                <a:schemeClr val="bg1"/>
              </a:solidFill>
              <a:latin typeface="High Tower Text"/>
              <a:ea typeface="Calibri"/>
              <a:cs typeface="Arial"/>
            </a:endParaRPr>
          </a:p>
        </p:txBody>
      </p:sp>
      <p:pic>
        <p:nvPicPr>
          <p:cNvPr id="89" name="88 Imagen" descr="AGUACATEc_9v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432720" y="6309320"/>
            <a:ext cx="624881" cy="41147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260 Placa"/>
          <p:cNvSpPr/>
          <p:nvPr/>
        </p:nvSpPr>
        <p:spPr>
          <a:xfrm>
            <a:off x="1" y="0"/>
            <a:ext cx="3152799" cy="6858000"/>
          </a:xfrm>
          <a:prstGeom prst="plaque">
            <a:avLst>
              <a:gd name="adj" fmla="val 5718"/>
            </a:avLst>
          </a:prstGeom>
          <a:solidFill>
            <a:schemeClr val="bg1"/>
          </a:solidFill>
          <a:ln w="825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s-ES" dirty="0"/>
          </a:p>
        </p:txBody>
      </p:sp>
      <p:pic>
        <p:nvPicPr>
          <p:cNvPr id="264" name="263 Imagen" descr="AGUACATEc_9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6846" y="548680"/>
            <a:ext cx="1170130" cy="72008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266" name="265 Imagen" descr="AGUACATEc_9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2567" y="4303383"/>
            <a:ext cx="1058689" cy="732937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269" name="268 Imagen" descr="AGUACATEc_9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2480" y="4663423"/>
            <a:ext cx="601781" cy="37032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270" name="269 Imagen" descr="AGUACATEc_9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78417" y="4611988"/>
            <a:ext cx="651933" cy="40118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272" name="271 Imagen" descr="AGUACATEc_9v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29364" y="3933056"/>
            <a:ext cx="936104" cy="576063"/>
          </a:xfrm>
          <a:prstGeom prst="rect">
            <a:avLst/>
          </a:prstGeom>
        </p:spPr>
      </p:pic>
      <p:pic>
        <p:nvPicPr>
          <p:cNvPr id="273" name="272 Imagen" descr="AGUACATEc_9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29364" y="4725144"/>
            <a:ext cx="936104" cy="576063"/>
          </a:xfrm>
          <a:prstGeom prst="rect">
            <a:avLst/>
          </a:prstGeom>
        </p:spPr>
      </p:pic>
      <p:pic>
        <p:nvPicPr>
          <p:cNvPr id="274" name="273 Imagen" descr="AGUACATEc_9v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903217" y="4581129"/>
            <a:ext cx="936104" cy="576063"/>
          </a:xfrm>
          <a:prstGeom prst="rect">
            <a:avLst/>
          </a:prstGeom>
        </p:spPr>
      </p:pic>
      <p:pic>
        <p:nvPicPr>
          <p:cNvPr id="275" name="274 Imagen" descr="AGUACATEc_9v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981225" y="4077073"/>
            <a:ext cx="936104" cy="576063"/>
          </a:xfrm>
          <a:prstGeom prst="rect">
            <a:avLst/>
          </a:prstGeom>
        </p:spPr>
      </p:pic>
      <p:sp>
        <p:nvSpPr>
          <p:cNvPr id="16" name="15 Placa"/>
          <p:cNvSpPr/>
          <p:nvPr/>
        </p:nvSpPr>
        <p:spPr>
          <a:xfrm>
            <a:off x="3152800" y="0"/>
            <a:ext cx="3528392" cy="6858000"/>
          </a:xfrm>
          <a:prstGeom prst="plaque">
            <a:avLst>
              <a:gd name="adj" fmla="val 5718"/>
            </a:avLst>
          </a:prstGeom>
          <a:noFill/>
          <a:ln w="825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s-ES" dirty="0"/>
          </a:p>
        </p:txBody>
      </p:sp>
      <p:sp>
        <p:nvSpPr>
          <p:cNvPr id="17" name="16 Placa"/>
          <p:cNvSpPr/>
          <p:nvPr/>
        </p:nvSpPr>
        <p:spPr>
          <a:xfrm>
            <a:off x="6753200" y="0"/>
            <a:ext cx="3152800" cy="6858000"/>
          </a:xfrm>
          <a:prstGeom prst="plaque">
            <a:avLst>
              <a:gd name="adj" fmla="val 5718"/>
            </a:avLst>
          </a:prstGeom>
          <a:solidFill>
            <a:schemeClr val="bg1"/>
          </a:solidFill>
          <a:ln w="825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s-ES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18" name="Text Box 81"/>
          <p:cNvSpPr txBox="1">
            <a:spLocks noChangeArrowheads="1" noChangeShapeType="1"/>
          </p:cNvSpPr>
          <p:nvPr/>
        </p:nvSpPr>
        <p:spPr bwMode="auto">
          <a:xfrm>
            <a:off x="328201" y="85772"/>
            <a:ext cx="2618862" cy="411474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AR" sz="1200" dirty="0">
                <a:solidFill>
                  <a:srgbClr val="FF1111"/>
                </a:solidFill>
                <a:latin typeface="Matura MT Script Capitals"/>
                <a:ea typeface="Times New Roman"/>
                <a:cs typeface="Arial"/>
              </a:rPr>
              <a:t>Ensaladas y Guarniciones</a:t>
            </a:r>
            <a:endParaRPr lang="es-ES" sz="8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es-AR" sz="1200" dirty="0">
                <a:solidFill>
                  <a:schemeClr val="accent2">
                    <a:lumMod val="60000"/>
                    <a:lumOff val="40000"/>
                  </a:schemeClr>
                </a:solidFill>
                <a:latin typeface="Matura MT Script Capitals"/>
                <a:ea typeface="Times New Roman"/>
                <a:cs typeface="Arial"/>
              </a:rPr>
              <a:t>Salad &amp;</a:t>
            </a:r>
            <a:r>
              <a:rPr lang="es-AR" sz="1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atura MT Script Capitals"/>
                <a:ea typeface="Times New Roman"/>
                <a:cs typeface="Arial"/>
              </a:rPr>
              <a:t>Saddlery</a:t>
            </a:r>
            <a:endParaRPr lang="es-ES" sz="800" dirty="0">
              <a:solidFill>
                <a:schemeClr val="accent2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 Box 81"/>
          <p:cNvSpPr txBox="1">
            <a:spLocks noChangeArrowheads="1" noChangeShapeType="1"/>
          </p:cNvSpPr>
          <p:nvPr/>
        </p:nvSpPr>
        <p:spPr bwMode="auto">
          <a:xfrm>
            <a:off x="105319" y="1268760"/>
            <a:ext cx="3064626" cy="925817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6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Ensalada Emperador</a:t>
            </a:r>
            <a:r>
              <a:rPr lang="es-ES" sz="400" dirty="0">
                <a:solidFill>
                  <a:srgbClr val="000000"/>
                </a:solidFill>
                <a:latin typeface="Bodoni MT"/>
                <a:ea typeface="Times New Roman"/>
                <a:cs typeface="Arial"/>
              </a:rPr>
              <a:t> </a:t>
            </a:r>
            <a:r>
              <a:rPr lang="es-ES" sz="600" dirty="0">
                <a:solidFill>
                  <a:srgbClr val="000000"/>
                </a:solidFill>
                <a:latin typeface="Bodoni MT"/>
                <a:ea typeface="Times New Roman"/>
                <a:cs typeface="Arial"/>
              </a:rPr>
              <a:t/>
            </a:r>
            <a:br>
              <a:rPr lang="es-ES" sz="600" dirty="0">
                <a:solidFill>
                  <a:srgbClr val="000000"/>
                </a:solidFill>
                <a:latin typeface="Bodoni MT"/>
                <a:ea typeface="Times New Roman"/>
                <a:cs typeface="Arial"/>
              </a:rPr>
            </a:br>
            <a:r>
              <a:rPr lang="es-ES" sz="600" dirty="0">
                <a:latin typeface="High Tower Text"/>
                <a:ea typeface="Times New Roman"/>
                <a:cs typeface="Arial"/>
              </a:rPr>
              <a:t>Ensalada con  toronja, aguacate, espárragos, pepino y un surtido de verduras frescas servido con salsa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wasabi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. Aceite y vinagre o aderezo de jengibre también disponibles. Añada a su elección pollo, carne o camarones. </a:t>
            </a:r>
            <a:r>
              <a:rPr lang="en-US" sz="600" dirty="0">
                <a:latin typeface="High Tower Text"/>
                <a:ea typeface="Times New Roman"/>
                <a:cs typeface="Arial"/>
              </a:rPr>
              <a:t>Se </a:t>
            </a:r>
            <a:r>
              <a:rPr lang="en-US" sz="600" dirty="0" err="1">
                <a:latin typeface="High Tower Text"/>
                <a:ea typeface="Times New Roman"/>
                <a:cs typeface="Arial"/>
              </a:rPr>
              <a:t>sirve</a:t>
            </a:r>
            <a:r>
              <a:rPr lang="en-US" sz="600" dirty="0">
                <a:latin typeface="High Tower Text"/>
                <a:ea typeface="Times New Roman"/>
                <a:cs typeface="Arial"/>
              </a:rPr>
              <a:t> con </a:t>
            </a:r>
            <a:r>
              <a:rPr lang="en-US" sz="600" dirty="0" err="1">
                <a:latin typeface="High Tower Text"/>
                <a:ea typeface="Times New Roman"/>
                <a:cs typeface="Arial"/>
              </a:rPr>
              <a:t>arroz</a:t>
            </a:r>
            <a:r>
              <a:rPr lang="en-US" sz="600" dirty="0">
                <a:latin typeface="High Tower Text"/>
                <a:ea typeface="Times New Roman"/>
                <a:cs typeface="Arial"/>
              </a:rPr>
              <a:t> integral.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r>
              <a:rPr lang="en-US" sz="600" dirty="0">
                <a:latin typeface="High Tower Text"/>
                <a:ea typeface="Times New Roman"/>
                <a:cs typeface="Arial"/>
              </a:rPr>
              <a:t> </a:t>
            </a:r>
            <a:r>
              <a:rPr lang="en-US" sz="6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Emperor’s Salad</a:t>
            </a:r>
            <a:r>
              <a:rPr lang="en-US" sz="600" dirty="0">
                <a:latin typeface="Bodoni MT"/>
                <a:ea typeface="Times New Roman"/>
                <a:cs typeface="Arial"/>
              </a:rPr>
              <a:t/>
            </a:r>
            <a:br>
              <a:rPr lang="en-US" sz="600" dirty="0">
                <a:latin typeface="Bodoni MT"/>
                <a:ea typeface="Times New Roman"/>
                <a:cs typeface="Arial"/>
              </a:rPr>
            </a:br>
            <a:r>
              <a:rPr lang="en-US" sz="600" dirty="0">
                <a:latin typeface="High Tower Text"/>
                <a:ea typeface="Times New Roman"/>
                <a:cs typeface="Arial"/>
              </a:rPr>
              <a:t>Garden salad with grapefruit, avocado, asparagus, English cucumber and assorted</a:t>
            </a:r>
            <a:br>
              <a:rPr lang="en-US" sz="600" dirty="0">
                <a:latin typeface="High Tower Text"/>
                <a:ea typeface="Times New Roman"/>
                <a:cs typeface="Arial"/>
              </a:rPr>
            </a:br>
            <a:r>
              <a:rPr lang="en-US" sz="600" dirty="0">
                <a:latin typeface="High Tower Text"/>
                <a:ea typeface="Times New Roman"/>
                <a:cs typeface="Arial"/>
              </a:rPr>
              <a:t>fresh vegetables served with wasabi dressing. Oil and vinegar or ginger dressing also available. Still not enough? Then add your choice of chicken, steak* or colossal shrimp.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Served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with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brown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rice.</a:t>
            </a:r>
          </a:p>
          <a:p>
            <a:pPr algn="ctr"/>
            <a:endParaRPr lang="es-EC" sz="6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24" name="Text Box 81"/>
          <p:cNvSpPr txBox="1">
            <a:spLocks noChangeArrowheads="1" noChangeShapeType="1"/>
          </p:cNvSpPr>
          <p:nvPr/>
        </p:nvSpPr>
        <p:spPr bwMode="auto">
          <a:xfrm>
            <a:off x="272480" y="2143143"/>
            <a:ext cx="2563142" cy="36004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Emperor' salad with chicken _ _ _ _ _ _ _ _ _ _ _ _ _ _ _ _ _ _ _ _ _ _ 3,90 </a:t>
            </a:r>
          </a:p>
          <a:p>
            <a:pPr lvl="0"/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Emperor' salad with steak _ _ _ _ _ _ _ _ _ _ _ _ _ _ _ _ _ _ _ _ _ _ _  3,93</a:t>
            </a:r>
          </a:p>
          <a:p>
            <a:pPr lvl="0"/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Emperor' salad with shrimp _ _ _ _ _ _ _ _ _ _ _ _ _ _ _ _ _ _ _ _ _ _  3,93</a:t>
            </a:r>
            <a:endParaRPr lang="es-E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</p:txBody>
      </p:sp>
      <p:sp>
        <p:nvSpPr>
          <p:cNvPr id="26" name="Text Box 81"/>
          <p:cNvSpPr txBox="1">
            <a:spLocks noChangeArrowheads="1" noChangeShapeType="1"/>
          </p:cNvSpPr>
          <p:nvPr/>
        </p:nvSpPr>
        <p:spPr bwMode="auto">
          <a:xfrm>
            <a:off x="105319" y="2503183"/>
            <a:ext cx="3064626" cy="668646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AR" sz="6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Delicia del Jardín</a:t>
            </a:r>
            <a:r>
              <a:rPr lang="es-AR" sz="600" dirty="0">
                <a:solidFill>
                  <a:srgbClr val="000000"/>
                </a:solidFill>
                <a:latin typeface="Bodoni MT"/>
                <a:ea typeface="Times New Roman"/>
                <a:cs typeface="Arial"/>
              </a:rPr>
              <a:t> </a:t>
            </a:r>
            <a:br>
              <a:rPr lang="es-AR" sz="600" dirty="0">
                <a:solidFill>
                  <a:srgbClr val="000000"/>
                </a:solidFill>
                <a:latin typeface="Bodoni MT"/>
                <a:ea typeface="Times New Roman"/>
                <a:cs typeface="Arial"/>
              </a:rPr>
            </a:br>
            <a:r>
              <a:rPr lang="es-AR" sz="600" dirty="0">
                <a:latin typeface="High Tower Text"/>
                <a:ea typeface="Times New Roman"/>
                <a:cs typeface="Arial"/>
              </a:rPr>
              <a:t>Espárragos y otras hortalizas varias, cocinada en la parrilla delante de sus ojos y acompañada con un vinagre balsámico blanco. 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Servido con aperitivo tofu y arroz integral</a:t>
            </a:r>
            <a:r>
              <a:rPr lang="es-ES" sz="600" dirty="0">
                <a:latin typeface="Bodoni MT"/>
                <a:ea typeface="Times New Roman"/>
                <a:cs typeface="Arial"/>
              </a:rPr>
              <a:t>.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srgbClr val="FFC000"/>
                </a:solidFill>
                <a:latin typeface="Tempus Sans ITC"/>
                <a:ea typeface="Times New Roman"/>
                <a:cs typeface="Arial"/>
              </a:rPr>
              <a:t>Garden Delight</a:t>
            </a:r>
            <a:r>
              <a:rPr lang="en-US" sz="600" dirty="0">
                <a:solidFill>
                  <a:srgbClr val="363636"/>
                </a:solidFill>
                <a:latin typeface="Bodoni MT"/>
                <a:ea typeface="Times New Roman"/>
                <a:cs typeface="Arial"/>
              </a:rPr>
              <a:t/>
            </a:r>
            <a:br>
              <a:rPr lang="en-US" sz="600" dirty="0">
                <a:solidFill>
                  <a:srgbClr val="363636"/>
                </a:solidFill>
                <a:latin typeface="Bodoni MT"/>
                <a:ea typeface="Times New Roman"/>
                <a:cs typeface="Arial"/>
              </a:rPr>
            </a:br>
            <a:r>
              <a:rPr lang="en-US" sz="600" dirty="0">
                <a:latin typeface="High Tower Text"/>
                <a:ea typeface="Times New Roman"/>
                <a:cs typeface="Arial"/>
              </a:rPr>
              <a:t>Asparagus and other assorted fresh garden vegetables, steamed on the grill before your eyes and finished with a white balsamic vinegar.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Served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with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tofu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appetizer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and </a:t>
            </a:r>
            <a:r>
              <a:rPr lang="es-ES" sz="600" dirty="0" err="1">
                <a:latin typeface="High Tower Text"/>
                <a:ea typeface="Times New Roman"/>
                <a:cs typeface="Arial"/>
              </a:rPr>
              <a:t>brown</a:t>
            </a:r>
            <a:r>
              <a:rPr lang="es-ES" sz="600" dirty="0">
                <a:latin typeface="High Tower Text"/>
                <a:ea typeface="Times New Roman"/>
                <a:cs typeface="Arial"/>
              </a:rPr>
              <a:t> rice.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endParaRPr lang="es-EC" sz="6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27" name="Text Box 81"/>
          <p:cNvSpPr txBox="1">
            <a:spLocks noChangeArrowheads="1" noChangeShapeType="1"/>
          </p:cNvSpPr>
          <p:nvPr/>
        </p:nvSpPr>
        <p:spPr bwMode="auto">
          <a:xfrm>
            <a:off x="272480" y="3171829"/>
            <a:ext cx="2507421" cy="36004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fontAlgn="b"/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Garden salad </a:t>
            </a:r>
            <a:r>
              <a:rPr lang="es-ES" sz="600" b="1" dirty="0" err="1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with</a:t>
            </a:r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r>
              <a:rPr lang="es-ES" sz="600" b="1" dirty="0" err="1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chicken</a:t>
            </a:r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_ _ _ _ _ _ _ _ _ _ _ _ _ _ _ _ _ _ _ _ _ _ _ 3,99</a:t>
            </a:r>
            <a:endParaRPr lang="es-ES" sz="600" b="1" dirty="0">
              <a:solidFill>
                <a:schemeClr val="tx1">
                  <a:lumMod val="65000"/>
                </a:schemeClr>
              </a:solidFill>
              <a:latin typeface="Tempus Sans ITC" pitchFamily="82" charset="0"/>
            </a:endParaRPr>
          </a:p>
          <a:p>
            <a:pPr fontAlgn="b"/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Garden salad </a:t>
            </a:r>
            <a:r>
              <a:rPr lang="es-ES" sz="600" b="1" dirty="0" err="1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with</a:t>
            </a:r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r>
              <a:rPr lang="es-ES" sz="600" b="1" dirty="0" err="1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steak</a:t>
            </a:r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_ _ _ _ _ _ _ _ _ _ _ _ __ _  _ _ _ _ _ _ _ _ _  4,03</a:t>
            </a:r>
            <a:endParaRPr lang="es-ES" sz="600" b="1" dirty="0">
              <a:solidFill>
                <a:schemeClr val="tx1">
                  <a:lumMod val="65000"/>
                </a:schemeClr>
              </a:solidFill>
              <a:latin typeface="Tempus Sans ITC" pitchFamily="82" charset="0"/>
            </a:endParaRPr>
          </a:p>
          <a:p>
            <a:pPr fontAlgn="b"/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Garden salad </a:t>
            </a:r>
            <a:r>
              <a:rPr lang="es-ES" sz="600" b="1" dirty="0" err="1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with</a:t>
            </a:r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r>
              <a:rPr lang="es-ES" sz="600" b="1" dirty="0" err="1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shrimp</a:t>
            </a:r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_ _ _ _ _ _ _ _ _ _ _ _ _ __ _  _ _ _ _ _ _ _  4,21</a:t>
            </a:r>
            <a:endParaRPr lang="es-ES" sz="600" b="1" dirty="0">
              <a:solidFill>
                <a:schemeClr val="tx1">
                  <a:lumMod val="65000"/>
                </a:schemeClr>
              </a:solidFill>
              <a:latin typeface="Tempus Sans ITC" pitchFamily="82" charset="0"/>
              <a:ea typeface="Calibri"/>
              <a:cs typeface="Times New Roman"/>
            </a:endParaRPr>
          </a:p>
        </p:txBody>
      </p:sp>
      <p:sp>
        <p:nvSpPr>
          <p:cNvPr id="29" name="Text Box 81"/>
          <p:cNvSpPr txBox="1">
            <a:spLocks noChangeArrowheads="1" noChangeShapeType="1"/>
          </p:cNvSpPr>
          <p:nvPr/>
        </p:nvSpPr>
        <p:spPr bwMode="auto">
          <a:xfrm>
            <a:off x="105319" y="3531869"/>
            <a:ext cx="3064626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6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Ensalada de la casa</a:t>
            </a:r>
            <a:r>
              <a:rPr lang="es-ES" sz="700" b="1" dirty="0">
                <a:solidFill>
                  <a:srgbClr val="A1AB11"/>
                </a:solidFill>
                <a:latin typeface="High Tower Text"/>
                <a:ea typeface="Times New Roman"/>
                <a:cs typeface="Arial"/>
              </a:rPr>
              <a:t/>
            </a:r>
            <a:br>
              <a:rPr lang="es-ES" sz="700" b="1" dirty="0">
                <a:solidFill>
                  <a:srgbClr val="A1AB11"/>
                </a:solidFill>
                <a:latin typeface="High Tower Text"/>
                <a:ea typeface="Times New Roman"/>
                <a:cs typeface="Arial"/>
              </a:rPr>
            </a:br>
            <a:r>
              <a:rPr lang="es-AR" sz="600" dirty="0">
                <a:latin typeface="High Tower Text"/>
                <a:ea typeface="Times New Roman"/>
                <a:cs typeface="Arial"/>
              </a:rPr>
              <a:t>Verduras frescas, zanahorias y tomates maduros en aderezo de jengibre picante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r>
              <a:rPr lang="es-AR" sz="600" dirty="0">
                <a:latin typeface="High Tower Text"/>
                <a:ea typeface="Times New Roman"/>
                <a:cs typeface="Arial"/>
              </a:rPr>
              <a:t> </a:t>
            </a:r>
            <a:r>
              <a:rPr lang="en-US" sz="6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Salad</a:t>
            </a:r>
            <a:r>
              <a:rPr lang="en-US" sz="600" dirty="0">
                <a:solidFill>
                  <a:srgbClr val="363636"/>
                </a:solidFill>
                <a:latin typeface="High Tower Text"/>
                <a:ea typeface="Times New Roman"/>
                <a:cs typeface="Arial"/>
              </a:rPr>
              <a:t/>
            </a:r>
            <a:br>
              <a:rPr lang="en-US" sz="600" dirty="0">
                <a:solidFill>
                  <a:srgbClr val="363636"/>
                </a:solidFill>
                <a:latin typeface="High Tower Text"/>
                <a:ea typeface="Times New Roman"/>
                <a:cs typeface="Arial"/>
              </a:rPr>
            </a:br>
            <a:r>
              <a:rPr lang="en-US" sz="600" dirty="0">
                <a:latin typeface="High Tower Text"/>
                <a:ea typeface="Times New Roman"/>
                <a:cs typeface="Arial"/>
              </a:rPr>
              <a:t>Crisp greens carrots and ripe tomatoes in tangy ginger dressing.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s-ES" sz="600" dirty="0">
                <a:latin typeface="High Tower Text"/>
                <a:ea typeface="Times New Roman"/>
                <a:cs typeface="Arial"/>
              </a:rPr>
              <a:t>.</a:t>
            </a:r>
            <a:endParaRPr lang="es-ES" sz="600" dirty="0">
              <a:latin typeface="Calibri"/>
              <a:ea typeface="Calibri"/>
              <a:cs typeface="Times New Roman"/>
            </a:endParaRPr>
          </a:p>
          <a:p>
            <a:pPr algn="ctr"/>
            <a:endParaRPr lang="es-EC" sz="6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30" name="Text Box 81"/>
          <p:cNvSpPr txBox="1">
            <a:spLocks noChangeArrowheads="1" noChangeShapeType="1"/>
          </p:cNvSpPr>
          <p:nvPr/>
        </p:nvSpPr>
        <p:spPr bwMode="auto">
          <a:xfrm>
            <a:off x="272480" y="3943343"/>
            <a:ext cx="2451701" cy="154303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fontAlgn="b"/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Ensalada de la casa _ _ _</a:t>
            </a:r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_ _ _ _ _ _ _ _ _ _ _ _ _ _ _ _ _ _ _ _ _ _ _ _  3,99</a:t>
            </a:r>
            <a:endParaRPr lang="es-ES" sz="600" b="1" dirty="0">
              <a:solidFill>
                <a:schemeClr val="tx1">
                  <a:lumMod val="65000"/>
                </a:schemeClr>
              </a:solidFill>
              <a:latin typeface="Tempus Sans ITC" pitchFamily="82" charset="0"/>
            </a:endParaRPr>
          </a:p>
          <a:p>
            <a:pPr fontAlgn="b"/>
            <a:r>
              <a:rPr lang="es-ES" sz="6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</a:rPr>
              <a:t> </a:t>
            </a:r>
            <a:endParaRPr lang="es-ES" sz="600" b="1" dirty="0">
              <a:solidFill>
                <a:schemeClr val="tx1">
                  <a:lumMod val="65000"/>
                </a:schemeClr>
              </a:solidFill>
              <a:latin typeface="Tempus Sans ITC" pitchFamily="82" charset="0"/>
              <a:ea typeface="Calibri"/>
              <a:cs typeface="Times New Roman"/>
            </a:endParaRPr>
          </a:p>
        </p:txBody>
      </p:sp>
      <p:sp>
        <p:nvSpPr>
          <p:cNvPr id="31" name="Text Box 81"/>
          <p:cNvSpPr txBox="1">
            <a:spLocks noChangeArrowheads="1" noChangeShapeType="1"/>
          </p:cNvSpPr>
          <p:nvPr/>
        </p:nvSpPr>
        <p:spPr bwMode="auto">
          <a:xfrm>
            <a:off x="272480" y="5126331"/>
            <a:ext cx="2563142" cy="1594463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HIBACHI RICE _ _ _ _ _ _ _ _ _ __ _ _ _ _ _ _ _ _ _ _ _ _ _ _ _ _ _ _ 3,60 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ENDEME _ _ _ _ _ _ _ _ _ __ _ _ _ _ _ _ _ _ _ _ _ _ _ _ _ _ _ _ _ _ _ 3,66 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ONION SOUP _ _ _ _ _ _ _ _ _ __ _ _ _ _ _ _ _ _ _ _ _ _ _ _ _ _ _ _ 3,61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VEGETABLE TEMPURA _ _ _ __ _ _ _ _ _ _ _ _ _ _ _ _ _ _ _ _ _ _ _ 3,84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CHICKEN TEMPURA _ _ _ __ _ _ _ _ _ _ _ _ _ _ _ _ _ _ _ _ _ _ _ _ 4,05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STEAK TEMPURA _ _ _ __ _ _ _ _ _ _ _ _ _ _ _ _ _ _ _ _ _ _ _ _ _ _ 4,21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SHRIMP TEMPURA _ _ _ __ _ _ _ _ _ _ _ _ _ _ _ _ _ _ _ _ _ _ _ _ _ 4,24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SUSHI RICE _ _ _ __ _ _ _ _ _ _ _ _ _ _ _ _ _ _ _ _ _ _ _ _ _ _ _ _ _ _3,55 </a:t>
            </a:r>
          </a:p>
          <a:p>
            <a:endParaRPr lang="en-US" sz="600" b="1" dirty="0">
              <a:solidFill>
                <a:prstClr val="white">
                  <a:lumMod val="75000"/>
                </a:prstClr>
              </a:solidFill>
              <a:latin typeface="Tempus Sans ITC" pitchFamily="82" charset="0"/>
              <a:ea typeface="Calibri"/>
              <a:cs typeface="Times New Roman"/>
            </a:endParaRPr>
          </a:p>
          <a:p>
            <a:r>
              <a:rPr lang="en-US" sz="600" b="1" dirty="0">
                <a:solidFill>
                  <a:prstClr val="white">
                    <a:lumMod val="75000"/>
                  </a:prstClr>
                </a:solidFill>
                <a:latin typeface="Tempus Sans ITC" pitchFamily="82" charset="0"/>
                <a:ea typeface="Calibri"/>
                <a:cs typeface="Times New Roman"/>
              </a:rPr>
              <a:t> GARI _ _ _ __ _ _ _ _ _ _ _ _ _ _ _ _ _ _ _ _ _ _ _ _ _ _ _ _ _  _ _ _ _ 3,60</a:t>
            </a:r>
          </a:p>
        </p:txBody>
      </p:sp>
      <p:sp>
        <p:nvSpPr>
          <p:cNvPr id="34" name="Text Box 81"/>
          <p:cNvSpPr txBox="1">
            <a:spLocks noChangeArrowheads="1" noChangeShapeType="1"/>
          </p:cNvSpPr>
          <p:nvPr/>
        </p:nvSpPr>
        <p:spPr bwMode="auto">
          <a:xfrm>
            <a:off x="3448547" y="0"/>
            <a:ext cx="2730303" cy="36004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es-ES" sz="2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  <a:ea typeface="Times New Roman"/>
                <a:cs typeface="Arial"/>
              </a:rPr>
              <a:t>H</a:t>
            </a:r>
            <a:r>
              <a:rPr lang="es-ES" sz="2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/>
                <a:ea typeface="Times New Roman"/>
                <a:cs typeface="Arial"/>
              </a:rPr>
              <a:t>ibachi  </a:t>
            </a:r>
            <a:endParaRPr lang="es-E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Text Box 81"/>
          <p:cNvSpPr txBox="1">
            <a:spLocks noChangeArrowheads="1" noChangeShapeType="1"/>
          </p:cNvSpPr>
          <p:nvPr/>
        </p:nvSpPr>
        <p:spPr bwMode="auto">
          <a:xfrm>
            <a:off x="3281386" y="342943"/>
            <a:ext cx="3176067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FF0000"/>
                </a:solidFill>
                <a:latin typeface="Tempus Sans ITC"/>
                <a:ea typeface="Times New Roman"/>
                <a:cs typeface="Times New Roman"/>
              </a:rPr>
              <a:t>Pollo Hibachi</a:t>
            </a:r>
            <a:r>
              <a:rPr lang="en-US" sz="700" b="1" dirty="0">
                <a:solidFill>
                  <a:srgbClr val="FF0000"/>
                </a:solidFill>
                <a:latin typeface="Tempus Sans ITC" pitchFamily="82" charset="0"/>
                <a:ea typeface="Calibri"/>
                <a:cs typeface="Times New Roman"/>
              </a:rPr>
              <a:t>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 _ _ _ _  _ _ _  _ _ _ _ _ _ _ _ _ _ _ _ _ _ _ _ _ _ _ _ _  23,70 </a:t>
            </a:r>
            <a:r>
              <a:rPr lang="es-ES" sz="700" b="1" dirty="0">
                <a:solidFill>
                  <a:schemeClr val="tx1">
                    <a:lumMod val="65000"/>
                  </a:schemeClr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b="1" dirty="0">
                <a:solidFill>
                  <a:schemeClr val="tx1">
                    <a:lumMod val="65000"/>
                  </a:schemeClr>
                </a:solidFill>
                <a:latin typeface="Tempus Sans ITC"/>
                <a:ea typeface="Times New Roman"/>
                <a:cs typeface="Arial"/>
              </a:rPr>
            </a:b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Pechuga de pollo y champiñones a la parrilla </a:t>
            </a:r>
            <a:r>
              <a:rPr lang="es-EC" sz="700" dirty="0" err="1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Hibachi</a:t>
            </a: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 y </a:t>
            </a:r>
          </a:p>
          <a:p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sazonado con semillas de sésamo y la mantequilla.</a:t>
            </a:r>
            <a:r>
              <a:rPr lang="es-EC" sz="700" dirty="0">
                <a:solidFill>
                  <a:srgbClr val="000000"/>
                </a:solidFill>
                <a:latin typeface="Tempus Sans ITC"/>
                <a:ea typeface="Calibri"/>
                <a:cs typeface="Arial"/>
              </a:rPr>
              <a:t> 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Arial"/>
              </a:rPr>
              <a:t> </a:t>
            </a: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Hibachi Chicken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Chicken breast and mushrooms hibachi-grilled and seasoned</a:t>
            </a: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with butter and sesame seeds.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pic>
        <p:nvPicPr>
          <p:cNvPr id="36" name="35 Imagen" descr="AGUACATEc_9v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88807" y="576969"/>
            <a:ext cx="612925" cy="40633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38" name="Text Box 81"/>
          <p:cNvSpPr txBox="1">
            <a:spLocks noChangeArrowheads="1" noChangeShapeType="1"/>
          </p:cNvSpPr>
          <p:nvPr/>
        </p:nvSpPr>
        <p:spPr bwMode="auto">
          <a:xfrm>
            <a:off x="3281386" y="1011589"/>
            <a:ext cx="3231788" cy="514343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Filete Hibachi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 _ _ _  _ _ _ _ _ _ _ _ _ _ _ _ _ _ _ _ _ _ _ _ _ _ _ _ _ _ _ _ _ 23,86 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s-AR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Nueva York carne con champiñones a la plancha </a:t>
            </a:r>
            <a:r>
              <a:rPr lang="es-AR" sz="700" dirty="0" err="1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Hibachi</a:t>
            </a:r>
            <a:r>
              <a:rPr lang="es-AR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Hibachi Steak</a:t>
            </a:r>
            <a:r>
              <a:rPr lang="en-US" sz="700" dirty="0">
                <a:solidFill>
                  <a:srgbClr val="1D1B11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1D1B11"/>
                </a:solidFill>
                <a:latin typeface="Tempus Sans ITC"/>
                <a:ea typeface="Times New Roman"/>
                <a:cs typeface="Arial"/>
              </a:rPr>
            </a:br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New York strip steak with mushrooms hibachi grilled.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Tempus Sans ITC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pic>
        <p:nvPicPr>
          <p:cNvPr id="39" name="38 Imagen" descr="AGUACATEc_9v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88807" y="1183037"/>
            <a:ext cx="612925" cy="39432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40" name="Text Box 81"/>
          <p:cNvSpPr txBox="1">
            <a:spLocks noChangeArrowheads="1" noChangeShapeType="1"/>
          </p:cNvSpPr>
          <p:nvPr/>
        </p:nvSpPr>
        <p:spPr bwMode="auto">
          <a:xfrm>
            <a:off x="3281386" y="2091709"/>
            <a:ext cx="3231788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Filete </a:t>
            </a:r>
            <a:r>
              <a:rPr lang="es-E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Teriyaki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_ _ _ _ _ _ _ _ _ _ _ _ _ _ _ _ _ _ _ _ _ _ _ _ _ _ _ _ _ _  _ _ _ _  23,58 </a:t>
            </a:r>
            <a: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  <a:t/>
            </a:r>
            <a:b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</a:b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Filete en rebanadas delgadas a la</a:t>
            </a:r>
          </a:p>
          <a:p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plancha en salsa de </a:t>
            </a:r>
            <a:r>
              <a:rPr lang="es-EC" sz="700" dirty="0" err="1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teriyaki</a:t>
            </a: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 hecha en casa.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s-EC" sz="700" dirty="0">
                <a:solidFill>
                  <a:srgbClr val="000000"/>
                </a:solidFill>
                <a:latin typeface="Tempus Sans ITC"/>
                <a:ea typeface="Calibri"/>
                <a:cs typeface="Arial"/>
              </a:rPr>
              <a:t> </a:t>
            </a: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Teriyaki Steak</a:t>
            </a:r>
            <a: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Thin-sliced steak grilled</a:t>
            </a: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in a homemade teriyaki sauce</a:t>
            </a:r>
            <a:r>
              <a:rPr lang="en-US" sz="700" dirty="0">
                <a:solidFill>
                  <a:schemeClr val="bg1"/>
                </a:solidFill>
                <a:latin typeface="Tempus Sans ITC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pic>
        <p:nvPicPr>
          <p:cNvPr id="43" name="42 Imagen" descr="AGUACATEc_9v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788807" y="2297446"/>
            <a:ext cx="612925" cy="39432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44" name="Text Box 81"/>
          <p:cNvSpPr txBox="1">
            <a:spLocks noChangeArrowheads="1" noChangeShapeType="1"/>
          </p:cNvSpPr>
          <p:nvPr/>
        </p:nvSpPr>
        <p:spPr bwMode="auto">
          <a:xfrm>
            <a:off x="3281386" y="1577366"/>
            <a:ext cx="3231788" cy="46290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Arial"/>
              </a:rPr>
              <a:t>Camarones Hibachi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_ _ _ _ _ _ _ _ _ _ _ _ _ _ _  _ _ _ _ _ _ _ _ _ _ _ _ _ _ _ _  23,90 </a:t>
            </a:r>
            <a: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s-E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s-E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Camarones asados a la perfección.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s-ES" sz="700" dirty="0">
                <a:solidFill>
                  <a:srgbClr val="000000"/>
                </a:solidFill>
                <a:latin typeface="Tempus Sans ITC"/>
                <a:ea typeface="Times New Roman"/>
                <a:cs typeface="Arial"/>
              </a:rPr>
              <a:t> </a:t>
            </a: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Hibachi Shrimp</a:t>
            </a:r>
            <a:r>
              <a:rPr lang="en-US" sz="700" dirty="0">
                <a:solidFill>
                  <a:srgbClr val="1D1B11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1D1B11"/>
                </a:solidFill>
                <a:latin typeface="Tempus Sans ITC"/>
                <a:ea typeface="Times New Roman"/>
                <a:cs typeface="Arial"/>
              </a:rPr>
            </a:br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Hibachi shrimp grilled to perfection</a:t>
            </a:r>
            <a:r>
              <a:rPr lang="en-US" sz="8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pic>
        <p:nvPicPr>
          <p:cNvPr id="45" name="44 Imagen" descr="AGUACATEc_9v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788807" y="1731669"/>
            <a:ext cx="612925" cy="36004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47" name="46 Imagen" descr="AGUACATEc_9v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810110" y="2914658"/>
            <a:ext cx="570320" cy="39432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50" name="49 Imagen" descr="AGUACATEc_9v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788808" y="3492998"/>
            <a:ext cx="570320" cy="38634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51" name="Text Box 81"/>
          <p:cNvSpPr txBox="1">
            <a:spLocks noChangeArrowheads="1" noChangeShapeType="1"/>
          </p:cNvSpPr>
          <p:nvPr/>
        </p:nvSpPr>
        <p:spPr bwMode="auto">
          <a:xfrm>
            <a:off x="3281386" y="2708920"/>
            <a:ext cx="3231788" cy="617211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PolloTeriyaki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_ _ _ _ _ _ _ _ _ _ _ _ _ _ _ _ _ _ _ _ _ _ _ _ _ _ _ _ _ _  _ _ _ _  23,74</a:t>
            </a:r>
            <a: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  <a:t/>
            </a:r>
            <a:b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</a:b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Pollo en rebanadas delgadas a la </a:t>
            </a:r>
          </a:p>
          <a:p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plancha en salsa de </a:t>
            </a:r>
            <a:r>
              <a:rPr lang="es-EC" sz="700" dirty="0" err="1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teriyaki</a:t>
            </a: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 hecha en casa.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s-EC" sz="700" dirty="0">
                <a:solidFill>
                  <a:srgbClr val="000000"/>
                </a:solidFill>
                <a:latin typeface="Tempus Sans ITC"/>
                <a:ea typeface="Calibri"/>
                <a:cs typeface="Arial"/>
              </a:rPr>
              <a:t> </a:t>
            </a: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Teriyaki Chicken</a:t>
            </a:r>
            <a: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Thin-sliced chicken grilled</a:t>
            </a: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in a homemade teriyaki sauce</a:t>
            </a:r>
            <a:r>
              <a:rPr lang="en-US" sz="700" dirty="0">
                <a:solidFill>
                  <a:schemeClr val="bg1"/>
                </a:solidFill>
                <a:latin typeface="Tempus Sans ITC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.</a:t>
            </a:r>
            <a:endParaRPr lang="es-ES" sz="7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52" name="Text Box 81"/>
          <p:cNvSpPr txBox="1">
            <a:spLocks noChangeArrowheads="1" noChangeShapeType="1"/>
          </p:cNvSpPr>
          <p:nvPr/>
        </p:nvSpPr>
        <p:spPr bwMode="auto">
          <a:xfrm>
            <a:off x="3281386" y="3326132"/>
            <a:ext cx="3231788" cy="565777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s-E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CamaronesTeriyaki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  _ _ _ _ _ _ _ _ _ _ _ _ _ _ _ _ _ _ _ _ _ _ _ _ _ _ _  _ _ _ _ 23,78</a:t>
            </a:r>
            <a: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  <a:t/>
            </a:r>
            <a:b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</a:b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Camarones a la plancha en salsa de </a:t>
            </a:r>
            <a:r>
              <a:rPr lang="es-EC" sz="700" dirty="0" err="1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teriyaki</a:t>
            </a:r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 hecha en casa.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r>
              <a:rPr lang="es-EC" sz="700" dirty="0">
                <a:solidFill>
                  <a:srgbClr val="000000"/>
                </a:solidFill>
                <a:latin typeface="Tempus Sans ITC"/>
                <a:ea typeface="Calibri"/>
                <a:cs typeface="Arial"/>
              </a:rPr>
              <a:t> </a:t>
            </a: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Teriyaki Shrimp</a:t>
            </a:r>
            <a: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Thin-sliced shrimp grilled</a:t>
            </a:r>
          </a:p>
          <a:p>
            <a:r>
              <a:rPr lang="en-US" sz="700" dirty="0">
                <a:solidFill>
                  <a:schemeClr val="bg1"/>
                </a:solidFill>
                <a:latin typeface="High Tower Text"/>
                <a:ea typeface="Times New Roman"/>
                <a:cs typeface="Arial"/>
              </a:rPr>
              <a:t> in a homemade teriyaki sauce</a:t>
            </a:r>
            <a:r>
              <a:rPr lang="en-US" sz="700" dirty="0">
                <a:solidFill>
                  <a:schemeClr val="bg1"/>
                </a:solidFill>
                <a:latin typeface="Tempus Sans ITC"/>
                <a:ea typeface="Times New Roman"/>
                <a:cs typeface="Arial"/>
              </a:rPr>
              <a:t>.</a:t>
            </a:r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54" name="Text Box 81"/>
          <p:cNvSpPr txBox="1">
            <a:spLocks noChangeArrowheads="1" noChangeShapeType="1"/>
          </p:cNvSpPr>
          <p:nvPr/>
        </p:nvSpPr>
        <p:spPr bwMode="auto">
          <a:xfrm>
            <a:off x="3281386" y="4046212"/>
            <a:ext cx="3231788" cy="257171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n-U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Filete</a:t>
            </a:r>
            <a:r>
              <a:rPr lang="en-U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 y </a:t>
            </a:r>
            <a:r>
              <a:rPr lang="en-U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camarones</a:t>
            </a:r>
            <a:r>
              <a:rPr lang="en-U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 Hibachi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 _ _ _ _ _ _ _ _ _ _ _ _ _ _ _ _ _ _ _ _ _  _ _ __ 23,78</a:t>
            </a:r>
            <a: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  <a:t/>
            </a:r>
            <a:b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</a:b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Hibachi steak and shrimp</a:t>
            </a:r>
            <a: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55" name="Text Box 81"/>
          <p:cNvSpPr txBox="1">
            <a:spLocks noChangeArrowheads="1" noChangeShapeType="1"/>
          </p:cNvSpPr>
          <p:nvPr/>
        </p:nvSpPr>
        <p:spPr bwMode="auto">
          <a:xfrm>
            <a:off x="3281386" y="4251949"/>
            <a:ext cx="3231788" cy="257171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r>
              <a:rPr lang="en-U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Pollo</a:t>
            </a:r>
            <a:r>
              <a:rPr lang="en-U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 y </a:t>
            </a:r>
            <a:r>
              <a:rPr lang="en-US" sz="700" b="1" dirty="0" err="1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camarones</a:t>
            </a:r>
            <a:r>
              <a:rPr lang="en-U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 Hibachi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 _ _ _ _ _ _ _ _ _ _ _ _ _ _ _ _ _ _ _ _ _  _ _  _  23,,78</a:t>
            </a:r>
            <a: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  <a:t/>
            </a:r>
            <a:br>
              <a:rPr lang="es-ES" sz="700" b="1" dirty="0">
                <a:solidFill>
                  <a:srgbClr val="A1AB11"/>
                </a:solidFill>
                <a:latin typeface="Tempus Sans ITC"/>
                <a:ea typeface="Times New Roman"/>
                <a:cs typeface="Times New Roman"/>
              </a:rPr>
            </a:b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Hibachi chicken and shrimp</a:t>
            </a:r>
            <a: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  <a:t/>
            </a:r>
            <a:br>
              <a:rPr lang="en-US" sz="700" dirty="0">
                <a:solidFill>
                  <a:srgbClr val="363636"/>
                </a:solidFill>
                <a:latin typeface="Tempus Sans ITC"/>
                <a:ea typeface="Times New Roman"/>
                <a:cs typeface="Arial"/>
              </a:rPr>
            </a:br>
            <a:endParaRPr lang="es-EC" sz="700" dirty="0">
              <a:latin typeface="High Tower Text"/>
              <a:ea typeface="Calibri"/>
              <a:cs typeface="Arial"/>
            </a:endParaRPr>
          </a:p>
        </p:txBody>
      </p:sp>
      <p:sp>
        <p:nvSpPr>
          <p:cNvPr id="56" name="Text Box 81"/>
          <p:cNvSpPr txBox="1">
            <a:spLocks noChangeArrowheads="1" noChangeShapeType="1"/>
          </p:cNvSpPr>
          <p:nvPr/>
        </p:nvSpPr>
        <p:spPr bwMode="auto">
          <a:xfrm>
            <a:off x="4005752" y="4611989"/>
            <a:ext cx="2451701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Fideos con Pollo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__ _ _ _ _ _ _ _ _ _ _ _ _ _ _ _ 23,47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Fideos japoneses salteados con pollo y verduras variadas con salsa especial y semillas de sésamo.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 </a:t>
            </a:r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Noodles with Chicken 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Japanese </a:t>
            </a:r>
            <a:r>
              <a:rPr lang="en-US" sz="700" dirty="0" err="1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sauteed</a:t>
            </a:r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 noodles with chicken and mixed vegetables topped with a special sauce and sesame seeds.</a:t>
            </a:r>
            <a:endParaRPr lang="es-ES" sz="7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58" name="57 Imagen" descr="AGUACATEc_9v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337106" y="4842397"/>
            <a:ext cx="612925" cy="34498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60" name="59 Imagen" descr="AGUACATEc_9v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337106" y="5486371"/>
            <a:ext cx="612925" cy="37649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62" name="61 Imagen" descr="AGUACATEc_9v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337106" y="6257886"/>
            <a:ext cx="612925" cy="37718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63" name="Text Box 81"/>
          <p:cNvSpPr txBox="1">
            <a:spLocks noChangeArrowheads="1" noChangeShapeType="1"/>
          </p:cNvSpPr>
          <p:nvPr/>
        </p:nvSpPr>
        <p:spPr bwMode="auto">
          <a:xfrm>
            <a:off x="4005752" y="5280634"/>
            <a:ext cx="2451701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Fideos  y filete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 _ _ _ _ __ _ _ _ _ _ _ _ _ _ _ _ _ _ __ _ _ 23,47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Fideos japoneses salteados con filete y verduras variadas con salsa especial y semillas de sésamo.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Noodles with Steak 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Japanese </a:t>
            </a:r>
            <a:r>
              <a:rPr lang="en-US" sz="700" dirty="0" err="1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sauteed</a:t>
            </a:r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 noodles with steak and mixed vegetables topped with a special sauce and sesame seeds.</a:t>
            </a:r>
            <a:endParaRPr lang="es-ES" sz="7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4" name="Text Box 81"/>
          <p:cNvSpPr txBox="1">
            <a:spLocks noChangeArrowheads="1" noChangeShapeType="1"/>
          </p:cNvSpPr>
          <p:nvPr/>
        </p:nvSpPr>
        <p:spPr bwMode="auto">
          <a:xfrm>
            <a:off x="4005752" y="6000714"/>
            <a:ext cx="2451701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s-ES" sz="700" b="1" dirty="0">
                <a:solidFill>
                  <a:srgbClr val="C00000"/>
                </a:solidFill>
                <a:latin typeface="Tempus Sans ITC"/>
                <a:ea typeface="Times New Roman"/>
                <a:cs typeface="Times New Roman"/>
              </a:rPr>
              <a:t>Fideos  con camarones </a:t>
            </a:r>
            <a:r>
              <a:rPr lang="en-US" sz="700" b="1" dirty="0">
                <a:solidFill>
                  <a:schemeClr val="tx1">
                    <a:lumMod val="65000"/>
                  </a:schemeClr>
                </a:solidFill>
                <a:latin typeface="Tempus Sans ITC" pitchFamily="82" charset="0"/>
                <a:ea typeface="Calibri"/>
                <a:cs typeface="Times New Roman"/>
              </a:rPr>
              <a:t>__ _ _ _ _ _ _ _ _ _ _ _ _ _ __ _ _ 23,47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s-EC" sz="700" dirty="0">
                <a:solidFill>
                  <a:srgbClr val="000000"/>
                </a:solidFill>
                <a:latin typeface="High Tower Text"/>
                <a:ea typeface="Calibri"/>
                <a:cs typeface="Arial"/>
              </a:rPr>
              <a:t>Fideos japoneses salteados con camarones y verduras variadas con salsa especial y semillas de sésamo.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n-US" sz="700" b="1" dirty="0">
                <a:solidFill>
                  <a:srgbClr val="CC9900"/>
                </a:solidFill>
                <a:latin typeface="Tempus Sans ITC"/>
                <a:ea typeface="Times New Roman"/>
                <a:cs typeface="Arial"/>
              </a:rPr>
              <a:t>Noodles with Shrimp</a:t>
            </a:r>
            <a:endParaRPr lang="es-ES" sz="7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Japanese </a:t>
            </a:r>
            <a:r>
              <a:rPr lang="en-US" sz="700" dirty="0" err="1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sauteed</a:t>
            </a:r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 noodles with </a:t>
            </a:r>
            <a:r>
              <a:rPr lang="en-US" sz="700" dirty="0" err="1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shrimo</a:t>
            </a:r>
            <a:r>
              <a:rPr lang="en-US" sz="700" dirty="0">
                <a:solidFill>
                  <a:srgbClr val="000000"/>
                </a:solidFill>
                <a:latin typeface="High Tower Text"/>
                <a:ea typeface="Times New Roman"/>
                <a:cs typeface="Arial"/>
              </a:rPr>
              <a:t> and mixed vegetables topped with a special sauce and sesame seeds.</a:t>
            </a:r>
            <a:endParaRPr lang="es-ES" sz="7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3" name="Text Box 81"/>
          <p:cNvSpPr txBox="1">
            <a:spLocks noChangeArrowheads="1" noChangeShapeType="1"/>
          </p:cNvSpPr>
          <p:nvPr/>
        </p:nvSpPr>
        <p:spPr bwMode="auto">
          <a:xfrm>
            <a:off x="6958937" y="0"/>
            <a:ext cx="2618862" cy="411474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C" sz="1200" dirty="0">
                <a:solidFill>
                  <a:srgbClr val="FF1111"/>
                </a:solidFill>
                <a:latin typeface="Matura MT Script Capitals"/>
                <a:ea typeface="Times New Roman"/>
                <a:cs typeface="Arial"/>
              </a:rPr>
              <a:t>Postres</a:t>
            </a:r>
            <a:endParaRPr lang="es-ES" sz="8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es-AR" sz="1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atura MT Script Capitals"/>
                <a:ea typeface="Times New Roman"/>
                <a:cs typeface="Arial"/>
              </a:rPr>
              <a:t>Desserts</a:t>
            </a:r>
            <a:endParaRPr lang="es-AR" sz="1200" dirty="0">
              <a:solidFill>
                <a:schemeClr val="accent2">
                  <a:lumMod val="60000"/>
                  <a:lumOff val="40000"/>
                </a:schemeClr>
              </a:solidFill>
              <a:latin typeface="Matura MT Script Capitals"/>
              <a:ea typeface="Times New Roman"/>
              <a:cs typeface="Arial"/>
            </a:endParaRPr>
          </a:p>
        </p:txBody>
      </p:sp>
      <p:sp>
        <p:nvSpPr>
          <p:cNvPr id="57" name="Text Box 81"/>
          <p:cNvSpPr txBox="1">
            <a:spLocks noChangeArrowheads="1" noChangeShapeType="1"/>
          </p:cNvSpPr>
          <p:nvPr/>
        </p:nvSpPr>
        <p:spPr bwMode="auto">
          <a:xfrm>
            <a:off x="6791776" y="1885972"/>
            <a:ext cx="2897465" cy="411474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7914" tIns="37914" rIns="37914" bIns="37914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C" sz="1200" dirty="0">
                <a:solidFill>
                  <a:srgbClr val="FF1111"/>
                </a:solidFill>
                <a:latin typeface="Matura MT Script Capitals"/>
                <a:ea typeface="Times New Roman"/>
                <a:cs typeface="Arial"/>
              </a:rPr>
              <a:t>Licores y Bebida</a:t>
            </a:r>
          </a:p>
          <a:p>
            <a:pPr algn="ctr"/>
            <a:r>
              <a:rPr lang="es-AR" sz="1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atura MT Script Capitals"/>
                <a:ea typeface="Times New Roman"/>
                <a:cs typeface="Arial"/>
              </a:rPr>
              <a:t>Specialty</a:t>
            </a:r>
            <a:r>
              <a:rPr lang="es-AR" sz="1200" dirty="0">
                <a:solidFill>
                  <a:schemeClr val="accent2">
                    <a:lumMod val="60000"/>
                    <a:lumOff val="40000"/>
                  </a:schemeClr>
                </a:solidFill>
                <a:latin typeface="Matura MT Script Capitals"/>
                <a:ea typeface="Times New Roman"/>
                <a:cs typeface="Arial"/>
              </a:rPr>
              <a:t> </a:t>
            </a:r>
            <a:r>
              <a:rPr lang="es-AR" sz="1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atura MT Script Capitals"/>
                <a:ea typeface="Times New Roman"/>
                <a:cs typeface="Arial"/>
              </a:rPr>
              <a:t>Drinks</a:t>
            </a:r>
            <a:endParaRPr lang="es-AR" sz="1200" dirty="0">
              <a:solidFill>
                <a:schemeClr val="accent2">
                  <a:lumMod val="60000"/>
                  <a:lumOff val="40000"/>
                </a:schemeClr>
              </a:solidFill>
              <a:latin typeface="Matura MT Script Capitals"/>
              <a:ea typeface="Times New Roman"/>
              <a:cs typeface="Arial"/>
            </a:endParaRPr>
          </a:p>
        </p:txBody>
      </p:sp>
      <p:pic>
        <p:nvPicPr>
          <p:cNvPr id="67" name="66 Imagen" descr="AGUACATEc_9v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794744" y="2297446"/>
            <a:ext cx="951414" cy="102868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graphicFrame>
        <p:nvGraphicFramePr>
          <p:cNvPr id="68" name="67 Tabla"/>
          <p:cNvGraphicFramePr>
            <a:graphicFrameLocks noGrp="1"/>
          </p:cNvGraphicFramePr>
          <p:nvPr/>
        </p:nvGraphicFramePr>
        <p:xfrm>
          <a:off x="7348981" y="3480435"/>
          <a:ext cx="1671614" cy="30550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71614"/>
              </a:tblGrid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Punch _ _ _ _ _ _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tai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White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peach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sake sangría _ _</a:t>
                      </a:r>
                      <a:r>
                        <a:rPr lang="es-ES" sz="800" u="none" strike="noStrike" baseline="0" dirty="0">
                          <a:latin typeface="Tempus Sans ITC" pitchFamily="82" charset="0"/>
                        </a:rPr>
                        <a:t>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Red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plum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sake sangría_ _ _ _ _ _ 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Malibu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colada _ _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Imperial margarita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Pomegrade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margarita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none" strike="noStrike" dirty="0">
                          <a:latin typeface="Tempus Sans ITC" pitchFamily="82" charset="0"/>
                        </a:rPr>
                        <a:t> Mojito _ _ _ _ _  _ _ _ _ _ _ _ _</a:t>
                      </a:r>
                      <a:r>
                        <a:rPr lang="es-ES" sz="800" u="none" strike="noStrike" baseline="0" dirty="0">
                          <a:latin typeface="Tempus Sans ITC" pitchFamily="82" charset="0"/>
                        </a:rPr>
                        <a:t> _ </a:t>
                      </a:r>
                      <a:endParaRPr lang="es-ES" sz="800" b="0" i="0" u="none" strike="noStrike" dirty="0">
                        <a:solidFill>
                          <a:schemeClr val="bg1"/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Peach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martini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Mango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martini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_ _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Passion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martini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Sake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martini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Blue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moon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martini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Banana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berry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smoothie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Lemon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lime </a:t>
                      </a:r>
                      <a:r>
                        <a:rPr lang="es-ES" sz="800" u="none" strike="noStrike" dirty="0" err="1">
                          <a:latin typeface="Tempus Sans ITC" pitchFamily="82" charset="0"/>
                        </a:rPr>
                        <a:t>freeze</a:t>
                      </a:r>
                      <a:r>
                        <a:rPr lang="es-ES" sz="800" u="none" strike="noStrike" dirty="0">
                          <a:latin typeface="Tempus Sans ITC" pitchFamily="82" charset="0"/>
                        </a:rPr>
                        <a:t> _ _ _ _ _ _ _ _ </a:t>
                      </a:r>
                      <a:endParaRPr lang="es-ES" sz="800" b="0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96098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Strawberry</a:t>
                      </a: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passion</a:t>
                      </a: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smoothie</a:t>
                      </a: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_ _ </a:t>
                      </a:r>
                      <a:endParaRPr lang="es-ES" sz="800" b="0" i="0" u="none" strike="noStrike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Strawberry</a:t>
                      </a: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lang="es-ES" sz="800" u="none" strike="noStrike" dirty="0" err="1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lemonade</a:t>
                      </a: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_ _ _ _ _ _ </a:t>
                      </a:r>
                      <a:endParaRPr lang="es-ES" sz="800" b="0" i="0" u="none" strike="noStrike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Green tea _ _ _ _ _ _ _ _ _ _ _ _ </a:t>
                      </a:r>
                      <a:endParaRPr lang="es-ES" sz="800" b="0" i="0" u="none" strike="noStrike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72" name="71 Tabla"/>
          <p:cNvGraphicFramePr>
            <a:graphicFrameLocks noGrp="1"/>
          </p:cNvGraphicFramePr>
          <p:nvPr/>
        </p:nvGraphicFramePr>
        <p:xfrm>
          <a:off x="8686272" y="3480434"/>
          <a:ext cx="501484" cy="30346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1484"/>
              </a:tblGrid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2.85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2.87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2.81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2.81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2.67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2.72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2.97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2.86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2.78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2.75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2.78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2.79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2.83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2.60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2.62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2.62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2.60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6859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2.50   </a:t>
                      </a:r>
                      <a:endParaRPr lang="es-ES" sz="8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75" name="74 Imagen" descr="AGUACATEc_9v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8903032" y="394377"/>
            <a:ext cx="738296" cy="462909"/>
          </a:xfrm>
          <a:prstGeom prst="rect">
            <a:avLst/>
          </a:prstGeom>
          <a:solidFill>
            <a:srgbClr val="FFFFFF">
              <a:shade val="85000"/>
            </a:srgbClr>
          </a:solidFill>
          <a:ln w="9525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2" name="81 CuadroTexto"/>
          <p:cNvSpPr txBox="1"/>
          <p:nvPr/>
        </p:nvSpPr>
        <p:spPr>
          <a:xfrm>
            <a:off x="8630551" y="857286"/>
            <a:ext cx="1275449" cy="17680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s-EC" sz="700" dirty="0">
                <a:latin typeface="High Tower Text" pitchFamily="18" charset="0"/>
              </a:rPr>
              <a:t>  Manzana </a:t>
            </a:r>
            <a:r>
              <a:rPr lang="es-EC" sz="700" dirty="0" err="1">
                <a:latin typeface="High Tower Text" pitchFamily="18" charset="0"/>
              </a:rPr>
              <a:t>Tempura</a:t>
            </a:r>
            <a:r>
              <a:rPr lang="es-EC" sz="700" dirty="0">
                <a:latin typeface="High Tower Text" pitchFamily="18" charset="0"/>
              </a:rPr>
              <a:t>  2,69</a:t>
            </a:r>
            <a:endParaRPr lang="es-ES" sz="700" dirty="0">
              <a:latin typeface="High Tower Text" pitchFamily="18" charset="0"/>
            </a:endParaRPr>
          </a:p>
        </p:txBody>
      </p:sp>
      <p:pic>
        <p:nvPicPr>
          <p:cNvPr id="83" name="82 Imagen" descr="AGUACATEc_9v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7237540" y="1063023"/>
            <a:ext cx="724366" cy="462909"/>
          </a:xfrm>
          <a:prstGeom prst="rect">
            <a:avLst/>
          </a:prstGeom>
          <a:solidFill>
            <a:srgbClr val="FFFFFF">
              <a:shade val="85000"/>
            </a:srgbClr>
          </a:solidFill>
          <a:ln w="9525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4" name="83 CuadroTexto"/>
          <p:cNvSpPr txBox="1"/>
          <p:nvPr/>
        </p:nvSpPr>
        <p:spPr>
          <a:xfrm>
            <a:off x="7014657" y="1525932"/>
            <a:ext cx="1114410" cy="17680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s-EC" sz="700" dirty="0" err="1">
                <a:latin typeface="High Tower Text" pitchFamily="18" charset="0"/>
              </a:rPr>
              <a:t>Rainbow</a:t>
            </a:r>
            <a:r>
              <a:rPr lang="es-EC" sz="700" dirty="0">
                <a:latin typeface="High Tower Text" pitchFamily="18" charset="0"/>
              </a:rPr>
              <a:t> </a:t>
            </a:r>
            <a:r>
              <a:rPr lang="es-EC" sz="700" dirty="0" err="1">
                <a:latin typeface="High Tower Text" pitchFamily="18" charset="0"/>
              </a:rPr>
              <a:t>Sherbet</a:t>
            </a:r>
            <a:r>
              <a:rPr lang="es-EC" sz="700" dirty="0">
                <a:latin typeface="High Tower Text" pitchFamily="18" charset="0"/>
              </a:rPr>
              <a:t>:   2,67</a:t>
            </a:r>
            <a:endParaRPr lang="es-ES" sz="700" dirty="0">
              <a:latin typeface="High Tower Text" pitchFamily="18" charset="0"/>
            </a:endParaRPr>
          </a:p>
        </p:txBody>
      </p:sp>
      <p:pic>
        <p:nvPicPr>
          <p:cNvPr id="86" name="85 Imagen" descr="AGUACATEc_9v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6903217" y="394377"/>
            <a:ext cx="689972" cy="428319"/>
          </a:xfrm>
          <a:prstGeom prst="rect">
            <a:avLst/>
          </a:prstGeom>
          <a:solidFill>
            <a:srgbClr val="FFFFFF">
              <a:shade val="85000"/>
            </a:srgbClr>
          </a:solidFill>
          <a:ln w="9525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7" name="86 CuadroTexto"/>
          <p:cNvSpPr txBox="1"/>
          <p:nvPr/>
        </p:nvSpPr>
        <p:spPr>
          <a:xfrm>
            <a:off x="6680335" y="805852"/>
            <a:ext cx="1170130" cy="17680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s-EC" sz="700" dirty="0">
                <a:latin typeface="High Tower Text" pitchFamily="18" charset="0"/>
              </a:rPr>
              <a:t>  Banana </a:t>
            </a:r>
            <a:r>
              <a:rPr lang="es-EC" sz="700" dirty="0" err="1">
                <a:latin typeface="High Tower Text" pitchFamily="18" charset="0"/>
              </a:rPr>
              <a:t>Tempura</a:t>
            </a:r>
            <a:r>
              <a:rPr lang="es-EC" sz="700" dirty="0">
                <a:latin typeface="High Tower Text" pitchFamily="18" charset="0"/>
              </a:rPr>
              <a:t>  2,61</a:t>
            </a:r>
            <a:endParaRPr lang="es-ES" sz="700" dirty="0">
              <a:latin typeface="High Tower Text" pitchFamily="18" charset="0"/>
            </a:endParaRPr>
          </a:p>
        </p:txBody>
      </p:sp>
      <p:pic>
        <p:nvPicPr>
          <p:cNvPr id="88" name="87 Imagen" descr="AGUACATEc_9v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574832" y="1063023"/>
            <a:ext cx="752657" cy="462909"/>
          </a:xfrm>
          <a:prstGeom prst="rect">
            <a:avLst/>
          </a:prstGeom>
          <a:solidFill>
            <a:srgbClr val="FFFFFF">
              <a:shade val="85000"/>
            </a:srgbClr>
          </a:solidFill>
          <a:ln w="9525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2" name="91 CuadroTexto"/>
          <p:cNvSpPr txBox="1"/>
          <p:nvPr/>
        </p:nvSpPr>
        <p:spPr>
          <a:xfrm>
            <a:off x="8351949" y="1525932"/>
            <a:ext cx="1225850" cy="17680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s-EC" sz="700" dirty="0">
                <a:latin typeface="High Tower Text" pitchFamily="18" charset="0"/>
              </a:rPr>
              <a:t>Green tea ice </a:t>
            </a:r>
            <a:r>
              <a:rPr lang="es-EC" sz="700" dirty="0" err="1">
                <a:latin typeface="High Tower Text" pitchFamily="18" charset="0"/>
              </a:rPr>
              <a:t>cream</a:t>
            </a:r>
            <a:r>
              <a:rPr lang="es-EC" sz="700" dirty="0">
                <a:latin typeface="High Tower Text" pitchFamily="18" charset="0"/>
              </a:rPr>
              <a:t>    2,57</a:t>
            </a:r>
            <a:endParaRPr lang="es-ES" sz="700" dirty="0">
              <a:latin typeface="High Tower Text" pitchFamily="18" charset="0"/>
            </a:endParaRPr>
          </a:p>
        </p:txBody>
      </p:sp>
      <p:graphicFrame>
        <p:nvGraphicFramePr>
          <p:cNvPr id="100" name="99 Tabla"/>
          <p:cNvGraphicFramePr>
            <a:graphicFrameLocks noGrp="1"/>
          </p:cNvGraphicFramePr>
          <p:nvPr/>
        </p:nvGraphicFramePr>
        <p:xfrm>
          <a:off x="7293260" y="6521649"/>
          <a:ext cx="1783055" cy="3363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83055"/>
              </a:tblGrid>
              <a:tr h="16817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 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empus Sans ITC" pitchFamily="82" charset="0"/>
                          <a:ea typeface="+mn-ea"/>
                          <a:cs typeface="+mn-cs"/>
                        </a:rPr>
                        <a:t>Freshly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empus Sans ITC" pitchFamily="82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empus Sans ITC" pitchFamily="82" charset="0"/>
                          <a:ea typeface="+mn-ea"/>
                          <a:cs typeface="+mn-cs"/>
                        </a:rPr>
                        <a:t>brewed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empus Sans ITC" pitchFamily="82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empus Sans ITC" pitchFamily="82" charset="0"/>
                          <a:ea typeface="+mn-ea"/>
                          <a:cs typeface="+mn-cs"/>
                        </a:rPr>
                        <a:t>iced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empus Sans ITC" pitchFamily="82" charset="0"/>
                          <a:ea typeface="+mn-ea"/>
                          <a:cs typeface="+mn-cs"/>
                        </a:rPr>
                        <a:t> tea _ _ _ _ _ </a:t>
                      </a:r>
                      <a:endParaRPr lang="es-ES" sz="800" b="0" i="0" u="none" strike="noStrike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marL="0" marR="0" marT="0" marB="0" anchor="b"/>
                </a:tc>
              </a:tr>
              <a:tr h="1681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none" strike="noStrike" dirty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kumimoji="0" lang="es-E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5923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101" name="100 Tabla"/>
          <p:cNvGraphicFramePr>
            <a:graphicFrameLocks noGrp="1"/>
          </p:cNvGraphicFramePr>
          <p:nvPr/>
        </p:nvGraphicFramePr>
        <p:xfrm>
          <a:off x="8741992" y="6463623"/>
          <a:ext cx="511024" cy="2337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11024"/>
              </a:tblGrid>
              <a:tr h="111814">
                <a:tc>
                  <a:txBody>
                    <a:bodyPr/>
                    <a:lstStyle/>
                    <a:p>
                      <a:pPr algn="l" fontAlgn="b"/>
                      <a:endParaRPr lang="es-ES" sz="4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143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6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         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2.52</a:t>
                      </a:r>
                      <a:r>
                        <a:rPr lang="es-ES" sz="600" u="none" strike="noStrike" dirty="0">
                          <a:solidFill>
                            <a:schemeClr val="tx1">
                              <a:lumMod val="65000"/>
                            </a:schemeClr>
                          </a:solidFill>
                        </a:rPr>
                        <a:t> </a:t>
                      </a:r>
                      <a:endParaRPr lang="es-ES" sz="600" b="0" i="0" u="none" strike="noStrike" dirty="0">
                        <a:solidFill>
                          <a:schemeClr val="tx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C_ES-ES_MS_Menu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8" ma:contentTypeDescription="Create a new document." ma:contentTypeScope="" ma:versionID="5eea76452d7eb073b41e4ecbec7235c0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F3D54E0B-2B90-411F-B93D-B9618BC66807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162E6079-1B17-4686-B6C4-9667D727F6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3B4498-B890-4272-9B86-DCCBBE4AE0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MSC_ES-ES_MS_Menu</Template>
  <TotalTime>1422</TotalTime>
  <Words>1837</Words>
  <Application>Microsoft Office PowerPoint</Application>
  <PresentationFormat>A4 Paper (210x297 mm)</PresentationFormat>
  <Paragraphs>190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MSC_ES-ES_MS_Menu</vt:lpstr>
      <vt:lpstr>Slide 1</vt:lpstr>
      <vt:lpstr>Slide 2</vt:lpstr>
    </vt:vector>
  </TitlesOfParts>
  <Company>G&amp;B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Erika G</dc:creator>
  <cp:keywords/>
  <dc:description/>
  <cp:lastModifiedBy>Maria Gonzalez</cp:lastModifiedBy>
  <cp:revision>150</cp:revision>
  <dcterms:created xsi:type="dcterms:W3CDTF">2010-08-03T00:48:59Z</dcterms:created>
  <dcterms:modified xsi:type="dcterms:W3CDTF">2010-09-21T20:59:45Z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TC102568739990</vt:lpwstr>
  </property>
</Properties>
</file>