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 id="2147483653" r:id="rId3"/>
    <p:sldMasterId id="2147483688" r:id="rId4"/>
  </p:sldMasterIdLst>
  <p:notesMasterIdLst>
    <p:notesMasterId r:id="rId22"/>
  </p:notesMasterIdLst>
  <p:handoutMasterIdLst>
    <p:handoutMasterId r:id="rId23"/>
  </p:handoutMasterIdLst>
  <p:sldIdLst>
    <p:sldId id="256" r:id="rId5"/>
    <p:sldId id="325" r:id="rId6"/>
    <p:sldId id="326" r:id="rId7"/>
    <p:sldId id="328" r:id="rId8"/>
    <p:sldId id="327" r:id="rId9"/>
    <p:sldId id="329" r:id="rId10"/>
    <p:sldId id="399" r:id="rId11"/>
    <p:sldId id="339" r:id="rId12"/>
    <p:sldId id="400" r:id="rId13"/>
    <p:sldId id="401" r:id="rId14"/>
    <p:sldId id="393" r:id="rId15"/>
    <p:sldId id="402" r:id="rId16"/>
    <p:sldId id="403" r:id="rId17"/>
    <p:sldId id="405" r:id="rId18"/>
    <p:sldId id="406" r:id="rId19"/>
    <p:sldId id="407" r:id="rId20"/>
    <p:sldId id="386" r:id="rId21"/>
  </p:sldIdLst>
  <p:sldSz cx="9144000" cy="6858000" type="screen4x3"/>
  <p:notesSz cx="6797675" cy="9928225"/>
  <p:defaultTextStyle>
    <a:defPPr>
      <a:defRPr lang="es-ES_tradnl"/>
    </a:defPPr>
    <a:lvl1pPr algn="ctr" rtl="0" fontAlgn="base">
      <a:spcBef>
        <a:spcPct val="0"/>
      </a:spcBef>
      <a:spcAft>
        <a:spcPct val="0"/>
      </a:spcAft>
      <a:defRPr kern="1200">
        <a:solidFill>
          <a:srgbClr val="000066"/>
        </a:solidFill>
        <a:latin typeface="Arial" charset="0"/>
        <a:ea typeface="+mn-ea"/>
        <a:cs typeface="+mn-cs"/>
      </a:defRPr>
    </a:lvl1pPr>
    <a:lvl2pPr marL="457200" algn="ctr" rtl="0" fontAlgn="base">
      <a:spcBef>
        <a:spcPct val="0"/>
      </a:spcBef>
      <a:spcAft>
        <a:spcPct val="0"/>
      </a:spcAft>
      <a:defRPr kern="1200">
        <a:solidFill>
          <a:srgbClr val="000066"/>
        </a:solidFill>
        <a:latin typeface="Arial" charset="0"/>
        <a:ea typeface="+mn-ea"/>
        <a:cs typeface="+mn-cs"/>
      </a:defRPr>
    </a:lvl2pPr>
    <a:lvl3pPr marL="914400" algn="ctr" rtl="0" fontAlgn="base">
      <a:spcBef>
        <a:spcPct val="0"/>
      </a:spcBef>
      <a:spcAft>
        <a:spcPct val="0"/>
      </a:spcAft>
      <a:defRPr kern="1200">
        <a:solidFill>
          <a:srgbClr val="000066"/>
        </a:solidFill>
        <a:latin typeface="Arial" charset="0"/>
        <a:ea typeface="+mn-ea"/>
        <a:cs typeface="+mn-cs"/>
      </a:defRPr>
    </a:lvl3pPr>
    <a:lvl4pPr marL="1371600" algn="ctr" rtl="0" fontAlgn="base">
      <a:spcBef>
        <a:spcPct val="0"/>
      </a:spcBef>
      <a:spcAft>
        <a:spcPct val="0"/>
      </a:spcAft>
      <a:defRPr kern="1200">
        <a:solidFill>
          <a:srgbClr val="000066"/>
        </a:solidFill>
        <a:latin typeface="Arial" charset="0"/>
        <a:ea typeface="+mn-ea"/>
        <a:cs typeface="+mn-cs"/>
      </a:defRPr>
    </a:lvl4pPr>
    <a:lvl5pPr marL="1828800" algn="ctr" rtl="0" fontAlgn="base">
      <a:spcBef>
        <a:spcPct val="0"/>
      </a:spcBef>
      <a:spcAft>
        <a:spcPct val="0"/>
      </a:spcAft>
      <a:defRPr kern="1200">
        <a:solidFill>
          <a:srgbClr val="000066"/>
        </a:solidFill>
        <a:latin typeface="Arial" charset="0"/>
        <a:ea typeface="+mn-ea"/>
        <a:cs typeface="+mn-cs"/>
      </a:defRPr>
    </a:lvl5pPr>
    <a:lvl6pPr marL="2286000" algn="l" defTabSz="914400" rtl="0" eaLnBrk="1" latinLnBrk="0" hangingPunct="1">
      <a:defRPr kern="1200">
        <a:solidFill>
          <a:srgbClr val="000066"/>
        </a:solidFill>
        <a:latin typeface="Arial" charset="0"/>
        <a:ea typeface="+mn-ea"/>
        <a:cs typeface="+mn-cs"/>
      </a:defRPr>
    </a:lvl6pPr>
    <a:lvl7pPr marL="2743200" algn="l" defTabSz="914400" rtl="0" eaLnBrk="1" latinLnBrk="0" hangingPunct="1">
      <a:defRPr kern="1200">
        <a:solidFill>
          <a:srgbClr val="000066"/>
        </a:solidFill>
        <a:latin typeface="Arial" charset="0"/>
        <a:ea typeface="+mn-ea"/>
        <a:cs typeface="+mn-cs"/>
      </a:defRPr>
    </a:lvl7pPr>
    <a:lvl8pPr marL="3200400" algn="l" defTabSz="914400" rtl="0" eaLnBrk="1" latinLnBrk="0" hangingPunct="1">
      <a:defRPr kern="1200">
        <a:solidFill>
          <a:srgbClr val="000066"/>
        </a:solidFill>
        <a:latin typeface="Arial" charset="0"/>
        <a:ea typeface="+mn-ea"/>
        <a:cs typeface="+mn-cs"/>
      </a:defRPr>
    </a:lvl8pPr>
    <a:lvl9pPr marL="3657600" algn="l" defTabSz="914400" rtl="0" eaLnBrk="1" latinLnBrk="0" hangingPunct="1">
      <a:defRPr kern="1200">
        <a:solidFill>
          <a:srgbClr val="000066"/>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86B5"/>
    <a:srgbClr val="47618F"/>
    <a:srgbClr val="808000"/>
    <a:srgbClr val="006666"/>
    <a:srgbClr val="FF9900"/>
    <a:srgbClr val="FF3300"/>
    <a:srgbClr val="00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13" autoAdjust="0"/>
    <p:restoredTop sz="77627" autoAdjust="0"/>
  </p:normalViewPr>
  <p:slideViewPr>
    <p:cSldViewPr>
      <p:cViewPr>
        <p:scale>
          <a:sx n="80" d="100"/>
          <a:sy n="80" d="100"/>
        </p:scale>
        <p:origin x="-1356"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958" cy="496888"/>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sz="quarter" idx="1"/>
          </p:nvPr>
        </p:nvSpPr>
        <p:spPr>
          <a:xfrm>
            <a:off x="3851098" y="0"/>
            <a:ext cx="2944958" cy="496888"/>
          </a:xfrm>
          <a:prstGeom prst="rect">
            <a:avLst/>
          </a:prstGeom>
        </p:spPr>
        <p:txBody>
          <a:bodyPr vert="horz" lIns="91440" tIns="45720" rIns="91440" bIns="45720" rtlCol="0"/>
          <a:lstStyle>
            <a:lvl1pPr algn="r">
              <a:defRPr sz="1200"/>
            </a:lvl1pPr>
          </a:lstStyle>
          <a:p>
            <a:pPr>
              <a:defRPr/>
            </a:pPr>
            <a:fld id="{DF0E2941-ACF6-4EF5-9794-F3B1548D4613}" type="datetimeFigureOut">
              <a:rPr lang="es-ES"/>
              <a:pPr>
                <a:defRPr/>
              </a:pPr>
              <a:t>12/09/2013</a:t>
            </a:fld>
            <a:endParaRPr lang="es-ES"/>
          </a:p>
        </p:txBody>
      </p:sp>
      <p:sp>
        <p:nvSpPr>
          <p:cNvPr id="4" name="3 Marcador de pie de página"/>
          <p:cNvSpPr>
            <a:spLocks noGrp="1"/>
          </p:cNvSpPr>
          <p:nvPr>
            <p:ph type="ftr" sz="quarter" idx="2"/>
          </p:nvPr>
        </p:nvSpPr>
        <p:spPr>
          <a:xfrm>
            <a:off x="0" y="9429750"/>
            <a:ext cx="2944958" cy="496888"/>
          </a:xfrm>
          <a:prstGeom prst="rect">
            <a:avLst/>
          </a:prstGeom>
        </p:spPr>
        <p:txBody>
          <a:bodyPr vert="horz" lIns="91440" tIns="45720" rIns="91440" bIns="45720" rtlCol="0" anchor="b"/>
          <a:lstStyle>
            <a:lvl1pPr algn="l">
              <a:defRPr sz="1200"/>
            </a:lvl1pPr>
          </a:lstStyle>
          <a:p>
            <a:pPr>
              <a:defRPr/>
            </a:pPr>
            <a:endParaRPr lang="es-ES"/>
          </a:p>
        </p:txBody>
      </p:sp>
      <p:sp>
        <p:nvSpPr>
          <p:cNvPr id="5" name="4 Marcador de número de diapositiva"/>
          <p:cNvSpPr>
            <a:spLocks noGrp="1"/>
          </p:cNvSpPr>
          <p:nvPr>
            <p:ph type="sldNum" sz="quarter" idx="3"/>
          </p:nvPr>
        </p:nvSpPr>
        <p:spPr>
          <a:xfrm>
            <a:off x="3851098" y="9429750"/>
            <a:ext cx="2944958" cy="496888"/>
          </a:xfrm>
          <a:prstGeom prst="rect">
            <a:avLst/>
          </a:prstGeom>
        </p:spPr>
        <p:txBody>
          <a:bodyPr vert="horz" lIns="91440" tIns="45720" rIns="91440" bIns="45720" rtlCol="0" anchor="b"/>
          <a:lstStyle>
            <a:lvl1pPr algn="r">
              <a:defRPr sz="1200"/>
            </a:lvl1pPr>
          </a:lstStyle>
          <a:p>
            <a:pPr>
              <a:defRPr/>
            </a:pPr>
            <a:fld id="{1044587D-1235-40BF-B22A-D9C1831B86AA}" type="slidenum">
              <a:rPr lang="es-ES"/>
              <a:pPr>
                <a:defRPr/>
              </a:pPr>
              <a:t>‹Nº›</a:t>
            </a:fld>
            <a:endParaRPr lang="es-ES"/>
          </a:p>
        </p:txBody>
      </p:sp>
    </p:spTree>
    <p:extLst>
      <p:ext uri="{BB962C8B-B14F-4D97-AF65-F5344CB8AC3E}">
        <p14:creationId xmlns:p14="http://schemas.microsoft.com/office/powerpoint/2010/main" val="1100211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958" cy="496888"/>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l" defTabSz="948902">
              <a:defRPr sz="1300">
                <a:solidFill>
                  <a:schemeClr val="tx1"/>
                </a:solidFill>
                <a:latin typeface="Times New Roman" pitchFamily="18" charset="0"/>
              </a:defRPr>
            </a:lvl1pPr>
          </a:lstStyle>
          <a:p>
            <a:pPr>
              <a:defRPr/>
            </a:pPr>
            <a:endParaRPr lang="es-ES_tradnl"/>
          </a:p>
        </p:txBody>
      </p:sp>
      <p:sp>
        <p:nvSpPr>
          <p:cNvPr id="6147" name="Rectangle 3"/>
          <p:cNvSpPr>
            <a:spLocks noGrp="1" noChangeArrowheads="1"/>
          </p:cNvSpPr>
          <p:nvPr>
            <p:ph type="dt" idx="1"/>
          </p:nvPr>
        </p:nvSpPr>
        <p:spPr bwMode="auto">
          <a:xfrm>
            <a:off x="3852717" y="0"/>
            <a:ext cx="2944958" cy="496888"/>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r" defTabSz="948902">
              <a:defRPr sz="1300">
                <a:solidFill>
                  <a:schemeClr val="tx1"/>
                </a:solidFill>
                <a:latin typeface="Times New Roman" pitchFamily="18" charset="0"/>
              </a:defRPr>
            </a:lvl1pPr>
          </a:lstStyle>
          <a:p>
            <a:pPr>
              <a:defRPr/>
            </a:pPr>
            <a:endParaRPr lang="es-ES_tradnl"/>
          </a:p>
        </p:txBody>
      </p:sp>
      <p:sp>
        <p:nvSpPr>
          <p:cNvPr id="4403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7760" y="4714876"/>
            <a:ext cx="4982156" cy="4468813"/>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6150" name="Rectangle 6"/>
          <p:cNvSpPr>
            <a:spLocks noGrp="1" noChangeArrowheads="1"/>
          </p:cNvSpPr>
          <p:nvPr>
            <p:ph type="ftr" sz="quarter" idx="4"/>
          </p:nvPr>
        </p:nvSpPr>
        <p:spPr bwMode="auto">
          <a:xfrm>
            <a:off x="0" y="9431339"/>
            <a:ext cx="2944958" cy="496887"/>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l" defTabSz="948902">
              <a:defRPr sz="1300">
                <a:solidFill>
                  <a:schemeClr val="tx1"/>
                </a:solidFill>
                <a:latin typeface="Times New Roman" pitchFamily="18" charset="0"/>
              </a:defRPr>
            </a:lvl1pPr>
          </a:lstStyle>
          <a:p>
            <a:pPr>
              <a:defRPr/>
            </a:pPr>
            <a:endParaRPr lang="es-ES_tradnl"/>
          </a:p>
        </p:txBody>
      </p:sp>
      <p:sp>
        <p:nvSpPr>
          <p:cNvPr id="6151" name="Rectangle 7"/>
          <p:cNvSpPr>
            <a:spLocks noGrp="1" noChangeArrowheads="1"/>
          </p:cNvSpPr>
          <p:nvPr>
            <p:ph type="sldNum" sz="quarter" idx="5"/>
          </p:nvPr>
        </p:nvSpPr>
        <p:spPr bwMode="auto">
          <a:xfrm>
            <a:off x="3852717" y="9431339"/>
            <a:ext cx="2944958" cy="496887"/>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r" defTabSz="948902">
              <a:defRPr sz="1300">
                <a:solidFill>
                  <a:schemeClr val="tx1"/>
                </a:solidFill>
                <a:latin typeface="Times New Roman" pitchFamily="18" charset="0"/>
              </a:defRPr>
            </a:lvl1pPr>
          </a:lstStyle>
          <a:p>
            <a:pPr>
              <a:defRPr/>
            </a:pPr>
            <a:fld id="{E6FF80FA-5BC7-4BC8-AF8F-1AEB8EC76A74}" type="slidenum">
              <a:rPr lang="es-ES_tradnl"/>
              <a:pPr>
                <a:defRPr/>
              </a:pPr>
              <a:t>‹Nº›</a:t>
            </a:fld>
            <a:endParaRPr lang="es-ES_tradnl"/>
          </a:p>
        </p:txBody>
      </p:sp>
    </p:spTree>
    <p:extLst>
      <p:ext uri="{BB962C8B-B14F-4D97-AF65-F5344CB8AC3E}">
        <p14:creationId xmlns:p14="http://schemas.microsoft.com/office/powerpoint/2010/main" val="38443203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a:ln/>
        </p:spPr>
      </p:sp>
      <p:sp>
        <p:nvSpPr>
          <p:cNvPr id="45059" name="2 Marcador de notas"/>
          <p:cNvSpPr>
            <a:spLocks noGrp="1"/>
          </p:cNvSpPr>
          <p:nvPr>
            <p:ph type="body" idx="1"/>
          </p:nvPr>
        </p:nvSpPr>
        <p:spPr>
          <a:noFill/>
          <a:ln/>
        </p:spPr>
        <p:txBody>
          <a:bodyPr/>
          <a:lstStyle/>
          <a:p>
            <a:pPr eaLnBrk="1" hangingPunct="1"/>
            <a:endParaRPr lang="es-ES" dirty="0" smtClean="0"/>
          </a:p>
        </p:txBody>
      </p:sp>
      <p:sp>
        <p:nvSpPr>
          <p:cNvPr id="45060" name="3 Marcador de número de diapositiva"/>
          <p:cNvSpPr>
            <a:spLocks noGrp="1"/>
          </p:cNvSpPr>
          <p:nvPr>
            <p:ph type="sldNum" sz="quarter" idx="5"/>
          </p:nvPr>
        </p:nvSpPr>
        <p:spPr>
          <a:noFill/>
        </p:spPr>
        <p:txBody>
          <a:bodyPr/>
          <a:lstStyle/>
          <a:p>
            <a:pPr defTabSz="947738"/>
            <a:fld id="{594C7FD9-BCD7-45BD-86AC-FCA03DE2D840}" type="slidenum">
              <a:rPr lang="es-ES_tradnl" smtClean="0"/>
              <a:pPr defTabSz="947738"/>
              <a:t>1</a:t>
            </a:fld>
            <a:endParaRPr lang="es-ES_trad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0000" lnSpcReduction="20000"/>
          </a:bodyPr>
          <a:lstStyle/>
          <a:p>
            <a:pPr lvl="1"/>
            <a:r>
              <a:rPr lang="es-ES" sz="1200" b="1" kern="1200" dirty="0" smtClean="0">
                <a:solidFill>
                  <a:schemeClr val="tx1"/>
                </a:solidFill>
                <a:latin typeface="Times New Roman" pitchFamily="18" charset="0"/>
                <a:ea typeface="+mn-ea"/>
                <a:cs typeface="+mn-cs"/>
              </a:rPr>
              <a:t>Justificación</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participación de los niños, niñas que se encuentran en situación de vulnerabilidad, a nivel mundial es aún escasa, la desintegración familiar, el analfabetismo, el trabajo infantil, la carencia de recursos económicos, y la inexistencia de una cohesión social, son las causas para que en la actualidad aún existan comunidades donde aún no se tengan procesos organizados para el desarrollo, que siendo ciudadanos no existan grupos que hagan prevalecer sus derechos y que sigan a la espera del paternalismo o asistencialismo, que ante las percepciones comunitarias de parte de algunas organizaciones han dejado sentando bases para que las personas se desvinculen de muchos de los procesos de desarrollo y se mantengan a la expectativa de que los gobiernos y organizaciones sean únicamente los proveedores de recursos y de en alguna medida solventen sus necesidades. Estas han sido fuertes limitaciones que se estarían abordando en un modelo de desarrollo integral con componentes endógenos.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El tema de la participación comunitaria es bastante complejo, ya que constituye un problema estructural y comprende aspectos, sociales, económicos y culturales que se mantienen inherentes en la cotidianidad de la mayoría de la  población, particularmente de los sectores rurales.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inexistencia de grupos comunitarios organizados que trabajen en torno a las necesidades y problemáticas de las comunidades son un obstáculo para generar inclusión dentro de los sectores de salud y educación. En el plano de la salud, es un problema difícil que se debe a diversas carencias de información, falta de atención médica, prácticas de automedicación, inexistencia de centros de atención de salud. Adicionalmente no se tiene un modelo de atención o trabajo desde la comunidad que asegure el acceso a la salud en los niños, niñas en edad escolar.</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Partiendo de que la educación es la base para el desarrollo, se tiene socios potenciales como son las escuelas, los colegios a los cuales acuden los niños, niñas en edad escolar, sin embargo los procesos de educación, pese a ser donde compartan la mayor parte del tiempo, no son los más adecuados para que se logren cambios a nivel social comunitario y mucho menos respecto del acceso a los servicios de salud y educación; en la mayoría de casos detectados en el diagnóstico, las familias no son conocedores de la importancia de la educación, y como un efecto del desconocimiento es la deserción escolar y de la mano con el mismo, el abandono de los proceso de educación para dedicarse a otras actividades. Esto hace sentido a que el acompañamiento en la educación de un niño es aún vulnerable a los factores sociales externos que pueden ser erradicados desde el modelo de desarrollo endógeno y la cohesión de la comunidad.</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crisis organizacional comunitaria  que sufre de manera persistente el país afecta inexorablemente y con mayor intensidad afecta a los niños y niñas que constituyen la población más vulnerable; los efectos visibles se reflejan en altas tasas de embarazo en adolescentes, problemas de vulneración de derechos, problemas de salud, problemas de aprendizaje en educación. Esta situación plantea la necesidad de fortalecer las intervenciones sociales, instaurando nuevas modalidades y estrategias que garanticen el desarrollo integral de los niños y niñas en edad escolar, sus familias y comunidades.</a:t>
            </a:r>
            <a:endParaRPr lang="es-EC" dirty="0"/>
          </a:p>
        </p:txBody>
      </p:sp>
      <p:sp>
        <p:nvSpPr>
          <p:cNvPr id="4" name="3 Marcador de número de diapositiva"/>
          <p:cNvSpPr>
            <a:spLocks noGrp="1"/>
          </p:cNvSpPr>
          <p:nvPr>
            <p:ph type="sldNum" sz="quarter" idx="10"/>
          </p:nvPr>
        </p:nvSpPr>
        <p:spPr/>
        <p:txBody>
          <a:bodyPr/>
          <a:lstStyle/>
          <a:p>
            <a:pPr>
              <a:defRPr/>
            </a:pPr>
            <a:fld id="{E6FF80FA-5BC7-4BC8-AF8F-1AEB8EC76A74}" type="slidenum">
              <a:rPr lang="es-ES_tradnl" smtClean="0"/>
              <a:pPr>
                <a:defRPr/>
              </a:pPr>
              <a:t>12</a:t>
            </a:fld>
            <a:endParaRPr lang="es-ES_trad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0000" lnSpcReduction="20000"/>
          </a:bodyPr>
          <a:lstStyle/>
          <a:p>
            <a:pPr lvl="1"/>
            <a:r>
              <a:rPr lang="es-ES" sz="1200" b="1" kern="1200" dirty="0" smtClean="0">
                <a:solidFill>
                  <a:schemeClr val="tx1"/>
                </a:solidFill>
                <a:latin typeface="Times New Roman" pitchFamily="18" charset="0"/>
                <a:ea typeface="+mn-ea"/>
                <a:cs typeface="+mn-cs"/>
              </a:rPr>
              <a:t>Justificación</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participación de los niños, niñas que se encuentran en situación de vulnerabilidad, a nivel mundial es aún escasa, la desintegración familiar, el analfabetismo, el trabajo infantil, la carencia de recursos económicos, y la inexistencia de una cohesión social, son las causas para que en la actualidad aún existan comunidades donde aún no se tengan procesos organizados para el desarrollo, que siendo ciudadanos no existan grupos que hagan prevalecer sus derechos y que sigan a la espera del paternalismo o asistencialismo, que ante las percepciones comunitarias de parte de algunas organizaciones han dejado sentando bases para que las personas se desvinculen de muchos de los procesos de desarrollo y se mantengan a la expectativa de que los gobiernos y organizaciones sean únicamente los proveedores de recursos y de en alguna medida solventen sus necesidades. Estas han sido fuertes limitaciones que se estarían abordando en un modelo de desarrollo integral con componentes endógenos.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El tema de la participación comunitaria es bastante complejo, ya que constituye un problema estructural y comprende aspectos, sociales, económicos y culturales que se mantienen inherentes en la cotidianidad de la mayoría de la  población, particularmente de los sectores rurales.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inexistencia de grupos comunitarios organizados que trabajen en torno a las necesidades y problemáticas de las comunidades son un obstáculo para generar inclusión dentro de los sectores de salud y educación. En el plano de la salud, es un problema difícil que se debe a diversas carencias de información, falta de atención médica, prácticas de automedicación, inexistencia de centros de atención de salud. Adicionalmente no se tiene un modelo de atención o trabajo desde la comunidad que asegure el acceso a la salud en los niños, niñas en edad escolar.</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Partiendo de que la educación es la base para el desarrollo, se tiene socios potenciales como son las escuelas, los colegios a los cuales acuden los niños, niñas en edad escolar, sin embargo los procesos de educación, pese a ser donde compartan la mayor parte del tiempo, no son los más adecuados para que se logren cambios a nivel social comunitario y mucho menos respecto del acceso a los servicios de salud y educación; en la mayoría de casos detectados en el diagnóstico, las familias no son conocedores de la importancia de la educación, y como un efecto del desconocimiento es la deserción escolar y de la mano con el mismo, el abandono de los proceso de educación para dedicarse a otras actividades. Esto hace sentido a que el acompañamiento en la educación de un niño es aún vulnerable a los factores sociales externos que pueden ser erradicados desde el modelo de desarrollo endógeno y la cohesión de la comunidad.</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crisis organizacional comunitaria  que sufre de manera persistente el país afecta inexorablemente y con mayor intensidad afecta a los niños y niñas que constituyen la población más vulnerable; los efectos visibles se reflejan en altas tasas de embarazo en adolescentes, problemas de vulneración de derechos, problemas de salud, problemas de aprendizaje en educación. Esta situación plantea la necesidad de fortalecer las intervenciones sociales, instaurando nuevas modalidades y estrategias que garanticen el desarrollo integral de los niños y niñas en edad escolar, sus familias y comunidades.</a:t>
            </a:r>
            <a:endParaRPr lang="es-EC" dirty="0"/>
          </a:p>
        </p:txBody>
      </p:sp>
      <p:sp>
        <p:nvSpPr>
          <p:cNvPr id="4" name="3 Marcador de número de diapositiva"/>
          <p:cNvSpPr>
            <a:spLocks noGrp="1"/>
          </p:cNvSpPr>
          <p:nvPr>
            <p:ph type="sldNum" sz="quarter" idx="10"/>
          </p:nvPr>
        </p:nvSpPr>
        <p:spPr/>
        <p:txBody>
          <a:bodyPr/>
          <a:lstStyle/>
          <a:p>
            <a:pPr>
              <a:defRPr/>
            </a:pPr>
            <a:fld id="{E6FF80FA-5BC7-4BC8-AF8F-1AEB8EC76A74}" type="slidenum">
              <a:rPr lang="es-ES_tradnl" smtClean="0"/>
              <a:pPr>
                <a:defRPr/>
              </a:pPr>
              <a:t>13</a:t>
            </a:fld>
            <a:endParaRPr lang="es-ES_trad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0000" lnSpcReduction="20000"/>
          </a:bodyPr>
          <a:lstStyle/>
          <a:p>
            <a:pPr lvl="1"/>
            <a:r>
              <a:rPr lang="es-ES" sz="1200" b="1" kern="1200" dirty="0" smtClean="0">
                <a:solidFill>
                  <a:schemeClr val="tx1"/>
                </a:solidFill>
                <a:latin typeface="Times New Roman" pitchFamily="18" charset="0"/>
                <a:ea typeface="+mn-ea"/>
                <a:cs typeface="+mn-cs"/>
              </a:rPr>
              <a:t>Justificación</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participación de los niños, niñas que se encuentran en situación de vulnerabilidad, a nivel mundial es aún escasa, la desintegración familiar, el analfabetismo, el trabajo infantil, la carencia de recursos económicos, y la inexistencia de una cohesión social, son las causas para que en la actualidad aún existan comunidades donde aún no se tengan procesos organizados para el desarrollo, que siendo ciudadanos no existan grupos que hagan prevalecer sus derechos y que sigan a la espera del paternalismo o asistencialismo, que ante las percepciones comunitarias de parte de algunas organizaciones han dejado sentando bases para que las personas se desvinculen de muchos de los procesos de desarrollo y se mantengan a la expectativa de que los gobiernos y organizaciones sean únicamente los proveedores de recursos y de en alguna medida solventen sus necesidades. Estas han sido fuertes limitaciones que se estarían abordando en un modelo de desarrollo integral con componentes endógenos.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El tema de la participación comunitaria es bastante complejo, ya que constituye un problema estructural y comprende aspectos, sociales, económicos y culturales que se mantienen inherentes en la cotidianidad de la mayoría de la  población, particularmente de los sectores rurales.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inexistencia de grupos comunitarios organizados que trabajen en torno a las necesidades y problemáticas de las comunidades son un obstáculo para generar inclusión dentro de los sectores de salud y educación. En el plano de la salud, es un problema difícil que se debe a diversas carencias de información, falta de atención médica, prácticas de automedicación, inexistencia de centros de atención de salud. Adicionalmente no se tiene un modelo de atención o trabajo desde la comunidad que asegure el acceso a la salud en los niños, niñas en edad escolar.</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Partiendo de que la educación es la base para el desarrollo, se tiene socios potenciales como son las escuelas, los colegios a los cuales acuden los niños, niñas en edad escolar, sin embargo los procesos de educación, pese a ser donde compartan la mayor parte del tiempo, no son los más adecuados para que se logren cambios a nivel social comunitario y mucho menos respecto del acceso a los servicios de salud y educación; en la mayoría de casos detectados en el diagnóstico, las familias no son conocedores de la importancia de la educación, y como un efecto del desconocimiento es la deserción escolar y de la mano con el mismo, el abandono de los proceso de educación para dedicarse a otras actividades. Esto hace sentido a que el acompañamiento en la educación de un niño es aún vulnerable a los factores sociales externos que pueden ser erradicados desde el modelo de desarrollo endógeno y la cohesión de la comunidad.</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crisis organizacional comunitaria  que sufre de manera persistente el país afecta inexorablemente y con mayor intensidad afecta a los niños y niñas que constituyen la población más vulnerable; los efectos visibles se reflejan en altas tasas de embarazo en adolescentes, problemas de vulneración de derechos, problemas de salud, problemas de aprendizaje en educación. Esta situación plantea la necesidad de fortalecer las intervenciones sociales, instaurando nuevas modalidades y estrategias que garanticen el desarrollo integral de los niños y niñas en edad escolar, sus familias y comunidades.</a:t>
            </a:r>
            <a:endParaRPr lang="es-EC" dirty="0"/>
          </a:p>
        </p:txBody>
      </p:sp>
      <p:sp>
        <p:nvSpPr>
          <p:cNvPr id="4" name="3 Marcador de número de diapositiva"/>
          <p:cNvSpPr>
            <a:spLocks noGrp="1"/>
          </p:cNvSpPr>
          <p:nvPr>
            <p:ph type="sldNum" sz="quarter" idx="10"/>
          </p:nvPr>
        </p:nvSpPr>
        <p:spPr/>
        <p:txBody>
          <a:bodyPr/>
          <a:lstStyle/>
          <a:p>
            <a:pPr>
              <a:defRPr/>
            </a:pPr>
            <a:fld id="{E6FF80FA-5BC7-4BC8-AF8F-1AEB8EC76A74}" type="slidenum">
              <a:rPr lang="es-ES_tradnl" smtClean="0"/>
              <a:pPr>
                <a:defRPr/>
              </a:pPr>
              <a:t>14</a:t>
            </a:fld>
            <a:endParaRPr lang="es-ES_trad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0000" lnSpcReduction="20000"/>
          </a:bodyPr>
          <a:lstStyle/>
          <a:p>
            <a:pPr lvl="1"/>
            <a:r>
              <a:rPr lang="es-ES" sz="1200" b="1" kern="1200" dirty="0" smtClean="0">
                <a:solidFill>
                  <a:schemeClr val="tx1"/>
                </a:solidFill>
                <a:latin typeface="Times New Roman" pitchFamily="18" charset="0"/>
                <a:ea typeface="+mn-ea"/>
                <a:cs typeface="+mn-cs"/>
              </a:rPr>
              <a:t>Justificación</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participación de los niños, niñas que se encuentran en situación de vulnerabilidad, a nivel mundial es aún escasa, la desintegración familiar, el analfabetismo, el trabajo infantil, la carencia de recursos económicos, y la inexistencia de una cohesión social, son las causas para que en la actualidad aún existan comunidades donde aún no se tengan procesos organizados para el desarrollo, que siendo ciudadanos no existan grupos que hagan prevalecer sus derechos y que sigan a la espera del paternalismo o asistencialismo, que ante las percepciones comunitarias de parte de algunas organizaciones han dejado sentando bases para que las personas se desvinculen de muchos de los procesos de desarrollo y se mantengan a la expectativa de que los gobiernos y organizaciones sean únicamente los proveedores de recursos y de en alguna medida solventen sus necesidades. Estas han sido fuertes limitaciones que se estarían abordando en un modelo de desarrollo integral con componentes endógenos.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El tema de la participación comunitaria es bastante complejo, ya que constituye un problema estructural y comprende aspectos, sociales, económicos y culturales que se mantienen inherentes en la cotidianidad de la mayoría de la  población, particularmente de los sectores rurales.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inexistencia de grupos comunitarios organizados que trabajen en torno a las necesidades y problemáticas de las comunidades son un obstáculo para generar inclusión dentro de los sectores de salud y educación. En el plano de la salud, es un problema difícil que se debe a diversas carencias de información, falta de atención médica, prácticas de automedicación, inexistencia de centros de atención de salud. Adicionalmente no se tiene un modelo de atención o trabajo desde la comunidad que asegure el acceso a la salud en los niños, niñas en edad escolar.</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Partiendo de que la educación es la base para el desarrollo, se tiene socios potenciales como son las escuelas, los colegios a los cuales acuden los niños, niñas en edad escolar, sin embargo los procesos de educación, pese a ser donde compartan la mayor parte del tiempo, no son los más adecuados para que se logren cambios a nivel social comunitario y mucho menos respecto del acceso a los servicios de salud y educación; en la mayoría de casos detectados en el diagnóstico, las familias no son conocedores de la importancia de la educación, y como un efecto del desconocimiento es la deserción escolar y de la mano con el mismo, el abandono de los proceso de educación para dedicarse a otras actividades. Esto hace sentido a que el acompañamiento en la educación de un niño es aún vulnerable a los factores sociales externos que pueden ser erradicados desde el modelo de desarrollo endógeno y la cohesión de la comunidad.</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crisis organizacional comunitaria  que sufre de manera persistente el país afecta inexorablemente y con mayor intensidad afecta a los niños y niñas que constituyen la población más vulnerable; los efectos visibles se reflejan en altas tasas de embarazo en adolescentes, problemas de vulneración de derechos, problemas de salud, problemas de aprendizaje en educación. Esta situación plantea la necesidad de fortalecer las intervenciones sociales, instaurando nuevas modalidades y estrategias que garanticen el desarrollo integral de los niños y niñas en edad escolar, sus familias y comunidades.</a:t>
            </a:r>
            <a:endParaRPr lang="es-EC" dirty="0"/>
          </a:p>
        </p:txBody>
      </p:sp>
      <p:sp>
        <p:nvSpPr>
          <p:cNvPr id="4" name="3 Marcador de número de diapositiva"/>
          <p:cNvSpPr>
            <a:spLocks noGrp="1"/>
          </p:cNvSpPr>
          <p:nvPr>
            <p:ph type="sldNum" sz="quarter" idx="10"/>
          </p:nvPr>
        </p:nvSpPr>
        <p:spPr/>
        <p:txBody>
          <a:bodyPr/>
          <a:lstStyle/>
          <a:p>
            <a:pPr>
              <a:defRPr/>
            </a:pPr>
            <a:fld id="{E6FF80FA-5BC7-4BC8-AF8F-1AEB8EC76A74}" type="slidenum">
              <a:rPr lang="es-ES_tradnl" smtClean="0"/>
              <a:pPr>
                <a:defRPr/>
              </a:pPr>
              <a:t>15</a:t>
            </a:fld>
            <a:endParaRPr lang="es-ES_trad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0000" lnSpcReduction="20000"/>
          </a:bodyPr>
          <a:lstStyle/>
          <a:p>
            <a:pPr lvl="1"/>
            <a:r>
              <a:rPr lang="es-ES" sz="1200" b="1" kern="1200" dirty="0" smtClean="0">
                <a:solidFill>
                  <a:schemeClr val="tx1"/>
                </a:solidFill>
                <a:latin typeface="Times New Roman" pitchFamily="18" charset="0"/>
                <a:ea typeface="+mn-ea"/>
                <a:cs typeface="+mn-cs"/>
              </a:rPr>
              <a:t>Justificación</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participación de los niños, niñas que se encuentran en situación de vulnerabilidad, a nivel mundial es aún escasa, la desintegración familiar, el analfabetismo, el trabajo infantil, la carencia de recursos económicos, y la inexistencia de una cohesión social, son las causas para que en la actualidad aún existan comunidades donde aún no se tengan procesos organizados para el desarrollo, que siendo ciudadanos no existan grupos que hagan prevalecer sus derechos y que sigan a la espera del paternalismo o asistencialismo, que ante las percepciones comunitarias de parte de algunas organizaciones han dejado sentando bases para que las personas se desvinculen de muchos de los procesos de desarrollo y se mantengan a la expectativa de que los gobiernos y organizaciones sean únicamente los proveedores de recursos y de en alguna medida solventen sus necesidades. Estas han sido fuertes limitaciones que se estarían abordando en un modelo de desarrollo integral con componentes endógenos.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El tema de la participación comunitaria es bastante complejo, ya que constituye un problema estructural y comprende aspectos, sociales, económicos y culturales que se mantienen inherentes en la cotidianidad de la mayoría de la  población, particularmente de los sectores rurales.</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inexistencia de grupos comunitarios organizados que trabajen en torno a las necesidades y problemáticas de las comunidades son un obstáculo para generar inclusión dentro de los sectores de salud y educación. En el plano de la salud, es un problema difícil que se debe a diversas carencias de información, falta de atención médica, prácticas de automedicación, inexistencia de centros de atención de salud. Adicionalmente no se tiene un modelo de atención o trabajo desde la comunidad que asegure el acceso a la salud en los niños, niñas en edad escolar.</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Partiendo de que la educación es la base para el desarrollo, se tiene socios potenciales como son las escuelas, los colegios a los cuales acuden los niños, niñas en edad escolar, sin embargo los procesos de educación, pese a ser donde compartan la mayor parte del tiempo, no son los más adecuados para que se logren cambios a nivel social comunitario y mucho menos respecto del acceso a los servicios de salud y educación; en la mayoría de casos detectados en el diagnóstico, las familias no son conocedores de la importancia de la educación, y como un efecto del desconocimiento es la deserción escolar y de la mano con el mismo, el abandono de los proceso de educación para dedicarse a otras actividades. Esto hace sentido a que el acompañamiento en la educación de un niño es aún vulnerable a los factores sociales externos que pueden ser erradicados desde el modelo de desarrollo endógeno y la cohesión de la comunidad.</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 </a:t>
            </a:r>
            <a:endParaRPr lang="es-EC" sz="1200" kern="1200" dirty="0" smtClean="0">
              <a:solidFill>
                <a:schemeClr val="tx1"/>
              </a:solidFill>
              <a:latin typeface="Times New Roman" pitchFamily="18" charset="0"/>
              <a:ea typeface="+mn-ea"/>
              <a:cs typeface="+mn-cs"/>
            </a:endParaRPr>
          </a:p>
          <a:p>
            <a:r>
              <a:rPr lang="es-ES" sz="1200" kern="1200" dirty="0" smtClean="0">
                <a:solidFill>
                  <a:schemeClr val="tx1"/>
                </a:solidFill>
                <a:latin typeface="Times New Roman" pitchFamily="18" charset="0"/>
                <a:ea typeface="+mn-ea"/>
                <a:cs typeface="+mn-cs"/>
              </a:rPr>
              <a:t>La crisis organizacional comunitaria  que sufre de manera persistente el país afecta inexorablemente y con mayor intensidad afecta a los niños y niñas que constituyen la población más vulnerable; los efectos visibles se reflejan en altas tasas de embarazo en adolescentes, problemas de vulneración de derechos, problemas de salud, problemas de aprendizaje en educación. Esta situación plantea la necesidad de fortalecer las intervenciones sociales, instaurando nuevas modalidades y estrategias que garanticen el desarrollo integral de los niños y niñas en edad escolar, sus familias y comunidades.</a:t>
            </a:r>
            <a:endParaRPr lang="es-EC" dirty="0"/>
          </a:p>
        </p:txBody>
      </p:sp>
      <p:sp>
        <p:nvSpPr>
          <p:cNvPr id="4" name="3 Marcador de número de diapositiva"/>
          <p:cNvSpPr>
            <a:spLocks noGrp="1"/>
          </p:cNvSpPr>
          <p:nvPr>
            <p:ph type="sldNum" sz="quarter" idx="10"/>
          </p:nvPr>
        </p:nvSpPr>
        <p:spPr/>
        <p:txBody>
          <a:bodyPr/>
          <a:lstStyle/>
          <a:p>
            <a:pPr>
              <a:defRPr/>
            </a:pPr>
            <a:fld id="{E6FF80FA-5BC7-4BC8-AF8F-1AEB8EC76A74}" type="slidenum">
              <a:rPr lang="es-ES_tradnl" smtClean="0"/>
              <a:pPr>
                <a:defRPr/>
              </a:pPr>
              <a:t>16</a:t>
            </a:fld>
            <a:endParaRPr lang="es-ES_trad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Marcador de imagen de diapositiva"/>
          <p:cNvSpPr>
            <a:spLocks noGrp="1" noRot="1" noChangeAspect="1" noTextEdit="1"/>
          </p:cNvSpPr>
          <p:nvPr>
            <p:ph type="sldImg"/>
          </p:nvPr>
        </p:nvSpPr>
        <p:spPr>
          <a:ln/>
        </p:spPr>
      </p:sp>
      <p:sp>
        <p:nvSpPr>
          <p:cNvPr id="80899" name="2 Marcador de notas"/>
          <p:cNvSpPr>
            <a:spLocks noGrp="1"/>
          </p:cNvSpPr>
          <p:nvPr>
            <p:ph type="body" idx="1"/>
          </p:nvPr>
        </p:nvSpPr>
        <p:spPr>
          <a:noFill/>
          <a:ln/>
        </p:spPr>
        <p:txBody>
          <a:bodyPr/>
          <a:lstStyle/>
          <a:p>
            <a:pPr eaLnBrk="1" hangingPunct="1"/>
            <a:endParaRPr lang="es-ES" smtClean="0"/>
          </a:p>
        </p:txBody>
      </p:sp>
      <p:sp>
        <p:nvSpPr>
          <p:cNvPr id="80900" name="3 Marcador de número de diapositiva"/>
          <p:cNvSpPr>
            <a:spLocks noGrp="1"/>
          </p:cNvSpPr>
          <p:nvPr>
            <p:ph type="sldNum" sz="quarter" idx="5"/>
          </p:nvPr>
        </p:nvSpPr>
        <p:spPr>
          <a:noFill/>
        </p:spPr>
        <p:txBody>
          <a:bodyPr/>
          <a:lstStyle/>
          <a:p>
            <a:pPr defTabSz="947738"/>
            <a:fld id="{B03E48BF-6151-4754-A4AC-9E309B74FF3F}" type="slidenum">
              <a:rPr lang="es-ES_tradnl" sz="1200" smtClean="0">
                <a:solidFill>
                  <a:srgbClr val="000066"/>
                </a:solidFill>
                <a:latin typeface="Arial" charset="0"/>
              </a:rPr>
              <a:pPr defTabSz="947738"/>
              <a:t>17</a:t>
            </a:fld>
            <a:endParaRPr lang="es-ES_tradnl" sz="1200" smtClean="0">
              <a:solidFill>
                <a:srgbClr val="000066"/>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47738"/>
            <a:fld id="{E6ECD19F-4DD3-4EAB-A0F9-C1C0C628BC22}" type="slidenum">
              <a:rPr lang="es-ES_tradnl" smtClean="0"/>
              <a:pPr defTabSz="947738"/>
              <a:t>2</a:t>
            </a:fld>
            <a:endParaRPr lang="es-ES_tradnl"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s-ES" dirty="0" smtClean="0">
                <a:solidFill>
                  <a:srgbClr val="000066"/>
                </a:solidFill>
              </a:rPr>
              <a:t>Con permiso del tribunal voy a pasar a presentar el</a:t>
            </a:r>
            <a:r>
              <a:rPr lang="es-ES" baseline="0" dirty="0" smtClean="0">
                <a:solidFill>
                  <a:srgbClr val="000066"/>
                </a:solidFill>
              </a:rPr>
              <a:t> informe final de investigación previo la Obtención de Titulo de Máster en Gerencia de Proyectos Educativos y Sociales que lleva por Título</a:t>
            </a:r>
            <a:r>
              <a:rPr lang="es-ES" dirty="0" smtClean="0">
                <a:solidFill>
                  <a:srgbClr val="000066"/>
                </a:solidFill>
              </a:rPr>
              <a:t>: </a:t>
            </a:r>
            <a:r>
              <a:rPr lang="es-ES" sz="1200" b="1" kern="1200" dirty="0" smtClean="0">
                <a:solidFill>
                  <a:schemeClr val="tx1"/>
                </a:solidFill>
                <a:latin typeface="Times New Roman" pitchFamily="18" charset="0"/>
                <a:ea typeface="+mn-ea"/>
                <a:cs typeface="+mn-cs"/>
              </a:rPr>
              <a:t>PRÁCTICAS DEL VOLUNTARIADO COMUNITARIO Y SU INCIDENCIA EN EL ACCESO A LOS SERVICIOS DE SALUD Y EDUCACIÓN DE LOS NIÑOS EN EDAD ESCOLAR (6 A 12 AÑOS) DE LA PARROQUIA “SAN SEBASTIÁN” PROVINCIA DE MANABÍ</a:t>
            </a:r>
            <a:r>
              <a:rPr lang="es-ES" dirty="0" smtClean="0">
                <a:solidFill>
                  <a:srgbClr val="000066"/>
                </a:solidFill>
              </a:rPr>
              <a:t>:</a:t>
            </a:r>
          </a:p>
          <a:p>
            <a:pPr algn="just" eaLnBrk="1" hangingPunct="1"/>
            <a:r>
              <a:rPr lang="es-ES" dirty="0" smtClean="0">
                <a:solidFill>
                  <a:srgbClr val="000066"/>
                </a:solidFill>
              </a:rPr>
              <a:t>En primer lugar, exponemos el Problema</a:t>
            </a:r>
            <a:r>
              <a:rPr lang="es-ES" baseline="0" dirty="0" smtClean="0">
                <a:solidFill>
                  <a:srgbClr val="000066"/>
                </a:solidFill>
              </a:rPr>
              <a:t> y su contextualización</a:t>
            </a:r>
            <a:r>
              <a:rPr lang="es-ES" dirty="0" smtClean="0">
                <a:solidFill>
                  <a:srgbClr val="000066"/>
                </a:solidFill>
              </a:rPr>
              <a:t>, y los Objetivos de la Investigación</a:t>
            </a:r>
          </a:p>
          <a:p>
            <a:pPr algn="just" eaLnBrk="1" hangingPunct="1"/>
            <a:r>
              <a:rPr lang="es-ES" dirty="0" smtClean="0">
                <a:solidFill>
                  <a:srgbClr val="000066"/>
                </a:solidFill>
              </a:rPr>
              <a:t>en segundo lugar la el Marco Teórico, en tercer lugar, explicaremos la estructura y metodología seguidamente</a:t>
            </a:r>
            <a:r>
              <a:rPr lang="es-ES" baseline="0" dirty="0" smtClean="0">
                <a:solidFill>
                  <a:srgbClr val="000066"/>
                </a:solidFill>
              </a:rPr>
              <a:t> </a:t>
            </a:r>
            <a:r>
              <a:rPr lang="es-ES" dirty="0" smtClean="0">
                <a:solidFill>
                  <a:srgbClr val="000066"/>
                </a:solidFill>
              </a:rPr>
              <a:t>presentamos los análisis</a:t>
            </a:r>
            <a:r>
              <a:rPr lang="es-ES" baseline="0" dirty="0" smtClean="0">
                <a:solidFill>
                  <a:srgbClr val="000066"/>
                </a:solidFill>
              </a:rPr>
              <a:t> de los datos y la contrastación de resultados</a:t>
            </a:r>
            <a:r>
              <a:rPr lang="es-ES" dirty="0" smtClean="0">
                <a:solidFill>
                  <a:srgbClr val="000066"/>
                </a:solidFill>
              </a:rPr>
              <a:t>. Y por último la Propuesta Alternativa de Solución.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47738"/>
            <a:fld id="{04D66A45-B4A8-46DD-93F0-0A7AF78A2FE4}" type="slidenum">
              <a:rPr lang="es-ES_tradnl" smtClean="0"/>
              <a:pPr defTabSz="947738"/>
              <a:t>3</a:t>
            </a:fld>
            <a:endParaRPr lang="es-ES_tradnl"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marL="0" marR="0" indent="0" algn="just" defTabSz="914400" rtl="0" eaLnBrk="1" fontAlgn="base" latinLnBrk="0" hangingPunct="1">
              <a:lnSpc>
                <a:spcPct val="100000"/>
              </a:lnSpc>
              <a:spcBef>
                <a:spcPct val="30000"/>
              </a:spcBef>
              <a:spcAft>
                <a:spcPct val="0"/>
              </a:spcAft>
              <a:buClrTx/>
              <a:buSzTx/>
              <a:buFontTx/>
              <a:buNone/>
              <a:tabLst/>
              <a:defRPr/>
            </a:pPr>
            <a:r>
              <a:rPr lang="es-ES" sz="1200" kern="1200" dirty="0" smtClean="0">
                <a:solidFill>
                  <a:schemeClr val="tx1"/>
                </a:solidFill>
                <a:latin typeface="Times New Roman" pitchFamily="18" charset="0"/>
                <a:ea typeface="+mn-ea"/>
                <a:cs typeface="+mn-cs"/>
              </a:rPr>
              <a:t>La participación social comunitaria es fundamental dentro de los procesos de desarrollo, la escases de participación propicia un bajo nivel de logros comparándolos con los resultados inicialmente propuestos en cada emprendimiento para alcanzar objetivos conjuntos a nivel de comunidades, el desconocimiento de la comunidad con respecto del mejoramiento, retroceso o estacionamiento del bienestar, puede ser la causa de una desmotivación e incredulidad por parte de la población hacia los servicios de salud o educación presentes en la zona.</a:t>
            </a:r>
            <a:endParaRPr lang="es-EC" sz="1200" kern="1200" dirty="0" smtClean="0">
              <a:solidFill>
                <a:schemeClr val="tx1"/>
              </a:solidFill>
              <a:latin typeface="Times New Roman" pitchFamily="18" charset="0"/>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pPr defTabSz="947738"/>
            <a:fld id="{60E1B609-D4AF-4189-9CE0-041E43EB981E}" type="slidenum">
              <a:rPr lang="es-ES_tradnl" smtClean="0"/>
              <a:pPr defTabSz="947738"/>
              <a:t>4</a:t>
            </a:fld>
            <a:endParaRPr lang="es-ES_tradnl"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marL="223838" indent="-223838" eaLnBrk="1" hangingPunct="1"/>
            <a:endParaRPr lang="es-E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947738"/>
            <a:fld id="{60C22653-3425-4017-97E3-6FBEAA1B21C2}" type="slidenum">
              <a:rPr lang="es-ES_tradnl" smtClean="0"/>
              <a:pPr defTabSz="947738"/>
              <a:t>5</a:t>
            </a:fld>
            <a:endParaRPr lang="es-ES_tradnl"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marL="223838" marR="0" indent="-223838" algn="just" defTabSz="914400" rtl="0" eaLnBrk="1" fontAlgn="base" latinLnBrk="0" hangingPunct="1">
              <a:lnSpc>
                <a:spcPct val="100000"/>
              </a:lnSpc>
              <a:spcBef>
                <a:spcPct val="30000"/>
              </a:spcBef>
              <a:spcAft>
                <a:spcPct val="0"/>
              </a:spcAft>
              <a:buClrTx/>
              <a:buSzTx/>
              <a:buFontTx/>
              <a:buNone/>
              <a:tabLst/>
              <a:defRPr/>
            </a:pPr>
            <a:r>
              <a:rPr lang="es-ES" sz="1200" kern="1200" dirty="0" smtClean="0">
                <a:solidFill>
                  <a:schemeClr val="tx1"/>
                </a:solidFill>
                <a:latin typeface="Times New Roman" pitchFamily="18" charset="0"/>
                <a:ea typeface="+mn-ea"/>
                <a:cs typeface="+mn-cs"/>
              </a:rPr>
              <a:t>La importancia relevante de esta investigación radica en la estructuración de una propuesta que involucre la participación social comunitaria, dirigida a los</a:t>
            </a:r>
            <a:r>
              <a:rPr lang="es-ES" sz="1200" kern="1200" baseline="0" dirty="0" smtClean="0">
                <a:solidFill>
                  <a:schemeClr val="tx1"/>
                </a:solidFill>
                <a:latin typeface="Times New Roman" pitchFamily="18" charset="0"/>
                <a:ea typeface="+mn-ea"/>
                <a:cs typeface="+mn-cs"/>
              </a:rPr>
              <a:t> </a:t>
            </a:r>
            <a:r>
              <a:rPr lang="es-ES" sz="1200" kern="1200" dirty="0" smtClean="0">
                <a:solidFill>
                  <a:schemeClr val="tx1"/>
                </a:solidFill>
                <a:latin typeface="Times New Roman" pitchFamily="18" charset="0"/>
                <a:ea typeface="+mn-ea"/>
                <a:cs typeface="+mn-cs"/>
              </a:rPr>
              <a:t>voluntarios comunitarios como entes de exigibilidad ante el acceso a los servicios de salud y educación de los niños en edad escolar, misma que impulsará la intervención conjunta, entre actores sociales y las comunidades de la parroquia San Sebastián.</a:t>
            </a:r>
            <a:endParaRPr lang="es-ES" dirty="0" smtClean="0">
              <a:solidFill>
                <a:srgbClr val="000066"/>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947738"/>
            <a:fld id="{AAB65493-13D6-47FC-812E-9DA75189D06D}" type="slidenum">
              <a:rPr lang="es-ES_tradnl" smtClean="0"/>
              <a:pPr defTabSz="947738"/>
              <a:t>6</a:t>
            </a:fld>
            <a:endParaRPr lang="es-ES_tradnl"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algn="just" eaLnBrk="1" hangingPunct="1"/>
            <a:r>
              <a:rPr lang="es-ES" smtClean="0">
                <a:solidFill>
                  <a:srgbClr val="000066"/>
                </a:solidFill>
              </a:rPr>
              <a:t>La estructura del trabajo del investigación que aquí presentamos consta cinco partes:</a:t>
            </a:r>
          </a:p>
          <a:p>
            <a:pPr algn="just" eaLnBrk="1" hangingPunct="1"/>
            <a:r>
              <a:rPr lang="es-ES" smtClean="0">
                <a:solidFill>
                  <a:srgbClr val="000066"/>
                </a:solidFill>
              </a:rPr>
              <a:t>Tras la introducción que contiene la justificación, hipótesis, objetivos, estructura y metodología del trabajo, nos centramos en el análisis de los fundamentos de la segmentación laboral. En él se aborda distintas teorías segmentacionistas.</a:t>
            </a:r>
          </a:p>
          <a:p>
            <a:pPr algn="just" eaLnBrk="1" hangingPunct="1"/>
            <a:r>
              <a:rPr lang="es-ES" smtClean="0">
                <a:solidFill>
                  <a:srgbClr val="000066"/>
                </a:solidFill>
              </a:rPr>
              <a:t>El capítulo 3 se crea con el interés de estudiar cómo los distintos trabajos empíricos abordan el estudio empírico de la estrcuturación de los mercados de trabajo. </a:t>
            </a:r>
          </a:p>
          <a:p>
            <a:pPr algn="just" eaLnBrk="1" hangingPunct="1"/>
            <a:r>
              <a:rPr lang="es-ES" smtClean="0">
                <a:solidFill>
                  <a:srgbClr val="000066"/>
                </a:solidFill>
              </a:rPr>
              <a:t>Para los capítulo 2 y 3 hemos llevado a cabo una intensa revisión bibliográfica.</a:t>
            </a:r>
          </a:p>
          <a:p>
            <a:pPr algn="just" eaLnBrk="1" hangingPunct="1"/>
            <a:r>
              <a:rPr lang="es-ES" smtClean="0">
                <a:solidFill>
                  <a:srgbClr val="000066"/>
                </a:solidFill>
              </a:rPr>
              <a:t>En el capítulo 4 presentamos el estudio empírico. En él aplicamos un método multivariante concreto para el estudio de la segmentación laboral en diferentes contextos socio-económicos y realizamos un análisis comparativo de las diferentes estructuras laborales obtenidas así como de los factores determinantes de las mismas.</a:t>
            </a:r>
          </a:p>
          <a:p>
            <a:pPr algn="just" eaLnBrk="1" hangingPunct="1"/>
            <a:r>
              <a:rPr lang="es-ES" smtClean="0">
                <a:solidFill>
                  <a:srgbClr val="000066"/>
                </a:solidFill>
              </a:rPr>
              <a:t>Finalmente presentamos las conclusiones.</a:t>
            </a:r>
          </a:p>
          <a:p>
            <a:pPr eaLnBrk="1" hangingPunct="1"/>
            <a:endParaRPr lang="es-ES" smtClean="0">
              <a:solidFill>
                <a:srgbClr val="000066"/>
              </a:solidFill>
            </a:endParaRPr>
          </a:p>
          <a:p>
            <a:pPr eaLnBrk="1" hangingPunct="1"/>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47738"/>
            <a:fld id="{0C9D6804-FCB6-41A7-AA2E-8740AD943674}" type="slidenum">
              <a:rPr lang="es-ES_tradnl" smtClean="0"/>
              <a:pPr defTabSz="947738"/>
              <a:t>8</a:t>
            </a:fld>
            <a:endParaRPr lang="es-ES_tradnl"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algn="just" eaLnBrk="1" hangingPunct="1">
              <a:lnSpc>
                <a:spcPct val="80000"/>
              </a:lnSpc>
            </a:pPr>
            <a:endParaRPr lang="es-ES" sz="800" dirty="0" smtClean="0">
              <a:solidFill>
                <a:srgbClr val="000066"/>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47738"/>
            <a:fld id="{0C9D6804-FCB6-41A7-AA2E-8740AD943674}" type="slidenum">
              <a:rPr lang="es-ES_tradnl" smtClean="0"/>
              <a:pPr defTabSz="947738"/>
              <a:t>9</a:t>
            </a:fld>
            <a:endParaRPr lang="es-ES_tradnl"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algn="just" eaLnBrk="1" hangingPunct="1">
              <a:lnSpc>
                <a:spcPct val="80000"/>
              </a:lnSpc>
            </a:pPr>
            <a:endParaRPr lang="es-ES" sz="800" dirty="0" smtClean="0">
              <a:solidFill>
                <a:srgbClr val="000066"/>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47738"/>
            <a:fld id="{0C9D6804-FCB6-41A7-AA2E-8740AD943674}" type="slidenum">
              <a:rPr lang="es-ES_tradnl" smtClean="0"/>
              <a:pPr defTabSz="947738"/>
              <a:t>10</a:t>
            </a:fld>
            <a:endParaRPr lang="es-ES_tradnl"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algn="just" eaLnBrk="1" hangingPunct="1">
              <a:lnSpc>
                <a:spcPct val="80000"/>
              </a:lnSpc>
            </a:pPr>
            <a:endParaRPr lang="es-ES" sz="800" dirty="0" smtClean="0">
              <a:solidFill>
                <a:srgbClr val="000066"/>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de título">
    <p:spTree>
      <p:nvGrpSpPr>
        <p:cNvPr id="1" name=""/>
        <p:cNvGrpSpPr/>
        <p:nvPr/>
      </p:nvGrpSpPr>
      <p:grpSpPr>
        <a:xfrm>
          <a:off x="0" y="0"/>
          <a:ext cx="0" cy="0"/>
          <a:chOff x="0" y="0"/>
          <a:chExt cx="0" cy="0"/>
        </a:xfrm>
      </p:grpSpPr>
      <p:sp>
        <p:nvSpPr>
          <p:cNvPr id="228355" name="Rectangle 3"/>
          <p:cNvSpPr>
            <a:spLocks noGrp="1" noChangeArrowheads="1"/>
          </p:cNvSpPr>
          <p:nvPr>
            <p:ph type="ctrTitle"/>
          </p:nvPr>
        </p:nvSpPr>
        <p:spPr>
          <a:xfrm>
            <a:off x="685800" y="2130425"/>
            <a:ext cx="7772400" cy="1470025"/>
          </a:xfrm>
        </p:spPr>
        <p:txBody>
          <a:bodyPr/>
          <a:lstStyle>
            <a:lvl1pPr>
              <a:defRPr/>
            </a:lvl1pPr>
          </a:lstStyle>
          <a:p>
            <a:r>
              <a:rPr lang="es-ES"/>
              <a:t>Haga clic para cambiar el estilo de título	</a:t>
            </a:r>
          </a:p>
        </p:txBody>
      </p:sp>
      <p:sp>
        <p:nvSpPr>
          <p:cNvPr id="228356" name="Rectangle 4"/>
          <p:cNvSpPr>
            <a:spLocks noGrp="1" noChangeArrowheads="1"/>
          </p:cNvSpPr>
          <p:nvPr>
            <p:ph type="subTitle" idx="1"/>
          </p:nvPr>
        </p:nvSpPr>
        <p:spPr>
          <a:xfrm>
            <a:off x="1371600" y="3886200"/>
            <a:ext cx="6400800" cy="1752600"/>
          </a:xfrm>
          <a:ln>
            <a:noFill/>
            <a:prstDash val="solid"/>
          </a:ln>
        </p:spPr>
        <p:txBody>
          <a:bodyPr/>
          <a:lstStyle>
            <a:lvl1pPr marL="0" indent="179388" algn="ctr">
              <a:defRPr/>
            </a:lvl1pPr>
          </a:lstStyle>
          <a:p>
            <a:r>
              <a:rPr lang="es-ES"/>
              <a:t>Haga clic para modificar el estilo de subtítulo del patrón</a:t>
            </a:r>
          </a:p>
        </p:txBody>
      </p:sp>
      <p:sp>
        <p:nvSpPr>
          <p:cNvPr id="4" name="Rectangle 5"/>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a:solidFill>
                  <a:schemeClr val="tx1"/>
                </a:solidFill>
                <a:latin typeface="Times New Roman" pitchFamily="18" charset="0"/>
              </a:defRPr>
            </a:lvl1pPr>
          </a:lstStyle>
          <a:p>
            <a:pPr>
              <a:defRPr/>
            </a:pPr>
            <a:endParaRPr lang="es-ES_tradnl"/>
          </a:p>
        </p:txBody>
      </p:sp>
      <p:sp>
        <p:nvSpPr>
          <p:cNvPr id="5" name="Rectangle 6"/>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solidFill>
                  <a:schemeClr val="tx1"/>
                </a:solidFill>
                <a:latin typeface="Times New Roman" pitchFamily="18" charset="0"/>
              </a:defRPr>
            </a:lvl1pPr>
          </a:lstStyle>
          <a:p>
            <a:pPr>
              <a:defRPr/>
            </a:pPr>
            <a:endParaRPr lang="es-ES_tradnl"/>
          </a:p>
        </p:txBody>
      </p:sp>
      <p:sp>
        <p:nvSpPr>
          <p:cNvPr id="6" name="Rectangle 7"/>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tx1"/>
                </a:solidFill>
                <a:latin typeface="Times New Roman" pitchFamily="18" charset="0"/>
              </a:defRPr>
            </a:lvl1pPr>
          </a:lstStyle>
          <a:p>
            <a:pPr>
              <a:defRPr/>
            </a:pPr>
            <a:fld id="{816566E2-E64C-4DC6-A671-1A5E58FDCF72}" type="slidenum">
              <a:rPr lang="es-ES_tradnl"/>
              <a:pPr>
                <a:defRPr/>
              </a:pPr>
              <a:t>‹Nº›</a:t>
            </a:fld>
            <a:endParaRPr lang="es-ES_tradnl"/>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13538" y="53975"/>
            <a:ext cx="1962150" cy="5545138"/>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827088" y="53975"/>
            <a:ext cx="5734050" cy="55451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1 Título"/>
          <p:cNvSpPr>
            <a:spLocks noGrp="1"/>
          </p:cNvSpPr>
          <p:nvPr>
            <p:ph type="title"/>
          </p:nvPr>
        </p:nvSpPr>
        <p:spPr>
          <a:xfrm>
            <a:off x="903288" y="53975"/>
            <a:ext cx="7772400" cy="11430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27088" y="1268413"/>
            <a:ext cx="3848100" cy="4330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827588" y="1268413"/>
            <a:ext cx="3848100" cy="4330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03288" y="53975"/>
            <a:ext cx="77724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827088" y="1268413"/>
            <a:ext cx="7848600" cy="4330700"/>
          </a:xfrm>
        </p:spPr>
        <p:txBody>
          <a:bodyPr/>
          <a:lstStyle/>
          <a:p>
            <a:pPr lvl="0"/>
            <a:endParaRPr lang="es-ES" noProof="0" smtClean="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59BAC17-8249-40F1-AA8C-B57DE72179C5}" type="slidenum">
              <a:rPr lang="es-ES"/>
              <a:pPr>
                <a:defRPr/>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4FD40F8-E33F-43EB-93CE-DE6582541FD7}" type="slidenum">
              <a:rPr lang="es-ES"/>
              <a:pPr>
                <a:defRPr/>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1A87752-BF6F-4B68-9AB2-512D636666AA}" type="slidenum">
              <a:rPr lang="es-ES"/>
              <a:pPr>
                <a:defRPr/>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60EDEC9-4D46-48A4-AC28-21BD73664824}" type="slidenum">
              <a:rPr lang="es-ES"/>
              <a:pPr>
                <a:defRPr/>
              </a:pPr>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B535A4C1-4F3D-4AB5-A5C0-4919EC995C7D}" type="slidenum">
              <a:rPr lang="es-ES"/>
              <a:pPr>
                <a:defRPr/>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47C27C57-8E0A-44CF-8B36-301EE4FC9308}"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B072C08A-59B3-4791-8330-0282984FD44E}" type="slidenum">
              <a:rPr lang="es-ES"/>
              <a:pPr>
                <a:defRPr/>
              </a:pPr>
              <a:t>‹Nº›</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B2CAB3A-DB17-49BC-9962-22C3FD7889D2}" type="slidenum">
              <a:rPr lang="es-ES"/>
              <a:pPr>
                <a:defRPr/>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4113289B-1D28-40B0-B8D7-70AAC8C42089}" type="slidenum">
              <a:rPr lang="es-ES"/>
              <a:pPr>
                <a:defRPr/>
              </a:pPr>
              <a:t>‹Nº›</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FB0C5A0-664D-40E9-93FD-C1E9EEF9BEC8}" type="slidenum">
              <a:rPr lang="es-ES"/>
              <a:pPr>
                <a:defRPr/>
              </a:pPr>
              <a:t>‹Nº›</a:t>
            </a:fld>
            <a:endParaRPr lang="es-E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03CDFDF-B4AC-4893-8902-E8212D2CE22D}" type="slidenum">
              <a:rPr lang="es-ES"/>
              <a:pPr>
                <a:defRPr/>
              </a:pPr>
              <a:t>‹Nº›</a:t>
            </a:fld>
            <a:endParaRPr lang="es-E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de título">
    <p:spTree>
      <p:nvGrpSpPr>
        <p:cNvPr id="1" name=""/>
        <p:cNvGrpSpPr/>
        <p:nvPr/>
      </p:nvGrpSpPr>
      <p:grpSpPr>
        <a:xfrm>
          <a:off x="0" y="0"/>
          <a:ext cx="0" cy="0"/>
          <a:chOff x="0" y="0"/>
          <a:chExt cx="0" cy="0"/>
        </a:xfrm>
      </p:grpSpPr>
      <p:sp>
        <p:nvSpPr>
          <p:cNvPr id="228355" name="Rectangle 3"/>
          <p:cNvSpPr>
            <a:spLocks noGrp="1" noChangeArrowheads="1"/>
          </p:cNvSpPr>
          <p:nvPr>
            <p:ph type="ctrTitle"/>
          </p:nvPr>
        </p:nvSpPr>
        <p:spPr>
          <a:xfrm>
            <a:off x="685800" y="2130425"/>
            <a:ext cx="7772400" cy="1470025"/>
          </a:xfrm>
        </p:spPr>
        <p:txBody>
          <a:bodyPr/>
          <a:lstStyle>
            <a:lvl1pPr>
              <a:defRPr/>
            </a:lvl1pPr>
          </a:lstStyle>
          <a:p>
            <a:r>
              <a:rPr lang="es-ES"/>
              <a:t>Haga clic para cambiar el estilo de título	</a:t>
            </a:r>
          </a:p>
        </p:txBody>
      </p:sp>
      <p:sp>
        <p:nvSpPr>
          <p:cNvPr id="228356" name="Rectangle 4"/>
          <p:cNvSpPr>
            <a:spLocks noGrp="1" noChangeArrowheads="1"/>
          </p:cNvSpPr>
          <p:nvPr>
            <p:ph type="subTitle" idx="1"/>
          </p:nvPr>
        </p:nvSpPr>
        <p:spPr>
          <a:xfrm>
            <a:off x="1371600" y="3886200"/>
            <a:ext cx="6400800" cy="1752600"/>
          </a:xfrm>
          <a:ln>
            <a:noFill/>
            <a:prstDash val="solid"/>
          </a:ln>
        </p:spPr>
        <p:txBody>
          <a:bodyPr/>
          <a:lstStyle>
            <a:lvl1pPr marL="0" indent="179388" algn="ctr">
              <a:defRPr/>
            </a:lvl1pPr>
          </a:lstStyle>
          <a:p>
            <a:r>
              <a:rPr lang="es-ES"/>
              <a:t>Haga clic para modificar el estilo de subtítulo del patrón</a:t>
            </a:r>
          </a:p>
        </p:txBody>
      </p:sp>
      <p:sp>
        <p:nvSpPr>
          <p:cNvPr id="4" name="Rectangle 5"/>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a:solidFill>
                  <a:srgbClr val="000000"/>
                </a:solidFill>
                <a:latin typeface="Times New Roman" pitchFamily="18" charset="0"/>
              </a:defRPr>
            </a:lvl1pPr>
          </a:lstStyle>
          <a:p>
            <a:pPr>
              <a:defRPr/>
            </a:pPr>
            <a:endParaRPr lang="es-ES_tradnl"/>
          </a:p>
        </p:txBody>
      </p:sp>
      <p:sp>
        <p:nvSpPr>
          <p:cNvPr id="5" name="Rectangle 6"/>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solidFill>
                  <a:srgbClr val="000000"/>
                </a:solidFill>
                <a:latin typeface="Times New Roman" pitchFamily="18" charset="0"/>
              </a:defRPr>
            </a:lvl1pPr>
          </a:lstStyle>
          <a:p>
            <a:pPr>
              <a:defRPr/>
            </a:pPr>
            <a:endParaRPr lang="es-ES_tradnl"/>
          </a:p>
        </p:txBody>
      </p:sp>
      <p:sp>
        <p:nvSpPr>
          <p:cNvPr id="6" name="Rectangle 7"/>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0000"/>
                </a:solidFill>
                <a:latin typeface="Times New Roman" pitchFamily="18" charset="0"/>
              </a:defRPr>
            </a:lvl1pPr>
          </a:lstStyle>
          <a:p>
            <a:pPr>
              <a:defRPr/>
            </a:pPr>
            <a:fld id="{A807D893-2A2D-4192-B237-48F7C956095F}" type="slidenum">
              <a:rPr lang="es-ES_tradnl"/>
              <a:pPr>
                <a:defRPr/>
              </a:pPr>
              <a:t>‹Nº›</a:t>
            </a:fld>
            <a:endParaRPr lang="es-ES_tradnl"/>
          </a:p>
        </p:txBody>
      </p:sp>
    </p:spTree>
  </p:cSld>
  <p:clrMapOvr>
    <a:masterClrMapping/>
  </p:clrMapOvr>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27088" y="1268413"/>
            <a:ext cx="3848100" cy="4330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827588" y="1268413"/>
            <a:ext cx="3848100" cy="4330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27088" y="1268413"/>
            <a:ext cx="3848100" cy="4330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827588" y="1268413"/>
            <a:ext cx="3848100" cy="4330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13538" y="53975"/>
            <a:ext cx="1962150" cy="5545138"/>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827088" y="53975"/>
            <a:ext cx="5734050" cy="55451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1 Título"/>
          <p:cNvSpPr>
            <a:spLocks noGrp="1"/>
          </p:cNvSpPr>
          <p:nvPr>
            <p:ph type="title"/>
          </p:nvPr>
        </p:nvSpPr>
        <p:spPr>
          <a:xfrm>
            <a:off x="903288" y="53975"/>
            <a:ext cx="7772400" cy="11430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27088" y="1268413"/>
            <a:ext cx="3848100" cy="4330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827588" y="1268413"/>
            <a:ext cx="3848100" cy="4330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03288" y="53975"/>
            <a:ext cx="77724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827088" y="1268413"/>
            <a:ext cx="7848600" cy="4330700"/>
          </a:xfrm>
        </p:spPr>
        <p:txBody>
          <a:bodyPr/>
          <a:lstStyle/>
          <a:p>
            <a:pPr lvl="0"/>
            <a:endParaRPr lang="es-ES" noProof="0" smtClean="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6" Type="http://schemas.openxmlformats.org/officeDocument/2006/relationships/image" Target="../media/image2.jpeg"/><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1.jpe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Sin título-1"/>
          <p:cNvPicPr>
            <a:picLocks noChangeAspect="1" noChangeArrowheads="1"/>
          </p:cNvPicPr>
          <p:nvPr userDrawn="1"/>
        </p:nvPicPr>
        <p:blipFill>
          <a:blip r:embed="rId15">
            <a:lum bright="88000" contrast="-70000"/>
            <a:grayscl/>
          </a:blip>
          <a:srcRect/>
          <a:stretch>
            <a:fillRect/>
          </a:stretch>
        </p:blipFill>
        <p:spPr bwMode="auto">
          <a:xfrm>
            <a:off x="1979613" y="1970088"/>
            <a:ext cx="7131050" cy="4914900"/>
          </a:xfrm>
          <a:prstGeom prst="rect">
            <a:avLst/>
          </a:prstGeom>
          <a:noFill/>
          <a:ln w="9525">
            <a:noFill/>
            <a:miter lim="800000"/>
            <a:headEnd/>
            <a:tailEnd/>
          </a:ln>
        </p:spPr>
      </p:pic>
      <p:sp>
        <p:nvSpPr>
          <p:cNvPr id="2" name="Rectangle 2"/>
          <p:cNvSpPr>
            <a:spLocks noGrp="1" noChangeArrowheads="1"/>
          </p:cNvSpPr>
          <p:nvPr>
            <p:ph type="title"/>
          </p:nvPr>
        </p:nvSpPr>
        <p:spPr bwMode="auto">
          <a:xfrm>
            <a:off x="903288" y="539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Haga clic para modificar el estilo de título del patrón</a:t>
            </a:r>
          </a:p>
        </p:txBody>
      </p:sp>
      <p:sp>
        <p:nvSpPr>
          <p:cNvPr id="1027" name="Rectangle 3"/>
          <p:cNvSpPr>
            <a:spLocks noGrp="1" noChangeArrowheads="1"/>
          </p:cNvSpPr>
          <p:nvPr>
            <p:ph type="body" idx="1"/>
          </p:nvPr>
        </p:nvSpPr>
        <p:spPr bwMode="auto">
          <a:xfrm>
            <a:off x="827088" y="1268413"/>
            <a:ext cx="7848600" cy="4330700"/>
          </a:xfrm>
          <a:prstGeom prst="rect">
            <a:avLst/>
          </a:prstGeom>
          <a:noFill/>
          <a:ln w="9525">
            <a:solidFill>
              <a:srgbClr val="6B86B5"/>
            </a:solidFill>
            <a:prstDash val="dash"/>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patróndsajkfhaaaalkfhaj</a:t>
            </a:r>
          </a:p>
        </p:txBody>
      </p:sp>
      <p:sp>
        <p:nvSpPr>
          <p:cNvPr id="1033" name="Line 9"/>
          <p:cNvSpPr>
            <a:spLocks noChangeShapeType="1"/>
          </p:cNvSpPr>
          <p:nvPr userDrawn="1"/>
        </p:nvSpPr>
        <p:spPr bwMode="auto">
          <a:xfrm>
            <a:off x="2411413" y="908050"/>
            <a:ext cx="6264275" cy="4763"/>
          </a:xfrm>
          <a:prstGeom prst="line">
            <a:avLst/>
          </a:prstGeom>
          <a:noFill/>
          <a:ln w="19050">
            <a:solidFill>
              <a:srgbClr val="47618F"/>
            </a:solidFill>
            <a:round/>
            <a:headEnd/>
            <a:tailEnd/>
          </a:ln>
        </p:spPr>
        <p:txBody>
          <a:bodyPr/>
          <a:lstStyle/>
          <a:p>
            <a:pPr>
              <a:defRPr/>
            </a:pPr>
            <a:endParaRPr lang="es-ES"/>
          </a:p>
        </p:txBody>
      </p:sp>
      <p:sp>
        <p:nvSpPr>
          <p:cNvPr id="1034" name="Rectangle 10"/>
          <p:cNvSpPr>
            <a:spLocks noChangeArrowheads="1"/>
          </p:cNvSpPr>
          <p:nvPr userDrawn="1"/>
        </p:nvSpPr>
        <p:spPr bwMode="auto">
          <a:xfrm>
            <a:off x="0" y="6110288"/>
            <a:ext cx="9144000" cy="792162"/>
          </a:xfrm>
          <a:prstGeom prst="rect">
            <a:avLst/>
          </a:prstGeom>
          <a:solidFill>
            <a:srgbClr val="698BE6"/>
          </a:solidFill>
          <a:ln w="9525">
            <a:noFill/>
            <a:miter lim="800000"/>
            <a:headEnd/>
            <a:tailEnd/>
          </a:ln>
          <a:effectLst/>
        </p:spPr>
        <p:txBody>
          <a:bodyPr wrap="none" anchor="ctr"/>
          <a:lstStyle/>
          <a:p>
            <a:pPr>
              <a:defRPr/>
            </a:pPr>
            <a:r>
              <a:rPr lang="es-ES" sz="900">
                <a:solidFill>
                  <a:schemeClr val="bg1"/>
                </a:solidFill>
                <a:latin typeface="Verdana" pitchFamily="34" charset="0"/>
              </a:rPr>
              <a:t>PROPUESTA METODOLÓGICA PARA EL ESTUDIO DE LA SEGMENTACIÓN DE LOS MERCADOS DE TRABAJO LOCALES. </a:t>
            </a:r>
          </a:p>
          <a:p>
            <a:pPr>
              <a:defRPr/>
            </a:pPr>
            <a:r>
              <a:rPr lang="es-ES" sz="900">
                <a:solidFill>
                  <a:schemeClr val="bg1"/>
                </a:solidFill>
                <a:latin typeface="Verdana" pitchFamily="34" charset="0"/>
              </a:rPr>
              <a:t>UN ESTUDIO EMPÍRICO, INDUCTIVO Y MULTIDIMENSIONAL</a:t>
            </a:r>
          </a:p>
          <a:p>
            <a:pPr>
              <a:defRPr/>
            </a:pPr>
            <a:r>
              <a:rPr lang="es-ES" sz="900">
                <a:solidFill>
                  <a:schemeClr val="bg1"/>
                </a:solidFill>
                <a:latin typeface="Verdana" pitchFamily="34" charset="0"/>
              </a:rPr>
              <a:t>Celia Sánchez López</a:t>
            </a:r>
          </a:p>
          <a:p>
            <a:pPr>
              <a:defRPr/>
            </a:pPr>
            <a:r>
              <a:rPr lang="es-ES" sz="900">
                <a:solidFill>
                  <a:schemeClr val="bg1"/>
                </a:solidFill>
                <a:latin typeface="Verdana" pitchFamily="34" charset="0"/>
              </a:rPr>
              <a:t>Tesis Doctoral. Departamento de Economía General y Estadística.</a:t>
            </a:r>
          </a:p>
        </p:txBody>
      </p:sp>
      <p:pic>
        <p:nvPicPr>
          <p:cNvPr id="1031" name="Picture 11" descr="logo uhu portada ppt"/>
          <p:cNvPicPr>
            <a:picLocks noChangeAspect="1" noChangeArrowheads="1"/>
          </p:cNvPicPr>
          <p:nvPr userDrawn="1"/>
        </p:nvPicPr>
        <p:blipFill>
          <a:blip r:embed="rId16"/>
          <a:srcRect/>
          <a:stretch>
            <a:fillRect/>
          </a:stretch>
        </p:blipFill>
        <p:spPr bwMode="auto">
          <a:xfrm>
            <a:off x="8636000" y="6134100"/>
            <a:ext cx="508000" cy="7381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00"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txStyles>
    <p:titleStyle>
      <a:lvl1pPr algn="r" rtl="0" eaLnBrk="0" fontAlgn="base" hangingPunct="0">
        <a:spcBef>
          <a:spcPct val="0"/>
        </a:spcBef>
        <a:spcAft>
          <a:spcPct val="0"/>
        </a:spcAft>
        <a:defRPr sz="2000">
          <a:solidFill>
            <a:srgbClr val="2E3E5C"/>
          </a:solidFill>
          <a:latin typeface="+mj-lt"/>
          <a:ea typeface="+mj-ea"/>
          <a:cs typeface="+mj-cs"/>
        </a:defRPr>
      </a:lvl1pPr>
      <a:lvl2pPr algn="r" rtl="0" eaLnBrk="0" fontAlgn="base" hangingPunct="0">
        <a:spcBef>
          <a:spcPct val="0"/>
        </a:spcBef>
        <a:spcAft>
          <a:spcPct val="0"/>
        </a:spcAft>
        <a:defRPr sz="2000">
          <a:solidFill>
            <a:srgbClr val="2E3E5C"/>
          </a:solidFill>
          <a:latin typeface="Arial" charset="0"/>
        </a:defRPr>
      </a:lvl2pPr>
      <a:lvl3pPr algn="r" rtl="0" eaLnBrk="0" fontAlgn="base" hangingPunct="0">
        <a:spcBef>
          <a:spcPct val="0"/>
        </a:spcBef>
        <a:spcAft>
          <a:spcPct val="0"/>
        </a:spcAft>
        <a:defRPr sz="2000">
          <a:solidFill>
            <a:srgbClr val="2E3E5C"/>
          </a:solidFill>
          <a:latin typeface="Arial" charset="0"/>
        </a:defRPr>
      </a:lvl3pPr>
      <a:lvl4pPr algn="r" rtl="0" eaLnBrk="0" fontAlgn="base" hangingPunct="0">
        <a:spcBef>
          <a:spcPct val="0"/>
        </a:spcBef>
        <a:spcAft>
          <a:spcPct val="0"/>
        </a:spcAft>
        <a:defRPr sz="2000">
          <a:solidFill>
            <a:srgbClr val="2E3E5C"/>
          </a:solidFill>
          <a:latin typeface="Arial" charset="0"/>
        </a:defRPr>
      </a:lvl4pPr>
      <a:lvl5pPr algn="r" rtl="0" eaLnBrk="0" fontAlgn="base" hangingPunct="0">
        <a:spcBef>
          <a:spcPct val="0"/>
        </a:spcBef>
        <a:spcAft>
          <a:spcPct val="0"/>
        </a:spcAft>
        <a:defRPr sz="2000">
          <a:solidFill>
            <a:srgbClr val="2E3E5C"/>
          </a:solidFill>
          <a:latin typeface="Arial" charset="0"/>
        </a:defRPr>
      </a:lvl5pPr>
      <a:lvl6pPr marL="457200" algn="r" rtl="0" fontAlgn="base">
        <a:spcBef>
          <a:spcPct val="0"/>
        </a:spcBef>
        <a:spcAft>
          <a:spcPct val="0"/>
        </a:spcAft>
        <a:defRPr sz="2400">
          <a:solidFill>
            <a:srgbClr val="2E3E5C"/>
          </a:solidFill>
          <a:latin typeface="Arial" charset="0"/>
        </a:defRPr>
      </a:lvl6pPr>
      <a:lvl7pPr marL="914400" algn="r" rtl="0" fontAlgn="base">
        <a:spcBef>
          <a:spcPct val="0"/>
        </a:spcBef>
        <a:spcAft>
          <a:spcPct val="0"/>
        </a:spcAft>
        <a:defRPr sz="2400">
          <a:solidFill>
            <a:srgbClr val="2E3E5C"/>
          </a:solidFill>
          <a:latin typeface="Arial" charset="0"/>
        </a:defRPr>
      </a:lvl7pPr>
      <a:lvl8pPr marL="1371600" algn="r" rtl="0" fontAlgn="base">
        <a:spcBef>
          <a:spcPct val="0"/>
        </a:spcBef>
        <a:spcAft>
          <a:spcPct val="0"/>
        </a:spcAft>
        <a:defRPr sz="2400">
          <a:solidFill>
            <a:srgbClr val="2E3E5C"/>
          </a:solidFill>
          <a:latin typeface="Arial" charset="0"/>
        </a:defRPr>
      </a:lvl8pPr>
      <a:lvl9pPr marL="1828800" algn="r" rtl="0" fontAlgn="base">
        <a:spcBef>
          <a:spcPct val="0"/>
        </a:spcBef>
        <a:spcAft>
          <a:spcPct val="0"/>
        </a:spcAft>
        <a:defRPr sz="2400">
          <a:solidFill>
            <a:srgbClr val="2E3E5C"/>
          </a:solidFill>
          <a:latin typeface="Arial" charset="0"/>
        </a:defRPr>
      </a:lvl9pPr>
    </p:titleStyle>
    <p:bodyStyle>
      <a:lvl1pPr marL="179388" indent="-179388" algn="l" rtl="0" eaLnBrk="0" fontAlgn="base" hangingPunct="0">
        <a:spcBef>
          <a:spcPct val="20000"/>
        </a:spcBef>
        <a:spcAft>
          <a:spcPct val="0"/>
        </a:spcAft>
        <a:tabLst>
          <a:tab pos="179388" algn="l"/>
        </a:tabLst>
        <a:defRPr>
          <a:solidFill>
            <a:srgbClr val="000066"/>
          </a:solidFill>
          <a:latin typeface="+mn-lt"/>
          <a:ea typeface="+mn-ea"/>
          <a:cs typeface="+mn-cs"/>
        </a:defRPr>
      </a:lvl1pPr>
      <a:lvl2pPr marL="1169988" indent="-457200" algn="l" rtl="0" eaLnBrk="0" fontAlgn="base" hangingPunct="0">
        <a:spcBef>
          <a:spcPct val="20000"/>
        </a:spcBef>
        <a:spcAft>
          <a:spcPct val="0"/>
        </a:spcAft>
        <a:buAutoNum type="arabicPeriod"/>
        <a:tabLst>
          <a:tab pos="179388" algn="l"/>
        </a:tabLst>
        <a:defRPr sz="2000">
          <a:solidFill>
            <a:srgbClr val="2E3E5C"/>
          </a:solidFill>
          <a:latin typeface="+mn-lt"/>
        </a:defRPr>
      </a:lvl2pPr>
      <a:lvl3pPr marL="1730375" indent="-381000" algn="l" rtl="0" eaLnBrk="0" fontAlgn="base" hangingPunct="0">
        <a:spcBef>
          <a:spcPct val="20000"/>
        </a:spcBef>
        <a:spcAft>
          <a:spcPct val="0"/>
        </a:spcAft>
        <a:buAutoNum type="arabicPeriod"/>
        <a:tabLst>
          <a:tab pos="179388" algn="l"/>
        </a:tabLst>
        <a:defRPr sz="2000">
          <a:solidFill>
            <a:srgbClr val="2E3E5C"/>
          </a:solidFill>
          <a:latin typeface="+mn-lt"/>
        </a:defRPr>
      </a:lvl3pPr>
      <a:lvl4pPr marL="2252663" indent="-342900" algn="l" rtl="0" eaLnBrk="0" fontAlgn="base" hangingPunct="0">
        <a:spcBef>
          <a:spcPct val="20000"/>
        </a:spcBef>
        <a:spcAft>
          <a:spcPct val="0"/>
        </a:spcAft>
        <a:buAutoNum type="arabicPeriod"/>
        <a:tabLst>
          <a:tab pos="179388" algn="l"/>
        </a:tabLst>
        <a:defRPr sz="2000">
          <a:solidFill>
            <a:srgbClr val="2E3E5C"/>
          </a:solidFill>
          <a:latin typeface="+mn-lt"/>
        </a:defRPr>
      </a:lvl4pPr>
      <a:lvl5pPr marL="2774950" indent="-342900" algn="l" rtl="0" eaLnBrk="0" fontAlgn="base" hangingPunct="0">
        <a:spcBef>
          <a:spcPct val="20000"/>
        </a:spcBef>
        <a:spcAft>
          <a:spcPct val="0"/>
        </a:spcAft>
        <a:buAutoNum type="arabicPeriod"/>
        <a:tabLst>
          <a:tab pos="179388" algn="l"/>
        </a:tabLst>
        <a:defRPr sz="2000">
          <a:solidFill>
            <a:srgbClr val="2E3E5C"/>
          </a:solidFill>
          <a:latin typeface="+mn-lt"/>
        </a:defRPr>
      </a:lvl5pPr>
      <a:lvl6pPr marL="3232150" indent="-342900" algn="l" rtl="0" fontAlgn="base">
        <a:spcBef>
          <a:spcPct val="20000"/>
        </a:spcBef>
        <a:spcAft>
          <a:spcPct val="0"/>
        </a:spcAft>
        <a:buAutoNum type="arabicPeriod"/>
        <a:tabLst>
          <a:tab pos="179388" algn="l"/>
        </a:tabLst>
        <a:defRPr sz="2000">
          <a:solidFill>
            <a:srgbClr val="2E3E5C"/>
          </a:solidFill>
          <a:latin typeface="+mn-lt"/>
        </a:defRPr>
      </a:lvl6pPr>
      <a:lvl7pPr marL="3689350" indent="-342900" algn="l" rtl="0" fontAlgn="base">
        <a:spcBef>
          <a:spcPct val="20000"/>
        </a:spcBef>
        <a:spcAft>
          <a:spcPct val="0"/>
        </a:spcAft>
        <a:buAutoNum type="arabicPeriod"/>
        <a:tabLst>
          <a:tab pos="179388" algn="l"/>
        </a:tabLst>
        <a:defRPr sz="2000">
          <a:solidFill>
            <a:srgbClr val="2E3E5C"/>
          </a:solidFill>
          <a:latin typeface="+mn-lt"/>
        </a:defRPr>
      </a:lvl7pPr>
      <a:lvl8pPr marL="4146550" indent="-342900" algn="l" rtl="0" fontAlgn="base">
        <a:spcBef>
          <a:spcPct val="20000"/>
        </a:spcBef>
        <a:spcAft>
          <a:spcPct val="0"/>
        </a:spcAft>
        <a:buAutoNum type="arabicPeriod"/>
        <a:tabLst>
          <a:tab pos="179388" algn="l"/>
        </a:tabLst>
        <a:defRPr sz="2000">
          <a:solidFill>
            <a:srgbClr val="2E3E5C"/>
          </a:solidFill>
          <a:latin typeface="+mn-lt"/>
        </a:defRPr>
      </a:lvl8pPr>
      <a:lvl9pPr marL="4603750" indent="-342900" algn="l" rtl="0" fontAlgn="base">
        <a:spcBef>
          <a:spcPct val="20000"/>
        </a:spcBef>
        <a:spcAft>
          <a:spcPct val="0"/>
        </a:spcAft>
        <a:buAutoNum type="arabicPeriod"/>
        <a:tabLst>
          <a:tab pos="179388" algn="l"/>
        </a:tabLst>
        <a:defRPr sz="2000">
          <a:solidFill>
            <a:srgbClr val="2E3E5C"/>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355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Times New Roman" pitchFamily="18" charset="0"/>
              </a:defRPr>
            </a:lvl1pPr>
          </a:lstStyle>
          <a:p>
            <a:pPr>
              <a:defRPr/>
            </a:pPr>
            <a:endParaRPr lang="es-ES"/>
          </a:p>
        </p:txBody>
      </p:sp>
      <p:sp>
        <p:nvSpPr>
          <p:cNvPr id="2355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Times New Roman" pitchFamily="18" charset="0"/>
              </a:defRPr>
            </a:lvl1pPr>
          </a:lstStyle>
          <a:p>
            <a:pPr>
              <a:defRPr/>
            </a:pPr>
            <a:endParaRPr lang="es-ES"/>
          </a:p>
        </p:txBody>
      </p:sp>
      <p:sp>
        <p:nvSpPr>
          <p:cNvPr id="2355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Times New Roman" pitchFamily="18" charset="0"/>
              </a:defRPr>
            </a:lvl1pPr>
          </a:lstStyle>
          <a:p>
            <a:pPr>
              <a:defRPr/>
            </a:pPr>
            <a:fld id="{B3F9893E-53CA-4B9D-8078-AEB67F417290}"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8" descr="Sin título-1"/>
          <p:cNvPicPr>
            <a:picLocks noChangeAspect="1" noChangeArrowheads="1"/>
          </p:cNvPicPr>
          <p:nvPr userDrawn="1"/>
        </p:nvPicPr>
        <p:blipFill>
          <a:blip r:embed="rId15">
            <a:lum bright="88000" contrast="-70000"/>
            <a:grayscl/>
          </a:blip>
          <a:srcRect/>
          <a:stretch>
            <a:fillRect/>
          </a:stretch>
        </p:blipFill>
        <p:spPr bwMode="auto">
          <a:xfrm>
            <a:off x="1979613" y="1970088"/>
            <a:ext cx="7131050" cy="4914900"/>
          </a:xfrm>
          <a:prstGeom prst="rect">
            <a:avLst/>
          </a:prstGeom>
          <a:noFill/>
          <a:ln w="9525">
            <a:noFill/>
            <a:miter lim="800000"/>
            <a:headEnd/>
            <a:tailEnd/>
          </a:ln>
        </p:spPr>
      </p:pic>
      <p:sp>
        <p:nvSpPr>
          <p:cNvPr id="1026" name="Rectangle 2"/>
          <p:cNvSpPr>
            <a:spLocks noGrp="1" noChangeArrowheads="1"/>
          </p:cNvSpPr>
          <p:nvPr>
            <p:ph type="title"/>
          </p:nvPr>
        </p:nvSpPr>
        <p:spPr bwMode="auto">
          <a:xfrm>
            <a:off x="903288" y="539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Haga clic para modificar el estilo de título del patrón</a:t>
            </a:r>
          </a:p>
        </p:txBody>
      </p:sp>
      <p:sp>
        <p:nvSpPr>
          <p:cNvPr id="1027" name="Rectangle 3"/>
          <p:cNvSpPr>
            <a:spLocks noGrp="1" noChangeArrowheads="1"/>
          </p:cNvSpPr>
          <p:nvPr>
            <p:ph type="body" idx="1"/>
          </p:nvPr>
        </p:nvSpPr>
        <p:spPr bwMode="auto">
          <a:xfrm>
            <a:off x="827088" y="1268413"/>
            <a:ext cx="7848600" cy="4330700"/>
          </a:xfrm>
          <a:prstGeom prst="rect">
            <a:avLst/>
          </a:prstGeom>
          <a:noFill/>
          <a:ln w="9525">
            <a:solidFill>
              <a:srgbClr val="6B86B5"/>
            </a:solidFill>
            <a:prstDash val="dash"/>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patróndsajkfhaaaalkfhaj</a:t>
            </a:r>
          </a:p>
        </p:txBody>
      </p:sp>
      <p:sp>
        <p:nvSpPr>
          <p:cNvPr id="1033" name="Line 9"/>
          <p:cNvSpPr>
            <a:spLocks noChangeShapeType="1"/>
          </p:cNvSpPr>
          <p:nvPr userDrawn="1"/>
        </p:nvSpPr>
        <p:spPr bwMode="auto">
          <a:xfrm>
            <a:off x="3708400" y="908050"/>
            <a:ext cx="4967288" cy="4763"/>
          </a:xfrm>
          <a:prstGeom prst="line">
            <a:avLst/>
          </a:prstGeom>
          <a:noFill/>
          <a:ln w="28575">
            <a:solidFill>
              <a:srgbClr val="47618F"/>
            </a:solidFill>
            <a:round/>
            <a:headEnd/>
            <a:tailEnd/>
          </a:ln>
          <a:effectLst/>
        </p:spPr>
        <p:txBody>
          <a:bodyPr/>
          <a:lstStyle/>
          <a:p>
            <a:pPr>
              <a:defRPr/>
            </a:pPr>
            <a:endParaRPr lang="es-ES"/>
          </a:p>
        </p:txBody>
      </p:sp>
      <p:sp>
        <p:nvSpPr>
          <p:cNvPr id="1034" name="Rectangle 10"/>
          <p:cNvSpPr>
            <a:spLocks noChangeArrowheads="1"/>
          </p:cNvSpPr>
          <p:nvPr userDrawn="1"/>
        </p:nvSpPr>
        <p:spPr bwMode="auto">
          <a:xfrm>
            <a:off x="0" y="6110288"/>
            <a:ext cx="9144000" cy="792162"/>
          </a:xfrm>
          <a:prstGeom prst="rect">
            <a:avLst/>
          </a:prstGeom>
          <a:solidFill>
            <a:srgbClr val="698BE6"/>
          </a:solidFill>
          <a:ln w="9525">
            <a:noFill/>
            <a:miter lim="800000"/>
            <a:headEnd/>
            <a:tailEnd/>
          </a:ln>
          <a:effectLst/>
        </p:spPr>
        <p:txBody>
          <a:bodyPr wrap="none" anchor="ctr"/>
          <a:lstStyle/>
          <a:p>
            <a:pPr>
              <a:defRPr/>
            </a:pPr>
            <a:r>
              <a:rPr lang="es-ES" sz="900">
                <a:solidFill>
                  <a:srgbClr val="FFFFFF"/>
                </a:solidFill>
                <a:latin typeface="Verdana" pitchFamily="34" charset="0"/>
              </a:rPr>
              <a:t>PROPUESTA METODOLÓGICA PARA EL ESTUDIO DE LA SEGMENTACIÓN DE LOS MERCADOS DE TRABAJO LOCALES. </a:t>
            </a:r>
          </a:p>
          <a:p>
            <a:pPr>
              <a:defRPr/>
            </a:pPr>
            <a:r>
              <a:rPr lang="es-ES" sz="900">
                <a:solidFill>
                  <a:srgbClr val="FFFFFF"/>
                </a:solidFill>
                <a:latin typeface="Verdana" pitchFamily="34" charset="0"/>
              </a:rPr>
              <a:t>UN ESTUDIO EMPÍRICO, INDUCTIVO Y MULTIDIMENSIONAL</a:t>
            </a:r>
          </a:p>
          <a:p>
            <a:pPr>
              <a:defRPr/>
            </a:pPr>
            <a:r>
              <a:rPr lang="es-ES" sz="900">
                <a:solidFill>
                  <a:srgbClr val="FFFFFF"/>
                </a:solidFill>
                <a:latin typeface="Verdana" pitchFamily="34" charset="0"/>
              </a:rPr>
              <a:t>Celia Sánchez López</a:t>
            </a:r>
          </a:p>
          <a:p>
            <a:pPr>
              <a:defRPr/>
            </a:pPr>
            <a:r>
              <a:rPr lang="es-ES" sz="900">
                <a:solidFill>
                  <a:srgbClr val="FFFFFF"/>
                </a:solidFill>
                <a:latin typeface="Verdana" pitchFamily="34" charset="0"/>
              </a:rPr>
              <a:t>Tesis Doctoral. Departamento de Economía General y Estadística.</a:t>
            </a:r>
          </a:p>
        </p:txBody>
      </p:sp>
      <p:pic>
        <p:nvPicPr>
          <p:cNvPr id="3079" name="Picture 11" descr="logo uhu portada ppt"/>
          <p:cNvPicPr>
            <a:picLocks noChangeAspect="1" noChangeArrowheads="1"/>
          </p:cNvPicPr>
          <p:nvPr userDrawn="1"/>
        </p:nvPicPr>
        <p:blipFill>
          <a:blip r:embed="rId16"/>
          <a:srcRect/>
          <a:stretch>
            <a:fillRect/>
          </a:stretch>
        </p:blipFill>
        <p:spPr bwMode="auto">
          <a:xfrm>
            <a:off x="8636000" y="6134100"/>
            <a:ext cx="508000" cy="7381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01"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5" fill="hold" grpId="0" nodeType="clickEffect">
                                  <p:stCondLst>
                                    <p:cond delay="0"/>
                                  </p:stCondLst>
                                  <p:childTnLst>
                                    <p:set>
                                      <p:cBhvr>
                                        <p:cTn id="10" dur="1" fill="hold">
                                          <p:stCondLst>
                                            <p:cond delay="0"/>
                                          </p:stCondLst>
                                        </p:cTn>
                                        <p:tgtEl>
                                          <p:spTgt spid="1027">
                                            <p:bg/>
                                          </p:spTgt>
                                        </p:tgtEl>
                                        <p:attrNameLst>
                                          <p:attrName>style.visibility</p:attrName>
                                        </p:attrNameLst>
                                      </p:cBhvr>
                                      <p:to>
                                        <p:strVal val="visible"/>
                                      </p:to>
                                    </p:set>
                                    <p:animEffect transition="in" filter="checkerboard(down)">
                                      <p:cBhvr>
                                        <p:cTn id="11" dur="500"/>
                                        <p:tgtEl>
                                          <p:spTgt spid="1027">
                                            <p:bg/>
                                          </p:spTgt>
                                        </p:tgtEl>
                                      </p:cBhvr>
                                    </p:animEffect>
                                  </p:childTnLst>
                                </p:cTn>
                              </p:par>
                              <p:par>
                                <p:cTn id="12" presetID="5" presetClass="entr" presetSubtype="10" fill="hold" grpId="0" nodeType="withEffect">
                                  <p:stCondLst>
                                    <p:cond delay="0"/>
                                  </p:stCondLst>
                                  <p:childTnLst>
                                    <p:set>
                                      <p:cBhvr>
                                        <p:cTn id="13" dur="1" fill="hold">
                                          <p:stCondLst>
                                            <p:cond delay="0"/>
                                          </p:stCondLst>
                                        </p:cTn>
                                        <p:tgtEl>
                                          <p:spTgt spid="1027">
                                            <p:txEl>
                                              <p:pRg st="0" end="0"/>
                                            </p:txEl>
                                          </p:spTgt>
                                        </p:tgtEl>
                                        <p:attrNameLst>
                                          <p:attrName>style.visibility</p:attrName>
                                        </p:attrNameLst>
                                      </p:cBhvr>
                                      <p:to>
                                        <p:strVal val="visible"/>
                                      </p:to>
                                    </p:set>
                                    <p:animEffect transition="in" filter="checkerboard(across)">
                                      <p:cBhvr>
                                        <p:cTn id="14" dur="500"/>
                                        <p:tgtEl>
                                          <p:spTgt spid="10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animBg="1">
        <p:tmplLst>
          <p:tmpl>
            <p:tnLst>
              <p:par>
                <p:cTn presetID="5" presetClass="entr" presetSubtype="5"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checkerboard(down)">
                      <p:cBhvr>
                        <p:cTn dur="500"/>
                        <p:tgtEl>
                          <p:spTgt spid="1027"/>
                        </p:tgtEl>
                      </p:cBhvr>
                    </p:animEffect>
                  </p:childTnLst>
                </p:cTn>
              </p:par>
            </p:tnLst>
          </p:tmpl>
          <p:tmpl lvl="1">
            <p:tnLst>
              <p:par>
                <p:cTn presetID="5" presetClass="entr" presetSubtype="1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checkerboard(across)">
                      <p:cBhvr>
                        <p:cTn dur="500"/>
                        <p:tgtEl>
                          <p:spTgt spid="1027"/>
                        </p:tgtEl>
                      </p:cBhvr>
                    </p:animEffect>
                  </p:childTnLst>
                </p:cTn>
              </p:par>
            </p:tnLst>
          </p:tmpl>
          <p:tmpl lvl="2">
            <p:tnLst>
              <p:par>
                <p:cTn presetID="5" presetClass="entr" presetSubtype="1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checkerboard(across)">
                      <p:cBhvr>
                        <p:cTn dur="500"/>
                        <p:tgtEl>
                          <p:spTgt spid="1027"/>
                        </p:tgtEl>
                      </p:cBhvr>
                    </p:animEffect>
                  </p:childTnLst>
                </p:cTn>
              </p:par>
            </p:tnLst>
          </p:tmpl>
          <p:tmpl lvl="3">
            <p:tnLst>
              <p:par>
                <p:cTn presetID="5" presetClass="entr" presetSubtype="1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checkerboard(across)">
                      <p:cBhvr>
                        <p:cTn dur="500"/>
                        <p:tgtEl>
                          <p:spTgt spid="1027"/>
                        </p:tgtEl>
                      </p:cBhvr>
                    </p:animEffect>
                  </p:childTnLst>
                </p:cTn>
              </p:par>
            </p:tnLst>
          </p:tmpl>
          <p:tmpl lvl="4">
            <p:tnLst>
              <p:par>
                <p:cTn presetID="5" presetClass="entr" presetSubtype="1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checkerboard(across)">
                      <p:cBhvr>
                        <p:cTn dur="500"/>
                        <p:tgtEl>
                          <p:spTgt spid="1027"/>
                        </p:tgtEl>
                      </p:cBhvr>
                    </p:animEffect>
                  </p:childTnLst>
                </p:cTn>
              </p:par>
            </p:tnLst>
          </p:tmpl>
          <p:tmpl lvl="5">
            <p:tnLst>
              <p:par>
                <p:cTn presetID="5" presetClass="entr" presetSubtype="1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checkerboard(across)">
                      <p:cBhvr>
                        <p:cTn dur="500"/>
                        <p:tgtEl>
                          <p:spTgt spid="1027"/>
                        </p:tgtEl>
                      </p:cBhvr>
                    </p:animEffect>
                  </p:childTnLst>
                </p:cTn>
              </p:par>
            </p:tnLst>
          </p:tmpl>
        </p:tmplLst>
      </p:bldP>
    </p:bldLst>
  </p:timing>
  <p:txStyles>
    <p:titleStyle>
      <a:lvl1pPr algn="r" rtl="0" eaLnBrk="0" fontAlgn="base" hangingPunct="0">
        <a:spcBef>
          <a:spcPct val="0"/>
        </a:spcBef>
        <a:spcAft>
          <a:spcPct val="0"/>
        </a:spcAft>
        <a:defRPr sz="2400">
          <a:solidFill>
            <a:srgbClr val="2E3E5C"/>
          </a:solidFill>
          <a:latin typeface="+mj-lt"/>
          <a:ea typeface="+mj-ea"/>
          <a:cs typeface="+mj-cs"/>
        </a:defRPr>
      </a:lvl1pPr>
      <a:lvl2pPr algn="r" rtl="0" eaLnBrk="0" fontAlgn="base" hangingPunct="0">
        <a:spcBef>
          <a:spcPct val="0"/>
        </a:spcBef>
        <a:spcAft>
          <a:spcPct val="0"/>
        </a:spcAft>
        <a:defRPr sz="2400">
          <a:solidFill>
            <a:srgbClr val="2E3E5C"/>
          </a:solidFill>
          <a:latin typeface="Arial" charset="0"/>
        </a:defRPr>
      </a:lvl2pPr>
      <a:lvl3pPr algn="r" rtl="0" eaLnBrk="0" fontAlgn="base" hangingPunct="0">
        <a:spcBef>
          <a:spcPct val="0"/>
        </a:spcBef>
        <a:spcAft>
          <a:spcPct val="0"/>
        </a:spcAft>
        <a:defRPr sz="2400">
          <a:solidFill>
            <a:srgbClr val="2E3E5C"/>
          </a:solidFill>
          <a:latin typeface="Arial" charset="0"/>
        </a:defRPr>
      </a:lvl3pPr>
      <a:lvl4pPr algn="r" rtl="0" eaLnBrk="0" fontAlgn="base" hangingPunct="0">
        <a:spcBef>
          <a:spcPct val="0"/>
        </a:spcBef>
        <a:spcAft>
          <a:spcPct val="0"/>
        </a:spcAft>
        <a:defRPr sz="2400">
          <a:solidFill>
            <a:srgbClr val="2E3E5C"/>
          </a:solidFill>
          <a:latin typeface="Arial" charset="0"/>
        </a:defRPr>
      </a:lvl4pPr>
      <a:lvl5pPr algn="r" rtl="0" eaLnBrk="0" fontAlgn="base" hangingPunct="0">
        <a:spcBef>
          <a:spcPct val="0"/>
        </a:spcBef>
        <a:spcAft>
          <a:spcPct val="0"/>
        </a:spcAft>
        <a:defRPr sz="2400">
          <a:solidFill>
            <a:srgbClr val="2E3E5C"/>
          </a:solidFill>
          <a:latin typeface="Arial" charset="0"/>
        </a:defRPr>
      </a:lvl5pPr>
      <a:lvl6pPr marL="457200" algn="r" rtl="0" fontAlgn="base">
        <a:spcBef>
          <a:spcPct val="0"/>
        </a:spcBef>
        <a:spcAft>
          <a:spcPct val="0"/>
        </a:spcAft>
        <a:defRPr sz="2400">
          <a:solidFill>
            <a:srgbClr val="2E3E5C"/>
          </a:solidFill>
          <a:latin typeface="Arial" charset="0"/>
        </a:defRPr>
      </a:lvl6pPr>
      <a:lvl7pPr marL="914400" algn="r" rtl="0" fontAlgn="base">
        <a:spcBef>
          <a:spcPct val="0"/>
        </a:spcBef>
        <a:spcAft>
          <a:spcPct val="0"/>
        </a:spcAft>
        <a:defRPr sz="2400">
          <a:solidFill>
            <a:srgbClr val="2E3E5C"/>
          </a:solidFill>
          <a:latin typeface="Arial" charset="0"/>
        </a:defRPr>
      </a:lvl7pPr>
      <a:lvl8pPr marL="1371600" algn="r" rtl="0" fontAlgn="base">
        <a:spcBef>
          <a:spcPct val="0"/>
        </a:spcBef>
        <a:spcAft>
          <a:spcPct val="0"/>
        </a:spcAft>
        <a:defRPr sz="2400">
          <a:solidFill>
            <a:srgbClr val="2E3E5C"/>
          </a:solidFill>
          <a:latin typeface="Arial" charset="0"/>
        </a:defRPr>
      </a:lvl8pPr>
      <a:lvl9pPr marL="1828800" algn="r" rtl="0" fontAlgn="base">
        <a:spcBef>
          <a:spcPct val="0"/>
        </a:spcBef>
        <a:spcAft>
          <a:spcPct val="0"/>
        </a:spcAft>
        <a:defRPr sz="2400">
          <a:solidFill>
            <a:srgbClr val="2E3E5C"/>
          </a:solidFill>
          <a:latin typeface="Arial" charset="0"/>
        </a:defRPr>
      </a:lvl9pPr>
    </p:titleStyle>
    <p:bodyStyle>
      <a:lvl1pPr marL="179388" indent="-179388" algn="l" rtl="0" eaLnBrk="0" fontAlgn="base" hangingPunct="0">
        <a:spcBef>
          <a:spcPct val="20000"/>
        </a:spcBef>
        <a:spcAft>
          <a:spcPct val="0"/>
        </a:spcAft>
        <a:tabLst>
          <a:tab pos="179388" algn="l"/>
        </a:tabLst>
        <a:defRPr>
          <a:solidFill>
            <a:srgbClr val="000066"/>
          </a:solidFill>
          <a:latin typeface="+mn-lt"/>
          <a:ea typeface="+mn-ea"/>
          <a:cs typeface="+mn-cs"/>
        </a:defRPr>
      </a:lvl1pPr>
      <a:lvl2pPr marL="1169988" indent="-457200" algn="l" rtl="0" eaLnBrk="0" fontAlgn="base" hangingPunct="0">
        <a:spcBef>
          <a:spcPct val="20000"/>
        </a:spcBef>
        <a:spcAft>
          <a:spcPct val="0"/>
        </a:spcAft>
        <a:buAutoNum type="arabicPeriod"/>
        <a:tabLst>
          <a:tab pos="179388" algn="l"/>
        </a:tabLst>
        <a:defRPr sz="2000">
          <a:solidFill>
            <a:srgbClr val="2E3E5C"/>
          </a:solidFill>
          <a:latin typeface="+mn-lt"/>
        </a:defRPr>
      </a:lvl2pPr>
      <a:lvl3pPr marL="1730375" indent="-381000" algn="l" rtl="0" eaLnBrk="0" fontAlgn="base" hangingPunct="0">
        <a:spcBef>
          <a:spcPct val="20000"/>
        </a:spcBef>
        <a:spcAft>
          <a:spcPct val="0"/>
        </a:spcAft>
        <a:buAutoNum type="arabicPeriod"/>
        <a:tabLst>
          <a:tab pos="179388" algn="l"/>
        </a:tabLst>
        <a:defRPr sz="2000">
          <a:solidFill>
            <a:srgbClr val="2E3E5C"/>
          </a:solidFill>
          <a:latin typeface="+mn-lt"/>
        </a:defRPr>
      </a:lvl3pPr>
      <a:lvl4pPr marL="2252663" indent="-342900" algn="l" rtl="0" eaLnBrk="0" fontAlgn="base" hangingPunct="0">
        <a:spcBef>
          <a:spcPct val="20000"/>
        </a:spcBef>
        <a:spcAft>
          <a:spcPct val="0"/>
        </a:spcAft>
        <a:buAutoNum type="arabicPeriod"/>
        <a:tabLst>
          <a:tab pos="179388" algn="l"/>
        </a:tabLst>
        <a:defRPr sz="2000">
          <a:solidFill>
            <a:srgbClr val="2E3E5C"/>
          </a:solidFill>
          <a:latin typeface="+mn-lt"/>
        </a:defRPr>
      </a:lvl4pPr>
      <a:lvl5pPr marL="2774950" indent="-342900" algn="l" rtl="0" eaLnBrk="0" fontAlgn="base" hangingPunct="0">
        <a:spcBef>
          <a:spcPct val="20000"/>
        </a:spcBef>
        <a:spcAft>
          <a:spcPct val="0"/>
        </a:spcAft>
        <a:buAutoNum type="arabicPeriod"/>
        <a:tabLst>
          <a:tab pos="179388" algn="l"/>
        </a:tabLst>
        <a:defRPr sz="2000">
          <a:solidFill>
            <a:srgbClr val="2E3E5C"/>
          </a:solidFill>
          <a:latin typeface="+mn-lt"/>
        </a:defRPr>
      </a:lvl5pPr>
      <a:lvl6pPr marL="3232150" indent="-342900" algn="l" rtl="0" fontAlgn="base">
        <a:spcBef>
          <a:spcPct val="20000"/>
        </a:spcBef>
        <a:spcAft>
          <a:spcPct val="0"/>
        </a:spcAft>
        <a:buAutoNum type="arabicPeriod"/>
        <a:tabLst>
          <a:tab pos="179388" algn="l"/>
        </a:tabLst>
        <a:defRPr sz="2000">
          <a:solidFill>
            <a:srgbClr val="2E3E5C"/>
          </a:solidFill>
          <a:latin typeface="+mn-lt"/>
        </a:defRPr>
      </a:lvl6pPr>
      <a:lvl7pPr marL="3689350" indent="-342900" algn="l" rtl="0" fontAlgn="base">
        <a:spcBef>
          <a:spcPct val="20000"/>
        </a:spcBef>
        <a:spcAft>
          <a:spcPct val="0"/>
        </a:spcAft>
        <a:buAutoNum type="arabicPeriod"/>
        <a:tabLst>
          <a:tab pos="179388" algn="l"/>
        </a:tabLst>
        <a:defRPr sz="2000">
          <a:solidFill>
            <a:srgbClr val="2E3E5C"/>
          </a:solidFill>
          <a:latin typeface="+mn-lt"/>
        </a:defRPr>
      </a:lvl7pPr>
      <a:lvl8pPr marL="4146550" indent="-342900" algn="l" rtl="0" fontAlgn="base">
        <a:spcBef>
          <a:spcPct val="20000"/>
        </a:spcBef>
        <a:spcAft>
          <a:spcPct val="0"/>
        </a:spcAft>
        <a:buAutoNum type="arabicPeriod"/>
        <a:tabLst>
          <a:tab pos="179388" algn="l"/>
        </a:tabLst>
        <a:defRPr sz="2000">
          <a:solidFill>
            <a:srgbClr val="2E3E5C"/>
          </a:solidFill>
          <a:latin typeface="+mn-lt"/>
        </a:defRPr>
      </a:lvl8pPr>
      <a:lvl9pPr marL="4603750" indent="-342900" algn="l" rtl="0" fontAlgn="base">
        <a:spcBef>
          <a:spcPct val="20000"/>
        </a:spcBef>
        <a:spcAft>
          <a:spcPct val="0"/>
        </a:spcAft>
        <a:buAutoNum type="arabicPeriod"/>
        <a:tabLst>
          <a:tab pos="179388" algn="l"/>
        </a:tabLst>
        <a:defRPr sz="2000">
          <a:solidFill>
            <a:srgbClr val="2E3E5C"/>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6.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7" name="Text Box 10"/>
          <p:cNvSpPr txBox="1">
            <a:spLocks noChangeArrowheads="1"/>
          </p:cNvSpPr>
          <p:nvPr/>
        </p:nvSpPr>
        <p:spPr bwMode="auto">
          <a:xfrm>
            <a:off x="323850" y="333375"/>
            <a:ext cx="8280400" cy="5955476"/>
          </a:xfrm>
          <a:prstGeom prst="rect">
            <a:avLst/>
          </a:prstGeom>
          <a:noFill/>
          <a:ln w="9525">
            <a:noFill/>
            <a:miter lim="800000"/>
            <a:headEnd/>
            <a:tailEnd/>
          </a:ln>
        </p:spPr>
        <p:txBody>
          <a:bodyPr>
            <a:spAutoFit/>
          </a:bodyPr>
          <a:lstStyle/>
          <a:p>
            <a:pPr eaLnBrk="0" hangingPunct="0">
              <a:spcBef>
                <a:spcPct val="50000"/>
              </a:spcBef>
            </a:pPr>
            <a:r>
              <a:rPr lang="es-ES" sz="2600" b="1" dirty="0">
                <a:solidFill>
                  <a:schemeClr val="bg1"/>
                </a:solidFill>
              </a:rPr>
              <a:t>PRÁCTICAS DEL VOLUNTARIADO COMUNITARIO Y SU INCIDENCIA EN EL ACCESO A LOS SERVICIOS DE SALUD Y EDUCACIÓN DE LOS NIÑOS EN EDAD ESCOLAR (6 A 12 AÑOS) DE LA PARROQUIA “SAN SEBASTIÁN” PROVINCIA DE </a:t>
            </a:r>
            <a:r>
              <a:rPr lang="es-ES" sz="2600" b="1" dirty="0" smtClean="0">
                <a:solidFill>
                  <a:schemeClr val="bg1"/>
                </a:solidFill>
              </a:rPr>
              <a:t>MANABÍ</a:t>
            </a:r>
            <a:r>
              <a:rPr lang="es-ES" sz="2800" b="1" dirty="0" smtClean="0"/>
              <a:t>.</a:t>
            </a:r>
            <a:endParaRPr lang="es-ES_tradnl" sz="2800" dirty="0">
              <a:solidFill>
                <a:schemeClr val="bg1"/>
              </a:solidFill>
            </a:endParaRPr>
          </a:p>
          <a:p>
            <a:pPr eaLnBrk="0" hangingPunct="0">
              <a:spcBef>
                <a:spcPct val="50000"/>
              </a:spcBef>
            </a:pPr>
            <a:endParaRPr lang="es-ES" sz="1000" dirty="0">
              <a:solidFill>
                <a:schemeClr val="bg1"/>
              </a:solidFill>
            </a:endParaRPr>
          </a:p>
          <a:p>
            <a:pPr eaLnBrk="0" hangingPunct="0">
              <a:spcBef>
                <a:spcPct val="50000"/>
              </a:spcBef>
            </a:pPr>
            <a:r>
              <a:rPr lang="es-ES" sz="2000" dirty="0" smtClean="0">
                <a:solidFill>
                  <a:schemeClr val="bg1"/>
                </a:solidFill>
              </a:rPr>
              <a:t>Proyecto de Maestría presentado por:</a:t>
            </a:r>
          </a:p>
          <a:p>
            <a:pPr eaLnBrk="0" hangingPunct="0">
              <a:spcBef>
                <a:spcPct val="50000"/>
              </a:spcBef>
            </a:pPr>
            <a:r>
              <a:rPr lang="es-ES" sz="2000" dirty="0" smtClean="0">
                <a:solidFill>
                  <a:schemeClr val="bg1"/>
                </a:solidFill>
              </a:rPr>
              <a:t>Santiago V. Espín Ramos</a:t>
            </a:r>
            <a:endParaRPr lang="es-ES_tradnl" sz="2000" dirty="0">
              <a:solidFill>
                <a:schemeClr val="bg1"/>
              </a:solidFill>
            </a:endParaRPr>
          </a:p>
          <a:p>
            <a:pPr eaLnBrk="0" hangingPunct="0">
              <a:spcBef>
                <a:spcPct val="50000"/>
              </a:spcBef>
            </a:pPr>
            <a:endParaRPr lang="es-ES_tradnl" sz="2000" dirty="0">
              <a:solidFill>
                <a:schemeClr val="bg1"/>
              </a:solidFill>
            </a:endParaRPr>
          </a:p>
          <a:p>
            <a:pPr eaLnBrk="0" hangingPunct="0">
              <a:spcBef>
                <a:spcPct val="80000"/>
              </a:spcBef>
            </a:pPr>
            <a:r>
              <a:rPr lang="es-ES_tradnl" sz="2000" dirty="0" smtClean="0">
                <a:solidFill>
                  <a:schemeClr val="bg1"/>
                </a:solidFill>
              </a:rPr>
              <a:t>Dirigido </a:t>
            </a:r>
            <a:r>
              <a:rPr lang="es-ES_tradnl" sz="2000" dirty="0">
                <a:solidFill>
                  <a:schemeClr val="bg1"/>
                </a:solidFill>
              </a:rPr>
              <a:t>por:</a:t>
            </a:r>
          </a:p>
          <a:p>
            <a:pPr eaLnBrk="0" hangingPunct="0">
              <a:spcBef>
                <a:spcPct val="30000"/>
              </a:spcBef>
            </a:pPr>
            <a:r>
              <a:rPr lang="es-ES" sz="2000" dirty="0" smtClean="0">
                <a:solidFill>
                  <a:schemeClr val="bg1"/>
                </a:solidFill>
              </a:rPr>
              <a:t>MSC. Marco </a:t>
            </a:r>
            <a:r>
              <a:rPr lang="es-ES" sz="2000" dirty="0" err="1" smtClean="0">
                <a:solidFill>
                  <a:schemeClr val="bg1"/>
                </a:solidFill>
              </a:rPr>
              <a:t>Benalcazar</a:t>
            </a:r>
            <a:endParaRPr lang="es-ES" sz="2000" dirty="0">
              <a:solidFill>
                <a:schemeClr val="bg1"/>
              </a:solidFill>
            </a:endParaRPr>
          </a:p>
          <a:p>
            <a:pPr eaLnBrk="0" hangingPunct="0">
              <a:spcBef>
                <a:spcPct val="30000"/>
              </a:spcBef>
            </a:pPr>
            <a:endParaRPr lang="es-ES_tradnl" sz="2000" dirty="0">
              <a:solidFill>
                <a:schemeClr val="bg1"/>
              </a:solidFill>
            </a:endParaRPr>
          </a:p>
          <a:p>
            <a:pPr eaLnBrk="0" hangingPunct="0">
              <a:spcBef>
                <a:spcPct val="50000"/>
              </a:spcBef>
            </a:pPr>
            <a:r>
              <a:rPr lang="es-EC" sz="2000" dirty="0" smtClean="0">
                <a:solidFill>
                  <a:schemeClr val="bg1"/>
                </a:solidFill>
              </a:rPr>
              <a:t>Maestría en Gerencia de Proyectos Educativos y Sociales</a:t>
            </a:r>
            <a:endParaRPr lang="es-ES_tradnl" sz="2000" dirty="0">
              <a:solidFill>
                <a:schemeClr val="bg1"/>
              </a:solidFill>
            </a:endParaRPr>
          </a:p>
        </p:txBody>
      </p:sp>
      <p:pic>
        <p:nvPicPr>
          <p:cNvPr id="4" name="3 Imagen" descr="SELLO NORMAL CORREO"/>
          <p:cNvPicPr/>
          <p:nvPr/>
        </p:nvPicPr>
        <p:blipFill>
          <a:blip r:embed="rId4" cstate="print"/>
          <a:stretch>
            <a:fillRect/>
          </a:stretch>
        </p:blipFill>
        <p:spPr bwMode="auto">
          <a:xfrm>
            <a:off x="7643834" y="4429132"/>
            <a:ext cx="1216395" cy="1392865"/>
          </a:xfrm>
          <a:prstGeom prst="rect">
            <a:avLst/>
          </a:prstGeom>
          <a:noFill/>
          <a:ln>
            <a:noFill/>
          </a:ln>
        </p:spPr>
      </p:pic>
      <p:pic>
        <p:nvPicPr>
          <p:cNvPr id="5" name="4 Imagen" descr="sello"/>
          <p:cNvPicPr/>
          <p:nvPr/>
        </p:nvPicPr>
        <p:blipFill>
          <a:blip r:embed="rId5"/>
          <a:srcRect/>
          <a:stretch>
            <a:fillRect/>
          </a:stretch>
        </p:blipFill>
        <p:spPr bwMode="auto">
          <a:xfrm>
            <a:off x="357158" y="4429132"/>
            <a:ext cx="1370330" cy="1371600"/>
          </a:xfrm>
          <a:prstGeom prst="rect">
            <a:avLst/>
          </a:prstGeom>
          <a:solidFill>
            <a:srgbClr val="FFFF99"/>
          </a:solid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ES" dirty="0" smtClean="0"/>
              <a:t>ANALISIS DE DATOS Y CONSTRASTACIÓN DE RESULTADOS</a:t>
            </a:r>
          </a:p>
        </p:txBody>
      </p:sp>
      <p:graphicFrame>
        <p:nvGraphicFramePr>
          <p:cNvPr id="256189" name="Group 189"/>
          <p:cNvGraphicFramePr>
            <a:graphicFrameLocks noGrp="1"/>
          </p:cNvGraphicFramePr>
          <p:nvPr/>
        </p:nvGraphicFramePr>
        <p:xfrm>
          <a:off x="217488" y="1030288"/>
          <a:ext cx="8753475" cy="4843386"/>
        </p:xfrm>
        <a:graphic>
          <a:graphicData uri="http://schemas.openxmlformats.org/drawingml/2006/table">
            <a:tbl>
              <a:tblPr/>
              <a:tblGrid>
                <a:gridCol w="1409700"/>
                <a:gridCol w="2087562"/>
                <a:gridCol w="2119313"/>
                <a:gridCol w="3136900"/>
              </a:tblGrid>
              <a:tr h="612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1" i="0" u="none" strike="noStrike" cap="none" normalizeH="0" baseline="0" dirty="0" smtClean="0">
                          <a:ln>
                            <a:noFill/>
                          </a:ln>
                          <a:solidFill>
                            <a:srgbClr val="000066"/>
                          </a:solidFill>
                          <a:effectLst/>
                          <a:latin typeface="Arial" charset="0"/>
                        </a:rPr>
                        <a:t>Tipo de segmentación</a:t>
                      </a:r>
                    </a:p>
                  </a:txBody>
                  <a:tcPr horzOverflow="overflow">
                    <a:lnL w="28575" cap="flat" cmpd="sng" algn="ctr">
                      <a:solidFill>
                        <a:srgbClr val="6996D5"/>
                      </a:solidFill>
                      <a:prstDash val="sysDash"/>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dirty="0" smtClean="0">
                          <a:ln>
                            <a:noFill/>
                          </a:ln>
                          <a:solidFill>
                            <a:srgbClr val="000066"/>
                          </a:solidFill>
                          <a:effectLst/>
                          <a:latin typeface="Arial" charset="0"/>
                        </a:rPr>
                        <a:t>Variables asociadas</a:t>
                      </a: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dirty="0" smtClean="0">
                          <a:ln>
                            <a:noFill/>
                          </a:ln>
                          <a:solidFill>
                            <a:srgbClr val="000066"/>
                          </a:solidFill>
                          <a:effectLst/>
                          <a:latin typeface="Arial" charset="0"/>
                        </a:rPr>
                        <a:t>Problemas Relevantes</a:t>
                      </a: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179388"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smtClean="0">
                          <a:ln>
                            <a:noFill/>
                          </a:ln>
                          <a:solidFill>
                            <a:srgbClr val="000066"/>
                          </a:solidFill>
                          <a:effectLst/>
                          <a:latin typeface="Arial" charset="0"/>
                        </a:rPr>
                        <a:t>Resultados</a:t>
                      </a:r>
                    </a:p>
                  </a:txBody>
                  <a:tcPr horzOverflow="overflow">
                    <a:lnL w="12700" cap="flat" cmpd="sng" algn="ctr">
                      <a:solidFill>
                        <a:srgbClr val="6B86B5"/>
                      </a:solidFill>
                      <a:prstDash val="solid"/>
                      <a:round/>
                      <a:headEnd type="none" w="med" len="med"/>
                      <a:tailEnd type="none" w="med" len="med"/>
                    </a:lnL>
                    <a:lnR w="28575" cap="flat" cmpd="sng" algn="ctr">
                      <a:solidFill>
                        <a:srgbClr val="6996D5"/>
                      </a:solidFill>
                      <a:prstDash val="sysDash"/>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r>
              <a:tr h="2105689">
                <a:tc>
                  <a:txBody>
                    <a:bodyPr/>
                    <a:lstStyle/>
                    <a:p>
                      <a:pPr marL="0" marR="0" lvl="0" indent="0" algn="l" defTabSz="914400" rtl="0" eaLnBrk="1" fontAlgn="base" latinLnBrk="0" hangingPunct="1">
                        <a:lnSpc>
                          <a:spcPct val="100000"/>
                        </a:lnSpc>
                        <a:spcBef>
                          <a:spcPct val="5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De las entrevistas y observaciones.</a:t>
                      </a:r>
                    </a:p>
                  </a:txBody>
                  <a:tcPr horzOverflow="overflow">
                    <a:lnL w="28575" cap="flat" cmpd="sng" algn="ctr">
                      <a:solidFill>
                        <a:srgbClr val="6996D5"/>
                      </a:solidFill>
                      <a:prstDash val="sysDash"/>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Infraestructura de las escuelas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Tecnología en la educación</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Nivel de instrucción de los padres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Calidad del agua</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Manejo de desechos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Presencia de unidades de atención médicas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0" i="0" u="none" strike="noStrike" cap="none" normalizeH="0" baseline="0" dirty="0" smtClean="0">
                          <a:ln>
                            <a:noFill/>
                          </a:ln>
                          <a:solidFill>
                            <a:srgbClr val="000066"/>
                          </a:solidFill>
                          <a:effectLst/>
                          <a:latin typeface="Arial" charset="0"/>
                        </a:rPr>
                        <a:t>Existen comunidades con diferentes contextos, en unas cuantas se dispone de material didáctico, lúdico y tecnológico. Pero en la mayoría de los casos son comunidades con infraestructura de caña, alejadas de los centros de atención médicos los cuales son escasos a nivel rural. El agua para consumo lo extraen de posos y vertientes, no tienen ningún tipo de red para manejo de desechos.</a:t>
                      </a: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Es evidente que se requiere acciones más efectivas para en alguna medida solucionar las problemáticas generales de las comunidades de la parroquia San Sebastián, es necesario </a:t>
                      </a:r>
                      <a:r>
                        <a:rPr kumimoji="0" lang="es-ES" sz="1400" b="1" i="1" u="none" strike="noStrike" cap="none" normalizeH="0" baseline="0" dirty="0" smtClean="0">
                          <a:ln>
                            <a:noFill/>
                          </a:ln>
                          <a:solidFill>
                            <a:srgbClr val="000066"/>
                          </a:solidFill>
                          <a:effectLst/>
                          <a:latin typeface="Arial" charset="0"/>
                        </a:rPr>
                        <a:t>proyectarse hacia un modelo organizado </a:t>
                      </a:r>
                      <a:r>
                        <a:rPr kumimoji="0" lang="es-ES" sz="1400" b="0" i="0" u="none" strike="noStrike" cap="none" normalizeH="0" baseline="0" dirty="0" smtClean="0">
                          <a:ln>
                            <a:noFill/>
                          </a:ln>
                          <a:solidFill>
                            <a:srgbClr val="000066"/>
                          </a:solidFill>
                          <a:effectLst/>
                          <a:latin typeface="Arial" charset="0"/>
                        </a:rPr>
                        <a:t>de trabajo que desagregue a los </a:t>
                      </a:r>
                      <a:r>
                        <a:rPr kumimoji="0" lang="es-ES" sz="1400" b="1" i="1" u="none" strike="noStrike" cap="none" normalizeH="0" baseline="0" dirty="0" smtClean="0">
                          <a:ln>
                            <a:noFill/>
                          </a:ln>
                          <a:solidFill>
                            <a:srgbClr val="000066"/>
                          </a:solidFill>
                          <a:effectLst/>
                          <a:latin typeface="Arial" charset="0"/>
                        </a:rPr>
                        <a:t>pseudo-lideres o dirigentes comunitarios con intereses personales</a:t>
                      </a:r>
                      <a:r>
                        <a:rPr kumimoji="0" lang="es-ES" sz="1400" b="0" i="1" u="none" strike="noStrike" cap="none" normalizeH="0" baseline="0" dirty="0" smtClean="0">
                          <a:ln>
                            <a:noFill/>
                          </a:ln>
                          <a:solidFill>
                            <a:srgbClr val="000066"/>
                          </a:solidFill>
                          <a:effectLst/>
                          <a:latin typeface="Arial" charset="0"/>
                        </a:rPr>
                        <a:t> </a:t>
                      </a:r>
                      <a:r>
                        <a:rPr kumimoji="0" lang="es-ES" sz="1400" b="0" i="0" u="none" strike="noStrike" cap="none" normalizeH="0" baseline="0" dirty="0" smtClean="0">
                          <a:ln>
                            <a:noFill/>
                          </a:ln>
                          <a:solidFill>
                            <a:srgbClr val="000066"/>
                          </a:solidFill>
                          <a:effectLst/>
                          <a:latin typeface="Arial" charset="0"/>
                        </a:rPr>
                        <a:t>e ir agregando personas que por su vocación y don de gente quieran trabajar por un bienestar y buen vivir en sus comunidades.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  </a:t>
                      </a:r>
                    </a:p>
                  </a:txBody>
                  <a:tcPr horzOverflow="overflow">
                    <a:lnL w="12700" cap="flat" cmpd="sng" algn="ctr">
                      <a:solidFill>
                        <a:srgbClr val="6B86B5"/>
                      </a:solidFill>
                      <a:prstDash val="solid"/>
                      <a:round/>
                      <a:headEnd type="none" w="med" len="med"/>
                      <a:tailEnd type="none" w="med" len="med"/>
                    </a:lnL>
                    <a:lnR w="28575" cap="flat" cmpd="sng" algn="ctr">
                      <a:solidFill>
                        <a:srgbClr val="6996D5"/>
                      </a:solidFill>
                      <a:prstDash val="sysDash"/>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r>
            </a:tbl>
          </a:graphicData>
        </a:graphic>
      </p:graphicFrame>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s-ES" smtClean="0"/>
              <a:t>CONCLUSIONES</a:t>
            </a:r>
          </a:p>
        </p:txBody>
      </p:sp>
      <p:sp>
        <p:nvSpPr>
          <p:cNvPr id="41987" name="Rectangle 3"/>
          <p:cNvSpPr>
            <a:spLocks noGrp="1" noChangeArrowheads="1"/>
          </p:cNvSpPr>
          <p:nvPr>
            <p:ph type="body" idx="1"/>
          </p:nvPr>
        </p:nvSpPr>
        <p:spPr>
          <a:xfrm>
            <a:off x="827088" y="4437062"/>
            <a:ext cx="7848600" cy="992201"/>
          </a:xfrm>
        </p:spPr>
        <p:txBody>
          <a:bodyPr/>
          <a:lstStyle/>
          <a:p>
            <a:pPr marL="0" indent="0">
              <a:lnSpc>
                <a:spcPct val="90000"/>
              </a:lnSpc>
            </a:pPr>
            <a:r>
              <a:rPr lang="es-ES" dirty="0" smtClean="0"/>
              <a:t>Organizar grupos, transferir capacidades, habilidades y competencias, atribuir responsabilidades, entorno a una </a:t>
            </a:r>
            <a:r>
              <a:rPr lang="es-ES" b="1" i="1" dirty="0" smtClean="0"/>
              <a:t>misión social y una visión de mejor futuro,</a:t>
            </a:r>
            <a:r>
              <a:rPr lang="es-ES" dirty="0" smtClean="0"/>
              <a:t> para los niños y niñas de las comunidades que se encuentran en situación de vulnerabilidad</a:t>
            </a:r>
          </a:p>
        </p:txBody>
      </p:sp>
      <p:sp>
        <p:nvSpPr>
          <p:cNvPr id="41988" name="Text Box 4"/>
          <p:cNvSpPr txBox="1">
            <a:spLocks noChangeArrowheads="1"/>
          </p:cNvSpPr>
          <p:nvPr/>
        </p:nvSpPr>
        <p:spPr bwMode="auto">
          <a:xfrm>
            <a:off x="827088" y="1285860"/>
            <a:ext cx="7705725" cy="1202510"/>
          </a:xfrm>
          <a:prstGeom prst="rect">
            <a:avLst/>
          </a:prstGeom>
          <a:noFill/>
          <a:ln w="9525" algn="ctr">
            <a:solidFill>
              <a:srgbClr val="6B86B5"/>
            </a:solidFill>
            <a:prstDash val="dash"/>
            <a:miter lim="800000"/>
            <a:headEnd/>
            <a:tailEnd/>
          </a:ln>
        </p:spPr>
        <p:txBody>
          <a:bodyPr wrap="square" lIns="90000" tIns="46800" rIns="90000" bIns="46800">
            <a:spAutoFit/>
          </a:bodyPr>
          <a:lstStyle/>
          <a:p>
            <a:pPr algn="just">
              <a:spcBef>
                <a:spcPct val="50000"/>
              </a:spcBef>
            </a:pPr>
            <a:r>
              <a:rPr lang="es-ES" dirty="0"/>
              <a:t>Finalmente, los resultados obtenidos </a:t>
            </a:r>
            <a:r>
              <a:rPr lang="es-ES" b="1" i="1" dirty="0"/>
              <a:t>contribuyen</a:t>
            </a:r>
            <a:r>
              <a:rPr lang="es-ES" dirty="0"/>
              <a:t> a profundizar en el análisis de </a:t>
            </a:r>
            <a:r>
              <a:rPr lang="es-ES" dirty="0" smtClean="0"/>
              <a:t>las </a:t>
            </a:r>
            <a:r>
              <a:rPr lang="es-ES" b="1" i="1" dirty="0" smtClean="0"/>
              <a:t>posibles soluciones</a:t>
            </a:r>
            <a:r>
              <a:rPr lang="es-ES" dirty="0" smtClean="0"/>
              <a:t>, que permitirán mejorar las prácticas  del </a:t>
            </a:r>
            <a:r>
              <a:rPr lang="es-ES" dirty="0"/>
              <a:t>trabajo </a:t>
            </a:r>
            <a:r>
              <a:rPr lang="es-ES" dirty="0" smtClean="0"/>
              <a:t>de los voluntarios, y </a:t>
            </a:r>
            <a:r>
              <a:rPr lang="es-ES" b="1" i="1" dirty="0" smtClean="0"/>
              <a:t>así beneficiar a sus comunidades</a:t>
            </a:r>
            <a:r>
              <a:rPr lang="es-ES" dirty="0" smtClean="0"/>
              <a:t>, en especial a los niños y niñas en edad escolar</a:t>
            </a:r>
            <a:endParaRPr lang="es-ES" dirty="0"/>
          </a:p>
        </p:txBody>
      </p:sp>
      <p:sp>
        <p:nvSpPr>
          <p:cNvPr id="41989" name="AutoShape 5"/>
          <p:cNvSpPr>
            <a:spLocks noChangeArrowheads="1"/>
          </p:cNvSpPr>
          <p:nvPr/>
        </p:nvSpPr>
        <p:spPr bwMode="auto">
          <a:xfrm>
            <a:off x="4281490" y="2500306"/>
            <a:ext cx="576262" cy="504825"/>
          </a:xfrm>
          <a:prstGeom prst="downArrow">
            <a:avLst>
              <a:gd name="adj1" fmla="val 50000"/>
              <a:gd name="adj2" fmla="val 25000"/>
            </a:avLst>
          </a:prstGeom>
          <a:solidFill>
            <a:srgbClr val="6B86B5"/>
          </a:solidFill>
          <a:ln w="9525" algn="ctr">
            <a:solidFill>
              <a:srgbClr val="808080"/>
            </a:solidFill>
            <a:miter lim="800000"/>
            <a:headEnd/>
            <a:tailEnd/>
          </a:ln>
        </p:spPr>
        <p:txBody>
          <a:bodyPr wrap="none" lIns="90000" tIns="46800" rIns="90000" bIns="46800" anchor="ctr"/>
          <a:lstStyle/>
          <a:p>
            <a:endParaRPr lang="es-ES"/>
          </a:p>
        </p:txBody>
      </p:sp>
      <p:sp>
        <p:nvSpPr>
          <p:cNvPr id="41990" name="Text Box 6"/>
          <p:cNvSpPr txBox="1">
            <a:spLocks noChangeArrowheads="1"/>
          </p:cNvSpPr>
          <p:nvPr/>
        </p:nvSpPr>
        <p:spPr bwMode="auto">
          <a:xfrm>
            <a:off x="785786" y="3000372"/>
            <a:ext cx="7705725" cy="925511"/>
          </a:xfrm>
          <a:prstGeom prst="rect">
            <a:avLst/>
          </a:prstGeom>
          <a:noFill/>
          <a:ln w="9525" algn="ctr">
            <a:solidFill>
              <a:srgbClr val="6B86B5"/>
            </a:solidFill>
            <a:prstDash val="dash"/>
            <a:miter lim="800000"/>
            <a:headEnd/>
            <a:tailEnd/>
          </a:ln>
        </p:spPr>
        <p:txBody>
          <a:bodyPr wrap="square" lIns="90000" tIns="46800" rIns="90000" bIns="46800">
            <a:spAutoFit/>
          </a:bodyPr>
          <a:lstStyle/>
          <a:p>
            <a:pPr>
              <a:spcBef>
                <a:spcPct val="50000"/>
              </a:spcBef>
            </a:pPr>
            <a:r>
              <a:rPr lang="es-ES" b="1" i="1" dirty="0" smtClean="0"/>
              <a:t>Ventajosamente</a:t>
            </a:r>
            <a:r>
              <a:rPr lang="es-ES" dirty="0" smtClean="0"/>
              <a:t> los diagnósticos de la realidad, y propuestas de solución, </a:t>
            </a:r>
            <a:r>
              <a:rPr lang="es-ES" b="1" i="1" dirty="0" smtClean="0"/>
              <a:t>serán factibles y suficientes </a:t>
            </a:r>
            <a:r>
              <a:rPr lang="es-ES" dirty="0" smtClean="0"/>
              <a:t>para alcanzar resultados exitosos. </a:t>
            </a:r>
            <a:endParaRPr lang="es-ES" dirty="0"/>
          </a:p>
        </p:txBody>
      </p:sp>
      <p:sp>
        <p:nvSpPr>
          <p:cNvPr id="41991" name="AutoShape 7"/>
          <p:cNvSpPr>
            <a:spLocks noChangeArrowheads="1"/>
          </p:cNvSpPr>
          <p:nvPr/>
        </p:nvSpPr>
        <p:spPr bwMode="auto">
          <a:xfrm>
            <a:off x="4281490" y="3924307"/>
            <a:ext cx="576262" cy="504825"/>
          </a:xfrm>
          <a:prstGeom prst="downArrow">
            <a:avLst>
              <a:gd name="adj1" fmla="val 50000"/>
              <a:gd name="adj2" fmla="val 25000"/>
            </a:avLst>
          </a:prstGeom>
          <a:solidFill>
            <a:srgbClr val="6B86B5"/>
          </a:solidFill>
          <a:ln w="9525" algn="ctr">
            <a:solidFill>
              <a:srgbClr val="808080"/>
            </a:solidFill>
            <a:miter lim="800000"/>
            <a:headEnd/>
            <a:tailEnd/>
          </a:ln>
        </p:spPr>
        <p:txBody>
          <a:bodyPr wrap="none" lIns="90000" tIns="46800" rIns="90000" bIns="46800" anchor="ctr"/>
          <a:lstStyle/>
          <a:p>
            <a:endParaRPr lang="es-ES"/>
          </a:p>
        </p:txBody>
      </p:sp>
      <p:sp>
        <p:nvSpPr>
          <p:cNvPr id="8" name="7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PROPUESTA ALTERNATIVA DE SOLUCIÓN</a:t>
            </a:r>
            <a:endParaRPr lang="es-EC" dirty="0"/>
          </a:p>
        </p:txBody>
      </p:sp>
      <p:sp>
        <p:nvSpPr>
          <p:cNvPr id="3" name="2 Marcador de contenido"/>
          <p:cNvSpPr>
            <a:spLocks noGrp="1"/>
          </p:cNvSpPr>
          <p:nvPr>
            <p:ph idx="1"/>
          </p:nvPr>
        </p:nvSpPr>
        <p:spPr>
          <a:xfrm>
            <a:off x="3286116" y="928670"/>
            <a:ext cx="5389572" cy="5072098"/>
          </a:xfrm>
        </p:spPr>
        <p:txBody>
          <a:bodyPr/>
          <a:lstStyle/>
          <a:p>
            <a:r>
              <a:rPr lang="es-EC" b="1" dirty="0" smtClean="0"/>
              <a:t>Justificación</a:t>
            </a:r>
          </a:p>
          <a:p>
            <a:pPr marL="342900" indent="-342900" algn="just">
              <a:buFont typeface="+mj-lt"/>
              <a:buAutoNum type="arabicPeriod"/>
            </a:pPr>
            <a:r>
              <a:rPr lang="es-ES" sz="1600" kern="1200" dirty="0" smtClean="0">
                <a:solidFill>
                  <a:schemeClr val="accent6">
                    <a:lumMod val="50000"/>
                  </a:schemeClr>
                </a:solidFill>
                <a:latin typeface="Arial" charset="0"/>
              </a:rPr>
              <a:t>La </a:t>
            </a:r>
            <a:r>
              <a:rPr lang="es-ES" sz="1600" b="1" kern="1200" dirty="0" smtClean="0">
                <a:solidFill>
                  <a:schemeClr val="accent6">
                    <a:lumMod val="50000"/>
                  </a:schemeClr>
                </a:solidFill>
                <a:latin typeface="Arial" charset="0"/>
              </a:rPr>
              <a:t>participación</a:t>
            </a:r>
            <a:r>
              <a:rPr lang="es-ES" sz="1600" kern="1200" dirty="0" smtClean="0">
                <a:solidFill>
                  <a:schemeClr val="accent6">
                    <a:lumMod val="50000"/>
                  </a:schemeClr>
                </a:solidFill>
                <a:latin typeface="Arial" charset="0"/>
              </a:rPr>
              <a:t> de los niños, niñas que se </a:t>
            </a:r>
            <a:r>
              <a:rPr lang="es-ES" sz="1600" b="1" kern="1200" dirty="0" smtClean="0">
                <a:solidFill>
                  <a:schemeClr val="accent6">
                    <a:lumMod val="50000"/>
                  </a:schemeClr>
                </a:solidFill>
                <a:latin typeface="Arial" charset="0"/>
              </a:rPr>
              <a:t>encuentran en situación de vulnerabilidad</a:t>
            </a:r>
            <a:r>
              <a:rPr lang="es-ES" sz="1600" kern="1200" dirty="0" smtClean="0">
                <a:solidFill>
                  <a:schemeClr val="accent6">
                    <a:lumMod val="50000"/>
                  </a:schemeClr>
                </a:solidFill>
                <a:latin typeface="Arial" charset="0"/>
              </a:rPr>
              <a:t>, a nivel mundial es aún escasa, la desintegración familiar, el analfabetismo, el trabajo infantil, la carencia de recursos económicos, y </a:t>
            </a:r>
            <a:r>
              <a:rPr lang="es-ES" sz="1600" b="1" i="1" kern="1200" dirty="0" smtClean="0">
                <a:solidFill>
                  <a:schemeClr val="accent6">
                    <a:lumMod val="50000"/>
                  </a:schemeClr>
                </a:solidFill>
                <a:latin typeface="Arial" charset="0"/>
              </a:rPr>
              <a:t>la inexistencia de una cohesión social,</a:t>
            </a:r>
            <a:r>
              <a:rPr lang="es-ES" sz="1600" kern="1200" dirty="0" smtClean="0">
                <a:solidFill>
                  <a:schemeClr val="accent6">
                    <a:lumMod val="50000"/>
                  </a:schemeClr>
                </a:solidFill>
                <a:latin typeface="Arial" charset="0"/>
              </a:rPr>
              <a:t> son las causas para que en la actualidad aún existan comunidades </a:t>
            </a:r>
            <a:r>
              <a:rPr lang="es-ES" sz="1600" b="1" i="1" kern="1200" dirty="0" smtClean="0">
                <a:solidFill>
                  <a:schemeClr val="accent6">
                    <a:lumMod val="50000"/>
                  </a:schemeClr>
                </a:solidFill>
                <a:latin typeface="Arial" charset="0"/>
              </a:rPr>
              <a:t>donde no se tengan procesos organizados</a:t>
            </a:r>
            <a:r>
              <a:rPr lang="es-ES" sz="1600" kern="1200" dirty="0" smtClean="0">
                <a:solidFill>
                  <a:schemeClr val="accent6">
                    <a:lumMod val="50000"/>
                  </a:schemeClr>
                </a:solidFill>
                <a:latin typeface="Arial" charset="0"/>
              </a:rPr>
              <a:t> para el desarrollo.</a:t>
            </a:r>
          </a:p>
          <a:p>
            <a:pPr marL="342900" indent="-342900">
              <a:buFont typeface="+mj-lt"/>
              <a:buAutoNum type="arabicPeriod"/>
            </a:pPr>
            <a:endParaRPr lang="es-ES" sz="800" kern="1200" dirty="0" smtClean="0">
              <a:solidFill>
                <a:schemeClr val="accent6">
                  <a:lumMod val="50000"/>
                </a:schemeClr>
              </a:solidFill>
              <a:latin typeface="Arial" charset="0"/>
            </a:endParaRPr>
          </a:p>
          <a:p>
            <a:pPr marL="342900" indent="-342900">
              <a:buFont typeface="+mj-lt"/>
              <a:buAutoNum type="arabicPeriod"/>
            </a:pPr>
            <a:r>
              <a:rPr lang="es-ES" sz="1600" kern="1200" dirty="0" smtClean="0">
                <a:solidFill>
                  <a:schemeClr val="accent6">
                    <a:lumMod val="50000"/>
                  </a:schemeClr>
                </a:solidFill>
                <a:latin typeface="Arial" charset="0"/>
              </a:rPr>
              <a:t>Esta situación plantea la </a:t>
            </a:r>
            <a:r>
              <a:rPr lang="es-ES" sz="1600" b="1" i="1" kern="1200" dirty="0" smtClean="0">
                <a:solidFill>
                  <a:schemeClr val="accent6">
                    <a:lumMod val="50000"/>
                  </a:schemeClr>
                </a:solidFill>
                <a:latin typeface="Arial" charset="0"/>
              </a:rPr>
              <a:t>necesidad de fortalecer las intervenciones sociales</a:t>
            </a:r>
            <a:r>
              <a:rPr lang="es-ES" sz="1600" kern="1200" dirty="0" smtClean="0">
                <a:solidFill>
                  <a:schemeClr val="accent6">
                    <a:lumMod val="50000"/>
                  </a:schemeClr>
                </a:solidFill>
                <a:latin typeface="Arial" charset="0"/>
              </a:rPr>
              <a:t>, instaurando nuevas modalidades y </a:t>
            </a:r>
            <a:r>
              <a:rPr lang="es-ES" sz="1600" b="1" i="1" kern="1200" dirty="0" smtClean="0">
                <a:solidFill>
                  <a:schemeClr val="accent6">
                    <a:lumMod val="50000"/>
                  </a:schemeClr>
                </a:solidFill>
                <a:latin typeface="Arial" charset="0"/>
              </a:rPr>
              <a:t>estrategias que garanticen el desarrollo integral de los niños y niñas en edad escolar</a:t>
            </a:r>
            <a:r>
              <a:rPr lang="es-ES" sz="1600" kern="1200" dirty="0" smtClean="0">
                <a:solidFill>
                  <a:schemeClr val="accent6">
                    <a:lumMod val="50000"/>
                  </a:schemeClr>
                </a:solidFill>
                <a:latin typeface="Arial" charset="0"/>
              </a:rPr>
              <a:t>, sus familias y comunidades, con énfasis en la </a:t>
            </a:r>
            <a:r>
              <a:rPr lang="es-ES" sz="1600" b="1" i="1" kern="1200" dirty="0" smtClean="0">
                <a:solidFill>
                  <a:schemeClr val="accent6">
                    <a:lumMod val="50000"/>
                  </a:schemeClr>
                </a:solidFill>
                <a:latin typeface="Arial" charset="0"/>
              </a:rPr>
              <a:t>capacitación</a:t>
            </a:r>
            <a:r>
              <a:rPr lang="es-ES" sz="1600" kern="1200" dirty="0" smtClean="0">
                <a:solidFill>
                  <a:schemeClr val="accent6">
                    <a:lumMod val="50000"/>
                  </a:schemeClr>
                </a:solidFill>
                <a:latin typeface="Arial" charset="0"/>
              </a:rPr>
              <a:t> como una herramienta que brinda resultado a mediano y largo plazo; y a corto plazo la </a:t>
            </a:r>
            <a:r>
              <a:rPr lang="es-ES" sz="1600" b="1" i="1" kern="1200" dirty="0" smtClean="0">
                <a:solidFill>
                  <a:schemeClr val="accent6">
                    <a:lumMod val="50000"/>
                  </a:schemeClr>
                </a:solidFill>
                <a:latin typeface="Arial" charset="0"/>
              </a:rPr>
              <a:t>estrategia de  interdependencia </a:t>
            </a:r>
            <a:r>
              <a:rPr lang="es-ES" sz="1600" kern="1200" dirty="0" smtClean="0">
                <a:solidFill>
                  <a:schemeClr val="accent6">
                    <a:lumMod val="50000"/>
                  </a:schemeClr>
                </a:solidFill>
                <a:latin typeface="Arial" charset="0"/>
              </a:rPr>
              <a:t>con los demás actores locales.</a:t>
            </a:r>
            <a:endParaRPr lang="es-EC" sz="1600" kern="1200" dirty="0" smtClean="0">
              <a:solidFill>
                <a:schemeClr val="accent6">
                  <a:lumMod val="50000"/>
                </a:schemeClr>
              </a:solidFill>
              <a:latin typeface="Arial" charset="0"/>
            </a:endParaRPr>
          </a:p>
          <a:p>
            <a:pPr marL="342900" indent="-342900">
              <a:buFont typeface="+mj-lt"/>
              <a:buAutoNum type="arabicPeriod"/>
            </a:pPr>
            <a:endParaRPr lang="es-ES" sz="1600" kern="1200" dirty="0" smtClean="0">
              <a:solidFill>
                <a:schemeClr val="accent6">
                  <a:lumMod val="50000"/>
                </a:schemeClr>
              </a:solidFill>
              <a:latin typeface="Arial" charset="0"/>
            </a:endParaRPr>
          </a:p>
          <a:p>
            <a:pPr marL="342900" indent="-342900">
              <a:buFont typeface="+mj-lt"/>
              <a:buAutoNum type="arabicPeriod"/>
            </a:pPr>
            <a:endParaRPr lang="es-EC" sz="1600" kern="1200" dirty="0" smtClean="0">
              <a:solidFill>
                <a:schemeClr val="accent6">
                  <a:lumMod val="50000"/>
                </a:schemeClr>
              </a:solidFill>
              <a:latin typeface="Arial" charset="0"/>
            </a:endParaRPr>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
        <p:nvSpPr>
          <p:cNvPr id="6" name="5 CuadroTexto"/>
          <p:cNvSpPr txBox="1"/>
          <p:nvPr/>
        </p:nvSpPr>
        <p:spPr>
          <a:xfrm>
            <a:off x="500034" y="1714489"/>
            <a:ext cx="2714644" cy="2585323"/>
          </a:xfrm>
          <a:prstGeom prst="rect">
            <a:avLst/>
          </a:prstGeom>
          <a:noFill/>
        </p:spPr>
        <p:txBody>
          <a:bodyPr wrap="square" rtlCol="0">
            <a:spAutoFit/>
          </a:bodyPr>
          <a:lstStyle/>
          <a:p>
            <a:r>
              <a:rPr lang="es-ES" b="1" dirty="0" smtClean="0"/>
              <a:t>Ciclo de capacitación dirigido a los voluntarios comunitarios de la parroquia “San Sebastián” del Cantón Pichincha, Provincia de Manabí.</a:t>
            </a:r>
            <a:endParaRPr lang="es-EC" b="1" dirty="0" smtClean="0"/>
          </a:p>
          <a:p>
            <a:endParaRPr lang="es-EC"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PROPUESTA ALTERNATIVA DE SOLUCIÓN</a:t>
            </a:r>
            <a:endParaRPr lang="es-EC" dirty="0"/>
          </a:p>
        </p:txBody>
      </p:sp>
      <p:sp>
        <p:nvSpPr>
          <p:cNvPr id="3" name="2 Marcador de contenido"/>
          <p:cNvSpPr>
            <a:spLocks noGrp="1"/>
          </p:cNvSpPr>
          <p:nvPr>
            <p:ph idx="1"/>
          </p:nvPr>
        </p:nvSpPr>
        <p:spPr>
          <a:xfrm>
            <a:off x="3500430" y="1071546"/>
            <a:ext cx="5175258" cy="4929222"/>
          </a:xfrm>
        </p:spPr>
        <p:txBody>
          <a:bodyPr/>
          <a:lstStyle/>
          <a:p>
            <a:r>
              <a:rPr lang="es-ES" sz="1600" b="1" dirty="0" smtClean="0">
                <a:solidFill>
                  <a:schemeClr val="accent6">
                    <a:lumMod val="50000"/>
                  </a:schemeClr>
                </a:solidFill>
              </a:rPr>
              <a:t>PROPOSITO</a:t>
            </a:r>
          </a:p>
          <a:p>
            <a:r>
              <a:rPr lang="es-ES" sz="1600" dirty="0" smtClean="0">
                <a:solidFill>
                  <a:schemeClr val="accent6">
                    <a:lumMod val="50000"/>
                  </a:schemeClr>
                </a:solidFill>
              </a:rPr>
              <a:t>   Implementar un ciclo de capacitación dirigido a los voluntarios comunitarios de la Parroquia San Sebastián, que permita mejorar sus prácticas e incidencia en el acceso a los servicios de salud y educación de los niños, niñas en edad escolar. </a:t>
            </a:r>
            <a:endParaRPr lang="es-EC" sz="1600" dirty="0" smtClean="0">
              <a:solidFill>
                <a:schemeClr val="accent6">
                  <a:lumMod val="50000"/>
                </a:schemeClr>
              </a:solidFill>
            </a:endParaRPr>
          </a:p>
          <a:p>
            <a:endParaRPr lang="es-ES" sz="1600" b="1" dirty="0" smtClean="0">
              <a:solidFill>
                <a:schemeClr val="accent6">
                  <a:lumMod val="50000"/>
                </a:schemeClr>
              </a:solidFill>
            </a:endParaRPr>
          </a:p>
          <a:p>
            <a:r>
              <a:rPr lang="es-ES" sz="1600" b="1" dirty="0" smtClean="0">
                <a:solidFill>
                  <a:schemeClr val="accent6">
                    <a:lumMod val="50000"/>
                  </a:schemeClr>
                </a:solidFill>
              </a:rPr>
              <a:t>Objetivos de la Propuesta</a:t>
            </a:r>
            <a:endParaRPr lang="es-EC" sz="1600" dirty="0" smtClean="0">
              <a:solidFill>
                <a:schemeClr val="accent6">
                  <a:lumMod val="50000"/>
                </a:schemeClr>
              </a:solidFill>
            </a:endParaRPr>
          </a:p>
          <a:p>
            <a:pPr marL="342900" lvl="0" indent="-342900">
              <a:buFont typeface="+mj-lt"/>
              <a:buAutoNum type="arabicPeriod"/>
              <a:tabLst>
                <a:tab pos="179388" algn="l"/>
                <a:tab pos="355600" algn="l"/>
              </a:tabLst>
            </a:pPr>
            <a:r>
              <a:rPr lang="es-ES" sz="1600" dirty="0" smtClean="0">
                <a:solidFill>
                  <a:schemeClr val="accent6">
                    <a:lumMod val="50000"/>
                  </a:schemeClr>
                </a:solidFill>
              </a:rPr>
              <a:t>	Mejorar las prácticas del voluntariado comunitario entorno a sus labores de </a:t>
            </a:r>
            <a:r>
              <a:rPr lang="es-ES" sz="1600" b="1" i="1" dirty="0" smtClean="0">
                <a:solidFill>
                  <a:schemeClr val="accent6">
                    <a:lumMod val="50000"/>
                  </a:schemeClr>
                </a:solidFill>
              </a:rPr>
              <a:t>facilitar el acceso a los servicios de salud y educación</a:t>
            </a:r>
            <a:r>
              <a:rPr lang="es-ES" sz="1600" dirty="0" smtClean="0">
                <a:solidFill>
                  <a:schemeClr val="accent6">
                    <a:lumMod val="50000"/>
                  </a:schemeClr>
                </a:solidFill>
              </a:rPr>
              <a:t> de los niños en edad escolar de la Parroquia San Sebastián</a:t>
            </a:r>
            <a:endParaRPr lang="es-EC" sz="1600" dirty="0" smtClean="0">
              <a:solidFill>
                <a:schemeClr val="accent6">
                  <a:lumMod val="50000"/>
                </a:schemeClr>
              </a:solidFill>
            </a:endParaRPr>
          </a:p>
          <a:p>
            <a:pPr marL="342900" lvl="0" indent="-342900" defTabSz="355600">
              <a:buFont typeface="+mj-lt"/>
              <a:buAutoNum type="arabicPeriod"/>
            </a:pPr>
            <a:r>
              <a:rPr lang="es-ES" sz="1600" dirty="0" smtClean="0">
                <a:solidFill>
                  <a:schemeClr val="accent6">
                    <a:lumMod val="50000"/>
                  </a:schemeClr>
                </a:solidFill>
              </a:rPr>
              <a:t>	Complementar  acciones mediante la motivación </a:t>
            </a:r>
            <a:r>
              <a:rPr lang="es-ES" sz="1600" b="1" i="1" dirty="0" smtClean="0">
                <a:solidFill>
                  <a:schemeClr val="accent6">
                    <a:lumMod val="50000"/>
                  </a:schemeClr>
                </a:solidFill>
              </a:rPr>
              <a:t>para organizarse como entidades de derecho </a:t>
            </a:r>
            <a:r>
              <a:rPr lang="es-ES" sz="1600" dirty="0" smtClean="0">
                <a:solidFill>
                  <a:schemeClr val="accent6">
                    <a:lumMod val="50000"/>
                  </a:schemeClr>
                </a:solidFill>
              </a:rPr>
              <a:t>de acuerdo a la nueva constitución.</a:t>
            </a:r>
            <a:endParaRPr lang="es-EC" sz="1600" dirty="0" smtClean="0">
              <a:solidFill>
                <a:schemeClr val="accent6">
                  <a:lumMod val="50000"/>
                </a:schemeClr>
              </a:solidFill>
            </a:endParaRPr>
          </a:p>
          <a:p>
            <a:pPr marL="342900" indent="-342900">
              <a:buFont typeface="+mj-lt"/>
              <a:buAutoNum type="arabicPeriod"/>
            </a:pPr>
            <a:endParaRPr lang="es-ES" sz="1600" kern="1200" dirty="0" smtClean="0">
              <a:solidFill>
                <a:schemeClr val="accent6">
                  <a:lumMod val="50000"/>
                </a:schemeClr>
              </a:solidFill>
              <a:latin typeface="Arial" charset="0"/>
            </a:endParaRPr>
          </a:p>
          <a:p>
            <a:pPr marL="342900" indent="-342900"/>
            <a:endParaRPr lang="es-EC" sz="1600" kern="1200" dirty="0" smtClean="0">
              <a:solidFill>
                <a:schemeClr val="accent6">
                  <a:lumMod val="50000"/>
                </a:schemeClr>
              </a:solidFill>
              <a:latin typeface="Arial" charset="0"/>
            </a:endParaRPr>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
        <p:nvSpPr>
          <p:cNvPr id="6" name="5 CuadroTexto"/>
          <p:cNvSpPr txBox="1"/>
          <p:nvPr/>
        </p:nvSpPr>
        <p:spPr>
          <a:xfrm>
            <a:off x="500034" y="1714489"/>
            <a:ext cx="2714644" cy="2585323"/>
          </a:xfrm>
          <a:prstGeom prst="rect">
            <a:avLst/>
          </a:prstGeom>
          <a:noFill/>
        </p:spPr>
        <p:txBody>
          <a:bodyPr wrap="square" rtlCol="0">
            <a:spAutoFit/>
          </a:bodyPr>
          <a:lstStyle/>
          <a:p>
            <a:r>
              <a:rPr lang="es-ES" b="1" dirty="0" smtClean="0"/>
              <a:t>Ciclo de capacitación dirigido a los voluntarios comunitarios de la parroquia “San Sebastián” del Cantón Pichincha, Provincia de Manabí.</a:t>
            </a:r>
            <a:endParaRPr lang="es-EC" b="1" dirty="0" smtClean="0"/>
          </a:p>
          <a:p>
            <a:endParaRPr lang="es-EC"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PROPUESTA ALTERNATIVA DE SOLUCIÓN</a:t>
            </a:r>
            <a:endParaRPr lang="es-EC" dirty="0"/>
          </a:p>
        </p:txBody>
      </p:sp>
      <p:sp>
        <p:nvSpPr>
          <p:cNvPr id="3" name="2 Marcador de contenido"/>
          <p:cNvSpPr>
            <a:spLocks noGrp="1"/>
          </p:cNvSpPr>
          <p:nvPr>
            <p:ph idx="1"/>
          </p:nvPr>
        </p:nvSpPr>
        <p:spPr>
          <a:xfrm>
            <a:off x="3500430" y="1071546"/>
            <a:ext cx="5175258" cy="4929222"/>
          </a:xfrm>
        </p:spPr>
        <p:txBody>
          <a:bodyPr/>
          <a:lstStyle/>
          <a:p>
            <a:r>
              <a:rPr lang="es-EC" sz="1600" b="1" dirty="0" smtClean="0">
                <a:solidFill>
                  <a:schemeClr val="accent6">
                    <a:lumMod val="50000"/>
                  </a:schemeClr>
                </a:solidFill>
              </a:rPr>
              <a:t>DISEÑO CURRICULAR DE LOS TALLERES</a:t>
            </a:r>
            <a:endParaRPr lang="es-EC" sz="1600" dirty="0" smtClean="0">
              <a:solidFill>
                <a:schemeClr val="accent6">
                  <a:lumMod val="50000"/>
                </a:schemeClr>
              </a:solidFill>
            </a:endParaRPr>
          </a:p>
          <a:p>
            <a:pPr marL="342900" lvl="0" indent="-342900">
              <a:buFont typeface="+mj-lt"/>
              <a:buAutoNum type="arabicPeriod"/>
              <a:tabLst>
                <a:tab pos="179388" algn="l"/>
                <a:tab pos="355600" algn="l"/>
              </a:tabLst>
            </a:pPr>
            <a:r>
              <a:rPr lang="es-ES" sz="1600" dirty="0" smtClean="0">
                <a:solidFill>
                  <a:schemeClr val="accent6">
                    <a:lumMod val="50000"/>
                  </a:schemeClr>
                </a:solidFill>
              </a:rPr>
              <a:t>	</a:t>
            </a:r>
            <a:r>
              <a:rPr lang="es-ES" sz="1600" dirty="0" smtClean="0"/>
              <a:t> Los talleres se ejecutaron con la participación activa de los voluntarios comunitarios, algunos padre de familia responsables de la crianza y cuidado de los niños, niñas en edad escolar, y ciertos maestros que tienen las características de un buen voluntario conforme expresaron las personas encuestadas, para lo cual se subdividió en grupos de trabajo en los que se aplicaron técnicas activas de aprendizaje, </a:t>
            </a:r>
            <a:r>
              <a:rPr lang="es-ES" sz="1600" b="1" i="1" dirty="0" smtClean="0"/>
              <a:t>como lecturas comentadas, debates, mesas redondas, collages, estudios dirigidos, lluvias de ideas, diálogos, comentarios, foros, organizadores gráficos, dramatizaciones</a:t>
            </a:r>
            <a:r>
              <a:rPr lang="es-ES" sz="1600" dirty="0" smtClean="0"/>
              <a:t>, con la finalidad de enriquecer mutuamente las experiencias y conocimientos, tanto de facilitadores como de participantes</a:t>
            </a:r>
            <a:endParaRPr lang="es-EC" sz="1600" kern="1200" dirty="0" smtClean="0">
              <a:solidFill>
                <a:schemeClr val="accent6">
                  <a:lumMod val="50000"/>
                </a:schemeClr>
              </a:solidFill>
              <a:latin typeface="Arial" charset="0"/>
            </a:endParaRPr>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
        <p:nvSpPr>
          <p:cNvPr id="6" name="5 CuadroTexto"/>
          <p:cNvSpPr txBox="1"/>
          <p:nvPr/>
        </p:nvSpPr>
        <p:spPr>
          <a:xfrm>
            <a:off x="500034" y="1714489"/>
            <a:ext cx="2714644" cy="2585323"/>
          </a:xfrm>
          <a:prstGeom prst="rect">
            <a:avLst/>
          </a:prstGeom>
          <a:noFill/>
        </p:spPr>
        <p:txBody>
          <a:bodyPr wrap="square" rtlCol="0">
            <a:spAutoFit/>
          </a:bodyPr>
          <a:lstStyle/>
          <a:p>
            <a:r>
              <a:rPr lang="es-ES" b="1" dirty="0" smtClean="0"/>
              <a:t>Ciclo de capacitación dirigido a los voluntarios comunitarios de la parroquia “San Sebastián” del Cantón Pichincha, Provincia de Manabí.</a:t>
            </a:r>
            <a:endParaRPr lang="es-EC" b="1" dirty="0" smtClean="0"/>
          </a:p>
          <a:p>
            <a:endParaRPr lang="es-EC"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accel="50000" decel="50000" autoRev="1" fill="hold" nodeType="clickEffect">
                                  <p:stCondLst>
                                    <p:cond delay="0"/>
                                  </p:stCondLst>
                                  <p:childTnLst>
                                    <p:animRot by="5400000">
                                      <p:cBhvr>
                                        <p:cTn id="6"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PROPUESTA ALTERNATIVA DE SOLUCIÓN</a:t>
            </a:r>
            <a:endParaRPr lang="es-EC" dirty="0"/>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
        <p:nvSpPr>
          <p:cNvPr id="12" name="AutoShape 2"/>
          <p:cNvSpPr>
            <a:spLocks noChangeArrowheads="1"/>
          </p:cNvSpPr>
          <p:nvPr/>
        </p:nvSpPr>
        <p:spPr bwMode="auto">
          <a:xfrm>
            <a:off x="928662" y="1889127"/>
            <a:ext cx="1809490" cy="3040067"/>
          </a:xfrm>
          <a:prstGeom prst="homePlate">
            <a:avLst>
              <a:gd name="adj" fmla="val 25000"/>
            </a:avLst>
          </a:prstGeom>
          <a:gradFill rotWithShape="1">
            <a:gsLst>
              <a:gs pos="0">
                <a:srgbClr val="76923C">
                  <a:alpha val="68999"/>
                </a:srgbClr>
              </a:gs>
              <a:gs pos="100000">
                <a:srgbClr val="C2D69B"/>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1" i="0" u="none" strike="noStrike" cap="none" normalizeH="0" baseline="0" dirty="0" smtClean="0">
                <a:ln>
                  <a:noFill/>
                </a:ln>
                <a:solidFill>
                  <a:schemeClr val="tx1"/>
                </a:solidFill>
                <a:effectLst/>
                <a:latin typeface="Calibri" pitchFamily="34" charset="0"/>
                <a:cs typeface="Arial" pitchFamily="34" charset="0"/>
              </a:rPr>
              <a:t>Proveedor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Soluciones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Políticas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Leyes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Tratados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Subsidios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Bonificaciones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Programas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Proyectos</a:t>
            </a:r>
            <a:endParaRPr kumimoji="0" lang="es-EC"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AutoShape 3"/>
          <p:cNvSpPr>
            <a:spLocks noChangeArrowheads="1"/>
          </p:cNvSpPr>
          <p:nvPr/>
        </p:nvSpPr>
        <p:spPr bwMode="auto">
          <a:xfrm>
            <a:off x="2830674" y="1889127"/>
            <a:ext cx="1809630" cy="3040067"/>
          </a:xfrm>
          <a:prstGeom prst="homePlate">
            <a:avLst>
              <a:gd name="adj" fmla="val 25000"/>
            </a:avLst>
          </a:prstGeom>
          <a:gradFill rotWithShape="1">
            <a:gsLst>
              <a:gs pos="0">
                <a:srgbClr val="76923C">
                  <a:alpha val="68999"/>
                </a:srgbClr>
              </a:gs>
              <a:gs pos="100000">
                <a:srgbClr val="C2D69B"/>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1" i="0" u="none" strike="noStrike" cap="none" normalizeH="0" baseline="0" dirty="0" smtClean="0">
                <a:ln>
                  <a:noFill/>
                </a:ln>
                <a:solidFill>
                  <a:schemeClr val="tx1"/>
                </a:solidFill>
                <a:effectLst/>
                <a:latin typeface="Calibri" pitchFamily="34" charset="0"/>
                <a:cs typeface="Arial" pitchFamily="34" charset="0"/>
              </a:rPr>
              <a:t>Asistencialista</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Técnico</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Legal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Ideológico</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Social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Político</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Cultural</a:t>
            </a:r>
            <a:endParaRPr kumimoji="0" lang="es-EC"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AutoShape 4"/>
          <p:cNvSpPr>
            <a:spLocks noChangeArrowheads="1"/>
          </p:cNvSpPr>
          <p:nvPr/>
        </p:nvSpPr>
        <p:spPr bwMode="auto">
          <a:xfrm>
            <a:off x="4714936" y="1857364"/>
            <a:ext cx="1812565" cy="3071830"/>
          </a:xfrm>
          <a:prstGeom prst="homePlate">
            <a:avLst>
              <a:gd name="adj" fmla="val 25000"/>
            </a:avLst>
          </a:prstGeom>
          <a:gradFill rotWithShape="1">
            <a:gsLst>
              <a:gs pos="0">
                <a:srgbClr val="76923C">
                  <a:alpha val="68999"/>
                </a:srgbClr>
              </a:gs>
              <a:gs pos="100000">
                <a:srgbClr val="C2D69B"/>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1" i="0" u="none" strike="noStrike" cap="none" normalizeH="0" baseline="0" dirty="0" smtClean="0">
                <a:ln>
                  <a:noFill/>
                </a:ln>
                <a:solidFill>
                  <a:schemeClr val="tx1"/>
                </a:solidFill>
                <a:effectLst/>
                <a:latin typeface="Calibri" pitchFamily="34" charset="0"/>
                <a:cs typeface="Arial" pitchFamily="34" charset="0"/>
              </a:rPr>
              <a:t>Facilitador</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s-EC" sz="14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Cumplimiento de derechos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Relaciones con gobiernos locales, sectoriales y ministerios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AutoShape 5"/>
          <p:cNvSpPr>
            <a:spLocks noChangeArrowheads="1"/>
          </p:cNvSpPr>
          <p:nvPr/>
        </p:nvSpPr>
        <p:spPr bwMode="auto">
          <a:xfrm>
            <a:off x="6620022" y="1889127"/>
            <a:ext cx="1809630" cy="3040067"/>
          </a:xfrm>
          <a:prstGeom prst="homePlate">
            <a:avLst>
              <a:gd name="adj" fmla="val 25000"/>
            </a:avLst>
          </a:prstGeom>
          <a:gradFill rotWithShape="1">
            <a:gsLst>
              <a:gs pos="0">
                <a:srgbClr val="76923C">
                  <a:alpha val="68999"/>
                </a:srgbClr>
              </a:gs>
              <a:gs pos="100000">
                <a:srgbClr val="C2D69B"/>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1" i="0" u="none" strike="noStrike" cap="none" normalizeH="0" baseline="0" dirty="0" smtClean="0">
                <a:ln>
                  <a:noFill/>
                </a:ln>
                <a:solidFill>
                  <a:schemeClr val="tx1"/>
                </a:solidFill>
                <a:effectLst/>
                <a:latin typeface="Calibri" pitchFamily="34" charset="0"/>
                <a:cs typeface="Arial" pitchFamily="34" charset="0"/>
              </a:rPr>
              <a:t>Asegurador</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s-EC" sz="14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Compromisos Comunitarios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Aceptabilidad por los ciudadanos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Reconocimiento de la intervención.</a:t>
            </a:r>
            <a:endParaRPr kumimoji="0" lang="es-EC"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13 CuadroTexto"/>
          <p:cNvSpPr txBox="1"/>
          <p:nvPr/>
        </p:nvSpPr>
        <p:spPr>
          <a:xfrm>
            <a:off x="2500298" y="1071546"/>
            <a:ext cx="4357718" cy="646331"/>
          </a:xfrm>
          <a:prstGeom prst="rect">
            <a:avLst/>
          </a:prstGeom>
          <a:noFill/>
        </p:spPr>
        <p:txBody>
          <a:bodyPr wrap="square" rtlCol="0">
            <a:spAutoFit/>
          </a:bodyPr>
          <a:lstStyle/>
          <a:p>
            <a:r>
              <a:rPr lang="es-EC" dirty="0" smtClean="0"/>
              <a:t>Intervención de entidades públicas y privadas en comunidades</a:t>
            </a:r>
            <a:endParaRPr lang="es-EC"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diamond(in)">
                                      <p:cBhvr>
                                        <p:cTn id="13" dur="20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diamond(in)">
                                      <p:cBhvr>
                                        <p:cTn id="23" dur="2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8" grpId="0" animBg="1"/>
      <p:bldP spid="9" grpId="0" animBg="1"/>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PROPUESTA ALTERNATIVA DE SOLUCIÓN</a:t>
            </a:r>
            <a:endParaRPr lang="es-EC" dirty="0"/>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
        <p:nvSpPr>
          <p:cNvPr id="14" name="13 CuadroTexto"/>
          <p:cNvSpPr txBox="1"/>
          <p:nvPr/>
        </p:nvSpPr>
        <p:spPr>
          <a:xfrm>
            <a:off x="2500298" y="1071546"/>
            <a:ext cx="4357718" cy="646331"/>
          </a:xfrm>
          <a:prstGeom prst="rect">
            <a:avLst/>
          </a:prstGeom>
          <a:noFill/>
        </p:spPr>
        <p:txBody>
          <a:bodyPr wrap="square" rtlCol="0">
            <a:spAutoFit/>
          </a:bodyPr>
          <a:lstStyle/>
          <a:p>
            <a:r>
              <a:rPr lang="es-EC" dirty="0" smtClean="0"/>
              <a:t>Propuesta alternativa de solución para intervenir en comunidades</a:t>
            </a:r>
            <a:endParaRPr lang="es-EC" dirty="0"/>
          </a:p>
        </p:txBody>
      </p:sp>
      <p:sp>
        <p:nvSpPr>
          <p:cNvPr id="5" name="AutoShape 6"/>
          <p:cNvSpPr>
            <a:spLocks noChangeArrowheads="1"/>
          </p:cNvSpPr>
          <p:nvPr/>
        </p:nvSpPr>
        <p:spPr bwMode="auto">
          <a:xfrm>
            <a:off x="6488851" y="1928802"/>
            <a:ext cx="1512173" cy="2786082"/>
          </a:xfrm>
          <a:prstGeom prst="homePlate">
            <a:avLst>
              <a:gd name="adj" fmla="val 25000"/>
            </a:avLst>
          </a:prstGeom>
          <a:gradFill rotWithShape="1">
            <a:gsLst>
              <a:gs pos="0">
                <a:srgbClr val="E36C0A">
                  <a:alpha val="68999"/>
                </a:srgbClr>
              </a:gs>
              <a:gs pos="100000">
                <a:srgbClr val="C2D69B"/>
              </a:gs>
            </a:gsLst>
            <a:lin ang="27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1" i="0" u="none" strike="noStrike" cap="none" normalizeH="0" baseline="0" dirty="0" smtClean="0">
                <a:ln>
                  <a:noFill/>
                </a:ln>
                <a:solidFill>
                  <a:schemeClr val="tx1"/>
                </a:solidFill>
                <a:effectLst/>
                <a:latin typeface="Calibri" pitchFamily="34" charset="0"/>
                <a:cs typeface="Arial" pitchFamily="34" charset="0"/>
              </a:rPr>
              <a:t>Proveedor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Soluciones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Políticas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Leyes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Tratados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Proyectos basados en necesidades reales </a:t>
            </a:r>
            <a:endParaRPr kumimoji="0" lang="es-EC"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AutoShape 7"/>
          <p:cNvSpPr>
            <a:spLocks noChangeArrowheads="1"/>
          </p:cNvSpPr>
          <p:nvPr/>
        </p:nvSpPr>
        <p:spPr bwMode="auto">
          <a:xfrm>
            <a:off x="4761788" y="1928802"/>
            <a:ext cx="1726712" cy="2786082"/>
          </a:xfrm>
          <a:prstGeom prst="homePlate">
            <a:avLst>
              <a:gd name="adj" fmla="val 25000"/>
            </a:avLst>
          </a:prstGeom>
          <a:gradFill rotWithShape="1">
            <a:gsLst>
              <a:gs pos="0">
                <a:srgbClr val="E36C0A">
                  <a:alpha val="68999"/>
                </a:srgbClr>
              </a:gs>
              <a:gs pos="100000">
                <a:srgbClr val="C2D69B"/>
              </a:gs>
            </a:gsLst>
            <a:lin ang="27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1" i="0" u="none" strike="noStrike" cap="none" normalizeH="0" baseline="0" dirty="0" smtClean="0">
                <a:ln>
                  <a:noFill/>
                </a:ln>
                <a:solidFill>
                  <a:schemeClr val="tx1"/>
                </a:solidFill>
                <a:effectLst/>
                <a:latin typeface="Calibri" pitchFamily="34" charset="0"/>
                <a:cs typeface="Arial" pitchFamily="34" charset="0"/>
              </a:rPr>
              <a:t>Asistencialista</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Técnico</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Legal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Ideológico</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Social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Político</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Cultural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Económica</a:t>
            </a:r>
            <a:endParaRPr kumimoji="0" lang="es-EC"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AutoShape 8"/>
          <p:cNvSpPr>
            <a:spLocks noChangeArrowheads="1"/>
          </p:cNvSpPr>
          <p:nvPr/>
        </p:nvSpPr>
        <p:spPr bwMode="auto">
          <a:xfrm>
            <a:off x="3136215" y="1928802"/>
            <a:ext cx="1574421" cy="2786082"/>
          </a:xfrm>
          <a:prstGeom prst="homePlate">
            <a:avLst>
              <a:gd name="adj" fmla="val 25000"/>
            </a:avLst>
          </a:prstGeom>
          <a:gradFill rotWithShape="1">
            <a:gsLst>
              <a:gs pos="0">
                <a:srgbClr val="E36C0A">
                  <a:alpha val="68999"/>
                </a:srgbClr>
              </a:gs>
              <a:gs pos="100000">
                <a:srgbClr val="C2D69B"/>
              </a:gs>
            </a:gsLst>
            <a:lin ang="27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600" b="1" i="0" u="none" strike="noStrike" cap="none" normalizeH="0" baseline="0" dirty="0" smtClean="0">
                <a:ln>
                  <a:noFill/>
                </a:ln>
                <a:solidFill>
                  <a:schemeClr val="tx1"/>
                </a:solidFill>
                <a:effectLst/>
                <a:latin typeface="Calibri" pitchFamily="34" charset="0"/>
                <a:cs typeface="Arial" pitchFamily="34" charset="0"/>
              </a:rPr>
              <a:t>Facilitador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De las interrelaciones con gobiernos locales, sectoriales, ministerios, y otras organizaciones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AutoShape 9"/>
          <p:cNvSpPr>
            <a:spLocks noChangeArrowheads="1"/>
          </p:cNvSpPr>
          <p:nvPr/>
        </p:nvSpPr>
        <p:spPr bwMode="auto">
          <a:xfrm>
            <a:off x="1571604" y="1928802"/>
            <a:ext cx="1512056" cy="2786082"/>
          </a:xfrm>
          <a:prstGeom prst="homePlate">
            <a:avLst>
              <a:gd name="adj" fmla="val 25000"/>
            </a:avLst>
          </a:prstGeom>
          <a:gradFill rotWithShape="1">
            <a:gsLst>
              <a:gs pos="0">
                <a:srgbClr val="E36C0A">
                  <a:alpha val="68999"/>
                </a:srgbClr>
              </a:gs>
              <a:gs pos="100000">
                <a:srgbClr val="C2D69B"/>
              </a:gs>
            </a:gsLst>
            <a:lin ang="27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1" i="0" u="none" strike="noStrike" cap="none" normalizeH="0" baseline="0" dirty="0" smtClean="0">
                <a:ln>
                  <a:noFill/>
                </a:ln>
                <a:solidFill>
                  <a:schemeClr val="tx1"/>
                </a:solidFill>
                <a:effectLst/>
                <a:latin typeface="Calibri" pitchFamily="34" charset="0"/>
                <a:cs typeface="Arial" pitchFamily="34" charset="0"/>
              </a:rPr>
              <a:t>Asegurador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Participación comunitaria</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Capacidades y voluntades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C" sz="1400" b="0" i="0" u="none" strike="noStrike" cap="none" normalizeH="0" baseline="0" dirty="0" smtClean="0">
                <a:ln>
                  <a:noFill/>
                </a:ln>
                <a:solidFill>
                  <a:schemeClr val="tx1"/>
                </a:solidFill>
                <a:effectLst/>
                <a:latin typeface="Calibri" pitchFamily="34" charset="0"/>
                <a:cs typeface="Arial" pitchFamily="34" charset="0"/>
              </a:rPr>
              <a:t>Grupos motivados enfocados en necesidades</a:t>
            </a:r>
            <a:endParaRPr kumimoji="0" lang="es-EC"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amond(in)">
                                      <p:cBhvr>
                                        <p:cTn id="13" dur="20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amond(in)">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animBg="1"/>
      <p:bldP spid="6" grpId="0" animBg="1"/>
      <p:bldP spid="7"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3011" name="Text Box 10"/>
          <p:cNvSpPr txBox="1">
            <a:spLocks noChangeArrowheads="1"/>
          </p:cNvSpPr>
          <p:nvPr/>
        </p:nvSpPr>
        <p:spPr bwMode="auto">
          <a:xfrm>
            <a:off x="2209800" y="1023938"/>
            <a:ext cx="5029200" cy="3853363"/>
          </a:xfrm>
          <a:prstGeom prst="rect">
            <a:avLst/>
          </a:prstGeom>
          <a:noFill/>
          <a:ln w="9525">
            <a:noFill/>
            <a:miter lim="800000"/>
            <a:headEnd/>
            <a:tailEnd/>
          </a:ln>
        </p:spPr>
        <p:txBody>
          <a:bodyPr>
            <a:spAutoFit/>
          </a:bodyPr>
          <a:lstStyle/>
          <a:p>
            <a:pPr eaLnBrk="0" hangingPunct="0">
              <a:spcBef>
                <a:spcPct val="50000"/>
              </a:spcBef>
            </a:pPr>
            <a:r>
              <a:rPr lang="es-ES" b="1" dirty="0" smtClean="0">
                <a:solidFill>
                  <a:schemeClr val="bg1"/>
                </a:solidFill>
              </a:rPr>
              <a:t>PRÁCTICAS DEL VOLUNTARIADO COMUNITARIO Y SU INCIDENCIA EN EL ACCESO A LOS SERVICIOS DE SALUD Y EDUCACIÓN DE LOS NIÑOS EN EDAD ESCOLAR (6 A 12 AÑOS) DE LA PARROQUIA “SAN SEBASTIÁN” PROVINCIA DE MANABÍ</a:t>
            </a:r>
            <a:r>
              <a:rPr lang="es-ES" b="1" dirty="0" smtClean="0"/>
              <a:t>.</a:t>
            </a:r>
            <a:endParaRPr lang="es-ES_tradnl" dirty="0" smtClean="0">
              <a:solidFill>
                <a:schemeClr val="bg1"/>
              </a:solidFill>
            </a:endParaRPr>
          </a:p>
          <a:p>
            <a:pPr eaLnBrk="0" hangingPunct="0">
              <a:spcBef>
                <a:spcPct val="50000"/>
              </a:spcBef>
            </a:pPr>
            <a:endParaRPr lang="es-ES" sz="800" dirty="0" smtClean="0">
              <a:solidFill>
                <a:schemeClr val="bg1"/>
              </a:solidFill>
            </a:endParaRPr>
          </a:p>
          <a:p>
            <a:pPr eaLnBrk="0" hangingPunct="0">
              <a:spcBef>
                <a:spcPct val="50000"/>
              </a:spcBef>
            </a:pPr>
            <a:r>
              <a:rPr lang="es-ES" sz="1400" dirty="0" smtClean="0">
                <a:solidFill>
                  <a:schemeClr val="bg1"/>
                </a:solidFill>
              </a:rPr>
              <a:t>Proyecto de Maestría presentado por:</a:t>
            </a:r>
          </a:p>
          <a:p>
            <a:pPr eaLnBrk="0" hangingPunct="0">
              <a:spcBef>
                <a:spcPct val="50000"/>
              </a:spcBef>
            </a:pPr>
            <a:r>
              <a:rPr lang="es-ES" sz="1400" dirty="0" smtClean="0">
                <a:solidFill>
                  <a:schemeClr val="bg1"/>
                </a:solidFill>
              </a:rPr>
              <a:t>Santiago V. Espín Ramos</a:t>
            </a:r>
            <a:endParaRPr lang="es-ES_tradnl" sz="1400" dirty="0" smtClean="0">
              <a:solidFill>
                <a:schemeClr val="bg1"/>
              </a:solidFill>
            </a:endParaRPr>
          </a:p>
          <a:p>
            <a:pPr eaLnBrk="0" hangingPunct="0">
              <a:spcBef>
                <a:spcPct val="50000"/>
              </a:spcBef>
            </a:pPr>
            <a:endParaRPr lang="es-ES_tradnl" sz="1400" dirty="0" smtClean="0">
              <a:solidFill>
                <a:schemeClr val="bg1"/>
              </a:solidFill>
            </a:endParaRPr>
          </a:p>
          <a:p>
            <a:pPr eaLnBrk="0" hangingPunct="0">
              <a:spcBef>
                <a:spcPct val="80000"/>
              </a:spcBef>
            </a:pPr>
            <a:r>
              <a:rPr lang="es-ES_tradnl" sz="1400" dirty="0" smtClean="0">
                <a:solidFill>
                  <a:schemeClr val="bg1"/>
                </a:solidFill>
              </a:rPr>
              <a:t>Dirigido por:</a:t>
            </a:r>
          </a:p>
          <a:p>
            <a:pPr eaLnBrk="0" hangingPunct="0">
              <a:spcBef>
                <a:spcPct val="30000"/>
              </a:spcBef>
            </a:pPr>
            <a:r>
              <a:rPr lang="es-ES" sz="1400" dirty="0" smtClean="0">
                <a:solidFill>
                  <a:schemeClr val="bg1"/>
                </a:solidFill>
              </a:rPr>
              <a:t>MSC. Marco </a:t>
            </a:r>
            <a:r>
              <a:rPr lang="es-ES" sz="1400" dirty="0" err="1" smtClean="0">
                <a:solidFill>
                  <a:schemeClr val="bg1"/>
                </a:solidFill>
              </a:rPr>
              <a:t>Benalcazar</a:t>
            </a:r>
            <a:endParaRPr lang="es-ES" sz="1400" dirty="0" smtClean="0">
              <a:solidFill>
                <a:schemeClr val="bg1"/>
              </a:solidFill>
            </a:endParaRPr>
          </a:p>
        </p:txBody>
      </p:sp>
      <p:sp>
        <p:nvSpPr>
          <p:cNvPr id="43012" name="3 CuadroTexto"/>
          <p:cNvSpPr txBox="1">
            <a:spLocks noChangeArrowheads="1"/>
          </p:cNvSpPr>
          <p:nvPr/>
        </p:nvSpPr>
        <p:spPr bwMode="auto">
          <a:xfrm>
            <a:off x="1714480" y="5286388"/>
            <a:ext cx="6040438" cy="646112"/>
          </a:xfrm>
          <a:prstGeom prst="rect">
            <a:avLst/>
          </a:prstGeom>
          <a:noFill/>
          <a:ln w="9525">
            <a:noFill/>
            <a:miter lim="800000"/>
            <a:headEnd/>
            <a:tailEnd/>
          </a:ln>
        </p:spPr>
        <p:txBody>
          <a:bodyPr wrap="none">
            <a:spAutoFit/>
          </a:bodyPr>
          <a:lstStyle/>
          <a:p>
            <a:r>
              <a:rPr lang="es-ES" sz="3600" b="1" i="1" dirty="0">
                <a:solidFill>
                  <a:schemeClr val="bg1"/>
                </a:solidFill>
                <a:latin typeface="Bookman Old Style" pitchFamily="18" charset="0"/>
              </a:rPr>
              <a:t>Gracias por su atención</a:t>
            </a:r>
          </a:p>
        </p:txBody>
      </p:sp>
      <p:pic>
        <p:nvPicPr>
          <p:cNvPr id="5" name="4 Imagen" descr="SELLO NORMAL CORREO"/>
          <p:cNvPicPr/>
          <p:nvPr/>
        </p:nvPicPr>
        <p:blipFill>
          <a:blip r:embed="rId4" cstate="print"/>
          <a:stretch>
            <a:fillRect/>
          </a:stretch>
        </p:blipFill>
        <p:spPr bwMode="auto">
          <a:xfrm>
            <a:off x="7858148" y="4429132"/>
            <a:ext cx="1216395" cy="1392865"/>
          </a:xfrm>
          <a:prstGeom prst="rect">
            <a:avLst/>
          </a:prstGeom>
          <a:noFill/>
          <a:ln>
            <a:noFill/>
          </a:ln>
        </p:spPr>
      </p:pic>
      <p:pic>
        <p:nvPicPr>
          <p:cNvPr id="6" name="5 Imagen" descr="sello"/>
          <p:cNvPicPr/>
          <p:nvPr/>
        </p:nvPicPr>
        <p:blipFill>
          <a:blip r:embed="rId5"/>
          <a:srcRect/>
          <a:stretch>
            <a:fillRect/>
          </a:stretch>
        </p:blipFill>
        <p:spPr bwMode="auto">
          <a:xfrm>
            <a:off x="142844" y="4429132"/>
            <a:ext cx="1370330" cy="1371600"/>
          </a:xfrm>
          <a:prstGeom prst="rect">
            <a:avLst/>
          </a:prstGeom>
          <a:solidFill>
            <a:srgbClr val="FFFF99"/>
          </a:solid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s-ES" dirty="0" smtClean="0"/>
              <a:t>ESQUEMA DE LA INTERVENCIÓN</a:t>
            </a:r>
          </a:p>
        </p:txBody>
      </p:sp>
      <p:sp>
        <p:nvSpPr>
          <p:cNvPr id="7171" name="Rectangle 3"/>
          <p:cNvSpPr>
            <a:spLocks noGrp="1" noChangeArrowheads="1"/>
          </p:cNvSpPr>
          <p:nvPr>
            <p:ph type="body" idx="1"/>
          </p:nvPr>
        </p:nvSpPr>
        <p:spPr/>
        <p:txBody>
          <a:bodyPr/>
          <a:lstStyle/>
          <a:p>
            <a:pPr marL="522288" indent="-342900" eaLnBrk="1" hangingPunct="1"/>
            <a:endParaRPr lang="es-ES" sz="2000" dirty="0" smtClean="0"/>
          </a:p>
          <a:p>
            <a:pPr marL="522288" indent="-342900" eaLnBrk="1" hangingPunct="1">
              <a:spcBef>
                <a:spcPct val="60000"/>
              </a:spcBef>
              <a:buFontTx/>
              <a:buAutoNum type="arabicPeriod"/>
            </a:pPr>
            <a:r>
              <a:rPr lang="es-ES" sz="2000" dirty="0" smtClean="0"/>
              <a:t>El problema , objetivos y justificación de la investigación</a:t>
            </a:r>
          </a:p>
          <a:p>
            <a:pPr marL="522288" indent="-342900" eaLnBrk="1" hangingPunct="1">
              <a:spcBef>
                <a:spcPct val="60000"/>
              </a:spcBef>
              <a:buFontTx/>
              <a:buAutoNum type="arabicPeriod"/>
            </a:pPr>
            <a:r>
              <a:rPr lang="es-ES" sz="2000" dirty="0" smtClean="0"/>
              <a:t>Marco teórico.</a:t>
            </a:r>
          </a:p>
          <a:p>
            <a:pPr marL="522288" indent="-342900" eaLnBrk="1" hangingPunct="1">
              <a:spcBef>
                <a:spcPct val="60000"/>
              </a:spcBef>
              <a:buFontTx/>
              <a:buAutoNum type="arabicPeriod"/>
            </a:pPr>
            <a:r>
              <a:rPr lang="es-ES" sz="2000" dirty="0" smtClean="0"/>
              <a:t>Metodología.</a:t>
            </a:r>
          </a:p>
          <a:p>
            <a:pPr marL="522288" indent="-342900" eaLnBrk="1" hangingPunct="1">
              <a:spcBef>
                <a:spcPct val="60000"/>
              </a:spcBef>
              <a:buFontTx/>
              <a:buAutoNum type="arabicPeriod"/>
            </a:pPr>
            <a:r>
              <a:rPr lang="es-ES" sz="2000" dirty="0" smtClean="0"/>
              <a:t>Análisis de datos y contrastación de resultados.</a:t>
            </a:r>
          </a:p>
          <a:p>
            <a:pPr marL="522288" indent="-342900" eaLnBrk="1" hangingPunct="1">
              <a:spcBef>
                <a:spcPct val="60000"/>
              </a:spcBef>
              <a:buFontTx/>
              <a:buAutoNum type="arabicPeriod"/>
            </a:pPr>
            <a:r>
              <a:rPr lang="es-ES" sz="2000" dirty="0" smtClean="0"/>
              <a:t>Propuesta alternativa de solución.</a:t>
            </a:r>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03288" y="188913"/>
            <a:ext cx="7772400" cy="719137"/>
          </a:xfrm>
        </p:spPr>
        <p:txBody>
          <a:bodyPr/>
          <a:lstStyle/>
          <a:p>
            <a:pPr marL="522288" indent="-342900" eaLnBrk="1" hangingPunct="1">
              <a:spcBef>
                <a:spcPct val="60000"/>
              </a:spcBef>
            </a:pPr>
            <a:r>
              <a:rPr lang="es-ES" dirty="0" smtClean="0"/>
              <a:t>EL PROBLEMA </a:t>
            </a:r>
          </a:p>
        </p:txBody>
      </p:sp>
      <p:sp>
        <p:nvSpPr>
          <p:cNvPr id="8195" name="Rectangle 3"/>
          <p:cNvSpPr>
            <a:spLocks noGrp="1" noChangeArrowheads="1"/>
          </p:cNvSpPr>
          <p:nvPr>
            <p:ph type="body" idx="1"/>
          </p:nvPr>
        </p:nvSpPr>
        <p:spPr>
          <a:xfrm>
            <a:off x="755650" y="1071546"/>
            <a:ext cx="7848600" cy="3143272"/>
          </a:xfrm>
        </p:spPr>
        <p:txBody>
          <a:bodyPr/>
          <a:lstStyle/>
          <a:p>
            <a:pPr marL="92075" indent="0" eaLnBrk="1" hangingPunct="1"/>
            <a:r>
              <a:rPr lang="es-ES" dirty="0" smtClean="0"/>
              <a:t>Al tratarse de un área de estudio en un contexto considerado como un sector de “atención prioritaria” es necesario identificar  el nivel de acceso a los servicios de salud y educación por parte de los niños en edad escolar (6-12 años) de la parroquia “San Sebastián” de la Provincia de Manabí, para comprender las realidades y  determinar los potenciales conceptos de solución .</a:t>
            </a:r>
          </a:p>
          <a:p>
            <a:pPr marL="92075" indent="0" eaLnBrk="1" hangingPunct="1"/>
            <a:endParaRPr lang="es-ES" dirty="0" smtClean="0"/>
          </a:p>
          <a:p>
            <a:pPr marL="92075" indent="0" algn="just" eaLnBrk="1" hangingPunct="1"/>
            <a:r>
              <a:rPr lang="es-ES_tradnl" dirty="0" smtClean="0"/>
              <a:t>Adicionalmente se conoce sobre un modelo de prácticas de voluntariado no muy articuladas para la intervención comunitaria que hace frente a varios de los problemas sociales y principalmente los referentes al acceso a los servicios de salud y educación</a:t>
            </a:r>
            <a:endParaRPr lang="es-ES" dirty="0" smtClean="0"/>
          </a:p>
        </p:txBody>
      </p:sp>
      <p:sp>
        <p:nvSpPr>
          <p:cNvPr id="230407" name="Text Box 7"/>
          <p:cNvSpPr txBox="1">
            <a:spLocks noChangeArrowheads="1"/>
          </p:cNvSpPr>
          <p:nvPr/>
        </p:nvSpPr>
        <p:spPr bwMode="auto">
          <a:xfrm>
            <a:off x="642910" y="4315698"/>
            <a:ext cx="7923212" cy="1756508"/>
          </a:xfrm>
          <a:prstGeom prst="rect">
            <a:avLst/>
          </a:prstGeom>
          <a:solidFill>
            <a:srgbClr val="6996D5"/>
          </a:solidFill>
          <a:ln w="9525">
            <a:noFill/>
            <a:miter lim="800000"/>
            <a:headEnd/>
            <a:tailEnd/>
          </a:ln>
        </p:spPr>
        <p:txBody>
          <a:bodyPr lIns="90000" tIns="46800" rIns="90000" bIns="46800">
            <a:spAutoFit/>
          </a:bodyPr>
          <a:lstStyle/>
          <a:p>
            <a:pPr algn="just">
              <a:spcBef>
                <a:spcPct val="50000"/>
              </a:spcBef>
            </a:pPr>
            <a:r>
              <a:rPr lang="es-ES" b="1" dirty="0">
                <a:solidFill>
                  <a:schemeClr val="bg1"/>
                </a:solidFill>
              </a:rPr>
              <a:t>La finalidad última </a:t>
            </a:r>
            <a:r>
              <a:rPr lang="es-ES" b="1" dirty="0" smtClean="0">
                <a:solidFill>
                  <a:schemeClr val="bg1"/>
                </a:solidFill>
              </a:rPr>
              <a:t>del presente trabajo, es identificar las necesidades de atención en temas de salud y educación  de los niños en edad escolar, para incrementar la incidencia  positiva de los voluntarios comunitarios, ante los problemas que puedan suscitarse  en sus comunidades, específicamente en los aspectos itinerantes que afecten negativamente el proceso de desarrollo de la niñez.</a:t>
            </a:r>
            <a:endParaRPr lang="es-ES" b="1" dirty="0">
              <a:solidFill>
                <a:schemeClr val="bg1"/>
              </a:solidFill>
            </a:endParaRPr>
          </a:p>
        </p:txBody>
      </p:sp>
      <p:sp>
        <p:nvSpPr>
          <p:cNvPr id="5" name="4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230407"/>
                                        </p:tgtEl>
                                        <p:attrNameLst>
                                          <p:attrName>style.visibility</p:attrName>
                                        </p:attrNameLst>
                                      </p:cBhvr>
                                      <p:to>
                                        <p:strVal val="visible"/>
                                      </p:to>
                                    </p:set>
                                    <p:animEffect transition="in" filter="checkerboard(down)">
                                      <p:cBhvr>
                                        <p:cTn id="7" dur="500"/>
                                        <p:tgtEl>
                                          <p:spTgt spid="230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1" name="Rectangle 5"/>
          <p:cNvSpPr>
            <a:spLocks noGrp="1" noChangeArrowheads="1"/>
          </p:cNvSpPr>
          <p:nvPr>
            <p:ph type="title" idx="4294967295"/>
          </p:nvPr>
        </p:nvSpPr>
        <p:spPr/>
        <p:txBody>
          <a:bodyPr/>
          <a:lstStyle/>
          <a:p>
            <a:r>
              <a:rPr lang="es-ES" dirty="0" smtClean="0"/>
              <a:t>OBJETIVOS</a:t>
            </a:r>
          </a:p>
        </p:txBody>
      </p:sp>
      <p:sp>
        <p:nvSpPr>
          <p:cNvPr id="9219" name="Rectangle 3"/>
          <p:cNvSpPr>
            <a:spLocks noGrp="1" noChangeArrowheads="1"/>
          </p:cNvSpPr>
          <p:nvPr>
            <p:ph type="body" idx="1"/>
          </p:nvPr>
        </p:nvSpPr>
        <p:spPr>
          <a:xfrm>
            <a:off x="827088" y="1000108"/>
            <a:ext cx="7848600" cy="4929221"/>
          </a:xfrm>
        </p:spPr>
        <p:txBody>
          <a:bodyPr/>
          <a:lstStyle/>
          <a:p>
            <a:r>
              <a:rPr lang="es-ES" dirty="0" smtClean="0"/>
              <a:t> GENERAL</a:t>
            </a:r>
            <a:endParaRPr lang="es-EC" dirty="0" smtClean="0"/>
          </a:p>
          <a:p>
            <a:pPr algn="just">
              <a:buFont typeface="Arial" pitchFamily="34" charset="0"/>
              <a:buChar char="•"/>
            </a:pPr>
            <a:r>
              <a:rPr lang="es-ES" dirty="0" smtClean="0"/>
              <a:t>Determinar el nivel de las prácticas del voluntariado comunitario y su incidencia en el acceso a los servicios de salud y educación de los niños en edad escolar (6 a 12 años) de la parroquia “San Sebastián”  provincia de Manabí.</a:t>
            </a:r>
          </a:p>
          <a:p>
            <a:pPr algn="just"/>
            <a:endParaRPr lang="es-ES" dirty="0" smtClean="0"/>
          </a:p>
          <a:p>
            <a:pPr algn="just"/>
            <a:r>
              <a:rPr lang="es-EC" dirty="0" smtClean="0"/>
              <a:t>ESPECÍFICOS</a:t>
            </a:r>
          </a:p>
          <a:p>
            <a:pPr marL="720725" lvl="1" indent="-271463" algn="just">
              <a:buFont typeface="Arial" pitchFamily="34" charset="0"/>
              <a:buChar char="•"/>
            </a:pPr>
            <a:r>
              <a:rPr lang="es-ES" sz="1400" dirty="0" smtClean="0"/>
              <a:t>Identificar las actuales prácticas del voluntariado comunitario, referentes a los procesos de veeduría o censos de niños en las comunidades de la parroquia San Sebastián.</a:t>
            </a:r>
          </a:p>
          <a:p>
            <a:pPr marL="720725" lvl="1" indent="-271463" algn="just">
              <a:buFont typeface="Arial" pitchFamily="34" charset="0"/>
              <a:buChar char="•"/>
            </a:pPr>
            <a:endParaRPr lang="es-EC" sz="900" dirty="0" smtClean="0"/>
          </a:p>
          <a:p>
            <a:pPr marL="720725" lvl="1" indent="-271463" algn="just">
              <a:buFont typeface="Arial" pitchFamily="34" charset="0"/>
              <a:buChar char="•"/>
            </a:pPr>
            <a:r>
              <a:rPr lang="es-ES" sz="1400" dirty="0" smtClean="0"/>
              <a:t>Determinar el nivel de participación social y su intervención frente a las situaciones de vulnerabilidad detectadas en los niños de edad escolar (6-12 años).</a:t>
            </a:r>
          </a:p>
          <a:p>
            <a:pPr marL="720725" lvl="1" indent="-271463" algn="just">
              <a:buFont typeface="Arial" pitchFamily="34" charset="0"/>
              <a:buChar char="•"/>
            </a:pPr>
            <a:endParaRPr lang="es-EC" sz="900" dirty="0" smtClean="0"/>
          </a:p>
          <a:p>
            <a:pPr marL="720725" lvl="1" indent="-271463" algn="just">
              <a:buFont typeface="Arial" pitchFamily="34" charset="0"/>
              <a:buChar char="•"/>
            </a:pPr>
            <a:r>
              <a:rPr lang="es-ES" sz="1400" dirty="0" smtClean="0"/>
              <a:t>Identificar las herramientas utilizadas para levantamiento de información en las comunidades, que puedan referir las situaciones de acceso al servicio de salud y educación en la zona.</a:t>
            </a:r>
          </a:p>
          <a:p>
            <a:pPr marL="720725" lvl="1" indent="-271463" algn="just">
              <a:buFont typeface="Arial" pitchFamily="34" charset="0"/>
              <a:buChar char="•"/>
            </a:pPr>
            <a:endParaRPr lang="es-EC" sz="900" dirty="0" smtClean="0"/>
          </a:p>
          <a:p>
            <a:pPr marL="720725" lvl="1" indent="-271463" algn="just">
              <a:buFont typeface="Arial" pitchFamily="34" charset="0"/>
              <a:buChar char="•"/>
            </a:pPr>
            <a:r>
              <a:rPr lang="es-ES" sz="1400" dirty="0" smtClean="0"/>
              <a:t>Diseñar un ciclo de capacitación dirigido a los voluntarios comunitarios que permita mejorar su incidencia en el acceso a los servicios de salud, y educación de los niños, niñas en edad escolar de la parroquia San Sebastián de la provincia de Manabí.</a:t>
            </a:r>
            <a:endParaRPr lang="es-EC" sz="1400" dirty="0" smtClean="0"/>
          </a:p>
          <a:p>
            <a:pPr marL="522288" indent="-342900" eaLnBrk="1" hangingPunct="1">
              <a:spcBef>
                <a:spcPct val="50000"/>
              </a:spcBef>
            </a:pPr>
            <a:endParaRPr lang="es-ES" dirty="0" smtClean="0">
              <a:solidFill>
                <a:schemeClr val="tx1"/>
              </a:solidFill>
            </a:endParaRPr>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5" fill="hold" grpId="0" nodeType="clickEffect">
                                  <p:stCondLst>
                                    <p:cond delay="0"/>
                                  </p:stCondLst>
                                  <p:childTnLst>
                                    <p:set>
                                      <p:cBhvr>
                                        <p:cTn id="10" dur="1" fill="hold">
                                          <p:stCondLst>
                                            <p:cond delay="0"/>
                                          </p:stCondLst>
                                        </p:cTn>
                                        <p:tgtEl>
                                          <p:spTgt spid="9219">
                                            <p:bg/>
                                          </p:spTgt>
                                        </p:tgtEl>
                                        <p:attrNameLst>
                                          <p:attrName>style.visibility</p:attrName>
                                        </p:attrNameLst>
                                      </p:cBhvr>
                                      <p:to>
                                        <p:strVal val="visible"/>
                                      </p:to>
                                    </p:set>
                                    <p:animEffect transition="in" filter="checkerboard(down)">
                                      <p:cBhvr>
                                        <p:cTn id="11" dur="500"/>
                                        <p:tgtEl>
                                          <p:spTgt spid="9219">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19"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s-ES" dirty="0" smtClean="0"/>
              <a:t>JUSTIFICACIÓN</a:t>
            </a:r>
          </a:p>
        </p:txBody>
      </p:sp>
      <p:sp>
        <p:nvSpPr>
          <p:cNvPr id="10243" name="Rectangle 3"/>
          <p:cNvSpPr>
            <a:spLocks noGrp="1" noChangeArrowheads="1"/>
          </p:cNvSpPr>
          <p:nvPr>
            <p:ph type="body" idx="1"/>
          </p:nvPr>
        </p:nvSpPr>
        <p:spPr>
          <a:xfrm>
            <a:off x="827088" y="1268412"/>
            <a:ext cx="7848600" cy="4732356"/>
          </a:xfrm>
        </p:spPr>
        <p:txBody>
          <a:bodyPr/>
          <a:lstStyle/>
          <a:p>
            <a:pPr marL="560388" indent="-381000" algn="just" eaLnBrk="1" hangingPunct="1">
              <a:buFontTx/>
              <a:buAutoNum type="arabicPeriod"/>
            </a:pPr>
            <a:endParaRPr lang="es-ES" dirty="0" smtClean="0"/>
          </a:p>
          <a:p>
            <a:pPr marL="560388" indent="-381000" algn="just" eaLnBrk="1" hangingPunct="1">
              <a:buFontTx/>
              <a:buAutoNum type="arabicPeriod"/>
            </a:pPr>
            <a:r>
              <a:rPr lang="es-ES" dirty="0" smtClean="0"/>
              <a:t>Se conoce de procesos </a:t>
            </a:r>
            <a:r>
              <a:rPr lang="es-ES" smtClean="0"/>
              <a:t>que practican </a:t>
            </a:r>
            <a:r>
              <a:rPr lang="es-ES" dirty="0" smtClean="0"/>
              <a:t>los voluntarios comunitarios entorno  al desarrollo de sus comunidades especialmente en el acceso a los servicios que por ser sujetos de derecho, los niños en edad escolar deben ser participes y beneficiarios.</a:t>
            </a:r>
          </a:p>
          <a:p>
            <a:pPr marL="560388" indent="-381000" algn="just" eaLnBrk="1" hangingPunct="1">
              <a:buFontTx/>
              <a:buAutoNum type="arabicPeriod" startAt="2"/>
            </a:pPr>
            <a:endParaRPr lang="es-ES" dirty="0" smtClean="0"/>
          </a:p>
          <a:p>
            <a:pPr marL="560388" indent="-381000" algn="just" eaLnBrk="1" hangingPunct="1">
              <a:buFontTx/>
              <a:buAutoNum type="arabicPeriod" startAt="2"/>
            </a:pPr>
            <a:r>
              <a:rPr lang="es-ES" dirty="0" smtClean="0"/>
              <a:t>La intervención de los voluntarios comunitarios debe ser eficiente, efectiva e interrelacionada con otros actores locales para incrementar la disponibilidad del acceso a los servicios requeridos por el grupo etario de 6 a 12 años de las comunidades de “San Sebastián”</a:t>
            </a:r>
          </a:p>
          <a:p>
            <a:pPr marL="560388" indent="-381000" algn="just" eaLnBrk="1" hangingPunct="1">
              <a:buFontTx/>
              <a:buAutoNum type="arabicPeriod" startAt="2"/>
            </a:pPr>
            <a:endParaRPr lang="es-ES" dirty="0" smtClean="0"/>
          </a:p>
          <a:p>
            <a:pPr marL="560388" indent="-381000" algn="just" eaLnBrk="1" hangingPunct="1">
              <a:buFontTx/>
              <a:buAutoNum type="arabicPeriod" startAt="2"/>
            </a:pPr>
            <a:r>
              <a:rPr lang="es-ES" dirty="0" smtClean="0"/>
              <a:t>Servirá para beneficiar directamente a un mínimo de 800 niños, niñas, adolescentes de los 11 sectores que conforman la parroquia, e indirectamente beneficiará al resto de actores locales y sus funciones respecto a cobertura.</a:t>
            </a:r>
          </a:p>
          <a:p>
            <a:pPr marL="560388" indent="-381000" algn="just" eaLnBrk="1" hangingPunct="1">
              <a:buFontTx/>
              <a:buAutoNum type="arabicPeriod" startAt="2"/>
            </a:pPr>
            <a:endParaRPr lang="es-ES" dirty="0" smtClean="0"/>
          </a:p>
          <a:p>
            <a:pPr marL="560388" indent="-381000" eaLnBrk="1" hangingPunct="1"/>
            <a:endParaRPr lang="es-ES" dirty="0" smtClean="0"/>
          </a:p>
        </p:txBody>
      </p:sp>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s-ES" dirty="0" smtClean="0"/>
              <a:t>MARCO TEÓRICO</a:t>
            </a:r>
          </a:p>
        </p:txBody>
      </p:sp>
      <p:sp>
        <p:nvSpPr>
          <p:cNvPr id="11267" name="Text Box 4"/>
          <p:cNvSpPr txBox="1">
            <a:spLocks noChangeArrowheads="1"/>
          </p:cNvSpPr>
          <p:nvPr/>
        </p:nvSpPr>
        <p:spPr bwMode="auto">
          <a:xfrm>
            <a:off x="611188" y="1125538"/>
            <a:ext cx="2825750" cy="1200329"/>
          </a:xfrm>
          <a:prstGeom prst="rect">
            <a:avLst/>
          </a:prstGeom>
          <a:solidFill>
            <a:srgbClr val="6B86B5"/>
          </a:solidFill>
          <a:ln w="9525">
            <a:noFill/>
            <a:miter lim="800000"/>
            <a:headEnd/>
            <a:tailEnd/>
          </a:ln>
        </p:spPr>
        <p:txBody>
          <a:bodyPr wrap="square">
            <a:spAutoFit/>
          </a:bodyPr>
          <a:lstStyle/>
          <a:p>
            <a:pPr>
              <a:spcBef>
                <a:spcPct val="50000"/>
              </a:spcBef>
            </a:pPr>
            <a:r>
              <a:rPr lang="es-ES" dirty="0" smtClean="0">
                <a:solidFill>
                  <a:schemeClr val="bg1"/>
                </a:solidFill>
              </a:rPr>
              <a:t>Organizaciones Sociales</a:t>
            </a:r>
          </a:p>
          <a:p>
            <a:pPr>
              <a:spcBef>
                <a:spcPct val="50000"/>
              </a:spcBef>
            </a:pPr>
            <a:r>
              <a:rPr lang="es-ES" dirty="0" smtClean="0">
                <a:solidFill>
                  <a:schemeClr val="bg1"/>
                </a:solidFill>
              </a:rPr>
              <a:t>Voluntariado</a:t>
            </a:r>
          </a:p>
          <a:p>
            <a:pPr>
              <a:spcBef>
                <a:spcPct val="50000"/>
              </a:spcBef>
            </a:pPr>
            <a:r>
              <a:rPr lang="es-ES" dirty="0" smtClean="0">
                <a:solidFill>
                  <a:schemeClr val="bg1"/>
                </a:solidFill>
              </a:rPr>
              <a:t>Participación</a:t>
            </a:r>
            <a:endParaRPr lang="es-ES" dirty="0">
              <a:solidFill>
                <a:schemeClr val="bg1"/>
              </a:solidFill>
            </a:endParaRPr>
          </a:p>
        </p:txBody>
      </p:sp>
      <p:sp>
        <p:nvSpPr>
          <p:cNvPr id="239622" name="Text Box 6">
            <a:hlinkClick r:id="rId3" action="ppaction://hlinksldjump"/>
          </p:cNvPr>
          <p:cNvSpPr txBox="1">
            <a:spLocks noChangeArrowheads="1"/>
          </p:cNvSpPr>
          <p:nvPr/>
        </p:nvSpPr>
        <p:spPr bwMode="auto">
          <a:xfrm>
            <a:off x="642910" y="2571744"/>
            <a:ext cx="2808287" cy="369332"/>
          </a:xfrm>
          <a:prstGeom prst="rect">
            <a:avLst/>
          </a:prstGeom>
          <a:solidFill>
            <a:srgbClr val="6B86B5"/>
          </a:solidFill>
          <a:ln w="9525">
            <a:noFill/>
            <a:miter lim="800000"/>
            <a:headEnd/>
            <a:tailEnd/>
          </a:ln>
        </p:spPr>
        <p:txBody>
          <a:bodyPr wrap="square">
            <a:spAutoFit/>
          </a:bodyPr>
          <a:lstStyle/>
          <a:p>
            <a:pPr>
              <a:spcBef>
                <a:spcPct val="50000"/>
              </a:spcBef>
            </a:pPr>
            <a:r>
              <a:rPr lang="es-ES" dirty="0" smtClean="0">
                <a:solidFill>
                  <a:schemeClr val="bg1"/>
                </a:solidFill>
              </a:rPr>
              <a:t>Monitoreo</a:t>
            </a:r>
            <a:endParaRPr lang="es-ES" dirty="0">
              <a:solidFill>
                <a:schemeClr val="bg1"/>
              </a:solidFill>
            </a:endParaRPr>
          </a:p>
        </p:txBody>
      </p:sp>
      <p:sp>
        <p:nvSpPr>
          <p:cNvPr id="239624" name="Text Box 8"/>
          <p:cNvSpPr txBox="1">
            <a:spLocks noChangeArrowheads="1"/>
          </p:cNvSpPr>
          <p:nvPr/>
        </p:nvSpPr>
        <p:spPr bwMode="auto">
          <a:xfrm>
            <a:off x="600075" y="3244850"/>
            <a:ext cx="2747963" cy="784830"/>
          </a:xfrm>
          <a:prstGeom prst="rect">
            <a:avLst/>
          </a:prstGeom>
          <a:solidFill>
            <a:srgbClr val="6B86B5"/>
          </a:solidFill>
          <a:ln w="9525">
            <a:noFill/>
            <a:miter lim="800000"/>
            <a:headEnd/>
            <a:tailEnd/>
          </a:ln>
        </p:spPr>
        <p:txBody>
          <a:bodyPr>
            <a:spAutoFit/>
          </a:bodyPr>
          <a:lstStyle/>
          <a:p>
            <a:pPr>
              <a:spcBef>
                <a:spcPct val="50000"/>
              </a:spcBef>
            </a:pPr>
            <a:r>
              <a:rPr lang="es-ES" dirty="0" smtClean="0">
                <a:solidFill>
                  <a:schemeClr val="bg1"/>
                </a:solidFill>
              </a:rPr>
              <a:t>Gestión de Redes</a:t>
            </a:r>
          </a:p>
          <a:p>
            <a:pPr>
              <a:spcBef>
                <a:spcPct val="50000"/>
              </a:spcBef>
            </a:pPr>
            <a:r>
              <a:rPr lang="es-ES" dirty="0" smtClean="0">
                <a:solidFill>
                  <a:schemeClr val="bg1"/>
                </a:solidFill>
              </a:rPr>
              <a:t>Formación ciudadana</a:t>
            </a:r>
            <a:endParaRPr lang="es-ES" dirty="0">
              <a:solidFill>
                <a:schemeClr val="bg1"/>
              </a:solidFill>
            </a:endParaRPr>
          </a:p>
        </p:txBody>
      </p:sp>
      <p:sp>
        <p:nvSpPr>
          <p:cNvPr id="239626" name="Text Box 10"/>
          <p:cNvSpPr txBox="1">
            <a:spLocks noChangeArrowheads="1"/>
          </p:cNvSpPr>
          <p:nvPr/>
        </p:nvSpPr>
        <p:spPr bwMode="auto">
          <a:xfrm>
            <a:off x="571472" y="4429132"/>
            <a:ext cx="2751138" cy="1477328"/>
          </a:xfrm>
          <a:prstGeom prst="rect">
            <a:avLst/>
          </a:prstGeom>
          <a:solidFill>
            <a:srgbClr val="6B86B5"/>
          </a:solidFill>
          <a:ln w="9525">
            <a:noFill/>
            <a:miter lim="800000"/>
            <a:headEnd/>
            <a:tailEnd/>
          </a:ln>
        </p:spPr>
        <p:txBody>
          <a:bodyPr wrap="square">
            <a:spAutoFit/>
          </a:bodyPr>
          <a:lstStyle/>
          <a:p>
            <a:pPr>
              <a:spcBef>
                <a:spcPct val="50000"/>
              </a:spcBef>
            </a:pPr>
            <a:r>
              <a:rPr lang="es-ES" dirty="0" smtClean="0">
                <a:solidFill>
                  <a:schemeClr val="bg1"/>
                </a:solidFill>
              </a:rPr>
              <a:t>Organizaciones de hecho y de derecho con su accionar en la sociedad, frente a los garantes de derecho</a:t>
            </a:r>
            <a:endParaRPr lang="es-ES" dirty="0">
              <a:solidFill>
                <a:schemeClr val="bg1"/>
              </a:solidFill>
            </a:endParaRPr>
          </a:p>
        </p:txBody>
      </p:sp>
      <p:sp>
        <p:nvSpPr>
          <p:cNvPr id="239628" name="AutoShape 12"/>
          <p:cNvSpPr>
            <a:spLocks noChangeArrowheads="1"/>
          </p:cNvSpPr>
          <p:nvPr/>
        </p:nvSpPr>
        <p:spPr bwMode="auto">
          <a:xfrm>
            <a:off x="5357818" y="1000108"/>
            <a:ext cx="3384550" cy="1000132"/>
          </a:xfrm>
          <a:prstGeom prst="flowChartTerminator">
            <a:avLst/>
          </a:prstGeom>
          <a:solidFill>
            <a:srgbClr val="6B86B5"/>
          </a:solidFill>
          <a:ln w="9525">
            <a:solidFill>
              <a:schemeClr val="tx1"/>
            </a:solidFill>
            <a:miter lim="800000"/>
            <a:headEnd/>
            <a:tailEnd/>
          </a:ln>
        </p:spPr>
        <p:txBody>
          <a:bodyPr wrap="none" anchor="ctr"/>
          <a:lstStyle/>
          <a:p>
            <a:endParaRPr lang="es-ES" sz="2400" dirty="0" smtClean="0">
              <a:solidFill>
                <a:schemeClr val="bg1"/>
              </a:solidFill>
              <a:latin typeface="Times New Roman" pitchFamily="18" charset="0"/>
            </a:endParaRPr>
          </a:p>
          <a:p>
            <a:r>
              <a:rPr lang="es-ES" sz="2400" dirty="0" smtClean="0">
                <a:solidFill>
                  <a:schemeClr val="bg1"/>
                </a:solidFill>
                <a:latin typeface="Times New Roman" pitchFamily="18" charset="0"/>
              </a:rPr>
              <a:t>Ley de Participación</a:t>
            </a:r>
          </a:p>
          <a:p>
            <a:endParaRPr lang="es-ES" sz="2400" dirty="0">
              <a:solidFill>
                <a:schemeClr val="bg1"/>
              </a:solidFill>
              <a:latin typeface="Times New Roman" pitchFamily="18" charset="0"/>
            </a:endParaRPr>
          </a:p>
        </p:txBody>
      </p:sp>
      <p:sp>
        <p:nvSpPr>
          <p:cNvPr id="239629" name="AutoShape 13"/>
          <p:cNvSpPr>
            <a:spLocks noChangeArrowheads="1"/>
          </p:cNvSpPr>
          <p:nvPr/>
        </p:nvSpPr>
        <p:spPr bwMode="auto">
          <a:xfrm>
            <a:off x="5357818" y="4643446"/>
            <a:ext cx="3527425" cy="1368425"/>
          </a:xfrm>
          <a:prstGeom prst="flowChartTerminator">
            <a:avLst/>
          </a:prstGeom>
          <a:solidFill>
            <a:srgbClr val="6B86B5"/>
          </a:solidFill>
          <a:ln w="9525">
            <a:solidFill>
              <a:schemeClr val="tx1"/>
            </a:solidFill>
            <a:miter lim="800000"/>
            <a:headEnd/>
            <a:tailEnd/>
          </a:ln>
        </p:spPr>
        <p:txBody>
          <a:bodyPr anchor="ctr"/>
          <a:lstStyle/>
          <a:p>
            <a:r>
              <a:rPr lang="es-ES" sz="2400" dirty="0" smtClean="0">
                <a:solidFill>
                  <a:schemeClr val="bg1"/>
                </a:solidFill>
                <a:latin typeface="Times New Roman" pitchFamily="18" charset="0"/>
              </a:rPr>
              <a:t>El estado y la nueva constitución</a:t>
            </a:r>
            <a:endParaRPr lang="es-ES" sz="2400" dirty="0">
              <a:solidFill>
                <a:schemeClr val="bg1"/>
              </a:solidFill>
              <a:latin typeface="Times New Roman" pitchFamily="18" charset="0"/>
            </a:endParaRPr>
          </a:p>
        </p:txBody>
      </p:sp>
      <p:cxnSp>
        <p:nvCxnSpPr>
          <p:cNvPr id="239642" name="AutoShape 26"/>
          <p:cNvCxnSpPr>
            <a:cxnSpLocks noChangeShapeType="1"/>
            <a:stCxn id="239626" idx="3"/>
          </p:cNvCxnSpPr>
          <p:nvPr/>
        </p:nvCxnSpPr>
        <p:spPr bwMode="auto">
          <a:xfrm>
            <a:off x="3322610" y="5167796"/>
            <a:ext cx="2035208" cy="47154"/>
          </a:xfrm>
          <a:prstGeom prst="straightConnector1">
            <a:avLst/>
          </a:prstGeom>
          <a:noFill/>
          <a:ln w="38100">
            <a:solidFill>
              <a:srgbClr val="6B86B5"/>
            </a:solidFill>
            <a:prstDash val="dash"/>
            <a:round/>
            <a:headEnd type="triangle" w="med" len="med"/>
            <a:tailEnd/>
          </a:ln>
        </p:spPr>
      </p:cxnSp>
      <p:cxnSp>
        <p:nvCxnSpPr>
          <p:cNvPr id="239644" name="AutoShape 28"/>
          <p:cNvCxnSpPr>
            <a:cxnSpLocks noChangeShapeType="1"/>
            <a:endCxn id="239628" idx="1"/>
          </p:cNvCxnSpPr>
          <p:nvPr/>
        </p:nvCxnSpPr>
        <p:spPr bwMode="auto">
          <a:xfrm>
            <a:off x="3428992" y="1500174"/>
            <a:ext cx="1928826" cy="1588"/>
          </a:xfrm>
          <a:prstGeom prst="straightConnector1">
            <a:avLst/>
          </a:prstGeom>
          <a:noFill/>
          <a:ln w="38100">
            <a:solidFill>
              <a:srgbClr val="6B86B5"/>
            </a:solidFill>
            <a:prstDash val="dash"/>
            <a:round/>
            <a:headEnd type="triangle" w="med" len="med"/>
            <a:tailEnd/>
          </a:ln>
        </p:spPr>
      </p:cxnSp>
      <p:sp>
        <p:nvSpPr>
          <p:cNvPr id="21" name="20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
        <p:nvSpPr>
          <p:cNvPr id="38" name="AutoShape 12"/>
          <p:cNvSpPr>
            <a:spLocks noChangeArrowheads="1"/>
          </p:cNvSpPr>
          <p:nvPr/>
        </p:nvSpPr>
        <p:spPr bwMode="auto">
          <a:xfrm>
            <a:off x="5429256" y="2357430"/>
            <a:ext cx="3384550" cy="862014"/>
          </a:xfrm>
          <a:prstGeom prst="flowChartTerminator">
            <a:avLst/>
          </a:prstGeom>
          <a:solidFill>
            <a:srgbClr val="6B86B5"/>
          </a:solidFill>
          <a:ln w="9525">
            <a:solidFill>
              <a:schemeClr val="tx1"/>
            </a:solidFill>
            <a:miter lim="800000"/>
            <a:headEnd/>
            <a:tailEnd/>
          </a:ln>
        </p:spPr>
        <p:txBody>
          <a:bodyPr wrap="none" anchor="ctr"/>
          <a:lstStyle/>
          <a:p>
            <a:r>
              <a:rPr lang="es-ES" sz="2400" dirty="0" smtClean="0">
                <a:solidFill>
                  <a:schemeClr val="bg1"/>
                </a:solidFill>
                <a:latin typeface="Times New Roman" pitchFamily="18" charset="0"/>
              </a:rPr>
              <a:t>Programas, Proyectos, </a:t>
            </a:r>
          </a:p>
          <a:p>
            <a:r>
              <a:rPr lang="es-ES" sz="2400" dirty="0" smtClean="0">
                <a:solidFill>
                  <a:schemeClr val="bg1"/>
                </a:solidFill>
                <a:latin typeface="Times New Roman" pitchFamily="18" charset="0"/>
              </a:rPr>
              <a:t>Procesos</a:t>
            </a:r>
            <a:endParaRPr lang="es-ES" sz="2400" dirty="0">
              <a:solidFill>
                <a:schemeClr val="bg1"/>
              </a:solidFill>
              <a:latin typeface="Times New Roman" pitchFamily="18" charset="0"/>
            </a:endParaRPr>
          </a:p>
        </p:txBody>
      </p:sp>
      <p:cxnSp>
        <p:nvCxnSpPr>
          <p:cNvPr id="39" name="AutoShape 28"/>
          <p:cNvCxnSpPr>
            <a:cxnSpLocks noChangeShapeType="1"/>
          </p:cNvCxnSpPr>
          <p:nvPr/>
        </p:nvCxnSpPr>
        <p:spPr bwMode="auto">
          <a:xfrm>
            <a:off x="3500430" y="2786058"/>
            <a:ext cx="1857388" cy="1588"/>
          </a:xfrm>
          <a:prstGeom prst="straightConnector1">
            <a:avLst/>
          </a:prstGeom>
          <a:noFill/>
          <a:ln w="38100">
            <a:solidFill>
              <a:srgbClr val="6B86B5"/>
            </a:solidFill>
            <a:prstDash val="dash"/>
            <a:round/>
            <a:headEnd type="triangle" w="med" len="med"/>
            <a:tailEnd/>
          </a:ln>
        </p:spPr>
      </p:cxnSp>
      <p:sp>
        <p:nvSpPr>
          <p:cNvPr id="43" name="AutoShape 12"/>
          <p:cNvSpPr>
            <a:spLocks noChangeArrowheads="1"/>
          </p:cNvSpPr>
          <p:nvPr/>
        </p:nvSpPr>
        <p:spPr bwMode="auto">
          <a:xfrm>
            <a:off x="5357818" y="3429000"/>
            <a:ext cx="3527426" cy="857256"/>
          </a:xfrm>
          <a:prstGeom prst="flowChartTerminator">
            <a:avLst/>
          </a:prstGeom>
          <a:solidFill>
            <a:srgbClr val="6B86B5"/>
          </a:solidFill>
          <a:ln w="9525">
            <a:solidFill>
              <a:schemeClr val="tx1"/>
            </a:solidFill>
            <a:miter lim="800000"/>
            <a:headEnd/>
            <a:tailEnd/>
          </a:ln>
        </p:spPr>
        <p:txBody>
          <a:bodyPr wrap="none" anchor="ctr"/>
          <a:lstStyle/>
          <a:p>
            <a:endParaRPr lang="es-ES" sz="2400" dirty="0" smtClean="0">
              <a:solidFill>
                <a:schemeClr val="bg1"/>
              </a:solidFill>
              <a:latin typeface="Times New Roman" pitchFamily="18" charset="0"/>
            </a:endParaRPr>
          </a:p>
          <a:p>
            <a:r>
              <a:rPr lang="es-ES" sz="2400" dirty="0" smtClean="0">
                <a:solidFill>
                  <a:schemeClr val="bg1"/>
                </a:solidFill>
                <a:latin typeface="Times New Roman" pitchFamily="18" charset="0"/>
              </a:rPr>
              <a:t>La formación continua y </a:t>
            </a:r>
          </a:p>
          <a:p>
            <a:r>
              <a:rPr lang="es-ES" sz="2400" dirty="0" smtClean="0">
                <a:solidFill>
                  <a:schemeClr val="bg1"/>
                </a:solidFill>
                <a:latin typeface="Times New Roman" pitchFamily="18" charset="0"/>
              </a:rPr>
              <a:t>la capacitación</a:t>
            </a:r>
          </a:p>
          <a:p>
            <a:r>
              <a:rPr lang="es-ES" sz="2400" dirty="0" smtClean="0">
                <a:solidFill>
                  <a:schemeClr val="bg1"/>
                </a:solidFill>
                <a:latin typeface="Times New Roman" pitchFamily="18" charset="0"/>
              </a:rPr>
              <a:t> </a:t>
            </a:r>
          </a:p>
        </p:txBody>
      </p:sp>
      <p:cxnSp>
        <p:nvCxnSpPr>
          <p:cNvPr id="45" name="AutoShape 28"/>
          <p:cNvCxnSpPr>
            <a:cxnSpLocks noChangeShapeType="1"/>
          </p:cNvCxnSpPr>
          <p:nvPr/>
        </p:nvCxnSpPr>
        <p:spPr bwMode="auto">
          <a:xfrm flipV="1">
            <a:off x="3357554" y="3824288"/>
            <a:ext cx="1857388" cy="33340"/>
          </a:xfrm>
          <a:prstGeom prst="straightConnector1">
            <a:avLst/>
          </a:prstGeom>
          <a:noFill/>
          <a:ln w="38100">
            <a:solidFill>
              <a:srgbClr val="6B86B5"/>
            </a:solidFill>
            <a:prstDash val="dash"/>
            <a:round/>
            <a:headEnd type="triangle" w="med" len="med"/>
            <a:tailEnd/>
          </a:ln>
        </p:spPr>
      </p:cxnSp>
      <p:sp>
        <p:nvSpPr>
          <p:cNvPr id="19" name="Line 11"/>
          <p:cNvSpPr>
            <a:spLocks noChangeShapeType="1"/>
          </p:cNvSpPr>
          <p:nvPr/>
        </p:nvSpPr>
        <p:spPr bwMode="auto">
          <a:xfrm>
            <a:off x="1785918" y="4071942"/>
            <a:ext cx="0" cy="360362"/>
          </a:xfrm>
          <a:prstGeom prst="line">
            <a:avLst/>
          </a:prstGeom>
          <a:noFill/>
          <a:ln w="57150" cmpd="thinThick">
            <a:solidFill>
              <a:srgbClr val="6B86B5"/>
            </a:solidFill>
            <a:round/>
            <a:headEnd/>
            <a:tailEnd type="triangle" w="med" len="med"/>
          </a:ln>
        </p:spPr>
        <p:txBody>
          <a:bodyPr/>
          <a:lstStyle/>
          <a:p>
            <a:endParaRPr lang="es-EC"/>
          </a:p>
        </p:txBody>
      </p:sp>
      <p:sp>
        <p:nvSpPr>
          <p:cNvPr id="20" name="Line 36"/>
          <p:cNvSpPr>
            <a:spLocks noChangeShapeType="1"/>
          </p:cNvSpPr>
          <p:nvPr/>
        </p:nvSpPr>
        <p:spPr bwMode="auto">
          <a:xfrm>
            <a:off x="1857356" y="2928934"/>
            <a:ext cx="0" cy="360363"/>
          </a:xfrm>
          <a:prstGeom prst="line">
            <a:avLst/>
          </a:prstGeom>
          <a:noFill/>
          <a:ln w="57150" cmpd="thinThick">
            <a:solidFill>
              <a:srgbClr val="6B86B5"/>
            </a:solidFill>
            <a:round/>
            <a:headEnd/>
            <a:tailEnd type="triangle" w="med" len="med"/>
          </a:ln>
        </p:spPr>
        <p:txBody>
          <a:bodyPr/>
          <a:lstStyle/>
          <a:p>
            <a:endParaRPr lang="es-EC"/>
          </a:p>
        </p:txBody>
      </p:sp>
      <p:sp>
        <p:nvSpPr>
          <p:cNvPr id="22" name="Line 37"/>
          <p:cNvSpPr>
            <a:spLocks noChangeShapeType="1"/>
          </p:cNvSpPr>
          <p:nvPr/>
        </p:nvSpPr>
        <p:spPr bwMode="auto">
          <a:xfrm>
            <a:off x="1857356" y="2214554"/>
            <a:ext cx="0" cy="360362"/>
          </a:xfrm>
          <a:prstGeom prst="line">
            <a:avLst/>
          </a:prstGeom>
          <a:noFill/>
          <a:ln w="57150" cmpd="thinThick">
            <a:solidFill>
              <a:srgbClr val="6B86B5"/>
            </a:solidFill>
            <a:round/>
            <a:headEnd/>
            <a:tailEnd type="triangle" w="med" len="med"/>
          </a:ln>
        </p:spPr>
        <p:txBody>
          <a:bodyPr/>
          <a:lstStyle/>
          <a:p>
            <a:endParaRPr lang="es-EC"/>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9628"/>
                                        </p:tgtEl>
                                        <p:attrNameLst>
                                          <p:attrName>style.visibility</p:attrName>
                                        </p:attrNameLst>
                                      </p:cBhvr>
                                      <p:to>
                                        <p:strVal val="visible"/>
                                      </p:to>
                                    </p:set>
                                    <p:anim calcmode="lin" valueType="num">
                                      <p:cBhvr additive="base">
                                        <p:cTn id="7" dur="500" fill="hold"/>
                                        <p:tgtEl>
                                          <p:spTgt spid="239628"/>
                                        </p:tgtEl>
                                        <p:attrNameLst>
                                          <p:attrName>ppt_x</p:attrName>
                                        </p:attrNameLst>
                                      </p:cBhvr>
                                      <p:tavLst>
                                        <p:tav tm="0">
                                          <p:val>
                                            <p:strVal val="#ppt_x"/>
                                          </p:val>
                                        </p:tav>
                                        <p:tav tm="100000">
                                          <p:val>
                                            <p:strVal val="#ppt_x"/>
                                          </p:val>
                                        </p:tav>
                                      </p:tavLst>
                                    </p:anim>
                                    <p:anim calcmode="lin" valueType="num">
                                      <p:cBhvr additive="base">
                                        <p:cTn id="8" dur="500" fill="hold"/>
                                        <p:tgtEl>
                                          <p:spTgt spid="2396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239644"/>
                                        </p:tgtEl>
                                        <p:attrNameLst>
                                          <p:attrName>style.visibility</p:attrName>
                                        </p:attrNameLst>
                                      </p:cBhvr>
                                      <p:to>
                                        <p:strVal val="visible"/>
                                      </p:to>
                                    </p:set>
                                    <p:animEffect transition="in" filter="checkerboard(across)">
                                      <p:cBhvr>
                                        <p:cTn id="13" dur="500"/>
                                        <p:tgtEl>
                                          <p:spTgt spid="23964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267"/>
                                        </p:tgtEl>
                                        <p:attrNameLst>
                                          <p:attrName>style.visibility</p:attrName>
                                        </p:attrNameLst>
                                      </p:cBhvr>
                                      <p:to>
                                        <p:strVal val="visible"/>
                                      </p:to>
                                    </p:set>
                                    <p:anim calcmode="lin" valueType="num">
                                      <p:cBhvr additive="base">
                                        <p:cTn id="18" dur="500" fill="hold"/>
                                        <p:tgtEl>
                                          <p:spTgt spid="11267"/>
                                        </p:tgtEl>
                                        <p:attrNameLst>
                                          <p:attrName>ppt_x</p:attrName>
                                        </p:attrNameLst>
                                      </p:cBhvr>
                                      <p:tavLst>
                                        <p:tav tm="0">
                                          <p:val>
                                            <p:strVal val="#ppt_x"/>
                                          </p:val>
                                        </p:tav>
                                        <p:tav tm="100000">
                                          <p:val>
                                            <p:strVal val="#ppt_x"/>
                                          </p:val>
                                        </p:tav>
                                      </p:tavLst>
                                    </p:anim>
                                    <p:anim calcmode="lin" valueType="num">
                                      <p:cBhvr additive="base">
                                        <p:cTn id="19"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8"/>
                                        </p:tgtEl>
                                        <p:attrNameLst>
                                          <p:attrName>style.visibility</p:attrName>
                                        </p:attrNameLst>
                                      </p:cBhvr>
                                      <p:to>
                                        <p:strVal val="visible"/>
                                      </p:to>
                                    </p:set>
                                    <p:anim calcmode="lin" valueType="num">
                                      <p:cBhvr additive="base">
                                        <p:cTn id="24" dur="500" fill="hold"/>
                                        <p:tgtEl>
                                          <p:spTgt spid="38"/>
                                        </p:tgtEl>
                                        <p:attrNameLst>
                                          <p:attrName>ppt_x</p:attrName>
                                        </p:attrNameLst>
                                      </p:cBhvr>
                                      <p:tavLst>
                                        <p:tav tm="0">
                                          <p:val>
                                            <p:strVal val="#ppt_x"/>
                                          </p:val>
                                        </p:tav>
                                        <p:tav tm="100000">
                                          <p:val>
                                            <p:strVal val="#ppt_x"/>
                                          </p:val>
                                        </p:tav>
                                      </p:tavLst>
                                    </p:anim>
                                    <p:anim calcmode="lin" valueType="num">
                                      <p:cBhvr additive="base">
                                        <p:cTn id="25" dur="500" fill="hold"/>
                                        <p:tgtEl>
                                          <p:spTgt spid="38"/>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500" fill="hold"/>
                                        <p:tgtEl>
                                          <p:spTgt spid="22"/>
                                        </p:tgtEl>
                                        <p:attrNameLst>
                                          <p:attrName>ppt_x</p:attrName>
                                        </p:attrNameLst>
                                      </p:cBhvr>
                                      <p:tavLst>
                                        <p:tav tm="0">
                                          <p:val>
                                            <p:strVal val="#ppt_x"/>
                                          </p:val>
                                        </p:tav>
                                        <p:tav tm="100000">
                                          <p:val>
                                            <p:strVal val="#ppt_x"/>
                                          </p:val>
                                        </p:tav>
                                      </p:tavLst>
                                    </p:anim>
                                    <p:anim calcmode="lin" valueType="num">
                                      <p:cBhvr additive="base">
                                        <p:cTn id="2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box(in)">
                                      <p:cBhvr>
                                        <p:cTn id="34" dur="500"/>
                                        <p:tgtEl>
                                          <p:spTgt spid="39"/>
                                        </p:tgtEl>
                                      </p:cBhvr>
                                    </p:animEffect>
                                  </p:childTnLst>
                                </p:cTn>
                              </p:par>
                              <p:par>
                                <p:cTn id="35" presetID="2" presetClass="entr" presetSubtype="4"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9622"/>
                                        </p:tgtEl>
                                        <p:attrNameLst>
                                          <p:attrName>style.visibility</p:attrName>
                                        </p:attrNameLst>
                                      </p:cBhvr>
                                      <p:to>
                                        <p:strVal val="visible"/>
                                      </p:to>
                                    </p:set>
                                    <p:anim calcmode="lin" valueType="num">
                                      <p:cBhvr additive="base">
                                        <p:cTn id="43" dur="500" fill="hold"/>
                                        <p:tgtEl>
                                          <p:spTgt spid="239622"/>
                                        </p:tgtEl>
                                        <p:attrNameLst>
                                          <p:attrName>ppt_x</p:attrName>
                                        </p:attrNameLst>
                                      </p:cBhvr>
                                      <p:tavLst>
                                        <p:tav tm="0">
                                          <p:val>
                                            <p:strVal val="#ppt_x"/>
                                          </p:val>
                                        </p:tav>
                                        <p:tav tm="100000">
                                          <p:val>
                                            <p:strVal val="#ppt_x"/>
                                          </p:val>
                                        </p:tav>
                                      </p:tavLst>
                                    </p:anim>
                                    <p:anim calcmode="lin" valueType="num">
                                      <p:cBhvr additive="base">
                                        <p:cTn id="44" dur="500" fill="hold"/>
                                        <p:tgtEl>
                                          <p:spTgt spid="23962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3"/>
                                        </p:tgtEl>
                                        <p:attrNameLst>
                                          <p:attrName>style.visibility</p:attrName>
                                        </p:attrNameLst>
                                      </p:cBhvr>
                                      <p:to>
                                        <p:strVal val="visible"/>
                                      </p:to>
                                    </p:set>
                                    <p:anim calcmode="lin" valueType="num">
                                      <p:cBhvr additive="base">
                                        <p:cTn id="49" dur="500" fill="hold"/>
                                        <p:tgtEl>
                                          <p:spTgt spid="43"/>
                                        </p:tgtEl>
                                        <p:attrNameLst>
                                          <p:attrName>ppt_x</p:attrName>
                                        </p:attrNameLst>
                                      </p:cBhvr>
                                      <p:tavLst>
                                        <p:tav tm="0">
                                          <p:val>
                                            <p:strVal val="#ppt_x"/>
                                          </p:val>
                                        </p:tav>
                                        <p:tav tm="100000">
                                          <p:val>
                                            <p:strVal val="#ppt_x"/>
                                          </p:val>
                                        </p:tav>
                                      </p:tavLst>
                                    </p:anim>
                                    <p:anim calcmode="lin" valueType="num">
                                      <p:cBhvr additive="base">
                                        <p:cTn id="50"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nodeType="click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checkerboard(across)">
                                      <p:cBhvr>
                                        <p:cTn id="55" dur="500"/>
                                        <p:tgtEl>
                                          <p:spTgt spid="45"/>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9"/>
                                        </p:tgtEl>
                                        <p:attrNameLst>
                                          <p:attrName>style.visibility</p:attrName>
                                        </p:attrNameLst>
                                      </p:cBhvr>
                                      <p:to>
                                        <p:strVal val="visible"/>
                                      </p:to>
                                    </p:set>
                                    <p:anim calcmode="lin" valueType="num">
                                      <p:cBhvr additive="base">
                                        <p:cTn id="60" dur="500" fill="hold"/>
                                        <p:tgtEl>
                                          <p:spTgt spid="19"/>
                                        </p:tgtEl>
                                        <p:attrNameLst>
                                          <p:attrName>ppt_x</p:attrName>
                                        </p:attrNameLst>
                                      </p:cBhvr>
                                      <p:tavLst>
                                        <p:tav tm="0">
                                          <p:val>
                                            <p:strVal val="#ppt_x"/>
                                          </p:val>
                                        </p:tav>
                                        <p:tav tm="100000">
                                          <p:val>
                                            <p:strVal val="#ppt_x"/>
                                          </p:val>
                                        </p:tav>
                                      </p:tavLst>
                                    </p:anim>
                                    <p:anim calcmode="lin" valueType="num">
                                      <p:cBhvr additive="base">
                                        <p:cTn id="61"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39624"/>
                                        </p:tgtEl>
                                        <p:attrNameLst>
                                          <p:attrName>style.visibility</p:attrName>
                                        </p:attrNameLst>
                                      </p:cBhvr>
                                      <p:to>
                                        <p:strVal val="visible"/>
                                      </p:to>
                                    </p:set>
                                    <p:anim calcmode="lin" valueType="num">
                                      <p:cBhvr additive="base">
                                        <p:cTn id="66" dur="500" fill="hold"/>
                                        <p:tgtEl>
                                          <p:spTgt spid="239624"/>
                                        </p:tgtEl>
                                        <p:attrNameLst>
                                          <p:attrName>ppt_x</p:attrName>
                                        </p:attrNameLst>
                                      </p:cBhvr>
                                      <p:tavLst>
                                        <p:tav tm="0">
                                          <p:val>
                                            <p:strVal val="#ppt_x"/>
                                          </p:val>
                                        </p:tav>
                                        <p:tav tm="100000">
                                          <p:val>
                                            <p:strVal val="#ppt_x"/>
                                          </p:val>
                                        </p:tav>
                                      </p:tavLst>
                                    </p:anim>
                                    <p:anim calcmode="lin" valueType="num">
                                      <p:cBhvr additive="base">
                                        <p:cTn id="67" dur="500" fill="hold"/>
                                        <p:tgtEl>
                                          <p:spTgt spid="239624"/>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39629"/>
                                        </p:tgtEl>
                                        <p:attrNameLst>
                                          <p:attrName>style.visibility</p:attrName>
                                        </p:attrNameLst>
                                      </p:cBhvr>
                                      <p:to>
                                        <p:strVal val="visible"/>
                                      </p:to>
                                    </p:set>
                                    <p:anim calcmode="lin" valueType="num">
                                      <p:cBhvr additive="base">
                                        <p:cTn id="72" dur="500" fill="hold"/>
                                        <p:tgtEl>
                                          <p:spTgt spid="239629"/>
                                        </p:tgtEl>
                                        <p:attrNameLst>
                                          <p:attrName>ppt_x</p:attrName>
                                        </p:attrNameLst>
                                      </p:cBhvr>
                                      <p:tavLst>
                                        <p:tav tm="0">
                                          <p:val>
                                            <p:strVal val="#ppt_x"/>
                                          </p:val>
                                        </p:tav>
                                        <p:tav tm="100000">
                                          <p:val>
                                            <p:strVal val="#ppt_x"/>
                                          </p:val>
                                        </p:tav>
                                      </p:tavLst>
                                    </p:anim>
                                    <p:anim calcmode="lin" valueType="num">
                                      <p:cBhvr additive="base">
                                        <p:cTn id="73" dur="500" fill="hold"/>
                                        <p:tgtEl>
                                          <p:spTgt spid="239629"/>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 presetClass="entr" presetSubtype="16" fill="hold" nodeType="clickEffect">
                                  <p:stCondLst>
                                    <p:cond delay="0"/>
                                  </p:stCondLst>
                                  <p:childTnLst>
                                    <p:set>
                                      <p:cBhvr>
                                        <p:cTn id="77" dur="1" fill="hold">
                                          <p:stCondLst>
                                            <p:cond delay="0"/>
                                          </p:stCondLst>
                                        </p:cTn>
                                        <p:tgtEl>
                                          <p:spTgt spid="239642"/>
                                        </p:tgtEl>
                                        <p:attrNameLst>
                                          <p:attrName>style.visibility</p:attrName>
                                        </p:attrNameLst>
                                      </p:cBhvr>
                                      <p:to>
                                        <p:strVal val="visible"/>
                                      </p:to>
                                    </p:set>
                                    <p:animEffect transition="in" filter="box(in)">
                                      <p:cBhvr>
                                        <p:cTn id="78" dur="500"/>
                                        <p:tgtEl>
                                          <p:spTgt spid="239642"/>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16" fill="hold" grpId="0" nodeType="clickEffect">
                                  <p:stCondLst>
                                    <p:cond delay="0"/>
                                  </p:stCondLst>
                                  <p:childTnLst>
                                    <p:set>
                                      <p:cBhvr>
                                        <p:cTn id="82" dur="1" fill="hold">
                                          <p:stCondLst>
                                            <p:cond delay="0"/>
                                          </p:stCondLst>
                                        </p:cTn>
                                        <p:tgtEl>
                                          <p:spTgt spid="239626"/>
                                        </p:tgtEl>
                                        <p:attrNameLst>
                                          <p:attrName>style.visibility</p:attrName>
                                        </p:attrNameLst>
                                      </p:cBhvr>
                                      <p:to>
                                        <p:strVal val="visible"/>
                                      </p:to>
                                    </p:set>
                                    <p:animEffect transition="in" filter="box(in)">
                                      <p:cBhvr>
                                        <p:cTn id="83" dur="500"/>
                                        <p:tgtEl>
                                          <p:spTgt spid="239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239622" grpId="0" animBg="1"/>
      <p:bldP spid="239624" grpId="0" animBg="1"/>
      <p:bldP spid="239626" grpId="0" animBg="1"/>
      <p:bldP spid="239628" grpId="0" animBg="1"/>
      <p:bldP spid="239629" grpId="0" animBg="1"/>
      <p:bldP spid="38" grpId="0" animBg="1"/>
      <p:bldP spid="43" grpId="0" animBg="1"/>
      <p:bldP spid="19" grpId="0" animBg="1"/>
      <p:bldP spid="20"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METODOLOGÍA</a:t>
            </a:r>
            <a:endParaRPr lang="es-EC" dirty="0"/>
          </a:p>
        </p:txBody>
      </p:sp>
      <p:sp>
        <p:nvSpPr>
          <p:cNvPr id="5" name="AutoShape 12"/>
          <p:cNvSpPr>
            <a:spLocks noChangeArrowheads="1"/>
          </p:cNvSpPr>
          <p:nvPr/>
        </p:nvSpPr>
        <p:spPr bwMode="auto">
          <a:xfrm>
            <a:off x="5357818" y="1357298"/>
            <a:ext cx="3384550" cy="714380"/>
          </a:xfrm>
          <a:prstGeom prst="flowChartTerminator">
            <a:avLst/>
          </a:prstGeom>
          <a:solidFill>
            <a:srgbClr val="6B86B5"/>
          </a:solidFill>
          <a:ln w="9525">
            <a:solidFill>
              <a:schemeClr val="tx1"/>
            </a:solidFill>
            <a:miter lim="800000"/>
            <a:headEnd/>
            <a:tailEnd/>
          </a:ln>
        </p:spPr>
        <p:txBody>
          <a:bodyPr wrap="none" anchor="ctr"/>
          <a:lstStyle/>
          <a:p>
            <a:endParaRPr lang="es-ES" sz="2400" dirty="0" smtClean="0">
              <a:solidFill>
                <a:schemeClr val="bg1"/>
              </a:solidFill>
              <a:latin typeface="Times New Roman" pitchFamily="18" charset="0"/>
            </a:endParaRPr>
          </a:p>
          <a:p>
            <a:r>
              <a:rPr lang="es-ES" sz="1600" dirty="0" smtClean="0">
                <a:solidFill>
                  <a:schemeClr val="bg1"/>
                </a:solidFill>
                <a:latin typeface="Times New Roman" pitchFamily="18" charset="0"/>
              </a:rPr>
              <a:t>Diagnóstico, análisis de resultados, </a:t>
            </a:r>
            <a:endParaRPr lang="es-ES" sz="1600" dirty="0">
              <a:solidFill>
                <a:schemeClr val="bg1"/>
              </a:solidFill>
              <a:latin typeface="Times New Roman" pitchFamily="18" charset="0"/>
            </a:endParaRPr>
          </a:p>
          <a:p>
            <a:r>
              <a:rPr lang="es-ES" sz="1600" dirty="0" smtClean="0">
                <a:solidFill>
                  <a:schemeClr val="bg1"/>
                </a:solidFill>
                <a:latin typeface="Times New Roman" pitchFamily="18" charset="0"/>
              </a:rPr>
              <a:t>propuesta de solución</a:t>
            </a:r>
          </a:p>
          <a:p>
            <a:endParaRPr lang="es-ES" sz="2400" dirty="0">
              <a:solidFill>
                <a:schemeClr val="bg1"/>
              </a:solidFill>
              <a:latin typeface="Times New Roman" pitchFamily="18" charset="0"/>
            </a:endParaRPr>
          </a:p>
        </p:txBody>
      </p:sp>
      <p:sp>
        <p:nvSpPr>
          <p:cNvPr id="6" name="5 Rectángulo"/>
          <p:cNvSpPr/>
          <p:nvPr/>
        </p:nvSpPr>
        <p:spPr bwMode="auto">
          <a:xfrm>
            <a:off x="1000100" y="1428736"/>
            <a:ext cx="2786082" cy="571504"/>
          </a:xfrm>
          <a:prstGeom prst="rect">
            <a:avLst/>
          </a:prstGeom>
          <a:solidFill>
            <a:srgbClr val="6B86B5"/>
          </a:solidFill>
          <a:ln w="9525">
            <a:solidFill>
              <a:schemeClr val="tx1"/>
            </a:solidFill>
            <a:miter lim="800000"/>
            <a:headEnd/>
            <a:tailEnd/>
          </a:ln>
        </p:spPr>
        <p:txBody>
          <a:bodyPr wrap="none" anchor="ctr"/>
          <a:lstStyle/>
          <a:p>
            <a:pPr marL="0" marR="0" indent="0" defTabSz="914400" eaLnBrk="1" latinLnBrk="0" hangingPunct="1">
              <a:lnSpc>
                <a:spcPct val="100000"/>
              </a:lnSpc>
              <a:buClrTx/>
              <a:buSzTx/>
              <a:buFontTx/>
              <a:buNone/>
              <a:tabLst/>
            </a:pPr>
            <a:r>
              <a:rPr lang="es-EC" sz="2000" dirty="0" smtClean="0">
                <a:solidFill>
                  <a:schemeClr val="bg1"/>
                </a:solidFill>
                <a:latin typeface="Times New Roman" pitchFamily="18" charset="0"/>
              </a:rPr>
              <a:t>Tipo de Investigación</a:t>
            </a:r>
            <a:endParaRPr lang="es-EC" sz="2000" dirty="0">
              <a:solidFill>
                <a:schemeClr val="bg1"/>
              </a:solidFill>
              <a:latin typeface="Times New Roman" pitchFamily="18" charset="0"/>
            </a:endParaRPr>
          </a:p>
        </p:txBody>
      </p:sp>
      <p:sp>
        <p:nvSpPr>
          <p:cNvPr id="7" name="AutoShape 12"/>
          <p:cNvSpPr>
            <a:spLocks noChangeArrowheads="1"/>
          </p:cNvSpPr>
          <p:nvPr/>
        </p:nvSpPr>
        <p:spPr bwMode="auto">
          <a:xfrm>
            <a:off x="5429256" y="4572008"/>
            <a:ext cx="3384550" cy="714380"/>
          </a:xfrm>
          <a:prstGeom prst="flowChartTerminator">
            <a:avLst/>
          </a:prstGeom>
          <a:solidFill>
            <a:srgbClr val="6B86B5"/>
          </a:solidFill>
          <a:ln w="9525">
            <a:solidFill>
              <a:schemeClr val="tx1"/>
            </a:solidFill>
            <a:miter lim="800000"/>
            <a:headEnd/>
            <a:tailEnd/>
          </a:ln>
        </p:spPr>
        <p:txBody>
          <a:bodyPr wrap="none" anchor="ctr"/>
          <a:lstStyle/>
          <a:p>
            <a:endParaRPr lang="es-ES" sz="1600" dirty="0" smtClean="0">
              <a:solidFill>
                <a:schemeClr val="bg1"/>
              </a:solidFill>
              <a:latin typeface="Times New Roman" pitchFamily="18" charset="0"/>
            </a:endParaRPr>
          </a:p>
          <a:p>
            <a:r>
              <a:rPr lang="es-ES" sz="1600" dirty="0" smtClean="0">
                <a:solidFill>
                  <a:schemeClr val="bg1"/>
                </a:solidFill>
                <a:latin typeface="Times New Roman" pitchFamily="18" charset="0"/>
              </a:rPr>
              <a:t>Entrevistas, encuestas, observación</a:t>
            </a:r>
          </a:p>
          <a:p>
            <a:r>
              <a:rPr lang="es-ES" sz="1600" dirty="0" smtClean="0">
                <a:solidFill>
                  <a:schemeClr val="bg1"/>
                </a:solidFill>
                <a:latin typeface="Times New Roman" pitchFamily="18" charset="0"/>
              </a:rPr>
              <a:t>grupos focales</a:t>
            </a:r>
          </a:p>
          <a:p>
            <a:endParaRPr lang="es-ES" sz="2000" dirty="0">
              <a:solidFill>
                <a:schemeClr val="bg1"/>
              </a:solidFill>
              <a:latin typeface="Times New Roman" pitchFamily="18" charset="0"/>
            </a:endParaRPr>
          </a:p>
        </p:txBody>
      </p:sp>
      <p:sp>
        <p:nvSpPr>
          <p:cNvPr id="8" name="7 Rectángulo"/>
          <p:cNvSpPr/>
          <p:nvPr/>
        </p:nvSpPr>
        <p:spPr bwMode="auto">
          <a:xfrm>
            <a:off x="928662" y="4572008"/>
            <a:ext cx="2786082" cy="571504"/>
          </a:xfrm>
          <a:prstGeom prst="rect">
            <a:avLst/>
          </a:prstGeom>
          <a:solidFill>
            <a:srgbClr val="6B86B5"/>
          </a:solidFill>
          <a:ln w="9525">
            <a:solidFill>
              <a:schemeClr val="tx1"/>
            </a:solidFill>
            <a:miter lim="800000"/>
            <a:headEnd/>
            <a:tailEnd/>
          </a:ln>
        </p:spPr>
        <p:txBody>
          <a:bodyPr wrap="none" anchor="ctr"/>
          <a:lstStyle/>
          <a:p>
            <a:pPr marL="0" marR="0" indent="0" defTabSz="914400" eaLnBrk="1" latinLnBrk="0" hangingPunct="1">
              <a:lnSpc>
                <a:spcPct val="100000"/>
              </a:lnSpc>
              <a:buClrTx/>
              <a:buSzTx/>
              <a:buFontTx/>
              <a:buNone/>
              <a:tabLst/>
            </a:pPr>
            <a:r>
              <a:rPr lang="es-EC" sz="2000" dirty="0" smtClean="0">
                <a:solidFill>
                  <a:schemeClr val="bg1"/>
                </a:solidFill>
                <a:latin typeface="Times New Roman" pitchFamily="18" charset="0"/>
              </a:rPr>
              <a:t>Técnicas</a:t>
            </a:r>
            <a:endParaRPr lang="es-EC" sz="2000" dirty="0">
              <a:solidFill>
                <a:schemeClr val="bg1"/>
              </a:solidFill>
              <a:latin typeface="Times New Roman" pitchFamily="18" charset="0"/>
            </a:endParaRPr>
          </a:p>
        </p:txBody>
      </p:sp>
      <p:sp>
        <p:nvSpPr>
          <p:cNvPr id="9" name="AutoShape 12"/>
          <p:cNvSpPr>
            <a:spLocks noChangeArrowheads="1"/>
          </p:cNvSpPr>
          <p:nvPr/>
        </p:nvSpPr>
        <p:spPr bwMode="auto">
          <a:xfrm>
            <a:off x="5357818" y="2143116"/>
            <a:ext cx="3384550" cy="785818"/>
          </a:xfrm>
          <a:prstGeom prst="flowChartTerminator">
            <a:avLst/>
          </a:prstGeom>
          <a:solidFill>
            <a:srgbClr val="6B86B5"/>
          </a:solidFill>
          <a:ln w="9525">
            <a:solidFill>
              <a:schemeClr val="tx1"/>
            </a:solidFill>
            <a:miter lim="800000"/>
            <a:headEnd/>
            <a:tailEnd/>
          </a:ln>
        </p:spPr>
        <p:txBody>
          <a:bodyPr wrap="none" anchor="ctr"/>
          <a:lstStyle/>
          <a:p>
            <a:endParaRPr lang="es-ES" sz="2400" dirty="0" smtClean="0">
              <a:solidFill>
                <a:schemeClr val="bg1"/>
              </a:solidFill>
              <a:latin typeface="Times New Roman" pitchFamily="18" charset="0"/>
            </a:endParaRPr>
          </a:p>
          <a:p>
            <a:r>
              <a:rPr lang="es-ES" sz="1600" dirty="0" smtClean="0">
                <a:solidFill>
                  <a:schemeClr val="bg1"/>
                </a:solidFill>
                <a:latin typeface="Times New Roman" pitchFamily="18" charset="0"/>
              </a:rPr>
              <a:t>Se propone una solución viable y</a:t>
            </a:r>
          </a:p>
          <a:p>
            <a:r>
              <a:rPr lang="es-ES" sz="1600" dirty="0" smtClean="0">
                <a:solidFill>
                  <a:schemeClr val="bg1"/>
                </a:solidFill>
                <a:latin typeface="Times New Roman" pitchFamily="18" charset="0"/>
              </a:rPr>
              <a:t> validada conjuntamente con los </a:t>
            </a:r>
          </a:p>
          <a:p>
            <a:r>
              <a:rPr lang="es-ES" sz="1600" dirty="0" smtClean="0">
                <a:solidFill>
                  <a:schemeClr val="bg1"/>
                </a:solidFill>
                <a:latin typeface="Times New Roman" pitchFamily="18" charset="0"/>
              </a:rPr>
              <a:t>involucrados</a:t>
            </a:r>
          </a:p>
          <a:p>
            <a:endParaRPr lang="es-ES" sz="1600" dirty="0" smtClean="0">
              <a:solidFill>
                <a:schemeClr val="bg1"/>
              </a:solidFill>
              <a:latin typeface="Times New Roman" pitchFamily="18" charset="0"/>
            </a:endParaRPr>
          </a:p>
        </p:txBody>
      </p:sp>
      <p:sp>
        <p:nvSpPr>
          <p:cNvPr id="10" name="9 Rectángulo"/>
          <p:cNvSpPr/>
          <p:nvPr/>
        </p:nvSpPr>
        <p:spPr bwMode="auto">
          <a:xfrm>
            <a:off x="928662" y="2214554"/>
            <a:ext cx="2786082" cy="571504"/>
          </a:xfrm>
          <a:prstGeom prst="rect">
            <a:avLst/>
          </a:prstGeom>
          <a:solidFill>
            <a:srgbClr val="6B86B5"/>
          </a:solidFill>
          <a:ln w="9525">
            <a:solidFill>
              <a:schemeClr val="tx1"/>
            </a:solidFill>
            <a:miter lim="800000"/>
            <a:headEnd/>
            <a:tailEnd/>
          </a:ln>
        </p:spPr>
        <p:txBody>
          <a:bodyPr wrap="none" anchor="ctr"/>
          <a:lstStyle/>
          <a:p>
            <a:pPr marL="0" marR="0" indent="0" defTabSz="914400" eaLnBrk="1" latinLnBrk="0" hangingPunct="1">
              <a:lnSpc>
                <a:spcPct val="100000"/>
              </a:lnSpc>
              <a:buClrTx/>
              <a:buSzTx/>
              <a:buFontTx/>
              <a:buNone/>
              <a:tabLst/>
            </a:pPr>
            <a:r>
              <a:rPr lang="es-EC" sz="2000" dirty="0" smtClean="0">
                <a:solidFill>
                  <a:schemeClr val="bg1"/>
                </a:solidFill>
                <a:latin typeface="Times New Roman" pitchFamily="18" charset="0"/>
              </a:rPr>
              <a:t>Diseño de la investigación</a:t>
            </a:r>
            <a:endParaRPr lang="es-EC" sz="2000" dirty="0">
              <a:solidFill>
                <a:schemeClr val="bg1"/>
              </a:solidFill>
              <a:latin typeface="Times New Roman" pitchFamily="18" charset="0"/>
            </a:endParaRPr>
          </a:p>
        </p:txBody>
      </p:sp>
      <p:sp>
        <p:nvSpPr>
          <p:cNvPr id="11" name="AutoShape 12"/>
          <p:cNvSpPr>
            <a:spLocks noChangeArrowheads="1"/>
          </p:cNvSpPr>
          <p:nvPr/>
        </p:nvSpPr>
        <p:spPr bwMode="auto">
          <a:xfrm>
            <a:off x="5357818" y="3000372"/>
            <a:ext cx="3384550" cy="714380"/>
          </a:xfrm>
          <a:prstGeom prst="flowChartTerminator">
            <a:avLst/>
          </a:prstGeom>
          <a:solidFill>
            <a:srgbClr val="6B86B5"/>
          </a:solidFill>
          <a:ln w="9525">
            <a:solidFill>
              <a:schemeClr val="tx1"/>
            </a:solidFill>
            <a:miter lim="800000"/>
            <a:headEnd/>
            <a:tailEnd/>
          </a:ln>
        </p:spPr>
        <p:txBody>
          <a:bodyPr wrap="none" anchor="ctr"/>
          <a:lstStyle/>
          <a:p>
            <a:r>
              <a:rPr lang="es-ES" sz="1600" dirty="0" smtClean="0">
                <a:solidFill>
                  <a:schemeClr val="bg1"/>
                </a:solidFill>
                <a:latin typeface="Times New Roman" pitchFamily="18" charset="0"/>
              </a:rPr>
              <a:t>11 comunidades, 22 voluntarios y </a:t>
            </a:r>
          </a:p>
          <a:p>
            <a:r>
              <a:rPr lang="es-ES" sz="1600" dirty="0" smtClean="0">
                <a:solidFill>
                  <a:schemeClr val="bg1"/>
                </a:solidFill>
                <a:latin typeface="Times New Roman" pitchFamily="18" charset="0"/>
              </a:rPr>
              <a:t>230 niños, niñas de entre 0-12 años</a:t>
            </a:r>
            <a:endParaRPr lang="es-ES" sz="1600" dirty="0">
              <a:solidFill>
                <a:schemeClr val="bg1"/>
              </a:solidFill>
              <a:latin typeface="Times New Roman" pitchFamily="18" charset="0"/>
            </a:endParaRPr>
          </a:p>
        </p:txBody>
      </p:sp>
      <p:sp>
        <p:nvSpPr>
          <p:cNvPr id="12" name="11 Rectángulo"/>
          <p:cNvSpPr/>
          <p:nvPr/>
        </p:nvSpPr>
        <p:spPr bwMode="auto">
          <a:xfrm>
            <a:off x="928662" y="3071810"/>
            <a:ext cx="2786082" cy="571504"/>
          </a:xfrm>
          <a:prstGeom prst="rect">
            <a:avLst/>
          </a:prstGeom>
          <a:solidFill>
            <a:srgbClr val="6B86B5"/>
          </a:solidFill>
          <a:ln w="9525">
            <a:solidFill>
              <a:schemeClr val="tx1"/>
            </a:solidFill>
            <a:miter lim="800000"/>
            <a:headEnd/>
            <a:tailEnd/>
          </a:ln>
        </p:spPr>
        <p:txBody>
          <a:bodyPr wrap="none" anchor="ctr"/>
          <a:lstStyle/>
          <a:p>
            <a:pPr marL="0" marR="0" indent="0" defTabSz="914400" eaLnBrk="1" latinLnBrk="0" hangingPunct="1">
              <a:lnSpc>
                <a:spcPct val="100000"/>
              </a:lnSpc>
              <a:buClrTx/>
              <a:buSzTx/>
              <a:buFontTx/>
              <a:buNone/>
              <a:tabLst/>
            </a:pPr>
            <a:r>
              <a:rPr lang="es-EC" sz="2000" dirty="0" smtClean="0">
                <a:solidFill>
                  <a:schemeClr val="bg1"/>
                </a:solidFill>
                <a:latin typeface="Times New Roman" pitchFamily="18" charset="0"/>
              </a:rPr>
              <a:t>Población y muestra</a:t>
            </a:r>
            <a:endParaRPr lang="es-EC" sz="2000" dirty="0">
              <a:solidFill>
                <a:schemeClr val="bg1"/>
              </a:solidFill>
              <a:latin typeface="Times New Roman" pitchFamily="18" charset="0"/>
            </a:endParaRPr>
          </a:p>
        </p:txBody>
      </p:sp>
      <p:sp>
        <p:nvSpPr>
          <p:cNvPr id="13" name="AutoShape 12"/>
          <p:cNvSpPr>
            <a:spLocks noChangeArrowheads="1"/>
          </p:cNvSpPr>
          <p:nvPr/>
        </p:nvSpPr>
        <p:spPr bwMode="auto">
          <a:xfrm>
            <a:off x="5402292" y="3786190"/>
            <a:ext cx="3384550" cy="714380"/>
          </a:xfrm>
          <a:prstGeom prst="flowChartTerminator">
            <a:avLst/>
          </a:prstGeom>
          <a:solidFill>
            <a:srgbClr val="6B86B5"/>
          </a:solidFill>
          <a:ln w="9525">
            <a:solidFill>
              <a:schemeClr val="tx1"/>
            </a:solidFill>
            <a:miter lim="800000"/>
            <a:headEnd/>
            <a:tailEnd/>
          </a:ln>
        </p:spPr>
        <p:txBody>
          <a:bodyPr wrap="none" anchor="ctr"/>
          <a:lstStyle/>
          <a:p>
            <a:endParaRPr lang="es-ES" sz="2400" dirty="0">
              <a:solidFill>
                <a:schemeClr val="bg1"/>
              </a:solidFill>
              <a:latin typeface="Times New Roman" pitchFamily="18" charset="0"/>
            </a:endParaRPr>
          </a:p>
          <a:p>
            <a:r>
              <a:rPr lang="es-ES" sz="1600" dirty="0" smtClean="0">
                <a:solidFill>
                  <a:schemeClr val="bg1"/>
                </a:solidFill>
                <a:latin typeface="Times New Roman" pitchFamily="18" charset="0"/>
              </a:rPr>
              <a:t>Inductivo, Deductivo, </a:t>
            </a:r>
          </a:p>
          <a:p>
            <a:r>
              <a:rPr lang="es-ES" sz="1600" dirty="0" smtClean="0">
                <a:solidFill>
                  <a:schemeClr val="bg1"/>
                </a:solidFill>
                <a:latin typeface="Times New Roman" pitchFamily="18" charset="0"/>
              </a:rPr>
              <a:t>Analítico, Sintético</a:t>
            </a:r>
            <a:endParaRPr lang="es-ES" sz="1600" dirty="0">
              <a:solidFill>
                <a:schemeClr val="bg1"/>
              </a:solidFill>
              <a:latin typeface="Times New Roman" pitchFamily="18" charset="0"/>
            </a:endParaRPr>
          </a:p>
          <a:p>
            <a:endParaRPr lang="es-ES" sz="2400" dirty="0">
              <a:solidFill>
                <a:schemeClr val="bg1"/>
              </a:solidFill>
              <a:latin typeface="Times New Roman" pitchFamily="18" charset="0"/>
            </a:endParaRPr>
          </a:p>
        </p:txBody>
      </p:sp>
      <p:sp>
        <p:nvSpPr>
          <p:cNvPr id="14" name="13 Rectángulo"/>
          <p:cNvSpPr/>
          <p:nvPr/>
        </p:nvSpPr>
        <p:spPr bwMode="auto">
          <a:xfrm>
            <a:off x="928662" y="3714752"/>
            <a:ext cx="2786082" cy="571504"/>
          </a:xfrm>
          <a:prstGeom prst="rect">
            <a:avLst/>
          </a:prstGeom>
          <a:solidFill>
            <a:srgbClr val="6B86B5"/>
          </a:solidFill>
          <a:ln w="9525">
            <a:solidFill>
              <a:schemeClr val="tx1"/>
            </a:solidFill>
            <a:miter lim="800000"/>
            <a:headEnd/>
            <a:tailEnd/>
          </a:ln>
        </p:spPr>
        <p:txBody>
          <a:bodyPr wrap="none" anchor="ctr"/>
          <a:lstStyle/>
          <a:p>
            <a:pPr marL="0" marR="0" indent="0" defTabSz="914400" eaLnBrk="1" latinLnBrk="0" hangingPunct="1">
              <a:lnSpc>
                <a:spcPct val="100000"/>
              </a:lnSpc>
              <a:buClrTx/>
              <a:buSzTx/>
              <a:buFontTx/>
              <a:buNone/>
              <a:tabLst/>
            </a:pPr>
            <a:r>
              <a:rPr lang="es-EC" sz="2000" dirty="0" smtClean="0">
                <a:solidFill>
                  <a:schemeClr val="bg1"/>
                </a:solidFill>
                <a:latin typeface="Times New Roman" pitchFamily="18" charset="0"/>
              </a:rPr>
              <a:t>Métodos</a:t>
            </a:r>
            <a:endParaRPr lang="es-EC" sz="2000" dirty="0">
              <a:solidFill>
                <a:schemeClr val="bg1"/>
              </a:solidFill>
              <a:latin typeface="Times New Roman" pitchFamily="18" charset="0"/>
            </a:endParaRPr>
          </a:p>
        </p:txBody>
      </p:sp>
      <p:cxnSp>
        <p:nvCxnSpPr>
          <p:cNvPr id="16" name="15 Conector recto de flecha"/>
          <p:cNvCxnSpPr>
            <a:stCxn id="12" idx="3"/>
            <a:endCxn id="11" idx="1"/>
          </p:cNvCxnSpPr>
          <p:nvPr/>
        </p:nvCxnSpPr>
        <p:spPr bwMode="auto">
          <a:xfrm>
            <a:off x="3714744" y="3357562"/>
            <a:ext cx="1643074" cy="1588"/>
          </a:xfrm>
          <a:prstGeom prst="straightConnector1">
            <a:avLst/>
          </a:prstGeom>
          <a:noFill/>
          <a:ln w="9525" cap="flat" cmpd="sng" algn="ctr">
            <a:solidFill>
              <a:srgbClr val="808080"/>
            </a:solidFill>
            <a:prstDash val="solid"/>
            <a:round/>
            <a:headEnd type="none" w="med" len="med"/>
            <a:tailEnd type="arrow"/>
          </a:ln>
          <a:effectLst/>
        </p:spPr>
      </p:cxnSp>
      <p:cxnSp>
        <p:nvCxnSpPr>
          <p:cNvPr id="17" name="16 Conector recto de flecha"/>
          <p:cNvCxnSpPr/>
          <p:nvPr/>
        </p:nvCxnSpPr>
        <p:spPr bwMode="auto">
          <a:xfrm>
            <a:off x="3714744" y="1785926"/>
            <a:ext cx="1643074" cy="1588"/>
          </a:xfrm>
          <a:prstGeom prst="straightConnector1">
            <a:avLst/>
          </a:prstGeom>
          <a:noFill/>
          <a:ln w="9525" cap="flat" cmpd="sng" algn="ctr">
            <a:solidFill>
              <a:srgbClr val="808080"/>
            </a:solidFill>
            <a:prstDash val="solid"/>
            <a:round/>
            <a:headEnd type="none" w="med" len="med"/>
            <a:tailEnd type="arrow"/>
          </a:ln>
          <a:effectLst/>
        </p:spPr>
      </p:cxnSp>
      <p:cxnSp>
        <p:nvCxnSpPr>
          <p:cNvPr id="18" name="17 Conector recto de flecha"/>
          <p:cNvCxnSpPr/>
          <p:nvPr/>
        </p:nvCxnSpPr>
        <p:spPr bwMode="auto">
          <a:xfrm>
            <a:off x="3786182" y="4929198"/>
            <a:ext cx="1643074" cy="1588"/>
          </a:xfrm>
          <a:prstGeom prst="straightConnector1">
            <a:avLst/>
          </a:prstGeom>
          <a:noFill/>
          <a:ln w="9525" cap="flat" cmpd="sng" algn="ctr">
            <a:solidFill>
              <a:srgbClr val="808080"/>
            </a:solidFill>
            <a:prstDash val="solid"/>
            <a:round/>
            <a:headEnd type="none" w="med" len="med"/>
            <a:tailEnd type="arrow"/>
          </a:ln>
          <a:effectLst/>
        </p:spPr>
      </p:cxnSp>
      <p:cxnSp>
        <p:nvCxnSpPr>
          <p:cNvPr id="19" name="18 Conector recto de flecha"/>
          <p:cNvCxnSpPr/>
          <p:nvPr/>
        </p:nvCxnSpPr>
        <p:spPr bwMode="auto">
          <a:xfrm>
            <a:off x="3714744" y="2428868"/>
            <a:ext cx="1643074" cy="1588"/>
          </a:xfrm>
          <a:prstGeom prst="straightConnector1">
            <a:avLst/>
          </a:prstGeom>
          <a:noFill/>
          <a:ln w="9525" cap="flat" cmpd="sng" algn="ctr">
            <a:solidFill>
              <a:srgbClr val="808080"/>
            </a:solidFill>
            <a:prstDash val="solid"/>
            <a:round/>
            <a:headEnd type="none" w="med" len="med"/>
            <a:tailEnd type="arrow"/>
          </a:ln>
          <a:effectLst/>
        </p:spPr>
      </p:cxnSp>
      <p:cxnSp>
        <p:nvCxnSpPr>
          <p:cNvPr id="20" name="19 Conector recto de flecha"/>
          <p:cNvCxnSpPr/>
          <p:nvPr/>
        </p:nvCxnSpPr>
        <p:spPr bwMode="auto">
          <a:xfrm>
            <a:off x="3786182" y="4143380"/>
            <a:ext cx="1643074" cy="1588"/>
          </a:xfrm>
          <a:prstGeom prst="straightConnector1">
            <a:avLst/>
          </a:prstGeom>
          <a:noFill/>
          <a:ln w="9525" cap="flat" cmpd="sng" algn="ctr">
            <a:solidFill>
              <a:srgbClr val="808080"/>
            </a:solidFill>
            <a:prstDash val="solid"/>
            <a:round/>
            <a:headEnd type="none" w="med" len="med"/>
            <a:tailEnd type="arrow"/>
          </a:ln>
          <a:effectLst/>
        </p:spPr>
      </p:cxnSp>
      <p:sp>
        <p:nvSpPr>
          <p:cNvPr id="21" name="20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P spid="7" grpId="0" animBg="1" autoUpdateAnimBg="0"/>
      <p:bldP spid="9" grpId="0" animBg="1" autoUpdateAnimBg="0"/>
      <p:bldP spid="11" grpId="0" animBg="1" autoUpdateAnimBg="0"/>
      <p:bldP spid="13"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ES" dirty="0" smtClean="0"/>
              <a:t>ANALISIS DE DATOS Y CONSTRASTACIÓN DE RESULTADOS</a:t>
            </a:r>
          </a:p>
        </p:txBody>
      </p:sp>
      <p:graphicFrame>
        <p:nvGraphicFramePr>
          <p:cNvPr id="256189" name="Group 189"/>
          <p:cNvGraphicFramePr>
            <a:graphicFrameLocks noGrp="1"/>
          </p:cNvGraphicFramePr>
          <p:nvPr/>
        </p:nvGraphicFramePr>
        <p:xfrm>
          <a:off x="217488" y="1030289"/>
          <a:ext cx="8753475" cy="5345571"/>
        </p:xfrm>
        <a:graphic>
          <a:graphicData uri="http://schemas.openxmlformats.org/drawingml/2006/table">
            <a:tbl>
              <a:tblPr/>
              <a:tblGrid>
                <a:gridCol w="1409700"/>
                <a:gridCol w="2087562"/>
                <a:gridCol w="2119313"/>
                <a:gridCol w="3136900"/>
              </a:tblGrid>
              <a:tr h="6455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1" i="0" u="none" strike="noStrike" cap="none" normalizeH="0" baseline="0" dirty="0" smtClean="0">
                          <a:ln>
                            <a:noFill/>
                          </a:ln>
                          <a:solidFill>
                            <a:srgbClr val="000066"/>
                          </a:solidFill>
                          <a:effectLst/>
                          <a:latin typeface="Arial" charset="0"/>
                        </a:rPr>
                        <a:t>Tipo de segmentación</a:t>
                      </a:r>
                    </a:p>
                  </a:txBody>
                  <a:tcPr horzOverflow="overflow">
                    <a:lnL w="28575" cap="flat" cmpd="sng" algn="ctr">
                      <a:solidFill>
                        <a:srgbClr val="6996D5"/>
                      </a:solidFill>
                      <a:prstDash val="sysDash"/>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smtClean="0">
                          <a:ln>
                            <a:noFill/>
                          </a:ln>
                          <a:solidFill>
                            <a:srgbClr val="000066"/>
                          </a:solidFill>
                          <a:effectLst/>
                          <a:latin typeface="Arial" charset="0"/>
                        </a:rPr>
                        <a:t>Variables asociadas</a:t>
                      </a: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dirty="0" smtClean="0">
                          <a:ln>
                            <a:noFill/>
                          </a:ln>
                          <a:solidFill>
                            <a:srgbClr val="000066"/>
                          </a:solidFill>
                          <a:effectLst/>
                          <a:latin typeface="Arial" charset="0"/>
                        </a:rPr>
                        <a:t>Problemas Relevantes</a:t>
                      </a: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179388"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dirty="0" smtClean="0">
                          <a:ln>
                            <a:noFill/>
                          </a:ln>
                          <a:solidFill>
                            <a:srgbClr val="000066"/>
                          </a:solidFill>
                          <a:effectLst/>
                          <a:latin typeface="Arial" charset="0"/>
                        </a:rPr>
                        <a:t>Oportunidades</a:t>
                      </a:r>
                    </a:p>
                  </a:txBody>
                  <a:tcPr horzOverflow="overflow">
                    <a:lnL w="12700" cap="flat" cmpd="sng" algn="ctr">
                      <a:solidFill>
                        <a:srgbClr val="6B86B5"/>
                      </a:solidFill>
                      <a:prstDash val="solid"/>
                      <a:round/>
                      <a:headEnd type="none" w="med" len="med"/>
                      <a:tailEnd type="none" w="med" len="med"/>
                    </a:lnL>
                    <a:lnR w="28575" cap="flat" cmpd="sng" algn="ctr">
                      <a:solidFill>
                        <a:srgbClr val="6996D5"/>
                      </a:solidFill>
                      <a:prstDash val="sysDash"/>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r>
              <a:tr h="4396363">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Encuesta niños en edad escolar.</a:t>
                      </a:r>
                    </a:p>
                  </a:txBody>
                  <a:tcPr horzOverflow="overflow">
                    <a:lnL w="28575" cap="flat" cmpd="sng" algn="ctr">
                      <a:solidFill>
                        <a:srgbClr val="6996D5"/>
                      </a:solidFill>
                      <a:prstDash val="sysDash"/>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600" b="0" i="0" u="none" strike="noStrike" kern="1200" cap="none" normalizeH="0" baseline="0" dirty="0" smtClean="0">
                          <a:ln>
                            <a:noFill/>
                          </a:ln>
                          <a:solidFill>
                            <a:srgbClr val="000066"/>
                          </a:solidFill>
                          <a:effectLst/>
                          <a:latin typeface="Arial" charset="0"/>
                          <a:ea typeface="+mn-ea"/>
                          <a:cs typeface="+mn-cs"/>
                        </a:rPr>
                        <a:t>Acceso a Educación</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Apoyo en las tareas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1" i="1" u="none" strike="noStrike" cap="none" normalizeH="0" baseline="0" dirty="0" smtClean="0">
                          <a:ln>
                            <a:noFill/>
                          </a:ln>
                          <a:solidFill>
                            <a:srgbClr val="000066"/>
                          </a:solidFill>
                          <a:effectLst/>
                          <a:latin typeface="Arial" charset="0"/>
                        </a:rPr>
                        <a:t>Acceso a educación externa</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1" i="1" u="none" strike="noStrike" cap="none" normalizeH="0" baseline="0" dirty="0" smtClean="0">
                          <a:ln>
                            <a:noFill/>
                          </a:ln>
                          <a:solidFill>
                            <a:srgbClr val="000066"/>
                          </a:solidFill>
                          <a:effectLst/>
                          <a:latin typeface="Arial" charset="0"/>
                        </a:rPr>
                        <a:t>Padres que revisan sus deberes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Problemas con asignaturas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defRPr/>
                      </a:pPr>
                      <a:endParaRPr kumimoji="0" lang="es-ES" sz="16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defRPr/>
                      </a:pPr>
                      <a:r>
                        <a:rPr kumimoji="0" lang="es-ES" sz="1600" b="0" i="0" u="none" strike="noStrike" cap="none" normalizeH="0" baseline="0" dirty="0" smtClean="0">
                          <a:ln>
                            <a:noFill/>
                          </a:ln>
                          <a:solidFill>
                            <a:srgbClr val="000066"/>
                          </a:solidFill>
                          <a:effectLst/>
                          <a:latin typeface="Arial" charset="0"/>
                        </a:rPr>
                        <a:t>Acceso a Salud</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Enfermedades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Acceso a centros de atención médicos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1" i="1" u="none" strike="noStrike" cap="none" normalizeH="0" baseline="0" dirty="0" smtClean="0">
                          <a:ln>
                            <a:noFill/>
                          </a:ln>
                          <a:solidFill>
                            <a:srgbClr val="000066"/>
                          </a:solidFill>
                          <a:effectLst/>
                          <a:latin typeface="Arial" charset="0"/>
                        </a:rPr>
                        <a:t>Automedicación</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0" i="0" u="none" strike="noStrike" cap="none" normalizeH="0" baseline="0" dirty="0" smtClean="0">
                          <a:ln>
                            <a:noFill/>
                          </a:ln>
                          <a:solidFill>
                            <a:srgbClr val="000066"/>
                          </a:solidFill>
                          <a:effectLst/>
                          <a:latin typeface="Arial" charset="0"/>
                        </a:rPr>
                        <a:t>Existe un número de niños que no acceden con regularidad a la educación, un grupo de encuestados no reciben apoyo para elaborar sus tareas, así mismo existen casos que sus padres no revisan sus deberes además de problemas de rendimiento en asignaturas.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0" i="0" u="none" strike="noStrike" cap="none" normalizeH="0" baseline="0" dirty="0" smtClean="0">
                          <a:ln>
                            <a:noFill/>
                          </a:ln>
                          <a:solidFill>
                            <a:srgbClr val="000066"/>
                          </a:solidFill>
                          <a:effectLst/>
                          <a:latin typeface="Arial" charset="0"/>
                        </a:rPr>
                        <a:t>El acceso a la salud es limitado y generalmente son auto medicados en la mayoría de casos ante la presencia de enfermedades.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kern="1200" cap="none" normalizeH="0" baseline="0" dirty="0" smtClean="0">
                          <a:ln>
                            <a:noFill/>
                          </a:ln>
                          <a:solidFill>
                            <a:srgbClr val="000066"/>
                          </a:solidFill>
                          <a:effectLst/>
                          <a:latin typeface="Arial" charset="0"/>
                          <a:ea typeface="+mn-ea"/>
                          <a:cs typeface="+mn-cs"/>
                        </a:rPr>
                        <a:t>Dentro del área educativa los voluntarios deberán desempeñar un papel importante, porque </a:t>
                      </a:r>
                      <a:r>
                        <a:rPr kumimoji="0" lang="es-ES" sz="1400" b="1" i="1" u="none" strike="noStrike" kern="1200" cap="none" normalizeH="0" baseline="0" dirty="0" smtClean="0">
                          <a:ln>
                            <a:noFill/>
                          </a:ln>
                          <a:solidFill>
                            <a:srgbClr val="000066"/>
                          </a:solidFill>
                          <a:effectLst/>
                          <a:latin typeface="Arial" charset="0"/>
                          <a:ea typeface="+mn-ea"/>
                          <a:cs typeface="+mn-cs"/>
                        </a:rPr>
                        <a:t>contribuirían con sus gestiones de manera directa en el proceso de enseñanza – aprendizaje</a:t>
                      </a:r>
                      <a:r>
                        <a:rPr kumimoji="0" lang="es-ES" sz="1400" b="0" i="0" u="none" strike="noStrike" kern="1200" cap="none" normalizeH="0" baseline="0" dirty="0" smtClean="0">
                          <a:ln>
                            <a:noFill/>
                          </a:ln>
                          <a:solidFill>
                            <a:srgbClr val="000066"/>
                          </a:solidFill>
                          <a:effectLst/>
                          <a:latin typeface="Arial" charset="0"/>
                          <a:ea typeface="+mn-ea"/>
                          <a:cs typeface="+mn-cs"/>
                        </a:rPr>
                        <a:t>, teniendo un involucramiento con las familias y el sector educativo donde se muestran los problemas más recurrentes.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kern="1200" cap="none" normalizeH="0" baseline="0" dirty="0" smtClean="0">
                        <a:ln>
                          <a:noFill/>
                        </a:ln>
                        <a:solidFill>
                          <a:srgbClr val="000066"/>
                        </a:solidFill>
                        <a:effectLst/>
                        <a:latin typeface="Arial" charset="0"/>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kern="1200" cap="none" normalizeH="0" baseline="0" dirty="0" smtClean="0">
                          <a:ln>
                            <a:noFill/>
                          </a:ln>
                          <a:solidFill>
                            <a:srgbClr val="000066"/>
                          </a:solidFill>
                          <a:effectLst/>
                          <a:latin typeface="Arial" charset="0"/>
                          <a:ea typeface="+mn-ea"/>
                          <a:cs typeface="+mn-cs"/>
                        </a:rPr>
                        <a:t>En cuanto al acceso a la salud, algunos voluntarios están capacitados en aspectos básicos de primeros auxilios, lo cual fortalecería el plan de manejo de riesgos ya sea evitando, previniendo, transfiriendo o con alguna medida de contingencia. Y que disminuya el impacto ante la enfermedad como un evento.</a:t>
                      </a:r>
                    </a:p>
                  </a:txBody>
                  <a:tcPr horzOverflow="overflow">
                    <a:lnL w="12700" cap="flat" cmpd="sng" algn="ctr">
                      <a:solidFill>
                        <a:srgbClr val="6B86B5"/>
                      </a:solidFill>
                      <a:prstDash val="solid"/>
                      <a:round/>
                      <a:headEnd type="none" w="med" len="med"/>
                      <a:tailEnd type="none" w="med" len="med"/>
                    </a:lnL>
                    <a:lnR w="28575" cap="flat" cmpd="sng" algn="ctr">
                      <a:solidFill>
                        <a:srgbClr val="6996D5"/>
                      </a:solidFill>
                      <a:prstDash val="sysDash"/>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r>
            </a:tbl>
          </a:graphicData>
        </a:graphic>
      </p:graphicFrame>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ES" dirty="0" smtClean="0"/>
              <a:t>ANALISIS DE DATOS Y CONSTRASTACIÓN DE RESULTADOS</a:t>
            </a:r>
          </a:p>
        </p:txBody>
      </p:sp>
      <p:graphicFrame>
        <p:nvGraphicFramePr>
          <p:cNvPr id="256189" name="Group 189"/>
          <p:cNvGraphicFramePr>
            <a:graphicFrameLocks noGrp="1"/>
          </p:cNvGraphicFramePr>
          <p:nvPr/>
        </p:nvGraphicFramePr>
        <p:xfrm>
          <a:off x="217488" y="1030288"/>
          <a:ext cx="8753475" cy="4630026"/>
        </p:xfrm>
        <a:graphic>
          <a:graphicData uri="http://schemas.openxmlformats.org/drawingml/2006/table">
            <a:tbl>
              <a:tblPr/>
              <a:tblGrid>
                <a:gridCol w="1409700"/>
                <a:gridCol w="2087562"/>
                <a:gridCol w="2119313"/>
                <a:gridCol w="3136900"/>
              </a:tblGrid>
              <a:tr h="612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1" i="0" u="none" strike="noStrike" cap="none" normalizeH="0" baseline="0" dirty="0" smtClean="0">
                          <a:ln>
                            <a:noFill/>
                          </a:ln>
                          <a:solidFill>
                            <a:srgbClr val="000066"/>
                          </a:solidFill>
                          <a:effectLst/>
                          <a:latin typeface="Arial" charset="0"/>
                        </a:rPr>
                        <a:t>Tipo de segmentación</a:t>
                      </a:r>
                    </a:p>
                  </a:txBody>
                  <a:tcPr horzOverflow="overflow">
                    <a:lnL w="28575" cap="flat" cmpd="sng" algn="ctr">
                      <a:solidFill>
                        <a:srgbClr val="6996D5"/>
                      </a:solidFill>
                      <a:prstDash val="sysDash"/>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smtClean="0">
                          <a:ln>
                            <a:noFill/>
                          </a:ln>
                          <a:solidFill>
                            <a:srgbClr val="000066"/>
                          </a:solidFill>
                          <a:effectLst/>
                          <a:latin typeface="Arial" charset="0"/>
                        </a:rPr>
                        <a:t>Variables asociadas</a:t>
                      </a: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dirty="0" smtClean="0">
                          <a:ln>
                            <a:noFill/>
                          </a:ln>
                          <a:solidFill>
                            <a:srgbClr val="000066"/>
                          </a:solidFill>
                          <a:effectLst/>
                          <a:latin typeface="Arial" charset="0"/>
                        </a:rPr>
                        <a:t>Problemas Relevantes</a:t>
                      </a: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179388" algn="ctr" defTabSz="914400" rtl="0" eaLnBrk="1" fontAlgn="base" latinLnBrk="0" hangingPunct="1">
                        <a:lnSpc>
                          <a:spcPct val="100000"/>
                        </a:lnSpc>
                        <a:spcBef>
                          <a:spcPct val="20000"/>
                        </a:spcBef>
                        <a:spcAft>
                          <a:spcPct val="0"/>
                        </a:spcAft>
                        <a:buClrTx/>
                        <a:buSzTx/>
                        <a:buFontTx/>
                        <a:buNone/>
                        <a:tabLst>
                          <a:tab pos="179388" algn="l"/>
                        </a:tabLst>
                      </a:pPr>
                      <a:r>
                        <a:rPr kumimoji="0" lang="es-ES" sz="1400" b="1" i="0" u="none" strike="noStrike" cap="none" normalizeH="0" baseline="0" smtClean="0">
                          <a:ln>
                            <a:noFill/>
                          </a:ln>
                          <a:solidFill>
                            <a:srgbClr val="000066"/>
                          </a:solidFill>
                          <a:effectLst/>
                          <a:latin typeface="Arial" charset="0"/>
                        </a:rPr>
                        <a:t>Resultados</a:t>
                      </a:r>
                    </a:p>
                  </a:txBody>
                  <a:tcPr horzOverflow="overflow">
                    <a:lnL w="12700" cap="flat" cmpd="sng" algn="ctr">
                      <a:solidFill>
                        <a:srgbClr val="6B86B5"/>
                      </a:solidFill>
                      <a:prstDash val="solid"/>
                      <a:round/>
                      <a:headEnd type="none" w="med" len="med"/>
                      <a:tailEnd type="none" w="med" len="med"/>
                    </a:lnL>
                    <a:lnR w="28575" cap="flat" cmpd="sng" algn="ctr">
                      <a:solidFill>
                        <a:srgbClr val="6996D5"/>
                      </a:solidFill>
                      <a:prstDash val="sysDash"/>
                      <a:round/>
                      <a:headEnd type="none" w="med" len="med"/>
                      <a:tailEnd type="none" w="med" len="med"/>
                    </a:lnR>
                    <a:lnT w="28575" cap="flat" cmpd="sng" algn="ctr">
                      <a:solidFill>
                        <a:srgbClr val="6996D5"/>
                      </a:solidFill>
                      <a:prstDash val="sysDash"/>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r>
              <a:tr h="2105689">
                <a:tc>
                  <a:txBody>
                    <a:bodyPr/>
                    <a:lstStyle/>
                    <a:p>
                      <a:pPr marL="0" marR="0" lvl="0" indent="0" algn="l" defTabSz="914400" rtl="0" eaLnBrk="1" fontAlgn="base" latinLnBrk="0" hangingPunct="1">
                        <a:lnSpc>
                          <a:spcPct val="100000"/>
                        </a:lnSpc>
                        <a:spcBef>
                          <a:spcPct val="5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Encuesta Voluntarios comunitarios.</a:t>
                      </a:r>
                    </a:p>
                  </a:txBody>
                  <a:tcPr horzOverflow="overflow">
                    <a:lnL w="28575" cap="flat" cmpd="sng" algn="ctr">
                      <a:solidFill>
                        <a:srgbClr val="6996D5"/>
                      </a:solidFill>
                      <a:prstDash val="sysDash"/>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Organización comunitaria</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Relaciones entre vecinos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Personas con buena voluntad</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Experiencias como voluntarios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Características del voluntariado (competencias y habilidades)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Problemas que conlleva el ser voluntario</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Reciprocidad o incentivos requeridos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0" i="0" u="none" strike="noStrike" cap="none" normalizeH="0" baseline="0" dirty="0" smtClean="0">
                          <a:ln>
                            <a:noFill/>
                          </a:ln>
                          <a:solidFill>
                            <a:srgbClr val="000066"/>
                          </a:solidFill>
                          <a:effectLst/>
                          <a:latin typeface="Arial" charset="0"/>
                        </a:rPr>
                        <a:t>Débil organización comunitaria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0" i="0" u="none" strike="noStrike" cap="none" normalizeH="0" baseline="0" dirty="0" smtClean="0">
                          <a:ln>
                            <a:noFill/>
                          </a:ln>
                          <a:solidFill>
                            <a:srgbClr val="000066"/>
                          </a:solidFill>
                          <a:effectLst/>
                          <a:latin typeface="Arial" charset="0"/>
                        </a:rPr>
                        <a:t>Necesidades de Capacitación</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400" b="0" i="0" u="none" strike="noStrike" cap="none" normalizeH="0" baseline="0" dirty="0" smtClean="0">
                          <a:ln>
                            <a:noFill/>
                          </a:ln>
                          <a:solidFill>
                            <a:srgbClr val="000066"/>
                          </a:solidFill>
                          <a:effectLst/>
                          <a:latin typeface="Arial" charset="0"/>
                        </a:rPr>
                        <a:t>Desconocimiento de la conformación de organizaciones y veedurías.</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s-ES" sz="1400" b="0" i="0" u="none" strike="noStrike" cap="none" normalizeH="0" baseline="0" dirty="0" smtClean="0">
                        <a:ln>
                          <a:noFill/>
                        </a:ln>
                        <a:solidFill>
                          <a:srgbClr val="000066"/>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s-ES" sz="1400" b="0" i="0" u="none" strike="noStrike" cap="none" normalizeH="0" baseline="0" dirty="0" smtClean="0">
                          <a:ln>
                            <a:noFill/>
                          </a:ln>
                          <a:solidFill>
                            <a:srgbClr val="000066"/>
                          </a:solidFill>
                          <a:effectLst/>
                          <a:latin typeface="Arial" charset="0"/>
                        </a:rPr>
                        <a:t>Necesidades de motivación para el trabajo.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6B86B5"/>
                      </a:solidFill>
                      <a:prstDash val="solid"/>
                      <a:round/>
                      <a:headEnd type="none" w="med" len="med"/>
                      <a:tailEnd type="none" w="med" len="med"/>
                    </a:lnL>
                    <a:lnR w="12700" cap="flat" cmpd="sng" algn="ctr">
                      <a:solidFill>
                        <a:srgbClr val="6B86B5"/>
                      </a:solidFill>
                      <a:prstDash val="solid"/>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r>
                        <a:rPr kumimoji="0" lang="es-ES" sz="1400" b="0" i="0" u="none" strike="noStrike" cap="none" normalizeH="0" baseline="0" dirty="0" smtClean="0">
                          <a:ln>
                            <a:noFill/>
                          </a:ln>
                          <a:solidFill>
                            <a:srgbClr val="000066"/>
                          </a:solidFill>
                          <a:effectLst/>
                          <a:latin typeface="Arial" charset="0"/>
                        </a:rPr>
                        <a:t>Existe una baja organización comunitaria, es muy evidente que a pesar de la intervención de actores en la zona, </a:t>
                      </a:r>
                      <a:r>
                        <a:rPr kumimoji="0" lang="es-ES" sz="1400" b="1" i="1" u="none" strike="noStrike" cap="none" normalizeH="0" baseline="0" dirty="0" smtClean="0">
                          <a:ln>
                            <a:noFill/>
                          </a:ln>
                          <a:solidFill>
                            <a:srgbClr val="000066"/>
                          </a:solidFill>
                          <a:effectLst/>
                          <a:latin typeface="Arial" charset="0"/>
                        </a:rPr>
                        <a:t>se requiere de una capacitación en el voluntariado</a:t>
                      </a:r>
                      <a:r>
                        <a:rPr kumimoji="0" lang="es-ES" sz="1400" b="0" i="0" u="none" strike="noStrike" cap="none" normalizeH="0" baseline="0" dirty="0" smtClean="0">
                          <a:ln>
                            <a:noFill/>
                          </a:ln>
                          <a:solidFill>
                            <a:srgbClr val="000066"/>
                          </a:solidFill>
                          <a:effectLst/>
                          <a:latin typeface="Arial" charset="0"/>
                        </a:rPr>
                        <a:t>, adicionalmente es </a:t>
                      </a:r>
                      <a:r>
                        <a:rPr kumimoji="0" lang="es-ES" sz="1400" b="1" i="1" u="none" strike="noStrike" cap="none" normalizeH="0" baseline="0" dirty="0" smtClean="0">
                          <a:ln>
                            <a:noFill/>
                          </a:ln>
                          <a:solidFill>
                            <a:srgbClr val="000066"/>
                          </a:solidFill>
                          <a:effectLst/>
                          <a:latin typeface="Arial" charset="0"/>
                        </a:rPr>
                        <a:t>una necesidad </a:t>
                      </a:r>
                      <a:r>
                        <a:rPr kumimoji="0" lang="es-ES" sz="1400" b="0" i="0" u="none" strike="noStrike" cap="none" normalizeH="0" baseline="0" dirty="0" smtClean="0">
                          <a:ln>
                            <a:noFill/>
                          </a:ln>
                          <a:solidFill>
                            <a:srgbClr val="000066"/>
                          </a:solidFill>
                          <a:effectLst/>
                          <a:latin typeface="Arial" charset="0"/>
                        </a:rPr>
                        <a:t>manifestada por ellos, que desinteresadamente trabajan por el buen vivir de los niños y niñas de sus comunidades.</a:t>
                      </a:r>
                    </a:p>
                    <a:p>
                      <a:pPr marL="0" marR="0" lvl="0" indent="0" algn="l" defTabSz="914400" rtl="0" eaLnBrk="1" fontAlgn="base" latinLnBrk="0" hangingPunct="1">
                        <a:lnSpc>
                          <a:spcPct val="100000"/>
                        </a:lnSpc>
                        <a:spcBef>
                          <a:spcPct val="20000"/>
                        </a:spcBef>
                        <a:spcAft>
                          <a:spcPct val="0"/>
                        </a:spcAft>
                        <a:buClrTx/>
                        <a:buSzTx/>
                        <a:buFontTx/>
                        <a:buNone/>
                        <a:tabLst>
                          <a:tab pos="179388" algn="l"/>
                        </a:tabLst>
                      </a:pPr>
                      <a:endParaRPr kumimoji="0" lang="es-ES" sz="14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6B86B5"/>
                      </a:solidFill>
                      <a:prstDash val="solid"/>
                      <a:round/>
                      <a:headEnd type="none" w="med" len="med"/>
                      <a:tailEnd type="none" w="med" len="med"/>
                    </a:lnL>
                    <a:lnR w="28575" cap="flat" cmpd="sng" algn="ctr">
                      <a:solidFill>
                        <a:srgbClr val="6996D5"/>
                      </a:solidFill>
                      <a:prstDash val="sysDash"/>
                      <a:round/>
                      <a:headEnd type="none" w="med" len="med"/>
                      <a:tailEnd type="none" w="med" len="med"/>
                    </a:lnR>
                    <a:lnT w="12700" cap="flat" cmpd="sng" algn="ctr">
                      <a:solidFill>
                        <a:srgbClr val="6B86B5"/>
                      </a:solidFill>
                      <a:prstDash val="solid"/>
                      <a:round/>
                      <a:headEnd type="none" w="med" len="med"/>
                      <a:tailEnd type="none" w="med" len="med"/>
                    </a:lnT>
                    <a:lnB w="12700" cap="flat" cmpd="sng" algn="ctr">
                      <a:solidFill>
                        <a:srgbClr val="6B86B5"/>
                      </a:solidFill>
                      <a:prstDash val="solid"/>
                      <a:round/>
                      <a:headEnd type="none" w="med" len="med"/>
                      <a:tailEnd type="none" w="med" len="med"/>
                    </a:lnB>
                    <a:lnTlToBr>
                      <a:noFill/>
                    </a:lnTlToBr>
                    <a:lnBlToTr>
                      <a:noFill/>
                    </a:lnBlToTr>
                    <a:noFill/>
                  </a:tcPr>
                </a:tc>
              </a:tr>
            </a:tbl>
          </a:graphicData>
        </a:graphic>
      </p:graphicFrame>
      <p:sp>
        <p:nvSpPr>
          <p:cNvPr id="4" name="3 Rectángulo"/>
          <p:cNvSpPr/>
          <p:nvPr/>
        </p:nvSpPr>
        <p:spPr bwMode="auto">
          <a:xfrm>
            <a:off x="0" y="6143644"/>
            <a:ext cx="9144000" cy="714356"/>
          </a:xfrm>
          <a:prstGeom prst="rect">
            <a:avLst/>
          </a:prstGeom>
          <a:solidFill>
            <a:srgbClr val="47618F"/>
          </a:solidFill>
          <a:ln w="9525"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C" sz="1000" b="1" dirty="0" smtClean="0">
                <a:solidFill>
                  <a:schemeClr val="bg1"/>
                </a:solidFill>
              </a:rPr>
              <a:t>PRÁCTICAS DEL VOLUNTARIADO COMUNIDARIO Y SU INCIDENCIA EN EL  ACCESO A LOS SERVICIOS DE SALUD Y EDUCACIÓN DE LOS NIÑOS EN EDAD ESCOLAR (6-12 AÑOS) DE LA PARROQUIA “SAN SEBASTIAN” PROVINCIA DE MANABI</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dirty="0" smtClean="0">
                <a:ln>
                  <a:noFill/>
                </a:ln>
                <a:solidFill>
                  <a:schemeClr val="bg1"/>
                </a:solidFill>
                <a:effectLst/>
                <a:latin typeface="Arial" charset="0"/>
              </a:rPr>
              <a:t>Santiago V.</a:t>
            </a:r>
            <a:r>
              <a:rPr kumimoji="0" lang="es-EC" sz="1000" b="1" i="0" u="none" strike="noStrike" cap="none" normalizeH="0" dirty="0" smtClean="0">
                <a:ln>
                  <a:noFill/>
                </a:ln>
                <a:solidFill>
                  <a:schemeClr val="bg1"/>
                </a:solidFill>
                <a:effectLst/>
                <a:latin typeface="Arial" charset="0"/>
              </a:rPr>
              <a:t> Espín Ramos</a:t>
            </a:r>
          </a:p>
          <a:p>
            <a:pPr marL="0" marR="0" indent="0" algn="ctr"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dirty="0" smtClean="0">
                <a:ln>
                  <a:noFill/>
                </a:ln>
                <a:solidFill>
                  <a:schemeClr val="bg1"/>
                </a:solidFill>
                <a:effectLst/>
                <a:latin typeface="Arial" charset="0"/>
              </a:rPr>
              <a:t>Informe final de Investigación. Maestría en Gerencia de Proyectos Educativos y Sociales</a:t>
            </a:r>
            <a:endParaRPr kumimoji="0" lang="es-EC" sz="1000" b="1"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80808"/>
      </a:hlink>
      <a:folHlink>
        <a:srgbClr val="B2B2B2"/>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80808"/>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ersonalizado">
  <a:themeElements>
    <a:clrScheme name="1_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ersonaliz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lnDef>
  </a:objectDefaults>
  <a:extraClrSchemeLst>
    <a:extraClrScheme>
      <a:clrScheme name="1_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iseño personalizado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80808"/>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iseño personalizado">
  <a:themeElements>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ersonaliz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lnDef>
  </a:objectDefaults>
  <a:extraClrSchemeLst>
    <a:extraClrScheme>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seño personalizado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80808"/>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rgbClr val="000066"/>
            </a:solidFill>
            <a:effectLst/>
            <a:latin typeface="Arial"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Diseño predeterminado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80808"/>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6068</TotalTime>
  <Words>2854</Words>
  <Application>Microsoft Office PowerPoint</Application>
  <PresentationFormat>Presentación en pantalla (4:3)</PresentationFormat>
  <Paragraphs>346</Paragraphs>
  <Slides>17</Slides>
  <Notes>15</Notes>
  <HiddenSlides>0</HiddenSlides>
  <MMClips>0</MMClips>
  <ScaleCrop>false</ScaleCrop>
  <HeadingPairs>
    <vt:vector size="4" baseType="variant">
      <vt:variant>
        <vt:lpstr>Tema</vt:lpstr>
      </vt:variant>
      <vt:variant>
        <vt:i4>4</vt:i4>
      </vt:variant>
      <vt:variant>
        <vt:lpstr>Títulos de diapositiva</vt:lpstr>
      </vt:variant>
      <vt:variant>
        <vt:i4>17</vt:i4>
      </vt:variant>
    </vt:vector>
  </HeadingPairs>
  <TitlesOfParts>
    <vt:vector size="21" baseType="lpstr">
      <vt:lpstr>Diseño predeterminado</vt:lpstr>
      <vt:lpstr>1_Diseño personalizado</vt:lpstr>
      <vt:lpstr>Diseño personalizado</vt:lpstr>
      <vt:lpstr>1_Diseño predeterminado</vt:lpstr>
      <vt:lpstr>Presentación de PowerPoint</vt:lpstr>
      <vt:lpstr>ESQUEMA DE LA INTERVENCIÓN</vt:lpstr>
      <vt:lpstr>EL PROBLEMA </vt:lpstr>
      <vt:lpstr>OBJETIVOS</vt:lpstr>
      <vt:lpstr>JUSTIFICACIÓN</vt:lpstr>
      <vt:lpstr>MARCO TEÓRICO</vt:lpstr>
      <vt:lpstr>METODOLOGÍA</vt:lpstr>
      <vt:lpstr>ANALISIS DE DATOS Y CONSTRASTACIÓN DE RESULTADOS</vt:lpstr>
      <vt:lpstr>ANALISIS DE DATOS Y CONSTRASTACIÓN DE RESULTADOS</vt:lpstr>
      <vt:lpstr>ANALISIS DE DATOS Y CONSTRASTACIÓN DE RESULTADOS</vt:lpstr>
      <vt:lpstr>CONCLUSIONES</vt:lpstr>
      <vt:lpstr>PROPUESTA ALTERNATIVA DE SOLUCIÓN</vt:lpstr>
      <vt:lpstr>PROPUESTA ALTERNATIVA DE SOLUCIÓN</vt:lpstr>
      <vt:lpstr>PROPUESTA ALTERNATIVA DE SOLUCIÓN</vt:lpstr>
      <vt:lpstr>PROPUESTA ALTERNATIVA DE SOLUCIÓN</vt:lpstr>
      <vt:lpstr>PROPUESTA ALTERNATIVA DE SOLUCIÓN</vt:lpstr>
      <vt:lpstr>Presentación de PowerPoint</vt:lpstr>
    </vt:vector>
  </TitlesOfParts>
  <Company>ole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Santiago E</dc:creator>
  <cp:lastModifiedBy>Ing. Luis Táez</cp:lastModifiedBy>
  <cp:revision>53</cp:revision>
  <dcterms:created xsi:type="dcterms:W3CDTF">2007-06-13T14:24:10Z</dcterms:created>
  <dcterms:modified xsi:type="dcterms:W3CDTF">2013-09-12T16:54:46Z</dcterms:modified>
</cp:coreProperties>
</file>