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38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Office_Excel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Hoja_de_c_lculo_de_Microsoft_Office_Excel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Hoja_de_c_lculo_de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Hoja_de_c_lculo_de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Hoja_de_c_lculo_de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Hoja_de_c_lculo_de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Hoja_de_c_lculo_de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Hoja_de_c_lculo_de_Microsoft_Office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Hoja_de_c_lculo_de_Microsoft_Office_Excel8.xlsx"/></Relationships>
</file>

<file path=ppt/charts/_rels/chart9.xml.rels><?xml version="1.0" encoding="UTF-8" standalone="yes"?>
<Relationships xmlns="http://schemas.openxmlformats.org/package/2006/relationships"><Relationship Id="rId1" Type="http://schemas.openxmlformats.org/officeDocument/2006/relationships/package" Target="../embeddings/Hoja_de_c_lculo_de_Microsoft_Office_Excel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plotArea>
      <c:layout/>
      <c:barChart>
        <c:barDir val="col"/>
        <c:grouping val="clustered"/>
        <c:ser>
          <c:idx val="0"/>
          <c:order val="0"/>
          <c:tx>
            <c:strRef>
              <c:f>Hoja1!$B$1</c:f>
              <c:strCache>
                <c:ptCount val="1"/>
                <c:pt idx="0">
                  <c:v>Docentes</c:v>
                </c:pt>
              </c:strCache>
            </c:strRef>
          </c:tx>
          <c:dLbls>
            <c:showVal val="1"/>
          </c:dLbls>
          <c:cat>
            <c:strRef>
              <c:f>Hoja1!$A$2:$A$9</c:f>
              <c:strCache>
                <c:ptCount val="8"/>
                <c:pt idx="0">
                  <c:v>Egresado</c:v>
                </c:pt>
                <c:pt idx="1">
                  <c:v>Entrenador</c:v>
                </c:pt>
                <c:pt idx="2">
                  <c:v>Licenciado de Educacion fisica</c:v>
                </c:pt>
                <c:pt idx="3">
                  <c:v>Magister</c:v>
                </c:pt>
                <c:pt idx="4">
                  <c:v>Doctor</c:v>
                </c:pt>
                <c:pt idx="5">
                  <c:v>Otro </c:v>
                </c:pt>
                <c:pt idx="6">
                  <c:v>No responden</c:v>
                </c:pt>
                <c:pt idx="7">
                  <c:v>Total</c:v>
                </c:pt>
              </c:strCache>
            </c:strRef>
          </c:cat>
          <c:val>
            <c:numRef>
              <c:f>Hoja1!$B$2:$B$9</c:f>
              <c:numCache>
                <c:formatCode>General</c:formatCode>
                <c:ptCount val="8"/>
                <c:pt idx="0">
                  <c:v>0</c:v>
                </c:pt>
                <c:pt idx="1">
                  <c:v>0</c:v>
                </c:pt>
                <c:pt idx="2">
                  <c:v>8</c:v>
                </c:pt>
                <c:pt idx="3">
                  <c:v>0</c:v>
                </c:pt>
                <c:pt idx="4">
                  <c:v>0</c:v>
                </c:pt>
                <c:pt idx="5">
                  <c:v>0</c:v>
                </c:pt>
                <c:pt idx="6">
                  <c:v>0</c:v>
                </c:pt>
                <c:pt idx="7">
                  <c:v>8</c:v>
                </c:pt>
              </c:numCache>
            </c:numRef>
          </c:val>
        </c:ser>
        <c:ser>
          <c:idx val="1"/>
          <c:order val="1"/>
          <c:tx>
            <c:strRef>
              <c:f>Hoja1!$C$1</c:f>
              <c:strCache>
                <c:ptCount val="1"/>
                <c:pt idx="0">
                  <c:v>100%</c:v>
                </c:pt>
              </c:strCache>
            </c:strRef>
          </c:tx>
          <c:cat>
            <c:strRef>
              <c:f>Hoja1!$A$2:$A$9</c:f>
              <c:strCache>
                <c:ptCount val="8"/>
                <c:pt idx="0">
                  <c:v>Egresado</c:v>
                </c:pt>
                <c:pt idx="1">
                  <c:v>Entrenador</c:v>
                </c:pt>
                <c:pt idx="2">
                  <c:v>Licenciado de Educacion fisica</c:v>
                </c:pt>
                <c:pt idx="3">
                  <c:v>Magister</c:v>
                </c:pt>
                <c:pt idx="4">
                  <c:v>Doctor</c:v>
                </c:pt>
                <c:pt idx="5">
                  <c:v>Otro </c:v>
                </c:pt>
                <c:pt idx="6">
                  <c:v>No responden</c:v>
                </c:pt>
                <c:pt idx="7">
                  <c:v>Total</c:v>
                </c:pt>
              </c:strCache>
            </c:strRef>
          </c:cat>
          <c:val>
            <c:numRef>
              <c:f>Hoja1!$C$2:$C$9</c:f>
              <c:numCache>
                <c:formatCode>General</c:formatCode>
                <c:ptCount val="8"/>
                <c:pt idx="0">
                  <c:v>0</c:v>
                </c:pt>
                <c:pt idx="1">
                  <c:v>0</c:v>
                </c:pt>
                <c:pt idx="2">
                  <c:v>100</c:v>
                </c:pt>
                <c:pt idx="3">
                  <c:v>0</c:v>
                </c:pt>
                <c:pt idx="4">
                  <c:v>0</c:v>
                </c:pt>
                <c:pt idx="5">
                  <c:v>0</c:v>
                </c:pt>
                <c:pt idx="6">
                  <c:v>0</c:v>
                </c:pt>
                <c:pt idx="7">
                  <c:v>100</c:v>
                </c:pt>
              </c:numCache>
            </c:numRef>
          </c:val>
        </c:ser>
        <c:axId val="80308096"/>
        <c:axId val="80345344"/>
      </c:barChart>
      <c:catAx>
        <c:axId val="80308096"/>
        <c:scaling>
          <c:orientation val="minMax"/>
        </c:scaling>
        <c:axPos val="b"/>
        <c:tickLblPos val="nextTo"/>
        <c:crossAx val="80345344"/>
        <c:crosses val="autoZero"/>
        <c:auto val="1"/>
        <c:lblAlgn val="ctr"/>
        <c:lblOffset val="100"/>
      </c:catAx>
      <c:valAx>
        <c:axId val="80345344"/>
        <c:scaling>
          <c:orientation val="minMax"/>
        </c:scaling>
        <c:axPos val="l"/>
        <c:majorGridlines/>
        <c:numFmt formatCode="General" sourceLinked="1"/>
        <c:tickLblPos val="nextTo"/>
        <c:crossAx val="80308096"/>
        <c:crosses val="autoZero"/>
        <c:crossBetween val="between"/>
      </c:valAx>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s-ES"/>
  <c:style val="16"/>
  <c:chart>
    <c:plotArea>
      <c:layout>
        <c:manualLayout>
          <c:layoutTarget val="inner"/>
          <c:xMode val="edge"/>
          <c:yMode val="edge"/>
          <c:x val="0.1101083227453529"/>
          <c:y val="0.13080239652776343"/>
          <c:w val="0.75237034213380982"/>
          <c:h val="0.52029565608809014"/>
        </c:manualLayout>
      </c:layout>
      <c:barChart>
        <c:barDir val="col"/>
        <c:grouping val="clustered"/>
        <c:ser>
          <c:idx val="0"/>
          <c:order val="0"/>
          <c:tx>
            <c:strRef>
              <c:f>Hoja1!$B$1</c:f>
              <c:strCache>
                <c:ptCount val="1"/>
                <c:pt idx="0">
                  <c:v>Docentes</c:v>
                </c:pt>
              </c:strCache>
            </c:strRef>
          </c:tx>
          <c:dLbls>
            <c:showVal val="1"/>
          </c:dLbls>
          <c:cat>
            <c:strRef>
              <c:f>Hoja1!$A$2:$A$6</c:f>
              <c:strCache>
                <c:ptCount val="5"/>
                <c:pt idx="0">
                  <c:v>Test</c:v>
                </c:pt>
                <c:pt idx="1">
                  <c:v>Pruebas fisicas</c:v>
                </c:pt>
                <c:pt idx="2">
                  <c:v>Circuitos</c:v>
                </c:pt>
                <c:pt idx="3">
                  <c:v>No responden</c:v>
                </c:pt>
                <c:pt idx="4">
                  <c:v>Total</c:v>
                </c:pt>
              </c:strCache>
            </c:strRef>
          </c:cat>
          <c:val>
            <c:numRef>
              <c:f>Hoja1!$B$2:$B$6</c:f>
              <c:numCache>
                <c:formatCode>General</c:formatCode>
                <c:ptCount val="5"/>
                <c:pt idx="0">
                  <c:v>4</c:v>
                </c:pt>
                <c:pt idx="1">
                  <c:v>1</c:v>
                </c:pt>
                <c:pt idx="2">
                  <c:v>2</c:v>
                </c:pt>
                <c:pt idx="3">
                  <c:v>1</c:v>
                </c:pt>
                <c:pt idx="4">
                  <c:v>8</c:v>
                </c:pt>
              </c:numCache>
            </c:numRef>
          </c:val>
        </c:ser>
        <c:ser>
          <c:idx val="1"/>
          <c:order val="1"/>
          <c:tx>
            <c:strRef>
              <c:f>Hoja1!$C$1</c:f>
              <c:strCache>
                <c:ptCount val="1"/>
                <c:pt idx="0">
                  <c:v>100%</c:v>
                </c:pt>
              </c:strCache>
            </c:strRef>
          </c:tx>
          <c:dLbls>
            <c:showVal val="1"/>
          </c:dLbls>
          <c:cat>
            <c:strRef>
              <c:f>Hoja1!$A$2:$A$6</c:f>
              <c:strCache>
                <c:ptCount val="5"/>
                <c:pt idx="0">
                  <c:v>Test</c:v>
                </c:pt>
                <c:pt idx="1">
                  <c:v>Pruebas fisicas</c:v>
                </c:pt>
                <c:pt idx="2">
                  <c:v>Circuitos</c:v>
                </c:pt>
                <c:pt idx="3">
                  <c:v>No responden</c:v>
                </c:pt>
                <c:pt idx="4">
                  <c:v>Total</c:v>
                </c:pt>
              </c:strCache>
            </c:strRef>
          </c:cat>
          <c:val>
            <c:numRef>
              <c:f>Hoja1!$C$2:$C$6</c:f>
              <c:numCache>
                <c:formatCode>General</c:formatCode>
                <c:ptCount val="5"/>
                <c:pt idx="0">
                  <c:v>50</c:v>
                </c:pt>
                <c:pt idx="1">
                  <c:v>12.5</c:v>
                </c:pt>
                <c:pt idx="2">
                  <c:v>25</c:v>
                </c:pt>
                <c:pt idx="3">
                  <c:v>12.5</c:v>
                </c:pt>
                <c:pt idx="4">
                  <c:v>100</c:v>
                </c:pt>
              </c:numCache>
            </c:numRef>
          </c:val>
        </c:ser>
        <c:axId val="83647488"/>
        <c:axId val="83653376"/>
      </c:barChart>
      <c:catAx>
        <c:axId val="83647488"/>
        <c:scaling>
          <c:orientation val="minMax"/>
        </c:scaling>
        <c:axPos val="b"/>
        <c:tickLblPos val="nextTo"/>
        <c:crossAx val="83653376"/>
        <c:crosses val="autoZero"/>
        <c:auto val="1"/>
        <c:lblAlgn val="ctr"/>
        <c:lblOffset val="100"/>
      </c:catAx>
      <c:valAx>
        <c:axId val="83653376"/>
        <c:scaling>
          <c:orientation val="minMax"/>
        </c:scaling>
        <c:axPos val="l"/>
        <c:majorGridlines/>
        <c:numFmt formatCode="General" sourceLinked="1"/>
        <c:tickLblPos val="nextTo"/>
        <c:crossAx val="83647488"/>
        <c:crosses val="autoZero"/>
        <c:crossBetween val="between"/>
      </c:valAx>
    </c:plotArea>
    <c:legend>
      <c:legendPos val="r"/>
      <c:layout>
        <c:manualLayout>
          <c:xMode val="edge"/>
          <c:yMode val="edge"/>
          <c:x val="0.82737695350401863"/>
          <c:y val="0.37698406986772309"/>
          <c:w val="0.16954623299909188"/>
          <c:h val="0.18888415051151874"/>
        </c:manualLayou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style val="5"/>
  <c:chart>
    <c:plotArea>
      <c:layout>
        <c:manualLayout>
          <c:layoutTarget val="inner"/>
          <c:xMode val="edge"/>
          <c:yMode val="edge"/>
          <c:x val="0.1101083227453529"/>
          <c:y val="0.13080239652776313"/>
          <c:w val="0.75237034213380882"/>
          <c:h val="0.52029565608808837"/>
        </c:manualLayout>
      </c:layout>
      <c:barChart>
        <c:barDir val="col"/>
        <c:grouping val="clustered"/>
        <c:ser>
          <c:idx val="0"/>
          <c:order val="0"/>
          <c:tx>
            <c:strRef>
              <c:f>Hoja1!$B$1</c:f>
              <c:strCache>
                <c:ptCount val="1"/>
                <c:pt idx="0">
                  <c:v>Docentes</c:v>
                </c:pt>
              </c:strCache>
            </c:strRef>
          </c:tx>
          <c:dLbls>
            <c:showVal val="1"/>
          </c:dLbls>
          <c:cat>
            <c:strRef>
              <c:f>Hoja1!$A$2:$A$9</c:f>
              <c:strCache>
                <c:ptCount val="8"/>
                <c:pt idx="0">
                  <c:v>Atletismo</c:v>
                </c:pt>
                <c:pt idx="1">
                  <c:v>Natación</c:v>
                </c:pt>
                <c:pt idx="2">
                  <c:v>Voleibol</c:v>
                </c:pt>
                <c:pt idx="3">
                  <c:v>Básquet</c:v>
                </c:pt>
                <c:pt idx="4">
                  <c:v>Futbol</c:v>
                </c:pt>
                <c:pt idx="5">
                  <c:v>Otro </c:v>
                </c:pt>
                <c:pt idx="6">
                  <c:v>No responden</c:v>
                </c:pt>
                <c:pt idx="7">
                  <c:v>total</c:v>
                </c:pt>
              </c:strCache>
            </c:strRef>
          </c:cat>
          <c:val>
            <c:numRef>
              <c:f>Hoja1!$B$2:$B$9</c:f>
              <c:numCache>
                <c:formatCode>General</c:formatCode>
                <c:ptCount val="8"/>
                <c:pt idx="0">
                  <c:v>1</c:v>
                </c:pt>
                <c:pt idx="1">
                  <c:v>1</c:v>
                </c:pt>
                <c:pt idx="2">
                  <c:v>1</c:v>
                </c:pt>
                <c:pt idx="3">
                  <c:v>2</c:v>
                </c:pt>
                <c:pt idx="4">
                  <c:v>3</c:v>
                </c:pt>
                <c:pt idx="5">
                  <c:v>0</c:v>
                </c:pt>
                <c:pt idx="6">
                  <c:v>0</c:v>
                </c:pt>
                <c:pt idx="7">
                  <c:v>8</c:v>
                </c:pt>
              </c:numCache>
            </c:numRef>
          </c:val>
        </c:ser>
        <c:ser>
          <c:idx val="1"/>
          <c:order val="1"/>
          <c:tx>
            <c:strRef>
              <c:f>Hoja1!$C$1</c:f>
              <c:strCache>
                <c:ptCount val="1"/>
                <c:pt idx="0">
                  <c:v>100%</c:v>
                </c:pt>
              </c:strCache>
            </c:strRef>
          </c:tx>
          <c:dLbls>
            <c:showVal val="1"/>
          </c:dLbls>
          <c:cat>
            <c:strRef>
              <c:f>Hoja1!$A$2:$A$9</c:f>
              <c:strCache>
                <c:ptCount val="8"/>
                <c:pt idx="0">
                  <c:v>Atletismo</c:v>
                </c:pt>
                <c:pt idx="1">
                  <c:v>Natación</c:v>
                </c:pt>
                <c:pt idx="2">
                  <c:v>Voleibol</c:v>
                </c:pt>
                <c:pt idx="3">
                  <c:v>Básquet</c:v>
                </c:pt>
                <c:pt idx="4">
                  <c:v>Futbol</c:v>
                </c:pt>
                <c:pt idx="5">
                  <c:v>Otro </c:v>
                </c:pt>
                <c:pt idx="6">
                  <c:v>No responden</c:v>
                </c:pt>
                <c:pt idx="7">
                  <c:v>total</c:v>
                </c:pt>
              </c:strCache>
            </c:strRef>
          </c:cat>
          <c:val>
            <c:numRef>
              <c:f>Hoja1!$C$2:$C$9</c:f>
              <c:numCache>
                <c:formatCode>General</c:formatCode>
                <c:ptCount val="8"/>
                <c:pt idx="0">
                  <c:v>12.5</c:v>
                </c:pt>
                <c:pt idx="1">
                  <c:v>12.5</c:v>
                </c:pt>
                <c:pt idx="2">
                  <c:v>12.5</c:v>
                </c:pt>
                <c:pt idx="3">
                  <c:v>25</c:v>
                </c:pt>
                <c:pt idx="4">
                  <c:v>37.5</c:v>
                </c:pt>
                <c:pt idx="5">
                  <c:v>0</c:v>
                </c:pt>
                <c:pt idx="6">
                  <c:v>0</c:v>
                </c:pt>
                <c:pt idx="7">
                  <c:v>100</c:v>
                </c:pt>
              </c:numCache>
            </c:numRef>
          </c:val>
        </c:ser>
        <c:axId val="80462976"/>
        <c:axId val="80464512"/>
      </c:barChart>
      <c:catAx>
        <c:axId val="80462976"/>
        <c:scaling>
          <c:orientation val="minMax"/>
        </c:scaling>
        <c:axPos val="b"/>
        <c:tickLblPos val="nextTo"/>
        <c:crossAx val="80464512"/>
        <c:crosses val="autoZero"/>
        <c:auto val="1"/>
        <c:lblAlgn val="ctr"/>
        <c:lblOffset val="100"/>
      </c:catAx>
      <c:valAx>
        <c:axId val="80464512"/>
        <c:scaling>
          <c:orientation val="minMax"/>
        </c:scaling>
        <c:axPos val="l"/>
        <c:majorGridlines/>
        <c:numFmt formatCode="General" sourceLinked="1"/>
        <c:tickLblPos val="nextTo"/>
        <c:crossAx val="80462976"/>
        <c:crosses val="autoZero"/>
        <c:crossBetween val="between"/>
      </c:valAx>
    </c:plotArea>
    <c:legend>
      <c:legendPos val="r"/>
      <c:layout>
        <c:manualLayout>
          <c:xMode val="edge"/>
          <c:yMode val="edge"/>
          <c:x val="0.82737695350401863"/>
          <c:y val="0.37698406986772193"/>
          <c:w val="0.16954623299909202"/>
          <c:h val="0.18888415051151874"/>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ES"/>
  <c:style val="4"/>
  <c:chart>
    <c:plotArea>
      <c:layout>
        <c:manualLayout>
          <c:layoutTarget val="inner"/>
          <c:xMode val="edge"/>
          <c:yMode val="edge"/>
          <c:x val="0.1101083227453529"/>
          <c:y val="0.13080239652776324"/>
          <c:w val="0.75237034213380904"/>
          <c:h val="0.52029565608808892"/>
        </c:manualLayout>
      </c:layout>
      <c:barChart>
        <c:barDir val="col"/>
        <c:grouping val="clustered"/>
        <c:ser>
          <c:idx val="0"/>
          <c:order val="0"/>
          <c:tx>
            <c:strRef>
              <c:f>Hoja1!$B$1</c:f>
              <c:strCache>
                <c:ptCount val="1"/>
                <c:pt idx="0">
                  <c:v>Docentes</c:v>
                </c:pt>
              </c:strCache>
            </c:strRef>
          </c:tx>
          <c:dLbls>
            <c:showVal val="1"/>
          </c:dLbls>
          <c:cat>
            <c:strRef>
              <c:f>Hoja1!$A$2:$A$7</c:f>
              <c:strCache>
                <c:ptCount val="6"/>
                <c:pt idx="0">
                  <c:v>1 a 2</c:v>
                </c:pt>
                <c:pt idx="1">
                  <c:v>3 a 4</c:v>
                </c:pt>
                <c:pt idx="2">
                  <c:v>más de 5</c:v>
                </c:pt>
                <c:pt idx="3">
                  <c:v>Ninguno</c:v>
                </c:pt>
                <c:pt idx="4">
                  <c:v>No responden</c:v>
                </c:pt>
                <c:pt idx="5">
                  <c:v>Total</c:v>
                </c:pt>
              </c:strCache>
            </c:strRef>
          </c:cat>
          <c:val>
            <c:numRef>
              <c:f>Hoja1!$B$2:$B$7</c:f>
              <c:numCache>
                <c:formatCode>General</c:formatCode>
                <c:ptCount val="6"/>
                <c:pt idx="0">
                  <c:v>4</c:v>
                </c:pt>
                <c:pt idx="1">
                  <c:v>2</c:v>
                </c:pt>
                <c:pt idx="2">
                  <c:v>2</c:v>
                </c:pt>
                <c:pt idx="3">
                  <c:v>0</c:v>
                </c:pt>
                <c:pt idx="4">
                  <c:v>0</c:v>
                </c:pt>
                <c:pt idx="5">
                  <c:v>8</c:v>
                </c:pt>
              </c:numCache>
            </c:numRef>
          </c:val>
        </c:ser>
        <c:ser>
          <c:idx val="1"/>
          <c:order val="1"/>
          <c:tx>
            <c:strRef>
              <c:f>Hoja1!$C$1</c:f>
              <c:strCache>
                <c:ptCount val="1"/>
                <c:pt idx="0">
                  <c:v>100%</c:v>
                </c:pt>
              </c:strCache>
            </c:strRef>
          </c:tx>
          <c:dLbls>
            <c:showVal val="1"/>
          </c:dLbls>
          <c:cat>
            <c:strRef>
              <c:f>Hoja1!$A$2:$A$7</c:f>
              <c:strCache>
                <c:ptCount val="6"/>
                <c:pt idx="0">
                  <c:v>1 a 2</c:v>
                </c:pt>
                <c:pt idx="1">
                  <c:v>3 a 4</c:v>
                </c:pt>
                <c:pt idx="2">
                  <c:v>más de 5</c:v>
                </c:pt>
                <c:pt idx="3">
                  <c:v>Ninguno</c:v>
                </c:pt>
                <c:pt idx="4">
                  <c:v>No responden</c:v>
                </c:pt>
                <c:pt idx="5">
                  <c:v>Total</c:v>
                </c:pt>
              </c:strCache>
            </c:strRef>
          </c:cat>
          <c:val>
            <c:numRef>
              <c:f>Hoja1!$C$2:$C$7</c:f>
              <c:numCache>
                <c:formatCode>General</c:formatCode>
                <c:ptCount val="6"/>
                <c:pt idx="0">
                  <c:v>50</c:v>
                </c:pt>
                <c:pt idx="1">
                  <c:v>25</c:v>
                </c:pt>
                <c:pt idx="2">
                  <c:v>25</c:v>
                </c:pt>
                <c:pt idx="3">
                  <c:v>0</c:v>
                </c:pt>
                <c:pt idx="4">
                  <c:v>0</c:v>
                </c:pt>
                <c:pt idx="5">
                  <c:v>100</c:v>
                </c:pt>
              </c:numCache>
            </c:numRef>
          </c:val>
        </c:ser>
        <c:axId val="80494592"/>
        <c:axId val="80496128"/>
      </c:barChart>
      <c:catAx>
        <c:axId val="80494592"/>
        <c:scaling>
          <c:orientation val="minMax"/>
        </c:scaling>
        <c:axPos val="b"/>
        <c:tickLblPos val="nextTo"/>
        <c:crossAx val="80496128"/>
        <c:crosses val="autoZero"/>
        <c:auto val="1"/>
        <c:lblAlgn val="ctr"/>
        <c:lblOffset val="100"/>
      </c:catAx>
      <c:valAx>
        <c:axId val="80496128"/>
        <c:scaling>
          <c:orientation val="minMax"/>
        </c:scaling>
        <c:axPos val="l"/>
        <c:majorGridlines/>
        <c:numFmt formatCode="General" sourceLinked="1"/>
        <c:tickLblPos val="nextTo"/>
        <c:crossAx val="80494592"/>
        <c:crosses val="autoZero"/>
        <c:crossBetween val="between"/>
      </c:valAx>
    </c:plotArea>
    <c:legend>
      <c:legendPos val="r"/>
      <c:layout>
        <c:manualLayout>
          <c:xMode val="edge"/>
          <c:yMode val="edge"/>
          <c:x val="0.82737695350401863"/>
          <c:y val="0.37698406986772226"/>
          <c:w val="0.16954623299909202"/>
          <c:h val="0.18888415051151874"/>
        </c:manualLayout>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ES"/>
  <c:style val="1"/>
  <c:chart>
    <c:plotArea>
      <c:layout>
        <c:manualLayout>
          <c:layoutTarget val="inner"/>
          <c:xMode val="edge"/>
          <c:yMode val="edge"/>
          <c:x val="0.1101083227453529"/>
          <c:y val="0.13080239652776329"/>
          <c:w val="0.75237034213380938"/>
          <c:h val="0.52029565608808936"/>
        </c:manualLayout>
      </c:layout>
      <c:barChart>
        <c:barDir val="col"/>
        <c:grouping val="clustered"/>
        <c:ser>
          <c:idx val="0"/>
          <c:order val="0"/>
          <c:tx>
            <c:strRef>
              <c:f>Hoja1!$B$1</c:f>
              <c:strCache>
                <c:ptCount val="1"/>
                <c:pt idx="0">
                  <c:v>Docentes</c:v>
                </c:pt>
              </c:strCache>
            </c:strRef>
          </c:tx>
          <c:dLbls>
            <c:showVal val="1"/>
          </c:dLbls>
          <c:cat>
            <c:strRef>
              <c:f>Hoja1!$A$2:$A$5</c:f>
              <c:strCache>
                <c:ptCount val="4"/>
                <c:pt idx="0">
                  <c:v>si</c:v>
                </c:pt>
                <c:pt idx="1">
                  <c:v>No </c:v>
                </c:pt>
                <c:pt idx="2">
                  <c:v>No responden</c:v>
                </c:pt>
                <c:pt idx="3">
                  <c:v>Total</c:v>
                </c:pt>
              </c:strCache>
            </c:strRef>
          </c:cat>
          <c:val>
            <c:numRef>
              <c:f>Hoja1!$B$2:$B$5</c:f>
              <c:numCache>
                <c:formatCode>General</c:formatCode>
                <c:ptCount val="4"/>
                <c:pt idx="0">
                  <c:v>3</c:v>
                </c:pt>
                <c:pt idx="1">
                  <c:v>5</c:v>
                </c:pt>
                <c:pt idx="2">
                  <c:v>0</c:v>
                </c:pt>
                <c:pt idx="3">
                  <c:v>8</c:v>
                </c:pt>
              </c:numCache>
            </c:numRef>
          </c:val>
        </c:ser>
        <c:ser>
          <c:idx val="1"/>
          <c:order val="1"/>
          <c:tx>
            <c:strRef>
              <c:f>Hoja1!$C$1</c:f>
              <c:strCache>
                <c:ptCount val="1"/>
                <c:pt idx="0">
                  <c:v>100%</c:v>
                </c:pt>
              </c:strCache>
            </c:strRef>
          </c:tx>
          <c:cat>
            <c:strRef>
              <c:f>Hoja1!$A$2:$A$5</c:f>
              <c:strCache>
                <c:ptCount val="4"/>
                <c:pt idx="0">
                  <c:v>si</c:v>
                </c:pt>
                <c:pt idx="1">
                  <c:v>No </c:v>
                </c:pt>
                <c:pt idx="2">
                  <c:v>No responden</c:v>
                </c:pt>
                <c:pt idx="3">
                  <c:v>Total</c:v>
                </c:pt>
              </c:strCache>
            </c:strRef>
          </c:cat>
          <c:val>
            <c:numRef>
              <c:f>Hoja1!$C$2:$C$5</c:f>
              <c:numCache>
                <c:formatCode>General</c:formatCode>
                <c:ptCount val="4"/>
                <c:pt idx="0">
                  <c:v>37.5</c:v>
                </c:pt>
                <c:pt idx="1">
                  <c:v>62.5</c:v>
                </c:pt>
                <c:pt idx="2">
                  <c:v>0</c:v>
                </c:pt>
                <c:pt idx="3">
                  <c:v>100</c:v>
                </c:pt>
              </c:numCache>
            </c:numRef>
          </c:val>
        </c:ser>
        <c:axId val="71400064"/>
        <c:axId val="71405952"/>
      </c:barChart>
      <c:catAx>
        <c:axId val="71400064"/>
        <c:scaling>
          <c:orientation val="minMax"/>
        </c:scaling>
        <c:axPos val="b"/>
        <c:tickLblPos val="nextTo"/>
        <c:crossAx val="71405952"/>
        <c:crosses val="autoZero"/>
        <c:auto val="1"/>
        <c:lblAlgn val="ctr"/>
        <c:lblOffset val="100"/>
      </c:catAx>
      <c:valAx>
        <c:axId val="71405952"/>
        <c:scaling>
          <c:orientation val="minMax"/>
        </c:scaling>
        <c:axPos val="l"/>
        <c:majorGridlines/>
        <c:numFmt formatCode="General" sourceLinked="1"/>
        <c:tickLblPos val="nextTo"/>
        <c:crossAx val="71400064"/>
        <c:crosses val="autoZero"/>
        <c:crossBetween val="between"/>
      </c:valAx>
    </c:plotArea>
    <c:legend>
      <c:legendPos val="r"/>
      <c:layout>
        <c:manualLayout>
          <c:xMode val="edge"/>
          <c:yMode val="edge"/>
          <c:x val="0.82737695350401863"/>
          <c:y val="0.37698406986772259"/>
          <c:w val="0.16954623299909202"/>
          <c:h val="0.18888415051151874"/>
        </c:manualLayout>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ES"/>
  <c:style val="28"/>
  <c:chart>
    <c:plotArea>
      <c:layout>
        <c:manualLayout>
          <c:layoutTarget val="inner"/>
          <c:xMode val="edge"/>
          <c:yMode val="edge"/>
          <c:x val="0.1101083227453529"/>
          <c:y val="0.13080239652776338"/>
          <c:w val="0.75237034213380971"/>
          <c:h val="0.52029565608808992"/>
        </c:manualLayout>
      </c:layout>
      <c:barChart>
        <c:barDir val="col"/>
        <c:grouping val="clustered"/>
        <c:ser>
          <c:idx val="0"/>
          <c:order val="0"/>
          <c:tx>
            <c:strRef>
              <c:f>Hoja1!$B$1</c:f>
              <c:strCache>
                <c:ptCount val="1"/>
                <c:pt idx="0">
                  <c:v>Docentes</c:v>
                </c:pt>
              </c:strCache>
            </c:strRef>
          </c:tx>
          <c:dLbls>
            <c:showVal val="1"/>
          </c:dLbls>
          <c:cat>
            <c:strRef>
              <c:f>Hoja1!$A$2:$A$7</c:f>
              <c:strCache>
                <c:ptCount val="6"/>
                <c:pt idx="0">
                  <c:v>Mensual</c:v>
                </c:pt>
                <c:pt idx="1">
                  <c:v>Trimestral</c:v>
                </c:pt>
                <c:pt idx="2">
                  <c:v>Anual</c:v>
                </c:pt>
                <c:pt idx="3">
                  <c:v>Nunca</c:v>
                </c:pt>
                <c:pt idx="4">
                  <c:v>No responden</c:v>
                </c:pt>
                <c:pt idx="5">
                  <c:v>Total</c:v>
                </c:pt>
              </c:strCache>
            </c:strRef>
          </c:cat>
          <c:val>
            <c:numRef>
              <c:f>Hoja1!$B$2:$B$7</c:f>
              <c:numCache>
                <c:formatCode>General</c:formatCode>
                <c:ptCount val="6"/>
                <c:pt idx="0">
                  <c:v>0</c:v>
                </c:pt>
                <c:pt idx="1">
                  <c:v>0</c:v>
                </c:pt>
                <c:pt idx="2">
                  <c:v>3</c:v>
                </c:pt>
                <c:pt idx="3">
                  <c:v>5</c:v>
                </c:pt>
                <c:pt idx="4">
                  <c:v>0</c:v>
                </c:pt>
                <c:pt idx="5">
                  <c:v>8</c:v>
                </c:pt>
              </c:numCache>
            </c:numRef>
          </c:val>
        </c:ser>
        <c:ser>
          <c:idx val="1"/>
          <c:order val="1"/>
          <c:tx>
            <c:strRef>
              <c:f>Hoja1!$C$1</c:f>
              <c:strCache>
                <c:ptCount val="1"/>
                <c:pt idx="0">
                  <c:v>100%</c:v>
                </c:pt>
              </c:strCache>
            </c:strRef>
          </c:tx>
          <c:dLbls>
            <c:showVal val="1"/>
          </c:dLbls>
          <c:cat>
            <c:strRef>
              <c:f>Hoja1!$A$2:$A$7</c:f>
              <c:strCache>
                <c:ptCount val="6"/>
                <c:pt idx="0">
                  <c:v>Mensual</c:v>
                </c:pt>
                <c:pt idx="1">
                  <c:v>Trimestral</c:v>
                </c:pt>
                <c:pt idx="2">
                  <c:v>Anual</c:v>
                </c:pt>
                <c:pt idx="3">
                  <c:v>Nunca</c:v>
                </c:pt>
                <c:pt idx="4">
                  <c:v>No responden</c:v>
                </c:pt>
                <c:pt idx="5">
                  <c:v>Total</c:v>
                </c:pt>
              </c:strCache>
            </c:strRef>
          </c:cat>
          <c:val>
            <c:numRef>
              <c:f>Hoja1!$C$2:$C$7</c:f>
              <c:numCache>
                <c:formatCode>General</c:formatCode>
                <c:ptCount val="6"/>
                <c:pt idx="0">
                  <c:v>0</c:v>
                </c:pt>
                <c:pt idx="1">
                  <c:v>0</c:v>
                </c:pt>
                <c:pt idx="2">
                  <c:v>37.5</c:v>
                </c:pt>
                <c:pt idx="3">
                  <c:v>62.5</c:v>
                </c:pt>
                <c:pt idx="4">
                  <c:v>0</c:v>
                </c:pt>
                <c:pt idx="5">
                  <c:v>100</c:v>
                </c:pt>
              </c:numCache>
            </c:numRef>
          </c:val>
        </c:ser>
        <c:axId val="71509120"/>
        <c:axId val="71510656"/>
      </c:barChart>
      <c:catAx>
        <c:axId val="71509120"/>
        <c:scaling>
          <c:orientation val="minMax"/>
        </c:scaling>
        <c:axPos val="b"/>
        <c:tickLblPos val="nextTo"/>
        <c:crossAx val="71510656"/>
        <c:crosses val="autoZero"/>
        <c:auto val="1"/>
        <c:lblAlgn val="ctr"/>
        <c:lblOffset val="100"/>
      </c:catAx>
      <c:valAx>
        <c:axId val="71510656"/>
        <c:scaling>
          <c:orientation val="minMax"/>
        </c:scaling>
        <c:axPos val="l"/>
        <c:majorGridlines/>
        <c:numFmt formatCode="General" sourceLinked="1"/>
        <c:tickLblPos val="nextTo"/>
        <c:crossAx val="71509120"/>
        <c:crosses val="autoZero"/>
        <c:crossBetween val="between"/>
      </c:valAx>
    </c:plotArea>
    <c:legend>
      <c:legendPos val="r"/>
      <c:layout>
        <c:manualLayout>
          <c:xMode val="edge"/>
          <c:yMode val="edge"/>
          <c:x val="0.82737695350401863"/>
          <c:y val="0.37698406986772293"/>
          <c:w val="0.16954623299909202"/>
          <c:h val="0.18888415051151874"/>
        </c:manualLayout>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ES"/>
  <c:style val="30"/>
  <c:chart>
    <c:autoTitleDeleted val="1"/>
    <c:plotArea>
      <c:layout/>
      <c:barChart>
        <c:barDir val="col"/>
        <c:grouping val="clustered"/>
        <c:ser>
          <c:idx val="0"/>
          <c:order val="0"/>
          <c:tx>
            <c:strRef>
              <c:f>Hoja1!$B$1</c:f>
              <c:strCache>
                <c:ptCount val="1"/>
                <c:pt idx="0">
                  <c:v>Serie 1</c:v>
                </c:pt>
              </c:strCache>
            </c:strRef>
          </c:tx>
          <c:dLbls>
            <c:showVal val="1"/>
          </c:dLbls>
          <c:cat>
            <c:strRef>
              <c:f>Hoja1!$A$2:$A$11</c:f>
              <c:strCache>
                <c:ptCount val="10"/>
                <c:pt idx="0">
                  <c:v>Velocidad</c:v>
                </c:pt>
                <c:pt idx="1">
                  <c:v>Fuerza</c:v>
                </c:pt>
                <c:pt idx="2">
                  <c:v>Resistencia</c:v>
                </c:pt>
                <c:pt idx="3">
                  <c:v>Flexibilidad</c:v>
                </c:pt>
                <c:pt idx="4">
                  <c:v>Coordinación</c:v>
                </c:pt>
                <c:pt idx="5">
                  <c:v>Equilibrio</c:v>
                </c:pt>
                <c:pt idx="6">
                  <c:v>Agilidad</c:v>
                </c:pt>
                <c:pt idx="7">
                  <c:v>Ritmo</c:v>
                </c:pt>
                <c:pt idx="8">
                  <c:v>No responden</c:v>
                </c:pt>
                <c:pt idx="9">
                  <c:v>Total</c:v>
                </c:pt>
              </c:strCache>
            </c:strRef>
          </c:cat>
          <c:val>
            <c:numRef>
              <c:f>Hoja1!$B$2:$B$11</c:f>
              <c:numCache>
                <c:formatCode>General</c:formatCode>
                <c:ptCount val="10"/>
                <c:pt idx="0">
                  <c:v>8</c:v>
                </c:pt>
                <c:pt idx="1">
                  <c:v>8</c:v>
                </c:pt>
                <c:pt idx="2">
                  <c:v>8</c:v>
                </c:pt>
                <c:pt idx="3">
                  <c:v>8</c:v>
                </c:pt>
                <c:pt idx="4">
                  <c:v>0</c:v>
                </c:pt>
                <c:pt idx="5">
                  <c:v>0</c:v>
                </c:pt>
                <c:pt idx="6">
                  <c:v>0</c:v>
                </c:pt>
                <c:pt idx="7">
                  <c:v>0</c:v>
                </c:pt>
                <c:pt idx="8">
                  <c:v>0</c:v>
                </c:pt>
                <c:pt idx="9">
                  <c:v>8</c:v>
                </c:pt>
              </c:numCache>
            </c:numRef>
          </c:val>
        </c:ser>
        <c:ser>
          <c:idx val="1"/>
          <c:order val="1"/>
          <c:tx>
            <c:strRef>
              <c:f>Hoja1!$C$1</c:f>
              <c:strCache>
                <c:ptCount val="1"/>
                <c:pt idx="0">
                  <c:v>100%</c:v>
                </c:pt>
              </c:strCache>
            </c:strRef>
          </c:tx>
          <c:dLbls>
            <c:showVal val="1"/>
          </c:dLbls>
          <c:cat>
            <c:strRef>
              <c:f>Hoja1!$A$2:$A$11</c:f>
              <c:strCache>
                <c:ptCount val="10"/>
                <c:pt idx="0">
                  <c:v>Velocidad</c:v>
                </c:pt>
                <c:pt idx="1">
                  <c:v>Fuerza</c:v>
                </c:pt>
                <c:pt idx="2">
                  <c:v>Resistencia</c:v>
                </c:pt>
                <c:pt idx="3">
                  <c:v>Flexibilidad</c:v>
                </c:pt>
                <c:pt idx="4">
                  <c:v>Coordinación</c:v>
                </c:pt>
                <c:pt idx="5">
                  <c:v>Equilibrio</c:v>
                </c:pt>
                <c:pt idx="6">
                  <c:v>Agilidad</c:v>
                </c:pt>
                <c:pt idx="7">
                  <c:v>Ritmo</c:v>
                </c:pt>
                <c:pt idx="8">
                  <c:v>No responden</c:v>
                </c:pt>
                <c:pt idx="9">
                  <c:v>Total</c:v>
                </c:pt>
              </c:strCache>
            </c:strRef>
          </c:cat>
          <c:val>
            <c:numRef>
              <c:f>Hoja1!$C$2:$C$11</c:f>
              <c:numCache>
                <c:formatCode>General</c:formatCode>
                <c:ptCount val="10"/>
                <c:pt idx="0">
                  <c:v>25</c:v>
                </c:pt>
                <c:pt idx="1">
                  <c:v>25</c:v>
                </c:pt>
                <c:pt idx="2">
                  <c:v>25</c:v>
                </c:pt>
                <c:pt idx="3">
                  <c:v>25</c:v>
                </c:pt>
                <c:pt idx="4">
                  <c:v>0</c:v>
                </c:pt>
                <c:pt idx="5">
                  <c:v>0</c:v>
                </c:pt>
                <c:pt idx="6">
                  <c:v>0</c:v>
                </c:pt>
                <c:pt idx="7">
                  <c:v>0</c:v>
                </c:pt>
                <c:pt idx="8">
                  <c:v>0</c:v>
                </c:pt>
                <c:pt idx="9">
                  <c:v>100</c:v>
                </c:pt>
              </c:numCache>
            </c:numRef>
          </c:val>
        </c:ser>
        <c:axId val="83124608"/>
        <c:axId val="83126144"/>
      </c:barChart>
      <c:catAx>
        <c:axId val="83124608"/>
        <c:scaling>
          <c:orientation val="minMax"/>
        </c:scaling>
        <c:axPos val="b"/>
        <c:tickLblPos val="nextTo"/>
        <c:crossAx val="83126144"/>
        <c:crosses val="autoZero"/>
        <c:auto val="1"/>
        <c:lblAlgn val="ctr"/>
        <c:lblOffset val="100"/>
      </c:catAx>
      <c:valAx>
        <c:axId val="83126144"/>
        <c:scaling>
          <c:orientation val="minMax"/>
        </c:scaling>
        <c:axPos val="l"/>
        <c:majorGridlines/>
        <c:numFmt formatCode="General" sourceLinked="1"/>
        <c:tickLblPos val="nextTo"/>
        <c:crossAx val="83124608"/>
        <c:crosses val="autoZero"/>
        <c:crossBetween val="between"/>
      </c:valAx>
    </c:plotArea>
    <c:legend>
      <c:legendPos val="r"/>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s-ES"/>
  <c:style val="28"/>
  <c:chart>
    <c:autoTitleDeleted val="1"/>
    <c:plotArea>
      <c:layout/>
      <c:barChart>
        <c:barDir val="col"/>
        <c:grouping val="clustered"/>
        <c:ser>
          <c:idx val="0"/>
          <c:order val="0"/>
          <c:tx>
            <c:strRef>
              <c:f>Hoja1!$B$1</c:f>
              <c:strCache>
                <c:ptCount val="1"/>
                <c:pt idx="0">
                  <c:v>Serie 1</c:v>
                </c:pt>
              </c:strCache>
            </c:strRef>
          </c:tx>
          <c:dLbls>
            <c:showVal val="1"/>
          </c:dLbls>
          <c:cat>
            <c:strRef>
              <c:f>Hoja1!$A$2:$A$11</c:f>
              <c:strCache>
                <c:ptCount val="10"/>
                <c:pt idx="0">
                  <c:v>Velocidad</c:v>
                </c:pt>
                <c:pt idx="1">
                  <c:v>Fuerza</c:v>
                </c:pt>
                <c:pt idx="2">
                  <c:v>Resistencia</c:v>
                </c:pt>
                <c:pt idx="3">
                  <c:v>Flexibilidad</c:v>
                </c:pt>
                <c:pt idx="4">
                  <c:v>Coordinación</c:v>
                </c:pt>
                <c:pt idx="5">
                  <c:v>Equilibrio</c:v>
                </c:pt>
                <c:pt idx="6">
                  <c:v>Agilidad</c:v>
                </c:pt>
                <c:pt idx="7">
                  <c:v>Ritmo</c:v>
                </c:pt>
                <c:pt idx="8">
                  <c:v>No responden</c:v>
                </c:pt>
                <c:pt idx="9">
                  <c:v>Total</c:v>
                </c:pt>
              </c:strCache>
            </c:strRef>
          </c:cat>
          <c:val>
            <c:numRef>
              <c:f>Hoja1!$B$2:$B$11</c:f>
              <c:numCache>
                <c:formatCode>General</c:formatCode>
                <c:ptCount val="10"/>
                <c:pt idx="0">
                  <c:v>0</c:v>
                </c:pt>
                <c:pt idx="1">
                  <c:v>0</c:v>
                </c:pt>
                <c:pt idx="2">
                  <c:v>0</c:v>
                </c:pt>
                <c:pt idx="3">
                  <c:v>0</c:v>
                </c:pt>
                <c:pt idx="4">
                  <c:v>8</c:v>
                </c:pt>
                <c:pt idx="5">
                  <c:v>8</c:v>
                </c:pt>
                <c:pt idx="6">
                  <c:v>8</c:v>
                </c:pt>
                <c:pt idx="7">
                  <c:v>8</c:v>
                </c:pt>
                <c:pt idx="8">
                  <c:v>0</c:v>
                </c:pt>
                <c:pt idx="9">
                  <c:v>8</c:v>
                </c:pt>
              </c:numCache>
            </c:numRef>
          </c:val>
        </c:ser>
        <c:ser>
          <c:idx val="1"/>
          <c:order val="1"/>
          <c:tx>
            <c:strRef>
              <c:f>Hoja1!$C$1</c:f>
              <c:strCache>
                <c:ptCount val="1"/>
                <c:pt idx="0">
                  <c:v>100%</c:v>
                </c:pt>
              </c:strCache>
            </c:strRef>
          </c:tx>
          <c:dLbls>
            <c:showVal val="1"/>
          </c:dLbls>
          <c:cat>
            <c:strRef>
              <c:f>Hoja1!$A$2:$A$11</c:f>
              <c:strCache>
                <c:ptCount val="10"/>
                <c:pt idx="0">
                  <c:v>Velocidad</c:v>
                </c:pt>
                <c:pt idx="1">
                  <c:v>Fuerza</c:v>
                </c:pt>
                <c:pt idx="2">
                  <c:v>Resistencia</c:v>
                </c:pt>
                <c:pt idx="3">
                  <c:v>Flexibilidad</c:v>
                </c:pt>
                <c:pt idx="4">
                  <c:v>Coordinación</c:v>
                </c:pt>
                <c:pt idx="5">
                  <c:v>Equilibrio</c:v>
                </c:pt>
                <c:pt idx="6">
                  <c:v>Agilidad</c:v>
                </c:pt>
                <c:pt idx="7">
                  <c:v>Ritmo</c:v>
                </c:pt>
                <c:pt idx="8">
                  <c:v>No responden</c:v>
                </c:pt>
                <c:pt idx="9">
                  <c:v>Total</c:v>
                </c:pt>
              </c:strCache>
            </c:strRef>
          </c:cat>
          <c:val>
            <c:numRef>
              <c:f>Hoja1!$C$2:$C$11</c:f>
              <c:numCache>
                <c:formatCode>General</c:formatCode>
                <c:ptCount val="10"/>
                <c:pt idx="0">
                  <c:v>0</c:v>
                </c:pt>
                <c:pt idx="1">
                  <c:v>0</c:v>
                </c:pt>
                <c:pt idx="2">
                  <c:v>0</c:v>
                </c:pt>
                <c:pt idx="3">
                  <c:v>0</c:v>
                </c:pt>
                <c:pt idx="4">
                  <c:v>25</c:v>
                </c:pt>
                <c:pt idx="5">
                  <c:v>25</c:v>
                </c:pt>
                <c:pt idx="6">
                  <c:v>25</c:v>
                </c:pt>
                <c:pt idx="7">
                  <c:v>25</c:v>
                </c:pt>
                <c:pt idx="8">
                  <c:v>0</c:v>
                </c:pt>
                <c:pt idx="9">
                  <c:v>100</c:v>
                </c:pt>
              </c:numCache>
            </c:numRef>
          </c:val>
        </c:ser>
        <c:axId val="83160064"/>
        <c:axId val="83161856"/>
      </c:barChart>
      <c:catAx>
        <c:axId val="83160064"/>
        <c:scaling>
          <c:orientation val="minMax"/>
        </c:scaling>
        <c:axPos val="b"/>
        <c:tickLblPos val="nextTo"/>
        <c:crossAx val="83161856"/>
        <c:crosses val="autoZero"/>
        <c:auto val="1"/>
        <c:lblAlgn val="ctr"/>
        <c:lblOffset val="100"/>
      </c:catAx>
      <c:valAx>
        <c:axId val="83161856"/>
        <c:scaling>
          <c:orientation val="minMax"/>
        </c:scaling>
        <c:axPos val="l"/>
        <c:majorGridlines/>
        <c:numFmt formatCode="General" sourceLinked="1"/>
        <c:tickLblPos val="nextTo"/>
        <c:crossAx val="83160064"/>
        <c:crosses val="autoZero"/>
        <c:crossBetween val="between"/>
      </c:valAx>
    </c:plotArea>
    <c:legend>
      <c:legendPos val="r"/>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s-ES"/>
  <c:style val="25"/>
  <c:chart>
    <c:autoTitleDeleted val="1"/>
    <c:plotArea>
      <c:layout/>
      <c:barChart>
        <c:barDir val="col"/>
        <c:grouping val="clustered"/>
        <c:ser>
          <c:idx val="0"/>
          <c:order val="0"/>
          <c:tx>
            <c:strRef>
              <c:f>Hoja1!$B$1</c:f>
              <c:strCache>
                <c:ptCount val="1"/>
                <c:pt idx="0">
                  <c:v>Serie 1</c:v>
                </c:pt>
              </c:strCache>
            </c:strRef>
          </c:tx>
          <c:dLbls>
            <c:showVal val="1"/>
          </c:dLbls>
          <c:cat>
            <c:strRef>
              <c:f>Hoja1!$A$2:$A$11</c:f>
              <c:strCache>
                <c:ptCount val="10"/>
                <c:pt idx="0">
                  <c:v>Velocidad</c:v>
                </c:pt>
                <c:pt idx="1">
                  <c:v>Fuerza</c:v>
                </c:pt>
                <c:pt idx="2">
                  <c:v>Resistencia</c:v>
                </c:pt>
                <c:pt idx="3">
                  <c:v>Flexibilidad</c:v>
                </c:pt>
                <c:pt idx="4">
                  <c:v>Coordinación</c:v>
                </c:pt>
                <c:pt idx="5">
                  <c:v>Equilibrio</c:v>
                </c:pt>
                <c:pt idx="6">
                  <c:v>Agilidad</c:v>
                </c:pt>
                <c:pt idx="7">
                  <c:v>Ritmo</c:v>
                </c:pt>
                <c:pt idx="8">
                  <c:v>Según el deporte</c:v>
                </c:pt>
                <c:pt idx="9">
                  <c:v>Total</c:v>
                </c:pt>
              </c:strCache>
            </c:strRef>
          </c:cat>
          <c:val>
            <c:numRef>
              <c:f>Hoja1!$B$2:$B$11</c:f>
              <c:numCache>
                <c:formatCode>General</c:formatCode>
                <c:ptCount val="10"/>
                <c:pt idx="0">
                  <c:v>0</c:v>
                </c:pt>
                <c:pt idx="1">
                  <c:v>2</c:v>
                </c:pt>
                <c:pt idx="2">
                  <c:v>1</c:v>
                </c:pt>
                <c:pt idx="3">
                  <c:v>0</c:v>
                </c:pt>
                <c:pt idx="4">
                  <c:v>2</c:v>
                </c:pt>
                <c:pt idx="5">
                  <c:v>1</c:v>
                </c:pt>
                <c:pt idx="6">
                  <c:v>0</c:v>
                </c:pt>
                <c:pt idx="7">
                  <c:v>0</c:v>
                </c:pt>
                <c:pt idx="8">
                  <c:v>2</c:v>
                </c:pt>
                <c:pt idx="9">
                  <c:v>8</c:v>
                </c:pt>
              </c:numCache>
            </c:numRef>
          </c:val>
        </c:ser>
        <c:ser>
          <c:idx val="1"/>
          <c:order val="1"/>
          <c:tx>
            <c:strRef>
              <c:f>Hoja1!$C$1</c:f>
              <c:strCache>
                <c:ptCount val="1"/>
                <c:pt idx="0">
                  <c:v>100%</c:v>
                </c:pt>
              </c:strCache>
            </c:strRef>
          </c:tx>
          <c:dLbls>
            <c:showVal val="1"/>
          </c:dLbls>
          <c:cat>
            <c:strRef>
              <c:f>Hoja1!$A$2:$A$11</c:f>
              <c:strCache>
                <c:ptCount val="10"/>
                <c:pt idx="0">
                  <c:v>Velocidad</c:v>
                </c:pt>
                <c:pt idx="1">
                  <c:v>Fuerza</c:v>
                </c:pt>
                <c:pt idx="2">
                  <c:v>Resistencia</c:v>
                </c:pt>
                <c:pt idx="3">
                  <c:v>Flexibilidad</c:v>
                </c:pt>
                <c:pt idx="4">
                  <c:v>Coordinación</c:v>
                </c:pt>
                <c:pt idx="5">
                  <c:v>Equilibrio</c:v>
                </c:pt>
                <c:pt idx="6">
                  <c:v>Agilidad</c:v>
                </c:pt>
                <c:pt idx="7">
                  <c:v>Ritmo</c:v>
                </c:pt>
                <c:pt idx="8">
                  <c:v>Según el deporte</c:v>
                </c:pt>
                <c:pt idx="9">
                  <c:v>Total</c:v>
                </c:pt>
              </c:strCache>
            </c:strRef>
          </c:cat>
          <c:val>
            <c:numRef>
              <c:f>Hoja1!$C$2:$C$11</c:f>
              <c:numCache>
                <c:formatCode>General</c:formatCode>
                <c:ptCount val="10"/>
                <c:pt idx="0">
                  <c:v>0</c:v>
                </c:pt>
                <c:pt idx="1">
                  <c:v>25</c:v>
                </c:pt>
                <c:pt idx="2">
                  <c:v>12.5</c:v>
                </c:pt>
                <c:pt idx="3">
                  <c:v>0</c:v>
                </c:pt>
                <c:pt idx="4">
                  <c:v>25</c:v>
                </c:pt>
                <c:pt idx="5">
                  <c:v>12.5</c:v>
                </c:pt>
                <c:pt idx="6">
                  <c:v>0</c:v>
                </c:pt>
                <c:pt idx="7">
                  <c:v>0</c:v>
                </c:pt>
                <c:pt idx="8">
                  <c:v>25</c:v>
                </c:pt>
                <c:pt idx="9">
                  <c:v>100</c:v>
                </c:pt>
              </c:numCache>
            </c:numRef>
          </c:val>
        </c:ser>
        <c:axId val="83424768"/>
        <c:axId val="83426304"/>
      </c:barChart>
      <c:catAx>
        <c:axId val="83424768"/>
        <c:scaling>
          <c:orientation val="minMax"/>
        </c:scaling>
        <c:axPos val="b"/>
        <c:tickLblPos val="nextTo"/>
        <c:crossAx val="83426304"/>
        <c:crosses val="autoZero"/>
        <c:auto val="1"/>
        <c:lblAlgn val="ctr"/>
        <c:lblOffset val="100"/>
      </c:catAx>
      <c:valAx>
        <c:axId val="83426304"/>
        <c:scaling>
          <c:orientation val="minMax"/>
        </c:scaling>
        <c:axPos val="l"/>
        <c:majorGridlines/>
        <c:numFmt formatCode="General" sourceLinked="1"/>
        <c:tickLblPos val="nextTo"/>
        <c:crossAx val="83424768"/>
        <c:crosses val="autoZero"/>
        <c:crossBetween val="between"/>
      </c:valAx>
    </c:plotArea>
    <c:legend>
      <c:legendPos val="r"/>
      <c:layout/>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s-ES"/>
  <c:style val="16"/>
  <c:chart>
    <c:plotArea>
      <c:layout>
        <c:manualLayout>
          <c:layoutTarget val="inner"/>
          <c:xMode val="edge"/>
          <c:yMode val="edge"/>
          <c:x val="0.1101083227453529"/>
          <c:y val="0.13080239652776332"/>
          <c:w val="0.7523703421338096"/>
          <c:h val="0.5202956560880897"/>
        </c:manualLayout>
      </c:layout>
      <c:barChart>
        <c:barDir val="col"/>
        <c:grouping val="clustered"/>
        <c:ser>
          <c:idx val="0"/>
          <c:order val="0"/>
          <c:tx>
            <c:strRef>
              <c:f>Hoja1!$B$1</c:f>
              <c:strCache>
                <c:ptCount val="1"/>
                <c:pt idx="0">
                  <c:v>Docentes</c:v>
                </c:pt>
              </c:strCache>
            </c:strRef>
          </c:tx>
          <c:dLbls>
            <c:showVal val="1"/>
          </c:dLbls>
          <c:cat>
            <c:strRef>
              <c:f>Hoja1!$A$2:$A$6</c:f>
              <c:strCache>
                <c:ptCount val="5"/>
                <c:pt idx="0">
                  <c:v>si</c:v>
                </c:pt>
                <c:pt idx="1">
                  <c:v>No </c:v>
                </c:pt>
                <c:pt idx="2">
                  <c:v>A veces</c:v>
                </c:pt>
                <c:pt idx="3">
                  <c:v>No responden</c:v>
                </c:pt>
                <c:pt idx="4">
                  <c:v>Total</c:v>
                </c:pt>
              </c:strCache>
            </c:strRef>
          </c:cat>
          <c:val>
            <c:numRef>
              <c:f>Hoja1!$B$2:$B$6</c:f>
              <c:numCache>
                <c:formatCode>General</c:formatCode>
                <c:ptCount val="5"/>
                <c:pt idx="0">
                  <c:v>3</c:v>
                </c:pt>
                <c:pt idx="1">
                  <c:v>3</c:v>
                </c:pt>
                <c:pt idx="2">
                  <c:v>2</c:v>
                </c:pt>
                <c:pt idx="3">
                  <c:v>0</c:v>
                </c:pt>
                <c:pt idx="4">
                  <c:v>8</c:v>
                </c:pt>
              </c:numCache>
            </c:numRef>
          </c:val>
        </c:ser>
        <c:ser>
          <c:idx val="1"/>
          <c:order val="1"/>
          <c:tx>
            <c:strRef>
              <c:f>Hoja1!$C$1</c:f>
              <c:strCache>
                <c:ptCount val="1"/>
                <c:pt idx="0">
                  <c:v>100%</c:v>
                </c:pt>
              </c:strCache>
            </c:strRef>
          </c:tx>
          <c:dLbls>
            <c:showVal val="1"/>
          </c:dLbls>
          <c:cat>
            <c:strRef>
              <c:f>Hoja1!$A$2:$A$6</c:f>
              <c:strCache>
                <c:ptCount val="5"/>
                <c:pt idx="0">
                  <c:v>si</c:v>
                </c:pt>
                <c:pt idx="1">
                  <c:v>No </c:v>
                </c:pt>
                <c:pt idx="2">
                  <c:v>A veces</c:v>
                </c:pt>
                <c:pt idx="3">
                  <c:v>No responden</c:v>
                </c:pt>
                <c:pt idx="4">
                  <c:v>Total</c:v>
                </c:pt>
              </c:strCache>
            </c:strRef>
          </c:cat>
          <c:val>
            <c:numRef>
              <c:f>Hoja1!$C$2:$C$6</c:f>
              <c:numCache>
                <c:formatCode>General</c:formatCode>
                <c:ptCount val="5"/>
                <c:pt idx="0">
                  <c:v>37.5</c:v>
                </c:pt>
                <c:pt idx="1">
                  <c:v>37.5</c:v>
                </c:pt>
                <c:pt idx="2">
                  <c:v>25</c:v>
                </c:pt>
                <c:pt idx="3">
                  <c:v>0</c:v>
                </c:pt>
                <c:pt idx="4">
                  <c:v>100</c:v>
                </c:pt>
              </c:numCache>
            </c:numRef>
          </c:val>
        </c:ser>
        <c:axId val="83530112"/>
        <c:axId val="83531648"/>
      </c:barChart>
      <c:catAx>
        <c:axId val="83530112"/>
        <c:scaling>
          <c:orientation val="minMax"/>
        </c:scaling>
        <c:axPos val="b"/>
        <c:tickLblPos val="nextTo"/>
        <c:crossAx val="83531648"/>
        <c:crosses val="autoZero"/>
        <c:auto val="1"/>
        <c:lblAlgn val="ctr"/>
        <c:lblOffset val="100"/>
      </c:catAx>
      <c:valAx>
        <c:axId val="83531648"/>
        <c:scaling>
          <c:orientation val="minMax"/>
        </c:scaling>
        <c:axPos val="l"/>
        <c:majorGridlines/>
        <c:numFmt formatCode="General" sourceLinked="1"/>
        <c:tickLblPos val="nextTo"/>
        <c:crossAx val="83530112"/>
        <c:crosses val="autoZero"/>
        <c:crossBetween val="between"/>
      </c:valAx>
    </c:plotArea>
    <c:legend>
      <c:legendPos val="r"/>
      <c:layout>
        <c:manualLayout>
          <c:xMode val="edge"/>
          <c:yMode val="edge"/>
          <c:x val="0.82737695350401863"/>
          <c:y val="0.37698406986772276"/>
          <c:w val="0.16954623299909188"/>
          <c:h val="0.18888415051151874"/>
        </c:manualLayout>
      </c:layout>
    </c:legend>
    <c:plotVisOnly val="1"/>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97B29F1A-316F-48B0-BC69-C879ABABD4BC}" type="datetimeFigureOut">
              <a:rPr lang="es-ES" smtClean="0"/>
              <a:pPr/>
              <a:t>09/07/2009</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408E7FBE-1145-4253-A2C6-300C7FB646B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7B29F1A-316F-48B0-BC69-C879ABABD4BC}" type="datetimeFigureOut">
              <a:rPr lang="es-ES" smtClean="0"/>
              <a:pPr/>
              <a:t>09/07/2009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08E7FBE-1145-4253-A2C6-300C7FB646B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7B29F1A-316F-48B0-BC69-C879ABABD4BC}" type="datetimeFigureOut">
              <a:rPr lang="es-ES" smtClean="0"/>
              <a:pPr/>
              <a:t>09/07/2009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08E7FBE-1145-4253-A2C6-300C7FB646B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7B29F1A-316F-48B0-BC69-C879ABABD4BC}" type="datetimeFigureOut">
              <a:rPr lang="es-ES" smtClean="0"/>
              <a:pPr/>
              <a:t>09/07/2009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08E7FBE-1145-4253-A2C6-300C7FB646B4}"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97B29F1A-316F-48B0-BC69-C879ABABD4BC}" type="datetimeFigureOut">
              <a:rPr lang="es-ES" smtClean="0"/>
              <a:pPr/>
              <a:t>09/07/2009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08E7FBE-1145-4253-A2C6-300C7FB646B4}"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7B29F1A-316F-48B0-BC69-C879ABABD4BC}" type="datetimeFigureOut">
              <a:rPr lang="es-ES" smtClean="0"/>
              <a:pPr/>
              <a:t>09/07/2009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408E7FBE-1145-4253-A2C6-300C7FB646B4}"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97B29F1A-316F-48B0-BC69-C879ABABD4BC}" type="datetimeFigureOut">
              <a:rPr lang="es-ES" smtClean="0"/>
              <a:pPr/>
              <a:t>09/07/2009</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408E7FBE-1145-4253-A2C6-300C7FB646B4}"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97B29F1A-316F-48B0-BC69-C879ABABD4BC}" type="datetimeFigureOut">
              <a:rPr lang="es-ES" smtClean="0"/>
              <a:pPr/>
              <a:t>09/07/2009</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408E7FBE-1145-4253-A2C6-300C7FB646B4}"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97B29F1A-316F-48B0-BC69-C879ABABD4BC}" type="datetimeFigureOut">
              <a:rPr lang="es-ES" smtClean="0"/>
              <a:pPr/>
              <a:t>09/07/2009</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408E7FBE-1145-4253-A2C6-300C7FB646B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97B29F1A-316F-48B0-BC69-C879ABABD4BC}" type="datetimeFigureOut">
              <a:rPr lang="es-ES" smtClean="0"/>
              <a:pPr/>
              <a:t>09/07/2009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408E7FBE-1145-4253-A2C6-300C7FB646B4}"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97B29F1A-316F-48B0-BC69-C879ABABD4BC}" type="datetimeFigureOut">
              <a:rPr lang="es-ES" smtClean="0"/>
              <a:pPr/>
              <a:t>09/07/2009</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408E7FBE-1145-4253-A2C6-300C7FB646B4}"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7B29F1A-316F-48B0-BC69-C879ABABD4BC}" type="datetimeFigureOut">
              <a:rPr lang="es-ES" smtClean="0"/>
              <a:pPr/>
              <a:t>09/07/2009</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08E7FBE-1145-4253-A2C6-300C7FB646B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efdeportes.com/efd61/capac.ht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57224" y="1000108"/>
            <a:ext cx="7643866" cy="4643470"/>
          </a:xfrm>
        </p:spPr>
        <p:txBody>
          <a:bodyPr>
            <a:normAutofit fontScale="77500" lnSpcReduction="20000"/>
          </a:bodyPr>
          <a:lstStyle/>
          <a:p>
            <a:pPr algn="l"/>
            <a:r>
              <a:rPr lang="es-ES" b="1" dirty="0">
                <a:solidFill>
                  <a:schemeClr val="tx1"/>
                </a:solidFill>
              </a:rPr>
              <a:t>TEMA: </a:t>
            </a:r>
            <a:endParaRPr lang="es-ES" dirty="0">
              <a:solidFill>
                <a:schemeClr val="tx1"/>
              </a:solidFill>
            </a:endParaRPr>
          </a:p>
          <a:p>
            <a:r>
              <a:rPr lang="es-ES" b="1" dirty="0"/>
              <a:t> </a:t>
            </a:r>
            <a:endParaRPr lang="es-ES" dirty="0"/>
          </a:p>
          <a:p>
            <a:pPr algn="just">
              <a:lnSpc>
                <a:spcPct val="170000"/>
              </a:lnSpc>
            </a:pPr>
            <a:r>
              <a:rPr lang="es-ES" b="1" dirty="0">
                <a:solidFill>
                  <a:schemeClr val="tx1"/>
                </a:solidFill>
                <a:latin typeface="Arial" pitchFamily="34" charset="0"/>
                <a:cs typeface="Arial" pitchFamily="34" charset="0"/>
              </a:rPr>
              <a:t>EVALUACIÓN DE LAS CAPACIDADES FÍSICAS EN LOS ESTUDIANTES DE  LA SELECCIÓN DE FÚTBOL DE LAS CATEGORÍAS, JUNIOR, INFERIOR, INTERMEDIA Y SUPERIOR EN LA UNIDAD EDUCATIVA TEODORO GÓMEZ DE LA TORRE EN EL AÑO LECTIVO 2008-2009</a:t>
            </a:r>
          </a:p>
          <a:p>
            <a:pPr algn="just">
              <a:lnSpc>
                <a:spcPct val="170000"/>
              </a:lnSpc>
            </a:pPr>
            <a:r>
              <a:rPr lang="es-ES" b="1" dirty="0">
                <a:solidFill>
                  <a:schemeClr val="tx1"/>
                </a:solidFill>
                <a:latin typeface="Arial" pitchFamily="34" charset="0"/>
                <a:cs typeface="Arial" pitchFamily="34" charset="0"/>
              </a:rPr>
              <a:t> </a:t>
            </a:r>
          </a:p>
          <a:p>
            <a:pPr algn="just"/>
            <a:endParaRPr lang="es-E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1071546"/>
            <a:ext cx="9144000" cy="4935745"/>
          </a:xfrm>
        </p:spPr>
        <p:txBody>
          <a:bodyPr/>
          <a:lstStyle/>
          <a:p>
            <a:pPr lvl="1"/>
            <a:r>
              <a:rPr lang="es-ES" sz="2400" b="1" dirty="0" smtClean="0"/>
              <a:t>Fundamentación Teórica</a:t>
            </a:r>
            <a:endParaRPr lang="es-ES" sz="2400" dirty="0" smtClean="0"/>
          </a:p>
          <a:p>
            <a:pPr>
              <a:buNone/>
            </a:pPr>
            <a:endParaRPr lang="es-ES" sz="2800" dirty="0" smtClean="0"/>
          </a:p>
          <a:p>
            <a:pPr lvl="2"/>
            <a:r>
              <a:rPr lang="es-ES" sz="2400" b="1" dirty="0" smtClean="0"/>
              <a:t>Fundamentación Epistemológica</a:t>
            </a:r>
          </a:p>
          <a:p>
            <a:pPr lvl="2">
              <a:buNone/>
            </a:pPr>
            <a:endParaRPr lang="es-ES" sz="2400" dirty="0" smtClean="0"/>
          </a:p>
          <a:p>
            <a:pPr algn="just"/>
            <a:r>
              <a:rPr lang="es-ES" sz="2800" dirty="0" smtClean="0"/>
              <a:t>En este campo a través de la actividad física se busca cambiar la imagen del hacer deporte por la adquisición de una conciencia epistemológica que supere las concepciones empiristas y positivistas del conocimiento y se establezca un acercamiento más directo a la enseñanza aprendizaje del fútbol.</a:t>
            </a:r>
          </a:p>
          <a:p>
            <a:endParaRPr lang="es-ES" dirty="0"/>
          </a:p>
        </p:txBody>
      </p:sp>
      <p:sp>
        <p:nvSpPr>
          <p:cNvPr id="3" name="2 Título"/>
          <p:cNvSpPr>
            <a:spLocks noGrp="1"/>
          </p:cNvSpPr>
          <p:nvPr>
            <p:ph type="title"/>
          </p:nvPr>
        </p:nvSpPr>
        <p:spPr>
          <a:xfrm>
            <a:off x="457200" y="274638"/>
            <a:ext cx="8229600" cy="725470"/>
          </a:xfrm>
        </p:spPr>
        <p:txBody>
          <a:bodyPr>
            <a:normAutofit fontScale="90000"/>
          </a:bodyPr>
          <a:lstStyle/>
          <a:p>
            <a:pPr algn="ctr"/>
            <a:r>
              <a:rPr lang="es-ES" dirty="0" smtClean="0"/>
              <a:t>CAPITULO II</a:t>
            </a:r>
            <a:br>
              <a:rPr lang="es-ES" dirty="0" smtClean="0"/>
            </a:b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214290"/>
            <a:ext cx="9144000" cy="5793001"/>
          </a:xfrm>
        </p:spPr>
        <p:txBody>
          <a:bodyPr>
            <a:normAutofit/>
          </a:bodyPr>
          <a:lstStyle/>
          <a:p>
            <a:pPr lvl="2"/>
            <a:r>
              <a:rPr lang="es-ES" sz="2400" b="1" dirty="0" smtClean="0"/>
              <a:t>Fundamentación Pedagógica</a:t>
            </a:r>
          </a:p>
          <a:p>
            <a:pPr lvl="2">
              <a:buNone/>
            </a:pPr>
            <a:endParaRPr lang="es-ES" sz="2400" dirty="0" smtClean="0"/>
          </a:p>
          <a:p>
            <a:pPr algn="just"/>
            <a:r>
              <a:rPr lang="es-ES" sz="2800" dirty="0" smtClean="0"/>
              <a:t>Desde el punto de vista pedagógico, se sustenta en la formación global del estudiante, a través de procesos activos y participativos, que permita comprender de manera real los diferentes sucesos y las múltiples relaciones que se dan en el proceso de entrenamiento de las capacidades físicas ínter, aprendizaje como las relaciones estudiante - entrenador, estudiante – estudiante.</a:t>
            </a:r>
          </a:p>
          <a:p>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a:bodyPr>
          <a:lstStyle/>
          <a:p>
            <a:pPr lvl="2"/>
            <a:r>
              <a:rPr lang="es-ES" sz="2400" b="1" dirty="0" smtClean="0"/>
              <a:t>Fundamentación </a:t>
            </a:r>
            <a:r>
              <a:rPr lang="es-ES" sz="2400" b="1" dirty="0" smtClean="0"/>
              <a:t>Psicológica</a:t>
            </a:r>
          </a:p>
          <a:p>
            <a:pPr lvl="2">
              <a:buNone/>
            </a:pPr>
            <a:endParaRPr lang="es-ES" sz="2400" dirty="0" smtClean="0"/>
          </a:p>
          <a:p>
            <a:pPr algn="just"/>
            <a:r>
              <a:rPr lang="es-ES" sz="2400" dirty="0" smtClean="0"/>
              <a:t>Desde el punto de vista psicológico deportivo se toma como referente al estudiante en el centro del aprendizaje, como sujeto activo, consciente de sus actos y orientado hacia un objetivo. El proceso educativo se preocupa por el escenario deportivo que influye y condiciona la conducta escolar.</a:t>
            </a:r>
          </a:p>
          <a:p>
            <a:pPr algn="just">
              <a:buNone/>
            </a:pPr>
            <a:endParaRPr lang="es-ES" sz="2400" dirty="0" smtClean="0"/>
          </a:p>
          <a:p>
            <a:pPr algn="just"/>
            <a:r>
              <a:rPr lang="es-ES" sz="2400" dirty="0" smtClean="0"/>
              <a:t>De la misma manera la educación deportiva es una actividad esencialmente relacional que posibilita que todos los miembros de la especie humana se desarrollen como personas, formando parte del grupo social, quizá en cierto modo se considera en este modelo como el más importante lo que puedan hacer los estudiantes con la ayuda de los otros en su desarrollo físico</a:t>
            </a:r>
            <a:r>
              <a:rPr lang="es-ES" sz="2800" dirty="0" smtClean="0"/>
              <a:t>.</a:t>
            </a:r>
          </a:p>
          <a:p>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571480"/>
            <a:ext cx="9144000" cy="6286520"/>
          </a:xfrm>
        </p:spPr>
        <p:txBody>
          <a:bodyPr>
            <a:normAutofit fontScale="70000" lnSpcReduction="20000"/>
          </a:bodyPr>
          <a:lstStyle/>
          <a:p>
            <a:pPr lvl="0"/>
            <a:r>
              <a:rPr lang="es-ES" sz="2800" b="1" dirty="0" smtClean="0"/>
              <a:t>METODOLOGÍA </a:t>
            </a:r>
            <a:endParaRPr lang="es-ES" sz="2800" dirty="0" smtClean="0"/>
          </a:p>
          <a:p>
            <a:pPr>
              <a:buNone/>
            </a:pPr>
            <a:r>
              <a:rPr lang="es-ES" sz="2800" b="1" dirty="0" smtClean="0"/>
              <a:t> </a:t>
            </a:r>
            <a:endParaRPr lang="es-ES" sz="2800" dirty="0" smtClean="0"/>
          </a:p>
          <a:p>
            <a:pPr lvl="1"/>
            <a:r>
              <a:rPr lang="es-ES" sz="2400" b="1" dirty="0" smtClean="0"/>
              <a:t>Tipo de investigación </a:t>
            </a:r>
            <a:endParaRPr lang="es-ES" sz="2400" dirty="0" smtClean="0"/>
          </a:p>
          <a:p>
            <a:pPr>
              <a:buNone/>
            </a:pPr>
            <a:endParaRPr lang="es-ES" sz="2800" dirty="0" smtClean="0"/>
          </a:p>
          <a:p>
            <a:pPr algn="just"/>
            <a:r>
              <a:rPr lang="es-ES" sz="2900" dirty="0" smtClean="0"/>
              <a:t>Este trabajo está dentro de los denominados proyectos de solución viable, debido a que se presenta una propuesta al problema motivo de investigación. Contiene un diseño no experimental ya que no pretendió demostrar, comprobar o explicar los hechos o fenómenos.</a:t>
            </a:r>
          </a:p>
          <a:p>
            <a:pPr algn="just">
              <a:buNone/>
            </a:pPr>
            <a:endParaRPr lang="es-ES" sz="2900" dirty="0" smtClean="0"/>
          </a:p>
          <a:p>
            <a:pPr algn="just"/>
            <a:r>
              <a:rPr lang="es-ES" sz="2900" dirty="0" smtClean="0"/>
              <a:t>Nuestro propósito que la descripción de la problemática ésta investigación por la manera y al momento de recoger la información es de carácter trasversal, puesto que se aplicó una encuesta por una sola vez a los profesores de educación física de la Unidad Educativa Teodoro Gómez de la Torre.</a:t>
            </a:r>
          </a:p>
          <a:p>
            <a:pPr algn="just">
              <a:buNone/>
            </a:pPr>
            <a:endParaRPr lang="es-ES" sz="2900" dirty="0" smtClean="0"/>
          </a:p>
          <a:p>
            <a:pPr algn="just"/>
            <a:r>
              <a:rPr lang="es-ES" sz="2900" dirty="0" smtClean="0"/>
              <a:t>Es de campo en vista de que se recogió información de los sectores del proceso deportivo, el enfoque que oriento la investigación tiene carácter cuantitativo en el análisis de la información ya que contienen  cuadros que fueron elaborados conforme la estadística descriptiva, es de carácter cualitativa en el proceso de interpretación </a:t>
            </a:r>
            <a:endParaRPr lang="es-ES" sz="2900" dirty="0"/>
          </a:p>
        </p:txBody>
      </p:sp>
      <p:sp>
        <p:nvSpPr>
          <p:cNvPr id="3" name="2 Título"/>
          <p:cNvSpPr>
            <a:spLocks noGrp="1"/>
          </p:cNvSpPr>
          <p:nvPr>
            <p:ph type="title"/>
          </p:nvPr>
        </p:nvSpPr>
        <p:spPr>
          <a:xfrm>
            <a:off x="457200" y="274638"/>
            <a:ext cx="8229600" cy="654032"/>
          </a:xfrm>
        </p:spPr>
        <p:txBody>
          <a:bodyPr>
            <a:normAutofit fontScale="90000"/>
          </a:bodyPr>
          <a:lstStyle/>
          <a:p>
            <a:pPr algn="ctr"/>
            <a:r>
              <a:rPr lang="es-ES" dirty="0" smtClean="0"/>
              <a:t>CAPITULO III</a:t>
            </a:r>
            <a:br>
              <a:rPr lang="es-ES" dirty="0" smtClean="0"/>
            </a:b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a:bodyPr>
          <a:lstStyle/>
          <a:p>
            <a:pPr lvl="1"/>
            <a:r>
              <a:rPr lang="es-ES_tradnl" sz="2400" b="1" dirty="0" smtClean="0"/>
              <a:t>Métodos</a:t>
            </a:r>
            <a:endParaRPr lang="es-ES" sz="2400" dirty="0" smtClean="0"/>
          </a:p>
          <a:p>
            <a:pPr>
              <a:buNone/>
            </a:pPr>
            <a:endParaRPr lang="es-ES" sz="2800" dirty="0" smtClean="0"/>
          </a:p>
          <a:p>
            <a:pPr algn="just"/>
            <a:r>
              <a:rPr lang="es-ES_tradnl" sz="2800" dirty="0" smtClean="0"/>
              <a:t>Para la elaboración de la fundamentación teórica se recurrió a las fuentes bibliográficas disponibles, como son textos, revistas como internet</a:t>
            </a:r>
            <a:r>
              <a:rPr lang="es-ES_tradnl" sz="2800" dirty="0" smtClean="0"/>
              <a:t>.</a:t>
            </a:r>
          </a:p>
          <a:p>
            <a:pPr algn="just">
              <a:buNone/>
            </a:pPr>
            <a:endParaRPr lang="es-ES" sz="2800" dirty="0" smtClean="0"/>
          </a:p>
          <a:p>
            <a:pPr algn="just"/>
            <a:r>
              <a:rPr lang="es-ES_tradnl" b="1" dirty="0" smtClean="0"/>
              <a:t>Método Científico</a:t>
            </a:r>
            <a:endParaRPr lang="es-ES" dirty="0" smtClean="0"/>
          </a:p>
          <a:p>
            <a:pPr algn="just">
              <a:buNone/>
            </a:pPr>
            <a:r>
              <a:rPr lang="es-ES_tradnl" dirty="0" smtClean="0"/>
              <a:t> </a:t>
            </a:r>
            <a:endParaRPr lang="es-ES" dirty="0" smtClean="0"/>
          </a:p>
          <a:p>
            <a:pPr algn="just"/>
            <a:r>
              <a:rPr lang="es-ES_tradnl" dirty="0" smtClean="0"/>
              <a:t>Nos </a:t>
            </a:r>
            <a:r>
              <a:rPr lang="es-ES_tradnl" dirty="0" smtClean="0"/>
              <a:t>permitió la orientación metodológica del trabajo,  púes nos permitió estructurar y ejecutar sistemáticamente desde la elaboración del proyecto hasta la presentación del informe final.</a:t>
            </a:r>
            <a:endParaRPr lang="es-ES" dirty="0" smtClean="0"/>
          </a:p>
          <a:p>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8929718" cy="6858000"/>
          </a:xfrm>
        </p:spPr>
        <p:txBody>
          <a:bodyPr>
            <a:normAutofit lnSpcReduction="10000"/>
          </a:bodyPr>
          <a:lstStyle/>
          <a:p>
            <a:r>
              <a:rPr lang="es-ES_tradnl" b="1" dirty="0" smtClean="0"/>
              <a:t>Método Matemático</a:t>
            </a:r>
            <a:endParaRPr lang="es-ES" dirty="0" smtClean="0"/>
          </a:p>
          <a:p>
            <a:pPr>
              <a:buNone/>
            </a:pPr>
            <a:endParaRPr lang="es-ES" dirty="0" smtClean="0"/>
          </a:p>
          <a:p>
            <a:pPr algn="just"/>
            <a:r>
              <a:rPr lang="es-ES_tradnl" dirty="0" smtClean="0"/>
              <a:t>Para el análisis de los resultados mediante la estadística descriptiva la misma que nos permitió presentar cuadros estadísticos gráficos y cálculos porcentuales.</a:t>
            </a:r>
            <a:endParaRPr lang="es-ES" dirty="0" smtClean="0"/>
          </a:p>
          <a:p>
            <a:pPr algn="just">
              <a:buNone/>
            </a:pPr>
            <a:endParaRPr lang="es-ES" dirty="0" smtClean="0"/>
          </a:p>
          <a:p>
            <a:pPr algn="just"/>
            <a:r>
              <a:rPr lang="es-ES_tradnl" b="1" dirty="0" smtClean="0"/>
              <a:t>Método Analítico</a:t>
            </a:r>
            <a:endParaRPr lang="es-ES" dirty="0" smtClean="0"/>
          </a:p>
          <a:p>
            <a:pPr algn="just">
              <a:buNone/>
            </a:pPr>
            <a:endParaRPr lang="es-ES" dirty="0" smtClean="0"/>
          </a:p>
          <a:p>
            <a:pPr algn="just"/>
            <a:r>
              <a:rPr lang="es-ES_tradnl" dirty="0" smtClean="0"/>
              <a:t>Nos permitió detectar con objetividad  la problemática en los resultados obtenidos.</a:t>
            </a:r>
          </a:p>
          <a:p>
            <a:pPr algn="just">
              <a:buNone/>
            </a:pPr>
            <a:endParaRPr lang="es-ES" dirty="0" smtClean="0"/>
          </a:p>
          <a:p>
            <a:r>
              <a:rPr lang="es-ES_tradnl" b="1" dirty="0" smtClean="0"/>
              <a:t>Método Sintético.</a:t>
            </a:r>
            <a:endParaRPr lang="es-ES" dirty="0" smtClean="0"/>
          </a:p>
          <a:p>
            <a:pPr>
              <a:buNone/>
            </a:pPr>
            <a:endParaRPr lang="es-ES" dirty="0" smtClean="0"/>
          </a:p>
          <a:p>
            <a:r>
              <a:rPr lang="es-ES_tradnl" dirty="0" smtClean="0"/>
              <a:t>Nos posibilita hacer las conclusiones y recomendaciones.</a:t>
            </a:r>
            <a:endParaRPr lang="es-ES" dirty="0" smtClean="0"/>
          </a:p>
          <a:p>
            <a:pPr>
              <a:buNone/>
            </a:pPr>
            <a:endParaRPr lang="es-ES" dirty="0" smtClean="0"/>
          </a:p>
          <a:p>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70000" lnSpcReduction="20000"/>
          </a:bodyPr>
          <a:lstStyle/>
          <a:p>
            <a:pPr lvl="1"/>
            <a:r>
              <a:rPr lang="es-ES_tradnl" sz="2400" b="1" dirty="0" smtClean="0"/>
              <a:t>Técnicas e Instrumentos</a:t>
            </a:r>
            <a:endParaRPr lang="es-ES" sz="2400" dirty="0" smtClean="0"/>
          </a:p>
          <a:p>
            <a:pPr>
              <a:buNone/>
            </a:pPr>
            <a:r>
              <a:rPr lang="es-ES_tradnl" sz="2800" b="1" dirty="0" smtClean="0"/>
              <a:t> </a:t>
            </a:r>
            <a:endParaRPr lang="es-ES" sz="2800" dirty="0" smtClean="0"/>
          </a:p>
          <a:p>
            <a:pPr algn="just">
              <a:lnSpc>
                <a:spcPct val="160000"/>
              </a:lnSpc>
            </a:pPr>
            <a:r>
              <a:rPr lang="es-ES_tradnl" sz="2800" dirty="0" smtClean="0"/>
              <a:t>Se utilizó la técnica de la encuesta, que nos permitió recoger la información requerida conforme a los objetivos propuestos en el proyecto, el cuestionario  fue el instrumento que operacionalizo nuestros objetivos. Como la aplicación de los test, que nos facilito  recopilar la información de las capacidades físicas de los estudiantes que conforman las selecciones de fútbol de la Unidad Educativa Teodoro Gómez  de la Torre.</a:t>
            </a:r>
            <a:endParaRPr lang="es-ES" sz="2800" dirty="0" smtClean="0"/>
          </a:p>
          <a:p>
            <a:pPr>
              <a:lnSpc>
                <a:spcPct val="160000"/>
              </a:lnSpc>
              <a:buNone/>
            </a:pPr>
            <a:endParaRPr lang="es-ES" sz="2800" dirty="0" smtClean="0"/>
          </a:p>
          <a:p>
            <a:pPr>
              <a:buNone/>
            </a:pPr>
            <a:endParaRPr lang="es-ES" sz="2800" dirty="0" smtClean="0"/>
          </a:p>
          <a:p>
            <a:r>
              <a:rPr lang="es-ES" sz="2800" dirty="0" smtClean="0"/>
              <a:t>Test físicos</a:t>
            </a:r>
          </a:p>
          <a:p>
            <a:r>
              <a:rPr lang="es-ES" sz="2800" dirty="0" smtClean="0"/>
              <a:t>Test de Cooper</a:t>
            </a:r>
          </a:p>
          <a:p>
            <a:r>
              <a:rPr lang="es-ES" sz="2800" dirty="0" smtClean="0"/>
              <a:t>Test </a:t>
            </a:r>
            <a:r>
              <a:rPr lang="es-ES_tradnl" sz="2800" dirty="0" smtClean="0"/>
              <a:t>Velocidad de reacción: </a:t>
            </a:r>
            <a:endParaRPr lang="es-ES" sz="2800" dirty="0" smtClean="0"/>
          </a:p>
          <a:p>
            <a:r>
              <a:rPr lang="es-ES" sz="2800" dirty="0" smtClean="0"/>
              <a:t>Test </a:t>
            </a:r>
            <a:r>
              <a:rPr lang="es-ES_tradnl" sz="2800" dirty="0" smtClean="0"/>
              <a:t>Velocidad máxima: </a:t>
            </a:r>
            <a:endParaRPr lang="es-ES" sz="2800" dirty="0" smtClean="0"/>
          </a:p>
          <a:p>
            <a:r>
              <a:rPr lang="es-ES" sz="2800" dirty="0" smtClean="0"/>
              <a:t>Test </a:t>
            </a:r>
            <a:r>
              <a:rPr lang="es-ES_tradnl" sz="2800" dirty="0" smtClean="0"/>
              <a:t>Abdominales 1 minuto: </a:t>
            </a:r>
            <a:endParaRPr lang="es-ES" sz="2800" dirty="0" smtClean="0"/>
          </a:p>
          <a:p>
            <a:r>
              <a:rPr lang="es-ES" sz="2800" dirty="0" smtClean="0"/>
              <a:t>Test de fuerza explosiva miembro inferior  </a:t>
            </a:r>
          </a:p>
          <a:p>
            <a:r>
              <a:rPr lang="es-ES" sz="2800" dirty="0" smtClean="0"/>
              <a:t>Test de movilidad articular</a:t>
            </a:r>
          </a:p>
          <a:p>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a:bodyPr>
          <a:lstStyle/>
          <a:p>
            <a:pPr lvl="1"/>
            <a:r>
              <a:rPr lang="es-ES_tradnl" sz="2400" b="1" dirty="0" smtClean="0"/>
              <a:t>Población</a:t>
            </a:r>
          </a:p>
          <a:p>
            <a:pPr lvl="1"/>
            <a:endParaRPr lang="es-ES_tradnl" sz="2400" b="1" dirty="0" smtClean="0"/>
          </a:p>
          <a:p>
            <a:pPr lvl="1"/>
            <a:endParaRPr lang="es-ES" sz="2400" dirty="0" smtClean="0"/>
          </a:p>
          <a:p>
            <a:pPr algn="just"/>
            <a:r>
              <a:rPr lang="es-ES" sz="2800" dirty="0" smtClean="0"/>
              <a:t>Consta de 8 Licenciados de Educación Física y </a:t>
            </a:r>
            <a:r>
              <a:rPr lang="es-ES_tradnl" sz="2800" dirty="0" smtClean="0"/>
              <a:t>71 estudiantes que conforman la selección d</a:t>
            </a:r>
            <a:r>
              <a:rPr lang="es-ES" sz="2800" dirty="0" smtClean="0"/>
              <a:t>e fútbol de las categorías, junior, inferior, intermedia y superior </a:t>
            </a:r>
            <a:r>
              <a:rPr lang="es-ES_tradnl" sz="2800" dirty="0" smtClean="0"/>
              <a:t>en la </a:t>
            </a:r>
            <a:r>
              <a:rPr lang="es-ES" sz="2800" dirty="0" smtClean="0"/>
              <a:t>Unidad Educativa Experimental Teodoro Gómez de la Torre</a:t>
            </a:r>
          </a:p>
          <a:p>
            <a:pPr algn="just">
              <a:buNone/>
            </a:pPr>
            <a:endParaRPr lang="es-ES" sz="2800" dirty="0" smtClean="0"/>
          </a:p>
          <a:p>
            <a:pPr algn="just">
              <a:buNone/>
            </a:pPr>
            <a:endParaRPr lang="es-ES" sz="2800" dirty="0" smtClean="0"/>
          </a:p>
          <a:p>
            <a:pPr lvl="1" algn="just"/>
            <a:r>
              <a:rPr lang="es-ES_tradnl" sz="2400" b="1" dirty="0" smtClean="0"/>
              <a:t>Muestra</a:t>
            </a:r>
            <a:endParaRPr lang="es-ES" sz="2400" dirty="0" smtClean="0"/>
          </a:p>
          <a:p>
            <a:pPr algn="just"/>
            <a:r>
              <a:rPr lang="es-ES_tradnl" sz="2800" dirty="0" smtClean="0"/>
              <a:t>Se aplicó a toda la población.</a:t>
            </a:r>
            <a:endParaRPr lang="es-ES" sz="2800" dirty="0" smtClean="0"/>
          </a:p>
          <a:p>
            <a:pPr algn="just"/>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642918"/>
            <a:ext cx="9144000" cy="6572296"/>
          </a:xfrm>
        </p:spPr>
        <p:txBody>
          <a:bodyPr>
            <a:normAutofit/>
          </a:bodyPr>
          <a:lstStyle/>
          <a:p>
            <a:r>
              <a:rPr lang="es-ES" sz="2000" b="1" dirty="0" smtClean="0"/>
              <a:t>ANÁLISIS E INTERPRETACIÓN  DE RESULTADOS.</a:t>
            </a:r>
            <a:endParaRPr lang="es-ES" sz="2000" dirty="0" smtClean="0"/>
          </a:p>
          <a:p>
            <a:r>
              <a:rPr lang="es-ES" b="1" dirty="0" smtClean="0"/>
              <a:t>1</a:t>
            </a:r>
            <a:r>
              <a:rPr lang="es-ES" sz="2000" b="1" dirty="0" smtClean="0"/>
              <a:t>.- ¿Qué Titulo Posee Ud.?</a:t>
            </a:r>
          </a:p>
          <a:p>
            <a:endParaRPr lang="es-ES" sz="2000" b="1" dirty="0" smtClean="0"/>
          </a:p>
          <a:p>
            <a:endParaRPr lang="es-ES" sz="2000" b="1" dirty="0" smtClean="0"/>
          </a:p>
          <a:p>
            <a:endParaRPr lang="es-ES" sz="2000" b="1" dirty="0" smtClean="0"/>
          </a:p>
          <a:p>
            <a:endParaRPr lang="es-ES" sz="2000" b="1" dirty="0" smtClean="0"/>
          </a:p>
          <a:p>
            <a:endParaRPr lang="es-ES" sz="2000" b="1" dirty="0" smtClean="0"/>
          </a:p>
          <a:p>
            <a:endParaRPr lang="es-ES" sz="2000" b="1" dirty="0" smtClean="0"/>
          </a:p>
          <a:p>
            <a:endParaRPr lang="es-ES" sz="2000" b="1" dirty="0" smtClean="0"/>
          </a:p>
          <a:p>
            <a:endParaRPr lang="es-ES" sz="2000" b="1" dirty="0" smtClean="0"/>
          </a:p>
          <a:p>
            <a:endParaRPr lang="es-ES" sz="2000" b="1" dirty="0" smtClean="0"/>
          </a:p>
          <a:p>
            <a:pPr algn="just"/>
            <a:r>
              <a:rPr lang="es-ES" sz="2000" dirty="0" smtClean="0"/>
              <a:t>De los ocho docentes encuetados todos tienen el título  de licenciados, en educación  física, lo que equivale  100%.</a:t>
            </a:r>
          </a:p>
          <a:p>
            <a:pPr algn="just">
              <a:buNone/>
            </a:pPr>
            <a:endParaRPr lang="es-ES" sz="2000" dirty="0" smtClean="0"/>
          </a:p>
          <a:p>
            <a:pPr algn="just"/>
            <a:r>
              <a:rPr lang="es-ES" sz="2000" dirty="0" smtClean="0"/>
              <a:t>Encontramos que los ocho encuestados son licenciados lo que demuestra que todos tienen conocimientos de evaluación física</a:t>
            </a:r>
          </a:p>
          <a:p>
            <a:pPr>
              <a:buNone/>
            </a:pPr>
            <a:r>
              <a:rPr lang="es-ES" sz="2000" dirty="0" smtClean="0"/>
              <a:t> </a:t>
            </a:r>
            <a:endParaRPr lang="es-ES" sz="2000" b="1" dirty="0" smtClean="0"/>
          </a:p>
          <a:p>
            <a:pPr>
              <a:buNone/>
            </a:pPr>
            <a:endParaRPr lang="es-ES" sz="2000" dirty="0" smtClean="0"/>
          </a:p>
          <a:p>
            <a:pPr>
              <a:buNone/>
            </a:pPr>
            <a:endParaRPr lang="es-ES" dirty="0"/>
          </a:p>
        </p:txBody>
      </p:sp>
      <p:sp>
        <p:nvSpPr>
          <p:cNvPr id="3" name="2 Título"/>
          <p:cNvSpPr>
            <a:spLocks noGrp="1"/>
          </p:cNvSpPr>
          <p:nvPr>
            <p:ph type="title"/>
          </p:nvPr>
        </p:nvSpPr>
        <p:spPr>
          <a:xfrm>
            <a:off x="2357422" y="0"/>
            <a:ext cx="4000528" cy="785794"/>
          </a:xfrm>
        </p:spPr>
        <p:txBody>
          <a:bodyPr>
            <a:normAutofit/>
          </a:bodyPr>
          <a:lstStyle/>
          <a:p>
            <a:pPr algn="ctr"/>
            <a:r>
              <a:rPr lang="es-ES" sz="2000" dirty="0" smtClean="0">
                <a:solidFill>
                  <a:schemeClr val="tx1"/>
                </a:solidFill>
              </a:rPr>
              <a:t>CAPITULO IV</a:t>
            </a:r>
            <a:br>
              <a:rPr lang="es-ES" sz="2000" dirty="0" smtClean="0">
                <a:solidFill>
                  <a:schemeClr val="tx1"/>
                </a:solidFill>
              </a:rPr>
            </a:br>
            <a:endParaRPr lang="es-ES" sz="2000" dirty="0">
              <a:solidFill>
                <a:schemeClr val="tx1"/>
              </a:solidFill>
            </a:endParaRPr>
          </a:p>
        </p:txBody>
      </p:sp>
      <p:graphicFrame>
        <p:nvGraphicFramePr>
          <p:cNvPr id="5" name="4 Gráfico"/>
          <p:cNvGraphicFramePr/>
          <p:nvPr/>
        </p:nvGraphicFramePr>
        <p:xfrm>
          <a:off x="500034" y="1571612"/>
          <a:ext cx="8215370" cy="321471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214290"/>
            <a:ext cx="9144000" cy="6643710"/>
          </a:xfrm>
        </p:spPr>
        <p:txBody>
          <a:bodyPr>
            <a:normAutofit/>
          </a:bodyPr>
          <a:lstStyle/>
          <a:p>
            <a:r>
              <a:rPr lang="es-ES" b="1" dirty="0" smtClean="0"/>
              <a:t>2.- ¿</a:t>
            </a:r>
            <a:r>
              <a:rPr lang="es-ES" sz="2200" b="1" dirty="0" smtClean="0"/>
              <a:t>Usted es especialista  en alguna disciplina deportiva?</a:t>
            </a:r>
          </a:p>
          <a:p>
            <a:endParaRPr lang="es-ES" b="1" dirty="0" smtClean="0"/>
          </a:p>
          <a:p>
            <a:endParaRPr lang="es-ES" b="1" dirty="0" smtClean="0"/>
          </a:p>
          <a:p>
            <a:endParaRPr lang="es-ES" b="1" dirty="0" smtClean="0"/>
          </a:p>
          <a:p>
            <a:endParaRPr lang="es-ES" b="1" dirty="0" smtClean="0"/>
          </a:p>
          <a:p>
            <a:endParaRPr lang="es-ES" b="1" dirty="0" smtClean="0"/>
          </a:p>
          <a:p>
            <a:endParaRPr lang="es-ES" b="1" dirty="0" smtClean="0"/>
          </a:p>
          <a:p>
            <a:pPr algn="just"/>
            <a:r>
              <a:rPr lang="es-ES" sz="2000" dirty="0" smtClean="0"/>
              <a:t>Un docente es especialista de atletismo, lo que corresponde  12.50% un docente es especialista de natación, lo que equivale  12.50%  un docentes es especialista de voleibol, lo que equivale 12.50%, dos docentes son especialistas  de básquet lo que equivale 25%  y tres docentes son especialistas de futbol, lo que corresponde 37.50%.</a:t>
            </a:r>
          </a:p>
          <a:p>
            <a:pPr algn="just">
              <a:buNone/>
            </a:pPr>
            <a:endParaRPr lang="es-ES" sz="2000" dirty="0" smtClean="0"/>
          </a:p>
          <a:p>
            <a:pPr algn="just"/>
            <a:r>
              <a:rPr lang="es-ES" sz="2000" dirty="0" smtClean="0"/>
              <a:t>Podemos observar que en este establecimiento existen especialistas en los diferentes deportes, pero en fútbol y básquet son más  los especialistas</a:t>
            </a:r>
            <a:r>
              <a:rPr lang="es-ES" dirty="0" smtClean="0"/>
              <a:t>. </a:t>
            </a:r>
          </a:p>
          <a:p>
            <a:pPr algn="just"/>
            <a:endParaRPr lang="es-ES" dirty="0"/>
          </a:p>
        </p:txBody>
      </p:sp>
      <p:graphicFrame>
        <p:nvGraphicFramePr>
          <p:cNvPr id="4" name="3 Gráfico"/>
          <p:cNvGraphicFramePr/>
          <p:nvPr/>
        </p:nvGraphicFramePr>
        <p:xfrm>
          <a:off x="285720" y="714356"/>
          <a:ext cx="8358246" cy="321471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47500" lnSpcReduction="20000"/>
          </a:bodyPr>
          <a:lstStyle/>
          <a:p>
            <a:pPr algn="just">
              <a:lnSpc>
                <a:spcPct val="120000"/>
              </a:lnSpc>
            </a:pPr>
            <a:endParaRPr lang="es-ES" dirty="0" smtClean="0">
              <a:latin typeface="Arial" pitchFamily="34" charset="0"/>
              <a:cs typeface="Arial" pitchFamily="34" charset="0"/>
            </a:endParaRPr>
          </a:p>
          <a:p>
            <a:pPr lvl="0"/>
            <a:r>
              <a:rPr lang="es-ES" sz="3800" b="1" cap="all" dirty="0" smtClean="0"/>
              <a:t>EL PROBLEMA DE INVESTIGACION</a:t>
            </a:r>
            <a:endParaRPr lang="es-ES" sz="3800" dirty="0" smtClean="0"/>
          </a:p>
          <a:p>
            <a:pPr>
              <a:buNone/>
            </a:pPr>
            <a:r>
              <a:rPr lang="es-ES" sz="3800" b="1" cap="all" dirty="0" smtClean="0"/>
              <a:t> </a:t>
            </a:r>
            <a:endParaRPr lang="es-ES" sz="3800" dirty="0" smtClean="0"/>
          </a:p>
          <a:p>
            <a:pPr lvl="1">
              <a:buNone/>
            </a:pPr>
            <a:r>
              <a:rPr lang="es-EC" sz="3800" b="1" dirty="0" smtClean="0"/>
              <a:t>Antecedentes</a:t>
            </a:r>
            <a:endParaRPr lang="es-ES" sz="3800" dirty="0" smtClean="0"/>
          </a:p>
          <a:p>
            <a:pPr algn="just">
              <a:lnSpc>
                <a:spcPct val="120000"/>
              </a:lnSpc>
            </a:pPr>
            <a:endParaRPr lang="es-ES" sz="3800" dirty="0" smtClean="0">
              <a:latin typeface="Arial" pitchFamily="34" charset="0"/>
              <a:cs typeface="Arial" pitchFamily="34" charset="0"/>
            </a:endParaRPr>
          </a:p>
          <a:p>
            <a:pPr algn="just">
              <a:lnSpc>
                <a:spcPct val="120000"/>
              </a:lnSpc>
            </a:pPr>
            <a:r>
              <a:rPr lang="es-ES" sz="3800" dirty="0" smtClean="0">
                <a:latin typeface="Arial" pitchFamily="34" charset="0"/>
                <a:cs typeface="Arial" pitchFamily="34" charset="0"/>
              </a:rPr>
              <a:t>El </a:t>
            </a:r>
            <a:r>
              <a:rPr lang="es-ES" sz="3800" dirty="0" smtClean="0">
                <a:latin typeface="Arial" pitchFamily="34" charset="0"/>
                <a:cs typeface="Arial" pitchFamily="34" charset="0"/>
              </a:rPr>
              <a:t>fútbol en el Ecuador tiene muchas connotaciones en nuestra sociedad por ser un deporte que agita y concentra a la mayoría de público en sus diferentes estadios en todo el país </a:t>
            </a:r>
          </a:p>
          <a:p>
            <a:pPr algn="just">
              <a:lnSpc>
                <a:spcPct val="120000"/>
              </a:lnSpc>
              <a:buNone/>
            </a:pPr>
            <a:endParaRPr lang="es-ES" sz="3800" dirty="0" smtClean="0">
              <a:latin typeface="Arial" pitchFamily="34" charset="0"/>
              <a:cs typeface="Arial" pitchFamily="34" charset="0"/>
            </a:endParaRPr>
          </a:p>
          <a:p>
            <a:pPr algn="just">
              <a:lnSpc>
                <a:spcPct val="120000"/>
              </a:lnSpc>
            </a:pPr>
            <a:r>
              <a:rPr lang="es-PE" sz="3800" dirty="0" smtClean="0">
                <a:latin typeface="Arial" pitchFamily="34" charset="0"/>
                <a:cs typeface="Arial" pitchFamily="34" charset="0"/>
              </a:rPr>
              <a:t>El fútbol es hoy por hoy una de las empresas más lucrativas y fructíferas del país y del mundo, constituyendo un incentivo más para su práctica, los grandes sueldos, contratos de publicidad, pases, etc. Además de todo ello, sin perder el calor de barrio, en un partido entre amigos, en el club, que se juegan como si fueran verdaderas finales de Copa del Mundo</a:t>
            </a:r>
            <a:endParaRPr lang="es-ES" sz="3800" dirty="0" smtClean="0">
              <a:latin typeface="Arial" pitchFamily="34" charset="0"/>
              <a:cs typeface="Arial" pitchFamily="34" charset="0"/>
            </a:endParaRPr>
          </a:p>
          <a:p>
            <a:pPr algn="just">
              <a:lnSpc>
                <a:spcPct val="120000"/>
              </a:lnSpc>
              <a:buNone/>
            </a:pPr>
            <a:r>
              <a:rPr lang="es-ES" sz="3800" b="1" dirty="0" smtClean="0">
                <a:latin typeface="Arial" pitchFamily="34" charset="0"/>
                <a:cs typeface="Arial" pitchFamily="34" charset="0"/>
              </a:rPr>
              <a:t> </a:t>
            </a:r>
            <a:endParaRPr lang="es-ES" sz="3800" dirty="0" smtClean="0">
              <a:latin typeface="Arial" pitchFamily="34" charset="0"/>
              <a:cs typeface="Arial" pitchFamily="34" charset="0"/>
            </a:endParaRPr>
          </a:p>
          <a:p>
            <a:pPr algn="just">
              <a:lnSpc>
                <a:spcPct val="120000"/>
              </a:lnSpc>
            </a:pPr>
            <a:r>
              <a:rPr lang="es-ES" sz="3800" dirty="0" smtClean="0">
                <a:latin typeface="Arial" pitchFamily="34" charset="0"/>
                <a:cs typeface="Arial" pitchFamily="34" charset="0"/>
              </a:rPr>
              <a:t>La provincia de Imbabura tiene una riqueza en futbolistas en la cantera llamada Valle del Chota, los cuales no son  explotados totalmente por los instructores de la zona; sin embargo, los jugadores que han emigrado a edades tempranas a otras ciudades como Quito y Guayaquil, que son las que más equipos de fútbol conservan para la práctica en los diferentes campeonatos de distintas edades. Muchos de los jugadores del Valle del Chota han salido adelante conformando equipos profesionales e integrando la selección nacional la cual esta representada por siete de los once miembros titulares en nuestra selección.</a:t>
            </a:r>
            <a:endParaRPr lang="es-ES" sz="3800" b="1" dirty="0" smtClean="0">
              <a:latin typeface="Arial" pitchFamily="34" charset="0"/>
              <a:cs typeface="Arial" pitchFamily="34" charset="0"/>
            </a:endParaRPr>
          </a:p>
          <a:p>
            <a:pPr>
              <a:buNone/>
            </a:pPr>
            <a:endParaRPr lang="es-E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a:bodyPr>
          <a:lstStyle/>
          <a:p>
            <a:r>
              <a:rPr lang="es-ES" sz="2000" b="1" dirty="0" smtClean="0"/>
              <a:t>3.- ¿A cuántos cursos a asistido Sobre el tema las capacidades físicas del fútbol?</a:t>
            </a:r>
          </a:p>
          <a:p>
            <a:endParaRPr lang="es-ES" b="1" dirty="0" smtClean="0"/>
          </a:p>
          <a:p>
            <a:endParaRPr lang="es-ES" b="1" dirty="0" smtClean="0"/>
          </a:p>
          <a:p>
            <a:endParaRPr lang="es-ES" b="1" dirty="0" smtClean="0"/>
          </a:p>
          <a:p>
            <a:pPr algn="just"/>
            <a:endParaRPr lang="es-ES" sz="2000" dirty="0" smtClean="0"/>
          </a:p>
          <a:p>
            <a:pPr algn="just"/>
            <a:endParaRPr lang="es-ES" sz="2000" dirty="0" smtClean="0"/>
          </a:p>
          <a:p>
            <a:pPr algn="just"/>
            <a:endParaRPr lang="es-ES" sz="2000" dirty="0" smtClean="0"/>
          </a:p>
          <a:p>
            <a:pPr algn="just"/>
            <a:endParaRPr lang="es-ES" sz="2000" dirty="0" smtClean="0"/>
          </a:p>
          <a:p>
            <a:pPr algn="just"/>
            <a:endParaRPr lang="es-ES" sz="2000" dirty="0" smtClean="0"/>
          </a:p>
          <a:p>
            <a:pPr algn="just"/>
            <a:r>
              <a:rPr lang="es-ES" sz="2000" dirty="0" smtClean="0"/>
              <a:t>Cuatro  Docentes han asistido de 1 a 2 cursos, lo que equivale 50%, dos docentes han asistido de 3 a 4 cursos, lo que equivale 25%, dos docentes han asistido a mas de cinco cursos lo que equivale 25%</a:t>
            </a:r>
          </a:p>
          <a:p>
            <a:pPr algn="just"/>
            <a:endParaRPr lang="es-ES" sz="2000" dirty="0" smtClean="0"/>
          </a:p>
          <a:p>
            <a:pPr algn="just"/>
            <a:r>
              <a:rPr lang="es-ES" sz="2000" dirty="0" smtClean="0"/>
              <a:t>Aquí podemos ver que todos los docentes han asistido a cursos de capacidades físicas, lo que demuestra que todos tienen conocimientos actualizados</a:t>
            </a:r>
          </a:p>
          <a:p>
            <a:endParaRPr lang="es-ES" dirty="0" smtClean="0"/>
          </a:p>
          <a:p>
            <a:endParaRPr lang="es-ES" dirty="0"/>
          </a:p>
        </p:txBody>
      </p:sp>
      <p:graphicFrame>
        <p:nvGraphicFramePr>
          <p:cNvPr id="4" name="3 Gráfico"/>
          <p:cNvGraphicFramePr/>
          <p:nvPr/>
        </p:nvGraphicFramePr>
        <p:xfrm>
          <a:off x="500034" y="214290"/>
          <a:ext cx="8215370" cy="44291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lstStyle/>
          <a:p>
            <a:r>
              <a:rPr lang="es-ES" sz="2000" b="1" dirty="0" smtClean="0"/>
              <a:t>4.- ¿Realiza evaluaciones de las capacidades físicas a sus alumnos?</a:t>
            </a:r>
          </a:p>
          <a:p>
            <a:pPr algn="just"/>
            <a:endParaRPr lang="es-ES" sz="2000" dirty="0" smtClean="0"/>
          </a:p>
          <a:p>
            <a:pPr algn="just"/>
            <a:endParaRPr lang="es-ES" sz="2000" dirty="0" smtClean="0"/>
          </a:p>
          <a:p>
            <a:pPr algn="just"/>
            <a:endParaRPr lang="es-ES" sz="2000" dirty="0" smtClean="0"/>
          </a:p>
          <a:p>
            <a:pPr algn="just"/>
            <a:endParaRPr lang="es-ES" sz="2000" dirty="0" smtClean="0"/>
          </a:p>
          <a:p>
            <a:pPr algn="just"/>
            <a:endParaRPr lang="es-ES" sz="2000" dirty="0" smtClean="0"/>
          </a:p>
          <a:p>
            <a:pPr algn="just"/>
            <a:endParaRPr lang="es-ES" sz="2000" dirty="0" smtClean="0"/>
          </a:p>
          <a:p>
            <a:pPr algn="just"/>
            <a:endParaRPr lang="es-ES" sz="2000" dirty="0" smtClean="0"/>
          </a:p>
          <a:p>
            <a:pPr algn="just"/>
            <a:endParaRPr lang="es-ES" sz="2000" dirty="0" smtClean="0"/>
          </a:p>
          <a:p>
            <a:pPr algn="just"/>
            <a:endParaRPr lang="es-ES" sz="2000" dirty="0" smtClean="0"/>
          </a:p>
          <a:p>
            <a:pPr algn="just"/>
            <a:endParaRPr lang="es-ES" sz="2000" dirty="0" smtClean="0"/>
          </a:p>
          <a:p>
            <a:pPr algn="just">
              <a:buNone/>
            </a:pPr>
            <a:endParaRPr lang="es-ES" sz="2000" dirty="0" smtClean="0"/>
          </a:p>
          <a:p>
            <a:pPr algn="just"/>
            <a:r>
              <a:rPr lang="es-ES" sz="2000" dirty="0" smtClean="0"/>
              <a:t>Tres docentes realizan evaluaciones de capacidades físicas, lo que equivale  37.5%, cinco docentes no realizan evaluaciones de capacidades físicas, lo que corresponde62, 50%</a:t>
            </a:r>
          </a:p>
          <a:p>
            <a:pPr algn="just"/>
            <a:endParaRPr lang="es-ES" sz="2000" dirty="0" smtClean="0"/>
          </a:p>
          <a:p>
            <a:pPr algn="just"/>
            <a:r>
              <a:rPr lang="es-ES" sz="2000" dirty="0" smtClean="0"/>
              <a:t>Observamos que los docentes en su gran mayoría no toman evaluaciones de capacidades físicas a sus alumnos</a:t>
            </a:r>
          </a:p>
          <a:p>
            <a:pPr algn="just"/>
            <a:endParaRPr lang="es-ES" sz="2000" dirty="0"/>
          </a:p>
        </p:txBody>
      </p:sp>
      <p:graphicFrame>
        <p:nvGraphicFramePr>
          <p:cNvPr id="4" name="3 Gráfico"/>
          <p:cNvGraphicFramePr/>
          <p:nvPr/>
        </p:nvGraphicFramePr>
        <p:xfrm>
          <a:off x="428596" y="0"/>
          <a:ext cx="8358246" cy="57150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214290"/>
            <a:ext cx="9144000" cy="6643710"/>
          </a:xfrm>
        </p:spPr>
        <p:txBody>
          <a:bodyPr>
            <a:normAutofit/>
          </a:bodyPr>
          <a:lstStyle/>
          <a:p>
            <a:r>
              <a:rPr lang="es-ES" sz="2000" b="1" dirty="0" smtClean="0"/>
              <a:t>5.- ¿Con que frecuencia realiza test de evaluación de las capacidades físicas a sus alumnos?</a:t>
            </a:r>
            <a:endParaRPr lang="es-ES" sz="2000"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pPr algn="just"/>
            <a:r>
              <a:rPr lang="es-ES" sz="2000" dirty="0" smtClean="0"/>
              <a:t>De los docentes encuestados tres manifiestan que realizan test de evaluación de las capacidades físicas a sus alumnos anualmente, esto corresponde al 37, 50 %; y cinco responden que nunca realizan test de evaluación de las capacidades físicas, lo cuál equivale al  62,50%.</a:t>
            </a:r>
          </a:p>
          <a:p>
            <a:pPr algn="just">
              <a:buNone/>
            </a:pPr>
            <a:endParaRPr lang="es-ES" sz="2000" dirty="0" smtClean="0"/>
          </a:p>
          <a:p>
            <a:pPr algn="just"/>
            <a:r>
              <a:rPr lang="es-ES" sz="2000" dirty="0" smtClean="0"/>
              <a:t>La mayoría de los docentes demuestran poco interés en realizar test de evaluación de las capacidades físicas a sus alumnos.</a:t>
            </a:r>
            <a:endParaRPr lang="es-ES" sz="2000" dirty="0"/>
          </a:p>
        </p:txBody>
      </p:sp>
      <p:graphicFrame>
        <p:nvGraphicFramePr>
          <p:cNvPr id="4" name="3 Gráfico"/>
          <p:cNvGraphicFramePr/>
          <p:nvPr/>
        </p:nvGraphicFramePr>
        <p:xfrm>
          <a:off x="428596" y="357166"/>
          <a:ext cx="8358246" cy="47149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lnSpcReduction="10000"/>
          </a:bodyPr>
          <a:lstStyle/>
          <a:p>
            <a:r>
              <a:rPr lang="es-ES" sz="2000" b="1" dirty="0" smtClean="0"/>
              <a:t>6.- ¿Cuáles son las capacidades físicas determinantes? </a:t>
            </a:r>
            <a:endParaRPr lang="es-ES" sz="2000"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pPr>
              <a:buNone/>
            </a:pPr>
            <a:endParaRPr lang="es-ES" dirty="0" smtClean="0"/>
          </a:p>
          <a:p>
            <a:endParaRPr lang="es-ES" dirty="0" smtClean="0"/>
          </a:p>
          <a:p>
            <a:pPr algn="just"/>
            <a:r>
              <a:rPr lang="es-ES" sz="2000" dirty="0" smtClean="0"/>
              <a:t>De los ocho docentes encuestados manifiestan conocer las capacidades físicas determinantes: lo que equivale Velocidad 25%, Fuerza 25%, Resistencia 25%, Flexibilidad 25</a:t>
            </a:r>
            <a:r>
              <a:rPr lang="es-ES" sz="2000" dirty="0" smtClean="0"/>
              <a:t>%</a:t>
            </a:r>
          </a:p>
          <a:p>
            <a:pPr algn="just">
              <a:buNone/>
            </a:pPr>
            <a:endParaRPr lang="es-ES" sz="2000" dirty="0" smtClean="0"/>
          </a:p>
          <a:p>
            <a:pPr algn="just"/>
            <a:r>
              <a:rPr lang="es-ES" sz="2000" dirty="0" smtClean="0"/>
              <a:t>Observamos que todos los docentes conocen cuales son las capacidades físicas determinantes, para el desarrollo de su trabajo</a:t>
            </a:r>
          </a:p>
          <a:p>
            <a:endParaRPr lang="es-ES" dirty="0"/>
          </a:p>
        </p:txBody>
      </p:sp>
      <p:graphicFrame>
        <p:nvGraphicFramePr>
          <p:cNvPr id="4" name="3 Gráfico"/>
          <p:cNvGraphicFramePr/>
          <p:nvPr/>
        </p:nvGraphicFramePr>
        <p:xfrm>
          <a:off x="714348" y="500042"/>
          <a:ext cx="8072494" cy="42862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lstStyle/>
          <a:p>
            <a:pPr algn="just"/>
            <a:r>
              <a:rPr lang="es-ES" sz="2000" b="1" dirty="0" smtClean="0"/>
              <a:t>7.- ¿Cuáles son las capacidades físicas coordinativas?</a:t>
            </a:r>
            <a:endParaRPr lang="es-ES" sz="2000"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pPr algn="just"/>
            <a:r>
              <a:rPr lang="es-ES" sz="2000" dirty="0" smtClean="0"/>
              <a:t> De los ocho docentes encuestados todos conocen cuales son las capacidades físicas coordinativas: lo que equivale coordinación 25%, equilibrio 25%, agilidad 25%, ritmo 25%</a:t>
            </a:r>
          </a:p>
          <a:p>
            <a:pPr algn="just">
              <a:buNone/>
            </a:pPr>
            <a:endParaRPr lang="es-ES" sz="2000" dirty="0" smtClean="0"/>
          </a:p>
          <a:p>
            <a:pPr algn="just"/>
            <a:r>
              <a:rPr lang="es-ES" sz="2000" dirty="0" smtClean="0"/>
              <a:t>Vemos que todos los docentes conocen cuales son las capacidades físicas coordinativas</a:t>
            </a:r>
            <a:r>
              <a:rPr lang="es-ES" dirty="0" smtClean="0"/>
              <a:t>.</a:t>
            </a:r>
            <a:endParaRPr lang="es-ES" dirty="0"/>
          </a:p>
        </p:txBody>
      </p:sp>
      <p:graphicFrame>
        <p:nvGraphicFramePr>
          <p:cNvPr id="4" name="3 Gráfico"/>
          <p:cNvGraphicFramePr/>
          <p:nvPr/>
        </p:nvGraphicFramePr>
        <p:xfrm>
          <a:off x="500034" y="500042"/>
          <a:ext cx="8286808" cy="407196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a:bodyPr>
          <a:lstStyle/>
          <a:p>
            <a:pPr algn="just"/>
            <a:r>
              <a:rPr lang="es-ES" sz="2000" b="1" dirty="0" smtClean="0"/>
              <a:t>8.- ¿Para Ud. cuál es la capacidad física que se debería desarrollar más?</a:t>
            </a:r>
            <a:endParaRPr lang="es-ES" sz="2000"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pPr algn="just"/>
            <a:r>
              <a:rPr lang="es-ES" sz="2000" dirty="0" smtClean="0"/>
              <a:t>Dos docentes manifiestan que se debe desarrollar la fuerza lo que equivale 25%, un docente que se debe desarrollar la resistencia, lo que corresponde 12,50%, dos docentes  que se debe desarrollar la coordinación lo que equivale 25%, un docente dice que se debe desarrollar el equilibrio lo que equivale  12,50% y dos docentes dicen que según el deporte se deben desarrollar las capacidades físicas corresponde 25%.</a:t>
            </a:r>
          </a:p>
          <a:p>
            <a:pPr algn="just"/>
            <a:r>
              <a:rPr lang="es-ES" sz="2000" dirty="0" smtClean="0"/>
              <a:t>Se observa criterios diferentes en cuanto a las  capacidades  físicas que se debe desarrollar para la sustentación de su trabajo</a:t>
            </a:r>
            <a:endParaRPr lang="es-ES" sz="2000" dirty="0"/>
          </a:p>
        </p:txBody>
      </p:sp>
      <p:graphicFrame>
        <p:nvGraphicFramePr>
          <p:cNvPr id="4" name="3 Gráfico"/>
          <p:cNvGraphicFramePr/>
          <p:nvPr/>
        </p:nvGraphicFramePr>
        <p:xfrm>
          <a:off x="1142976" y="285728"/>
          <a:ext cx="7715304" cy="392909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lstStyle/>
          <a:p>
            <a:pPr algn="just"/>
            <a:r>
              <a:rPr lang="es-ES" dirty="0" smtClean="0"/>
              <a:t> </a:t>
            </a:r>
            <a:r>
              <a:rPr lang="es-ES" sz="2000" b="1" dirty="0" smtClean="0"/>
              <a:t>9.- ¿Ud. Como profesional considera que es importante la evaluación de las capacidades físicas?</a:t>
            </a:r>
            <a:endParaRPr lang="es-ES" sz="2000"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pPr>
              <a:buNone/>
            </a:pPr>
            <a:endParaRPr lang="es-ES" dirty="0" smtClean="0"/>
          </a:p>
          <a:p>
            <a:pPr algn="just"/>
            <a:r>
              <a:rPr lang="es-ES" sz="2000" dirty="0" smtClean="0"/>
              <a:t>Tres docentes  manifiestan que si es importante la evaluación de las capacidades físicas, lo que equivale 37, 5%, tres docentes  dicen que no son importantes las evaluaciones de las capacidades físicas, lo que equivale 37,5% y dos docentes manifiestan que a veces es importante la evaluación de las capacidades físicas lo que equivale 25%</a:t>
            </a:r>
          </a:p>
          <a:p>
            <a:pPr algn="just"/>
            <a:r>
              <a:rPr lang="es-ES" sz="2000" dirty="0" smtClean="0"/>
              <a:t>Se observó que  los docentes tienen un criterio diferente en cuanto a la importancia de la evaluación de las capacidades físicas</a:t>
            </a:r>
            <a:r>
              <a:rPr lang="es-ES" dirty="0" smtClean="0"/>
              <a:t>.</a:t>
            </a:r>
          </a:p>
          <a:p>
            <a:endParaRPr lang="es-ES" dirty="0"/>
          </a:p>
        </p:txBody>
      </p:sp>
      <p:graphicFrame>
        <p:nvGraphicFramePr>
          <p:cNvPr id="4" name="3 Gráfico"/>
          <p:cNvGraphicFramePr/>
          <p:nvPr/>
        </p:nvGraphicFramePr>
        <p:xfrm>
          <a:off x="428596" y="500042"/>
          <a:ext cx="8501122" cy="478634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lstStyle/>
          <a:p>
            <a:r>
              <a:rPr lang="es-ES" sz="2000" b="1" dirty="0" smtClean="0"/>
              <a:t>10.- ¿Cómo cree Ud. Que se debería evaluar las capacidades físicas?</a:t>
            </a:r>
          </a:p>
          <a:p>
            <a:endParaRPr lang="es-ES" b="1" dirty="0" smtClean="0"/>
          </a:p>
          <a:p>
            <a:endParaRPr lang="es-ES" b="1" dirty="0" smtClean="0"/>
          </a:p>
          <a:p>
            <a:endParaRPr lang="es-ES" b="1" dirty="0" smtClean="0"/>
          </a:p>
          <a:p>
            <a:endParaRPr lang="es-ES" b="1" dirty="0" smtClean="0"/>
          </a:p>
          <a:p>
            <a:endParaRPr lang="es-ES" b="1" dirty="0" smtClean="0"/>
          </a:p>
          <a:p>
            <a:endParaRPr lang="es-ES" b="1" dirty="0" smtClean="0"/>
          </a:p>
          <a:p>
            <a:pPr algn="just"/>
            <a:endParaRPr lang="es-ES" sz="2000" b="1" dirty="0" smtClean="0"/>
          </a:p>
          <a:p>
            <a:pPr algn="just"/>
            <a:r>
              <a:rPr lang="es-ES" sz="2000" dirty="0" smtClean="0"/>
              <a:t>Cuatro docentes manifiestan que se debería evaluar las capacidades físicas mediante test, lo que equivale 50%, un docente que se debería evaluar las capacidades físicas mediante pruebas físicas, lo que equivale  12,5% dos docentes que se debería evaluar las capacidades físicas mediante circuitos, lo que equivale 25% y un docente  no responde, lo que corresponde al 12,5%</a:t>
            </a:r>
          </a:p>
          <a:p>
            <a:pPr algn="just">
              <a:buNone/>
            </a:pPr>
            <a:endParaRPr lang="es-ES" sz="2000" dirty="0" smtClean="0"/>
          </a:p>
          <a:p>
            <a:pPr algn="just"/>
            <a:r>
              <a:rPr lang="es-ES" sz="2000" dirty="0" smtClean="0"/>
              <a:t>De lo interpretado se analiza que cada uno de los docentes tiene su propia técnica de evaluar las capacidades físicas.</a:t>
            </a:r>
          </a:p>
          <a:p>
            <a:endParaRPr lang="es-ES" dirty="0" smtClean="0"/>
          </a:p>
          <a:p>
            <a:endParaRPr lang="es-ES" dirty="0"/>
          </a:p>
        </p:txBody>
      </p:sp>
      <p:graphicFrame>
        <p:nvGraphicFramePr>
          <p:cNvPr id="4" name="3 Gráfico"/>
          <p:cNvGraphicFramePr/>
          <p:nvPr/>
        </p:nvGraphicFramePr>
        <p:xfrm>
          <a:off x="428596" y="0"/>
          <a:ext cx="8501122" cy="421481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285728"/>
            <a:ext cx="9144000" cy="6572272"/>
          </a:xfrm>
        </p:spPr>
        <p:txBody>
          <a:bodyPr>
            <a:normAutofit fontScale="62500" lnSpcReduction="20000"/>
          </a:bodyPr>
          <a:lstStyle/>
          <a:p>
            <a:pPr lvl="0" algn="just"/>
            <a:r>
              <a:rPr lang="es-ES" sz="2800" b="1" dirty="0" smtClean="0"/>
              <a:t>Conclusiones y recomendaciones.</a:t>
            </a:r>
            <a:endParaRPr lang="es-ES" sz="2400" dirty="0" smtClean="0"/>
          </a:p>
          <a:p>
            <a:pPr algn="just">
              <a:buNone/>
            </a:pPr>
            <a:endParaRPr lang="es-ES" sz="2400" dirty="0" smtClean="0"/>
          </a:p>
          <a:p>
            <a:pPr lvl="1" algn="just"/>
            <a:r>
              <a:rPr lang="es-ES" sz="2400" b="1" dirty="0" smtClean="0"/>
              <a:t>Conclusiones</a:t>
            </a:r>
          </a:p>
          <a:p>
            <a:pPr lvl="1" algn="just"/>
            <a:endParaRPr lang="es-ES" sz="2000" dirty="0" smtClean="0"/>
          </a:p>
          <a:p>
            <a:pPr algn="just"/>
            <a:r>
              <a:rPr lang="es-ES" sz="2800" dirty="0" smtClean="0"/>
              <a:t>En cuanto los test tomados de las capacidades físicas determinantes  llegamos a la conclusión de que los deportistas en la categoría junior estaban nerviosos, trataban de dar su mejor esfuerzo, resaltamos en lo que se refiere a la flexibilidad tienen una condición física media</a:t>
            </a:r>
            <a:r>
              <a:rPr lang="es-ES" sz="2800" dirty="0" smtClean="0"/>
              <a:t>.</a:t>
            </a:r>
          </a:p>
          <a:p>
            <a:pPr algn="just">
              <a:buNone/>
            </a:pPr>
            <a:endParaRPr lang="es-ES" sz="2400" dirty="0" smtClean="0"/>
          </a:p>
          <a:p>
            <a:pPr algn="just"/>
            <a:r>
              <a:rPr lang="es-ES" sz="2800" dirty="0" smtClean="0"/>
              <a:t>En la categoría inferior su desempeño fue casi igual que la categoría junior su rendimiento fue bueno  pero hay que tomar  en cuenta la experiencia,  edad, y estatura, en estas categorías  el deporte es más recreativo que competitivo por el mismo hecho de ser aún unos </a:t>
            </a:r>
            <a:r>
              <a:rPr lang="es-ES" sz="2800" dirty="0" smtClean="0"/>
              <a:t>niños</a:t>
            </a:r>
          </a:p>
          <a:p>
            <a:pPr algn="just">
              <a:buNone/>
            </a:pPr>
            <a:endParaRPr lang="es-ES" sz="2400" dirty="0" smtClean="0"/>
          </a:p>
          <a:p>
            <a:pPr algn="just"/>
            <a:r>
              <a:rPr lang="es-ES" sz="2800" dirty="0" smtClean="0"/>
              <a:t>La categoría intermedia muestra buenos resultados según las pruebas realizadas aquí los deportistas por el mismo hecho de tener mayor edad que las anteriores categorías tratan de competir con la categoría superior, su desempeño en las pruebas fue bueno, se observo mucho el individualismo por tratar de ser el mejor, pero también hay que destacar en esta categoría el gran compañerismo entre ellos</a:t>
            </a:r>
            <a:r>
              <a:rPr lang="es-ES" sz="2800" dirty="0" smtClean="0"/>
              <a:t>.</a:t>
            </a:r>
          </a:p>
          <a:p>
            <a:pPr algn="just">
              <a:buNone/>
            </a:pPr>
            <a:endParaRPr lang="es-ES" sz="2400" dirty="0" smtClean="0"/>
          </a:p>
          <a:p>
            <a:pPr algn="just"/>
            <a:r>
              <a:rPr lang="es-ES" sz="2800" dirty="0" smtClean="0"/>
              <a:t>La categoría superior es la que mejores datos arrojo salvo el caso en la flexibilidad, pero en el resto de pruebas observo mucho el trabajo que realizan los entrenadores de la selecciones.</a:t>
            </a:r>
            <a:endParaRPr lang="es-ES" sz="2400" dirty="0" smtClean="0"/>
          </a:p>
          <a:p>
            <a:pPr algn="just">
              <a:buNone/>
            </a:pPr>
            <a:r>
              <a:rPr lang="es-ES" sz="2800" dirty="0" smtClean="0"/>
              <a:t> </a:t>
            </a:r>
            <a:endParaRPr lang="es-ES" sz="2400" dirty="0" smtClean="0"/>
          </a:p>
          <a:p>
            <a:endParaRPr lang="es-ES" dirty="0"/>
          </a:p>
        </p:txBody>
      </p:sp>
      <p:sp>
        <p:nvSpPr>
          <p:cNvPr id="3" name="2 Título"/>
          <p:cNvSpPr>
            <a:spLocks noGrp="1"/>
          </p:cNvSpPr>
          <p:nvPr>
            <p:ph type="title"/>
          </p:nvPr>
        </p:nvSpPr>
        <p:spPr>
          <a:xfrm>
            <a:off x="428596" y="0"/>
            <a:ext cx="8229600" cy="714356"/>
          </a:xfrm>
        </p:spPr>
        <p:txBody>
          <a:bodyPr>
            <a:noAutofit/>
          </a:bodyPr>
          <a:lstStyle/>
          <a:p>
            <a:pPr algn="ctr"/>
            <a:r>
              <a:rPr lang="es-ES" sz="2000" dirty="0" smtClean="0"/>
              <a:t>CAPITULO V</a:t>
            </a:r>
            <a:br>
              <a:rPr lang="es-ES" sz="2000" dirty="0" smtClean="0"/>
            </a:br>
            <a:endParaRPr lang="es-ES"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85000" lnSpcReduction="20000"/>
          </a:bodyPr>
          <a:lstStyle/>
          <a:p>
            <a:pPr lvl="1" algn="just"/>
            <a:r>
              <a:rPr lang="es-ES" sz="2600" b="1" dirty="0" smtClean="0"/>
              <a:t>Recomendaciones</a:t>
            </a:r>
            <a:endParaRPr lang="es-ES" sz="2600" dirty="0" smtClean="0"/>
          </a:p>
          <a:p>
            <a:pPr algn="just">
              <a:buNone/>
            </a:pPr>
            <a:endParaRPr lang="es-ES" sz="2600" dirty="0" smtClean="0"/>
          </a:p>
          <a:p>
            <a:pPr algn="just"/>
            <a:r>
              <a:rPr lang="es-ES" sz="2600" dirty="0" smtClean="0"/>
              <a:t>Recomendamos a los licenciados que tomen test  al principio y al fin de año para poder conocer las cualidades y falencias que tienen los deportistas.</a:t>
            </a:r>
          </a:p>
          <a:p>
            <a:pPr algn="just">
              <a:buNone/>
            </a:pPr>
            <a:endParaRPr lang="es-ES" sz="2600" dirty="0" smtClean="0"/>
          </a:p>
          <a:p>
            <a:pPr algn="just"/>
            <a:r>
              <a:rPr lang="es-ES" sz="2600" dirty="0" smtClean="0"/>
              <a:t>A los deportistas que tomen más en serio estos test que sirven para conocer sus condiciones y para poder realizar ejercicios que les ayuden a mejorar sus capacidades físicas.</a:t>
            </a:r>
          </a:p>
          <a:p>
            <a:pPr algn="just"/>
            <a:r>
              <a:rPr lang="es-ES" sz="2600" dirty="0" smtClean="0"/>
              <a:t>Que se trabaje más en las categorías inferiores para poder obtener mejores resultados a futuro.</a:t>
            </a:r>
          </a:p>
          <a:p>
            <a:pPr algn="just"/>
            <a:endParaRPr lang="es-ES" sz="2600" dirty="0" smtClean="0"/>
          </a:p>
          <a:p>
            <a:pPr algn="just"/>
            <a:r>
              <a:rPr lang="es-ES" sz="2600" dirty="0" smtClean="0"/>
              <a:t>Que se tenga un registro  estadístico de los test tomados al principio del entrenamiento para en el proceso se tomen correcciones para el mejor desempeño de los mismos.</a:t>
            </a:r>
          </a:p>
          <a:p>
            <a:pPr algn="just">
              <a:buNone/>
            </a:pPr>
            <a:endParaRPr lang="es-ES" sz="2600" dirty="0" smtClean="0"/>
          </a:p>
          <a:p>
            <a:pPr algn="just"/>
            <a:r>
              <a:rPr lang="es-ES" sz="2600" dirty="0" smtClean="0"/>
              <a:t>Se debe dar mayor apoyo a las categorías inferiores para que puedan cumplir el ciclo deportivo como lo han tenido, la categoría intermedia y la categoría superior</a:t>
            </a:r>
          </a:p>
          <a:p>
            <a:pPr algn="just">
              <a:buNone/>
            </a:pPr>
            <a:endParaRPr lang="es-ES" sz="2600" dirty="0" smtClean="0"/>
          </a:p>
          <a:p>
            <a:pPr algn="just"/>
            <a:r>
              <a:rPr lang="es-ES" sz="2600" dirty="0" smtClean="0"/>
              <a:t>Un incentivo para que la categoría superior sea la mejor, es que los mejores jugadores sean tomados en cuenta para formar parte de la selección de futbol de Imbabura.</a:t>
            </a:r>
          </a:p>
          <a:p>
            <a:pPr algn="just">
              <a:buNone/>
            </a:pPr>
            <a:endParaRPr lang="es-ES" sz="2600" dirty="0" smtClean="0"/>
          </a:p>
          <a:p>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70000" lnSpcReduction="20000"/>
          </a:bodyPr>
          <a:lstStyle/>
          <a:p>
            <a:pPr lvl="1">
              <a:buNone/>
            </a:pPr>
            <a:r>
              <a:rPr lang="es-ES" sz="2900" b="1" dirty="0" smtClean="0"/>
              <a:t>Planteamiento Del Problema</a:t>
            </a:r>
            <a:endParaRPr lang="es-ES" sz="2900" dirty="0" smtClean="0"/>
          </a:p>
          <a:p>
            <a:pPr algn="just">
              <a:buNone/>
            </a:pPr>
            <a:endParaRPr lang="es-ES" sz="2900" dirty="0" smtClean="0"/>
          </a:p>
          <a:p>
            <a:pPr algn="just"/>
            <a:r>
              <a:rPr lang="es-ES" sz="2900" dirty="0" smtClean="0"/>
              <a:t>De un análisis de documentos antiguos se constata que los griegos ya se preocupaban por la organización del año de entrenamiento. La preparación de la evaluación en las capacidades físicas  de los atletas en los Juegos Olímpicos antiguos era dividida en 10 meses de entrenamiento y un mes de exhibición delante de una asamblea especial que evaluaba las cualidades competitivas de los candidatos.</a:t>
            </a:r>
          </a:p>
          <a:p>
            <a:pPr algn="just">
              <a:buNone/>
            </a:pPr>
            <a:r>
              <a:rPr lang="es-ES" sz="2900" dirty="0" smtClean="0"/>
              <a:t> </a:t>
            </a:r>
          </a:p>
          <a:p>
            <a:pPr algn="just"/>
            <a:r>
              <a:rPr lang="es-ES" sz="2900" dirty="0" smtClean="0"/>
              <a:t>Tal acto constituyó una preocupación y siempre existió una organización del entrenamiento de acuerdo a las capacidades fiscas con el objeto de que los atletas participasen en las competencias en las mejores condiciones posibles. También existen relatos (Égidas 1972) que refieren a una estructuración de entrenamiento en test, es decir, ciclos de cuatro días que se sucedían de forma periódica y sujetos a muchas críticas tanto por filósofos como por filos tratos. </a:t>
            </a:r>
          </a:p>
          <a:p>
            <a:pPr algn="just"/>
            <a:endParaRPr lang="es-ES" sz="2900" dirty="0" smtClean="0"/>
          </a:p>
          <a:p>
            <a:pPr algn="just"/>
            <a:r>
              <a:rPr lang="es-ES" sz="2900" dirty="0" smtClean="0"/>
              <a:t>A partir de que la evaluación de las capacidades físicas fue aceptada como algo importante, como condición necesaria para la mejora de resultados, y en que los atletas deberían dedicarse al entrenamiento de una modalidad, se generalizó la preparación de los atletas en períodos de  un año civil, con fases bien distintas en sus contenidos y relacionan necesariamente con la trilogía “fatiga-recuperación-adaptación”. Hacia el deporte que el podía desenvolverse </a:t>
            </a:r>
          </a:p>
          <a:p>
            <a:pPr algn="just">
              <a:buNone/>
            </a:pPr>
            <a:endParaRPr lang="es-ES" sz="2800" dirty="0" smtClean="0"/>
          </a:p>
          <a:p>
            <a:pPr algn="just">
              <a:buNone/>
            </a:pPr>
            <a:endParaRPr lang="es-E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857232"/>
            <a:ext cx="9144000" cy="4857760"/>
          </a:xfrm>
        </p:spPr>
        <p:txBody>
          <a:bodyPr>
            <a:normAutofit fontScale="92500"/>
          </a:bodyPr>
          <a:lstStyle/>
          <a:p>
            <a:pPr lvl="0" algn="just">
              <a:lnSpc>
                <a:spcPct val="200000"/>
              </a:lnSpc>
            </a:pPr>
            <a:r>
              <a:rPr lang="es-ES" sz="2800" b="1" dirty="0" smtClean="0"/>
              <a:t>PROPUESTA </a:t>
            </a:r>
            <a:endParaRPr lang="es-ES" sz="2400" dirty="0" smtClean="0"/>
          </a:p>
          <a:p>
            <a:pPr lvl="1" algn="just">
              <a:lnSpc>
                <a:spcPct val="200000"/>
              </a:lnSpc>
            </a:pPr>
            <a:r>
              <a:rPr lang="es-ES" sz="2400" b="1" dirty="0" smtClean="0"/>
              <a:t>TITULO DE LA PROPUESTA</a:t>
            </a:r>
            <a:r>
              <a:rPr lang="es-ES" sz="2400" b="1" dirty="0" smtClean="0"/>
              <a:t>.</a:t>
            </a:r>
          </a:p>
          <a:p>
            <a:pPr algn="just">
              <a:lnSpc>
                <a:spcPct val="200000"/>
              </a:lnSpc>
            </a:pPr>
            <a:r>
              <a:rPr lang="es-ES" sz="2200" b="1" dirty="0" smtClean="0"/>
              <a:t>GUÍA </a:t>
            </a:r>
            <a:r>
              <a:rPr lang="es-ES" sz="2200" b="1" dirty="0" smtClean="0"/>
              <a:t>DE CAPACIDADES FÍSICAS DETERMINANTES  Y COORDINATIVAS PARA PROFESORES Y ESTUDIANTES DE LA SELECCIÓN DE FÚTBOL DE LAS CATEGORÍAS, JUNIOR, INFERIOR, INTERMEDIA Y SUPERIOR.</a:t>
            </a:r>
          </a:p>
          <a:p>
            <a:pPr algn="just">
              <a:lnSpc>
                <a:spcPct val="200000"/>
              </a:lnSpc>
              <a:buNone/>
            </a:pPr>
            <a:r>
              <a:rPr lang="es-EC" sz="2200" b="1" dirty="0" smtClean="0"/>
              <a:t> </a:t>
            </a:r>
            <a:endParaRPr lang="es-ES" sz="2200" b="1" dirty="0" smtClean="0"/>
          </a:p>
          <a:p>
            <a:endParaRPr lang="es-ES" dirty="0"/>
          </a:p>
        </p:txBody>
      </p:sp>
      <p:sp>
        <p:nvSpPr>
          <p:cNvPr id="3" name="2 Título"/>
          <p:cNvSpPr>
            <a:spLocks noGrp="1"/>
          </p:cNvSpPr>
          <p:nvPr>
            <p:ph type="title"/>
          </p:nvPr>
        </p:nvSpPr>
        <p:spPr/>
        <p:txBody>
          <a:bodyPr>
            <a:normAutofit/>
          </a:bodyPr>
          <a:lstStyle/>
          <a:p>
            <a:pPr algn="ctr"/>
            <a:r>
              <a:rPr lang="es-ES" sz="2400" dirty="0" smtClean="0"/>
              <a:t>CAPITULO VI</a:t>
            </a:r>
            <a:br>
              <a:rPr lang="es-ES" sz="2400" dirty="0" smtClean="0"/>
            </a:br>
            <a:endParaRPr lang="es-E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92500" lnSpcReduction="20000"/>
          </a:bodyPr>
          <a:lstStyle/>
          <a:p>
            <a:pPr lvl="1"/>
            <a:r>
              <a:rPr lang="es-ES" sz="2400" b="1" dirty="0" smtClean="0"/>
              <a:t>Justificación </a:t>
            </a:r>
          </a:p>
          <a:p>
            <a:pPr lvl="1"/>
            <a:endParaRPr lang="es-ES" sz="2000" dirty="0" smtClean="0"/>
          </a:p>
          <a:p>
            <a:pPr algn="just">
              <a:lnSpc>
                <a:spcPct val="150000"/>
              </a:lnSpc>
            </a:pPr>
            <a:r>
              <a:rPr lang="es-ES" sz="2000" dirty="0" smtClean="0"/>
              <a:t>Se justifica realizar esta propuesta debido a los resultados obtenidos en los diferentes elementos investigados en las categorías de fútbol tanto en junior, inferior, intermedia y superior de la Unidad Educativa Teodoro Gómez de la Torre, se concluye que los atletas no tienen una preparación optima </a:t>
            </a:r>
            <a:r>
              <a:rPr lang="es-ES" sz="2000" dirty="0" smtClean="0"/>
              <a:t>física </a:t>
            </a:r>
            <a:r>
              <a:rPr lang="es-ES" sz="2000" dirty="0" smtClean="0"/>
              <a:t>por lo que se denota que los profesores encargados de las diferentes categorías de fútbol no tienen una preparación académica adecuada, no evalúan las condiciones físicas de forma sistemática.</a:t>
            </a:r>
          </a:p>
          <a:p>
            <a:pPr algn="just">
              <a:lnSpc>
                <a:spcPct val="150000"/>
              </a:lnSpc>
              <a:buNone/>
            </a:pPr>
            <a:endParaRPr lang="es-ES" sz="2000" dirty="0" smtClean="0"/>
          </a:p>
          <a:p>
            <a:pPr algn="just">
              <a:lnSpc>
                <a:spcPct val="150000"/>
              </a:lnSpc>
            </a:pPr>
            <a:r>
              <a:rPr lang="es-ES" sz="2000" dirty="0" smtClean="0"/>
              <a:t>Esta propuesta es de utilidad, para los profesores y estudiantes puesto que su trabajo se encaminará adecuadamente.</a:t>
            </a:r>
          </a:p>
          <a:p>
            <a:pPr algn="just">
              <a:lnSpc>
                <a:spcPct val="150000"/>
              </a:lnSpc>
              <a:buNone/>
            </a:pPr>
            <a:endParaRPr lang="es-ES" sz="2000" dirty="0" smtClean="0"/>
          </a:p>
          <a:p>
            <a:pPr algn="just">
              <a:lnSpc>
                <a:spcPct val="150000"/>
              </a:lnSpc>
            </a:pPr>
            <a:r>
              <a:rPr lang="es-ES" sz="2000" dirty="0" smtClean="0"/>
              <a:t>Por esta razón es imperioso elaborar una propuesta para mejorar las evaluaciones de las capacidades físicas determinantes y capacidades físicas coordinativas</a:t>
            </a:r>
            <a:r>
              <a:rPr lang="es-ES" sz="2200" dirty="0" smtClean="0"/>
              <a:t>.</a:t>
            </a:r>
          </a:p>
          <a:p>
            <a:endParaRPr lang="es-E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25000" lnSpcReduction="20000"/>
          </a:bodyPr>
          <a:lstStyle/>
          <a:p>
            <a:pPr lvl="1"/>
            <a:r>
              <a:rPr lang="es-ES" sz="8000" b="1" dirty="0" smtClean="0"/>
              <a:t>Fundamentación.</a:t>
            </a:r>
          </a:p>
          <a:p>
            <a:pPr lvl="1"/>
            <a:endParaRPr lang="es-ES" sz="2000" dirty="0" smtClean="0"/>
          </a:p>
          <a:p>
            <a:pPr algn="just">
              <a:lnSpc>
                <a:spcPct val="120000"/>
              </a:lnSpc>
            </a:pPr>
            <a:r>
              <a:rPr lang="es-ES" sz="8000" dirty="0" smtClean="0"/>
              <a:t>La propuesta es de gran ayuda metodológica, las capacidades físicas de los estudiantes en el fútbol que contendrá: métodos e instrumentos de evaluación que ayudarán a un mejor desarrollo en las actividades deportivas.</a:t>
            </a:r>
          </a:p>
          <a:p>
            <a:pPr algn="just">
              <a:lnSpc>
                <a:spcPct val="120000"/>
              </a:lnSpc>
              <a:buNone/>
            </a:pPr>
            <a:endParaRPr lang="es-ES" sz="8000" dirty="0" smtClean="0"/>
          </a:p>
          <a:p>
            <a:pPr algn="just">
              <a:lnSpc>
                <a:spcPct val="120000"/>
              </a:lnSpc>
            </a:pPr>
            <a:r>
              <a:rPr lang="es-ES" sz="8000" dirty="0" smtClean="0"/>
              <a:t>Sobre esa base de deficiencias determinadas en el diagnóstico, se planteó la necesidad de una propuesta, que consiste en la elaboración de una guía didáctica, que dará respuesta a esos  problemas, e íntimamente relacionados con las insuficiencias de evaluaciones al deportista.</a:t>
            </a:r>
          </a:p>
          <a:p>
            <a:pPr algn="just">
              <a:lnSpc>
                <a:spcPct val="120000"/>
              </a:lnSpc>
            </a:pPr>
            <a:r>
              <a:rPr lang="es-ES_tradnl" sz="8000" dirty="0" smtClean="0"/>
              <a:t>La propuesta ayuda al deportista psicológica y fisiológicamente ya que el tendrá que conocer las debilidades que tiene en sus capacidades físicas al realizar los test físicos  y mejorar mediante el entrenamiento</a:t>
            </a:r>
          </a:p>
          <a:p>
            <a:pPr algn="just">
              <a:lnSpc>
                <a:spcPct val="120000"/>
              </a:lnSpc>
              <a:buNone/>
            </a:pPr>
            <a:endParaRPr lang="es-ES" sz="8000" dirty="0" smtClean="0"/>
          </a:p>
          <a:p>
            <a:pPr algn="just">
              <a:lnSpc>
                <a:spcPct val="120000"/>
              </a:lnSpc>
            </a:pPr>
            <a:r>
              <a:rPr lang="es-ES" sz="8000" dirty="0" smtClean="0"/>
              <a:t>A partir de que la evaluación de las capacidades físicas de los deportistas es necesaria para la mejora de resultados, y en que los atletas deberían dedicarse al entrenamiento de una modalidad “fatiga-recuperación-adaptación”. Hacia el deporte que el podía desenvolverse.</a:t>
            </a:r>
          </a:p>
          <a:p>
            <a:pPr algn="just">
              <a:buNone/>
            </a:pPr>
            <a:endParaRPr lang="es-ES" sz="8000" dirty="0" smtClean="0"/>
          </a:p>
          <a:p>
            <a:pPr algn="just">
              <a:buNone/>
            </a:pPr>
            <a:endParaRPr lang="es-ES" sz="80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85000" lnSpcReduction="20000"/>
          </a:bodyPr>
          <a:lstStyle/>
          <a:p>
            <a:pPr lvl="1"/>
            <a:r>
              <a:rPr lang="es-ES" sz="2600" b="1" dirty="0" smtClean="0"/>
              <a:t>Objetivos</a:t>
            </a:r>
            <a:endParaRPr lang="es-ES" sz="2600" dirty="0" smtClean="0"/>
          </a:p>
          <a:p>
            <a:pPr>
              <a:buNone/>
            </a:pPr>
            <a:endParaRPr lang="es-ES" sz="2600" dirty="0" smtClean="0"/>
          </a:p>
          <a:p>
            <a:pPr lvl="2"/>
            <a:r>
              <a:rPr lang="es-ES" sz="2600" b="1" dirty="0" smtClean="0"/>
              <a:t>Objetivo General</a:t>
            </a:r>
          </a:p>
          <a:p>
            <a:pPr lvl="2">
              <a:buNone/>
            </a:pPr>
            <a:endParaRPr lang="es-ES" sz="2600" dirty="0" smtClean="0"/>
          </a:p>
          <a:p>
            <a:pPr lvl="0" algn="just"/>
            <a:r>
              <a:rPr lang="es-ES" sz="2600" dirty="0" smtClean="0"/>
              <a:t>Determinar las capacidades físicas en los estudiantes de la selección de fútbol en las categorías, junior, inferior, intermedia y superior de fútbol de la Unidad Educativa Experimental Teodoro Gómez de la Torre mediante registros de evaluaciones para su entrenamiento</a:t>
            </a:r>
          </a:p>
          <a:p>
            <a:pPr algn="just">
              <a:buNone/>
            </a:pPr>
            <a:endParaRPr lang="es-ES" sz="2600" dirty="0" smtClean="0"/>
          </a:p>
          <a:p>
            <a:pPr lvl="2" algn="just"/>
            <a:r>
              <a:rPr lang="es-ES" sz="2600" dirty="0" smtClean="0"/>
              <a:t> </a:t>
            </a:r>
            <a:r>
              <a:rPr lang="es-ES" sz="2600" b="1" dirty="0" smtClean="0"/>
              <a:t>Objetivos Específicos</a:t>
            </a:r>
            <a:endParaRPr lang="es-ES" sz="2600" dirty="0" smtClean="0"/>
          </a:p>
          <a:p>
            <a:pPr algn="just">
              <a:buNone/>
            </a:pPr>
            <a:r>
              <a:rPr lang="es-ES" sz="2600" dirty="0" smtClean="0"/>
              <a:t> </a:t>
            </a:r>
          </a:p>
          <a:p>
            <a:pPr lvl="0" algn="just"/>
            <a:r>
              <a:rPr lang="es-ES" sz="2600" dirty="0" smtClean="0"/>
              <a:t>Mejorar las capacidades físicas determinantes y coordinativas en los estudiantes de la selección de fútbol en las categorías, junior, inferior, intermedia y superior Unidad Educativa  Experimental Teodoro Gómez de la Torre mediante el resultado de las evaluaciones.</a:t>
            </a:r>
          </a:p>
          <a:p>
            <a:pPr lvl="0" algn="just">
              <a:buNone/>
            </a:pPr>
            <a:endParaRPr lang="es-ES" sz="2600" dirty="0" smtClean="0"/>
          </a:p>
          <a:p>
            <a:pPr lvl="0" algn="just"/>
            <a:r>
              <a:rPr lang="es-ES" sz="2600" dirty="0" smtClean="0"/>
              <a:t>Llevar un registro de las evaluaciones estudiantes de la selección de fútbol en las categorías, junior, inferior, intermedia y superior Unidad Educativa  Experimental Teodoro Gómez de la Torre para mejorar sus capacidades físicas</a:t>
            </a:r>
          </a:p>
          <a:p>
            <a:endParaRPr lang="es-E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lnSpcReduction="10000"/>
          </a:bodyPr>
          <a:lstStyle/>
          <a:p>
            <a:pPr lvl="1" algn="just"/>
            <a:r>
              <a:rPr lang="es-ES" sz="2200" dirty="0" smtClean="0"/>
              <a:t> </a:t>
            </a:r>
            <a:r>
              <a:rPr lang="es-ES" sz="2200" b="1" dirty="0" smtClean="0"/>
              <a:t>Ubicación Sectorial y física</a:t>
            </a:r>
            <a:endParaRPr lang="es-ES" sz="2200" dirty="0" smtClean="0"/>
          </a:p>
          <a:p>
            <a:pPr algn="just">
              <a:buNone/>
            </a:pPr>
            <a:endParaRPr lang="es-ES" sz="2200" dirty="0" smtClean="0"/>
          </a:p>
          <a:p>
            <a:pPr algn="just"/>
            <a:r>
              <a:rPr lang="es-ES" sz="2200" dirty="0" smtClean="0"/>
              <a:t>La Unidad Educativa  Experimental Teodoro Gómez de la Torre se encuentra en la Av. Teodoro Gómez de la Torre, entre Salinas  y Rocafuerte</a:t>
            </a:r>
          </a:p>
          <a:p>
            <a:pPr algn="just">
              <a:buNone/>
            </a:pPr>
            <a:endParaRPr lang="es-ES" sz="2200" dirty="0" smtClean="0"/>
          </a:p>
          <a:p>
            <a:pPr algn="just"/>
            <a:r>
              <a:rPr lang="es-ES" sz="2200" dirty="0" smtClean="0"/>
              <a:t>Esta unidad educativa es la más prestigiada de la provincia, tiene una infraestructura completa, cuenta con profesores especializados, es una institución que año a año se destaca en el campo deportivo, científico, social y cultural.</a:t>
            </a:r>
          </a:p>
          <a:p>
            <a:pPr algn="just">
              <a:buNone/>
            </a:pPr>
            <a:r>
              <a:rPr lang="es-ES" sz="2200" b="1" dirty="0" smtClean="0"/>
              <a:t> </a:t>
            </a:r>
            <a:endParaRPr lang="es-ES" sz="2200" dirty="0" smtClean="0"/>
          </a:p>
          <a:p>
            <a:pPr algn="just">
              <a:buNone/>
            </a:pPr>
            <a:endParaRPr lang="es-ES" sz="2200" dirty="0" smtClean="0"/>
          </a:p>
          <a:p>
            <a:pPr lvl="1" algn="just"/>
            <a:r>
              <a:rPr lang="es-ES" sz="2200" b="1" dirty="0" smtClean="0"/>
              <a:t>Desarrollo de la propuesta</a:t>
            </a:r>
            <a:endParaRPr lang="es-ES" sz="2200" dirty="0" smtClean="0"/>
          </a:p>
          <a:p>
            <a:pPr algn="just">
              <a:buNone/>
            </a:pPr>
            <a:endParaRPr lang="es-ES" sz="2200" dirty="0" smtClean="0"/>
          </a:p>
          <a:p>
            <a:pPr algn="just"/>
            <a:r>
              <a:rPr lang="es-ES" sz="2200" dirty="0" smtClean="0"/>
              <a:t>Mediante esta guía nosotros pretendemos que se  realicen test físicos por lo menos dos test anuales, que se evalúen a los deportistas, para poder tener datos estadísticos. Y ayudar a mejorar sus capacidades.</a:t>
            </a:r>
          </a:p>
          <a:p>
            <a:pPr>
              <a:buNone/>
            </a:pPr>
            <a:r>
              <a:rPr lang="es-ES" sz="2800" b="1" dirty="0" smtClean="0"/>
              <a:t> </a:t>
            </a:r>
            <a:endParaRPr lang="es-ES" sz="2400" dirty="0" smtClean="0"/>
          </a:p>
          <a:p>
            <a:endParaRPr lang="es-E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92500"/>
          </a:bodyPr>
          <a:lstStyle/>
          <a:p>
            <a:pPr algn="just"/>
            <a:r>
              <a:rPr lang="es-ES" sz="2200" b="1" dirty="0" smtClean="0"/>
              <a:t>GUÍA DE CAPACIDADES FÍSICAS DETERMINANTES  Y COORDINATIVAS</a:t>
            </a:r>
            <a:endParaRPr lang="es-ES" sz="2200" dirty="0" smtClean="0"/>
          </a:p>
          <a:p>
            <a:pPr algn="just"/>
            <a:r>
              <a:rPr lang="es-ES_tradnl" sz="2200" b="1" dirty="0" smtClean="0"/>
              <a:t>Las capacidades físicas básicas</a:t>
            </a:r>
            <a:r>
              <a:rPr lang="es-ES_tradnl" sz="2600" b="1" dirty="0" smtClean="0"/>
              <a:t>.</a:t>
            </a:r>
            <a:endParaRPr lang="es-ES" sz="2600" dirty="0" smtClean="0"/>
          </a:p>
          <a:p>
            <a:pPr algn="just">
              <a:buNone/>
            </a:pPr>
            <a:r>
              <a:rPr lang="es-ES" sz="1600" u="sng" dirty="0" smtClean="0"/>
              <a:t>http</a:t>
            </a:r>
            <a:r>
              <a:rPr lang="es-ES" sz="1600" u="sng" dirty="0" smtClean="0"/>
              <a:t>://www.Cualidaes </a:t>
            </a:r>
            <a:r>
              <a:rPr lang="es-ES" sz="1600" u="sng" dirty="0" smtClean="0"/>
              <a:t>fisicas.com</a:t>
            </a:r>
          </a:p>
          <a:p>
            <a:pPr algn="just">
              <a:buNone/>
            </a:pPr>
            <a:endParaRPr lang="es-ES" sz="1600" dirty="0" smtClean="0"/>
          </a:p>
          <a:p>
            <a:pPr algn="just"/>
            <a:r>
              <a:rPr lang="es-ES_tradnl" sz="2200" dirty="0" smtClean="0"/>
              <a:t>Las capacidades físicas básicas, también llamadas cualidades físicas básicas, podemos definirlas como las predisposiciones o caracteres (posibilidades, características que el individuo posee) innatos en el individuo, susceptibles de medida y mejora, que permiten el movimiento y el tono postural.</a:t>
            </a:r>
            <a:endParaRPr lang="es-ES" sz="2200" dirty="0" smtClean="0"/>
          </a:p>
          <a:p>
            <a:pPr algn="just">
              <a:buNone/>
            </a:pPr>
            <a:endParaRPr lang="es-ES" sz="2200" dirty="0" smtClean="0"/>
          </a:p>
          <a:p>
            <a:pPr algn="just"/>
            <a:r>
              <a:rPr lang="es-ES_tradnl" sz="2200" b="1" dirty="0" smtClean="0"/>
              <a:t>Clasificación</a:t>
            </a:r>
            <a:r>
              <a:rPr lang="es-ES_tradnl" sz="2200" u="sng" dirty="0" smtClean="0"/>
              <a:t> </a:t>
            </a:r>
            <a:r>
              <a:rPr lang="es-ES_tradnl" sz="2200" b="1" dirty="0" smtClean="0"/>
              <a:t>las capacidades físicas </a:t>
            </a:r>
            <a:r>
              <a:rPr lang="es-ES_tradnl" sz="2200" b="1" dirty="0" smtClean="0"/>
              <a:t>básicas</a:t>
            </a:r>
          </a:p>
          <a:p>
            <a:pPr algn="just">
              <a:buNone/>
            </a:pPr>
            <a:endParaRPr lang="es-ES" sz="2200" dirty="0" smtClean="0"/>
          </a:p>
          <a:p>
            <a:pPr algn="just"/>
            <a:r>
              <a:rPr lang="es-ES_tradnl" sz="2200" dirty="0" smtClean="0"/>
              <a:t>Dentro de las capacidades y cualidades físicas básicas podemos hacer la siguiente clasificación</a:t>
            </a:r>
            <a:r>
              <a:rPr lang="es-ES_tradnl" sz="2200" dirty="0" smtClean="0"/>
              <a:t>:</a:t>
            </a:r>
          </a:p>
          <a:p>
            <a:pPr algn="just">
              <a:buNone/>
            </a:pPr>
            <a:endParaRPr lang="es-ES" sz="2200" dirty="0" smtClean="0"/>
          </a:p>
          <a:p>
            <a:pPr algn="just"/>
            <a:r>
              <a:rPr lang="es-ES_tradnl" sz="2200" dirty="0" smtClean="0"/>
              <a:t>-Capacidades determinantes: resistencia, fuerza, velocidad y flexibilidad</a:t>
            </a:r>
            <a:r>
              <a:rPr lang="es-ES_tradnl" sz="2200" dirty="0" smtClean="0"/>
              <a:t>.</a:t>
            </a:r>
          </a:p>
          <a:p>
            <a:pPr algn="just">
              <a:buNone/>
            </a:pPr>
            <a:endParaRPr lang="es-ES" sz="2200" dirty="0" smtClean="0"/>
          </a:p>
          <a:p>
            <a:pPr algn="just"/>
            <a:r>
              <a:rPr lang="es-ES_tradnl" sz="2200" dirty="0" smtClean="0"/>
              <a:t>-Capacidades coordinativas: coordinación y equilibrio.</a:t>
            </a:r>
            <a:endParaRPr lang="es-ES" sz="2200" dirty="0" smtClean="0"/>
          </a:p>
          <a:p>
            <a:pPr algn="just"/>
            <a:r>
              <a:rPr lang="es-ES_tradnl" sz="2200" dirty="0" smtClean="0"/>
              <a:t>    -</a:t>
            </a:r>
            <a:r>
              <a:rPr lang="es-ES" sz="2200" dirty="0" smtClean="0"/>
              <a:t>Capacidades resultantes: agilidad.</a:t>
            </a:r>
          </a:p>
          <a:p>
            <a:endParaRPr lang="es-E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lstStyle/>
          <a:p>
            <a:pPr algn="just"/>
            <a:endParaRPr lang="es-ES" b="1" dirty="0" smtClean="0"/>
          </a:p>
          <a:p>
            <a:pPr algn="just"/>
            <a:endParaRPr lang="es-ES" b="1" dirty="0" smtClean="0"/>
          </a:p>
          <a:p>
            <a:pPr algn="just"/>
            <a:r>
              <a:rPr lang="es-ES" sz="2400" b="1" dirty="0" smtClean="0"/>
              <a:t>Capacidades Determinantes</a:t>
            </a:r>
          </a:p>
          <a:p>
            <a:pPr algn="just"/>
            <a:endParaRPr lang="es-ES" dirty="0" smtClean="0"/>
          </a:p>
          <a:p>
            <a:pPr algn="just"/>
            <a:r>
              <a:rPr lang="es-ES" u="sng" dirty="0" smtClean="0">
                <a:hlinkClick r:id="rId2"/>
              </a:rPr>
              <a:t>http://</a:t>
            </a:r>
            <a:r>
              <a:rPr lang="es-ES" u="sng" dirty="0" smtClean="0">
                <a:hlinkClick r:id="rId2"/>
              </a:rPr>
              <a:t>www.efdeportes.com/efd61/capac.htm</a:t>
            </a:r>
            <a:endParaRPr lang="es-ES" u="sng" dirty="0" smtClean="0"/>
          </a:p>
          <a:p>
            <a:pPr algn="just">
              <a:buNone/>
            </a:pPr>
            <a:endParaRPr lang="es-ES" dirty="0" smtClean="0"/>
          </a:p>
          <a:p>
            <a:pPr algn="just">
              <a:lnSpc>
                <a:spcPct val="150000"/>
              </a:lnSpc>
            </a:pPr>
            <a:r>
              <a:rPr lang="es-ES" sz="2000" dirty="0" smtClean="0"/>
              <a:t>Están determinadas por factores energéticos que se liberan en el proceso de intercambio de sustancias en el organismo humano, producto del trabajo físico. Estas son capacidades energético-funcionales del rendimiento, que se desarrollan producto de las acciones motrices consiente del individuo.</a:t>
            </a:r>
            <a:endParaRPr lang="es-ES"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85000" lnSpcReduction="20000"/>
          </a:bodyPr>
          <a:lstStyle/>
          <a:p>
            <a:pPr lvl="3">
              <a:buNone/>
            </a:pPr>
            <a:r>
              <a:rPr lang="es-ES_tradnl" sz="2600" b="1" dirty="0" smtClean="0"/>
              <a:t>Resistencia</a:t>
            </a:r>
            <a:r>
              <a:rPr lang="es-ES_tradnl" sz="2600" b="1" dirty="0" smtClean="0"/>
              <a:t>.</a:t>
            </a:r>
          </a:p>
          <a:p>
            <a:pPr lvl="3" algn="just">
              <a:buNone/>
            </a:pPr>
            <a:endParaRPr lang="es-ES" sz="2600" dirty="0" smtClean="0"/>
          </a:p>
          <a:p>
            <a:pPr algn="just"/>
            <a:r>
              <a:rPr lang="es-ES_tradnl" sz="2600" dirty="0" smtClean="0"/>
              <a:t>Capacidad </a:t>
            </a:r>
            <a:r>
              <a:rPr lang="es-ES_tradnl" sz="2600" dirty="0" smtClean="0"/>
              <a:t>de realizar un esfuerzo de mayor o menor intensidad durante el mayor tiempo posible</a:t>
            </a:r>
            <a:r>
              <a:rPr lang="es-ES_tradnl" sz="2600" dirty="0" smtClean="0"/>
              <a:t>.</a:t>
            </a:r>
          </a:p>
          <a:p>
            <a:pPr algn="just">
              <a:buNone/>
            </a:pPr>
            <a:endParaRPr lang="es-ES" sz="2600" dirty="0" smtClean="0"/>
          </a:p>
          <a:p>
            <a:pPr algn="just"/>
            <a:r>
              <a:rPr lang="es-ES_tradnl" sz="2600" b="1" dirty="0" smtClean="0"/>
              <a:t>Tipos de resistencia</a:t>
            </a:r>
            <a:r>
              <a:rPr lang="es-ES_tradnl" sz="2600" dirty="0" smtClean="0"/>
              <a:t>:</a:t>
            </a:r>
          </a:p>
          <a:p>
            <a:pPr algn="just">
              <a:buNone/>
            </a:pPr>
            <a:endParaRPr lang="es-ES" sz="2600" dirty="0" smtClean="0"/>
          </a:p>
          <a:p>
            <a:pPr algn="just"/>
            <a:r>
              <a:rPr lang="es-ES_tradnl" sz="2600" b="1" dirty="0" smtClean="0"/>
              <a:t>Resistencia </a:t>
            </a:r>
            <a:r>
              <a:rPr lang="es-ES_tradnl" sz="2600" b="1" dirty="0" smtClean="0"/>
              <a:t>aeróbica.</a:t>
            </a:r>
            <a:r>
              <a:rPr lang="es-ES_tradnl" sz="2600" dirty="0" smtClean="0"/>
              <a:t> (La energía para la contracción muscular se obtiene mediante la utilización del oxígeno</a:t>
            </a:r>
            <a:r>
              <a:rPr lang="es-ES_tradnl" sz="2600" dirty="0" smtClean="0"/>
              <a:t>).</a:t>
            </a:r>
          </a:p>
          <a:p>
            <a:pPr algn="just">
              <a:buNone/>
            </a:pPr>
            <a:endParaRPr lang="es-ES" sz="2600" dirty="0" smtClean="0"/>
          </a:p>
          <a:p>
            <a:pPr algn="just"/>
            <a:r>
              <a:rPr lang="es-ES_tradnl" sz="2600" b="1" dirty="0" smtClean="0"/>
              <a:t>Resistencia </a:t>
            </a:r>
            <a:r>
              <a:rPr lang="es-ES_tradnl" sz="2600" b="1" dirty="0" smtClean="0"/>
              <a:t>anaeróbica.</a:t>
            </a:r>
            <a:r>
              <a:rPr lang="es-ES_tradnl" sz="2600" dirty="0" smtClean="0"/>
              <a:t> (Sin la utilización de oxígeno</a:t>
            </a:r>
            <a:r>
              <a:rPr lang="es-ES_tradnl" sz="2600" dirty="0" smtClean="0"/>
              <a:t>).</a:t>
            </a:r>
          </a:p>
          <a:p>
            <a:pPr algn="just">
              <a:buNone/>
            </a:pPr>
            <a:endParaRPr lang="es-ES" sz="2600" dirty="0" smtClean="0"/>
          </a:p>
          <a:p>
            <a:pPr algn="just"/>
            <a:r>
              <a:rPr lang="es-ES_tradnl" sz="2600" b="1" dirty="0" smtClean="0"/>
              <a:t>Beneficios del entrenamiento de la resistencia</a:t>
            </a:r>
            <a:r>
              <a:rPr lang="es-ES_tradnl" sz="2600" b="1" dirty="0" smtClean="0"/>
              <a:t>.</a:t>
            </a:r>
          </a:p>
          <a:p>
            <a:pPr algn="just">
              <a:buNone/>
            </a:pPr>
            <a:endParaRPr lang="es-ES" sz="2600" dirty="0" smtClean="0"/>
          </a:p>
          <a:p>
            <a:pPr algn="just"/>
            <a:r>
              <a:rPr lang="es-ES_tradnl" sz="2600" dirty="0" smtClean="0"/>
              <a:t>Aumento </a:t>
            </a:r>
            <a:r>
              <a:rPr lang="es-ES_tradnl" sz="2600" dirty="0" smtClean="0"/>
              <a:t>del volumen cardíaco, permitiendo al corazón recibir más sangre y como consecuencia aumentar la cantidad de sangre que expulsa en cada contracción. </a:t>
            </a:r>
            <a:endParaRPr lang="es-ES_tradnl" sz="2600" dirty="0" smtClean="0"/>
          </a:p>
          <a:p>
            <a:pPr algn="just">
              <a:buNone/>
            </a:pPr>
            <a:endParaRPr lang="es-ES" sz="2600" dirty="0" smtClean="0"/>
          </a:p>
          <a:p>
            <a:pPr algn="just"/>
            <a:r>
              <a:rPr lang="es-ES_tradnl" sz="2600" dirty="0" smtClean="0"/>
              <a:t>Fortalecer y engrosar las paredes del corazón</a:t>
            </a:r>
            <a:r>
              <a:rPr lang="es-ES_tradnl" sz="2600" dirty="0" smtClean="0"/>
              <a:t>.</a:t>
            </a:r>
          </a:p>
          <a:p>
            <a:pPr algn="just">
              <a:buNone/>
            </a:pPr>
            <a:endParaRPr lang="es-ES" sz="2600" dirty="0" smtClean="0"/>
          </a:p>
          <a:p>
            <a:pPr algn="just"/>
            <a:r>
              <a:rPr lang="es-ES_tradnl" sz="2600" dirty="0" smtClean="0"/>
              <a:t>Disminuye la frecuencia cardíaca, el corazón es más eficiente.</a:t>
            </a:r>
            <a:endParaRPr lang="es-ES" sz="2600" dirty="0" smtClean="0"/>
          </a:p>
          <a:p>
            <a:pPr>
              <a:buNone/>
            </a:pPr>
            <a:endParaRPr lang="es-E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24"/>
            <a:ext cx="9144000" cy="6858000"/>
          </a:xfrm>
        </p:spPr>
        <p:txBody>
          <a:bodyPr>
            <a:normAutofit/>
          </a:bodyPr>
          <a:lstStyle/>
          <a:p>
            <a:r>
              <a:rPr lang="es-ES_tradnl" b="1" dirty="0" smtClean="0"/>
              <a:t>Fuerza</a:t>
            </a:r>
          </a:p>
          <a:p>
            <a:pPr>
              <a:buNone/>
            </a:pPr>
            <a:endParaRPr lang="es-ES" dirty="0" smtClean="0"/>
          </a:p>
          <a:p>
            <a:pPr algn="just"/>
            <a:r>
              <a:rPr lang="es-ES_tradnl" sz="2200" dirty="0" smtClean="0"/>
              <a:t>Fuerza es la capacidad de vencer una resistencia exterior mediante un esfuerzo muscular. También lo podemos definir como la capacidad de ejercer tensión contra una resistencia. Esta capacidad hace referencia al músculo y por tanto dependerá fundamentalmente de las características del mismo</a:t>
            </a:r>
            <a:r>
              <a:rPr lang="es-ES_tradnl" sz="2200" dirty="0" smtClean="0"/>
              <a:t>.</a:t>
            </a:r>
          </a:p>
          <a:p>
            <a:pPr algn="just">
              <a:buNone/>
            </a:pPr>
            <a:endParaRPr lang="es-ES" sz="2200" dirty="0" smtClean="0"/>
          </a:p>
          <a:p>
            <a:pPr algn="just"/>
            <a:r>
              <a:rPr lang="es-ES_tradnl" sz="2200" b="1" dirty="0" smtClean="0"/>
              <a:t>Tipos De Fuerza</a:t>
            </a:r>
            <a:r>
              <a:rPr lang="es-ES_tradnl" sz="2200" dirty="0" smtClean="0"/>
              <a:t>: La fuerza puede ser</a:t>
            </a:r>
            <a:r>
              <a:rPr lang="es-ES_tradnl" sz="2200" dirty="0" smtClean="0"/>
              <a:t>:</a:t>
            </a:r>
          </a:p>
          <a:p>
            <a:pPr algn="just">
              <a:buNone/>
            </a:pPr>
            <a:endParaRPr lang="es-ES" sz="2200" dirty="0" smtClean="0"/>
          </a:p>
          <a:p>
            <a:pPr algn="just"/>
            <a:r>
              <a:rPr lang="es-ES_tradnl" sz="2200" b="1" dirty="0" smtClean="0"/>
              <a:t>Estática:</a:t>
            </a:r>
            <a:r>
              <a:rPr lang="es-ES_tradnl" sz="2200" dirty="0" smtClean="0"/>
              <a:t> Es aquella en la que manteniendo la resistencia no existe modificación en la longitud del músculo</a:t>
            </a:r>
            <a:r>
              <a:rPr lang="es-ES_tradnl" sz="2200" dirty="0" smtClean="0"/>
              <a:t>.</a:t>
            </a:r>
          </a:p>
          <a:p>
            <a:pPr algn="just">
              <a:buNone/>
            </a:pPr>
            <a:endParaRPr lang="es-ES" sz="2200" dirty="0" smtClean="0"/>
          </a:p>
          <a:p>
            <a:pPr algn="just"/>
            <a:r>
              <a:rPr lang="es-ES_tradnl" sz="2200" b="1" dirty="0" smtClean="0"/>
              <a:t>Dinámica:</a:t>
            </a:r>
            <a:r>
              <a:rPr lang="es-ES_tradnl" sz="2200" dirty="0" smtClean="0"/>
              <a:t> Aquella en la que al desplazar o vencer la resistencia, el musculo sufre un desplazamiento. Esta fuerza dinámica puede ser, a su vez, </a:t>
            </a:r>
            <a:r>
              <a:rPr lang="es-ES_tradnl" sz="2200" b="1" dirty="0" smtClean="0"/>
              <a:t>lenta (máxima), rápida o explosiva (fuerza-velocidad), fuerza resistencia.</a:t>
            </a:r>
            <a:endParaRPr lang="es-ES" sz="2200" dirty="0" smtClean="0"/>
          </a:p>
          <a:p>
            <a:pPr>
              <a:buNone/>
            </a:pPr>
            <a:endParaRPr lang="es-ES" dirty="0" smtClean="0"/>
          </a:p>
          <a:p>
            <a:endParaRPr lang="es-E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77500" lnSpcReduction="20000"/>
          </a:bodyPr>
          <a:lstStyle/>
          <a:p>
            <a:pPr algn="just"/>
            <a:r>
              <a:rPr lang="es-ES_tradnl" sz="2400" b="1" dirty="0" smtClean="0"/>
              <a:t>Velocidad.</a:t>
            </a:r>
          </a:p>
          <a:p>
            <a:pPr algn="just">
              <a:buNone/>
            </a:pPr>
            <a:endParaRPr lang="es-ES" sz="2400" dirty="0" smtClean="0"/>
          </a:p>
          <a:p>
            <a:pPr algn="just"/>
            <a:r>
              <a:rPr lang="es-ES_tradnl" sz="2400" dirty="0" smtClean="0"/>
              <a:t>Capacidad </a:t>
            </a:r>
            <a:r>
              <a:rPr lang="es-ES_tradnl" sz="2400" dirty="0" smtClean="0"/>
              <a:t>de realizar uno o varios movimientos en el menor tiempo posible</a:t>
            </a:r>
            <a:r>
              <a:rPr lang="es-ES_tradnl" sz="2400" dirty="0" smtClean="0"/>
              <a:t>.</a:t>
            </a:r>
          </a:p>
          <a:p>
            <a:pPr algn="just">
              <a:buNone/>
            </a:pPr>
            <a:endParaRPr lang="es-ES" sz="2400" dirty="0" smtClean="0"/>
          </a:p>
          <a:p>
            <a:pPr algn="just"/>
            <a:r>
              <a:rPr lang="es-ES_tradnl" sz="2400" b="1" dirty="0" smtClean="0"/>
              <a:t>Tipos De Velocidad</a:t>
            </a:r>
            <a:r>
              <a:rPr lang="es-ES_tradnl" sz="2400" b="1" dirty="0" smtClean="0"/>
              <a:t>:</a:t>
            </a:r>
          </a:p>
          <a:p>
            <a:pPr algn="just">
              <a:buNone/>
            </a:pPr>
            <a:endParaRPr lang="es-ES" sz="2400" dirty="0" smtClean="0"/>
          </a:p>
          <a:p>
            <a:pPr algn="just"/>
            <a:r>
              <a:rPr lang="es-ES_tradnl" sz="2400" b="1" dirty="0" smtClean="0"/>
              <a:t>Velocidad</a:t>
            </a:r>
            <a:r>
              <a:rPr lang="es-ES_tradnl" sz="2400" dirty="0" smtClean="0"/>
              <a:t> </a:t>
            </a:r>
            <a:r>
              <a:rPr lang="es-ES_tradnl" sz="2400" b="1" dirty="0" smtClean="0"/>
              <a:t>de reacción. </a:t>
            </a:r>
            <a:r>
              <a:rPr lang="es-ES_tradnl" sz="2400" b="1" dirty="0" smtClean="0"/>
              <a:t>C</a:t>
            </a:r>
            <a:r>
              <a:rPr lang="es-ES_tradnl" sz="2400" dirty="0" smtClean="0"/>
              <a:t>apacidad </a:t>
            </a:r>
            <a:r>
              <a:rPr lang="es-ES_tradnl" sz="2400" dirty="0" smtClean="0"/>
              <a:t>de efectuar una respuesta motriz a un estímulo en el menor tiempo posible</a:t>
            </a:r>
            <a:r>
              <a:rPr lang="es-ES_tradnl" sz="2400" dirty="0" smtClean="0"/>
              <a:t>.</a:t>
            </a:r>
          </a:p>
          <a:p>
            <a:pPr algn="just">
              <a:buNone/>
            </a:pPr>
            <a:endParaRPr lang="es-ES" sz="2400" dirty="0" smtClean="0"/>
          </a:p>
          <a:p>
            <a:pPr algn="just"/>
            <a:r>
              <a:rPr lang="es-ES_tradnl" sz="2400" dirty="0" smtClean="0"/>
              <a:t>Velocidad </a:t>
            </a:r>
            <a:r>
              <a:rPr lang="es-ES_tradnl" sz="2400" b="1" dirty="0" smtClean="0"/>
              <a:t>de desplazamiento. </a:t>
            </a:r>
            <a:r>
              <a:rPr lang="es-ES_tradnl" sz="2400" dirty="0" smtClean="0"/>
              <a:t>Es la capacidad de recorrer una distancia en el menor tiempo posible.</a:t>
            </a:r>
            <a:endParaRPr lang="es-ES" sz="2400" dirty="0" smtClean="0"/>
          </a:p>
          <a:p>
            <a:pPr algn="just">
              <a:buNone/>
            </a:pPr>
            <a:endParaRPr lang="es-ES" sz="2400" dirty="0" smtClean="0"/>
          </a:p>
          <a:p>
            <a:pPr algn="just"/>
            <a:r>
              <a:rPr lang="es-ES_tradnl" sz="2400" b="1" dirty="0" smtClean="0"/>
              <a:t>Flexibilidad</a:t>
            </a:r>
            <a:r>
              <a:rPr lang="es-ES_tradnl" sz="2400" b="1" dirty="0" smtClean="0"/>
              <a:t>.</a:t>
            </a:r>
          </a:p>
          <a:p>
            <a:pPr algn="just">
              <a:buNone/>
            </a:pPr>
            <a:endParaRPr lang="es-ES" sz="2400" dirty="0" smtClean="0"/>
          </a:p>
          <a:p>
            <a:pPr algn="just"/>
            <a:r>
              <a:rPr lang="es-ES_tradnl" sz="2400" dirty="0" smtClean="0"/>
              <a:t>Podemos entender la flexibilidad como la capacidad de extensión máxima de un movimiento en una articulación determinada</a:t>
            </a:r>
            <a:r>
              <a:rPr lang="es-ES_tradnl" sz="2400" dirty="0" smtClean="0"/>
              <a:t>.</a:t>
            </a:r>
          </a:p>
          <a:p>
            <a:pPr algn="just">
              <a:buNone/>
            </a:pPr>
            <a:endParaRPr lang="es-ES" sz="2400" dirty="0" smtClean="0"/>
          </a:p>
          <a:p>
            <a:pPr algn="just"/>
            <a:r>
              <a:rPr lang="es-ES_tradnl" sz="2400" b="1" dirty="0" smtClean="0"/>
              <a:t>Tipos de flexibilidad</a:t>
            </a:r>
            <a:r>
              <a:rPr lang="es-ES_tradnl" sz="2400" b="1" dirty="0" smtClean="0"/>
              <a:t>:</a:t>
            </a:r>
          </a:p>
          <a:p>
            <a:pPr algn="just"/>
            <a:endParaRPr lang="es-ES" sz="2400" dirty="0" smtClean="0"/>
          </a:p>
          <a:p>
            <a:pPr algn="just"/>
            <a:r>
              <a:rPr lang="es-ES_tradnl" sz="2400" dirty="0" smtClean="0"/>
              <a:t>Flexibilidad </a:t>
            </a:r>
            <a:r>
              <a:rPr lang="es-ES_tradnl" sz="2400" b="1" dirty="0" smtClean="0"/>
              <a:t>estática. </a:t>
            </a:r>
            <a:r>
              <a:rPr lang="es-ES_tradnl" sz="2400" dirty="0" smtClean="0"/>
              <a:t>Está referida al grado de flexibilidad alcanzado con movimientos lentos y realizados con ayuda</a:t>
            </a:r>
            <a:r>
              <a:rPr lang="es-ES_tradnl" sz="2400" dirty="0" smtClean="0"/>
              <a:t>.</a:t>
            </a:r>
          </a:p>
          <a:p>
            <a:pPr algn="just">
              <a:buNone/>
            </a:pPr>
            <a:endParaRPr lang="es-ES" sz="2400" dirty="0" smtClean="0"/>
          </a:p>
          <a:p>
            <a:pPr algn="just"/>
            <a:r>
              <a:rPr lang="es-ES_tradnl" sz="2400" dirty="0" smtClean="0"/>
              <a:t>Flexibilidad </a:t>
            </a:r>
            <a:r>
              <a:rPr lang="es-ES_tradnl" sz="2400" b="1" dirty="0" smtClean="0"/>
              <a:t>dinámica. </a:t>
            </a:r>
            <a:r>
              <a:rPr lang="es-ES_tradnl" sz="2400" dirty="0" smtClean="0"/>
              <a:t>Conseguida sin ayuda, es la implicada en la mayoría de movimientos propios de cualquier deporte o actividad física.</a:t>
            </a:r>
            <a:endParaRPr lang="es-ES" sz="2400" dirty="0" smtClean="0"/>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00034" y="1500174"/>
            <a:ext cx="8229600" cy="3571900"/>
          </a:xfrm>
        </p:spPr>
        <p:txBody>
          <a:bodyPr/>
          <a:lstStyle/>
          <a:p>
            <a:pPr lvl="1"/>
            <a:r>
              <a:rPr lang="es-EC" sz="2400" b="1" dirty="0" smtClean="0"/>
              <a:t>Formulación Del Problema</a:t>
            </a:r>
            <a:r>
              <a:rPr lang="es-EC" sz="2400" dirty="0" smtClean="0"/>
              <a:t> </a:t>
            </a:r>
            <a:endParaRPr lang="es-ES" sz="2400" dirty="0" smtClean="0"/>
          </a:p>
          <a:p>
            <a:pPr>
              <a:buNone/>
            </a:pPr>
            <a:r>
              <a:rPr lang="es-MX" sz="2800" dirty="0" smtClean="0"/>
              <a:t> </a:t>
            </a:r>
            <a:endParaRPr lang="es-ES" sz="2800" dirty="0" smtClean="0"/>
          </a:p>
          <a:p>
            <a:pPr algn="just"/>
            <a:r>
              <a:rPr lang="es-ES" sz="2800" dirty="0" smtClean="0"/>
              <a:t>¿Se ha determinado evaluaciones en la selección de fútbol de las categorías, junior, inferior, intermedia y superior sobre las capacidades físicas en la Unidad Educativa  Experimental Teodoro Gómez de la Torre? </a:t>
            </a:r>
          </a:p>
          <a:p>
            <a:pPr>
              <a:buNone/>
            </a:pPr>
            <a:endParaRPr lang="es-E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a:bodyPr>
          <a:lstStyle/>
          <a:p>
            <a:pPr algn="just">
              <a:buNone/>
            </a:pPr>
            <a:r>
              <a:rPr lang="es-ES" sz="2000" b="1" dirty="0" smtClean="0"/>
              <a:t>Capacidades </a:t>
            </a:r>
            <a:r>
              <a:rPr lang="es-ES" sz="2000" b="1" dirty="0" smtClean="0"/>
              <a:t>Coordinativas</a:t>
            </a:r>
          </a:p>
          <a:p>
            <a:pPr algn="just">
              <a:buNone/>
            </a:pPr>
            <a:endParaRPr lang="es-ES" sz="2000" dirty="0" smtClean="0"/>
          </a:p>
          <a:p>
            <a:pPr algn="just"/>
            <a:r>
              <a:rPr lang="es-ES_tradnl" sz="2000" b="1" dirty="0" smtClean="0"/>
              <a:t>Coordinación._ </a:t>
            </a:r>
            <a:r>
              <a:rPr lang="es-ES_tradnl" sz="2000" dirty="0" smtClean="0"/>
              <a:t>es </a:t>
            </a:r>
            <a:r>
              <a:rPr lang="es-ES_tradnl" sz="2000" dirty="0" smtClean="0"/>
              <a:t>el control neuromuscular del movimiento; la capacidad de controlar todo acto motor</a:t>
            </a:r>
            <a:r>
              <a:rPr lang="es-ES_tradnl" sz="2000" dirty="0" smtClean="0"/>
              <a:t>.</a:t>
            </a:r>
          </a:p>
          <a:p>
            <a:pPr algn="just"/>
            <a:endParaRPr lang="es-ES_tradnl" sz="2000" b="1" dirty="0" smtClean="0"/>
          </a:p>
          <a:p>
            <a:pPr algn="just"/>
            <a:r>
              <a:rPr lang="es-ES_tradnl" sz="2000" b="1" dirty="0" smtClean="0"/>
              <a:t>Tipos </a:t>
            </a:r>
            <a:r>
              <a:rPr lang="es-ES_tradnl" sz="2000" b="1" dirty="0" smtClean="0"/>
              <a:t>de coordinación</a:t>
            </a:r>
            <a:r>
              <a:rPr lang="es-ES_tradnl" sz="2000" b="1" dirty="0" smtClean="0"/>
              <a:t>:</a:t>
            </a:r>
          </a:p>
          <a:p>
            <a:pPr algn="just"/>
            <a:endParaRPr lang="es-ES" sz="2000" dirty="0" smtClean="0"/>
          </a:p>
          <a:p>
            <a:pPr algn="just"/>
            <a:r>
              <a:rPr lang="es-ES_tradnl" sz="2000" b="1" dirty="0" smtClean="0"/>
              <a:t>Óculo </a:t>
            </a:r>
            <a:r>
              <a:rPr lang="es-ES_tradnl" sz="2000" b="1" dirty="0" smtClean="0"/>
              <a:t>manual. </a:t>
            </a:r>
            <a:r>
              <a:rPr lang="es-ES_tradnl" sz="2000" dirty="0" smtClean="0"/>
              <a:t>Aquí englobamos los movimientos en los que se establece una relación entre un elemento y nuestros miembros superiores</a:t>
            </a:r>
            <a:r>
              <a:rPr lang="es-ES_tradnl" sz="2000" dirty="0" smtClean="0"/>
              <a:t>.</a:t>
            </a:r>
          </a:p>
          <a:p>
            <a:pPr algn="just"/>
            <a:endParaRPr lang="es-ES" sz="2000" dirty="0" smtClean="0"/>
          </a:p>
          <a:p>
            <a:pPr algn="just"/>
            <a:r>
              <a:rPr lang="es-ES_tradnl" sz="2000" b="1" dirty="0" smtClean="0"/>
              <a:t>Óculo-pie</a:t>
            </a:r>
            <a:r>
              <a:rPr lang="es-ES_tradnl" sz="2000" b="1" dirty="0" smtClean="0"/>
              <a:t>.</a:t>
            </a:r>
            <a:r>
              <a:rPr lang="es-ES_tradnl" sz="2000" dirty="0" smtClean="0"/>
              <a:t> Comprende los movimientos en los que se establece una relación entre un elemento y nuestros miembros inferiores</a:t>
            </a:r>
            <a:r>
              <a:rPr lang="es-ES_tradnl" sz="2000" dirty="0" smtClean="0"/>
              <a:t>.</a:t>
            </a:r>
          </a:p>
          <a:p>
            <a:pPr algn="just">
              <a:buNone/>
            </a:pPr>
            <a:endParaRPr lang="es-ES" sz="2000" dirty="0" smtClean="0"/>
          </a:p>
          <a:p>
            <a:pPr algn="just"/>
            <a:r>
              <a:rPr lang="es-ES_tradnl" sz="2000" b="1" dirty="0" smtClean="0"/>
              <a:t>Dinámica </a:t>
            </a:r>
            <a:r>
              <a:rPr lang="es-ES_tradnl" sz="2000" b="1" dirty="0" smtClean="0"/>
              <a:t>general .</a:t>
            </a:r>
            <a:r>
              <a:rPr lang="es-ES_tradnl" sz="2000" dirty="0" smtClean="0"/>
              <a:t>Agrupa movimientos que requieren una acción conjunta de todas las partes del cuerpo.</a:t>
            </a:r>
            <a:r>
              <a:rPr lang="es-ES_tradnl" sz="2000" b="1" dirty="0" smtClean="0"/>
              <a:t> </a:t>
            </a:r>
            <a:endParaRPr lang="es-ES" sz="2000" dirty="0" smtClean="0"/>
          </a:p>
          <a:p>
            <a:endParaRPr lang="es-E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92500" lnSpcReduction="10000"/>
          </a:bodyPr>
          <a:lstStyle/>
          <a:p>
            <a:pPr algn="just"/>
            <a:r>
              <a:rPr lang="es-ES_tradnl" sz="2200" b="1" dirty="0" smtClean="0"/>
              <a:t>Equilibrio</a:t>
            </a:r>
            <a:r>
              <a:rPr lang="es-ES_tradnl" sz="2200" b="1" dirty="0" smtClean="0"/>
              <a:t>.</a:t>
            </a:r>
          </a:p>
          <a:p>
            <a:pPr algn="just">
              <a:buNone/>
            </a:pPr>
            <a:endParaRPr lang="es-ES" sz="2200" dirty="0" smtClean="0"/>
          </a:p>
          <a:p>
            <a:pPr algn="just"/>
            <a:r>
              <a:rPr lang="es-ES_tradnl" sz="2200" dirty="0" smtClean="0"/>
              <a:t>Es </a:t>
            </a:r>
            <a:r>
              <a:rPr lang="es-ES_tradnl" sz="2200" dirty="0" smtClean="0"/>
              <a:t>la capacidad de asumir y sostener cualquier posición del cuerpo contra la fuerza de la gravedad</a:t>
            </a:r>
            <a:r>
              <a:rPr lang="es-ES_tradnl" sz="2200" dirty="0" smtClean="0"/>
              <a:t>.</a:t>
            </a:r>
          </a:p>
          <a:p>
            <a:pPr algn="just">
              <a:buNone/>
            </a:pPr>
            <a:endParaRPr lang="es-ES" sz="2200" dirty="0" smtClean="0"/>
          </a:p>
          <a:p>
            <a:pPr algn="just"/>
            <a:r>
              <a:rPr lang="es-ES_tradnl" sz="2200" b="1" dirty="0" smtClean="0"/>
              <a:t>Tipos de equilibrio</a:t>
            </a:r>
            <a:r>
              <a:rPr lang="es-ES_tradnl" sz="2200" b="1" dirty="0" smtClean="0"/>
              <a:t>.</a:t>
            </a:r>
          </a:p>
          <a:p>
            <a:pPr algn="just">
              <a:buNone/>
            </a:pPr>
            <a:endParaRPr lang="es-ES" sz="2200" dirty="0" smtClean="0"/>
          </a:p>
          <a:p>
            <a:pPr algn="just"/>
            <a:r>
              <a:rPr lang="es-ES_tradnl" sz="2200" dirty="0" smtClean="0"/>
              <a:t>Equilibrio</a:t>
            </a:r>
            <a:r>
              <a:rPr lang="es-ES_tradnl" sz="2200" b="1" dirty="0" smtClean="0"/>
              <a:t> </a:t>
            </a:r>
            <a:r>
              <a:rPr lang="es-ES_tradnl" sz="2200" b="1" dirty="0" smtClean="0"/>
              <a:t>estático</a:t>
            </a:r>
            <a:r>
              <a:rPr lang="es-ES_tradnl" sz="2200" dirty="0" smtClean="0"/>
              <a:t>. Se puede definir como la capacidad de mantener el cuerpo erguido sin moverse. Tiene escasa importancia en el mundo deportivo</a:t>
            </a:r>
            <a:r>
              <a:rPr lang="es-ES_tradnl" sz="2200" dirty="0" smtClean="0"/>
              <a:t>.</a:t>
            </a:r>
          </a:p>
          <a:p>
            <a:pPr algn="just">
              <a:buNone/>
            </a:pPr>
            <a:endParaRPr lang="es-ES" sz="2200" dirty="0" smtClean="0"/>
          </a:p>
          <a:p>
            <a:pPr algn="just"/>
            <a:r>
              <a:rPr lang="es-ES_tradnl" sz="2200" dirty="0" smtClean="0"/>
              <a:t>Equilibrio</a:t>
            </a:r>
            <a:r>
              <a:rPr lang="es-ES_tradnl" sz="2200" b="1" dirty="0" smtClean="0"/>
              <a:t> </a:t>
            </a:r>
            <a:r>
              <a:rPr lang="es-ES_tradnl" sz="2200" b="1" dirty="0" smtClean="0"/>
              <a:t>dinámico. </a:t>
            </a:r>
            <a:r>
              <a:rPr lang="es-ES_tradnl" sz="2200" dirty="0" smtClean="0"/>
              <a:t>Se define como la capacidad de mantener la posición correcta que exige el tipo de actividad que se trate, casi siempre en movimiento</a:t>
            </a:r>
            <a:r>
              <a:rPr lang="es-ES_tradnl" sz="2200" dirty="0" smtClean="0"/>
              <a:t>.</a:t>
            </a:r>
          </a:p>
          <a:p>
            <a:pPr algn="just">
              <a:buNone/>
            </a:pPr>
            <a:endParaRPr lang="es-ES_tradnl" sz="2200" dirty="0" smtClean="0"/>
          </a:p>
          <a:p>
            <a:pPr algn="just"/>
            <a:r>
              <a:rPr lang="es-ES_tradnl" sz="2200" b="1" dirty="0" smtClean="0"/>
              <a:t>Agilidad</a:t>
            </a:r>
            <a:r>
              <a:rPr lang="es-ES_tradnl" sz="2200" b="1" dirty="0" smtClean="0"/>
              <a:t>.</a:t>
            </a:r>
          </a:p>
          <a:p>
            <a:pPr algn="just">
              <a:buNone/>
            </a:pPr>
            <a:endParaRPr lang="es-ES" sz="2200" dirty="0" smtClean="0"/>
          </a:p>
          <a:p>
            <a:pPr algn="just"/>
            <a:r>
              <a:rPr lang="es-ES_tradnl" sz="2200" dirty="0" smtClean="0"/>
              <a:t>Agilidad </a:t>
            </a:r>
            <a:r>
              <a:rPr lang="es-ES_tradnl" sz="2200" dirty="0" smtClean="0"/>
              <a:t>es la capacidad que se tiene para mover el cuerpo en el espacio. Es una cualidad que requiere una magnífica combinación de fuerza y coordinación para que el cuerpo pueda moverse de una posición a otra</a:t>
            </a:r>
            <a:r>
              <a:rPr lang="es-ES_tradnl" dirty="0" smtClean="0"/>
              <a:t>.</a:t>
            </a:r>
            <a:endParaRPr lang="es-ES" dirty="0" smtClean="0"/>
          </a:p>
          <a:p>
            <a:pPr>
              <a:buNone/>
            </a:pPr>
            <a:endParaRPr lang="es-ES" dirty="0" smtClean="0"/>
          </a:p>
          <a:p>
            <a:endParaRPr lang="es-ES" dirty="0" smtClean="0"/>
          </a:p>
          <a:p>
            <a:endParaRPr lang="es-E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85000" lnSpcReduction="10000"/>
          </a:bodyPr>
          <a:lstStyle/>
          <a:p>
            <a:pPr algn="just"/>
            <a:r>
              <a:rPr lang="es-ES" sz="2400" b="1" dirty="0" smtClean="0"/>
              <a:t>Test  físico </a:t>
            </a:r>
            <a:endParaRPr lang="es-ES" sz="2400" b="1" dirty="0" smtClean="0"/>
          </a:p>
          <a:p>
            <a:pPr algn="just">
              <a:buNone/>
            </a:pPr>
            <a:endParaRPr lang="es-ES" sz="2400" dirty="0" smtClean="0"/>
          </a:p>
          <a:p>
            <a:pPr algn="just"/>
            <a:r>
              <a:rPr lang="es-ES" sz="2400" dirty="0" smtClean="0"/>
              <a:t>Actividad </a:t>
            </a:r>
            <a:r>
              <a:rPr lang="es-ES" sz="2400" dirty="0" smtClean="0"/>
              <a:t>que sirve, para medir la capacidad de un individuo, para hacer alguna habilidad física.</a:t>
            </a:r>
          </a:p>
          <a:p>
            <a:pPr algn="just">
              <a:buNone/>
            </a:pPr>
            <a:endParaRPr lang="es-ES" sz="2400" dirty="0" smtClean="0"/>
          </a:p>
          <a:p>
            <a:pPr algn="just"/>
            <a:r>
              <a:rPr lang="es-ES" sz="2400" b="1" dirty="0" smtClean="0"/>
              <a:t>Test de </a:t>
            </a:r>
            <a:r>
              <a:rPr lang="es-ES" sz="2400" b="1" dirty="0" smtClean="0"/>
              <a:t>Cooper</a:t>
            </a:r>
          </a:p>
          <a:p>
            <a:pPr algn="just">
              <a:buNone/>
            </a:pPr>
            <a:endParaRPr lang="es-ES" sz="2400" dirty="0" smtClean="0"/>
          </a:p>
          <a:p>
            <a:pPr algn="just"/>
            <a:r>
              <a:rPr lang="es-ES" sz="2400" dirty="0" smtClean="0"/>
              <a:t>Otras denominaciones: Test de los 12 minutos.</a:t>
            </a:r>
          </a:p>
          <a:p>
            <a:pPr algn="just"/>
            <a:r>
              <a:rPr lang="es-ES" sz="2400" dirty="0" smtClean="0"/>
              <a:t>Objetivo: Valorar la resistencia aeróbica. Determinar el VO</a:t>
            </a:r>
            <a:r>
              <a:rPr lang="es-ES" sz="2400" baseline="-25000" dirty="0" smtClean="0"/>
              <a:t>2</a:t>
            </a:r>
            <a:r>
              <a:rPr lang="es-ES" sz="2400" dirty="0" smtClean="0"/>
              <a:t> máximo.</a:t>
            </a:r>
          </a:p>
          <a:p>
            <a:pPr algn="just"/>
            <a:r>
              <a:rPr lang="es-ES" sz="2400" dirty="0" smtClean="0"/>
              <a:t>Desarrollo: Consiste en cubrir la máxima distancia posible durante doce minutos de carrera continua. Se anotara la distancia recorrida al finalizar los doce minutos. El resultado se puede valorar en la tabla con la baremación correspondiente.</a:t>
            </a:r>
          </a:p>
          <a:p>
            <a:pPr algn="just"/>
            <a:r>
              <a:rPr lang="es-ES" sz="2400" dirty="0" smtClean="0"/>
              <a:t>Teóricamente, una carga constante que provoca el agotamiento a los 12 minutos de iniciarse, correlaciona significativamente con el valor del VO</a:t>
            </a:r>
            <a:r>
              <a:rPr lang="es-ES" sz="2400" baseline="-25000" dirty="0" smtClean="0"/>
              <a:t>2</a:t>
            </a:r>
            <a:r>
              <a:rPr lang="es-ES" sz="2400" dirty="0" smtClean="0"/>
              <a:t> máximo. Según esto, el VO</a:t>
            </a:r>
            <a:r>
              <a:rPr lang="es-ES" sz="2400" baseline="-25000" dirty="0" smtClean="0"/>
              <a:t>2</a:t>
            </a:r>
            <a:r>
              <a:rPr lang="es-ES" sz="2400" dirty="0" smtClean="0"/>
              <a:t> máximo se puede determinar según la siguiente ecuación</a:t>
            </a:r>
            <a:r>
              <a:rPr lang="es-ES" sz="2400" dirty="0" smtClean="0"/>
              <a:t>:</a:t>
            </a:r>
          </a:p>
          <a:p>
            <a:pPr algn="just">
              <a:buNone/>
            </a:pPr>
            <a:endParaRPr lang="es-ES" sz="2400" dirty="0" smtClean="0"/>
          </a:p>
          <a:p>
            <a:pPr algn="just"/>
            <a:r>
              <a:rPr lang="es-ES" sz="2400" b="1" dirty="0" smtClean="0"/>
              <a:t>VO</a:t>
            </a:r>
            <a:r>
              <a:rPr lang="es-ES" sz="2400" b="1" baseline="-25000" dirty="0" smtClean="0"/>
              <a:t>2</a:t>
            </a:r>
            <a:r>
              <a:rPr lang="es-ES" sz="2400" b="1" dirty="0" smtClean="0"/>
              <a:t> = 22,351 x Distancia (Km.) – 11,288 </a:t>
            </a:r>
            <a:endParaRPr lang="es-ES" sz="2400" b="1" dirty="0" smtClean="0"/>
          </a:p>
          <a:p>
            <a:pPr algn="just">
              <a:buNone/>
            </a:pPr>
            <a:endParaRPr lang="es-ES" sz="2400" dirty="0" smtClean="0"/>
          </a:p>
          <a:p>
            <a:pPr algn="just"/>
            <a:r>
              <a:rPr lang="es-ES" sz="2400" dirty="0" smtClean="0"/>
              <a:t>Normas: Cuando finalicen los doce minutos, el alumno se detendrá hasta que se contabilice la distancia recorrida</a:t>
            </a:r>
            <a:r>
              <a:rPr lang="es-ES" dirty="0" smtClean="0"/>
              <a:t>.</a:t>
            </a:r>
          </a:p>
          <a:p>
            <a:endParaRPr lang="es-E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lstStyle/>
          <a:p>
            <a:pPr algn="just"/>
            <a:endParaRPr lang="es-ES_tradnl" sz="2400" b="1" dirty="0" smtClean="0"/>
          </a:p>
          <a:p>
            <a:pPr algn="just"/>
            <a:r>
              <a:rPr lang="es-ES_tradnl" sz="2400" b="1" dirty="0" smtClean="0"/>
              <a:t>Test </a:t>
            </a:r>
            <a:r>
              <a:rPr lang="es-ES_tradnl" sz="2400" b="1" dirty="0" smtClean="0"/>
              <a:t>Velocidad de reacción</a:t>
            </a:r>
            <a:r>
              <a:rPr lang="es-ES_tradnl" sz="2400" b="1" dirty="0" smtClean="0"/>
              <a:t>:</a:t>
            </a:r>
          </a:p>
          <a:p>
            <a:pPr algn="just">
              <a:buNone/>
            </a:pPr>
            <a:endParaRPr lang="es-ES_tradnl" sz="2400" b="1" dirty="0" smtClean="0"/>
          </a:p>
          <a:p>
            <a:pPr algn="just">
              <a:buNone/>
            </a:pPr>
            <a:endParaRPr lang="es-ES_tradnl" sz="2400" b="1" dirty="0" smtClean="0"/>
          </a:p>
          <a:p>
            <a:pPr algn="just">
              <a:buNone/>
            </a:pPr>
            <a:endParaRPr lang="es-ES_tradnl" sz="2400" b="1" dirty="0" smtClean="0"/>
          </a:p>
          <a:p>
            <a:pPr algn="just">
              <a:buNone/>
            </a:pPr>
            <a:endParaRPr lang="es-ES_tradnl" sz="2400" b="1" dirty="0" smtClean="0"/>
          </a:p>
          <a:p>
            <a:pPr algn="just">
              <a:buNone/>
            </a:pPr>
            <a:endParaRPr lang="es-ES_tradnl" sz="2400" b="1" dirty="0" smtClean="0"/>
          </a:p>
          <a:p>
            <a:pPr algn="just">
              <a:buNone/>
            </a:pPr>
            <a:endParaRPr lang="es-ES_tradnl" sz="2400" b="1" dirty="0" smtClean="0"/>
          </a:p>
          <a:p>
            <a:pPr algn="just">
              <a:buNone/>
            </a:pPr>
            <a:endParaRPr lang="es-ES_tradnl" sz="2400" b="1" dirty="0" smtClean="0"/>
          </a:p>
          <a:p>
            <a:pPr algn="just">
              <a:lnSpc>
                <a:spcPct val="150000"/>
              </a:lnSpc>
            </a:pPr>
            <a:r>
              <a:rPr lang="es-ES_tradnl" sz="2000" dirty="0" smtClean="0"/>
              <a:t>El individuo</a:t>
            </a:r>
            <a:r>
              <a:rPr lang="es-ES_tradnl" sz="2000" b="1" dirty="0" smtClean="0"/>
              <a:t> </a:t>
            </a:r>
            <a:r>
              <a:rPr lang="es-ES_tradnl" sz="2000" dirty="0" smtClean="0"/>
              <a:t>se coloca en un punto del que salen dos líneas que forman una V (ángulo de</a:t>
            </a:r>
            <a:r>
              <a:rPr lang="es-ES" sz="2000" dirty="0" smtClean="0"/>
              <a:t> 45</a:t>
            </a:r>
            <a:r>
              <a:rPr lang="es-ES_tradnl" sz="2000" dirty="0" smtClean="0"/>
              <a:t> °). Cada lado de este ángulo mide</a:t>
            </a:r>
            <a:r>
              <a:rPr lang="es-ES" sz="2000" dirty="0" smtClean="0"/>
              <a:t> 5</a:t>
            </a:r>
            <a:r>
              <a:rPr lang="es-ES_tradnl" sz="2000" dirty="0" smtClean="0"/>
              <a:t> mts, que es donde debe llegar el testado Este se coloca inmóvil en el punto señalado y a la voz y con la numeración simultanea de</a:t>
            </a:r>
            <a:r>
              <a:rPr lang="es-ES" sz="2000" dirty="0" smtClean="0"/>
              <a:t> 1</a:t>
            </a:r>
            <a:r>
              <a:rPr lang="es-ES_tradnl" sz="2000" dirty="0" smtClean="0"/>
              <a:t> o</a:t>
            </a:r>
            <a:r>
              <a:rPr lang="es-ES" sz="2000" dirty="0" smtClean="0"/>
              <a:t> 2,</a:t>
            </a:r>
            <a:r>
              <a:rPr lang="es-ES_tradnl" sz="2000" dirty="0" smtClean="0"/>
              <a:t> se desplaza lo más rápidamente por el lado derecho o por el izquierdo del ángulo, al lugar indicado por el entrenador </a:t>
            </a:r>
            <a:r>
              <a:rPr lang="es-ES_tradnl" sz="2000" b="1" dirty="0" smtClean="0"/>
              <a:t> </a:t>
            </a:r>
            <a:endParaRPr lang="es-ES" sz="2000" dirty="0" smtClean="0"/>
          </a:p>
          <a:p>
            <a:endParaRPr lang="es-ES" dirty="0"/>
          </a:p>
        </p:txBody>
      </p:sp>
      <p:pic>
        <p:nvPicPr>
          <p:cNvPr id="4" name="3 Imagen"/>
          <p:cNvPicPr/>
          <p:nvPr/>
        </p:nvPicPr>
        <p:blipFill>
          <a:blip r:embed="rId2"/>
          <a:srcRect/>
          <a:stretch>
            <a:fillRect/>
          </a:stretch>
        </p:blipFill>
        <p:spPr bwMode="auto">
          <a:xfrm>
            <a:off x="2571736" y="1000108"/>
            <a:ext cx="2753995" cy="2413635"/>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lstStyle/>
          <a:p>
            <a:r>
              <a:rPr lang="es-ES_tradnl" sz="2000" b="1" dirty="0" smtClean="0"/>
              <a:t>Test Velocidad máxima:</a:t>
            </a:r>
            <a:endParaRPr lang="es-ES" sz="2000" dirty="0" smtClean="0"/>
          </a:p>
          <a:p>
            <a:endParaRPr lang="es-ES" sz="2000" dirty="0" smtClean="0"/>
          </a:p>
          <a:p>
            <a:endParaRPr lang="es-ES" sz="2000" dirty="0" smtClean="0"/>
          </a:p>
          <a:p>
            <a:endParaRPr lang="es-ES" sz="2000" dirty="0" smtClean="0"/>
          </a:p>
          <a:p>
            <a:endParaRPr lang="es-ES" sz="2000" dirty="0" smtClean="0"/>
          </a:p>
          <a:p>
            <a:endParaRPr lang="es-ES" sz="2000" dirty="0" smtClean="0"/>
          </a:p>
          <a:p>
            <a:endParaRPr lang="es-ES" sz="2000" dirty="0" smtClean="0"/>
          </a:p>
          <a:p>
            <a:endParaRPr lang="es-ES" sz="2000" dirty="0" smtClean="0"/>
          </a:p>
          <a:p>
            <a:endParaRPr lang="es-ES" sz="2000" dirty="0" smtClean="0"/>
          </a:p>
          <a:p>
            <a:endParaRPr lang="es-ES" sz="2000" dirty="0" smtClean="0"/>
          </a:p>
          <a:p>
            <a:endParaRPr lang="es-ES" sz="2000" dirty="0" smtClean="0"/>
          </a:p>
          <a:p>
            <a:pPr algn="just"/>
            <a:endParaRPr lang="es-ES" sz="2000" dirty="0" smtClean="0"/>
          </a:p>
          <a:p>
            <a:pPr algn="just">
              <a:lnSpc>
                <a:spcPct val="150000"/>
              </a:lnSpc>
            </a:pPr>
            <a:r>
              <a:rPr lang="es-ES" sz="2000" dirty="0" smtClean="0"/>
              <a:t>Correr </a:t>
            </a:r>
            <a:r>
              <a:rPr lang="es-ES" sz="2000" dirty="0" smtClean="0"/>
              <a:t>20m hasta llegar a una línea, en la que entrará en máxima velocidad, empezando a contar el tiempo hasta que recorra los 40m. </a:t>
            </a:r>
          </a:p>
          <a:p>
            <a:endParaRPr lang="es-ES" dirty="0"/>
          </a:p>
        </p:txBody>
      </p:sp>
      <p:pic>
        <p:nvPicPr>
          <p:cNvPr id="4" name="3 Imagen"/>
          <p:cNvPicPr/>
          <p:nvPr/>
        </p:nvPicPr>
        <p:blipFill>
          <a:blip r:embed="rId2"/>
          <a:srcRect/>
          <a:stretch>
            <a:fillRect/>
          </a:stretch>
        </p:blipFill>
        <p:spPr bwMode="auto">
          <a:xfrm>
            <a:off x="2714612" y="928670"/>
            <a:ext cx="3615055" cy="2668905"/>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8929718" cy="6858000"/>
          </a:xfrm>
        </p:spPr>
        <p:txBody>
          <a:bodyPr>
            <a:normAutofit/>
          </a:bodyPr>
          <a:lstStyle/>
          <a:p>
            <a:pPr algn="just"/>
            <a:r>
              <a:rPr lang="es-ES_tradnl" sz="2000" b="1" dirty="0" smtClean="0"/>
              <a:t>Test</a:t>
            </a:r>
            <a:r>
              <a:rPr lang="es-ES" sz="2000" b="1" dirty="0" smtClean="0"/>
              <a:t> Fuerza </a:t>
            </a:r>
            <a:r>
              <a:rPr lang="es-ES_tradnl" sz="2000" b="1" dirty="0" smtClean="0"/>
              <a:t>Abdominales 1 minuto:</a:t>
            </a:r>
            <a:endParaRPr lang="es-ES" sz="2000" dirty="0" smtClean="0"/>
          </a:p>
          <a:p>
            <a:pPr algn="just"/>
            <a:endParaRPr lang="es-ES" sz="2000" dirty="0" smtClean="0"/>
          </a:p>
          <a:p>
            <a:pPr algn="just"/>
            <a:endParaRPr lang="es-ES" sz="2000" dirty="0" smtClean="0"/>
          </a:p>
          <a:p>
            <a:pPr algn="just"/>
            <a:r>
              <a:rPr lang="es-ES" sz="2000" dirty="0" smtClean="0"/>
              <a:t>Sentados</a:t>
            </a:r>
            <a:r>
              <a:rPr lang="es-ES" sz="2000" dirty="0" smtClean="0"/>
              <a:t>, manos a la nuca y piernas flexionadas. </a:t>
            </a:r>
          </a:p>
          <a:p>
            <a:pPr algn="just"/>
            <a:endParaRPr lang="es-ES" sz="2000" dirty="0" smtClean="0"/>
          </a:p>
          <a:p>
            <a:endParaRPr lang="es-ES" dirty="0" smtClean="0"/>
          </a:p>
          <a:p>
            <a:endParaRPr lang="es-ES" dirty="0"/>
          </a:p>
        </p:txBody>
      </p:sp>
      <p:pic>
        <p:nvPicPr>
          <p:cNvPr id="5" name="4 Imagen" descr="E:\Fotos Jc\Juan Carlos\DSC00205.JPG"/>
          <p:cNvPicPr/>
          <p:nvPr/>
        </p:nvPicPr>
        <p:blipFill>
          <a:blip r:embed="rId2" cstate="print"/>
          <a:srcRect/>
          <a:stretch>
            <a:fillRect/>
          </a:stretch>
        </p:blipFill>
        <p:spPr bwMode="auto">
          <a:xfrm>
            <a:off x="2357422" y="2492217"/>
            <a:ext cx="4429156" cy="2722733"/>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77500" lnSpcReduction="20000"/>
          </a:bodyPr>
          <a:lstStyle/>
          <a:p>
            <a:pPr algn="just"/>
            <a:r>
              <a:rPr lang="es-ES_tradnl" sz="2600" b="1" dirty="0" smtClean="0"/>
              <a:t>Test</a:t>
            </a:r>
            <a:r>
              <a:rPr lang="es-ES" sz="2600" b="1" dirty="0" smtClean="0"/>
              <a:t> </a:t>
            </a:r>
            <a:r>
              <a:rPr lang="es-ES" sz="2600" b="1" dirty="0" smtClean="0"/>
              <a:t>de fuerza explosiva miembro inferior  </a:t>
            </a:r>
            <a:endParaRPr lang="es-ES" sz="2600" dirty="0" smtClean="0"/>
          </a:p>
          <a:p>
            <a:pPr algn="just"/>
            <a:endParaRPr lang="es-ES" sz="2600" dirty="0" smtClean="0"/>
          </a:p>
          <a:p>
            <a:pPr algn="just"/>
            <a:endParaRPr lang="es-ES" sz="2600" dirty="0" smtClean="0"/>
          </a:p>
          <a:p>
            <a:pPr algn="just"/>
            <a:endParaRPr lang="es-ES" sz="2600" dirty="0" smtClean="0"/>
          </a:p>
          <a:p>
            <a:pPr algn="just"/>
            <a:endParaRPr lang="es-ES" sz="2600" dirty="0" smtClean="0"/>
          </a:p>
          <a:p>
            <a:pPr algn="just"/>
            <a:endParaRPr lang="es-ES" sz="2600" dirty="0" smtClean="0"/>
          </a:p>
          <a:p>
            <a:pPr algn="just"/>
            <a:endParaRPr lang="es-ES" sz="2600" dirty="0" smtClean="0"/>
          </a:p>
          <a:p>
            <a:pPr algn="just">
              <a:buNone/>
            </a:pPr>
            <a:endParaRPr lang="es-ES" sz="2600" dirty="0" smtClean="0"/>
          </a:p>
          <a:p>
            <a:pPr algn="just"/>
            <a:r>
              <a:rPr lang="es-ES" sz="2600" dirty="0" smtClean="0"/>
              <a:t>Posición de partida: El participante ha de situarse de forma que las puntas de los pies estén exactamente detrás de la línea de batida y separadas a la anchura de la cintura.  </a:t>
            </a:r>
            <a:endParaRPr lang="es-ES" sz="2600" dirty="0" smtClean="0"/>
          </a:p>
          <a:p>
            <a:pPr algn="just">
              <a:buNone/>
            </a:pPr>
            <a:endParaRPr lang="es-ES" sz="2600" dirty="0" smtClean="0"/>
          </a:p>
          <a:p>
            <a:pPr algn="just"/>
            <a:r>
              <a:rPr lang="es-ES" sz="2600" dirty="0" smtClean="0"/>
              <a:t>Desarrollo de la prueba: El participante ha de saltar simultáneamente con los dos pies tan lejos como pueda. Los pies han de tener contacto permanente con el suelo hasta el momento de elevarse. En la caída, ninguna parte del cuerpo puede tocar por detrás de los talones, si lo hiciera, el intento será declarado nulo. El aspirante podrá realizar dos intentos. Dos intentos nulos suponen la eliminación de la prueba.  </a:t>
            </a:r>
            <a:endParaRPr lang="es-ES" sz="2600" dirty="0" smtClean="0"/>
          </a:p>
          <a:p>
            <a:pPr algn="just">
              <a:buNone/>
            </a:pPr>
            <a:endParaRPr lang="es-ES" sz="2600" dirty="0" smtClean="0"/>
          </a:p>
          <a:p>
            <a:pPr algn="just"/>
            <a:r>
              <a:rPr lang="es-ES" sz="2600" dirty="0" smtClean="0"/>
              <a:t>Evaluación: La distancia se mide en centímetros desde la parte anterior de la línea hasta la marca más posterior hecha con los pies del saltador. Se permitirán dos intentos, siendo necesario alcanzar el mínimo establecido en el baremo. De lo contrario, el aspirante no podrá continuar las pruebas. </a:t>
            </a:r>
          </a:p>
          <a:p>
            <a:pPr>
              <a:buNone/>
            </a:pPr>
            <a:endParaRPr lang="es-ES" dirty="0" smtClean="0"/>
          </a:p>
          <a:p>
            <a:endParaRPr lang="es-ES" dirty="0" smtClean="0"/>
          </a:p>
          <a:p>
            <a:endParaRPr lang="es-ES" dirty="0"/>
          </a:p>
        </p:txBody>
      </p:sp>
      <p:pic>
        <p:nvPicPr>
          <p:cNvPr id="4" name="3 Imagen" descr="http://www.galeon.com/testfisicos/prueba2.gif"/>
          <p:cNvPicPr/>
          <p:nvPr/>
        </p:nvPicPr>
        <p:blipFill>
          <a:blip r:embed="rId2"/>
          <a:srcRect/>
          <a:stretch>
            <a:fillRect/>
          </a:stretch>
        </p:blipFill>
        <p:spPr bwMode="auto">
          <a:xfrm>
            <a:off x="2214546" y="357166"/>
            <a:ext cx="3284222" cy="2000264"/>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62500" lnSpcReduction="20000"/>
          </a:bodyPr>
          <a:lstStyle/>
          <a:p>
            <a:pPr algn="just"/>
            <a:r>
              <a:rPr lang="es-ES_tradnl" sz="2900" b="1" dirty="0" smtClean="0"/>
              <a:t>Test</a:t>
            </a:r>
            <a:r>
              <a:rPr lang="es-ES" sz="2900" b="1" dirty="0" smtClean="0"/>
              <a:t> de movilidad articular</a:t>
            </a:r>
            <a:endParaRPr lang="es-ES" sz="2900" dirty="0" smtClean="0"/>
          </a:p>
          <a:p>
            <a:pPr algn="just"/>
            <a:endParaRPr lang="es-ES" sz="2900" dirty="0" smtClean="0"/>
          </a:p>
          <a:p>
            <a:pPr algn="just"/>
            <a:endParaRPr lang="es-ES" sz="2900" dirty="0" smtClean="0"/>
          </a:p>
          <a:p>
            <a:pPr algn="just"/>
            <a:endParaRPr lang="es-ES" sz="2900" dirty="0" smtClean="0"/>
          </a:p>
          <a:p>
            <a:pPr algn="just"/>
            <a:endParaRPr lang="es-ES" sz="2900" dirty="0" smtClean="0"/>
          </a:p>
          <a:p>
            <a:pPr algn="just"/>
            <a:endParaRPr lang="es-ES" sz="2900" dirty="0" smtClean="0"/>
          </a:p>
          <a:p>
            <a:pPr algn="just"/>
            <a:endParaRPr lang="es-ES" sz="2900" dirty="0" smtClean="0"/>
          </a:p>
          <a:p>
            <a:pPr algn="just">
              <a:buNone/>
            </a:pPr>
            <a:endParaRPr lang="es-ES" sz="2900" dirty="0" smtClean="0"/>
          </a:p>
          <a:p>
            <a:pPr algn="just">
              <a:buNone/>
            </a:pPr>
            <a:endParaRPr lang="es-ES" sz="2900" dirty="0" smtClean="0"/>
          </a:p>
          <a:p>
            <a:pPr algn="just">
              <a:buNone/>
            </a:pPr>
            <a:endParaRPr lang="es-ES" sz="2900" dirty="0" smtClean="0"/>
          </a:p>
          <a:p>
            <a:pPr algn="just"/>
            <a:r>
              <a:rPr lang="es-ES" sz="2900" dirty="0" smtClean="0"/>
              <a:t>Posición de comienzo: Descalzo, el alumno se sienta con las piernas extendidas y las plantas de los pies colocadas contra el aparato. Los pies separados al ancho de los hombros, los brazos extendidos y las manos colocadas sobre el aparato</a:t>
            </a:r>
            <a:r>
              <a:rPr lang="es-ES" sz="2900" dirty="0" smtClean="0"/>
              <a:t>.</a:t>
            </a:r>
          </a:p>
          <a:p>
            <a:pPr algn="just">
              <a:buNone/>
            </a:pPr>
            <a:endParaRPr lang="es-ES" sz="2900" dirty="0" smtClean="0"/>
          </a:p>
          <a:p>
            <a:pPr algn="just"/>
            <a:r>
              <a:rPr lang="es-ES" sz="2900" dirty="0" smtClean="0"/>
              <a:t>Desarrollo </a:t>
            </a:r>
            <a:r>
              <a:rPr lang="es-ES" sz="2900" dirty="0" smtClean="0"/>
              <a:t>de la prueba: Desde esta posición el alumno flexiona el tronco lentamente y tanto como pueda, buscando alcanzar con sus manos la mayor distancia posible, empujando con la punta de los dedos el listoncillo colocado encima de la escala.  Mantiene la posición hasta que el examinador lee la distancia alcanzada. Para evitar que las rodillas puedan ser flexionadas, un monitor apoya sus manos en las mismas. </a:t>
            </a:r>
            <a:endParaRPr lang="es-ES" sz="2900" dirty="0" smtClean="0"/>
          </a:p>
          <a:p>
            <a:pPr algn="just"/>
            <a:endParaRPr lang="es-ES" sz="2900" dirty="0" smtClean="0"/>
          </a:p>
          <a:p>
            <a:pPr algn="just"/>
            <a:r>
              <a:rPr lang="es-ES" sz="2900" dirty="0" smtClean="0"/>
              <a:t>Evaluación: Se permitirán dos intentos, siendo necesario alcanzar el mínimo establecido en el baremo. De lo contrario, el aspirante no podrá continuar la prueba</a:t>
            </a:r>
          </a:p>
          <a:p>
            <a:pPr>
              <a:buNone/>
            </a:pPr>
            <a:r>
              <a:rPr lang="es-ES" b="1" dirty="0" smtClean="0"/>
              <a:t/>
            </a:r>
            <a:br>
              <a:rPr lang="es-ES" b="1" dirty="0" smtClean="0"/>
            </a:br>
            <a:endParaRPr lang="es-ES" dirty="0" smtClean="0"/>
          </a:p>
          <a:p>
            <a:endParaRPr lang="es-ES" dirty="0"/>
          </a:p>
        </p:txBody>
      </p:sp>
      <p:pic>
        <p:nvPicPr>
          <p:cNvPr id="4" name="3 Imagen"/>
          <p:cNvPicPr/>
          <p:nvPr/>
        </p:nvPicPr>
        <p:blipFill>
          <a:blip r:embed="rId2"/>
          <a:stretch>
            <a:fillRect/>
          </a:stretch>
        </p:blipFill>
        <p:spPr>
          <a:xfrm>
            <a:off x="2071670" y="285728"/>
            <a:ext cx="3404941" cy="2428892"/>
          </a:xfrm>
          <a:prstGeom prst="rect">
            <a:avLst/>
          </a:prstGeom>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a:bodyPr>
          <a:lstStyle/>
          <a:p>
            <a:pPr algn="just"/>
            <a:r>
              <a:rPr lang="es-ES" b="1" dirty="0" smtClean="0"/>
              <a:t>Impactos</a:t>
            </a:r>
            <a:endParaRPr lang="es-ES" dirty="0" smtClean="0"/>
          </a:p>
          <a:p>
            <a:pPr algn="just">
              <a:buNone/>
            </a:pPr>
            <a:endParaRPr lang="es-ES" dirty="0" smtClean="0"/>
          </a:p>
          <a:p>
            <a:pPr algn="just"/>
            <a:r>
              <a:rPr lang="es-ES" b="1" dirty="0" smtClean="0"/>
              <a:t>Impacto </a:t>
            </a:r>
            <a:r>
              <a:rPr lang="es-ES" b="1" dirty="0" smtClean="0"/>
              <a:t>Social</a:t>
            </a:r>
          </a:p>
          <a:p>
            <a:pPr algn="just">
              <a:buNone/>
            </a:pPr>
            <a:endParaRPr lang="es-ES" dirty="0" smtClean="0"/>
          </a:p>
          <a:p>
            <a:pPr algn="just"/>
            <a:r>
              <a:rPr lang="es-ES" dirty="0" smtClean="0"/>
              <a:t>Ayudará al estudiante  a tener una relación buena con el entrenador y a seguir un orden que les ayudará con los valores éticos y morales para el desarrollo de su vida profesional  </a:t>
            </a:r>
          </a:p>
          <a:p>
            <a:pPr algn="just">
              <a:buNone/>
            </a:pPr>
            <a:endParaRPr lang="es-ES" dirty="0" smtClean="0"/>
          </a:p>
          <a:p>
            <a:pPr algn="just"/>
            <a:r>
              <a:rPr lang="es-ES" b="1" dirty="0" smtClean="0"/>
              <a:t>Impacto </a:t>
            </a:r>
            <a:r>
              <a:rPr lang="es-ES" b="1" dirty="0" smtClean="0"/>
              <a:t>Cultural</a:t>
            </a:r>
          </a:p>
          <a:p>
            <a:pPr algn="just">
              <a:buNone/>
            </a:pPr>
            <a:endParaRPr lang="es-ES" dirty="0" smtClean="0"/>
          </a:p>
          <a:p>
            <a:pPr algn="just"/>
            <a:r>
              <a:rPr lang="es-ES" dirty="0" smtClean="0"/>
              <a:t>El futbol hoy por hoy es cultural en el país, Los deportistas como los entrenadores pueden darse a conocer y sacar el nombre de la provincia en alto y hacer de la ciudad turística.</a:t>
            </a:r>
          </a:p>
          <a:p>
            <a:pPr algn="just"/>
            <a:endParaRPr lang="es-ES" dirty="0" smtClean="0"/>
          </a:p>
          <a:p>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1142984"/>
            <a:ext cx="9144000" cy="4929222"/>
          </a:xfrm>
        </p:spPr>
        <p:txBody>
          <a:bodyPr/>
          <a:lstStyle/>
          <a:p>
            <a:pPr lvl="2"/>
            <a:r>
              <a:rPr lang="es-EC" sz="2400" b="1" dirty="0" smtClean="0"/>
              <a:t>Objetivo General</a:t>
            </a:r>
            <a:endParaRPr lang="es-ES" sz="2400" dirty="0" smtClean="0"/>
          </a:p>
          <a:p>
            <a:pPr>
              <a:buNone/>
            </a:pPr>
            <a:endParaRPr lang="es-ES" sz="2800" dirty="0" smtClean="0"/>
          </a:p>
          <a:p>
            <a:pPr algn="just"/>
            <a:r>
              <a:rPr lang="es-ES" sz="2400" dirty="0" smtClean="0"/>
              <a:t>Determinar </a:t>
            </a:r>
            <a:r>
              <a:rPr lang="es-ES" sz="2400" dirty="0" smtClean="0"/>
              <a:t>la evaluación de las capacidades físicas en los estudiantes de la selección de </a:t>
            </a:r>
            <a:r>
              <a:rPr lang="es-ES" sz="2400" dirty="0" smtClean="0"/>
              <a:t>fútbol en las categorías</a:t>
            </a:r>
            <a:r>
              <a:rPr lang="es-ES" sz="2400" dirty="0" smtClean="0"/>
              <a:t>, junior, inferior, intermedia y superior de fútbol de la Unidad Educativa Experimental Teodoro Gómez de la Torre</a:t>
            </a:r>
            <a:r>
              <a:rPr lang="es-ES" sz="2800" dirty="0" smtClean="0"/>
              <a:t>.</a:t>
            </a:r>
          </a:p>
          <a:p>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85000" lnSpcReduction="10000"/>
          </a:bodyPr>
          <a:lstStyle/>
          <a:p>
            <a:pPr lvl="2"/>
            <a:r>
              <a:rPr lang="es-ES" sz="2400" b="1" dirty="0" smtClean="0"/>
              <a:t>Objetivos Específicos</a:t>
            </a:r>
            <a:endParaRPr lang="es-ES" sz="2400" dirty="0" smtClean="0"/>
          </a:p>
          <a:p>
            <a:pPr>
              <a:buNone/>
            </a:pPr>
            <a:r>
              <a:rPr lang="es-ES" sz="2800" dirty="0" smtClean="0"/>
              <a:t> </a:t>
            </a:r>
          </a:p>
          <a:p>
            <a:pPr lvl="0" algn="just"/>
            <a:r>
              <a:rPr lang="es-ES" sz="2800" dirty="0" smtClean="0"/>
              <a:t>Valorar las capacidades físicas determinantes en los estudiantes de la selección de fútbol en las categorías, junior, inferior, intermedia y superior Unidad Educativa  Experimental Teodoro Gómez de la Torre.</a:t>
            </a:r>
          </a:p>
          <a:p>
            <a:pPr algn="just">
              <a:buNone/>
            </a:pPr>
            <a:r>
              <a:rPr lang="es-ES" sz="2800" dirty="0" smtClean="0"/>
              <a:t> </a:t>
            </a:r>
          </a:p>
          <a:p>
            <a:pPr lvl="0" algn="just"/>
            <a:r>
              <a:rPr lang="es-ES" sz="2800" dirty="0" smtClean="0"/>
              <a:t>Diagnosticar las capacidades físicas coordinativas en los estudiantes de la selección de fútbol de las categorías, junior, inferior, intermedia y superior de la selección de fútbol Unidad Educativa  Experimental Teodoro Gómez de la Torre.</a:t>
            </a:r>
          </a:p>
          <a:p>
            <a:pPr algn="just">
              <a:buNone/>
            </a:pPr>
            <a:endParaRPr lang="es-ES" sz="2800" dirty="0" smtClean="0"/>
          </a:p>
          <a:p>
            <a:pPr lvl="0" algn="just"/>
            <a:r>
              <a:rPr lang="es-ES" sz="2800" dirty="0" smtClean="0"/>
              <a:t>Aplicar los test físicos en los estudiantes de la Unidad Educativa  Experimental Teodoro Gómez de la Torre.</a:t>
            </a:r>
          </a:p>
          <a:p>
            <a:pPr algn="just">
              <a:buNone/>
            </a:pPr>
            <a:endParaRPr lang="es-ES" sz="2800" dirty="0" smtClean="0"/>
          </a:p>
          <a:p>
            <a:pPr lvl="0" algn="just"/>
            <a:r>
              <a:rPr lang="es-ES" sz="2800" dirty="0" smtClean="0"/>
              <a:t>Elaborar una guía de capacidades físicas determinantes  y coordinativas para estudiantes de la selección de fútbol de las categorías, junior, inferior, intermedia y superior</a:t>
            </a:r>
          </a:p>
          <a:p>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85000" lnSpcReduction="20000"/>
          </a:bodyPr>
          <a:lstStyle/>
          <a:p>
            <a:pPr lvl="2"/>
            <a:r>
              <a:rPr lang="es-EC" sz="2400" b="1" dirty="0" smtClean="0"/>
              <a:t>Interrogantes.</a:t>
            </a:r>
            <a:endParaRPr lang="es-ES" sz="2400" dirty="0" smtClean="0"/>
          </a:p>
          <a:p>
            <a:pPr>
              <a:buNone/>
            </a:pPr>
            <a:endParaRPr lang="es-ES" sz="2800" dirty="0" smtClean="0"/>
          </a:p>
          <a:p>
            <a:pPr algn="just"/>
            <a:r>
              <a:rPr lang="es-ES" sz="2800" dirty="0" smtClean="0"/>
              <a:t>¿Cuáles son las de capacidades físicas determinantes en los estudiantes de la selección de fútbol de las categorías, junior, inferior, intermedia y superior Unidad Educativa  Experimental Teodoro Gómez de la Torre</a:t>
            </a:r>
            <a:r>
              <a:rPr lang="es-ES" sz="2800" dirty="0" smtClean="0"/>
              <a:t>?</a:t>
            </a:r>
          </a:p>
          <a:p>
            <a:pPr algn="just">
              <a:buNone/>
            </a:pPr>
            <a:endParaRPr lang="es-ES" sz="2800" dirty="0" smtClean="0"/>
          </a:p>
          <a:p>
            <a:pPr algn="just"/>
            <a:r>
              <a:rPr lang="es-ES" sz="2800" dirty="0" smtClean="0"/>
              <a:t>Velocidad, fuerza, resistencia y flexibilidad</a:t>
            </a:r>
          </a:p>
          <a:p>
            <a:pPr algn="just">
              <a:buNone/>
            </a:pPr>
            <a:endParaRPr lang="es-ES" sz="2800" dirty="0" smtClean="0"/>
          </a:p>
          <a:p>
            <a:pPr algn="just"/>
            <a:r>
              <a:rPr lang="es-ES" sz="2800" dirty="0" smtClean="0"/>
              <a:t>¿Cuáles son las capacidades físicas coordinativas en los estudiantes selección de fútbol de las categorías, junior, inferior, intermedia y superior de la Unidad Educativa  Experimental Teodoro Gómez de la Torre</a:t>
            </a:r>
            <a:r>
              <a:rPr lang="es-ES" sz="2800" dirty="0" smtClean="0"/>
              <a:t>?</a:t>
            </a:r>
          </a:p>
          <a:p>
            <a:pPr algn="just">
              <a:buNone/>
            </a:pPr>
            <a:endParaRPr lang="es-ES" sz="2800" dirty="0" smtClean="0"/>
          </a:p>
          <a:p>
            <a:pPr algn="just"/>
            <a:r>
              <a:rPr lang="es-ES" sz="2800" dirty="0" smtClean="0"/>
              <a:t>Coordinación, Agilidad, Equilibrio y ritmo</a:t>
            </a:r>
          </a:p>
          <a:p>
            <a:pPr algn="just">
              <a:buNone/>
            </a:pPr>
            <a:endParaRPr lang="es-ES" sz="2800" dirty="0" smtClean="0"/>
          </a:p>
          <a:p>
            <a:pPr algn="just"/>
            <a:r>
              <a:rPr lang="es-ES" sz="2800" dirty="0" smtClean="0"/>
              <a:t>¿Cómo Aplicar los test físicos en los estudiantes de la Unidad Educativa  Experimental Teodoro Gómez de la Torre</a:t>
            </a:r>
            <a:r>
              <a:rPr lang="es-ES" sz="2800" dirty="0" smtClean="0"/>
              <a:t>?</a:t>
            </a:r>
          </a:p>
          <a:p>
            <a:pPr algn="just"/>
            <a:r>
              <a:rPr lang="es-ES" sz="2800" dirty="0" smtClean="0"/>
              <a:t>Mediante </a:t>
            </a:r>
            <a:r>
              <a:rPr lang="es-ES" sz="2800" dirty="0" smtClean="0"/>
              <a:t>test de evaluación física. </a:t>
            </a:r>
          </a:p>
          <a:p>
            <a:pPr>
              <a:buNone/>
            </a:pPr>
            <a:endParaRPr lang="es-ES" sz="2800" dirty="0" smtClean="0"/>
          </a:p>
          <a:p>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9144000" cy="6858000"/>
          </a:xfrm>
        </p:spPr>
        <p:txBody>
          <a:bodyPr>
            <a:normAutofit fontScale="77500" lnSpcReduction="20000"/>
          </a:bodyPr>
          <a:lstStyle/>
          <a:p>
            <a:pPr lvl="1"/>
            <a:r>
              <a:rPr lang="es-EC" sz="2400" b="1" dirty="0" smtClean="0"/>
              <a:t>JUSTIFICACIÓN</a:t>
            </a:r>
            <a:endParaRPr lang="es-ES" sz="2400" dirty="0" smtClean="0"/>
          </a:p>
          <a:p>
            <a:pPr>
              <a:buNone/>
            </a:pPr>
            <a:endParaRPr lang="es-ES" sz="2800" dirty="0" smtClean="0"/>
          </a:p>
          <a:p>
            <a:pPr algn="just"/>
            <a:r>
              <a:rPr lang="es-ES" sz="2800" b="1" dirty="0" smtClean="0"/>
              <a:t>En la Unidad Educativa Experimental Teodoro Gómez de la Torre no existe una guía de evaluación para desarrollar las capacidades físicas de los estudiantes de la selección de fútbol de las categorías, junior, inferior, intermedia y superior.</a:t>
            </a:r>
          </a:p>
          <a:p>
            <a:pPr algn="just">
              <a:buNone/>
            </a:pPr>
            <a:endParaRPr lang="es-ES" sz="2800" dirty="0" smtClean="0"/>
          </a:p>
          <a:p>
            <a:pPr lvl="0" algn="just"/>
            <a:r>
              <a:rPr lang="es-ES" sz="2800" dirty="0" smtClean="0"/>
              <a:t>Debido al insuficiente conocimiento, la mayoría de los entrenadores de fútbol se mantienen con experiencias de ex deportistas sin tomar en cuenta el avance científico que se va desarrollando por especialistas deportivos. De hecho realizan los procesos del entrenamiento deportivo de una manera no sistemática.</a:t>
            </a:r>
          </a:p>
          <a:p>
            <a:pPr algn="just">
              <a:buNone/>
            </a:pPr>
            <a:endParaRPr lang="es-ES" sz="2800" dirty="0" smtClean="0"/>
          </a:p>
          <a:p>
            <a:pPr lvl="0" algn="just"/>
            <a:r>
              <a:rPr lang="es-ES" sz="2800" dirty="0" smtClean="0"/>
              <a:t>Los modelos de planificación deportiva los están ejecutando con iniciativas personales. Muchas de las planificaciones implementadas por los entrenadores son mezclas incompletas de diferentes charlas de entrenadores cubanos, argentinos, uruguayos, entre otros. sin responder  a la necesidad de capacitación de modelos de entrenamiento lo suficientemente operativos y que respondan a nuestra realidad.</a:t>
            </a:r>
          </a:p>
          <a:p>
            <a:pPr algn="just">
              <a:buNone/>
            </a:pPr>
            <a:endParaRPr lang="es-ES" sz="2800" dirty="0" smtClean="0"/>
          </a:p>
          <a:p>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0"/>
            <a:ext cx="8858280" cy="6858000"/>
          </a:xfrm>
        </p:spPr>
        <p:txBody>
          <a:bodyPr>
            <a:normAutofit fontScale="92500" lnSpcReduction="20000"/>
          </a:bodyPr>
          <a:lstStyle/>
          <a:p>
            <a:pPr lvl="0" algn="just"/>
            <a:r>
              <a:rPr lang="es-ES" dirty="0" smtClean="0"/>
              <a:t>La mayoría de los entrenadores presentan delimitado conocimiento de los métodos de entrenamiento. Muchos, solamente conocen el nombre de los métodos, con claras evidencias de confusión en la aplicabilidad de la dosificación de la carga.</a:t>
            </a:r>
          </a:p>
          <a:p>
            <a:pPr algn="just">
              <a:buNone/>
            </a:pPr>
            <a:r>
              <a:rPr lang="es-ES" dirty="0" smtClean="0"/>
              <a:t> </a:t>
            </a:r>
          </a:p>
          <a:p>
            <a:pPr lvl="0" algn="just"/>
            <a:r>
              <a:rPr lang="es-ES" dirty="0" smtClean="0"/>
              <a:t>Los instrumentos de evaluación son elaborados sin tomar en cuenta los baremos de acuerdo a la edad. Vemos poca aplicabilidad de los diferentes test que nos permiten: diagnosticar, descubrir, valorar, determinar, encontrar, comprender, decidir, planificar, analizar e investigar el comportamiento individual y colectivo de los deportistas.</a:t>
            </a:r>
          </a:p>
          <a:p>
            <a:pPr algn="just">
              <a:buNone/>
            </a:pPr>
            <a:endParaRPr lang="es-ES" dirty="0" smtClean="0"/>
          </a:p>
          <a:p>
            <a:pPr lvl="0" algn="just"/>
            <a:r>
              <a:rPr lang="es-ES" dirty="0" smtClean="0"/>
              <a:t>La propuesta es de gran ayuda metodológica puesto que se elaboró una guía didáctica que contiene: un modelo de planificación, métodos e instrumentos de evaluación que ayudarán a un mejor desarrollo en las actividades deportivas de los entrenadores.</a:t>
            </a:r>
          </a:p>
          <a:p>
            <a:pPr algn="just"/>
            <a:endParaRPr lang="es-ES" dirty="0" smtClean="0"/>
          </a:p>
          <a:p>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137</TotalTime>
  <Words>3450</Words>
  <Application>Microsoft Office PowerPoint</Application>
  <PresentationFormat>Presentación en pantalla (4:3)</PresentationFormat>
  <Paragraphs>483</Paragraphs>
  <Slides>48</Slides>
  <Notes>0</Notes>
  <HiddenSlides>0</HiddenSlides>
  <MMClips>0</MMClips>
  <ScaleCrop>false</ScaleCrop>
  <HeadingPairs>
    <vt:vector size="4" baseType="variant">
      <vt:variant>
        <vt:lpstr>Tema</vt:lpstr>
      </vt:variant>
      <vt:variant>
        <vt:i4>1</vt:i4>
      </vt:variant>
      <vt:variant>
        <vt:lpstr>Títulos de diapositiva</vt:lpstr>
      </vt:variant>
      <vt:variant>
        <vt:i4>48</vt:i4>
      </vt:variant>
    </vt:vector>
  </HeadingPairs>
  <TitlesOfParts>
    <vt:vector size="49" baseType="lpstr">
      <vt:lpstr>Concurrencia</vt:lpstr>
      <vt:lpstr>Diapositiva 1</vt:lpstr>
      <vt:lpstr>Diapositiva 2</vt:lpstr>
      <vt:lpstr>Diapositiva 3</vt:lpstr>
      <vt:lpstr>Diapositiva 4</vt:lpstr>
      <vt:lpstr>Diapositiva 5</vt:lpstr>
      <vt:lpstr>Diapositiva 6</vt:lpstr>
      <vt:lpstr>Diapositiva 7</vt:lpstr>
      <vt:lpstr>Diapositiva 8</vt:lpstr>
      <vt:lpstr>Diapositiva 9</vt:lpstr>
      <vt:lpstr>CAPITULO II </vt:lpstr>
      <vt:lpstr>Diapositiva 11</vt:lpstr>
      <vt:lpstr>Diapositiva 12</vt:lpstr>
      <vt:lpstr>CAPITULO III </vt:lpstr>
      <vt:lpstr>Diapositiva 14</vt:lpstr>
      <vt:lpstr>Diapositiva 15</vt:lpstr>
      <vt:lpstr>Diapositiva 16</vt:lpstr>
      <vt:lpstr>Diapositiva 17</vt:lpstr>
      <vt:lpstr>CAPITULO IV </vt:lpstr>
      <vt:lpstr>Diapositiva 19</vt:lpstr>
      <vt:lpstr>Diapositiva 20</vt:lpstr>
      <vt:lpstr>Diapositiva 21</vt:lpstr>
      <vt:lpstr>Diapositiva 22</vt:lpstr>
      <vt:lpstr>Diapositiva 23</vt:lpstr>
      <vt:lpstr>Diapositiva 24</vt:lpstr>
      <vt:lpstr>Diapositiva 25</vt:lpstr>
      <vt:lpstr>Diapositiva 26</vt:lpstr>
      <vt:lpstr>Diapositiva 27</vt:lpstr>
      <vt:lpstr>CAPITULO V </vt:lpstr>
      <vt:lpstr>Diapositiva 29</vt:lpstr>
      <vt:lpstr>CAPITULO VI </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vector>
  </TitlesOfParts>
  <Company>unt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 Juan Rocha</dc:creator>
  <cp:lastModifiedBy> Juan Rocha</cp:lastModifiedBy>
  <cp:revision>30</cp:revision>
  <dcterms:created xsi:type="dcterms:W3CDTF">2009-07-02T17:24:42Z</dcterms:created>
  <dcterms:modified xsi:type="dcterms:W3CDTF">2009-07-09T17:01:28Z</dcterms:modified>
</cp:coreProperties>
</file>