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78" r:id="rId7"/>
    <p:sldId id="277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D80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108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9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06/07/2009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1357298"/>
            <a:ext cx="7772400" cy="3929090"/>
          </a:xfrm>
        </p:spPr>
        <p:txBody>
          <a:bodyPr>
            <a:noAutofit/>
          </a:bodyPr>
          <a:lstStyle/>
          <a:p>
            <a:r>
              <a:rPr lang="es-ES_tradnl" sz="9600" b="1" i="1" dirty="0" smtClean="0"/>
              <a:t>Método de Proyectos</a:t>
            </a:r>
            <a:r>
              <a:rPr lang="es-ES_tradnl" sz="9600" dirty="0" smtClean="0"/>
              <a:t/>
            </a:r>
            <a:br>
              <a:rPr lang="es-ES_tradnl" sz="9600" dirty="0" smtClean="0"/>
            </a:br>
            <a:endParaRPr lang="es-ES" sz="96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500034" y="142852"/>
            <a:ext cx="8286808" cy="5929354"/>
          </a:xfrm>
        </p:spPr>
        <p:txBody>
          <a:bodyPr>
            <a:normAutofit lnSpcReduction="10000"/>
          </a:bodyPr>
          <a:lstStyle/>
          <a:p>
            <a:pPr algn="l"/>
            <a:r>
              <a:rPr lang="es-ES" sz="36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s-ES_tradnl" sz="3600" dirty="0" smtClean="0">
                <a:solidFill>
                  <a:schemeClr val="tx1"/>
                </a:solidFill>
                <a:latin typeface="Bookman Old Style" pitchFamily="18" charset="0"/>
              </a:rPr>
              <a:t>5. Favorece la creatividad y el aporte de iniciativas y punto de vista propios y originales para encarar las situaciones problemáticas.</a:t>
            </a:r>
          </a:p>
          <a:p>
            <a:pPr algn="l"/>
            <a:r>
              <a:rPr lang="es-ES_tradnl" sz="3600" dirty="0" smtClean="0">
                <a:solidFill>
                  <a:schemeClr val="tx1"/>
                </a:solidFill>
                <a:latin typeface="Bookman Old Style" pitchFamily="18" charset="0"/>
              </a:rPr>
              <a:t> </a:t>
            </a:r>
          </a:p>
          <a:p>
            <a:pPr algn="l"/>
            <a:r>
              <a:rPr lang="es-ES_tradnl" sz="3600" dirty="0" smtClean="0">
                <a:solidFill>
                  <a:schemeClr val="tx1"/>
                </a:solidFill>
                <a:latin typeface="Bookman Old Style" pitchFamily="18" charset="0"/>
              </a:rPr>
              <a:t>6. La complejidad y variedad de actividades a realizar favorece las posibilidades de participación para todos los integrantes del grupo.</a:t>
            </a:r>
            <a:endParaRPr lang="es-ES_tradnl" sz="36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571472" y="1214422"/>
            <a:ext cx="8143932" cy="4214842"/>
          </a:xfrm>
        </p:spPr>
        <p:txBody>
          <a:bodyPr>
            <a:normAutofit fontScale="92500"/>
          </a:bodyPr>
          <a:lstStyle/>
          <a:p>
            <a:r>
              <a:rPr lang="es-ES_tradnl" sz="4400" dirty="0" smtClean="0">
                <a:solidFill>
                  <a:schemeClr val="tx1"/>
                </a:solidFill>
                <a:latin typeface="Bookman Old Style" pitchFamily="18" charset="0"/>
              </a:rPr>
              <a:t>La organización de los proyectos de trabajo en cuanto a su diagramación puede hacerse de diferentes formas siempre que se responda a los siguientes requisitos</a:t>
            </a:r>
            <a:endParaRPr lang="es-ES" sz="44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500034" y="428604"/>
            <a:ext cx="8215370" cy="5572164"/>
          </a:xfrm>
        </p:spPr>
        <p:txBody>
          <a:bodyPr>
            <a:normAutofit lnSpcReduction="10000"/>
          </a:bodyPr>
          <a:lstStyle/>
          <a:p>
            <a:pPr algn="l"/>
            <a:r>
              <a:rPr lang="es-ES" sz="4000" dirty="0" smtClean="0">
                <a:solidFill>
                  <a:schemeClr val="tx1"/>
                </a:solidFill>
              </a:rPr>
              <a:t> </a:t>
            </a:r>
            <a:r>
              <a:rPr lang="es-ES_tradnl" sz="4000" dirty="0" smtClean="0">
                <a:solidFill>
                  <a:schemeClr val="tx1"/>
                </a:solidFill>
                <a:latin typeface="Bookman Old Style" pitchFamily="18" charset="0"/>
              </a:rPr>
              <a:t>a) Enunciado claro y sencillo de los propósitos que se persiguen o de los objetivos que se esperan lograr.</a:t>
            </a:r>
          </a:p>
          <a:p>
            <a:pPr algn="l"/>
            <a:endParaRPr lang="es-ES_tradnl" sz="400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l"/>
            <a:r>
              <a:rPr lang="es-ES_tradnl" sz="4000" dirty="0" smtClean="0">
                <a:solidFill>
                  <a:schemeClr val="tx1"/>
                </a:solidFill>
                <a:latin typeface="Bookman Old Style" pitchFamily="18" charset="0"/>
              </a:rPr>
              <a:t>b) Secuencia ordenada y completa de las acciones a realizar para poder lograr los objetivos.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8215370" cy="6143668"/>
          </a:xfrm>
        </p:spPr>
        <p:txBody>
          <a:bodyPr>
            <a:normAutofit fontScale="92500"/>
          </a:bodyPr>
          <a:lstStyle/>
          <a:p>
            <a:pPr algn="l"/>
            <a:r>
              <a:rPr lang="es-ES_tradnl" sz="4400" dirty="0" smtClean="0">
                <a:solidFill>
                  <a:schemeClr val="tx1"/>
                </a:solidFill>
                <a:latin typeface="Bookman Old Style" pitchFamily="18" charset="0"/>
              </a:rPr>
              <a:t>c) Señalar, en forma personalizada, al responsable de cada una de las acciones.</a:t>
            </a:r>
          </a:p>
          <a:p>
            <a:pPr algn="l"/>
            <a:endParaRPr lang="es-ES_tradnl" sz="440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l"/>
            <a:r>
              <a:rPr lang="es-ES_tradnl" sz="4400" dirty="0" smtClean="0">
                <a:solidFill>
                  <a:schemeClr val="tx1"/>
                </a:solidFill>
                <a:latin typeface="Bookman Old Style" pitchFamily="18" charset="0"/>
              </a:rPr>
              <a:t>d) Indicar con claridad la técnica con la que se va a evaluar cada una de las acciones y el tiempo de concreción de la evaluación.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4429156"/>
          </a:xfrm>
        </p:spPr>
        <p:txBody>
          <a:bodyPr>
            <a:normAutofit/>
          </a:bodyPr>
          <a:lstStyle/>
          <a:p>
            <a:r>
              <a:rPr lang="es-ES_tradnl" dirty="0" smtClean="0">
                <a:latin typeface="Bookman Old Style" pitchFamily="18" charset="0"/>
              </a:rPr>
              <a:t>Es un método esencialmente activo</a:t>
            </a:r>
            <a:br>
              <a:rPr lang="es-ES_tradnl" dirty="0" smtClean="0">
                <a:latin typeface="Bookman Old Style" pitchFamily="18" charset="0"/>
              </a:rPr>
            </a:br>
            <a:r>
              <a:rPr lang="es-ES_tradnl" dirty="0" smtClean="0">
                <a:latin typeface="Bookman Old Style" pitchFamily="18" charset="0"/>
              </a:rPr>
              <a:t>cuyo propósito es que el alumno realice, actúe</a:t>
            </a:r>
            <a:r>
              <a:rPr lang="es-ES" dirty="0" smtClean="0">
                <a:latin typeface="Bookman Old Style" pitchFamily="18" charset="0"/>
              </a:rPr>
              <a:t>.</a:t>
            </a:r>
            <a:endParaRPr lang="es-ES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4214842"/>
          </a:xfrm>
        </p:spPr>
        <p:txBody>
          <a:bodyPr>
            <a:normAutofit/>
          </a:bodyPr>
          <a:lstStyle/>
          <a:p>
            <a:pPr algn="just"/>
            <a:r>
              <a:rPr lang="es-ES_tradnl" sz="3600" dirty="0" smtClean="0">
                <a:latin typeface="Bookman Old Style" pitchFamily="18" charset="0"/>
              </a:rPr>
              <a:t>El método de proyectos procura desenvolver el espíritu de iniciativa, de responsabilidad, de solidaridad y de libertad.</a:t>
            </a:r>
            <a:endParaRPr lang="es-ES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785786" y="428604"/>
            <a:ext cx="7772400" cy="928694"/>
          </a:xfrm>
        </p:spPr>
        <p:txBody>
          <a:bodyPr>
            <a:normAutofit fontScale="90000"/>
          </a:bodyPr>
          <a:lstStyle/>
          <a:p>
            <a:r>
              <a:rPr lang="es-ES_tradnl" b="1" i="1" dirty="0" smtClean="0"/>
              <a:t/>
            </a:r>
            <a:br>
              <a:rPr lang="es-ES_tradnl" b="1" i="1" dirty="0" smtClean="0"/>
            </a:br>
            <a:r>
              <a:rPr lang="es-ES_tradnl" b="1" i="1" dirty="0" smtClean="0">
                <a:latin typeface="Bookman Old Style" pitchFamily="18" charset="0"/>
              </a:rPr>
              <a:t>Las etapas </a:t>
            </a:r>
            <a:r>
              <a:rPr lang="es-ES_tradnl" i="1" dirty="0" smtClean="0">
                <a:latin typeface="Bookman Old Style" pitchFamily="18" charset="0"/>
              </a:rPr>
              <a:t>del proyecto son:</a:t>
            </a:r>
            <a:r>
              <a:rPr lang="es-ES_tradnl" dirty="0" smtClean="0">
                <a:latin typeface="Bookman Old Style" pitchFamily="18" charset="0"/>
              </a:rPr>
              <a:t/>
            </a:r>
            <a:br>
              <a:rPr lang="es-ES_tradnl" dirty="0" smtClean="0">
                <a:latin typeface="Bookman Old Style" pitchFamily="18" charset="0"/>
              </a:rPr>
            </a:br>
            <a:endParaRPr lang="es-ES" dirty="0">
              <a:latin typeface="Bookman Old Style" pitchFamily="18" charset="0"/>
            </a:endParaRPr>
          </a:p>
        </p:txBody>
      </p:sp>
      <p:sp>
        <p:nvSpPr>
          <p:cNvPr id="7" name="6 Subtítulo"/>
          <p:cNvSpPr>
            <a:spLocks noGrp="1"/>
          </p:cNvSpPr>
          <p:nvPr>
            <p:ph type="subTitle" idx="1"/>
          </p:nvPr>
        </p:nvSpPr>
        <p:spPr>
          <a:xfrm>
            <a:off x="428596" y="1714488"/>
            <a:ext cx="8286808" cy="4929222"/>
          </a:xfrm>
        </p:spPr>
        <p:txBody>
          <a:bodyPr>
            <a:normAutofit lnSpcReduction="10000"/>
          </a:bodyPr>
          <a:lstStyle/>
          <a:p>
            <a:pPr algn="l">
              <a:buFont typeface="Arial" charset="0"/>
              <a:buChar char="•"/>
            </a:pPr>
            <a:r>
              <a:rPr lang="es-ES_tradnl" b="1" dirty="0" smtClean="0">
                <a:solidFill>
                  <a:schemeClr val="tx1"/>
                </a:solidFill>
                <a:latin typeface="Bookman Old Style" pitchFamily="18" charset="0"/>
              </a:rPr>
              <a:t>Descubrimiento </a:t>
            </a:r>
            <a:r>
              <a:rPr lang="es-ES_tradnl" dirty="0" smtClean="0">
                <a:solidFill>
                  <a:schemeClr val="tx1"/>
                </a:solidFill>
                <a:latin typeface="Bookman Old Style" pitchFamily="18" charset="0"/>
              </a:rPr>
              <a:t>de una situación o relación del proyecto, en la cual el docente ayuda a ver el problema, sugiriendo situaciones a fin de sensibilizar a los alumnos para la tarea</a:t>
            </a:r>
            <a:r>
              <a:rPr lang="es-ES_tradnl" dirty="0" smtClean="0">
                <a:solidFill>
                  <a:schemeClr val="tx1"/>
                </a:solidFill>
                <a:latin typeface="Bookman Old Style" pitchFamily="18" charset="0"/>
              </a:rPr>
              <a:t>.</a:t>
            </a:r>
          </a:p>
          <a:p>
            <a:pPr algn="l"/>
            <a:endParaRPr lang="es-ES_tradnl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l"/>
            <a:r>
              <a:rPr lang="es-ES_tradnl" dirty="0" smtClean="0">
                <a:solidFill>
                  <a:schemeClr val="tx1"/>
                </a:solidFill>
                <a:latin typeface="Bookman Old Style" pitchFamily="18" charset="0"/>
              </a:rPr>
              <a:t>*   </a:t>
            </a:r>
            <a:r>
              <a:rPr lang="es-ES_tradnl" b="1" dirty="0" smtClean="0">
                <a:solidFill>
                  <a:schemeClr val="tx1"/>
                </a:solidFill>
                <a:latin typeface="Bookman Old Style" pitchFamily="18" charset="0"/>
              </a:rPr>
              <a:t>Definición y formulación </a:t>
            </a:r>
            <a:r>
              <a:rPr lang="es-ES_tradnl" dirty="0" smtClean="0">
                <a:solidFill>
                  <a:schemeClr val="tx1"/>
                </a:solidFill>
                <a:latin typeface="Bookman Old Style" pitchFamily="18" charset="0"/>
              </a:rPr>
              <a:t>del proyecto, en el cual el docente, ayuda a los alumnos a formular el proyecto, su viabilidad y establecer sus límites.</a:t>
            </a:r>
          </a:p>
          <a:p>
            <a:pPr algn="l"/>
            <a:endParaRPr lang="es-ES" sz="2800" dirty="0" smtClean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785786" y="357166"/>
            <a:ext cx="7715304" cy="5857916"/>
          </a:xfrm>
        </p:spPr>
        <p:txBody>
          <a:bodyPr>
            <a:normAutofit/>
          </a:bodyPr>
          <a:lstStyle/>
          <a:p>
            <a:pPr algn="l"/>
            <a:endParaRPr lang="es-ES_tradnl" dirty="0" smtClean="0">
              <a:solidFill>
                <a:schemeClr val="tx1"/>
              </a:solidFill>
            </a:endParaRPr>
          </a:p>
          <a:p>
            <a:pPr algn="l"/>
            <a:endParaRPr lang="es-ES_tradnl" dirty="0" smtClean="0">
              <a:solidFill>
                <a:schemeClr val="tx1"/>
              </a:solidFill>
            </a:endParaRPr>
          </a:p>
          <a:p>
            <a:pPr algn="l"/>
            <a:r>
              <a:rPr lang="es-ES_tradnl" dirty="0" smtClean="0">
                <a:solidFill>
                  <a:schemeClr val="tx1"/>
                </a:solidFill>
                <a:latin typeface="Bookman Old Style" pitchFamily="18" charset="0"/>
              </a:rPr>
              <a:t>*   </a:t>
            </a:r>
            <a:r>
              <a:rPr lang="es-ES_tradnl" b="1" dirty="0" smtClean="0">
                <a:solidFill>
                  <a:schemeClr val="tx1"/>
                </a:solidFill>
                <a:latin typeface="Bookman Old Style" pitchFamily="18" charset="0"/>
              </a:rPr>
              <a:t>Planteamiento y compilación </a:t>
            </a:r>
            <a:r>
              <a:rPr lang="es-ES_tradnl" dirty="0" smtClean="0">
                <a:solidFill>
                  <a:schemeClr val="tx1"/>
                </a:solidFill>
                <a:latin typeface="Bookman Old Style" pitchFamily="18" charset="0"/>
              </a:rPr>
              <a:t>de datos, en el cual el docente, por medio de preguntas y dudas aparentes, estimula a los alumnos para que elaboren el plan de trabajo y reflexionen acerca de las dificultades que encontrarán, y también dónde y cómo obtener elementos para su ejecución.</a:t>
            </a:r>
          </a:p>
          <a:p>
            <a:pPr algn="l">
              <a:buFont typeface="Arial" pitchFamily="34" charset="0"/>
              <a:buChar char="•"/>
            </a:pP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s-ES_tradnl" b="1" dirty="0" smtClean="0">
                <a:latin typeface="Bookman Old Style" pitchFamily="18" charset="0"/>
              </a:rPr>
              <a:t>Ejecución</a:t>
            </a:r>
            <a:r>
              <a:rPr lang="es-ES_tradnl" dirty="0" smtClean="0">
                <a:latin typeface="Bookman Old Style" pitchFamily="18" charset="0"/>
              </a:rPr>
              <a:t>, en la cual el docente, discretamente, estimula al alumno para que se ponga en ejecución el plan anteriormente elaborado.</a:t>
            </a:r>
          </a:p>
          <a:p>
            <a:pPr>
              <a:buNone/>
            </a:pPr>
            <a:endParaRPr lang="es-ES_tradnl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s-ES_tradnl" dirty="0" smtClean="0">
                <a:latin typeface="Bookman Old Style" pitchFamily="18" charset="0"/>
              </a:rPr>
              <a:t>*   </a:t>
            </a:r>
            <a:r>
              <a:rPr lang="es-ES_tradnl" b="1" dirty="0" smtClean="0">
                <a:latin typeface="Bookman Old Style" pitchFamily="18" charset="0"/>
              </a:rPr>
              <a:t>Evaluación </a:t>
            </a:r>
            <a:r>
              <a:rPr lang="es-ES_tradnl" dirty="0" smtClean="0">
                <a:latin typeface="Bookman Old Style" pitchFamily="18" charset="0"/>
              </a:rPr>
              <a:t>del proyecto, en la cual el docente orienta el espíritu crítico de sus alumnos acerca del proyecto en marcha o sus resultados finales.</a:t>
            </a:r>
          </a:p>
          <a:p>
            <a:endParaRPr lang="es-ES_tradnl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1538" y="1214422"/>
            <a:ext cx="7358114" cy="4929222"/>
          </a:xfrm>
        </p:spPr>
        <p:txBody>
          <a:bodyPr>
            <a:normAutofit/>
          </a:bodyPr>
          <a:lstStyle/>
          <a:p>
            <a:r>
              <a:rPr lang="es-ES_tradnl" sz="4400" dirty="0" smtClean="0">
                <a:solidFill>
                  <a:schemeClr val="tx1"/>
                </a:solidFill>
                <a:latin typeface="Bookman Old Style" pitchFamily="18" charset="0"/>
              </a:rPr>
              <a:t>Estimula el pensamiento de los alumnos y afina su capacidad de observación a la hora de escoger y utilizar informes o instrumentos.</a:t>
            </a:r>
            <a:endParaRPr lang="es-ES" sz="44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7224" y="714356"/>
            <a:ext cx="7772400" cy="1470025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s-ES_tradnl" sz="5400" b="1" dirty="0">
                <a:latin typeface="Bookman Old Style" pitchFamily="18" charset="0"/>
              </a:rPr>
              <a:t>Las ventajas </a:t>
            </a:r>
            <a:r>
              <a:rPr lang="es-ES" sz="1600" dirty="0"/>
              <a:t/>
            </a:r>
            <a:br>
              <a:rPr lang="es-ES" sz="1600" dirty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42976" y="2357430"/>
            <a:ext cx="7215238" cy="3071834"/>
          </a:xfrm>
        </p:spPr>
        <p:txBody>
          <a:bodyPr>
            <a:normAutofit lnSpcReduction="10000"/>
          </a:bodyPr>
          <a:lstStyle/>
          <a:p>
            <a:pPr algn="l"/>
            <a:r>
              <a:rPr lang="es-ES_tradnl" sz="4000" dirty="0" smtClean="0">
                <a:solidFill>
                  <a:schemeClr val="tx1"/>
                </a:solidFill>
                <a:latin typeface="Bookman Old Style" pitchFamily="18" charset="0"/>
              </a:rPr>
              <a:t>1. Implican encarar situaciones problemáticas atractivas para los alumnos y que. Por lo tanto despiertan su interés.</a:t>
            </a:r>
          </a:p>
          <a:p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571472" y="428604"/>
            <a:ext cx="8143932" cy="5929354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s-ES_tradnl" sz="5800" dirty="0" smtClean="0">
                <a:solidFill>
                  <a:schemeClr val="tx1"/>
                </a:solidFill>
                <a:latin typeface="Bookman Old Style" pitchFamily="18" charset="0"/>
              </a:rPr>
              <a:t>2. Los alumnos adquieren hábitos de trabajo cuando buscan, por si mismos, los caminos e instrumentos para solucionar los problemas.</a:t>
            </a:r>
          </a:p>
          <a:p>
            <a:pPr algn="l"/>
            <a:endParaRPr lang="es-ES_tradnl" sz="580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l"/>
            <a:r>
              <a:rPr lang="es-ES_tradnl" sz="5800" dirty="0" smtClean="0">
                <a:solidFill>
                  <a:schemeClr val="tx1"/>
                </a:solidFill>
                <a:latin typeface="Bookman Old Style" pitchFamily="18" charset="0"/>
              </a:rPr>
              <a:t>3. Crece el rigor y el esfuerzo favoreciendo la autocorrección y la autoevaluación.</a:t>
            </a:r>
          </a:p>
          <a:p>
            <a:pPr algn="l"/>
            <a:endParaRPr lang="es-ES_tradnl" sz="580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l"/>
            <a:r>
              <a:rPr lang="es-ES_tradnl" sz="5800" dirty="0" smtClean="0">
                <a:solidFill>
                  <a:schemeClr val="tx1"/>
                </a:solidFill>
                <a:latin typeface="Bookman Old Style" pitchFamily="18" charset="0"/>
              </a:rPr>
              <a:t>4. El hecho de participar en un grupo donde trabajan todos activamente lleva a la acción.</a:t>
            </a:r>
          </a:p>
          <a:p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428</Words>
  <PresentationFormat>Presentación en pantalla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Método de Proyectos </vt:lpstr>
      <vt:lpstr>Es un método esencialmente activo cuyo propósito es que el alumno realice, actúe.</vt:lpstr>
      <vt:lpstr>El método de proyectos procura desenvolver el espíritu de iniciativa, de responsabilidad, de solidaridad y de libertad.</vt:lpstr>
      <vt:lpstr> Las etapas del proyecto son: </vt:lpstr>
      <vt:lpstr>Diapositiva 5</vt:lpstr>
      <vt:lpstr>Diapositiva 6</vt:lpstr>
      <vt:lpstr>Diapositiva 7</vt:lpstr>
      <vt:lpstr>Las ventajas  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TÉCNICA DEL NORTE </dc:title>
  <cp:lastModifiedBy>jo</cp:lastModifiedBy>
  <cp:revision>56</cp:revision>
  <dcterms:modified xsi:type="dcterms:W3CDTF">2009-07-05T23:09:03Z</dcterms:modified>
</cp:coreProperties>
</file>