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72" r:id="rId17"/>
    <p:sldId id="273" r:id="rId18"/>
    <p:sldId id="274" r:id="rId1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0" d="100"/>
          <a:sy n="70" d="100"/>
        </p:scale>
        <p:origin x="-10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F4CDF06E-B493-4008-BE63-D6C56FEEA41D}" type="datetimeFigureOut">
              <a:rPr lang="es-ES" smtClean="0"/>
              <a:pPr/>
              <a:t>06/07/2009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13FE2D-3AC4-4985-801C-3CA8E1F951CA}"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F4CDF06E-B493-4008-BE63-D6C56FEEA41D}" type="datetimeFigureOut">
              <a:rPr lang="es-ES" smtClean="0"/>
              <a:pPr/>
              <a:t>06/07/2009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13FE2D-3AC4-4985-801C-3CA8E1F951CA}"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F4CDF06E-B493-4008-BE63-D6C56FEEA41D}" type="datetimeFigureOut">
              <a:rPr lang="es-ES" smtClean="0"/>
              <a:pPr/>
              <a:t>06/07/2009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13FE2D-3AC4-4985-801C-3CA8E1F951CA}"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F4CDF06E-B493-4008-BE63-D6C56FEEA41D}" type="datetimeFigureOut">
              <a:rPr lang="es-ES" smtClean="0"/>
              <a:pPr/>
              <a:t>06/07/2009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13FE2D-3AC4-4985-801C-3CA8E1F951CA}"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F4CDF06E-B493-4008-BE63-D6C56FEEA41D}" type="datetimeFigureOut">
              <a:rPr lang="es-ES" smtClean="0"/>
              <a:pPr/>
              <a:t>06/07/2009</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7313FE2D-3AC4-4985-801C-3CA8E1F951CA}"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F4CDF06E-B493-4008-BE63-D6C56FEEA41D}" type="datetimeFigureOut">
              <a:rPr lang="es-ES" smtClean="0"/>
              <a:pPr/>
              <a:t>06/07/2009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313FE2D-3AC4-4985-801C-3CA8E1F951CA}"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F4CDF06E-B493-4008-BE63-D6C56FEEA41D}" type="datetimeFigureOut">
              <a:rPr lang="es-ES" smtClean="0"/>
              <a:pPr/>
              <a:t>06/07/2009</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7313FE2D-3AC4-4985-801C-3CA8E1F951CA}"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F4CDF06E-B493-4008-BE63-D6C56FEEA41D}" type="datetimeFigureOut">
              <a:rPr lang="es-ES" smtClean="0"/>
              <a:pPr/>
              <a:t>06/07/2009</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7313FE2D-3AC4-4985-801C-3CA8E1F951CA}"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F4CDF06E-B493-4008-BE63-D6C56FEEA41D}" type="datetimeFigureOut">
              <a:rPr lang="es-ES" smtClean="0"/>
              <a:pPr/>
              <a:t>06/07/2009</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7313FE2D-3AC4-4985-801C-3CA8E1F951CA}"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4CDF06E-B493-4008-BE63-D6C56FEEA41D}" type="datetimeFigureOut">
              <a:rPr lang="es-ES" smtClean="0"/>
              <a:pPr/>
              <a:t>06/07/2009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313FE2D-3AC4-4985-801C-3CA8E1F951CA}"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F4CDF06E-B493-4008-BE63-D6C56FEEA41D}" type="datetimeFigureOut">
              <a:rPr lang="es-ES" smtClean="0"/>
              <a:pPr/>
              <a:t>06/07/2009</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7313FE2D-3AC4-4985-801C-3CA8E1F951CA}"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accent3">
                <a:lumMod val="60000"/>
                <a:lumOff val="40000"/>
                <a:alpha val="43000"/>
              </a:schemeClr>
            </a:gs>
            <a:gs pos="50000">
              <a:srgbClr val="9CB86E"/>
            </a:gs>
            <a:gs pos="100000">
              <a:srgbClr val="156B13"/>
            </a:gs>
          </a:gsLst>
          <a:lin ang="13500000" scaled="1"/>
          <a:tileRect/>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CDF06E-B493-4008-BE63-D6C56FEEA41D}" type="datetimeFigureOut">
              <a:rPr lang="es-ES" smtClean="0"/>
              <a:pPr/>
              <a:t>06/07/2009</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13FE2D-3AC4-4985-801C-3CA8E1F951CA}"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714357"/>
            <a:ext cx="7772400" cy="1785949"/>
          </a:xfrm>
        </p:spPr>
        <p:txBody>
          <a:bodyPr>
            <a:normAutofit/>
          </a:bodyPr>
          <a:lstStyle/>
          <a:p>
            <a:r>
              <a:rPr lang="es-ES_tradnl" sz="9600" b="1" i="1" spc="600" dirty="0" smtClean="0"/>
              <a:t>PORTAFOLIO</a:t>
            </a:r>
            <a:endParaRPr lang="es-ES_tradnl" sz="9600" i="1" spc="600" dirty="0"/>
          </a:p>
        </p:txBody>
      </p:sp>
      <p:sp>
        <p:nvSpPr>
          <p:cNvPr id="3" name="2 Subtítulo"/>
          <p:cNvSpPr>
            <a:spLocks noGrp="1"/>
          </p:cNvSpPr>
          <p:nvPr>
            <p:ph type="subTitle" idx="1"/>
          </p:nvPr>
        </p:nvSpPr>
        <p:spPr>
          <a:xfrm>
            <a:off x="1371600" y="3000372"/>
            <a:ext cx="6400800" cy="2638428"/>
          </a:xfrm>
        </p:spPr>
        <p:txBody>
          <a:bodyPr>
            <a:normAutofit/>
          </a:bodyPr>
          <a:lstStyle/>
          <a:p>
            <a:r>
              <a:rPr lang="es-ES_tradnl" sz="4000" dirty="0" smtClean="0">
                <a:solidFill>
                  <a:schemeClr val="tx1"/>
                </a:solidFill>
                <a:latin typeface="Bookman Old Style" pitchFamily="18" charset="0"/>
              </a:rPr>
              <a:t>Sobre el portafolio del estudiante como metodología de enseñanza y aprendizaje</a:t>
            </a:r>
            <a:endParaRPr lang="es-ES_tradnl" sz="4000" dirty="0">
              <a:solidFill>
                <a:schemeClr val="tx1"/>
              </a:solidFill>
              <a:latin typeface="Bookman Old Style" pitchFamily="18" charset="0"/>
            </a:endParaRPr>
          </a:p>
        </p:txBody>
      </p:sp>
    </p:spTree>
  </p:cSld>
  <p:clrMapOvr>
    <a:masterClrMapping/>
  </p:clrMapOvr>
  <p:transition>
    <p:split dir="in"/>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357158" y="428604"/>
            <a:ext cx="8215370" cy="5929354"/>
          </a:xfrm>
        </p:spPr>
        <p:txBody>
          <a:bodyPr>
            <a:normAutofit/>
          </a:bodyPr>
          <a:lstStyle/>
          <a:p>
            <a:pPr>
              <a:buNone/>
            </a:pPr>
            <a:r>
              <a:rPr lang="es-ES_tradnl" sz="3200" dirty="0" smtClean="0">
                <a:latin typeface="Bookman Old Style" pitchFamily="18" charset="0"/>
              </a:rPr>
              <a:t>• Promociona la autonomía del estudiante y el pensamiento crítico reflexivo que por una parte asegura el aprendizaje mínimo y por otra aquél que cada uno desea adquirir y profundizar</a:t>
            </a:r>
            <a:r>
              <a:rPr lang="es-ES_tradnl" sz="3200" dirty="0" smtClean="0">
                <a:latin typeface="Bookman Old Style" pitchFamily="18" charset="0"/>
              </a:rPr>
              <a:t>.</a:t>
            </a:r>
          </a:p>
          <a:p>
            <a:pPr>
              <a:buNone/>
            </a:pPr>
            <a:endParaRPr lang="es-ES_tradnl" sz="3200" dirty="0" smtClean="0">
              <a:latin typeface="Bookman Old Style" pitchFamily="18" charset="0"/>
            </a:endParaRPr>
          </a:p>
          <a:p>
            <a:pPr>
              <a:buNone/>
            </a:pPr>
            <a:r>
              <a:rPr lang="es-ES_tradnl" sz="3200" dirty="0" smtClean="0">
                <a:latin typeface="Bookman Old Style" pitchFamily="18" charset="0"/>
              </a:rPr>
              <a:t>• Proporciona buenos hábitos cognitivos y sociales al alumno</a:t>
            </a:r>
            <a:endParaRPr lang="es-ES_tradnl" sz="3200" dirty="0">
              <a:latin typeface="Bookman Old Style" pitchFamily="18" charset="0"/>
            </a:endParaRPr>
          </a:p>
        </p:txBody>
      </p:sp>
    </p:spTree>
  </p:cSld>
  <p:clrMapOvr>
    <a:masterClrMapping/>
  </p:clrMapOvr>
  <p:transition>
    <p:split dir="in"/>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sz="half" idx="2"/>
          </p:nvPr>
        </p:nvSpPr>
        <p:spPr>
          <a:xfrm>
            <a:off x="714348" y="571480"/>
            <a:ext cx="7972452" cy="5554683"/>
          </a:xfrm>
        </p:spPr>
        <p:txBody>
          <a:bodyPr/>
          <a:lstStyle/>
          <a:p>
            <a:pPr>
              <a:buNone/>
            </a:pPr>
            <a:r>
              <a:rPr lang="es-ES_tradnl" sz="3200" dirty="0" smtClean="0">
                <a:latin typeface="Bookman Old Style" pitchFamily="18" charset="0"/>
              </a:rPr>
              <a:t>• Tiene un gran componente motivador y de estímulo para los estudiantes al tratarse de un trabajo continuado donde se van comprobando rápidamente los esfuerzos y resultados </a:t>
            </a:r>
            <a:r>
              <a:rPr lang="es-ES_tradnl" sz="3200" dirty="0" smtClean="0">
                <a:latin typeface="Bookman Old Style" pitchFamily="18" charset="0"/>
              </a:rPr>
              <a:t>conseguidos.</a:t>
            </a:r>
          </a:p>
          <a:p>
            <a:pPr>
              <a:buNone/>
            </a:pPr>
            <a:endParaRPr lang="es-ES_tradnl" sz="3200" dirty="0" smtClean="0">
              <a:latin typeface="Bookman Old Style" pitchFamily="18" charset="0"/>
            </a:endParaRPr>
          </a:p>
          <a:p>
            <a:pPr>
              <a:buNone/>
            </a:pPr>
            <a:r>
              <a:rPr lang="es-ES_tradnl" sz="3200" dirty="0" smtClean="0">
                <a:latin typeface="Bookman Old Style" pitchFamily="18" charset="0"/>
              </a:rPr>
              <a:t>• El portafolio es un producto personalizado, por lo que no hay dos iguales.</a:t>
            </a:r>
          </a:p>
          <a:p>
            <a:pPr>
              <a:buNone/>
            </a:pPr>
            <a:endParaRPr lang="es-ES_tradnl" dirty="0" smtClean="0"/>
          </a:p>
          <a:p>
            <a:endParaRPr lang="es-ES_tradnl" dirty="0"/>
          </a:p>
        </p:txBody>
      </p:sp>
    </p:spTree>
  </p:cSld>
  <p:clrMapOvr>
    <a:masterClrMapping/>
  </p:clrMapOvr>
  <p:transition>
    <p:split dir="in"/>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0"/>
            <a:ext cx="8229600" cy="1143000"/>
          </a:xfrm>
        </p:spPr>
        <p:txBody>
          <a:bodyPr>
            <a:normAutofit fontScale="90000"/>
          </a:bodyPr>
          <a:lstStyle/>
          <a:p>
            <a:r>
              <a:rPr lang="es-ES_tradnl" dirty="0" smtClean="0">
                <a:latin typeface="Bookman Old Style" pitchFamily="18" charset="0"/>
              </a:rPr>
              <a:t/>
            </a:r>
            <a:br>
              <a:rPr lang="es-ES_tradnl" dirty="0" smtClean="0">
                <a:latin typeface="Bookman Old Style" pitchFamily="18" charset="0"/>
              </a:rPr>
            </a:br>
            <a:r>
              <a:rPr lang="es-ES_tradnl" dirty="0" smtClean="0">
                <a:latin typeface="Bookman Old Style" pitchFamily="18" charset="0"/>
              </a:rPr>
              <a:t>INCONVENIENTES</a:t>
            </a:r>
            <a:r>
              <a:rPr lang="es-ES_tradnl" dirty="0" smtClean="0">
                <a:latin typeface="Bookman Old Style" pitchFamily="18" charset="0"/>
              </a:rPr>
              <a:t>:</a:t>
            </a:r>
            <a:r>
              <a:rPr lang="es-ES_tradnl" dirty="0" smtClean="0"/>
              <a:t/>
            </a:r>
            <a:br>
              <a:rPr lang="es-ES_tradnl" dirty="0" smtClean="0"/>
            </a:br>
            <a:endParaRPr lang="es-ES_tradnl" dirty="0"/>
          </a:p>
        </p:txBody>
      </p:sp>
      <p:sp>
        <p:nvSpPr>
          <p:cNvPr id="3" name="2 Marcador de contenido"/>
          <p:cNvSpPr>
            <a:spLocks noGrp="1"/>
          </p:cNvSpPr>
          <p:nvPr>
            <p:ph sz="half" idx="1"/>
          </p:nvPr>
        </p:nvSpPr>
        <p:spPr>
          <a:xfrm>
            <a:off x="457200" y="1600200"/>
            <a:ext cx="8043890" cy="4829196"/>
          </a:xfrm>
        </p:spPr>
        <p:txBody>
          <a:bodyPr>
            <a:normAutofit fontScale="92500" lnSpcReduction="20000"/>
          </a:bodyPr>
          <a:lstStyle/>
          <a:p>
            <a:pPr>
              <a:buNone/>
            </a:pPr>
            <a:r>
              <a:rPr lang="es-ES_tradnl" dirty="0" smtClean="0"/>
              <a:t>• </a:t>
            </a:r>
            <a:r>
              <a:rPr lang="es-ES_tradnl" sz="3000" dirty="0" smtClean="0">
                <a:latin typeface="Bookman Old Style" pitchFamily="18" charset="0"/>
              </a:rPr>
              <a:t>Falta de seguridad por no estar haciéndolo bien</a:t>
            </a:r>
            <a:r>
              <a:rPr lang="es-ES_tradnl" sz="3000" dirty="0" smtClean="0">
                <a:latin typeface="Bookman Old Style" pitchFamily="18" charset="0"/>
              </a:rPr>
              <a:t>.</a:t>
            </a:r>
          </a:p>
          <a:p>
            <a:pPr>
              <a:buNone/>
            </a:pPr>
            <a:endParaRPr lang="es-ES_tradnl" sz="3000" dirty="0" smtClean="0">
              <a:latin typeface="Bookman Old Style" pitchFamily="18" charset="0"/>
            </a:endParaRPr>
          </a:p>
          <a:p>
            <a:pPr>
              <a:buNone/>
            </a:pPr>
            <a:r>
              <a:rPr lang="es-ES_tradnl" sz="3000" dirty="0" smtClean="0">
                <a:latin typeface="Bookman Old Style" pitchFamily="18" charset="0"/>
              </a:rPr>
              <a:t>• Excesivo gasto de tiempo por parte del profesor y del alumno, si no se seleccionan los aspectos claves o no se establecen mecanismos de control</a:t>
            </a:r>
            <a:r>
              <a:rPr lang="es-ES_tradnl" sz="3000" dirty="0" smtClean="0">
                <a:latin typeface="Bookman Old Style" pitchFamily="18" charset="0"/>
              </a:rPr>
              <a:t>.</a:t>
            </a:r>
          </a:p>
          <a:p>
            <a:pPr>
              <a:buNone/>
            </a:pPr>
            <a:endParaRPr lang="es-ES_tradnl" sz="3000" dirty="0" smtClean="0">
              <a:latin typeface="Bookman Old Style" pitchFamily="18" charset="0"/>
            </a:endParaRPr>
          </a:p>
          <a:p>
            <a:pPr>
              <a:buNone/>
            </a:pPr>
            <a:r>
              <a:rPr lang="es-ES_tradnl" sz="3000" dirty="0" smtClean="0">
                <a:latin typeface="Bookman Old Style" pitchFamily="18" charset="0"/>
              </a:rPr>
              <a:t>• </a:t>
            </a:r>
            <a:r>
              <a:rPr lang="es-ES_tradnl" sz="3000" dirty="0" smtClean="0">
                <a:latin typeface="Bookman Old Style" pitchFamily="18" charset="0"/>
              </a:rPr>
              <a:t>Implica un alto nivel de autodisciplina y responsabilidad por parte del </a:t>
            </a:r>
            <a:r>
              <a:rPr lang="es-ES_tradnl" sz="3000" dirty="0" smtClean="0">
                <a:latin typeface="Bookman Old Style" pitchFamily="18" charset="0"/>
              </a:rPr>
              <a:t>alumnado</a:t>
            </a:r>
          </a:p>
          <a:p>
            <a:pPr>
              <a:buNone/>
            </a:pPr>
            <a:endParaRPr lang="es-ES_tradnl" sz="3000" dirty="0" smtClean="0">
              <a:latin typeface="Bookman Old Style" pitchFamily="18" charset="0"/>
            </a:endParaRPr>
          </a:p>
          <a:p>
            <a:pPr>
              <a:buNone/>
            </a:pPr>
            <a:r>
              <a:rPr lang="es-ES_tradnl" sz="3000" dirty="0" smtClean="0">
                <a:latin typeface="Bookman Old Style" pitchFamily="18" charset="0"/>
              </a:rPr>
              <a:t>• No elimina otros tipos de evaluación.</a:t>
            </a:r>
          </a:p>
          <a:p>
            <a:endParaRPr lang="es-ES_tradnl" dirty="0"/>
          </a:p>
        </p:txBody>
      </p:sp>
    </p:spTree>
  </p:cSld>
  <p:clrMapOvr>
    <a:masterClrMapping/>
  </p:clrMapOvr>
  <p:transition>
    <p:split dir="in"/>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b="1" dirty="0" smtClean="0">
                <a:latin typeface="Bookman Old Style" pitchFamily="18" charset="0"/>
              </a:rPr>
              <a:t>Proceso de Elaboración:</a:t>
            </a:r>
            <a:endParaRPr lang="es-ES_tradnl" dirty="0">
              <a:latin typeface="Bookman Old Style" pitchFamily="18" charset="0"/>
            </a:endParaRPr>
          </a:p>
        </p:txBody>
      </p:sp>
      <p:sp>
        <p:nvSpPr>
          <p:cNvPr id="3" name="2 Marcador de contenido"/>
          <p:cNvSpPr>
            <a:spLocks noGrp="1"/>
          </p:cNvSpPr>
          <p:nvPr>
            <p:ph sz="half" idx="1"/>
          </p:nvPr>
        </p:nvSpPr>
        <p:spPr>
          <a:xfrm>
            <a:off x="457200" y="1600200"/>
            <a:ext cx="8186766" cy="4757758"/>
          </a:xfrm>
        </p:spPr>
        <p:txBody>
          <a:bodyPr>
            <a:normAutofit lnSpcReduction="10000"/>
          </a:bodyPr>
          <a:lstStyle/>
          <a:p>
            <a:r>
              <a:rPr lang="es-ES_tradnl" b="1" dirty="0" smtClean="0">
                <a:latin typeface="Bookman Old Style" pitchFamily="18" charset="0"/>
              </a:rPr>
              <a:t>1. Una guía o un índice de contenidos </a:t>
            </a:r>
            <a:r>
              <a:rPr lang="es-ES_tradnl" dirty="0" smtClean="0">
                <a:latin typeface="Bookman Old Style" pitchFamily="18" charset="0"/>
              </a:rPr>
              <a:t>que determinará el tipo de trabajo y estrategia didáctica, que puede estar totalmente determinado por el profesor o más abierto a una dirección por parte del estudiante</a:t>
            </a:r>
            <a:r>
              <a:rPr lang="es-ES_tradnl" dirty="0" smtClean="0">
                <a:latin typeface="Bookman Old Style" pitchFamily="18" charset="0"/>
              </a:rPr>
              <a:t>.</a:t>
            </a:r>
          </a:p>
          <a:p>
            <a:endParaRPr lang="es-ES_tradnl" dirty="0" smtClean="0">
              <a:latin typeface="Bookman Old Style" pitchFamily="18" charset="0"/>
            </a:endParaRPr>
          </a:p>
          <a:p>
            <a:r>
              <a:rPr lang="es-ES_tradnl" b="1" dirty="0" smtClean="0">
                <a:latin typeface="Bookman Old Style" pitchFamily="18" charset="0"/>
              </a:rPr>
              <a:t>2. Un apartado introductorio </a:t>
            </a:r>
            <a:r>
              <a:rPr lang="es-ES_tradnl" dirty="0" smtClean="0">
                <a:latin typeface="Bookman Old Style" pitchFamily="18" charset="0"/>
              </a:rPr>
              <a:t>al portafolio que detalle las intenciones, creencias y punto de partida inicial de un tema o área determinada.</a:t>
            </a:r>
          </a:p>
          <a:p>
            <a:endParaRPr lang="es-ES_tradnl" dirty="0"/>
          </a:p>
        </p:txBody>
      </p:sp>
    </p:spTree>
  </p:cSld>
  <p:clrMapOvr>
    <a:masterClrMapping/>
  </p:clrMapOvr>
  <p:transition>
    <p:split dir="in"/>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428604"/>
            <a:ext cx="8186766" cy="5929354"/>
          </a:xfrm>
        </p:spPr>
        <p:txBody>
          <a:bodyPr/>
          <a:lstStyle/>
          <a:p>
            <a:r>
              <a:rPr lang="es-ES_tradnl" sz="3200" b="1" dirty="0" smtClean="0">
                <a:latin typeface="Bookman Old Style" pitchFamily="18" charset="0"/>
              </a:rPr>
              <a:t>3. Unos temas centrales </a:t>
            </a:r>
            <a:r>
              <a:rPr lang="es-ES_tradnl" sz="3200" dirty="0" smtClean="0">
                <a:latin typeface="Bookman Old Style" pitchFamily="18" charset="0"/>
              </a:rPr>
              <a:t>que conforman el cuerpo del portafolio y que contienen la documentación seleccionada por el alumno que muestra el aprendizaje conseguido en cada uno de los temas seleccionados</a:t>
            </a:r>
            <a:r>
              <a:rPr lang="es-ES_tradnl" sz="3200" dirty="0" smtClean="0">
                <a:latin typeface="Bookman Old Style" pitchFamily="18" charset="0"/>
              </a:rPr>
              <a:t>.</a:t>
            </a:r>
          </a:p>
          <a:p>
            <a:pPr>
              <a:buNone/>
            </a:pPr>
            <a:endParaRPr lang="es-ES_tradnl" sz="3200" dirty="0" smtClean="0">
              <a:latin typeface="Bookman Old Style" pitchFamily="18" charset="0"/>
            </a:endParaRPr>
          </a:p>
          <a:p>
            <a:r>
              <a:rPr lang="es-ES_tradnl" sz="3200" b="1" dirty="0" smtClean="0">
                <a:latin typeface="Bookman Old Style" pitchFamily="18" charset="0"/>
              </a:rPr>
              <a:t>4. Un apartado de clausura </a:t>
            </a:r>
            <a:r>
              <a:rPr lang="es-ES_tradnl" sz="3200" dirty="0" smtClean="0">
                <a:latin typeface="Bookman Old Style" pitchFamily="18" charset="0"/>
              </a:rPr>
              <a:t>como síntesis del aprendizaje con relación a los contenidos impartidos.</a:t>
            </a:r>
          </a:p>
          <a:p>
            <a:endParaRPr lang="es-ES_tradnl" dirty="0"/>
          </a:p>
        </p:txBody>
      </p:sp>
    </p:spTree>
  </p:cSld>
  <p:clrMapOvr>
    <a:masterClrMapping/>
  </p:clrMapOvr>
  <p:transition>
    <p:split dir="in"/>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b="1" dirty="0" smtClean="0"/>
              <a:t/>
            </a:r>
            <a:br>
              <a:rPr lang="es-ES_tradnl" b="1" dirty="0" smtClean="0"/>
            </a:br>
            <a:r>
              <a:rPr lang="es-ES_tradnl" sz="4900" b="1" dirty="0" smtClean="0">
                <a:latin typeface="Bookman Old Style" pitchFamily="18" charset="0"/>
              </a:rPr>
              <a:t>Proceso </a:t>
            </a:r>
            <a:r>
              <a:rPr lang="es-ES_tradnl" sz="4900" b="1" dirty="0" smtClean="0">
                <a:latin typeface="Bookman Old Style" pitchFamily="18" charset="0"/>
              </a:rPr>
              <a:t>de Uso:</a:t>
            </a:r>
            <a:r>
              <a:rPr lang="es-ES_tradnl" dirty="0" smtClean="0"/>
              <a:t/>
            </a:r>
            <a:br>
              <a:rPr lang="es-ES_tradnl" dirty="0" smtClean="0"/>
            </a:br>
            <a:endParaRPr lang="es-ES_tradnl" dirty="0"/>
          </a:p>
        </p:txBody>
      </p:sp>
      <p:sp>
        <p:nvSpPr>
          <p:cNvPr id="3" name="2 Marcador de contenido"/>
          <p:cNvSpPr>
            <a:spLocks noGrp="1"/>
          </p:cNvSpPr>
          <p:nvPr>
            <p:ph sz="half" idx="1"/>
          </p:nvPr>
        </p:nvSpPr>
        <p:spPr>
          <a:xfrm>
            <a:off x="457200" y="1600200"/>
            <a:ext cx="8115328" cy="4829196"/>
          </a:xfrm>
        </p:spPr>
        <p:txBody>
          <a:bodyPr>
            <a:normAutofit lnSpcReduction="10000"/>
          </a:bodyPr>
          <a:lstStyle/>
          <a:p>
            <a:pPr>
              <a:buNone/>
            </a:pPr>
            <a:r>
              <a:rPr lang="es-ES_tradnl" b="1" dirty="0" smtClean="0">
                <a:latin typeface="Bookman Old Style" pitchFamily="18" charset="0"/>
              </a:rPr>
              <a:t>Fase 1. Recogida de evidencias</a:t>
            </a:r>
            <a:endParaRPr lang="es-ES_tradnl" dirty="0" smtClean="0">
              <a:latin typeface="Bookman Old Style" pitchFamily="18" charset="0"/>
            </a:endParaRPr>
          </a:p>
          <a:p>
            <a:r>
              <a:rPr lang="es-ES_tradnl" dirty="0" smtClean="0">
                <a:latin typeface="Bookman Old Style" pitchFamily="18" charset="0"/>
              </a:rPr>
              <a:t>Algunas de estas evidencias pueden ser: a) informaciones de diferentes tipos de contenido (conceptual, procedimental y </a:t>
            </a:r>
            <a:r>
              <a:rPr lang="es-ES_tradnl" dirty="0" err="1" smtClean="0">
                <a:latin typeface="Bookman Old Style" pitchFamily="18" charset="0"/>
              </a:rPr>
              <a:t>actitudinal</a:t>
            </a:r>
            <a:r>
              <a:rPr lang="es-ES_tradnl" dirty="0" smtClean="0">
                <a:latin typeface="Bookman Old Style" pitchFamily="18" charset="0"/>
              </a:rPr>
              <a:t> o normativo); b) tareas realizadas en clase o fuera de ella (mapas conceptuales, recortes de diario, exámenes, informes, entrevistas, etc.) y c) documentos en diferente soporte físico (digital, papel, audio, etc.). Estas evidencias vendrán determinadas por los objetivos y competencias plasmadas en el portafolio</a:t>
            </a:r>
          </a:p>
          <a:p>
            <a:endParaRPr lang="es-ES_tradnl" dirty="0"/>
          </a:p>
        </p:txBody>
      </p:sp>
    </p:spTree>
  </p:cSld>
  <p:clrMapOvr>
    <a:masterClrMapping/>
  </p:clrMapOvr>
  <p:transition>
    <p:split dir="in"/>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500042"/>
            <a:ext cx="8043890" cy="5626121"/>
          </a:xfrm>
        </p:spPr>
        <p:txBody>
          <a:bodyPr/>
          <a:lstStyle/>
          <a:p>
            <a:pPr>
              <a:buNone/>
            </a:pPr>
            <a:r>
              <a:rPr lang="es-ES_tradnl" sz="3600" b="1" dirty="0" smtClean="0">
                <a:latin typeface="Bookman Old Style" pitchFamily="18" charset="0"/>
              </a:rPr>
              <a:t>Fase 2. Selección de evidencias</a:t>
            </a:r>
            <a:endParaRPr lang="es-ES_tradnl" sz="3600" dirty="0" smtClean="0">
              <a:latin typeface="Bookman Old Style" pitchFamily="18" charset="0"/>
            </a:endParaRPr>
          </a:p>
          <a:p>
            <a:r>
              <a:rPr lang="es-ES_tradnl" sz="3600" dirty="0" smtClean="0">
                <a:latin typeface="Bookman Old Style" pitchFamily="18" charset="0"/>
              </a:rPr>
              <a:t>En esta fase se han de elegir los mejores trabajos realizados o las partes de aquellas actividades que muestren un buen desarrollo en el proceso de aprendizaje para ser presentado ante el profesor o resto de compañeros.</a:t>
            </a:r>
          </a:p>
          <a:p>
            <a:endParaRPr lang="es-ES_tradnl" dirty="0"/>
          </a:p>
        </p:txBody>
      </p:sp>
    </p:spTree>
  </p:cSld>
  <p:clrMapOvr>
    <a:masterClrMapping/>
  </p:clrMapOvr>
  <p:transition>
    <p:split dir="in"/>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500042"/>
            <a:ext cx="8186766" cy="5626121"/>
          </a:xfrm>
        </p:spPr>
        <p:txBody>
          <a:bodyPr/>
          <a:lstStyle/>
          <a:p>
            <a:pPr>
              <a:buNone/>
            </a:pPr>
            <a:r>
              <a:rPr lang="es-ES_tradnl" sz="4000" b="1" dirty="0" smtClean="0">
                <a:latin typeface="Bookman Old Style" pitchFamily="18" charset="0"/>
              </a:rPr>
              <a:t>Fase 3. Reflexión sobre las evidencias</a:t>
            </a:r>
            <a:endParaRPr lang="es-ES_tradnl" sz="4000" dirty="0" smtClean="0">
              <a:latin typeface="Bookman Old Style" pitchFamily="18" charset="0"/>
            </a:endParaRPr>
          </a:p>
          <a:p>
            <a:r>
              <a:rPr lang="es-ES_tradnl" sz="4000" dirty="0" smtClean="0">
                <a:latin typeface="Bookman Old Style" pitchFamily="18" charset="0"/>
              </a:rPr>
              <a:t>Esta fase es necesaria porque si no se incluyen procesos reflexivos el instrumento no puntos flojos y fuertes del proceso de aprender y propuestas de mejora.</a:t>
            </a:r>
          </a:p>
          <a:p>
            <a:endParaRPr lang="es-ES_tradnl" dirty="0"/>
          </a:p>
        </p:txBody>
      </p:sp>
    </p:spTree>
  </p:cSld>
  <p:clrMapOvr>
    <a:masterClrMapping/>
  </p:clrMapOvr>
  <p:transition>
    <p:split dir="in"/>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642918"/>
            <a:ext cx="8401080" cy="5483245"/>
          </a:xfrm>
        </p:spPr>
        <p:txBody>
          <a:bodyPr>
            <a:normAutofit/>
          </a:bodyPr>
          <a:lstStyle/>
          <a:p>
            <a:pPr>
              <a:buNone/>
            </a:pPr>
            <a:r>
              <a:rPr lang="es-ES_tradnl" sz="3600" b="1" dirty="0" smtClean="0">
                <a:latin typeface="Bookman Old Style" pitchFamily="18" charset="0"/>
              </a:rPr>
              <a:t>Fase 4. Publicación del </a:t>
            </a:r>
            <a:r>
              <a:rPr lang="es-ES_tradnl" sz="3600" b="1" dirty="0" smtClean="0">
                <a:latin typeface="Bookman Old Style" pitchFamily="18" charset="0"/>
              </a:rPr>
              <a:t>portafolio</a:t>
            </a:r>
          </a:p>
          <a:p>
            <a:r>
              <a:rPr lang="es-ES_tradnl" sz="3600" dirty="0" smtClean="0">
                <a:latin typeface="Bookman Old Style" pitchFamily="18" charset="0"/>
              </a:rPr>
              <a:t>En </a:t>
            </a:r>
            <a:r>
              <a:rPr lang="es-ES_tradnl" sz="3600" dirty="0" smtClean="0">
                <a:latin typeface="Bookman Old Style" pitchFamily="18" charset="0"/>
              </a:rPr>
              <a:t>esta fase se trata de organizar las evidencias con una estructura ordenada y comprensible favoreciendo el pensamiento creativo y divergente dejando constancia de que es un proceso en constante evolución.</a:t>
            </a:r>
          </a:p>
          <a:p>
            <a:pPr>
              <a:buNone/>
            </a:pPr>
            <a:endParaRPr lang="es-ES_tradnl" dirty="0"/>
          </a:p>
        </p:txBody>
      </p:sp>
    </p:spTree>
  </p:cSld>
  <p:clrMapOvr>
    <a:masterClrMapping/>
  </p:clrMapOvr>
  <p:transition>
    <p:split dir="in"/>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71480"/>
            <a:ext cx="8229600" cy="846158"/>
          </a:xfrm>
        </p:spPr>
        <p:txBody>
          <a:bodyPr>
            <a:normAutofit/>
          </a:bodyPr>
          <a:lstStyle/>
          <a:p>
            <a:r>
              <a:rPr lang="es-ES_tradnl" sz="3200" b="1" dirty="0" smtClean="0">
                <a:latin typeface="Bookman Old Style" pitchFamily="18" charset="0"/>
              </a:rPr>
              <a:t>EL PORTAFOLIO DEL ESTUDIANTE</a:t>
            </a:r>
            <a:endParaRPr lang="es-ES_tradnl" sz="3200" dirty="0">
              <a:latin typeface="Bookman Old Style" pitchFamily="18" charset="0"/>
            </a:endParaRPr>
          </a:p>
        </p:txBody>
      </p:sp>
      <p:sp>
        <p:nvSpPr>
          <p:cNvPr id="3" name="2 Marcador de texto"/>
          <p:cNvSpPr>
            <a:spLocks noGrp="1"/>
          </p:cNvSpPr>
          <p:nvPr>
            <p:ph type="body" idx="1"/>
          </p:nvPr>
        </p:nvSpPr>
        <p:spPr>
          <a:xfrm>
            <a:off x="714348" y="1928802"/>
            <a:ext cx="7429552" cy="4500594"/>
          </a:xfrm>
        </p:spPr>
        <p:txBody>
          <a:bodyPr numCol="1">
            <a:noAutofit/>
          </a:bodyPr>
          <a:lstStyle/>
          <a:p>
            <a:pPr algn="ctr"/>
            <a:r>
              <a:rPr lang="es-ES_tradnl" sz="3200" b="0" dirty="0" smtClean="0">
                <a:latin typeface="Bookman Old Style" pitchFamily="18" charset="0"/>
              </a:rPr>
              <a:t>El Portafolio es un método de enseñanza, aprendizaje y evaluación </a:t>
            </a:r>
            <a:r>
              <a:rPr lang="es-ES_tradnl" sz="3200" b="0" dirty="0" smtClean="0">
                <a:latin typeface="Bookman Old Style" pitchFamily="18" charset="0"/>
              </a:rPr>
              <a:t>que consiste </a:t>
            </a:r>
            <a:r>
              <a:rPr lang="es-ES_tradnl" sz="3200" b="0" dirty="0" smtClean="0">
                <a:latin typeface="Bookman Old Style" pitchFamily="18" charset="0"/>
              </a:rPr>
              <a:t>en la aportación de producciones de diferente índole por parte </a:t>
            </a:r>
            <a:r>
              <a:rPr lang="es-ES_tradnl" sz="3200" b="0" dirty="0" smtClean="0">
                <a:latin typeface="Bookman Old Style" pitchFamily="18" charset="0"/>
              </a:rPr>
              <a:t>del estudiante </a:t>
            </a:r>
            <a:r>
              <a:rPr lang="es-ES_tradnl" sz="3200" b="0" dirty="0" smtClean="0">
                <a:latin typeface="Bookman Old Style" pitchFamily="18" charset="0"/>
              </a:rPr>
              <a:t>a través de las cuáles se pueden juzgar sus capacidades en </a:t>
            </a:r>
            <a:r>
              <a:rPr lang="es-ES_tradnl" sz="3200" b="0" dirty="0" smtClean="0">
                <a:latin typeface="Bookman Old Style" pitchFamily="18" charset="0"/>
              </a:rPr>
              <a:t>el marco </a:t>
            </a:r>
            <a:r>
              <a:rPr lang="es-ES_tradnl" sz="3200" b="0" dirty="0" smtClean="0">
                <a:latin typeface="Bookman Old Style" pitchFamily="18" charset="0"/>
              </a:rPr>
              <a:t>de una disciplina o materia de estudio.</a:t>
            </a:r>
            <a:endParaRPr lang="es-ES_tradnl" sz="3200" b="0" dirty="0">
              <a:latin typeface="Bookman Old Style" pitchFamily="18" charset="0"/>
            </a:endParaRPr>
          </a:p>
        </p:txBody>
      </p:sp>
    </p:spTree>
  </p:cSld>
  <p:clrMapOvr>
    <a:masterClrMapping/>
  </p:clrMapOvr>
  <p:transition>
    <p:split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285720" y="1357298"/>
            <a:ext cx="8501122" cy="4143404"/>
          </a:xfrm>
        </p:spPr>
        <p:txBody>
          <a:bodyPr>
            <a:normAutofit/>
          </a:bodyPr>
          <a:lstStyle/>
          <a:p>
            <a:r>
              <a:rPr lang="es-ES" dirty="0" smtClean="0"/>
              <a:t> </a:t>
            </a:r>
            <a:r>
              <a:rPr lang="es-ES_tradnl" sz="4000" b="0" dirty="0" smtClean="0">
                <a:latin typeface="Bookman Old Style" pitchFamily="18" charset="0"/>
              </a:rPr>
              <a:t>Estas producciones informan del proceso personal seguido por el</a:t>
            </a:r>
          </a:p>
          <a:p>
            <a:r>
              <a:rPr lang="es-ES_tradnl" sz="4000" b="0" dirty="0" smtClean="0">
                <a:latin typeface="Bookman Old Style" pitchFamily="18" charset="0"/>
              </a:rPr>
              <a:t>estudiante, permitiéndole a él y los demás ver sus esfuerzos y logros</a:t>
            </a:r>
            <a:endParaRPr lang="es-ES" sz="4000" b="0" dirty="0">
              <a:latin typeface="Bookman Old Style" pitchFamily="18" charset="0"/>
            </a:endParaRPr>
          </a:p>
        </p:txBody>
      </p:sp>
    </p:spTree>
  </p:cSld>
  <p:clrMapOvr>
    <a:masterClrMapping/>
  </p:clrMapOvr>
  <p:transition>
    <p:split dir="in"/>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Subtítulo"/>
          <p:cNvSpPr>
            <a:spLocks noGrp="1"/>
          </p:cNvSpPr>
          <p:nvPr>
            <p:ph type="subTitle" idx="1"/>
          </p:nvPr>
        </p:nvSpPr>
        <p:spPr>
          <a:xfrm>
            <a:off x="500034" y="928670"/>
            <a:ext cx="8072494" cy="4929222"/>
          </a:xfrm>
        </p:spPr>
        <p:txBody>
          <a:bodyPr>
            <a:normAutofit/>
          </a:bodyPr>
          <a:lstStyle/>
          <a:p>
            <a:r>
              <a:rPr lang="es-ES_tradnl" sz="3600" dirty="0" smtClean="0">
                <a:solidFill>
                  <a:schemeClr val="tx1"/>
                </a:solidFill>
                <a:latin typeface="Bookman Old Style" pitchFamily="18" charset="0"/>
              </a:rPr>
              <a:t>es un método de evaluación que permite unir y coordinar </a:t>
            </a:r>
            <a:r>
              <a:rPr lang="es-ES_tradnl" sz="3600" dirty="0" smtClean="0">
                <a:solidFill>
                  <a:schemeClr val="tx1"/>
                </a:solidFill>
                <a:latin typeface="Bookman Old Style" pitchFamily="18" charset="0"/>
              </a:rPr>
              <a:t>un conjunto de </a:t>
            </a:r>
            <a:r>
              <a:rPr lang="es-ES_tradnl" sz="3600" dirty="0" smtClean="0">
                <a:solidFill>
                  <a:schemeClr val="tx1"/>
                </a:solidFill>
                <a:latin typeface="Bookman Old Style" pitchFamily="18" charset="0"/>
              </a:rPr>
              <a:t>evidencias para emitir una valoración lo más ajustada a la realidad </a:t>
            </a:r>
            <a:r>
              <a:rPr lang="es-ES_tradnl" sz="3600" dirty="0" smtClean="0">
                <a:solidFill>
                  <a:schemeClr val="tx1"/>
                </a:solidFill>
                <a:latin typeface="Bookman Old Style" pitchFamily="18" charset="0"/>
              </a:rPr>
              <a:t>que es </a:t>
            </a:r>
            <a:r>
              <a:rPr lang="es-ES_tradnl" sz="3600" dirty="0" smtClean="0">
                <a:solidFill>
                  <a:schemeClr val="tx1"/>
                </a:solidFill>
                <a:latin typeface="Bookman Old Style" pitchFamily="18" charset="0"/>
              </a:rPr>
              <a:t>difícil de adquirir con otros instrumentos de evaluación más tradicionales</a:t>
            </a:r>
          </a:p>
          <a:p>
            <a:endParaRPr lang="es-ES_tradnl" dirty="0"/>
          </a:p>
        </p:txBody>
      </p:sp>
    </p:spTree>
  </p:cSld>
  <p:clrMapOvr>
    <a:masterClrMapping/>
  </p:clrMapOvr>
  <p:transition>
    <p:split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normAutofit fontScale="90000"/>
          </a:bodyPr>
          <a:lstStyle/>
          <a:p>
            <a:r>
              <a:rPr lang="es-ES_tradnl" sz="4900" b="1" dirty="0" smtClean="0">
                <a:latin typeface="Bookman Old Style" pitchFamily="18" charset="0"/>
              </a:rPr>
              <a:t/>
            </a:r>
            <a:br>
              <a:rPr lang="es-ES_tradnl" sz="4900" b="1" dirty="0" smtClean="0">
                <a:latin typeface="Bookman Old Style" pitchFamily="18" charset="0"/>
              </a:rPr>
            </a:br>
            <a:r>
              <a:rPr lang="es-ES_tradnl" sz="4900" b="1" dirty="0" smtClean="0">
                <a:latin typeface="Bookman Old Style" pitchFamily="18" charset="0"/>
              </a:rPr>
              <a:t>UTILIDAD</a:t>
            </a:r>
            <a:r>
              <a:rPr lang="es-ES_tradnl" dirty="0" smtClean="0"/>
              <a:t/>
            </a:r>
            <a:br>
              <a:rPr lang="es-ES_tradnl" dirty="0" smtClean="0"/>
            </a:br>
            <a:endParaRPr lang="es-ES_tradnl" dirty="0"/>
          </a:p>
        </p:txBody>
      </p:sp>
      <p:sp>
        <p:nvSpPr>
          <p:cNvPr id="3" name="2 Marcador de contenido"/>
          <p:cNvSpPr>
            <a:spLocks noGrp="1"/>
          </p:cNvSpPr>
          <p:nvPr>
            <p:ph idx="1"/>
          </p:nvPr>
        </p:nvSpPr>
        <p:spPr>
          <a:xfrm>
            <a:off x="642910" y="1643050"/>
            <a:ext cx="7786742" cy="4572032"/>
          </a:xfrm>
        </p:spPr>
        <p:txBody>
          <a:bodyPr>
            <a:noAutofit/>
          </a:bodyPr>
          <a:lstStyle/>
          <a:p>
            <a:pPr algn="just">
              <a:buNone/>
            </a:pPr>
            <a:endParaRPr lang="es-ES" dirty="0">
              <a:latin typeface="Comic Sans MS" pitchFamily="66" charset="0"/>
            </a:endParaRPr>
          </a:p>
          <a:p>
            <a:pPr algn="just"/>
            <a:r>
              <a:rPr lang="es-ES_tradnl" sz="3600" dirty="0" smtClean="0">
                <a:latin typeface="Bookman Old Style" pitchFamily="18" charset="0"/>
              </a:rPr>
              <a:t>El potencial que tiene el portafolio para identificar habilidades complejas ha contribuido a su uso expansivo en diferentes ámbitos. </a:t>
            </a:r>
            <a:endParaRPr lang="es-ES" sz="3600" dirty="0">
              <a:latin typeface="Bookman Old Style" pitchFamily="18" charset="0"/>
            </a:endParaRPr>
          </a:p>
        </p:txBody>
      </p:sp>
    </p:spTree>
  </p:cSld>
  <p:clrMapOvr>
    <a:masterClrMapping/>
  </p:clrMapOvr>
  <p:transition>
    <p:split dir="in"/>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000108"/>
            <a:ext cx="8115328" cy="5214974"/>
          </a:xfrm>
        </p:spPr>
        <p:txBody>
          <a:bodyPr>
            <a:normAutofit lnSpcReduction="10000"/>
          </a:bodyPr>
          <a:lstStyle/>
          <a:p>
            <a:pPr algn="ctr">
              <a:buNone/>
            </a:pPr>
            <a:r>
              <a:rPr lang="es-ES_tradnl" sz="4000" dirty="0" smtClean="0">
                <a:latin typeface="Bookman Old Style" pitchFamily="18" charset="0"/>
              </a:rPr>
              <a:t>OBJETIVOS:</a:t>
            </a:r>
          </a:p>
          <a:p>
            <a:pPr>
              <a:buNone/>
            </a:pPr>
            <a:endParaRPr lang="es-ES" sz="3200" dirty="0">
              <a:latin typeface="Bookman Old Style" pitchFamily="18" charset="0"/>
            </a:endParaRPr>
          </a:p>
          <a:p>
            <a:pPr>
              <a:buNone/>
            </a:pPr>
            <a:r>
              <a:rPr lang="es-ES_tradnl" sz="3200" dirty="0" smtClean="0">
                <a:latin typeface="Bookman Old Style" pitchFamily="18" charset="0"/>
              </a:rPr>
              <a:t>• Guiar a los estudiantes en su actividad y en la percepción sus propios progresos</a:t>
            </a:r>
            <a:r>
              <a:rPr lang="es-ES_tradnl" sz="3200" dirty="0" smtClean="0">
                <a:latin typeface="Bookman Old Style" pitchFamily="18" charset="0"/>
              </a:rPr>
              <a:t>.</a:t>
            </a:r>
          </a:p>
          <a:p>
            <a:pPr>
              <a:buNone/>
            </a:pPr>
            <a:endParaRPr lang="es-ES_tradnl" sz="3200" dirty="0" smtClean="0">
              <a:latin typeface="Bookman Old Style" pitchFamily="18" charset="0"/>
            </a:endParaRPr>
          </a:p>
          <a:p>
            <a:pPr>
              <a:buNone/>
            </a:pPr>
            <a:r>
              <a:rPr lang="es-ES_tradnl" sz="3200" dirty="0" smtClean="0">
                <a:latin typeface="Bookman Old Style" pitchFamily="18" charset="0"/>
              </a:rPr>
              <a:t>• Estimular a los estudiantes para que no se conformen con los primeros resultados, sino que se preocupen de su proceso de aprendizaje.</a:t>
            </a:r>
          </a:p>
          <a:p>
            <a:pPr>
              <a:buNone/>
            </a:pPr>
            <a:endParaRPr lang="es-ES_tradnl" dirty="0" smtClean="0"/>
          </a:p>
          <a:p>
            <a:endParaRPr lang="es-ES_tradnl" dirty="0"/>
          </a:p>
        </p:txBody>
      </p:sp>
    </p:spTree>
  </p:cSld>
  <p:clrMapOvr>
    <a:masterClrMapping/>
  </p:clrMapOvr>
  <p:transition>
    <p:split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857232"/>
            <a:ext cx="8115328" cy="5286412"/>
          </a:xfrm>
        </p:spPr>
        <p:txBody>
          <a:bodyPr>
            <a:normAutofit fontScale="92500" lnSpcReduction="20000"/>
          </a:bodyPr>
          <a:lstStyle/>
          <a:p>
            <a:pPr>
              <a:buNone/>
            </a:pPr>
            <a:r>
              <a:rPr lang="es-ES_tradnl" sz="3600" dirty="0" smtClean="0"/>
              <a:t>• </a:t>
            </a:r>
            <a:r>
              <a:rPr lang="es-ES_tradnl" sz="3600" dirty="0" smtClean="0">
                <a:latin typeface="Bookman Old Style" pitchFamily="18" charset="0"/>
              </a:rPr>
              <a:t>Destacar la importancia del desarrollo individual, e intentar integrar los conocimientos previos en la situación de aprendizaje</a:t>
            </a:r>
            <a:r>
              <a:rPr lang="es-ES_tradnl" sz="3600" dirty="0" smtClean="0">
                <a:latin typeface="Bookman Old Style" pitchFamily="18" charset="0"/>
              </a:rPr>
              <a:t>.</a:t>
            </a:r>
          </a:p>
          <a:p>
            <a:pPr>
              <a:buNone/>
            </a:pPr>
            <a:endParaRPr lang="es-ES_tradnl" sz="3600" dirty="0" smtClean="0">
              <a:latin typeface="Bookman Old Style" pitchFamily="18" charset="0"/>
            </a:endParaRPr>
          </a:p>
          <a:p>
            <a:pPr>
              <a:buNone/>
            </a:pPr>
            <a:r>
              <a:rPr lang="es-ES_tradnl" sz="3600" dirty="0" smtClean="0">
                <a:latin typeface="Bookman Old Style" pitchFamily="18" charset="0"/>
              </a:rPr>
              <a:t>• Resaltar lo que un estudiante sabe de sí mismo y en relación al curso</a:t>
            </a:r>
            <a:r>
              <a:rPr lang="es-ES_tradnl" sz="3600" dirty="0" smtClean="0">
                <a:latin typeface="Bookman Old Style" pitchFamily="18" charset="0"/>
              </a:rPr>
              <a:t>.</a:t>
            </a:r>
          </a:p>
          <a:p>
            <a:pPr>
              <a:buNone/>
            </a:pPr>
            <a:endParaRPr lang="es-ES_tradnl" sz="3600" dirty="0" smtClean="0">
              <a:latin typeface="Bookman Old Style" pitchFamily="18" charset="0"/>
            </a:endParaRPr>
          </a:p>
          <a:p>
            <a:pPr>
              <a:buNone/>
            </a:pPr>
            <a:r>
              <a:rPr lang="es-ES_tradnl" sz="3600" dirty="0" smtClean="0">
                <a:latin typeface="Bookman Old Style" pitchFamily="18" charset="0"/>
              </a:rPr>
              <a:t>• Desarrollar la capacidad para localizar información, para formular, analizar y resolver problemas.</a:t>
            </a:r>
            <a:endParaRPr lang="es-ES_tradnl" sz="3600" dirty="0">
              <a:latin typeface="Bookman Old Style" pitchFamily="18" charset="0"/>
            </a:endParaRPr>
          </a:p>
        </p:txBody>
      </p:sp>
    </p:spTree>
  </p:cSld>
  <p:clrMapOvr>
    <a:masterClrMapping/>
  </p:clrMapOvr>
  <p:transition>
    <p:split dir="in"/>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214290"/>
            <a:ext cx="8229600" cy="1143000"/>
          </a:xfrm>
        </p:spPr>
        <p:txBody>
          <a:bodyPr>
            <a:normAutofit fontScale="90000"/>
          </a:bodyPr>
          <a:lstStyle/>
          <a:p>
            <a:r>
              <a:rPr lang="es-ES" sz="3600" dirty="0" smtClean="0">
                <a:latin typeface="Comic Sans MS" pitchFamily="66" charset="0"/>
              </a:rPr>
              <a:t/>
            </a:r>
            <a:br>
              <a:rPr lang="es-ES" sz="3600" dirty="0" smtClean="0">
                <a:latin typeface="Comic Sans MS" pitchFamily="66" charset="0"/>
              </a:rPr>
            </a:br>
            <a:r>
              <a:rPr lang="es-ES_tradnl" sz="5300" dirty="0" smtClean="0">
                <a:latin typeface="Bookman Old Style" pitchFamily="18" charset="0"/>
              </a:rPr>
              <a:t>VENTAJAS</a:t>
            </a:r>
            <a:r>
              <a:rPr lang="es-ES_tradnl" sz="5300" dirty="0" smtClean="0">
                <a:latin typeface="Bookman Old Style" pitchFamily="18" charset="0"/>
              </a:rPr>
              <a:t>:</a:t>
            </a:r>
            <a:r>
              <a:rPr lang="es-ES" dirty="0" smtClean="0">
                <a:latin typeface="Comic Sans MS" pitchFamily="66" charset="0"/>
              </a:rPr>
              <a:t/>
            </a:r>
            <a:br>
              <a:rPr lang="es-ES" dirty="0" smtClean="0">
                <a:latin typeface="Comic Sans MS" pitchFamily="66" charset="0"/>
              </a:rPr>
            </a:br>
            <a:endParaRPr lang="es-ES" dirty="0"/>
          </a:p>
        </p:txBody>
      </p:sp>
      <p:sp>
        <p:nvSpPr>
          <p:cNvPr id="3" name="2 Marcador de contenido"/>
          <p:cNvSpPr>
            <a:spLocks noGrp="1"/>
          </p:cNvSpPr>
          <p:nvPr>
            <p:ph sz="half" idx="1"/>
          </p:nvPr>
        </p:nvSpPr>
        <p:spPr>
          <a:xfrm>
            <a:off x="571472" y="1214422"/>
            <a:ext cx="8115328" cy="5286412"/>
          </a:xfrm>
        </p:spPr>
        <p:txBody>
          <a:bodyPr>
            <a:noAutofit/>
          </a:bodyPr>
          <a:lstStyle/>
          <a:p>
            <a:r>
              <a:rPr lang="es-ES_tradnl" sz="3200" dirty="0" smtClean="0">
                <a:latin typeface="Bookman Old Style" pitchFamily="18" charset="0"/>
              </a:rPr>
              <a:t>Ofrece información amplia sobre el </a:t>
            </a:r>
            <a:r>
              <a:rPr lang="es-ES_tradnl" sz="3200" dirty="0" smtClean="0">
                <a:latin typeface="Bookman Old Style" pitchFamily="18" charset="0"/>
              </a:rPr>
              <a:t>aprendizaje</a:t>
            </a:r>
          </a:p>
          <a:p>
            <a:endParaRPr lang="es-ES_tradnl" sz="3200" dirty="0" smtClean="0">
              <a:latin typeface="Bookman Old Style" pitchFamily="18" charset="0"/>
            </a:endParaRPr>
          </a:p>
          <a:p>
            <a:pPr>
              <a:buNone/>
            </a:pPr>
            <a:r>
              <a:rPr lang="es-ES_tradnl" sz="3200" dirty="0" smtClean="0">
                <a:latin typeface="Bookman Old Style" pitchFamily="18" charset="0"/>
              </a:rPr>
              <a:t>• Admite el uso de la evaluación continua para el proceso de aprendizaje</a:t>
            </a:r>
            <a:r>
              <a:rPr lang="es-ES_tradnl" sz="3200" dirty="0" smtClean="0">
                <a:latin typeface="Bookman Old Style" pitchFamily="18" charset="0"/>
              </a:rPr>
              <a:t>.</a:t>
            </a:r>
          </a:p>
          <a:p>
            <a:pPr>
              <a:buNone/>
            </a:pPr>
            <a:endParaRPr lang="es-ES_tradnl" sz="3200" dirty="0" smtClean="0">
              <a:latin typeface="Bookman Old Style" pitchFamily="18" charset="0"/>
            </a:endParaRPr>
          </a:p>
          <a:p>
            <a:pPr>
              <a:buNone/>
            </a:pPr>
            <a:r>
              <a:rPr lang="es-ES_tradnl" sz="3200" dirty="0" smtClean="0">
                <a:latin typeface="Bookman Old Style" pitchFamily="18" charset="0"/>
              </a:rPr>
              <a:t>• </a:t>
            </a:r>
            <a:r>
              <a:rPr lang="es-ES_tradnl" sz="3200" dirty="0" smtClean="0">
                <a:latin typeface="Bookman Old Style" pitchFamily="18" charset="0"/>
              </a:rPr>
              <a:t>Tiene un carácter cooperativo, implica a profesor y estudiante en la organización y desarrollo de la tarea.</a:t>
            </a:r>
            <a:endParaRPr lang="es-ES_tradnl" sz="3200" dirty="0">
              <a:latin typeface="Bookman Old Style" pitchFamily="18" charset="0"/>
            </a:endParaRPr>
          </a:p>
        </p:txBody>
      </p:sp>
    </p:spTree>
  </p:cSld>
  <p:clrMapOvr>
    <a:masterClrMapping/>
  </p:clrMapOvr>
  <p:transition>
    <p:split dir="in"/>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285720" y="1000108"/>
            <a:ext cx="8329642" cy="5126055"/>
          </a:xfrm>
        </p:spPr>
        <p:txBody>
          <a:bodyPr>
            <a:normAutofit fontScale="92500" lnSpcReduction="20000"/>
          </a:bodyPr>
          <a:lstStyle/>
          <a:p>
            <a:pPr>
              <a:buNone/>
            </a:pPr>
            <a:r>
              <a:rPr lang="es-ES_tradnl" sz="3600" dirty="0" smtClean="0">
                <a:latin typeface="Bookman Old Style" pitchFamily="18" charset="0"/>
              </a:rPr>
              <a:t>• El alumno al desarrollar esta estrategia proyecta la diversidad de aprendizajes que ha interiorizado. En este modelo se detectan los aprendizajes positivos, las situaciones problema, las estrategias utilizadas en la ejecución de tareas</a:t>
            </a:r>
            <a:r>
              <a:rPr lang="es-ES_tradnl" sz="3600" dirty="0" smtClean="0">
                <a:latin typeface="Bookman Old Style" pitchFamily="18" charset="0"/>
              </a:rPr>
              <a:t>....</a:t>
            </a:r>
          </a:p>
          <a:p>
            <a:pPr>
              <a:buNone/>
            </a:pPr>
            <a:endParaRPr lang="es-ES_tradnl" sz="3600" dirty="0" smtClean="0">
              <a:latin typeface="Bookman Old Style" pitchFamily="18" charset="0"/>
            </a:endParaRPr>
          </a:p>
          <a:p>
            <a:pPr>
              <a:buNone/>
            </a:pPr>
            <a:r>
              <a:rPr lang="es-ES_tradnl" sz="3600" dirty="0" smtClean="0">
                <a:latin typeface="Bookman Old Style" pitchFamily="18" charset="0"/>
              </a:rPr>
              <a:t>• Se pueden compartir los resultados con otros compañeros y con otros profesores.</a:t>
            </a:r>
            <a:endParaRPr lang="es-ES_tradnl" sz="3600" dirty="0">
              <a:latin typeface="Bookman Old Style" pitchFamily="18" charset="0"/>
            </a:endParaRPr>
          </a:p>
        </p:txBody>
      </p:sp>
    </p:spTree>
  </p:cSld>
  <p:clrMapOvr>
    <a:masterClrMapping/>
  </p:clrMapOvr>
  <p:transition>
    <p:split dir="in"/>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TotalTime>
  <Words>791</Words>
  <Application>Microsoft Office PowerPoint</Application>
  <PresentationFormat>Presentación en pantalla (4:3)</PresentationFormat>
  <Paragraphs>59</Paragraphs>
  <Slides>18</Slides>
  <Notes>0</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Tema de Office</vt:lpstr>
      <vt:lpstr>PORTAFOLIO</vt:lpstr>
      <vt:lpstr>EL PORTAFOLIO DEL ESTUDIANTE</vt:lpstr>
      <vt:lpstr>Diapositiva 3</vt:lpstr>
      <vt:lpstr>Diapositiva 4</vt:lpstr>
      <vt:lpstr> UTILIDAD </vt:lpstr>
      <vt:lpstr>Diapositiva 6</vt:lpstr>
      <vt:lpstr>Diapositiva 7</vt:lpstr>
      <vt:lpstr> VENTAJAS: </vt:lpstr>
      <vt:lpstr>Diapositiva 9</vt:lpstr>
      <vt:lpstr>Diapositiva 10</vt:lpstr>
      <vt:lpstr>Diapositiva 11</vt:lpstr>
      <vt:lpstr> INCONVENIENTES: </vt:lpstr>
      <vt:lpstr>Proceso de Elaboración:</vt:lpstr>
      <vt:lpstr>Diapositiva 14</vt:lpstr>
      <vt:lpstr> Proceso de Uso: </vt:lpstr>
      <vt:lpstr>Diapositiva 16</vt:lpstr>
      <vt:lpstr>Diapositiva 17</vt:lpstr>
      <vt:lpstr>Diapositiva 18</vt:lpstr>
    </vt:vector>
  </TitlesOfParts>
  <Company>FAMILIA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UNIVERSIDAD TÉCNICA DEL NORTE</dc:title>
  <dc:creator>DIEGO</dc:creator>
  <cp:lastModifiedBy>jo</cp:lastModifiedBy>
  <cp:revision>25</cp:revision>
  <dcterms:created xsi:type="dcterms:W3CDTF">2008-05-15T04:11:17Z</dcterms:created>
  <dcterms:modified xsi:type="dcterms:W3CDTF">2009-07-05T23:49:01Z</dcterms:modified>
</cp:coreProperties>
</file>