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9C9EC-E320-4CF2-8EEE-E9A317A086E1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8C1EF-FE60-44B8-ABDF-CBA9F095B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740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8C1EF-FE60-44B8-ABDF-CBA9F095B13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3224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BB4FE0-5F06-4432-A18B-E77586DDF286}" type="datetimeFigureOut">
              <a:rPr lang="es-ES" smtClean="0"/>
              <a:t>17/01/2015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BB58D2-4FA9-43F7-A4CD-E85C3D3AE02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-9781"/>
            <a:ext cx="95750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Universidad Técnica del Norte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744545"/>
            <a:ext cx="9144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Facultad de Ciencias Administrativas y  Económicas</a:t>
            </a:r>
            <a:endParaRPr lang="es-ES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95301" y="2967335"/>
            <a:ext cx="65533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Contabilidad Superior y Auditoría</a:t>
            </a:r>
            <a:endParaRPr lang="es-ES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93021" y="3861048"/>
            <a:ext cx="7757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Presentación Final de Trabajo de Grado</a:t>
            </a:r>
            <a:endParaRPr lang="es-ES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9512" y="4737918"/>
            <a:ext cx="40823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Integrantes: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501228" y="5661248"/>
            <a:ext cx="460735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r>
              <a:rPr lang="es-ES" sz="2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Quilumbango</a:t>
            </a:r>
            <a:r>
              <a:rPr lang="es-E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s-E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Silva Estefanía </a:t>
            </a:r>
            <a:endParaRPr lang="es-ES" sz="2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Simbaña </a:t>
            </a:r>
            <a:r>
              <a:rPr lang="es-ES" sz="2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Gualacata</a:t>
            </a:r>
            <a:r>
              <a:rPr lang="es-E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Sandra </a:t>
            </a:r>
            <a:endParaRPr lang="es-ES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5381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784976" cy="5505792"/>
          </a:xfrm>
        </p:spPr>
        <p:txBody>
          <a:bodyPr>
            <a:normAutofit fontScale="25000" lnSpcReduction="20000"/>
          </a:bodyPr>
          <a:lstStyle/>
          <a:p>
            <a:pPr marL="45720" indent="0" algn="ctr">
              <a:buNone/>
            </a:pPr>
            <a:r>
              <a:rPr lang="es-EC" sz="11200" b="1" dirty="0">
                <a:latin typeface="Arial" pitchFamily="34" charset="0"/>
                <a:cs typeface="Arial" pitchFamily="34" charset="0"/>
              </a:rPr>
              <a:t>RECOMENDACIONES</a:t>
            </a:r>
            <a:endParaRPr lang="es-ES" sz="11200" b="1" dirty="0">
              <a:latin typeface="Arial" pitchFamily="34" charset="0"/>
              <a:cs typeface="Arial" pitchFamily="34" charset="0"/>
            </a:endParaRPr>
          </a:p>
          <a:p>
            <a:pPr marL="45720" lvl="0" indent="0">
              <a:buNone/>
            </a:pPr>
            <a:r>
              <a:rPr lang="es-EC" sz="8000" dirty="0"/>
              <a:t> </a:t>
            </a:r>
            <a:endParaRPr lang="es-ES" sz="8000" dirty="0"/>
          </a:p>
          <a:p>
            <a:pPr lvl="0" algn="just">
              <a:buFont typeface="Wingdings" pitchFamily="2" charset="2"/>
              <a:buChar char="Ø"/>
            </a:pPr>
            <a:r>
              <a:rPr lang="es-EC" sz="9600" dirty="0">
                <a:latin typeface="Arial" pitchFamily="34" charset="0"/>
                <a:cs typeface="Arial" pitchFamily="34" charset="0"/>
              </a:rPr>
              <a:t>Poner en práctica el Manual de Procedimientos  Administrativos y </a:t>
            </a:r>
            <a:r>
              <a:rPr lang="es-EC" sz="9600" dirty="0" smtClean="0">
                <a:latin typeface="Arial" pitchFamily="34" charset="0"/>
                <a:cs typeface="Arial" pitchFamily="34" charset="0"/>
              </a:rPr>
              <a:t>Financieros</a:t>
            </a:r>
            <a:r>
              <a:rPr lang="es-EC" sz="9600" dirty="0">
                <a:latin typeface="Arial" pitchFamily="34" charset="0"/>
                <a:cs typeface="Arial" pitchFamily="34" charset="0"/>
              </a:rPr>
              <a:t>.</a:t>
            </a:r>
            <a:endParaRPr lang="es-ES" sz="9600" dirty="0"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es-EC" sz="9600" dirty="0">
                <a:latin typeface="Arial" pitchFamily="34" charset="0"/>
                <a:cs typeface="Arial" pitchFamily="34" charset="0"/>
              </a:rPr>
              <a:t> </a:t>
            </a:r>
            <a:endParaRPr lang="es-ES" sz="96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s-EC" sz="9600" dirty="0">
                <a:latin typeface="Arial" pitchFamily="34" charset="0"/>
                <a:cs typeface="Arial" pitchFamily="34" charset="0"/>
              </a:rPr>
              <a:t>Aplicar  los procesos que se encuentran expuestos en el manual de </a:t>
            </a:r>
            <a:r>
              <a:rPr lang="es-EC" sz="9600" dirty="0" smtClean="0">
                <a:latin typeface="Arial" pitchFamily="34" charset="0"/>
                <a:cs typeface="Arial" pitchFamily="34" charset="0"/>
              </a:rPr>
              <a:t>procedimientos.</a:t>
            </a:r>
            <a:endParaRPr lang="es-ES" sz="9600" dirty="0"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endParaRPr lang="es-ES" sz="96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s-EC" sz="9600" dirty="0">
                <a:latin typeface="Arial" pitchFamily="34" charset="0"/>
                <a:cs typeface="Arial" pitchFamily="34" charset="0"/>
              </a:rPr>
              <a:t>Tomar en cuenta el plan estratégico </a:t>
            </a:r>
            <a:r>
              <a:rPr lang="es-EC" sz="9600" dirty="0" smtClean="0">
                <a:latin typeface="Arial" pitchFamily="34" charset="0"/>
                <a:cs typeface="Arial" pitchFamily="34" charset="0"/>
              </a:rPr>
              <a:t>propuesto.</a:t>
            </a:r>
            <a:endParaRPr lang="es-ES" sz="9600" dirty="0">
              <a:latin typeface="Arial" pitchFamily="34" charset="0"/>
              <a:cs typeface="Arial" pitchFamily="34" charset="0"/>
            </a:endParaRPr>
          </a:p>
          <a:p>
            <a:pPr marL="45720" lvl="0" indent="0" algn="just">
              <a:buNone/>
            </a:pPr>
            <a:endParaRPr lang="es-ES" sz="96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s-EC" sz="9600" dirty="0" smtClean="0">
                <a:latin typeface="Arial" pitchFamily="34" charset="0"/>
                <a:cs typeface="Arial" pitchFamily="34" charset="0"/>
              </a:rPr>
              <a:t>Aplicar el control </a:t>
            </a:r>
            <a:r>
              <a:rPr lang="es-EC" sz="9600" dirty="0">
                <a:latin typeface="Arial" pitchFamily="34" charset="0"/>
                <a:cs typeface="Arial" pitchFamily="34" charset="0"/>
              </a:rPr>
              <a:t>interno </a:t>
            </a:r>
            <a:r>
              <a:rPr lang="es-EC" sz="9600" dirty="0" smtClean="0">
                <a:latin typeface="Arial" pitchFamily="34" charset="0"/>
                <a:cs typeface="Arial" pitchFamily="34" charset="0"/>
              </a:rPr>
              <a:t>propuesto en las diferentes  áreas de la Compañía. </a:t>
            </a:r>
            <a:endParaRPr lang="es-ES" sz="9600" dirty="0">
              <a:latin typeface="Arial" pitchFamily="34" charset="0"/>
              <a:cs typeface="Arial" pitchFamily="34" charset="0"/>
            </a:endParaRPr>
          </a:p>
          <a:p>
            <a:pPr marL="45720" lvl="0" indent="0" algn="just">
              <a:buNone/>
            </a:pPr>
            <a:r>
              <a:rPr lang="es-EC" sz="9600" dirty="0">
                <a:latin typeface="Arial" pitchFamily="34" charset="0"/>
                <a:cs typeface="Arial" pitchFamily="34" charset="0"/>
              </a:rPr>
              <a:t> </a:t>
            </a:r>
            <a:endParaRPr lang="es-ES" sz="96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s-EC" sz="9600" dirty="0">
                <a:latin typeface="Arial" pitchFamily="34" charset="0"/>
                <a:cs typeface="Arial" pitchFamily="34" charset="0"/>
              </a:rPr>
              <a:t>Capacitar al personal sobre la aplicación de los manuales de funciones y </a:t>
            </a:r>
            <a:r>
              <a:rPr lang="es-EC" sz="9600" dirty="0" smtClean="0">
                <a:latin typeface="Arial" pitchFamily="34" charset="0"/>
                <a:cs typeface="Arial" pitchFamily="34" charset="0"/>
              </a:rPr>
              <a:t>procedimientos.</a:t>
            </a:r>
            <a:endParaRPr lang="es-ES" sz="9600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6328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8776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s-ES" sz="2800" b="1" dirty="0" smtClean="0"/>
              <a:t>Diagnóstico de la Compañía SSUYOCAR MOTORS S.A</a:t>
            </a:r>
            <a:r>
              <a:rPr lang="es-ES" sz="2800" dirty="0" smtClean="0"/>
              <a:t>. 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196752"/>
            <a:ext cx="8712968" cy="5400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C" sz="2000" dirty="0">
                <a:latin typeface="Arial" pitchFamily="34" charset="0"/>
                <a:cs typeface="Arial" pitchFamily="34" charset="0"/>
              </a:rPr>
              <a:t>E</a:t>
            </a:r>
            <a:r>
              <a:rPr lang="es-EC" sz="2000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es-EC" sz="2000" dirty="0">
                <a:latin typeface="Arial" pitchFamily="34" charset="0"/>
                <a:cs typeface="Arial" pitchFamily="34" charset="0"/>
              </a:rPr>
              <a:t>una compañía dedicada a la venta de </a:t>
            </a:r>
            <a:r>
              <a:rPr lang="es-EC" sz="2000" dirty="0" smtClean="0">
                <a:latin typeface="Arial" pitchFamily="34" charset="0"/>
                <a:cs typeface="Arial" pitchFamily="34" charset="0"/>
              </a:rPr>
              <a:t> vehículos</a:t>
            </a:r>
            <a:r>
              <a:rPr lang="es-EC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C" sz="2000" dirty="0" err="1" smtClean="0">
                <a:latin typeface="Arial" pitchFamily="34" charset="0"/>
                <a:cs typeface="Arial" pitchFamily="34" charset="0"/>
              </a:rPr>
              <a:t>seminuevos</a:t>
            </a:r>
            <a:r>
              <a:rPr lang="es-EC" sz="2000" dirty="0" smtClean="0">
                <a:latin typeface="Arial" pitchFamily="34" charset="0"/>
                <a:cs typeface="Arial" pitchFamily="34" charset="0"/>
              </a:rPr>
              <a:t> y accesorios para los mismos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  Actualmente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cuenta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con 12 empleados, mismos que con su desempeño ayudan al mejoramiento y cumplimiento de los objetivos y metas propuestas. 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EC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C" sz="2000" dirty="0">
                <a:latin typeface="Arial" pitchFamily="34" charset="0"/>
                <a:cs typeface="Arial" pitchFamily="34" charset="0"/>
              </a:rPr>
              <a:t>pesar de su crecimiento y </a:t>
            </a:r>
            <a:r>
              <a:rPr lang="es-EC" sz="2000" dirty="0" smtClean="0">
                <a:latin typeface="Arial" pitchFamily="34" charset="0"/>
                <a:cs typeface="Arial" pitchFamily="34" charset="0"/>
              </a:rPr>
              <a:t>desarrollo </a:t>
            </a:r>
            <a:r>
              <a:rPr lang="es-EC" sz="2000" dirty="0">
                <a:latin typeface="Arial" pitchFamily="34" charset="0"/>
                <a:cs typeface="Arial" pitchFamily="34" charset="0"/>
              </a:rPr>
              <a:t>carece de ciertas herramientas técnicas que </a:t>
            </a:r>
            <a:r>
              <a:rPr lang="es-EC" sz="2000" dirty="0" smtClean="0">
                <a:latin typeface="Arial" pitchFamily="34" charset="0"/>
                <a:cs typeface="Arial" pitchFamily="34" charset="0"/>
              </a:rPr>
              <a:t>no le </a:t>
            </a:r>
            <a:r>
              <a:rPr lang="es-EC" sz="2000" dirty="0">
                <a:latin typeface="Arial" pitchFamily="34" charset="0"/>
                <a:cs typeface="Arial" pitchFamily="34" charset="0"/>
              </a:rPr>
              <a:t>permitan conocer de manera </a:t>
            </a:r>
            <a:r>
              <a:rPr lang="es-EC" sz="2000" dirty="0" smtClean="0">
                <a:latin typeface="Arial" pitchFamily="34" charset="0"/>
                <a:cs typeface="Arial" pitchFamily="34" charset="0"/>
              </a:rPr>
              <a:t>efectiva </a:t>
            </a:r>
            <a:r>
              <a:rPr lang="es-EC" sz="2000" dirty="0">
                <a:latin typeface="Arial" pitchFamily="34" charset="0"/>
                <a:cs typeface="Arial" pitchFamily="34" charset="0"/>
              </a:rPr>
              <a:t>como se está realizando la gestión en los procesos </a:t>
            </a:r>
            <a:r>
              <a:rPr lang="es-EC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C" sz="2000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problemas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con los que se enfrenta la compañía son:  </a:t>
            </a:r>
            <a:r>
              <a:rPr lang="es-US" sz="2000" dirty="0">
                <a:latin typeface="Arial" pitchFamily="34" charset="0"/>
                <a:cs typeface="Arial" pitchFamily="34" charset="0"/>
              </a:rPr>
              <a:t>falta de un control interno, </a:t>
            </a:r>
            <a:r>
              <a:rPr lang="es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US" sz="2000" dirty="0">
                <a:latin typeface="Arial" pitchFamily="34" charset="0"/>
                <a:cs typeface="Arial" pitchFamily="34" charset="0"/>
              </a:rPr>
              <a:t>políticas </a:t>
            </a:r>
            <a:r>
              <a:rPr lang="es-US" sz="2000" dirty="0" smtClean="0">
                <a:latin typeface="Arial" pitchFamily="34" charset="0"/>
                <a:cs typeface="Arial" pitchFamily="34" charset="0"/>
              </a:rPr>
              <a:t>internas, </a:t>
            </a:r>
            <a:r>
              <a:rPr lang="es-EC" sz="2000" dirty="0" smtClean="0">
                <a:latin typeface="Arial" pitchFamily="34" charset="0"/>
                <a:cs typeface="Arial" pitchFamily="34" charset="0"/>
              </a:rPr>
              <a:t>y no cuenta con una </a:t>
            </a:r>
            <a:r>
              <a:rPr lang="es-EC" sz="2000" dirty="0">
                <a:latin typeface="Arial" pitchFamily="34" charset="0"/>
                <a:cs typeface="Arial" pitchFamily="34" charset="0"/>
              </a:rPr>
              <a:t>planificación adecuada, donde los procesos no dan los resultados  </a:t>
            </a:r>
            <a:r>
              <a:rPr lang="es-EC" sz="2000" dirty="0" smtClean="0">
                <a:latin typeface="Arial" pitchFamily="34" charset="0"/>
                <a:cs typeface="Arial" pitchFamily="34" charset="0"/>
              </a:rPr>
              <a:t>deseados.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659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C" sz="2800" dirty="0" smtClean="0">
                <a:latin typeface="Arial" pitchFamily="34" charset="0"/>
                <a:cs typeface="Arial" pitchFamily="34" charset="0"/>
              </a:rPr>
              <a:t>OBJETIVOS DEL DIAGNÓSTICO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0" y="731520"/>
            <a:ext cx="9144000" cy="665792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endParaRPr lang="es-EC" sz="28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s-EC" sz="2400" dirty="0" smtClean="0">
                <a:latin typeface="Arial" pitchFamily="34" charset="0"/>
                <a:cs typeface="Arial" pitchFamily="34" charset="0"/>
              </a:rPr>
              <a:t>Conocer la estructura organizacional de la compañía “SSUYOCAR MOTORS S.A.”  de la ciudad de </a:t>
            </a:r>
            <a:r>
              <a:rPr lang="es-EC" sz="2400" dirty="0" err="1" smtClean="0">
                <a:latin typeface="Arial" pitchFamily="34" charset="0"/>
                <a:cs typeface="Arial" pitchFamily="34" charset="0"/>
              </a:rPr>
              <a:t>Atuntaqui</a:t>
            </a:r>
            <a:r>
              <a:rPr lang="es-EC" sz="2400" dirty="0" smtClean="0">
                <a:latin typeface="Arial" pitchFamily="34" charset="0"/>
                <a:cs typeface="Arial" pitchFamily="34" charset="0"/>
              </a:rPr>
              <a:t>, cantón Antonio Ante, provincia de Imbabura.</a:t>
            </a:r>
          </a:p>
          <a:p>
            <a:pPr marL="45720" lvl="0" indent="0" algn="just">
              <a:buNone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s-EC" sz="2400" dirty="0" smtClean="0">
                <a:latin typeface="Arial" pitchFamily="34" charset="0"/>
                <a:cs typeface="Arial" pitchFamily="34" charset="0"/>
              </a:rPr>
              <a:t>Determinar las actividades que realizan los empleados de la compañía “SSUYOCAR MOTORS S.A.”.</a:t>
            </a:r>
          </a:p>
          <a:p>
            <a:pPr marL="45720" lvl="0" indent="0" algn="just">
              <a:buNone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s-EC" sz="2400" dirty="0" smtClean="0">
                <a:latin typeface="Arial" pitchFamily="34" charset="0"/>
                <a:cs typeface="Arial" pitchFamily="34" charset="0"/>
              </a:rPr>
              <a:t>Conocer la normativa legal y contable de la compañía.</a:t>
            </a:r>
          </a:p>
          <a:p>
            <a:pPr marL="45720" lvl="0" indent="0" algn="just">
              <a:buNone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s-EC" sz="2400" dirty="0" smtClean="0">
                <a:latin typeface="Arial" pitchFamily="34" charset="0"/>
                <a:cs typeface="Arial" pitchFamily="34" charset="0"/>
              </a:rPr>
              <a:t>Verificar la existencia de normas de control interno de la compañía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086162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MATRIZ </a:t>
            </a:r>
            <a:r>
              <a:rPr lang="es-ES" sz="2800" b="1" dirty="0" err="1" smtClean="0">
                <a:latin typeface="Arial" pitchFamily="34" charset="0"/>
                <a:cs typeface="Arial" pitchFamily="34" charset="0"/>
              </a:rPr>
              <a:t>FODA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76693189"/>
              </p:ext>
            </p:extLst>
          </p:nvPr>
        </p:nvGraphicFramePr>
        <p:xfrm>
          <a:off x="179512" y="908720"/>
          <a:ext cx="8784976" cy="5831960"/>
        </p:xfrm>
        <a:graphic>
          <a:graphicData uri="http://schemas.openxmlformats.org/drawingml/2006/table">
            <a:tbl>
              <a:tblPr firstRow="1" firstCol="1" bandRow="1">
                <a:tableStyleId>{EB9631B5-78F2-41C9-869B-9F39066F8104}</a:tableStyleId>
              </a:tblPr>
              <a:tblGrid>
                <a:gridCol w="4264390"/>
                <a:gridCol w="4520586"/>
              </a:tblGrid>
              <a:tr h="5040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C" sz="1600" b="1" dirty="0" smtClean="0">
                          <a:solidFill>
                            <a:schemeClr val="tx1"/>
                          </a:solidFill>
                          <a:effectLst/>
                        </a:rPr>
                        <a:t>FORTALEZAS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7" marR="3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solidFill>
                            <a:schemeClr val="tx1"/>
                          </a:solidFill>
                          <a:effectLst/>
                        </a:rPr>
                        <a:t>OPORTUNIDADES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6147" marR="36147" marT="0" marB="0"/>
                </a:tc>
              </a:tr>
              <a:tr h="210614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</a:rPr>
                        <a:t>Los niveles jerárquicas de la compañía conocen sus roles y </a:t>
                      </a: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funciones.</a:t>
                      </a:r>
                      <a:endParaRPr lang="es-ES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es-EC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Los </a:t>
                      </a: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</a:rPr>
                        <a:t>directivos de la compañía toman en cuenta la opinión y decisión de sus empleados</a:t>
                      </a: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s-E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Cuentan </a:t>
                      </a: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</a:rPr>
                        <a:t>con programas de capacitación tanto directivos como empleados</a:t>
                      </a: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s-E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7" marR="36147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Crecimiento </a:t>
                      </a: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</a:rPr>
                        <a:t>económico constante en el mercado automotriz.</a:t>
                      </a:r>
                      <a:endParaRPr lang="es-E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Implementar </a:t>
                      </a: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</a:rPr>
                        <a:t>un Manual de procedimientos Administrativos y Financieros acorde a las necesidades de la compañía.</a:t>
                      </a:r>
                      <a:endParaRPr lang="es-E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7" marR="36147" marT="0" marB="0"/>
                </a:tc>
              </a:tr>
              <a:tr h="25737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solidFill>
                            <a:schemeClr val="tx1"/>
                          </a:solidFill>
                          <a:effectLst/>
                        </a:rPr>
                        <a:t>DEBILIDADES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7" marR="3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solidFill>
                            <a:schemeClr val="tx1"/>
                          </a:solidFill>
                          <a:effectLst/>
                        </a:rPr>
                        <a:t>AMENAZAS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6147" marR="36147" marT="0" marB="0"/>
                </a:tc>
              </a:tr>
              <a:tr h="16535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Carece </a:t>
                      </a: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</a:rPr>
                        <a:t>de una misión, visión, valores y objetivos </a:t>
                      </a: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institucionales.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No </a:t>
                      </a: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</a:rPr>
                        <a:t>cuenta con un organigrama </a:t>
                      </a: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estructural.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es-E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0" dirty="0" smtClean="0">
                          <a:solidFill>
                            <a:schemeClr val="tx1"/>
                          </a:solidFill>
                          <a:effectLst/>
                        </a:rPr>
                        <a:t>No </a:t>
                      </a: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</a:rPr>
                        <a:t>cuentan con un control interno en cada área que garantice la productividad.</a:t>
                      </a:r>
                      <a:endParaRPr lang="es-E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7" marR="3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s-EC" sz="1600" b="0" dirty="0">
                          <a:solidFill>
                            <a:schemeClr val="tx1"/>
                          </a:solidFill>
                          <a:effectLst/>
                        </a:rPr>
                        <a:t>erdida de posicionamiento en el mercado por la introducción de nuevas empresas que realizan la misma actividad.</a:t>
                      </a:r>
                      <a:endParaRPr lang="es-E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7" marR="3614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03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64096"/>
          </a:xfrm>
        </p:spPr>
        <p:txBody>
          <a:bodyPr>
            <a:normAutofit fontScale="90000"/>
          </a:bodyPr>
          <a:lstStyle/>
          <a:p>
            <a:pPr marL="0" lvl="0" indent="0" algn="ctr">
              <a:buNone/>
            </a:pPr>
            <a:r>
              <a:rPr lang="es-EC" sz="2200" b="1" dirty="0">
                <a:latin typeface="Arial" pitchFamily="34" charset="0"/>
                <a:cs typeface="Arial" pitchFamily="34" charset="0"/>
              </a:rPr>
              <a:t>PROPUESTA: MANUAL DE PROCEDIMIENTOS ADMINISTRATIVOS-FINANCIEROS PARA LA COMPAÑÍA SSUYOCAR MOTORS S.A.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0" y="1124744"/>
            <a:ext cx="9144000" cy="59046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MARCO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ESTRATÉGICO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DE LA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COMPAÑÍA SSUYOCAR MOTORS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S.A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.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C" sz="2400" dirty="0" smtClean="0"/>
              <a:t>ORGANIGRAMA ESTRUCTURAL</a:t>
            </a:r>
            <a:endParaRPr lang="es-ES" sz="2400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C" sz="2400" dirty="0" smtClean="0"/>
              <a:t>ORGANIGRAMA FUNCIONAL</a:t>
            </a:r>
            <a:endParaRPr lang="es-ES" sz="2400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C" sz="2400" dirty="0" smtClean="0"/>
              <a:t>MANUALES </a:t>
            </a:r>
            <a:r>
              <a:rPr lang="es-EC" sz="2400" dirty="0"/>
              <a:t>DE </a:t>
            </a:r>
            <a:r>
              <a:rPr lang="es-EC" sz="2400" dirty="0" smtClean="0"/>
              <a:t>FUNCIONES</a:t>
            </a:r>
            <a:endParaRPr lang="es-ES" sz="2400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C" sz="2400" dirty="0" smtClean="0"/>
              <a:t>MANUAL </a:t>
            </a:r>
            <a:r>
              <a:rPr lang="es-EC" sz="2400" dirty="0"/>
              <a:t>DE PROCEDIMIENTOS </a:t>
            </a:r>
            <a:r>
              <a:rPr lang="es-EC" sz="2400" dirty="0" smtClean="0"/>
              <a:t>ADMINISTRATIVO</a:t>
            </a:r>
            <a:endParaRPr lang="es-ES" sz="2400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C" sz="2400" dirty="0" smtClean="0"/>
              <a:t>MANUAL </a:t>
            </a:r>
            <a:r>
              <a:rPr lang="es-EC" sz="2400" dirty="0"/>
              <a:t>DE </a:t>
            </a:r>
            <a:r>
              <a:rPr lang="es-EC" sz="2400" dirty="0" smtClean="0"/>
              <a:t>CONTABILIDAD</a:t>
            </a:r>
            <a:endParaRPr lang="es-ES" sz="24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C" sz="2400" dirty="0" smtClean="0"/>
              <a:t>CONTROL INTERNO</a:t>
            </a:r>
            <a:endParaRPr lang="es-EC" sz="2400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C" sz="2400" dirty="0" smtClean="0"/>
              <a:t>REGLAMENTO </a:t>
            </a:r>
            <a:r>
              <a:rPr lang="es-EC" sz="2400" dirty="0"/>
              <a:t>INTERNO DE TRABAJO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8481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96944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463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468544" cy="7029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7569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4" b="12878"/>
          <a:stretch/>
        </p:blipFill>
        <p:spPr bwMode="auto">
          <a:xfrm>
            <a:off x="0" y="116631"/>
            <a:ext cx="9144000" cy="6900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4864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6637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2800" b="1" dirty="0" smtClean="0"/>
          </a:p>
          <a:p>
            <a:pPr algn="ctr"/>
            <a:r>
              <a:rPr lang="es-EC" sz="2800" b="1" dirty="0" smtClean="0"/>
              <a:t>CONCLUSIONES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es-ES" sz="2800" dirty="0"/>
          </a:p>
          <a:p>
            <a:pPr marL="457200" lvl="0" indent="-457200">
              <a:buFont typeface="Wingdings" pitchFamily="2" charset="2"/>
              <a:buChar char="Ø"/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s-EC" sz="2800" dirty="0">
                <a:latin typeface="Arial" pitchFamily="34" charset="0"/>
                <a:cs typeface="Arial" pitchFamily="34" charset="0"/>
              </a:rPr>
              <a:t>cuenta con un documento que les ayude a tener una mejor organización y control de sus actividades, </a:t>
            </a:r>
            <a:endParaRPr lang="es-EC" sz="28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s-EC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s-EC" sz="2800" dirty="0">
                <a:latin typeface="Arial" pitchFamily="34" charset="0"/>
                <a:cs typeface="Arial" pitchFamily="34" charset="0"/>
              </a:rPr>
              <a:t>tiene una adecuada asignación de 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funciones.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es-EC" sz="28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s-EC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s-EC" sz="2800" dirty="0">
                <a:latin typeface="Arial" pitchFamily="34" charset="0"/>
                <a:cs typeface="Arial" pitchFamily="34" charset="0"/>
              </a:rPr>
              <a:t>se encuentran establecidos los niveles 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jerárquicos.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s-EC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s-EC" sz="2800" dirty="0">
                <a:latin typeface="Arial" pitchFamily="34" charset="0"/>
                <a:cs typeface="Arial" pitchFamily="34" charset="0"/>
              </a:rPr>
              <a:t>cuenta con un plan 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estratégico</a:t>
            </a:r>
            <a:r>
              <a:rPr lang="es-EC" sz="2800" dirty="0">
                <a:latin typeface="Arial" pitchFamily="34" charset="0"/>
                <a:cs typeface="Arial" pitchFamily="34" charset="0"/>
              </a:rPr>
              <a:t>.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s-EC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s-EC" sz="2800" dirty="0">
                <a:latin typeface="Arial" pitchFamily="34" charset="0"/>
                <a:cs typeface="Arial" pitchFamily="34" charset="0"/>
              </a:rPr>
              <a:t>existe un control interno en el manejo de la entrada y salida de los </a:t>
            </a:r>
            <a:r>
              <a:rPr lang="es-EC" sz="2800" dirty="0" smtClean="0">
                <a:latin typeface="Arial" pitchFamily="34" charset="0"/>
                <a:cs typeface="Arial" pitchFamily="34" charset="0"/>
              </a:rPr>
              <a:t>inventarios.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998052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206</TotalTime>
  <Words>414</Words>
  <Application>Microsoft Office PowerPoint</Application>
  <PresentationFormat>Presentación en pantalla (4:3)</PresentationFormat>
  <Paragraphs>77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Transmisión de listas</vt:lpstr>
      <vt:lpstr>Presentación de PowerPoint</vt:lpstr>
      <vt:lpstr>Diagnóstico de la Compañía SSUYOCAR MOTORS S.A. </vt:lpstr>
      <vt:lpstr>OBJETIVOS DEL DIAGNÓSTICO</vt:lpstr>
      <vt:lpstr>MATRIZ FODA</vt:lpstr>
      <vt:lpstr>PROPUESTA: MANUAL DE PROCEDIMIENTOS ADMINISTRATIVOS-FINANCIEROS PARA LA COMPAÑÍA SSUYOCAR MOTORS S.A.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invitado</dc:creator>
  <cp:lastModifiedBy>invitado</cp:lastModifiedBy>
  <cp:revision>18</cp:revision>
  <dcterms:created xsi:type="dcterms:W3CDTF">2015-01-16T13:45:30Z</dcterms:created>
  <dcterms:modified xsi:type="dcterms:W3CDTF">2015-01-17T14:20:31Z</dcterms:modified>
</cp:coreProperties>
</file>