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3" r:id="rId5"/>
    <p:sldId id="273" r:id="rId6"/>
    <p:sldId id="274" r:id="rId7"/>
    <p:sldId id="26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1E3E-6EF4-4A9D-82E5-ACBC4F126193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6ECEC-D03C-475C-85FA-D0BE089D98B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999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6ECEC-D03C-475C-85FA-D0BE089D98B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025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839FFA-D0EA-419E-B089-7203E5D98932}" type="datetimeFigureOut">
              <a:rPr lang="es-EC" smtClean="0"/>
              <a:t>04/02/2015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78E262-48C8-4EA7-BB3D-3A18CD44F9B7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756263" cy="4104456"/>
          </a:xfrm>
        </p:spPr>
        <p:txBody>
          <a:bodyPr/>
          <a:lstStyle/>
          <a:p>
            <a:r>
              <a:rPr lang="es-ES" sz="20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UNIVERSIDAD TÉCNICA DEL NORTE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FACULTAD DE CIENCIAS ADMINISTRATIVAS Y ECONÓMICAS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CARRERA DE INGENIERÍA EN ADMINISTRACIÓN PÚBLICA DE GOBIERNOS SECCIONALES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Presentación </a:t>
            </a: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DEL TRABAJO DE GRADO  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TEMA: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“MANUAL DE PROCEDIMIENTOS ADMINISTRATIVOS PARA LA JUNTA PARROQUIAL  DE CUELLAJE DEL CANTÓN COTACACHI, PROVINCIA DE IMBABURA</a:t>
            </a:r>
            <a:r>
              <a:rPr lang="es-E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s-E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ES" sz="20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ECHEVERRÍA FLORES, MARCO ANTONIO </a:t>
            </a:r>
            <a: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SELLO NORMAL CORREO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9872" y="296532"/>
            <a:ext cx="22322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1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30 Imagen" descr="Descripción: H:\DCIM\101MSDCF\DSC005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216" y="-19713"/>
            <a:ext cx="93402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62 Rectángulo"/>
          <p:cNvSpPr/>
          <p:nvPr/>
        </p:nvSpPr>
        <p:spPr>
          <a:xfrm>
            <a:off x="3326347" y="1052737"/>
            <a:ext cx="2042795" cy="4126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400" dirty="0">
                <a:effectLst/>
                <a:latin typeface="Times New Roman"/>
                <a:ea typeface="Calibri"/>
                <a:cs typeface="Times New Roman"/>
              </a:rPr>
              <a:t>ASAMBLEA GENERAL</a:t>
            </a:r>
            <a:endParaRPr lang="es-EC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cxnSp>
        <p:nvCxnSpPr>
          <p:cNvPr id="6" name="274 Conector recto"/>
          <p:cNvCxnSpPr/>
          <p:nvPr/>
        </p:nvCxnSpPr>
        <p:spPr>
          <a:xfrm>
            <a:off x="4327108" y="1468859"/>
            <a:ext cx="0" cy="664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276 Conector recto"/>
          <p:cNvCxnSpPr/>
          <p:nvPr/>
        </p:nvCxnSpPr>
        <p:spPr>
          <a:xfrm flipV="1">
            <a:off x="2283043" y="2132434"/>
            <a:ext cx="2040890" cy="1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277 Conector recto"/>
          <p:cNvCxnSpPr/>
          <p:nvPr/>
        </p:nvCxnSpPr>
        <p:spPr>
          <a:xfrm>
            <a:off x="2283043" y="2133069"/>
            <a:ext cx="0" cy="13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78 Conector recto"/>
          <p:cNvCxnSpPr/>
          <p:nvPr/>
        </p:nvCxnSpPr>
        <p:spPr>
          <a:xfrm>
            <a:off x="4323933" y="2441044"/>
            <a:ext cx="13893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279 Rectángulo"/>
          <p:cNvSpPr/>
          <p:nvPr/>
        </p:nvSpPr>
        <p:spPr>
          <a:xfrm>
            <a:off x="3326347" y="1649834"/>
            <a:ext cx="2042795" cy="29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PRESIDENTE DEL G.A.D</a:t>
            </a:r>
          </a:p>
        </p:txBody>
      </p:sp>
      <p:sp>
        <p:nvSpPr>
          <p:cNvPr id="11" name="280 Rectángulo"/>
          <p:cNvSpPr/>
          <p:nvPr/>
        </p:nvSpPr>
        <p:spPr>
          <a:xfrm>
            <a:off x="1783298" y="2271499"/>
            <a:ext cx="1379855" cy="29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effectLst/>
                <a:latin typeface="Times New Roman"/>
                <a:ea typeface="Calibri"/>
                <a:cs typeface="Times New Roman"/>
              </a:rPr>
              <a:t>SECRETARIO(A)</a:t>
            </a:r>
          </a:p>
        </p:txBody>
      </p:sp>
      <p:sp>
        <p:nvSpPr>
          <p:cNvPr id="12" name="281 Rectángulo"/>
          <p:cNvSpPr/>
          <p:nvPr/>
        </p:nvSpPr>
        <p:spPr>
          <a:xfrm>
            <a:off x="5715853" y="2288644"/>
            <a:ext cx="1146810" cy="274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COMISIONES</a:t>
            </a:r>
          </a:p>
        </p:txBody>
      </p:sp>
      <p:cxnSp>
        <p:nvCxnSpPr>
          <p:cNvPr id="13" name="282 Conector recto"/>
          <p:cNvCxnSpPr/>
          <p:nvPr/>
        </p:nvCxnSpPr>
        <p:spPr>
          <a:xfrm>
            <a:off x="4327108" y="2133069"/>
            <a:ext cx="0" cy="793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283 Conector recto"/>
          <p:cNvCxnSpPr/>
          <p:nvPr/>
        </p:nvCxnSpPr>
        <p:spPr>
          <a:xfrm>
            <a:off x="2238593" y="2924279"/>
            <a:ext cx="20847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285 Conector recto"/>
          <p:cNvCxnSpPr/>
          <p:nvPr/>
        </p:nvCxnSpPr>
        <p:spPr>
          <a:xfrm>
            <a:off x="4324568" y="2927454"/>
            <a:ext cx="0" cy="17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286 Conector recto"/>
          <p:cNvCxnSpPr/>
          <p:nvPr/>
        </p:nvCxnSpPr>
        <p:spPr>
          <a:xfrm>
            <a:off x="2239863" y="2927454"/>
            <a:ext cx="0" cy="17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89 Rectángulo"/>
          <p:cNvSpPr/>
          <p:nvPr/>
        </p:nvSpPr>
        <p:spPr>
          <a:xfrm>
            <a:off x="1625183" y="3099539"/>
            <a:ext cx="1893570" cy="310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effectLst/>
                <a:latin typeface="Times New Roman"/>
                <a:ea typeface="Calibri"/>
                <a:cs typeface="Times New Roman"/>
              </a:rPr>
              <a:t>Dep. ADMINISTRATIVO</a:t>
            </a:r>
          </a:p>
        </p:txBody>
      </p:sp>
      <p:sp>
        <p:nvSpPr>
          <p:cNvPr id="18" name="290 Rectángulo"/>
          <p:cNvSpPr/>
          <p:nvPr/>
        </p:nvSpPr>
        <p:spPr>
          <a:xfrm>
            <a:off x="3636228" y="3099539"/>
            <a:ext cx="1732915" cy="310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200">
                <a:effectLst/>
                <a:latin typeface="Times New Roman"/>
                <a:ea typeface="Calibri"/>
                <a:cs typeface="Times New Roman"/>
              </a:rPr>
              <a:t>Dep. CONTABLE</a:t>
            </a:r>
          </a:p>
        </p:txBody>
      </p:sp>
      <p:cxnSp>
        <p:nvCxnSpPr>
          <p:cNvPr id="19" name="291 Conector recto"/>
          <p:cNvCxnSpPr/>
          <p:nvPr/>
        </p:nvCxnSpPr>
        <p:spPr>
          <a:xfrm>
            <a:off x="3510498" y="3643734"/>
            <a:ext cx="3312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292 Conector recto"/>
          <p:cNvCxnSpPr/>
          <p:nvPr/>
        </p:nvCxnSpPr>
        <p:spPr>
          <a:xfrm>
            <a:off x="3516213" y="3643734"/>
            <a:ext cx="0" cy="146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93 Conector recto"/>
          <p:cNvCxnSpPr/>
          <p:nvPr/>
        </p:nvCxnSpPr>
        <p:spPr>
          <a:xfrm>
            <a:off x="4482048" y="3643734"/>
            <a:ext cx="0" cy="146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94 Conector recto"/>
          <p:cNvCxnSpPr/>
          <p:nvPr/>
        </p:nvCxnSpPr>
        <p:spPr>
          <a:xfrm>
            <a:off x="5715218" y="3643099"/>
            <a:ext cx="0" cy="146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95 Conector recto"/>
          <p:cNvCxnSpPr/>
          <p:nvPr/>
        </p:nvCxnSpPr>
        <p:spPr>
          <a:xfrm>
            <a:off x="6829008" y="3643734"/>
            <a:ext cx="0" cy="146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96 Rectángulo"/>
          <p:cNvSpPr/>
          <p:nvPr/>
        </p:nvSpPr>
        <p:spPr>
          <a:xfrm>
            <a:off x="2619593" y="3791689"/>
            <a:ext cx="1246505" cy="1293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COMISIÓN DE PRODUCCIÓN, TURISMO, MEDIO AMBIENTE</a:t>
            </a:r>
          </a:p>
        </p:txBody>
      </p:sp>
      <p:sp>
        <p:nvSpPr>
          <p:cNvPr id="25" name="297 Rectángulo"/>
          <p:cNvSpPr/>
          <p:nvPr/>
        </p:nvSpPr>
        <p:spPr>
          <a:xfrm>
            <a:off x="3930233" y="3791689"/>
            <a:ext cx="982980" cy="1293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COMISIÓN DE OBRA PÚBLICA, VIALIDAD</a:t>
            </a:r>
          </a:p>
        </p:txBody>
      </p:sp>
      <p:sp>
        <p:nvSpPr>
          <p:cNvPr id="26" name="298 Rectángulo"/>
          <p:cNvSpPr/>
          <p:nvPr/>
        </p:nvSpPr>
        <p:spPr>
          <a:xfrm>
            <a:off x="5000208" y="3791689"/>
            <a:ext cx="1085850" cy="1293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COMISIÓN DE EDUCACIÓN CULTURA</a:t>
            </a:r>
          </a:p>
        </p:txBody>
      </p:sp>
      <p:sp>
        <p:nvSpPr>
          <p:cNvPr id="27" name="299 Rectángulo"/>
          <p:cNvSpPr/>
          <p:nvPr/>
        </p:nvSpPr>
        <p:spPr>
          <a:xfrm>
            <a:off x="6138763" y="3791689"/>
            <a:ext cx="1025525" cy="1293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200" dirty="0">
                <a:effectLst/>
                <a:latin typeface="Times New Roman"/>
                <a:ea typeface="Calibri"/>
                <a:cs typeface="Times New Roman"/>
              </a:rPr>
              <a:t>COMISIÓN DE SERVICIOS BÁSICOS, SALUD </a:t>
            </a:r>
          </a:p>
        </p:txBody>
      </p:sp>
      <p:cxnSp>
        <p:nvCxnSpPr>
          <p:cNvPr id="28" name="288 Conector recto"/>
          <p:cNvCxnSpPr/>
          <p:nvPr/>
        </p:nvCxnSpPr>
        <p:spPr>
          <a:xfrm>
            <a:off x="6203533" y="2565504"/>
            <a:ext cx="0" cy="1075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98962" y="116632"/>
            <a:ext cx="6048672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ESTRUCTURA ORGANIZACIONAL PROPUESTA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es-EC" dirty="0" smtClean="0"/>
              <a:t>IMPACTOS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67544" y="2274838"/>
                <a:ext cx="8352928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3200" b="1" dirty="0" smtClean="0"/>
                  <a:t>Impacto social. </a:t>
                </a:r>
                <a:endParaRPr lang="es-EC" sz="3200" dirty="0"/>
              </a:p>
              <a:p>
                <a14:m>
                  <m:oMath xmlns:m="http://schemas.openxmlformats.org/officeDocument/2006/math">
                    <m:r>
                      <a:rPr lang="es-EC" sz="3200" b="0" i="0" smtClean="0">
                        <a:latin typeface="Cambria Math"/>
                      </a:rPr>
                      <m:t>                             </m:t>
                    </m:r>
                    <m:r>
                      <m:rPr>
                        <m:sty m:val="p"/>
                      </m:rPr>
                      <a:rPr lang="es-ES" sz="3200">
                        <a:latin typeface="Cambria Math"/>
                      </a:rPr>
                      <m:t>Impacto</m:t>
                    </m:r>
                    <m:r>
                      <a:rPr lang="es-ES" sz="3200" i="1">
                        <a:latin typeface="Cambria Math"/>
                      </a:rPr>
                      <m:t>=</m:t>
                    </m:r>
                    <m:r>
                      <a:rPr lang="es-EC" sz="3200" b="0" i="0" smtClean="0">
                        <a:latin typeface="Cambria Math"/>
                      </a:rPr>
                      <m:t>93.33</m:t>
                    </m:r>
                  </m:oMath>
                </a14:m>
                <a:r>
                  <a:rPr lang="es-EC" sz="3200" dirty="0" smtClean="0"/>
                  <a:t>%</a:t>
                </a:r>
                <a:endParaRPr lang="es-EC" sz="3200" dirty="0"/>
              </a:p>
              <a:p>
                <a:r>
                  <a:rPr lang="es-ES" sz="3200" b="1" dirty="0"/>
                  <a:t>Impacto institucional.</a:t>
                </a:r>
                <a:endParaRPr lang="es-EC" sz="3200" dirty="0"/>
              </a:p>
              <a:p>
                <a:r>
                  <a:rPr lang="es-ES" sz="3200" dirty="0" smtClean="0"/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3200">
                        <a:latin typeface="Cambria Math"/>
                      </a:rPr>
                      <m:t>Impacto</m:t>
                    </m:r>
                    <m:r>
                      <a:rPr lang="es-ES" sz="3200" i="1">
                        <a:latin typeface="Cambria Math"/>
                      </a:rPr>
                      <m:t>=</m:t>
                    </m:r>
                    <m:r>
                      <a:rPr lang="es-EC" sz="3200" b="0" i="0" smtClean="0">
                        <a:latin typeface="Cambria Math"/>
                      </a:rPr>
                      <m:t>93.33%</m:t>
                    </m:r>
                  </m:oMath>
                </a14:m>
                <a:endParaRPr lang="es-EC" sz="3200" dirty="0"/>
              </a:p>
              <a:p>
                <a:r>
                  <a:rPr lang="es-ES" sz="3200" b="1" dirty="0"/>
                  <a:t>Impacto </a:t>
                </a:r>
                <a:r>
                  <a:rPr lang="es-ES" sz="3200" b="1" dirty="0" smtClean="0"/>
                  <a:t>cultural. </a:t>
                </a:r>
                <a:endParaRPr lang="es-EC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200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s-ES" sz="3200">
                          <a:latin typeface="Cambria Math"/>
                        </a:rPr>
                        <m:t>Impacto</m:t>
                      </m:r>
                      <m:r>
                        <a:rPr lang="es-ES" sz="3200" i="1">
                          <a:latin typeface="Cambria Math"/>
                        </a:rPr>
                        <m:t>=</m:t>
                      </m:r>
                      <m:r>
                        <a:rPr lang="es-EC" sz="3200" b="0" i="0" smtClean="0">
                          <a:latin typeface="Cambria Math"/>
                        </a:rPr>
                        <m:t>86.67%</m:t>
                      </m:r>
                    </m:oMath>
                  </m:oMathPara>
                </a14:m>
                <a:endParaRPr lang="es-EC" sz="3200" dirty="0"/>
              </a:p>
              <a:p>
                <a:r>
                  <a:rPr lang="es-ES" sz="3200" b="1" dirty="0"/>
                  <a:t>Impacto político.</a:t>
                </a:r>
                <a:endParaRPr lang="es-EC" sz="3200" dirty="0"/>
              </a:p>
              <a:p>
                <a14:m>
                  <m:oMath xmlns:m="http://schemas.openxmlformats.org/officeDocument/2006/math">
                    <m:r>
                      <a:rPr lang="es-EC" sz="3200" b="0" i="0" smtClean="0">
                        <a:latin typeface="Cambria Math"/>
                      </a:rPr>
                      <m:t>                            </m:t>
                    </m:r>
                    <m:r>
                      <m:rPr>
                        <m:sty m:val="p"/>
                      </m:rPr>
                      <a:rPr lang="es-ES" sz="3200">
                        <a:latin typeface="Cambria Math"/>
                      </a:rPr>
                      <m:t>Impacto</m:t>
                    </m:r>
                    <m:r>
                      <a:rPr lang="es-EC" sz="3200" b="0" i="1" smtClean="0">
                        <a:latin typeface="Cambria Math"/>
                      </a:rPr>
                      <m:t> </m:t>
                    </m:r>
                    <m:r>
                      <a:rPr lang="es-ES" sz="3200" i="1">
                        <a:latin typeface="Cambria Math"/>
                      </a:rPr>
                      <m:t>=</m:t>
                    </m:r>
                    <m:r>
                      <a:rPr lang="es-EC" sz="3200" b="0" i="0" smtClean="0">
                        <a:latin typeface="Cambria Math"/>
                      </a:rPr>
                      <m:t>93.33</m:t>
                    </m:r>
                  </m:oMath>
                </a14:m>
                <a:r>
                  <a:rPr lang="es-ES" sz="3200" dirty="0" smtClean="0"/>
                  <a:t>%</a:t>
                </a:r>
                <a:endParaRPr lang="es-EC" sz="32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4838"/>
                <a:ext cx="8352928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898" t="-1964" b="-3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44818" y="260648"/>
            <a:ext cx="7756263" cy="648072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251520" y="908720"/>
            <a:ext cx="849694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 parroquia tiene elevados márgenes de pobreza por las necesidades básicas insatisfechas( Falta de fuentes de trabajo, mínimos ingresos económicos)</a:t>
            </a:r>
          </a:p>
          <a:p>
            <a:pPr marL="0" indent="0" algn="just">
              <a:buNone/>
            </a:pPr>
            <a:endParaRPr lang="es-EC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El gobierno parroquial trabaja con actores sociales dispersos, por la extensión territorial frente al bajo número de representantes de organizaciones o instituciones….</a:t>
            </a: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 institución cuenta con reducido presupuesto, escaso o básico equipamiento de oficinas, deficientes medios de comunicación,  poca tecnología, infraestructura reducida e incompleta, esto evidentemente afecta la gestión administrativa del gobierno parroquial y sus representantes.</a:t>
            </a: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La institución dispone de herramientas legales de gestión y de planificación, normativa interna, externa, de procesos administrativos o de gestión; lo preocupante es la falta de un adecuado manejo de estas herramientas, en otros casos el desconocimiento de ellas, sea por descuido o por informalidad en los procesos por parte de los servidores públicos.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054250"/>
          </a:xfrm>
        </p:spPr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21392" y="980728"/>
            <a:ext cx="8856984" cy="547260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Modificar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procedimientos para mejorar la gestión administrativa con el fin de solucionar problemas y necesidades sociales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aplicando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procesos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claros, utilizando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los servicios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estatales…</a:t>
            </a:r>
          </a:p>
          <a:p>
            <a:pPr algn="just">
              <a:lnSpc>
                <a:spcPct val="160000"/>
              </a:lnSpc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Mejorar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la gestión tomando en cuenta los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procedimientos legales o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desarrollo de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las actividades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los departamentos de la Junta Parroquial, compartiendo y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transparentando procesos 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mediante documentación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escrita…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Implementar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el manual de procedimientos para mejorar el accionar administrativo, tomando en consideración los procedimientos del Código Orgánico de Organización Territorial Autonomía y Descentralización para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utilización efectiva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recursos…</a:t>
            </a:r>
          </a:p>
          <a:p>
            <a:pPr algn="just">
              <a:lnSpc>
                <a:spcPct val="160000"/>
              </a:lnSpc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Mantener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actualizado y socializar constantemente las herramientas de gestión, las normativas internas o externas, a todos los servidores públicos de la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institución y a la población…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539552" y="2204864"/>
            <a:ext cx="7776864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7200" b="1" dirty="0" smtClean="0"/>
              <a:t>GRACIAS</a:t>
            </a:r>
            <a:endParaRPr lang="es-EC" sz="7200" b="1" dirty="0"/>
          </a:p>
        </p:txBody>
      </p:sp>
    </p:spTree>
    <p:extLst>
      <p:ext uri="{BB962C8B-B14F-4D97-AF65-F5344CB8AC3E}">
        <p14:creationId xmlns:p14="http://schemas.microsoft.com/office/powerpoint/2010/main" val="23459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/>
          <a:lstStyle/>
          <a:p>
            <a:r>
              <a:rPr lang="es-EC" dirty="0" smtClean="0"/>
              <a:t>    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5" name="4 Imagen" descr="Descripción: H:\DCIM\101MSDCF\DSC005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83568" y="3356992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ZONA DE INTAG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03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Descripción: H:\DCIM\101MSDCF\DSC005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327"/>
            <a:ext cx="8640960" cy="5976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80720"/>
          </a:xfrm>
        </p:spPr>
        <p:txBody>
          <a:bodyPr/>
          <a:lstStyle/>
          <a:p>
            <a:r>
              <a:rPr lang="es-EC" dirty="0" smtClean="0"/>
              <a:t> 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665670" y="226036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ANTECEDENTES</a:t>
            </a:r>
            <a:endParaRPr lang="es-EC" sz="3200" b="1" dirty="0">
              <a:solidFill>
                <a:schemeClr val="accent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1393612"/>
            <a:ext cx="432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s-ES_tradn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s-ES_tradnl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S_tradn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23</a:t>
            </a:r>
            <a:r>
              <a:rPr lang="es-ES_tradnl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s-EC" sz="24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3768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980418" y="754832"/>
            <a:ext cx="587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FUNDADA</a:t>
            </a:r>
            <a:r>
              <a:rPr lang="es-ES_tradn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 05 DE AGOSTO DE 1964</a:t>
            </a:r>
            <a:endParaRPr lang="es-EC" sz="2400" b="1" dirty="0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1969676"/>
            <a:ext cx="369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ALTURA DE </a:t>
            </a:r>
            <a:r>
              <a:rPr lang="es-ES_trad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1850</a:t>
            </a:r>
            <a:r>
              <a:rPr lang="es-ES_tradn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msnm</a:t>
            </a:r>
            <a:r>
              <a:rPr lang="es-ES_tradn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sz="2400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79712" y="25457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2245</a:t>
            </a:r>
            <a:r>
              <a:rPr lang="es-ES_tradn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HABITANTES</a:t>
            </a:r>
            <a:endParaRPr lang="es-EC" sz="2400" b="1" dirty="0">
              <a:solidFill>
                <a:srgbClr val="0070C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88755" y="3758416"/>
            <a:ext cx="7488832" cy="240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LÍMITES SON AL NORTE POR LA PARROQUIA ALTO TAMBO DE IBARRA AL SUR CON LA PARROQUIA CHONTAL  Y  AL ESTE POR LA PARROQUIA DE APUELA E IMANTAG Y AL OESTE POR LA PARROQUIA LUIS VARGAS TORRES DE LA PROVINCIA DE ESMERALDAS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escripción: H:\DCIM\101MSDCF\DSC005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3" y="116632"/>
            <a:ext cx="8568952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087724" y="116632"/>
            <a:ext cx="50405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s-EC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DIAGNOSTICO</a:t>
            </a:r>
            <a:endParaRPr lang="es-EC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20688"/>
            <a:ext cx="856895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El diagnóstico aplicado técnico situacional se desarrollado en base a la investigación primaria y secundaria ,  con la finalidad de garantizar una herramienta de fácil aplicación para los clientes internos y externos de la junta parroquial Cullaje.</a:t>
            </a:r>
            <a:endParaRPr lang="es-EC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381567"/>
              </p:ext>
            </p:extLst>
          </p:nvPr>
        </p:nvGraphicFramePr>
        <p:xfrm>
          <a:off x="323528" y="2348880"/>
          <a:ext cx="8568952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2868"/>
                <a:gridCol w="4396084"/>
              </a:tblGrid>
              <a:tr h="3456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Fortalezas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900"/>
                        <a:buFont typeface="Wingdings"/>
                        <a:buChar char=""/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Trabajadores comprometidos y dispuestos a mejorar el servicio a la ciudadanía.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900"/>
                        <a:buFont typeface="Wingdings"/>
                        <a:buChar char=""/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Continuidad de recurso humano  de planta que aporta con experiencia y  conocimiento. 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900"/>
                        <a:buFont typeface="Wingdings"/>
                        <a:buChar char=""/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Correcta estructura funcional para el manejo de trámites.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900"/>
                        <a:buFont typeface="Wingdings"/>
                        <a:buChar char=""/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Acorde asignación de puestos de acuerdo a su especialización.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433" marR="33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Debilidades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*Líderes de otros partidos o movimientos políticos, con tendencias electorales opuestas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*Ciudadanos insatisfechos de la gestión del gobierno parroquial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*Ciudadanos afectados por proyectos en ejecución y por ejecutarse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*Líderes negativos u oposición de las autoridades o de los servidores públicos del gobierno parroquial.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33" marR="33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84284"/>
              </p:ext>
            </p:extLst>
          </p:nvPr>
        </p:nvGraphicFramePr>
        <p:xfrm>
          <a:off x="251521" y="548680"/>
          <a:ext cx="8568952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752"/>
                <a:gridCol w="4322200"/>
              </a:tblGrid>
              <a:tr h="590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OPORTUNIDADES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*Ubicación paisajística parroquial privilegiada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*La variedad del Clima, entre lluvioso templado -cálido, húmedo sub tropical y muy llovioso sub templado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*Vías de acceso que permite a vehículos hacer recorridos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*Involucramiento intergeneracionales y de género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*La explotación minera en la zona de </a:t>
                      </a:r>
                      <a:r>
                        <a:rPr lang="es-EC" sz="1600" dirty="0" err="1">
                          <a:solidFill>
                            <a:schemeClr val="bg1"/>
                          </a:solidFill>
                          <a:effectLst/>
                        </a:rPr>
                        <a:t>Intag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, la creación de fuentes de empleo y la dinamización económica en la parroquia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*La biodiversidad en el ecosistema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*Las bondades agrícolas de producción diversa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433" marR="33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AMENAZAS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*Inestabilidad del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*Vías de acceso en mal estado o sin mantenimiento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 La explotación minera en la zona de </a:t>
                      </a:r>
                      <a:r>
                        <a:rPr lang="es-EC" sz="1600" dirty="0" err="1">
                          <a:solidFill>
                            <a:schemeClr val="bg1"/>
                          </a:solidFill>
                          <a:effectLst/>
                        </a:rPr>
                        <a:t>Intag</a:t>
                      </a: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 y sus consecuencias ambientales negativas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*La migración de la población con tendencia a deshabitar la parroquia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*No se encuentra medicina especializada solo de primeros auxilios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*Bajo acceso a los medios informáticos y de comunicación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*Deforestación, quema e incendios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*Contaminación del agua de ríos y vertientes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*Escasas áreas protegidas comunitarias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*Comunidades bastante </a:t>
                      </a:r>
                      <a:r>
                        <a:rPr lang="es-EC" sz="1600" dirty="0" smtClean="0">
                          <a:solidFill>
                            <a:schemeClr val="bg1"/>
                          </a:solidFill>
                          <a:effectLst/>
                        </a:rPr>
                        <a:t>alejadas y dispersas.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433" marR="33433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997371" y="116632"/>
            <a:ext cx="50405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s-EC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DIAGNOSTICO</a:t>
            </a:r>
            <a:endParaRPr lang="es-EC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ripción: H:\DCIM\101MSDCF\DSC0059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/>
          <a:stretch/>
        </p:blipFill>
        <p:spPr bwMode="auto">
          <a:xfrm>
            <a:off x="22993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206268" y="3140968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BASE TEORICA </a:t>
            </a:r>
            <a:endParaRPr lang="es-EC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44816" cy="1224136"/>
          </a:xfrm>
        </p:spPr>
        <p:txBody>
          <a:bodyPr/>
          <a:lstStyle/>
          <a:p>
            <a:pPr algn="just"/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b="1" dirty="0" smtClean="0">
                <a:solidFill>
                  <a:schemeClr val="accent2"/>
                </a:solidFill>
              </a:rPr>
              <a:t>II. </a:t>
            </a:r>
            <a:r>
              <a:rPr lang="es-E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BASES TEÓRICAS</a:t>
            </a:r>
            <a:r>
              <a:rPr lang="es-E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4800" dirty="0" smtClean="0">
                <a:solidFill>
                  <a:schemeClr val="accent2"/>
                </a:solidFill>
              </a:rPr>
              <a:t/>
            </a:r>
            <a:br>
              <a:rPr lang="es-EC" sz="4800" dirty="0" smtClean="0">
                <a:solidFill>
                  <a:schemeClr val="accent2"/>
                </a:solidFill>
              </a:rPr>
            </a:br>
            <a:endParaRPr lang="es-EC" sz="4800" dirty="0">
              <a:solidFill>
                <a:schemeClr val="accent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89774" y="1268551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ADMINISTRACIÓN PÚBLICA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2893044" y="1988840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PROCEDIMIENTOS ADMINISTRATIVOS 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2893044" y="2839482"/>
            <a:ext cx="4536504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ORGANIGRAMAS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2893044" y="3429000"/>
            <a:ext cx="4536504" cy="400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MANUAL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2893044" y="4005064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PROCESOS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2915817" y="4653136"/>
            <a:ext cx="45365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GOBIERNOS AUTONOMOS DECENTRALIZADOS PARROQUIALES 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2938411" y="5589240"/>
            <a:ext cx="451390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COOTAD</a:t>
            </a:r>
            <a:endParaRPr lang="es-EC" dirty="0"/>
          </a:p>
        </p:txBody>
      </p:sp>
      <p:cxnSp>
        <p:nvCxnSpPr>
          <p:cNvPr id="19" name="18 Conector recto"/>
          <p:cNvCxnSpPr>
            <a:stCxn id="9" idx="3"/>
          </p:cNvCxnSpPr>
          <p:nvPr/>
        </p:nvCxnSpPr>
        <p:spPr>
          <a:xfrm flipV="1">
            <a:off x="2222492" y="1484576"/>
            <a:ext cx="667282" cy="1872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12" idx="1"/>
          </p:cNvCxnSpPr>
          <p:nvPr/>
        </p:nvCxnSpPr>
        <p:spPr>
          <a:xfrm flipV="1">
            <a:off x="2222492" y="2276872"/>
            <a:ext cx="67055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2222492" y="3037504"/>
            <a:ext cx="667282" cy="198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222492" y="3235526"/>
            <a:ext cx="667282" cy="393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2222492" y="3235526"/>
            <a:ext cx="667282" cy="949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endCxn id="16" idx="1"/>
          </p:cNvCxnSpPr>
          <p:nvPr/>
        </p:nvCxnSpPr>
        <p:spPr>
          <a:xfrm>
            <a:off x="2222492" y="3235526"/>
            <a:ext cx="693325" cy="177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17" idx="1"/>
          </p:cNvCxnSpPr>
          <p:nvPr/>
        </p:nvCxnSpPr>
        <p:spPr>
          <a:xfrm>
            <a:off x="2222492" y="3235526"/>
            <a:ext cx="715919" cy="2533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Proceso"/>
          <p:cNvSpPr/>
          <p:nvPr/>
        </p:nvSpPr>
        <p:spPr>
          <a:xfrm>
            <a:off x="1043608" y="1412776"/>
            <a:ext cx="6984776" cy="792088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Proceso"/>
          <p:cNvSpPr/>
          <p:nvPr/>
        </p:nvSpPr>
        <p:spPr>
          <a:xfrm>
            <a:off x="179512" y="2204864"/>
            <a:ext cx="1944216" cy="1160883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OBJETIVOS PROPUESTOS</a:t>
            </a:r>
            <a:endParaRPr lang="es-EC" sz="2000" dirty="0">
              <a:solidFill>
                <a:schemeClr val="bg1"/>
              </a:solidFill>
            </a:endParaRPr>
          </a:p>
        </p:txBody>
      </p:sp>
      <p:cxnSp>
        <p:nvCxnSpPr>
          <p:cNvPr id="43" name="42 Conector recto de flecha"/>
          <p:cNvCxnSpPr>
            <a:stCxn id="42" idx="3"/>
          </p:cNvCxnSpPr>
          <p:nvPr/>
        </p:nvCxnSpPr>
        <p:spPr>
          <a:xfrm flipV="1">
            <a:off x="2123728" y="1556792"/>
            <a:ext cx="355461" cy="1228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42" idx="3"/>
            <a:endCxn id="46" idx="1"/>
          </p:cNvCxnSpPr>
          <p:nvPr/>
        </p:nvCxnSpPr>
        <p:spPr>
          <a:xfrm>
            <a:off x="2123728" y="2785306"/>
            <a:ext cx="355461" cy="180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Proceso"/>
          <p:cNvSpPr/>
          <p:nvPr/>
        </p:nvSpPr>
        <p:spPr>
          <a:xfrm>
            <a:off x="2479190" y="908720"/>
            <a:ext cx="1728192" cy="108012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GENERAL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79189" y="4005064"/>
            <a:ext cx="1728192" cy="11793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ESPECIFICOS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47" name="46 Conector recto de flecha"/>
          <p:cNvCxnSpPr>
            <a:stCxn id="45" idx="3"/>
            <a:endCxn id="48" idx="1"/>
          </p:cNvCxnSpPr>
          <p:nvPr/>
        </p:nvCxnSpPr>
        <p:spPr>
          <a:xfrm>
            <a:off x="4207382" y="1448780"/>
            <a:ext cx="358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4566135" y="188640"/>
            <a:ext cx="4182329" cy="2520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Diseñar un manual de procedimientos administrativos para el </a:t>
            </a:r>
            <a:r>
              <a:rPr lang="es-ES" dirty="0" smtClean="0">
                <a:solidFill>
                  <a:schemeClr val="tx1"/>
                </a:solidFill>
              </a:rPr>
              <a:t>G.A.D.P de </a:t>
            </a:r>
            <a:r>
              <a:rPr lang="es-ES" dirty="0">
                <a:solidFill>
                  <a:schemeClr val="tx1"/>
                </a:solidFill>
              </a:rPr>
              <a:t>Cuellaje, con miras a mejorar la gestión administrativa y organizativa tanto de los funcionarios así como también de la </a:t>
            </a:r>
            <a:r>
              <a:rPr lang="es-ES" dirty="0" smtClean="0">
                <a:solidFill>
                  <a:schemeClr val="tx1"/>
                </a:solidFill>
              </a:rPr>
              <a:t>sociedad </a:t>
            </a:r>
            <a:r>
              <a:rPr lang="es-ES" dirty="0">
                <a:solidFill>
                  <a:schemeClr val="tx1"/>
                </a:solidFill>
              </a:rPr>
              <a:t>de la zona, brindando la oportunidad de un soporte técnico para cualquier tipo de labor.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60" name="59 Conector recto de flecha"/>
          <p:cNvCxnSpPr>
            <a:stCxn id="46" idx="3"/>
            <a:endCxn id="70" idx="1"/>
          </p:cNvCxnSpPr>
          <p:nvPr/>
        </p:nvCxnSpPr>
        <p:spPr>
          <a:xfrm flipV="1">
            <a:off x="4207381" y="3365748"/>
            <a:ext cx="358754" cy="122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46" idx="3"/>
            <a:endCxn id="87" idx="1"/>
          </p:cNvCxnSpPr>
          <p:nvPr/>
        </p:nvCxnSpPr>
        <p:spPr>
          <a:xfrm>
            <a:off x="4207381" y="4594752"/>
            <a:ext cx="3587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>
            <a:stCxn id="46" idx="3"/>
          </p:cNvCxnSpPr>
          <p:nvPr/>
        </p:nvCxnSpPr>
        <p:spPr>
          <a:xfrm>
            <a:off x="4207381" y="4594752"/>
            <a:ext cx="358754" cy="135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Rectángulo"/>
          <p:cNvSpPr/>
          <p:nvPr/>
        </p:nvSpPr>
        <p:spPr>
          <a:xfrm>
            <a:off x="4566135" y="2852936"/>
            <a:ext cx="4182329" cy="1025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Levantar un programa de comunicación interna y mando horizontal   diagnosticando o actualizando los </a:t>
            </a:r>
            <a:r>
              <a:rPr lang="es-ES" dirty="0" smtClean="0">
                <a:solidFill>
                  <a:schemeClr val="tx1"/>
                </a:solidFill>
              </a:rPr>
              <a:t>procedimientos.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4566135" y="4005064"/>
            <a:ext cx="4195293" cy="1179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Detallar el margen de acción institucional de acuerdo a cada procedimiento, </a:t>
            </a:r>
            <a:r>
              <a:rPr lang="es-ES" dirty="0" smtClean="0">
                <a:solidFill>
                  <a:schemeClr val="tx1"/>
                </a:solidFill>
              </a:rPr>
              <a:t>documentado </a:t>
            </a:r>
            <a:r>
              <a:rPr lang="es-ES" dirty="0">
                <a:solidFill>
                  <a:schemeClr val="tx1"/>
                </a:solidFill>
              </a:rPr>
              <a:t>de manera </a:t>
            </a:r>
            <a:r>
              <a:rPr lang="es-ES" dirty="0" err="1" smtClean="0">
                <a:solidFill>
                  <a:schemeClr val="tx1"/>
                </a:solidFill>
              </a:rPr>
              <a:t>didactica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1" name="100 Rectángulo"/>
          <p:cNvSpPr/>
          <p:nvPr/>
        </p:nvSpPr>
        <p:spPr>
          <a:xfrm>
            <a:off x="4566135" y="5301208"/>
            <a:ext cx="4182329" cy="13321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Elaborar</a:t>
            </a:r>
            <a:r>
              <a:rPr lang="es-ES" dirty="0">
                <a:solidFill>
                  <a:schemeClr val="tx1"/>
                </a:solidFill>
              </a:rPr>
              <a:t> un manual </a:t>
            </a:r>
            <a:r>
              <a:rPr lang="es-ES" dirty="0" smtClean="0">
                <a:solidFill>
                  <a:schemeClr val="tx1"/>
                </a:solidFill>
              </a:rPr>
              <a:t>de procedimientos para motivar el </a:t>
            </a:r>
            <a:r>
              <a:rPr lang="es-ES" dirty="0">
                <a:solidFill>
                  <a:schemeClr val="tx1"/>
                </a:solidFill>
              </a:rPr>
              <a:t>nexo administrativo y participativo </a:t>
            </a:r>
            <a:r>
              <a:rPr lang="es-ES" dirty="0" smtClean="0">
                <a:solidFill>
                  <a:schemeClr val="tx1"/>
                </a:solidFill>
              </a:rPr>
              <a:t>del GADP. </a:t>
            </a:r>
            <a:r>
              <a:rPr lang="es-ES" dirty="0">
                <a:solidFill>
                  <a:schemeClr val="tx1"/>
                </a:solidFill>
              </a:rPr>
              <a:t>y</a:t>
            </a:r>
            <a:r>
              <a:rPr lang="es-ES" dirty="0" smtClean="0">
                <a:solidFill>
                  <a:schemeClr val="tx1"/>
                </a:solidFill>
              </a:rPr>
              <a:t> las </a:t>
            </a:r>
            <a:r>
              <a:rPr lang="es-ES" dirty="0">
                <a:solidFill>
                  <a:schemeClr val="tx1"/>
                </a:solidFill>
              </a:rPr>
              <a:t>organización  </a:t>
            </a:r>
            <a:r>
              <a:rPr lang="es-ES" dirty="0" smtClean="0">
                <a:solidFill>
                  <a:schemeClr val="tx1"/>
                </a:solidFill>
              </a:rPr>
              <a:t>sociales del sector.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8" grpId="0" animBg="1"/>
      <p:bldP spid="70" grpId="0" animBg="1"/>
      <p:bldP spid="87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escripción: H:\DCIM\101MSDCF\DSC005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693868" y="188640"/>
            <a:ext cx="7756263" cy="10542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C" sz="4400" dirty="0" smtClean="0">
                <a:solidFill>
                  <a:schemeClr val="tx1"/>
                </a:solidFill>
              </a:rPr>
              <a:t>CAPÍTULO III PROPUESTA 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4220" y="1124744"/>
            <a:ext cx="878497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600" dirty="0"/>
              <a:t>Establecer un marco de procedimientos del servidor público para el desarrollo de cualquier tipo de </a:t>
            </a:r>
            <a:r>
              <a:rPr lang="es-ES" sz="2600" dirty="0" smtClean="0"/>
              <a:t>actividad administrativa </a:t>
            </a:r>
            <a:r>
              <a:rPr lang="es-ES" sz="2600" dirty="0"/>
              <a:t>en la Junta Parroquial de </a:t>
            </a:r>
            <a:r>
              <a:rPr lang="es-ES" sz="2600" dirty="0" err="1"/>
              <a:t>Cuellaje</a:t>
            </a:r>
            <a:r>
              <a:rPr lang="es-ES" sz="2600" dirty="0"/>
              <a:t>, generando adaptabilidad a cualquier ambiente propiciando un estudio pormenorizado de cada funcionario en </a:t>
            </a:r>
            <a:r>
              <a:rPr lang="es-ES" sz="2600" dirty="0" smtClean="0"/>
              <a:t> </a:t>
            </a:r>
            <a:r>
              <a:rPr lang="es-ES" sz="2600" dirty="0"/>
              <a:t>colaboración  con todos los departamentos de la organización con miras a acrecentar  la cultura de investigación para lograr el acompañamiento teórico </a:t>
            </a:r>
            <a:r>
              <a:rPr lang="es-ES" sz="2600" dirty="0" smtClean="0"/>
              <a:t>practico. </a:t>
            </a:r>
            <a:endParaRPr lang="es-EC" sz="2600" dirty="0"/>
          </a:p>
        </p:txBody>
      </p:sp>
      <p:sp>
        <p:nvSpPr>
          <p:cNvPr id="10" name="9 Rectángulo"/>
          <p:cNvSpPr/>
          <p:nvPr/>
        </p:nvSpPr>
        <p:spPr>
          <a:xfrm>
            <a:off x="174220" y="4941168"/>
            <a:ext cx="878497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600" dirty="0"/>
              <a:t>Posicionarse hasta el año 2017, en un modelo de administración pública trasparente y efectiva  con </a:t>
            </a:r>
            <a:r>
              <a:rPr lang="es-MX" sz="2600" dirty="0" smtClean="0"/>
              <a:t>la </a:t>
            </a:r>
            <a:r>
              <a:rPr lang="es-MX" sz="2600" dirty="0"/>
              <a:t>finalidad de mejorar </a:t>
            </a:r>
            <a:r>
              <a:rPr lang="es-MX" sz="2600" dirty="0" smtClean="0"/>
              <a:t>las </a:t>
            </a:r>
            <a:r>
              <a:rPr lang="es-MX" sz="2600" dirty="0"/>
              <a:t>condiciones de vida de sus habitantes  para  lograr el progreso y desarrollo </a:t>
            </a:r>
            <a:r>
              <a:rPr lang="es-MX" sz="2600" dirty="0" smtClean="0"/>
              <a:t>local.  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5504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93868" y="188640"/>
            <a:ext cx="7756263" cy="10542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C" sz="4400" dirty="0" smtClean="0">
                <a:solidFill>
                  <a:schemeClr val="tx1"/>
                </a:solidFill>
              </a:rPr>
              <a:t>CAPÍTULO III PROPUESTA 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030288"/>
            <a:ext cx="8424936" cy="5279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 smtClean="0"/>
              <a:t>VALORES</a:t>
            </a:r>
          </a:p>
          <a:p>
            <a:pPr algn="just"/>
            <a:endParaRPr lang="es-ES" sz="3600" b="1" dirty="0" smtClean="0"/>
          </a:p>
          <a:p>
            <a:pPr algn="just"/>
            <a:r>
              <a:rPr lang="es-ES" sz="3600" b="1" dirty="0" smtClean="0"/>
              <a:t>EFICIENCIA, TRANSPARENCIA, COMPROMISOS, CALIDAD </a:t>
            </a:r>
            <a:r>
              <a:rPr lang="es-ES" sz="3600" b="1" dirty="0"/>
              <a:t>DE </a:t>
            </a:r>
            <a:r>
              <a:rPr lang="es-ES" sz="3600" b="1" dirty="0" smtClean="0"/>
              <a:t>SERVICIOS, ETICA PROFESIONAL, EQUIDAD, RESPONSABILIDAD, APERTURA </a:t>
            </a:r>
            <a:r>
              <a:rPr lang="es-ES" sz="3600" b="1" dirty="0"/>
              <a:t>AL </a:t>
            </a:r>
            <a:r>
              <a:rPr lang="es-ES" sz="3600" b="1" dirty="0" smtClean="0"/>
              <a:t>CAMBIO, HONRADEZ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52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1109</TotalTime>
  <Words>955</Words>
  <Application>Microsoft Office PowerPoint</Application>
  <PresentationFormat>Presentación en pantalla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Cartoné</vt:lpstr>
      <vt:lpstr>UNIVERSIDAD TÉCNICA DEL NORTE   FACULTAD DE CIENCIAS ADMINISTRATIVAS Y ECONÓMICAS CARRERA DE INGENIERÍA EN ADMINISTRACIÓN PÚBLICA DE GOBIERNOS SECCIONALES   Presentación FINAL DEL TRABAJO DE GRADO   TEMA: “MANUAL DE PROCEDIMIENTOS ADMINISTRATIVOS PARA LA JUNTA PARROQUIAL  DE CUELLAJE DEL CANTÓN COTACACHI, PROVINCIA DE IMBABURA”  Autor: ECHEVERRÍA FLORES, MARCO ANTONIO  </vt:lpstr>
      <vt:lpstr>Presentación de PowerPoint</vt:lpstr>
      <vt:lpstr>Presentación de PowerPoint</vt:lpstr>
      <vt:lpstr>Presentación de PowerPoint</vt:lpstr>
      <vt:lpstr>Presentación de PowerPoint</vt:lpstr>
      <vt:lpstr> II. BASES TEÓRICAS  </vt:lpstr>
      <vt:lpstr>Presentación de PowerPoint</vt:lpstr>
      <vt:lpstr>CAPÍTULO III PROPUESTA </vt:lpstr>
      <vt:lpstr>CAPÍTULO III PROPUESTA </vt:lpstr>
      <vt:lpstr>Presentación de PowerPoint</vt:lpstr>
      <vt:lpstr>IMPACTOS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   FACULTAD DE CIENCIAS ADMINISTRATIVAS Y ECONÓMICAS</dc:title>
  <dc:creator>User</dc:creator>
  <cp:lastModifiedBy>User</cp:lastModifiedBy>
  <cp:revision>94</cp:revision>
  <dcterms:created xsi:type="dcterms:W3CDTF">2015-01-28T21:55:14Z</dcterms:created>
  <dcterms:modified xsi:type="dcterms:W3CDTF">2015-02-04T20:47:11Z</dcterms:modified>
</cp:coreProperties>
</file>