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88" r:id="rId3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94660"/>
  </p:normalViewPr>
  <p:slideViewPr>
    <p:cSldViewPr>
      <p:cViewPr>
        <p:scale>
          <a:sx n="70" d="100"/>
          <a:sy n="70" d="100"/>
        </p:scale>
        <p:origin x="-13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7.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c:spPr>
          </c:dPt>
          <c:dLbls>
            <c:dLbl>
              <c:idx val="0"/>
              <c:layout>
                <c:manualLayout>
                  <c:x val="9.8582279487791375E-3"/>
                  <c:y val="-0.166335393665235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8582871226124708E-3"/>
                  <c:y val="-0.2243585994703689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8582279487791375E-3"/>
                  <c:y val="-0.24629351811443981"/>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8582279487791375E-3"/>
                  <c:y val="-0.19577714566864879"/>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8582871226124708E-3"/>
                  <c:y val="-0.1462375592312707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General</c:formatCode>
                <c:ptCount val="5"/>
                <c:pt idx="0">
                  <c:v>9.3500000000000068</c:v>
                </c:pt>
                <c:pt idx="1">
                  <c:v>14.32</c:v>
                </c:pt>
                <c:pt idx="2" formatCode="0.00">
                  <c:v>16.100000000000001</c:v>
                </c:pt>
                <c:pt idx="3">
                  <c:v>10.850000000000007</c:v>
                </c:pt>
                <c:pt idx="4">
                  <c:v>9.42</c:v>
                </c:pt>
              </c:numCache>
            </c:numRef>
          </c:val>
        </c:ser>
        <c:dLbls>
          <c:showLegendKey val="0"/>
          <c:showVal val="1"/>
          <c:showCatName val="0"/>
          <c:showSerName val="0"/>
          <c:showPercent val="0"/>
          <c:showBubbleSize val="0"/>
        </c:dLbls>
        <c:gapWidth val="150"/>
        <c:shape val="cylinder"/>
        <c:axId val="172381696"/>
        <c:axId val="58899776"/>
        <c:axId val="0"/>
      </c:bar3DChart>
      <c:catAx>
        <c:axId val="172381696"/>
        <c:scaling>
          <c:orientation val="minMax"/>
        </c:scaling>
        <c:delete val="1"/>
        <c:axPos val="b"/>
        <c:title>
          <c:tx>
            <c:rich>
              <a:bodyPr/>
              <a:lstStyle/>
              <a:p>
                <a:pPr algn="ctr">
                  <a:defRPr/>
                </a:pPr>
                <a:r>
                  <a:rPr lang="es-MX"/>
                  <a:t>T1                      T2                         T3                      T4                       T5</a:t>
                </a:r>
              </a:p>
              <a:p>
                <a:pPr algn="ctr">
                  <a:defRPr/>
                </a:pPr>
                <a:r>
                  <a:rPr lang="es-MX"/>
                  <a:t>TRATAMIENTOS</a:t>
                </a:r>
              </a:p>
              <a:p>
                <a:pPr algn="ctr">
                  <a:defRPr/>
                </a:pPr>
                <a:endParaRPr lang="es-MX"/>
              </a:p>
            </c:rich>
          </c:tx>
          <c:layout>
            <c:manualLayout>
              <c:xMode val="edge"/>
              <c:yMode val="edge"/>
              <c:x val="0.24064400493358007"/>
              <c:y val="0.60823334292515752"/>
            </c:manualLayout>
          </c:layout>
          <c:overlay val="0"/>
        </c:title>
        <c:numFmt formatCode="General" sourceLinked="0"/>
        <c:majorTickMark val="out"/>
        <c:minorTickMark val="none"/>
        <c:tickLblPos val="nextTo"/>
        <c:crossAx val="58899776"/>
        <c:crosses val="autoZero"/>
        <c:auto val="0"/>
        <c:lblAlgn val="ctr"/>
        <c:lblOffset val="100"/>
        <c:noMultiLvlLbl val="0"/>
      </c:catAx>
      <c:valAx>
        <c:axId val="58899776"/>
        <c:scaling>
          <c:orientation val="minMax"/>
        </c:scaling>
        <c:delete val="0"/>
        <c:axPos val="l"/>
        <c:majorGridlines/>
        <c:title>
          <c:tx>
            <c:rich>
              <a:bodyPr rot="-5400000" vert="horz"/>
              <a:lstStyle/>
              <a:p>
                <a:pPr algn="ctr" rtl="0">
                  <a:defRPr/>
                </a:pPr>
                <a:r>
                  <a:rPr lang="es-ES"/>
                  <a:t>Altura de planta (cm)</a:t>
                </a:r>
              </a:p>
            </c:rich>
          </c:tx>
          <c:layout/>
          <c:overlay val="0"/>
        </c:title>
        <c:numFmt formatCode="General" sourceLinked="1"/>
        <c:majorTickMark val="none"/>
        <c:minorTickMark val="none"/>
        <c:tickLblPos val="nextTo"/>
        <c:crossAx val="172381696"/>
        <c:crosses val="autoZero"/>
        <c:crossBetween val="between"/>
      </c:valAx>
    </c:plotArea>
    <c:legend>
      <c:legendPos val="b"/>
      <c:layout/>
      <c:overlay val="0"/>
    </c:legend>
    <c:plotVisOnly val="1"/>
    <c:dispBlanksAs val="gap"/>
    <c:showDLblsOverMax val="0"/>
  </c:chart>
  <c:spPr>
    <a:solidFill>
      <a:sysClr val="window" lastClr="FFFFFF"/>
    </a:solidFill>
    <a:ln w="25400" cap="flat" cmpd="sng" algn="ctr">
      <a:solidFill>
        <a:srgbClr val="4BACC6"/>
      </a:solidFill>
      <a:prstDash val="solid"/>
    </a:ln>
    <a:effectLst/>
  </c:spPr>
  <c:txPr>
    <a:bodyPr/>
    <a:lstStyle/>
    <a:p>
      <a:pPr>
        <a:defRPr>
          <a:solidFill>
            <a:sysClr val="windowText" lastClr="000000"/>
          </a:solidFill>
          <a:latin typeface="+mn-lt"/>
          <a:ea typeface="+mn-ea"/>
          <a:cs typeface="+mn-cs"/>
        </a:defRPr>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0.18698051278622038"/>
          <c:y val="4.2295313085864268E-2"/>
          <c:w val="0.79807167416174885"/>
          <c:h val="0.61860031832085061"/>
        </c:manualLayout>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c:spPr>
          </c:dPt>
          <c:dLbls>
            <c:dLbl>
              <c:idx val="0"/>
              <c:layout>
                <c:manualLayout>
                  <c:x val="1.2794579021571301E-2"/>
                  <c:y val="-0.2694899137607801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1251650868482276E-3"/>
                  <c:y val="-0.2631013123359580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040724208836964E-2"/>
                  <c:y val="-0.293096962879640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5503730823455989E-2"/>
                  <c:y val="-0.25475395575553034"/>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535444215969721E-2"/>
                  <c:y val="-0.2321772778402699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es-MX"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General</c:formatCode>
                <c:ptCount val="5"/>
                <c:pt idx="0" formatCode="0.00">
                  <c:v>466.2</c:v>
                </c:pt>
                <c:pt idx="1">
                  <c:v>549.88</c:v>
                </c:pt>
                <c:pt idx="2" formatCode="0.00">
                  <c:v>632</c:v>
                </c:pt>
                <c:pt idx="3" formatCode="0.00">
                  <c:v>512.1</c:v>
                </c:pt>
                <c:pt idx="4">
                  <c:v>455.45</c:v>
                </c:pt>
              </c:numCache>
            </c:numRef>
          </c:val>
        </c:ser>
        <c:dLbls>
          <c:showLegendKey val="0"/>
          <c:showVal val="1"/>
          <c:showCatName val="0"/>
          <c:showSerName val="0"/>
          <c:showPercent val="0"/>
          <c:showBubbleSize val="0"/>
        </c:dLbls>
        <c:gapWidth val="150"/>
        <c:shape val="cylinder"/>
        <c:axId val="175931392"/>
        <c:axId val="131794048"/>
        <c:axId val="0"/>
      </c:bar3DChart>
      <c:catAx>
        <c:axId val="175931392"/>
        <c:scaling>
          <c:orientation val="minMax"/>
        </c:scaling>
        <c:delete val="1"/>
        <c:axPos val="b"/>
        <c:title>
          <c:tx>
            <c:rich>
              <a:bodyPr/>
              <a:lstStyle/>
              <a:p>
                <a:pPr algn="ctr">
                  <a:defRPr lang="es-MX" sz="900"/>
                </a:pPr>
                <a:r>
                  <a:rPr lang="es-MX" sz="900"/>
                  <a:t>        T1                     T2                    T3                       T4                      T5</a:t>
                </a:r>
              </a:p>
              <a:p>
                <a:pPr algn="ctr">
                  <a:defRPr lang="es-MX" sz="900"/>
                </a:pPr>
                <a:r>
                  <a:rPr lang="es-MX" sz="900"/>
                  <a:t>TRATAMIENTOS</a:t>
                </a:r>
              </a:p>
              <a:p>
                <a:pPr algn="ctr">
                  <a:defRPr lang="es-MX" sz="900"/>
                </a:pPr>
                <a:endParaRPr lang="es-MX" sz="900"/>
              </a:p>
            </c:rich>
          </c:tx>
          <c:layout>
            <c:manualLayout>
              <c:xMode val="edge"/>
              <c:yMode val="edge"/>
              <c:x val="0.26314414519841067"/>
              <c:y val="0.65878585047320715"/>
            </c:manualLayout>
          </c:layout>
          <c:overlay val="0"/>
        </c:title>
        <c:numFmt formatCode="General" sourceLinked="0"/>
        <c:majorTickMark val="out"/>
        <c:minorTickMark val="none"/>
        <c:tickLblPos val="nextTo"/>
        <c:crossAx val="131794048"/>
        <c:crosses val="autoZero"/>
        <c:auto val="0"/>
        <c:lblAlgn val="ctr"/>
        <c:lblOffset val="100"/>
        <c:noMultiLvlLbl val="0"/>
      </c:catAx>
      <c:valAx>
        <c:axId val="131794048"/>
        <c:scaling>
          <c:orientation val="minMax"/>
        </c:scaling>
        <c:delete val="0"/>
        <c:axPos val="l"/>
        <c:majorGridlines/>
        <c:title>
          <c:tx>
            <c:rich>
              <a:bodyPr rot="-5400000" vert="horz"/>
              <a:lstStyle/>
              <a:p>
                <a:pPr>
                  <a:defRPr lang="es-MX" sz="1100"/>
                </a:pPr>
                <a:r>
                  <a:rPr lang="es-MX" sz="1100"/>
                  <a:t>Promedios del peso de repollo (g)</a:t>
                </a:r>
              </a:p>
            </c:rich>
          </c:tx>
          <c:layout>
            <c:manualLayout>
              <c:xMode val="edge"/>
              <c:yMode val="edge"/>
              <c:x val="4.2495073271674254E-2"/>
              <c:y val="6.8297270339191404E-2"/>
            </c:manualLayout>
          </c:layout>
          <c:overlay val="0"/>
        </c:title>
        <c:numFmt formatCode="0.00" sourceLinked="1"/>
        <c:majorTickMark val="none"/>
        <c:minorTickMark val="none"/>
        <c:tickLblPos val="nextTo"/>
        <c:txPr>
          <a:bodyPr/>
          <a:lstStyle/>
          <a:p>
            <a:pPr>
              <a:defRPr lang="es-MX"/>
            </a:pPr>
            <a:endParaRPr lang="es-ES"/>
          </a:p>
        </c:txPr>
        <c:crossAx val="175931392"/>
        <c:crosses val="autoZero"/>
        <c:crossBetween val="between"/>
      </c:valAx>
    </c:plotArea>
    <c:legend>
      <c:legendPos val="b"/>
      <c:layout>
        <c:manualLayout>
          <c:xMode val="edge"/>
          <c:yMode val="edge"/>
          <c:x val="0"/>
          <c:y val="0.75017423641248604"/>
          <c:w val="0.94669562500085069"/>
          <c:h val="0.2358317210348706"/>
        </c:manualLayout>
      </c:layout>
      <c:overlay val="0"/>
      <c:txPr>
        <a:bodyPr/>
        <a:lstStyle/>
        <a:p>
          <a:pPr>
            <a:defRPr lang="es-MX" sz="800"/>
          </a:pPr>
          <a:endParaRPr lang="es-E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c:spPr>
          </c:dPt>
          <c:dLbls>
            <c:dLbl>
              <c:idx val="0"/>
              <c:layout>
                <c:manualLayout>
                  <c:x val="9.7881300959053123E-3"/>
                  <c:y val="-0.2311266815190217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69478407315308E-2"/>
                  <c:y val="-0.2174127738621829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787182020498389E-2"/>
                  <c:y val="-0.1507432413280952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354121134097874E-2"/>
                  <c:y val="-0.27075072419403295"/>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7488099158707826E-3"/>
                  <c:y val="-0.3030934848046801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es-MX"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0</c:formatCode>
                <c:ptCount val="5"/>
                <c:pt idx="0">
                  <c:v>87</c:v>
                </c:pt>
                <c:pt idx="1">
                  <c:v>87</c:v>
                </c:pt>
                <c:pt idx="2">
                  <c:v>85</c:v>
                </c:pt>
                <c:pt idx="3">
                  <c:v>88</c:v>
                </c:pt>
                <c:pt idx="4">
                  <c:v>89</c:v>
                </c:pt>
              </c:numCache>
            </c:numRef>
          </c:val>
        </c:ser>
        <c:dLbls>
          <c:showLegendKey val="0"/>
          <c:showVal val="1"/>
          <c:showCatName val="0"/>
          <c:showSerName val="0"/>
          <c:showPercent val="0"/>
          <c:showBubbleSize val="0"/>
        </c:dLbls>
        <c:gapWidth val="150"/>
        <c:shape val="cylinder"/>
        <c:axId val="175639040"/>
        <c:axId val="131797504"/>
        <c:axId val="0"/>
      </c:bar3DChart>
      <c:catAx>
        <c:axId val="175639040"/>
        <c:scaling>
          <c:orientation val="minMax"/>
        </c:scaling>
        <c:delete val="1"/>
        <c:axPos val="b"/>
        <c:title>
          <c:tx>
            <c:rich>
              <a:bodyPr/>
              <a:lstStyle/>
              <a:p>
                <a:pPr algn="ctr">
                  <a:defRPr lang="es-MX"/>
                </a:pPr>
                <a:r>
                  <a:rPr lang="es-MX"/>
                  <a:t>   T1                       T2                 T3                        T4                      T5</a:t>
                </a:r>
              </a:p>
              <a:p>
                <a:pPr algn="ctr">
                  <a:defRPr lang="es-MX"/>
                </a:pPr>
                <a:r>
                  <a:rPr lang="es-MX" sz="1200"/>
                  <a:t>TRATAMIENTOS</a:t>
                </a:r>
              </a:p>
              <a:p>
                <a:pPr algn="ctr">
                  <a:defRPr lang="es-MX"/>
                </a:pPr>
                <a:endParaRPr lang="es-MX"/>
              </a:p>
            </c:rich>
          </c:tx>
          <c:layout>
            <c:manualLayout>
              <c:xMode val="edge"/>
              <c:yMode val="edge"/>
              <c:x val="0.21464216881387671"/>
              <c:y val="0.59119378407025847"/>
            </c:manualLayout>
          </c:layout>
          <c:overlay val="0"/>
        </c:title>
        <c:numFmt formatCode="General" sourceLinked="0"/>
        <c:majorTickMark val="out"/>
        <c:minorTickMark val="none"/>
        <c:tickLblPos val="nextTo"/>
        <c:crossAx val="131797504"/>
        <c:crosses val="autoZero"/>
        <c:auto val="0"/>
        <c:lblAlgn val="ctr"/>
        <c:lblOffset val="100"/>
        <c:noMultiLvlLbl val="0"/>
      </c:catAx>
      <c:valAx>
        <c:axId val="131797504"/>
        <c:scaling>
          <c:orientation val="minMax"/>
        </c:scaling>
        <c:delete val="0"/>
        <c:axPos val="l"/>
        <c:majorGridlines/>
        <c:title>
          <c:tx>
            <c:rich>
              <a:bodyPr rot="-5400000" vert="horz"/>
              <a:lstStyle/>
              <a:p>
                <a:pPr>
                  <a:defRPr lang="es-MX" sz="1050"/>
                </a:pPr>
                <a:r>
                  <a:rPr lang="es-MX" sz="1050"/>
                  <a:t>Promedios de dias a la cosecha de lechuga (días)</a:t>
                </a:r>
              </a:p>
            </c:rich>
          </c:tx>
          <c:layout/>
          <c:overlay val="0"/>
        </c:title>
        <c:numFmt formatCode="0" sourceLinked="1"/>
        <c:majorTickMark val="none"/>
        <c:minorTickMark val="none"/>
        <c:tickLblPos val="nextTo"/>
        <c:txPr>
          <a:bodyPr/>
          <a:lstStyle/>
          <a:p>
            <a:pPr>
              <a:defRPr lang="es-MX"/>
            </a:pPr>
            <a:endParaRPr lang="es-ES"/>
          </a:p>
        </c:txPr>
        <c:crossAx val="175639040"/>
        <c:crosses val="autoZero"/>
        <c:crossBetween val="between"/>
      </c:valAx>
    </c:plotArea>
    <c:legend>
      <c:legendPos val="b"/>
      <c:layout>
        <c:manualLayout>
          <c:xMode val="edge"/>
          <c:yMode val="edge"/>
          <c:x val="0.14599634434950576"/>
          <c:y val="0.70368357823590721"/>
          <c:w val="0.77643103152399917"/>
          <c:h val="0.27902784663082653"/>
        </c:manualLayout>
      </c:layout>
      <c:overlay val="0"/>
      <c:txPr>
        <a:bodyPr/>
        <a:lstStyle/>
        <a:p>
          <a:pPr>
            <a:defRPr lang="es-MX" sz="800"/>
          </a:pPr>
          <a:endParaRPr lang="es-E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c:spPr>
          </c:dPt>
          <c:dLbls>
            <c:dLbl>
              <c:idx val="0"/>
              <c:layout>
                <c:manualLayout>
                  <c:x val="1.2604099056422241E-2"/>
                  <c:y val="-0.1774907908641049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787430683918763E-2"/>
                  <c:y val="-0.2347727339451695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8193314983781137E-3"/>
                  <c:y val="-0.23636900683734391"/>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322811611787887E-2"/>
                  <c:y val="-0.1937258961171635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7252002464571779E-2"/>
                  <c:y val="-0.1671174995742999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es-MX"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0.00</c:formatCode>
                <c:ptCount val="5"/>
                <c:pt idx="0">
                  <c:v>34.4</c:v>
                </c:pt>
                <c:pt idx="1">
                  <c:v>53.3</c:v>
                </c:pt>
                <c:pt idx="2">
                  <c:v>52</c:v>
                </c:pt>
                <c:pt idx="3">
                  <c:v>41.8</c:v>
                </c:pt>
                <c:pt idx="4">
                  <c:v>31.3</c:v>
                </c:pt>
              </c:numCache>
            </c:numRef>
          </c:val>
        </c:ser>
        <c:dLbls>
          <c:showLegendKey val="0"/>
          <c:showVal val="1"/>
          <c:showCatName val="0"/>
          <c:showSerName val="0"/>
          <c:showPercent val="0"/>
          <c:showBubbleSize val="0"/>
        </c:dLbls>
        <c:gapWidth val="150"/>
        <c:shape val="cylinder"/>
        <c:axId val="84697088"/>
        <c:axId val="201024640"/>
        <c:axId val="0"/>
      </c:bar3DChart>
      <c:catAx>
        <c:axId val="84697088"/>
        <c:scaling>
          <c:orientation val="minMax"/>
        </c:scaling>
        <c:delete val="1"/>
        <c:axPos val="b"/>
        <c:title>
          <c:tx>
            <c:rich>
              <a:bodyPr/>
              <a:lstStyle/>
              <a:p>
                <a:pPr algn="ctr">
                  <a:defRPr lang="es-MX"/>
                </a:pPr>
                <a:r>
                  <a:rPr lang="es-MX"/>
                  <a:t>T1                  T2                  T3                 T4                 T5</a:t>
                </a:r>
              </a:p>
              <a:p>
                <a:pPr algn="ctr">
                  <a:defRPr lang="es-MX"/>
                </a:pPr>
                <a:r>
                  <a:rPr lang="es-MX" sz="1200"/>
                  <a:t>TRATAMIENTOS</a:t>
                </a:r>
              </a:p>
              <a:p>
                <a:pPr algn="ctr">
                  <a:defRPr lang="es-MX"/>
                </a:pPr>
                <a:endParaRPr lang="es-MX"/>
              </a:p>
            </c:rich>
          </c:tx>
          <c:layout>
            <c:manualLayout>
              <c:xMode val="edge"/>
              <c:yMode val="edge"/>
              <c:x val="0.29002689478630045"/>
              <c:y val="0.56500293504443055"/>
            </c:manualLayout>
          </c:layout>
          <c:overlay val="0"/>
        </c:title>
        <c:numFmt formatCode="General" sourceLinked="0"/>
        <c:majorTickMark val="out"/>
        <c:minorTickMark val="none"/>
        <c:tickLblPos val="nextTo"/>
        <c:crossAx val="201024640"/>
        <c:crosses val="autoZero"/>
        <c:auto val="0"/>
        <c:lblAlgn val="ctr"/>
        <c:lblOffset val="100"/>
        <c:noMultiLvlLbl val="0"/>
      </c:catAx>
      <c:valAx>
        <c:axId val="201024640"/>
        <c:scaling>
          <c:orientation val="minMax"/>
        </c:scaling>
        <c:delete val="0"/>
        <c:axPos val="l"/>
        <c:majorGridlines/>
        <c:title>
          <c:tx>
            <c:rich>
              <a:bodyPr rot="-5400000" vert="horz"/>
              <a:lstStyle/>
              <a:p>
                <a:pPr>
                  <a:defRPr lang="es-MX" sz="1000"/>
                </a:pPr>
                <a:r>
                  <a:rPr lang="es-MX" sz="1000"/>
                  <a:t>Altura</a:t>
                </a:r>
                <a:r>
                  <a:rPr lang="es-MX" sz="1000" baseline="0"/>
                  <a:t> de planta (</a:t>
                </a:r>
                <a:r>
                  <a:rPr lang="es-MX" sz="1000"/>
                  <a:t>cm)</a:t>
                </a:r>
              </a:p>
            </c:rich>
          </c:tx>
          <c:layout>
            <c:manualLayout>
              <c:xMode val="edge"/>
              <c:yMode val="edge"/>
              <c:x val="4.6247667238366416E-2"/>
              <c:y val="0.14265260544231459"/>
            </c:manualLayout>
          </c:layout>
          <c:overlay val="0"/>
        </c:title>
        <c:numFmt formatCode="0.00" sourceLinked="1"/>
        <c:majorTickMark val="none"/>
        <c:minorTickMark val="none"/>
        <c:tickLblPos val="nextTo"/>
        <c:txPr>
          <a:bodyPr/>
          <a:lstStyle/>
          <a:p>
            <a:pPr>
              <a:defRPr lang="es-MX"/>
            </a:pPr>
            <a:endParaRPr lang="es-ES"/>
          </a:p>
        </c:txPr>
        <c:crossAx val="84697088"/>
        <c:crosses val="autoZero"/>
        <c:crossBetween val="between"/>
      </c:valAx>
    </c:plotArea>
    <c:legend>
      <c:legendPos val="b"/>
      <c:layout/>
      <c:overlay val="0"/>
      <c:txPr>
        <a:bodyPr/>
        <a:lstStyle/>
        <a:p>
          <a:pPr>
            <a:defRPr lang="es-MX" sz="800"/>
          </a:pPr>
          <a:endParaRPr lang="es-E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a:ln>
                <a:solidFill>
                  <a:schemeClr val="tx1"/>
                </a:solidFill>
              </a:ln>
            </c:spPr>
          </c:dPt>
          <c:dLbls>
            <c:dLbl>
              <c:idx val="0"/>
              <c:layout>
                <c:manualLayout>
                  <c:x val="9.8582309455366047E-3"/>
                  <c:y val="-0.194778110649990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787130133688849E-2"/>
                  <c:y val="-0.2270503602382888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787515893295806E-2"/>
                  <c:y val="-0.2961688666615616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929831870532902E-2"/>
                  <c:y val="-0.23020720582198534"/>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716574245225136E-2"/>
                  <c:y val="-9.552913268391789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es-MX"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0.0</c:formatCode>
                <c:ptCount val="5"/>
                <c:pt idx="0">
                  <c:v>284.72999999999979</c:v>
                </c:pt>
                <c:pt idx="1">
                  <c:v>372.25</c:v>
                </c:pt>
                <c:pt idx="2">
                  <c:v>467.8</c:v>
                </c:pt>
                <c:pt idx="3">
                  <c:v>368.75</c:v>
                </c:pt>
                <c:pt idx="4">
                  <c:v>113.64999999999999</c:v>
                </c:pt>
              </c:numCache>
            </c:numRef>
          </c:val>
        </c:ser>
        <c:dLbls>
          <c:showLegendKey val="0"/>
          <c:showVal val="1"/>
          <c:showCatName val="0"/>
          <c:showSerName val="0"/>
          <c:showPercent val="0"/>
          <c:showBubbleSize val="0"/>
        </c:dLbls>
        <c:gapWidth val="150"/>
        <c:shape val="cylinder"/>
        <c:axId val="213437952"/>
        <c:axId val="39284672"/>
        <c:axId val="0"/>
      </c:bar3DChart>
      <c:catAx>
        <c:axId val="213437952"/>
        <c:scaling>
          <c:orientation val="minMax"/>
        </c:scaling>
        <c:delete val="1"/>
        <c:axPos val="b"/>
        <c:title>
          <c:tx>
            <c:rich>
              <a:bodyPr/>
              <a:lstStyle/>
              <a:p>
                <a:pPr algn="ctr">
                  <a:defRPr lang="es-MX"/>
                </a:pPr>
                <a:r>
                  <a:rPr lang="es-MX"/>
                  <a:t>T1                 T2                 T3                 T4                  T5</a:t>
                </a:r>
              </a:p>
              <a:p>
                <a:pPr algn="ctr">
                  <a:defRPr lang="es-MX"/>
                </a:pPr>
                <a:r>
                  <a:rPr lang="es-MX" sz="1200"/>
                  <a:t>TRATAMIENTOS</a:t>
                </a:r>
              </a:p>
              <a:p>
                <a:pPr algn="ctr">
                  <a:defRPr lang="es-MX"/>
                </a:pPr>
                <a:endParaRPr lang="es-MX"/>
              </a:p>
            </c:rich>
          </c:tx>
          <c:layout>
            <c:manualLayout>
              <c:xMode val="edge"/>
              <c:yMode val="edge"/>
              <c:x val="0.26752597304768555"/>
              <c:y val="0.58199363184440667"/>
            </c:manualLayout>
          </c:layout>
          <c:overlay val="0"/>
        </c:title>
        <c:numFmt formatCode="General" sourceLinked="0"/>
        <c:majorTickMark val="out"/>
        <c:minorTickMark val="none"/>
        <c:tickLblPos val="nextTo"/>
        <c:crossAx val="39284672"/>
        <c:crosses val="autoZero"/>
        <c:auto val="0"/>
        <c:lblAlgn val="ctr"/>
        <c:lblOffset val="100"/>
        <c:noMultiLvlLbl val="0"/>
      </c:catAx>
      <c:valAx>
        <c:axId val="39284672"/>
        <c:scaling>
          <c:orientation val="minMax"/>
        </c:scaling>
        <c:delete val="0"/>
        <c:axPos val="l"/>
        <c:majorGridlines/>
        <c:title>
          <c:tx>
            <c:rich>
              <a:bodyPr rot="-5400000" vert="horz"/>
              <a:lstStyle/>
              <a:p>
                <a:pPr>
                  <a:defRPr lang="es-MX" sz="1000">
                    <a:solidFill>
                      <a:sysClr val="windowText" lastClr="000000"/>
                    </a:solidFill>
                  </a:defRPr>
                </a:pPr>
                <a:r>
                  <a:rPr lang="es-MX" sz="1000" baseline="0">
                    <a:solidFill>
                      <a:sysClr val="windowText" lastClr="000000"/>
                    </a:solidFill>
                  </a:rPr>
                  <a:t>Peso de la pella </a:t>
                </a:r>
                <a:r>
                  <a:rPr lang="es-MX" sz="1000">
                    <a:solidFill>
                      <a:sysClr val="windowText" lastClr="000000"/>
                    </a:solidFill>
                  </a:rPr>
                  <a:t>(g)</a:t>
                </a:r>
              </a:p>
            </c:rich>
          </c:tx>
          <c:layout/>
          <c:overlay val="0"/>
        </c:title>
        <c:numFmt formatCode="0.0" sourceLinked="1"/>
        <c:majorTickMark val="none"/>
        <c:minorTickMark val="none"/>
        <c:tickLblPos val="nextTo"/>
        <c:txPr>
          <a:bodyPr/>
          <a:lstStyle/>
          <a:p>
            <a:pPr>
              <a:defRPr lang="es-MX"/>
            </a:pPr>
            <a:endParaRPr lang="es-ES"/>
          </a:p>
        </c:txPr>
        <c:crossAx val="213437952"/>
        <c:crosses val="autoZero"/>
        <c:crossBetween val="between"/>
      </c:valAx>
    </c:plotArea>
    <c:legend>
      <c:legendPos val="b"/>
      <c:layout/>
      <c:overlay val="0"/>
      <c:txPr>
        <a:bodyPr/>
        <a:lstStyle/>
        <a:p>
          <a:pPr>
            <a:defRPr lang="es-MX"/>
          </a:pPr>
          <a:endParaRPr lang="es-E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c:spPr>
          </c:dPt>
          <c:dLbls>
            <c:dLbl>
              <c:idx val="0"/>
              <c:layout>
                <c:manualLayout>
                  <c:x val="9.7976063663136794E-3"/>
                  <c:y val="-0.2208416989775277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4253736738855306E-3"/>
                  <c:y val="-0.1779216515017116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837946393064503E-2"/>
                  <c:y val="-0.11966054995799404"/>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322730843941447E-2"/>
                  <c:y val="-0.19031201863517919"/>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684672743135054E-2"/>
                  <c:y val="-0.2742486416036573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es-MX"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0.0</c:formatCode>
                <c:ptCount val="5"/>
                <c:pt idx="0">
                  <c:v>100</c:v>
                </c:pt>
                <c:pt idx="1">
                  <c:v>97</c:v>
                </c:pt>
                <c:pt idx="2">
                  <c:v>95</c:v>
                </c:pt>
                <c:pt idx="3">
                  <c:v>98</c:v>
                </c:pt>
                <c:pt idx="4">
                  <c:v>103</c:v>
                </c:pt>
              </c:numCache>
            </c:numRef>
          </c:val>
        </c:ser>
        <c:dLbls>
          <c:showLegendKey val="0"/>
          <c:showVal val="1"/>
          <c:showCatName val="0"/>
          <c:showSerName val="0"/>
          <c:showPercent val="0"/>
          <c:showBubbleSize val="0"/>
        </c:dLbls>
        <c:gapWidth val="150"/>
        <c:shape val="cylinder"/>
        <c:axId val="213659136"/>
        <c:axId val="131829120"/>
        <c:axId val="0"/>
      </c:bar3DChart>
      <c:catAx>
        <c:axId val="213659136"/>
        <c:scaling>
          <c:orientation val="minMax"/>
        </c:scaling>
        <c:delete val="1"/>
        <c:axPos val="b"/>
        <c:title>
          <c:tx>
            <c:rich>
              <a:bodyPr/>
              <a:lstStyle/>
              <a:p>
                <a:pPr algn="ctr">
                  <a:defRPr lang="es-MX"/>
                </a:pPr>
                <a:r>
                  <a:rPr lang="es-MX"/>
                  <a:t>   T1                      T2                       T3                      T4                      T5</a:t>
                </a:r>
              </a:p>
              <a:p>
                <a:pPr algn="ctr">
                  <a:defRPr lang="es-MX"/>
                </a:pPr>
                <a:r>
                  <a:rPr lang="es-MX" sz="1200"/>
                  <a:t>TRATAMIENTOS</a:t>
                </a:r>
              </a:p>
              <a:p>
                <a:pPr algn="ctr">
                  <a:defRPr lang="es-MX"/>
                </a:pPr>
                <a:endParaRPr lang="es-MX"/>
              </a:p>
            </c:rich>
          </c:tx>
          <c:layout>
            <c:manualLayout>
              <c:xMode val="edge"/>
              <c:yMode val="edge"/>
              <c:x val="0.23569897863274641"/>
              <c:y val="0.60198673055966678"/>
            </c:manualLayout>
          </c:layout>
          <c:overlay val="0"/>
        </c:title>
        <c:numFmt formatCode="General" sourceLinked="0"/>
        <c:majorTickMark val="out"/>
        <c:minorTickMark val="none"/>
        <c:tickLblPos val="nextTo"/>
        <c:crossAx val="131829120"/>
        <c:crosses val="autoZero"/>
        <c:auto val="0"/>
        <c:lblAlgn val="ctr"/>
        <c:lblOffset val="100"/>
        <c:noMultiLvlLbl val="0"/>
      </c:catAx>
      <c:valAx>
        <c:axId val="131829120"/>
        <c:scaling>
          <c:orientation val="minMax"/>
        </c:scaling>
        <c:delete val="0"/>
        <c:axPos val="l"/>
        <c:majorGridlines/>
        <c:title>
          <c:tx>
            <c:rich>
              <a:bodyPr rot="-5400000" vert="horz"/>
              <a:lstStyle/>
              <a:p>
                <a:pPr>
                  <a:defRPr lang="es-MX" sz="1000"/>
                </a:pPr>
                <a:r>
                  <a:rPr lang="es-MX" sz="1000" b="1"/>
                  <a:t>Dias a la cosecha </a:t>
                </a:r>
              </a:p>
            </c:rich>
          </c:tx>
          <c:layout/>
          <c:overlay val="0"/>
        </c:title>
        <c:numFmt formatCode="0.0" sourceLinked="1"/>
        <c:majorTickMark val="none"/>
        <c:minorTickMark val="none"/>
        <c:tickLblPos val="nextTo"/>
        <c:txPr>
          <a:bodyPr/>
          <a:lstStyle/>
          <a:p>
            <a:pPr>
              <a:defRPr lang="es-MX"/>
            </a:pPr>
            <a:endParaRPr lang="es-ES"/>
          </a:p>
        </c:txPr>
        <c:crossAx val="213659136"/>
        <c:crosses val="autoZero"/>
        <c:crossBetween val="between"/>
      </c:valAx>
    </c:plotArea>
    <c:legend>
      <c:legendPos val="b"/>
      <c:layout/>
      <c:overlay val="0"/>
      <c:txPr>
        <a:bodyPr/>
        <a:lstStyle/>
        <a:p>
          <a:pPr>
            <a:defRPr lang="es-MX"/>
          </a:pPr>
          <a:endParaRPr lang="es-E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Hoja1!$B$1</c:f>
              <c:strCache>
                <c:ptCount val="1"/>
                <c:pt idx="0">
                  <c:v>Columna1</c:v>
                </c:pt>
              </c:strCache>
            </c:strRef>
          </c:tx>
          <c:invertIfNegative val="0"/>
          <c:dPt>
            <c:idx val="0"/>
            <c:invertIfNegative val="0"/>
            <c:bubble3D val="0"/>
            <c:spPr>
              <a:solidFill>
                <a:schemeClr val="accent6">
                  <a:lumMod val="75000"/>
                </a:schemeClr>
              </a:solidFill>
            </c:spPr>
          </c:dPt>
          <c:dPt>
            <c:idx val="1"/>
            <c:invertIfNegative val="0"/>
            <c:bubble3D val="0"/>
            <c:spPr>
              <a:solidFill>
                <a:srgbClr val="FFFF00"/>
              </a:solidFill>
            </c:spPr>
          </c:dPt>
          <c:dPt>
            <c:idx val="2"/>
            <c:invertIfNegative val="0"/>
            <c:bubble3D val="0"/>
            <c:spPr>
              <a:solidFill>
                <a:schemeClr val="accent4">
                  <a:lumMod val="60000"/>
                  <a:lumOff val="40000"/>
                </a:schemeClr>
              </a:solidFill>
            </c:spPr>
          </c:dPt>
          <c:dPt>
            <c:idx val="3"/>
            <c:invertIfNegative val="0"/>
            <c:bubble3D val="0"/>
            <c:spPr>
              <a:solidFill>
                <a:srgbClr val="00B0F0"/>
              </a:solidFill>
            </c:spPr>
          </c:dPt>
          <c:dPt>
            <c:idx val="4"/>
            <c:invertIfNegative val="0"/>
            <c:bubble3D val="0"/>
            <c:spPr>
              <a:solidFill>
                <a:srgbClr val="00B050"/>
              </a:solidFill>
            </c:spPr>
          </c:dPt>
          <c:dLbls>
            <c:dLbl>
              <c:idx val="0"/>
              <c:layout>
                <c:manualLayout>
                  <c:x val="9.8460192475940591E-3"/>
                  <c:y val="-0.2318479548463523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168843545857863E-2"/>
                  <c:y val="-0.25216039212635727"/>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31846019247594E-2"/>
                  <c:y val="-0.28164727196711031"/>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633767289724899E-2"/>
                  <c:y val="-0.27574356208827561"/>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2323562548992861E-2"/>
                  <c:y val="-0.1925028319724230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es-MX"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T1 (10% de humus, 10% pomina, 80% tierra de paramo)</c:v>
                </c:pt>
                <c:pt idx="1">
                  <c:v>T2 (10% de compost (BIOABOR), 10% pomina, 80% tierra común)</c:v>
                </c:pt>
                <c:pt idx="2">
                  <c:v>T3 (5% humus, 5% compost (BIOABOR), 10% pomina, 80% tierra común)</c:v>
                </c:pt>
                <c:pt idx="3">
                  <c:v>T4 (tierra común + fertilización química)</c:v>
                </c:pt>
                <c:pt idx="4">
                  <c:v>T5 (100% tierra común sin fertilizacion)</c:v>
                </c:pt>
              </c:strCache>
            </c:strRef>
          </c:cat>
          <c:val>
            <c:numRef>
              <c:f>Hoja1!$B$2:$B$6</c:f>
              <c:numCache>
                <c:formatCode>0.00</c:formatCode>
                <c:ptCount val="5"/>
                <c:pt idx="0">
                  <c:v>1.159999999999999</c:v>
                </c:pt>
                <c:pt idx="1">
                  <c:v>1.36</c:v>
                </c:pt>
                <c:pt idx="2">
                  <c:v>1.6</c:v>
                </c:pt>
                <c:pt idx="3">
                  <c:v>1.52</c:v>
                </c:pt>
                <c:pt idx="4">
                  <c:v>1.01</c:v>
                </c:pt>
              </c:numCache>
            </c:numRef>
          </c:val>
        </c:ser>
        <c:dLbls>
          <c:showLegendKey val="0"/>
          <c:showVal val="1"/>
          <c:showCatName val="0"/>
          <c:showSerName val="0"/>
          <c:showPercent val="0"/>
          <c:showBubbleSize val="0"/>
        </c:dLbls>
        <c:gapWidth val="150"/>
        <c:shape val="cylinder"/>
        <c:axId val="85517312"/>
        <c:axId val="38014336"/>
        <c:axId val="0"/>
      </c:bar3DChart>
      <c:catAx>
        <c:axId val="85517312"/>
        <c:scaling>
          <c:orientation val="minMax"/>
        </c:scaling>
        <c:delete val="1"/>
        <c:axPos val="b"/>
        <c:title>
          <c:tx>
            <c:rich>
              <a:bodyPr/>
              <a:lstStyle/>
              <a:p>
                <a:pPr algn="ctr">
                  <a:defRPr lang="es-MX"/>
                </a:pPr>
                <a:r>
                  <a:rPr lang="es-MX"/>
                  <a:t>T1                      T2                         T3                       T4                       T5</a:t>
                </a:r>
              </a:p>
              <a:p>
                <a:pPr algn="ctr">
                  <a:defRPr lang="es-MX"/>
                </a:pPr>
                <a:r>
                  <a:rPr lang="es-MX" sz="1200"/>
                  <a:t>TRATAMIENTOS</a:t>
                </a:r>
              </a:p>
              <a:p>
                <a:pPr algn="ctr">
                  <a:defRPr lang="es-MX"/>
                </a:pPr>
                <a:endParaRPr lang="es-MX"/>
              </a:p>
            </c:rich>
          </c:tx>
          <c:layout>
            <c:manualLayout>
              <c:xMode val="edge"/>
              <c:yMode val="edge"/>
              <c:x val="0.23571945173520051"/>
              <c:y val="0.57217847769029084"/>
            </c:manualLayout>
          </c:layout>
          <c:overlay val="0"/>
        </c:title>
        <c:numFmt formatCode="General" sourceLinked="0"/>
        <c:majorTickMark val="out"/>
        <c:minorTickMark val="none"/>
        <c:tickLblPos val="nextTo"/>
        <c:crossAx val="38014336"/>
        <c:crosses val="autoZero"/>
        <c:auto val="0"/>
        <c:lblAlgn val="ctr"/>
        <c:lblOffset val="100"/>
        <c:noMultiLvlLbl val="0"/>
      </c:catAx>
      <c:valAx>
        <c:axId val="38014336"/>
        <c:scaling>
          <c:orientation val="minMax"/>
        </c:scaling>
        <c:delete val="0"/>
        <c:axPos val="l"/>
        <c:majorGridlines/>
        <c:title>
          <c:tx>
            <c:rich>
              <a:bodyPr rot="-5400000" vert="horz"/>
              <a:lstStyle/>
              <a:p>
                <a:pPr>
                  <a:defRPr lang="es-MX" sz="1200"/>
                </a:pPr>
                <a:r>
                  <a:rPr lang="es-MX" sz="1200"/>
                  <a:t>Relacion beneficio/costo  (usd)</a:t>
                </a:r>
              </a:p>
            </c:rich>
          </c:tx>
          <c:layout/>
          <c:overlay val="0"/>
        </c:title>
        <c:numFmt formatCode="0.00" sourceLinked="1"/>
        <c:majorTickMark val="none"/>
        <c:minorTickMark val="none"/>
        <c:tickLblPos val="nextTo"/>
        <c:txPr>
          <a:bodyPr/>
          <a:lstStyle/>
          <a:p>
            <a:pPr>
              <a:defRPr lang="es-MX"/>
            </a:pPr>
            <a:endParaRPr lang="es-ES"/>
          </a:p>
        </c:txPr>
        <c:crossAx val="85517312"/>
        <c:crosses val="autoZero"/>
        <c:crossBetween val="between"/>
      </c:valAx>
    </c:plotArea>
    <c:legend>
      <c:legendPos val="b"/>
      <c:layout/>
      <c:overlay val="0"/>
      <c:txPr>
        <a:bodyPr/>
        <a:lstStyle/>
        <a:p>
          <a:pPr>
            <a:defRPr lang="es-MX"/>
          </a:pPr>
          <a:endParaRPr lang="es-ES"/>
        </a:p>
      </c:txPr>
    </c:legend>
    <c:plotVisOnly val="1"/>
    <c:dispBlanksAs val="gap"/>
    <c:showDLblsOverMax val="0"/>
  </c:chart>
  <c:externalData r:id="rId2">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95A750F-2631-4848-9460-F7C7E7F521F7}" type="datetimeFigureOut">
              <a:rPr lang="es-EC" smtClean="0"/>
              <a:t>09/07/2014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35B0EFB-EED6-4C48-8C18-0B3599FB567A}"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A750F-2631-4848-9460-F7C7E7F521F7}" type="datetimeFigureOut">
              <a:rPr lang="es-EC" smtClean="0"/>
              <a:t>09/07/2014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B0EFB-EED6-4C48-8C18-0B3599FB567A}"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http://www.utn.edu.ec/ficaya/carreras/agropecuaria/wp-content/uploads/2013/01/LOGOSOMBRA.pn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nes.4ever.eu/data/download/otros/fondo%20verde%2015717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1 Título"/>
          <p:cNvSpPr>
            <a:spLocks noGrp="1"/>
          </p:cNvSpPr>
          <p:nvPr>
            <p:ph type="ctrTitle"/>
          </p:nvPr>
        </p:nvSpPr>
        <p:spPr>
          <a:xfrm>
            <a:off x="1071538" y="214290"/>
            <a:ext cx="7072362" cy="6357981"/>
          </a:xfrm>
        </p:spPr>
        <p:txBody>
          <a:bodyPr>
            <a:normAutofit fontScale="90000"/>
          </a:bodyPr>
          <a:lstStyle/>
          <a:p>
            <a:pPr eaLnBrk="0" fontAlgn="base" hangingPunct="0">
              <a:spcAft>
                <a:spcPct val="0"/>
              </a:spcAft>
              <a:tabLst>
                <a:tab pos="2400300" algn="l"/>
              </a:tabLst>
            </a:pPr>
            <a:r>
              <a:rPr kumimoji="0" lang="es-EC" sz="27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7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7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es-EC" sz="27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UNIVERSIDAD TÉCNICA DEL NORTE</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FACULTAD DE INGENIER</a:t>
            </a:r>
            <a:r>
              <a:rPr lang="es-EC" sz="2000"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Í</a:t>
            </a:r>
            <a:r>
              <a:rPr kumimoji="0" lang="es-EC"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 EN CIENCIAS </a:t>
            </a:r>
            <a:br>
              <a:rPr kumimoji="0" lang="es-EC"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AGROPECUARIAS Y AMBIENTALES</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ESCUELA DE INGENIER</a:t>
            </a:r>
            <a:r>
              <a:rPr lang="es-EC" sz="2200" b="1" dirty="0">
                <a:solidFill>
                  <a:schemeClr val="bg1"/>
                </a:solidFill>
                <a:effectLst>
                  <a:outerShdw blurRad="38100" dist="38100" dir="2700000" algn="tl">
                    <a:srgbClr val="000000">
                      <a:alpha val="43137"/>
                    </a:srgbClr>
                  </a:outerShdw>
                </a:effectLst>
                <a:ea typeface="Times New Roman" pitchFamily="18" charset="0"/>
                <a:cs typeface="Times New Roman" pitchFamily="18" charset="0"/>
              </a:rPr>
              <a:t>Í</a:t>
            </a:r>
            <a:r>
              <a:rPr kumimoji="0" lang="es-EC"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 AGROPECUARIA</a:t>
            </a:r>
            <a:br>
              <a:rPr kumimoji="0" lang="es-EC" sz="22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chemeClr val="accent6">
                    <a:lumMod val="75000"/>
                  </a:schemeClr>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accent6">
                    <a:lumMod val="75000"/>
                  </a:schemeClr>
                </a:solidFill>
                <a:effectLst>
                  <a:outerShdw blurRad="38100" dist="38100" dir="2700000" algn="tl">
                    <a:srgbClr val="000000">
                      <a:alpha val="43137"/>
                    </a:srgbClr>
                  </a:outerShdw>
                </a:effectLst>
                <a:latin typeface="Arial" pitchFamily="34" charset="0"/>
              </a:rPr>
            </a:br>
            <a:r>
              <a:rPr lang="es-ES" sz="1400" b="1" dirty="0"/>
              <a:t> </a:t>
            </a:r>
            <a:r>
              <a:rPr lang="es-ES" sz="1800" b="1" dirty="0">
                <a:solidFill>
                  <a:srgbClr val="FFFF00"/>
                </a:solidFill>
                <a:latin typeface="Times New Roman" pitchFamily="18" charset="0"/>
                <a:cs typeface="Times New Roman" pitchFamily="18" charset="0"/>
              </a:rPr>
              <a:t>“IMPLEMENTACIÓN DE AGRICULTURA URBANA CON LA TÉCNICA DEL PIE CUADRADO Y DETERMINACIÓN DE SU PRODUCTIVIDAD CON CINCO SUSTRATOS EN IBARRA-IMBABURA</a:t>
            </a:r>
            <a:r>
              <a:rPr lang="es-ES" sz="1800" b="1" dirty="0" smtClean="0">
                <a:solidFill>
                  <a:srgbClr val="FFFF00"/>
                </a:solidFill>
                <a:latin typeface="Times New Roman" pitchFamily="18" charset="0"/>
                <a:cs typeface="Times New Roman" pitchFamily="18" charset="0"/>
              </a:rPr>
              <a:t>”</a:t>
            </a:r>
            <a:r>
              <a:rPr kumimoji="0" lang="es-EC" sz="1800" b="0" i="0" u="none" strike="noStrike" cap="none" normalizeH="0" baseline="0" dirty="0" smtClean="0">
                <a:ln>
                  <a:noFill/>
                </a:ln>
                <a:solidFill>
                  <a:srgbClr val="FFFF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rgbClr val="00206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AUTORES</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lang="es-EC"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FARINANGO VIÑACHI JUAN CARLOS</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GUAMÁN</a:t>
            </a:r>
            <a:r>
              <a:rPr kumimoji="0" lang="es-EC" sz="2000" b="0" i="0" u="none" strike="noStrike" cap="none" normalizeH="0" dirty="0" smtClean="0">
                <a:ln>
                  <a:no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MUGMAL CRISTIAN FABIÁN</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2000" b="0" i="0" u="none" strike="noStrike" cap="none" normalizeH="0" baseline="0" dirty="0" smtClean="0">
                <a:ln>
                  <a:noFill/>
                </a:ln>
                <a:solidFill>
                  <a:srgbClr val="00206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TUTOR</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Ing.</a:t>
            </a:r>
            <a:r>
              <a:rPr kumimoji="0" lang="es-EC" sz="2000" b="0" i="0" u="none" strike="noStrike" cap="none" normalizeH="0" dirty="0" smtClean="0">
                <a:ln>
                  <a:no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s-EC" sz="2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Franklin Valverde M.sc. </a:t>
            </a: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r>
            <a:br>
              <a:rPr kumimoji="0" lang="es-EC"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Ibarra </a:t>
            </a:r>
            <a:r>
              <a:rPr lang="es-EC" sz="1600" dirty="0">
                <a:solidFill>
                  <a:schemeClr val="bg1"/>
                </a:solidFill>
                <a:effectLst>
                  <a:outerShdw blurRad="38100" dist="38100" dir="2700000" algn="tl">
                    <a:srgbClr val="000000">
                      <a:alpha val="43137"/>
                    </a:srgbClr>
                  </a:outerShdw>
                </a:effectLst>
                <a:ea typeface="Times New Roman" pitchFamily="18" charset="0"/>
                <a:cs typeface="Times New Roman" pitchFamily="18" charset="0"/>
              </a:rPr>
              <a:t>–</a:t>
            </a:r>
            <a: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Ecuador</a:t>
            </a:r>
            <a: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t/>
            </a:r>
            <a:b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rPr>
            </a:br>
            <a:r>
              <a:rPr kumimoji="0" lang="es-EC"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2014 </a:t>
            </a:r>
            <a:endParaRPr lang="es-EC" dirty="0"/>
          </a:p>
        </p:txBody>
      </p:sp>
      <p:pic>
        <p:nvPicPr>
          <p:cNvPr id="5" name="Picture 5"/>
          <p:cNvPicPr>
            <a:picLocks noChangeAspect="1" noChangeArrowheads="1"/>
          </p:cNvPicPr>
          <p:nvPr/>
        </p:nvPicPr>
        <p:blipFill>
          <a:blip r:embed="rId3" cstate="print"/>
          <a:stretch>
            <a:fillRect/>
          </a:stretch>
        </p:blipFill>
        <p:spPr bwMode="auto">
          <a:xfrm>
            <a:off x="214282" y="285728"/>
            <a:ext cx="1584176" cy="1584176"/>
          </a:xfrm>
          <a:prstGeom prst="ellipse">
            <a:avLst/>
          </a:prstGeom>
          <a:noFill/>
          <a:ln>
            <a:noFill/>
          </a:ln>
        </p:spPr>
      </p:pic>
      <p:pic>
        <p:nvPicPr>
          <p:cNvPr id="6" name="5 Imagen" descr="http://www.utn.edu.ec/ficaya/carreras/agropecuaria/wp-content/uploads/2013/01/LOGOSOMBRA.png"/>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429520" y="285728"/>
            <a:ext cx="1536358" cy="158744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7200" y="274638"/>
            <a:ext cx="8229600" cy="1439850"/>
          </a:xfrm>
        </p:spPr>
        <p:txBody>
          <a:bodyPr>
            <a:noAutofit/>
          </a:bodyPr>
          <a:lstStyle/>
          <a:p>
            <a:pPr algn="l"/>
            <a:r>
              <a:rPr lang="es-ES" b="1" dirty="0" smtClean="0">
                <a:latin typeface="Franklin Gothic Book" pitchFamily="34" charset="0"/>
              </a:rPr>
              <a:t>SOSTENIBILIDAD DE LA AGRICULTURA URBANA</a:t>
            </a:r>
            <a:endParaRPr lang="es-EC" b="1" dirty="0">
              <a:latin typeface="Franklin Gothic Book" pitchFamily="34" charset="0"/>
            </a:endParaRPr>
          </a:p>
        </p:txBody>
      </p:sp>
      <p:sp>
        <p:nvSpPr>
          <p:cNvPr id="3" name="2 Marcador de contenido"/>
          <p:cNvSpPr>
            <a:spLocks noGrp="1"/>
          </p:cNvSpPr>
          <p:nvPr>
            <p:ph idx="1"/>
          </p:nvPr>
        </p:nvSpPr>
        <p:spPr>
          <a:xfrm>
            <a:off x="428596" y="1785926"/>
            <a:ext cx="8229600" cy="4125923"/>
          </a:xfrm>
        </p:spPr>
        <p:txBody>
          <a:bodyPr>
            <a:normAutofit/>
          </a:bodyPr>
          <a:lstStyle/>
          <a:p>
            <a:pPr algn="just">
              <a:buFont typeface="Wingdings" pitchFamily="2" charset="2"/>
              <a:buChar char="§"/>
            </a:pPr>
            <a:r>
              <a:rPr lang="es-ES" sz="1600" dirty="0" smtClean="0">
                <a:solidFill>
                  <a:srgbClr val="0070C0"/>
                </a:solidFill>
                <a:latin typeface="Franklin Gothic Book" pitchFamily="34" charset="0"/>
              </a:rPr>
              <a:t>Según </a:t>
            </a:r>
            <a:r>
              <a:rPr lang="es-ES" sz="1600" dirty="0">
                <a:solidFill>
                  <a:srgbClr val="0070C0"/>
                </a:solidFill>
                <a:latin typeface="Franklin Gothic Book" pitchFamily="34" charset="0"/>
              </a:rPr>
              <a:t>Van </a:t>
            </a:r>
            <a:r>
              <a:rPr lang="es-ES" sz="1600" dirty="0" err="1" smtClean="0">
                <a:solidFill>
                  <a:srgbClr val="0070C0"/>
                </a:solidFill>
                <a:latin typeface="Franklin Gothic Book" pitchFamily="34" charset="0"/>
              </a:rPr>
              <a:t>der</a:t>
            </a:r>
            <a:r>
              <a:rPr lang="es-ES" sz="1600" dirty="0" smtClean="0">
                <a:solidFill>
                  <a:srgbClr val="0070C0"/>
                </a:solidFill>
                <a:latin typeface="Franklin Gothic Book" pitchFamily="34" charset="0"/>
              </a:rPr>
              <a:t> </a:t>
            </a:r>
            <a:r>
              <a:rPr lang="es-ES" sz="1600" dirty="0" err="1" smtClean="0">
                <a:solidFill>
                  <a:srgbClr val="0070C0"/>
                </a:solidFill>
                <a:latin typeface="Franklin Gothic Book" pitchFamily="34" charset="0"/>
              </a:rPr>
              <a:t>Berg</a:t>
            </a:r>
            <a:r>
              <a:rPr lang="es-ES" sz="1600" dirty="0" smtClean="0">
                <a:solidFill>
                  <a:srgbClr val="0070C0"/>
                </a:solidFill>
                <a:latin typeface="Franklin Gothic Book" pitchFamily="34" charset="0"/>
              </a:rPr>
              <a:t> </a:t>
            </a:r>
            <a:r>
              <a:rPr lang="es-ES" sz="1600" dirty="0">
                <a:solidFill>
                  <a:srgbClr val="0070C0"/>
                </a:solidFill>
                <a:latin typeface="Franklin Gothic Book" pitchFamily="34" charset="0"/>
              </a:rPr>
              <a:t>(2007), la agricultura </a:t>
            </a:r>
            <a:r>
              <a:rPr lang="es-ES" sz="1600" dirty="0" smtClean="0">
                <a:solidFill>
                  <a:srgbClr val="0070C0"/>
                </a:solidFill>
                <a:latin typeface="Franklin Gothic Book" pitchFamily="34" charset="0"/>
              </a:rPr>
              <a:t>urbana permite</a:t>
            </a:r>
            <a:r>
              <a:rPr lang="es-ES" sz="1600" dirty="0">
                <a:solidFill>
                  <a:srgbClr val="0070C0"/>
                </a:solidFill>
                <a:latin typeface="Franklin Gothic Book" pitchFamily="34" charset="0"/>
              </a:rPr>
              <a:t>: a nivel social, cubrir algunas necesidades alimentarias, genera momentos de esparcimiento, ayuda en la construcción social y a reducir la pobreza. A nivel económico implica producción, acceso a mercados, generación de empleo; a nivel ambiental conlleva a la creación de microclimas y a mantener la biodiversidad</a:t>
            </a:r>
            <a:r>
              <a:rPr lang="es-ES" sz="1600" dirty="0" smtClean="0">
                <a:solidFill>
                  <a:srgbClr val="0070C0"/>
                </a:solidFill>
                <a:latin typeface="Franklin Gothic Book" pitchFamily="34" charset="0"/>
              </a:rPr>
              <a:t>.</a:t>
            </a:r>
          </a:p>
          <a:p>
            <a:pPr algn="just">
              <a:buNone/>
            </a:pPr>
            <a:endParaRPr lang="es-EC" sz="1600" dirty="0">
              <a:solidFill>
                <a:srgbClr val="0070C0"/>
              </a:solidFill>
              <a:latin typeface="Franklin Gothic Book" pitchFamily="34" charset="0"/>
            </a:endParaRPr>
          </a:p>
          <a:p>
            <a:pPr algn="just">
              <a:buFont typeface="Wingdings" pitchFamily="2" charset="2"/>
              <a:buChar char="§"/>
            </a:pPr>
            <a:r>
              <a:rPr lang="es-ES" sz="1600" dirty="0">
                <a:solidFill>
                  <a:srgbClr val="0070C0"/>
                </a:solidFill>
                <a:latin typeface="Franklin Gothic Book" pitchFamily="34" charset="0"/>
              </a:rPr>
              <a:t>López y Lezama (2006), mencionan que, las ciudades podrán mantenerse funcionalmente en el largo plazo, únicamente si buscan una aproximación al sistema natural, en el sentido de generar parte de los recursos de los que dependen y absorber parte de los residuos que generan.</a:t>
            </a:r>
            <a:endParaRPr lang="es-EC" sz="1600" dirty="0">
              <a:solidFill>
                <a:srgbClr val="0070C0"/>
              </a:solidFill>
              <a:latin typeface="Franklin Gothic Book" pitchFamily="34" charset="0"/>
            </a:endParaRPr>
          </a:p>
        </p:txBody>
      </p:sp>
      <p:pic>
        <p:nvPicPr>
          <p:cNvPr id="6" name="Picture 2" descr="D:\Mis documentos\FOTOS PIE2 TESIS\annual-northern-agricultural-fair-farming-demonstation.jpg"/>
          <p:cNvPicPr>
            <a:picLocks noChangeAspect="1" noChangeArrowheads="1"/>
          </p:cNvPicPr>
          <p:nvPr/>
        </p:nvPicPr>
        <p:blipFill>
          <a:blip r:embed="rId3">
            <a:extLst>
              <a:ext uri="{28A0092B-C50C-407E-A947-70E740481C1C}">
                <a14:useLocalDpi xmlns:a14="http://schemas.microsoft.com/office/drawing/2010/main" val="0"/>
              </a:ext>
            </a:extLst>
          </a:blip>
          <a:srcRect t="19099"/>
          <a:stretch>
            <a:fillRect/>
          </a:stretch>
        </p:blipFill>
        <p:spPr bwMode="auto">
          <a:xfrm>
            <a:off x="785786" y="4429132"/>
            <a:ext cx="3698130" cy="2243856"/>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5" descr="D:\Mis documentos\FOTOS PIE2 TESIS\blue%20raised%20b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8" y="4429132"/>
            <a:ext cx="3263400" cy="2186478"/>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7200" y="274638"/>
            <a:ext cx="8229600" cy="1296974"/>
          </a:xfrm>
        </p:spPr>
        <p:txBody>
          <a:bodyPr>
            <a:normAutofit fontScale="90000"/>
          </a:bodyPr>
          <a:lstStyle/>
          <a:p>
            <a:pPr algn="l"/>
            <a:r>
              <a:rPr lang="es-ES" sz="4900" b="1" dirty="0" smtClean="0">
                <a:latin typeface="Franklin Gothic Book" pitchFamily="34" charset="0"/>
              </a:rPr>
              <a:t>LA TÉCNICA DEL PIE CUADRADO</a:t>
            </a:r>
            <a:endParaRPr lang="es-EC" dirty="0"/>
          </a:p>
        </p:txBody>
      </p:sp>
      <p:sp>
        <p:nvSpPr>
          <p:cNvPr id="3" name="2 Marcador de contenido"/>
          <p:cNvSpPr>
            <a:spLocks noGrp="1"/>
          </p:cNvSpPr>
          <p:nvPr>
            <p:ph idx="1"/>
          </p:nvPr>
        </p:nvSpPr>
        <p:spPr>
          <a:xfrm>
            <a:off x="428596" y="1357298"/>
            <a:ext cx="8229600" cy="4525963"/>
          </a:xfrm>
        </p:spPr>
        <p:txBody>
          <a:bodyPr>
            <a:normAutofit/>
          </a:bodyPr>
          <a:lstStyle/>
          <a:p>
            <a:pPr algn="just">
              <a:buNone/>
            </a:pPr>
            <a:r>
              <a:rPr lang="es-ES" sz="1800" dirty="0" smtClean="0"/>
              <a:t>	</a:t>
            </a:r>
            <a:r>
              <a:rPr lang="es-ES" sz="1800" b="1" dirty="0" smtClean="0">
                <a:solidFill>
                  <a:srgbClr val="0070C0"/>
                </a:solidFill>
                <a:latin typeface="Franklin Gothic Book" pitchFamily="34" charset="0"/>
              </a:rPr>
              <a:t>Para </a:t>
            </a:r>
            <a:r>
              <a:rPr lang="es-ES" sz="1800" b="1" dirty="0" err="1">
                <a:solidFill>
                  <a:srgbClr val="0070C0"/>
                </a:solidFill>
                <a:latin typeface="Franklin Gothic Book" pitchFamily="34" charset="0"/>
              </a:rPr>
              <a:t>Bartholomew</a:t>
            </a:r>
            <a:r>
              <a:rPr lang="es-ES" sz="1800" b="1" dirty="0">
                <a:solidFill>
                  <a:srgbClr val="0070C0"/>
                </a:solidFill>
                <a:latin typeface="Franklin Gothic Book" pitchFamily="34" charset="0"/>
              </a:rPr>
              <a:t>, M. (2006), </a:t>
            </a:r>
            <a:r>
              <a:rPr lang="es-ES" sz="1800" b="1" u="sng" dirty="0">
                <a:solidFill>
                  <a:srgbClr val="0070C0"/>
                </a:solidFill>
                <a:latin typeface="Franklin Gothic Book" pitchFamily="34" charset="0"/>
              </a:rPr>
              <a:t>la técnica del pie cuadrado </a:t>
            </a:r>
            <a:r>
              <a:rPr lang="es-ES" sz="1800" b="1" dirty="0">
                <a:solidFill>
                  <a:srgbClr val="0070C0"/>
                </a:solidFill>
                <a:latin typeface="Franklin Gothic Book" pitchFamily="34" charset="0"/>
              </a:rPr>
              <a:t>es un sistema de producción en camas de cultivo que esta reticulado o divido en cuadrados de 1 pie x 1 pie (aprox. 30cm x 30cm</a:t>
            </a:r>
            <a:r>
              <a:rPr lang="es-ES" sz="1800" b="1" dirty="0" smtClean="0">
                <a:solidFill>
                  <a:srgbClr val="0070C0"/>
                </a:solidFill>
                <a:latin typeface="Franklin Gothic Book" pitchFamily="34" charset="0"/>
              </a:rPr>
              <a:t>). </a:t>
            </a:r>
          </a:p>
          <a:p>
            <a:pPr algn="just">
              <a:buNone/>
            </a:pPr>
            <a:endParaRPr lang="es-ES" sz="1800" b="1" dirty="0" smtClean="0">
              <a:solidFill>
                <a:srgbClr val="0070C0"/>
              </a:solidFill>
              <a:latin typeface="Franklin Gothic Book" pitchFamily="34" charset="0"/>
            </a:endParaRPr>
          </a:p>
          <a:p>
            <a:pPr algn="just">
              <a:buNone/>
            </a:pPr>
            <a:r>
              <a:rPr lang="es-ES" sz="1800" b="1" dirty="0">
                <a:solidFill>
                  <a:srgbClr val="0070C0"/>
                </a:solidFill>
                <a:latin typeface="Franklin Gothic Book" pitchFamily="34" charset="0"/>
              </a:rPr>
              <a:t>	</a:t>
            </a:r>
            <a:r>
              <a:rPr lang="es-EC" sz="1800" b="1" dirty="0" smtClean="0">
                <a:solidFill>
                  <a:srgbClr val="0070C0"/>
                </a:solidFill>
                <a:latin typeface="Franklin Gothic Book" pitchFamily="34" charset="0"/>
              </a:rPr>
              <a:t>Se </a:t>
            </a:r>
            <a:r>
              <a:rPr lang="es-EC" sz="1800" b="1" dirty="0">
                <a:solidFill>
                  <a:srgbClr val="0070C0"/>
                </a:solidFill>
                <a:latin typeface="Franklin Gothic Book" pitchFamily="34" charset="0"/>
              </a:rPr>
              <a:t>puede plantar o sembrar cultivos o especies diferentes en cada cuadrado, para esto se necesita un sustrato altamente nutritivo, que mantenga una buena humedad, sea aireado, no muy suelto y que sea apto para todo tipo de plantas. </a:t>
            </a:r>
          </a:p>
        </p:txBody>
      </p:sp>
      <p:pic>
        <p:nvPicPr>
          <p:cNvPr id="6" name="5 Imagen"/>
          <p:cNvPicPr/>
          <p:nvPr/>
        </p:nvPicPr>
        <p:blipFill rotWithShape="1">
          <a:blip r:embed="rId3"/>
          <a:srcRect l="18831" t="31084" r="51635" b="12048"/>
          <a:stretch/>
        </p:blipFill>
        <p:spPr bwMode="auto">
          <a:xfrm>
            <a:off x="1071538" y="3786190"/>
            <a:ext cx="1928826" cy="2000264"/>
          </a:xfrm>
          <a:prstGeom prst="rect">
            <a:avLst/>
          </a:prstGeom>
          <a:ln>
            <a:solidFill>
              <a:schemeClr val="tx1"/>
            </a:solidFill>
          </a:ln>
          <a:extLst>
            <a:ext uri="{53640926-AAD7-44D8-BBD7-CCE9431645EC}">
              <a14:shadowObscured xmlns:a14="http://schemas.microsoft.com/office/drawing/2010/main"/>
            </a:ext>
          </a:extLst>
        </p:spPr>
      </p:pic>
      <p:sp>
        <p:nvSpPr>
          <p:cNvPr id="7" name="6 Rectángulo"/>
          <p:cNvSpPr/>
          <p:nvPr/>
        </p:nvSpPr>
        <p:spPr>
          <a:xfrm>
            <a:off x="1071538" y="5857892"/>
            <a:ext cx="2357454" cy="769441"/>
          </a:xfrm>
          <a:prstGeom prst="rect">
            <a:avLst/>
          </a:prstGeom>
        </p:spPr>
        <p:txBody>
          <a:bodyPr wrap="square">
            <a:spAutoFit/>
          </a:bodyPr>
          <a:lstStyle/>
          <a:p>
            <a:r>
              <a:rPr lang="es-ES" sz="1100" b="1" dirty="0" smtClean="0"/>
              <a:t>Dimensión del Huerto </a:t>
            </a:r>
            <a:r>
              <a:rPr lang="es-ES" sz="1100" b="1" dirty="0"/>
              <a:t>de pie cuadrado</a:t>
            </a:r>
            <a:endParaRPr lang="es-EC" sz="1100" b="1" dirty="0"/>
          </a:p>
          <a:p>
            <a:r>
              <a:rPr lang="es-ES" sz="1100" b="1" dirty="0"/>
              <a:t>Fuente</a:t>
            </a:r>
            <a:r>
              <a:rPr lang="es-ES" sz="1100" dirty="0"/>
              <a:t>: (Programa Huertos Educativos Cochabamba</a:t>
            </a:r>
            <a:r>
              <a:rPr lang="es-ES" sz="1100" i="1" dirty="0"/>
              <a:t>, </a:t>
            </a:r>
            <a:r>
              <a:rPr lang="es-ES" sz="1100" dirty="0"/>
              <a:t>2007).</a:t>
            </a:r>
            <a:endParaRPr lang="es-EC" sz="1100" dirty="0"/>
          </a:p>
        </p:txBody>
      </p:sp>
      <p:graphicFrame>
        <p:nvGraphicFramePr>
          <p:cNvPr id="10" name="9 Tabla"/>
          <p:cNvGraphicFramePr>
            <a:graphicFrameLocks noGrp="1"/>
          </p:cNvGraphicFramePr>
          <p:nvPr/>
        </p:nvGraphicFramePr>
        <p:xfrm>
          <a:off x="3857620" y="3500438"/>
          <a:ext cx="4429156" cy="2714643"/>
        </p:xfrm>
        <a:graphic>
          <a:graphicData uri="http://schemas.openxmlformats.org/drawingml/2006/table">
            <a:tbl>
              <a:tblPr/>
              <a:tblGrid>
                <a:gridCol w="2101065"/>
                <a:gridCol w="2328091"/>
              </a:tblGrid>
              <a:tr h="301627">
                <a:tc>
                  <a:txBody>
                    <a:bodyPr/>
                    <a:lstStyle/>
                    <a:p>
                      <a:pPr algn="just">
                        <a:lnSpc>
                          <a:spcPct val="150000"/>
                        </a:lnSpc>
                        <a:spcAft>
                          <a:spcPts val="0"/>
                        </a:spcAft>
                      </a:pPr>
                      <a:r>
                        <a:rPr lang="es-ES" sz="1100" b="1" dirty="0">
                          <a:solidFill>
                            <a:schemeClr val="tx1"/>
                          </a:solidFill>
                          <a:latin typeface="Times New Roman"/>
                          <a:ea typeface="Times New Roman"/>
                          <a:cs typeface="Times New Roman"/>
                        </a:rPr>
                        <a:t>4 cabezas de lechuga</a:t>
                      </a:r>
                      <a:endParaRPr lang="es-EC" sz="1200" b="1" dirty="0">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dirty="0">
                          <a:solidFill>
                            <a:schemeClr val="tx1"/>
                          </a:solidFill>
                          <a:latin typeface="Times New Roman"/>
                          <a:ea typeface="Times New Roman"/>
                          <a:cs typeface="Times New Roman"/>
                        </a:rPr>
                        <a:t>9 espinacas</a:t>
                      </a:r>
                      <a:endParaRPr lang="es-EC" sz="1200" b="1" dirty="0">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16 zanahorias </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a:solidFill>
                            <a:schemeClr val="tx1"/>
                          </a:solidFill>
                          <a:latin typeface="Times New Roman"/>
                          <a:ea typeface="Times New Roman"/>
                          <a:cs typeface="Times New Roman"/>
                        </a:rPr>
                        <a:t>9 a 16 remolachas</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16 rábanos</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a:solidFill>
                            <a:schemeClr val="tx1"/>
                          </a:solidFill>
                          <a:latin typeface="Times New Roman"/>
                          <a:ea typeface="Times New Roman"/>
                          <a:cs typeface="Times New Roman"/>
                        </a:rPr>
                        <a:t>16 cebollas</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8 plantas de arveja</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dirty="0">
                          <a:solidFill>
                            <a:schemeClr val="tx1"/>
                          </a:solidFill>
                          <a:latin typeface="Times New Roman"/>
                          <a:ea typeface="Times New Roman"/>
                          <a:cs typeface="Times New Roman"/>
                        </a:rPr>
                        <a:t>1 tomate</a:t>
                      </a:r>
                      <a:endParaRPr lang="es-EC" sz="1200" b="1" dirty="0">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9 plantas de frijol</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a:solidFill>
                            <a:schemeClr val="tx1"/>
                          </a:solidFill>
                          <a:latin typeface="Times New Roman"/>
                          <a:ea typeface="Times New Roman"/>
                          <a:cs typeface="Times New Roman"/>
                        </a:rPr>
                        <a:t>1 repollo</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4 acelgas</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a:solidFill>
                            <a:schemeClr val="tx1"/>
                          </a:solidFill>
                          <a:latin typeface="Times New Roman"/>
                          <a:ea typeface="Times New Roman"/>
                          <a:cs typeface="Times New Roman"/>
                        </a:rPr>
                        <a:t>1 coliflor</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4 perejiles </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dirty="0">
                          <a:solidFill>
                            <a:schemeClr val="tx1"/>
                          </a:solidFill>
                          <a:latin typeface="Times New Roman"/>
                          <a:ea typeface="Times New Roman"/>
                          <a:cs typeface="Times New Roman"/>
                        </a:rPr>
                        <a:t>1 pimentón, ají o similar</a:t>
                      </a:r>
                      <a:endParaRPr lang="es-EC" sz="1200" b="1" dirty="0">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4 apios</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a:solidFill>
                            <a:schemeClr val="tx1"/>
                          </a:solidFill>
                          <a:latin typeface="Times New Roman"/>
                          <a:ea typeface="Times New Roman"/>
                          <a:cs typeface="Times New Roman"/>
                        </a:rPr>
                        <a:t>1 planta de pepino</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r h="301627">
                <a:tc>
                  <a:txBody>
                    <a:bodyPr/>
                    <a:lstStyle/>
                    <a:p>
                      <a:pPr algn="just">
                        <a:lnSpc>
                          <a:spcPct val="150000"/>
                        </a:lnSpc>
                        <a:spcAft>
                          <a:spcPts val="0"/>
                        </a:spcAft>
                      </a:pPr>
                      <a:r>
                        <a:rPr lang="es-ES" sz="1100" b="1">
                          <a:solidFill>
                            <a:schemeClr val="tx1"/>
                          </a:solidFill>
                          <a:latin typeface="Times New Roman"/>
                          <a:ea typeface="Times New Roman"/>
                          <a:cs typeface="Times New Roman"/>
                        </a:rPr>
                        <a:t>9 plantas de vainita</a:t>
                      </a:r>
                      <a:endParaRPr lang="es-EC" sz="1200" b="1">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Aft>
                          <a:spcPts val="0"/>
                        </a:spcAft>
                      </a:pPr>
                      <a:r>
                        <a:rPr lang="es-ES" sz="1100" b="1" dirty="0">
                          <a:solidFill>
                            <a:schemeClr val="tx1"/>
                          </a:solidFill>
                          <a:latin typeface="Times New Roman"/>
                          <a:ea typeface="Times New Roman"/>
                          <a:cs typeface="Times New Roman"/>
                        </a:rPr>
                        <a:t>1 brócoli </a:t>
                      </a:r>
                      <a:endParaRPr lang="es-EC" sz="1200" b="1" dirty="0">
                        <a:solidFill>
                          <a:schemeClr val="tx1"/>
                        </a:solidFill>
                        <a:latin typeface="Times New Roman"/>
                        <a:ea typeface="Times New Roman"/>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chemeClr val="accent6">
                        <a:lumMod val="20000"/>
                        <a:lumOff val="80000"/>
                      </a:schemeClr>
                    </a:solidFill>
                  </a:tcPr>
                </a:tc>
              </a:tr>
            </a:tbl>
          </a:graphicData>
        </a:graphic>
      </p:graphicFrame>
      <p:sp>
        <p:nvSpPr>
          <p:cNvPr id="11" name="10 Rectángulo"/>
          <p:cNvSpPr/>
          <p:nvPr/>
        </p:nvSpPr>
        <p:spPr>
          <a:xfrm>
            <a:off x="3857620" y="6215082"/>
            <a:ext cx="3714776" cy="430887"/>
          </a:xfrm>
          <a:prstGeom prst="rect">
            <a:avLst/>
          </a:prstGeom>
        </p:spPr>
        <p:txBody>
          <a:bodyPr wrap="square">
            <a:spAutoFit/>
          </a:bodyPr>
          <a:lstStyle/>
          <a:p>
            <a:r>
              <a:rPr lang="es-ES" sz="1100" b="1" dirty="0" smtClean="0"/>
              <a:t>Alternativas de siembra</a:t>
            </a:r>
          </a:p>
          <a:p>
            <a:r>
              <a:rPr lang="es-ES" sz="1100" b="1" dirty="0" smtClean="0"/>
              <a:t>Fuente</a:t>
            </a:r>
            <a:r>
              <a:rPr lang="es-ES" sz="1100" dirty="0"/>
              <a:t>: (Programa Huertos Educativos Cochabamba</a:t>
            </a:r>
            <a:r>
              <a:rPr lang="es-ES" sz="1100" i="1" dirty="0"/>
              <a:t>, </a:t>
            </a:r>
            <a:r>
              <a:rPr lang="es-ES" sz="1100" dirty="0"/>
              <a:t>2007).</a:t>
            </a:r>
            <a:endParaRPr lang="es-EC" sz="11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28596" y="214290"/>
            <a:ext cx="8229600" cy="846158"/>
          </a:xfrm>
        </p:spPr>
        <p:txBody>
          <a:bodyPr/>
          <a:lstStyle/>
          <a:p>
            <a:pPr algn="l"/>
            <a:r>
              <a:rPr lang="es-EC" b="1" dirty="0" smtClean="0">
                <a:latin typeface="Franklin Gothic Book" pitchFamily="34" charset="0"/>
              </a:rPr>
              <a:t>Espaciamiento entre plantas</a:t>
            </a:r>
            <a:endParaRPr lang="es-EC" b="1" dirty="0">
              <a:latin typeface="Franklin Gothic Book" pitchFamily="34" charset="0"/>
            </a:endParaRPr>
          </a:p>
        </p:txBody>
      </p:sp>
      <p:pic>
        <p:nvPicPr>
          <p:cNvPr id="16" name="15 Imagen"/>
          <p:cNvPicPr/>
          <p:nvPr/>
        </p:nvPicPr>
        <p:blipFill rotWithShape="1">
          <a:blip r:embed="rId3"/>
          <a:srcRect l="34423" t="9597" r="32716" b="8941"/>
          <a:stretch/>
        </p:blipFill>
        <p:spPr bwMode="auto">
          <a:xfrm>
            <a:off x="1928794" y="1000108"/>
            <a:ext cx="5214974" cy="5214974"/>
          </a:xfrm>
          <a:prstGeom prst="rect">
            <a:avLst/>
          </a:prstGeom>
          <a:ln>
            <a:noFill/>
          </a:ln>
          <a:extLst>
            <a:ext uri="{53640926-AAD7-44D8-BBD7-CCE9431645EC}">
              <a14:shadowObscured xmlns:a14="http://schemas.microsoft.com/office/drawing/2010/main"/>
            </a:ext>
          </a:extLst>
        </p:spPr>
      </p:pic>
      <p:sp>
        <p:nvSpPr>
          <p:cNvPr id="17" name="16 Rectángulo"/>
          <p:cNvSpPr/>
          <p:nvPr/>
        </p:nvSpPr>
        <p:spPr>
          <a:xfrm>
            <a:off x="1643042" y="6215082"/>
            <a:ext cx="6215090" cy="369332"/>
          </a:xfrm>
          <a:prstGeom prst="rect">
            <a:avLst/>
          </a:prstGeom>
        </p:spPr>
        <p:txBody>
          <a:bodyPr wrap="square">
            <a:spAutoFit/>
          </a:bodyPr>
          <a:lstStyle/>
          <a:p>
            <a:r>
              <a:rPr lang="es-ES" b="1" dirty="0"/>
              <a:t>Fuente</a:t>
            </a:r>
            <a:r>
              <a:rPr lang="es-ES" dirty="0"/>
              <a:t>: (Programa Huertos Educativos Cochabamba</a:t>
            </a:r>
            <a:r>
              <a:rPr lang="es-ES" i="1" dirty="0"/>
              <a:t>, </a:t>
            </a:r>
            <a:r>
              <a:rPr lang="es-ES" dirty="0"/>
              <a:t>2007).</a:t>
            </a:r>
            <a:endParaRPr lang="es-EC"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7200" y="274638"/>
            <a:ext cx="8229600" cy="1582726"/>
          </a:xfrm>
        </p:spPr>
        <p:txBody>
          <a:bodyPr>
            <a:normAutofit/>
          </a:bodyPr>
          <a:lstStyle/>
          <a:p>
            <a:r>
              <a:rPr lang="es-EC" b="1" dirty="0" smtClean="0">
                <a:solidFill>
                  <a:srgbClr val="FF0000"/>
                </a:solidFill>
                <a:latin typeface="Franklin Gothic Book" pitchFamily="34" charset="0"/>
              </a:rPr>
              <a:t>CAPÍTULO III</a:t>
            </a:r>
            <a:br>
              <a:rPr lang="es-EC" b="1" dirty="0" smtClean="0">
                <a:solidFill>
                  <a:srgbClr val="FF0000"/>
                </a:solidFill>
                <a:latin typeface="Franklin Gothic Book" pitchFamily="34" charset="0"/>
              </a:rPr>
            </a:br>
            <a:r>
              <a:rPr lang="es-ES" b="1" dirty="0" smtClean="0">
                <a:latin typeface="Franklin Gothic Book" pitchFamily="34" charset="0"/>
              </a:rPr>
              <a:t> </a:t>
            </a:r>
            <a:r>
              <a:rPr lang="es-ES" b="1" dirty="0" smtClean="0">
                <a:solidFill>
                  <a:srgbClr val="0070C0"/>
                </a:solidFill>
                <a:latin typeface="Franklin Gothic Book" pitchFamily="34" charset="0"/>
              </a:rPr>
              <a:t>MATERIALES Y MÉTODOS</a:t>
            </a:r>
            <a:endParaRPr lang="es-EC" dirty="0"/>
          </a:p>
        </p:txBody>
      </p:sp>
      <p:sp>
        <p:nvSpPr>
          <p:cNvPr id="3" name="2 Marcador de contenido"/>
          <p:cNvSpPr>
            <a:spLocks noGrp="1"/>
          </p:cNvSpPr>
          <p:nvPr>
            <p:ph idx="1"/>
          </p:nvPr>
        </p:nvSpPr>
        <p:spPr>
          <a:xfrm>
            <a:off x="457200" y="1785926"/>
            <a:ext cx="8229600" cy="4340237"/>
          </a:xfrm>
        </p:spPr>
        <p:txBody>
          <a:bodyPr/>
          <a:lstStyle/>
          <a:p>
            <a:pPr>
              <a:buNone/>
            </a:pPr>
            <a:r>
              <a:rPr lang="es-EC" b="1" dirty="0" smtClean="0">
                <a:latin typeface="Franklin Gothic Book" pitchFamily="34" charset="0"/>
              </a:rPr>
              <a:t>CARACTERIZACIÓN DEL ÁREA DE ESTUDIO</a:t>
            </a:r>
            <a:endParaRPr lang="es-EC" b="1" dirty="0">
              <a:latin typeface="Franklin Gothic Book" pitchFamily="34" charset="0"/>
            </a:endParaRPr>
          </a:p>
        </p:txBody>
      </p:sp>
      <p:sp>
        <p:nvSpPr>
          <p:cNvPr id="6" name="Rectangle 3"/>
          <p:cNvSpPr txBox="1">
            <a:spLocks noChangeArrowheads="1"/>
          </p:cNvSpPr>
          <p:nvPr/>
        </p:nvSpPr>
        <p:spPr>
          <a:xfrm>
            <a:off x="1928794" y="2428868"/>
            <a:ext cx="5573440" cy="3960440"/>
          </a:xfrm>
          <a:prstGeom prst="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ctr">
              <a:lnSpc>
                <a:spcPct val="80000"/>
              </a:lnSpc>
              <a:buFont typeface="Wingdings" pitchFamily="2" charset="2"/>
              <a:buNone/>
              <a:defRPr/>
            </a:pPr>
            <a:r>
              <a:rPr lang="es-CO" sz="1800" b="1" dirty="0" smtClean="0">
                <a:solidFill>
                  <a:srgbClr val="C00000"/>
                </a:solidFill>
                <a:latin typeface="Cambria" pitchFamily="18" charset="0"/>
              </a:rPr>
              <a:t> </a:t>
            </a:r>
            <a:r>
              <a:rPr lang="es-ES_tradnl" sz="2000" b="1" dirty="0" smtClean="0">
                <a:solidFill>
                  <a:srgbClr val="C00000"/>
                </a:solidFill>
                <a:latin typeface="Cambria" pitchFamily="18" charset="0"/>
                <a:cs typeface="Aharoni" pitchFamily="2" charset="-79"/>
              </a:rPr>
              <a:t>UBICACIÓN  GEOGRÁFICA</a:t>
            </a:r>
          </a:p>
          <a:p>
            <a:pPr>
              <a:lnSpc>
                <a:spcPct val="80000"/>
              </a:lnSpc>
              <a:buFont typeface="Wingdings" pitchFamily="2" charset="2"/>
              <a:buNone/>
              <a:defRPr/>
            </a:pPr>
            <a:endParaRPr lang="es-ES_tradnl" sz="1800" b="1" dirty="0" smtClean="0">
              <a:solidFill>
                <a:srgbClr val="C00000"/>
              </a:solidFill>
              <a:latin typeface="Cambria" pitchFamily="18" charset="0"/>
              <a:cs typeface="Aharoni" pitchFamily="2" charset="-79"/>
            </a:endParaRPr>
          </a:p>
          <a:p>
            <a:pPr>
              <a:lnSpc>
                <a:spcPct val="80000"/>
              </a:lnSpc>
              <a:buFont typeface="Wingdings" pitchFamily="2" charset="2"/>
              <a:buNone/>
              <a:defRPr/>
            </a:pPr>
            <a:r>
              <a:rPr lang="es-CO" sz="2000" b="1" dirty="0" smtClean="0">
                <a:solidFill>
                  <a:srgbClr val="C00000"/>
                </a:solidFill>
                <a:latin typeface="Cambria" pitchFamily="18" charset="0"/>
                <a:cs typeface="Aharoni" pitchFamily="2" charset="-79"/>
              </a:rPr>
              <a:t>LOCALIZACIÓN</a:t>
            </a:r>
            <a:r>
              <a:rPr lang="es-CO" sz="2000" b="1" dirty="0" smtClean="0">
                <a:solidFill>
                  <a:schemeClr val="tx1"/>
                </a:solidFill>
                <a:latin typeface="Cambria" pitchFamily="18" charset="0"/>
              </a:rPr>
              <a:t>	</a:t>
            </a:r>
            <a:r>
              <a:rPr lang="es-CO" sz="1800" b="1" dirty="0" smtClean="0">
                <a:solidFill>
                  <a:schemeClr val="tx1"/>
                </a:solidFill>
                <a:latin typeface="Cambria" pitchFamily="18" charset="0"/>
              </a:rPr>
              <a:t>	                      	                            </a:t>
            </a:r>
          </a:p>
          <a:p>
            <a:pPr>
              <a:lnSpc>
                <a:spcPct val="80000"/>
              </a:lnSpc>
              <a:buFont typeface="Wingdings 2"/>
              <a:buNone/>
              <a:defRPr/>
            </a:pPr>
            <a:r>
              <a:rPr lang="es-CO" sz="1800" b="1" dirty="0" smtClean="0">
                <a:solidFill>
                  <a:schemeClr val="tx1"/>
                </a:solidFill>
                <a:latin typeface="Cambria" pitchFamily="18" charset="0"/>
              </a:rPr>
              <a:t>   </a:t>
            </a:r>
            <a:r>
              <a:rPr lang="es-CO" sz="1800" b="1" dirty="0" smtClean="0">
                <a:solidFill>
                  <a:schemeClr val="tx1"/>
                </a:solidFill>
                <a:latin typeface="Cambria" pitchFamily="18" charset="0"/>
                <a:cs typeface="Times New Roman" pitchFamily="18" charset="0"/>
              </a:rPr>
              <a:t>Provincia: 	Imbabura</a:t>
            </a:r>
          </a:p>
          <a:p>
            <a:pPr>
              <a:lnSpc>
                <a:spcPct val="80000"/>
              </a:lnSpc>
              <a:buFont typeface="Wingdings" pitchFamily="2" charset="2"/>
              <a:buNone/>
              <a:defRPr/>
            </a:pPr>
            <a:r>
              <a:rPr lang="es-CO" sz="1800" b="1" dirty="0" smtClean="0">
                <a:solidFill>
                  <a:schemeClr val="tx1"/>
                </a:solidFill>
                <a:latin typeface="Cambria" pitchFamily="18" charset="0"/>
                <a:cs typeface="Times New Roman" pitchFamily="18" charset="0"/>
              </a:rPr>
              <a:t>   Cantón: 	Ibarra</a:t>
            </a:r>
          </a:p>
          <a:p>
            <a:pPr>
              <a:lnSpc>
                <a:spcPct val="80000"/>
              </a:lnSpc>
              <a:buFont typeface="Wingdings" pitchFamily="2" charset="2"/>
              <a:buNone/>
              <a:defRPr/>
            </a:pPr>
            <a:r>
              <a:rPr lang="es-CO" sz="1800" b="1" dirty="0" smtClean="0">
                <a:solidFill>
                  <a:schemeClr val="tx1"/>
                </a:solidFill>
                <a:latin typeface="Cambria" pitchFamily="18" charset="0"/>
                <a:cs typeface="Times New Roman" pitchFamily="18" charset="0"/>
              </a:rPr>
              <a:t>   Parroquia: 	Caranqui</a:t>
            </a:r>
          </a:p>
          <a:p>
            <a:pPr>
              <a:lnSpc>
                <a:spcPct val="80000"/>
              </a:lnSpc>
              <a:buFont typeface="Wingdings" pitchFamily="2" charset="2"/>
              <a:buNone/>
              <a:defRPr/>
            </a:pPr>
            <a:r>
              <a:rPr lang="es-CO" sz="1800" b="1" dirty="0" smtClean="0">
                <a:solidFill>
                  <a:schemeClr val="tx1"/>
                </a:solidFill>
                <a:latin typeface="Cambria" pitchFamily="18" charset="0"/>
                <a:cs typeface="Times New Roman" pitchFamily="18" charset="0"/>
              </a:rPr>
              <a:t>   Lugar :	          “ Granja experimental Yuyucocha”</a:t>
            </a:r>
          </a:p>
          <a:p>
            <a:pPr marL="0" indent="0">
              <a:buClr>
                <a:srgbClr val="EB8803"/>
              </a:buClr>
              <a:buFont typeface="Wingdings 2"/>
              <a:buNone/>
              <a:defRPr/>
            </a:pPr>
            <a:r>
              <a:rPr lang="es-ES" sz="2800" b="1" dirty="0" smtClean="0">
                <a:solidFill>
                  <a:srgbClr val="C00000"/>
                </a:solidFill>
                <a:latin typeface="Cambria" pitchFamily="18" charset="0"/>
                <a:cs typeface="Aharoni" pitchFamily="2" charset="-79"/>
              </a:rPr>
              <a:t>Características Climáticas</a:t>
            </a:r>
            <a:endParaRPr lang="es-EC" sz="2800" dirty="0" smtClean="0">
              <a:solidFill>
                <a:srgbClr val="C00000"/>
              </a:solidFill>
              <a:latin typeface="Cambria" pitchFamily="18" charset="0"/>
              <a:cs typeface="Aharoni" pitchFamily="2" charset="-79"/>
            </a:endParaRPr>
          </a:p>
          <a:p>
            <a:pPr marL="0" indent="0">
              <a:buClr>
                <a:srgbClr val="EB8803"/>
              </a:buClr>
              <a:buFont typeface="Wingdings 2"/>
              <a:buNone/>
            </a:pPr>
            <a:r>
              <a:rPr lang="es-ES" sz="1800" dirty="0" smtClean="0">
                <a:solidFill>
                  <a:schemeClr val="tx1"/>
                </a:solidFill>
                <a:latin typeface="Cambria" pitchFamily="18" charset="0"/>
              </a:rPr>
              <a:t> </a:t>
            </a:r>
            <a:r>
              <a:rPr lang="es-EC" sz="1800" b="1" dirty="0" smtClean="0">
                <a:solidFill>
                  <a:schemeClr val="tx1"/>
                </a:solidFill>
                <a:latin typeface="Cambria" pitchFamily="18" charset="0"/>
              </a:rPr>
              <a:t>  </a:t>
            </a:r>
            <a:r>
              <a:rPr lang="es-EC" sz="1800" b="1" dirty="0" smtClean="0">
                <a:solidFill>
                  <a:schemeClr val="tx1"/>
                </a:solidFill>
                <a:latin typeface="Cambria" pitchFamily="18" charset="0"/>
                <a:cs typeface="Times New Roman" pitchFamily="18" charset="0"/>
              </a:rPr>
              <a:t>Altitud:			2228 m.s.n.m.</a:t>
            </a:r>
            <a:endParaRPr lang="es-ES" sz="1800" b="1" dirty="0" smtClean="0">
              <a:solidFill>
                <a:schemeClr val="tx1"/>
              </a:solidFill>
              <a:latin typeface="Cambria" pitchFamily="18" charset="0"/>
              <a:cs typeface="Times New Roman" pitchFamily="18" charset="0"/>
            </a:endParaRPr>
          </a:p>
          <a:p>
            <a:pPr marL="0" indent="0">
              <a:buClr>
                <a:srgbClr val="EB8803"/>
              </a:buClr>
              <a:buFont typeface="Wingdings 2"/>
              <a:buNone/>
            </a:pPr>
            <a:r>
              <a:rPr lang="es-EC" sz="1800" b="1" dirty="0" smtClean="0">
                <a:solidFill>
                  <a:schemeClr val="tx1"/>
                </a:solidFill>
                <a:latin typeface="Cambria" pitchFamily="18" charset="0"/>
                <a:cs typeface="Times New Roman" pitchFamily="18" charset="0"/>
              </a:rPr>
              <a:t>   Precipitación anual: 		589,3 mm</a:t>
            </a:r>
            <a:endParaRPr lang="es-ES" sz="1800" b="1" dirty="0" smtClean="0">
              <a:solidFill>
                <a:schemeClr val="tx1"/>
              </a:solidFill>
              <a:latin typeface="Cambria" pitchFamily="18" charset="0"/>
              <a:cs typeface="Times New Roman" pitchFamily="18" charset="0"/>
            </a:endParaRPr>
          </a:p>
          <a:p>
            <a:pPr marL="0" indent="0">
              <a:buClr>
                <a:srgbClr val="EB8803"/>
              </a:buClr>
              <a:buFont typeface="Wingdings 2"/>
              <a:buNone/>
            </a:pPr>
            <a:r>
              <a:rPr lang="es-EC" sz="1800" b="1" dirty="0" smtClean="0">
                <a:solidFill>
                  <a:schemeClr val="tx1"/>
                </a:solidFill>
                <a:latin typeface="Cambria" pitchFamily="18" charset="0"/>
                <a:cs typeface="Times New Roman" pitchFamily="18" charset="0"/>
              </a:rPr>
              <a:t>  Temperatura media anual: 	18.4 °C</a:t>
            </a:r>
            <a:endParaRPr lang="es-ES" sz="1800" b="1" dirty="0" smtClean="0">
              <a:solidFill>
                <a:schemeClr val="tx1"/>
              </a:solidFill>
              <a:latin typeface="Cambria" pitchFamily="18" charset="0"/>
              <a:cs typeface="Times New Roman" pitchFamily="18" charset="0"/>
            </a:endParaRPr>
          </a:p>
          <a:p>
            <a:pPr marL="0" indent="0">
              <a:buClr>
                <a:srgbClr val="EB8803"/>
              </a:buClr>
              <a:buFont typeface="Wingdings 2"/>
              <a:buNone/>
            </a:pPr>
            <a:r>
              <a:rPr lang="es-EC" sz="1800" b="1" dirty="0" smtClean="0">
                <a:solidFill>
                  <a:schemeClr val="tx1"/>
                </a:solidFill>
                <a:latin typeface="Cambria" pitchFamily="18" charset="0"/>
                <a:cs typeface="Times New Roman" pitchFamily="18" charset="0"/>
              </a:rPr>
              <a:t>   Humedad relativa: 		65 %</a:t>
            </a:r>
            <a:endParaRPr lang="es-ES" sz="1800" b="1" dirty="0" smtClean="0">
              <a:solidFill>
                <a:schemeClr val="tx1"/>
              </a:solidFill>
              <a:latin typeface="Cambria" pitchFamily="18" charset="0"/>
              <a:cs typeface="Times New Roman" pitchFamily="18" charset="0"/>
            </a:endParaRPr>
          </a:p>
          <a:p>
            <a:pPr>
              <a:lnSpc>
                <a:spcPct val="80000"/>
              </a:lnSpc>
              <a:buFont typeface="Wingdings 2"/>
              <a:buNone/>
              <a:defRPr/>
            </a:pPr>
            <a:endParaRPr lang="es-CO" sz="1800" b="1" dirty="0" smtClean="0">
              <a:solidFill>
                <a:schemeClr val="tx1"/>
              </a:solidFill>
              <a:latin typeface="Cambria" pitchFamily="18" charset="0"/>
              <a:cs typeface="Times New Roman" pitchFamily="18" charset="0"/>
            </a:endParaRPr>
          </a:p>
          <a:p>
            <a:pPr>
              <a:lnSpc>
                <a:spcPct val="80000"/>
              </a:lnSpc>
              <a:buFont typeface="Wingdings" pitchFamily="2" charset="2"/>
              <a:buNone/>
              <a:defRPr/>
            </a:pPr>
            <a:endParaRPr lang="es-ES_tradnl" sz="1800"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MATERIALES Y EQUIPOS</a:t>
            </a:r>
            <a:endParaRPr lang="es-EC" b="1" dirty="0">
              <a:latin typeface="Franklin Gothic Book" pitchFamily="34" charset="0"/>
            </a:endParaRPr>
          </a:p>
        </p:txBody>
      </p:sp>
      <p:sp>
        <p:nvSpPr>
          <p:cNvPr id="8" name="Rectangle 1"/>
          <p:cNvSpPr>
            <a:spLocks noChangeArrowheads="1"/>
          </p:cNvSpPr>
          <p:nvPr/>
        </p:nvSpPr>
        <p:spPr bwMode="auto">
          <a:xfrm>
            <a:off x="500034" y="1500174"/>
            <a:ext cx="3000396" cy="2262158"/>
          </a:xfrm>
          <a:prstGeom prst="rect">
            <a:avLst/>
          </a:prstGeom>
          <a:solidFill>
            <a:srgbClr val="00B0F0"/>
          </a:solidFill>
          <a:ln w="9525">
            <a:solidFill>
              <a:schemeClr val="bg1"/>
            </a:solid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effectLst/>
                <a:latin typeface="Times New Roman" pitchFamily="18" charset="0"/>
                <a:ea typeface="Times New Roman" pitchFamily="18" charset="0"/>
                <a:cs typeface="Times New Roman" pitchFamily="18" charset="0"/>
              </a:rPr>
              <a:t>Materiales de campo:</a:t>
            </a:r>
            <a:endParaRPr kumimoji="0" lang="es-ES" sz="24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Palancón</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Juego de jardinería</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Materiales de carpintería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Flexometro</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Tablas de encofrado</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Carretilla</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p:txBody>
      </p:sp>
      <p:sp>
        <p:nvSpPr>
          <p:cNvPr id="18434" name="Rectangle 2"/>
          <p:cNvSpPr>
            <a:spLocks noChangeArrowheads="1"/>
          </p:cNvSpPr>
          <p:nvPr/>
        </p:nvSpPr>
        <p:spPr bwMode="auto">
          <a:xfrm>
            <a:off x="4357686" y="1500174"/>
            <a:ext cx="2428892" cy="1954381"/>
          </a:xfrm>
          <a:prstGeom prst="rect">
            <a:avLst/>
          </a:prstGeom>
          <a:solidFill>
            <a:srgbClr val="00B0F0"/>
          </a:solidFill>
          <a:ln w="9525">
            <a:solidFill>
              <a:schemeClr val="bg1"/>
            </a:solid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effectLst/>
                <a:latin typeface="Times New Roman" pitchFamily="18" charset="0"/>
                <a:ea typeface="Times New Roman" pitchFamily="18" charset="0"/>
                <a:cs typeface="Times New Roman" pitchFamily="18" charset="0"/>
              </a:rPr>
              <a:t>Equipos:</a:t>
            </a:r>
            <a:endParaRPr kumimoji="0" lang="es-ES" sz="24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Bomba de fumigar</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Cámara fotográfica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Balanza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Calculadora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Computadora </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p:txBody>
      </p:sp>
      <p:sp>
        <p:nvSpPr>
          <p:cNvPr id="18435" name="Rectangle 3"/>
          <p:cNvSpPr>
            <a:spLocks noChangeArrowheads="1"/>
          </p:cNvSpPr>
          <p:nvPr/>
        </p:nvSpPr>
        <p:spPr bwMode="auto">
          <a:xfrm>
            <a:off x="500034" y="4143380"/>
            <a:ext cx="2928958" cy="2262158"/>
          </a:xfrm>
          <a:prstGeom prst="rect">
            <a:avLst/>
          </a:prstGeom>
          <a:solidFill>
            <a:srgbClr val="00B0F0"/>
          </a:solidFill>
          <a:ln w="9525">
            <a:solidFill>
              <a:schemeClr val="bg1"/>
            </a:solid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S" sz="2400" b="1" i="0" u="none" strike="noStrike" cap="none" normalizeH="0" baseline="0" dirty="0" smtClean="0">
                <a:ln>
                  <a:noFill/>
                </a:ln>
                <a:effectLst/>
                <a:latin typeface="Times New Roman" pitchFamily="18" charset="0"/>
                <a:ea typeface="Times New Roman" pitchFamily="18" charset="0"/>
                <a:cs typeface="Times New Roman" pitchFamily="18" charset="0"/>
              </a:rPr>
              <a:t>Insumos:</a:t>
            </a:r>
            <a:endParaRPr kumimoji="0" lang="es-ES" sz="2400" b="1"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Semillas de brócoli, lechuga.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Humus de lombriz. </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Compost (BIOABOR)</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Tierra negra de paramo.</a:t>
            </a:r>
            <a:endParaRPr kumimoji="0" lang="es-EC"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s-ES" sz="20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Pomina</a:t>
            </a:r>
            <a:endParaRPr kumimoji="0" lang="es-ES" sz="2000" b="0" i="0" u="none" strike="noStrike" cap="none" normalizeH="0" baseline="0" dirty="0" smtClean="0">
              <a:ln>
                <a:noFill/>
              </a:ln>
              <a:solidFill>
                <a:schemeClr val="bg1"/>
              </a:solidFill>
              <a:effectLst/>
              <a:latin typeface="Arial" pitchFamily="34" charset="0"/>
              <a:cs typeface="Arial" pitchFamily="34" charset="0"/>
            </a:endParaRPr>
          </a:p>
        </p:txBody>
      </p:sp>
      <p:pic>
        <p:nvPicPr>
          <p:cNvPr id="13" name="12 Imagen"/>
          <p:cNvPicPr/>
          <p:nvPr/>
        </p:nvPicPr>
        <p:blipFill>
          <a:blip r:embed="rId3"/>
          <a:srcRect/>
          <a:stretch>
            <a:fillRect/>
          </a:stretch>
        </p:blipFill>
        <p:spPr bwMode="auto">
          <a:xfrm>
            <a:off x="3643306" y="4357694"/>
            <a:ext cx="2575876" cy="2097886"/>
          </a:xfrm>
          <a:prstGeom prst="roundRect">
            <a:avLst/>
          </a:prstGeom>
          <a:noFill/>
          <a:ln w="9525">
            <a:noFill/>
            <a:miter lim="800000"/>
            <a:headEnd/>
            <a:tailEnd/>
          </a:ln>
        </p:spPr>
      </p:pic>
      <p:pic>
        <p:nvPicPr>
          <p:cNvPr id="14" name="13 Imagen"/>
          <p:cNvPicPr/>
          <p:nvPr/>
        </p:nvPicPr>
        <p:blipFill>
          <a:blip r:embed="rId4"/>
          <a:srcRect l="7755" t="10840" r="30798" b="26163"/>
          <a:stretch>
            <a:fillRect/>
          </a:stretch>
        </p:blipFill>
        <p:spPr bwMode="auto">
          <a:xfrm>
            <a:off x="6357950" y="4357694"/>
            <a:ext cx="2357454" cy="2071702"/>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MÉTODOS</a:t>
            </a:r>
            <a:endParaRPr lang="es-EC" b="1" dirty="0">
              <a:latin typeface="Franklin Gothic Book" pitchFamily="34" charset="0"/>
            </a:endParaRPr>
          </a:p>
        </p:txBody>
      </p:sp>
      <p:sp>
        <p:nvSpPr>
          <p:cNvPr id="3" name="2 Marcador de contenido"/>
          <p:cNvSpPr>
            <a:spLocks noGrp="1"/>
          </p:cNvSpPr>
          <p:nvPr>
            <p:ph idx="1"/>
          </p:nvPr>
        </p:nvSpPr>
        <p:spPr>
          <a:xfrm>
            <a:off x="357158" y="1214422"/>
            <a:ext cx="8229600" cy="4525963"/>
          </a:xfrm>
        </p:spPr>
        <p:txBody>
          <a:bodyPr/>
          <a:lstStyle/>
          <a:p>
            <a:pPr>
              <a:buNone/>
            </a:pPr>
            <a:r>
              <a:rPr lang="es-ES" b="1" dirty="0" smtClean="0">
                <a:latin typeface="Franklin Gothic Book" pitchFamily="34" charset="0"/>
              </a:rPr>
              <a:t>Factor en </a:t>
            </a:r>
            <a:r>
              <a:rPr lang="es-ES" b="1" dirty="0">
                <a:latin typeface="Franklin Gothic Book" pitchFamily="34" charset="0"/>
              </a:rPr>
              <a:t>estudio</a:t>
            </a:r>
            <a:r>
              <a:rPr lang="es-ES" b="1" dirty="0" smtClean="0">
                <a:latin typeface="Franklin Gothic Book" pitchFamily="34" charset="0"/>
              </a:rPr>
              <a:t>.</a:t>
            </a:r>
            <a:endParaRPr lang="es-EC" dirty="0">
              <a:latin typeface="Franklin Gothic Book" pitchFamily="34" charset="0"/>
            </a:endParaRPr>
          </a:p>
          <a:p>
            <a:pPr lvl="0">
              <a:buFont typeface="Wingdings" pitchFamily="2" charset="2"/>
              <a:buChar char="§"/>
            </a:pPr>
            <a:r>
              <a:rPr lang="es-ES" sz="2000" dirty="0" smtClean="0">
                <a:latin typeface="Franklin Gothic Book" pitchFamily="34" charset="0"/>
              </a:rPr>
              <a:t>Los sustratos</a:t>
            </a:r>
            <a:endParaRPr lang="es-EC" sz="2000" dirty="0">
              <a:latin typeface="Franklin Gothic Book" pitchFamily="34" charset="0"/>
            </a:endParaRPr>
          </a:p>
        </p:txBody>
      </p:sp>
      <p:graphicFrame>
        <p:nvGraphicFramePr>
          <p:cNvPr id="7" name="6 Tabla"/>
          <p:cNvGraphicFramePr>
            <a:graphicFrameLocks noGrp="1"/>
          </p:cNvGraphicFramePr>
          <p:nvPr/>
        </p:nvGraphicFramePr>
        <p:xfrm>
          <a:off x="500034" y="2571744"/>
          <a:ext cx="8215370" cy="3901440"/>
        </p:xfrm>
        <a:graphic>
          <a:graphicData uri="http://schemas.openxmlformats.org/drawingml/2006/table">
            <a:tbl>
              <a:tblPr firstRow="1" bandRow="1">
                <a:tableStyleId>{5C22544A-7EE6-4342-B048-85BDC9FD1C3A}</a:tableStyleId>
              </a:tblPr>
              <a:tblGrid>
                <a:gridCol w="1945746"/>
                <a:gridCol w="6269624"/>
              </a:tblGrid>
              <a:tr h="370840">
                <a:tc>
                  <a:txBody>
                    <a:bodyPr/>
                    <a:lstStyle/>
                    <a:p>
                      <a:pPr algn="ctr"/>
                      <a:r>
                        <a:rPr lang="es-EC" sz="2000" dirty="0" smtClean="0"/>
                        <a:t>TRATAMIENTO</a:t>
                      </a:r>
                      <a:endParaRPr lang="es-EC" sz="2000" dirty="0"/>
                    </a:p>
                  </a:txBody>
                  <a:tcPr/>
                </a:tc>
                <a:tc>
                  <a:txBody>
                    <a:bodyPr/>
                    <a:lstStyle/>
                    <a:p>
                      <a:pPr algn="ctr"/>
                      <a:r>
                        <a:rPr lang="es-EC" sz="2000" dirty="0" smtClean="0"/>
                        <a:t>SUSTRATO </a:t>
                      </a:r>
                      <a:endParaRPr lang="es-EC" sz="2000" dirty="0"/>
                    </a:p>
                  </a:txBody>
                  <a:tcPr/>
                </a:tc>
              </a:tr>
              <a:tr h="370840">
                <a:tc>
                  <a:txBody>
                    <a:bodyPr/>
                    <a:lstStyle/>
                    <a:p>
                      <a:pPr algn="ctr"/>
                      <a:r>
                        <a:rPr lang="es-EC" sz="2000" dirty="0" smtClean="0"/>
                        <a:t>T1</a:t>
                      </a:r>
                      <a:endParaRPr lang="es-EC" sz="2000" dirty="0"/>
                    </a:p>
                  </a:txBody>
                  <a:tcPr/>
                </a:tc>
                <a:tc>
                  <a:txBody>
                    <a:bodyPr/>
                    <a:lstStyle/>
                    <a:p>
                      <a:r>
                        <a:rPr lang="es-ES" sz="2000" kern="1200" dirty="0" smtClean="0">
                          <a:solidFill>
                            <a:schemeClr val="dk1"/>
                          </a:solidFill>
                          <a:latin typeface="+mn-lt"/>
                          <a:ea typeface="+mn-ea"/>
                          <a:cs typeface="+mn-cs"/>
                        </a:rPr>
                        <a:t>10% de humus, 10% </a:t>
                      </a:r>
                      <a:r>
                        <a:rPr lang="es-ES" sz="2000" kern="1200" dirty="0" err="1" smtClean="0">
                          <a:solidFill>
                            <a:schemeClr val="dk1"/>
                          </a:solidFill>
                          <a:latin typeface="+mn-lt"/>
                          <a:ea typeface="+mn-ea"/>
                          <a:cs typeface="+mn-cs"/>
                        </a:rPr>
                        <a:t>pomina</a:t>
                      </a:r>
                      <a:r>
                        <a:rPr lang="es-ES" sz="2000" kern="1200" dirty="0" smtClean="0">
                          <a:solidFill>
                            <a:schemeClr val="dk1"/>
                          </a:solidFill>
                          <a:latin typeface="+mn-lt"/>
                          <a:ea typeface="+mn-ea"/>
                          <a:cs typeface="+mn-cs"/>
                        </a:rPr>
                        <a:t>, 80% tierra de paramo</a:t>
                      </a:r>
                    </a:p>
                    <a:p>
                      <a:endParaRPr lang="es-EC" sz="2000" dirty="0"/>
                    </a:p>
                  </a:txBody>
                  <a:tcPr/>
                </a:tc>
              </a:tr>
              <a:tr h="370840">
                <a:tc>
                  <a:txBody>
                    <a:bodyPr/>
                    <a:lstStyle/>
                    <a:p>
                      <a:pPr algn="ctr"/>
                      <a:r>
                        <a:rPr lang="es-EC" sz="2000" dirty="0" smtClean="0"/>
                        <a:t>T2</a:t>
                      </a:r>
                      <a:endParaRPr lang="es-EC" sz="2000" dirty="0"/>
                    </a:p>
                  </a:txBody>
                  <a:tcPr/>
                </a:tc>
                <a:tc>
                  <a:txBody>
                    <a:bodyPr/>
                    <a:lstStyle/>
                    <a:p>
                      <a:r>
                        <a:rPr lang="es-ES" sz="2000" kern="1200" dirty="0" smtClean="0">
                          <a:solidFill>
                            <a:schemeClr val="dk1"/>
                          </a:solidFill>
                          <a:latin typeface="+mn-lt"/>
                          <a:ea typeface="+mn-ea"/>
                          <a:cs typeface="+mn-cs"/>
                        </a:rPr>
                        <a:t>10% de compost (BIOABOR), 10% </a:t>
                      </a:r>
                      <a:r>
                        <a:rPr lang="es-ES" sz="2000" kern="1200" dirty="0" err="1" smtClean="0">
                          <a:solidFill>
                            <a:schemeClr val="dk1"/>
                          </a:solidFill>
                          <a:latin typeface="+mn-lt"/>
                          <a:ea typeface="+mn-ea"/>
                          <a:cs typeface="+mn-cs"/>
                        </a:rPr>
                        <a:t>pomina</a:t>
                      </a:r>
                      <a:r>
                        <a:rPr lang="es-ES" sz="2000" kern="1200" dirty="0" smtClean="0">
                          <a:solidFill>
                            <a:schemeClr val="dk1"/>
                          </a:solidFill>
                          <a:latin typeface="+mn-lt"/>
                          <a:ea typeface="+mn-ea"/>
                          <a:cs typeface="+mn-cs"/>
                        </a:rPr>
                        <a:t>, 80% tierra común </a:t>
                      </a:r>
                    </a:p>
                  </a:txBody>
                  <a:tcPr/>
                </a:tc>
              </a:tr>
              <a:tr h="370840">
                <a:tc>
                  <a:txBody>
                    <a:bodyPr/>
                    <a:lstStyle/>
                    <a:p>
                      <a:pPr algn="ctr"/>
                      <a:r>
                        <a:rPr lang="es-EC" sz="2000" dirty="0" smtClean="0"/>
                        <a:t>T3</a:t>
                      </a:r>
                      <a:endParaRPr lang="es-EC" sz="2000" dirty="0"/>
                    </a:p>
                  </a:txBody>
                  <a:tcPr/>
                </a:tc>
                <a:tc>
                  <a:txBody>
                    <a:bodyPr/>
                    <a:lstStyle/>
                    <a:p>
                      <a:r>
                        <a:rPr lang="es-ES" sz="2000" kern="1200" dirty="0" smtClean="0">
                          <a:solidFill>
                            <a:schemeClr val="dk1"/>
                          </a:solidFill>
                          <a:latin typeface="+mn-lt"/>
                          <a:ea typeface="+mn-ea"/>
                          <a:cs typeface="+mn-cs"/>
                        </a:rPr>
                        <a:t>5% humus, 5% compost (BIOABOR), 10% </a:t>
                      </a:r>
                      <a:r>
                        <a:rPr lang="es-ES" sz="2000" kern="1200" dirty="0" err="1" smtClean="0">
                          <a:solidFill>
                            <a:schemeClr val="dk1"/>
                          </a:solidFill>
                          <a:latin typeface="+mn-lt"/>
                          <a:ea typeface="+mn-ea"/>
                          <a:cs typeface="+mn-cs"/>
                        </a:rPr>
                        <a:t>pomina</a:t>
                      </a:r>
                      <a:r>
                        <a:rPr lang="es-ES" sz="2000" kern="1200" dirty="0" smtClean="0">
                          <a:solidFill>
                            <a:schemeClr val="dk1"/>
                          </a:solidFill>
                          <a:latin typeface="+mn-lt"/>
                          <a:ea typeface="+mn-ea"/>
                          <a:cs typeface="+mn-cs"/>
                        </a:rPr>
                        <a:t>, 80% tierra común </a:t>
                      </a:r>
                      <a:endParaRPr lang="es-EC" sz="2000" dirty="0"/>
                    </a:p>
                  </a:txBody>
                  <a:tcPr/>
                </a:tc>
              </a:tr>
              <a:tr h="370840">
                <a:tc>
                  <a:txBody>
                    <a:bodyPr/>
                    <a:lstStyle/>
                    <a:p>
                      <a:pPr algn="ctr"/>
                      <a:r>
                        <a:rPr lang="es-EC" sz="2000" dirty="0" smtClean="0"/>
                        <a:t>T4</a:t>
                      </a:r>
                      <a:endParaRPr lang="es-EC" sz="2000" dirty="0"/>
                    </a:p>
                  </a:txBody>
                  <a:tcPr/>
                </a:tc>
                <a:tc>
                  <a:txBody>
                    <a:bodyPr/>
                    <a:lstStyle/>
                    <a:p>
                      <a:r>
                        <a:rPr lang="es-ES" sz="2000" kern="1200" dirty="0" smtClean="0">
                          <a:solidFill>
                            <a:schemeClr val="dk1"/>
                          </a:solidFill>
                          <a:latin typeface="+mn-lt"/>
                          <a:ea typeface="+mn-ea"/>
                          <a:cs typeface="+mn-cs"/>
                        </a:rPr>
                        <a:t>tierra común + fertilización química </a:t>
                      </a:r>
                    </a:p>
                    <a:p>
                      <a:endParaRPr lang="es-EC" sz="2000" dirty="0"/>
                    </a:p>
                  </a:txBody>
                  <a:tcPr/>
                </a:tc>
              </a:tr>
              <a:tr h="370840">
                <a:tc>
                  <a:txBody>
                    <a:bodyPr/>
                    <a:lstStyle/>
                    <a:p>
                      <a:pPr algn="ctr"/>
                      <a:r>
                        <a:rPr lang="es-EC" sz="2000" dirty="0" smtClean="0"/>
                        <a:t>T5</a:t>
                      </a:r>
                      <a:endParaRPr lang="es-EC" sz="2000" dirty="0"/>
                    </a:p>
                  </a:txBody>
                  <a:tcPr/>
                </a:tc>
                <a:tc>
                  <a:txBody>
                    <a:bodyPr/>
                    <a:lstStyle/>
                    <a:p>
                      <a:r>
                        <a:rPr lang="es-ES" sz="2000" kern="1200" dirty="0" smtClean="0">
                          <a:solidFill>
                            <a:schemeClr val="dk1"/>
                          </a:solidFill>
                          <a:latin typeface="+mn-lt"/>
                          <a:ea typeface="+mn-ea"/>
                          <a:cs typeface="+mn-cs"/>
                        </a:rPr>
                        <a:t>100% tierra común sin fertilización (testigo) </a:t>
                      </a:r>
                    </a:p>
                    <a:p>
                      <a:endParaRPr lang="es-EC" sz="2000" dirty="0"/>
                    </a:p>
                  </a:txBody>
                  <a:tcPr/>
                </a:tc>
              </a:tr>
            </a:tbl>
          </a:graphicData>
        </a:graphic>
      </p:graphicFrame>
      <p:pic>
        <p:nvPicPr>
          <p:cNvPr id="8" name="7 Imagen"/>
          <p:cNvPicPr/>
          <p:nvPr/>
        </p:nvPicPr>
        <p:blipFill>
          <a:blip r:embed="rId3"/>
          <a:srcRect/>
          <a:stretch>
            <a:fillRect/>
          </a:stretch>
        </p:blipFill>
        <p:spPr bwMode="auto">
          <a:xfrm>
            <a:off x="4429124" y="357166"/>
            <a:ext cx="2075810" cy="1746455"/>
          </a:xfrm>
          <a:prstGeom prst="roundRect">
            <a:avLst/>
          </a:prstGeom>
          <a:noFill/>
          <a:ln w="9525">
            <a:noFill/>
            <a:miter lim="800000"/>
            <a:headEnd/>
            <a:tailEnd/>
          </a:ln>
        </p:spPr>
      </p:pic>
      <p:pic>
        <p:nvPicPr>
          <p:cNvPr id="9" name="8 Imagen" descr="C:\Users\Sandrita\Desktop\Nueva carpeta\tesis JUAN 1\DSC01202.JPG"/>
          <p:cNvPicPr/>
          <p:nvPr/>
        </p:nvPicPr>
        <p:blipFill>
          <a:blip r:embed="rId4" cstate="print"/>
          <a:srcRect l="35674" b="46607"/>
          <a:stretch>
            <a:fillRect/>
          </a:stretch>
        </p:blipFill>
        <p:spPr bwMode="auto">
          <a:xfrm>
            <a:off x="6715140" y="357166"/>
            <a:ext cx="2071702" cy="1785950"/>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DISEÑO EXPERIMENTAL</a:t>
            </a:r>
            <a:endParaRPr lang="es-EC" b="1" dirty="0">
              <a:latin typeface="Franklin Gothic Book" pitchFamily="34" charset="0"/>
            </a:endParaRPr>
          </a:p>
        </p:txBody>
      </p:sp>
      <p:sp>
        <p:nvSpPr>
          <p:cNvPr id="3" name="2 Marcador de contenido"/>
          <p:cNvSpPr>
            <a:spLocks noGrp="1"/>
          </p:cNvSpPr>
          <p:nvPr>
            <p:ph idx="1"/>
          </p:nvPr>
        </p:nvSpPr>
        <p:spPr>
          <a:xfrm>
            <a:off x="500034" y="1285860"/>
            <a:ext cx="8229600" cy="4525963"/>
          </a:xfrm>
        </p:spPr>
        <p:txBody>
          <a:bodyPr/>
          <a:lstStyle/>
          <a:p>
            <a:pPr algn="just">
              <a:buNone/>
            </a:pPr>
            <a:r>
              <a:rPr lang="es-ES" dirty="0" smtClean="0"/>
              <a:t>	</a:t>
            </a:r>
            <a:r>
              <a:rPr lang="es-ES" sz="2000" b="1" dirty="0" smtClean="0">
                <a:solidFill>
                  <a:srgbClr val="0070C0"/>
                </a:solidFill>
                <a:latin typeface="Franklin Gothic Book" pitchFamily="34" charset="0"/>
              </a:rPr>
              <a:t>Se </a:t>
            </a:r>
            <a:r>
              <a:rPr lang="es-ES" sz="2000" b="1" dirty="0">
                <a:solidFill>
                  <a:srgbClr val="0070C0"/>
                </a:solidFill>
                <a:latin typeface="Franklin Gothic Book" pitchFamily="34" charset="0"/>
              </a:rPr>
              <a:t>utilizó el diseño de bloques completos al azar, (DBCA) con cinco tratamientos y </a:t>
            </a:r>
            <a:r>
              <a:rPr lang="es-ES" sz="2000" b="1" dirty="0" smtClean="0">
                <a:solidFill>
                  <a:srgbClr val="0070C0"/>
                </a:solidFill>
                <a:latin typeface="Franklin Gothic Book" pitchFamily="34" charset="0"/>
              </a:rPr>
              <a:t>cuatro repeticiones</a:t>
            </a:r>
            <a:r>
              <a:rPr lang="es-ES" sz="2000" b="1" dirty="0">
                <a:solidFill>
                  <a:srgbClr val="0070C0"/>
                </a:solidFill>
                <a:latin typeface="Franklin Gothic Book" pitchFamily="34" charset="0"/>
              </a:rPr>
              <a:t>, dando un total de 20 unidades experimentales </a:t>
            </a:r>
            <a:r>
              <a:rPr lang="es-ES" sz="2000" b="1" dirty="0" smtClean="0">
                <a:solidFill>
                  <a:srgbClr val="0070C0"/>
                </a:solidFill>
                <a:latin typeface="Franklin Gothic Book" pitchFamily="34" charset="0"/>
              </a:rPr>
              <a:t>.</a:t>
            </a:r>
          </a:p>
          <a:p>
            <a:pPr algn="just">
              <a:buNone/>
            </a:pPr>
            <a:endParaRPr lang="es-EC" sz="2000" b="1" dirty="0">
              <a:solidFill>
                <a:srgbClr val="0070C0"/>
              </a:solidFill>
              <a:latin typeface="Franklin Gothic Book" pitchFamily="34" charset="0"/>
            </a:endParaRPr>
          </a:p>
        </p:txBody>
      </p:sp>
      <p:pic>
        <p:nvPicPr>
          <p:cNvPr id="6" name="5 Imagen"/>
          <p:cNvPicPr/>
          <p:nvPr/>
        </p:nvPicPr>
        <p:blipFill rotWithShape="1">
          <a:blip r:embed="rId3">
            <a:extLst>
              <a:ext uri="{28A0092B-C50C-407E-A947-70E740481C1C}">
                <a14:useLocalDpi xmlns:a14="http://schemas.microsoft.com/office/drawing/2010/main" val="0"/>
              </a:ext>
            </a:extLst>
          </a:blip>
          <a:srcRect l="13481" t="7143" r="12735" b="7891"/>
          <a:stretch/>
        </p:blipFill>
        <p:spPr bwMode="auto">
          <a:xfrm>
            <a:off x="1785918" y="2571744"/>
            <a:ext cx="5857916" cy="4000528"/>
          </a:xfrm>
          <a:prstGeom prst="rect">
            <a:avLst/>
          </a:prstGeom>
          <a:ln w="57150">
            <a:solidFill>
              <a:srgbClr val="0070C0"/>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noAutofit/>
          </a:bodyPr>
          <a:lstStyle/>
          <a:p>
            <a:r>
              <a:rPr lang="es-EC" sz="3600" b="1" dirty="0" smtClean="0">
                <a:latin typeface="Franklin Gothic Book" pitchFamily="34" charset="0"/>
              </a:rPr>
              <a:t>CARACTERISTICAS DEL EXPERIMENTO</a:t>
            </a:r>
            <a:endParaRPr lang="es-EC" sz="3600" b="1" dirty="0">
              <a:latin typeface="Franklin Gothic Book"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68203013"/>
              </p:ext>
            </p:extLst>
          </p:nvPr>
        </p:nvGraphicFramePr>
        <p:xfrm>
          <a:off x="1071538" y="1357298"/>
          <a:ext cx="7143800" cy="4937760"/>
        </p:xfrm>
        <a:graphic>
          <a:graphicData uri="http://schemas.openxmlformats.org/drawingml/2006/table">
            <a:tbl>
              <a:tblPr/>
              <a:tblGrid>
                <a:gridCol w="4181389"/>
                <a:gridCol w="2962411"/>
              </a:tblGrid>
              <a:tr h="18034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Bloques: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4</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Tratamientos: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5</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Total de Unidades Experimentales: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20</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Superficie total:</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254,80m</a:t>
                      </a:r>
                      <a:r>
                        <a:rPr lang="es-ES" sz="1800" baseline="30000" dirty="0">
                          <a:solidFill>
                            <a:schemeClr val="bg1"/>
                          </a:solidFill>
                          <a:latin typeface="Times New Roman"/>
                          <a:ea typeface="Times New Roman"/>
                          <a:cs typeface="Times New Roman"/>
                        </a:rPr>
                        <a:t>2</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Forma: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Rectangular </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Tamaño de la unidad experimental: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dirty="0" smtClean="0">
                          <a:solidFill>
                            <a:schemeClr val="bg1"/>
                          </a:solidFill>
                          <a:latin typeface="Times New Roman"/>
                          <a:ea typeface="Times New Roman"/>
                          <a:cs typeface="Times New Roman"/>
                        </a:rPr>
                        <a:t>1,44m</a:t>
                      </a:r>
                      <a:r>
                        <a:rPr lang="es-ES" sz="1800" baseline="30000" dirty="0" smtClean="0">
                          <a:solidFill>
                            <a:schemeClr val="bg1"/>
                          </a:solidFill>
                          <a:latin typeface="Times New Roman"/>
                          <a:ea typeface="Times New Roman"/>
                          <a:cs typeface="Times New Roman"/>
                        </a:rPr>
                        <a:t>2</a:t>
                      </a:r>
                      <a:r>
                        <a:rPr lang="es-ES" sz="1800" dirty="0" smtClean="0">
                          <a:solidFill>
                            <a:schemeClr val="bg1"/>
                          </a:solidFill>
                          <a:latin typeface="Times New Roman"/>
                          <a:ea typeface="Times New Roman"/>
                          <a:cs typeface="Times New Roman"/>
                        </a:rPr>
                        <a:t> (1,20m </a:t>
                      </a:r>
                      <a:r>
                        <a:rPr lang="es-ES" sz="1800" dirty="0">
                          <a:solidFill>
                            <a:schemeClr val="bg1"/>
                          </a:solidFill>
                          <a:latin typeface="Times New Roman"/>
                          <a:ea typeface="Times New Roman"/>
                          <a:cs typeface="Times New Roman"/>
                        </a:rPr>
                        <a:t>x 1,20m)</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gridSpan="2">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Número de plantas por unidad experimental:</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s-EC"/>
                    </a:p>
                  </a:txBody>
                  <a:tcPr/>
                </a:tc>
              </a:tr>
              <a:tr h="180340">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Brócoli </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16</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Lechuga </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16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Superficie de la parcela neta:</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1,08m</a:t>
                      </a:r>
                      <a:r>
                        <a:rPr lang="es-ES" sz="1800" baseline="30000" dirty="0">
                          <a:solidFill>
                            <a:schemeClr val="bg1"/>
                          </a:solidFill>
                          <a:latin typeface="Times New Roman"/>
                          <a:ea typeface="Times New Roman"/>
                          <a:cs typeface="Times New Roman"/>
                        </a:rPr>
                        <a:t>2</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80340">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Parcela neta:</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12 plantas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ANÁLISIS ESTADISTICO</a:t>
            </a:r>
            <a:endParaRPr lang="es-EC" b="1" dirty="0">
              <a:latin typeface="Franklin Gothic Book" pitchFamily="34" charset="0"/>
            </a:endParaRPr>
          </a:p>
        </p:txBody>
      </p:sp>
      <p:graphicFrame>
        <p:nvGraphicFramePr>
          <p:cNvPr id="6" name="5 Tabla"/>
          <p:cNvGraphicFramePr>
            <a:graphicFrameLocks noGrp="1"/>
          </p:cNvGraphicFramePr>
          <p:nvPr/>
        </p:nvGraphicFramePr>
        <p:xfrm>
          <a:off x="1142976" y="1643050"/>
          <a:ext cx="6929486" cy="2057400"/>
        </p:xfrm>
        <a:graphic>
          <a:graphicData uri="http://schemas.openxmlformats.org/drawingml/2006/table">
            <a:tbl>
              <a:tblPr/>
              <a:tblGrid>
                <a:gridCol w="3913538"/>
                <a:gridCol w="3015948"/>
              </a:tblGrid>
              <a:tr h="349885">
                <a:tc>
                  <a:txBody>
                    <a:bodyPr/>
                    <a:lstStyle/>
                    <a:p>
                      <a:pPr marL="716280" algn="just">
                        <a:lnSpc>
                          <a:spcPct val="150000"/>
                        </a:lnSpc>
                        <a:spcBef>
                          <a:spcPts val="600"/>
                        </a:spcBef>
                        <a:spcAft>
                          <a:spcPts val="0"/>
                        </a:spcAft>
                      </a:pPr>
                      <a:r>
                        <a:rPr lang="es-ES" sz="1800" b="1" dirty="0">
                          <a:solidFill>
                            <a:schemeClr val="bg1"/>
                          </a:solidFill>
                          <a:latin typeface="Times New Roman"/>
                          <a:ea typeface="Times New Roman"/>
                          <a:cs typeface="Times New Roman"/>
                        </a:rPr>
                        <a:t>Fuente de variación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just">
                        <a:lnSpc>
                          <a:spcPct val="150000"/>
                        </a:lnSpc>
                        <a:spcBef>
                          <a:spcPts val="600"/>
                        </a:spcBef>
                        <a:spcAft>
                          <a:spcPts val="0"/>
                        </a:spcAft>
                      </a:pPr>
                      <a:r>
                        <a:rPr lang="es-ES" sz="1800" b="1" dirty="0">
                          <a:solidFill>
                            <a:schemeClr val="bg1"/>
                          </a:solidFill>
                          <a:latin typeface="Times New Roman"/>
                          <a:ea typeface="Times New Roman"/>
                          <a:cs typeface="Times New Roman"/>
                        </a:rPr>
                        <a:t>Grados de libertad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339090">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Total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ctr">
                        <a:lnSpc>
                          <a:spcPct val="150000"/>
                        </a:lnSpc>
                        <a:spcBef>
                          <a:spcPts val="600"/>
                        </a:spcBef>
                        <a:spcAft>
                          <a:spcPts val="0"/>
                        </a:spcAft>
                      </a:pPr>
                      <a:r>
                        <a:rPr lang="es-ES" sz="1800">
                          <a:solidFill>
                            <a:schemeClr val="bg1"/>
                          </a:solidFill>
                          <a:latin typeface="Times New Roman"/>
                          <a:ea typeface="Times New Roman"/>
                          <a:cs typeface="Times New Roman"/>
                        </a:rPr>
                        <a:t>19</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349885">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Bloques </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ctr">
                        <a:lnSpc>
                          <a:spcPct val="150000"/>
                        </a:lnSpc>
                        <a:spcBef>
                          <a:spcPts val="600"/>
                        </a:spcBef>
                        <a:spcAft>
                          <a:spcPts val="0"/>
                        </a:spcAft>
                      </a:pPr>
                      <a:r>
                        <a:rPr lang="es-ES" sz="1800" dirty="0">
                          <a:solidFill>
                            <a:schemeClr val="bg1"/>
                          </a:solidFill>
                          <a:latin typeface="Times New Roman"/>
                          <a:ea typeface="Times New Roman"/>
                          <a:cs typeface="Times New Roman"/>
                        </a:rPr>
                        <a:t>3</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349885">
                <a:tc>
                  <a:txBody>
                    <a:bodyPr/>
                    <a:lstStyle/>
                    <a:p>
                      <a:pPr marL="716280" algn="just">
                        <a:lnSpc>
                          <a:spcPct val="150000"/>
                        </a:lnSpc>
                        <a:spcBef>
                          <a:spcPts val="600"/>
                        </a:spcBef>
                        <a:spcAft>
                          <a:spcPts val="0"/>
                        </a:spcAft>
                      </a:pPr>
                      <a:r>
                        <a:rPr lang="es-ES" sz="1800" dirty="0">
                          <a:solidFill>
                            <a:schemeClr val="bg1"/>
                          </a:solidFill>
                          <a:latin typeface="Times New Roman"/>
                          <a:ea typeface="Times New Roman"/>
                          <a:cs typeface="Times New Roman"/>
                        </a:rPr>
                        <a:t>Tratamientos</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ctr">
                        <a:lnSpc>
                          <a:spcPct val="150000"/>
                        </a:lnSpc>
                        <a:spcBef>
                          <a:spcPts val="600"/>
                        </a:spcBef>
                        <a:spcAft>
                          <a:spcPts val="0"/>
                        </a:spcAft>
                      </a:pPr>
                      <a:r>
                        <a:rPr lang="es-ES" sz="1800" dirty="0">
                          <a:solidFill>
                            <a:schemeClr val="bg1"/>
                          </a:solidFill>
                          <a:latin typeface="Times New Roman"/>
                          <a:ea typeface="Times New Roman"/>
                          <a:cs typeface="Times New Roman"/>
                        </a:rPr>
                        <a:t>4</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349885">
                <a:tc>
                  <a:txBody>
                    <a:bodyPr/>
                    <a:lstStyle/>
                    <a:p>
                      <a:pPr marL="716280" algn="just">
                        <a:lnSpc>
                          <a:spcPct val="150000"/>
                        </a:lnSpc>
                        <a:spcBef>
                          <a:spcPts val="600"/>
                        </a:spcBef>
                        <a:spcAft>
                          <a:spcPts val="0"/>
                        </a:spcAft>
                      </a:pPr>
                      <a:r>
                        <a:rPr lang="es-ES" sz="1800">
                          <a:solidFill>
                            <a:schemeClr val="bg1"/>
                          </a:solidFill>
                          <a:latin typeface="Times New Roman"/>
                          <a:ea typeface="Times New Roman"/>
                          <a:cs typeface="Times New Roman"/>
                        </a:rPr>
                        <a:t>Error experimental </a:t>
                      </a:r>
                      <a:endParaRPr lang="es-EC" sz="180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716280" algn="ctr">
                        <a:lnSpc>
                          <a:spcPct val="150000"/>
                        </a:lnSpc>
                        <a:spcBef>
                          <a:spcPts val="600"/>
                        </a:spcBef>
                        <a:spcAft>
                          <a:spcPts val="0"/>
                        </a:spcAft>
                      </a:pPr>
                      <a:r>
                        <a:rPr lang="es-ES" sz="1800" dirty="0">
                          <a:solidFill>
                            <a:schemeClr val="bg1"/>
                          </a:solidFill>
                          <a:latin typeface="Times New Roman"/>
                          <a:ea typeface="Times New Roman"/>
                          <a:cs typeface="Times New Roman"/>
                        </a:rPr>
                        <a:t>12</a:t>
                      </a:r>
                      <a:endParaRPr lang="es-EC" sz="1800" dirty="0">
                        <a:solidFill>
                          <a:schemeClr val="bg1"/>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7" name="6 CuadroTexto"/>
          <p:cNvSpPr txBox="1"/>
          <p:nvPr/>
        </p:nvSpPr>
        <p:spPr>
          <a:xfrm>
            <a:off x="857224" y="4286256"/>
            <a:ext cx="7740860" cy="1736646"/>
          </a:xfrm>
          <a:prstGeom prst="round2Diag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endParaRPr lang="es-ES" sz="2400" dirty="0"/>
          </a:p>
          <a:p>
            <a:r>
              <a:rPr lang="es-ES" sz="2400" dirty="0" smtClean="0"/>
              <a:t>Al existir </a:t>
            </a:r>
            <a:r>
              <a:rPr lang="es-ES" sz="2400" dirty="0"/>
              <a:t>diferencia significativa se </a:t>
            </a:r>
            <a:r>
              <a:rPr lang="es-ES" sz="2400" dirty="0" smtClean="0"/>
              <a:t>utilizó: TUKEY </a:t>
            </a:r>
            <a:r>
              <a:rPr lang="es-ES" sz="2400" dirty="0"/>
              <a:t>AL 5%  para diferenciar las estadísticas entre tratamientos.</a:t>
            </a:r>
          </a:p>
          <a:p>
            <a:endParaRPr lang="es-E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VARIABLES EVALUADAS</a:t>
            </a:r>
            <a:endParaRPr lang="es-EC" b="1" dirty="0">
              <a:latin typeface="Franklin Gothic Book" pitchFamily="34" charset="0"/>
            </a:endParaRPr>
          </a:p>
        </p:txBody>
      </p:sp>
      <p:sp>
        <p:nvSpPr>
          <p:cNvPr id="3" name="2 Marcador de contenido"/>
          <p:cNvSpPr>
            <a:spLocks noGrp="1"/>
          </p:cNvSpPr>
          <p:nvPr>
            <p:ph idx="1"/>
          </p:nvPr>
        </p:nvSpPr>
        <p:spPr>
          <a:xfrm>
            <a:off x="428596" y="1357298"/>
            <a:ext cx="8229600" cy="5286412"/>
          </a:xfrm>
        </p:spPr>
        <p:txBody>
          <a:bodyPr>
            <a:normAutofit fontScale="92500" lnSpcReduction="10000"/>
          </a:bodyPr>
          <a:lstStyle/>
          <a:p>
            <a:pPr>
              <a:buFont typeface="Wingdings" pitchFamily="2" charset="2"/>
              <a:buChar char="§"/>
            </a:pPr>
            <a:r>
              <a:rPr lang="es-EC" dirty="0" smtClean="0">
                <a:solidFill>
                  <a:srgbClr val="0070C0"/>
                </a:solidFill>
              </a:rPr>
              <a:t>Altura de planta:</a:t>
            </a:r>
            <a:r>
              <a:rPr lang="es-EC" dirty="0">
                <a:solidFill>
                  <a:srgbClr val="FF0000"/>
                </a:solidFill>
              </a:rPr>
              <a:t> </a:t>
            </a:r>
            <a:endParaRPr lang="es-EC" dirty="0" smtClean="0">
              <a:solidFill>
                <a:srgbClr val="FF0000"/>
              </a:solidFill>
            </a:endParaRPr>
          </a:p>
          <a:p>
            <a:pPr>
              <a:buNone/>
            </a:pPr>
            <a:r>
              <a:rPr lang="es-EC" dirty="0" smtClean="0">
                <a:solidFill>
                  <a:srgbClr val="FF0000"/>
                </a:solidFill>
              </a:rPr>
              <a:t>	</a:t>
            </a:r>
            <a:r>
              <a:rPr lang="es-EC" sz="1900" dirty="0" smtClean="0">
                <a:solidFill>
                  <a:srgbClr val="FF0000"/>
                </a:solidFill>
              </a:rPr>
              <a:t>lechuga</a:t>
            </a:r>
            <a:r>
              <a:rPr lang="es-EC" sz="1900" dirty="0" smtClean="0"/>
              <a:t> a los 40 días después del trasplante, desde la parte basal hasta la parte apical de la cabeza.</a:t>
            </a:r>
          </a:p>
          <a:p>
            <a:pPr>
              <a:buNone/>
            </a:pPr>
            <a:r>
              <a:rPr lang="es-EC" sz="1900" dirty="0" smtClean="0">
                <a:solidFill>
                  <a:srgbClr val="FF0000"/>
                </a:solidFill>
              </a:rPr>
              <a:t>	brócoli</a:t>
            </a:r>
            <a:r>
              <a:rPr lang="es-EC" sz="1900" dirty="0" smtClean="0"/>
              <a:t> a los 80 días después del trasplante, desde la parte basal hasta la parte apical de la pella.</a:t>
            </a:r>
            <a:endParaRPr lang="es-EC" sz="1900" dirty="0" smtClean="0">
              <a:solidFill>
                <a:srgbClr val="0070C0"/>
              </a:solidFill>
            </a:endParaRPr>
          </a:p>
          <a:p>
            <a:pPr>
              <a:buFont typeface="Wingdings" pitchFamily="2" charset="2"/>
              <a:buChar char="§"/>
            </a:pPr>
            <a:r>
              <a:rPr lang="es-EC" dirty="0" smtClean="0">
                <a:solidFill>
                  <a:srgbClr val="0070C0"/>
                </a:solidFill>
              </a:rPr>
              <a:t>Rendimiento:</a:t>
            </a:r>
          </a:p>
          <a:p>
            <a:pPr algn="just">
              <a:buNone/>
            </a:pPr>
            <a:r>
              <a:rPr lang="es-ES" sz="1800" dirty="0" smtClean="0"/>
              <a:t>	</a:t>
            </a:r>
            <a:r>
              <a:rPr lang="es-ES" sz="1900" dirty="0" smtClean="0"/>
              <a:t>Con </a:t>
            </a:r>
            <a:r>
              <a:rPr lang="es-ES" sz="1900" dirty="0"/>
              <a:t>la ayuda de una balanza digital se registró en gramos el peso de los 12 </a:t>
            </a:r>
            <a:r>
              <a:rPr lang="es-ES" sz="1900" dirty="0" smtClean="0"/>
              <a:t>repollos y pellas,</a:t>
            </a:r>
            <a:r>
              <a:rPr lang="es-ES" sz="1900" dirty="0"/>
              <a:t> para tener el peso total en </a:t>
            </a:r>
            <a:r>
              <a:rPr lang="es-ES" sz="1900" dirty="0" smtClean="0"/>
              <a:t>Kg/planta.</a:t>
            </a:r>
            <a:endParaRPr lang="es-EC" sz="1900" dirty="0" smtClean="0">
              <a:solidFill>
                <a:srgbClr val="0070C0"/>
              </a:solidFill>
            </a:endParaRPr>
          </a:p>
          <a:p>
            <a:pPr>
              <a:buFont typeface="Wingdings" pitchFamily="2" charset="2"/>
              <a:buChar char="§"/>
            </a:pPr>
            <a:r>
              <a:rPr lang="es-EC" dirty="0" smtClean="0">
                <a:solidFill>
                  <a:srgbClr val="0070C0"/>
                </a:solidFill>
              </a:rPr>
              <a:t>Días a la cosecha:</a:t>
            </a:r>
          </a:p>
          <a:p>
            <a:pPr>
              <a:buNone/>
            </a:pPr>
            <a:r>
              <a:rPr lang="es-ES" sz="1800" dirty="0" smtClean="0"/>
              <a:t>	</a:t>
            </a:r>
            <a:r>
              <a:rPr lang="es-ES" sz="1900" dirty="0" smtClean="0"/>
              <a:t>Se </a:t>
            </a:r>
            <a:r>
              <a:rPr lang="es-ES" sz="1900" dirty="0"/>
              <a:t>cuantificó desde el día de la siembra hasta el momento de la cosecha de cada tratamiento.</a:t>
            </a:r>
            <a:endParaRPr lang="es-EC" sz="1900" dirty="0" smtClean="0">
              <a:solidFill>
                <a:srgbClr val="0070C0"/>
              </a:solidFill>
            </a:endParaRPr>
          </a:p>
          <a:p>
            <a:pPr>
              <a:buFont typeface="Wingdings" pitchFamily="2" charset="2"/>
              <a:buChar char="§"/>
            </a:pPr>
            <a:r>
              <a:rPr lang="es-EC" dirty="0" smtClean="0">
                <a:solidFill>
                  <a:srgbClr val="0070C0"/>
                </a:solidFill>
              </a:rPr>
              <a:t>Relación beneficio costo:</a:t>
            </a:r>
          </a:p>
          <a:p>
            <a:pPr>
              <a:buNone/>
            </a:pPr>
            <a:r>
              <a:rPr lang="es-ES" sz="1600" dirty="0" smtClean="0"/>
              <a:t>	</a:t>
            </a:r>
            <a:r>
              <a:rPr lang="es-ES" sz="1900" dirty="0"/>
              <a:t>Se utilizó la relación de los costos de producción de los tratamientos para implementar el huerto del pie cuadrado en estudio y la valorización de los ingresos de los productos </a:t>
            </a:r>
            <a:r>
              <a:rPr lang="es-ES" sz="1900" dirty="0" smtClean="0"/>
              <a:t>vendidos. </a:t>
            </a:r>
            <a:endParaRPr lang="es-ES" sz="1900" dirty="0"/>
          </a:p>
          <a:p>
            <a:pPr>
              <a:buNone/>
            </a:pPr>
            <a:endParaRPr lang="es-EC" dirty="0">
              <a:solidFill>
                <a:srgbClr val="0070C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1643042" y="571480"/>
            <a:ext cx="5715040" cy="1928826"/>
          </a:xfrm>
          <a:noFill/>
          <a:ln>
            <a:noFill/>
          </a:ln>
        </p:spPr>
        <p:txBody>
          <a:bodyPr>
            <a:normAutofit/>
          </a:bodyPr>
          <a:lstStyle/>
          <a:p>
            <a:r>
              <a:rPr lang="es-EC" b="1" dirty="0" smtClean="0">
                <a:solidFill>
                  <a:srgbClr val="FF0000"/>
                </a:solidFill>
                <a:latin typeface="Franklin Gothic Book" pitchFamily="34" charset="0"/>
              </a:rPr>
              <a:t>CAPÍTULO I</a:t>
            </a:r>
            <a:br>
              <a:rPr lang="es-EC" b="1" dirty="0" smtClean="0">
                <a:solidFill>
                  <a:srgbClr val="FF0000"/>
                </a:solidFill>
                <a:latin typeface="Franklin Gothic Book" pitchFamily="34" charset="0"/>
              </a:rPr>
            </a:br>
            <a:r>
              <a:rPr lang="es-EC" b="1" dirty="0" smtClean="0">
                <a:solidFill>
                  <a:srgbClr val="0070C0"/>
                </a:solidFill>
                <a:latin typeface="Franklin Gothic Book" pitchFamily="34" charset="0"/>
              </a:rPr>
              <a:t>INTRODUCCÍON</a:t>
            </a:r>
            <a:endParaRPr lang="es-EC" b="1" dirty="0">
              <a:solidFill>
                <a:srgbClr val="0070C0"/>
              </a:solidFill>
              <a:latin typeface="Franklin Gothic Book" pitchFamily="34" charset="0"/>
            </a:endParaRPr>
          </a:p>
        </p:txBody>
      </p:sp>
      <p:pic>
        <p:nvPicPr>
          <p:cNvPr id="8" name="Picture 9" descr="D:\Mis documentos\FOTOS M2\square-foot-garde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76" y="5143512"/>
            <a:ext cx="2143140" cy="1344975"/>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descr="D:\Mis documentos\FOTOS PIE2 TESIS\Square-Foot-Garden-01-510x282.jpg"/>
          <p:cNvPicPr>
            <a:picLocks noChangeAspect="1" noChangeArrowheads="1"/>
          </p:cNvPicPr>
          <p:nvPr/>
        </p:nvPicPr>
        <p:blipFill>
          <a:blip r:embed="rId4">
            <a:extLst>
              <a:ext uri="{28A0092B-C50C-407E-A947-70E740481C1C}">
                <a14:useLocalDpi xmlns:a14="http://schemas.microsoft.com/office/drawing/2010/main" val="0"/>
              </a:ext>
            </a:extLst>
          </a:blip>
          <a:srcRect t="10638"/>
          <a:stretch>
            <a:fillRect/>
          </a:stretch>
        </p:blipFill>
        <p:spPr bwMode="auto">
          <a:xfrm>
            <a:off x="2143108" y="2428868"/>
            <a:ext cx="4857750" cy="2400298"/>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4" descr="D:\Mis documentos\FOTOS PIE2 TESIS\07 Cordata Community Gardens Square Foot Garden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68" y="5143512"/>
            <a:ext cx="1894676" cy="1354693"/>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1" descr="DSC04479.JPG"/>
          <p:cNvPicPr>
            <a:picLocks noChangeAspect="1"/>
          </p:cNvPicPr>
          <p:nvPr/>
        </p:nvPicPr>
        <p:blipFill>
          <a:blip r:embed="rId6" cstate="print">
            <a:extLst>
              <a:ext uri="{28A0092B-C50C-407E-A947-70E740481C1C}">
                <a14:useLocalDpi xmlns:a14="http://schemas.microsoft.com/office/drawing/2010/main" val="0"/>
              </a:ext>
            </a:extLst>
          </a:blip>
          <a:srcRect t="20513"/>
          <a:stretch>
            <a:fillRect/>
          </a:stretch>
        </p:blipFill>
        <p:spPr>
          <a:xfrm>
            <a:off x="5786446" y="5143512"/>
            <a:ext cx="2428892" cy="1302307"/>
          </a:xfrm>
          <a:prstGeom prst="round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normAutofit fontScale="90000"/>
          </a:bodyPr>
          <a:lstStyle/>
          <a:p>
            <a:pPr algn="l"/>
            <a:r>
              <a:rPr lang="es-EC" dirty="0" smtClean="0">
                <a:latin typeface="Franklin Gothic Book" pitchFamily="34" charset="0"/>
              </a:rPr>
              <a:t>MANEJO ESPECÍFICO DEL EXPERIMENTO</a:t>
            </a:r>
            <a:endParaRPr lang="es-EC" dirty="0">
              <a:latin typeface="Franklin Gothic Book" pitchFamily="34" charset="0"/>
            </a:endParaRPr>
          </a:p>
        </p:txBody>
      </p:sp>
      <p:sp>
        <p:nvSpPr>
          <p:cNvPr id="3" name="2 Marcador de contenido"/>
          <p:cNvSpPr>
            <a:spLocks noGrp="1"/>
          </p:cNvSpPr>
          <p:nvPr>
            <p:ph idx="1"/>
          </p:nvPr>
        </p:nvSpPr>
        <p:spPr/>
        <p:txBody>
          <a:bodyPr>
            <a:normAutofit fontScale="85000" lnSpcReduction="20000"/>
          </a:bodyPr>
          <a:lstStyle/>
          <a:p>
            <a:pPr lvl="0">
              <a:lnSpc>
                <a:spcPct val="150000"/>
              </a:lnSpc>
              <a:buFont typeface="Wingdings" pitchFamily="2" charset="2"/>
              <a:buChar char="§"/>
            </a:pPr>
            <a:r>
              <a:rPr lang="es-ES" sz="1900" dirty="0">
                <a:solidFill>
                  <a:srgbClr val="0070C0"/>
                </a:solidFill>
              </a:rPr>
              <a:t>Delimitación del área del experimento</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Toma de muestra de suelo</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Preparación del lote</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Parcelación del área de estudio</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Sustratos empleados </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Siembra</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Construcción del modelo del pie cuadrado</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Combinación de sustratos </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Fertilización química </a:t>
            </a:r>
            <a:endParaRPr lang="es-EC" sz="1900" dirty="0">
              <a:solidFill>
                <a:srgbClr val="0070C0"/>
              </a:solidFill>
            </a:endParaRPr>
          </a:p>
          <a:p>
            <a:pPr lvl="0">
              <a:lnSpc>
                <a:spcPct val="150000"/>
              </a:lnSpc>
              <a:buFont typeface="Wingdings" pitchFamily="2" charset="2"/>
              <a:buChar char="§"/>
            </a:pPr>
            <a:r>
              <a:rPr lang="es-ES" sz="1900" dirty="0">
                <a:solidFill>
                  <a:srgbClr val="0070C0"/>
                </a:solidFill>
              </a:rPr>
              <a:t>Trasplante </a:t>
            </a:r>
            <a:endParaRPr lang="es-ES" sz="1900" dirty="0" smtClean="0">
              <a:solidFill>
                <a:srgbClr val="0070C0"/>
              </a:solidFill>
            </a:endParaRPr>
          </a:p>
          <a:p>
            <a:pPr lvl="0">
              <a:lnSpc>
                <a:spcPct val="150000"/>
              </a:lnSpc>
              <a:buFont typeface="Wingdings" pitchFamily="2" charset="2"/>
              <a:buChar char="§"/>
            </a:pPr>
            <a:r>
              <a:rPr lang="es-ES" sz="1900" dirty="0" smtClean="0">
                <a:solidFill>
                  <a:srgbClr val="0070C0"/>
                </a:solidFill>
              </a:rPr>
              <a:t>Labores Culturales: Riego, deshierbas, control, </a:t>
            </a:r>
          </a:p>
          <a:p>
            <a:pPr lvl="0">
              <a:lnSpc>
                <a:spcPct val="150000"/>
              </a:lnSpc>
              <a:buNone/>
            </a:pPr>
            <a:r>
              <a:rPr lang="es-ES" sz="1900" dirty="0" smtClean="0">
                <a:solidFill>
                  <a:srgbClr val="0070C0"/>
                </a:solidFill>
              </a:rPr>
              <a:t>fitosanitario,  cosecha,  registro de datos</a:t>
            </a:r>
            <a:endParaRPr lang="es-EC" sz="1900" dirty="0" smtClean="0">
              <a:solidFill>
                <a:srgbClr val="0070C0"/>
              </a:solidFill>
            </a:endParaRPr>
          </a:p>
          <a:p>
            <a:pPr lvl="0">
              <a:buFont typeface="Wingdings" pitchFamily="2" charset="2"/>
              <a:buChar char="§"/>
            </a:pPr>
            <a:endParaRPr lang="es-EC" dirty="0"/>
          </a:p>
        </p:txBody>
      </p:sp>
      <p:pic>
        <p:nvPicPr>
          <p:cNvPr id="6" name="5 Imagen" descr="D:\TESIS PIE2 VIDEOS\tesis JUAN 1\DSC00907.JPG"/>
          <p:cNvPicPr/>
          <p:nvPr/>
        </p:nvPicPr>
        <p:blipFill>
          <a:blip r:embed="rId3" cstate="print"/>
          <a:srcRect/>
          <a:stretch>
            <a:fillRect/>
          </a:stretch>
        </p:blipFill>
        <p:spPr bwMode="auto">
          <a:xfrm>
            <a:off x="4714876" y="1000108"/>
            <a:ext cx="1928826" cy="2434370"/>
          </a:xfrm>
          <a:prstGeom prst="roundRect">
            <a:avLst/>
          </a:prstGeom>
          <a:noFill/>
          <a:ln w="9525">
            <a:noFill/>
            <a:miter lim="800000"/>
            <a:headEnd/>
            <a:tailEnd/>
          </a:ln>
        </p:spPr>
      </p:pic>
      <p:pic>
        <p:nvPicPr>
          <p:cNvPr id="7" name="6 Imagen"/>
          <p:cNvPicPr/>
          <p:nvPr/>
        </p:nvPicPr>
        <p:blipFill>
          <a:blip r:embed="rId4" cstate="print"/>
          <a:srcRect/>
          <a:stretch>
            <a:fillRect/>
          </a:stretch>
        </p:blipFill>
        <p:spPr bwMode="auto">
          <a:xfrm>
            <a:off x="6786578" y="285728"/>
            <a:ext cx="2071702" cy="1455625"/>
          </a:xfrm>
          <a:prstGeom prst="roundRect">
            <a:avLst/>
          </a:prstGeom>
          <a:noFill/>
          <a:ln w="9525">
            <a:noFill/>
            <a:miter lim="800000"/>
            <a:headEnd/>
            <a:tailEnd/>
          </a:ln>
        </p:spPr>
      </p:pic>
      <p:pic>
        <p:nvPicPr>
          <p:cNvPr id="8" name="7 Imagen"/>
          <p:cNvPicPr/>
          <p:nvPr/>
        </p:nvPicPr>
        <p:blipFill>
          <a:blip r:embed="rId5" cstate="print"/>
          <a:srcRect/>
          <a:stretch>
            <a:fillRect/>
          </a:stretch>
        </p:blipFill>
        <p:spPr bwMode="auto">
          <a:xfrm>
            <a:off x="6786578" y="1857364"/>
            <a:ext cx="2071702" cy="1285884"/>
          </a:xfrm>
          <a:prstGeom prst="roundRect">
            <a:avLst/>
          </a:prstGeom>
          <a:noFill/>
          <a:ln w="9525">
            <a:noFill/>
            <a:miter lim="800000"/>
            <a:headEnd/>
            <a:tailEnd/>
          </a:ln>
        </p:spPr>
      </p:pic>
      <p:pic>
        <p:nvPicPr>
          <p:cNvPr id="9" name="8 Imagen"/>
          <p:cNvPicPr/>
          <p:nvPr/>
        </p:nvPicPr>
        <p:blipFill>
          <a:blip r:embed="rId6" cstate="print"/>
          <a:srcRect/>
          <a:stretch>
            <a:fillRect/>
          </a:stretch>
        </p:blipFill>
        <p:spPr bwMode="auto">
          <a:xfrm>
            <a:off x="4714876" y="3643314"/>
            <a:ext cx="1928826" cy="1388498"/>
          </a:xfrm>
          <a:prstGeom prst="roundRect">
            <a:avLst/>
          </a:prstGeom>
          <a:noFill/>
          <a:ln w="9525">
            <a:noFill/>
            <a:miter lim="800000"/>
            <a:headEnd/>
            <a:tailEnd/>
          </a:ln>
        </p:spPr>
      </p:pic>
      <p:pic>
        <p:nvPicPr>
          <p:cNvPr id="10" name="9 Imagen" descr="C:\Users\Sandrita\Desktop\VIDEOS TESIS\DSC00955.JPG"/>
          <p:cNvPicPr/>
          <p:nvPr/>
        </p:nvPicPr>
        <p:blipFill>
          <a:blip r:embed="rId7" cstate="print"/>
          <a:srcRect/>
          <a:stretch>
            <a:fillRect/>
          </a:stretch>
        </p:blipFill>
        <p:spPr bwMode="auto">
          <a:xfrm>
            <a:off x="6786578" y="3286124"/>
            <a:ext cx="2075810" cy="1594076"/>
          </a:xfrm>
          <a:prstGeom prst="roundRect">
            <a:avLst/>
          </a:prstGeom>
          <a:noFill/>
          <a:ln w="9525">
            <a:noFill/>
            <a:miter lim="800000"/>
            <a:headEnd/>
            <a:tailEnd/>
          </a:ln>
        </p:spPr>
      </p:pic>
      <p:pic>
        <p:nvPicPr>
          <p:cNvPr id="11" name="10 Imagen"/>
          <p:cNvPicPr/>
          <p:nvPr/>
        </p:nvPicPr>
        <p:blipFill>
          <a:blip r:embed="rId8" cstate="print"/>
          <a:srcRect/>
          <a:stretch>
            <a:fillRect/>
          </a:stretch>
        </p:blipFill>
        <p:spPr bwMode="auto">
          <a:xfrm>
            <a:off x="4714876" y="5214950"/>
            <a:ext cx="1928826" cy="1398701"/>
          </a:xfrm>
          <a:prstGeom prst="roundRect">
            <a:avLst/>
          </a:prstGeom>
          <a:noFill/>
          <a:ln w="9525">
            <a:noFill/>
            <a:miter lim="800000"/>
            <a:headEnd/>
            <a:tailEnd/>
          </a:ln>
        </p:spPr>
      </p:pic>
      <p:pic>
        <p:nvPicPr>
          <p:cNvPr id="12" name="11 Imagen"/>
          <p:cNvPicPr/>
          <p:nvPr/>
        </p:nvPicPr>
        <p:blipFill>
          <a:blip r:embed="rId9"/>
          <a:srcRect l="20589" t="10290" r="12917" b="1545"/>
          <a:stretch>
            <a:fillRect/>
          </a:stretch>
        </p:blipFill>
        <p:spPr bwMode="auto">
          <a:xfrm>
            <a:off x="6858016" y="5072074"/>
            <a:ext cx="1928826" cy="1500198"/>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7200" y="274638"/>
            <a:ext cx="8229600" cy="1725602"/>
          </a:xfrm>
        </p:spPr>
        <p:txBody>
          <a:bodyPr>
            <a:normAutofit/>
          </a:bodyPr>
          <a:lstStyle/>
          <a:p>
            <a:r>
              <a:rPr lang="es-EC" b="1" dirty="0" smtClean="0">
                <a:solidFill>
                  <a:srgbClr val="FF0000"/>
                </a:solidFill>
                <a:latin typeface="Franklin Gothic Book" pitchFamily="34" charset="0"/>
              </a:rPr>
              <a:t>CAPÍTULO IV</a:t>
            </a:r>
            <a:br>
              <a:rPr lang="es-EC" b="1" dirty="0" smtClean="0">
                <a:solidFill>
                  <a:srgbClr val="FF0000"/>
                </a:solidFill>
                <a:latin typeface="Franklin Gothic Book" pitchFamily="34" charset="0"/>
              </a:rPr>
            </a:br>
            <a:r>
              <a:rPr lang="es-ES" b="1" dirty="0" smtClean="0">
                <a:latin typeface="Franklin Gothic Book" pitchFamily="34" charset="0"/>
              </a:rPr>
              <a:t> </a:t>
            </a:r>
            <a:r>
              <a:rPr lang="es-ES" b="1" dirty="0" smtClean="0">
                <a:solidFill>
                  <a:srgbClr val="0070C0"/>
                </a:solidFill>
                <a:latin typeface="Franklin Gothic Book" pitchFamily="34" charset="0"/>
              </a:rPr>
              <a:t>RESULTADOS Y DISCUSIÓN</a:t>
            </a:r>
            <a:endParaRPr lang="es-EC" dirty="0"/>
          </a:p>
        </p:txBody>
      </p:sp>
      <p:pic>
        <p:nvPicPr>
          <p:cNvPr id="5" name="4 Imagen" descr="D:\TESIS PIE2 VIDEOS\DSC01402.JPG"/>
          <p:cNvPicPr/>
          <p:nvPr/>
        </p:nvPicPr>
        <p:blipFill>
          <a:blip r:embed="rId3" cstate="print"/>
          <a:srcRect/>
          <a:stretch>
            <a:fillRect/>
          </a:stretch>
        </p:blipFill>
        <p:spPr bwMode="auto">
          <a:xfrm>
            <a:off x="1142976" y="1857364"/>
            <a:ext cx="3290256" cy="4648948"/>
          </a:xfrm>
          <a:prstGeom prst="roundRect">
            <a:avLst/>
          </a:prstGeom>
          <a:noFill/>
          <a:ln w="9525">
            <a:noFill/>
            <a:miter lim="800000"/>
            <a:headEnd/>
            <a:tailEnd/>
          </a:ln>
        </p:spPr>
      </p:pic>
      <p:pic>
        <p:nvPicPr>
          <p:cNvPr id="6" name="5 Imagen" descr="D:\TESIS PIE2 VIDEOS\DSC01451.JPG"/>
          <p:cNvPicPr/>
          <p:nvPr/>
        </p:nvPicPr>
        <p:blipFill>
          <a:blip r:embed="rId4" cstate="print"/>
          <a:srcRect/>
          <a:stretch>
            <a:fillRect/>
          </a:stretch>
        </p:blipFill>
        <p:spPr bwMode="auto">
          <a:xfrm>
            <a:off x="4643438" y="1857364"/>
            <a:ext cx="3571900" cy="4647252"/>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LECHUGA</a:t>
            </a:r>
            <a:endParaRPr lang="es-EC" b="1" dirty="0">
              <a:latin typeface="Franklin Gothic Book" pitchFamily="34" charset="0"/>
            </a:endParaRPr>
          </a:p>
        </p:txBody>
      </p:sp>
      <p:sp>
        <p:nvSpPr>
          <p:cNvPr id="3" name="2 Marcador de contenido"/>
          <p:cNvSpPr>
            <a:spLocks noGrp="1"/>
          </p:cNvSpPr>
          <p:nvPr>
            <p:ph idx="1"/>
          </p:nvPr>
        </p:nvSpPr>
        <p:spPr>
          <a:xfrm>
            <a:off x="428596" y="1214422"/>
            <a:ext cx="8229600" cy="4525963"/>
          </a:xfrm>
        </p:spPr>
        <p:txBody>
          <a:bodyPr>
            <a:normAutofit/>
          </a:bodyPr>
          <a:lstStyle/>
          <a:p>
            <a:pPr>
              <a:buNone/>
            </a:pPr>
            <a:r>
              <a:rPr lang="es-EC" sz="2400" b="1" dirty="0" smtClean="0">
                <a:latin typeface="Franklin Gothic Book" pitchFamily="34" charset="0"/>
              </a:rPr>
              <a:t>Altura de planta a los 40 días después del trasplante.</a:t>
            </a:r>
          </a:p>
          <a:p>
            <a:pPr algn="just">
              <a:buNone/>
            </a:pPr>
            <a:r>
              <a:rPr lang="es-ES" sz="1600" dirty="0" smtClean="0"/>
              <a:t>	En </a:t>
            </a:r>
            <a:r>
              <a:rPr lang="es-ES" sz="1600" dirty="0"/>
              <a:t>el análisis de </a:t>
            </a:r>
            <a:r>
              <a:rPr lang="es-ES" sz="1600" dirty="0" smtClean="0"/>
              <a:t>varianza se observó </a:t>
            </a:r>
            <a:r>
              <a:rPr lang="es-ES" sz="1600" dirty="0"/>
              <a:t>que existe una diferencia </a:t>
            </a:r>
            <a:r>
              <a:rPr lang="es-ES" sz="1600" dirty="0" smtClean="0"/>
              <a:t>significativa </a:t>
            </a:r>
            <a:r>
              <a:rPr lang="es-ES" sz="1600" dirty="0"/>
              <a:t>al 1% </a:t>
            </a:r>
            <a:r>
              <a:rPr lang="es-ES" sz="1600" dirty="0" smtClean="0"/>
              <a:t>para </a:t>
            </a:r>
            <a:r>
              <a:rPr lang="es-ES" sz="1600" dirty="0"/>
              <a:t>tratamientos, en cambio no existe diferencia significativa para bloques. El coeficiente de variación fue de 8,49% que indica que los tratamientos fueron homogéneos y la altura promedio fue 12,01 cm</a:t>
            </a:r>
            <a:endParaRPr lang="es-EC" sz="1600" b="1" dirty="0">
              <a:latin typeface="Franklin Gothic Book" pitchFamily="34" charset="0"/>
            </a:endParaRPr>
          </a:p>
        </p:txBody>
      </p:sp>
      <p:sp>
        <p:nvSpPr>
          <p:cNvPr id="6" name="5 CuadroTexto"/>
          <p:cNvSpPr txBox="1"/>
          <p:nvPr/>
        </p:nvSpPr>
        <p:spPr>
          <a:xfrm>
            <a:off x="5357818" y="2786058"/>
            <a:ext cx="3571900" cy="338554"/>
          </a:xfrm>
          <a:prstGeom prst="rect">
            <a:avLst/>
          </a:prstGeom>
          <a:noFill/>
          <a:ln>
            <a:solidFill>
              <a:srgbClr val="002060"/>
            </a:solidFill>
          </a:ln>
        </p:spPr>
        <p:txBody>
          <a:bodyPr wrap="square" rtlCol="0">
            <a:spAutoFit/>
          </a:bodyPr>
          <a:lstStyle/>
          <a:p>
            <a:r>
              <a:rPr lang="es-EC" sz="1600" b="1" dirty="0" smtClean="0"/>
              <a:t>Prueba  Tukey al 5% para tratamientos</a:t>
            </a:r>
            <a:endParaRPr lang="es-EC" sz="1600" b="1" dirty="0"/>
          </a:p>
        </p:txBody>
      </p:sp>
      <p:graphicFrame>
        <p:nvGraphicFramePr>
          <p:cNvPr id="8" name="7 Tabla"/>
          <p:cNvGraphicFramePr>
            <a:graphicFrameLocks noGrp="1"/>
          </p:cNvGraphicFramePr>
          <p:nvPr/>
        </p:nvGraphicFramePr>
        <p:xfrm>
          <a:off x="5786446" y="3500438"/>
          <a:ext cx="2714645" cy="1962912"/>
        </p:xfrm>
        <a:graphic>
          <a:graphicData uri="http://schemas.openxmlformats.org/drawingml/2006/table">
            <a:tbl>
              <a:tblPr/>
              <a:tblGrid>
                <a:gridCol w="367983"/>
                <a:gridCol w="1132215"/>
                <a:gridCol w="1214447"/>
              </a:tblGrid>
              <a:tr h="213360">
                <a:tc>
                  <a:txBody>
                    <a:bodyPr/>
                    <a:lstStyle/>
                    <a:p>
                      <a:pPr algn="ctr">
                        <a:lnSpc>
                          <a:spcPct val="115000"/>
                        </a:lnSpc>
                        <a:spcAft>
                          <a:spcPts val="0"/>
                        </a:spcAft>
                      </a:pPr>
                      <a:r>
                        <a:rPr lang="es-MX" sz="1600" b="1">
                          <a:latin typeface="Times New Roman"/>
                          <a:ea typeface="Times New Roman"/>
                          <a:cs typeface="Times New Roman"/>
                        </a:rPr>
                        <a:t>N°</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latin typeface="Times New Roman"/>
                          <a:ea typeface="Times New Roman"/>
                          <a:cs typeface="Times New Roman"/>
                        </a:rPr>
                        <a:t>Promedios (cm)</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latin typeface="Times New Roman"/>
                          <a:ea typeface="Times New Roman"/>
                          <a:cs typeface="Times New Roman"/>
                        </a:rPr>
                        <a:t>Rangos</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lnSpc>
                          <a:spcPct val="115000"/>
                        </a:lnSpc>
                        <a:spcAft>
                          <a:spcPts val="0"/>
                        </a:spcAft>
                      </a:pPr>
                      <a:r>
                        <a:rPr lang="es-MX" sz="1600">
                          <a:latin typeface="Times New Roman"/>
                          <a:ea typeface="Times New Roman"/>
                          <a:cs typeface="Times New Roman"/>
                        </a:rPr>
                        <a:t>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16,10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A</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lnSpc>
                          <a:spcPct val="115000"/>
                        </a:lnSpc>
                        <a:spcAft>
                          <a:spcPts val="0"/>
                        </a:spcAft>
                      </a:pPr>
                      <a:r>
                        <a:rPr lang="es-MX" sz="1600">
                          <a:latin typeface="Times New Roman"/>
                          <a:ea typeface="Times New Roman"/>
                          <a:cs typeface="Times New Roman"/>
                        </a:rPr>
                        <a:t>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14,32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A</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lnSpc>
                          <a:spcPct val="115000"/>
                        </a:lnSpc>
                        <a:spcAft>
                          <a:spcPts val="0"/>
                        </a:spcAft>
                      </a:pPr>
                      <a:r>
                        <a:rPr lang="es-MX" sz="1600">
                          <a:latin typeface="Times New Roman"/>
                          <a:ea typeface="Times New Roman"/>
                          <a:cs typeface="Times New Roman"/>
                        </a:rPr>
                        <a:t>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10,85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B</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lnSpc>
                          <a:spcPct val="115000"/>
                        </a:lnSpc>
                        <a:spcAft>
                          <a:spcPts val="0"/>
                        </a:spcAft>
                      </a:pPr>
                      <a:r>
                        <a:rPr lang="es-MX" sz="1600">
                          <a:latin typeface="Times New Roman"/>
                          <a:ea typeface="Times New Roman"/>
                          <a:cs typeface="Times New Roman"/>
                        </a:rPr>
                        <a:t>T5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9,42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B</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360">
                <a:tc>
                  <a:txBody>
                    <a:bodyPr/>
                    <a:lstStyle/>
                    <a:p>
                      <a:pPr>
                        <a:lnSpc>
                          <a:spcPct val="115000"/>
                        </a:lnSpc>
                        <a:spcAft>
                          <a:spcPts val="0"/>
                        </a:spcAft>
                      </a:pPr>
                      <a:r>
                        <a:rPr lang="es-MX" sz="1600">
                          <a:latin typeface="Times New Roman"/>
                          <a:ea typeface="Times New Roman"/>
                          <a:cs typeface="Times New Roman"/>
                        </a:rPr>
                        <a:t>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9,35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dirty="0">
                          <a:latin typeface="Times New Roman"/>
                          <a:ea typeface="Times New Roman"/>
                          <a:cs typeface="Times New Roman"/>
                        </a:rPr>
                        <a:t>    B</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8 Gráfico"/>
          <p:cNvGraphicFramePr/>
          <p:nvPr>
            <p:extLst>
              <p:ext uri="{D42A27DB-BD31-4B8C-83A1-F6EECF244321}">
                <p14:modId xmlns:p14="http://schemas.microsoft.com/office/powerpoint/2010/main" val="2320529953"/>
              </p:ext>
            </p:extLst>
          </p:nvPr>
        </p:nvGraphicFramePr>
        <p:xfrm>
          <a:off x="323528" y="2708921"/>
          <a:ext cx="4896544" cy="39872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normAutofit/>
          </a:bodyPr>
          <a:lstStyle/>
          <a:p>
            <a:pPr algn="l"/>
            <a:r>
              <a:rPr lang="es-EC" sz="2400" b="1" dirty="0" smtClean="0">
                <a:latin typeface="Franklin Gothic Book" pitchFamily="34" charset="0"/>
              </a:rPr>
              <a:t>Rendimiento g/parcela neta</a:t>
            </a:r>
            <a:endParaRPr lang="es-EC" sz="2400" b="1" dirty="0">
              <a:latin typeface="Franklin Gothic Book" pitchFamily="34" charset="0"/>
            </a:endParaRPr>
          </a:p>
        </p:txBody>
      </p:sp>
      <p:sp>
        <p:nvSpPr>
          <p:cNvPr id="3" name="2 Marcador de contenido"/>
          <p:cNvSpPr>
            <a:spLocks noGrp="1"/>
          </p:cNvSpPr>
          <p:nvPr>
            <p:ph idx="1"/>
          </p:nvPr>
        </p:nvSpPr>
        <p:spPr>
          <a:xfrm>
            <a:off x="428596" y="1357298"/>
            <a:ext cx="8229600" cy="4525963"/>
          </a:xfrm>
        </p:spPr>
        <p:txBody>
          <a:bodyPr>
            <a:normAutofit/>
          </a:bodyPr>
          <a:lstStyle/>
          <a:p>
            <a:pPr algn="just">
              <a:buNone/>
            </a:pPr>
            <a:r>
              <a:rPr lang="es-ES" sz="1600" b="1" dirty="0" smtClean="0">
                <a:solidFill>
                  <a:srgbClr val="0070C0"/>
                </a:solidFill>
                <a:latin typeface="Franklin Gothic Book" pitchFamily="34" charset="0"/>
              </a:rPr>
              <a:t>	</a:t>
            </a:r>
            <a:r>
              <a:rPr lang="es-ES" sz="1600" dirty="0" smtClean="0">
                <a:solidFill>
                  <a:srgbClr val="0070C0"/>
                </a:solidFill>
                <a:latin typeface="Franklin Gothic Book" pitchFamily="34" charset="0"/>
              </a:rPr>
              <a:t>En </a:t>
            </a:r>
            <a:r>
              <a:rPr lang="es-ES" sz="1600" dirty="0">
                <a:solidFill>
                  <a:srgbClr val="0070C0"/>
                </a:solidFill>
                <a:latin typeface="Franklin Gothic Book" pitchFamily="34" charset="0"/>
              </a:rPr>
              <a:t>el análisis de varianza, cuadro </a:t>
            </a:r>
            <a:r>
              <a:rPr lang="es-ES" sz="1600" dirty="0" smtClean="0">
                <a:solidFill>
                  <a:srgbClr val="0070C0"/>
                </a:solidFill>
                <a:latin typeface="Franklin Gothic Book" pitchFamily="34" charset="0"/>
              </a:rPr>
              <a:t>se determinó diferencia </a:t>
            </a:r>
            <a:r>
              <a:rPr lang="es-ES" sz="1600" dirty="0">
                <a:solidFill>
                  <a:srgbClr val="0070C0"/>
                </a:solidFill>
                <a:latin typeface="Franklin Gothic Book" pitchFamily="34" charset="0"/>
              </a:rPr>
              <a:t>significativa al 1% </a:t>
            </a:r>
            <a:r>
              <a:rPr lang="es-ES" sz="1600" dirty="0" smtClean="0">
                <a:solidFill>
                  <a:srgbClr val="0070C0"/>
                </a:solidFill>
                <a:latin typeface="Franklin Gothic Book" pitchFamily="34" charset="0"/>
              </a:rPr>
              <a:t>para </a:t>
            </a:r>
            <a:r>
              <a:rPr lang="es-ES" sz="1600" dirty="0">
                <a:solidFill>
                  <a:srgbClr val="0070C0"/>
                </a:solidFill>
                <a:latin typeface="Franklin Gothic Book" pitchFamily="34" charset="0"/>
              </a:rPr>
              <a:t>tratamientos</a:t>
            </a:r>
            <a:r>
              <a:rPr lang="es-ES" sz="1600" dirty="0" smtClean="0">
                <a:solidFill>
                  <a:srgbClr val="0070C0"/>
                </a:solidFill>
                <a:latin typeface="Franklin Gothic Book" pitchFamily="34" charset="0"/>
              </a:rPr>
              <a:t>, </a:t>
            </a:r>
            <a:r>
              <a:rPr lang="es-ES" sz="1600" dirty="0">
                <a:solidFill>
                  <a:srgbClr val="0070C0"/>
                </a:solidFill>
                <a:latin typeface="Franklin Gothic Book" pitchFamily="34" charset="0"/>
              </a:rPr>
              <a:t>no existe diferencia significativa para </a:t>
            </a:r>
            <a:r>
              <a:rPr lang="es-ES" sz="1600" dirty="0" smtClean="0">
                <a:solidFill>
                  <a:srgbClr val="0070C0"/>
                </a:solidFill>
                <a:latin typeface="Franklin Gothic Book" pitchFamily="34" charset="0"/>
              </a:rPr>
              <a:t>bloques. El </a:t>
            </a:r>
            <a:r>
              <a:rPr lang="es-ES" sz="1600" dirty="0">
                <a:solidFill>
                  <a:srgbClr val="0070C0"/>
                </a:solidFill>
                <a:latin typeface="Franklin Gothic Book" pitchFamily="34" charset="0"/>
              </a:rPr>
              <a:t>coeficiente de variación fue de 9,60%  que indica una baja homogeneidad entre tratamientos,  y el promedio general fue de 523,13 g/parcela neta. </a:t>
            </a:r>
            <a:endParaRPr lang="es-EC" sz="1600" dirty="0">
              <a:solidFill>
                <a:srgbClr val="0070C0"/>
              </a:solidFill>
              <a:latin typeface="Franklin Gothic Book" pitchFamily="34" charset="0"/>
            </a:endParaRPr>
          </a:p>
          <a:p>
            <a:pPr>
              <a:buNone/>
            </a:pPr>
            <a:endParaRPr lang="es-EC" dirty="0"/>
          </a:p>
        </p:txBody>
      </p:sp>
      <p:sp>
        <p:nvSpPr>
          <p:cNvPr id="60417" name="Rectangle 1"/>
          <p:cNvSpPr>
            <a:spLocks noChangeArrowheads="1"/>
          </p:cNvSpPr>
          <p:nvPr/>
        </p:nvSpPr>
        <p:spPr bwMode="auto">
          <a:xfrm>
            <a:off x="5357818" y="2857496"/>
            <a:ext cx="3357586" cy="276999"/>
          </a:xfrm>
          <a:prstGeom prst="rect">
            <a:avLst/>
          </a:prstGeom>
          <a:noFill/>
          <a:ln w="9525">
            <a:solidFill>
              <a:srgbClr val="00206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Prueba de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Tukey</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 5% para tratamientos.</a:t>
            </a:r>
            <a:endParaRPr kumimoji="0" lang="es-ES" sz="1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nvGraphicFramePr>
        <p:xfrm>
          <a:off x="5429256" y="3357562"/>
          <a:ext cx="3143239" cy="1682496"/>
        </p:xfrm>
        <a:graphic>
          <a:graphicData uri="http://schemas.openxmlformats.org/drawingml/2006/table">
            <a:tbl>
              <a:tblPr/>
              <a:tblGrid>
                <a:gridCol w="486926"/>
                <a:gridCol w="1404632"/>
                <a:gridCol w="1251681"/>
              </a:tblGrid>
              <a:tr h="184150">
                <a:tc>
                  <a:txBody>
                    <a:bodyPr/>
                    <a:lstStyle/>
                    <a:p>
                      <a:pPr algn="ctr">
                        <a:lnSpc>
                          <a:spcPct val="115000"/>
                        </a:lnSpc>
                        <a:spcAft>
                          <a:spcPts val="0"/>
                        </a:spcAft>
                      </a:pPr>
                      <a:r>
                        <a:rPr lang="es-MX" sz="1600" b="1">
                          <a:latin typeface="Times New Roman"/>
                          <a:ea typeface="Times New Roman"/>
                          <a:cs typeface="Times New Roman"/>
                        </a:rPr>
                        <a:t>N°</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latin typeface="Times New Roman"/>
                          <a:ea typeface="Times New Roman"/>
                          <a:cs typeface="Times New Roman"/>
                        </a:rPr>
                        <a:t>Promedios (g)</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b="1">
                          <a:latin typeface="Times New Roman"/>
                          <a:ea typeface="Times New Roman"/>
                          <a:cs typeface="Times New Roman"/>
                        </a:rPr>
                        <a:t>Rangos</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150">
                <a:tc>
                  <a:txBody>
                    <a:bodyPr/>
                    <a:lstStyle/>
                    <a:p>
                      <a:pPr>
                        <a:lnSpc>
                          <a:spcPct val="115000"/>
                        </a:lnSpc>
                        <a:spcAft>
                          <a:spcPts val="0"/>
                        </a:spcAft>
                      </a:pPr>
                      <a:r>
                        <a:rPr lang="es-MX" sz="1600">
                          <a:latin typeface="Times New Roman"/>
                          <a:ea typeface="Times New Roman"/>
                          <a:cs typeface="Times New Roman"/>
                        </a:rPr>
                        <a:t>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632,00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A</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150">
                <a:tc>
                  <a:txBody>
                    <a:bodyPr/>
                    <a:lstStyle/>
                    <a:p>
                      <a:pPr>
                        <a:lnSpc>
                          <a:spcPct val="115000"/>
                        </a:lnSpc>
                        <a:spcAft>
                          <a:spcPts val="0"/>
                        </a:spcAft>
                      </a:pPr>
                      <a:r>
                        <a:rPr lang="es-MX" sz="1600">
                          <a:latin typeface="Times New Roman"/>
                          <a:ea typeface="Times New Roman"/>
                          <a:cs typeface="Times New Roman"/>
                        </a:rPr>
                        <a:t>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549,88</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A B</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150">
                <a:tc>
                  <a:txBody>
                    <a:bodyPr/>
                    <a:lstStyle/>
                    <a:p>
                      <a:pPr>
                        <a:lnSpc>
                          <a:spcPct val="115000"/>
                        </a:lnSpc>
                        <a:spcAft>
                          <a:spcPts val="0"/>
                        </a:spcAft>
                      </a:pPr>
                      <a:r>
                        <a:rPr lang="es-MX" sz="1600">
                          <a:latin typeface="Times New Roman"/>
                          <a:ea typeface="Times New Roman"/>
                          <a:cs typeface="Times New Roman"/>
                        </a:rPr>
                        <a:t>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512,10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B</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150">
                <a:tc>
                  <a:txBody>
                    <a:bodyPr/>
                    <a:lstStyle/>
                    <a:p>
                      <a:pPr>
                        <a:lnSpc>
                          <a:spcPct val="115000"/>
                        </a:lnSpc>
                        <a:spcAft>
                          <a:spcPts val="0"/>
                        </a:spcAft>
                      </a:pPr>
                      <a:r>
                        <a:rPr lang="es-MX" sz="1600">
                          <a:latin typeface="Times New Roman"/>
                          <a:ea typeface="Times New Roman"/>
                          <a:cs typeface="Times New Roman"/>
                        </a:rPr>
                        <a:t>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466,20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B</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150">
                <a:tc>
                  <a:txBody>
                    <a:bodyPr/>
                    <a:lstStyle/>
                    <a:p>
                      <a:pPr>
                        <a:lnSpc>
                          <a:spcPct val="115000"/>
                        </a:lnSpc>
                        <a:spcAft>
                          <a:spcPts val="0"/>
                        </a:spcAft>
                      </a:pPr>
                      <a:r>
                        <a:rPr lang="es-MX" sz="1600">
                          <a:latin typeface="Times New Roman"/>
                          <a:ea typeface="Times New Roman"/>
                          <a:cs typeface="Times New Roman"/>
                        </a:rPr>
                        <a:t>T5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455,45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dirty="0">
                          <a:latin typeface="Times New Roman"/>
                          <a:ea typeface="Times New Roman"/>
                          <a:cs typeface="Times New Roman"/>
                        </a:rPr>
                        <a:t>    B</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8 Gráfico"/>
          <p:cNvGraphicFramePr/>
          <p:nvPr>
            <p:extLst>
              <p:ext uri="{D42A27DB-BD31-4B8C-83A1-F6EECF244321}">
                <p14:modId xmlns:p14="http://schemas.microsoft.com/office/powerpoint/2010/main" val="2564769408"/>
              </p:ext>
            </p:extLst>
          </p:nvPr>
        </p:nvGraphicFramePr>
        <p:xfrm>
          <a:off x="179512" y="2420888"/>
          <a:ext cx="5142561" cy="413676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0" y="5628"/>
            <a:ext cx="9139318" cy="6858000"/>
          </a:xfrm>
          <a:prstGeom prst="rect">
            <a:avLst/>
          </a:prstGeom>
          <a:noFill/>
        </p:spPr>
      </p:pic>
      <p:sp>
        <p:nvSpPr>
          <p:cNvPr id="2" name="1 Título"/>
          <p:cNvSpPr>
            <a:spLocks noGrp="1"/>
          </p:cNvSpPr>
          <p:nvPr>
            <p:ph type="title"/>
          </p:nvPr>
        </p:nvSpPr>
        <p:spPr/>
        <p:txBody>
          <a:bodyPr>
            <a:normAutofit/>
          </a:bodyPr>
          <a:lstStyle/>
          <a:p>
            <a:pPr algn="l"/>
            <a:r>
              <a:rPr lang="es-ES" sz="2400" b="1" dirty="0">
                <a:latin typeface="Franklin Gothic Book" pitchFamily="34" charset="0"/>
              </a:rPr>
              <a:t>Días a la cosecha</a:t>
            </a:r>
            <a:endParaRPr lang="es-EC" sz="2400" b="1" dirty="0">
              <a:latin typeface="Franklin Gothic Book" pitchFamily="34" charset="0"/>
            </a:endParaRPr>
          </a:p>
        </p:txBody>
      </p:sp>
      <p:sp>
        <p:nvSpPr>
          <p:cNvPr id="3" name="2 Marcador de contenido"/>
          <p:cNvSpPr>
            <a:spLocks noGrp="1"/>
          </p:cNvSpPr>
          <p:nvPr>
            <p:ph idx="1"/>
          </p:nvPr>
        </p:nvSpPr>
        <p:spPr>
          <a:xfrm>
            <a:off x="243392" y="1268760"/>
            <a:ext cx="3711926" cy="4525963"/>
          </a:xfrm>
        </p:spPr>
        <p:txBody>
          <a:bodyPr/>
          <a:lstStyle/>
          <a:p>
            <a:pPr algn="just">
              <a:buNone/>
            </a:pPr>
            <a:r>
              <a:rPr lang="es-ES" dirty="0"/>
              <a:t>	</a:t>
            </a:r>
            <a:r>
              <a:rPr lang="es-ES" sz="1800" b="1" dirty="0">
                <a:solidFill>
                  <a:srgbClr val="0070C0"/>
                </a:solidFill>
              </a:rPr>
              <a:t>E</a:t>
            </a:r>
            <a:r>
              <a:rPr lang="es-ES" sz="1800" b="1" dirty="0" smtClean="0">
                <a:solidFill>
                  <a:srgbClr val="0070C0"/>
                </a:solidFill>
              </a:rPr>
              <a:t>l </a:t>
            </a:r>
            <a:r>
              <a:rPr lang="es-ES" sz="1800" b="1" dirty="0">
                <a:solidFill>
                  <a:srgbClr val="0070C0"/>
                </a:solidFill>
              </a:rPr>
              <a:t>análisis de varianza para días a la cosecha </a:t>
            </a:r>
            <a:r>
              <a:rPr lang="es-ES" sz="1800" b="1" dirty="0" smtClean="0">
                <a:solidFill>
                  <a:srgbClr val="0070C0"/>
                </a:solidFill>
              </a:rPr>
              <a:t>detectó </a:t>
            </a:r>
            <a:r>
              <a:rPr lang="es-ES" sz="1800" b="1" dirty="0">
                <a:solidFill>
                  <a:srgbClr val="0070C0"/>
                </a:solidFill>
              </a:rPr>
              <a:t>que no existe diferencia significativa entre bloques y tratamientos</a:t>
            </a:r>
            <a:r>
              <a:rPr lang="es-ES" sz="1800" b="1" dirty="0" smtClean="0">
                <a:solidFill>
                  <a:srgbClr val="0070C0"/>
                </a:solidFill>
              </a:rPr>
              <a:t>. El </a:t>
            </a:r>
            <a:r>
              <a:rPr lang="es-ES" sz="1800" b="1" dirty="0">
                <a:solidFill>
                  <a:srgbClr val="0070C0"/>
                </a:solidFill>
              </a:rPr>
              <a:t>coeficiente de variación fue de 2,18% el cual indica que los </a:t>
            </a:r>
            <a:r>
              <a:rPr lang="es-ES" sz="1800" b="1" dirty="0" smtClean="0">
                <a:solidFill>
                  <a:srgbClr val="0070C0"/>
                </a:solidFill>
              </a:rPr>
              <a:t>tratamientos </a:t>
            </a:r>
            <a:r>
              <a:rPr lang="es-ES" sz="1800" b="1" dirty="0">
                <a:solidFill>
                  <a:srgbClr val="0070C0"/>
                </a:solidFill>
              </a:rPr>
              <a:t>presentan alta homogeneidad, y el promedio general fue de 87,25días.</a:t>
            </a:r>
            <a:endParaRPr lang="es-EC" sz="1800" b="1" dirty="0">
              <a:solidFill>
                <a:srgbClr val="0070C0"/>
              </a:solidFill>
            </a:endParaRPr>
          </a:p>
        </p:txBody>
      </p:sp>
      <p:sp>
        <p:nvSpPr>
          <p:cNvPr id="6" name="5 CuadroTexto"/>
          <p:cNvSpPr txBox="1"/>
          <p:nvPr/>
        </p:nvSpPr>
        <p:spPr>
          <a:xfrm>
            <a:off x="214282" y="4797152"/>
            <a:ext cx="3714776" cy="338554"/>
          </a:xfrm>
          <a:prstGeom prst="rect">
            <a:avLst/>
          </a:prstGeom>
          <a:noFill/>
          <a:ln>
            <a:solidFill>
              <a:srgbClr val="002060"/>
            </a:solidFill>
          </a:ln>
        </p:spPr>
        <p:txBody>
          <a:bodyPr wrap="square" rtlCol="0">
            <a:spAutoFit/>
          </a:bodyPr>
          <a:lstStyle/>
          <a:p>
            <a:r>
              <a:rPr lang="es-ES" sz="1600" b="1" dirty="0"/>
              <a:t>Análisis de varianza para días a la cosecha</a:t>
            </a:r>
            <a:endParaRPr lang="es-EC" sz="1600" b="1" dirty="0"/>
          </a:p>
        </p:txBody>
      </p:sp>
      <p:graphicFrame>
        <p:nvGraphicFramePr>
          <p:cNvPr id="7" name="6 Tabla"/>
          <p:cNvGraphicFramePr>
            <a:graphicFrameLocks noGrp="1"/>
          </p:cNvGraphicFramePr>
          <p:nvPr>
            <p:extLst>
              <p:ext uri="{D42A27DB-BD31-4B8C-83A1-F6EECF244321}">
                <p14:modId xmlns:p14="http://schemas.microsoft.com/office/powerpoint/2010/main" val="2255881437"/>
              </p:ext>
            </p:extLst>
          </p:nvPr>
        </p:nvGraphicFramePr>
        <p:xfrm>
          <a:off x="214282" y="5517232"/>
          <a:ext cx="4214840" cy="1261872"/>
        </p:xfrm>
        <a:graphic>
          <a:graphicData uri="http://schemas.openxmlformats.org/drawingml/2006/table">
            <a:tbl>
              <a:tblPr/>
              <a:tblGrid>
                <a:gridCol w="602120"/>
                <a:gridCol w="602120"/>
                <a:gridCol w="602120"/>
                <a:gridCol w="602120"/>
                <a:gridCol w="602120"/>
                <a:gridCol w="602120"/>
                <a:gridCol w="602120"/>
              </a:tblGrid>
              <a:tr h="372999">
                <a:tc>
                  <a:txBody>
                    <a:bodyPr/>
                    <a:lstStyle/>
                    <a:p>
                      <a:pPr algn="ctr">
                        <a:lnSpc>
                          <a:spcPct val="115000"/>
                        </a:lnSpc>
                        <a:spcAft>
                          <a:spcPts val="0"/>
                        </a:spcAft>
                      </a:pPr>
                      <a:r>
                        <a:rPr lang="es-MX" sz="1200" b="1">
                          <a:latin typeface="Times New Roman"/>
                          <a:ea typeface="Times New Roman"/>
                          <a:cs typeface="Times New Roman"/>
                        </a:rPr>
                        <a:t>F.V</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latin typeface="Times New Roman"/>
                          <a:ea typeface="Times New Roman"/>
                          <a:cs typeface="Times New Roman"/>
                        </a:rPr>
                        <a:t>SC</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latin typeface="Times New Roman"/>
                          <a:ea typeface="Times New Roman"/>
                          <a:cs typeface="Times New Roman"/>
                        </a:rPr>
                        <a:t>GL</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latin typeface="Times New Roman"/>
                          <a:ea typeface="Times New Roman"/>
                          <a:cs typeface="Times New Roman"/>
                        </a:rPr>
                        <a:t>CM</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latin typeface="Times New Roman"/>
                          <a:ea typeface="Times New Roman"/>
                          <a:cs typeface="Times New Roman"/>
                        </a:rPr>
                        <a:t>F. cal</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latin typeface="Times New Roman"/>
                          <a:ea typeface="Times New Roman"/>
                          <a:cs typeface="Times New Roman"/>
                        </a:rPr>
                        <a:t>F. Tab 5%</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200" b="1">
                          <a:latin typeface="Times New Roman"/>
                          <a:ea typeface="Times New Roman"/>
                          <a:cs typeface="Times New Roman"/>
                        </a:rPr>
                        <a:t>F. Tab 1%</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499">
                <a:tc>
                  <a:txBody>
                    <a:bodyPr/>
                    <a:lstStyle/>
                    <a:p>
                      <a:pPr>
                        <a:lnSpc>
                          <a:spcPct val="115000"/>
                        </a:lnSpc>
                        <a:spcAft>
                          <a:spcPts val="0"/>
                        </a:spcAft>
                      </a:pPr>
                      <a:r>
                        <a:rPr lang="es-MX" sz="1200">
                          <a:latin typeface="Times New Roman"/>
                          <a:ea typeface="Times New Roman"/>
                          <a:cs typeface="Times New Roman"/>
                        </a:rPr>
                        <a:t>Total</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87,75</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19</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 </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 </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 </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 </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499">
                <a:tc>
                  <a:txBody>
                    <a:bodyPr/>
                    <a:lstStyle/>
                    <a:p>
                      <a:pPr>
                        <a:lnSpc>
                          <a:spcPct val="115000"/>
                        </a:lnSpc>
                        <a:spcAft>
                          <a:spcPts val="0"/>
                        </a:spcAft>
                      </a:pPr>
                      <a:r>
                        <a:rPr lang="es-MX" sz="1200">
                          <a:latin typeface="Times New Roman"/>
                          <a:ea typeface="Times New Roman"/>
                          <a:cs typeface="Times New Roman"/>
                        </a:rPr>
                        <a:t>Bloque</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5,35</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3</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1,78</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0,49 ns</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3,49</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5,95</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499">
                <a:tc>
                  <a:txBody>
                    <a:bodyPr/>
                    <a:lstStyle/>
                    <a:p>
                      <a:pPr>
                        <a:lnSpc>
                          <a:spcPct val="115000"/>
                        </a:lnSpc>
                        <a:spcAft>
                          <a:spcPts val="0"/>
                        </a:spcAft>
                      </a:pPr>
                      <a:r>
                        <a:rPr lang="es-MX" sz="1200">
                          <a:latin typeface="Times New Roman"/>
                          <a:ea typeface="Times New Roman"/>
                          <a:cs typeface="Times New Roman"/>
                        </a:rPr>
                        <a:t>Trat.</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39</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4</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9,75</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2,69 ns</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3,26</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5,41</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499">
                <a:tc>
                  <a:txBody>
                    <a:bodyPr/>
                    <a:lstStyle/>
                    <a:p>
                      <a:pPr>
                        <a:lnSpc>
                          <a:spcPct val="115000"/>
                        </a:lnSpc>
                        <a:spcAft>
                          <a:spcPts val="0"/>
                        </a:spcAft>
                      </a:pPr>
                      <a:r>
                        <a:rPr lang="es-MX" sz="1200">
                          <a:latin typeface="Times New Roman"/>
                          <a:ea typeface="Times New Roman"/>
                          <a:cs typeface="Times New Roman"/>
                        </a:rPr>
                        <a:t>Error.</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43,4</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12</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latin typeface="Times New Roman"/>
                          <a:ea typeface="Times New Roman"/>
                          <a:cs typeface="Times New Roman"/>
                        </a:rPr>
                        <a:t>3,62</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 </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a:latin typeface="Times New Roman"/>
                          <a:ea typeface="Times New Roman"/>
                          <a:cs typeface="Times New Roman"/>
                        </a:rPr>
                        <a:t> </a:t>
                      </a:r>
                      <a:endParaRPr lang="es-EC"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200" dirty="0">
                          <a:latin typeface="Times New Roman"/>
                          <a:ea typeface="Times New Roman"/>
                          <a:cs typeface="Times New Roman"/>
                        </a:rPr>
                        <a:t> </a:t>
                      </a:r>
                      <a:endParaRPr lang="es-EC"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1617795666"/>
              </p:ext>
            </p:extLst>
          </p:nvPr>
        </p:nvGraphicFramePr>
        <p:xfrm>
          <a:off x="3707904" y="1124744"/>
          <a:ext cx="5232574" cy="451365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BRÓCOLI</a:t>
            </a:r>
            <a:endParaRPr lang="es-EC" b="1" dirty="0">
              <a:latin typeface="Franklin Gothic Book" pitchFamily="34" charset="0"/>
            </a:endParaRPr>
          </a:p>
        </p:txBody>
      </p:sp>
      <p:sp>
        <p:nvSpPr>
          <p:cNvPr id="3" name="2 Marcador de contenido"/>
          <p:cNvSpPr>
            <a:spLocks noGrp="1"/>
          </p:cNvSpPr>
          <p:nvPr>
            <p:ph idx="1"/>
          </p:nvPr>
        </p:nvSpPr>
        <p:spPr>
          <a:xfrm>
            <a:off x="500034" y="1214422"/>
            <a:ext cx="8229600" cy="4525963"/>
          </a:xfrm>
        </p:spPr>
        <p:txBody>
          <a:bodyPr>
            <a:normAutofit/>
          </a:bodyPr>
          <a:lstStyle/>
          <a:p>
            <a:pPr>
              <a:buNone/>
            </a:pPr>
            <a:r>
              <a:rPr lang="es-ES" sz="2400" b="1" dirty="0">
                <a:latin typeface="Franklin Gothic Book" pitchFamily="34" charset="0"/>
              </a:rPr>
              <a:t>Altura de planta a los 80 días</a:t>
            </a:r>
            <a:r>
              <a:rPr lang="es-ES" sz="2400" b="1" dirty="0" smtClean="0">
                <a:latin typeface="Franklin Gothic Book" pitchFamily="34" charset="0"/>
              </a:rPr>
              <a:t>.</a:t>
            </a:r>
          </a:p>
          <a:p>
            <a:pPr algn="just">
              <a:buNone/>
            </a:pPr>
            <a:r>
              <a:rPr lang="es-ES" sz="2400" dirty="0" smtClean="0"/>
              <a:t>	</a:t>
            </a:r>
            <a:r>
              <a:rPr lang="es-ES" sz="1600" dirty="0" smtClean="0">
                <a:solidFill>
                  <a:srgbClr val="0070C0"/>
                </a:solidFill>
              </a:rPr>
              <a:t>El </a:t>
            </a:r>
            <a:r>
              <a:rPr lang="es-ES" sz="1600" dirty="0">
                <a:solidFill>
                  <a:srgbClr val="0070C0"/>
                </a:solidFill>
              </a:rPr>
              <a:t>análisis de varianza para altura de la planta a los 80 días después del </a:t>
            </a:r>
            <a:r>
              <a:rPr lang="es-ES" sz="1600" dirty="0" smtClean="0">
                <a:solidFill>
                  <a:srgbClr val="0070C0"/>
                </a:solidFill>
              </a:rPr>
              <a:t>trasplante, determin</a:t>
            </a:r>
            <a:r>
              <a:rPr lang="es-ES" sz="1600" dirty="0">
                <a:solidFill>
                  <a:srgbClr val="0070C0"/>
                </a:solidFill>
              </a:rPr>
              <a:t>ó</a:t>
            </a:r>
            <a:r>
              <a:rPr lang="es-ES" sz="1600" dirty="0" smtClean="0">
                <a:solidFill>
                  <a:srgbClr val="0070C0"/>
                </a:solidFill>
              </a:rPr>
              <a:t> </a:t>
            </a:r>
            <a:r>
              <a:rPr lang="es-ES" sz="1600" dirty="0">
                <a:solidFill>
                  <a:srgbClr val="0070C0"/>
                </a:solidFill>
              </a:rPr>
              <a:t>diferencias altamente significativas  entre tratamientos, en cambio para  bloques no existe diferencia </a:t>
            </a:r>
            <a:r>
              <a:rPr lang="es-ES" sz="1600" dirty="0" smtClean="0">
                <a:solidFill>
                  <a:srgbClr val="0070C0"/>
                </a:solidFill>
              </a:rPr>
              <a:t>significativa. El </a:t>
            </a:r>
            <a:r>
              <a:rPr lang="es-ES" sz="1600" dirty="0">
                <a:solidFill>
                  <a:srgbClr val="0070C0"/>
                </a:solidFill>
              </a:rPr>
              <a:t>coeficiente de variación fue de 8,01% que indica una baja homogeneidad entre </a:t>
            </a:r>
            <a:r>
              <a:rPr lang="es-ES" sz="1600" dirty="0" smtClean="0">
                <a:solidFill>
                  <a:srgbClr val="0070C0"/>
                </a:solidFill>
              </a:rPr>
              <a:t>tratamientos</a:t>
            </a:r>
            <a:r>
              <a:rPr lang="es-ES" sz="1600" dirty="0">
                <a:solidFill>
                  <a:srgbClr val="0070C0"/>
                </a:solidFill>
              </a:rPr>
              <a:t>, y el promedio general fue 42,54 cm.</a:t>
            </a:r>
            <a:endParaRPr lang="es-EC" sz="1600" b="1" dirty="0">
              <a:solidFill>
                <a:srgbClr val="0070C0"/>
              </a:solidFill>
              <a:latin typeface="Franklin Gothic Book" pitchFamily="34" charset="0"/>
            </a:endParaRPr>
          </a:p>
        </p:txBody>
      </p:sp>
      <p:sp>
        <p:nvSpPr>
          <p:cNvPr id="7" name="6 CuadroTexto"/>
          <p:cNvSpPr txBox="1"/>
          <p:nvPr/>
        </p:nvSpPr>
        <p:spPr>
          <a:xfrm>
            <a:off x="5786446" y="3071810"/>
            <a:ext cx="2928958" cy="646331"/>
          </a:xfrm>
          <a:prstGeom prst="rect">
            <a:avLst/>
          </a:prstGeom>
          <a:noFill/>
          <a:ln>
            <a:solidFill>
              <a:srgbClr val="002060"/>
            </a:solidFill>
          </a:ln>
        </p:spPr>
        <p:txBody>
          <a:bodyPr wrap="square" rtlCol="0">
            <a:spAutoFit/>
          </a:bodyPr>
          <a:lstStyle/>
          <a:p>
            <a:r>
              <a:rPr lang="es-ES" b="1" dirty="0"/>
              <a:t>Prueba de </a:t>
            </a:r>
            <a:r>
              <a:rPr lang="es-ES" b="1" dirty="0" err="1"/>
              <a:t>Tukey</a:t>
            </a:r>
            <a:r>
              <a:rPr lang="es-ES" b="1" dirty="0"/>
              <a:t> al 5% para tratamientos</a:t>
            </a:r>
            <a:endParaRPr lang="es-EC" b="1" dirty="0"/>
          </a:p>
        </p:txBody>
      </p:sp>
      <p:graphicFrame>
        <p:nvGraphicFramePr>
          <p:cNvPr id="8" name="7 Tabla"/>
          <p:cNvGraphicFramePr>
            <a:graphicFrameLocks noGrp="1"/>
          </p:cNvGraphicFramePr>
          <p:nvPr/>
        </p:nvGraphicFramePr>
        <p:xfrm>
          <a:off x="5714976" y="3929066"/>
          <a:ext cx="3214742" cy="1920240"/>
        </p:xfrm>
        <a:graphic>
          <a:graphicData uri="http://schemas.openxmlformats.org/drawingml/2006/table">
            <a:tbl>
              <a:tblPr/>
              <a:tblGrid>
                <a:gridCol w="468760"/>
                <a:gridCol w="1597924"/>
                <a:gridCol w="1148058"/>
              </a:tblGrid>
              <a:tr h="194945">
                <a:tc>
                  <a:txBody>
                    <a:bodyPr/>
                    <a:lstStyle/>
                    <a:p>
                      <a:pPr algn="ctr">
                        <a:lnSpc>
                          <a:spcPct val="150000"/>
                        </a:lnSpc>
                        <a:spcBef>
                          <a:spcPts val="600"/>
                        </a:spcBef>
                        <a:spcAft>
                          <a:spcPts val="0"/>
                        </a:spcAft>
                      </a:pPr>
                      <a:r>
                        <a:rPr lang="es-MX" sz="1400" b="1">
                          <a:latin typeface="Times New Roman"/>
                          <a:ea typeface="Times New Roman"/>
                          <a:cs typeface="Times New Roman"/>
                        </a:rPr>
                        <a:t>N°</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MX" sz="1400" b="1">
                          <a:latin typeface="Times New Roman"/>
                          <a:ea typeface="Times New Roman"/>
                          <a:cs typeface="Times New Roman"/>
                        </a:rPr>
                        <a:t>Promedios(cm)</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MX" sz="1400" b="1">
                          <a:latin typeface="Times New Roman"/>
                          <a:ea typeface="Times New Roman"/>
                          <a:cs typeface="Times New Roman"/>
                        </a:rPr>
                        <a:t>Rangos</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945">
                <a:tc>
                  <a:txBody>
                    <a:bodyPr/>
                    <a:lstStyle/>
                    <a:p>
                      <a:pPr>
                        <a:lnSpc>
                          <a:spcPct val="150000"/>
                        </a:lnSpc>
                        <a:spcBef>
                          <a:spcPts val="600"/>
                        </a:spcBef>
                        <a:spcAft>
                          <a:spcPts val="0"/>
                        </a:spcAft>
                      </a:pPr>
                      <a:r>
                        <a:rPr lang="es-MX" sz="1400">
                          <a:latin typeface="Times New Roman"/>
                          <a:ea typeface="Times New Roman"/>
                          <a:cs typeface="Times New Roman"/>
                        </a:rPr>
                        <a:t>T2</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0"/>
                        </a:spcAft>
                      </a:pPr>
                      <a:r>
                        <a:rPr lang="es-MX" sz="1400">
                          <a:latin typeface="Times New Roman"/>
                          <a:ea typeface="Times New Roman"/>
                          <a:cs typeface="Times New Roman"/>
                        </a:rPr>
                        <a:t>53,30</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0"/>
                        </a:spcAft>
                      </a:pPr>
                      <a:r>
                        <a:rPr lang="es-MX" sz="1400">
                          <a:latin typeface="Times New Roman"/>
                          <a:ea typeface="Times New Roman"/>
                          <a:cs typeface="Times New Roman"/>
                        </a:rPr>
                        <a:t>A</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945">
                <a:tc>
                  <a:txBody>
                    <a:bodyPr/>
                    <a:lstStyle/>
                    <a:p>
                      <a:pPr>
                        <a:lnSpc>
                          <a:spcPct val="150000"/>
                        </a:lnSpc>
                        <a:spcBef>
                          <a:spcPts val="600"/>
                        </a:spcBef>
                        <a:spcAft>
                          <a:spcPts val="0"/>
                        </a:spcAft>
                      </a:pPr>
                      <a:r>
                        <a:rPr lang="es-MX" sz="1400">
                          <a:latin typeface="Times New Roman"/>
                          <a:ea typeface="Times New Roman"/>
                          <a:cs typeface="Times New Roman"/>
                        </a:rPr>
                        <a:t>T3</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0"/>
                        </a:spcAft>
                      </a:pPr>
                      <a:r>
                        <a:rPr lang="es-MX" sz="1400">
                          <a:latin typeface="Times New Roman"/>
                          <a:ea typeface="Times New Roman"/>
                          <a:cs typeface="Times New Roman"/>
                        </a:rPr>
                        <a:t>52,00</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0"/>
                        </a:spcAft>
                      </a:pPr>
                      <a:r>
                        <a:rPr lang="es-MX" sz="1400">
                          <a:latin typeface="Times New Roman"/>
                          <a:ea typeface="Times New Roman"/>
                          <a:cs typeface="Times New Roman"/>
                        </a:rPr>
                        <a:t>A</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945">
                <a:tc>
                  <a:txBody>
                    <a:bodyPr/>
                    <a:lstStyle/>
                    <a:p>
                      <a:pPr>
                        <a:lnSpc>
                          <a:spcPct val="150000"/>
                        </a:lnSpc>
                        <a:spcBef>
                          <a:spcPts val="600"/>
                        </a:spcBef>
                        <a:spcAft>
                          <a:spcPts val="0"/>
                        </a:spcAft>
                      </a:pPr>
                      <a:r>
                        <a:rPr lang="es-MX" sz="1400">
                          <a:latin typeface="Times New Roman"/>
                          <a:ea typeface="Times New Roman"/>
                          <a:cs typeface="Times New Roman"/>
                        </a:rPr>
                        <a:t>T4</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0"/>
                        </a:spcAft>
                      </a:pPr>
                      <a:r>
                        <a:rPr lang="es-MX" sz="1400">
                          <a:latin typeface="Times New Roman"/>
                          <a:ea typeface="Times New Roman"/>
                          <a:cs typeface="Times New Roman"/>
                        </a:rPr>
                        <a:t>41,80</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0"/>
                        </a:spcAft>
                      </a:pPr>
                      <a:r>
                        <a:rPr lang="es-MX" sz="1400">
                          <a:latin typeface="Times New Roman"/>
                          <a:ea typeface="Times New Roman"/>
                          <a:cs typeface="Times New Roman"/>
                        </a:rPr>
                        <a:t>    B</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945">
                <a:tc>
                  <a:txBody>
                    <a:bodyPr/>
                    <a:lstStyle/>
                    <a:p>
                      <a:pPr>
                        <a:lnSpc>
                          <a:spcPct val="150000"/>
                        </a:lnSpc>
                        <a:spcBef>
                          <a:spcPts val="600"/>
                        </a:spcBef>
                        <a:spcAft>
                          <a:spcPts val="0"/>
                        </a:spcAft>
                      </a:pPr>
                      <a:r>
                        <a:rPr lang="es-MX" sz="1400">
                          <a:latin typeface="Times New Roman"/>
                          <a:ea typeface="Times New Roman"/>
                          <a:cs typeface="Times New Roman"/>
                        </a:rPr>
                        <a:t>T1</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0"/>
                        </a:spcAft>
                      </a:pPr>
                      <a:r>
                        <a:rPr lang="es-MX" sz="1400">
                          <a:latin typeface="Times New Roman"/>
                          <a:ea typeface="Times New Roman"/>
                          <a:cs typeface="Times New Roman"/>
                        </a:rPr>
                        <a:t>34,40</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0"/>
                        </a:spcAft>
                      </a:pPr>
                      <a:r>
                        <a:rPr lang="es-MX" sz="1400">
                          <a:latin typeface="Times New Roman"/>
                          <a:ea typeface="Times New Roman"/>
                          <a:cs typeface="Times New Roman"/>
                        </a:rPr>
                        <a:t>    B C</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945">
                <a:tc>
                  <a:txBody>
                    <a:bodyPr/>
                    <a:lstStyle/>
                    <a:p>
                      <a:pPr>
                        <a:lnSpc>
                          <a:spcPct val="150000"/>
                        </a:lnSpc>
                        <a:spcBef>
                          <a:spcPts val="600"/>
                        </a:spcBef>
                        <a:spcAft>
                          <a:spcPts val="0"/>
                        </a:spcAft>
                      </a:pPr>
                      <a:r>
                        <a:rPr lang="es-MX" sz="1400">
                          <a:latin typeface="Times New Roman"/>
                          <a:ea typeface="Times New Roman"/>
                          <a:cs typeface="Times New Roman"/>
                        </a:rPr>
                        <a:t>T5</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Bef>
                          <a:spcPts val="600"/>
                        </a:spcBef>
                        <a:spcAft>
                          <a:spcPts val="0"/>
                        </a:spcAft>
                      </a:pPr>
                      <a:r>
                        <a:rPr lang="es-MX" sz="1400">
                          <a:latin typeface="Times New Roman"/>
                          <a:ea typeface="Times New Roman"/>
                          <a:cs typeface="Times New Roman"/>
                        </a:rPr>
                        <a:t>31,30</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Bef>
                          <a:spcPts val="600"/>
                        </a:spcBef>
                        <a:spcAft>
                          <a:spcPts val="0"/>
                        </a:spcAft>
                      </a:pPr>
                      <a:r>
                        <a:rPr lang="es-MX" sz="1400" dirty="0">
                          <a:latin typeface="Times New Roman"/>
                          <a:ea typeface="Times New Roman"/>
                          <a:cs typeface="Times New Roman"/>
                        </a:rPr>
                        <a:t>        C</a:t>
                      </a:r>
                      <a:endParaRPr lang="es-EC"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8 Gráfico"/>
          <p:cNvGraphicFramePr/>
          <p:nvPr>
            <p:extLst>
              <p:ext uri="{D42A27DB-BD31-4B8C-83A1-F6EECF244321}">
                <p14:modId xmlns:p14="http://schemas.microsoft.com/office/powerpoint/2010/main" val="1599731428"/>
              </p:ext>
            </p:extLst>
          </p:nvPr>
        </p:nvGraphicFramePr>
        <p:xfrm>
          <a:off x="467544" y="2852936"/>
          <a:ext cx="5112568" cy="40050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9541" y="188640"/>
            <a:ext cx="8229600" cy="710952"/>
          </a:xfrm>
        </p:spPr>
        <p:txBody>
          <a:bodyPr>
            <a:normAutofit/>
          </a:bodyPr>
          <a:lstStyle/>
          <a:p>
            <a:pPr algn="l"/>
            <a:r>
              <a:rPr lang="es-EC" sz="2400" b="1" dirty="0" smtClean="0">
                <a:latin typeface="Franklin Gothic Book" pitchFamily="34" charset="0"/>
              </a:rPr>
              <a:t>Rendimiento g/parcela neta</a:t>
            </a:r>
            <a:endParaRPr lang="es-EC" sz="2400" b="1" dirty="0">
              <a:latin typeface="Franklin Gothic Book" pitchFamily="34" charset="0"/>
            </a:endParaRPr>
          </a:p>
        </p:txBody>
      </p:sp>
      <p:sp>
        <p:nvSpPr>
          <p:cNvPr id="3" name="2 Marcador de contenido"/>
          <p:cNvSpPr>
            <a:spLocks noGrp="1"/>
          </p:cNvSpPr>
          <p:nvPr>
            <p:ph idx="1"/>
          </p:nvPr>
        </p:nvSpPr>
        <p:spPr>
          <a:xfrm>
            <a:off x="459541" y="548680"/>
            <a:ext cx="8229600" cy="4525963"/>
          </a:xfrm>
        </p:spPr>
        <p:txBody>
          <a:bodyPr>
            <a:normAutofit/>
          </a:bodyPr>
          <a:lstStyle/>
          <a:p>
            <a:pPr algn="just">
              <a:buNone/>
            </a:pPr>
            <a:r>
              <a:rPr lang="es-ES" dirty="0" smtClean="0"/>
              <a:t>	</a:t>
            </a:r>
            <a:r>
              <a:rPr lang="es-ES" sz="1600" dirty="0" smtClean="0">
                <a:solidFill>
                  <a:srgbClr val="0070C0"/>
                </a:solidFill>
              </a:rPr>
              <a:t>En </a:t>
            </a:r>
            <a:r>
              <a:rPr lang="es-ES" sz="1600" dirty="0">
                <a:solidFill>
                  <a:srgbClr val="0070C0"/>
                </a:solidFill>
              </a:rPr>
              <a:t>el análisis de varianza para rendimiento, </a:t>
            </a:r>
            <a:r>
              <a:rPr lang="es-ES" sz="1600" dirty="0" smtClean="0">
                <a:solidFill>
                  <a:srgbClr val="0070C0"/>
                </a:solidFill>
              </a:rPr>
              <a:t>se observó que </a:t>
            </a:r>
            <a:r>
              <a:rPr lang="es-ES" sz="1600" dirty="0">
                <a:solidFill>
                  <a:srgbClr val="0070C0"/>
                </a:solidFill>
              </a:rPr>
              <a:t>existe significancia al 5% para bloques, mientras que es significativo al 1% para tratamientos</a:t>
            </a:r>
            <a:r>
              <a:rPr lang="es-ES" sz="1600" dirty="0" smtClean="0">
                <a:solidFill>
                  <a:srgbClr val="0070C0"/>
                </a:solidFill>
              </a:rPr>
              <a:t>.</a:t>
            </a:r>
            <a:r>
              <a:rPr lang="es-ES" sz="1600" dirty="0">
                <a:solidFill>
                  <a:srgbClr val="0070C0"/>
                </a:solidFill>
              </a:rPr>
              <a:t>	El coeficiente de variación fue de 15,68% el cual demuestra heterogeneidad entre tratamientos y bloques, y el rendimiento promedio fue de 321,44 g/parcela neta. </a:t>
            </a:r>
            <a:endParaRPr lang="es-ES" sz="1600" dirty="0" smtClean="0">
              <a:solidFill>
                <a:srgbClr val="0070C0"/>
              </a:solidFill>
            </a:endParaRPr>
          </a:p>
          <a:p>
            <a:pPr algn="just">
              <a:buNone/>
            </a:pPr>
            <a:endParaRPr lang="es-EC" sz="1600" dirty="0">
              <a:solidFill>
                <a:srgbClr val="0070C0"/>
              </a:solidFill>
            </a:endParaRPr>
          </a:p>
          <a:p>
            <a:pPr>
              <a:buNone/>
            </a:pPr>
            <a:endParaRPr lang="es-EC" dirty="0"/>
          </a:p>
        </p:txBody>
      </p:sp>
      <p:sp>
        <p:nvSpPr>
          <p:cNvPr id="6" name="5 CuadroTexto"/>
          <p:cNvSpPr txBox="1"/>
          <p:nvPr/>
        </p:nvSpPr>
        <p:spPr>
          <a:xfrm>
            <a:off x="5786446" y="2643182"/>
            <a:ext cx="2928958" cy="923330"/>
          </a:xfrm>
          <a:prstGeom prst="rect">
            <a:avLst/>
          </a:prstGeom>
          <a:noFill/>
          <a:ln>
            <a:solidFill>
              <a:srgbClr val="002060"/>
            </a:solidFill>
          </a:ln>
        </p:spPr>
        <p:txBody>
          <a:bodyPr wrap="square" rtlCol="0">
            <a:spAutoFit/>
          </a:bodyPr>
          <a:lstStyle/>
          <a:p>
            <a:r>
              <a:rPr lang="es-ES" b="1" dirty="0"/>
              <a:t>Prueba de </a:t>
            </a:r>
            <a:r>
              <a:rPr lang="es-ES" b="1" dirty="0" err="1"/>
              <a:t>Tukey</a:t>
            </a:r>
            <a:r>
              <a:rPr lang="es-ES" b="1" dirty="0"/>
              <a:t> al 5% para tratamientos en la variable rendimiento g/parcela neta</a:t>
            </a:r>
            <a:endParaRPr lang="es-EC" b="1" dirty="0"/>
          </a:p>
        </p:txBody>
      </p:sp>
      <p:graphicFrame>
        <p:nvGraphicFramePr>
          <p:cNvPr id="7" name="6 Tabla"/>
          <p:cNvGraphicFramePr>
            <a:graphicFrameLocks noGrp="1"/>
          </p:cNvGraphicFramePr>
          <p:nvPr/>
        </p:nvGraphicFramePr>
        <p:xfrm>
          <a:off x="5857884" y="3857628"/>
          <a:ext cx="2857520" cy="1472184"/>
        </p:xfrm>
        <a:graphic>
          <a:graphicData uri="http://schemas.openxmlformats.org/drawingml/2006/table">
            <a:tbl>
              <a:tblPr/>
              <a:tblGrid>
                <a:gridCol w="408217"/>
                <a:gridCol w="1381357"/>
                <a:gridCol w="1067946"/>
              </a:tblGrid>
              <a:tr h="193675">
                <a:tc>
                  <a:txBody>
                    <a:bodyPr/>
                    <a:lstStyle/>
                    <a:p>
                      <a:pPr algn="ctr">
                        <a:lnSpc>
                          <a:spcPct val="115000"/>
                        </a:lnSpc>
                        <a:spcAft>
                          <a:spcPts val="0"/>
                        </a:spcAft>
                      </a:pPr>
                      <a:r>
                        <a:rPr lang="es-MX" sz="1400" b="1">
                          <a:latin typeface="Times New Roman"/>
                          <a:ea typeface="Times New Roman"/>
                          <a:cs typeface="Times New Roman"/>
                        </a:rPr>
                        <a:t>N°</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latin typeface="Times New Roman"/>
                          <a:ea typeface="Times New Roman"/>
                          <a:cs typeface="Times New Roman"/>
                        </a:rPr>
                        <a:t>Promedios(g)</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latin typeface="Times New Roman"/>
                          <a:ea typeface="Times New Roman"/>
                          <a:cs typeface="Times New Roman"/>
                        </a:rPr>
                        <a:t>Rangos</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a:lnSpc>
                          <a:spcPct val="115000"/>
                        </a:lnSpc>
                        <a:spcAft>
                          <a:spcPts val="0"/>
                        </a:spcAft>
                      </a:pPr>
                      <a:r>
                        <a:rPr lang="es-MX" sz="1400">
                          <a:latin typeface="Times New Roman"/>
                          <a:ea typeface="Times New Roman"/>
                          <a:cs typeface="Times New Roman"/>
                        </a:rPr>
                        <a:t>T3</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latin typeface="Times New Roman"/>
                          <a:ea typeface="Times New Roman"/>
                          <a:cs typeface="Times New Roman"/>
                        </a:rPr>
                        <a:t>467,80</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latin typeface="Times New Roman"/>
                          <a:ea typeface="Times New Roman"/>
                          <a:cs typeface="Times New Roman"/>
                        </a:rPr>
                        <a:t>A</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a:lnSpc>
                          <a:spcPct val="115000"/>
                        </a:lnSpc>
                        <a:spcAft>
                          <a:spcPts val="0"/>
                        </a:spcAft>
                      </a:pPr>
                      <a:r>
                        <a:rPr lang="es-MX" sz="1400">
                          <a:latin typeface="Times New Roman"/>
                          <a:ea typeface="Times New Roman"/>
                          <a:cs typeface="Times New Roman"/>
                        </a:rPr>
                        <a:t>T2</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latin typeface="Times New Roman"/>
                          <a:ea typeface="Times New Roman"/>
                          <a:cs typeface="Times New Roman"/>
                        </a:rPr>
                        <a:t>372,25</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latin typeface="Times New Roman"/>
                          <a:ea typeface="Times New Roman"/>
                          <a:cs typeface="Times New Roman"/>
                        </a:rPr>
                        <a:t>A  B</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a:lnSpc>
                          <a:spcPct val="115000"/>
                        </a:lnSpc>
                        <a:spcAft>
                          <a:spcPts val="0"/>
                        </a:spcAft>
                      </a:pPr>
                      <a:r>
                        <a:rPr lang="es-MX" sz="1400">
                          <a:latin typeface="Times New Roman"/>
                          <a:ea typeface="Times New Roman"/>
                          <a:cs typeface="Times New Roman"/>
                        </a:rPr>
                        <a:t>T4</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latin typeface="Times New Roman"/>
                          <a:ea typeface="Times New Roman"/>
                          <a:cs typeface="Times New Roman"/>
                        </a:rPr>
                        <a:t>368,75</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latin typeface="Times New Roman"/>
                          <a:ea typeface="Times New Roman"/>
                          <a:cs typeface="Times New Roman"/>
                        </a:rPr>
                        <a:t>A  B</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a:lnSpc>
                          <a:spcPct val="115000"/>
                        </a:lnSpc>
                        <a:spcAft>
                          <a:spcPts val="0"/>
                        </a:spcAft>
                      </a:pPr>
                      <a:r>
                        <a:rPr lang="es-MX" sz="1400">
                          <a:latin typeface="Times New Roman"/>
                          <a:ea typeface="Times New Roman"/>
                          <a:cs typeface="Times New Roman"/>
                        </a:rPr>
                        <a:t>T1</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latin typeface="Times New Roman"/>
                          <a:ea typeface="Times New Roman"/>
                          <a:cs typeface="Times New Roman"/>
                        </a:rPr>
                        <a:t>284,73</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latin typeface="Times New Roman"/>
                          <a:ea typeface="Times New Roman"/>
                          <a:cs typeface="Times New Roman"/>
                        </a:rPr>
                        <a:t>     B</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675">
                <a:tc>
                  <a:txBody>
                    <a:bodyPr/>
                    <a:lstStyle/>
                    <a:p>
                      <a:pPr>
                        <a:lnSpc>
                          <a:spcPct val="115000"/>
                        </a:lnSpc>
                        <a:spcAft>
                          <a:spcPts val="0"/>
                        </a:spcAft>
                      </a:pPr>
                      <a:r>
                        <a:rPr lang="es-MX" sz="1400">
                          <a:latin typeface="Times New Roman"/>
                          <a:ea typeface="Times New Roman"/>
                          <a:cs typeface="Times New Roman"/>
                        </a:rPr>
                        <a:t>T5</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latin typeface="Times New Roman"/>
                          <a:ea typeface="Times New Roman"/>
                          <a:cs typeface="Times New Roman"/>
                        </a:rPr>
                        <a:t>113,65</a:t>
                      </a:r>
                      <a:endParaRPr lang="es-EC" sz="14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dirty="0">
                          <a:latin typeface="Times New Roman"/>
                          <a:ea typeface="Times New Roman"/>
                          <a:cs typeface="Times New Roman"/>
                        </a:rPr>
                        <a:t>         C</a:t>
                      </a:r>
                      <a:endParaRPr lang="es-EC"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809704442"/>
              </p:ext>
            </p:extLst>
          </p:nvPr>
        </p:nvGraphicFramePr>
        <p:xfrm>
          <a:off x="467544" y="1916832"/>
          <a:ext cx="5184576" cy="492326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9541" y="188640"/>
            <a:ext cx="8229600" cy="576064"/>
          </a:xfrm>
        </p:spPr>
        <p:txBody>
          <a:bodyPr>
            <a:normAutofit/>
          </a:bodyPr>
          <a:lstStyle/>
          <a:p>
            <a:pPr algn="l"/>
            <a:r>
              <a:rPr lang="es-ES" sz="2400" b="1" dirty="0">
                <a:latin typeface="Franklin Gothic Book" pitchFamily="34" charset="0"/>
              </a:rPr>
              <a:t>Días a la cosecha</a:t>
            </a:r>
            <a:endParaRPr lang="es-EC" sz="2400" b="1" dirty="0">
              <a:latin typeface="Franklin Gothic Book" pitchFamily="34" charset="0"/>
            </a:endParaRPr>
          </a:p>
        </p:txBody>
      </p:sp>
      <p:sp>
        <p:nvSpPr>
          <p:cNvPr id="3" name="2 Marcador de contenido"/>
          <p:cNvSpPr>
            <a:spLocks noGrp="1"/>
          </p:cNvSpPr>
          <p:nvPr>
            <p:ph idx="1"/>
          </p:nvPr>
        </p:nvSpPr>
        <p:spPr>
          <a:xfrm>
            <a:off x="459541" y="727530"/>
            <a:ext cx="8229600" cy="4525963"/>
          </a:xfrm>
        </p:spPr>
        <p:txBody>
          <a:bodyPr/>
          <a:lstStyle/>
          <a:p>
            <a:pPr algn="just">
              <a:buNone/>
            </a:pPr>
            <a:r>
              <a:rPr lang="es-ES" dirty="0" smtClean="0"/>
              <a:t>	</a:t>
            </a:r>
            <a:r>
              <a:rPr lang="es-ES" sz="1800" dirty="0" smtClean="0">
                <a:solidFill>
                  <a:srgbClr val="0070C0"/>
                </a:solidFill>
              </a:rPr>
              <a:t>El </a:t>
            </a:r>
            <a:r>
              <a:rPr lang="es-ES" sz="1800" dirty="0">
                <a:solidFill>
                  <a:srgbClr val="0070C0"/>
                </a:solidFill>
              </a:rPr>
              <a:t>análisis de varianza </a:t>
            </a:r>
            <a:r>
              <a:rPr lang="es-ES" sz="1800" dirty="0" smtClean="0">
                <a:solidFill>
                  <a:srgbClr val="0070C0"/>
                </a:solidFill>
              </a:rPr>
              <a:t>presentó </a:t>
            </a:r>
            <a:r>
              <a:rPr lang="es-ES" sz="1800" dirty="0">
                <a:solidFill>
                  <a:srgbClr val="0070C0"/>
                </a:solidFill>
              </a:rPr>
              <a:t>diferencia significativa al 1</a:t>
            </a:r>
            <a:r>
              <a:rPr lang="es-ES" sz="1800" dirty="0" smtClean="0">
                <a:solidFill>
                  <a:srgbClr val="0070C0"/>
                </a:solidFill>
              </a:rPr>
              <a:t>% </a:t>
            </a:r>
            <a:r>
              <a:rPr lang="es-ES" sz="1800" dirty="0">
                <a:solidFill>
                  <a:srgbClr val="0070C0"/>
                </a:solidFill>
              </a:rPr>
              <a:t>para tratamientos, en cambio no existe diferencia significativa para bloques</a:t>
            </a:r>
            <a:r>
              <a:rPr lang="es-ES" sz="1800" dirty="0" smtClean="0">
                <a:solidFill>
                  <a:srgbClr val="0070C0"/>
                </a:solidFill>
              </a:rPr>
              <a:t>.</a:t>
            </a:r>
            <a:r>
              <a:rPr lang="es-ES" sz="1800" dirty="0">
                <a:solidFill>
                  <a:srgbClr val="0070C0"/>
                </a:solidFill>
              </a:rPr>
              <a:t>	El promedio general fue de 98,85 días y el coeficiente de variación de 0,83%, que indica alta homogeneidad entre bloques.</a:t>
            </a:r>
            <a:endParaRPr lang="es-EC" sz="1800" dirty="0">
              <a:solidFill>
                <a:srgbClr val="0070C0"/>
              </a:solidFill>
            </a:endParaRPr>
          </a:p>
          <a:p>
            <a:pPr>
              <a:buNone/>
            </a:pPr>
            <a:endParaRPr lang="es-EC" dirty="0"/>
          </a:p>
        </p:txBody>
      </p:sp>
      <p:sp>
        <p:nvSpPr>
          <p:cNvPr id="6" name="5 CuadroTexto"/>
          <p:cNvSpPr txBox="1"/>
          <p:nvPr/>
        </p:nvSpPr>
        <p:spPr>
          <a:xfrm>
            <a:off x="6072198" y="2571744"/>
            <a:ext cx="2786082" cy="646331"/>
          </a:xfrm>
          <a:prstGeom prst="rect">
            <a:avLst/>
          </a:prstGeom>
          <a:noFill/>
          <a:ln>
            <a:solidFill>
              <a:srgbClr val="002060"/>
            </a:solidFill>
          </a:ln>
        </p:spPr>
        <p:txBody>
          <a:bodyPr wrap="square" rtlCol="0">
            <a:spAutoFit/>
          </a:bodyPr>
          <a:lstStyle/>
          <a:p>
            <a:r>
              <a:rPr lang="es-ES" b="1" dirty="0"/>
              <a:t>Prueba de </a:t>
            </a:r>
            <a:r>
              <a:rPr lang="es-ES" b="1" dirty="0" err="1"/>
              <a:t>Tukey</a:t>
            </a:r>
            <a:r>
              <a:rPr lang="es-ES" b="1" dirty="0"/>
              <a:t> al 5% para tratamientos</a:t>
            </a:r>
            <a:endParaRPr lang="es-EC" b="1" dirty="0"/>
          </a:p>
        </p:txBody>
      </p:sp>
      <p:graphicFrame>
        <p:nvGraphicFramePr>
          <p:cNvPr id="7" name="6 Tabla"/>
          <p:cNvGraphicFramePr>
            <a:graphicFrameLocks noGrp="1"/>
          </p:cNvGraphicFramePr>
          <p:nvPr/>
        </p:nvGraphicFramePr>
        <p:xfrm>
          <a:off x="6000760" y="3429000"/>
          <a:ext cx="2857489" cy="1962912"/>
        </p:xfrm>
        <a:graphic>
          <a:graphicData uri="http://schemas.openxmlformats.org/drawingml/2006/table">
            <a:tbl>
              <a:tblPr/>
              <a:tblGrid>
                <a:gridCol w="491058"/>
                <a:gridCol w="1447919"/>
                <a:gridCol w="918512"/>
              </a:tblGrid>
              <a:tr h="175260">
                <a:tc>
                  <a:txBody>
                    <a:bodyPr/>
                    <a:lstStyle/>
                    <a:p>
                      <a:pPr algn="ctr">
                        <a:lnSpc>
                          <a:spcPct val="115000"/>
                        </a:lnSpc>
                        <a:spcAft>
                          <a:spcPts val="0"/>
                        </a:spcAft>
                      </a:pPr>
                      <a:r>
                        <a:rPr lang="es-MX" sz="1600" b="1">
                          <a:latin typeface="Times New Roman"/>
                          <a:ea typeface="Times New Roman"/>
                          <a:cs typeface="Times New Roman"/>
                        </a:rPr>
                        <a:t>N°</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latin typeface="Times New Roman"/>
                          <a:ea typeface="Times New Roman"/>
                          <a:cs typeface="Times New Roman"/>
                        </a:rPr>
                        <a:t>Promedios (días)</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b="1">
                          <a:latin typeface="Times New Roman"/>
                          <a:ea typeface="Times New Roman"/>
                          <a:cs typeface="Times New Roman"/>
                        </a:rPr>
                        <a:t>Rangos</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nSpc>
                          <a:spcPct val="115000"/>
                        </a:lnSpc>
                        <a:spcAft>
                          <a:spcPts val="0"/>
                        </a:spcAft>
                      </a:pPr>
                      <a:r>
                        <a:rPr lang="es-MX" sz="1600">
                          <a:latin typeface="Times New Roman"/>
                          <a:ea typeface="Times New Roman"/>
                          <a:cs typeface="Times New Roman"/>
                        </a:rPr>
                        <a:t>T3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95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A</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nSpc>
                          <a:spcPct val="115000"/>
                        </a:lnSpc>
                        <a:spcAft>
                          <a:spcPts val="0"/>
                        </a:spcAft>
                      </a:pPr>
                      <a:r>
                        <a:rPr lang="es-MX" sz="1600">
                          <a:latin typeface="Times New Roman"/>
                          <a:ea typeface="Times New Roman"/>
                          <a:cs typeface="Times New Roman"/>
                        </a:rPr>
                        <a:t>T2</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97</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B</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nSpc>
                          <a:spcPct val="115000"/>
                        </a:lnSpc>
                        <a:spcAft>
                          <a:spcPts val="0"/>
                        </a:spcAft>
                      </a:pPr>
                      <a:r>
                        <a:rPr lang="es-MX" sz="1600">
                          <a:latin typeface="Times New Roman"/>
                          <a:ea typeface="Times New Roman"/>
                          <a:cs typeface="Times New Roman"/>
                        </a:rPr>
                        <a:t>T4</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98</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C</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nSpc>
                          <a:spcPct val="115000"/>
                        </a:lnSpc>
                        <a:spcAft>
                          <a:spcPts val="0"/>
                        </a:spcAft>
                      </a:pPr>
                      <a:r>
                        <a:rPr lang="es-MX" sz="1600">
                          <a:latin typeface="Times New Roman"/>
                          <a:ea typeface="Times New Roman"/>
                          <a:cs typeface="Times New Roman"/>
                        </a:rPr>
                        <a:t>T1</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100</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latin typeface="Times New Roman"/>
                          <a:ea typeface="Times New Roman"/>
                          <a:cs typeface="Times New Roman"/>
                        </a:rPr>
                        <a:t>      C</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a:lnSpc>
                          <a:spcPct val="115000"/>
                        </a:lnSpc>
                        <a:spcAft>
                          <a:spcPts val="0"/>
                        </a:spcAft>
                      </a:pPr>
                      <a:r>
                        <a:rPr lang="es-MX" sz="1600">
                          <a:latin typeface="Times New Roman"/>
                          <a:ea typeface="Times New Roman"/>
                          <a:cs typeface="Times New Roman"/>
                        </a:rPr>
                        <a:t>T5</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a:latin typeface="Times New Roman"/>
                          <a:ea typeface="Times New Roman"/>
                          <a:cs typeface="Times New Roman"/>
                        </a:rPr>
                        <a:t>103</a:t>
                      </a:r>
                      <a:endParaRPr lang="es-EC" sz="16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dirty="0">
                          <a:latin typeface="Times New Roman"/>
                          <a:ea typeface="Times New Roman"/>
                          <a:cs typeface="Times New Roman"/>
                        </a:rPr>
                        <a:t>          D</a:t>
                      </a:r>
                      <a:endParaRPr lang="es-EC"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1669676853"/>
              </p:ext>
            </p:extLst>
          </p:nvPr>
        </p:nvGraphicFramePr>
        <p:xfrm>
          <a:off x="539552" y="2060849"/>
          <a:ext cx="5186675" cy="477548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59541" y="0"/>
            <a:ext cx="8229600" cy="654644"/>
          </a:xfrm>
        </p:spPr>
        <p:txBody>
          <a:bodyPr>
            <a:normAutofit/>
          </a:bodyPr>
          <a:lstStyle/>
          <a:p>
            <a:pPr algn="l"/>
            <a:r>
              <a:rPr lang="es-ES" sz="2400" b="1" dirty="0">
                <a:latin typeface="Franklin Gothic Book" pitchFamily="34" charset="0"/>
              </a:rPr>
              <a:t>Relación beneficio/costo</a:t>
            </a:r>
            <a:endParaRPr lang="es-EC" sz="2400" b="1" dirty="0">
              <a:latin typeface="Franklin Gothic Book" pitchFamily="34" charset="0"/>
            </a:endParaRPr>
          </a:p>
        </p:txBody>
      </p:sp>
      <p:sp>
        <p:nvSpPr>
          <p:cNvPr id="3" name="2 Marcador de contenido"/>
          <p:cNvSpPr>
            <a:spLocks noGrp="1"/>
          </p:cNvSpPr>
          <p:nvPr>
            <p:ph idx="1"/>
          </p:nvPr>
        </p:nvSpPr>
        <p:spPr>
          <a:xfrm>
            <a:off x="251520" y="589954"/>
            <a:ext cx="3240360" cy="4525963"/>
          </a:xfrm>
        </p:spPr>
        <p:txBody>
          <a:bodyPr>
            <a:normAutofit/>
          </a:bodyPr>
          <a:lstStyle/>
          <a:p>
            <a:pPr algn="just">
              <a:buNone/>
            </a:pPr>
            <a:r>
              <a:rPr lang="es-ES" dirty="0"/>
              <a:t>	</a:t>
            </a:r>
            <a:r>
              <a:rPr lang="es-ES" sz="1600" dirty="0">
                <a:solidFill>
                  <a:srgbClr val="0070C0"/>
                </a:solidFill>
              </a:rPr>
              <a:t>C</a:t>
            </a:r>
            <a:r>
              <a:rPr lang="es-ES" sz="1600" dirty="0" smtClean="0">
                <a:solidFill>
                  <a:srgbClr val="0070C0"/>
                </a:solidFill>
              </a:rPr>
              <a:t>uando </a:t>
            </a:r>
            <a:r>
              <a:rPr lang="es-ES" sz="1600" dirty="0">
                <a:solidFill>
                  <a:srgbClr val="0070C0"/>
                </a:solidFill>
              </a:rPr>
              <a:t>la relación B/C es mayor que 1, el excedente representa la ganancia y, cuando es menor que uno, el resultado nos indica la cantidad recuperada por cada dólar </a:t>
            </a:r>
            <a:r>
              <a:rPr lang="es-ES" sz="1600" dirty="0" smtClean="0">
                <a:solidFill>
                  <a:srgbClr val="0070C0"/>
                </a:solidFill>
              </a:rPr>
              <a:t>invertido</a:t>
            </a:r>
            <a:endParaRPr lang="es-EC" sz="1600" dirty="0">
              <a:solidFill>
                <a:srgbClr val="0070C0"/>
              </a:solidFill>
            </a:endParaRPr>
          </a:p>
          <a:p>
            <a:r>
              <a:rPr lang="es-ES" sz="1600" dirty="0" smtClean="0">
                <a:solidFill>
                  <a:srgbClr val="0070C0"/>
                </a:solidFill>
              </a:rPr>
              <a:t>El </a:t>
            </a:r>
            <a:r>
              <a:rPr lang="es-ES" sz="1600" dirty="0">
                <a:solidFill>
                  <a:srgbClr val="0070C0"/>
                </a:solidFill>
              </a:rPr>
              <a:t>tratamiento </a:t>
            </a:r>
            <a:r>
              <a:rPr lang="es-ES" sz="1600" dirty="0" smtClean="0">
                <a:solidFill>
                  <a:srgbClr val="0070C0"/>
                </a:solidFill>
              </a:rPr>
              <a:t>T1 muestra que ganó </a:t>
            </a:r>
            <a:r>
              <a:rPr lang="es-ES" sz="1600" dirty="0">
                <a:solidFill>
                  <a:srgbClr val="0070C0"/>
                </a:solidFill>
              </a:rPr>
              <a:t>0.16 dólares por cada dólar invertido, mientras que con el </a:t>
            </a:r>
            <a:r>
              <a:rPr lang="es-ES" sz="1600" dirty="0" smtClean="0">
                <a:solidFill>
                  <a:srgbClr val="0070C0"/>
                </a:solidFill>
              </a:rPr>
              <a:t>T2 0.36usd, con </a:t>
            </a:r>
            <a:r>
              <a:rPr lang="es-ES" sz="1600" dirty="0">
                <a:solidFill>
                  <a:srgbClr val="0070C0"/>
                </a:solidFill>
              </a:rPr>
              <a:t>el T4 0.52usd, </a:t>
            </a:r>
            <a:r>
              <a:rPr lang="es-ES" sz="1600" dirty="0" smtClean="0">
                <a:solidFill>
                  <a:srgbClr val="0070C0"/>
                </a:solidFill>
              </a:rPr>
              <a:t>con </a:t>
            </a:r>
            <a:r>
              <a:rPr lang="es-ES" sz="1600" dirty="0">
                <a:solidFill>
                  <a:srgbClr val="0070C0"/>
                </a:solidFill>
              </a:rPr>
              <a:t>el T5 </a:t>
            </a:r>
            <a:r>
              <a:rPr lang="es-ES" sz="1600" dirty="0" smtClean="0">
                <a:solidFill>
                  <a:srgbClr val="0070C0"/>
                </a:solidFill>
              </a:rPr>
              <a:t>0.01usd y el T3 alcanzo la </a:t>
            </a:r>
            <a:r>
              <a:rPr lang="es-ES" sz="1600" dirty="0">
                <a:solidFill>
                  <a:srgbClr val="0070C0"/>
                </a:solidFill>
              </a:rPr>
              <a:t>mayor rentabilidad </a:t>
            </a:r>
            <a:r>
              <a:rPr lang="es-ES" sz="1600" dirty="0">
                <a:solidFill>
                  <a:srgbClr val="0070C0"/>
                </a:solidFill>
              </a:rPr>
              <a:t> </a:t>
            </a:r>
            <a:r>
              <a:rPr lang="es-ES" sz="1600" dirty="0" smtClean="0">
                <a:solidFill>
                  <a:srgbClr val="0070C0"/>
                </a:solidFill>
              </a:rPr>
              <a:t>con una </a:t>
            </a:r>
            <a:r>
              <a:rPr lang="es-ES" sz="1600" dirty="0">
                <a:solidFill>
                  <a:srgbClr val="0070C0"/>
                </a:solidFill>
              </a:rPr>
              <a:t>ganancia de 0,60 dólares por cada dólar invertido</a:t>
            </a:r>
            <a:r>
              <a:rPr lang="es-ES" sz="1600" dirty="0" smtClean="0">
                <a:solidFill>
                  <a:srgbClr val="0070C0"/>
                </a:solidFill>
              </a:rPr>
              <a:t> </a:t>
            </a:r>
            <a:r>
              <a:rPr lang="es-ES" sz="1600" dirty="0">
                <a:solidFill>
                  <a:srgbClr val="0070C0"/>
                </a:solidFill>
              </a:rPr>
              <a:t>dólares.</a:t>
            </a:r>
          </a:p>
          <a:p>
            <a:pPr algn="just">
              <a:buNone/>
            </a:pPr>
            <a:endParaRPr lang="es-EC" sz="1600" dirty="0">
              <a:solidFill>
                <a:srgbClr val="0070C0"/>
              </a:solidFill>
            </a:endParaRPr>
          </a:p>
          <a:p>
            <a:pPr>
              <a:buNone/>
            </a:pPr>
            <a:endParaRPr lang="es-EC" dirty="0"/>
          </a:p>
        </p:txBody>
      </p:sp>
      <p:pic>
        <p:nvPicPr>
          <p:cNvPr id="686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8" y="4509120"/>
            <a:ext cx="4935789" cy="214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9 Gráfico"/>
          <p:cNvGraphicFramePr/>
          <p:nvPr>
            <p:extLst>
              <p:ext uri="{D42A27DB-BD31-4B8C-83A1-F6EECF244321}">
                <p14:modId xmlns:p14="http://schemas.microsoft.com/office/powerpoint/2010/main" val="2834765923"/>
              </p:ext>
            </p:extLst>
          </p:nvPr>
        </p:nvGraphicFramePr>
        <p:xfrm>
          <a:off x="3648901" y="1052736"/>
          <a:ext cx="5495099" cy="45764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r>
              <a:rPr lang="es-EC" b="1" dirty="0" smtClean="0">
                <a:solidFill>
                  <a:schemeClr val="bg1"/>
                </a:solidFill>
                <a:latin typeface="Franklin Gothic Book" pitchFamily="34" charset="0"/>
              </a:rPr>
              <a:t>CONCLUSIONES</a:t>
            </a:r>
            <a:endParaRPr lang="es-EC" b="1" dirty="0">
              <a:solidFill>
                <a:schemeClr val="bg1"/>
              </a:solidFill>
              <a:latin typeface="Franklin Gothic Book" pitchFamily="34" charset="0"/>
            </a:endParaRPr>
          </a:p>
        </p:txBody>
      </p:sp>
      <p:sp>
        <p:nvSpPr>
          <p:cNvPr id="3" name="2 Marcador de contenido"/>
          <p:cNvSpPr>
            <a:spLocks noGrp="1"/>
          </p:cNvSpPr>
          <p:nvPr>
            <p:ph idx="1"/>
          </p:nvPr>
        </p:nvSpPr>
        <p:spPr/>
        <p:txBody>
          <a:bodyPr>
            <a:normAutofit fontScale="70000" lnSpcReduction="20000"/>
          </a:bodyPr>
          <a:lstStyle/>
          <a:p>
            <a:pPr algn="just">
              <a:buFont typeface="Wingdings" pitchFamily="2" charset="2"/>
              <a:buChar char="§"/>
            </a:pPr>
            <a:r>
              <a:rPr lang="es-ES" b="1" dirty="0">
                <a:solidFill>
                  <a:srgbClr val="0070C0"/>
                </a:solidFill>
              </a:rPr>
              <a:t>El sustrato T3 (5% humus, 5% compost, 10% pomina, 80% tierra común) que contiene materia orgánica incrementó el rendimiento y calidad de la lechuga y brócoli producidas bajo la técnica del pie cuadrado. Por lo que se acepta como válida la hipótesis alternativa</a:t>
            </a:r>
            <a:r>
              <a:rPr lang="es-ES" b="1" dirty="0" smtClean="0">
                <a:solidFill>
                  <a:srgbClr val="0070C0"/>
                </a:solidFill>
              </a:rPr>
              <a:t>.</a:t>
            </a:r>
          </a:p>
          <a:p>
            <a:pPr algn="just">
              <a:buFont typeface="Wingdings" pitchFamily="2" charset="2"/>
              <a:buChar char="§"/>
            </a:pPr>
            <a:endParaRPr lang="es-ES" b="1" dirty="0" smtClean="0">
              <a:solidFill>
                <a:srgbClr val="0070C0"/>
              </a:solidFill>
            </a:endParaRPr>
          </a:p>
          <a:p>
            <a:pPr lvl="0" algn="just">
              <a:buFont typeface="Wingdings" pitchFamily="2" charset="2"/>
              <a:buChar char="§"/>
            </a:pPr>
            <a:r>
              <a:rPr lang="es-ES" b="1" dirty="0">
                <a:solidFill>
                  <a:srgbClr val="0070C0"/>
                </a:solidFill>
              </a:rPr>
              <a:t>La utilización de la tierra de paramo como sustrato para la producción hortícola es innecesaria e ineficaz, pues los rendimientos obtenidos, tanto en lechuga como en brócoli son semejante a los de la tierra común.</a:t>
            </a:r>
          </a:p>
          <a:p>
            <a:pPr algn="just">
              <a:buFont typeface="Wingdings" pitchFamily="2" charset="2"/>
              <a:buChar char="§"/>
            </a:pPr>
            <a:endParaRPr lang="es-EC" b="1" dirty="0">
              <a:solidFill>
                <a:srgbClr val="0070C0"/>
              </a:solidFill>
            </a:endParaRPr>
          </a:p>
          <a:p>
            <a:pPr lvl="0" algn="just">
              <a:buFont typeface="Wingdings" pitchFamily="2" charset="2"/>
              <a:buChar char="§"/>
            </a:pPr>
            <a:r>
              <a:rPr lang="es-ES" b="1" dirty="0">
                <a:solidFill>
                  <a:srgbClr val="0070C0"/>
                </a:solidFill>
              </a:rPr>
              <a:t>Al evaluar la  relación beneficio/costo de cada tratamiento se verifico que, la mejor corresponde al tratamiento T3 (5% humus, 5% compost (BIOABOR®), 10% pomina, 80% tierra común) con 0.60 USD de ganancia por cada dólar invertido.</a:t>
            </a:r>
          </a:p>
          <a:p>
            <a:pPr algn="just">
              <a:buFont typeface="Wingdings" pitchFamily="2" charset="2"/>
              <a:buChar char="§"/>
            </a:pPr>
            <a:endParaRPr lang="es-EC" dirty="0"/>
          </a:p>
          <a:p>
            <a:pPr>
              <a:buNone/>
            </a:pPr>
            <a:endParaRPr lang="es-EC"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normAutofit/>
          </a:bodyPr>
          <a:lstStyle/>
          <a:p>
            <a:pPr algn="l"/>
            <a:r>
              <a:rPr lang="es-EC" b="1" dirty="0" smtClean="0">
                <a:latin typeface="Franklin Gothic Book" pitchFamily="34" charset="0"/>
              </a:rPr>
              <a:t>PROBLEMA</a:t>
            </a:r>
            <a:endParaRPr lang="es-EC" b="1" dirty="0">
              <a:latin typeface="Franklin Gothic Book" pitchFamily="34" charset="0"/>
            </a:endParaRPr>
          </a:p>
        </p:txBody>
      </p:sp>
      <p:sp>
        <p:nvSpPr>
          <p:cNvPr id="3" name="2 Marcador de contenido"/>
          <p:cNvSpPr>
            <a:spLocks noGrp="1"/>
          </p:cNvSpPr>
          <p:nvPr>
            <p:ph idx="1"/>
          </p:nvPr>
        </p:nvSpPr>
        <p:spPr>
          <a:xfrm>
            <a:off x="457200" y="1214422"/>
            <a:ext cx="8229600" cy="5357850"/>
          </a:xfrm>
        </p:spPr>
        <p:txBody>
          <a:bodyPr>
            <a:normAutofit fontScale="92500"/>
          </a:bodyPr>
          <a:lstStyle/>
          <a:p>
            <a:pPr algn="just">
              <a:lnSpc>
                <a:spcPct val="170000"/>
              </a:lnSpc>
              <a:buFont typeface="Wingdings" pitchFamily="2" charset="2"/>
              <a:buChar char="§"/>
            </a:pPr>
            <a:r>
              <a:rPr lang="es-EC" sz="2200" b="1" dirty="0" smtClean="0">
                <a:solidFill>
                  <a:srgbClr val="0070C0"/>
                </a:solidFill>
                <a:latin typeface="Franklin Gothic Book" pitchFamily="34" charset="0"/>
              </a:rPr>
              <a:t>Incremento de la migración del campo hacia la ciudad.</a:t>
            </a:r>
          </a:p>
          <a:p>
            <a:pPr algn="just">
              <a:lnSpc>
                <a:spcPct val="170000"/>
              </a:lnSpc>
              <a:buFont typeface="Wingdings" pitchFamily="2" charset="2"/>
              <a:buChar char="§"/>
            </a:pPr>
            <a:r>
              <a:rPr lang="es-EC" sz="2200" b="1" dirty="0">
                <a:solidFill>
                  <a:srgbClr val="0070C0"/>
                </a:solidFill>
                <a:latin typeface="Franklin Gothic Book" pitchFamily="34" charset="0"/>
              </a:rPr>
              <a:t>D</a:t>
            </a:r>
            <a:r>
              <a:rPr lang="es-EC" sz="2200" b="1" dirty="0" smtClean="0">
                <a:solidFill>
                  <a:srgbClr val="0070C0"/>
                </a:solidFill>
                <a:latin typeface="Franklin Gothic Book" pitchFamily="34" charset="0"/>
              </a:rPr>
              <a:t>ependencia total de los mercados para adquirir los alimentos.</a:t>
            </a:r>
          </a:p>
          <a:p>
            <a:pPr algn="just">
              <a:lnSpc>
                <a:spcPct val="170000"/>
              </a:lnSpc>
              <a:buFont typeface="Wingdings" pitchFamily="2" charset="2"/>
              <a:buChar char="§"/>
            </a:pPr>
            <a:r>
              <a:rPr lang="es-EC" sz="2200" b="1" dirty="0" smtClean="0">
                <a:solidFill>
                  <a:srgbClr val="0070C0"/>
                </a:solidFill>
                <a:latin typeface="Franklin Gothic Book" pitchFamily="34" charset="0"/>
              </a:rPr>
              <a:t>Desinterés de los agricultores de proveer productos de calidad. </a:t>
            </a:r>
          </a:p>
          <a:p>
            <a:pPr algn="just">
              <a:lnSpc>
                <a:spcPct val="170000"/>
              </a:lnSpc>
              <a:buFont typeface="Wingdings" pitchFamily="2" charset="2"/>
              <a:buChar char="§"/>
            </a:pPr>
            <a:r>
              <a:rPr lang="es-EC" sz="2200" b="1" dirty="0" smtClean="0">
                <a:solidFill>
                  <a:srgbClr val="0070C0"/>
                </a:solidFill>
                <a:latin typeface="Franklin Gothic Book" pitchFamily="34" charset="0"/>
              </a:rPr>
              <a:t>Oferta de alimentos contaminados con pesticidas químicos.</a:t>
            </a:r>
          </a:p>
          <a:p>
            <a:pPr algn="just">
              <a:lnSpc>
                <a:spcPct val="170000"/>
              </a:lnSpc>
              <a:buFont typeface="Wingdings" pitchFamily="2" charset="2"/>
              <a:buChar char="§"/>
            </a:pPr>
            <a:r>
              <a:rPr lang="es-EC" sz="2200" b="1" dirty="0" smtClean="0">
                <a:solidFill>
                  <a:srgbClr val="0070C0"/>
                </a:solidFill>
                <a:latin typeface="Franklin Gothic Book" pitchFamily="34" charset="0"/>
              </a:rPr>
              <a:t>El 60 % del salario familiar se gasta en alimentos.</a:t>
            </a:r>
          </a:p>
          <a:p>
            <a:pPr algn="just">
              <a:lnSpc>
                <a:spcPct val="170000"/>
              </a:lnSpc>
              <a:buFont typeface="Wingdings" pitchFamily="2" charset="2"/>
              <a:buChar char="§"/>
            </a:pPr>
            <a:r>
              <a:rPr lang="es-ES" sz="2200" b="1" dirty="0">
                <a:solidFill>
                  <a:srgbClr val="0070C0"/>
                </a:solidFill>
                <a:latin typeface="Franklin Gothic Book" pitchFamily="34" charset="0"/>
              </a:rPr>
              <a:t>T</a:t>
            </a:r>
            <a:r>
              <a:rPr lang="es-ES" sz="2200" b="1" dirty="0" smtClean="0">
                <a:solidFill>
                  <a:srgbClr val="0070C0"/>
                </a:solidFill>
                <a:latin typeface="Franklin Gothic Book" pitchFamily="34" charset="0"/>
              </a:rPr>
              <a:t>radición </a:t>
            </a:r>
            <a:r>
              <a:rPr lang="es-ES" sz="2200" b="1" dirty="0">
                <a:solidFill>
                  <a:srgbClr val="0070C0"/>
                </a:solidFill>
                <a:latin typeface="Franklin Gothic Book" pitchFamily="34" charset="0"/>
              </a:rPr>
              <a:t>y costumbre de cultivar grandes áreas que son difíciles de manejar </a:t>
            </a:r>
            <a:r>
              <a:rPr lang="es-ES" sz="2200" b="1" dirty="0" smtClean="0">
                <a:solidFill>
                  <a:srgbClr val="0070C0"/>
                </a:solidFill>
                <a:latin typeface="Franklin Gothic Book" pitchFamily="34" charset="0"/>
              </a:rPr>
              <a:t>.</a:t>
            </a:r>
          </a:p>
          <a:p>
            <a:pPr algn="just">
              <a:lnSpc>
                <a:spcPct val="170000"/>
              </a:lnSpc>
              <a:buFont typeface="Wingdings" pitchFamily="2" charset="2"/>
              <a:buChar char="§"/>
            </a:pPr>
            <a:r>
              <a:rPr lang="es-ES" sz="2200" b="1" dirty="0" smtClean="0">
                <a:solidFill>
                  <a:srgbClr val="0070C0"/>
                </a:solidFill>
                <a:latin typeface="Franklin Gothic Book" pitchFamily="34" charset="0"/>
              </a:rPr>
              <a:t>La población urbana cuenta con espacios reducidos para cultivar.</a:t>
            </a:r>
          </a:p>
          <a:p>
            <a:pPr algn="just">
              <a:lnSpc>
                <a:spcPct val="170000"/>
              </a:lnSpc>
              <a:buFont typeface="Wingdings" pitchFamily="2" charset="2"/>
              <a:buChar char="§"/>
            </a:pPr>
            <a:r>
              <a:rPr lang="es-ES" sz="2200" b="1" dirty="0" smtClean="0">
                <a:solidFill>
                  <a:srgbClr val="0070C0"/>
                </a:solidFill>
                <a:latin typeface="Franklin Gothic Book" pitchFamily="34" charset="0"/>
              </a:rPr>
              <a:t>Ausencia de una cultura de autosuficiencia y seguridad alimentaria.</a:t>
            </a:r>
            <a:endParaRPr lang="es-EC" sz="2200" b="1" dirty="0" smtClean="0">
              <a:solidFill>
                <a:srgbClr val="FF0000"/>
              </a:solidFill>
              <a:latin typeface="Franklin Gothic Book" pitchFamily="34" charset="0"/>
            </a:endParaRPr>
          </a:p>
          <a:p>
            <a:pPr>
              <a:buFont typeface="Wingdings" pitchFamily="2" charset="2"/>
              <a:buChar char="§"/>
            </a:pPr>
            <a:endParaRPr lang="es-EC" sz="2400" b="1" dirty="0">
              <a:solidFill>
                <a:srgbClr val="FF0000"/>
              </a:solidFill>
              <a:latin typeface="Franklin Gothic Book"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3" name="2 Marcador de contenido"/>
          <p:cNvSpPr>
            <a:spLocks noGrp="1"/>
          </p:cNvSpPr>
          <p:nvPr>
            <p:ph idx="1"/>
          </p:nvPr>
        </p:nvSpPr>
        <p:spPr>
          <a:xfrm>
            <a:off x="457200" y="500042"/>
            <a:ext cx="8229600" cy="5626121"/>
          </a:xfrm>
        </p:spPr>
        <p:txBody>
          <a:bodyPr>
            <a:normAutofit/>
          </a:bodyPr>
          <a:lstStyle/>
          <a:p>
            <a:pPr>
              <a:buNone/>
            </a:pPr>
            <a:r>
              <a:rPr lang="es-ES" sz="2800" b="1" dirty="0">
                <a:latin typeface="Franklin Gothic Book" pitchFamily="34" charset="0"/>
              </a:rPr>
              <a:t>Lechuga:</a:t>
            </a:r>
            <a:endParaRPr lang="es-EC" sz="2800" b="1" dirty="0">
              <a:latin typeface="Franklin Gothic Book" pitchFamily="34" charset="0"/>
            </a:endParaRPr>
          </a:p>
          <a:p>
            <a:pPr>
              <a:buNone/>
            </a:pPr>
            <a:endParaRPr lang="es-EC" dirty="0"/>
          </a:p>
          <a:p>
            <a:pPr lvl="0" algn="just">
              <a:buFont typeface="Wingdings" pitchFamily="2" charset="2"/>
              <a:buChar char="§"/>
            </a:pPr>
            <a:r>
              <a:rPr lang="es-ES" sz="1800" dirty="0">
                <a:solidFill>
                  <a:srgbClr val="0070C0"/>
                </a:solidFill>
                <a:latin typeface="Franklin Gothic Book" pitchFamily="34" charset="0"/>
              </a:rPr>
              <a:t>Para altura de planta a los 40 días después del trasplante, el tratamiento que alcanzó mayor crecimiento </a:t>
            </a:r>
            <a:r>
              <a:rPr lang="es-ES" sz="1800" dirty="0" smtClean="0">
                <a:solidFill>
                  <a:srgbClr val="0070C0"/>
                </a:solidFill>
                <a:latin typeface="Franklin Gothic Book" pitchFamily="34" charset="0"/>
              </a:rPr>
              <a:t>fue T3 </a:t>
            </a:r>
            <a:r>
              <a:rPr lang="es-ES" sz="1800" dirty="0">
                <a:solidFill>
                  <a:srgbClr val="0070C0"/>
                </a:solidFill>
                <a:latin typeface="Franklin Gothic Book" pitchFamily="34" charset="0"/>
              </a:rPr>
              <a:t>(5% humus, 5% compost, 10% pomina, 80% tierra común) con  16,10cm</a:t>
            </a:r>
            <a:r>
              <a:rPr lang="es-ES" sz="1800" dirty="0" smtClean="0">
                <a:solidFill>
                  <a:srgbClr val="0070C0"/>
                </a:solidFill>
                <a:latin typeface="Franklin Gothic Book" pitchFamily="34" charset="0"/>
              </a:rPr>
              <a:t>.</a:t>
            </a:r>
          </a:p>
          <a:p>
            <a:pPr lvl="0" algn="just">
              <a:buNone/>
            </a:pPr>
            <a:endParaRPr lang="es-EC" sz="1800" dirty="0">
              <a:solidFill>
                <a:srgbClr val="0070C0"/>
              </a:solidFill>
              <a:latin typeface="Franklin Gothic Book" pitchFamily="34" charset="0"/>
            </a:endParaRPr>
          </a:p>
          <a:p>
            <a:pPr lvl="0" algn="just">
              <a:buFont typeface="Wingdings" pitchFamily="2" charset="2"/>
              <a:buChar char="§"/>
            </a:pPr>
            <a:r>
              <a:rPr lang="es-ES" sz="1800" dirty="0">
                <a:solidFill>
                  <a:srgbClr val="0070C0"/>
                </a:solidFill>
                <a:latin typeface="Franklin Gothic Book" pitchFamily="34" charset="0"/>
              </a:rPr>
              <a:t>El mejor rendimiento se distinguió en el tratamiento T3 (5% humus, 5% compost, 10% </a:t>
            </a:r>
            <a:r>
              <a:rPr lang="es-ES" sz="1800" dirty="0" err="1">
                <a:solidFill>
                  <a:srgbClr val="0070C0"/>
                </a:solidFill>
                <a:latin typeface="Franklin Gothic Book" pitchFamily="34" charset="0"/>
              </a:rPr>
              <a:t>pomina</a:t>
            </a:r>
            <a:r>
              <a:rPr lang="es-ES" sz="1800" dirty="0">
                <a:solidFill>
                  <a:srgbClr val="0070C0"/>
                </a:solidFill>
                <a:latin typeface="Franklin Gothic Book" pitchFamily="34" charset="0"/>
              </a:rPr>
              <a:t>, 80% tierra común</a:t>
            </a:r>
            <a:r>
              <a:rPr lang="es-MX" sz="1800" dirty="0">
                <a:solidFill>
                  <a:srgbClr val="0070C0"/>
                </a:solidFill>
                <a:latin typeface="Franklin Gothic Book" pitchFamily="34" charset="0"/>
              </a:rPr>
              <a:t>) con 632 </a:t>
            </a:r>
            <a:r>
              <a:rPr lang="es-MX" sz="1800" dirty="0" smtClean="0">
                <a:solidFill>
                  <a:srgbClr val="0070C0"/>
                </a:solidFill>
                <a:latin typeface="Franklin Gothic Book" pitchFamily="34" charset="0"/>
              </a:rPr>
              <a:t>g/planta.</a:t>
            </a:r>
            <a:endParaRPr lang="es-EC" sz="1800" dirty="0" smtClean="0">
              <a:solidFill>
                <a:srgbClr val="0070C0"/>
              </a:solidFill>
              <a:latin typeface="Franklin Gothic Book" pitchFamily="34" charset="0"/>
            </a:endParaRPr>
          </a:p>
          <a:p>
            <a:pPr algn="just">
              <a:buNone/>
            </a:pPr>
            <a:r>
              <a:rPr lang="es-MX" sz="1800" dirty="0" smtClean="0">
                <a:solidFill>
                  <a:srgbClr val="0070C0"/>
                </a:solidFill>
                <a:latin typeface="Franklin Gothic Book" pitchFamily="34" charset="0"/>
              </a:rPr>
              <a:t> </a:t>
            </a:r>
            <a:endParaRPr lang="es-EC" sz="1800" dirty="0" smtClean="0">
              <a:solidFill>
                <a:srgbClr val="0070C0"/>
              </a:solidFill>
              <a:latin typeface="Franklin Gothic Book" pitchFamily="34" charset="0"/>
            </a:endParaRPr>
          </a:p>
          <a:p>
            <a:pPr lvl="0" algn="just">
              <a:buFont typeface="Wingdings" pitchFamily="2" charset="2"/>
              <a:buChar char="§"/>
            </a:pPr>
            <a:r>
              <a:rPr lang="es-MX" sz="1800" dirty="0" smtClean="0">
                <a:solidFill>
                  <a:srgbClr val="0070C0"/>
                </a:solidFill>
                <a:latin typeface="Franklin Gothic Book" pitchFamily="34" charset="0"/>
              </a:rPr>
              <a:t>En </a:t>
            </a:r>
            <a:r>
              <a:rPr lang="es-ES" sz="1800" dirty="0">
                <a:solidFill>
                  <a:srgbClr val="0070C0"/>
                </a:solidFill>
                <a:latin typeface="Franklin Gothic Book" pitchFamily="34" charset="0"/>
              </a:rPr>
              <a:t>los días a la cosecha, los tratamientos evaluados no  presentaron diferencias significativas.</a:t>
            </a:r>
            <a:endParaRPr lang="es-EC" sz="1800" dirty="0">
              <a:solidFill>
                <a:srgbClr val="0070C0"/>
              </a:solidFill>
              <a:latin typeface="Franklin Gothic Book" pitchFamily="34" charset="0"/>
            </a:endParaRPr>
          </a:p>
          <a:p>
            <a:pPr>
              <a:buNone/>
            </a:pPr>
            <a:endParaRPr lang="es-EC" dirty="0"/>
          </a:p>
        </p:txBody>
      </p:sp>
      <p:pic>
        <p:nvPicPr>
          <p:cNvPr id="5" name="4 Imagen" descr="C:\Users\Sandrita\Desktop\Nueva carpeta\tesis JUAN 1\DSC01203.JPG"/>
          <p:cNvPicPr/>
          <p:nvPr/>
        </p:nvPicPr>
        <p:blipFill>
          <a:blip r:embed="rId3" cstate="print"/>
          <a:srcRect t="20995"/>
          <a:stretch>
            <a:fillRect/>
          </a:stretch>
        </p:blipFill>
        <p:spPr bwMode="auto">
          <a:xfrm>
            <a:off x="1571604" y="4500570"/>
            <a:ext cx="3005227" cy="2175858"/>
          </a:xfrm>
          <a:prstGeom prst="roundRect">
            <a:avLst/>
          </a:prstGeom>
          <a:noFill/>
          <a:ln w="9525">
            <a:noFill/>
            <a:miter lim="800000"/>
            <a:headEnd/>
            <a:tailEnd/>
          </a:ln>
        </p:spPr>
      </p:pic>
      <p:pic>
        <p:nvPicPr>
          <p:cNvPr id="6" name="5 Imagen"/>
          <p:cNvPicPr/>
          <p:nvPr/>
        </p:nvPicPr>
        <p:blipFill rotWithShape="1">
          <a:blip r:embed="rId4"/>
          <a:srcRect l="11688" t="11828" r="41963" b="26524"/>
          <a:stretch/>
        </p:blipFill>
        <p:spPr bwMode="auto">
          <a:xfrm>
            <a:off x="5000628" y="4572008"/>
            <a:ext cx="2643206" cy="2090410"/>
          </a:xfrm>
          <a:prstGeom prst="round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3" name="2 Marcador de contenido"/>
          <p:cNvSpPr>
            <a:spLocks noGrp="1"/>
          </p:cNvSpPr>
          <p:nvPr>
            <p:ph idx="1"/>
          </p:nvPr>
        </p:nvSpPr>
        <p:spPr>
          <a:xfrm>
            <a:off x="457200" y="500042"/>
            <a:ext cx="8229600" cy="5626121"/>
          </a:xfrm>
        </p:spPr>
        <p:txBody>
          <a:bodyPr>
            <a:normAutofit/>
          </a:bodyPr>
          <a:lstStyle/>
          <a:p>
            <a:pPr>
              <a:buNone/>
            </a:pPr>
            <a:r>
              <a:rPr lang="es-ES" sz="2800" b="1" dirty="0">
                <a:latin typeface="Franklin Gothic Book" pitchFamily="34" charset="0"/>
              </a:rPr>
              <a:t>Brócoli:</a:t>
            </a:r>
            <a:endParaRPr lang="es-EC" sz="2800" b="1" dirty="0">
              <a:latin typeface="Franklin Gothic Book" pitchFamily="34" charset="0"/>
            </a:endParaRPr>
          </a:p>
          <a:p>
            <a:pPr>
              <a:buNone/>
            </a:pPr>
            <a:endParaRPr lang="es-EC" dirty="0"/>
          </a:p>
          <a:p>
            <a:pPr lvl="0" algn="just">
              <a:buFont typeface="Wingdings" pitchFamily="2" charset="2"/>
              <a:buChar char="§"/>
            </a:pPr>
            <a:r>
              <a:rPr lang="es-MX" sz="1800" dirty="0">
                <a:solidFill>
                  <a:srgbClr val="0070C0"/>
                </a:solidFill>
                <a:latin typeface="Franklin Gothic Book" pitchFamily="34" charset="0"/>
              </a:rPr>
              <a:t>Se identificaron como los mejores tratamientos para altura de planta  a los 80 días después del trasplante a </a:t>
            </a:r>
            <a:r>
              <a:rPr lang="es-ES" sz="1800" dirty="0">
                <a:solidFill>
                  <a:srgbClr val="0070C0"/>
                </a:solidFill>
                <a:latin typeface="Franklin Gothic Book" pitchFamily="34" charset="0"/>
              </a:rPr>
              <a:t>T2 y T3 con promedios de 53,30cm y 52,00cm respectivamente. </a:t>
            </a:r>
            <a:endParaRPr lang="es-EC" sz="1800" dirty="0">
              <a:solidFill>
                <a:srgbClr val="0070C0"/>
              </a:solidFill>
              <a:latin typeface="Franklin Gothic Book" pitchFamily="34" charset="0"/>
            </a:endParaRPr>
          </a:p>
          <a:p>
            <a:pPr algn="just">
              <a:buNone/>
            </a:pPr>
            <a:r>
              <a:rPr lang="es-MX" sz="1800" dirty="0">
                <a:solidFill>
                  <a:srgbClr val="0070C0"/>
                </a:solidFill>
                <a:latin typeface="Franklin Gothic Book" pitchFamily="34" charset="0"/>
              </a:rPr>
              <a:t> </a:t>
            </a:r>
            <a:endParaRPr lang="es-EC" sz="1800" dirty="0">
              <a:solidFill>
                <a:srgbClr val="0070C0"/>
              </a:solidFill>
              <a:latin typeface="Franklin Gothic Book" pitchFamily="34" charset="0"/>
            </a:endParaRPr>
          </a:p>
          <a:p>
            <a:pPr lvl="0" algn="just">
              <a:buFont typeface="Wingdings" pitchFamily="2" charset="2"/>
              <a:buChar char="§"/>
            </a:pPr>
            <a:r>
              <a:rPr lang="es-MX" sz="1800" dirty="0">
                <a:solidFill>
                  <a:srgbClr val="0070C0"/>
                </a:solidFill>
                <a:latin typeface="Franklin Gothic Book" pitchFamily="34" charset="0"/>
              </a:rPr>
              <a:t>El mayor </a:t>
            </a:r>
            <a:r>
              <a:rPr lang="es-MX" sz="1800" dirty="0" smtClean="0">
                <a:solidFill>
                  <a:srgbClr val="0070C0"/>
                </a:solidFill>
                <a:latin typeface="Franklin Gothic Book" pitchFamily="34" charset="0"/>
              </a:rPr>
              <a:t>rendimiento fue </a:t>
            </a:r>
            <a:r>
              <a:rPr lang="es-MX" sz="1800" dirty="0">
                <a:solidFill>
                  <a:srgbClr val="0070C0"/>
                </a:solidFill>
                <a:latin typeface="Franklin Gothic Book" pitchFamily="34" charset="0"/>
              </a:rPr>
              <a:t>para </a:t>
            </a:r>
            <a:r>
              <a:rPr lang="es-ES" sz="1800" dirty="0">
                <a:solidFill>
                  <a:srgbClr val="0070C0"/>
                </a:solidFill>
                <a:latin typeface="Franklin Gothic Book" pitchFamily="34" charset="0"/>
              </a:rPr>
              <a:t>el tratamiento T3 (5% humus, 5% compost, 10% pomina, 80% tierra común) con </a:t>
            </a:r>
            <a:r>
              <a:rPr lang="es-ES" sz="1800" dirty="0" smtClean="0">
                <a:solidFill>
                  <a:srgbClr val="0070C0"/>
                </a:solidFill>
                <a:latin typeface="Franklin Gothic Book" pitchFamily="34" charset="0"/>
              </a:rPr>
              <a:t>467,80g/planta.</a:t>
            </a:r>
            <a:endParaRPr lang="es-EC" sz="1800" dirty="0">
              <a:solidFill>
                <a:srgbClr val="0070C0"/>
              </a:solidFill>
              <a:latin typeface="Franklin Gothic Book" pitchFamily="34" charset="0"/>
            </a:endParaRPr>
          </a:p>
          <a:p>
            <a:pPr algn="just">
              <a:buNone/>
            </a:pPr>
            <a:endParaRPr lang="es-EC" sz="1800" dirty="0">
              <a:solidFill>
                <a:srgbClr val="0070C0"/>
              </a:solidFill>
              <a:latin typeface="Franklin Gothic Book" pitchFamily="34" charset="0"/>
            </a:endParaRPr>
          </a:p>
          <a:p>
            <a:pPr lvl="0" algn="just">
              <a:buFont typeface="Wingdings" pitchFamily="2" charset="2"/>
              <a:buChar char="§"/>
            </a:pPr>
            <a:r>
              <a:rPr lang="es-MX" sz="1800" dirty="0">
                <a:solidFill>
                  <a:srgbClr val="0070C0"/>
                </a:solidFill>
                <a:latin typeface="Franklin Gothic Book" pitchFamily="34" charset="0"/>
              </a:rPr>
              <a:t>Para la variable días a la cosecha el mejor tratamiento  fue T3 </a:t>
            </a:r>
            <a:r>
              <a:rPr lang="es-ES" sz="1800" dirty="0">
                <a:solidFill>
                  <a:srgbClr val="0070C0"/>
                </a:solidFill>
                <a:latin typeface="Franklin Gothic Book" pitchFamily="34" charset="0"/>
              </a:rPr>
              <a:t>con un promedio de 95 días.</a:t>
            </a:r>
            <a:endParaRPr lang="es-EC" sz="1800" dirty="0">
              <a:solidFill>
                <a:srgbClr val="0070C0"/>
              </a:solidFill>
              <a:latin typeface="Franklin Gothic Book" pitchFamily="34" charset="0"/>
            </a:endParaRPr>
          </a:p>
          <a:p>
            <a:pPr>
              <a:buNone/>
            </a:pPr>
            <a:endParaRPr lang="es-EC" dirty="0"/>
          </a:p>
        </p:txBody>
      </p:sp>
      <p:pic>
        <p:nvPicPr>
          <p:cNvPr id="5" name="4 Imagen"/>
          <p:cNvPicPr/>
          <p:nvPr/>
        </p:nvPicPr>
        <p:blipFill>
          <a:blip r:embed="rId3"/>
          <a:srcRect/>
          <a:stretch>
            <a:fillRect/>
          </a:stretch>
        </p:blipFill>
        <p:spPr bwMode="auto">
          <a:xfrm>
            <a:off x="4929190" y="4357694"/>
            <a:ext cx="2718752" cy="1998036"/>
          </a:xfrm>
          <a:prstGeom prst="roundRect">
            <a:avLst/>
          </a:prstGeom>
          <a:noFill/>
          <a:ln w="9525">
            <a:noFill/>
            <a:miter lim="800000"/>
            <a:headEnd/>
            <a:tailEnd/>
          </a:ln>
        </p:spPr>
      </p:pic>
      <p:pic>
        <p:nvPicPr>
          <p:cNvPr id="6" name="5 Imagen"/>
          <p:cNvPicPr/>
          <p:nvPr/>
        </p:nvPicPr>
        <p:blipFill>
          <a:blip r:embed="rId4"/>
          <a:srcRect/>
          <a:stretch>
            <a:fillRect/>
          </a:stretch>
        </p:blipFill>
        <p:spPr bwMode="auto">
          <a:xfrm>
            <a:off x="1714480" y="4357694"/>
            <a:ext cx="2643206" cy="2000264"/>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r>
              <a:rPr lang="es-EC" b="1" dirty="0" smtClean="0">
                <a:solidFill>
                  <a:srgbClr val="0070C0"/>
                </a:solidFill>
                <a:latin typeface="Franklin Gothic Book" pitchFamily="34" charset="0"/>
              </a:rPr>
              <a:t>RECOMENDACIONES</a:t>
            </a:r>
            <a:endParaRPr lang="es-EC" b="1" dirty="0">
              <a:solidFill>
                <a:srgbClr val="0070C0"/>
              </a:solidFill>
              <a:latin typeface="Franklin Gothic Book" pitchFamily="34" charset="0"/>
            </a:endParaRPr>
          </a:p>
        </p:txBody>
      </p:sp>
      <p:sp>
        <p:nvSpPr>
          <p:cNvPr id="3" name="2 Marcador de contenido"/>
          <p:cNvSpPr>
            <a:spLocks noGrp="1"/>
          </p:cNvSpPr>
          <p:nvPr>
            <p:ph idx="1"/>
          </p:nvPr>
        </p:nvSpPr>
        <p:spPr/>
        <p:txBody>
          <a:bodyPr>
            <a:normAutofit fontScale="77500" lnSpcReduction="20000"/>
          </a:bodyPr>
          <a:lstStyle/>
          <a:p>
            <a:pPr lvl="0" algn="just">
              <a:buFont typeface="Wingdings" pitchFamily="2" charset="2"/>
              <a:buChar char="§"/>
            </a:pPr>
            <a:r>
              <a:rPr lang="es-MX" sz="2600" dirty="0"/>
              <a:t>Continuar la investigación de agricultura urbana bajo la técnica del pie cuadrado, combinando e integrando varias especies vegetales y haciendo uso de nuevas tecnologías. </a:t>
            </a:r>
            <a:endParaRPr lang="es-MX" sz="2600" dirty="0" smtClean="0"/>
          </a:p>
          <a:p>
            <a:pPr lvl="0" algn="just">
              <a:buFont typeface="Wingdings" pitchFamily="2" charset="2"/>
              <a:buChar char="§"/>
            </a:pPr>
            <a:endParaRPr lang="es-MX" sz="2600" dirty="0"/>
          </a:p>
          <a:p>
            <a:pPr lvl="0" algn="just">
              <a:buFont typeface="Wingdings" pitchFamily="2" charset="2"/>
              <a:buChar char="§"/>
            </a:pPr>
            <a:r>
              <a:rPr lang="es-MX" sz="2600" dirty="0" smtClean="0"/>
              <a:t>Utilizar </a:t>
            </a:r>
            <a:r>
              <a:rPr lang="es-MX" sz="2600" dirty="0"/>
              <a:t>los sustratos T3 (</a:t>
            </a:r>
            <a:r>
              <a:rPr lang="es-ES" sz="2600" dirty="0"/>
              <a:t>5% humus, 5% compost, 10% pomina, 80% tierra común</a:t>
            </a:r>
            <a:r>
              <a:rPr lang="es-MX" sz="2600" dirty="0"/>
              <a:t>) y T4 (</a:t>
            </a:r>
            <a:r>
              <a:rPr lang="es-ES" sz="2600" dirty="0"/>
              <a:t>tierra común + fertilización química)</a:t>
            </a:r>
            <a:r>
              <a:rPr lang="es-MX" sz="2600" dirty="0"/>
              <a:t>, para obtener la mayor rentabilidad en la producción de brócoli y lechuga bajo la técnica del pie cuadrado.</a:t>
            </a:r>
            <a:endParaRPr lang="es-ES" sz="2600" dirty="0"/>
          </a:p>
          <a:p>
            <a:endParaRPr lang="es-ES" sz="2600" dirty="0"/>
          </a:p>
          <a:p>
            <a:pPr lvl="0"/>
            <a:r>
              <a:rPr lang="es-MX" sz="2600" dirty="0"/>
              <a:t>Cesar la práctica indiscriminada del uso de tierra de páramo y pomina como sustratos par la producción </a:t>
            </a:r>
            <a:r>
              <a:rPr lang="es-MX" sz="2600" dirty="0" smtClean="0"/>
              <a:t>agrícola.</a:t>
            </a:r>
            <a:endParaRPr lang="es-ES" sz="2600" dirty="0"/>
          </a:p>
          <a:p>
            <a:pPr lvl="0"/>
            <a:endParaRPr lang="es-ES" sz="2600" dirty="0"/>
          </a:p>
          <a:p>
            <a:pPr lvl="0"/>
            <a:r>
              <a:rPr lang="es-MX" sz="2600" dirty="0" smtClean="0"/>
              <a:t>Promover </a:t>
            </a:r>
            <a:r>
              <a:rPr lang="es-MX" sz="2600" dirty="0"/>
              <a:t>la implementación de agricultura urbana, como estrategia para el fortalecimiento de la seguridad alimentaria, a nivel provincial y nacional a través de las instituciones públicas y medios de comunicación.</a:t>
            </a:r>
            <a:endParaRPr lang="es-ES" sz="2600" dirty="0"/>
          </a:p>
          <a:p>
            <a:pPr>
              <a:buNone/>
            </a:pPr>
            <a:endParaRPr lang="es-EC"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3" name="2 Marcador de contenido"/>
          <p:cNvSpPr>
            <a:spLocks noGrp="1"/>
          </p:cNvSpPr>
          <p:nvPr>
            <p:ph idx="1"/>
          </p:nvPr>
        </p:nvSpPr>
        <p:spPr>
          <a:xfrm>
            <a:off x="428596" y="1000108"/>
            <a:ext cx="8229600" cy="4525963"/>
          </a:xfrm>
        </p:spPr>
        <p:txBody>
          <a:bodyPr>
            <a:normAutofit/>
          </a:bodyPr>
          <a:lstStyle/>
          <a:p>
            <a:pPr algn="ctr">
              <a:buNone/>
            </a:pPr>
            <a:r>
              <a:rPr lang="es-EC" dirty="0" smtClean="0"/>
              <a:t>	</a:t>
            </a:r>
            <a:r>
              <a:rPr lang="es-EC" sz="2800" dirty="0" smtClean="0">
                <a:solidFill>
                  <a:srgbClr val="002060"/>
                </a:solidFill>
                <a:latin typeface="Times New Roman" pitchFamily="18" charset="0"/>
                <a:cs typeface="Times New Roman" pitchFamily="18" charset="0"/>
              </a:rPr>
              <a:t>“</a:t>
            </a:r>
            <a:r>
              <a:rPr lang="es-EC" sz="2800" dirty="0">
                <a:solidFill>
                  <a:srgbClr val="002060"/>
                </a:solidFill>
                <a:latin typeface="Times New Roman" pitchFamily="18" charset="0"/>
                <a:cs typeface="Times New Roman" pitchFamily="18" charset="0"/>
              </a:rPr>
              <a:t>U</a:t>
            </a:r>
            <a:r>
              <a:rPr lang="es-EC" sz="2800" dirty="0" smtClean="0">
                <a:solidFill>
                  <a:srgbClr val="002060"/>
                </a:solidFill>
                <a:latin typeface="Times New Roman" pitchFamily="18" charset="0"/>
                <a:cs typeface="Times New Roman" pitchFamily="18" charset="0"/>
              </a:rPr>
              <a:t>n medio casi olvidado de la autosuficiencia económica es la producción de alimentos en el hogar. Nosotros estamos demasiado acostumbrados a ir a las tiendas y comprar lo que necesitamos. Al producir parte de nuestra comida nosotros reducimos, en gran parte, la influencia de inflación en nuestro dinero. Además, nosotros aprendemos como producir nuestra propia comida e involucrar a todos los miembros de la familia en un proyecto benéfico”</a:t>
            </a:r>
          </a:p>
          <a:p>
            <a:pPr algn="ctr">
              <a:buNone/>
            </a:pPr>
            <a:r>
              <a:rPr lang="es-EC" sz="1600" b="1" dirty="0" smtClean="0">
                <a:latin typeface="Times New Roman" pitchFamily="18" charset="0"/>
                <a:cs typeface="Times New Roman" pitchFamily="18" charset="0"/>
              </a:rPr>
              <a:t>(Presidente Ezra Taft Benson 1980)</a:t>
            </a:r>
            <a:endParaRPr lang="es-EC"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a:xfrm>
            <a:off x="428596" y="214290"/>
            <a:ext cx="8229600" cy="1143000"/>
          </a:xfrm>
        </p:spPr>
        <p:txBody>
          <a:bodyPr>
            <a:noAutofit/>
          </a:bodyPr>
          <a:lstStyle/>
          <a:p>
            <a:r>
              <a:rPr lang="es-EC" sz="9600" dirty="0" smtClean="0">
                <a:solidFill>
                  <a:schemeClr val="accent6">
                    <a:lumMod val="75000"/>
                  </a:schemeClr>
                </a:solidFill>
                <a:latin typeface="Franklin Gothic Book" pitchFamily="34" charset="0"/>
              </a:rPr>
              <a:t>GRACIAS</a:t>
            </a:r>
            <a:endParaRPr lang="es-EC" sz="9600" dirty="0">
              <a:solidFill>
                <a:schemeClr val="accent6">
                  <a:lumMod val="75000"/>
                </a:schemeClr>
              </a:solidFill>
              <a:latin typeface="Franklin Gothic Book" pitchFamily="34" charset="0"/>
            </a:endParaRPr>
          </a:p>
        </p:txBody>
      </p:sp>
      <p:pic>
        <p:nvPicPr>
          <p:cNvPr id="7" name="6 Marcador de contenido"/>
          <p:cNvPicPr>
            <a:picLocks noGrp="1"/>
          </p:cNvPicPr>
          <p:nvPr>
            <p:ph idx="1"/>
          </p:nvPr>
        </p:nvPicPr>
        <p:blipFill>
          <a:blip r:embed="rId3"/>
          <a:srcRect/>
          <a:stretch>
            <a:fillRect/>
          </a:stretch>
        </p:blipFill>
        <p:spPr bwMode="auto">
          <a:xfrm>
            <a:off x="285720" y="3143248"/>
            <a:ext cx="4429156" cy="3454393"/>
          </a:xfrm>
          <a:prstGeom prst="roundRect">
            <a:avLst/>
          </a:prstGeom>
          <a:noFill/>
          <a:ln w="9525">
            <a:noFill/>
            <a:miter lim="800000"/>
            <a:headEnd/>
            <a:tailEnd/>
          </a:ln>
        </p:spPr>
      </p:pic>
      <p:pic>
        <p:nvPicPr>
          <p:cNvPr id="9" name="8 Imagen"/>
          <p:cNvPicPr/>
          <p:nvPr/>
        </p:nvPicPr>
        <p:blipFill>
          <a:blip r:embed="rId4" cstate="print"/>
          <a:srcRect/>
          <a:stretch>
            <a:fillRect/>
          </a:stretch>
        </p:blipFill>
        <p:spPr bwMode="auto">
          <a:xfrm>
            <a:off x="2714612" y="1500174"/>
            <a:ext cx="2071702" cy="1500198"/>
          </a:xfrm>
          <a:prstGeom prst="roundRect">
            <a:avLst/>
          </a:prstGeom>
          <a:noFill/>
          <a:ln w="9525">
            <a:noFill/>
            <a:miter lim="800000"/>
            <a:headEnd/>
            <a:tailEnd/>
          </a:ln>
        </p:spPr>
      </p:pic>
      <p:pic>
        <p:nvPicPr>
          <p:cNvPr id="11" name="10 Imagen" descr="C:\Users\Sandrita\Desktop\VIDEOS TESIS\DSC00962.JPG"/>
          <p:cNvPicPr/>
          <p:nvPr/>
        </p:nvPicPr>
        <p:blipFill>
          <a:blip r:embed="rId5" cstate="print"/>
          <a:srcRect b="15662"/>
          <a:stretch>
            <a:fillRect/>
          </a:stretch>
        </p:blipFill>
        <p:spPr bwMode="auto">
          <a:xfrm>
            <a:off x="285720" y="1500174"/>
            <a:ext cx="2286016" cy="1500198"/>
          </a:xfrm>
          <a:prstGeom prst="roundRect">
            <a:avLst/>
          </a:prstGeom>
          <a:noFill/>
          <a:ln w="9525">
            <a:noFill/>
            <a:miter lim="800000"/>
            <a:headEnd/>
            <a:tailEnd/>
          </a:ln>
        </p:spPr>
      </p:pic>
      <p:pic>
        <p:nvPicPr>
          <p:cNvPr id="12" name="11 Imagen" descr="D:\TESIS PIE2 VIDEOS\DSC01199.JPG"/>
          <p:cNvPicPr/>
          <p:nvPr/>
        </p:nvPicPr>
        <p:blipFill>
          <a:blip r:embed="rId6" cstate="print"/>
          <a:srcRect/>
          <a:stretch>
            <a:fillRect/>
          </a:stretch>
        </p:blipFill>
        <p:spPr bwMode="auto">
          <a:xfrm>
            <a:off x="5072066" y="1500174"/>
            <a:ext cx="3718916" cy="5143536"/>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JUSTIFICACIÓN</a:t>
            </a:r>
            <a:endParaRPr lang="es-EC" b="1" dirty="0">
              <a:latin typeface="Franklin Gothic Book" pitchFamily="34" charset="0"/>
            </a:endParaRPr>
          </a:p>
        </p:txBody>
      </p:sp>
      <p:sp>
        <p:nvSpPr>
          <p:cNvPr id="3" name="2 Marcador de contenido"/>
          <p:cNvSpPr>
            <a:spLocks noGrp="1"/>
          </p:cNvSpPr>
          <p:nvPr>
            <p:ph idx="1"/>
          </p:nvPr>
        </p:nvSpPr>
        <p:spPr>
          <a:xfrm>
            <a:off x="457200" y="1214422"/>
            <a:ext cx="8229600" cy="5286412"/>
          </a:xfrm>
        </p:spPr>
        <p:txBody>
          <a:bodyPr>
            <a:normAutofit/>
          </a:bodyPr>
          <a:lstStyle/>
          <a:p>
            <a:pPr>
              <a:lnSpc>
                <a:spcPct val="200000"/>
              </a:lnSpc>
              <a:buFont typeface="Wingdings" pitchFamily="2" charset="2"/>
              <a:buChar char="§"/>
            </a:pPr>
            <a:r>
              <a:rPr lang="es-EC" sz="1500" b="1" dirty="0" smtClean="0">
                <a:solidFill>
                  <a:srgbClr val="0070C0"/>
                </a:solidFill>
                <a:latin typeface="Franklin Gothic Book" pitchFamily="34" charset="0"/>
              </a:rPr>
              <a:t>Para la FAO la Agricultura Urbana es una área prioritaria para la seguridad alimentaria.</a:t>
            </a:r>
          </a:p>
          <a:p>
            <a:pPr>
              <a:lnSpc>
                <a:spcPct val="200000"/>
              </a:lnSpc>
              <a:buFont typeface="Wingdings" pitchFamily="2" charset="2"/>
              <a:buChar char="§"/>
            </a:pPr>
            <a:r>
              <a:rPr lang="es-ES" sz="1500" b="1" dirty="0" smtClean="0">
                <a:solidFill>
                  <a:srgbClr val="0070C0"/>
                </a:solidFill>
                <a:latin typeface="Franklin Gothic Book" pitchFamily="34" charset="0"/>
              </a:rPr>
              <a:t>En el Plan </a:t>
            </a:r>
            <a:r>
              <a:rPr lang="es-ES" sz="1500" b="1" dirty="0">
                <a:solidFill>
                  <a:srgbClr val="0070C0"/>
                </a:solidFill>
                <a:latin typeface="Franklin Gothic Book" pitchFamily="34" charset="0"/>
              </a:rPr>
              <a:t>Nacional del Buen Vivir (2009-2013</a:t>
            </a:r>
            <a:r>
              <a:rPr lang="es-ES" sz="1500" b="1" dirty="0" smtClean="0">
                <a:solidFill>
                  <a:srgbClr val="0070C0"/>
                </a:solidFill>
                <a:latin typeface="Franklin Gothic Book" pitchFamily="34" charset="0"/>
              </a:rPr>
              <a:t>), la seguridad alimentaria es un objetivos estratégico.</a:t>
            </a:r>
          </a:p>
          <a:p>
            <a:pPr>
              <a:lnSpc>
                <a:spcPct val="200000"/>
              </a:lnSpc>
              <a:buFont typeface="Wingdings" pitchFamily="2" charset="2"/>
              <a:buChar char="§"/>
            </a:pPr>
            <a:r>
              <a:rPr lang="es-ES" sz="1500" b="1" dirty="0" smtClean="0">
                <a:solidFill>
                  <a:srgbClr val="0070C0"/>
                </a:solidFill>
                <a:latin typeface="Franklin Gothic Book" pitchFamily="34" charset="0"/>
              </a:rPr>
              <a:t>Al producir parte de nuestra comida reducimos la inflación en nuestro dinero.</a:t>
            </a:r>
          </a:p>
          <a:p>
            <a:pPr>
              <a:lnSpc>
                <a:spcPct val="200000"/>
              </a:lnSpc>
              <a:buFont typeface="Wingdings" pitchFamily="2" charset="2"/>
              <a:buChar char="§"/>
            </a:pPr>
            <a:r>
              <a:rPr lang="es-ES" sz="1500" b="1" dirty="0" smtClean="0">
                <a:solidFill>
                  <a:srgbClr val="0070C0"/>
                </a:solidFill>
                <a:latin typeface="Franklin Gothic Book" pitchFamily="34" charset="0"/>
              </a:rPr>
              <a:t>Al producir parte de nuestra comida nos aseguramos que sea de calidad.</a:t>
            </a:r>
          </a:p>
          <a:p>
            <a:pPr>
              <a:lnSpc>
                <a:spcPct val="200000"/>
              </a:lnSpc>
              <a:buFont typeface="Wingdings" pitchFamily="2" charset="2"/>
              <a:buChar char="§"/>
            </a:pPr>
            <a:r>
              <a:rPr lang="es-ES" sz="1500" b="1" dirty="0" smtClean="0">
                <a:solidFill>
                  <a:srgbClr val="0070C0"/>
                </a:solidFill>
                <a:latin typeface="Franklin Gothic Book" pitchFamily="34" charset="0"/>
              </a:rPr>
              <a:t>El principio de autosuficiencia impulsa el desarrollo de los individuos y las naciones.</a:t>
            </a:r>
          </a:p>
          <a:p>
            <a:pPr>
              <a:lnSpc>
                <a:spcPct val="200000"/>
              </a:lnSpc>
              <a:buFont typeface="Wingdings" pitchFamily="2" charset="2"/>
              <a:buChar char="§"/>
            </a:pPr>
            <a:r>
              <a:rPr lang="es-ES" sz="1500" b="1" dirty="0" smtClean="0">
                <a:solidFill>
                  <a:srgbClr val="0070C0"/>
                </a:solidFill>
                <a:latin typeface="Franklin Gothic Book" pitchFamily="34" charset="0"/>
              </a:rPr>
              <a:t>Ayuda a reducir la pobreza.</a:t>
            </a:r>
          </a:p>
          <a:p>
            <a:pPr>
              <a:lnSpc>
                <a:spcPct val="200000"/>
              </a:lnSpc>
              <a:buFont typeface="Wingdings" pitchFamily="2" charset="2"/>
              <a:buChar char="§"/>
            </a:pPr>
            <a:r>
              <a:rPr lang="es-ES" sz="1500" b="1" dirty="0" smtClean="0">
                <a:solidFill>
                  <a:srgbClr val="0070C0"/>
                </a:solidFill>
                <a:latin typeface="Franklin Gothic Book" pitchFamily="34" charset="0"/>
              </a:rPr>
              <a:t>Genera momentos de esparcimiento.</a:t>
            </a:r>
          </a:p>
          <a:p>
            <a:pPr>
              <a:lnSpc>
                <a:spcPct val="200000"/>
              </a:lnSpc>
              <a:buFont typeface="Wingdings" pitchFamily="2" charset="2"/>
              <a:buChar char="§"/>
            </a:pPr>
            <a:r>
              <a:rPr lang="es-ES" sz="1500" b="1" dirty="0" smtClean="0">
                <a:solidFill>
                  <a:srgbClr val="0070C0"/>
                </a:solidFill>
                <a:latin typeface="Franklin Gothic Book" pitchFamily="34" charset="0"/>
              </a:rPr>
              <a:t>A nivel ambiental, reduce la contaminación, crea microclimas y mantiene la biodiversidad.</a:t>
            </a:r>
          </a:p>
          <a:p>
            <a:pPr>
              <a:lnSpc>
                <a:spcPct val="200000"/>
              </a:lnSpc>
              <a:buFont typeface="Wingdings" pitchFamily="2" charset="2"/>
              <a:buChar char="§"/>
            </a:pPr>
            <a:endParaRPr lang="es-ES" sz="1500" b="1" dirty="0" smtClean="0">
              <a:solidFill>
                <a:srgbClr val="0070C0"/>
              </a:solidFill>
              <a:latin typeface="Franklin Gothic Book" pitchFamily="34" charset="0"/>
            </a:endParaRPr>
          </a:p>
          <a:p>
            <a:pPr>
              <a:buFont typeface="Wingdings" pitchFamily="2" charset="2"/>
              <a:buChar char="§"/>
            </a:pPr>
            <a:endParaRPr lang="es-EC" b="1" dirty="0" smtClean="0">
              <a:solidFill>
                <a:srgbClr val="0070C0"/>
              </a:solidFill>
              <a:latin typeface="Franklin Gothic Book" pitchFamily="34" charset="0"/>
            </a:endParaRPr>
          </a:p>
          <a:p>
            <a:pPr>
              <a:buFont typeface="Wingdings" pitchFamily="2" charset="2"/>
              <a:buChar char="§"/>
            </a:pPr>
            <a:endParaRPr lang="es-EC" dirty="0">
              <a:solidFill>
                <a:srgbClr val="0070C0"/>
              </a:solidFill>
              <a:latin typeface="Franklin Gothic Book"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OBJETIVO GENERAL</a:t>
            </a:r>
            <a:endParaRPr lang="es-EC" b="1" dirty="0">
              <a:latin typeface="Franklin Gothic Book" pitchFamily="34" charset="0"/>
            </a:endParaRPr>
          </a:p>
        </p:txBody>
      </p:sp>
      <p:sp>
        <p:nvSpPr>
          <p:cNvPr id="3" name="2 Marcador de contenido"/>
          <p:cNvSpPr>
            <a:spLocks noGrp="1"/>
          </p:cNvSpPr>
          <p:nvPr>
            <p:ph idx="1"/>
          </p:nvPr>
        </p:nvSpPr>
        <p:spPr/>
        <p:txBody>
          <a:bodyPr>
            <a:normAutofit/>
          </a:bodyPr>
          <a:lstStyle/>
          <a:p>
            <a:pPr algn="just">
              <a:buFont typeface="Wingdings" pitchFamily="2" charset="2"/>
              <a:buChar char="§"/>
            </a:pPr>
            <a:r>
              <a:rPr lang="es-ES" b="1" dirty="0">
                <a:solidFill>
                  <a:srgbClr val="0070C0"/>
                </a:solidFill>
                <a:latin typeface="Franklin Gothic Book" pitchFamily="34" charset="0"/>
              </a:rPr>
              <a:t>I</a:t>
            </a:r>
            <a:r>
              <a:rPr lang="es-ES" b="1" dirty="0" smtClean="0">
                <a:solidFill>
                  <a:srgbClr val="0070C0"/>
                </a:solidFill>
                <a:latin typeface="Franklin Gothic Book" pitchFamily="34" charset="0"/>
              </a:rPr>
              <a:t>mplementar </a:t>
            </a:r>
            <a:r>
              <a:rPr lang="es-ES" b="1" dirty="0">
                <a:solidFill>
                  <a:srgbClr val="0070C0"/>
                </a:solidFill>
                <a:latin typeface="Franklin Gothic Book" pitchFamily="34" charset="0"/>
              </a:rPr>
              <a:t>la agricultura urbana con la técnica del pie cuadrado y determinar su productividad con cinco </a:t>
            </a:r>
            <a:r>
              <a:rPr lang="es-ES" b="1" dirty="0" smtClean="0">
                <a:solidFill>
                  <a:srgbClr val="0070C0"/>
                </a:solidFill>
                <a:latin typeface="Franklin Gothic Book" pitchFamily="34" charset="0"/>
              </a:rPr>
              <a:t>sustratos  en Ibarra - Imbabura.</a:t>
            </a:r>
            <a:endParaRPr lang="es-EC" b="1" dirty="0">
              <a:solidFill>
                <a:srgbClr val="0070C0"/>
              </a:solidFill>
              <a:latin typeface="Franklin Gothic Book" pitchFamily="34" charset="0"/>
            </a:endParaRPr>
          </a:p>
        </p:txBody>
      </p:sp>
      <p:pic>
        <p:nvPicPr>
          <p:cNvPr id="5" name="4 Imagen"/>
          <p:cNvPicPr/>
          <p:nvPr/>
        </p:nvPicPr>
        <p:blipFill>
          <a:blip r:embed="rId3"/>
          <a:srcRect/>
          <a:stretch>
            <a:fillRect/>
          </a:stretch>
        </p:blipFill>
        <p:spPr bwMode="auto">
          <a:xfrm>
            <a:off x="642910" y="3857628"/>
            <a:ext cx="3004504" cy="2312201"/>
          </a:xfrm>
          <a:prstGeom prst="roundRect">
            <a:avLst/>
          </a:prstGeom>
          <a:noFill/>
          <a:ln w="9525">
            <a:noFill/>
            <a:miter lim="800000"/>
            <a:headEnd/>
            <a:tailEnd/>
          </a:ln>
        </p:spPr>
      </p:pic>
      <p:pic>
        <p:nvPicPr>
          <p:cNvPr id="6" name="5 Imagen"/>
          <p:cNvPicPr/>
          <p:nvPr/>
        </p:nvPicPr>
        <p:blipFill>
          <a:blip r:embed="rId4"/>
          <a:srcRect/>
          <a:stretch>
            <a:fillRect/>
          </a:stretch>
        </p:blipFill>
        <p:spPr bwMode="auto">
          <a:xfrm>
            <a:off x="3857620" y="4429132"/>
            <a:ext cx="2500330" cy="1714512"/>
          </a:xfrm>
          <a:prstGeom prst="roundRect">
            <a:avLst/>
          </a:prstGeom>
          <a:noFill/>
          <a:ln w="9525">
            <a:noFill/>
            <a:miter lim="800000"/>
            <a:headEnd/>
            <a:tailEnd/>
          </a:ln>
        </p:spPr>
      </p:pic>
      <p:pic>
        <p:nvPicPr>
          <p:cNvPr id="7" name="6 Imagen" descr="D:\TESIS PIE2 VIDEOS\DSC01199.JPG"/>
          <p:cNvPicPr/>
          <p:nvPr/>
        </p:nvPicPr>
        <p:blipFill>
          <a:blip r:embed="rId5" cstate="print"/>
          <a:srcRect t="1034" b="7755"/>
          <a:stretch>
            <a:fillRect/>
          </a:stretch>
        </p:blipFill>
        <p:spPr bwMode="auto">
          <a:xfrm>
            <a:off x="6500826" y="3786190"/>
            <a:ext cx="2071702" cy="2357454"/>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OBJETIVOS ESPECÍFICOS</a:t>
            </a:r>
            <a:endParaRPr lang="es-EC" b="1" dirty="0">
              <a:latin typeface="Franklin Gothic Book" pitchFamily="34" charset="0"/>
            </a:endParaRPr>
          </a:p>
        </p:txBody>
      </p:sp>
      <p:sp>
        <p:nvSpPr>
          <p:cNvPr id="3" name="2 Marcador de contenido"/>
          <p:cNvSpPr>
            <a:spLocks noGrp="1"/>
          </p:cNvSpPr>
          <p:nvPr>
            <p:ph idx="1"/>
          </p:nvPr>
        </p:nvSpPr>
        <p:spPr>
          <a:xfrm>
            <a:off x="428596" y="1214422"/>
            <a:ext cx="7743804" cy="5143536"/>
          </a:xfrm>
        </p:spPr>
        <p:txBody>
          <a:bodyPr>
            <a:noAutofit/>
          </a:bodyPr>
          <a:lstStyle/>
          <a:p>
            <a:pPr lvl="0"/>
            <a:r>
              <a:rPr lang="es-ES" sz="2000" b="1" dirty="0" smtClean="0">
                <a:solidFill>
                  <a:srgbClr val="0070C0"/>
                </a:solidFill>
                <a:latin typeface="Franklin Gothic Book" pitchFamily="34" charset="0"/>
              </a:rPr>
              <a:t>Evaluar </a:t>
            </a:r>
            <a:r>
              <a:rPr lang="es-ES" sz="2000" b="1" dirty="0">
                <a:solidFill>
                  <a:srgbClr val="0070C0"/>
                </a:solidFill>
                <a:latin typeface="Franklin Gothic Book" pitchFamily="34" charset="0"/>
              </a:rPr>
              <a:t>el efecto de diferentes sustratos en el comportamiento agronómico de lechuga y brócoli</a:t>
            </a:r>
            <a:r>
              <a:rPr lang="es-ES" sz="2000" b="1" dirty="0" smtClean="0">
                <a:solidFill>
                  <a:srgbClr val="0070C0"/>
                </a:solidFill>
                <a:latin typeface="Franklin Gothic Book" pitchFamily="34" charset="0"/>
              </a:rPr>
              <a:t>.</a:t>
            </a:r>
          </a:p>
          <a:p>
            <a:pPr marL="0" lvl="0" indent="0">
              <a:buNone/>
            </a:pPr>
            <a:endParaRPr lang="es-ES" sz="2000" b="1" dirty="0">
              <a:solidFill>
                <a:srgbClr val="0070C0"/>
              </a:solidFill>
              <a:latin typeface="Franklin Gothic Book" pitchFamily="34" charset="0"/>
            </a:endParaRPr>
          </a:p>
          <a:p>
            <a:pPr lvl="0"/>
            <a:r>
              <a:rPr lang="es-ES" sz="2000" b="1" dirty="0">
                <a:solidFill>
                  <a:srgbClr val="0070C0"/>
                </a:solidFill>
                <a:latin typeface="Franklin Gothic Book" pitchFamily="34" charset="0"/>
              </a:rPr>
              <a:t>Evaluar la relación beneficio/costo de cada tratamiento.</a:t>
            </a:r>
          </a:p>
          <a:p>
            <a:pPr lvl="0" algn="just">
              <a:lnSpc>
                <a:spcPct val="250000"/>
              </a:lnSpc>
              <a:buFont typeface="Wingdings" pitchFamily="2" charset="2"/>
              <a:buChar char="§"/>
            </a:pPr>
            <a:endParaRPr lang="es-EC" sz="2000" b="1" dirty="0">
              <a:solidFill>
                <a:srgbClr val="0070C0"/>
              </a:solidFill>
              <a:latin typeface="Franklin Gothic Book" pitchFamily="34" charset="0"/>
            </a:endParaRPr>
          </a:p>
        </p:txBody>
      </p:sp>
      <p:pic>
        <p:nvPicPr>
          <p:cNvPr id="69634" name="Picture 2" descr="D:\SALVADO SONY GUAMAN\UTN\TESIS\TESIS PIE2 VIDEOS\tesis JUAN 1\DSC011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708920"/>
            <a:ext cx="4478537" cy="3693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HIPÓTESIS </a:t>
            </a:r>
            <a:endParaRPr lang="es-EC" b="1" dirty="0">
              <a:latin typeface="Franklin Gothic Book" pitchFamily="34" charset="0"/>
            </a:endParaRPr>
          </a:p>
        </p:txBody>
      </p:sp>
      <p:sp>
        <p:nvSpPr>
          <p:cNvPr id="3" name="2 Marcador de contenido"/>
          <p:cNvSpPr>
            <a:spLocks noGrp="1"/>
          </p:cNvSpPr>
          <p:nvPr>
            <p:ph idx="1"/>
          </p:nvPr>
        </p:nvSpPr>
        <p:spPr/>
        <p:txBody>
          <a:bodyPr/>
          <a:lstStyle/>
          <a:p>
            <a:pPr algn="just">
              <a:buNone/>
            </a:pPr>
            <a:r>
              <a:rPr lang="es-EC" sz="2800" b="1" dirty="0" smtClean="0">
                <a:latin typeface="Franklin Gothic Book" pitchFamily="34" charset="0"/>
              </a:rPr>
              <a:t>Ha: </a:t>
            </a:r>
          </a:p>
          <a:p>
            <a:pPr algn="just">
              <a:buNone/>
            </a:pPr>
            <a:r>
              <a:rPr lang="es-EC" sz="2800" b="1" dirty="0">
                <a:latin typeface="Franklin Gothic Book" pitchFamily="34" charset="0"/>
              </a:rPr>
              <a:t>	</a:t>
            </a:r>
            <a:r>
              <a:rPr lang="es-ES" dirty="0">
                <a:solidFill>
                  <a:srgbClr val="0070C0"/>
                </a:solidFill>
              </a:rPr>
              <a:t>El uso de abonos orgánicos y químicos incrementa el rendimiento y calidad de la lechuga (</a:t>
            </a:r>
            <a:r>
              <a:rPr lang="es-ES" i="1" dirty="0" err="1">
                <a:solidFill>
                  <a:srgbClr val="0070C0"/>
                </a:solidFill>
              </a:rPr>
              <a:t>Lactuca</a:t>
            </a:r>
            <a:r>
              <a:rPr lang="es-ES" i="1" dirty="0">
                <a:solidFill>
                  <a:srgbClr val="0070C0"/>
                </a:solidFill>
              </a:rPr>
              <a:t> sativa L.)</a:t>
            </a:r>
            <a:r>
              <a:rPr lang="es-ES" dirty="0">
                <a:solidFill>
                  <a:srgbClr val="0070C0"/>
                </a:solidFill>
              </a:rPr>
              <a:t> y el brócoli (</a:t>
            </a:r>
            <a:r>
              <a:rPr lang="es-ES" i="1" dirty="0" err="1">
                <a:solidFill>
                  <a:srgbClr val="0070C0"/>
                </a:solidFill>
              </a:rPr>
              <a:t>Brassicaoleracea</a:t>
            </a:r>
            <a:r>
              <a:rPr lang="es-ES" i="1" dirty="0">
                <a:solidFill>
                  <a:srgbClr val="0070C0"/>
                </a:solidFill>
              </a:rPr>
              <a:t> L.</a:t>
            </a:r>
            <a:r>
              <a:rPr lang="es-ES" dirty="0">
                <a:solidFill>
                  <a:srgbClr val="0070C0"/>
                </a:solidFill>
              </a:rPr>
              <a:t>).</a:t>
            </a:r>
            <a:endParaRPr lang="es-EC" b="1" dirty="0">
              <a:solidFill>
                <a:srgbClr val="0070C0"/>
              </a:solidFill>
              <a:latin typeface="Franklin Gothic Book" pitchFamily="34" charset="0"/>
            </a:endParaRPr>
          </a:p>
        </p:txBody>
      </p:sp>
      <p:pic>
        <p:nvPicPr>
          <p:cNvPr id="5" name="4 Imagen"/>
          <p:cNvPicPr/>
          <p:nvPr/>
        </p:nvPicPr>
        <p:blipFill>
          <a:blip r:embed="rId3"/>
          <a:srcRect/>
          <a:stretch>
            <a:fillRect/>
          </a:stretch>
        </p:blipFill>
        <p:spPr bwMode="auto">
          <a:xfrm>
            <a:off x="642910" y="4286256"/>
            <a:ext cx="2647314" cy="2000264"/>
          </a:xfrm>
          <a:prstGeom prst="roundRect">
            <a:avLst/>
          </a:prstGeom>
          <a:noFill/>
          <a:ln w="9525">
            <a:noFill/>
            <a:miter lim="800000"/>
            <a:headEnd/>
            <a:tailEnd/>
          </a:ln>
        </p:spPr>
      </p:pic>
      <p:pic>
        <p:nvPicPr>
          <p:cNvPr id="6" name="5 Imagen" descr="C:\Users\Sandrita\Desktop\Nueva carpeta\tesis JUAN 1\DSC01202.JPG"/>
          <p:cNvPicPr/>
          <p:nvPr/>
        </p:nvPicPr>
        <p:blipFill>
          <a:blip r:embed="rId4" cstate="print"/>
          <a:srcRect l="35674" b="46607"/>
          <a:stretch>
            <a:fillRect/>
          </a:stretch>
        </p:blipFill>
        <p:spPr bwMode="auto">
          <a:xfrm>
            <a:off x="3500430" y="4357694"/>
            <a:ext cx="2500330" cy="1928826"/>
          </a:xfrm>
          <a:prstGeom prst="roundRect">
            <a:avLst/>
          </a:prstGeom>
          <a:noFill/>
          <a:ln w="9525">
            <a:noFill/>
            <a:miter lim="800000"/>
            <a:headEnd/>
            <a:tailEnd/>
          </a:ln>
        </p:spPr>
      </p:pic>
      <p:pic>
        <p:nvPicPr>
          <p:cNvPr id="7" name="6 Imagen"/>
          <p:cNvPicPr/>
          <p:nvPr/>
        </p:nvPicPr>
        <p:blipFill>
          <a:blip r:embed="rId5" cstate="print"/>
          <a:srcRect/>
          <a:stretch>
            <a:fillRect/>
          </a:stretch>
        </p:blipFill>
        <p:spPr bwMode="auto">
          <a:xfrm>
            <a:off x="6215074" y="4357694"/>
            <a:ext cx="2575876" cy="1928826"/>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6" name="1 Título"/>
          <p:cNvSpPr>
            <a:spLocks noGrp="1"/>
          </p:cNvSpPr>
          <p:nvPr>
            <p:ph type="title"/>
          </p:nvPr>
        </p:nvSpPr>
        <p:spPr>
          <a:xfrm>
            <a:off x="428596" y="928670"/>
            <a:ext cx="8229600" cy="1868478"/>
          </a:xfrm>
          <a:noFill/>
          <a:ln>
            <a:noFill/>
          </a:ln>
        </p:spPr>
        <p:txBody>
          <a:bodyPr>
            <a:normAutofit fontScale="90000"/>
          </a:bodyPr>
          <a:lstStyle/>
          <a:p>
            <a:pPr lvl="0"/>
            <a:r>
              <a:rPr lang="es-EC" sz="4900" b="1" dirty="0" smtClean="0">
                <a:solidFill>
                  <a:srgbClr val="FF0000"/>
                </a:solidFill>
                <a:latin typeface="Franklin Gothic Book" pitchFamily="34" charset="0"/>
              </a:rPr>
              <a:t>CAPÍTULO II</a:t>
            </a:r>
            <a:br>
              <a:rPr lang="es-EC" sz="4900" b="1" dirty="0" smtClean="0">
                <a:solidFill>
                  <a:srgbClr val="FF0000"/>
                </a:solidFill>
                <a:latin typeface="Franklin Gothic Book" pitchFamily="34" charset="0"/>
              </a:rPr>
            </a:br>
            <a:r>
              <a:rPr lang="es-ES" sz="4900" b="1" dirty="0">
                <a:latin typeface="Franklin Gothic Book" pitchFamily="34" charset="0"/>
              </a:rPr>
              <a:t> </a:t>
            </a:r>
            <a:r>
              <a:rPr lang="es-ES" sz="4900" b="1" dirty="0">
                <a:solidFill>
                  <a:srgbClr val="0070C0"/>
                </a:solidFill>
                <a:latin typeface="Franklin Gothic Book" pitchFamily="34" charset="0"/>
              </a:rPr>
              <a:t>REVISIÓN DE LITERATURA</a:t>
            </a:r>
            <a:r>
              <a:rPr lang="es-EC" b="1" dirty="0"/>
              <a:t/>
            </a:r>
            <a:br>
              <a:rPr lang="es-EC" b="1" dirty="0"/>
            </a:br>
            <a:endParaRPr lang="es-EC" b="1" dirty="0">
              <a:solidFill>
                <a:srgbClr val="0070C0"/>
              </a:solidFill>
              <a:latin typeface="Franklin Gothic Book" pitchFamily="34" charset="0"/>
            </a:endParaRPr>
          </a:p>
        </p:txBody>
      </p:sp>
      <p:pic>
        <p:nvPicPr>
          <p:cNvPr id="7" name="Picture 3" descr="D:\Mis documentos\FOTOS PIE2 TESIS\nvanc.jpg"/>
          <p:cNvPicPr>
            <a:picLocks noChangeAspect="1" noChangeArrowheads="1"/>
          </p:cNvPicPr>
          <p:nvPr/>
        </p:nvPicPr>
        <p:blipFill>
          <a:blip r:embed="rId3">
            <a:extLst>
              <a:ext uri="{28A0092B-C50C-407E-A947-70E740481C1C}">
                <a14:useLocalDpi xmlns:a14="http://schemas.microsoft.com/office/drawing/2010/main" val="0"/>
              </a:ext>
            </a:extLst>
          </a:blip>
          <a:srcRect t="5459" r="6933" b="3723"/>
          <a:stretch>
            <a:fillRect/>
          </a:stretch>
        </p:blipFill>
        <p:spPr bwMode="auto">
          <a:xfrm>
            <a:off x="285720" y="3143248"/>
            <a:ext cx="4289026" cy="2786082"/>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descr="D:\Mis documentos\FOTOS PIE2 TESIS\maygarden-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4" y="3143248"/>
            <a:ext cx="4052486" cy="2701657"/>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mg97.imageshack.us/img97/6839/archoq.jpg"/>
          <p:cNvPicPr>
            <a:picLocks noChangeAspect="1" noChangeArrowheads="1"/>
          </p:cNvPicPr>
          <p:nvPr/>
        </p:nvPicPr>
        <p:blipFill>
          <a:blip r:embed="rId2"/>
          <a:srcRect b="8988"/>
          <a:stretch>
            <a:fillRect/>
          </a:stretch>
        </p:blipFill>
        <p:spPr bwMode="auto">
          <a:xfrm>
            <a:off x="4682" y="0"/>
            <a:ext cx="9139318" cy="6858000"/>
          </a:xfrm>
          <a:prstGeom prst="rect">
            <a:avLst/>
          </a:prstGeom>
          <a:noFill/>
        </p:spPr>
      </p:pic>
      <p:sp>
        <p:nvSpPr>
          <p:cNvPr id="2" name="1 Título"/>
          <p:cNvSpPr>
            <a:spLocks noGrp="1"/>
          </p:cNvSpPr>
          <p:nvPr>
            <p:ph type="title"/>
          </p:nvPr>
        </p:nvSpPr>
        <p:spPr/>
        <p:txBody>
          <a:bodyPr/>
          <a:lstStyle/>
          <a:p>
            <a:pPr algn="l"/>
            <a:r>
              <a:rPr lang="es-EC" b="1" dirty="0" smtClean="0">
                <a:latin typeface="Franklin Gothic Book" pitchFamily="34" charset="0"/>
              </a:rPr>
              <a:t>AGRICULTURA URBANA</a:t>
            </a:r>
            <a:endParaRPr lang="es-EC" b="1" dirty="0">
              <a:latin typeface="Franklin Gothic Book" pitchFamily="34" charset="0"/>
            </a:endParaRPr>
          </a:p>
        </p:txBody>
      </p:sp>
      <p:sp>
        <p:nvSpPr>
          <p:cNvPr id="3" name="2 Marcador de contenido"/>
          <p:cNvSpPr>
            <a:spLocks noGrp="1"/>
          </p:cNvSpPr>
          <p:nvPr>
            <p:ph idx="1"/>
          </p:nvPr>
        </p:nvSpPr>
        <p:spPr/>
        <p:txBody>
          <a:bodyPr>
            <a:normAutofit/>
          </a:bodyPr>
          <a:lstStyle/>
          <a:p>
            <a:pPr algn="just">
              <a:buNone/>
            </a:pPr>
            <a:r>
              <a:rPr lang="es-ES" dirty="0"/>
              <a:t>	</a:t>
            </a:r>
            <a:r>
              <a:rPr lang="es-ES" sz="2400" dirty="0" smtClean="0">
                <a:solidFill>
                  <a:srgbClr val="0070C0"/>
                </a:solidFill>
                <a:latin typeface="Franklin Gothic Book" pitchFamily="34" charset="0"/>
              </a:rPr>
              <a:t>Según </a:t>
            </a:r>
            <a:r>
              <a:rPr lang="es-ES" sz="2400" dirty="0">
                <a:solidFill>
                  <a:srgbClr val="0070C0"/>
                </a:solidFill>
                <a:latin typeface="Franklin Gothic Book" pitchFamily="34" charset="0"/>
              </a:rPr>
              <a:t>la FAO (2006), </a:t>
            </a:r>
            <a:r>
              <a:rPr lang="es-ES" sz="2400" dirty="0" smtClean="0">
                <a:solidFill>
                  <a:srgbClr val="0070C0"/>
                </a:solidFill>
                <a:latin typeface="Franklin Gothic Book" pitchFamily="34" charset="0"/>
              </a:rPr>
              <a:t>la Agricultura Urbana es </a:t>
            </a:r>
            <a:r>
              <a:rPr lang="es-ES" sz="2400" dirty="0">
                <a:solidFill>
                  <a:srgbClr val="0070C0"/>
                </a:solidFill>
                <a:latin typeface="Franklin Gothic Book" pitchFamily="34" charset="0"/>
              </a:rPr>
              <a:t>la práctica agrícola </a:t>
            </a:r>
            <a:r>
              <a:rPr lang="es-ES" sz="2400" dirty="0" smtClean="0">
                <a:solidFill>
                  <a:srgbClr val="0070C0"/>
                </a:solidFill>
                <a:latin typeface="Franklin Gothic Book" pitchFamily="34" charset="0"/>
              </a:rPr>
              <a:t>y pecuaria </a:t>
            </a:r>
            <a:r>
              <a:rPr lang="es-ES" sz="2400" dirty="0">
                <a:solidFill>
                  <a:srgbClr val="0070C0"/>
                </a:solidFill>
                <a:latin typeface="Franklin Gothic Book" pitchFamily="34" charset="0"/>
              </a:rPr>
              <a:t>en las ciudades, </a:t>
            </a:r>
            <a:r>
              <a:rPr lang="es-ES" sz="2400" dirty="0" smtClean="0">
                <a:solidFill>
                  <a:srgbClr val="0070C0"/>
                </a:solidFill>
                <a:latin typeface="Franklin Gothic Book" pitchFamily="34" charset="0"/>
              </a:rPr>
              <a:t>utilizando los </a:t>
            </a:r>
            <a:r>
              <a:rPr lang="es-ES" sz="2400" dirty="0">
                <a:solidFill>
                  <a:srgbClr val="0070C0"/>
                </a:solidFill>
                <a:latin typeface="Franklin Gothic Book" pitchFamily="34" charset="0"/>
              </a:rPr>
              <a:t>recursos locales, como mano de obra, espacios, agua, desechos sólidos orgánicos y químicos, así como servicios, con el fin de generar productos de autoconsumo y también destinados a la producción de alimentos para </a:t>
            </a:r>
            <a:r>
              <a:rPr lang="es-ES" sz="2400" dirty="0" smtClean="0">
                <a:solidFill>
                  <a:srgbClr val="0070C0"/>
                </a:solidFill>
                <a:latin typeface="Franklin Gothic Book" pitchFamily="34" charset="0"/>
              </a:rPr>
              <a:t>la venta </a:t>
            </a:r>
            <a:r>
              <a:rPr lang="es-ES" sz="2400" dirty="0">
                <a:solidFill>
                  <a:srgbClr val="0070C0"/>
                </a:solidFill>
                <a:latin typeface="Franklin Gothic Book" pitchFamily="34" charset="0"/>
              </a:rPr>
              <a:t>en el mercado.</a:t>
            </a:r>
            <a:endParaRPr lang="es-EC" sz="2400" dirty="0">
              <a:solidFill>
                <a:srgbClr val="0070C0"/>
              </a:solidFill>
              <a:latin typeface="Franklin Gothic Book" pitchFamily="34" charset="0"/>
            </a:endParaRPr>
          </a:p>
          <a:p>
            <a:pPr>
              <a:buNone/>
            </a:pPr>
            <a:endParaRPr lang="es-EC" dirty="0"/>
          </a:p>
        </p:txBody>
      </p:sp>
      <p:pic>
        <p:nvPicPr>
          <p:cNvPr id="8" name="Picture 1" descr="DSC04479.JPG"/>
          <p:cNvPicPr>
            <a:picLocks noChangeAspect="1"/>
          </p:cNvPicPr>
          <p:nvPr/>
        </p:nvPicPr>
        <p:blipFill>
          <a:blip r:embed="rId3" cstate="print">
            <a:extLst>
              <a:ext uri="{28A0092B-C50C-407E-A947-70E740481C1C}">
                <a14:useLocalDpi xmlns:a14="http://schemas.microsoft.com/office/drawing/2010/main" val="0"/>
              </a:ext>
            </a:extLst>
          </a:blip>
          <a:srcRect t="19231"/>
          <a:stretch>
            <a:fillRect/>
          </a:stretch>
        </p:blipFill>
        <p:spPr>
          <a:xfrm>
            <a:off x="2285984" y="4071942"/>
            <a:ext cx="4548524" cy="2478132"/>
          </a:xfrm>
          <a:prstGeom prst="round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787</TotalTime>
  <Words>1515</Words>
  <Application>Microsoft Office PowerPoint</Application>
  <PresentationFormat>Presentación en pantalla (4:3)</PresentationFormat>
  <Paragraphs>410</Paragraphs>
  <Slides>34</Slides>
  <Notes>0</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       UNIVERSIDAD TÉCNICA DEL NORTE   FACULTAD DE INGENIERÍA EN CIENCIAS  AGROPECUARIAS Y AMBIENTALES   ESCUELA DE INGENIERÍA AGROPECUARIA   “IMPLEMENTACIÓN DE AGRICULTURA URBANA CON LA TÉCNICA DEL PIE CUADRADO Y DETERMINACIÓN DE SU PRODUCTIVIDAD CON CINCO SUSTRATOS EN IBARRA-IMBABURA”   AUTORES FARINANGO VIÑACHI JUAN CARLOS GUAMÁN MUGMAL CRISTIAN FABIÁN TUTOR Ing. Franklin Valverde M.sc.    Ibarra – Ecuador 2014 </vt:lpstr>
      <vt:lpstr>CAPÍTULO I INTRODUCCÍON</vt:lpstr>
      <vt:lpstr>PROBLEMA</vt:lpstr>
      <vt:lpstr>JUSTIFICACIÓN</vt:lpstr>
      <vt:lpstr>OBJETIVO GENERAL</vt:lpstr>
      <vt:lpstr>OBJETIVOS ESPECÍFICOS</vt:lpstr>
      <vt:lpstr>HIPÓTESIS </vt:lpstr>
      <vt:lpstr>CAPÍTULO II  REVISIÓN DE LITERATURA </vt:lpstr>
      <vt:lpstr>AGRICULTURA URBANA</vt:lpstr>
      <vt:lpstr>SOSTENIBILIDAD DE LA AGRICULTURA URBANA</vt:lpstr>
      <vt:lpstr>LA TÉCNICA DEL PIE CUADRADO</vt:lpstr>
      <vt:lpstr>Espaciamiento entre plantas</vt:lpstr>
      <vt:lpstr>CAPÍTULO III  MATERIALES Y MÉTODOS</vt:lpstr>
      <vt:lpstr>MATERIALES Y EQUIPOS</vt:lpstr>
      <vt:lpstr>MÉTODOS</vt:lpstr>
      <vt:lpstr>DISEÑO EXPERIMENTAL</vt:lpstr>
      <vt:lpstr>CARACTERISTICAS DEL EXPERIMENTO</vt:lpstr>
      <vt:lpstr>ANÁLISIS ESTADISTICO</vt:lpstr>
      <vt:lpstr>VARIABLES EVALUADAS</vt:lpstr>
      <vt:lpstr>MANEJO ESPECÍFICO DEL EXPERIMENTO</vt:lpstr>
      <vt:lpstr>CAPÍTULO IV  RESULTADOS Y DISCUSIÓN</vt:lpstr>
      <vt:lpstr>LECHUGA</vt:lpstr>
      <vt:lpstr>Rendimiento g/parcela neta</vt:lpstr>
      <vt:lpstr>Días a la cosecha</vt:lpstr>
      <vt:lpstr>BRÓCOLI</vt:lpstr>
      <vt:lpstr>Rendimiento g/parcela neta</vt:lpstr>
      <vt:lpstr>Días a la cosecha</vt:lpstr>
      <vt:lpstr>Relación beneficio/costo</vt:lpstr>
      <vt:lpstr>CONCLUSIONES</vt:lpstr>
      <vt:lpstr>Presentación de PowerPoint</vt:lpstr>
      <vt:lpstr>Presentación de PowerPoint</vt:lpstr>
      <vt:lpstr>RECOMENDACIONES</vt:lpstr>
      <vt:lpstr>Presentación de PowerPoint</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Sandrita</dc:creator>
  <cp:lastModifiedBy>AMERICAN</cp:lastModifiedBy>
  <cp:revision>90</cp:revision>
  <dcterms:created xsi:type="dcterms:W3CDTF">2014-03-16T17:12:36Z</dcterms:created>
  <dcterms:modified xsi:type="dcterms:W3CDTF">2014-07-09T21:53:24Z</dcterms:modified>
</cp:coreProperties>
</file>