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4" r:id="rId2"/>
    <p:sldId id="256" r:id="rId3"/>
    <p:sldId id="258" r:id="rId4"/>
    <p:sldId id="259" r:id="rId5"/>
    <p:sldId id="260" r:id="rId6"/>
    <p:sldId id="270"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3300"/>
    <a:srgbClr val="CCFF99"/>
    <a:srgbClr val="FF0066"/>
    <a:srgbClr val="FF99CC"/>
    <a:srgbClr val="3399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84" y="-3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Ventas</c:v>
                </c:pt>
              </c:strCache>
            </c:strRef>
          </c:tx>
          <c:explosion val="25"/>
          <c:dPt>
            <c:idx val="0"/>
            <c:bubble3D val="0"/>
            <c:spPr>
              <a:solidFill>
                <a:srgbClr val="2BFD0F"/>
              </a:solidFill>
            </c:spPr>
          </c:dPt>
          <c:dPt>
            <c:idx val="1"/>
            <c:bubble3D val="0"/>
            <c:spPr>
              <a:solidFill>
                <a:srgbClr val="FA8612"/>
              </a:solidFill>
            </c:spPr>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dPt>
          <c:dPt>
            <c:idx val="13"/>
            <c:bubble3D val="0"/>
          </c:dPt>
          <c:dPt>
            <c:idx val="14"/>
            <c:bubble3D val="0"/>
          </c:dPt>
          <c:dPt>
            <c:idx val="15"/>
            <c:bubble3D val="0"/>
          </c:dPt>
          <c:dPt>
            <c:idx val="16"/>
            <c:bubble3D val="0"/>
          </c:dPt>
          <c:dPt>
            <c:idx val="17"/>
            <c:bubble3D val="0"/>
          </c:dPt>
          <c:dPt>
            <c:idx val="18"/>
            <c:bubble3D val="0"/>
          </c:dPt>
          <c:dPt>
            <c:idx val="19"/>
            <c:bubble3D val="0"/>
          </c:dPt>
          <c:dPt>
            <c:idx val="20"/>
            <c:bubble3D val="0"/>
          </c:dPt>
          <c:dPt>
            <c:idx val="21"/>
            <c:bubble3D val="0"/>
          </c:dPt>
          <c:dPt>
            <c:idx val="22"/>
            <c:bubble3D val="0"/>
          </c:dPt>
          <c:dPt>
            <c:idx val="23"/>
            <c:bubble3D val="0"/>
          </c:dPt>
          <c:dPt>
            <c:idx val="24"/>
            <c:bubble3D val="0"/>
          </c:dPt>
          <c:dPt>
            <c:idx val="25"/>
            <c:bubble3D val="0"/>
          </c:dPt>
          <c:dPt>
            <c:idx val="26"/>
            <c:bubble3D val="0"/>
          </c:dPt>
          <c:dPt>
            <c:idx val="27"/>
            <c:bubble3D val="0"/>
          </c:dPt>
          <c:dPt>
            <c:idx val="28"/>
            <c:bubble3D val="0"/>
          </c:dPt>
          <c:dPt>
            <c:idx val="29"/>
            <c:bubble3D val="0"/>
          </c:dPt>
          <c:dPt>
            <c:idx val="30"/>
            <c:bubble3D val="0"/>
          </c:dPt>
          <c:dPt>
            <c:idx val="31"/>
            <c:bubble3D val="0"/>
          </c:dPt>
          <c:dPt>
            <c:idx val="32"/>
            <c:bubble3D val="0"/>
          </c:dPt>
          <c:dPt>
            <c:idx val="33"/>
            <c:bubble3D val="0"/>
          </c:dPt>
          <c:dPt>
            <c:idx val="34"/>
            <c:bubble3D val="0"/>
          </c:dPt>
          <c:dPt>
            <c:idx val="35"/>
            <c:bubble3D val="0"/>
          </c:dPt>
          <c:dPt>
            <c:idx val="36"/>
            <c:bubble3D val="0"/>
          </c:dPt>
          <c:dPt>
            <c:idx val="37"/>
            <c:bubble3D val="0"/>
          </c:dPt>
          <c:dPt>
            <c:idx val="38"/>
            <c:bubble3D val="0"/>
          </c:dPt>
          <c:dPt>
            <c:idx val="39"/>
            <c:bubble3D val="0"/>
          </c:dPt>
          <c:dLbls>
            <c:dLbl>
              <c:idx val="34"/>
              <c:layout>
                <c:manualLayout>
                  <c:x val="-0.21964641696113074"/>
                  <c:y val="-3.8492341943518846E-2"/>
                </c:manualLayout>
              </c:layout>
              <c:showLegendKey val="0"/>
              <c:showVal val="0"/>
              <c:showCatName val="0"/>
              <c:showSerName val="0"/>
              <c:showPercent val="1"/>
              <c:showBubbleSize val="0"/>
            </c:dLbl>
            <c:txPr>
              <a:bodyPr/>
              <a:lstStyle/>
              <a:p>
                <a:pPr>
                  <a:defRPr sz="1400"/>
                </a:pPr>
                <a:endParaRPr lang="es-EC"/>
              </a:p>
            </c:txPr>
            <c:showLegendKey val="0"/>
            <c:showVal val="0"/>
            <c:showCatName val="0"/>
            <c:showSerName val="0"/>
            <c:showPercent val="1"/>
            <c:showBubbleSize val="0"/>
            <c:showLeaderLines val="0"/>
          </c:dLbls>
          <c:cat>
            <c:strRef>
              <c:f>Hoja1!$A$2:$A$41</c:f>
              <c:strCache>
                <c:ptCount val="40"/>
                <c:pt idx="0">
                  <c:v>Asteraceae</c:v>
                </c:pt>
                <c:pt idx="1">
                  <c:v>Lamiaceae</c:v>
                </c:pt>
                <c:pt idx="2">
                  <c:v>Fabaceae</c:v>
                </c:pt>
                <c:pt idx="3">
                  <c:v>Myrtaceae</c:v>
                </c:pt>
                <c:pt idx="4">
                  <c:v>Solanaceae</c:v>
                </c:pt>
                <c:pt idx="5">
                  <c:v>Euphorbiaceae</c:v>
                </c:pt>
                <c:pt idx="6">
                  <c:v>Lauraceae</c:v>
                </c:pt>
                <c:pt idx="7">
                  <c:v>Rosaceae</c:v>
                </c:pt>
                <c:pt idx="8">
                  <c:v>Rutaceae</c:v>
                </c:pt>
                <c:pt idx="9">
                  <c:v>Amaranthaceae</c:v>
                </c:pt>
                <c:pt idx="10">
                  <c:v>Apiaceae</c:v>
                </c:pt>
                <c:pt idx="11">
                  <c:v>Araceae</c:v>
                </c:pt>
                <c:pt idx="12">
                  <c:v>Cucurbitaceae</c:v>
                </c:pt>
                <c:pt idx="13">
                  <c:v>Orchidaceae</c:v>
                </c:pt>
                <c:pt idx="14">
                  <c:v>Poaceae</c:v>
                </c:pt>
                <c:pt idx="15">
                  <c:v>Urticaceae</c:v>
                </c:pt>
                <c:pt idx="16">
                  <c:v>Verbenaceae</c:v>
                </c:pt>
                <c:pt idx="17">
                  <c:v>Actinidiacea</c:v>
                </c:pt>
                <c:pt idx="18">
                  <c:v>Adoxaceae</c:v>
                </c:pt>
                <c:pt idx="19">
                  <c:v>Amaryllidaceae</c:v>
                </c:pt>
                <c:pt idx="20">
                  <c:v>Aquifoliaceae</c:v>
                </c:pt>
                <c:pt idx="21">
                  <c:v>Bignoniaceae</c:v>
                </c:pt>
                <c:pt idx="22">
                  <c:v>Brassicaceae</c:v>
                </c:pt>
                <c:pt idx="23">
                  <c:v>Bromeliaceae</c:v>
                </c:pt>
                <c:pt idx="24">
                  <c:v>Chenopodiaceae</c:v>
                </c:pt>
                <c:pt idx="25">
                  <c:v>Clusiaceae</c:v>
                </c:pt>
                <c:pt idx="26">
                  <c:v>Convolvulaceae</c:v>
                </c:pt>
                <c:pt idx="27">
                  <c:v>Crassulaceae</c:v>
                </c:pt>
                <c:pt idx="28">
                  <c:v>Cunoniaceae</c:v>
                </c:pt>
                <c:pt idx="29">
                  <c:v>Equisetaceae</c:v>
                </c:pt>
                <c:pt idx="30">
                  <c:v>Musaceae</c:v>
                </c:pt>
                <c:pt idx="31">
                  <c:v>Myricaceae</c:v>
                </c:pt>
                <c:pt idx="32">
                  <c:v>Passifloraceae</c:v>
                </c:pt>
                <c:pt idx="33">
                  <c:v>Plantaginaceae</c:v>
                </c:pt>
                <c:pt idx="34">
                  <c:v>Poligonácea</c:v>
                </c:pt>
                <c:pt idx="35">
                  <c:v>Rubiaceae</c:v>
                </c:pt>
                <c:pt idx="36">
                  <c:v>Scrophulariaceae</c:v>
                </c:pt>
                <c:pt idx="37">
                  <c:v>Theaceae</c:v>
                </c:pt>
                <c:pt idx="38">
                  <c:v>Violaceae</c:v>
                </c:pt>
                <c:pt idx="39">
                  <c:v>Xanthorrhoeaceae</c:v>
                </c:pt>
              </c:strCache>
            </c:strRef>
          </c:cat>
          <c:val>
            <c:numRef>
              <c:f>Hoja1!$B$2:$B$41</c:f>
              <c:numCache>
                <c:formatCode>General</c:formatCode>
                <c:ptCount val="40"/>
                <c:pt idx="0">
                  <c:v>0.09</c:v>
                </c:pt>
                <c:pt idx="1">
                  <c:v>0.09</c:v>
                </c:pt>
                <c:pt idx="2">
                  <c:v>6.4000000000000001E-2</c:v>
                </c:pt>
                <c:pt idx="3">
                  <c:v>5.0999999999999997E-2</c:v>
                </c:pt>
                <c:pt idx="4">
                  <c:v>5.0999999999999997E-2</c:v>
                </c:pt>
                <c:pt idx="5">
                  <c:v>3.7999999999999999E-2</c:v>
                </c:pt>
                <c:pt idx="6">
                  <c:v>3.7999999999999999E-2</c:v>
                </c:pt>
                <c:pt idx="7">
                  <c:v>3.7999999999999999E-2</c:v>
                </c:pt>
                <c:pt idx="8">
                  <c:v>3.7999999999999999E-2</c:v>
                </c:pt>
                <c:pt idx="9">
                  <c:v>2.5999999999999999E-2</c:v>
                </c:pt>
                <c:pt idx="10">
                  <c:v>2.5999999999999999E-2</c:v>
                </c:pt>
                <c:pt idx="11">
                  <c:v>2.5999999999999999E-2</c:v>
                </c:pt>
                <c:pt idx="12">
                  <c:v>2.5999999999999999E-2</c:v>
                </c:pt>
                <c:pt idx="13">
                  <c:v>2.5999999999999999E-2</c:v>
                </c:pt>
                <c:pt idx="14">
                  <c:v>2.5999999999999999E-2</c:v>
                </c:pt>
                <c:pt idx="15">
                  <c:v>2.5999999999999999E-2</c:v>
                </c:pt>
                <c:pt idx="16">
                  <c:v>2.5999999999999999E-2</c:v>
                </c:pt>
                <c:pt idx="17">
                  <c:v>1.2999999999999999E-2</c:v>
                </c:pt>
                <c:pt idx="18">
                  <c:v>1.2999999999999999E-2</c:v>
                </c:pt>
                <c:pt idx="19">
                  <c:v>1.2999999999999999E-2</c:v>
                </c:pt>
                <c:pt idx="20">
                  <c:v>1.2999999999999999E-2</c:v>
                </c:pt>
                <c:pt idx="21">
                  <c:v>1.2999999999999999E-2</c:v>
                </c:pt>
                <c:pt idx="22">
                  <c:v>1.2999999999999999E-2</c:v>
                </c:pt>
                <c:pt idx="23">
                  <c:v>1.2999999999999999E-2</c:v>
                </c:pt>
                <c:pt idx="24">
                  <c:v>1.2999999999999999E-2</c:v>
                </c:pt>
                <c:pt idx="25">
                  <c:v>1.2999999999999999E-2</c:v>
                </c:pt>
                <c:pt idx="26">
                  <c:v>1.2999999999999999E-2</c:v>
                </c:pt>
                <c:pt idx="27">
                  <c:v>1.2999999999999999E-2</c:v>
                </c:pt>
                <c:pt idx="28">
                  <c:v>1.2999999999999999E-2</c:v>
                </c:pt>
                <c:pt idx="29">
                  <c:v>1.2999999999999999E-2</c:v>
                </c:pt>
                <c:pt idx="30">
                  <c:v>1.2999999999999999E-2</c:v>
                </c:pt>
                <c:pt idx="31">
                  <c:v>1.2999999999999999E-2</c:v>
                </c:pt>
                <c:pt idx="32">
                  <c:v>1.2999999999999999E-2</c:v>
                </c:pt>
                <c:pt idx="33">
                  <c:v>1.2999999999999999E-2</c:v>
                </c:pt>
                <c:pt idx="34">
                  <c:v>1.2999999999999999E-2</c:v>
                </c:pt>
                <c:pt idx="35">
                  <c:v>1.2999999999999999E-2</c:v>
                </c:pt>
                <c:pt idx="36">
                  <c:v>1.2999999999999999E-2</c:v>
                </c:pt>
                <c:pt idx="37">
                  <c:v>1.2999999999999999E-2</c:v>
                </c:pt>
                <c:pt idx="38">
                  <c:v>1.2999999999999999E-2</c:v>
                </c:pt>
                <c:pt idx="39">
                  <c:v>1.2999999999999999E-2</c:v>
                </c:pt>
              </c:numCache>
            </c:numRef>
          </c:val>
        </c:ser>
        <c:dLbls>
          <c:showLegendKey val="0"/>
          <c:showVal val="0"/>
          <c:showCatName val="0"/>
          <c:showSerName val="0"/>
          <c:showPercent val="1"/>
          <c:showBubbleSize val="0"/>
          <c:showLeaderLines val="0"/>
        </c:dLbls>
      </c:pie3DChart>
      <c:spPr>
        <a:noFill/>
        <a:ln w="25366">
          <a:noFill/>
        </a:ln>
      </c:spPr>
    </c:plotArea>
    <c:legend>
      <c:legendPos val="t"/>
      <c:layout>
        <c:manualLayout>
          <c:xMode val="edge"/>
          <c:yMode val="edge"/>
          <c:x val="1.5808133672982897E-2"/>
          <c:y val="1.3290876946712304E-2"/>
          <c:w val="0.94547710762389814"/>
          <c:h val="0.33616325522530305"/>
        </c:manualLayout>
      </c:layout>
      <c:overlay val="0"/>
      <c:txPr>
        <a:bodyPr/>
        <a:lstStyle/>
        <a:p>
          <a:pPr>
            <a:defRPr lang="es-EC" sz="1200">
              <a:latin typeface="Times New Roman" pitchFamily="18" charset="0"/>
              <a:cs typeface="Times New Roman" pitchFamily="18" charset="0"/>
            </a:defRPr>
          </a:pPr>
          <a:endParaRPr lang="es-EC"/>
        </a:p>
      </c:txPr>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Ventas</c:v>
                </c:pt>
              </c:strCache>
            </c:strRef>
          </c:tx>
          <c:explosion val="25"/>
          <c:dPt>
            <c:idx val="0"/>
            <c:bubble3D val="0"/>
          </c:dPt>
          <c:dPt>
            <c:idx val="1"/>
            <c:bubble3D val="0"/>
          </c:dPt>
          <c:dPt>
            <c:idx val="2"/>
            <c:bubble3D val="0"/>
          </c:dPt>
          <c:dPt>
            <c:idx val="3"/>
            <c:bubble3D val="0"/>
          </c:dPt>
          <c:dPt>
            <c:idx val="4"/>
            <c:bubble3D val="0"/>
          </c:dPt>
          <c:dPt>
            <c:idx val="5"/>
            <c:bubble3D val="0"/>
          </c:dPt>
          <c:dLbls>
            <c:txPr>
              <a:bodyPr/>
              <a:lstStyle/>
              <a:p>
                <a:pPr>
                  <a:defRPr sz="1400"/>
                </a:pPr>
                <a:endParaRPr lang="es-EC"/>
              </a:p>
            </c:txPr>
            <c:showLegendKey val="0"/>
            <c:showVal val="0"/>
            <c:showCatName val="0"/>
            <c:showSerName val="0"/>
            <c:showPercent val="1"/>
            <c:showBubbleSize val="0"/>
            <c:showLeaderLines val="0"/>
          </c:dLbls>
          <c:cat>
            <c:strRef>
              <c:f>Hoja1!$A$2:$A$7</c:f>
              <c:strCache>
                <c:ptCount val="6"/>
                <c:pt idx="0">
                  <c:v>Medicinal</c:v>
                </c:pt>
                <c:pt idx="1">
                  <c:v>Alimenticio</c:v>
                </c:pt>
                <c:pt idx="2">
                  <c:v>Comercial</c:v>
                </c:pt>
                <c:pt idx="3">
                  <c:v>Otros usos</c:v>
                </c:pt>
                <c:pt idx="4">
                  <c:v>Ritual</c:v>
                </c:pt>
                <c:pt idx="5">
                  <c:v>Doméstico</c:v>
                </c:pt>
              </c:strCache>
            </c:strRef>
          </c:cat>
          <c:val>
            <c:numRef>
              <c:f>Hoja1!$B$2:$B$7</c:f>
              <c:numCache>
                <c:formatCode>General</c:formatCode>
                <c:ptCount val="6"/>
                <c:pt idx="0">
                  <c:v>61.22</c:v>
                </c:pt>
                <c:pt idx="1">
                  <c:v>19.39</c:v>
                </c:pt>
                <c:pt idx="2">
                  <c:v>12.24</c:v>
                </c:pt>
                <c:pt idx="3">
                  <c:v>4.08</c:v>
                </c:pt>
                <c:pt idx="4">
                  <c:v>2.04</c:v>
                </c:pt>
                <c:pt idx="5">
                  <c:v>1.02</c:v>
                </c:pt>
              </c:numCache>
            </c:numRef>
          </c:val>
        </c:ser>
        <c:dLbls>
          <c:showLegendKey val="0"/>
          <c:showVal val="0"/>
          <c:showCatName val="0"/>
          <c:showSerName val="0"/>
          <c:showPercent val="1"/>
          <c:showBubbleSize val="0"/>
          <c:showLeaderLines val="0"/>
        </c:dLbls>
      </c:pie3DChart>
      <c:spPr>
        <a:noFill/>
        <a:ln w="25317">
          <a:noFill/>
        </a:ln>
      </c:spPr>
    </c:plotArea>
    <c:legend>
      <c:legendPos val="r"/>
      <c:layout/>
      <c:overlay val="0"/>
      <c:txPr>
        <a:bodyPr/>
        <a:lstStyle/>
        <a:p>
          <a:pPr>
            <a:defRPr lang="es-EC" sz="1600">
              <a:latin typeface="Times New Roman" pitchFamily="18" charset="0"/>
              <a:cs typeface="Times New Roman" pitchFamily="18" charset="0"/>
            </a:defRPr>
          </a:pPr>
          <a:endParaRPr lang="es-EC"/>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3.4029510859700254E-2"/>
          <c:y val="0.10791127835164911"/>
          <c:w val="0.5868824437146356"/>
          <c:h val="0.89208872164835096"/>
        </c:manualLayout>
      </c:layout>
      <c:pie3DChart>
        <c:varyColors val="1"/>
        <c:ser>
          <c:idx val="0"/>
          <c:order val="0"/>
          <c:tx>
            <c:strRef>
              <c:f>Hoja1!$B$1</c:f>
              <c:strCache>
                <c:ptCount val="1"/>
                <c:pt idx="0">
                  <c:v>Ventas</c:v>
                </c:pt>
              </c:strCache>
            </c:strRef>
          </c:tx>
          <c:explosion val="25"/>
          <c:dPt>
            <c:idx val="0"/>
            <c:bubble3D val="0"/>
          </c:dPt>
          <c:dPt>
            <c:idx val="1"/>
            <c:bubble3D val="0"/>
          </c:dPt>
          <c:dPt>
            <c:idx val="2"/>
            <c:bubble3D val="0"/>
          </c:dPt>
          <c:dPt>
            <c:idx val="3"/>
            <c:bubble3D val="0"/>
          </c:dPt>
          <c:dLbls>
            <c:txPr>
              <a:bodyPr/>
              <a:lstStyle/>
              <a:p>
                <a:pPr>
                  <a:defRPr sz="1600"/>
                </a:pPr>
                <a:endParaRPr lang="es-EC"/>
              </a:p>
            </c:txPr>
            <c:showLegendKey val="0"/>
            <c:showVal val="0"/>
            <c:showCatName val="0"/>
            <c:showSerName val="0"/>
            <c:showPercent val="1"/>
            <c:showBubbleSize val="0"/>
            <c:showLeaderLines val="0"/>
          </c:dLbls>
          <c:cat>
            <c:strRef>
              <c:f>Hoja1!$A$2:$A$5</c:f>
              <c:strCache>
                <c:ptCount val="4"/>
                <c:pt idx="0">
                  <c:v>Huerto </c:v>
                </c:pt>
                <c:pt idx="1">
                  <c:v>Bosque secundario </c:v>
                </c:pt>
                <c:pt idx="2">
                  <c:v>Parcela agroforestal </c:v>
                </c:pt>
                <c:pt idx="3">
                  <c:v>Bosque primario </c:v>
                </c:pt>
              </c:strCache>
            </c:strRef>
          </c:cat>
          <c:val>
            <c:numRef>
              <c:f>Hoja1!$B$2:$B$5</c:f>
              <c:numCache>
                <c:formatCode>General</c:formatCode>
                <c:ptCount val="4"/>
                <c:pt idx="0">
                  <c:v>61.73</c:v>
                </c:pt>
                <c:pt idx="1">
                  <c:v>27.16</c:v>
                </c:pt>
                <c:pt idx="2">
                  <c:v>11.11</c:v>
                </c:pt>
                <c:pt idx="3">
                  <c:v>0</c:v>
                </c:pt>
              </c:numCache>
            </c:numRef>
          </c:val>
        </c:ser>
        <c:dLbls>
          <c:showLegendKey val="0"/>
          <c:showVal val="0"/>
          <c:showCatName val="0"/>
          <c:showSerName val="0"/>
          <c:showPercent val="1"/>
          <c:showBubbleSize val="0"/>
          <c:showLeaderLines val="0"/>
        </c:dLbls>
      </c:pie3DChart>
      <c:spPr>
        <a:noFill/>
        <a:ln w="25381">
          <a:noFill/>
        </a:ln>
      </c:spPr>
    </c:plotArea>
    <c:legend>
      <c:legendPos val="r"/>
      <c:layout/>
      <c:overlay val="0"/>
      <c:txPr>
        <a:bodyPr/>
        <a:lstStyle/>
        <a:p>
          <a:pPr>
            <a:defRPr lang="es-EC" sz="1400">
              <a:latin typeface="Times New Roman" pitchFamily="18" charset="0"/>
              <a:cs typeface="Times New Roman" pitchFamily="18" charset="0"/>
            </a:defRPr>
          </a:pPr>
          <a:endParaRPr lang="es-EC"/>
        </a:p>
      </c:txPr>
    </c:legend>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Ventas</c:v>
                </c:pt>
              </c:strCache>
            </c:strRef>
          </c:tx>
          <c:explosion val="25"/>
          <c:dPt>
            <c:idx val="0"/>
            <c:bubble3D val="0"/>
          </c:dPt>
          <c:dPt>
            <c:idx val="1"/>
            <c:bubble3D val="0"/>
          </c:dPt>
          <c:dPt>
            <c:idx val="2"/>
            <c:bubble3D val="0"/>
          </c:dPt>
          <c:dPt>
            <c:idx val="3"/>
            <c:bubble3D val="0"/>
          </c:dPt>
          <c:dPt>
            <c:idx val="4"/>
            <c:bubble3D val="0"/>
          </c:dPt>
          <c:dLbls>
            <c:txPr>
              <a:bodyPr/>
              <a:lstStyle/>
              <a:p>
                <a:pPr>
                  <a:defRPr sz="1800"/>
                </a:pPr>
                <a:endParaRPr lang="es-EC"/>
              </a:p>
            </c:txPr>
            <c:showLegendKey val="0"/>
            <c:showVal val="0"/>
            <c:showCatName val="0"/>
            <c:showSerName val="0"/>
            <c:showPercent val="1"/>
            <c:showBubbleSize val="0"/>
            <c:showLeaderLines val="0"/>
          </c:dLbls>
          <c:cat>
            <c:strRef>
              <c:f>Hoja1!$A$2:$A$6</c:f>
              <c:strCache>
                <c:ptCount val="5"/>
                <c:pt idx="0">
                  <c:v>Hierba  </c:v>
                </c:pt>
                <c:pt idx="1">
                  <c:v>Árbol </c:v>
                </c:pt>
                <c:pt idx="2">
                  <c:v>Arbusto </c:v>
                </c:pt>
                <c:pt idx="3">
                  <c:v>Liana </c:v>
                </c:pt>
                <c:pt idx="4">
                  <c:v>Palma </c:v>
                </c:pt>
              </c:strCache>
            </c:strRef>
          </c:cat>
          <c:val>
            <c:numRef>
              <c:f>Hoja1!$B$2:$B$6</c:f>
              <c:numCache>
                <c:formatCode>General</c:formatCode>
                <c:ptCount val="5"/>
                <c:pt idx="0">
                  <c:v>47.62</c:v>
                </c:pt>
                <c:pt idx="1">
                  <c:v>32.14</c:v>
                </c:pt>
                <c:pt idx="2">
                  <c:v>13.1</c:v>
                </c:pt>
                <c:pt idx="3">
                  <c:v>5.95</c:v>
                </c:pt>
                <c:pt idx="4">
                  <c:v>1.19</c:v>
                </c:pt>
              </c:numCache>
            </c:numRef>
          </c:val>
        </c:ser>
        <c:dLbls>
          <c:showLegendKey val="0"/>
          <c:showVal val="0"/>
          <c:showCatName val="0"/>
          <c:showSerName val="0"/>
          <c:showPercent val="1"/>
          <c:showBubbleSize val="0"/>
          <c:showLeaderLines val="0"/>
        </c:dLbls>
      </c:pie3DChart>
      <c:spPr>
        <a:noFill/>
        <a:ln w="25322">
          <a:noFill/>
        </a:ln>
      </c:spPr>
    </c:plotArea>
    <c:legend>
      <c:legendPos val="r"/>
      <c:layout/>
      <c:overlay val="0"/>
      <c:txPr>
        <a:bodyPr/>
        <a:lstStyle/>
        <a:p>
          <a:pPr>
            <a:defRPr lang="es-EC" sz="1400">
              <a:latin typeface="Times New Roman" pitchFamily="18" charset="0"/>
              <a:cs typeface="Times New Roman" pitchFamily="18" charset="0"/>
            </a:defRPr>
          </a:pPr>
          <a:endParaRPr lang="es-EC"/>
        </a:p>
      </c:txPr>
    </c:legend>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Ventas</c:v>
                </c:pt>
              </c:strCache>
            </c:strRef>
          </c:tx>
          <c:explosion val="25"/>
          <c:dPt>
            <c:idx val="0"/>
            <c:bubble3D val="0"/>
          </c:dPt>
          <c:dPt>
            <c:idx val="1"/>
            <c:bubble3D val="0"/>
          </c:dPt>
          <c:dPt>
            <c:idx val="2"/>
            <c:bubble3D val="0"/>
          </c:dPt>
          <c:dPt>
            <c:idx val="3"/>
            <c:bubble3D val="0"/>
          </c:dPt>
          <c:dPt>
            <c:idx val="4"/>
            <c:bubble3D val="0"/>
          </c:dPt>
          <c:dPt>
            <c:idx val="5"/>
            <c:bubble3D val="0"/>
          </c:dPt>
          <c:dLbls>
            <c:txPr>
              <a:bodyPr/>
              <a:lstStyle/>
              <a:p>
                <a:pPr>
                  <a:defRPr sz="1600"/>
                </a:pPr>
                <a:endParaRPr lang="es-EC"/>
              </a:p>
            </c:txPr>
            <c:showLegendKey val="0"/>
            <c:showVal val="0"/>
            <c:showCatName val="0"/>
            <c:showSerName val="0"/>
            <c:showPercent val="1"/>
            <c:showBubbleSize val="0"/>
            <c:showLeaderLines val="0"/>
          </c:dLbls>
          <c:cat>
            <c:strRef>
              <c:f>Hoja1!$A$2:$A$7</c:f>
              <c:strCache>
                <c:ptCount val="6"/>
                <c:pt idx="0">
                  <c:v>Hojas </c:v>
                </c:pt>
                <c:pt idx="1">
                  <c:v>Fuste </c:v>
                </c:pt>
                <c:pt idx="2">
                  <c:v>Fruto </c:v>
                </c:pt>
                <c:pt idx="3">
                  <c:v>Flor </c:v>
                </c:pt>
                <c:pt idx="4">
                  <c:v>Raíz</c:v>
                </c:pt>
                <c:pt idx="5">
                  <c:v>Látex </c:v>
                </c:pt>
              </c:strCache>
            </c:strRef>
          </c:cat>
          <c:val>
            <c:numRef>
              <c:f>Hoja1!$B$2:$B$7</c:f>
              <c:numCache>
                <c:formatCode>General</c:formatCode>
                <c:ptCount val="6"/>
                <c:pt idx="0">
                  <c:v>48.67</c:v>
                </c:pt>
                <c:pt idx="1">
                  <c:v>17.7</c:v>
                </c:pt>
                <c:pt idx="2">
                  <c:v>15.04</c:v>
                </c:pt>
                <c:pt idx="3">
                  <c:v>11.5</c:v>
                </c:pt>
                <c:pt idx="4">
                  <c:v>6.19</c:v>
                </c:pt>
                <c:pt idx="5">
                  <c:v>0.88</c:v>
                </c:pt>
              </c:numCache>
            </c:numRef>
          </c:val>
        </c:ser>
        <c:dLbls>
          <c:showLegendKey val="0"/>
          <c:showVal val="0"/>
          <c:showCatName val="0"/>
          <c:showSerName val="0"/>
          <c:showPercent val="1"/>
          <c:showBubbleSize val="0"/>
          <c:showLeaderLines val="0"/>
        </c:dLbls>
      </c:pie3DChart>
      <c:spPr>
        <a:noFill/>
        <a:ln w="25346">
          <a:noFill/>
        </a:ln>
      </c:spPr>
    </c:plotArea>
    <c:legend>
      <c:legendPos val="r"/>
      <c:layout/>
      <c:overlay val="0"/>
      <c:txPr>
        <a:bodyPr/>
        <a:lstStyle/>
        <a:p>
          <a:pPr>
            <a:defRPr lang="es-EC" sz="1600">
              <a:latin typeface="Times New Roman" pitchFamily="18" charset="0"/>
              <a:cs typeface="Times New Roman" pitchFamily="18" charset="0"/>
            </a:defRPr>
          </a:pPr>
          <a:endParaRPr lang="es-EC"/>
        </a:p>
      </c:txPr>
    </c:legend>
    <c:plotVisOnly val="1"/>
    <c:dispBlanksAs val="zero"/>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Ventas</c:v>
                </c:pt>
              </c:strCache>
            </c:strRef>
          </c:tx>
          <c:explosion val="25"/>
          <c:dPt>
            <c:idx val="0"/>
            <c:bubble3D val="0"/>
          </c:dPt>
          <c:dPt>
            <c:idx val="1"/>
            <c:bubble3D val="0"/>
          </c:dPt>
          <c:dLbls>
            <c:txPr>
              <a:bodyPr/>
              <a:lstStyle/>
              <a:p>
                <a:pPr>
                  <a:defRPr sz="1600"/>
                </a:pPr>
                <a:endParaRPr lang="es-EC"/>
              </a:p>
            </c:txPr>
            <c:showLegendKey val="0"/>
            <c:showVal val="0"/>
            <c:showCatName val="0"/>
            <c:showSerName val="0"/>
            <c:showPercent val="1"/>
            <c:showBubbleSize val="0"/>
            <c:showLeaderLines val="0"/>
          </c:dLbls>
          <c:cat>
            <c:strRef>
              <c:f>Hoja1!$A$2:$A$3</c:f>
              <c:strCache>
                <c:ptCount val="2"/>
                <c:pt idx="0">
                  <c:v>Nativa </c:v>
                </c:pt>
                <c:pt idx="1">
                  <c:v>Introducida </c:v>
                </c:pt>
              </c:strCache>
            </c:strRef>
          </c:cat>
          <c:val>
            <c:numRef>
              <c:f>Hoja1!$B$2:$B$3</c:f>
              <c:numCache>
                <c:formatCode>General</c:formatCode>
                <c:ptCount val="2"/>
                <c:pt idx="0">
                  <c:v>65.38</c:v>
                </c:pt>
                <c:pt idx="1">
                  <c:v>34.619999999999997</c:v>
                </c:pt>
              </c:numCache>
            </c:numRef>
          </c:val>
        </c:ser>
        <c:dLbls>
          <c:showLegendKey val="0"/>
          <c:showVal val="0"/>
          <c:showCatName val="0"/>
          <c:showSerName val="0"/>
          <c:showPercent val="1"/>
          <c:showBubbleSize val="0"/>
          <c:showLeaderLines val="0"/>
        </c:dLbls>
      </c:pie3DChart>
      <c:spPr>
        <a:noFill/>
        <a:ln w="25333">
          <a:noFill/>
        </a:ln>
      </c:spPr>
    </c:plotArea>
    <c:legend>
      <c:legendPos val="r"/>
      <c:layout>
        <c:manualLayout>
          <c:xMode val="edge"/>
          <c:yMode val="edge"/>
          <c:x val="0.82564397253373623"/>
          <c:y val="0.4215315061126218"/>
          <c:w val="0.15920451231474853"/>
          <c:h val="9.5204048287624091E-2"/>
        </c:manualLayout>
      </c:layout>
      <c:overlay val="0"/>
      <c:txPr>
        <a:bodyPr/>
        <a:lstStyle/>
        <a:p>
          <a:pPr>
            <a:defRPr lang="es-EC" sz="1600">
              <a:latin typeface="Times New Roman" pitchFamily="18" charset="0"/>
              <a:cs typeface="Times New Roman" pitchFamily="18" charset="0"/>
            </a:defRPr>
          </a:pPr>
          <a:endParaRPr lang="es-EC"/>
        </a:p>
      </c:txPr>
    </c:legend>
    <c:plotVisOnly val="1"/>
    <c:dispBlanksAs val="zero"/>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lang="es-EC"/>
          </a:pPr>
          <a:endParaRPr lang="es-EC"/>
        </a:p>
      </c:txPr>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Hoja1!$B$1</c:f>
              <c:strCache>
                <c:ptCount val="1"/>
                <c:pt idx="0">
                  <c:v>IVIER</c:v>
                </c:pt>
              </c:strCache>
            </c:strRef>
          </c:tx>
          <c:invertIfNegative val="0"/>
          <c:cat>
            <c:strRef>
              <c:f>Hoja1!$A$2:$A$14</c:f>
              <c:strCache>
                <c:ptCount val="13"/>
                <c:pt idx="0">
                  <c:v>Granadilla</c:v>
                </c:pt>
                <c:pt idx="1">
                  <c:v>Laurel</c:v>
                </c:pt>
                <c:pt idx="2">
                  <c:v>Limón</c:v>
                </c:pt>
                <c:pt idx="3">
                  <c:v>Marco</c:v>
                </c:pt>
                <c:pt idx="4">
                  <c:v>Berros</c:v>
                </c:pt>
                <c:pt idx="5">
                  <c:v>Níspero</c:v>
                </c:pt>
                <c:pt idx="6">
                  <c:v>Guayaba</c:v>
                </c:pt>
                <c:pt idx="7">
                  <c:v>Paico</c:v>
                </c:pt>
                <c:pt idx="8">
                  <c:v>Tomate de árbol</c:v>
                </c:pt>
                <c:pt idx="9">
                  <c:v>Tipo</c:v>
                </c:pt>
                <c:pt idx="10">
                  <c:v>Uvilla</c:v>
                </c:pt>
                <c:pt idx="11">
                  <c:v>Pispura</c:v>
                </c:pt>
                <c:pt idx="12">
                  <c:v>Perejil</c:v>
                </c:pt>
              </c:strCache>
            </c:strRef>
          </c:cat>
          <c:val>
            <c:numRef>
              <c:f>Hoja1!$B$2:$B$14</c:f>
              <c:numCache>
                <c:formatCode>General</c:formatCode>
                <c:ptCount val="13"/>
                <c:pt idx="0">
                  <c:v>300.23</c:v>
                </c:pt>
                <c:pt idx="1">
                  <c:v>295.24</c:v>
                </c:pt>
                <c:pt idx="2">
                  <c:v>258.95999999999998</c:v>
                </c:pt>
                <c:pt idx="3">
                  <c:v>254.88</c:v>
                </c:pt>
                <c:pt idx="4">
                  <c:v>239.91</c:v>
                </c:pt>
                <c:pt idx="5">
                  <c:v>239</c:v>
                </c:pt>
                <c:pt idx="6">
                  <c:v>236.73</c:v>
                </c:pt>
                <c:pt idx="7">
                  <c:v>235.37</c:v>
                </c:pt>
                <c:pt idx="8">
                  <c:v>233.11</c:v>
                </c:pt>
                <c:pt idx="9">
                  <c:v>231.75</c:v>
                </c:pt>
                <c:pt idx="10">
                  <c:v>230.84</c:v>
                </c:pt>
                <c:pt idx="11">
                  <c:v>224.04</c:v>
                </c:pt>
                <c:pt idx="12">
                  <c:v>224.04</c:v>
                </c:pt>
              </c:numCache>
            </c:numRef>
          </c:val>
        </c:ser>
        <c:dLbls>
          <c:showLegendKey val="0"/>
          <c:showVal val="0"/>
          <c:showCatName val="0"/>
          <c:showSerName val="0"/>
          <c:showPercent val="0"/>
          <c:showBubbleSize val="0"/>
        </c:dLbls>
        <c:gapWidth val="150"/>
        <c:shape val="box"/>
        <c:axId val="44363776"/>
        <c:axId val="44365312"/>
        <c:axId val="0"/>
      </c:bar3DChart>
      <c:catAx>
        <c:axId val="44363776"/>
        <c:scaling>
          <c:orientation val="minMax"/>
        </c:scaling>
        <c:delete val="0"/>
        <c:axPos val="b"/>
        <c:numFmt formatCode="General" sourceLinked="1"/>
        <c:majorTickMark val="none"/>
        <c:minorTickMark val="none"/>
        <c:tickLblPos val="nextTo"/>
        <c:txPr>
          <a:bodyPr/>
          <a:lstStyle/>
          <a:p>
            <a:pPr>
              <a:defRPr lang="es-EC" sz="1400"/>
            </a:pPr>
            <a:endParaRPr lang="es-EC"/>
          </a:p>
        </c:txPr>
        <c:crossAx val="44365312"/>
        <c:crosses val="autoZero"/>
        <c:auto val="1"/>
        <c:lblAlgn val="ctr"/>
        <c:lblOffset val="100"/>
        <c:noMultiLvlLbl val="0"/>
      </c:catAx>
      <c:valAx>
        <c:axId val="44365312"/>
        <c:scaling>
          <c:orientation val="minMax"/>
        </c:scaling>
        <c:delete val="0"/>
        <c:axPos val="l"/>
        <c:majorGridlines/>
        <c:title>
          <c:tx>
            <c:rich>
              <a:bodyPr/>
              <a:lstStyle/>
              <a:p>
                <a:pPr>
                  <a:defRPr sz="999" b="1" i="0" u="none" strike="noStrike" baseline="0">
                    <a:solidFill>
                      <a:srgbClr val="000000"/>
                    </a:solidFill>
                    <a:latin typeface="Calibri"/>
                    <a:ea typeface="Calibri"/>
                    <a:cs typeface="Calibri"/>
                  </a:defRPr>
                </a:pPr>
                <a:r>
                  <a:rPr lang="es-EC"/>
                  <a:t>IVIER</a:t>
                </a:r>
              </a:p>
            </c:rich>
          </c:tx>
          <c:layout/>
          <c:overlay val="0"/>
        </c:title>
        <c:numFmt formatCode="General" sourceLinked="1"/>
        <c:majorTickMark val="out"/>
        <c:minorTickMark val="none"/>
        <c:tickLblPos val="nextTo"/>
        <c:txPr>
          <a:bodyPr/>
          <a:lstStyle/>
          <a:p>
            <a:pPr>
              <a:defRPr lang="es-EC"/>
            </a:pPr>
            <a:endParaRPr lang="es-EC"/>
          </a:p>
        </c:txPr>
        <c:crossAx val="44363776"/>
        <c:crosses val="autoZero"/>
        <c:crossBetween val="between"/>
      </c:valAx>
      <c:spPr>
        <a:noFill/>
        <a:ln w="25382">
          <a:noFill/>
        </a:ln>
      </c:spPr>
    </c:plotArea>
    <c:legend>
      <c:legendPos val="r"/>
      <c:legendEntry>
        <c:idx val="0"/>
        <c:txPr>
          <a:bodyPr/>
          <a:lstStyle/>
          <a:p>
            <a:pPr>
              <a:defRPr lang="es-EC" sz="1200"/>
            </a:pPr>
            <a:endParaRPr lang="es-EC"/>
          </a:p>
        </c:txPr>
      </c:legendEntry>
      <c:layout/>
      <c:overlay val="0"/>
      <c:txPr>
        <a:bodyPr/>
        <a:lstStyle/>
        <a:p>
          <a:pPr>
            <a:defRPr lang="es-EC"/>
          </a:pPr>
          <a:endParaRPr lang="es-EC"/>
        </a:p>
      </c:txPr>
    </c:legend>
    <c:plotVisOnly val="1"/>
    <c:dispBlanksAs val="gap"/>
    <c:showDLblsOverMax val="0"/>
  </c:chart>
  <c:externalData r:id="rId2">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685800" y="2130425"/>
            <a:ext cx="7772400" cy="1470025"/>
          </a:xfrm>
        </p:spPr>
        <p:txBody>
          <a:bodyPr/>
          <a:lstStyle>
            <a:lvl1pPr>
              <a:defRPr>
                <a:solidFill>
                  <a:schemeClr val="tx1"/>
                </a:solidFill>
              </a:defRPr>
            </a:lvl1pPr>
          </a:lstStyle>
          <a:p>
            <a:pPr lvl="0"/>
            <a:r>
              <a:rPr lang="es-ES" noProof="0" smtClean="0"/>
              <a:t>Haga clic para modificar el estilo de título del patrón</a:t>
            </a:r>
            <a:endParaRPr lang="en-US" noProof="0" smtClean="0"/>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tx1"/>
                </a:solidFill>
              </a:defRPr>
            </a:lvl1pPr>
          </a:lstStyle>
          <a:p>
            <a:pPr lvl="0"/>
            <a:r>
              <a:rPr lang="es-ES" noProof="0" smtClean="0"/>
              <a:t>Haga clic para modificar el estilo de subtítulo del patrón</a:t>
            </a:r>
            <a:endParaRPr lang="en-US" noProof="0" smtClean="0"/>
          </a:p>
        </p:txBody>
      </p:sp>
      <p:sp>
        <p:nvSpPr>
          <p:cNvPr id="3083" name="Rectangle 11"/>
          <p:cNvSpPr>
            <a:spLocks noGrp="1" noChangeArrowheads="1"/>
          </p:cNvSpPr>
          <p:nvPr>
            <p:ph type="dt" sz="half" idx="2"/>
          </p:nvPr>
        </p:nvSpPr>
        <p:spPr/>
        <p:txBody>
          <a:bodyPr/>
          <a:lstStyle>
            <a:lvl1pPr>
              <a:defRPr b="1">
                <a:solidFill>
                  <a:srgbClr val="F8F8F8"/>
                </a:solidFill>
              </a:defRPr>
            </a:lvl1pPr>
          </a:lstStyle>
          <a:p>
            <a:fld id="{2F23FE05-7DA1-428A-8A54-3B05E9D2923D}" type="datetimeFigureOut">
              <a:rPr lang="es-EC" smtClean="0"/>
              <a:t>28/01/2015</a:t>
            </a:fld>
            <a:endParaRPr lang="es-EC"/>
          </a:p>
        </p:txBody>
      </p:sp>
      <p:sp>
        <p:nvSpPr>
          <p:cNvPr id="3084" name="Rectangle 12"/>
          <p:cNvSpPr>
            <a:spLocks noGrp="1" noChangeArrowheads="1"/>
          </p:cNvSpPr>
          <p:nvPr>
            <p:ph type="ftr" sz="quarter" idx="3"/>
          </p:nvPr>
        </p:nvSpPr>
        <p:spPr/>
        <p:txBody>
          <a:bodyPr/>
          <a:lstStyle>
            <a:lvl1pPr>
              <a:defRPr b="1">
                <a:solidFill>
                  <a:srgbClr val="F8F8F8"/>
                </a:solidFill>
              </a:defRPr>
            </a:lvl1pPr>
          </a:lstStyle>
          <a:p>
            <a:endParaRPr lang="es-EC"/>
          </a:p>
        </p:txBody>
      </p:sp>
      <p:sp>
        <p:nvSpPr>
          <p:cNvPr id="3085" name="Rectangle 13"/>
          <p:cNvSpPr>
            <a:spLocks noGrp="1" noChangeArrowheads="1"/>
          </p:cNvSpPr>
          <p:nvPr>
            <p:ph type="sldNum" sz="quarter" idx="4"/>
          </p:nvPr>
        </p:nvSpPr>
        <p:spPr/>
        <p:txBody>
          <a:bodyPr/>
          <a:lstStyle>
            <a:lvl1pPr>
              <a:defRPr b="1">
                <a:solidFill>
                  <a:srgbClr val="F8F8F8"/>
                </a:solidFill>
              </a:defRPr>
            </a:lvl1pPr>
          </a:lstStyle>
          <a:p>
            <a:fld id="{6F0C5D3C-2987-4FEA-85DA-A89DA0A7CC39}"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fld id="{2F23FE05-7DA1-428A-8A54-3B05E9D2923D}" type="datetimeFigureOut">
              <a:rPr lang="es-EC" smtClean="0"/>
              <a:t>28/01/2015</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6F0C5D3C-2987-4FEA-85DA-A89DA0A7CC39}" type="slidenum">
              <a:rPr lang="es-EC" smtClean="0"/>
              <a:t>‹Nº›</a:t>
            </a:fld>
            <a:endParaRPr lang="es-EC"/>
          </a:p>
        </p:txBody>
      </p:sp>
    </p:spTree>
    <p:extLst>
      <p:ext uri="{BB962C8B-B14F-4D97-AF65-F5344CB8AC3E}">
        <p14:creationId xmlns:p14="http://schemas.microsoft.com/office/powerpoint/2010/main" val="281582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00850" y="274638"/>
            <a:ext cx="188595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1143000" y="274638"/>
            <a:ext cx="550545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fld id="{2F23FE05-7DA1-428A-8A54-3B05E9D2923D}" type="datetimeFigureOut">
              <a:rPr lang="es-EC" smtClean="0"/>
              <a:t>28/01/2015</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6F0C5D3C-2987-4FEA-85DA-A89DA0A7CC39}" type="slidenum">
              <a:rPr lang="es-EC" smtClean="0"/>
              <a:t>‹Nº›</a:t>
            </a:fld>
            <a:endParaRPr lang="es-EC"/>
          </a:p>
        </p:txBody>
      </p:sp>
    </p:spTree>
    <p:extLst>
      <p:ext uri="{BB962C8B-B14F-4D97-AF65-F5344CB8AC3E}">
        <p14:creationId xmlns:p14="http://schemas.microsoft.com/office/powerpoint/2010/main" val="2099928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fld id="{2F23FE05-7DA1-428A-8A54-3B05E9D2923D}" type="datetimeFigureOut">
              <a:rPr lang="es-EC" smtClean="0"/>
              <a:t>28/01/2015</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6F0C5D3C-2987-4FEA-85DA-A89DA0A7CC39}" type="slidenum">
              <a:rPr lang="es-EC" smtClean="0"/>
              <a:t>‹Nº›</a:t>
            </a:fld>
            <a:endParaRPr lang="es-EC"/>
          </a:p>
        </p:txBody>
      </p:sp>
    </p:spTree>
    <p:extLst>
      <p:ext uri="{BB962C8B-B14F-4D97-AF65-F5344CB8AC3E}">
        <p14:creationId xmlns:p14="http://schemas.microsoft.com/office/powerpoint/2010/main" val="656194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2F23FE05-7DA1-428A-8A54-3B05E9D2923D}" type="datetimeFigureOut">
              <a:rPr lang="es-EC" smtClean="0"/>
              <a:t>28/01/2015</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6F0C5D3C-2987-4FEA-85DA-A89DA0A7CC39}" type="slidenum">
              <a:rPr lang="es-EC" smtClean="0"/>
              <a:t>‹Nº›</a:t>
            </a:fld>
            <a:endParaRPr lang="es-EC"/>
          </a:p>
        </p:txBody>
      </p:sp>
    </p:spTree>
    <p:extLst>
      <p:ext uri="{BB962C8B-B14F-4D97-AF65-F5344CB8AC3E}">
        <p14:creationId xmlns:p14="http://schemas.microsoft.com/office/powerpoint/2010/main" val="3670442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11430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9911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lvl1pPr>
              <a:defRPr/>
            </a:lvl1pPr>
          </a:lstStyle>
          <a:p>
            <a:fld id="{2F23FE05-7DA1-428A-8A54-3B05E9D2923D}" type="datetimeFigureOut">
              <a:rPr lang="es-EC" smtClean="0"/>
              <a:t>28/01/2015</a:t>
            </a:fld>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6F0C5D3C-2987-4FEA-85DA-A89DA0A7CC39}" type="slidenum">
              <a:rPr lang="es-EC" smtClean="0"/>
              <a:t>‹Nº›</a:t>
            </a:fld>
            <a:endParaRPr lang="es-EC"/>
          </a:p>
        </p:txBody>
      </p:sp>
    </p:spTree>
    <p:extLst>
      <p:ext uri="{BB962C8B-B14F-4D97-AF65-F5344CB8AC3E}">
        <p14:creationId xmlns:p14="http://schemas.microsoft.com/office/powerpoint/2010/main" val="3185572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lvl1pPr>
              <a:defRPr/>
            </a:lvl1pPr>
          </a:lstStyle>
          <a:p>
            <a:fld id="{2F23FE05-7DA1-428A-8A54-3B05E9D2923D}" type="datetimeFigureOut">
              <a:rPr lang="es-EC" smtClean="0"/>
              <a:t>28/01/2015</a:t>
            </a:fld>
            <a:endParaRPr lang="es-EC"/>
          </a:p>
        </p:txBody>
      </p:sp>
      <p:sp>
        <p:nvSpPr>
          <p:cNvPr id="8" name="7 Marcador de pie de página"/>
          <p:cNvSpPr>
            <a:spLocks noGrp="1"/>
          </p:cNvSpPr>
          <p:nvPr>
            <p:ph type="ftr" sz="quarter" idx="11"/>
          </p:nvPr>
        </p:nvSpPr>
        <p:spPr/>
        <p:txBody>
          <a:bodyPr/>
          <a:lstStyle>
            <a:lvl1pPr>
              <a:defRPr/>
            </a:lvl1pPr>
          </a:lstStyle>
          <a:p>
            <a:endParaRPr lang="es-EC"/>
          </a:p>
        </p:txBody>
      </p:sp>
      <p:sp>
        <p:nvSpPr>
          <p:cNvPr id="9" name="8 Marcador de número de diapositiva"/>
          <p:cNvSpPr>
            <a:spLocks noGrp="1"/>
          </p:cNvSpPr>
          <p:nvPr>
            <p:ph type="sldNum" sz="quarter" idx="12"/>
          </p:nvPr>
        </p:nvSpPr>
        <p:spPr/>
        <p:txBody>
          <a:bodyPr/>
          <a:lstStyle>
            <a:lvl1pPr>
              <a:defRPr/>
            </a:lvl1pPr>
          </a:lstStyle>
          <a:p>
            <a:fld id="{6F0C5D3C-2987-4FEA-85DA-A89DA0A7CC39}" type="slidenum">
              <a:rPr lang="es-EC" smtClean="0"/>
              <a:t>‹Nº›</a:t>
            </a:fld>
            <a:endParaRPr lang="es-EC"/>
          </a:p>
        </p:txBody>
      </p:sp>
    </p:spTree>
    <p:extLst>
      <p:ext uri="{BB962C8B-B14F-4D97-AF65-F5344CB8AC3E}">
        <p14:creationId xmlns:p14="http://schemas.microsoft.com/office/powerpoint/2010/main" val="567275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lvl1pPr>
              <a:defRPr/>
            </a:lvl1pPr>
          </a:lstStyle>
          <a:p>
            <a:fld id="{2F23FE05-7DA1-428A-8A54-3B05E9D2923D}" type="datetimeFigureOut">
              <a:rPr lang="es-EC" smtClean="0"/>
              <a:t>28/01/2015</a:t>
            </a:fld>
            <a:endParaRPr lang="es-EC"/>
          </a:p>
        </p:txBody>
      </p:sp>
      <p:sp>
        <p:nvSpPr>
          <p:cNvPr id="4" name="3 Marcador de pie de página"/>
          <p:cNvSpPr>
            <a:spLocks noGrp="1"/>
          </p:cNvSpPr>
          <p:nvPr>
            <p:ph type="ftr" sz="quarter" idx="11"/>
          </p:nvPr>
        </p:nvSpPr>
        <p:spPr/>
        <p:txBody>
          <a:bodyPr/>
          <a:lstStyle>
            <a:lvl1pPr>
              <a:defRPr/>
            </a:lvl1pPr>
          </a:lstStyle>
          <a:p>
            <a:endParaRPr lang="es-EC"/>
          </a:p>
        </p:txBody>
      </p:sp>
      <p:sp>
        <p:nvSpPr>
          <p:cNvPr id="5" name="4 Marcador de número de diapositiva"/>
          <p:cNvSpPr>
            <a:spLocks noGrp="1"/>
          </p:cNvSpPr>
          <p:nvPr>
            <p:ph type="sldNum" sz="quarter" idx="12"/>
          </p:nvPr>
        </p:nvSpPr>
        <p:spPr/>
        <p:txBody>
          <a:bodyPr/>
          <a:lstStyle>
            <a:lvl1pPr>
              <a:defRPr/>
            </a:lvl1pPr>
          </a:lstStyle>
          <a:p>
            <a:fld id="{6F0C5D3C-2987-4FEA-85DA-A89DA0A7CC39}" type="slidenum">
              <a:rPr lang="es-EC" smtClean="0"/>
              <a:t>‹Nº›</a:t>
            </a:fld>
            <a:endParaRPr lang="es-EC"/>
          </a:p>
        </p:txBody>
      </p:sp>
    </p:spTree>
    <p:extLst>
      <p:ext uri="{BB962C8B-B14F-4D97-AF65-F5344CB8AC3E}">
        <p14:creationId xmlns:p14="http://schemas.microsoft.com/office/powerpoint/2010/main" val="2228980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fld id="{2F23FE05-7DA1-428A-8A54-3B05E9D2923D}" type="datetimeFigureOut">
              <a:rPr lang="es-EC" smtClean="0"/>
              <a:t>28/01/2015</a:t>
            </a:fld>
            <a:endParaRPr lang="es-EC"/>
          </a:p>
        </p:txBody>
      </p:sp>
      <p:sp>
        <p:nvSpPr>
          <p:cNvPr id="3" name="2 Marcador de pie de página"/>
          <p:cNvSpPr>
            <a:spLocks noGrp="1"/>
          </p:cNvSpPr>
          <p:nvPr>
            <p:ph type="ftr" sz="quarter" idx="11"/>
          </p:nvPr>
        </p:nvSpPr>
        <p:spPr/>
        <p:txBody>
          <a:bodyPr/>
          <a:lstStyle>
            <a:lvl1pPr>
              <a:defRPr/>
            </a:lvl1pPr>
          </a:lstStyle>
          <a:p>
            <a:endParaRPr lang="es-EC"/>
          </a:p>
        </p:txBody>
      </p:sp>
      <p:sp>
        <p:nvSpPr>
          <p:cNvPr id="4" name="3 Marcador de número de diapositiva"/>
          <p:cNvSpPr>
            <a:spLocks noGrp="1"/>
          </p:cNvSpPr>
          <p:nvPr>
            <p:ph type="sldNum" sz="quarter" idx="12"/>
          </p:nvPr>
        </p:nvSpPr>
        <p:spPr/>
        <p:txBody>
          <a:bodyPr/>
          <a:lstStyle>
            <a:lvl1pPr>
              <a:defRPr/>
            </a:lvl1pPr>
          </a:lstStyle>
          <a:p>
            <a:fld id="{6F0C5D3C-2987-4FEA-85DA-A89DA0A7CC39}" type="slidenum">
              <a:rPr lang="es-EC" smtClean="0"/>
              <a:t>‹Nº›</a:t>
            </a:fld>
            <a:endParaRPr lang="es-EC"/>
          </a:p>
        </p:txBody>
      </p:sp>
    </p:spTree>
    <p:extLst>
      <p:ext uri="{BB962C8B-B14F-4D97-AF65-F5344CB8AC3E}">
        <p14:creationId xmlns:p14="http://schemas.microsoft.com/office/powerpoint/2010/main" val="2617927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2F23FE05-7DA1-428A-8A54-3B05E9D2923D}" type="datetimeFigureOut">
              <a:rPr lang="es-EC" smtClean="0"/>
              <a:t>28/01/2015</a:t>
            </a:fld>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6F0C5D3C-2987-4FEA-85DA-A89DA0A7CC39}" type="slidenum">
              <a:rPr lang="es-EC" smtClean="0"/>
              <a:t>‹Nº›</a:t>
            </a:fld>
            <a:endParaRPr lang="es-EC"/>
          </a:p>
        </p:txBody>
      </p:sp>
    </p:spTree>
    <p:extLst>
      <p:ext uri="{BB962C8B-B14F-4D97-AF65-F5344CB8AC3E}">
        <p14:creationId xmlns:p14="http://schemas.microsoft.com/office/powerpoint/2010/main" val="259151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2F23FE05-7DA1-428A-8A54-3B05E9D2923D}" type="datetimeFigureOut">
              <a:rPr lang="es-EC" smtClean="0"/>
              <a:t>28/01/2015</a:t>
            </a:fld>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6F0C5D3C-2987-4FEA-85DA-A89DA0A7CC39}" type="slidenum">
              <a:rPr lang="es-EC" smtClean="0"/>
              <a:t>‹Nº›</a:t>
            </a:fld>
            <a:endParaRPr lang="es-EC"/>
          </a:p>
        </p:txBody>
      </p:sp>
    </p:spTree>
    <p:extLst>
      <p:ext uri="{BB962C8B-B14F-4D97-AF65-F5344CB8AC3E}">
        <p14:creationId xmlns:p14="http://schemas.microsoft.com/office/powerpoint/2010/main" val="419856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143000" y="274638"/>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Rectangle 3"/>
          <p:cNvSpPr>
            <a:spLocks noGrp="1" noChangeArrowheads="1"/>
          </p:cNvSpPr>
          <p:nvPr>
            <p:ph type="body" idx="1"/>
          </p:nvPr>
        </p:nvSpPr>
        <p:spPr bwMode="auto">
          <a:xfrm>
            <a:off x="1143000" y="1600200"/>
            <a:ext cx="7543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2"/>
                </a:solidFill>
                <a:latin typeface="+mj-lt"/>
              </a:defRPr>
            </a:lvl1pPr>
          </a:lstStyle>
          <a:p>
            <a:fld id="{2F23FE05-7DA1-428A-8A54-3B05E9D2923D}" type="datetimeFigureOut">
              <a:rPr lang="es-EC" smtClean="0"/>
              <a:t>28/01/2015</a:t>
            </a:fld>
            <a:endParaRPr lang="es-EC"/>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tx2"/>
                </a:solidFill>
                <a:latin typeface="+mj-lt"/>
              </a:defRPr>
            </a:lvl1pPr>
          </a:lstStyle>
          <a:p>
            <a:endParaRPr lang="es-EC"/>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2"/>
                </a:solidFill>
                <a:latin typeface="+mj-lt"/>
              </a:defRPr>
            </a:lvl1pPr>
          </a:lstStyle>
          <a:p>
            <a:fld id="{6F0C5D3C-2987-4FEA-85DA-A89DA0A7CC39}"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Trebuchet MS" pitchFamily="34" charset="0"/>
        </a:defRPr>
      </a:lvl2pPr>
      <a:lvl3pPr algn="ctr" rtl="0" eaLnBrk="1" fontAlgn="base" hangingPunct="1">
        <a:spcBef>
          <a:spcPct val="0"/>
        </a:spcBef>
        <a:spcAft>
          <a:spcPct val="0"/>
        </a:spcAft>
        <a:defRPr sz="4000">
          <a:solidFill>
            <a:schemeClr val="tx2"/>
          </a:solidFill>
          <a:latin typeface="Trebuchet MS" pitchFamily="34" charset="0"/>
        </a:defRPr>
      </a:lvl3pPr>
      <a:lvl4pPr algn="ctr" rtl="0" eaLnBrk="1" fontAlgn="base" hangingPunct="1">
        <a:spcBef>
          <a:spcPct val="0"/>
        </a:spcBef>
        <a:spcAft>
          <a:spcPct val="0"/>
        </a:spcAft>
        <a:defRPr sz="4000">
          <a:solidFill>
            <a:schemeClr val="tx2"/>
          </a:solidFill>
          <a:latin typeface="Trebuchet MS" pitchFamily="34" charset="0"/>
        </a:defRPr>
      </a:lvl4pPr>
      <a:lvl5pPr algn="ctr" rtl="0" eaLnBrk="1" fontAlgn="base" hangingPunct="1">
        <a:spcBef>
          <a:spcPct val="0"/>
        </a:spcBef>
        <a:spcAft>
          <a:spcPct val="0"/>
        </a:spcAft>
        <a:defRPr sz="4000">
          <a:solidFill>
            <a:schemeClr val="tx2"/>
          </a:solidFill>
          <a:latin typeface="Trebuchet MS" pitchFamily="34" charset="0"/>
        </a:defRPr>
      </a:lvl5pPr>
      <a:lvl6pPr marL="457200" algn="ctr" rtl="0" eaLnBrk="1" fontAlgn="base" hangingPunct="1">
        <a:spcBef>
          <a:spcPct val="0"/>
        </a:spcBef>
        <a:spcAft>
          <a:spcPct val="0"/>
        </a:spcAft>
        <a:defRPr sz="4000">
          <a:solidFill>
            <a:schemeClr val="tx2"/>
          </a:solidFill>
          <a:latin typeface="Trebuchet MS" pitchFamily="34" charset="0"/>
        </a:defRPr>
      </a:lvl6pPr>
      <a:lvl7pPr marL="914400" algn="ctr" rtl="0" eaLnBrk="1" fontAlgn="base" hangingPunct="1">
        <a:spcBef>
          <a:spcPct val="0"/>
        </a:spcBef>
        <a:spcAft>
          <a:spcPct val="0"/>
        </a:spcAft>
        <a:defRPr sz="4000">
          <a:solidFill>
            <a:schemeClr val="tx2"/>
          </a:solidFill>
          <a:latin typeface="Trebuchet MS" pitchFamily="34" charset="0"/>
        </a:defRPr>
      </a:lvl7pPr>
      <a:lvl8pPr marL="1371600" algn="ctr" rtl="0" eaLnBrk="1" fontAlgn="base" hangingPunct="1">
        <a:spcBef>
          <a:spcPct val="0"/>
        </a:spcBef>
        <a:spcAft>
          <a:spcPct val="0"/>
        </a:spcAft>
        <a:defRPr sz="4000">
          <a:solidFill>
            <a:schemeClr val="tx2"/>
          </a:solidFill>
          <a:latin typeface="Trebuchet MS" pitchFamily="34" charset="0"/>
        </a:defRPr>
      </a:lvl8pPr>
      <a:lvl9pPr marL="1828800" algn="ctr" rtl="0" eaLnBrk="1" fontAlgn="base" hangingPunct="1">
        <a:spcBef>
          <a:spcPct val="0"/>
        </a:spcBef>
        <a:spcAft>
          <a:spcPct val="0"/>
        </a:spcAft>
        <a:defRPr sz="40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resultados/listado%20etnobot&#225;nico_San%20Francisco.xls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pas%20ok/3.%20MAPA%20USO%20SUSELO.jpg" TargetMode="External"/><Relationship Id="rId2" Type="http://schemas.openxmlformats.org/officeDocument/2006/relationships/hyperlink" Target="mapas%20ok/8.%20MAPA%20BIOCLIMA.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340768"/>
            <a:ext cx="7543800" cy="710952"/>
          </a:xfrm>
        </p:spPr>
        <p:txBody>
          <a:bodyPr/>
          <a:lstStyle/>
          <a:p>
            <a:r>
              <a:rPr lang="es-EC" sz="1600" b="1" dirty="0" smtClean="0">
                <a:solidFill>
                  <a:schemeClr val="tx1"/>
                </a:solidFill>
              </a:rPr>
              <a:t>UNIVERSIDAD TÉCNICA DEL NORTE</a:t>
            </a:r>
            <a:r>
              <a:rPr lang="es-EC" sz="1600" dirty="0" smtClean="0">
                <a:solidFill>
                  <a:schemeClr val="tx1"/>
                </a:solidFill>
              </a:rPr>
              <a:t/>
            </a:r>
            <a:br>
              <a:rPr lang="es-EC" sz="1600" dirty="0" smtClean="0">
                <a:solidFill>
                  <a:schemeClr val="tx1"/>
                </a:solidFill>
              </a:rPr>
            </a:br>
            <a:r>
              <a:rPr lang="es-EC" sz="1600" b="1" dirty="0" smtClean="0">
                <a:solidFill>
                  <a:schemeClr val="tx1"/>
                </a:solidFill>
              </a:rPr>
              <a:t>FACULTAD DE INGENIERÍA EN CIENCIAS AGROPECUARIAS Y AMBIENTALES</a:t>
            </a:r>
            <a:br>
              <a:rPr lang="es-EC" sz="1600" b="1" dirty="0" smtClean="0">
                <a:solidFill>
                  <a:schemeClr val="tx1"/>
                </a:solidFill>
              </a:rPr>
            </a:br>
            <a:r>
              <a:rPr lang="es-EC" sz="1600" b="1" dirty="0" smtClean="0">
                <a:solidFill>
                  <a:schemeClr val="tx1"/>
                </a:solidFill>
              </a:rPr>
              <a:t>CARRERA DE INGENIERÍA EN RECURSOS NATURALES RENOVABLES</a:t>
            </a:r>
            <a:r>
              <a:rPr lang="es-EC" sz="1600" dirty="0" smtClean="0">
                <a:solidFill>
                  <a:schemeClr val="tx1"/>
                </a:solidFill>
              </a:rPr>
              <a:t/>
            </a:r>
            <a:br>
              <a:rPr lang="es-EC" sz="1600" dirty="0" smtClean="0">
                <a:solidFill>
                  <a:schemeClr val="tx1"/>
                </a:solidFill>
              </a:rPr>
            </a:br>
            <a:endParaRPr lang="es-EC" sz="1600" dirty="0">
              <a:solidFill>
                <a:schemeClr val="tx1"/>
              </a:solidFill>
            </a:endParaRPr>
          </a:p>
        </p:txBody>
      </p:sp>
      <p:sp>
        <p:nvSpPr>
          <p:cNvPr id="3" name="2 Marcador de contenido"/>
          <p:cNvSpPr>
            <a:spLocks noGrp="1"/>
          </p:cNvSpPr>
          <p:nvPr>
            <p:ph idx="1"/>
          </p:nvPr>
        </p:nvSpPr>
        <p:spPr>
          <a:xfrm>
            <a:off x="1115616" y="2332037"/>
            <a:ext cx="7543800" cy="4525963"/>
          </a:xfrm>
        </p:spPr>
        <p:txBody>
          <a:bodyPr/>
          <a:lstStyle/>
          <a:p>
            <a:pPr marL="0" indent="0" algn="ctr">
              <a:buNone/>
            </a:pPr>
            <a:r>
              <a:rPr lang="es-EC" sz="1400" b="1" dirty="0" smtClean="0">
                <a:solidFill>
                  <a:schemeClr val="tx1"/>
                </a:solidFill>
              </a:rPr>
              <a:t>“ESTUDIO ETNOBOTÁNICO EN LA COMUNIDAD SAN FRANCISCO, PARROQUIA LA CAROLINA -  IMBABURA PARA POTENCIAR EL CONOCIMIENTO DE LOS RECURSOS FLORÍSTICOS LOCALES” </a:t>
            </a:r>
          </a:p>
          <a:p>
            <a:pPr marL="0" indent="0" algn="ctr">
              <a:buNone/>
            </a:pPr>
            <a:endParaRPr lang="es-EC" sz="1400" b="1" dirty="0" smtClean="0">
              <a:solidFill>
                <a:schemeClr val="tx1"/>
              </a:solidFill>
            </a:endParaRPr>
          </a:p>
          <a:p>
            <a:pPr marL="0" indent="0" algn="ctr">
              <a:buNone/>
            </a:pPr>
            <a:r>
              <a:rPr lang="es-EC" sz="1400" b="1" dirty="0" smtClean="0">
                <a:solidFill>
                  <a:schemeClr val="tx1"/>
                </a:solidFill>
              </a:rPr>
              <a:t>TESIS PREVIA A LA OBTENCIÓN DEL TÍTULO DE INGENIERA EN RECURSOS NATURALES RENOVABLES</a:t>
            </a:r>
          </a:p>
          <a:p>
            <a:pPr marL="0" indent="0" algn="ctr">
              <a:buNone/>
            </a:pPr>
            <a:endParaRPr lang="es-EC" sz="1600" b="1" dirty="0" smtClean="0">
              <a:solidFill>
                <a:schemeClr val="tx1"/>
              </a:solidFill>
            </a:endParaRPr>
          </a:p>
          <a:p>
            <a:pPr marL="0" indent="0" algn="ctr">
              <a:buNone/>
            </a:pPr>
            <a:r>
              <a:rPr lang="es-EC" sz="1400" b="1" dirty="0" smtClean="0">
                <a:solidFill>
                  <a:schemeClr val="tx1"/>
                </a:solidFill>
              </a:rPr>
              <a:t>AUTORA</a:t>
            </a:r>
          </a:p>
          <a:p>
            <a:pPr marL="0" indent="0" algn="ctr">
              <a:buNone/>
            </a:pPr>
            <a:endParaRPr lang="es-EC" sz="1400" b="1" dirty="0" smtClean="0">
              <a:solidFill>
                <a:schemeClr val="tx1"/>
              </a:solidFill>
            </a:endParaRPr>
          </a:p>
          <a:p>
            <a:pPr marL="0" indent="0" algn="ctr">
              <a:buNone/>
            </a:pPr>
            <a:r>
              <a:rPr lang="es-EC" sz="1400" b="1" dirty="0" smtClean="0">
                <a:solidFill>
                  <a:schemeClr val="tx1"/>
                </a:solidFill>
              </a:rPr>
              <a:t>CARLA ALEXANDRA YANDÚN CARTAGENA</a:t>
            </a:r>
          </a:p>
          <a:p>
            <a:pPr marL="0" indent="0" algn="ctr">
              <a:buNone/>
            </a:pPr>
            <a:endParaRPr lang="es-EC" sz="1400" b="1" dirty="0" smtClean="0">
              <a:solidFill>
                <a:schemeClr val="tx1"/>
              </a:solidFill>
            </a:endParaRPr>
          </a:p>
          <a:p>
            <a:pPr marL="0" indent="0" algn="ctr">
              <a:buNone/>
            </a:pPr>
            <a:r>
              <a:rPr lang="es-EC" sz="1400" b="1" dirty="0" smtClean="0">
                <a:solidFill>
                  <a:schemeClr val="tx1"/>
                </a:solidFill>
              </a:rPr>
              <a:t>DIRECTORA</a:t>
            </a:r>
          </a:p>
          <a:p>
            <a:pPr marL="0" indent="0" algn="ctr">
              <a:buNone/>
            </a:pPr>
            <a:r>
              <a:rPr lang="es-EC" sz="1400" b="1" dirty="0" smtClean="0">
                <a:solidFill>
                  <a:schemeClr val="tx1"/>
                </a:solidFill>
              </a:rPr>
              <a:t> Ing. MÓNICA EULALIA LEÓN, Msc.  </a:t>
            </a:r>
          </a:p>
          <a:p>
            <a:pPr marL="0" indent="0" algn="ctr">
              <a:buNone/>
            </a:pPr>
            <a:endParaRPr lang="es-EC" sz="1400" b="1" dirty="0" smtClean="0">
              <a:solidFill>
                <a:schemeClr val="tx1"/>
              </a:solidFill>
            </a:endParaRPr>
          </a:p>
          <a:p>
            <a:pPr marL="0" indent="0" algn="ctr">
              <a:buNone/>
            </a:pPr>
            <a:r>
              <a:rPr lang="es-EC" sz="1400" b="1" dirty="0" smtClean="0">
                <a:solidFill>
                  <a:schemeClr val="tx1"/>
                </a:solidFill>
              </a:rPr>
              <a:t>Ibarra – Ecuador</a:t>
            </a:r>
          </a:p>
          <a:p>
            <a:pPr marL="0" indent="0" algn="ctr">
              <a:buNone/>
            </a:pPr>
            <a:endParaRPr lang="es-EC" sz="1400" b="1" dirty="0" smtClean="0">
              <a:solidFill>
                <a:schemeClr val="tx1"/>
              </a:solidFill>
            </a:endParaRPr>
          </a:p>
          <a:p>
            <a:pPr marL="0" indent="0" algn="ctr">
              <a:buNone/>
            </a:pPr>
            <a:r>
              <a:rPr lang="es-EC" sz="1400" b="1" dirty="0" smtClean="0">
                <a:solidFill>
                  <a:schemeClr val="tx1"/>
                </a:solidFill>
              </a:rPr>
              <a:t>2015</a:t>
            </a:r>
          </a:p>
          <a:p>
            <a:pPr marL="0" indent="0" algn="ctr">
              <a:buNone/>
            </a:pPr>
            <a:endParaRPr lang="es-EC" sz="1600" b="1"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4203123" y="178396"/>
            <a:ext cx="876300" cy="838200"/>
          </a:xfrm>
          <a:prstGeom prst="rect">
            <a:avLst/>
          </a:prstGeom>
          <a:noFill/>
          <a:ln>
            <a:noFill/>
          </a:ln>
        </p:spPr>
      </p:pic>
    </p:spTree>
    <p:extLst>
      <p:ext uri="{BB962C8B-B14F-4D97-AF65-F5344CB8AC3E}">
        <p14:creationId xmlns:p14="http://schemas.microsoft.com/office/powerpoint/2010/main" val="3295303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71244" y="0"/>
            <a:ext cx="7543800" cy="1143000"/>
          </a:xfrm>
        </p:spPr>
        <p:txBody>
          <a:bodyPr/>
          <a:lstStyle/>
          <a:p>
            <a:r>
              <a:rPr lang="es-EC" sz="3600" dirty="0" smtClean="0"/>
              <a:t>Materiales y Métodos </a:t>
            </a:r>
            <a:endParaRPr lang="es-EC" sz="3600" dirty="0"/>
          </a:p>
        </p:txBody>
      </p:sp>
      <p:sp>
        <p:nvSpPr>
          <p:cNvPr id="3" name="2 Marcador de contenido"/>
          <p:cNvSpPr>
            <a:spLocks noGrp="1"/>
          </p:cNvSpPr>
          <p:nvPr>
            <p:ph idx="1"/>
          </p:nvPr>
        </p:nvSpPr>
        <p:spPr>
          <a:xfrm>
            <a:off x="1043608" y="980728"/>
            <a:ext cx="7543800" cy="504056"/>
          </a:xfrm>
        </p:spPr>
        <p:txBody>
          <a:bodyPr/>
          <a:lstStyle/>
          <a:p>
            <a:r>
              <a:rPr lang="es-EC" dirty="0" smtClean="0">
                <a:solidFill>
                  <a:schemeClr val="tx1"/>
                </a:solidFill>
                <a:effectLst>
                  <a:outerShdw blurRad="38100" dist="38100" dir="2700000" algn="tl">
                    <a:srgbClr val="000000">
                      <a:alpha val="43137"/>
                    </a:srgbClr>
                  </a:outerShdw>
                </a:effectLst>
              </a:rPr>
              <a:t>Ubicación</a:t>
            </a:r>
            <a:r>
              <a:rPr lang="es-EC" dirty="0" smtClean="0"/>
              <a:t> </a:t>
            </a:r>
            <a:endParaRPr lang="es-EC" dirty="0"/>
          </a:p>
        </p:txBody>
      </p:sp>
      <p:pic>
        <p:nvPicPr>
          <p:cNvPr id="5" name="4 Imagen" descr="C:\Users\karina\Desktop\tesis\tesis final\mapas ok\1 MAPA UBICACION.jpg"/>
          <p:cNvPicPr/>
          <p:nvPr/>
        </p:nvPicPr>
        <p:blipFill rotWithShape="1">
          <a:blip r:embed="rId2" cstate="print">
            <a:extLst>
              <a:ext uri="{28A0092B-C50C-407E-A947-70E740481C1C}">
                <a14:useLocalDpi xmlns:a14="http://schemas.microsoft.com/office/drawing/2010/main" val="0"/>
              </a:ext>
            </a:extLst>
          </a:blip>
          <a:srcRect l="3912" t="3318" r="3551" b="20221"/>
          <a:stretch/>
        </p:blipFill>
        <p:spPr bwMode="auto">
          <a:xfrm>
            <a:off x="827584" y="1772816"/>
            <a:ext cx="8316416" cy="50851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546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Materiales y Equipos </a:t>
            </a:r>
            <a:endParaRPr lang="es-EC" dirty="0"/>
          </a:p>
        </p:txBody>
      </p:sp>
      <p:sp>
        <p:nvSpPr>
          <p:cNvPr id="3" name="2 Marcador de contenido"/>
          <p:cNvSpPr>
            <a:spLocks noGrp="1"/>
          </p:cNvSpPr>
          <p:nvPr>
            <p:ph idx="1"/>
          </p:nvPr>
        </p:nvSpPr>
        <p:spPr>
          <a:xfrm>
            <a:off x="827584" y="1412776"/>
            <a:ext cx="8136904" cy="892696"/>
          </a:xfrm>
        </p:spPr>
        <p:txBody>
          <a:bodyPr/>
          <a:lstStyle/>
          <a:p>
            <a:pPr marL="0" indent="0" algn="just">
              <a:buNone/>
            </a:pPr>
            <a:r>
              <a:rPr lang="es-EC" sz="2000" dirty="0">
                <a:solidFill>
                  <a:schemeClr val="tx1"/>
                </a:solidFill>
                <a:latin typeface="+mn-lt"/>
                <a:ea typeface="+mn-ea"/>
                <a:cs typeface="+mn-cs"/>
              </a:rPr>
              <a:t>Los materiales </a:t>
            </a:r>
            <a:r>
              <a:rPr lang="es-EC" sz="2000" dirty="0" smtClean="0">
                <a:solidFill>
                  <a:schemeClr val="tx1"/>
                </a:solidFill>
                <a:latin typeface="+mn-lt"/>
                <a:ea typeface="+mn-ea"/>
                <a:cs typeface="+mn-cs"/>
              </a:rPr>
              <a:t>y equipos en </a:t>
            </a:r>
            <a:r>
              <a:rPr lang="es-EC" sz="2000" dirty="0">
                <a:solidFill>
                  <a:schemeClr val="tx1"/>
                </a:solidFill>
                <a:latin typeface="+mn-lt"/>
                <a:ea typeface="+mn-ea"/>
                <a:cs typeface="+mn-cs"/>
              </a:rPr>
              <a:t>la presente investigación son uno de los requisitos fundamentales para que sea </a:t>
            </a:r>
            <a:r>
              <a:rPr lang="es-EC" sz="2000" dirty="0" smtClean="0">
                <a:solidFill>
                  <a:schemeClr val="tx1"/>
                </a:solidFill>
                <a:latin typeface="+mn-lt"/>
                <a:ea typeface="+mn-ea"/>
                <a:cs typeface="+mn-cs"/>
              </a:rPr>
              <a:t>factible, </a:t>
            </a:r>
            <a:r>
              <a:rPr lang="es-EC" sz="2000" dirty="0">
                <a:solidFill>
                  <a:schemeClr val="tx1"/>
                </a:solidFill>
                <a:latin typeface="+mn-lt"/>
                <a:ea typeface="+mn-ea"/>
                <a:cs typeface="+mn-cs"/>
              </a:rPr>
              <a:t>por lo que se requirió de algunos de ellos: </a:t>
            </a:r>
          </a:p>
          <a:p>
            <a:endParaRPr lang="es-EC" dirty="0"/>
          </a:p>
        </p:txBody>
      </p:sp>
      <p:sp>
        <p:nvSpPr>
          <p:cNvPr id="4" name="3 CuadroTexto"/>
          <p:cNvSpPr txBox="1"/>
          <p:nvPr/>
        </p:nvSpPr>
        <p:spPr>
          <a:xfrm>
            <a:off x="827584" y="2996952"/>
            <a:ext cx="4392488" cy="3416320"/>
          </a:xfrm>
          <a:prstGeom prst="rect">
            <a:avLst/>
          </a:prstGeom>
          <a:noFill/>
        </p:spPr>
        <p:txBody>
          <a:bodyPr wrap="square" rtlCol="0">
            <a:spAutoFit/>
          </a:bodyPr>
          <a:lstStyle/>
          <a:p>
            <a:pPr marL="285750" lvl="0" indent="-285750">
              <a:buFont typeface="Arial" pitchFamily="34" charset="0"/>
              <a:buChar char="•"/>
            </a:pPr>
            <a:r>
              <a:rPr lang="es-EC" dirty="0"/>
              <a:t>Cartas topográficas de la parroquia de la Carolina. Escala 1: 50.000.</a:t>
            </a:r>
          </a:p>
          <a:p>
            <a:pPr marL="285750" lvl="0" indent="-285750">
              <a:buFont typeface="Arial" pitchFamily="34" charset="0"/>
              <a:buChar char="•"/>
            </a:pPr>
            <a:r>
              <a:rPr lang="es-EC" dirty="0"/>
              <a:t>Fotografías aéreas</a:t>
            </a:r>
          </a:p>
          <a:p>
            <a:pPr marL="285750" lvl="0" indent="-285750">
              <a:buFont typeface="Arial" pitchFamily="34" charset="0"/>
              <a:buChar char="•"/>
            </a:pPr>
            <a:r>
              <a:rPr lang="es-EC" dirty="0"/>
              <a:t>Software </a:t>
            </a:r>
            <a:r>
              <a:rPr lang="es-EC" dirty="0" err="1"/>
              <a:t>Arc</a:t>
            </a:r>
            <a:r>
              <a:rPr lang="es-EC" dirty="0"/>
              <a:t> GIS</a:t>
            </a:r>
          </a:p>
          <a:p>
            <a:pPr marL="285750" lvl="0" indent="-285750">
              <a:buFont typeface="Arial" pitchFamily="34" charset="0"/>
              <a:buChar char="•"/>
            </a:pPr>
            <a:r>
              <a:rPr lang="es-EC" dirty="0"/>
              <a:t>Rollo de piola plástica</a:t>
            </a:r>
          </a:p>
          <a:p>
            <a:pPr marL="285750" lvl="0" indent="-285750">
              <a:buFont typeface="Arial" pitchFamily="34" charset="0"/>
              <a:buChar char="•"/>
            </a:pPr>
            <a:r>
              <a:rPr lang="es-EC" dirty="0"/>
              <a:t>Cartón corrugado</a:t>
            </a:r>
          </a:p>
          <a:p>
            <a:pPr marL="285750" lvl="0" indent="-285750">
              <a:buFont typeface="Arial" pitchFamily="34" charset="0"/>
              <a:buChar char="•"/>
            </a:pPr>
            <a:r>
              <a:rPr lang="es-EC" dirty="0"/>
              <a:t>Papel periódico</a:t>
            </a:r>
          </a:p>
          <a:p>
            <a:pPr marL="285750" lvl="0" indent="-285750">
              <a:buFont typeface="Arial" pitchFamily="34" charset="0"/>
              <a:buChar char="•"/>
            </a:pPr>
            <a:r>
              <a:rPr lang="es-EC" dirty="0"/>
              <a:t>Fundas plásticas</a:t>
            </a:r>
          </a:p>
          <a:p>
            <a:pPr marL="285750" lvl="0" indent="-285750">
              <a:buFont typeface="Arial" pitchFamily="34" charset="0"/>
              <a:buChar char="•"/>
            </a:pPr>
            <a:r>
              <a:rPr lang="es-EC" dirty="0"/>
              <a:t>Libreta de campo </a:t>
            </a:r>
          </a:p>
          <a:p>
            <a:pPr marL="285750" lvl="0" indent="-285750">
              <a:buFont typeface="Arial" pitchFamily="34" charset="0"/>
              <a:buChar char="•"/>
            </a:pPr>
            <a:r>
              <a:rPr lang="es-EC" dirty="0"/>
              <a:t>Alcohol etílico para preservación de muestras </a:t>
            </a:r>
          </a:p>
          <a:p>
            <a:endParaRPr lang="es-EC" dirty="0"/>
          </a:p>
        </p:txBody>
      </p:sp>
      <p:sp>
        <p:nvSpPr>
          <p:cNvPr id="5" name="4 CuadroTexto"/>
          <p:cNvSpPr txBox="1"/>
          <p:nvPr/>
        </p:nvSpPr>
        <p:spPr>
          <a:xfrm>
            <a:off x="5808681" y="3135450"/>
            <a:ext cx="3312368" cy="3139321"/>
          </a:xfrm>
          <a:prstGeom prst="rect">
            <a:avLst/>
          </a:prstGeom>
          <a:noFill/>
        </p:spPr>
        <p:txBody>
          <a:bodyPr wrap="square" rtlCol="0">
            <a:spAutoFit/>
          </a:bodyPr>
          <a:lstStyle/>
          <a:p>
            <a:pPr marL="285750" lvl="0" indent="-285750">
              <a:buFont typeface="Arial" pitchFamily="34" charset="0"/>
              <a:buChar char="•"/>
            </a:pPr>
            <a:r>
              <a:rPr lang="es-EC" dirty="0"/>
              <a:t>Podadoras</a:t>
            </a:r>
          </a:p>
          <a:p>
            <a:pPr marL="285750" lvl="0" indent="-285750">
              <a:buFont typeface="Arial" pitchFamily="34" charset="0"/>
              <a:buChar char="•"/>
            </a:pPr>
            <a:r>
              <a:rPr lang="es-EC" dirty="0"/>
              <a:t>Flexómetro de 30 m </a:t>
            </a:r>
          </a:p>
          <a:p>
            <a:pPr marL="285750" lvl="0" indent="-285750">
              <a:buFont typeface="Arial" pitchFamily="34" charset="0"/>
              <a:buChar char="•"/>
            </a:pPr>
            <a:r>
              <a:rPr lang="es-EC" dirty="0"/>
              <a:t>GPS</a:t>
            </a:r>
          </a:p>
          <a:p>
            <a:pPr marL="285750" lvl="0" indent="-285750">
              <a:buFont typeface="Arial" pitchFamily="34" charset="0"/>
              <a:buChar char="•"/>
            </a:pPr>
            <a:r>
              <a:rPr lang="es-EC" dirty="0"/>
              <a:t>Cámara Fotográfica Digital </a:t>
            </a:r>
          </a:p>
          <a:p>
            <a:pPr marL="285750" lvl="0" indent="-285750">
              <a:buFont typeface="Arial" pitchFamily="34" charset="0"/>
              <a:buChar char="•"/>
            </a:pPr>
            <a:r>
              <a:rPr lang="es-EC" dirty="0"/>
              <a:t>Prensa botánica </a:t>
            </a:r>
          </a:p>
          <a:p>
            <a:pPr marL="285750" lvl="0" indent="-285750">
              <a:buFont typeface="Arial" pitchFamily="34" charset="0"/>
              <a:buChar char="•"/>
            </a:pPr>
            <a:r>
              <a:rPr lang="es-EC" dirty="0"/>
              <a:t>Secadora de muestras botánicas </a:t>
            </a:r>
          </a:p>
          <a:p>
            <a:pPr marL="285750" lvl="0" indent="-285750">
              <a:buFont typeface="Arial" pitchFamily="34" charset="0"/>
              <a:buChar char="•"/>
            </a:pPr>
            <a:r>
              <a:rPr lang="es-EC" dirty="0" smtClean="0"/>
              <a:t>Vehículo</a:t>
            </a:r>
            <a:endParaRPr lang="es-EC" dirty="0"/>
          </a:p>
          <a:p>
            <a:pPr marL="285750" lvl="0" indent="-285750">
              <a:buFont typeface="Arial" pitchFamily="34" charset="0"/>
              <a:buChar char="•"/>
            </a:pPr>
            <a:r>
              <a:rPr lang="es-EC" dirty="0"/>
              <a:t>Computador </a:t>
            </a:r>
          </a:p>
          <a:p>
            <a:pPr marL="285750" lvl="0" indent="-285750">
              <a:buFont typeface="Arial" pitchFamily="34" charset="0"/>
              <a:buChar char="•"/>
            </a:pPr>
            <a:r>
              <a:rPr lang="es-EC" dirty="0"/>
              <a:t>Impresora </a:t>
            </a:r>
          </a:p>
          <a:p>
            <a:endParaRPr lang="es-EC" dirty="0"/>
          </a:p>
        </p:txBody>
      </p:sp>
      <p:sp>
        <p:nvSpPr>
          <p:cNvPr id="6" name="5 CuadroTexto"/>
          <p:cNvSpPr txBox="1"/>
          <p:nvPr/>
        </p:nvSpPr>
        <p:spPr>
          <a:xfrm>
            <a:off x="1403648" y="2567458"/>
            <a:ext cx="3600400" cy="369332"/>
          </a:xfrm>
          <a:prstGeom prst="rect">
            <a:avLst/>
          </a:prstGeom>
          <a:noFill/>
        </p:spPr>
        <p:txBody>
          <a:bodyPr wrap="square" rtlCol="0">
            <a:spAutoFit/>
          </a:bodyPr>
          <a:lstStyle/>
          <a:p>
            <a:pPr algn="ctr"/>
            <a:r>
              <a:rPr lang="es-EC" b="1" dirty="0" smtClean="0">
                <a:effectLst>
                  <a:outerShdw blurRad="38100" dist="38100" dir="2700000" algn="tl">
                    <a:srgbClr val="000000">
                      <a:alpha val="43137"/>
                    </a:srgbClr>
                  </a:outerShdw>
                </a:effectLst>
              </a:rPr>
              <a:t>MATERIALES</a:t>
            </a:r>
            <a:r>
              <a:rPr lang="es-EC" dirty="0" smtClean="0"/>
              <a:t> </a:t>
            </a:r>
            <a:endParaRPr lang="es-EC" dirty="0"/>
          </a:p>
        </p:txBody>
      </p:sp>
      <p:sp>
        <p:nvSpPr>
          <p:cNvPr id="7" name="6 CuadroTexto"/>
          <p:cNvSpPr txBox="1"/>
          <p:nvPr/>
        </p:nvSpPr>
        <p:spPr>
          <a:xfrm>
            <a:off x="5229944" y="2627620"/>
            <a:ext cx="3600400" cy="369332"/>
          </a:xfrm>
          <a:prstGeom prst="rect">
            <a:avLst/>
          </a:prstGeom>
          <a:noFill/>
        </p:spPr>
        <p:txBody>
          <a:bodyPr wrap="square" rtlCol="0">
            <a:spAutoFit/>
          </a:bodyPr>
          <a:lstStyle/>
          <a:p>
            <a:pPr algn="ctr"/>
            <a:r>
              <a:rPr lang="es-EC" b="1" dirty="0" smtClean="0">
                <a:effectLst>
                  <a:outerShdw blurRad="38100" dist="38100" dir="2700000" algn="tl">
                    <a:srgbClr val="000000">
                      <a:alpha val="43137"/>
                    </a:srgbClr>
                  </a:outerShdw>
                </a:effectLst>
              </a:rPr>
              <a:t>EQUIPOS </a:t>
            </a:r>
            <a:r>
              <a:rPr lang="es-EC" dirty="0" smtClean="0"/>
              <a:t> </a:t>
            </a:r>
            <a:endParaRPr lang="es-EC" dirty="0"/>
          </a:p>
        </p:txBody>
      </p:sp>
    </p:spTree>
    <p:extLst>
      <p:ext uri="{BB962C8B-B14F-4D97-AF65-F5344CB8AC3E}">
        <p14:creationId xmlns:p14="http://schemas.microsoft.com/office/powerpoint/2010/main" val="172177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36754" y="116632"/>
            <a:ext cx="7543800" cy="1143000"/>
          </a:xfrm>
        </p:spPr>
        <p:txBody>
          <a:bodyPr/>
          <a:lstStyle/>
          <a:p>
            <a:r>
              <a:rPr lang="es-EC" dirty="0" smtClean="0"/>
              <a:t>Métodos </a:t>
            </a:r>
            <a:endParaRPr lang="es-EC" dirty="0"/>
          </a:p>
        </p:txBody>
      </p:sp>
      <p:sp>
        <p:nvSpPr>
          <p:cNvPr id="3" name="2 Marcador de contenido"/>
          <p:cNvSpPr>
            <a:spLocks noGrp="1"/>
          </p:cNvSpPr>
          <p:nvPr>
            <p:ph idx="1"/>
          </p:nvPr>
        </p:nvSpPr>
        <p:spPr>
          <a:xfrm>
            <a:off x="1115616" y="1178698"/>
            <a:ext cx="7543800" cy="4525963"/>
          </a:xfrm>
        </p:spPr>
        <p:txBody>
          <a:bodyPr/>
          <a:lstStyle/>
          <a:p>
            <a:pPr algn="just"/>
            <a:r>
              <a:rPr lang="es-ES" sz="2000" dirty="0">
                <a:solidFill>
                  <a:schemeClr val="tx1"/>
                </a:solidFill>
                <a:effectLst>
                  <a:outerShdw blurRad="38100" dist="38100" dir="2700000" algn="tl">
                    <a:srgbClr val="000000">
                      <a:alpha val="43137"/>
                    </a:srgbClr>
                  </a:outerShdw>
                </a:effectLst>
                <a:latin typeface="+mn-lt"/>
                <a:ea typeface="+mn-ea"/>
                <a:cs typeface="+mn-cs"/>
              </a:rPr>
              <a:t>Identificación de las especies de mayor relevancia etnobotánica por medio del (IVIER).</a:t>
            </a:r>
            <a:endParaRPr lang="es-EC" sz="2000" dirty="0">
              <a:solidFill>
                <a:schemeClr val="tx1"/>
              </a:solidFill>
              <a:effectLst>
                <a:outerShdw blurRad="38100" dist="38100" dir="2700000" algn="tl">
                  <a:srgbClr val="000000">
                    <a:alpha val="43137"/>
                  </a:srgbClr>
                </a:outerShdw>
              </a:effectLst>
              <a:latin typeface="+mn-lt"/>
              <a:ea typeface="+mn-ea"/>
              <a:cs typeface="+mn-cs"/>
            </a:endParaRPr>
          </a:p>
          <a:p>
            <a:endParaRPr lang="es-EC" dirty="0"/>
          </a:p>
        </p:txBody>
      </p:sp>
      <p:sp>
        <p:nvSpPr>
          <p:cNvPr id="4" name="3 Rectángulo"/>
          <p:cNvSpPr/>
          <p:nvPr/>
        </p:nvSpPr>
        <p:spPr>
          <a:xfrm>
            <a:off x="886450" y="3441680"/>
            <a:ext cx="8244408" cy="3416320"/>
          </a:xfrm>
          <a:prstGeom prst="rect">
            <a:avLst/>
          </a:prstGeom>
        </p:spPr>
        <p:txBody>
          <a:bodyPr wrap="square">
            <a:spAutoFit/>
          </a:bodyPr>
          <a:lstStyle/>
          <a:p>
            <a:pPr algn="just"/>
            <a:r>
              <a:rPr lang="es-EC" b="1" dirty="0">
                <a:effectLst>
                  <a:outerShdw blurRad="38100" dist="38100" dir="2700000" algn="tl">
                    <a:srgbClr val="000000">
                      <a:alpha val="43137"/>
                    </a:srgbClr>
                  </a:outerShdw>
                </a:effectLst>
              </a:rPr>
              <a:t>IVIER =</a:t>
            </a:r>
            <a:r>
              <a:rPr lang="es-EC" dirty="0"/>
              <a:t> (CALUSRE x 5 + CALPRORE x 4 + CALTIRE x 3 + CALPARE x 2 + CALORE x 1) / 21  </a:t>
            </a:r>
          </a:p>
          <a:p>
            <a:r>
              <a:rPr lang="es-EC" dirty="0"/>
              <a:t> </a:t>
            </a:r>
          </a:p>
          <a:p>
            <a:pPr algn="just"/>
            <a:r>
              <a:rPr lang="es-EC" dirty="0"/>
              <a:t>Dónde: </a:t>
            </a:r>
          </a:p>
          <a:p>
            <a:pPr algn="just"/>
            <a:r>
              <a:rPr lang="es-EC" dirty="0"/>
              <a:t>CALUSRE</a:t>
            </a:r>
            <a:r>
              <a:rPr lang="es-EC" dirty="0" smtClean="0"/>
              <a:t>: Uso </a:t>
            </a:r>
            <a:endParaRPr lang="es-EC" dirty="0"/>
          </a:p>
          <a:p>
            <a:pPr algn="just"/>
            <a:r>
              <a:rPr lang="es-EC" dirty="0" smtClean="0"/>
              <a:t>CALPRORE: Lugar donde se encuentra </a:t>
            </a:r>
          </a:p>
          <a:p>
            <a:pPr algn="just"/>
            <a:r>
              <a:rPr lang="es-EC" dirty="0" smtClean="0"/>
              <a:t>CALTIRE</a:t>
            </a:r>
            <a:r>
              <a:rPr lang="es-EC" dirty="0"/>
              <a:t>: </a:t>
            </a:r>
            <a:r>
              <a:rPr lang="es-EC" dirty="0" smtClean="0"/>
              <a:t>Forma de vida </a:t>
            </a:r>
          </a:p>
          <a:p>
            <a:pPr algn="just"/>
            <a:r>
              <a:rPr lang="es-EC" dirty="0" smtClean="0"/>
              <a:t>CALPARE: Parte usada </a:t>
            </a:r>
            <a:endParaRPr lang="es-EC" dirty="0"/>
          </a:p>
          <a:p>
            <a:pPr algn="just"/>
            <a:r>
              <a:rPr lang="es-EC" dirty="0"/>
              <a:t>CALORE: </a:t>
            </a:r>
            <a:r>
              <a:rPr lang="es-EC" dirty="0" smtClean="0"/>
              <a:t>Origen </a:t>
            </a:r>
          </a:p>
          <a:p>
            <a:pPr algn="just"/>
            <a:endParaRPr lang="es-EC" dirty="0"/>
          </a:p>
          <a:p>
            <a:pPr algn="just"/>
            <a:endParaRPr lang="es-EC" dirty="0" smtClean="0"/>
          </a:p>
          <a:p>
            <a:pPr algn="just"/>
            <a:r>
              <a:rPr lang="es-EC" dirty="0" smtClean="0">
                <a:hlinkClick r:id="rId2" action="ppaction://hlinkfile"/>
              </a:rPr>
              <a:t>Calculo IVIER </a:t>
            </a:r>
            <a:endParaRPr lang="es-EC" dirty="0"/>
          </a:p>
        </p:txBody>
      </p:sp>
      <p:pic>
        <p:nvPicPr>
          <p:cNvPr id="1026" name="Picture 2" descr="C:\Users\karina\Desktop\tesis\fotos salida de campo\otras\DSC067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4221088"/>
            <a:ext cx="3050735" cy="2636912"/>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886450" y="2348880"/>
            <a:ext cx="224539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dirty="0">
                <a:solidFill>
                  <a:schemeClr val="tx1"/>
                </a:solidFill>
              </a:rPr>
              <a:t>C</a:t>
            </a:r>
            <a:r>
              <a:rPr lang="es-ES" dirty="0" smtClean="0">
                <a:solidFill>
                  <a:schemeClr val="tx1"/>
                </a:solidFill>
              </a:rPr>
              <a:t>onvivencia </a:t>
            </a:r>
            <a:r>
              <a:rPr lang="es-ES" dirty="0">
                <a:solidFill>
                  <a:schemeClr val="tx1"/>
                </a:solidFill>
              </a:rPr>
              <a:t>con la comunidad</a:t>
            </a:r>
            <a:endParaRPr lang="es-EC" dirty="0">
              <a:solidFill>
                <a:schemeClr val="tx1"/>
              </a:solidFill>
            </a:endParaRPr>
          </a:p>
        </p:txBody>
      </p:sp>
      <p:sp>
        <p:nvSpPr>
          <p:cNvPr id="8" name="7 CuadroTexto"/>
          <p:cNvSpPr txBox="1"/>
          <p:nvPr/>
        </p:nvSpPr>
        <p:spPr>
          <a:xfrm>
            <a:off x="3491880" y="2348880"/>
            <a:ext cx="3096344" cy="646331"/>
          </a:xfrm>
          <a:prstGeom prst="rect">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ES" dirty="0" smtClean="0">
                <a:solidFill>
                  <a:schemeClr val="tx1"/>
                </a:solidFill>
              </a:rPr>
              <a:t>Evaluación de la veracidad de la información</a:t>
            </a:r>
            <a:endParaRPr lang="es-EC" dirty="0">
              <a:solidFill>
                <a:schemeClr val="tx1"/>
              </a:solidFill>
            </a:endParaRPr>
          </a:p>
        </p:txBody>
      </p:sp>
      <p:sp>
        <p:nvSpPr>
          <p:cNvPr id="9" name="8 CuadroTexto"/>
          <p:cNvSpPr txBox="1"/>
          <p:nvPr/>
        </p:nvSpPr>
        <p:spPr>
          <a:xfrm>
            <a:off x="6885468" y="2342487"/>
            <a:ext cx="2245390" cy="646331"/>
          </a:xfrm>
          <a:prstGeom prst="rect">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dirty="0" smtClean="0">
                <a:solidFill>
                  <a:schemeClr val="tx1"/>
                </a:solidFill>
              </a:rPr>
              <a:t>Aplicación del Índice </a:t>
            </a:r>
            <a:endParaRPr lang="es-EC" dirty="0">
              <a:solidFill>
                <a:schemeClr val="tx1"/>
              </a:solidFill>
            </a:endParaRPr>
          </a:p>
        </p:txBody>
      </p:sp>
    </p:spTree>
    <p:extLst>
      <p:ext uri="{BB962C8B-B14F-4D97-AF65-F5344CB8AC3E}">
        <p14:creationId xmlns:p14="http://schemas.microsoft.com/office/powerpoint/2010/main" val="29213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43000" y="548680"/>
            <a:ext cx="7543800" cy="5577483"/>
          </a:xfrm>
        </p:spPr>
        <p:txBody>
          <a:bodyPr/>
          <a:lstStyle/>
          <a:p>
            <a:r>
              <a:rPr lang="es-ES" sz="1800" dirty="0">
                <a:solidFill>
                  <a:schemeClr val="tx1"/>
                </a:solidFill>
                <a:effectLst>
                  <a:outerShdw blurRad="38100" dist="38100" dir="2700000" algn="tl">
                    <a:srgbClr val="000000">
                      <a:alpha val="43137"/>
                    </a:srgbClr>
                  </a:outerShdw>
                </a:effectLst>
                <a:latin typeface="+mn-lt"/>
                <a:ea typeface="+mn-ea"/>
                <a:cs typeface="+mn-cs"/>
              </a:rPr>
              <a:t>Validación de los usos y beneficios de las diferentes especies de plantas del sector, a través de una guía etnobotánica.</a:t>
            </a:r>
            <a:endParaRPr lang="es-EC" sz="1800" dirty="0">
              <a:solidFill>
                <a:schemeClr val="tx1"/>
              </a:solidFill>
              <a:effectLst>
                <a:outerShdw blurRad="38100" dist="38100" dir="2700000" algn="tl">
                  <a:srgbClr val="000000">
                    <a:alpha val="43137"/>
                  </a:srgbClr>
                </a:outerShdw>
              </a:effectLst>
              <a:latin typeface="+mn-lt"/>
              <a:ea typeface="+mn-ea"/>
              <a:cs typeface="+mn-cs"/>
            </a:endParaRPr>
          </a:p>
          <a:p>
            <a:endParaRPr lang="es-EC" dirty="0"/>
          </a:p>
        </p:txBody>
      </p:sp>
      <p:pic>
        <p:nvPicPr>
          <p:cNvPr id="4" name="3 Imagen" descr="C:\Users\karina\Desktop\anteproyecto\FOTOS SANFRANCISCO 1\L125001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783" y="2636912"/>
            <a:ext cx="3938008" cy="4221088"/>
          </a:xfrm>
          <a:prstGeom prst="rect">
            <a:avLst/>
          </a:prstGeom>
          <a:noFill/>
          <a:ln>
            <a:noFill/>
          </a:ln>
        </p:spPr>
      </p:pic>
      <p:pic>
        <p:nvPicPr>
          <p:cNvPr id="5" name="4 Imagen" descr="C:\Users\karina\Desktop\anteproyecto\FOTOS SANFRANCISCO 1\L125002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790" y="3645024"/>
            <a:ext cx="4391210" cy="3212976"/>
          </a:xfrm>
          <a:prstGeom prst="rect">
            <a:avLst/>
          </a:prstGeom>
          <a:noFill/>
          <a:ln>
            <a:noFill/>
          </a:ln>
        </p:spPr>
      </p:pic>
      <p:sp>
        <p:nvSpPr>
          <p:cNvPr id="2" name="1 CuadroTexto"/>
          <p:cNvSpPr txBox="1"/>
          <p:nvPr/>
        </p:nvSpPr>
        <p:spPr>
          <a:xfrm>
            <a:off x="1043608" y="1412776"/>
            <a:ext cx="230425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dirty="0">
                <a:solidFill>
                  <a:schemeClr val="tx1"/>
                </a:solidFill>
              </a:rPr>
              <a:t>T</a:t>
            </a:r>
            <a:r>
              <a:rPr lang="es-ES" dirty="0" smtClean="0">
                <a:solidFill>
                  <a:schemeClr val="tx1"/>
                </a:solidFill>
              </a:rPr>
              <a:t>alleres</a:t>
            </a:r>
            <a:r>
              <a:rPr lang="es-ES" dirty="0">
                <a:solidFill>
                  <a:schemeClr val="tx1"/>
                </a:solidFill>
              </a:rPr>
              <a:t>, reuniones, charlas</a:t>
            </a:r>
            <a:endParaRPr lang="es-EC" dirty="0">
              <a:solidFill>
                <a:schemeClr val="tx1"/>
              </a:solidFill>
            </a:endParaRPr>
          </a:p>
        </p:txBody>
      </p:sp>
      <p:sp>
        <p:nvSpPr>
          <p:cNvPr id="6" name="5 CuadroTexto"/>
          <p:cNvSpPr txBox="1"/>
          <p:nvPr/>
        </p:nvSpPr>
        <p:spPr>
          <a:xfrm>
            <a:off x="6228184" y="1426243"/>
            <a:ext cx="2304256"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EC" dirty="0">
                <a:solidFill>
                  <a:schemeClr val="tx1"/>
                </a:solidFill>
              </a:rPr>
              <a:t>D</a:t>
            </a:r>
            <a:r>
              <a:rPr lang="es-EC" dirty="0" smtClean="0">
                <a:solidFill>
                  <a:schemeClr val="tx1"/>
                </a:solidFill>
              </a:rPr>
              <a:t>iseñó </a:t>
            </a:r>
            <a:r>
              <a:rPr lang="es-EC" dirty="0">
                <a:solidFill>
                  <a:schemeClr val="tx1"/>
                </a:solidFill>
              </a:rPr>
              <a:t>la guía etnobotánica </a:t>
            </a:r>
          </a:p>
        </p:txBody>
      </p:sp>
      <p:sp>
        <p:nvSpPr>
          <p:cNvPr id="7" name="6 CuadroTexto"/>
          <p:cNvSpPr txBox="1"/>
          <p:nvPr/>
        </p:nvSpPr>
        <p:spPr>
          <a:xfrm>
            <a:off x="5338818" y="2846895"/>
            <a:ext cx="2304256" cy="369332"/>
          </a:xfrm>
          <a:prstGeom prst="rect">
            <a:avLst/>
          </a:prstGeom>
          <a:solidFill>
            <a:srgbClr val="FF33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C" dirty="0">
                <a:solidFill>
                  <a:schemeClr val="tx1"/>
                </a:solidFill>
              </a:rPr>
              <a:t>S</a:t>
            </a:r>
            <a:r>
              <a:rPr lang="es-EC" dirty="0" smtClean="0">
                <a:solidFill>
                  <a:schemeClr val="tx1"/>
                </a:solidFill>
              </a:rPr>
              <a:t>ocialización</a:t>
            </a:r>
            <a:endParaRPr lang="es-EC" dirty="0">
              <a:solidFill>
                <a:schemeClr val="tx1"/>
              </a:solidFill>
            </a:endParaRPr>
          </a:p>
        </p:txBody>
      </p:sp>
      <p:cxnSp>
        <p:nvCxnSpPr>
          <p:cNvPr id="9" name="8 Conector recto de flecha"/>
          <p:cNvCxnSpPr/>
          <p:nvPr/>
        </p:nvCxnSpPr>
        <p:spPr>
          <a:xfrm>
            <a:off x="3456647" y="1749408"/>
            <a:ext cx="259228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12 Conector angular"/>
          <p:cNvCxnSpPr/>
          <p:nvPr/>
        </p:nvCxnSpPr>
        <p:spPr>
          <a:xfrm rot="5400000">
            <a:off x="6428740" y="2121313"/>
            <a:ext cx="787788" cy="663376"/>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33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Resultados y Discusión </a:t>
            </a:r>
            <a:endParaRPr lang="es-EC" b="1" dirty="0"/>
          </a:p>
        </p:txBody>
      </p:sp>
      <p:sp>
        <p:nvSpPr>
          <p:cNvPr id="3" name="2 Marcador de contenido"/>
          <p:cNvSpPr>
            <a:spLocks noGrp="1"/>
          </p:cNvSpPr>
          <p:nvPr>
            <p:ph idx="1"/>
          </p:nvPr>
        </p:nvSpPr>
        <p:spPr>
          <a:xfrm>
            <a:off x="1143000" y="1268760"/>
            <a:ext cx="7543800" cy="4857403"/>
          </a:xfrm>
        </p:spPr>
        <p:txBody>
          <a:bodyPr/>
          <a:lstStyle/>
          <a:p>
            <a:pPr marL="0" indent="0" algn="ctr">
              <a:buNone/>
            </a:pPr>
            <a:r>
              <a:rPr lang="es-EC" b="1" dirty="0" smtClean="0"/>
              <a:t>Caracterización del área de Estudio</a:t>
            </a:r>
          </a:p>
          <a:p>
            <a:pPr marL="0" indent="0" algn="ctr">
              <a:buNone/>
            </a:pPr>
            <a:endParaRPr lang="es-EC" b="1" dirty="0" smtClean="0"/>
          </a:p>
          <a:p>
            <a:r>
              <a:rPr lang="es-ES" sz="2400" dirty="0">
                <a:solidFill>
                  <a:schemeClr val="tx1"/>
                </a:solidFill>
                <a:hlinkClick r:id="rId2" action="ppaction://hlinkfile"/>
              </a:rPr>
              <a:t>Características Climáticas</a:t>
            </a:r>
            <a:r>
              <a:rPr lang="es-EC" sz="2400" b="1" dirty="0" smtClean="0">
                <a:solidFill>
                  <a:schemeClr val="tx1"/>
                </a:solidFill>
                <a:hlinkClick r:id="rId2" action="ppaction://hlinkfile"/>
              </a:rPr>
              <a:t> </a:t>
            </a:r>
            <a:endParaRPr lang="es-EC" sz="2400" b="1" dirty="0" smtClean="0">
              <a:solidFill>
                <a:schemeClr val="tx1"/>
              </a:solidFill>
            </a:endParaRPr>
          </a:p>
          <a:p>
            <a:r>
              <a:rPr lang="es-EC" sz="2400" dirty="0" smtClean="0">
                <a:solidFill>
                  <a:schemeClr val="tx1"/>
                </a:solidFill>
                <a:hlinkClick r:id="rId3" action="ppaction://hlinkfile"/>
              </a:rPr>
              <a:t>Uso del suelo </a:t>
            </a:r>
            <a:endParaRPr lang="es-EC" sz="2400" dirty="0">
              <a:solidFill>
                <a:schemeClr val="tx1"/>
              </a:solidFill>
            </a:endParaRPr>
          </a:p>
        </p:txBody>
      </p:sp>
    </p:spTree>
    <p:extLst>
      <p:ext uri="{BB962C8B-B14F-4D97-AF65-F5344CB8AC3E}">
        <p14:creationId xmlns:p14="http://schemas.microsoft.com/office/powerpoint/2010/main" val="183416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43000" y="404664"/>
            <a:ext cx="7543800" cy="5721499"/>
          </a:xfrm>
        </p:spPr>
        <p:txBody>
          <a:bodyPr/>
          <a:lstStyle/>
          <a:p>
            <a:pPr marL="0" indent="0" algn="ctr">
              <a:buNone/>
            </a:pPr>
            <a:r>
              <a:rPr lang="es-EC" dirty="0">
                <a:solidFill>
                  <a:schemeClr val="tx2"/>
                </a:solidFill>
                <a:latin typeface="+mn-lt"/>
                <a:ea typeface="+mn-ea"/>
                <a:cs typeface="+mn-cs"/>
              </a:rPr>
              <a:t>Abundancia de especies por familia</a:t>
            </a:r>
            <a:endParaRPr lang="es-EC" dirty="0"/>
          </a:p>
        </p:txBody>
      </p:sp>
      <p:graphicFrame>
        <p:nvGraphicFramePr>
          <p:cNvPr id="4" name="Objeto 2"/>
          <p:cNvGraphicFramePr>
            <a:graphicFrameLocks/>
          </p:cNvGraphicFramePr>
          <p:nvPr>
            <p:extLst>
              <p:ext uri="{D42A27DB-BD31-4B8C-83A1-F6EECF244321}">
                <p14:modId xmlns:p14="http://schemas.microsoft.com/office/powerpoint/2010/main" val="1066325195"/>
              </p:ext>
            </p:extLst>
          </p:nvPr>
        </p:nvGraphicFramePr>
        <p:xfrm>
          <a:off x="827585" y="1124744"/>
          <a:ext cx="8316415" cy="57332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867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dirty="0">
                <a:solidFill>
                  <a:schemeClr val="tx2"/>
                </a:solidFill>
                <a:latin typeface="+mj-lt"/>
                <a:ea typeface="+mj-ea"/>
                <a:cs typeface="+mj-cs"/>
              </a:rPr>
              <a:t>Especies clasificadas según el uso</a:t>
            </a:r>
            <a:r>
              <a:rPr lang="es-EC" b="1" dirty="0">
                <a:solidFill>
                  <a:schemeClr val="tx2"/>
                </a:solidFill>
                <a:latin typeface="+mj-lt"/>
                <a:ea typeface="+mj-ea"/>
                <a:cs typeface="+mj-cs"/>
              </a:rPr>
              <a:t/>
            </a:r>
            <a:br>
              <a:rPr lang="es-EC" b="1" dirty="0">
                <a:solidFill>
                  <a:schemeClr val="tx2"/>
                </a:solidFill>
                <a:latin typeface="+mj-lt"/>
                <a:ea typeface="+mj-ea"/>
                <a:cs typeface="+mj-cs"/>
              </a:rPr>
            </a:br>
            <a:endParaRPr lang="es-EC" dirty="0"/>
          </a:p>
        </p:txBody>
      </p:sp>
      <p:graphicFrame>
        <p:nvGraphicFramePr>
          <p:cNvPr id="4" name="3 Gráfico"/>
          <p:cNvGraphicFramePr>
            <a:graphicFrameLocks/>
          </p:cNvGraphicFramePr>
          <p:nvPr>
            <p:extLst>
              <p:ext uri="{D42A27DB-BD31-4B8C-83A1-F6EECF244321}">
                <p14:modId xmlns:p14="http://schemas.microsoft.com/office/powerpoint/2010/main" val="2273586383"/>
              </p:ext>
            </p:extLst>
          </p:nvPr>
        </p:nvGraphicFramePr>
        <p:xfrm>
          <a:off x="1403648" y="980728"/>
          <a:ext cx="7128792" cy="4968552"/>
        </p:xfrm>
        <a:graphic>
          <a:graphicData uri="http://schemas.openxmlformats.org/drawingml/2006/chart">
            <c:chart xmlns:c="http://schemas.openxmlformats.org/drawingml/2006/chart" xmlns:r="http://schemas.openxmlformats.org/officeDocument/2006/relationships" r:id="rId2"/>
          </a:graphicData>
        </a:graphic>
      </p:graphicFrame>
      <p:pic>
        <p:nvPicPr>
          <p:cNvPr id="2050" name="Picture 2" descr="C:\Users\karina\Desktop\tesis\fotos salida de campo\otras\DSC065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4509120"/>
            <a:ext cx="3059832"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82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2"/>
                </a:solidFill>
                <a:latin typeface="+mj-lt"/>
                <a:ea typeface="+mj-ea"/>
                <a:cs typeface="+mj-cs"/>
              </a:rPr>
              <a:t>Especies </a:t>
            </a:r>
            <a:r>
              <a:rPr lang="es-EC" dirty="0">
                <a:solidFill>
                  <a:schemeClr val="tx2"/>
                </a:solidFill>
                <a:latin typeface="+mj-lt"/>
                <a:ea typeface="+mj-ea"/>
                <a:cs typeface="+mj-cs"/>
              </a:rPr>
              <a:t>clasificadas según la procedencia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91772591"/>
              </p:ext>
            </p:extLst>
          </p:nvPr>
        </p:nvGraphicFramePr>
        <p:xfrm>
          <a:off x="1143000" y="1600200"/>
          <a:ext cx="75438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5" name="4 Imagen" descr="C:\Users\karina\Desktop\tesis\fotos salida de campo\otras\DSC0665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4581129"/>
            <a:ext cx="2915816" cy="2269944"/>
          </a:xfrm>
          <a:prstGeom prst="rect">
            <a:avLst/>
          </a:prstGeom>
          <a:noFill/>
          <a:ln>
            <a:noFill/>
          </a:ln>
        </p:spPr>
      </p:pic>
    </p:spTree>
    <p:extLst>
      <p:ext uri="{BB962C8B-B14F-4D97-AF65-F5344CB8AC3E}">
        <p14:creationId xmlns:p14="http://schemas.microsoft.com/office/powerpoint/2010/main" val="387087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solidFill>
                  <a:schemeClr val="tx2"/>
                </a:solidFill>
                <a:latin typeface="+mj-lt"/>
                <a:ea typeface="+mj-ea"/>
                <a:cs typeface="+mj-cs"/>
              </a:rPr>
              <a:t>Especies clasificadas según el hábito</a:t>
            </a:r>
            <a:endParaRPr lang="es-EC" dirty="0"/>
          </a:p>
        </p:txBody>
      </p:sp>
      <p:graphicFrame>
        <p:nvGraphicFramePr>
          <p:cNvPr id="4" name="Objeto 5"/>
          <p:cNvGraphicFramePr>
            <a:graphicFrameLocks noGrp="1"/>
          </p:cNvGraphicFramePr>
          <p:nvPr>
            <p:ph idx="1"/>
            <p:extLst>
              <p:ext uri="{D42A27DB-BD31-4B8C-83A1-F6EECF244321}">
                <p14:modId xmlns:p14="http://schemas.microsoft.com/office/powerpoint/2010/main" val="4033148419"/>
              </p:ext>
            </p:extLst>
          </p:nvPr>
        </p:nvGraphicFramePr>
        <p:xfrm>
          <a:off x="1143000" y="1600201"/>
          <a:ext cx="7543800" cy="3628999"/>
        </p:xfrm>
        <a:graphic>
          <a:graphicData uri="http://schemas.openxmlformats.org/drawingml/2006/chart">
            <c:chart xmlns:c="http://schemas.openxmlformats.org/drawingml/2006/chart" xmlns:r="http://schemas.openxmlformats.org/officeDocument/2006/relationships" r:id="rId2"/>
          </a:graphicData>
        </a:graphic>
      </p:graphicFrame>
      <p:pic>
        <p:nvPicPr>
          <p:cNvPr id="5" name="4 Imagen" descr="C:\Users\karina\Desktop\tesis\fotos salida de campo\otras\DSC0666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2670" y="4610188"/>
            <a:ext cx="3021330" cy="2265680"/>
          </a:xfrm>
          <a:prstGeom prst="rect">
            <a:avLst/>
          </a:prstGeom>
          <a:noFill/>
          <a:ln>
            <a:noFill/>
          </a:ln>
        </p:spPr>
      </p:pic>
    </p:spTree>
    <p:extLst>
      <p:ext uri="{BB962C8B-B14F-4D97-AF65-F5344CB8AC3E}">
        <p14:creationId xmlns:p14="http://schemas.microsoft.com/office/powerpoint/2010/main" val="370878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1762" y="1033411"/>
            <a:ext cx="7543800" cy="1143000"/>
          </a:xfrm>
        </p:spPr>
        <p:txBody>
          <a:bodyPr/>
          <a:lstStyle/>
          <a:p>
            <a:r>
              <a:rPr lang="es-EC" b="1" dirty="0">
                <a:solidFill>
                  <a:schemeClr val="tx2"/>
                </a:solidFill>
                <a:latin typeface="+mj-lt"/>
                <a:ea typeface="+mj-ea"/>
                <a:cs typeface="+mj-cs"/>
              </a:rPr>
              <a:t>Especies clasificadas según la parte usada</a:t>
            </a:r>
            <a:br>
              <a:rPr lang="es-EC" b="1" dirty="0">
                <a:solidFill>
                  <a:schemeClr val="tx2"/>
                </a:solidFill>
                <a:latin typeface="+mj-lt"/>
                <a:ea typeface="+mj-ea"/>
                <a:cs typeface="+mj-cs"/>
              </a:rPr>
            </a:br>
            <a:r>
              <a:rPr lang="es-EC" dirty="0">
                <a:solidFill>
                  <a:schemeClr val="tx2"/>
                </a:solidFill>
                <a:latin typeface="+mj-lt"/>
                <a:ea typeface="+mj-ea"/>
                <a:cs typeface="+mj-cs"/>
              </a:rPr>
              <a:t> </a:t>
            </a:r>
            <a:br>
              <a:rPr lang="es-EC" dirty="0">
                <a:solidFill>
                  <a:schemeClr val="tx2"/>
                </a:solidFill>
                <a:latin typeface="+mj-lt"/>
                <a:ea typeface="+mj-ea"/>
                <a:cs typeface="+mj-cs"/>
              </a:rPr>
            </a:br>
            <a:endParaRPr lang="es-EC" dirty="0"/>
          </a:p>
        </p:txBody>
      </p:sp>
      <p:graphicFrame>
        <p:nvGraphicFramePr>
          <p:cNvPr id="4" name="Objeto 6"/>
          <p:cNvGraphicFramePr>
            <a:graphicFrameLocks/>
          </p:cNvGraphicFramePr>
          <p:nvPr>
            <p:extLst>
              <p:ext uri="{D42A27DB-BD31-4B8C-83A1-F6EECF244321}">
                <p14:modId xmlns:p14="http://schemas.microsoft.com/office/powerpoint/2010/main" val="3972140761"/>
              </p:ext>
            </p:extLst>
          </p:nvPr>
        </p:nvGraphicFramePr>
        <p:xfrm>
          <a:off x="1835696" y="1700808"/>
          <a:ext cx="6984776" cy="3240360"/>
        </p:xfrm>
        <a:graphic>
          <a:graphicData uri="http://schemas.openxmlformats.org/drawingml/2006/chart">
            <c:chart xmlns:c="http://schemas.openxmlformats.org/drawingml/2006/chart" xmlns:r="http://schemas.openxmlformats.org/officeDocument/2006/relationships" r:id="rId2"/>
          </a:graphicData>
        </a:graphic>
      </p:graphicFrame>
      <p:pic>
        <p:nvPicPr>
          <p:cNvPr id="5" name="4 Imagen" descr="C:\Users\karina\Desktop\tesis\fotos salida de campo\otras\DSC0676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16867" y="3998595"/>
            <a:ext cx="3267710" cy="2451100"/>
          </a:xfrm>
          <a:prstGeom prst="rect">
            <a:avLst/>
          </a:prstGeom>
          <a:noFill/>
          <a:ln>
            <a:noFill/>
          </a:ln>
        </p:spPr>
      </p:pic>
    </p:spTree>
    <p:extLst>
      <p:ext uri="{BB962C8B-B14F-4D97-AF65-F5344CB8AC3E}">
        <p14:creationId xmlns:p14="http://schemas.microsoft.com/office/powerpoint/2010/main" val="194677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pic>
        <p:nvPicPr>
          <p:cNvPr id="1026" name="Picture 2" descr="C:\Users\karina\Desktop\tesis\fotos salida de campo\otras\DSC068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992" y="548680"/>
            <a:ext cx="7947448" cy="5760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3 CuadroTexto"/>
          <p:cNvSpPr txBox="1"/>
          <p:nvPr/>
        </p:nvSpPr>
        <p:spPr>
          <a:xfrm>
            <a:off x="556151" y="550137"/>
            <a:ext cx="7965704"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s-EC" b="1" dirty="0"/>
              <a:t>“ESTUDIO ETNOBOTÁNICO EN LA COMUNIDAD SAN FRANCISCO, PARROQUIA LA CAROLINA -  IMBABURA PARA POTENCIAR EL CONOCIMIENTO DE LOS RECURSOS FLORÍSTICOS LOCALES” </a:t>
            </a:r>
            <a:endParaRPr lang="es-EC" dirty="0"/>
          </a:p>
        </p:txBody>
      </p:sp>
      <p:sp>
        <p:nvSpPr>
          <p:cNvPr id="5" name="4 CuadroTexto"/>
          <p:cNvSpPr txBox="1"/>
          <p:nvPr/>
        </p:nvSpPr>
        <p:spPr>
          <a:xfrm>
            <a:off x="556151" y="4554994"/>
            <a:ext cx="7965704"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s-EC" dirty="0"/>
              <a:t>Etnobotánica es una de las ciencias que relacionan al hombre con el medio que lo rodea desde tiempos muy antiguos hasta la actualidad, esta relación es importante para la supervivencia y desarrollo de los pueblos y de las culturas. Permite, de una manera rápida, conocer las especies más utilizadas, formas de usos y otros datos relacionados con la interacción de las personas con las </a:t>
            </a:r>
            <a:r>
              <a:rPr lang="es-EC" dirty="0" smtClean="0"/>
              <a:t>plantas </a:t>
            </a:r>
            <a:r>
              <a:rPr lang="es-EC" dirty="0"/>
              <a:t>(Salas &amp; Cáceres, 2010). </a:t>
            </a:r>
          </a:p>
        </p:txBody>
      </p:sp>
    </p:spTree>
    <p:extLst>
      <p:ext uri="{BB962C8B-B14F-4D97-AF65-F5344CB8AC3E}">
        <p14:creationId xmlns:p14="http://schemas.microsoft.com/office/powerpoint/2010/main" val="208513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solidFill>
                  <a:schemeClr val="tx2"/>
                </a:solidFill>
                <a:latin typeface="+mj-lt"/>
                <a:ea typeface="+mj-ea"/>
                <a:cs typeface="+mj-cs"/>
              </a:rPr>
              <a:t>Especies clasificadas según el origen</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892787250"/>
              </p:ext>
            </p:extLst>
          </p:nvPr>
        </p:nvGraphicFramePr>
        <p:xfrm>
          <a:off x="1259632" y="692696"/>
          <a:ext cx="75438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5" name="4 Imagen" descr="C:\Users\karina\Desktop\tesis\fotos salida de campo\otras\DSC068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4293096"/>
            <a:ext cx="3492059" cy="2564904"/>
          </a:xfrm>
          <a:prstGeom prst="rect">
            <a:avLst/>
          </a:prstGeom>
          <a:noFill/>
          <a:ln>
            <a:noFill/>
          </a:ln>
        </p:spPr>
      </p:pic>
    </p:spTree>
    <p:extLst>
      <p:ext uri="{BB962C8B-B14F-4D97-AF65-F5344CB8AC3E}">
        <p14:creationId xmlns:p14="http://schemas.microsoft.com/office/powerpoint/2010/main" val="142918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dirty="0">
                <a:solidFill>
                  <a:schemeClr val="tx2"/>
                </a:solidFill>
              </a:rPr>
              <a:t>Especies más representativas según el índice de IVIER</a:t>
            </a:r>
            <a:endParaRPr lang="es-EC"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1097418"/>
              </p:ext>
            </p:extLst>
          </p:nvPr>
        </p:nvGraphicFramePr>
        <p:xfrm>
          <a:off x="1346517" y="1340768"/>
          <a:ext cx="7272808" cy="3845024"/>
        </p:xfrm>
        <a:graphic>
          <a:graphicData uri="http://schemas.openxmlformats.org/drawingml/2006/chart">
            <c:chart xmlns:c="http://schemas.openxmlformats.org/drawingml/2006/chart" xmlns:r="http://schemas.openxmlformats.org/officeDocument/2006/relationships" r:id="rId2"/>
          </a:graphicData>
        </a:graphic>
      </p:graphicFrame>
      <p:pic>
        <p:nvPicPr>
          <p:cNvPr id="5" name="4 Imagen" descr="C:\Users\karina\Desktop\tesis\fotos salida de campo\otras\DSC0684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0965" y="4838065"/>
            <a:ext cx="2693035" cy="2019935"/>
          </a:xfrm>
          <a:prstGeom prst="rect">
            <a:avLst/>
          </a:prstGeom>
          <a:noFill/>
          <a:ln>
            <a:noFill/>
          </a:ln>
        </p:spPr>
      </p:pic>
    </p:spTree>
    <p:extLst>
      <p:ext uri="{BB962C8B-B14F-4D97-AF65-F5344CB8AC3E}">
        <p14:creationId xmlns:p14="http://schemas.microsoft.com/office/powerpoint/2010/main" val="27575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0"/>
            <a:ext cx="7543800" cy="1143000"/>
          </a:xfrm>
        </p:spPr>
        <p:txBody>
          <a:bodyPr/>
          <a:lstStyle/>
          <a:p>
            <a:r>
              <a:rPr lang="es-EC" sz="2800" b="1" dirty="0">
                <a:solidFill>
                  <a:schemeClr val="tx2"/>
                </a:solidFill>
                <a:effectLst>
                  <a:outerShdw blurRad="38100" dist="38100" dir="2700000" algn="tl">
                    <a:srgbClr val="000000">
                      <a:alpha val="43137"/>
                    </a:srgbClr>
                  </a:outerShdw>
                </a:effectLst>
              </a:rPr>
              <a:t>Guía para potenciar los conocimientos de los recursos florísticos locales</a:t>
            </a:r>
            <a:endParaRPr lang="es-EC" sz="2800"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0" y="1268760"/>
            <a:ext cx="5148064" cy="5589240"/>
          </a:xfrm>
        </p:spPr>
        <p:style>
          <a:lnRef idx="2">
            <a:schemeClr val="accent1">
              <a:shade val="50000"/>
            </a:schemeClr>
          </a:lnRef>
          <a:fillRef idx="1">
            <a:schemeClr val="accent1"/>
          </a:fillRef>
          <a:effectRef idx="0">
            <a:schemeClr val="accent1"/>
          </a:effectRef>
          <a:fontRef idx="minor">
            <a:schemeClr val="lt1"/>
          </a:fontRef>
        </p:style>
        <p:txBody>
          <a:bodyPr/>
          <a:lstStyle/>
          <a:p>
            <a:pPr marL="0" indent="0" algn="just">
              <a:buNone/>
            </a:pPr>
            <a:r>
              <a:rPr lang="es-EC" sz="1200" b="1" dirty="0">
                <a:solidFill>
                  <a:schemeClr val="tx1"/>
                </a:solidFill>
                <a:latin typeface="+mn-lt"/>
                <a:ea typeface="+mn-ea"/>
                <a:cs typeface="+mn-cs"/>
              </a:rPr>
              <a:t>Familia:</a:t>
            </a:r>
            <a:r>
              <a:rPr lang="es-EC" sz="1200" dirty="0">
                <a:solidFill>
                  <a:schemeClr val="tx1"/>
                </a:solidFill>
                <a:latin typeface="+mn-lt"/>
                <a:ea typeface="+mn-ea"/>
                <a:cs typeface="+mn-cs"/>
              </a:rPr>
              <a:t> </a:t>
            </a:r>
            <a:r>
              <a:rPr lang="es-EC" sz="1200" dirty="0" err="1">
                <a:solidFill>
                  <a:schemeClr val="tx1"/>
                </a:solidFill>
                <a:latin typeface="+mn-lt"/>
                <a:ea typeface="+mn-ea"/>
                <a:cs typeface="+mn-cs"/>
              </a:rPr>
              <a:t>Passifloraceae</a:t>
            </a:r>
            <a:endParaRPr lang="es-EC" sz="1200" dirty="0">
              <a:solidFill>
                <a:schemeClr val="tx1"/>
              </a:solidFill>
              <a:latin typeface="+mn-lt"/>
              <a:ea typeface="+mn-ea"/>
              <a:cs typeface="+mn-cs"/>
            </a:endParaRPr>
          </a:p>
          <a:p>
            <a:pPr marL="0" indent="0" algn="just">
              <a:buNone/>
            </a:pPr>
            <a:r>
              <a:rPr lang="es-EC" sz="1200" b="1" dirty="0">
                <a:solidFill>
                  <a:schemeClr val="tx1"/>
                </a:solidFill>
                <a:latin typeface="+mn-lt"/>
                <a:ea typeface="+mn-ea"/>
                <a:cs typeface="+mn-cs"/>
              </a:rPr>
              <a:t>Nombre común: </a:t>
            </a:r>
            <a:r>
              <a:rPr lang="es-EC" sz="1200" dirty="0">
                <a:solidFill>
                  <a:schemeClr val="tx1"/>
                </a:solidFill>
                <a:latin typeface="+mn-lt"/>
                <a:ea typeface="+mn-ea"/>
                <a:cs typeface="+mn-cs"/>
              </a:rPr>
              <a:t>Granadilla</a:t>
            </a:r>
          </a:p>
          <a:p>
            <a:pPr marL="0" indent="0" algn="just">
              <a:buNone/>
            </a:pPr>
            <a:r>
              <a:rPr lang="es-EC" sz="1200" b="1" dirty="0">
                <a:solidFill>
                  <a:schemeClr val="tx1"/>
                </a:solidFill>
                <a:latin typeface="+mn-lt"/>
                <a:ea typeface="+mn-ea"/>
                <a:cs typeface="+mn-cs"/>
              </a:rPr>
              <a:t>Nombre científico:</a:t>
            </a:r>
            <a:r>
              <a:rPr lang="es-EC" sz="1200" dirty="0">
                <a:solidFill>
                  <a:schemeClr val="tx1"/>
                </a:solidFill>
                <a:latin typeface="+mn-lt"/>
                <a:ea typeface="+mn-ea"/>
                <a:cs typeface="+mn-cs"/>
              </a:rPr>
              <a:t> </a:t>
            </a:r>
            <a:r>
              <a:rPr lang="es-EC" sz="1200" i="1" dirty="0">
                <a:solidFill>
                  <a:schemeClr val="tx1"/>
                </a:solidFill>
                <a:latin typeface="+mn-lt"/>
                <a:ea typeface="+mn-ea"/>
                <a:cs typeface="+mn-cs"/>
              </a:rPr>
              <a:t>Pasiflora </a:t>
            </a:r>
            <a:r>
              <a:rPr lang="es-EC" sz="1200" i="1" dirty="0" err="1">
                <a:solidFill>
                  <a:schemeClr val="tx1"/>
                </a:solidFill>
                <a:latin typeface="+mn-lt"/>
                <a:ea typeface="+mn-ea"/>
                <a:cs typeface="+mn-cs"/>
              </a:rPr>
              <a:t>ligularis</a:t>
            </a:r>
            <a:r>
              <a:rPr lang="es-EC" sz="1200" i="1" dirty="0">
                <a:solidFill>
                  <a:schemeClr val="tx1"/>
                </a:solidFill>
                <a:latin typeface="+mn-lt"/>
                <a:ea typeface="+mn-ea"/>
                <a:cs typeface="+mn-cs"/>
              </a:rPr>
              <a:t> </a:t>
            </a:r>
            <a:r>
              <a:rPr lang="es-EC" sz="1200" i="1" dirty="0" err="1">
                <a:solidFill>
                  <a:schemeClr val="tx1"/>
                </a:solidFill>
                <a:latin typeface="+mn-lt"/>
                <a:ea typeface="+mn-ea"/>
                <a:cs typeface="+mn-cs"/>
              </a:rPr>
              <a:t>Juss</a:t>
            </a:r>
            <a:r>
              <a:rPr lang="es-EC" sz="1200" dirty="0">
                <a:solidFill>
                  <a:schemeClr val="tx1"/>
                </a:solidFill>
                <a:latin typeface="+mn-lt"/>
                <a:ea typeface="+mn-ea"/>
                <a:cs typeface="+mn-cs"/>
              </a:rPr>
              <a:t> </a:t>
            </a:r>
          </a:p>
          <a:p>
            <a:pPr marL="0" indent="0" algn="just">
              <a:buNone/>
            </a:pPr>
            <a:r>
              <a:rPr lang="es-EC" sz="1200" b="1" dirty="0">
                <a:solidFill>
                  <a:schemeClr val="tx1"/>
                </a:solidFill>
                <a:latin typeface="+mn-lt"/>
                <a:ea typeface="+mn-ea"/>
                <a:cs typeface="+mn-cs"/>
              </a:rPr>
              <a:t>Partes usadas:</a:t>
            </a:r>
            <a:r>
              <a:rPr lang="es-EC" sz="1200" dirty="0">
                <a:solidFill>
                  <a:schemeClr val="tx1"/>
                </a:solidFill>
                <a:latin typeface="+mn-lt"/>
                <a:ea typeface="+mn-ea"/>
                <a:cs typeface="+mn-cs"/>
              </a:rPr>
              <a:t> hojas y fruto</a:t>
            </a:r>
          </a:p>
          <a:p>
            <a:pPr marL="0" indent="0" algn="just">
              <a:buNone/>
            </a:pPr>
            <a:r>
              <a:rPr lang="es-EC" sz="1200" b="1" dirty="0">
                <a:solidFill>
                  <a:schemeClr val="tx1"/>
                </a:solidFill>
                <a:latin typeface="+mn-lt"/>
                <a:ea typeface="+mn-ea"/>
                <a:cs typeface="+mn-cs"/>
              </a:rPr>
              <a:t>Descripción de la planta:</a:t>
            </a:r>
            <a:r>
              <a:rPr lang="es-EC" sz="1200" dirty="0">
                <a:solidFill>
                  <a:schemeClr val="tx1"/>
                </a:solidFill>
                <a:latin typeface="+mn-lt"/>
                <a:ea typeface="+mn-ea"/>
                <a:cs typeface="+mn-cs"/>
              </a:rPr>
              <a:t> es una planta de origen nativo, pertenece al hábito de liana. El tallo, es cilíndrico, de coloración amarillo – verdoso en su estado inicial y marrón claro en estado adulto. El fruto es una baya de forma esférica. </a:t>
            </a:r>
          </a:p>
          <a:p>
            <a:pPr marL="0" indent="0" algn="just">
              <a:buNone/>
            </a:pPr>
            <a:r>
              <a:rPr lang="es-EC" sz="1200" b="1" dirty="0">
                <a:solidFill>
                  <a:schemeClr val="tx1"/>
                </a:solidFill>
                <a:latin typeface="+mn-lt"/>
                <a:ea typeface="+mn-ea"/>
                <a:cs typeface="+mn-cs"/>
              </a:rPr>
              <a:t>Usos:</a:t>
            </a:r>
            <a:r>
              <a:rPr lang="es-EC" sz="1200" dirty="0">
                <a:solidFill>
                  <a:schemeClr val="tx1"/>
                </a:solidFill>
                <a:latin typeface="+mn-lt"/>
                <a:ea typeface="+mn-ea"/>
                <a:cs typeface="+mn-cs"/>
              </a:rPr>
              <a:t> el jugo de la granadilla sirve para curar las diarreas, cólicos,  para combatir lombrices y es recomendada por el pediatra para los bebes. La infusión de sus hojas es recomendada en diagnósticos de infecciones de la piel e infecciones urinarias. </a:t>
            </a:r>
          </a:p>
          <a:p>
            <a:pPr marL="0" indent="0" algn="just">
              <a:buNone/>
            </a:pPr>
            <a:r>
              <a:rPr lang="es-EC" sz="1200" b="1" dirty="0">
                <a:solidFill>
                  <a:schemeClr val="tx1"/>
                </a:solidFill>
                <a:latin typeface="+mn-lt"/>
                <a:ea typeface="+mn-ea"/>
                <a:cs typeface="+mn-cs"/>
              </a:rPr>
              <a:t>Preparación:</a:t>
            </a:r>
            <a:r>
              <a:rPr lang="es-EC" sz="1200" dirty="0">
                <a:solidFill>
                  <a:schemeClr val="tx1"/>
                </a:solidFill>
                <a:latin typeface="+mn-lt"/>
                <a:ea typeface="+mn-ea"/>
                <a:cs typeface="+mn-cs"/>
              </a:rPr>
              <a:t> se prepara la infusión con tres hojas de la granadilla y se sirve al enfermo. Para el jugo se saca las semillas de la granadilla y se las cierne con el fin de sacar el jugo de esta. </a:t>
            </a:r>
          </a:p>
          <a:p>
            <a:pPr marL="0" indent="0" algn="just">
              <a:buNone/>
            </a:pPr>
            <a:r>
              <a:rPr lang="es-EC" sz="1200" b="1" dirty="0">
                <a:solidFill>
                  <a:schemeClr val="tx1"/>
                </a:solidFill>
                <a:latin typeface="+mn-lt"/>
                <a:ea typeface="+mn-ea"/>
                <a:cs typeface="+mn-cs"/>
              </a:rPr>
              <a:t>Dosis:</a:t>
            </a:r>
            <a:r>
              <a:rPr lang="es-EC" sz="1200" dirty="0">
                <a:solidFill>
                  <a:schemeClr val="tx1"/>
                </a:solidFill>
                <a:latin typeface="+mn-lt"/>
                <a:ea typeface="+mn-ea"/>
                <a:cs typeface="+mn-cs"/>
              </a:rPr>
              <a:t> en las tardes hasta que sane la dolencia.</a:t>
            </a:r>
          </a:p>
          <a:p>
            <a:pPr marL="0" indent="0" algn="just">
              <a:buNone/>
            </a:pPr>
            <a:r>
              <a:rPr lang="es-EC" sz="1200" b="1" dirty="0">
                <a:solidFill>
                  <a:schemeClr val="tx1"/>
                </a:solidFill>
                <a:latin typeface="+mn-lt"/>
                <a:ea typeface="+mn-ea"/>
                <a:cs typeface="+mn-cs"/>
              </a:rPr>
              <a:t>Procedencia:</a:t>
            </a:r>
            <a:r>
              <a:rPr lang="es-EC" sz="1200" dirty="0">
                <a:solidFill>
                  <a:schemeClr val="tx1"/>
                </a:solidFill>
                <a:latin typeface="+mn-lt"/>
                <a:ea typeface="+mn-ea"/>
                <a:cs typeface="+mn-cs"/>
              </a:rPr>
              <a:t> Huerto </a:t>
            </a:r>
          </a:p>
          <a:p>
            <a:pPr marL="0" indent="0" algn="just">
              <a:buNone/>
            </a:pPr>
            <a:r>
              <a:rPr lang="es-EC" sz="1200" b="1" dirty="0">
                <a:solidFill>
                  <a:schemeClr val="tx1"/>
                </a:solidFill>
                <a:latin typeface="+mn-lt"/>
                <a:ea typeface="+mn-ea"/>
                <a:cs typeface="+mn-cs"/>
              </a:rPr>
              <a:t>Origen:</a:t>
            </a:r>
            <a:r>
              <a:rPr lang="es-EC" sz="1200" dirty="0">
                <a:solidFill>
                  <a:schemeClr val="tx1"/>
                </a:solidFill>
                <a:latin typeface="+mn-lt"/>
                <a:ea typeface="+mn-ea"/>
                <a:cs typeface="+mn-cs"/>
              </a:rPr>
              <a:t> Nativa</a:t>
            </a:r>
          </a:p>
          <a:p>
            <a:pPr marL="0" indent="0" algn="just">
              <a:buNone/>
            </a:pPr>
            <a:r>
              <a:rPr lang="es-EC" sz="1200" b="1" dirty="0">
                <a:solidFill>
                  <a:schemeClr val="tx1"/>
                </a:solidFill>
                <a:latin typeface="+mn-lt"/>
                <a:ea typeface="+mn-ea"/>
                <a:cs typeface="+mn-cs"/>
              </a:rPr>
              <a:t>Forma de vida: </a:t>
            </a:r>
            <a:r>
              <a:rPr lang="es-EC" sz="1200" dirty="0">
                <a:solidFill>
                  <a:schemeClr val="tx1"/>
                </a:solidFill>
                <a:latin typeface="+mn-lt"/>
                <a:ea typeface="+mn-ea"/>
                <a:cs typeface="+mn-cs"/>
              </a:rPr>
              <a:t>Liana </a:t>
            </a:r>
          </a:p>
          <a:p>
            <a:pPr marL="0" indent="0" algn="just">
              <a:buNone/>
            </a:pPr>
            <a:r>
              <a:rPr lang="es-EC" sz="1200" b="1" dirty="0">
                <a:solidFill>
                  <a:schemeClr val="tx1"/>
                </a:solidFill>
                <a:latin typeface="+mn-lt"/>
                <a:ea typeface="+mn-ea"/>
                <a:cs typeface="+mn-cs"/>
              </a:rPr>
              <a:t>Distribución y hábitat:</a:t>
            </a:r>
            <a:r>
              <a:rPr lang="es-EC" sz="1200" dirty="0">
                <a:solidFill>
                  <a:schemeClr val="tx1"/>
                </a:solidFill>
                <a:latin typeface="+mn-lt"/>
                <a:ea typeface="+mn-ea"/>
                <a:cs typeface="+mn-cs"/>
              </a:rPr>
              <a:t> es originaria de los Andes sudamericanos, se extiende desde México hasta el norte de Argentina en altitudes comprendidas entre los 1700 y los 2600 msnm, crece bien en suelos sueltos, aireados, ricos en materia orgánica, con pH entre 5,5 y 6,5 y humedad relativa entre 60 y 80% (Carvajal, Turbay, &amp; Álvarez, 2014). </a:t>
            </a:r>
          </a:p>
          <a:p>
            <a:endParaRPr lang="es-EC" dirty="0">
              <a:solidFill>
                <a:schemeClr val="tx1"/>
              </a:solidFill>
              <a:effectLst>
                <a:outerShdw blurRad="38100" dist="38100" dir="2700000" algn="tl">
                  <a:srgbClr val="000000">
                    <a:alpha val="43137"/>
                  </a:srgbClr>
                </a:outerShdw>
              </a:effectLst>
            </a:endParaRPr>
          </a:p>
        </p:txBody>
      </p:sp>
      <p:pic>
        <p:nvPicPr>
          <p:cNvPr id="5" name="4 Imagen" descr="C:\Users\karina\Desktop\tesis\fotos salida de campo\granadilla\DSC0674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268760"/>
            <a:ext cx="3995936" cy="2664296"/>
          </a:xfrm>
          <a:prstGeom prst="rect">
            <a:avLst/>
          </a:prstGeom>
          <a:noFill/>
          <a:ln>
            <a:noFill/>
          </a:ln>
        </p:spPr>
      </p:pic>
      <p:pic>
        <p:nvPicPr>
          <p:cNvPr id="6" name="5 Imagen" descr="http://revistas.udistrital.edu.co/ojs/index.php/reving/article/viewFile/2817/4093/9692"/>
          <p:cNvPicPr/>
          <p:nvPr/>
        </p:nvPicPr>
        <p:blipFill rotWithShape="1">
          <a:blip r:embed="rId3">
            <a:extLst>
              <a:ext uri="{28A0092B-C50C-407E-A947-70E740481C1C}">
                <a14:useLocalDpi xmlns:a14="http://schemas.microsoft.com/office/drawing/2010/main" val="0"/>
              </a:ext>
            </a:extLst>
          </a:blip>
          <a:srcRect l="2102" t="1689" r="3303" b="10802"/>
          <a:stretch/>
        </p:blipFill>
        <p:spPr bwMode="auto">
          <a:xfrm>
            <a:off x="5148064" y="3717032"/>
            <a:ext cx="3995936" cy="314096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75329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332656"/>
            <a:ext cx="5396020" cy="6525344"/>
          </a:xfrm>
        </p:spPr>
        <p:style>
          <a:lnRef idx="2">
            <a:schemeClr val="accent1">
              <a:shade val="50000"/>
            </a:schemeClr>
          </a:lnRef>
          <a:fillRef idx="1">
            <a:schemeClr val="accent1"/>
          </a:fillRef>
          <a:effectRef idx="0">
            <a:schemeClr val="accent1"/>
          </a:effectRef>
          <a:fontRef idx="minor">
            <a:schemeClr val="lt1"/>
          </a:fontRef>
        </p:style>
        <p:txBody>
          <a:bodyPr/>
          <a:lstStyle/>
          <a:p>
            <a:pPr marL="0" indent="0" algn="just">
              <a:buNone/>
            </a:pPr>
            <a:r>
              <a:rPr lang="es-EC" sz="1400" b="1" dirty="0">
                <a:solidFill>
                  <a:schemeClr val="tx1"/>
                </a:solidFill>
                <a:latin typeface="+mn-lt"/>
                <a:ea typeface="+mn-ea"/>
                <a:cs typeface="+mn-cs"/>
              </a:rPr>
              <a:t>Familia: </a:t>
            </a:r>
            <a:r>
              <a:rPr lang="es-EC" sz="1400" dirty="0" err="1">
                <a:solidFill>
                  <a:schemeClr val="tx1"/>
                </a:solidFill>
                <a:latin typeface="+mn-lt"/>
                <a:ea typeface="+mn-ea"/>
                <a:cs typeface="+mn-cs"/>
              </a:rPr>
              <a:t>Rutaceae</a:t>
            </a:r>
            <a:r>
              <a:rPr lang="es-EC" sz="1400" dirty="0">
                <a:solidFill>
                  <a:schemeClr val="tx1"/>
                </a:solidFill>
                <a:latin typeface="+mn-lt"/>
                <a:ea typeface="+mn-ea"/>
                <a:cs typeface="+mn-cs"/>
              </a:rPr>
              <a:t> </a:t>
            </a:r>
          </a:p>
          <a:p>
            <a:pPr marL="0" indent="0" algn="just">
              <a:buNone/>
            </a:pPr>
            <a:r>
              <a:rPr lang="es-EC" sz="1400" b="1" dirty="0">
                <a:solidFill>
                  <a:schemeClr val="tx1"/>
                </a:solidFill>
                <a:latin typeface="+mn-lt"/>
                <a:ea typeface="+mn-ea"/>
                <a:cs typeface="+mn-cs"/>
              </a:rPr>
              <a:t>Nombre común: </a:t>
            </a:r>
            <a:r>
              <a:rPr lang="es-EC" sz="1400" dirty="0">
                <a:solidFill>
                  <a:schemeClr val="tx1"/>
                </a:solidFill>
                <a:latin typeface="+mn-lt"/>
                <a:ea typeface="+mn-ea"/>
                <a:cs typeface="+mn-cs"/>
              </a:rPr>
              <a:t>Limón </a:t>
            </a:r>
          </a:p>
          <a:p>
            <a:pPr marL="0" indent="0" algn="just">
              <a:buNone/>
            </a:pPr>
            <a:r>
              <a:rPr lang="es-EC" sz="1400" b="1" dirty="0">
                <a:solidFill>
                  <a:schemeClr val="tx1"/>
                </a:solidFill>
                <a:latin typeface="+mn-lt"/>
                <a:ea typeface="+mn-ea"/>
                <a:cs typeface="+mn-cs"/>
              </a:rPr>
              <a:t>Nombre científico:</a:t>
            </a:r>
            <a:r>
              <a:rPr lang="es-EC" sz="1400" dirty="0">
                <a:solidFill>
                  <a:schemeClr val="tx1"/>
                </a:solidFill>
                <a:latin typeface="+mn-lt"/>
                <a:ea typeface="+mn-ea"/>
                <a:cs typeface="+mn-cs"/>
              </a:rPr>
              <a:t> </a:t>
            </a:r>
            <a:r>
              <a:rPr lang="es-EC" sz="1400" i="1" dirty="0">
                <a:solidFill>
                  <a:schemeClr val="tx1"/>
                </a:solidFill>
                <a:latin typeface="+mn-lt"/>
                <a:ea typeface="+mn-ea"/>
                <a:cs typeface="+mn-cs"/>
              </a:rPr>
              <a:t>Citrus medica L.</a:t>
            </a:r>
            <a:r>
              <a:rPr lang="es-EC" sz="1400" dirty="0">
                <a:solidFill>
                  <a:schemeClr val="tx1"/>
                </a:solidFill>
                <a:latin typeface="+mn-lt"/>
                <a:ea typeface="+mn-ea"/>
                <a:cs typeface="+mn-cs"/>
              </a:rPr>
              <a:t> </a:t>
            </a:r>
          </a:p>
          <a:p>
            <a:pPr marL="0" indent="0" algn="just">
              <a:buNone/>
            </a:pPr>
            <a:r>
              <a:rPr lang="es-EC" sz="1400" b="1" dirty="0">
                <a:solidFill>
                  <a:schemeClr val="tx1"/>
                </a:solidFill>
                <a:latin typeface="+mn-lt"/>
                <a:ea typeface="+mn-ea"/>
                <a:cs typeface="+mn-cs"/>
              </a:rPr>
              <a:t>Partes usadas:</a:t>
            </a:r>
            <a:r>
              <a:rPr lang="es-EC" sz="1400" dirty="0">
                <a:solidFill>
                  <a:schemeClr val="tx1"/>
                </a:solidFill>
                <a:latin typeface="+mn-lt"/>
                <a:ea typeface="+mn-ea"/>
                <a:cs typeface="+mn-cs"/>
              </a:rPr>
              <a:t> hojas y frutos. </a:t>
            </a:r>
          </a:p>
          <a:p>
            <a:pPr marL="0" indent="0" algn="just">
              <a:buNone/>
            </a:pPr>
            <a:r>
              <a:rPr lang="es-EC" sz="1400" b="1" dirty="0">
                <a:solidFill>
                  <a:schemeClr val="tx1"/>
                </a:solidFill>
                <a:latin typeface="+mn-lt"/>
                <a:ea typeface="+mn-ea"/>
                <a:cs typeface="+mn-cs"/>
              </a:rPr>
              <a:t>Descripción de la planta:</a:t>
            </a:r>
            <a:r>
              <a:rPr lang="es-EC" sz="1400" dirty="0">
                <a:solidFill>
                  <a:schemeClr val="tx1"/>
                </a:solidFill>
                <a:latin typeface="+mn-lt"/>
                <a:ea typeface="+mn-ea"/>
                <a:cs typeface="+mn-cs"/>
              </a:rPr>
              <a:t> es un arbusto, sus hojas son elípticas, terminadas en punta. Presenta flores blancas con bordes rosáceos. </a:t>
            </a:r>
          </a:p>
          <a:p>
            <a:pPr marL="0" indent="0" algn="just">
              <a:buNone/>
            </a:pPr>
            <a:r>
              <a:rPr lang="es-EC" sz="1400" b="1" dirty="0">
                <a:solidFill>
                  <a:schemeClr val="tx1"/>
                </a:solidFill>
                <a:latin typeface="+mn-lt"/>
                <a:ea typeface="+mn-ea"/>
                <a:cs typeface="+mn-cs"/>
              </a:rPr>
              <a:t>Usos:</a:t>
            </a:r>
            <a:r>
              <a:rPr lang="es-EC" sz="1400" dirty="0">
                <a:solidFill>
                  <a:schemeClr val="tx1"/>
                </a:solidFill>
                <a:latin typeface="+mn-lt"/>
                <a:ea typeface="+mn-ea"/>
                <a:cs typeface="+mn-cs"/>
              </a:rPr>
              <a:t> las hojas se utilizan para aliviar congestiones nasales, gripes, estreñimiento. Los frutos son utilizados para aliviar el catorro, amigdalitis, bronquitis, ayuda a cicatrizar heridas, en caso de intoxicación este actúa como normalizador de las funciones del cuerpo. </a:t>
            </a:r>
          </a:p>
          <a:p>
            <a:pPr marL="0" indent="0" algn="just">
              <a:buNone/>
            </a:pPr>
            <a:r>
              <a:rPr lang="es-EC" sz="1400" b="1" dirty="0">
                <a:solidFill>
                  <a:schemeClr val="tx1"/>
                </a:solidFill>
                <a:latin typeface="+mn-lt"/>
                <a:ea typeface="+mn-ea"/>
                <a:cs typeface="+mn-cs"/>
              </a:rPr>
              <a:t>Preparación:</a:t>
            </a:r>
            <a:r>
              <a:rPr lang="es-EC" sz="1400" dirty="0">
                <a:solidFill>
                  <a:schemeClr val="tx1"/>
                </a:solidFill>
                <a:latin typeface="+mn-lt"/>
                <a:ea typeface="+mn-ea"/>
                <a:cs typeface="+mn-cs"/>
              </a:rPr>
              <a:t> las hojas tiernas de la planta se utilizan a manera de infusión y se le agrega miel. Los frutos se los corta y se sirve en rodajas o también se los puede consumir como jugo mezclados con agua.  </a:t>
            </a:r>
          </a:p>
          <a:p>
            <a:pPr marL="0" indent="0" algn="just">
              <a:buNone/>
            </a:pPr>
            <a:r>
              <a:rPr lang="es-EC" sz="1400" b="1" dirty="0">
                <a:solidFill>
                  <a:schemeClr val="tx1"/>
                </a:solidFill>
                <a:latin typeface="+mn-lt"/>
                <a:ea typeface="+mn-ea"/>
                <a:cs typeface="+mn-cs"/>
              </a:rPr>
              <a:t>Dosis:</a:t>
            </a:r>
            <a:r>
              <a:rPr lang="es-EC" sz="1400" dirty="0">
                <a:solidFill>
                  <a:schemeClr val="tx1"/>
                </a:solidFill>
                <a:latin typeface="+mn-lt"/>
                <a:ea typeface="+mn-ea"/>
                <a:cs typeface="+mn-cs"/>
              </a:rPr>
              <a:t> la infusión se da en las noches al enfermo hasta que sane la dolencia. Los frutos cuando el enfermo lo solicite.</a:t>
            </a:r>
          </a:p>
          <a:p>
            <a:pPr marL="0" indent="0" algn="just">
              <a:buNone/>
            </a:pPr>
            <a:r>
              <a:rPr lang="es-EC" sz="1400" b="1" dirty="0">
                <a:solidFill>
                  <a:schemeClr val="tx1"/>
                </a:solidFill>
                <a:latin typeface="+mn-lt"/>
                <a:ea typeface="+mn-ea"/>
                <a:cs typeface="+mn-cs"/>
              </a:rPr>
              <a:t>Procedencia:</a:t>
            </a:r>
            <a:r>
              <a:rPr lang="es-EC" sz="1400" dirty="0">
                <a:solidFill>
                  <a:schemeClr val="tx1"/>
                </a:solidFill>
                <a:latin typeface="+mn-lt"/>
                <a:ea typeface="+mn-ea"/>
                <a:cs typeface="+mn-cs"/>
              </a:rPr>
              <a:t> Huertos y parcelas agroforestales  </a:t>
            </a:r>
          </a:p>
          <a:p>
            <a:pPr marL="0" indent="0" algn="just">
              <a:buNone/>
            </a:pPr>
            <a:r>
              <a:rPr lang="es-EC" sz="1400" b="1" dirty="0">
                <a:solidFill>
                  <a:schemeClr val="tx1"/>
                </a:solidFill>
                <a:latin typeface="+mn-lt"/>
                <a:ea typeface="+mn-ea"/>
                <a:cs typeface="+mn-cs"/>
              </a:rPr>
              <a:t>Origen:</a:t>
            </a:r>
            <a:r>
              <a:rPr lang="es-EC" sz="1400" dirty="0">
                <a:solidFill>
                  <a:schemeClr val="tx1"/>
                </a:solidFill>
                <a:latin typeface="+mn-lt"/>
                <a:ea typeface="+mn-ea"/>
                <a:cs typeface="+mn-cs"/>
              </a:rPr>
              <a:t> Introducida </a:t>
            </a:r>
          </a:p>
          <a:p>
            <a:pPr marL="0" indent="0" algn="just">
              <a:buNone/>
            </a:pPr>
            <a:r>
              <a:rPr lang="es-EC" sz="1400" b="1" dirty="0">
                <a:solidFill>
                  <a:schemeClr val="tx1"/>
                </a:solidFill>
                <a:latin typeface="+mn-lt"/>
                <a:ea typeface="+mn-ea"/>
                <a:cs typeface="+mn-cs"/>
              </a:rPr>
              <a:t>Forma de vida: </a:t>
            </a:r>
            <a:r>
              <a:rPr lang="es-EC" sz="1400" dirty="0">
                <a:solidFill>
                  <a:schemeClr val="tx1"/>
                </a:solidFill>
                <a:latin typeface="+mn-lt"/>
                <a:ea typeface="+mn-ea"/>
                <a:cs typeface="+mn-cs"/>
              </a:rPr>
              <a:t>Arbusto </a:t>
            </a:r>
          </a:p>
          <a:p>
            <a:pPr marL="0" indent="0" algn="just">
              <a:buNone/>
            </a:pPr>
            <a:r>
              <a:rPr lang="es-EC" sz="1400" b="1" dirty="0">
                <a:solidFill>
                  <a:schemeClr val="tx1"/>
                </a:solidFill>
                <a:latin typeface="+mn-lt"/>
                <a:ea typeface="+mn-ea"/>
                <a:cs typeface="+mn-cs"/>
              </a:rPr>
              <a:t>Distribución y hábitat: </a:t>
            </a:r>
            <a:r>
              <a:rPr lang="es-EC" sz="1400" dirty="0">
                <a:solidFill>
                  <a:schemeClr val="tx1"/>
                </a:solidFill>
                <a:latin typeface="+mn-lt"/>
                <a:ea typeface="+mn-ea"/>
                <a:cs typeface="+mn-cs"/>
              </a:rPr>
              <a:t>se encuentra creciendo a 1200 m.s.n.m. Actualmente se encuentra distribuido a lo largo y ancho del cinturón tropical y en gran parte del subtrópico. Posee una dispersión </a:t>
            </a:r>
            <a:r>
              <a:rPr lang="es-EC" sz="1400" dirty="0" err="1">
                <a:solidFill>
                  <a:schemeClr val="tx1"/>
                </a:solidFill>
                <a:latin typeface="+mn-lt"/>
                <a:ea typeface="+mn-ea"/>
                <a:cs typeface="+mn-cs"/>
              </a:rPr>
              <a:t>antropogénica</a:t>
            </a:r>
            <a:r>
              <a:rPr lang="es-EC" sz="1400" dirty="0">
                <a:solidFill>
                  <a:schemeClr val="tx1"/>
                </a:solidFill>
                <a:latin typeface="+mn-lt"/>
                <a:ea typeface="+mn-ea"/>
                <a:cs typeface="+mn-cs"/>
              </a:rPr>
              <a:t> (Cabrera, 2005).  </a:t>
            </a:r>
          </a:p>
          <a:p>
            <a:endParaRPr lang="es-EC" dirty="0"/>
          </a:p>
        </p:txBody>
      </p:sp>
      <p:pic>
        <p:nvPicPr>
          <p:cNvPr id="4" name="3 Imagen" descr="http://www.botanical-online.com/fotos/plantas/citru_limo.jpg"/>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436096" y="29700"/>
            <a:ext cx="3707904" cy="3667760"/>
          </a:xfrm>
          <a:prstGeom prst="rect">
            <a:avLst/>
          </a:prstGeom>
          <a:noFill/>
          <a:ln>
            <a:noFill/>
          </a:ln>
        </p:spPr>
      </p:pic>
      <p:pic>
        <p:nvPicPr>
          <p:cNvPr id="5" name="4 Imagen" descr="C:\Users\karina\Desktop\tesis\fotos salida de campo\limón\DSC0671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3728" y="3697460"/>
            <a:ext cx="3720271" cy="3160540"/>
          </a:xfrm>
          <a:prstGeom prst="rect">
            <a:avLst/>
          </a:prstGeom>
          <a:noFill/>
          <a:ln>
            <a:noFill/>
          </a:ln>
        </p:spPr>
      </p:pic>
    </p:spTree>
    <p:extLst>
      <p:ext uri="{BB962C8B-B14F-4D97-AF65-F5344CB8AC3E}">
        <p14:creationId xmlns:p14="http://schemas.microsoft.com/office/powerpoint/2010/main" val="3157104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a:xfrm>
            <a:off x="899592" y="1268760"/>
            <a:ext cx="7759824" cy="2304256"/>
          </a:xfrm>
        </p:spPr>
        <p:txBody>
          <a:bodyPr/>
          <a:lstStyle/>
          <a:p>
            <a:pPr lvl="0" algn="just"/>
            <a:r>
              <a:rPr lang="es-EC" sz="1800" dirty="0">
                <a:solidFill>
                  <a:schemeClr val="tx1"/>
                </a:solidFill>
              </a:rPr>
              <a:t>La especie con mayor relevancia etnobotánica según el </a:t>
            </a:r>
            <a:r>
              <a:rPr lang="es-ES" sz="1800" dirty="0">
                <a:solidFill>
                  <a:schemeClr val="tx1"/>
                </a:solidFill>
              </a:rPr>
              <a:t>Índice de Valor de Importancia Etnobotánico Relativo (IVIER) es la </a:t>
            </a:r>
            <a:r>
              <a:rPr lang="es-EC" sz="1800" dirty="0">
                <a:solidFill>
                  <a:schemeClr val="tx1"/>
                </a:solidFill>
              </a:rPr>
              <a:t>granadilla (</a:t>
            </a:r>
            <a:r>
              <a:rPr lang="es-EC" sz="1800" i="1" dirty="0">
                <a:solidFill>
                  <a:schemeClr val="tx1"/>
                </a:solidFill>
              </a:rPr>
              <a:t>Pasiflora </a:t>
            </a:r>
            <a:r>
              <a:rPr lang="es-EC" sz="1800" i="1" dirty="0" err="1">
                <a:solidFill>
                  <a:schemeClr val="tx1"/>
                </a:solidFill>
              </a:rPr>
              <a:t>ligularis</a:t>
            </a:r>
            <a:r>
              <a:rPr lang="es-EC" sz="1800" i="1" dirty="0">
                <a:solidFill>
                  <a:schemeClr val="tx1"/>
                </a:solidFill>
              </a:rPr>
              <a:t> </a:t>
            </a:r>
            <a:r>
              <a:rPr lang="es-EC" sz="1800" i="1" dirty="0" err="1">
                <a:solidFill>
                  <a:schemeClr val="tx1"/>
                </a:solidFill>
              </a:rPr>
              <a:t>Juss</a:t>
            </a:r>
            <a:r>
              <a:rPr lang="es-EC" sz="1800" dirty="0">
                <a:solidFill>
                  <a:schemeClr val="tx1"/>
                </a:solidFill>
              </a:rPr>
              <a:t>), ya que posee un alto valor económico, nutricional y genético, por lo que es ampliamente cultivada en toda Sudamérica. </a:t>
            </a:r>
          </a:p>
          <a:p>
            <a:pPr lvl="0" algn="just"/>
            <a:r>
              <a:rPr lang="es-EC" sz="1800" dirty="0">
                <a:solidFill>
                  <a:schemeClr val="tx1"/>
                </a:solidFill>
              </a:rPr>
              <a:t>Las especies con mayor relevancia etnobotánica según el </a:t>
            </a:r>
            <a:r>
              <a:rPr lang="es-ES" sz="1800" dirty="0">
                <a:solidFill>
                  <a:schemeClr val="tx1"/>
                </a:solidFill>
              </a:rPr>
              <a:t>Índice de Valor de Importancia Etnobotánico Relativo (IVIER) fueron Laurel (</a:t>
            </a:r>
            <a:r>
              <a:rPr lang="es-EC" sz="1800" i="1" dirty="0">
                <a:solidFill>
                  <a:schemeClr val="tx1"/>
                </a:solidFill>
              </a:rPr>
              <a:t>Morella </a:t>
            </a:r>
            <a:r>
              <a:rPr lang="es-EC" sz="1800" i="1" dirty="0" err="1">
                <a:solidFill>
                  <a:schemeClr val="tx1"/>
                </a:solidFill>
              </a:rPr>
              <a:t>pubescens</a:t>
            </a:r>
            <a:r>
              <a:rPr lang="es-ES" sz="1800" dirty="0">
                <a:solidFill>
                  <a:schemeClr val="tx1"/>
                </a:solidFill>
              </a:rPr>
              <a:t>), Limón (</a:t>
            </a:r>
            <a:r>
              <a:rPr lang="es-EC" sz="1800" i="1" dirty="0">
                <a:solidFill>
                  <a:schemeClr val="tx1"/>
                </a:solidFill>
              </a:rPr>
              <a:t>Citrus medica</a:t>
            </a:r>
            <a:r>
              <a:rPr lang="es-ES" sz="1800" dirty="0">
                <a:solidFill>
                  <a:schemeClr val="tx1"/>
                </a:solidFill>
              </a:rPr>
              <a:t>), Marco (</a:t>
            </a:r>
            <a:r>
              <a:rPr lang="es-EC" sz="1800" i="1" dirty="0">
                <a:solidFill>
                  <a:schemeClr val="tx1"/>
                </a:solidFill>
              </a:rPr>
              <a:t>Ambrosia </a:t>
            </a:r>
            <a:r>
              <a:rPr lang="es-EC" sz="1800" i="1" dirty="0" err="1">
                <a:solidFill>
                  <a:schemeClr val="tx1"/>
                </a:solidFill>
              </a:rPr>
              <a:t>arborescen</a:t>
            </a:r>
            <a:r>
              <a:rPr lang="es-ES" sz="1800" dirty="0">
                <a:solidFill>
                  <a:schemeClr val="tx1"/>
                </a:solidFill>
              </a:rPr>
              <a:t>), Berros (</a:t>
            </a:r>
            <a:r>
              <a:rPr lang="es-ES" sz="1800" i="1" dirty="0" err="1">
                <a:solidFill>
                  <a:schemeClr val="tx1"/>
                </a:solidFill>
              </a:rPr>
              <a:t>Cardamine</a:t>
            </a:r>
            <a:r>
              <a:rPr lang="es-ES" sz="1800" i="1" dirty="0">
                <a:solidFill>
                  <a:schemeClr val="tx1"/>
                </a:solidFill>
              </a:rPr>
              <a:t> </a:t>
            </a:r>
            <a:r>
              <a:rPr lang="es-ES" sz="1800" i="1" dirty="0" err="1">
                <a:solidFill>
                  <a:schemeClr val="tx1"/>
                </a:solidFill>
              </a:rPr>
              <a:t>nasturtioides</a:t>
            </a:r>
            <a:r>
              <a:rPr lang="es-ES" sz="1800" dirty="0">
                <a:solidFill>
                  <a:schemeClr val="tx1"/>
                </a:solidFill>
              </a:rPr>
              <a:t>), Níspero (</a:t>
            </a:r>
            <a:r>
              <a:rPr lang="es-EC" sz="1800" i="1" dirty="0" err="1">
                <a:solidFill>
                  <a:schemeClr val="tx1"/>
                </a:solidFill>
              </a:rPr>
              <a:t>Eriobotrya</a:t>
            </a:r>
            <a:r>
              <a:rPr lang="es-EC" sz="1800" i="1" dirty="0">
                <a:solidFill>
                  <a:schemeClr val="tx1"/>
                </a:solidFill>
              </a:rPr>
              <a:t> </a:t>
            </a:r>
            <a:r>
              <a:rPr lang="es-EC" sz="1800" i="1" dirty="0" err="1">
                <a:solidFill>
                  <a:schemeClr val="tx1"/>
                </a:solidFill>
              </a:rPr>
              <a:t>japonica</a:t>
            </a:r>
            <a:r>
              <a:rPr lang="es-ES" sz="1800" dirty="0">
                <a:solidFill>
                  <a:schemeClr val="tx1"/>
                </a:solidFill>
              </a:rPr>
              <a:t>). </a:t>
            </a:r>
            <a:endParaRPr lang="es-EC" sz="1800" dirty="0">
              <a:solidFill>
                <a:schemeClr val="tx1"/>
              </a:solidFill>
            </a:endParaRPr>
          </a:p>
          <a:p>
            <a:endParaRPr lang="es-EC" dirty="0"/>
          </a:p>
        </p:txBody>
      </p:sp>
      <p:pic>
        <p:nvPicPr>
          <p:cNvPr id="4" name="3 Imagen" descr="C:\Users\karina\Desktop\tesis\fotos salida de campo\otras\DSC0682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4350573"/>
            <a:ext cx="3384377" cy="2520279"/>
          </a:xfrm>
          <a:prstGeom prst="rect">
            <a:avLst/>
          </a:prstGeom>
          <a:noFill/>
          <a:ln>
            <a:noFill/>
          </a:ln>
        </p:spPr>
      </p:pic>
    </p:spTree>
    <p:extLst>
      <p:ext uri="{BB962C8B-B14F-4D97-AF65-F5344CB8AC3E}">
        <p14:creationId xmlns:p14="http://schemas.microsoft.com/office/powerpoint/2010/main" val="11501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 </a:t>
            </a:r>
            <a:endParaRPr lang="es-EC" dirty="0"/>
          </a:p>
        </p:txBody>
      </p:sp>
      <p:sp>
        <p:nvSpPr>
          <p:cNvPr id="3" name="2 Marcador de contenido"/>
          <p:cNvSpPr>
            <a:spLocks noGrp="1"/>
          </p:cNvSpPr>
          <p:nvPr>
            <p:ph idx="1"/>
          </p:nvPr>
        </p:nvSpPr>
        <p:spPr>
          <a:xfrm>
            <a:off x="827584" y="1196753"/>
            <a:ext cx="7831832" cy="2592288"/>
          </a:xfrm>
        </p:spPr>
        <p:txBody>
          <a:bodyPr/>
          <a:lstStyle/>
          <a:p>
            <a:pPr lvl="0" algn="just"/>
            <a:r>
              <a:rPr lang="es-EC" sz="1800" dirty="0">
                <a:solidFill>
                  <a:schemeClr val="tx1"/>
                </a:solidFill>
              </a:rPr>
              <a:t>Para potenciar los recursos florísticos locales es necesario que se dé un buen uso a la guía Etnobotánica ya que contiene información de gran relevancia para la comunidad. </a:t>
            </a:r>
          </a:p>
          <a:p>
            <a:pPr lvl="0" algn="just"/>
            <a:r>
              <a:rPr lang="es-EC" sz="1800" dirty="0">
                <a:solidFill>
                  <a:schemeClr val="tx1"/>
                </a:solidFill>
              </a:rPr>
              <a:t>Es recomendable establecer un programa de educación ambiental en las comunidades rurales para rescatar los conocimientos ancestrales que se están perdiendo por varias circunstancias como la migración, agricultura, ganadería, además para afianzar el lazo que debe existir entre las personas y la naturaleza.  </a:t>
            </a:r>
          </a:p>
          <a:p>
            <a:endParaRPr lang="es-EC" dirty="0"/>
          </a:p>
        </p:txBody>
      </p:sp>
      <p:pic>
        <p:nvPicPr>
          <p:cNvPr id="4" name="3 Imagen" descr="C:\Users\karina\Desktop\tesis\fotos salida de campo\otras\DSC0655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2582" y="3861048"/>
            <a:ext cx="3705642" cy="2664296"/>
          </a:xfrm>
          <a:prstGeom prst="rect">
            <a:avLst/>
          </a:prstGeom>
          <a:noFill/>
          <a:ln>
            <a:noFill/>
          </a:ln>
        </p:spPr>
      </p:pic>
    </p:spTree>
    <p:extLst>
      <p:ext uri="{BB962C8B-B14F-4D97-AF65-F5344CB8AC3E}">
        <p14:creationId xmlns:p14="http://schemas.microsoft.com/office/powerpoint/2010/main" val="11979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5122" name="Picture 2" descr="C:\Users\karina\Desktop\tesis\fotos salida de campo\otras\DSC0683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0" y="116632"/>
            <a:ext cx="9144000" cy="1754326"/>
          </a:xfrm>
          <a:prstGeom prst="rect">
            <a:avLst/>
          </a:prstGeom>
          <a:noFill/>
        </p:spPr>
        <p:txBody>
          <a:bodyPr wrap="squar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GRACIAS POR SU </a:t>
            </a:r>
          </a:p>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ATENCIÓN </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CuadroTexto"/>
          <p:cNvSpPr txBox="1"/>
          <p:nvPr/>
        </p:nvSpPr>
        <p:spPr>
          <a:xfrm>
            <a:off x="0" y="5805264"/>
            <a:ext cx="9144000"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s-EC" b="1" dirty="0" smtClean="0">
                <a:effectLst>
                  <a:outerShdw blurRad="38100" dist="38100" dir="2700000" algn="tl">
                    <a:srgbClr val="000000">
                      <a:alpha val="43137"/>
                    </a:srgbClr>
                  </a:outerShdw>
                </a:effectLst>
              </a:rPr>
              <a:t>«La sabiduría suprema es tener sueños bastante grandes para no perderlos de vista mientras se persiguen.»  </a:t>
            </a:r>
          </a:p>
          <a:p>
            <a:pPr algn="r"/>
            <a:r>
              <a:rPr lang="es-EC" i="1" dirty="0" smtClean="0"/>
              <a:t>William Faulkner</a:t>
            </a:r>
            <a:endParaRPr lang="es-EC" i="1" dirty="0"/>
          </a:p>
        </p:txBody>
      </p:sp>
    </p:spTree>
    <p:extLst>
      <p:ext uri="{BB962C8B-B14F-4D97-AF65-F5344CB8AC3E}">
        <p14:creationId xmlns:p14="http://schemas.microsoft.com/office/powerpoint/2010/main" val="189107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Antecedentes </a:t>
            </a:r>
            <a:endParaRPr lang="es-EC" dirty="0"/>
          </a:p>
        </p:txBody>
      </p:sp>
      <p:pic>
        <p:nvPicPr>
          <p:cNvPr id="2050" name="Picture 2" descr="C:\Users\karina\Desktop\tesis\fotos salida de campo\otras\DSC063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1639" y="1628800"/>
            <a:ext cx="4176464" cy="3132348"/>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963929" y="5301208"/>
            <a:ext cx="7992888" cy="1477328"/>
          </a:xfrm>
          <a:prstGeom prst="rect">
            <a:avLst/>
          </a:prstGeom>
          <a:noFill/>
        </p:spPr>
        <p:txBody>
          <a:bodyPr wrap="square" rtlCol="0">
            <a:spAutoFit/>
          </a:bodyPr>
          <a:lstStyle/>
          <a:p>
            <a:pPr algn="just"/>
            <a:r>
              <a:rPr lang="es-EC" dirty="0" smtClean="0"/>
              <a:t>En la actualidad la comunidad de San Francisco debido al modelo de desarrollo actual, se </a:t>
            </a:r>
            <a:r>
              <a:rPr lang="es-EC" dirty="0" err="1" smtClean="0"/>
              <a:t>estan</a:t>
            </a:r>
            <a:r>
              <a:rPr lang="es-EC" dirty="0" smtClean="0"/>
              <a:t> perdiendo sus conocimientos tradicionales del uso de los recursos florísticos locales. El uso de las plantas es importante rescatar para manejar de mejor manera las plantas presentes en la comunidad. </a:t>
            </a:r>
            <a:endParaRPr lang="es-EC" dirty="0"/>
          </a:p>
        </p:txBody>
      </p:sp>
    </p:spTree>
    <p:extLst>
      <p:ext uri="{BB962C8B-B14F-4D97-AF65-F5344CB8AC3E}">
        <p14:creationId xmlns:p14="http://schemas.microsoft.com/office/powerpoint/2010/main" val="230346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404664"/>
            <a:ext cx="7543800" cy="1143000"/>
          </a:xfrm>
        </p:spPr>
        <p:txBody>
          <a:bodyPr/>
          <a:lstStyle/>
          <a:p>
            <a:r>
              <a:rPr lang="es-EC" dirty="0" smtClean="0"/>
              <a:t>Problema </a:t>
            </a:r>
            <a:endParaRPr lang="es-EC" dirty="0"/>
          </a:p>
        </p:txBody>
      </p:sp>
      <p:pic>
        <p:nvPicPr>
          <p:cNvPr id="4" name="3 Imagen" descr="C:\Users\karina\Desktop\tesis\fotos salida de campo\otras\DSC0646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9701" y="1412776"/>
            <a:ext cx="4043924" cy="3240360"/>
          </a:xfrm>
          <a:prstGeom prst="rect">
            <a:avLst/>
          </a:prstGeom>
          <a:noFill/>
          <a:ln>
            <a:noFill/>
          </a:ln>
        </p:spPr>
      </p:pic>
      <p:sp>
        <p:nvSpPr>
          <p:cNvPr id="3" name="2 CuadroTexto"/>
          <p:cNvSpPr txBox="1"/>
          <p:nvPr/>
        </p:nvSpPr>
        <p:spPr>
          <a:xfrm>
            <a:off x="935237" y="4869160"/>
            <a:ext cx="8029249" cy="1754326"/>
          </a:xfrm>
          <a:prstGeom prst="rect">
            <a:avLst/>
          </a:prstGeom>
          <a:noFill/>
        </p:spPr>
        <p:txBody>
          <a:bodyPr wrap="square" rtlCol="0">
            <a:spAutoFit/>
          </a:bodyPr>
          <a:lstStyle/>
          <a:p>
            <a:pPr lvl="0" algn="just" fontAlgn="base"/>
            <a:r>
              <a:rPr lang="es-EC" dirty="0"/>
              <a:t>El problema de investigación se ve enmarcado por </a:t>
            </a:r>
            <a:r>
              <a:rPr lang="es-ES" dirty="0"/>
              <a:t>el poco interés de las nuevas generaciones por los conocimientos tradicionales de los usos y beneficios de las plantas, lo que ocasionará a futuro la pérdida de importante conocimiento ancestral que se ha venido transmitiendo de generación a generación. </a:t>
            </a:r>
            <a:endParaRPr lang="es-EC" dirty="0"/>
          </a:p>
          <a:p>
            <a:endParaRPr lang="es-EC" dirty="0"/>
          </a:p>
        </p:txBody>
      </p:sp>
    </p:spTree>
    <p:extLst>
      <p:ext uri="{BB962C8B-B14F-4D97-AF65-F5344CB8AC3E}">
        <p14:creationId xmlns:p14="http://schemas.microsoft.com/office/powerpoint/2010/main" val="306262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260648"/>
            <a:ext cx="7543800" cy="1143000"/>
          </a:xfrm>
        </p:spPr>
        <p:txBody>
          <a:bodyPr/>
          <a:lstStyle/>
          <a:p>
            <a:r>
              <a:rPr lang="es-EC" dirty="0" smtClean="0"/>
              <a:t>Justificación </a:t>
            </a:r>
            <a:endParaRPr lang="es-EC" dirty="0"/>
          </a:p>
        </p:txBody>
      </p:sp>
      <p:pic>
        <p:nvPicPr>
          <p:cNvPr id="5" name="4 Imagen" descr="C:\Users\karina\Desktop\tesis\fotos salida de campo\otras\DSC0654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268760"/>
            <a:ext cx="4248472" cy="3096344"/>
          </a:xfrm>
          <a:prstGeom prst="rect">
            <a:avLst/>
          </a:prstGeom>
          <a:noFill/>
          <a:ln>
            <a:noFill/>
          </a:ln>
        </p:spPr>
      </p:pic>
      <p:sp>
        <p:nvSpPr>
          <p:cNvPr id="4" name="3 CuadroTexto"/>
          <p:cNvSpPr txBox="1"/>
          <p:nvPr/>
        </p:nvSpPr>
        <p:spPr>
          <a:xfrm>
            <a:off x="1115616" y="4706560"/>
            <a:ext cx="7560840" cy="1754326"/>
          </a:xfrm>
          <a:prstGeom prst="rect">
            <a:avLst/>
          </a:prstGeom>
          <a:noFill/>
        </p:spPr>
        <p:txBody>
          <a:bodyPr wrap="square" rtlCol="0">
            <a:spAutoFit/>
          </a:bodyPr>
          <a:lstStyle/>
          <a:p>
            <a:pPr lvl="0" algn="just" fontAlgn="base"/>
            <a:r>
              <a:rPr lang="es-EC" dirty="0"/>
              <a:t>El presente estudio Etnobotánico tiene como propósito fundamental documentar la información del conocimiento ancestral investigado a nivel de campo con la finalidad de mantener y difundir dichos conocimientos a la comunidad científica y a la población en general.   </a:t>
            </a:r>
          </a:p>
          <a:p>
            <a:pPr algn="just"/>
            <a:r>
              <a:rPr lang="es-EC" dirty="0" smtClean="0"/>
              <a:t> </a:t>
            </a:r>
          </a:p>
          <a:p>
            <a:endParaRPr lang="es-EC" dirty="0"/>
          </a:p>
        </p:txBody>
      </p:sp>
    </p:spTree>
    <p:extLst>
      <p:ext uri="{BB962C8B-B14F-4D97-AF65-F5344CB8AC3E}">
        <p14:creationId xmlns:p14="http://schemas.microsoft.com/office/powerpoint/2010/main" val="186394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 </a:t>
            </a:r>
            <a:endParaRPr lang="es-EC" dirty="0"/>
          </a:p>
        </p:txBody>
      </p:sp>
      <p:sp>
        <p:nvSpPr>
          <p:cNvPr id="3" name="2 Marcador de contenido"/>
          <p:cNvSpPr>
            <a:spLocks noGrp="1"/>
          </p:cNvSpPr>
          <p:nvPr>
            <p:ph idx="1"/>
          </p:nvPr>
        </p:nvSpPr>
        <p:spPr>
          <a:xfrm>
            <a:off x="971600" y="4005064"/>
            <a:ext cx="7992888" cy="1833067"/>
          </a:xfrm>
        </p:spPr>
        <p:txBody>
          <a:bodyPr/>
          <a:lstStyle/>
          <a:p>
            <a:pPr marL="0" indent="0" algn="just">
              <a:lnSpc>
                <a:spcPct val="150000"/>
              </a:lnSpc>
              <a:buNone/>
            </a:pPr>
            <a:r>
              <a:rPr lang="es-EC" sz="2000" b="1" dirty="0" smtClean="0">
                <a:solidFill>
                  <a:schemeClr val="tx1"/>
                </a:solidFill>
                <a:latin typeface="+mn-lt"/>
                <a:ea typeface="+mn-ea"/>
                <a:cs typeface="+mn-cs"/>
              </a:rPr>
              <a:t>General</a:t>
            </a:r>
            <a:endParaRPr lang="es-EC" sz="2000" dirty="0">
              <a:solidFill>
                <a:schemeClr val="tx1"/>
              </a:solidFill>
              <a:latin typeface="+mn-lt"/>
              <a:ea typeface="+mn-ea"/>
              <a:cs typeface="+mn-cs"/>
            </a:endParaRPr>
          </a:p>
          <a:p>
            <a:pPr algn="just">
              <a:lnSpc>
                <a:spcPct val="150000"/>
              </a:lnSpc>
            </a:pPr>
            <a:r>
              <a:rPr lang="es-EC" sz="2000" dirty="0">
                <a:solidFill>
                  <a:schemeClr val="tx1"/>
                </a:solidFill>
                <a:latin typeface="+mn-lt"/>
                <a:ea typeface="+mn-ea"/>
                <a:cs typeface="+mn-cs"/>
              </a:rPr>
              <a:t>Realizar un estudio Etnobotánico en la comunidad San Francisco, parroquia La Carolina - Imbabura, para potenciar el conocimiento de los recursos florísticos locales. </a:t>
            </a:r>
            <a:endParaRPr lang="es-EC" sz="2000" dirty="0" smtClean="0">
              <a:solidFill>
                <a:schemeClr val="tx1"/>
              </a:solidFill>
              <a:latin typeface="+mn-lt"/>
              <a:ea typeface="+mn-ea"/>
              <a:cs typeface="+mn-cs"/>
            </a:endParaRPr>
          </a:p>
          <a:p>
            <a:pPr algn="just">
              <a:lnSpc>
                <a:spcPct val="150000"/>
              </a:lnSpc>
            </a:pPr>
            <a:endParaRPr lang="es-EC" sz="1800" dirty="0">
              <a:solidFill>
                <a:schemeClr val="tx2"/>
              </a:solidFill>
              <a:latin typeface="+mn-lt"/>
              <a:ea typeface="+mn-ea"/>
              <a:cs typeface="+mn-cs"/>
            </a:endParaRPr>
          </a:p>
          <a:p>
            <a:endParaRPr lang="es-EC" dirty="0"/>
          </a:p>
        </p:txBody>
      </p:sp>
      <p:pic>
        <p:nvPicPr>
          <p:cNvPr id="4" name="3 Imagen" descr="C:\Users\karina\Desktop\tesis\fotos salida de campo\otras\DSC0677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1340768"/>
            <a:ext cx="4176464" cy="2736304"/>
          </a:xfrm>
          <a:prstGeom prst="rect">
            <a:avLst/>
          </a:prstGeom>
          <a:noFill/>
          <a:ln>
            <a:noFill/>
          </a:ln>
        </p:spPr>
      </p:pic>
    </p:spTree>
    <p:extLst>
      <p:ext uri="{BB962C8B-B14F-4D97-AF65-F5344CB8AC3E}">
        <p14:creationId xmlns:p14="http://schemas.microsoft.com/office/powerpoint/2010/main" val="426355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3717032"/>
            <a:ext cx="7543800" cy="2625155"/>
          </a:xfrm>
        </p:spPr>
        <p:txBody>
          <a:bodyPr/>
          <a:lstStyle/>
          <a:p>
            <a:pPr marL="0" indent="0" algn="just">
              <a:lnSpc>
                <a:spcPct val="150000"/>
              </a:lnSpc>
              <a:buNone/>
            </a:pPr>
            <a:r>
              <a:rPr lang="es-EC" sz="1800" b="1" dirty="0" smtClean="0">
                <a:solidFill>
                  <a:schemeClr val="tx1"/>
                </a:solidFill>
                <a:latin typeface="+mn-lt"/>
                <a:ea typeface="+mn-ea"/>
                <a:cs typeface="+mn-cs"/>
              </a:rPr>
              <a:t>Específicos</a:t>
            </a:r>
            <a:endParaRPr lang="es-EC" sz="1800" dirty="0" smtClean="0">
              <a:solidFill>
                <a:schemeClr val="tx1"/>
              </a:solidFill>
              <a:latin typeface="+mn-lt"/>
              <a:ea typeface="+mn-ea"/>
              <a:cs typeface="+mn-cs"/>
            </a:endParaRPr>
          </a:p>
          <a:p>
            <a:pPr lvl="0" algn="just">
              <a:lnSpc>
                <a:spcPct val="150000"/>
              </a:lnSpc>
            </a:pPr>
            <a:r>
              <a:rPr lang="es-ES" sz="1800" dirty="0" smtClean="0">
                <a:solidFill>
                  <a:schemeClr val="tx1"/>
                </a:solidFill>
                <a:latin typeface="+mn-lt"/>
                <a:ea typeface="+mn-ea"/>
                <a:cs typeface="+mn-cs"/>
              </a:rPr>
              <a:t>Identificar las especies de mayor relevancia etnobotánica por medio del Índice de Valor de Importancia Etnobotánico Relativo (IVIER). </a:t>
            </a:r>
            <a:endParaRPr lang="es-EC" sz="1800" dirty="0" smtClean="0">
              <a:solidFill>
                <a:schemeClr val="tx1"/>
              </a:solidFill>
              <a:latin typeface="+mn-lt"/>
              <a:ea typeface="+mn-ea"/>
              <a:cs typeface="+mn-cs"/>
            </a:endParaRPr>
          </a:p>
          <a:p>
            <a:pPr lvl="0" algn="just">
              <a:lnSpc>
                <a:spcPct val="150000"/>
              </a:lnSpc>
            </a:pPr>
            <a:r>
              <a:rPr lang="es-ES" sz="1800" dirty="0" smtClean="0">
                <a:solidFill>
                  <a:schemeClr val="tx1"/>
                </a:solidFill>
                <a:latin typeface="+mn-lt"/>
                <a:ea typeface="+mn-ea"/>
                <a:cs typeface="+mn-cs"/>
              </a:rPr>
              <a:t>Validar los usos y beneficios de las diferentes especies de plantas del sector, a través de una guía etnobotánica. </a:t>
            </a:r>
            <a:endParaRPr lang="es-EC" sz="1800" dirty="0" smtClean="0">
              <a:solidFill>
                <a:schemeClr val="tx1"/>
              </a:solidFill>
              <a:latin typeface="+mn-lt"/>
              <a:ea typeface="+mn-ea"/>
              <a:cs typeface="+mn-cs"/>
            </a:endParaRPr>
          </a:p>
          <a:p>
            <a:endParaRPr lang="es-EC" dirty="0"/>
          </a:p>
        </p:txBody>
      </p:sp>
      <p:pic>
        <p:nvPicPr>
          <p:cNvPr id="4" name="3 Imagen" descr="C:\Users\karina\Desktop\tesis\fotos salida de campo\otras\DSC0681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293440"/>
            <a:ext cx="5472608" cy="3351584"/>
          </a:xfrm>
          <a:prstGeom prst="rect">
            <a:avLst/>
          </a:prstGeom>
          <a:noFill/>
          <a:ln>
            <a:noFill/>
          </a:ln>
        </p:spPr>
      </p:pic>
    </p:spTree>
    <p:extLst>
      <p:ext uri="{BB962C8B-B14F-4D97-AF65-F5344CB8AC3E}">
        <p14:creationId xmlns:p14="http://schemas.microsoft.com/office/powerpoint/2010/main" val="175581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Preguntas directrices </a:t>
            </a:r>
            <a:endParaRPr lang="es-EC" dirty="0"/>
          </a:p>
        </p:txBody>
      </p:sp>
      <p:sp>
        <p:nvSpPr>
          <p:cNvPr id="3" name="2 Marcador de contenido"/>
          <p:cNvSpPr>
            <a:spLocks noGrp="1"/>
          </p:cNvSpPr>
          <p:nvPr>
            <p:ph idx="1"/>
          </p:nvPr>
        </p:nvSpPr>
        <p:spPr>
          <a:xfrm>
            <a:off x="827584" y="4797152"/>
            <a:ext cx="8064896" cy="1905075"/>
          </a:xfrm>
        </p:spPr>
        <p:txBody>
          <a:bodyPr/>
          <a:lstStyle/>
          <a:p>
            <a:pPr lvl="0" algn="just"/>
            <a:r>
              <a:rPr lang="es-ES" sz="2000" dirty="0">
                <a:solidFill>
                  <a:schemeClr val="tx1"/>
                </a:solidFill>
                <a:latin typeface="+mn-lt"/>
                <a:ea typeface="+mn-ea"/>
                <a:cs typeface="+mn-cs"/>
              </a:rPr>
              <a:t>¿El Índice de Valor de Importancia Etnobotánico Relativo (IVIER) determinará las especies de mayor relevancia para la comunidad? </a:t>
            </a:r>
            <a:endParaRPr lang="es-EC" sz="2000" dirty="0">
              <a:solidFill>
                <a:schemeClr val="tx1"/>
              </a:solidFill>
              <a:latin typeface="+mn-lt"/>
              <a:ea typeface="+mn-ea"/>
              <a:cs typeface="+mn-cs"/>
            </a:endParaRPr>
          </a:p>
          <a:p>
            <a:pPr lvl="0" algn="just"/>
            <a:r>
              <a:rPr lang="es-ES" sz="2000" dirty="0">
                <a:solidFill>
                  <a:schemeClr val="tx1"/>
                </a:solidFill>
                <a:latin typeface="+mn-lt"/>
                <a:ea typeface="+mn-ea"/>
                <a:cs typeface="+mn-cs"/>
              </a:rPr>
              <a:t>¿La guía etnobotánica, permitirá validar los usos y beneficios de las diferentes especies florísticas?</a:t>
            </a:r>
            <a:endParaRPr lang="es-EC" sz="2000" dirty="0">
              <a:solidFill>
                <a:schemeClr val="tx1"/>
              </a:solidFill>
              <a:latin typeface="+mn-lt"/>
              <a:ea typeface="+mn-ea"/>
              <a:cs typeface="+mn-cs"/>
            </a:endParaRPr>
          </a:p>
          <a:p>
            <a:endParaRPr lang="es-EC" dirty="0"/>
          </a:p>
        </p:txBody>
      </p:sp>
      <p:pic>
        <p:nvPicPr>
          <p:cNvPr id="4" name="3 Imagen" descr="C:\Users\karina\Desktop\tesis\fotos salida de campo\otras\DSC0684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1340768"/>
            <a:ext cx="4896544" cy="3168352"/>
          </a:xfrm>
          <a:prstGeom prst="rect">
            <a:avLst/>
          </a:prstGeom>
          <a:noFill/>
          <a:ln>
            <a:noFill/>
          </a:ln>
        </p:spPr>
      </p:pic>
    </p:spTree>
    <p:extLst>
      <p:ext uri="{BB962C8B-B14F-4D97-AF65-F5344CB8AC3E}">
        <p14:creationId xmlns:p14="http://schemas.microsoft.com/office/powerpoint/2010/main" val="44073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0" y="274638"/>
            <a:ext cx="7821488" cy="1143000"/>
          </a:xfrm>
        </p:spPr>
        <p:txBody>
          <a:bodyPr/>
          <a:lstStyle/>
          <a:p>
            <a:r>
              <a:rPr lang="es-EC" sz="2400" dirty="0" smtClean="0">
                <a:effectLst>
                  <a:outerShdw blurRad="38100" dist="38100" dir="2700000" algn="tl">
                    <a:srgbClr val="000000">
                      <a:alpha val="43137"/>
                    </a:srgbClr>
                  </a:outerShdw>
                </a:effectLst>
              </a:rPr>
              <a:t>Análisis de la información con respecto al desarrollo farmacológico</a:t>
            </a:r>
            <a:endParaRPr lang="es-EC" sz="2400" dirty="0">
              <a:effectLst>
                <a:outerShdw blurRad="38100" dist="38100" dir="2700000" algn="tl">
                  <a:srgbClr val="000000">
                    <a:alpha val="43137"/>
                  </a:srgbClr>
                </a:outerShdw>
              </a:effectLst>
            </a:endParaRPr>
          </a:p>
        </p:txBody>
      </p:sp>
      <p:pic>
        <p:nvPicPr>
          <p:cNvPr id="1026" name="Picture 2" descr="C:\Users\karina\Desktop\tesis\fotos salida de campo\otras\DSC064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604192" y="1408478"/>
            <a:ext cx="2511675" cy="2376264"/>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865404" y="3998813"/>
            <a:ext cx="7989253" cy="2862322"/>
          </a:xfrm>
          <a:prstGeom prst="rect">
            <a:avLst/>
          </a:prstGeom>
          <a:noFill/>
        </p:spPr>
        <p:txBody>
          <a:bodyPr wrap="square" rtlCol="0">
            <a:spAutoFit/>
          </a:bodyPr>
          <a:lstStyle/>
          <a:p>
            <a:pPr marL="285750" lvl="0" indent="-285750" algn="just">
              <a:buFont typeface="Arial" pitchFamily="34" charset="0"/>
              <a:buChar char="•"/>
            </a:pPr>
            <a:r>
              <a:rPr lang="es-EC" dirty="0"/>
              <a:t>La contribución de los productos naturales a las ventas de las diez empresas farmacéuticas más grandes del mundo está entre 20% y 50%. </a:t>
            </a:r>
          </a:p>
          <a:p>
            <a:pPr marL="285750" lvl="0" indent="-285750" algn="just">
              <a:buFont typeface="Arial" pitchFamily="34" charset="0"/>
              <a:buChar char="•"/>
            </a:pPr>
            <a:r>
              <a:rPr lang="es-EC" dirty="0"/>
              <a:t>Se calculó que las personas en Estados Unidos habían pagado unos 8.000 millones de dólares por medicinas que se derivaban de las plantas. </a:t>
            </a:r>
          </a:p>
          <a:p>
            <a:pPr marL="285750" lvl="0" indent="-285750" algn="just">
              <a:buFont typeface="Arial" pitchFamily="34" charset="0"/>
              <a:buChar char="•"/>
            </a:pPr>
            <a:r>
              <a:rPr lang="es-EC" dirty="0"/>
              <a:t>Se conoce también que un 70 % de las plantas que tienen poder anti-cancerígeno.</a:t>
            </a:r>
          </a:p>
          <a:p>
            <a:pPr marL="285750" lvl="0" indent="-285750" algn="just">
              <a:buFont typeface="Arial" pitchFamily="34" charset="0"/>
              <a:buChar char="•"/>
            </a:pPr>
            <a:r>
              <a:rPr lang="es-EC" dirty="0"/>
              <a:t>Algunos autores han determinado que el valor anual del uso de la biodiversidad es entre 500 y 800 billones de dólares, incluyendo productos farmacéuticos, cosméticos y agrícolas </a:t>
            </a:r>
          </a:p>
          <a:p>
            <a:endParaRPr lang="es-EC" dirty="0"/>
          </a:p>
        </p:txBody>
      </p:sp>
    </p:spTree>
    <p:extLst>
      <p:ext uri="{BB962C8B-B14F-4D97-AF65-F5344CB8AC3E}">
        <p14:creationId xmlns:p14="http://schemas.microsoft.com/office/powerpoint/2010/main" val="255439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3">
      <a:dk1>
        <a:srgbClr val="000000"/>
      </a:dk1>
      <a:lt1>
        <a:srgbClr val="E1F3BC"/>
      </a:lt1>
      <a:dk2>
        <a:srgbClr val="078F48"/>
      </a:dk2>
      <a:lt2>
        <a:srgbClr val="969696"/>
      </a:lt2>
      <a:accent1>
        <a:srgbClr val="7BD163"/>
      </a:accent1>
      <a:accent2>
        <a:srgbClr val="8EC4F9"/>
      </a:accent2>
      <a:accent3>
        <a:srgbClr val="EEF8DA"/>
      </a:accent3>
      <a:accent4>
        <a:srgbClr val="000000"/>
      </a:accent4>
      <a:accent5>
        <a:srgbClr val="BFE5B7"/>
      </a:accent5>
      <a:accent6>
        <a:srgbClr val="80B1E2"/>
      </a:accent6>
      <a:hlink>
        <a:srgbClr val="779AB6"/>
      </a:hlink>
      <a:folHlink>
        <a:srgbClr val="107D4B"/>
      </a:folHlink>
    </a:clrScheme>
    <a:fontScheme name="Default Design">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E1F3BC"/>
        </a:lt1>
        <a:dk2>
          <a:srgbClr val="078F48"/>
        </a:dk2>
        <a:lt2>
          <a:srgbClr val="969696"/>
        </a:lt2>
        <a:accent1>
          <a:srgbClr val="7BD163"/>
        </a:accent1>
        <a:accent2>
          <a:srgbClr val="8EC4F9"/>
        </a:accent2>
        <a:accent3>
          <a:srgbClr val="EEF8DA"/>
        </a:accent3>
        <a:accent4>
          <a:srgbClr val="000000"/>
        </a:accent4>
        <a:accent5>
          <a:srgbClr val="BFE5B7"/>
        </a:accent5>
        <a:accent6>
          <a:srgbClr val="80B1E2"/>
        </a:accent6>
        <a:hlink>
          <a:srgbClr val="779AB6"/>
        </a:hlink>
        <a:folHlink>
          <a:srgbClr val="107D4B"/>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Plantilla de diseño de estanque</Template>
  <TotalTime>493</TotalTime>
  <Words>1414</Words>
  <Application>Microsoft Office PowerPoint</Application>
  <PresentationFormat>Presentación en pantalla (4:3)</PresentationFormat>
  <Paragraphs>132</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Default Design</vt:lpstr>
      <vt:lpstr>UNIVERSIDAD TÉCNICA DEL NORTE FACULTAD DE INGENIERÍA EN CIENCIAS AGROPECUARIAS Y AMBIENTALES CARRERA DE INGENIERÍA EN RECURSOS NATURALES RENOVABLES </vt:lpstr>
      <vt:lpstr>Presentación de PowerPoint</vt:lpstr>
      <vt:lpstr>Antecedentes </vt:lpstr>
      <vt:lpstr>Problema </vt:lpstr>
      <vt:lpstr>Justificación </vt:lpstr>
      <vt:lpstr>Objetivos </vt:lpstr>
      <vt:lpstr>Presentación de PowerPoint</vt:lpstr>
      <vt:lpstr>Preguntas directrices </vt:lpstr>
      <vt:lpstr>Análisis de la información con respecto al desarrollo farmacológico</vt:lpstr>
      <vt:lpstr>Materiales y Métodos </vt:lpstr>
      <vt:lpstr>Materiales y Equipos </vt:lpstr>
      <vt:lpstr>Métodos </vt:lpstr>
      <vt:lpstr>Presentación de PowerPoint</vt:lpstr>
      <vt:lpstr>Resultados y Discusión </vt:lpstr>
      <vt:lpstr>Presentación de PowerPoint</vt:lpstr>
      <vt:lpstr>Especies clasificadas según el uso </vt:lpstr>
      <vt:lpstr>Especies clasificadas según la procedencia</vt:lpstr>
      <vt:lpstr>Especies clasificadas según el hábito</vt:lpstr>
      <vt:lpstr>Especies clasificadas según la parte usada   </vt:lpstr>
      <vt:lpstr>Especies clasificadas según el origen</vt:lpstr>
      <vt:lpstr>Especies más representativas según el índice de IVIER</vt:lpstr>
      <vt:lpstr>Guía para potenciar los conocimientos de los recursos florísticos locales</vt:lpstr>
      <vt:lpstr>Presentación de PowerPoint</vt:lpstr>
      <vt:lpstr>Conclusiones</vt:lpstr>
      <vt:lpstr>Recomendaciones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karina</dc:creator>
  <cp:lastModifiedBy>karina</cp:lastModifiedBy>
  <cp:revision>32</cp:revision>
  <dcterms:created xsi:type="dcterms:W3CDTF">2015-01-19T01:27:47Z</dcterms:created>
  <dcterms:modified xsi:type="dcterms:W3CDTF">2015-01-28T14:36:24Z</dcterms:modified>
</cp:coreProperties>
</file>