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notesSlides/notesSlide2.xml" ContentType="application/vnd.openxmlformats-officedocument.presentationml.notesSlide+xml"/>
  <Override PartName="/ppt/diagrams/drawing2.xml" ContentType="application/vnd.ms-office.drawingml.diagramDrawin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commentAuthors.xml" ContentType="application/vnd.openxmlformats-officedocument.presentationml.commentAuthors+xml"/>
  <Override PartName="/ppt/diagrams/layout3.xml" ContentType="application/vnd.openxmlformats-officedocument.drawingml.diagramLayout+xml"/>
  <Override PartName="/ppt/diagrams/layout1.xml" ContentType="application/vnd.openxmlformats-officedocument.drawingml.diagramLayout+xml"/>
  <Override PartName="/ppt/diagrams/data2.xml" ContentType="application/vnd.openxmlformats-officedocument.drawingml.diagramData+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Default Extension="png" ContentType="image/png"/>
  <Override PartName="/ppt/diagrams/drawing3.xml" ContentType="application/vnd.ms-office.drawingml.diagramDrawing+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quickStyle3.xml" ContentType="application/vnd.openxmlformats-officedocument.drawingml.diagramStyle+xml"/>
  <Override PartName="/ppt/diagrams/drawing1.xml" ContentType="application/vnd.ms-office.drawingml.diagramDrawing+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Override PartName="/ppt/diagrams/layout2.xml" ContentType="application/vnd.openxmlformats-officedocument.drawingml.diagramLayout+xml"/>
  <Override PartName="/ppt/diagrams/data3.xml" ContentType="application/vnd.openxmlformats-officedocument.drawingml.diagramData+xml"/>
  <Override PartName="/ppt/slides/slide8.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84" r:id="rId1"/>
  </p:sldMasterIdLst>
  <p:notesMasterIdLst>
    <p:notesMasterId r:id="rId50"/>
  </p:notesMasterIdLst>
  <p:sldIdLst>
    <p:sldId id="256" r:id="rId2"/>
    <p:sldId id="258" r:id="rId3"/>
    <p:sldId id="259" r:id="rId4"/>
    <p:sldId id="283" r:id="rId5"/>
    <p:sldId id="260" r:id="rId6"/>
    <p:sldId id="263" r:id="rId7"/>
    <p:sldId id="264" r:id="rId8"/>
    <p:sldId id="266" r:id="rId9"/>
    <p:sldId id="267" r:id="rId10"/>
    <p:sldId id="322" r:id="rId11"/>
    <p:sldId id="323" r:id="rId12"/>
    <p:sldId id="324" r:id="rId13"/>
    <p:sldId id="325" r:id="rId14"/>
    <p:sldId id="273" r:id="rId15"/>
    <p:sldId id="275" r:id="rId16"/>
    <p:sldId id="276" r:id="rId17"/>
    <p:sldId id="277" r:id="rId18"/>
    <p:sldId id="284" r:id="rId19"/>
    <p:sldId id="318" r:id="rId20"/>
    <p:sldId id="282" r:id="rId21"/>
    <p:sldId id="295" r:id="rId22"/>
    <p:sldId id="336" r:id="rId23"/>
    <p:sldId id="296" r:id="rId24"/>
    <p:sldId id="335" r:id="rId25"/>
    <p:sldId id="298" r:id="rId26"/>
    <p:sldId id="326" r:id="rId27"/>
    <p:sldId id="300" r:id="rId28"/>
    <p:sldId id="304" r:id="rId29"/>
    <p:sldId id="327" r:id="rId30"/>
    <p:sldId id="306" r:id="rId31"/>
    <p:sldId id="328" r:id="rId32"/>
    <p:sldId id="307" r:id="rId33"/>
    <p:sldId id="329" r:id="rId34"/>
    <p:sldId id="320" r:id="rId35"/>
    <p:sldId id="308" r:id="rId36"/>
    <p:sldId id="309" r:id="rId37"/>
    <p:sldId id="332" r:id="rId38"/>
    <p:sldId id="321" r:id="rId39"/>
    <p:sldId id="331" r:id="rId40"/>
    <p:sldId id="310" r:id="rId41"/>
    <p:sldId id="330" r:id="rId42"/>
    <p:sldId id="312" r:id="rId43"/>
    <p:sldId id="333" r:id="rId44"/>
    <p:sldId id="313" r:id="rId45"/>
    <p:sldId id="314" r:id="rId46"/>
    <p:sldId id="334" r:id="rId47"/>
    <p:sldId id="315" r:id="rId48"/>
    <p:sldId id="316" r:id="rId49"/>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icho" initials="T"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69C7853C-536D-4A76-A0AE-DD22124D55A5}" styleName="Estilo temático 1 - Énfasis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Estilo temático 1 - Énfasis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0" d="100"/>
          <a:sy n="70" d="100"/>
        </p:scale>
        <p:origin x="-1386" y="-5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diagrams/_rels/data1.xml.rels><?xml version="1.0" encoding="UTF-8" standalone="yes"?>
<Relationships xmlns="http://schemas.openxmlformats.org/package/2006/relationships"><Relationship Id="rId1" Type="http://schemas.openxmlformats.org/officeDocument/2006/relationships/image" Target="../media/image5.gif"/></Relationships>
</file>

<file path=ppt/diagrams/_rels/data2.xml.rels><?xml version="1.0" encoding="UTF-8" standalone="yes"?>
<Relationships xmlns="http://schemas.openxmlformats.org/package/2006/relationships"><Relationship Id="rId1" Type="http://schemas.openxmlformats.org/officeDocument/2006/relationships/image" Target="../media/image6.png"/></Relationships>
</file>

<file path=ppt/diagrams/_rels/data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 Id="rId4"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1" Type="http://schemas.openxmlformats.org/officeDocument/2006/relationships/image" Target="../media/image51.gif"/></Relationships>
</file>

<file path=ppt/diagrams/_rels/drawing2.xml.rels><?xml version="1.0" encoding="UTF-8" standalone="yes"?>
<Relationships xmlns="http://schemas.openxmlformats.org/package/2006/relationships"><Relationship Id="rId1" Type="http://schemas.openxmlformats.org/officeDocument/2006/relationships/image" Target="../media/image61.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31.png"/><Relationship Id="rId1" Type="http://schemas.openxmlformats.org/officeDocument/2006/relationships/image" Target="../media/image161.png"/><Relationship Id="rId4" Type="http://schemas.openxmlformats.org/officeDocument/2006/relationships/image" Target="../media/image15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CE2297-5A95-4914-B920-EDA28C854B95}" type="doc">
      <dgm:prSet loTypeId="urn:microsoft.com/office/officeart/2005/8/layout/vList3#1" loCatId="list" qsTypeId="urn:microsoft.com/office/officeart/2005/8/quickstyle/simple1" qsCatId="simple" csTypeId="urn:microsoft.com/office/officeart/2005/8/colors/accent1_2" csCatId="accent1" phldr="1"/>
      <dgm:spPr/>
    </dgm:pt>
    <dgm:pt modelId="{8F7468B5-8F15-4100-B3F3-58578A1D9451}">
      <dgm:prSet phldrT="[Texto]"/>
      <dgm:spPr>
        <a:solidFill>
          <a:schemeClr val="accent1">
            <a:hueOff val="0"/>
            <a:satOff val="0"/>
            <a:lumOff val="0"/>
            <a:alpha val="48000"/>
          </a:schemeClr>
        </a:solidFill>
      </dgm:spPr>
      <dgm:t>
        <a:bodyPr/>
        <a:lstStyle/>
        <a:p>
          <a:pPr algn="just"/>
          <a:r>
            <a:rPr lang="es-ES" dirty="0" smtClean="0">
              <a:solidFill>
                <a:schemeClr val="tx1"/>
              </a:solidFill>
              <a:latin typeface="+mj-lt"/>
            </a:rPr>
            <a:t>¿La calidad del agua que provee la fuente y sistema de conducción Las Preñadillas está dentro de los parámetros permisibles para aguas de consumo humano que únicamente requieren desinfección?</a:t>
          </a:r>
          <a:endParaRPr lang="es-ES" dirty="0">
            <a:solidFill>
              <a:schemeClr val="tx1"/>
            </a:solidFill>
            <a:latin typeface="+mj-lt"/>
          </a:endParaRPr>
        </a:p>
      </dgm:t>
    </dgm:pt>
    <dgm:pt modelId="{22FCFAD1-9056-4998-A8D8-520C1FE56759}" type="parTrans" cxnId="{F064F777-6CE1-4473-A031-5D5C42107F4B}">
      <dgm:prSet/>
      <dgm:spPr/>
      <dgm:t>
        <a:bodyPr/>
        <a:lstStyle/>
        <a:p>
          <a:endParaRPr lang="es-ES">
            <a:latin typeface="+mj-lt"/>
          </a:endParaRPr>
        </a:p>
      </dgm:t>
    </dgm:pt>
    <dgm:pt modelId="{4921E721-646C-49FE-BC4D-3CA7D3E325D5}" type="sibTrans" cxnId="{F064F777-6CE1-4473-A031-5D5C42107F4B}">
      <dgm:prSet/>
      <dgm:spPr/>
      <dgm:t>
        <a:bodyPr/>
        <a:lstStyle/>
        <a:p>
          <a:endParaRPr lang="es-ES">
            <a:latin typeface="+mj-lt"/>
          </a:endParaRPr>
        </a:p>
      </dgm:t>
    </dgm:pt>
    <dgm:pt modelId="{FB7876B4-273B-4661-9D5E-2449D9B72612}">
      <dgm:prSet phldrT="[Texto]"/>
      <dgm:spPr>
        <a:solidFill>
          <a:schemeClr val="accent1">
            <a:hueOff val="0"/>
            <a:satOff val="0"/>
            <a:lumOff val="0"/>
            <a:alpha val="48000"/>
          </a:schemeClr>
        </a:solidFill>
      </dgm:spPr>
      <dgm:t>
        <a:bodyPr/>
        <a:lstStyle/>
        <a:p>
          <a:pPr algn="just"/>
          <a:r>
            <a:rPr lang="es-ES" dirty="0" smtClean="0">
              <a:solidFill>
                <a:schemeClr val="tx1"/>
              </a:solidFill>
              <a:latin typeface="+mj-lt"/>
            </a:rPr>
            <a:t>¿Existirán impactos ambientales negativos que afecten directamente a la fuente hídrica y al sistema de conducción Las Preñadillas?</a:t>
          </a:r>
          <a:endParaRPr lang="es-ES" dirty="0">
            <a:solidFill>
              <a:schemeClr val="tx1"/>
            </a:solidFill>
            <a:latin typeface="+mj-lt"/>
          </a:endParaRPr>
        </a:p>
      </dgm:t>
    </dgm:pt>
    <dgm:pt modelId="{AC75ECB8-3C44-4FFB-A458-2D371E2045F6}" type="sibTrans" cxnId="{319CB64D-43C7-4D3E-A82F-F559C4BAB664}">
      <dgm:prSet/>
      <dgm:spPr/>
      <dgm:t>
        <a:bodyPr/>
        <a:lstStyle/>
        <a:p>
          <a:endParaRPr lang="es-ES">
            <a:latin typeface="+mj-lt"/>
          </a:endParaRPr>
        </a:p>
      </dgm:t>
    </dgm:pt>
    <dgm:pt modelId="{636658E5-3FC1-469E-8D7E-1D59BF177B2B}" type="parTrans" cxnId="{319CB64D-43C7-4D3E-A82F-F559C4BAB664}">
      <dgm:prSet/>
      <dgm:spPr/>
      <dgm:t>
        <a:bodyPr/>
        <a:lstStyle/>
        <a:p>
          <a:endParaRPr lang="es-ES">
            <a:latin typeface="+mj-lt"/>
          </a:endParaRPr>
        </a:p>
      </dgm:t>
    </dgm:pt>
    <dgm:pt modelId="{16330AB7-33E5-4FC5-BAB8-E9FDE6979392}" type="pres">
      <dgm:prSet presAssocID="{01CE2297-5A95-4914-B920-EDA28C854B95}" presName="linearFlow" presStyleCnt="0">
        <dgm:presLayoutVars>
          <dgm:dir/>
          <dgm:resizeHandles val="exact"/>
        </dgm:presLayoutVars>
      </dgm:prSet>
      <dgm:spPr/>
    </dgm:pt>
    <dgm:pt modelId="{7A768AF3-96B3-4108-850C-DA0571303C84}" type="pres">
      <dgm:prSet presAssocID="{8F7468B5-8F15-4100-B3F3-58578A1D9451}" presName="composite" presStyleCnt="0"/>
      <dgm:spPr/>
    </dgm:pt>
    <dgm:pt modelId="{DF893A5C-AC67-425E-8A0A-CB7DDE37F10C}" type="pres">
      <dgm:prSet presAssocID="{8F7468B5-8F15-4100-B3F3-58578A1D9451}" presName="imgShp" presStyleLbl="fgImgPlace1" presStyleIdx="0" presStyleCnt="2" custScaleX="77004"/>
      <dgm:spPr>
        <a:blipFill rotWithShape="0">
          <a:blip xmlns:r="http://schemas.openxmlformats.org/officeDocument/2006/relationships" r:embed="rId1"/>
          <a:stretch>
            <a:fillRect/>
          </a:stretch>
        </a:blipFill>
        <a:ln>
          <a:noFill/>
        </a:ln>
      </dgm:spPr>
    </dgm:pt>
    <dgm:pt modelId="{BE05EDD1-DBAF-41BD-A433-2407369CC6E6}" type="pres">
      <dgm:prSet presAssocID="{8F7468B5-8F15-4100-B3F3-58578A1D9451}" presName="txShp" presStyleLbl="node1" presStyleIdx="0" presStyleCnt="2" custLinFactNeighborX="1735" custLinFactNeighborY="-475">
        <dgm:presLayoutVars>
          <dgm:bulletEnabled val="1"/>
        </dgm:presLayoutVars>
      </dgm:prSet>
      <dgm:spPr/>
      <dgm:t>
        <a:bodyPr/>
        <a:lstStyle/>
        <a:p>
          <a:endParaRPr lang="es-ES"/>
        </a:p>
      </dgm:t>
    </dgm:pt>
    <dgm:pt modelId="{B8EAFC21-5047-4A58-97BC-6F7155E0C02A}" type="pres">
      <dgm:prSet presAssocID="{4921E721-646C-49FE-BC4D-3CA7D3E325D5}" presName="spacing" presStyleCnt="0"/>
      <dgm:spPr/>
    </dgm:pt>
    <dgm:pt modelId="{230EC160-3EED-4E4E-889C-DBC170B4B93B}" type="pres">
      <dgm:prSet presAssocID="{FB7876B4-273B-4661-9D5E-2449D9B72612}" presName="composite" presStyleCnt="0"/>
      <dgm:spPr/>
    </dgm:pt>
    <dgm:pt modelId="{BC14942E-7436-450A-87F8-8535DEA17844}" type="pres">
      <dgm:prSet presAssocID="{FB7876B4-273B-4661-9D5E-2449D9B72612}" presName="imgShp" presStyleLbl="fgImgPlace1" presStyleIdx="1" presStyleCnt="2" custScaleX="77004"/>
      <dgm:spPr>
        <a:blipFill rotWithShape="0">
          <a:blip xmlns:r="http://schemas.openxmlformats.org/officeDocument/2006/relationships" r:embed="rId1"/>
          <a:stretch>
            <a:fillRect/>
          </a:stretch>
        </a:blipFill>
        <a:ln>
          <a:noFill/>
        </a:ln>
      </dgm:spPr>
      <dgm:t>
        <a:bodyPr/>
        <a:lstStyle/>
        <a:p>
          <a:endParaRPr lang="es-ES"/>
        </a:p>
      </dgm:t>
    </dgm:pt>
    <dgm:pt modelId="{5101080E-D3B7-437B-9409-F31820AB5157}" type="pres">
      <dgm:prSet presAssocID="{FB7876B4-273B-4661-9D5E-2449D9B72612}" presName="txShp" presStyleLbl="node1" presStyleIdx="1" presStyleCnt="2">
        <dgm:presLayoutVars>
          <dgm:bulletEnabled val="1"/>
        </dgm:presLayoutVars>
      </dgm:prSet>
      <dgm:spPr/>
      <dgm:t>
        <a:bodyPr/>
        <a:lstStyle/>
        <a:p>
          <a:endParaRPr lang="es-ES"/>
        </a:p>
      </dgm:t>
    </dgm:pt>
  </dgm:ptLst>
  <dgm:cxnLst>
    <dgm:cxn modelId="{F064F777-6CE1-4473-A031-5D5C42107F4B}" srcId="{01CE2297-5A95-4914-B920-EDA28C854B95}" destId="{8F7468B5-8F15-4100-B3F3-58578A1D9451}" srcOrd="0" destOrd="0" parTransId="{22FCFAD1-9056-4998-A8D8-520C1FE56759}" sibTransId="{4921E721-646C-49FE-BC4D-3CA7D3E325D5}"/>
    <dgm:cxn modelId="{EB94E39F-A758-4DAF-AE10-3878B039188D}" type="presOf" srcId="{FB7876B4-273B-4661-9D5E-2449D9B72612}" destId="{5101080E-D3B7-437B-9409-F31820AB5157}" srcOrd="0" destOrd="0" presId="urn:microsoft.com/office/officeart/2005/8/layout/vList3#1"/>
    <dgm:cxn modelId="{879C1854-BD24-424D-9A5C-621F40230559}" type="presOf" srcId="{01CE2297-5A95-4914-B920-EDA28C854B95}" destId="{16330AB7-33E5-4FC5-BAB8-E9FDE6979392}" srcOrd="0" destOrd="0" presId="urn:microsoft.com/office/officeart/2005/8/layout/vList3#1"/>
    <dgm:cxn modelId="{68A23BED-31B7-423B-BD67-37A24A1CA3FF}" type="presOf" srcId="{8F7468B5-8F15-4100-B3F3-58578A1D9451}" destId="{BE05EDD1-DBAF-41BD-A433-2407369CC6E6}" srcOrd="0" destOrd="0" presId="urn:microsoft.com/office/officeart/2005/8/layout/vList3#1"/>
    <dgm:cxn modelId="{319CB64D-43C7-4D3E-A82F-F559C4BAB664}" srcId="{01CE2297-5A95-4914-B920-EDA28C854B95}" destId="{FB7876B4-273B-4661-9D5E-2449D9B72612}" srcOrd="1" destOrd="0" parTransId="{636658E5-3FC1-469E-8D7E-1D59BF177B2B}" sibTransId="{AC75ECB8-3C44-4FFB-A458-2D371E2045F6}"/>
    <dgm:cxn modelId="{E476EE16-8807-4521-908D-B60F0FCF7C2B}" type="presParOf" srcId="{16330AB7-33E5-4FC5-BAB8-E9FDE6979392}" destId="{7A768AF3-96B3-4108-850C-DA0571303C84}" srcOrd="0" destOrd="0" presId="urn:microsoft.com/office/officeart/2005/8/layout/vList3#1"/>
    <dgm:cxn modelId="{90CF13C8-EC42-4212-95FD-96A45D6AE237}" type="presParOf" srcId="{7A768AF3-96B3-4108-850C-DA0571303C84}" destId="{DF893A5C-AC67-425E-8A0A-CB7DDE37F10C}" srcOrd="0" destOrd="0" presId="urn:microsoft.com/office/officeart/2005/8/layout/vList3#1"/>
    <dgm:cxn modelId="{04754DCF-024D-4F7F-86BF-DA0DDACB7B05}" type="presParOf" srcId="{7A768AF3-96B3-4108-850C-DA0571303C84}" destId="{BE05EDD1-DBAF-41BD-A433-2407369CC6E6}" srcOrd="1" destOrd="0" presId="urn:microsoft.com/office/officeart/2005/8/layout/vList3#1"/>
    <dgm:cxn modelId="{1C9FD26F-AB01-44C1-9F94-974D874795D3}" type="presParOf" srcId="{16330AB7-33E5-4FC5-BAB8-E9FDE6979392}" destId="{B8EAFC21-5047-4A58-97BC-6F7155E0C02A}" srcOrd="1" destOrd="0" presId="urn:microsoft.com/office/officeart/2005/8/layout/vList3#1"/>
    <dgm:cxn modelId="{66DE145B-0D05-41E7-A1FD-E7A553FBE3C6}" type="presParOf" srcId="{16330AB7-33E5-4FC5-BAB8-E9FDE6979392}" destId="{230EC160-3EED-4E4E-889C-DBC170B4B93B}" srcOrd="2" destOrd="0" presId="urn:microsoft.com/office/officeart/2005/8/layout/vList3#1"/>
    <dgm:cxn modelId="{258ABE39-5CA0-4BEA-B72B-AD25B435A946}" type="presParOf" srcId="{230EC160-3EED-4E4E-889C-DBC170B4B93B}" destId="{BC14942E-7436-450A-87F8-8535DEA17844}" srcOrd="0" destOrd="0" presId="urn:microsoft.com/office/officeart/2005/8/layout/vList3#1"/>
    <dgm:cxn modelId="{FD7CC632-67E1-4A41-922E-2B8CCFF34ED0}" type="presParOf" srcId="{230EC160-3EED-4E4E-889C-DBC170B4B93B}" destId="{5101080E-D3B7-437B-9409-F31820AB5157}" srcOrd="1" destOrd="0" presId="urn:microsoft.com/office/officeart/2005/8/layout/vList3#1"/>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CE2297-5A95-4914-B920-EDA28C854B95}" type="doc">
      <dgm:prSet loTypeId="urn:microsoft.com/office/officeart/2005/8/layout/vList3#2" loCatId="list" qsTypeId="urn:microsoft.com/office/officeart/2005/8/quickstyle/simple1" qsCatId="simple" csTypeId="urn:microsoft.com/office/officeart/2005/8/colors/accent1_2" csCatId="accent1" phldr="1"/>
      <dgm:spPr/>
    </dgm:pt>
    <dgm:pt modelId="{8F7468B5-8F15-4100-B3F3-58578A1D9451}">
      <dgm:prSet phldrT="[Texto]" custT="1"/>
      <dgm:spPr>
        <a:solidFill>
          <a:schemeClr val="accent1">
            <a:hueOff val="0"/>
            <a:satOff val="0"/>
            <a:lumOff val="0"/>
            <a:alpha val="48000"/>
          </a:schemeClr>
        </a:solidFill>
      </dgm:spPr>
      <dgm:t>
        <a:bodyPr/>
        <a:lstStyle/>
        <a:p>
          <a:pPr algn="just"/>
          <a:r>
            <a:rPr lang="es-ES" sz="1800" b="0" dirty="0" smtClean="0">
              <a:solidFill>
                <a:schemeClr val="tx1"/>
              </a:solidFill>
              <a:latin typeface="+mj-lt"/>
            </a:rPr>
            <a:t>¿La propuesta de Plan de Manejo aportará con medidas que prevengan, controlen y mitiguen, los impactos identificados en la fuente y sistema de conducción? </a:t>
          </a:r>
          <a:endParaRPr lang="es-ES" sz="1800" b="0" dirty="0">
            <a:solidFill>
              <a:schemeClr val="tx1"/>
            </a:solidFill>
            <a:latin typeface="+mj-lt"/>
          </a:endParaRPr>
        </a:p>
      </dgm:t>
    </dgm:pt>
    <dgm:pt modelId="{22FCFAD1-9056-4998-A8D8-520C1FE56759}" type="parTrans" cxnId="{F064F777-6CE1-4473-A031-5D5C42107F4B}">
      <dgm:prSet/>
      <dgm:spPr/>
      <dgm:t>
        <a:bodyPr/>
        <a:lstStyle/>
        <a:p>
          <a:endParaRPr lang="es-ES">
            <a:solidFill>
              <a:schemeClr val="tx1"/>
            </a:solidFill>
            <a:latin typeface="+mj-lt"/>
          </a:endParaRPr>
        </a:p>
      </dgm:t>
    </dgm:pt>
    <dgm:pt modelId="{4921E721-646C-49FE-BC4D-3CA7D3E325D5}" type="sibTrans" cxnId="{F064F777-6CE1-4473-A031-5D5C42107F4B}">
      <dgm:prSet/>
      <dgm:spPr/>
      <dgm:t>
        <a:bodyPr/>
        <a:lstStyle/>
        <a:p>
          <a:endParaRPr lang="es-ES">
            <a:solidFill>
              <a:schemeClr val="tx1"/>
            </a:solidFill>
            <a:latin typeface="+mj-lt"/>
          </a:endParaRPr>
        </a:p>
      </dgm:t>
    </dgm:pt>
    <dgm:pt modelId="{16330AB7-33E5-4FC5-BAB8-E9FDE6979392}" type="pres">
      <dgm:prSet presAssocID="{01CE2297-5A95-4914-B920-EDA28C854B95}" presName="linearFlow" presStyleCnt="0">
        <dgm:presLayoutVars>
          <dgm:dir/>
          <dgm:resizeHandles val="exact"/>
        </dgm:presLayoutVars>
      </dgm:prSet>
      <dgm:spPr/>
    </dgm:pt>
    <dgm:pt modelId="{7A768AF3-96B3-4108-850C-DA0571303C84}" type="pres">
      <dgm:prSet presAssocID="{8F7468B5-8F15-4100-B3F3-58578A1D9451}" presName="composite" presStyleCnt="0"/>
      <dgm:spPr/>
    </dgm:pt>
    <dgm:pt modelId="{DF893A5C-AC67-425E-8A0A-CB7DDE37F10C}" type="pres">
      <dgm:prSet presAssocID="{8F7468B5-8F15-4100-B3F3-58578A1D9451}" presName="imgShp" presStyleLbl="fgImgPlace1" presStyleIdx="0" presStyleCnt="1" custScaleX="57618" custScaleY="78590"/>
      <dgm:spPr>
        <a:blipFill rotWithShape="1">
          <a:blip xmlns:r="http://schemas.openxmlformats.org/officeDocument/2006/relationships" r:embed="rId1"/>
          <a:stretch>
            <a:fillRect/>
          </a:stretch>
        </a:blipFill>
        <a:ln>
          <a:noFill/>
        </a:ln>
      </dgm:spPr>
    </dgm:pt>
    <dgm:pt modelId="{BE05EDD1-DBAF-41BD-A433-2407369CC6E6}" type="pres">
      <dgm:prSet presAssocID="{8F7468B5-8F15-4100-B3F3-58578A1D9451}" presName="txShp" presStyleLbl="node1" presStyleIdx="0" presStyleCnt="1" custScaleX="128086" custLinFactNeighborX="7133">
        <dgm:presLayoutVars>
          <dgm:bulletEnabled val="1"/>
        </dgm:presLayoutVars>
      </dgm:prSet>
      <dgm:spPr/>
      <dgm:t>
        <a:bodyPr/>
        <a:lstStyle/>
        <a:p>
          <a:endParaRPr lang="es-ES"/>
        </a:p>
      </dgm:t>
    </dgm:pt>
  </dgm:ptLst>
  <dgm:cxnLst>
    <dgm:cxn modelId="{F064F777-6CE1-4473-A031-5D5C42107F4B}" srcId="{01CE2297-5A95-4914-B920-EDA28C854B95}" destId="{8F7468B5-8F15-4100-B3F3-58578A1D9451}" srcOrd="0" destOrd="0" parTransId="{22FCFAD1-9056-4998-A8D8-520C1FE56759}" sibTransId="{4921E721-646C-49FE-BC4D-3CA7D3E325D5}"/>
    <dgm:cxn modelId="{03854CB8-390E-426C-A94E-353FD24839BE}" type="presOf" srcId="{8F7468B5-8F15-4100-B3F3-58578A1D9451}" destId="{BE05EDD1-DBAF-41BD-A433-2407369CC6E6}" srcOrd="0" destOrd="0" presId="urn:microsoft.com/office/officeart/2005/8/layout/vList3#2"/>
    <dgm:cxn modelId="{2C92A370-7E13-4EF3-B8A7-16E35ABFCD51}" type="presOf" srcId="{01CE2297-5A95-4914-B920-EDA28C854B95}" destId="{16330AB7-33E5-4FC5-BAB8-E9FDE6979392}" srcOrd="0" destOrd="0" presId="urn:microsoft.com/office/officeart/2005/8/layout/vList3#2"/>
    <dgm:cxn modelId="{0671967C-8461-4600-A474-2EF0F5B45044}" type="presParOf" srcId="{16330AB7-33E5-4FC5-BAB8-E9FDE6979392}" destId="{7A768AF3-96B3-4108-850C-DA0571303C84}" srcOrd="0" destOrd="0" presId="urn:microsoft.com/office/officeart/2005/8/layout/vList3#2"/>
    <dgm:cxn modelId="{11A9AEB8-48FB-4600-A67B-5D54994B2972}" type="presParOf" srcId="{7A768AF3-96B3-4108-850C-DA0571303C84}" destId="{DF893A5C-AC67-425E-8A0A-CB7DDE37F10C}" srcOrd="0" destOrd="0" presId="urn:microsoft.com/office/officeart/2005/8/layout/vList3#2"/>
    <dgm:cxn modelId="{4C6EC9F3-854E-4176-9E5A-D5A0114B1B09}" type="presParOf" srcId="{7A768AF3-96B3-4108-850C-DA0571303C84}" destId="{BE05EDD1-DBAF-41BD-A433-2407369CC6E6}" srcOrd="1" destOrd="0" presId="urn:microsoft.com/office/officeart/2005/8/layout/vList3#2"/>
  </dgm:cxnLst>
  <dgm:bg/>
  <dgm:whole/>
  <dgm:extLst>
    <a:ext uri="http://schemas.microsoft.com/office/drawing/2008/diagram">
      <dsp:dataModelExt xmlns=""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A806966-F518-4F16-AF6D-0A641583EF51}" type="doc">
      <dgm:prSet loTypeId="urn:microsoft.com/office/officeart/2005/8/layout/hList6" loCatId="list" qsTypeId="urn:microsoft.com/office/officeart/2005/8/quickstyle/3d1" qsCatId="3D" csTypeId="urn:microsoft.com/office/officeart/2005/8/colors/colorful5" csCatId="colorful" phldr="1"/>
      <dgm:spPr/>
      <dgm:t>
        <a:bodyPr/>
        <a:lstStyle/>
        <a:p>
          <a:endParaRPr lang="es-ES"/>
        </a:p>
      </dgm:t>
    </dgm:pt>
    <dgm:pt modelId="{1DFC8446-34E1-47CC-A907-B08F8899D96B}">
      <dgm:prSet phldrT="[Texto]"/>
      <dgm:spPr>
        <a:blipFill rotWithShape="0">
          <a:blip xmlns:r="http://schemas.openxmlformats.org/officeDocument/2006/relationships" r:embed="rId1"/>
          <a:stretch>
            <a:fillRect/>
          </a:stretch>
        </a:blipFill>
      </dgm:spPr>
      <dgm:t>
        <a:bodyPr/>
        <a:lstStyle/>
        <a:p>
          <a:r>
            <a:rPr lang="es-ES" b="1" dirty="0" smtClean="0">
              <a:effectLst>
                <a:outerShdw blurRad="38100" dist="38100" dir="2700000" algn="tl">
                  <a:srgbClr val="000000">
                    <a:alpha val="43137"/>
                  </a:srgbClr>
                </a:outerShdw>
              </a:effectLst>
              <a:latin typeface="+mj-lt"/>
            </a:rPr>
            <a:t>Fugas de agua</a:t>
          </a:r>
          <a:endParaRPr lang="es-ES" b="1" dirty="0">
            <a:effectLst>
              <a:outerShdw blurRad="38100" dist="38100" dir="2700000" algn="tl">
                <a:srgbClr val="000000">
                  <a:alpha val="43137"/>
                </a:srgbClr>
              </a:outerShdw>
            </a:effectLst>
            <a:latin typeface="+mj-lt"/>
          </a:endParaRPr>
        </a:p>
      </dgm:t>
    </dgm:pt>
    <dgm:pt modelId="{66EECC43-18CF-4CCE-B77E-A155CF54EC23}" type="parTrans" cxnId="{164240C6-0EE5-48C3-A7B5-495F040E5B09}">
      <dgm:prSet/>
      <dgm:spPr/>
      <dgm:t>
        <a:bodyPr/>
        <a:lstStyle/>
        <a:p>
          <a:endParaRPr lang="es-ES"/>
        </a:p>
      </dgm:t>
    </dgm:pt>
    <dgm:pt modelId="{BD22D2FD-21AB-4223-9A9E-D9EAD44E9153}" type="sibTrans" cxnId="{164240C6-0EE5-48C3-A7B5-495F040E5B09}">
      <dgm:prSet/>
      <dgm:spPr/>
      <dgm:t>
        <a:bodyPr/>
        <a:lstStyle/>
        <a:p>
          <a:endParaRPr lang="es-ES"/>
        </a:p>
      </dgm:t>
    </dgm:pt>
    <dgm:pt modelId="{6FCE3507-51AB-47EA-876E-D7086394CA74}">
      <dgm:prSet phldrT="[Texto]" phldr="1"/>
      <dgm:spPr/>
      <dgm:t>
        <a:bodyPr/>
        <a:lstStyle/>
        <a:p>
          <a:endParaRPr lang="es-ES"/>
        </a:p>
      </dgm:t>
    </dgm:pt>
    <dgm:pt modelId="{7EA2CA76-5844-4C8F-A6A0-6E944318F187}" type="parTrans" cxnId="{D9C1E15E-BFD2-4A62-A557-96D3F2238D3A}">
      <dgm:prSet/>
      <dgm:spPr/>
      <dgm:t>
        <a:bodyPr/>
        <a:lstStyle/>
        <a:p>
          <a:endParaRPr lang="es-ES"/>
        </a:p>
      </dgm:t>
    </dgm:pt>
    <dgm:pt modelId="{58890F74-2476-4F23-A32B-AC4426FFCF06}" type="sibTrans" cxnId="{D9C1E15E-BFD2-4A62-A557-96D3F2238D3A}">
      <dgm:prSet/>
      <dgm:spPr/>
      <dgm:t>
        <a:bodyPr/>
        <a:lstStyle/>
        <a:p>
          <a:endParaRPr lang="es-ES"/>
        </a:p>
      </dgm:t>
    </dgm:pt>
    <dgm:pt modelId="{D8546AAF-0CCF-4D7F-BF67-98D233C14ECD}">
      <dgm:prSet phldrT="[Texto]" phldr="1"/>
      <dgm:spPr/>
      <dgm:t>
        <a:bodyPr/>
        <a:lstStyle/>
        <a:p>
          <a:endParaRPr lang="es-ES" dirty="0"/>
        </a:p>
      </dgm:t>
    </dgm:pt>
    <dgm:pt modelId="{35F5ABB9-3641-4909-868D-34430A9C7325}" type="parTrans" cxnId="{E4AEDB98-87C5-4D32-AB4B-DA78EA239F36}">
      <dgm:prSet/>
      <dgm:spPr/>
      <dgm:t>
        <a:bodyPr/>
        <a:lstStyle/>
        <a:p>
          <a:endParaRPr lang="es-ES"/>
        </a:p>
      </dgm:t>
    </dgm:pt>
    <dgm:pt modelId="{02ACA10F-7FD1-4C2A-AE75-EE0252FC08AC}" type="sibTrans" cxnId="{E4AEDB98-87C5-4D32-AB4B-DA78EA239F36}">
      <dgm:prSet/>
      <dgm:spPr/>
      <dgm:t>
        <a:bodyPr/>
        <a:lstStyle/>
        <a:p>
          <a:endParaRPr lang="es-ES"/>
        </a:p>
      </dgm:t>
    </dgm:pt>
    <dgm:pt modelId="{CF03BA4D-F172-4F15-988C-58AA065E2708}">
      <dgm:prSet phldrT="[Texto]"/>
      <dgm:spPr>
        <a:blipFill rotWithShape="0">
          <a:blip xmlns:r="http://schemas.openxmlformats.org/officeDocument/2006/relationships" r:embed="rId2"/>
          <a:stretch>
            <a:fillRect/>
          </a:stretch>
        </a:blipFill>
      </dgm:spPr>
      <dgm:t>
        <a:bodyPr/>
        <a:lstStyle/>
        <a:p>
          <a:r>
            <a:rPr lang="es-ES" b="1" dirty="0" smtClean="0">
              <a:effectLst>
                <a:outerShdw blurRad="38100" dist="38100" dir="2700000" algn="tl">
                  <a:srgbClr val="000000">
                    <a:alpha val="43137"/>
                  </a:srgbClr>
                </a:outerShdw>
              </a:effectLst>
              <a:latin typeface="+mj-lt"/>
            </a:rPr>
            <a:t>Cruce de tubería por canales de riego </a:t>
          </a:r>
        </a:p>
        <a:p>
          <a:endParaRPr lang="es-ES" b="1" dirty="0"/>
        </a:p>
      </dgm:t>
    </dgm:pt>
    <dgm:pt modelId="{124723FB-6614-4F48-AFD0-B83FFABADA23}" type="parTrans" cxnId="{3992AFC7-EBF1-4091-BB8B-D36C5BE065CA}">
      <dgm:prSet/>
      <dgm:spPr/>
      <dgm:t>
        <a:bodyPr/>
        <a:lstStyle/>
        <a:p>
          <a:endParaRPr lang="es-ES"/>
        </a:p>
      </dgm:t>
    </dgm:pt>
    <dgm:pt modelId="{41D5E5D5-FF1B-4F82-89C2-6C338BF30400}" type="sibTrans" cxnId="{3992AFC7-EBF1-4091-BB8B-D36C5BE065CA}">
      <dgm:prSet/>
      <dgm:spPr/>
      <dgm:t>
        <a:bodyPr/>
        <a:lstStyle/>
        <a:p>
          <a:endParaRPr lang="es-ES"/>
        </a:p>
      </dgm:t>
    </dgm:pt>
    <dgm:pt modelId="{37A6BC4B-BE96-4423-AC58-F8175BCF227E}">
      <dgm:prSet phldrT="[Texto]" phldr="1"/>
      <dgm:spPr/>
      <dgm:t>
        <a:bodyPr/>
        <a:lstStyle/>
        <a:p>
          <a:endParaRPr lang="es-ES"/>
        </a:p>
      </dgm:t>
    </dgm:pt>
    <dgm:pt modelId="{04D29677-F02A-499C-B307-80AD6D79FA68}" type="parTrans" cxnId="{B13F2110-0FB1-4229-9E3D-D24EC045CA82}">
      <dgm:prSet/>
      <dgm:spPr/>
      <dgm:t>
        <a:bodyPr/>
        <a:lstStyle/>
        <a:p>
          <a:endParaRPr lang="es-ES"/>
        </a:p>
      </dgm:t>
    </dgm:pt>
    <dgm:pt modelId="{4EE581D2-4E55-45EA-AEA0-333B25B0E5CE}" type="sibTrans" cxnId="{B13F2110-0FB1-4229-9E3D-D24EC045CA82}">
      <dgm:prSet/>
      <dgm:spPr/>
      <dgm:t>
        <a:bodyPr/>
        <a:lstStyle/>
        <a:p>
          <a:endParaRPr lang="es-ES"/>
        </a:p>
      </dgm:t>
    </dgm:pt>
    <dgm:pt modelId="{7C64D946-499A-4885-B505-5B4CE0B49D96}">
      <dgm:prSet phldrT="[Texto]" phldr="1"/>
      <dgm:spPr/>
      <dgm:t>
        <a:bodyPr/>
        <a:lstStyle/>
        <a:p>
          <a:endParaRPr lang="es-ES"/>
        </a:p>
      </dgm:t>
    </dgm:pt>
    <dgm:pt modelId="{A65069A6-3002-464E-AD12-DA4CABCA03D1}" type="parTrans" cxnId="{029B7E0E-2BA5-4A86-A3A9-A415896686E1}">
      <dgm:prSet/>
      <dgm:spPr/>
      <dgm:t>
        <a:bodyPr/>
        <a:lstStyle/>
        <a:p>
          <a:endParaRPr lang="es-ES"/>
        </a:p>
      </dgm:t>
    </dgm:pt>
    <dgm:pt modelId="{926CE267-D60C-4481-A6A2-AF6D9B149AAC}" type="sibTrans" cxnId="{029B7E0E-2BA5-4A86-A3A9-A415896686E1}">
      <dgm:prSet/>
      <dgm:spPr/>
      <dgm:t>
        <a:bodyPr/>
        <a:lstStyle/>
        <a:p>
          <a:endParaRPr lang="es-ES"/>
        </a:p>
      </dgm:t>
    </dgm:pt>
    <dgm:pt modelId="{B650E1C6-F0A9-4922-8215-07848CE58DE9}">
      <dgm:prSet/>
      <dgm:spPr>
        <a:blipFill rotWithShape="0">
          <a:blip xmlns:r="http://schemas.openxmlformats.org/officeDocument/2006/relationships" r:embed="rId3"/>
          <a:stretch>
            <a:fillRect/>
          </a:stretch>
        </a:blipFill>
      </dgm:spPr>
      <dgm:t>
        <a:bodyPr/>
        <a:lstStyle/>
        <a:p>
          <a:r>
            <a:rPr lang="es-ES" b="1" dirty="0" smtClean="0">
              <a:effectLst>
                <a:outerShdw blurRad="38100" dist="38100" dir="2700000" algn="tl">
                  <a:srgbClr val="000000">
                    <a:alpha val="43137"/>
                  </a:srgbClr>
                </a:outerShdw>
              </a:effectLst>
              <a:latin typeface="+mj-lt"/>
            </a:rPr>
            <a:t>Cruce de tubería por viviendas</a:t>
          </a:r>
        </a:p>
        <a:p>
          <a:endParaRPr lang="es-ES" b="1" dirty="0" smtClean="0"/>
        </a:p>
        <a:p>
          <a:endParaRPr lang="es-ES" b="1" dirty="0" smtClean="0"/>
        </a:p>
        <a:p>
          <a:endParaRPr lang="es-ES" b="1" dirty="0" smtClean="0"/>
        </a:p>
        <a:p>
          <a:endParaRPr lang="es-ES" b="1" dirty="0"/>
        </a:p>
      </dgm:t>
    </dgm:pt>
    <dgm:pt modelId="{DB63CC69-A60E-423F-A214-C661B45E7799}" type="parTrans" cxnId="{5AEC82FA-349C-44B3-A173-518154A94125}">
      <dgm:prSet/>
      <dgm:spPr/>
      <dgm:t>
        <a:bodyPr/>
        <a:lstStyle/>
        <a:p>
          <a:endParaRPr lang="es-ES"/>
        </a:p>
      </dgm:t>
    </dgm:pt>
    <dgm:pt modelId="{7DDC0357-957E-48C2-A0BE-7ECEB948E55C}" type="sibTrans" cxnId="{5AEC82FA-349C-44B3-A173-518154A94125}">
      <dgm:prSet/>
      <dgm:spPr/>
      <dgm:t>
        <a:bodyPr/>
        <a:lstStyle/>
        <a:p>
          <a:endParaRPr lang="es-ES"/>
        </a:p>
      </dgm:t>
    </dgm:pt>
    <dgm:pt modelId="{D6AD8562-4FB4-4285-9E07-298822C5294D}">
      <dgm:prSet phldrT="[Texto]" phldr="1"/>
      <dgm:spPr/>
      <dgm:t>
        <a:bodyPr/>
        <a:lstStyle/>
        <a:p>
          <a:endParaRPr lang="es-ES" dirty="0"/>
        </a:p>
      </dgm:t>
    </dgm:pt>
    <dgm:pt modelId="{E684D0C0-690C-45A2-8186-C98A02B8B5C3}">
      <dgm:prSet phldrT="[Texto]"/>
      <dgm:spPr>
        <a:blipFill rotWithShape="0">
          <a:blip xmlns:r="http://schemas.openxmlformats.org/officeDocument/2006/relationships" r:embed="rId4"/>
          <a:stretch>
            <a:fillRect/>
          </a:stretch>
        </a:blipFill>
      </dgm:spPr>
      <dgm:t>
        <a:bodyPr/>
        <a:lstStyle/>
        <a:p>
          <a:r>
            <a:rPr lang="es-ES" b="1" dirty="0" smtClean="0">
              <a:effectLst>
                <a:outerShdw blurRad="38100" dist="38100" dir="2700000" algn="tl">
                  <a:srgbClr val="000000">
                    <a:alpha val="43137"/>
                  </a:srgbClr>
                </a:outerShdw>
              </a:effectLst>
              <a:latin typeface="+mj-lt"/>
            </a:rPr>
            <a:t>Plantación de eucalipto en la fuente</a:t>
          </a:r>
          <a:endParaRPr lang="es-ES" b="1" dirty="0">
            <a:effectLst>
              <a:outerShdw blurRad="38100" dist="38100" dir="2700000" algn="tl">
                <a:srgbClr val="000000">
                  <a:alpha val="43137"/>
                </a:srgbClr>
              </a:outerShdw>
            </a:effectLst>
            <a:latin typeface="+mj-lt"/>
          </a:endParaRPr>
        </a:p>
      </dgm:t>
    </dgm:pt>
    <dgm:pt modelId="{C4EC81C2-C89A-4229-97FF-2188C91D4A40}" type="sibTrans" cxnId="{82E01976-B18E-40B7-A7E0-16690A7F02F6}">
      <dgm:prSet/>
      <dgm:spPr/>
      <dgm:t>
        <a:bodyPr/>
        <a:lstStyle/>
        <a:p>
          <a:endParaRPr lang="es-ES"/>
        </a:p>
      </dgm:t>
    </dgm:pt>
    <dgm:pt modelId="{746815DF-169E-4B59-AB1D-D5781DEC651B}" type="parTrans" cxnId="{82E01976-B18E-40B7-A7E0-16690A7F02F6}">
      <dgm:prSet/>
      <dgm:spPr/>
      <dgm:t>
        <a:bodyPr/>
        <a:lstStyle/>
        <a:p>
          <a:endParaRPr lang="es-ES"/>
        </a:p>
      </dgm:t>
    </dgm:pt>
    <dgm:pt modelId="{344B09D6-D0FF-4F14-9D17-7AE94CE8C9B0}" type="sibTrans" cxnId="{918ACAF2-6527-46A0-9720-9A921D6A248B}">
      <dgm:prSet/>
      <dgm:spPr/>
      <dgm:t>
        <a:bodyPr/>
        <a:lstStyle/>
        <a:p>
          <a:endParaRPr lang="es-ES"/>
        </a:p>
      </dgm:t>
    </dgm:pt>
    <dgm:pt modelId="{B4628E47-C806-442E-8E82-D65EEB281DA8}" type="parTrans" cxnId="{918ACAF2-6527-46A0-9720-9A921D6A248B}">
      <dgm:prSet/>
      <dgm:spPr/>
      <dgm:t>
        <a:bodyPr/>
        <a:lstStyle/>
        <a:p>
          <a:endParaRPr lang="es-ES"/>
        </a:p>
      </dgm:t>
    </dgm:pt>
    <dgm:pt modelId="{0F6CB9A2-37D7-4145-8EB3-6C517EDC7D20}" type="pres">
      <dgm:prSet presAssocID="{6A806966-F518-4F16-AF6D-0A641583EF51}" presName="Name0" presStyleCnt="0">
        <dgm:presLayoutVars>
          <dgm:dir/>
          <dgm:resizeHandles val="exact"/>
        </dgm:presLayoutVars>
      </dgm:prSet>
      <dgm:spPr/>
      <dgm:t>
        <a:bodyPr/>
        <a:lstStyle/>
        <a:p>
          <a:endParaRPr lang="es-ES"/>
        </a:p>
      </dgm:t>
    </dgm:pt>
    <dgm:pt modelId="{F05FA3B2-F610-4CC2-BCF9-35779C65512C}" type="pres">
      <dgm:prSet presAssocID="{E684D0C0-690C-45A2-8186-C98A02B8B5C3}" presName="node" presStyleLbl="node1" presStyleIdx="0" presStyleCnt="4">
        <dgm:presLayoutVars>
          <dgm:bulletEnabled val="1"/>
        </dgm:presLayoutVars>
      </dgm:prSet>
      <dgm:spPr/>
      <dgm:t>
        <a:bodyPr/>
        <a:lstStyle/>
        <a:p>
          <a:endParaRPr lang="es-ES"/>
        </a:p>
      </dgm:t>
    </dgm:pt>
    <dgm:pt modelId="{F727A69C-7EF0-4B57-A27E-F90F5E8CE5F4}" type="pres">
      <dgm:prSet presAssocID="{C4EC81C2-C89A-4229-97FF-2188C91D4A40}" presName="sibTrans" presStyleCnt="0"/>
      <dgm:spPr/>
      <dgm:t>
        <a:bodyPr/>
        <a:lstStyle/>
        <a:p>
          <a:endParaRPr lang="es-ES"/>
        </a:p>
      </dgm:t>
    </dgm:pt>
    <dgm:pt modelId="{BC1166AC-303B-4FA7-A737-7C0719007540}" type="pres">
      <dgm:prSet presAssocID="{1DFC8446-34E1-47CC-A907-B08F8899D96B}" presName="node" presStyleLbl="node1" presStyleIdx="1" presStyleCnt="4">
        <dgm:presLayoutVars>
          <dgm:bulletEnabled val="1"/>
        </dgm:presLayoutVars>
      </dgm:prSet>
      <dgm:spPr/>
      <dgm:t>
        <a:bodyPr/>
        <a:lstStyle/>
        <a:p>
          <a:endParaRPr lang="es-ES"/>
        </a:p>
      </dgm:t>
    </dgm:pt>
    <dgm:pt modelId="{5D945097-F140-4A6F-AD42-09AB858D18C9}" type="pres">
      <dgm:prSet presAssocID="{BD22D2FD-21AB-4223-9A9E-D9EAD44E9153}" presName="sibTrans" presStyleCnt="0"/>
      <dgm:spPr/>
      <dgm:t>
        <a:bodyPr/>
        <a:lstStyle/>
        <a:p>
          <a:endParaRPr lang="es-ES"/>
        </a:p>
      </dgm:t>
    </dgm:pt>
    <dgm:pt modelId="{50B3A8D2-1E2F-4CD0-A174-DFFF2DBC3DB4}" type="pres">
      <dgm:prSet presAssocID="{CF03BA4D-F172-4F15-988C-58AA065E2708}" presName="node" presStyleLbl="node1" presStyleIdx="2" presStyleCnt="4">
        <dgm:presLayoutVars>
          <dgm:bulletEnabled val="1"/>
        </dgm:presLayoutVars>
      </dgm:prSet>
      <dgm:spPr/>
      <dgm:t>
        <a:bodyPr/>
        <a:lstStyle/>
        <a:p>
          <a:endParaRPr lang="es-ES"/>
        </a:p>
      </dgm:t>
    </dgm:pt>
    <dgm:pt modelId="{63EB3866-CEA6-48E3-8AD2-8026872CDE67}" type="pres">
      <dgm:prSet presAssocID="{41D5E5D5-FF1B-4F82-89C2-6C338BF30400}" presName="sibTrans" presStyleCnt="0"/>
      <dgm:spPr/>
      <dgm:t>
        <a:bodyPr/>
        <a:lstStyle/>
        <a:p>
          <a:endParaRPr lang="es-ES"/>
        </a:p>
      </dgm:t>
    </dgm:pt>
    <dgm:pt modelId="{F9D7BC95-980B-47F8-97DA-4B1A3650CC84}" type="pres">
      <dgm:prSet presAssocID="{B650E1C6-F0A9-4922-8215-07848CE58DE9}" presName="node" presStyleLbl="node1" presStyleIdx="3" presStyleCnt="4">
        <dgm:presLayoutVars>
          <dgm:bulletEnabled val="1"/>
        </dgm:presLayoutVars>
      </dgm:prSet>
      <dgm:spPr/>
      <dgm:t>
        <a:bodyPr/>
        <a:lstStyle/>
        <a:p>
          <a:endParaRPr lang="es-ES"/>
        </a:p>
      </dgm:t>
    </dgm:pt>
  </dgm:ptLst>
  <dgm:cxnLst>
    <dgm:cxn modelId="{2871ED5A-9BB0-460D-8FE9-9AD4B36BF9D5}" type="presOf" srcId="{B650E1C6-F0A9-4922-8215-07848CE58DE9}" destId="{F9D7BC95-980B-47F8-97DA-4B1A3650CC84}" srcOrd="0" destOrd="0" presId="urn:microsoft.com/office/officeart/2005/8/layout/hList6"/>
    <dgm:cxn modelId="{A43ED99F-1BA3-4F3B-A8A9-E04899252F9A}" type="presOf" srcId="{1DFC8446-34E1-47CC-A907-B08F8899D96B}" destId="{BC1166AC-303B-4FA7-A737-7C0719007540}" srcOrd="0" destOrd="0" presId="urn:microsoft.com/office/officeart/2005/8/layout/hList6"/>
    <dgm:cxn modelId="{029B7E0E-2BA5-4A86-A3A9-A415896686E1}" srcId="{CF03BA4D-F172-4F15-988C-58AA065E2708}" destId="{7C64D946-499A-4885-B505-5B4CE0B49D96}" srcOrd="1" destOrd="0" parTransId="{A65069A6-3002-464E-AD12-DA4CABCA03D1}" sibTransId="{926CE267-D60C-4481-A6A2-AF6D9B149AAC}"/>
    <dgm:cxn modelId="{918ACAF2-6527-46A0-9720-9A921D6A248B}" srcId="{E684D0C0-690C-45A2-8186-C98A02B8B5C3}" destId="{D6AD8562-4FB4-4285-9E07-298822C5294D}" srcOrd="0" destOrd="0" parTransId="{B4628E47-C806-442E-8E82-D65EEB281DA8}" sibTransId="{344B09D6-D0FF-4F14-9D17-7AE94CE8C9B0}"/>
    <dgm:cxn modelId="{3EF9BC7D-757B-4D1D-B095-79434C864B70}" type="presOf" srcId="{CF03BA4D-F172-4F15-988C-58AA065E2708}" destId="{50B3A8D2-1E2F-4CD0-A174-DFFF2DBC3DB4}" srcOrd="0" destOrd="0" presId="urn:microsoft.com/office/officeart/2005/8/layout/hList6"/>
    <dgm:cxn modelId="{587852F1-78FF-407B-AEAA-B2128583329C}" type="presOf" srcId="{D8546AAF-0CCF-4D7F-BF67-98D233C14ECD}" destId="{BC1166AC-303B-4FA7-A737-7C0719007540}" srcOrd="0" destOrd="2" presId="urn:microsoft.com/office/officeart/2005/8/layout/hList6"/>
    <dgm:cxn modelId="{B13F2110-0FB1-4229-9E3D-D24EC045CA82}" srcId="{CF03BA4D-F172-4F15-988C-58AA065E2708}" destId="{37A6BC4B-BE96-4423-AC58-F8175BCF227E}" srcOrd="0" destOrd="0" parTransId="{04D29677-F02A-499C-B307-80AD6D79FA68}" sibTransId="{4EE581D2-4E55-45EA-AEA0-333B25B0E5CE}"/>
    <dgm:cxn modelId="{6DC58CBC-E9A6-4B66-9B43-7D7D1B9209E2}" type="presOf" srcId="{37A6BC4B-BE96-4423-AC58-F8175BCF227E}" destId="{50B3A8D2-1E2F-4CD0-A174-DFFF2DBC3DB4}" srcOrd="0" destOrd="1" presId="urn:microsoft.com/office/officeart/2005/8/layout/hList6"/>
    <dgm:cxn modelId="{3992AFC7-EBF1-4091-BB8B-D36C5BE065CA}" srcId="{6A806966-F518-4F16-AF6D-0A641583EF51}" destId="{CF03BA4D-F172-4F15-988C-58AA065E2708}" srcOrd="2" destOrd="0" parTransId="{124723FB-6614-4F48-AFD0-B83FFABADA23}" sibTransId="{41D5E5D5-FF1B-4F82-89C2-6C338BF30400}"/>
    <dgm:cxn modelId="{9BEEF8D2-8EA5-41CB-B4B0-8325D7079B09}" type="presOf" srcId="{D6AD8562-4FB4-4285-9E07-298822C5294D}" destId="{F05FA3B2-F610-4CC2-BCF9-35779C65512C}" srcOrd="0" destOrd="1" presId="urn:microsoft.com/office/officeart/2005/8/layout/hList6"/>
    <dgm:cxn modelId="{164240C6-0EE5-48C3-A7B5-495F040E5B09}" srcId="{6A806966-F518-4F16-AF6D-0A641583EF51}" destId="{1DFC8446-34E1-47CC-A907-B08F8899D96B}" srcOrd="1" destOrd="0" parTransId="{66EECC43-18CF-4CCE-B77E-A155CF54EC23}" sibTransId="{BD22D2FD-21AB-4223-9A9E-D9EAD44E9153}"/>
    <dgm:cxn modelId="{9537A3B7-A944-46CC-A8F5-DF5E92317AE3}" type="presOf" srcId="{7C64D946-499A-4885-B505-5B4CE0B49D96}" destId="{50B3A8D2-1E2F-4CD0-A174-DFFF2DBC3DB4}" srcOrd="0" destOrd="2" presId="urn:microsoft.com/office/officeart/2005/8/layout/hList6"/>
    <dgm:cxn modelId="{82E01976-B18E-40B7-A7E0-16690A7F02F6}" srcId="{6A806966-F518-4F16-AF6D-0A641583EF51}" destId="{E684D0C0-690C-45A2-8186-C98A02B8B5C3}" srcOrd="0" destOrd="0" parTransId="{746815DF-169E-4B59-AB1D-D5781DEC651B}" sibTransId="{C4EC81C2-C89A-4229-97FF-2188C91D4A40}"/>
    <dgm:cxn modelId="{341FB193-F9E9-4F8D-A270-0D8C64EFB7FD}" type="presOf" srcId="{6FCE3507-51AB-47EA-876E-D7086394CA74}" destId="{BC1166AC-303B-4FA7-A737-7C0719007540}" srcOrd="0" destOrd="1" presId="urn:microsoft.com/office/officeart/2005/8/layout/hList6"/>
    <dgm:cxn modelId="{92469732-3EBE-4EAC-98B9-5CA8290B84B0}" type="presOf" srcId="{E684D0C0-690C-45A2-8186-C98A02B8B5C3}" destId="{F05FA3B2-F610-4CC2-BCF9-35779C65512C}" srcOrd="0" destOrd="0" presId="urn:microsoft.com/office/officeart/2005/8/layout/hList6"/>
    <dgm:cxn modelId="{D9C1E15E-BFD2-4A62-A557-96D3F2238D3A}" srcId="{1DFC8446-34E1-47CC-A907-B08F8899D96B}" destId="{6FCE3507-51AB-47EA-876E-D7086394CA74}" srcOrd="0" destOrd="0" parTransId="{7EA2CA76-5844-4C8F-A6A0-6E944318F187}" sibTransId="{58890F74-2476-4F23-A32B-AC4426FFCF06}"/>
    <dgm:cxn modelId="{9E87ADCB-99A2-4B66-A5D1-ED6A56BD21F1}" type="presOf" srcId="{6A806966-F518-4F16-AF6D-0A641583EF51}" destId="{0F6CB9A2-37D7-4145-8EB3-6C517EDC7D20}" srcOrd="0" destOrd="0" presId="urn:microsoft.com/office/officeart/2005/8/layout/hList6"/>
    <dgm:cxn modelId="{5AEC82FA-349C-44B3-A173-518154A94125}" srcId="{6A806966-F518-4F16-AF6D-0A641583EF51}" destId="{B650E1C6-F0A9-4922-8215-07848CE58DE9}" srcOrd="3" destOrd="0" parTransId="{DB63CC69-A60E-423F-A214-C661B45E7799}" sibTransId="{7DDC0357-957E-48C2-A0BE-7ECEB948E55C}"/>
    <dgm:cxn modelId="{E4AEDB98-87C5-4D32-AB4B-DA78EA239F36}" srcId="{1DFC8446-34E1-47CC-A907-B08F8899D96B}" destId="{D8546AAF-0CCF-4D7F-BF67-98D233C14ECD}" srcOrd="1" destOrd="0" parTransId="{35F5ABB9-3641-4909-868D-34430A9C7325}" sibTransId="{02ACA10F-7FD1-4C2A-AE75-EE0252FC08AC}"/>
    <dgm:cxn modelId="{73A7F4D0-C28D-419D-BB28-FCCF6238B93A}" type="presParOf" srcId="{0F6CB9A2-37D7-4145-8EB3-6C517EDC7D20}" destId="{F05FA3B2-F610-4CC2-BCF9-35779C65512C}" srcOrd="0" destOrd="0" presId="urn:microsoft.com/office/officeart/2005/8/layout/hList6"/>
    <dgm:cxn modelId="{15AB3838-6063-4D5D-809D-656821CBC90F}" type="presParOf" srcId="{0F6CB9A2-37D7-4145-8EB3-6C517EDC7D20}" destId="{F727A69C-7EF0-4B57-A27E-F90F5E8CE5F4}" srcOrd="1" destOrd="0" presId="urn:microsoft.com/office/officeart/2005/8/layout/hList6"/>
    <dgm:cxn modelId="{9285E47A-7FC9-4B2D-B801-602F8A17EE89}" type="presParOf" srcId="{0F6CB9A2-37D7-4145-8EB3-6C517EDC7D20}" destId="{BC1166AC-303B-4FA7-A737-7C0719007540}" srcOrd="2" destOrd="0" presId="urn:microsoft.com/office/officeart/2005/8/layout/hList6"/>
    <dgm:cxn modelId="{82B4594D-F3B1-461D-B5FF-CD66FDF2795B}" type="presParOf" srcId="{0F6CB9A2-37D7-4145-8EB3-6C517EDC7D20}" destId="{5D945097-F140-4A6F-AD42-09AB858D18C9}" srcOrd="3" destOrd="0" presId="urn:microsoft.com/office/officeart/2005/8/layout/hList6"/>
    <dgm:cxn modelId="{4230CE7D-C92A-48E6-9C46-FD91EC6E5EEF}" type="presParOf" srcId="{0F6CB9A2-37D7-4145-8EB3-6C517EDC7D20}" destId="{50B3A8D2-1E2F-4CD0-A174-DFFF2DBC3DB4}" srcOrd="4" destOrd="0" presId="urn:microsoft.com/office/officeart/2005/8/layout/hList6"/>
    <dgm:cxn modelId="{1A14E588-1185-47E0-81CC-98C11B8152B8}" type="presParOf" srcId="{0F6CB9A2-37D7-4145-8EB3-6C517EDC7D20}" destId="{63EB3866-CEA6-48E3-8AD2-8026872CDE67}" srcOrd="5" destOrd="0" presId="urn:microsoft.com/office/officeart/2005/8/layout/hList6"/>
    <dgm:cxn modelId="{F6B626D7-C0A6-4410-82B5-2AC8C8CEB900}" type="presParOf" srcId="{0F6CB9A2-37D7-4145-8EB3-6C517EDC7D20}" destId="{F9D7BC95-980B-47F8-97DA-4B1A3650CC84}" srcOrd="6" destOrd="0" presId="urn:microsoft.com/office/officeart/2005/8/layout/hList6"/>
  </dgm:cxnLst>
  <dgm:bg/>
  <dgm:whole/>
  <dgm:extLst>
    <a:ext uri="http://schemas.microsoft.com/office/drawing/2008/diagram">
      <dsp:dataModelExt xmlns=""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05EDD1-DBAF-41BD-A433-2407369CC6E6}">
      <dsp:nvSpPr>
        <dsp:cNvPr id="0" name=""/>
        <dsp:cNvSpPr/>
      </dsp:nvSpPr>
      <dsp:spPr>
        <a:xfrm rot="10800000">
          <a:off x="2115780" y="0"/>
          <a:ext cx="7220953" cy="891828"/>
        </a:xfrm>
        <a:prstGeom prst="homePlate">
          <a:avLst/>
        </a:prstGeom>
        <a:solidFill>
          <a:schemeClr val="accent1">
            <a:hueOff val="0"/>
            <a:satOff val="0"/>
            <a:lumOff val="0"/>
            <a:alpha val="4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272" tIns="68580" rIns="128016" bIns="68580" numCol="1" spcCol="1270" anchor="ctr" anchorCtr="0">
          <a:noAutofit/>
        </a:bodyPr>
        <a:lstStyle/>
        <a:p>
          <a:pPr lvl="0" algn="just" defTabSz="800100">
            <a:lnSpc>
              <a:spcPct val="90000"/>
            </a:lnSpc>
            <a:spcBef>
              <a:spcPct val="0"/>
            </a:spcBef>
            <a:spcAft>
              <a:spcPct val="35000"/>
            </a:spcAft>
          </a:pPr>
          <a:r>
            <a:rPr lang="es-ES" sz="1800" kern="1200" dirty="0" smtClean="0">
              <a:solidFill>
                <a:schemeClr val="tx1"/>
              </a:solidFill>
              <a:latin typeface="+mj-lt"/>
            </a:rPr>
            <a:t>¿La calidad del agua que provee la fuente y sistema de conducción Las Preñadillas está dentro de los parámetros permisibles para aguas de consumo humano que únicamente requieren desinfección?</a:t>
          </a:r>
          <a:endParaRPr lang="es-ES" sz="1800" kern="1200" dirty="0">
            <a:solidFill>
              <a:schemeClr val="tx1"/>
            </a:solidFill>
            <a:latin typeface="+mj-lt"/>
          </a:endParaRPr>
        </a:p>
      </dsp:txBody>
      <dsp:txXfrm rot="10800000">
        <a:off x="2338737" y="0"/>
        <a:ext cx="6997996" cy="891828"/>
      </dsp:txXfrm>
    </dsp:sp>
    <dsp:sp modelId="{DF893A5C-AC67-425E-8A0A-CB7DDE37F10C}">
      <dsp:nvSpPr>
        <dsp:cNvPr id="0" name=""/>
        <dsp:cNvSpPr/>
      </dsp:nvSpPr>
      <dsp:spPr>
        <a:xfrm>
          <a:off x="1647125" y="245"/>
          <a:ext cx="686743" cy="891828"/>
        </a:xfrm>
        <a:prstGeom prst="ellipse">
          <a:avLst/>
        </a:prstGeom>
        <a:blipFill rotWithShape="0">
          <a:blip xmlns:r="http://schemas.openxmlformats.org/officeDocument/2006/relationships" r:embed="rId1"/>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5101080E-D3B7-437B-9409-F31820AB5157}">
      <dsp:nvSpPr>
        <dsp:cNvPr id="0" name=""/>
        <dsp:cNvSpPr/>
      </dsp:nvSpPr>
      <dsp:spPr>
        <a:xfrm rot="10800000">
          <a:off x="1990497" y="1115030"/>
          <a:ext cx="7220953" cy="891828"/>
        </a:xfrm>
        <a:prstGeom prst="homePlate">
          <a:avLst/>
        </a:prstGeom>
        <a:solidFill>
          <a:schemeClr val="accent1">
            <a:hueOff val="0"/>
            <a:satOff val="0"/>
            <a:lumOff val="0"/>
            <a:alpha val="4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93272" tIns="68580" rIns="128016" bIns="68580" numCol="1" spcCol="1270" anchor="ctr" anchorCtr="0">
          <a:noAutofit/>
        </a:bodyPr>
        <a:lstStyle/>
        <a:p>
          <a:pPr lvl="0" algn="just" defTabSz="800100">
            <a:lnSpc>
              <a:spcPct val="90000"/>
            </a:lnSpc>
            <a:spcBef>
              <a:spcPct val="0"/>
            </a:spcBef>
            <a:spcAft>
              <a:spcPct val="35000"/>
            </a:spcAft>
          </a:pPr>
          <a:r>
            <a:rPr lang="es-ES" sz="1800" kern="1200" dirty="0" smtClean="0">
              <a:solidFill>
                <a:schemeClr val="tx1"/>
              </a:solidFill>
              <a:latin typeface="+mj-lt"/>
            </a:rPr>
            <a:t>¿Existirán impactos ambientales negativos que afecten directamente a la fuente hídrica y al sistema de conducción Las Preñadillas?</a:t>
          </a:r>
          <a:endParaRPr lang="es-ES" sz="1800" kern="1200" dirty="0">
            <a:solidFill>
              <a:schemeClr val="tx1"/>
            </a:solidFill>
            <a:latin typeface="+mj-lt"/>
          </a:endParaRPr>
        </a:p>
      </dsp:txBody>
      <dsp:txXfrm rot="10800000">
        <a:off x="2213454" y="1115030"/>
        <a:ext cx="6997996" cy="891828"/>
      </dsp:txXfrm>
    </dsp:sp>
    <dsp:sp modelId="{BC14942E-7436-450A-87F8-8535DEA17844}">
      <dsp:nvSpPr>
        <dsp:cNvPr id="0" name=""/>
        <dsp:cNvSpPr/>
      </dsp:nvSpPr>
      <dsp:spPr>
        <a:xfrm>
          <a:off x="1647125" y="1115030"/>
          <a:ext cx="686743" cy="891828"/>
        </a:xfrm>
        <a:prstGeom prst="ellipse">
          <a:avLst/>
        </a:prstGeom>
        <a:blipFill rotWithShape="0">
          <a:blip xmlns:r="http://schemas.openxmlformats.org/officeDocument/2006/relationships" r:embed="rId1"/>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05EDD1-DBAF-41BD-A433-2407369CC6E6}">
      <dsp:nvSpPr>
        <dsp:cNvPr id="0" name=""/>
        <dsp:cNvSpPr/>
      </dsp:nvSpPr>
      <dsp:spPr>
        <a:xfrm rot="10800000">
          <a:off x="1108375" y="556"/>
          <a:ext cx="7767134" cy="1139614"/>
        </a:xfrm>
        <a:prstGeom prst="homePlate">
          <a:avLst/>
        </a:prstGeom>
        <a:solidFill>
          <a:schemeClr val="accent1">
            <a:hueOff val="0"/>
            <a:satOff val="0"/>
            <a:lumOff val="0"/>
            <a:alpha val="48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2538" tIns="68580" rIns="128016" bIns="68580" numCol="1" spcCol="1270" anchor="ctr" anchorCtr="0">
          <a:noAutofit/>
        </a:bodyPr>
        <a:lstStyle/>
        <a:p>
          <a:pPr lvl="0" algn="just" defTabSz="800100">
            <a:lnSpc>
              <a:spcPct val="90000"/>
            </a:lnSpc>
            <a:spcBef>
              <a:spcPct val="0"/>
            </a:spcBef>
            <a:spcAft>
              <a:spcPct val="35000"/>
            </a:spcAft>
          </a:pPr>
          <a:r>
            <a:rPr lang="es-ES" sz="1800" b="0" kern="1200" dirty="0" smtClean="0">
              <a:solidFill>
                <a:schemeClr val="tx1"/>
              </a:solidFill>
              <a:latin typeface="+mj-lt"/>
            </a:rPr>
            <a:t>¿La propuesta de Plan de Manejo aportará con medidas que prevengan, controlen y mitiguen, los impactos identificados en la fuente y sistema de conducción? </a:t>
          </a:r>
          <a:endParaRPr lang="es-ES" sz="1800" b="0" kern="1200" dirty="0">
            <a:solidFill>
              <a:schemeClr val="tx1"/>
            </a:solidFill>
            <a:latin typeface="+mj-lt"/>
          </a:endParaRPr>
        </a:p>
      </dsp:txBody>
      <dsp:txXfrm rot="10800000">
        <a:off x="1393278" y="556"/>
        <a:ext cx="7482231" cy="1139614"/>
      </dsp:txXfrm>
    </dsp:sp>
    <dsp:sp modelId="{DF893A5C-AC67-425E-8A0A-CB7DDE37F10C}">
      <dsp:nvSpPr>
        <dsp:cNvPr id="0" name=""/>
        <dsp:cNvSpPr/>
      </dsp:nvSpPr>
      <dsp:spPr>
        <a:xfrm>
          <a:off x="1199086" y="122552"/>
          <a:ext cx="656622" cy="895622"/>
        </a:xfrm>
        <a:prstGeom prst="ellipse">
          <a:avLst/>
        </a:prstGeom>
        <a:blipFill rotWithShape="1">
          <a:blip xmlns:r="http://schemas.openxmlformats.org/officeDocument/2006/relationships" r:embed="rId1"/>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5FA3B2-F610-4CC2-BCF9-35779C65512C}">
      <dsp:nvSpPr>
        <dsp:cNvPr id="0" name=""/>
        <dsp:cNvSpPr/>
      </dsp:nvSpPr>
      <dsp:spPr>
        <a:xfrm rot="16200000">
          <a:off x="-1050485" y="1052481"/>
          <a:ext cx="4064000" cy="1959036"/>
        </a:xfrm>
        <a:prstGeom prst="flowChartManualOperation">
          <a:avLst/>
        </a:prstGeom>
        <a:blipFill rotWithShape="0">
          <a:blip xmlns:r="http://schemas.openxmlformats.org/officeDocument/2006/relationships" r:embed="rId1"/>
          <a:stretch>
            <a:fillRect/>
          </a:stretch>
        </a:blipFill>
        <a:ln>
          <a:noFill/>
        </a:ln>
        <a:effectLst>
          <a:outerShdw blurRad="57150" dist="38100" dir="5400000" algn="ctr" rotWithShape="0">
            <a:schemeClr val="accent5">
              <a:hueOff val="0"/>
              <a:satOff val="0"/>
              <a:lumOff val="0"/>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8266" bIns="0" numCol="1" spcCol="1270" anchor="t" anchorCtr="0">
          <a:noAutofit/>
        </a:bodyPr>
        <a:lstStyle/>
        <a:p>
          <a:pPr lvl="0" algn="l" defTabSz="889000">
            <a:lnSpc>
              <a:spcPct val="90000"/>
            </a:lnSpc>
            <a:spcBef>
              <a:spcPct val="0"/>
            </a:spcBef>
            <a:spcAft>
              <a:spcPct val="35000"/>
            </a:spcAft>
          </a:pPr>
          <a:r>
            <a:rPr lang="es-ES" sz="2000" b="1" kern="1200" dirty="0" smtClean="0">
              <a:effectLst>
                <a:outerShdw blurRad="38100" dist="38100" dir="2700000" algn="tl">
                  <a:srgbClr val="000000">
                    <a:alpha val="43137"/>
                  </a:srgbClr>
                </a:outerShdw>
              </a:effectLst>
              <a:latin typeface="+mj-lt"/>
            </a:rPr>
            <a:t>Plantación de eucalipto en la fuente</a:t>
          </a:r>
          <a:endParaRPr lang="es-ES" sz="2000" b="1" kern="1200" dirty="0">
            <a:effectLst>
              <a:outerShdw blurRad="38100" dist="38100" dir="2700000" algn="tl">
                <a:srgbClr val="000000">
                  <a:alpha val="43137"/>
                </a:srgbClr>
              </a:outerShdw>
            </a:effectLst>
            <a:latin typeface="+mj-lt"/>
          </a:endParaRPr>
        </a:p>
        <a:p>
          <a:pPr marL="171450" lvl="1" indent="-171450" algn="l" defTabSz="711200">
            <a:lnSpc>
              <a:spcPct val="90000"/>
            </a:lnSpc>
            <a:spcBef>
              <a:spcPct val="0"/>
            </a:spcBef>
            <a:spcAft>
              <a:spcPct val="15000"/>
            </a:spcAft>
            <a:buChar char="••"/>
          </a:pPr>
          <a:endParaRPr lang="es-ES" sz="1600" kern="1200" dirty="0"/>
        </a:p>
      </dsp:txBody>
      <dsp:txXfrm rot="5400000">
        <a:off x="1997" y="812799"/>
        <a:ext cx="1959036" cy="2438400"/>
      </dsp:txXfrm>
    </dsp:sp>
    <dsp:sp modelId="{BC1166AC-303B-4FA7-A737-7C0719007540}">
      <dsp:nvSpPr>
        <dsp:cNvPr id="0" name=""/>
        <dsp:cNvSpPr/>
      </dsp:nvSpPr>
      <dsp:spPr>
        <a:xfrm rot="16200000">
          <a:off x="1055478" y="1052481"/>
          <a:ext cx="4064000" cy="1959036"/>
        </a:xfrm>
        <a:prstGeom prst="flowChartManualOperation">
          <a:avLst/>
        </a:prstGeom>
        <a:blipFill rotWithShape="0">
          <a:blip xmlns:r="http://schemas.openxmlformats.org/officeDocument/2006/relationships" r:embed="rId2"/>
          <a:stretch>
            <a:fillRect/>
          </a:stretch>
        </a:blipFill>
        <a:ln>
          <a:noFill/>
        </a:ln>
        <a:effectLst>
          <a:outerShdw blurRad="57150" dist="38100" dir="5400000" algn="ctr" rotWithShape="0">
            <a:schemeClr val="accent5">
              <a:hueOff val="-612379"/>
              <a:satOff val="90"/>
              <a:lumOff val="-2157"/>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8266" bIns="0" numCol="1" spcCol="1270" anchor="t" anchorCtr="0">
          <a:noAutofit/>
        </a:bodyPr>
        <a:lstStyle/>
        <a:p>
          <a:pPr lvl="0" algn="l" defTabSz="889000">
            <a:lnSpc>
              <a:spcPct val="90000"/>
            </a:lnSpc>
            <a:spcBef>
              <a:spcPct val="0"/>
            </a:spcBef>
            <a:spcAft>
              <a:spcPct val="35000"/>
            </a:spcAft>
          </a:pPr>
          <a:r>
            <a:rPr lang="es-ES" sz="2000" b="1" kern="1200" dirty="0" smtClean="0">
              <a:effectLst>
                <a:outerShdw blurRad="38100" dist="38100" dir="2700000" algn="tl">
                  <a:srgbClr val="000000">
                    <a:alpha val="43137"/>
                  </a:srgbClr>
                </a:outerShdw>
              </a:effectLst>
              <a:latin typeface="+mj-lt"/>
            </a:rPr>
            <a:t>Fugas de agua</a:t>
          </a:r>
          <a:endParaRPr lang="es-ES" sz="2000" b="1" kern="1200" dirty="0">
            <a:effectLst>
              <a:outerShdw blurRad="38100" dist="38100" dir="2700000" algn="tl">
                <a:srgbClr val="000000">
                  <a:alpha val="43137"/>
                </a:srgbClr>
              </a:outerShdw>
            </a:effectLst>
            <a:latin typeface="+mj-lt"/>
          </a:endParaRPr>
        </a:p>
        <a:p>
          <a:pPr marL="171450" lvl="1" indent="-171450" algn="l" defTabSz="711200">
            <a:lnSpc>
              <a:spcPct val="90000"/>
            </a:lnSpc>
            <a:spcBef>
              <a:spcPct val="0"/>
            </a:spcBef>
            <a:spcAft>
              <a:spcPct val="15000"/>
            </a:spcAft>
            <a:buChar char="••"/>
          </a:pPr>
          <a:endParaRPr lang="es-ES" sz="1600" kern="1200"/>
        </a:p>
        <a:p>
          <a:pPr marL="171450" lvl="1" indent="-171450" algn="l" defTabSz="711200">
            <a:lnSpc>
              <a:spcPct val="90000"/>
            </a:lnSpc>
            <a:spcBef>
              <a:spcPct val="0"/>
            </a:spcBef>
            <a:spcAft>
              <a:spcPct val="15000"/>
            </a:spcAft>
            <a:buChar char="••"/>
          </a:pPr>
          <a:endParaRPr lang="es-ES" sz="1600" kern="1200" dirty="0"/>
        </a:p>
      </dsp:txBody>
      <dsp:txXfrm rot="5400000">
        <a:off x="2107960" y="812799"/>
        <a:ext cx="1959036" cy="2438400"/>
      </dsp:txXfrm>
    </dsp:sp>
    <dsp:sp modelId="{50B3A8D2-1E2F-4CD0-A174-DFFF2DBC3DB4}">
      <dsp:nvSpPr>
        <dsp:cNvPr id="0" name=""/>
        <dsp:cNvSpPr/>
      </dsp:nvSpPr>
      <dsp:spPr>
        <a:xfrm rot="16200000">
          <a:off x="3161441" y="1052481"/>
          <a:ext cx="4064000" cy="1959036"/>
        </a:xfrm>
        <a:prstGeom prst="flowChartManualOperation">
          <a:avLst/>
        </a:prstGeom>
        <a:blipFill rotWithShape="0">
          <a:blip xmlns:r="http://schemas.openxmlformats.org/officeDocument/2006/relationships" r:embed="rId3"/>
          <a:stretch>
            <a:fillRect/>
          </a:stretch>
        </a:blipFill>
        <a:ln>
          <a:noFill/>
        </a:ln>
        <a:effectLst>
          <a:outerShdw blurRad="57150" dist="38100" dir="5400000" algn="ctr" rotWithShape="0">
            <a:schemeClr val="accent5">
              <a:hueOff val="-1224758"/>
              <a:satOff val="180"/>
              <a:lumOff val="-4314"/>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8266" bIns="0" numCol="1" spcCol="1270" anchor="t" anchorCtr="0">
          <a:noAutofit/>
        </a:bodyPr>
        <a:lstStyle/>
        <a:p>
          <a:pPr lvl="0" algn="l" defTabSz="889000">
            <a:lnSpc>
              <a:spcPct val="90000"/>
            </a:lnSpc>
            <a:spcBef>
              <a:spcPct val="0"/>
            </a:spcBef>
            <a:spcAft>
              <a:spcPct val="35000"/>
            </a:spcAft>
          </a:pPr>
          <a:r>
            <a:rPr lang="es-ES" sz="2000" b="1" kern="1200" dirty="0" smtClean="0">
              <a:effectLst>
                <a:outerShdw blurRad="38100" dist="38100" dir="2700000" algn="tl">
                  <a:srgbClr val="000000">
                    <a:alpha val="43137"/>
                  </a:srgbClr>
                </a:outerShdw>
              </a:effectLst>
              <a:latin typeface="+mj-lt"/>
            </a:rPr>
            <a:t>Cruce de tubería por canales de riego </a:t>
          </a:r>
        </a:p>
        <a:p>
          <a:pPr lvl="0" algn="l" defTabSz="889000">
            <a:lnSpc>
              <a:spcPct val="90000"/>
            </a:lnSpc>
            <a:spcBef>
              <a:spcPct val="0"/>
            </a:spcBef>
            <a:spcAft>
              <a:spcPct val="35000"/>
            </a:spcAft>
          </a:pPr>
          <a:endParaRPr lang="es-ES" sz="2000" b="1" kern="1200" dirty="0"/>
        </a:p>
        <a:p>
          <a:pPr marL="171450" lvl="1" indent="-171450" algn="l" defTabSz="711200">
            <a:lnSpc>
              <a:spcPct val="90000"/>
            </a:lnSpc>
            <a:spcBef>
              <a:spcPct val="0"/>
            </a:spcBef>
            <a:spcAft>
              <a:spcPct val="15000"/>
            </a:spcAft>
            <a:buChar char="••"/>
          </a:pPr>
          <a:endParaRPr lang="es-ES" sz="1600" kern="1200"/>
        </a:p>
        <a:p>
          <a:pPr marL="171450" lvl="1" indent="-171450" algn="l" defTabSz="711200">
            <a:lnSpc>
              <a:spcPct val="90000"/>
            </a:lnSpc>
            <a:spcBef>
              <a:spcPct val="0"/>
            </a:spcBef>
            <a:spcAft>
              <a:spcPct val="15000"/>
            </a:spcAft>
            <a:buChar char="••"/>
          </a:pPr>
          <a:endParaRPr lang="es-ES" sz="1600" kern="1200"/>
        </a:p>
      </dsp:txBody>
      <dsp:txXfrm rot="5400000">
        <a:off x="4213923" y="812799"/>
        <a:ext cx="1959036" cy="2438400"/>
      </dsp:txXfrm>
    </dsp:sp>
    <dsp:sp modelId="{F9D7BC95-980B-47F8-97DA-4B1A3650CC84}">
      <dsp:nvSpPr>
        <dsp:cNvPr id="0" name=""/>
        <dsp:cNvSpPr/>
      </dsp:nvSpPr>
      <dsp:spPr>
        <a:xfrm rot="16200000">
          <a:off x="5267405" y="1052481"/>
          <a:ext cx="4064000" cy="1959036"/>
        </a:xfrm>
        <a:prstGeom prst="flowChartManualOperation">
          <a:avLst/>
        </a:prstGeom>
        <a:blipFill rotWithShape="0">
          <a:blip xmlns:r="http://schemas.openxmlformats.org/officeDocument/2006/relationships" r:embed="rId4"/>
          <a:stretch>
            <a:fillRect/>
          </a:stretch>
        </a:blipFill>
        <a:ln>
          <a:noFill/>
        </a:ln>
        <a:effectLst>
          <a:outerShdw blurRad="57150" dist="38100" dir="5400000" algn="ctr" rotWithShape="0">
            <a:schemeClr val="accent5">
              <a:hueOff val="-1837137"/>
              <a:satOff val="270"/>
              <a:lumOff val="-6471"/>
              <a:alphaOff val="0"/>
              <a:shade val="9000"/>
              <a:satMod val="105000"/>
              <a:alpha val="48000"/>
            </a:scheme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0" tIns="0" rIns="128266" bIns="0" numCol="1" spcCol="1270" anchor="ctr" anchorCtr="0">
          <a:noAutofit/>
        </a:bodyPr>
        <a:lstStyle/>
        <a:p>
          <a:pPr lvl="0" algn="ctr" defTabSz="889000">
            <a:lnSpc>
              <a:spcPct val="90000"/>
            </a:lnSpc>
            <a:spcBef>
              <a:spcPct val="0"/>
            </a:spcBef>
            <a:spcAft>
              <a:spcPct val="35000"/>
            </a:spcAft>
          </a:pPr>
          <a:r>
            <a:rPr lang="es-ES" sz="2000" b="1" kern="1200" dirty="0" smtClean="0">
              <a:effectLst>
                <a:outerShdw blurRad="38100" dist="38100" dir="2700000" algn="tl">
                  <a:srgbClr val="000000">
                    <a:alpha val="43137"/>
                  </a:srgbClr>
                </a:outerShdw>
              </a:effectLst>
              <a:latin typeface="+mj-lt"/>
            </a:rPr>
            <a:t>Cruce de tubería por viviendas</a:t>
          </a:r>
        </a:p>
        <a:p>
          <a:pPr lvl="0" algn="ctr" defTabSz="889000">
            <a:lnSpc>
              <a:spcPct val="90000"/>
            </a:lnSpc>
            <a:spcBef>
              <a:spcPct val="0"/>
            </a:spcBef>
            <a:spcAft>
              <a:spcPct val="35000"/>
            </a:spcAft>
          </a:pPr>
          <a:endParaRPr lang="es-ES" sz="2000" b="1" kern="1200" dirty="0" smtClean="0"/>
        </a:p>
        <a:p>
          <a:pPr lvl="0" algn="ctr" defTabSz="889000">
            <a:lnSpc>
              <a:spcPct val="90000"/>
            </a:lnSpc>
            <a:spcBef>
              <a:spcPct val="0"/>
            </a:spcBef>
            <a:spcAft>
              <a:spcPct val="35000"/>
            </a:spcAft>
          </a:pPr>
          <a:endParaRPr lang="es-ES" sz="2000" b="1" kern="1200" dirty="0" smtClean="0"/>
        </a:p>
        <a:p>
          <a:pPr lvl="0" algn="ctr" defTabSz="889000">
            <a:lnSpc>
              <a:spcPct val="90000"/>
            </a:lnSpc>
            <a:spcBef>
              <a:spcPct val="0"/>
            </a:spcBef>
            <a:spcAft>
              <a:spcPct val="35000"/>
            </a:spcAft>
          </a:pPr>
          <a:endParaRPr lang="es-ES" sz="2000" b="1" kern="1200" dirty="0" smtClean="0"/>
        </a:p>
        <a:p>
          <a:pPr lvl="0" algn="ctr" defTabSz="889000">
            <a:lnSpc>
              <a:spcPct val="90000"/>
            </a:lnSpc>
            <a:spcBef>
              <a:spcPct val="0"/>
            </a:spcBef>
            <a:spcAft>
              <a:spcPct val="35000"/>
            </a:spcAft>
          </a:pPr>
          <a:endParaRPr lang="es-ES" sz="2000" b="1" kern="1200" dirty="0"/>
        </a:p>
      </dsp:txBody>
      <dsp:txXfrm rot="5400000">
        <a:off x="6319887" y="812799"/>
        <a:ext cx="1959036" cy="2438400"/>
      </dsp:txXfrm>
    </dsp:sp>
  </dsp:spTree>
</dsp:drawing>
</file>

<file path=ppt/diagrams/layout1.xml><?xml version="1.0" encoding="utf-8"?>
<dgm:layoutDef xmlns:dgm="http://schemas.openxmlformats.org/drawingml/2006/diagram" xmlns:a="http://schemas.openxmlformats.org/drawingml/2006/main" uniqueId="urn:microsoft.com/office/officeart/2005/8/layout/vList3#1">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3#2">
  <dgm:title val=""/>
  <dgm:desc val=""/>
  <dgm:catLst>
    <dgm:cat type="list" pri="14000"/>
    <dgm:cat type="convert" pri="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7C44E2-34C2-4BD1-91D8-9356A6A68A32}" type="datetimeFigureOut">
              <a:rPr lang="es-ES" smtClean="0"/>
              <a:pPr/>
              <a:t>17/06/2014</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74FF595-0624-4678-9A53-105155C86443}" type="slidenum">
              <a:rPr lang="es-ES" smtClean="0"/>
              <a:pPr/>
              <a:t>‹Nº›</a:t>
            </a:fld>
            <a:endParaRPr lang="es-ES"/>
          </a:p>
        </p:txBody>
      </p:sp>
    </p:spTree>
    <p:extLst>
      <p:ext uri="{BB962C8B-B14F-4D97-AF65-F5344CB8AC3E}">
        <p14:creationId xmlns="" xmlns:p14="http://schemas.microsoft.com/office/powerpoint/2010/main" val="73809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74FF595-0624-4678-9A53-105155C86443}" type="slidenum">
              <a:rPr lang="es-ES" smtClean="0"/>
              <a:pPr/>
              <a:t>4</a:t>
            </a:fld>
            <a:endParaRPr lang="es-ES"/>
          </a:p>
        </p:txBody>
      </p:sp>
    </p:spTree>
    <p:extLst>
      <p:ext uri="{BB962C8B-B14F-4D97-AF65-F5344CB8AC3E}">
        <p14:creationId xmlns="" xmlns:p14="http://schemas.microsoft.com/office/powerpoint/2010/main" val="3753659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274FF595-0624-4678-9A53-105155C86443}" type="slidenum">
              <a:rPr lang="es-ES" smtClean="0"/>
              <a:pPr/>
              <a:t>30</a:t>
            </a:fld>
            <a:endParaRPr lang="es-ES" dirty="0"/>
          </a:p>
        </p:txBody>
      </p:sp>
    </p:spTree>
    <p:extLst>
      <p:ext uri="{BB962C8B-B14F-4D97-AF65-F5344CB8AC3E}">
        <p14:creationId xmlns="" xmlns:p14="http://schemas.microsoft.com/office/powerpoint/2010/main" val="2056039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bg>
      <p:bgRef idx="1002">
        <a:schemeClr val="bg2"/>
      </p:bgRef>
    </p:bg>
    <p:spTree>
      <p:nvGrpSpPr>
        <p:cNvPr id="1" name=""/>
        <p:cNvGrpSpPr/>
        <p:nvPr/>
      </p:nvGrpSpPr>
      <p:grpSpPr>
        <a:xfrm>
          <a:off x="0" y="0"/>
          <a:ext cx="0" cy="0"/>
          <a:chOff x="0" y="0"/>
          <a:chExt cx="0" cy="0"/>
        </a:xfrm>
      </p:grpSpPr>
      <p:sp>
        <p:nvSpPr>
          <p:cNvPr id="9" name="8 Título"/>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29 Marcador de fecha"/>
          <p:cNvSpPr>
            <a:spLocks noGrp="1"/>
          </p:cNvSpPr>
          <p:nvPr>
            <p:ph type="dt" sz="half" idx="10"/>
          </p:nvPr>
        </p:nvSpPr>
        <p:spPr/>
        <p:txBody>
          <a:bodyPr/>
          <a:lstStyle/>
          <a:p>
            <a:fld id="{D6437D11-E1DD-4B50-BF63-D233AF6FE261}" type="datetimeFigureOut">
              <a:rPr lang="es-EC" smtClean="0"/>
              <a:pPr/>
              <a:t>17/06/2014</a:t>
            </a:fld>
            <a:endParaRPr lang="es-EC"/>
          </a:p>
        </p:txBody>
      </p:sp>
      <p:sp>
        <p:nvSpPr>
          <p:cNvPr id="19" name="18 Marcador de pie de página"/>
          <p:cNvSpPr>
            <a:spLocks noGrp="1"/>
          </p:cNvSpPr>
          <p:nvPr>
            <p:ph type="ftr" sz="quarter" idx="11"/>
          </p:nvPr>
        </p:nvSpPr>
        <p:spPr/>
        <p:txBody>
          <a:bodyPr/>
          <a:lstStyle/>
          <a:p>
            <a:endParaRPr lang="es-EC"/>
          </a:p>
        </p:txBody>
      </p:sp>
      <p:sp>
        <p:nvSpPr>
          <p:cNvPr id="27" name="26 Marcador de número de diapositiva"/>
          <p:cNvSpPr>
            <a:spLocks noGrp="1"/>
          </p:cNvSpPr>
          <p:nvPr>
            <p:ph type="sldNum" sz="quarter" idx="12"/>
          </p:nvPr>
        </p:nvSpPr>
        <p:spPr/>
        <p:txBody>
          <a:bodyPr/>
          <a:lstStyle/>
          <a:p>
            <a:fld id="{85E6EFB1-1DA7-4E97-9CDC-EC31482B0AD5}" type="slidenum">
              <a:rPr lang="es-EC" smtClean="0"/>
              <a:pPr/>
              <a:t>‹Nº›</a:t>
            </a:fld>
            <a:endParaRPr lang="es-EC"/>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D6437D11-E1DD-4B50-BF63-D233AF6FE261}" type="datetimeFigureOut">
              <a:rPr lang="es-EC" smtClean="0"/>
              <a:pPr/>
              <a:t>17/06/2014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85E6EFB1-1DA7-4E97-9CDC-EC31482B0AD5}" type="slidenum">
              <a:rPr lang="es-EC" smtClean="0"/>
              <a:pPr/>
              <a:t>‹Nº›</a:t>
            </a:fld>
            <a:endParaRPr lang="es-EC"/>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D6437D11-E1DD-4B50-BF63-D233AF6FE261}" type="datetimeFigureOut">
              <a:rPr lang="es-EC" smtClean="0"/>
              <a:pPr/>
              <a:t>17/06/2014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85E6EFB1-1DA7-4E97-9CDC-EC31482B0AD5}" type="slidenum">
              <a:rPr lang="es-EC" smtClean="0"/>
              <a:pPr/>
              <a:t>‹Nº›</a:t>
            </a:fld>
            <a:endParaRPr lang="es-EC"/>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p>
            <a:fld id="{D6437D11-E1DD-4B50-BF63-D233AF6FE261}" type="datetimeFigureOut">
              <a:rPr lang="es-EC" smtClean="0"/>
              <a:pPr/>
              <a:t>17/06/2014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85E6EFB1-1DA7-4E97-9CDC-EC31482B0AD5}" type="slidenum">
              <a:rPr lang="es-EC" smtClean="0"/>
              <a:pPr/>
              <a:t>‹Nº›</a:t>
            </a:fld>
            <a:endParaRPr lang="es-EC"/>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2"/>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p>
            <a:fld id="{D6437D11-E1DD-4B50-BF63-D233AF6FE261}" type="datetimeFigureOut">
              <a:rPr lang="es-EC" smtClean="0"/>
              <a:pPr/>
              <a:t>17/06/2014</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85E6EFB1-1DA7-4E97-9CDC-EC31482B0AD5}" type="slidenum">
              <a:rPr lang="es-EC" smtClean="0"/>
              <a:pPr/>
              <a:t>‹Nº›</a:t>
            </a:fld>
            <a:endParaRPr lang="es-EC"/>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D6437D11-E1DD-4B50-BF63-D233AF6FE261}" type="datetimeFigureOut">
              <a:rPr lang="es-EC" smtClean="0"/>
              <a:pPr/>
              <a:t>17/06/2014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85E6EFB1-1DA7-4E97-9CDC-EC31482B0AD5}" type="slidenum">
              <a:rPr lang="es-EC" smtClean="0"/>
              <a:pPr/>
              <a:t>‹Nº›</a:t>
            </a:fld>
            <a:endParaRPr lang="es-EC"/>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p>
            <a:fld id="{D6437D11-E1DD-4B50-BF63-D233AF6FE261}" type="datetimeFigureOut">
              <a:rPr lang="es-EC" smtClean="0"/>
              <a:pPr/>
              <a:t>17/06/2014</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85E6EFB1-1DA7-4E97-9CDC-EC31482B0AD5}" type="slidenum">
              <a:rPr lang="es-EC" smtClean="0"/>
              <a:pPr/>
              <a:t>‹Nº›</a:t>
            </a:fld>
            <a:endParaRPr lang="es-EC"/>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p>
            <a:fld id="{D6437D11-E1DD-4B50-BF63-D233AF6FE261}" type="datetimeFigureOut">
              <a:rPr lang="es-EC" smtClean="0"/>
              <a:pPr/>
              <a:t>17/06/2014</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85E6EFB1-1DA7-4E97-9CDC-EC31482B0AD5}" type="slidenum">
              <a:rPr lang="es-EC" smtClean="0"/>
              <a:pPr/>
              <a:t>‹Nº›</a:t>
            </a:fld>
            <a:endParaRPr lang="es-EC"/>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D6437D11-E1DD-4B50-BF63-D233AF6FE261}" type="datetimeFigureOut">
              <a:rPr lang="es-EC" smtClean="0"/>
              <a:pPr/>
              <a:t>17/06/2014</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85E6EFB1-1DA7-4E97-9CDC-EC31482B0AD5}" type="slidenum">
              <a:rPr lang="es-EC" smtClean="0"/>
              <a:pPr/>
              <a:t>‹Nº›</a:t>
            </a:fld>
            <a:endParaRPr lang="es-EC"/>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p>
            <a:fld id="{D6437D11-E1DD-4B50-BF63-D233AF6FE261}" type="datetimeFigureOut">
              <a:rPr lang="es-EC" smtClean="0"/>
              <a:pPr/>
              <a:t>17/06/2014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85E6EFB1-1DA7-4E97-9CDC-EC31482B0AD5}" type="slidenum">
              <a:rPr lang="es-EC" smtClean="0"/>
              <a:pPr/>
              <a:t>‹Nº›</a:t>
            </a:fld>
            <a:endParaRPr lang="es-EC"/>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8 Recortar y redondear rectángulo de esquina sencilla"/>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11 Triángulo rectángulo"/>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1 Título"/>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4 Marcador de fecha"/>
          <p:cNvSpPr>
            <a:spLocks noGrp="1"/>
          </p:cNvSpPr>
          <p:nvPr>
            <p:ph type="dt" sz="half" idx="10"/>
          </p:nvPr>
        </p:nvSpPr>
        <p:spPr/>
        <p:txBody>
          <a:bodyPr/>
          <a:lstStyle/>
          <a:p>
            <a:fld id="{D6437D11-E1DD-4B50-BF63-D233AF6FE261}" type="datetimeFigureOut">
              <a:rPr lang="es-EC" smtClean="0"/>
              <a:pPr/>
              <a:t>17/06/2014</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a:xfrm>
            <a:off x="8077200" y="6356350"/>
            <a:ext cx="609600" cy="365125"/>
          </a:xfrm>
        </p:spPr>
        <p:txBody>
          <a:bodyPr/>
          <a:lstStyle/>
          <a:p>
            <a:fld id="{85E6EFB1-1DA7-4E97-9CDC-EC31482B0AD5}" type="slidenum">
              <a:rPr lang="es-EC" smtClean="0"/>
              <a:pPr/>
              <a:t>‹Nº›</a:t>
            </a:fld>
            <a:endParaRPr lang="es-EC"/>
          </a:p>
        </p:txBody>
      </p:sp>
      <p:sp>
        <p:nvSpPr>
          <p:cNvPr id="3" name="2 Marcador de posición de imagen"/>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9 Forma libre"/>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10 Forma libre"/>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6 Forma libre"/>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7 Forma libre"/>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8 Marcador de título"/>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6437D11-E1DD-4B50-BF63-D233AF6FE261}" type="datetimeFigureOut">
              <a:rPr lang="es-EC" smtClean="0"/>
              <a:pPr/>
              <a:t>17/06/2014</a:t>
            </a:fld>
            <a:endParaRPr lang="es-EC"/>
          </a:p>
        </p:txBody>
      </p:sp>
      <p:sp>
        <p:nvSpPr>
          <p:cNvPr id="22" name="21 Marcador de pie de página"/>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C"/>
          </a:p>
        </p:txBody>
      </p:sp>
      <p:sp>
        <p:nvSpPr>
          <p:cNvPr id="18" name="17 Marcador de número de diapositiva"/>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85E6EFB1-1DA7-4E97-9CDC-EC31482B0AD5}" type="slidenum">
              <a:rPr lang="es-EC" smtClean="0"/>
              <a:pPr/>
              <a:t>‹Nº›</a:t>
            </a:fld>
            <a:endParaRPr lang="es-EC"/>
          </a:p>
        </p:txBody>
      </p:sp>
      <p:grpSp>
        <p:nvGrpSpPr>
          <p:cNvPr id="2" name="1 Grupo"/>
          <p:cNvGrpSpPr/>
          <p:nvPr/>
        </p:nvGrpSpPr>
        <p:grpSpPr>
          <a:xfrm>
            <a:off x="-19017" y="202408"/>
            <a:ext cx="9180548" cy="649224"/>
            <a:chOff x="-19045" y="216550"/>
            <a:chExt cx="9180548" cy="649224"/>
          </a:xfrm>
        </p:grpSpPr>
        <p:sp>
          <p:nvSpPr>
            <p:cNvPr id="12" name="11 Forma libre"/>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12 Forma libre"/>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FICHA%20AMBIENTAL.docx"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diagramLayout" Target="../diagrams/layout1.xml"/><Relationship Id="rId7" Type="http://schemas.openxmlformats.org/officeDocument/2006/relationships/diagramLayout" Target="../diagrams/layout2.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openxmlformats.org/officeDocument/2006/relationships/diagramData" Target="../diagrams/data2.xml"/><Relationship Id="rId11" Type="http://schemas.microsoft.com/office/2007/relationships/diagramDrawing" Target="../diagrams/drawing2.xml"/><Relationship Id="rId5" Type="http://schemas.openxmlformats.org/officeDocument/2006/relationships/diagramColors" Target="../diagrams/colors1.xml"/><Relationship Id="rId10" Type="http://schemas.microsoft.com/office/2007/relationships/diagramDrawing" Target="../diagrams/drawing1.xml"/><Relationship Id="rId4" Type="http://schemas.openxmlformats.org/officeDocument/2006/relationships/diagramQuickStyle" Target="../diagrams/quickStyle1.xml"/><Relationship Id="rId9"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267744" y="1285860"/>
            <a:ext cx="5590404" cy="1323439"/>
          </a:xfrm>
          <a:prstGeom prst="rect">
            <a:avLst/>
          </a:prstGeom>
        </p:spPr>
        <p:txBody>
          <a:bodyPr wrap="square">
            <a:spAutoFit/>
          </a:bodyPr>
          <a:lstStyle/>
          <a:p>
            <a:pPr algn="ctr"/>
            <a:r>
              <a:rPr lang="es-ES" sz="4000" b="1" dirty="0" smtClean="0">
                <a:ln w="11430"/>
                <a:solidFill>
                  <a:schemeClr val="bg2">
                    <a:lumMod val="20000"/>
                    <a:lumOff val="80000"/>
                  </a:schemeClr>
                </a:solidFill>
                <a:effectLst>
                  <a:outerShdw blurRad="50800" dist="39000" dir="5460000" algn="tl">
                    <a:srgbClr val="000000">
                      <a:alpha val="38000"/>
                    </a:srgbClr>
                  </a:outerShdw>
                </a:effectLst>
                <a:latin typeface="Arial" pitchFamily="34" charset="0"/>
                <a:cs typeface="Arial" pitchFamily="34" charset="0"/>
              </a:rPr>
              <a:t>UNIVERSIDAD TÉCNICA DEL NORTE</a:t>
            </a:r>
          </a:p>
        </p:txBody>
      </p:sp>
      <p:sp>
        <p:nvSpPr>
          <p:cNvPr id="5" name="4 Rectángulo"/>
          <p:cNvSpPr/>
          <p:nvPr/>
        </p:nvSpPr>
        <p:spPr>
          <a:xfrm>
            <a:off x="1142976" y="2951946"/>
            <a:ext cx="7143800" cy="677108"/>
          </a:xfrm>
          <a:prstGeom prst="rect">
            <a:avLst/>
          </a:prstGeom>
        </p:spPr>
        <p:txBody>
          <a:bodyPr wrap="square">
            <a:spAutoFit/>
          </a:bodyPr>
          <a:lstStyle/>
          <a:p>
            <a:pPr lvl="0" algn="ctr">
              <a:spcBef>
                <a:spcPct val="0"/>
              </a:spcBef>
              <a:defRPr/>
            </a:pPr>
            <a:r>
              <a:rPr lang="es-ES" b="1" dirty="0">
                <a:ln w="11430"/>
                <a:solidFill>
                  <a:schemeClr val="bg2">
                    <a:lumMod val="20000"/>
                    <a:lumOff val="80000"/>
                  </a:schemeClr>
                </a:solidFill>
                <a:effectLst>
                  <a:outerShdw blurRad="50800" dist="39000" dir="5460000" algn="tl">
                    <a:srgbClr val="000000">
                      <a:alpha val="38000"/>
                    </a:srgbClr>
                  </a:outerShdw>
                </a:effectLst>
                <a:latin typeface="Arial" pitchFamily="34" charset="0"/>
                <a:cs typeface="Arial" pitchFamily="34" charset="0"/>
              </a:rPr>
              <a:t>FACULTAD DE </a:t>
            </a:r>
            <a:r>
              <a:rPr lang="es-ES" sz="2000" b="1" dirty="0">
                <a:ln w="11430"/>
                <a:solidFill>
                  <a:schemeClr val="bg2">
                    <a:lumMod val="20000"/>
                    <a:lumOff val="80000"/>
                  </a:schemeClr>
                </a:solidFill>
                <a:effectLst>
                  <a:outerShdw blurRad="50800" dist="39000" dir="5460000" algn="tl">
                    <a:srgbClr val="000000">
                      <a:alpha val="38000"/>
                    </a:srgbClr>
                  </a:outerShdw>
                </a:effectLst>
                <a:latin typeface="Arial" pitchFamily="34" charset="0"/>
                <a:cs typeface="Arial" pitchFamily="34" charset="0"/>
              </a:rPr>
              <a:t>INGENIERÍA</a:t>
            </a:r>
            <a:r>
              <a:rPr lang="es-ES" b="1" dirty="0">
                <a:ln w="11430"/>
                <a:solidFill>
                  <a:schemeClr val="bg2">
                    <a:lumMod val="20000"/>
                    <a:lumOff val="80000"/>
                  </a:schemeClr>
                </a:solidFill>
                <a:effectLst>
                  <a:outerShdw blurRad="50800" dist="39000" dir="5460000" algn="tl">
                    <a:srgbClr val="000000">
                      <a:alpha val="38000"/>
                    </a:srgbClr>
                  </a:outerShdw>
                </a:effectLst>
                <a:latin typeface="Arial" pitchFamily="34" charset="0"/>
                <a:cs typeface="Arial" pitchFamily="34" charset="0"/>
              </a:rPr>
              <a:t> EN CIENCIAS AGROPECUARIAS Y AMBIENTALES</a:t>
            </a:r>
          </a:p>
        </p:txBody>
      </p:sp>
      <p:sp>
        <p:nvSpPr>
          <p:cNvPr id="6" name="5 Rectángulo"/>
          <p:cNvSpPr/>
          <p:nvPr/>
        </p:nvSpPr>
        <p:spPr>
          <a:xfrm>
            <a:off x="928662" y="4282867"/>
            <a:ext cx="7358114" cy="646331"/>
          </a:xfrm>
          <a:prstGeom prst="rect">
            <a:avLst/>
          </a:prstGeom>
        </p:spPr>
        <p:txBody>
          <a:bodyPr wrap="square">
            <a:spAutoFit/>
          </a:bodyPr>
          <a:lstStyle/>
          <a:p>
            <a:pPr algn="ctr"/>
            <a:r>
              <a:rPr lang="es-ES" b="1" dirty="0" smtClean="0">
                <a:ln w="11430"/>
                <a:solidFill>
                  <a:schemeClr val="bg2">
                    <a:lumMod val="20000"/>
                    <a:lumOff val="80000"/>
                  </a:schemeClr>
                </a:solidFill>
                <a:effectLst>
                  <a:outerShdw blurRad="50800" dist="39000" dir="5460000" algn="tl">
                    <a:srgbClr val="000000">
                      <a:alpha val="38000"/>
                    </a:srgbClr>
                  </a:outerShdw>
                </a:effectLst>
              </a:rPr>
              <a:t>CARRERA  DE INGENIERÍA EN RECURSOS NATURALES RENOVABLES</a:t>
            </a:r>
            <a:endParaRPr lang="es-ES" b="1" dirty="0">
              <a:ln w="11430"/>
              <a:solidFill>
                <a:schemeClr val="bg2">
                  <a:lumMod val="20000"/>
                  <a:lumOff val="80000"/>
                </a:schemeClr>
              </a:solidFill>
              <a:effectLst>
                <a:outerShdw blurRad="50800" dist="39000" dir="5460000" algn="tl">
                  <a:srgbClr val="000000">
                    <a:alpha val="38000"/>
                  </a:srgbClr>
                </a:outerShdw>
              </a:effectLst>
            </a:endParaRPr>
          </a:p>
        </p:txBody>
      </p:sp>
      <p:pic>
        <p:nvPicPr>
          <p:cNvPr id="7" name="6 Imagen" descr="G:\sello_utn.jpg"/>
          <p:cNvPicPr/>
          <p:nvPr/>
        </p:nvPicPr>
        <p:blipFill>
          <a:blip r:embed="rId2" cstate="print"/>
          <a:srcRect/>
          <a:stretch>
            <a:fillRect/>
          </a:stretch>
        </p:blipFill>
        <p:spPr bwMode="auto">
          <a:xfrm>
            <a:off x="611560" y="1169755"/>
            <a:ext cx="1656184" cy="14395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87624" y="764704"/>
            <a:ext cx="6840760" cy="794352"/>
          </a:xfrm>
        </p:spPr>
        <p:txBody>
          <a:bodyPr>
            <a:noAutofit/>
          </a:bodyPr>
          <a:lstStyle/>
          <a:p>
            <a:pPr algn="ctr"/>
            <a:r>
              <a:rPr lang="es-EC" sz="3200" b="1" dirty="0" smtClean="0"/>
              <a:t>Estudio de la calidad del agua para consumo humano</a:t>
            </a:r>
            <a:endParaRPr lang="es-EC" sz="3200" b="1" dirty="0"/>
          </a:p>
        </p:txBody>
      </p:sp>
      <p:sp>
        <p:nvSpPr>
          <p:cNvPr id="6" name="5 Marcador de texto"/>
          <p:cNvSpPr>
            <a:spLocks noGrp="1"/>
          </p:cNvSpPr>
          <p:nvPr>
            <p:ph type="body" idx="1"/>
          </p:nvPr>
        </p:nvSpPr>
        <p:spPr>
          <a:xfrm>
            <a:off x="683568" y="2060848"/>
            <a:ext cx="3456384" cy="659352"/>
          </a:xfrm>
          <a:prstGeom prst="roundRect">
            <a:avLst/>
          </a:prstGeom>
          <a:solidFill>
            <a:schemeClr val="accent6">
              <a:lumMod val="60000"/>
              <a:lumOff val="40000"/>
            </a:schemeClr>
          </a:solidFill>
        </p:spPr>
        <p:txBody>
          <a:bodyPr/>
          <a:lstStyle/>
          <a:p>
            <a:pPr algn="ctr"/>
            <a:r>
              <a:rPr lang="es-EC" sz="2000" dirty="0" smtClean="0">
                <a:solidFill>
                  <a:schemeClr val="tx1"/>
                </a:solidFill>
                <a:latin typeface="+mj-lt"/>
              </a:rPr>
              <a:t>Muestra 1</a:t>
            </a:r>
            <a:r>
              <a:rPr lang="es-EC" sz="2000" b="0" dirty="0" smtClean="0">
                <a:solidFill>
                  <a:schemeClr val="tx1"/>
                </a:solidFill>
                <a:latin typeface="+mj-lt"/>
              </a:rPr>
              <a:t>. En la Fuente</a:t>
            </a:r>
            <a:endParaRPr lang="es-EC" sz="2000" b="0" dirty="0">
              <a:solidFill>
                <a:schemeClr val="tx1"/>
              </a:solidFill>
              <a:latin typeface="+mj-lt"/>
            </a:endParaRPr>
          </a:p>
        </p:txBody>
      </p:sp>
      <p:sp>
        <p:nvSpPr>
          <p:cNvPr id="8" name="7 Marcador de texto"/>
          <p:cNvSpPr>
            <a:spLocks noGrp="1"/>
          </p:cNvSpPr>
          <p:nvPr>
            <p:ph type="body" sz="half" idx="3"/>
          </p:nvPr>
        </p:nvSpPr>
        <p:spPr>
          <a:xfrm>
            <a:off x="4499992" y="2060848"/>
            <a:ext cx="4041775" cy="654843"/>
          </a:xfrm>
          <a:prstGeom prst="roundRect">
            <a:avLst/>
          </a:prstGeom>
          <a:solidFill>
            <a:schemeClr val="accent6">
              <a:lumMod val="60000"/>
              <a:lumOff val="40000"/>
            </a:schemeClr>
          </a:solidFill>
        </p:spPr>
        <p:txBody>
          <a:bodyPr>
            <a:normAutofit lnSpcReduction="10000"/>
          </a:bodyPr>
          <a:lstStyle/>
          <a:p>
            <a:pPr algn="ctr"/>
            <a:r>
              <a:rPr lang="es-EC" sz="2000" dirty="0" smtClean="0">
                <a:solidFill>
                  <a:schemeClr val="tx1"/>
                </a:solidFill>
                <a:latin typeface="+mj-lt"/>
              </a:rPr>
              <a:t>Muestra 2. </a:t>
            </a:r>
            <a:r>
              <a:rPr lang="es-EC" sz="2000" b="0" dirty="0" smtClean="0">
                <a:solidFill>
                  <a:schemeClr val="tx1"/>
                </a:solidFill>
                <a:latin typeface="+mj-lt"/>
              </a:rPr>
              <a:t>Antes del ingreso al tanque de reserva barrio la Tola.</a:t>
            </a:r>
            <a:endParaRPr lang="es-EC" sz="2000" b="0" dirty="0">
              <a:solidFill>
                <a:schemeClr val="tx1"/>
              </a:solidFill>
              <a:latin typeface="+mj-lt"/>
            </a:endParaRPr>
          </a:p>
        </p:txBody>
      </p:sp>
      <p:pic>
        <p:nvPicPr>
          <p:cNvPr id="10" name="9 Marcador de contenido" descr="IMG_2489.JPG"/>
          <p:cNvPicPr>
            <a:picLocks noGrp="1" noChangeAspect="1"/>
          </p:cNvPicPr>
          <p:nvPr>
            <p:ph sz="quarter" idx="2"/>
          </p:nvPr>
        </p:nvPicPr>
        <p:blipFill>
          <a:blip r:embed="rId2" cstate="print"/>
          <a:stretch>
            <a:fillRect/>
          </a:stretch>
        </p:blipFill>
        <p:spPr>
          <a:xfrm>
            <a:off x="762794" y="2939487"/>
            <a:ext cx="3429000" cy="299673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1" name="10 Marcador de contenido" descr="IMG_2474.JPG"/>
          <p:cNvPicPr>
            <a:picLocks noGrp="1" noChangeAspect="1"/>
          </p:cNvPicPr>
          <p:nvPr>
            <p:ph sz="quarter" idx="4"/>
          </p:nvPr>
        </p:nvPicPr>
        <p:blipFill>
          <a:blip r:embed="rId3" cstate="print"/>
          <a:stretch>
            <a:fillRect/>
          </a:stretch>
        </p:blipFill>
        <p:spPr>
          <a:xfrm>
            <a:off x="4572000" y="2924944"/>
            <a:ext cx="4034148" cy="302433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title"/>
          </p:nvPr>
        </p:nvSpPr>
        <p:spPr>
          <a:xfrm>
            <a:off x="457200" y="1196752"/>
            <a:ext cx="8229600" cy="1080120"/>
          </a:xfrm>
        </p:spPr>
        <p:txBody>
          <a:bodyPr>
            <a:noAutofit/>
          </a:bodyPr>
          <a:lstStyle/>
          <a:p>
            <a:pPr algn="ctr"/>
            <a:r>
              <a:rPr lang="es-EC" sz="3200" b="1" dirty="0"/>
              <a:t>Desarrollo de la Ficha Ambiental </a:t>
            </a:r>
            <a:r>
              <a:rPr lang="es-EC" sz="3200" b="1" dirty="0" smtClean="0"/>
              <a:t/>
            </a:r>
            <a:br>
              <a:rPr lang="es-EC" sz="3200" b="1" dirty="0" smtClean="0"/>
            </a:br>
            <a:r>
              <a:rPr lang="es-EC" sz="3200" b="1" dirty="0" smtClean="0"/>
              <a:t>del </a:t>
            </a:r>
            <a:r>
              <a:rPr lang="es-EC" sz="3200" b="1" dirty="0"/>
              <a:t>Proyecto</a:t>
            </a:r>
          </a:p>
        </p:txBody>
      </p:sp>
      <p:sp>
        <p:nvSpPr>
          <p:cNvPr id="8" name="7 Marcador de contenido"/>
          <p:cNvSpPr>
            <a:spLocks noGrp="1"/>
          </p:cNvSpPr>
          <p:nvPr>
            <p:ph idx="1"/>
          </p:nvPr>
        </p:nvSpPr>
        <p:spPr>
          <a:xfrm>
            <a:off x="1475656" y="2708920"/>
            <a:ext cx="6336704" cy="2448272"/>
          </a:xfrm>
          <a:solidFill>
            <a:schemeClr val="accent6">
              <a:lumMod val="60000"/>
              <a:lumOff val="40000"/>
            </a:schemeClr>
          </a:solidFill>
        </p:spPr>
        <p:txBody>
          <a:bodyPr>
            <a:normAutofit/>
          </a:bodyPr>
          <a:lstStyle/>
          <a:p>
            <a:endParaRPr lang="es-EC" sz="2400" dirty="0" smtClean="0">
              <a:latin typeface="+mj-lt"/>
            </a:endParaRPr>
          </a:p>
          <a:p>
            <a:pPr algn="just"/>
            <a:r>
              <a:rPr lang="es-EC" sz="2400" dirty="0" smtClean="0">
                <a:latin typeface="+mj-lt"/>
              </a:rPr>
              <a:t>Se realizó el diagnóstico del área de estudio aplicando el modelo de Ficha Ambiental para aprobación de proyectos del TULSMA, Libro VI, DE LA CALIDAD AMBIENTAL.</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928670"/>
            <a:ext cx="8229600" cy="1143000"/>
          </a:xfrm>
        </p:spPr>
        <p:txBody>
          <a:bodyPr>
            <a:noAutofit/>
          </a:bodyPr>
          <a:lstStyle/>
          <a:p>
            <a:pPr algn="ctr"/>
            <a:r>
              <a:rPr lang="es-EC" sz="3200" b="1" dirty="0"/>
              <a:t>Cálculo de la Importancia de Pasivos Ambientales</a:t>
            </a:r>
          </a:p>
        </p:txBody>
      </p:sp>
      <p:sp>
        <p:nvSpPr>
          <p:cNvPr id="3" name="2 Marcador de contenido"/>
          <p:cNvSpPr>
            <a:spLocks noGrp="1"/>
          </p:cNvSpPr>
          <p:nvPr>
            <p:ph idx="1"/>
          </p:nvPr>
        </p:nvSpPr>
        <p:spPr>
          <a:xfrm>
            <a:off x="683568" y="3140968"/>
            <a:ext cx="7992888" cy="1152128"/>
          </a:xfrm>
          <a:solidFill>
            <a:schemeClr val="accent6">
              <a:lumMod val="60000"/>
              <a:lumOff val="40000"/>
            </a:schemeClr>
          </a:solidFill>
        </p:spPr>
        <p:txBody>
          <a:bodyPr/>
          <a:lstStyle/>
          <a:p>
            <a:pPr algn="ctr">
              <a:buNone/>
            </a:pPr>
            <a:endParaRPr lang="en-US" sz="1800" b="1" dirty="0" smtClean="0">
              <a:solidFill>
                <a:schemeClr val="accent1">
                  <a:lumMod val="60000"/>
                  <a:lumOff val="40000"/>
                </a:schemeClr>
              </a:solidFill>
              <a:latin typeface="+mj-lt"/>
            </a:endParaRPr>
          </a:p>
          <a:p>
            <a:pPr algn="ctr">
              <a:buNone/>
            </a:pPr>
            <a:r>
              <a:rPr lang="en-US" sz="1800" b="1" dirty="0" err="1" smtClean="0">
                <a:latin typeface="+mj-lt"/>
              </a:rPr>
              <a:t>Importancia</a:t>
            </a:r>
            <a:r>
              <a:rPr lang="en-US" sz="1800" b="1" dirty="0" smtClean="0">
                <a:latin typeface="+mj-lt"/>
              </a:rPr>
              <a:t> (IM)</a:t>
            </a:r>
            <a:r>
              <a:rPr lang="en-US" sz="1800" dirty="0" smtClean="0">
                <a:latin typeface="+mj-lt"/>
              </a:rPr>
              <a:t> =  </a:t>
            </a:r>
            <a:r>
              <a:rPr lang="en-US" sz="1800" b="1" dirty="0" smtClean="0">
                <a:latin typeface="+mj-lt"/>
              </a:rPr>
              <a:t>3(I) + 2(AI) + (PZ) + (PE) + (R) + (S) + (AC) + (RCE) + (RM) + (RE)</a:t>
            </a:r>
          </a:p>
          <a:p>
            <a:endParaRPr lang="es-EC" dirty="0">
              <a:latin typeface="+mj-lt"/>
            </a:endParaRPr>
          </a:p>
        </p:txBody>
      </p:sp>
      <p:sp>
        <p:nvSpPr>
          <p:cNvPr id="4" name="3 Rectángulo"/>
          <p:cNvSpPr/>
          <p:nvPr/>
        </p:nvSpPr>
        <p:spPr>
          <a:xfrm>
            <a:off x="642910" y="5500702"/>
            <a:ext cx="8001056" cy="461665"/>
          </a:xfrm>
          <a:prstGeom prst="rect">
            <a:avLst/>
          </a:prstGeom>
        </p:spPr>
        <p:txBody>
          <a:bodyPr wrap="square">
            <a:spAutoFit/>
          </a:bodyPr>
          <a:lstStyle/>
          <a:p>
            <a:pPr>
              <a:buNone/>
            </a:pPr>
            <a:r>
              <a:rPr lang="es-EC" sz="1200" dirty="0" smtClean="0"/>
              <a:t>(Intensidad),(Área  de Influencia),(Plazo de Manifestación), (Permanencia del Efecto), (Reversibilidad), (Sinergia), (Acumulación), (</a:t>
            </a:r>
            <a:r>
              <a:rPr lang="es-EC" sz="1200" dirty="0" err="1" smtClean="0"/>
              <a:t>Rela</a:t>
            </a:r>
            <a:r>
              <a:rPr lang="es-EC" sz="1200" dirty="0" smtClean="0"/>
              <a:t>. Causa –Efecto),( Regularidad de Manifestación), ( </a:t>
            </a:r>
            <a:r>
              <a:rPr lang="es-EC" sz="1200" dirty="0" err="1" smtClean="0"/>
              <a:t>Recuperavilidad</a:t>
            </a:r>
            <a:r>
              <a:rPr lang="es-EC" sz="1200" dirty="0" smtClean="0"/>
              <a:t>).</a:t>
            </a:r>
            <a:endParaRPr lang="es-EC" sz="1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908720"/>
            <a:ext cx="8229600" cy="722344"/>
          </a:xfrm>
        </p:spPr>
        <p:txBody>
          <a:bodyPr>
            <a:normAutofit/>
          </a:bodyPr>
          <a:lstStyle/>
          <a:p>
            <a:pPr algn="ctr"/>
            <a:r>
              <a:rPr lang="es-EC" sz="3200" b="1" dirty="0"/>
              <a:t>Elaboración del Plan de Manejo</a:t>
            </a:r>
          </a:p>
        </p:txBody>
      </p:sp>
      <p:sp>
        <p:nvSpPr>
          <p:cNvPr id="3" name="2 Marcador de contenido"/>
          <p:cNvSpPr>
            <a:spLocks noGrp="1"/>
          </p:cNvSpPr>
          <p:nvPr>
            <p:ph idx="1"/>
          </p:nvPr>
        </p:nvSpPr>
        <p:spPr>
          <a:xfrm>
            <a:off x="1043608" y="2045568"/>
            <a:ext cx="7416824" cy="3903712"/>
          </a:xfrm>
          <a:solidFill>
            <a:schemeClr val="accent6">
              <a:lumMod val="60000"/>
              <a:lumOff val="40000"/>
            </a:schemeClr>
          </a:solidFill>
        </p:spPr>
        <p:txBody>
          <a:bodyPr>
            <a:normAutofit fontScale="92500" lnSpcReduction="10000"/>
          </a:bodyPr>
          <a:lstStyle/>
          <a:p>
            <a:pPr algn="just">
              <a:buNone/>
            </a:pPr>
            <a:endParaRPr lang="es-EC" dirty="0" smtClean="0"/>
          </a:p>
          <a:p>
            <a:pPr algn="just"/>
            <a:r>
              <a:rPr lang="es-EC" dirty="0" smtClean="0">
                <a:latin typeface="+mj-lt"/>
              </a:rPr>
              <a:t>Se realizó un análisis rápido del proyecto, visualizando los problemas más sobresalientes, con la metodología FODA.</a:t>
            </a:r>
          </a:p>
          <a:p>
            <a:pPr algn="just"/>
            <a:endParaRPr lang="es-EC" dirty="0" smtClean="0">
              <a:latin typeface="+mj-lt"/>
            </a:endParaRPr>
          </a:p>
          <a:p>
            <a:pPr algn="just"/>
            <a:r>
              <a:rPr lang="es-EC" dirty="0" smtClean="0">
                <a:latin typeface="+mj-lt"/>
              </a:rPr>
              <a:t>Se efectuó en campo la identificación y evaluación de los pasivos ambientales para el Proyecto Las Preñadillas.</a:t>
            </a:r>
          </a:p>
          <a:p>
            <a:pPr algn="just"/>
            <a:endParaRPr lang="es-EC" dirty="0" smtClean="0">
              <a:latin typeface="+mj-lt"/>
            </a:endParaRPr>
          </a:p>
          <a:p>
            <a:pPr algn="just"/>
            <a:r>
              <a:rPr lang="es-EC" dirty="0" smtClean="0">
                <a:latin typeface="+mj-lt"/>
              </a:rPr>
              <a:t>Se analizaron las posibles soluciones y se plantearon los respectivos programas.</a:t>
            </a:r>
            <a:endParaRPr lang="es-EC" dirty="0">
              <a:latin typeface="+mj-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908720"/>
            <a:ext cx="8532440" cy="1488790"/>
          </a:xfrm>
          <a:solidFill>
            <a:schemeClr val="accent3">
              <a:lumMod val="40000"/>
              <a:lumOff val="60000"/>
              <a:alpha val="43000"/>
            </a:schemeClr>
          </a:solidFill>
        </p:spPr>
        <p:txBody>
          <a:bodyPr>
            <a:noAutofit/>
          </a:bodyPr>
          <a:lstStyle/>
          <a:p>
            <a:pPr algn="r"/>
            <a:r>
              <a:rPr lang="es-EC" sz="4800" dirty="0" smtClean="0"/>
              <a:t>Resultados y</a:t>
            </a:r>
            <a:br>
              <a:rPr lang="es-EC" sz="4800" dirty="0" smtClean="0"/>
            </a:br>
            <a:r>
              <a:rPr lang="es-EC" sz="4800" dirty="0" smtClean="0"/>
              <a:t>Discusión  </a:t>
            </a:r>
            <a:endParaRPr lang="es-EC" sz="6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620688"/>
            <a:ext cx="8229600" cy="434312"/>
          </a:xfrm>
        </p:spPr>
        <p:txBody>
          <a:bodyPr>
            <a:noAutofit/>
          </a:bodyPr>
          <a:lstStyle/>
          <a:p>
            <a:pPr algn="ctr"/>
            <a:r>
              <a:rPr lang="es-EC" sz="2800" b="1" dirty="0" smtClean="0"/>
              <a:t>Estudio de la calidad del agua para consumo humano</a:t>
            </a:r>
            <a:endParaRPr lang="es-EC" sz="2400" b="1" dirty="0"/>
          </a:p>
        </p:txBody>
      </p:sp>
      <p:graphicFrame>
        <p:nvGraphicFramePr>
          <p:cNvPr id="4" name="3 Tabla"/>
          <p:cNvGraphicFramePr>
            <a:graphicFrameLocks noGrp="1"/>
          </p:cNvGraphicFramePr>
          <p:nvPr>
            <p:extLst>
              <p:ext uri="{D42A27DB-BD31-4B8C-83A1-F6EECF244321}">
                <p14:modId xmlns="" xmlns:p14="http://schemas.microsoft.com/office/powerpoint/2010/main" val="1118274763"/>
              </p:ext>
            </p:extLst>
          </p:nvPr>
        </p:nvGraphicFramePr>
        <p:xfrm>
          <a:off x="934741" y="1340769"/>
          <a:ext cx="7072362" cy="4238056"/>
        </p:xfrm>
        <a:graphic>
          <a:graphicData uri="http://schemas.openxmlformats.org/drawingml/2006/table">
            <a:tbl>
              <a:tblPr>
                <a:tableStyleId>{775DCB02-9BB8-47FD-8907-85C794F793BA}</a:tableStyleId>
              </a:tblPr>
              <a:tblGrid>
                <a:gridCol w="1056511"/>
                <a:gridCol w="963396"/>
                <a:gridCol w="1041288"/>
                <a:gridCol w="939333"/>
                <a:gridCol w="760044"/>
                <a:gridCol w="1033232"/>
                <a:gridCol w="1278558"/>
              </a:tblGrid>
              <a:tr h="569157">
                <a:tc>
                  <a:txBody>
                    <a:bodyPr/>
                    <a:lstStyle/>
                    <a:p>
                      <a:pPr algn="ctr">
                        <a:lnSpc>
                          <a:spcPct val="115000"/>
                        </a:lnSpc>
                        <a:spcAft>
                          <a:spcPts val="0"/>
                        </a:spcAft>
                      </a:pPr>
                      <a:r>
                        <a:rPr lang="es-EC" sz="1200" b="1" dirty="0">
                          <a:latin typeface="+mj-lt"/>
                        </a:rPr>
                        <a:t>Parámetros</a:t>
                      </a:r>
                      <a:endParaRPr lang="es-EC" sz="1200" b="1" dirty="0">
                        <a:latin typeface="+mj-lt"/>
                        <a:ea typeface="Times New Roman"/>
                        <a:cs typeface="Times New Roman"/>
                      </a:endParaRPr>
                    </a:p>
                  </a:txBody>
                  <a:tcPr marL="57733" marR="57733" marT="0" marB="0" anchor="ctr">
                    <a:solidFill>
                      <a:schemeClr val="bg2">
                        <a:lumMod val="75000"/>
                      </a:schemeClr>
                    </a:solidFill>
                  </a:tcPr>
                </a:tc>
                <a:tc>
                  <a:txBody>
                    <a:bodyPr/>
                    <a:lstStyle/>
                    <a:p>
                      <a:pPr algn="ctr">
                        <a:lnSpc>
                          <a:spcPct val="115000"/>
                        </a:lnSpc>
                        <a:spcAft>
                          <a:spcPts val="0"/>
                        </a:spcAft>
                      </a:pPr>
                      <a:r>
                        <a:rPr lang="es-EC" sz="1200" b="1" dirty="0">
                          <a:latin typeface="+mj-lt"/>
                        </a:rPr>
                        <a:t>Expresado Como</a:t>
                      </a:r>
                      <a:endParaRPr lang="es-EC" sz="1200" b="1" dirty="0">
                        <a:latin typeface="+mj-lt"/>
                        <a:ea typeface="Times New Roman"/>
                        <a:cs typeface="Times New Roman"/>
                      </a:endParaRPr>
                    </a:p>
                  </a:txBody>
                  <a:tcPr marL="57733" marR="57733" marT="0" marB="0" anchor="ctr">
                    <a:solidFill>
                      <a:schemeClr val="bg2">
                        <a:lumMod val="75000"/>
                      </a:schemeClr>
                    </a:solidFill>
                  </a:tcPr>
                </a:tc>
                <a:tc>
                  <a:txBody>
                    <a:bodyPr/>
                    <a:lstStyle/>
                    <a:p>
                      <a:pPr marL="0" marR="377825" algn="ctr" rtl="0" eaLnBrk="1" latinLnBrk="0" hangingPunct="1">
                        <a:lnSpc>
                          <a:spcPct val="115000"/>
                        </a:lnSpc>
                        <a:spcAft>
                          <a:spcPts val="0"/>
                        </a:spcAft>
                      </a:pPr>
                      <a:r>
                        <a:rPr kumimoji="0" lang="es-EC" sz="1200" b="1" kern="1200" dirty="0">
                          <a:solidFill>
                            <a:schemeClr val="dk1"/>
                          </a:solidFill>
                          <a:latin typeface="+mj-lt"/>
                          <a:ea typeface="+mn-ea"/>
                          <a:cs typeface="+mn-cs"/>
                        </a:rPr>
                        <a:t>Unidad</a:t>
                      </a:r>
                    </a:p>
                  </a:txBody>
                  <a:tcPr marL="57733" marR="57733" marT="0" marB="0" anchor="ctr">
                    <a:solidFill>
                      <a:schemeClr val="bg2">
                        <a:lumMod val="75000"/>
                      </a:schemeClr>
                    </a:solidFill>
                  </a:tcPr>
                </a:tc>
                <a:tc>
                  <a:txBody>
                    <a:bodyPr/>
                    <a:lstStyle/>
                    <a:p>
                      <a:pPr marL="12700" indent="-12700" algn="ctr">
                        <a:lnSpc>
                          <a:spcPct val="115000"/>
                        </a:lnSpc>
                        <a:spcAft>
                          <a:spcPts val="0"/>
                        </a:spcAft>
                        <a:tabLst>
                          <a:tab pos="5785485" algn="r"/>
                        </a:tabLst>
                      </a:pPr>
                      <a:r>
                        <a:rPr lang="es-EC" sz="1200" b="1" dirty="0">
                          <a:latin typeface="+mj-lt"/>
                        </a:rPr>
                        <a:t>Resultado Preñadillas</a:t>
                      </a:r>
                      <a:endParaRPr lang="es-EC" sz="1200" b="1" dirty="0">
                        <a:solidFill>
                          <a:schemeClr val="tx1"/>
                        </a:solidFill>
                        <a:latin typeface="+mj-lt"/>
                        <a:ea typeface="Times New Roman"/>
                        <a:cs typeface="Times New Roman"/>
                      </a:endParaRPr>
                    </a:p>
                  </a:txBody>
                  <a:tcPr marL="57733" marR="57733" marT="0" marB="0" anchor="ctr">
                    <a:solidFill>
                      <a:schemeClr val="bg2">
                        <a:lumMod val="75000"/>
                      </a:schemeClr>
                    </a:solidFill>
                  </a:tcPr>
                </a:tc>
                <a:tc>
                  <a:txBody>
                    <a:bodyPr/>
                    <a:lstStyle/>
                    <a:p>
                      <a:pPr marL="12700" indent="-12700" algn="ctr">
                        <a:lnSpc>
                          <a:spcPct val="115000"/>
                        </a:lnSpc>
                        <a:spcAft>
                          <a:spcPts val="0"/>
                        </a:spcAft>
                        <a:tabLst>
                          <a:tab pos="5785485" algn="r"/>
                        </a:tabLst>
                      </a:pPr>
                      <a:r>
                        <a:rPr lang="es-EC" sz="1200" b="1" dirty="0">
                          <a:latin typeface="+mj-lt"/>
                        </a:rPr>
                        <a:t>Resultado La Tola</a:t>
                      </a:r>
                      <a:endParaRPr lang="es-EC" sz="1200" b="1" dirty="0">
                        <a:solidFill>
                          <a:schemeClr val="tx1"/>
                        </a:solidFill>
                        <a:latin typeface="+mj-lt"/>
                        <a:ea typeface="Times New Roman"/>
                        <a:cs typeface="Times New Roman"/>
                      </a:endParaRPr>
                    </a:p>
                  </a:txBody>
                  <a:tcPr marL="57733" marR="57733" marT="0" marB="0" anchor="ctr">
                    <a:solidFill>
                      <a:schemeClr val="bg2">
                        <a:lumMod val="75000"/>
                      </a:schemeClr>
                    </a:solidFill>
                  </a:tcPr>
                </a:tc>
                <a:tc>
                  <a:txBody>
                    <a:bodyPr/>
                    <a:lstStyle/>
                    <a:p>
                      <a:pPr marL="12700" indent="-12700" algn="ctr">
                        <a:lnSpc>
                          <a:spcPct val="115000"/>
                        </a:lnSpc>
                        <a:spcAft>
                          <a:spcPts val="0"/>
                        </a:spcAft>
                        <a:tabLst>
                          <a:tab pos="5785485" algn="r"/>
                        </a:tabLst>
                      </a:pPr>
                      <a:r>
                        <a:rPr lang="es-EC" sz="1200" b="1" dirty="0">
                          <a:latin typeface="+mj-lt"/>
                        </a:rPr>
                        <a:t>Límite Máximo</a:t>
                      </a:r>
                    </a:p>
                    <a:p>
                      <a:pPr marL="12700" indent="-12700" algn="ctr">
                        <a:lnSpc>
                          <a:spcPct val="115000"/>
                        </a:lnSpc>
                        <a:spcAft>
                          <a:spcPts val="0"/>
                        </a:spcAft>
                        <a:tabLst>
                          <a:tab pos="5785485" algn="r"/>
                        </a:tabLst>
                      </a:pPr>
                      <a:r>
                        <a:rPr lang="es-EC" sz="1200" b="1" dirty="0">
                          <a:latin typeface="+mj-lt"/>
                        </a:rPr>
                        <a:t>Permisible</a:t>
                      </a:r>
                      <a:endParaRPr lang="es-EC" sz="1200" b="1" dirty="0">
                        <a:solidFill>
                          <a:schemeClr val="tx1"/>
                        </a:solidFill>
                        <a:latin typeface="+mj-lt"/>
                        <a:ea typeface="Times New Roman"/>
                        <a:cs typeface="Times New Roman"/>
                      </a:endParaRPr>
                    </a:p>
                  </a:txBody>
                  <a:tcPr marL="57733" marR="57733" marT="0" marB="0" anchor="ctr">
                    <a:solidFill>
                      <a:schemeClr val="bg2">
                        <a:lumMod val="75000"/>
                      </a:schemeClr>
                    </a:solidFill>
                  </a:tcPr>
                </a:tc>
                <a:tc>
                  <a:txBody>
                    <a:bodyPr/>
                    <a:lstStyle/>
                    <a:p>
                      <a:pPr marL="12700" indent="-12700" algn="ctr">
                        <a:lnSpc>
                          <a:spcPct val="115000"/>
                        </a:lnSpc>
                        <a:spcAft>
                          <a:spcPts val="0"/>
                        </a:spcAft>
                        <a:tabLst>
                          <a:tab pos="5785485" algn="r"/>
                        </a:tabLst>
                      </a:pPr>
                      <a:r>
                        <a:rPr lang="es-EC" sz="1200" b="1" dirty="0">
                          <a:latin typeface="+mj-lt"/>
                        </a:rPr>
                        <a:t>Nivel de cumplimiento</a:t>
                      </a:r>
                      <a:endParaRPr lang="es-EC" sz="1200" b="1" dirty="0">
                        <a:solidFill>
                          <a:schemeClr val="tx1"/>
                        </a:solidFill>
                        <a:latin typeface="+mj-lt"/>
                        <a:ea typeface="Times New Roman"/>
                        <a:cs typeface="Times New Roman"/>
                      </a:endParaRPr>
                    </a:p>
                  </a:txBody>
                  <a:tcPr marL="57733" marR="57733" marT="0" marB="0" anchor="ctr">
                    <a:solidFill>
                      <a:schemeClr val="bg2">
                        <a:lumMod val="75000"/>
                      </a:schemeClr>
                    </a:solidFill>
                  </a:tcPr>
                </a:tc>
              </a:tr>
              <a:tr h="351357">
                <a:tc>
                  <a:txBody>
                    <a:bodyPr/>
                    <a:lstStyle/>
                    <a:p>
                      <a:pPr algn="ctr">
                        <a:lnSpc>
                          <a:spcPct val="115000"/>
                        </a:lnSpc>
                        <a:spcAft>
                          <a:spcPts val="0"/>
                        </a:spcAft>
                      </a:pPr>
                      <a:r>
                        <a:rPr lang="es-EC" sz="1200" dirty="0">
                          <a:latin typeface="+mj-lt"/>
                        </a:rPr>
                        <a:t>Amoniaco</a:t>
                      </a:r>
                      <a:endParaRPr lang="es-EC" sz="1200" dirty="0">
                        <a:latin typeface="+mj-lt"/>
                        <a:ea typeface="Calibri"/>
                        <a:cs typeface="Times New Roman"/>
                      </a:endParaRPr>
                    </a:p>
                  </a:txBody>
                  <a:tcPr marL="57733" marR="57733" marT="0" marB="0"/>
                </a:tc>
                <a:tc>
                  <a:txBody>
                    <a:bodyPr/>
                    <a:lstStyle/>
                    <a:p>
                      <a:pPr algn="ctr">
                        <a:lnSpc>
                          <a:spcPct val="115000"/>
                        </a:lnSpc>
                        <a:spcAft>
                          <a:spcPts val="0"/>
                        </a:spcAft>
                      </a:pPr>
                      <a:r>
                        <a:rPr lang="es-EC" sz="1200" dirty="0">
                          <a:latin typeface="+mj-lt"/>
                        </a:rPr>
                        <a:t>N-amoniacal</a:t>
                      </a:r>
                      <a:endParaRPr lang="es-EC" sz="1200" dirty="0">
                        <a:latin typeface="+mj-lt"/>
                        <a:ea typeface="Calibri"/>
                        <a:cs typeface="Times New Roman"/>
                      </a:endParaRPr>
                    </a:p>
                  </a:txBody>
                  <a:tcPr marL="57733" marR="57733" marT="0" marB="0"/>
                </a:tc>
                <a:tc>
                  <a:txBody>
                    <a:bodyPr/>
                    <a:lstStyle/>
                    <a:p>
                      <a:pPr algn="ctr">
                        <a:lnSpc>
                          <a:spcPct val="115000"/>
                        </a:lnSpc>
                        <a:spcAft>
                          <a:spcPts val="0"/>
                        </a:spcAft>
                      </a:pPr>
                      <a:r>
                        <a:rPr lang="es-EC" sz="1200" dirty="0">
                          <a:latin typeface="+mj-lt"/>
                        </a:rPr>
                        <a:t>mg/l</a:t>
                      </a:r>
                      <a:endParaRPr lang="es-EC" sz="1200" dirty="0">
                        <a:latin typeface="+mj-lt"/>
                        <a:ea typeface="Calibri"/>
                        <a:cs typeface="Times New Roman"/>
                      </a:endParaRPr>
                    </a:p>
                  </a:txBody>
                  <a:tcPr marL="57733" marR="57733" marT="0" marB="0"/>
                </a:tc>
                <a:tc>
                  <a:txBody>
                    <a:bodyPr/>
                    <a:lstStyle/>
                    <a:p>
                      <a:pPr algn="ctr">
                        <a:lnSpc>
                          <a:spcPct val="115000"/>
                        </a:lnSpc>
                        <a:spcAft>
                          <a:spcPts val="0"/>
                        </a:spcAft>
                      </a:pPr>
                      <a:r>
                        <a:rPr lang="es-EC" sz="1200" dirty="0">
                          <a:latin typeface="+mj-lt"/>
                        </a:rPr>
                        <a:t>0</a:t>
                      </a:r>
                      <a:endParaRPr lang="es-EC" sz="1200" dirty="0">
                        <a:latin typeface="+mj-lt"/>
                        <a:ea typeface="Calibri"/>
                        <a:cs typeface="Times New Roman"/>
                      </a:endParaRPr>
                    </a:p>
                  </a:txBody>
                  <a:tcPr marL="57733" marR="57733" marT="0" marB="0"/>
                </a:tc>
                <a:tc>
                  <a:txBody>
                    <a:bodyPr/>
                    <a:lstStyle/>
                    <a:p>
                      <a:pPr algn="ctr">
                        <a:lnSpc>
                          <a:spcPct val="115000"/>
                        </a:lnSpc>
                        <a:spcAft>
                          <a:spcPts val="0"/>
                        </a:spcAft>
                      </a:pPr>
                      <a:r>
                        <a:rPr lang="es-EC" sz="1200" dirty="0">
                          <a:latin typeface="+mj-lt"/>
                        </a:rPr>
                        <a:t>0</a:t>
                      </a:r>
                      <a:endParaRPr lang="es-EC" sz="1200" dirty="0">
                        <a:latin typeface="+mj-lt"/>
                        <a:ea typeface="Calibri"/>
                        <a:cs typeface="Times New Roman"/>
                      </a:endParaRPr>
                    </a:p>
                  </a:txBody>
                  <a:tcPr marL="57733" marR="57733" marT="0" marB="0"/>
                </a:tc>
                <a:tc>
                  <a:txBody>
                    <a:bodyPr/>
                    <a:lstStyle/>
                    <a:p>
                      <a:pPr algn="ctr">
                        <a:lnSpc>
                          <a:spcPct val="115000"/>
                        </a:lnSpc>
                        <a:spcAft>
                          <a:spcPts val="0"/>
                        </a:spcAft>
                      </a:pPr>
                      <a:r>
                        <a:rPr lang="es-EC" sz="1200" b="1" dirty="0">
                          <a:latin typeface="+mj-lt"/>
                        </a:rPr>
                        <a:t>1,0</a:t>
                      </a:r>
                      <a:endParaRPr lang="es-EC" sz="1200" b="1" dirty="0">
                        <a:latin typeface="+mj-lt"/>
                        <a:ea typeface="Calibri"/>
                        <a:cs typeface="Times New Roman"/>
                      </a:endParaRPr>
                    </a:p>
                  </a:txBody>
                  <a:tcPr marL="57733" marR="57733" marT="0" marB="0"/>
                </a:tc>
                <a:tc>
                  <a:txBody>
                    <a:bodyPr/>
                    <a:lstStyle/>
                    <a:p>
                      <a:pPr algn="ctr">
                        <a:lnSpc>
                          <a:spcPct val="115000"/>
                        </a:lnSpc>
                        <a:spcAft>
                          <a:spcPts val="0"/>
                        </a:spcAft>
                      </a:pPr>
                      <a:r>
                        <a:rPr lang="es-EC" sz="1200" b="1" dirty="0">
                          <a:latin typeface="+mj-lt"/>
                        </a:rPr>
                        <a:t>Cumple </a:t>
                      </a:r>
                      <a:endParaRPr lang="es-EC" sz="1200" b="1" dirty="0">
                        <a:latin typeface="+mj-lt"/>
                        <a:ea typeface="Calibri"/>
                        <a:cs typeface="Times New Roman"/>
                      </a:endParaRPr>
                    </a:p>
                  </a:txBody>
                  <a:tcPr marL="57733" marR="57733" marT="0" marB="0">
                    <a:solidFill>
                      <a:schemeClr val="accent1">
                        <a:lumMod val="40000"/>
                        <a:lumOff val="60000"/>
                      </a:schemeClr>
                    </a:solidFill>
                  </a:tcPr>
                </a:tc>
              </a:tr>
              <a:tr h="379438">
                <a:tc>
                  <a:txBody>
                    <a:bodyPr/>
                    <a:lstStyle/>
                    <a:p>
                      <a:pPr algn="ctr">
                        <a:lnSpc>
                          <a:spcPct val="115000"/>
                        </a:lnSpc>
                        <a:spcAft>
                          <a:spcPts val="0"/>
                        </a:spcAft>
                      </a:pPr>
                      <a:r>
                        <a:rPr lang="es-EC" sz="1200" dirty="0">
                          <a:latin typeface="+mj-lt"/>
                        </a:rPr>
                        <a:t>Color</a:t>
                      </a:r>
                      <a:endParaRPr lang="es-EC" sz="1200" dirty="0">
                        <a:latin typeface="+mj-lt"/>
                        <a:ea typeface="Calibri"/>
                        <a:cs typeface="Times New Roman"/>
                      </a:endParaRPr>
                    </a:p>
                  </a:txBody>
                  <a:tcPr marL="57733" marR="57733" marT="0" marB="0"/>
                </a:tc>
                <a:tc>
                  <a:txBody>
                    <a:bodyPr/>
                    <a:lstStyle/>
                    <a:p>
                      <a:pPr algn="ctr">
                        <a:lnSpc>
                          <a:spcPct val="115000"/>
                        </a:lnSpc>
                        <a:spcAft>
                          <a:spcPts val="0"/>
                        </a:spcAft>
                      </a:pPr>
                      <a:r>
                        <a:rPr lang="es-EC" sz="1200" dirty="0">
                          <a:latin typeface="+mj-lt"/>
                        </a:rPr>
                        <a:t>color real</a:t>
                      </a:r>
                      <a:endParaRPr lang="es-EC" sz="1200" dirty="0">
                        <a:latin typeface="+mj-lt"/>
                        <a:ea typeface="Calibri"/>
                        <a:cs typeface="Times New Roman"/>
                      </a:endParaRPr>
                    </a:p>
                  </a:txBody>
                  <a:tcPr marL="57733" marR="57733" marT="0" marB="0"/>
                </a:tc>
                <a:tc>
                  <a:txBody>
                    <a:bodyPr/>
                    <a:lstStyle/>
                    <a:p>
                      <a:pPr algn="ctr">
                        <a:lnSpc>
                          <a:spcPct val="115000"/>
                        </a:lnSpc>
                        <a:spcAft>
                          <a:spcPts val="0"/>
                        </a:spcAft>
                      </a:pPr>
                      <a:r>
                        <a:rPr lang="es-EC" sz="1200" dirty="0">
                          <a:latin typeface="+mj-lt"/>
                        </a:rPr>
                        <a:t>Unidades  de color</a:t>
                      </a:r>
                      <a:endParaRPr lang="es-EC" sz="1200" dirty="0">
                        <a:latin typeface="+mj-lt"/>
                        <a:ea typeface="Calibri"/>
                        <a:cs typeface="Times New Roman"/>
                      </a:endParaRPr>
                    </a:p>
                  </a:txBody>
                  <a:tcPr marL="57733" marR="57733" marT="0" marB="0"/>
                </a:tc>
                <a:tc>
                  <a:txBody>
                    <a:bodyPr/>
                    <a:lstStyle/>
                    <a:p>
                      <a:pPr algn="ctr">
                        <a:lnSpc>
                          <a:spcPct val="115000"/>
                        </a:lnSpc>
                        <a:spcAft>
                          <a:spcPts val="0"/>
                        </a:spcAft>
                      </a:pPr>
                      <a:r>
                        <a:rPr lang="fr-FR" sz="1200" dirty="0">
                          <a:latin typeface="+mj-lt"/>
                        </a:rPr>
                        <a:t>0</a:t>
                      </a:r>
                      <a:endParaRPr lang="es-EC" sz="1200" dirty="0">
                        <a:latin typeface="+mj-lt"/>
                        <a:ea typeface="Calibri"/>
                        <a:cs typeface="Times New Roman"/>
                      </a:endParaRPr>
                    </a:p>
                  </a:txBody>
                  <a:tcPr marL="57733" marR="57733" marT="0" marB="0"/>
                </a:tc>
                <a:tc>
                  <a:txBody>
                    <a:bodyPr/>
                    <a:lstStyle/>
                    <a:p>
                      <a:pPr algn="ctr">
                        <a:lnSpc>
                          <a:spcPct val="115000"/>
                        </a:lnSpc>
                        <a:spcAft>
                          <a:spcPts val="0"/>
                        </a:spcAft>
                      </a:pPr>
                      <a:r>
                        <a:rPr lang="fr-FR" sz="1200" dirty="0">
                          <a:latin typeface="+mj-lt"/>
                        </a:rPr>
                        <a:t>0</a:t>
                      </a:r>
                      <a:endParaRPr lang="es-EC" sz="1200" dirty="0">
                        <a:latin typeface="+mj-lt"/>
                        <a:ea typeface="Calibri"/>
                        <a:cs typeface="Times New Roman"/>
                      </a:endParaRPr>
                    </a:p>
                  </a:txBody>
                  <a:tcPr marL="57733" marR="57733" marT="0" marB="0"/>
                </a:tc>
                <a:tc>
                  <a:txBody>
                    <a:bodyPr/>
                    <a:lstStyle/>
                    <a:p>
                      <a:pPr algn="ctr">
                        <a:lnSpc>
                          <a:spcPct val="115000"/>
                        </a:lnSpc>
                        <a:spcAft>
                          <a:spcPts val="0"/>
                        </a:spcAft>
                      </a:pPr>
                      <a:r>
                        <a:rPr lang="fr-FR" sz="1200" b="1" dirty="0">
                          <a:latin typeface="+mj-lt"/>
                        </a:rPr>
                        <a:t>20</a:t>
                      </a:r>
                      <a:endParaRPr lang="es-EC" sz="1200" b="1" dirty="0">
                        <a:latin typeface="+mj-lt"/>
                        <a:ea typeface="Calibri"/>
                        <a:cs typeface="Times New Roman"/>
                      </a:endParaRPr>
                    </a:p>
                  </a:txBody>
                  <a:tcPr marL="57733" marR="57733" marT="0" marB="0"/>
                </a:tc>
                <a:tc>
                  <a:txBody>
                    <a:bodyPr/>
                    <a:lstStyle/>
                    <a:p>
                      <a:pPr algn="ctr">
                        <a:lnSpc>
                          <a:spcPct val="115000"/>
                        </a:lnSpc>
                        <a:spcAft>
                          <a:spcPts val="0"/>
                        </a:spcAft>
                      </a:pPr>
                      <a:r>
                        <a:rPr lang="es-EC" sz="1200" b="1" dirty="0">
                          <a:latin typeface="+mj-lt"/>
                        </a:rPr>
                        <a:t>Cumple</a:t>
                      </a:r>
                      <a:endParaRPr lang="es-EC" sz="1200" b="1" dirty="0">
                        <a:latin typeface="+mj-lt"/>
                        <a:ea typeface="Calibri"/>
                        <a:cs typeface="Times New Roman"/>
                      </a:endParaRPr>
                    </a:p>
                  </a:txBody>
                  <a:tcPr marL="57733" marR="57733" marT="0" marB="0">
                    <a:solidFill>
                      <a:schemeClr val="accent1">
                        <a:lumMod val="40000"/>
                        <a:lumOff val="60000"/>
                      </a:schemeClr>
                    </a:solidFill>
                  </a:tcPr>
                </a:tc>
              </a:tr>
              <a:tr h="379438">
                <a:tc>
                  <a:txBody>
                    <a:bodyPr/>
                    <a:lstStyle/>
                    <a:p>
                      <a:pPr algn="ctr">
                        <a:lnSpc>
                          <a:spcPct val="115000"/>
                        </a:lnSpc>
                        <a:spcAft>
                          <a:spcPts val="0"/>
                        </a:spcAft>
                      </a:pPr>
                      <a:r>
                        <a:rPr lang="fr-FR" sz="1200" dirty="0">
                          <a:latin typeface="+mj-lt"/>
                        </a:rPr>
                        <a:t>Coliformes Totales</a:t>
                      </a:r>
                      <a:endParaRPr lang="es-EC" sz="1200" dirty="0">
                        <a:latin typeface="+mj-lt"/>
                        <a:ea typeface="Calibri"/>
                        <a:cs typeface="Times New Roman"/>
                      </a:endParaRPr>
                    </a:p>
                  </a:txBody>
                  <a:tcPr marL="57733" marR="57733" marT="0" marB="0"/>
                </a:tc>
                <a:tc>
                  <a:txBody>
                    <a:bodyPr/>
                    <a:lstStyle/>
                    <a:p>
                      <a:pPr algn="ctr">
                        <a:lnSpc>
                          <a:spcPct val="115000"/>
                        </a:lnSpc>
                        <a:spcAft>
                          <a:spcPts val="0"/>
                        </a:spcAft>
                      </a:pPr>
                      <a:r>
                        <a:rPr lang="fr-FR" sz="1200" dirty="0" err="1">
                          <a:latin typeface="+mj-lt"/>
                        </a:rPr>
                        <a:t>nmp</a:t>
                      </a:r>
                      <a:r>
                        <a:rPr lang="fr-FR" sz="1200">
                          <a:latin typeface="+mj-lt"/>
                        </a:rPr>
                        <a:t>/100 ml</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endParaRPr lang="fr-FR" sz="1200" dirty="0">
                        <a:latin typeface="+mj-lt"/>
                        <a:ea typeface="Calibri"/>
                        <a:cs typeface="Times New Roman"/>
                      </a:endParaRPr>
                    </a:p>
                  </a:txBody>
                  <a:tcPr marL="57733" marR="57733" marT="0" marB="0"/>
                </a:tc>
                <a:tc>
                  <a:txBody>
                    <a:bodyPr/>
                    <a:lstStyle/>
                    <a:p>
                      <a:pPr algn="ctr">
                        <a:lnSpc>
                          <a:spcPct val="115000"/>
                        </a:lnSpc>
                        <a:spcAft>
                          <a:spcPts val="0"/>
                        </a:spcAft>
                      </a:pPr>
                      <a:r>
                        <a:rPr lang="es-EC" sz="1200" dirty="0">
                          <a:latin typeface="+mj-lt"/>
                        </a:rPr>
                        <a:t>0</a:t>
                      </a:r>
                      <a:endParaRPr lang="es-EC" sz="1200" dirty="0">
                        <a:latin typeface="+mj-lt"/>
                        <a:ea typeface="Calibri"/>
                        <a:cs typeface="Times New Roman"/>
                      </a:endParaRPr>
                    </a:p>
                  </a:txBody>
                  <a:tcPr marL="57733" marR="57733" marT="0" marB="0"/>
                </a:tc>
                <a:tc>
                  <a:txBody>
                    <a:bodyPr/>
                    <a:lstStyle/>
                    <a:p>
                      <a:pPr algn="ctr">
                        <a:lnSpc>
                          <a:spcPct val="115000"/>
                        </a:lnSpc>
                        <a:spcAft>
                          <a:spcPts val="0"/>
                        </a:spcAft>
                      </a:pPr>
                      <a:r>
                        <a:rPr lang="es-EC" sz="1200" dirty="0">
                          <a:latin typeface="+mj-lt"/>
                        </a:rPr>
                        <a:t>0</a:t>
                      </a:r>
                      <a:endParaRPr lang="es-EC" sz="1200" dirty="0">
                        <a:latin typeface="+mj-lt"/>
                        <a:ea typeface="Calibri"/>
                        <a:cs typeface="Times New Roman"/>
                      </a:endParaRPr>
                    </a:p>
                  </a:txBody>
                  <a:tcPr marL="57733" marR="57733" marT="0" marB="0"/>
                </a:tc>
                <a:tc>
                  <a:txBody>
                    <a:bodyPr/>
                    <a:lstStyle/>
                    <a:p>
                      <a:pPr algn="ctr">
                        <a:lnSpc>
                          <a:spcPct val="115000"/>
                        </a:lnSpc>
                        <a:spcAft>
                          <a:spcPts val="0"/>
                        </a:spcAft>
                      </a:pPr>
                      <a:r>
                        <a:rPr lang="es-EC" sz="1200" b="1" dirty="0">
                          <a:latin typeface="+mj-lt"/>
                        </a:rPr>
                        <a:t>50*</a:t>
                      </a:r>
                      <a:endParaRPr lang="es-EC" sz="1200" b="1" dirty="0">
                        <a:latin typeface="+mj-lt"/>
                        <a:ea typeface="Calibri"/>
                        <a:cs typeface="Times New Roman"/>
                      </a:endParaRPr>
                    </a:p>
                  </a:txBody>
                  <a:tcPr marL="57733" marR="57733" marT="0" marB="0"/>
                </a:tc>
                <a:tc>
                  <a:txBody>
                    <a:bodyPr/>
                    <a:lstStyle/>
                    <a:p>
                      <a:pPr algn="ctr">
                        <a:lnSpc>
                          <a:spcPct val="115000"/>
                        </a:lnSpc>
                        <a:spcAft>
                          <a:spcPts val="0"/>
                        </a:spcAft>
                      </a:pPr>
                      <a:r>
                        <a:rPr lang="es-EC" sz="1200" b="1" dirty="0">
                          <a:latin typeface="+mj-lt"/>
                        </a:rPr>
                        <a:t>Cumple</a:t>
                      </a:r>
                      <a:endParaRPr lang="es-EC" sz="1200" b="1" dirty="0">
                        <a:latin typeface="+mj-lt"/>
                        <a:ea typeface="Calibri"/>
                        <a:cs typeface="Times New Roman"/>
                      </a:endParaRPr>
                    </a:p>
                  </a:txBody>
                  <a:tcPr marL="57733" marR="57733" marT="0" marB="0">
                    <a:solidFill>
                      <a:schemeClr val="accent1">
                        <a:lumMod val="40000"/>
                        <a:lumOff val="60000"/>
                      </a:schemeClr>
                    </a:solidFill>
                  </a:tcPr>
                </a:tc>
              </a:tr>
              <a:tr h="189719">
                <a:tc>
                  <a:txBody>
                    <a:bodyPr/>
                    <a:lstStyle/>
                    <a:p>
                      <a:pPr algn="ctr">
                        <a:lnSpc>
                          <a:spcPct val="115000"/>
                        </a:lnSpc>
                        <a:spcAft>
                          <a:spcPts val="0"/>
                        </a:spcAft>
                      </a:pPr>
                      <a:r>
                        <a:rPr lang="es-EC" sz="1200">
                          <a:latin typeface="+mj-lt"/>
                        </a:rPr>
                        <a:t>Cloruros</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dirty="0">
                          <a:latin typeface="+mj-lt"/>
                        </a:rPr>
                        <a:t>Cl</a:t>
                      </a:r>
                      <a:r>
                        <a:rPr lang="es-EC" sz="1200" baseline="30000" dirty="0">
                          <a:latin typeface="+mj-lt"/>
                        </a:rPr>
                        <a:t>-</a:t>
                      </a:r>
                      <a:endParaRPr lang="es-EC" sz="1200" dirty="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rPr>
                        <a:t>mg/l</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rPr>
                        <a:t>90</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rPr>
                        <a:t>85</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b="1" dirty="0">
                          <a:latin typeface="+mj-lt"/>
                        </a:rPr>
                        <a:t>250</a:t>
                      </a:r>
                      <a:endParaRPr lang="es-EC" sz="1200" b="1" dirty="0">
                        <a:latin typeface="+mj-lt"/>
                        <a:ea typeface="Calibri"/>
                        <a:cs typeface="Times New Roman"/>
                      </a:endParaRPr>
                    </a:p>
                  </a:txBody>
                  <a:tcPr marL="57733" marR="57733" marT="0" marB="0"/>
                </a:tc>
                <a:tc>
                  <a:txBody>
                    <a:bodyPr/>
                    <a:lstStyle/>
                    <a:p>
                      <a:pPr algn="ctr">
                        <a:lnSpc>
                          <a:spcPct val="115000"/>
                        </a:lnSpc>
                        <a:spcAft>
                          <a:spcPts val="0"/>
                        </a:spcAft>
                      </a:pPr>
                      <a:r>
                        <a:rPr lang="es-EC" sz="1200" b="1" dirty="0">
                          <a:latin typeface="+mj-lt"/>
                        </a:rPr>
                        <a:t>Cumple</a:t>
                      </a:r>
                      <a:endParaRPr lang="es-EC" sz="1200" b="1" dirty="0">
                        <a:latin typeface="+mj-lt"/>
                        <a:ea typeface="Calibri"/>
                        <a:cs typeface="Times New Roman"/>
                      </a:endParaRPr>
                    </a:p>
                  </a:txBody>
                  <a:tcPr marL="57733" marR="57733" marT="0" marB="0">
                    <a:solidFill>
                      <a:schemeClr val="accent1">
                        <a:lumMod val="40000"/>
                        <a:lumOff val="60000"/>
                      </a:schemeClr>
                    </a:solidFill>
                  </a:tcPr>
                </a:tc>
              </a:tr>
              <a:tr h="189719">
                <a:tc>
                  <a:txBody>
                    <a:bodyPr/>
                    <a:lstStyle/>
                    <a:p>
                      <a:pPr algn="ctr">
                        <a:lnSpc>
                          <a:spcPct val="115000"/>
                        </a:lnSpc>
                        <a:spcAft>
                          <a:spcPts val="0"/>
                        </a:spcAft>
                      </a:pPr>
                      <a:r>
                        <a:rPr lang="es-EC" sz="1200">
                          <a:latin typeface="+mj-lt"/>
                        </a:rPr>
                        <a:t>Dureza</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rPr>
                        <a:t>CaCO</a:t>
                      </a:r>
                      <a:r>
                        <a:rPr lang="es-EC" sz="1200" baseline="-25000">
                          <a:latin typeface="+mj-lt"/>
                        </a:rPr>
                        <a:t>3</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rPr>
                        <a:t>mg/l</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rPr>
                        <a:t>200</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rPr>
                        <a:t>124</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b="1" dirty="0">
                          <a:latin typeface="+mj-lt"/>
                        </a:rPr>
                        <a:t>500</a:t>
                      </a:r>
                      <a:endParaRPr lang="es-EC" sz="1200" b="1" dirty="0">
                        <a:latin typeface="+mj-lt"/>
                        <a:ea typeface="Calibri"/>
                        <a:cs typeface="Times New Roman"/>
                      </a:endParaRPr>
                    </a:p>
                  </a:txBody>
                  <a:tcPr marL="57733" marR="57733" marT="0" marB="0"/>
                </a:tc>
                <a:tc>
                  <a:txBody>
                    <a:bodyPr/>
                    <a:lstStyle/>
                    <a:p>
                      <a:pPr algn="ctr">
                        <a:lnSpc>
                          <a:spcPct val="115000"/>
                        </a:lnSpc>
                        <a:spcAft>
                          <a:spcPts val="0"/>
                        </a:spcAft>
                      </a:pPr>
                      <a:r>
                        <a:rPr lang="es-EC" sz="1200" b="1" dirty="0">
                          <a:latin typeface="+mj-lt"/>
                        </a:rPr>
                        <a:t>Cumple</a:t>
                      </a:r>
                      <a:endParaRPr lang="es-EC" sz="1200" b="1" dirty="0">
                        <a:latin typeface="+mj-lt"/>
                        <a:ea typeface="Calibri"/>
                        <a:cs typeface="Times New Roman"/>
                      </a:endParaRPr>
                    </a:p>
                  </a:txBody>
                  <a:tcPr marL="57733" marR="57733" marT="0" marB="0">
                    <a:solidFill>
                      <a:schemeClr val="accent1">
                        <a:lumMod val="40000"/>
                        <a:lumOff val="60000"/>
                      </a:schemeClr>
                    </a:solidFill>
                  </a:tcPr>
                </a:tc>
              </a:tr>
              <a:tr h="189719">
                <a:tc>
                  <a:txBody>
                    <a:bodyPr/>
                    <a:lstStyle/>
                    <a:p>
                      <a:pPr algn="ctr">
                        <a:lnSpc>
                          <a:spcPct val="115000"/>
                        </a:lnSpc>
                        <a:spcAft>
                          <a:spcPts val="0"/>
                        </a:spcAft>
                      </a:pPr>
                      <a:r>
                        <a:rPr lang="es-EC" sz="1200">
                          <a:latin typeface="+mj-lt"/>
                        </a:rPr>
                        <a:t>Nitrato</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rPr>
                        <a:t>N-Nitrato</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rPr>
                        <a:t>mg/l</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rPr>
                        <a:t>0,3</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rPr>
                        <a:t>0,2</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b="1" dirty="0">
                          <a:latin typeface="+mj-lt"/>
                        </a:rPr>
                        <a:t>10,0</a:t>
                      </a:r>
                      <a:endParaRPr lang="es-EC" sz="1200" b="1" dirty="0">
                        <a:latin typeface="+mj-lt"/>
                        <a:ea typeface="Calibri"/>
                        <a:cs typeface="Times New Roman"/>
                      </a:endParaRPr>
                    </a:p>
                  </a:txBody>
                  <a:tcPr marL="57733" marR="57733" marT="0" marB="0"/>
                </a:tc>
                <a:tc>
                  <a:txBody>
                    <a:bodyPr/>
                    <a:lstStyle/>
                    <a:p>
                      <a:pPr algn="ctr">
                        <a:lnSpc>
                          <a:spcPct val="115000"/>
                        </a:lnSpc>
                        <a:spcAft>
                          <a:spcPts val="0"/>
                        </a:spcAft>
                      </a:pPr>
                      <a:r>
                        <a:rPr lang="es-EC" sz="1200" b="1" dirty="0">
                          <a:latin typeface="+mj-lt"/>
                        </a:rPr>
                        <a:t>Cumple</a:t>
                      </a:r>
                      <a:endParaRPr lang="es-EC" sz="1200" b="1" dirty="0">
                        <a:latin typeface="+mj-lt"/>
                        <a:ea typeface="Calibri"/>
                        <a:cs typeface="Times New Roman"/>
                      </a:endParaRPr>
                    </a:p>
                  </a:txBody>
                  <a:tcPr marL="57733" marR="57733" marT="0" marB="0">
                    <a:solidFill>
                      <a:schemeClr val="accent1">
                        <a:lumMod val="40000"/>
                        <a:lumOff val="60000"/>
                      </a:schemeClr>
                    </a:solidFill>
                  </a:tcPr>
                </a:tc>
              </a:tr>
              <a:tr h="292808">
                <a:tc>
                  <a:txBody>
                    <a:bodyPr/>
                    <a:lstStyle/>
                    <a:p>
                      <a:pPr algn="ctr">
                        <a:lnSpc>
                          <a:spcPct val="115000"/>
                        </a:lnSpc>
                        <a:spcAft>
                          <a:spcPts val="0"/>
                        </a:spcAft>
                      </a:pPr>
                      <a:r>
                        <a:rPr lang="es-EC" sz="1200">
                          <a:latin typeface="+mj-lt"/>
                        </a:rPr>
                        <a:t>Nitrito</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rPr>
                        <a:t>N-Nitrito</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rPr>
                        <a:t>mg/l</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rPr>
                        <a:t>0,006</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rPr>
                        <a:t>0,007</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b="1" dirty="0">
                          <a:latin typeface="+mj-lt"/>
                        </a:rPr>
                        <a:t>1,0</a:t>
                      </a:r>
                      <a:endParaRPr lang="es-EC" sz="1200" b="1" dirty="0">
                        <a:latin typeface="+mj-lt"/>
                        <a:ea typeface="Calibri"/>
                        <a:cs typeface="Times New Roman"/>
                      </a:endParaRPr>
                    </a:p>
                  </a:txBody>
                  <a:tcPr marL="57733" marR="57733" marT="0" marB="0"/>
                </a:tc>
                <a:tc>
                  <a:txBody>
                    <a:bodyPr/>
                    <a:lstStyle/>
                    <a:p>
                      <a:pPr algn="ctr">
                        <a:lnSpc>
                          <a:spcPct val="115000"/>
                        </a:lnSpc>
                        <a:spcAft>
                          <a:spcPts val="0"/>
                        </a:spcAft>
                      </a:pPr>
                      <a:r>
                        <a:rPr lang="es-EC" sz="1200" b="1" dirty="0">
                          <a:latin typeface="+mj-lt"/>
                        </a:rPr>
                        <a:t>Cumple</a:t>
                      </a:r>
                      <a:endParaRPr lang="es-EC" sz="1200" b="1" dirty="0">
                        <a:latin typeface="+mj-lt"/>
                        <a:ea typeface="Calibri"/>
                        <a:cs typeface="Times New Roman"/>
                      </a:endParaRPr>
                    </a:p>
                  </a:txBody>
                  <a:tcPr marL="57733" marR="57733" marT="0" marB="0">
                    <a:solidFill>
                      <a:schemeClr val="accent1">
                        <a:lumMod val="40000"/>
                        <a:lumOff val="60000"/>
                      </a:schemeClr>
                    </a:solidFill>
                  </a:tcPr>
                </a:tc>
              </a:tr>
              <a:tr h="189719">
                <a:tc>
                  <a:txBody>
                    <a:bodyPr/>
                    <a:lstStyle/>
                    <a:p>
                      <a:pPr algn="ctr">
                        <a:lnSpc>
                          <a:spcPct val="115000"/>
                        </a:lnSpc>
                        <a:spcAft>
                          <a:spcPts val="0"/>
                        </a:spcAft>
                      </a:pPr>
                      <a:r>
                        <a:rPr lang="en-US" sz="1200">
                          <a:latin typeface="+mj-lt"/>
                        </a:rPr>
                        <a:t>Sulfatos</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n-US" sz="1200">
                          <a:latin typeface="+mj-lt"/>
                        </a:rPr>
                        <a:t>SO</a:t>
                      </a:r>
                      <a:r>
                        <a:rPr lang="en-US" sz="1200" baseline="-25000">
                          <a:latin typeface="+mj-lt"/>
                        </a:rPr>
                        <a:t>4</a:t>
                      </a:r>
                      <a:r>
                        <a:rPr lang="en-US" sz="1200" baseline="30000">
                          <a:latin typeface="+mj-lt"/>
                        </a:rPr>
                        <a:t>=</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n-US" sz="1200">
                          <a:latin typeface="+mj-lt"/>
                        </a:rPr>
                        <a:t>mg/l</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rPr>
                        <a:t>0</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rPr>
                        <a:t>0</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b="1" dirty="0">
                          <a:latin typeface="+mj-lt"/>
                        </a:rPr>
                        <a:t>250</a:t>
                      </a:r>
                      <a:endParaRPr lang="es-EC" sz="1200" b="1" dirty="0">
                        <a:latin typeface="+mj-lt"/>
                        <a:ea typeface="Calibri"/>
                        <a:cs typeface="Times New Roman"/>
                      </a:endParaRPr>
                    </a:p>
                  </a:txBody>
                  <a:tcPr marL="57733" marR="57733" marT="0" marB="0"/>
                </a:tc>
                <a:tc>
                  <a:txBody>
                    <a:bodyPr/>
                    <a:lstStyle/>
                    <a:p>
                      <a:pPr algn="ctr">
                        <a:lnSpc>
                          <a:spcPct val="115000"/>
                        </a:lnSpc>
                        <a:spcAft>
                          <a:spcPts val="0"/>
                        </a:spcAft>
                      </a:pPr>
                      <a:r>
                        <a:rPr lang="es-EC" sz="1200" b="1" dirty="0">
                          <a:latin typeface="+mj-lt"/>
                        </a:rPr>
                        <a:t>Cumple</a:t>
                      </a:r>
                      <a:endParaRPr lang="es-EC" sz="1200" b="1" dirty="0">
                        <a:latin typeface="+mj-lt"/>
                        <a:ea typeface="Calibri"/>
                        <a:cs typeface="Times New Roman"/>
                      </a:endParaRPr>
                    </a:p>
                  </a:txBody>
                  <a:tcPr marL="57733" marR="57733" marT="0" marB="0">
                    <a:solidFill>
                      <a:schemeClr val="accent1">
                        <a:lumMod val="40000"/>
                        <a:lumOff val="60000"/>
                      </a:schemeClr>
                    </a:solidFill>
                  </a:tcPr>
                </a:tc>
              </a:tr>
              <a:tr h="585614">
                <a:tc>
                  <a:txBody>
                    <a:bodyPr/>
                    <a:lstStyle/>
                    <a:p>
                      <a:pPr algn="ctr">
                        <a:lnSpc>
                          <a:spcPct val="115000"/>
                        </a:lnSpc>
                        <a:spcAft>
                          <a:spcPts val="0"/>
                        </a:spcAft>
                      </a:pPr>
                      <a:r>
                        <a:rPr lang="es-EC" sz="1200">
                          <a:latin typeface="+mj-lt"/>
                        </a:rPr>
                        <a:t>Temperatura</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sym typeface="Symbol"/>
                        </a:rPr>
                        <a:t></a:t>
                      </a:r>
                      <a:r>
                        <a:rPr lang="es-EC" sz="1200">
                          <a:latin typeface="+mj-lt"/>
                        </a:rPr>
                        <a:t>C</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rPr>
                        <a:t>13.9</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rPr>
                        <a:t>16.9</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b="1" dirty="0">
                          <a:latin typeface="+mj-lt"/>
                        </a:rPr>
                        <a:t>Condición Natural +/- 3 grados</a:t>
                      </a:r>
                      <a:endParaRPr lang="es-EC" sz="1200" b="1" dirty="0">
                        <a:latin typeface="+mj-lt"/>
                        <a:ea typeface="Calibri"/>
                        <a:cs typeface="Times New Roman"/>
                      </a:endParaRPr>
                    </a:p>
                  </a:txBody>
                  <a:tcPr marL="57733" marR="57733" marT="0" marB="0"/>
                </a:tc>
                <a:tc>
                  <a:txBody>
                    <a:bodyPr/>
                    <a:lstStyle/>
                    <a:p>
                      <a:pPr algn="ctr">
                        <a:lnSpc>
                          <a:spcPct val="115000"/>
                        </a:lnSpc>
                        <a:spcAft>
                          <a:spcPts val="0"/>
                        </a:spcAft>
                      </a:pPr>
                      <a:r>
                        <a:rPr lang="es-EC" sz="1200" b="1" dirty="0">
                          <a:latin typeface="+mj-lt"/>
                        </a:rPr>
                        <a:t>Cumple</a:t>
                      </a:r>
                      <a:endParaRPr lang="es-EC" sz="1200" b="1" dirty="0">
                        <a:latin typeface="+mj-lt"/>
                        <a:ea typeface="Calibri"/>
                        <a:cs typeface="Times New Roman"/>
                      </a:endParaRPr>
                    </a:p>
                  </a:txBody>
                  <a:tcPr marL="57733" marR="57733" marT="0" marB="0">
                    <a:solidFill>
                      <a:schemeClr val="accent1">
                        <a:lumMod val="40000"/>
                        <a:lumOff val="60000"/>
                      </a:schemeClr>
                    </a:solidFill>
                  </a:tcPr>
                </a:tc>
              </a:tr>
              <a:tr h="189719">
                <a:tc>
                  <a:txBody>
                    <a:bodyPr/>
                    <a:lstStyle/>
                    <a:p>
                      <a:pPr algn="ctr">
                        <a:lnSpc>
                          <a:spcPct val="115000"/>
                        </a:lnSpc>
                        <a:spcAft>
                          <a:spcPts val="0"/>
                        </a:spcAft>
                      </a:pPr>
                      <a:r>
                        <a:rPr lang="es-EC" sz="1200">
                          <a:latin typeface="+mj-lt"/>
                        </a:rPr>
                        <a:t>Turbiedad</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rPr>
                        <a:t>NTU </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rPr>
                        <a:t>0.08</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rPr>
                        <a:t>0.09</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b="1" dirty="0">
                          <a:latin typeface="+mj-lt"/>
                        </a:rPr>
                        <a:t>10</a:t>
                      </a:r>
                      <a:endParaRPr lang="es-EC" sz="1200" b="1" dirty="0">
                        <a:latin typeface="+mj-lt"/>
                        <a:ea typeface="Calibri"/>
                        <a:cs typeface="Times New Roman"/>
                      </a:endParaRPr>
                    </a:p>
                  </a:txBody>
                  <a:tcPr marL="57733" marR="57733" marT="0" marB="0"/>
                </a:tc>
                <a:tc>
                  <a:txBody>
                    <a:bodyPr/>
                    <a:lstStyle/>
                    <a:p>
                      <a:pPr algn="ctr">
                        <a:lnSpc>
                          <a:spcPct val="115000"/>
                        </a:lnSpc>
                        <a:spcAft>
                          <a:spcPts val="0"/>
                        </a:spcAft>
                      </a:pPr>
                      <a:r>
                        <a:rPr lang="es-EC" sz="1200" b="1" dirty="0">
                          <a:latin typeface="+mj-lt"/>
                        </a:rPr>
                        <a:t>Cumple</a:t>
                      </a:r>
                      <a:endParaRPr lang="es-EC" sz="1200" b="1" dirty="0">
                        <a:latin typeface="+mj-lt"/>
                        <a:ea typeface="Calibri"/>
                        <a:cs typeface="Times New Roman"/>
                      </a:endParaRPr>
                    </a:p>
                  </a:txBody>
                  <a:tcPr marL="57733" marR="57733" marT="0" marB="0">
                    <a:solidFill>
                      <a:schemeClr val="accent1">
                        <a:lumMod val="40000"/>
                        <a:lumOff val="60000"/>
                      </a:schemeClr>
                    </a:solidFill>
                  </a:tcPr>
                </a:tc>
              </a:tr>
              <a:tr h="439211">
                <a:tc>
                  <a:txBody>
                    <a:bodyPr/>
                    <a:lstStyle/>
                    <a:p>
                      <a:pPr algn="ctr">
                        <a:lnSpc>
                          <a:spcPct val="115000"/>
                        </a:lnSpc>
                        <a:spcAft>
                          <a:spcPts val="0"/>
                        </a:spcAft>
                      </a:pPr>
                      <a:r>
                        <a:rPr lang="es-EC" sz="1200" dirty="0">
                          <a:latin typeface="+mj-lt"/>
                        </a:rPr>
                        <a:t>Potencial de Hidrógeno</a:t>
                      </a:r>
                      <a:endParaRPr lang="es-EC" sz="1200" dirty="0">
                        <a:latin typeface="+mj-lt"/>
                        <a:ea typeface="Calibri"/>
                        <a:cs typeface="Times New Roman"/>
                      </a:endParaRPr>
                    </a:p>
                  </a:txBody>
                  <a:tcPr marL="57733" marR="57733" marT="0" marB="0"/>
                </a:tc>
                <a:tc>
                  <a:txBody>
                    <a:bodyPr/>
                    <a:lstStyle/>
                    <a:p>
                      <a:pPr algn="ctr">
                        <a:lnSpc>
                          <a:spcPct val="115000"/>
                        </a:lnSpc>
                        <a:spcAft>
                          <a:spcPts val="0"/>
                        </a:spcAft>
                      </a:pPr>
                      <a:r>
                        <a:rPr lang="es-EC" sz="1200" dirty="0">
                          <a:latin typeface="+mj-lt"/>
                        </a:rPr>
                        <a:t>pH</a:t>
                      </a:r>
                      <a:endParaRPr lang="es-EC" sz="1200" dirty="0">
                        <a:latin typeface="+mj-lt"/>
                        <a:ea typeface="Calibri"/>
                        <a:cs typeface="Times New Roman"/>
                      </a:endParaRPr>
                    </a:p>
                  </a:txBody>
                  <a:tcPr marL="57733" marR="57733" marT="0" marB="0"/>
                </a:tc>
                <a:tc>
                  <a:txBody>
                    <a:bodyPr/>
                    <a:lstStyle/>
                    <a:p>
                      <a:pPr>
                        <a:lnSpc>
                          <a:spcPct val="115000"/>
                        </a:lnSpc>
                        <a:spcAft>
                          <a:spcPts val="0"/>
                        </a:spcAft>
                      </a:pPr>
                      <a:endParaRPr lang="es-EC" sz="1200" dirty="0">
                        <a:latin typeface="+mj-lt"/>
                        <a:ea typeface="Calibri"/>
                        <a:cs typeface="Times New Roman"/>
                      </a:endParaRPr>
                    </a:p>
                  </a:txBody>
                  <a:tcPr marL="57733" marR="57733" marT="0" marB="0"/>
                </a:tc>
                <a:tc>
                  <a:txBody>
                    <a:bodyPr/>
                    <a:lstStyle/>
                    <a:p>
                      <a:pPr algn="ctr">
                        <a:lnSpc>
                          <a:spcPct val="115000"/>
                        </a:lnSpc>
                        <a:spcAft>
                          <a:spcPts val="0"/>
                        </a:spcAft>
                      </a:pPr>
                      <a:r>
                        <a:rPr lang="es-EC" sz="1200" dirty="0">
                          <a:latin typeface="+mj-lt"/>
                        </a:rPr>
                        <a:t>6,3</a:t>
                      </a:r>
                      <a:endParaRPr lang="es-EC" sz="1200" dirty="0">
                        <a:latin typeface="+mj-lt"/>
                        <a:ea typeface="Calibri"/>
                        <a:cs typeface="Times New Roman"/>
                      </a:endParaRPr>
                    </a:p>
                  </a:txBody>
                  <a:tcPr marL="57733" marR="57733" marT="0" marB="0"/>
                </a:tc>
                <a:tc>
                  <a:txBody>
                    <a:bodyPr/>
                    <a:lstStyle/>
                    <a:p>
                      <a:pPr algn="ctr">
                        <a:lnSpc>
                          <a:spcPct val="115000"/>
                        </a:lnSpc>
                        <a:spcAft>
                          <a:spcPts val="0"/>
                        </a:spcAft>
                      </a:pPr>
                      <a:r>
                        <a:rPr lang="es-EC" sz="1200">
                          <a:latin typeface="+mj-lt"/>
                        </a:rPr>
                        <a:t>6.7</a:t>
                      </a:r>
                      <a:endParaRPr lang="es-EC" sz="1200">
                        <a:latin typeface="+mj-lt"/>
                        <a:ea typeface="Calibri"/>
                        <a:cs typeface="Times New Roman"/>
                      </a:endParaRPr>
                    </a:p>
                  </a:txBody>
                  <a:tcPr marL="57733" marR="57733" marT="0" marB="0"/>
                </a:tc>
                <a:tc>
                  <a:txBody>
                    <a:bodyPr/>
                    <a:lstStyle/>
                    <a:p>
                      <a:pPr algn="ctr">
                        <a:lnSpc>
                          <a:spcPct val="115000"/>
                        </a:lnSpc>
                        <a:spcAft>
                          <a:spcPts val="0"/>
                        </a:spcAft>
                      </a:pPr>
                      <a:r>
                        <a:rPr lang="es-EC" sz="1200" b="1" dirty="0">
                          <a:latin typeface="+mj-lt"/>
                        </a:rPr>
                        <a:t>6 a 9 </a:t>
                      </a:r>
                      <a:endParaRPr lang="es-EC" sz="1200" b="1" dirty="0">
                        <a:latin typeface="+mj-lt"/>
                        <a:ea typeface="Calibri"/>
                        <a:cs typeface="Times New Roman"/>
                      </a:endParaRPr>
                    </a:p>
                  </a:txBody>
                  <a:tcPr marL="57733" marR="57733" marT="0" marB="0"/>
                </a:tc>
                <a:tc>
                  <a:txBody>
                    <a:bodyPr/>
                    <a:lstStyle/>
                    <a:p>
                      <a:pPr algn="ctr">
                        <a:lnSpc>
                          <a:spcPct val="115000"/>
                        </a:lnSpc>
                        <a:spcAft>
                          <a:spcPts val="0"/>
                        </a:spcAft>
                      </a:pPr>
                      <a:r>
                        <a:rPr lang="es-EC" sz="1200" b="1" dirty="0">
                          <a:latin typeface="+mj-lt"/>
                        </a:rPr>
                        <a:t>Cumple</a:t>
                      </a:r>
                      <a:endParaRPr lang="es-EC" sz="1200" b="1" dirty="0">
                        <a:latin typeface="+mj-lt"/>
                        <a:ea typeface="Calibri"/>
                        <a:cs typeface="Times New Roman"/>
                      </a:endParaRPr>
                    </a:p>
                  </a:txBody>
                  <a:tcPr marL="57733" marR="57733" marT="0" marB="0">
                    <a:solidFill>
                      <a:schemeClr val="accent1">
                        <a:lumMod val="40000"/>
                        <a:lumOff val="60000"/>
                      </a:schemeClr>
                    </a:solidFill>
                  </a:tcPr>
                </a:tc>
              </a:tr>
            </a:tbl>
          </a:graphicData>
        </a:graphic>
      </p:graphicFrame>
      <p:sp>
        <p:nvSpPr>
          <p:cNvPr id="7" name="6 CuadroTexto"/>
          <p:cNvSpPr txBox="1"/>
          <p:nvPr/>
        </p:nvSpPr>
        <p:spPr>
          <a:xfrm>
            <a:off x="827584" y="5994866"/>
            <a:ext cx="7286676" cy="307777"/>
          </a:xfrm>
          <a:prstGeom prst="rect">
            <a:avLst/>
          </a:prstGeom>
          <a:noFill/>
        </p:spPr>
        <p:txBody>
          <a:bodyPr wrap="square" rtlCol="0">
            <a:spAutoFit/>
          </a:bodyPr>
          <a:lstStyle/>
          <a:p>
            <a:r>
              <a:rPr lang="es-EC" sz="1400" i="1" dirty="0" smtClean="0"/>
              <a:t>LAB. EMPRESA </a:t>
            </a:r>
            <a:r>
              <a:rPr lang="es-EC" sz="1400" i="1" dirty="0"/>
              <a:t>MUNICIPAL DE AGUA POTABLE Y SANEAMIENTO AMBIENTAL DE ESPEJO</a:t>
            </a:r>
          </a:p>
        </p:txBody>
      </p:sp>
      <p:sp>
        <p:nvSpPr>
          <p:cNvPr id="5" name="4 Rectángulo"/>
          <p:cNvSpPr/>
          <p:nvPr/>
        </p:nvSpPr>
        <p:spPr>
          <a:xfrm>
            <a:off x="857224" y="5500702"/>
            <a:ext cx="7143800" cy="523220"/>
          </a:xfrm>
          <a:prstGeom prst="rect">
            <a:avLst/>
          </a:prstGeom>
        </p:spPr>
        <p:txBody>
          <a:bodyPr wrap="square">
            <a:spAutoFit/>
          </a:bodyPr>
          <a:lstStyle/>
          <a:p>
            <a:pPr algn="just"/>
            <a:r>
              <a:rPr lang="es-ES" sz="1400" dirty="0" smtClean="0"/>
              <a:t>* Cuando se observe que más del 40% de las bacterias </a:t>
            </a:r>
            <a:r>
              <a:rPr lang="es-ES" sz="1400" dirty="0" err="1" smtClean="0"/>
              <a:t>coliformes</a:t>
            </a:r>
            <a:r>
              <a:rPr lang="es-ES" sz="1400" dirty="0" smtClean="0"/>
              <a:t> representadas por el Índice NMP</a:t>
            </a:r>
            <a:endParaRPr lang="es-EC" sz="14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2060848"/>
            <a:ext cx="4320480" cy="3384376"/>
          </a:xfrm>
          <a:solidFill>
            <a:schemeClr val="accent6">
              <a:lumMod val="60000"/>
              <a:lumOff val="40000"/>
            </a:schemeClr>
          </a:solidFill>
        </p:spPr>
        <p:txBody>
          <a:bodyPr>
            <a:normAutofit/>
          </a:bodyPr>
          <a:lstStyle/>
          <a:p>
            <a:pPr algn="just"/>
            <a:r>
              <a:rPr lang="es-EC" sz="2000" dirty="0" smtClean="0">
                <a:latin typeface="+mj-lt"/>
              </a:rPr>
              <a:t>Se observó que la calidad del agua se encuentra dentro de los límites permisibles establecidos en el TULSMA para aguas tratadas aptas para consumo humano.</a:t>
            </a:r>
          </a:p>
          <a:p>
            <a:pPr algn="just"/>
            <a:endParaRPr lang="es-EC" sz="2000" dirty="0" smtClean="0">
              <a:latin typeface="+mj-lt"/>
            </a:endParaRPr>
          </a:p>
          <a:p>
            <a:pPr algn="just"/>
            <a:r>
              <a:rPr lang="es-EC" sz="2000" dirty="0" smtClean="0">
                <a:latin typeface="+mj-lt"/>
              </a:rPr>
              <a:t>Se observó que no hay variación considerable al comparar los diferentes valores obtenidos en los dos puntos de muestreo.</a:t>
            </a:r>
          </a:p>
        </p:txBody>
      </p:sp>
      <p:pic>
        <p:nvPicPr>
          <p:cNvPr id="4099" name="Picture 3" descr="F:\fotos tesis\pasivos\IMG_218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068169" y="2276872"/>
            <a:ext cx="3648405" cy="2736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4" name="1 Título"/>
          <p:cNvSpPr>
            <a:spLocks noGrp="1"/>
          </p:cNvSpPr>
          <p:nvPr>
            <p:ph type="title"/>
          </p:nvPr>
        </p:nvSpPr>
        <p:spPr>
          <a:xfrm>
            <a:off x="492566" y="836712"/>
            <a:ext cx="8229600" cy="434312"/>
          </a:xfrm>
        </p:spPr>
        <p:txBody>
          <a:bodyPr>
            <a:noAutofit/>
          </a:bodyPr>
          <a:lstStyle/>
          <a:p>
            <a:pPr algn="ctr"/>
            <a:r>
              <a:rPr lang="es-EC" sz="2800" b="1" dirty="0" smtClean="0"/>
              <a:t>Estudio de la calidad del agua para consumo humano</a:t>
            </a:r>
            <a:endParaRPr lang="es-EC" sz="24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83568" y="692696"/>
            <a:ext cx="7886728" cy="557194"/>
          </a:xfrm>
        </p:spPr>
        <p:txBody>
          <a:bodyPr>
            <a:noAutofit/>
          </a:bodyPr>
          <a:lstStyle/>
          <a:p>
            <a:pPr algn="ctr"/>
            <a:r>
              <a:rPr lang="es-EC" sz="3200" b="1" dirty="0" smtClean="0"/>
              <a:t>Desarrollo de la Ficha Ambiental del Proyecto</a:t>
            </a:r>
            <a:endParaRPr lang="es-EC" sz="2800" b="1" dirty="0"/>
          </a:p>
        </p:txBody>
      </p:sp>
      <p:sp>
        <p:nvSpPr>
          <p:cNvPr id="3" name="2 Marcador de texto"/>
          <p:cNvSpPr>
            <a:spLocks noGrp="1"/>
          </p:cNvSpPr>
          <p:nvPr>
            <p:ph type="body" idx="2"/>
          </p:nvPr>
        </p:nvSpPr>
        <p:spPr>
          <a:xfrm>
            <a:off x="611560" y="1860754"/>
            <a:ext cx="7918648" cy="4581128"/>
          </a:xfrm>
        </p:spPr>
        <p:txBody>
          <a:bodyPr numCol="2">
            <a:noAutofit/>
          </a:bodyPr>
          <a:lstStyle/>
          <a:p>
            <a:pPr marL="925830" lvl="1" indent="-285750">
              <a:buFont typeface="Arial" pitchFamily="34" charset="0"/>
              <a:buChar char="•"/>
            </a:pPr>
            <a:r>
              <a:rPr lang="es-ES" sz="1800" b="1" dirty="0" smtClean="0">
                <a:solidFill>
                  <a:schemeClr val="tx2">
                    <a:lumMod val="75000"/>
                  </a:schemeClr>
                </a:solidFill>
                <a:latin typeface="+mj-lt"/>
                <a:cs typeface="Times New Roman" pitchFamily="18" charset="0"/>
              </a:rPr>
              <a:t>Medio Físico</a:t>
            </a:r>
          </a:p>
          <a:p>
            <a:pPr marL="1200150" lvl="2" indent="-285750">
              <a:buFont typeface="Arial" pitchFamily="34" charset="0"/>
              <a:buChar char="•"/>
            </a:pPr>
            <a:r>
              <a:rPr lang="es-ES" sz="1800" dirty="0" smtClean="0">
                <a:latin typeface="+mj-lt"/>
                <a:cs typeface="Times New Roman" pitchFamily="18" charset="0"/>
              </a:rPr>
              <a:t>Localización</a:t>
            </a:r>
          </a:p>
          <a:p>
            <a:pPr marL="1200150" lvl="2" indent="-285750">
              <a:buFont typeface="Arial" pitchFamily="34" charset="0"/>
              <a:buChar char="•"/>
            </a:pPr>
            <a:r>
              <a:rPr lang="es-ES" sz="1800" dirty="0" smtClean="0">
                <a:latin typeface="+mj-lt"/>
                <a:cs typeface="Times New Roman" pitchFamily="18" charset="0"/>
              </a:rPr>
              <a:t>Clima</a:t>
            </a:r>
          </a:p>
          <a:p>
            <a:pPr marL="1200150" lvl="2" indent="-285750">
              <a:buFont typeface="Arial" pitchFamily="34" charset="0"/>
              <a:buChar char="•"/>
            </a:pPr>
            <a:r>
              <a:rPr lang="es-ES" sz="1800" dirty="0" smtClean="0">
                <a:latin typeface="+mj-lt"/>
                <a:cs typeface="Times New Roman" pitchFamily="18" charset="0"/>
              </a:rPr>
              <a:t>Geología, geomorfología y Suelos</a:t>
            </a:r>
          </a:p>
          <a:p>
            <a:pPr marL="1200150" lvl="2" indent="-285750">
              <a:buFont typeface="Arial" pitchFamily="34" charset="0"/>
              <a:buChar char="•"/>
            </a:pPr>
            <a:r>
              <a:rPr lang="es-ES" sz="1800" dirty="0" smtClean="0">
                <a:latin typeface="+mj-lt"/>
                <a:cs typeface="Times New Roman" pitchFamily="18" charset="0"/>
              </a:rPr>
              <a:t>Hidrología</a:t>
            </a:r>
          </a:p>
          <a:p>
            <a:pPr marL="1200150" lvl="2" indent="-285750">
              <a:buFont typeface="Arial" pitchFamily="34" charset="0"/>
              <a:buChar char="•"/>
            </a:pPr>
            <a:r>
              <a:rPr lang="es-ES" sz="1800" dirty="0" smtClean="0">
                <a:latin typeface="+mj-lt"/>
                <a:cs typeface="Times New Roman" pitchFamily="18" charset="0"/>
              </a:rPr>
              <a:t>Aire</a:t>
            </a:r>
          </a:p>
          <a:p>
            <a:pPr marL="811530" lvl="1" indent="-171450">
              <a:buFont typeface="Arial" pitchFamily="34" charset="0"/>
              <a:buChar char="•"/>
            </a:pPr>
            <a:r>
              <a:rPr lang="es-ES" sz="1800" b="1" dirty="0" smtClean="0">
                <a:solidFill>
                  <a:schemeClr val="tx2">
                    <a:lumMod val="75000"/>
                  </a:schemeClr>
                </a:solidFill>
                <a:latin typeface="+mj-lt"/>
                <a:cs typeface="Times New Roman" pitchFamily="18" charset="0"/>
              </a:rPr>
              <a:t>Caracterización del Medio Biótico:</a:t>
            </a:r>
          </a:p>
          <a:p>
            <a:pPr marL="1200150" lvl="2" indent="-285750">
              <a:buFont typeface="Arial" pitchFamily="34" charset="0"/>
              <a:buChar char="•"/>
            </a:pPr>
            <a:r>
              <a:rPr lang="es-ES" sz="1800" dirty="0" smtClean="0">
                <a:latin typeface="+mj-lt"/>
                <a:cs typeface="Times New Roman" pitchFamily="18" charset="0"/>
              </a:rPr>
              <a:t>Ecosistema</a:t>
            </a:r>
          </a:p>
          <a:p>
            <a:pPr marL="1200150" lvl="2" indent="-285750">
              <a:buFont typeface="Arial" pitchFamily="34" charset="0"/>
              <a:buChar char="•"/>
            </a:pPr>
            <a:r>
              <a:rPr lang="es-ES" sz="1800" dirty="0" smtClean="0">
                <a:latin typeface="+mj-lt"/>
                <a:cs typeface="Times New Roman" pitchFamily="18" charset="0"/>
              </a:rPr>
              <a:t>Flora</a:t>
            </a:r>
          </a:p>
          <a:p>
            <a:pPr marL="1200150" lvl="2" indent="-285750">
              <a:buFont typeface="Arial" pitchFamily="34" charset="0"/>
              <a:buChar char="•"/>
            </a:pPr>
            <a:r>
              <a:rPr lang="es-ES" sz="1800" dirty="0" smtClean="0">
                <a:latin typeface="+mj-lt"/>
                <a:cs typeface="Times New Roman" pitchFamily="18" charset="0"/>
              </a:rPr>
              <a:t>Fauna Silvestre</a:t>
            </a:r>
          </a:p>
          <a:p>
            <a:pPr marL="925830" lvl="1" indent="-285750">
              <a:buFont typeface="Arial" pitchFamily="34" charset="0"/>
              <a:buChar char="•"/>
            </a:pPr>
            <a:r>
              <a:rPr lang="es-ES" sz="1800" b="1" dirty="0" smtClean="0">
                <a:solidFill>
                  <a:schemeClr val="tx2">
                    <a:lumMod val="75000"/>
                  </a:schemeClr>
                </a:solidFill>
                <a:latin typeface="+mj-lt"/>
                <a:cs typeface="Times New Roman" pitchFamily="18" charset="0"/>
              </a:rPr>
              <a:t>Caracterización del Medio Socio Cultural</a:t>
            </a:r>
          </a:p>
          <a:p>
            <a:pPr marL="1200150" lvl="2" indent="-285750">
              <a:buFont typeface="Arial" pitchFamily="34" charset="0"/>
              <a:buChar char="•"/>
            </a:pPr>
            <a:r>
              <a:rPr lang="es-ES" sz="1800" dirty="0" smtClean="0">
                <a:latin typeface="+mj-lt"/>
                <a:cs typeface="Times New Roman" pitchFamily="18" charset="0"/>
              </a:rPr>
              <a:t>Demografía</a:t>
            </a:r>
          </a:p>
          <a:p>
            <a:pPr marL="1200150" lvl="2" indent="-285750">
              <a:buFont typeface="Arial" pitchFamily="34" charset="0"/>
              <a:buChar char="•"/>
            </a:pPr>
            <a:r>
              <a:rPr lang="es-ES" sz="1800" dirty="0" smtClean="0">
                <a:latin typeface="+mj-lt"/>
                <a:cs typeface="Times New Roman" pitchFamily="18" charset="0"/>
              </a:rPr>
              <a:t>Infraestructura Social</a:t>
            </a:r>
          </a:p>
          <a:p>
            <a:pPr marL="1200150" lvl="2" indent="-285750">
              <a:buFont typeface="Arial" pitchFamily="34" charset="0"/>
              <a:buChar char="•"/>
            </a:pPr>
            <a:r>
              <a:rPr lang="es-ES" sz="1800" dirty="0" smtClean="0">
                <a:latin typeface="+mj-lt"/>
                <a:cs typeface="Times New Roman" pitchFamily="18" charset="0"/>
              </a:rPr>
              <a:t>Actividades Socio económicas</a:t>
            </a:r>
          </a:p>
          <a:p>
            <a:pPr marL="1200150" lvl="2" indent="-285750">
              <a:buFont typeface="Arial" pitchFamily="34" charset="0"/>
              <a:buChar char="•"/>
            </a:pPr>
            <a:r>
              <a:rPr lang="es-ES" sz="1800" dirty="0" smtClean="0">
                <a:latin typeface="+mj-lt"/>
                <a:cs typeface="Times New Roman" pitchFamily="18" charset="0"/>
              </a:rPr>
              <a:t>Organización Social</a:t>
            </a:r>
          </a:p>
          <a:p>
            <a:pPr marL="1200150" lvl="2" indent="-285750">
              <a:buFont typeface="Arial" pitchFamily="34" charset="0"/>
              <a:buChar char="•"/>
            </a:pPr>
            <a:r>
              <a:rPr lang="es-ES" sz="1800" dirty="0" smtClean="0">
                <a:latin typeface="+mj-lt"/>
                <a:cs typeface="Times New Roman" pitchFamily="18" charset="0"/>
              </a:rPr>
              <a:t>Aspectos Culturales</a:t>
            </a:r>
          </a:p>
          <a:p>
            <a:pPr marL="925830" lvl="1" indent="-285750">
              <a:buFont typeface="Arial" pitchFamily="34" charset="0"/>
              <a:buChar char="•"/>
            </a:pPr>
            <a:r>
              <a:rPr lang="es-ES" sz="1800" b="1" dirty="0" smtClean="0">
                <a:solidFill>
                  <a:schemeClr val="tx2">
                    <a:lumMod val="75000"/>
                  </a:schemeClr>
                </a:solidFill>
                <a:latin typeface="+mj-lt"/>
                <a:cs typeface="Times New Roman" pitchFamily="18" charset="0"/>
              </a:rPr>
              <a:t>Medio Perceptual</a:t>
            </a:r>
          </a:p>
          <a:p>
            <a:pPr marL="925830" lvl="1" indent="-285750">
              <a:buFont typeface="Arial" pitchFamily="34" charset="0"/>
              <a:buChar char="•"/>
            </a:pPr>
            <a:r>
              <a:rPr lang="es-ES" sz="1800" b="1" dirty="0" smtClean="0">
                <a:solidFill>
                  <a:schemeClr val="tx2">
                    <a:lumMod val="75000"/>
                  </a:schemeClr>
                </a:solidFill>
                <a:latin typeface="+mj-lt"/>
                <a:cs typeface="Times New Roman" pitchFamily="18" charset="0"/>
              </a:rPr>
              <a:t>Riesgos Naturales e Inducidos</a:t>
            </a:r>
          </a:p>
          <a:p>
            <a:endParaRPr lang="es-ES" sz="1200" dirty="0" smtClean="0">
              <a:latin typeface="+mj-lt"/>
              <a:cs typeface="Times New Roman" pitchFamily="18" charset="0"/>
            </a:endParaRPr>
          </a:p>
          <a:p>
            <a:endParaRPr lang="es-ES" sz="1200" dirty="0">
              <a:latin typeface="+mj-lt"/>
              <a:cs typeface="Times New Roman" pitchFamily="18" charset="0"/>
            </a:endParaRPr>
          </a:p>
        </p:txBody>
      </p:sp>
      <p:sp>
        <p:nvSpPr>
          <p:cNvPr id="7" name="6 Rectángulo"/>
          <p:cNvSpPr/>
          <p:nvPr/>
        </p:nvSpPr>
        <p:spPr>
          <a:xfrm>
            <a:off x="611560" y="1314189"/>
            <a:ext cx="7416824" cy="369332"/>
          </a:xfrm>
          <a:prstGeom prst="rect">
            <a:avLst/>
          </a:prstGeom>
        </p:spPr>
        <p:txBody>
          <a:bodyPr wrap="square">
            <a:spAutoFit/>
          </a:bodyPr>
          <a:lstStyle/>
          <a:p>
            <a:r>
              <a:rPr lang="es-ES" dirty="0">
                <a:latin typeface="+mj-lt"/>
                <a:cs typeface="Times New Roman" pitchFamily="18" charset="0"/>
              </a:rPr>
              <a:t>La ficha Ambiental </a:t>
            </a:r>
            <a:r>
              <a:rPr lang="es-ES" dirty="0" smtClean="0">
                <a:latin typeface="+mj-lt"/>
                <a:cs typeface="Times New Roman" pitchFamily="18" charset="0"/>
              </a:rPr>
              <a:t>Proporcionó </a:t>
            </a:r>
            <a:r>
              <a:rPr lang="es-ES" dirty="0">
                <a:latin typeface="+mj-lt"/>
                <a:cs typeface="Times New Roman" pitchFamily="18" charset="0"/>
              </a:rPr>
              <a:t>información de diagnóstico de:</a:t>
            </a:r>
          </a:p>
        </p:txBody>
      </p:sp>
      <p:sp>
        <p:nvSpPr>
          <p:cNvPr id="8" name="7 Flecha derecha">
            <a:hlinkClick r:id="rId2" action="ppaction://hlinkfile"/>
          </p:cNvPr>
          <p:cNvSpPr/>
          <p:nvPr/>
        </p:nvSpPr>
        <p:spPr>
          <a:xfrm>
            <a:off x="6300192" y="5661248"/>
            <a:ext cx="1440160" cy="504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latin typeface="+mj-lt"/>
                <a:hlinkClick r:id="rId2" action="ppaction://hlinkfile"/>
              </a:rPr>
              <a:t>Ver</a:t>
            </a:r>
            <a:r>
              <a:rPr lang="es-ES" dirty="0" smtClean="0">
                <a:latin typeface="+mj-lt"/>
              </a:rPr>
              <a:t> ficha</a:t>
            </a:r>
            <a:endParaRPr lang="es-ES" dirty="0">
              <a:latin typeface="+mj-lt"/>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15616" y="476672"/>
            <a:ext cx="6965245" cy="883225"/>
          </a:xfrm>
        </p:spPr>
        <p:txBody>
          <a:bodyPr>
            <a:noAutofit/>
          </a:bodyPr>
          <a:lstStyle/>
          <a:p>
            <a:pPr algn="ctr"/>
            <a:r>
              <a:rPr lang="es-EC" sz="2800" b="1" dirty="0">
                <a:solidFill>
                  <a:schemeClr val="tx2">
                    <a:lumMod val="75000"/>
                  </a:schemeClr>
                </a:solidFill>
              </a:rPr>
              <a:t>Identificación de Impactos Ambientales</a:t>
            </a:r>
            <a:endParaRPr lang="es-ES" sz="2800" dirty="0"/>
          </a:p>
        </p:txBody>
      </p:sp>
      <p:graphicFrame>
        <p:nvGraphicFramePr>
          <p:cNvPr id="11" name="10 Diagrama"/>
          <p:cNvGraphicFramePr/>
          <p:nvPr>
            <p:extLst>
              <p:ext uri="{D42A27DB-BD31-4B8C-83A1-F6EECF244321}">
                <p14:modId xmlns="" xmlns:p14="http://schemas.microsoft.com/office/powerpoint/2010/main" val="3809479642"/>
              </p:ext>
            </p:extLst>
          </p:nvPr>
        </p:nvGraphicFramePr>
        <p:xfrm>
          <a:off x="395536" y="1772816"/>
          <a:ext cx="828092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 xmlns:p14="http://schemas.microsoft.com/office/powerpoint/2010/main" val="3058092388"/>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39552" y="188640"/>
            <a:ext cx="8229600" cy="782960"/>
          </a:xfrm>
        </p:spPr>
        <p:txBody>
          <a:bodyPr>
            <a:noAutofit/>
          </a:bodyPr>
          <a:lstStyle/>
          <a:p>
            <a:r>
              <a:rPr lang="es-ES" sz="4000" dirty="0" smtClean="0"/>
              <a:t>Ponderación de pasivos ambientales</a:t>
            </a:r>
            <a:endParaRPr lang="es-ES" sz="4000" dirty="0"/>
          </a:p>
        </p:txBody>
      </p:sp>
      <p:graphicFrame>
        <p:nvGraphicFramePr>
          <p:cNvPr id="4" name="3 Marcador de contenido"/>
          <p:cNvGraphicFramePr>
            <a:graphicFrameLocks noGrp="1"/>
          </p:cNvGraphicFramePr>
          <p:nvPr>
            <p:ph idx="1"/>
            <p:extLst>
              <p:ext uri="{D42A27DB-BD31-4B8C-83A1-F6EECF244321}">
                <p14:modId xmlns="" xmlns:p14="http://schemas.microsoft.com/office/powerpoint/2010/main" val="2214212800"/>
              </p:ext>
            </p:extLst>
          </p:nvPr>
        </p:nvGraphicFramePr>
        <p:xfrm>
          <a:off x="179512" y="908723"/>
          <a:ext cx="8640958" cy="5234920"/>
        </p:xfrm>
        <a:graphic>
          <a:graphicData uri="http://schemas.openxmlformats.org/drawingml/2006/table">
            <a:tbl>
              <a:tblPr firstRow="1" firstCol="1" bandRow="1">
                <a:tableStyleId>{5C22544A-7EE6-4342-B048-85BDC9FD1C3A}</a:tableStyleId>
              </a:tblPr>
              <a:tblGrid>
                <a:gridCol w="1224134"/>
                <a:gridCol w="720080"/>
                <a:gridCol w="792088"/>
                <a:gridCol w="720080"/>
                <a:gridCol w="792088"/>
                <a:gridCol w="792088"/>
                <a:gridCol w="792088"/>
                <a:gridCol w="720080"/>
                <a:gridCol w="576064"/>
                <a:gridCol w="504056"/>
                <a:gridCol w="509858"/>
                <a:gridCol w="498254"/>
              </a:tblGrid>
              <a:tr h="391156">
                <a:tc gridSpan="12">
                  <a:txBody>
                    <a:bodyPr/>
                    <a:lstStyle/>
                    <a:p>
                      <a:pPr algn="ctr">
                        <a:lnSpc>
                          <a:spcPct val="100000"/>
                        </a:lnSpc>
                        <a:spcAft>
                          <a:spcPts val="0"/>
                        </a:spcAft>
                      </a:pPr>
                      <a:r>
                        <a:rPr lang="es-EC" sz="1200" dirty="0">
                          <a:effectLst/>
                          <a:latin typeface="+mj-lt"/>
                        </a:rPr>
                        <a:t>Valoración por Atributos</a:t>
                      </a:r>
                      <a:endParaRPr lang="es-ES" sz="1800" dirty="0">
                        <a:effectLst/>
                        <a:latin typeface="+mj-lt"/>
                        <a:ea typeface="Times New Roman"/>
                        <a:cs typeface="Times New Roman"/>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396396">
                <a:tc>
                  <a:txBody>
                    <a:bodyPr/>
                    <a:lstStyle/>
                    <a:p>
                      <a:pPr algn="ctr">
                        <a:lnSpc>
                          <a:spcPct val="100000"/>
                        </a:lnSpc>
                        <a:spcAft>
                          <a:spcPts val="0"/>
                        </a:spcAft>
                      </a:pPr>
                      <a:r>
                        <a:rPr lang="es-EC" sz="1200">
                          <a:effectLst/>
                          <a:latin typeface="+mj-lt"/>
                        </a:rPr>
                        <a:t>Pasivos identificados</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b="1" dirty="0">
                          <a:effectLst/>
                          <a:latin typeface="+mj-lt"/>
                        </a:rPr>
                        <a:t>P1</a:t>
                      </a:r>
                      <a:endParaRPr lang="es-ES" sz="1800" b="1"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b="1" dirty="0">
                          <a:effectLst/>
                          <a:latin typeface="+mj-lt"/>
                        </a:rPr>
                        <a:t>P2</a:t>
                      </a:r>
                      <a:endParaRPr lang="es-ES" sz="1800" b="1"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b="1" dirty="0">
                          <a:effectLst/>
                          <a:latin typeface="+mj-lt"/>
                        </a:rPr>
                        <a:t>P3</a:t>
                      </a:r>
                      <a:endParaRPr lang="es-ES" sz="1800" b="1"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b="1" dirty="0">
                          <a:effectLst/>
                          <a:latin typeface="+mj-lt"/>
                        </a:rPr>
                        <a:t>P4</a:t>
                      </a:r>
                      <a:endParaRPr lang="es-ES" sz="1800" b="1"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b="1" dirty="0">
                          <a:effectLst/>
                          <a:latin typeface="+mj-lt"/>
                        </a:rPr>
                        <a:t>P5</a:t>
                      </a:r>
                      <a:endParaRPr lang="es-ES" sz="1800" b="1"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b="1" dirty="0">
                          <a:effectLst/>
                          <a:latin typeface="+mj-lt"/>
                        </a:rPr>
                        <a:t>P6</a:t>
                      </a:r>
                      <a:endParaRPr lang="es-ES" sz="1800" b="1"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b="1" dirty="0">
                          <a:effectLst/>
                          <a:latin typeface="+mj-lt"/>
                        </a:rPr>
                        <a:t>P7</a:t>
                      </a:r>
                      <a:endParaRPr lang="es-ES" sz="1800" b="1"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b="1" dirty="0">
                          <a:effectLst/>
                          <a:latin typeface="+mj-lt"/>
                        </a:rPr>
                        <a:t>P8</a:t>
                      </a:r>
                      <a:endParaRPr lang="es-ES" sz="1800" b="1" dirty="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b="1" dirty="0">
                          <a:effectLst/>
                          <a:latin typeface="+mj-lt"/>
                        </a:rPr>
                        <a:t>P9</a:t>
                      </a:r>
                      <a:endParaRPr lang="es-ES" sz="1800" b="1" dirty="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b="1" dirty="0">
                          <a:effectLst/>
                          <a:latin typeface="+mj-lt"/>
                        </a:rPr>
                        <a:t>P10</a:t>
                      </a:r>
                      <a:endParaRPr lang="es-ES" sz="1800" b="1" dirty="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b="1" dirty="0">
                          <a:effectLst/>
                          <a:latin typeface="+mj-lt"/>
                        </a:rPr>
                        <a:t>P11</a:t>
                      </a:r>
                      <a:endParaRPr lang="es-ES" sz="1800" b="1" dirty="0">
                        <a:effectLst/>
                        <a:latin typeface="+mj-lt"/>
                        <a:ea typeface="Times New Roman"/>
                        <a:cs typeface="Times New Roman"/>
                      </a:endParaRPr>
                    </a:p>
                  </a:txBody>
                  <a:tcPr marL="44450" marR="44450" marT="0" marB="0" anchor="ctr">
                    <a:solidFill>
                      <a:schemeClr val="accent6"/>
                    </a:solidFill>
                  </a:tcPr>
                </a:tc>
              </a:tr>
              <a:tr h="300120">
                <a:tc>
                  <a:txBody>
                    <a:bodyPr/>
                    <a:lstStyle/>
                    <a:p>
                      <a:pPr algn="ctr">
                        <a:lnSpc>
                          <a:spcPct val="100000"/>
                        </a:lnSpc>
                        <a:spcAft>
                          <a:spcPts val="0"/>
                        </a:spcAft>
                      </a:pPr>
                      <a:r>
                        <a:rPr lang="es-EC" sz="1200" dirty="0">
                          <a:effectLst/>
                          <a:latin typeface="+mj-lt"/>
                        </a:rPr>
                        <a:t>Intensidad</a:t>
                      </a:r>
                      <a:endParaRPr lang="es-ES" sz="1800"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M</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B</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B</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M</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dirty="0">
                          <a:effectLst/>
                          <a:latin typeface="+mj-lt"/>
                        </a:rPr>
                        <a:t>2 B</a:t>
                      </a:r>
                      <a:endParaRPr lang="es-ES" sz="1800"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M</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dirty="0">
                          <a:effectLst/>
                          <a:latin typeface="+mj-lt"/>
                        </a:rPr>
                        <a:t>4 M</a:t>
                      </a:r>
                      <a:endParaRPr lang="es-ES" sz="1800"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8 A</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a:effectLst/>
                          <a:latin typeface="+mj-lt"/>
                        </a:rPr>
                        <a:t>8 A</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a:effectLst/>
                          <a:latin typeface="+mj-lt"/>
                        </a:rPr>
                        <a:t>8 A</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a:effectLst/>
                          <a:latin typeface="+mj-lt"/>
                        </a:rPr>
                        <a:t>8 A</a:t>
                      </a:r>
                      <a:endParaRPr lang="es-ES" sz="1800">
                        <a:effectLst/>
                        <a:latin typeface="+mj-lt"/>
                        <a:ea typeface="Times New Roman"/>
                        <a:cs typeface="Times New Roman"/>
                      </a:endParaRPr>
                    </a:p>
                  </a:txBody>
                  <a:tcPr marL="44450" marR="44450" marT="0" marB="0" anchor="ctr">
                    <a:solidFill>
                      <a:schemeClr val="accent6"/>
                    </a:solidFill>
                  </a:tcPr>
                </a:tc>
              </a:tr>
              <a:tr h="396396">
                <a:tc>
                  <a:txBody>
                    <a:bodyPr/>
                    <a:lstStyle/>
                    <a:p>
                      <a:pPr algn="ctr">
                        <a:lnSpc>
                          <a:spcPct val="100000"/>
                        </a:lnSpc>
                        <a:spcAft>
                          <a:spcPts val="0"/>
                        </a:spcAft>
                      </a:pPr>
                      <a:r>
                        <a:rPr lang="es-EC" sz="1200">
                          <a:effectLst/>
                          <a:latin typeface="+mj-lt"/>
                        </a:rPr>
                        <a:t>Área de Influencia</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P</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P</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P</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P</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P</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P</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P</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P</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dirty="0">
                          <a:effectLst/>
                          <a:latin typeface="+mj-lt"/>
                        </a:rPr>
                        <a:t>2 P</a:t>
                      </a:r>
                      <a:endParaRPr lang="es-ES" sz="1800" dirty="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a:effectLst/>
                          <a:latin typeface="+mj-lt"/>
                        </a:rPr>
                        <a:t>2 P</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a:effectLst/>
                          <a:latin typeface="+mj-lt"/>
                        </a:rPr>
                        <a:t>2 P</a:t>
                      </a:r>
                      <a:endParaRPr lang="es-ES" sz="1800">
                        <a:effectLst/>
                        <a:latin typeface="+mj-lt"/>
                        <a:ea typeface="Times New Roman"/>
                        <a:cs typeface="Times New Roman"/>
                      </a:endParaRPr>
                    </a:p>
                  </a:txBody>
                  <a:tcPr marL="44450" marR="44450" marT="0" marB="0" anchor="ctr">
                    <a:solidFill>
                      <a:schemeClr val="accent6"/>
                    </a:solidFill>
                  </a:tcPr>
                </a:tc>
              </a:tr>
              <a:tr h="396396">
                <a:tc>
                  <a:txBody>
                    <a:bodyPr/>
                    <a:lstStyle/>
                    <a:p>
                      <a:pPr algn="ctr">
                        <a:lnSpc>
                          <a:spcPct val="100000"/>
                        </a:lnSpc>
                        <a:spcAft>
                          <a:spcPts val="0"/>
                        </a:spcAft>
                      </a:pPr>
                      <a:r>
                        <a:rPr lang="es-EC" sz="1200">
                          <a:effectLst/>
                          <a:latin typeface="+mj-lt"/>
                        </a:rPr>
                        <a:t>Plazo de Manifestación</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MP</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MP</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MP</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I</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dirty="0">
                          <a:effectLst/>
                          <a:latin typeface="+mj-lt"/>
                        </a:rPr>
                        <a:t>1  LP</a:t>
                      </a:r>
                      <a:endParaRPr lang="es-ES" sz="1800"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I</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MP</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I</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dirty="0">
                          <a:effectLst/>
                          <a:latin typeface="+mj-lt"/>
                        </a:rPr>
                        <a:t>4 I</a:t>
                      </a:r>
                      <a:endParaRPr lang="es-ES" sz="1800" dirty="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a:effectLst/>
                          <a:latin typeface="+mj-lt"/>
                        </a:rPr>
                        <a:t>4 I</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a:effectLst/>
                          <a:latin typeface="+mj-lt"/>
                        </a:rPr>
                        <a:t>4 I</a:t>
                      </a:r>
                      <a:endParaRPr lang="es-ES" sz="1800">
                        <a:effectLst/>
                        <a:latin typeface="+mj-lt"/>
                        <a:ea typeface="Times New Roman"/>
                        <a:cs typeface="Times New Roman"/>
                      </a:endParaRPr>
                    </a:p>
                  </a:txBody>
                  <a:tcPr marL="44450" marR="44450" marT="0" marB="0" anchor="ctr">
                    <a:solidFill>
                      <a:schemeClr val="accent6"/>
                    </a:solidFill>
                  </a:tcPr>
                </a:tc>
              </a:tr>
              <a:tr h="396396">
                <a:tc>
                  <a:txBody>
                    <a:bodyPr/>
                    <a:lstStyle/>
                    <a:p>
                      <a:pPr algn="ctr">
                        <a:lnSpc>
                          <a:spcPct val="100000"/>
                        </a:lnSpc>
                        <a:spcAft>
                          <a:spcPts val="0"/>
                        </a:spcAft>
                      </a:pPr>
                      <a:r>
                        <a:rPr lang="es-EC" sz="1200">
                          <a:effectLst/>
                          <a:latin typeface="+mj-lt"/>
                        </a:rPr>
                        <a:t>Permanencia del efecto</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Pe</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T</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T</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T</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dirty="0">
                          <a:effectLst/>
                          <a:latin typeface="+mj-lt"/>
                        </a:rPr>
                        <a:t>2 T</a:t>
                      </a:r>
                      <a:endParaRPr lang="es-ES" sz="1800"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T</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Pe</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Pe</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a:effectLst/>
                          <a:latin typeface="+mj-lt"/>
                        </a:rPr>
                        <a:t>4 Pe</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dirty="0">
                          <a:effectLst/>
                          <a:latin typeface="+mj-lt"/>
                        </a:rPr>
                        <a:t>4 Pe</a:t>
                      </a:r>
                      <a:endParaRPr lang="es-ES" sz="1800" dirty="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a:effectLst/>
                          <a:latin typeface="+mj-lt"/>
                        </a:rPr>
                        <a:t>4 Pe</a:t>
                      </a:r>
                      <a:endParaRPr lang="es-ES" sz="1800">
                        <a:effectLst/>
                        <a:latin typeface="+mj-lt"/>
                        <a:ea typeface="Times New Roman"/>
                        <a:cs typeface="Times New Roman"/>
                      </a:endParaRPr>
                    </a:p>
                  </a:txBody>
                  <a:tcPr marL="44450" marR="44450" marT="0" marB="0" anchor="ctr">
                    <a:solidFill>
                      <a:schemeClr val="accent6"/>
                    </a:solidFill>
                  </a:tcPr>
                </a:tc>
              </a:tr>
              <a:tr h="300120">
                <a:tc>
                  <a:txBody>
                    <a:bodyPr/>
                    <a:lstStyle/>
                    <a:p>
                      <a:pPr algn="ctr">
                        <a:lnSpc>
                          <a:spcPct val="100000"/>
                        </a:lnSpc>
                        <a:spcAft>
                          <a:spcPts val="0"/>
                        </a:spcAft>
                      </a:pPr>
                      <a:r>
                        <a:rPr lang="es-EC" sz="1200">
                          <a:effectLst/>
                          <a:latin typeface="+mj-lt"/>
                        </a:rPr>
                        <a:t>Reversibilidad</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MP</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MP</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1 CP</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MP</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dirty="0">
                          <a:effectLst/>
                          <a:latin typeface="+mj-lt"/>
                        </a:rPr>
                        <a:t>1 CP</a:t>
                      </a:r>
                      <a:endParaRPr lang="es-ES" sz="1800"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MP</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1 CP</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MP</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dirty="0">
                          <a:effectLst/>
                          <a:latin typeface="+mj-lt"/>
                        </a:rPr>
                        <a:t>2 MP</a:t>
                      </a:r>
                      <a:endParaRPr lang="es-ES" sz="1800" dirty="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dirty="0">
                          <a:effectLst/>
                          <a:latin typeface="+mj-lt"/>
                        </a:rPr>
                        <a:t>2 MP</a:t>
                      </a:r>
                      <a:endParaRPr lang="es-ES" sz="1800" dirty="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a:effectLst/>
                          <a:latin typeface="+mj-lt"/>
                        </a:rPr>
                        <a:t>2 MP</a:t>
                      </a:r>
                      <a:endParaRPr lang="es-ES" sz="1800">
                        <a:effectLst/>
                        <a:latin typeface="+mj-lt"/>
                        <a:ea typeface="Times New Roman"/>
                        <a:cs typeface="Times New Roman"/>
                      </a:endParaRPr>
                    </a:p>
                  </a:txBody>
                  <a:tcPr marL="44450" marR="44450" marT="0" marB="0" anchor="ctr">
                    <a:solidFill>
                      <a:schemeClr val="accent6"/>
                    </a:solidFill>
                  </a:tcPr>
                </a:tc>
              </a:tr>
              <a:tr h="300120">
                <a:tc>
                  <a:txBody>
                    <a:bodyPr/>
                    <a:lstStyle/>
                    <a:p>
                      <a:pPr algn="ctr">
                        <a:lnSpc>
                          <a:spcPct val="100000"/>
                        </a:lnSpc>
                        <a:spcAft>
                          <a:spcPts val="0"/>
                        </a:spcAft>
                      </a:pPr>
                      <a:r>
                        <a:rPr lang="es-EC" sz="1200">
                          <a:effectLst/>
                          <a:latin typeface="+mj-lt"/>
                        </a:rPr>
                        <a:t>Sinergia</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dirty="0">
                          <a:effectLst/>
                          <a:latin typeface="+mj-lt"/>
                        </a:rPr>
                        <a:t>2 S</a:t>
                      </a:r>
                      <a:endParaRPr lang="es-ES" sz="1800"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S</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S</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1 SS</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dirty="0">
                          <a:effectLst/>
                          <a:latin typeface="+mj-lt"/>
                        </a:rPr>
                        <a:t>4 MS</a:t>
                      </a:r>
                      <a:endParaRPr lang="es-ES" sz="1800"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1 SS</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S</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S</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a:effectLst/>
                          <a:latin typeface="+mj-lt"/>
                        </a:rPr>
                        <a:t>2 S</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dirty="0">
                          <a:effectLst/>
                          <a:latin typeface="+mj-lt"/>
                        </a:rPr>
                        <a:t>2 S</a:t>
                      </a:r>
                      <a:endParaRPr lang="es-ES" sz="1800" dirty="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a:effectLst/>
                          <a:latin typeface="+mj-lt"/>
                        </a:rPr>
                        <a:t>2 S</a:t>
                      </a:r>
                      <a:endParaRPr lang="es-ES" sz="1800">
                        <a:effectLst/>
                        <a:latin typeface="+mj-lt"/>
                        <a:ea typeface="Times New Roman"/>
                        <a:cs typeface="Times New Roman"/>
                      </a:endParaRPr>
                    </a:p>
                  </a:txBody>
                  <a:tcPr marL="44450" marR="44450" marT="0" marB="0" anchor="ctr">
                    <a:solidFill>
                      <a:schemeClr val="accent6"/>
                    </a:solidFill>
                  </a:tcPr>
                </a:tc>
              </a:tr>
              <a:tr h="300120">
                <a:tc>
                  <a:txBody>
                    <a:bodyPr/>
                    <a:lstStyle/>
                    <a:p>
                      <a:pPr algn="ctr">
                        <a:lnSpc>
                          <a:spcPct val="100000"/>
                        </a:lnSpc>
                        <a:spcAft>
                          <a:spcPts val="0"/>
                        </a:spcAft>
                      </a:pPr>
                      <a:r>
                        <a:rPr lang="es-EC" sz="1200">
                          <a:effectLst/>
                          <a:latin typeface="+mj-lt"/>
                        </a:rPr>
                        <a:t>Acumulación</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Ac</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Ac</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Ac</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Ac</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Ac</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Ac</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Ac</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Ac</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a:effectLst/>
                          <a:latin typeface="+mj-lt"/>
                        </a:rPr>
                        <a:t>4 Ac</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a:effectLst/>
                          <a:latin typeface="+mj-lt"/>
                        </a:rPr>
                        <a:t>4 Ac</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a:effectLst/>
                          <a:latin typeface="+mj-lt"/>
                        </a:rPr>
                        <a:t>4 Ac</a:t>
                      </a:r>
                      <a:endParaRPr lang="es-ES" sz="1800">
                        <a:effectLst/>
                        <a:latin typeface="+mj-lt"/>
                        <a:ea typeface="Times New Roman"/>
                        <a:cs typeface="Times New Roman"/>
                      </a:endParaRPr>
                    </a:p>
                  </a:txBody>
                  <a:tcPr marL="44450" marR="44450" marT="0" marB="0" anchor="ctr">
                    <a:solidFill>
                      <a:schemeClr val="accent6"/>
                    </a:solidFill>
                  </a:tcPr>
                </a:tc>
              </a:tr>
              <a:tr h="396396">
                <a:tc>
                  <a:txBody>
                    <a:bodyPr/>
                    <a:lstStyle/>
                    <a:p>
                      <a:pPr algn="ctr">
                        <a:lnSpc>
                          <a:spcPct val="100000"/>
                        </a:lnSpc>
                        <a:spcAft>
                          <a:spcPts val="0"/>
                        </a:spcAft>
                      </a:pPr>
                      <a:r>
                        <a:rPr lang="es-EC" sz="1200">
                          <a:effectLst/>
                          <a:latin typeface="+mj-lt"/>
                        </a:rPr>
                        <a:t>Relación causa-efecto</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D</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1 In</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D</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D</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D</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D</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1 In</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D</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a:effectLst/>
                          <a:latin typeface="+mj-lt"/>
                        </a:rPr>
                        <a:t>4 D</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a:effectLst/>
                          <a:latin typeface="+mj-lt"/>
                        </a:rPr>
                        <a:t>4 D</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a:effectLst/>
                          <a:latin typeface="+mj-lt"/>
                        </a:rPr>
                        <a:t>4 D</a:t>
                      </a:r>
                      <a:endParaRPr lang="es-ES" sz="1800">
                        <a:effectLst/>
                        <a:latin typeface="+mj-lt"/>
                        <a:ea typeface="Times New Roman"/>
                        <a:cs typeface="Times New Roman"/>
                      </a:endParaRPr>
                    </a:p>
                  </a:txBody>
                  <a:tcPr marL="44450" marR="44450" marT="0" marB="0" anchor="ctr">
                    <a:solidFill>
                      <a:schemeClr val="accent6"/>
                    </a:solidFill>
                  </a:tcPr>
                </a:tc>
              </a:tr>
              <a:tr h="482394">
                <a:tc>
                  <a:txBody>
                    <a:bodyPr/>
                    <a:lstStyle/>
                    <a:p>
                      <a:pPr algn="ctr">
                        <a:lnSpc>
                          <a:spcPct val="100000"/>
                        </a:lnSpc>
                        <a:spcAft>
                          <a:spcPts val="0"/>
                        </a:spcAft>
                      </a:pPr>
                      <a:r>
                        <a:rPr lang="es-EC" sz="1200">
                          <a:effectLst/>
                          <a:latin typeface="+mj-lt"/>
                        </a:rPr>
                        <a:t>Regularidad de manifestación</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dirty="0">
                          <a:effectLst/>
                          <a:latin typeface="+mj-lt"/>
                        </a:rPr>
                        <a:t>4 Co</a:t>
                      </a:r>
                      <a:endParaRPr lang="es-ES" sz="1800"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Co</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1 Ir</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Co</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1 Ir</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dirty="0">
                          <a:effectLst/>
                          <a:latin typeface="+mj-lt"/>
                        </a:rPr>
                        <a:t>4 Co</a:t>
                      </a:r>
                      <a:endParaRPr lang="es-ES" sz="1800"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Co</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Co</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a:effectLst/>
                          <a:latin typeface="+mj-lt"/>
                        </a:rPr>
                        <a:t>4 Co</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a:effectLst/>
                          <a:latin typeface="+mj-lt"/>
                        </a:rPr>
                        <a:t>4 Co</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a:effectLst/>
                          <a:latin typeface="+mj-lt"/>
                        </a:rPr>
                        <a:t>4 Co</a:t>
                      </a:r>
                      <a:endParaRPr lang="es-ES" sz="1800">
                        <a:effectLst/>
                        <a:latin typeface="+mj-lt"/>
                        <a:ea typeface="Times New Roman"/>
                        <a:cs typeface="Times New Roman"/>
                      </a:endParaRPr>
                    </a:p>
                  </a:txBody>
                  <a:tcPr marL="44450" marR="44450" marT="0" marB="0" anchor="ctr">
                    <a:solidFill>
                      <a:schemeClr val="accent6"/>
                    </a:solidFill>
                  </a:tcPr>
                </a:tc>
              </a:tr>
              <a:tr h="300120">
                <a:tc>
                  <a:txBody>
                    <a:bodyPr/>
                    <a:lstStyle/>
                    <a:p>
                      <a:pPr algn="ctr">
                        <a:lnSpc>
                          <a:spcPct val="100000"/>
                        </a:lnSpc>
                        <a:spcAft>
                          <a:spcPts val="0"/>
                        </a:spcAft>
                      </a:pPr>
                      <a:r>
                        <a:rPr lang="es-EC" sz="1200">
                          <a:effectLst/>
                          <a:latin typeface="+mj-lt"/>
                        </a:rPr>
                        <a:t>Recuperabilidad</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dirty="0">
                          <a:effectLst/>
                          <a:latin typeface="+mj-lt"/>
                        </a:rPr>
                        <a:t>4 Mi</a:t>
                      </a:r>
                      <a:endParaRPr lang="es-ES" sz="1800"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R</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R</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R</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Mi</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dirty="0">
                          <a:effectLst/>
                          <a:latin typeface="+mj-lt"/>
                        </a:rPr>
                        <a:t>2 R</a:t>
                      </a:r>
                      <a:endParaRPr lang="es-ES" sz="1800"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2 R</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a:effectLst/>
                          <a:latin typeface="+mj-lt"/>
                        </a:rPr>
                        <a:t>4 Mi</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a:effectLst/>
                          <a:latin typeface="+mj-lt"/>
                        </a:rPr>
                        <a:t>4 Mi</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a:effectLst/>
                          <a:latin typeface="+mj-lt"/>
                        </a:rPr>
                        <a:t>4 Mi</a:t>
                      </a:r>
                      <a:endParaRPr lang="es-ES" sz="180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dirty="0">
                          <a:effectLst/>
                          <a:latin typeface="+mj-lt"/>
                        </a:rPr>
                        <a:t>4 Mi</a:t>
                      </a:r>
                      <a:endParaRPr lang="es-ES" sz="1800" dirty="0">
                        <a:effectLst/>
                        <a:latin typeface="+mj-lt"/>
                        <a:ea typeface="Times New Roman"/>
                        <a:cs typeface="Times New Roman"/>
                      </a:endParaRPr>
                    </a:p>
                  </a:txBody>
                  <a:tcPr marL="44450" marR="44450" marT="0" marB="0" anchor="ctr">
                    <a:solidFill>
                      <a:schemeClr val="accent6"/>
                    </a:solidFill>
                  </a:tcPr>
                </a:tc>
              </a:tr>
              <a:tr h="396396">
                <a:tc>
                  <a:txBody>
                    <a:bodyPr/>
                    <a:lstStyle/>
                    <a:p>
                      <a:pPr algn="ctr">
                        <a:lnSpc>
                          <a:spcPct val="100000"/>
                        </a:lnSpc>
                        <a:spcAft>
                          <a:spcPts val="0"/>
                        </a:spcAft>
                      </a:pPr>
                      <a:r>
                        <a:rPr lang="es-EC" sz="1200">
                          <a:effectLst/>
                          <a:latin typeface="+mj-lt"/>
                        </a:rPr>
                        <a:t>Valor de Importancia</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b="1" dirty="0">
                          <a:effectLst/>
                          <a:latin typeface="+mj-lt"/>
                        </a:rPr>
                        <a:t>42</a:t>
                      </a:r>
                      <a:endParaRPr lang="es-ES" sz="1800" b="1"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b="1" dirty="0">
                          <a:effectLst/>
                          <a:latin typeface="+mj-lt"/>
                        </a:rPr>
                        <a:t>29</a:t>
                      </a:r>
                      <a:endParaRPr lang="es-ES" sz="1800" b="1"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b="1" dirty="0">
                          <a:effectLst/>
                          <a:latin typeface="+mj-lt"/>
                        </a:rPr>
                        <a:t>28</a:t>
                      </a:r>
                      <a:endParaRPr lang="es-ES" sz="1800" b="1"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b="1" dirty="0">
                          <a:effectLst/>
                          <a:latin typeface="+mj-lt"/>
                        </a:rPr>
                        <a:t>39</a:t>
                      </a:r>
                      <a:endParaRPr lang="es-ES" sz="1800" b="1"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b="1" dirty="0">
                          <a:effectLst/>
                          <a:latin typeface="+mj-lt"/>
                        </a:rPr>
                        <a:t>31</a:t>
                      </a:r>
                      <a:endParaRPr lang="es-ES" sz="1800" b="1"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b="1" dirty="0">
                          <a:effectLst/>
                          <a:latin typeface="+mj-lt"/>
                        </a:rPr>
                        <a:t>39</a:t>
                      </a:r>
                      <a:endParaRPr lang="es-ES" sz="1800" b="1"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b="1" dirty="0">
                          <a:effectLst/>
                          <a:latin typeface="+mj-lt"/>
                        </a:rPr>
                        <a:t>36</a:t>
                      </a:r>
                      <a:endParaRPr lang="es-ES" sz="1800" b="1"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b="1" dirty="0">
                          <a:effectLst/>
                          <a:latin typeface="+mj-lt"/>
                        </a:rPr>
                        <a:t>56</a:t>
                      </a:r>
                      <a:endParaRPr lang="es-ES" sz="1800" b="1" dirty="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b="1" dirty="0">
                          <a:effectLst/>
                          <a:latin typeface="+mj-lt"/>
                        </a:rPr>
                        <a:t>56</a:t>
                      </a:r>
                      <a:endParaRPr lang="es-ES" sz="1800" b="1" dirty="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b="1" dirty="0">
                          <a:effectLst/>
                          <a:latin typeface="+mj-lt"/>
                        </a:rPr>
                        <a:t>56</a:t>
                      </a:r>
                      <a:endParaRPr lang="es-ES" sz="1800" b="1" dirty="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b="1" dirty="0">
                          <a:effectLst/>
                          <a:latin typeface="+mj-lt"/>
                        </a:rPr>
                        <a:t>56</a:t>
                      </a:r>
                      <a:endParaRPr lang="es-ES" sz="1800" b="1" dirty="0">
                        <a:effectLst/>
                        <a:latin typeface="+mj-lt"/>
                        <a:ea typeface="Times New Roman"/>
                        <a:cs typeface="Times New Roman"/>
                      </a:endParaRPr>
                    </a:p>
                  </a:txBody>
                  <a:tcPr marL="44450" marR="44450" marT="0" marB="0" anchor="ctr">
                    <a:solidFill>
                      <a:schemeClr val="accent6"/>
                    </a:solidFill>
                  </a:tcPr>
                </a:tc>
              </a:tr>
              <a:tr h="482394">
                <a:tc>
                  <a:txBody>
                    <a:bodyPr/>
                    <a:lstStyle/>
                    <a:p>
                      <a:pPr algn="ctr">
                        <a:lnSpc>
                          <a:spcPct val="100000"/>
                        </a:lnSpc>
                        <a:spcAft>
                          <a:spcPts val="0"/>
                        </a:spcAft>
                      </a:pPr>
                      <a:r>
                        <a:rPr lang="es-EC" sz="1200">
                          <a:effectLst/>
                          <a:latin typeface="+mj-lt"/>
                        </a:rPr>
                        <a:t>Rango</a:t>
                      </a:r>
                      <a:endParaRPr lang="es-ES" sz="180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100" b="1" dirty="0">
                          <a:effectLst/>
                          <a:latin typeface="+mj-lt"/>
                        </a:rPr>
                        <a:t>Moderado</a:t>
                      </a:r>
                      <a:endParaRPr lang="es-ES" sz="1600" b="1"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100" b="1" dirty="0">
                          <a:effectLst/>
                          <a:latin typeface="+mj-lt"/>
                        </a:rPr>
                        <a:t>Moderado</a:t>
                      </a:r>
                      <a:endParaRPr lang="es-ES" sz="1600" b="1"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100" b="1" dirty="0">
                          <a:effectLst/>
                          <a:latin typeface="+mj-lt"/>
                        </a:rPr>
                        <a:t>Moderado</a:t>
                      </a:r>
                      <a:endParaRPr lang="es-ES" sz="1600" b="1"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100" b="1" dirty="0">
                          <a:effectLst/>
                          <a:latin typeface="+mj-lt"/>
                        </a:rPr>
                        <a:t>Moderado</a:t>
                      </a:r>
                      <a:endParaRPr lang="es-ES" sz="1600" b="1"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100" b="1" dirty="0">
                          <a:effectLst/>
                          <a:latin typeface="+mj-lt"/>
                        </a:rPr>
                        <a:t>Moderado</a:t>
                      </a:r>
                      <a:endParaRPr lang="es-ES" sz="1600" b="1"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100" b="1" dirty="0">
                          <a:effectLst/>
                          <a:latin typeface="+mj-lt"/>
                        </a:rPr>
                        <a:t>Moderado</a:t>
                      </a:r>
                      <a:endParaRPr lang="es-ES" sz="1600" b="1"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100" b="1" dirty="0">
                          <a:effectLst/>
                          <a:latin typeface="+mj-lt"/>
                        </a:rPr>
                        <a:t>Moderado</a:t>
                      </a:r>
                      <a:endParaRPr lang="es-ES" sz="1600" b="1" dirty="0">
                        <a:effectLst/>
                        <a:latin typeface="+mj-lt"/>
                        <a:ea typeface="Times New Roman"/>
                        <a:cs typeface="Times New Roman"/>
                      </a:endParaRPr>
                    </a:p>
                  </a:txBody>
                  <a:tcPr marL="44450" marR="44450" marT="0" marB="0" anchor="ctr"/>
                </a:tc>
                <a:tc>
                  <a:txBody>
                    <a:bodyPr/>
                    <a:lstStyle/>
                    <a:p>
                      <a:pPr algn="ctr">
                        <a:lnSpc>
                          <a:spcPct val="100000"/>
                        </a:lnSpc>
                        <a:spcAft>
                          <a:spcPts val="0"/>
                        </a:spcAft>
                      </a:pPr>
                      <a:r>
                        <a:rPr lang="es-EC" sz="1200" b="1" dirty="0">
                          <a:effectLst/>
                          <a:latin typeface="+mj-lt"/>
                        </a:rPr>
                        <a:t>Alto</a:t>
                      </a:r>
                      <a:endParaRPr lang="es-ES" sz="1800" b="1" dirty="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b="1" dirty="0">
                          <a:effectLst/>
                          <a:latin typeface="+mj-lt"/>
                        </a:rPr>
                        <a:t>Alto</a:t>
                      </a:r>
                      <a:endParaRPr lang="es-ES" sz="1800" b="1" dirty="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b="1" dirty="0">
                          <a:effectLst/>
                          <a:latin typeface="+mj-lt"/>
                        </a:rPr>
                        <a:t>Alto</a:t>
                      </a:r>
                      <a:endParaRPr lang="es-ES" sz="1800" b="1" dirty="0">
                        <a:effectLst/>
                        <a:latin typeface="+mj-lt"/>
                        <a:ea typeface="Times New Roman"/>
                        <a:cs typeface="Times New Roman"/>
                      </a:endParaRPr>
                    </a:p>
                  </a:txBody>
                  <a:tcPr marL="44450" marR="44450" marT="0" marB="0" anchor="ctr">
                    <a:solidFill>
                      <a:schemeClr val="accent6"/>
                    </a:solidFill>
                  </a:tcPr>
                </a:tc>
                <a:tc>
                  <a:txBody>
                    <a:bodyPr/>
                    <a:lstStyle/>
                    <a:p>
                      <a:pPr algn="ctr">
                        <a:lnSpc>
                          <a:spcPct val="100000"/>
                        </a:lnSpc>
                        <a:spcAft>
                          <a:spcPts val="0"/>
                        </a:spcAft>
                      </a:pPr>
                      <a:r>
                        <a:rPr lang="es-EC" sz="1200" b="1" dirty="0">
                          <a:effectLst/>
                          <a:latin typeface="+mj-lt"/>
                        </a:rPr>
                        <a:t>Alto</a:t>
                      </a:r>
                      <a:endParaRPr lang="es-ES" sz="1800" b="1" dirty="0">
                        <a:effectLst/>
                        <a:latin typeface="+mj-lt"/>
                        <a:ea typeface="Times New Roman"/>
                        <a:cs typeface="Times New Roman"/>
                      </a:endParaRPr>
                    </a:p>
                  </a:txBody>
                  <a:tcPr marL="44450" marR="44450" marT="0" marB="0" anchor="ctr">
                    <a:solidFill>
                      <a:schemeClr val="accent6"/>
                    </a:solidFill>
                  </a:tcPr>
                </a:tc>
              </a:tr>
            </a:tbl>
          </a:graphicData>
        </a:graphic>
      </p:graphicFrame>
      <p:sp>
        <p:nvSpPr>
          <p:cNvPr id="5" name="4 Rectángulo"/>
          <p:cNvSpPr/>
          <p:nvPr/>
        </p:nvSpPr>
        <p:spPr>
          <a:xfrm>
            <a:off x="179512" y="6165304"/>
            <a:ext cx="8784976" cy="577081"/>
          </a:xfrm>
          <a:prstGeom prst="rect">
            <a:avLst/>
          </a:prstGeom>
        </p:spPr>
        <p:txBody>
          <a:bodyPr wrap="square">
            <a:spAutoFit/>
          </a:bodyPr>
          <a:lstStyle/>
          <a:p>
            <a:r>
              <a:rPr lang="es-ES" sz="1050" dirty="0"/>
              <a:t>Siglas: M = Media; B = Baja; A = Alta; P =Puntual; LP = Largo Plazo; MP Medio Plazo; I = Inmediato; T = Temporal; Pe = Permanente; CP = Corto Plazo</a:t>
            </a:r>
            <a:r>
              <a:rPr lang="es-ES" sz="1050" dirty="0" smtClean="0"/>
              <a:t>; </a:t>
            </a:r>
            <a:r>
              <a:rPr lang="es-ES" sz="1050" dirty="0"/>
              <a:t>SS = Sin sinergismo; S = Sinérgico; Ac = Acumulativo; In = Indirecto; D = Directo; Ir = Irregular; Co = Continuo; R = Recuperable; Mi = Mitigable. </a:t>
            </a:r>
          </a:p>
        </p:txBody>
      </p:sp>
    </p:spTree>
    <p:extLst>
      <p:ext uri="{BB962C8B-B14F-4D97-AF65-F5344CB8AC3E}">
        <p14:creationId xmlns="" xmlns:p14="http://schemas.microsoft.com/office/powerpoint/2010/main" val="257408655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1000100" y="1571612"/>
            <a:ext cx="7500990" cy="1569660"/>
          </a:xfrm>
          <a:prstGeom prst="rect">
            <a:avLst/>
          </a:prstGeom>
        </p:spPr>
        <p:txBody>
          <a:bodyPr wrap="square">
            <a:spAutoFit/>
          </a:bodyPr>
          <a:lstStyle/>
          <a:p>
            <a:pPr algn="ctr">
              <a:buNone/>
            </a:pPr>
            <a:r>
              <a:rPr lang="es-EC" sz="2400" b="1" dirty="0">
                <a:solidFill>
                  <a:schemeClr val="bg2">
                    <a:lumMod val="20000"/>
                    <a:lumOff val="80000"/>
                  </a:schemeClr>
                </a:solidFill>
                <a:latin typeface="Arial" pitchFamily="34" charset="0"/>
                <a:cs typeface="Arial" pitchFamily="34" charset="0"/>
              </a:rPr>
              <a:t>ELABORACIÓN DEL PLAN </a:t>
            </a:r>
            <a:r>
              <a:rPr lang="es-EC" sz="2400" b="1" dirty="0" smtClean="0">
                <a:solidFill>
                  <a:schemeClr val="bg2">
                    <a:lumMod val="20000"/>
                    <a:lumOff val="80000"/>
                  </a:schemeClr>
                </a:solidFill>
                <a:latin typeface="Arial" pitchFamily="34" charset="0"/>
                <a:cs typeface="Arial" pitchFamily="34" charset="0"/>
              </a:rPr>
              <a:t>DE MANEJO DE LA FUENTE HÍDRICA LAS PREÑADILLAS QUE ABASTECE DE AGUA PARA CONSUMO HUMANO A LA CIUDAD DE MIRA, PROVINCIA DEL CARCHI</a:t>
            </a:r>
            <a:r>
              <a:rPr lang="es-EC" sz="2400" b="1" dirty="0" smtClean="0">
                <a:solidFill>
                  <a:schemeClr val="bg2">
                    <a:lumMod val="20000"/>
                    <a:lumOff val="80000"/>
                  </a:schemeClr>
                </a:solidFill>
              </a:rPr>
              <a:t>.</a:t>
            </a:r>
            <a:endParaRPr lang="es-EC" sz="2400" dirty="0" smtClean="0">
              <a:solidFill>
                <a:schemeClr val="bg2">
                  <a:lumMod val="20000"/>
                  <a:lumOff val="80000"/>
                </a:schemeClr>
              </a:solidFill>
            </a:endParaRPr>
          </a:p>
        </p:txBody>
      </p:sp>
      <p:sp>
        <p:nvSpPr>
          <p:cNvPr id="8" name="7 Rectángulo"/>
          <p:cNvSpPr/>
          <p:nvPr/>
        </p:nvSpPr>
        <p:spPr>
          <a:xfrm>
            <a:off x="2357422" y="3643314"/>
            <a:ext cx="4572000" cy="1200329"/>
          </a:xfrm>
          <a:prstGeom prst="rect">
            <a:avLst/>
          </a:prstGeom>
        </p:spPr>
        <p:txBody>
          <a:bodyPr>
            <a:spAutoFit/>
          </a:bodyPr>
          <a:lstStyle/>
          <a:p>
            <a:pPr algn="ctr"/>
            <a:r>
              <a:rPr lang="es-ES" b="1" dirty="0" smtClean="0">
                <a:solidFill>
                  <a:schemeClr val="bg2">
                    <a:lumMod val="20000"/>
                    <a:lumOff val="80000"/>
                  </a:schemeClr>
                </a:solidFill>
                <a:latin typeface="Arial" pitchFamily="34" charset="0"/>
                <a:cs typeface="Arial" pitchFamily="34" charset="0"/>
              </a:rPr>
              <a:t>Directora: </a:t>
            </a:r>
            <a:r>
              <a:rPr lang="es-ES" dirty="0" smtClean="0">
                <a:solidFill>
                  <a:schemeClr val="bg2">
                    <a:lumMod val="20000"/>
                    <a:lumOff val="80000"/>
                  </a:schemeClr>
                </a:solidFill>
                <a:latin typeface="Arial" pitchFamily="34" charset="0"/>
                <a:cs typeface="Arial" pitchFamily="34" charset="0"/>
              </a:rPr>
              <a:t>Ing. Mónica León</a:t>
            </a:r>
          </a:p>
          <a:p>
            <a:pPr algn="ctr"/>
            <a:endParaRPr lang="es-ES" dirty="0" smtClean="0">
              <a:solidFill>
                <a:schemeClr val="bg2">
                  <a:lumMod val="20000"/>
                  <a:lumOff val="80000"/>
                </a:schemeClr>
              </a:solidFill>
              <a:latin typeface="Arial" pitchFamily="34" charset="0"/>
              <a:cs typeface="Arial" pitchFamily="34" charset="0"/>
            </a:endParaRPr>
          </a:p>
          <a:p>
            <a:pPr algn="ctr"/>
            <a:endParaRPr lang="es-ES" dirty="0" smtClean="0">
              <a:solidFill>
                <a:schemeClr val="bg2">
                  <a:lumMod val="20000"/>
                  <a:lumOff val="80000"/>
                </a:schemeClr>
              </a:solidFill>
              <a:latin typeface="Arial" pitchFamily="34" charset="0"/>
              <a:cs typeface="Arial" pitchFamily="34" charset="0"/>
            </a:endParaRPr>
          </a:p>
          <a:p>
            <a:pPr algn="ctr"/>
            <a:r>
              <a:rPr lang="es-ES" b="1" dirty="0" smtClean="0">
                <a:solidFill>
                  <a:schemeClr val="bg2">
                    <a:lumMod val="20000"/>
                    <a:lumOff val="80000"/>
                  </a:schemeClr>
                </a:solidFill>
                <a:latin typeface="Arial" pitchFamily="34" charset="0"/>
                <a:cs typeface="Arial" pitchFamily="34" charset="0"/>
              </a:rPr>
              <a:t>Autor: </a:t>
            </a:r>
            <a:r>
              <a:rPr lang="es-ES" dirty="0" smtClean="0">
                <a:solidFill>
                  <a:schemeClr val="bg2">
                    <a:lumMod val="20000"/>
                    <a:lumOff val="80000"/>
                  </a:schemeClr>
                </a:solidFill>
                <a:latin typeface="Arial" pitchFamily="34" charset="0"/>
                <a:cs typeface="Arial" pitchFamily="34" charset="0"/>
              </a:rPr>
              <a:t>Diego Geovanny Bracho Palacios</a:t>
            </a:r>
            <a:endParaRPr lang="es-ES" dirty="0">
              <a:solidFill>
                <a:schemeClr val="bg2">
                  <a:lumMod val="20000"/>
                  <a:lumOff val="80000"/>
                </a:schemeClr>
              </a:solidFill>
              <a:latin typeface="Arial" pitchFamily="34" charset="0"/>
              <a:cs typeface="Arial" pitchFamily="34" charset="0"/>
            </a:endParaRPr>
          </a:p>
        </p:txBody>
      </p:sp>
      <p:sp>
        <p:nvSpPr>
          <p:cNvPr id="9" name="8 Rectángulo"/>
          <p:cNvSpPr/>
          <p:nvPr/>
        </p:nvSpPr>
        <p:spPr>
          <a:xfrm>
            <a:off x="3324588" y="5357826"/>
            <a:ext cx="2993128" cy="369332"/>
          </a:xfrm>
          <a:prstGeom prst="rect">
            <a:avLst/>
          </a:prstGeom>
        </p:spPr>
        <p:txBody>
          <a:bodyPr wrap="none">
            <a:spAutoFit/>
          </a:bodyPr>
          <a:lstStyle/>
          <a:p>
            <a:pPr algn="ctr"/>
            <a:r>
              <a:rPr lang="es-ES" dirty="0" smtClean="0">
                <a:solidFill>
                  <a:schemeClr val="bg2">
                    <a:lumMod val="20000"/>
                    <a:lumOff val="80000"/>
                  </a:schemeClr>
                </a:solidFill>
                <a:latin typeface="Arial" pitchFamily="34" charset="0"/>
                <a:cs typeface="Arial" pitchFamily="34" charset="0"/>
              </a:rPr>
              <a:t>Ibarra, 17 de junio del 2014</a:t>
            </a:r>
            <a:endParaRPr lang="es-ES" dirty="0">
              <a:solidFill>
                <a:schemeClr val="bg2">
                  <a:lumMod val="20000"/>
                  <a:lumOff val="8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611560" y="2276872"/>
            <a:ext cx="8229600" cy="1359024"/>
          </a:xfrm>
          <a:solidFill>
            <a:schemeClr val="accent3">
              <a:lumMod val="40000"/>
              <a:lumOff val="60000"/>
              <a:alpha val="60000"/>
            </a:schemeClr>
          </a:solidFill>
        </p:spPr>
        <p:txBody>
          <a:bodyPr>
            <a:normAutofit fontScale="90000"/>
          </a:bodyPr>
          <a:lstStyle/>
          <a:p>
            <a:pPr algn="r"/>
            <a:r>
              <a:rPr lang="es-EC" b="1" dirty="0" smtClean="0"/>
              <a:t>Propuesta del </a:t>
            </a:r>
            <a:br>
              <a:rPr lang="es-EC" b="1" dirty="0" smtClean="0"/>
            </a:br>
            <a:r>
              <a:rPr lang="es-EC" b="1" dirty="0" smtClean="0"/>
              <a:t>Plan de Manejo</a:t>
            </a:r>
            <a:endParaRPr lang="es-EC" b="1"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188640"/>
            <a:ext cx="8229600" cy="1143000"/>
          </a:xfrm>
        </p:spPr>
        <p:txBody>
          <a:bodyPr>
            <a:normAutofit/>
          </a:bodyPr>
          <a:lstStyle/>
          <a:p>
            <a:r>
              <a:rPr lang="es-ES" sz="4400" b="1" dirty="0" smtClean="0"/>
              <a:t>Análisis FODA</a:t>
            </a:r>
            <a:endParaRPr lang="es-ES" sz="4400" b="1" dirty="0"/>
          </a:p>
        </p:txBody>
      </p:sp>
      <p:graphicFrame>
        <p:nvGraphicFramePr>
          <p:cNvPr id="4" name="3 Marcador de contenido"/>
          <p:cNvGraphicFramePr>
            <a:graphicFrameLocks noGrp="1"/>
          </p:cNvGraphicFramePr>
          <p:nvPr>
            <p:ph idx="1"/>
            <p:extLst>
              <p:ext uri="{D42A27DB-BD31-4B8C-83A1-F6EECF244321}">
                <p14:modId xmlns="" xmlns:p14="http://schemas.microsoft.com/office/powerpoint/2010/main" val="3216449013"/>
              </p:ext>
            </p:extLst>
          </p:nvPr>
        </p:nvGraphicFramePr>
        <p:xfrm>
          <a:off x="395536" y="1340768"/>
          <a:ext cx="7632848" cy="5486420"/>
        </p:xfrm>
        <a:graphic>
          <a:graphicData uri="http://schemas.openxmlformats.org/drawingml/2006/table">
            <a:tbl>
              <a:tblPr firstRow="1" firstCol="1" bandRow="1">
                <a:tableStyleId>{5C22544A-7EE6-4342-B048-85BDC9FD1C3A}</a:tableStyleId>
              </a:tblPr>
              <a:tblGrid>
                <a:gridCol w="1296144"/>
                <a:gridCol w="6336704"/>
              </a:tblGrid>
              <a:tr h="307420">
                <a:tc>
                  <a:txBody>
                    <a:bodyPr/>
                    <a:lstStyle/>
                    <a:p>
                      <a:pPr algn="ctr">
                        <a:lnSpc>
                          <a:spcPct val="115000"/>
                        </a:lnSpc>
                        <a:spcAft>
                          <a:spcPts val="0"/>
                        </a:spcAft>
                      </a:pPr>
                      <a:endParaRPr lang="es-ES" sz="1800" dirty="0">
                        <a:effectLst/>
                        <a:latin typeface="+mj-lt"/>
                        <a:ea typeface="Calibri"/>
                        <a:cs typeface="Times New Roman" pitchFamily="18" charset="0"/>
                      </a:endParaRPr>
                    </a:p>
                  </a:txBody>
                  <a:tcPr marL="68580" marR="68580" marT="0" marB="0"/>
                </a:tc>
                <a:tc>
                  <a:txBody>
                    <a:bodyPr/>
                    <a:lstStyle/>
                    <a:p>
                      <a:pPr algn="ctr">
                        <a:lnSpc>
                          <a:spcPct val="115000"/>
                        </a:lnSpc>
                        <a:spcAft>
                          <a:spcPts val="0"/>
                        </a:spcAft>
                      </a:pPr>
                      <a:r>
                        <a:rPr lang="es-EC" sz="2400" dirty="0">
                          <a:effectLst/>
                          <a:latin typeface="+mj-lt"/>
                          <a:cs typeface="Times New Roman" pitchFamily="18" charset="0"/>
                        </a:rPr>
                        <a:t>Fortalezas</a:t>
                      </a:r>
                      <a:endParaRPr lang="es-ES" sz="3200" dirty="0">
                        <a:effectLst/>
                        <a:latin typeface="+mj-lt"/>
                        <a:ea typeface="Calibri"/>
                        <a:cs typeface="Times New Roman" pitchFamily="18" charset="0"/>
                      </a:endParaRPr>
                    </a:p>
                  </a:txBody>
                  <a:tcPr marL="68580" marR="68580" marT="0" marB="0"/>
                </a:tc>
              </a:tr>
              <a:tr h="5065796">
                <a:tc>
                  <a:txBody>
                    <a:bodyPr/>
                    <a:lstStyle/>
                    <a:p>
                      <a:pPr algn="ctr">
                        <a:lnSpc>
                          <a:spcPct val="115000"/>
                        </a:lnSpc>
                        <a:spcAft>
                          <a:spcPts val="0"/>
                        </a:spcAft>
                      </a:pPr>
                      <a:r>
                        <a:rPr lang="es-EC" sz="2000" dirty="0">
                          <a:effectLst/>
                          <a:latin typeface="+mj-lt"/>
                          <a:cs typeface="Times New Roman" pitchFamily="18" charset="0"/>
                        </a:rPr>
                        <a:t>Análisis </a:t>
                      </a:r>
                      <a:endParaRPr lang="es-EC" sz="2000" dirty="0" smtClean="0">
                        <a:effectLst/>
                        <a:latin typeface="+mj-lt"/>
                        <a:cs typeface="Times New Roman" pitchFamily="18" charset="0"/>
                      </a:endParaRPr>
                    </a:p>
                    <a:p>
                      <a:pPr algn="ctr">
                        <a:lnSpc>
                          <a:spcPct val="115000"/>
                        </a:lnSpc>
                        <a:spcAft>
                          <a:spcPts val="0"/>
                        </a:spcAft>
                      </a:pPr>
                      <a:r>
                        <a:rPr lang="es-EC" sz="2000" dirty="0" smtClean="0">
                          <a:effectLst/>
                          <a:latin typeface="+mj-lt"/>
                          <a:cs typeface="Times New Roman" pitchFamily="18" charset="0"/>
                        </a:rPr>
                        <a:t>Interno</a:t>
                      </a:r>
                      <a:endParaRPr lang="es-ES" sz="2800" dirty="0">
                        <a:effectLst/>
                        <a:latin typeface="+mj-lt"/>
                        <a:ea typeface="Calibri"/>
                        <a:cs typeface="Times New Roman" pitchFamily="18" charset="0"/>
                      </a:endParaRPr>
                    </a:p>
                  </a:txBody>
                  <a:tcPr marL="68580" marR="68580" marT="0" marB="0" anchor="ctr"/>
                </a:tc>
                <a:tc>
                  <a:txBody>
                    <a:bodyPr/>
                    <a:lstStyle/>
                    <a:p>
                      <a:pPr lvl="0">
                        <a:buFont typeface="Arial" pitchFamily="34" charset="0"/>
                        <a:buNone/>
                      </a:pPr>
                      <a:endParaRPr kumimoji="0" lang="es-EC" sz="1800" kern="1200" dirty="0" smtClean="0">
                        <a:solidFill>
                          <a:schemeClr val="dk1"/>
                        </a:solidFill>
                        <a:latin typeface="+mj-lt"/>
                        <a:ea typeface="+mn-ea"/>
                        <a:cs typeface="+mn-cs"/>
                      </a:endParaRPr>
                    </a:p>
                    <a:p>
                      <a:pPr lvl="0">
                        <a:buFont typeface="Arial" pitchFamily="34" charset="0"/>
                        <a:buChar char="•"/>
                      </a:pPr>
                      <a:r>
                        <a:rPr kumimoji="0" lang="es-ES" sz="1800" kern="1200" dirty="0" smtClean="0">
                          <a:solidFill>
                            <a:schemeClr val="dk1"/>
                          </a:solidFill>
                          <a:latin typeface="+mj-lt"/>
                          <a:ea typeface="+mn-ea"/>
                          <a:cs typeface="+mn-cs"/>
                        </a:rPr>
                        <a:t>La mayor superficie de la fuente está cubierta por vegetación, evitando la erosión del suelo.</a:t>
                      </a:r>
                    </a:p>
                    <a:p>
                      <a:pPr lvl="0">
                        <a:buFont typeface="Arial" pitchFamily="34" charset="0"/>
                        <a:buChar char="•"/>
                      </a:pPr>
                      <a:endParaRPr kumimoji="0" lang="es-EC" sz="1800" kern="1200" dirty="0" smtClean="0">
                        <a:solidFill>
                          <a:schemeClr val="dk1"/>
                        </a:solidFill>
                        <a:latin typeface="+mj-lt"/>
                        <a:ea typeface="+mn-ea"/>
                        <a:cs typeface="+mn-cs"/>
                      </a:endParaRPr>
                    </a:p>
                    <a:p>
                      <a:pPr lvl="0">
                        <a:buFont typeface="Arial" pitchFamily="34" charset="0"/>
                        <a:buChar char="•"/>
                      </a:pPr>
                      <a:r>
                        <a:rPr kumimoji="0" lang="es-ES" sz="1800" kern="1200" dirty="0" smtClean="0">
                          <a:solidFill>
                            <a:schemeClr val="dk1"/>
                          </a:solidFill>
                          <a:latin typeface="+mj-lt"/>
                          <a:ea typeface="+mn-ea"/>
                          <a:cs typeface="+mn-cs"/>
                        </a:rPr>
                        <a:t>El 26.73% del área es de relieve moderado a escarpado, el 25 al 75% de pendiente, por lo tanto es un área exclusiva de conservación.</a:t>
                      </a:r>
                    </a:p>
                    <a:p>
                      <a:pPr lvl="0">
                        <a:buFont typeface="Arial" pitchFamily="34" charset="0"/>
                        <a:buChar char="•"/>
                      </a:pPr>
                      <a:endParaRPr kumimoji="0" lang="es-EC" sz="1800" kern="1200" dirty="0" smtClean="0">
                        <a:solidFill>
                          <a:schemeClr val="dk1"/>
                        </a:solidFill>
                        <a:latin typeface="+mj-lt"/>
                        <a:ea typeface="+mn-ea"/>
                        <a:cs typeface="+mn-cs"/>
                      </a:endParaRPr>
                    </a:p>
                    <a:p>
                      <a:pPr lvl="0">
                        <a:buFont typeface="Arial" pitchFamily="34" charset="0"/>
                        <a:buChar char="•"/>
                      </a:pPr>
                      <a:r>
                        <a:rPr kumimoji="0" lang="es-ES" sz="1800" kern="1200" dirty="0" smtClean="0">
                          <a:solidFill>
                            <a:schemeClr val="dk1"/>
                          </a:solidFill>
                          <a:latin typeface="+mj-lt"/>
                          <a:ea typeface="+mn-ea"/>
                          <a:cs typeface="+mn-cs"/>
                        </a:rPr>
                        <a:t>La cuenca alta de la fuente hídrica está protegida con vegetación natural.</a:t>
                      </a:r>
                    </a:p>
                    <a:p>
                      <a:pPr lvl="0">
                        <a:buFont typeface="Arial" pitchFamily="34" charset="0"/>
                        <a:buChar char="•"/>
                      </a:pPr>
                      <a:endParaRPr kumimoji="0" lang="es-EC" sz="1800" kern="1200" dirty="0" smtClean="0">
                        <a:solidFill>
                          <a:schemeClr val="dk1"/>
                        </a:solidFill>
                        <a:latin typeface="+mj-lt"/>
                        <a:ea typeface="+mn-ea"/>
                        <a:cs typeface="+mn-cs"/>
                      </a:endParaRPr>
                    </a:p>
                    <a:p>
                      <a:pPr>
                        <a:buFont typeface="Arial" pitchFamily="34" charset="0"/>
                        <a:buChar char="•"/>
                      </a:pPr>
                      <a:r>
                        <a:rPr kumimoji="0" lang="es-ES" sz="1800" kern="1200" dirty="0" smtClean="0">
                          <a:solidFill>
                            <a:schemeClr val="dk1"/>
                          </a:solidFill>
                          <a:latin typeface="+mj-lt"/>
                          <a:ea typeface="+mn-ea"/>
                          <a:cs typeface="+mn-cs"/>
                        </a:rPr>
                        <a:t>El Municipio de Mira es el propietario de 1.01hectáreas del área de captación, de la fuente Las Preñadillas que favorece la ejecución de actividades y gestión en el área.</a:t>
                      </a:r>
                      <a:endParaRPr lang="es-ES" sz="1600" dirty="0">
                        <a:effectLst/>
                        <a:latin typeface="+mj-lt"/>
                        <a:ea typeface="Calibri"/>
                        <a:cs typeface="Times New Roman" pitchFamily="18" charset="0"/>
                      </a:endParaRPr>
                    </a:p>
                  </a:txBody>
                  <a:tcPr marL="68580" marR="68580" marT="0" marB="0"/>
                </a:tc>
              </a:tr>
            </a:tbl>
          </a:graphicData>
        </a:graphic>
      </p:graphicFrame>
    </p:spTree>
    <p:extLst>
      <p:ext uri="{BB962C8B-B14F-4D97-AF65-F5344CB8AC3E}">
        <p14:creationId xmlns="" xmlns:p14="http://schemas.microsoft.com/office/powerpoint/2010/main" val="320497342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 xmlns:p14="http://schemas.microsoft.com/office/powerpoint/2010/main" val="1301793790"/>
              </p:ext>
            </p:extLst>
          </p:nvPr>
        </p:nvGraphicFramePr>
        <p:xfrm>
          <a:off x="395536" y="1340768"/>
          <a:ext cx="7848872" cy="5381264"/>
        </p:xfrm>
        <a:graphic>
          <a:graphicData uri="http://schemas.openxmlformats.org/drawingml/2006/table">
            <a:tbl>
              <a:tblPr firstRow="1" firstCol="1" bandRow="1">
                <a:tableStyleId>{5C22544A-7EE6-4342-B048-85BDC9FD1C3A}</a:tableStyleId>
              </a:tblPr>
              <a:tblGrid>
                <a:gridCol w="1296144"/>
                <a:gridCol w="6552728"/>
              </a:tblGrid>
              <a:tr h="307420">
                <a:tc>
                  <a:txBody>
                    <a:bodyPr/>
                    <a:lstStyle/>
                    <a:p>
                      <a:pPr algn="ctr">
                        <a:lnSpc>
                          <a:spcPct val="115000"/>
                        </a:lnSpc>
                        <a:spcAft>
                          <a:spcPts val="0"/>
                        </a:spcAft>
                      </a:pPr>
                      <a:endParaRPr lang="es-ES" sz="1800" dirty="0">
                        <a:effectLst/>
                        <a:latin typeface="+mj-lt"/>
                        <a:ea typeface="Calibri"/>
                        <a:cs typeface="Times New Roman" pitchFamily="18" charset="0"/>
                      </a:endParaRPr>
                    </a:p>
                  </a:txBody>
                  <a:tcPr marL="68580" marR="68580" marT="0" marB="0"/>
                </a:tc>
                <a:tc>
                  <a:txBody>
                    <a:bodyPr/>
                    <a:lstStyle/>
                    <a:p>
                      <a:pPr algn="ctr">
                        <a:lnSpc>
                          <a:spcPct val="115000"/>
                        </a:lnSpc>
                        <a:spcAft>
                          <a:spcPts val="0"/>
                        </a:spcAft>
                      </a:pPr>
                      <a:r>
                        <a:rPr lang="es-EC" sz="1600" dirty="0">
                          <a:effectLst/>
                          <a:latin typeface="+mj-lt"/>
                          <a:cs typeface="Times New Roman" pitchFamily="18" charset="0"/>
                        </a:rPr>
                        <a:t>Debilidades</a:t>
                      </a:r>
                      <a:endParaRPr lang="es-ES" sz="1600" dirty="0">
                        <a:effectLst/>
                        <a:latin typeface="+mj-lt"/>
                        <a:ea typeface="Calibri"/>
                        <a:cs typeface="Times New Roman" pitchFamily="18" charset="0"/>
                      </a:endParaRPr>
                    </a:p>
                  </a:txBody>
                  <a:tcPr marL="68580" marR="68580" marT="0" marB="0"/>
                </a:tc>
              </a:tr>
              <a:tr h="5065796">
                <a:tc>
                  <a:txBody>
                    <a:bodyPr/>
                    <a:lstStyle/>
                    <a:p>
                      <a:pPr algn="ctr">
                        <a:lnSpc>
                          <a:spcPct val="115000"/>
                        </a:lnSpc>
                        <a:spcAft>
                          <a:spcPts val="0"/>
                        </a:spcAft>
                      </a:pPr>
                      <a:r>
                        <a:rPr lang="es-EC" sz="2000" dirty="0">
                          <a:effectLst/>
                          <a:latin typeface="+mj-lt"/>
                          <a:cs typeface="Times New Roman" pitchFamily="18" charset="0"/>
                        </a:rPr>
                        <a:t>Análisis </a:t>
                      </a:r>
                      <a:endParaRPr lang="es-EC" sz="2000" dirty="0" smtClean="0">
                        <a:effectLst/>
                        <a:latin typeface="+mj-lt"/>
                        <a:cs typeface="Times New Roman" pitchFamily="18" charset="0"/>
                      </a:endParaRPr>
                    </a:p>
                    <a:p>
                      <a:pPr algn="ctr">
                        <a:lnSpc>
                          <a:spcPct val="115000"/>
                        </a:lnSpc>
                        <a:spcAft>
                          <a:spcPts val="0"/>
                        </a:spcAft>
                      </a:pPr>
                      <a:r>
                        <a:rPr lang="es-EC" sz="2000" dirty="0" smtClean="0">
                          <a:effectLst/>
                          <a:latin typeface="+mj-lt"/>
                          <a:cs typeface="Times New Roman" pitchFamily="18" charset="0"/>
                        </a:rPr>
                        <a:t>Interno</a:t>
                      </a:r>
                      <a:endParaRPr lang="es-ES" sz="2800" dirty="0">
                        <a:effectLst/>
                        <a:latin typeface="+mj-lt"/>
                        <a:ea typeface="Calibri"/>
                        <a:cs typeface="Times New Roman" pitchFamily="18" charset="0"/>
                      </a:endParaRPr>
                    </a:p>
                  </a:txBody>
                  <a:tcPr marL="68580" marR="68580" marT="0" marB="0" anchor="ctr"/>
                </a:tc>
                <a:tc>
                  <a:txBody>
                    <a:bodyPr/>
                    <a:lstStyle/>
                    <a:p>
                      <a:pPr lvl="0">
                        <a:buFont typeface="Arial" pitchFamily="34" charset="0"/>
                        <a:buChar char="•"/>
                      </a:pPr>
                      <a:endParaRPr kumimoji="0" lang="es-ES" sz="1600" b="0" kern="1200" dirty="0" smtClean="0">
                        <a:solidFill>
                          <a:schemeClr val="dk1"/>
                        </a:solidFill>
                        <a:latin typeface="+mj-lt"/>
                        <a:ea typeface="+mn-ea"/>
                        <a:cs typeface="+mn-cs"/>
                      </a:endParaRPr>
                    </a:p>
                    <a:p>
                      <a:pPr lvl="0">
                        <a:buFont typeface="Arial" pitchFamily="34" charset="0"/>
                        <a:buChar char="•"/>
                      </a:pPr>
                      <a:r>
                        <a:rPr kumimoji="0" lang="es-ES" sz="1700" b="0" kern="1200" dirty="0" smtClean="0">
                          <a:solidFill>
                            <a:schemeClr val="dk1"/>
                          </a:solidFill>
                          <a:latin typeface="+mj-lt"/>
                          <a:ea typeface="+mn-ea"/>
                          <a:cs typeface="+mn-cs"/>
                        </a:rPr>
                        <a:t>El sistema de conducción no fue trazado siguiendo parámetros técnicos.</a:t>
                      </a:r>
                    </a:p>
                    <a:p>
                      <a:pPr lvl="0">
                        <a:buFont typeface="Arial" pitchFamily="34" charset="0"/>
                        <a:buChar char="•"/>
                      </a:pPr>
                      <a:endParaRPr kumimoji="0" lang="es-EC" sz="1700" b="0" kern="1200" dirty="0" smtClean="0">
                        <a:solidFill>
                          <a:schemeClr val="dk1"/>
                        </a:solidFill>
                        <a:latin typeface="+mj-lt"/>
                        <a:ea typeface="+mn-ea"/>
                        <a:cs typeface="+mn-cs"/>
                      </a:endParaRPr>
                    </a:p>
                    <a:p>
                      <a:pPr lvl="0">
                        <a:buFont typeface="Arial" pitchFamily="34" charset="0"/>
                        <a:buChar char="•"/>
                      </a:pPr>
                      <a:r>
                        <a:rPr kumimoji="0" lang="es-ES" sz="1700" b="0" kern="1200" dirty="0" smtClean="0">
                          <a:solidFill>
                            <a:schemeClr val="dk1"/>
                          </a:solidFill>
                          <a:latin typeface="+mj-lt"/>
                          <a:ea typeface="+mn-ea"/>
                          <a:cs typeface="+mn-cs"/>
                        </a:rPr>
                        <a:t>Hay presencia de Eucalipto en la fuente, lo que altera las funciones del ecosistema de la fuente hídrica.</a:t>
                      </a:r>
                    </a:p>
                    <a:p>
                      <a:pPr lvl="0">
                        <a:buFont typeface="Arial" pitchFamily="34" charset="0"/>
                        <a:buChar char="•"/>
                      </a:pPr>
                      <a:endParaRPr kumimoji="0" lang="es-EC" sz="1700" b="0" kern="1200" dirty="0" smtClean="0">
                        <a:solidFill>
                          <a:schemeClr val="dk1"/>
                        </a:solidFill>
                        <a:latin typeface="+mj-lt"/>
                        <a:ea typeface="+mn-ea"/>
                        <a:cs typeface="+mn-cs"/>
                      </a:endParaRPr>
                    </a:p>
                    <a:p>
                      <a:pPr lvl="0">
                        <a:buFont typeface="Arial" pitchFamily="34" charset="0"/>
                        <a:buChar char="•"/>
                      </a:pPr>
                      <a:r>
                        <a:rPr kumimoji="0" lang="es-ES" sz="1700" b="0" kern="1200" dirty="0" smtClean="0">
                          <a:solidFill>
                            <a:schemeClr val="dk1"/>
                          </a:solidFill>
                          <a:latin typeface="+mj-lt"/>
                          <a:ea typeface="+mn-ea"/>
                          <a:cs typeface="+mn-cs"/>
                        </a:rPr>
                        <a:t>Existen viviendas sobre la línea de conducción, potencializando el riesgo de inundación.</a:t>
                      </a:r>
                    </a:p>
                    <a:p>
                      <a:pPr lvl="0">
                        <a:buFont typeface="Arial" pitchFamily="34" charset="0"/>
                        <a:buChar char="•"/>
                      </a:pPr>
                      <a:endParaRPr kumimoji="0" lang="es-EC" sz="1700" b="0" kern="1200" dirty="0" smtClean="0">
                        <a:solidFill>
                          <a:schemeClr val="dk1"/>
                        </a:solidFill>
                        <a:latin typeface="+mj-lt"/>
                        <a:ea typeface="+mn-ea"/>
                        <a:cs typeface="+mn-cs"/>
                      </a:endParaRPr>
                    </a:p>
                    <a:p>
                      <a:pPr lvl="0">
                        <a:buFont typeface="Arial" pitchFamily="34" charset="0"/>
                        <a:buChar char="•"/>
                      </a:pPr>
                      <a:r>
                        <a:rPr kumimoji="0" lang="es-ES" sz="1700" b="0" kern="1200" dirty="0" smtClean="0">
                          <a:solidFill>
                            <a:schemeClr val="dk1"/>
                          </a:solidFill>
                          <a:latin typeface="+mj-lt"/>
                          <a:ea typeface="+mn-ea"/>
                          <a:cs typeface="+mn-cs"/>
                        </a:rPr>
                        <a:t>La tubería de conducción cruza por los canales de riego, que se expone a riesgos de ruptura cuando se realizan mantenimientos.</a:t>
                      </a:r>
                    </a:p>
                    <a:p>
                      <a:pPr lvl="0">
                        <a:buFont typeface="Arial" pitchFamily="34" charset="0"/>
                        <a:buChar char="•"/>
                      </a:pPr>
                      <a:endParaRPr kumimoji="0" lang="es-EC" sz="1700" b="0" kern="1200" dirty="0" smtClean="0">
                        <a:solidFill>
                          <a:schemeClr val="dk1"/>
                        </a:solidFill>
                        <a:latin typeface="+mj-lt"/>
                        <a:ea typeface="+mn-ea"/>
                        <a:cs typeface="+mn-cs"/>
                      </a:endParaRPr>
                    </a:p>
                    <a:p>
                      <a:pPr lvl="0">
                        <a:buFont typeface="Arial" pitchFamily="34" charset="0"/>
                        <a:buChar char="•"/>
                      </a:pPr>
                      <a:r>
                        <a:rPr kumimoji="0" lang="es-ES" sz="1700" b="0" kern="1200" dirty="0" smtClean="0">
                          <a:solidFill>
                            <a:schemeClr val="dk1"/>
                          </a:solidFill>
                          <a:latin typeface="+mj-lt"/>
                          <a:ea typeface="+mn-ea"/>
                          <a:cs typeface="+mn-cs"/>
                        </a:rPr>
                        <a:t>El sistema de conducción tiene uniones de asbesto en el tramo Fuente hídrica hasta el poblado de San Isidro.</a:t>
                      </a:r>
                    </a:p>
                    <a:p>
                      <a:pPr lvl="0">
                        <a:buFont typeface="Arial" pitchFamily="34" charset="0"/>
                        <a:buChar char="•"/>
                      </a:pPr>
                      <a:endParaRPr kumimoji="0" lang="es-EC" sz="1700" b="0" kern="1200" dirty="0" smtClean="0">
                        <a:solidFill>
                          <a:schemeClr val="dk1"/>
                        </a:solidFill>
                        <a:latin typeface="+mj-lt"/>
                        <a:ea typeface="+mn-ea"/>
                        <a:cs typeface="+mn-cs"/>
                      </a:endParaRPr>
                    </a:p>
                    <a:p>
                      <a:pPr lvl="0">
                        <a:buFont typeface="Arial" pitchFamily="34" charset="0"/>
                        <a:buChar char="•"/>
                      </a:pPr>
                      <a:r>
                        <a:rPr kumimoji="0" lang="es-ES" sz="1700" b="0" kern="1200" dirty="0" smtClean="0">
                          <a:solidFill>
                            <a:schemeClr val="dk1"/>
                          </a:solidFill>
                          <a:latin typeface="+mj-lt"/>
                          <a:ea typeface="+mn-ea"/>
                          <a:cs typeface="+mn-cs"/>
                        </a:rPr>
                        <a:t>La fuente se encuentra en la jurisdicción del cantón Espejo.</a:t>
                      </a:r>
                    </a:p>
                    <a:p>
                      <a:pPr lvl="0">
                        <a:buFont typeface="Arial" pitchFamily="34" charset="0"/>
                        <a:buChar char="•"/>
                      </a:pPr>
                      <a:endParaRPr kumimoji="0" lang="es-EC" sz="1700" b="0" kern="1200" dirty="0" smtClean="0">
                        <a:solidFill>
                          <a:schemeClr val="dk1"/>
                        </a:solidFill>
                        <a:latin typeface="+mj-lt"/>
                        <a:ea typeface="+mn-ea"/>
                        <a:cs typeface="+mn-cs"/>
                      </a:endParaRPr>
                    </a:p>
                    <a:p>
                      <a:pPr lvl="0">
                        <a:buFont typeface="Arial" pitchFamily="34" charset="0"/>
                        <a:buChar char="•"/>
                      </a:pPr>
                      <a:r>
                        <a:rPr kumimoji="0" lang="es-ES" sz="1700" b="0" kern="1200" dirty="0" smtClean="0">
                          <a:solidFill>
                            <a:schemeClr val="dk1"/>
                          </a:solidFill>
                          <a:latin typeface="+mj-lt"/>
                          <a:ea typeface="+mn-ea"/>
                          <a:cs typeface="+mn-cs"/>
                        </a:rPr>
                        <a:t>No se evidencia identificación o señalización de la fuente y el sistema de conducción.</a:t>
                      </a:r>
                      <a:endParaRPr kumimoji="0" lang="es-EC" sz="1700" b="0" kern="1200" dirty="0" smtClean="0">
                        <a:solidFill>
                          <a:schemeClr val="dk1"/>
                        </a:solidFill>
                        <a:latin typeface="+mj-lt"/>
                        <a:ea typeface="+mn-ea"/>
                        <a:cs typeface="+mn-cs"/>
                      </a:endParaRPr>
                    </a:p>
                  </a:txBody>
                  <a:tcPr marL="68580" marR="68580" marT="0" marB="0"/>
                </a:tc>
              </a:tr>
            </a:tbl>
          </a:graphicData>
        </a:graphic>
      </p:graphicFrame>
      <p:sp>
        <p:nvSpPr>
          <p:cNvPr id="5" name="1 Título"/>
          <p:cNvSpPr txBox="1">
            <a:spLocks/>
          </p:cNvSpPr>
          <p:nvPr/>
        </p:nvSpPr>
        <p:spPr>
          <a:xfrm>
            <a:off x="467544" y="188640"/>
            <a:ext cx="82296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s-ES" sz="4400" b="1" dirty="0" smtClean="0"/>
              <a:t>Análisis FODA</a:t>
            </a:r>
            <a:endParaRPr lang="es-ES" sz="4400" b="1" dirty="0"/>
          </a:p>
        </p:txBody>
      </p:sp>
    </p:spTree>
    <p:extLst>
      <p:ext uri="{BB962C8B-B14F-4D97-AF65-F5344CB8AC3E}">
        <p14:creationId xmlns="" xmlns:p14="http://schemas.microsoft.com/office/powerpoint/2010/main" val="382699804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 xmlns:p14="http://schemas.microsoft.com/office/powerpoint/2010/main" val="195183182"/>
              </p:ext>
            </p:extLst>
          </p:nvPr>
        </p:nvGraphicFramePr>
        <p:xfrm>
          <a:off x="467545" y="1401285"/>
          <a:ext cx="7776863" cy="5390270"/>
        </p:xfrm>
        <a:graphic>
          <a:graphicData uri="http://schemas.openxmlformats.org/drawingml/2006/table">
            <a:tbl>
              <a:tblPr firstRow="1" firstCol="1" bandRow="1">
                <a:tableStyleId>{5C22544A-7EE6-4342-B048-85BDC9FD1C3A}</a:tableStyleId>
              </a:tblPr>
              <a:tblGrid>
                <a:gridCol w="1224135"/>
                <a:gridCol w="6552728"/>
              </a:tblGrid>
              <a:tr h="384432">
                <a:tc rowSpan="2">
                  <a:txBody>
                    <a:bodyPr/>
                    <a:lstStyle/>
                    <a:p>
                      <a:pPr algn="ctr">
                        <a:lnSpc>
                          <a:spcPct val="115000"/>
                        </a:lnSpc>
                        <a:spcAft>
                          <a:spcPts val="0"/>
                        </a:spcAft>
                      </a:pPr>
                      <a:r>
                        <a:rPr lang="es-EC" sz="2000" dirty="0">
                          <a:effectLst/>
                          <a:latin typeface="+mj-lt"/>
                          <a:cs typeface="Times New Roman" pitchFamily="18" charset="0"/>
                        </a:rPr>
                        <a:t>Análisis </a:t>
                      </a:r>
                      <a:endParaRPr lang="es-EC" sz="2000" dirty="0" smtClean="0">
                        <a:effectLst/>
                        <a:latin typeface="+mj-lt"/>
                        <a:cs typeface="Times New Roman" pitchFamily="18" charset="0"/>
                      </a:endParaRPr>
                    </a:p>
                    <a:p>
                      <a:pPr algn="ctr">
                        <a:lnSpc>
                          <a:spcPct val="115000"/>
                        </a:lnSpc>
                        <a:spcAft>
                          <a:spcPts val="0"/>
                        </a:spcAft>
                      </a:pPr>
                      <a:r>
                        <a:rPr lang="es-EC" sz="2000" dirty="0" smtClean="0">
                          <a:effectLst/>
                          <a:latin typeface="+mj-lt"/>
                          <a:cs typeface="Times New Roman" pitchFamily="18" charset="0"/>
                        </a:rPr>
                        <a:t>Externo</a:t>
                      </a:r>
                      <a:endParaRPr lang="es-ES" sz="2000" dirty="0">
                        <a:effectLst/>
                        <a:latin typeface="+mj-lt"/>
                        <a:ea typeface="Calibri"/>
                        <a:cs typeface="Times New Roman" pitchFamily="18" charset="0"/>
                      </a:endParaRPr>
                    </a:p>
                  </a:txBody>
                  <a:tcPr marL="52049" marR="52049" marT="0" marB="0" anchor="ctr"/>
                </a:tc>
                <a:tc>
                  <a:txBody>
                    <a:bodyPr/>
                    <a:lstStyle/>
                    <a:p>
                      <a:pPr marL="285750" indent="-285750" algn="ctr">
                        <a:lnSpc>
                          <a:spcPct val="115000"/>
                        </a:lnSpc>
                        <a:spcAft>
                          <a:spcPts val="0"/>
                        </a:spcAft>
                        <a:buFont typeface="Arial" pitchFamily="34" charset="0"/>
                        <a:buChar char="•"/>
                      </a:pPr>
                      <a:r>
                        <a:rPr lang="es-EC" sz="2400" dirty="0">
                          <a:effectLst/>
                          <a:latin typeface="+mj-lt"/>
                          <a:cs typeface="Times New Roman" pitchFamily="18" charset="0"/>
                        </a:rPr>
                        <a:t>Oportunidades</a:t>
                      </a:r>
                      <a:endParaRPr lang="es-ES" sz="2400" dirty="0">
                        <a:effectLst/>
                        <a:latin typeface="+mj-lt"/>
                        <a:ea typeface="Calibri"/>
                        <a:cs typeface="Times New Roman" pitchFamily="18" charset="0"/>
                      </a:endParaRPr>
                    </a:p>
                  </a:txBody>
                  <a:tcPr marL="52049" marR="52049" marT="0" marB="0"/>
                </a:tc>
              </a:tr>
              <a:tr h="4969646">
                <a:tc vMerge="1">
                  <a:txBody>
                    <a:bodyPr/>
                    <a:lstStyle/>
                    <a:p>
                      <a:endParaRPr lang="es-ES"/>
                    </a:p>
                  </a:txBody>
                  <a:tcPr/>
                </a:tc>
                <a:tc>
                  <a:txBody>
                    <a:bodyPr/>
                    <a:lstStyle/>
                    <a:p>
                      <a:pPr lvl="0">
                        <a:buFont typeface="Arial" pitchFamily="34" charset="0"/>
                        <a:buChar char="•"/>
                      </a:pPr>
                      <a:endParaRPr kumimoji="0" lang="es-ES" sz="1800" kern="1200" dirty="0" smtClean="0">
                        <a:solidFill>
                          <a:schemeClr val="dk1"/>
                        </a:solidFill>
                        <a:latin typeface="+mj-lt"/>
                        <a:ea typeface="+mn-ea"/>
                        <a:cs typeface="+mn-cs"/>
                      </a:endParaRPr>
                    </a:p>
                    <a:p>
                      <a:pPr lvl="0">
                        <a:buFont typeface="Arial" pitchFamily="34" charset="0"/>
                        <a:buChar char="•"/>
                      </a:pPr>
                      <a:endParaRPr kumimoji="0" lang="es-ES" sz="1800" kern="1200" dirty="0" smtClean="0">
                        <a:solidFill>
                          <a:schemeClr val="dk1"/>
                        </a:solidFill>
                        <a:latin typeface="+mj-lt"/>
                        <a:ea typeface="+mn-ea"/>
                        <a:cs typeface="+mn-cs"/>
                      </a:endParaRPr>
                    </a:p>
                    <a:p>
                      <a:pPr lvl="0">
                        <a:buFont typeface="Arial" pitchFamily="34" charset="0"/>
                        <a:buChar char="•"/>
                      </a:pPr>
                      <a:r>
                        <a:rPr kumimoji="0" lang="es-ES" sz="1800" kern="1200" dirty="0" smtClean="0">
                          <a:solidFill>
                            <a:schemeClr val="dk1"/>
                          </a:solidFill>
                          <a:latin typeface="+mj-lt"/>
                          <a:ea typeface="+mn-ea"/>
                          <a:cs typeface="+mn-cs"/>
                        </a:rPr>
                        <a:t>Acceder al Programa  de Restauración Forestal del Ministerio del Ambiente, presentando una propuesta de financiamiento para las actividades de reforestación y regeneración natural asistida.</a:t>
                      </a:r>
                    </a:p>
                    <a:p>
                      <a:pPr lvl="0">
                        <a:buFont typeface="Arial" pitchFamily="34" charset="0"/>
                        <a:buChar char="•"/>
                      </a:pPr>
                      <a:endParaRPr kumimoji="0" lang="es-EC" sz="1800" kern="1200" dirty="0" smtClean="0">
                        <a:solidFill>
                          <a:schemeClr val="dk1"/>
                        </a:solidFill>
                        <a:latin typeface="+mj-lt"/>
                        <a:ea typeface="+mn-ea"/>
                        <a:cs typeface="+mn-cs"/>
                      </a:endParaRPr>
                    </a:p>
                    <a:p>
                      <a:pPr lvl="0">
                        <a:buFont typeface="Arial" pitchFamily="34" charset="0"/>
                        <a:buChar char="•"/>
                      </a:pPr>
                      <a:r>
                        <a:rPr kumimoji="0" lang="es-ES" sz="1800" kern="1200" dirty="0" smtClean="0">
                          <a:solidFill>
                            <a:schemeClr val="dk1"/>
                          </a:solidFill>
                          <a:latin typeface="+mj-lt"/>
                          <a:ea typeface="+mn-ea"/>
                          <a:cs typeface="+mn-cs"/>
                        </a:rPr>
                        <a:t>Cumplimiento del convenio entre la Mancomunidad de la Cuenca del río Mira y la Comuna </a:t>
                      </a:r>
                      <a:r>
                        <a:rPr kumimoji="0" lang="es-ES" sz="1800" kern="1200" dirty="0" err="1" smtClean="0">
                          <a:solidFill>
                            <a:schemeClr val="dk1"/>
                          </a:solidFill>
                          <a:latin typeface="+mj-lt"/>
                          <a:ea typeface="+mn-ea"/>
                          <a:cs typeface="+mn-cs"/>
                        </a:rPr>
                        <a:t>Chitacaspi</a:t>
                      </a:r>
                      <a:r>
                        <a:rPr kumimoji="0" lang="es-ES" sz="1800" kern="1200" dirty="0" smtClean="0">
                          <a:solidFill>
                            <a:schemeClr val="dk1"/>
                          </a:solidFill>
                          <a:latin typeface="+mj-lt"/>
                          <a:ea typeface="+mn-ea"/>
                          <a:cs typeface="+mn-cs"/>
                        </a:rPr>
                        <a:t> para conservar  intacta la franja de vegetación  arbustiva del área de recarga hídrica de la fuente.</a:t>
                      </a:r>
                    </a:p>
                    <a:p>
                      <a:pPr lvl="0">
                        <a:buFont typeface="Arial" pitchFamily="34" charset="0"/>
                        <a:buChar char="•"/>
                      </a:pPr>
                      <a:endParaRPr kumimoji="0" lang="es-EC" sz="1800" kern="1200" dirty="0" smtClean="0">
                        <a:solidFill>
                          <a:schemeClr val="dk1"/>
                        </a:solidFill>
                        <a:latin typeface="+mj-lt"/>
                        <a:ea typeface="+mn-ea"/>
                        <a:cs typeface="+mn-cs"/>
                      </a:endParaRPr>
                    </a:p>
                    <a:p>
                      <a:pPr lvl="0">
                        <a:buFont typeface="Arial" pitchFamily="34" charset="0"/>
                        <a:buChar char="•"/>
                      </a:pPr>
                      <a:r>
                        <a:rPr kumimoji="0" lang="es-ES" sz="1800" kern="1200" dirty="0" smtClean="0">
                          <a:solidFill>
                            <a:schemeClr val="dk1"/>
                          </a:solidFill>
                          <a:latin typeface="+mj-lt"/>
                          <a:ea typeface="+mn-ea"/>
                          <a:cs typeface="+mn-cs"/>
                        </a:rPr>
                        <a:t>Intervención de la ONG </a:t>
                      </a:r>
                      <a:r>
                        <a:rPr kumimoji="0" lang="es-ES" sz="1800" kern="1200" dirty="0" err="1" smtClean="0">
                          <a:solidFill>
                            <a:schemeClr val="dk1"/>
                          </a:solidFill>
                          <a:latin typeface="+mj-lt"/>
                          <a:ea typeface="+mn-ea"/>
                          <a:cs typeface="+mn-cs"/>
                        </a:rPr>
                        <a:t>Randy</a:t>
                      </a:r>
                      <a:r>
                        <a:rPr kumimoji="0" lang="es-ES" sz="1800" kern="1200" dirty="0" smtClean="0">
                          <a:solidFill>
                            <a:schemeClr val="dk1"/>
                          </a:solidFill>
                          <a:latin typeface="+mj-lt"/>
                          <a:ea typeface="+mn-ea"/>
                          <a:cs typeface="+mn-cs"/>
                        </a:rPr>
                        <a:t> </a:t>
                      </a:r>
                      <a:r>
                        <a:rPr kumimoji="0" lang="es-ES" sz="1800" kern="1200" dirty="0" err="1" smtClean="0">
                          <a:solidFill>
                            <a:schemeClr val="dk1"/>
                          </a:solidFill>
                          <a:latin typeface="+mj-lt"/>
                          <a:ea typeface="+mn-ea"/>
                          <a:cs typeface="+mn-cs"/>
                        </a:rPr>
                        <a:t>Randy</a:t>
                      </a:r>
                      <a:r>
                        <a:rPr kumimoji="0" lang="es-ES" sz="1800" kern="1200" dirty="0" smtClean="0">
                          <a:solidFill>
                            <a:schemeClr val="dk1"/>
                          </a:solidFill>
                          <a:latin typeface="+mj-lt"/>
                          <a:ea typeface="+mn-ea"/>
                          <a:cs typeface="+mn-cs"/>
                        </a:rPr>
                        <a:t> en la restauración ecológica de la zona de influencia del Proyecto.</a:t>
                      </a:r>
                    </a:p>
                    <a:p>
                      <a:pPr lvl="0">
                        <a:buFont typeface="Arial" pitchFamily="34" charset="0"/>
                        <a:buChar char="•"/>
                      </a:pPr>
                      <a:endParaRPr kumimoji="0" lang="es-EC" sz="1800" kern="1200" dirty="0" smtClean="0">
                        <a:solidFill>
                          <a:schemeClr val="dk1"/>
                        </a:solidFill>
                        <a:latin typeface="+mj-lt"/>
                        <a:ea typeface="+mn-ea"/>
                        <a:cs typeface="+mn-cs"/>
                      </a:endParaRPr>
                    </a:p>
                    <a:p>
                      <a:pPr>
                        <a:buFont typeface="Arial" pitchFamily="34" charset="0"/>
                        <a:buChar char="•"/>
                      </a:pPr>
                      <a:r>
                        <a:rPr kumimoji="0" lang="es-ES" sz="1800" kern="1200" dirty="0" smtClean="0">
                          <a:solidFill>
                            <a:schemeClr val="dk1"/>
                          </a:solidFill>
                          <a:latin typeface="+mj-lt"/>
                          <a:ea typeface="+mn-ea"/>
                          <a:cs typeface="+mn-cs"/>
                        </a:rPr>
                        <a:t>Declaración como área intangible de l</a:t>
                      </a:r>
                      <a:r>
                        <a:rPr kumimoji="0" lang="es-ES" sz="2000" kern="1200" dirty="0" smtClean="0">
                          <a:solidFill>
                            <a:schemeClr val="dk1"/>
                          </a:solidFill>
                          <a:latin typeface="+mj-lt"/>
                          <a:ea typeface="+mn-ea"/>
                          <a:cs typeface="+mn-cs"/>
                        </a:rPr>
                        <a:t>a fuente hídrica.</a:t>
                      </a:r>
                      <a:endParaRPr lang="es-ES" sz="1200" dirty="0">
                        <a:effectLst/>
                        <a:latin typeface="+mj-lt"/>
                        <a:ea typeface="Calibri"/>
                        <a:cs typeface="Times New Roman" pitchFamily="18" charset="0"/>
                      </a:endParaRPr>
                    </a:p>
                  </a:txBody>
                  <a:tcPr marL="52049" marR="52049" marT="0" marB="0"/>
                </a:tc>
              </a:tr>
            </a:tbl>
          </a:graphicData>
        </a:graphic>
      </p:graphicFrame>
      <p:sp>
        <p:nvSpPr>
          <p:cNvPr id="3" name="1 Título"/>
          <p:cNvSpPr txBox="1">
            <a:spLocks/>
          </p:cNvSpPr>
          <p:nvPr/>
        </p:nvSpPr>
        <p:spPr>
          <a:xfrm>
            <a:off x="467544" y="188640"/>
            <a:ext cx="82296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s-ES" sz="4400" b="1" dirty="0" smtClean="0"/>
              <a:t>Análisis FODA</a:t>
            </a:r>
            <a:endParaRPr lang="es-ES" sz="4400" b="1" dirty="0"/>
          </a:p>
        </p:txBody>
      </p:sp>
    </p:spTree>
    <p:extLst>
      <p:ext uri="{BB962C8B-B14F-4D97-AF65-F5344CB8AC3E}">
        <p14:creationId xmlns="" xmlns:p14="http://schemas.microsoft.com/office/powerpoint/2010/main" val="26007899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 xmlns:p14="http://schemas.microsoft.com/office/powerpoint/2010/main" val="2962560858"/>
              </p:ext>
            </p:extLst>
          </p:nvPr>
        </p:nvGraphicFramePr>
        <p:xfrm>
          <a:off x="467544" y="1340769"/>
          <a:ext cx="7704855" cy="5267765"/>
        </p:xfrm>
        <a:graphic>
          <a:graphicData uri="http://schemas.openxmlformats.org/drawingml/2006/table">
            <a:tbl>
              <a:tblPr firstRow="1" firstCol="1" bandRow="1">
                <a:tableStyleId>{5C22544A-7EE6-4342-B048-85BDC9FD1C3A}</a:tableStyleId>
              </a:tblPr>
              <a:tblGrid>
                <a:gridCol w="1224136"/>
                <a:gridCol w="6480719"/>
              </a:tblGrid>
              <a:tr h="432047">
                <a:tc rowSpan="2">
                  <a:txBody>
                    <a:bodyPr/>
                    <a:lstStyle/>
                    <a:p>
                      <a:pPr algn="ctr">
                        <a:lnSpc>
                          <a:spcPct val="115000"/>
                        </a:lnSpc>
                        <a:spcAft>
                          <a:spcPts val="0"/>
                        </a:spcAft>
                      </a:pPr>
                      <a:r>
                        <a:rPr lang="es-EC" sz="2000" dirty="0">
                          <a:effectLst/>
                          <a:latin typeface="+mj-lt"/>
                          <a:cs typeface="Times New Roman" pitchFamily="18" charset="0"/>
                        </a:rPr>
                        <a:t>Análisis </a:t>
                      </a:r>
                      <a:endParaRPr lang="es-EC" sz="2000" dirty="0" smtClean="0">
                        <a:effectLst/>
                        <a:latin typeface="+mj-lt"/>
                        <a:cs typeface="Times New Roman" pitchFamily="18" charset="0"/>
                      </a:endParaRPr>
                    </a:p>
                    <a:p>
                      <a:pPr algn="ctr">
                        <a:lnSpc>
                          <a:spcPct val="115000"/>
                        </a:lnSpc>
                        <a:spcAft>
                          <a:spcPts val="0"/>
                        </a:spcAft>
                      </a:pPr>
                      <a:r>
                        <a:rPr lang="es-EC" sz="2000" dirty="0" smtClean="0">
                          <a:effectLst/>
                          <a:latin typeface="+mj-lt"/>
                          <a:cs typeface="Times New Roman" pitchFamily="18" charset="0"/>
                        </a:rPr>
                        <a:t>Externo</a:t>
                      </a:r>
                      <a:endParaRPr lang="es-ES" sz="2000" dirty="0">
                        <a:effectLst/>
                        <a:latin typeface="+mj-lt"/>
                        <a:ea typeface="Calibri"/>
                        <a:cs typeface="Times New Roman" pitchFamily="18" charset="0"/>
                      </a:endParaRPr>
                    </a:p>
                  </a:txBody>
                  <a:tcPr marL="52049" marR="52049" marT="0" marB="0" anchor="ctr"/>
                </a:tc>
                <a:tc>
                  <a:txBody>
                    <a:bodyPr/>
                    <a:lstStyle/>
                    <a:p>
                      <a:pPr algn="ctr">
                        <a:lnSpc>
                          <a:spcPct val="115000"/>
                        </a:lnSpc>
                        <a:spcAft>
                          <a:spcPts val="0"/>
                        </a:spcAft>
                      </a:pPr>
                      <a:r>
                        <a:rPr lang="es-EC" sz="2800" dirty="0">
                          <a:effectLst/>
                          <a:latin typeface="+mj-lt"/>
                          <a:cs typeface="Times New Roman" pitchFamily="18" charset="0"/>
                        </a:rPr>
                        <a:t>Amenazas</a:t>
                      </a:r>
                      <a:endParaRPr lang="es-ES" sz="2800" dirty="0">
                        <a:effectLst/>
                        <a:latin typeface="+mj-lt"/>
                        <a:ea typeface="Calibri"/>
                        <a:cs typeface="Times New Roman" pitchFamily="18" charset="0"/>
                      </a:endParaRPr>
                    </a:p>
                  </a:txBody>
                  <a:tcPr marL="52049" marR="52049" marT="0" marB="0"/>
                </a:tc>
              </a:tr>
              <a:tr h="4777037">
                <a:tc vMerge="1">
                  <a:txBody>
                    <a:bodyPr/>
                    <a:lstStyle/>
                    <a:p>
                      <a:endParaRPr lang="es-ES"/>
                    </a:p>
                  </a:txBody>
                  <a:tcPr/>
                </a:tc>
                <a:tc>
                  <a:txBody>
                    <a:bodyPr/>
                    <a:lstStyle/>
                    <a:p>
                      <a:pPr marL="342900" lvl="0" indent="-342900" algn="just">
                        <a:lnSpc>
                          <a:spcPct val="115000"/>
                        </a:lnSpc>
                        <a:spcAft>
                          <a:spcPts val="0"/>
                        </a:spcAft>
                        <a:buFont typeface="Symbol"/>
                        <a:buChar char=""/>
                      </a:pPr>
                      <a:r>
                        <a:rPr lang="es-ES" sz="2000" b="0" dirty="0">
                          <a:solidFill>
                            <a:srgbClr val="000000"/>
                          </a:solidFill>
                          <a:latin typeface="+mj-lt"/>
                          <a:ea typeface="Times New Roman"/>
                          <a:cs typeface="Times New Roman"/>
                        </a:rPr>
                        <a:t>Inundación y pérdidas materiales en las viviendas por donde pasa el sistema de conducción.</a:t>
                      </a:r>
                      <a:endParaRPr lang="es-EC" sz="2000" b="0" dirty="0">
                        <a:solidFill>
                          <a:srgbClr val="000000"/>
                        </a:solidFill>
                        <a:latin typeface="+mj-lt"/>
                        <a:ea typeface="Times New Roman"/>
                        <a:cs typeface="Times New Roman"/>
                      </a:endParaRPr>
                    </a:p>
                    <a:p>
                      <a:pPr marL="342900" lvl="0" indent="-342900" algn="just">
                        <a:lnSpc>
                          <a:spcPct val="115000"/>
                        </a:lnSpc>
                        <a:spcAft>
                          <a:spcPts val="0"/>
                        </a:spcAft>
                        <a:buFont typeface="Symbol"/>
                        <a:buChar char=""/>
                      </a:pPr>
                      <a:r>
                        <a:rPr lang="es-ES" sz="2000" b="0" dirty="0" smtClean="0">
                          <a:solidFill>
                            <a:srgbClr val="000000"/>
                          </a:solidFill>
                          <a:latin typeface="+mj-lt"/>
                          <a:ea typeface="Times New Roman"/>
                          <a:cs typeface="Times New Roman"/>
                        </a:rPr>
                        <a:t>Ruptura </a:t>
                      </a:r>
                      <a:r>
                        <a:rPr lang="es-ES" sz="2000" b="0" dirty="0">
                          <a:solidFill>
                            <a:srgbClr val="000000"/>
                          </a:solidFill>
                          <a:latin typeface="+mj-lt"/>
                          <a:ea typeface="Times New Roman"/>
                          <a:cs typeface="Times New Roman"/>
                        </a:rPr>
                        <a:t>de la tubería o sistema de conducción por trabajos agrícolas o pecuarios por terrenos en donde pasa la tubería.</a:t>
                      </a:r>
                      <a:endParaRPr lang="es-EC" sz="2000" b="0" dirty="0">
                        <a:solidFill>
                          <a:srgbClr val="000000"/>
                        </a:solidFill>
                        <a:latin typeface="+mj-lt"/>
                        <a:ea typeface="Times New Roman"/>
                        <a:cs typeface="Times New Roman"/>
                      </a:endParaRPr>
                    </a:p>
                    <a:p>
                      <a:pPr marL="342900" lvl="0" indent="-342900" algn="just">
                        <a:lnSpc>
                          <a:spcPct val="115000"/>
                        </a:lnSpc>
                        <a:spcAft>
                          <a:spcPts val="0"/>
                        </a:spcAft>
                        <a:buFont typeface="Symbol"/>
                        <a:buChar char=""/>
                      </a:pPr>
                      <a:r>
                        <a:rPr lang="es-ES" sz="2000" b="0" dirty="0" smtClean="0">
                          <a:solidFill>
                            <a:srgbClr val="000000"/>
                          </a:solidFill>
                          <a:latin typeface="+mj-lt"/>
                          <a:ea typeface="Times New Roman"/>
                          <a:cs typeface="Times New Roman"/>
                        </a:rPr>
                        <a:t>Generación </a:t>
                      </a:r>
                      <a:r>
                        <a:rPr lang="es-ES" sz="2000" b="0" dirty="0">
                          <a:solidFill>
                            <a:srgbClr val="000000"/>
                          </a:solidFill>
                          <a:latin typeface="+mj-lt"/>
                          <a:ea typeface="Times New Roman"/>
                          <a:cs typeface="Times New Roman"/>
                        </a:rPr>
                        <a:t>de fugas de agua por rupturas de uniones de asbesto en la tubería.</a:t>
                      </a:r>
                      <a:endParaRPr lang="es-EC" sz="2000" b="0" dirty="0">
                        <a:solidFill>
                          <a:srgbClr val="000000"/>
                        </a:solidFill>
                        <a:latin typeface="+mj-lt"/>
                        <a:ea typeface="Times New Roman"/>
                        <a:cs typeface="Times New Roman"/>
                      </a:endParaRPr>
                    </a:p>
                    <a:p>
                      <a:pPr marL="342900" lvl="0" indent="-342900" algn="just">
                        <a:lnSpc>
                          <a:spcPct val="115000"/>
                        </a:lnSpc>
                        <a:spcAft>
                          <a:spcPts val="0"/>
                        </a:spcAft>
                        <a:buFont typeface="Symbol"/>
                        <a:buChar char=""/>
                      </a:pPr>
                      <a:r>
                        <a:rPr lang="es-ES" sz="2000" b="0" dirty="0">
                          <a:solidFill>
                            <a:srgbClr val="000000"/>
                          </a:solidFill>
                          <a:latin typeface="+mj-lt"/>
                          <a:ea typeface="Times New Roman"/>
                          <a:cs typeface="Times New Roman"/>
                        </a:rPr>
                        <a:t>Las plantaciones de pino y/o especies exóticas pueden alterar la dinámica </a:t>
                      </a:r>
                      <a:r>
                        <a:rPr lang="es-ES" sz="2000" b="0" dirty="0" err="1">
                          <a:solidFill>
                            <a:srgbClr val="000000"/>
                          </a:solidFill>
                          <a:latin typeface="+mj-lt"/>
                          <a:ea typeface="Times New Roman"/>
                          <a:cs typeface="Times New Roman"/>
                        </a:rPr>
                        <a:t>ecosistémica</a:t>
                      </a:r>
                      <a:r>
                        <a:rPr lang="es-ES" sz="2000" b="0" dirty="0">
                          <a:solidFill>
                            <a:srgbClr val="000000"/>
                          </a:solidFill>
                          <a:latin typeface="+mj-lt"/>
                          <a:ea typeface="Times New Roman"/>
                          <a:cs typeface="Times New Roman"/>
                        </a:rPr>
                        <a:t> del páramo o área de recarga hídrica del acuífero que dota de agua al proyecto</a:t>
                      </a:r>
                      <a:r>
                        <a:rPr lang="es-ES" sz="2000" b="0" dirty="0" smtClean="0">
                          <a:solidFill>
                            <a:srgbClr val="000000"/>
                          </a:solidFill>
                          <a:latin typeface="+mj-lt"/>
                          <a:ea typeface="Times New Roman"/>
                          <a:cs typeface="Times New Roman"/>
                        </a:rPr>
                        <a:t>.</a:t>
                      </a:r>
                      <a:endParaRPr lang="es-EC" sz="2000" b="0" dirty="0">
                        <a:solidFill>
                          <a:srgbClr val="000000"/>
                        </a:solidFill>
                        <a:latin typeface="+mj-lt"/>
                        <a:ea typeface="Times New Roman"/>
                        <a:cs typeface="Times New Roman"/>
                      </a:endParaRPr>
                    </a:p>
                  </a:txBody>
                  <a:tcPr marL="68580" marR="68580" marT="0" marB="0" anchor="ctr"/>
                </a:tc>
              </a:tr>
            </a:tbl>
          </a:graphicData>
        </a:graphic>
      </p:graphicFrame>
      <p:sp>
        <p:nvSpPr>
          <p:cNvPr id="3" name="1 Título"/>
          <p:cNvSpPr txBox="1">
            <a:spLocks/>
          </p:cNvSpPr>
          <p:nvPr/>
        </p:nvSpPr>
        <p:spPr>
          <a:xfrm>
            <a:off x="467544" y="188640"/>
            <a:ext cx="8229600" cy="114300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r>
              <a:rPr lang="es-ES" sz="4400" b="1" dirty="0" smtClean="0"/>
              <a:t>Análisis FODA</a:t>
            </a:r>
            <a:endParaRPr lang="es-ES" sz="4400" b="1" dirty="0"/>
          </a:p>
        </p:txBody>
      </p:sp>
    </p:spTree>
    <p:extLst>
      <p:ext uri="{BB962C8B-B14F-4D97-AF65-F5344CB8AC3E}">
        <p14:creationId xmlns="" xmlns:p14="http://schemas.microsoft.com/office/powerpoint/2010/main" val="20838718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836712"/>
            <a:ext cx="8229600" cy="866360"/>
          </a:xfrm>
        </p:spPr>
        <p:txBody>
          <a:bodyPr>
            <a:normAutofit/>
          </a:bodyPr>
          <a:lstStyle/>
          <a:p>
            <a:r>
              <a:rPr lang="es-ES" sz="4400" b="1" dirty="0" smtClean="0"/>
              <a:t>Objetivos del PMA</a:t>
            </a:r>
            <a:endParaRPr lang="es-ES" sz="4400" b="1" dirty="0"/>
          </a:p>
        </p:txBody>
      </p:sp>
      <p:sp>
        <p:nvSpPr>
          <p:cNvPr id="3" name="2 Marcador de contenido"/>
          <p:cNvSpPr>
            <a:spLocks noGrp="1"/>
          </p:cNvSpPr>
          <p:nvPr>
            <p:ph idx="1"/>
          </p:nvPr>
        </p:nvSpPr>
        <p:spPr>
          <a:xfrm>
            <a:off x="755576" y="1935480"/>
            <a:ext cx="7488832" cy="3941792"/>
          </a:xfrm>
          <a:solidFill>
            <a:schemeClr val="accent6">
              <a:lumMod val="60000"/>
              <a:lumOff val="40000"/>
            </a:schemeClr>
          </a:solidFill>
        </p:spPr>
        <p:txBody>
          <a:bodyPr/>
          <a:lstStyle/>
          <a:p>
            <a:pPr lvl="0" algn="just"/>
            <a:r>
              <a:rPr lang="es-EC" dirty="0">
                <a:latin typeface="+mj-lt"/>
              </a:rPr>
              <a:t>Proponer medidas encaminadas a prevenir, corregir y controlar los impactos negativos  adversos identificados en las Fichas de Pasivos </a:t>
            </a:r>
            <a:r>
              <a:rPr lang="es-EC" dirty="0" smtClean="0">
                <a:latin typeface="+mj-lt"/>
              </a:rPr>
              <a:t>Ambientales y análisis FODA.</a:t>
            </a:r>
          </a:p>
          <a:p>
            <a:pPr lvl="0"/>
            <a:endParaRPr lang="es-ES" dirty="0">
              <a:latin typeface="+mj-lt"/>
            </a:endParaRPr>
          </a:p>
          <a:p>
            <a:pPr lvl="0" algn="just"/>
            <a:r>
              <a:rPr lang="es-EC" dirty="0">
                <a:latin typeface="+mj-lt"/>
              </a:rPr>
              <a:t>Garantizar que las actividades de operación, mantenimiento y protección se enmarquen dentro de las leyes y reglamentos ambientales vigentes</a:t>
            </a:r>
            <a:r>
              <a:rPr lang="es-EC" dirty="0" smtClean="0">
                <a:latin typeface="+mj-lt"/>
              </a:rPr>
              <a:t>.</a:t>
            </a:r>
            <a:endParaRPr lang="es-ES" dirty="0">
              <a:latin typeface="+mj-lt"/>
            </a:endParaRPr>
          </a:p>
        </p:txBody>
      </p:sp>
    </p:spTree>
    <p:extLst>
      <p:ext uri="{BB962C8B-B14F-4D97-AF65-F5344CB8AC3E}">
        <p14:creationId xmlns="" xmlns:p14="http://schemas.microsoft.com/office/powerpoint/2010/main" val="25384479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285728"/>
            <a:ext cx="8229600" cy="1143000"/>
          </a:xfrm>
        </p:spPr>
        <p:txBody>
          <a:bodyPr>
            <a:noAutofit/>
          </a:bodyPr>
          <a:lstStyle/>
          <a:p>
            <a:pPr algn="ctr"/>
            <a:r>
              <a:rPr lang="es-ES" sz="3600" b="1" dirty="0" smtClean="0"/>
              <a:t>Programa 1 Correctivo-Preventivo</a:t>
            </a:r>
            <a:endParaRPr lang="es-EC" sz="3600" b="1" dirty="0"/>
          </a:p>
        </p:txBody>
      </p:sp>
      <p:sp>
        <p:nvSpPr>
          <p:cNvPr id="3" name="2 Marcador de contenido"/>
          <p:cNvSpPr>
            <a:spLocks noGrp="1"/>
          </p:cNvSpPr>
          <p:nvPr>
            <p:ph idx="1"/>
          </p:nvPr>
        </p:nvSpPr>
        <p:spPr>
          <a:xfrm>
            <a:off x="1043608" y="1935480"/>
            <a:ext cx="7128792" cy="3653760"/>
          </a:xfrm>
          <a:solidFill>
            <a:schemeClr val="accent6">
              <a:lumMod val="60000"/>
              <a:lumOff val="40000"/>
            </a:schemeClr>
          </a:solidFill>
        </p:spPr>
        <p:txBody>
          <a:bodyPr/>
          <a:lstStyle/>
          <a:p>
            <a:pPr algn="just"/>
            <a:r>
              <a:rPr lang="es-ES" dirty="0" smtClean="0">
                <a:latin typeface="+mj-lt"/>
              </a:rPr>
              <a:t>Tiene como finalidad corregir y disminuir el efecto que produce la plantación de eucaliptos  en el área de la fuente.</a:t>
            </a:r>
          </a:p>
          <a:p>
            <a:pPr algn="just"/>
            <a:endParaRPr lang="es-ES" dirty="0" smtClean="0">
              <a:latin typeface="+mj-lt"/>
            </a:endParaRPr>
          </a:p>
          <a:p>
            <a:pPr algn="just"/>
            <a:r>
              <a:rPr lang="es-ES" dirty="0" smtClean="0">
                <a:latin typeface="+mj-lt"/>
              </a:rPr>
              <a:t> Diseñar o ejecutar obras, dirigidas a moderar, atenuar  los impactos negativos que el proyecto genera sobre el entono humano y natural.</a:t>
            </a:r>
            <a:endParaRPr lang="es-EC" dirty="0">
              <a:latin typeface="+mj-l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404664"/>
            <a:ext cx="8229600" cy="720080"/>
          </a:xfrm>
        </p:spPr>
        <p:txBody>
          <a:bodyPr>
            <a:normAutofit/>
          </a:bodyPr>
          <a:lstStyle/>
          <a:p>
            <a:pPr algn="ctr"/>
            <a:r>
              <a:rPr lang="es-ES" sz="4000" b="1" dirty="0" smtClean="0"/>
              <a:t> Plan de Manejo Ambiental</a:t>
            </a:r>
            <a:endParaRPr lang="es-ES" sz="4000" b="1" dirty="0"/>
          </a:p>
        </p:txBody>
      </p:sp>
      <p:graphicFrame>
        <p:nvGraphicFramePr>
          <p:cNvPr id="5" name="4 Marcador de contenido"/>
          <p:cNvGraphicFramePr>
            <a:graphicFrameLocks noGrp="1"/>
          </p:cNvGraphicFramePr>
          <p:nvPr>
            <p:ph idx="1"/>
            <p:extLst>
              <p:ext uri="{D42A27DB-BD31-4B8C-83A1-F6EECF244321}">
                <p14:modId xmlns="" xmlns:p14="http://schemas.microsoft.com/office/powerpoint/2010/main" val="831028855"/>
              </p:ext>
            </p:extLst>
          </p:nvPr>
        </p:nvGraphicFramePr>
        <p:xfrm>
          <a:off x="323528" y="1196752"/>
          <a:ext cx="8496947" cy="5282567"/>
        </p:xfrm>
        <a:graphic>
          <a:graphicData uri="http://schemas.openxmlformats.org/drawingml/2006/table">
            <a:tbl>
              <a:tblPr firstRow="1" firstCol="1" bandRow="1">
                <a:tableStyleId>{5C22544A-7EE6-4342-B048-85BDC9FD1C3A}</a:tableStyleId>
              </a:tblPr>
              <a:tblGrid>
                <a:gridCol w="1806747"/>
                <a:gridCol w="1306104"/>
                <a:gridCol w="299607"/>
                <a:gridCol w="299607"/>
                <a:gridCol w="299607"/>
                <a:gridCol w="299607"/>
                <a:gridCol w="299607"/>
                <a:gridCol w="299607"/>
                <a:gridCol w="299607"/>
                <a:gridCol w="299607"/>
                <a:gridCol w="299607"/>
                <a:gridCol w="299607"/>
                <a:gridCol w="299607"/>
                <a:gridCol w="288216"/>
                <a:gridCol w="728520"/>
                <a:gridCol w="1071683"/>
              </a:tblGrid>
              <a:tr h="573078">
                <a:tc>
                  <a:txBody>
                    <a:bodyPr/>
                    <a:lstStyle/>
                    <a:p>
                      <a:pPr algn="ctr">
                        <a:lnSpc>
                          <a:spcPct val="115000"/>
                        </a:lnSpc>
                        <a:spcAft>
                          <a:spcPts val="0"/>
                        </a:spcAft>
                      </a:pPr>
                      <a:r>
                        <a:rPr lang="es-EC" sz="1100" dirty="0">
                          <a:effectLst/>
                          <a:latin typeface="+mj-lt"/>
                          <a:cs typeface="Times New Roman" pitchFamily="18" charset="0"/>
                        </a:rPr>
                        <a:t>MEDIDA AMBIENTAL</a:t>
                      </a:r>
                      <a:endParaRPr lang="es-ES" sz="11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dirty="0">
                          <a:effectLst/>
                          <a:latin typeface="+mj-lt"/>
                          <a:cs typeface="Times New Roman" pitchFamily="18" charset="0"/>
                        </a:rPr>
                        <a:t>ACTIVIDAD  DEL PLAN DE MANEJO</a:t>
                      </a:r>
                      <a:endParaRPr lang="es-ES" sz="11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2">
                  <a:txBody>
                    <a:bodyPr/>
                    <a:lstStyle/>
                    <a:p>
                      <a:pPr algn="ctr">
                        <a:lnSpc>
                          <a:spcPct val="115000"/>
                        </a:lnSpc>
                        <a:spcAft>
                          <a:spcPts val="0"/>
                        </a:spcAft>
                      </a:pPr>
                      <a:r>
                        <a:rPr lang="es-EC" sz="1100" dirty="0">
                          <a:effectLst/>
                          <a:latin typeface="+mj-lt"/>
                          <a:cs typeface="Times New Roman" pitchFamily="18" charset="0"/>
                        </a:rPr>
                        <a:t>TIEMPO (MESES)</a:t>
                      </a:r>
                      <a:endParaRPr lang="es-ES" sz="11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C" sz="1100" dirty="0">
                          <a:effectLst/>
                          <a:latin typeface="+mj-lt"/>
                          <a:cs typeface="Times New Roman" pitchFamily="18" charset="0"/>
                        </a:rPr>
                        <a:t>COSTO DE LA MEDIDA</a:t>
                      </a:r>
                      <a:endParaRPr lang="es-ES" sz="11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dirty="0">
                          <a:effectLst/>
                          <a:latin typeface="+mj-lt"/>
                          <a:cs typeface="Times New Roman" pitchFamily="18" charset="0"/>
                        </a:rPr>
                        <a:t>RESPONSABLE</a:t>
                      </a:r>
                      <a:endParaRPr lang="es-ES" sz="11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2052">
                <a:tc>
                  <a:txBody>
                    <a:bodyPr/>
                    <a:lstStyle/>
                    <a:p>
                      <a:pPr algn="ctr">
                        <a:lnSpc>
                          <a:spcPct val="115000"/>
                        </a:lnSpc>
                        <a:spcAft>
                          <a:spcPts val="0"/>
                        </a:spcAft>
                      </a:pPr>
                      <a:r>
                        <a:rPr lang="es-EC" sz="1200" dirty="0">
                          <a:effectLst/>
                          <a:latin typeface="+mj-lt"/>
                          <a:cs typeface="Times New Roman" pitchFamily="18" charset="0"/>
                        </a:rPr>
                        <a:t>PROGRAMA 1: CORRECTIVO-PREVENTIVO</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mj-lt"/>
                          <a:cs typeface="Times New Roman" pitchFamily="18" charset="0"/>
                        </a:rPr>
                        <a:t>E</a:t>
                      </a:r>
                      <a:endParaRPr lang="es-ES" sz="110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mj-lt"/>
                          <a:cs typeface="Times New Roman" pitchFamily="18" charset="0"/>
                        </a:rPr>
                        <a:t>F</a:t>
                      </a:r>
                      <a:endParaRPr lang="es-ES" sz="110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dirty="0">
                          <a:effectLst/>
                          <a:latin typeface="+mj-lt"/>
                          <a:cs typeface="Times New Roman" pitchFamily="18" charset="0"/>
                        </a:rPr>
                        <a:t>M</a:t>
                      </a:r>
                      <a:endParaRPr lang="es-ES" sz="11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dirty="0">
                          <a:effectLst/>
                          <a:latin typeface="+mj-lt"/>
                          <a:cs typeface="Times New Roman" pitchFamily="18" charset="0"/>
                        </a:rPr>
                        <a:t>A</a:t>
                      </a:r>
                      <a:endParaRPr lang="es-ES" sz="11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mj-lt"/>
                          <a:cs typeface="Times New Roman" pitchFamily="18" charset="0"/>
                        </a:rPr>
                        <a:t>M</a:t>
                      </a:r>
                      <a:endParaRPr lang="es-ES" sz="110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mj-lt"/>
                          <a:cs typeface="Times New Roman" pitchFamily="18" charset="0"/>
                        </a:rPr>
                        <a:t>J</a:t>
                      </a:r>
                      <a:endParaRPr lang="es-ES" sz="110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mj-lt"/>
                          <a:cs typeface="Times New Roman" pitchFamily="18" charset="0"/>
                        </a:rPr>
                        <a:t>J</a:t>
                      </a:r>
                      <a:endParaRPr lang="es-ES" sz="110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mj-lt"/>
                          <a:cs typeface="Times New Roman" pitchFamily="18" charset="0"/>
                        </a:rPr>
                        <a:t>A</a:t>
                      </a:r>
                      <a:endParaRPr lang="es-ES" sz="110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mj-lt"/>
                          <a:cs typeface="Times New Roman" pitchFamily="18" charset="0"/>
                        </a:rPr>
                        <a:t>S</a:t>
                      </a:r>
                      <a:endParaRPr lang="es-ES" sz="110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mj-lt"/>
                          <a:cs typeface="Times New Roman" pitchFamily="18" charset="0"/>
                        </a:rPr>
                        <a:t>O</a:t>
                      </a:r>
                      <a:endParaRPr lang="es-ES" sz="110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mj-lt"/>
                          <a:cs typeface="Times New Roman" pitchFamily="18" charset="0"/>
                        </a:rPr>
                        <a:t>N</a:t>
                      </a:r>
                      <a:endParaRPr lang="es-ES" sz="110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mj-lt"/>
                          <a:cs typeface="Times New Roman" pitchFamily="18" charset="0"/>
                        </a:rPr>
                        <a:t>D</a:t>
                      </a:r>
                      <a:endParaRPr lang="es-ES" sz="110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100" dirty="0" smtClean="0">
                          <a:effectLst/>
                          <a:latin typeface="+mj-lt"/>
                          <a:cs typeface="Times New Roman" pitchFamily="18" charset="0"/>
                        </a:rPr>
                        <a:t> US$</a:t>
                      </a: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4963">
                <a:tc rowSpan="2">
                  <a:txBody>
                    <a:bodyPr/>
                    <a:lstStyle/>
                    <a:p>
                      <a:pPr marL="0" lvl="0" indent="0" algn="ctr">
                        <a:lnSpc>
                          <a:spcPct val="115000"/>
                        </a:lnSpc>
                        <a:spcAft>
                          <a:spcPts val="0"/>
                        </a:spcAft>
                        <a:buFont typeface="Times New Roman"/>
                        <a:buNone/>
                      </a:pPr>
                      <a:r>
                        <a:rPr lang="es-EC" sz="1400" dirty="0">
                          <a:effectLst/>
                          <a:latin typeface="+mj-lt"/>
                          <a:cs typeface="Times New Roman" pitchFamily="18" charset="0"/>
                        </a:rPr>
                        <a:t>Subprograma de corta y retiro de especie exótica</a:t>
                      </a:r>
                      <a:endParaRPr lang="es-ES" sz="1400" dirty="0">
                        <a:effectLst/>
                        <a:latin typeface="+mj-lt"/>
                        <a:ea typeface="Times New Roman"/>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mj-lt"/>
                          <a:cs typeface="Times New Roman" pitchFamily="18" charset="0"/>
                        </a:rPr>
                        <a:t>Obtener el permiso de corta del Ministerio del Ambiente para la extracción de eucaliptos.</a:t>
                      </a:r>
                      <a:endParaRPr lang="es-ES" sz="110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dirty="0">
                          <a:effectLst/>
                          <a:latin typeface="+mj-lt"/>
                          <a:cs typeface="Times New Roman" pitchFamily="18" charset="0"/>
                        </a:rPr>
                        <a:t>x</a:t>
                      </a:r>
                      <a:endParaRPr lang="es-ES" sz="11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dirty="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dirty="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dirty="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dirty="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dirty="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es-EC" sz="1100" dirty="0" smtClean="0">
                          <a:effectLst/>
                          <a:latin typeface="+mj-lt"/>
                          <a:cs typeface="Times New Roman" pitchFamily="18" charset="0"/>
                        </a:rPr>
                        <a:t>486,00</a:t>
                      </a:r>
                      <a:endParaRPr lang="es-ES" sz="11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es-EC" sz="1100" dirty="0">
                          <a:effectLst/>
                          <a:latin typeface="+mj-lt"/>
                          <a:cs typeface="Times New Roman" pitchFamily="18" charset="0"/>
                        </a:rPr>
                        <a:t>Unidad de gestión Ambiental del GAD Municipal de Mira</a:t>
                      </a:r>
                      <a:endParaRPr lang="es-ES" sz="11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92088">
                <a:tc vMerge="1">
                  <a:txBody>
                    <a:bodyPr/>
                    <a:lstStyle/>
                    <a:p>
                      <a:endParaRPr lang="es-ES"/>
                    </a:p>
                  </a:txBody>
                  <a:tcPr/>
                </a:tc>
                <a:tc>
                  <a:txBody>
                    <a:bodyPr/>
                    <a:lstStyle/>
                    <a:p>
                      <a:pPr algn="ctr">
                        <a:lnSpc>
                          <a:spcPct val="115000"/>
                        </a:lnSpc>
                        <a:spcAft>
                          <a:spcPts val="0"/>
                        </a:spcAft>
                      </a:pPr>
                      <a:r>
                        <a:rPr lang="es-EC" sz="1100" dirty="0">
                          <a:effectLst/>
                          <a:latin typeface="+mj-lt"/>
                          <a:cs typeface="Times New Roman" pitchFamily="18" charset="0"/>
                        </a:rPr>
                        <a:t>Tala, destronque y disposición final de los eucaliptos plantados en la fuente.</a:t>
                      </a:r>
                      <a:endParaRPr lang="es-ES" sz="11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mj-lt"/>
                          <a:cs typeface="Times New Roman" pitchFamily="18" charset="0"/>
                        </a:rPr>
                        <a:t>x</a:t>
                      </a:r>
                      <a:endParaRPr lang="es-ES" sz="110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dirty="0">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dirty="0">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dirty="0">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ES"/>
                    </a:p>
                  </a:txBody>
                  <a:tcPr/>
                </a:tc>
                <a:tc vMerge="1">
                  <a:txBody>
                    <a:bodyPr/>
                    <a:lstStyle/>
                    <a:p>
                      <a:pPr algn="ctr">
                        <a:lnSpc>
                          <a:spcPct val="115000"/>
                        </a:lnSpc>
                        <a:spcAft>
                          <a:spcPts val="0"/>
                        </a:spcAft>
                      </a:pPr>
                      <a:endParaRPr lang="es-ES" sz="1100" dirty="0">
                        <a:effectLst/>
                        <a:latin typeface="Times New Roman" pitchFamily="18" charset="0"/>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36104">
                <a:tc>
                  <a:txBody>
                    <a:bodyPr/>
                    <a:lstStyle/>
                    <a:p>
                      <a:pPr marL="0" lvl="0" indent="0" algn="ctr">
                        <a:lnSpc>
                          <a:spcPct val="115000"/>
                        </a:lnSpc>
                        <a:spcAft>
                          <a:spcPts val="0"/>
                        </a:spcAft>
                        <a:buFont typeface="Times New Roman"/>
                        <a:buNone/>
                      </a:pPr>
                      <a:r>
                        <a:rPr lang="es-EC" sz="1400" dirty="0">
                          <a:effectLst/>
                          <a:latin typeface="+mj-lt"/>
                          <a:cs typeface="Times New Roman" pitchFamily="18" charset="0"/>
                        </a:rPr>
                        <a:t>Subprograma de reforestación</a:t>
                      </a:r>
                      <a:endParaRPr lang="es-ES" sz="1400" dirty="0">
                        <a:effectLst/>
                        <a:latin typeface="+mj-lt"/>
                        <a:ea typeface="Times New Roman"/>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mj-lt"/>
                          <a:cs typeface="Times New Roman" pitchFamily="18" charset="0"/>
                        </a:rPr>
                        <a:t>Reforestación con especies nativas.</a:t>
                      </a:r>
                      <a:endParaRPr lang="es-ES" sz="110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dirty="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mj-lt"/>
                          <a:cs typeface="Times New Roman" pitchFamily="18" charset="0"/>
                        </a:rPr>
                        <a:t>x</a:t>
                      </a:r>
                      <a:endParaRPr lang="es-ES" sz="110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a:effectLst/>
                          <a:latin typeface="+mj-lt"/>
                          <a:cs typeface="Times New Roman" pitchFamily="18" charset="0"/>
                        </a:rPr>
                        <a:t>x</a:t>
                      </a:r>
                      <a:endParaRPr lang="es-ES" sz="110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dirty="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dirty="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dirty="0" smtClean="0">
                          <a:effectLst/>
                          <a:latin typeface="+mj-lt"/>
                          <a:cs typeface="Times New Roman" pitchFamily="18" charset="0"/>
                        </a:rPr>
                        <a:t>262,00</a:t>
                      </a:r>
                      <a:endParaRPr lang="es-ES" sz="11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dirty="0">
                          <a:effectLst/>
                          <a:latin typeface="+mj-lt"/>
                          <a:cs typeface="Times New Roman" pitchFamily="18" charset="0"/>
                        </a:rPr>
                        <a:t>Unidad de </a:t>
                      </a:r>
                      <a:r>
                        <a:rPr lang="es-EC" sz="1100" dirty="0" smtClean="0">
                          <a:effectLst/>
                          <a:latin typeface="+mj-lt"/>
                          <a:cs typeface="Times New Roman" pitchFamily="18" charset="0"/>
                        </a:rPr>
                        <a:t>Gestión </a:t>
                      </a:r>
                      <a:r>
                        <a:rPr lang="es-EC" sz="1100" dirty="0">
                          <a:effectLst/>
                          <a:latin typeface="+mj-lt"/>
                          <a:cs typeface="Times New Roman" pitchFamily="18" charset="0"/>
                        </a:rPr>
                        <a:t>Ambiental del GAD Municipal de Mira</a:t>
                      </a:r>
                      <a:endParaRPr lang="es-ES" sz="11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65710">
                <a:tc>
                  <a:txBody>
                    <a:bodyPr/>
                    <a:lstStyle/>
                    <a:p>
                      <a:pPr marL="0" lvl="0" indent="0" algn="ctr">
                        <a:lnSpc>
                          <a:spcPct val="115000"/>
                        </a:lnSpc>
                        <a:spcAft>
                          <a:spcPts val="0"/>
                        </a:spcAft>
                        <a:buFont typeface="Times New Roman"/>
                        <a:buNone/>
                      </a:pPr>
                      <a:r>
                        <a:rPr lang="es-EC" sz="1400" b="1" dirty="0">
                          <a:solidFill>
                            <a:srgbClr val="FFFFFF"/>
                          </a:solidFill>
                          <a:effectLst/>
                          <a:latin typeface="+mj-lt"/>
                          <a:ea typeface="Times New Roman"/>
                          <a:cs typeface="Times New Roman" pitchFamily="18" charset="0"/>
                        </a:rPr>
                        <a:t>Subprograma de mitigación</a:t>
                      </a:r>
                      <a:endParaRPr lang="es-ES" sz="1400" dirty="0">
                        <a:effectLst/>
                        <a:latin typeface="+mj-lt"/>
                        <a:ea typeface="Times New Roman"/>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b="0" dirty="0">
                          <a:solidFill>
                            <a:schemeClr val="tx1"/>
                          </a:solidFill>
                          <a:effectLst/>
                          <a:latin typeface="+mj-lt"/>
                          <a:ea typeface="Times New Roman"/>
                          <a:cs typeface="Times New Roman" pitchFamily="18" charset="0"/>
                        </a:rPr>
                        <a:t>Realizar el levantamiento </a:t>
                      </a:r>
                      <a:r>
                        <a:rPr lang="es-EC" sz="1100" b="0" dirty="0" smtClean="0">
                          <a:solidFill>
                            <a:schemeClr val="tx1"/>
                          </a:solidFill>
                          <a:effectLst/>
                          <a:latin typeface="+mj-lt"/>
                          <a:ea typeface="Times New Roman"/>
                          <a:cs typeface="Times New Roman" pitchFamily="18" charset="0"/>
                        </a:rPr>
                        <a:t>altimétrico</a:t>
                      </a:r>
                      <a:r>
                        <a:rPr lang="es-EC" sz="1100" b="0" baseline="0" dirty="0" smtClean="0">
                          <a:solidFill>
                            <a:schemeClr val="tx1"/>
                          </a:solidFill>
                          <a:effectLst/>
                          <a:latin typeface="+mj-lt"/>
                          <a:ea typeface="Times New Roman"/>
                          <a:cs typeface="Times New Roman" pitchFamily="18" charset="0"/>
                        </a:rPr>
                        <a:t> y </a:t>
                      </a:r>
                      <a:r>
                        <a:rPr lang="es-EC" sz="1100" b="0" dirty="0" smtClean="0">
                          <a:solidFill>
                            <a:schemeClr val="tx1"/>
                          </a:solidFill>
                          <a:effectLst/>
                          <a:latin typeface="+mj-lt"/>
                          <a:ea typeface="Times New Roman"/>
                          <a:cs typeface="Times New Roman" pitchFamily="18" charset="0"/>
                        </a:rPr>
                        <a:t>planimétrico </a:t>
                      </a:r>
                      <a:r>
                        <a:rPr lang="es-EC" sz="1100" b="0" dirty="0">
                          <a:solidFill>
                            <a:schemeClr val="tx1"/>
                          </a:solidFill>
                          <a:effectLst/>
                          <a:latin typeface="+mj-lt"/>
                          <a:ea typeface="Times New Roman"/>
                          <a:cs typeface="Times New Roman" pitchFamily="18" charset="0"/>
                        </a:rPr>
                        <a:t>de las viviendas  afectadas.</a:t>
                      </a:r>
                      <a:endParaRPr lang="es-ES" sz="1100" b="0" dirty="0">
                        <a:solidFill>
                          <a:schemeClr val="tx1"/>
                        </a:solidFill>
                        <a:effectLst/>
                        <a:latin typeface="+mj-lt"/>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b="0" dirty="0">
                        <a:solidFill>
                          <a:schemeClr val="tx1"/>
                        </a:solidFill>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b="0" dirty="0">
                        <a:solidFill>
                          <a:schemeClr val="tx1"/>
                        </a:solidFill>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b="0" dirty="0">
                        <a:solidFill>
                          <a:schemeClr val="tx1"/>
                        </a:solidFill>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b="0" dirty="0">
                        <a:solidFill>
                          <a:schemeClr val="tx1"/>
                        </a:solidFill>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b="0" dirty="0">
                        <a:solidFill>
                          <a:schemeClr val="tx1"/>
                        </a:solidFill>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b="0" dirty="0">
                        <a:solidFill>
                          <a:schemeClr val="tx1"/>
                        </a:solidFill>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b="0" dirty="0">
                          <a:solidFill>
                            <a:schemeClr val="tx1"/>
                          </a:solidFill>
                          <a:effectLst/>
                          <a:latin typeface="+mj-lt"/>
                          <a:ea typeface="Times New Roman"/>
                          <a:cs typeface="Times New Roman" pitchFamily="18" charset="0"/>
                        </a:rPr>
                        <a:t>x</a:t>
                      </a:r>
                      <a:endParaRPr lang="es-ES" sz="1100" b="0" dirty="0">
                        <a:solidFill>
                          <a:schemeClr val="tx1"/>
                        </a:solidFill>
                        <a:effectLst/>
                        <a:latin typeface="+mj-lt"/>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b="0" dirty="0">
                          <a:solidFill>
                            <a:schemeClr val="tx1"/>
                          </a:solidFill>
                          <a:effectLst/>
                          <a:latin typeface="+mj-lt"/>
                          <a:ea typeface="Times New Roman"/>
                          <a:cs typeface="Times New Roman" pitchFamily="18" charset="0"/>
                        </a:rPr>
                        <a:t>x</a:t>
                      </a:r>
                      <a:endParaRPr lang="es-ES" sz="1100" b="0" dirty="0">
                        <a:solidFill>
                          <a:schemeClr val="tx1"/>
                        </a:solidFill>
                        <a:effectLst/>
                        <a:latin typeface="+mj-lt"/>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b="0" dirty="0">
                          <a:solidFill>
                            <a:schemeClr val="tx1"/>
                          </a:solidFill>
                          <a:effectLst/>
                          <a:latin typeface="+mj-lt"/>
                          <a:ea typeface="Times New Roman"/>
                          <a:cs typeface="Times New Roman" pitchFamily="18" charset="0"/>
                        </a:rPr>
                        <a:t>x</a:t>
                      </a:r>
                      <a:endParaRPr lang="es-ES" sz="1100" b="0" dirty="0">
                        <a:solidFill>
                          <a:schemeClr val="tx1"/>
                        </a:solidFill>
                        <a:effectLst/>
                        <a:latin typeface="+mj-lt"/>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b="0" dirty="0">
                        <a:solidFill>
                          <a:schemeClr val="tx1"/>
                        </a:solidFill>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b="0" dirty="0">
                        <a:solidFill>
                          <a:schemeClr val="tx1"/>
                        </a:solidFill>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100" b="0" dirty="0">
                        <a:solidFill>
                          <a:schemeClr val="tx1"/>
                        </a:solidFill>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b="0" dirty="0" smtClean="0">
                          <a:solidFill>
                            <a:schemeClr val="tx1"/>
                          </a:solidFill>
                          <a:effectLst/>
                          <a:latin typeface="+mj-lt"/>
                          <a:ea typeface="Times New Roman"/>
                          <a:cs typeface="Times New Roman" pitchFamily="18" charset="0"/>
                        </a:rPr>
                        <a:t>1600,00</a:t>
                      </a:r>
                      <a:endParaRPr lang="es-ES" sz="1100" b="0" dirty="0">
                        <a:solidFill>
                          <a:schemeClr val="tx1"/>
                        </a:solidFill>
                        <a:effectLst/>
                        <a:latin typeface="+mj-lt"/>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100" b="0" dirty="0">
                          <a:solidFill>
                            <a:schemeClr val="tx1"/>
                          </a:solidFill>
                          <a:effectLst/>
                          <a:latin typeface="+mj-lt"/>
                          <a:ea typeface="Times New Roman"/>
                          <a:cs typeface="Times New Roman" pitchFamily="18" charset="0"/>
                        </a:rPr>
                        <a:t>Departamento de Obras Públicas GAD Municipal de Mira</a:t>
                      </a:r>
                      <a:endParaRPr lang="es-ES" sz="1100" b="0" dirty="0">
                        <a:solidFill>
                          <a:schemeClr val="tx1"/>
                        </a:solidFill>
                        <a:effectLst/>
                        <a:latin typeface="+mj-lt"/>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 xmlns:p14="http://schemas.microsoft.com/office/powerpoint/2010/main" val="26725643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 xmlns:p14="http://schemas.microsoft.com/office/powerpoint/2010/main" val="1859050919"/>
              </p:ext>
            </p:extLst>
          </p:nvPr>
        </p:nvGraphicFramePr>
        <p:xfrm>
          <a:off x="323528" y="1700808"/>
          <a:ext cx="8496947" cy="3957356"/>
        </p:xfrm>
        <a:graphic>
          <a:graphicData uri="http://schemas.openxmlformats.org/drawingml/2006/table">
            <a:tbl>
              <a:tblPr firstRow="1" firstCol="1" bandRow="1">
                <a:tableStyleId>{5C22544A-7EE6-4342-B048-85BDC9FD1C3A}</a:tableStyleId>
              </a:tblPr>
              <a:tblGrid>
                <a:gridCol w="1806747"/>
                <a:gridCol w="1306104"/>
                <a:gridCol w="299607"/>
                <a:gridCol w="299607"/>
                <a:gridCol w="299607"/>
                <a:gridCol w="299607"/>
                <a:gridCol w="299607"/>
                <a:gridCol w="299607"/>
                <a:gridCol w="299607"/>
                <a:gridCol w="299607"/>
                <a:gridCol w="299607"/>
                <a:gridCol w="299607"/>
                <a:gridCol w="299607"/>
                <a:gridCol w="288216"/>
                <a:gridCol w="728520"/>
                <a:gridCol w="1071683"/>
              </a:tblGrid>
              <a:tr h="573078">
                <a:tc>
                  <a:txBody>
                    <a:bodyPr/>
                    <a:lstStyle/>
                    <a:p>
                      <a:pPr algn="ctr">
                        <a:lnSpc>
                          <a:spcPct val="115000"/>
                        </a:lnSpc>
                        <a:spcAft>
                          <a:spcPts val="0"/>
                        </a:spcAft>
                      </a:pPr>
                      <a:r>
                        <a:rPr lang="es-EC" sz="1200" dirty="0">
                          <a:effectLst/>
                          <a:latin typeface="+mj-lt"/>
                          <a:cs typeface="Times New Roman" pitchFamily="18" charset="0"/>
                        </a:rPr>
                        <a:t>MEDIDA AMBIENTAL</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ACTIVIDAD  DEL PLAN DE MANEJO</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2">
                  <a:txBody>
                    <a:bodyPr/>
                    <a:lstStyle/>
                    <a:p>
                      <a:pPr algn="ctr">
                        <a:lnSpc>
                          <a:spcPct val="115000"/>
                        </a:lnSpc>
                        <a:spcAft>
                          <a:spcPts val="0"/>
                        </a:spcAft>
                      </a:pPr>
                      <a:r>
                        <a:rPr lang="es-EC" sz="1200" dirty="0">
                          <a:effectLst/>
                          <a:latin typeface="+mj-lt"/>
                          <a:cs typeface="Times New Roman" pitchFamily="18" charset="0"/>
                        </a:rPr>
                        <a:t>TIEMPO (MESES)</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C" sz="1200" dirty="0">
                          <a:effectLst/>
                          <a:latin typeface="+mj-lt"/>
                          <a:cs typeface="Times New Roman" pitchFamily="18" charset="0"/>
                        </a:rPr>
                        <a:t>COSTO DE LA MEDIDA</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RESPONSABLE</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2052">
                <a:tc>
                  <a:txBody>
                    <a:bodyPr/>
                    <a:lstStyle/>
                    <a:p>
                      <a:pPr algn="ctr">
                        <a:lnSpc>
                          <a:spcPct val="115000"/>
                        </a:lnSpc>
                        <a:spcAft>
                          <a:spcPts val="0"/>
                        </a:spcAft>
                      </a:pP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E</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F</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M</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A</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M</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J</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J</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A</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S</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O</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N</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D</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dirty="0" smtClean="0">
                          <a:effectLst/>
                          <a:latin typeface="+mj-lt"/>
                          <a:cs typeface="Times New Roman" pitchFamily="18" charset="0"/>
                        </a:rPr>
                        <a:t>US$</a:t>
                      </a: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36104">
                <a:tc>
                  <a:txBody>
                    <a:bodyPr/>
                    <a:lstStyle/>
                    <a:p>
                      <a:pPr marL="0" lvl="0" indent="0" algn="ctr">
                        <a:lnSpc>
                          <a:spcPct val="115000"/>
                        </a:lnSpc>
                        <a:spcAft>
                          <a:spcPts val="0"/>
                        </a:spcAft>
                        <a:buFont typeface="Times New Roman"/>
                        <a:buNone/>
                      </a:pPr>
                      <a:r>
                        <a:rPr lang="es-EC" sz="1400" dirty="0">
                          <a:effectLst/>
                          <a:latin typeface="+mj-lt"/>
                          <a:ea typeface="Times New Roman"/>
                          <a:cs typeface="Times New Roman"/>
                        </a:rPr>
                        <a:t>Subprograma de prevención de fugas de agua en el sistema de conducción</a:t>
                      </a:r>
                      <a:endParaRPr lang="es-ES" sz="1200" dirty="0">
                        <a:effectLst/>
                        <a:latin typeface="+mj-l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ea typeface="Times New Roman"/>
                          <a:cs typeface="Times New Roman"/>
                        </a:rPr>
                        <a:t>Reemplazo de las uniones de asbesto por uniones metálicas</a:t>
                      </a:r>
                      <a:endParaRPr lang="es-ES" sz="12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ea typeface="Times New Roman"/>
                          <a:cs typeface="Times New Roman"/>
                        </a:rPr>
                        <a:t>x</a:t>
                      </a:r>
                      <a:endParaRPr lang="es-ES" sz="12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ea typeface="Times New Roman"/>
                          <a:cs typeface="Times New Roman"/>
                        </a:rPr>
                        <a:t>x</a:t>
                      </a:r>
                      <a:endParaRPr lang="es-ES" sz="12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smtClean="0">
                          <a:effectLst/>
                          <a:latin typeface="+mj-lt"/>
                          <a:ea typeface="Times New Roman"/>
                          <a:cs typeface="Times New Roman"/>
                        </a:rPr>
                        <a:t>250,00</a:t>
                      </a:r>
                      <a:endParaRPr lang="es-ES" sz="12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ea typeface="Times New Roman"/>
                          <a:cs typeface="Times New Roman"/>
                        </a:rPr>
                        <a:t>Departamento de Obras Públicas GAD Municipal de Mira</a:t>
                      </a:r>
                      <a:endParaRPr lang="es-ES" sz="12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65710">
                <a:tc>
                  <a:txBody>
                    <a:bodyPr/>
                    <a:lstStyle/>
                    <a:p>
                      <a:pPr marL="0" lvl="0" indent="0" algn="ctr">
                        <a:lnSpc>
                          <a:spcPct val="150000"/>
                        </a:lnSpc>
                        <a:spcAft>
                          <a:spcPts val="0"/>
                        </a:spcAft>
                        <a:buFont typeface="Times New Roman"/>
                        <a:buNone/>
                      </a:pPr>
                      <a:r>
                        <a:rPr lang="es-EC" sz="1400" dirty="0">
                          <a:effectLst/>
                          <a:latin typeface="+mj-lt"/>
                          <a:ea typeface="Times New Roman"/>
                          <a:cs typeface="Times New Roman"/>
                        </a:rPr>
                        <a:t>Subprograma de cerramiento del área de la fuente</a:t>
                      </a:r>
                      <a:endParaRPr lang="es-ES" sz="1200" dirty="0">
                        <a:effectLst/>
                        <a:latin typeface="+mj-l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ea typeface="Times New Roman"/>
                          <a:cs typeface="Times New Roman"/>
                        </a:rPr>
                        <a:t>Cercar el área de la fuente</a:t>
                      </a:r>
                      <a:endParaRPr lang="es-ES" sz="12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ea typeface="Times New Roman"/>
                          <a:cs typeface="Times New Roman"/>
                        </a:rPr>
                        <a:t>x</a:t>
                      </a:r>
                      <a:endParaRPr lang="es-ES" sz="12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ea typeface="Times New Roman"/>
                          <a:cs typeface="Times New Roman"/>
                        </a:rPr>
                        <a:t>x</a:t>
                      </a:r>
                      <a:endParaRPr lang="es-ES" sz="12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smtClean="0">
                          <a:effectLst/>
                          <a:latin typeface="+mj-lt"/>
                          <a:ea typeface="Calibri"/>
                          <a:cs typeface="Times New Roman"/>
                        </a:rPr>
                        <a:t>19903,70</a:t>
                      </a:r>
                      <a:endParaRPr lang="es-ES" sz="12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ea typeface="Times New Roman"/>
                          <a:cs typeface="Times New Roman"/>
                        </a:rPr>
                        <a:t>Departamento de Obras Públicas GAD Municipal de Mira</a:t>
                      </a:r>
                      <a:endParaRPr lang="es-ES" sz="12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1 Título"/>
          <p:cNvSpPr>
            <a:spLocks noGrp="1"/>
          </p:cNvSpPr>
          <p:nvPr>
            <p:ph type="title"/>
          </p:nvPr>
        </p:nvSpPr>
        <p:spPr>
          <a:xfrm>
            <a:off x="467544" y="404664"/>
            <a:ext cx="8229600" cy="720080"/>
          </a:xfrm>
        </p:spPr>
        <p:txBody>
          <a:bodyPr>
            <a:normAutofit/>
          </a:bodyPr>
          <a:lstStyle/>
          <a:p>
            <a:pPr algn="ctr"/>
            <a:r>
              <a:rPr lang="es-ES" sz="4000" b="1" dirty="0" smtClean="0"/>
              <a:t> Plan de Manejo Ambiental</a:t>
            </a:r>
            <a:endParaRPr lang="es-ES" sz="4000" b="1" dirty="0"/>
          </a:p>
        </p:txBody>
      </p:sp>
    </p:spTree>
    <p:extLst>
      <p:ext uri="{BB962C8B-B14F-4D97-AF65-F5344CB8AC3E}">
        <p14:creationId xmlns="" xmlns:p14="http://schemas.microsoft.com/office/powerpoint/2010/main" val="26127292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ctr"/>
            <a:r>
              <a:rPr lang="es-ES" sz="3600" b="1" dirty="0"/>
              <a:t>Programa 2 Seguimiento y Monitoreo Ambiental</a:t>
            </a:r>
            <a:endParaRPr lang="es-EC" sz="3600" b="1" dirty="0"/>
          </a:p>
        </p:txBody>
      </p:sp>
      <p:sp>
        <p:nvSpPr>
          <p:cNvPr id="3" name="2 Marcador de contenido"/>
          <p:cNvSpPr>
            <a:spLocks noGrp="1"/>
          </p:cNvSpPr>
          <p:nvPr>
            <p:ph idx="1"/>
          </p:nvPr>
        </p:nvSpPr>
        <p:spPr>
          <a:xfrm>
            <a:off x="755576" y="2276872"/>
            <a:ext cx="7416824" cy="2808312"/>
          </a:xfrm>
          <a:solidFill>
            <a:schemeClr val="accent6">
              <a:lumMod val="60000"/>
              <a:lumOff val="40000"/>
            </a:schemeClr>
          </a:solidFill>
        </p:spPr>
        <p:txBody>
          <a:bodyPr vert="horz">
            <a:normAutofit/>
          </a:bodyPr>
          <a:lstStyle/>
          <a:p>
            <a:pPr algn="just"/>
            <a:endParaRPr lang="es-ES" dirty="0">
              <a:latin typeface="+mj-lt"/>
            </a:endParaRPr>
          </a:p>
          <a:p>
            <a:pPr algn="just"/>
            <a:r>
              <a:rPr lang="es-ES" dirty="0" smtClean="0">
                <a:latin typeface="+mj-lt"/>
              </a:rPr>
              <a:t>Tiene </a:t>
            </a:r>
            <a:r>
              <a:rPr lang="es-ES" dirty="0">
                <a:latin typeface="+mj-lt"/>
              </a:rPr>
              <a:t>como finalidad controlar el estado de los componentes ambientales inmersos en el proyecto, estableciendo mecanismos, formularios y registros de seguimiento y monitoreo.</a:t>
            </a:r>
            <a:endParaRPr lang="es-EC" dirty="0">
              <a:latin typeface="+mj-lt"/>
            </a:endParaRPr>
          </a:p>
          <a:p>
            <a:pPr algn="just"/>
            <a:endParaRPr lang="es-EC" dirty="0">
              <a:latin typeface="+mj-l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704088"/>
            <a:ext cx="8186766" cy="653210"/>
          </a:xfrm>
        </p:spPr>
        <p:txBody>
          <a:bodyPr>
            <a:normAutofit/>
          </a:bodyPr>
          <a:lstStyle/>
          <a:p>
            <a:pPr algn="ctr"/>
            <a:r>
              <a:rPr lang="es-ES" sz="3600"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Arial" pitchFamily="34" charset="0"/>
                <a:cs typeface="Arial" pitchFamily="34" charset="0"/>
              </a:rPr>
              <a:t>INTRODUCCIÓN</a:t>
            </a:r>
            <a:endParaRPr lang="es-EC" dirty="0"/>
          </a:p>
        </p:txBody>
      </p:sp>
      <p:sp>
        <p:nvSpPr>
          <p:cNvPr id="4" name="3 Marcador de contenido"/>
          <p:cNvSpPr>
            <a:spLocks noGrp="1"/>
          </p:cNvSpPr>
          <p:nvPr>
            <p:ph idx="1"/>
          </p:nvPr>
        </p:nvSpPr>
        <p:spPr>
          <a:xfrm>
            <a:off x="457200" y="1935480"/>
            <a:ext cx="4330824" cy="4085808"/>
          </a:xfrm>
          <a:solidFill>
            <a:schemeClr val="accent6">
              <a:lumMod val="60000"/>
              <a:lumOff val="40000"/>
            </a:schemeClr>
          </a:solidFill>
        </p:spPr>
        <p:txBody>
          <a:bodyPr>
            <a:noAutofit/>
          </a:bodyPr>
          <a:lstStyle/>
          <a:p>
            <a:pPr algn="just"/>
            <a:r>
              <a:rPr lang="es-ES" sz="2200" dirty="0" smtClean="0">
                <a:latin typeface="+mj-lt"/>
                <a:cs typeface="Times New Roman" pitchFamily="18" charset="0"/>
              </a:rPr>
              <a:t>La </a:t>
            </a:r>
            <a:r>
              <a:rPr lang="es-ES" sz="2200" dirty="0">
                <a:latin typeface="+mj-lt"/>
                <a:cs typeface="Times New Roman" pitchFamily="18" charset="0"/>
              </a:rPr>
              <a:t>fuente Las </a:t>
            </a:r>
            <a:r>
              <a:rPr lang="es-ES" sz="2200" dirty="0" err="1" smtClean="0">
                <a:latin typeface="+mj-lt"/>
                <a:cs typeface="Times New Roman" pitchFamily="18" charset="0"/>
              </a:rPr>
              <a:t>Preñadillas</a:t>
            </a:r>
            <a:r>
              <a:rPr lang="es-ES" sz="2200" dirty="0" smtClean="0">
                <a:latin typeface="+mj-lt"/>
                <a:cs typeface="Times New Roman" pitchFamily="18" charset="0"/>
              </a:rPr>
              <a:t>, </a:t>
            </a:r>
            <a:r>
              <a:rPr lang="es-ES" sz="2200" dirty="0">
                <a:latin typeface="+mj-lt"/>
                <a:cs typeface="Times New Roman" pitchFamily="18" charset="0"/>
              </a:rPr>
              <a:t>no cuenta con un Plan de Manejo que </a:t>
            </a:r>
            <a:r>
              <a:rPr lang="es-ES" sz="2200" dirty="0" smtClean="0">
                <a:latin typeface="+mj-lt"/>
                <a:cs typeface="Times New Roman" pitchFamily="18" charset="0"/>
              </a:rPr>
              <a:t> garantice </a:t>
            </a:r>
            <a:r>
              <a:rPr lang="es-ES" sz="2200" dirty="0">
                <a:latin typeface="+mj-lt"/>
                <a:cs typeface="Times New Roman" pitchFamily="18" charset="0"/>
              </a:rPr>
              <a:t>la </a:t>
            </a:r>
            <a:r>
              <a:rPr lang="es-ES" sz="2200" dirty="0" smtClean="0">
                <a:latin typeface="+mj-lt"/>
                <a:cs typeface="Times New Roman" pitchFamily="18" charset="0"/>
              </a:rPr>
              <a:t>sustentabilidad </a:t>
            </a:r>
            <a:r>
              <a:rPr lang="es-ES" sz="2200" dirty="0">
                <a:latin typeface="+mj-lt"/>
                <a:cs typeface="Times New Roman" pitchFamily="18" charset="0"/>
              </a:rPr>
              <a:t>del proyecto, por lo tanto,  fue necesario efectuar un estudio detallado que </a:t>
            </a:r>
            <a:r>
              <a:rPr lang="es-ES" sz="2200" dirty="0" smtClean="0">
                <a:latin typeface="+mj-lt"/>
                <a:cs typeface="Times New Roman" pitchFamily="18" charset="0"/>
              </a:rPr>
              <a:t>caracterice a </a:t>
            </a:r>
            <a:r>
              <a:rPr lang="es-ES" sz="2200" dirty="0">
                <a:latin typeface="+mj-lt"/>
                <a:cs typeface="Times New Roman" pitchFamily="18" charset="0"/>
              </a:rPr>
              <a:t>los principales problemas que afectan directamente a la fuente hídrica de captación y al sistema de conducción</a:t>
            </a:r>
            <a:r>
              <a:rPr lang="es-ES" sz="2200" dirty="0" smtClean="0">
                <a:latin typeface="+mj-lt"/>
                <a:cs typeface="Times New Roman" pitchFamily="18" charset="0"/>
              </a:rPr>
              <a:t>.</a:t>
            </a:r>
            <a:endParaRPr lang="es-ES" sz="2200" dirty="0">
              <a:latin typeface="+mj-lt"/>
              <a:cs typeface="Times New Roman" pitchFamily="18" charset="0"/>
            </a:endParaRPr>
          </a:p>
        </p:txBody>
      </p:sp>
      <p:pic>
        <p:nvPicPr>
          <p:cNvPr id="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5451784" y="2132856"/>
            <a:ext cx="3264363" cy="24482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chemeClr val="accent1"/>
                </a:solidFill>
              </a14:hiddenFill>
            </a:ext>
          </a:extLst>
        </p:spPr>
      </p:pic>
      <p:sp>
        <p:nvSpPr>
          <p:cNvPr id="5" name="4 CuadroTexto"/>
          <p:cNvSpPr txBox="1"/>
          <p:nvPr/>
        </p:nvSpPr>
        <p:spPr>
          <a:xfrm>
            <a:off x="5451785" y="4725144"/>
            <a:ext cx="3264362" cy="461665"/>
          </a:xfrm>
          <a:prstGeom prst="rect">
            <a:avLst/>
          </a:prstGeom>
          <a:noFill/>
        </p:spPr>
        <p:txBody>
          <a:bodyPr wrap="square" rtlCol="0">
            <a:spAutoFit/>
          </a:bodyPr>
          <a:lstStyle/>
          <a:p>
            <a:pPr algn="ctr"/>
            <a:r>
              <a:rPr lang="es-ES" sz="1200" dirty="0" smtClean="0">
                <a:latin typeface="+mj-lt"/>
                <a:cs typeface="Times New Roman" pitchFamily="18" charset="0"/>
              </a:rPr>
              <a:t>Fuente hídrica </a:t>
            </a:r>
            <a:r>
              <a:rPr lang="es-ES" sz="1200" dirty="0">
                <a:latin typeface="+mj-lt"/>
                <a:cs typeface="Times New Roman" pitchFamily="18" charset="0"/>
              </a:rPr>
              <a:t>Las </a:t>
            </a:r>
            <a:r>
              <a:rPr lang="es-ES" sz="1200" dirty="0" smtClean="0">
                <a:latin typeface="+mj-lt"/>
                <a:cs typeface="Times New Roman" pitchFamily="18" charset="0"/>
              </a:rPr>
              <a:t>Preñadillas- parroquia San Isidro</a:t>
            </a:r>
            <a:endParaRPr lang="es-ES" sz="1200" dirty="0">
              <a:latin typeface="+mj-lt"/>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 xmlns:p14="http://schemas.microsoft.com/office/powerpoint/2010/main" val="2599106411"/>
              </p:ext>
            </p:extLst>
          </p:nvPr>
        </p:nvGraphicFramePr>
        <p:xfrm>
          <a:off x="395536" y="1412776"/>
          <a:ext cx="8496947" cy="4802124"/>
        </p:xfrm>
        <a:graphic>
          <a:graphicData uri="http://schemas.openxmlformats.org/drawingml/2006/table">
            <a:tbl>
              <a:tblPr firstRow="1" firstCol="1" bandRow="1">
                <a:tableStyleId>{5C22544A-7EE6-4342-B048-85BDC9FD1C3A}</a:tableStyleId>
              </a:tblPr>
              <a:tblGrid>
                <a:gridCol w="1806747"/>
                <a:gridCol w="1306104"/>
                <a:gridCol w="299607"/>
                <a:gridCol w="299607"/>
                <a:gridCol w="299607"/>
                <a:gridCol w="299607"/>
                <a:gridCol w="299607"/>
                <a:gridCol w="299607"/>
                <a:gridCol w="299607"/>
                <a:gridCol w="299607"/>
                <a:gridCol w="299607"/>
                <a:gridCol w="299607"/>
                <a:gridCol w="299607"/>
                <a:gridCol w="288216"/>
                <a:gridCol w="728520"/>
                <a:gridCol w="1071683"/>
              </a:tblGrid>
              <a:tr h="573078">
                <a:tc>
                  <a:txBody>
                    <a:bodyPr/>
                    <a:lstStyle/>
                    <a:p>
                      <a:pPr algn="ctr">
                        <a:lnSpc>
                          <a:spcPct val="115000"/>
                        </a:lnSpc>
                        <a:spcAft>
                          <a:spcPts val="0"/>
                        </a:spcAft>
                      </a:pPr>
                      <a:r>
                        <a:rPr lang="es-EC" sz="1400" dirty="0">
                          <a:effectLst/>
                          <a:latin typeface="+mj-lt"/>
                          <a:cs typeface="Times New Roman" pitchFamily="18" charset="0"/>
                        </a:rPr>
                        <a:t>MEDIDA AMBIENTAL</a:t>
                      </a:r>
                      <a:endParaRPr lang="es-ES" sz="14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cs typeface="Times New Roman" pitchFamily="18" charset="0"/>
                        </a:rPr>
                        <a:t>ACTIVIDAD  DEL PLAN DE MANEJO</a:t>
                      </a:r>
                      <a:endParaRPr lang="es-ES" sz="14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2">
                  <a:txBody>
                    <a:bodyPr/>
                    <a:lstStyle/>
                    <a:p>
                      <a:pPr algn="ctr">
                        <a:lnSpc>
                          <a:spcPct val="115000"/>
                        </a:lnSpc>
                        <a:spcAft>
                          <a:spcPts val="0"/>
                        </a:spcAft>
                      </a:pPr>
                      <a:r>
                        <a:rPr lang="es-EC" sz="1400" dirty="0">
                          <a:effectLst/>
                          <a:latin typeface="+mj-lt"/>
                          <a:cs typeface="Times New Roman" pitchFamily="18" charset="0"/>
                        </a:rPr>
                        <a:t>TIEMPO (MESES)</a:t>
                      </a:r>
                      <a:endParaRPr lang="es-ES" sz="14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C" sz="1400" dirty="0">
                          <a:effectLst/>
                          <a:latin typeface="+mj-lt"/>
                          <a:cs typeface="Times New Roman" pitchFamily="18" charset="0"/>
                        </a:rPr>
                        <a:t>COSTO DE LA MEDIDA</a:t>
                      </a:r>
                      <a:endParaRPr lang="es-ES" sz="14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cs typeface="Times New Roman" pitchFamily="18" charset="0"/>
                        </a:rPr>
                        <a:t>RESPONSABLE</a:t>
                      </a:r>
                      <a:endParaRPr lang="es-ES" sz="14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2052">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kumimoji="0" lang="es-EC" sz="1400" b="1" kern="1200" dirty="0" smtClean="0">
                          <a:solidFill>
                            <a:schemeClr val="lt1"/>
                          </a:solidFill>
                          <a:effectLst/>
                          <a:latin typeface="+mj-lt"/>
                          <a:ea typeface="+mn-ea"/>
                          <a:cs typeface="Times New Roman" pitchFamily="18" charset="0"/>
                        </a:rPr>
                        <a:t>PROGRAMA 2: SEGUIMIENTO Y MONITOREO AMBIENTAL</a:t>
                      </a:r>
                      <a:endParaRPr lang="es-ES" sz="1400" dirty="0" smtClean="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400" dirty="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cs typeface="Times New Roman" pitchFamily="18" charset="0"/>
                        </a:rPr>
                        <a:t>E</a:t>
                      </a:r>
                      <a:endParaRPr lang="es-ES" sz="14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cs typeface="Times New Roman" pitchFamily="18" charset="0"/>
                        </a:rPr>
                        <a:t>F</a:t>
                      </a:r>
                      <a:endParaRPr lang="es-ES" sz="14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cs typeface="Times New Roman" pitchFamily="18" charset="0"/>
                        </a:rPr>
                        <a:t>M</a:t>
                      </a:r>
                      <a:endParaRPr lang="es-ES" sz="14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cs typeface="Times New Roman" pitchFamily="18" charset="0"/>
                        </a:rPr>
                        <a:t>A</a:t>
                      </a:r>
                      <a:endParaRPr lang="es-ES" sz="14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cs typeface="Times New Roman" pitchFamily="18" charset="0"/>
                        </a:rPr>
                        <a:t>M</a:t>
                      </a:r>
                      <a:endParaRPr lang="es-ES" sz="14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cs typeface="Times New Roman" pitchFamily="18" charset="0"/>
                        </a:rPr>
                        <a:t>J</a:t>
                      </a:r>
                      <a:endParaRPr lang="es-ES" sz="14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cs typeface="Times New Roman" pitchFamily="18" charset="0"/>
                        </a:rPr>
                        <a:t>J</a:t>
                      </a:r>
                      <a:endParaRPr lang="es-ES" sz="14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cs typeface="Times New Roman" pitchFamily="18" charset="0"/>
                        </a:rPr>
                        <a:t>A</a:t>
                      </a:r>
                      <a:endParaRPr lang="es-ES" sz="14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cs typeface="Times New Roman" pitchFamily="18" charset="0"/>
                        </a:rPr>
                        <a:t>S</a:t>
                      </a:r>
                      <a:endParaRPr lang="es-ES" sz="14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cs typeface="Times New Roman" pitchFamily="18" charset="0"/>
                        </a:rPr>
                        <a:t>O</a:t>
                      </a:r>
                      <a:endParaRPr lang="es-ES" sz="14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cs typeface="Times New Roman" pitchFamily="18" charset="0"/>
                        </a:rPr>
                        <a:t>N</a:t>
                      </a:r>
                      <a:endParaRPr lang="es-ES" sz="14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cs typeface="Times New Roman" pitchFamily="18" charset="0"/>
                        </a:rPr>
                        <a:t>D</a:t>
                      </a:r>
                      <a:endParaRPr lang="es-ES" sz="14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effectLst/>
                          <a:latin typeface="+mj-lt"/>
                          <a:cs typeface="Times New Roman" pitchFamily="18" charset="0"/>
                        </a:rPr>
                        <a:t>US$</a:t>
                      </a:r>
                      <a:endParaRPr lang="es-ES" sz="1400" dirty="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400" dirty="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4963">
                <a:tc>
                  <a:txBody>
                    <a:bodyPr/>
                    <a:lstStyle/>
                    <a:p>
                      <a:pPr marL="0" lvl="0" indent="0" algn="ctr">
                        <a:lnSpc>
                          <a:spcPct val="115000"/>
                        </a:lnSpc>
                        <a:spcAft>
                          <a:spcPts val="0"/>
                        </a:spcAft>
                        <a:buFont typeface="Times New Roman"/>
                        <a:buNone/>
                      </a:pPr>
                      <a:r>
                        <a:rPr lang="es-EC" sz="1600" dirty="0">
                          <a:effectLst/>
                          <a:latin typeface="+mj-lt"/>
                          <a:ea typeface="Times New Roman"/>
                          <a:cs typeface="Times New Roman"/>
                        </a:rPr>
                        <a:t>Subprograma de </a:t>
                      </a:r>
                      <a:r>
                        <a:rPr lang="es-EC" sz="1600" dirty="0" smtClean="0">
                          <a:effectLst/>
                          <a:latin typeface="+mj-lt"/>
                          <a:ea typeface="Times New Roman"/>
                          <a:cs typeface="Times New Roman"/>
                        </a:rPr>
                        <a:t>control </a:t>
                      </a:r>
                      <a:r>
                        <a:rPr lang="es-EC" sz="1600" dirty="0">
                          <a:effectLst/>
                          <a:latin typeface="+mj-lt"/>
                          <a:ea typeface="Times New Roman"/>
                          <a:cs typeface="Times New Roman"/>
                        </a:rPr>
                        <a:t>y </a:t>
                      </a:r>
                      <a:r>
                        <a:rPr lang="es-EC" sz="1600" dirty="0" smtClean="0">
                          <a:effectLst/>
                          <a:latin typeface="+mj-lt"/>
                          <a:ea typeface="Times New Roman"/>
                          <a:cs typeface="Times New Roman"/>
                        </a:rPr>
                        <a:t>calidad </a:t>
                      </a:r>
                      <a:r>
                        <a:rPr lang="es-EC" sz="1600" dirty="0">
                          <a:effectLst/>
                          <a:latin typeface="+mj-lt"/>
                          <a:ea typeface="Times New Roman"/>
                          <a:cs typeface="Times New Roman"/>
                        </a:rPr>
                        <a:t>del </a:t>
                      </a:r>
                      <a:r>
                        <a:rPr lang="es-EC" sz="1600" dirty="0" smtClean="0">
                          <a:effectLst/>
                          <a:latin typeface="+mj-lt"/>
                          <a:ea typeface="Times New Roman"/>
                          <a:cs typeface="Times New Roman"/>
                        </a:rPr>
                        <a:t>agua</a:t>
                      </a:r>
                      <a:endParaRPr lang="es-ES" sz="1400" dirty="0">
                        <a:effectLst/>
                        <a:latin typeface="+mj-l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Toma, análisis  y registro de muestras de agua.</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a:lnSpc>
                          <a:spcPct val="115000"/>
                        </a:lnSpc>
                        <a:spcAft>
                          <a:spcPts val="0"/>
                        </a:spcAft>
                        <a:buFont typeface="Times New Roman"/>
                        <a:buNone/>
                      </a:pPr>
                      <a:r>
                        <a:rPr lang="es-ES" sz="1400" dirty="0" smtClean="0">
                          <a:effectLst/>
                          <a:latin typeface="+mj-lt"/>
                          <a:ea typeface="Times New Roman"/>
                          <a:cs typeface="Times New Roman"/>
                        </a:rPr>
                        <a:t>847,20</a:t>
                      </a:r>
                      <a:endParaRPr lang="es-ES" sz="1400" dirty="0">
                        <a:effectLst/>
                        <a:latin typeface="+mj-l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lnSpc>
                          <a:spcPct val="115000"/>
                        </a:lnSpc>
                        <a:spcAft>
                          <a:spcPts val="0"/>
                        </a:spcAft>
                      </a:pPr>
                      <a:r>
                        <a:rPr lang="es-EC" sz="1400" dirty="0">
                          <a:effectLst/>
                          <a:latin typeface="+mj-lt"/>
                          <a:cs typeface="Times New Roman" pitchFamily="18" charset="0"/>
                        </a:rPr>
                        <a:t>Unidad de </a:t>
                      </a:r>
                      <a:r>
                        <a:rPr lang="es-EC" sz="1400" dirty="0" smtClean="0">
                          <a:effectLst/>
                          <a:latin typeface="+mj-lt"/>
                          <a:cs typeface="Times New Roman" pitchFamily="18" charset="0"/>
                        </a:rPr>
                        <a:t>Gestión </a:t>
                      </a:r>
                      <a:r>
                        <a:rPr lang="es-EC" sz="1400" dirty="0">
                          <a:effectLst/>
                          <a:latin typeface="+mj-lt"/>
                          <a:cs typeface="Times New Roman" pitchFamily="18" charset="0"/>
                        </a:rPr>
                        <a:t>Ambiental del GAD Municipal de Mira</a:t>
                      </a:r>
                      <a:endParaRPr lang="es-ES" sz="14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68052">
                <a:tc rowSpan="2">
                  <a:txBody>
                    <a:bodyPr/>
                    <a:lstStyle/>
                    <a:p>
                      <a:pPr marL="0" lvl="0" indent="0" algn="ctr">
                        <a:lnSpc>
                          <a:spcPct val="115000"/>
                        </a:lnSpc>
                        <a:spcAft>
                          <a:spcPts val="0"/>
                        </a:spcAft>
                        <a:buFont typeface="Times New Roman"/>
                        <a:buNone/>
                      </a:pPr>
                      <a:r>
                        <a:rPr lang="es-EC" sz="1600" dirty="0">
                          <a:effectLst/>
                          <a:latin typeface="+mj-lt"/>
                          <a:ea typeface="Times New Roman"/>
                          <a:cs typeface="Times New Roman"/>
                        </a:rPr>
                        <a:t>Subprograma de control de actividades de operación y mantenimiento</a:t>
                      </a:r>
                      <a:endParaRPr lang="es-ES" sz="1400" dirty="0">
                        <a:effectLst/>
                        <a:latin typeface="+mj-l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Cloración del agua.</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es-EC" sz="1600" dirty="0" smtClean="0">
                          <a:effectLst/>
                          <a:latin typeface="+mj-lt"/>
                          <a:ea typeface="Calibri"/>
                          <a:cs typeface="Times New Roman"/>
                        </a:rPr>
                        <a:t>1342,00</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lvl="0" indent="0" algn="ctr">
                        <a:lnSpc>
                          <a:spcPct val="115000"/>
                        </a:lnSpc>
                        <a:spcAft>
                          <a:spcPts val="0"/>
                        </a:spcAft>
                        <a:buFont typeface="Times New Roman"/>
                        <a:buNone/>
                      </a:pPr>
                      <a:endParaRPr lang="es-ES" sz="1100" dirty="0">
                        <a:effectLst/>
                        <a:latin typeface="Calibri"/>
                        <a:ea typeface="Times New Roman"/>
                        <a:cs typeface="Times New Roman"/>
                      </a:endParaRPr>
                    </a:p>
                  </a:txBody>
                  <a:tcPr marL="68580" marR="68580" marT="0" marB="0"/>
                </a:tc>
              </a:tr>
              <a:tr h="468052">
                <a:tc vMerge="1">
                  <a:txBody>
                    <a:bodyPr/>
                    <a:lstStyle/>
                    <a:p>
                      <a:pPr marL="0" lvl="0" indent="0" algn="ctr">
                        <a:lnSpc>
                          <a:spcPct val="115000"/>
                        </a:lnSpc>
                        <a:spcAft>
                          <a:spcPts val="0"/>
                        </a:spcAft>
                        <a:buFont typeface="Times New Roman"/>
                        <a:buNone/>
                      </a:pPr>
                      <a:endParaRPr lang="es-ES" sz="1100" dirty="0">
                        <a:effectLst/>
                        <a:latin typeface="Calibri"/>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Realizar recorridos y registro de problemas encontrados.</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600" dirty="0">
                          <a:effectLst/>
                          <a:latin typeface="+mj-lt"/>
                          <a:ea typeface="Times New Roman"/>
                          <a:cs typeface="Times New Roman"/>
                        </a:rPr>
                        <a:t>x</a:t>
                      </a:r>
                      <a:endParaRPr lang="es-ES" sz="14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ct val="115000"/>
                        </a:lnSpc>
                        <a:spcAft>
                          <a:spcPts val="0"/>
                        </a:spcAft>
                      </a:pPr>
                      <a:endParaRPr lang="es-ES" sz="11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ES"/>
                    </a:p>
                  </a:txBody>
                  <a:tcPr/>
                </a:tc>
              </a:tr>
            </a:tbl>
          </a:graphicData>
        </a:graphic>
      </p:graphicFrame>
      <p:sp>
        <p:nvSpPr>
          <p:cNvPr id="3" name="1 Título"/>
          <p:cNvSpPr>
            <a:spLocks noGrp="1"/>
          </p:cNvSpPr>
          <p:nvPr>
            <p:ph type="title"/>
          </p:nvPr>
        </p:nvSpPr>
        <p:spPr>
          <a:xfrm>
            <a:off x="467544" y="404664"/>
            <a:ext cx="8229600" cy="720080"/>
          </a:xfrm>
        </p:spPr>
        <p:txBody>
          <a:bodyPr>
            <a:normAutofit/>
          </a:bodyPr>
          <a:lstStyle/>
          <a:p>
            <a:pPr algn="ctr"/>
            <a:r>
              <a:rPr lang="es-ES" sz="4000" b="1" dirty="0" smtClean="0"/>
              <a:t> Plan de Manejo Ambiental</a:t>
            </a:r>
            <a:endParaRPr lang="es-ES" sz="4000" b="1" dirty="0"/>
          </a:p>
        </p:txBody>
      </p:sp>
    </p:spTree>
    <p:extLst>
      <p:ext uri="{BB962C8B-B14F-4D97-AF65-F5344CB8AC3E}">
        <p14:creationId xmlns="" xmlns:p14="http://schemas.microsoft.com/office/powerpoint/2010/main" val="13865281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S" sz="3600" b="1" dirty="0"/>
              <a:t>Programa 3 Educación Ambiental</a:t>
            </a:r>
            <a:endParaRPr lang="es-EC" sz="3600" b="1" dirty="0"/>
          </a:p>
        </p:txBody>
      </p:sp>
      <p:sp>
        <p:nvSpPr>
          <p:cNvPr id="3" name="2 Marcador de contenido"/>
          <p:cNvSpPr>
            <a:spLocks noGrp="1"/>
          </p:cNvSpPr>
          <p:nvPr>
            <p:ph idx="1"/>
          </p:nvPr>
        </p:nvSpPr>
        <p:spPr>
          <a:xfrm>
            <a:off x="971600" y="2492896"/>
            <a:ext cx="7056784" cy="3168352"/>
          </a:xfrm>
          <a:solidFill>
            <a:schemeClr val="accent6">
              <a:lumMod val="60000"/>
              <a:lumOff val="40000"/>
            </a:schemeClr>
          </a:solidFill>
        </p:spPr>
        <p:txBody>
          <a:bodyPr vert="horz">
            <a:normAutofit/>
          </a:bodyPr>
          <a:lstStyle/>
          <a:p>
            <a:pPr algn="just"/>
            <a:endParaRPr lang="es-ES" dirty="0">
              <a:latin typeface="+mj-lt"/>
            </a:endParaRPr>
          </a:p>
          <a:p>
            <a:pPr algn="just"/>
            <a:r>
              <a:rPr lang="es-ES" dirty="0">
                <a:latin typeface="+mj-lt"/>
              </a:rPr>
              <a:t>El propósito es educar a los usuarios involucrados en el área de influencia del proyecto sobre la importancia de mantener y cuidar la infraestructura del sistema de agua para consumo humano</a:t>
            </a:r>
            <a:r>
              <a:rPr lang="es-ES" dirty="0" smtClean="0">
                <a:latin typeface="+mj-lt"/>
              </a:rPr>
              <a:t>.</a:t>
            </a:r>
          </a:p>
          <a:p>
            <a:pPr algn="just"/>
            <a:endParaRPr lang="es-EC" dirty="0">
              <a:latin typeface="+mj-lt"/>
            </a:endParaRPr>
          </a:p>
          <a:p>
            <a:pPr algn="just"/>
            <a:endParaRPr lang="es-EC" dirty="0">
              <a:latin typeface="+mj-l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 xmlns:p14="http://schemas.microsoft.com/office/powerpoint/2010/main" val="1995666768"/>
              </p:ext>
            </p:extLst>
          </p:nvPr>
        </p:nvGraphicFramePr>
        <p:xfrm>
          <a:off x="395536" y="1340768"/>
          <a:ext cx="8496947" cy="5047488"/>
        </p:xfrm>
        <a:graphic>
          <a:graphicData uri="http://schemas.openxmlformats.org/drawingml/2006/table">
            <a:tbl>
              <a:tblPr firstRow="1" firstCol="1" bandRow="1">
                <a:tableStyleId>{5C22544A-7EE6-4342-B048-85BDC9FD1C3A}</a:tableStyleId>
              </a:tblPr>
              <a:tblGrid>
                <a:gridCol w="1806747"/>
                <a:gridCol w="1361605"/>
                <a:gridCol w="244106"/>
                <a:gridCol w="299607"/>
                <a:gridCol w="299607"/>
                <a:gridCol w="299607"/>
                <a:gridCol w="299607"/>
                <a:gridCol w="299607"/>
                <a:gridCol w="299607"/>
                <a:gridCol w="299607"/>
                <a:gridCol w="299607"/>
                <a:gridCol w="299607"/>
                <a:gridCol w="299607"/>
                <a:gridCol w="288216"/>
                <a:gridCol w="728520"/>
                <a:gridCol w="1071683"/>
              </a:tblGrid>
              <a:tr h="573078">
                <a:tc>
                  <a:txBody>
                    <a:bodyPr/>
                    <a:lstStyle/>
                    <a:p>
                      <a:pPr algn="ctr">
                        <a:lnSpc>
                          <a:spcPct val="115000"/>
                        </a:lnSpc>
                        <a:spcAft>
                          <a:spcPts val="0"/>
                        </a:spcAft>
                      </a:pPr>
                      <a:r>
                        <a:rPr lang="es-EC" sz="1200" dirty="0">
                          <a:effectLst/>
                          <a:latin typeface="+mj-lt"/>
                          <a:cs typeface="Times New Roman" pitchFamily="18" charset="0"/>
                        </a:rPr>
                        <a:t>MEDIDA AMBIENTAL</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ACTIVIDAD  DEL PLAN DE MANEJO</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2">
                  <a:txBody>
                    <a:bodyPr/>
                    <a:lstStyle/>
                    <a:p>
                      <a:pPr algn="ctr">
                        <a:lnSpc>
                          <a:spcPct val="115000"/>
                        </a:lnSpc>
                        <a:spcAft>
                          <a:spcPts val="0"/>
                        </a:spcAft>
                      </a:pPr>
                      <a:r>
                        <a:rPr lang="es-EC" sz="1200" dirty="0">
                          <a:effectLst/>
                          <a:latin typeface="+mj-lt"/>
                          <a:cs typeface="Times New Roman" pitchFamily="18" charset="0"/>
                        </a:rPr>
                        <a:t>TIEMPO (MESES)</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C" sz="1200" dirty="0">
                          <a:effectLst/>
                          <a:latin typeface="+mj-lt"/>
                          <a:cs typeface="Times New Roman" pitchFamily="18" charset="0"/>
                        </a:rPr>
                        <a:t>COSTO DE LA MEDIDA</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RESPONSABLE</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2052">
                <a:tc>
                  <a:txBody>
                    <a:bodyPr/>
                    <a:lstStyle/>
                    <a:p>
                      <a:pPr algn="ctr">
                        <a:lnSpc>
                          <a:spcPct val="115000"/>
                        </a:lnSpc>
                        <a:spcAft>
                          <a:spcPts val="0"/>
                        </a:spcAft>
                      </a:pPr>
                      <a:r>
                        <a:rPr kumimoji="0" lang="es-EC" sz="1400" b="1" kern="1200" dirty="0" smtClean="0">
                          <a:solidFill>
                            <a:schemeClr val="lt1"/>
                          </a:solidFill>
                          <a:effectLst/>
                          <a:latin typeface="+mj-lt"/>
                          <a:ea typeface="+mn-ea"/>
                          <a:cs typeface="Times New Roman" pitchFamily="18" charset="0"/>
                        </a:rPr>
                        <a:t>PROGRAMA 3: EDUCACÓN AMBIENTAL</a:t>
                      </a:r>
                      <a:endParaRPr lang="es-ES" sz="14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E</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F</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M</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A</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M</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J</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J</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A</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S</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O</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N</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D</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dirty="0" smtClean="0">
                          <a:effectLst/>
                          <a:latin typeface="+mj-lt"/>
                          <a:cs typeface="Times New Roman" pitchFamily="18" charset="0"/>
                        </a:rPr>
                        <a:t>US$</a:t>
                      </a: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36104">
                <a:tc>
                  <a:txBody>
                    <a:bodyPr/>
                    <a:lstStyle/>
                    <a:p>
                      <a:pPr marL="0" lvl="0" indent="0" algn="ctr">
                        <a:lnSpc>
                          <a:spcPct val="150000"/>
                        </a:lnSpc>
                        <a:spcBef>
                          <a:spcPts val="600"/>
                        </a:spcBef>
                        <a:spcAft>
                          <a:spcPts val="600"/>
                        </a:spcAft>
                        <a:buFont typeface="Times New Roman"/>
                        <a:buNone/>
                      </a:pPr>
                      <a:r>
                        <a:rPr lang="es-EC" sz="1400" dirty="0">
                          <a:effectLst/>
                          <a:latin typeface="+mj-lt"/>
                          <a:ea typeface="Times New Roman"/>
                          <a:cs typeface="Times New Roman"/>
                        </a:rPr>
                        <a:t>Subprograma de Señalización de área de la fuente hídrica</a:t>
                      </a:r>
                      <a:endParaRPr lang="es-ES" sz="1200" dirty="0">
                        <a:effectLst/>
                        <a:latin typeface="+mj-l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ea typeface="Times New Roman"/>
                          <a:cs typeface="Times New Roman"/>
                        </a:rPr>
                        <a:t>Elaborar y colocar letreros informativos de la Fuente hídrica y de cruce de la línea de Conducción</a:t>
                      </a:r>
                      <a:endParaRPr lang="es-ES" sz="12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ea typeface="Times New Roman"/>
                          <a:cs typeface="Times New Roman"/>
                        </a:rPr>
                        <a:t>x</a:t>
                      </a:r>
                      <a:endParaRPr lang="es-ES" sz="12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ea typeface="Times New Roman"/>
                          <a:cs typeface="Times New Roman"/>
                        </a:rPr>
                        <a:t>x</a:t>
                      </a:r>
                      <a:endParaRPr lang="es-ES" sz="12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smtClean="0">
                          <a:effectLst/>
                          <a:latin typeface="+mj-lt"/>
                          <a:ea typeface="Times New Roman"/>
                          <a:cs typeface="Times New Roman"/>
                        </a:rPr>
                        <a:t>1000,00</a:t>
                      </a:r>
                      <a:endParaRPr lang="es-ES" sz="12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15000"/>
                        </a:lnSpc>
                        <a:spcAft>
                          <a:spcPts val="0"/>
                        </a:spcAft>
                      </a:pPr>
                      <a:r>
                        <a:rPr lang="es-EC" sz="1400" dirty="0">
                          <a:effectLst/>
                          <a:latin typeface="+mj-lt"/>
                          <a:ea typeface="Times New Roman"/>
                          <a:cs typeface="Times New Roman"/>
                        </a:rPr>
                        <a:t>Unidad de gestión Ambiental del GAD Municipal de Mira</a:t>
                      </a:r>
                      <a:endParaRPr lang="es-ES" sz="12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65710">
                <a:tc>
                  <a:txBody>
                    <a:bodyPr/>
                    <a:lstStyle/>
                    <a:p>
                      <a:pPr marL="0" lvl="0" indent="0" algn="ctr">
                        <a:lnSpc>
                          <a:spcPct val="150000"/>
                        </a:lnSpc>
                        <a:spcBef>
                          <a:spcPts val="600"/>
                        </a:spcBef>
                        <a:spcAft>
                          <a:spcPts val="600"/>
                        </a:spcAft>
                        <a:buFont typeface="Times New Roman"/>
                        <a:buNone/>
                      </a:pPr>
                      <a:r>
                        <a:rPr lang="es-EC" sz="1400" dirty="0">
                          <a:effectLst/>
                          <a:latin typeface="+mj-lt"/>
                          <a:ea typeface="Times New Roman"/>
                          <a:cs typeface="Times New Roman"/>
                        </a:rPr>
                        <a:t>Subprograma de Socialización del Plan de Manejo de la Fuente Hídrica</a:t>
                      </a:r>
                      <a:endParaRPr lang="es-ES" sz="1200" dirty="0">
                        <a:effectLst/>
                        <a:latin typeface="+mj-l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ea typeface="Times New Roman"/>
                          <a:cs typeface="Times New Roman"/>
                        </a:rPr>
                        <a:t>Dar a conocer a los actores involucrados en el área de influencia del proyecto sobre las actividades del Plan de Manejo</a:t>
                      </a:r>
                      <a:r>
                        <a:rPr lang="es-EC" sz="900" dirty="0">
                          <a:effectLst/>
                          <a:latin typeface="+mj-lt"/>
                          <a:ea typeface="Calibri"/>
                          <a:cs typeface="Times New Roman"/>
                        </a:rPr>
                        <a:t> </a:t>
                      </a:r>
                      <a:endParaRPr lang="es-ES" sz="12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ea typeface="Times New Roman"/>
                          <a:cs typeface="Times New Roman"/>
                        </a:rPr>
                        <a:t>x</a:t>
                      </a:r>
                      <a:endParaRPr lang="es-ES" sz="12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smtClean="0">
                          <a:effectLst/>
                          <a:latin typeface="+mj-lt"/>
                          <a:ea typeface="Times New Roman"/>
                          <a:cs typeface="Times New Roman"/>
                        </a:rPr>
                        <a:t>800,00</a:t>
                      </a:r>
                      <a:endParaRPr lang="es-ES" sz="12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ct val="115000"/>
                        </a:lnSpc>
                        <a:spcAft>
                          <a:spcPts val="0"/>
                        </a:spcAft>
                      </a:pPr>
                      <a:endParaRPr lang="es-ES" sz="1100" dirty="0">
                        <a:effectLst/>
                        <a:latin typeface="Calibri"/>
                        <a:ea typeface="Calibri"/>
                        <a:cs typeface="Times New Roman"/>
                      </a:endParaRPr>
                    </a:p>
                  </a:txBody>
                  <a:tcPr marL="68580" marR="68580" marT="0" marB="0"/>
                </a:tc>
              </a:tr>
            </a:tbl>
          </a:graphicData>
        </a:graphic>
      </p:graphicFrame>
      <p:sp>
        <p:nvSpPr>
          <p:cNvPr id="3" name="1 Título"/>
          <p:cNvSpPr>
            <a:spLocks noGrp="1"/>
          </p:cNvSpPr>
          <p:nvPr>
            <p:ph type="title"/>
          </p:nvPr>
        </p:nvSpPr>
        <p:spPr>
          <a:xfrm>
            <a:off x="467544" y="404664"/>
            <a:ext cx="8229600" cy="720080"/>
          </a:xfrm>
        </p:spPr>
        <p:txBody>
          <a:bodyPr>
            <a:normAutofit/>
          </a:bodyPr>
          <a:lstStyle/>
          <a:p>
            <a:pPr algn="ctr"/>
            <a:r>
              <a:rPr lang="es-ES" sz="4000" b="1" dirty="0" smtClean="0"/>
              <a:t> Plan de Manejo Ambiental</a:t>
            </a:r>
            <a:endParaRPr lang="es-ES" sz="4000" b="1" dirty="0"/>
          </a:p>
        </p:txBody>
      </p:sp>
    </p:spTree>
    <p:extLst>
      <p:ext uri="{BB962C8B-B14F-4D97-AF65-F5344CB8AC3E}">
        <p14:creationId xmlns="" xmlns:p14="http://schemas.microsoft.com/office/powerpoint/2010/main" val="165787412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lgn="ctr"/>
            <a:r>
              <a:rPr lang="es-EC" sz="3600" b="1" dirty="0"/>
              <a:t>Programa 4 Contingencia</a:t>
            </a:r>
          </a:p>
        </p:txBody>
      </p:sp>
      <p:sp>
        <p:nvSpPr>
          <p:cNvPr id="3" name="2 Marcador de contenido"/>
          <p:cNvSpPr>
            <a:spLocks noGrp="1"/>
          </p:cNvSpPr>
          <p:nvPr>
            <p:ph idx="1"/>
          </p:nvPr>
        </p:nvSpPr>
        <p:spPr>
          <a:xfrm>
            <a:off x="755576" y="2564904"/>
            <a:ext cx="7560840" cy="2808312"/>
          </a:xfrm>
          <a:solidFill>
            <a:schemeClr val="accent6">
              <a:lumMod val="60000"/>
              <a:lumOff val="40000"/>
            </a:schemeClr>
          </a:solidFill>
        </p:spPr>
        <p:txBody>
          <a:bodyPr vert="horz">
            <a:normAutofit/>
          </a:bodyPr>
          <a:lstStyle/>
          <a:p>
            <a:pPr algn="just"/>
            <a:endParaRPr lang="es-ES" dirty="0" smtClean="0">
              <a:latin typeface="+mj-lt"/>
            </a:endParaRPr>
          </a:p>
          <a:p>
            <a:pPr algn="just"/>
            <a:r>
              <a:rPr lang="es-ES" dirty="0" smtClean="0">
                <a:latin typeface="+mj-lt"/>
              </a:rPr>
              <a:t>Presenta </a:t>
            </a:r>
            <a:r>
              <a:rPr lang="es-ES" dirty="0">
                <a:latin typeface="+mj-lt"/>
              </a:rPr>
              <a:t>las medidas para enfrentar posibles situaciones emergentes y de responsabilidad en el caso de producirse un siniestro como el rompimiento de la tubería que pasa por </a:t>
            </a:r>
            <a:r>
              <a:rPr lang="es-ES" dirty="0" smtClean="0">
                <a:latin typeface="+mj-lt"/>
              </a:rPr>
              <a:t>las </a:t>
            </a:r>
            <a:r>
              <a:rPr lang="es-ES" dirty="0">
                <a:latin typeface="+mj-lt"/>
              </a:rPr>
              <a:t>viviendas habitadas.</a:t>
            </a:r>
            <a:endParaRPr lang="es-EC" dirty="0">
              <a:latin typeface="+mj-lt"/>
            </a:endParaRPr>
          </a:p>
          <a:p>
            <a:pPr algn="just"/>
            <a:endParaRPr lang="es-EC" dirty="0">
              <a:latin typeface="+mj-lt"/>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 xmlns:p14="http://schemas.microsoft.com/office/powerpoint/2010/main" val="2180677557"/>
              </p:ext>
            </p:extLst>
          </p:nvPr>
        </p:nvGraphicFramePr>
        <p:xfrm>
          <a:off x="395536" y="1340768"/>
          <a:ext cx="8496947" cy="5090760"/>
        </p:xfrm>
        <a:graphic>
          <a:graphicData uri="http://schemas.openxmlformats.org/drawingml/2006/table">
            <a:tbl>
              <a:tblPr firstRow="1" firstCol="1" bandRow="1">
                <a:tableStyleId>{5C22544A-7EE6-4342-B048-85BDC9FD1C3A}</a:tableStyleId>
              </a:tblPr>
              <a:tblGrid>
                <a:gridCol w="1806747"/>
                <a:gridCol w="1361605"/>
                <a:gridCol w="244106"/>
                <a:gridCol w="299607"/>
                <a:gridCol w="299607"/>
                <a:gridCol w="299607"/>
                <a:gridCol w="299607"/>
                <a:gridCol w="299607"/>
                <a:gridCol w="299607"/>
                <a:gridCol w="299607"/>
                <a:gridCol w="299607"/>
                <a:gridCol w="299607"/>
                <a:gridCol w="299607"/>
                <a:gridCol w="288216"/>
                <a:gridCol w="728520"/>
                <a:gridCol w="1071683"/>
              </a:tblGrid>
              <a:tr h="573078">
                <a:tc>
                  <a:txBody>
                    <a:bodyPr/>
                    <a:lstStyle/>
                    <a:p>
                      <a:pPr algn="ctr">
                        <a:lnSpc>
                          <a:spcPct val="115000"/>
                        </a:lnSpc>
                        <a:spcAft>
                          <a:spcPts val="0"/>
                        </a:spcAft>
                      </a:pPr>
                      <a:r>
                        <a:rPr lang="es-EC" sz="1200" dirty="0">
                          <a:effectLst/>
                          <a:latin typeface="+mj-lt"/>
                          <a:cs typeface="Times New Roman" pitchFamily="18" charset="0"/>
                        </a:rPr>
                        <a:t>MEDIDA AMBIENTAL</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ACTIVIDAD  DEL PLAN DE MANEJO</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12">
                  <a:txBody>
                    <a:bodyPr/>
                    <a:lstStyle/>
                    <a:p>
                      <a:pPr algn="ctr">
                        <a:lnSpc>
                          <a:spcPct val="115000"/>
                        </a:lnSpc>
                        <a:spcAft>
                          <a:spcPts val="0"/>
                        </a:spcAft>
                      </a:pPr>
                      <a:r>
                        <a:rPr lang="es-EC" sz="1200" dirty="0">
                          <a:effectLst/>
                          <a:latin typeface="+mj-lt"/>
                          <a:cs typeface="Times New Roman" pitchFamily="18" charset="0"/>
                        </a:rPr>
                        <a:t>TIEMPO (MESES)</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C" sz="1200" dirty="0">
                          <a:effectLst/>
                          <a:latin typeface="+mj-lt"/>
                          <a:cs typeface="Times New Roman" pitchFamily="18" charset="0"/>
                        </a:rPr>
                        <a:t>COSTO DE LA MEDIDA</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RESPONSABLE</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82052">
                <a:tc rowSpan="4">
                  <a:txBody>
                    <a:bodyPr/>
                    <a:lstStyle/>
                    <a:p>
                      <a:pPr algn="ctr">
                        <a:lnSpc>
                          <a:spcPct val="115000"/>
                        </a:lnSpc>
                        <a:spcAft>
                          <a:spcPts val="0"/>
                        </a:spcAft>
                      </a:pPr>
                      <a:r>
                        <a:rPr kumimoji="0" lang="es-EC" sz="1400" b="1" kern="1200" dirty="0" smtClean="0">
                          <a:solidFill>
                            <a:schemeClr val="lt1"/>
                          </a:solidFill>
                          <a:effectLst/>
                          <a:latin typeface="+mj-lt"/>
                          <a:ea typeface="+mn-ea"/>
                          <a:cs typeface="Times New Roman" pitchFamily="18" charset="0"/>
                        </a:rPr>
                        <a:t>PROGRAMA  4: CONTINGENCIA</a:t>
                      </a:r>
                      <a:endParaRPr lang="es-ES" sz="14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E</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F</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M</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A</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M</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J</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J</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A</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S</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O</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N</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200" dirty="0">
                          <a:effectLst/>
                          <a:latin typeface="+mj-lt"/>
                          <a:cs typeface="Times New Roman" pitchFamily="18" charset="0"/>
                        </a:rPr>
                        <a:t>D</a:t>
                      </a:r>
                      <a:endParaRPr lang="es-ES" sz="1200" dirty="0">
                        <a:effectLst/>
                        <a:latin typeface="+mj-lt"/>
                        <a:ea typeface="Calibri"/>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200" dirty="0" smtClean="0">
                          <a:effectLst/>
                          <a:latin typeface="+mj-lt"/>
                          <a:cs typeface="Times New Roman" pitchFamily="18" charset="0"/>
                        </a:rPr>
                        <a:t>US$</a:t>
                      </a: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s-ES" sz="1200" dirty="0">
                        <a:effectLst/>
                        <a:latin typeface="+mj-lt"/>
                        <a:cs typeface="Times New Roman" pitchFamily="18" charset="0"/>
                      </a:endParaRPr>
                    </a:p>
                  </a:txBody>
                  <a:tcPr marL="8274" marR="827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36104">
                <a:tc vMerge="1">
                  <a:txBody>
                    <a:bodyPr/>
                    <a:lstStyle/>
                    <a:p>
                      <a:pPr marL="0" lvl="0" indent="0" algn="ctr">
                        <a:lnSpc>
                          <a:spcPct val="150000"/>
                        </a:lnSpc>
                        <a:spcBef>
                          <a:spcPts val="600"/>
                        </a:spcBef>
                        <a:spcAft>
                          <a:spcPts val="600"/>
                        </a:spcAft>
                        <a:buFont typeface="Times New Roman"/>
                        <a:buNone/>
                      </a:pPr>
                      <a:endParaRPr lang="es-ES" sz="1100" dirty="0">
                        <a:effectLst/>
                        <a:latin typeface="Calibri"/>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smtClean="0">
                          <a:effectLst/>
                          <a:latin typeface="+mj-lt"/>
                          <a:ea typeface="Times New Roman"/>
                          <a:cs typeface="Times New Roman"/>
                        </a:rPr>
                        <a:t>Preparar a las comunidades afectadas en el posible caso de siniestros</a:t>
                      </a:r>
                      <a:endParaRPr lang="es-ES" sz="12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ea typeface="Times New Roman"/>
                          <a:cs typeface="Times New Roman" pitchFamily="18" charset="0"/>
                        </a:rPr>
                        <a:t>x</a:t>
                      </a:r>
                      <a:endParaRPr lang="es-ES" sz="1400" dirty="0">
                        <a:effectLst/>
                        <a:latin typeface="+mj-lt"/>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ea typeface="Times New Roman"/>
                          <a:cs typeface="Times New Roman" pitchFamily="18" charset="0"/>
                        </a:rPr>
                        <a:t>x</a:t>
                      </a:r>
                      <a:endParaRPr lang="es-ES" sz="1400" dirty="0">
                        <a:effectLst/>
                        <a:latin typeface="+mj-lt"/>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lnSpc>
                          <a:spcPct val="115000"/>
                        </a:lnSpc>
                        <a:spcAft>
                          <a:spcPts val="0"/>
                        </a:spcAft>
                      </a:pPr>
                      <a:r>
                        <a:rPr lang="es-ES" sz="1200" dirty="0" smtClean="0">
                          <a:effectLst/>
                          <a:latin typeface="+mj-lt"/>
                          <a:ea typeface="Calibri"/>
                          <a:cs typeface="Times New Roman"/>
                        </a:rPr>
                        <a:t>990,00</a:t>
                      </a:r>
                      <a:endParaRPr lang="es-ES" sz="12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lnSpc>
                          <a:spcPct val="115000"/>
                        </a:lnSpc>
                        <a:spcAft>
                          <a:spcPts val="0"/>
                        </a:spcAft>
                      </a:pPr>
                      <a:r>
                        <a:rPr lang="es-EC" sz="1400" dirty="0" smtClean="0">
                          <a:effectLst/>
                          <a:latin typeface="+mj-lt"/>
                          <a:ea typeface="Times New Roman"/>
                          <a:cs typeface="Times New Roman"/>
                        </a:rPr>
                        <a:t>Departamento de Obras Públicas GAD </a:t>
                      </a:r>
                      <a:r>
                        <a:rPr lang="es-EC" sz="1400" dirty="0">
                          <a:effectLst/>
                          <a:latin typeface="+mj-lt"/>
                          <a:ea typeface="Times New Roman"/>
                          <a:cs typeface="Times New Roman"/>
                        </a:rPr>
                        <a:t>Municipal de Mira</a:t>
                      </a:r>
                      <a:endParaRPr lang="es-ES" sz="12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36104">
                <a:tc vMerge="1">
                  <a:txBody>
                    <a:bodyPr/>
                    <a:lstStyle/>
                    <a:p>
                      <a:pPr marL="0" lvl="0" indent="0" algn="ctr">
                        <a:lnSpc>
                          <a:spcPct val="150000"/>
                        </a:lnSpc>
                        <a:spcBef>
                          <a:spcPts val="600"/>
                        </a:spcBef>
                        <a:spcAft>
                          <a:spcPts val="600"/>
                        </a:spcAft>
                        <a:buFont typeface="Times New Roman"/>
                        <a:buNone/>
                      </a:pPr>
                      <a:endParaRPr lang="es-ES" sz="1100" dirty="0">
                        <a:effectLst/>
                        <a:latin typeface="Calibri"/>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200" dirty="0" smtClean="0">
                          <a:effectLst/>
                          <a:latin typeface="+mj-lt"/>
                          <a:ea typeface="Calibri"/>
                          <a:cs typeface="Times New Roman"/>
                        </a:rPr>
                        <a:t>Socorrer</a:t>
                      </a:r>
                      <a:r>
                        <a:rPr lang="es-ES" sz="1200" baseline="0" dirty="0" smtClean="0">
                          <a:effectLst/>
                          <a:latin typeface="+mj-lt"/>
                          <a:ea typeface="Calibri"/>
                          <a:cs typeface="Times New Roman"/>
                        </a:rPr>
                        <a:t> a los afectados y cambio de tubería</a:t>
                      </a:r>
                      <a:endParaRPr lang="es-ES" sz="12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dirty="0" smtClean="0">
                          <a:effectLst/>
                          <a:latin typeface="+mj-lt"/>
                          <a:ea typeface="Calibri"/>
                          <a:cs typeface="Times New Roman" pitchFamily="18" charset="0"/>
                        </a:rPr>
                        <a:t>x</a:t>
                      </a:r>
                      <a:endParaRPr lang="es-ES" sz="1400" dirty="0">
                        <a:effectLst/>
                        <a:latin typeface="+mj-lt"/>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S" sz="1400" dirty="0" smtClean="0">
                          <a:effectLst/>
                          <a:latin typeface="+mj-lt"/>
                          <a:ea typeface="Calibri"/>
                          <a:cs typeface="Times New Roman" pitchFamily="18" charset="0"/>
                        </a:rPr>
                        <a:t>x</a:t>
                      </a:r>
                      <a:endParaRPr lang="es-ES" sz="1400" dirty="0">
                        <a:effectLst/>
                        <a:latin typeface="+mj-lt"/>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ct val="115000"/>
                        </a:lnSpc>
                        <a:spcAft>
                          <a:spcPts val="0"/>
                        </a:spcAft>
                      </a:pPr>
                      <a:endParaRPr lang="es-ES" sz="11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s-ES"/>
                    </a:p>
                  </a:txBody>
                  <a:tcPr/>
                </a:tc>
              </a:tr>
              <a:tr h="1465710">
                <a:tc vMerge="1">
                  <a:txBody>
                    <a:bodyPr/>
                    <a:lstStyle/>
                    <a:p>
                      <a:pPr marL="0" lvl="0" indent="0" algn="ctr">
                        <a:lnSpc>
                          <a:spcPct val="150000"/>
                        </a:lnSpc>
                        <a:spcBef>
                          <a:spcPts val="600"/>
                        </a:spcBef>
                        <a:spcAft>
                          <a:spcPts val="600"/>
                        </a:spcAft>
                        <a:buFont typeface="Times New Roman"/>
                        <a:buNone/>
                      </a:pPr>
                      <a:endParaRPr lang="es-ES" sz="1100" dirty="0">
                        <a:effectLst/>
                        <a:latin typeface="Calibri"/>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smtClean="0">
                          <a:effectLst/>
                          <a:latin typeface="+mj-lt"/>
                          <a:ea typeface="Times New Roman"/>
                          <a:cs typeface="Times New Roman"/>
                        </a:rPr>
                        <a:t>Refaccionar las viviendas afectadas</a:t>
                      </a:r>
                      <a:endParaRPr lang="es-ES" sz="1200"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s-ES" sz="1400" dirty="0" smtClean="0">
                          <a:effectLst/>
                          <a:latin typeface="+mj-lt"/>
                          <a:cs typeface="Times New Roman" pitchFamily="18" charset="0"/>
                        </a:rPr>
                        <a:t>x</a:t>
                      </a:r>
                      <a:endParaRPr lang="es-ES" sz="1400" dirty="0">
                        <a:effectLst/>
                        <a:latin typeface="+mj-lt"/>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s-EC" sz="1400" dirty="0">
                          <a:effectLst/>
                          <a:latin typeface="+mj-lt"/>
                          <a:ea typeface="Times New Roman"/>
                          <a:cs typeface="Times New Roman" pitchFamily="18" charset="0"/>
                        </a:rPr>
                        <a:t>x</a:t>
                      </a:r>
                      <a:endParaRPr lang="es-ES" sz="1400" dirty="0">
                        <a:effectLst/>
                        <a:latin typeface="+mj-lt"/>
                        <a:ea typeface="Calibri"/>
                        <a:cs typeface="Times New Roman"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ct val="115000"/>
                        </a:lnSpc>
                        <a:spcAft>
                          <a:spcPts val="0"/>
                        </a:spcAft>
                      </a:pPr>
                      <a:endParaRPr lang="es-ES" sz="11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lnSpc>
                          <a:spcPct val="115000"/>
                        </a:lnSpc>
                        <a:spcAft>
                          <a:spcPts val="0"/>
                        </a:spcAft>
                      </a:pPr>
                      <a:endParaRPr lang="es-ES" sz="1100" dirty="0">
                        <a:effectLst/>
                        <a:latin typeface="Calibri"/>
                        <a:ea typeface="Calibri"/>
                        <a:cs typeface="Times New Roman"/>
                      </a:endParaRPr>
                    </a:p>
                  </a:txBody>
                  <a:tcPr marL="68580" marR="68580" marT="0" marB="0"/>
                </a:tc>
              </a:tr>
              <a:tr h="449138">
                <a:tc gridSpan="14">
                  <a:txBody>
                    <a:bodyPr/>
                    <a:lstStyle/>
                    <a:p>
                      <a:pPr marL="0" lvl="0" indent="0" algn="r">
                        <a:lnSpc>
                          <a:spcPct val="150000"/>
                        </a:lnSpc>
                        <a:spcBef>
                          <a:spcPts val="600"/>
                        </a:spcBef>
                        <a:spcAft>
                          <a:spcPts val="600"/>
                        </a:spcAft>
                        <a:buFont typeface="Times New Roman"/>
                        <a:buNone/>
                      </a:pPr>
                      <a:r>
                        <a:rPr lang="es-ES" sz="1600" dirty="0" smtClean="0">
                          <a:effectLst/>
                          <a:latin typeface="+mj-lt"/>
                          <a:ea typeface="Times New Roman"/>
                          <a:cs typeface="Times New Roman"/>
                        </a:rPr>
                        <a:t>TOTAL</a:t>
                      </a:r>
                      <a:endParaRPr lang="es-ES" sz="1600" dirty="0">
                        <a:effectLst/>
                        <a:latin typeface="+mj-l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15000"/>
                        </a:lnSpc>
                        <a:spcAft>
                          <a:spcPts val="0"/>
                        </a:spcAft>
                      </a:pPr>
                      <a:endParaRPr lang="es-ES" sz="11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sz="110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sz="110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sz="110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sz="110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sz="110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sz="110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sz="110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sz="110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sz="110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sz="110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s-ES" sz="1100">
                        <a:effectLst/>
                        <a:latin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15000"/>
                        </a:lnSpc>
                        <a:spcAft>
                          <a:spcPts val="0"/>
                        </a:spcAft>
                      </a:pPr>
                      <a:endParaRPr lang="es-ES" sz="11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15000"/>
                        </a:lnSpc>
                        <a:spcAft>
                          <a:spcPts val="0"/>
                        </a:spcAft>
                      </a:pPr>
                      <a:r>
                        <a:rPr lang="es-ES" sz="2000" b="1" dirty="0" smtClean="0">
                          <a:effectLst/>
                          <a:latin typeface="+mj-lt"/>
                          <a:ea typeface="Calibri"/>
                          <a:cs typeface="Times New Roman"/>
                        </a:rPr>
                        <a:t>27 480,90</a:t>
                      </a:r>
                      <a:endParaRPr lang="es-ES" sz="2000" b="1" dirty="0">
                        <a:effectLst/>
                        <a:latin typeface="+mj-lt"/>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lnSpc>
                          <a:spcPct val="115000"/>
                        </a:lnSpc>
                        <a:spcAft>
                          <a:spcPts val="0"/>
                        </a:spcAft>
                      </a:pPr>
                      <a:endParaRPr lang="es-ES" sz="1100" dirty="0">
                        <a:effectLst/>
                        <a:latin typeface="Calibri"/>
                        <a:ea typeface="Calibri"/>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1 Título"/>
          <p:cNvSpPr>
            <a:spLocks noGrp="1"/>
          </p:cNvSpPr>
          <p:nvPr>
            <p:ph type="title"/>
          </p:nvPr>
        </p:nvSpPr>
        <p:spPr>
          <a:xfrm>
            <a:off x="467544" y="404664"/>
            <a:ext cx="8229600" cy="720080"/>
          </a:xfrm>
        </p:spPr>
        <p:txBody>
          <a:bodyPr>
            <a:normAutofit/>
          </a:bodyPr>
          <a:lstStyle/>
          <a:p>
            <a:pPr algn="ctr"/>
            <a:r>
              <a:rPr lang="es-ES" sz="4000" b="1" dirty="0" smtClean="0"/>
              <a:t> Plan de Manejo Ambiental</a:t>
            </a:r>
            <a:endParaRPr lang="es-ES" sz="4000" b="1" dirty="0"/>
          </a:p>
        </p:txBody>
      </p:sp>
    </p:spTree>
    <p:extLst>
      <p:ext uri="{BB962C8B-B14F-4D97-AF65-F5344CB8AC3E}">
        <p14:creationId xmlns="" xmlns:p14="http://schemas.microsoft.com/office/powerpoint/2010/main" val="12190038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10708" y="2636912"/>
            <a:ext cx="8769152" cy="1143000"/>
          </a:xfrm>
          <a:solidFill>
            <a:schemeClr val="accent3">
              <a:lumMod val="40000"/>
              <a:lumOff val="60000"/>
              <a:alpha val="44000"/>
            </a:schemeClr>
          </a:solidFill>
        </p:spPr>
        <p:txBody>
          <a:bodyPr/>
          <a:lstStyle/>
          <a:p>
            <a:pPr algn="r"/>
            <a:r>
              <a:rPr lang="es-ES" b="1" dirty="0" smtClean="0"/>
              <a:t>Conclusiones</a:t>
            </a:r>
            <a:endParaRPr lang="es-ES" b="1" dirty="0"/>
          </a:p>
        </p:txBody>
      </p:sp>
    </p:spTree>
    <p:extLst>
      <p:ext uri="{BB962C8B-B14F-4D97-AF65-F5344CB8AC3E}">
        <p14:creationId xmlns="" xmlns:p14="http://schemas.microsoft.com/office/powerpoint/2010/main" val="9343293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59632" y="2276872"/>
            <a:ext cx="6840760" cy="2664296"/>
          </a:xfrm>
          <a:solidFill>
            <a:schemeClr val="accent6">
              <a:lumMod val="60000"/>
              <a:lumOff val="40000"/>
            </a:schemeClr>
          </a:solidFill>
        </p:spPr>
        <p:txBody>
          <a:bodyPr vert="horz">
            <a:normAutofit lnSpcReduction="10000"/>
          </a:bodyPr>
          <a:lstStyle/>
          <a:p>
            <a:pPr algn="just"/>
            <a:r>
              <a:rPr lang="es-EC" dirty="0">
                <a:latin typeface="+mj-lt"/>
              </a:rPr>
              <a:t>La calidad del agua del proyecto Preñadillas cumple con los parámetros dentro de los límites máximos permisibles para aguas de consumo humano y uso doméstico que únicamente requieren desinfección establecidos en el Texto Unificado Legislación Secundaria del Ministerio del Ambiente.</a:t>
            </a:r>
          </a:p>
          <a:p>
            <a:pPr algn="just"/>
            <a:endParaRPr lang="es-ES" dirty="0">
              <a:latin typeface="+mj-lt"/>
            </a:endParaRPr>
          </a:p>
          <a:p>
            <a:pPr algn="just"/>
            <a:endParaRPr lang="es-ES" dirty="0">
              <a:latin typeface="+mj-lt"/>
            </a:endParaRPr>
          </a:p>
          <a:p>
            <a:pPr algn="just"/>
            <a:endParaRPr lang="es-ES" dirty="0">
              <a:latin typeface="+mj-lt"/>
            </a:endParaRPr>
          </a:p>
          <a:p>
            <a:pPr algn="just"/>
            <a:endParaRPr lang="es-EC" dirty="0">
              <a:latin typeface="+mj-lt"/>
            </a:endParaRPr>
          </a:p>
        </p:txBody>
      </p:sp>
      <p:sp>
        <p:nvSpPr>
          <p:cNvPr id="4" name="1 Título"/>
          <p:cNvSpPr>
            <a:spLocks noGrp="1"/>
          </p:cNvSpPr>
          <p:nvPr>
            <p:ph type="title"/>
          </p:nvPr>
        </p:nvSpPr>
        <p:spPr>
          <a:xfrm>
            <a:off x="457200" y="704088"/>
            <a:ext cx="8229600" cy="1143000"/>
          </a:xfrm>
        </p:spPr>
        <p:txBody>
          <a:bodyPr>
            <a:normAutofit/>
          </a:bodyPr>
          <a:lstStyle/>
          <a:p>
            <a:pPr algn="ctr"/>
            <a:r>
              <a:rPr lang="es-EC" sz="3600" b="1" dirty="0" smtClean="0"/>
              <a:t>Conclusiones</a:t>
            </a:r>
            <a:endParaRPr lang="es-EC" sz="3600" b="1" dirty="0"/>
          </a:p>
        </p:txBody>
      </p:sp>
    </p:spTree>
    <p:extLst>
      <p:ext uri="{BB962C8B-B14F-4D97-AF65-F5344CB8AC3E}">
        <p14:creationId xmlns="" xmlns:p14="http://schemas.microsoft.com/office/powerpoint/2010/main" val="23892440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331640" y="2420888"/>
            <a:ext cx="6336704" cy="2861672"/>
          </a:xfrm>
          <a:solidFill>
            <a:schemeClr val="accent6">
              <a:lumMod val="60000"/>
              <a:lumOff val="40000"/>
            </a:schemeClr>
          </a:solidFill>
        </p:spPr>
        <p:txBody>
          <a:bodyPr vert="horz">
            <a:normAutofit/>
          </a:bodyPr>
          <a:lstStyle/>
          <a:p>
            <a:pPr algn="just"/>
            <a:r>
              <a:rPr lang="es-EC" dirty="0">
                <a:latin typeface="+mj-lt"/>
              </a:rPr>
              <a:t>No existe una variación considerable de los parámetros físico-químicos y microbiológicos entre los dos puntos de muestreo; lo que representa, que no existe  afección y modificación de la calidad del agua durante su conducción.</a:t>
            </a:r>
          </a:p>
        </p:txBody>
      </p:sp>
      <p:sp>
        <p:nvSpPr>
          <p:cNvPr id="4" name="1 Título"/>
          <p:cNvSpPr>
            <a:spLocks noGrp="1"/>
          </p:cNvSpPr>
          <p:nvPr>
            <p:ph type="title"/>
          </p:nvPr>
        </p:nvSpPr>
        <p:spPr>
          <a:xfrm>
            <a:off x="457200" y="704088"/>
            <a:ext cx="8229600" cy="1143000"/>
          </a:xfrm>
        </p:spPr>
        <p:txBody>
          <a:bodyPr>
            <a:normAutofit/>
          </a:bodyPr>
          <a:lstStyle/>
          <a:p>
            <a:pPr algn="ctr"/>
            <a:r>
              <a:rPr lang="es-EC" sz="3600" b="1" dirty="0" smtClean="0"/>
              <a:t>Conclusiones</a:t>
            </a:r>
            <a:endParaRPr lang="es-EC" sz="3600" b="1" dirty="0"/>
          </a:p>
        </p:txBody>
      </p:sp>
    </p:spTree>
    <p:extLst>
      <p:ext uri="{BB962C8B-B14F-4D97-AF65-F5344CB8AC3E}">
        <p14:creationId xmlns="" xmlns:p14="http://schemas.microsoft.com/office/powerpoint/2010/main" val="24522029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2132856"/>
            <a:ext cx="7128792" cy="3453016"/>
          </a:xfrm>
          <a:solidFill>
            <a:schemeClr val="accent6">
              <a:lumMod val="60000"/>
              <a:lumOff val="40000"/>
            </a:schemeClr>
          </a:solidFill>
        </p:spPr>
        <p:txBody>
          <a:bodyPr vert="horz">
            <a:normAutofit/>
          </a:bodyPr>
          <a:lstStyle/>
          <a:p>
            <a:pPr algn="just"/>
            <a:endParaRPr lang="es-ES" dirty="0">
              <a:latin typeface="+mj-lt"/>
            </a:endParaRPr>
          </a:p>
          <a:p>
            <a:pPr algn="just"/>
            <a:r>
              <a:rPr lang="es-ES" dirty="0">
                <a:latin typeface="+mj-lt"/>
              </a:rPr>
              <a:t>En cuanto al sistema hídrico, el proyecto se encuentra situado en la cuenca del Río Mira, </a:t>
            </a:r>
            <a:r>
              <a:rPr lang="es-ES" dirty="0" err="1">
                <a:latin typeface="+mj-lt"/>
              </a:rPr>
              <a:t>microcuencas</a:t>
            </a:r>
            <a:r>
              <a:rPr lang="es-ES" dirty="0">
                <a:latin typeface="+mj-lt"/>
              </a:rPr>
              <a:t> Río El Ángel y la quebrada La Chimba; el agua, objeto del proyecto </a:t>
            </a:r>
            <a:r>
              <a:rPr lang="es-ES" dirty="0" err="1">
                <a:latin typeface="+mj-lt"/>
              </a:rPr>
              <a:t>Preñadillas</a:t>
            </a:r>
            <a:r>
              <a:rPr lang="es-ES" dirty="0">
                <a:latin typeface="+mj-lt"/>
              </a:rPr>
              <a:t>, es de origen subterráneo, cuyo nivel freático se encontró a 80cm de profundidad.</a:t>
            </a:r>
          </a:p>
        </p:txBody>
      </p:sp>
      <p:sp>
        <p:nvSpPr>
          <p:cNvPr id="4" name="1 Título"/>
          <p:cNvSpPr>
            <a:spLocks noGrp="1"/>
          </p:cNvSpPr>
          <p:nvPr>
            <p:ph type="title"/>
          </p:nvPr>
        </p:nvSpPr>
        <p:spPr>
          <a:xfrm>
            <a:off x="457200" y="704088"/>
            <a:ext cx="8229600" cy="1143000"/>
          </a:xfrm>
        </p:spPr>
        <p:txBody>
          <a:bodyPr>
            <a:normAutofit/>
          </a:bodyPr>
          <a:lstStyle/>
          <a:p>
            <a:pPr algn="ctr"/>
            <a:r>
              <a:rPr lang="es-EC" sz="3600" b="1" dirty="0" smtClean="0"/>
              <a:t>Conclusiones</a:t>
            </a:r>
            <a:endParaRPr lang="es-EC" sz="3600" b="1" dirty="0"/>
          </a:p>
        </p:txBody>
      </p:sp>
    </p:spTree>
    <p:extLst>
      <p:ext uri="{BB962C8B-B14F-4D97-AF65-F5344CB8AC3E}">
        <p14:creationId xmlns="" xmlns:p14="http://schemas.microsoft.com/office/powerpoint/2010/main" val="21397110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43608" y="2276872"/>
            <a:ext cx="6984776" cy="3312368"/>
          </a:xfrm>
          <a:solidFill>
            <a:schemeClr val="accent6">
              <a:lumMod val="60000"/>
              <a:lumOff val="40000"/>
            </a:schemeClr>
          </a:solidFill>
        </p:spPr>
        <p:txBody>
          <a:bodyPr vert="horz">
            <a:normAutofit/>
          </a:bodyPr>
          <a:lstStyle/>
          <a:p>
            <a:pPr algn="just"/>
            <a:r>
              <a:rPr lang="es-EC" dirty="0">
                <a:latin typeface="+mj-lt"/>
              </a:rPr>
              <a:t>La mayor concentración de pasivos ambientales se presentan en el sistema de conducción; considerando que este fue trazado sin pautas técnicas de planificación y cruza por propiedad privada, </a:t>
            </a:r>
            <a:r>
              <a:rPr lang="es-EC" dirty="0" smtClean="0">
                <a:latin typeface="+mj-lt"/>
              </a:rPr>
              <a:t>incidiendo en el </a:t>
            </a:r>
            <a:r>
              <a:rPr lang="es-EC" dirty="0">
                <a:latin typeface="+mj-lt"/>
              </a:rPr>
              <a:t>funcionamiento del proyecto </a:t>
            </a:r>
            <a:r>
              <a:rPr lang="es-EC" dirty="0" smtClean="0">
                <a:latin typeface="+mj-lt"/>
              </a:rPr>
              <a:t>y </a:t>
            </a:r>
            <a:r>
              <a:rPr lang="es-EC" dirty="0">
                <a:latin typeface="+mj-lt"/>
              </a:rPr>
              <a:t>desarrollo de las actividades humanas del sector.</a:t>
            </a:r>
          </a:p>
        </p:txBody>
      </p:sp>
      <p:sp>
        <p:nvSpPr>
          <p:cNvPr id="4" name="1 Título"/>
          <p:cNvSpPr>
            <a:spLocks noGrp="1"/>
          </p:cNvSpPr>
          <p:nvPr>
            <p:ph type="title"/>
          </p:nvPr>
        </p:nvSpPr>
        <p:spPr>
          <a:xfrm>
            <a:off x="457200" y="704088"/>
            <a:ext cx="8229600" cy="1143000"/>
          </a:xfrm>
        </p:spPr>
        <p:txBody>
          <a:bodyPr>
            <a:normAutofit/>
          </a:bodyPr>
          <a:lstStyle/>
          <a:p>
            <a:pPr algn="ctr"/>
            <a:r>
              <a:rPr lang="es-EC" sz="3600" b="1" dirty="0" smtClean="0"/>
              <a:t>Conclusiones</a:t>
            </a:r>
            <a:endParaRPr lang="es-EC" sz="3600" b="1" dirty="0"/>
          </a:p>
        </p:txBody>
      </p:sp>
    </p:spTree>
    <p:extLst>
      <p:ext uri="{BB962C8B-B14F-4D97-AF65-F5344CB8AC3E}">
        <p14:creationId xmlns="" xmlns:p14="http://schemas.microsoft.com/office/powerpoint/2010/main" val="27151663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2060597"/>
            <a:ext cx="4320480" cy="3831232"/>
          </a:xfrm>
          <a:solidFill>
            <a:schemeClr val="accent6">
              <a:lumMod val="60000"/>
              <a:lumOff val="40000"/>
            </a:schemeClr>
          </a:solidFill>
        </p:spPr>
        <p:txBody>
          <a:bodyPr>
            <a:normAutofit/>
          </a:bodyPr>
          <a:lstStyle/>
          <a:p>
            <a:pPr algn="just"/>
            <a:endParaRPr lang="es-ES" sz="2000" dirty="0" smtClean="0">
              <a:latin typeface="+mj-lt"/>
              <a:cs typeface="Times New Roman" pitchFamily="18" charset="0"/>
            </a:endParaRPr>
          </a:p>
          <a:p>
            <a:pPr algn="just"/>
            <a:r>
              <a:rPr lang="es-ES" sz="2000" dirty="0" smtClean="0">
                <a:latin typeface="+mj-lt"/>
                <a:cs typeface="Times New Roman" pitchFamily="18" charset="0"/>
              </a:rPr>
              <a:t>Con la </a:t>
            </a:r>
            <a:r>
              <a:rPr lang="es-ES" sz="2000" dirty="0">
                <a:latin typeface="+mj-lt"/>
                <a:cs typeface="Times New Roman" pitchFamily="18" charset="0"/>
              </a:rPr>
              <a:t>propuesta de Plan de Manejo se </a:t>
            </a:r>
            <a:r>
              <a:rPr lang="es-ES" sz="2000" dirty="0" smtClean="0">
                <a:latin typeface="+mj-lt"/>
                <a:cs typeface="Times New Roman" pitchFamily="18" charset="0"/>
              </a:rPr>
              <a:t>generó </a:t>
            </a:r>
            <a:r>
              <a:rPr lang="es-ES" sz="2000" dirty="0">
                <a:latin typeface="+mj-lt"/>
                <a:cs typeface="Times New Roman" pitchFamily="18" charset="0"/>
              </a:rPr>
              <a:t>medidas para prevenir, mitigar, </a:t>
            </a:r>
            <a:r>
              <a:rPr lang="es-ES" sz="2000" dirty="0" smtClean="0">
                <a:latin typeface="+mj-lt"/>
                <a:cs typeface="Times New Roman" pitchFamily="18" charset="0"/>
              </a:rPr>
              <a:t>controlar </a:t>
            </a:r>
            <a:r>
              <a:rPr lang="es-ES" sz="2000" dirty="0">
                <a:latin typeface="+mj-lt"/>
                <a:cs typeface="Times New Roman" pitchFamily="18" charset="0"/>
              </a:rPr>
              <a:t>y corregir </a:t>
            </a:r>
            <a:r>
              <a:rPr lang="es-ES" sz="2000" dirty="0" smtClean="0">
                <a:latin typeface="+mj-lt"/>
                <a:cs typeface="Times New Roman" pitchFamily="18" charset="0"/>
              </a:rPr>
              <a:t>los problemas </a:t>
            </a:r>
            <a:r>
              <a:rPr lang="es-ES" sz="2000" dirty="0">
                <a:latin typeface="+mj-lt"/>
                <a:cs typeface="Times New Roman" pitchFamily="18" charset="0"/>
              </a:rPr>
              <a:t>que afectan a la fuente hídrica y al  sistema de </a:t>
            </a:r>
            <a:r>
              <a:rPr lang="es-ES" sz="2000" dirty="0" smtClean="0">
                <a:latin typeface="+mj-lt"/>
                <a:cs typeface="Times New Roman" pitchFamily="18" charset="0"/>
              </a:rPr>
              <a:t>conducción, para </a:t>
            </a:r>
            <a:r>
              <a:rPr lang="es-ES" sz="2000" dirty="0">
                <a:latin typeface="+mj-lt"/>
                <a:cs typeface="Times New Roman" pitchFamily="18" charset="0"/>
              </a:rPr>
              <a:t>así garantizar la protección del recurso agua, como derecho fundamental para la  vida del ser humano y  de las futuras generaciones de la </a:t>
            </a:r>
            <a:r>
              <a:rPr lang="es-ES" sz="2000" dirty="0" smtClean="0">
                <a:latin typeface="+mj-lt"/>
                <a:cs typeface="Times New Roman" pitchFamily="18" charset="0"/>
              </a:rPr>
              <a:t>cuidad.</a:t>
            </a:r>
            <a:endParaRPr lang="es-ES" sz="2000" dirty="0">
              <a:latin typeface="+mj-lt"/>
              <a:cs typeface="Times New Roman" pitchFamily="18" charset="0"/>
            </a:endParaRPr>
          </a:p>
        </p:txBody>
      </p:sp>
      <p:pic>
        <p:nvPicPr>
          <p:cNvPr id="1026" name="Picture 2" descr="I:\fotos tesis\IMG_0780.JPG"/>
          <p:cNvPicPr>
            <a:picLocks noChangeAspect="1" noChangeArrowheads="1"/>
          </p:cNvPicPr>
          <p:nvPr/>
        </p:nvPicPr>
        <p:blipFill>
          <a:blip r:embed="rId3" cstate="print"/>
          <a:srcRect/>
          <a:stretch>
            <a:fillRect/>
          </a:stretch>
        </p:blipFill>
        <p:spPr bwMode="auto">
          <a:xfrm>
            <a:off x="5076056" y="2204864"/>
            <a:ext cx="3606100" cy="308038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4" name="3 CuadroTexto"/>
          <p:cNvSpPr txBox="1"/>
          <p:nvPr/>
        </p:nvSpPr>
        <p:spPr>
          <a:xfrm>
            <a:off x="5144929" y="5445224"/>
            <a:ext cx="3264362" cy="461665"/>
          </a:xfrm>
          <a:prstGeom prst="rect">
            <a:avLst/>
          </a:prstGeom>
          <a:noFill/>
        </p:spPr>
        <p:txBody>
          <a:bodyPr wrap="square" rtlCol="0">
            <a:spAutoFit/>
          </a:bodyPr>
          <a:lstStyle/>
          <a:p>
            <a:pPr algn="ctr"/>
            <a:r>
              <a:rPr lang="es-ES" sz="1200" dirty="0" smtClean="0">
                <a:latin typeface="+mj-lt"/>
                <a:cs typeface="Times New Roman" pitchFamily="18" charset="0"/>
              </a:rPr>
              <a:t>Fuente hídrica </a:t>
            </a:r>
            <a:r>
              <a:rPr lang="es-ES" sz="1200" dirty="0">
                <a:latin typeface="+mj-lt"/>
                <a:cs typeface="Times New Roman" pitchFamily="18" charset="0"/>
              </a:rPr>
              <a:t>Las </a:t>
            </a:r>
            <a:r>
              <a:rPr lang="es-ES" sz="1200" dirty="0" smtClean="0">
                <a:latin typeface="+mj-lt"/>
                <a:cs typeface="Times New Roman" pitchFamily="18" charset="0"/>
              </a:rPr>
              <a:t>Preñadillas- parroquia San Isidro</a:t>
            </a:r>
            <a:endParaRPr lang="es-ES" sz="1200" dirty="0">
              <a:latin typeface="+mj-lt"/>
            </a:endParaRPr>
          </a:p>
        </p:txBody>
      </p:sp>
      <p:sp>
        <p:nvSpPr>
          <p:cNvPr id="5" name="1 Título"/>
          <p:cNvSpPr>
            <a:spLocks noGrp="1"/>
          </p:cNvSpPr>
          <p:nvPr>
            <p:ph type="title"/>
          </p:nvPr>
        </p:nvSpPr>
        <p:spPr>
          <a:xfrm>
            <a:off x="457200" y="704088"/>
            <a:ext cx="8186766" cy="653210"/>
          </a:xfrm>
        </p:spPr>
        <p:txBody>
          <a:bodyPr>
            <a:normAutofit/>
          </a:bodyPr>
          <a:lstStyle/>
          <a:p>
            <a:pPr algn="ctr"/>
            <a:r>
              <a:rPr lang="es-ES" sz="3600" dirty="0" smtClean="0">
                <a:ln w="9000" cmpd="sng">
                  <a:solidFill>
                    <a:schemeClr val="accent4">
                      <a:shade val="50000"/>
                      <a:satMod val="120000"/>
                    </a:schemeClr>
                  </a:solidFill>
                  <a:prstDash val="solid"/>
                </a:ln>
                <a:effectLst>
                  <a:reflection blurRad="12700" stA="28000" endPos="45000" dist="1000" dir="5400000" sy="-100000" algn="bl" rotWithShape="0"/>
                </a:effectLst>
                <a:latin typeface="Arial" pitchFamily="34" charset="0"/>
                <a:cs typeface="Arial" pitchFamily="34" charset="0"/>
              </a:rPr>
              <a:t>INTRODUCCIÓN</a:t>
            </a:r>
            <a:endParaRPr lang="es-EC" dirty="0"/>
          </a:p>
        </p:txBody>
      </p:sp>
    </p:spTree>
    <p:extLst>
      <p:ext uri="{BB962C8B-B14F-4D97-AF65-F5344CB8AC3E}">
        <p14:creationId xmlns="" xmlns:p14="http://schemas.microsoft.com/office/powerpoint/2010/main" val="34573708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115616" y="2348880"/>
            <a:ext cx="7056784" cy="3168352"/>
          </a:xfrm>
          <a:solidFill>
            <a:schemeClr val="accent6">
              <a:lumMod val="60000"/>
              <a:lumOff val="40000"/>
            </a:schemeClr>
          </a:solidFill>
        </p:spPr>
        <p:txBody>
          <a:bodyPr vert="horz">
            <a:normAutofit/>
          </a:bodyPr>
          <a:lstStyle/>
          <a:p>
            <a:pPr algn="just"/>
            <a:endParaRPr lang="es-EC" dirty="0">
              <a:latin typeface="+mj-lt"/>
            </a:endParaRPr>
          </a:p>
          <a:p>
            <a:pPr algn="just"/>
            <a:r>
              <a:rPr lang="es-ES" dirty="0">
                <a:latin typeface="+mj-lt"/>
              </a:rPr>
              <a:t>Se identificó y localizó cuatro viviendas que se encuentran en riesgo de inundación, en el supuesto caso que se produzca algún siniestro o ruptura de la tubería que cruza por las mismas, el valor de importancia del pasivo en estos casos resultó ser alto.</a:t>
            </a:r>
          </a:p>
          <a:p>
            <a:pPr algn="just"/>
            <a:endParaRPr lang="es-EC" dirty="0">
              <a:latin typeface="+mj-lt"/>
            </a:endParaRPr>
          </a:p>
          <a:p>
            <a:pPr algn="just"/>
            <a:endParaRPr lang="es-ES" dirty="0">
              <a:latin typeface="+mj-lt"/>
            </a:endParaRPr>
          </a:p>
        </p:txBody>
      </p:sp>
      <p:sp>
        <p:nvSpPr>
          <p:cNvPr id="4" name="1 Título"/>
          <p:cNvSpPr>
            <a:spLocks noGrp="1"/>
          </p:cNvSpPr>
          <p:nvPr>
            <p:ph type="title"/>
          </p:nvPr>
        </p:nvSpPr>
        <p:spPr>
          <a:xfrm>
            <a:off x="457200" y="704088"/>
            <a:ext cx="8229600" cy="1143000"/>
          </a:xfrm>
        </p:spPr>
        <p:txBody>
          <a:bodyPr>
            <a:normAutofit/>
          </a:bodyPr>
          <a:lstStyle/>
          <a:p>
            <a:pPr algn="ctr"/>
            <a:r>
              <a:rPr lang="es-EC" sz="3600" b="1" dirty="0" smtClean="0"/>
              <a:t>Conclusiones</a:t>
            </a:r>
            <a:endParaRPr lang="es-EC" sz="3600" b="1" dirty="0"/>
          </a:p>
        </p:txBody>
      </p:sp>
    </p:spTree>
    <p:extLst>
      <p:ext uri="{BB962C8B-B14F-4D97-AF65-F5344CB8AC3E}">
        <p14:creationId xmlns="" xmlns:p14="http://schemas.microsoft.com/office/powerpoint/2010/main" val="388676065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331640" y="2564904"/>
            <a:ext cx="6264696" cy="2357616"/>
          </a:xfrm>
          <a:solidFill>
            <a:schemeClr val="accent6">
              <a:lumMod val="60000"/>
              <a:lumOff val="40000"/>
            </a:schemeClr>
          </a:solidFill>
        </p:spPr>
        <p:txBody>
          <a:bodyPr vert="horz">
            <a:normAutofit/>
          </a:bodyPr>
          <a:lstStyle/>
          <a:p>
            <a:pPr algn="just"/>
            <a:r>
              <a:rPr lang="es-ES" dirty="0">
                <a:latin typeface="+mj-lt"/>
              </a:rPr>
              <a:t>En el tramo Fuente Las </a:t>
            </a:r>
            <a:r>
              <a:rPr lang="es-ES" dirty="0" err="1">
                <a:latin typeface="+mj-lt"/>
              </a:rPr>
              <a:t>Preñadillas</a:t>
            </a:r>
            <a:r>
              <a:rPr lang="es-ES" dirty="0">
                <a:latin typeface="+mj-lt"/>
              </a:rPr>
              <a:t> – San Isidro, se evidencia fugas de agua del sistema, debido a que los empaques de las uniones de asbesto no resisten la presión, malgastando el recurso hídrico.</a:t>
            </a:r>
            <a:endParaRPr lang="es-EC" dirty="0">
              <a:latin typeface="+mj-lt"/>
            </a:endParaRPr>
          </a:p>
          <a:p>
            <a:pPr algn="just"/>
            <a:endParaRPr lang="es-ES" dirty="0">
              <a:latin typeface="+mj-lt"/>
            </a:endParaRPr>
          </a:p>
        </p:txBody>
      </p:sp>
      <p:sp>
        <p:nvSpPr>
          <p:cNvPr id="4" name="1 Título"/>
          <p:cNvSpPr>
            <a:spLocks noGrp="1"/>
          </p:cNvSpPr>
          <p:nvPr>
            <p:ph type="title"/>
          </p:nvPr>
        </p:nvSpPr>
        <p:spPr>
          <a:xfrm>
            <a:off x="457200" y="704088"/>
            <a:ext cx="8229600" cy="1143000"/>
          </a:xfrm>
        </p:spPr>
        <p:txBody>
          <a:bodyPr>
            <a:normAutofit/>
          </a:bodyPr>
          <a:lstStyle/>
          <a:p>
            <a:pPr algn="ctr"/>
            <a:r>
              <a:rPr lang="es-EC" sz="3600" b="1" dirty="0" smtClean="0"/>
              <a:t>Conclusiones</a:t>
            </a:r>
            <a:endParaRPr lang="es-EC" sz="3600" b="1" dirty="0"/>
          </a:p>
        </p:txBody>
      </p:sp>
    </p:spTree>
    <p:extLst>
      <p:ext uri="{BB962C8B-B14F-4D97-AF65-F5344CB8AC3E}">
        <p14:creationId xmlns="" xmlns:p14="http://schemas.microsoft.com/office/powerpoint/2010/main" val="4812257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71600" y="2132856"/>
            <a:ext cx="6984776" cy="3960440"/>
          </a:xfrm>
          <a:solidFill>
            <a:schemeClr val="accent6">
              <a:lumMod val="60000"/>
              <a:lumOff val="40000"/>
            </a:schemeClr>
          </a:solidFill>
        </p:spPr>
        <p:txBody>
          <a:bodyPr vert="horz">
            <a:normAutofit fontScale="92500"/>
          </a:bodyPr>
          <a:lstStyle/>
          <a:p>
            <a:pPr algn="just"/>
            <a:r>
              <a:rPr lang="es-ES" dirty="0">
                <a:latin typeface="+mj-lt"/>
              </a:rPr>
              <a:t>En base a los pasivos ambientales identificados se efectuó la Propuesta del Plan de Manejo, donde se plantearon cuatro programas: Correctivo-preventivo, de Seguimiento y Monitoreo Ambiental, de Educación Ambiental y Contingencias, proponiendo soluciones a los problemas encontrados en el área de influencia del proyecto, propiciando así la satisfacción de las necesidades actuales sin comprometer la capacidad de mantener el recurso hídrico para las generaciones futuras.</a:t>
            </a:r>
          </a:p>
          <a:p>
            <a:pPr algn="just"/>
            <a:endParaRPr lang="es-ES" dirty="0">
              <a:latin typeface="+mj-lt"/>
            </a:endParaRPr>
          </a:p>
        </p:txBody>
      </p:sp>
      <p:sp>
        <p:nvSpPr>
          <p:cNvPr id="4" name="1 Título"/>
          <p:cNvSpPr>
            <a:spLocks noGrp="1"/>
          </p:cNvSpPr>
          <p:nvPr>
            <p:ph type="title"/>
          </p:nvPr>
        </p:nvSpPr>
        <p:spPr>
          <a:xfrm>
            <a:off x="457200" y="704088"/>
            <a:ext cx="8229600" cy="1143000"/>
          </a:xfrm>
        </p:spPr>
        <p:txBody>
          <a:bodyPr>
            <a:normAutofit/>
          </a:bodyPr>
          <a:lstStyle/>
          <a:p>
            <a:pPr algn="ctr"/>
            <a:r>
              <a:rPr lang="es-EC" sz="3600" b="1" dirty="0" smtClean="0"/>
              <a:t>Conclusiones</a:t>
            </a:r>
            <a:endParaRPr lang="es-EC" sz="3600" b="1" dirty="0"/>
          </a:p>
        </p:txBody>
      </p:sp>
    </p:spTree>
    <p:extLst>
      <p:ext uri="{BB962C8B-B14F-4D97-AF65-F5344CB8AC3E}">
        <p14:creationId xmlns="" xmlns:p14="http://schemas.microsoft.com/office/powerpoint/2010/main" val="273980120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59632" y="2564904"/>
            <a:ext cx="6696744" cy="2501632"/>
          </a:xfrm>
          <a:solidFill>
            <a:schemeClr val="accent6">
              <a:lumMod val="60000"/>
              <a:lumOff val="40000"/>
            </a:schemeClr>
          </a:solidFill>
        </p:spPr>
        <p:txBody>
          <a:bodyPr vert="horz">
            <a:normAutofit/>
          </a:bodyPr>
          <a:lstStyle/>
          <a:p>
            <a:pPr algn="just"/>
            <a:r>
              <a:rPr lang="es-ES" dirty="0">
                <a:latin typeface="+mj-lt"/>
              </a:rPr>
              <a:t>La propuesta del PMA, se elaboró para ejecutarla en un periodo de un año, y el costo referencial total calculado es de US$ 27 480,90 contemplando los cuatro programas previstos. </a:t>
            </a:r>
          </a:p>
          <a:p>
            <a:pPr algn="just"/>
            <a:endParaRPr lang="es-ES" dirty="0">
              <a:latin typeface="+mj-lt"/>
            </a:endParaRPr>
          </a:p>
        </p:txBody>
      </p:sp>
      <p:sp>
        <p:nvSpPr>
          <p:cNvPr id="4" name="1 Título"/>
          <p:cNvSpPr>
            <a:spLocks noGrp="1"/>
          </p:cNvSpPr>
          <p:nvPr>
            <p:ph type="title"/>
          </p:nvPr>
        </p:nvSpPr>
        <p:spPr>
          <a:xfrm>
            <a:off x="457200" y="704088"/>
            <a:ext cx="8229600" cy="1143000"/>
          </a:xfrm>
        </p:spPr>
        <p:txBody>
          <a:bodyPr>
            <a:normAutofit/>
          </a:bodyPr>
          <a:lstStyle/>
          <a:p>
            <a:pPr algn="ctr"/>
            <a:r>
              <a:rPr lang="es-EC" sz="3600" b="1" dirty="0" smtClean="0"/>
              <a:t>Conclusiones</a:t>
            </a:r>
            <a:endParaRPr lang="es-EC" sz="3600" b="1" dirty="0"/>
          </a:p>
        </p:txBody>
      </p:sp>
    </p:spTree>
    <p:extLst>
      <p:ext uri="{BB962C8B-B14F-4D97-AF65-F5344CB8AC3E}">
        <p14:creationId xmlns="" xmlns:p14="http://schemas.microsoft.com/office/powerpoint/2010/main" val="123269075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1268760"/>
            <a:ext cx="8892480" cy="1143000"/>
          </a:xfrm>
          <a:solidFill>
            <a:schemeClr val="accent3">
              <a:lumMod val="40000"/>
              <a:lumOff val="60000"/>
              <a:alpha val="52000"/>
            </a:schemeClr>
          </a:solidFill>
        </p:spPr>
        <p:txBody>
          <a:bodyPr/>
          <a:lstStyle/>
          <a:p>
            <a:pPr algn="r"/>
            <a:r>
              <a:rPr lang="es-ES" b="1" dirty="0" smtClean="0"/>
              <a:t>Recomendaciones</a:t>
            </a:r>
            <a:endParaRPr lang="es-ES" b="1" dirty="0"/>
          </a:p>
        </p:txBody>
      </p:sp>
    </p:spTree>
    <p:extLst>
      <p:ext uri="{BB962C8B-B14F-4D97-AF65-F5344CB8AC3E}">
        <p14:creationId xmlns="" xmlns:p14="http://schemas.microsoft.com/office/powerpoint/2010/main" val="240406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27584" y="1772816"/>
            <a:ext cx="7416824" cy="3744416"/>
          </a:xfrm>
          <a:solidFill>
            <a:schemeClr val="accent6">
              <a:lumMod val="60000"/>
              <a:lumOff val="40000"/>
            </a:schemeClr>
          </a:solidFill>
        </p:spPr>
        <p:txBody>
          <a:bodyPr vert="horz">
            <a:normAutofit/>
          </a:bodyPr>
          <a:lstStyle/>
          <a:p>
            <a:pPr algn="just"/>
            <a:r>
              <a:rPr lang="es-ES" dirty="0">
                <a:latin typeface="+mj-lt"/>
              </a:rPr>
              <a:t>El GAD del cantón Mira conjuntamente con el GAD del cantón Espejo deberían generar un acuerdo mutuo para la conservación y protección de la fuente hídrica Las </a:t>
            </a:r>
            <a:r>
              <a:rPr lang="es-ES" dirty="0" err="1">
                <a:latin typeface="+mj-lt"/>
              </a:rPr>
              <a:t>Preñadillas</a:t>
            </a:r>
            <a:r>
              <a:rPr lang="es-ES" dirty="0">
                <a:latin typeface="+mj-lt"/>
              </a:rPr>
              <a:t>. </a:t>
            </a:r>
          </a:p>
          <a:p>
            <a:pPr algn="just"/>
            <a:endParaRPr lang="es-ES" dirty="0">
              <a:latin typeface="+mj-lt"/>
            </a:endParaRPr>
          </a:p>
          <a:p>
            <a:pPr algn="just"/>
            <a:r>
              <a:rPr lang="es-ES" dirty="0">
                <a:latin typeface="+mj-lt"/>
              </a:rPr>
              <a:t>Generar una ordenanza municipal que norme la protección de la fuente hídrica Las </a:t>
            </a:r>
            <a:r>
              <a:rPr lang="es-ES" dirty="0" err="1">
                <a:latin typeface="+mj-lt"/>
              </a:rPr>
              <a:t>Preñadillas</a:t>
            </a:r>
            <a:r>
              <a:rPr lang="es-ES" dirty="0">
                <a:latin typeface="+mj-lt"/>
              </a:rPr>
              <a:t> y del área de recarga hídrica del acuífero.</a:t>
            </a:r>
          </a:p>
          <a:p>
            <a:pPr algn="just"/>
            <a:endParaRPr lang="es-ES" dirty="0">
              <a:latin typeface="+mj-lt"/>
            </a:endParaRPr>
          </a:p>
          <a:p>
            <a:pPr algn="just"/>
            <a:endParaRPr lang="es-ES" dirty="0">
              <a:latin typeface="+mj-lt"/>
            </a:endParaRPr>
          </a:p>
        </p:txBody>
      </p:sp>
      <p:sp>
        <p:nvSpPr>
          <p:cNvPr id="5" name="1 Título"/>
          <p:cNvSpPr>
            <a:spLocks noGrp="1"/>
          </p:cNvSpPr>
          <p:nvPr>
            <p:ph type="title"/>
          </p:nvPr>
        </p:nvSpPr>
        <p:spPr>
          <a:xfrm>
            <a:off x="395536" y="620688"/>
            <a:ext cx="8229600" cy="782960"/>
          </a:xfrm>
        </p:spPr>
        <p:txBody>
          <a:bodyPr>
            <a:normAutofit/>
          </a:bodyPr>
          <a:lstStyle/>
          <a:p>
            <a:pPr algn="ctr"/>
            <a:r>
              <a:rPr lang="es-EC" sz="3600" b="1" dirty="0" smtClean="0"/>
              <a:t>Recomendaciones</a:t>
            </a:r>
            <a:endParaRPr lang="es-EC" sz="3600" b="1" dirty="0"/>
          </a:p>
        </p:txBody>
      </p:sp>
    </p:spTree>
    <p:extLst>
      <p:ext uri="{BB962C8B-B14F-4D97-AF65-F5344CB8AC3E}">
        <p14:creationId xmlns="" xmlns:p14="http://schemas.microsoft.com/office/powerpoint/2010/main" val="132299396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43608" y="1935480"/>
            <a:ext cx="7272808" cy="3005688"/>
          </a:xfrm>
          <a:solidFill>
            <a:schemeClr val="accent6">
              <a:lumMod val="60000"/>
              <a:lumOff val="40000"/>
            </a:schemeClr>
          </a:solidFill>
        </p:spPr>
        <p:txBody>
          <a:bodyPr vert="horz">
            <a:normAutofit lnSpcReduction="10000"/>
          </a:bodyPr>
          <a:lstStyle/>
          <a:p>
            <a:pPr algn="just"/>
            <a:r>
              <a:rPr lang="es-ES" dirty="0">
                <a:latin typeface="+mj-lt"/>
              </a:rPr>
              <a:t>Se debería proponer la compra de los terrenos aledaños a la fuente, especialmente la zona de recarga hídrica, para sumar el área de protección permanente e ingresar al Sistema Nacional de Áreas Protegidas del Ecuador como un bosque protector municipal garantizando la protección y conservación de bienes y servicios ambientales que brinda la fuente como tal.</a:t>
            </a:r>
          </a:p>
        </p:txBody>
      </p:sp>
      <p:sp>
        <p:nvSpPr>
          <p:cNvPr id="4" name="1 Título"/>
          <p:cNvSpPr txBox="1">
            <a:spLocks/>
          </p:cNvSpPr>
          <p:nvPr/>
        </p:nvSpPr>
        <p:spPr>
          <a:xfrm>
            <a:off x="395536" y="620688"/>
            <a:ext cx="8229600" cy="782960"/>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r>
              <a:rPr lang="es-EC" sz="3600" b="1" smtClean="0"/>
              <a:t>Recomendaciones</a:t>
            </a:r>
            <a:endParaRPr lang="es-EC" sz="3600" b="1" dirty="0"/>
          </a:p>
        </p:txBody>
      </p:sp>
    </p:spTree>
    <p:extLst>
      <p:ext uri="{BB962C8B-B14F-4D97-AF65-F5344CB8AC3E}">
        <p14:creationId xmlns="" xmlns:p14="http://schemas.microsoft.com/office/powerpoint/2010/main" val="106714097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556792"/>
            <a:ext cx="8229600" cy="4911824"/>
          </a:xfrm>
          <a:solidFill>
            <a:schemeClr val="accent6">
              <a:lumMod val="60000"/>
              <a:lumOff val="40000"/>
            </a:schemeClr>
          </a:solidFill>
        </p:spPr>
        <p:txBody>
          <a:bodyPr vert="horz">
            <a:normAutofit fontScale="92500"/>
          </a:bodyPr>
          <a:lstStyle/>
          <a:p>
            <a:pPr algn="just"/>
            <a:r>
              <a:rPr lang="es-ES" dirty="0">
                <a:latin typeface="+mj-lt"/>
              </a:rPr>
              <a:t>Gestionar la reubicación de la línea de conducción por la vía de ingreso a la fuente hídrica, para evitar el cruce por la propiedad privada, especialmente por las viviendas habitadas.</a:t>
            </a:r>
          </a:p>
          <a:p>
            <a:pPr algn="just"/>
            <a:endParaRPr lang="es-ES" dirty="0">
              <a:latin typeface="+mj-lt"/>
            </a:endParaRPr>
          </a:p>
          <a:p>
            <a:pPr algn="just"/>
            <a:r>
              <a:rPr lang="es-ES" dirty="0">
                <a:latin typeface="+mj-lt"/>
              </a:rPr>
              <a:t>Realizar el cambio total de la tubería y uniones del sistema de conducción puesto que tiene un tiempo de vida útil considerable.</a:t>
            </a:r>
          </a:p>
          <a:p>
            <a:pPr algn="just"/>
            <a:endParaRPr lang="es-ES" dirty="0">
              <a:latin typeface="+mj-lt"/>
            </a:endParaRPr>
          </a:p>
          <a:p>
            <a:pPr algn="just"/>
            <a:r>
              <a:rPr lang="es-ES" dirty="0">
                <a:latin typeface="+mj-lt"/>
              </a:rPr>
              <a:t>La Ficha Ambiental del estudio deberá ser actualizada según las especificaciones de la reforma del licenciamiento ambiental del Acuerdo </a:t>
            </a:r>
            <a:r>
              <a:rPr lang="es-ES" dirty="0" smtClean="0">
                <a:latin typeface="+mj-lt"/>
              </a:rPr>
              <a:t>068 del </a:t>
            </a:r>
            <a:r>
              <a:rPr lang="es-ES" dirty="0">
                <a:latin typeface="+mj-lt"/>
              </a:rPr>
              <a:t>Ministerio del Ambiente.</a:t>
            </a:r>
          </a:p>
          <a:p>
            <a:pPr algn="just"/>
            <a:endParaRPr lang="es-ES" dirty="0">
              <a:latin typeface="+mj-lt"/>
            </a:endParaRPr>
          </a:p>
        </p:txBody>
      </p:sp>
      <p:sp>
        <p:nvSpPr>
          <p:cNvPr id="4" name="1 Título"/>
          <p:cNvSpPr>
            <a:spLocks noGrp="1"/>
          </p:cNvSpPr>
          <p:nvPr>
            <p:ph type="title"/>
          </p:nvPr>
        </p:nvSpPr>
        <p:spPr>
          <a:xfrm>
            <a:off x="395536" y="620688"/>
            <a:ext cx="8229600" cy="782960"/>
          </a:xfrm>
        </p:spPr>
        <p:txBody>
          <a:bodyPr>
            <a:normAutofit/>
          </a:bodyPr>
          <a:lstStyle/>
          <a:p>
            <a:pPr algn="ctr"/>
            <a:r>
              <a:rPr lang="es-EC" sz="3600" b="1" dirty="0" smtClean="0"/>
              <a:t>Recomendaciones</a:t>
            </a:r>
            <a:endParaRPr lang="es-EC" sz="3600" b="1" dirty="0"/>
          </a:p>
        </p:txBody>
      </p:sp>
    </p:spTree>
    <p:extLst>
      <p:ext uri="{BB962C8B-B14F-4D97-AF65-F5344CB8AC3E}">
        <p14:creationId xmlns="" xmlns:p14="http://schemas.microsoft.com/office/powerpoint/2010/main" val="37948975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483768" y="5013176"/>
            <a:ext cx="1954560" cy="701432"/>
          </a:xfrm>
        </p:spPr>
        <p:txBody>
          <a:bodyPr>
            <a:noAutofit/>
          </a:bodyPr>
          <a:lstStyle/>
          <a:p>
            <a:pPr marL="0" indent="0">
              <a:buNone/>
            </a:pPr>
            <a:r>
              <a:rPr lang="es-ES" sz="3200" dirty="0" smtClean="0">
                <a:latin typeface="+mj-lt"/>
              </a:rPr>
              <a:t>Gracias…</a:t>
            </a:r>
            <a:endParaRPr lang="es-ES" sz="3200" dirty="0">
              <a:latin typeface="+mj-lt"/>
            </a:endParaRPr>
          </a:p>
        </p:txBody>
      </p:sp>
    </p:spTree>
    <p:extLst>
      <p:ext uri="{BB962C8B-B14F-4D97-AF65-F5344CB8AC3E}">
        <p14:creationId xmlns="" xmlns:p14="http://schemas.microsoft.com/office/powerpoint/2010/main" val="56802049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Grupo"/>
          <p:cNvGrpSpPr/>
          <p:nvPr/>
        </p:nvGrpSpPr>
        <p:grpSpPr>
          <a:xfrm>
            <a:off x="2285984" y="1000108"/>
            <a:ext cx="5786479" cy="1285883"/>
            <a:chOff x="1549171" y="289788"/>
            <a:chExt cx="6477107" cy="1069872"/>
          </a:xfrm>
        </p:grpSpPr>
        <p:sp>
          <p:nvSpPr>
            <p:cNvPr id="15" name="14 Redondear rectángulo de esquina del mismo lado"/>
            <p:cNvSpPr/>
            <p:nvPr/>
          </p:nvSpPr>
          <p:spPr>
            <a:xfrm rot="5400000">
              <a:off x="4261728" y="-2404890"/>
              <a:ext cx="1051994" cy="6477106"/>
            </a:xfrm>
            <a:prstGeom prst="round2SameRect">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sp>
          <p:nvSpPr>
            <p:cNvPr id="16" name="Redondear rectángulo de esquina del mismo lado 4"/>
            <p:cNvSpPr/>
            <p:nvPr/>
          </p:nvSpPr>
          <p:spPr>
            <a:xfrm>
              <a:off x="1549171" y="289788"/>
              <a:ext cx="6425752" cy="94928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171450" lvl="1" indent="-171450" algn="just" defTabSz="711200" rtl="0">
                <a:lnSpc>
                  <a:spcPct val="90000"/>
                </a:lnSpc>
                <a:spcBef>
                  <a:spcPct val="0"/>
                </a:spcBef>
                <a:spcAft>
                  <a:spcPct val="15000"/>
                </a:spcAft>
                <a:buChar char="••"/>
              </a:pPr>
              <a:r>
                <a:rPr lang="es-EC" kern="1200" dirty="0" smtClean="0">
                  <a:latin typeface="+mj-lt"/>
                </a:rPr>
                <a:t>Proponer </a:t>
              </a:r>
              <a:r>
                <a:rPr lang="es-EC" dirty="0" smtClean="0">
                  <a:latin typeface="+mj-lt"/>
                </a:rPr>
                <a:t>un</a:t>
              </a:r>
              <a:r>
                <a:rPr lang="es-EC" kern="1200" dirty="0" smtClean="0">
                  <a:latin typeface="+mj-lt"/>
                </a:rPr>
                <a:t> Plan de Manejo Sustentable de la fuente hídrica y sistema de conducción Las Preñadillas que abastece de agua para consumo humano a la ciudad de Mira, provincia del Carchi.</a:t>
              </a:r>
              <a:endParaRPr lang="es-ES" b="0" kern="1200" dirty="0">
                <a:latin typeface="+mj-lt"/>
              </a:endParaRPr>
            </a:p>
          </p:txBody>
        </p:sp>
      </p:grpSp>
      <p:grpSp>
        <p:nvGrpSpPr>
          <p:cNvPr id="6" name="5 Grupo"/>
          <p:cNvGrpSpPr/>
          <p:nvPr/>
        </p:nvGrpSpPr>
        <p:grpSpPr>
          <a:xfrm>
            <a:off x="571472" y="1285860"/>
            <a:ext cx="1548411" cy="769897"/>
            <a:chOff x="760" y="141733"/>
            <a:chExt cx="1548411" cy="769897"/>
          </a:xfrm>
        </p:grpSpPr>
        <p:sp>
          <p:nvSpPr>
            <p:cNvPr id="13" name="12 Rectángulo redondeado"/>
            <p:cNvSpPr/>
            <p:nvPr/>
          </p:nvSpPr>
          <p:spPr>
            <a:xfrm>
              <a:off x="760" y="141733"/>
              <a:ext cx="1548411" cy="769897"/>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4" name="13 Rectángulo"/>
            <p:cNvSpPr/>
            <p:nvPr/>
          </p:nvSpPr>
          <p:spPr>
            <a:xfrm>
              <a:off x="38343" y="179316"/>
              <a:ext cx="1473245" cy="69473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lvl="0" algn="ctr" defTabSz="889000" rtl="0">
                <a:lnSpc>
                  <a:spcPct val="90000"/>
                </a:lnSpc>
                <a:spcBef>
                  <a:spcPct val="0"/>
                </a:spcBef>
                <a:spcAft>
                  <a:spcPct val="35000"/>
                </a:spcAft>
              </a:pPr>
              <a:r>
                <a:rPr lang="es-ES" sz="2000" b="0" kern="1200" dirty="0" smtClean="0">
                  <a:latin typeface="+mj-lt"/>
                </a:rPr>
                <a:t>General: </a:t>
              </a:r>
              <a:endParaRPr lang="es-ES" sz="2000" b="0" kern="1200" dirty="0">
                <a:latin typeface="+mj-lt"/>
              </a:endParaRPr>
            </a:p>
          </p:txBody>
        </p:sp>
      </p:grpSp>
      <p:grpSp>
        <p:nvGrpSpPr>
          <p:cNvPr id="7" name="6 Grupo"/>
          <p:cNvGrpSpPr/>
          <p:nvPr/>
        </p:nvGrpSpPr>
        <p:grpSpPr>
          <a:xfrm>
            <a:off x="2285984" y="2500306"/>
            <a:ext cx="5994005" cy="4033581"/>
            <a:chOff x="1451031" y="1232026"/>
            <a:chExt cx="6580233" cy="4012092"/>
          </a:xfrm>
        </p:grpSpPr>
        <p:sp>
          <p:nvSpPr>
            <p:cNvPr id="11" name="10 Redondear rectángulo de esquina del mismo lado"/>
            <p:cNvSpPr/>
            <p:nvPr/>
          </p:nvSpPr>
          <p:spPr>
            <a:xfrm rot="5400000">
              <a:off x="2735102" y="-52045"/>
              <a:ext cx="4012092" cy="6580233"/>
            </a:xfrm>
            <a:prstGeom prst="round2SameRect">
              <a:avLst/>
            </a:prstGeom>
          </p:spPr>
          <p:style>
            <a:lnRef idx="1">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2">
              <a:schemeClr val="accent1">
                <a:alpha val="90000"/>
                <a:tint val="40000"/>
                <a:hueOff val="0"/>
                <a:satOff val="0"/>
                <a:lumOff val="0"/>
                <a:alphaOff val="0"/>
              </a:schemeClr>
            </a:effectRef>
            <a:fontRef idx="minor">
              <a:schemeClr val="dk1">
                <a:hueOff val="0"/>
                <a:satOff val="0"/>
                <a:lumOff val="0"/>
                <a:alphaOff val="0"/>
              </a:schemeClr>
            </a:fontRef>
          </p:style>
        </p:sp>
        <p:sp>
          <p:nvSpPr>
            <p:cNvPr id="12" name="Redondear rectángulo de esquina del mismo lado 8"/>
            <p:cNvSpPr/>
            <p:nvPr/>
          </p:nvSpPr>
          <p:spPr>
            <a:xfrm>
              <a:off x="1451033" y="1427879"/>
              <a:ext cx="5994004" cy="340910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47650" tIns="123825" rIns="247650" bIns="123825" numCol="1" spcCol="1270" anchor="ctr" anchorCtr="0">
              <a:noAutofit/>
            </a:bodyPr>
            <a:lstStyle/>
            <a:p>
              <a:pPr marL="0" lvl="1" algn="just" defTabSz="800100" rtl="0">
                <a:lnSpc>
                  <a:spcPct val="90000"/>
                </a:lnSpc>
                <a:spcBef>
                  <a:spcPct val="0"/>
                </a:spcBef>
                <a:spcAft>
                  <a:spcPct val="15000"/>
                </a:spcAft>
              </a:pPr>
              <a:endParaRPr lang="es-ES" sz="1600" b="0" kern="1200" dirty="0">
                <a:effectLst/>
                <a:latin typeface="+mj-lt"/>
              </a:endParaRPr>
            </a:p>
          </p:txBody>
        </p:sp>
      </p:grpSp>
      <p:grpSp>
        <p:nvGrpSpPr>
          <p:cNvPr id="8" name="7 Grupo"/>
          <p:cNvGrpSpPr/>
          <p:nvPr/>
        </p:nvGrpSpPr>
        <p:grpSpPr>
          <a:xfrm>
            <a:off x="622159" y="3786190"/>
            <a:ext cx="1449511" cy="909187"/>
            <a:chOff x="760" y="2825087"/>
            <a:chExt cx="1449511" cy="909187"/>
          </a:xfrm>
        </p:grpSpPr>
        <p:sp>
          <p:nvSpPr>
            <p:cNvPr id="9" name="8 Rectángulo redondeado"/>
            <p:cNvSpPr/>
            <p:nvPr/>
          </p:nvSpPr>
          <p:spPr>
            <a:xfrm>
              <a:off x="760" y="2825087"/>
              <a:ext cx="1449511" cy="909187"/>
            </a:xfrm>
            <a:prstGeom prst="roundRect">
              <a:avLst/>
            </a:prstGeom>
          </p:spPr>
          <p:style>
            <a:lnRef idx="0">
              <a:schemeClr val="lt1">
                <a:hueOff val="0"/>
                <a:satOff val="0"/>
                <a:lumOff val="0"/>
                <a:alphaOff val="0"/>
              </a:schemeClr>
            </a:lnRef>
            <a:fillRef idx="3">
              <a:schemeClr val="accent1">
                <a:hueOff val="0"/>
                <a:satOff val="0"/>
                <a:lumOff val="0"/>
                <a:alphaOff val="0"/>
              </a:schemeClr>
            </a:fillRef>
            <a:effectRef idx="3">
              <a:schemeClr val="accent1">
                <a:hueOff val="0"/>
                <a:satOff val="0"/>
                <a:lumOff val="0"/>
                <a:alphaOff val="0"/>
              </a:schemeClr>
            </a:effectRef>
            <a:fontRef idx="minor">
              <a:schemeClr val="lt1"/>
            </a:fontRef>
          </p:style>
        </p:sp>
        <p:sp>
          <p:nvSpPr>
            <p:cNvPr id="10" name="9 Rectángulo"/>
            <p:cNvSpPr/>
            <p:nvPr/>
          </p:nvSpPr>
          <p:spPr>
            <a:xfrm>
              <a:off x="45143" y="2869470"/>
              <a:ext cx="1360745" cy="82042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38100" rIns="76200" bIns="38100" numCol="1" spcCol="1270" anchor="ctr" anchorCtr="0">
              <a:noAutofit/>
            </a:bodyPr>
            <a:lstStyle/>
            <a:p>
              <a:pPr lvl="0" algn="l" defTabSz="889000" rtl="0">
                <a:lnSpc>
                  <a:spcPct val="90000"/>
                </a:lnSpc>
                <a:spcBef>
                  <a:spcPct val="0"/>
                </a:spcBef>
                <a:spcAft>
                  <a:spcPct val="35000"/>
                </a:spcAft>
              </a:pPr>
              <a:r>
                <a:rPr lang="es-ES" sz="2000" b="0" kern="1200" dirty="0" smtClean="0">
                  <a:latin typeface="+mj-lt"/>
                </a:rPr>
                <a:t>Específicos:</a:t>
              </a:r>
              <a:endParaRPr lang="es-ES" sz="2000" b="0" kern="1200" dirty="0">
                <a:latin typeface="+mj-lt"/>
              </a:endParaRPr>
            </a:p>
          </p:txBody>
        </p:sp>
      </p:grpSp>
      <p:sp>
        <p:nvSpPr>
          <p:cNvPr id="2" name="1 Rectángulo"/>
          <p:cNvSpPr/>
          <p:nvPr/>
        </p:nvSpPr>
        <p:spPr>
          <a:xfrm>
            <a:off x="2428216" y="2564227"/>
            <a:ext cx="5598368" cy="3785652"/>
          </a:xfrm>
          <a:prstGeom prst="rect">
            <a:avLst/>
          </a:prstGeom>
        </p:spPr>
        <p:txBody>
          <a:bodyPr wrap="square">
            <a:spAutoFit/>
          </a:bodyPr>
          <a:lstStyle/>
          <a:p>
            <a:pPr marL="285750" lvl="0" indent="-285750" algn="just">
              <a:buFont typeface="Arial" pitchFamily="34" charset="0"/>
              <a:buChar char="•"/>
            </a:pPr>
            <a:r>
              <a:rPr lang="es-ES" sz="1600" dirty="0">
                <a:latin typeface="+mj-lt"/>
              </a:rPr>
              <a:t>Establecer la calidad del agua de la fuente y sistema de conducción por medio de un análisis físico químico y microbiológico. </a:t>
            </a:r>
            <a:endParaRPr lang="es-ES" sz="1600" dirty="0" smtClean="0">
              <a:latin typeface="+mj-lt"/>
            </a:endParaRPr>
          </a:p>
          <a:p>
            <a:pPr marL="285750" lvl="0" indent="-285750" algn="just">
              <a:buFont typeface="Arial" pitchFamily="34" charset="0"/>
              <a:buChar char="•"/>
            </a:pPr>
            <a:endParaRPr lang="es-ES" sz="1600" dirty="0">
              <a:latin typeface="+mj-lt"/>
            </a:endParaRPr>
          </a:p>
          <a:p>
            <a:pPr marL="285750" lvl="0" indent="-285750" algn="just">
              <a:buFont typeface="Arial" pitchFamily="34" charset="0"/>
              <a:buChar char="•"/>
            </a:pPr>
            <a:r>
              <a:rPr lang="es-ES" sz="1600" dirty="0">
                <a:latin typeface="+mj-lt"/>
              </a:rPr>
              <a:t>Diagnosticar el estado ambiental del Sistema del Agua Potable de Mira, Las Preñadillas, mediante el uso de la </a:t>
            </a:r>
            <a:r>
              <a:rPr lang="es-ES" sz="1600" dirty="0" smtClean="0">
                <a:latin typeface="+mj-lt"/>
              </a:rPr>
              <a:t>Ficha  </a:t>
            </a:r>
            <a:r>
              <a:rPr lang="es-ES" sz="1600" dirty="0">
                <a:latin typeface="+mj-lt"/>
              </a:rPr>
              <a:t>Ambiental para aprobación de proyectos</a:t>
            </a:r>
            <a:r>
              <a:rPr lang="es-ES" sz="1600" dirty="0" smtClean="0">
                <a:latin typeface="+mj-lt"/>
              </a:rPr>
              <a:t>.</a:t>
            </a:r>
          </a:p>
          <a:p>
            <a:pPr marL="285750" lvl="0" indent="-285750" algn="just">
              <a:buFont typeface="Arial" pitchFamily="34" charset="0"/>
              <a:buChar char="•"/>
            </a:pPr>
            <a:endParaRPr lang="es-ES" sz="1600" dirty="0">
              <a:latin typeface="+mj-lt"/>
            </a:endParaRPr>
          </a:p>
          <a:p>
            <a:pPr marL="285750" indent="-285750" algn="just">
              <a:buFont typeface="Arial" pitchFamily="34" charset="0"/>
              <a:buChar char="•"/>
            </a:pPr>
            <a:r>
              <a:rPr lang="es-ES" sz="1600" dirty="0" smtClean="0">
                <a:latin typeface="+mj-lt"/>
              </a:rPr>
              <a:t>Identificar y evaluar los principales problemas a través de pasivos  ambientales, que afectan directamente a la fuente hídrica y sistema de conducción Las Preñadillas.</a:t>
            </a:r>
            <a:endParaRPr lang="es-EC" sz="1600" dirty="0" smtClean="0">
              <a:latin typeface="+mj-lt"/>
            </a:endParaRPr>
          </a:p>
          <a:p>
            <a:pPr marL="285750" lvl="0" indent="-285750" algn="just">
              <a:buFont typeface="Arial" pitchFamily="34" charset="0"/>
              <a:buChar char="•"/>
            </a:pPr>
            <a:endParaRPr lang="es-ES" sz="1600" dirty="0">
              <a:latin typeface="+mj-lt"/>
            </a:endParaRPr>
          </a:p>
          <a:p>
            <a:pPr marL="285750" lvl="0" indent="-285750" algn="just">
              <a:buFont typeface="Arial" pitchFamily="34" charset="0"/>
              <a:buChar char="•"/>
            </a:pPr>
            <a:r>
              <a:rPr lang="es-ES" sz="1600" dirty="0">
                <a:latin typeface="+mj-lt"/>
              </a:rPr>
              <a:t>Elaborar </a:t>
            </a:r>
            <a:r>
              <a:rPr lang="es-ES" sz="1600" dirty="0" smtClean="0">
                <a:latin typeface="+mj-lt"/>
              </a:rPr>
              <a:t>el </a:t>
            </a:r>
            <a:r>
              <a:rPr lang="es-ES" sz="1600" dirty="0">
                <a:latin typeface="+mj-lt"/>
              </a:rPr>
              <a:t>Plan de Manejo </a:t>
            </a:r>
            <a:r>
              <a:rPr lang="es-ES" sz="1600" dirty="0" smtClean="0">
                <a:latin typeface="+mj-lt"/>
              </a:rPr>
              <a:t>de </a:t>
            </a:r>
            <a:r>
              <a:rPr lang="es-ES" sz="1600" dirty="0">
                <a:latin typeface="+mj-lt"/>
              </a:rPr>
              <a:t>la fuente hídrica y sistema de conducción Las Preñadillas </a:t>
            </a:r>
            <a:r>
              <a:rPr lang="es-ES" sz="1600" dirty="0" smtClean="0">
                <a:latin typeface="+mj-lt"/>
              </a:rPr>
              <a:t> que </a:t>
            </a:r>
            <a:r>
              <a:rPr lang="es-ES" sz="1600" dirty="0">
                <a:latin typeface="+mj-lt"/>
              </a:rPr>
              <a:t>abastece de agua para consumo humano a la ciudad de Mira.</a:t>
            </a:r>
          </a:p>
        </p:txBody>
      </p:sp>
      <p:sp>
        <p:nvSpPr>
          <p:cNvPr id="3" name="2 Rectángulo"/>
          <p:cNvSpPr/>
          <p:nvPr/>
        </p:nvSpPr>
        <p:spPr>
          <a:xfrm>
            <a:off x="251520" y="353777"/>
            <a:ext cx="3348285" cy="646331"/>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s-ES" sz="3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j-lt"/>
              </a:rPr>
              <a:t>Objetivos:</a:t>
            </a:r>
            <a:endParaRPr lang="es-ES" sz="36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mj-l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 xmlns:p14="http://schemas.microsoft.com/office/powerpoint/2010/main" val="2471020235"/>
              </p:ext>
            </p:extLst>
          </p:nvPr>
        </p:nvGraphicFramePr>
        <p:xfrm>
          <a:off x="-1000164" y="2064838"/>
          <a:ext cx="10858576" cy="20071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3 Marcador de contenido"/>
          <p:cNvGraphicFramePr>
            <a:graphicFrameLocks/>
          </p:cNvGraphicFramePr>
          <p:nvPr>
            <p:extLst>
              <p:ext uri="{D42A27DB-BD31-4B8C-83A1-F6EECF244321}">
                <p14:modId xmlns="" xmlns:p14="http://schemas.microsoft.com/office/powerpoint/2010/main" val="783711139"/>
              </p:ext>
            </p:extLst>
          </p:nvPr>
        </p:nvGraphicFramePr>
        <p:xfrm>
          <a:off x="-617706" y="4357694"/>
          <a:ext cx="9118796" cy="11407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 name="1 Título"/>
          <p:cNvSpPr>
            <a:spLocks noGrp="1"/>
          </p:cNvSpPr>
          <p:nvPr>
            <p:ph type="title"/>
          </p:nvPr>
        </p:nvSpPr>
        <p:spPr>
          <a:xfrm>
            <a:off x="611560" y="548680"/>
            <a:ext cx="8229600" cy="1143000"/>
          </a:xfrm>
        </p:spPr>
        <p:txBody>
          <a:bodyPr/>
          <a:lstStyle/>
          <a:p>
            <a:pPr algn="ctr"/>
            <a:r>
              <a:rPr lang="es-EC" b="1" dirty="0" smtClean="0"/>
              <a:t>PREGUNTAS DIRECTRICES</a:t>
            </a:r>
            <a:endParaRPr lang="es-EC" b="1"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1 Título"/>
          <p:cNvSpPr>
            <a:spLocks noGrp="1"/>
          </p:cNvSpPr>
          <p:nvPr>
            <p:ph type="title"/>
          </p:nvPr>
        </p:nvSpPr>
        <p:spPr>
          <a:xfrm>
            <a:off x="0" y="4653136"/>
            <a:ext cx="8934278" cy="1797928"/>
          </a:xfrm>
          <a:solidFill>
            <a:schemeClr val="accent3">
              <a:lumMod val="40000"/>
              <a:lumOff val="60000"/>
              <a:alpha val="50000"/>
            </a:schemeClr>
          </a:solidFill>
        </p:spPr>
        <p:txBody>
          <a:bodyPr>
            <a:normAutofit fontScale="90000"/>
          </a:bodyPr>
          <a:lstStyle/>
          <a:p>
            <a:pPr algn="r"/>
            <a:r>
              <a:rPr lang="es-EC" dirty="0" smtClean="0"/>
              <a:t> </a:t>
            </a:r>
            <a:r>
              <a:rPr lang="es-EC" sz="6600" dirty="0" smtClean="0"/>
              <a:t>MATERIALES Y</a:t>
            </a:r>
            <a:br>
              <a:rPr lang="es-EC" sz="6600" dirty="0" smtClean="0"/>
            </a:br>
            <a:r>
              <a:rPr lang="es-EC" sz="6600" dirty="0" smtClean="0"/>
              <a:t>MÉTODOS</a:t>
            </a:r>
            <a:endParaRPr lang="es-EC"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 Grupo"/>
          <p:cNvGrpSpPr/>
          <p:nvPr/>
        </p:nvGrpSpPr>
        <p:grpSpPr>
          <a:xfrm>
            <a:off x="587266" y="1285860"/>
            <a:ext cx="8160474" cy="4952376"/>
            <a:chOff x="642910" y="691202"/>
            <a:chExt cx="8160474" cy="4952376"/>
          </a:xfrm>
        </p:grpSpPr>
        <p:sp>
          <p:nvSpPr>
            <p:cNvPr id="4" name="3 Rectángulo redondeado"/>
            <p:cNvSpPr/>
            <p:nvPr/>
          </p:nvSpPr>
          <p:spPr>
            <a:xfrm>
              <a:off x="642910" y="1214422"/>
              <a:ext cx="2643206" cy="9286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mj-lt"/>
              </a:endParaRPr>
            </a:p>
          </p:txBody>
        </p:sp>
        <p:sp>
          <p:nvSpPr>
            <p:cNvPr id="5" name="4 CuadroTexto"/>
            <p:cNvSpPr txBox="1"/>
            <p:nvPr/>
          </p:nvSpPr>
          <p:spPr>
            <a:xfrm>
              <a:off x="714348" y="1285860"/>
              <a:ext cx="2286016" cy="923330"/>
            </a:xfrm>
            <a:prstGeom prst="rect">
              <a:avLst/>
            </a:prstGeom>
            <a:noFill/>
          </p:spPr>
          <p:txBody>
            <a:bodyPr wrap="square" rtlCol="0">
              <a:spAutoFit/>
            </a:bodyPr>
            <a:lstStyle/>
            <a:p>
              <a:pPr algn="just"/>
              <a:r>
                <a:rPr lang="es-EC" dirty="0">
                  <a:solidFill>
                    <a:schemeClr val="bg2">
                      <a:lumMod val="20000"/>
                      <a:lumOff val="80000"/>
                    </a:schemeClr>
                  </a:solidFill>
                  <a:latin typeface="+mj-lt"/>
                </a:rPr>
                <a:t>C</a:t>
              </a:r>
              <a:r>
                <a:rPr lang="es-EC" dirty="0" smtClean="0">
                  <a:solidFill>
                    <a:schemeClr val="bg2">
                      <a:lumMod val="20000"/>
                      <a:lumOff val="80000"/>
                    </a:schemeClr>
                  </a:solidFill>
                  <a:latin typeface="+mj-lt"/>
                </a:rPr>
                <a:t>ámara de válvulas de la captación 3090msnm</a:t>
              </a:r>
              <a:endParaRPr lang="es-EC" dirty="0">
                <a:solidFill>
                  <a:schemeClr val="bg2">
                    <a:lumMod val="20000"/>
                    <a:lumOff val="80000"/>
                  </a:schemeClr>
                </a:solidFill>
                <a:latin typeface="+mj-lt"/>
              </a:endParaRPr>
            </a:p>
          </p:txBody>
        </p:sp>
        <p:sp>
          <p:nvSpPr>
            <p:cNvPr id="6" name="5 Rectángulo"/>
            <p:cNvSpPr/>
            <p:nvPr/>
          </p:nvSpPr>
          <p:spPr>
            <a:xfrm>
              <a:off x="3286116" y="1643050"/>
              <a:ext cx="4214842"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mj-lt"/>
              </a:endParaRPr>
            </a:p>
          </p:txBody>
        </p:sp>
        <p:sp>
          <p:nvSpPr>
            <p:cNvPr id="7" name="6 CuadroTexto"/>
            <p:cNvSpPr txBox="1"/>
            <p:nvPr/>
          </p:nvSpPr>
          <p:spPr>
            <a:xfrm>
              <a:off x="892943" y="691202"/>
              <a:ext cx="2071702" cy="523220"/>
            </a:xfrm>
            <a:prstGeom prst="rect">
              <a:avLst/>
            </a:prstGeom>
            <a:noFill/>
          </p:spPr>
          <p:txBody>
            <a:bodyPr wrap="square" rtlCol="0">
              <a:spAutoFit/>
            </a:bodyPr>
            <a:lstStyle/>
            <a:p>
              <a:pPr algn="ctr"/>
              <a:r>
                <a:rPr lang="es-EC" sz="1400" b="1" dirty="0" smtClean="0">
                  <a:solidFill>
                    <a:schemeClr val="tx2"/>
                  </a:solidFill>
                  <a:latin typeface="+mj-lt"/>
                </a:rPr>
                <a:t>Fuente hídrica Preñadillas</a:t>
              </a:r>
              <a:endParaRPr lang="es-EC" sz="1400" b="1" dirty="0">
                <a:solidFill>
                  <a:schemeClr val="tx2"/>
                </a:solidFill>
                <a:latin typeface="+mj-lt"/>
              </a:endParaRPr>
            </a:p>
          </p:txBody>
        </p:sp>
        <p:sp>
          <p:nvSpPr>
            <p:cNvPr id="8" name="7 CuadroTexto"/>
            <p:cNvSpPr txBox="1"/>
            <p:nvPr/>
          </p:nvSpPr>
          <p:spPr>
            <a:xfrm>
              <a:off x="4143372" y="1273718"/>
              <a:ext cx="1500198" cy="369332"/>
            </a:xfrm>
            <a:prstGeom prst="rect">
              <a:avLst/>
            </a:prstGeom>
            <a:noFill/>
          </p:spPr>
          <p:txBody>
            <a:bodyPr wrap="square" rtlCol="0">
              <a:spAutoFit/>
            </a:bodyPr>
            <a:lstStyle/>
            <a:p>
              <a:r>
                <a:rPr lang="es-EC" dirty="0" smtClean="0">
                  <a:latin typeface="+mj-lt"/>
                </a:rPr>
                <a:t>PVC 160 mm</a:t>
              </a:r>
              <a:endParaRPr lang="es-EC" dirty="0">
                <a:latin typeface="+mj-lt"/>
              </a:endParaRPr>
            </a:p>
          </p:txBody>
        </p:sp>
        <p:sp>
          <p:nvSpPr>
            <p:cNvPr id="9" name="8 Rectángulo"/>
            <p:cNvSpPr/>
            <p:nvPr/>
          </p:nvSpPr>
          <p:spPr>
            <a:xfrm>
              <a:off x="7500958" y="1643050"/>
              <a:ext cx="71438" cy="785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mj-lt"/>
              </a:endParaRPr>
            </a:p>
          </p:txBody>
        </p:sp>
        <p:sp>
          <p:nvSpPr>
            <p:cNvPr id="10" name="9 Rectángulo redondeado"/>
            <p:cNvSpPr/>
            <p:nvPr/>
          </p:nvSpPr>
          <p:spPr>
            <a:xfrm>
              <a:off x="6715140" y="2428868"/>
              <a:ext cx="1714512" cy="785818"/>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latin typeface="+mj-lt"/>
                </a:rPr>
                <a:t>Paso sistema de conducción</a:t>
              </a:r>
              <a:endParaRPr lang="es-EC" dirty="0">
                <a:latin typeface="+mj-lt"/>
              </a:endParaRPr>
            </a:p>
          </p:txBody>
        </p:sp>
        <p:sp>
          <p:nvSpPr>
            <p:cNvPr id="11" name="10 CuadroTexto"/>
            <p:cNvSpPr txBox="1"/>
            <p:nvPr/>
          </p:nvSpPr>
          <p:spPr>
            <a:xfrm>
              <a:off x="7588938" y="2025740"/>
              <a:ext cx="1214446" cy="307777"/>
            </a:xfrm>
            <a:prstGeom prst="rect">
              <a:avLst/>
            </a:prstGeom>
            <a:noFill/>
          </p:spPr>
          <p:txBody>
            <a:bodyPr wrap="square" rtlCol="0">
              <a:spAutoFit/>
            </a:bodyPr>
            <a:lstStyle>
              <a:defPPr>
                <a:defRPr lang="es-EC"/>
              </a:defPPr>
              <a:lvl1pPr algn="ctr">
                <a:defRPr sz="1400" b="1">
                  <a:solidFill>
                    <a:schemeClr val="tx2"/>
                  </a:solidFill>
                </a:defRPr>
              </a:lvl1pPr>
            </a:lstStyle>
            <a:p>
              <a:r>
                <a:rPr lang="es-EC" dirty="0">
                  <a:latin typeface="+mj-lt"/>
                </a:rPr>
                <a:t>San  Isidro</a:t>
              </a:r>
            </a:p>
          </p:txBody>
        </p:sp>
        <p:sp>
          <p:nvSpPr>
            <p:cNvPr id="13" name="12 Rectángulo"/>
            <p:cNvSpPr/>
            <p:nvPr/>
          </p:nvSpPr>
          <p:spPr>
            <a:xfrm>
              <a:off x="3964777" y="2702478"/>
              <a:ext cx="1831359" cy="646331"/>
            </a:xfrm>
            <a:prstGeom prst="rect">
              <a:avLst/>
            </a:prstGeom>
          </p:spPr>
          <p:txBody>
            <a:bodyPr wrap="square">
              <a:spAutoFit/>
            </a:bodyPr>
            <a:lstStyle/>
            <a:p>
              <a:pPr algn="ctr"/>
              <a:r>
                <a:rPr lang="es-EC" dirty="0" smtClean="0">
                  <a:latin typeface="+mj-lt"/>
                </a:rPr>
                <a:t>Longitud total 12 km</a:t>
              </a:r>
              <a:endParaRPr lang="es-EC" dirty="0">
                <a:latin typeface="+mj-lt"/>
              </a:endParaRPr>
            </a:p>
          </p:txBody>
        </p:sp>
        <p:sp>
          <p:nvSpPr>
            <p:cNvPr id="14" name="13 Rectángulo"/>
            <p:cNvSpPr/>
            <p:nvPr/>
          </p:nvSpPr>
          <p:spPr>
            <a:xfrm>
              <a:off x="7500958" y="3214686"/>
              <a:ext cx="71438" cy="785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mj-lt"/>
              </a:endParaRPr>
            </a:p>
          </p:txBody>
        </p:sp>
        <p:sp>
          <p:nvSpPr>
            <p:cNvPr id="15" name="14 Rectángulo"/>
            <p:cNvSpPr/>
            <p:nvPr/>
          </p:nvSpPr>
          <p:spPr>
            <a:xfrm>
              <a:off x="3286116" y="3929066"/>
              <a:ext cx="4214842"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mj-lt"/>
              </a:endParaRPr>
            </a:p>
          </p:txBody>
        </p:sp>
        <p:sp>
          <p:nvSpPr>
            <p:cNvPr id="16" name="15 Rectángulo redondeado"/>
            <p:cNvSpPr/>
            <p:nvPr/>
          </p:nvSpPr>
          <p:spPr>
            <a:xfrm>
              <a:off x="642910" y="3429000"/>
              <a:ext cx="2643206" cy="9286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dirty="0" smtClean="0">
                  <a:solidFill>
                    <a:schemeClr val="bg2">
                      <a:lumMod val="20000"/>
                      <a:lumOff val="80000"/>
                    </a:schemeClr>
                  </a:solidFill>
                  <a:latin typeface="+mj-lt"/>
                </a:rPr>
                <a:t>Tanque rompe presión</a:t>
              </a:r>
              <a:endParaRPr lang="es-EC" dirty="0">
                <a:solidFill>
                  <a:schemeClr val="bg2">
                    <a:lumMod val="20000"/>
                    <a:lumOff val="80000"/>
                  </a:schemeClr>
                </a:solidFill>
                <a:latin typeface="+mj-lt"/>
              </a:endParaRPr>
            </a:p>
          </p:txBody>
        </p:sp>
        <p:sp>
          <p:nvSpPr>
            <p:cNvPr id="19" name="18 Rectángulo"/>
            <p:cNvSpPr/>
            <p:nvPr/>
          </p:nvSpPr>
          <p:spPr>
            <a:xfrm>
              <a:off x="1000100" y="3049785"/>
              <a:ext cx="1928826" cy="307777"/>
            </a:xfrm>
            <a:prstGeom prst="rect">
              <a:avLst/>
            </a:prstGeom>
            <a:noFill/>
          </p:spPr>
          <p:txBody>
            <a:bodyPr wrap="square" rtlCol="0">
              <a:spAutoFit/>
            </a:bodyPr>
            <a:lstStyle/>
            <a:p>
              <a:pPr algn="ctr"/>
              <a:r>
                <a:rPr lang="es-EC" sz="1400" b="1" dirty="0">
                  <a:solidFill>
                    <a:schemeClr val="tx2"/>
                  </a:solidFill>
                  <a:latin typeface="+mj-lt"/>
                </a:rPr>
                <a:t>Santa Isabel</a:t>
              </a:r>
            </a:p>
          </p:txBody>
        </p:sp>
        <p:sp>
          <p:nvSpPr>
            <p:cNvPr id="20" name="19 Rectángulo"/>
            <p:cNvSpPr/>
            <p:nvPr/>
          </p:nvSpPr>
          <p:spPr>
            <a:xfrm>
              <a:off x="1857356" y="4357694"/>
              <a:ext cx="71438" cy="7858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mj-lt"/>
              </a:endParaRPr>
            </a:p>
          </p:txBody>
        </p:sp>
        <p:sp>
          <p:nvSpPr>
            <p:cNvPr id="21" name="20 Rectángulo"/>
            <p:cNvSpPr/>
            <p:nvPr/>
          </p:nvSpPr>
          <p:spPr>
            <a:xfrm>
              <a:off x="1857356" y="5143512"/>
              <a:ext cx="4214842" cy="7143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mj-lt"/>
              </a:endParaRPr>
            </a:p>
          </p:txBody>
        </p:sp>
        <p:sp>
          <p:nvSpPr>
            <p:cNvPr id="23" name="22 Rectángulo redondeado"/>
            <p:cNvSpPr/>
            <p:nvPr/>
          </p:nvSpPr>
          <p:spPr>
            <a:xfrm>
              <a:off x="6072198" y="4714884"/>
              <a:ext cx="2643206" cy="9286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bg2">
                      <a:lumMod val="20000"/>
                      <a:lumOff val="80000"/>
                    </a:schemeClr>
                  </a:solidFill>
                  <a:latin typeface="+mj-lt"/>
                </a:rPr>
                <a:t>Tanque de reserva </a:t>
              </a:r>
            </a:p>
            <a:p>
              <a:pPr algn="ctr"/>
              <a:r>
                <a:rPr lang="es-EC" dirty="0" smtClean="0">
                  <a:solidFill>
                    <a:schemeClr val="bg2">
                      <a:lumMod val="20000"/>
                      <a:lumOff val="80000"/>
                    </a:schemeClr>
                  </a:solidFill>
                  <a:latin typeface="+mj-lt"/>
                </a:rPr>
                <a:t>2597 msnm</a:t>
              </a:r>
              <a:endParaRPr lang="es-EC" dirty="0">
                <a:solidFill>
                  <a:schemeClr val="bg2">
                    <a:lumMod val="20000"/>
                    <a:lumOff val="80000"/>
                  </a:schemeClr>
                </a:solidFill>
                <a:latin typeface="+mj-lt"/>
              </a:endParaRPr>
            </a:p>
          </p:txBody>
        </p:sp>
        <p:sp>
          <p:nvSpPr>
            <p:cNvPr id="25" name="24 Rectángulo"/>
            <p:cNvSpPr/>
            <p:nvPr/>
          </p:nvSpPr>
          <p:spPr>
            <a:xfrm>
              <a:off x="6490972" y="4286256"/>
              <a:ext cx="1932260" cy="307777"/>
            </a:xfrm>
            <a:prstGeom prst="rect">
              <a:avLst/>
            </a:prstGeom>
            <a:noFill/>
          </p:spPr>
          <p:txBody>
            <a:bodyPr wrap="square" rtlCol="0">
              <a:spAutoFit/>
            </a:bodyPr>
            <a:lstStyle/>
            <a:p>
              <a:pPr algn="ctr"/>
              <a:r>
                <a:rPr lang="es-EC" sz="1400" b="1" dirty="0">
                  <a:solidFill>
                    <a:schemeClr val="tx2"/>
                  </a:solidFill>
                  <a:latin typeface="+mj-lt"/>
                </a:rPr>
                <a:t>Mira – Barrio La Tola</a:t>
              </a:r>
            </a:p>
          </p:txBody>
        </p:sp>
        <p:sp>
          <p:nvSpPr>
            <p:cNvPr id="26" name="25 Rectángulo"/>
            <p:cNvSpPr/>
            <p:nvPr/>
          </p:nvSpPr>
          <p:spPr>
            <a:xfrm>
              <a:off x="4627644" y="4702742"/>
              <a:ext cx="1394100" cy="369332"/>
            </a:xfrm>
            <a:prstGeom prst="rect">
              <a:avLst/>
            </a:prstGeom>
          </p:spPr>
          <p:txBody>
            <a:bodyPr wrap="none">
              <a:spAutoFit/>
            </a:bodyPr>
            <a:lstStyle/>
            <a:p>
              <a:r>
                <a:rPr lang="es-EC" dirty="0" smtClean="0">
                  <a:latin typeface="+mj-lt"/>
                </a:rPr>
                <a:t>PVC 110 mm</a:t>
              </a:r>
              <a:endParaRPr lang="es-EC" dirty="0">
                <a:latin typeface="+mj-lt"/>
              </a:endParaRPr>
            </a:p>
          </p:txBody>
        </p:sp>
        <p:cxnSp>
          <p:nvCxnSpPr>
            <p:cNvPr id="28" name="27 Conector recto de flecha"/>
            <p:cNvCxnSpPr/>
            <p:nvPr/>
          </p:nvCxnSpPr>
          <p:spPr>
            <a:xfrm rot="10800000">
              <a:off x="3428992" y="1928802"/>
              <a:ext cx="378621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32 Conector recto de flecha"/>
            <p:cNvCxnSpPr/>
            <p:nvPr/>
          </p:nvCxnSpPr>
          <p:spPr>
            <a:xfrm rot="10800000">
              <a:off x="3428992" y="3714752"/>
              <a:ext cx="378621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34 Conector recto"/>
            <p:cNvCxnSpPr/>
            <p:nvPr/>
          </p:nvCxnSpPr>
          <p:spPr>
            <a:xfrm rot="5400000">
              <a:off x="6965173" y="2178835"/>
              <a:ext cx="50006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36 Conector recto"/>
            <p:cNvCxnSpPr/>
            <p:nvPr/>
          </p:nvCxnSpPr>
          <p:spPr>
            <a:xfrm rot="5400000">
              <a:off x="6965967" y="3463925"/>
              <a:ext cx="500066"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37 Conector recto de flecha"/>
            <p:cNvCxnSpPr/>
            <p:nvPr/>
          </p:nvCxnSpPr>
          <p:spPr>
            <a:xfrm>
              <a:off x="1643042" y="5429264"/>
              <a:ext cx="435771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41 Conector recto"/>
            <p:cNvCxnSpPr/>
            <p:nvPr/>
          </p:nvCxnSpPr>
          <p:spPr>
            <a:xfrm rot="5400000">
              <a:off x="1178695" y="4964917"/>
              <a:ext cx="928694" cy="15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27" name="1 Título"/>
          <p:cNvSpPr>
            <a:spLocks noGrp="1"/>
          </p:cNvSpPr>
          <p:nvPr>
            <p:ph type="title"/>
          </p:nvPr>
        </p:nvSpPr>
        <p:spPr>
          <a:xfrm>
            <a:off x="837299" y="332656"/>
            <a:ext cx="8229600" cy="632666"/>
          </a:xfrm>
        </p:spPr>
        <p:txBody>
          <a:bodyPr>
            <a:noAutofit/>
          </a:bodyPr>
          <a:lstStyle/>
          <a:p>
            <a:pPr algn="ctr"/>
            <a:r>
              <a:rPr lang="es-EC" sz="2800" b="1" dirty="0" smtClean="0"/>
              <a:t>Características del proyecto </a:t>
            </a:r>
            <a:r>
              <a:rPr lang="es-EC" sz="2800" b="1" dirty="0"/>
              <a:t>- Área de estudio </a:t>
            </a:r>
          </a:p>
        </p:txBody>
      </p:sp>
      <p:sp>
        <p:nvSpPr>
          <p:cNvPr id="29" name="28 Rectángulo redondeado"/>
          <p:cNvSpPr/>
          <p:nvPr/>
        </p:nvSpPr>
        <p:spPr>
          <a:xfrm>
            <a:off x="1214414" y="5143512"/>
            <a:ext cx="1285884" cy="50006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t>Paso sistema de conducción</a:t>
            </a:r>
            <a:endParaRPr lang="es-EC" sz="1200" dirty="0"/>
          </a:p>
        </p:txBody>
      </p:sp>
      <p:sp>
        <p:nvSpPr>
          <p:cNvPr id="30" name="29 Rectángulo redondeado"/>
          <p:cNvSpPr/>
          <p:nvPr/>
        </p:nvSpPr>
        <p:spPr>
          <a:xfrm>
            <a:off x="3071802" y="5429264"/>
            <a:ext cx="1285884" cy="50006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200" dirty="0" smtClean="0"/>
              <a:t>Paso sistema de conducción</a:t>
            </a:r>
            <a:endParaRPr lang="es-EC" sz="1200" dirty="0"/>
          </a:p>
        </p:txBody>
      </p:sp>
      <p:sp>
        <p:nvSpPr>
          <p:cNvPr id="32" name="31 Rectángulo"/>
          <p:cNvSpPr/>
          <p:nvPr/>
        </p:nvSpPr>
        <p:spPr>
          <a:xfrm>
            <a:off x="3282632" y="6072206"/>
            <a:ext cx="932178" cy="307777"/>
          </a:xfrm>
          <a:prstGeom prst="rect">
            <a:avLst/>
          </a:prstGeom>
        </p:spPr>
        <p:txBody>
          <a:bodyPr wrap="none">
            <a:spAutoFit/>
          </a:bodyPr>
          <a:lstStyle/>
          <a:p>
            <a:r>
              <a:rPr lang="es-EC" sz="1400" b="1" dirty="0" smtClean="0">
                <a:solidFill>
                  <a:schemeClr val="tx2"/>
                </a:solidFill>
              </a:rPr>
              <a:t>San  Luís</a:t>
            </a:r>
            <a:endParaRPr lang="es-EC" sz="1400" b="1" dirty="0">
              <a:solidFill>
                <a:schemeClr val="tx2"/>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57224" y="846964"/>
            <a:ext cx="6829444" cy="724648"/>
          </a:xfrm>
        </p:spPr>
        <p:txBody>
          <a:bodyPr>
            <a:normAutofit fontScale="90000"/>
          </a:bodyPr>
          <a:lstStyle/>
          <a:p>
            <a:pPr algn="ctr"/>
            <a:r>
              <a:rPr lang="es-EC" b="1" dirty="0" smtClean="0"/>
              <a:t>UBICACIÓN</a:t>
            </a:r>
            <a:endParaRPr lang="es-EC" b="1" dirty="0"/>
          </a:p>
        </p:txBody>
      </p:sp>
      <p:pic>
        <p:nvPicPr>
          <p:cNvPr id="6" name="5 Marcador de contenido" descr="K:\IMPRIMIR\MAPA DE UBICACION NUEVO.jpg"/>
          <p:cNvPicPr>
            <a:picLocks noGrp="1"/>
          </p:cNvPicPr>
          <p:nvPr>
            <p:ph idx="1"/>
          </p:nvPr>
        </p:nvPicPr>
        <p:blipFill>
          <a:blip r:embed="rId2" cstate="print"/>
          <a:srcRect/>
          <a:stretch>
            <a:fillRect/>
          </a:stretch>
        </p:blipFill>
        <p:spPr bwMode="auto">
          <a:xfrm>
            <a:off x="1000100" y="1643050"/>
            <a:ext cx="7429551" cy="49292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2864</TotalTime>
  <Words>3066</Words>
  <Application>Microsoft Office PowerPoint</Application>
  <PresentationFormat>Presentación en pantalla (4:3)</PresentationFormat>
  <Paragraphs>670</Paragraphs>
  <Slides>48</Slides>
  <Notes>2</Notes>
  <HiddenSlides>0</HiddenSlides>
  <MMClips>0</MMClips>
  <ScaleCrop>false</ScaleCrop>
  <HeadingPairs>
    <vt:vector size="4" baseType="variant">
      <vt:variant>
        <vt:lpstr>Tema</vt:lpstr>
      </vt:variant>
      <vt:variant>
        <vt:i4>1</vt:i4>
      </vt:variant>
      <vt:variant>
        <vt:lpstr>Títulos de diapositiva</vt:lpstr>
      </vt:variant>
      <vt:variant>
        <vt:i4>48</vt:i4>
      </vt:variant>
    </vt:vector>
  </HeadingPairs>
  <TitlesOfParts>
    <vt:vector size="49" baseType="lpstr">
      <vt:lpstr>Flujo</vt:lpstr>
      <vt:lpstr>Diapositiva 1</vt:lpstr>
      <vt:lpstr>Diapositiva 2</vt:lpstr>
      <vt:lpstr>INTRODUCCIÓN</vt:lpstr>
      <vt:lpstr>INTRODUCCIÓN</vt:lpstr>
      <vt:lpstr>Diapositiva 5</vt:lpstr>
      <vt:lpstr>PREGUNTAS DIRECTRICES</vt:lpstr>
      <vt:lpstr> MATERIALES Y MÉTODOS</vt:lpstr>
      <vt:lpstr>Características del proyecto - Área de estudio </vt:lpstr>
      <vt:lpstr>UBICACIÓN</vt:lpstr>
      <vt:lpstr>Estudio de la calidad del agua para consumo humano</vt:lpstr>
      <vt:lpstr>Desarrollo de la Ficha Ambiental  del Proyecto</vt:lpstr>
      <vt:lpstr>Cálculo de la Importancia de Pasivos Ambientales</vt:lpstr>
      <vt:lpstr>Elaboración del Plan de Manejo</vt:lpstr>
      <vt:lpstr>Resultados y Discusión  </vt:lpstr>
      <vt:lpstr>Estudio de la calidad del agua para consumo humano</vt:lpstr>
      <vt:lpstr>Estudio de la calidad del agua para consumo humano</vt:lpstr>
      <vt:lpstr>Desarrollo de la Ficha Ambiental del Proyecto</vt:lpstr>
      <vt:lpstr>Identificación de Impactos Ambientales</vt:lpstr>
      <vt:lpstr>Ponderación de pasivos ambientales</vt:lpstr>
      <vt:lpstr>Propuesta del  Plan de Manejo</vt:lpstr>
      <vt:lpstr>Análisis FODA</vt:lpstr>
      <vt:lpstr>Diapositiva 22</vt:lpstr>
      <vt:lpstr>Diapositiva 23</vt:lpstr>
      <vt:lpstr>Diapositiva 24</vt:lpstr>
      <vt:lpstr>Objetivos del PMA</vt:lpstr>
      <vt:lpstr>Programa 1 Correctivo-Preventivo</vt:lpstr>
      <vt:lpstr> Plan de Manejo Ambiental</vt:lpstr>
      <vt:lpstr> Plan de Manejo Ambiental</vt:lpstr>
      <vt:lpstr>Programa 2 Seguimiento y Monitoreo Ambiental</vt:lpstr>
      <vt:lpstr> Plan de Manejo Ambiental</vt:lpstr>
      <vt:lpstr>Programa 3 Educación Ambiental</vt:lpstr>
      <vt:lpstr> Plan de Manejo Ambiental</vt:lpstr>
      <vt:lpstr>Programa 4 Contingencia</vt:lpstr>
      <vt:lpstr> Plan de Manejo Ambiental</vt:lpstr>
      <vt:lpstr>Conclusiones</vt:lpstr>
      <vt:lpstr>Conclusiones</vt:lpstr>
      <vt:lpstr>Conclusiones</vt:lpstr>
      <vt:lpstr>Conclusiones</vt:lpstr>
      <vt:lpstr>Conclusiones</vt:lpstr>
      <vt:lpstr>Conclusiones</vt:lpstr>
      <vt:lpstr>Conclusiones</vt:lpstr>
      <vt:lpstr>Conclusiones</vt:lpstr>
      <vt:lpstr>Conclusiones</vt:lpstr>
      <vt:lpstr>Recomendaciones</vt:lpstr>
      <vt:lpstr>Recomendaciones</vt:lpstr>
      <vt:lpstr>Diapositiva 46</vt:lpstr>
      <vt:lpstr>Recomendaciones</vt:lpstr>
      <vt:lpstr>Diapositiva 48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Ticho</dc:creator>
  <cp:lastModifiedBy>Ticho</cp:lastModifiedBy>
  <cp:revision>198</cp:revision>
  <dcterms:created xsi:type="dcterms:W3CDTF">2014-05-24T12:48:56Z</dcterms:created>
  <dcterms:modified xsi:type="dcterms:W3CDTF">2014-06-17T16:33:16Z</dcterms:modified>
</cp:coreProperties>
</file>