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59" r:id="rId5"/>
    <p:sldId id="260" r:id="rId6"/>
    <p:sldId id="261" r:id="rId7"/>
    <p:sldId id="262" r:id="rId8"/>
    <p:sldId id="263" r:id="rId9"/>
    <p:sldId id="265" r:id="rId10"/>
    <p:sldId id="267" r:id="rId11"/>
    <p:sldId id="270" r:id="rId12"/>
    <p:sldId id="269"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chemeClr val="tx2">
                <a:lumMod val="40000"/>
                <a:lumOff val="60000"/>
              </a:schemeClr>
            </a:solidFill>
          </c:spPr>
          <c:invertIfNegative val="0"/>
          <c:dLbls>
            <c:dLbl>
              <c:idx val="0"/>
              <c:layout/>
              <c:tx>
                <c:rich>
                  <a:bodyPr/>
                  <a:lstStyle/>
                  <a:p>
                    <a:pPr>
                      <a:defRPr sz="1200">
                        <a:latin typeface="Times New Roman" pitchFamily="18" charset="0"/>
                        <a:cs typeface="Times New Roman" pitchFamily="18" charset="0"/>
                      </a:defRPr>
                    </a:pPr>
                    <a:r>
                      <a:rPr lang="en-US" sz="1200">
                        <a:latin typeface="Times New Roman" pitchFamily="18" charset="0"/>
                        <a:cs typeface="Times New Roman" pitchFamily="18" charset="0"/>
                      </a:rPr>
                      <a:t>65,9%</a:t>
                    </a:r>
                    <a:endParaRPr lang="en-US"/>
                  </a:p>
                </c:rich>
              </c:tx>
              <c:numFmt formatCode="0.0%" sourceLinked="0"/>
              <c:spPr/>
              <c:showLegendKey val="0"/>
              <c:showVal val="1"/>
              <c:showCatName val="0"/>
              <c:showSerName val="0"/>
              <c:showPercent val="0"/>
              <c:showBubbleSize val="0"/>
            </c:dLbl>
            <c:dLbl>
              <c:idx val="1"/>
              <c:layout/>
              <c:tx>
                <c:rich>
                  <a:bodyPr/>
                  <a:lstStyle/>
                  <a:p>
                    <a:r>
                      <a:rPr lang="en-US" sz="1200">
                        <a:latin typeface="Times New Roman" pitchFamily="18" charset="0"/>
                        <a:cs typeface="Times New Roman" pitchFamily="18" charset="0"/>
                      </a:rPr>
                      <a:t>34,1%</a:t>
                    </a:r>
                    <a:endParaRPr lang="en-US"/>
                  </a:p>
                </c:rich>
              </c:tx>
              <c:showLegendKey val="0"/>
              <c:showVal val="1"/>
              <c:showCatName val="0"/>
              <c:showSerName val="0"/>
              <c:showPercent val="0"/>
              <c:showBubbleSize val="0"/>
            </c:dLbl>
            <c:txPr>
              <a:bodyPr/>
              <a:lstStyle/>
              <a:p>
                <a:pPr>
                  <a:defRPr sz="1200">
                    <a:latin typeface="Times New Roman" pitchFamily="18" charset="0"/>
                    <a:cs typeface="Times New Roman" pitchFamily="18" charset="0"/>
                  </a:defRPr>
                </a:pPr>
                <a:endParaRPr lang="es-ES"/>
              </a:p>
            </c:txPr>
            <c:showLegendKey val="0"/>
            <c:showVal val="0"/>
            <c:showCatName val="0"/>
            <c:showSerName val="0"/>
            <c:showPercent val="0"/>
            <c:showBubbleSize val="0"/>
          </c:dLbls>
          <c:cat>
            <c:multiLvlStrRef>
              <c:f>Hoja1!$C$2:$D$3</c:f>
              <c:multiLvlStrCache>
                <c:ptCount val="2"/>
                <c:lvl>
                  <c:pt idx="0">
                    <c:v>CONFORMIDADES</c:v>
                  </c:pt>
                  <c:pt idx="1">
                    <c:v>NO CONFORMIDADES</c:v>
                  </c:pt>
                </c:lvl>
                <c:lvl>
                  <c:pt idx="0">
                    <c:v>LISTA DE VERIFICACIÓN</c:v>
                  </c:pt>
                </c:lvl>
              </c:multiLvlStrCache>
            </c:multiLvlStrRef>
          </c:cat>
          <c:val>
            <c:numRef>
              <c:f>Hoja1!$C$4:$D$4</c:f>
              <c:numCache>
                <c:formatCode>General</c:formatCode>
                <c:ptCount val="2"/>
                <c:pt idx="0">
                  <c:v>110</c:v>
                </c:pt>
                <c:pt idx="1">
                  <c:v>57</c:v>
                </c:pt>
              </c:numCache>
            </c:numRef>
          </c:val>
        </c:ser>
        <c:ser>
          <c:idx val="1"/>
          <c:order val="1"/>
          <c:spPr>
            <a:solidFill>
              <a:schemeClr val="tx2">
                <a:lumMod val="20000"/>
                <a:lumOff val="80000"/>
              </a:schemeClr>
            </a:solidFill>
          </c:spPr>
          <c:invertIfNegative val="0"/>
          <c:dLbls>
            <c:dLbl>
              <c:idx val="0"/>
              <c:layout>
                <c:manualLayout>
                  <c:x val="-5.0925337632079971E-17"/>
                  <c:y val="-3.2407407407407419E-2"/>
                </c:manualLayout>
              </c:layout>
              <c:tx>
                <c:rich>
                  <a:bodyPr/>
                  <a:lstStyle/>
                  <a:p>
                    <a:r>
                      <a:rPr lang="en-US" sz="1200">
                        <a:latin typeface="Times New Roman" pitchFamily="18" charset="0"/>
                        <a:cs typeface="Times New Roman" pitchFamily="18" charset="0"/>
                      </a:rPr>
                      <a:t>110</a:t>
                    </a:r>
                    <a:endParaRPr lang="en-US"/>
                  </a:p>
                </c:rich>
              </c:tx>
              <c:showLegendKey val="0"/>
              <c:showVal val="1"/>
              <c:showCatName val="0"/>
              <c:showSerName val="0"/>
              <c:showPercent val="0"/>
              <c:showBubbleSize val="0"/>
            </c:dLbl>
            <c:dLbl>
              <c:idx val="1"/>
              <c:layout>
                <c:manualLayout>
                  <c:x val="-1.0185067526415994E-16"/>
                  <c:y val="-3.2407407407407447E-2"/>
                </c:manualLayout>
              </c:layout>
              <c:tx>
                <c:rich>
                  <a:bodyPr/>
                  <a:lstStyle/>
                  <a:p>
                    <a:r>
                      <a:rPr lang="en-US" sz="1200">
                        <a:latin typeface="Times New Roman" pitchFamily="18" charset="0"/>
                        <a:cs typeface="Times New Roman" pitchFamily="18" charset="0"/>
                      </a:rPr>
                      <a:t>57</a:t>
                    </a:r>
                    <a:endParaRPr lang="en-US"/>
                  </a:p>
                </c:rich>
              </c:tx>
              <c:showLegendKey val="0"/>
              <c:showVal val="1"/>
              <c:showCatName val="0"/>
              <c:showSerName val="0"/>
              <c:showPercent val="0"/>
              <c:showBubbleSize val="0"/>
            </c:dLbl>
            <c:txPr>
              <a:bodyPr/>
              <a:lstStyle/>
              <a:p>
                <a:pPr>
                  <a:defRPr sz="1200">
                    <a:latin typeface="Times New Roman" pitchFamily="18" charset="0"/>
                    <a:cs typeface="Times New Roman" pitchFamily="18" charset="0"/>
                  </a:defRPr>
                </a:pPr>
                <a:endParaRPr lang="es-ES"/>
              </a:p>
            </c:txPr>
            <c:showLegendKey val="0"/>
            <c:showVal val="0"/>
            <c:showCatName val="0"/>
            <c:showSerName val="0"/>
            <c:showPercent val="0"/>
            <c:showBubbleSize val="0"/>
          </c:dLbls>
          <c:cat>
            <c:multiLvlStrRef>
              <c:f>Hoja1!$C$2:$D$3</c:f>
              <c:multiLvlStrCache>
                <c:ptCount val="2"/>
                <c:lvl>
                  <c:pt idx="0">
                    <c:v>CONFORMIDADES</c:v>
                  </c:pt>
                  <c:pt idx="1">
                    <c:v>NO CONFORMIDADES</c:v>
                  </c:pt>
                </c:lvl>
                <c:lvl>
                  <c:pt idx="0">
                    <c:v>LISTA DE VERIFICACIÓN</c:v>
                  </c:pt>
                </c:lvl>
              </c:multiLvlStrCache>
            </c:multiLvlStrRef>
          </c:cat>
          <c:val>
            <c:numRef>
              <c:f>Hoja1!$C$5:$D$5</c:f>
              <c:numCache>
                <c:formatCode>0.0%</c:formatCode>
                <c:ptCount val="2"/>
                <c:pt idx="0">
                  <c:v>0.6586826347305389</c:v>
                </c:pt>
                <c:pt idx="1">
                  <c:v>0.3413173652694611</c:v>
                </c:pt>
              </c:numCache>
            </c:numRef>
          </c:val>
        </c:ser>
        <c:dLbls>
          <c:showLegendKey val="0"/>
          <c:showVal val="0"/>
          <c:showCatName val="0"/>
          <c:showSerName val="0"/>
          <c:showPercent val="0"/>
          <c:showBubbleSize val="0"/>
        </c:dLbls>
        <c:gapWidth val="150"/>
        <c:overlap val="100"/>
        <c:axId val="78891008"/>
        <c:axId val="74166784"/>
      </c:barChart>
      <c:catAx>
        <c:axId val="78891008"/>
        <c:scaling>
          <c:orientation val="minMax"/>
        </c:scaling>
        <c:delete val="0"/>
        <c:axPos val="b"/>
        <c:majorTickMark val="out"/>
        <c:minorTickMark val="none"/>
        <c:tickLblPos val="nextTo"/>
        <c:txPr>
          <a:bodyPr/>
          <a:lstStyle/>
          <a:p>
            <a:pPr>
              <a:defRPr sz="1200" b="0">
                <a:latin typeface="Times New Roman" pitchFamily="18" charset="0"/>
                <a:cs typeface="Times New Roman" pitchFamily="18" charset="0"/>
              </a:defRPr>
            </a:pPr>
            <a:endParaRPr lang="es-ES"/>
          </a:p>
        </c:txPr>
        <c:crossAx val="74166784"/>
        <c:crosses val="autoZero"/>
        <c:auto val="1"/>
        <c:lblAlgn val="ctr"/>
        <c:lblOffset val="100"/>
        <c:noMultiLvlLbl val="0"/>
      </c:catAx>
      <c:valAx>
        <c:axId val="74166784"/>
        <c:scaling>
          <c:orientation val="minMax"/>
        </c:scaling>
        <c:delete val="0"/>
        <c:axPos val="l"/>
        <c:majorGridlines/>
        <c:numFmt formatCode="General" sourceLinked="1"/>
        <c:majorTickMark val="out"/>
        <c:minorTickMark val="none"/>
        <c:tickLblPos val="nextTo"/>
        <c:txPr>
          <a:bodyPr/>
          <a:lstStyle/>
          <a:p>
            <a:pPr>
              <a:defRPr sz="1200">
                <a:latin typeface="Times New Roman" pitchFamily="18" charset="0"/>
                <a:cs typeface="Times New Roman" pitchFamily="18" charset="0"/>
              </a:defRPr>
            </a:pPr>
            <a:endParaRPr lang="es-ES"/>
          </a:p>
        </c:txPr>
        <c:crossAx val="78891008"/>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F33E263-EA45-470B-A855-8CF55E04346C}" type="datetimeFigureOut">
              <a:rPr lang="es-ES" smtClean="0"/>
              <a:t>18/05/2015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6F2A8B9-D10F-4EC9-B662-923A20550FD8}"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F33E263-EA45-470B-A855-8CF55E04346C}" type="datetimeFigureOut">
              <a:rPr lang="es-ES" smtClean="0"/>
              <a:t>18/05/2015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6F2A8B9-D10F-4EC9-B662-923A20550FD8}" type="slidenum">
              <a:rPr lang="es-ES" smtClean="0"/>
              <a:t>‹Nº›</a:t>
            </a:fld>
            <a:endParaRPr lang="es-E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F33E263-EA45-470B-A855-8CF55E04346C}" type="datetimeFigureOut">
              <a:rPr lang="es-ES" smtClean="0"/>
              <a:t>18/05/2015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3E263-EA45-470B-A855-8CF55E04346C}" type="datetimeFigureOut">
              <a:rPr lang="es-ES" smtClean="0"/>
              <a:t>18/05/2015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F33E263-EA45-470B-A855-8CF55E04346C}" type="datetimeFigureOut">
              <a:rPr lang="es-ES" smtClean="0"/>
              <a:t>18/05/2015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F33E263-EA45-470B-A855-8CF55E04346C}" type="datetimeFigureOut">
              <a:rPr lang="es-ES" smtClean="0"/>
              <a:t>18/05/2015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6F2A8B9-D10F-4EC9-B662-923A20550FD8}"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F33E263-EA45-470B-A855-8CF55E04346C}" type="datetimeFigureOut">
              <a:rPr lang="es-ES" smtClean="0"/>
              <a:t>18/05/2015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3F33E263-EA45-470B-A855-8CF55E04346C}" type="datetimeFigureOut">
              <a:rPr lang="es-ES" smtClean="0"/>
              <a:t>18/05/2015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6F2A8B9-D10F-4EC9-B662-923A20550FD8}" type="slidenum">
              <a:rPr lang="es-ES" smtClean="0"/>
              <a:t>‹Nº›</a:t>
            </a:fld>
            <a:endParaRPr lang="es-ES"/>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F33E263-EA45-470B-A855-8CF55E04346C}" type="datetimeFigureOut">
              <a:rPr lang="es-ES" smtClean="0"/>
              <a:t>18/05/2015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F33E263-EA45-470B-A855-8CF55E04346C}" type="datetimeFigureOut">
              <a:rPr lang="es-ES" smtClean="0"/>
              <a:t>18/05/2015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F33E263-EA45-470B-A855-8CF55E04346C}" type="datetimeFigureOut">
              <a:rPr lang="es-ES" smtClean="0"/>
              <a:t>18/05/2015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6F2A8B9-D10F-4EC9-B662-923A20550FD8}"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33E263-EA45-470B-A855-8CF55E04346C}" type="datetimeFigureOut">
              <a:rPr lang="es-ES" smtClean="0"/>
              <a:t>18/05/2015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6F2A8B9-D10F-4EC9-B662-923A20550FD8}" type="slidenum">
              <a:rPr lang="es-ES" smtClean="0"/>
              <a:t>‹Nº›</a:t>
            </a:fld>
            <a:endParaRPr lang="es-E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F33E263-EA45-470B-A855-8CF55E04346C}" type="datetimeFigureOut">
              <a:rPr lang="es-ES" smtClean="0"/>
              <a:t>18/05/2015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6F2A8B9-D10F-4EC9-B662-923A20550FD8}" type="slidenum">
              <a:rPr lang="es-ES" smtClean="0"/>
              <a:t>‹Nº›</a:t>
            </a:fld>
            <a:endParaRPr lang="es-E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F33E263-EA45-470B-A855-8CF55E04346C}" type="datetimeFigureOut">
              <a:rPr lang="es-ES" smtClean="0"/>
              <a:t>18/05/2015</a:t>
            </a:fld>
            <a:endParaRPr lang="es-E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6F2A8B9-D10F-4EC9-B662-923A20550FD8}" type="slidenum">
              <a:rPr lang="es-ES" smtClean="0"/>
              <a:t>‹Nº›</a:t>
            </a:fld>
            <a:endParaRPr lang="es-E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F33E263-EA45-470B-A855-8CF55E04346C}" type="datetimeFigureOut">
              <a:rPr lang="es-ES" smtClean="0"/>
              <a:t>18/05/2015</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6F2A8B9-D10F-4EC9-B662-923A20550FD8}"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260648"/>
            <a:ext cx="8640960" cy="1348060"/>
          </a:xfrm>
        </p:spPr>
        <p:txBody>
          <a:bodyPr>
            <a:normAutofit fontScale="90000"/>
          </a:bodyPr>
          <a:lstStyle/>
          <a:p>
            <a:r>
              <a:rPr lang="es-ES" sz="4200" dirty="0" smtClean="0"/>
              <a:t>UNIVERSIDAD TÉCNICA DEL NORTE</a:t>
            </a:r>
            <a:r>
              <a:rPr lang="es-ES" dirty="0" smtClean="0"/>
              <a:t/>
            </a:r>
            <a:br>
              <a:rPr lang="es-ES" dirty="0" smtClean="0"/>
            </a:br>
            <a:r>
              <a:rPr lang="es-ES" sz="3600" dirty="0" smtClean="0"/>
              <a:t>ESCUELA DE INGENIERÍA AGROINDUSTRIAL</a:t>
            </a:r>
            <a:endParaRPr lang="es-ES" sz="3600" dirty="0"/>
          </a:p>
        </p:txBody>
      </p:sp>
      <p:sp>
        <p:nvSpPr>
          <p:cNvPr id="3" name="2 Subtítulo"/>
          <p:cNvSpPr>
            <a:spLocks noGrp="1"/>
          </p:cNvSpPr>
          <p:nvPr>
            <p:ph type="subTitle" idx="1"/>
          </p:nvPr>
        </p:nvSpPr>
        <p:spPr>
          <a:xfrm>
            <a:off x="251520" y="2492896"/>
            <a:ext cx="8640960" cy="2160240"/>
          </a:xfrm>
        </p:spPr>
        <p:txBody>
          <a:bodyPr>
            <a:normAutofit/>
          </a:bodyPr>
          <a:lstStyle/>
          <a:p>
            <a:r>
              <a:rPr lang="es-ES" sz="3200" dirty="0"/>
              <a:t>ELABORACIÓN DEL MANUAL DE BUENAS PRÁCTICAS DE MANUFACTURA PARA EL CENTRO DE FAENAMIENTO EN EL CANTÓN ESPEJO</a:t>
            </a:r>
          </a:p>
        </p:txBody>
      </p:sp>
    </p:spTree>
    <p:extLst>
      <p:ext uri="{BB962C8B-B14F-4D97-AF65-F5344CB8AC3E}">
        <p14:creationId xmlns:p14="http://schemas.microsoft.com/office/powerpoint/2010/main" val="833197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07504" y="980728"/>
            <a:ext cx="8928992" cy="5760640"/>
          </a:xfrm>
        </p:spPr>
        <p:txBody>
          <a:bodyPr>
            <a:normAutofit/>
          </a:bodyPr>
          <a:lstStyle/>
          <a:p>
            <a:pPr marL="342900" indent="-342900">
              <a:buFont typeface="Arial" pitchFamily="34" charset="0"/>
              <a:buChar char="•"/>
            </a:pPr>
            <a:r>
              <a:rPr lang="es-ES" b="1" dirty="0" smtClean="0"/>
              <a:t>BIENESTAR ANIMAL.</a:t>
            </a:r>
          </a:p>
          <a:p>
            <a:pPr marL="342900" indent="-342900">
              <a:buFont typeface="Wingdings" pitchFamily="2" charset="2"/>
              <a:buChar char="ü"/>
            </a:pPr>
            <a:r>
              <a:rPr lang="es-ES" dirty="0" smtClean="0"/>
              <a:t>GENERALIDADES.</a:t>
            </a:r>
          </a:p>
          <a:p>
            <a:pPr marL="342900" indent="-342900">
              <a:buFont typeface="Wingdings" pitchFamily="2" charset="2"/>
              <a:buChar char="ü"/>
            </a:pPr>
            <a:r>
              <a:rPr lang="es-ES" dirty="0" smtClean="0"/>
              <a:t>TRANSPORTE DE ANIMALES VIVOS.</a:t>
            </a:r>
          </a:p>
          <a:p>
            <a:pPr marL="342900" indent="-342900">
              <a:buFont typeface="Wingdings" pitchFamily="2" charset="2"/>
              <a:buChar char="ü"/>
            </a:pPr>
            <a:r>
              <a:rPr lang="es-ES" dirty="0" smtClean="0"/>
              <a:t>PREPARACIÓN DE LOS ANIMALES PARA EL SACRIFICIO.</a:t>
            </a:r>
          </a:p>
          <a:p>
            <a:pPr marL="342900" indent="-342900">
              <a:buFont typeface="Arial" pitchFamily="34" charset="0"/>
              <a:buChar char="•"/>
            </a:pPr>
            <a:r>
              <a:rPr lang="es-ES" b="1" dirty="0" smtClean="0"/>
              <a:t>FAENAMIENTO DE GANADO BOVINO Y PORCINO.</a:t>
            </a:r>
          </a:p>
          <a:p>
            <a:pPr marL="342900" indent="-342900">
              <a:buFont typeface="Wingdings" pitchFamily="2" charset="2"/>
              <a:buChar char="ü"/>
            </a:pPr>
            <a:r>
              <a:rPr lang="es-ES" dirty="0" smtClean="0"/>
              <a:t>TRANSPORTE A SACRIFICIO.</a:t>
            </a:r>
          </a:p>
          <a:p>
            <a:pPr marL="457200" indent="-457200">
              <a:buFont typeface="+mj-lt"/>
              <a:buAutoNum type="arabicPeriod"/>
            </a:pPr>
            <a:r>
              <a:rPr lang="es-ES" dirty="0" smtClean="0"/>
              <a:t>Pérdida de peso.</a:t>
            </a:r>
            <a:endParaRPr lang="es-ES" dirty="0" smtClean="0"/>
          </a:p>
          <a:p>
            <a:pPr marL="457200" indent="-457200">
              <a:buFont typeface="+mj-lt"/>
              <a:buAutoNum type="arabicPeriod"/>
            </a:pPr>
            <a:r>
              <a:rPr lang="es-ES" dirty="0" smtClean="0"/>
              <a:t>Enfermedades.</a:t>
            </a:r>
            <a:endParaRPr lang="es-ES" dirty="0" smtClean="0"/>
          </a:p>
          <a:p>
            <a:pPr marL="457200" indent="-457200">
              <a:buFont typeface="+mj-lt"/>
              <a:buAutoNum type="arabicPeriod"/>
            </a:pPr>
            <a:r>
              <a:rPr lang="es-ES" dirty="0" smtClean="0"/>
              <a:t>Accidentes, traumatismos.</a:t>
            </a:r>
            <a:endParaRPr lang="es-ES" dirty="0" smtClean="0"/>
          </a:p>
          <a:p>
            <a:pPr marL="457200" indent="-457200">
              <a:buFont typeface="+mj-lt"/>
              <a:buAutoNum type="arabicPeriod"/>
            </a:pPr>
            <a:r>
              <a:rPr lang="es-ES" dirty="0" smtClean="0"/>
              <a:t>Muertes.</a:t>
            </a:r>
            <a:endParaRPr lang="es-ES" dirty="0" smtClean="0"/>
          </a:p>
          <a:p>
            <a:pPr marL="342900" indent="-342900">
              <a:buFont typeface="Wingdings" pitchFamily="2" charset="2"/>
              <a:buChar char="ü"/>
            </a:pPr>
            <a:r>
              <a:rPr lang="es-ES" dirty="0" smtClean="0"/>
              <a:t>RECEPCIÓN DEL GANADO.</a:t>
            </a:r>
          </a:p>
          <a:p>
            <a:pPr marL="457200" indent="-457200">
              <a:buFont typeface="+mj-lt"/>
              <a:buAutoNum type="arabicPeriod"/>
            </a:pPr>
            <a:r>
              <a:rPr lang="es-ES" dirty="0" smtClean="0"/>
              <a:t>Desembarque.</a:t>
            </a:r>
            <a:endParaRPr lang="es-ES" dirty="0" smtClean="0"/>
          </a:p>
          <a:p>
            <a:pPr marL="457200" indent="-457200">
              <a:buFont typeface="+mj-lt"/>
              <a:buAutoNum type="arabicPeriod"/>
            </a:pPr>
            <a:r>
              <a:rPr lang="es-ES" dirty="0" smtClean="0"/>
              <a:t>Conducción y estadía en los corrales.</a:t>
            </a:r>
            <a:endParaRPr lang="es-ES" dirty="0" smtClean="0"/>
          </a:p>
          <a:p>
            <a:pPr marL="457200" indent="-457200">
              <a:buFont typeface="+mj-lt"/>
              <a:buAutoNum type="arabicPeriod"/>
            </a:pPr>
            <a:endParaRPr lang="es-ES" dirty="0"/>
          </a:p>
        </p:txBody>
      </p:sp>
      <p:sp>
        <p:nvSpPr>
          <p:cNvPr id="4" name="3 Título"/>
          <p:cNvSpPr>
            <a:spLocks noGrp="1"/>
          </p:cNvSpPr>
          <p:nvPr>
            <p:ph type="ctrTitle"/>
          </p:nvPr>
        </p:nvSpPr>
        <p:spPr>
          <a:xfrm>
            <a:off x="971600" y="-8631"/>
            <a:ext cx="7175351" cy="106136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703246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lnSpcReduction="10000"/>
          </a:bodyPr>
          <a:lstStyle/>
          <a:p>
            <a:pPr marL="457200" indent="-457200">
              <a:buFont typeface="+mj-lt"/>
              <a:buAutoNum type="arabicPeriod" startAt="3"/>
            </a:pPr>
            <a:r>
              <a:rPr lang="es-ES" dirty="0" smtClean="0"/>
              <a:t>Inspección ante-mortem.</a:t>
            </a:r>
            <a:endParaRPr lang="es-ES" dirty="0" smtClean="0"/>
          </a:p>
          <a:p>
            <a:pPr marL="342900" indent="-342900">
              <a:buFont typeface="Wingdings" pitchFamily="2" charset="2"/>
              <a:buChar char="ü"/>
            </a:pPr>
            <a:r>
              <a:rPr lang="es-ES" dirty="0" smtClean="0"/>
              <a:t>SACRIFICIO DEL GANADO.</a:t>
            </a:r>
          </a:p>
          <a:p>
            <a:pPr marL="457200" indent="-457200">
              <a:buFont typeface="+mj-lt"/>
              <a:buAutoNum type="arabicPeriod"/>
            </a:pPr>
            <a:r>
              <a:rPr lang="es-ES" dirty="0" smtClean="0"/>
              <a:t>Aturdimiento.</a:t>
            </a:r>
            <a:endParaRPr lang="es-ES" dirty="0" smtClean="0"/>
          </a:p>
          <a:p>
            <a:pPr marL="457200" indent="-457200">
              <a:buFont typeface="+mj-lt"/>
              <a:buAutoNum type="arabicPeriod"/>
            </a:pPr>
            <a:r>
              <a:rPr lang="es-ES" dirty="0" smtClean="0"/>
              <a:t>Degüello o sangría.</a:t>
            </a:r>
            <a:endParaRPr lang="es-ES" dirty="0" smtClean="0"/>
          </a:p>
          <a:p>
            <a:pPr marL="342900" indent="-342900">
              <a:buFont typeface="Wingdings" pitchFamily="2" charset="2"/>
              <a:buChar char="ü"/>
            </a:pPr>
            <a:r>
              <a:rPr lang="es-ES" dirty="0" smtClean="0"/>
              <a:t>PROCESO DE FAENAMIENTO DE GANADO BOVINO.</a:t>
            </a:r>
          </a:p>
          <a:p>
            <a:pPr marL="457200" lvl="0" indent="-457200">
              <a:buFont typeface="+mj-lt"/>
              <a:buAutoNum type="arabicPeriod"/>
            </a:pPr>
            <a:r>
              <a:rPr lang="es-ES" dirty="0"/>
              <a:t>Corte de la cabeza y los cuernos.</a:t>
            </a:r>
          </a:p>
          <a:p>
            <a:pPr marL="457200" lvl="0" indent="-457200">
              <a:buFont typeface="+mj-lt"/>
              <a:buAutoNum type="arabicPeriod"/>
            </a:pPr>
            <a:r>
              <a:rPr lang="es-ES" dirty="0"/>
              <a:t>Ligado del esófago.</a:t>
            </a:r>
          </a:p>
          <a:p>
            <a:pPr marL="457200" lvl="0" indent="-457200">
              <a:buFont typeface="+mj-lt"/>
              <a:buAutoNum type="arabicPeriod"/>
            </a:pPr>
            <a:r>
              <a:rPr lang="es-ES" dirty="0"/>
              <a:t>Corte de las extremidades anteriores y posteriores.</a:t>
            </a:r>
          </a:p>
          <a:p>
            <a:pPr marL="457200" lvl="0" indent="-457200">
              <a:buFont typeface="+mj-lt"/>
              <a:buAutoNum type="arabicPeriod"/>
            </a:pPr>
            <a:r>
              <a:rPr lang="es-ES" dirty="0"/>
              <a:t>Corte del recto.</a:t>
            </a:r>
          </a:p>
          <a:p>
            <a:pPr marL="457200" lvl="0" indent="-457200">
              <a:buFont typeface="+mj-lt"/>
              <a:buAutoNum type="arabicPeriod"/>
            </a:pPr>
            <a:r>
              <a:rPr lang="es-ES" dirty="0"/>
              <a:t>Desuello</a:t>
            </a:r>
            <a:r>
              <a:rPr lang="es-ES" dirty="0" smtClean="0"/>
              <a:t>.</a:t>
            </a:r>
          </a:p>
          <a:p>
            <a:pPr marL="457200" lvl="0" indent="-457200">
              <a:buFont typeface="+mj-lt"/>
              <a:buAutoNum type="arabicPeriod"/>
            </a:pPr>
            <a:r>
              <a:rPr lang="es-ES" dirty="0"/>
              <a:t>Corte del esternón.</a:t>
            </a:r>
          </a:p>
          <a:p>
            <a:pPr marL="457200" lvl="0" indent="-457200">
              <a:buFont typeface="+mj-lt"/>
              <a:buAutoNum type="arabicPeriod"/>
            </a:pPr>
            <a:r>
              <a:rPr lang="es-ES" dirty="0"/>
              <a:t>Evisceración.</a:t>
            </a:r>
          </a:p>
          <a:p>
            <a:pPr marL="457200" lvl="0" indent="-457200">
              <a:buFont typeface="+mj-lt"/>
              <a:buAutoNum type="arabicPeriod"/>
            </a:pPr>
            <a:r>
              <a:rPr lang="es-ES" dirty="0"/>
              <a:t>Corte de la canal</a:t>
            </a:r>
            <a:r>
              <a:rPr lang="es-ES" dirty="0" smtClean="0"/>
              <a:t>.</a:t>
            </a: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703246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lnSpcReduction="10000"/>
          </a:bodyPr>
          <a:lstStyle/>
          <a:p>
            <a:pPr marL="457200" lvl="0" indent="-457200">
              <a:buFont typeface="+mj-lt"/>
              <a:buAutoNum type="arabicPeriod" startAt="9"/>
            </a:pPr>
            <a:r>
              <a:rPr lang="es-ES" dirty="0" smtClean="0"/>
              <a:t>Inspección </a:t>
            </a:r>
            <a:r>
              <a:rPr lang="es-ES" dirty="0"/>
              <a:t>post-mortem.</a:t>
            </a:r>
          </a:p>
          <a:p>
            <a:pPr marL="457200" lvl="0" indent="-457200">
              <a:buFont typeface="+mj-lt"/>
              <a:buAutoNum type="arabicPeriod" startAt="9"/>
            </a:pPr>
            <a:r>
              <a:rPr lang="es-ES" dirty="0"/>
              <a:t>Lavado de la canal.</a:t>
            </a:r>
          </a:p>
          <a:p>
            <a:pPr marL="457200" lvl="0" indent="-457200">
              <a:buFont typeface="+mj-lt"/>
              <a:buAutoNum type="arabicPeriod" startAt="9"/>
            </a:pPr>
            <a:r>
              <a:rPr lang="es-ES" dirty="0"/>
              <a:t>Lavado de las vísceras.</a:t>
            </a:r>
          </a:p>
          <a:p>
            <a:pPr marL="457200" lvl="0" indent="-457200">
              <a:buFont typeface="+mj-lt"/>
              <a:buAutoNum type="arabicPeriod" startAt="9"/>
            </a:pPr>
            <a:r>
              <a:rPr lang="es-ES" dirty="0"/>
              <a:t>Pesaje y clasificación de la canal.</a:t>
            </a:r>
          </a:p>
          <a:p>
            <a:pPr marL="457200" indent="-457200">
              <a:buFont typeface="+mj-lt"/>
              <a:buAutoNum type="arabicPeriod" startAt="9"/>
            </a:pPr>
            <a:r>
              <a:rPr lang="es-ES" dirty="0"/>
              <a:t>Sellado e identificación.</a:t>
            </a:r>
          </a:p>
          <a:p>
            <a:pPr marL="457200" lvl="0" indent="-457200">
              <a:buFont typeface="+mj-lt"/>
              <a:buAutoNum type="arabicPeriod" startAt="9"/>
            </a:pPr>
            <a:r>
              <a:rPr lang="es-ES" dirty="0" smtClean="0"/>
              <a:t>Almacenamiento </a:t>
            </a:r>
            <a:r>
              <a:rPr lang="es-ES" dirty="0"/>
              <a:t>de la canal</a:t>
            </a:r>
            <a:r>
              <a:rPr lang="es-ES" dirty="0" smtClean="0"/>
              <a:t>.</a:t>
            </a:r>
          </a:p>
          <a:p>
            <a:pPr marL="342900" lvl="0" indent="-342900">
              <a:buFont typeface="Wingdings" pitchFamily="2" charset="2"/>
              <a:buChar char="ü"/>
            </a:pPr>
            <a:r>
              <a:rPr lang="es-ES" dirty="0" smtClean="0"/>
              <a:t>PROCESO DE FAENAMIENTO DE GANADO PORCINO.</a:t>
            </a:r>
          </a:p>
          <a:p>
            <a:pPr marL="457200" lvl="0" indent="-457200">
              <a:buFont typeface="+mj-lt"/>
              <a:buAutoNum type="arabicPeriod"/>
            </a:pPr>
            <a:r>
              <a:rPr lang="es-ES" dirty="0"/>
              <a:t>Escaldado.</a:t>
            </a:r>
          </a:p>
          <a:p>
            <a:pPr marL="457200" lvl="0" indent="-457200">
              <a:buFont typeface="+mj-lt"/>
              <a:buAutoNum type="arabicPeriod"/>
            </a:pPr>
            <a:r>
              <a:rPr lang="es-ES" dirty="0"/>
              <a:t>Depilado Mecánico.</a:t>
            </a:r>
          </a:p>
          <a:p>
            <a:pPr marL="457200" lvl="0" indent="-457200">
              <a:buFont typeface="+mj-lt"/>
              <a:buAutoNum type="arabicPeriod"/>
            </a:pPr>
            <a:r>
              <a:rPr lang="es-ES" dirty="0"/>
              <a:t>Izado.</a:t>
            </a:r>
          </a:p>
          <a:p>
            <a:pPr marL="457200" lvl="0" indent="-457200">
              <a:buFont typeface="+mj-lt"/>
              <a:buAutoNum type="arabicPeriod"/>
            </a:pPr>
            <a:r>
              <a:rPr lang="es-ES" dirty="0"/>
              <a:t>Depilado Manual.</a:t>
            </a:r>
          </a:p>
          <a:p>
            <a:pPr marL="457200" lvl="0" indent="-457200">
              <a:buFont typeface="+mj-lt"/>
              <a:buAutoNum type="arabicPeriod"/>
            </a:pPr>
            <a:r>
              <a:rPr lang="es-ES" dirty="0"/>
              <a:t>Flameado.</a:t>
            </a:r>
          </a:p>
          <a:p>
            <a:pPr marL="457200" lvl="0" indent="-457200">
              <a:buFont typeface="+mj-lt"/>
              <a:buAutoNum type="arabicPeriod"/>
            </a:pPr>
            <a:r>
              <a:rPr lang="es-ES" dirty="0"/>
              <a:t>Corte del Esternón.</a:t>
            </a:r>
          </a:p>
          <a:p>
            <a:pPr marL="457200" lvl="0" indent="-457200">
              <a:buFont typeface="+mj-lt"/>
              <a:buAutoNum type="arabicPeriod"/>
            </a:pPr>
            <a:r>
              <a:rPr lang="es-ES" dirty="0"/>
              <a:t>Evisceración</a:t>
            </a:r>
            <a:r>
              <a:rPr lang="es-ES" dirty="0" smtClean="0"/>
              <a:t>.</a:t>
            </a: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1878895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lnSpcReduction="10000"/>
          </a:bodyPr>
          <a:lstStyle/>
          <a:p>
            <a:pPr marL="457200" lvl="0" indent="-457200">
              <a:buFont typeface="+mj-lt"/>
              <a:buAutoNum type="arabicPeriod" startAt="8"/>
            </a:pPr>
            <a:r>
              <a:rPr lang="es-ES" dirty="0" smtClean="0"/>
              <a:t>Inspección </a:t>
            </a:r>
            <a:r>
              <a:rPr lang="es-ES" dirty="0"/>
              <a:t>post-</a:t>
            </a:r>
            <a:r>
              <a:rPr lang="es-ES" dirty="0" err="1"/>
              <a:t>morten</a:t>
            </a:r>
            <a:r>
              <a:rPr lang="es-ES" dirty="0"/>
              <a:t>.</a:t>
            </a:r>
          </a:p>
          <a:p>
            <a:pPr marL="457200" lvl="0" indent="-457200">
              <a:buFont typeface="+mj-lt"/>
              <a:buAutoNum type="arabicPeriod" startAt="8"/>
            </a:pPr>
            <a:r>
              <a:rPr lang="es-ES" dirty="0"/>
              <a:t>Lavado de las vísceras.</a:t>
            </a:r>
          </a:p>
          <a:p>
            <a:pPr marL="457200" lvl="0" indent="-457200">
              <a:buFont typeface="+mj-lt"/>
              <a:buAutoNum type="arabicPeriod" startAt="8"/>
            </a:pPr>
            <a:r>
              <a:rPr lang="es-ES" dirty="0"/>
              <a:t>Lavado de la canal.</a:t>
            </a:r>
          </a:p>
          <a:p>
            <a:pPr marL="457200" lvl="0" indent="-457200">
              <a:buFont typeface="+mj-lt"/>
              <a:buAutoNum type="arabicPeriod" startAt="8"/>
            </a:pPr>
            <a:r>
              <a:rPr lang="es-ES" dirty="0" smtClean="0"/>
              <a:t>Sellado de la canal.</a:t>
            </a:r>
          </a:p>
          <a:p>
            <a:pPr marL="457200" lvl="0" indent="-457200">
              <a:buFont typeface="+mj-lt"/>
              <a:buAutoNum type="arabicPeriod" startAt="8"/>
            </a:pPr>
            <a:r>
              <a:rPr lang="es-ES" dirty="0" smtClean="0"/>
              <a:t>Pesaje.</a:t>
            </a:r>
            <a:endParaRPr lang="es-ES" dirty="0"/>
          </a:p>
          <a:p>
            <a:pPr marL="457200" lvl="0" indent="-457200">
              <a:buFont typeface="+mj-lt"/>
              <a:buAutoNum type="arabicPeriod" startAt="8"/>
            </a:pPr>
            <a:r>
              <a:rPr lang="es-ES" dirty="0"/>
              <a:t>Refrigeración</a:t>
            </a:r>
            <a:r>
              <a:rPr lang="es-ES" dirty="0" smtClean="0"/>
              <a:t>.</a:t>
            </a:r>
          </a:p>
          <a:p>
            <a:pPr marL="342900" lvl="0" indent="-342900">
              <a:buFont typeface="Arial" pitchFamily="34" charset="0"/>
              <a:buChar char="•"/>
            </a:pPr>
            <a:r>
              <a:rPr lang="es-ES" b="1" dirty="0" smtClean="0"/>
              <a:t>LOS SUBPRODUCTOS.</a:t>
            </a:r>
          </a:p>
          <a:p>
            <a:pPr marL="342900" lvl="0" indent="-342900">
              <a:buFont typeface="Wingdings" pitchFamily="2" charset="2"/>
              <a:buChar char="ü"/>
            </a:pPr>
            <a:r>
              <a:rPr lang="es-ES" b="1" dirty="0" smtClean="0"/>
              <a:t>COMESTIBLES.</a:t>
            </a:r>
          </a:p>
          <a:p>
            <a:pPr marL="457200" lvl="0" indent="-457200">
              <a:buFont typeface="+mj-lt"/>
              <a:buAutoNum type="arabicPeriod"/>
            </a:pPr>
            <a:r>
              <a:rPr lang="es-ES" dirty="0"/>
              <a:t>Vísceras blancas y rojas, cabeza</a:t>
            </a:r>
          </a:p>
          <a:p>
            <a:pPr marL="457200" lvl="0" indent="-457200">
              <a:buFont typeface="+mj-lt"/>
              <a:buAutoNum type="arabicPeriod"/>
            </a:pPr>
            <a:r>
              <a:rPr lang="es-ES" dirty="0"/>
              <a:t>Huesos </a:t>
            </a:r>
          </a:p>
          <a:p>
            <a:pPr marL="457200" lvl="0" indent="-457200">
              <a:buFont typeface="+mj-lt"/>
              <a:buAutoNum type="arabicPeriod"/>
            </a:pPr>
            <a:r>
              <a:rPr lang="es-ES" dirty="0"/>
              <a:t>Grasas </a:t>
            </a:r>
          </a:p>
          <a:p>
            <a:pPr marL="457200" lvl="0" indent="-457200">
              <a:buFont typeface="+mj-lt"/>
              <a:buAutoNum type="arabicPeriod"/>
            </a:pPr>
            <a:r>
              <a:rPr lang="es-ES" dirty="0"/>
              <a:t>Sangre </a:t>
            </a:r>
          </a:p>
          <a:p>
            <a:pPr marL="457200" lvl="0" indent="-457200">
              <a:buFont typeface="+mj-lt"/>
              <a:buAutoNum type="arabicPeriod"/>
            </a:pPr>
            <a:r>
              <a:rPr lang="es-ES" dirty="0"/>
              <a:t>Residuos de la </a:t>
            </a:r>
            <a:r>
              <a:rPr lang="es-ES" dirty="0" smtClean="0"/>
              <a:t>matanza</a:t>
            </a:r>
            <a:endParaRPr lang="es-ES" b="1" dirty="0"/>
          </a:p>
          <a:p>
            <a:pPr lvl="0"/>
            <a:endParaRPr lang="es-ES" dirty="0" smtClean="0"/>
          </a:p>
          <a:p>
            <a:pPr lvl="0"/>
            <a:endParaRPr lang="es-ES" dirty="0"/>
          </a:p>
          <a:p>
            <a:endParaRPr lang="es-ES" dirty="0" smtClean="0"/>
          </a:p>
          <a:p>
            <a:pPr marL="457200" indent="-457200">
              <a:buFont typeface="+mj-lt"/>
              <a:buAutoNum type="arabicPeriod"/>
            </a:pP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78353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a:bodyPr>
          <a:lstStyle/>
          <a:p>
            <a:pPr marL="342900" lvl="0" indent="-342900">
              <a:buFont typeface="Wingdings" pitchFamily="2" charset="2"/>
              <a:buChar char="ü"/>
            </a:pPr>
            <a:r>
              <a:rPr lang="es-ES" b="1" dirty="0" smtClean="0"/>
              <a:t>NO COMESTIBLES.</a:t>
            </a:r>
          </a:p>
          <a:p>
            <a:pPr marL="457200" lvl="0" indent="-457200">
              <a:buFont typeface="+mj-lt"/>
              <a:buAutoNum type="arabicPeriod"/>
            </a:pPr>
            <a:r>
              <a:rPr lang="es-ES" dirty="0"/>
              <a:t>Pieles </a:t>
            </a:r>
          </a:p>
          <a:p>
            <a:pPr marL="457200" lvl="0" indent="-457200">
              <a:buFont typeface="+mj-lt"/>
              <a:buAutoNum type="arabicPeriod"/>
            </a:pPr>
            <a:r>
              <a:rPr lang="es-ES" dirty="0"/>
              <a:t>Cuernos </a:t>
            </a:r>
          </a:p>
          <a:p>
            <a:pPr marL="457200" lvl="0" indent="-457200">
              <a:buFont typeface="+mj-lt"/>
              <a:buAutoNum type="arabicPeriod"/>
            </a:pPr>
            <a:r>
              <a:rPr lang="es-ES" dirty="0"/>
              <a:t>Pezuñas </a:t>
            </a:r>
          </a:p>
          <a:p>
            <a:pPr marL="457200" lvl="0" indent="-457200">
              <a:buFont typeface="+mj-lt"/>
              <a:buAutoNum type="arabicPeriod"/>
            </a:pPr>
            <a:r>
              <a:rPr lang="es-ES" dirty="0"/>
              <a:t>Contenido </a:t>
            </a:r>
            <a:r>
              <a:rPr lang="es-ES" dirty="0" smtClean="0"/>
              <a:t>ruminal</a:t>
            </a:r>
          </a:p>
          <a:p>
            <a:pPr marL="342900" lvl="0" indent="-342900">
              <a:buFont typeface="Wingdings" pitchFamily="2" charset="2"/>
              <a:buChar char="ü"/>
            </a:pPr>
            <a:r>
              <a:rPr lang="es-ES" b="1" dirty="0" smtClean="0"/>
              <a:t>OPOTERÁPICOS.</a:t>
            </a:r>
          </a:p>
          <a:p>
            <a:pPr marL="457200" lvl="0" indent="-457200">
              <a:buFont typeface="+mj-lt"/>
              <a:buAutoNum type="arabicPeriod"/>
            </a:pPr>
            <a:r>
              <a:rPr lang="es-ES" dirty="0" smtClean="0"/>
              <a:t>Páncreas (insulina)</a:t>
            </a:r>
          </a:p>
          <a:p>
            <a:pPr marL="457200" lvl="0" indent="-457200">
              <a:buFont typeface="+mj-lt"/>
              <a:buAutoNum type="arabicPeriod"/>
            </a:pPr>
            <a:r>
              <a:rPr lang="es-ES" dirty="0" smtClean="0"/>
              <a:t>Timo (tiroxina)</a:t>
            </a:r>
          </a:p>
          <a:p>
            <a:pPr marL="457200" lvl="0" indent="-457200">
              <a:buFont typeface="+mj-lt"/>
              <a:buAutoNum type="arabicPeriod"/>
            </a:pPr>
            <a:r>
              <a:rPr lang="es-ES" dirty="0" smtClean="0"/>
              <a:t>Hipófisis (ATH)</a:t>
            </a:r>
          </a:p>
          <a:p>
            <a:pPr marL="457200" indent="-457200">
              <a:buFont typeface="+mj-lt"/>
              <a:buAutoNum type="arabicPeriod"/>
            </a:pPr>
            <a:r>
              <a:rPr lang="es-ES" dirty="0" smtClean="0"/>
              <a:t>Adrenales (adrenalina)</a:t>
            </a:r>
          </a:p>
          <a:p>
            <a:endParaRPr lang="es-ES" dirty="0" smtClean="0"/>
          </a:p>
          <a:p>
            <a:pPr lvl="0"/>
            <a:endParaRPr lang="es-ES" dirty="0" smtClean="0"/>
          </a:p>
          <a:p>
            <a:pPr lvl="0"/>
            <a:endParaRPr lang="es-ES" dirty="0"/>
          </a:p>
          <a:p>
            <a:endParaRPr lang="es-ES" dirty="0" smtClean="0"/>
          </a:p>
          <a:p>
            <a:pPr marL="457200" indent="-457200">
              <a:buFont typeface="+mj-lt"/>
              <a:buAutoNum type="arabicPeriod"/>
            </a:pP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2240460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a:bodyPr>
          <a:lstStyle/>
          <a:p>
            <a:pPr marL="342900" lvl="0" indent="-342900" algn="just">
              <a:buFont typeface="Arial" pitchFamily="34" charset="0"/>
              <a:buChar char="•"/>
            </a:pPr>
            <a:r>
              <a:rPr lang="es-ES" b="1" dirty="0" smtClean="0"/>
              <a:t>REFRIGERACIÓN DE LAS CANALES.</a:t>
            </a:r>
          </a:p>
          <a:p>
            <a:pPr algn="just"/>
            <a:r>
              <a:rPr lang="es-ES" dirty="0"/>
              <a:t>Estas temperaturas se alcanzan en 24 horas para animales pequeños y 36 horas para animales grandes.</a:t>
            </a:r>
          </a:p>
          <a:p>
            <a:pPr lvl="0" algn="just"/>
            <a:endParaRPr lang="es-ES" b="1" dirty="0" smtClean="0"/>
          </a:p>
          <a:p>
            <a:pPr lvl="0" algn="just"/>
            <a:endParaRPr lang="es-ES" dirty="0" smtClean="0"/>
          </a:p>
          <a:p>
            <a:pPr algn="just"/>
            <a:endParaRPr lang="es-ES" dirty="0" smtClean="0"/>
          </a:p>
          <a:p>
            <a:pPr lvl="0" algn="just"/>
            <a:endParaRPr lang="es-ES" dirty="0" smtClean="0"/>
          </a:p>
          <a:p>
            <a:pPr lvl="0" algn="just"/>
            <a:endParaRPr lang="es-ES" dirty="0"/>
          </a:p>
          <a:p>
            <a:pPr algn="just"/>
            <a:endParaRPr lang="es-ES" dirty="0" smtClean="0"/>
          </a:p>
          <a:p>
            <a:pPr algn="just"/>
            <a:endParaRPr lang="es-ES" dirty="0" smtClean="0"/>
          </a:p>
          <a:p>
            <a:pPr algn="just"/>
            <a:endParaRPr lang="es-ES" dirty="0"/>
          </a:p>
          <a:p>
            <a:pPr algn="just"/>
            <a:r>
              <a:rPr lang="es-ES" dirty="0" smtClean="0"/>
              <a:t>Algunas </a:t>
            </a:r>
            <a:r>
              <a:rPr lang="es-ES" dirty="0"/>
              <a:t>observaciones respecto a la refrigeración de la carne que deben ser consideradas son las </a:t>
            </a:r>
            <a:r>
              <a:rPr lang="es-ES" dirty="0" smtClean="0"/>
              <a:t>siguientes:</a:t>
            </a: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4089919405"/>
              </p:ext>
            </p:extLst>
          </p:nvPr>
        </p:nvGraphicFramePr>
        <p:xfrm>
          <a:off x="827584" y="2420888"/>
          <a:ext cx="7128792" cy="3085605"/>
        </p:xfrm>
        <a:graphic>
          <a:graphicData uri="http://schemas.openxmlformats.org/drawingml/2006/table">
            <a:tbl>
              <a:tblPr firstRow="1" firstCol="1" bandRow="1">
                <a:tableStyleId>{775DCB02-9BB8-47FD-8907-85C794F793BA}</a:tableStyleId>
              </a:tblPr>
              <a:tblGrid>
                <a:gridCol w="4457558"/>
                <a:gridCol w="2671234"/>
              </a:tblGrid>
              <a:tr h="617121">
                <a:tc>
                  <a:txBody>
                    <a:bodyPr/>
                    <a:lstStyle/>
                    <a:p>
                      <a:pPr algn="ctr">
                        <a:lnSpc>
                          <a:spcPct val="150000"/>
                        </a:lnSpc>
                        <a:spcAft>
                          <a:spcPts val="0"/>
                        </a:spcAft>
                      </a:pPr>
                      <a:r>
                        <a:rPr lang="es-ES" sz="1800" dirty="0">
                          <a:effectLst/>
                        </a:rPr>
                        <a:t>ESPECIE ANIMAL</a:t>
                      </a:r>
                      <a:endParaRPr lang="es-ES" sz="18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es-ES" sz="1800">
                          <a:effectLst/>
                        </a:rPr>
                        <a:t>TEMPERATURA ºC</a:t>
                      </a:r>
                      <a:endParaRPr lang="es-ES" sz="1800">
                        <a:effectLst/>
                        <a:latin typeface="Calibri"/>
                        <a:ea typeface="Calibri"/>
                        <a:cs typeface="Times New Roman"/>
                      </a:endParaRPr>
                    </a:p>
                  </a:txBody>
                  <a:tcPr marL="68580" marR="68580" marT="0" marB="0"/>
                </a:tc>
              </a:tr>
              <a:tr h="617121">
                <a:tc>
                  <a:txBody>
                    <a:bodyPr/>
                    <a:lstStyle/>
                    <a:p>
                      <a:pPr algn="just">
                        <a:lnSpc>
                          <a:spcPct val="150000"/>
                        </a:lnSpc>
                        <a:spcAft>
                          <a:spcPts val="0"/>
                        </a:spcAft>
                      </a:pPr>
                      <a:r>
                        <a:rPr lang="es-ES" sz="1800" b="0" dirty="0">
                          <a:effectLst/>
                        </a:rPr>
                        <a:t>Canal de Bovino de 200 Kg</a:t>
                      </a:r>
                      <a:endParaRPr lang="es-ES" sz="1800" b="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es-ES" sz="1800">
                          <a:effectLst/>
                        </a:rPr>
                        <a:t>5 – 7</a:t>
                      </a:r>
                      <a:endParaRPr lang="es-ES" sz="1800">
                        <a:effectLst/>
                        <a:latin typeface="Calibri"/>
                        <a:ea typeface="Calibri"/>
                        <a:cs typeface="Times New Roman"/>
                      </a:endParaRPr>
                    </a:p>
                  </a:txBody>
                  <a:tcPr marL="68580" marR="68580" marT="0" marB="0"/>
                </a:tc>
              </a:tr>
              <a:tr h="617121">
                <a:tc>
                  <a:txBody>
                    <a:bodyPr/>
                    <a:lstStyle/>
                    <a:p>
                      <a:pPr algn="just">
                        <a:lnSpc>
                          <a:spcPct val="150000"/>
                        </a:lnSpc>
                        <a:spcAft>
                          <a:spcPts val="0"/>
                        </a:spcAft>
                      </a:pPr>
                      <a:r>
                        <a:rPr lang="es-ES" sz="1800" b="0" dirty="0">
                          <a:effectLst/>
                        </a:rPr>
                        <a:t>Canal de Bovino de 300 Kg</a:t>
                      </a:r>
                      <a:endParaRPr lang="es-ES" sz="1800" b="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es-ES" sz="1800">
                          <a:effectLst/>
                        </a:rPr>
                        <a:t>8 – 10 </a:t>
                      </a:r>
                      <a:endParaRPr lang="es-ES" sz="1800">
                        <a:effectLst/>
                        <a:latin typeface="Calibri"/>
                        <a:ea typeface="Calibri"/>
                        <a:cs typeface="Times New Roman"/>
                      </a:endParaRPr>
                    </a:p>
                  </a:txBody>
                  <a:tcPr marL="68580" marR="68580" marT="0" marB="0"/>
                </a:tc>
              </a:tr>
              <a:tr h="617121">
                <a:tc>
                  <a:txBody>
                    <a:bodyPr/>
                    <a:lstStyle/>
                    <a:p>
                      <a:pPr algn="just">
                        <a:lnSpc>
                          <a:spcPct val="150000"/>
                        </a:lnSpc>
                        <a:spcAft>
                          <a:spcPts val="0"/>
                        </a:spcAft>
                      </a:pPr>
                      <a:r>
                        <a:rPr lang="es-ES" sz="1800" b="0" dirty="0">
                          <a:effectLst/>
                        </a:rPr>
                        <a:t>Canal de Bovino de 400 Kg</a:t>
                      </a:r>
                      <a:endParaRPr lang="es-ES" sz="1800" b="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es-ES" sz="1800">
                          <a:effectLst/>
                        </a:rPr>
                        <a:t>10 – 13 </a:t>
                      </a:r>
                      <a:endParaRPr lang="es-ES" sz="1800">
                        <a:effectLst/>
                        <a:latin typeface="Calibri"/>
                        <a:ea typeface="Calibri"/>
                        <a:cs typeface="Times New Roman"/>
                      </a:endParaRPr>
                    </a:p>
                  </a:txBody>
                  <a:tcPr marL="68580" marR="68580" marT="0" marB="0"/>
                </a:tc>
              </a:tr>
              <a:tr h="617121">
                <a:tc>
                  <a:txBody>
                    <a:bodyPr/>
                    <a:lstStyle/>
                    <a:p>
                      <a:pPr algn="just">
                        <a:lnSpc>
                          <a:spcPct val="150000"/>
                        </a:lnSpc>
                        <a:spcAft>
                          <a:spcPts val="0"/>
                        </a:spcAft>
                      </a:pPr>
                      <a:r>
                        <a:rPr lang="es-ES" sz="1800" b="0" dirty="0">
                          <a:effectLst/>
                        </a:rPr>
                        <a:t>Canal de Cerdo, Ternera y Cordero</a:t>
                      </a:r>
                      <a:endParaRPr lang="es-ES" sz="1800" b="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es-ES" sz="1800" dirty="0">
                          <a:effectLst/>
                        </a:rPr>
                        <a:t>1 – 2 </a:t>
                      </a:r>
                      <a:endParaRPr lang="es-E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07819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a:bodyPr>
          <a:lstStyle/>
          <a:p>
            <a:pPr marL="342900" lvl="0" indent="-342900">
              <a:buFont typeface="Arial" pitchFamily="34" charset="0"/>
              <a:buChar char="•"/>
            </a:pPr>
            <a:r>
              <a:rPr lang="es-ES" b="1" dirty="0" smtClean="0"/>
              <a:t>SISTEMAS DE GESTIÓN DE LA INOCUIDAD ALIMENTARIA.</a:t>
            </a:r>
          </a:p>
          <a:p>
            <a:pPr lvl="0"/>
            <a:r>
              <a:rPr lang="es-ES" dirty="0"/>
              <a:t>Tanto en alimentos humanos, como en alimentación de animales destinados al consumo humano, la responsabilidad de mantener la inocuidad y de prevenir el deterioro de los mismos recae fundamentalmente sobre el productor o fabricante de los </a:t>
            </a:r>
            <a:r>
              <a:rPr lang="es-ES" dirty="0" smtClean="0"/>
              <a:t>alimentos.</a:t>
            </a:r>
          </a:p>
          <a:p>
            <a:pPr lvl="0"/>
            <a:r>
              <a:rPr lang="es-ES" dirty="0" smtClean="0"/>
              <a:t>Con el fin de evitar daños en la salud del consumidor se han desarrollado </a:t>
            </a:r>
            <a:r>
              <a:rPr lang="es-ES" dirty="0"/>
              <a:t>sistemas </a:t>
            </a:r>
            <a:r>
              <a:rPr lang="es-ES" dirty="0" smtClean="0"/>
              <a:t>que se </a:t>
            </a:r>
            <a:r>
              <a:rPr lang="es-ES" dirty="0"/>
              <a:t>basan en normas legales, programas de cumplimiento de estas normas para retirar dichos productos del mercado y sanciones para las partes responsables después de los hechos</a:t>
            </a:r>
            <a:r>
              <a:rPr lang="es-ES" dirty="0" smtClean="0"/>
              <a:t>.</a:t>
            </a:r>
          </a:p>
          <a:p>
            <a:pPr lvl="0"/>
            <a:r>
              <a:rPr lang="es-ES" dirty="0"/>
              <a:t>La inocuidad es uno de los factores primordiales de los alimentos, que influye directamente en la calidad de vida de los seres humanos</a:t>
            </a:r>
            <a:r>
              <a:rPr lang="es-ES" dirty="0" smtClean="0"/>
              <a:t>.</a:t>
            </a:r>
          </a:p>
          <a:p>
            <a:pPr marL="342900" lvl="0" indent="-342900">
              <a:buFont typeface="Wingdings" pitchFamily="2" charset="2"/>
              <a:buChar char="ü"/>
            </a:pPr>
            <a:r>
              <a:rPr lang="es-ES" dirty="0" smtClean="0"/>
              <a:t>PRINCIPIOS GENERALES DE LA HIGIENE DE LA CARNE.</a:t>
            </a:r>
          </a:p>
          <a:p>
            <a:pPr lvl="0"/>
            <a:endParaRPr lang="es-ES" dirty="0" smtClean="0"/>
          </a:p>
          <a:p>
            <a:pPr lvl="0"/>
            <a:endParaRPr lang="es-ES" dirty="0" smtClean="0"/>
          </a:p>
          <a:p>
            <a:endParaRPr lang="es-ES" dirty="0" smtClean="0"/>
          </a:p>
          <a:p>
            <a:pPr lvl="0"/>
            <a:endParaRPr lang="es-ES" dirty="0" smtClean="0"/>
          </a:p>
          <a:p>
            <a:pPr lvl="0"/>
            <a:endParaRPr lang="es-ES" dirty="0"/>
          </a:p>
          <a:p>
            <a:endParaRPr lang="es-ES" dirty="0" smtClean="0"/>
          </a:p>
          <a:p>
            <a:pPr marL="457200" indent="-457200">
              <a:buFont typeface="+mj-lt"/>
              <a:buAutoNum type="arabicPeriod"/>
            </a:pP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1921256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880152" cy="5688632"/>
          </a:xfrm>
        </p:spPr>
        <p:txBody>
          <a:bodyPr>
            <a:normAutofit lnSpcReduction="10000"/>
          </a:bodyPr>
          <a:lstStyle/>
          <a:p>
            <a:pPr marL="342900" lvl="0" indent="-342900" algn="just">
              <a:buFont typeface="Arial" pitchFamily="34" charset="0"/>
              <a:buChar char="•"/>
            </a:pPr>
            <a:r>
              <a:rPr lang="es-ES" b="1" dirty="0" smtClean="0"/>
              <a:t>INSTALACIONES.</a:t>
            </a:r>
          </a:p>
          <a:p>
            <a:pPr lvl="0" algn="just"/>
            <a:r>
              <a:rPr lang="es-ES" dirty="0"/>
              <a:t>Uno de los elementos más importantes dentro de las BPM son las instalaciones. Estas facilitan el proceso de condiciones higiénicas y en un entorno cómodo y propicio para el </a:t>
            </a:r>
            <a:r>
              <a:rPr lang="es-ES" dirty="0" smtClean="0"/>
              <a:t>trabajo.</a:t>
            </a:r>
          </a:p>
          <a:p>
            <a:pPr marL="342900" lvl="0" indent="-342900" algn="just">
              <a:buFont typeface="Arial" pitchFamily="34" charset="0"/>
              <a:buChar char="•"/>
            </a:pPr>
            <a:r>
              <a:rPr lang="es-ES" b="1" dirty="0" smtClean="0"/>
              <a:t>EQUIPOS Y UTENSILIOS.</a:t>
            </a:r>
          </a:p>
          <a:p>
            <a:pPr lvl="0" algn="just"/>
            <a:r>
              <a:rPr lang="es-ES" dirty="0"/>
              <a:t>Se enfatiza en su capacidad de ser limpiados y debido a que el prevenir la contaminación microbiana es crucial, se enumeran los requisitos para los equipos que se utilizan, con el fin de evitar o controlar el crecimiento de los microorganismos</a:t>
            </a:r>
            <a:r>
              <a:rPr lang="es-ES" dirty="0" smtClean="0"/>
              <a:t>.</a:t>
            </a:r>
          </a:p>
          <a:p>
            <a:pPr marL="342900" lvl="0" indent="-342900" algn="just">
              <a:buFont typeface="Arial" pitchFamily="34" charset="0"/>
              <a:buChar char="•"/>
            </a:pPr>
            <a:r>
              <a:rPr lang="es-ES" b="1" dirty="0" smtClean="0"/>
              <a:t>REQUISITOS HIGIÉNICOS DE FABRICACIÓN.</a:t>
            </a:r>
          </a:p>
          <a:p>
            <a:pPr marL="342900" lvl="0" indent="-342900" algn="just">
              <a:buFont typeface="Wingdings" pitchFamily="2" charset="2"/>
              <a:buChar char="ü"/>
            </a:pPr>
            <a:r>
              <a:rPr lang="es-ES" dirty="0" smtClean="0"/>
              <a:t>EL PERSONAL.</a:t>
            </a:r>
          </a:p>
          <a:p>
            <a:pPr algn="just"/>
            <a:r>
              <a:rPr lang="es-ES" dirty="0"/>
              <a:t>L</a:t>
            </a:r>
            <a:r>
              <a:rPr lang="es-ES" dirty="0" smtClean="0"/>
              <a:t>as </a:t>
            </a:r>
            <a:r>
              <a:rPr lang="es-ES" dirty="0"/>
              <a:t>prácticas de higiene del personal deben de abarcar el aseo adecuado del personal, como baño diario, uso de desodorante, utilización de uniforme, correcto lavado de manos, remoción de maquillaje, joyas y otros objetos, esto con el fin de proteger una posible contaminación al producto.</a:t>
            </a:r>
          </a:p>
          <a:p>
            <a:pPr lvl="0" algn="just"/>
            <a:endParaRPr lang="es-ES" dirty="0" smtClean="0"/>
          </a:p>
          <a:p>
            <a:pPr algn="just"/>
            <a:endParaRPr lang="es-ES" dirty="0" smtClean="0"/>
          </a:p>
          <a:p>
            <a:pPr lvl="0" algn="just"/>
            <a:endParaRPr lang="es-ES" dirty="0" smtClean="0"/>
          </a:p>
          <a:p>
            <a:pPr lvl="0" algn="just"/>
            <a:endParaRPr lang="es-ES" dirty="0"/>
          </a:p>
          <a:p>
            <a:pPr algn="just"/>
            <a:endParaRPr lang="es-ES" dirty="0" smtClean="0"/>
          </a:p>
          <a:p>
            <a:pPr marL="457200" indent="-457200" algn="just">
              <a:buFont typeface="+mj-lt"/>
              <a:buAutoNum type="arabicPeriod"/>
            </a:pP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3082411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024168" cy="5688632"/>
          </a:xfrm>
        </p:spPr>
        <p:txBody>
          <a:bodyPr>
            <a:normAutofit/>
          </a:bodyPr>
          <a:lstStyle/>
          <a:p>
            <a:pPr lvl="0" algn="just"/>
            <a:r>
              <a:rPr lang="es-ES" dirty="0"/>
              <a:t>La capacitación del personal juega un papel fundamental en la implementación y desarrollo de las BPM. Se debe desarrollar una capacitación de acuerdo a las necesidades de la empresa y el puesto del operario. Toda capacitación debe de estar debidamente planificada y documentada con el fin del éxito de la misma.</a:t>
            </a:r>
            <a:endParaRPr lang="es-ES" dirty="0" smtClean="0"/>
          </a:p>
          <a:p>
            <a:pPr marL="342900" lvl="0" indent="-342900" algn="just">
              <a:buFont typeface="Wingdings" pitchFamily="2" charset="2"/>
              <a:buChar char="ü"/>
            </a:pPr>
            <a:r>
              <a:rPr lang="es-ES" b="1" dirty="0" smtClean="0"/>
              <a:t>MATERIA PRIMA E INSUMOS.</a:t>
            </a:r>
          </a:p>
          <a:p>
            <a:pPr lvl="0" algn="just"/>
            <a:r>
              <a:rPr lang="es-ES" dirty="0"/>
              <a:t>La recepción de materia prima es de las principales etapas que deben ser analizadas minuciosamente con el fin de obtener un producto inocuo. </a:t>
            </a:r>
            <a:endParaRPr lang="es-ES" dirty="0" smtClean="0"/>
          </a:p>
          <a:p>
            <a:pPr marL="342900" lvl="0" indent="-342900" algn="just">
              <a:buFont typeface="Wingdings" pitchFamily="2" charset="2"/>
              <a:buChar char="ü"/>
            </a:pPr>
            <a:r>
              <a:rPr lang="es-ES" b="1" dirty="0" smtClean="0"/>
              <a:t>OPERACIONES DE PRODUCCIÓN.</a:t>
            </a:r>
          </a:p>
          <a:p>
            <a:pPr algn="just"/>
            <a:r>
              <a:rPr lang="es-ES" dirty="0"/>
              <a:t>Se deben seguir procedimientos de producción validados en instalaciones adecuadas utilizando materias primas adecuadas que aseguren la calidad e inocuidad del producto final. Antes de la producción debe asegurarse la limpieza y buen estado de las instalaciones y equipos a utilizar.</a:t>
            </a:r>
          </a:p>
          <a:p>
            <a:pPr lvl="0" algn="just"/>
            <a:endParaRPr lang="es-ES" dirty="0" smtClean="0"/>
          </a:p>
          <a:p>
            <a:pPr lvl="0" algn="just"/>
            <a:endParaRPr lang="es-ES" dirty="0" smtClean="0"/>
          </a:p>
          <a:p>
            <a:pPr algn="just"/>
            <a:endParaRPr lang="es-ES" dirty="0" smtClean="0"/>
          </a:p>
          <a:p>
            <a:pPr lvl="0" algn="just"/>
            <a:endParaRPr lang="es-ES" dirty="0" smtClean="0"/>
          </a:p>
          <a:p>
            <a:pPr lvl="0" algn="just"/>
            <a:endParaRPr lang="es-ES" dirty="0"/>
          </a:p>
          <a:p>
            <a:pPr algn="just"/>
            <a:endParaRPr lang="es-ES" dirty="0" smtClean="0"/>
          </a:p>
          <a:p>
            <a:pPr marL="457200" indent="-457200" algn="just">
              <a:buFont typeface="+mj-lt"/>
              <a:buAutoNum type="arabicPeriod"/>
            </a:pP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763500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lnSpcReduction="10000"/>
          </a:bodyPr>
          <a:lstStyle/>
          <a:p>
            <a:pPr marL="342900" lvl="0" indent="-342900" algn="just">
              <a:buFont typeface="Wingdings" pitchFamily="2" charset="2"/>
              <a:buChar char="ü"/>
            </a:pPr>
            <a:r>
              <a:rPr lang="es-ES" b="1" dirty="0" smtClean="0"/>
              <a:t>ALMACENAMIENTO Y TRANSPORTE.</a:t>
            </a:r>
          </a:p>
          <a:p>
            <a:pPr algn="just"/>
            <a:r>
              <a:rPr lang="es-ES" dirty="0"/>
              <a:t>Para el transporte de productos o materias primas se debe asegurar que las condiciones sean las adecuadas protegiendo al alimento de una posible contaminación. El producto no debe ser transportado junto con sustancias que puedan contaminar.</a:t>
            </a:r>
          </a:p>
          <a:p>
            <a:pPr marL="342900" lvl="0" indent="-342900" algn="just">
              <a:buFont typeface="Arial" pitchFamily="34" charset="0"/>
              <a:buChar char="•"/>
            </a:pPr>
            <a:r>
              <a:rPr lang="es-ES" b="1" dirty="0" smtClean="0"/>
              <a:t>GARANTIA DE CALIDAD.</a:t>
            </a:r>
          </a:p>
          <a:p>
            <a:pPr marL="342900" lvl="0" indent="-342900" algn="just">
              <a:buFont typeface="Wingdings" pitchFamily="2" charset="2"/>
              <a:buChar char="ü"/>
            </a:pPr>
            <a:r>
              <a:rPr lang="es-ES" b="1" dirty="0" smtClean="0"/>
              <a:t>ASEGURAMIENTO Y CONTROL DE CALIDAD.</a:t>
            </a:r>
          </a:p>
          <a:p>
            <a:pPr lvl="0" algn="just"/>
            <a:r>
              <a:rPr lang="es-ES" dirty="0"/>
              <a:t>Todas las operaciones de fabricación, procesamiento, almacenamiento y distribución de los alimentos deben estar sujetas a los controles de calidad apropiados de tal manera que todos los alimentos al final de las etapas sean aptos para el </a:t>
            </a:r>
            <a:r>
              <a:rPr lang="es-ES" dirty="0" smtClean="0"/>
              <a:t>consumo.</a:t>
            </a:r>
          </a:p>
          <a:p>
            <a:pPr algn="just"/>
            <a:r>
              <a:rPr lang="es-ES" dirty="0"/>
              <a:t>Además se debe disponer de la documentación donde se especifiquen claramente los procedimientos y protocolos de uso de los equipos e instalaciones. Deben existir registros y procedimientos claros de limpieza y mantenimiento de equipos, que incluya un control de plagas donde se considere necesario.</a:t>
            </a:r>
          </a:p>
          <a:p>
            <a:pPr lvl="0" algn="just"/>
            <a:endParaRPr lang="es-ES" b="1" dirty="0" smtClean="0"/>
          </a:p>
          <a:p>
            <a:pPr algn="just"/>
            <a:endParaRPr lang="es-ES" dirty="0" smtClean="0"/>
          </a:p>
          <a:p>
            <a:pPr lvl="0" algn="just"/>
            <a:endParaRPr lang="es-ES" dirty="0" smtClean="0"/>
          </a:p>
          <a:p>
            <a:pPr lvl="0" algn="just"/>
            <a:endParaRPr lang="es-ES" dirty="0"/>
          </a:p>
          <a:p>
            <a:pPr algn="just"/>
            <a:endParaRPr lang="es-ES" dirty="0" smtClean="0"/>
          </a:p>
          <a:p>
            <a:pPr marL="457200" indent="-457200" algn="just">
              <a:buFont typeface="+mj-lt"/>
              <a:buAutoNum type="arabicPeriod"/>
            </a:pP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537553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23528" y="1844824"/>
            <a:ext cx="7408912" cy="3456384"/>
          </a:xfrm>
        </p:spPr>
        <p:txBody>
          <a:bodyPr>
            <a:normAutofit/>
          </a:bodyPr>
          <a:lstStyle/>
          <a:p>
            <a:pPr marL="342900" indent="-342900" algn="just">
              <a:buFont typeface="Wingdings" pitchFamily="2" charset="2"/>
              <a:buChar char="ü"/>
            </a:pPr>
            <a:r>
              <a:rPr lang="es-ES" sz="3200" dirty="0" smtClean="0"/>
              <a:t>INTRODUCCIÓN.</a:t>
            </a:r>
          </a:p>
          <a:p>
            <a:pPr algn="just"/>
            <a:endParaRPr lang="es-ES" sz="3200" dirty="0" smtClean="0"/>
          </a:p>
          <a:p>
            <a:pPr marL="342900" indent="-342900" algn="just">
              <a:buFont typeface="Wingdings" pitchFamily="2" charset="2"/>
              <a:buChar char="ü"/>
            </a:pPr>
            <a:r>
              <a:rPr lang="es-ES" sz="3200" dirty="0" smtClean="0"/>
              <a:t>OBJETIVO GENERAL.</a:t>
            </a:r>
          </a:p>
          <a:p>
            <a:pPr marL="342900" indent="-342900" algn="just">
              <a:buFont typeface="Wingdings" pitchFamily="2" charset="2"/>
              <a:buChar char="ü"/>
            </a:pPr>
            <a:r>
              <a:rPr lang="es-ES" sz="3200" dirty="0" smtClean="0"/>
              <a:t>OBJETIVOS ESPECÍFICOS.</a:t>
            </a:r>
            <a:endParaRPr lang="es-ES" sz="3200" dirty="0"/>
          </a:p>
        </p:txBody>
      </p:sp>
      <p:sp>
        <p:nvSpPr>
          <p:cNvPr id="4" name="3 Título"/>
          <p:cNvSpPr>
            <a:spLocks noGrp="1"/>
          </p:cNvSpPr>
          <p:nvPr>
            <p:ph type="ctrTitle"/>
          </p:nvPr>
        </p:nvSpPr>
        <p:spPr>
          <a:xfrm>
            <a:off x="683568" y="260648"/>
            <a:ext cx="7772400" cy="864096"/>
          </a:xfrm>
        </p:spPr>
        <p:txBody>
          <a:bodyPr/>
          <a:lstStyle/>
          <a:p>
            <a:pPr marL="182880" indent="0" algn="ctr">
              <a:buNone/>
            </a:pPr>
            <a:r>
              <a:rPr lang="es-ES" dirty="0" smtClean="0"/>
              <a:t>CAPÍTULO I</a:t>
            </a:r>
            <a:endParaRPr lang="es-ES" dirty="0"/>
          </a:p>
        </p:txBody>
      </p:sp>
    </p:spTree>
    <p:extLst>
      <p:ext uri="{BB962C8B-B14F-4D97-AF65-F5344CB8AC3E}">
        <p14:creationId xmlns:p14="http://schemas.microsoft.com/office/powerpoint/2010/main" val="2956032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fontScale="92500"/>
          </a:bodyPr>
          <a:lstStyle/>
          <a:p>
            <a:pPr marL="342900" lvl="0" indent="-342900" algn="just">
              <a:buFont typeface="Arial" pitchFamily="34" charset="0"/>
              <a:buChar char="•"/>
            </a:pPr>
            <a:r>
              <a:rPr lang="es-ES" b="1" dirty="0" smtClean="0"/>
              <a:t>MATERIALES Y MÉTODOS.</a:t>
            </a:r>
          </a:p>
          <a:p>
            <a:pPr marL="342900" lvl="0" indent="-342900" algn="just">
              <a:buFont typeface="Wingdings" pitchFamily="2" charset="2"/>
              <a:buChar char="ü"/>
            </a:pPr>
            <a:r>
              <a:rPr lang="es-ES" b="1" dirty="0" smtClean="0"/>
              <a:t>CARACTERIZACIÓN DEL ÁREA DE ESTUDIO.</a:t>
            </a:r>
          </a:p>
          <a:p>
            <a:pPr lvl="0" algn="just"/>
            <a:endParaRPr lang="es-ES" b="1" dirty="0" smtClean="0"/>
          </a:p>
          <a:p>
            <a:pPr lvl="0" algn="just"/>
            <a:endParaRPr lang="es-ES" b="1" dirty="0" smtClean="0"/>
          </a:p>
          <a:p>
            <a:pPr algn="just"/>
            <a:endParaRPr lang="es-ES" dirty="0" smtClean="0"/>
          </a:p>
          <a:p>
            <a:pPr lvl="0" algn="just"/>
            <a:endParaRPr lang="es-ES" dirty="0" smtClean="0"/>
          </a:p>
          <a:p>
            <a:pPr lvl="0" algn="just"/>
            <a:endParaRPr lang="es-ES" dirty="0"/>
          </a:p>
          <a:p>
            <a:pPr algn="just"/>
            <a:endParaRPr lang="es-ES" dirty="0" smtClean="0"/>
          </a:p>
          <a:p>
            <a:pPr marL="342900" indent="-342900" algn="just">
              <a:buFont typeface="Wingdings" pitchFamily="2" charset="2"/>
              <a:buChar char="ü"/>
            </a:pPr>
            <a:endParaRPr lang="es-ES" dirty="0" smtClean="0"/>
          </a:p>
          <a:p>
            <a:pPr marL="342900" indent="-342900" algn="just">
              <a:buFont typeface="Wingdings" pitchFamily="2" charset="2"/>
              <a:buChar char="ü"/>
            </a:pPr>
            <a:r>
              <a:rPr lang="es-ES" dirty="0" smtClean="0"/>
              <a:t>DESCRIPCIÓN </a:t>
            </a:r>
            <a:r>
              <a:rPr lang="es-ES" dirty="0" smtClean="0"/>
              <a:t>DEL PROCESO.</a:t>
            </a:r>
          </a:p>
          <a:p>
            <a:pPr algn="just"/>
            <a:r>
              <a:rPr lang="es-ES" dirty="0"/>
              <a:t>El trabajo realizado es de aplicación práctica y está relacionado con el análisis y desarrollo de un Manual de Buenas Prácticas de Manufactura, el mismo que fue elaborado en el Centro de Faenamiento del Cantón Espejo, ubicado en la ciudad de El Ángel, Cantón Espejo, Provincia del Carchi.</a:t>
            </a:r>
          </a:p>
          <a:p>
            <a:pPr algn="just"/>
            <a:endParaRPr lang="es-ES" dirty="0" smtClean="0"/>
          </a:p>
          <a:p>
            <a:pPr algn="just"/>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III</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2996411467"/>
              </p:ext>
            </p:extLst>
          </p:nvPr>
        </p:nvGraphicFramePr>
        <p:xfrm>
          <a:off x="1043608" y="1916832"/>
          <a:ext cx="6696744" cy="2468880"/>
        </p:xfrm>
        <a:graphic>
          <a:graphicData uri="http://schemas.openxmlformats.org/drawingml/2006/table">
            <a:tbl>
              <a:tblPr firstRow="1" firstCol="1" bandRow="1">
                <a:tableStyleId>{775DCB02-9BB8-47FD-8907-85C794F793BA}</a:tableStyleId>
              </a:tblPr>
              <a:tblGrid>
                <a:gridCol w="3347958"/>
                <a:gridCol w="3348786"/>
              </a:tblGrid>
              <a:tr h="288032">
                <a:tc>
                  <a:txBody>
                    <a:bodyPr/>
                    <a:lstStyle/>
                    <a:p>
                      <a:pPr algn="just">
                        <a:lnSpc>
                          <a:spcPct val="150000"/>
                        </a:lnSpc>
                        <a:spcAft>
                          <a:spcPts val="0"/>
                        </a:spcAft>
                      </a:pPr>
                      <a:r>
                        <a:rPr lang="es-ES" sz="1800" dirty="0">
                          <a:solidFill>
                            <a:schemeClr val="tx1"/>
                          </a:solidFill>
                          <a:effectLst/>
                        </a:rPr>
                        <a:t>Altitud </a:t>
                      </a:r>
                      <a:endParaRPr lang="es-ES" sz="1800" dirty="0">
                        <a:solidFill>
                          <a:schemeClr val="tx1"/>
                        </a:solidFill>
                        <a:effectLst/>
                        <a:latin typeface="Calibri"/>
                        <a:ea typeface="Calibri"/>
                        <a:cs typeface="Times New Roman"/>
                      </a:endParaRPr>
                    </a:p>
                  </a:txBody>
                  <a:tcPr marL="68580" marR="68580" marT="0" marB="0"/>
                </a:tc>
                <a:tc>
                  <a:txBody>
                    <a:bodyPr/>
                    <a:lstStyle/>
                    <a:p>
                      <a:pPr algn="just">
                        <a:lnSpc>
                          <a:spcPct val="150000"/>
                        </a:lnSpc>
                        <a:spcAft>
                          <a:spcPts val="0"/>
                        </a:spcAft>
                      </a:pPr>
                      <a:r>
                        <a:rPr lang="es-ES" sz="1800" b="0" dirty="0">
                          <a:solidFill>
                            <a:schemeClr val="tx1"/>
                          </a:solidFill>
                          <a:effectLst/>
                        </a:rPr>
                        <a:t>2989 m.s.n.m.</a:t>
                      </a:r>
                      <a:endParaRPr lang="es-ES" sz="1800" b="0" dirty="0">
                        <a:solidFill>
                          <a:schemeClr val="tx1"/>
                        </a:solidFill>
                        <a:effectLst/>
                        <a:latin typeface="Calibri"/>
                        <a:ea typeface="Calibri"/>
                        <a:cs typeface="Times New Roman"/>
                      </a:endParaRPr>
                    </a:p>
                  </a:txBody>
                  <a:tcPr marL="68580" marR="68580" marT="0" marB="0"/>
                </a:tc>
              </a:tr>
              <a:tr h="288032">
                <a:tc>
                  <a:txBody>
                    <a:bodyPr/>
                    <a:lstStyle/>
                    <a:p>
                      <a:pPr algn="just">
                        <a:lnSpc>
                          <a:spcPct val="150000"/>
                        </a:lnSpc>
                        <a:spcAft>
                          <a:spcPts val="0"/>
                        </a:spcAft>
                      </a:pPr>
                      <a:r>
                        <a:rPr lang="es-ES" sz="1800">
                          <a:effectLst/>
                        </a:rPr>
                        <a:t>Clima</a:t>
                      </a:r>
                      <a:endParaRPr lang="es-ES" sz="1800">
                        <a:effectLst/>
                        <a:latin typeface="Calibri"/>
                        <a:ea typeface="Calibri"/>
                        <a:cs typeface="Times New Roman"/>
                      </a:endParaRPr>
                    </a:p>
                  </a:txBody>
                  <a:tcPr marL="68580" marR="68580" marT="0" marB="0"/>
                </a:tc>
                <a:tc>
                  <a:txBody>
                    <a:bodyPr/>
                    <a:lstStyle/>
                    <a:p>
                      <a:pPr algn="just">
                        <a:lnSpc>
                          <a:spcPct val="150000"/>
                        </a:lnSpc>
                        <a:spcAft>
                          <a:spcPts val="0"/>
                        </a:spcAft>
                      </a:pPr>
                      <a:r>
                        <a:rPr lang="es-ES" sz="1800" dirty="0">
                          <a:effectLst/>
                        </a:rPr>
                        <a:t>Frío Andino</a:t>
                      </a:r>
                      <a:endParaRPr lang="es-ES" sz="1800" dirty="0">
                        <a:effectLst/>
                        <a:latin typeface="Calibri"/>
                        <a:ea typeface="Calibri"/>
                        <a:cs typeface="Times New Roman"/>
                      </a:endParaRPr>
                    </a:p>
                  </a:txBody>
                  <a:tcPr marL="68580" marR="68580" marT="0" marB="0"/>
                </a:tc>
              </a:tr>
              <a:tr h="288032">
                <a:tc>
                  <a:txBody>
                    <a:bodyPr/>
                    <a:lstStyle/>
                    <a:p>
                      <a:pPr algn="just">
                        <a:lnSpc>
                          <a:spcPct val="150000"/>
                        </a:lnSpc>
                        <a:spcAft>
                          <a:spcPts val="0"/>
                        </a:spcAft>
                      </a:pPr>
                      <a:r>
                        <a:rPr lang="es-ES" sz="1800">
                          <a:effectLst/>
                        </a:rPr>
                        <a:t>Temperatura</a:t>
                      </a:r>
                      <a:endParaRPr lang="es-ES" sz="1800">
                        <a:effectLst/>
                        <a:latin typeface="Calibri"/>
                        <a:ea typeface="Calibri"/>
                        <a:cs typeface="Times New Roman"/>
                      </a:endParaRPr>
                    </a:p>
                  </a:txBody>
                  <a:tcPr marL="68580" marR="68580" marT="0" marB="0"/>
                </a:tc>
                <a:tc>
                  <a:txBody>
                    <a:bodyPr/>
                    <a:lstStyle/>
                    <a:p>
                      <a:pPr algn="just">
                        <a:lnSpc>
                          <a:spcPct val="150000"/>
                        </a:lnSpc>
                        <a:spcAft>
                          <a:spcPts val="0"/>
                        </a:spcAft>
                      </a:pPr>
                      <a:r>
                        <a:rPr lang="es-ES" sz="1800">
                          <a:effectLst/>
                        </a:rPr>
                        <a:t>10°C - 15°C</a:t>
                      </a:r>
                      <a:endParaRPr lang="es-ES" sz="1800">
                        <a:effectLst/>
                        <a:latin typeface="Calibri"/>
                        <a:ea typeface="Calibri"/>
                        <a:cs typeface="Times New Roman"/>
                      </a:endParaRPr>
                    </a:p>
                  </a:txBody>
                  <a:tcPr marL="68580" marR="68580" marT="0" marB="0"/>
                </a:tc>
              </a:tr>
              <a:tr h="288032">
                <a:tc>
                  <a:txBody>
                    <a:bodyPr/>
                    <a:lstStyle/>
                    <a:p>
                      <a:pPr algn="just">
                        <a:lnSpc>
                          <a:spcPct val="150000"/>
                        </a:lnSpc>
                        <a:spcAft>
                          <a:spcPts val="0"/>
                        </a:spcAft>
                      </a:pPr>
                      <a:r>
                        <a:rPr lang="es-ES" sz="1800">
                          <a:effectLst/>
                        </a:rPr>
                        <a:t>Extensión </a:t>
                      </a:r>
                      <a:endParaRPr lang="es-ES" sz="1800">
                        <a:effectLst/>
                        <a:latin typeface="Calibri"/>
                        <a:ea typeface="Calibri"/>
                        <a:cs typeface="Times New Roman"/>
                      </a:endParaRPr>
                    </a:p>
                  </a:txBody>
                  <a:tcPr marL="68580" marR="68580" marT="0" marB="0"/>
                </a:tc>
                <a:tc>
                  <a:txBody>
                    <a:bodyPr/>
                    <a:lstStyle/>
                    <a:p>
                      <a:pPr algn="just">
                        <a:lnSpc>
                          <a:spcPct val="150000"/>
                        </a:lnSpc>
                        <a:spcAft>
                          <a:spcPts val="0"/>
                        </a:spcAft>
                      </a:pPr>
                      <a:r>
                        <a:rPr lang="es-ES" sz="1800">
                          <a:effectLst/>
                        </a:rPr>
                        <a:t>549,01 Km²</a:t>
                      </a:r>
                      <a:endParaRPr lang="es-ES" sz="1800">
                        <a:effectLst/>
                        <a:latin typeface="Calibri"/>
                        <a:ea typeface="Calibri"/>
                        <a:cs typeface="Times New Roman"/>
                      </a:endParaRPr>
                    </a:p>
                  </a:txBody>
                  <a:tcPr marL="68580" marR="68580" marT="0" marB="0"/>
                </a:tc>
              </a:tr>
              <a:tr h="288032">
                <a:tc>
                  <a:txBody>
                    <a:bodyPr/>
                    <a:lstStyle/>
                    <a:p>
                      <a:pPr algn="just">
                        <a:lnSpc>
                          <a:spcPct val="150000"/>
                        </a:lnSpc>
                        <a:spcAft>
                          <a:spcPts val="0"/>
                        </a:spcAft>
                      </a:pPr>
                      <a:r>
                        <a:rPr lang="es-ES" sz="1800" dirty="0">
                          <a:effectLst/>
                        </a:rPr>
                        <a:t>Latitud </a:t>
                      </a:r>
                      <a:endParaRPr lang="es-ES" sz="18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es-ES" sz="1800">
                          <a:effectLst/>
                        </a:rPr>
                        <a:t>0,619363</a:t>
                      </a:r>
                      <a:endParaRPr lang="es-ES" sz="1800">
                        <a:effectLst/>
                        <a:latin typeface="Calibri"/>
                        <a:ea typeface="Calibri"/>
                        <a:cs typeface="Times New Roman"/>
                      </a:endParaRPr>
                    </a:p>
                  </a:txBody>
                  <a:tcPr marL="68580" marR="68580" marT="0" marB="0"/>
                </a:tc>
              </a:tr>
              <a:tr h="288032">
                <a:tc>
                  <a:txBody>
                    <a:bodyPr/>
                    <a:lstStyle/>
                    <a:p>
                      <a:pPr algn="just">
                        <a:lnSpc>
                          <a:spcPct val="150000"/>
                        </a:lnSpc>
                        <a:spcAft>
                          <a:spcPts val="0"/>
                        </a:spcAft>
                      </a:pPr>
                      <a:r>
                        <a:rPr lang="es-ES" sz="1800" dirty="0">
                          <a:effectLst/>
                        </a:rPr>
                        <a:t>Longitud </a:t>
                      </a:r>
                      <a:endParaRPr lang="es-ES" sz="18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es-ES" sz="1800" dirty="0">
                          <a:effectLst/>
                        </a:rPr>
                        <a:t>-77,9389</a:t>
                      </a:r>
                      <a:endParaRPr lang="es-E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833229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lnSpcReduction="10000"/>
          </a:bodyPr>
          <a:lstStyle/>
          <a:p>
            <a:pPr algn="just"/>
            <a:r>
              <a:rPr lang="es-ES" dirty="0"/>
              <a:t>El desarrollo de este proyecto inició con la recopilación de la siguiente información</a:t>
            </a:r>
            <a:r>
              <a:rPr lang="es-ES" dirty="0" smtClean="0"/>
              <a:t>:</a:t>
            </a:r>
            <a:r>
              <a:rPr lang="es-ES" dirty="0"/>
              <a:t> </a:t>
            </a:r>
          </a:p>
          <a:p>
            <a:pPr marL="342900" lvl="0" indent="-342900" algn="just">
              <a:buFont typeface="Wingdings" pitchFamily="2" charset="2"/>
              <a:buChar char="§"/>
            </a:pPr>
            <a:r>
              <a:rPr lang="es-ES" dirty="0"/>
              <a:t>Visita de 30 días en horarios de faenamiento y recepción de animales para ver el funcionamiento.</a:t>
            </a:r>
          </a:p>
          <a:p>
            <a:pPr marL="342900" lvl="0" indent="-342900" algn="just">
              <a:buFont typeface="Wingdings" pitchFamily="2" charset="2"/>
              <a:buChar char="§"/>
            </a:pPr>
            <a:r>
              <a:rPr lang="es-ES" dirty="0"/>
              <a:t>Infraestructura, instalaciones, equipos y personal que labora en el centro de faenamiento.</a:t>
            </a:r>
          </a:p>
          <a:p>
            <a:pPr marL="342900" lvl="0" indent="-342900" algn="just">
              <a:buFont typeface="Wingdings" pitchFamily="2" charset="2"/>
              <a:buChar char="§"/>
            </a:pPr>
            <a:r>
              <a:rPr lang="es-ES" dirty="0"/>
              <a:t>Actividades del proceso de faenamiento.</a:t>
            </a:r>
          </a:p>
          <a:p>
            <a:pPr marL="342900" lvl="0" indent="-342900" algn="just">
              <a:buFont typeface="Wingdings" pitchFamily="2" charset="2"/>
              <a:buChar char="§"/>
            </a:pPr>
            <a:r>
              <a:rPr lang="es-ES" dirty="0"/>
              <a:t>Entrevista con el personal del centro de faenamiento a nivel administrativo y de operarios</a:t>
            </a:r>
            <a:r>
              <a:rPr lang="es-ES" dirty="0" smtClean="0"/>
              <a:t>.</a:t>
            </a:r>
            <a:endParaRPr lang="es-ES" b="1" dirty="0" smtClean="0"/>
          </a:p>
          <a:p>
            <a:pPr marL="342900" indent="-342900" algn="just">
              <a:buFont typeface="Wingdings" pitchFamily="2" charset="2"/>
              <a:buChar char="ü"/>
            </a:pPr>
            <a:r>
              <a:rPr lang="es-ES" b="1" dirty="0" smtClean="0"/>
              <a:t>DIAGNÓSTICO DEL CUMPLIMIENTO DE LA LEY DE MATADEROS, EL REGLAMENTO DE BPM Y EL CODEX ALIMENTARIUS.</a:t>
            </a:r>
          </a:p>
          <a:p>
            <a:pPr algn="just"/>
            <a:r>
              <a:rPr lang="es-ES" dirty="0"/>
              <a:t>El diagnóstico inicial del Centro de Faenamiento del Cantón Espejo, se realizó mediante el uso de una Lista de Verificación basada en los distintos artículos y normativas que se exigen en la Ley de Mataderos (1996) Registro Oficial Nº 969, </a:t>
            </a:r>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III</a:t>
            </a:r>
            <a:endParaRPr lang="es-ES" dirty="0"/>
          </a:p>
        </p:txBody>
      </p:sp>
    </p:spTree>
    <p:extLst>
      <p:ext uri="{BB962C8B-B14F-4D97-AF65-F5344CB8AC3E}">
        <p14:creationId xmlns:p14="http://schemas.microsoft.com/office/powerpoint/2010/main" val="2718766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algn="just"/>
            <a:r>
              <a:rPr lang="es-ES" dirty="0"/>
              <a:t> el Reglamento de Buenas Prácticas de Manufactura (2002) Registro Oficial Nº 696, y el Codex </a:t>
            </a:r>
            <a:r>
              <a:rPr lang="es-ES" dirty="0" err="1"/>
              <a:t>Alimentarius</a:t>
            </a:r>
            <a:r>
              <a:rPr lang="es-ES" dirty="0"/>
              <a:t> CAC/RCP 58-2005, misma que permite evaluar los aspectos relacionados a:</a:t>
            </a:r>
          </a:p>
          <a:p>
            <a:pPr marL="457200" lvl="0" indent="-457200" algn="just">
              <a:buFont typeface="+mj-lt"/>
              <a:buAutoNum type="arabicPeriod"/>
            </a:pPr>
            <a:r>
              <a:rPr lang="es-ES" dirty="0" smtClean="0"/>
              <a:t>Transporte </a:t>
            </a:r>
            <a:r>
              <a:rPr lang="es-ES" dirty="0"/>
              <a:t>del ganado a </a:t>
            </a:r>
            <a:r>
              <a:rPr lang="es-ES" dirty="0" smtClean="0"/>
              <a:t>sacrificio.</a:t>
            </a:r>
          </a:p>
          <a:p>
            <a:pPr marL="457200" lvl="0" indent="-457200" algn="just">
              <a:buFont typeface="+mj-lt"/>
              <a:buAutoNum type="arabicPeriod"/>
            </a:pPr>
            <a:r>
              <a:rPr lang="es-ES" dirty="0" smtClean="0"/>
              <a:t>Estructura</a:t>
            </a:r>
            <a:r>
              <a:rPr lang="es-ES" dirty="0"/>
              <a:t>, diseño e higiene de las instalaciones con uso de </a:t>
            </a:r>
            <a:r>
              <a:rPr lang="es-ES" dirty="0" smtClean="0"/>
              <a:t>POES.</a:t>
            </a:r>
          </a:p>
          <a:p>
            <a:pPr marL="457200" lvl="0" indent="-457200" algn="just">
              <a:buFont typeface="+mj-lt"/>
              <a:buAutoNum type="arabicPeriod"/>
            </a:pPr>
            <a:r>
              <a:rPr lang="es-ES" dirty="0" smtClean="0"/>
              <a:t>Equipos </a:t>
            </a:r>
            <a:r>
              <a:rPr lang="es-ES" dirty="0"/>
              <a:t>y </a:t>
            </a:r>
            <a:r>
              <a:rPr lang="es-ES" dirty="0" smtClean="0"/>
              <a:t>utensilios.</a:t>
            </a:r>
          </a:p>
          <a:p>
            <a:pPr marL="457200" lvl="0" indent="-457200" algn="just">
              <a:buFont typeface="+mj-lt"/>
              <a:buAutoNum type="arabicPeriod"/>
            </a:pPr>
            <a:r>
              <a:rPr lang="es-ES" dirty="0" smtClean="0"/>
              <a:t>Personal.</a:t>
            </a:r>
          </a:p>
          <a:p>
            <a:pPr marL="457200" lvl="0" indent="-457200" algn="just">
              <a:buFont typeface="+mj-lt"/>
              <a:buAutoNum type="arabicPeriod"/>
            </a:pPr>
            <a:r>
              <a:rPr lang="es-ES" dirty="0" smtClean="0"/>
              <a:t>Recepción </a:t>
            </a:r>
            <a:r>
              <a:rPr lang="es-ES" dirty="0"/>
              <a:t>e higiene de materias </a:t>
            </a:r>
            <a:r>
              <a:rPr lang="es-ES" dirty="0" smtClean="0"/>
              <a:t>primas.</a:t>
            </a:r>
          </a:p>
          <a:p>
            <a:pPr marL="457200" lvl="0" indent="-457200" algn="just">
              <a:buFont typeface="+mj-lt"/>
              <a:buAutoNum type="arabicPeriod"/>
            </a:pPr>
            <a:r>
              <a:rPr lang="es-ES" dirty="0" smtClean="0"/>
              <a:t>Control </a:t>
            </a:r>
            <a:r>
              <a:rPr lang="es-ES" dirty="0"/>
              <a:t>del proceso de </a:t>
            </a:r>
            <a:r>
              <a:rPr lang="es-ES" dirty="0" smtClean="0"/>
              <a:t>producción.</a:t>
            </a:r>
          </a:p>
          <a:p>
            <a:pPr marL="457200" lvl="0" indent="-457200" algn="just">
              <a:buFont typeface="+mj-lt"/>
              <a:buAutoNum type="arabicPeriod"/>
            </a:pPr>
            <a:r>
              <a:rPr lang="es-ES" dirty="0" smtClean="0"/>
              <a:t>Almacenamiento </a:t>
            </a:r>
            <a:r>
              <a:rPr lang="es-ES" dirty="0"/>
              <a:t>y transporte del producto terminado.</a:t>
            </a:r>
          </a:p>
          <a:p>
            <a:pPr marL="342900" indent="-342900" algn="just">
              <a:buFont typeface="Wingdings" pitchFamily="2" charset="2"/>
              <a:buChar char="ü"/>
            </a:pPr>
            <a:r>
              <a:rPr lang="es-ES" b="1" dirty="0" smtClean="0"/>
              <a:t>ELABORACIÓN DE UN MANUAL DE BUENAS PRÁCTICAS DE MANUFACTURA PARA EL CENTRO DE FAENAMIENTO EN EL CANTÓN ESPEJO. </a:t>
            </a:r>
            <a:endParaRPr lang="es-ES" dirty="0"/>
          </a:p>
          <a:p>
            <a:pPr algn="just"/>
            <a:endParaRPr lang="es-ES" dirty="0" smtClean="0"/>
          </a:p>
          <a:p>
            <a:pPr algn="just"/>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III</a:t>
            </a:r>
            <a:endParaRPr lang="es-ES" dirty="0"/>
          </a:p>
        </p:txBody>
      </p:sp>
    </p:spTree>
    <p:extLst>
      <p:ext uri="{BB962C8B-B14F-4D97-AF65-F5344CB8AC3E}">
        <p14:creationId xmlns:p14="http://schemas.microsoft.com/office/powerpoint/2010/main" val="362366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lgn="just">
              <a:buFont typeface="Wingdings" pitchFamily="2" charset="2"/>
              <a:buChar char="ü"/>
            </a:pPr>
            <a:r>
              <a:rPr lang="es-ES" b="1" dirty="0" smtClean="0"/>
              <a:t>ELABORACIÓN DEL PLAN DE CAPACITACIÓN PARA PERSONAL MANIPULADOR.</a:t>
            </a:r>
          </a:p>
          <a:p>
            <a:pPr algn="just"/>
            <a:endParaRPr lang="es-ES" b="1" dirty="0" smtClean="0"/>
          </a:p>
          <a:p>
            <a:pPr marL="342900" indent="-342900" algn="just">
              <a:buFont typeface="Wingdings" pitchFamily="2" charset="2"/>
              <a:buChar char="ü"/>
            </a:pPr>
            <a:r>
              <a:rPr lang="es-ES" b="1" dirty="0" smtClean="0"/>
              <a:t>MATERIALES Y EQUIPOS.</a:t>
            </a:r>
            <a:endParaRPr lang="es-ES" dirty="0" smtClean="0"/>
          </a:p>
          <a:p>
            <a:pPr algn="just"/>
            <a:r>
              <a:rPr lang="es-ES" sz="2400" b="1" dirty="0"/>
              <a:t> </a:t>
            </a:r>
            <a:r>
              <a:rPr lang="es-ES" sz="2400" dirty="0" smtClean="0"/>
              <a:t>Se </a:t>
            </a:r>
            <a:r>
              <a:rPr lang="es-ES" sz="2400" dirty="0"/>
              <a:t>utilizó material legislativo (Normas INEN, Decreto Presidencial 3253), material bibliográfico (libros, revistas, manuales, internet, etc.) y todo lo referente a material de oficina (hojas, computador, impresora, etc.)</a:t>
            </a:r>
            <a:endParaRPr lang="es-ES" dirty="0"/>
          </a:p>
          <a:p>
            <a:pPr algn="just"/>
            <a:endParaRPr lang="es-ES" dirty="0" smtClean="0"/>
          </a:p>
          <a:p>
            <a:pPr algn="just"/>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III</a:t>
            </a:r>
            <a:endParaRPr lang="es-ES" dirty="0"/>
          </a:p>
        </p:txBody>
      </p:sp>
    </p:spTree>
    <p:extLst>
      <p:ext uri="{BB962C8B-B14F-4D97-AF65-F5344CB8AC3E}">
        <p14:creationId xmlns:p14="http://schemas.microsoft.com/office/powerpoint/2010/main" val="1333737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lgn="just">
              <a:buFont typeface="Arial" pitchFamily="34" charset="0"/>
              <a:buChar char="•"/>
            </a:pPr>
            <a:r>
              <a:rPr lang="es-ES" b="1" dirty="0" smtClean="0"/>
              <a:t>RESULTADOS Y DISCUCIONES.</a:t>
            </a:r>
          </a:p>
          <a:p>
            <a:pPr algn="just"/>
            <a:r>
              <a:rPr lang="es-ES" dirty="0"/>
              <a:t>El Centro de Faenamiento cuenta con 2 empleados en el área administrativa y técnica (administrador y médico veterinario), 4 operarios y 1 chofer.</a:t>
            </a:r>
          </a:p>
          <a:p>
            <a:pPr algn="just"/>
            <a:r>
              <a:rPr lang="es-ES" dirty="0"/>
              <a:t> </a:t>
            </a:r>
            <a:r>
              <a:rPr lang="es-ES" dirty="0" smtClean="0"/>
              <a:t>El </a:t>
            </a:r>
            <a:r>
              <a:rPr lang="es-ES" dirty="0"/>
              <a:t>Centro de Faenamiento en la actualidad dispone con las siguientes instalaciones:</a:t>
            </a:r>
          </a:p>
          <a:p>
            <a:pPr marL="457200" indent="-457200" algn="just">
              <a:buFont typeface="+mj-lt"/>
              <a:buAutoNum type="arabicPeriod"/>
            </a:pPr>
            <a:r>
              <a:rPr lang="es-ES" dirty="0" smtClean="0"/>
              <a:t>Instalaciones </a:t>
            </a:r>
            <a:r>
              <a:rPr lang="es-ES" dirty="0"/>
              <a:t>utilizadas en el faenamiento de ganado: corralas para la recepción y estancia del ganado bovino, corrales para la recepción y estancia del ganado porcino, área de descarga tanto para bovinos y porcinos, patio de maniobras, planta para el faenamiento de bovinos y porcinos, área de lavado de vísceras, cuarto frío, área para patas cabezas y cueros.</a:t>
            </a:r>
          </a:p>
          <a:p>
            <a:pPr marL="457200" lvl="0" indent="-457200" algn="just">
              <a:buFont typeface="+mj-lt"/>
              <a:buAutoNum type="arabicPeriod"/>
            </a:pPr>
            <a:r>
              <a:rPr lang="es-ES" dirty="0"/>
              <a:t>Otras instalaciones: oficina administrativa, oficina para el médico veterinario, guardianía y cuartos no utilizados</a:t>
            </a:r>
            <a:r>
              <a:rPr lang="es-ES" dirty="0" smtClean="0"/>
              <a:t>.</a:t>
            </a: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IV</a:t>
            </a:r>
            <a:endParaRPr lang="es-ES" dirty="0"/>
          </a:p>
        </p:txBody>
      </p:sp>
    </p:spTree>
    <p:extLst>
      <p:ext uri="{BB962C8B-B14F-4D97-AF65-F5344CB8AC3E}">
        <p14:creationId xmlns:p14="http://schemas.microsoft.com/office/powerpoint/2010/main" val="328290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buFont typeface="Arial" pitchFamily="34" charset="0"/>
              <a:buChar char="•"/>
            </a:pPr>
            <a:r>
              <a:rPr lang="es-ES" b="1" dirty="0" smtClean="0"/>
              <a:t>RESULTADOS DE LA AUDITORIA EFECTUADA AL CENTRO DE FAENAMIENTO EN EL CANTÓN ESPEJO.</a:t>
            </a:r>
          </a:p>
          <a:p>
            <a:endParaRPr lang="es-ES" b="1" dirty="0" smtClean="0"/>
          </a:p>
          <a:p>
            <a:pPr algn="just"/>
            <a:r>
              <a:rPr lang="es-ES" dirty="0"/>
              <a:t>LISTA DE VERIFICACIÓN INICIAL DE BUENAS PRÁCTICAS DE MANUFACTURA, BASADO EN EL REGLAMENTO DE LA LEY DE MATADEROS, REGLAMENTO DE BUENAS PRÁCTICAS DE MANUFACTURA Y EL CODEX ALIMENTARIUS.</a:t>
            </a:r>
            <a:endParaRPr lang="es-ES"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IV</a:t>
            </a:r>
            <a:endParaRPr lang="es-ES" dirty="0"/>
          </a:p>
        </p:txBody>
      </p:sp>
    </p:spTree>
    <p:extLst>
      <p:ext uri="{BB962C8B-B14F-4D97-AF65-F5344CB8AC3E}">
        <p14:creationId xmlns:p14="http://schemas.microsoft.com/office/powerpoint/2010/main" val="1539534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r>
              <a:rPr lang="es-ES" dirty="0" smtClean="0"/>
              <a:t>.</a:t>
            </a:r>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799883140"/>
              </p:ext>
            </p:extLst>
          </p:nvPr>
        </p:nvGraphicFramePr>
        <p:xfrm>
          <a:off x="179512" y="1124744"/>
          <a:ext cx="8856983" cy="5290466"/>
        </p:xfrm>
        <a:graphic>
          <a:graphicData uri="http://schemas.openxmlformats.org/drawingml/2006/table">
            <a:tbl>
              <a:tblPr firstRow="1" firstCol="1" bandRow="1">
                <a:tableStyleId>{775DCB02-9BB8-47FD-8907-85C794F793BA}</a:tableStyleId>
              </a:tblPr>
              <a:tblGrid>
                <a:gridCol w="504056"/>
                <a:gridCol w="229615"/>
                <a:gridCol w="274441"/>
                <a:gridCol w="4833001"/>
                <a:gridCol w="468471"/>
                <a:gridCol w="99128"/>
                <a:gridCol w="2448271"/>
              </a:tblGrid>
              <a:tr h="288032">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30638" marR="30638" marT="0" marB="0"/>
                </a:tc>
                <a:tc gridSpan="2">
                  <a:txBody>
                    <a:bodyPr/>
                    <a:lstStyle/>
                    <a:p>
                      <a:pPr algn="ctr">
                        <a:lnSpc>
                          <a:spcPct val="115000"/>
                        </a:lnSpc>
                        <a:spcAft>
                          <a:spcPts val="0"/>
                        </a:spcAft>
                      </a:pPr>
                      <a:r>
                        <a:rPr lang="es-ES" sz="1200" dirty="0">
                          <a:effectLst/>
                        </a:rPr>
                        <a:t>ART.</a:t>
                      </a:r>
                      <a:endParaRPr lang="es-ES" sz="1200" dirty="0">
                        <a:effectLst/>
                        <a:latin typeface="Calibri"/>
                        <a:ea typeface="Calibri"/>
                        <a:cs typeface="Times New Roman"/>
                      </a:endParaRPr>
                    </a:p>
                  </a:txBody>
                  <a:tcPr marL="30638" marR="30638" marT="0" marB="0"/>
                </a:tc>
                <a:tc hMerge="1">
                  <a:txBody>
                    <a:bodyPr/>
                    <a:lstStyle/>
                    <a:p>
                      <a:pPr algn="ctr">
                        <a:lnSpc>
                          <a:spcPct val="115000"/>
                        </a:lnSpc>
                        <a:spcAft>
                          <a:spcPts val="0"/>
                        </a:spcAft>
                      </a:pPr>
                      <a:endParaRPr lang="es-ES" sz="1200" dirty="0">
                        <a:effectLst/>
                        <a:latin typeface="Calibri"/>
                        <a:ea typeface="Calibri"/>
                        <a:cs typeface="Times New Roman"/>
                      </a:endParaRPr>
                    </a:p>
                  </a:txBody>
                  <a:tcPr marL="30638" marR="30638" marT="0" marB="0"/>
                </a:tc>
                <a:tc>
                  <a:txBody>
                    <a:bodyPr/>
                    <a:lstStyle/>
                    <a:p>
                      <a:pPr algn="ctr">
                        <a:lnSpc>
                          <a:spcPct val="115000"/>
                        </a:lnSpc>
                        <a:spcAft>
                          <a:spcPts val="0"/>
                        </a:spcAft>
                      </a:pPr>
                      <a:r>
                        <a:rPr lang="es-ES" sz="1200" dirty="0">
                          <a:effectLst/>
                        </a:rPr>
                        <a:t>Consideración a evaluar</a:t>
                      </a:r>
                      <a:endParaRPr lang="es-ES" sz="1200" dirty="0">
                        <a:effectLst/>
                        <a:latin typeface="Calibri"/>
                        <a:ea typeface="Calibri"/>
                        <a:cs typeface="Times New Roman"/>
                      </a:endParaRPr>
                    </a:p>
                  </a:txBody>
                  <a:tcPr marL="30638" marR="30638" marT="0" marB="0"/>
                </a:tc>
                <a:tc gridSpan="2">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30638" marR="30638" marT="0" marB="0"/>
                </a:tc>
              </a:tr>
              <a:tr h="227313">
                <a:tc gridSpan="7">
                  <a:txBody>
                    <a:bodyPr/>
                    <a:lstStyle/>
                    <a:p>
                      <a:pPr>
                        <a:lnSpc>
                          <a:spcPct val="115000"/>
                        </a:lnSpc>
                        <a:spcAft>
                          <a:spcPts val="0"/>
                        </a:spcAft>
                      </a:pPr>
                      <a:r>
                        <a:rPr lang="es-ES" sz="1200">
                          <a:effectLst/>
                        </a:rPr>
                        <a:t>Establecimiento e Instalaciones</a:t>
                      </a:r>
                      <a:endParaRPr lang="es-ES" sz="1200">
                        <a:effectLst/>
                        <a:latin typeface="Calibri"/>
                        <a:ea typeface="Calibri"/>
                        <a:cs typeface="Times New Roman"/>
                      </a:endParaRPr>
                    </a:p>
                  </a:txBody>
                  <a:tcPr marL="30638" marR="30638"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70172">
                <a:tc rowSpan="13">
                  <a:txBody>
                    <a:bodyPr/>
                    <a:lstStyle/>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 </a:t>
                      </a:r>
                    </a:p>
                    <a:p>
                      <a:pPr algn="ctr">
                        <a:lnSpc>
                          <a:spcPct val="115000"/>
                        </a:lnSpc>
                        <a:spcAft>
                          <a:spcPts val="0"/>
                        </a:spcAft>
                      </a:pPr>
                      <a:r>
                        <a:rPr lang="es-ES" sz="1200">
                          <a:effectLst/>
                        </a:rPr>
                        <a:t>L.M.</a:t>
                      </a:r>
                      <a:endParaRPr lang="es-ES" sz="1200">
                        <a:effectLst/>
                        <a:latin typeface="Calibri"/>
                        <a:ea typeface="Calibri"/>
                        <a:cs typeface="Times New Roman"/>
                      </a:endParaRPr>
                    </a:p>
                  </a:txBody>
                  <a:tcPr marL="30638" marR="30638" marT="0" marB="0"/>
                </a:tc>
                <a:tc>
                  <a:txBody>
                    <a:bodyPr/>
                    <a:lstStyle/>
                    <a:p>
                      <a:pPr algn="ctr">
                        <a:lnSpc>
                          <a:spcPct val="115000"/>
                        </a:lnSpc>
                        <a:spcAft>
                          <a:spcPts val="0"/>
                        </a:spcAft>
                      </a:pPr>
                      <a:r>
                        <a:rPr lang="es-ES" sz="1200">
                          <a:effectLst/>
                        </a:rPr>
                        <a:t>8a</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dirty="0">
                          <a:effectLst/>
                        </a:rPr>
                        <a:t>El camal, se encuentra alejado de centros poblados, por lo menos a 1Km de distancia, con vías que garanticen el fácil acceso.</a:t>
                      </a:r>
                      <a:endParaRPr lang="es-ES" sz="1200" dirty="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Se encuentra dentro de la urbe.</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406115">
                <a:tc vMerge="1">
                  <a:txBody>
                    <a:bodyPr/>
                    <a:lstStyle/>
                    <a:p>
                      <a:endParaRPr lang="es-ES"/>
                    </a:p>
                  </a:txBody>
                  <a:tcPr/>
                </a:tc>
                <a:tc>
                  <a:txBody>
                    <a:bodyPr/>
                    <a:lstStyle/>
                    <a:p>
                      <a:pPr algn="ctr">
                        <a:lnSpc>
                          <a:spcPct val="115000"/>
                        </a:lnSpc>
                        <a:spcAft>
                          <a:spcPts val="0"/>
                        </a:spcAft>
                      </a:pPr>
                      <a:r>
                        <a:rPr lang="es-ES" sz="1200" dirty="0">
                          <a:effectLst/>
                        </a:rPr>
                        <a:t>8a</a:t>
                      </a:r>
                      <a:endParaRPr lang="es-ES" sz="1200" dirty="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No debe existir en sus alrededores focos de insalubridad ambiental.</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470172">
                <a:tc vMerge="1">
                  <a:txBody>
                    <a:bodyPr/>
                    <a:lstStyle/>
                    <a:p>
                      <a:endParaRPr lang="es-ES"/>
                    </a:p>
                  </a:txBody>
                  <a:tcPr/>
                </a:tc>
                <a:tc>
                  <a:txBody>
                    <a:bodyPr/>
                    <a:lstStyle/>
                    <a:p>
                      <a:pPr algn="ctr">
                        <a:lnSpc>
                          <a:spcPct val="115000"/>
                        </a:lnSpc>
                        <a:spcAft>
                          <a:spcPts val="0"/>
                        </a:spcAft>
                      </a:pPr>
                      <a:r>
                        <a:rPr lang="es-ES" sz="1200">
                          <a:effectLst/>
                        </a:rPr>
                        <a:t>8c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La planta está controlada de tal manera que se impida el ingreso de personas, animales y vehículos sin la respectiva autorización.</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674665">
                <a:tc vMerge="1">
                  <a:txBody>
                    <a:bodyPr/>
                    <a:lstStyle/>
                    <a:p>
                      <a:endParaRPr lang="es-ES"/>
                    </a:p>
                  </a:txBody>
                  <a:tcPr/>
                </a:tc>
                <a:tc>
                  <a:txBody>
                    <a:bodyPr/>
                    <a:lstStyle/>
                    <a:p>
                      <a:pPr algn="ctr">
                        <a:lnSpc>
                          <a:spcPct val="115000"/>
                        </a:lnSpc>
                        <a:spcAft>
                          <a:spcPts val="0"/>
                        </a:spcAft>
                      </a:pPr>
                      <a:r>
                        <a:rPr lang="es-ES" sz="1200">
                          <a:effectLst/>
                        </a:rPr>
                        <a:t>8d</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Existe un patio para maniobras de vehículos, rampas para carga y descarga de animales, con instalaciones para la limpieza y desinfección.</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449775">
                <a:tc vMerge="1">
                  <a:txBody>
                    <a:bodyPr/>
                    <a:lstStyle/>
                    <a:p>
                      <a:endParaRPr lang="es-ES"/>
                    </a:p>
                  </a:txBody>
                  <a:tcPr/>
                </a:tc>
                <a:tc>
                  <a:txBody>
                    <a:bodyPr/>
                    <a:lstStyle/>
                    <a:p>
                      <a:pPr algn="ctr">
                        <a:lnSpc>
                          <a:spcPct val="115000"/>
                        </a:lnSpc>
                        <a:spcAft>
                          <a:spcPts val="0"/>
                        </a:spcAft>
                      </a:pPr>
                      <a:r>
                        <a:rPr lang="es-ES" sz="1200">
                          <a:effectLst/>
                        </a:rPr>
                        <a:t>8d</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Se dispone de una sala de matanza de emergencia o Matadero Sanitario.</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Inexistencia total.</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470172">
                <a:tc vMerge="1">
                  <a:txBody>
                    <a:bodyPr/>
                    <a:lstStyle/>
                    <a:p>
                      <a:endParaRPr lang="es-ES"/>
                    </a:p>
                  </a:txBody>
                  <a:tcPr/>
                </a:tc>
                <a:tc>
                  <a:txBody>
                    <a:bodyPr/>
                    <a:lstStyle/>
                    <a:p>
                      <a:pPr algn="ctr">
                        <a:lnSpc>
                          <a:spcPct val="115000"/>
                        </a:lnSpc>
                        <a:spcAft>
                          <a:spcPts val="0"/>
                        </a:spcAft>
                      </a:pPr>
                      <a:r>
                        <a:rPr lang="es-ES" sz="1200">
                          <a:effectLst/>
                        </a:rPr>
                        <a:t>8e</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La obra civil contempla la separación de las zonas limpias, intermedias y sucias.</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No existe una separación entre zona limpia e intermedia.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470172">
                <a:tc vMerge="1">
                  <a:txBody>
                    <a:bodyPr/>
                    <a:lstStyle/>
                    <a:p>
                      <a:endParaRPr lang="es-ES"/>
                    </a:p>
                  </a:txBody>
                  <a:tcPr/>
                </a:tc>
                <a:tc>
                  <a:txBody>
                    <a:bodyPr/>
                    <a:lstStyle/>
                    <a:p>
                      <a:pPr algn="ctr">
                        <a:lnSpc>
                          <a:spcPct val="115000"/>
                        </a:lnSpc>
                        <a:spcAft>
                          <a:spcPts val="0"/>
                        </a:spcAft>
                      </a:pPr>
                      <a:r>
                        <a:rPr lang="es-ES" sz="1200">
                          <a:effectLst/>
                        </a:rPr>
                        <a:t>8e</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Existen salas independientes para la recolección y lavado de vísceras, pieles, cabezas y patas.</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227313">
                <a:tc vMerge="1">
                  <a:txBody>
                    <a:bodyPr/>
                    <a:lstStyle/>
                    <a:p>
                      <a:endParaRPr lang="es-ES"/>
                    </a:p>
                  </a:txBody>
                  <a:tcPr/>
                </a:tc>
                <a:tc>
                  <a:txBody>
                    <a:bodyPr/>
                    <a:lstStyle/>
                    <a:p>
                      <a:pPr algn="ctr">
                        <a:lnSpc>
                          <a:spcPct val="115000"/>
                        </a:lnSpc>
                        <a:spcAft>
                          <a:spcPts val="0"/>
                        </a:spcAft>
                      </a:pPr>
                      <a:r>
                        <a:rPr lang="es-ES" sz="1200">
                          <a:effectLst/>
                        </a:rPr>
                        <a:t>8e</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Cuenta con un área de oreo de las canales.</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227313">
                <a:tc vMerge="1">
                  <a:txBody>
                    <a:bodyPr/>
                    <a:lstStyle/>
                    <a:p>
                      <a:endParaRPr lang="es-ES"/>
                    </a:p>
                  </a:txBody>
                  <a:tcPr/>
                </a:tc>
                <a:tc>
                  <a:txBody>
                    <a:bodyPr/>
                    <a:lstStyle/>
                    <a:p>
                      <a:pPr algn="ctr">
                        <a:lnSpc>
                          <a:spcPct val="115000"/>
                        </a:lnSpc>
                        <a:spcAft>
                          <a:spcPts val="0"/>
                        </a:spcAft>
                      </a:pPr>
                      <a:r>
                        <a:rPr lang="es-ES" sz="1200">
                          <a:effectLst/>
                        </a:rPr>
                        <a:t>8e</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Existe un área destinada para la refrigeración de canales.</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227313">
                <a:tc vMerge="1">
                  <a:txBody>
                    <a:bodyPr/>
                    <a:lstStyle/>
                    <a:p>
                      <a:endParaRPr lang="es-ES"/>
                    </a:p>
                  </a:txBody>
                  <a:tcPr/>
                </a:tc>
                <a:tc>
                  <a:txBody>
                    <a:bodyPr/>
                    <a:lstStyle/>
                    <a:p>
                      <a:pPr algn="ctr">
                        <a:lnSpc>
                          <a:spcPct val="115000"/>
                        </a:lnSpc>
                        <a:spcAft>
                          <a:spcPts val="0"/>
                        </a:spcAft>
                      </a:pPr>
                      <a:r>
                        <a:rPr lang="es-ES" sz="1200">
                          <a:effectLst/>
                        </a:rPr>
                        <a:t>8f</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Dispone de un laboratorio general y ambulante.</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No existe.</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227313">
                <a:tc vMerge="1">
                  <a:txBody>
                    <a:bodyPr/>
                    <a:lstStyle/>
                    <a:p>
                      <a:endParaRPr lang="es-ES"/>
                    </a:p>
                  </a:txBody>
                  <a:tcPr/>
                </a:tc>
                <a:tc>
                  <a:txBody>
                    <a:bodyPr/>
                    <a:lstStyle/>
                    <a:p>
                      <a:pPr algn="ctr">
                        <a:lnSpc>
                          <a:spcPct val="115000"/>
                        </a:lnSpc>
                        <a:spcAft>
                          <a:spcPts val="0"/>
                        </a:spcAft>
                      </a:pPr>
                      <a:r>
                        <a:rPr lang="es-ES" sz="1200">
                          <a:effectLst/>
                        </a:rPr>
                        <a:t>8f</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Existen oficinas para la administración.</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227313">
                <a:tc vMerge="1">
                  <a:txBody>
                    <a:bodyPr/>
                    <a:lstStyle/>
                    <a:p>
                      <a:endParaRPr lang="es-ES"/>
                    </a:p>
                  </a:txBody>
                  <a:tcPr/>
                </a:tc>
                <a:tc>
                  <a:txBody>
                    <a:bodyPr/>
                    <a:lstStyle/>
                    <a:p>
                      <a:pPr algn="ctr">
                        <a:lnSpc>
                          <a:spcPct val="115000"/>
                        </a:lnSpc>
                        <a:spcAft>
                          <a:spcPts val="0"/>
                        </a:spcAft>
                      </a:pPr>
                      <a:r>
                        <a:rPr lang="es-ES" sz="1200">
                          <a:effectLst/>
                        </a:rPr>
                        <a:t>8f</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Existen oficinas para el servicio veterinario.</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a:effectLst/>
                        <a:latin typeface="Calibri"/>
                        <a:ea typeface="Calibri"/>
                        <a:cs typeface="Times New Roman"/>
                      </a:endParaRPr>
                    </a:p>
                  </a:txBody>
                  <a:tcPr marL="30638" marR="30638" marT="0" marB="0"/>
                </a:tc>
              </a:tr>
              <a:tr h="227313">
                <a:tc vMerge="1">
                  <a:txBody>
                    <a:bodyPr/>
                    <a:lstStyle/>
                    <a:p>
                      <a:endParaRPr lang="es-ES"/>
                    </a:p>
                  </a:txBody>
                  <a:tcPr/>
                </a:tc>
                <a:tc>
                  <a:txBody>
                    <a:bodyPr/>
                    <a:lstStyle/>
                    <a:p>
                      <a:pPr algn="ctr">
                        <a:lnSpc>
                          <a:spcPct val="115000"/>
                        </a:lnSpc>
                        <a:spcAft>
                          <a:spcPts val="0"/>
                        </a:spcAft>
                      </a:pPr>
                      <a:r>
                        <a:rPr lang="es-ES" sz="1200">
                          <a:effectLst/>
                        </a:rPr>
                        <a:t>8f</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a:effectLst/>
                        </a:rPr>
                        <a:t>El camal dispone de una bodega.</a:t>
                      </a:r>
                      <a:endParaRPr lang="es-ES" sz="1200">
                        <a:effectLst/>
                        <a:latin typeface="Calibri"/>
                        <a:ea typeface="Calibri"/>
                        <a:cs typeface="Times New Roman"/>
                      </a:endParaRPr>
                    </a:p>
                  </a:txBody>
                  <a:tcPr marL="30638" marR="30638" marT="0" marB="0"/>
                </a:tc>
                <a:tc hMerge="1">
                  <a:txBody>
                    <a:bodyPr/>
                    <a:lstStyle/>
                    <a:p>
                      <a:endParaRPr lang="es-ES"/>
                    </a:p>
                  </a:txBody>
                  <a:tcPr/>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638" marR="30638" marT="0" marB="0"/>
                </a:tc>
                <a:tc gridSpan="2">
                  <a:txBody>
                    <a:bodyPr/>
                    <a:lstStyle/>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30638" marR="30638" marT="0" marB="0"/>
                </a:tc>
                <a:tc hMerge="1">
                  <a:txBody>
                    <a:bodyPr/>
                    <a:lstStyle/>
                    <a:p>
                      <a:pPr>
                        <a:lnSpc>
                          <a:spcPct val="115000"/>
                        </a:lnSpc>
                        <a:spcAft>
                          <a:spcPts val="0"/>
                        </a:spcAft>
                      </a:pPr>
                      <a:endParaRPr lang="es-ES" sz="500" dirty="0">
                        <a:effectLst/>
                        <a:latin typeface="Calibri"/>
                        <a:ea typeface="Calibri"/>
                        <a:cs typeface="Times New Roman"/>
                      </a:endParaRPr>
                    </a:p>
                  </a:txBody>
                  <a:tcPr marL="30638" marR="30638" marT="0" marB="0"/>
                </a:tc>
              </a:tr>
            </a:tbl>
          </a:graphicData>
        </a:graphic>
      </p:graphicFrame>
    </p:spTree>
    <p:extLst>
      <p:ext uri="{BB962C8B-B14F-4D97-AF65-F5344CB8AC3E}">
        <p14:creationId xmlns:p14="http://schemas.microsoft.com/office/powerpoint/2010/main" val="2673343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r>
              <a:rPr lang="es-ES" dirty="0" smtClean="0"/>
              <a:t>.</a:t>
            </a:r>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IV</a:t>
            </a:r>
            <a:endParaRPr lang="es-ES" dirty="0"/>
          </a:p>
        </p:txBody>
      </p:sp>
      <p:graphicFrame>
        <p:nvGraphicFramePr>
          <p:cNvPr id="3" name="2 Tabla"/>
          <p:cNvGraphicFramePr>
            <a:graphicFrameLocks noGrp="1"/>
          </p:cNvGraphicFramePr>
          <p:nvPr>
            <p:extLst>
              <p:ext uri="{D42A27DB-BD31-4B8C-83A1-F6EECF244321}">
                <p14:modId xmlns:p14="http://schemas.microsoft.com/office/powerpoint/2010/main" val="1077916815"/>
              </p:ext>
            </p:extLst>
          </p:nvPr>
        </p:nvGraphicFramePr>
        <p:xfrm>
          <a:off x="179512" y="985151"/>
          <a:ext cx="8856983" cy="5676249"/>
        </p:xfrm>
        <a:graphic>
          <a:graphicData uri="http://schemas.openxmlformats.org/drawingml/2006/table">
            <a:tbl>
              <a:tblPr firstRow="1" firstCol="1" bandRow="1">
                <a:tableStyleId>{775DCB02-9BB8-47FD-8907-85C794F793BA}</a:tableStyleId>
              </a:tblPr>
              <a:tblGrid>
                <a:gridCol w="504056"/>
                <a:gridCol w="432048"/>
                <a:gridCol w="4467704"/>
                <a:gridCol w="572856"/>
                <a:gridCol w="2803608"/>
                <a:gridCol w="76711"/>
              </a:tblGrid>
              <a:tr h="407113">
                <a:tc>
                  <a:txBody>
                    <a:bodyPr/>
                    <a:lstStyle/>
                    <a:p>
                      <a:pPr algn="ctr">
                        <a:lnSpc>
                          <a:spcPct val="115000"/>
                        </a:lnSpc>
                        <a:spcAft>
                          <a:spcPts val="0"/>
                        </a:spcAft>
                      </a:pPr>
                      <a:r>
                        <a:rPr lang="es-ES" sz="1200">
                          <a:effectLst/>
                        </a:rPr>
                        <a:t>REG.</a:t>
                      </a:r>
                      <a:endParaRPr lang="es-ES" sz="1200">
                        <a:effectLst/>
                        <a:latin typeface="Calibri"/>
                        <a:ea typeface="Calibri"/>
                        <a:cs typeface="Times New Roman"/>
                      </a:endParaRPr>
                    </a:p>
                  </a:txBody>
                  <a:tcPr marL="30161" marR="30161"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30161" marR="30161" marT="0" marB="0"/>
                </a:tc>
                <a:tc>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30161" marR="30161" marT="0" marB="0"/>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30161" marR="30161"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30161" marR="30161" marT="0" marB="0"/>
                </a:tc>
                <a:tc hMerge="1">
                  <a:txBody>
                    <a:bodyPr/>
                    <a:lstStyle/>
                    <a:p>
                      <a:endParaRPr lang="es-ES"/>
                    </a:p>
                  </a:txBody>
                  <a:tcPr/>
                </a:tc>
              </a:tr>
              <a:tr h="407113">
                <a:tc>
                  <a:txBody>
                    <a:bodyPr/>
                    <a:lstStyle/>
                    <a:p>
                      <a:pPr>
                        <a:lnSpc>
                          <a:spcPct val="115000"/>
                        </a:lnSpc>
                        <a:spcAft>
                          <a:spcPts val="0"/>
                        </a:spcAft>
                      </a:pPr>
                      <a:r>
                        <a:rPr lang="es-ES" sz="1200">
                          <a:effectLst/>
                        </a:rPr>
                        <a:t>L.M.</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8f</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Posee un horno crematorio.</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No existe.</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rowSpan="5">
                  <a:txBody>
                    <a:bodyPr/>
                    <a:lstStyle/>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B.P.M.</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3b</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El diseño y distribución permite el mantenimiento, limpieza y desinfección apropiada.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vMerge="1">
                  <a:txBody>
                    <a:bodyPr/>
                    <a:lstStyle/>
                    <a:p>
                      <a:endParaRPr lang="es-ES"/>
                    </a:p>
                  </a:txBody>
                  <a:tcPr/>
                </a:tc>
                <a:tc>
                  <a:txBody>
                    <a:bodyPr/>
                    <a:lstStyle/>
                    <a:p>
                      <a:pPr>
                        <a:lnSpc>
                          <a:spcPct val="115000"/>
                        </a:lnSpc>
                        <a:spcAft>
                          <a:spcPts val="0"/>
                        </a:spcAft>
                      </a:pPr>
                      <a:r>
                        <a:rPr lang="es-ES" sz="1200">
                          <a:effectLst/>
                        </a:rPr>
                        <a:t>3d</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Que facilite un control efectivo de plagas y se dificulte el acceso y refugio de las mismas.</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vMerge="1">
                  <a:txBody>
                    <a:bodyPr/>
                    <a:lstStyle/>
                    <a:p>
                      <a:endParaRPr lang="es-ES"/>
                    </a:p>
                  </a:txBody>
                  <a:tcPr/>
                </a:tc>
                <a:tc>
                  <a:txBody>
                    <a:bodyPr/>
                    <a:lstStyle/>
                    <a:p>
                      <a:pPr>
                        <a:lnSpc>
                          <a:spcPct val="115000"/>
                        </a:lnSpc>
                        <a:spcAft>
                          <a:spcPts val="0"/>
                        </a:spcAft>
                      </a:pPr>
                      <a:r>
                        <a:rPr lang="es-ES" sz="1200">
                          <a:effectLst/>
                        </a:rPr>
                        <a:t>5a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Se ofrece protección contra el polvo, materias extrañas, insectos aves y otros elementos del ambiente externo.</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03557">
                <a:tc vMerge="1">
                  <a:txBody>
                    <a:bodyPr/>
                    <a:lstStyle/>
                    <a:p>
                      <a:endParaRPr lang="es-ES"/>
                    </a:p>
                  </a:txBody>
                  <a:tcPr/>
                </a:tc>
                <a:tc>
                  <a:txBody>
                    <a:bodyPr/>
                    <a:lstStyle/>
                    <a:p>
                      <a:pPr>
                        <a:lnSpc>
                          <a:spcPct val="115000"/>
                        </a:lnSpc>
                        <a:spcAft>
                          <a:spcPts val="0"/>
                        </a:spcAft>
                      </a:pPr>
                      <a:r>
                        <a:rPr lang="es-ES" sz="1200">
                          <a:effectLst/>
                        </a:rPr>
                        <a:t>6a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Las diferentes áreas se encuentran señalizadas.</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5471">
                <a:tc vMerge="1">
                  <a:txBody>
                    <a:bodyPr/>
                    <a:lstStyle/>
                    <a:p>
                      <a:endParaRPr lang="es-ES"/>
                    </a:p>
                  </a:txBody>
                  <a:tcPr/>
                </a:tc>
                <a:tc>
                  <a:txBody>
                    <a:bodyPr/>
                    <a:lstStyle/>
                    <a:p>
                      <a:pPr>
                        <a:lnSpc>
                          <a:spcPct val="115000"/>
                        </a:lnSpc>
                        <a:spcAft>
                          <a:spcPts val="0"/>
                        </a:spcAft>
                      </a:pPr>
                      <a:r>
                        <a:rPr lang="es-ES" sz="1200">
                          <a:effectLst/>
                        </a:rPr>
                        <a:t>6c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En caso de utilizarse elementos inflamables, estos se encuentran alejados de la planta.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El gas para el flameado se encuentra a 50m del área de proceso.</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rowSpan="5">
                  <a:txBody>
                    <a:bodyPr/>
                    <a:lstStyle/>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C.A.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64</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Las zonas de insensibilización y sangrado se encuentran separadas de la zona de faenado.</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03557">
                <a:tc vMerge="1">
                  <a:txBody>
                    <a:bodyPr/>
                    <a:lstStyle/>
                    <a:p>
                      <a:endParaRPr lang="es-ES"/>
                    </a:p>
                  </a:txBody>
                  <a:tcPr/>
                </a:tc>
                <a:tc>
                  <a:txBody>
                    <a:bodyPr/>
                    <a:lstStyle/>
                    <a:p>
                      <a:pPr>
                        <a:lnSpc>
                          <a:spcPct val="115000"/>
                        </a:lnSpc>
                        <a:spcAft>
                          <a:spcPts val="0"/>
                        </a:spcAft>
                      </a:pPr>
                      <a:r>
                        <a:rPr lang="es-ES" sz="1200">
                          <a:effectLst/>
                        </a:rPr>
                        <a:t>65</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La zona de escaldado está separado de la zona de faenado.</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vMerge="1">
                  <a:txBody>
                    <a:bodyPr/>
                    <a:lstStyle/>
                    <a:p>
                      <a:endParaRPr lang="es-ES"/>
                    </a:p>
                  </a:txBody>
                  <a:tcPr/>
                </a:tc>
                <a:tc>
                  <a:txBody>
                    <a:bodyPr/>
                    <a:lstStyle/>
                    <a:p>
                      <a:pPr>
                        <a:lnSpc>
                          <a:spcPct val="115000"/>
                        </a:lnSpc>
                        <a:spcAft>
                          <a:spcPts val="0"/>
                        </a:spcAft>
                      </a:pPr>
                      <a:r>
                        <a:rPr lang="es-ES" sz="1200">
                          <a:effectLst/>
                        </a:rPr>
                        <a:t>68</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dirty="0">
                          <a:effectLst/>
                        </a:rPr>
                        <a:t>Existe una sala separada para el faenamiento de ganado porcino.</a:t>
                      </a:r>
                      <a:endParaRPr lang="es-ES" sz="1200" dirty="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Se encuentra en la misma nave pero en líneas de rielería separadas.</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vMerge="1">
                  <a:txBody>
                    <a:bodyPr/>
                    <a:lstStyle/>
                    <a:p>
                      <a:endParaRPr lang="es-ES"/>
                    </a:p>
                  </a:txBody>
                  <a:tcPr/>
                </a:tc>
                <a:tc>
                  <a:txBody>
                    <a:bodyPr/>
                    <a:lstStyle/>
                    <a:p>
                      <a:pPr>
                        <a:lnSpc>
                          <a:spcPct val="115000"/>
                        </a:lnSpc>
                        <a:spcAft>
                          <a:spcPts val="0"/>
                        </a:spcAft>
                      </a:pPr>
                      <a:r>
                        <a:rPr lang="es-ES" sz="1200">
                          <a:effectLst/>
                        </a:rPr>
                        <a:t>74</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Las instalaciones permiten un avance continuo de los cuerpos, canales y otras partes para prevenir la contaminación cruzada.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vMerge="1">
                  <a:txBody>
                    <a:bodyPr/>
                    <a:lstStyle/>
                    <a:p>
                      <a:endParaRPr lang="es-ES"/>
                    </a:p>
                  </a:txBody>
                  <a:tcPr/>
                </a:tc>
                <a:tc>
                  <a:txBody>
                    <a:bodyPr/>
                    <a:lstStyle/>
                    <a:p>
                      <a:pPr>
                        <a:lnSpc>
                          <a:spcPct val="115000"/>
                        </a:lnSpc>
                        <a:spcAft>
                          <a:spcPts val="0"/>
                        </a:spcAft>
                      </a:pPr>
                      <a:r>
                        <a:rPr lang="es-ES" sz="1200">
                          <a:effectLst/>
                        </a:rPr>
                        <a:t>75</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dirty="0">
                          <a:effectLst/>
                        </a:rPr>
                        <a:t>Las salas de faenamiento están equipadas con instalaciones para lavarse las manos.</a:t>
                      </a:r>
                      <a:endParaRPr lang="es-ES" sz="1200" dirty="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No existen lava manos, pero si salidas de agua.</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03557">
                <a:tc gridSpan="5">
                  <a:txBody>
                    <a:bodyPr/>
                    <a:lstStyle/>
                    <a:p>
                      <a:pPr>
                        <a:lnSpc>
                          <a:spcPct val="115000"/>
                        </a:lnSpc>
                        <a:spcAft>
                          <a:spcPts val="0"/>
                        </a:spcAft>
                      </a:pPr>
                      <a:r>
                        <a:rPr lang="es-ES" sz="1200">
                          <a:effectLst/>
                        </a:rPr>
                        <a:t>Pisos, paredes, techos y drenajes.</a:t>
                      </a:r>
                      <a:endParaRPr lang="es-ES" sz="1200">
                        <a:effectLst/>
                        <a:latin typeface="Calibri"/>
                        <a:ea typeface="Calibri"/>
                        <a:cs typeface="Times New Roman"/>
                      </a:endParaRPr>
                    </a:p>
                  </a:txBody>
                  <a:tcPr marL="30161" marR="30161"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a:txBody>
                    <a:bodyPr/>
                    <a:lstStyle/>
                    <a:p>
                      <a:pPr>
                        <a:lnSpc>
                          <a:spcPct val="115000"/>
                        </a:lnSpc>
                        <a:spcAft>
                          <a:spcPts val="0"/>
                        </a:spcAft>
                      </a:pPr>
                      <a:r>
                        <a:rPr lang="es-ES" sz="1200">
                          <a:effectLst/>
                        </a:rPr>
                        <a:t>L.M.</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dirty="0">
                          <a:effectLst/>
                        </a:rPr>
                        <a:t>8e</a:t>
                      </a:r>
                      <a:endParaRPr lang="es-ES" sz="1200" dirty="0">
                        <a:effectLst/>
                        <a:latin typeface="Calibri"/>
                        <a:ea typeface="Calibri"/>
                        <a:cs typeface="Times New Roman"/>
                      </a:endParaRPr>
                    </a:p>
                  </a:txBody>
                  <a:tcPr marL="30161" marR="30161" marT="0" marB="0"/>
                </a:tc>
                <a:tc>
                  <a:txBody>
                    <a:bodyPr/>
                    <a:lstStyle/>
                    <a:p>
                      <a:pPr>
                        <a:lnSpc>
                          <a:spcPct val="115000"/>
                        </a:lnSpc>
                        <a:spcAft>
                          <a:spcPts val="0"/>
                        </a:spcAft>
                      </a:pPr>
                      <a:r>
                        <a:rPr lang="es-ES" sz="1200" dirty="0">
                          <a:effectLst/>
                        </a:rPr>
                        <a:t>Paredes de material impermeable, pisos antideslizantes, de fácil limpieza y desinfección.</a:t>
                      </a:r>
                      <a:endParaRPr lang="es-ES" sz="1200" dirty="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07113">
                <a:tc>
                  <a:txBody>
                    <a:bodyPr/>
                    <a:lstStyle/>
                    <a:p>
                      <a:pPr>
                        <a:lnSpc>
                          <a:spcPct val="115000"/>
                        </a:lnSpc>
                        <a:spcAft>
                          <a:spcPts val="0"/>
                        </a:spcAft>
                      </a:pPr>
                      <a:r>
                        <a:rPr lang="es-ES" sz="1200">
                          <a:effectLst/>
                        </a:rPr>
                        <a:t>B.P.M.</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6IIc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Existen trampas de grasa y sólidos, con fácil acceso para su limpieza.</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1" marR="30161" marT="0" marB="0"/>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30161" marR="30161"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787739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r>
              <a:rPr lang="es-ES" dirty="0" smtClean="0"/>
              <a:t>.</a:t>
            </a:r>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345869500"/>
              </p:ext>
            </p:extLst>
          </p:nvPr>
        </p:nvGraphicFramePr>
        <p:xfrm>
          <a:off x="179512" y="969264"/>
          <a:ext cx="8784976" cy="5468112"/>
        </p:xfrm>
        <a:graphic>
          <a:graphicData uri="http://schemas.openxmlformats.org/drawingml/2006/table">
            <a:tbl>
              <a:tblPr firstRow="1" firstCol="1" bandRow="1">
                <a:tableStyleId>{775DCB02-9BB8-47FD-8907-85C794F793BA}</a:tableStyleId>
              </a:tblPr>
              <a:tblGrid>
                <a:gridCol w="576064"/>
                <a:gridCol w="504056"/>
                <a:gridCol w="4272191"/>
                <a:gridCol w="635165"/>
                <a:gridCol w="2721409"/>
                <a:gridCol w="76091"/>
              </a:tblGrid>
              <a:tr h="92501">
                <a:tc>
                  <a:txBody>
                    <a:bodyPr/>
                    <a:lstStyle/>
                    <a:p>
                      <a:pPr algn="ctr">
                        <a:lnSpc>
                          <a:spcPct val="115000"/>
                        </a:lnSpc>
                        <a:spcAft>
                          <a:spcPts val="0"/>
                        </a:spcAft>
                      </a:pPr>
                      <a:r>
                        <a:rPr lang="es-ES" sz="1200">
                          <a:effectLst/>
                        </a:rPr>
                        <a:t>REG.</a:t>
                      </a:r>
                      <a:endParaRPr lang="es-ES" sz="1200">
                        <a:effectLst/>
                        <a:latin typeface="Calibri"/>
                        <a:ea typeface="Calibri"/>
                        <a:cs typeface="Times New Roman"/>
                      </a:endParaRPr>
                    </a:p>
                  </a:txBody>
                  <a:tcPr marL="30163" marR="30163"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30163" marR="30163" marT="0" marB="0"/>
                </a:tc>
                <a:tc>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30163" marR="30163" marT="0" marB="0"/>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30163" marR="30163"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30163" marR="30163" marT="0" marB="0"/>
                </a:tc>
                <a:tc hMerge="1">
                  <a:txBody>
                    <a:bodyPr/>
                    <a:lstStyle/>
                    <a:p>
                      <a:endParaRPr lang="es-ES"/>
                    </a:p>
                  </a:txBody>
                  <a:tcPr/>
                </a:tc>
              </a:tr>
              <a:tr h="185003">
                <a:tc rowSpan="3">
                  <a:txBody>
                    <a:bodyPr/>
                    <a:lstStyle/>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B.P.M.</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6IId</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En áreas críticas los ángulos que forman las paredes y el piso son de forma cóncava para facilitar su limpieza.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185003">
                <a:tc vMerge="1">
                  <a:txBody>
                    <a:bodyPr/>
                    <a:lstStyle/>
                    <a:p>
                      <a:endParaRPr lang="es-ES"/>
                    </a:p>
                  </a:txBody>
                  <a:tcPr/>
                </a:tc>
                <a:tc>
                  <a:txBody>
                    <a:bodyPr/>
                    <a:lstStyle/>
                    <a:p>
                      <a:pPr>
                        <a:lnSpc>
                          <a:spcPct val="115000"/>
                        </a:lnSpc>
                        <a:spcAft>
                          <a:spcPts val="0"/>
                        </a:spcAft>
                      </a:pPr>
                      <a:r>
                        <a:rPr lang="es-ES" sz="1200">
                          <a:effectLst/>
                        </a:rPr>
                        <a:t>6IIe</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Las áreas donde las paredes no terminan unidas totalmente al techo, deben terminar en ángulo para evitar el depósito de polvo.</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Las paredes terminan en ángulo recto.</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77504">
                <a:tc vMerge="1">
                  <a:txBody>
                    <a:bodyPr/>
                    <a:lstStyle/>
                    <a:p>
                      <a:endParaRPr lang="es-ES"/>
                    </a:p>
                  </a:txBody>
                  <a:tcPr/>
                </a:tc>
                <a:tc>
                  <a:txBody>
                    <a:bodyPr/>
                    <a:lstStyle/>
                    <a:p>
                      <a:pPr>
                        <a:lnSpc>
                          <a:spcPct val="115000"/>
                        </a:lnSpc>
                        <a:spcAft>
                          <a:spcPts val="0"/>
                        </a:spcAft>
                      </a:pPr>
                      <a:r>
                        <a:rPr lang="es-ES" sz="1200">
                          <a:effectLst/>
                        </a:rPr>
                        <a:t>6IIf</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Los techos están construidos de manera que se evite la acumulación de suciedad, la condensación, y además se facilite la limpieza y mantenimiento.</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Para la limpieza es difícil el acceso por la altura.</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185003">
                <a:tc>
                  <a:txBody>
                    <a:bodyPr/>
                    <a:lstStyle/>
                    <a:p>
                      <a:pPr>
                        <a:lnSpc>
                          <a:spcPct val="115000"/>
                        </a:lnSpc>
                        <a:spcAft>
                          <a:spcPts val="0"/>
                        </a:spcAft>
                      </a:pPr>
                      <a:r>
                        <a:rPr lang="es-ES" sz="1200">
                          <a:effectLst/>
                        </a:rPr>
                        <a:t>C.A.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68</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Los suelos tienen una inclinación suficiente que permita el desagüe de los líquidos.</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2501">
                <a:tc gridSpan="5">
                  <a:txBody>
                    <a:bodyPr/>
                    <a:lstStyle/>
                    <a:p>
                      <a:pPr>
                        <a:lnSpc>
                          <a:spcPct val="115000"/>
                        </a:lnSpc>
                        <a:spcAft>
                          <a:spcPts val="0"/>
                        </a:spcAft>
                      </a:pPr>
                      <a:r>
                        <a:rPr lang="es-ES" sz="1200">
                          <a:effectLst/>
                        </a:rPr>
                        <a:t>Ventanas, puertas y otras aberturas.</a:t>
                      </a:r>
                      <a:endParaRPr lang="es-ES" sz="1200">
                        <a:effectLst/>
                        <a:latin typeface="Calibri"/>
                        <a:ea typeface="Calibri"/>
                        <a:cs typeface="Times New Roman"/>
                      </a:endParaRPr>
                    </a:p>
                  </a:txBody>
                  <a:tcPr marL="30163" marR="30163"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77504">
                <a:tc rowSpan="3">
                  <a:txBody>
                    <a:bodyPr/>
                    <a:lstStyle/>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B.P.M.</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6IIIa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Las ventanas y otras aberturas en las paredes están construidas de manera que se evite la acumulación de polvo o cualquier suciedad.</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En las ventanas en la parte inferior si se acumula el polvo.</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77504">
                <a:tc vMerge="1">
                  <a:txBody>
                    <a:bodyPr/>
                    <a:lstStyle/>
                    <a:p>
                      <a:endParaRPr lang="es-ES"/>
                    </a:p>
                  </a:txBody>
                  <a:tcPr/>
                </a:tc>
                <a:tc>
                  <a:txBody>
                    <a:bodyPr/>
                    <a:lstStyle/>
                    <a:p>
                      <a:pPr>
                        <a:lnSpc>
                          <a:spcPct val="115000"/>
                        </a:lnSpc>
                        <a:spcAft>
                          <a:spcPts val="0"/>
                        </a:spcAft>
                      </a:pPr>
                      <a:r>
                        <a:rPr lang="es-ES" sz="1200">
                          <a:effectLst/>
                        </a:rPr>
                        <a:t>6IIIb</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Las ventanas si tienen vidrio, deben adosarse una película protectora que evite la proyección de partículas en caso de rotura.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77504">
                <a:tc vMerge="1">
                  <a:txBody>
                    <a:bodyPr/>
                    <a:lstStyle/>
                    <a:p>
                      <a:endParaRPr lang="es-ES"/>
                    </a:p>
                  </a:txBody>
                  <a:tcPr/>
                </a:tc>
                <a:tc>
                  <a:txBody>
                    <a:bodyPr/>
                    <a:lstStyle/>
                    <a:p>
                      <a:pPr>
                        <a:lnSpc>
                          <a:spcPct val="115000"/>
                        </a:lnSpc>
                        <a:spcAft>
                          <a:spcPts val="0"/>
                        </a:spcAft>
                      </a:pPr>
                      <a:r>
                        <a:rPr lang="es-ES" sz="1200">
                          <a:effectLst/>
                        </a:rPr>
                        <a:t>6IIe</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Las áreas que los alimentos estén expuestos, no deben tener puertas de acceso directo, cuando el acceso sea necesario se utiliza doble puerta.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Inexistente la doble puerta.</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2501">
                <a:tc gridSpan="5">
                  <a:txBody>
                    <a:bodyPr/>
                    <a:lstStyle/>
                    <a:p>
                      <a:pPr>
                        <a:lnSpc>
                          <a:spcPct val="115000"/>
                        </a:lnSpc>
                        <a:spcAft>
                          <a:spcPts val="0"/>
                        </a:spcAft>
                      </a:pPr>
                      <a:r>
                        <a:rPr lang="es-ES" sz="1200">
                          <a:effectLst/>
                        </a:rPr>
                        <a:t>Escaleras y estructuras complementarias (rampas y plataformas)</a:t>
                      </a:r>
                      <a:endParaRPr lang="es-ES" sz="1200">
                        <a:effectLst/>
                        <a:latin typeface="Calibri"/>
                        <a:ea typeface="Calibri"/>
                        <a:cs typeface="Times New Roman"/>
                      </a:endParaRPr>
                    </a:p>
                  </a:txBody>
                  <a:tcPr marL="30163" marR="30163"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77504">
                <a:tc rowSpan="2">
                  <a:txBody>
                    <a:bodyPr/>
                    <a:lstStyle/>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B.P.M.</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6IVa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Están ubicadas y construidas de manera que no causen contaminación al alimento o dificulten el flujo regular del proceso y la limpieza de la planta.</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2501">
                <a:tc vMerge="1">
                  <a:txBody>
                    <a:bodyPr/>
                    <a:lstStyle/>
                    <a:p>
                      <a:endParaRPr lang="es-ES"/>
                    </a:p>
                  </a:txBody>
                  <a:tcPr/>
                </a:tc>
                <a:tc>
                  <a:txBody>
                    <a:bodyPr/>
                    <a:lstStyle/>
                    <a:p>
                      <a:pPr>
                        <a:lnSpc>
                          <a:spcPct val="115000"/>
                        </a:lnSpc>
                        <a:spcAft>
                          <a:spcPts val="0"/>
                        </a:spcAft>
                      </a:pPr>
                      <a:r>
                        <a:rPr lang="es-ES" sz="1200">
                          <a:effectLst/>
                        </a:rPr>
                        <a:t>6IVb</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Deben ser de material durable, fácil de limpiar y mantener.</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3" marR="30163"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3" marR="30163"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2996986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val="926131930"/>
              </p:ext>
            </p:extLst>
          </p:nvPr>
        </p:nvGraphicFramePr>
        <p:xfrm>
          <a:off x="179512" y="908720"/>
          <a:ext cx="8856983" cy="5688633"/>
        </p:xfrm>
        <a:graphic>
          <a:graphicData uri="http://schemas.openxmlformats.org/drawingml/2006/table">
            <a:tbl>
              <a:tblPr firstRow="1" firstCol="1" bandRow="1">
                <a:tableStyleId>{775DCB02-9BB8-47FD-8907-85C794F793BA}</a:tableStyleId>
              </a:tblPr>
              <a:tblGrid>
                <a:gridCol w="504056"/>
                <a:gridCol w="432048"/>
                <a:gridCol w="4464469"/>
                <a:gridCol w="735398"/>
                <a:gridCol w="2644300"/>
                <a:gridCol w="76712"/>
              </a:tblGrid>
              <a:tr h="227545">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30162" marR="30162"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30162" marR="30162" marT="0" marB="0"/>
                </a:tc>
                <a:tc>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30162" marR="30162" marT="0" marB="0"/>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30162" marR="30162"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30162" marR="30162" marT="0" marB="0"/>
                </a:tc>
                <a:tc hMerge="1">
                  <a:txBody>
                    <a:bodyPr/>
                    <a:lstStyle/>
                    <a:p>
                      <a:endParaRPr lang="es-ES"/>
                    </a:p>
                  </a:txBody>
                  <a:tcPr/>
                </a:tc>
              </a:tr>
              <a:tr h="682636">
                <a:tc>
                  <a:txBody>
                    <a:bodyPr/>
                    <a:lstStyle/>
                    <a:p>
                      <a:pPr>
                        <a:lnSpc>
                          <a:spcPct val="115000"/>
                        </a:lnSpc>
                        <a:spcAft>
                          <a:spcPts val="0"/>
                        </a:spcAft>
                      </a:pPr>
                      <a:r>
                        <a:rPr lang="es-ES" sz="1200">
                          <a:effectLst/>
                        </a:rPr>
                        <a:t>B.P.M.</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6IVc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Las estructuras complementarias, tienen elementos de protección y las estructuras tienen barreras a cada lado.</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Las plataformas de transferencia y pre descuerado no disponen barreras a cada lado.</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gridSpan="5">
                  <a:txBody>
                    <a:bodyPr/>
                    <a:lstStyle/>
                    <a:p>
                      <a:pPr>
                        <a:lnSpc>
                          <a:spcPct val="115000"/>
                        </a:lnSpc>
                        <a:spcAft>
                          <a:spcPts val="0"/>
                        </a:spcAft>
                      </a:pPr>
                      <a:r>
                        <a:rPr lang="es-ES" sz="1200">
                          <a:effectLst/>
                        </a:rPr>
                        <a:t>Iluminación y ventilación.</a:t>
                      </a:r>
                      <a:endParaRPr lang="es-ES" sz="1200">
                        <a:effectLst/>
                        <a:latin typeface="Calibri"/>
                        <a:ea typeface="Calibri"/>
                        <a:cs typeface="Times New Roman"/>
                      </a:endParaRPr>
                    </a:p>
                  </a:txBody>
                  <a:tcPr marL="30162" marR="30162"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rowSpan="2">
                  <a:txBody>
                    <a:bodyPr/>
                    <a:lstStyle/>
                    <a:p>
                      <a:pPr>
                        <a:lnSpc>
                          <a:spcPct val="115000"/>
                        </a:lnSpc>
                        <a:spcAft>
                          <a:spcPts val="0"/>
                        </a:spcAft>
                      </a:pPr>
                      <a:r>
                        <a:rPr lang="es-ES" sz="1200">
                          <a:effectLst/>
                        </a:rPr>
                        <a:t> </a:t>
                      </a:r>
                    </a:p>
                    <a:p>
                      <a:pPr>
                        <a:lnSpc>
                          <a:spcPct val="115000"/>
                        </a:lnSpc>
                        <a:spcAft>
                          <a:spcPts val="0"/>
                        </a:spcAft>
                      </a:pPr>
                      <a:r>
                        <a:rPr lang="es-ES" sz="1200">
                          <a:effectLst/>
                        </a:rPr>
                        <a:t> </a:t>
                      </a:r>
                    </a:p>
                    <a:p>
                      <a:pPr>
                        <a:lnSpc>
                          <a:spcPct val="115000"/>
                        </a:lnSpc>
                        <a:spcAft>
                          <a:spcPts val="0"/>
                        </a:spcAft>
                      </a:pPr>
                      <a:r>
                        <a:rPr lang="es-ES" sz="1200">
                          <a:effectLst/>
                        </a:rPr>
                        <a:t>B.P.M.</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6V</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Las lámparas y accesorios son de tipo de seguridad, están protegidos para evitar la contaminación de la carne en caso de rotura.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endParaRPr lang="es-ES"/>
                    </a:p>
                  </a:txBody>
                  <a:tcPr/>
                </a:tc>
                <a:tc>
                  <a:txBody>
                    <a:bodyPr/>
                    <a:lstStyle/>
                    <a:p>
                      <a:pPr>
                        <a:lnSpc>
                          <a:spcPct val="115000"/>
                        </a:lnSpc>
                        <a:spcAft>
                          <a:spcPts val="0"/>
                        </a:spcAft>
                      </a:pPr>
                      <a:r>
                        <a:rPr lang="es-ES" sz="1200">
                          <a:effectLst/>
                        </a:rPr>
                        <a:t>6VIId</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 abertura para circulación de aire deben estar protegidas por mallas.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a:txBody>
                    <a:bodyPr/>
                    <a:lstStyle/>
                    <a:p>
                      <a:pPr>
                        <a:lnSpc>
                          <a:spcPct val="115000"/>
                        </a:lnSpc>
                        <a:spcAft>
                          <a:spcPts val="0"/>
                        </a:spcAft>
                      </a:pPr>
                      <a:r>
                        <a:rPr lang="es-ES" sz="1200">
                          <a:effectLst/>
                        </a:rPr>
                        <a:t>C.A.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68</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 iluminación natural o artificial es de calidad e intensidad requeridas para la ejecución higiénica y efectiva de las actividades.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77</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 ventilación es adecuada al fin de evitar el calor, el vapor y la condensación excesiva.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gridSpan="5">
                  <a:txBody>
                    <a:bodyPr/>
                    <a:lstStyle/>
                    <a:p>
                      <a:pPr>
                        <a:lnSpc>
                          <a:spcPct val="115000"/>
                        </a:lnSpc>
                        <a:spcAft>
                          <a:spcPts val="0"/>
                        </a:spcAft>
                      </a:pPr>
                      <a:r>
                        <a:rPr lang="es-ES" sz="1200">
                          <a:effectLst/>
                        </a:rPr>
                        <a:t>Instalaciones sanitarias</a:t>
                      </a:r>
                      <a:endParaRPr lang="es-ES" sz="1200">
                        <a:effectLst/>
                        <a:latin typeface="Calibri"/>
                        <a:ea typeface="Calibri"/>
                        <a:cs typeface="Times New Roman"/>
                      </a:endParaRPr>
                    </a:p>
                  </a:txBody>
                  <a:tcPr marL="30162" marR="30162"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rowSpan="5">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B.P.M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6IXa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dispone de servicios higiénicos, en cantidad suficiente e independiente para hombres y mujeres.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6IXa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dispone de duchas para los trabajadores.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6IXa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dispone de vestidores.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6IXb</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Las áreas de servicios higiénicos, las duchas y vestidores, no deben tener acceso directo a las áreas de producción</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6IXc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Los servicios sanitarios deben estar dotados de un dispensador de jabón, papel higiénico y equipos para el secado de las manos.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2685322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0" y="1268760"/>
            <a:ext cx="8964488" cy="5328592"/>
          </a:xfrm>
        </p:spPr>
        <p:txBody>
          <a:bodyPr>
            <a:normAutofit fontScale="92500"/>
          </a:bodyPr>
          <a:lstStyle/>
          <a:p>
            <a:pPr marL="342900" indent="-342900" algn="just">
              <a:buFont typeface="Arial" pitchFamily="34" charset="0"/>
              <a:buChar char="•"/>
            </a:pPr>
            <a:r>
              <a:rPr lang="es-ES" dirty="0"/>
              <a:t>Los mataderos constituyen el primer eslabón de la industria </a:t>
            </a:r>
            <a:r>
              <a:rPr lang="es-ES" dirty="0" smtClean="0"/>
              <a:t>cárnica.</a:t>
            </a:r>
          </a:p>
          <a:p>
            <a:pPr marL="342900" indent="-342900" algn="just">
              <a:buFont typeface="Arial" pitchFamily="34" charset="0"/>
              <a:buChar char="•"/>
            </a:pPr>
            <a:r>
              <a:rPr lang="es-ES" dirty="0"/>
              <a:t>Hoy en día, los mataderos están altamente tecnificados y para su adecuado diseño e implementación se requiere no sólo el conocimiento de la tecnología e ingeniería </a:t>
            </a:r>
            <a:r>
              <a:rPr lang="es-ES" dirty="0" smtClean="0"/>
              <a:t>necesaria.</a:t>
            </a:r>
          </a:p>
          <a:p>
            <a:pPr marL="342900" indent="-342900" algn="just">
              <a:buFont typeface="Arial" pitchFamily="34" charset="0"/>
              <a:buChar char="•"/>
            </a:pPr>
            <a:r>
              <a:rPr lang="es-ES" dirty="0"/>
              <a:t>El término “matadero” se utiliza a toda construcción que posee las instalaciones necesarias para realizar el sacrificio y faenado del ganado de </a:t>
            </a:r>
            <a:r>
              <a:rPr lang="es-ES" dirty="0" smtClean="0"/>
              <a:t>abasto.</a:t>
            </a:r>
          </a:p>
          <a:p>
            <a:pPr marL="342900" indent="-342900" algn="just">
              <a:buFont typeface="Arial" pitchFamily="34" charset="0"/>
              <a:buChar char="•"/>
            </a:pPr>
            <a:r>
              <a:rPr lang="es-ES" dirty="0"/>
              <a:t>La finalidad de un matadero es producir carne preparada de manera higiénica mediante la manipulación humana de los animales en lo que respecta al empleo de técnicas higiénicas para el sacrificio de los </a:t>
            </a:r>
            <a:r>
              <a:rPr lang="es-ES" dirty="0" smtClean="0"/>
              <a:t>animales.</a:t>
            </a:r>
          </a:p>
          <a:p>
            <a:pPr marL="342900" indent="-342900" algn="just">
              <a:buFont typeface="Arial" pitchFamily="34" charset="0"/>
              <a:buChar char="•"/>
            </a:pPr>
            <a:r>
              <a:rPr lang="es-ES" dirty="0"/>
              <a:t>Actualmente en el Ecuador las técnicas de faenamiento de ganado están siendo controladas, esto se debe al interés del gobierno de mejorar la infraestructura, tecnología, cultura sanitaria y alimenticia. </a:t>
            </a:r>
            <a:endParaRPr lang="es-ES" dirty="0" smtClean="0"/>
          </a:p>
        </p:txBody>
      </p:sp>
      <p:sp>
        <p:nvSpPr>
          <p:cNvPr id="4" name="3 Título"/>
          <p:cNvSpPr>
            <a:spLocks noGrp="1"/>
          </p:cNvSpPr>
          <p:nvPr>
            <p:ph type="ctrTitle"/>
          </p:nvPr>
        </p:nvSpPr>
        <p:spPr>
          <a:xfrm>
            <a:off x="683568" y="260648"/>
            <a:ext cx="7772400" cy="792088"/>
          </a:xfrm>
        </p:spPr>
        <p:txBody>
          <a:bodyPr/>
          <a:lstStyle/>
          <a:p>
            <a:pPr marL="182880" indent="0" algn="ctr">
              <a:buNone/>
            </a:pPr>
            <a:r>
              <a:rPr lang="es-ES" dirty="0" smtClean="0"/>
              <a:t>INTRODUCCIÓN</a:t>
            </a:r>
            <a:endParaRPr lang="es-ES" dirty="0"/>
          </a:p>
        </p:txBody>
      </p:sp>
    </p:spTree>
    <p:extLst>
      <p:ext uri="{BB962C8B-B14F-4D97-AF65-F5344CB8AC3E}">
        <p14:creationId xmlns:p14="http://schemas.microsoft.com/office/powerpoint/2010/main" val="3830722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981359574"/>
              </p:ext>
            </p:extLst>
          </p:nvPr>
        </p:nvGraphicFramePr>
        <p:xfrm>
          <a:off x="107505" y="980728"/>
          <a:ext cx="8928990" cy="5760641"/>
        </p:xfrm>
        <a:graphic>
          <a:graphicData uri="http://schemas.openxmlformats.org/drawingml/2006/table">
            <a:tbl>
              <a:tblPr firstRow="1" firstCol="1" bandRow="1">
                <a:tableStyleId>{775DCB02-9BB8-47FD-8907-85C794F793BA}</a:tableStyleId>
              </a:tblPr>
              <a:tblGrid>
                <a:gridCol w="504055"/>
                <a:gridCol w="504056"/>
                <a:gridCol w="4442979"/>
                <a:gridCol w="669589"/>
                <a:gridCol w="2730976"/>
                <a:gridCol w="77335"/>
              </a:tblGrid>
              <a:tr h="240027">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30162" marR="30162"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30162" marR="30162" marT="0" marB="0"/>
                </a:tc>
                <a:tc>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30162" marR="30162" marT="0" marB="0"/>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30162" marR="30162"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30162" marR="30162" marT="0" marB="0"/>
                </a:tc>
                <a:tc hMerge="1">
                  <a:txBody>
                    <a:bodyPr/>
                    <a:lstStyle/>
                    <a:p>
                      <a:endParaRPr lang="es-ES"/>
                    </a:p>
                  </a:txBody>
                  <a:tcPr/>
                </a:tc>
              </a:tr>
              <a:tr h="240027">
                <a:tc rowSpan="2">
                  <a:txBody>
                    <a:bodyPr/>
                    <a:lstStyle/>
                    <a:p>
                      <a:pPr>
                        <a:lnSpc>
                          <a:spcPct val="115000"/>
                        </a:lnSpc>
                        <a:spcAft>
                          <a:spcPts val="0"/>
                        </a:spcAft>
                      </a:pPr>
                      <a:r>
                        <a:rPr lang="es-ES" sz="1200">
                          <a:effectLst/>
                        </a:rPr>
                        <a:t> </a:t>
                      </a:r>
                    </a:p>
                    <a:p>
                      <a:pPr>
                        <a:lnSpc>
                          <a:spcPct val="115000"/>
                        </a:lnSpc>
                        <a:spcAft>
                          <a:spcPts val="0"/>
                        </a:spcAft>
                      </a:pPr>
                      <a:r>
                        <a:rPr lang="es-ES" sz="1200">
                          <a:effectLst/>
                        </a:rPr>
                        <a:t>B.P.M.</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6Ixe</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Son mantenidas perfectamente limpias.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vMerge="1">
                  <a:txBody>
                    <a:bodyPr/>
                    <a:lstStyle/>
                    <a:p>
                      <a:endParaRPr lang="es-ES"/>
                    </a:p>
                  </a:txBody>
                  <a:tcPr/>
                </a:tc>
                <a:tc>
                  <a:txBody>
                    <a:bodyPr/>
                    <a:lstStyle/>
                    <a:p>
                      <a:pPr>
                        <a:lnSpc>
                          <a:spcPct val="115000"/>
                        </a:lnSpc>
                        <a:spcAft>
                          <a:spcPts val="0"/>
                        </a:spcAft>
                      </a:pPr>
                      <a:r>
                        <a:rPr lang="es-ES" sz="1200">
                          <a:effectLst/>
                        </a:rPr>
                        <a:t>6IXf</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Existen avisos al personal sobre la obligatoriedad de lavarse las manos después de usar los servicios sanitarios y antes de reiniciar sus actividades.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0027">
                <a:tc gridSpan="5">
                  <a:txBody>
                    <a:bodyPr/>
                    <a:lstStyle/>
                    <a:p>
                      <a:pPr>
                        <a:lnSpc>
                          <a:spcPct val="115000"/>
                        </a:lnSpc>
                        <a:spcAft>
                          <a:spcPts val="0"/>
                        </a:spcAft>
                      </a:pPr>
                      <a:r>
                        <a:rPr lang="es-ES" sz="1200">
                          <a:effectLst/>
                        </a:rPr>
                        <a:t>Suministro de agua y energía eléctrica.</a:t>
                      </a:r>
                      <a:endParaRPr lang="es-ES" sz="1200">
                        <a:effectLst/>
                        <a:latin typeface="Calibri"/>
                        <a:ea typeface="Calibri"/>
                        <a:cs typeface="Times New Roman"/>
                      </a:endParaRPr>
                    </a:p>
                  </a:txBody>
                  <a:tcPr marL="30162" marR="30162"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80053">
                <a:tc rowSpan="3">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8b</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dispone de una red de agua potable en cantidad y calidad para el consumo y las requeridas por cada cabeza de ganado.</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0027">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8b</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dispone de agua caliente.</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No existe caldero para su producción.</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8b</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Deben existir sistemas de aprovisionamiento de energía eléctrica ya sea de una red pública o de un generador de emergencia propio del matadero.</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a:txBody>
                    <a:bodyPr/>
                    <a:lstStyle/>
                    <a:p>
                      <a:pPr>
                        <a:lnSpc>
                          <a:spcPct val="115000"/>
                        </a:lnSpc>
                        <a:spcAft>
                          <a:spcPts val="0"/>
                        </a:spcAft>
                      </a:pPr>
                      <a:endParaRPr lang="es-ES" sz="1200" dirty="0" smtClean="0">
                        <a:effectLst/>
                      </a:endParaRPr>
                    </a:p>
                    <a:p>
                      <a:pPr>
                        <a:lnSpc>
                          <a:spcPct val="115000"/>
                        </a:lnSpc>
                        <a:spcAft>
                          <a:spcPts val="0"/>
                        </a:spcAft>
                      </a:pPr>
                      <a:r>
                        <a:rPr lang="es-ES" sz="1200" dirty="0" smtClean="0">
                          <a:effectLst/>
                        </a:rPr>
                        <a:t>B.P.M</a:t>
                      </a:r>
                      <a:r>
                        <a:rPr lang="es-ES" sz="1200" dirty="0">
                          <a:effectLst/>
                        </a:rPr>
                        <a:t>.</a:t>
                      </a: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7Ia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El suministro de agua dispondrá de mecanismos para garantizar la temperatura y presión requeridas en el proceso, la limpieza y desinfección efectiva.</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0027">
                <a:tc gridSpan="5">
                  <a:txBody>
                    <a:bodyPr/>
                    <a:lstStyle/>
                    <a:p>
                      <a:pPr>
                        <a:lnSpc>
                          <a:spcPct val="115000"/>
                        </a:lnSpc>
                        <a:spcAft>
                          <a:spcPts val="0"/>
                        </a:spcAft>
                      </a:pPr>
                      <a:r>
                        <a:rPr lang="es-ES" sz="1200">
                          <a:effectLst/>
                        </a:rPr>
                        <a:t>Disposición de desechos líquidos y sólidos</a:t>
                      </a:r>
                      <a:endParaRPr lang="es-ES" sz="1200">
                        <a:effectLst/>
                        <a:latin typeface="Calibri"/>
                        <a:ea typeface="Calibri"/>
                        <a:cs typeface="Times New Roman"/>
                      </a:endParaRPr>
                    </a:p>
                  </a:txBody>
                  <a:tcPr marL="30162" marR="30162"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80053">
                <a:tc rowSpan="4">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8b</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Existe un sistema de recolección, tratamiento y disposición de aguas servidas.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80053">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8b</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debe contar con un sistema adecuado de recolección, tratamiento y disposición de desechos sólidos.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0027">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8e</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Existen canales de desagüe y recolección de sangre.</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0027">
                <a:tc vMerge="1">
                  <a:txBody>
                    <a:bodyPr/>
                    <a:lstStyle/>
                    <a:p>
                      <a:pPr>
                        <a:lnSpc>
                          <a:spcPct val="115000"/>
                        </a:lnSpc>
                        <a:spcAft>
                          <a:spcPts val="0"/>
                        </a:spcAft>
                      </a:pP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8f</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Se dispone de un tanque para tratamiento de aguas servidas.</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80053">
                <a:tc>
                  <a:txBody>
                    <a:bodyPr/>
                    <a:lstStyle/>
                    <a:p>
                      <a:pPr>
                        <a:lnSpc>
                          <a:spcPct val="115000"/>
                        </a:lnSpc>
                        <a:spcAft>
                          <a:spcPts val="0"/>
                        </a:spcAft>
                      </a:pPr>
                      <a:endParaRPr lang="es-ES" sz="1200" dirty="0" smtClean="0">
                        <a:effectLst/>
                      </a:endParaRPr>
                    </a:p>
                    <a:p>
                      <a:pPr>
                        <a:lnSpc>
                          <a:spcPct val="115000"/>
                        </a:lnSpc>
                        <a:spcAft>
                          <a:spcPts val="0"/>
                        </a:spcAft>
                      </a:pPr>
                      <a:r>
                        <a:rPr lang="es-ES" sz="1200" dirty="0" smtClean="0">
                          <a:effectLst/>
                        </a:rPr>
                        <a:t>B.P.M</a:t>
                      </a:r>
                      <a:r>
                        <a:rPr lang="es-ES" sz="1200" dirty="0">
                          <a:effectLst/>
                        </a:rPr>
                        <a:t>.</a:t>
                      </a:r>
                      <a:endParaRPr lang="es-ES" sz="1200" dirty="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7IVc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Los residuos sólidos son removidos frecuentemente del área de producción.</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30162" marR="30162" marT="0" marB="0"/>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30162" marR="30162"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5745634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663391432"/>
              </p:ext>
            </p:extLst>
          </p:nvPr>
        </p:nvGraphicFramePr>
        <p:xfrm>
          <a:off x="107504" y="908720"/>
          <a:ext cx="8928993" cy="5832647"/>
        </p:xfrm>
        <a:graphic>
          <a:graphicData uri="http://schemas.openxmlformats.org/drawingml/2006/table">
            <a:tbl>
              <a:tblPr firstRow="1" firstCol="1" bandRow="1">
                <a:tableStyleId>{775DCB02-9BB8-47FD-8907-85C794F793BA}</a:tableStyleId>
              </a:tblPr>
              <a:tblGrid>
                <a:gridCol w="610884"/>
                <a:gridCol w="551493"/>
                <a:gridCol w="4267055"/>
                <a:gridCol w="109987"/>
                <a:gridCol w="842576"/>
                <a:gridCol w="2437011"/>
                <a:gridCol w="109987"/>
              </a:tblGrid>
              <a:tr h="224333">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5327" marR="45327"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5327" marR="45327"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5327" marR="45327"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5327" marR="45327" marT="0" marB="0"/>
                </a:tc>
                <a:tc hMerge="1">
                  <a:txBody>
                    <a:bodyPr/>
                    <a:lstStyle/>
                    <a:p>
                      <a:endParaRPr lang="es-ES"/>
                    </a:p>
                  </a:txBody>
                  <a:tcPr/>
                </a:tc>
              </a:tr>
              <a:tr h="448665">
                <a:tc>
                  <a:txBody>
                    <a:bodyPr/>
                    <a:lstStyle/>
                    <a:p>
                      <a:pPr>
                        <a:lnSpc>
                          <a:spcPct val="115000"/>
                        </a:lnSpc>
                        <a:spcAft>
                          <a:spcPts val="0"/>
                        </a:spcAft>
                      </a:pPr>
                      <a:r>
                        <a:rPr lang="es-ES" sz="1200">
                          <a:effectLst/>
                        </a:rPr>
                        <a:t>B.P.M.</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7IVd</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Las áreas de desperdicios deben estar ubicadas fuera de las de producción y en sitios alejados de la misma.</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4333">
                <a:tc gridSpan="6">
                  <a:txBody>
                    <a:bodyPr/>
                    <a:lstStyle/>
                    <a:p>
                      <a:pPr>
                        <a:lnSpc>
                          <a:spcPct val="115000"/>
                        </a:lnSpc>
                        <a:spcAft>
                          <a:spcPts val="0"/>
                        </a:spcAft>
                      </a:pPr>
                      <a:r>
                        <a:rPr lang="es-ES" sz="1200">
                          <a:effectLst/>
                        </a:rPr>
                        <a:t>Equipos y utensilios.</a:t>
                      </a:r>
                      <a:endParaRPr lang="es-ES" sz="1200">
                        <a:effectLst/>
                        <a:latin typeface="Calibri"/>
                        <a:ea typeface="Calibri"/>
                        <a:cs typeface="Times New Roman"/>
                      </a:endParaRPr>
                    </a:p>
                  </a:txBody>
                  <a:tcPr marL="45327" marR="45327"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rowSpan="3">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8g</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dirty="0">
                          <a:effectLst/>
                        </a:rPr>
                        <a:t>Existe un sistema de carriles aéreos y tecles elevadores a lo largo de todo el proceso de faenamiento según la especie.</a:t>
                      </a:r>
                      <a:endParaRPr lang="es-ES" sz="1200" dirty="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8g</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El camal cuenta con cisternas, bombas de presión y caldero de vapor.</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1121663">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8g</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 planta cuenta con una tina de escaldado para cerdos, sierras eléctricas, carretillas y equipos para la movilización y el lavado de vísceras, tarimas estacionarias, ganchos, utensilios y accesorios para productos comestibles y no comestibles de material inoxidable.</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Si dispone de todo pero no en acero inoxidable.</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rowSpan="6">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B.P.M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Están acorde a las operaciones a realizar y tipo de alimento a producir.</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8.2</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Debe evitarse el uso de madera y otros materiales que no puedan limpiarse y desinfectarse adecuadamente.</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8.4</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Cuando se requiera la lubricación por razones tecnológicas, se deben usar sustancias permitidas.</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72998">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8.5</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Las superficies en contacto directo con el alimento no son recubiertas con pinturas u otro tipo de material desprendible.</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8.6</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Las superficies exteriores de los equipos deben ser construidas de manera que faciliten su limpieza.</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8.8</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Los equipos están ubicados en forma tal que permitan el flujo continuo y racional del material y el personal.</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5745634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259785192"/>
              </p:ext>
            </p:extLst>
          </p:nvPr>
        </p:nvGraphicFramePr>
        <p:xfrm>
          <a:off x="107503" y="908720"/>
          <a:ext cx="8928993" cy="5832648"/>
        </p:xfrm>
        <a:graphic>
          <a:graphicData uri="http://schemas.openxmlformats.org/drawingml/2006/table">
            <a:tbl>
              <a:tblPr firstRow="1" firstCol="1" bandRow="1">
                <a:tableStyleId>{775DCB02-9BB8-47FD-8907-85C794F793BA}</a:tableStyleId>
              </a:tblPr>
              <a:tblGrid>
                <a:gridCol w="605663"/>
                <a:gridCol w="552145"/>
                <a:gridCol w="4274233"/>
                <a:gridCol w="109987"/>
                <a:gridCol w="841925"/>
                <a:gridCol w="2435053"/>
                <a:gridCol w="109987"/>
              </a:tblGrid>
              <a:tr h="224333">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5327" marR="45327"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5327" marR="45327"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5327" marR="45327"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5327" marR="45327" marT="0" marB="0"/>
                </a:tc>
                <a:tc hMerge="1">
                  <a:txBody>
                    <a:bodyPr/>
                    <a:lstStyle/>
                    <a:p>
                      <a:endParaRPr lang="es-ES"/>
                    </a:p>
                  </a:txBody>
                  <a:tcPr/>
                </a:tc>
              </a:tr>
              <a:tr h="224333">
                <a:tc gridSpan="6">
                  <a:txBody>
                    <a:bodyPr/>
                    <a:lstStyle/>
                    <a:p>
                      <a:pPr>
                        <a:lnSpc>
                          <a:spcPct val="115000"/>
                        </a:lnSpc>
                        <a:spcAft>
                          <a:spcPts val="0"/>
                        </a:spcAft>
                      </a:pPr>
                      <a:r>
                        <a:rPr lang="es-ES" sz="1200">
                          <a:effectLst/>
                        </a:rPr>
                        <a:t>Personal del matadero.</a:t>
                      </a:r>
                      <a:endParaRPr lang="es-ES" sz="1200">
                        <a:effectLst/>
                        <a:latin typeface="Calibri"/>
                        <a:ea typeface="Calibri"/>
                        <a:cs typeface="Times New Roman"/>
                      </a:endParaRPr>
                    </a:p>
                  </a:txBody>
                  <a:tcPr marL="45327" marR="45327"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rowSpan="3">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12a</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Poseen certificados de salud otorgados por el ministerio de salud pública. </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72998">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12a</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Es sometido a un control periódico de enfermedades infecto-contagiosas.</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No porque en la ciudad no existe un laboratorio que realice esos análisis.</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72998">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12g</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Se da una capacitación apropiada y constante a los trabajadores, en lo que respecta a la manipulación higiénica de la carne e higiene personal.</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4333">
                <a:tc gridSpan="6">
                  <a:txBody>
                    <a:bodyPr/>
                    <a:lstStyle/>
                    <a:p>
                      <a:pPr>
                        <a:lnSpc>
                          <a:spcPct val="115000"/>
                        </a:lnSpc>
                        <a:spcAft>
                          <a:spcPts val="0"/>
                        </a:spcAft>
                      </a:pPr>
                      <a:r>
                        <a:rPr lang="es-ES" sz="1200">
                          <a:effectLst/>
                        </a:rPr>
                        <a:t>Higiene y medidas de protección</a:t>
                      </a:r>
                      <a:endParaRPr lang="es-ES" sz="1200">
                        <a:effectLst/>
                        <a:latin typeface="Calibri"/>
                        <a:ea typeface="Calibri"/>
                        <a:cs typeface="Times New Roman"/>
                      </a:endParaRPr>
                    </a:p>
                  </a:txBody>
                  <a:tcPr marL="45327" marR="45327"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rowSpan="7">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12c</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Se mantiene estrictas condiciones de higiene y cuidado personal durante las horas de trabajo.</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12c</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El personal de trabajo utiliza uniformes apropiados según el área de trabajo.</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12c</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 vestimenta es de tela y en casos necesarios llevan otra prenda de material impermeable.</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12d</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 faena se inicia con la vestimenta limpia y en perfectas condiciones.</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72998">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12d</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Las prendas que hayan estado en contacto con animales con enfermedades infectocontagiosas son cambiadas, esterilizadas y luego lavadas.</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12e</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dirty="0">
                          <a:effectLst/>
                        </a:rPr>
                        <a:t>El personal durante el faenamiento lleva la cabeza cubierta por birretes, gorras o cofias.</a:t>
                      </a:r>
                      <a:endParaRPr lang="es-ES" sz="1200" dirty="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48665">
                <a:tc vMerge="1">
                  <a:txBody>
                    <a:bodyPr/>
                    <a:lstStyle/>
                    <a:p>
                      <a:pPr>
                        <a:lnSpc>
                          <a:spcPct val="115000"/>
                        </a:lnSpc>
                        <a:spcAft>
                          <a:spcPts val="0"/>
                        </a:spcAft>
                      </a:pPr>
                      <a:endParaRPr lang="es-ES" sz="1200" dirty="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12f</a:t>
                      </a:r>
                      <a:endParaRPr lang="es-ES" sz="1200">
                        <a:effectLst/>
                        <a:latin typeface="Calibri"/>
                        <a:ea typeface="Calibri"/>
                        <a:cs typeface="Times New Roman"/>
                      </a:endParaRPr>
                    </a:p>
                  </a:txBody>
                  <a:tcPr marL="45327" marR="45327" marT="0" marB="0"/>
                </a:tc>
                <a:tc>
                  <a:txBody>
                    <a:bodyPr/>
                    <a:lstStyle/>
                    <a:p>
                      <a:pPr>
                        <a:lnSpc>
                          <a:spcPct val="115000"/>
                        </a:lnSpc>
                        <a:spcAft>
                          <a:spcPts val="0"/>
                        </a:spcAft>
                      </a:pPr>
                      <a:r>
                        <a:rPr lang="es-ES" sz="1200">
                          <a:effectLst/>
                        </a:rPr>
                        <a:t>El calzado es de goma u otro material antideslizante e impermeable (botas de caucho).</a:t>
                      </a:r>
                      <a:endParaRPr lang="es-ES" sz="1200">
                        <a:effectLst/>
                        <a:latin typeface="Calibri"/>
                        <a:ea typeface="Calibri"/>
                        <a:cs typeface="Times New Roman"/>
                      </a:endParaRPr>
                    </a:p>
                  </a:txBody>
                  <a:tcPr marL="45327" marR="45327"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5327" marR="45327"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5327" marR="45327"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5745634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808670143"/>
              </p:ext>
            </p:extLst>
          </p:nvPr>
        </p:nvGraphicFramePr>
        <p:xfrm>
          <a:off x="107504" y="908720"/>
          <a:ext cx="8928991" cy="5760642"/>
        </p:xfrm>
        <a:graphic>
          <a:graphicData uri="http://schemas.openxmlformats.org/drawingml/2006/table">
            <a:tbl>
              <a:tblPr firstRow="1" firstCol="1" bandRow="1">
                <a:tableStyleId>{775DCB02-9BB8-47FD-8907-85C794F793BA}</a:tableStyleId>
              </a:tblPr>
              <a:tblGrid>
                <a:gridCol w="587626"/>
                <a:gridCol w="533066"/>
                <a:gridCol w="4331624"/>
                <a:gridCol w="103081"/>
                <a:gridCol w="830328"/>
                <a:gridCol w="2440185"/>
                <a:gridCol w="103081"/>
              </a:tblGrid>
              <a:tr h="250463">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8665" marR="48665"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8665" marR="4866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8665" marR="4866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8665" marR="48665" marT="0" marB="0"/>
                </a:tc>
                <a:tc hMerge="1">
                  <a:txBody>
                    <a:bodyPr/>
                    <a:lstStyle/>
                    <a:p>
                      <a:endParaRPr lang="es-ES"/>
                    </a:p>
                  </a:txBody>
                  <a:tcPr/>
                </a:tc>
              </a:tr>
              <a:tr h="250463">
                <a:tc>
                  <a:txBody>
                    <a:bodyPr/>
                    <a:lstStyle/>
                    <a:p>
                      <a:pPr>
                        <a:lnSpc>
                          <a:spcPct val="115000"/>
                        </a:lnSpc>
                        <a:spcAft>
                          <a:spcPts val="0"/>
                        </a:spcAft>
                      </a:pPr>
                      <a:r>
                        <a:rPr lang="es-ES" sz="1200">
                          <a:effectLst/>
                        </a:rPr>
                        <a:t>L.M.</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12f</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Al iniciar las tareas diarias el calzado se encuentra limpio.</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51388">
                <a:tc rowSpan="8">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B.P.M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13.3</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Se lava las manos con agua y jabón minutos antes de comenzar su trabajo, cada vez que salga y regrese al área asignada.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No lo realizan.</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50092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13.4</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Los trabajadores desinfectan las manos cuando los riesgos asociados a la etapa así lo justifiquen.</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No se desinfectan pero si se lavan.</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51388">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14.1</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El personal acata las normas establecidas que señalan la prohibición de fumar y consumir alimentos o bebidas en éstas áreas.</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50463">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14.2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Se mantienen las uñas cortas, limpias y sin esmalte.</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50092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14.2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El personal no deberá portar bisutería mientras realiza sus labores.</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50463">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14.2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En caso de llevar barba los trabajadores utilizan mascarilla.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50092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15</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Se prohíbe el ingreso de personas extrañas a las áreas de procesamiento, sin la debida protección y precauciones.</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51388">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16</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Existe un sistema de señalización y normas de seguridad, ubicados en sitios visibles para conocimiento del personal de la planta y personal ajeno a ella.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50463">
                <a:tc gridSpan="6">
                  <a:txBody>
                    <a:bodyPr/>
                    <a:lstStyle/>
                    <a:p>
                      <a:pPr>
                        <a:lnSpc>
                          <a:spcPct val="115000"/>
                        </a:lnSpc>
                        <a:spcAft>
                          <a:spcPts val="0"/>
                        </a:spcAft>
                      </a:pPr>
                      <a:r>
                        <a:rPr lang="es-ES" sz="1200" dirty="0">
                          <a:effectLst/>
                        </a:rPr>
                        <a:t>Higiene en las operaciones de producción.</a:t>
                      </a:r>
                      <a:endParaRPr lang="es-ES" sz="1200" dirty="0">
                        <a:effectLst/>
                        <a:latin typeface="Calibri"/>
                        <a:ea typeface="Calibri"/>
                        <a:cs typeface="Times New Roman"/>
                      </a:endParaRPr>
                    </a:p>
                  </a:txBody>
                  <a:tcPr marL="48665" marR="4866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51388">
                <a:tc>
                  <a:txBody>
                    <a:bodyPr/>
                    <a:lstStyle/>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14</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Los animales para ingresar al matadero son previamente identificados, registrados y autorizados en base a su procedencia y certificación sanitaria.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5745634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997479759"/>
              </p:ext>
            </p:extLst>
          </p:nvPr>
        </p:nvGraphicFramePr>
        <p:xfrm>
          <a:off x="107504" y="908720"/>
          <a:ext cx="8928993" cy="5760641"/>
        </p:xfrm>
        <a:graphic>
          <a:graphicData uri="http://schemas.openxmlformats.org/drawingml/2006/table">
            <a:tbl>
              <a:tblPr firstRow="1" firstCol="1" bandRow="1">
                <a:tableStyleId>{775DCB02-9BB8-47FD-8907-85C794F793BA}</a:tableStyleId>
              </a:tblPr>
              <a:tblGrid>
                <a:gridCol w="587626"/>
                <a:gridCol w="533066"/>
                <a:gridCol w="4331625"/>
                <a:gridCol w="103082"/>
                <a:gridCol w="830327"/>
                <a:gridCol w="2440185"/>
                <a:gridCol w="103082"/>
              </a:tblGrid>
              <a:tr h="230426">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8665" marR="48665"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8665" marR="4866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8665" marR="4866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8665" marR="48665" marT="0" marB="0"/>
                </a:tc>
                <a:tc hMerge="1">
                  <a:txBody>
                    <a:bodyPr/>
                    <a:lstStyle/>
                    <a:p>
                      <a:endParaRPr lang="es-ES"/>
                    </a:p>
                  </a:txBody>
                  <a:tcPr/>
                </a:tc>
              </a:tr>
              <a:tr h="691277">
                <a:tc rowSpan="2">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15</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Los animales que ingresen a los mataderos deben ser faenados, luego de cumplir un descanso mínimo de 12 horas en bovinos y de 2-4 horas en porcinos.</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21702">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18</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La dirección del matadero lleva obligatoriamente estadísticas sobre: origen del ganado, por especie, categoría y sexo, número de animales faenados, registros zoosanitarios del examen ante y post-mortem y rendimiento de la canal.</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No se lleva registros zoosanitarios del examen ante post-mortem y rendimiento de la canal.</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277">
                <a:tc rowSpan="3">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B.P.M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30.1</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Antes de iniciar las operaciones de producción se ha realizado convenientemente la limpieza del área y se confirma la operación mediante registros de las inspecciones.</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No se dispone lleva registros para confirmar la operación.</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277">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33</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El proceso de fabricación esta descrito claramente en un documento que indique los pasos a seguir de manera secuencial.</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277">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36</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Se registran las acciones correctivas y las medidas tomadas cuando se detecte cualquier anormalidad durante el proceso de producción.</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No existen registros.</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60851">
                <a:tc rowSpan="4">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C.A</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121</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No existe la presencia de animales que no sean destinados a la matanza.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277">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Las operaciones de insensibilización no deberán efectuarse a una velocidad superior a la que pueda admitirse los cuerpos de los animales.</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Ingresa más de un animal al cajón de noqueo o aturdimiento.</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30426">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El desangrado deberá ser lo más completo posible.</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6085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La sangre es recogida y manipulada de forma higiénica.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Es conducida a una caja de recolección.</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5745634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1639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1317182743"/>
              </p:ext>
            </p:extLst>
          </p:nvPr>
        </p:nvGraphicFramePr>
        <p:xfrm>
          <a:off x="107504" y="908720"/>
          <a:ext cx="8928993" cy="5688634"/>
        </p:xfrm>
        <a:graphic>
          <a:graphicData uri="http://schemas.openxmlformats.org/drawingml/2006/table">
            <a:tbl>
              <a:tblPr firstRow="1" firstCol="1" bandRow="1">
                <a:tableStyleId>{775DCB02-9BB8-47FD-8907-85C794F793BA}</a:tableStyleId>
              </a:tblPr>
              <a:tblGrid>
                <a:gridCol w="587626"/>
                <a:gridCol w="533066"/>
                <a:gridCol w="4331625"/>
                <a:gridCol w="103082"/>
                <a:gridCol w="830327"/>
                <a:gridCol w="2440185"/>
                <a:gridCol w="103082"/>
              </a:tblGrid>
              <a:tr h="227545">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8665" marR="48665" marT="0" marB="0"/>
                </a:tc>
                <a:tc>
                  <a:txBody>
                    <a:bodyPr/>
                    <a:lstStyle/>
                    <a:p>
                      <a:pPr algn="ctr">
                        <a:lnSpc>
                          <a:spcPct val="115000"/>
                        </a:lnSpc>
                        <a:spcAft>
                          <a:spcPts val="0"/>
                        </a:spcAft>
                      </a:pPr>
                      <a:r>
                        <a:rPr lang="es-ES" sz="1200" dirty="0">
                          <a:effectLst/>
                        </a:rPr>
                        <a:t>ART.</a:t>
                      </a:r>
                      <a:endParaRPr lang="es-ES" sz="1200" dirty="0">
                        <a:effectLst/>
                        <a:latin typeface="Calibri"/>
                        <a:ea typeface="Calibri"/>
                        <a:cs typeface="Times New Roman"/>
                      </a:endParaRPr>
                    </a:p>
                  </a:txBody>
                  <a:tcPr marL="48665" marR="4866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8665" marR="4866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8665" marR="48665" marT="0" marB="0"/>
                </a:tc>
                <a:tc hMerge="1">
                  <a:txBody>
                    <a:bodyPr/>
                    <a:lstStyle/>
                    <a:p>
                      <a:endParaRPr lang="es-ES"/>
                    </a:p>
                  </a:txBody>
                  <a:tcPr/>
                </a:tc>
              </a:tr>
              <a:tr h="455091">
                <a:tc rowSpan="5">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C.A</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Se previene la descarga o derrame del material proveniente del recto.</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No se realiza el ligado del recto.</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El agua en los tanques de escaldado son manejados de manera que no esté excesivamente contaminada.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La evisceración debe efectuarse sin demora.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125</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Los intestinos no son separados del estómago durante la evisceración.</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125</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Los vísceras, después de ser retiradas de la sala de faenado, son tratadas posteriormente en los lugares destinados a ese fin.</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gridSpan="6">
                  <a:txBody>
                    <a:bodyPr/>
                    <a:lstStyle/>
                    <a:p>
                      <a:pPr>
                        <a:lnSpc>
                          <a:spcPct val="115000"/>
                        </a:lnSpc>
                        <a:spcAft>
                          <a:spcPts val="0"/>
                        </a:spcAft>
                      </a:pPr>
                      <a:r>
                        <a:rPr lang="es-ES" sz="1200">
                          <a:effectLst/>
                        </a:rPr>
                        <a:t>Corrales.</a:t>
                      </a:r>
                      <a:endParaRPr lang="es-ES" sz="1200">
                        <a:effectLst/>
                        <a:latin typeface="Calibri"/>
                        <a:ea typeface="Calibri"/>
                        <a:cs typeface="Times New Roman"/>
                      </a:endParaRPr>
                    </a:p>
                  </a:txBody>
                  <a:tcPr marL="48665" marR="4866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rowSpan="8">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8d</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Existen corrales de recepción y mantenimiento para ganado mayor y menor.</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8d</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Se dispone de mangas que conduzcan a los animales al cajón de noqueo.</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8d</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Las mangas están acondicionadas con un sistema de baño por aspersión.</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8d</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Los corrales destinados para porcinos deben tener cubierta.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8d</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Están provistos con abrevadero de agua.</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8d</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dirty="0">
                          <a:effectLst/>
                        </a:rPr>
                        <a:t>La superficie de los corrales está de acuerdo a la mayor capacidad de faenamiento diario del matadero.</a:t>
                      </a:r>
                      <a:endParaRPr lang="es-ES" sz="1200" dirty="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62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Están dispuestos y equipados de manera que permitan una inspección adecuada de los animales antes de su sacrificio.</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62</a:t>
                      </a:r>
                      <a:endParaRPr lang="es-ES" sz="1200">
                        <a:effectLst/>
                        <a:latin typeface="Calibri"/>
                        <a:ea typeface="Calibri"/>
                        <a:cs typeface="Times New Roman"/>
                      </a:endParaRPr>
                    </a:p>
                  </a:txBody>
                  <a:tcPr marL="48665" marR="48665" marT="0" marB="0"/>
                </a:tc>
                <a:tc>
                  <a:txBody>
                    <a:bodyPr/>
                    <a:lstStyle/>
                    <a:p>
                      <a:pPr>
                        <a:lnSpc>
                          <a:spcPct val="115000"/>
                        </a:lnSpc>
                        <a:spcAft>
                          <a:spcPts val="0"/>
                        </a:spcAft>
                      </a:pPr>
                      <a:r>
                        <a:rPr lang="es-ES" sz="1200">
                          <a:effectLst/>
                        </a:rPr>
                        <a:t>Están pavimentados y cuentan con un buen desagüe.</a:t>
                      </a:r>
                      <a:endParaRPr lang="es-ES" sz="1200">
                        <a:effectLst/>
                        <a:latin typeface="Calibri"/>
                        <a:ea typeface="Calibri"/>
                        <a:cs typeface="Times New Roman"/>
                      </a:endParaRPr>
                    </a:p>
                  </a:txBody>
                  <a:tcPr marL="48665" marR="4866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8665" marR="4866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8665" marR="4866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5745634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337033589"/>
              </p:ext>
            </p:extLst>
          </p:nvPr>
        </p:nvGraphicFramePr>
        <p:xfrm>
          <a:off x="107504" y="980728"/>
          <a:ext cx="8928991" cy="5688632"/>
        </p:xfrm>
        <a:graphic>
          <a:graphicData uri="http://schemas.openxmlformats.org/drawingml/2006/table">
            <a:tbl>
              <a:tblPr firstRow="1" firstCol="1" bandRow="1">
                <a:tableStyleId>{775DCB02-9BB8-47FD-8907-85C794F793BA}</a:tableStyleId>
              </a:tblPr>
              <a:tblGrid>
                <a:gridCol w="604660"/>
                <a:gridCol w="551769"/>
                <a:gridCol w="4271149"/>
                <a:gridCol w="108459"/>
                <a:gridCol w="843651"/>
                <a:gridCol w="2440844"/>
                <a:gridCol w="108459"/>
              </a:tblGrid>
              <a:tr h="227545">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7215" marR="47215"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7215" marR="47215" marT="0" marB="0"/>
                </a:tc>
                <a:tc hMerge="1">
                  <a:txBody>
                    <a:bodyPr/>
                    <a:lstStyle/>
                    <a:p>
                      <a:endParaRPr lang="es-ES"/>
                    </a:p>
                  </a:txBody>
                  <a:tcPr/>
                </a:tc>
              </a:tr>
              <a:tr h="227545">
                <a:tc rowSpan="2">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62</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Están provistos de medios e instalaciones para la limpieza.</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62</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Disponen de dispositivos adecuados de contención para tener sujetos a los animales que sea necesario examinar de cerca.</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gridSpan="6">
                  <a:txBody>
                    <a:bodyPr/>
                    <a:lstStyle/>
                    <a:p>
                      <a:pPr>
                        <a:lnSpc>
                          <a:spcPct val="115000"/>
                        </a:lnSpc>
                        <a:spcAft>
                          <a:spcPts val="0"/>
                        </a:spcAft>
                      </a:pPr>
                      <a:r>
                        <a:rPr lang="es-ES" sz="1200">
                          <a:effectLst/>
                        </a:rPr>
                        <a:t>Matanza de emergencia.</a:t>
                      </a:r>
                      <a:endParaRPr lang="es-ES" sz="1200">
                        <a:effectLst/>
                        <a:latin typeface="Calibri"/>
                        <a:ea typeface="Calibri"/>
                        <a:cs typeface="Times New Roman"/>
                      </a:endParaRPr>
                    </a:p>
                  </a:txBody>
                  <a:tcPr marL="47215" marR="4721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10181">
                <a:tc rowSpan="5">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19</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 matanza de emergencia es autorizada por el médico veterinario responsable de la inspección sanitaria.</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El Veterinario  no autoriza todas las matanzas de emergencia por la no presencia cuando el animal llega al C.F.</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1018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20</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dirty="0">
                          <a:effectLst/>
                        </a:rPr>
                        <a:t>Es efectuada bajo precauciones especiales en el matadero sanitario, en un área separada de la sala central. Cuando ello no sea factible, debe efectuarse a una hora distinta del faenamiento normal.</a:t>
                      </a:r>
                      <a:endParaRPr lang="es-ES" sz="1200" dirty="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20</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El personal encargado para realizar esta actividad posee la respectiva protección.</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21c</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Las carnes y vísceras que luego de la muerte, presenten reacción francamente ácida, son decomisadas.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22</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En casos urgentes, cuando durante el transporte un animal muere por causas accidentales, el administrador dispone la matanza de emergencia sin inspección ante-mortem.</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gridSpan="6">
                  <a:txBody>
                    <a:bodyPr/>
                    <a:lstStyle/>
                    <a:p>
                      <a:pPr>
                        <a:lnSpc>
                          <a:spcPct val="115000"/>
                        </a:lnSpc>
                        <a:spcAft>
                          <a:spcPts val="0"/>
                        </a:spcAft>
                      </a:pPr>
                      <a:r>
                        <a:rPr lang="es-ES" sz="1200">
                          <a:effectLst/>
                        </a:rPr>
                        <a:t>Inspección sanitaria de las instalaciones.</a:t>
                      </a:r>
                      <a:endParaRPr lang="es-ES" sz="1200">
                        <a:effectLst/>
                        <a:latin typeface="Calibri"/>
                        <a:ea typeface="Calibri"/>
                        <a:cs typeface="Times New Roman"/>
                      </a:endParaRPr>
                    </a:p>
                  </a:txBody>
                  <a:tcPr marL="47215" marR="4721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a:txBody>
                    <a:bodyPr/>
                    <a:lstStyle/>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24</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Todo el equipo, accesorios, mesas, utensilios, incluso cuchillos, cortadoras, sus vainas, sierras y recipientes se limpian a intervalos frecuentes.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9457506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827080156"/>
              </p:ext>
            </p:extLst>
          </p:nvPr>
        </p:nvGraphicFramePr>
        <p:xfrm>
          <a:off x="107504" y="908720"/>
          <a:ext cx="8928993" cy="5760640"/>
        </p:xfrm>
        <a:graphic>
          <a:graphicData uri="http://schemas.openxmlformats.org/drawingml/2006/table">
            <a:tbl>
              <a:tblPr firstRow="1" firstCol="1" bandRow="1">
                <a:tableStyleId>{775DCB02-9BB8-47FD-8907-85C794F793BA}</a:tableStyleId>
              </a:tblPr>
              <a:tblGrid>
                <a:gridCol w="605878"/>
                <a:gridCol w="551689"/>
                <a:gridCol w="4273789"/>
                <a:gridCol w="108444"/>
                <a:gridCol w="842874"/>
                <a:gridCol w="2437875"/>
                <a:gridCol w="108444"/>
              </a:tblGrid>
              <a:tr h="240027">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7215" marR="47215"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7215" marR="47215" marT="0" marB="0"/>
                </a:tc>
                <a:tc hMerge="1">
                  <a:txBody>
                    <a:bodyPr/>
                    <a:lstStyle/>
                    <a:p>
                      <a:endParaRPr lang="es-ES"/>
                    </a:p>
                  </a:txBody>
                  <a:tcPr/>
                </a:tc>
              </a:tr>
              <a:tr h="480053">
                <a:tc rowSpan="4">
                  <a:txBody>
                    <a:bodyPr/>
                    <a:lstStyle/>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24</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Todo el equipo se limpia y desinfecta al terminar cada jornada de trabajo.</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Se limpia pero no se desinfecta.</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25</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dirty="0">
                          <a:effectLst/>
                        </a:rPr>
                        <a:t>Antes de iniciar las labores de faenamiento, la dirección del matadero verifica la calidad de limpieza de los diferentes puntos del proceso con un equipo denominado </a:t>
                      </a:r>
                      <a:r>
                        <a:rPr lang="es-ES" sz="1200" dirty="0" err="1">
                          <a:effectLst/>
                        </a:rPr>
                        <a:t>luminómetro</a:t>
                      </a:r>
                      <a:r>
                        <a:rPr lang="es-ES" sz="1200" dirty="0">
                          <a:effectLst/>
                        </a:rPr>
                        <a:t>.</a:t>
                      </a:r>
                      <a:endParaRPr lang="es-ES" sz="1200" dirty="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No dispone del luminómetro.</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8005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26</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Los productos esterilizantes y desinfectantes, utilizados en el camal cumplen con la normativa vigente en el país.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8005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26</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Se evita el contacto de esterilizantes y desinfectantes con la carne y productos cárnicos.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0027">
                <a:tc gridSpan="6">
                  <a:txBody>
                    <a:bodyPr/>
                    <a:lstStyle/>
                    <a:p>
                      <a:pPr>
                        <a:lnSpc>
                          <a:spcPct val="115000"/>
                        </a:lnSpc>
                        <a:spcAft>
                          <a:spcPts val="0"/>
                        </a:spcAft>
                      </a:pPr>
                      <a:r>
                        <a:rPr lang="es-ES" sz="1200">
                          <a:effectLst/>
                        </a:rPr>
                        <a:t>Inspección ante-mortem.</a:t>
                      </a:r>
                      <a:endParaRPr lang="es-ES" sz="1200">
                        <a:effectLst/>
                        <a:latin typeface="Calibri"/>
                        <a:ea typeface="Calibri"/>
                        <a:cs typeface="Times New Roman"/>
                      </a:endParaRPr>
                    </a:p>
                  </a:txBody>
                  <a:tcPr marL="47215" marR="4721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rowSpan="4">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27</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dirty="0">
                          <a:effectLst/>
                        </a:rPr>
                        <a:t>Antes del faenamiento los animales son inspeccionados en reposo, en pie y en movimiento al aire libre con suficiente luz natural y/o artificial.</a:t>
                      </a:r>
                      <a:endParaRPr lang="es-ES" sz="1200" dirty="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No se realiza la inspección ante-mortem.</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28</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En los casos de presentarse animales con signos de enfermedad dudosa, son excluidos de la matanza y trasladados al corral de aislamiento.</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Todos los animales son faenados.</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960107">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29</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Diagnosticado el animal con una enfermedad trasmisible o toxicidad que haga insalubre a la carne y despojos comestibles, es faenado en el matadero sanitario, decomisado y cremado y/o industrializado.</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No existe sala de matanza de emergencia ni cremador.</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20080">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30</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En el caso de la muerte del animal durante el transporte o en los corrales del matadero, el veterinario decide en base a los exámenes el decomiso o aprovechamiento de los mismos.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750220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379749942"/>
              </p:ext>
            </p:extLst>
          </p:nvPr>
        </p:nvGraphicFramePr>
        <p:xfrm>
          <a:off x="107503" y="980728"/>
          <a:ext cx="8928992" cy="5688629"/>
        </p:xfrm>
        <a:graphic>
          <a:graphicData uri="http://schemas.openxmlformats.org/drawingml/2006/table">
            <a:tbl>
              <a:tblPr firstRow="1" firstCol="1" bandRow="1">
                <a:tableStyleId>{775DCB02-9BB8-47FD-8907-85C794F793BA}</a:tableStyleId>
              </a:tblPr>
              <a:tblGrid>
                <a:gridCol w="605790"/>
                <a:gridCol w="551607"/>
                <a:gridCol w="4271205"/>
                <a:gridCol w="108428"/>
                <a:gridCol w="844711"/>
                <a:gridCol w="2438823"/>
                <a:gridCol w="108428"/>
              </a:tblGrid>
              <a:tr h="220313">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7215" marR="47215"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7215" marR="47215" marT="0" marB="0"/>
                </a:tc>
                <a:tc hMerge="1">
                  <a:txBody>
                    <a:bodyPr/>
                    <a:lstStyle/>
                    <a:p>
                      <a:endParaRPr lang="es-ES"/>
                    </a:p>
                  </a:txBody>
                  <a:tcPr/>
                </a:tc>
              </a:tr>
              <a:tr h="220313">
                <a:tc gridSpan="6">
                  <a:txBody>
                    <a:bodyPr/>
                    <a:lstStyle/>
                    <a:p>
                      <a:pPr>
                        <a:lnSpc>
                          <a:spcPct val="115000"/>
                        </a:lnSpc>
                        <a:spcAft>
                          <a:spcPts val="0"/>
                        </a:spcAft>
                      </a:pPr>
                      <a:r>
                        <a:rPr lang="es-ES" sz="1200">
                          <a:effectLst/>
                        </a:rPr>
                        <a:t>Inspección post-mortem.</a:t>
                      </a:r>
                      <a:endParaRPr lang="es-ES" sz="1200">
                        <a:effectLst/>
                        <a:latin typeface="Calibri"/>
                        <a:ea typeface="Calibri"/>
                        <a:cs typeface="Times New Roman"/>
                      </a:endParaRPr>
                    </a:p>
                  </a:txBody>
                  <a:tcPr marL="47215" marR="4721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693">
                <a:tc rowSpan="11">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32</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 inspección incluye el examen visual, la palpación y si es necesario, la incisión y toma de muestras.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69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33</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Las canales son presentadas a la inspección veterinaria dividida en dos mitades.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No está instalada la sierra de partir canales.</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07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33</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 inspección de la cabeza, de las vísceras y de los demás órganos internos, se efectúa sin estar cortados y sin incisiones.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Las vísceras se revisan después del pre-lavado.</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07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33</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Se aplica un número u otra marca correspondiente a la de los respectivos animales en la cabeza, vísceras abdominales y torácicas.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69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34a</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Está prohibido extraer alguna membrana cerosa o cualquier otra parte de la canal antes de terminar la inspección.</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9107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34b</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No se extrae, modificar o destruir algún signo de enfermedad en la canal u órgano, mediante lavado, raspado, cortado o tratado antes de terminar la inspección.</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69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34c</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No es eliminada cualquier marca o identificación de las canales, cabezas o vísceras antes de terminar la inspección.</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69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34d</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No es retirada alguna parte de la canal, vísceras o apéndices del área de inspección.</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031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35</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Son marcadas y separadas las canales y vísceras retiradas.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031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35</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El veterinario decide sobre la idoneidad del producto.</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693">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35</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 dirección del camal decide la conservación del producto hasta que haya resultados del análisis.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No se realizan análisis.</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750220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3207411213"/>
              </p:ext>
            </p:extLst>
          </p:nvPr>
        </p:nvGraphicFramePr>
        <p:xfrm>
          <a:off x="107505" y="980728"/>
          <a:ext cx="8928989" cy="5688634"/>
        </p:xfrm>
        <a:graphic>
          <a:graphicData uri="http://schemas.openxmlformats.org/drawingml/2006/table">
            <a:tbl>
              <a:tblPr firstRow="1" firstCol="1" bandRow="1">
                <a:tableStyleId>{775DCB02-9BB8-47FD-8907-85C794F793BA}</a:tableStyleId>
              </a:tblPr>
              <a:tblGrid>
                <a:gridCol w="605922"/>
                <a:gridCol w="551728"/>
                <a:gridCol w="4276060"/>
                <a:gridCol w="108451"/>
                <a:gridCol w="842283"/>
                <a:gridCol w="2436094"/>
                <a:gridCol w="108451"/>
              </a:tblGrid>
              <a:tr h="227545">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7215" marR="47215"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7215" marR="47215"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7215" marR="47215" marT="0" marB="0"/>
                </a:tc>
                <a:tc hMerge="1">
                  <a:txBody>
                    <a:bodyPr/>
                    <a:lstStyle/>
                    <a:p>
                      <a:endParaRPr lang="es-ES"/>
                    </a:p>
                  </a:txBody>
                  <a:tcPr/>
                </a:tc>
              </a:tr>
              <a:tr h="227545">
                <a:tc gridSpan="6">
                  <a:txBody>
                    <a:bodyPr/>
                    <a:lstStyle/>
                    <a:p>
                      <a:pPr>
                        <a:lnSpc>
                          <a:spcPct val="115000"/>
                        </a:lnSpc>
                        <a:spcAft>
                          <a:spcPts val="0"/>
                        </a:spcAft>
                      </a:pPr>
                      <a:r>
                        <a:rPr lang="es-ES" sz="1200">
                          <a:effectLst/>
                        </a:rPr>
                        <a:t>Dictámenes de la inspección y decomiso de carnes y vísceras.</a:t>
                      </a:r>
                      <a:endParaRPr lang="es-ES" sz="1200">
                        <a:effectLst/>
                        <a:latin typeface="Calibri"/>
                        <a:ea typeface="Calibri"/>
                        <a:cs typeface="Times New Roman"/>
                      </a:endParaRPr>
                    </a:p>
                  </a:txBody>
                  <a:tcPr marL="47215" marR="47215"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rowSpan="10">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38</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Finalizada la inspección post-mortem el médico veterinario categoriza las carnes: a) Aprobado; b) Decomiso total; c) Decomiso parcial; d) Carne industrial.</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40</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Existe decomiso total cuando la canal y despojos comestibles son considerados peligrosos para los manipuladores, los consumidores y/o el ganado.</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40</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Existe decomiso total cuando la canal y despojos comestibles contengan residuos químicos que excedan los límites.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82636">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40</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Existe decomiso total cuando la canal y despojos comestibles existan modificaciones en las características organolépticas difieran de lo normal.</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41</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 canal y despojos comestibles son decomisados parcialmente cuando solo una parte es afectada.</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42</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 carne decomisada permanece bajo la custodia del veterinario hasta la eliminación inocua.</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dirty="0">
                          <a:effectLst/>
                        </a:rPr>
                        <a:t>Esta bajo custodia del Centro de Faenamiento.</a:t>
                      </a:r>
                      <a:endParaRPr lang="es-ES" sz="1200" dirty="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43</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dirty="0">
                          <a:effectLst/>
                        </a:rPr>
                        <a:t>Las carnes decomisadas son retiradas inmediatamente de la sala de faenamiento en recipientes cerrados.</a:t>
                      </a:r>
                      <a:endParaRPr lang="es-ES" sz="1200" dirty="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43</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Las carnes decomisadas son colgadas en rieles y marcadas como “DECOMISADO”</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No existe sello de decomisado.</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27545">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44</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El veterinario decide el método de eliminación a emplearse.</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Decide la administración</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55091">
                <a:tc vMerge="1">
                  <a:txBody>
                    <a:bodyPr/>
                    <a:lstStyle/>
                    <a:p>
                      <a:pPr>
                        <a:lnSpc>
                          <a:spcPct val="115000"/>
                        </a:lnSpc>
                        <a:spcAft>
                          <a:spcPts val="0"/>
                        </a:spcAft>
                      </a:pPr>
                      <a:endParaRPr lang="es-ES" sz="1200" dirty="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44</a:t>
                      </a:r>
                      <a:endParaRPr lang="es-ES" sz="1200">
                        <a:effectLst/>
                        <a:latin typeface="Calibri"/>
                        <a:ea typeface="Calibri"/>
                        <a:cs typeface="Times New Roman"/>
                      </a:endParaRPr>
                    </a:p>
                  </a:txBody>
                  <a:tcPr marL="47215" marR="47215" marT="0" marB="0"/>
                </a:tc>
                <a:tc>
                  <a:txBody>
                    <a:bodyPr/>
                    <a:lstStyle/>
                    <a:p>
                      <a:pPr>
                        <a:lnSpc>
                          <a:spcPct val="115000"/>
                        </a:lnSpc>
                        <a:spcAft>
                          <a:spcPts val="0"/>
                        </a:spcAft>
                      </a:pPr>
                      <a:r>
                        <a:rPr lang="es-ES" sz="1200">
                          <a:effectLst/>
                        </a:rPr>
                        <a:t>El método empleado no contamina el ambiente y no constituye peligro para la salud humana o de los animales.</a:t>
                      </a:r>
                      <a:endParaRPr lang="es-ES" sz="1200">
                        <a:effectLst/>
                        <a:latin typeface="Calibri"/>
                        <a:ea typeface="Calibri"/>
                        <a:cs typeface="Times New Roman"/>
                      </a:endParaRPr>
                    </a:p>
                  </a:txBody>
                  <a:tcPr marL="47215" marR="47215"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7215" marR="47215"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7215" marR="47215"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75022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Subtítulo"/>
          <p:cNvSpPr>
            <a:spLocks noGrp="1"/>
          </p:cNvSpPr>
          <p:nvPr>
            <p:ph type="subTitle" idx="1"/>
          </p:nvPr>
        </p:nvSpPr>
        <p:spPr>
          <a:xfrm>
            <a:off x="0" y="1052736"/>
            <a:ext cx="8964488" cy="5112568"/>
          </a:xfrm>
        </p:spPr>
        <p:txBody>
          <a:bodyPr>
            <a:normAutofit/>
          </a:bodyPr>
          <a:lstStyle/>
          <a:p>
            <a:pPr marL="342900" indent="-342900" algn="just">
              <a:buFont typeface="Arial" pitchFamily="34" charset="0"/>
              <a:buChar char="•"/>
            </a:pPr>
            <a:r>
              <a:rPr lang="es-ES" dirty="0"/>
              <a:t>El reglamento de la Ley de Mataderos, tiene por objeto establecer las normas que regulan la </a:t>
            </a:r>
            <a:r>
              <a:rPr lang="es-ES" dirty="0" smtClean="0"/>
              <a:t>construcción…..</a:t>
            </a:r>
          </a:p>
          <a:p>
            <a:pPr marL="342900" indent="-342900" algn="just">
              <a:buFont typeface="Arial" pitchFamily="34" charset="0"/>
              <a:buChar char="•"/>
            </a:pPr>
            <a:r>
              <a:rPr lang="es-ES" dirty="0"/>
              <a:t>Las Buenas Prácticas de Manufactura (BPM), son los principios básicos y prácticas generales de higiene en la manipulación, </a:t>
            </a:r>
            <a:r>
              <a:rPr lang="es-ES" dirty="0" smtClean="0"/>
              <a:t>preparación………</a:t>
            </a:r>
          </a:p>
          <a:p>
            <a:pPr marL="342900" indent="-342900" algn="just">
              <a:buFont typeface="Arial" pitchFamily="34" charset="0"/>
              <a:buChar char="•"/>
            </a:pPr>
            <a:r>
              <a:rPr lang="es-ES" dirty="0"/>
              <a:t>Todos los establecimientos donde se faenen animales, elaboren alimentos están obligados a desarrollar Procedimientos Operativos Estandarizados de Saneamiento (POES), que describan los métodos de saneamiento diario a ser cumplidos por el establecimiento</a:t>
            </a:r>
            <a:r>
              <a:rPr lang="es-ES" dirty="0" smtClean="0"/>
              <a:t>.</a:t>
            </a:r>
          </a:p>
          <a:p>
            <a:pPr marL="342900" indent="-342900" algn="just">
              <a:buFont typeface="Arial" pitchFamily="34" charset="0"/>
              <a:buChar char="•"/>
            </a:pPr>
            <a:r>
              <a:rPr lang="es-ES" dirty="0"/>
              <a:t>Se ha visto que en la actualidad los entes reguladores del control sanitario de las plantas procesadoras en la industria cárnica, están haciendo cumplir la normativa para reducir los riesgos en la salud del </a:t>
            </a:r>
            <a:r>
              <a:rPr lang="es-ES" dirty="0" smtClean="0"/>
              <a:t>consumidor…….</a:t>
            </a:r>
            <a:endParaRPr lang="es-ES" dirty="0"/>
          </a:p>
        </p:txBody>
      </p:sp>
      <p:sp>
        <p:nvSpPr>
          <p:cNvPr id="2" name="1 Título"/>
          <p:cNvSpPr>
            <a:spLocks noGrp="1"/>
          </p:cNvSpPr>
          <p:nvPr>
            <p:ph type="ctrTitle"/>
          </p:nvPr>
        </p:nvSpPr>
        <p:spPr>
          <a:xfrm>
            <a:off x="899592" y="27732"/>
            <a:ext cx="7175351" cy="944782"/>
          </a:xfrm>
        </p:spPr>
        <p:txBody>
          <a:bodyPr/>
          <a:lstStyle/>
          <a:p>
            <a:pPr marL="182880" indent="0" algn="ctr">
              <a:buNone/>
            </a:pPr>
            <a:r>
              <a:rPr lang="es-ES" dirty="0" smtClean="0"/>
              <a:t>INTRODUCCIÓN</a:t>
            </a:r>
            <a:endParaRPr lang="es-ES" dirty="0"/>
          </a:p>
        </p:txBody>
      </p:sp>
    </p:spTree>
    <p:extLst>
      <p:ext uri="{BB962C8B-B14F-4D97-AF65-F5344CB8AC3E}">
        <p14:creationId xmlns:p14="http://schemas.microsoft.com/office/powerpoint/2010/main" val="27274685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292619289"/>
              </p:ext>
            </p:extLst>
          </p:nvPr>
        </p:nvGraphicFramePr>
        <p:xfrm>
          <a:off x="107504" y="980728"/>
          <a:ext cx="8928993" cy="5688633"/>
        </p:xfrm>
        <a:graphic>
          <a:graphicData uri="http://schemas.openxmlformats.org/drawingml/2006/table">
            <a:tbl>
              <a:tblPr firstRow="1" firstCol="1" bandRow="1">
                <a:tableStyleId>{775DCB02-9BB8-47FD-8907-85C794F793BA}</a:tableStyleId>
              </a:tblPr>
              <a:tblGrid>
                <a:gridCol w="599485"/>
                <a:gridCol w="545867"/>
                <a:gridCol w="4223526"/>
                <a:gridCol w="105737"/>
                <a:gridCol w="833336"/>
                <a:gridCol w="105737"/>
                <a:gridCol w="2409568"/>
                <a:gridCol w="105737"/>
              </a:tblGrid>
              <a:tr h="218794">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49268" marR="49268"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49268" marR="49268"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49268" marR="49268" marT="0" marB="0"/>
                </a:tc>
                <a:tc gridSpan="3">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49268" marR="49268" marT="0" marB="0"/>
                </a:tc>
                <a:tc hMerge="1">
                  <a:txBody>
                    <a:bodyPr/>
                    <a:lstStyle/>
                    <a:p>
                      <a:endParaRPr lang="es-ES"/>
                    </a:p>
                  </a:txBody>
                  <a:tcPr/>
                </a:tc>
                <a:tc hMerge="1">
                  <a:txBody>
                    <a:bodyPr/>
                    <a:lstStyle/>
                    <a:p>
                      <a:endParaRPr lang="es-ES"/>
                    </a:p>
                  </a:txBody>
                  <a:tcPr/>
                </a:tc>
              </a:tr>
              <a:tr h="437587">
                <a:tc rowSpan="2">
                  <a:txBody>
                    <a:bodyPr/>
                    <a:lstStyle/>
                    <a:p>
                      <a:pPr>
                        <a:lnSpc>
                          <a:spcPct val="115000"/>
                        </a:lnSpc>
                        <a:spcAft>
                          <a:spcPts val="0"/>
                        </a:spcAft>
                      </a:pPr>
                      <a:r>
                        <a:rPr lang="es-ES" sz="1200" dirty="0">
                          <a:effectLst/>
                        </a:rPr>
                        <a:t> </a:t>
                      </a:r>
                      <a:endParaRPr lang="es-ES" sz="1200" dirty="0">
                        <a:effectLst/>
                        <a:latin typeface="Calibri"/>
                        <a:ea typeface="Calibri"/>
                        <a:cs typeface="Times New Roman"/>
                      </a:endParaRPr>
                    </a:p>
                    <a:p>
                      <a:pPr>
                        <a:lnSpc>
                          <a:spcPct val="115000"/>
                        </a:lnSpc>
                        <a:spcAft>
                          <a:spcPts val="0"/>
                        </a:spcAft>
                      </a:pPr>
                      <a:r>
                        <a:rPr lang="es-ES" sz="1200" dirty="0">
                          <a:effectLst/>
                        </a:rPr>
                        <a:t>L.M.</a:t>
                      </a: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44</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Las carnes decomisadas no pueden ingresar a las salas de almacenamiento de la carne.</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9268" marR="4926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48</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En caso de existir enfermedades infecto-contagiosas de animales se comunica inmediatamente al SESA.</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18794">
                <a:tc gridSpan="7">
                  <a:txBody>
                    <a:bodyPr/>
                    <a:lstStyle/>
                    <a:p>
                      <a:pPr>
                        <a:lnSpc>
                          <a:spcPct val="115000"/>
                        </a:lnSpc>
                        <a:spcAft>
                          <a:spcPts val="0"/>
                        </a:spcAft>
                      </a:pPr>
                      <a:r>
                        <a:rPr lang="es-ES" sz="1200">
                          <a:effectLst/>
                        </a:rPr>
                        <a:t>Sellos.</a:t>
                      </a:r>
                      <a:endParaRPr lang="es-ES" sz="1200">
                        <a:effectLst/>
                        <a:latin typeface="Calibri"/>
                        <a:ea typeface="Calibri"/>
                        <a:cs typeface="Times New Roman"/>
                      </a:endParaRPr>
                    </a:p>
                  </a:txBody>
                  <a:tcPr marL="49268" marR="49268"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656381">
                <a:tc rowSpan="10">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45</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Luego de la inspección ante y post-mortem el veterinario debe marcar las canales y vísceras con el sello según el dictamen.</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46</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El sello de inspección sanitaria es aplicado de manera firme y legible e identifica al camal de origen.</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18794">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46</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Las tintas para los sellos son de origen vegetal e inocuo.</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46</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Existen diferentes colores según el dictamen (violeta-aprobado; rojo-decomisado; verde-industrial)</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Solo el color violeta de aprobado.</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47</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Los sellos son confeccionados con material metálico inoxidable.</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Son de caucho.</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47</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El sello de aprobado es de forma circular, 6 cm de diámetro, inscripción “APROBADO”</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Es de 5 cm de diámetro.</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47</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El Sello De Decomisado Tiene Forma De Triángulo Equilátero, 7 Cm Por Lado, Inscripción “DECOMISADO”</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47</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El Sello De Industrial Es De Forma Rectangular, 7 Cm De Largo Por 5 Cm De Ancho, Inscripción De “INDUSTRIAL”</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56</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Para clasificar las carnes se utiliza un sello patrón de rodillo.</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Inexistente.</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37587">
                <a:tc vMerge="1">
                  <a:txBody>
                    <a:bodyPr/>
                    <a:lstStyle/>
                    <a:p>
                      <a:pPr>
                        <a:lnSpc>
                          <a:spcPct val="115000"/>
                        </a:lnSpc>
                        <a:spcAft>
                          <a:spcPts val="0"/>
                        </a:spcAft>
                      </a:pPr>
                      <a:endParaRPr lang="es-ES" sz="1200" dirty="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57</a:t>
                      </a:r>
                      <a:endParaRPr lang="es-ES" sz="1200">
                        <a:effectLst/>
                        <a:latin typeface="Calibri"/>
                        <a:ea typeface="Calibri"/>
                        <a:cs typeface="Times New Roman"/>
                      </a:endParaRPr>
                    </a:p>
                  </a:txBody>
                  <a:tcPr marL="49268" marR="49268" marT="0" marB="0"/>
                </a:tc>
                <a:tc>
                  <a:txBody>
                    <a:bodyPr/>
                    <a:lstStyle/>
                    <a:p>
                      <a:pPr>
                        <a:lnSpc>
                          <a:spcPct val="115000"/>
                        </a:lnSpc>
                        <a:spcAft>
                          <a:spcPts val="0"/>
                        </a:spcAft>
                      </a:pPr>
                      <a:r>
                        <a:rPr lang="es-ES" sz="1200">
                          <a:effectLst/>
                        </a:rPr>
                        <a:t>El sello es colocado cada media canal, a lo largo de sus bordes toráxicos, ventral y dorsal lumbar.</a:t>
                      </a:r>
                      <a:endParaRPr lang="es-ES" sz="1200">
                        <a:effectLst/>
                        <a:latin typeface="Calibri"/>
                        <a:ea typeface="Calibri"/>
                        <a:cs typeface="Times New Roman"/>
                      </a:endParaRPr>
                    </a:p>
                  </a:txBody>
                  <a:tcPr marL="49268" marR="4926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49268" marR="49268" marT="0" marB="0"/>
                </a:tc>
                <a:tc hMerge="1">
                  <a:txBody>
                    <a:bodyPr/>
                    <a:lstStyle/>
                    <a:p>
                      <a:endParaRPr lang="es-ES"/>
                    </a:p>
                  </a:txBody>
                  <a:tcPr/>
                </a:tc>
                <a:tc gridSpan="2">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49268" marR="49268" marT="0" marB="0"/>
                </a:tc>
                <a:tc hMerge="1">
                  <a:txBody>
                    <a:bodyPr/>
                    <a:lstStyle/>
                    <a:p>
                      <a:endParaRPr lang="es-ES"/>
                    </a:p>
                  </a:txBody>
                  <a:tcPr/>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750220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1792305633"/>
              </p:ext>
            </p:extLst>
          </p:nvPr>
        </p:nvGraphicFramePr>
        <p:xfrm>
          <a:off x="107505" y="980728"/>
          <a:ext cx="8928992" cy="5688634"/>
        </p:xfrm>
        <a:graphic>
          <a:graphicData uri="http://schemas.openxmlformats.org/drawingml/2006/table">
            <a:tbl>
              <a:tblPr firstRow="1" firstCol="1" bandRow="1">
                <a:tableStyleId>{775DCB02-9BB8-47FD-8907-85C794F793BA}</a:tableStyleId>
              </a:tblPr>
              <a:tblGrid>
                <a:gridCol w="606319"/>
                <a:gridCol w="552091"/>
                <a:gridCol w="4271024"/>
                <a:gridCol w="105922"/>
                <a:gridCol w="844143"/>
                <a:gridCol w="2443571"/>
                <a:gridCol w="105922"/>
              </a:tblGrid>
              <a:tr h="247332">
                <a:tc>
                  <a:txBody>
                    <a:bodyPr/>
                    <a:lstStyle/>
                    <a:p>
                      <a:pPr algn="ctr">
                        <a:lnSpc>
                          <a:spcPct val="115000"/>
                        </a:lnSpc>
                        <a:spcAft>
                          <a:spcPts val="0"/>
                        </a:spcAft>
                      </a:pPr>
                      <a:r>
                        <a:rPr lang="es-ES" sz="1200" dirty="0">
                          <a:effectLst/>
                        </a:rPr>
                        <a:t>REG.</a:t>
                      </a:r>
                      <a:endParaRPr lang="es-ES" sz="1200" dirty="0">
                        <a:effectLst/>
                        <a:latin typeface="Calibri"/>
                        <a:ea typeface="Calibri"/>
                        <a:cs typeface="Times New Roman"/>
                      </a:endParaRPr>
                    </a:p>
                  </a:txBody>
                  <a:tcPr marL="50688" marR="50688" marT="0" marB="0"/>
                </a:tc>
                <a:tc>
                  <a:txBody>
                    <a:bodyPr/>
                    <a:lstStyle/>
                    <a:p>
                      <a:pPr algn="ctr">
                        <a:lnSpc>
                          <a:spcPct val="115000"/>
                        </a:lnSpc>
                        <a:spcAft>
                          <a:spcPts val="0"/>
                        </a:spcAft>
                      </a:pPr>
                      <a:r>
                        <a:rPr lang="es-ES" sz="1200">
                          <a:effectLst/>
                        </a:rPr>
                        <a:t>ART.</a:t>
                      </a:r>
                      <a:endParaRPr lang="es-ES" sz="1200">
                        <a:effectLst/>
                        <a:latin typeface="Calibri"/>
                        <a:ea typeface="Calibri"/>
                        <a:cs typeface="Times New Roman"/>
                      </a:endParaRPr>
                    </a:p>
                  </a:txBody>
                  <a:tcPr marL="50688" marR="50688" marT="0" marB="0"/>
                </a:tc>
                <a:tc gridSpan="2">
                  <a:txBody>
                    <a:bodyPr/>
                    <a:lstStyle/>
                    <a:p>
                      <a:pPr algn="ctr">
                        <a:lnSpc>
                          <a:spcPct val="115000"/>
                        </a:lnSpc>
                        <a:spcAft>
                          <a:spcPts val="0"/>
                        </a:spcAft>
                      </a:pPr>
                      <a:r>
                        <a:rPr lang="es-ES" sz="1200">
                          <a:effectLst/>
                        </a:rPr>
                        <a:t>Consideración a evaluar</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gn="ctr">
                        <a:lnSpc>
                          <a:spcPct val="115000"/>
                        </a:lnSpc>
                        <a:spcAft>
                          <a:spcPts val="0"/>
                        </a:spcAft>
                      </a:pPr>
                      <a:r>
                        <a:rPr lang="es-ES" sz="1200">
                          <a:effectLst/>
                        </a:rPr>
                        <a:t>C/N.C</a:t>
                      </a:r>
                      <a:endParaRPr lang="es-ES" sz="1200">
                        <a:effectLst/>
                        <a:latin typeface="Calibri"/>
                        <a:ea typeface="Calibri"/>
                        <a:cs typeface="Times New Roman"/>
                      </a:endParaRPr>
                    </a:p>
                  </a:txBody>
                  <a:tcPr marL="50688" marR="50688" marT="0" marB="0"/>
                </a:tc>
                <a:tc gridSpan="2">
                  <a:txBody>
                    <a:bodyPr/>
                    <a:lstStyle/>
                    <a:p>
                      <a:pPr algn="ctr">
                        <a:lnSpc>
                          <a:spcPct val="115000"/>
                        </a:lnSpc>
                        <a:spcAft>
                          <a:spcPts val="0"/>
                        </a:spcAft>
                      </a:pPr>
                      <a:r>
                        <a:rPr lang="es-ES" sz="1200">
                          <a:effectLst/>
                        </a:rPr>
                        <a:t>Observaciones</a:t>
                      </a:r>
                      <a:endParaRPr lang="es-ES" sz="1200">
                        <a:effectLst/>
                        <a:latin typeface="Calibri"/>
                        <a:ea typeface="Calibri"/>
                        <a:cs typeface="Times New Roman"/>
                      </a:endParaRPr>
                    </a:p>
                  </a:txBody>
                  <a:tcPr marL="50688" marR="50688" marT="0" marB="0"/>
                </a:tc>
                <a:tc hMerge="1">
                  <a:txBody>
                    <a:bodyPr/>
                    <a:lstStyle/>
                    <a:p>
                      <a:endParaRPr lang="es-ES"/>
                    </a:p>
                  </a:txBody>
                  <a:tcPr/>
                </a:tc>
              </a:tr>
              <a:tr h="247332">
                <a:tc gridSpan="6">
                  <a:txBody>
                    <a:bodyPr/>
                    <a:lstStyle/>
                    <a:p>
                      <a:pPr>
                        <a:lnSpc>
                          <a:spcPct val="115000"/>
                        </a:lnSpc>
                        <a:spcAft>
                          <a:spcPts val="0"/>
                        </a:spcAft>
                      </a:pPr>
                      <a:r>
                        <a:rPr lang="es-ES" sz="1200">
                          <a:effectLst/>
                        </a:rPr>
                        <a:t>Clasificación de las canales bovinas.</a:t>
                      </a:r>
                      <a:endParaRPr lang="es-ES" sz="1200">
                        <a:effectLst/>
                        <a:latin typeface="Calibri"/>
                        <a:ea typeface="Calibri"/>
                        <a:cs typeface="Times New Roman"/>
                      </a:endParaRPr>
                    </a:p>
                  </a:txBody>
                  <a:tcPr marL="50688" marR="50688"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94664">
                <a:tc rowSpan="3">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r>
                        <a:rPr lang="es-ES" sz="1200" dirty="0">
                          <a:effectLst/>
                        </a:rPr>
                        <a:t> </a:t>
                      </a: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52</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Se clasifica las canales de bovinos después de la inspección post-mortem y ejecución de los dictámenes.</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No se realiza ninguna clasificación.</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94664">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53</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Es realizada por un técnico idóneo debidamente certificado y acreditado por el SESA diferente del médico veterinario.</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No se realiza.</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94664">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54</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La clasificación se hace con suficiente luz natural y si es artificial no debe ser menor a 350 luxes.</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No se realiza.</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7332">
                <a:tc gridSpan="6">
                  <a:txBody>
                    <a:bodyPr/>
                    <a:lstStyle/>
                    <a:p>
                      <a:pPr>
                        <a:lnSpc>
                          <a:spcPct val="115000"/>
                        </a:lnSpc>
                        <a:spcAft>
                          <a:spcPts val="0"/>
                        </a:spcAft>
                      </a:pPr>
                      <a:r>
                        <a:rPr lang="es-ES" sz="1200">
                          <a:effectLst/>
                        </a:rPr>
                        <a:t>Transporte de carne y vísceras.</a:t>
                      </a:r>
                      <a:endParaRPr lang="es-ES" sz="1200">
                        <a:effectLst/>
                        <a:latin typeface="Calibri"/>
                        <a:ea typeface="Calibri"/>
                        <a:cs typeface="Times New Roman"/>
                      </a:endParaRPr>
                    </a:p>
                  </a:txBody>
                  <a:tcPr marL="50688" marR="50688"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41995">
                <a:tc rowSpan="7">
                  <a:txBody>
                    <a:bodyPr/>
                    <a:lstStyle/>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endParaRPr lang="es-ES" sz="1200" dirty="0" smtClean="0">
                        <a:effectLst/>
                      </a:endParaRPr>
                    </a:p>
                    <a:p>
                      <a:pPr>
                        <a:lnSpc>
                          <a:spcPct val="115000"/>
                        </a:lnSpc>
                        <a:spcAft>
                          <a:spcPts val="0"/>
                        </a:spcAft>
                      </a:pPr>
                      <a:r>
                        <a:rPr lang="es-ES" sz="1200" dirty="0" smtClean="0">
                          <a:effectLst/>
                        </a:rPr>
                        <a:t>L.M</a:t>
                      </a:r>
                      <a:r>
                        <a:rPr lang="es-ES" sz="1200" dirty="0">
                          <a:effectLst/>
                        </a:rPr>
                        <a:t>.</a:t>
                      </a:r>
                      <a:endParaRPr lang="es-ES" sz="1200" dirty="0">
                        <a:effectLst/>
                        <a:latin typeface="Calibri"/>
                        <a:ea typeface="Calibri"/>
                        <a:cs typeface="Times New Roman"/>
                      </a:endParaRPr>
                    </a:p>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61</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Se dispone de un vehículo con furgón refrigerado o isotérmico de revestimiento impermeable de fácil limpieza y desinfección.</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94664">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61</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Se utilizan ganchos o rieles que permitan la suspensión de la carne.</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94664">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62</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Es diferente para animales vivos u otras mercancías que puedan afectar la carne y vísceras.</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494664">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62</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Deben ser higienizados y si es necesario desinfectados para transportar carne y vísceras.</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7332">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63</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Es autorizado por la dirección del matadero.</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247332">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64</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Conductores y manipuladores, poseen certificados de salud.</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 </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a:effectLst/>
                        </a:rPr>
                        <a:t> </a:t>
                      </a:r>
                      <a:endParaRPr lang="es-ES" sz="1200">
                        <a:effectLst/>
                        <a:latin typeface="Calibri"/>
                        <a:ea typeface="Calibri"/>
                        <a:cs typeface="Times New Roman"/>
                      </a:endParaRPr>
                    </a:p>
                  </a:txBody>
                  <a:tcPr marL="0" marR="0" marT="0" marB="0" anchor="ctr"/>
                </a:tc>
              </a:tr>
              <a:tr h="741995">
                <a:tc vMerge="1">
                  <a:txBody>
                    <a:bodyPr/>
                    <a:lstStyle/>
                    <a:p>
                      <a:pPr>
                        <a:lnSpc>
                          <a:spcPct val="115000"/>
                        </a:lnSpc>
                        <a:spcAft>
                          <a:spcPts val="0"/>
                        </a:spcAft>
                      </a:pPr>
                      <a:endParaRPr lang="es-ES" sz="1200" dirty="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65</a:t>
                      </a:r>
                      <a:endParaRPr lang="es-ES" sz="1200">
                        <a:effectLst/>
                        <a:latin typeface="Calibri"/>
                        <a:ea typeface="Calibri"/>
                        <a:cs typeface="Times New Roman"/>
                      </a:endParaRPr>
                    </a:p>
                  </a:txBody>
                  <a:tcPr marL="50688" marR="50688" marT="0" marB="0"/>
                </a:tc>
                <a:tc>
                  <a:txBody>
                    <a:bodyPr/>
                    <a:lstStyle/>
                    <a:p>
                      <a:pPr>
                        <a:lnSpc>
                          <a:spcPct val="115000"/>
                        </a:lnSpc>
                        <a:spcAft>
                          <a:spcPts val="0"/>
                        </a:spcAft>
                      </a:pPr>
                      <a:r>
                        <a:rPr lang="es-ES" sz="1200">
                          <a:effectLst/>
                        </a:rPr>
                        <a:t>Las pieles son transportadas en vehículos cerrados de material metálico de fácil limpieza y se evite escurrimiento de líquidos.</a:t>
                      </a:r>
                      <a:endParaRPr lang="es-ES" sz="1200">
                        <a:effectLst/>
                        <a:latin typeface="Calibri"/>
                        <a:ea typeface="Calibri"/>
                        <a:cs typeface="Times New Roman"/>
                      </a:endParaRPr>
                    </a:p>
                  </a:txBody>
                  <a:tcPr marL="50688" marR="50688" marT="0" marB="0"/>
                </a:tc>
                <a:tc gridSpan="2">
                  <a:txBody>
                    <a:bodyPr/>
                    <a:lstStyle/>
                    <a:p>
                      <a:pPr>
                        <a:lnSpc>
                          <a:spcPct val="115000"/>
                        </a:lnSpc>
                        <a:spcAft>
                          <a:spcPts val="0"/>
                        </a:spcAft>
                      </a:pPr>
                      <a:r>
                        <a:rPr lang="es-ES" sz="1200">
                          <a:effectLst/>
                        </a:rPr>
                        <a:t>N.C.</a:t>
                      </a:r>
                      <a:endParaRPr lang="es-ES" sz="1200">
                        <a:effectLst/>
                        <a:latin typeface="Calibri"/>
                        <a:ea typeface="Calibri"/>
                        <a:cs typeface="Times New Roman"/>
                      </a:endParaRPr>
                    </a:p>
                  </a:txBody>
                  <a:tcPr marL="50688" marR="50688" marT="0" marB="0"/>
                </a:tc>
                <a:tc hMerge="1">
                  <a:txBody>
                    <a:bodyPr/>
                    <a:lstStyle/>
                    <a:p>
                      <a:endParaRPr lang="es-ES"/>
                    </a:p>
                  </a:txBody>
                  <a:tcPr/>
                </a:tc>
                <a:tc>
                  <a:txBody>
                    <a:bodyPr/>
                    <a:lstStyle/>
                    <a:p>
                      <a:pPr>
                        <a:lnSpc>
                          <a:spcPct val="115000"/>
                        </a:lnSpc>
                        <a:spcAft>
                          <a:spcPts val="0"/>
                        </a:spcAft>
                      </a:pPr>
                      <a:r>
                        <a:rPr lang="es-ES" sz="1200">
                          <a:effectLst/>
                        </a:rPr>
                        <a:t>El centro no proporciona este servicio lo realizan los dueños.</a:t>
                      </a:r>
                      <a:endParaRPr lang="es-ES" sz="1200">
                        <a:effectLst/>
                        <a:latin typeface="Calibri"/>
                        <a:ea typeface="Calibri"/>
                        <a:cs typeface="Times New Roman"/>
                      </a:endParaRPr>
                    </a:p>
                  </a:txBody>
                  <a:tcPr marL="50688" marR="50688" marT="0" marB="0"/>
                </a:tc>
                <a:tc>
                  <a:txBody>
                    <a:bodyPr/>
                    <a:lstStyle/>
                    <a:p>
                      <a:pPr>
                        <a:lnSpc>
                          <a:spcPct val="115000"/>
                        </a:lnSpc>
                        <a:spcAft>
                          <a:spcPts val="1000"/>
                        </a:spcAft>
                      </a:pPr>
                      <a:r>
                        <a:rPr lang="es-ES" sz="1200" dirty="0">
                          <a:effectLst/>
                        </a:rPr>
                        <a:t> </a:t>
                      </a:r>
                      <a:endParaRPr lang="es-ES" sz="12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750220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475656" y="11336"/>
            <a:ext cx="6512511" cy="1143000"/>
          </a:xfrm>
        </p:spPr>
        <p:txBody>
          <a:bodyPr/>
          <a:lstStyle/>
          <a:p>
            <a:pPr marL="0" indent="0" algn="ctr">
              <a:buNone/>
            </a:pPr>
            <a:r>
              <a:rPr lang="es-ES" dirty="0" smtClean="0"/>
              <a:t>CAPÍTULO IV</a:t>
            </a:r>
            <a:endParaRPr lang="es-ES" dirty="0"/>
          </a:p>
        </p:txBody>
      </p:sp>
      <p:graphicFrame>
        <p:nvGraphicFramePr>
          <p:cNvPr id="2" name="1 Tabla"/>
          <p:cNvGraphicFramePr>
            <a:graphicFrameLocks noGrp="1"/>
          </p:cNvGraphicFramePr>
          <p:nvPr>
            <p:extLst>
              <p:ext uri="{D42A27DB-BD31-4B8C-83A1-F6EECF244321}">
                <p14:modId xmlns:p14="http://schemas.microsoft.com/office/powerpoint/2010/main" val="2506319897"/>
              </p:ext>
            </p:extLst>
          </p:nvPr>
        </p:nvGraphicFramePr>
        <p:xfrm>
          <a:off x="179512" y="908720"/>
          <a:ext cx="5040560" cy="5841971"/>
        </p:xfrm>
        <a:graphic>
          <a:graphicData uri="http://schemas.openxmlformats.org/drawingml/2006/table">
            <a:tbl>
              <a:tblPr firstRow="1" firstCol="1" bandRow="1">
                <a:tableStyleId>{775DCB02-9BB8-47FD-8907-85C794F793BA}</a:tableStyleId>
              </a:tblPr>
              <a:tblGrid>
                <a:gridCol w="3121484"/>
                <a:gridCol w="578465"/>
                <a:gridCol w="579046"/>
                <a:gridCol w="761565"/>
              </a:tblGrid>
              <a:tr h="233306">
                <a:tc>
                  <a:txBody>
                    <a:bodyPr/>
                    <a:lstStyle/>
                    <a:p>
                      <a:pPr algn="ctr">
                        <a:lnSpc>
                          <a:spcPct val="150000"/>
                        </a:lnSpc>
                        <a:spcAft>
                          <a:spcPts val="0"/>
                        </a:spcAft>
                      </a:pPr>
                      <a:r>
                        <a:rPr lang="es-ES" sz="1100" dirty="0">
                          <a:effectLst/>
                        </a:rPr>
                        <a:t>PRINCIPIOS GENERALES</a:t>
                      </a:r>
                      <a:endParaRPr lang="es-ES" sz="1100" dirty="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C.</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N.C.</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TOTAL</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dirty="0">
                          <a:effectLst/>
                        </a:rPr>
                        <a:t>Establecimiento e instalaciones</a:t>
                      </a:r>
                      <a:endParaRPr lang="es-ES" sz="1100" dirty="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16</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8</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24</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Pisos, paredes, techos y drenajes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6</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Ventanas, puertas y otras aberturas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0</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Escaleras y estructuras complementarias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Iluminación y ventilación</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4</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Instalaciones sanitarias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5</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7</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Suministro de agua y energía eléctrica</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dirty="0">
                          <a:effectLst/>
                        </a:rPr>
                        <a:t>3</a:t>
                      </a:r>
                      <a:endParaRPr lang="es-ES" sz="1100" dirty="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4</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Disposición de desechos líquidos y sólidos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6</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0</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dirty="0">
                          <a:effectLst/>
                        </a:rPr>
                        <a:t>6</a:t>
                      </a:r>
                      <a:endParaRPr lang="es-ES" sz="1100" dirty="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Equipos y utensilios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7</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9</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Personal del matadero</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Higiene y medidas de protección </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14</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16</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Higiene de las operaciones de producción</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8</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7</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15</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Corrales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9</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10</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Matanza de emergencia</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4</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5</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Inspección sanitaria de las instalaciones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2</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5</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Inspección ante-mortem</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4</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Inspección post-mortem</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8</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11</a:t>
                      </a:r>
                      <a:endParaRPr lang="es-ES" sz="1100">
                        <a:effectLst/>
                        <a:latin typeface="Calibri"/>
                        <a:ea typeface="Calibri"/>
                        <a:cs typeface="Times New Roman"/>
                      </a:endParaRPr>
                    </a:p>
                  </a:txBody>
                  <a:tcPr marL="34750" marR="34750" marT="0" marB="0"/>
                </a:tc>
              </a:tr>
              <a:tr h="466612">
                <a:tc>
                  <a:txBody>
                    <a:bodyPr/>
                    <a:lstStyle/>
                    <a:p>
                      <a:pPr algn="just">
                        <a:lnSpc>
                          <a:spcPct val="150000"/>
                        </a:lnSpc>
                        <a:spcAft>
                          <a:spcPts val="0"/>
                        </a:spcAft>
                      </a:pPr>
                      <a:r>
                        <a:rPr lang="es-ES" sz="1100">
                          <a:effectLst/>
                        </a:rPr>
                        <a:t>Dictámenes de la inspección y decomiso de carnes y vísceras </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9</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12</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Sellos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4</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6</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10</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Clasificación de las canales bovinas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0</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Transporte de la carne y vísceras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6</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7</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TOTAL</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110</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57</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167</a:t>
                      </a:r>
                      <a:endParaRPr lang="es-ES" sz="1100">
                        <a:effectLst/>
                        <a:latin typeface="Calibri"/>
                        <a:ea typeface="Calibri"/>
                        <a:cs typeface="Times New Roman"/>
                      </a:endParaRPr>
                    </a:p>
                  </a:txBody>
                  <a:tcPr marL="34750" marR="34750" marT="0" marB="0"/>
                </a:tc>
              </a:tr>
              <a:tr h="233306">
                <a:tc>
                  <a:txBody>
                    <a:bodyPr/>
                    <a:lstStyle/>
                    <a:p>
                      <a:pPr algn="just">
                        <a:lnSpc>
                          <a:spcPct val="150000"/>
                        </a:lnSpc>
                        <a:spcAft>
                          <a:spcPts val="0"/>
                        </a:spcAft>
                      </a:pPr>
                      <a:r>
                        <a:rPr lang="es-ES" sz="1100">
                          <a:effectLst/>
                        </a:rPr>
                        <a:t>PORCENTAJES</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65,9%</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a:effectLst/>
                        </a:rPr>
                        <a:t>34.1%</a:t>
                      </a:r>
                      <a:endParaRPr lang="es-ES" sz="1100">
                        <a:effectLst/>
                        <a:latin typeface="Calibri"/>
                        <a:ea typeface="Calibri"/>
                        <a:cs typeface="Times New Roman"/>
                      </a:endParaRPr>
                    </a:p>
                  </a:txBody>
                  <a:tcPr marL="34750" marR="34750" marT="0" marB="0"/>
                </a:tc>
                <a:tc>
                  <a:txBody>
                    <a:bodyPr/>
                    <a:lstStyle/>
                    <a:p>
                      <a:pPr algn="ctr">
                        <a:lnSpc>
                          <a:spcPct val="150000"/>
                        </a:lnSpc>
                        <a:spcAft>
                          <a:spcPts val="0"/>
                        </a:spcAft>
                      </a:pPr>
                      <a:r>
                        <a:rPr lang="es-ES" sz="1100" dirty="0">
                          <a:effectLst/>
                        </a:rPr>
                        <a:t>100%</a:t>
                      </a:r>
                      <a:endParaRPr lang="es-ES" sz="1100" dirty="0">
                        <a:effectLst/>
                        <a:latin typeface="Calibri"/>
                        <a:ea typeface="Calibri"/>
                        <a:cs typeface="Times New Roman"/>
                      </a:endParaRPr>
                    </a:p>
                  </a:txBody>
                  <a:tcPr marL="34750" marR="34750" marT="0" marB="0"/>
                </a:tc>
              </a:tr>
            </a:tbl>
          </a:graphicData>
        </a:graphic>
      </p:graphicFrame>
      <p:graphicFrame>
        <p:nvGraphicFramePr>
          <p:cNvPr id="4" name="3 Gráfico"/>
          <p:cNvGraphicFramePr/>
          <p:nvPr>
            <p:extLst>
              <p:ext uri="{D42A27DB-BD31-4B8C-83A1-F6EECF244321}">
                <p14:modId xmlns:p14="http://schemas.microsoft.com/office/powerpoint/2010/main" val="830680138"/>
              </p:ext>
            </p:extLst>
          </p:nvPr>
        </p:nvGraphicFramePr>
        <p:xfrm>
          <a:off x="5364088" y="1556792"/>
          <a:ext cx="36004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0220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endParaRPr lang="es-ES" b="1" dirty="0" smtClean="0"/>
          </a:p>
          <a:p>
            <a:endParaRPr lang="es-ES" b="1" dirty="0" smtClean="0"/>
          </a:p>
        </p:txBody>
      </p:sp>
      <p:sp>
        <p:nvSpPr>
          <p:cNvPr id="4" name="3 Título"/>
          <p:cNvSpPr>
            <a:spLocks noGrp="1"/>
          </p:cNvSpPr>
          <p:nvPr>
            <p:ph type="ctrTitle"/>
          </p:nvPr>
        </p:nvSpPr>
        <p:spPr>
          <a:xfrm>
            <a:off x="755576" y="16768"/>
            <a:ext cx="7175351" cy="603920"/>
          </a:xfrm>
        </p:spPr>
        <p:txBody>
          <a:bodyPr/>
          <a:lstStyle/>
          <a:p>
            <a:pPr marL="182880" indent="0" algn="ctr">
              <a:buNone/>
            </a:pPr>
            <a:r>
              <a:rPr lang="es-ES" sz="2800" dirty="0" smtClean="0"/>
              <a:t>PLAN DE CAPACITACIÓN</a:t>
            </a:r>
            <a:endParaRPr lang="es-ES" sz="2800" dirty="0"/>
          </a:p>
        </p:txBody>
      </p:sp>
      <p:graphicFrame>
        <p:nvGraphicFramePr>
          <p:cNvPr id="2" name="1 Tabla"/>
          <p:cNvGraphicFramePr>
            <a:graphicFrameLocks noGrp="1"/>
          </p:cNvGraphicFramePr>
          <p:nvPr>
            <p:extLst>
              <p:ext uri="{D42A27DB-BD31-4B8C-83A1-F6EECF244321}">
                <p14:modId xmlns:p14="http://schemas.microsoft.com/office/powerpoint/2010/main" val="4294671313"/>
              </p:ext>
            </p:extLst>
          </p:nvPr>
        </p:nvGraphicFramePr>
        <p:xfrm>
          <a:off x="395536" y="583184"/>
          <a:ext cx="8208912" cy="6264696"/>
        </p:xfrm>
        <a:graphic>
          <a:graphicData uri="http://schemas.openxmlformats.org/drawingml/2006/table">
            <a:tbl>
              <a:tblPr firstRow="1" firstCol="1" bandRow="1">
                <a:tableStyleId>{775DCB02-9BB8-47FD-8907-85C794F793BA}</a:tableStyleId>
              </a:tblPr>
              <a:tblGrid>
                <a:gridCol w="1467991"/>
                <a:gridCol w="3068513"/>
                <a:gridCol w="576064"/>
                <a:gridCol w="1008112"/>
                <a:gridCol w="1152128"/>
                <a:gridCol w="936104"/>
              </a:tblGrid>
              <a:tr h="191344">
                <a:tc>
                  <a:txBody>
                    <a:bodyPr/>
                    <a:lstStyle/>
                    <a:p>
                      <a:pPr algn="ctr">
                        <a:lnSpc>
                          <a:spcPct val="150000"/>
                        </a:lnSpc>
                        <a:spcAft>
                          <a:spcPts val="0"/>
                        </a:spcAft>
                      </a:pPr>
                      <a:r>
                        <a:rPr lang="es-ES" sz="800" dirty="0">
                          <a:effectLst/>
                        </a:rPr>
                        <a:t>TEMA</a:t>
                      </a:r>
                      <a:endParaRPr lang="es-ES" sz="800" dirty="0">
                        <a:effectLst/>
                        <a:latin typeface="Calibri"/>
                        <a:ea typeface="Calibri"/>
                        <a:cs typeface="Times New Roman"/>
                      </a:endParaRPr>
                    </a:p>
                  </a:txBody>
                  <a:tcPr marL="14011" marR="14011" marT="0" marB="0"/>
                </a:tc>
                <a:tc>
                  <a:txBody>
                    <a:bodyPr/>
                    <a:lstStyle/>
                    <a:p>
                      <a:pPr algn="ctr">
                        <a:lnSpc>
                          <a:spcPct val="150000"/>
                        </a:lnSpc>
                        <a:spcAft>
                          <a:spcPts val="0"/>
                        </a:spcAft>
                      </a:pPr>
                      <a:r>
                        <a:rPr lang="es-ES" sz="800" dirty="0">
                          <a:effectLst/>
                        </a:rPr>
                        <a:t>SUBTEMA</a:t>
                      </a:r>
                      <a:endParaRPr lang="es-ES" sz="800" dirty="0">
                        <a:effectLst/>
                        <a:latin typeface="Calibri"/>
                        <a:ea typeface="Calibri"/>
                        <a:cs typeface="Times New Roman"/>
                      </a:endParaRPr>
                    </a:p>
                  </a:txBody>
                  <a:tcPr marL="14011" marR="14011" marT="0" marB="0"/>
                </a:tc>
                <a:tc>
                  <a:txBody>
                    <a:bodyPr/>
                    <a:lstStyle/>
                    <a:p>
                      <a:pPr algn="ctr">
                        <a:lnSpc>
                          <a:spcPct val="150000"/>
                        </a:lnSpc>
                        <a:spcAft>
                          <a:spcPts val="0"/>
                        </a:spcAft>
                      </a:pPr>
                      <a:r>
                        <a:rPr lang="es-ES" sz="800">
                          <a:effectLst/>
                        </a:rPr>
                        <a:t>RECURSOS</a:t>
                      </a:r>
                      <a:endParaRPr lang="es-ES" sz="800">
                        <a:effectLst/>
                        <a:latin typeface="Calibri"/>
                        <a:ea typeface="Calibri"/>
                        <a:cs typeface="Times New Roman"/>
                      </a:endParaRPr>
                    </a:p>
                  </a:txBody>
                  <a:tcPr marL="14011" marR="14011" marT="0" marB="0"/>
                </a:tc>
                <a:tc>
                  <a:txBody>
                    <a:bodyPr/>
                    <a:lstStyle/>
                    <a:p>
                      <a:pPr algn="ctr">
                        <a:lnSpc>
                          <a:spcPct val="150000"/>
                        </a:lnSpc>
                        <a:spcAft>
                          <a:spcPts val="0"/>
                        </a:spcAft>
                      </a:pPr>
                      <a:r>
                        <a:rPr lang="es-ES" sz="800">
                          <a:effectLst/>
                        </a:rPr>
                        <a:t>DIRIGIDO A</a:t>
                      </a:r>
                      <a:endParaRPr lang="es-ES" sz="800">
                        <a:effectLst/>
                        <a:latin typeface="Calibri"/>
                        <a:ea typeface="Calibri"/>
                        <a:cs typeface="Times New Roman"/>
                      </a:endParaRPr>
                    </a:p>
                  </a:txBody>
                  <a:tcPr marL="14011" marR="14011" marT="0" marB="0"/>
                </a:tc>
                <a:tc>
                  <a:txBody>
                    <a:bodyPr/>
                    <a:lstStyle/>
                    <a:p>
                      <a:pPr algn="ctr">
                        <a:lnSpc>
                          <a:spcPct val="150000"/>
                        </a:lnSpc>
                        <a:spcAft>
                          <a:spcPts val="0"/>
                        </a:spcAft>
                      </a:pPr>
                      <a:r>
                        <a:rPr lang="es-ES" sz="800">
                          <a:effectLst/>
                        </a:rPr>
                        <a:t>CAPACITADOR</a:t>
                      </a:r>
                      <a:endParaRPr lang="es-ES" sz="800">
                        <a:effectLst/>
                        <a:latin typeface="Calibri"/>
                        <a:ea typeface="Calibri"/>
                        <a:cs typeface="Times New Roman"/>
                      </a:endParaRPr>
                    </a:p>
                  </a:txBody>
                  <a:tcPr marL="14011" marR="14011" marT="0" marB="0"/>
                </a:tc>
                <a:tc>
                  <a:txBody>
                    <a:bodyPr/>
                    <a:lstStyle/>
                    <a:p>
                      <a:pPr algn="ctr">
                        <a:lnSpc>
                          <a:spcPct val="150000"/>
                        </a:lnSpc>
                        <a:spcAft>
                          <a:spcPts val="0"/>
                        </a:spcAft>
                      </a:pPr>
                      <a:r>
                        <a:rPr lang="es-ES" sz="800" dirty="0">
                          <a:effectLst/>
                        </a:rPr>
                        <a:t>FECHA</a:t>
                      </a:r>
                      <a:endParaRPr lang="es-ES" sz="800" dirty="0">
                        <a:effectLst/>
                        <a:latin typeface="Calibri"/>
                        <a:ea typeface="Calibri"/>
                        <a:cs typeface="Times New Roman"/>
                      </a:endParaRPr>
                    </a:p>
                  </a:txBody>
                  <a:tcPr marL="14011" marR="14011" marT="0" marB="0"/>
                </a:tc>
              </a:tr>
              <a:tr h="744760">
                <a:tc>
                  <a:txBody>
                    <a:bodyPr/>
                    <a:lstStyle/>
                    <a:p>
                      <a:pPr algn="just">
                        <a:lnSpc>
                          <a:spcPct val="150000"/>
                        </a:lnSpc>
                        <a:spcAft>
                          <a:spcPts val="0"/>
                        </a:spcAft>
                      </a:pPr>
                      <a:r>
                        <a:rPr lang="es-ES" sz="800">
                          <a:effectLst/>
                        </a:rPr>
                        <a:t>Generalidades de BPM</a:t>
                      </a:r>
                      <a:endParaRPr lang="es-ES" sz="80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smtClean="0">
                          <a:effectLst/>
                        </a:rPr>
                        <a:t>-Definición  </a:t>
                      </a:r>
                      <a:r>
                        <a:rPr lang="es-ES" sz="800" dirty="0">
                          <a:effectLst/>
                        </a:rPr>
                        <a:t>de BPM</a:t>
                      </a:r>
                    </a:p>
                    <a:p>
                      <a:pPr marL="0" lvl="0" indent="0" algn="l">
                        <a:lnSpc>
                          <a:spcPct val="150000"/>
                        </a:lnSpc>
                        <a:spcAft>
                          <a:spcPts val="0"/>
                        </a:spcAft>
                        <a:buFont typeface="Calibri"/>
                        <a:buNone/>
                      </a:pPr>
                      <a:r>
                        <a:rPr lang="es-ES" sz="800" dirty="0" smtClean="0">
                          <a:effectLst/>
                        </a:rPr>
                        <a:t>-Ventajas </a:t>
                      </a:r>
                      <a:r>
                        <a:rPr lang="es-ES" sz="800" dirty="0">
                          <a:effectLst/>
                        </a:rPr>
                        <a:t>de usar BPM</a:t>
                      </a:r>
                    </a:p>
                    <a:p>
                      <a:pPr marL="0" lvl="0" indent="0" algn="l">
                        <a:lnSpc>
                          <a:spcPct val="150000"/>
                        </a:lnSpc>
                        <a:spcAft>
                          <a:spcPts val="0"/>
                        </a:spcAft>
                        <a:buFont typeface="Calibri"/>
                        <a:buNone/>
                      </a:pPr>
                      <a:r>
                        <a:rPr lang="es-ES" sz="800" dirty="0" smtClean="0">
                          <a:effectLst/>
                        </a:rPr>
                        <a:t>-Que </a:t>
                      </a:r>
                      <a:r>
                        <a:rPr lang="es-ES" sz="800" dirty="0">
                          <a:effectLst/>
                        </a:rPr>
                        <a:t>contiene un manual de BPM </a:t>
                      </a:r>
                    </a:p>
                    <a:p>
                      <a:pPr marL="0" lvl="0" indent="0" algn="l">
                        <a:lnSpc>
                          <a:spcPct val="150000"/>
                        </a:lnSpc>
                        <a:spcAft>
                          <a:spcPts val="0"/>
                        </a:spcAft>
                        <a:buFont typeface="Calibri"/>
                        <a:buNone/>
                      </a:pPr>
                      <a:r>
                        <a:rPr lang="es-ES" sz="800" dirty="0" smtClean="0">
                          <a:effectLst/>
                        </a:rPr>
                        <a:t>-Implementación </a:t>
                      </a:r>
                      <a:r>
                        <a:rPr lang="es-ES" sz="800" dirty="0">
                          <a:effectLst/>
                        </a:rPr>
                        <a:t>del manual de Buenas Prácticas de Manufactura</a:t>
                      </a:r>
                      <a:endParaRPr lang="es-ES" sz="800" dirty="0">
                        <a:effectLst/>
                        <a:latin typeface="Calibri"/>
                        <a:ea typeface="Calibri"/>
                        <a:cs typeface="Times New Roman"/>
                      </a:endParaRPr>
                    </a:p>
                  </a:txBody>
                  <a:tcPr marL="14011" marR="14011" marT="0" marB="0"/>
                </a:tc>
                <a:tc rowSpan="12">
                  <a:txBody>
                    <a:bodyPr/>
                    <a:lstStyle/>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endParaRPr lang="es-ES" sz="800" dirty="0" smtClean="0">
                        <a:effectLst/>
                      </a:endParaRPr>
                    </a:p>
                    <a:p>
                      <a:pPr marL="0" lvl="0" indent="0" algn="l">
                        <a:lnSpc>
                          <a:spcPct val="150000"/>
                        </a:lnSpc>
                        <a:spcAft>
                          <a:spcPts val="0"/>
                        </a:spcAft>
                        <a:buFont typeface="Calibri"/>
                        <a:buNone/>
                      </a:pPr>
                      <a:r>
                        <a:rPr lang="es-ES" sz="800" dirty="0" smtClean="0">
                          <a:effectLst/>
                        </a:rPr>
                        <a:t>Infocus</a:t>
                      </a:r>
                    </a:p>
                    <a:p>
                      <a:pPr marL="0" lvl="0" indent="0" algn="l">
                        <a:lnSpc>
                          <a:spcPct val="150000"/>
                        </a:lnSpc>
                        <a:spcAft>
                          <a:spcPts val="0"/>
                        </a:spcAft>
                        <a:buFont typeface="Calibri"/>
                        <a:buNone/>
                      </a:pPr>
                      <a:endParaRPr lang="es-ES" sz="800" dirty="0">
                        <a:effectLst/>
                      </a:endParaRPr>
                    </a:p>
                    <a:p>
                      <a:pPr marL="0" lvl="0" indent="0" algn="l">
                        <a:lnSpc>
                          <a:spcPct val="150000"/>
                        </a:lnSpc>
                        <a:spcAft>
                          <a:spcPts val="0"/>
                        </a:spcAft>
                        <a:buFont typeface="Calibri"/>
                        <a:buNone/>
                      </a:pPr>
                      <a:r>
                        <a:rPr lang="es-ES" sz="800" dirty="0">
                          <a:effectLst/>
                        </a:rPr>
                        <a:t>Material de papelería</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a:effectLst/>
                        </a:rPr>
                        <a:t>Administrador</a:t>
                      </a:r>
                      <a:endParaRPr lang="es-ES" sz="800" dirty="0">
                        <a:effectLst/>
                        <a:latin typeface="Calibri"/>
                        <a:ea typeface="Calibri"/>
                        <a:cs typeface="Times New Roman"/>
                      </a:endParaRPr>
                    </a:p>
                  </a:txBody>
                  <a:tcPr marL="14011" marR="14011" marT="0" marB="0"/>
                </a:tc>
                <a:tc>
                  <a:txBody>
                    <a:bodyPr/>
                    <a:lstStyle/>
                    <a:p>
                      <a:pPr marL="635" algn="just">
                        <a:lnSpc>
                          <a:spcPct val="150000"/>
                        </a:lnSpc>
                        <a:spcAft>
                          <a:spcPts val="0"/>
                        </a:spcAft>
                      </a:pPr>
                      <a:r>
                        <a:rPr lang="es-ES" sz="800">
                          <a:effectLst/>
                        </a:rPr>
                        <a:t>Enero de cada año.</a:t>
                      </a:r>
                      <a:endParaRPr lang="es-ES" sz="800">
                        <a:effectLst/>
                        <a:latin typeface="Calibri"/>
                        <a:ea typeface="Calibri"/>
                        <a:cs typeface="Times New Roman"/>
                      </a:endParaRPr>
                    </a:p>
                  </a:txBody>
                  <a:tcPr marL="14011" marR="14011" marT="0" marB="0"/>
                </a:tc>
              </a:tr>
              <a:tr h="1296144">
                <a:tc>
                  <a:txBody>
                    <a:bodyPr/>
                    <a:lstStyle/>
                    <a:p>
                      <a:pPr algn="just">
                        <a:lnSpc>
                          <a:spcPct val="150000"/>
                        </a:lnSpc>
                        <a:spcAft>
                          <a:spcPts val="0"/>
                        </a:spcAft>
                      </a:pPr>
                      <a:r>
                        <a:rPr lang="es-ES" sz="800" dirty="0">
                          <a:effectLst/>
                        </a:rPr>
                        <a:t>Seguridad Sanitaria</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smtClean="0">
                          <a:effectLst/>
                        </a:rPr>
                        <a:t>-Control </a:t>
                      </a:r>
                      <a:r>
                        <a:rPr lang="es-ES" sz="800" dirty="0">
                          <a:effectLst/>
                        </a:rPr>
                        <a:t>de enfermedades</a:t>
                      </a:r>
                    </a:p>
                    <a:p>
                      <a:pPr marL="0" lvl="0" indent="0" algn="l">
                        <a:lnSpc>
                          <a:spcPct val="150000"/>
                        </a:lnSpc>
                        <a:spcAft>
                          <a:spcPts val="0"/>
                        </a:spcAft>
                        <a:buFont typeface="Calibri"/>
                        <a:buNone/>
                      </a:pPr>
                      <a:r>
                        <a:rPr lang="es-ES" sz="800" dirty="0" smtClean="0">
                          <a:effectLst/>
                        </a:rPr>
                        <a:t>-Orden </a:t>
                      </a:r>
                      <a:r>
                        <a:rPr lang="es-ES" sz="800" dirty="0">
                          <a:effectLst/>
                        </a:rPr>
                        <a:t>y limpieza</a:t>
                      </a:r>
                    </a:p>
                    <a:p>
                      <a:pPr marL="0" lvl="0" indent="0" algn="l">
                        <a:lnSpc>
                          <a:spcPct val="150000"/>
                        </a:lnSpc>
                        <a:spcAft>
                          <a:spcPts val="0"/>
                        </a:spcAft>
                        <a:buFont typeface="Calibri"/>
                        <a:buNone/>
                      </a:pPr>
                      <a:r>
                        <a:rPr lang="es-ES" sz="800" dirty="0" smtClean="0">
                          <a:effectLst/>
                        </a:rPr>
                        <a:t>-Limpieza </a:t>
                      </a:r>
                      <a:r>
                        <a:rPr lang="es-ES" sz="800" dirty="0">
                          <a:effectLst/>
                        </a:rPr>
                        <a:t>personal y accesorios personales</a:t>
                      </a:r>
                    </a:p>
                    <a:p>
                      <a:pPr marL="0" lvl="0" indent="0" algn="l">
                        <a:lnSpc>
                          <a:spcPct val="150000"/>
                        </a:lnSpc>
                        <a:spcAft>
                          <a:spcPts val="0"/>
                        </a:spcAft>
                        <a:buFont typeface="Calibri"/>
                        <a:buNone/>
                      </a:pPr>
                      <a:r>
                        <a:rPr lang="es-ES" sz="800" dirty="0" smtClean="0">
                          <a:effectLst/>
                        </a:rPr>
                        <a:t>-Dotación</a:t>
                      </a:r>
                      <a:endParaRPr lang="es-ES" sz="800" dirty="0">
                        <a:effectLst/>
                      </a:endParaRPr>
                    </a:p>
                    <a:p>
                      <a:pPr marL="0" lvl="0" indent="0" algn="l">
                        <a:lnSpc>
                          <a:spcPct val="150000"/>
                        </a:lnSpc>
                        <a:spcAft>
                          <a:spcPts val="0"/>
                        </a:spcAft>
                        <a:buFont typeface="Calibri"/>
                        <a:buNone/>
                      </a:pPr>
                      <a:r>
                        <a:rPr lang="es-ES" sz="800" dirty="0" smtClean="0">
                          <a:effectLst/>
                        </a:rPr>
                        <a:t>-Visitas </a:t>
                      </a:r>
                      <a:r>
                        <a:rPr lang="es-ES" sz="800" dirty="0">
                          <a:effectLst/>
                        </a:rPr>
                        <a:t>internas y externas</a:t>
                      </a:r>
                    </a:p>
                    <a:p>
                      <a:pPr marL="0" lvl="0" indent="0" algn="just">
                        <a:lnSpc>
                          <a:spcPct val="150000"/>
                        </a:lnSpc>
                        <a:spcAft>
                          <a:spcPts val="0"/>
                        </a:spcAft>
                        <a:buFont typeface="Calibri"/>
                        <a:buNone/>
                      </a:pPr>
                      <a:r>
                        <a:rPr lang="es-ES" sz="800" dirty="0" smtClean="0">
                          <a:effectLst/>
                        </a:rPr>
                        <a:t>-Normas </a:t>
                      </a:r>
                      <a:r>
                        <a:rPr lang="es-ES" sz="800" dirty="0">
                          <a:effectLst/>
                        </a:rPr>
                        <a:t>y capacitación del personal</a:t>
                      </a:r>
                    </a:p>
                    <a:p>
                      <a:pPr marL="0" lvl="0" indent="0" algn="just">
                        <a:lnSpc>
                          <a:spcPct val="150000"/>
                        </a:lnSpc>
                        <a:spcAft>
                          <a:spcPts val="0"/>
                        </a:spcAft>
                        <a:buFont typeface="Calibri"/>
                        <a:buNone/>
                      </a:pPr>
                      <a:r>
                        <a:rPr lang="es-ES" sz="800" dirty="0" smtClean="0">
                          <a:effectLst/>
                        </a:rPr>
                        <a:t>-Instalaciones</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Médico Veterinario</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360040">
                <a:tc>
                  <a:txBody>
                    <a:bodyPr/>
                    <a:lstStyle/>
                    <a:p>
                      <a:pPr algn="just">
                        <a:lnSpc>
                          <a:spcPct val="150000"/>
                        </a:lnSpc>
                        <a:spcAft>
                          <a:spcPts val="0"/>
                        </a:spcAft>
                      </a:pPr>
                      <a:r>
                        <a:rPr lang="es-ES" sz="800" dirty="0">
                          <a:effectLst/>
                        </a:rPr>
                        <a:t>Ingreso a planta</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-Instrucciones </a:t>
                      </a:r>
                      <a:r>
                        <a:rPr lang="es-ES" sz="800" dirty="0">
                          <a:effectLst/>
                        </a:rPr>
                        <a:t>de ingreso</a:t>
                      </a:r>
                    </a:p>
                    <a:p>
                      <a:pPr marL="0" lvl="0" indent="0" algn="just">
                        <a:lnSpc>
                          <a:spcPct val="150000"/>
                        </a:lnSpc>
                        <a:spcAft>
                          <a:spcPts val="0"/>
                        </a:spcAft>
                        <a:buFont typeface="Calibri"/>
                        <a:buNone/>
                      </a:pPr>
                      <a:r>
                        <a:rPr lang="es-ES" sz="800" dirty="0" smtClean="0">
                          <a:effectLst/>
                        </a:rPr>
                        <a:t>-Cuando </a:t>
                      </a:r>
                      <a:r>
                        <a:rPr lang="es-ES" sz="800" dirty="0">
                          <a:effectLst/>
                        </a:rPr>
                        <a:t>debemos lavarnos las manos</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Administrador</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426328">
                <a:tc>
                  <a:txBody>
                    <a:bodyPr/>
                    <a:lstStyle/>
                    <a:p>
                      <a:pPr algn="just">
                        <a:lnSpc>
                          <a:spcPct val="150000"/>
                        </a:lnSpc>
                        <a:spcAft>
                          <a:spcPts val="0"/>
                        </a:spcAft>
                      </a:pPr>
                      <a:r>
                        <a:rPr lang="es-ES" sz="800" dirty="0">
                          <a:effectLst/>
                        </a:rPr>
                        <a:t>Limpieza</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-Edificación </a:t>
                      </a:r>
                      <a:r>
                        <a:rPr lang="es-ES" sz="800" dirty="0">
                          <a:effectLst/>
                        </a:rPr>
                        <a:t>y estructura</a:t>
                      </a:r>
                    </a:p>
                    <a:p>
                      <a:pPr marL="0" lvl="0" indent="0" algn="just">
                        <a:lnSpc>
                          <a:spcPct val="150000"/>
                        </a:lnSpc>
                        <a:spcAft>
                          <a:spcPts val="0"/>
                        </a:spcAft>
                        <a:buFont typeface="Calibri"/>
                        <a:buNone/>
                      </a:pPr>
                      <a:r>
                        <a:rPr lang="es-ES" sz="800" dirty="0" smtClean="0">
                          <a:effectLst/>
                        </a:rPr>
                        <a:t>-Equipos </a:t>
                      </a:r>
                      <a:r>
                        <a:rPr lang="es-ES" sz="800" dirty="0">
                          <a:effectLst/>
                        </a:rPr>
                        <a:t>y utensilios</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Médico Veterinario</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360040">
                <a:tc>
                  <a:txBody>
                    <a:bodyPr/>
                    <a:lstStyle/>
                    <a:p>
                      <a:pPr algn="just">
                        <a:lnSpc>
                          <a:spcPct val="150000"/>
                        </a:lnSpc>
                        <a:spcAft>
                          <a:spcPts val="0"/>
                        </a:spcAft>
                      </a:pPr>
                      <a:r>
                        <a:rPr lang="es-ES" sz="800" dirty="0">
                          <a:effectLst/>
                        </a:rPr>
                        <a:t>Higiene y desinfección </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-Limpieza </a:t>
                      </a:r>
                      <a:r>
                        <a:rPr lang="es-ES" sz="800" dirty="0">
                          <a:effectLst/>
                        </a:rPr>
                        <a:t>de techos </a:t>
                      </a:r>
                    </a:p>
                    <a:p>
                      <a:pPr marL="0" lvl="0" indent="0" algn="just">
                        <a:lnSpc>
                          <a:spcPct val="150000"/>
                        </a:lnSpc>
                        <a:spcAft>
                          <a:spcPts val="0"/>
                        </a:spcAft>
                        <a:buFont typeface="Calibri"/>
                        <a:buNone/>
                      </a:pPr>
                      <a:r>
                        <a:rPr lang="es-ES" sz="800" dirty="0" smtClean="0">
                          <a:effectLst/>
                        </a:rPr>
                        <a:t>-Limpieza </a:t>
                      </a:r>
                      <a:r>
                        <a:rPr lang="es-ES" sz="800" dirty="0">
                          <a:effectLst/>
                        </a:rPr>
                        <a:t>de pisos, puertas, paredes y ventanas</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Médico Veterinario</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354320">
                <a:tc>
                  <a:txBody>
                    <a:bodyPr/>
                    <a:lstStyle/>
                    <a:p>
                      <a:pPr algn="just">
                        <a:lnSpc>
                          <a:spcPct val="150000"/>
                        </a:lnSpc>
                        <a:spcAft>
                          <a:spcPts val="0"/>
                        </a:spcAft>
                      </a:pPr>
                      <a:r>
                        <a:rPr lang="es-ES" sz="800" dirty="0">
                          <a:effectLst/>
                        </a:rPr>
                        <a:t>Utensilios en general</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-Higiene </a:t>
                      </a:r>
                      <a:r>
                        <a:rPr lang="es-ES" sz="800" dirty="0">
                          <a:effectLst/>
                        </a:rPr>
                        <a:t>y desinfección</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Médico Veterinario</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420608">
                <a:tc>
                  <a:txBody>
                    <a:bodyPr/>
                    <a:lstStyle/>
                    <a:p>
                      <a:pPr algn="just">
                        <a:lnSpc>
                          <a:spcPct val="150000"/>
                        </a:lnSpc>
                        <a:spcAft>
                          <a:spcPts val="0"/>
                        </a:spcAft>
                      </a:pPr>
                      <a:r>
                        <a:rPr lang="es-ES" sz="800" dirty="0">
                          <a:effectLst/>
                        </a:rPr>
                        <a:t>Manejo de químicos</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-Riesgos </a:t>
                      </a:r>
                      <a:r>
                        <a:rPr lang="es-ES" sz="800" dirty="0">
                          <a:effectLst/>
                        </a:rPr>
                        <a:t>químicos </a:t>
                      </a:r>
                    </a:p>
                    <a:p>
                      <a:pPr marL="0" lvl="0" indent="0" algn="just">
                        <a:lnSpc>
                          <a:spcPct val="150000"/>
                        </a:lnSpc>
                        <a:spcAft>
                          <a:spcPts val="0"/>
                        </a:spcAft>
                        <a:buFont typeface="Calibri"/>
                        <a:buNone/>
                      </a:pPr>
                      <a:r>
                        <a:rPr lang="es-ES" sz="800" dirty="0" smtClean="0">
                          <a:effectLst/>
                        </a:rPr>
                        <a:t>-Elementos </a:t>
                      </a:r>
                      <a:r>
                        <a:rPr lang="es-ES" sz="800" dirty="0">
                          <a:effectLst/>
                        </a:rPr>
                        <a:t>de protección personal</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Directivos</a:t>
                      </a:r>
                    </a:p>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Administrador</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576064">
                <a:tc>
                  <a:txBody>
                    <a:bodyPr/>
                    <a:lstStyle/>
                    <a:p>
                      <a:pPr algn="just">
                        <a:lnSpc>
                          <a:spcPct val="150000"/>
                        </a:lnSpc>
                        <a:spcAft>
                          <a:spcPts val="0"/>
                        </a:spcAft>
                      </a:pPr>
                      <a:r>
                        <a:rPr lang="es-ES" sz="800" dirty="0">
                          <a:effectLst/>
                        </a:rPr>
                        <a:t>Manejo de desechos sólidos y líquidos</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-Contenido </a:t>
                      </a:r>
                      <a:r>
                        <a:rPr lang="es-ES" sz="800" dirty="0">
                          <a:effectLst/>
                        </a:rPr>
                        <a:t>ruminal</a:t>
                      </a:r>
                    </a:p>
                    <a:p>
                      <a:pPr marL="0" lvl="0" indent="0" algn="just">
                        <a:lnSpc>
                          <a:spcPct val="150000"/>
                        </a:lnSpc>
                        <a:spcAft>
                          <a:spcPts val="0"/>
                        </a:spcAft>
                        <a:buFont typeface="Calibri"/>
                        <a:buNone/>
                      </a:pPr>
                      <a:r>
                        <a:rPr lang="es-ES" sz="800" dirty="0" smtClean="0">
                          <a:effectLst/>
                        </a:rPr>
                        <a:t>-Decomisos </a:t>
                      </a:r>
                      <a:endParaRPr lang="es-ES" sz="800" dirty="0">
                        <a:effectLst/>
                      </a:endParaRPr>
                    </a:p>
                    <a:p>
                      <a:pPr marL="0" lvl="0" indent="0" algn="just">
                        <a:lnSpc>
                          <a:spcPct val="150000"/>
                        </a:lnSpc>
                        <a:spcAft>
                          <a:spcPts val="0"/>
                        </a:spcAft>
                        <a:buFont typeface="Calibri"/>
                        <a:buNone/>
                      </a:pPr>
                      <a:r>
                        <a:rPr lang="es-ES" sz="800" dirty="0" smtClean="0">
                          <a:effectLst/>
                        </a:rPr>
                        <a:t>-Sangre </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Médico Veterinario</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288032">
                <a:tc>
                  <a:txBody>
                    <a:bodyPr/>
                    <a:lstStyle/>
                    <a:p>
                      <a:pPr algn="just">
                        <a:lnSpc>
                          <a:spcPct val="150000"/>
                        </a:lnSpc>
                        <a:spcAft>
                          <a:spcPts val="0"/>
                        </a:spcAft>
                      </a:pPr>
                      <a:r>
                        <a:rPr lang="es-ES" sz="800" dirty="0">
                          <a:effectLst/>
                        </a:rPr>
                        <a:t>Control de Plagas</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-Riesgos</a:t>
                      </a:r>
                      <a:endParaRPr lang="es-ES" sz="800" dirty="0">
                        <a:effectLst/>
                      </a:endParaRPr>
                    </a:p>
                    <a:p>
                      <a:pPr marL="0" lvl="0" indent="0" algn="just">
                        <a:lnSpc>
                          <a:spcPct val="150000"/>
                        </a:lnSpc>
                        <a:spcAft>
                          <a:spcPts val="0"/>
                        </a:spcAft>
                        <a:buFont typeface="Calibri"/>
                        <a:buNone/>
                      </a:pPr>
                      <a:r>
                        <a:rPr lang="es-ES" sz="800" dirty="0" smtClean="0">
                          <a:effectLst/>
                        </a:rPr>
                        <a:t>-Documentación</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Directivos</a:t>
                      </a:r>
                    </a:p>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Administrador</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256912">
                <a:tc>
                  <a:txBody>
                    <a:bodyPr/>
                    <a:lstStyle/>
                    <a:p>
                      <a:pPr algn="just">
                        <a:lnSpc>
                          <a:spcPct val="150000"/>
                        </a:lnSpc>
                        <a:spcAft>
                          <a:spcPts val="0"/>
                        </a:spcAft>
                      </a:pPr>
                      <a:r>
                        <a:rPr lang="es-ES" sz="800" dirty="0">
                          <a:effectLst/>
                        </a:rPr>
                        <a:t>Mantenimiento preventivo</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-Implementación</a:t>
                      </a:r>
                      <a:endParaRPr lang="es-ES" sz="800" dirty="0">
                        <a:effectLst/>
                      </a:endParaRPr>
                    </a:p>
                    <a:p>
                      <a:pPr marL="228600" algn="just">
                        <a:lnSpc>
                          <a:spcPct val="150000"/>
                        </a:lnSpc>
                        <a:spcAft>
                          <a:spcPts val="0"/>
                        </a:spcAft>
                      </a:pPr>
                      <a:r>
                        <a:rPr lang="es-ES" sz="800" dirty="0">
                          <a:effectLst/>
                        </a:rPr>
                        <a:t> </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Administrador</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420608">
                <a:tc>
                  <a:txBody>
                    <a:bodyPr/>
                    <a:lstStyle/>
                    <a:p>
                      <a:pPr algn="just">
                        <a:lnSpc>
                          <a:spcPct val="150000"/>
                        </a:lnSpc>
                        <a:spcAft>
                          <a:spcPts val="0"/>
                        </a:spcAft>
                      </a:pPr>
                      <a:r>
                        <a:rPr lang="es-ES" sz="800" dirty="0">
                          <a:effectLst/>
                        </a:rPr>
                        <a:t>Auditorías internas</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-Miembros </a:t>
                      </a:r>
                      <a:r>
                        <a:rPr lang="es-ES" sz="800" dirty="0">
                          <a:effectLst/>
                        </a:rPr>
                        <a:t>y desarrollo</a:t>
                      </a:r>
                    </a:p>
                    <a:p>
                      <a:pPr marL="0" lvl="0" indent="0" algn="just">
                        <a:lnSpc>
                          <a:spcPct val="150000"/>
                        </a:lnSpc>
                        <a:spcAft>
                          <a:spcPts val="0"/>
                        </a:spcAft>
                        <a:buFont typeface="Calibri"/>
                        <a:buNone/>
                      </a:pPr>
                      <a:r>
                        <a:rPr lang="es-ES" sz="800" dirty="0" smtClean="0">
                          <a:effectLst/>
                        </a:rPr>
                        <a:t>-Informes </a:t>
                      </a:r>
                      <a:r>
                        <a:rPr lang="es-ES" sz="800" dirty="0">
                          <a:effectLst/>
                        </a:rPr>
                        <a:t>y seguimiento</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Administrador</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a:effectLst/>
                        </a:rPr>
                        <a:t> </a:t>
                      </a:r>
                      <a:endParaRPr lang="es-ES" sz="800">
                        <a:effectLst/>
                        <a:latin typeface="Calibri"/>
                        <a:ea typeface="Calibri"/>
                        <a:cs typeface="Times New Roman"/>
                      </a:endParaRPr>
                    </a:p>
                  </a:txBody>
                  <a:tcPr marL="14011" marR="14011" marT="0" marB="0"/>
                </a:tc>
              </a:tr>
              <a:tr h="371480">
                <a:tc>
                  <a:txBody>
                    <a:bodyPr/>
                    <a:lstStyle/>
                    <a:p>
                      <a:pPr algn="just">
                        <a:lnSpc>
                          <a:spcPct val="150000"/>
                        </a:lnSpc>
                        <a:spcAft>
                          <a:spcPts val="0"/>
                        </a:spcAft>
                      </a:pPr>
                      <a:r>
                        <a:rPr lang="es-ES" sz="800" dirty="0">
                          <a:effectLst/>
                        </a:rPr>
                        <a:t>Documentación</a:t>
                      </a:r>
                      <a:endParaRPr lang="es-ES" sz="800" dirty="0">
                        <a:effectLst/>
                        <a:latin typeface="Calibri"/>
                        <a:ea typeface="Calibri"/>
                        <a:cs typeface="Times New Roman"/>
                      </a:endParaRPr>
                    </a:p>
                  </a:txBody>
                  <a:tcPr marL="14011" marR="14011" marT="0" marB="0"/>
                </a:tc>
                <a:tc>
                  <a:txBody>
                    <a:bodyPr/>
                    <a:lstStyle/>
                    <a:p>
                      <a:pPr marL="0" lvl="0" indent="0" algn="just">
                        <a:lnSpc>
                          <a:spcPct val="150000"/>
                        </a:lnSpc>
                        <a:spcAft>
                          <a:spcPts val="0"/>
                        </a:spcAft>
                        <a:buFont typeface="Calibri"/>
                        <a:buNone/>
                      </a:pPr>
                      <a:r>
                        <a:rPr lang="es-ES" sz="800" dirty="0" smtClean="0">
                          <a:effectLst/>
                        </a:rPr>
                        <a:t>-Manejo </a:t>
                      </a:r>
                      <a:r>
                        <a:rPr lang="es-ES" sz="800" dirty="0">
                          <a:effectLst/>
                        </a:rPr>
                        <a:t>llenado y control de registros</a:t>
                      </a:r>
                      <a:endParaRPr lang="es-ES" sz="800" dirty="0">
                        <a:effectLst/>
                        <a:latin typeface="Calibri"/>
                        <a:ea typeface="Calibri"/>
                        <a:cs typeface="Times New Roman"/>
                      </a:endParaRPr>
                    </a:p>
                  </a:txBody>
                  <a:tcPr marL="14011" marR="14011" marT="0" marB="0"/>
                </a:tc>
                <a:tc vMerge="1">
                  <a:txBody>
                    <a:bodyPr/>
                    <a:lstStyle/>
                    <a:p>
                      <a:endParaRPr lang="es-ES"/>
                    </a:p>
                  </a:txBody>
                  <a:tcPr/>
                </a:tc>
                <a:tc>
                  <a:txBody>
                    <a:bodyPr/>
                    <a:lstStyle/>
                    <a:p>
                      <a:pPr marL="0" lvl="0" indent="0" algn="just">
                        <a:lnSpc>
                          <a:spcPct val="150000"/>
                        </a:lnSpc>
                        <a:spcAft>
                          <a:spcPts val="0"/>
                        </a:spcAft>
                        <a:buFont typeface="Calibri"/>
                        <a:buNone/>
                      </a:pPr>
                      <a:r>
                        <a:rPr lang="es-ES" sz="800" dirty="0">
                          <a:effectLst/>
                        </a:rPr>
                        <a:t>Directivos</a:t>
                      </a:r>
                    </a:p>
                    <a:p>
                      <a:pPr marL="0" lvl="0" indent="0" algn="just">
                        <a:lnSpc>
                          <a:spcPct val="150000"/>
                        </a:lnSpc>
                        <a:spcAft>
                          <a:spcPts val="0"/>
                        </a:spcAft>
                        <a:buFont typeface="Calibri"/>
                        <a:buNone/>
                      </a:pPr>
                      <a:r>
                        <a:rPr lang="es-ES" sz="800" dirty="0">
                          <a:effectLst/>
                        </a:rPr>
                        <a:t>Personal operativo</a:t>
                      </a:r>
                      <a:endParaRPr lang="es-ES" sz="800" dirty="0">
                        <a:effectLst/>
                        <a:latin typeface="Calibri"/>
                        <a:ea typeface="Calibri"/>
                        <a:cs typeface="Times New Roman"/>
                      </a:endParaRPr>
                    </a:p>
                  </a:txBody>
                  <a:tcPr marL="14011" marR="14011" marT="0" marB="0"/>
                </a:tc>
                <a:tc>
                  <a:txBody>
                    <a:bodyPr/>
                    <a:lstStyle/>
                    <a:p>
                      <a:pPr marL="0" lvl="0" indent="0" algn="l">
                        <a:lnSpc>
                          <a:spcPct val="150000"/>
                        </a:lnSpc>
                        <a:spcAft>
                          <a:spcPts val="0"/>
                        </a:spcAft>
                        <a:buFont typeface="Calibri"/>
                        <a:buNone/>
                      </a:pPr>
                      <a:r>
                        <a:rPr lang="es-ES" sz="800" dirty="0">
                          <a:effectLst/>
                        </a:rPr>
                        <a:t>Administrador</a:t>
                      </a:r>
                    </a:p>
                    <a:p>
                      <a:pPr marL="0" lvl="0" indent="0" algn="l">
                        <a:lnSpc>
                          <a:spcPct val="150000"/>
                        </a:lnSpc>
                        <a:spcAft>
                          <a:spcPts val="0"/>
                        </a:spcAft>
                        <a:buFont typeface="Calibri"/>
                        <a:buNone/>
                      </a:pPr>
                      <a:r>
                        <a:rPr lang="es-ES" sz="800" dirty="0">
                          <a:effectLst/>
                        </a:rPr>
                        <a:t>Médico Veterinario</a:t>
                      </a:r>
                      <a:endParaRPr lang="es-ES" sz="800" dirty="0">
                        <a:effectLst/>
                        <a:latin typeface="Calibri"/>
                        <a:ea typeface="Calibri"/>
                        <a:cs typeface="Times New Roman"/>
                      </a:endParaRPr>
                    </a:p>
                  </a:txBody>
                  <a:tcPr marL="14011" marR="14011" marT="0" marB="0"/>
                </a:tc>
                <a:tc>
                  <a:txBody>
                    <a:bodyPr/>
                    <a:lstStyle/>
                    <a:p>
                      <a:pPr algn="just">
                        <a:lnSpc>
                          <a:spcPct val="150000"/>
                        </a:lnSpc>
                        <a:spcAft>
                          <a:spcPts val="0"/>
                        </a:spcAft>
                      </a:pPr>
                      <a:r>
                        <a:rPr lang="es-ES" sz="800" dirty="0">
                          <a:effectLst/>
                        </a:rPr>
                        <a:t> </a:t>
                      </a:r>
                      <a:endParaRPr lang="es-ES" sz="800" dirty="0">
                        <a:effectLst/>
                        <a:latin typeface="Calibri"/>
                        <a:ea typeface="Calibri"/>
                        <a:cs typeface="Times New Roman"/>
                      </a:endParaRPr>
                    </a:p>
                  </a:txBody>
                  <a:tcPr marL="14011" marR="14011" marT="0" marB="0"/>
                </a:tc>
              </a:tr>
            </a:tbl>
          </a:graphicData>
        </a:graphic>
      </p:graphicFrame>
    </p:spTree>
    <p:extLst>
      <p:ext uri="{BB962C8B-B14F-4D97-AF65-F5344CB8AC3E}">
        <p14:creationId xmlns:p14="http://schemas.microsoft.com/office/powerpoint/2010/main" val="36080040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lgn="just">
              <a:buFont typeface="Arial" pitchFamily="34" charset="0"/>
              <a:buChar char="•"/>
            </a:pPr>
            <a:r>
              <a:rPr lang="es-ES" b="1" dirty="0" smtClean="0"/>
              <a:t>CONCLUSIONES</a:t>
            </a:r>
          </a:p>
          <a:p>
            <a:pPr lvl="0" algn="just"/>
            <a:r>
              <a:rPr lang="es-ES" dirty="0"/>
              <a:t>El cumplimiento de la normativa vigente en lo que se refiere al Centro de Faenamiento, demuestra lo siguiente: Al inicio del proyecto, se registra un cumplimiento de BPM del 65,9%. Por lo tanto, se evidencia y se pone de manifiesto que la elaboración del Manual, se convierte en una herramienta de gestión integral en los procesos de un camal, permitiendo una corrección y mejoramiento continuo.</a:t>
            </a:r>
          </a:p>
          <a:p>
            <a:pPr algn="just"/>
            <a:r>
              <a:rPr lang="es-ES" dirty="0"/>
              <a:t> </a:t>
            </a:r>
          </a:p>
          <a:p>
            <a:pPr lvl="0" algn="just"/>
            <a:r>
              <a:rPr lang="es-ES" dirty="0"/>
              <a:t>El apoyo de la Administración, Médico Veterinario y Operarios, en los momentos del levantamiento de la información fue fundamental para lograr el objetivo, toda vez que la insuficiencia de recursos económicos y las falencias a nivel de procesos organizativos del Centro de Faenamiento, no han permitido mejorar la calidad de los procesos.</a:t>
            </a:r>
          </a:p>
          <a:p>
            <a:pPr algn="just"/>
            <a:endParaRPr lang="es-ES" b="1"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a:t>
            </a:r>
            <a:endParaRPr lang="es-ES" dirty="0"/>
          </a:p>
        </p:txBody>
      </p:sp>
    </p:spTree>
    <p:extLst>
      <p:ext uri="{BB962C8B-B14F-4D97-AF65-F5344CB8AC3E}">
        <p14:creationId xmlns:p14="http://schemas.microsoft.com/office/powerpoint/2010/main" val="19542769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lgn="just">
              <a:buFont typeface="Arial" pitchFamily="34" charset="0"/>
              <a:buChar char="•"/>
            </a:pPr>
            <a:r>
              <a:rPr lang="es-ES" b="1" dirty="0" smtClean="0"/>
              <a:t>CONCLUSIONES</a:t>
            </a:r>
          </a:p>
          <a:p>
            <a:pPr lvl="0" algn="just"/>
            <a:r>
              <a:rPr lang="es-ES" dirty="0"/>
              <a:t>Durante el tiempo de ejecución del Proyecto, se pudo evidenciar la falencia en el uso y aprovechamiento de los subproductos de la actividad, tal es el caso de: sangre, contenido ruminal, estiércol entre otros, mismos que pueden ser reutilizados y procesados para la elaboración de abonos, alimentos para otros animales, harinas, etc., permitiendo generar recursos alternativos que permitan capitalizar esta actividad, e inclusive llegar a rentabilizarla.</a:t>
            </a:r>
          </a:p>
          <a:p>
            <a:pPr algn="just"/>
            <a:r>
              <a:rPr lang="es-ES" dirty="0"/>
              <a:t> </a:t>
            </a:r>
          </a:p>
          <a:p>
            <a:pPr lvl="0" algn="just"/>
            <a:r>
              <a:rPr lang="es-ES" dirty="0"/>
              <a:t>Actualmente todo el personal del Centro de Faenamiento, posee y tiene conocimientos respecto del manejo de los Formatos de Registros, instrumentos que permiten no solo dar cumplimiento a la normativa referente a las Buenas Prácticas de Manufactura, sino que además, fortalecen las labores de seguimiento, control y evaluación por parte del Área Administrativa del Camal.</a:t>
            </a:r>
          </a:p>
          <a:p>
            <a:pPr algn="just"/>
            <a:endParaRPr lang="es-ES" b="1"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a:t>
            </a:r>
            <a:endParaRPr lang="es-ES" dirty="0"/>
          </a:p>
        </p:txBody>
      </p:sp>
    </p:spTree>
    <p:extLst>
      <p:ext uri="{BB962C8B-B14F-4D97-AF65-F5344CB8AC3E}">
        <p14:creationId xmlns:p14="http://schemas.microsoft.com/office/powerpoint/2010/main" val="8778787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lnSpcReduction="10000"/>
          </a:bodyPr>
          <a:lstStyle/>
          <a:p>
            <a:pPr marL="342900" indent="-342900" algn="just">
              <a:buFont typeface="Arial" pitchFamily="34" charset="0"/>
              <a:buChar char="•"/>
            </a:pPr>
            <a:r>
              <a:rPr lang="es-ES" b="1" dirty="0" smtClean="0"/>
              <a:t>RECOMENDACIONES</a:t>
            </a:r>
          </a:p>
          <a:p>
            <a:pPr lvl="0" algn="just"/>
            <a:r>
              <a:rPr lang="es-ES" dirty="0"/>
              <a:t>Es importante que el matadero implemente acciones tendientes a la reducción y minimización de los impactos ambientales que se producen al evacuar las aguas residuales a la red de alcantarillado público solo con el tratamiento biológico primario. En este sentido, es necesario la adquisición inmediata de una planta de tratamiento. Este proceso permitirá, además de evitar conflictos con la comunidad, dar cumplimiento a la normativa vigente.</a:t>
            </a:r>
          </a:p>
          <a:p>
            <a:pPr algn="just"/>
            <a:r>
              <a:rPr lang="es-ES" dirty="0"/>
              <a:t> </a:t>
            </a:r>
          </a:p>
          <a:p>
            <a:pPr lvl="0" algn="just"/>
            <a:r>
              <a:rPr lang="es-ES" dirty="0"/>
              <a:t>Se sugiere implementar sistemas de aprovechamiento y transformación de desechos sólidos y líquidos, como la sangre, contenido ruminal, etc., obtenidos durante la fase de operación del Centro de Faenamiento, para consolidar actividades complementarias que permitan la generación de recursos económicos adicionales, así como disminuir la presión en el ambiente, producto del depósito y/o eliminación de desechos sin tratamiento</a:t>
            </a:r>
            <a:r>
              <a:rPr lang="es-ES" dirty="0" smtClean="0"/>
              <a:t>.</a:t>
            </a:r>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VI</a:t>
            </a:r>
            <a:endParaRPr lang="es-ES" dirty="0"/>
          </a:p>
        </p:txBody>
      </p:sp>
    </p:spTree>
    <p:extLst>
      <p:ext uri="{BB962C8B-B14F-4D97-AF65-F5344CB8AC3E}">
        <p14:creationId xmlns:p14="http://schemas.microsoft.com/office/powerpoint/2010/main" val="3321132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980728"/>
            <a:ext cx="8952160" cy="5688632"/>
          </a:xfrm>
        </p:spPr>
        <p:txBody>
          <a:bodyPr>
            <a:normAutofit/>
          </a:bodyPr>
          <a:lstStyle/>
          <a:p>
            <a:pPr marL="342900" indent="-342900" algn="just">
              <a:buFont typeface="Arial" pitchFamily="34" charset="0"/>
              <a:buChar char="•"/>
            </a:pPr>
            <a:r>
              <a:rPr lang="es-ES" b="1" dirty="0" smtClean="0"/>
              <a:t>RECOMENDACIONES</a:t>
            </a:r>
          </a:p>
          <a:p>
            <a:pPr lvl="0" algn="just"/>
            <a:r>
              <a:rPr lang="es-ES" dirty="0"/>
              <a:t>En forma complementaria, la realización de investigaciones y estudios técnicos que permitan el mejor aprovechamiento de los desechos, así como el intercambio de experiencias de éxito con países vecinos, aportarán con los procesos de optimización y rentabilidad de los recursos producto de las actividades desarrolladas en el camal.</a:t>
            </a:r>
          </a:p>
          <a:p>
            <a:pPr algn="just"/>
            <a:r>
              <a:rPr lang="es-ES" dirty="0"/>
              <a:t> </a:t>
            </a:r>
          </a:p>
          <a:p>
            <a:pPr lvl="0" algn="just"/>
            <a:r>
              <a:rPr lang="es-ES" dirty="0"/>
              <a:t>En forma complementaria, se sugiere la implementación de mecanismos de incentivos al personal que cumpla con las normas de Buenas Prácticas de Manufactura, y/o la fijación de sanciones en caso de inobservancia, para motivar la adopción de prácticas adecuadas en el Centro de Faenamiento, en todas sus áreas operativas.</a:t>
            </a:r>
          </a:p>
          <a:p>
            <a:pPr algn="just"/>
            <a:endParaRPr lang="es-ES" b="1"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VI</a:t>
            </a:r>
            <a:endParaRPr lang="es-ES" dirty="0"/>
          </a:p>
        </p:txBody>
      </p:sp>
    </p:spTree>
    <p:extLst>
      <p:ext uri="{BB962C8B-B14F-4D97-AF65-F5344CB8AC3E}">
        <p14:creationId xmlns:p14="http://schemas.microsoft.com/office/powerpoint/2010/main" val="13795736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lgn="just">
              <a:buFont typeface="Arial" pitchFamily="34" charset="0"/>
              <a:buChar char="•"/>
            </a:pPr>
            <a:r>
              <a:rPr lang="es-ES" b="1" dirty="0" smtClean="0"/>
              <a:t>RECOMENDACIONES</a:t>
            </a:r>
          </a:p>
          <a:p>
            <a:pPr lvl="0" algn="just"/>
            <a:r>
              <a:rPr lang="es-ES" dirty="0"/>
              <a:t>Implementar programas de capacitación y actualización de conocimientos en forma periódica obligatoria, con el objetivo de que el personal, cuente con el conocimiento necesario y la motivación adecuada, para producir alimentos de calidad, que no sean dañinos para el ser humano.</a:t>
            </a:r>
          </a:p>
          <a:p>
            <a:pPr algn="just"/>
            <a:r>
              <a:rPr lang="es-ES" dirty="0"/>
              <a:t> </a:t>
            </a:r>
          </a:p>
          <a:p>
            <a:pPr lvl="0" algn="just"/>
            <a:r>
              <a:rPr lang="es-ES" dirty="0"/>
              <a:t>Dar continuidad al trabajo de implementación de las acciones correctoras de Buenas Prácticas de Manufactura resultado de la aplicación del Manual, a fin de propender al mejoramiento de los indicadores de cumplimiento de la normativa vigente referida a este tipo de actividad, de la misma forma que, establece un servicio de calidad, que garantice la elaboración de productos inocuos para su consumo.</a:t>
            </a:r>
          </a:p>
          <a:p>
            <a:pPr algn="just"/>
            <a:endParaRPr lang="es-ES" b="1"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VI</a:t>
            </a:r>
            <a:endParaRPr lang="es-ES" dirty="0"/>
          </a:p>
        </p:txBody>
      </p:sp>
    </p:spTree>
    <p:extLst>
      <p:ext uri="{BB962C8B-B14F-4D97-AF65-F5344CB8AC3E}">
        <p14:creationId xmlns:p14="http://schemas.microsoft.com/office/powerpoint/2010/main" val="1511344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lnSpcReduction="10000"/>
          </a:bodyPr>
          <a:lstStyle/>
          <a:p>
            <a:pPr marL="342900" indent="-342900" algn="just">
              <a:buFont typeface="Arial" pitchFamily="34" charset="0"/>
              <a:buChar char="•"/>
            </a:pPr>
            <a:r>
              <a:rPr lang="es-ES" b="1" dirty="0" smtClean="0"/>
              <a:t>RECOMENDACIONES</a:t>
            </a:r>
          </a:p>
          <a:p>
            <a:pPr lvl="0" algn="just"/>
            <a:r>
              <a:rPr lang="es-ES" dirty="0"/>
              <a:t>Es necesario que para la ejecución del presente Manual, se involucre a todo el personal, formando un equipo de trabajo permanente, cuya función sea la de informar sobre las fallas presentes en el Centro de Faenamiento, así como las posibilidades de mejora y/o retroalimentación, elementos que deberán ser puestos en conocimiento del Administrador y/o Inspector Veterinario, de modo de contar con observaciones en tiempo real, que propendan a la generación de sistemas de eficiencia y calidad al interior de este Camal</a:t>
            </a:r>
            <a:r>
              <a:rPr lang="es-ES" dirty="0" smtClean="0"/>
              <a:t>.</a:t>
            </a:r>
          </a:p>
          <a:p>
            <a:pPr lvl="0" algn="just"/>
            <a:r>
              <a:rPr lang="es-ES" dirty="0"/>
              <a:t> </a:t>
            </a:r>
          </a:p>
          <a:p>
            <a:pPr lvl="0" algn="just"/>
            <a:r>
              <a:rPr lang="es-ES" dirty="0"/>
              <a:t>Validar e implementar de manera integral el uso adecuado de los POE y POES que se sugieren en este Manual, para tener un control eficiente de Buenas Prácticas de Manufactura durante la producción del Centro de Faenamiento, así como sistematizar todos los resultados y generar una base de información, que faciliten la toma de decisiones por parte de la Administración.</a:t>
            </a:r>
          </a:p>
          <a:p>
            <a:pPr algn="just"/>
            <a:endParaRPr lang="es-ES" b="1"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VI</a:t>
            </a:r>
            <a:endParaRPr lang="es-ES" dirty="0"/>
          </a:p>
        </p:txBody>
      </p:sp>
    </p:spTree>
    <p:extLst>
      <p:ext uri="{BB962C8B-B14F-4D97-AF65-F5344CB8AC3E}">
        <p14:creationId xmlns:p14="http://schemas.microsoft.com/office/powerpoint/2010/main" val="2815683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0" y="1052736"/>
            <a:ext cx="8964488" cy="5544616"/>
          </a:xfrm>
        </p:spPr>
        <p:txBody>
          <a:bodyPr>
            <a:noAutofit/>
          </a:bodyPr>
          <a:lstStyle/>
          <a:p>
            <a:pPr algn="just"/>
            <a:r>
              <a:rPr lang="es-ES" sz="2800" b="1" dirty="0" smtClean="0"/>
              <a:t>GENERAL.</a:t>
            </a:r>
          </a:p>
          <a:p>
            <a:pPr marL="342900" indent="-342900" algn="just">
              <a:buFont typeface="Arial" pitchFamily="34" charset="0"/>
              <a:buChar char="•"/>
            </a:pPr>
            <a:r>
              <a:rPr lang="es-ES" sz="2400" dirty="0"/>
              <a:t>Elaborar el Manual de Buenas Prácticas de Manufactura para el Centro de Faenamiento en el Cantón </a:t>
            </a:r>
            <a:r>
              <a:rPr lang="es-ES" sz="2400" dirty="0" smtClean="0"/>
              <a:t>Espejo.</a:t>
            </a:r>
          </a:p>
          <a:p>
            <a:pPr algn="just"/>
            <a:endParaRPr lang="es-ES" sz="2400" dirty="0"/>
          </a:p>
          <a:p>
            <a:pPr algn="just"/>
            <a:r>
              <a:rPr lang="es-ES" sz="2800" b="1" dirty="0" smtClean="0"/>
              <a:t>ESPECÍFICOS.</a:t>
            </a:r>
          </a:p>
          <a:p>
            <a:pPr marL="342900" indent="-342900" algn="just">
              <a:buFont typeface="Arial" pitchFamily="34" charset="0"/>
              <a:buChar char="•"/>
            </a:pPr>
            <a:r>
              <a:rPr lang="es-ES" sz="2400" dirty="0" smtClean="0"/>
              <a:t>Realizar </a:t>
            </a:r>
            <a:r>
              <a:rPr lang="es-ES" sz="2400" dirty="0"/>
              <a:t>una auditoría de BPM’s al Centro de Faenamiento en el Cantón espejo</a:t>
            </a:r>
            <a:r>
              <a:rPr lang="es-ES" sz="2400" dirty="0" smtClean="0"/>
              <a:t>.</a:t>
            </a:r>
          </a:p>
          <a:p>
            <a:pPr lvl="0" algn="just"/>
            <a:endParaRPr lang="es-ES" sz="2400" dirty="0" smtClean="0"/>
          </a:p>
          <a:p>
            <a:pPr marL="342900" lvl="0" indent="-342900" algn="just">
              <a:buFont typeface="Arial" pitchFamily="34" charset="0"/>
              <a:buChar char="•"/>
            </a:pPr>
            <a:r>
              <a:rPr lang="es-ES" sz="2400" dirty="0" smtClean="0"/>
              <a:t>Elaborar </a:t>
            </a:r>
            <a:r>
              <a:rPr lang="es-ES" sz="2400" dirty="0"/>
              <a:t>el Manual de Buenas Prácticas de Manufactura BPM’s para el </a:t>
            </a:r>
            <a:r>
              <a:rPr lang="es-ES" sz="2400" dirty="0" smtClean="0"/>
              <a:t>Centro de </a:t>
            </a:r>
            <a:r>
              <a:rPr lang="es-ES" sz="2400" dirty="0"/>
              <a:t>Faenamiento en el Cantón </a:t>
            </a:r>
            <a:r>
              <a:rPr lang="es-ES" sz="2400" dirty="0" smtClean="0"/>
              <a:t>Espejo.</a:t>
            </a:r>
          </a:p>
          <a:p>
            <a:pPr lvl="0" algn="just"/>
            <a:endParaRPr lang="es-ES" sz="2400" dirty="0" smtClean="0"/>
          </a:p>
          <a:p>
            <a:pPr marL="342900" lvl="0" indent="-342900" algn="just">
              <a:buFont typeface="Arial" pitchFamily="34" charset="0"/>
              <a:buChar char="•"/>
            </a:pPr>
            <a:r>
              <a:rPr lang="es-ES" sz="2400" dirty="0" smtClean="0"/>
              <a:t>Capacitar </a:t>
            </a:r>
            <a:r>
              <a:rPr lang="es-ES" sz="2400" dirty="0"/>
              <a:t>para el personal manipulador en cuanto a BPM’s.</a:t>
            </a:r>
          </a:p>
          <a:p>
            <a:pPr algn="just"/>
            <a:endParaRPr lang="es-ES" sz="2400" dirty="0" smtClean="0"/>
          </a:p>
          <a:p>
            <a:pPr algn="just"/>
            <a:endParaRPr lang="es-ES" sz="2400" dirty="0"/>
          </a:p>
        </p:txBody>
      </p:sp>
      <p:sp>
        <p:nvSpPr>
          <p:cNvPr id="2" name="1 Título"/>
          <p:cNvSpPr>
            <a:spLocks noGrp="1"/>
          </p:cNvSpPr>
          <p:nvPr>
            <p:ph type="ctrTitle"/>
          </p:nvPr>
        </p:nvSpPr>
        <p:spPr>
          <a:xfrm>
            <a:off x="899592" y="1"/>
            <a:ext cx="7175351" cy="1124744"/>
          </a:xfrm>
        </p:spPr>
        <p:txBody>
          <a:bodyPr/>
          <a:lstStyle/>
          <a:p>
            <a:pPr marL="182880" indent="0" algn="ctr">
              <a:buNone/>
            </a:pPr>
            <a:r>
              <a:rPr lang="es-ES" dirty="0" smtClean="0"/>
              <a:t>OBJETIVOS</a:t>
            </a:r>
            <a:endParaRPr lang="es-ES" dirty="0"/>
          </a:p>
        </p:txBody>
      </p:sp>
    </p:spTree>
    <p:extLst>
      <p:ext uri="{BB962C8B-B14F-4D97-AF65-F5344CB8AC3E}">
        <p14:creationId xmlns:p14="http://schemas.microsoft.com/office/powerpoint/2010/main" val="38631033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342900" indent="-342900" algn="just">
              <a:buFont typeface="Arial" pitchFamily="34" charset="0"/>
              <a:buChar char="•"/>
            </a:pPr>
            <a:r>
              <a:rPr lang="es-ES" b="1" dirty="0" smtClean="0"/>
              <a:t>RECOMENDACIONES</a:t>
            </a:r>
          </a:p>
          <a:p>
            <a:pPr lvl="0" algn="just"/>
            <a:r>
              <a:rPr lang="es-ES" dirty="0"/>
              <a:t>Capacitar, socializar el uso e implementar todos los Sistemas de Registros propuestos, para llevar un control más estricto de los procedimientos que se realizan en el Centro de Faenamiento y tender hacia la digitalización con el tiempo.</a:t>
            </a:r>
          </a:p>
          <a:p>
            <a:pPr algn="just"/>
            <a:endParaRPr lang="es-ES" b="1" dirty="0" smtClean="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a:t>
            </a:r>
            <a:r>
              <a:rPr lang="es-ES" dirty="0" smtClean="0"/>
              <a:t>VI</a:t>
            </a:r>
            <a:endParaRPr lang="es-ES" dirty="0"/>
          </a:p>
        </p:txBody>
      </p:sp>
    </p:spTree>
    <p:extLst>
      <p:ext uri="{BB962C8B-B14F-4D97-AF65-F5344CB8AC3E}">
        <p14:creationId xmlns:p14="http://schemas.microsoft.com/office/powerpoint/2010/main" val="9134474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484784"/>
            <a:ext cx="8952160" cy="5256584"/>
          </a:xfrm>
        </p:spPr>
        <p:txBody>
          <a:bodyPr>
            <a:normAutofit/>
          </a:bodyPr>
          <a:lstStyle/>
          <a:p>
            <a:pPr algn="just"/>
            <a:endParaRPr lang="es-ES" dirty="0"/>
          </a:p>
          <a:p>
            <a:pPr algn="just"/>
            <a:endParaRPr lang="es-ES" b="1" dirty="0" smtClean="0"/>
          </a:p>
        </p:txBody>
      </p:sp>
      <p:sp>
        <p:nvSpPr>
          <p:cNvPr id="4" name="3 Título"/>
          <p:cNvSpPr>
            <a:spLocks noGrp="1"/>
          </p:cNvSpPr>
          <p:nvPr>
            <p:ph type="ctrTitle"/>
          </p:nvPr>
        </p:nvSpPr>
        <p:spPr>
          <a:xfrm>
            <a:off x="755576" y="16768"/>
            <a:ext cx="7175351" cy="1324000"/>
          </a:xfrm>
        </p:spPr>
        <p:txBody>
          <a:bodyPr/>
          <a:lstStyle/>
          <a:p>
            <a:pPr marL="182880" indent="0" algn="ctr">
              <a:buNone/>
            </a:pPr>
            <a:r>
              <a:rPr lang="es-ES" sz="2800" dirty="0" smtClean="0"/>
              <a:t>CONTENIDO DEL MANUAL DE BPM DEL CENTRO DE FAENAMIENTO DEL CANTÓN ESPEJO</a:t>
            </a:r>
            <a:endParaRPr lang="es-ES" sz="2800" dirty="0"/>
          </a:p>
        </p:txBody>
      </p:sp>
      <p:graphicFrame>
        <p:nvGraphicFramePr>
          <p:cNvPr id="2" name="1 Tabla"/>
          <p:cNvGraphicFramePr>
            <a:graphicFrameLocks noGrp="1"/>
          </p:cNvGraphicFramePr>
          <p:nvPr>
            <p:extLst>
              <p:ext uri="{D42A27DB-BD31-4B8C-83A1-F6EECF244321}">
                <p14:modId xmlns:p14="http://schemas.microsoft.com/office/powerpoint/2010/main" val="3351389682"/>
              </p:ext>
            </p:extLst>
          </p:nvPr>
        </p:nvGraphicFramePr>
        <p:xfrm>
          <a:off x="323528" y="1397000"/>
          <a:ext cx="8568952" cy="5056336"/>
        </p:xfrm>
        <a:graphic>
          <a:graphicData uri="http://schemas.openxmlformats.org/drawingml/2006/table">
            <a:tbl>
              <a:tblPr firstRow="1" bandRow="1">
                <a:tableStyleId>{2D5ABB26-0587-4C30-8999-92F81FD0307C}</a:tableStyleId>
              </a:tblPr>
              <a:tblGrid>
                <a:gridCol w="4536504"/>
                <a:gridCol w="4032448"/>
              </a:tblGrid>
              <a:tr h="447824">
                <a:tc>
                  <a:txBody>
                    <a:bodyPr/>
                    <a:lstStyle/>
                    <a:p>
                      <a:pPr marL="171450" indent="-171450">
                        <a:buFont typeface="Arial" pitchFamily="34" charset="0"/>
                        <a:buChar char="•"/>
                      </a:pPr>
                      <a:r>
                        <a:rPr lang="es-ES" sz="1100" kern="1200" dirty="0" smtClean="0">
                          <a:solidFill>
                            <a:schemeClr val="tx1"/>
                          </a:solidFill>
                          <a:effectLst/>
                          <a:latin typeface="+mn-lt"/>
                          <a:ea typeface="+mn-ea"/>
                          <a:cs typeface="+mn-cs"/>
                        </a:rPr>
                        <a:t>Procedimiento para elaboración y control de documentos normativos y registros</a:t>
                      </a:r>
                    </a:p>
                  </a:txBody>
                  <a:tcPr/>
                </a:tc>
                <a:tc>
                  <a:txBody>
                    <a:bodyPr/>
                    <a:lstStyle/>
                    <a:p>
                      <a:pPr marL="171450" indent="-171450">
                        <a:buFont typeface="Arial" pitchFamily="34" charset="0"/>
                        <a:buChar char="•"/>
                      </a:pPr>
                      <a:r>
                        <a:rPr lang="es-ES" sz="1100" kern="1200" dirty="0" smtClean="0">
                          <a:solidFill>
                            <a:schemeClr val="tx1"/>
                          </a:solidFill>
                          <a:effectLst/>
                          <a:latin typeface="+mn-lt"/>
                          <a:ea typeface="+mn-ea"/>
                          <a:cs typeface="+mn-cs"/>
                        </a:rPr>
                        <a:t>Instructivo del faenamiento de ganado porcino</a:t>
                      </a:r>
                      <a:endParaRPr lang="es-ES" sz="1100" dirty="0"/>
                    </a:p>
                  </a:txBody>
                  <a:tcPr/>
                </a:tc>
              </a:tr>
              <a:tr h="382845">
                <a:tc>
                  <a:txBody>
                    <a:bodyPr/>
                    <a:lstStyle/>
                    <a:p>
                      <a:pPr marL="171450" indent="-171450">
                        <a:buFont typeface="Arial" pitchFamily="34" charset="0"/>
                        <a:buChar char="•"/>
                      </a:pPr>
                      <a:r>
                        <a:rPr lang="es-ES" sz="1100" kern="1200" dirty="0" smtClean="0">
                          <a:solidFill>
                            <a:schemeClr val="tx1"/>
                          </a:solidFill>
                          <a:effectLst/>
                          <a:latin typeface="+mn-lt"/>
                          <a:ea typeface="+mn-ea"/>
                          <a:cs typeface="+mn-cs"/>
                        </a:rPr>
                        <a:t>Instructivo de llenado de registros</a:t>
                      </a:r>
                      <a:endParaRPr lang="es-ES" sz="1100" dirty="0"/>
                    </a:p>
                  </a:txBody>
                  <a:tcPr/>
                </a:tc>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Faenamiento de ganado porcino</a:t>
                      </a:r>
                      <a:endParaRPr lang="es-ES" sz="1100" dirty="0"/>
                    </a:p>
                  </a:txBody>
                  <a:tcPr/>
                </a:tc>
              </a:tr>
              <a:tr h="360040">
                <a:tc>
                  <a:txBody>
                    <a:bodyPr/>
                    <a:lstStyle/>
                    <a:p>
                      <a:pPr marL="171450" indent="-171450">
                        <a:buFont typeface="Arial" pitchFamily="34" charset="0"/>
                        <a:buChar char="•"/>
                      </a:pPr>
                      <a:r>
                        <a:rPr lang="es-ES" sz="1100" kern="1200" dirty="0" smtClean="0">
                          <a:solidFill>
                            <a:schemeClr val="tx1"/>
                          </a:solidFill>
                          <a:effectLst/>
                          <a:latin typeface="+mn-lt"/>
                          <a:ea typeface="+mn-ea"/>
                          <a:cs typeface="+mn-cs"/>
                        </a:rPr>
                        <a:t>Instructivo de seguridad sanitaria</a:t>
                      </a:r>
                      <a:endParaRPr lang="es-ES" sz="1100" dirty="0"/>
                    </a:p>
                  </a:txBody>
                  <a:tcPr/>
                </a:tc>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Anexos</a:t>
                      </a:r>
                      <a:endParaRPr lang="es-ES" sz="1100" dirty="0"/>
                    </a:p>
                  </a:txBody>
                  <a:tcPr/>
                </a:tc>
              </a:tr>
              <a:tr h="288032">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Instructivo de ingreso a la planta</a:t>
                      </a:r>
                      <a:endParaRPr lang="es-ES" sz="1100" dirty="0"/>
                    </a:p>
                  </a:txBody>
                  <a:tcPr/>
                </a:tc>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Señalética</a:t>
                      </a:r>
                      <a:endParaRPr lang="es-ES" sz="1100" dirty="0"/>
                    </a:p>
                  </a:txBody>
                  <a:tcPr/>
                </a:tc>
              </a:tr>
              <a:tr h="288032">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de limpieza y desinfección</a:t>
                      </a:r>
                      <a:endParaRPr lang="es-ES" sz="1100" dirty="0"/>
                    </a:p>
                  </a:txBody>
                  <a:tcPr/>
                </a:tc>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Glosario</a:t>
                      </a:r>
                      <a:endParaRPr lang="es-ES" sz="1100" dirty="0"/>
                    </a:p>
                  </a:txBody>
                  <a:tcPr/>
                </a:tc>
              </a:tr>
              <a:tr h="337235">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Instructivo del manejo de desechos sólidos y líquidos</a:t>
                      </a:r>
                      <a:endParaRPr lang="es-ES" sz="1100" dirty="0"/>
                    </a:p>
                  </a:txBody>
                  <a:tcPr/>
                </a:tc>
                <a:tc>
                  <a:txBody>
                    <a:bodyPr/>
                    <a:lstStyle/>
                    <a:p>
                      <a:endParaRPr lang="es-ES" sz="1100" dirty="0"/>
                    </a:p>
                  </a:txBody>
                  <a:tcPr/>
                </a:tc>
              </a:tr>
              <a:tr h="360040">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de control de plagas</a:t>
                      </a:r>
                      <a:endParaRPr lang="es-ES" sz="1100" dirty="0"/>
                    </a:p>
                  </a:txBody>
                  <a:tcPr/>
                </a:tc>
                <a:tc>
                  <a:txBody>
                    <a:bodyPr/>
                    <a:lstStyle/>
                    <a:p>
                      <a:endParaRPr lang="es-ES" sz="1100" dirty="0"/>
                    </a:p>
                  </a:txBody>
                  <a:tcPr/>
                </a:tc>
              </a:tr>
              <a:tr h="409243">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para la implementación de mantenimiento</a:t>
                      </a:r>
                      <a:r>
                        <a:rPr lang="es-ES" sz="1100" kern="1200" baseline="0" dirty="0" smtClean="0">
                          <a:solidFill>
                            <a:schemeClr val="tx1"/>
                          </a:solidFill>
                          <a:effectLst/>
                          <a:latin typeface="+mn-lt"/>
                          <a:ea typeface="+mn-ea"/>
                          <a:cs typeface="+mn-cs"/>
                        </a:rPr>
                        <a:t> p</a:t>
                      </a:r>
                      <a:r>
                        <a:rPr lang="es-ES" sz="1100" kern="1200" dirty="0" smtClean="0">
                          <a:solidFill>
                            <a:schemeClr val="tx1"/>
                          </a:solidFill>
                          <a:effectLst/>
                          <a:latin typeface="+mn-lt"/>
                          <a:ea typeface="+mn-ea"/>
                          <a:cs typeface="+mn-cs"/>
                        </a:rPr>
                        <a:t>reventivo</a:t>
                      </a:r>
                      <a:endParaRPr lang="es-ES" sz="1100" dirty="0"/>
                    </a:p>
                  </a:txBody>
                  <a:tcPr/>
                </a:tc>
                <a:tc>
                  <a:txBody>
                    <a:bodyPr/>
                    <a:lstStyle/>
                    <a:p>
                      <a:endParaRPr lang="es-ES" sz="1100" dirty="0"/>
                    </a:p>
                  </a:txBody>
                  <a:tcPr/>
                </a:tc>
              </a:tr>
              <a:tr h="365368">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de auditorías internas</a:t>
                      </a:r>
                      <a:endParaRPr lang="es-ES" sz="1100" dirty="0"/>
                    </a:p>
                  </a:txBody>
                  <a:tcPr/>
                </a:tc>
                <a:tc>
                  <a:txBody>
                    <a:bodyPr/>
                    <a:lstStyle/>
                    <a:p>
                      <a:endParaRPr lang="es-ES" sz="1100" dirty="0"/>
                    </a:p>
                  </a:txBody>
                  <a:tcPr/>
                </a:tc>
              </a:tr>
              <a:tr h="432048">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de no conformidad y acciones preventivas o</a:t>
                      </a:r>
                      <a:r>
                        <a:rPr lang="es-ES" sz="1100" kern="1200" baseline="0" dirty="0" smtClean="0">
                          <a:solidFill>
                            <a:schemeClr val="tx1"/>
                          </a:solidFill>
                          <a:effectLst/>
                          <a:latin typeface="+mn-lt"/>
                          <a:ea typeface="+mn-ea"/>
                          <a:cs typeface="+mn-cs"/>
                        </a:rPr>
                        <a:t> </a:t>
                      </a:r>
                      <a:r>
                        <a:rPr lang="es-ES" sz="1100" kern="1200" dirty="0" smtClean="0">
                          <a:solidFill>
                            <a:schemeClr val="tx1"/>
                          </a:solidFill>
                          <a:effectLst/>
                          <a:latin typeface="+mn-lt"/>
                          <a:ea typeface="+mn-ea"/>
                          <a:cs typeface="+mn-cs"/>
                        </a:rPr>
                        <a:t>correctivas</a:t>
                      </a:r>
                      <a:endParaRPr lang="es-ES" sz="1100" dirty="0"/>
                    </a:p>
                  </a:txBody>
                  <a:tcPr/>
                </a:tc>
                <a:tc>
                  <a:txBody>
                    <a:bodyPr/>
                    <a:lstStyle/>
                    <a:p>
                      <a:endParaRPr lang="es-ES" sz="1100" dirty="0"/>
                    </a:p>
                  </a:txBody>
                  <a:tcPr/>
                </a:tc>
              </a:tr>
              <a:tr h="288032">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de transporte de ganado a sacrificio</a:t>
                      </a:r>
                      <a:endParaRPr lang="es-ES" sz="1100" dirty="0"/>
                    </a:p>
                  </a:txBody>
                  <a:tcPr/>
                </a:tc>
                <a:tc>
                  <a:txBody>
                    <a:bodyPr/>
                    <a:lstStyle/>
                    <a:p>
                      <a:endParaRPr lang="es-ES" sz="1100" dirty="0"/>
                    </a:p>
                  </a:txBody>
                  <a:tcPr/>
                </a:tc>
              </a:tr>
              <a:tr h="360040">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Procedimiento de transporte de producto terminado</a:t>
                      </a:r>
                      <a:endParaRPr lang="es-ES" sz="1100" dirty="0"/>
                    </a:p>
                  </a:txBody>
                  <a:tcPr/>
                </a:tc>
                <a:tc>
                  <a:txBody>
                    <a:bodyPr/>
                    <a:lstStyle/>
                    <a:p>
                      <a:endParaRPr lang="es-ES" sz="1100" dirty="0"/>
                    </a:p>
                  </a:txBody>
                  <a:tcPr/>
                </a:tc>
              </a:tr>
              <a:tr h="360040">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Instructivo del faenamiento de ganado bovino</a:t>
                      </a:r>
                      <a:endParaRPr lang="es-ES" sz="1100" dirty="0"/>
                    </a:p>
                  </a:txBody>
                  <a:tcPr/>
                </a:tc>
                <a:tc>
                  <a:txBody>
                    <a:bodyPr/>
                    <a:lstStyle/>
                    <a:p>
                      <a:endParaRPr lang="es-ES" sz="1100" dirty="0"/>
                    </a:p>
                  </a:txBody>
                  <a:tcPr/>
                </a:tc>
              </a:tr>
              <a:tr h="360040">
                <a:tc>
                  <a:txBody>
                    <a:bodyPr/>
                    <a:lstStyle/>
                    <a:p>
                      <a:pPr marL="285750" indent="-285750">
                        <a:buFont typeface="Arial" pitchFamily="34" charset="0"/>
                        <a:buChar char="•"/>
                      </a:pPr>
                      <a:r>
                        <a:rPr lang="es-ES" sz="1100" kern="1200" dirty="0" smtClean="0">
                          <a:solidFill>
                            <a:schemeClr val="tx1"/>
                          </a:solidFill>
                          <a:effectLst/>
                          <a:latin typeface="+mn-lt"/>
                          <a:ea typeface="+mn-ea"/>
                          <a:cs typeface="+mn-cs"/>
                        </a:rPr>
                        <a:t>Faenamiento de ganado bovino</a:t>
                      </a:r>
                      <a:endParaRPr lang="es-ES" sz="1100" dirty="0"/>
                    </a:p>
                  </a:txBody>
                  <a:tcPr/>
                </a:tc>
                <a:tc>
                  <a:txBody>
                    <a:bodyPr/>
                    <a:lstStyle/>
                    <a:p>
                      <a:endParaRPr lang="es-ES" sz="1100" dirty="0"/>
                    </a:p>
                  </a:txBody>
                  <a:tcPr/>
                </a:tc>
              </a:tr>
            </a:tbl>
          </a:graphicData>
        </a:graphic>
      </p:graphicFrame>
    </p:spTree>
    <p:extLst>
      <p:ext uri="{BB962C8B-B14F-4D97-AF65-F5344CB8AC3E}">
        <p14:creationId xmlns:p14="http://schemas.microsoft.com/office/powerpoint/2010/main" val="1774777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79512" y="1052736"/>
            <a:ext cx="8772648" cy="5256584"/>
          </a:xfrm>
        </p:spPr>
        <p:txBody>
          <a:bodyPr>
            <a:normAutofit/>
          </a:bodyPr>
          <a:lstStyle/>
          <a:p>
            <a:pPr algn="just"/>
            <a:endParaRPr lang="es-ES" dirty="0"/>
          </a:p>
          <a:p>
            <a:pPr algn="just"/>
            <a:endParaRPr lang="es-ES" b="1" dirty="0" smtClean="0"/>
          </a:p>
        </p:txBody>
      </p:sp>
      <p:sp>
        <p:nvSpPr>
          <p:cNvPr id="4" name="3 Título"/>
          <p:cNvSpPr>
            <a:spLocks noGrp="1"/>
          </p:cNvSpPr>
          <p:nvPr>
            <p:ph type="ctrTitle"/>
          </p:nvPr>
        </p:nvSpPr>
        <p:spPr>
          <a:xfrm>
            <a:off x="755576" y="16768"/>
            <a:ext cx="7175351" cy="1324000"/>
          </a:xfrm>
        </p:spPr>
        <p:txBody>
          <a:bodyPr/>
          <a:lstStyle/>
          <a:p>
            <a:pPr marL="182880" indent="0" algn="ctr">
              <a:buNone/>
            </a:pPr>
            <a:r>
              <a:rPr lang="es-ES" sz="2800" dirty="0" smtClean="0"/>
              <a:t>ORGÁNICO ESTRUCTURAL DEL GADM-ESPEJO</a:t>
            </a:r>
            <a:endParaRPr lang="es-ES" sz="2800" dirty="0"/>
          </a:p>
        </p:txBody>
      </p:sp>
      <p:graphicFrame>
        <p:nvGraphicFramePr>
          <p:cNvPr id="3" name="2 Objeto"/>
          <p:cNvGraphicFramePr>
            <a:graphicFrameLocks noChangeAspect="1"/>
          </p:cNvGraphicFramePr>
          <p:nvPr>
            <p:extLst>
              <p:ext uri="{D42A27DB-BD31-4B8C-83A1-F6EECF244321}">
                <p14:modId xmlns:p14="http://schemas.microsoft.com/office/powerpoint/2010/main" val="1498226839"/>
              </p:ext>
            </p:extLst>
          </p:nvPr>
        </p:nvGraphicFramePr>
        <p:xfrm>
          <a:off x="468313" y="1125539"/>
          <a:ext cx="8448675" cy="4679726"/>
        </p:xfrm>
        <a:graphic>
          <a:graphicData uri="http://schemas.openxmlformats.org/presentationml/2006/ole">
            <mc:AlternateContent xmlns:mc="http://schemas.openxmlformats.org/markup-compatibility/2006">
              <mc:Choice xmlns:v="urn:schemas-microsoft-com:vml" Requires="v">
                <p:oleObj spid="_x0000_s2058" name="Hoja de cálculo" r:id="rId3" imgW="8448624" imgH="6153285" progId="Excel.Sheet.12">
                  <p:embed/>
                </p:oleObj>
              </mc:Choice>
              <mc:Fallback>
                <p:oleObj name="Hoja de cálculo" r:id="rId3" imgW="8448624" imgH="6153285" progId="Excel.Sheet.12">
                  <p:embed/>
                  <p:pic>
                    <p:nvPicPr>
                      <p:cNvPr id="0" name=""/>
                      <p:cNvPicPr/>
                      <p:nvPr/>
                    </p:nvPicPr>
                    <p:blipFill>
                      <a:blip r:embed="rId4"/>
                      <a:stretch>
                        <a:fillRect/>
                      </a:stretch>
                    </p:blipFill>
                    <p:spPr>
                      <a:xfrm>
                        <a:off x="468313" y="1125539"/>
                        <a:ext cx="8448675" cy="4679726"/>
                      </a:xfrm>
                      <a:prstGeom prst="rect">
                        <a:avLst/>
                      </a:prstGeom>
                    </p:spPr>
                  </p:pic>
                </p:oleObj>
              </mc:Fallback>
            </mc:AlternateContent>
          </a:graphicData>
        </a:graphic>
      </p:graphicFrame>
    </p:spTree>
    <p:extLst>
      <p:ext uri="{BB962C8B-B14F-4D97-AF65-F5344CB8AC3E}">
        <p14:creationId xmlns:p14="http://schemas.microsoft.com/office/powerpoint/2010/main" val="20787293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fontScale="92500" lnSpcReduction="10000"/>
          </a:bodyPr>
          <a:lstStyle/>
          <a:p>
            <a:pPr algn="just"/>
            <a:endParaRPr lang="es-ES" b="1" dirty="0" smtClean="0"/>
          </a:p>
          <a:p>
            <a:pPr algn="just"/>
            <a:endParaRPr lang="es-ES" b="1" dirty="0"/>
          </a:p>
          <a:p>
            <a:pPr algn="just"/>
            <a:r>
              <a:rPr lang="es-ES" b="1" dirty="0" smtClean="0"/>
              <a:t>OBJETIVO</a:t>
            </a:r>
            <a:r>
              <a:rPr lang="es-ES" b="1" dirty="0"/>
              <a:t>: </a:t>
            </a:r>
            <a:endParaRPr lang="es-ES" dirty="0"/>
          </a:p>
          <a:p>
            <a:pPr algn="just"/>
            <a:r>
              <a:rPr lang="es-ES" dirty="0"/>
              <a:t>Establecer la definición y los criterios que se deben seguir para la elaboración, validación, aprobación, modificación, anulación y control de Documentos Normativos y Registros del Centro de Faenamiento en el Cantón Espejo</a:t>
            </a:r>
            <a:r>
              <a:rPr lang="es-ES" dirty="0" smtClean="0"/>
              <a:t>.</a:t>
            </a:r>
          </a:p>
          <a:p>
            <a:pPr algn="just"/>
            <a:r>
              <a:rPr lang="es-ES" dirty="0" smtClean="0"/>
              <a:t>POLÍTICAS:</a:t>
            </a:r>
          </a:p>
          <a:p>
            <a:pPr marL="342900" indent="-342900" algn="just">
              <a:buFont typeface="Arial" pitchFamily="34" charset="0"/>
              <a:buChar char="•"/>
            </a:pPr>
            <a:r>
              <a:rPr lang="es-ES" dirty="0"/>
              <a:t>Los documentos normativos y los registros son un medio para lograr una efectiva </a:t>
            </a:r>
            <a:r>
              <a:rPr lang="es-ES" dirty="0" smtClean="0"/>
              <a:t>gestión…..</a:t>
            </a:r>
          </a:p>
          <a:p>
            <a:pPr marL="342900" indent="-342900" algn="just">
              <a:buFont typeface="Arial" pitchFamily="34" charset="0"/>
              <a:buChar char="•"/>
            </a:pPr>
            <a:r>
              <a:rPr lang="es-ES" dirty="0"/>
              <a:t>El Administrador de la Planta de Faenamiento, es responsable de definir y divulgar la </a:t>
            </a:r>
            <a:r>
              <a:rPr lang="es-ES" dirty="0" smtClean="0"/>
              <a:t>metodología……</a:t>
            </a:r>
          </a:p>
          <a:p>
            <a:pPr marL="342900" lvl="0" indent="-342900" algn="just">
              <a:buFont typeface="Arial" pitchFamily="34" charset="0"/>
              <a:buChar char="•"/>
            </a:pPr>
            <a:r>
              <a:rPr lang="es-ES" dirty="0"/>
              <a:t>Los responsables de la elaboración, modificación y/o anulación de la documentación normativa y registros son las personas expertas del proceso y son soportadas de acuerdo al tipo de documento normativo y registro por el Administrador del Centro de Faenamiento que conoce la metodología de elaboración de documentos normativos</a:t>
            </a:r>
            <a:r>
              <a:rPr lang="es-ES" dirty="0" smtClean="0"/>
              <a:t>.</a:t>
            </a:r>
            <a:endParaRPr lang="es-ES" dirty="0"/>
          </a:p>
          <a:p>
            <a:pPr algn="just"/>
            <a:endParaRPr lang="es-ES" b="1" dirty="0" smtClean="0"/>
          </a:p>
        </p:txBody>
      </p:sp>
      <p:graphicFrame>
        <p:nvGraphicFramePr>
          <p:cNvPr id="2" name="1 Tabla"/>
          <p:cNvGraphicFramePr>
            <a:graphicFrameLocks noGrp="1"/>
          </p:cNvGraphicFramePr>
          <p:nvPr>
            <p:extLst>
              <p:ext uri="{D42A27DB-BD31-4B8C-83A1-F6EECF244321}">
                <p14:modId xmlns:p14="http://schemas.microsoft.com/office/powerpoint/2010/main" val="3846041974"/>
              </p:ext>
            </p:extLst>
          </p:nvPr>
        </p:nvGraphicFramePr>
        <p:xfrm>
          <a:off x="323528" y="404664"/>
          <a:ext cx="8352927" cy="1224137"/>
        </p:xfrm>
        <a:graphic>
          <a:graphicData uri="http://schemas.openxmlformats.org/drawingml/2006/table">
            <a:tbl>
              <a:tblPr firstRow="1" firstCol="1" bandRow="1">
                <a:tableStyleId>{2D5ABB26-0587-4C30-8999-92F81FD0307C}</a:tableStyleId>
              </a:tblPr>
              <a:tblGrid>
                <a:gridCol w="2510259"/>
                <a:gridCol w="3332409"/>
                <a:gridCol w="2510259"/>
              </a:tblGrid>
              <a:tr h="277590">
                <a:tc rowSpan="4">
                  <a:txBody>
                    <a:bodyPr/>
                    <a:lstStyle/>
                    <a:p>
                      <a:pPr algn="just">
                        <a:lnSpc>
                          <a:spcPct val="150000"/>
                        </a:lnSpc>
                        <a:spcAft>
                          <a:spcPts val="0"/>
                        </a:spcAft>
                      </a:pPr>
                      <a:endParaRPr lang="es-ES" sz="12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lnSpc>
                          <a:spcPct val="150000"/>
                        </a:lnSpc>
                        <a:spcAft>
                          <a:spcPts val="0"/>
                        </a:spcAft>
                      </a:pPr>
                      <a:r>
                        <a:rPr lang="es-ES" sz="1200" b="1" dirty="0">
                          <a:effectLst/>
                        </a:rPr>
                        <a:t>PROCEDIMIENTOS PARA LA ELABORACIÓN Y CONTROL DE DOCUMENTOS NORMATIVOS Y REGISTROS</a:t>
                      </a:r>
                      <a:endParaRPr lang="es-ES" sz="12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200" b="1" dirty="0">
                          <a:effectLst/>
                        </a:rPr>
                        <a:t>C.F.:</a:t>
                      </a:r>
                      <a:r>
                        <a:rPr lang="es-ES" sz="1200" dirty="0">
                          <a:effectLst/>
                        </a:rPr>
                        <a:t> PECDNR</a:t>
                      </a:r>
                      <a:endParaRPr lang="es-ES" sz="12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590">
                <a:tc vMerge="1">
                  <a:txBody>
                    <a:bodyPr/>
                    <a:lstStyle/>
                    <a:p>
                      <a:endParaRPr lang="es-ES"/>
                    </a:p>
                  </a:txBody>
                  <a:tcPr/>
                </a:tc>
                <a:tc vMerge="1">
                  <a:txBody>
                    <a:bodyPr/>
                    <a:lstStyle/>
                    <a:p>
                      <a:endParaRPr lang="es-ES"/>
                    </a:p>
                  </a:txBody>
                  <a:tcPr/>
                </a:tc>
                <a:tc>
                  <a:txBody>
                    <a:bodyPr/>
                    <a:lstStyle/>
                    <a:p>
                      <a:pPr algn="just">
                        <a:lnSpc>
                          <a:spcPct val="150000"/>
                        </a:lnSpc>
                        <a:spcAft>
                          <a:spcPts val="0"/>
                        </a:spcAft>
                      </a:pPr>
                      <a:r>
                        <a:rPr lang="es-ES" sz="1200" b="1" dirty="0">
                          <a:effectLst/>
                        </a:rPr>
                        <a:t>NIVEL DE REVISIÓN:</a:t>
                      </a:r>
                      <a:endParaRPr lang="es-ES" sz="12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590">
                <a:tc vMerge="1">
                  <a:txBody>
                    <a:bodyPr/>
                    <a:lstStyle/>
                    <a:p>
                      <a:endParaRPr lang="es-ES"/>
                    </a:p>
                  </a:txBody>
                  <a:tcPr/>
                </a:tc>
                <a:tc vMerge="1">
                  <a:txBody>
                    <a:bodyPr/>
                    <a:lstStyle/>
                    <a:p>
                      <a:endParaRPr lang="es-ES"/>
                    </a:p>
                  </a:txBody>
                  <a:tcPr/>
                </a:tc>
                <a:tc>
                  <a:txBody>
                    <a:bodyPr/>
                    <a:lstStyle/>
                    <a:p>
                      <a:pPr algn="just">
                        <a:lnSpc>
                          <a:spcPct val="150000"/>
                        </a:lnSpc>
                        <a:spcAft>
                          <a:spcPts val="0"/>
                        </a:spcAft>
                      </a:pPr>
                      <a:r>
                        <a:rPr lang="es-ES" sz="1200" b="1" dirty="0">
                          <a:effectLst/>
                        </a:rPr>
                        <a:t>VIGENTE DESDE:</a:t>
                      </a:r>
                      <a:endParaRPr lang="es-ES" sz="12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1367">
                <a:tc vMerge="1">
                  <a:txBody>
                    <a:bodyPr/>
                    <a:lstStyle/>
                    <a:p>
                      <a:endParaRPr lang="es-ES"/>
                    </a:p>
                  </a:txBody>
                  <a:tcPr/>
                </a:tc>
                <a:tc vMerge="1">
                  <a:txBody>
                    <a:bodyPr/>
                    <a:lstStyle/>
                    <a:p>
                      <a:endParaRPr lang="es-ES"/>
                    </a:p>
                  </a:txBody>
                  <a:tcPr/>
                </a:tc>
                <a:tc>
                  <a:txBody>
                    <a:bodyPr/>
                    <a:lstStyle/>
                    <a:p>
                      <a:pPr algn="just">
                        <a:lnSpc>
                          <a:spcPct val="150000"/>
                        </a:lnSpc>
                        <a:spcAft>
                          <a:spcPts val="0"/>
                        </a:spcAft>
                      </a:pPr>
                      <a:r>
                        <a:rPr lang="es-ES" sz="1200" b="1" dirty="0">
                          <a:effectLst/>
                        </a:rPr>
                        <a:t>PÁG.:</a:t>
                      </a:r>
                      <a:r>
                        <a:rPr lang="es-ES" sz="1200" dirty="0">
                          <a:effectLst/>
                        </a:rPr>
                        <a:t> 1 – 2</a:t>
                      </a:r>
                      <a:endParaRPr lang="es-ES" sz="12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3073" name="Imagen 44" descr="Descripción: F:\LOGOS GADME\LOGO C F\CENTRO-DE-FAENAMIENTO-GADME.jpg"/>
          <p:cNvPicPr>
            <a:picLocks noChangeAspect="1" noChangeArrowheads="1"/>
          </p:cNvPicPr>
          <p:nvPr/>
        </p:nvPicPr>
        <p:blipFill>
          <a:blip r:embed="rId2">
            <a:extLst>
              <a:ext uri="{28A0092B-C50C-407E-A947-70E740481C1C}">
                <a14:useLocalDpi xmlns:a14="http://schemas.microsoft.com/office/drawing/2010/main" val="0"/>
              </a:ext>
            </a:extLst>
          </a:blip>
          <a:srcRect l="4234" t="4861" r="3661" b="9721"/>
          <a:stretch>
            <a:fillRect/>
          </a:stretch>
        </p:blipFill>
        <p:spPr bwMode="auto">
          <a:xfrm>
            <a:off x="783556" y="476672"/>
            <a:ext cx="1399556" cy="990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1896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79512" y="116632"/>
            <a:ext cx="8784976" cy="6624736"/>
          </a:xfrm>
        </p:spPr>
        <p:txBody>
          <a:bodyPr>
            <a:normAutofit/>
          </a:bodyPr>
          <a:lstStyle/>
          <a:p>
            <a:pPr algn="just"/>
            <a:r>
              <a:rPr lang="es-ES" dirty="0" smtClean="0"/>
              <a:t>ESTRUCTURA POR TIPO DE DOCUMENTO NORMATIVO</a:t>
            </a:r>
          </a:p>
          <a:p>
            <a:pPr marL="342900" lvl="0" indent="-342900" algn="just">
              <a:buFont typeface="Arial" pitchFamily="34" charset="0"/>
              <a:buChar char="•"/>
            </a:pPr>
            <a:r>
              <a:rPr lang="es-ES" dirty="0"/>
              <a:t>Se utilizará letra Times New </a:t>
            </a:r>
            <a:r>
              <a:rPr lang="es-ES" dirty="0" err="1"/>
              <a:t>Roman</a:t>
            </a:r>
            <a:r>
              <a:rPr lang="es-ES" dirty="0"/>
              <a:t> 12.</a:t>
            </a:r>
          </a:p>
          <a:p>
            <a:pPr marL="342900" indent="-342900" algn="just">
              <a:buFont typeface="Arial" pitchFamily="34" charset="0"/>
              <a:buChar char="•"/>
            </a:pPr>
            <a:r>
              <a:rPr lang="es-ES" dirty="0"/>
              <a:t>El encabezado constará de</a:t>
            </a:r>
            <a:r>
              <a:rPr lang="es-ES" dirty="0" smtClean="0"/>
              <a:t>:</a:t>
            </a:r>
          </a:p>
          <a:p>
            <a:pPr marL="342900" indent="-342900" algn="just">
              <a:buFont typeface="Arial" pitchFamily="34" charset="0"/>
              <a:buChar char="•"/>
            </a:pPr>
            <a:endParaRPr lang="es-ES" dirty="0"/>
          </a:p>
          <a:p>
            <a:pPr marL="342900" indent="-342900" algn="just">
              <a:buFont typeface="Arial" pitchFamily="34" charset="0"/>
              <a:buChar char="•"/>
            </a:pPr>
            <a:endParaRPr lang="es-ES" dirty="0" smtClean="0"/>
          </a:p>
          <a:p>
            <a:pPr marL="342900" indent="-342900" algn="just">
              <a:buFont typeface="Arial" pitchFamily="34" charset="0"/>
              <a:buChar char="•"/>
            </a:pPr>
            <a:endParaRPr lang="es-ES" dirty="0"/>
          </a:p>
          <a:p>
            <a:pPr marL="342900" indent="-342900" algn="just">
              <a:buFont typeface="Arial" pitchFamily="34" charset="0"/>
              <a:buChar char="•"/>
            </a:pPr>
            <a:endParaRPr lang="es-ES" dirty="0" smtClean="0"/>
          </a:p>
          <a:p>
            <a:pPr marL="342900" indent="-342900" algn="just">
              <a:buFont typeface="Arial" pitchFamily="34" charset="0"/>
              <a:buChar char="•"/>
            </a:pPr>
            <a:r>
              <a:rPr lang="es-ES" dirty="0"/>
              <a:t>Todo documento normativo y registro ya validado (revisado y aprobado) deberá contener al final lo siguiente: </a:t>
            </a:r>
            <a:endParaRPr lang="es-ES" dirty="0" smtClean="0"/>
          </a:p>
          <a:p>
            <a:pPr marL="342900" indent="-342900" algn="just">
              <a:buFont typeface="Arial" pitchFamily="34" charset="0"/>
              <a:buChar char="•"/>
            </a:pPr>
            <a:endParaRPr lang="es-ES" dirty="0"/>
          </a:p>
          <a:p>
            <a:pPr marL="342900" indent="-342900" algn="just">
              <a:buFont typeface="Arial" pitchFamily="34" charset="0"/>
              <a:buChar char="•"/>
            </a:pPr>
            <a:endParaRPr lang="es-ES" dirty="0" smtClean="0"/>
          </a:p>
          <a:p>
            <a:pPr marL="342900" indent="-342900" algn="just">
              <a:buFont typeface="Arial" pitchFamily="34" charset="0"/>
              <a:buChar char="•"/>
            </a:pPr>
            <a:endParaRPr lang="es-ES" dirty="0"/>
          </a:p>
          <a:p>
            <a:pPr marL="342900" lvl="0" indent="-342900" algn="just">
              <a:buFont typeface="Arial" pitchFamily="34" charset="0"/>
              <a:buChar char="•"/>
            </a:pPr>
            <a:r>
              <a:rPr lang="es-ES" dirty="0"/>
              <a:t>Los documentos normativos y registros de acuerdo a su aplicación contendrán además: </a:t>
            </a:r>
          </a:p>
          <a:p>
            <a:pPr algn="just"/>
            <a:endParaRPr lang="es-ES" dirty="0" smtClean="0"/>
          </a:p>
          <a:p>
            <a:pPr algn="just"/>
            <a:endParaRPr lang="es-ES" dirty="0" smtClean="0"/>
          </a:p>
          <a:p>
            <a:pPr algn="just"/>
            <a:endParaRPr lang="es-ES" dirty="0" smtClean="0"/>
          </a:p>
        </p:txBody>
      </p:sp>
      <p:graphicFrame>
        <p:nvGraphicFramePr>
          <p:cNvPr id="7" name="6 Tabla"/>
          <p:cNvGraphicFramePr>
            <a:graphicFrameLocks noGrp="1"/>
          </p:cNvGraphicFramePr>
          <p:nvPr>
            <p:extLst>
              <p:ext uri="{D42A27DB-BD31-4B8C-83A1-F6EECF244321}">
                <p14:modId xmlns:p14="http://schemas.microsoft.com/office/powerpoint/2010/main" val="952464871"/>
              </p:ext>
            </p:extLst>
          </p:nvPr>
        </p:nvGraphicFramePr>
        <p:xfrm>
          <a:off x="323528" y="1591118"/>
          <a:ext cx="8280919" cy="1156844"/>
        </p:xfrm>
        <a:graphic>
          <a:graphicData uri="http://schemas.openxmlformats.org/drawingml/2006/table">
            <a:tbl>
              <a:tblPr firstRow="1" firstCol="1" bandRow="1">
                <a:tableStyleId>{2D5ABB26-0587-4C30-8999-92F81FD0307C}</a:tableStyleId>
              </a:tblPr>
              <a:tblGrid>
                <a:gridCol w="2488619"/>
                <a:gridCol w="3303681"/>
                <a:gridCol w="2488619"/>
              </a:tblGrid>
              <a:tr h="289211">
                <a:tc rowSpan="4">
                  <a:txBody>
                    <a:bodyPr/>
                    <a:lstStyle/>
                    <a:p>
                      <a:pPr algn="just">
                        <a:lnSpc>
                          <a:spcPct val="150000"/>
                        </a:lnSpc>
                        <a:spcAft>
                          <a:spcPts val="0"/>
                        </a:spcAft>
                      </a:pPr>
                      <a:endParaRPr lang="es-ES"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lnSpc>
                          <a:spcPct val="150000"/>
                        </a:lnSpc>
                        <a:spcAft>
                          <a:spcPts val="0"/>
                        </a:spcAft>
                      </a:pPr>
                      <a:r>
                        <a:rPr lang="es-ES" sz="1400" dirty="0">
                          <a:effectLst/>
                        </a:rPr>
                        <a:t> </a:t>
                      </a:r>
                    </a:p>
                    <a:p>
                      <a:pPr algn="ctr">
                        <a:lnSpc>
                          <a:spcPct val="150000"/>
                        </a:lnSpc>
                        <a:spcAft>
                          <a:spcPts val="0"/>
                        </a:spcAft>
                      </a:pPr>
                      <a:r>
                        <a:rPr lang="es-ES" sz="1400" dirty="0" smtClean="0">
                          <a:effectLst/>
                        </a:rPr>
                        <a:t>NOMBRE </a:t>
                      </a:r>
                      <a:r>
                        <a:rPr lang="es-ES" sz="1400" dirty="0">
                          <a:effectLst/>
                        </a:rPr>
                        <a:t>DEL DOCUMENTO</a:t>
                      </a:r>
                      <a:endParaRPr lang="es-ES"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a:effectLst/>
                        </a:rPr>
                        <a:t>C.F.: CÓDIGO</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211">
                <a:tc vMerge="1">
                  <a:txBody>
                    <a:bodyPr/>
                    <a:lstStyle/>
                    <a:p>
                      <a:endParaRPr lang="es-ES"/>
                    </a:p>
                  </a:txBody>
                  <a:tcPr/>
                </a:tc>
                <a:tc vMerge="1">
                  <a:txBody>
                    <a:bodyPr/>
                    <a:lstStyle/>
                    <a:p>
                      <a:endParaRPr lang="es-ES"/>
                    </a:p>
                  </a:txBody>
                  <a:tcPr/>
                </a:tc>
                <a:tc>
                  <a:txBody>
                    <a:bodyPr/>
                    <a:lstStyle/>
                    <a:p>
                      <a:pPr algn="just">
                        <a:lnSpc>
                          <a:spcPct val="150000"/>
                        </a:lnSpc>
                        <a:spcAft>
                          <a:spcPts val="0"/>
                        </a:spcAft>
                      </a:pPr>
                      <a:r>
                        <a:rPr lang="es-ES" sz="1400">
                          <a:effectLst/>
                        </a:rPr>
                        <a:t>NIVEL DE REVISIÓN:</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211">
                <a:tc vMerge="1">
                  <a:txBody>
                    <a:bodyPr/>
                    <a:lstStyle/>
                    <a:p>
                      <a:endParaRPr lang="es-ES"/>
                    </a:p>
                  </a:txBody>
                  <a:tcPr/>
                </a:tc>
                <a:tc vMerge="1">
                  <a:txBody>
                    <a:bodyPr/>
                    <a:lstStyle/>
                    <a:p>
                      <a:endParaRPr lang="es-ES"/>
                    </a:p>
                  </a:txBody>
                  <a:tcPr/>
                </a:tc>
                <a:tc>
                  <a:txBody>
                    <a:bodyPr/>
                    <a:lstStyle/>
                    <a:p>
                      <a:pPr algn="just">
                        <a:lnSpc>
                          <a:spcPct val="150000"/>
                        </a:lnSpc>
                        <a:spcAft>
                          <a:spcPts val="0"/>
                        </a:spcAft>
                      </a:pPr>
                      <a:r>
                        <a:rPr lang="es-ES" sz="1400">
                          <a:effectLst/>
                        </a:rPr>
                        <a:t>VIGENTE:</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211">
                <a:tc vMerge="1">
                  <a:txBody>
                    <a:bodyPr/>
                    <a:lstStyle/>
                    <a:p>
                      <a:endParaRPr lang="es-ES"/>
                    </a:p>
                  </a:txBody>
                  <a:tcPr/>
                </a:tc>
                <a:tc vMerge="1">
                  <a:txBody>
                    <a:bodyPr/>
                    <a:lstStyle/>
                    <a:p>
                      <a:endParaRPr lang="es-ES"/>
                    </a:p>
                  </a:txBody>
                  <a:tcPr/>
                </a:tc>
                <a:tc>
                  <a:txBody>
                    <a:bodyPr/>
                    <a:lstStyle/>
                    <a:p>
                      <a:pPr algn="just">
                        <a:lnSpc>
                          <a:spcPct val="150000"/>
                        </a:lnSpc>
                        <a:spcAft>
                          <a:spcPts val="0"/>
                        </a:spcAft>
                      </a:pPr>
                      <a:r>
                        <a:rPr lang="es-ES" sz="1400" dirty="0">
                          <a:effectLst/>
                        </a:rPr>
                        <a:t>PÁG.:</a:t>
                      </a:r>
                      <a:endParaRPr lang="es-ES"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121" name="Imagen 43" descr="Descripción: F:\LOGOS GADME\LOGO C F\CENTRO-DE-FAENAMIENTO-GADME.jpg"/>
          <p:cNvPicPr>
            <a:picLocks noChangeAspect="1" noChangeArrowheads="1"/>
          </p:cNvPicPr>
          <p:nvPr/>
        </p:nvPicPr>
        <p:blipFill>
          <a:blip r:embed="rId2">
            <a:extLst>
              <a:ext uri="{28A0092B-C50C-407E-A947-70E740481C1C}">
                <a14:useLocalDpi xmlns:a14="http://schemas.microsoft.com/office/drawing/2010/main" val="0"/>
              </a:ext>
            </a:extLst>
          </a:blip>
          <a:srcRect l="4234" t="4861" r="3661" b="9721"/>
          <a:stretch>
            <a:fillRect/>
          </a:stretch>
        </p:blipFill>
        <p:spPr bwMode="auto">
          <a:xfrm>
            <a:off x="901700" y="1676400"/>
            <a:ext cx="1294036" cy="91559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7 Tabla"/>
          <p:cNvGraphicFramePr>
            <a:graphicFrameLocks noGrp="1"/>
          </p:cNvGraphicFramePr>
          <p:nvPr>
            <p:extLst>
              <p:ext uri="{D42A27DB-BD31-4B8C-83A1-F6EECF244321}">
                <p14:modId xmlns:p14="http://schemas.microsoft.com/office/powerpoint/2010/main" val="1984534840"/>
              </p:ext>
            </p:extLst>
          </p:nvPr>
        </p:nvGraphicFramePr>
        <p:xfrm>
          <a:off x="323528" y="4005064"/>
          <a:ext cx="8280920" cy="1152129"/>
        </p:xfrm>
        <a:graphic>
          <a:graphicData uri="http://schemas.openxmlformats.org/drawingml/2006/table">
            <a:tbl>
              <a:tblPr firstRow="1" firstCol="1" bandRow="1">
                <a:tableStyleId>{2D5ABB26-0587-4C30-8999-92F81FD0307C}</a:tableStyleId>
              </a:tblPr>
              <a:tblGrid>
                <a:gridCol w="2759965"/>
                <a:gridCol w="2759965"/>
                <a:gridCol w="2760990"/>
              </a:tblGrid>
              <a:tr h="384043">
                <a:tc>
                  <a:txBody>
                    <a:bodyPr/>
                    <a:lstStyle/>
                    <a:p>
                      <a:pPr algn="just">
                        <a:lnSpc>
                          <a:spcPct val="150000"/>
                        </a:lnSpc>
                        <a:spcAft>
                          <a:spcPts val="0"/>
                        </a:spcAft>
                      </a:pPr>
                      <a:r>
                        <a:rPr lang="es-ES" sz="1400" dirty="0">
                          <a:effectLst/>
                        </a:rPr>
                        <a:t>ELABORADO POR:</a:t>
                      </a:r>
                      <a:endParaRPr lang="es-ES"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a:effectLst/>
                        </a:rPr>
                        <a:t>REVISADO POR:</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a:effectLst/>
                        </a:rPr>
                        <a:t>APROBADO POR:</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043">
                <a:tc>
                  <a:txBody>
                    <a:bodyPr/>
                    <a:lstStyle/>
                    <a:p>
                      <a:pPr algn="just">
                        <a:lnSpc>
                          <a:spcPct val="150000"/>
                        </a:lnSpc>
                        <a:spcAft>
                          <a:spcPts val="0"/>
                        </a:spcAft>
                      </a:pPr>
                      <a:r>
                        <a:rPr lang="es-ES" sz="1400">
                          <a:effectLst/>
                        </a:rPr>
                        <a:t>NOMBRE:</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a:effectLst/>
                        </a:rPr>
                        <a:t>NOMBRE:</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a:effectLst/>
                        </a:rPr>
                        <a:t>NOMBRE:</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043">
                <a:tc>
                  <a:txBody>
                    <a:bodyPr/>
                    <a:lstStyle/>
                    <a:p>
                      <a:pPr algn="just">
                        <a:lnSpc>
                          <a:spcPct val="150000"/>
                        </a:lnSpc>
                        <a:spcAft>
                          <a:spcPts val="0"/>
                        </a:spcAft>
                      </a:pPr>
                      <a:r>
                        <a:rPr lang="es-ES" sz="1400">
                          <a:effectLst/>
                        </a:rPr>
                        <a:t>CARGO:</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a:effectLst/>
                        </a:rPr>
                        <a:t>CARGO:</a:t>
                      </a:r>
                      <a:endParaRPr lang="es-ES"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400" dirty="0">
                          <a:effectLst/>
                        </a:rPr>
                        <a:t>CARGO:</a:t>
                      </a:r>
                      <a:endParaRPr lang="es-ES"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10842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79512" y="116632"/>
            <a:ext cx="8784976" cy="6624736"/>
          </a:xfrm>
        </p:spPr>
        <p:txBody>
          <a:bodyPr>
            <a:normAutofit/>
          </a:bodyPr>
          <a:lstStyle/>
          <a:p>
            <a:r>
              <a:rPr lang="es-ES" b="1" dirty="0"/>
              <a:t>PROCEDIMIENTOS: </a:t>
            </a:r>
            <a:endParaRPr lang="es-ES" dirty="0"/>
          </a:p>
          <a:p>
            <a:r>
              <a:rPr lang="es-ES" dirty="0"/>
              <a:t>Objetivo. </a:t>
            </a:r>
          </a:p>
          <a:p>
            <a:r>
              <a:rPr lang="es-ES" dirty="0"/>
              <a:t>Políticas. </a:t>
            </a:r>
          </a:p>
          <a:p>
            <a:r>
              <a:rPr lang="es-ES" dirty="0"/>
              <a:t>Definición de términos. </a:t>
            </a:r>
          </a:p>
          <a:p>
            <a:r>
              <a:rPr lang="es-ES" dirty="0"/>
              <a:t>Anexos. </a:t>
            </a:r>
          </a:p>
          <a:p>
            <a:r>
              <a:rPr lang="es-ES" dirty="0"/>
              <a:t> </a:t>
            </a:r>
          </a:p>
          <a:p>
            <a:r>
              <a:rPr lang="es-ES" b="1" dirty="0"/>
              <a:t>INSTRUCTIVOS: </a:t>
            </a:r>
            <a:endParaRPr lang="es-ES" dirty="0"/>
          </a:p>
          <a:p>
            <a:r>
              <a:rPr lang="es-ES" dirty="0"/>
              <a:t>Objetivo. </a:t>
            </a:r>
          </a:p>
          <a:p>
            <a:r>
              <a:rPr lang="es-ES" dirty="0"/>
              <a:t>Instrucciones o procedimientos. </a:t>
            </a:r>
          </a:p>
          <a:p>
            <a:r>
              <a:rPr lang="es-ES" dirty="0"/>
              <a:t>Definición de términos. </a:t>
            </a:r>
          </a:p>
          <a:p>
            <a:r>
              <a:rPr lang="es-ES" dirty="0"/>
              <a:t>Anexos. </a:t>
            </a:r>
          </a:p>
          <a:p>
            <a:pPr algn="just"/>
            <a:endParaRPr lang="es-ES" b="1" dirty="0" smtClean="0"/>
          </a:p>
        </p:txBody>
      </p:sp>
    </p:spTree>
    <p:extLst>
      <p:ext uri="{BB962C8B-B14F-4D97-AF65-F5344CB8AC3E}">
        <p14:creationId xmlns:p14="http://schemas.microsoft.com/office/powerpoint/2010/main" val="27410842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ctrTitle"/>
          </p:nvPr>
        </p:nvSpPr>
        <p:spPr>
          <a:xfrm>
            <a:off x="683568" y="116632"/>
            <a:ext cx="7679407" cy="720080"/>
          </a:xfrm>
        </p:spPr>
        <p:txBody>
          <a:bodyPr/>
          <a:lstStyle/>
          <a:p>
            <a:pPr marL="182880" indent="0" algn="ctr">
              <a:buNone/>
            </a:pPr>
            <a:r>
              <a:rPr lang="es-ES" sz="2800" dirty="0" smtClean="0"/>
              <a:t>INSTRUCTIVO DE LLENADO DE REGISTROS</a:t>
            </a:r>
            <a:endParaRPr lang="es-ES" sz="2800" dirty="0"/>
          </a:p>
        </p:txBody>
      </p:sp>
      <p:graphicFrame>
        <p:nvGraphicFramePr>
          <p:cNvPr id="9" name="8 Tabla"/>
          <p:cNvGraphicFramePr>
            <a:graphicFrameLocks noGrp="1"/>
          </p:cNvGraphicFramePr>
          <p:nvPr>
            <p:extLst>
              <p:ext uri="{D42A27DB-BD31-4B8C-83A1-F6EECF244321}">
                <p14:modId xmlns:p14="http://schemas.microsoft.com/office/powerpoint/2010/main" val="296237015"/>
              </p:ext>
            </p:extLst>
          </p:nvPr>
        </p:nvGraphicFramePr>
        <p:xfrm>
          <a:off x="1547664" y="4797152"/>
          <a:ext cx="5128895" cy="720080"/>
        </p:xfrm>
        <a:graphic>
          <a:graphicData uri="http://schemas.openxmlformats.org/drawingml/2006/table">
            <a:tbl>
              <a:tblPr firstRow="1" firstCol="1" bandRow="1">
                <a:tableStyleId>{2D5ABB26-0587-4C30-8999-92F81FD0307C}</a:tableStyleId>
              </a:tblPr>
              <a:tblGrid>
                <a:gridCol w="2564130"/>
                <a:gridCol w="2564765"/>
              </a:tblGrid>
              <a:tr h="360040">
                <a:tc>
                  <a:txBody>
                    <a:bodyPr/>
                    <a:lstStyle/>
                    <a:p>
                      <a:pPr algn="ctr">
                        <a:lnSpc>
                          <a:spcPct val="150000"/>
                        </a:lnSpc>
                        <a:spcAft>
                          <a:spcPts val="0"/>
                        </a:spcAft>
                      </a:pPr>
                      <a:r>
                        <a:rPr lang="es-ES" sz="1200" dirty="0">
                          <a:effectLst/>
                        </a:rPr>
                        <a:t>10 Canales</a:t>
                      </a:r>
                      <a:endParaRPr lang="es-ES" sz="1200" dirty="0">
                        <a:solidFill>
                          <a:srgbClr val="000000"/>
                        </a:solidFill>
                        <a:effectLst/>
                        <a:latin typeface="Times New Roman"/>
                        <a:ea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50000"/>
                        </a:lnSpc>
                        <a:spcAft>
                          <a:spcPts val="0"/>
                        </a:spcAft>
                      </a:pPr>
                      <a:r>
                        <a:rPr lang="es-ES" sz="1200" dirty="0">
                          <a:effectLst/>
                        </a:rPr>
                        <a:t>150 Libras</a:t>
                      </a:r>
                      <a:endParaRPr lang="es-ES" sz="1200" dirty="0">
                        <a:solidFill>
                          <a:srgbClr val="000000"/>
                        </a:solidFill>
                        <a:effectLst/>
                        <a:latin typeface="Times New Roman"/>
                        <a:ea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40">
                <a:tc>
                  <a:txBody>
                    <a:bodyPr/>
                    <a:lstStyle/>
                    <a:p>
                      <a:pPr algn="ctr">
                        <a:lnSpc>
                          <a:spcPct val="150000"/>
                        </a:lnSpc>
                        <a:spcAft>
                          <a:spcPts val="0"/>
                        </a:spcAft>
                      </a:pPr>
                      <a:r>
                        <a:rPr lang="es-ES" sz="1200" strike="sngStrike">
                          <a:effectLst/>
                        </a:rPr>
                        <a:t>100 Canales</a:t>
                      </a:r>
                      <a:endParaRPr lang="es-ES" sz="1200">
                        <a:solidFill>
                          <a:srgbClr val="000000"/>
                        </a:solidFill>
                        <a:effectLst/>
                        <a:latin typeface="Times New Roman"/>
                        <a:ea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50000"/>
                        </a:lnSpc>
                        <a:spcAft>
                          <a:spcPts val="0"/>
                        </a:spcAft>
                      </a:pPr>
                      <a:r>
                        <a:rPr lang="es-ES" sz="1200" strike="sngStrike" dirty="0">
                          <a:effectLst/>
                        </a:rPr>
                        <a:t>140 Libras</a:t>
                      </a:r>
                      <a:endParaRPr lang="es-ES" sz="1200" dirty="0">
                        <a:solidFill>
                          <a:srgbClr val="000000"/>
                        </a:solidFill>
                        <a:effectLst/>
                        <a:latin typeface="Times New Roman"/>
                        <a:ea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10" name="Rectangle 1"/>
          <p:cNvSpPr>
            <a:spLocks noGrp="1" noChangeArrowheads="1"/>
          </p:cNvSpPr>
          <p:nvPr>
            <p:ph type="subTitle" idx="1"/>
          </p:nvPr>
        </p:nvSpPr>
        <p:spPr bwMode="auto">
          <a:xfrm>
            <a:off x="179512" y="652046"/>
            <a:ext cx="8784976"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OBJETIVO: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Estandarizar el método de llenado de registros en el Centro de Faenamiento del Cantón Espejo.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INSTRUCCIONES: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Para el llenado de registros se considera lo siguiente: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Utilizar esfero color azul.</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No se admite tachones, enmendaduras, ni uso de corrector.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Se debe llenar con letra legible (entendible).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Si se comete algún error en el llenado, se coloca una raya intermedia y se escribirá lo correcto sobre el error. Ej.: </a:t>
            </a:r>
          </a:p>
          <a:p>
            <a:pPr marL="0" marR="0" lvl="0" indent="0" algn="just" defTabSz="914400" rtl="0" eaLnBrk="0" fontAlgn="base" latinLnBrk="0" hangingPunct="0">
              <a:lnSpc>
                <a:spcPct val="100000"/>
              </a:lnSpc>
              <a:spcBef>
                <a:spcPct val="0"/>
              </a:spcBef>
              <a:spcAft>
                <a:spcPct val="0"/>
              </a:spcAft>
              <a:buClrTx/>
              <a:buSzTx/>
              <a:tabLst/>
            </a:pPr>
            <a:endPar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Se deberá ingresar toda la información necesaria para la trazabilidad que se requiera.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Debe constar quien registra y verifica la información.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420715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764704"/>
            <a:ext cx="8496944" cy="5904656"/>
          </a:xfrm>
        </p:spPr>
        <p:txBody>
          <a:bodyPr>
            <a:normAutofit lnSpcReduction="10000"/>
          </a:bodyPr>
          <a:lstStyle/>
          <a:p>
            <a:pPr algn="just"/>
            <a:r>
              <a:rPr lang="es-ES" b="1" dirty="0"/>
              <a:t>OBJETIVO: </a:t>
            </a:r>
            <a:r>
              <a:rPr lang="es-ES" dirty="0"/>
              <a:t> </a:t>
            </a:r>
          </a:p>
          <a:p>
            <a:pPr algn="just"/>
            <a:r>
              <a:rPr lang="es-ES" dirty="0"/>
              <a:t>Establecer los criterios de uso adecuado de la dotación del personal (operarios) con el fin de prevenir la contaminación que pueden generar las personas que ingresan a las áreas de proceso en concordancia con los requisitos de la normatividad vigente así como lograr la protección del personal durante sus labores</a:t>
            </a:r>
            <a:r>
              <a:rPr lang="es-ES" dirty="0" smtClean="0"/>
              <a:t>.</a:t>
            </a:r>
          </a:p>
          <a:p>
            <a:pPr algn="just"/>
            <a:endParaRPr lang="es-ES" dirty="0"/>
          </a:p>
          <a:p>
            <a:r>
              <a:rPr lang="es-ES" b="1" dirty="0"/>
              <a:t>INSTRUCCIONES: </a:t>
            </a:r>
            <a:r>
              <a:rPr lang="es-ES" dirty="0"/>
              <a:t> </a:t>
            </a:r>
          </a:p>
          <a:p>
            <a:pPr algn="just"/>
            <a:r>
              <a:rPr lang="es-ES" dirty="0"/>
              <a:t>Las diferentes etapas de proceso son susceptibles de contaminarse (microorganismos indeseables, sustancias químicas peligrosas u objetos extraños), entre estos riesgos las personas </a:t>
            </a:r>
            <a:r>
              <a:rPr lang="es-ES" dirty="0" smtClean="0"/>
              <a:t>son </a:t>
            </a:r>
            <a:r>
              <a:rPr lang="es-ES" dirty="0"/>
              <a:t>una fuente potencial de contaminación</a:t>
            </a:r>
            <a:r>
              <a:rPr lang="es-ES" dirty="0" smtClean="0"/>
              <a:t>.</a:t>
            </a:r>
          </a:p>
          <a:p>
            <a:pPr marL="342900" indent="-342900">
              <a:buFont typeface="Arial" pitchFamily="34" charset="0"/>
              <a:buChar char="•"/>
            </a:pPr>
            <a:r>
              <a:rPr lang="es-ES" b="1" dirty="0"/>
              <a:t>Control de </a:t>
            </a:r>
            <a:r>
              <a:rPr lang="es-ES" b="1" dirty="0" smtClean="0"/>
              <a:t>enfermedad</a:t>
            </a:r>
          </a:p>
          <a:p>
            <a:pPr marL="342900" indent="-342900">
              <a:buFont typeface="Arial" pitchFamily="34" charset="0"/>
              <a:buChar char="•"/>
            </a:pPr>
            <a:r>
              <a:rPr lang="es-ES" b="1" dirty="0"/>
              <a:t>Mantener el orden y la limpieza </a:t>
            </a:r>
            <a:endParaRPr lang="es-ES" b="1" dirty="0" smtClean="0"/>
          </a:p>
          <a:p>
            <a:pPr marL="342900" indent="-342900">
              <a:buFont typeface="Arial" pitchFamily="34" charset="0"/>
              <a:buChar char="•"/>
            </a:pPr>
            <a:r>
              <a:rPr lang="es-ES" b="1" dirty="0"/>
              <a:t>Limpieza personal y accesorios personales (para producción</a:t>
            </a:r>
            <a:r>
              <a:rPr lang="es-ES" b="1" dirty="0" smtClean="0"/>
              <a:t>).</a:t>
            </a:r>
            <a:endParaRPr lang="es-ES" dirty="0"/>
          </a:p>
        </p:txBody>
      </p:sp>
      <p:sp>
        <p:nvSpPr>
          <p:cNvPr id="2" name="1 Título"/>
          <p:cNvSpPr>
            <a:spLocks noGrp="1"/>
          </p:cNvSpPr>
          <p:nvPr>
            <p:ph type="ctrTitle"/>
          </p:nvPr>
        </p:nvSpPr>
        <p:spPr>
          <a:xfrm>
            <a:off x="971600" y="116633"/>
            <a:ext cx="7175351" cy="648072"/>
          </a:xfrm>
        </p:spPr>
        <p:txBody>
          <a:bodyPr/>
          <a:lstStyle/>
          <a:p>
            <a:pPr marL="182880" indent="0" algn="ctr">
              <a:buNone/>
            </a:pPr>
            <a:r>
              <a:rPr lang="es-ES" sz="2800" dirty="0" smtClean="0"/>
              <a:t>INSTRUCTIVO DE SEGURIDAD SANITARIA</a:t>
            </a:r>
            <a:endParaRPr lang="es-ES" sz="2800" dirty="0"/>
          </a:p>
        </p:txBody>
      </p:sp>
    </p:spTree>
    <p:extLst>
      <p:ext uri="{BB962C8B-B14F-4D97-AF65-F5344CB8AC3E}">
        <p14:creationId xmlns:p14="http://schemas.microsoft.com/office/powerpoint/2010/main" val="214207159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764704"/>
            <a:ext cx="8496944" cy="5904656"/>
          </a:xfrm>
        </p:spPr>
        <p:txBody>
          <a:bodyPr>
            <a:normAutofit fontScale="92500" lnSpcReduction="10000"/>
          </a:bodyPr>
          <a:lstStyle/>
          <a:p>
            <a:pPr marL="342900" indent="-342900">
              <a:buFont typeface="Arial" pitchFamily="34" charset="0"/>
              <a:buChar char="•"/>
            </a:pPr>
            <a:r>
              <a:rPr lang="es-ES" b="1" dirty="0"/>
              <a:t>Dotación. </a:t>
            </a:r>
            <a:endParaRPr lang="es-ES" dirty="0"/>
          </a:p>
          <a:p>
            <a:pPr marL="342900" indent="-342900" algn="just">
              <a:buFont typeface="Wingdings" pitchFamily="2" charset="2"/>
              <a:buChar char="ü"/>
            </a:pPr>
            <a:r>
              <a:rPr lang="es-ES" b="1" dirty="0"/>
              <a:t>Personal que labora en proceso</a:t>
            </a:r>
            <a:r>
              <a:rPr lang="es-ES" dirty="0"/>
              <a:t>: La dotación diaria debe estar limpia, todo su uniforme será blanco comprendiendo: cofia, tapa bocas y botas blancas, mandil de tela blanco o delantal de caucho en áreas que sea necesario</a:t>
            </a:r>
            <a:r>
              <a:rPr lang="es-ES" dirty="0" smtClean="0"/>
              <a:t>.</a:t>
            </a:r>
            <a:r>
              <a:rPr lang="es-ES" dirty="0"/>
              <a:t> </a:t>
            </a:r>
          </a:p>
          <a:p>
            <a:pPr marL="342900" indent="-342900" algn="just">
              <a:buFont typeface="Wingdings" pitchFamily="2" charset="2"/>
              <a:buChar char="ü"/>
            </a:pPr>
            <a:r>
              <a:rPr lang="es-ES" b="1" dirty="0"/>
              <a:t>Dotación adicional</a:t>
            </a:r>
            <a:r>
              <a:rPr lang="es-ES" dirty="0"/>
              <a:t>: De acuerdo a la actividad y con respecto a su seguridad, será necesario tomar en cuenta: cascos, orejeras, guantes. </a:t>
            </a:r>
            <a:endParaRPr lang="es-ES" dirty="0" smtClean="0"/>
          </a:p>
          <a:p>
            <a:pPr marL="342900" indent="-342900">
              <a:buFont typeface="Arial" pitchFamily="34" charset="0"/>
              <a:buChar char="•"/>
            </a:pPr>
            <a:r>
              <a:rPr lang="es-ES" b="1" dirty="0"/>
              <a:t>Ingreso de visitas o personal administrativo a planta. </a:t>
            </a:r>
            <a:endParaRPr lang="es-ES" b="1" dirty="0" smtClean="0"/>
          </a:p>
          <a:p>
            <a:pPr marL="342900" indent="-342900">
              <a:buFont typeface="Arial" pitchFamily="34" charset="0"/>
              <a:buChar char="•"/>
            </a:pPr>
            <a:r>
              <a:rPr lang="es-ES" b="1" dirty="0"/>
              <a:t>Limpieza de manos / lavado de manos</a:t>
            </a:r>
            <a:r>
              <a:rPr lang="es-ES" b="1" dirty="0" smtClean="0"/>
              <a:t>.</a:t>
            </a:r>
          </a:p>
          <a:p>
            <a:pPr marL="342900" indent="-342900">
              <a:buFont typeface="Arial" pitchFamily="34" charset="0"/>
              <a:buChar char="•"/>
            </a:pPr>
            <a:r>
              <a:rPr lang="es-ES" b="1" dirty="0"/>
              <a:t>Comer, beber y fumar.</a:t>
            </a:r>
            <a:endParaRPr lang="es-ES" dirty="0"/>
          </a:p>
          <a:p>
            <a:pPr marL="342900" indent="-342900">
              <a:buFont typeface="Arial" pitchFamily="34" charset="0"/>
              <a:buChar char="•"/>
            </a:pPr>
            <a:r>
              <a:rPr lang="es-ES" b="1" dirty="0"/>
              <a:t>Capacitación personal.</a:t>
            </a:r>
            <a:endParaRPr lang="es-ES" dirty="0"/>
          </a:p>
          <a:p>
            <a:pPr marL="342900" indent="-342900">
              <a:buFont typeface="Arial" pitchFamily="34" charset="0"/>
              <a:buChar char="•"/>
            </a:pPr>
            <a:r>
              <a:rPr lang="es-ES" b="1" dirty="0"/>
              <a:t>Abastecimiento de agua y tuberías.</a:t>
            </a:r>
            <a:endParaRPr lang="es-ES" dirty="0"/>
          </a:p>
          <a:p>
            <a:pPr marL="342900" indent="-342900">
              <a:buFont typeface="Arial" pitchFamily="34" charset="0"/>
              <a:buChar char="•"/>
            </a:pPr>
            <a:r>
              <a:rPr lang="es-ES" b="1" dirty="0"/>
              <a:t>Facilidades de lavabo de instalaciones sanitarias </a:t>
            </a:r>
            <a:endParaRPr lang="es-ES" dirty="0"/>
          </a:p>
          <a:p>
            <a:pPr marL="342900" indent="-342900">
              <a:buFont typeface="Arial" pitchFamily="34" charset="0"/>
              <a:buChar char="•"/>
            </a:pPr>
            <a:r>
              <a:rPr lang="es-ES" b="1" dirty="0"/>
              <a:t>Contacto de productos con el equipo de limpieza y mantenimiento. </a:t>
            </a:r>
            <a:endParaRPr lang="es-ES" dirty="0"/>
          </a:p>
          <a:p>
            <a:pPr marL="342900" indent="-342900">
              <a:buFont typeface="Arial" pitchFamily="34" charset="0"/>
              <a:buChar char="•"/>
            </a:pPr>
            <a:r>
              <a:rPr lang="es-ES" b="1" dirty="0"/>
              <a:t>Sobre la protección del producto. </a:t>
            </a:r>
            <a:endParaRPr lang="es-ES" dirty="0"/>
          </a:p>
          <a:p>
            <a:endParaRPr lang="es-ES" dirty="0"/>
          </a:p>
          <a:p>
            <a:endParaRPr lang="es-ES" dirty="0"/>
          </a:p>
          <a:p>
            <a:pPr marL="342900" indent="-342900">
              <a:buFont typeface="Wingdings" pitchFamily="2" charset="2"/>
              <a:buChar char="ü"/>
            </a:pPr>
            <a:endParaRPr lang="es-ES" dirty="0"/>
          </a:p>
        </p:txBody>
      </p:sp>
      <p:sp>
        <p:nvSpPr>
          <p:cNvPr id="2" name="1 Título"/>
          <p:cNvSpPr>
            <a:spLocks noGrp="1"/>
          </p:cNvSpPr>
          <p:nvPr>
            <p:ph type="ctrTitle"/>
          </p:nvPr>
        </p:nvSpPr>
        <p:spPr>
          <a:xfrm>
            <a:off x="971600" y="116633"/>
            <a:ext cx="7175351" cy="648072"/>
          </a:xfrm>
        </p:spPr>
        <p:txBody>
          <a:bodyPr/>
          <a:lstStyle/>
          <a:p>
            <a:pPr marL="182880" indent="0" algn="ctr">
              <a:buNone/>
            </a:pPr>
            <a:r>
              <a:rPr lang="es-ES" sz="2800" dirty="0" smtClean="0"/>
              <a:t>INSTRUCTIVO DE SEGURIDAD SANITARIA</a:t>
            </a:r>
            <a:endParaRPr lang="es-ES" sz="2800" dirty="0"/>
          </a:p>
        </p:txBody>
      </p:sp>
    </p:spTree>
    <p:extLst>
      <p:ext uri="{BB962C8B-B14F-4D97-AF65-F5344CB8AC3E}">
        <p14:creationId xmlns:p14="http://schemas.microsoft.com/office/powerpoint/2010/main" val="2814629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0" y="1052736"/>
            <a:ext cx="8964488" cy="5544615"/>
          </a:xfrm>
        </p:spPr>
        <p:txBody>
          <a:bodyPr>
            <a:normAutofit/>
          </a:bodyPr>
          <a:lstStyle/>
          <a:p>
            <a:pPr algn="just"/>
            <a:r>
              <a:rPr lang="es-ES" b="1" dirty="0" smtClean="0"/>
              <a:t>REVISIÓN DE LITERATURA.</a:t>
            </a:r>
          </a:p>
          <a:p>
            <a:pPr marL="342900" indent="-342900" algn="just">
              <a:buFont typeface="Arial" pitchFamily="34" charset="0"/>
              <a:buChar char="•"/>
            </a:pPr>
            <a:r>
              <a:rPr lang="es-ES" b="1" dirty="0" smtClean="0"/>
              <a:t>GENERALIDADES.</a:t>
            </a:r>
          </a:p>
          <a:p>
            <a:pPr marL="342900" indent="-342900" algn="just">
              <a:buFont typeface="Arial" pitchFamily="34" charset="0"/>
              <a:buChar char="•"/>
            </a:pPr>
            <a:r>
              <a:rPr lang="es-ES" b="1" dirty="0" smtClean="0"/>
              <a:t>MANUAL DE </a:t>
            </a:r>
            <a:r>
              <a:rPr lang="es-ES" b="1" dirty="0" err="1" smtClean="0"/>
              <a:t>BPM</a:t>
            </a:r>
            <a:r>
              <a:rPr lang="es-ES" b="1" dirty="0" err="1">
                <a:latin typeface="Calibri"/>
              </a:rPr>
              <a:t>ʼ</a:t>
            </a:r>
            <a:r>
              <a:rPr lang="es-ES" b="1" dirty="0" err="1" smtClean="0">
                <a:latin typeface="Calibri"/>
              </a:rPr>
              <a:t>s</a:t>
            </a:r>
            <a:r>
              <a:rPr lang="es-ES" b="1" dirty="0" smtClean="0">
                <a:latin typeface="Calibri"/>
              </a:rPr>
              <a:t>.</a:t>
            </a:r>
          </a:p>
          <a:p>
            <a:pPr algn="just"/>
            <a:r>
              <a:rPr lang="es-ES" b="1" dirty="0" smtClean="0">
                <a:latin typeface="Calibri"/>
              </a:rPr>
              <a:t> </a:t>
            </a:r>
            <a:r>
              <a:rPr lang="es-ES" dirty="0" smtClean="0"/>
              <a:t>El </a:t>
            </a:r>
            <a:r>
              <a:rPr lang="es-ES" dirty="0"/>
              <a:t>Manual de Buenas Prácticas de Manufactura (BPM) es un documento  que contiene normas y registros que describen la forma correcta de realizar todas las actividades y operaciones de proceso de producción, para producir y expender alimentos con higiene adecuada, inocuos y de calidad para el consumidor (cliente</a:t>
            </a:r>
            <a:r>
              <a:rPr lang="es-ES" dirty="0" smtClean="0"/>
              <a:t>).</a:t>
            </a:r>
          </a:p>
          <a:p>
            <a:pPr marL="342900" indent="-342900" algn="just">
              <a:buFont typeface="Wingdings" pitchFamily="2" charset="2"/>
              <a:buChar char="ü"/>
            </a:pPr>
            <a:r>
              <a:rPr lang="es-ES" dirty="0" smtClean="0"/>
              <a:t>CAMPO DE APLICACIÓN.</a:t>
            </a:r>
          </a:p>
          <a:p>
            <a:pPr marL="457200" indent="-457200" algn="just">
              <a:buFont typeface="+mj-lt"/>
              <a:buAutoNum type="arabicPeriod"/>
            </a:pPr>
            <a:r>
              <a:rPr lang="es-ES" dirty="0" smtClean="0"/>
              <a:t>En función de la cadena productiva.</a:t>
            </a:r>
          </a:p>
          <a:p>
            <a:pPr marL="457200" indent="-457200" algn="just">
              <a:buFont typeface="+mj-lt"/>
              <a:buAutoNum type="arabicPeriod"/>
            </a:pPr>
            <a:r>
              <a:rPr lang="es-ES" dirty="0" smtClean="0"/>
              <a:t>En función de cada división, área o empresa productiva.</a:t>
            </a:r>
          </a:p>
          <a:p>
            <a:pPr marL="342900" indent="-342900" algn="just">
              <a:buFont typeface="Wingdings" pitchFamily="2" charset="2"/>
              <a:buChar char="ü"/>
            </a:pPr>
            <a:r>
              <a:rPr lang="es-ES" dirty="0" smtClean="0"/>
              <a:t>PUNTOS DE CONTROL.</a:t>
            </a:r>
          </a:p>
          <a:p>
            <a:pPr marL="342900" indent="-342900" algn="just">
              <a:buFont typeface="Wingdings" pitchFamily="2" charset="2"/>
              <a:buChar char="ü"/>
            </a:pPr>
            <a:r>
              <a:rPr lang="es-ES" dirty="0" smtClean="0"/>
              <a:t>CONTENIDO DE UN MANUAL DE BPM</a:t>
            </a:r>
            <a:r>
              <a:rPr lang="es-ES" dirty="0">
                <a:latin typeface="Calibri"/>
              </a:rPr>
              <a:t>ʼs.</a:t>
            </a:r>
            <a:endParaRPr lang="es-ES" dirty="0" smtClean="0"/>
          </a:p>
          <a:p>
            <a:pPr algn="just"/>
            <a:endParaRPr lang="es-ES" dirty="0" smtClean="0">
              <a:latin typeface="Calibri"/>
            </a:endParaRPr>
          </a:p>
          <a:p>
            <a:pPr algn="just"/>
            <a:endParaRPr lang="es-ES" dirty="0"/>
          </a:p>
        </p:txBody>
      </p:sp>
      <p:sp>
        <p:nvSpPr>
          <p:cNvPr id="4" name="3 Título"/>
          <p:cNvSpPr>
            <a:spLocks noGrp="1"/>
          </p:cNvSpPr>
          <p:nvPr>
            <p:ph type="ctrTitle"/>
          </p:nvPr>
        </p:nvSpPr>
        <p:spPr>
          <a:xfrm>
            <a:off x="899592" y="0"/>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2101332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a:bodyPr>
          <a:lstStyle/>
          <a:p>
            <a:pPr marL="457200" indent="-457200">
              <a:buFont typeface="+mj-lt"/>
              <a:buAutoNum type="arabicPeriod"/>
            </a:pPr>
            <a:r>
              <a:rPr lang="es-ES" smtClean="0"/>
              <a:t>Indicaciones generales de la empresa.</a:t>
            </a:r>
          </a:p>
          <a:p>
            <a:pPr marL="457200" indent="-457200">
              <a:buFont typeface="+mj-lt"/>
              <a:buAutoNum type="arabicPeriod"/>
            </a:pPr>
            <a:r>
              <a:rPr lang="es-ES" smtClean="0"/>
              <a:t>Descripción Técnico Sanitario.</a:t>
            </a:r>
          </a:p>
          <a:p>
            <a:pPr marL="457200" indent="-457200">
              <a:buFont typeface="+mj-lt"/>
              <a:buAutoNum type="arabicPeriod"/>
            </a:pPr>
            <a:r>
              <a:rPr lang="es-ES" smtClean="0"/>
              <a:t>Programas Prerrequisitos.</a:t>
            </a:r>
          </a:p>
          <a:p>
            <a:pPr marL="457200" indent="-457200">
              <a:buFont typeface="+mj-lt"/>
              <a:buAutoNum type="arabicPeriod"/>
            </a:pPr>
            <a:r>
              <a:rPr lang="es-ES" smtClean="0"/>
              <a:t>Formatos de Procedimientos.</a:t>
            </a:r>
          </a:p>
          <a:p>
            <a:pPr marL="457200" indent="-457200">
              <a:buFont typeface="+mj-lt"/>
              <a:buAutoNum type="arabicPeriod"/>
            </a:pPr>
            <a:r>
              <a:rPr lang="es-ES" smtClean="0"/>
              <a:t>Formatos de Recomendaciones.</a:t>
            </a:r>
          </a:p>
          <a:p>
            <a:pPr marL="457200" indent="-457200">
              <a:buFont typeface="+mj-lt"/>
              <a:buAutoNum type="arabicPeriod"/>
            </a:pPr>
            <a:r>
              <a:rPr lang="es-ES" smtClean="0"/>
              <a:t>Formatos de Inspecciones.</a:t>
            </a:r>
          </a:p>
          <a:p>
            <a:pPr marL="457200" indent="-457200">
              <a:buFont typeface="+mj-lt"/>
              <a:buAutoNum type="arabicPeriod"/>
            </a:pPr>
            <a:r>
              <a:rPr lang="es-ES" smtClean="0"/>
              <a:t>Información Complementaria para cada programa.</a:t>
            </a:r>
          </a:p>
          <a:p>
            <a:pPr marL="457200" indent="-457200">
              <a:buFont typeface="+mj-lt"/>
              <a:buAutoNum type="arabicPeriod"/>
            </a:pPr>
            <a:r>
              <a:rPr lang="es-ES" smtClean="0"/>
              <a:t>Glosario. </a:t>
            </a:r>
          </a:p>
          <a:p>
            <a:pPr marL="342900" indent="-342900">
              <a:buFont typeface="Wingdings" pitchFamily="2" charset="2"/>
              <a:buChar char="ü"/>
            </a:pPr>
            <a:r>
              <a:rPr lang="es-ES" smtClean="0"/>
              <a:t>ELEMENTOS A CONSIDERAR EN UN MANUAL DE BUENAS PRÁCTICAS DE MANUFACTURA (BPM).</a:t>
            </a:r>
          </a:p>
          <a:p>
            <a:pPr marL="457200" indent="-457200">
              <a:buFont typeface="+mj-lt"/>
              <a:buAutoNum type="arabicPeriod"/>
            </a:pPr>
            <a:r>
              <a:rPr lang="es-ES" smtClean="0"/>
              <a:t> Establecimiento: proyecto y construcción de instalaciones.</a:t>
            </a:r>
          </a:p>
          <a:p>
            <a:pPr marL="457200" indent="-457200">
              <a:buFont typeface="+mj-lt"/>
              <a:buAutoNum type="arabicPeriod"/>
            </a:pPr>
            <a:r>
              <a:rPr lang="es-ES" smtClean="0"/>
              <a:t>Establecimiento: mantención.</a:t>
            </a:r>
          </a:p>
          <a:p>
            <a:pPr marL="457200" indent="-457200">
              <a:buFont typeface="+mj-lt"/>
              <a:buAutoNum type="arabicPeriod"/>
            </a:pPr>
            <a:r>
              <a:rPr lang="es-ES" smtClean="0"/>
              <a:t>Higiene personal y requisitos sanitarios.</a:t>
            </a:r>
          </a:p>
          <a:p>
            <a:endParaRPr lang="es-ES" dirty="0"/>
          </a:p>
          <a:p>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4172299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8952160" cy="5688632"/>
          </a:xfrm>
        </p:spPr>
        <p:txBody>
          <a:bodyPr>
            <a:normAutofit/>
          </a:bodyPr>
          <a:lstStyle/>
          <a:p>
            <a:pPr marL="457200" indent="-457200" algn="just">
              <a:buFont typeface="+mj-lt"/>
              <a:buAutoNum type="arabicPeriod" startAt="4"/>
            </a:pPr>
            <a:r>
              <a:rPr lang="es-ES" dirty="0" smtClean="0"/>
              <a:t>Establecimiento: requisitos en la elaboración.</a:t>
            </a:r>
          </a:p>
          <a:p>
            <a:pPr marL="342900" indent="-342900" algn="just">
              <a:buFont typeface="Arial" pitchFamily="34" charset="0"/>
              <a:buChar char="•"/>
            </a:pPr>
            <a:r>
              <a:rPr lang="es-ES" b="1" dirty="0" smtClean="0"/>
              <a:t>BUENAS PRÁCTICAS DE MANUFACTURA.</a:t>
            </a:r>
          </a:p>
          <a:p>
            <a:pPr algn="just"/>
            <a:r>
              <a:rPr lang="es-ES" dirty="0" smtClean="0"/>
              <a:t>En resumen la </a:t>
            </a:r>
            <a:r>
              <a:rPr lang="es-ES" dirty="0"/>
              <a:t>implantación de las Buenas Prácticas de Manufactura, abarca disposiciones generales y específicas para la operación de una empresa en cuanto a la higiene para la carne, infraestructura, higiene personal, limpieza de las instalaciones, prácticas de manejo y control de productos alimenticios con el fin de garantizar la calidad de los mismos y reducir los riesgos de la Salud del consumidor</a:t>
            </a:r>
            <a:r>
              <a:rPr lang="es-ES" dirty="0" smtClean="0"/>
              <a:t>.</a:t>
            </a:r>
          </a:p>
          <a:p>
            <a:pPr marL="342900" indent="-342900" algn="just">
              <a:buFont typeface="Arial" pitchFamily="34" charset="0"/>
              <a:buChar char="•"/>
            </a:pPr>
            <a:r>
              <a:rPr lang="es-ES" b="1" dirty="0" smtClean="0"/>
              <a:t>PROCEDIMIENTOS OPERACIONALES ESTÁNDARES DE SANITIZACIÓN (POES).</a:t>
            </a:r>
            <a:endParaRPr lang="es-ES" b="1" dirty="0"/>
          </a:p>
          <a:p>
            <a:pPr algn="just"/>
            <a:r>
              <a:rPr lang="es-ES" dirty="0"/>
              <a:t>Los Procedimientos Operacionales Estándares de </a:t>
            </a:r>
            <a:r>
              <a:rPr lang="es-ES" dirty="0" smtClean="0"/>
              <a:t>Sanitización </a:t>
            </a:r>
            <a:r>
              <a:rPr lang="es-ES" dirty="0"/>
              <a:t>definen claramente los pasos a seguir para asegurar el cumplimiento de los requisitos de limpieza y desinfección. Precisa el cómo hacerlo, con qué, cuándo y quién.</a:t>
            </a:r>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3491360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2328" y="1052736"/>
            <a:ext cx="9131672" cy="5688632"/>
          </a:xfrm>
        </p:spPr>
        <p:txBody>
          <a:bodyPr>
            <a:normAutofit/>
          </a:bodyPr>
          <a:lstStyle/>
          <a:p>
            <a:pPr marL="342900" indent="-342900">
              <a:buFont typeface="Wingdings" pitchFamily="2" charset="2"/>
              <a:buChar char="ü"/>
            </a:pPr>
            <a:r>
              <a:rPr lang="es-ES" dirty="0" smtClean="0"/>
              <a:t>TIPOS DE POES.</a:t>
            </a:r>
          </a:p>
          <a:p>
            <a:pPr marL="342900" indent="-342900">
              <a:buFont typeface="Wingdings" pitchFamily="2" charset="2"/>
              <a:buChar char="ü"/>
            </a:pPr>
            <a:r>
              <a:rPr lang="es-ES" dirty="0" smtClean="0"/>
              <a:t>ÁREAS DE ENFOQUE DE LOS POES.</a:t>
            </a:r>
          </a:p>
          <a:p>
            <a:pPr marL="342900" indent="-342900">
              <a:buFont typeface="Wingdings" pitchFamily="2" charset="2"/>
              <a:buChar char="ü"/>
            </a:pPr>
            <a:r>
              <a:rPr lang="es-ES" dirty="0" smtClean="0"/>
              <a:t>FUNCIÓN DE LOS POES.</a:t>
            </a:r>
          </a:p>
          <a:p>
            <a:pPr marL="342900" indent="-342900">
              <a:buFont typeface="Arial" pitchFamily="34" charset="0"/>
              <a:buChar char="•"/>
            </a:pPr>
            <a:r>
              <a:rPr lang="es-ES" dirty="0" smtClean="0"/>
              <a:t>IMPLEMENTACIÓN DE BUENAS PRÁCTICAS DE MANUFACTURA.</a:t>
            </a:r>
          </a:p>
          <a:p>
            <a:pPr marL="342900" indent="-342900">
              <a:buFont typeface="Wingdings" pitchFamily="2" charset="2"/>
              <a:buChar char="ü"/>
            </a:pPr>
            <a:r>
              <a:rPr lang="es-ES" dirty="0" smtClean="0"/>
              <a:t>PAUTA DE EVALUACIÓN OFICIAL POR ÁREAS.</a:t>
            </a:r>
          </a:p>
          <a:p>
            <a:pPr marL="457200" indent="-457200">
              <a:buFont typeface="+mj-lt"/>
              <a:buAutoNum type="arabicPeriod"/>
            </a:pPr>
            <a:r>
              <a:rPr lang="es-ES" dirty="0" smtClean="0"/>
              <a:t>Eficiente.</a:t>
            </a:r>
          </a:p>
          <a:p>
            <a:pPr marL="457200" indent="-457200">
              <a:buFont typeface="+mj-lt"/>
              <a:buAutoNum type="arabicPeriod"/>
            </a:pPr>
            <a:r>
              <a:rPr lang="es-ES" dirty="0" smtClean="0"/>
              <a:t>Incompleto.</a:t>
            </a:r>
          </a:p>
          <a:p>
            <a:pPr marL="457200" indent="-457200">
              <a:buFont typeface="+mj-lt"/>
              <a:buAutoNum type="arabicPeriod"/>
            </a:pPr>
            <a:r>
              <a:rPr lang="es-ES" dirty="0" smtClean="0"/>
              <a:t>Ineficiente.</a:t>
            </a:r>
          </a:p>
          <a:p>
            <a:endParaRPr lang="es-ES" dirty="0"/>
          </a:p>
          <a:p>
            <a:endParaRPr lang="es-ES" dirty="0"/>
          </a:p>
        </p:txBody>
      </p:sp>
      <p:sp>
        <p:nvSpPr>
          <p:cNvPr id="4" name="3 Título"/>
          <p:cNvSpPr>
            <a:spLocks noGrp="1"/>
          </p:cNvSpPr>
          <p:nvPr>
            <p:ph type="ctrTitle"/>
          </p:nvPr>
        </p:nvSpPr>
        <p:spPr>
          <a:xfrm>
            <a:off x="755576" y="16768"/>
            <a:ext cx="7175351" cy="1088798"/>
          </a:xfrm>
        </p:spPr>
        <p:txBody>
          <a:bodyPr/>
          <a:lstStyle/>
          <a:p>
            <a:pPr marL="182880" indent="0" algn="ctr">
              <a:buNone/>
            </a:pPr>
            <a:r>
              <a:rPr lang="es-ES" dirty="0" smtClean="0"/>
              <a:t>CAPÍTULO II</a:t>
            </a:r>
            <a:endParaRPr lang="es-ES" dirty="0"/>
          </a:p>
        </p:txBody>
      </p:sp>
    </p:spTree>
    <p:extLst>
      <p:ext uri="{BB962C8B-B14F-4D97-AF65-F5344CB8AC3E}">
        <p14:creationId xmlns:p14="http://schemas.microsoft.com/office/powerpoint/2010/main" val="16412126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913</TotalTime>
  <Words>7317</Words>
  <Application>Microsoft Office PowerPoint</Application>
  <PresentationFormat>Presentación en pantalla (4:3)</PresentationFormat>
  <Paragraphs>1825</Paragraphs>
  <Slides>58</Slides>
  <Notes>0</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58</vt:i4>
      </vt:variant>
    </vt:vector>
  </HeadingPairs>
  <TitlesOfParts>
    <vt:vector size="61" baseType="lpstr">
      <vt:lpstr>Forma de onda</vt:lpstr>
      <vt:lpstr>Transmisión de listas</vt:lpstr>
      <vt:lpstr>Hoja de cálculo de Microsoft Excel</vt:lpstr>
      <vt:lpstr>UNIVERSIDAD TÉCNICA DEL NORTE ESCUELA DE INGENIERÍA AGROINDUSTRIAL</vt:lpstr>
      <vt:lpstr>CAPÍTULO I</vt:lpstr>
      <vt:lpstr>INTRODUCCIÓN</vt:lpstr>
      <vt:lpstr>INTRODUCCIÓN</vt:lpstr>
      <vt:lpstr>OBJETIVOS</vt:lpstr>
      <vt:lpstr>CAPÍTULO II</vt:lpstr>
      <vt:lpstr>CAPÍTULO II</vt:lpstr>
      <vt:lpstr>CAPÍTULO II</vt:lpstr>
      <vt:lpstr>CAPÍTULO II</vt:lpstr>
      <vt:lpstr>CAPÍTULO II</vt:lpstr>
      <vt:lpstr>CAPÍTULO II</vt:lpstr>
      <vt:lpstr>CAPÍTULO II</vt:lpstr>
      <vt:lpstr>CAPÍTULO II</vt:lpstr>
      <vt:lpstr>CAPÍTULO II</vt:lpstr>
      <vt:lpstr>CAPÍTULO II</vt:lpstr>
      <vt:lpstr>CAPÍTULO II</vt:lpstr>
      <vt:lpstr>CAPÍTULO II</vt:lpstr>
      <vt:lpstr>CAPÍTULO II</vt:lpstr>
      <vt:lpstr>CAPÍTULO II</vt:lpstr>
      <vt:lpstr>CAPÍTULO III</vt:lpstr>
      <vt:lpstr>CAPÍTULO III</vt:lpstr>
      <vt:lpstr>CAPÍTULO III</vt:lpstr>
      <vt:lpstr>CAPÍTULO III</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CAPÍTULO IV</vt:lpstr>
      <vt:lpstr>PLAN DE CAPACITACIÓN</vt:lpstr>
      <vt:lpstr>CAPÍTULO V</vt:lpstr>
      <vt:lpstr>CAPÍTULO V</vt:lpstr>
      <vt:lpstr>CAPÍTULO VI</vt:lpstr>
      <vt:lpstr>CAPÍTULO VI</vt:lpstr>
      <vt:lpstr>CAPÍTULO VI</vt:lpstr>
      <vt:lpstr>CAPÍTULO VI</vt:lpstr>
      <vt:lpstr>CAPÍTULO VI</vt:lpstr>
      <vt:lpstr>CONTENIDO DEL MANUAL DE BPM DEL CENTRO DE FAENAMIENTO DEL CANTÓN ESPEJO</vt:lpstr>
      <vt:lpstr>ORGÁNICO ESTRUCTURAL DEL GADM-ESPEJO</vt:lpstr>
      <vt:lpstr>Presentación de PowerPoint</vt:lpstr>
      <vt:lpstr>Presentación de PowerPoint</vt:lpstr>
      <vt:lpstr>Presentación de PowerPoint</vt:lpstr>
      <vt:lpstr>INSTRUCTIVO DE LLENADO DE REGISTROS</vt:lpstr>
      <vt:lpstr>INSTRUCTIVO DE SEGURIDAD SANITARIA</vt:lpstr>
      <vt:lpstr>INSTRUCTIVO DE SEGURIDAD SANITARIA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TÉCNICA DEL NORTE ESCUELA DE INGENIERÍA AGROINDUSTRIAL</dc:title>
  <dc:creator>User</dc:creator>
  <cp:lastModifiedBy>User</cp:lastModifiedBy>
  <cp:revision>52</cp:revision>
  <dcterms:created xsi:type="dcterms:W3CDTF">2015-05-17T09:08:02Z</dcterms:created>
  <dcterms:modified xsi:type="dcterms:W3CDTF">2015-05-18T11:54:46Z</dcterms:modified>
</cp:coreProperties>
</file>