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70" r:id="rId15"/>
    <p:sldId id="271" r:id="rId16"/>
    <p:sldId id="279" r:id="rId17"/>
    <p:sldId id="272" r:id="rId18"/>
    <p:sldId id="273" r:id="rId19"/>
    <p:sldId id="274" r:id="rId20"/>
    <p:sldId id="275" r:id="rId21"/>
    <p:sldId id="278" r:id="rId22"/>
    <p:sldId id="276" r:id="rId23"/>
    <p:sldId id="277"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A92DA9F-AD80-48F8-B574-1E65C1C145C0}"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6B7A18C-9B31-41FD-B4C0-5350ECE772C5}" type="datetimeFigureOut">
              <a:rPr lang="es-EC" smtClean="0"/>
              <a:pPr/>
              <a:t>20/6/2016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10769600" y="6356351"/>
            <a:ext cx="812800" cy="365125"/>
          </a:xfrm>
        </p:spPr>
        <p:txBody>
          <a:bodyPr/>
          <a:lstStyle/>
          <a:p>
            <a:fld id="{CA92DA9F-AD80-48F8-B574-1E65C1C145C0}" type="slidenum">
              <a:rPr lang="es-EC" smtClean="0"/>
              <a:pPr/>
              <a:t>‹Nº›</a:t>
            </a:fld>
            <a:endParaRPr lang="es-EC"/>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B7A18C-9B31-41FD-B4C0-5350ECE772C5}" type="datetimeFigureOut">
              <a:rPr lang="es-EC" smtClean="0"/>
              <a:pPr/>
              <a:t>20/6/2016</a:t>
            </a:fld>
            <a:endParaRPr lang="es-EC"/>
          </a:p>
        </p:txBody>
      </p:sp>
      <p:sp>
        <p:nvSpPr>
          <p:cNvPr id="22" name="21 Marcador de pie de página"/>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92DA9F-AD80-48F8-B574-1E65C1C145C0}" type="slidenum">
              <a:rPr lang="es-EC" smtClean="0"/>
              <a:pPr/>
              <a:t>‹Nº›</a:t>
            </a:fld>
            <a:endParaRPr lang="es-EC"/>
          </a:p>
        </p:txBody>
      </p:sp>
      <p:grpSp>
        <p:nvGrpSpPr>
          <p:cNvPr id="2" name="1 Grupo"/>
          <p:cNvGrpSpPr/>
          <p:nvPr/>
        </p:nvGrpSpPr>
        <p:grpSpPr>
          <a:xfrm>
            <a:off x="-25356" y="202408"/>
            <a:ext cx="12240731"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1558977"/>
            <a:ext cx="9144000" cy="3698823"/>
          </a:xfrm>
        </p:spPr>
        <p:txBody>
          <a:bodyPr/>
          <a:lstStyle/>
          <a:p>
            <a:r>
              <a:rPr lang="es-CO" dirty="0" smtClean="0"/>
              <a:t>TEMA: </a:t>
            </a:r>
          </a:p>
          <a:p>
            <a:r>
              <a:rPr lang="es-CO" sz="3600" dirty="0" smtClean="0"/>
              <a:t>DISEÑO DE UN MODELO TECNICO PARA LA VALORACION DE INMUEBLES URBANOS</a:t>
            </a:r>
            <a:endParaRPr lang="es-EC" sz="3600" dirty="0"/>
          </a:p>
        </p:txBody>
      </p:sp>
    </p:spTree>
    <p:extLst>
      <p:ext uri="{BB962C8B-B14F-4D97-AF65-F5344CB8AC3E}">
        <p14:creationId xmlns:p14="http://schemas.microsoft.com/office/powerpoint/2010/main" val="28879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19097"/>
          </a:xfrm>
        </p:spPr>
        <p:txBody>
          <a:bodyPr/>
          <a:lstStyle/>
          <a:p>
            <a:r>
              <a:rPr lang="es-ES" dirty="0" smtClean="0"/>
              <a:t>Factores de corrección para lote</a:t>
            </a:r>
            <a:endParaRPr lang="es-ES" dirty="0"/>
          </a:p>
        </p:txBody>
      </p:sp>
      <p:pic>
        <p:nvPicPr>
          <p:cNvPr id="1026" name="Picture 2"/>
          <p:cNvPicPr>
            <a:picLocks noGrp="1" noChangeAspect="1" noChangeArrowheads="1"/>
          </p:cNvPicPr>
          <p:nvPr>
            <p:ph idx="1"/>
          </p:nvPr>
        </p:nvPicPr>
        <p:blipFill>
          <a:blip r:embed="rId2" cstate="print"/>
          <a:srcRect l="20632" t="33489" r="27436" b="12425"/>
          <a:stretch>
            <a:fillRect/>
          </a:stretch>
        </p:blipFill>
        <p:spPr bwMode="auto">
          <a:xfrm>
            <a:off x="2758150" y="1334126"/>
            <a:ext cx="6729005" cy="52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151" y="239843"/>
            <a:ext cx="10515600" cy="794478"/>
          </a:xfrm>
        </p:spPr>
        <p:txBody>
          <a:bodyPr>
            <a:normAutofit fontScale="90000"/>
          </a:bodyPr>
          <a:lstStyle/>
          <a:p>
            <a:r>
              <a:rPr lang="es-ES" dirty="0" smtClean="0"/>
              <a:t>Factores de corrección para lote</a:t>
            </a:r>
            <a:endParaRPr lang="es-ES" dirty="0"/>
          </a:p>
        </p:txBody>
      </p:sp>
      <p:pic>
        <p:nvPicPr>
          <p:cNvPr id="2051" name="Picture 3"/>
          <p:cNvPicPr>
            <a:picLocks noGrp="1" noChangeAspect="1" noChangeArrowheads="1"/>
          </p:cNvPicPr>
          <p:nvPr>
            <p:ph idx="1"/>
          </p:nvPr>
        </p:nvPicPr>
        <p:blipFill>
          <a:blip r:embed="rId2" cstate="print"/>
          <a:srcRect l="16276" t="23190" r="28400" b="10900"/>
          <a:stretch>
            <a:fillRect/>
          </a:stretch>
        </p:blipFill>
        <p:spPr bwMode="auto">
          <a:xfrm>
            <a:off x="1828798" y="1019330"/>
            <a:ext cx="6526992" cy="5547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Avalúo de la construcción</a:t>
            </a:r>
            <a:endParaRPr lang="es-ES" dirty="0"/>
          </a:p>
        </p:txBody>
      </p:sp>
      <p:sp>
        <p:nvSpPr>
          <p:cNvPr id="3" name="2 Marcador de contenido"/>
          <p:cNvSpPr>
            <a:spLocks noGrp="1"/>
          </p:cNvSpPr>
          <p:nvPr>
            <p:ph idx="1"/>
          </p:nvPr>
        </p:nvSpPr>
        <p:spPr/>
        <p:txBody>
          <a:bodyPr>
            <a:normAutofit/>
          </a:bodyPr>
          <a:lstStyle/>
          <a:p>
            <a:pPr>
              <a:buNone/>
            </a:pPr>
            <a:r>
              <a:rPr lang="es-EC" b="1" dirty="0" smtClean="0"/>
              <a:t>VC= (Ve *</a:t>
            </a:r>
            <a:r>
              <a:rPr lang="es-EC" b="1" dirty="0" err="1" smtClean="0"/>
              <a:t>Fd</a:t>
            </a:r>
            <a:r>
              <a:rPr lang="es-EC" b="1" dirty="0" smtClean="0"/>
              <a:t>)+ (</a:t>
            </a:r>
            <a:r>
              <a:rPr lang="es-EC" b="1" dirty="0" err="1" smtClean="0"/>
              <a:t>Vo</a:t>
            </a:r>
            <a:r>
              <a:rPr lang="es-EC" b="1" dirty="0" smtClean="0"/>
              <a:t>*</a:t>
            </a:r>
            <a:r>
              <a:rPr lang="es-EC" b="1" dirty="0" err="1" smtClean="0"/>
              <a:t>Fd</a:t>
            </a:r>
            <a:r>
              <a:rPr lang="es-EC" b="1" dirty="0" smtClean="0"/>
              <a:t>)*</a:t>
            </a:r>
            <a:r>
              <a:rPr lang="es-EC" b="1" dirty="0" err="1" smtClean="0"/>
              <a:t>Fcc.</a:t>
            </a:r>
            <a:endParaRPr lang="es-ES" b="1" dirty="0" smtClean="0"/>
          </a:p>
          <a:p>
            <a:pPr>
              <a:buNone/>
            </a:pPr>
            <a:r>
              <a:rPr lang="es-EC" dirty="0" smtClean="0"/>
              <a:t>Donde</a:t>
            </a:r>
            <a:endParaRPr lang="es-ES" dirty="0" smtClean="0"/>
          </a:p>
          <a:p>
            <a:pPr>
              <a:buNone/>
            </a:pPr>
            <a:r>
              <a:rPr lang="es-EC" dirty="0" err="1" smtClean="0"/>
              <a:t>Vc</a:t>
            </a:r>
            <a:r>
              <a:rPr lang="es-EC" dirty="0" smtClean="0"/>
              <a:t>= construcción</a:t>
            </a:r>
            <a:endParaRPr lang="es-ES" dirty="0" smtClean="0"/>
          </a:p>
          <a:p>
            <a:pPr>
              <a:buNone/>
            </a:pPr>
            <a:r>
              <a:rPr lang="es-EC" dirty="0" smtClean="0"/>
              <a:t>Ve= valor de edificaciones.</a:t>
            </a:r>
            <a:endParaRPr lang="es-ES" dirty="0" smtClean="0"/>
          </a:p>
          <a:p>
            <a:pPr>
              <a:buNone/>
            </a:pPr>
            <a:r>
              <a:rPr lang="es-EC" dirty="0" err="1" smtClean="0"/>
              <a:t>Vo</a:t>
            </a:r>
            <a:r>
              <a:rPr lang="es-EC" dirty="0" smtClean="0"/>
              <a:t>=  valor de obras complementarias.</a:t>
            </a:r>
          </a:p>
          <a:p>
            <a:pPr>
              <a:buNone/>
            </a:pPr>
            <a:r>
              <a:rPr lang="es-EC" dirty="0" err="1" smtClean="0"/>
              <a:t>Fd</a:t>
            </a:r>
            <a:r>
              <a:rPr lang="es-EC" dirty="0" smtClean="0"/>
              <a:t>=  valor de obras complementarias.</a:t>
            </a:r>
          </a:p>
          <a:p>
            <a:pPr>
              <a:buNone/>
            </a:pPr>
            <a:r>
              <a:rPr lang="es-EC" dirty="0" err="1" smtClean="0"/>
              <a:t>Fcc</a:t>
            </a:r>
            <a:r>
              <a:rPr lang="es-EC" dirty="0" smtClean="0"/>
              <a:t>= factores de corrección para la construcción</a:t>
            </a:r>
          </a:p>
          <a:p>
            <a:pPr>
              <a:buNone/>
            </a:pPr>
            <a:endParaRPr lang="es-ES" dirty="0" smtClean="0"/>
          </a:p>
          <a:p>
            <a:pPr>
              <a:buNone/>
            </a:pPr>
            <a:r>
              <a:rPr lang="es-ES" dirty="0" smtClean="0"/>
              <a:t>El valor de las edificaciones se lo realiza por el método costo reposición</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639216"/>
          </a:xfrm>
        </p:spPr>
        <p:txBody>
          <a:bodyPr>
            <a:normAutofit fontScale="90000"/>
          </a:bodyPr>
          <a:lstStyle/>
          <a:p>
            <a:r>
              <a:rPr lang="es-ES" dirty="0" smtClean="0"/>
              <a:t>Costos de construcción edificaciones</a:t>
            </a:r>
            <a:endParaRPr lang="es-ES" dirty="0"/>
          </a:p>
        </p:txBody>
      </p:sp>
      <p:pic>
        <p:nvPicPr>
          <p:cNvPr id="3074" name="Picture 2"/>
          <p:cNvPicPr>
            <a:picLocks noGrp="1" noChangeAspect="1" noChangeArrowheads="1"/>
          </p:cNvPicPr>
          <p:nvPr>
            <p:ph idx="1"/>
          </p:nvPr>
        </p:nvPicPr>
        <p:blipFill>
          <a:blip r:embed="rId2" cstate="print"/>
          <a:srcRect l="18525" t="28487" r="18129" b="8562"/>
          <a:stretch>
            <a:fillRect/>
          </a:stretch>
        </p:blipFill>
        <p:spPr bwMode="auto">
          <a:xfrm>
            <a:off x="2938072" y="1199211"/>
            <a:ext cx="6472427" cy="4824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699177"/>
          </a:xfrm>
        </p:spPr>
        <p:txBody>
          <a:bodyPr>
            <a:normAutofit/>
          </a:bodyPr>
          <a:lstStyle/>
          <a:p>
            <a:pPr algn="ctr"/>
            <a:r>
              <a:rPr lang="es-EC" sz="2400" dirty="0" smtClean="0"/>
              <a:t>Características constructivas de los prototipos de construcción</a:t>
            </a:r>
            <a:endParaRPr lang="es-ES" sz="2400" dirty="0"/>
          </a:p>
        </p:txBody>
      </p:sp>
      <p:pic>
        <p:nvPicPr>
          <p:cNvPr id="5123" name="Picture 3"/>
          <p:cNvPicPr>
            <a:picLocks noGrp="1" noChangeAspect="1" noChangeArrowheads="1"/>
          </p:cNvPicPr>
          <p:nvPr>
            <p:ph idx="1"/>
          </p:nvPr>
        </p:nvPicPr>
        <p:blipFill>
          <a:blip r:embed="rId2" cstate="print"/>
          <a:srcRect l="4298" t="25288" r="4807" b="7867"/>
          <a:stretch>
            <a:fillRect/>
          </a:stretch>
        </p:blipFill>
        <p:spPr bwMode="auto">
          <a:xfrm>
            <a:off x="1948720" y="1274164"/>
            <a:ext cx="8615598" cy="475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519295"/>
          </a:xfrm>
        </p:spPr>
        <p:txBody>
          <a:bodyPr>
            <a:normAutofit/>
          </a:bodyPr>
          <a:lstStyle/>
          <a:p>
            <a:r>
              <a:rPr lang="es-EC" sz="2000" b="1" dirty="0" smtClean="0"/>
              <a:t>Comparación de las características constructivas de los prototipos seleccionados</a:t>
            </a:r>
            <a:endParaRPr lang="es-ES" sz="2000" b="1" dirty="0"/>
          </a:p>
        </p:txBody>
      </p:sp>
      <p:pic>
        <p:nvPicPr>
          <p:cNvPr id="6147" name="Picture 3"/>
          <p:cNvPicPr>
            <a:picLocks noGrp="1" noChangeAspect="1" noChangeArrowheads="1"/>
          </p:cNvPicPr>
          <p:nvPr>
            <p:ph idx="1"/>
          </p:nvPr>
        </p:nvPicPr>
        <p:blipFill>
          <a:blip r:embed="rId2" cstate="print"/>
          <a:srcRect l="4477" t="21008" r="23297" b="7405"/>
          <a:stretch>
            <a:fillRect/>
          </a:stretch>
        </p:blipFill>
        <p:spPr bwMode="auto">
          <a:xfrm>
            <a:off x="2443373" y="884419"/>
            <a:ext cx="7312734" cy="543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Consideraciones para escoger el prototipo</a:t>
            </a:r>
            <a:endParaRPr lang="es-EC" dirty="0"/>
          </a:p>
        </p:txBody>
      </p:sp>
      <p:sp>
        <p:nvSpPr>
          <p:cNvPr id="3" name="Marcador de contenido 2"/>
          <p:cNvSpPr>
            <a:spLocks noGrp="1"/>
          </p:cNvSpPr>
          <p:nvPr>
            <p:ph idx="1"/>
          </p:nvPr>
        </p:nvSpPr>
        <p:spPr>
          <a:xfrm>
            <a:off x="609600" y="1712890"/>
            <a:ext cx="10972800" cy="4611710"/>
          </a:xfrm>
        </p:spPr>
        <p:txBody>
          <a:bodyPr>
            <a:normAutofit fontScale="77500" lnSpcReduction="20000"/>
          </a:bodyPr>
          <a:lstStyle/>
          <a:p>
            <a:r>
              <a:rPr lang="es-EC" b="1" dirty="0"/>
              <a:t>Simbología. </a:t>
            </a:r>
            <a:endParaRPr lang="es-EC" dirty="0"/>
          </a:p>
          <a:p>
            <a:r>
              <a:rPr lang="es-EC" dirty="0"/>
              <a:t>B= Prototipo bajo.</a:t>
            </a:r>
          </a:p>
          <a:p>
            <a:r>
              <a:rPr lang="es-EC" dirty="0"/>
              <a:t>Mb= Prototipo bajo.</a:t>
            </a:r>
          </a:p>
          <a:p>
            <a:r>
              <a:rPr lang="es-EC" dirty="0"/>
              <a:t>M= Prototipo bajo.</a:t>
            </a:r>
          </a:p>
          <a:p>
            <a:r>
              <a:rPr lang="es-EC" dirty="0" err="1"/>
              <a:t>Ma</a:t>
            </a:r>
            <a:r>
              <a:rPr lang="es-EC" dirty="0"/>
              <a:t>= Prototipo bajo.</a:t>
            </a:r>
          </a:p>
          <a:p>
            <a:r>
              <a:rPr lang="es-EC" dirty="0"/>
              <a:t>A= Prototipo bajo.</a:t>
            </a:r>
          </a:p>
          <a:p>
            <a:r>
              <a:rPr lang="es-EC" dirty="0"/>
              <a:t>L= Prototipo bajo.</a:t>
            </a:r>
          </a:p>
          <a:p>
            <a:pPr marL="0" indent="0">
              <a:buNone/>
            </a:pPr>
            <a:r>
              <a:rPr lang="es-EC" dirty="0"/>
              <a:t>       Para determinar el prototipo buscamos cada rubro del inmueble a valorar en la tabla de las características constructivas de los prototipos y marcamos el prototipo al cual pertenece el material. </a:t>
            </a:r>
          </a:p>
          <a:p>
            <a:pPr marL="0" indent="0">
              <a:buNone/>
            </a:pPr>
            <a:r>
              <a:rPr lang="es-EC" dirty="0" smtClean="0"/>
              <a:t>      </a:t>
            </a:r>
            <a:r>
              <a:rPr lang="es-EC" dirty="0"/>
              <a:t>Al final sumamos los porcentajes de representación de cada rubro en el prototipo marcado. El prototipo que tenga más sumatoria es el prototipo que da el costo según la tabla costos de construcción. Si la sumatoria es mayor a 74% escoger el nivel 2, si el prototipo es inferior al 75% escoger el nivel 1 o 3 según donde sea el siguiente con mayor sumatoria.</a:t>
            </a:r>
          </a:p>
          <a:p>
            <a:endParaRPr lang="es-EC" dirty="0"/>
          </a:p>
        </p:txBody>
      </p:sp>
    </p:spTree>
    <p:extLst>
      <p:ext uri="{BB962C8B-B14F-4D97-AF65-F5344CB8AC3E}">
        <p14:creationId xmlns:p14="http://schemas.microsoft.com/office/powerpoint/2010/main" val="279137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549275"/>
          </a:xfrm>
        </p:spPr>
        <p:txBody>
          <a:bodyPr>
            <a:normAutofit fontScale="90000"/>
          </a:bodyPr>
          <a:lstStyle/>
          <a:p>
            <a:r>
              <a:rPr lang="es-ES" dirty="0" smtClean="0"/>
              <a:t>Obras complementarias</a:t>
            </a:r>
            <a:endParaRPr lang="es-ES" dirty="0"/>
          </a:p>
        </p:txBody>
      </p:sp>
      <p:pic>
        <p:nvPicPr>
          <p:cNvPr id="7170" name="Picture 2"/>
          <p:cNvPicPr>
            <a:picLocks noGrp="1" noChangeAspect="1" noChangeArrowheads="1"/>
          </p:cNvPicPr>
          <p:nvPr>
            <p:ph idx="1"/>
          </p:nvPr>
        </p:nvPicPr>
        <p:blipFill>
          <a:blip r:embed="rId2" cstate="print"/>
          <a:srcRect l="18823" t="22121" r="17101" b="7258"/>
          <a:stretch>
            <a:fillRect/>
          </a:stretch>
        </p:blipFill>
        <p:spPr bwMode="auto">
          <a:xfrm>
            <a:off x="2578276" y="899410"/>
            <a:ext cx="6576220" cy="5436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1043950"/>
          </a:xfrm>
        </p:spPr>
        <p:txBody>
          <a:bodyPr/>
          <a:lstStyle/>
          <a:p>
            <a:r>
              <a:rPr lang="es-ES" dirty="0" smtClean="0"/>
              <a:t>Depreciación</a:t>
            </a:r>
            <a:endParaRPr lang="es-ES" dirty="0"/>
          </a:p>
        </p:txBody>
      </p:sp>
      <p:pic>
        <p:nvPicPr>
          <p:cNvPr id="8194" name="Picture 2"/>
          <p:cNvPicPr>
            <a:picLocks noGrp="1" noChangeAspect="1" noChangeArrowheads="1"/>
          </p:cNvPicPr>
          <p:nvPr>
            <p:ph idx="1"/>
          </p:nvPr>
        </p:nvPicPr>
        <p:blipFill>
          <a:blip r:embed="rId2" cstate="print"/>
          <a:srcRect l="19646" t="25083" r="30122" b="7281"/>
          <a:stretch>
            <a:fillRect/>
          </a:stretch>
        </p:blipFill>
        <p:spPr bwMode="auto">
          <a:xfrm>
            <a:off x="3386686" y="1452991"/>
            <a:ext cx="5418628" cy="547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8490" y="704088"/>
            <a:ext cx="10783910" cy="467889"/>
          </a:xfrm>
        </p:spPr>
        <p:txBody>
          <a:bodyPr>
            <a:normAutofit fontScale="90000"/>
          </a:bodyPr>
          <a:lstStyle/>
          <a:p>
            <a:r>
              <a:rPr lang="es-ES" sz="3200" dirty="0" smtClean="0"/>
              <a:t>Factores de corrección de la construcción (</a:t>
            </a:r>
            <a:r>
              <a:rPr lang="es-ES" sz="3200" dirty="0" err="1" smtClean="0"/>
              <a:t>Fcc</a:t>
            </a:r>
            <a:r>
              <a:rPr lang="es-ES" sz="3200" dirty="0" smtClean="0"/>
              <a:t>)</a:t>
            </a:r>
            <a:endParaRPr lang="es-ES" sz="3200" dirty="0"/>
          </a:p>
        </p:txBody>
      </p:sp>
      <p:pic>
        <p:nvPicPr>
          <p:cNvPr id="9218" name="Picture 2"/>
          <p:cNvPicPr>
            <a:picLocks noGrp="1" noChangeAspect="1" noChangeArrowheads="1"/>
          </p:cNvPicPr>
          <p:nvPr>
            <p:ph idx="1"/>
          </p:nvPr>
        </p:nvPicPr>
        <p:blipFill>
          <a:blip r:embed="rId2" cstate="print"/>
          <a:srcRect l="17611" t="25036" r="39645" b="16215"/>
          <a:stretch>
            <a:fillRect/>
          </a:stretch>
        </p:blipFill>
        <p:spPr bwMode="auto">
          <a:xfrm>
            <a:off x="3327814" y="1274163"/>
            <a:ext cx="5028976" cy="518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Antecedentes.</a:t>
            </a:r>
            <a:endParaRPr lang="es-EC" b="1" dirty="0"/>
          </a:p>
        </p:txBody>
      </p:sp>
      <p:sp>
        <p:nvSpPr>
          <p:cNvPr id="3" name="Marcador de contenido 2"/>
          <p:cNvSpPr>
            <a:spLocks noGrp="1"/>
          </p:cNvSpPr>
          <p:nvPr>
            <p:ph idx="1"/>
          </p:nvPr>
        </p:nvSpPr>
        <p:spPr/>
        <p:txBody>
          <a:bodyPr/>
          <a:lstStyle/>
          <a:p>
            <a:r>
              <a:rPr lang="es-EC" dirty="0"/>
              <a:t>Los inmuebles urbanos en el Ecuador  cambian de valor constantemente dependiendo de los factores como el mercado, uso, calidad, mantenimiento entre otros</a:t>
            </a:r>
            <a:r>
              <a:rPr lang="es-EC" dirty="0" smtClean="0"/>
              <a:t>.</a:t>
            </a:r>
          </a:p>
          <a:p>
            <a:r>
              <a:rPr lang="es-EC" dirty="0" smtClean="0"/>
              <a:t>A febrero del 2015 es el COOTAD (Código Orgánico de Ordenamiento territorial) quien menciona en el artículo 502 la forma de realizar avalúos. Las principales entidades que realizan avalúos son los GADS (Gobiernos autónomos descentralizados).  </a:t>
            </a:r>
            <a:endParaRPr lang="es-ES" dirty="0" smtClean="0"/>
          </a:p>
          <a:p>
            <a:pPr>
              <a:buNone/>
            </a:pPr>
            <a:endParaRPr lang="es-EC" dirty="0"/>
          </a:p>
          <a:p>
            <a:endParaRPr lang="es-EC" dirty="0"/>
          </a:p>
        </p:txBody>
      </p:sp>
    </p:spTree>
    <p:extLst>
      <p:ext uri="{BB962C8B-B14F-4D97-AF65-F5344CB8AC3E}">
        <p14:creationId xmlns:p14="http://schemas.microsoft.com/office/powerpoint/2010/main" val="410673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983990"/>
          </a:xfrm>
        </p:spPr>
        <p:txBody>
          <a:bodyPr>
            <a:normAutofit fontScale="90000"/>
          </a:bodyPr>
          <a:lstStyle/>
          <a:p>
            <a:pPr algn="ctr"/>
            <a:r>
              <a:rPr lang="es-ES" dirty="0" smtClean="0"/>
              <a:t>Ecuación general de la metodología del avalúo</a:t>
            </a:r>
            <a:endParaRPr lang="es-ES" dirty="0"/>
          </a:p>
        </p:txBody>
      </p:sp>
      <p:sp>
        <p:nvSpPr>
          <p:cNvPr id="3" name="2 Marcador de contenido"/>
          <p:cNvSpPr>
            <a:spLocks noGrp="1"/>
          </p:cNvSpPr>
          <p:nvPr>
            <p:ph idx="1"/>
          </p:nvPr>
        </p:nvSpPr>
        <p:spPr>
          <a:xfrm>
            <a:off x="838200" y="1663908"/>
            <a:ext cx="10515600" cy="4513055"/>
          </a:xfrm>
        </p:spPr>
        <p:txBody>
          <a:bodyPr>
            <a:normAutofit lnSpcReduction="10000"/>
          </a:bodyPr>
          <a:lstStyle/>
          <a:p>
            <a:pPr>
              <a:buNone/>
            </a:pPr>
            <a:endParaRPr lang="es-EC" b="1" dirty="0" smtClean="0"/>
          </a:p>
          <a:p>
            <a:pPr>
              <a:buNone/>
            </a:pPr>
            <a:r>
              <a:rPr lang="es-EC" b="1" dirty="0" smtClean="0"/>
              <a:t> </a:t>
            </a:r>
            <a:r>
              <a:rPr lang="es-EC" b="1" dirty="0" err="1" smtClean="0"/>
              <a:t>Av</a:t>
            </a:r>
            <a:r>
              <a:rPr lang="es-EC" b="1" dirty="0" smtClean="0"/>
              <a:t>= Al*Pm</a:t>
            </a:r>
            <a:r>
              <a:rPr lang="es-EC" b="1" baseline="30000" dirty="0" smtClean="0"/>
              <a:t>2</a:t>
            </a:r>
            <a:r>
              <a:rPr lang="es-EC" b="1" dirty="0" smtClean="0"/>
              <a:t>(corregido) + (Ve *</a:t>
            </a:r>
            <a:r>
              <a:rPr lang="es-EC" b="1" dirty="0" err="1" smtClean="0"/>
              <a:t>Fd</a:t>
            </a:r>
            <a:r>
              <a:rPr lang="es-EC" b="1" dirty="0" smtClean="0"/>
              <a:t>)+ (</a:t>
            </a:r>
            <a:r>
              <a:rPr lang="es-EC" b="1" dirty="0" err="1" smtClean="0"/>
              <a:t>Vo</a:t>
            </a:r>
            <a:r>
              <a:rPr lang="es-EC" b="1" dirty="0" smtClean="0"/>
              <a:t>*</a:t>
            </a:r>
            <a:r>
              <a:rPr lang="es-EC" b="1" dirty="0" err="1" smtClean="0"/>
              <a:t>Fd</a:t>
            </a:r>
            <a:r>
              <a:rPr lang="es-EC" b="1" dirty="0" smtClean="0"/>
              <a:t>)*</a:t>
            </a:r>
            <a:r>
              <a:rPr lang="es-EC" b="1" dirty="0" err="1" smtClean="0"/>
              <a:t>Fcc.</a:t>
            </a:r>
            <a:endParaRPr lang="es-EC" b="1" dirty="0" smtClean="0"/>
          </a:p>
          <a:p>
            <a:pPr>
              <a:buNone/>
            </a:pPr>
            <a:r>
              <a:rPr lang="es-EC" dirty="0" smtClean="0"/>
              <a:t>Donde,</a:t>
            </a:r>
          </a:p>
          <a:p>
            <a:pPr>
              <a:buNone/>
            </a:pPr>
            <a:r>
              <a:rPr lang="es-ES" dirty="0" err="1" smtClean="0"/>
              <a:t>Av</a:t>
            </a:r>
            <a:r>
              <a:rPr lang="es-ES" dirty="0" smtClean="0"/>
              <a:t>= avalúo</a:t>
            </a:r>
          </a:p>
          <a:p>
            <a:pPr>
              <a:buNone/>
            </a:pPr>
            <a:r>
              <a:rPr lang="es-ES" dirty="0" smtClean="0"/>
              <a:t>Al= área del lote.</a:t>
            </a:r>
          </a:p>
          <a:p>
            <a:pPr>
              <a:buNone/>
            </a:pPr>
            <a:r>
              <a:rPr lang="es-ES" dirty="0" smtClean="0"/>
              <a:t>Pm</a:t>
            </a:r>
            <a:r>
              <a:rPr lang="es-ES" dirty="0" smtClean="0">
                <a:effectLst>
                  <a:outerShdw blurRad="38100" dist="38100" dir="2700000" algn="tl">
                    <a:srgbClr val="000000">
                      <a:alpha val="43137"/>
                    </a:srgbClr>
                  </a:outerShdw>
                </a:effectLst>
              </a:rPr>
              <a:t>= precio metro cuadrado corregido</a:t>
            </a:r>
          </a:p>
          <a:p>
            <a:pPr>
              <a:buNone/>
            </a:pPr>
            <a:r>
              <a:rPr lang="es-EC" dirty="0" smtClean="0"/>
              <a:t>Ve= valor reposición de edificaciones.</a:t>
            </a:r>
            <a:endParaRPr lang="es-ES" dirty="0" smtClean="0"/>
          </a:p>
          <a:p>
            <a:pPr>
              <a:buNone/>
            </a:pPr>
            <a:r>
              <a:rPr lang="es-EC" dirty="0" err="1" smtClean="0"/>
              <a:t>Vo</a:t>
            </a:r>
            <a:r>
              <a:rPr lang="es-EC" dirty="0" smtClean="0"/>
              <a:t>=  valor reposición de obras complementarias.</a:t>
            </a:r>
          </a:p>
          <a:p>
            <a:pPr>
              <a:buNone/>
            </a:pPr>
            <a:r>
              <a:rPr lang="es-EC" dirty="0" err="1" smtClean="0"/>
              <a:t>Fd</a:t>
            </a:r>
            <a:r>
              <a:rPr lang="es-EC" dirty="0" smtClean="0"/>
              <a:t>=  valor de obras complementarias.</a:t>
            </a:r>
          </a:p>
          <a:p>
            <a:pPr>
              <a:buNone/>
            </a:pPr>
            <a:r>
              <a:rPr lang="es-EC" dirty="0" err="1" smtClean="0"/>
              <a:t>Fcc</a:t>
            </a:r>
            <a:r>
              <a:rPr lang="es-EC" dirty="0" smtClean="0"/>
              <a:t>= factores de corrección para la construcción</a:t>
            </a:r>
          </a:p>
          <a:p>
            <a:pPr>
              <a:buNone/>
            </a:pP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699709"/>
          </a:xfrm>
        </p:spPr>
        <p:txBody>
          <a:bodyPr>
            <a:normAutofit fontScale="90000"/>
          </a:bodyPr>
          <a:lstStyle/>
          <a:p>
            <a:r>
              <a:rPr lang="es-CO" dirty="0" smtClean="0"/>
              <a:t>Referencias para lote</a:t>
            </a:r>
            <a:endParaRPr lang="es-EC" dirty="0"/>
          </a:p>
        </p:txBody>
      </p:sp>
      <p:sp>
        <p:nvSpPr>
          <p:cNvPr id="3" name="Marcador de contenido 2"/>
          <p:cNvSpPr>
            <a:spLocks noGrp="1"/>
          </p:cNvSpPr>
          <p:nvPr>
            <p:ph idx="1"/>
          </p:nvPr>
        </p:nvSpPr>
        <p:spPr/>
        <p:txBody>
          <a:bodyPr/>
          <a:lstStyle/>
          <a:p>
            <a:r>
              <a:rPr lang="es-CO" dirty="0" smtClean="0"/>
              <a:t>Referencias deben ser del sector</a:t>
            </a:r>
          </a:p>
          <a:p>
            <a:r>
              <a:rPr lang="es-CO" dirty="0" smtClean="0"/>
              <a:t>Que tengan características comparables.</a:t>
            </a:r>
          </a:p>
          <a:p>
            <a:r>
              <a:rPr lang="es-CO" dirty="0" smtClean="0"/>
              <a:t>No menos de 3 comprobadas.</a:t>
            </a:r>
          </a:p>
          <a:p>
            <a:r>
              <a:rPr lang="es-CO" dirty="0" smtClean="0"/>
              <a:t>Si el inmueble tiene construcción descontar el valor de construcción</a:t>
            </a:r>
          </a:p>
          <a:p>
            <a:r>
              <a:rPr lang="es-CO" dirty="0" smtClean="0"/>
              <a:t>Si  es de un inmueble en venta considerar la negociación . Aplicar factor banda de negociación.</a:t>
            </a:r>
            <a:endParaRPr lang="es-EC" dirty="0"/>
          </a:p>
        </p:txBody>
      </p:sp>
    </p:spTree>
    <p:extLst>
      <p:ext uri="{BB962C8B-B14F-4D97-AF65-F5344CB8AC3E}">
        <p14:creationId xmlns:p14="http://schemas.microsoft.com/office/powerpoint/2010/main" val="299709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1013970"/>
          </a:xfrm>
        </p:spPr>
        <p:txBody>
          <a:bodyPr/>
          <a:lstStyle/>
          <a:p>
            <a:r>
              <a:rPr lang="es-ES" dirty="0" smtClean="0"/>
              <a:t>conclusiones</a:t>
            </a:r>
            <a:endParaRPr lang="es-ES" dirty="0"/>
          </a:p>
        </p:txBody>
      </p:sp>
      <p:sp>
        <p:nvSpPr>
          <p:cNvPr id="3" name="2 Marcador de contenido"/>
          <p:cNvSpPr>
            <a:spLocks noGrp="1"/>
          </p:cNvSpPr>
          <p:nvPr>
            <p:ph idx="1"/>
          </p:nvPr>
        </p:nvSpPr>
        <p:spPr>
          <a:xfrm>
            <a:off x="838200" y="1723869"/>
            <a:ext cx="10515600" cy="4453094"/>
          </a:xfrm>
        </p:spPr>
        <p:txBody>
          <a:bodyPr>
            <a:normAutofit fontScale="77500" lnSpcReduction="20000"/>
          </a:bodyPr>
          <a:lstStyle/>
          <a:p>
            <a:pPr lvl="0"/>
            <a:r>
              <a:rPr lang="es-ES" dirty="0" smtClean="0"/>
              <a:t>Los avalúos de inmuebles urbanos en el Ecuador son utilizados  como un mecanismo necesario para fines de compra y venta, créditos hipotecarios, procesos judiciales y coactivos etc. </a:t>
            </a:r>
          </a:p>
          <a:p>
            <a:pPr lvl="0"/>
            <a:r>
              <a:rPr lang="es-ES" dirty="0" smtClean="0"/>
              <a:t>Realizar un avalúo es una actividad bastante </a:t>
            </a:r>
            <a:r>
              <a:rPr lang="es-ES" dirty="0" err="1" smtClean="0"/>
              <a:t>criteriosa</a:t>
            </a:r>
            <a:r>
              <a:rPr lang="es-ES" dirty="0" smtClean="0"/>
              <a:t> en donde debe primar la  ética profesional de cada valuador, pero se debe justificar técnicamente los criterios utilizados.</a:t>
            </a:r>
          </a:p>
          <a:p>
            <a:pPr lvl="0"/>
            <a:r>
              <a:rPr lang="es-ES" dirty="0" smtClean="0"/>
              <a:t>Un modelo de valuación es una herramienta que facilita a valuador realizar avalúos.</a:t>
            </a:r>
          </a:p>
          <a:p>
            <a:pPr lvl="0"/>
            <a:r>
              <a:rPr lang="es-ES" dirty="0" smtClean="0"/>
              <a:t>Una base de datos en la actividad del avalúo se convierte en una herramienta que permite al valuador almacenar y organizar la información.</a:t>
            </a:r>
          </a:p>
          <a:p>
            <a:pPr lvl="0"/>
            <a:r>
              <a:rPr lang="es-ES" dirty="0" smtClean="0"/>
              <a:t>Un modelo de valuación técnico utilizado con ética profesional pondría ayudar a controlar y regular el mercado inmobiliario y así disminuir la especulación de precios. </a:t>
            </a:r>
          </a:p>
          <a:p>
            <a:pPr lvl="0"/>
            <a:r>
              <a:rPr lang="es-ES" dirty="0" smtClean="0"/>
              <a:t>Un modelo de valuación automatizado permite al valuador disminuir errores de cálculo.</a:t>
            </a:r>
          </a:p>
          <a:p>
            <a:pPr lvl="0"/>
            <a:r>
              <a:rPr lang="es-ES" dirty="0" smtClean="0"/>
              <a:t>En el avalúo del lote por el método comparativo su valor en su mayoría depende del precio de las referencias encontradas.</a:t>
            </a:r>
          </a:p>
          <a:p>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058941"/>
          </a:xfrm>
        </p:spPr>
        <p:txBody>
          <a:bodyPr/>
          <a:lstStyle/>
          <a:p>
            <a:r>
              <a:rPr lang="es-ES" dirty="0" smtClean="0"/>
              <a:t>Recomendaciones</a:t>
            </a:r>
            <a:endParaRPr lang="es-ES" dirty="0"/>
          </a:p>
        </p:txBody>
      </p:sp>
      <p:sp>
        <p:nvSpPr>
          <p:cNvPr id="3" name="2 Marcador de contenido"/>
          <p:cNvSpPr>
            <a:spLocks noGrp="1"/>
          </p:cNvSpPr>
          <p:nvPr>
            <p:ph idx="1"/>
          </p:nvPr>
        </p:nvSpPr>
        <p:spPr>
          <a:xfrm>
            <a:off x="838200" y="1454046"/>
            <a:ext cx="10515600" cy="4722917"/>
          </a:xfrm>
        </p:spPr>
        <p:txBody>
          <a:bodyPr>
            <a:normAutofit fontScale="92500" lnSpcReduction="10000"/>
          </a:bodyPr>
          <a:lstStyle/>
          <a:p>
            <a:pPr lvl="0"/>
            <a:r>
              <a:rPr lang="es-ES" dirty="0" smtClean="0"/>
              <a:t>El modelo aquí presentado deberá ser utilizado siguiendo el manual de instrucciones para no cometer errores  en la elaboración del avalúo.</a:t>
            </a:r>
          </a:p>
          <a:p>
            <a:pPr lvl="0"/>
            <a:r>
              <a:rPr lang="es-ES" dirty="0" smtClean="0"/>
              <a:t>Los  costos presentados en el modelo deberán ser actualizados cada vez que exista una variación significativa en el mercado de los rubros que lo componen.  </a:t>
            </a:r>
          </a:p>
          <a:p>
            <a:pPr lvl="0"/>
            <a:r>
              <a:rPr lang="es-ES" dirty="0" smtClean="0"/>
              <a:t>La información de inmuebles a utilizar en el modelo debe ser actual.</a:t>
            </a:r>
          </a:p>
          <a:p>
            <a:pPr lvl="0"/>
            <a:r>
              <a:rPr lang="es-ES" dirty="0" smtClean="0"/>
              <a:t>Al utilizar referencias en el avalúo se debe constatar que la información sea de una buena fuente. </a:t>
            </a:r>
          </a:p>
          <a:p>
            <a:pPr lvl="0"/>
            <a:r>
              <a:rPr lang="es-ES" dirty="0" smtClean="0"/>
              <a:t>Se debe verificar si la información ingresada a la base de datos es correcta para no tener errores de cálculo.</a:t>
            </a:r>
          </a:p>
          <a:p>
            <a:pPr lvl="0"/>
            <a:r>
              <a:rPr lang="es-ES" dirty="0" smtClean="0"/>
              <a:t>Es recomendable conformar un grupo de valuadores que deseen utilizar el modelo para de esta manera fortalecer la base de datos. </a:t>
            </a:r>
          </a:p>
          <a:p>
            <a:pPr>
              <a:buNone/>
            </a:pP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Planteamiento del problema.</a:t>
            </a:r>
            <a:endParaRPr lang="es-EC" b="1" dirty="0"/>
          </a:p>
        </p:txBody>
      </p:sp>
      <p:sp>
        <p:nvSpPr>
          <p:cNvPr id="3" name="Marcador de contenido 2"/>
          <p:cNvSpPr>
            <a:spLocks noGrp="1"/>
          </p:cNvSpPr>
          <p:nvPr>
            <p:ph idx="1"/>
          </p:nvPr>
        </p:nvSpPr>
        <p:spPr/>
        <p:txBody>
          <a:bodyPr/>
          <a:lstStyle/>
          <a:p>
            <a:pPr algn="just"/>
            <a:r>
              <a:rPr lang="es-EC" dirty="0" smtClean="0"/>
              <a:t> Un avalúo es un proceso técnico que conlleva una responsabilidad profesional, que en casos graves puede estar sujeta a acciones civiles o penales . </a:t>
            </a:r>
          </a:p>
          <a:p>
            <a:pPr algn="just"/>
            <a:r>
              <a:rPr lang="es-EC" dirty="0" smtClean="0"/>
              <a:t>En el Ecuador existen </a:t>
            </a:r>
            <a:r>
              <a:rPr lang="es-EC" dirty="0"/>
              <a:t>modelos informáticos para realizar avalúos </a:t>
            </a:r>
            <a:r>
              <a:rPr lang="es-EC" dirty="0" smtClean="0"/>
              <a:t>que </a:t>
            </a:r>
            <a:r>
              <a:rPr lang="es-EC" dirty="0"/>
              <a:t>son de gran ayuda ya que estos ayudan a reducir el error humano que se puede dar cuando se realiza un procedimiento manual. Sin embargo estos no están al alcance de todos por los altos costos de adquisición, además estos son desarrollados en el extranjero y  se los debe adaptar a los requerimientos específicos de nuestro medio. </a:t>
            </a:r>
          </a:p>
          <a:p>
            <a:endParaRPr lang="es-EC" dirty="0"/>
          </a:p>
        </p:txBody>
      </p:sp>
    </p:spTree>
    <p:extLst>
      <p:ext uri="{BB962C8B-B14F-4D97-AF65-F5344CB8AC3E}">
        <p14:creationId xmlns:p14="http://schemas.microsoft.com/office/powerpoint/2010/main" val="247913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Justificación</a:t>
            </a:r>
            <a:endParaRPr lang="es-EC" dirty="0"/>
          </a:p>
        </p:txBody>
      </p:sp>
      <p:sp>
        <p:nvSpPr>
          <p:cNvPr id="3" name="Marcador de contenido 2"/>
          <p:cNvSpPr>
            <a:spLocks noGrp="1"/>
          </p:cNvSpPr>
          <p:nvPr>
            <p:ph idx="1"/>
          </p:nvPr>
        </p:nvSpPr>
        <p:spPr/>
        <p:txBody>
          <a:bodyPr>
            <a:normAutofit fontScale="92500" lnSpcReduction="10000"/>
          </a:bodyPr>
          <a:lstStyle/>
          <a:p>
            <a:r>
              <a:rPr lang="es-EC" dirty="0"/>
              <a:t>La globalización ha creado la necesidad de estandarizar muchos procesos para poder competir y comunicarse en un mercado internacional, por </a:t>
            </a:r>
            <a:r>
              <a:rPr lang="es-EC" dirty="0" smtClean="0"/>
              <a:t>ejemplo  las NIC (normas internacionales de contabilidad) Y NIFS (Normas internacionales de contabilidad financiera).</a:t>
            </a:r>
          </a:p>
          <a:p>
            <a:r>
              <a:rPr lang="es-EC" dirty="0" smtClean="0"/>
              <a:t>La solución que propongo  es diseñar un modelo técnico para la valoración de inmuebles urbanos . El modelo utiliza métodos, criterios e información  adecuados para el Ecuador. Además permite que el valuador tenga la flexibilidad de utilizar sus propios criterios y datos adicionales.</a:t>
            </a:r>
            <a:endParaRPr lang="es-ES" dirty="0" smtClean="0"/>
          </a:p>
          <a:p>
            <a:r>
              <a:rPr lang="es-EC" dirty="0" smtClean="0"/>
              <a:t>Los </a:t>
            </a:r>
            <a:r>
              <a:rPr lang="es-EC" dirty="0"/>
              <a:t>beneficios de utilizar este modelo serán varios tales como: valoraciones más consistentes, resultados oportunos, reducción del error humano ya que estará orientado a la sistematización y automatización de los procesos y sobre todo lograr algún grado de satisfacción en las partes interesadas en el avalúo.</a:t>
            </a:r>
          </a:p>
          <a:p>
            <a:endParaRPr lang="es-EC" dirty="0"/>
          </a:p>
        </p:txBody>
      </p:sp>
    </p:spTree>
    <p:extLst>
      <p:ext uri="{BB962C8B-B14F-4D97-AF65-F5344CB8AC3E}">
        <p14:creationId xmlns:p14="http://schemas.microsoft.com/office/powerpoint/2010/main" val="3302724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a:t>
            </a:r>
            <a:endParaRPr lang="es-ES" dirty="0"/>
          </a:p>
        </p:txBody>
      </p:sp>
      <p:sp>
        <p:nvSpPr>
          <p:cNvPr id="3" name="2 Marcador de contenido"/>
          <p:cNvSpPr>
            <a:spLocks noGrp="1"/>
          </p:cNvSpPr>
          <p:nvPr>
            <p:ph idx="1"/>
          </p:nvPr>
        </p:nvSpPr>
        <p:spPr/>
        <p:txBody>
          <a:bodyPr>
            <a:normAutofit lnSpcReduction="10000"/>
          </a:bodyPr>
          <a:lstStyle/>
          <a:p>
            <a:r>
              <a:rPr lang="es-EC" b="1" cap="all" dirty="0" smtClean="0"/>
              <a:t>Objetivo general.</a:t>
            </a:r>
            <a:endParaRPr lang="es-ES" b="1" cap="all" dirty="0" smtClean="0"/>
          </a:p>
          <a:p>
            <a:r>
              <a:rPr lang="es-EC" dirty="0" smtClean="0"/>
              <a:t>Diseñar  un modelo técnico para la valoración de   bienes  inmuebles urbanos.</a:t>
            </a:r>
            <a:endParaRPr lang="es-ES" dirty="0" smtClean="0"/>
          </a:p>
          <a:p>
            <a:r>
              <a:rPr lang="es-EC" b="1" cap="all" dirty="0" smtClean="0"/>
              <a:t>Objetivo específico.</a:t>
            </a:r>
            <a:endParaRPr lang="es-ES" b="1" cap="all" dirty="0" smtClean="0"/>
          </a:p>
          <a:p>
            <a:pPr lvl="0"/>
            <a:r>
              <a:rPr lang="es-ES" dirty="0" smtClean="0"/>
              <a:t>Investigar y analizar técnicamente los factores y la metodología para el avalúo.</a:t>
            </a:r>
          </a:p>
          <a:p>
            <a:pPr lvl="0"/>
            <a:r>
              <a:rPr lang="es-ES" dirty="0" smtClean="0"/>
              <a:t>Diseñar un modelo  práctico, comprensible y enfocado a la automatización y sistematización de los procesos.</a:t>
            </a:r>
          </a:p>
          <a:p>
            <a:pPr lvl="0"/>
            <a:r>
              <a:rPr lang="es-ES" dirty="0" smtClean="0"/>
              <a:t>Desarrollar una base de datos según los requerimientos del modelo.</a:t>
            </a:r>
          </a:p>
          <a:p>
            <a:pPr lvl="0"/>
            <a:r>
              <a:rPr lang="es-ES" dirty="0" smtClean="0"/>
              <a:t>Implementar un manual para el uso del modelo.</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METODOLOGIA</a:t>
            </a:r>
            <a:endParaRPr lang="es-ES" dirty="0"/>
          </a:p>
        </p:txBody>
      </p:sp>
      <p:sp>
        <p:nvSpPr>
          <p:cNvPr id="3" name="2 Marcador de contenido"/>
          <p:cNvSpPr>
            <a:spLocks noGrp="1"/>
          </p:cNvSpPr>
          <p:nvPr>
            <p:ph idx="1"/>
          </p:nvPr>
        </p:nvSpPr>
        <p:spPr/>
        <p:txBody>
          <a:bodyPr/>
          <a:lstStyle/>
          <a:p>
            <a:pPr lvl="0"/>
            <a:r>
              <a:rPr lang="es-ES" dirty="0" smtClean="0"/>
              <a:t>Investigación, análisis y selección de los  métodos y factores del avalúo</a:t>
            </a:r>
            <a:r>
              <a:rPr lang="es-ES" b="1" dirty="0" smtClean="0"/>
              <a:t>.</a:t>
            </a:r>
            <a:endParaRPr lang="es-ES" dirty="0" smtClean="0"/>
          </a:p>
          <a:p>
            <a:pPr lvl="0"/>
            <a:r>
              <a:rPr lang="es-ES" dirty="0" smtClean="0"/>
              <a:t>Diseño del modelo.  2 partes. Metodologías y Herramientas a utilizar.</a:t>
            </a:r>
          </a:p>
          <a:p>
            <a:pPr lvl="0"/>
            <a:r>
              <a:rPr lang="es-ES" dirty="0" smtClean="0"/>
              <a:t>Creación de un manual para el uso del modelo.</a:t>
            </a:r>
          </a:p>
          <a:p>
            <a:r>
              <a:rPr lang="es-ES" dirty="0" smtClean="0"/>
              <a:t>Comprobación del modelo. </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DISEÑO DE METODOS.</a:t>
            </a:r>
            <a:br>
              <a:rPr lang="es-ES" dirty="0" smtClean="0"/>
            </a:br>
            <a:endParaRPr lang="es-ES" dirty="0"/>
          </a:p>
        </p:txBody>
      </p:sp>
      <p:sp>
        <p:nvSpPr>
          <p:cNvPr id="3" name="2 Marcador de contenido"/>
          <p:cNvSpPr>
            <a:spLocks noGrp="1"/>
          </p:cNvSpPr>
          <p:nvPr>
            <p:ph idx="1"/>
          </p:nvPr>
        </p:nvSpPr>
        <p:spPr/>
        <p:txBody>
          <a:bodyPr/>
          <a:lstStyle/>
          <a:p>
            <a:r>
              <a:rPr lang="es-ES" dirty="0" smtClean="0"/>
              <a:t>Según el COTAD los avalúos se realizan de la siguiente manera.</a:t>
            </a:r>
          </a:p>
          <a:p>
            <a:r>
              <a:rPr lang="es-EC" b="1" dirty="0" err="1" smtClean="0"/>
              <a:t>Av</a:t>
            </a:r>
            <a:r>
              <a:rPr lang="es-EC" b="1" dirty="0" smtClean="0"/>
              <a:t> = </a:t>
            </a:r>
            <a:r>
              <a:rPr lang="es-EC" b="1" dirty="0" err="1" smtClean="0"/>
              <a:t>Vl+Vc</a:t>
            </a:r>
            <a:endParaRPr lang="es-ES" dirty="0" smtClean="0"/>
          </a:p>
          <a:p>
            <a:pPr>
              <a:buNone/>
            </a:pPr>
            <a:r>
              <a:rPr lang="es-EC" dirty="0" smtClean="0"/>
              <a:t>Donde; </a:t>
            </a:r>
            <a:endParaRPr lang="es-ES" dirty="0" smtClean="0"/>
          </a:p>
          <a:p>
            <a:pPr>
              <a:buNone/>
            </a:pPr>
            <a:r>
              <a:rPr lang="es-EC" dirty="0" err="1" smtClean="0"/>
              <a:t>Av</a:t>
            </a:r>
            <a:r>
              <a:rPr lang="es-EC" dirty="0" smtClean="0"/>
              <a:t> = Avalúo.</a:t>
            </a:r>
            <a:endParaRPr lang="es-ES" dirty="0" smtClean="0"/>
          </a:p>
          <a:p>
            <a:pPr>
              <a:buNone/>
            </a:pPr>
            <a:r>
              <a:rPr lang="es-EC" dirty="0" err="1" smtClean="0"/>
              <a:t>Vl</a:t>
            </a:r>
            <a:r>
              <a:rPr lang="es-EC" dirty="0" smtClean="0"/>
              <a:t>= Valor del lote</a:t>
            </a:r>
            <a:endParaRPr lang="es-ES" dirty="0" smtClean="0"/>
          </a:p>
          <a:p>
            <a:pPr>
              <a:buNone/>
            </a:pPr>
            <a:r>
              <a:rPr lang="es-EC" dirty="0" err="1" smtClean="0"/>
              <a:t>Vc</a:t>
            </a:r>
            <a:r>
              <a:rPr lang="es-EC" dirty="0" smtClean="0"/>
              <a:t>= Valor de la construcción</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Avalúo del lote</a:t>
            </a:r>
            <a:endParaRPr lang="es-ES" dirty="0"/>
          </a:p>
        </p:txBody>
      </p:sp>
      <p:sp>
        <p:nvSpPr>
          <p:cNvPr id="3" name="2 Marcador de contenido"/>
          <p:cNvSpPr>
            <a:spLocks noGrp="1"/>
          </p:cNvSpPr>
          <p:nvPr>
            <p:ph idx="1"/>
          </p:nvPr>
        </p:nvSpPr>
        <p:spPr/>
        <p:txBody>
          <a:bodyPr/>
          <a:lstStyle/>
          <a:p>
            <a:r>
              <a:rPr lang="es-EC" b="1" dirty="0" err="1" smtClean="0"/>
              <a:t>Vl</a:t>
            </a:r>
            <a:r>
              <a:rPr lang="es-EC" b="1" dirty="0" smtClean="0"/>
              <a:t>=Al*Pm</a:t>
            </a:r>
            <a:r>
              <a:rPr lang="es-EC" b="1" baseline="30000" dirty="0" smtClean="0"/>
              <a:t>2</a:t>
            </a:r>
            <a:r>
              <a:rPr lang="es-EC" b="1" dirty="0" smtClean="0"/>
              <a:t>(corregido)</a:t>
            </a:r>
            <a:endParaRPr lang="es-ES" dirty="0" smtClean="0"/>
          </a:p>
          <a:p>
            <a:r>
              <a:rPr lang="es-EC" dirty="0" smtClean="0"/>
              <a:t>Donde,</a:t>
            </a:r>
            <a:endParaRPr lang="es-ES" dirty="0" smtClean="0"/>
          </a:p>
          <a:p>
            <a:r>
              <a:rPr lang="es-EC" dirty="0" err="1" smtClean="0"/>
              <a:t>Vl</a:t>
            </a:r>
            <a:r>
              <a:rPr lang="es-EC" dirty="0" smtClean="0"/>
              <a:t>= valor del lote.</a:t>
            </a:r>
            <a:endParaRPr lang="es-ES" dirty="0" smtClean="0"/>
          </a:p>
          <a:p>
            <a:r>
              <a:rPr lang="es-EC" dirty="0" smtClean="0"/>
              <a:t>Al=Área del lote</a:t>
            </a:r>
            <a:endParaRPr lang="es-ES" dirty="0" smtClean="0"/>
          </a:p>
          <a:p>
            <a:r>
              <a:rPr lang="es-EC" dirty="0" smtClean="0"/>
              <a:t>Pm</a:t>
            </a:r>
            <a:r>
              <a:rPr lang="es-EC" baseline="30000" dirty="0" smtClean="0"/>
              <a:t>2</a:t>
            </a:r>
            <a:r>
              <a:rPr lang="es-EC" dirty="0" smtClean="0"/>
              <a:t>= Precio metro cuadrado corregido</a:t>
            </a:r>
            <a:endParaRPr lang="es-ES" dirty="0" smtClean="0"/>
          </a:p>
          <a:p>
            <a:pPr>
              <a:buNone/>
            </a:pPr>
            <a:endParaRPr lang="es-ES" dirty="0" smtClean="0"/>
          </a:p>
          <a:p>
            <a:pPr>
              <a:buNone/>
            </a:pPr>
            <a:r>
              <a:rPr lang="es-ES" dirty="0" smtClean="0"/>
              <a:t>Para corregir el precio del lote se utiliza el método </a:t>
            </a:r>
            <a:r>
              <a:rPr lang="es-ES" dirty="0" err="1" smtClean="0"/>
              <a:t>compartaivo</a:t>
            </a:r>
            <a:r>
              <a:rPr lang="es-ES" dirty="0" smtClean="0"/>
              <a:t>.</a:t>
            </a:r>
          </a:p>
          <a:p>
            <a:pPr>
              <a:buNone/>
            </a:pP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924028"/>
          </a:xfrm>
        </p:spPr>
        <p:txBody>
          <a:bodyPr>
            <a:normAutofit/>
          </a:bodyPr>
          <a:lstStyle/>
          <a:p>
            <a:r>
              <a:rPr lang="es-ES" sz="3600" dirty="0" smtClean="0"/>
              <a:t>FACTORES DE CORRECCION PARA EL LOTE.</a:t>
            </a:r>
            <a:endParaRPr lang="es-ES" sz="3600" dirty="0"/>
          </a:p>
        </p:txBody>
      </p:sp>
      <p:sp>
        <p:nvSpPr>
          <p:cNvPr id="3" name="2 Marcador de contenido"/>
          <p:cNvSpPr>
            <a:spLocks noGrp="1"/>
          </p:cNvSpPr>
          <p:nvPr>
            <p:ph idx="1"/>
          </p:nvPr>
        </p:nvSpPr>
        <p:spPr>
          <a:xfrm>
            <a:off x="838200" y="1514007"/>
            <a:ext cx="10515600" cy="4662956"/>
          </a:xfrm>
        </p:spPr>
        <p:txBody>
          <a:bodyPr>
            <a:normAutofit fontScale="62500" lnSpcReduction="20000"/>
          </a:bodyPr>
          <a:lstStyle/>
          <a:p>
            <a:r>
              <a:rPr lang="es-EC" b="1" dirty="0" smtClean="0"/>
              <a:t>Factores geométricos.</a:t>
            </a:r>
          </a:p>
          <a:p>
            <a:pPr lvl="0">
              <a:buNone/>
            </a:pPr>
            <a:r>
              <a:rPr lang="es-EC" dirty="0" smtClean="0"/>
              <a:t>Fondo </a:t>
            </a:r>
            <a:endParaRPr lang="es-ES" dirty="0" smtClean="0"/>
          </a:p>
          <a:p>
            <a:pPr lvl="0">
              <a:buNone/>
            </a:pPr>
            <a:r>
              <a:rPr lang="es-EC" dirty="0" smtClean="0"/>
              <a:t>Profundidad (fondo)</a:t>
            </a:r>
            <a:endParaRPr lang="es-ES" dirty="0" smtClean="0"/>
          </a:p>
          <a:p>
            <a:pPr lvl="0">
              <a:buNone/>
            </a:pPr>
            <a:r>
              <a:rPr lang="es-EC" dirty="0" smtClean="0"/>
              <a:t>Forma</a:t>
            </a:r>
            <a:endParaRPr lang="es-ES" dirty="0" smtClean="0"/>
          </a:p>
          <a:p>
            <a:pPr lvl="0">
              <a:buNone/>
            </a:pPr>
            <a:r>
              <a:rPr lang="es-EC" dirty="0" smtClean="0"/>
              <a:t>Tamaño.</a:t>
            </a:r>
            <a:endParaRPr lang="es-ES" dirty="0" smtClean="0"/>
          </a:p>
          <a:p>
            <a:pPr>
              <a:buNone/>
            </a:pPr>
            <a:r>
              <a:rPr lang="es-EC" dirty="0" smtClean="0"/>
              <a:t>Localización en la manzana</a:t>
            </a:r>
          </a:p>
          <a:p>
            <a:r>
              <a:rPr lang="es-EC" b="1" dirty="0" smtClean="0"/>
              <a:t>Factores topográficos.</a:t>
            </a:r>
          </a:p>
          <a:p>
            <a:pPr>
              <a:buNone/>
            </a:pPr>
            <a:r>
              <a:rPr lang="es-EC" dirty="0" smtClean="0"/>
              <a:t>Nivel con relación a la acera.</a:t>
            </a:r>
          </a:p>
          <a:p>
            <a:pPr>
              <a:buNone/>
            </a:pPr>
            <a:r>
              <a:rPr lang="es-EC" dirty="0" smtClean="0"/>
              <a:t>Pendiente</a:t>
            </a:r>
          </a:p>
          <a:p>
            <a:r>
              <a:rPr lang="es-EC" b="1" dirty="0" smtClean="0"/>
              <a:t>Accesibilidad a servicios</a:t>
            </a:r>
          </a:p>
          <a:p>
            <a:pPr>
              <a:buNone/>
            </a:pPr>
            <a:r>
              <a:rPr lang="es-EC" dirty="0" smtClean="0"/>
              <a:t>Energía eléctrica</a:t>
            </a:r>
          </a:p>
          <a:p>
            <a:pPr>
              <a:buNone/>
            </a:pPr>
            <a:r>
              <a:rPr lang="es-EC" dirty="0" smtClean="0"/>
              <a:t>Agua potable</a:t>
            </a:r>
          </a:p>
          <a:p>
            <a:pPr>
              <a:buNone/>
            </a:pPr>
            <a:r>
              <a:rPr lang="es-EC" dirty="0" smtClean="0"/>
              <a:t>Alcantarillado</a:t>
            </a:r>
          </a:p>
          <a:p>
            <a:pPr>
              <a:buNone/>
            </a:pPr>
            <a:r>
              <a:rPr lang="es-EC" dirty="0" smtClean="0"/>
              <a:t>Teléfono</a:t>
            </a:r>
          </a:p>
          <a:p>
            <a:pPr>
              <a:buNone/>
            </a:pPr>
            <a:r>
              <a:rPr lang="es-EC" dirty="0" smtClean="0"/>
              <a:t>Trasporte colectivo</a:t>
            </a:r>
          </a:p>
          <a:p>
            <a:pPr>
              <a:buNone/>
            </a:pPr>
            <a:r>
              <a:rPr lang="es-EC" dirty="0" smtClean="0"/>
              <a:t>Recolección de basura</a:t>
            </a:r>
          </a:p>
          <a:p>
            <a:pPr>
              <a:buNone/>
            </a:pPr>
            <a:r>
              <a:rPr lang="es-EC" dirty="0" smtClean="0"/>
              <a:t>Tipo de vías</a:t>
            </a:r>
          </a:p>
          <a:p>
            <a:pPr>
              <a:buNone/>
            </a:pPr>
            <a:endParaRPr lang="es-EC" dirty="0" smtClean="0"/>
          </a:p>
          <a:p>
            <a:pPr>
              <a:buNone/>
            </a:pPr>
            <a:endParaRPr lang="es-ES" dirty="0" smtClean="0"/>
          </a:p>
          <a:p>
            <a:pPr>
              <a:buNone/>
            </a:pPr>
            <a:endParaRPr lang="es-ES" dirty="0" smtClean="0"/>
          </a:p>
          <a:p>
            <a:pPr>
              <a:buNone/>
            </a:pPr>
            <a:endParaRPr lang="es-ES" b="1" dirty="0" smtClean="0"/>
          </a:p>
          <a:p>
            <a:pPr>
              <a:buNone/>
            </a:pPr>
            <a:endParaRPr lang="es-ES" b="1" dirty="0" smtClean="0"/>
          </a:p>
          <a:p>
            <a:pPr>
              <a:buNone/>
            </a:pP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236</TotalTime>
  <Words>1189</Words>
  <Application>Microsoft Office PowerPoint</Application>
  <PresentationFormat>Panorámica</PresentationFormat>
  <Paragraphs>122</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Calibri</vt:lpstr>
      <vt:lpstr>Constantia</vt:lpstr>
      <vt:lpstr>Wingdings 2</vt:lpstr>
      <vt:lpstr>Flujo</vt:lpstr>
      <vt:lpstr>Presentación de PowerPoint</vt:lpstr>
      <vt:lpstr>Antecedentes.</vt:lpstr>
      <vt:lpstr>Planteamiento del problema.</vt:lpstr>
      <vt:lpstr>Justificación</vt:lpstr>
      <vt:lpstr>Objetivos. </vt:lpstr>
      <vt:lpstr>METODOLOGIA</vt:lpstr>
      <vt:lpstr>DISEÑO DE METODOS. </vt:lpstr>
      <vt:lpstr>Avalúo del lote</vt:lpstr>
      <vt:lpstr>FACTORES DE CORRECCION PARA EL LOTE.</vt:lpstr>
      <vt:lpstr>Factores de corrección para lote</vt:lpstr>
      <vt:lpstr>Factores de corrección para lote</vt:lpstr>
      <vt:lpstr>Avalúo de la construcción</vt:lpstr>
      <vt:lpstr>Costos de construcción edificaciones</vt:lpstr>
      <vt:lpstr>Características constructivas de los prototipos de construcción</vt:lpstr>
      <vt:lpstr>Comparación de las características constructivas de los prototipos seleccionados</vt:lpstr>
      <vt:lpstr>Consideraciones para escoger el prototipo</vt:lpstr>
      <vt:lpstr>Obras complementarias</vt:lpstr>
      <vt:lpstr>Depreciación</vt:lpstr>
      <vt:lpstr>Factores de corrección de la construcción (Fcc)</vt:lpstr>
      <vt:lpstr>Ecuación general de la metodología del avalúo</vt:lpstr>
      <vt:lpstr>Referencias para lote</vt:lpstr>
      <vt:lpstr>conclusiones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c:title>
  <dc:creator>PC</dc:creator>
  <cp:lastModifiedBy>PC</cp:lastModifiedBy>
  <cp:revision>37</cp:revision>
  <dcterms:created xsi:type="dcterms:W3CDTF">2016-06-20T04:11:54Z</dcterms:created>
  <dcterms:modified xsi:type="dcterms:W3CDTF">2016-06-20T17:08:13Z</dcterms:modified>
</cp:coreProperties>
</file>