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880" r:id="rId1"/>
  </p:sldMasterIdLst>
  <p:notesMasterIdLst>
    <p:notesMasterId r:id="rId58"/>
  </p:notesMasterIdLst>
  <p:sldIdLst>
    <p:sldId id="256" r:id="rId2"/>
    <p:sldId id="274" r:id="rId3"/>
    <p:sldId id="260" r:id="rId4"/>
    <p:sldId id="262" r:id="rId5"/>
    <p:sldId id="264" r:id="rId6"/>
    <p:sldId id="346" r:id="rId7"/>
    <p:sldId id="278" r:id="rId8"/>
    <p:sldId id="281" r:id="rId9"/>
    <p:sldId id="288" r:id="rId10"/>
    <p:sldId id="279" r:id="rId11"/>
    <p:sldId id="282" r:id="rId12"/>
    <p:sldId id="285" r:id="rId13"/>
    <p:sldId id="280" r:id="rId14"/>
    <p:sldId id="286" r:id="rId15"/>
    <p:sldId id="289" r:id="rId16"/>
    <p:sldId id="291" r:id="rId17"/>
    <p:sldId id="275" r:id="rId18"/>
    <p:sldId id="347" r:id="rId19"/>
    <p:sldId id="348" r:id="rId20"/>
    <p:sldId id="271" r:id="rId21"/>
    <p:sldId id="294" r:id="rId22"/>
    <p:sldId id="272" r:id="rId23"/>
    <p:sldId id="349" r:id="rId24"/>
    <p:sldId id="273" r:id="rId25"/>
    <p:sldId id="295" r:id="rId26"/>
    <p:sldId id="296" r:id="rId27"/>
    <p:sldId id="297" r:id="rId28"/>
    <p:sldId id="298" r:id="rId29"/>
    <p:sldId id="299" r:id="rId30"/>
    <p:sldId id="305" r:id="rId31"/>
    <p:sldId id="310" r:id="rId32"/>
    <p:sldId id="311" r:id="rId33"/>
    <p:sldId id="344" r:id="rId34"/>
    <p:sldId id="331" r:id="rId35"/>
    <p:sldId id="332" r:id="rId36"/>
    <p:sldId id="362" r:id="rId37"/>
    <p:sldId id="351" r:id="rId38"/>
    <p:sldId id="363" r:id="rId39"/>
    <p:sldId id="352" r:id="rId40"/>
    <p:sldId id="364" r:id="rId41"/>
    <p:sldId id="355" r:id="rId42"/>
    <p:sldId id="365" r:id="rId43"/>
    <p:sldId id="356" r:id="rId44"/>
    <p:sldId id="367" r:id="rId45"/>
    <p:sldId id="366" r:id="rId46"/>
    <p:sldId id="369" r:id="rId47"/>
    <p:sldId id="357" r:id="rId48"/>
    <p:sldId id="371" r:id="rId49"/>
    <p:sldId id="345" r:id="rId50"/>
    <p:sldId id="337" r:id="rId51"/>
    <p:sldId id="338" r:id="rId52"/>
    <p:sldId id="360" r:id="rId53"/>
    <p:sldId id="361" r:id="rId54"/>
    <p:sldId id="339" r:id="rId55"/>
    <p:sldId id="340" r:id="rId56"/>
    <p:sldId id="341" r:id="rId5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image" Target="../media/image10.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267719-988F-4571-AE9B-C876CB89A8C2}" type="doc">
      <dgm:prSet loTypeId="urn:microsoft.com/office/officeart/2005/8/layout/bProcess3" loCatId="process" qsTypeId="urn:microsoft.com/office/officeart/2005/8/quickstyle/3d1" qsCatId="3D" csTypeId="urn:microsoft.com/office/officeart/2005/8/colors/colorful2" csCatId="colorful" phldr="1"/>
      <dgm:spPr/>
      <dgm:t>
        <a:bodyPr/>
        <a:lstStyle/>
        <a:p>
          <a:endParaRPr lang="es-CO"/>
        </a:p>
      </dgm:t>
    </dgm:pt>
    <dgm:pt modelId="{027C174C-D4A7-48F8-BC4B-1B1467705671}">
      <dgm:prSet phldrT="[Texto]"/>
      <dgm:spPr>
        <a:solidFill>
          <a:schemeClr val="accent1">
            <a:lumMod val="50000"/>
          </a:schemeClr>
        </a:solidFill>
      </dgm:spPr>
      <dgm:t>
        <a:bodyPr/>
        <a:lstStyle/>
        <a:p>
          <a:r>
            <a:rPr lang="es-ES_tradnl" dirty="0" smtClean="0"/>
            <a:t>Caracterización del área de estudio </a:t>
          </a:r>
          <a:endParaRPr lang="es-CO" dirty="0"/>
        </a:p>
      </dgm:t>
    </dgm:pt>
    <dgm:pt modelId="{64B7D8FF-7C2E-4093-A373-040F7A67430B}" type="parTrans" cxnId="{83598EC8-C4EE-4B49-BED7-86AA63599196}">
      <dgm:prSet/>
      <dgm:spPr/>
      <dgm:t>
        <a:bodyPr/>
        <a:lstStyle/>
        <a:p>
          <a:endParaRPr lang="es-CO"/>
        </a:p>
      </dgm:t>
    </dgm:pt>
    <dgm:pt modelId="{4BAB29DA-92AD-4272-A2A1-8496F0182183}" type="sibTrans" cxnId="{83598EC8-C4EE-4B49-BED7-86AA63599196}">
      <dgm:prSet/>
      <dgm:spPr/>
      <dgm:t>
        <a:bodyPr/>
        <a:lstStyle/>
        <a:p>
          <a:endParaRPr lang="es-CO"/>
        </a:p>
      </dgm:t>
    </dgm:pt>
    <dgm:pt modelId="{49E04B06-D3CA-49DE-B71D-F0FBEF846B41}">
      <dgm:prSet phldrT="[Texto]"/>
      <dgm:spPr>
        <a:solidFill>
          <a:schemeClr val="accent3">
            <a:lumMod val="75000"/>
          </a:schemeClr>
        </a:solidFill>
      </dgm:spPr>
      <dgm:t>
        <a:bodyPr/>
        <a:lstStyle/>
        <a:p>
          <a:r>
            <a:rPr lang="es-ES_tradnl" dirty="0" smtClean="0"/>
            <a:t>Antecedentes de la alteración  </a:t>
          </a:r>
          <a:endParaRPr lang="es-CO" dirty="0"/>
        </a:p>
      </dgm:t>
    </dgm:pt>
    <dgm:pt modelId="{1F9EBEFC-940C-45C3-9656-5AB2B6241065}" type="parTrans" cxnId="{D7B3CB89-A8EE-45BB-9696-76FE9AFE99A5}">
      <dgm:prSet/>
      <dgm:spPr/>
      <dgm:t>
        <a:bodyPr/>
        <a:lstStyle/>
        <a:p>
          <a:endParaRPr lang="es-CO"/>
        </a:p>
      </dgm:t>
    </dgm:pt>
    <dgm:pt modelId="{FF7DA310-3CD8-46A7-8922-CD3356504973}" type="sibTrans" cxnId="{D7B3CB89-A8EE-45BB-9696-76FE9AFE99A5}">
      <dgm:prSet/>
      <dgm:spPr/>
      <dgm:t>
        <a:bodyPr/>
        <a:lstStyle/>
        <a:p>
          <a:endParaRPr lang="es-CO"/>
        </a:p>
      </dgm:t>
    </dgm:pt>
    <dgm:pt modelId="{7058AAAD-B7B5-4B55-A7A2-53E176CC6E4B}">
      <dgm:prSet phldrT="[Texto]"/>
      <dgm:spPr/>
      <dgm:t>
        <a:bodyPr/>
        <a:lstStyle/>
        <a:p>
          <a:r>
            <a:rPr lang="es-ES_tradnl" b="0" dirty="0" smtClean="0"/>
            <a:t>Análisis y caracterización de los factores limitantes y tensionantes</a:t>
          </a:r>
        </a:p>
      </dgm:t>
    </dgm:pt>
    <dgm:pt modelId="{12C5C2F8-85CE-485F-99CD-24790CA972C5}" type="parTrans" cxnId="{01E5269B-2B3A-4E6D-B897-E10D1AA5E1DA}">
      <dgm:prSet/>
      <dgm:spPr/>
      <dgm:t>
        <a:bodyPr/>
        <a:lstStyle/>
        <a:p>
          <a:endParaRPr lang="es-CO"/>
        </a:p>
      </dgm:t>
    </dgm:pt>
    <dgm:pt modelId="{A0261676-BF4F-4A46-A1CB-1F74B728062E}" type="sibTrans" cxnId="{01E5269B-2B3A-4E6D-B897-E10D1AA5E1DA}">
      <dgm:prSet/>
      <dgm:spPr/>
      <dgm:t>
        <a:bodyPr/>
        <a:lstStyle/>
        <a:p>
          <a:endParaRPr lang="es-CO"/>
        </a:p>
      </dgm:t>
    </dgm:pt>
    <dgm:pt modelId="{59D3C1BF-915A-49CB-934D-89C4C1E3D589}">
      <dgm:prSet phldrT="[Texto]"/>
      <dgm:spPr/>
      <dgm:t>
        <a:bodyPr/>
        <a:lstStyle/>
        <a:p>
          <a:r>
            <a:rPr lang="es-CO" dirty="0" smtClean="0"/>
            <a:t>Identificación y priorización de las áreas potenciales a restaurar</a:t>
          </a:r>
          <a:endParaRPr lang="es-ES_tradnl" dirty="0" smtClean="0"/>
        </a:p>
      </dgm:t>
    </dgm:pt>
    <dgm:pt modelId="{F8F78601-0D67-48BA-A90A-492000FCE62F}" type="parTrans" cxnId="{BC84C847-1555-4A00-8511-E8A6C6F8A3D6}">
      <dgm:prSet/>
      <dgm:spPr/>
      <dgm:t>
        <a:bodyPr/>
        <a:lstStyle/>
        <a:p>
          <a:endParaRPr lang="es-CO"/>
        </a:p>
      </dgm:t>
    </dgm:pt>
    <dgm:pt modelId="{440E5239-21C7-4FE4-AAFB-FA946CF8263D}" type="sibTrans" cxnId="{BC84C847-1555-4A00-8511-E8A6C6F8A3D6}">
      <dgm:prSet/>
      <dgm:spPr/>
      <dgm:t>
        <a:bodyPr/>
        <a:lstStyle/>
        <a:p>
          <a:endParaRPr lang="es-CO"/>
        </a:p>
      </dgm:t>
    </dgm:pt>
    <dgm:pt modelId="{F6AD938F-468B-45DE-9510-8A9F6B76D374}">
      <dgm:prSet phldrT="[Texto]"/>
      <dgm:spPr/>
      <dgm:t>
        <a:bodyPr/>
        <a:lstStyle/>
        <a:p>
          <a:r>
            <a:rPr lang="es-ES_tradnl" dirty="0" smtClean="0"/>
            <a:t>Definición de la comunidad de referencia</a:t>
          </a:r>
          <a:endParaRPr lang="es-CO" dirty="0"/>
        </a:p>
      </dgm:t>
    </dgm:pt>
    <dgm:pt modelId="{E19AE27E-8CEF-4D46-9C0A-F7537D4A4DE4}" type="parTrans" cxnId="{07655AFF-9E6F-4C1A-A205-BAF254789C44}">
      <dgm:prSet/>
      <dgm:spPr/>
      <dgm:t>
        <a:bodyPr/>
        <a:lstStyle/>
        <a:p>
          <a:endParaRPr lang="es-CO"/>
        </a:p>
      </dgm:t>
    </dgm:pt>
    <dgm:pt modelId="{A1E02F9E-167C-43C5-95BB-DABD1B3C3574}" type="sibTrans" cxnId="{07655AFF-9E6F-4C1A-A205-BAF254789C44}">
      <dgm:prSet/>
      <dgm:spPr/>
      <dgm:t>
        <a:bodyPr/>
        <a:lstStyle/>
        <a:p>
          <a:endParaRPr lang="es-CO"/>
        </a:p>
      </dgm:t>
    </dgm:pt>
    <dgm:pt modelId="{68474712-09B5-4031-AE06-F81F12225C44}">
      <dgm:prSet phldrT="[Texto]"/>
      <dgm:spPr>
        <a:solidFill>
          <a:srgbClr val="92D050"/>
        </a:solidFill>
      </dgm:spPr>
      <dgm:t>
        <a:bodyPr/>
        <a:lstStyle/>
        <a:p>
          <a:r>
            <a:rPr lang="es-ES_tradnl" dirty="0" smtClean="0"/>
            <a:t>Determinación del Potencial de Restauración Ecológica</a:t>
          </a:r>
        </a:p>
      </dgm:t>
    </dgm:pt>
    <dgm:pt modelId="{E9AE2D78-A2F8-4C5F-9598-0E35852206CA}" type="parTrans" cxnId="{1D77B9CD-FA28-4055-BE57-20BADF849BF3}">
      <dgm:prSet/>
      <dgm:spPr/>
      <dgm:t>
        <a:bodyPr/>
        <a:lstStyle/>
        <a:p>
          <a:endParaRPr lang="es-CO"/>
        </a:p>
      </dgm:t>
    </dgm:pt>
    <dgm:pt modelId="{2E4C33A6-ED7A-4F7E-BEC3-5FB5D84E87B7}" type="sibTrans" cxnId="{1D77B9CD-FA28-4055-BE57-20BADF849BF3}">
      <dgm:prSet/>
      <dgm:spPr/>
      <dgm:t>
        <a:bodyPr/>
        <a:lstStyle/>
        <a:p>
          <a:endParaRPr lang="es-CO"/>
        </a:p>
      </dgm:t>
    </dgm:pt>
    <dgm:pt modelId="{114FE11B-E199-44A7-B390-EC8FE06B6933}">
      <dgm:prSet phldrT="[Texto]"/>
      <dgm:spPr>
        <a:solidFill>
          <a:srgbClr val="00B050"/>
        </a:solidFill>
      </dgm:spPr>
      <dgm:t>
        <a:bodyPr/>
        <a:lstStyle/>
        <a:p>
          <a:r>
            <a:rPr lang="es-EC" dirty="0" smtClean="0"/>
            <a:t>Elaboración de la propuesta para la restauración ecológica participativa</a:t>
          </a:r>
          <a:endParaRPr lang="es-CO" dirty="0" smtClean="0"/>
        </a:p>
      </dgm:t>
    </dgm:pt>
    <dgm:pt modelId="{A2A58326-6076-43D6-9CC2-C90FD5C3A5E1}" type="parTrans" cxnId="{AD34CF8F-7437-47D7-B547-5E5BF71D941B}">
      <dgm:prSet/>
      <dgm:spPr/>
      <dgm:t>
        <a:bodyPr/>
        <a:lstStyle/>
        <a:p>
          <a:endParaRPr lang="es-CO"/>
        </a:p>
      </dgm:t>
    </dgm:pt>
    <dgm:pt modelId="{56CE95DB-B580-44A7-9D03-071F243E49A3}" type="sibTrans" cxnId="{AD34CF8F-7437-47D7-B547-5E5BF71D941B}">
      <dgm:prSet/>
      <dgm:spPr>
        <a:ln>
          <a:solidFill>
            <a:schemeClr val="accent1">
              <a:lumMod val="75000"/>
            </a:schemeClr>
          </a:solidFill>
        </a:ln>
      </dgm:spPr>
      <dgm:t>
        <a:bodyPr/>
        <a:lstStyle/>
        <a:p>
          <a:endParaRPr lang="es-CO"/>
        </a:p>
      </dgm:t>
    </dgm:pt>
    <dgm:pt modelId="{4D340750-FA9D-43B3-BB53-953D2DEE6114}">
      <dgm:prSet phldrT="[Texto]"/>
      <dgm:spPr>
        <a:solidFill>
          <a:schemeClr val="accent5">
            <a:lumMod val="75000"/>
          </a:schemeClr>
        </a:solidFill>
      </dgm:spPr>
      <dgm:t>
        <a:bodyPr/>
        <a:lstStyle/>
        <a:p>
          <a:r>
            <a:rPr lang="es-ES_tradnl" dirty="0" smtClean="0"/>
            <a:t>Recopilación y análisis de información de especies nativas con potencial de reforestación</a:t>
          </a:r>
          <a:endParaRPr lang="es-CO" dirty="0"/>
        </a:p>
      </dgm:t>
    </dgm:pt>
    <dgm:pt modelId="{93A50DDC-234B-4C4E-8664-8AF456582C86}" type="sibTrans" cxnId="{B4278721-72CF-4D33-BB9F-CD1FAABAEA9E}">
      <dgm:prSet/>
      <dgm:spPr/>
      <dgm:t>
        <a:bodyPr/>
        <a:lstStyle/>
        <a:p>
          <a:endParaRPr lang="es-CO"/>
        </a:p>
      </dgm:t>
    </dgm:pt>
    <dgm:pt modelId="{B722E4AB-8FED-4168-A594-11C63B7EBF43}" type="parTrans" cxnId="{B4278721-72CF-4D33-BB9F-CD1FAABAEA9E}">
      <dgm:prSet/>
      <dgm:spPr/>
      <dgm:t>
        <a:bodyPr/>
        <a:lstStyle/>
        <a:p>
          <a:endParaRPr lang="es-CO"/>
        </a:p>
      </dgm:t>
    </dgm:pt>
    <dgm:pt modelId="{1842BF36-7152-42B9-8F62-B1D37042FFE3}">
      <dgm:prSet phldrT="[Texto]"/>
      <dgm:spPr>
        <a:solidFill>
          <a:srgbClr val="FFC000"/>
        </a:solidFill>
      </dgm:spPr>
      <dgm:t>
        <a:bodyPr/>
        <a:lstStyle/>
        <a:p>
          <a:r>
            <a:rPr lang="es-CO" dirty="0" smtClean="0"/>
            <a:t>Socialización de la propuesta</a:t>
          </a:r>
        </a:p>
      </dgm:t>
    </dgm:pt>
    <dgm:pt modelId="{E10B30CB-6FBB-481A-8D25-6CD4B1694A6F}" type="parTrans" cxnId="{26D0C13F-16CB-4432-9CC4-048EB158C3D8}">
      <dgm:prSet/>
      <dgm:spPr/>
      <dgm:t>
        <a:bodyPr/>
        <a:lstStyle/>
        <a:p>
          <a:endParaRPr lang="es-CO"/>
        </a:p>
      </dgm:t>
    </dgm:pt>
    <dgm:pt modelId="{CFADF3C2-8AD3-414D-9C6B-CEA84162DC90}" type="sibTrans" cxnId="{26D0C13F-16CB-4432-9CC4-048EB158C3D8}">
      <dgm:prSet/>
      <dgm:spPr/>
      <dgm:t>
        <a:bodyPr/>
        <a:lstStyle/>
        <a:p>
          <a:endParaRPr lang="es-CO"/>
        </a:p>
      </dgm:t>
    </dgm:pt>
    <dgm:pt modelId="{22CFFAD5-586C-43B9-A3FB-39425C356988}">
      <dgm:prSet phldrT="[Texto]"/>
      <dgm:spPr>
        <a:solidFill>
          <a:schemeClr val="accent1">
            <a:lumMod val="50000"/>
          </a:schemeClr>
        </a:solidFill>
      </dgm:spPr>
      <dgm:t>
        <a:bodyPr/>
        <a:lstStyle/>
        <a:p>
          <a:r>
            <a:rPr lang="es-ES_tradnl" dirty="0" smtClean="0"/>
            <a:t>Diagnóstico biofísico y sociodinámico</a:t>
          </a:r>
          <a:endParaRPr lang="es-CO" dirty="0"/>
        </a:p>
      </dgm:t>
    </dgm:pt>
    <dgm:pt modelId="{452D07EA-4D9E-4EDF-873C-01CEBE3B8D52}" type="parTrans" cxnId="{A99C6DA2-2C22-4C17-A6BB-9354CA64A94C}">
      <dgm:prSet/>
      <dgm:spPr/>
      <dgm:t>
        <a:bodyPr/>
        <a:lstStyle/>
        <a:p>
          <a:endParaRPr lang="es-CO"/>
        </a:p>
      </dgm:t>
    </dgm:pt>
    <dgm:pt modelId="{8B570431-EE24-45B1-A9FE-A4F5FFF3C7B1}" type="sibTrans" cxnId="{A99C6DA2-2C22-4C17-A6BB-9354CA64A94C}">
      <dgm:prSet/>
      <dgm:spPr/>
      <dgm:t>
        <a:bodyPr/>
        <a:lstStyle/>
        <a:p>
          <a:endParaRPr lang="es-CO"/>
        </a:p>
      </dgm:t>
    </dgm:pt>
    <dgm:pt modelId="{183DEA6E-B3C4-4E3F-BFA2-790FA8043731}" type="pres">
      <dgm:prSet presAssocID="{EA267719-988F-4571-AE9B-C876CB89A8C2}" presName="Name0" presStyleCnt="0">
        <dgm:presLayoutVars>
          <dgm:dir/>
          <dgm:resizeHandles val="exact"/>
        </dgm:presLayoutVars>
      </dgm:prSet>
      <dgm:spPr/>
      <dgm:t>
        <a:bodyPr/>
        <a:lstStyle/>
        <a:p>
          <a:endParaRPr lang="es-CO"/>
        </a:p>
      </dgm:t>
    </dgm:pt>
    <dgm:pt modelId="{11D60E8B-EAFD-47AE-9CDD-B1D89195536B}" type="pres">
      <dgm:prSet presAssocID="{027C174C-D4A7-48F8-BC4B-1B1467705671}" presName="node" presStyleLbl="node1" presStyleIdx="0" presStyleCnt="10">
        <dgm:presLayoutVars>
          <dgm:bulletEnabled val="1"/>
        </dgm:presLayoutVars>
      </dgm:prSet>
      <dgm:spPr/>
      <dgm:t>
        <a:bodyPr/>
        <a:lstStyle/>
        <a:p>
          <a:endParaRPr lang="es-CO"/>
        </a:p>
      </dgm:t>
    </dgm:pt>
    <dgm:pt modelId="{4E440CBE-7C2D-495A-B482-D365754FF883}" type="pres">
      <dgm:prSet presAssocID="{4BAB29DA-92AD-4272-A2A1-8496F0182183}" presName="sibTrans" presStyleLbl="sibTrans1D1" presStyleIdx="0" presStyleCnt="9"/>
      <dgm:spPr/>
      <dgm:t>
        <a:bodyPr/>
        <a:lstStyle/>
        <a:p>
          <a:endParaRPr lang="es-CO"/>
        </a:p>
      </dgm:t>
    </dgm:pt>
    <dgm:pt modelId="{D46D3A09-F6A7-44E5-AC9E-A0419DE5E526}" type="pres">
      <dgm:prSet presAssocID="{4BAB29DA-92AD-4272-A2A1-8496F0182183}" presName="connectorText" presStyleLbl="sibTrans1D1" presStyleIdx="0" presStyleCnt="9"/>
      <dgm:spPr/>
      <dgm:t>
        <a:bodyPr/>
        <a:lstStyle/>
        <a:p>
          <a:endParaRPr lang="es-CO"/>
        </a:p>
      </dgm:t>
    </dgm:pt>
    <dgm:pt modelId="{0F2651BA-F4EE-480F-AA5A-C6F29D4D846B}" type="pres">
      <dgm:prSet presAssocID="{22CFFAD5-586C-43B9-A3FB-39425C356988}" presName="node" presStyleLbl="node1" presStyleIdx="1" presStyleCnt="10">
        <dgm:presLayoutVars>
          <dgm:bulletEnabled val="1"/>
        </dgm:presLayoutVars>
      </dgm:prSet>
      <dgm:spPr/>
      <dgm:t>
        <a:bodyPr/>
        <a:lstStyle/>
        <a:p>
          <a:endParaRPr lang="es-CO"/>
        </a:p>
      </dgm:t>
    </dgm:pt>
    <dgm:pt modelId="{7584918E-736C-4E26-9220-6CFF13127730}" type="pres">
      <dgm:prSet presAssocID="{8B570431-EE24-45B1-A9FE-A4F5FFF3C7B1}" presName="sibTrans" presStyleLbl="sibTrans1D1" presStyleIdx="1" presStyleCnt="9"/>
      <dgm:spPr/>
      <dgm:t>
        <a:bodyPr/>
        <a:lstStyle/>
        <a:p>
          <a:endParaRPr lang="es-CO"/>
        </a:p>
      </dgm:t>
    </dgm:pt>
    <dgm:pt modelId="{89664BA4-D22B-40E2-866C-7747DE8C166A}" type="pres">
      <dgm:prSet presAssocID="{8B570431-EE24-45B1-A9FE-A4F5FFF3C7B1}" presName="connectorText" presStyleLbl="sibTrans1D1" presStyleIdx="1" presStyleCnt="9"/>
      <dgm:spPr/>
      <dgm:t>
        <a:bodyPr/>
        <a:lstStyle/>
        <a:p>
          <a:endParaRPr lang="es-CO"/>
        </a:p>
      </dgm:t>
    </dgm:pt>
    <dgm:pt modelId="{48DCC056-ABD8-428C-8E29-680CAC5ADA0D}" type="pres">
      <dgm:prSet presAssocID="{49E04B06-D3CA-49DE-B71D-F0FBEF846B41}" presName="node" presStyleLbl="node1" presStyleIdx="2" presStyleCnt="10">
        <dgm:presLayoutVars>
          <dgm:bulletEnabled val="1"/>
        </dgm:presLayoutVars>
      </dgm:prSet>
      <dgm:spPr/>
      <dgm:t>
        <a:bodyPr/>
        <a:lstStyle/>
        <a:p>
          <a:endParaRPr lang="es-CO"/>
        </a:p>
      </dgm:t>
    </dgm:pt>
    <dgm:pt modelId="{E72A233C-2CFE-4ECF-A81E-D6923705A1A3}" type="pres">
      <dgm:prSet presAssocID="{FF7DA310-3CD8-46A7-8922-CD3356504973}" presName="sibTrans" presStyleLbl="sibTrans1D1" presStyleIdx="2" presStyleCnt="9"/>
      <dgm:spPr/>
      <dgm:t>
        <a:bodyPr/>
        <a:lstStyle/>
        <a:p>
          <a:endParaRPr lang="es-CO"/>
        </a:p>
      </dgm:t>
    </dgm:pt>
    <dgm:pt modelId="{DC3E4AE5-CC6E-43D7-95DC-18BDA663B13F}" type="pres">
      <dgm:prSet presAssocID="{FF7DA310-3CD8-46A7-8922-CD3356504973}" presName="connectorText" presStyleLbl="sibTrans1D1" presStyleIdx="2" presStyleCnt="9"/>
      <dgm:spPr/>
      <dgm:t>
        <a:bodyPr/>
        <a:lstStyle/>
        <a:p>
          <a:endParaRPr lang="es-CO"/>
        </a:p>
      </dgm:t>
    </dgm:pt>
    <dgm:pt modelId="{FB687167-C70E-4057-AE04-05B2FBD85D9F}" type="pres">
      <dgm:prSet presAssocID="{7058AAAD-B7B5-4B55-A7A2-53E176CC6E4B}" presName="node" presStyleLbl="node1" presStyleIdx="3" presStyleCnt="10">
        <dgm:presLayoutVars>
          <dgm:bulletEnabled val="1"/>
        </dgm:presLayoutVars>
      </dgm:prSet>
      <dgm:spPr/>
      <dgm:t>
        <a:bodyPr/>
        <a:lstStyle/>
        <a:p>
          <a:endParaRPr lang="es-CO"/>
        </a:p>
      </dgm:t>
    </dgm:pt>
    <dgm:pt modelId="{D636F425-4787-4C02-B587-45E94F825A2F}" type="pres">
      <dgm:prSet presAssocID="{A0261676-BF4F-4A46-A1CB-1F74B728062E}" presName="sibTrans" presStyleLbl="sibTrans1D1" presStyleIdx="3" presStyleCnt="9"/>
      <dgm:spPr/>
      <dgm:t>
        <a:bodyPr/>
        <a:lstStyle/>
        <a:p>
          <a:endParaRPr lang="es-CO"/>
        </a:p>
      </dgm:t>
    </dgm:pt>
    <dgm:pt modelId="{740C8B7C-5B66-456F-95CA-48391D84CB5A}" type="pres">
      <dgm:prSet presAssocID="{A0261676-BF4F-4A46-A1CB-1F74B728062E}" presName="connectorText" presStyleLbl="sibTrans1D1" presStyleIdx="3" presStyleCnt="9"/>
      <dgm:spPr/>
      <dgm:t>
        <a:bodyPr/>
        <a:lstStyle/>
        <a:p>
          <a:endParaRPr lang="es-CO"/>
        </a:p>
      </dgm:t>
    </dgm:pt>
    <dgm:pt modelId="{4A834E05-DCF6-45B2-81A5-9D5BE547FA85}" type="pres">
      <dgm:prSet presAssocID="{59D3C1BF-915A-49CB-934D-89C4C1E3D589}" presName="node" presStyleLbl="node1" presStyleIdx="4" presStyleCnt="10">
        <dgm:presLayoutVars>
          <dgm:bulletEnabled val="1"/>
        </dgm:presLayoutVars>
      </dgm:prSet>
      <dgm:spPr/>
      <dgm:t>
        <a:bodyPr/>
        <a:lstStyle/>
        <a:p>
          <a:endParaRPr lang="es-CO"/>
        </a:p>
      </dgm:t>
    </dgm:pt>
    <dgm:pt modelId="{CAF7AF74-652C-4B0A-9579-5374DA118731}" type="pres">
      <dgm:prSet presAssocID="{440E5239-21C7-4FE4-AAFB-FA946CF8263D}" presName="sibTrans" presStyleLbl="sibTrans1D1" presStyleIdx="4" presStyleCnt="9"/>
      <dgm:spPr/>
      <dgm:t>
        <a:bodyPr/>
        <a:lstStyle/>
        <a:p>
          <a:endParaRPr lang="es-CO"/>
        </a:p>
      </dgm:t>
    </dgm:pt>
    <dgm:pt modelId="{3F7F54CF-76EF-4BCF-91A1-150A33AC5B95}" type="pres">
      <dgm:prSet presAssocID="{440E5239-21C7-4FE4-AAFB-FA946CF8263D}" presName="connectorText" presStyleLbl="sibTrans1D1" presStyleIdx="4" presStyleCnt="9"/>
      <dgm:spPr/>
      <dgm:t>
        <a:bodyPr/>
        <a:lstStyle/>
        <a:p>
          <a:endParaRPr lang="es-CO"/>
        </a:p>
      </dgm:t>
    </dgm:pt>
    <dgm:pt modelId="{36103AD0-1B28-4D6E-9A80-A0FB612BC4C3}" type="pres">
      <dgm:prSet presAssocID="{F6AD938F-468B-45DE-9510-8A9F6B76D374}" presName="node" presStyleLbl="node1" presStyleIdx="5" presStyleCnt="10">
        <dgm:presLayoutVars>
          <dgm:bulletEnabled val="1"/>
        </dgm:presLayoutVars>
      </dgm:prSet>
      <dgm:spPr/>
      <dgm:t>
        <a:bodyPr/>
        <a:lstStyle/>
        <a:p>
          <a:endParaRPr lang="es-CO"/>
        </a:p>
      </dgm:t>
    </dgm:pt>
    <dgm:pt modelId="{85B5C963-799A-4E28-BD4F-C0FDC6915CBB}" type="pres">
      <dgm:prSet presAssocID="{A1E02F9E-167C-43C5-95BB-DABD1B3C3574}" presName="sibTrans" presStyleLbl="sibTrans1D1" presStyleIdx="5" presStyleCnt="9"/>
      <dgm:spPr/>
      <dgm:t>
        <a:bodyPr/>
        <a:lstStyle/>
        <a:p>
          <a:endParaRPr lang="es-CO"/>
        </a:p>
      </dgm:t>
    </dgm:pt>
    <dgm:pt modelId="{F801187C-9CD6-49B3-A706-D657BAC675CC}" type="pres">
      <dgm:prSet presAssocID="{A1E02F9E-167C-43C5-95BB-DABD1B3C3574}" presName="connectorText" presStyleLbl="sibTrans1D1" presStyleIdx="5" presStyleCnt="9"/>
      <dgm:spPr/>
      <dgm:t>
        <a:bodyPr/>
        <a:lstStyle/>
        <a:p>
          <a:endParaRPr lang="es-CO"/>
        </a:p>
      </dgm:t>
    </dgm:pt>
    <dgm:pt modelId="{675BE0EE-5C8A-447D-932B-CD68AC0AF160}" type="pres">
      <dgm:prSet presAssocID="{68474712-09B5-4031-AE06-F81F12225C44}" presName="node" presStyleLbl="node1" presStyleIdx="6" presStyleCnt="10">
        <dgm:presLayoutVars>
          <dgm:bulletEnabled val="1"/>
        </dgm:presLayoutVars>
      </dgm:prSet>
      <dgm:spPr/>
      <dgm:t>
        <a:bodyPr/>
        <a:lstStyle/>
        <a:p>
          <a:endParaRPr lang="es-CO"/>
        </a:p>
      </dgm:t>
    </dgm:pt>
    <dgm:pt modelId="{8D18458E-974A-4EC8-B3AD-4E91720E950E}" type="pres">
      <dgm:prSet presAssocID="{2E4C33A6-ED7A-4F7E-BEC3-5FB5D84E87B7}" presName="sibTrans" presStyleLbl="sibTrans1D1" presStyleIdx="6" presStyleCnt="9"/>
      <dgm:spPr/>
      <dgm:t>
        <a:bodyPr/>
        <a:lstStyle/>
        <a:p>
          <a:endParaRPr lang="es-CO"/>
        </a:p>
      </dgm:t>
    </dgm:pt>
    <dgm:pt modelId="{B18D95D7-41EF-4999-8544-86B5624DCEF9}" type="pres">
      <dgm:prSet presAssocID="{2E4C33A6-ED7A-4F7E-BEC3-5FB5D84E87B7}" presName="connectorText" presStyleLbl="sibTrans1D1" presStyleIdx="6" presStyleCnt="9"/>
      <dgm:spPr/>
      <dgm:t>
        <a:bodyPr/>
        <a:lstStyle/>
        <a:p>
          <a:endParaRPr lang="es-CO"/>
        </a:p>
      </dgm:t>
    </dgm:pt>
    <dgm:pt modelId="{6C3EC8BB-14A4-41AA-9C18-6EC0744B33AA}" type="pres">
      <dgm:prSet presAssocID="{4D340750-FA9D-43B3-BB53-953D2DEE6114}" presName="node" presStyleLbl="node1" presStyleIdx="7" presStyleCnt="10">
        <dgm:presLayoutVars>
          <dgm:bulletEnabled val="1"/>
        </dgm:presLayoutVars>
      </dgm:prSet>
      <dgm:spPr/>
      <dgm:t>
        <a:bodyPr/>
        <a:lstStyle/>
        <a:p>
          <a:endParaRPr lang="es-CO"/>
        </a:p>
      </dgm:t>
    </dgm:pt>
    <dgm:pt modelId="{83B6EBAA-3C66-42D9-96C2-8C46C0A78026}" type="pres">
      <dgm:prSet presAssocID="{93A50DDC-234B-4C4E-8664-8AF456582C86}" presName="sibTrans" presStyleLbl="sibTrans1D1" presStyleIdx="7" presStyleCnt="9"/>
      <dgm:spPr/>
      <dgm:t>
        <a:bodyPr/>
        <a:lstStyle/>
        <a:p>
          <a:endParaRPr lang="es-CO"/>
        </a:p>
      </dgm:t>
    </dgm:pt>
    <dgm:pt modelId="{BCF50ECE-8E6E-478D-A965-C349A1B7F832}" type="pres">
      <dgm:prSet presAssocID="{93A50DDC-234B-4C4E-8664-8AF456582C86}" presName="connectorText" presStyleLbl="sibTrans1D1" presStyleIdx="7" presStyleCnt="9"/>
      <dgm:spPr/>
      <dgm:t>
        <a:bodyPr/>
        <a:lstStyle/>
        <a:p>
          <a:endParaRPr lang="es-CO"/>
        </a:p>
      </dgm:t>
    </dgm:pt>
    <dgm:pt modelId="{F571C87B-C857-4F2E-9C96-741ED6E64791}" type="pres">
      <dgm:prSet presAssocID="{114FE11B-E199-44A7-B390-EC8FE06B6933}" presName="node" presStyleLbl="node1" presStyleIdx="8" presStyleCnt="10">
        <dgm:presLayoutVars>
          <dgm:bulletEnabled val="1"/>
        </dgm:presLayoutVars>
      </dgm:prSet>
      <dgm:spPr/>
      <dgm:t>
        <a:bodyPr/>
        <a:lstStyle/>
        <a:p>
          <a:endParaRPr lang="es-CO"/>
        </a:p>
      </dgm:t>
    </dgm:pt>
    <dgm:pt modelId="{56E003D1-62E6-4CBF-AD69-FCB95F7D34B0}" type="pres">
      <dgm:prSet presAssocID="{56CE95DB-B580-44A7-9D03-071F243E49A3}" presName="sibTrans" presStyleLbl="sibTrans1D1" presStyleIdx="8" presStyleCnt="9"/>
      <dgm:spPr/>
      <dgm:t>
        <a:bodyPr/>
        <a:lstStyle/>
        <a:p>
          <a:endParaRPr lang="es-CO"/>
        </a:p>
      </dgm:t>
    </dgm:pt>
    <dgm:pt modelId="{CC1549F7-91F9-463D-AB9A-55CF001A95EF}" type="pres">
      <dgm:prSet presAssocID="{56CE95DB-B580-44A7-9D03-071F243E49A3}" presName="connectorText" presStyleLbl="sibTrans1D1" presStyleIdx="8" presStyleCnt="9"/>
      <dgm:spPr/>
      <dgm:t>
        <a:bodyPr/>
        <a:lstStyle/>
        <a:p>
          <a:endParaRPr lang="es-CO"/>
        </a:p>
      </dgm:t>
    </dgm:pt>
    <dgm:pt modelId="{E9826CD0-FF5E-4E5B-8925-63308567627A}" type="pres">
      <dgm:prSet presAssocID="{1842BF36-7152-42B9-8F62-B1D37042FFE3}" presName="node" presStyleLbl="node1" presStyleIdx="9" presStyleCnt="10">
        <dgm:presLayoutVars>
          <dgm:bulletEnabled val="1"/>
        </dgm:presLayoutVars>
      </dgm:prSet>
      <dgm:spPr/>
      <dgm:t>
        <a:bodyPr/>
        <a:lstStyle/>
        <a:p>
          <a:endParaRPr lang="es-CO"/>
        </a:p>
      </dgm:t>
    </dgm:pt>
  </dgm:ptLst>
  <dgm:cxnLst>
    <dgm:cxn modelId="{AD34CF8F-7437-47D7-B547-5E5BF71D941B}" srcId="{EA267719-988F-4571-AE9B-C876CB89A8C2}" destId="{114FE11B-E199-44A7-B390-EC8FE06B6933}" srcOrd="8" destOrd="0" parTransId="{A2A58326-6076-43D6-9CC2-C90FD5C3A5E1}" sibTransId="{56CE95DB-B580-44A7-9D03-071F243E49A3}"/>
    <dgm:cxn modelId="{73D05F94-5B29-4C3F-B4F7-63A777790AAC}" type="presOf" srcId="{027C174C-D4A7-48F8-BC4B-1B1467705671}" destId="{11D60E8B-EAFD-47AE-9CDD-B1D89195536B}" srcOrd="0" destOrd="0" presId="urn:microsoft.com/office/officeart/2005/8/layout/bProcess3"/>
    <dgm:cxn modelId="{26D0C13F-16CB-4432-9CC4-048EB158C3D8}" srcId="{EA267719-988F-4571-AE9B-C876CB89A8C2}" destId="{1842BF36-7152-42B9-8F62-B1D37042FFE3}" srcOrd="9" destOrd="0" parTransId="{E10B30CB-6FBB-481A-8D25-6CD4B1694A6F}" sibTransId="{CFADF3C2-8AD3-414D-9C6B-CEA84162DC90}"/>
    <dgm:cxn modelId="{01E5269B-2B3A-4E6D-B897-E10D1AA5E1DA}" srcId="{EA267719-988F-4571-AE9B-C876CB89A8C2}" destId="{7058AAAD-B7B5-4B55-A7A2-53E176CC6E4B}" srcOrd="3" destOrd="0" parTransId="{12C5C2F8-85CE-485F-99CD-24790CA972C5}" sibTransId="{A0261676-BF4F-4A46-A1CB-1F74B728062E}"/>
    <dgm:cxn modelId="{2BA01597-4679-4210-9703-FDB6918FAEA9}" type="presOf" srcId="{49E04B06-D3CA-49DE-B71D-F0FBEF846B41}" destId="{48DCC056-ABD8-428C-8E29-680CAC5ADA0D}" srcOrd="0" destOrd="0" presId="urn:microsoft.com/office/officeart/2005/8/layout/bProcess3"/>
    <dgm:cxn modelId="{92FD3E57-A4AC-4F34-9E5D-D2879373BBA1}" type="presOf" srcId="{4D340750-FA9D-43B3-BB53-953D2DEE6114}" destId="{6C3EC8BB-14A4-41AA-9C18-6EC0744B33AA}" srcOrd="0" destOrd="0" presId="urn:microsoft.com/office/officeart/2005/8/layout/bProcess3"/>
    <dgm:cxn modelId="{6582FB68-A78B-44A2-8551-3D3925356507}" type="presOf" srcId="{22CFFAD5-586C-43B9-A3FB-39425C356988}" destId="{0F2651BA-F4EE-480F-AA5A-C6F29D4D846B}" srcOrd="0" destOrd="0" presId="urn:microsoft.com/office/officeart/2005/8/layout/bProcess3"/>
    <dgm:cxn modelId="{B1F849F0-3EEA-478D-8278-0FA68C994776}" type="presOf" srcId="{A1E02F9E-167C-43C5-95BB-DABD1B3C3574}" destId="{85B5C963-799A-4E28-BD4F-C0FDC6915CBB}" srcOrd="0" destOrd="0" presId="urn:microsoft.com/office/officeart/2005/8/layout/bProcess3"/>
    <dgm:cxn modelId="{F8EBE43D-702B-480D-9CD4-14AA1B1394FE}" type="presOf" srcId="{A0261676-BF4F-4A46-A1CB-1F74B728062E}" destId="{740C8B7C-5B66-456F-95CA-48391D84CB5A}" srcOrd="1" destOrd="0" presId="urn:microsoft.com/office/officeart/2005/8/layout/bProcess3"/>
    <dgm:cxn modelId="{3342BA16-743F-4B17-B93A-13FF3AA9AB2F}" type="presOf" srcId="{EA267719-988F-4571-AE9B-C876CB89A8C2}" destId="{183DEA6E-B3C4-4E3F-BFA2-790FA8043731}" srcOrd="0" destOrd="0" presId="urn:microsoft.com/office/officeart/2005/8/layout/bProcess3"/>
    <dgm:cxn modelId="{89F527A7-0448-45DF-A117-06AA6D614D31}" type="presOf" srcId="{114FE11B-E199-44A7-B390-EC8FE06B6933}" destId="{F571C87B-C857-4F2E-9C96-741ED6E64791}" srcOrd="0" destOrd="0" presId="urn:microsoft.com/office/officeart/2005/8/layout/bProcess3"/>
    <dgm:cxn modelId="{B4278721-72CF-4D33-BB9F-CD1FAABAEA9E}" srcId="{EA267719-988F-4571-AE9B-C876CB89A8C2}" destId="{4D340750-FA9D-43B3-BB53-953D2DEE6114}" srcOrd="7" destOrd="0" parTransId="{B722E4AB-8FED-4168-A594-11C63B7EBF43}" sibTransId="{93A50DDC-234B-4C4E-8664-8AF456582C86}"/>
    <dgm:cxn modelId="{1D77B9CD-FA28-4055-BE57-20BADF849BF3}" srcId="{EA267719-988F-4571-AE9B-C876CB89A8C2}" destId="{68474712-09B5-4031-AE06-F81F12225C44}" srcOrd="6" destOrd="0" parTransId="{E9AE2D78-A2F8-4C5F-9598-0E35852206CA}" sibTransId="{2E4C33A6-ED7A-4F7E-BEC3-5FB5D84E87B7}"/>
    <dgm:cxn modelId="{948C6FC9-234D-40F4-8A36-ED6E6E2C43A4}" type="presOf" srcId="{56CE95DB-B580-44A7-9D03-071F243E49A3}" destId="{56E003D1-62E6-4CBF-AD69-FCB95F7D34B0}" srcOrd="0" destOrd="0" presId="urn:microsoft.com/office/officeart/2005/8/layout/bProcess3"/>
    <dgm:cxn modelId="{67202135-7582-4C2B-9C82-2480270CFED3}" type="presOf" srcId="{FF7DA310-3CD8-46A7-8922-CD3356504973}" destId="{E72A233C-2CFE-4ECF-A81E-D6923705A1A3}" srcOrd="0" destOrd="0" presId="urn:microsoft.com/office/officeart/2005/8/layout/bProcess3"/>
    <dgm:cxn modelId="{D7B3CB89-A8EE-45BB-9696-76FE9AFE99A5}" srcId="{EA267719-988F-4571-AE9B-C876CB89A8C2}" destId="{49E04B06-D3CA-49DE-B71D-F0FBEF846B41}" srcOrd="2" destOrd="0" parTransId="{1F9EBEFC-940C-45C3-9656-5AB2B6241065}" sibTransId="{FF7DA310-3CD8-46A7-8922-CD3356504973}"/>
    <dgm:cxn modelId="{7CE86998-3F80-40AD-B1E3-63A9E063743E}" type="presOf" srcId="{4BAB29DA-92AD-4272-A2A1-8496F0182183}" destId="{4E440CBE-7C2D-495A-B482-D365754FF883}" srcOrd="0" destOrd="0" presId="urn:microsoft.com/office/officeart/2005/8/layout/bProcess3"/>
    <dgm:cxn modelId="{35AE8202-0385-49A8-9890-E470EE5D7656}" type="presOf" srcId="{F6AD938F-468B-45DE-9510-8A9F6B76D374}" destId="{36103AD0-1B28-4D6E-9A80-A0FB612BC4C3}" srcOrd="0" destOrd="0" presId="urn:microsoft.com/office/officeart/2005/8/layout/bProcess3"/>
    <dgm:cxn modelId="{08B70F20-8BAC-4738-B47C-D2B041A759F1}" type="presOf" srcId="{4BAB29DA-92AD-4272-A2A1-8496F0182183}" destId="{D46D3A09-F6A7-44E5-AC9E-A0419DE5E526}" srcOrd="1" destOrd="0" presId="urn:microsoft.com/office/officeart/2005/8/layout/bProcess3"/>
    <dgm:cxn modelId="{F3F5D7DD-F313-45F8-986B-B10FB417C2BA}" type="presOf" srcId="{93A50DDC-234B-4C4E-8664-8AF456582C86}" destId="{BCF50ECE-8E6E-478D-A965-C349A1B7F832}" srcOrd="1" destOrd="0" presId="urn:microsoft.com/office/officeart/2005/8/layout/bProcess3"/>
    <dgm:cxn modelId="{A9CFB08B-D0E6-4613-9CD3-BA476344BD88}" type="presOf" srcId="{56CE95DB-B580-44A7-9D03-071F243E49A3}" destId="{CC1549F7-91F9-463D-AB9A-55CF001A95EF}" srcOrd="1" destOrd="0" presId="urn:microsoft.com/office/officeart/2005/8/layout/bProcess3"/>
    <dgm:cxn modelId="{4F502AB0-0781-4C39-9705-B7BA84488403}" type="presOf" srcId="{7058AAAD-B7B5-4B55-A7A2-53E176CC6E4B}" destId="{FB687167-C70E-4057-AE04-05B2FBD85D9F}" srcOrd="0" destOrd="0" presId="urn:microsoft.com/office/officeart/2005/8/layout/bProcess3"/>
    <dgm:cxn modelId="{DC777950-FA90-41F3-8BBD-52DEF593D5CC}" type="presOf" srcId="{A1E02F9E-167C-43C5-95BB-DABD1B3C3574}" destId="{F801187C-9CD6-49B3-A706-D657BAC675CC}" srcOrd="1" destOrd="0" presId="urn:microsoft.com/office/officeart/2005/8/layout/bProcess3"/>
    <dgm:cxn modelId="{356936A5-65D8-4660-9DE4-CB5BD0AB5DB1}" type="presOf" srcId="{A0261676-BF4F-4A46-A1CB-1F74B728062E}" destId="{D636F425-4787-4C02-B587-45E94F825A2F}" srcOrd="0" destOrd="0" presId="urn:microsoft.com/office/officeart/2005/8/layout/bProcess3"/>
    <dgm:cxn modelId="{5FFF71F1-615F-4A01-A52F-9BE30E78F747}" type="presOf" srcId="{FF7DA310-3CD8-46A7-8922-CD3356504973}" destId="{DC3E4AE5-CC6E-43D7-95DC-18BDA663B13F}" srcOrd="1" destOrd="0" presId="urn:microsoft.com/office/officeart/2005/8/layout/bProcess3"/>
    <dgm:cxn modelId="{A99C6DA2-2C22-4C17-A6BB-9354CA64A94C}" srcId="{EA267719-988F-4571-AE9B-C876CB89A8C2}" destId="{22CFFAD5-586C-43B9-A3FB-39425C356988}" srcOrd="1" destOrd="0" parTransId="{452D07EA-4D9E-4EDF-873C-01CEBE3B8D52}" sibTransId="{8B570431-EE24-45B1-A9FE-A4F5FFF3C7B1}"/>
    <dgm:cxn modelId="{64C5B8A4-1825-45AA-AA33-BDBA8C983B60}" type="presOf" srcId="{8B570431-EE24-45B1-A9FE-A4F5FFF3C7B1}" destId="{7584918E-736C-4E26-9220-6CFF13127730}" srcOrd="0" destOrd="0" presId="urn:microsoft.com/office/officeart/2005/8/layout/bProcess3"/>
    <dgm:cxn modelId="{BC84C847-1555-4A00-8511-E8A6C6F8A3D6}" srcId="{EA267719-988F-4571-AE9B-C876CB89A8C2}" destId="{59D3C1BF-915A-49CB-934D-89C4C1E3D589}" srcOrd="4" destOrd="0" parTransId="{F8F78601-0D67-48BA-A90A-492000FCE62F}" sibTransId="{440E5239-21C7-4FE4-AAFB-FA946CF8263D}"/>
    <dgm:cxn modelId="{ABEA76F5-60E3-4978-9AA1-7EDE26DF369C}" type="presOf" srcId="{440E5239-21C7-4FE4-AAFB-FA946CF8263D}" destId="{3F7F54CF-76EF-4BCF-91A1-150A33AC5B95}" srcOrd="1" destOrd="0" presId="urn:microsoft.com/office/officeart/2005/8/layout/bProcess3"/>
    <dgm:cxn modelId="{07655AFF-9E6F-4C1A-A205-BAF254789C44}" srcId="{EA267719-988F-4571-AE9B-C876CB89A8C2}" destId="{F6AD938F-468B-45DE-9510-8A9F6B76D374}" srcOrd="5" destOrd="0" parTransId="{E19AE27E-8CEF-4D46-9C0A-F7537D4A4DE4}" sibTransId="{A1E02F9E-167C-43C5-95BB-DABD1B3C3574}"/>
    <dgm:cxn modelId="{D8EBD56F-27CC-4999-9FDD-0D957C147F39}" type="presOf" srcId="{2E4C33A6-ED7A-4F7E-BEC3-5FB5D84E87B7}" destId="{B18D95D7-41EF-4999-8544-86B5624DCEF9}" srcOrd="1" destOrd="0" presId="urn:microsoft.com/office/officeart/2005/8/layout/bProcess3"/>
    <dgm:cxn modelId="{1A17EF6A-E7DB-4584-9BB5-9EDE7B1FE309}" type="presOf" srcId="{8B570431-EE24-45B1-A9FE-A4F5FFF3C7B1}" destId="{89664BA4-D22B-40E2-866C-7747DE8C166A}" srcOrd="1" destOrd="0" presId="urn:microsoft.com/office/officeart/2005/8/layout/bProcess3"/>
    <dgm:cxn modelId="{EF99FBA5-0751-495B-B278-77B6D97DDC21}" type="presOf" srcId="{440E5239-21C7-4FE4-AAFB-FA946CF8263D}" destId="{CAF7AF74-652C-4B0A-9579-5374DA118731}" srcOrd="0" destOrd="0" presId="urn:microsoft.com/office/officeart/2005/8/layout/bProcess3"/>
    <dgm:cxn modelId="{83598EC8-C4EE-4B49-BED7-86AA63599196}" srcId="{EA267719-988F-4571-AE9B-C876CB89A8C2}" destId="{027C174C-D4A7-48F8-BC4B-1B1467705671}" srcOrd="0" destOrd="0" parTransId="{64B7D8FF-7C2E-4093-A373-040F7A67430B}" sibTransId="{4BAB29DA-92AD-4272-A2A1-8496F0182183}"/>
    <dgm:cxn modelId="{843A74BD-C06E-4902-A773-AAFF20E101CE}" type="presOf" srcId="{1842BF36-7152-42B9-8F62-B1D37042FFE3}" destId="{E9826CD0-FF5E-4E5B-8925-63308567627A}" srcOrd="0" destOrd="0" presId="urn:microsoft.com/office/officeart/2005/8/layout/bProcess3"/>
    <dgm:cxn modelId="{75851555-0914-41C3-A3FB-073C72F1E863}" type="presOf" srcId="{93A50DDC-234B-4C4E-8664-8AF456582C86}" destId="{83B6EBAA-3C66-42D9-96C2-8C46C0A78026}" srcOrd="0" destOrd="0" presId="urn:microsoft.com/office/officeart/2005/8/layout/bProcess3"/>
    <dgm:cxn modelId="{265AB593-9BA5-4107-80E9-290565BF05B8}" type="presOf" srcId="{68474712-09B5-4031-AE06-F81F12225C44}" destId="{675BE0EE-5C8A-447D-932B-CD68AC0AF160}" srcOrd="0" destOrd="0" presId="urn:microsoft.com/office/officeart/2005/8/layout/bProcess3"/>
    <dgm:cxn modelId="{994C65FF-1E30-43DC-B0FD-09B72E73D386}" type="presOf" srcId="{59D3C1BF-915A-49CB-934D-89C4C1E3D589}" destId="{4A834E05-DCF6-45B2-81A5-9D5BE547FA85}" srcOrd="0" destOrd="0" presId="urn:microsoft.com/office/officeart/2005/8/layout/bProcess3"/>
    <dgm:cxn modelId="{3AE441C0-1C12-4FFC-994E-BED92AD6E424}" type="presOf" srcId="{2E4C33A6-ED7A-4F7E-BEC3-5FB5D84E87B7}" destId="{8D18458E-974A-4EC8-B3AD-4E91720E950E}" srcOrd="0" destOrd="0" presId="urn:microsoft.com/office/officeart/2005/8/layout/bProcess3"/>
    <dgm:cxn modelId="{9242AADC-919B-4BEA-9444-B1555065024F}" type="presParOf" srcId="{183DEA6E-B3C4-4E3F-BFA2-790FA8043731}" destId="{11D60E8B-EAFD-47AE-9CDD-B1D89195536B}" srcOrd="0" destOrd="0" presId="urn:microsoft.com/office/officeart/2005/8/layout/bProcess3"/>
    <dgm:cxn modelId="{80846C4C-939E-40BC-B396-D89BE35D000B}" type="presParOf" srcId="{183DEA6E-B3C4-4E3F-BFA2-790FA8043731}" destId="{4E440CBE-7C2D-495A-B482-D365754FF883}" srcOrd="1" destOrd="0" presId="urn:microsoft.com/office/officeart/2005/8/layout/bProcess3"/>
    <dgm:cxn modelId="{DEB198F7-6A6D-41FC-9C80-44DB60B455DF}" type="presParOf" srcId="{4E440CBE-7C2D-495A-B482-D365754FF883}" destId="{D46D3A09-F6A7-44E5-AC9E-A0419DE5E526}" srcOrd="0" destOrd="0" presId="urn:microsoft.com/office/officeart/2005/8/layout/bProcess3"/>
    <dgm:cxn modelId="{4EAB7D18-D7AF-46B3-B1FB-803E6EFB82F2}" type="presParOf" srcId="{183DEA6E-B3C4-4E3F-BFA2-790FA8043731}" destId="{0F2651BA-F4EE-480F-AA5A-C6F29D4D846B}" srcOrd="2" destOrd="0" presId="urn:microsoft.com/office/officeart/2005/8/layout/bProcess3"/>
    <dgm:cxn modelId="{86BD4CC3-AFD1-4ACB-AE95-8F5658DF02D3}" type="presParOf" srcId="{183DEA6E-B3C4-4E3F-BFA2-790FA8043731}" destId="{7584918E-736C-4E26-9220-6CFF13127730}" srcOrd="3" destOrd="0" presId="urn:microsoft.com/office/officeart/2005/8/layout/bProcess3"/>
    <dgm:cxn modelId="{B9A25AEE-EBC3-426E-926A-198217AF8A6B}" type="presParOf" srcId="{7584918E-736C-4E26-9220-6CFF13127730}" destId="{89664BA4-D22B-40E2-866C-7747DE8C166A}" srcOrd="0" destOrd="0" presId="urn:microsoft.com/office/officeart/2005/8/layout/bProcess3"/>
    <dgm:cxn modelId="{D7E4DA7E-3CF2-4733-AFD3-64B9159BA524}" type="presParOf" srcId="{183DEA6E-B3C4-4E3F-BFA2-790FA8043731}" destId="{48DCC056-ABD8-428C-8E29-680CAC5ADA0D}" srcOrd="4" destOrd="0" presId="urn:microsoft.com/office/officeart/2005/8/layout/bProcess3"/>
    <dgm:cxn modelId="{53856C6D-0B5E-4C5F-8968-888368C5BC47}" type="presParOf" srcId="{183DEA6E-B3C4-4E3F-BFA2-790FA8043731}" destId="{E72A233C-2CFE-4ECF-A81E-D6923705A1A3}" srcOrd="5" destOrd="0" presId="urn:microsoft.com/office/officeart/2005/8/layout/bProcess3"/>
    <dgm:cxn modelId="{3919ADC1-81AF-40C3-8E23-DF17C78397CF}" type="presParOf" srcId="{E72A233C-2CFE-4ECF-A81E-D6923705A1A3}" destId="{DC3E4AE5-CC6E-43D7-95DC-18BDA663B13F}" srcOrd="0" destOrd="0" presId="urn:microsoft.com/office/officeart/2005/8/layout/bProcess3"/>
    <dgm:cxn modelId="{0D8F0E65-050A-42EF-878E-FD242B7F8FF4}" type="presParOf" srcId="{183DEA6E-B3C4-4E3F-BFA2-790FA8043731}" destId="{FB687167-C70E-4057-AE04-05B2FBD85D9F}" srcOrd="6" destOrd="0" presId="urn:microsoft.com/office/officeart/2005/8/layout/bProcess3"/>
    <dgm:cxn modelId="{3B011EFE-7497-4C20-AD2D-75A75DCEE572}" type="presParOf" srcId="{183DEA6E-B3C4-4E3F-BFA2-790FA8043731}" destId="{D636F425-4787-4C02-B587-45E94F825A2F}" srcOrd="7" destOrd="0" presId="urn:microsoft.com/office/officeart/2005/8/layout/bProcess3"/>
    <dgm:cxn modelId="{793B9D7D-4475-4979-9517-A9CE5C0AEE8E}" type="presParOf" srcId="{D636F425-4787-4C02-B587-45E94F825A2F}" destId="{740C8B7C-5B66-456F-95CA-48391D84CB5A}" srcOrd="0" destOrd="0" presId="urn:microsoft.com/office/officeart/2005/8/layout/bProcess3"/>
    <dgm:cxn modelId="{38B0834D-A4B6-43CA-97BD-0D1C01795651}" type="presParOf" srcId="{183DEA6E-B3C4-4E3F-BFA2-790FA8043731}" destId="{4A834E05-DCF6-45B2-81A5-9D5BE547FA85}" srcOrd="8" destOrd="0" presId="urn:microsoft.com/office/officeart/2005/8/layout/bProcess3"/>
    <dgm:cxn modelId="{ADD8F4E2-16A5-4B0B-ABD2-338235A45798}" type="presParOf" srcId="{183DEA6E-B3C4-4E3F-BFA2-790FA8043731}" destId="{CAF7AF74-652C-4B0A-9579-5374DA118731}" srcOrd="9" destOrd="0" presId="urn:microsoft.com/office/officeart/2005/8/layout/bProcess3"/>
    <dgm:cxn modelId="{68CC1A72-1C70-4FA0-81C0-C88ACB3BE3C1}" type="presParOf" srcId="{CAF7AF74-652C-4B0A-9579-5374DA118731}" destId="{3F7F54CF-76EF-4BCF-91A1-150A33AC5B95}" srcOrd="0" destOrd="0" presId="urn:microsoft.com/office/officeart/2005/8/layout/bProcess3"/>
    <dgm:cxn modelId="{E0FE81FA-711E-44B5-8AAE-B8E3565E9877}" type="presParOf" srcId="{183DEA6E-B3C4-4E3F-BFA2-790FA8043731}" destId="{36103AD0-1B28-4D6E-9A80-A0FB612BC4C3}" srcOrd="10" destOrd="0" presId="urn:microsoft.com/office/officeart/2005/8/layout/bProcess3"/>
    <dgm:cxn modelId="{684B94E3-33C2-4A0D-906D-E2B729637C88}" type="presParOf" srcId="{183DEA6E-B3C4-4E3F-BFA2-790FA8043731}" destId="{85B5C963-799A-4E28-BD4F-C0FDC6915CBB}" srcOrd="11" destOrd="0" presId="urn:microsoft.com/office/officeart/2005/8/layout/bProcess3"/>
    <dgm:cxn modelId="{412361A1-844E-4DD8-A4F5-93295E3F3F01}" type="presParOf" srcId="{85B5C963-799A-4E28-BD4F-C0FDC6915CBB}" destId="{F801187C-9CD6-49B3-A706-D657BAC675CC}" srcOrd="0" destOrd="0" presId="urn:microsoft.com/office/officeart/2005/8/layout/bProcess3"/>
    <dgm:cxn modelId="{FD9CAFDF-ED7A-41DA-A0D5-27235BC4585D}" type="presParOf" srcId="{183DEA6E-B3C4-4E3F-BFA2-790FA8043731}" destId="{675BE0EE-5C8A-447D-932B-CD68AC0AF160}" srcOrd="12" destOrd="0" presId="urn:microsoft.com/office/officeart/2005/8/layout/bProcess3"/>
    <dgm:cxn modelId="{3A3CF0B2-BAEB-4CD8-B947-AE891F7DF140}" type="presParOf" srcId="{183DEA6E-B3C4-4E3F-BFA2-790FA8043731}" destId="{8D18458E-974A-4EC8-B3AD-4E91720E950E}" srcOrd="13" destOrd="0" presId="urn:microsoft.com/office/officeart/2005/8/layout/bProcess3"/>
    <dgm:cxn modelId="{F0C116C9-AC77-4AC8-8A5D-4465930485E9}" type="presParOf" srcId="{8D18458E-974A-4EC8-B3AD-4E91720E950E}" destId="{B18D95D7-41EF-4999-8544-86B5624DCEF9}" srcOrd="0" destOrd="0" presId="urn:microsoft.com/office/officeart/2005/8/layout/bProcess3"/>
    <dgm:cxn modelId="{DC87A3C4-706E-4DAA-8C35-2993B19BCC81}" type="presParOf" srcId="{183DEA6E-B3C4-4E3F-BFA2-790FA8043731}" destId="{6C3EC8BB-14A4-41AA-9C18-6EC0744B33AA}" srcOrd="14" destOrd="0" presId="urn:microsoft.com/office/officeart/2005/8/layout/bProcess3"/>
    <dgm:cxn modelId="{EABE14A2-D386-49AF-B67F-D7602DC2A35D}" type="presParOf" srcId="{183DEA6E-B3C4-4E3F-BFA2-790FA8043731}" destId="{83B6EBAA-3C66-42D9-96C2-8C46C0A78026}" srcOrd="15" destOrd="0" presId="urn:microsoft.com/office/officeart/2005/8/layout/bProcess3"/>
    <dgm:cxn modelId="{CEBDE4B7-5817-4B0D-BD9E-046CA1C56008}" type="presParOf" srcId="{83B6EBAA-3C66-42D9-96C2-8C46C0A78026}" destId="{BCF50ECE-8E6E-478D-A965-C349A1B7F832}" srcOrd="0" destOrd="0" presId="urn:microsoft.com/office/officeart/2005/8/layout/bProcess3"/>
    <dgm:cxn modelId="{1732C19A-E485-481A-A544-2A0ED9A84241}" type="presParOf" srcId="{183DEA6E-B3C4-4E3F-BFA2-790FA8043731}" destId="{F571C87B-C857-4F2E-9C96-741ED6E64791}" srcOrd="16" destOrd="0" presId="urn:microsoft.com/office/officeart/2005/8/layout/bProcess3"/>
    <dgm:cxn modelId="{4FB77BEA-3268-4D14-BECF-B6F05E7BB698}" type="presParOf" srcId="{183DEA6E-B3C4-4E3F-BFA2-790FA8043731}" destId="{56E003D1-62E6-4CBF-AD69-FCB95F7D34B0}" srcOrd="17" destOrd="0" presId="urn:microsoft.com/office/officeart/2005/8/layout/bProcess3"/>
    <dgm:cxn modelId="{13EA0885-0016-4BDA-8AE7-943A009830E9}" type="presParOf" srcId="{56E003D1-62E6-4CBF-AD69-FCB95F7D34B0}" destId="{CC1549F7-91F9-463D-AB9A-55CF001A95EF}" srcOrd="0" destOrd="0" presId="urn:microsoft.com/office/officeart/2005/8/layout/bProcess3"/>
    <dgm:cxn modelId="{B1EA5BB3-3218-4E20-85FC-F5E62370346B}" type="presParOf" srcId="{183DEA6E-B3C4-4E3F-BFA2-790FA8043731}" destId="{E9826CD0-FF5E-4E5B-8925-63308567627A}" srcOrd="1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B98A9A-D2E1-491C-BED7-BD930F6758CF}" type="doc">
      <dgm:prSet loTypeId="urn:microsoft.com/office/officeart/2005/8/layout/pList2" loCatId="list" qsTypeId="urn:microsoft.com/office/officeart/2005/8/quickstyle/3d2" qsCatId="3D" csTypeId="urn:microsoft.com/office/officeart/2005/8/colors/colorful1" csCatId="colorful" phldr="1"/>
      <dgm:spPr/>
      <dgm:t>
        <a:bodyPr/>
        <a:lstStyle/>
        <a:p>
          <a:endParaRPr lang="es-ES"/>
        </a:p>
      </dgm:t>
    </dgm:pt>
    <dgm:pt modelId="{947B7222-3886-4856-9A34-5231B78B93BB}">
      <dgm:prSet phldrT="[Texto]" custT="1"/>
      <dgm:spPr/>
      <dgm:t>
        <a:bodyPr/>
        <a:lstStyle/>
        <a:p>
          <a:pPr algn="l"/>
          <a:r>
            <a:rPr lang="es-EC" sz="1800" u="sng" dirty="0" smtClean="0"/>
            <a:t>Componente </a:t>
          </a:r>
          <a:r>
            <a:rPr lang="es-ES" sz="1800" u="sng" dirty="0" smtClean="0"/>
            <a:t>físico</a:t>
          </a:r>
          <a:r>
            <a:rPr lang="es-EC" sz="1800" u="sng" dirty="0" smtClean="0">
              <a:latin typeface="Cambria" pitchFamily="18" charset="0"/>
            </a:rPr>
            <a:t> </a:t>
          </a:r>
          <a:endParaRPr lang="es-ES" sz="1800" u="sng" dirty="0">
            <a:latin typeface="Cambria" pitchFamily="18" charset="0"/>
          </a:endParaRPr>
        </a:p>
      </dgm:t>
    </dgm:pt>
    <dgm:pt modelId="{C966B7FA-FF2A-48C3-B075-A0A92A0AD676}" type="parTrans" cxnId="{447A19A1-88C7-4245-A9FE-C7A8F57C1BBB}">
      <dgm:prSet/>
      <dgm:spPr/>
      <dgm:t>
        <a:bodyPr/>
        <a:lstStyle/>
        <a:p>
          <a:endParaRPr lang="es-ES"/>
        </a:p>
      </dgm:t>
    </dgm:pt>
    <dgm:pt modelId="{4FCDFFA5-EDA4-4196-B949-4D76E841D817}" type="sibTrans" cxnId="{447A19A1-88C7-4245-A9FE-C7A8F57C1BBB}">
      <dgm:prSet/>
      <dgm:spPr/>
      <dgm:t>
        <a:bodyPr/>
        <a:lstStyle/>
        <a:p>
          <a:endParaRPr lang="es-ES"/>
        </a:p>
      </dgm:t>
    </dgm:pt>
    <dgm:pt modelId="{958D9349-9F19-4327-9433-CB1006B68365}">
      <dgm:prSet custT="1"/>
      <dgm:spPr/>
      <dgm:t>
        <a:bodyPr/>
        <a:lstStyle/>
        <a:p>
          <a:r>
            <a:rPr lang="es-EC" sz="1600" b="0" dirty="0" smtClean="0"/>
            <a:t>Hidrología</a:t>
          </a:r>
          <a:endParaRPr lang="es-CO" sz="1600" b="0" dirty="0"/>
        </a:p>
      </dgm:t>
    </dgm:pt>
    <dgm:pt modelId="{9A7AF5AC-1837-460B-8298-2C130B620338}" type="parTrans" cxnId="{A4449B31-28DB-4F68-993F-E989908BFD93}">
      <dgm:prSet/>
      <dgm:spPr/>
      <dgm:t>
        <a:bodyPr/>
        <a:lstStyle/>
        <a:p>
          <a:endParaRPr lang="es-CO"/>
        </a:p>
      </dgm:t>
    </dgm:pt>
    <dgm:pt modelId="{A15E0A16-A824-468E-B251-0AFC8F1B50F7}" type="sibTrans" cxnId="{A4449B31-28DB-4F68-993F-E989908BFD93}">
      <dgm:prSet/>
      <dgm:spPr/>
      <dgm:t>
        <a:bodyPr/>
        <a:lstStyle/>
        <a:p>
          <a:endParaRPr lang="es-CO"/>
        </a:p>
      </dgm:t>
    </dgm:pt>
    <dgm:pt modelId="{D3A00A94-BE02-4474-8CCB-EC5573A0A135}">
      <dgm:prSet custT="1"/>
      <dgm:spPr/>
      <dgm:t>
        <a:bodyPr/>
        <a:lstStyle/>
        <a:p>
          <a:r>
            <a:rPr lang="es-EC" sz="1600" b="0" dirty="0" smtClean="0"/>
            <a:t>Climatología</a:t>
          </a:r>
          <a:endParaRPr lang="es-CO" sz="1600" b="0" dirty="0"/>
        </a:p>
      </dgm:t>
    </dgm:pt>
    <dgm:pt modelId="{80D35361-E6D4-4696-AC36-00E237EAA21A}" type="parTrans" cxnId="{0EB1A164-202E-47E5-879F-17F1395BE911}">
      <dgm:prSet/>
      <dgm:spPr/>
      <dgm:t>
        <a:bodyPr/>
        <a:lstStyle/>
        <a:p>
          <a:endParaRPr lang="es-CO"/>
        </a:p>
      </dgm:t>
    </dgm:pt>
    <dgm:pt modelId="{8FA688D1-8259-450B-A551-433CD9894769}" type="sibTrans" cxnId="{0EB1A164-202E-47E5-879F-17F1395BE911}">
      <dgm:prSet/>
      <dgm:spPr/>
      <dgm:t>
        <a:bodyPr/>
        <a:lstStyle/>
        <a:p>
          <a:endParaRPr lang="es-CO"/>
        </a:p>
      </dgm:t>
    </dgm:pt>
    <dgm:pt modelId="{B7875243-54E2-4CF8-A365-A18A479F70F1}">
      <dgm:prSet custT="1"/>
      <dgm:spPr/>
      <dgm:t>
        <a:bodyPr/>
        <a:lstStyle/>
        <a:p>
          <a:r>
            <a:rPr lang="es-EC" sz="1600" b="0" dirty="0" smtClean="0"/>
            <a:t>Tipos de suelos</a:t>
          </a:r>
          <a:endParaRPr lang="es-CO" sz="1600" b="0" dirty="0"/>
        </a:p>
      </dgm:t>
    </dgm:pt>
    <dgm:pt modelId="{1B88913B-3C62-4A39-B1BA-0D982BB22D58}" type="parTrans" cxnId="{79111248-D168-4FB1-B876-D32247EAB60C}">
      <dgm:prSet/>
      <dgm:spPr/>
      <dgm:t>
        <a:bodyPr/>
        <a:lstStyle/>
        <a:p>
          <a:endParaRPr lang="es-CO"/>
        </a:p>
      </dgm:t>
    </dgm:pt>
    <dgm:pt modelId="{ED8E7AF0-54E3-4583-87A9-C4A4C2976433}" type="sibTrans" cxnId="{79111248-D168-4FB1-B876-D32247EAB60C}">
      <dgm:prSet/>
      <dgm:spPr/>
      <dgm:t>
        <a:bodyPr/>
        <a:lstStyle/>
        <a:p>
          <a:endParaRPr lang="es-CO"/>
        </a:p>
      </dgm:t>
    </dgm:pt>
    <dgm:pt modelId="{0859541C-67A8-425E-87C8-24FFE4A2B22A}">
      <dgm:prSet custT="1"/>
      <dgm:spPr/>
      <dgm:t>
        <a:bodyPr/>
        <a:lstStyle/>
        <a:p>
          <a:r>
            <a:rPr lang="es-EC" sz="1600" b="0" dirty="0" smtClean="0"/>
            <a:t>Uso actual del suelo y cobertura vegetal</a:t>
          </a:r>
          <a:endParaRPr lang="es-CO" sz="1600" b="0" dirty="0"/>
        </a:p>
      </dgm:t>
    </dgm:pt>
    <dgm:pt modelId="{2E91F611-7966-42D0-8C93-0CF8DDECCBE4}" type="parTrans" cxnId="{259FF8A2-EEDA-495D-B656-9C96C022764F}">
      <dgm:prSet/>
      <dgm:spPr/>
      <dgm:t>
        <a:bodyPr/>
        <a:lstStyle/>
        <a:p>
          <a:endParaRPr lang="es-CO"/>
        </a:p>
      </dgm:t>
    </dgm:pt>
    <dgm:pt modelId="{8F014BEF-C3F6-4E47-A25A-515E703F00CB}" type="sibTrans" cxnId="{259FF8A2-EEDA-495D-B656-9C96C022764F}">
      <dgm:prSet/>
      <dgm:spPr/>
      <dgm:t>
        <a:bodyPr/>
        <a:lstStyle/>
        <a:p>
          <a:endParaRPr lang="es-CO"/>
        </a:p>
      </dgm:t>
    </dgm:pt>
    <dgm:pt modelId="{B24A1701-E99A-426A-AC38-FA807A8457F5}">
      <dgm:prSet phldrT="[Texto]" custT="1"/>
      <dgm:spPr>
        <a:solidFill>
          <a:srgbClr val="FFC000"/>
        </a:solidFill>
      </dgm:spPr>
      <dgm:t>
        <a:bodyPr/>
        <a:lstStyle/>
        <a:p>
          <a:pPr algn="l"/>
          <a:r>
            <a:rPr lang="es-EC" sz="1800" u="sng" dirty="0" smtClean="0"/>
            <a:t>Componente biótico </a:t>
          </a:r>
          <a:endParaRPr lang="es-ES" sz="1800" u="sng" dirty="0">
            <a:latin typeface="Cambria" pitchFamily="18" charset="0"/>
          </a:endParaRPr>
        </a:p>
      </dgm:t>
    </dgm:pt>
    <dgm:pt modelId="{D14DD1E7-5D0F-45C8-9142-B46865FD604D}" type="sibTrans" cxnId="{A0726A18-F493-44C1-98B9-92E115EC10D1}">
      <dgm:prSet/>
      <dgm:spPr/>
      <dgm:t>
        <a:bodyPr/>
        <a:lstStyle/>
        <a:p>
          <a:endParaRPr lang="es-ES"/>
        </a:p>
      </dgm:t>
    </dgm:pt>
    <dgm:pt modelId="{DA45C81B-E4CA-4AAE-A21C-7A9E5C158615}" type="parTrans" cxnId="{A0726A18-F493-44C1-98B9-92E115EC10D1}">
      <dgm:prSet/>
      <dgm:spPr/>
      <dgm:t>
        <a:bodyPr/>
        <a:lstStyle/>
        <a:p>
          <a:endParaRPr lang="es-ES"/>
        </a:p>
      </dgm:t>
    </dgm:pt>
    <dgm:pt modelId="{46DB1DA0-7143-4CD7-B009-9A7BA7C4CDF9}">
      <dgm:prSet phldrT="[Texto]"/>
      <dgm:spPr/>
      <dgm:t>
        <a:bodyPr/>
        <a:lstStyle/>
        <a:p>
          <a:endParaRPr lang="es-ES" sz="1200" dirty="0">
            <a:latin typeface="Cambria" pitchFamily="18" charset="0"/>
          </a:endParaRPr>
        </a:p>
      </dgm:t>
    </dgm:pt>
    <dgm:pt modelId="{7F69886B-A095-4437-A173-F61FD55DCAA6}" type="sibTrans" cxnId="{03C915DC-7C13-4F96-A230-45CC9B309C02}">
      <dgm:prSet/>
      <dgm:spPr/>
      <dgm:t>
        <a:bodyPr/>
        <a:lstStyle/>
        <a:p>
          <a:endParaRPr lang="es-ES"/>
        </a:p>
      </dgm:t>
    </dgm:pt>
    <dgm:pt modelId="{87390D91-D9C6-4C67-9440-3CD4B635EB33}" type="parTrans" cxnId="{03C915DC-7C13-4F96-A230-45CC9B309C02}">
      <dgm:prSet/>
      <dgm:spPr/>
      <dgm:t>
        <a:bodyPr/>
        <a:lstStyle/>
        <a:p>
          <a:endParaRPr lang="es-ES"/>
        </a:p>
      </dgm:t>
    </dgm:pt>
    <dgm:pt modelId="{EE3272C5-DDDF-498C-B831-6420CD75F4AC}">
      <dgm:prSet phldrT="[Texto]" custT="1"/>
      <dgm:spPr/>
      <dgm:t>
        <a:bodyPr/>
        <a:lstStyle/>
        <a:p>
          <a:r>
            <a:rPr lang="es-EC" sz="1600" dirty="0" smtClean="0"/>
            <a:t>Caracterización de los actores sociales y formas organizativas</a:t>
          </a:r>
          <a:endParaRPr lang="es-ES" sz="1600" dirty="0">
            <a:latin typeface="Cambria" pitchFamily="18" charset="0"/>
          </a:endParaRPr>
        </a:p>
      </dgm:t>
    </dgm:pt>
    <dgm:pt modelId="{E205A348-BEBC-4838-9618-E00219E11150}" type="sibTrans" cxnId="{6FB8658E-E9E4-4AAD-9813-B91578068D33}">
      <dgm:prSet/>
      <dgm:spPr/>
      <dgm:t>
        <a:bodyPr/>
        <a:lstStyle/>
        <a:p>
          <a:endParaRPr lang="es-CO"/>
        </a:p>
      </dgm:t>
    </dgm:pt>
    <dgm:pt modelId="{34349D14-BEDB-49A8-BC7B-605CF21632CE}" type="parTrans" cxnId="{6FB8658E-E9E4-4AAD-9813-B91578068D33}">
      <dgm:prSet/>
      <dgm:spPr/>
      <dgm:t>
        <a:bodyPr/>
        <a:lstStyle/>
        <a:p>
          <a:endParaRPr lang="es-CO"/>
        </a:p>
      </dgm:t>
    </dgm:pt>
    <dgm:pt modelId="{42F950BB-B20B-4665-A37C-78B625AB5FDA}">
      <dgm:prSet phldrT="[Texto]" custT="1"/>
      <dgm:spPr/>
      <dgm:t>
        <a:bodyPr/>
        <a:lstStyle/>
        <a:p>
          <a:r>
            <a:rPr lang="es-EC" sz="1600" dirty="0" smtClean="0"/>
            <a:t>Análisis predial y características sociales</a:t>
          </a:r>
          <a:endParaRPr lang="es-ES" sz="1600" dirty="0">
            <a:latin typeface="Cambria" pitchFamily="18" charset="0"/>
          </a:endParaRPr>
        </a:p>
      </dgm:t>
    </dgm:pt>
    <dgm:pt modelId="{41F807BB-A392-4A1C-B2F7-CC397F3467E2}" type="sibTrans" cxnId="{B757989F-DAFE-4ACE-8C55-4C05B5B83F4E}">
      <dgm:prSet/>
      <dgm:spPr/>
      <dgm:t>
        <a:bodyPr/>
        <a:lstStyle/>
        <a:p>
          <a:endParaRPr lang="es-ES"/>
        </a:p>
      </dgm:t>
    </dgm:pt>
    <dgm:pt modelId="{CCE54EE4-585A-4DD3-BF20-BFC3978600D1}" type="parTrans" cxnId="{B757989F-DAFE-4ACE-8C55-4C05B5B83F4E}">
      <dgm:prSet/>
      <dgm:spPr/>
      <dgm:t>
        <a:bodyPr/>
        <a:lstStyle/>
        <a:p>
          <a:endParaRPr lang="es-ES"/>
        </a:p>
      </dgm:t>
    </dgm:pt>
    <dgm:pt modelId="{DEB57A05-E17C-4A65-9E1B-1C8797C36C08}">
      <dgm:prSet phldrT="[Texto]" custT="1"/>
      <dgm:spPr>
        <a:solidFill>
          <a:schemeClr val="accent5">
            <a:lumMod val="50000"/>
          </a:schemeClr>
        </a:solidFill>
      </dgm:spPr>
      <dgm:t>
        <a:bodyPr/>
        <a:lstStyle/>
        <a:p>
          <a:pPr algn="l"/>
          <a:r>
            <a:rPr lang="es-EC" sz="1800" u="sng" dirty="0" smtClean="0"/>
            <a:t>Componente sociodinámico </a:t>
          </a:r>
          <a:endParaRPr lang="es-ES" sz="1800" u="sng" dirty="0">
            <a:latin typeface="Cambria" pitchFamily="18" charset="0"/>
          </a:endParaRPr>
        </a:p>
      </dgm:t>
    </dgm:pt>
    <dgm:pt modelId="{7065D262-3745-4ED9-BBE1-8EE5C4C544FE}" type="sibTrans" cxnId="{B3F11B18-D3FD-4BD0-9035-A10A28B84BE2}">
      <dgm:prSet/>
      <dgm:spPr/>
      <dgm:t>
        <a:bodyPr/>
        <a:lstStyle/>
        <a:p>
          <a:endParaRPr lang="es-ES"/>
        </a:p>
      </dgm:t>
    </dgm:pt>
    <dgm:pt modelId="{C42C5C3E-C4ED-46C5-BD02-D573EEB799F3}" type="parTrans" cxnId="{B3F11B18-D3FD-4BD0-9035-A10A28B84BE2}">
      <dgm:prSet/>
      <dgm:spPr/>
      <dgm:t>
        <a:bodyPr/>
        <a:lstStyle/>
        <a:p>
          <a:endParaRPr lang="es-ES"/>
        </a:p>
      </dgm:t>
    </dgm:pt>
    <dgm:pt modelId="{6B62E003-8E08-4345-827A-E7B91AC9B450}">
      <dgm:prSet custT="1"/>
      <dgm:spPr/>
      <dgm:t>
        <a:bodyPr/>
        <a:lstStyle/>
        <a:p>
          <a:r>
            <a:rPr lang="es-EC" sz="1600" b="0" dirty="0" smtClean="0"/>
            <a:t>Fauna</a:t>
          </a:r>
          <a:endParaRPr lang="es-CO" sz="1600" b="0" dirty="0"/>
        </a:p>
      </dgm:t>
    </dgm:pt>
    <dgm:pt modelId="{40E58700-8E86-41C5-828F-53F0B1EA5CFF}" type="sibTrans" cxnId="{8EB8BBF6-DBB3-4829-8C6B-7189691FA0DB}">
      <dgm:prSet/>
      <dgm:spPr/>
      <dgm:t>
        <a:bodyPr/>
        <a:lstStyle/>
        <a:p>
          <a:endParaRPr lang="es-CO"/>
        </a:p>
      </dgm:t>
    </dgm:pt>
    <dgm:pt modelId="{D68F8645-A195-46F1-9874-3DCFFD48862D}" type="parTrans" cxnId="{8EB8BBF6-DBB3-4829-8C6B-7189691FA0DB}">
      <dgm:prSet/>
      <dgm:spPr/>
      <dgm:t>
        <a:bodyPr/>
        <a:lstStyle/>
        <a:p>
          <a:endParaRPr lang="es-CO"/>
        </a:p>
      </dgm:t>
    </dgm:pt>
    <dgm:pt modelId="{C151EC48-708B-4290-9DB3-9D01CC8F43A8}">
      <dgm:prSet phldrT="[Texto]" custT="1"/>
      <dgm:spPr/>
      <dgm:t>
        <a:bodyPr/>
        <a:lstStyle/>
        <a:p>
          <a:r>
            <a:rPr lang="es-EC" sz="1600" b="0" dirty="0" smtClean="0"/>
            <a:t>Tipo de vegetación</a:t>
          </a:r>
          <a:endParaRPr lang="es-CO" sz="1600" b="0" dirty="0"/>
        </a:p>
      </dgm:t>
    </dgm:pt>
    <dgm:pt modelId="{A25E661A-5D08-4464-99BB-A1685CA34CF1}" type="sibTrans" cxnId="{F3014100-1C94-474F-A727-714C10BFD668}">
      <dgm:prSet/>
      <dgm:spPr/>
      <dgm:t>
        <a:bodyPr/>
        <a:lstStyle/>
        <a:p>
          <a:endParaRPr lang="es-CO"/>
        </a:p>
      </dgm:t>
    </dgm:pt>
    <dgm:pt modelId="{F57E66E8-7C98-4E31-A133-9B7998650A56}" type="parTrans" cxnId="{F3014100-1C94-474F-A727-714C10BFD668}">
      <dgm:prSet/>
      <dgm:spPr/>
      <dgm:t>
        <a:bodyPr/>
        <a:lstStyle/>
        <a:p>
          <a:endParaRPr lang="es-CO"/>
        </a:p>
      </dgm:t>
    </dgm:pt>
    <dgm:pt modelId="{3D954A62-FAB1-469B-B0CC-A669C401C6DF}">
      <dgm:prSet phldrT="[Texto]" custT="1"/>
      <dgm:spPr/>
      <dgm:t>
        <a:bodyPr/>
        <a:lstStyle/>
        <a:p>
          <a:r>
            <a:rPr lang="es-EC" sz="1600" b="0" dirty="0" smtClean="0"/>
            <a:t>Zonas de vida</a:t>
          </a:r>
          <a:endParaRPr lang="es-ES" sz="1600" b="0" dirty="0">
            <a:latin typeface="Cambria" pitchFamily="18" charset="0"/>
          </a:endParaRPr>
        </a:p>
      </dgm:t>
    </dgm:pt>
    <dgm:pt modelId="{1E1C03CD-7A49-42AE-91F5-456FE6E29F7A}" type="sibTrans" cxnId="{5C00EFDB-8517-473A-BB20-8497068CADD5}">
      <dgm:prSet/>
      <dgm:spPr/>
      <dgm:t>
        <a:bodyPr/>
        <a:lstStyle/>
        <a:p>
          <a:endParaRPr lang="es-ES"/>
        </a:p>
      </dgm:t>
    </dgm:pt>
    <dgm:pt modelId="{99BA1699-554A-4200-8EA0-7D209539EC44}" type="parTrans" cxnId="{5C00EFDB-8517-473A-BB20-8497068CADD5}">
      <dgm:prSet/>
      <dgm:spPr/>
      <dgm:t>
        <a:bodyPr/>
        <a:lstStyle/>
        <a:p>
          <a:endParaRPr lang="es-ES"/>
        </a:p>
      </dgm:t>
    </dgm:pt>
    <dgm:pt modelId="{E1B4A6BD-3B87-47CD-B014-8F09C6C39024}">
      <dgm:prSet phldrT="[Texto]" custT="1"/>
      <dgm:spPr/>
      <dgm:t>
        <a:bodyPr/>
        <a:lstStyle/>
        <a:p>
          <a:r>
            <a:rPr lang="es-EC" sz="1600" b="0" dirty="0" smtClean="0"/>
            <a:t>Relieve</a:t>
          </a:r>
          <a:endParaRPr lang="es-ES" sz="1600" b="0" dirty="0">
            <a:latin typeface="Cambria" pitchFamily="18" charset="0"/>
          </a:endParaRPr>
        </a:p>
      </dgm:t>
    </dgm:pt>
    <dgm:pt modelId="{7156AD38-40C9-4FD4-B8A9-A27C8708AEDE}" type="parTrans" cxnId="{48379FD4-6FD1-46FA-A483-DE64116EAC87}">
      <dgm:prSet/>
      <dgm:spPr/>
      <dgm:t>
        <a:bodyPr/>
        <a:lstStyle/>
        <a:p>
          <a:endParaRPr lang="es-CO"/>
        </a:p>
      </dgm:t>
    </dgm:pt>
    <dgm:pt modelId="{99C8228A-A923-4B1F-9D3F-949D7D28DA41}" type="sibTrans" cxnId="{48379FD4-6FD1-46FA-A483-DE64116EAC87}">
      <dgm:prSet/>
      <dgm:spPr/>
      <dgm:t>
        <a:bodyPr/>
        <a:lstStyle/>
        <a:p>
          <a:endParaRPr lang="es-CO"/>
        </a:p>
      </dgm:t>
    </dgm:pt>
    <dgm:pt modelId="{19871167-9AFF-4D04-9F2C-3129CBE9894F}">
      <dgm:prSet phldrT="[Texto]" custT="1"/>
      <dgm:spPr/>
      <dgm:t>
        <a:bodyPr/>
        <a:lstStyle/>
        <a:p>
          <a:r>
            <a:rPr lang="es-EC" sz="1600" b="0" dirty="0" smtClean="0"/>
            <a:t>Geología</a:t>
          </a:r>
          <a:endParaRPr lang="es-ES" sz="1600" b="0" dirty="0">
            <a:latin typeface="Cambria" pitchFamily="18" charset="0"/>
          </a:endParaRPr>
        </a:p>
      </dgm:t>
    </dgm:pt>
    <dgm:pt modelId="{3E436D1E-3A13-46D5-BA9E-16B6C9C7E454}" type="parTrans" cxnId="{7F36EAF2-CDDE-4813-8B01-72E522109F4F}">
      <dgm:prSet/>
      <dgm:spPr/>
      <dgm:t>
        <a:bodyPr/>
        <a:lstStyle/>
        <a:p>
          <a:endParaRPr lang="es-CO"/>
        </a:p>
      </dgm:t>
    </dgm:pt>
    <dgm:pt modelId="{9AB10E30-22A1-4B98-A1EA-6693AD4BAD45}" type="sibTrans" cxnId="{7F36EAF2-CDDE-4813-8B01-72E522109F4F}">
      <dgm:prSet/>
      <dgm:spPr/>
      <dgm:t>
        <a:bodyPr/>
        <a:lstStyle/>
        <a:p>
          <a:endParaRPr lang="es-CO"/>
        </a:p>
      </dgm:t>
    </dgm:pt>
    <dgm:pt modelId="{38DA11B0-6C4F-47CA-BC27-38D0D9F28564}">
      <dgm:prSet phldrT="[Texto]" custT="1"/>
      <dgm:spPr/>
      <dgm:t>
        <a:bodyPr/>
        <a:lstStyle/>
        <a:p>
          <a:endParaRPr lang="es-ES" sz="1600" b="0" dirty="0">
            <a:latin typeface="Cambria" pitchFamily="18" charset="0"/>
          </a:endParaRPr>
        </a:p>
      </dgm:t>
    </dgm:pt>
    <dgm:pt modelId="{3D4FD756-B312-42C6-AE29-91393B70D285}" type="parTrans" cxnId="{17D19334-F8EC-4C6D-B255-4B93384156FF}">
      <dgm:prSet/>
      <dgm:spPr/>
      <dgm:t>
        <a:bodyPr/>
        <a:lstStyle/>
        <a:p>
          <a:endParaRPr lang="es-CO"/>
        </a:p>
      </dgm:t>
    </dgm:pt>
    <dgm:pt modelId="{05D11C54-3A18-4B79-B749-5719A2F11A9E}" type="sibTrans" cxnId="{17D19334-F8EC-4C6D-B255-4B93384156FF}">
      <dgm:prSet/>
      <dgm:spPr/>
      <dgm:t>
        <a:bodyPr/>
        <a:lstStyle/>
        <a:p>
          <a:endParaRPr lang="es-CO"/>
        </a:p>
      </dgm:t>
    </dgm:pt>
    <dgm:pt modelId="{AA145ABD-6B31-452F-B2FC-8B239B048162}">
      <dgm:prSet phldrT="[Texto]" custT="1"/>
      <dgm:spPr/>
      <dgm:t>
        <a:bodyPr/>
        <a:lstStyle/>
        <a:p>
          <a:endParaRPr lang="es-ES" sz="1600" dirty="0">
            <a:latin typeface="Cambria" pitchFamily="18" charset="0"/>
          </a:endParaRPr>
        </a:p>
      </dgm:t>
    </dgm:pt>
    <dgm:pt modelId="{20A58DAD-C060-45AF-BC4F-FB9EA66874C7}" type="parTrans" cxnId="{D8FFEBBA-12E9-4169-83A6-40E98EE779E1}">
      <dgm:prSet/>
      <dgm:spPr/>
      <dgm:t>
        <a:bodyPr/>
        <a:lstStyle/>
        <a:p>
          <a:endParaRPr lang="es-CO"/>
        </a:p>
      </dgm:t>
    </dgm:pt>
    <dgm:pt modelId="{A1FEE8EA-65CD-419D-8DFE-22384AB60B6B}" type="sibTrans" cxnId="{D8FFEBBA-12E9-4169-83A6-40E98EE779E1}">
      <dgm:prSet/>
      <dgm:spPr/>
      <dgm:t>
        <a:bodyPr/>
        <a:lstStyle/>
        <a:p>
          <a:endParaRPr lang="es-CO"/>
        </a:p>
      </dgm:t>
    </dgm:pt>
    <dgm:pt modelId="{7A6E12A8-EF48-4DB4-8048-E3965585C405}" type="pres">
      <dgm:prSet presAssocID="{8EB98A9A-D2E1-491C-BED7-BD930F6758CF}" presName="Name0" presStyleCnt="0">
        <dgm:presLayoutVars>
          <dgm:dir/>
          <dgm:resizeHandles val="exact"/>
        </dgm:presLayoutVars>
      </dgm:prSet>
      <dgm:spPr/>
      <dgm:t>
        <a:bodyPr/>
        <a:lstStyle/>
        <a:p>
          <a:endParaRPr lang="es-CO"/>
        </a:p>
      </dgm:t>
    </dgm:pt>
    <dgm:pt modelId="{EFF14119-DB40-4469-9D5E-6C6A51579E1D}" type="pres">
      <dgm:prSet presAssocID="{8EB98A9A-D2E1-491C-BED7-BD930F6758CF}" presName="bkgdShp" presStyleLbl="alignAccFollowNode1" presStyleIdx="0" presStyleCnt="1"/>
      <dgm:spPr/>
    </dgm:pt>
    <dgm:pt modelId="{7559940B-6768-4079-A614-6CCE03036D1C}" type="pres">
      <dgm:prSet presAssocID="{8EB98A9A-D2E1-491C-BED7-BD930F6758CF}" presName="linComp" presStyleCnt="0"/>
      <dgm:spPr/>
    </dgm:pt>
    <dgm:pt modelId="{DF7B8DFB-9226-49DE-871E-92544F621755}" type="pres">
      <dgm:prSet presAssocID="{947B7222-3886-4856-9A34-5231B78B93BB}" presName="compNode" presStyleCnt="0"/>
      <dgm:spPr/>
    </dgm:pt>
    <dgm:pt modelId="{1221357D-2A9C-479D-ADE8-5BDDD8615058}" type="pres">
      <dgm:prSet presAssocID="{947B7222-3886-4856-9A34-5231B78B93BB}" presName="node" presStyleLbl="node1" presStyleIdx="0" presStyleCnt="3" custScaleX="133988" custScaleY="103818" custLinFactNeighborX="-11360">
        <dgm:presLayoutVars>
          <dgm:bulletEnabled val="1"/>
        </dgm:presLayoutVars>
      </dgm:prSet>
      <dgm:spPr/>
      <dgm:t>
        <a:bodyPr/>
        <a:lstStyle/>
        <a:p>
          <a:endParaRPr lang="es-CO"/>
        </a:p>
      </dgm:t>
    </dgm:pt>
    <dgm:pt modelId="{1EBC797E-F3DE-494F-BD23-DF01A15A1D00}" type="pres">
      <dgm:prSet presAssocID="{947B7222-3886-4856-9A34-5231B78B93BB}" presName="invisiNode" presStyleLbl="node1" presStyleIdx="0" presStyleCnt="3"/>
      <dgm:spPr/>
    </dgm:pt>
    <dgm:pt modelId="{924851A9-7961-4EA7-A559-9EE8D2DC260B}" type="pres">
      <dgm:prSet presAssocID="{947B7222-3886-4856-9A34-5231B78B93BB}"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9000" b="-39000"/>
          </a:stretch>
        </a:blipFill>
      </dgm:spPr>
      <dgm:t>
        <a:bodyPr/>
        <a:lstStyle/>
        <a:p>
          <a:endParaRPr lang="es-CO"/>
        </a:p>
      </dgm:t>
    </dgm:pt>
    <dgm:pt modelId="{2E7AA015-8C8C-4BF8-BF84-B2A851865EA7}" type="pres">
      <dgm:prSet presAssocID="{4FCDFFA5-EDA4-4196-B949-4D76E841D817}" presName="sibTrans" presStyleLbl="sibTrans2D1" presStyleIdx="0" presStyleCnt="0"/>
      <dgm:spPr/>
      <dgm:t>
        <a:bodyPr/>
        <a:lstStyle/>
        <a:p>
          <a:endParaRPr lang="es-CO"/>
        </a:p>
      </dgm:t>
    </dgm:pt>
    <dgm:pt modelId="{17E027A3-A959-4CAB-908E-753ECE692925}" type="pres">
      <dgm:prSet presAssocID="{B24A1701-E99A-426A-AC38-FA807A8457F5}" presName="compNode" presStyleCnt="0"/>
      <dgm:spPr/>
    </dgm:pt>
    <dgm:pt modelId="{14A60ED2-261F-498C-B34F-5962F259091D}" type="pres">
      <dgm:prSet presAssocID="{B24A1701-E99A-426A-AC38-FA807A8457F5}" presName="node" presStyleLbl="node1" presStyleIdx="1" presStyleCnt="3">
        <dgm:presLayoutVars>
          <dgm:bulletEnabled val="1"/>
        </dgm:presLayoutVars>
      </dgm:prSet>
      <dgm:spPr/>
      <dgm:t>
        <a:bodyPr/>
        <a:lstStyle/>
        <a:p>
          <a:endParaRPr lang="es-CO"/>
        </a:p>
      </dgm:t>
    </dgm:pt>
    <dgm:pt modelId="{4FA0B9BC-6CE2-47AA-B545-F9B604E19D5D}" type="pres">
      <dgm:prSet presAssocID="{B24A1701-E99A-426A-AC38-FA807A8457F5}" presName="invisiNode" presStyleLbl="node1" presStyleIdx="1" presStyleCnt="3"/>
      <dgm:spPr/>
    </dgm:pt>
    <dgm:pt modelId="{2AC6E46B-C752-42C0-B06C-92FDF4079075}" type="pres">
      <dgm:prSet presAssocID="{B24A1701-E99A-426A-AC38-FA807A8457F5}"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89000" b="-89000"/>
          </a:stretch>
        </a:blipFill>
      </dgm:spPr>
      <dgm:t>
        <a:bodyPr/>
        <a:lstStyle/>
        <a:p>
          <a:endParaRPr lang="es-CO"/>
        </a:p>
      </dgm:t>
    </dgm:pt>
    <dgm:pt modelId="{68335D31-80E4-4D6B-B32B-A0955ED07457}" type="pres">
      <dgm:prSet presAssocID="{D14DD1E7-5D0F-45C8-9142-B46865FD604D}" presName="sibTrans" presStyleLbl="sibTrans2D1" presStyleIdx="0" presStyleCnt="0"/>
      <dgm:spPr/>
      <dgm:t>
        <a:bodyPr/>
        <a:lstStyle/>
        <a:p>
          <a:endParaRPr lang="es-CO"/>
        </a:p>
      </dgm:t>
    </dgm:pt>
    <dgm:pt modelId="{23A67E21-8FA6-4E4B-8B4C-AEF9003B052F}" type="pres">
      <dgm:prSet presAssocID="{DEB57A05-E17C-4A65-9E1B-1C8797C36C08}" presName="compNode" presStyleCnt="0"/>
      <dgm:spPr/>
    </dgm:pt>
    <dgm:pt modelId="{0080414A-AA7E-45A5-B7F9-74D6265292C0}" type="pres">
      <dgm:prSet presAssocID="{DEB57A05-E17C-4A65-9E1B-1C8797C36C08}" presName="node" presStyleLbl="node1" presStyleIdx="2" presStyleCnt="3" custScaleX="118929" custLinFactNeighborX="10374">
        <dgm:presLayoutVars>
          <dgm:bulletEnabled val="1"/>
        </dgm:presLayoutVars>
      </dgm:prSet>
      <dgm:spPr/>
      <dgm:t>
        <a:bodyPr/>
        <a:lstStyle/>
        <a:p>
          <a:endParaRPr lang="es-CO"/>
        </a:p>
      </dgm:t>
    </dgm:pt>
    <dgm:pt modelId="{D89E8EC3-6929-4000-B62A-AFF261F2D08F}" type="pres">
      <dgm:prSet presAssocID="{DEB57A05-E17C-4A65-9E1B-1C8797C36C08}" presName="invisiNode" presStyleLbl="node1" presStyleIdx="2" presStyleCnt="3"/>
      <dgm:spPr/>
    </dgm:pt>
    <dgm:pt modelId="{B490D044-8605-43CD-9A27-0C067ACEE1C8}" type="pres">
      <dgm:prSet presAssocID="{DEB57A05-E17C-4A65-9E1B-1C8797C36C08}"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dgm:spPr>
      <dgm:t>
        <a:bodyPr/>
        <a:lstStyle/>
        <a:p>
          <a:endParaRPr lang="es-CO"/>
        </a:p>
      </dgm:t>
    </dgm:pt>
  </dgm:ptLst>
  <dgm:cxnLst>
    <dgm:cxn modelId="{48832BBB-EF8F-4F54-A4E0-49835E2B9CAB}" type="presOf" srcId="{D3A00A94-BE02-4474-8CCB-EC5573A0A135}" destId="{1221357D-2A9C-479D-ADE8-5BDDD8615058}" srcOrd="0" destOrd="4" presId="urn:microsoft.com/office/officeart/2005/8/layout/pList2"/>
    <dgm:cxn modelId="{BA46DC40-F6E2-4EEA-B51E-2BF9EDDB56A4}" type="presOf" srcId="{0859541C-67A8-425E-87C8-24FFE4A2B22A}" destId="{1221357D-2A9C-479D-ADE8-5BDDD8615058}" srcOrd="0" destOrd="6" presId="urn:microsoft.com/office/officeart/2005/8/layout/pList2"/>
    <dgm:cxn modelId="{A0726A18-F493-44C1-98B9-92E115EC10D1}" srcId="{8EB98A9A-D2E1-491C-BED7-BD930F6758CF}" destId="{B24A1701-E99A-426A-AC38-FA807A8457F5}" srcOrd="1" destOrd="0" parTransId="{DA45C81B-E4CA-4AAE-A21C-7A9E5C158615}" sibTransId="{D14DD1E7-5D0F-45C8-9142-B46865FD604D}"/>
    <dgm:cxn modelId="{B3F11B18-D3FD-4BD0-9035-A10A28B84BE2}" srcId="{8EB98A9A-D2E1-491C-BED7-BD930F6758CF}" destId="{DEB57A05-E17C-4A65-9E1B-1C8797C36C08}" srcOrd="2" destOrd="0" parTransId="{C42C5C3E-C4ED-46C5-BD02-D573EEB799F3}" sibTransId="{7065D262-3745-4ED9-BBE1-8EE5C4C544FE}"/>
    <dgm:cxn modelId="{447A19A1-88C7-4245-A9FE-C7A8F57C1BBB}" srcId="{8EB98A9A-D2E1-491C-BED7-BD930F6758CF}" destId="{947B7222-3886-4856-9A34-5231B78B93BB}" srcOrd="0" destOrd="0" parTransId="{C966B7FA-FF2A-48C3-B075-A0A92A0AD676}" sibTransId="{4FCDFFA5-EDA4-4196-B949-4D76E841D817}"/>
    <dgm:cxn modelId="{7F36EAF2-CDDE-4813-8B01-72E522109F4F}" srcId="{947B7222-3886-4856-9A34-5231B78B93BB}" destId="{19871167-9AFF-4D04-9F2C-3129CBE9894F}" srcOrd="0" destOrd="0" parTransId="{3E436D1E-3A13-46D5-BA9E-16B6C9C7E454}" sibTransId="{9AB10E30-22A1-4B98-A1EA-6693AD4BAD45}"/>
    <dgm:cxn modelId="{8E438AC3-2E6D-4292-B013-F0E321218875}" type="presOf" srcId="{EE3272C5-DDDF-498C-B831-6420CD75F4AC}" destId="{0080414A-AA7E-45A5-B7F9-74D6265292C0}" srcOrd="0" destOrd="3" presId="urn:microsoft.com/office/officeart/2005/8/layout/pList2"/>
    <dgm:cxn modelId="{5B1E332F-ED21-4872-BA54-04AD212F976B}" type="presOf" srcId="{3D954A62-FAB1-469B-B0CC-A669C401C6DF}" destId="{14A60ED2-261F-498C-B34F-5962F259091D}" srcOrd="0" destOrd="2" presId="urn:microsoft.com/office/officeart/2005/8/layout/pList2"/>
    <dgm:cxn modelId="{E3206365-12EE-4E28-BDF8-49CA367F92C9}" type="presOf" srcId="{DEB57A05-E17C-4A65-9E1B-1C8797C36C08}" destId="{0080414A-AA7E-45A5-B7F9-74D6265292C0}" srcOrd="0" destOrd="0" presId="urn:microsoft.com/office/officeart/2005/8/layout/pList2"/>
    <dgm:cxn modelId="{D8FFEBBA-12E9-4169-83A6-40E98EE779E1}" srcId="{DEB57A05-E17C-4A65-9E1B-1C8797C36C08}" destId="{AA145ABD-6B31-452F-B2FC-8B239B048162}" srcOrd="0" destOrd="0" parTransId="{20A58DAD-C060-45AF-BC4F-FB9EA66874C7}" sibTransId="{A1FEE8EA-65CD-419D-8DFE-22384AB60B6B}"/>
    <dgm:cxn modelId="{7D6676A3-DFA3-4B76-A5AA-D2BB623337F4}" type="presOf" srcId="{38DA11B0-6C4F-47CA-BC27-38D0D9F28564}" destId="{14A60ED2-261F-498C-B34F-5962F259091D}" srcOrd="0" destOrd="1" presId="urn:microsoft.com/office/officeart/2005/8/layout/pList2"/>
    <dgm:cxn modelId="{3E08C8DD-F0ED-4FE8-9D29-B7D5F52AD065}" type="presOf" srcId="{D14DD1E7-5D0F-45C8-9142-B46865FD604D}" destId="{68335D31-80E4-4D6B-B32B-A0955ED07457}" srcOrd="0" destOrd="0" presId="urn:microsoft.com/office/officeart/2005/8/layout/pList2"/>
    <dgm:cxn modelId="{64D1C98F-99E9-40DF-B2B4-C28A79A33DC1}" type="presOf" srcId="{4FCDFFA5-EDA4-4196-B949-4D76E841D817}" destId="{2E7AA015-8C8C-4BF8-BF84-B2A851865EA7}" srcOrd="0" destOrd="0" presId="urn:microsoft.com/office/officeart/2005/8/layout/pList2"/>
    <dgm:cxn modelId="{FB5EB609-9338-4953-86ED-83F97C692054}" type="presOf" srcId="{8EB98A9A-D2E1-491C-BED7-BD930F6758CF}" destId="{7A6E12A8-EF48-4DB4-8048-E3965585C405}" srcOrd="0" destOrd="0" presId="urn:microsoft.com/office/officeart/2005/8/layout/pList2"/>
    <dgm:cxn modelId="{17D19334-F8EC-4C6D-B255-4B93384156FF}" srcId="{B24A1701-E99A-426A-AC38-FA807A8457F5}" destId="{38DA11B0-6C4F-47CA-BC27-38D0D9F28564}" srcOrd="0" destOrd="0" parTransId="{3D4FD756-B312-42C6-AE29-91393B70D285}" sibTransId="{05D11C54-3A18-4B79-B749-5719A2F11A9E}"/>
    <dgm:cxn modelId="{A4449B31-28DB-4F68-993F-E989908BFD93}" srcId="{947B7222-3886-4856-9A34-5231B78B93BB}" destId="{958D9349-9F19-4327-9433-CB1006B68365}" srcOrd="2" destOrd="0" parTransId="{9A7AF5AC-1837-460B-8298-2C130B620338}" sibTransId="{A15E0A16-A824-468E-B251-0AFC8F1B50F7}"/>
    <dgm:cxn modelId="{259FF8A2-EEDA-495D-B656-9C96C022764F}" srcId="{947B7222-3886-4856-9A34-5231B78B93BB}" destId="{0859541C-67A8-425E-87C8-24FFE4A2B22A}" srcOrd="5" destOrd="0" parTransId="{2E91F611-7966-42D0-8C93-0CF8DDECCBE4}" sibTransId="{8F014BEF-C3F6-4E47-A25A-515E703F00CB}"/>
    <dgm:cxn modelId="{48379FD4-6FD1-46FA-A483-DE64116EAC87}" srcId="{947B7222-3886-4856-9A34-5231B78B93BB}" destId="{E1B4A6BD-3B87-47CD-B014-8F09C6C39024}" srcOrd="1" destOrd="0" parTransId="{7156AD38-40C9-4FD4-B8A9-A27C8708AEDE}" sibTransId="{99C8228A-A923-4B1F-9D3F-949D7D28DA41}"/>
    <dgm:cxn modelId="{B757989F-DAFE-4ACE-8C55-4C05B5B83F4E}" srcId="{DEB57A05-E17C-4A65-9E1B-1C8797C36C08}" destId="{42F950BB-B20B-4665-A37C-78B625AB5FDA}" srcOrd="1" destOrd="0" parTransId="{CCE54EE4-585A-4DD3-BF20-BFC3978600D1}" sibTransId="{41F807BB-A392-4A1C-B2F7-CC397F3467E2}"/>
    <dgm:cxn modelId="{6541EC5C-BEEC-49AA-83BC-16B01DE6E7CE}" type="presOf" srcId="{AA145ABD-6B31-452F-B2FC-8B239B048162}" destId="{0080414A-AA7E-45A5-B7F9-74D6265292C0}" srcOrd="0" destOrd="1" presId="urn:microsoft.com/office/officeart/2005/8/layout/pList2"/>
    <dgm:cxn modelId="{79111248-D168-4FB1-B876-D32247EAB60C}" srcId="{947B7222-3886-4856-9A34-5231B78B93BB}" destId="{B7875243-54E2-4CF8-A365-A18A479F70F1}" srcOrd="4" destOrd="0" parTransId="{1B88913B-3C62-4A39-B1BA-0D982BB22D58}" sibTransId="{ED8E7AF0-54E3-4583-87A9-C4A4C2976433}"/>
    <dgm:cxn modelId="{8EB8BBF6-DBB3-4829-8C6B-7189691FA0DB}" srcId="{B24A1701-E99A-426A-AC38-FA807A8457F5}" destId="{6B62E003-8E08-4345-827A-E7B91AC9B450}" srcOrd="3" destOrd="0" parTransId="{D68F8645-A195-46F1-9874-3DCFFD48862D}" sibTransId="{40E58700-8E86-41C5-828F-53F0B1EA5CFF}"/>
    <dgm:cxn modelId="{345D2D3D-48A1-41D3-A53F-32DE10EE4FA3}" type="presOf" srcId="{B24A1701-E99A-426A-AC38-FA807A8457F5}" destId="{14A60ED2-261F-498C-B34F-5962F259091D}" srcOrd="0" destOrd="0" presId="urn:microsoft.com/office/officeart/2005/8/layout/pList2"/>
    <dgm:cxn modelId="{A617E015-91F0-4401-A9D9-E97B07BDCD24}" type="presOf" srcId="{958D9349-9F19-4327-9433-CB1006B68365}" destId="{1221357D-2A9C-479D-ADE8-5BDDD8615058}" srcOrd="0" destOrd="3" presId="urn:microsoft.com/office/officeart/2005/8/layout/pList2"/>
    <dgm:cxn modelId="{8261AAEA-36D4-4037-B993-5438678A0C70}" type="presOf" srcId="{42F950BB-B20B-4665-A37C-78B625AB5FDA}" destId="{0080414A-AA7E-45A5-B7F9-74D6265292C0}" srcOrd="0" destOrd="2" presId="urn:microsoft.com/office/officeart/2005/8/layout/pList2"/>
    <dgm:cxn modelId="{6FB8658E-E9E4-4AAD-9813-B91578068D33}" srcId="{DEB57A05-E17C-4A65-9E1B-1C8797C36C08}" destId="{EE3272C5-DDDF-498C-B831-6420CD75F4AC}" srcOrd="2" destOrd="0" parTransId="{34349D14-BEDB-49A8-BC7B-605CF21632CE}" sibTransId="{E205A348-BEBC-4838-9618-E00219E11150}"/>
    <dgm:cxn modelId="{3FB29C55-B01E-437A-A1A8-680579BAEBA5}" type="presOf" srcId="{C151EC48-708B-4290-9DB3-9D01CC8F43A8}" destId="{14A60ED2-261F-498C-B34F-5962F259091D}" srcOrd="0" destOrd="3" presId="urn:microsoft.com/office/officeart/2005/8/layout/pList2"/>
    <dgm:cxn modelId="{EACC7D0F-57D2-40C1-B75E-001646BA1205}" type="presOf" srcId="{46DB1DA0-7143-4CD7-B009-9A7BA7C4CDF9}" destId="{0080414A-AA7E-45A5-B7F9-74D6265292C0}" srcOrd="0" destOrd="4" presId="urn:microsoft.com/office/officeart/2005/8/layout/pList2"/>
    <dgm:cxn modelId="{03C915DC-7C13-4F96-A230-45CC9B309C02}" srcId="{DEB57A05-E17C-4A65-9E1B-1C8797C36C08}" destId="{46DB1DA0-7143-4CD7-B009-9A7BA7C4CDF9}" srcOrd="3" destOrd="0" parTransId="{87390D91-D9C6-4C67-9440-3CD4B635EB33}" sibTransId="{7F69886B-A095-4437-A173-F61FD55DCAA6}"/>
    <dgm:cxn modelId="{5130DFFD-7E6C-432C-B7AE-DA477CA4BFD7}" type="presOf" srcId="{947B7222-3886-4856-9A34-5231B78B93BB}" destId="{1221357D-2A9C-479D-ADE8-5BDDD8615058}" srcOrd="0" destOrd="0" presId="urn:microsoft.com/office/officeart/2005/8/layout/pList2"/>
    <dgm:cxn modelId="{0EB1A164-202E-47E5-879F-17F1395BE911}" srcId="{947B7222-3886-4856-9A34-5231B78B93BB}" destId="{D3A00A94-BE02-4474-8CCB-EC5573A0A135}" srcOrd="3" destOrd="0" parTransId="{80D35361-E6D4-4696-AC36-00E237EAA21A}" sibTransId="{8FA688D1-8259-450B-A551-433CD9894769}"/>
    <dgm:cxn modelId="{81F02DDC-75D0-4105-9A07-954DB63D4955}" type="presOf" srcId="{E1B4A6BD-3B87-47CD-B014-8F09C6C39024}" destId="{1221357D-2A9C-479D-ADE8-5BDDD8615058}" srcOrd="0" destOrd="2" presId="urn:microsoft.com/office/officeart/2005/8/layout/pList2"/>
    <dgm:cxn modelId="{36E0F428-F5D2-47FE-8360-7090EEABB6BD}" type="presOf" srcId="{6B62E003-8E08-4345-827A-E7B91AC9B450}" destId="{14A60ED2-261F-498C-B34F-5962F259091D}" srcOrd="0" destOrd="4" presId="urn:microsoft.com/office/officeart/2005/8/layout/pList2"/>
    <dgm:cxn modelId="{F3014100-1C94-474F-A727-714C10BFD668}" srcId="{B24A1701-E99A-426A-AC38-FA807A8457F5}" destId="{C151EC48-708B-4290-9DB3-9D01CC8F43A8}" srcOrd="2" destOrd="0" parTransId="{F57E66E8-7C98-4E31-A133-9B7998650A56}" sibTransId="{A25E661A-5D08-4464-99BB-A1685CA34CF1}"/>
    <dgm:cxn modelId="{8F27CFDB-0F47-4413-B25E-3A9B963F725D}" type="presOf" srcId="{19871167-9AFF-4D04-9F2C-3129CBE9894F}" destId="{1221357D-2A9C-479D-ADE8-5BDDD8615058}" srcOrd="0" destOrd="1" presId="urn:microsoft.com/office/officeart/2005/8/layout/pList2"/>
    <dgm:cxn modelId="{3DF48982-E9BD-4B69-8F2B-41A8FFE63917}" type="presOf" srcId="{B7875243-54E2-4CF8-A365-A18A479F70F1}" destId="{1221357D-2A9C-479D-ADE8-5BDDD8615058}" srcOrd="0" destOrd="5" presId="urn:microsoft.com/office/officeart/2005/8/layout/pList2"/>
    <dgm:cxn modelId="{5C00EFDB-8517-473A-BB20-8497068CADD5}" srcId="{B24A1701-E99A-426A-AC38-FA807A8457F5}" destId="{3D954A62-FAB1-469B-B0CC-A669C401C6DF}" srcOrd="1" destOrd="0" parTransId="{99BA1699-554A-4200-8EA0-7D209539EC44}" sibTransId="{1E1C03CD-7A49-42AE-91F5-456FE6E29F7A}"/>
    <dgm:cxn modelId="{7B5A4B44-C609-4FD7-92C2-BFA5C0963433}" type="presParOf" srcId="{7A6E12A8-EF48-4DB4-8048-E3965585C405}" destId="{EFF14119-DB40-4469-9D5E-6C6A51579E1D}" srcOrd="0" destOrd="0" presId="urn:microsoft.com/office/officeart/2005/8/layout/pList2"/>
    <dgm:cxn modelId="{25BAAECF-9C94-4862-8069-29CD456CAA3F}" type="presParOf" srcId="{7A6E12A8-EF48-4DB4-8048-E3965585C405}" destId="{7559940B-6768-4079-A614-6CCE03036D1C}" srcOrd="1" destOrd="0" presId="urn:microsoft.com/office/officeart/2005/8/layout/pList2"/>
    <dgm:cxn modelId="{37B75E98-1DAD-4E7D-9488-3CA80ECD9A8E}" type="presParOf" srcId="{7559940B-6768-4079-A614-6CCE03036D1C}" destId="{DF7B8DFB-9226-49DE-871E-92544F621755}" srcOrd="0" destOrd="0" presId="urn:microsoft.com/office/officeart/2005/8/layout/pList2"/>
    <dgm:cxn modelId="{599744E5-72F7-436B-90A5-2778074E490D}" type="presParOf" srcId="{DF7B8DFB-9226-49DE-871E-92544F621755}" destId="{1221357D-2A9C-479D-ADE8-5BDDD8615058}" srcOrd="0" destOrd="0" presId="urn:microsoft.com/office/officeart/2005/8/layout/pList2"/>
    <dgm:cxn modelId="{7CBE3E82-AFB2-4FD4-B501-D2BD5CA0852F}" type="presParOf" srcId="{DF7B8DFB-9226-49DE-871E-92544F621755}" destId="{1EBC797E-F3DE-494F-BD23-DF01A15A1D00}" srcOrd="1" destOrd="0" presId="urn:microsoft.com/office/officeart/2005/8/layout/pList2"/>
    <dgm:cxn modelId="{61B045E6-AC93-421D-B44F-EBA75F86B26D}" type="presParOf" srcId="{DF7B8DFB-9226-49DE-871E-92544F621755}" destId="{924851A9-7961-4EA7-A559-9EE8D2DC260B}" srcOrd="2" destOrd="0" presId="urn:microsoft.com/office/officeart/2005/8/layout/pList2"/>
    <dgm:cxn modelId="{ABD3ECB7-44B9-4D52-8ACD-2B7A71354E28}" type="presParOf" srcId="{7559940B-6768-4079-A614-6CCE03036D1C}" destId="{2E7AA015-8C8C-4BF8-BF84-B2A851865EA7}" srcOrd="1" destOrd="0" presId="urn:microsoft.com/office/officeart/2005/8/layout/pList2"/>
    <dgm:cxn modelId="{CA1FFB39-D074-42F5-9578-E702DBF7D5C6}" type="presParOf" srcId="{7559940B-6768-4079-A614-6CCE03036D1C}" destId="{17E027A3-A959-4CAB-908E-753ECE692925}" srcOrd="2" destOrd="0" presId="urn:microsoft.com/office/officeart/2005/8/layout/pList2"/>
    <dgm:cxn modelId="{E0541FC4-DF2B-4EA4-8E43-F2AA37BFE6C9}" type="presParOf" srcId="{17E027A3-A959-4CAB-908E-753ECE692925}" destId="{14A60ED2-261F-498C-B34F-5962F259091D}" srcOrd="0" destOrd="0" presId="urn:microsoft.com/office/officeart/2005/8/layout/pList2"/>
    <dgm:cxn modelId="{1C9F8774-7903-4EAD-895B-B4A730F5652A}" type="presParOf" srcId="{17E027A3-A959-4CAB-908E-753ECE692925}" destId="{4FA0B9BC-6CE2-47AA-B545-F9B604E19D5D}" srcOrd="1" destOrd="0" presId="urn:microsoft.com/office/officeart/2005/8/layout/pList2"/>
    <dgm:cxn modelId="{16692B4E-8CD2-47D8-A512-829E5C099D97}" type="presParOf" srcId="{17E027A3-A959-4CAB-908E-753ECE692925}" destId="{2AC6E46B-C752-42C0-B06C-92FDF4079075}" srcOrd="2" destOrd="0" presId="urn:microsoft.com/office/officeart/2005/8/layout/pList2"/>
    <dgm:cxn modelId="{01608127-047A-48BC-8226-BD9831347D5C}" type="presParOf" srcId="{7559940B-6768-4079-A614-6CCE03036D1C}" destId="{68335D31-80E4-4D6B-B32B-A0955ED07457}" srcOrd="3" destOrd="0" presId="urn:microsoft.com/office/officeart/2005/8/layout/pList2"/>
    <dgm:cxn modelId="{05A7027B-A931-4023-B9B3-84B45B1A6D71}" type="presParOf" srcId="{7559940B-6768-4079-A614-6CCE03036D1C}" destId="{23A67E21-8FA6-4E4B-8B4C-AEF9003B052F}" srcOrd="4" destOrd="0" presId="urn:microsoft.com/office/officeart/2005/8/layout/pList2"/>
    <dgm:cxn modelId="{2F8F0D26-C42D-495A-B954-20328E8ECD26}" type="presParOf" srcId="{23A67E21-8FA6-4E4B-8B4C-AEF9003B052F}" destId="{0080414A-AA7E-45A5-B7F9-74D6265292C0}" srcOrd="0" destOrd="0" presId="urn:microsoft.com/office/officeart/2005/8/layout/pList2"/>
    <dgm:cxn modelId="{E7173286-7B70-4CC0-A423-A4BF46F96E39}" type="presParOf" srcId="{23A67E21-8FA6-4E4B-8B4C-AEF9003B052F}" destId="{D89E8EC3-6929-4000-B62A-AFF261F2D08F}" srcOrd="1" destOrd="0" presId="urn:microsoft.com/office/officeart/2005/8/layout/pList2"/>
    <dgm:cxn modelId="{487E0E12-B6C7-4B22-892C-2C84F7B1D079}" type="presParOf" srcId="{23A67E21-8FA6-4E4B-8B4C-AEF9003B052F}" destId="{B490D044-8605-43CD-9A27-0C067ACEE1C8}"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C59204-6770-403C-AC75-1F606EE4D1A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CO"/>
        </a:p>
      </dgm:t>
    </dgm:pt>
    <dgm:pt modelId="{74854752-6EF1-4404-BF68-02A8021836FB}">
      <dgm:prSet phldrT="[Texto]" custT="1"/>
      <dgm:spPr>
        <a:solidFill>
          <a:schemeClr val="accent5">
            <a:lumMod val="50000"/>
          </a:schemeClr>
        </a:solidFill>
      </dgm:spPr>
      <dgm:t>
        <a:bodyPr/>
        <a:lstStyle/>
        <a:p>
          <a:r>
            <a:rPr lang="es-EC" sz="1800" b="1" dirty="0" smtClean="0"/>
            <a:t>Potencial Físico de Restauración</a:t>
          </a:r>
          <a:endParaRPr lang="es-CO" sz="1800" dirty="0"/>
        </a:p>
      </dgm:t>
    </dgm:pt>
    <dgm:pt modelId="{EE3318D3-8E74-490F-A3D6-C6AC4253371A}" type="parTrans" cxnId="{2AFC54A8-1FD8-4DDE-9C3A-147761D85D02}">
      <dgm:prSet/>
      <dgm:spPr/>
      <dgm:t>
        <a:bodyPr/>
        <a:lstStyle/>
        <a:p>
          <a:endParaRPr lang="es-CO" sz="2400"/>
        </a:p>
      </dgm:t>
    </dgm:pt>
    <dgm:pt modelId="{70C10BE8-44AB-462C-93E7-DCB6A13F57D2}" type="sibTrans" cxnId="{2AFC54A8-1FD8-4DDE-9C3A-147761D85D02}">
      <dgm:prSet/>
      <dgm:spPr/>
      <dgm:t>
        <a:bodyPr/>
        <a:lstStyle/>
        <a:p>
          <a:endParaRPr lang="es-CO" sz="2400"/>
        </a:p>
      </dgm:t>
    </dgm:pt>
    <dgm:pt modelId="{55ECF94B-F5AB-4182-8156-C52FDECB98D7}">
      <dgm:prSet phldrT="[Texto]" custT="1"/>
      <dgm:spPr/>
      <dgm:t>
        <a:bodyPr/>
        <a:lstStyle/>
        <a:p>
          <a:r>
            <a:rPr lang="es-EC" sz="1800" dirty="0" smtClean="0"/>
            <a:t>Evaluación y ponderación jerárquica de elementos como clima, geología, suelos, pendientes e hidrología</a:t>
          </a:r>
          <a:endParaRPr lang="es-CO" sz="1800" dirty="0"/>
        </a:p>
      </dgm:t>
    </dgm:pt>
    <dgm:pt modelId="{A04C4BCD-BC2B-4636-912A-C95DA726944B}" type="parTrans" cxnId="{F08964B6-8743-4B14-9D8E-A6502F7ABCD0}">
      <dgm:prSet/>
      <dgm:spPr/>
      <dgm:t>
        <a:bodyPr/>
        <a:lstStyle/>
        <a:p>
          <a:endParaRPr lang="es-CO" sz="2400"/>
        </a:p>
      </dgm:t>
    </dgm:pt>
    <dgm:pt modelId="{AD365AE6-0FFD-4FAE-AA8F-EE832FF979AA}" type="sibTrans" cxnId="{F08964B6-8743-4B14-9D8E-A6502F7ABCD0}">
      <dgm:prSet/>
      <dgm:spPr/>
      <dgm:t>
        <a:bodyPr/>
        <a:lstStyle/>
        <a:p>
          <a:endParaRPr lang="es-CO" sz="2400"/>
        </a:p>
      </dgm:t>
    </dgm:pt>
    <dgm:pt modelId="{24FBC166-769E-42B5-912D-F914F8597667}">
      <dgm:prSet phldrT="[Texto]" custT="1"/>
      <dgm:spPr>
        <a:solidFill>
          <a:srgbClr val="92D050"/>
        </a:solidFill>
      </dgm:spPr>
      <dgm:t>
        <a:bodyPr/>
        <a:lstStyle/>
        <a:p>
          <a:r>
            <a:rPr lang="es-EC" sz="1800" b="1" dirty="0" smtClean="0"/>
            <a:t>Potencial Biótico de Restauración</a:t>
          </a:r>
          <a:endParaRPr lang="es-CO" sz="1800" dirty="0"/>
        </a:p>
      </dgm:t>
    </dgm:pt>
    <dgm:pt modelId="{BD49364C-99A1-40FD-8516-BBEF729A0331}" type="parTrans" cxnId="{D3988644-957B-41DB-BCD0-120FF8273527}">
      <dgm:prSet/>
      <dgm:spPr/>
      <dgm:t>
        <a:bodyPr/>
        <a:lstStyle/>
        <a:p>
          <a:endParaRPr lang="es-CO" sz="2400"/>
        </a:p>
      </dgm:t>
    </dgm:pt>
    <dgm:pt modelId="{852D8A38-8D3F-4330-9D15-F48555F53AEC}" type="sibTrans" cxnId="{D3988644-957B-41DB-BCD0-120FF8273527}">
      <dgm:prSet/>
      <dgm:spPr/>
      <dgm:t>
        <a:bodyPr/>
        <a:lstStyle/>
        <a:p>
          <a:endParaRPr lang="es-CO" sz="2400"/>
        </a:p>
      </dgm:t>
    </dgm:pt>
    <dgm:pt modelId="{31F7AAD2-6725-4B2D-BE29-5A319F857355}">
      <dgm:prSet phldrT="[Texto]" custT="1"/>
      <dgm:spPr/>
      <dgm:t>
        <a:bodyPr/>
        <a:lstStyle/>
        <a:p>
          <a:r>
            <a:rPr lang="es-EC" sz="1800" dirty="0" smtClean="0"/>
            <a:t>Análisis de variables: cobertura vegetal, génesis de cobertura, estructura ecológica principal,  </a:t>
          </a:r>
          <a:r>
            <a:rPr lang="es-EC" sz="1800" dirty="0" err="1" smtClean="0"/>
            <a:t>limintantes</a:t>
          </a:r>
          <a:r>
            <a:rPr lang="es-EC" sz="1800" dirty="0" smtClean="0"/>
            <a:t> y </a:t>
          </a:r>
          <a:r>
            <a:rPr lang="es-EC" sz="1800" dirty="0" err="1" smtClean="0"/>
            <a:t>tensionantes</a:t>
          </a:r>
          <a:r>
            <a:rPr lang="es-EC" sz="1800" dirty="0" smtClean="0"/>
            <a:t>.</a:t>
          </a:r>
          <a:endParaRPr lang="es-CO" sz="1800" dirty="0"/>
        </a:p>
      </dgm:t>
    </dgm:pt>
    <dgm:pt modelId="{3BFC2A4D-40CA-42F0-852A-50B15F984E63}" type="parTrans" cxnId="{EC8CD235-0CE2-43DE-AA0D-E7B897853CBF}">
      <dgm:prSet/>
      <dgm:spPr/>
      <dgm:t>
        <a:bodyPr/>
        <a:lstStyle/>
        <a:p>
          <a:endParaRPr lang="es-CO" sz="2400"/>
        </a:p>
      </dgm:t>
    </dgm:pt>
    <dgm:pt modelId="{3B5D9D9B-FFB1-4B26-A8BD-BE7625787D81}" type="sibTrans" cxnId="{EC8CD235-0CE2-43DE-AA0D-E7B897853CBF}">
      <dgm:prSet/>
      <dgm:spPr/>
      <dgm:t>
        <a:bodyPr/>
        <a:lstStyle/>
        <a:p>
          <a:endParaRPr lang="es-CO" sz="2400"/>
        </a:p>
      </dgm:t>
    </dgm:pt>
    <dgm:pt modelId="{CC0C3137-8A17-4AC5-B699-B1C4A0CFD0B6}">
      <dgm:prSet phldrT="[Texto]" custT="1"/>
      <dgm:spPr>
        <a:solidFill>
          <a:srgbClr val="FFC000"/>
        </a:solidFill>
      </dgm:spPr>
      <dgm:t>
        <a:bodyPr/>
        <a:lstStyle/>
        <a:p>
          <a:r>
            <a:rPr lang="es-EC" sz="1800" b="1" dirty="0" smtClean="0"/>
            <a:t>Potencial Social de Restauración</a:t>
          </a:r>
          <a:endParaRPr lang="es-CO" sz="1800" dirty="0"/>
        </a:p>
      </dgm:t>
    </dgm:pt>
    <dgm:pt modelId="{13377BFF-9F28-41FC-8986-0812157A81A2}" type="parTrans" cxnId="{B5DC98F6-B4DD-48FF-BA0A-F7EFC364E475}">
      <dgm:prSet/>
      <dgm:spPr/>
      <dgm:t>
        <a:bodyPr/>
        <a:lstStyle/>
        <a:p>
          <a:endParaRPr lang="es-CO" sz="2400"/>
        </a:p>
      </dgm:t>
    </dgm:pt>
    <dgm:pt modelId="{6A7391FE-AB4B-45E1-A3AC-FAF07947B7D1}" type="sibTrans" cxnId="{B5DC98F6-B4DD-48FF-BA0A-F7EFC364E475}">
      <dgm:prSet/>
      <dgm:spPr/>
      <dgm:t>
        <a:bodyPr/>
        <a:lstStyle/>
        <a:p>
          <a:endParaRPr lang="es-CO" sz="2400"/>
        </a:p>
      </dgm:t>
    </dgm:pt>
    <dgm:pt modelId="{511318D1-1A46-45BD-AF08-C54815B5D18A}">
      <dgm:prSet phldrT="[Texto]" custT="1"/>
      <dgm:spPr/>
      <dgm:t>
        <a:bodyPr/>
        <a:lstStyle/>
        <a:p>
          <a:r>
            <a:rPr lang="es-EC" sz="1800" dirty="0" smtClean="0"/>
            <a:t>Comprender la realidad social de la que hace parte el Bosque Protector Guayabillas para así tratar de asegurar la sostenibilidad del proyecto de restauración.</a:t>
          </a:r>
          <a:endParaRPr lang="es-CO" sz="1800" dirty="0"/>
        </a:p>
      </dgm:t>
    </dgm:pt>
    <dgm:pt modelId="{6B128824-397C-4709-9281-E5A4CBA1AB96}" type="parTrans" cxnId="{A8D42B75-FEF2-42B9-95AB-AFBFF8F3E5A7}">
      <dgm:prSet/>
      <dgm:spPr/>
      <dgm:t>
        <a:bodyPr/>
        <a:lstStyle/>
        <a:p>
          <a:endParaRPr lang="es-CO" sz="2400"/>
        </a:p>
      </dgm:t>
    </dgm:pt>
    <dgm:pt modelId="{5DD9BC02-6ED0-4407-B60C-79E1C959725E}" type="sibTrans" cxnId="{A8D42B75-FEF2-42B9-95AB-AFBFF8F3E5A7}">
      <dgm:prSet/>
      <dgm:spPr/>
      <dgm:t>
        <a:bodyPr/>
        <a:lstStyle/>
        <a:p>
          <a:endParaRPr lang="es-CO" sz="2400"/>
        </a:p>
      </dgm:t>
    </dgm:pt>
    <dgm:pt modelId="{75A5BE59-790A-4310-BE0D-740F5A85E721}" type="pres">
      <dgm:prSet presAssocID="{14C59204-6770-403C-AC75-1F606EE4D1AD}" presName="linear" presStyleCnt="0">
        <dgm:presLayoutVars>
          <dgm:dir/>
          <dgm:animLvl val="lvl"/>
          <dgm:resizeHandles val="exact"/>
        </dgm:presLayoutVars>
      </dgm:prSet>
      <dgm:spPr/>
      <dgm:t>
        <a:bodyPr/>
        <a:lstStyle/>
        <a:p>
          <a:endParaRPr lang="es-CO"/>
        </a:p>
      </dgm:t>
    </dgm:pt>
    <dgm:pt modelId="{C924A12B-B65F-460A-A7A2-B672C291DAE7}" type="pres">
      <dgm:prSet presAssocID="{74854752-6EF1-4404-BF68-02A8021836FB}" presName="parentLin" presStyleCnt="0"/>
      <dgm:spPr/>
    </dgm:pt>
    <dgm:pt modelId="{B720C923-937C-4690-BEE4-002858350278}" type="pres">
      <dgm:prSet presAssocID="{74854752-6EF1-4404-BF68-02A8021836FB}" presName="parentLeftMargin" presStyleLbl="node1" presStyleIdx="0" presStyleCnt="3"/>
      <dgm:spPr/>
      <dgm:t>
        <a:bodyPr/>
        <a:lstStyle/>
        <a:p>
          <a:endParaRPr lang="es-CO"/>
        </a:p>
      </dgm:t>
    </dgm:pt>
    <dgm:pt modelId="{7FA522C3-C360-41F0-941A-92C576AA5354}" type="pres">
      <dgm:prSet presAssocID="{74854752-6EF1-4404-BF68-02A8021836FB}" presName="parentText" presStyleLbl="node1" presStyleIdx="0" presStyleCnt="3">
        <dgm:presLayoutVars>
          <dgm:chMax val="0"/>
          <dgm:bulletEnabled val="1"/>
        </dgm:presLayoutVars>
      </dgm:prSet>
      <dgm:spPr/>
      <dgm:t>
        <a:bodyPr/>
        <a:lstStyle/>
        <a:p>
          <a:endParaRPr lang="es-CO"/>
        </a:p>
      </dgm:t>
    </dgm:pt>
    <dgm:pt modelId="{0D669CFD-3CAF-44C9-8539-073DF8A5A290}" type="pres">
      <dgm:prSet presAssocID="{74854752-6EF1-4404-BF68-02A8021836FB}" presName="negativeSpace" presStyleCnt="0"/>
      <dgm:spPr/>
    </dgm:pt>
    <dgm:pt modelId="{73465F12-DF77-4FB6-8F3E-47998715D7FD}" type="pres">
      <dgm:prSet presAssocID="{74854752-6EF1-4404-BF68-02A8021836FB}" presName="childText" presStyleLbl="conFgAcc1" presStyleIdx="0" presStyleCnt="3">
        <dgm:presLayoutVars>
          <dgm:bulletEnabled val="1"/>
        </dgm:presLayoutVars>
      </dgm:prSet>
      <dgm:spPr/>
      <dgm:t>
        <a:bodyPr/>
        <a:lstStyle/>
        <a:p>
          <a:endParaRPr lang="es-CO"/>
        </a:p>
      </dgm:t>
    </dgm:pt>
    <dgm:pt modelId="{ED48955F-7910-4618-A6EE-4C3608E3E5F1}" type="pres">
      <dgm:prSet presAssocID="{70C10BE8-44AB-462C-93E7-DCB6A13F57D2}" presName="spaceBetweenRectangles" presStyleCnt="0"/>
      <dgm:spPr/>
    </dgm:pt>
    <dgm:pt modelId="{22C0FD2D-7AFE-482C-9862-5702CE07BFB6}" type="pres">
      <dgm:prSet presAssocID="{24FBC166-769E-42B5-912D-F914F8597667}" presName="parentLin" presStyleCnt="0"/>
      <dgm:spPr/>
    </dgm:pt>
    <dgm:pt modelId="{7F4556B8-13D3-4577-A085-5A0B42DE6152}" type="pres">
      <dgm:prSet presAssocID="{24FBC166-769E-42B5-912D-F914F8597667}" presName="parentLeftMargin" presStyleLbl="node1" presStyleIdx="0" presStyleCnt="3"/>
      <dgm:spPr/>
      <dgm:t>
        <a:bodyPr/>
        <a:lstStyle/>
        <a:p>
          <a:endParaRPr lang="es-CO"/>
        </a:p>
      </dgm:t>
    </dgm:pt>
    <dgm:pt modelId="{01B32C9F-D90F-4E77-B388-16E2D6DE0A15}" type="pres">
      <dgm:prSet presAssocID="{24FBC166-769E-42B5-912D-F914F8597667}" presName="parentText" presStyleLbl="node1" presStyleIdx="1" presStyleCnt="3">
        <dgm:presLayoutVars>
          <dgm:chMax val="0"/>
          <dgm:bulletEnabled val="1"/>
        </dgm:presLayoutVars>
      </dgm:prSet>
      <dgm:spPr/>
      <dgm:t>
        <a:bodyPr/>
        <a:lstStyle/>
        <a:p>
          <a:endParaRPr lang="es-CO"/>
        </a:p>
      </dgm:t>
    </dgm:pt>
    <dgm:pt modelId="{EBC3432F-B045-49F3-98DB-96D40C53E109}" type="pres">
      <dgm:prSet presAssocID="{24FBC166-769E-42B5-912D-F914F8597667}" presName="negativeSpace" presStyleCnt="0"/>
      <dgm:spPr/>
    </dgm:pt>
    <dgm:pt modelId="{FFB87506-E09F-4EBE-AC68-9CFEC77F6BD5}" type="pres">
      <dgm:prSet presAssocID="{24FBC166-769E-42B5-912D-F914F8597667}" presName="childText" presStyleLbl="conFgAcc1" presStyleIdx="1" presStyleCnt="3">
        <dgm:presLayoutVars>
          <dgm:bulletEnabled val="1"/>
        </dgm:presLayoutVars>
      </dgm:prSet>
      <dgm:spPr/>
      <dgm:t>
        <a:bodyPr/>
        <a:lstStyle/>
        <a:p>
          <a:endParaRPr lang="es-CO"/>
        </a:p>
      </dgm:t>
    </dgm:pt>
    <dgm:pt modelId="{E94AA23A-D2C4-4CB0-9DD6-FB707A4944F1}" type="pres">
      <dgm:prSet presAssocID="{852D8A38-8D3F-4330-9D15-F48555F53AEC}" presName="spaceBetweenRectangles" presStyleCnt="0"/>
      <dgm:spPr/>
    </dgm:pt>
    <dgm:pt modelId="{D804F440-EFF6-44D0-935D-DDF9C698000D}" type="pres">
      <dgm:prSet presAssocID="{CC0C3137-8A17-4AC5-B699-B1C4A0CFD0B6}" presName="parentLin" presStyleCnt="0"/>
      <dgm:spPr/>
    </dgm:pt>
    <dgm:pt modelId="{394F3B29-D39E-4CB0-A9E7-DCF8D7B84090}" type="pres">
      <dgm:prSet presAssocID="{CC0C3137-8A17-4AC5-B699-B1C4A0CFD0B6}" presName="parentLeftMargin" presStyleLbl="node1" presStyleIdx="1" presStyleCnt="3"/>
      <dgm:spPr/>
      <dgm:t>
        <a:bodyPr/>
        <a:lstStyle/>
        <a:p>
          <a:endParaRPr lang="es-CO"/>
        </a:p>
      </dgm:t>
    </dgm:pt>
    <dgm:pt modelId="{E6DB0F5B-8852-41D3-B0E3-A701644A1259}" type="pres">
      <dgm:prSet presAssocID="{CC0C3137-8A17-4AC5-B699-B1C4A0CFD0B6}" presName="parentText" presStyleLbl="node1" presStyleIdx="2" presStyleCnt="3">
        <dgm:presLayoutVars>
          <dgm:chMax val="0"/>
          <dgm:bulletEnabled val="1"/>
        </dgm:presLayoutVars>
      </dgm:prSet>
      <dgm:spPr/>
      <dgm:t>
        <a:bodyPr/>
        <a:lstStyle/>
        <a:p>
          <a:endParaRPr lang="es-CO"/>
        </a:p>
      </dgm:t>
    </dgm:pt>
    <dgm:pt modelId="{6090ADA4-1FC0-4A17-8A9A-3A08C918FA9F}" type="pres">
      <dgm:prSet presAssocID="{CC0C3137-8A17-4AC5-B699-B1C4A0CFD0B6}" presName="negativeSpace" presStyleCnt="0"/>
      <dgm:spPr/>
    </dgm:pt>
    <dgm:pt modelId="{2BFFDE6A-C794-4B6D-B91D-B0E917956936}" type="pres">
      <dgm:prSet presAssocID="{CC0C3137-8A17-4AC5-B699-B1C4A0CFD0B6}" presName="childText" presStyleLbl="conFgAcc1" presStyleIdx="2" presStyleCnt="3">
        <dgm:presLayoutVars>
          <dgm:bulletEnabled val="1"/>
        </dgm:presLayoutVars>
      </dgm:prSet>
      <dgm:spPr/>
      <dgm:t>
        <a:bodyPr/>
        <a:lstStyle/>
        <a:p>
          <a:endParaRPr lang="es-CO"/>
        </a:p>
      </dgm:t>
    </dgm:pt>
  </dgm:ptLst>
  <dgm:cxnLst>
    <dgm:cxn modelId="{21190707-F918-48E1-89E6-1FA59EDF9EF9}" type="presOf" srcId="{CC0C3137-8A17-4AC5-B699-B1C4A0CFD0B6}" destId="{E6DB0F5B-8852-41D3-B0E3-A701644A1259}" srcOrd="1" destOrd="0" presId="urn:microsoft.com/office/officeart/2005/8/layout/list1"/>
    <dgm:cxn modelId="{A8D42B75-FEF2-42B9-95AB-AFBFF8F3E5A7}" srcId="{CC0C3137-8A17-4AC5-B699-B1C4A0CFD0B6}" destId="{511318D1-1A46-45BD-AF08-C54815B5D18A}" srcOrd="0" destOrd="0" parTransId="{6B128824-397C-4709-9281-E5A4CBA1AB96}" sibTransId="{5DD9BC02-6ED0-4407-B60C-79E1C959725E}"/>
    <dgm:cxn modelId="{D3988644-957B-41DB-BCD0-120FF8273527}" srcId="{14C59204-6770-403C-AC75-1F606EE4D1AD}" destId="{24FBC166-769E-42B5-912D-F914F8597667}" srcOrd="1" destOrd="0" parTransId="{BD49364C-99A1-40FD-8516-BBEF729A0331}" sibTransId="{852D8A38-8D3F-4330-9D15-F48555F53AEC}"/>
    <dgm:cxn modelId="{40724EDF-B075-42A8-B344-53F05FC130D7}" type="presOf" srcId="{74854752-6EF1-4404-BF68-02A8021836FB}" destId="{B720C923-937C-4690-BEE4-002858350278}" srcOrd="0" destOrd="0" presId="urn:microsoft.com/office/officeart/2005/8/layout/list1"/>
    <dgm:cxn modelId="{F5AD0D14-864F-428F-A356-8CA15C6027CF}" type="presOf" srcId="{511318D1-1A46-45BD-AF08-C54815B5D18A}" destId="{2BFFDE6A-C794-4B6D-B91D-B0E917956936}" srcOrd="0" destOrd="0" presId="urn:microsoft.com/office/officeart/2005/8/layout/list1"/>
    <dgm:cxn modelId="{B5DC98F6-B4DD-48FF-BA0A-F7EFC364E475}" srcId="{14C59204-6770-403C-AC75-1F606EE4D1AD}" destId="{CC0C3137-8A17-4AC5-B699-B1C4A0CFD0B6}" srcOrd="2" destOrd="0" parTransId="{13377BFF-9F28-41FC-8986-0812157A81A2}" sibTransId="{6A7391FE-AB4B-45E1-A3AC-FAF07947B7D1}"/>
    <dgm:cxn modelId="{E107AD1F-2632-4DDD-8748-2A5DBBEAA690}" type="presOf" srcId="{24FBC166-769E-42B5-912D-F914F8597667}" destId="{01B32C9F-D90F-4E77-B388-16E2D6DE0A15}" srcOrd="1" destOrd="0" presId="urn:microsoft.com/office/officeart/2005/8/layout/list1"/>
    <dgm:cxn modelId="{90652C52-3823-4DA5-AB33-C8171DD471FC}" type="presOf" srcId="{14C59204-6770-403C-AC75-1F606EE4D1AD}" destId="{75A5BE59-790A-4310-BE0D-740F5A85E721}" srcOrd="0" destOrd="0" presId="urn:microsoft.com/office/officeart/2005/8/layout/list1"/>
    <dgm:cxn modelId="{861895B2-21E5-4C41-BFA0-432C9A0B92BA}" type="presOf" srcId="{CC0C3137-8A17-4AC5-B699-B1C4A0CFD0B6}" destId="{394F3B29-D39E-4CB0-A9E7-DCF8D7B84090}" srcOrd="0" destOrd="0" presId="urn:microsoft.com/office/officeart/2005/8/layout/list1"/>
    <dgm:cxn modelId="{EC8CD235-0CE2-43DE-AA0D-E7B897853CBF}" srcId="{24FBC166-769E-42B5-912D-F914F8597667}" destId="{31F7AAD2-6725-4B2D-BE29-5A319F857355}" srcOrd="0" destOrd="0" parTransId="{3BFC2A4D-40CA-42F0-852A-50B15F984E63}" sibTransId="{3B5D9D9B-FFB1-4B26-A8BD-BE7625787D81}"/>
    <dgm:cxn modelId="{1A61973D-2519-42DA-95C5-A210F60FC4F5}" type="presOf" srcId="{24FBC166-769E-42B5-912D-F914F8597667}" destId="{7F4556B8-13D3-4577-A085-5A0B42DE6152}" srcOrd="0" destOrd="0" presId="urn:microsoft.com/office/officeart/2005/8/layout/list1"/>
    <dgm:cxn modelId="{73BCD593-15B2-4DA6-BB3D-AD9051C51850}" type="presOf" srcId="{74854752-6EF1-4404-BF68-02A8021836FB}" destId="{7FA522C3-C360-41F0-941A-92C576AA5354}" srcOrd="1" destOrd="0" presId="urn:microsoft.com/office/officeart/2005/8/layout/list1"/>
    <dgm:cxn modelId="{2AFC54A8-1FD8-4DDE-9C3A-147761D85D02}" srcId="{14C59204-6770-403C-AC75-1F606EE4D1AD}" destId="{74854752-6EF1-4404-BF68-02A8021836FB}" srcOrd="0" destOrd="0" parTransId="{EE3318D3-8E74-490F-A3D6-C6AC4253371A}" sibTransId="{70C10BE8-44AB-462C-93E7-DCB6A13F57D2}"/>
    <dgm:cxn modelId="{F08964B6-8743-4B14-9D8E-A6502F7ABCD0}" srcId="{74854752-6EF1-4404-BF68-02A8021836FB}" destId="{55ECF94B-F5AB-4182-8156-C52FDECB98D7}" srcOrd="0" destOrd="0" parTransId="{A04C4BCD-BC2B-4636-912A-C95DA726944B}" sibTransId="{AD365AE6-0FFD-4FAE-AA8F-EE832FF979AA}"/>
    <dgm:cxn modelId="{65A6F13D-7CED-47EE-8ED7-FE1E413E3FAA}" type="presOf" srcId="{31F7AAD2-6725-4B2D-BE29-5A319F857355}" destId="{FFB87506-E09F-4EBE-AC68-9CFEC77F6BD5}" srcOrd="0" destOrd="0" presId="urn:microsoft.com/office/officeart/2005/8/layout/list1"/>
    <dgm:cxn modelId="{D6788146-D279-4DAE-B33F-CE65D4EAFA2A}" type="presOf" srcId="{55ECF94B-F5AB-4182-8156-C52FDECB98D7}" destId="{73465F12-DF77-4FB6-8F3E-47998715D7FD}" srcOrd="0" destOrd="0" presId="urn:microsoft.com/office/officeart/2005/8/layout/list1"/>
    <dgm:cxn modelId="{18E1091F-DA2F-4C6F-A59E-F59C58EF33E7}" type="presParOf" srcId="{75A5BE59-790A-4310-BE0D-740F5A85E721}" destId="{C924A12B-B65F-460A-A7A2-B672C291DAE7}" srcOrd="0" destOrd="0" presId="urn:microsoft.com/office/officeart/2005/8/layout/list1"/>
    <dgm:cxn modelId="{1A4A14B6-BB60-4682-95D7-5AB799B7C77B}" type="presParOf" srcId="{C924A12B-B65F-460A-A7A2-B672C291DAE7}" destId="{B720C923-937C-4690-BEE4-002858350278}" srcOrd="0" destOrd="0" presId="urn:microsoft.com/office/officeart/2005/8/layout/list1"/>
    <dgm:cxn modelId="{4B3C8496-3E75-44AA-9D0F-3227DADC84A5}" type="presParOf" srcId="{C924A12B-B65F-460A-A7A2-B672C291DAE7}" destId="{7FA522C3-C360-41F0-941A-92C576AA5354}" srcOrd="1" destOrd="0" presId="urn:microsoft.com/office/officeart/2005/8/layout/list1"/>
    <dgm:cxn modelId="{1D486671-EC4B-498A-ACFE-774E25C2E969}" type="presParOf" srcId="{75A5BE59-790A-4310-BE0D-740F5A85E721}" destId="{0D669CFD-3CAF-44C9-8539-073DF8A5A290}" srcOrd="1" destOrd="0" presId="urn:microsoft.com/office/officeart/2005/8/layout/list1"/>
    <dgm:cxn modelId="{3DF92749-9705-4974-8785-2B99CEE9D4F5}" type="presParOf" srcId="{75A5BE59-790A-4310-BE0D-740F5A85E721}" destId="{73465F12-DF77-4FB6-8F3E-47998715D7FD}" srcOrd="2" destOrd="0" presId="urn:microsoft.com/office/officeart/2005/8/layout/list1"/>
    <dgm:cxn modelId="{646A4E56-E2CD-4444-9CE6-C3BAB1D62545}" type="presParOf" srcId="{75A5BE59-790A-4310-BE0D-740F5A85E721}" destId="{ED48955F-7910-4618-A6EE-4C3608E3E5F1}" srcOrd="3" destOrd="0" presId="urn:microsoft.com/office/officeart/2005/8/layout/list1"/>
    <dgm:cxn modelId="{E0C76732-E3D0-4B7A-BBE6-C1D5A8FF2EB6}" type="presParOf" srcId="{75A5BE59-790A-4310-BE0D-740F5A85E721}" destId="{22C0FD2D-7AFE-482C-9862-5702CE07BFB6}" srcOrd="4" destOrd="0" presId="urn:microsoft.com/office/officeart/2005/8/layout/list1"/>
    <dgm:cxn modelId="{8DF6921F-1E17-4215-AD8D-DEAD718DA994}" type="presParOf" srcId="{22C0FD2D-7AFE-482C-9862-5702CE07BFB6}" destId="{7F4556B8-13D3-4577-A085-5A0B42DE6152}" srcOrd="0" destOrd="0" presId="urn:microsoft.com/office/officeart/2005/8/layout/list1"/>
    <dgm:cxn modelId="{13EDD529-3CDD-47FB-BF6A-B1FBAA411AA2}" type="presParOf" srcId="{22C0FD2D-7AFE-482C-9862-5702CE07BFB6}" destId="{01B32C9F-D90F-4E77-B388-16E2D6DE0A15}" srcOrd="1" destOrd="0" presId="urn:microsoft.com/office/officeart/2005/8/layout/list1"/>
    <dgm:cxn modelId="{71E51E2E-C040-48FC-919F-1C8EED48A37A}" type="presParOf" srcId="{75A5BE59-790A-4310-BE0D-740F5A85E721}" destId="{EBC3432F-B045-49F3-98DB-96D40C53E109}" srcOrd="5" destOrd="0" presId="urn:microsoft.com/office/officeart/2005/8/layout/list1"/>
    <dgm:cxn modelId="{3E12E956-D3F4-41C8-B872-E4C1CFB27998}" type="presParOf" srcId="{75A5BE59-790A-4310-BE0D-740F5A85E721}" destId="{FFB87506-E09F-4EBE-AC68-9CFEC77F6BD5}" srcOrd="6" destOrd="0" presId="urn:microsoft.com/office/officeart/2005/8/layout/list1"/>
    <dgm:cxn modelId="{36691A67-7342-4B0A-88D9-0F230B7CCC98}" type="presParOf" srcId="{75A5BE59-790A-4310-BE0D-740F5A85E721}" destId="{E94AA23A-D2C4-4CB0-9DD6-FB707A4944F1}" srcOrd="7" destOrd="0" presId="urn:microsoft.com/office/officeart/2005/8/layout/list1"/>
    <dgm:cxn modelId="{55C2E1A7-1D56-4EA3-858E-F9247054BC75}" type="presParOf" srcId="{75A5BE59-790A-4310-BE0D-740F5A85E721}" destId="{D804F440-EFF6-44D0-935D-DDF9C698000D}" srcOrd="8" destOrd="0" presId="urn:microsoft.com/office/officeart/2005/8/layout/list1"/>
    <dgm:cxn modelId="{F97630AF-421D-48D2-9488-8767C43C1569}" type="presParOf" srcId="{D804F440-EFF6-44D0-935D-DDF9C698000D}" destId="{394F3B29-D39E-4CB0-A9E7-DCF8D7B84090}" srcOrd="0" destOrd="0" presId="urn:microsoft.com/office/officeart/2005/8/layout/list1"/>
    <dgm:cxn modelId="{808B93AC-221E-410E-B2C8-B7D754C98C1B}" type="presParOf" srcId="{D804F440-EFF6-44D0-935D-DDF9C698000D}" destId="{E6DB0F5B-8852-41D3-B0E3-A701644A1259}" srcOrd="1" destOrd="0" presId="urn:microsoft.com/office/officeart/2005/8/layout/list1"/>
    <dgm:cxn modelId="{BD588C52-0BC6-48B4-A937-B0E4D80CDDFF}" type="presParOf" srcId="{75A5BE59-790A-4310-BE0D-740F5A85E721}" destId="{6090ADA4-1FC0-4A17-8A9A-3A08C918FA9F}" srcOrd="9" destOrd="0" presId="urn:microsoft.com/office/officeart/2005/8/layout/list1"/>
    <dgm:cxn modelId="{5F350F52-232D-47E7-B4CB-96E8537FC26A}" type="presParOf" srcId="{75A5BE59-790A-4310-BE0D-740F5A85E721}" destId="{2BFFDE6A-C794-4B6D-B91D-B0E91795693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BF92-1B4A-47B8-92BA-5308BF4686D2}" type="datetimeFigureOut">
              <a:rPr lang="es-CO" smtClean="0"/>
              <a:t>3/08/2016</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40CA64-10AF-438A-8C9F-44FE6467DCF6}" type="slidenum">
              <a:rPr lang="es-CO" smtClean="0"/>
              <a:t>‹Nº›</a:t>
            </a:fld>
            <a:endParaRPr lang="es-CO"/>
          </a:p>
        </p:txBody>
      </p:sp>
    </p:spTree>
    <p:extLst>
      <p:ext uri="{BB962C8B-B14F-4D97-AF65-F5344CB8AC3E}">
        <p14:creationId xmlns:p14="http://schemas.microsoft.com/office/powerpoint/2010/main" val="1394846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C384A18-5939-4231-9D37-A06252C4EE61}" type="slidenum">
              <a:rPr lang="es-CO" smtClean="0"/>
              <a:pPr/>
              <a:t>34</a:t>
            </a:fld>
            <a:endParaRPr lang="es-CO"/>
          </a:p>
        </p:txBody>
      </p:sp>
    </p:spTree>
    <p:extLst>
      <p:ext uri="{BB962C8B-B14F-4D97-AF65-F5344CB8AC3E}">
        <p14:creationId xmlns:p14="http://schemas.microsoft.com/office/powerpoint/2010/main" val="690614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CO"/>
          </a:p>
        </p:txBody>
      </p:sp>
      <p:sp>
        <p:nvSpPr>
          <p:cNvPr id="4" name="Marcador de fecha 3"/>
          <p:cNvSpPr>
            <a:spLocks noGrp="1"/>
          </p:cNvSpPr>
          <p:nvPr>
            <p:ph type="dt" sz="half" idx="10"/>
          </p:nvPr>
        </p:nvSpPr>
        <p:spPr/>
        <p:txBody>
          <a:bodyPr/>
          <a:lstStyle>
            <a:lvl1pPr>
              <a:defRPr/>
            </a:lvl1pPr>
          </a:lstStyle>
          <a:p>
            <a:fld id="{4B58F2E2-8E3A-4FB4-9075-91967FDF9676}" type="datetimeFigureOut">
              <a:rPr lang="es-CO" smtClean="0"/>
              <a:t>3/08/2016</a:t>
            </a:fld>
            <a:endParaRPr lang="es-CO"/>
          </a:p>
        </p:txBody>
      </p:sp>
      <p:sp>
        <p:nvSpPr>
          <p:cNvPr id="5" name="Marcador de pie de página 4"/>
          <p:cNvSpPr>
            <a:spLocks noGrp="1"/>
          </p:cNvSpPr>
          <p:nvPr>
            <p:ph type="ftr" sz="quarter" idx="11"/>
          </p:nvPr>
        </p:nvSpPr>
        <p:spPr/>
        <p:txBody>
          <a:bodyPr/>
          <a:lstStyle>
            <a:lvl1pPr>
              <a:defRPr/>
            </a:lvl1pPr>
          </a:lstStyle>
          <a:p>
            <a:endParaRPr lang="es-CO"/>
          </a:p>
        </p:txBody>
      </p:sp>
      <p:sp>
        <p:nvSpPr>
          <p:cNvPr id="6" name="Marcador de número de diapositiva 5"/>
          <p:cNvSpPr>
            <a:spLocks noGrp="1"/>
          </p:cNvSpPr>
          <p:nvPr>
            <p:ph type="sldNum" sz="quarter" idx="12"/>
          </p:nvPr>
        </p:nvSpPr>
        <p:spPr/>
        <p:txBody>
          <a:bodyPr/>
          <a:lstStyle>
            <a:lvl1pPr>
              <a:defRPr/>
            </a:lvl1pPr>
          </a:lstStyle>
          <a:p>
            <a:fld id="{BA510536-7B2E-4E40-9D89-9BBB0A0C9AEA}" type="slidenum">
              <a:rPr lang="es-CO" smtClean="0"/>
              <a:t>‹Nº›</a:t>
            </a:fld>
            <a:endParaRPr lang="es-CO"/>
          </a:p>
        </p:txBody>
      </p:sp>
    </p:spTree>
    <p:extLst>
      <p:ext uri="{BB962C8B-B14F-4D97-AF65-F5344CB8AC3E}">
        <p14:creationId xmlns:p14="http://schemas.microsoft.com/office/powerpoint/2010/main" val="2252839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lvl1pPr>
              <a:defRPr/>
            </a:lvl1pPr>
          </a:lstStyle>
          <a:p>
            <a:fld id="{4B58F2E2-8E3A-4FB4-9075-91967FDF9676}" type="datetimeFigureOut">
              <a:rPr lang="es-CO" smtClean="0"/>
              <a:t>3/08/2016</a:t>
            </a:fld>
            <a:endParaRPr lang="es-CO"/>
          </a:p>
        </p:txBody>
      </p:sp>
      <p:sp>
        <p:nvSpPr>
          <p:cNvPr id="5" name="Marcador de pie de página 4"/>
          <p:cNvSpPr>
            <a:spLocks noGrp="1"/>
          </p:cNvSpPr>
          <p:nvPr>
            <p:ph type="ftr" sz="quarter" idx="11"/>
          </p:nvPr>
        </p:nvSpPr>
        <p:spPr/>
        <p:txBody>
          <a:bodyPr/>
          <a:lstStyle>
            <a:lvl1pPr>
              <a:defRPr/>
            </a:lvl1pPr>
          </a:lstStyle>
          <a:p>
            <a:endParaRPr lang="es-CO"/>
          </a:p>
        </p:txBody>
      </p:sp>
      <p:sp>
        <p:nvSpPr>
          <p:cNvPr id="6" name="Marcador de número de diapositiva 5"/>
          <p:cNvSpPr>
            <a:spLocks noGrp="1"/>
          </p:cNvSpPr>
          <p:nvPr>
            <p:ph type="sldNum" sz="quarter" idx="12"/>
          </p:nvPr>
        </p:nvSpPr>
        <p:spPr/>
        <p:txBody>
          <a:bodyPr/>
          <a:lstStyle>
            <a:lvl1pPr>
              <a:defRPr/>
            </a:lvl1pPr>
          </a:lstStyle>
          <a:p>
            <a:fld id="{BA510536-7B2E-4E40-9D89-9BBB0A0C9AEA}" type="slidenum">
              <a:rPr lang="es-CO" smtClean="0"/>
              <a:t>‹Nº›</a:t>
            </a:fld>
            <a:endParaRPr lang="es-CO"/>
          </a:p>
        </p:txBody>
      </p:sp>
    </p:spTree>
    <p:extLst>
      <p:ext uri="{BB962C8B-B14F-4D97-AF65-F5344CB8AC3E}">
        <p14:creationId xmlns:p14="http://schemas.microsoft.com/office/powerpoint/2010/main" val="157331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lvl1pPr>
              <a:defRPr/>
            </a:lvl1pPr>
          </a:lstStyle>
          <a:p>
            <a:fld id="{4B58F2E2-8E3A-4FB4-9075-91967FDF9676}" type="datetimeFigureOut">
              <a:rPr lang="es-CO" smtClean="0"/>
              <a:t>3/08/2016</a:t>
            </a:fld>
            <a:endParaRPr lang="es-CO"/>
          </a:p>
        </p:txBody>
      </p:sp>
      <p:sp>
        <p:nvSpPr>
          <p:cNvPr id="5" name="Marcador de pie de página 4"/>
          <p:cNvSpPr>
            <a:spLocks noGrp="1"/>
          </p:cNvSpPr>
          <p:nvPr>
            <p:ph type="ftr" sz="quarter" idx="11"/>
          </p:nvPr>
        </p:nvSpPr>
        <p:spPr/>
        <p:txBody>
          <a:bodyPr/>
          <a:lstStyle>
            <a:lvl1pPr>
              <a:defRPr/>
            </a:lvl1pPr>
          </a:lstStyle>
          <a:p>
            <a:endParaRPr lang="es-CO"/>
          </a:p>
        </p:txBody>
      </p:sp>
      <p:sp>
        <p:nvSpPr>
          <p:cNvPr id="6" name="Marcador de número de diapositiva 5"/>
          <p:cNvSpPr>
            <a:spLocks noGrp="1"/>
          </p:cNvSpPr>
          <p:nvPr>
            <p:ph type="sldNum" sz="quarter" idx="12"/>
          </p:nvPr>
        </p:nvSpPr>
        <p:spPr/>
        <p:txBody>
          <a:bodyPr/>
          <a:lstStyle>
            <a:lvl1pPr>
              <a:defRPr/>
            </a:lvl1pPr>
          </a:lstStyle>
          <a:p>
            <a:fld id="{BA510536-7B2E-4E40-9D89-9BBB0A0C9AEA}" type="slidenum">
              <a:rPr lang="es-CO" smtClean="0"/>
              <a:t>‹Nº›</a:t>
            </a:fld>
            <a:endParaRPr lang="es-CO"/>
          </a:p>
        </p:txBody>
      </p:sp>
    </p:spTree>
    <p:extLst>
      <p:ext uri="{BB962C8B-B14F-4D97-AF65-F5344CB8AC3E}">
        <p14:creationId xmlns:p14="http://schemas.microsoft.com/office/powerpoint/2010/main" val="3338737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lvl1pPr>
              <a:defRPr/>
            </a:lvl1pPr>
          </a:lstStyle>
          <a:p>
            <a:fld id="{4B58F2E2-8E3A-4FB4-9075-91967FDF9676}" type="datetimeFigureOut">
              <a:rPr lang="es-CO" smtClean="0"/>
              <a:t>3/08/2016</a:t>
            </a:fld>
            <a:endParaRPr lang="es-CO"/>
          </a:p>
        </p:txBody>
      </p:sp>
      <p:sp>
        <p:nvSpPr>
          <p:cNvPr id="5" name="Marcador de pie de página 4"/>
          <p:cNvSpPr>
            <a:spLocks noGrp="1"/>
          </p:cNvSpPr>
          <p:nvPr>
            <p:ph type="ftr" sz="quarter" idx="11"/>
          </p:nvPr>
        </p:nvSpPr>
        <p:spPr/>
        <p:txBody>
          <a:bodyPr/>
          <a:lstStyle>
            <a:lvl1pPr>
              <a:defRPr/>
            </a:lvl1pPr>
          </a:lstStyle>
          <a:p>
            <a:endParaRPr lang="es-CO"/>
          </a:p>
        </p:txBody>
      </p:sp>
      <p:sp>
        <p:nvSpPr>
          <p:cNvPr id="6" name="Marcador de número de diapositiva 5"/>
          <p:cNvSpPr>
            <a:spLocks noGrp="1"/>
          </p:cNvSpPr>
          <p:nvPr>
            <p:ph type="sldNum" sz="quarter" idx="12"/>
          </p:nvPr>
        </p:nvSpPr>
        <p:spPr/>
        <p:txBody>
          <a:bodyPr/>
          <a:lstStyle>
            <a:lvl1pPr>
              <a:defRPr/>
            </a:lvl1pPr>
          </a:lstStyle>
          <a:p>
            <a:fld id="{BA510536-7B2E-4E40-9D89-9BBB0A0C9AEA}" type="slidenum">
              <a:rPr lang="es-CO" smtClean="0"/>
              <a:t>‹Nº›</a:t>
            </a:fld>
            <a:endParaRPr lang="es-CO"/>
          </a:p>
        </p:txBody>
      </p:sp>
    </p:spTree>
    <p:extLst>
      <p:ext uri="{BB962C8B-B14F-4D97-AF65-F5344CB8AC3E}">
        <p14:creationId xmlns:p14="http://schemas.microsoft.com/office/powerpoint/2010/main" val="43569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fld id="{4B58F2E2-8E3A-4FB4-9075-91967FDF9676}" type="datetimeFigureOut">
              <a:rPr lang="es-CO" smtClean="0"/>
              <a:t>3/08/2016</a:t>
            </a:fld>
            <a:endParaRPr lang="es-CO"/>
          </a:p>
        </p:txBody>
      </p:sp>
      <p:sp>
        <p:nvSpPr>
          <p:cNvPr id="5" name="Marcador de pie de página 4"/>
          <p:cNvSpPr>
            <a:spLocks noGrp="1"/>
          </p:cNvSpPr>
          <p:nvPr>
            <p:ph type="ftr" sz="quarter" idx="11"/>
          </p:nvPr>
        </p:nvSpPr>
        <p:spPr/>
        <p:txBody>
          <a:bodyPr/>
          <a:lstStyle>
            <a:lvl1pPr>
              <a:defRPr/>
            </a:lvl1pPr>
          </a:lstStyle>
          <a:p>
            <a:endParaRPr lang="es-CO"/>
          </a:p>
        </p:txBody>
      </p:sp>
      <p:sp>
        <p:nvSpPr>
          <p:cNvPr id="6" name="Marcador de número de diapositiva 5"/>
          <p:cNvSpPr>
            <a:spLocks noGrp="1"/>
          </p:cNvSpPr>
          <p:nvPr>
            <p:ph type="sldNum" sz="quarter" idx="12"/>
          </p:nvPr>
        </p:nvSpPr>
        <p:spPr/>
        <p:txBody>
          <a:bodyPr/>
          <a:lstStyle>
            <a:lvl1pPr>
              <a:defRPr/>
            </a:lvl1pPr>
          </a:lstStyle>
          <a:p>
            <a:fld id="{BA510536-7B2E-4E40-9D89-9BBB0A0C9AEA}" type="slidenum">
              <a:rPr lang="es-CO" smtClean="0"/>
              <a:t>‹Nº›</a:t>
            </a:fld>
            <a:endParaRPr lang="es-CO"/>
          </a:p>
        </p:txBody>
      </p:sp>
    </p:spTree>
    <p:extLst>
      <p:ext uri="{BB962C8B-B14F-4D97-AF65-F5344CB8AC3E}">
        <p14:creationId xmlns:p14="http://schemas.microsoft.com/office/powerpoint/2010/main" val="1672606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sz="half" idx="1"/>
          </p:nvPr>
        </p:nvSpPr>
        <p:spPr>
          <a:xfrm>
            <a:off x="609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contenido 3"/>
          <p:cNvSpPr>
            <a:spLocks noGrp="1"/>
          </p:cNvSpPr>
          <p:nvPr>
            <p:ph sz="half" idx="2"/>
          </p:nvPr>
        </p:nvSpPr>
        <p:spPr>
          <a:xfrm>
            <a:off x="6197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fecha 4"/>
          <p:cNvSpPr>
            <a:spLocks noGrp="1"/>
          </p:cNvSpPr>
          <p:nvPr>
            <p:ph type="dt" sz="half" idx="10"/>
          </p:nvPr>
        </p:nvSpPr>
        <p:spPr/>
        <p:txBody>
          <a:bodyPr/>
          <a:lstStyle>
            <a:lvl1pPr>
              <a:defRPr/>
            </a:lvl1pPr>
          </a:lstStyle>
          <a:p>
            <a:fld id="{4B58F2E2-8E3A-4FB4-9075-91967FDF9676}" type="datetimeFigureOut">
              <a:rPr lang="es-CO" smtClean="0"/>
              <a:t>3/08/2016</a:t>
            </a:fld>
            <a:endParaRPr lang="es-CO"/>
          </a:p>
        </p:txBody>
      </p:sp>
      <p:sp>
        <p:nvSpPr>
          <p:cNvPr id="6" name="Marcador de pie de página 5"/>
          <p:cNvSpPr>
            <a:spLocks noGrp="1"/>
          </p:cNvSpPr>
          <p:nvPr>
            <p:ph type="ftr" sz="quarter" idx="11"/>
          </p:nvPr>
        </p:nvSpPr>
        <p:spPr/>
        <p:txBody>
          <a:bodyPr/>
          <a:lstStyle>
            <a:lvl1pPr>
              <a:defRPr/>
            </a:lvl1pPr>
          </a:lstStyle>
          <a:p>
            <a:endParaRPr lang="es-CO"/>
          </a:p>
        </p:txBody>
      </p:sp>
      <p:sp>
        <p:nvSpPr>
          <p:cNvPr id="7" name="Marcador de número de diapositiva 6"/>
          <p:cNvSpPr>
            <a:spLocks noGrp="1"/>
          </p:cNvSpPr>
          <p:nvPr>
            <p:ph type="sldNum" sz="quarter" idx="12"/>
          </p:nvPr>
        </p:nvSpPr>
        <p:spPr/>
        <p:txBody>
          <a:bodyPr/>
          <a:lstStyle>
            <a:lvl1pPr>
              <a:defRPr/>
            </a:lvl1pPr>
          </a:lstStyle>
          <a:p>
            <a:fld id="{BA510536-7B2E-4E40-9D89-9BBB0A0C9AEA}" type="slidenum">
              <a:rPr lang="es-CO" smtClean="0"/>
              <a:t>‹Nº›</a:t>
            </a:fld>
            <a:endParaRPr lang="es-CO"/>
          </a:p>
        </p:txBody>
      </p:sp>
    </p:spTree>
    <p:extLst>
      <p:ext uri="{BB962C8B-B14F-4D97-AF65-F5344CB8AC3E}">
        <p14:creationId xmlns:p14="http://schemas.microsoft.com/office/powerpoint/2010/main" val="1297973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40318" y="2505075"/>
            <a:ext cx="5158316"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Marcador de fecha 6"/>
          <p:cNvSpPr>
            <a:spLocks noGrp="1"/>
          </p:cNvSpPr>
          <p:nvPr>
            <p:ph type="dt" sz="half" idx="10"/>
          </p:nvPr>
        </p:nvSpPr>
        <p:spPr/>
        <p:txBody>
          <a:bodyPr/>
          <a:lstStyle>
            <a:lvl1pPr>
              <a:defRPr/>
            </a:lvl1pPr>
          </a:lstStyle>
          <a:p>
            <a:fld id="{4B58F2E2-8E3A-4FB4-9075-91967FDF9676}" type="datetimeFigureOut">
              <a:rPr lang="es-CO" smtClean="0"/>
              <a:t>3/08/2016</a:t>
            </a:fld>
            <a:endParaRPr lang="es-CO"/>
          </a:p>
        </p:txBody>
      </p:sp>
      <p:sp>
        <p:nvSpPr>
          <p:cNvPr id="8" name="Marcador de pie de página 7"/>
          <p:cNvSpPr>
            <a:spLocks noGrp="1"/>
          </p:cNvSpPr>
          <p:nvPr>
            <p:ph type="ftr" sz="quarter" idx="11"/>
          </p:nvPr>
        </p:nvSpPr>
        <p:spPr/>
        <p:txBody>
          <a:bodyPr/>
          <a:lstStyle>
            <a:lvl1pPr>
              <a:defRPr/>
            </a:lvl1pPr>
          </a:lstStyle>
          <a:p>
            <a:endParaRPr lang="es-CO"/>
          </a:p>
        </p:txBody>
      </p:sp>
      <p:sp>
        <p:nvSpPr>
          <p:cNvPr id="9" name="Marcador de número de diapositiva 8"/>
          <p:cNvSpPr>
            <a:spLocks noGrp="1"/>
          </p:cNvSpPr>
          <p:nvPr>
            <p:ph type="sldNum" sz="quarter" idx="12"/>
          </p:nvPr>
        </p:nvSpPr>
        <p:spPr/>
        <p:txBody>
          <a:bodyPr/>
          <a:lstStyle>
            <a:lvl1pPr>
              <a:defRPr/>
            </a:lvl1pPr>
          </a:lstStyle>
          <a:p>
            <a:fld id="{BA510536-7B2E-4E40-9D89-9BBB0A0C9AEA}" type="slidenum">
              <a:rPr lang="es-CO" smtClean="0"/>
              <a:t>‹Nº›</a:t>
            </a:fld>
            <a:endParaRPr lang="es-CO"/>
          </a:p>
        </p:txBody>
      </p:sp>
    </p:spTree>
    <p:extLst>
      <p:ext uri="{BB962C8B-B14F-4D97-AF65-F5344CB8AC3E}">
        <p14:creationId xmlns:p14="http://schemas.microsoft.com/office/powerpoint/2010/main" val="4121815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fecha 2"/>
          <p:cNvSpPr>
            <a:spLocks noGrp="1"/>
          </p:cNvSpPr>
          <p:nvPr>
            <p:ph type="dt" sz="half" idx="10"/>
          </p:nvPr>
        </p:nvSpPr>
        <p:spPr/>
        <p:txBody>
          <a:bodyPr/>
          <a:lstStyle>
            <a:lvl1pPr>
              <a:defRPr/>
            </a:lvl1pPr>
          </a:lstStyle>
          <a:p>
            <a:fld id="{4B58F2E2-8E3A-4FB4-9075-91967FDF9676}" type="datetimeFigureOut">
              <a:rPr lang="es-CO" smtClean="0"/>
              <a:t>3/08/2016</a:t>
            </a:fld>
            <a:endParaRPr lang="es-CO"/>
          </a:p>
        </p:txBody>
      </p:sp>
      <p:sp>
        <p:nvSpPr>
          <p:cNvPr id="4" name="Marcador de pie de página 3"/>
          <p:cNvSpPr>
            <a:spLocks noGrp="1"/>
          </p:cNvSpPr>
          <p:nvPr>
            <p:ph type="ftr" sz="quarter" idx="11"/>
          </p:nvPr>
        </p:nvSpPr>
        <p:spPr/>
        <p:txBody>
          <a:bodyPr/>
          <a:lstStyle>
            <a:lvl1pPr>
              <a:defRPr/>
            </a:lvl1pPr>
          </a:lstStyle>
          <a:p>
            <a:endParaRPr lang="es-CO"/>
          </a:p>
        </p:txBody>
      </p:sp>
      <p:sp>
        <p:nvSpPr>
          <p:cNvPr id="5" name="Marcador de número de diapositiva 4"/>
          <p:cNvSpPr>
            <a:spLocks noGrp="1"/>
          </p:cNvSpPr>
          <p:nvPr>
            <p:ph type="sldNum" sz="quarter" idx="12"/>
          </p:nvPr>
        </p:nvSpPr>
        <p:spPr/>
        <p:txBody>
          <a:bodyPr/>
          <a:lstStyle>
            <a:lvl1pPr>
              <a:defRPr/>
            </a:lvl1pPr>
          </a:lstStyle>
          <a:p>
            <a:fld id="{BA510536-7B2E-4E40-9D89-9BBB0A0C9AEA}" type="slidenum">
              <a:rPr lang="es-CO" smtClean="0"/>
              <a:t>‹Nº›</a:t>
            </a:fld>
            <a:endParaRPr lang="es-CO"/>
          </a:p>
        </p:txBody>
      </p:sp>
    </p:spTree>
    <p:extLst>
      <p:ext uri="{BB962C8B-B14F-4D97-AF65-F5344CB8AC3E}">
        <p14:creationId xmlns:p14="http://schemas.microsoft.com/office/powerpoint/2010/main" val="1888472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fld id="{4B58F2E2-8E3A-4FB4-9075-91967FDF9676}" type="datetimeFigureOut">
              <a:rPr lang="es-CO" smtClean="0"/>
              <a:t>3/08/2016</a:t>
            </a:fld>
            <a:endParaRPr lang="es-CO"/>
          </a:p>
        </p:txBody>
      </p:sp>
      <p:sp>
        <p:nvSpPr>
          <p:cNvPr id="3" name="Marcador de pie de página 2"/>
          <p:cNvSpPr>
            <a:spLocks noGrp="1"/>
          </p:cNvSpPr>
          <p:nvPr>
            <p:ph type="ftr" sz="quarter" idx="11"/>
          </p:nvPr>
        </p:nvSpPr>
        <p:spPr/>
        <p:txBody>
          <a:bodyPr/>
          <a:lstStyle>
            <a:lvl1pPr>
              <a:defRPr/>
            </a:lvl1pPr>
          </a:lstStyle>
          <a:p>
            <a:endParaRPr lang="es-CO"/>
          </a:p>
        </p:txBody>
      </p:sp>
      <p:sp>
        <p:nvSpPr>
          <p:cNvPr id="4" name="Marcador de número de diapositiva 3"/>
          <p:cNvSpPr>
            <a:spLocks noGrp="1"/>
          </p:cNvSpPr>
          <p:nvPr>
            <p:ph type="sldNum" sz="quarter" idx="12"/>
          </p:nvPr>
        </p:nvSpPr>
        <p:spPr/>
        <p:txBody>
          <a:bodyPr/>
          <a:lstStyle>
            <a:lvl1pPr>
              <a:defRPr/>
            </a:lvl1pPr>
          </a:lstStyle>
          <a:p>
            <a:fld id="{BA510536-7B2E-4E40-9D89-9BBB0A0C9AEA}" type="slidenum">
              <a:rPr lang="es-CO" smtClean="0"/>
              <a:t>‹Nº›</a:t>
            </a:fld>
            <a:endParaRPr lang="es-CO"/>
          </a:p>
        </p:txBody>
      </p:sp>
    </p:spTree>
    <p:extLst>
      <p:ext uri="{BB962C8B-B14F-4D97-AF65-F5344CB8AC3E}">
        <p14:creationId xmlns:p14="http://schemas.microsoft.com/office/powerpoint/2010/main" val="2418025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smtClean="0"/>
              <a:t>Haga clic para modificar el estilo de título del patrón</a:t>
            </a:r>
            <a:endParaRPr lang="es-CO"/>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fld id="{4B58F2E2-8E3A-4FB4-9075-91967FDF9676}" type="datetimeFigureOut">
              <a:rPr lang="es-CO" smtClean="0"/>
              <a:t>3/08/2016</a:t>
            </a:fld>
            <a:endParaRPr lang="es-CO"/>
          </a:p>
        </p:txBody>
      </p:sp>
      <p:sp>
        <p:nvSpPr>
          <p:cNvPr id="6" name="Marcador de pie de página 5"/>
          <p:cNvSpPr>
            <a:spLocks noGrp="1"/>
          </p:cNvSpPr>
          <p:nvPr>
            <p:ph type="ftr" sz="quarter" idx="11"/>
          </p:nvPr>
        </p:nvSpPr>
        <p:spPr/>
        <p:txBody>
          <a:bodyPr/>
          <a:lstStyle>
            <a:lvl1pPr>
              <a:defRPr/>
            </a:lvl1pPr>
          </a:lstStyle>
          <a:p>
            <a:endParaRPr lang="es-CO"/>
          </a:p>
        </p:txBody>
      </p:sp>
      <p:sp>
        <p:nvSpPr>
          <p:cNvPr id="7" name="Marcador de número de diapositiva 6"/>
          <p:cNvSpPr>
            <a:spLocks noGrp="1"/>
          </p:cNvSpPr>
          <p:nvPr>
            <p:ph type="sldNum" sz="quarter" idx="12"/>
          </p:nvPr>
        </p:nvSpPr>
        <p:spPr/>
        <p:txBody>
          <a:bodyPr/>
          <a:lstStyle>
            <a:lvl1pPr>
              <a:defRPr/>
            </a:lvl1pPr>
          </a:lstStyle>
          <a:p>
            <a:fld id="{BA510536-7B2E-4E40-9D89-9BBB0A0C9AEA}" type="slidenum">
              <a:rPr lang="es-CO" smtClean="0"/>
              <a:t>‹Nº›</a:t>
            </a:fld>
            <a:endParaRPr lang="es-CO"/>
          </a:p>
        </p:txBody>
      </p:sp>
    </p:spTree>
    <p:extLst>
      <p:ext uri="{BB962C8B-B14F-4D97-AF65-F5344CB8AC3E}">
        <p14:creationId xmlns:p14="http://schemas.microsoft.com/office/powerpoint/2010/main" val="1332116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smtClean="0"/>
              <a:t>Haga clic para modificar el estilo de título del patrón</a:t>
            </a:r>
            <a:endParaRPr lang="es-CO"/>
          </a:p>
        </p:txBody>
      </p:sp>
      <p:sp>
        <p:nvSpPr>
          <p:cNvPr id="3" name="Marcador de posición de imagen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CO"/>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fld id="{4B58F2E2-8E3A-4FB4-9075-91967FDF9676}" type="datetimeFigureOut">
              <a:rPr lang="es-CO" smtClean="0"/>
              <a:t>3/08/2016</a:t>
            </a:fld>
            <a:endParaRPr lang="es-CO"/>
          </a:p>
        </p:txBody>
      </p:sp>
      <p:sp>
        <p:nvSpPr>
          <p:cNvPr id="6" name="Marcador de pie de página 5"/>
          <p:cNvSpPr>
            <a:spLocks noGrp="1"/>
          </p:cNvSpPr>
          <p:nvPr>
            <p:ph type="ftr" sz="quarter" idx="11"/>
          </p:nvPr>
        </p:nvSpPr>
        <p:spPr/>
        <p:txBody>
          <a:bodyPr/>
          <a:lstStyle>
            <a:lvl1pPr>
              <a:defRPr/>
            </a:lvl1pPr>
          </a:lstStyle>
          <a:p>
            <a:endParaRPr lang="es-ES" altLang="es-CO"/>
          </a:p>
        </p:txBody>
      </p:sp>
      <p:sp>
        <p:nvSpPr>
          <p:cNvPr id="7" name="Marcador de número de diapositiva 6"/>
          <p:cNvSpPr>
            <a:spLocks noGrp="1"/>
          </p:cNvSpPr>
          <p:nvPr>
            <p:ph type="sldNum" sz="quarter" idx="12"/>
          </p:nvPr>
        </p:nvSpPr>
        <p:spPr/>
        <p:txBody>
          <a:bodyPr/>
          <a:lstStyle>
            <a:lvl1pPr>
              <a:defRPr/>
            </a:lvl1pPr>
          </a:lstStyle>
          <a:p>
            <a:fld id="{BA510536-7B2E-4E40-9D89-9BBB0A0C9AEA}" type="slidenum">
              <a:rPr lang="es-CO" smtClean="0"/>
              <a:t>‹Nº›</a:t>
            </a:fld>
            <a:endParaRPr lang="es-CO"/>
          </a:p>
        </p:txBody>
      </p:sp>
    </p:spTree>
    <p:extLst>
      <p:ext uri="{BB962C8B-B14F-4D97-AF65-F5344CB8AC3E}">
        <p14:creationId xmlns:p14="http://schemas.microsoft.com/office/powerpoint/2010/main" val="1626987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CO"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CO" smtClean="0"/>
              <a:t>Haga clic para modificar el estilo de texto del patrón</a:t>
            </a:r>
          </a:p>
          <a:p>
            <a:pPr lvl="1"/>
            <a:r>
              <a:rPr lang="es-ES" altLang="es-CO" smtClean="0"/>
              <a:t>Segundo nivel</a:t>
            </a:r>
          </a:p>
          <a:p>
            <a:pPr lvl="2"/>
            <a:r>
              <a:rPr lang="es-ES" altLang="es-CO" smtClean="0"/>
              <a:t>Tercer nivel</a:t>
            </a:r>
          </a:p>
          <a:p>
            <a:pPr lvl="3"/>
            <a:r>
              <a:rPr lang="es-ES" altLang="es-CO" smtClean="0"/>
              <a:t>Cuarto nivel</a:t>
            </a:r>
          </a:p>
          <a:p>
            <a:pPr lvl="4"/>
            <a:r>
              <a:rPr lang="es-ES" altLang="es-CO"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4B58F2E2-8E3A-4FB4-9075-91967FDF9676}" type="datetimeFigureOut">
              <a:rPr lang="es-CO" smtClean="0"/>
              <a:t>3/08/2016</a:t>
            </a:fld>
            <a:endParaRPr lang="es-CO"/>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CO"/>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A510536-7B2E-4E40-9D89-9BBB0A0C9AEA}" type="slidenum">
              <a:rPr lang="es-CO" smtClean="0"/>
              <a:t>‹Nº›</a:t>
            </a:fld>
            <a:endParaRPr lang="es-CO"/>
          </a:p>
        </p:txBody>
      </p:sp>
    </p:spTree>
    <p:extLst>
      <p:ext uri="{BB962C8B-B14F-4D97-AF65-F5344CB8AC3E}">
        <p14:creationId xmlns:p14="http://schemas.microsoft.com/office/powerpoint/2010/main" val="19642972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66800" y="863759"/>
            <a:ext cx="10058400" cy="3566160"/>
          </a:xfrm>
        </p:spPr>
        <p:txBody>
          <a:bodyPr/>
          <a:lstStyle/>
          <a:p>
            <a:pPr algn="ctr">
              <a:spcBef>
                <a:spcPts val="1200"/>
              </a:spcBef>
              <a:spcAft>
                <a:spcPts val="1200"/>
              </a:spcAft>
            </a:pPr>
            <a:r>
              <a:rPr lang="es-CO" sz="2800" dirty="0">
                <a:solidFill>
                  <a:prstClr val="black"/>
                </a:solidFill>
                <a:effectLst>
                  <a:outerShdw blurRad="50800" dist="38100" dir="2700000" algn="tl" rotWithShape="0">
                    <a:prstClr val="black">
                      <a:alpha val="40000"/>
                    </a:prstClr>
                  </a:outerShdw>
                </a:effectLst>
                <a:latin typeface="Calibri"/>
              </a:rPr>
              <a:t>UNIVERSIDAD TÉCNICA DEL NORTE</a:t>
            </a:r>
            <a:r>
              <a:rPr lang="es-CO" sz="30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a:rPr>
              <a:t/>
            </a:r>
            <a:br>
              <a:rPr lang="es-CO" sz="30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a:rPr>
            </a:br>
            <a:r>
              <a:rPr lang="es-CO" sz="3000" b="1" i="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a:rPr>
              <a:t/>
            </a:r>
            <a:br>
              <a:rPr lang="es-CO" sz="3000" b="1" i="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a:rPr>
            </a:br>
            <a:r>
              <a:rPr lang="es-CO" sz="2400" spc="0" dirty="0">
                <a:solidFill>
                  <a:prstClr val="black"/>
                </a:solidFill>
                <a:effectLst>
                  <a:outerShdw blurRad="50800" dist="38100" dir="2700000" algn="tl" rotWithShape="0">
                    <a:prstClr val="black">
                      <a:alpha val="40000"/>
                    </a:prstClr>
                  </a:outerShdw>
                </a:effectLst>
                <a:latin typeface="Calibri"/>
              </a:rPr>
              <a:t>FACULTAD DE INGENIERIA EN CIENCIAS</a:t>
            </a:r>
            <a:br>
              <a:rPr lang="es-CO" sz="2400" spc="0" dirty="0">
                <a:solidFill>
                  <a:prstClr val="black"/>
                </a:solidFill>
                <a:effectLst>
                  <a:outerShdw blurRad="50800" dist="38100" dir="2700000" algn="tl" rotWithShape="0">
                    <a:prstClr val="black">
                      <a:alpha val="40000"/>
                    </a:prstClr>
                  </a:outerShdw>
                </a:effectLst>
                <a:latin typeface="Calibri"/>
              </a:rPr>
            </a:br>
            <a:r>
              <a:rPr lang="es-CO" sz="2400" spc="0" dirty="0">
                <a:solidFill>
                  <a:prstClr val="black"/>
                </a:solidFill>
                <a:effectLst>
                  <a:outerShdw blurRad="50800" dist="38100" dir="2700000" algn="tl" rotWithShape="0">
                    <a:prstClr val="black">
                      <a:alpha val="40000"/>
                    </a:prstClr>
                  </a:outerShdw>
                </a:effectLst>
                <a:latin typeface="Calibri"/>
              </a:rPr>
              <a:t> AGROPECUARIAS Y </a:t>
            </a:r>
            <a:r>
              <a:rPr lang="es-CO" sz="2400" spc="0" dirty="0" smtClean="0">
                <a:solidFill>
                  <a:prstClr val="black"/>
                </a:solidFill>
                <a:effectLst>
                  <a:outerShdw blurRad="50800" dist="38100" dir="2700000" algn="tl" rotWithShape="0">
                    <a:prstClr val="black">
                      <a:alpha val="40000"/>
                    </a:prstClr>
                  </a:outerShdw>
                </a:effectLst>
                <a:latin typeface="Calibri"/>
              </a:rPr>
              <a:t>AMBIENTALES</a:t>
            </a:r>
            <a:br>
              <a:rPr lang="es-CO" sz="2400" spc="0" dirty="0" smtClean="0">
                <a:solidFill>
                  <a:prstClr val="black"/>
                </a:solidFill>
                <a:effectLst>
                  <a:outerShdw blurRad="50800" dist="38100" dir="2700000" algn="tl" rotWithShape="0">
                    <a:prstClr val="black">
                      <a:alpha val="40000"/>
                    </a:prstClr>
                  </a:outerShdw>
                </a:effectLst>
                <a:latin typeface="Calibri"/>
              </a:rPr>
            </a:br>
            <a:r>
              <a:rPr lang="es-CO" sz="2400" i="1" spc="0" dirty="0">
                <a:solidFill>
                  <a:prstClr val="black"/>
                </a:solidFill>
                <a:effectLst>
                  <a:outerShdw blurRad="50800" dist="38100" dir="2700000" algn="tl" rotWithShape="0">
                    <a:prstClr val="black">
                      <a:alpha val="40000"/>
                    </a:prstClr>
                  </a:outerShdw>
                </a:effectLst>
                <a:latin typeface="Calibri"/>
              </a:rPr>
              <a:t/>
            </a:r>
            <a:br>
              <a:rPr lang="es-CO" sz="2400" i="1" spc="0" dirty="0">
                <a:solidFill>
                  <a:prstClr val="black"/>
                </a:solidFill>
                <a:effectLst>
                  <a:outerShdw blurRad="50800" dist="38100" dir="2700000" algn="tl" rotWithShape="0">
                    <a:prstClr val="black">
                      <a:alpha val="40000"/>
                    </a:prstClr>
                  </a:outerShdw>
                </a:effectLst>
                <a:latin typeface="Calibri"/>
              </a:rPr>
            </a:br>
            <a:r>
              <a:rPr lang="es-CO" sz="2400" spc="0" dirty="0">
                <a:solidFill>
                  <a:prstClr val="black"/>
                </a:solidFill>
                <a:effectLst>
                  <a:outerShdw blurRad="50800" dist="38100" dir="2700000" algn="tl" rotWithShape="0">
                    <a:prstClr val="black">
                      <a:alpha val="40000"/>
                    </a:prstClr>
                  </a:outerShdw>
                </a:effectLst>
                <a:latin typeface="Calibri"/>
              </a:rPr>
              <a:t>CARRERA DE INGENIERÍA EN RECURSOS NATURALES RENOVABLES </a:t>
            </a:r>
            <a:br>
              <a:rPr lang="es-CO" sz="2400" spc="0" dirty="0">
                <a:solidFill>
                  <a:prstClr val="black"/>
                </a:solidFill>
                <a:effectLst>
                  <a:outerShdw blurRad="50800" dist="38100" dir="2700000" algn="tl" rotWithShape="0">
                    <a:prstClr val="black">
                      <a:alpha val="40000"/>
                    </a:prstClr>
                  </a:outerShdw>
                </a:effectLst>
                <a:latin typeface="Calibri"/>
              </a:rPr>
            </a:br>
            <a:r>
              <a:rPr lang="es-CO" sz="3000" i="1" spc="0" dirty="0">
                <a:solidFill>
                  <a:prstClr val="black"/>
                </a:solidFill>
                <a:effectLst>
                  <a:outerShdw blurRad="50800" dist="38100" dir="2700000" algn="tl" rotWithShape="0">
                    <a:prstClr val="black">
                      <a:alpha val="40000"/>
                    </a:prstClr>
                  </a:outerShdw>
                </a:effectLst>
                <a:latin typeface="Calibri"/>
              </a:rPr>
              <a:t/>
            </a:r>
            <a:br>
              <a:rPr lang="es-CO" sz="3000" i="1" spc="0" dirty="0">
                <a:solidFill>
                  <a:prstClr val="black"/>
                </a:solidFill>
                <a:effectLst>
                  <a:outerShdw blurRad="50800" dist="38100" dir="2700000" algn="tl" rotWithShape="0">
                    <a:prstClr val="black">
                      <a:alpha val="40000"/>
                    </a:prstClr>
                  </a:outerShdw>
                </a:effectLst>
                <a:latin typeface="Calibri"/>
              </a:rPr>
            </a:br>
            <a:r>
              <a:rPr lang="es-CO" sz="3000" spc="0" dirty="0" smtClean="0">
                <a:solidFill>
                  <a:prstClr val="black"/>
                </a:solidFill>
                <a:effectLst>
                  <a:glow rad="63500">
                    <a:schemeClr val="accent1">
                      <a:satMod val="175000"/>
                      <a:alpha val="40000"/>
                    </a:schemeClr>
                  </a:glow>
                  <a:outerShdw blurRad="50800" dist="38100" dir="2700000" algn="tl" rotWithShape="0">
                    <a:prstClr val="black">
                      <a:alpha val="40000"/>
                    </a:prstClr>
                  </a:outerShdw>
                </a:effectLst>
                <a:latin typeface="Calibri"/>
              </a:rPr>
              <a:t>“</a:t>
            </a:r>
            <a:r>
              <a:rPr lang="es-ES_tradnl" sz="2400" spc="0" dirty="0" smtClean="0">
                <a:solidFill>
                  <a:prstClr val="black"/>
                </a:solidFill>
                <a:effectLst>
                  <a:glow rad="63500">
                    <a:schemeClr val="accent1">
                      <a:satMod val="175000"/>
                      <a:alpha val="40000"/>
                    </a:schemeClr>
                  </a:glow>
                  <a:outerShdw blurRad="50800" dist="38100" dir="2700000" algn="tl" rotWithShape="0">
                    <a:prstClr val="black">
                      <a:alpha val="40000"/>
                    </a:prstClr>
                  </a:outerShdw>
                </a:effectLst>
                <a:latin typeface="Calibri"/>
              </a:rPr>
              <a:t>PROPUESTA </a:t>
            </a:r>
            <a:r>
              <a:rPr lang="es-ES_tradnl" sz="2400" spc="0" dirty="0">
                <a:solidFill>
                  <a:prstClr val="black"/>
                </a:solidFill>
                <a:effectLst>
                  <a:glow rad="63500">
                    <a:schemeClr val="accent1">
                      <a:satMod val="175000"/>
                      <a:alpha val="40000"/>
                    </a:schemeClr>
                  </a:glow>
                  <a:outerShdw blurRad="50800" dist="38100" dir="2700000" algn="tl" rotWithShape="0">
                    <a:prstClr val="black">
                      <a:alpha val="40000"/>
                    </a:prstClr>
                  </a:outerShdw>
                </a:effectLst>
                <a:latin typeface="Calibri"/>
              </a:rPr>
              <a:t>PARA LA RESTAURACIÓN ECOLÓGICA DE LA</a:t>
            </a:r>
            <a:r>
              <a:rPr lang="es-CO" sz="2400" spc="0" dirty="0">
                <a:solidFill>
                  <a:prstClr val="black"/>
                </a:solidFill>
                <a:effectLst>
                  <a:glow rad="63500">
                    <a:schemeClr val="accent1">
                      <a:satMod val="175000"/>
                      <a:alpha val="40000"/>
                    </a:schemeClr>
                  </a:glow>
                  <a:outerShdw blurRad="50800" dist="38100" dir="2700000" algn="tl" rotWithShape="0">
                    <a:prstClr val="black">
                      <a:alpha val="40000"/>
                    </a:prstClr>
                  </a:outerShdw>
                </a:effectLst>
                <a:latin typeface="Calibri"/>
              </a:rPr>
              <a:t/>
            </a:r>
            <a:br>
              <a:rPr lang="es-CO" sz="2400" spc="0" dirty="0">
                <a:solidFill>
                  <a:prstClr val="black"/>
                </a:solidFill>
                <a:effectLst>
                  <a:glow rad="63500">
                    <a:schemeClr val="accent1">
                      <a:satMod val="175000"/>
                      <a:alpha val="40000"/>
                    </a:schemeClr>
                  </a:glow>
                  <a:outerShdw blurRad="50800" dist="38100" dir="2700000" algn="tl" rotWithShape="0">
                    <a:prstClr val="black">
                      <a:alpha val="40000"/>
                    </a:prstClr>
                  </a:outerShdw>
                </a:effectLst>
                <a:latin typeface="Calibri"/>
              </a:rPr>
            </a:br>
            <a:r>
              <a:rPr lang="es-ES_tradnl" sz="2400" spc="0" dirty="0">
                <a:solidFill>
                  <a:prstClr val="black"/>
                </a:solidFill>
                <a:effectLst>
                  <a:glow rad="63500">
                    <a:schemeClr val="accent1">
                      <a:satMod val="175000"/>
                      <a:alpha val="40000"/>
                    </a:schemeClr>
                  </a:glow>
                  <a:outerShdw blurRad="50800" dist="38100" dir="2700000" algn="tl" rotWithShape="0">
                    <a:prstClr val="black">
                      <a:alpha val="40000"/>
                    </a:prstClr>
                  </a:outerShdw>
                </a:effectLst>
                <a:latin typeface="Calibri"/>
              </a:rPr>
              <a:t> LOMA DE GUAYABILLAS MEDIANTE LA IDENTIFICACIÓN DE ESPECIES </a:t>
            </a:r>
            <a:r>
              <a:rPr lang="es-ES_tradnl" sz="2400" spc="0" dirty="0" smtClean="0">
                <a:solidFill>
                  <a:prstClr val="black"/>
                </a:solidFill>
                <a:effectLst>
                  <a:glow rad="63500">
                    <a:schemeClr val="accent1">
                      <a:satMod val="175000"/>
                      <a:alpha val="40000"/>
                    </a:schemeClr>
                  </a:glow>
                  <a:outerShdw blurRad="50800" dist="38100" dir="2700000" algn="tl" rotWithShape="0">
                    <a:prstClr val="black">
                      <a:alpha val="40000"/>
                    </a:prstClr>
                  </a:outerShdw>
                </a:effectLst>
                <a:latin typeface="Calibri"/>
              </a:rPr>
              <a:t>NATIVAS” </a:t>
            </a:r>
            <a:endParaRPr lang="es-CO" dirty="0">
              <a:effectLst>
                <a:glow rad="63500">
                  <a:schemeClr val="accent1">
                    <a:satMod val="175000"/>
                    <a:alpha val="40000"/>
                  </a:schemeClr>
                </a:glow>
                <a:outerShdw blurRad="50800" dist="38100" dir="2700000" algn="tl" rotWithShape="0">
                  <a:prstClr val="black">
                    <a:alpha val="40000"/>
                  </a:prstClr>
                </a:outerShdw>
              </a:effectLst>
            </a:endParaRPr>
          </a:p>
        </p:txBody>
      </p:sp>
      <p:sp>
        <p:nvSpPr>
          <p:cNvPr id="3" name="Subtítulo 2"/>
          <p:cNvSpPr>
            <a:spLocks noGrp="1"/>
          </p:cNvSpPr>
          <p:nvPr>
            <p:ph type="subTitle" idx="1"/>
          </p:nvPr>
        </p:nvSpPr>
        <p:spPr>
          <a:xfrm>
            <a:off x="1524000" y="3742030"/>
            <a:ext cx="9144000" cy="1864685"/>
          </a:xfrm>
        </p:spPr>
        <p:txBody>
          <a:bodyPr>
            <a:normAutofit/>
          </a:bodyPr>
          <a:lstStyle/>
          <a:p>
            <a:pPr lvl="0" algn="ctr" eaLnBrk="0" fontAlgn="base" hangingPunct="0">
              <a:lnSpc>
                <a:spcPct val="100000"/>
              </a:lnSpc>
              <a:spcBef>
                <a:spcPct val="20000"/>
              </a:spcBef>
              <a:spcAft>
                <a:spcPct val="0"/>
              </a:spcAft>
              <a:buClrTx/>
              <a:buSzTx/>
            </a:pPr>
            <a:endParaRPr lang="es-ES_tradnl" sz="2000" cap="none" spc="0" dirty="0" smtClean="0">
              <a:solidFill>
                <a:prstClr val="black"/>
              </a:solidFill>
              <a:latin typeface="Calibri (Títulos)"/>
            </a:endParaRPr>
          </a:p>
          <a:p>
            <a:pPr lvl="0" algn="ctr" eaLnBrk="0" fontAlgn="base" hangingPunct="0">
              <a:lnSpc>
                <a:spcPct val="100000"/>
              </a:lnSpc>
              <a:spcBef>
                <a:spcPct val="20000"/>
              </a:spcBef>
              <a:spcAft>
                <a:spcPct val="0"/>
              </a:spcAft>
              <a:buClrTx/>
              <a:buSzTx/>
            </a:pPr>
            <a:endParaRPr lang="es-ES_tradnl" sz="2000" dirty="0">
              <a:solidFill>
                <a:prstClr val="black"/>
              </a:solidFill>
              <a:latin typeface="Calibri (Títulos)"/>
            </a:endParaRPr>
          </a:p>
          <a:p>
            <a:pPr lvl="0" algn="ctr" eaLnBrk="0" fontAlgn="base" hangingPunct="0">
              <a:lnSpc>
                <a:spcPct val="100000"/>
              </a:lnSpc>
              <a:spcBef>
                <a:spcPct val="20000"/>
              </a:spcBef>
              <a:spcAft>
                <a:spcPct val="0"/>
              </a:spcAft>
              <a:buClrTx/>
              <a:buSzTx/>
            </a:pPr>
            <a:endParaRPr lang="es-ES_tradnl" sz="2000" cap="none" spc="0" dirty="0" smtClean="0">
              <a:solidFill>
                <a:prstClr val="black"/>
              </a:solidFill>
              <a:latin typeface="Calibri (Títulos)"/>
            </a:endParaRPr>
          </a:p>
          <a:p>
            <a:pPr lvl="0" algn="ctr" eaLnBrk="0" fontAlgn="base" hangingPunct="0">
              <a:lnSpc>
                <a:spcPct val="100000"/>
              </a:lnSpc>
              <a:spcBef>
                <a:spcPct val="20000"/>
              </a:spcBef>
              <a:spcAft>
                <a:spcPct val="0"/>
              </a:spcAft>
              <a:buClrTx/>
              <a:buSzTx/>
            </a:pPr>
            <a:r>
              <a:rPr lang="es-ES_tradnl" sz="2000" cap="none" spc="0" dirty="0" smtClean="0">
                <a:solidFill>
                  <a:prstClr val="black"/>
                </a:solidFill>
                <a:latin typeface="Calibri (Títulos)"/>
              </a:rPr>
              <a:t>Autora</a:t>
            </a:r>
            <a:r>
              <a:rPr lang="es-ES_tradnl" sz="2000" cap="none" spc="0" dirty="0">
                <a:solidFill>
                  <a:prstClr val="black"/>
                </a:solidFill>
                <a:latin typeface="Calibri (Títulos)"/>
              </a:rPr>
              <a:t>: </a:t>
            </a:r>
            <a:r>
              <a:rPr lang="es-ES_tradnl" sz="2000" cap="none" spc="0" dirty="0" smtClean="0">
                <a:solidFill>
                  <a:prstClr val="black"/>
                </a:solidFill>
                <a:latin typeface="Calibri (Títulos)"/>
              </a:rPr>
              <a:t>Verónica Huera </a:t>
            </a:r>
            <a:endParaRPr lang="es-ES_tradnl" sz="2000" cap="none" spc="0" dirty="0">
              <a:solidFill>
                <a:prstClr val="black"/>
              </a:solidFill>
              <a:latin typeface="Calibri (Títulos)"/>
            </a:endParaRPr>
          </a:p>
          <a:p>
            <a:pPr lvl="0" algn="ctr" eaLnBrk="0" fontAlgn="base" hangingPunct="0">
              <a:lnSpc>
                <a:spcPct val="100000"/>
              </a:lnSpc>
              <a:spcBef>
                <a:spcPct val="20000"/>
              </a:spcBef>
              <a:spcAft>
                <a:spcPct val="0"/>
              </a:spcAft>
              <a:buClrTx/>
              <a:buSzTx/>
            </a:pPr>
            <a:r>
              <a:rPr lang="es-ES_tradnl" sz="2000" cap="none" spc="0" dirty="0">
                <a:solidFill>
                  <a:prstClr val="black"/>
                </a:solidFill>
                <a:latin typeface="Calibri (Títulos)"/>
              </a:rPr>
              <a:t>Director: </a:t>
            </a:r>
            <a:r>
              <a:rPr lang="es-ES_tradnl" sz="2000" cap="none" spc="0" dirty="0" err="1">
                <a:solidFill>
                  <a:prstClr val="black"/>
                </a:solidFill>
                <a:latin typeface="Calibri (Títulos)"/>
              </a:rPr>
              <a:t>Blgo</a:t>
            </a:r>
            <a:r>
              <a:rPr lang="es-ES_tradnl" sz="2000" cap="none" spc="0" dirty="0">
                <a:solidFill>
                  <a:prstClr val="black"/>
                </a:solidFill>
                <a:latin typeface="Calibri (Títulos)"/>
              </a:rPr>
              <a:t>. Galo Pabón </a:t>
            </a:r>
          </a:p>
        </p:txBody>
      </p:sp>
      <p:pic>
        <p:nvPicPr>
          <p:cNvPr id="6" name="4 Imagen"/>
          <p:cNvPicPr/>
          <p:nvPr/>
        </p:nvPicPr>
        <p:blipFill>
          <a:blip r:embed="rId2" cstate="print"/>
          <a:srcRect/>
          <a:stretch>
            <a:fillRect/>
          </a:stretch>
        </p:blipFill>
        <p:spPr bwMode="auto">
          <a:xfrm>
            <a:off x="1977395" y="1450682"/>
            <a:ext cx="1047750" cy="923925"/>
          </a:xfrm>
          <a:prstGeom prst="ellipse">
            <a:avLst/>
          </a:prstGeom>
          <a:noFill/>
          <a:ln w="9525">
            <a:noFill/>
            <a:miter lim="800000"/>
            <a:headEnd/>
            <a:tailEnd/>
          </a:ln>
        </p:spPr>
      </p:pic>
      <p:pic>
        <p:nvPicPr>
          <p:cNvPr id="8" name="Imagen 7"/>
          <p:cNvPicPr>
            <a:picLocks noChangeAspect="1"/>
          </p:cNvPicPr>
          <p:nvPr/>
        </p:nvPicPr>
        <p:blipFill>
          <a:blip r:embed="rId3">
            <a:extLst>
              <a:ext uri="{BEBA8EAE-BF5A-486C-A8C5-ECC9F3942E4B}">
                <a14:imgProps xmlns:a14="http://schemas.microsoft.com/office/drawing/2010/main">
                  <a14:imgLayer r:embed="rId4">
                    <a14:imgEffect>
                      <a14:backgroundRemoval t="0" b="98621" l="0" r="100000"/>
                    </a14:imgEffect>
                  </a14:imgLayer>
                </a14:imgProps>
              </a:ext>
            </a:extLst>
          </a:blip>
          <a:stretch>
            <a:fillRect/>
          </a:stretch>
        </p:blipFill>
        <p:spPr>
          <a:xfrm>
            <a:off x="8983938" y="1450682"/>
            <a:ext cx="1111709" cy="1043488"/>
          </a:xfrm>
          <a:prstGeom prst="rect">
            <a:avLst/>
          </a:prstGeom>
        </p:spPr>
      </p:pic>
      <p:pic>
        <p:nvPicPr>
          <p:cNvPr id="7" name="Imagen 6"/>
          <p:cNvPicPr>
            <a:picLocks noChangeAspect="1"/>
          </p:cNvPicPr>
          <p:nvPr/>
        </p:nvPicPr>
        <p:blipFill>
          <a:blip r:embed="rId5"/>
          <a:stretch>
            <a:fillRect/>
          </a:stretch>
        </p:blipFill>
        <p:spPr>
          <a:xfrm>
            <a:off x="11277600" y="6696074"/>
            <a:ext cx="457200" cy="161925"/>
          </a:xfrm>
          <a:prstGeom prst="rect">
            <a:avLst/>
          </a:prstGeom>
        </p:spPr>
      </p:pic>
      <p:grpSp>
        <p:nvGrpSpPr>
          <p:cNvPr id="12" name="Grupo 11"/>
          <p:cNvGrpSpPr/>
          <p:nvPr/>
        </p:nvGrpSpPr>
        <p:grpSpPr>
          <a:xfrm>
            <a:off x="11073865" y="6534150"/>
            <a:ext cx="1118135" cy="323850"/>
            <a:chOff x="11073865" y="6534150"/>
            <a:chExt cx="1118135" cy="323850"/>
          </a:xfrm>
        </p:grpSpPr>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34800" y="6696075"/>
              <a:ext cx="457200" cy="161925"/>
            </a:xfrm>
            <a:prstGeom prst="rect">
              <a:avLst/>
            </a:prstGeom>
          </p:spPr>
        </p:pic>
        <p:pic>
          <p:nvPicPr>
            <p:cNvPr id="5" name="Imagen 4"/>
            <p:cNvPicPr>
              <a:picLocks noChangeAspect="1"/>
            </p:cNvPicPr>
            <p:nvPr/>
          </p:nvPicPr>
          <p:blipFill>
            <a:blip r:embed="rId5"/>
            <a:stretch>
              <a:fillRect/>
            </a:stretch>
          </p:blipFill>
          <p:spPr>
            <a:xfrm>
              <a:off x="11734800" y="6534150"/>
              <a:ext cx="457200" cy="161925"/>
            </a:xfrm>
            <a:prstGeom prst="rect">
              <a:avLst/>
            </a:prstGeom>
          </p:spPr>
        </p:pic>
        <p:pic>
          <p:nvPicPr>
            <p:cNvPr id="9" name="Imagen 8"/>
            <p:cNvPicPr>
              <a:picLocks noChangeAspect="1"/>
            </p:cNvPicPr>
            <p:nvPr/>
          </p:nvPicPr>
          <p:blipFill>
            <a:blip r:embed="rId5"/>
            <a:stretch>
              <a:fillRect/>
            </a:stretch>
          </p:blipFill>
          <p:spPr>
            <a:xfrm>
              <a:off x="11277600" y="6651207"/>
              <a:ext cx="457200" cy="161925"/>
            </a:xfrm>
            <a:prstGeom prst="rect">
              <a:avLst/>
            </a:prstGeom>
          </p:spPr>
        </p:pic>
        <p:pic>
          <p:nvPicPr>
            <p:cNvPr id="10" name="Imagen 9"/>
            <p:cNvPicPr>
              <a:picLocks noChangeAspect="1"/>
            </p:cNvPicPr>
            <p:nvPr/>
          </p:nvPicPr>
          <p:blipFill>
            <a:blip r:embed="rId5"/>
            <a:stretch>
              <a:fillRect/>
            </a:stretch>
          </p:blipFill>
          <p:spPr>
            <a:xfrm>
              <a:off x="11073865" y="6696075"/>
              <a:ext cx="457200" cy="161925"/>
            </a:xfrm>
            <a:prstGeom prst="rect">
              <a:avLst/>
            </a:prstGeom>
          </p:spPr>
        </p:pic>
      </p:grpSp>
    </p:spTree>
    <p:extLst>
      <p:ext uri="{BB962C8B-B14F-4D97-AF65-F5344CB8AC3E}">
        <p14:creationId xmlns:p14="http://schemas.microsoft.com/office/powerpoint/2010/main" val="1519634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800" b="1" dirty="0" smtClean="0"/>
              <a:t>Determinación </a:t>
            </a:r>
            <a:r>
              <a:rPr lang="es-ES_tradnl" sz="2800" b="1" dirty="0"/>
              <a:t>del Potencial de Restauración Ecológica</a:t>
            </a:r>
            <a:endParaRPr lang="es-CO" sz="2800" b="1" dirty="0"/>
          </a:p>
        </p:txBody>
      </p:sp>
      <p:sp>
        <p:nvSpPr>
          <p:cNvPr id="3" name="Marcador de contenido 2"/>
          <p:cNvSpPr>
            <a:spLocks noGrp="1"/>
          </p:cNvSpPr>
          <p:nvPr>
            <p:ph idx="1"/>
          </p:nvPr>
        </p:nvSpPr>
        <p:spPr>
          <a:xfrm>
            <a:off x="609600" y="1723030"/>
            <a:ext cx="3552967" cy="4525963"/>
          </a:xfrm>
        </p:spPr>
        <p:txBody>
          <a:bodyPr/>
          <a:lstStyle/>
          <a:p>
            <a:pPr marL="0" indent="0" algn="just">
              <a:buNone/>
            </a:pPr>
            <a:r>
              <a:rPr lang="es-CO" sz="2400" dirty="0" smtClean="0"/>
              <a:t>Determinación </a:t>
            </a:r>
            <a:r>
              <a:rPr lang="es-CO" sz="2400" dirty="0"/>
              <a:t>mediante la aplicación de </a:t>
            </a:r>
            <a:r>
              <a:rPr lang="es-CO" sz="2400" dirty="0" err="1"/>
              <a:t>ArcGIS</a:t>
            </a:r>
            <a:r>
              <a:rPr lang="es-CO" sz="2400" dirty="0"/>
              <a:t>, bajo un análisis </a:t>
            </a:r>
            <a:r>
              <a:rPr lang="es-CO" sz="2400" dirty="0" err="1"/>
              <a:t>multicriterio</a:t>
            </a:r>
            <a:r>
              <a:rPr lang="es-CO" sz="2400" dirty="0"/>
              <a:t> y cruce de </a:t>
            </a:r>
            <a:r>
              <a:rPr lang="es-CO" sz="2400" dirty="0" smtClean="0"/>
              <a:t>potenciales </a:t>
            </a:r>
            <a:r>
              <a:rPr lang="es-CO" sz="2400" dirty="0"/>
              <a:t>físico, biótico y social. </a:t>
            </a:r>
            <a:endParaRPr lang="es-CO" sz="2400" dirty="0" smtClean="0"/>
          </a:p>
          <a:p>
            <a:pPr algn="just"/>
            <a:endParaRPr lang="es-CO" sz="2400" dirty="0"/>
          </a:p>
        </p:txBody>
      </p:sp>
      <p:graphicFrame>
        <p:nvGraphicFramePr>
          <p:cNvPr id="5" name="Diagrama 4"/>
          <p:cNvGraphicFramePr/>
          <p:nvPr>
            <p:extLst>
              <p:ext uri="{D42A27DB-BD31-4B8C-83A1-F6EECF244321}">
                <p14:modId xmlns:p14="http://schemas.microsoft.com/office/powerpoint/2010/main" val="1670816207"/>
              </p:ext>
            </p:extLst>
          </p:nvPr>
        </p:nvGraphicFramePr>
        <p:xfrm>
          <a:off x="4359619" y="1723030"/>
          <a:ext cx="7482089" cy="3436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upo 5"/>
          <p:cNvGrpSpPr/>
          <p:nvPr/>
        </p:nvGrpSpPr>
        <p:grpSpPr>
          <a:xfrm>
            <a:off x="11233480" y="6652824"/>
            <a:ext cx="946480" cy="206792"/>
            <a:chOff x="11233480" y="6639176"/>
            <a:chExt cx="946480" cy="206792"/>
          </a:xfrm>
        </p:grpSpPr>
        <p:pic>
          <p:nvPicPr>
            <p:cNvPr id="7" name="Imagen 6"/>
            <p:cNvPicPr>
              <a:picLocks noChangeAspect="1"/>
            </p:cNvPicPr>
            <p:nvPr/>
          </p:nvPicPr>
          <p:blipFill>
            <a:blip r:embed="rId7"/>
            <a:stretch>
              <a:fillRect/>
            </a:stretch>
          </p:blipFill>
          <p:spPr>
            <a:xfrm>
              <a:off x="11233480" y="6684043"/>
              <a:ext cx="457200" cy="161925"/>
            </a:xfrm>
            <a:prstGeom prst="rect">
              <a:avLst/>
            </a:prstGeom>
          </p:spPr>
        </p:pic>
        <p:pic>
          <p:nvPicPr>
            <p:cNvPr id="8" name="Imagen 7"/>
            <p:cNvPicPr>
              <a:picLocks noChangeAspect="1"/>
            </p:cNvPicPr>
            <p:nvPr/>
          </p:nvPicPr>
          <p:blipFill>
            <a:blip r:embed="rId7"/>
            <a:stretch>
              <a:fillRect/>
            </a:stretch>
          </p:blipFill>
          <p:spPr>
            <a:xfrm>
              <a:off x="11722760" y="6680784"/>
              <a:ext cx="457200" cy="161925"/>
            </a:xfrm>
            <a:prstGeom prst="rect">
              <a:avLst/>
            </a:prstGeom>
          </p:spPr>
        </p:pic>
        <p:pic>
          <p:nvPicPr>
            <p:cNvPr id="9" name="Imagen 8"/>
            <p:cNvPicPr>
              <a:picLocks noChangeAspect="1"/>
            </p:cNvPicPr>
            <p:nvPr/>
          </p:nvPicPr>
          <p:blipFill>
            <a:blip r:embed="rId7"/>
            <a:stretch>
              <a:fillRect/>
            </a:stretch>
          </p:blipFill>
          <p:spPr>
            <a:xfrm>
              <a:off x="11582400" y="6639176"/>
              <a:ext cx="457200" cy="161925"/>
            </a:xfrm>
            <a:prstGeom prst="rect">
              <a:avLst/>
            </a:prstGeom>
          </p:spPr>
        </p:pic>
        <p:pic>
          <p:nvPicPr>
            <p:cNvPr id="10" name="Imagen 9"/>
            <p:cNvPicPr>
              <a:picLocks noChangeAspect="1"/>
            </p:cNvPicPr>
            <p:nvPr/>
          </p:nvPicPr>
          <p:blipFill>
            <a:blip r:embed="rId7"/>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3960315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0"/>
            <a:r>
              <a:rPr lang="es-ES_tradnl" sz="2800" b="1" dirty="0"/>
              <a:t>Definición de la comunidad de referencia</a:t>
            </a:r>
            <a:endParaRPr lang="es-CO" sz="2800" b="1" dirty="0"/>
          </a:p>
        </p:txBody>
      </p:sp>
      <p:sp>
        <p:nvSpPr>
          <p:cNvPr id="3" name="Marcador de contenido 2"/>
          <p:cNvSpPr>
            <a:spLocks noGrp="1"/>
          </p:cNvSpPr>
          <p:nvPr>
            <p:ph idx="1"/>
          </p:nvPr>
        </p:nvSpPr>
        <p:spPr>
          <a:xfrm>
            <a:off x="1097280" y="1845734"/>
            <a:ext cx="5973221" cy="4023360"/>
          </a:xfrm>
        </p:spPr>
        <p:txBody>
          <a:bodyPr/>
          <a:lstStyle/>
          <a:p>
            <a:pPr algn="just"/>
            <a:r>
              <a:rPr lang="es-CO" sz="2400" dirty="0" smtClean="0"/>
              <a:t>Identificación de relictos </a:t>
            </a:r>
            <a:r>
              <a:rPr lang="es-CO" sz="2400" dirty="0"/>
              <a:t>de vegetación nativa con el fin de reconocer una comunidad de referencia que </a:t>
            </a:r>
            <a:r>
              <a:rPr lang="es-CO" sz="2400" dirty="0" smtClean="0"/>
              <a:t>permita </a:t>
            </a:r>
            <a:r>
              <a:rPr lang="es-CO" sz="2400" dirty="0"/>
              <a:t>seleccionar las especies </a:t>
            </a:r>
            <a:r>
              <a:rPr lang="es-CO" sz="2400" dirty="0" smtClean="0"/>
              <a:t>nativas. </a:t>
            </a:r>
          </a:p>
          <a:p>
            <a:pPr algn="just"/>
            <a:endParaRPr lang="es-CO" sz="2400" dirty="0"/>
          </a:p>
          <a:p>
            <a:pPr algn="just"/>
            <a:r>
              <a:rPr lang="es-CO" sz="2400" dirty="0" smtClean="0"/>
              <a:t>Historias </a:t>
            </a:r>
            <a:r>
              <a:rPr lang="es-CO" sz="2400" dirty="0"/>
              <a:t>orales de personas familiarizadas con el sitio antes de la degradación.</a:t>
            </a:r>
            <a:endParaRPr lang="es-CO" dirty="0"/>
          </a:p>
        </p:txBody>
      </p:sp>
      <p:pic>
        <p:nvPicPr>
          <p:cNvPr id="4" name="Imagen 3"/>
          <p:cNvPicPr>
            <a:picLocks noChangeAspect="1"/>
          </p:cNvPicPr>
          <p:nvPr/>
        </p:nvPicPr>
        <p:blipFill>
          <a:blip r:embed="rId2"/>
          <a:stretch>
            <a:fillRect/>
          </a:stretch>
        </p:blipFill>
        <p:spPr>
          <a:xfrm>
            <a:off x="7304198" y="1402509"/>
            <a:ext cx="4229100" cy="4229100"/>
          </a:xfrm>
          <a:prstGeom prst="rect">
            <a:avLst/>
          </a:prstGeom>
        </p:spPr>
      </p:pic>
      <p:sp>
        <p:nvSpPr>
          <p:cNvPr id="5" name="CuadroTexto 4"/>
          <p:cNvSpPr txBox="1"/>
          <p:nvPr/>
        </p:nvSpPr>
        <p:spPr>
          <a:xfrm>
            <a:off x="8411781" y="5631609"/>
            <a:ext cx="4229100" cy="369332"/>
          </a:xfrm>
          <a:prstGeom prst="rect">
            <a:avLst/>
          </a:prstGeom>
          <a:noFill/>
        </p:spPr>
        <p:txBody>
          <a:bodyPr wrap="square" rtlCol="0">
            <a:spAutoFit/>
          </a:bodyPr>
          <a:lstStyle/>
          <a:p>
            <a:r>
              <a:rPr lang="es-CO" b="1" dirty="0" smtClean="0"/>
              <a:t>Fuente: </a:t>
            </a:r>
            <a:r>
              <a:rPr lang="es-CO" dirty="0" smtClean="0"/>
              <a:t>Aguirre (2013) </a:t>
            </a:r>
            <a:endParaRPr lang="es-CO" dirty="0"/>
          </a:p>
        </p:txBody>
      </p:sp>
      <p:grpSp>
        <p:nvGrpSpPr>
          <p:cNvPr id="6" name="Grupo 5"/>
          <p:cNvGrpSpPr/>
          <p:nvPr/>
        </p:nvGrpSpPr>
        <p:grpSpPr>
          <a:xfrm>
            <a:off x="11233480" y="6652824"/>
            <a:ext cx="946480" cy="206792"/>
            <a:chOff x="11233480" y="6639176"/>
            <a:chExt cx="946480" cy="206792"/>
          </a:xfrm>
        </p:grpSpPr>
        <p:pic>
          <p:nvPicPr>
            <p:cNvPr id="7" name="Imagen 6"/>
            <p:cNvPicPr>
              <a:picLocks noChangeAspect="1"/>
            </p:cNvPicPr>
            <p:nvPr/>
          </p:nvPicPr>
          <p:blipFill>
            <a:blip r:embed="rId3"/>
            <a:stretch>
              <a:fillRect/>
            </a:stretch>
          </p:blipFill>
          <p:spPr>
            <a:xfrm>
              <a:off x="11233480" y="6684043"/>
              <a:ext cx="457200" cy="161925"/>
            </a:xfrm>
            <a:prstGeom prst="rect">
              <a:avLst/>
            </a:prstGeom>
          </p:spPr>
        </p:pic>
        <p:pic>
          <p:nvPicPr>
            <p:cNvPr id="8" name="Imagen 7"/>
            <p:cNvPicPr>
              <a:picLocks noChangeAspect="1"/>
            </p:cNvPicPr>
            <p:nvPr/>
          </p:nvPicPr>
          <p:blipFill>
            <a:blip r:embed="rId3"/>
            <a:stretch>
              <a:fillRect/>
            </a:stretch>
          </p:blipFill>
          <p:spPr>
            <a:xfrm>
              <a:off x="11722760" y="6680784"/>
              <a:ext cx="457200" cy="161925"/>
            </a:xfrm>
            <a:prstGeom prst="rect">
              <a:avLst/>
            </a:prstGeom>
          </p:spPr>
        </p:pic>
        <p:pic>
          <p:nvPicPr>
            <p:cNvPr id="9" name="Imagen 8"/>
            <p:cNvPicPr>
              <a:picLocks noChangeAspect="1"/>
            </p:cNvPicPr>
            <p:nvPr/>
          </p:nvPicPr>
          <p:blipFill>
            <a:blip r:embed="rId3"/>
            <a:stretch>
              <a:fillRect/>
            </a:stretch>
          </p:blipFill>
          <p:spPr>
            <a:xfrm>
              <a:off x="11582400" y="6639176"/>
              <a:ext cx="457200" cy="161925"/>
            </a:xfrm>
            <a:prstGeom prst="rect">
              <a:avLst/>
            </a:prstGeom>
          </p:spPr>
        </p:pic>
        <p:pic>
          <p:nvPicPr>
            <p:cNvPr id="10" name="Imagen 9"/>
            <p:cNvPicPr>
              <a:picLocks noChangeAspect="1"/>
            </p:cNvPicPr>
            <p:nvPr/>
          </p:nvPicPr>
          <p:blipFill>
            <a:blip r:embed="rId3"/>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159384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538870"/>
            <a:ext cx="10972800" cy="1143000"/>
          </a:xfrm>
        </p:spPr>
        <p:txBody>
          <a:bodyPr>
            <a:normAutofit/>
          </a:bodyPr>
          <a:lstStyle/>
          <a:p>
            <a:r>
              <a:rPr lang="es-CO" sz="2800" b="1" dirty="0"/>
              <a:t>Identificación y priorización de las áreas potenciales a restaurar</a:t>
            </a:r>
          </a:p>
        </p:txBody>
      </p:sp>
      <p:sp>
        <p:nvSpPr>
          <p:cNvPr id="3" name="Marcador de contenido 2"/>
          <p:cNvSpPr>
            <a:spLocks noGrp="1"/>
          </p:cNvSpPr>
          <p:nvPr>
            <p:ph idx="1"/>
          </p:nvPr>
        </p:nvSpPr>
        <p:spPr>
          <a:xfrm>
            <a:off x="964441" y="1736514"/>
            <a:ext cx="6500884" cy="4525963"/>
          </a:xfrm>
        </p:spPr>
        <p:txBody>
          <a:bodyPr/>
          <a:lstStyle/>
          <a:p>
            <a:pPr algn="just">
              <a:buFont typeface="Wingdings" panose="05000000000000000000" pitchFamily="2" charset="2"/>
              <a:buChar char="§"/>
            </a:pPr>
            <a:r>
              <a:rPr lang="es-EC" sz="2400" dirty="0" smtClean="0"/>
              <a:t>Delimitación </a:t>
            </a:r>
            <a:r>
              <a:rPr lang="es-EC" sz="2400" dirty="0"/>
              <a:t>de las áreas en base al mapa de cobertura vegetal de la Loma de </a:t>
            </a:r>
            <a:r>
              <a:rPr lang="es-EC" sz="2400" dirty="0" smtClean="0"/>
              <a:t>Guayabillas.</a:t>
            </a:r>
          </a:p>
          <a:p>
            <a:pPr algn="just">
              <a:buFont typeface="Wingdings" panose="05000000000000000000" pitchFamily="2" charset="2"/>
              <a:buChar char="§"/>
            </a:pPr>
            <a:endParaRPr lang="es-EC" sz="2400" dirty="0" smtClean="0"/>
          </a:p>
          <a:p>
            <a:pPr algn="just">
              <a:buFont typeface="Wingdings" panose="05000000000000000000" pitchFamily="2" charset="2"/>
              <a:buChar char="§"/>
            </a:pPr>
            <a:r>
              <a:rPr lang="es-EC" sz="2400" dirty="0" smtClean="0"/>
              <a:t>Datos </a:t>
            </a:r>
            <a:r>
              <a:rPr lang="es-EC" sz="2400" dirty="0"/>
              <a:t>tomados </a:t>
            </a:r>
            <a:r>
              <a:rPr lang="es-EC" sz="2400" dirty="0" smtClean="0"/>
              <a:t>a </a:t>
            </a:r>
            <a:r>
              <a:rPr lang="es-EC" sz="2400" dirty="0"/>
              <a:t>través de </a:t>
            </a:r>
            <a:r>
              <a:rPr lang="es-EC" sz="2400" dirty="0" smtClean="0"/>
              <a:t>visitas de campo.</a:t>
            </a:r>
          </a:p>
          <a:p>
            <a:pPr marL="0" indent="0">
              <a:buNone/>
            </a:pPr>
            <a:endParaRPr lang="es-CO" dirty="0"/>
          </a:p>
        </p:txBody>
      </p:sp>
      <p:grpSp>
        <p:nvGrpSpPr>
          <p:cNvPr id="4" name="Grupo 3"/>
          <p:cNvGrpSpPr/>
          <p:nvPr/>
        </p:nvGrpSpPr>
        <p:grpSpPr>
          <a:xfrm>
            <a:off x="11233480" y="6639176"/>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l="37214" b="18806"/>
          <a:stretch/>
        </p:blipFill>
        <p:spPr>
          <a:xfrm>
            <a:off x="7595777" y="1736514"/>
            <a:ext cx="3866303" cy="3749885"/>
          </a:xfrm>
          <a:prstGeom prst="rect">
            <a:avLst/>
          </a:prstGeom>
        </p:spPr>
      </p:pic>
    </p:spTree>
    <p:extLst>
      <p:ext uri="{BB962C8B-B14F-4D97-AF65-F5344CB8AC3E}">
        <p14:creationId xmlns:p14="http://schemas.microsoft.com/office/powerpoint/2010/main" val="16592654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3582" y="639765"/>
            <a:ext cx="10099343" cy="1143000"/>
          </a:xfrm>
        </p:spPr>
        <p:txBody>
          <a:bodyPr>
            <a:normAutofit/>
          </a:bodyPr>
          <a:lstStyle/>
          <a:p>
            <a:pPr lvl="0" algn="l"/>
            <a:r>
              <a:rPr lang="es-ES_tradnl" sz="2800" b="1" dirty="0"/>
              <a:t>Recopilación y análisis de información de especies nativas con potencial de </a:t>
            </a:r>
            <a:r>
              <a:rPr lang="es-ES_tradnl" sz="2800" b="1" dirty="0" smtClean="0"/>
              <a:t>reforestación</a:t>
            </a:r>
            <a:endParaRPr lang="es-CO" sz="2800" b="1" dirty="0"/>
          </a:p>
        </p:txBody>
      </p:sp>
      <p:sp>
        <p:nvSpPr>
          <p:cNvPr id="3" name="Marcador de contenido 2"/>
          <p:cNvSpPr>
            <a:spLocks noGrp="1"/>
          </p:cNvSpPr>
          <p:nvPr>
            <p:ph idx="1"/>
          </p:nvPr>
        </p:nvSpPr>
        <p:spPr>
          <a:xfrm>
            <a:off x="1023582" y="1955043"/>
            <a:ext cx="10099343" cy="4525963"/>
          </a:xfrm>
        </p:spPr>
        <p:txBody>
          <a:bodyPr/>
          <a:lstStyle/>
          <a:p>
            <a:pPr algn="just"/>
            <a:r>
              <a:rPr lang="es-EC" sz="2400" dirty="0"/>
              <a:t>I</a:t>
            </a:r>
            <a:r>
              <a:rPr lang="es-EC" sz="2400" dirty="0" smtClean="0"/>
              <a:t>nformación </a:t>
            </a:r>
            <a:r>
              <a:rPr lang="es-CO" sz="2400" dirty="0" smtClean="0"/>
              <a:t>de </a:t>
            </a:r>
            <a:r>
              <a:rPr lang="es-CO" sz="2400" dirty="0"/>
              <a:t>carácter bibliográfico sobre especies nativas y su potencia de </a:t>
            </a:r>
            <a:r>
              <a:rPr lang="es-CO" sz="2400" dirty="0" smtClean="0"/>
              <a:t>restauración. </a:t>
            </a:r>
          </a:p>
          <a:p>
            <a:pPr algn="just"/>
            <a:endParaRPr lang="es-CO" sz="2400" dirty="0"/>
          </a:p>
          <a:p>
            <a:pPr algn="just"/>
            <a:r>
              <a:rPr lang="es-CO" sz="2400" dirty="0" smtClean="0"/>
              <a:t>Trabajos </a:t>
            </a:r>
            <a:r>
              <a:rPr lang="es-CO" sz="2400" dirty="0"/>
              <a:t>que se hayan realizado con anterioridad sobre la flora nativa del Bosque Protector Loma de Guayabillas </a:t>
            </a:r>
            <a:endParaRPr lang="es-CO" sz="2400" dirty="0" smtClean="0"/>
          </a:p>
          <a:p>
            <a:endParaRPr lang="es-CO" dirty="0"/>
          </a:p>
        </p:txBody>
      </p:sp>
      <p:pic>
        <p:nvPicPr>
          <p:cNvPr id="1026" name="Picture 2" descr="http://1.bp.blogspot.com/-YBB8ti5ZGCE/VV8KcKJfyvI/AAAAAAAAAsE/YbAm6eE9hZo/s1600/bg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566" y="4054010"/>
            <a:ext cx="2888631" cy="225471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p:cNvGrpSpPr/>
          <p:nvPr/>
        </p:nvGrpSpPr>
        <p:grpSpPr>
          <a:xfrm>
            <a:off x="11233480" y="6639176"/>
            <a:ext cx="946480" cy="206792"/>
            <a:chOff x="11233480" y="6639176"/>
            <a:chExt cx="946480" cy="206792"/>
          </a:xfrm>
        </p:grpSpPr>
        <p:pic>
          <p:nvPicPr>
            <p:cNvPr id="6" name="Imagen 5"/>
            <p:cNvPicPr>
              <a:picLocks noChangeAspect="1"/>
            </p:cNvPicPr>
            <p:nvPr/>
          </p:nvPicPr>
          <p:blipFill>
            <a:blip r:embed="rId3"/>
            <a:stretch>
              <a:fillRect/>
            </a:stretch>
          </p:blipFill>
          <p:spPr>
            <a:xfrm>
              <a:off x="11233480" y="6684043"/>
              <a:ext cx="457200" cy="161925"/>
            </a:xfrm>
            <a:prstGeom prst="rect">
              <a:avLst/>
            </a:prstGeom>
          </p:spPr>
        </p:pic>
        <p:pic>
          <p:nvPicPr>
            <p:cNvPr id="7" name="Imagen 6"/>
            <p:cNvPicPr>
              <a:picLocks noChangeAspect="1"/>
            </p:cNvPicPr>
            <p:nvPr/>
          </p:nvPicPr>
          <p:blipFill>
            <a:blip r:embed="rId3"/>
            <a:stretch>
              <a:fillRect/>
            </a:stretch>
          </p:blipFill>
          <p:spPr>
            <a:xfrm>
              <a:off x="11722760" y="6680784"/>
              <a:ext cx="457200" cy="161925"/>
            </a:xfrm>
            <a:prstGeom prst="rect">
              <a:avLst/>
            </a:prstGeom>
          </p:spPr>
        </p:pic>
        <p:pic>
          <p:nvPicPr>
            <p:cNvPr id="8" name="Imagen 7"/>
            <p:cNvPicPr>
              <a:picLocks noChangeAspect="1"/>
            </p:cNvPicPr>
            <p:nvPr/>
          </p:nvPicPr>
          <p:blipFill>
            <a:blip r:embed="rId3"/>
            <a:stretch>
              <a:fillRect/>
            </a:stretch>
          </p:blipFill>
          <p:spPr>
            <a:xfrm>
              <a:off x="11582400" y="6639176"/>
              <a:ext cx="457200" cy="161925"/>
            </a:xfrm>
            <a:prstGeom prst="rect">
              <a:avLst/>
            </a:prstGeom>
          </p:spPr>
        </p:pic>
        <p:pic>
          <p:nvPicPr>
            <p:cNvPr id="9" name="Imagen 8"/>
            <p:cNvPicPr>
              <a:picLocks noChangeAspect="1"/>
            </p:cNvPicPr>
            <p:nvPr/>
          </p:nvPicPr>
          <p:blipFill>
            <a:blip r:embed="rId3"/>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33912993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0"/>
            <a:r>
              <a:rPr lang="es-EC" sz="2800" b="1" dirty="0"/>
              <a:t>Propuesta para la restauración ecológica participativa</a:t>
            </a:r>
            <a:endParaRPr lang="es-CO" sz="2800" b="1" dirty="0"/>
          </a:p>
        </p:txBody>
      </p:sp>
      <p:sp>
        <p:nvSpPr>
          <p:cNvPr id="3" name="Marcador de contenido 2"/>
          <p:cNvSpPr>
            <a:spLocks noGrp="1"/>
          </p:cNvSpPr>
          <p:nvPr>
            <p:ph idx="1"/>
          </p:nvPr>
        </p:nvSpPr>
        <p:spPr>
          <a:xfrm>
            <a:off x="609600" y="1600201"/>
            <a:ext cx="7401636" cy="4525963"/>
          </a:xfrm>
        </p:spPr>
        <p:txBody>
          <a:bodyPr/>
          <a:lstStyle/>
          <a:p>
            <a:pPr algn="just"/>
            <a:r>
              <a:rPr lang="es-ES_tradnl" sz="2400" dirty="0" smtClean="0"/>
              <a:t>Se </a:t>
            </a:r>
            <a:r>
              <a:rPr lang="es-ES_tradnl" sz="2400" dirty="0"/>
              <a:t>desarrolló con un enfoque participativo con el presidente y </a:t>
            </a:r>
            <a:r>
              <a:rPr lang="es-ES_tradnl" sz="2400" dirty="0" smtClean="0"/>
              <a:t>moradores </a:t>
            </a:r>
            <a:r>
              <a:rPr lang="es-ES_tradnl" sz="2400" dirty="0"/>
              <a:t>de la etapa I de la ciudadela la </a:t>
            </a:r>
            <a:r>
              <a:rPr lang="es-ES_tradnl" sz="2400" dirty="0" smtClean="0"/>
              <a:t>Victoria.</a:t>
            </a:r>
          </a:p>
          <a:p>
            <a:pPr algn="just"/>
            <a:endParaRPr lang="es-ES_tradnl" sz="2400" dirty="0" smtClean="0"/>
          </a:p>
          <a:p>
            <a:pPr algn="just"/>
            <a:r>
              <a:rPr lang="es-ES_tradnl" sz="2400" dirty="0" smtClean="0"/>
              <a:t>Opiniones </a:t>
            </a:r>
            <a:r>
              <a:rPr lang="es-ES_tradnl" sz="2400" dirty="0"/>
              <a:t>de los </a:t>
            </a:r>
            <a:r>
              <a:rPr lang="es-ES_tradnl" sz="2400" dirty="0" smtClean="0"/>
              <a:t>involucrados </a:t>
            </a:r>
            <a:r>
              <a:rPr lang="es-ES_tradnl" sz="2400" dirty="0"/>
              <a:t>sobre el cambio de cobertura vegetal por especies nativas mediante la selección y elaboración de los diseños florísticos y actividades a realizarse a corto, mediano y largo plazo</a:t>
            </a:r>
            <a:r>
              <a:rPr lang="es-EC" sz="2400" dirty="0" smtClean="0"/>
              <a:t>. </a:t>
            </a:r>
            <a:endParaRPr lang="es-CO" sz="2400" dirty="0"/>
          </a:p>
        </p:txBody>
      </p:sp>
      <p:grpSp>
        <p:nvGrpSpPr>
          <p:cNvPr id="4" name="Grupo 3"/>
          <p:cNvGrpSpPr/>
          <p:nvPr/>
        </p:nvGrpSpPr>
        <p:grpSpPr>
          <a:xfrm>
            <a:off x="11233480" y="6652824"/>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pic>
        <p:nvPicPr>
          <p:cNvPr id="1026" name="Picture 2" descr="http://www.actiweb.es/actuaverde/imagen11.png?1010221747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1600201"/>
            <a:ext cx="3503184" cy="292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0129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b="1" dirty="0" smtClean="0"/>
              <a:t>Socialización  de la propuesta de restauración </a:t>
            </a:r>
            <a:endParaRPr lang="es-CO" sz="2800" b="1" dirty="0"/>
          </a:p>
        </p:txBody>
      </p:sp>
      <p:sp>
        <p:nvSpPr>
          <p:cNvPr id="3" name="Marcador de contenido 2"/>
          <p:cNvSpPr>
            <a:spLocks noGrp="1"/>
          </p:cNvSpPr>
          <p:nvPr>
            <p:ph idx="1"/>
          </p:nvPr>
        </p:nvSpPr>
        <p:spPr>
          <a:xfrm>
            <a:off x="609600" y="1600201"/>
            <a:ext cx="6992203" cy="4525963"/>
          </a:xfrm>
        </p:spPr>
        <p:txBody>
          <a:bodyPr/>
          <a:lstStyle/>
          <a:p>
            <a:pPr algn="just"/>
            <a:r>
              <a:rPr lang="es-ES_tradnl" sz="2400" dirty="0" smtClean="0"/>
              <a:t>Presentación </a:t>
            </a:r>
            <a:r>
              <a:rPr lang="es-ES_tradnl" sz="2400" dirty="0"/>
              <a:t>de la propuesta a los moradores </a:t>
            </a:r>
            <a:r>
              <a:rPr lang="es-ES_tradnl" sz="2400" dirty="0" smtClean="0"/>
              <a:t>que </a:t>
            </a:r>
            <a:r>
              <a:rPr lang="es-ES_tradnl" sz="2400" dirty="0"/>
              <a:t>se encuentran </a:t>
            </a:r>
            <a:r>
              <a:rPr lang="es-ES_tradnl" sz="2400" dirty="0" smtClean="0"/>
              <a:t>cerca del área de influencia directa del bosque protector con </a:t>
            </a:r>
            <a:r>
              <a:rPr lang="es-ES_tradnl" sz="2400" dirty="0"/>
              <a:t>el fin de dar a conocer el estado </a:t>
            </a:r>
            <a:r>
              <a:rPr lang="es-ES_tradnl" sz="2400" dirty="0" smtClean="0"/>
              <a:t>actual, acogiendo comentarios </a:t>
            </a:r>
            <a:r>
              <a:rPr lang="es-ES_tradnl" sz="2400" dirty="0"/>
              <a:t>y sugerencias. </a:t>
            </a:r>
            <a:endParaRPr lang="es-ES_tradnl" sz="2400" dirty="0" smtClean="0"/>
          </a:p>
          <a:p>
            <a:pPr algn="just"/>
            <a:r>
              <a:rPr lang="es-ES_tradnl" sz="2400" dirty="0" smtClean="0"/>
              <a:t>Difusión de </a:t>
            </a:r>
            <a:r>
              <a:rPr lang="es-ES_tradnl" sz="2400" dirty="0"/>
              <a:t>la propuesta </a:t>
            </a:r>
            <a:r>
              <a:rPr lang="es-ES_tradnl" sz="2400" dirty="0" smtClean="0"/>
              <a:t>mediante </a:t>
            </a:r>
            <a:r>
              <a:rPr lang="es-ES_tradnl" sz="2400" dirty="0"/>
              <a:t>reuniones con el presidente de la etapa I de la ciudadela la Victoria y con visitas a las casas de </a:t>
            </a:r>
            <a:r>
              <a:rPr lang="es-ES_tradnl" sz="2400" dirty="0" smtClean="0"/>
              <a:t>moradores</a:t>
            </a:r>
            <a:r>
              <a:rPr lang="es-ES_tradnl" dirty="0" smtClean="0"/>
              <a:t>. </a:t>
            </a:r>
            <a:endParaRPr lang="es-CO"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4762" y="1829653"/>
            <a:ext cx="3866238" cy="2899679"/>
          </a:xfrm>
          <a:prstGeom prst="rect">
            <a:avLst/>
          </a:prstGeom>
        </p:spPr>
      </p:pic>
      <p:grpSp>
        <p:nvGrpSpPr>
          <p:cNvPr id="5" name="Grupo 4"/>
          <p:cNvGrpSpPr/>
          <p:nvPr/>
        </p:nvGrpSpPr>
        <p:grpSpPr>
          <a:xfrm>
            <a:off x="11233480" y="6639176"/>
            <a:ext cx="946480" cy="206792"/>
            <a:chOff x="11233480" y="6639176"/>
            <a:chExt cx="946480" cy="206792"/>
          </a:xfrm>
        </p:grpSpPr>
        <p:pic>
          <p:nvPicPr>
            <p:cNvPr id="6" name="Imagen 5"/>
            <p:cNvPicPr>
              <a:picLocks noChangeAspect="1"/>
            </p:cNvPicPr>
            <p:nvPr/>
          </p:nvPicPr>
          <p:blipFill>
            <a:blip r:embed="rId3"/>
            <a:stretch>
              <a:fillRect/>
            </a:stretch>
          </p:blipFill>
          <p:spPr>
            <a:xfrm>
              <a:off x="11233480" y="6684043"/>
              <a:ext cx="457200" cy="161925"/>
            </a:xfrm>
            <a:prstGeom prst="rect">
              <a:avLst/>
            </a:prstGeom>
          </p:spPr>
        </p:pic>
        <p:pic>
          <p:nvPicPr>
            <p:cNvPr id="7" name="Imagen 6"/>
            <p:cNvPicPr>
              <a:picLocks noChangeAspect="1"/>
            </p:cNvPicPr>
            <p:nvPr/>
          </p:nvPicPr>
          <p:blipFill>
            <a:blip r:embed="rId3"/>
            <a:stretch>
              <a:fillRect/>
            </a:stretch>
          </p:blipFill>
          <p:spPr>
            <a:xfrm>
              <a:off x="11722760" y="6680784"/>
              <a:ext cx="457200" cy="161925"/>
            </a:xfrm>
            <a:prstGeom prst="rect">
              <a:avLst/>
            </a:prstGeom>
          </p:spPr>
        </p:pic>
        <p:pic>
          <p:nvPicPr>
            <p:cNvPr id="8" name="Imagen 7"/>
            <p:cNvPicPr>
              <a:picLocks noChangeAspect="1"/>
            </p:cNvPicPr>
            <p:nvPr/>
          </p:nvPicPr>
          <p:blipFill>
            <a:blip r:embed="rId3"/>
            <a:stretch>
              <a:fillRect/>
            </a:stretch>
          </p:blipFill>
          <p:spPr>
            <a:xfrm>
              <a:off x="11582400" y="6639176"/>
              <a:ext cx="457200" cy="161925"/>
            </a:xfrm>
            <a:prstGeom prst="rect">
              <a:avLst/>
            </a:prstGeom>
          </p:spPr>
        </p:pic>
        <p:pic>
          <p:nvPicPr>
            <p:cNvPr id="9" name="Imagen 8"/>
            <p:cNvPicPr>
              <a:picLocks noChangeAspect="1"/>
            </p:cNvPicPr>
            <p:nvPr/>
          </p:nvPicPr>
          <p:blipFill>
            <a:blip r:embed="rId3"/>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18474502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71545" y="2205554"/>
            <a:ext cx="3745176" cy="1450757"/>
          </a:xfrm>
        </p:spPr>
        <p:txBody>
          <a:bodyPr>
            <a:normAutofit fontScale="90000"/>
          </a:bodyPr>
          <a:lstStyle/>
          <a:p>
            <a:r>
              <a:rPr lang="es-ES_tradnl" sz="5400" b="1" spc="0" dirty="0" smtClean="0">
                <a:ln w="6600">
                  <a:solidFill>
                    <a:schemeClr val="accent2"/>
                  </a:solidFill>
                  <a:prstDash val="solid"/>
                </a:ln>
                <a:solidFill>
                  <a:srgbClr val="FFFFFF"/>
                </a:solidFill>
                <a:effectLst>
                  <a:glow rad="101600">
                    <a:srgbClr val="92D050">
                      <a:alpha val="40000"/>
                    </a:srgbClr>
                  </a:glow>
                  <a:outerShdw dist="38100" dir="2700000" algn="tl" rotWithShape="0">
                    <a:schemeClr val="accent2"/>
                  </a:outerShdw>
                </a:effectLst>
              </a:rPr>
              <a:t>Resultados</a:t>
            </a:r>
            <a:endParaRPr lang="es-CO" sz="5400" b="1" spc="0" dirty="0">
              <a:ln w="6600">
                <a:solidFill>
                  <a:schemeClr val="accent2"/>
                </a:solidFill>
                <a:prstDash val="solid"/>
              </a:ln>
              <a:solidFill>
                <a:srgbClr val="FFFFFF"/>
              </a:solidFill>
              <a:effectLst>
                <a:glow rad="101600">
                  <a:srgbClr val="92D050">
                    <a:alpha val="40000"/>
                  </a:srgbClr>
                </a:glow>
                <a:outerShdw dist="38100" dir="2700000" algn="tl" rotWithShape="0">
                  <a:schemeClr val="accent2"/>
                </a:outerShdw>
              </a:effectLst>
            </a:endParaRPr>
          </a:p>
        </p:txBody>
      </p:sp>
      <p:grpSp>
        <p:nvGrpSpPr>
          <p:cNvPr id="3" name="Grupo 2"/>
          <p:cNvGrpSpPr/>
          <p:nvPr/>
        </p:nvGrpSpPr>
        <p:grpSpPr>
          <a:xfrm>
            <a:off x="11233480" y="6652824"/>
            <a:ext cx="946480" cy="206792"/>
            <a:chOff x="11233480" y="6639176"/>
            <a:chExt cx="946480" cy="206792"/>
          </a:xfrm>
        </p:grpSpPr>
        <p:pic>
          <p:nvPicPr>
            <p:cNvPr id="4" name="Imagen 3"/>
            <p:cNvPicPr>
              <a:picLocks noChangeAspect="1"/>
            </p:cNvPicPr>
            <p:nvPr/>
          </p:nvPicPr>
          <p:blipFill>
            <a:blip r:embed="rId2"/>
            <a:stretch>
              <a:fillRect/>
            </a:stretch>
          </p:blipFill>
          <p:spPr>
            <a:xfrm>
              <a:off x="11233480" y="6684043"/>
              <a:ext cx="457200" cy="161925"/>
            </a:xfrm>
            <a:prstGeom prst="rect">
              <a:avLst/>
            </a:prstGeom>
          </p:spPr>
        </p:pic>
        <p:pic>
          <p:nvPicPr>
            <p:cNvPr id="5" name="Imagen 4"/>
            <p:cNvPicPr>
              <a:picLocks noChangeAspect="1"/>
            </p:cNvPicPr>
            <p:nvPr/>
          </p:nvPicPr>
          <p:blipFill>
            <a:blip r:embed="rId2"/>
            <a:stretch>
              <a:fillRect/>
            </a:stretch>
          </p:blipFill>
          <p:spPr>
            <a:xfrm>
              <a:off x="11722760" y="6680784"/>
              <a:ext cx="457200" cy="161925"/>
            </a:xfrm>
            <a:prstGeom prst="rect">
              <a:avLst/>
            </a:prstGeom>
          </p:spPr>
        </p:pic>
        <p:pic>
          <p:nvPicPr>
            <p:cNvPr id="6" name="Imagen 5"/>
            <p:cNvPicPr>
              <a:picLocks noChangeAspect="1"/>
            </p:cNvPicPr>
            <p:nvPr/>
          </p:nvPicPr>
          <p:blipFill>
            <a:blip r:embed="rId2"/>
            <a:stretch>
              <a:fillRect/>
            </a:stretch>
          </p:blipFill>
          <p:spPr>
            <a:xfrm>
              <a:off x="11582400" y="6639176"/>
              <a:ext cx="457200" cy="161925"/>
            </a:xfrm>
            <a:prstGeom prst="rect">
              <a:avLst/>
            </a:prstGeom>
          </p:spPr>
        </p:pic>
        <p:pic>
          <p:nvPicPr>
            <p:cNvPr id="7" name="Imagen 6"/>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3592324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800" b="1" dirty="0"/>
              <a:t>Diagnóstico biofísico y sociodinámico</a:t>
            </a:r>
            <a:endParaRPr lang="es-CO" sz="2800" b="1" dirty="0"/>
          </a:p>
        </p:txBody>
      </p:sp>
      <p:sp>
        <p:nvSpPr>
          <p:cNvPr id="3" name="Marcador de contenido 2"/>
          <p:cNvSpPr>
            <a:spLocks noGrp="1"/>
          </p:cNvSpPr>
          <p:nvPr>
            <p:ph idx="1"/>
          </p:nvPr>
        </p:nvSpPr>
        <p:spPr>
          <a:xfrm>
            <a:off x="609600" y="1600201"/>
            <a:ext cx="5054221" cy="4525963"/>
          </a:xfrm>
        </p:spPr>
        <p:txBody>
          <a:bodyPr/>
          <a:lstStyle/>
          <a:p>
            <a:pPr marL="0" indent="0" algn="just">
              <a:buNone/>
            </a:pPr>
            <a:r>
              <a:rPr lang="es-EC" sz="2400" b="1" dirty="0"/>
              <a:t>Componente </a:t>
            </a:r>
            <a:r>
              <a:rPr lang="es-EC" sz="2400" b="1" dirty="0" smtClean="0"/>
              <a:t>biótico</a:t>
            </a:r>
          </a:p>
          <a:p>
            <a:pPr marL="0" indent="0" algn="just">
              <a:buNone/>
            </a:pPr>
            <a:endParaRPr lang="es-EC" sz="2400" b="1" dirty="0" smtClean="0"/>
          </a:p>
          <a:p>
            <a:pPr marL="0" indent="0" algn="just">
              <a:buNone/>
            </a:pPr>
            <a:r>
              <a:rPr lang="es-ES_tradnl" sz="2400" dirty="0" smtClean="0"/>
              <a:t>Geológicamente </a:t>
            </a:r>
            <a:r>
              <a:rPr lang="es-ES_tradnl" sz="2400" dirty="0"/>
              <a:t>está asociada a la formación volcánicos del </a:t>
            </a:r>
            <a:r>
              <a:rPr lang="es-ES_tradnl" sz="2400" dirty="0" err="1"/>
              <a:t>Angochagua</a:t>
            </a:r>
            <a:r>
              <a:rPr lang="es-ES_tradnl" sz="2400" dirty="0"/>
              <a:t> (</a:t>
            </a:r>
            <a:r>
              <a:rPr lang="es-ES_tradnl" sz="2400" dirty="0" err="1"/>
              <a:t>PlAn</a:t>
            </a:r>
            <a:r>
              <a:rPr lang="es-ES_tradnl" sz="2400" dirty="0"/>
              <a:t>) </a:t>
            </a:r>
            <a:r>
              <a:rPr lang="es-ES_tradnl" sz="2400" dirty="0" smtClean="0"/>
              <a:t>con 49,22 ha correspondientes </a:t>
            </a:r>
            <a:r>
              <a:rPr lang="es-ES_tradnl" sz="2400" dirty="0"/>
              <a:t>al período Plioceno y separadas por terrazas indiferenciadas (Ti</a:t>
            </a:r>
            <a:r>
              <a:rPr lang="es-ES_tradnl" sz="2400" dirty="0" smtClean="0"/>
              <a:t>) con 4,88 ha.</a:t>
            </a:r>
          </a:p>
          <a:p>
            <a:pPr algn="just"/>
            <a:endParaRPr lang="es-ES_tradnl" sz="2400" dirty="0"/>
          </a:p>
        </p:txBody>
      </p:sp>
      <p:pic>
        <p:nvPicPr>
          <p:cNvPr id="4" name="Imagen 3"/>
          <p:cNvPicPr>
            <a:picLocks noChangeAspect="1"/>
          </p:cNvPicPr>
          <p:nvPr/>
        </p:nvPicPr>
        <p:blipFill>
          <a:blip r:embed="rId2"/>
          <a:stretch>
            <a:fillRect/>
          </a:stretch>
        </p:blipFill>
        <p:spPr>
          <a:xfrm>
            <a:off x="11401920" y="6687302"/>
            <a:ext cx="457200" cy="161925"/>
          </a:xfrm>
          <a:prstGeom prst="rect">
            <a:avLst/>
          </a:prstGeom>
        </p:spPr>
      </p:pic>
      <p:pic>
        <p:nvPicPr>
          <p:cNvPr id="8" name="Imagen 7"/>
          <p:cNvPicPr>
            <a:picLocks noChangeAspect="1"/>
          </p:cNvPicPr>
          <p:nvPr/>
        </p:nvPicPr>
        <p:blipFill>
          <a:blip r:embed="rId2"/>
          <a:stretch>
            <a:fillRect/>
          </a:stretch>
        </p:blipFill>
        <p:spPr>
          <a:xfrm>
            <a:off x="11201400" y="6696075"/>
            <a:ext cx="457200" cy="161925"/>
          </a:xfrm>
          <a:prstGeom prst="rect">
            <a:avLst/>
          </a:prstGeom>
        </p:spPr>
      </p:pic>
      <p:grpSp>
        <p:nvGrpSpPr>
          <p:cNvPr id="10" name="Grupo 9"/>
          <p:cNvGrpSpPr/>
          <p:nvPr/>
        </p:nvGrpSpPr>
        <p:grpSpPr>
          <a:xfrm>
            <a:off x="11233480" y="6627144"/>
            <a:ext cx="946480" cy="206792"/>
            <a:chOff x="11233480" y="6627144"/>
            <a:chExt cx="946480" cy="206792"/>
          </a:xfrm>
        </p:grpSpPr>
        <p:pic>
          <p:nvPicPr>
            <p:cNvPr id="5" name="Imagen 4"/>
            <p:cNvPicPr>
              <a:picLocks noChangeAspect="1"/>
            </p:cNvPicPr>
            <p:nvPr/>
          </p:nvPicPr>
          <p:blipFill>
            <a:blip r:embed="rId2"/>
            <a:stretch>
              <a:fillRect/>
            </a:stretch>
          </p:blipFill>
          <p:spPr>
            <a:xfrm>
              <a:off x="11233480" y="6672011"/>
              <a:ext cx="457200" cy="161925"/>
            </a:xfrm>
            <a:prstGeom prst="rect">
              <a:avLst/>
            </a:prstGeom>
          </p:spPr>
        </p:pic>
        <p:pic>
          <p:nvPicPr>
            <p:cNvPr id="6" name="Imagen 5"/>
            <p:cNvPicPr>
              <a:picLocks noChangeAspect="1"/>
            </p:cNvPicPr>
            <p:nvPr/>
          </p:nvPicPr>
          <p:blipFill>
            <a:blip r:embed="rId2"/>
            <a:stretch>
              <a:fillRect/>
            </a:stretch>
          </p:blipFill>
          <p:spPr>
            <a:xfrm>
              <a:off x="11722760" y="6668752"/>
              <a:ext cx="457200" cy="161925"/>
            </a:xfrm>
            <a:prstGeom prst="rect">
              <a:avLst/>
            </a:prstGeom>
          </p:spPr>
        </p:pic>
        <p:pic>
          <p:nvPicPr>
            <p:cNvPr id="7" name="Imagen 6"/>
            <p:cNvPicPr>
              <a:picLocks noChangeAspect="1"/>
            </p:cNvPicPr>
            <p:nvPr/>
          </p:nvPicPr>
          <p:blipFill>
            <a:blip r:embed="rId2"/>
            <a:stretch>
              <a:fillRect/>
            </a:stretch>
          </p:blipFill>
          <p:spPr>
            <a:xfrm>
              <a:off x="11582400" y="6627144"/>
              <a:ext cx="457200" cy="161925"/>
            </a:xfrm>
            <a:prstGeom prst="rect">
              <a:avLst/>
            </a:prstGeom>
          </p:spPr>
        </p:pic>
        <p:pic>
          <p:nvPicPr>
            <p:cNvPr id="9" name="Imagen 8"/>
            <p:cNvPicPr>
              <a:picLocks noChangeAspect="1"/>
            </p:cNvPicPr>
            <p:nvPr/>
          </p:nvPicPr>
          <p:blipFill>
            <a:blip r:embed="rId2"/>
            <a:stretch>
              <a:fillRect/>
            </a:stretch>
          </p:blipFill>
          <p:spPr>
            <a:xfrm>
              <a:off x="11275584" y="6647948"/>
              <a:ext cx="457200" cy="161925"/>
            </a:xfrm>
            <a:prstGeom prst="rect">
              <a:avLst/>
            </a:prstGeom>
          </p:spPr>
        </p:pic>
      </p:grpSp>
      <p:pic>
        <p:nvPicPr>
          <p:cNvPr id="15" name="Imagen 14"/>
          <p:cNvPicPr>
            <a:picLocks noChangeAspect="1"/>
          </p:cNvPicPr>
          <p:nvPr/>
        </p:nvPicPr>
        <p:blipFill>
          <a:blip r:embed="rId3"/>
          <a:stretch>
            <a:fillRect/>
          </a:stretch>
        </p:blipFill>
        <p:spPr>
          <a:xfrm>
            <a:off x="5845835" y="1659063"/>
            <a:ext cx="5876925" cy="4657725"/>
          </a:xfrm>
          <a:prstGeom prst="rect">
            <a:avLst/>
          </a:prstGeom>
        </p:spPr>
      </p:pic>
    </p:spTree>
    <p:extLst>
      <p:ext uri="{BB962C8B-B14F-4D97-AF65-F5344CB8AC3E}">
        <p14:creationId xmlns:p14="http://schemas.microsoft.com/office/powerpoint/2010/main" val="2281321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800" b="1" dirty="0"/>
              <a:t>Diagnóstico biofísico y sociodinámico</a:t>
            </a:r>
            <a:endParaRPr lang="es-CO" sz="2800" b="1" dirty="0"/>
          </a:p>
        </p:txBody>
      </p:sp>
      <p:sp>
        <p:nvSpPr>
          <p:cNvPr id="3" name="Marcador de contenido 2"/>
          <p:cNvSpPr>
            <a:spLocks noGrp="1"/>
          </p:cNvSpPr>
          <p:nvPr>
            <p:ph idx="1"/>
          </p:nvPr>
        </p:nvSpPr>
        <p:spPr>
          <a:xfrm>
            <a:off x="609600" y="1600201"/>
            <a:ext cx="5081516" cy="4525963"/>
          </a:xfrm>
        </p:spPr>
        <p:txBody>
          <a:bodyPr/>
          <a:lstStyle/>
          <a:p>
            <a:pPr marL="0" indent="0" algn="just">
              <a:buNone/>
            </a:pPr>
            <a:r>
              <a:rPr lang="es-CO" sz="2400" dirty="0" smtClean="0"/>
              <a:t>De </a:t>
            </a:r>
            <a:r>
              <a:rPr lang="es-CO" sz="2400" dirty="0"/>
              <a:t>acuerdo con los datos obtenidos en la clasificación del tipo de pendientes se obtuvo que </a:t>
            </a:r>
            <a:r>
              <a:rPr lang="es-CO" sz="2400" dirty="0" smtClean="0"/>
              <a:t>20,38 </a:t>
            </a:r>
            <a:r>
              <a:rPr lang="es-CO" sz="2400" dirty="0"/>
              <a:t>ha pertenecen a un relieve plano, </a:t>
            </a:r>
            <a:r>
              <a:rPr lang="es-CO" sz="2400" dirty="0" smtClean="0"/>
              <a:t>0,21 </a:t>
            </a:r>
            <a:r>
              <a:rPr lang="es-CO" sz="2400" dirty="0"/>
              <a:t>ha a un relieve ligeramente ondulado a ondulado, 23,346 ha a un relieve montañoso a muy montañoso y 10,167 ha a un relieve escarpado</a:t>
            </a:r>
            <a:r>
              <a:rPr lang="es-CO" sz="2400" dirty="0" smtClean="0"/>
              <a:t>.</a:t>
            </a:r>
          </a:p>
          <a:p>
            <a:pPr algn="just"/>
            <a:endParaRPr lang="es-CO" sz="2400" dirty="0"/>
          </a:p>
        </p:txBody>
      </p:sp>
      <p:pic>
        <p:nvPicPr>
          <p:cNvPr id="4" name="Imagen 3"/>
          <p:cNvPicPr>
            <a:picLocks noChangeAspect="1"/>
          </p:cNvPicPr>
          <p:nvPr/>
        </p:nvPicPr>
        <p:blipFill>
          <a:blip r:embed="rId2"/>
          <a:stretch>
            <a:fillRect/>
          </a:stretch>
        </p:blipFill>
        <p:spPr>
          <a:xfrm>
            <a:off x="11401920" y="6687302"/>
            <a:ext cx="457200" cy="161925"/>
          </a:xfrm>
          <a:prstGeom prst="rect">
            <a:avLst/>
          </a:prstGeom>
        </p:spPr>
      </p:pic>
      <p:pic>
        <p:nvPicPr>
          <p:cNvPr id="8" name="Imagen 7"/>
          <p:cNvPicPr>
            <a:picLocks noChangeAspect="1"/>
          </p:cNvPicPr>
          <p:nvPr/>
        </p:nvPicPr>
        <p:blipFill>
          <a:blip r:embed="rId2"/>
          <a:stretch>
            <a:fillRect/>
          </a:stretch>
        </p:blipFill>
        <p:spPr>
          <a:xfrm>
            <a:off x="11201400" y="6696075"/>
            <a:ext cx="457200" cy="161925"/>
          </a:xfrm>
          <a:prstGeom prst="rect">
            <a:avLst/>
          </a:prstGeom>
        </p:spPr>
      </p:pic>
      <p:grpSp>
        <p:nvGrpSpPr>
          <p:cNvPr id="10" name="Grupo 9"/>
          <p:cNvGrpSpPr/>
          <p:nvPr/>
        </p:nvGrpSpPr>
        <p:grpSpPr>
          <a:xfrm>
            <a:off x="11233480" y="6627144"/>
            <a:ext cx="946480" cy="206792"/>
            <a:chOff x="11233480" y="6627144"/>
            <a:chExt cx="946480" cy="206792"/>
          </a:xfrm>
        </p:grpSpPr>
        <p:pic>
          <p:nvPicPr>
            <p:cNvPr id="5" name="Imagen 4"/>
            <p:cNvPicPr>
              <a:picLocks noChangeAspect="1"/>
            </p:cNvPicPr>
            <p:nvPr/>
          </p:nvPicPr>
          <p:blipFill>
            <a:blip r:embed="rId2"/>
            <a:stretch>
              <a:fillRect/>
            </a:stretch>
          </p:blipFill>
          <p:spPr>
            <a:xfrm>
              <a:off x="11233480" y="6672011"/>
              <a:ext cx="457200" cy="161925"/>
            </a:xfrm>
            <a:prstGeom prst="rect">
              <a:avLst/>
            </a:prstGeom>
          </p:spPr>
        </p:pic>
        <p:pic>
          <p:nvPicPr>
            <p:cNvPr id="6" name="Imagen 5"/>
            <p:cNvPicPr>
              <a:picLocks noChangeAspect="1"/>
            </p:cNvPicPr>
            <p:nvPr/>
          </p:nvPicPr>
          <p:blipFill>
            <a:blip r:embed="rId2"/>
            <a:stretch>
              <a:fillRect/>
            </a:stretch>
          </p:blipFill>
          <p:spPr>
            <a:xfrm>
              <a:off x="11722760" y="6668752"/>
              <a:ext cx="457200" cy="161925"/>
            </a:xfrm>
            <a:prstGeom prst="rect">
              <a:avLst/>
            </a:prstGeom>
          </p:spPr>
        </p:pic>
        <p:pic>
          <p:nvPicPr>
            <p:cNvPr id="7" name="Imagen 6"/>
            <p:cNvPicPr>
              <a:picLocks noChangeAspect="1"/>
            </p:cNvPicPr>
            <p:nvPr/>
          </p:nvPicPr>
          <p:blipFill>
            <a:blip r:embed="rId2"/>
            <a:stretch>
              <a:fillRect/>
            </a:stretch>
          </p:blipFill>
          <p:spPr>
            <a:xfrm>
              <a:off x="11582400" y="6627144"/>
              <a:ext cx="457200" cy="161925"/>
            </a:xfrm>
            <a:prstGeom prst="rect">
              <a:avLst/>
            </a:prstGeom>
          </p:spPr>
        </p:pic>
        <p:pic>
          <p:nvPicPr>
            <p:cNvPr id="9" name="Imagen 8"/>
            <p:cNvPicPr>
              <a:picLocks noChangeAspect="1"/>
            </p:cNvPicPr>
            <p:nvPr/>
          </p:nvPicPr>
          <p:blipFill>
            <a:blip r:embed="rId2"/>
            <a:stretch>
              <a:fillRect/>
            </a:stretch>
          </p:blipFill>
          <p:spPr>
            <a:xfrm>
              <a:off x="11275584" y="6647948"/>
              <a:ext cx="457200" cy="161925"/>
            </a:xfrm>
            <a:prstGeom prst="rect">
              <a:avLst/>
            </a:prstGeom>
          </p:spPr>
        </p:pic>
      </p:grpSp>
      <p:pic>
        <p:nvPicPr>
          <p:cNvPr id="11" name="Imagen 10"/>
          <p:cNvPicPr>
            <a:picLocks noChangeAspect="1"/>
          </p:cNvPicPr>
          <p:nvPr/>
        </p:nvPicPr>
        <p:blipFill>
          <a:blip r:embed="rId3"/>
          <a:stretch>
            <a:fillRect/>
          </a:stretch>
        </p:blipFill>
        <p:spPr>
          <a:xfrm>
            <a:off x="6267945" y="1426411"/>
            <a:ext cx="5362575" cy="4495800"/>
          </a:xfrm>
          <a:prstGeom prst="rect">
            <a:avLst/>
          </a:prstGeom>
        </p:spPr>
      </p:pic>
    </p:spTree>
    <p:extLst>
      <p:ext uri="{BB962C8B-B14F-4D97-AF65-F5344CB8AC3E}">
        <p14:creationId xmlns:p14="http://schemas.microsoft.com/office/powerpoint/2010/main" val="3178266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800" b="1" dirty="0"/>
              <a:t>Diagnóstico biofísico y sociodinámico</a:t>
            </a:r>
            <a:endParaRPr lang="es-CO" sz="2800" b="1" dirty="0"/>
          </a:p>
        </p:txBody>
      </p:sp>
      <p:sp>
        <p:nvSpPr>
          <p:cNvPr id="3" name="Marcador de contenido 2"/>
          <p:cNvSpPr>
            <a:spLocks noGrp="1"/>
          </p:cNvSpPr>
          <p:nvPr>
            <p:ph idx="1"/>
          </p:nvPr>
        </p:nvSpPr>
        <p:spPr>
          <a:xfrm>
            <a:off x="609600" y="1600201"/>
            <a:ext cx="10486030" cy="4525963"/>
          </a:xfrm>
        </p:spPr>
        <p:txBody>
          <a:bodyPr/>
          <a:lstStyle/>
          <a:p>
            <a:pPr marL="0" indent="0" algn="just">
              <a:buNone/>
            </a:pPr>
            <a:r>
              <a:rPr lang="es-CO" sz="2400" dirty="0" smtClean="0"/>
              <a:t>Para </a:t>
            </a:r>
            <a:r>
              <a:rPr lang="es-CO" sz="2400" dirty="0"/>
              <a:t>el estudio climatológico se analizó datos del año 2013 hasta el 2014 de la Estación Meteorológica Ibarra </a:t>
            </a:r>
            <a:r>
              <a:rPr lang="es-CO" sz="2400" dirty="0" smtClean="0"/>
              <a:t>se </a:t>
            </a:r>
            <a:r>
              <a:rPr lang="es-CO" sz="2400" dirty="0"/>
              <a:t>obtiene que la temperatura media anual </a:t>
            </a:r>
            <a:r>
              <a:rPr lang="es-CO" sz="2400" dirty="0" smtClean="0"/>
              <a:t>es de 16,85 </a:t>
            </a:r>
            <a:r>
              <a:rPr lang="es-CO" sz="2400" dirty="0"/>
              <a:t>°</a:t>
            </a:r>
            <a:r>
              <a:rPr lang="es-CO" sz="2400" dirty="0" smtClean="0"/>
              <a:t>C</a:t>
            </a:r>
            <a:r>
              <a:rPr lang="es-CO" sz="2400" dirty="0"/>
              <a:t> </a:t>
            </a:r>
            <a:r>
              <a:rPr lang="es-CO" sz="2400" dirty="0" smtClean="0"/>
              <a:t>y </a:t>
            </a:r>
            <a:r>
              <a:rPr lang="es-CO" sz="2400" dirty="0"/>
              <a:t>la precipitación total media mensual de 710,7 </a:t>
            </a:r>
            <a:r>
              <a:rPr lang="es-CO" sz="2400" dirty="0" err="1" smtClean="0"/>
              <a:t>mm.</a:t>
            </a:r>
            <a:endParaRPr lang="es-ES_tradnl" sz="2400" dirty="0"/>
          </a:p>
        </p:txBody>
      </p:sp>
      <p:pic>
        <p:nvPicPr>
          <p:cNvPr id="4" name="Imagen 3"/>
          <p:cNvPicPr>
            <a:picLocks noChangeAspect="1"/>
          </p:cNvPicPr>
          <p:nvPr/>
        </p:nvPicPr>
        <p:blipFill>
          <a:blip r:embed="rId2"/>
          <a:stretch>
            <a:fillRect/>
          </a:stretch>
        </p:blipFill>
        <p:spPr>
          <a:xfrm>
            <a:off x="11401920" y="6687302"/>
            <a:ext cx="457200" cy="161925"/>
          </a:xfrm>
          <a:prstGeom prst="rect">
            <a:avLst/>
          </a:prstGeom>
        </p:spPr>
      </p:pic>
      <p:pic>
        <p:nvPicPr>
          <p:cNvPr id="8" name="Imagen 7"/>
          <p:cNvPicPr>
            <a:picLocks noChangeAspect="1"/>
          </p:cNvPicPr>
          <p:nvPr/>
        </p:nvPicPr>
        <p:blipFill>
          <a:blip r:embed="rId2"/>
          <a:stretch>
            <a:fillRect/>
          </a:stretch>
        </p:blipFill>
        <p:spPr>
          <a:xfrm>
            <a:off x="11201400" y="6696075"/>
            <a:ext cx="457200" cy="161925"/>
          </a:xfrm>
          <a:prstGeom prst="rect">
            <a:avLst/>
          </a:prstGeom>
        </p:spPr>
      </p:pic>
      <p:grpSp>
        <p:nvGrpSpPr>
          <p:cNvPr id="10" name="Grupo 9"/>
          <p:cNvGrpSpPr/>
          <p:nvPr/>
        </p:nvGrpSpPr>
        <p:grpSpPr>
          <a:xfrm>
            <a:off x="11233480" y="6627144"/>
            <a:ext cx="946480" cy="206792"/>
            <a:chOff x="11233480" y="6627144"/>
            <a:chExt cx="946480" cy="206792"/>
          </a:xfrm>
        </p:grpSpPr>
        <p:pic>
          <p:nvPicPr>
            <p:cNvPr id="5" name="Imagen 4"/>
            <p:cNvPicPr>
              <a:picLocks noChangeAspect="1"/>
            </p:cNvPicPr>
            <p:nvPr/>
          </p:nvPicPr>
          <p:blipFill>
            <a:blip r:embed="rId2"/>
            <a:stretch>
              <a:fillRect/>
            </a:stretch>
          </p:blipFill>
          <p:spPr>
            <a:xfrm>
              <a:off x="11233480" y="6672011"/>
              <a:ext cx="457200" cy="161925"/>
            </a:xfrm>
            <a:prstGeom prst="rect">
              <a:avLst/>
            </a:prstGeom>
          </p:spPr>
        </p:pic>
        <p:pic>
          <p:nvPicPr>
            <p:cNvPr id="6" name="Imagen 5"/>
            <p:cNvPicPr>
              <a:picLocks noChangeAspect="1"/>
            </p:cNvPicPr>
            <p:nvPr/>
          </p:nvPicPr>
          <p:blipFill>
            <a:blip r:embed="rId2"/>
            <a:stretch>
              <a:fillRect/>
            </a:stretch>
          </p:blipFill>
          <p:spPr>
            <a:xfrm>
              <a:off x="11722760" y="6668752"/>
              <a:ext cx="457200" cy="161925"/>
            </a:xfrm>
            <a:prstGeom prst="rect">
              <a:avLst/>
            </a:prstGeom>
          </p:spPr>
        </p:pic>
        <p:pic>
          <p:nvPicPr>
            <p:cNvPr id="7" name="Imagen 6"/>
            <p:cNvPicPr>
              <a:picLocks noChangeAspect="1"/>
            </p:cNvPicPr>
            <p:nvPr/>
          </p:nvPicPr>
          <p:blipFill>
            <a:blip r:embed="rId2"/>
            <a:stretch>
              <a:fillRect/>
            </a:stretch>
          </p:blipFill>
          <p:spPr>
            <a:xfrm>
              <a:off x="11582400" y="6627144"/>
              <a:ext cx="457200" cy="161925"/>
            </a:xfrm>
            <a:prstGeom prst="rect">
              <a:avLst/>
            </a:prstGeom>
          </p:spPr>
        </p:pic>
        <p:pic>
          <p:nvPicPr>
            <p:cNvPr id="9" name="Imagen 8"/>
            <p:cNvPicPr>
              <a:picLocks noChangeAspect="1"/>
            </p:cNvPicPr>
            <p:nvPr/>
          </p:nvPicPr>
          <p:blipFill>
            <a:blip r:embed="rId2"/>
            <a:stretch>
              <a:fillRect/>
            </a:stretch>
          </p:blipFill>
          <p:spPr>
            <a:xfrm>
              <a:off x="11275584" y="6647948"/>
              <a:ext cx="457200" cy="161925"/>
            </a:xfrm>
            <a:prstGeom prst="rect">
              <a:avLst/>
            </a:prstGeom>
          </p:spPr>
        </p:pic>
      </p:gr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485" y="3179928"/>
            <a:ext cx="7532009" cy="2946236"/>
          </a:xfrm>
          <a:prstGeom prst="rect">
            <a:avLst/>
          </a:prstGeom>
        </p:spPr>
      </p:pic>
    </p:spTree>
    <p:extLst>
      <p:ext uri="{BB962C8B-B14F-4D97-AF65-F5344CB8AC3E}">
        <p14:creationId xmlns:p14="http://schemas.microsoft.com/office/powerpoint/2010/main" val="57108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O" sz="2800" b="1" dirty="0"/>
              <a:t>INTRODUCCIÓN </a:t>
            </a:r>
          </a:p>
        </p:txBody>
      </p:sp>
      <p:sp>
        <p:nvSpPr>
          <p:cNvPr id="3" name="Marcador de contenido 2"/>
          <p:cNvSpPr>
            <a:spLocks noGrp="1"/>
          </p:cNvSpPr>
          <p:nvPr>
            <p:ph idx="1"/>
          </p:nvPr>
        </p:nvSpPr>
        <p:spPr>
          <a:xfrm>
            <a:off x="3022151" y="1453733"/>
            <a:ext cx="8439929" cy="1421814"/>
          </a:xfrm>
        </p:spPr>
        <p:txBody>
          <a:bodyPr>
            <a:noAutofit/>
          </a:bodyPr>
          <a:lstStyle/>
          <a:p>
            <a:pPr marL="0" indent="0" algn="just">
              <a:buNone/>
            </a:pPr>
            <a:r>
              <a:rPr lang="es-ES_tradnl" sz="2000" dirty="0">
                <a:solidFill>
                  <a:schemeClr val="tx1">
                    <a:lumMod val="95000"/>
                    <a:lumOff val="5000"/>
                  </a:schemeClr>
                </a:solidFill>
              </a:rPr>
              <a:t>El Bosque Protector Loma de Guayabillas satisface necesidades de recreación y utilización del tiempo libre de los habitantes de la ciudad. Sin embargo, en el área se presentan factores tensionantes y limitantes que influyen en los componentes ecológicos, lo que conlleva a la degradación de los mismos</a:t>
            </a:r>
            <a:r>
              <a:rPr lang="es-ES_tradnl" sz="1900" dirty="0">
                <a:solidFill>
                  <a:schemeClr val="tx1">
                    <a:lumMod val="95000"/>
                    <a:lumOff val="5000"/>
                  </a:schemeClr>
                </a:solidFill>
              </a:rPr>
              <a:t>.</a:t>
            </a:r>
            <a:endParaRPr lang="es-CO" sz="1900" dirty="0">
              <a:solidFill>
                <a:schemeClr val="tx1">
                  <a:lumMod val="95000"/>
                  <a:lumOff val="5000"/>
                </a:schemeClr>
              </a:solidFill>
            </a:endParaRPr>
          </a:p>
        </p:txBody>
      </p:sp>
      <p:sp>
        <p:nvSpPr>
          <p:cNvPr id="7" name="Marcador de contenido 2"/>
          <p:cNvSpPr txBox="1">
            <a:spLocks/>
          </p:cNvSpPr>
          <p:nvPr/>
        </p:nvSpPr>
        <p:spPr>
          <a:xfrm>
            <a:off x="3022150" y="3579674"/>
            <a:ext cx="8439929" cy="8974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None/>
            </a:pPr>
            <a:r>
              <a:rPr lang="es-EC" dirty="0" smtClean="0">
                <a:solidFill>
                  <a:schemeClr val="tx1">
                    <a:lumMod val="95000"/>
                    <a:lumOff val="5000"/>
                  </a:schemeClr>
                </a:solidFill>
              </a:rPr>
              <a:t>Frente a este deterioro de suelos aparece </a:t>
            </a:r>
            <a:r>
              <a:rPr lang="es-EC" dirty="0">
                <a:solidFill>
                  <a:schemeClr val="tx1">
                    <a:lumMod val="95000"/>
                    <a:lumOff val="5000"/>
                  </a:schemeClr>
                </a:solidFill>
              </a:rPr>
              <a:t>como alternativa viable la práctica de restauración ecológica que evidencia procesos de recuperación de ecosistemas degradados desde varios años atrás. </a:t>
            </a:r>
            <a:endParaRPr lang="es-EC" dirty="0" smtClean="0">
              <a:solidFill>
                <a:schemeClr val="tx1">
                  <a:lumMod val="95000"/>
                  <a:lumOff val="5000"/>
                </a:schemeClr>
              </a:solidFill>
            </a:endParaRPr>
          </a:p>
          <a:p>
            <a:pPr marL="0" indent="0">
              <a:buNone/>
            </a:pPr>
            <a:endParaRPr lang="es-CO" dirty="0" smtClean="0"/>
          </a:p>
          <a:p>
            <a:pPr marL="0" indent="0">
              <a:buFont typeface="Calibri" panose="020F0502020204030204" pitchFamily="34" charset="0"/>
              <a:buNone/>
            </a:pPr>
            <a:endParaRPr lang="es-CO" dirty="0"/>
          </a:p>
        </p:txBody>
      </p:sp>
      <p:pic>
        <p:nvPicPr>
          <p:cNvPr id="1026" name="Picture 2" descr="http://www.ismedioambiente.com/wp-content/uploads/2012/02/Fotolia_6821872_S-560x4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267" y="3444319"/>
            <a:ext cx="1480042" cy="11681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Marcador de contenido 2"/>
          <p:cNvSpPr txBox="1">
            <a:spLocks/>
          </p:cNvSpPr>
          <p:nvPr/>
        </p:nvSpPr>
        <p:spPr>
          <a:xfrm>
            <a:off x="2874951" y="5284393"/>
            <a:ext cx="8439929" cy="8974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lgn="just">
              <a:buNone/>
              <a:defRPr/>
            </a:pPr>
            <a:r>
              <a:rPr lang="es-ES_tradnl" sz="2000" dirty="0">
                <a:solidFill>
                  <a:schemeClr val="tx1">
                    <a:lumMod val="95000"/>
                    <a:lumOff val="5000"/>
                  </a:schemeClr>
                </a:solidFill>
              </a:rPr>
              <a:t>Tal parece ser que la reforestación con especies nativas podrá constituirse en una herramienta promisoria para la rehabilitación y restauración de los ecosistemas degradados. </a:t>
            </a:r>
            <a:endParaRPr lang="es-CO" sz="2000" dirty="0">
              <a:solidFill>
                <a:schemeClr val="tx1">
                  <a:lumMod val="95000"/>
                  <a:lumOff val="5000"/>
                </a:schemeClr>
              </a:solidFill>
            </a:endParaRPr>
          </a:p>
        </p:txBody>
      </p:sp>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l="29390" t="28357" r="27653" b="30393"/>
          <a:stretch/>
        </p:blipFill>
        <p:spPr>
          <a:xfrm>
            <a:off x="906825" y="4987142"/>
            <a:ext cx="1808926" cy="1302737"/>
          </a:xfrm>
          <a:prstGeom prst="ellipse">
            <a:avLst/>
          </a:prstGeom>
          <a:ln>
            <a:noFill/>
          </a:ln>
          <a:effectLst>
            <a:softEdge rad="112500"/>
          </a:effectLst>
        </p:spPr>
      </p:pic>
      <p:grpSp>
        <p:nvGrpSpPr>
          <p:cNvPr id="13" name="Grupo 12"/>
          <p:cNvGrpSpPr/>
          <p:nvPr/>
        </p:nvGrpSpPr>
        <p:grpSpPr>
          <a:xfrm>
            <a:off x="11233480" y="6639176"/>
            <a:ext cx="946480" cy="206792"/>
            <a:chOff x="11233480" y="6639176"/>
            <a:chExt cx="946480" cy="206792"/>
          </a:xfrm>
        </p:grpSpPr>
        <p:pic>
          <p:nvPicPr>
            <p:cNvPr id="14" name="Imagen 13"/>
            <p:cNvPicPr>
              <a:picLocks noChangeAspect="1"/>
            </p:cNvPicPr>
            <p:nvPr/>
          </p:nvPicPr>
          <p:blipFill>
            <a:blip r:embed="rId4"/>
            <a:stretch>
              <a:fillRect/>
            </a:stretch>
          </p:blipFill>
          <p:spPr>
            <a:xfrm>
              <a:off x="11233480" y="6684043"/>
              <a:ext cx="457200" cy="161925"/>
            </a:xfrm>
            <a:prstGeom prst="rect">
              <a:avLst/>
            </a:prstGeom>
          </p:spPr>
        </p:pic>
        <p:pic>
          <p:nvPicPr>
            <p:cNvPr id="15" name="Imagen 14"/>
            <p:cNvPicPr>
              <a:picLocks noChangeAspect="1"/>
            </p:cNvPicPr>
            <p:nvPr/>
          </p:nvPicPr>
          <p:blipFill>
            <a:blip r:embed="rId4"/>
            <a:stretch>
              <a:fillRect/>
            </a:stretch>
          </p:blipFill>
          <p:spPr>
            <a:xfrm>
              <a:off x="11722760" y="6680784"/>
              <a:ext cx="457200" cy="161925"/>
            </a:xfrm>
            <a:prstGeom prst="rect">
              <a:avLst/>
            </a:prstGeom>
          </p:spPr>
        </p:pic>
        <p:pic>
          <p:nvPicPr>
            <p:cNvPr id="16" name="Imagen 15"/>
            <p:cNvPicPr>
              <a:picLocks noChangeAspect="1"/>
            </p:cNvPicPr>
            <p:nvPr/>
          </p:nvPicPr>
          <p:blipFill>
            <a:blip r:embed="rId4"/>
            <a:stretch>
              <a:fillRect/>
            </a:stretch>
          </p:blipFill>
          <p:spPr>
            <a:xfrm>
              <a:off x="11582400" y="6639176"/>
              <a:ext cx="457200" cy="161925"/>
            </a:xfrm>
            <a:prstGeom prst="rect">
              <a:avLst/>
            </a:prstGeom>
          </p:spPr>
        </p:pic>
        <p:pic>
          <p:nvPicPr>
            <p:cNvPr id="17" name="Imagen 16"/>
            <p:cNvPicPr>
              <a:picLocks noChangeAspect="1"/>
            </p:cNvPicPr>
            <p:nvPr/>
          </p:nvPicPr>
          <p:blipFill>
            <a:blip r:embed="rId4"/>
            <a:stretch>
              <a:fillRect/>
            </a:stretch>
          </p:blipFill>
          <p:spPr>
            <a:xfrm>
              <a:off x="11275584" y="6647948"/>
              <a:ext cx="457200" cy="161925"/>
            </a:xfrm>
            <a:prstGeom prst="rect">
              <a:avLst/>
            </a:prstGeom>
          </p:spPr>
        </p:pic>
      </p:grpSp>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l="6607" r="7217"/>
          <a:stretch/>
        </p:blipFill>
        <p:spPr>
          <a:xfrm>
            <a:off x="906825" y="1417638"/>
            <a:ext cx="1852863" cy="1628118"/>
          </a:xfrm>
          <a:prstGeom prst="ellipse">
            <a:avLst/>
          </a:prstGeom>
          <a:ln>
            <a:noFill/>
          </a:ln>
          <a:effectLst>
            <a:softEdge rad="112500"/>
          </a:effectLst>
        </p:spPr>
      </p:pic>
    </p:spTree>
    <p:extLst>
      <p:ext uri="{BB962C8B-B14F-4D97-AF65-F5344CB8AC3E}">
        <p14:creationId xmlns:p14="http://schemas.microsoft.com/office/powerpoint/2010/main" val="37910032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81965" y="1087197"/>
            <a:ext cx="5059025" cy="5073427"/>
          </a:xfrm>
        </p:spPr>
        <p:txBody>
          <a:bodyPr>
            <a:normAutofit fontScale="25000" lnSpcReduction="20000"/>
          </a:bodyPr>
          <a:lstStyle/>
          <a:p>
            <a:pPr marL="0" lvl="2" indent="0">
              <a:buNone/>
            </a:pPr>
            <a:r>
              <a:rPr lang="es-EC" sz="9600" b="1" dirty="0"/>
              <a:t>Uso actual del suelo y cobertura vegetal</a:t>
            </a:r>
          </a:p>
          <a:p>
            <a:pPr marL="342900" lvl="2" indent="-342900"/>
            <a:endParaRPr lang="es-EC" sz="9600" b="1" dirty="0"/>
          </a:p>
          <a:p>
            <a:pPr marL="0" lvl="2" indent="0">
              <a:buNone/>
            </a:pPr>
            <a:r>
              <a:rPr lang="es-ES_tradnl" sz="9600" dirty="0"/>
              <a:t>Dentro del área de estudio existe una distribución bien diferenciada de </a:t>
            </a:r>
            <a:r>
              <a:rPr lang="es-CO" sz="9600" dirty="0"/>
              <a:t>los diferentes usos del suelo y cobertura vegetal como: matorral (13,68 ha), bosque plantado (32,16 ha), áreas verdes (1,89 ha), áreas reforestadas (2,68 ha), infraestructura (1,55 ha), senderos (2,33 ha) y vivero (0,08 ha). </a:t>
            </a:r>
            <a:endParaRPr lang="es-EC" sz="9600" dirty="0"/>
          </a:p>
          <a:p>
            <a:pPr marL="342900" lvl="2" indent="-342900"/>
            <a:endParaRPr lang="es-EC" sz="9600" dirty="0"/>
          </a:p>
          <a:p>
            <a:pPr marL="342900" lvl="2" indent="-342900"/>
            <a:endParaRPr lang="es-EC" sz="9600" b="1" dirty="0"/>
          </a:p>
          <a:p>
            <a:pPr marL="342900" lvl="2" indent="-342900"/>
            <a:endParaRPr lang="es-EC" sz="2000" b="1" dirty="0"/>
          </a:p>
          <a:p>
            <a:pPr marL="342900" lvl="2" indent="-342900"/>
            <a:endParaRPr lang="es-EC" sz="2000" b="1" dirty="0"/>
          </a:p>
          <a:p>
            <a:pPr marL="342900" lvl="2" indent="-342900"/>
            <a:endParaRPr lang="es-EC" sz="2000" b="1" dirty="0"/>
          </a:p>
          <a:p>
            <a:pPr marL="342900" lvl="2" indent="-342900"/>
            <a:endParaRPr lang="es-EC" sz="2000" b="1" dirty="0"/>
          </a:p>
          <a:p>
            <a:pPr marL="342900" lvl="2" indent="-342900"/>
            <a:endParaRPr lang="es-EC" sz="2000" b="1" dirty="0"/>
          </a:p>
          <a:p>
            <a:pPr marL="342900" lvl="2" indent="-342900"/>
            <a:endParaRPr lang="es-EC" b="1" dirty="0"/>
          </a:p>
          <a:p>
            <a:pPr marL="342900" lvl="2" indent="-342900"/>
            <a:endParaRPr lang="es-EC" b="1" dirty="0" smtClean="0"/>
          </a:p>
          <a:p>
            <a:pPr marL="342900" lvl="2" indent="-342900"/>
            <a:endParaRPr lang="es-EC" b="1" dirty="0"/>
          </a:p>
          <a:p>
            <a:pPr marL="342900" lvl="2" indent="-342900"/>
            <a:endParaRPr lang="es-EC" b="1" dirty="0" smtClean="0"/>
          </a:p>
          <a:p>
            <a:pPr marL="342900" lvl="2" indent="-342900"/>
            <a:endParaRPr lang="es-EC" b="1" dirty="0"/>
          </a:p>
          <a:p>
            <a:pPr marL="342900" lvl="2" indent="-342900"/>
            <a:endParaRPr lang="es-EC" b="1" dirty="0" smtClean="0"/>
          </a:p>
          <a:p>
            <a:pPr marL="342900" lvl="2" indent="-342900"/>
            <a:endParaRPr lang="es-EC" b="1" dirty="0" smtClean="0"/>
          </a:p>
          <a:p>
            <a:pPr marL="0" lvl="2" indent="0">
              <a:buNone/>
            </a:pPr>
            <a:r>
              <a:rPr lang="es-EC" b="1" dirty="0" smtClean="0"/>
              <a:t> </a:t>
            </a:r>
            <a:endParaRPr lang="es-CO" b="1" dirty="0"/>
          </a:p>
          <a:p>
            <a:endParaRPr lang="es-CO" dirty="0"/>
          </a:p>
        </p:txBody>
      </p:sp>
      <p:grpSp>
        <p:nvGrpSpPr>
          <p:cNvPr id="8" name="Grupo 7"/>
          <p:cNvGrpSpPr/>
          <p:nvPr/>
        </p:nvGrpSpPr>
        <p:grpSpPr>
          <a:xfrm>
            <a:off x="11233480" y="6652824"/>
            <a:ext cx="946480" cy="206792"/>
            <a:chOff x="11233480" y="6639176"/>
            <a:chExt cx="946480" cy="206792"/>
          </a:xfrm>
        </p:grpSpPr>
        <p:pic>
          <p:nvPicPr>
            <p:cNvPr id="9" name="Imagen 8"/>
            <p:cNvPicPr>
              <a:picLocks noChangeAspect="1"/>
            </p:cNvPicPr>
            <p:nvPr/>
          </p:nvPicPr>
          <p:blipFill>
            <a:blip r:embed="rId2"/>
            <a:stretch>
              <a:fillRect/>
            </a:stretch>
          </p:blipFill>
          <p:spPr>
            <a:xfrm>
              <a:off x="11233480" y="6684043"/>
              <a:ext cx="457200" cy="161925"/>
            </a:xfrm>
            <a:prstGeom prst="rect">
              <a:avLst/>
            </a:prstGeom>
          </p:spPr>
        </p:pic>
        <p:pic>
          <p:nvPicPr>
            <p:cNvPr id="10" name="Imagen 9"/>
            <p:cNvPicPr>
              <a:picLocks noChangeAspect="1"/>
            </p:cNvPicPr>
            <p:nvPr/>
          </p:nvPicPr>
          <p:blipFill>
            <a:blip r:embed="rId2"/>
            <a:stretch>
              <a:fillRect/>
            </a:stretch>
          </p:blipFill>
          <p:spPr>
            <a:xfrm>
              <a:off x="11722760" y="6680784"/>
              <a:ext cx="457200" cy="161925"/>
            </a:xfrm>
            <a:prstGeom prst="rect">
              <a:avLst/>
            </a:prstGeom>
          </p:spPr>
        </p:pic>
        <p:pic>
          <p:nvPicPr>
            <p:cNvPr id="11" name="Imagen 10"/>
            <p:cNvPicPr>
              <a:picLocks noChangeAspect="1"/>
            </p:cNvPicPr>
            <p:nvPr/>
          </p:nvPicPr>
          <p:blipFill>
            <a:blip r:embed="rId2"/>
            <a:stretch>
              <a:fillRect/>
            </a:stretch>
          </p:blipFill>
          <p:spPr>
            <a:xfrm>
              <a:off x="11582400" y="6639176"/>
              <a:ext cx="457200" cy="161925"/>
            </a:xfrm>
            <a:prstGeom prst="rect">
              <a:avLst/>
            </a:prstGeom>
          </p:spPr>
        </p:pic>
        <p:pic>
          <p:nvPicPr>
            <p:cNvPr id="12" name="Imagen 11"/>
            <p:cNvPicPr>
              <a:picLocks noChangeAspect="1"/>
            </p:cNvPicPr>
            <p:nvPr/>
          </p:nvPicPr>
          <p:blipFill>
            <a:blip r:embed="rId2"/>
            <a:stretch>
              <a:fillRect/>
            </a:stretch>
          </p:blipFill>
          <p:spPr>
            <a:xfrm>
              <a:off x="11275584" y="6647948"/>
              <a:ext cx="457200" cy="161925"/>
            </a:xfrm>
            <a:prstGeom prst="rect">
              <a:avLst/>
            </a:prstGeom>
          </p:spPr>
        </p:pic>
      </p:grpSp>
      <p:pic>
        <p:nvPicPr>
          <p:cNvPr id="4" name="Imagen 3"/>
          <p:cNvPicPr>
            <a:picLocks noChangeAspect="1"/>
          </p:cNvPicPr>
          <p:nvPr/>
        </p:nvPicPr>
        <p:blipFill>
          <a:blip r:embed="rId3"/>
          <a:stretch>
            <a:fillRect/>
          </a:stretch>
        </p:blipFill>
        <p:spPr>
          <a:xfrm>
            <a:off x="5685497" y="1433079"/>
            <a:ext cx="6180483" cy="4585520"/>
          </a:xfrm>
          <a:prstGeom prst="rect">
            <a:avLst/>
          </a:prstGeom>
        </p:spPr>
      </p:pic>
    </p:spTree>
    <p:extLst>
      <p:ext uri="{BB962C8B-B14F-4D97-AF65-F5344CB8AC3E}">
        <p14:creationId xmlns:p14="http://schemas.microsoft.com/office/powerpoint/2010/main" val="3677163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2" algn="l" rtl="0">
              <a:lnSpc>
                <a:spcPct val="85000"/>
              </a:lnSpc>
              <a:spcBef>
                <a:spcPct val="0"/>
              </a:spcBef>
            </a:pPr>
            <a:r>
              <a:rPr lang="es-EC" sz="2800" b="1" dirty="0"/>
              <a:t>Componente </a:t>
            </a:r>
            <a:r>
              <a:rPr lang="es-EC" sz="2800" b="1" dirty="0" smtClean="0"/>
              <a:t>biótico</a:t>
            </a:r>
            <a:endParaRPr lang="es-CO" sz="2800" b="1" dirty="0"/>
          </a:p>
        </p:txBody>
      </p:sp>
      <p:sp>
        <p:nvSpPr>
          <p:cNvPr id="3" name="Marcador de contenido 2"/>
          <p:cNvSpPr>
            <a:spLocks noGrp="1"/>
          </p:cNvSpPr>
          <p:nvPr>
            <p:ph idx="1"/>
          </p:nvPr>
        </p:nvSpPr>
        <p:spPr>
          <a:xfrm>
            <a:off x="609601" y="1095108"/>
            <a:ext cx="9899176" cy="4023360"/>
          </a:xfrm>
        </p:spPr>
        <p:txBody>
          <a:bodyPr/>
          <a:lstStyle/>
          <a:p>
            <a:pPr marL="91440" lvl="2" indent="-91440">
              <a:spcBef>
                <a:spcPts val="1200"/>
              </a:spcBef>
              <a:spcAft>
                <a:spcPts val="200"/>
              </a:spcAft>
              <a:buSzPct val="100000"/>
              <a:buFont typeface="Calibri" panose="020F0502020204030204" pitchFamily="34" charset="0"/>
              <a:buChar char=" "/>
            </a:pPr>
            <a:r>
              <a:rPr lang="es-EC" dirty="0" smtClean="0"/>
              <a:t>La zona de vida es Bosque </a:t>
            </a:r>
            <a:r>
              <a:rPr lang="es-EC" dirty="0"/>
              <a:t>Seco Montano Bajo (</a:t>
            </a:r>
            <a:r>
              <a:rPr lang="es-EC" dirty="0" err="1"/>
              <a:t>bsMB</a:t>
            </a:r>
            <a:r>
              <a:rPr lang="es-EC" dirty="0" smtClean="0"/>
              <a:t>) correspondiente a las zonas de llanura entre las cotas 2.000 y 3.000 msnm., con 3 meses ecológicamente secos.</a:t>
            </a:r>
          </a:p>
          <a:p>
            <a:endParaRPr lang="es-CO" dirty="0"/>
          </a:p>
        </p:txBody>
      </p:sp>
      <p:grpSp>
        <p:nvGrpSpPr>
          <p:cNvPr id="5" name="Grupo 4"/>
          <p:cNvGrpSpPr/>
          <p:nvPr/>
        </p:nvGrpSpPr>
        <p:grpSpPr>
          <a:xfrm>
            <a:off x="11233480" y="6652824"/>
            <a:ext cx="946480" cy="206792"/>
            <a:chOff x="11233480" y="6639176"/>
            <a:chExt cx="946480" cy="206792"/>
          </a:xfrm>
        </p:grpSpPr>
        <p:pic>
          <p:nvPicPr>
            <p:cNvPr id="6" name="Imagen 5"/>
            <p:cNvPicPr>
              <a:picLocks noChangeAspect="1"/>
            </p:cNvPicPr>
            <p:nvPr/>
          </p:nvPicPr>
          <p:blipFill>
            <a:blip r:embed="rId2"/>
            <a:stretch>
              <a:fillRect/>
            </a:stretch>
          </p:blipFill>
          <p:spPr>
            <a:xfrm>
              <a:off x="11233480" y="6684043"/>
              <a:ext cx="457200" cy="161925"/>
            </a:xfrm>
            <a:prstGeom prst="rect">
              <a:avLst/>
            </a:prstGeom>
          </p:spPr>
        </p:pic>
        <p:pic>
          <p:nvPicPr>
            <p:cNvPr id="7" name="Imagen 6"/>
            <p:cNvPicPr>
              <a:picLocks noChangeAspect="1"/>
            </p:cNvPicPr>
            <p:nvPr/>
          </p:nvPicPr>
          <p:blipFill>
            <a:blip r:embed="rId2"/>
            <a:stretch>
              <a:fillRect/>
            </a:stretch>
          </p:blipFill>
          <p:spPr>
            <a:xfrm>
              <a:off x="11722760" y="6680784"/>
              <a:ext cx="457200" cy="161925"/>
            </a:xfrm>
            <a:prstGeom prst="rect">
              <a:avLst/>
            </a:prstGeom>
          </p:spPr>
        </p:pic>
        <p:pic>
          <p:nvPicPr>
            <p:cNvPr id="8" name="Imagen 7"/>
            <p:cNvPicPr>
              <a:picLocks noChangeAspect="1"/>
            </p:cNvPicPr>
            <p:nvPr/>
          </p:nvPicPr>
          <p:blipFill>
            <a:blip r:embed="rId2"/>
            <a:stretch>
              <a:fillRect/>
            </a:stretch>
          </p:blipFill>
          <p:spPr>
            <a:xfrm>
              <a:off x="11582400" y="6639176"/>
              <a:ext cx="457200" cy="161925"/>
            </a:xfrm>
            <a:prstGeom prst="rect">
              <a:avLst/>
            </a:prstGeom>
          </p:spPr>
        </p:pic>
        <p:pic>
          <p:nvPicPr>
            <p:cNvPr id="9" name="Imagen 8"/>
            <p:cNvPicPr>
              <a:picLocks noChangeAspect="1"/>
            </p:cNvPicPr>
            <p:nvPr/>
          </p:nvPicPr>
          <p:blipFill>
            <a:blip r:embed="rId2"/>
            <a:stretch>
              <a:fillRect/>
            </a:stretch>
          </p:blipFill>
          <p:spPr>
            <a:xfrm>
              <a:off x="11275584" y="6647948"/>
              <a:ext cx="457200" cy="161925"/>
            </a:xfrm>
            <a:prstGeom prst="rect">
              <a:avLst/>
            </a:prstGeom>
          </p:spPr>
        </p:pic>
      </p:grpSp>
      <p:pic>
        <p:nvPicPr>
          <p:cNvPr id="10" name="Imagen 9"/>
          <p:cNvPicPr>
            <a:picLocks noChangeAspect="1"/>
          </p:cNvPicPr>
          <p:nvPr/>
        </p:nvPicPr>
        <p:blipFill>
          <a:blip r:embed="rId3"/>
          <a:stretch>
            <a:fillRect/>
          </a:stretch>
        </p:blipFill>
        <p:spPr>
          <a:xfrm>
            <a:off x="1673912" y="2341507"/>
            <a:ext cx="8543925" cy="4352925"/>
          </a:xfrm>
          <a:prstGeom prst="rect">
            <a:avLst/>
          </a:prstGeom>
        </p:spPr>
      </p:pic>
    </p:spTree>
    <p:extLst>
      <p:ext uri="{BB962C8B-B14F-4D97-AF65-F5344CB8AC3E}">
        <p14:creationId xmlns:p14="http://schemas.microsoft.com/office/powerpoint/2010/main" val="39895027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16184" y="1257853"/>
            <a:ext cx="5238455" cy="5001419"/>
          </a:xfrm>
        </p:spPr>
        <p:txBody>
          <a:bodyPr/>
          <a:lstStyle/>
          <a:p>
            <a:pPr marL="0" lvl="2" indent="0" algn="just">
              <a:buNone/>
            </a:pPr>
            <a:r>
              <a:rPr lang="es-ES_tradnl" dirty="0" smtClean="0"/>
              <a:t>Al </a:t>
            </a:r>
            <a:r>
              <a:rPr lang="es-ES_tradnl" dirty="0"/>
              <a:t>analizar el tipo de suelos se reconoció los </a:t>
            </a:r>
            <a:r>
              <a:rPr lang="es-ES_tradnl" dirty="0" smtClean="0"/>
              <a:t>subgrupos</a:t>
            </a:r>
            <a:r>
              <a:rPr lang="es-ES_tradnl" i="1" dirty="0" smtClean="0"/>
              <a:t> </a:t>
            </a:r>
            <a:r>
              <a:rPr lang="es-ES_tradnl" i="1" dirty="0" err="1"/>
              <a:t>Durandepts</a:t>
            </a:r>
            <a:r>
              <a:rPr lang="es-ES_tradnl" i="1" dirty="0"/>
              <a:t> </a:t>
            </a:r>
            <a:r>
              <a:rPr lang="es-ES_tradnl" i="1" dirty="0" smtClean="0"/>
              <a:t>(</a:t>
            </a:r>
            <a:r>
              <a:rPr lang="es-ES_tradnl" i="1" dirty="0" err="1" smtClean="0"/>
              <a:t>Cb</a:t>
            </a:r>
            <a:r>
              <a:rPr lang="es-ES_tradnl" i="1" dirty="0" smtClean="0"/>
              <a:t>) </a:t>
            </a:r>
            <a:r>
              <a:rPr lang="es-ES_tradnl" dirty="0" smtClean="0"/>
              <a:t>con </a:t>
            </a:r>
            <a:r>
              <a:rPr lang="es-ES_tradnl" dirty="0"/>
              <a:t>15,84 ha</a:t>
            </a:r>
            <a:r>
              <a:rPr lang="es-ES_tradnl" i="1" dirty="0"/>
              <a:t> </a:t>
            </a:r>
            <a:r>
              <a:rPr lang="es-ES_tradnl" dirty="0" smtClean="0"/>
              <a:t>y</a:t>
            </a:r>
            <a:r>
              <a:rPr lang="es-ES_tradnl" i="1" dirty="0" smtClean="0"/>
              <a:t> </a:t>
            </a:r>
            <a:r>
              <a:rPr lang="es-ES_tradnl" i="1" dirty="0" err="1"/>
              <a:t>Eutrandepts</a:t>
            </a:r>
            <a:r>
              <a:rPr lang="es-ES_tradnl" i="1" dirty="0"/>
              <a:t> </a:t>
            </a:r>
            <a:r>
              <a:rPr lang="es-ES_tradnl" i="1" dirty="0" smtClean="0"/>
              <a:t>(</a:t>
            </a:r>
            <a:r>
              <a:rPr lang="es-ES_tradnl" i="1" dirty="0" err="1" smtClean="0"/>
              <a:t>Hw</a:t>
            </a:r>
            <a:r>
              <a:rPr lang="es-ES_tradnl" i="1" dirty="0" smtClean="0"/>
              <a:t>) </a:t>
            </a:r>
            <a:r>
              <a:rPr lang="es-ES_tradnl" dirty="0" smtClean="0"/>
              <a:t>con </a:t>
            </a:r>
            <a:r>
              <a:rPr lang="es-ES_tradnl" dirty="0"/>
              <a:t>5,96 ha</a:t>
            </a:r>
            <a:r>
              <a:rPr lang="es-ES_tradnl" i="1" dirty="0"/>
              <a:t> </a:t>
            </a:r>
            <a:r>
              <a:rPr lang="es-ES_tradnl" dirty="0"/>
              <a:t>y una clasificación sin suelo con un área de 32,3 </a:t>
            </a:r>
            <a:r>
              <a:rPr lang="es-ES_tradnl" dirty="0" smtClean="0"/>
              <a:t>ha.</a:t>
            </a:r>
          </a:p>
          <a:p>
            <a:pPr marL="0" lvl="2" indent="0" algn="just">
              <a:buNone/>
            </a:pPr>
            <a:r>
              <a:rPr lang="es-ES_tradnl" dirty="0" smtClean="0"/>
              <a:t> </a:t>
            </a:r>
            <a:endParaRPr lang="es-ES_tradnl" dirty="0"/>
          </a:p>
          <a:p>
            <a:pPr marL="342900" lvl="2" indent="-342900"/>
            <a:endParaRPr lang="es-ES_tradnl" dirty="0" smtClean="0"/>
          </a:p>
          <a:p>
            <a:pPr marL="342900" lvl="2" indent="-342900"/>
            <a:endParaRPr lang="es-CO" b="1" dirty="0"/>
          </a:p>
          <a:p>
            <a:pPr marL="342900" lvl="2" indent="-342900"/>
            <a:endParaRPr lang="es-CO" b="1" dirty="0"/>
          </a:p>
          <a:p>
            <a:endParaRPr lang="es-CO" dirty="0"/>
          </a:p>
        </p:txBody>
      </p:sp>
      <p:grpSp>
        <p:nvGrpSpPr>
          <p:cNvPr id="5" name="Grupo 4"/>
          <p:cNvGrpSpPr/>
          <p:nvPr/>
        </p:nvGrpSpPr>
        <p:grpSpPr>
          <a:xfrm>
            <a:off x="11233480" y="6639176"/>
            <a:ext cx="946480" cy="206792"/>
            <a:chOff x="11233480" y="6639176"/>
            <a:chExt cx="946480" cy="206792"/>
          </a:xfrm>
        </p:grpSpPr>
        <p:pic>
          <p:nvPicPr>
            <p:cNvPr id="6" name="Imagen 5"/>
            <p:cNvPicPr>
              <a:picLocks noChangeAspect="1"/>
            </p:cNvPicPr>
            <p:nvPr/>
          </p:nvPicPr>
          <p:blipFill>
            <a:blip r:embed="rId2"/>
            <a:stretch>
              <a:fillRect/>
            </a:stretch>
          </p:blipFill>
          <p:spPr>
            <a:xfrm>
              <a:off x="11233480" y="6684043"/>
              <a:ext cx="457200" cy="161925"/>
            </a:xfrm>
            <a:prstGeom prst="rect">
              <a:avLst/>
            </a:prstGeom>
          </p:spPr>
        </p:pic>
        <p:pic>
          <p:nvPicPr>
            <p:cNvPr id="7" name="Imagen 6"/>
            <p:cNvPicPr>
              <a:picLocks noChangeAspect="1"/>
            </p:cNvPicPr>
            <p:nvPr/>
          </p:nvPicPr>
          <p:blipFill>
            <a:blip r:embed="rId2"/>
            <a:stretch>
              <a:fillRect/>
            </a:stretch>
          </p:blipFill>
          <p:spPr>
            <a:xfrm>
              <a:off x="11722760" y="6680784"/>
              <a:ext cx="457200" cy="161925"/>
            </a:xfrm>
            <a:prstGeom prst="rect">
              <a:avLst/>
            </a:prstGeom>
          </p:spPr>
        </p:pic>
        <p:pic>
          <p:nvPicPr>
            <p:cNvPr id="8" name="Imagen 7"/>
            <p:cNvPicPr>
              <a:picLocks noChangeAspect="1"/>
            </p:cNvPicPr>
            <p:nvPr/>
          </p:nvPicPr>
          <p:blipFill>
            <a:blip r:embed="rId2"/>
            <a:stretch>
              <a:fillRect/>
            </a:stretch>
          </p:blipFill>
          <p:spPr>
            <a:xfrm>
              <a:off x="11582400" y="6639176"/>
              <a:ext cx="457200" cy="161925"/>
            </a:xfrm>
            <a:prstGeom prst="rect">
              <a:avLst/>
            </a:prstGeom>
          </p:spPr>
        </p:pic>
        <p:pic>
          <p:nvPicPr>
            <p:cNvPr id="9" name="Imagen 8"/>
            <p:cNvPicPr>
              <a:picLocks noChangeAspect="1"/>
            </p:cNvPicPr>
            <p:nvPr/>
          </p:nvPicPr>
          <p:blipFill>
            <a:blip r:embed="rId2"/>
            <a:stretch>
              <a:fillRect/>
            </a:stretch>
          </p:blipFill>
          <p:spPr>
            <a:xfrm>
              <a:off x="11275584" y="6647948"/>
              <a:ext cx="457200" cy="161925"/>
            </a:xfrm>
            <a:prstGeom prst="rect">
              <a:avLst/>
            </a:prstGeom>
          </p:spPr>
        </p:pic>
      </p:grpSp>
      <p:pic>
        <p:nvPicPr>
          <p:cNvPr id="10" name="Imagen 9"/>
          <p:cNvPicPr>
            <a:picLocks noChangeAspect="1"/>
          </p:cNvPicPr>
          <p:nvPr/>
        </p:nvPicPr>
        <p:blipFill>
          <a:blip r:embed="rId3"/>
          <a:stretch>
            <a:fillRect/>
          </a:stretch>
        </p:blipFill>
        <p:spPr>
          <a:xfrm>
            <a:off x="5818929" y="1257853"/>
            <a:ext cx="6132431" cy="4524171"/>
          </a:xfrm>
          <a:prstGeom prst="rect">
            <a:avLst/>
          </a:prstGeom>
        </p:spPr>
      </p:pic>
    </p:spTree>
    <p:extLst>
      <p:ext uri="{BB962C8B-B14F-4D97-AF65-F5344CB8AC3E}">
        <p14:creationId xmlns:p14="http://schemas.microsoft.com/office/powerpoint/2010/main" val="19250605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a:xfrm>
            <a:off x="609600" y="1600201"/>
            <a:ext cx="7797421" cy="4525963"/>
          </a:xfrm>
        </p:spPr>
        <p:txBody>
          <a:bodyPr/>
          <a:lstStyle/>
          <a:p>
            <a:pPr marL="0" indent="0">
              <a:buNone/>
            </a:pPr>
            <a:r>
              <a:rPr lang="es-EC" sz="2400" dirty="0" smtClean="0"/>
              <a:t>Textura: </a:t>
            </a:r>
            <a:r>
              <a:rPr lang="es-EC" sz="2400" dirty="0"/>
              <a:t>areno-arcilloso, </a:t>
            </a:r>
            <a:endParaRPr lang="es-EC" sz="2400" dirty="0" smtClean="0"/>
          </a:p>
          <a:p>
            <a:pPr marL="0" indent="0">
              <a:buNone/>
            </a:pPr>
            <a:r>
              <a:rPr lang="es-EC" sz="2400" dirty="0"/>
              <a:t>C</a:t>
            </a:r>
            <a:r>
              <a:rPr lang="es-EC" sz="2400" dirty="0" smtClean="0"/>
              <a:t>ontenido en </a:t>
            </a:r>
            <a:r>
              <a:rPr lang="es-EC" sz="2400" dirty="0"/>
              <a:t>materia </a:t>
            </a:r>
            <a:r>
              <a:rPr lang="es-EC" sz="2400" dirty="0" smtClean="0"/>
              <a:t>orgánica: medio</a:t>
            </a:r>
          </a:p>
          <a:p>
            <a:pPr marL="0" indent="0">
              <a:buNone/>
            </a:pPr>
            <a:r>
              <a:rPr lang="es-EC" sz="2400" dirty="0" smtClean="0"/>
              <a:t>Conductibilidad eléctrica: baja</a:t>
            </a:r>
          </a:p>
          <a:p>
            <a:pPr marL="0" indent="0">
              <a:buNone/>
            </a:pPr>
            <a:r>
              <a:rPr lang="es-EC" sz="2400" dirty="0" smtClean="0"/>
              <a:t>pH: </a:t>
            </a:r>
            <a:r>
              <a:rPr lang="es-ES_tradnl" sz="2400" dirty="0" smtClean="0"/>
              <a:t>ligeramente ácido</a:t>
            </a:r>
          </a:p>
          <a:p>
            <a:pPr marL="0" indent="0">
              <a:buNone/>
            </a:pPr>
            <a:r>
              <a:rPr lang="es-EC" sz="2400" dirty="0" smtClean="0"/>
              <a:t>Calcio (Ca): baja disponibilidad </a:t>
            </a:r>
            <a:r>
              <a:rPr lang="es-EC" sz="2400" dirty="0"/>
              <a:t>a excepción </a:t>
            </a:r>
            <a:r>
              <a:rPr lang="es-EC" sz="2400" dirty="0" smtClean="0"/>
              <a:t>del área reforestada que </a:t>
            </a:r>
            <a:r>
              <a:rPr lang="es-EC" sz="2400" dirty="0"/>
              <a:t>tiene un valor </a:t>
            </a:r>
            <a:r>
              <a:rPr lang="es-EC" sz="2400" dirty="0" smtClean="0"/>
              <a:t>medio</a:t>
            </a:r>
          </a:p>
          <a:p>
            <a:pPr marL="0" indent="0">
              <a:buNone/>
            </a:pPr>
            <a:r>
              <a:rPr lang="es-EC" sz="2400" dirty="0"/>
              <a:t>Potasio (K</a:t>
            </a:r>
            <a:r>
              <a:rPr lang="es-EC" sz="2400" dirty="0" smtClean="0"/>
              <a:t>): alto contenido</a:t>
            </a:r>
          </a:p>
          <a:p>
            <a:pPr marL="0" indent="0">
              <a:buNone/>
            </a:pPr>
            <a:r>
              <a:rPr lang="es-EC" sz="2400" dirty="0"/>
              <a:t>Fósforo (P</a:t>
            </a:r>
            <a:r>
              <a:rPr lang="es-EC" sz="2400" dirty="0" smtClean="0"/>
              <a:t>): baja cantidad</a:t>
            </a:r>
          </a:p>
          <a:p>
            <a:pPr marL="0" indent="0">
              <a:buNone/>
            </a:pPr>
            <a:r>
              <a:rPr lang="es-EC" sz="2400" dirty="0" smtClean="0"/>
              <a:t>Nitrógeno </a:t>
            </a:r>
            <a:r>
              <a:rPr lang="es-EC" sz="2400" dirty="0"/>
              <a:t>(N</a:t>
            </a:r>
            <a:r>
              <a:rPr lang="es-EC" sz="2400" dirty="0" smtClean="0"/>
              <a:t>): </a:t>
            </a:r>
            <a:r>
              <a:rPr lang="es-EC" sz="2400" dirty="0"/>
              <a:t>baja </a:t>
            </a:r>
            <a:r>
              <a:rPr lang="es-EC" sz="2400" dirty="0" smtClean="0"/>
              <a:t>cantidad excepto en matorral </a:t>
            </a:r>
            <a:r>
              <a:rPr lang="es-EC" sz="2400" dirty="0"/>
              <a:t>y </a:t>
            </a:r>
            <a:r>
              <a:rPr lang="es-EC" sz="2400" dirty="0" smtClean="0"/>
              <a:t>área deforestada </a:t>
            </a:r>
            <a:r>
              <a:rPr lang="es-EC" sz="2400" dirty="0"/>
              <a:t>con un valor medio.   </a:t>
            </a:r>
            <a:endParaRPr lang="es-CO" sz="2400" dirty="0"/>
          </a:p>
          <a:p>
            <a:endParaRPr lang="es-CO" sz="2400"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3750"/>
          <a:stretch/>
        </p:blipFill>
        <p:spPr>
          <a:xfrm>
            <a:off x="8407021" y="2053988"/>
            <a:ext cx="3452884" cy="3002507"/>
          </a:xfrm>
          <a:prstGeom prst="rect">
            <a:avLst/>
          </a:prstGeom>
        </p:spPr>
      </p:pic>
      <p:grpSp>
        <p:nvGrpSpPr>
          <p:cNvPr id="5" name="Grupo 4"/>
          <p:cNvGrpSpPr/>
          <p:nvPr/>
        </p:nvGrpSpPr>
        <p:grpSpPr>
          <a:xfrm>
            <a:off x="11233480" y="6652824"/>
            <a:ext cx="946480" cy="206792"/>
            <a:chOff x="11233480" y="6639176"/>
            <a:chExt cx="946480" cy="206792"/>
          </a:xfrm>
        </p:grpSpPr>
        <p:pic>
          <p:nvPicPr>
            <p:cNvPr id="6" name="Imagen 5"/>
            <p:cNvPicPr>
              <a:picLocks noChangeAspect="1"/>
            </p:cNvPicPr>
            <p:nvPr/>
          </p:nvPicPr>
          <p:blipFill>
            <a:blip r:embed="rId3"/>
            <a:stretch>
              <a:fillRect/>
            </a:stretch>
          </p:blipFill>
          <p:spPr>
            <a:xfrm>
              <a:off x="11233480" y="6684043"/>
              <a:ext cx="457200" cy="161925"/>
            </a:xfrm>
            <a:prstGeom prst="rect">
              <a:avLst/>
            </a:prstGeom>
          </p:spPr>
        </p:pic>
        <p:pic>
          <p:nvPicPr>
            <p:cNvPr id="7" name="Imagen 6"/>
            <p:cNvPicPr>
              <a:picLocks noChangeAspect="1"/>
            </p:cNvPicPr>
            <p:nvPr/>
          </p:nvPicPr>
          <p:blipFill>
            <a:blip r:embed="rId3"/>
            <a:stretch>
              <a:fillRect/>
            </a:stretch>
          </p:blipFill>
          <p:spPr>
            <a:xfrm>
              <a:off x="11722760" y="6680784"/>
              <a:ext cx="457200" cy="161925"/>
            </a:xfrm>
            <a:prstGeom prst="rect">
              <a:avLst/>
            </a:prstGeom>
          </p:spPr>
        </p:pic>
        <p:pic>
          <p:nvPicPr>
            <p:cNvPr id="8" name="Imagen 7"/>
            <p:cNvPicPr>
              <a:picLocks noChangeAspect="1"/>
            </p:cNvPicPr>
            <p:nvPr/>
          </p:nvPicPr>
          <p:blipFill>
            <a:blip r:embed="rId3"/>
            <a:stretch>
              <a:fillRect/>
            </a:stretch>
          </p:blipFill>
          <p:spPr>
            <a:xfrm>
              <a:off x="11582400" y="6639176"/>
              <a:ext cx="457200" cy="161925"/>
            </a:xfrm>
            <a:prstGeom prst="rect">
              <a:avLst/>
            </a:prstGeom>
          </p:spPr>
        </p:pic>
        <p:pic>
          <p:nvPicPr>
            <p:cNvPr id="9" name="Imagen 8"/>
            <p:cNvPicPr>
              <a:picLocks noChangeAspect="1"/>
            </p:cNvPicPr>
            <p:nvPr/>
          </p:nvPicPr>
          <p:blipFill>
            <a:blip r:embed="rId3"/>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4192972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09434" y="1784573"/>
            <a:ext cx="6960357" cy="5073427"/>
          </a:xfrm>
        </p:spPr>
        <p:txBody>
          <a:bodyPr>
            <a:normAutofit/>
          </a:bodyPr>
          <a:lstStyle/>
          <a:p>
            <a:pPr marL="0" lvl="2" indent="0" algn="just">
              <a:buNone/>
            </a:pPr>
            <a:r>
              <a:rPr lang="es-ES_tradnl" dirty="0" smtClean="0"/>
              <a:t>En un resumen rápido, el </a:t>
            </a:r>
            <a:r>
              <a:rPr lang="es-ES_tradnl" dirty="0"/>
              <a:t>Bosque Protector Guayabillas presenta bosque de eucalipto plantado, vegetación arbustiva y herbácea. </a:t>
            </a:r>
            <a:r>
              <a:rPr lang="es-ES_tradnl" dirty="0" smtClean="0"/>
              <a:t>La vegetación más representativa es </a:t>
            </a:r>
            <a:r>
              <a:rPr lang="es-ES_tradnl" dirty="0" err="1" smtClean="0"/>
              <a:t>taraxaco</a:t>
            </a:r>
            <a:r>
              <a:rPr lang="es-ES_tradnl" dirty="0"/>
              <a:t> </a:t>
            </a:r>
            <a:r>
              <a:rPr lang="es-ES_tradnl" i="1" dirty="0"/>
              <a:t>(</a:t>
            </a:r>
            <a:r>
              <a:rPr lang="es-EC" i="1" dirty="0" err="1"/>
              <a:t>Taraxacum</a:t>
            </a:r>
            <a:r>
              <a:rPr lang="es-EC" i="1" dirty="0"/>
              <a:t> </a:t>
            </a:r>
            <a:r>
              <a:rPr lang="es-EC" i="1" dirty="0" err="1"/>
              <a:t>officinale</a:t>
            </a:r>
            <a:r>
              <a:rPr lang="es-EC" i="1" dirty="0"/>
              <a:t>)</a:t>
            </a:r>
            <a:r>
              <a:rPr lang="es-EC" dirty="0"/>
              <a:t>, chilca </a:t>
            </a:r>
            <a:r>
              <a:rPr lang="es-EC" i="1" dirty="0"/>
              <a:t>(</a:t>
            </a:r>
            <a:r>
              <a:rPr lang="es-EC" i="1" dirty="0" err="1"/>
              <a:t>Baccharis</a:t>
            </a:r>
            <a:r>
              <a:rPr lang="es-EC" i="1" dirty="0"/>
              <a:t> latifolia), </a:t>
            </a:r>
            <a:r>
              <a:rPr lang="es-EC" dirty="0" err="1"/>
              <a:t>mosquera</a:t>
            </a:r>
            <a:r>
              <a:rPr lang="es-EC" dirty="0"/>
              <a:t> </a:t>
            </a:r>
            <a:r>
              <a:rPr lang="es-EC" i="1" dirty="0"/>
              <a:t>(</a:t>
            </a:r>
            <a:r>
              <a:rPr lang="es-EC" i="1" dirty="0" err="1"/>
              <a:t>Croton</a:t>
            </a:r>
            <a:r>
              <a:rPr lang="es-EC" i="1" dirty="0"/>
              <a:t> </a:t>
            </a:r>
            <a:r>
              <a:rPr lang="es-EC" i="1" dirty="0" err="1"/>
              <a:t>wagneri</a:t>
            </a:r>
            <a:r>
              <a:rPr lang="es-EC" i="1" dirty="0"/>
              <a:t>), </a:t>
            </a:r>
            <a:r>
              <a:rPr lang="es-EC" dirty="0"/>
              <a:t>guayabilla </a:t>
            </a:r>
            <a:r>
              <a:rPr lang="es-EC" i="1" dirty="0"/>
              <a:t>(</a:t>
            </a:r>
            <a:r>
              <a:rPr lang="es-EC" i="1" dirty="0" err="1"/>
              <a:t>Psidium</a:t>
            </a:r>
            <a:r>
              <a:rPr lang="es-EC" i="1" dirty="0"/>
              <a:t> </a:t>
            </a:r>
            <a:r>
              <a:rPr lang="es-EC" i="1" dirty="0" err="1"/>
              <a:t>guineense</a:t>
            </a:r>
            <a:r>
              <a:rPr lang="es-EC" i="1" dirty="0"/>
              <a:t>)</a:t>
            </a:r>
            <a:r>
              <a:rPr lang="es-EC" dirty="0"/>
              <a:t>, </a:t>
            </a:r>
            <a:r>
              <a:rPr lang="es-EC" dirty="0" err="1"/>
              <a:t>chamana</a:t>
            </a:r>
            <a:r>
              <a:rPr lang="es-EC" dirty="0"/>
              <a:t> </a:t>
            </a:r>
            <a:r>
              <a:rPr lang="es-EC" i="1" dirty="0"/>
              <a:t>(</a:t>
            </a:r>
            <a:r>
              <a:rPr lang="es-EC" i="1" dirty="0" err="1"/>
              <a:t>Dodonaea</a:t>
            </a:r>
            <a:r>
              <a:rPr lang="es-EC" i="1" dirty="0"/>
              <a:t> viscosa), </a:t>
            </a:r>
            <a:r>
              <a:rPr lang="es-EC" dirty="0"/>
              <a:t>eucalipto </a:t>
            </a:r>
            <a:r>
              <a:rPr lang="es-EC" i="1" dirty="0"/>
              <a:t>(</a:t>
            </a:r>
            <a:r>
              <a:rPr lang="es-EC" i="1" dirty="0" err="1"/>
              <a:t>Eucalyptus</a:t>
            </a:r>
            <a:r>
              <a:rPr lang="es-EC" i="1" dirty="0"/>
              <a:t> </a:t>
            </a:r>
            <a:r>
              <a:rPr lang="es-EC" i="1" dirty="0" err="1"/>
              <a:t>globulus</a:t>
            </a:r>
            <a:r>
              <a:rPr lang="es-EC" i="1" dirty="0"/>
              <a:t>) </a:t>
            </a:r>
            <a:r>
              <a:rPr lang="es-EC" dirty="0"/>
              <a:t>y </a:t>
            </a:r>
            <a:r>
              <a:rPr lang="es-EC" dirty="0" err="1"/>
              <a:t>cholán</a:t>
            </a:r>
            <a:r>
              <a:rPr lang="es-EC" dirty="0"/>
              <a:t> </a:t>
            </a:r>
            <a:r>
              <a:rPr lang="es-EC" i="1" dirty="0"/>
              <a:t>(</a:t>
            </a:r>
            <a:r>
              <a:rPr lang="es-EC" i="1" dirty="0" err="1"/>
              <a:t>Tecoma</a:t>
            </a:r>
            <a:r>
              <a:rPr lang="es-EC" i="1" dirty="0"/>
              <a:t> </a:t>
            </a:r>
            <a:r>
              <a:rPr lang="es-EC" i="1" dirty="0" err="1"/>
              <a:t>stans</a:t>
            </a:r>
            <a:r>
              <a:rPr lang="es-EC" i="1" dirty="0"/>
              <a:t>).  </a:t>
            </a:r>
            <a:endParaRPr lang="es-CO" i="1"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0050" t="54328" r="45920"/>
          <a:stretch/>
        </p:blipFill>
        <p:spPr>
          <a:xfrm>
            <a:off x="7770125" y="1697830"/>
            <a:ext cx="2975212" cy="2314614"/>
          </a:xfrm>
          <a:prstGeom prst="rect">
            <a:avLst/>
          </a:prstGeo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27662" r="14627"/>
          <a:stretch/>
        </p:blipFill>
        <p:spPr>
          <a:xfrm rot="5400000">
            <a:off x="9148288" y="3665718"/>
            <a:ext cx="2314847" cy="3008300"/>
          </a:xfrm>
          <a:prstGeom prst="rect">
            <a:avLst/>
          </a:prstGeom>
        </p:spPr>
      </p:pic>
      <p:grpSp>
        <p:nvGrpSpPr>
          <p:cNvPr id="6" name="Grupo 5"/>
          <p:cNvGrpSpPr/>
          <p:nvPr/>
        </p:nvGrpSpPr>
        <p:grpSpPr>
          <a:xfrm>
            <a:off x="11233480" y="6652824"/>
            <a:ext cx="946480" cy="206792"/>
            <a:chOff x="11233480" y="6639176"/>
            <a:chExt cx="946480" cy="206792"/>
          </a:xfrm>
        </p:grpSpPr>
        <p:pic>
          <p:nvPicPr>
            <p:cNvPr id="7" name="Imagen 6"/>
            <p:cNvPicPr>
              <a:picLocks noChangeAspect="1"/>
            </p:cNvPicPr>
            <p:nvPr/>
          </p:nvPicPr>
          <p:blipFill>
            <a:blip r:embed="rId4"/>
            <a:stretch>
              <a:fillRect/>
            </a:stretch>
          </p:blipFill>
          <p:spPr>
            <a:xfrm>
              <a:off x="11233480" y="6684043"/>
              <a:ext cx="457200" cy="161925"/>
            </a:xfrm>
            <a:prstGeom prst="rect">
              <a:avLst/>
            </a:prstGeom>
          </p:spPr>
        </p:pic>
        <p:pic>
          <p:nvPicPr>
            <p:cNvPr id="8" name="Imagen 7"/>
            <p:cNvPicPr>
              <a:picLocks noChangeAspect="1"/>
            </p:cNvPicPr>
            <p:nvPr/>
          </p:nvPicPr>
          <p:blipFill>
            <a:blip r:embed="rId4"/>
            <a:stretch>
              <a:fillRect/>
            </a:stretch>
          </p:blipFill>
          <p:spPr>
            <a:xfrm>
              <a:off x="11722760" y="6680784"/>
              <a:ext cx="457200" cy="161925"/>
            </a:xfrm>
            <a:prstGeom prst="rect">
              <a:avLst/>
            </a:prstGeom>
          </p:spPr>
        </p:pic>
        <p:pic>
          <p:nvPicPr>
            <p:cNvPr id="9" name="Imagen 8"/>
            <p:cNvPicPr>
              <a:picLocks noChangeAspect="1"/>
            </p:cNvPicPr>
            <p:nvPr/>
          </p:nvPicPr>
          <p:blipFill>
            <a:blip r:embed="rId4"/>
            <a:stretch>
              <a:fillRect/>
            </a:stretch>
          </p:blipFill>
          <p:spPr>
            <a:xfrm>
              <a:off x="11582400" y="6639176"/>
              <a:ext cx="457200" cy="161925"/>
            </a:xfrm>
            <a:prstGeom prst="rect">
              <a:avLst/>
            </a:prstGeom>
          </p:spPr>
        </p:pic>
        <p:pic>
          <p:nvPicPr>
            <p:cNvPr id="10" name="Imagen 9"/>
            <p:cNvPicPr>
              <a:picLocks noChangeAspect="1"/>
            </p:cNvPicPr>
            <p:nvPr/>
          </p:nvPicPr>
          <p:blipFill>
            <a:blip r:embed="rId4"/>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8736279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dirty="0"/>
          </a:p>
        </p:txBody>
      </p:sp>
      <p:sp>
        <p:nvSpPr>
          <p:cNvPr id="3" name="Marcador de contenido 2"/>
          <p:cNvSpPr>
            <a:spLocks noGrp="1"/>
          </p:cNvSpPr>
          <p:nvPr>
            <p:ph idx="1"/>
          </p:nvPr>
        </p:nvSpPr>
        <p:spPr/>
        <p:txBody>
          <a:bodyPr>
            <a:noAutofit/>
          </a:bodyPr>
          <a:lstStyle/>
          <a:p>
            <a:pPr marL="91440" lvl="2" indent="-91440">
              <a:spcBef>
                <a:spcPts val="1200"/>
              </a:spcBef>
              <a:spcAft>
                <a:spcPts val="200"/>
              </a:spcAft>
              <a:buSzPct val="100000"/>
              <a:buFont typeface="Calibri" panose="020F0502020204030204" pitchFamily="34" charset="0"/>
              <a:buChar char=" "/>
            </a:pPr>
            <a:r>
              <a:rPr lang="es-EC" b="1" dirty="0" smtClean="0"/>
              <a:t>Fauna</a:t>
            </a:r>
          </a:p>
          <a:p>
            <a:pPr marL="91440" lvl="2" indent="-91440" algn="just">
              <a:spcBef>
                <a:spcPts val="1200"/>
              </a:spcBef>
              <a:spcAft>
                <a:spcPts val="200"/>
              </a:spcAft>
              <a:buSzPct val="100000"/>
              <a:buFont typeface="Calibri" panose="020F0502020204030204" pitchFamily="34" charset="0"/>
              <a:buChar char=" "/>
            </a:pPr>
            <a:r>
              <a:rPr lang="es-ES_tradnl" dirty="0" smtClean="0"/>
              <a:t>El </a:t>
            </a:r>
            <a:r>
              <a:rPr lang="es-ES_tradnl" dirty="0"/>
              <a:t>grupo mayormente representado es el de las aves por ser especies comunes que presentan una gran capacidad de adaptación a cambios </a:t>
            </a:r>
            <a:r>
              <a:rPr lang="es-ES_tradnl" dirty="0" smtClean="0"/>
              <a:t>por la </a:t>
            </a:r>
            <a:r>
              <a:rPr lang="es-ES_tradnl" dirty="0"/>
              <a:t>degradación ambiental como el gorrión </a:t>
            </a:r>
            <a:r>
              <a:rPr lang="es-ES_tradnl" i="1" dirty="0"/>
              <a:t>(</a:t>
            </a:r>
            <a:r>
              <a:rPr lang="es-ES_tradnl" i="1" dirty="0" err="1"/>
              <a:t>Zonotrichia</a:t>
            </a:r>
            <a:r>
              <a:rPr lang="es-ES_tradnl" i="1" dirty="0"/>
              <a:t> </a:t>
            </a:r>
            <a:r>
              <a:rPr lang="es-ES_tradnl" i="1" dirty="0" err="1"/>
              <a:t>capensis</a:t>
            </a:r>
            <a:r>
              <a:rPr lang="es-ES_tradnl" i="1" dirty="0"/>
              <a:t>), </a:t>
            </a:r>
            <a:r>
              <a:rPr lang="es-ES_tradnl" dirty="0"/>
              <a:t>mirlo </a:t>
            </a:r>
            <a:r>
              <a:rPr lang="es-ES_tradnl" i="1" dirty="0"/>
              <a:t>(</a:t>
            </a:r>
            <a:r>
              <a:rPr lang="es-ES_tradnl" i="1" dirty="0" err="1"/>
              <a:t>Turdus</a:t>
            </a:r>
            <a:r>
              <a:rPr lang="es-ES_tradnl" i="1" dirty="0"/>
              <a:t> </a:t>
            </a:r>
            <a:r>
              <a:rPr lang="es-ES_tradnl" i="1" dirty="0" err="1"/>
              <a:t>fuscater</a:t>
            </a:r>
            <a:r>
              <a:rPr lang="es-ES_tradnl" i="1" dirty="0" smtClean="0"/>
              <a:t>)</a:t>
            </a:r>
            <a:r>
              <a:rPr lang="es-ES_tradnl" dirty="0" smtClean="0"/>
              <a:t>, </a:t>
            </a:r>
            <a:r>
              <a:rPr lang="es-ES_tradnl" dirty="0" err="1"/>
              <a:t>guiragchuros</a:t>
            </a:r>
            <a:r>
              <a:rPr lang="es-ES_tradnl" dirty="0"/>
              <a:t> </a:t>
            </a:r>
            <a:r>
              <a:rPr lang="es-ES_tradnl" i="1" dirty="0"/>
              <a:t>(</a:t>
            </a:r>
            <a:r>
              <a:rPr lang="es-ES_tradnl" i="1" dirty="0" err="1"/>
              <a:t>Pheucticus</a:t>
            </a:r>
            <a:r>
              <a:rPr lang="es-ES_tradnl" i="1" dirty="0"/>
              <a:t> </a:t>
            </a:r>
            <a:r>
              <a:rPr lang="es-ES_tradnl" i="1" dirty="0" err="1"/>
              <a:t>chrysopeplus</a:t>
            </a:r>
            <a:r>
              <a:rPr lang="es-ES_tradnl" dirty="0"/>
              <a:t>), tórtola (</a:t>
            </a:r>
            <a:r>
              <a:rPr lang="es-ES_tradnl" i="1" dirty="0"/>
              <a:t>Zenaida </a:t>
            </a:r>
            <a:r>
              <a:rPr lang="es-ES_tradnl" i="1" dirty="0" err="1"/>
              <a:t>auriculata</a:t>
            </a:r>
            <a:r>
              <a:rPr lang="es-ES_tradnl" dirty="0"/>
              <a:t>), torcaza (</a:t>
            </a:r>
            <a:r>
              <a:rPr lang="es-ES_tradnl" i="1" dirty="0"/>
              <a:t>Columba </a:t>
            </a:r>
            <a:r>
              <a:rPr lang="es-ES_tradnl" i="1" dirty="0" err="1"/>
              <a:t>fasciata</a:t>
            </a:r>
            <a:r>
              <a:rPr lang="es-ES_tradnl" dirty="0"/>
              <a:t>), </a:t>
            </a:r>
            <a:r>
              <a:rPr lang="es-ES_tradnl" dirty="0" smtClean="0"/>
              <a:t>golondrina </a:t>
            </a:r>
            <a:r>
              <a:rPr lang="es-ES_tradnl" dirty="0"/>
              <a:t>(</a:t>
            </a:r>
            <a:r>
              <a:rPr lang="es-ES_tradnl" i="1" dirty="0" err="1"/>
              <a:t>Notiochelidon</a:t>
            </a:r>
            <a:r>
              <a:rPr lang="es-ES_tradnl" i="1" dirty="0"/>
              <a:t> </a:t>
            </a:r>
            <a:r>
              <a:rPr lang="es-ES_tradnl" i="1" dirty="0" err="1"/>
              <a:t>murina</a:t>
            </a:r>
            <a:r>
              <a:rPr lang="es-ES_tradnl" dirty="0"/>
              <a:t>), </a:t>
            </a:r>
            <a:r>
              <a:rPr lang="es-ES_tradnl" dirty="0" err="1"/>
              <a:t>quilico</a:t>
            </a:r>
            <a:r>
              <a:rPr lang="es-ES_tradnl" dirty="0"/>
              <a:t> (</a:t>
            </a:r>
            <a:r>
              <a:rPr lang="es-ES_tradnl" i="1" dirty="0"/>
              <a:t>Falco </a:t>
            </a:r>
            <a:r>
              <a:rPr lang="es-ES_tradnl" i="1" dirty="0" err="1"/>
              <a:t>sparverius</a:t>
            </a:r>
            <a:r>
              <a:rPr lang="es-ES_tradnl" dirty="0"/>
              <a:t>), garceta bueyera (</a:t>
            </a:r>
            <a:r>
              <a:rPr lang="es-ES_tradnl" i="1" dirty="0" err="1"/>
              <a:t>Bubulcus</a:t>
            </a:r>
            <a:r>
              <a:rPr lang="es-ES_tradnl" i="1" dirty="0"/>
              <a:t> ibis</a:t>
            </a:r>
            <a:r>
              <a:rPr lang="es-ES_tradnl" dirty="0"/>
              <a:t>), </a:t>
            </a:r>
            <a:r>
              <a:rPr lang="es-CO" dirty="0"/>
              <a:t>pájaro brujo (</a:t>
            </a:r>
            <a:r>
              <a:rPr lang="es-CO" i="1" dirty="0" err="1"/>
              <a:t>Pyrocephalus</a:t>
            </a:r>
            <a:r>
              <a:rPr lang="es-CO" i="1" dirty="0"/>
              <a:t> </a:t>
            </a:r>
            <a:r>
              <a:rPr lang="es-CO" i="1" dirty="0" err="1"/>
              <a:t>rubinus</a:t>
            </a:r>
            <a:r>
              <a:rPr lang="es-CO" dirty="0"/>
              <a:t>); en </a:t>
            </a:r>
            <a:r>
              <a:rPr lang="es-ES_tradnl" dirty="0"/>
              <a:t>lo referente a los mamíferos, las especies más comunes son: conejo silvestre (</a:t>
            </a:r>
            <a:r>
              <a:rPr lang="es-ES_tradnl" i="1" dirty="0" err="1"/>
              <a:t>Sylvilagus</a:t>
            </a:r>
            <a:r>
              <a:rPr lang="es-ES_tradnl" i="1" dirty="0"/>
              <a:t> </a:t>
            </a:r>
            <a:r>
              <a:rPr lang="es-ES_tradnl" i="1" dirty="0" err="1"/>
              <a:t>brasiliensis</a:t>
            </a:r>
            <a:r>
              <a:rPr lang="es-ES_tradnl" dirty="0" smtClean="0"/>
              <a:t>) y </a:t>
            </a:r>
            <a:r>
              <a:rPr lang="es-ES_tradnl" dirty="0"/>
              <a:t>chucuri (</a:t>
            </a:r>
            <a:r>
              <a:rPr lang="es-ES_tradnl" i="1" dirty="0"/>
              <a:t>Mustela </a:t>
            </a:r>
            <a:r>
              <a:rPr lang="es-ES_tradnl" i="1" dirty="0" err="1"/>
              <a:t>frenata</a:t>
            </a:r>
            <a:r>
              <a:rPr lang="es-ES_tradnl" dirty="0" smtClean="0"/>
              <a:t>), en </a:t>
            </a:r>
            <a:r>
              <a:rPr lang="es-ES_tradnl" dirty="0"/>
              <a:t>el análisis de la </a:t>
            </a:r>
            <a:r>
              <a:rPr lang="es-ES_tradnl" dirty="0" err="1"/>
              <a:t>entomofauna</a:t>
            </a:r>
            <a:r>
              <a:rPr lang="es-ES_tradnl" dirty="0"/>
              <a:t>  </a:t>
            </a:r>
            <a:r>
              <a:rPr lang="es-ES_tradnl" dirty="0" smtClean="0"/>
              <a:t>se encontró </a:t>
            </a:r>
            <a:r>
              <a:rPr lang="es-CO" dirty="0" smtClean="0"/>
              <a:t>escarabajos </a:t>
            </a:r>
            <a:r>
              <a:rPr lang="es-CO" dirty="0"/>
              <a:t>de </a:t>
            </a:r>
            <a:r>
              <a:rPr lang="es-CO" dirty="0" smtClean="0"/>
              <a:t>tierra, gorgojos, escarabajos </a:t>
            </a:r>
            <a:r>
              <a:rPr lang="es-CO" dirty="0"/>
              <a:t>de </a:t>
            </a:r>
            <a:r>
              <a:rPr lang="es-CO" dirty="0" smtClean="0"/>
              <a:t>hojas y corteza, abejas, avispas </a:t>
            </a:r>
            <a:r>
              <a:rPr lang="es-CO" dirty="0"/>
              <a:t>caza </a:t>
            </a:r>
            <a:r>
              <a:rPr lang="es-CO" dirty="0" smtClean="0"/>
              <a:t>arañas, hormigas y saltamontes. </a:t>
            </a:r>
            <a:endParaRPr lang="es-CO" dirty="0"/>
          </a:p>
        </p:txBody>
      </p:sp>
      <p:grpSp>
        <p:nvGrpSpPr>
          <p:cNvPr id="4" name="Grupo 3"/>
          <p:cNvGrpSpPr/>
          <p:nvPr/>
        </p:nvGrpSpPr>
        <p:grpSpPr>
          <a:xfrm>
            <a:off x="11233480" y="6652824"/>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1405751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36979" y="1310185"/>
            <a:ext cx="7315200" cy="4815979"/>
          </a:xfrm>
        </p:spPr>
        <p:txBody>
          <a:bodyPr/>
          <a:lstStyle/>
          <a:p>
            <a:pPr marL="0" lvl="0" indent="0">
              <a:buNone/>
            </a:pPr>
            <a:r>
              <a:rPr lang="es-EC" sz="2400" b="1" dirty="0"/>
              <a:t>Componente sociodinámico </a:t>
            </a:r>
            <a:endParaRPr lang="es-EC" sz="2400" b="1" dirty="0" smtClean="0"/>
          </a:p>
          <a:p>
            <a:pPr marL="0" lvl="0" indent="0">
              <a:buNone/>
            </a:pPr>
            <a:endParaRPr lang="es-EC" sz="900" b="1" dirty="0" smtClean="0"/>
          </a:p>
          <a:p>
            <a:pPr lvl="0"/>
            <a:r>
              <a:rPr lang="es-EC" sz="2400" b="1" dirty="0" smtClean="0"/>
              <a:t>Análisis </a:t>
            </a:r>
            <a:r>
              <a:rPr lang="es-EC" sz="2400" b="1" dirty="0"/>
              <a:t>predial y características sociales</a:t>
            </a:r>
            <a:endParaRPr lang="es-CO" sz="2400" dirty="0"/>
          </a:p>
          <a:p>
            <a:pPr marL="0" indent="0" algn="just">
              <a:buNone/>
            </a:pPr>
            <a:r>
              <a:rPr lang="es-EC" sz="2400" dirty="0"/>
              <a:t>El área es propiedad del Ilustre Municipio de Ibarra mediante el </a:t>
            </a:r>
            <a:r>
              <a:rPr lang="es-CO" sz="2400" dirty="0"/>
              <a:t>Acuerdo Ministerial 256 del Ministerio del </a:t>
            </a:r>
            <a:r>
              <a:rPr lang="es-CO" sz="2400" dirty="0" smtClean="0"/>
              <a:t>Ambiente</a:t>
            </a:r>
            <a:r>
              <a:rPr lang="es-CO" sz="2400" dirty="0"/>
              <a:t> </a:t>
            </a:r>
            <a:r>
              <a:rPr lang="es-CO" sz="2400" dirty="0" smtClean="0"/>
              <a:t>con </a:t>
            </a:r>
            <a:r>
              <a:rPr lang="es-CO" sz="2400" dirty="0"/>
              <a:t>una superficie de 54,1 ha. </a:t>
            </a:r>
            <a:r>
              <a:rPr lang="es-CO" sz="2400" dirty="0" smtClean="0"/>
              <a:t>Colindando </a:t>
            </a:r>
            <a:r>
              <a:rPr lang="es-CO" sz="2400" dirty="0"/>
              <a:t>al </a:t>
            </a:r>
            <a:r>
              <a:rPr lang="es-EC" sz="2400" dirty="0"/>
              <a:t>área de amortiguamiento de la zona de estudio existen predios privados de familias que habitan en la zona y que han obtenido los predios antes de que se declare a la Loma de Guayabillas como bosque protector como pago de los servicios prestados a la familia Almeida.</a:t>
            </a:r>
            <a:endParaRPr lang="es-CO" sz="2400" dirty="0"/>
          </a:p>
          <a:p>
            <a:endParaRPr lang="es-CO" sz="2400" dirty="0"/>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20241"/>
          <a:stretch/>
        </p:blipFill>
        <p:spPr>
          <a:xfrm>
            <a:off x="8366078" y="2315581"/>
            <a:ext cx="3518562" cy="2843271"/>
          </a:xfrm>
          <a:prstGeom prst="rect">
            <a:avLst/>
          </a:prstGeom>
        </p:spPr>
      </p:pic>
      <p:grpSp>
        <p:nvGrpSpPr>
          <p:cNvPr id="5" name="Grupo 4"/>
          <p:cNvGrpSpPr/>
          <p:nvPr/>
        </p:nvGrpSpPr>
        <p:grpSpPr>
          <a:xfrm>
            <a:off x="11233480" y="6652824"/>
            <a:ext cx="946480" cy="206792"/>
            <a:chOff x="11233480" y="6639176"/>
            <a:chExt cx="946480" cy="206792"/>
          </a:xfrm>
        </p:grpSpPr>
        <p:pic>
          <p:nvPicPr>
            <p:cNvPr id="6" name="Imagen 5"/>
            <p:cNvPicPr>
              <a:picLocks noChangeAspect="1"/>
            </p:cNvPicPr>
            <p:nvPr/>
          </p:nvPicPr>
          <p:blipFill>
            <a:blip r:embed="rId3"/>
            <a:stretch>
              <a:fillRect/>
            </a:stretch>
          </p:blipFill>
          <p:spPr>
            <a:xfrm>
              <a:off x="11233480" y="6684043"/>
              <a:ext cx="457200" cy="161925"/>
            </a:xfrm>
            <a:prstGeom prst="rect">
              <a:avLst/>
            </a:prstGeom>
          </p:spPr>
        </p:pic>
        <p:pic>
          <p:nvPicPr>
            <p:cNvPr id="7" name="Imagen 6"/>
            <p:cNvPicPr>
              <a:picLocks noChangeAspect="1"/>
            </p:cNvPicPr>
            <p:nvPr/>
          </p:nvPicPr>
          <p:blipFill>
            <a:blip r:embed="rId3"/>
            <a:stretch>
              <a:fillRect/>
            </a:stretch>
          </p:blipFill>
          <p:spPr>
            <a:xfrm>
              <a:off x="11722760" y="6680784"/>
              <a:ext cx="457200" cy="161925"/>
            </a:xfrm>
            <a:prstGeom prst="rect">
              <a:avLst/>
            </a:prstGeom>
          </p:spPr>
        </p:pic>
        <p:pic>
          <p:nvPicPr>
            <p:cNvPr id="8" name="Imagen 7"/>
            <p:cNvPicPr>
              <a:picLocks noChangeAspect="1"/>
            </p:cNvPicPr>
            <p:nvPr/>
          </p:nvPicPr>
          <p:blipFill>
            <a:blip r:embed="rId3"/>
            <a:stretch>
              <a:fillRect/>
            </a:stretch>
          </p:blipFill>
          <p:spPr>
            <a:xfrm>
              <a:off x="11582400" y="6639176"/>
              <a:ext cx="457200" cy="161925"/>
            </a:xfrm>
            <a:prstGeom prst="rect">
              <a:avLst/>
            </a:prstGeom>
          </p:spPr>
        </p:pic>
        <p:pic>
          <p:nvPicPr>
            <p:cNvPr id="9" name="Imagen 8"/>
            <p:cNvPicPr>
              <a:picLocks noChangeAspect="1"/>
            </p:cNvPicPr>
            <p:nvPr/>
          </p:nvPicPr>
          <p:blipFill>
            <a:blip r:embed="rId3"/>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40770794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dirty="0"/>
          </a:p>
        </p:txBody>
      </p:sp>
      <p:sp>
        <p:nvSpPr>
          <p:cNvPr id="3" name="Marcador de contenido 2"/>
          <p:cNvSpPr>
            <a:spLocks noGrp="1"/>
          </p:cNvSpPr>
          <p:nvPr>
            <p:ph idx="1"/>
          </p:nvPr>
        </p:nvSpPr>
        <p:spPr/>
        <p:txBody>
          <a:bodyPr/>
          <a:lstStyle/>
          <a:p>
            <a:pPr marL="0" indent="0">
              <a:buNone/>
            </a:pPr>
            <a:r>
              <a:rPr lang="es-EC" sz="2400" b="1" dirty="0"/>
              <a:t>Caracterización de los actores sociales y formas </a:t>
            </a:r>
            <a:r>
              <a:rPr lang="es-EC" sz="2400" b="1" dirty="0" smtClean="0"/>
              <a:t>organizativas</a:t>
            </a:r>
          </a:p>
          <a:p>
            <a:r>
              <a:rPr lang="es-EC" sz="2400" dirty="0"/>
              <a:t>S</a:t>
            </a:r>
            <a:r>
              <a:rPr lang="es-EC" sz="2400" dirty="0" smtClean="0"/>
              <a:t>e </a:t>
            </a:r>
            <a:r>
              <a:rPr lang="es-EC" sz="2400" dirty="0"/>
              <a:t>identificaron </a:t>
            </a:r>
            <a:r>
              <a:rPr lang="es-EC" sz="2400" dirty="0" smtClean="0"/>
              <a:t>formas </a:t>
            </a:r>
            <a:r>
              <a:rPr lang="es-EC" sz="2400" dirty="0"/>
              <a:t>organizativas </a:t>
            </a:r>
            <a:r>
              <a:rPr lang="es-EC" sz="2400" dirty="0" smtClean="0"/>
              <a:t>de </a:t>
            </a:r>
            <a:r>
              <a:rPr lang="es-EC" sz="2400" dirty="0"/>
              <a:t>tipo </a:t>
            </a:r>
            <a:r>
              <a:rPr lang="es-EC" sz="2400" dirty="0" smtClean="0"/>
              <a:t>social, </a:t>
            </a:r>
            <a:r>
              <a:rPr lang="es-EC" sz="2400" dirty="0"/>
              <a:t>educativo e institucional</a:t>
            </a:r>
            <a:r>
              <a:rPr lang="es-EC" sz="2400" dirty="0" smtClean="0"/>
              <a:t>, como son la opinión de la ciudadanía, </a:t>
            </a:r>
            <a:r>
              <a:rPr lang="es-EC" sz="2400" dirty="0"/>
              <a:t>organizaciones educativas y organizaciones institucionales</a:t>
            </a:r>
            <a:r>
              <a:rPr lang="es-EC" sz="2400" dirty="0" smtClean="0"/>
              <a:t>.</a:t>
            </a:r>
          </a:p>
          <a:p>
            <a:r>
              <a:rPr lang="es-EC" sz="2400" dirty="0" smtClean="0"/>
              <a:t>La </a:t>
            </a:r>
            <a:r>
              <a:rPr lang="es-EC" sz="2400" dirty="0"/>
              <a:t>ciudadela de La Victoria conformada por tres etapas, cada una de ellas cuenta con una directiva y su respectiva casa comunal</a:t>
            </a:r>
            <a:r>
              <a:rPr lang="es-EC" sz="2400" dirty="0" smtClean="0"/>
              <a:t>.</a:t>
            </a:r>
          </a:p>
          <a:p>
            <a:r>
              <a:rPr lang="es-EC" sz="2400" dirty="0" smtClean="0"/>
              <a:t>UPC La Victoria  </a:t>
            </a:r>
            <a:endParaRPr lang="es-CO" sz="2400" dirty="0"/>
          </a:p>
          <a:p>
            <a:endParaRPr lang="es-EC" b="1" dirty="0" smtClean="0"/>
          </a:p>
          <a:p>
            <a:endParaRPr lang="es-CO" dirty="0"/>
          </a:p>
        </p:txBody>
      </p:sp>
      <p:grpSp>
        <p:nvGrpSpPr>
          <p:cNvPr id="4" name="Grupo 3"/>
          <p:cNvGrpSpPr/>
          <p:nvPr/>
        </p:nvGrpSpPr>
        <p:grpSpPr>
          <a:xfrm>
            <a:off x="11233480" y="6639176"/>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584" y="4296695"/>
            <a:ext cx="3810000" cy="2085975"/>
          </a:xfrm>
          <a:prstGeom prst="rect">
            <a:avLst/>
          </a:prstGeom>
        </p:spPr>
      </p:pic>
    </p:spTree>
    <p:extLst>
      <p:ext uri="{BB962C8B-B14F-4D97-AF65-F5344CB8AC3E}">
        <p14:creationId xmlns:p14="http://schemas.microsoft.com/office/powerpoint/2010/main" val="24884260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es-ES_tradnl" sz="2800" b="1" dirty="0"/>
              <a:t>Antecedentes de la alteración  </a:t>
            </a:r>
            <a:endParaRPr lang="es-CO" sz="2800" b="1" dirty="0"/>
          </a:p>
        </p:txBody>
      </p:sp>
      <p:pic>
        <p:nvPicPr>
          <p:cNvPr id="7" name="Marcador de contenido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43753" y="4079869"/>
            <a:ext cx="2813858" cy="1990898"/>
          </a:xfrm>
        </p:spPr>
      </p:pic>
      <p:pic>
        <p:nvPicPr>
          <p:cNvPr id="4" name="Imagen 3" descr="http://www.elcomercio.com/files/article_main/uploads/2014/08/26/53fcfa53a1f89.jpg"/>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r="25391"/>
          <a:stretch/>
        </p:blipFill>
        <p:spPr bwMode="auto">
          <a:xfrm>
            <a:off x="6646466" y="4079869"/>
            <a:ext cx="2483892" cy="1961106"/>
          </a:xfrm>
          <a:prstGeom prst="rect">
            <a:avLst/>
          </a:prstGeom>
          <a:noFill/>
          <a:ln>
            <a:solidFill>
              <a:schemeClr val="tx1"/>
            </a:solidFill>
          </a:ln>
          <a:extLst>
            <a:ext uri="{53640926-AAD7-44D8-BBD7-CCE9431645EC}">
              <a14:shadowObscured xmlns:a14="http://schemas.microsoft.com/office/drawing/2010/main"/>
            </a:ext>
          </a:extLst>
        </p:spPr>
      </p:pic>
      <p:pic>
        <p:nvPicPr>
          <p:cNvPr id="5" name="Imagen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3753" y="1750198"/>
            <a:ext cx="2813510" cy="2316833"/>
          </a:xfrm>
          <a:prstGeom prst="rect">
            <a:avLst/>
          </a:prstGeom>
          <a:noFill/>
          <a:ln>
            <a:solidFill>
              <a:schemeClr val="tx1"/>
            </a:solidFill>
          </a:ln>
        </p:spPr>
      </p:pic>
      <p:pic>
        <p:nvPicPr>
          <p:cNvPr id="6" name="Imagen 5" descr="D:\DOCUMENTOS\VERONICA\fotos tesis\P1050147.JPG"/>
          <p:cNvPicPr/>
          <p:nvPr/>
        </p:nvPicPr>
        <p:blipFill rotWithShape="1">
          <a:blip r:embed="rId6" cstate="print">
            <a:extLst>
              <a:ext uri="{28A0092B-C50C-407E-A947-70E740481C1C}">
                <a14:useLocalDpi xmlns:a14="http://schemas.microsoft.com/office/drawing/2010/main" val="0"/>
              </a:ext>
            </a:extLst>
          </a:blip>
          <a:srcRect l="40415" t="20460" r="14305" b="27588"/>
          <a:stretch/>
        </p:blipFill>
        <p:spPr bwMode="auto">
          <a:xfrm>
            <a:off x="6646470" y="1750198"/>
            <a:ext cx="2483893" cy="2316833"/>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8" name="CuadroTexto 7"/>
          <p:cNvSpPr txBox="1"/>
          <p:nvPr/>
        </p:nvSpPr>
        <p:spPr>
          <a:xfrm>
            <a:off x="609600" y="1296538"/>
            <a:ext cx="5668370" cy="5016758"/>
          </a:xfrm>
          <a:prstGeom prst="rect">
            <a:avLst/>
          </a:prstGeom>
          <a:noFill/>
        </p:spPr>
        <p:txBody>
          <a:bodyPr wrap="square" rtlCol="0">
            <a:spAutoFit/>
          </a:bodyPr>
          <a:lstStyle/>
          <a:p>
            <a:pPr algn="just"/>
            <a:r>
              <a:rPr lang="es-EC" sz="2000" dirty="0"/>
              <a:t>De acuerdo a entrevistas realizadas a moradores del sector la Loma de Guayabillas fue propiedad del Sr. Manuel Almeida quien realizaba actividades de producción agrícola y </a:t>
            </a:r>
            <a:r>
              <a:rPr lang="es-EC" sz="2000" dirty="0" smtClean="0"/>
              <a:t>ganadera. </a:t>
            </a:r>
          </a:p>
          <a:p>
            <a:pPr algn="just"/>
            <a:r>
              <a:rPr lang="es-EC" sz="2000" dirty="0" smtClean="0"/>
              <a:t>Posteriormente</a:t>
            </a:r>
            <a:r>
              <a:rPr lang="es-EC" sz="2000" dirty="0"/>
              <a:t>, dicho propietario estableció la plantación de eucalipto con fines de aprovechamiento </a:t>
            </a:r>
            <a:r>
              <a:rPr lang="es-EC" sz="2000" dirty="0" smtClean="0"/>
              <a:t>forestal. </a:t>
            </a:r>
          </a:p>
          <a:p>
            <a:pPr algn="just"/>
            <a:r>
              <a:rPr lang="es-EC" sz="2000" dirty="0"/>
              <a:t>En cuanto a cobertura vegetal, en la zona se encuentra fragmentos pequeños de </a:t>
            </a:r>
            <a:r>
              <a:rPr lang="es-EC" sz="2000" dirty="0" smtClean="0"/>
              <a:t>matorrales, </a:t>
            </a:r>
            <a:r>
              <a:rPr lang="es-EC" sz="2000" dirty="0"/>
              <a:t>bosque plantado de eucalipto (</a:t>
            </a:r>
            <a:r>
              <a:rPr lang="es-EC" sz="2000" i="1" dirty="0" err="1"/>
              <a:t>Eucalyptus</a:t>
            </a:r>
            <a:r>
              <a:rPr lang="es-EC" sz="2000" i="1" dirty="0"/>
              <a:t> </a:t>
            </a:r>
            <a:r>
              <a:rPr lang="es-EC" sz="2000" i="1" dirty="0" err="1"/>
              <a:t>globulus</a:t>
            </a:r>
            <a:r>
              <a:rPr lang="es-EC" sz="2000" dirty="0"/>
              <a:t>) y pequeñas áreas reforestadas con especies como guayabillas, guayaba, jacaranda, tulipán africano, </a:t>
            </a:r>
            <a:r>
              <a:rPr lang="es-EC" sz="2000" dirty="0" err="1"/>
              <a:t>cholán</a:t>
            </a:r>
            <a:r>
              <a:rPr lang="es-EC" sz="2000" dirty="0"/>
              <a:t>, tilo, </a:t>
            </a:r>
            <a:r>
              <a:rPr lang="es-EC" sz="2000" dirty="0" err="1"/>
              <a:t>leucaena</a:t>
            </a:r>
            <a:r>
              <a:rPr lang="es-EC" sz="2000" dirty="0"/>
              <a:t>, guarango, </a:t>
            </a:r>
            <a:r>
              <a:rPr lang="es-EC" sz="2000" dirty="0" err="1"/>
              <a:t>porotón</a:t>
            </a:r>
            <a:r>
              <a:rPr lang="es-EC" sz="2000" dirty="0"/>
              <a:t>, morera, nogal, guaba y </a:t>
            </a:r>
            <a:r>
              <a:rPr lang="es-EC" sz="2000" dirty="0" err="1" smtClean="0"/>
              <a:t>arupo</a:t>
            </a:r>
            <a:r>
              <a:rPr lang="es-EC" sz="2000" dirty="0" smtClean="0"/>
              <a:t>. </a:t>
            </a:r>
            <a:endParaRPr lang="es-CO" sz="2000" dirty="0"/>
          </a:p>
        </p:txBody>
      </p:sp>
      <p:grpSp>
        <p:nvGrpSpPr>
          <p:cNvPr id="9" name="Grupo 8"/>
          <p:cNvGrpSpPr/>
          <p:nvPr/>
        </p:nvGrpSpPr>
        <p:grpSpPr>
          <a:xfrm>
            <a:off x="11233480" y="6652824"/>
            <a:ext cx="946480" cy="206792"/>
            <a:chOff x="11233480" y="6639176"/>
            <a:chExt cx="946480" cy="206792"/>
          </a:xfrm>
        </p:grpSpPr>
        <p:pic>
          <p:nvPicPr>
            <p:cNvPr id="10" name="Imagen 9"/>
            <p:cNvPicPr>
              <a:picLocks noChangeAspect="1"/>
            </p:cNvPicPr>
            <p:nvPr/>
          </p:nvPicPr>
          <p:blipFill>
            <a:blip r:embed="rId7"/>
            <a:stretch>
              <a:fillRect/>
            </a:stretch>
          </p:blipFill>
          <p:spPr>
            <a:xfrm>
              <a:off x="11233480" y="6684043"/>
              <a:ext cx="457200" cy="161925"/>
            </a:xfrm>
            <a:prstGeom prst="rect">
              <a:avLst/>
            </a:prstGeom>
          </p:spPr>
        </p:pic>
        <p:pic>
          <p:nvPicPr>
            <p:cNvPr id="11" name="Imagen 10"/>
            <p:cNvPicPr>
              <a:picLocks noChangeAspect="1"/>
            </p:cNvPicPr>
            <p:nvPr/>
          </p:nvPicPr>
          <p:blipFill>
            <a:blip r:embed="rId7"/>
            <a:stretch>
              <a:fillRect/>
            </a:stretch>
          </p:blipFill>
          <p:spPr>
            <a:xfrm>
              <a:off x="11722760" y="6680784"/>
              <a:ext cx="457200" cy="161925"/>
            </a:xfrm>
            <a:prstGeom prst="rect">
              <a:avLst/>
            </a:prstGeom>
          </p:spPr>
        </p:pic>
        <p:pic>
          <p:nvPicPr>
            <p:cNvPr id="12" name="Imagen 11"/>
            <p:cNvPicPr>
              <a:picLocks noChangeAspect="1"/>
            </p:cNvPicPr>
            <p:nvPr/>
          </p:nvPicPr>
          <p:blipFill>
            <a:blip r:embed="rId7"/>
            <a:stretch>
              <a:fillRect/>
            </a:stretch>
          </p:blipFill>
          <p:spPr>
            <a:xfrm>
              <a:off x="11582400" y="6639176"/>
              <a:ext cx="457200" cy="161925"/>
            </a:xfrm>
            <a:prstGeom prst="rect">
              <a:avLst/>
            </a:prstGeom>
          </p:spPr>
        </p:pic>
        <p:pic>
          <p:nvPicPr>
            <p:cNvPr id="13" name="Imagen 12"/>
            <p:cNvPicPr>
              <a:picLocks noChangeAspect="1"/>
            </p:cNvPicPr>
            <p:nvPr/>
          </p:nvPicPr>
          <p:blipFill>
            <a:blip r:embed="rId7"/>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10637406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lvl="0" algn="l"/>
            <a:r>
              <a:rPr lang="es-ES_tradnl" sz="2800" b="1" dirty="0"/>
              <a:t>Análisis y caracterización de los factores limitantes y </a:t>
            </a:r>
            <a:r>
              <a:rPr lang="es-ES_tradnl" sz="2800" b="1" dirty="0" err="1" smtClean="0"/>
              <a:t>tensionantes</a:t>
            </a:r>
            <a:endParaRPr lang="es-CO" sz="2800" b="1" dirty="0"/>
          </a:p>
        </p:txBody>
      </p:sp>
      <p:sp>
        <p:nvSpPr>
          <p:cNvPr id="3" name="Marcador de contenido 2"/>
          <p:cNvSpPr>
            <a:spLocks noGrp="1"/>
          </p:cNvSpPr>
          <p:nvPr>
            <p:ph idx="1"/>
          </p:nvPr>
        </p:nvSpPr>
        <p:spPr>
          <a:xfrm>
            <a:off x="609600" y="1542197"/>
            <a:ext cx="6757115" cy="4326897"/>
          </a:xfrm>
        </p:spPr>
        <p:txBody>
          <a:bodyPr/>
          <a:lstStyle/>
          <a:p>
            <a:pPr marL="0" indent="0" algn="just">
              <a:buNone/>
            </a:pPr>
            <a:r>
              <a:rPr lang="es-ES_tradnl" sz="2400" dirty="0"/>
              <a:t>Mediante la caracterización, calificación y análisis de los factores limitantes y tensionantes, se determinó que </a:t>
            </a:r>
            <a:r>
              <a:rPr lang="es-ES_tradnl" sz="2400" dirty="0" smtClean="0"/>
              <a:t>20,54 ha corresponden </a:t>
            </a:r>
            <a:r>
              <a:rPr lang="es-ES_tradnl" sz="2400" dirty="0"/>
              <a:t>a pendientes clasificadas entre muy montañoso y </a:t>
            </a:r>
            <a:r>
              <a:rPr lang="es-ES_tradnl" sz="2400" dirty="0" smtClean="0"/>
              <a:t>escarpado; 32,34 ha </a:t>
            </a:r>
            <a:r>
              <a:rPr lang="es-ES_tradnl" sz="2400" dirty="0"/>
              <a:t>a la pérdida de los horizontes orgánicos </a:t>
            </a:r>
            <a:r>
              <a:rPr lang="es-ES_tradnl" sz="2400" dirty="0" smtClean="0"/>
              <a:t>y </a:t>
            </a:r>
            <a:r>
              <a:rPr lang="es-ES_tradnl" sz="2400" dirty="0"/>
              <a:t>erosión progresiva, acidez, baja fertilidad del </a:t>
            </a:r>
            <a:r>
              <a:rPr lang="es-ES_tradnl" sz="2400" dirty="0" smtClean="0"/>
              <a:t>suelo. </a:t>
            </a:r>
            <a:r>
              <a:rPr lang="es-ES_tradnl" sz="2400" dirty="0"/>
              <a:t>En cuanto a los factores tensionantes que influyen en el área son el bosque </a:t>
            </a:r>
            <a:r>
              <a:rPr lang="es-ES_tradnl" sz="2400" dirty="0" smtClean="0"/>
              <a:t>plantado e </a:t>
            </a:r>
            <a:r>
              <a:rPr lang="es-ES_tradnl" sz="2400" dirty="0"/>
              <a:t>los incendios forestales </a:t>
            </a:r>
            <a:r>
              <a:rPr lang="es-ES_tradnl" sz="2400" dirty="0" smtClean="0"/>
              <a:t>con </a:t>
            </a:r>
            <a:r>
              <a:rPr lang="es-ES_tradnl" sz="2400" dirty="0"/>
              <a:t>porcentaje del 60,67%. </a:t>
            </a:r>
            <a:endParaRPr lang="es-CO" sz="24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4790" y="1845734"/>
            <a:ext cx="4174016" cy="3438257"/>
          </a:xfrm>
          <a:prstGeom prst="rect">
            <a:avLst/>
          </a:prstGeom>
        </p:spPr>
      </p:pic>
      <p:grpSp>
        <p:nvGrpSpPr>
          <p:cNvPr id="5" name="Grupo 4"/>
          <p:cNvGrpSpPr/>
          <p:nvPr/>
        </p:nvGrpSpPr>
        <p:grpSpPr>
          <a:xfrm>
            <a:off x="11233480" y="6639176"/>
            <a:ext cx="946480" cy="206792"/>
            <a:chOff x="11233480" y="6639176"/>
            <a:chExt cx="946480" cy="206792"/>
          </a:xfrm>
        </p:grpSpPr>
        <p:pic>
          <p:nvPicPr>
            <p:cNvPr id="6" name="Imagen 5"/>
            <p:cNvPicPr>
              <a:picLocks noChangeAspect="1"/>
            </p:cNvPicPr>
            <p:nvPr/>
          </p:nvPicPr>
          <p:blipFill>
            <a:blip r:embed="rId3"/>
            <a:stretch>
              <a:fillRect/>
            </a:stretch>
          </p:blipFill>
          <p:spPr>
            <a:xfrm>
              <a:off x="11233480" y="6684043"/>
              <a:ext cx="457200" cy="161925"/>
            </a:xfrm>
            <a:prstGeom prst="rect">
              <a:avLst/>
            </a:prstGeom>
          </p:spPr>
        </p:pic>
        <p:pic>
          <p:nvPicPr>
            <p:cNvPr id="7" name="Imagen 6"/>
            <p:cNvPicPr>
              <a:picLocks noChangeAspect="1"/>
            </p:cNvPicPr>
            <p:nvPr/>
          </p:nvPicPr>
          <p:blipFill>
            <a:blip r:embed="rId3"/>
            <a:stretch>
              <a:fillRect/>
            </a:stretch>
          </p:blipFill>
          <p:spPr>
            <a:xfrm>
              <a:off x="11722760" y="6680784"/>
              <a:ext cx="457200" cy="161925"/>
            </a:xfrm>
            <a:prstGeom prst="rect">
              <a:avLst/>
            </a:prstGeom>
          </p:spPr>
        </p:pic>
        <p:pic>
          <p:nvPicPr>
            <p:cNvPr id="8" name="Imagen 7"/>
            <p:cNvPicPr>
              <a:picLocks noChangeAspect="1"/>
            </p:cNvPicPr>
            <p:nvPr/>
          </p:nvPicPr>
          <p:blipFill>
            <a:blip r:embed="rId3"/>
            <a:stretch>
              <a:fillRect/>
            </a:stretch>
          </p:blipFill>
          <p:spPr>
            <a:xfrm>
              <a:off x="11582400" y="6639176"/>
              <a:ext cx="457200" cy="161925"/>
            </a:xfrm>
            <a:prstGeom prst="rect">
              <a:avLst/>
            </a:prstGeom>
          </p:spPr>
        </p:pic>
        <p:pic>
          <p:nvPicPr>
            <p:cNvPr id="9" name="Imagen 8"/>
            <p:cNvPicPr>
              <a:picLocks noChangeAspect="1"/>
            </p:cNvPicPr>
            <p:nvPr/>
          </p:nvPicPr>
          <p:blipFill>
            <a:blip r:embed="rId3"/>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8273668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79059" y="1407696"/>
            <a:ext cx="9293648" cy="4154216"/>
          </a:xfrm>
        </p:spPr>
        <p:txBody>
          <a:bodyPr/>
          <a:lstStyle/>
          <a:p>
            <a:pPr marL="0" indent="0">
              <a:buNone/>
            </a:pPr>
            <a:r>
              <a:rPr lang="es-CO" sz="2200" b="1" u="sng" dirty="0" smtClean="0"/>
              <a:t>Objetivo general</a:t>
            </a:r>
          </a:p>
          <a:p>
            <a:pPr algn="just"/>
            <a:r>
              <a:rPr lang="es-ES_tradnl" sz="2200" dirty="0" smtClean="0">
                <a:solidFill>
                  <a:schemeClr val="tx1">
                    <a:lumMod val="95000"/>
                    <a:lumOff val="5000"/>
                  </a:schemeClr>
                </a:solidFill>
              </a:rPr>
              <a:t>Elaborar </a:t>
            </a:r>
            <a:r>
              <a:rPr lang="es-ES_tradnl" sz="2200" dirty="0">
                <a:solidFill>
                  <a:schemeClr val="tx1">
                    <a:lumMod val="95000"/>
                    <a:lumOff val="5000"/>
                  </a:schemeClr>
                </a:solidFill>
              </a:rPr>
              <a:t>una propuesta participativa de restauración ecológica en la Loma de Guayabillas mediante la recuperación de la cobertura vegetal en base a especies </a:t>
            </a:r>
            <a:r>
              <a:rPr lang="es-ES_tradnl" sz="2200" dirty="0" smtClean="0">
                <a:solidFill>
                  <a:schemeClr val="tx1">
                    <a:lumMod val="95000"/>
                    <a:lumOff val="5000"/>
                  </a:schemeClr>
                </a:solidFill>
              </a:rPr>
              <a:t>nativas</a:t>
            </a:r>
          </a:p>
          <a:p>
            <a:pPr algn="just"/>
            <a:endParaRPr lang="es-ES_tradnl" sz="2200" dirty="0">
              <a:solidFill>
                <a:schemeClr val="tx1">
                  <a:lumMod val="95000"/>
                  <a:lumOff val="5000"/>
                </a:schemeClr>
              </a:solidFill>
            </a:endParaRPr>
          </a:p>
          <a:p>
            <a:pPr marL="0" indent="0" algn="just">
              <a:buNone/>
            </a:pPr>
            <a:r>
              <a:rPr lang="es-CO" sz="2200" b="1" u="sng" dirty="0" smtClean="0"/>
              <a:t>Objetivos específicos</a:t>
            </a:r>
          </a:p>
          <a:p>
            <a:pPr algn="just"/>
            <a:r>
              <a:rPr lang="es-EC" sz="2200" dirty="0" smtClean="0">
                <a:solidFill>
                  <a:schemeClr val="tx1">
                    <a:lumMod val="95000"/>
                    <a:lumOff val="5000"/>
                  </a:schemeClr>
                </a:solidFill>
              </a:rPr>
              <a:t>Establecer </a:t>
            </a:r>
            <a:r>
              <a:rPr lang="es-EC" sz="2200" dirty="0">
                <a:solidFill>
                  <a:schemeClr val="tx1">
                    <a:lumMod val="95000"/>
                    <a:lumOff val="5000"/>
                  </a:schemeClr>
                </a:solidFill>
              </a:rPr>
              <a:t>un diagnóstico biofísico y sociodinámico de la situación actual de la Loma de Guayabillas.</a:t>
            </a:r>
            <a:endParaRPr lang="es-CO" sz="2200" dirty="0">
              <a:solidFill>
                <a:schemeClr val="tx1">
                  <a:lumMod val="95000"/>
                  <a:lumOff val="5000"/>
                </a:schemeClr>
              </a:solidFill>
            </a:endParaRPr>
          </a:p>
          <a:p>
            <a:pPr algn="just"/>
            <a:r>
              <a:rPr lang="es-EC" sz="2200" dirty="0">
                <a:solidFill>
                  <a:schemeClr val="tx1">
                    <a:lumMod val="95000"/>
                    <a:lumOff val="5000"/>
                  </a:schemeClr>
                </a:solidFill>
              </a:rPr>
              <a:t>Elaborar la propuesta de restauración ecológica con la participación de los habitantes de La Victoria.</a:t>
            </a:r>
            <a:endParaRPr lang="es-CO" sz="2200" dirty="0">
              <a:solidFill>
                <a:schemeClr val="tx1">
                  <a:lumMod val="95000"/>
                  <a:lumOff val="5000"/>
                </a:schemeClr>
              </a:solidFill>
            </a:endParaRPr>
          </a:p>
          <a:p>
            <a:pPr algn="just"/>
            <a:endParaRPr lang="es-ES_tradnl" sz="2200" dirty="0"/>
          </a:p>
          <a:p>
            <a:pPr algn="just"/>
            <a:endParaRPr lang="es-ES_tradnl" sz="2200" dirty="0" smtClean="0"/>
          </a:p>
          <a:p>
            <a:pPr algn="just"/>
            <a:endParaRPr lang="es-CO" sz="2200" dirty="0"/>
          </a:p>
          <a:p>
            <a:endParaRPr lang="es-CO" sz="2200" dirty="0"/>
          </a:p>
        </p:txBody>
      </p:sp>
      <p:grpSp>
        <p:nvGrpSpPr>
          <p:cNvPr id="17" name="Grupo 16"/>
          <p:cNvGrpSpPr/>
          <p:nvPr/>
        </p:nvGrpSpPr>
        <p:grpSpPr>
          <a:xfrm>
            <a:off x="11073865" y="6534150"/>
            <a:ext cx="1118135" cy="323850"/>
            <a:chOff x="11073865" y="6534150"/>
            <a:chExt cx="1118135" cy="323850"/>
          </a:xfrm>
        </p:grpSpPr>
        <p:grpSp>
          <p:nvGrpSpPr>
            <p:cNvPr id="6" name="Grupo 5"/>
            <p:cNvGrpSpPr/>
            <p:nvPr/>
          </p:nvGrpSpPr>
          <p:grpSpPr>
            <a:xfrm>
              <a:off x="11073865" y="6534150"/>
              <a:ext cx="1118135" cy="323850"/>
              <a:chOff x="11073865" y="6534150"/>
              <a:chExt cx="1118135" cy="32385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4800" y="6696075"/>
                <a:ext cx="457200" cy="161925"/>
              </a:xfrm>
              <a:prstGeom prst="rect">
                <a:avLst/>
              </a:prstGeom>
            </p:spPr>
          </p:pic>
          <p:pic>
            <p:nvPicPr>
              <p:cNvPr id="8" name="Imagen 7"/>
              <p:cNvPicPr>
                <a:picLocks noChangeAspect="1"/>
              </p:cNvPicPr>
              <p:nvPr/>
            </p:nvPicPr>
            <p:blipFill>
              <a:blip r:embed="rId3"/>
              <a:stretch>
                <a:fillRect/>
              </a:stretch>
            </p:blipFill>
            <p:spPr>
              <a:xfrm>
                <a:off x="11734800" y="6534150"/>
                <a:ext cx="457200" cy="161925"/>
              </a:xfrm>
              <a:prstGeom prst="rect">
                <a:avLst/>
              </a:prstGeom>
            </p:spPr>
          </p:pic>
          <p:pic>
            <p:nvPicPr>
              <p:cNvPr id="9" name="Imagen 8"/>
              <p:cNvPicPr>
                <a:picLocks noChangeAspect="1"/>
              </p:cNvPicPr>
              <p:nvPr/>
            </p:nvPicPr>
            <p:blipFill>
              <a:blip r:embed="rId3"/>
              <a:stretch>
                <a:fillRect/>
              </a:stretch>
            </p:blipFill>
            <p:spPr>
              <a:xfrm>
                <a:off x="11277600" y="6651207"/>
                <a:ext cx="457200" cy="161925"/>
              </a:xfrm>
              <a:prstGeom prst="rect">
                <a:avLst/>
              </a:prstGeom>
            </p:spPr>
          </p:pic>
          <p:pic>
            <p:nvPicPr>
              <p:cNvPr id="10" name="Imagen 9"/>
              <p:cNvPicPr>
                <a:picLocks noChangeAspect="1"/>
              </p:cNvPicPr>
              <p:nvPr/>
            </p:nvPicPr>
            <p:blipFill>
              <a:blip r:embed="rId3"/>
              <a:stretch>
                <a:fillRect/>
              </a:stretch>
            </p:blipFill>
            <p:spPr>
              <a:xfrm>
                <a:off x="11073865" y="6696075"/>
                <a:ext cx="457200" cy="161925"/>
              </a:xfrm>
              <a:prstGeom prst="rect">
                <a:avLst/>
              </a:prstGeom>
            </p:spPr>
          </p:pic>
        </p:grpSp>
        <p:pic>
          <p:nvPicPr>
            <p:cNvPr id="16" name="Imagen 15"/>
            <p:cNvPicPr>
              <a:picLocks noChangeAspect="1"/>
            </p:cNvPicPr>
            <p:nvPr/>
          </p:nvPicPr>
          <p:blipFill>
            <a:blip r:embed="rId3"/>
            <a:stretch>
              <a:fillRect/>
            </a:stretch>
          </p:blipFill>
          <p:spPr>
            <a:xfrm>
              <a:off x="11401920" y="6687302"/>
              <a:ext cx="457200" cy="161925"/>
            </a:xfrm>
            <a:prstGeom prst="rect">
              <a:avLst/>
            </a:prstGeom>
          </p:spPr>
        </p:pic>
      </p:grpSp>
      <p:grpSp>
        <p:nvGrpSpPr>
          <p:cNvPr id="19" name="Grupo 18"/>
          <p:cNvGrpSpPr/>
          <p:nvPr/>
        </p:nvGrpSpPr>
        <p:grpSpPr>
          <a:xfrm>
            <a:off x="11233480" y="6639176"/>
            <a:ext cx="946480" cy="206792"/>
            <a:chOff x="11233480" y="6639176"/>
            <a:chExt cx="946480" cy="206792"/>
          </a:xfrm>
        </p:grpSpPr>
        <p:pic>
          <p:nvPicPr>
            <p:cNvPr id="20" name="Imagen 19"/>
            <p:cNvPicPr>
              <a:picLocks noChangeAspect="1"/>
            </p:cNvPicPr>
            <p:nvPr/>
          </p:nvPicPr>
          <p:blipFill>
            <a:blip r:embed="rId3"/>
            <a:stretch>
              <a:fillRect/>
            </a:stretch>
          </p:blipFill>
          <p:spPr>
            <a:xfrm>
              <a:off x="11233480" y="6684043"/>
              <a:ext cx="457200" cy="161925"/>
            </a:xfrm>
            <a:prstGeom prst="rect">
              <a:avLst/>
            </a:prstGeom>
          </p:spPr>
        </p:pic>
        <p:pic>
          <p:nvPicPr>
            <p:cNvPr id="21" name="Imagen 20"/>
            <p:cNvPicPr>
              <a:picLocks noChangeAspect="1"/>
            </p:cNvPicPr>
            <p:nvPr/>
          </p:nvPicPr>
          <p:blipFill>
            <a:blip r:embed="rId3"/>
            <a:stretch>
              <a:fillRect/>
            </a:stretch>
          </p:blipFill>
          <p:spPr>
            <a:xfrm>
              <a:off x="11722760" y="6680784"/>
              <a:ext cx="457200" cy="161925"/>
            </a:xfrm>
            <a:prstGeom prst="rect">
              <a:avLst/>
            </a:prstGeom>
          </p:spPr>
        </p:pic>
        <p:pic>
          <p:nvPicPr>
            <p:cNvPr id="22" name="Imagen 21"/>
            <p:cNvPicPr>
              <a:picLocks noChangeAspect="1"/>
            </p:cNvPicPr>
            <p:nvPr/>
          </p:nvPicPr>
          <p:blipFill>
            <a:blip r:embed="rId3"/>
            <a:stretch>
              <a:fillRect/>
            </a:stretch>
          </p:blipFill>
          <p:spPr>
            <a:xfrm>
              <a:off x="11582400" y="6639176"/>
              <a:ext cx="457200" cy="161925"/>
            </a:xfrm>
            <a:prstGeom prst="rect">
              <a:avLst/>
            </a:prstGeom>
          </p:spPr>
        </p:pic>
        <p:pic>
          <p:nvPicPr>
            <p:cNvPr id="23" name="Imagen 22"/>
            <p:cNvPicPr>
              <a:picLocks noChangeAspect="1"/>
            </p:cNvPicPr>
            <p:nvPr/>
          </p:nvPicPr>
          <p:blipFill>
            <a:blip r:embed="rId3"/>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41919490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3281" y="552735"/>
            <a:ext cx="8229600" cy="1143000"/>
          </a:xfrm>
        </p:spPr>
        <p:txBody>
          <a:bodyPr/>
          <a:lstStyle/>
          <a:p>
            <a:r>
              <a:rPr lang="es-CO" sz="2800" b="1" dirty="0" smtClean="0"/>
              <a:t>Potencial de restauración ecológica </a:t>
            </a:r>
            <a:endParaRPr lang="es-CO" sz="2800" b="1" dirty="0"/>
          </a:p>
        </p:txBody>
      </p:sp>
      <p:sp>
        <p:nvSpPr>
          <p:cNvPr id="3" name="Marcador de contenido 2"/>
          <p:cNvSpPr>
            <a:spLocks noGrp="1"/>
          </p:cNvSpPr>
          <p:nvPr>
            <p:ph idx="1"/>
          </p:nvPr>
        </p:nvSpPr>
        <p:spPr>
          <a:xfrm>
            <a:off x="341194" y="1555846"/>
            <a:ext cx="6139600" cy="4966104"/>
          </a:xfrm>
        </p:spPr>
        <p:txBody>
          <a:bodyPr/>
          <a:lstStyle/>
          <a:p>
            <a:pPr marL="0" indent="0" algn="just">
              <a:buNone/>
            </a:pPr>
            <a:r>
              <a:rPr lang="es-ES_tradnl" sz="2400" dirty="0"/>
              <a:t>El resultado obtenido mostró predominio del potencial medio en un 84,41% del predio, seguido de un potencial bajo del 15,32% y un potencial alto en el 0,27%. </a:t>
            </a:r>
            <a:endParaRPr lang="es-ES_tradnl" sz="2400" dirty="0" smtClean="0"/>
          </a:p>
          <a:p>
            <a:pPr marL="0" indent="0" algn="just">
              <a:buNone/>
            </a:pPr>
            <a:endParaRPr lang="es-ES_tradnl" sz="2400" dirty="0"/>
          </a:p>
          <a:p>
            <a:pPr marL="0" indent="0" algn="just">
              <a:buNone/>
            </a:pPr>
            <a:r>
              <a:rPr lang="es-ES_tradnl" sz="2400" dirty="0" smtClean="0"/>
              <a:t>La </a:t>
            </a:r>
            <a:r>
              <a:rPr lang="es-ES_tradnl" sz="2400" dirty="0"/>
              <a:t>valoración del potencial de restauración ecológica está en relación con el tipo de tenencia de la tierra, génesis de cobertura y uso actual del suelo, limitantes y tensionantes, participación de actores sociales, entre otros. </a:t>
            </a:r>
            <a:endParaRPr lang="es-CO" sz="2400" dirty="0"/>
          </a:p>
          <a:p>
            <a:pPr marL="0" indent="0" algn="just">
              <a:buNone/>
            </a:pPr>
            <a:endParaRPr lang="es-CO" dirty="0"/>
          </a:p>
        </p:txBody>
      </p:sp>
      <p:pic>
        <p:nvPicPr>
          <p:cNvPr id="5" name="Imagen 4"/>
          <p:cNvPicPr>
            <a:picLocks noChangeAspect="1"/>
          </p:cNvPicPr>
          <p:nvPr/>
        </p:nvPicPr>
        <p:blipFill>
          <a:blip r:embed="rId2"/>
          <a:stretch>
            <a:fillRect/>
          </a:stretch>
        </p:blipFill>
        <p:spPr>
          <a:xfrm>
            <a:off x="6461665" y="1695735"/>
            <a:ext cx="5369728" cy="3918685"/>
          </a:xfrm>
          <a:prstGeom prst="rect">
            <a:avLst/>
          </a:prstGeom>
        </p:spPr>
      </p:pic>
      <p:grpSp>
        <p:nvGrpSpPr>
          <p:cNvPr id="6" name="Grupo 5"/>
          <p:cNvGrpSpPr/>
          <p:nvPr/>
        </p:nvGrpSpPr>
        <p:grpSpPr>
          <a:xfrm>
            <a:off x="11233480" y="6652055"/>
            <a:ext cx="946480" cy="206792"/>
            <a:chOff x="11233480" y="6639176"/>
            <a:chExt cx="946480" cy="206792"/>
          </a:xfrm>
        </p:grpSpPr>
        <p:pic>
          <p:nvPicPr>
            <p:cNvPr id="7" name="Imagen 6"/>
            <p:cNvPicPr>
              <a:picLocks noChangeAspect="1"/>
            </p:cNvPicPr>
            <p:nvPr/>
          </p:nvPicPr>
          <p:blipFill>
            <a:blip r:embed="rId3"/>
            <a:stretch>
              <a:fillRect/>
            </a:stretch>
          </p:blipFill>
          <p:spPr>
            <a:xfrm>
              <a:off x="11233480" y="6684043"/>
              <a:ext cx="457200" cy="161925"/>
            </a:xfrm>
            <a:prstGeom prst="rect">
              <a:avLst/>
            </a:prstGeom>
          </p:spPr>
        </p:pic>
        <p:pic>
          <p:nvPicPr>
            <p:cNvPr id="8" name="Imagen 7"/>
            <p:cNvPicPr>
              <a:picLocks noChangeAspect="1"/>
            </p:cNvPicPr>
            <p:nvPr/>
          </p:nvPicPr>
          <p:blipFill>
            <a:blip r:embed="rId3"/>
            <a:stretch>
              <a:fillRect/>
            </a:stretch>
          </p:blipFill>
          <p:spPr>
            <a:xfrm>
              <a:off x="11722760" y="6680784"/>
              <a:ext cx="457200" cy="161925"/>
            </a:xfrm>
            <a:prstGeom prst="rect">
              <a:avLst/>
            </a:prstGeom>
          </p:spPr>
        </p:pic>
        <p:pic>
          <p:nvPicPr>
            <p:cNvPr id="9" name="Imagen 8"/>
            <p:cNvPicPr>
              <a:picLocks noChangeAspect="1"/>
            </p:cNvPicPr>
            <p:nvPr/>
          </p:nvPicPr>
          <p:blipFill>
            <a:blip r:embed="rId3"/>
            <a:stretch>
              <a:fillRect/>
            </a:stretch>
          </p:blipFill>
          <p:spPr>
            <a:xfrm>
              <a:off x="11582400" y="6639176"/>
              <a:ext cx="457200" cy="161925"/>
            </a:xfrm>
            <a:prstGeom prst="rect">
              <a:avLst/>
            </a:prstGeom>
          </p:spPr>
        </p:pic>
        <p:pic>
          <p:nvPicPr>
            <p:cNvPr id="10" name="Imagen 9"/>
            <p:cNvPicPr>
              <a:picLocks noChangeAspect="1"/>
            </p:cNvPicPr>
            <p:nvPr/>
          </p:nvPicPr>
          <p:blipFill>
            <a:blip r:embed="rId3"/>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33197458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es-ES_tradnl" sz="2800" b="1" dirty="0"/>
              <a:t>Definición de la comunidad de </a:t>
            </a:r>
            <a:r>
              <a:rPr lang="es-ES_tradnl" sz="2800" b="1" dirty="0" smtClean="0"/>
              <a:t>referencia</a:t>
            </a:r>
            <a:endParaRPr lang="es-CO" sz="2800" b="1" dirty="0"/>
          </a:p>
        </p:txBody>
      </p:sp>
      <p:sp>
        <p:nvSpPr>
          <p:cNvPr id="3" name="Marcador de contenido 2"/>
          <p:cNvSpPr>
            <a:spLocks noGrp="1"/>
          </p:cNvSpPr>
          <p:nvPr>
            <p:ph idx="1"/>
          </p:nvPr>
        </p:nvSpPr>
        <p:spPr>
          <a:xfrm>
            <a:off x="609600" y="1600201"/>
            <a:ext cx="6978555" cy="4525963"/>
          </a:xfrm>
        </p:spPr>
        <p:txBody>
          <a:bodyPr/>
          <a:lstStyle/>
          <a:p>
            <a:pPr algn="just"/>
            <a:r>
              <a:rPr lang="es-ES_tradnl" sz="2400" dirty="0" smtClean="0"/>
              <a:t>En la </a:t>
            </a:r>
            <a:r>
              <a:rPr lang="es-ES_tradnl" sz="2400" dirty="0"/>
              <a:t>selección de </a:t>
            </a:r>
            <a:r>
              <a:rPr lang="es-ES_tradnl" sz="2400" dirty="0" smtClean="0"/>
              <a:t>una parcela </a:t>
            </a:r>
            <a:r>
              <a:rPr lang="es-ES_tradnl" sz="2400" dirty="0"/>
              <a:t>de vegetación nativa se </a:t>
            </a:r>
            <a:r>
              <a:rPr lang="es-ES_tradnl" sz="2400" dirty="0" smtClean="0"/>
              <a:t>analizó remanentes </a:t>
            </a:r>
            <a:r>
              <a:rPr lang="es-ES_tradnl" sz="2400" dirty="0"/>
              <a:t>cercanos al área de estudio, encontrando así </a:t>
            </a:r>
            <a:r>
              <a:rPr lang="es-ES_tradnl" sz="2400" dirty="0" smtClean="0"/>
              <a:t>relictos </a:t>
            </a:r>
            <a:r>
              <a:rPr lang="es-ES_tradnl" sz="2400" dirty="0"/>
              <a:t>en el lecho de las quebradas </a:t>
            </a:r>
            <a:r>
              <a:rPr lang="es-ES_tradnl" sz="2400" dirty="0" err="1"/>
              <a:t>Yuracruz</a:t>
            </a:r>
            <a:r>
              <a:rPr lang="es-ES_tradnl" sz="2400" dirty="0"/>
              <a:t> y </a:t>
            </a:r>
            <a:r>
              <a:rPr lang="es-ES_tradnl" sz="2400" dirty="0" err="1"/>
              <a:t>Lulunqui</a:t>
            </a:r>
            <a:r>
              <a:rPr lang="es-ES_tradnl" sz="2400" dirty="0"/>
              <a:t>, parches pequeños y discontinuos que realmente no resultan comparables con los sitios dominados por los eucaliptos. </a:t>
            </a:r>
            <a:endParaRPr lang="es-ES_tradnl" sz="2400" dirty="0" smtClean="0"/>
          </a:p>
          <a:p>
            <a:pPr algn="just"/>
            <a:r>
              <a:rPr lang="es-ES_tradnl" sz="2400" dirty="0" smtClean="0"/>
              <a:t>Razón </a:t>
            </a:r>
            <a:r>
              <a:rPr lang="es-ES_tradnl" sz="2400" dirty="0"/>
              <a:t>por la cual, se tomó como comunidad de referencia a la zona de vida de Bosque Seco Montano Bajo y Matorral húmedo montano por ser la vegetación natural. </a:t>
            </a:r>
            <a:endParaRPr lang="es-CO" sz="2400" dirty="0"/>
          </a:p>
        </p:txBody>
      </p:sp>
      <p:grpSp>
        <p:nvGrpSpPr>
          <p:cNvPr id="4" name="Grupo 3"/>
          <p:cNvGrpSpPr/>
          <p:nvPr/>
        </p:nvGrpSpPr>
        <p:grpSpPr>
          <a:xfrm>
            <a:off x="11233480" y="6652055"/>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6014" y="2074458"/>
            <a:ext cx="3946746" cy="3261673"/>
          </a:xfrm>
          <a:prstGeom prst="rect">
            <a:avLst/>
          </a:prstGeom>
        </p:spPr>
      </p:pic>
    </p:spTree>
    <p:extLst>
      <p:ext uri="{BB962C8B-B14F-4D97-AF65-F5344CB8AC3E}">
        <p14:creationId xmlns:p14="http://schemas.microsoft.com/office/powerpoint/2010/main" val="34445386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lvl="0" algn="l"/>
            <a:r>
              <a:rPr lang="es-CO" sz="2800" b="1" dirty="0"/>
              <a:t>Identificación y priorización de las áreas potenciales a </a:t>
            </a:r>
            <a:r>
              <a:rPr lang="es-CO" sz="2800" b="1" dirty="0" smtClean="0"/>
              <a:t>restaurar</a:t>
            </a:r>
            <a:endParaRPr lang="es-CO" sz="2800" b="1" dirty="0"/>
          </a:p>
        </p:txBody>
      </p:sp>
      <p:sp>
        <p:nvSpPr>
          <p:cNvPr id="3" name="Marcador de contenido 2"/>
          <p:cNvSpPr>
            <a:spLocks noGrp="1"/>
          </p:cNvSpPr>
          <p:nvPr>
            <p:ph idx="1"/>
          </p:nvPr>
        </p:nvSpPr>
        <p:spPr>
          <a:xfrm>
            <a:off x="609600" y="1845734"/>
            <a:ext cx="5709313" cy="4023360"/>
          </a:xfrm>
        </p:spPr>
        <p:txBody>
          <a:bodyPr/>
          <a:lstStyle/>
          <a:p>
            <a:pPr marL="0" indent="0" algn="just">
              <a:buNone/>
            </a:pPr>
            <a:r>
              <a:rPr lang="es-EC" sz="2400" dirty="0"/>
              <a:t>Al realizarse la delimitación de los espacios</a:t>
            </a:r>
            <a:r>
              <a:rPr lang="es-CO" sz="2400" dirty="0"/>
              <a:t> del área de estudio se obtiene dos </a:t>
            </a:r>
            <a:r>
              <a:rPr lang="es-CO" sz="2400" dirty="0" smtClean="0"/>
              <a:t>delimitaciones en </a:t>
            </a:r>
            <a:r>
              <a:rPr lang="es-CO" sz="2400" dirty="0"/>
              <a:t>las que es esencial trabajos inmediatos, estas coberturas son: </a:t>
            </a:r>
            <a:r>
              <a:rPr lang="es-CO" sz="2400" dirty="0" smtClean="0"/>
              <a:t>el </a:t>
            </a:r>
            <a:r>
              <a:rPr lang="es-CO" sz="2400" dirty="0"/>
              <a:t>bosque plantado de </a:t>
            </a:r>
            <a:r>
              <a:rPr lang="es-CO" sz="2400" dirty="0"/>
              <a:t>eucalipto (26,57 ha)  </a:t>
            </a:r>
            <a:r>
              <a:rPr lang="es-CO" sz="2400" dirty="0"/>
              <a:t>y las áreas que sufrieron el incendio </a:t>
            </a:r>
            <a:r>
              <a:rPr lang="es-CO" sz="2400" dirty="0" smtClean="0"/>
              <a:t>forestal</a:t>
            </a:r>
            <a:r>
              <a:rPr lang="es-CO" sz="2400" dirty="0" smtClean="0"/>
              <a:t>, sección  </a:t>
            </a:r>
            <a:r>
              <a:rPr lang="es-CO" sz="2400" dirty="0"/>
              <a:t>del </a:t>
            </a:r>
            <a:r>
              <a:rPr lang="es-CO" sz="2400" dirty="0" smtClean="0"/>
              <a:t>bosque (5,59 </a:t>
            </a:r>
            <a:r>
              <a:rPr lang="es-CO" sz="2400" dirty="0"/>
              <a:t>ha) y matorral </a:t>
            </a:r>
            <a:r>
              <a:rPr lang="es-CO" sz="2400" dirty="0" smtClean="0"/>
              <a:t>(</a:t>
            </a:r>
            <a:r>
              <a:rPr lang="es-CO" sz="2400" dirty="0"/>
              <a:t>3,36 </a:t>
            </a:r>
            <a:r>
              <a:rPr lang="es-CO" sz="2400" dirty="0" smtClean="0"/>
              <a:t>ha)</a:t>
            </a:r>
            <a:r>
              <a:rPr lang="es-CO" sz="2400" dirty="0"/>
              <a:t>.</a:t>
            </a:r>
            <a:endParaRPr lang="es-CO" sz="2400" dirty="0"/>
          </a:p>
        </p:txBody>
      </p:sp>
      <p:pic>
        <p:nvPicPr>
          <p:cNvPr id="5" name="Imagen 4"/>
          <p:cNvPicPr/>
          <p:nvPr/>
        </p:nvPicPr>
        <p:blipFill rotWithShape="1">
          <a:blip r:embed="rId2" cstate="print">
            <a:extLst>
              <a:ext uri="{28A0092B-C50C-407E-A947-70E740481C1C}">
                <a14:useLocalDpi xmlns:a14="http://schemas.microsoft.com/office/drawing/2010/main" val="0"/>
              </a:ext>
            </a:extLst>
          </a:blip>
          <a:srcRect l="4896" t="5414" r="4218" b="24190"/>
          <a:stretch/>
        </p:blipFill>
        <p:spPr bwMode="auto">
          <a:xfrm>
            <a:off x="6318913" y="2008467"/>
            <a:ext cx="5582920" cy="3059430"/>
          </a:xfrm>
          <a:prstGeom prst="rect">
            <a:avLst/>
          </a:prstGeom>
          <a:ln>
            <a:solidFill>
              <a:schemeClr val="tx1"/>
            </a:solidFill>
          </a:ln>
          <a:extLst>
            <a:ext uri="{53640926-AAD7-44D8-BBD7-CCE9431645EC}">
              <a14:shadowObscured xmlns:a14="http://schemas.microsoft.com/office/drawing/2010/main"/>
            </a:ext>
          </a:extLst>
        </p:spPr>
      </p:pic>
      <p:grpSp>
        <p:nvGrpSpPr>
          <p:cNvPr id="6" name="Grupo 5"/>
          <p:cNvGrpSpPr/>
          <p:nvPr/>
        </p:nvGrpSpPr>
        <p:grpSpPr>
          <a:xfrm>
            <a:off x="11233480" y="6652055"/>
            <a:ext cx="946480" cy="206792"/>
            <a:chOff x="11233480" y="6639176"/>
            <a:chExt cx="946480" cy="206792"/>
          </a:xfrm>
        </p:grpSpPr>
        <p:pic>
          <p:nvPicPr>
            <p:cNvPr id="7" name="Imagen 6"/>
            <p:cNvPicPr>
              <a:picLocks noChangeAspect="1"/>
            </p:cNvPicPr>
            <p:nvPr/>
          </p:nvPicPr>
          <p:blipFill>
            <a:blip r:embed="rId3"/>
            <a:stretch>
              <a:fillRect/>
            </a:stretch>
          </p:blipFill>
          <p:spPr>
            <a:xfrm>
              <a:off x="11233480" y="6684043"/>
              <a:ext cx="457200" cy="161925"/>
            </a:xfrm>
            <a:prstGeom prst="rect">
              <a:avLst/>
            </a:prstGeom>
          </p:spPr>
        </p:pic>
        <p:pic>
          <p:nvPicPr>
            <p:cNvPr id="8" name="Imagen 7"/>
            <p:cNvPicPr>
              <a:picLocks noChangeAspect="1"/>
            </p:cNvPicPr>
            <p:nvPr/>
          </p:nvPicPr>
          <p:blipFill>
            <a:blip r:embed="rId3"/>
            <a:stretch>
              <a:fillRect/>
            </a:stretch>
          </p:blipFill>
          <p:spPr>
            <a:xfrm>
              <a:off x="11722760" y="6680784"/>
              <a:ext cx="457200" cy="161925"/>
            </a:xfrm>
            <a:prstGeom prst="rect">
              <a:avLst/>
            </a:prstGeom>
          </p:spPr>
        </p:pic>
        <p:pic>
          <p:nvPicPr>
            <p:cNvPr id="9" name="Imagen 8"/>
            <p:cNvPicPr>
              <a:picLocks noChangeAspect="1"/>
            </p:cNvPicPr>
            <p:nvPr/>
          </p:nvPicPr>
          <p:blipFill>
            <a:blip r:embed="rId3"/>
            <a:stretch>
              <a:fillRect/>
            </a:stretch>
          </p:blipFill>
          <p:spPr>
            <a:xfrm>
              <a:off x="11582400" y="6639176"/>
              <a:ext cx="457200" cy="161925"/>
            </a:xfrm>
            <a:prstGeom prst="rect">
              <a:avLst/>
            </a:prstGeom>
          </p:spPr>
        </p:pic>
        <p:pic>
          <p:nvPicPr>
            <p:cNvPr id="10" name="Imagen 9"/>
            <p:cNvPicPr>
              <a:picLocks noChangeAspect="1"/>
            </p:cNvPicPr>
            <p:nvPr/>
          </p:nvPicPr>
          <p:blipFill>
            <a:blip r:embed="rId3"/>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32044777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lvl="0"/>
            <a:r>
              <a:rPr lang="es-EC" sz="2800" b="1" dirty="0"/>
              <a:t>Propuesta para la restauración ecológica </a:t>
            </a:r>
            <a:r>
              <a:rPr lang="es-EC" sz="2800" b="1" dirty="0" smtClean="0"/>
              <a:t>participativa</a:t>
            </a:r>
            <a:endParaRPr lang="es-CO" sz="2800" b="1" dirty="0"/>
          </a:p>
        </p:txBody>
      </p:sp>
      <p:sp>
        <p:nvSpPr>
          <p:cNvPr id="3" name="Marcador de contenido 2"/>
          <p:cNvSpPr>
            <a:spLocks noGrp="1"/>
          </p:cNvSpPr>
          <p:nvPr>
            <p:ph idx="1"/>
          </p:nvPr>
        </p:nvSpPr>
        <p:spPr>
          <a:xfrm>
            <a:off x="609600" y="1600201"/>
            <a:ext cx="7091966" cy="4525963"/>
          </a:xfrm>
        </p:spPr>
        <p:txBody>
          <a:bodyPr/>
          <a:lstStyle/>
          <a:p>
            <a:pPr marL="0" indent="0" algn="just">
              <a:buNone/>
            </a:pPr>
            <a:r>
              <a:rPr lang="es-ES_tradnl" sz="2400" dirty="0" smtClean="0"/>
              <a:t>Propósito </a:t>
            </a:r>
            <a:r>
              <a:rPr lang="es-ES_tradnl" sz="2400" dirty="0"/>
              <a:t>de </a:t>
            </a:r>
            <a:r>
              <a:rPr lang="es-CO" sz="2400" dirty="0"/>
              <a:t>plantear soluciones y mecanismos que ayuden a </a:t>
            </a:r>
            <a:r>
              <a:rPr lang="es-ES_tradnl" sz="2400" dirty="0"/>
              <a:t>mejorar las condiciones del suelo, aumentar la diversidad florística. </a:t>
            </a:r>
            <a:endParaRPr lang="es-ES_tradnl" sz="2400" dirty="0" smtClean="0"/>
          </a:p>
          <a:p>
            <a:pPr marL="0" indent="0" algn="just">
              <a:buNone/>
            </a:pPr>
            <a:endParaRPr lang="es-ES_tradnl" sz="2400" dirty="0" smtClean="0"/>
          </a:p>
          <a:p>
            <a:pPr marL="0" indent="0" algn="just">
              <a:buNone/>
            </a:pPr>
            <a:r>
              <a:rPr lang="es-ES_tradnl" sz="2400" dirty="0" smtClean="0"/>
              <a:t>C</a:t>
            </a:r>
            <a:r>
              <a:rPr lang="es-ES_tradnl" sz="2400" dirty="0" smtClean="0"/>
              <a:t>ontribuir </a:t>
            </a:r>
            <a:r>
              <a:rPr lang="es-ES_tradnl" sz="2400" dirty="0"/>
              <a:t>con </a:t>
            </a:r>
            <a:r>
              <a:rPr lang="es-ES" sz="2400" dirty="0"/>
              <a:t>el </a:t>
            </a:r>
            <a:r>
              <a:rPr lang="es-EC" sz="2400" dirty="0"/>
              <a:t>modelo territorial propuesto por el POT de Ibarra del 2012 ya que en el mismo existen programas y proyectos de reforestación y forestación con especies endémicas en el área de estudio.</a:t>
            </a:r>
            <a:endParaRPr lang="es-CO" sz="2400" dirty="0"/>
          </a:p>
          <a:p>
            <a:pPr algn="just"/>
            <a:endParaRPr lang="es-CO" dirty="0"/>
          </a:p>
        </p:txBody>
      </p:sp>
      <p:grpSp>
        <p:nvGrpSpPr>
          <p:cNvPr id="4" name="Grupo 3"/>
          <p:cNvGrpSpPr/>
          <p:nvPr/>
        </p:nvGrpSpPr>
        <p:grpSpPr>
          <a:xfrm>
            <a:off x="11233480" y="6652055"/>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137" y="2244600"/>
            <a:ext cx="3793863" cy="2685267"/>
          </a:xfrm>
          <a:prstGeom prst="rect">
            <a:avLst/>
          </a:prstGeom>
        </p:spPr>
      </p:pic>
    </p:spTree>
    <p:extLst>
      <p:ext uri="{BB962C8B-B14F-4D97-AF65-F5344CB8AC3E}">
        <p14:creationId xmlns:p14="http://schemas.microsoft.com/office/powerpoint/2010/main" val="5676066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50616" y="1204416"/>
            <a:ext cx="8830613" cy="4525963"/>
          </a:xfrm>
        </p:spPr>
        <p:txBody>
          <a:bodyPr/>
          <a:lstStyle/>
          <a:p>
            <a:pPr marL="0" indent="0" algn="just">
              <a:buNone/>
            </a:pPr>
            <a:r>
              <a:rPr lang="es-ES_tradnl" sz="2400" b="1" dirty="0"/>
              <a:t>Objetivo </a:t>
            </a:r>
            <a:r>
              <a:rPr lang="es-ES_tradnl" sz="2400" b="1" dirty="0" smtClean="0"/>
              <a:t>general de la propuesta</a:t>
            </a:r>
            <a:endParaRPr lang="es-CO" sz="2400" b="1" dirty="0"/>
          </a:p>
          <a:p>
            <a:pPr algn="just"/>
            <a:r>
              <a:rPr lang="es-ES_tradnl" sz="2400" dirty="0"/>
              <a:t>Desarrollar un proceso participativo para la recuperación de la estructura y funcionamiento del Bosque Protector Loma de Guayabillas, mejorando las condiciones del paisaje, que contribuyen al incremento de los bienes y servicios ambientales que estos brindan a la ciudad, mediante la implementación de procesos de restauración ecológica y herramientas de manejo del paisaje. </a:t>
            </a:r>
            <a:endParaRPr lang="es-CO" sz="2400" dirty="0"/>
          </a:p>
          <a:p>
            <a:pPr algn="just"/>
            <a:endParaRPr lang="es-CO" dirty="0"/>
          </a:p>
        </p:txBody>
      </p:sp>
      <p:grpSp>
        <p:nvGrpSpPr>
          <p:cNvPr id="4" name="Grupo 3"/>
          <p:cNvGrpSpPr/>
          <p:nvPr/>
        </p:nvGrpSpPr>
        <p:grpSpPr>
          <a:xfrm>
            <a:off x="11233480" y="6652055"/>
            <a:ext cx="946480" cy="206792"/>
            <a:chOff x="11233480" y="6639176"/>
            <a:chExt cx="946480" cy="206792"/>
          </a:xfrm>
        </p:grpSpPr>
        <p:pic>
          <p:nvPicPr>
            <p:cNvPr id="5" name="Imagen 4"/>
            <p:cNvPicPr>
              <a:picLocks noChangeAspect="1"/>
            </p:cNvPicPr>
            <p:nvPr/>
          </p:nvPicPr>
          <p:blipFill>
            <a:blip r:embed="rId3"/>
            <a:stretch>
              <a:fillRect/>
            </a:stretch>
          </p:blipFill>
          <p:spPr>
            <a:xfrm>
              <a:off x="11233480" y="6684043"/>
              <a:ext cx="457200" cy="161925"/>
            </a:xfrm>
            <a:prstGeom prst="rect">
              <a:avLst/>
            </a:prstGeom>
          </p:spPr>
        </p:pic>
        <p:pic>
          <p:nvPicPr>
            <p:cNvPr id="6" name="Imagen 5"/>
            <p:cNvPicPr>
              <a:picLocks noChangeAspect="1"/>
            </p:cNvPicPr>
            <p:nvPr/>
          </p:nvPicPr>
          <p:blipFill>
            <a:blip r:embed="rId3"/>
            <a:stretch>
              <a:fillRect/>
            </a:stretch>
          </p:blipFill>
          <p:spPr>
            <a:xfrm>
              <a:off x="11722760" y="6680784"/>
              <a:ext cx="457200" cy="161925"/>
            </a:xfrm>
            <a:prstGeom prst="rect">
              <a:avLst/>
            </a:prstGeom>
          </p:spPr>
        </p:pic>
        <p:pic>
          <p:nvPicPr>
            <p:cNvPr id="7" name="Imagen 6"/>
            <p:cNvPicPr>
              <a:picLocks noChangeAspect="1"/>
            </p:cNvPicPr>
            <p:nvPr/>
          </p:nvPicPr>
          <p:blipFill>
            <a:blip r:embed="rId3"/>
            <a:stretch>
              <a:fillRect/>
            </a:stretch>
          </p:blipFill>
          <p:spPr>
            <a:xfrm>
              <a:off x="11582400" y="6639176"/>
              <a:ext cx="457200" cy="161925"/>
            </a:xfrm>
            <a:prstGeom prst="rect">
              <a:avLst/>
            </a:prstGeom>
          </p:spPr>
        </p:pic>
        <p:pic>
          <p:nvPicPr>
            <p:cNvPr id="8" name="Imagen 7"/>
            <p:cNvPicPr>
              <a:picLocks noChangeAspect="1"/>
            </p:cNvPicPr>
            <p:nvPr/>
          </p:nvPicPr>
          <p:blipFill>
            <a:blip r:embed="rId3"/>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37889120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5468" y="515155"/>
            <a:ext cx="10476931" cy="5843021"/>
          </a:xfrm>
        </p:spPr>
        <p:txBody>
          <a:bodyPr>
            <a:noAutofit/>
          </a:bodyPr>
          <a:lstStyle/>
          <a:p>
            <a:pPr marL="0" indent="0" algn="just">
              <a:buNone/>
            </a:pPr>
            <a:r>
              <a:rPr lang="es-ES_tradnl" sz="2400" b="1" dirty="0"/>
              <a:t>Objetivos específicos</a:t>
            </a:r>
            <a:r>
              <a:rPr lang="es-ES_tradnl" sz="2400" dirty="0"/>
              <a:t> </a:t>
            </a:r>
            <a:endParaRPr lang="es-CO" sz="2400" dirty="0"/>
          </a:p>
          <a:p>
            <a:pPr lvl="0" algn="just"/>
            <a:r>
              <a:rPr lang="es-ES_tradnl" sz="2400" dirty="0"/>
              <a:t>Recuperar la estructura y función de las áreas destinadas a la restauración ecológica dentro del Bosque Protector Loma de Guayabillas.</a:t>
            </a:r>
            <a:endParaRPr lang="es-CO" sz="2400" dirty="0"/>
          </a:p>
          <a:p>
            <a:pPr lvl="0" algn="just"/>
            <a:r>
              <a:rPr lang="es-EC" sz="2400" dirty="0"/>
              <a:t>Implementar estrategias</a:t>
            </a:r>
            <a:r>
              <a:rPr lang="es-ES_tradnl" sz="2400" dirty="0"/>
              <a:t> de participación, apropiación, sensibilización y concienciación  hacía el tema de la restauración ecológica por parte de la ciudadela la Victoria haciendo énfasis en las familias que se encuentran en el área de influencia directa.  </a:t>
            </a:r>
            <a:endParaRPr lang="es-CO" sz="2400" dirty="0"/>
          </a:p>
          <a:p>
            <a:pPr lvl="0" algn="just"/>
            <a:r>
              <a:rPr lang="es-ES_tradnl" sz="2400" dirty="0" smtClean="0"/>
              <a:t>Promover </a:t>
            </a:r>
            <a:r>
              <a:rPr lang="es-ES_tradnl" sz="2400" dirty="0"/>
              <a:t>acciones de restauración ecológica participativa en torno a la recuperación de la vegetación nativa. </a:t>
            </a:r>
            <a:endParaRPr lang="es-CO" sz="2400" dirty="0"/>
          </a:p>
          <a:p>
            <a:pPr lvl="0" algn="just"/>
            <a:r>
              <a:rPr lang="es-ES_tradnl" sz="2400" dirty="0"/>
              <a:t>Colaborar en el fortalecimiento organizativo de las diferentes expresiones sociales.  </a:t>
            </a:r>
            <a:endParaRPr lang="es-CO" sz="2400" dirty="0"/>
          </a:p>
        </p:txBody>
      </p:sp>
      <p:grpSp>
        <p:nvGrpSpPr>
          <p:cNvPr id="4" name="Grupo 3"/>
          <p:cNvGrpSpPr/>
          <p:nvPr/>
        </p:nvGrpSpPr>
        <p:grpSpPr>
          <a:xfrm>
            <a:off x="11233480" y="6652055"/>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12890348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450761"/>
            <a:ext cx="10972800" cy="5675403"/>
          </a:xfrm>
        </p:spPr>
        <p:txBody>
          <a:bodyPr/>
          <a:lstStyle/>
          <a:p>
            <a:pPr marL="0" indent="0" algn="just">
              <a:buNone/>
            </a:pPr>
            <a:r>
              <a:rPr lang="es-CO" sz="2400" b="1" dirty="0"/>
              <a:t>Metas a corto plazo de la propuesta  </a:t>
            </a:r>
          </a:p>
          <a:p>
            <a:pPr algn="just"/>
            <a:r>
              <a:rPr lang="es-CO" sz="2400" dirty="0" smtClean="0"/>
              <a:t>Diseño </a:t>
            </a:r>
            <a:r>
              <a:rPr lang="es-CO" sz="2400" dirty="0"/>
              <a:t>e inicio de la ejecución de planes de aprovechamiento y reemplazo de la plantación de eucalipto por vegetación nativa.  </a:t>
            </a:r>
          </a:p>
          <a:p>
            <a:pPr algn="just"/>
            <a:r>
              <a:rPr lang="es-CO" sz="2400" dirty="0" smtClean="0"/>
              <a:t>Diseñar </a:t>
            </a:r>
            <a:r>
              <a:rPr lang="es-CO" sz="2400" dirty="0"/>
              <a:t>y ejecutar actividades que permitan contribuir al fortalecimiento organizativo de las diferentes expresiones sociales e iniciativas existentes en el área de influencia del Bosque Protector Loma de Guayabillas.</a:t>
            </a:r>
          </a:p>
          <a:p>
            <a:pPr algn="just"/>
            <a:r>
              <a:rPr lang="es-CO" sz="2400" dirty="0" smtClean="0"/>
              <a:t>Implementación </a:t>
            </a:r>
            <a:r>
              <a:rPr lang="es-CO" sz="2400" dirty="0"/>
              <a:t>de núcleos de restauración cuyos efectos positivos como negativos puedan ser monitoreados y evaluados en el tiempo. </a:t>
            </a:r>
          </a:p>
          <a:p>
            <a:pPr algn="just"/>
            <a:r>
              <a:rPr lang="es-CO" sz="2400" dirty="0" smtClean="0"/>
              <a:t>Inicio </a:t>
            </a:r>
            <a:r>
              <a:rPr lang="es-CO" sz="2400" dirty="0"/>
              <a:t>del monitoreo y registro de la recuperación del Bosque Protector Loma de Guayabillas.</a:t>
            </a:r>
          </a:p>
          <a:p>
            <a:pPr algn="just"/>
            <a:r>
              <a:rPr lang="es-CO" sz="2400" dirty="0" smtClean="0"/>
              <a:t>Talleres </a:t>
            </a:r>
            <a:r>
              <a:rPr lang="es-CO" sz="2400" dirty="0"/>
              <a:t>de sensibilización con los moradores de la ciudadela la Victoria y actores sociales. </a:t>
            </a:r>
          </a:p>
          <a:p>
            <a:pPr algn="just"/>
            <a:endParaRPr lang="es-CO" sz="2400" dirty="0"/>
          </a:p>
        </p:txBody>
      </p:sp>
      <p:grpSp>
        <p:nvGrpSpPr>
          <p:cNvPr id="4" name="Grupo 3"/>
          <p:cNvGrpSpPr/>
          <p:nvPr/>
        </p:nvGrpSpPr>
        <p:grpSpPr>
          <a:xfrm>
            <a:off x="11233480" y="6652055"/>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3373603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373487"/>
            <a:ext cx="10972800" cy="5752677"/>
          </a:xfrm>
        </p:spPr>
        <p:txBody>
          <a:bodyPr/>
          <a:lstStyle/>
          <a:p>
            <a:pPr marL="0" indent="0">
              <a:buNone/>
            </a:pPr>
            <a:r>
              <a:rPr lang="es-CO" sz="2400" b="1" dirty="0"/>
              <a:t>Metas a mediano plazo de la propuesta  </a:t>
            </a:r>
          </a:p>
          <a:p>
            <a:r>
              <a:rPr lang="es-CO" sz="2400" dirty="0" smtClean="0"/>
              <a:t>Planes </a:t>
            </a:r>
            <a:r>
              <a:rPr lang="es-CO" sz="2400" dirty="0"/>
              <a:t>de restauración de la plantación forestal en marcha con al menos el 50% de área en procesos de modificación. </a:t>
            </a:r>
          </a:p>
          <a:p>
            <a:r>
              <a:rPr lang="es-CO" sz="2400" dirty="0" smtClean="0"/>
              <a:t>Todos </a:t>
            </a:r>
            <a:r>
              <a:rPr lang="es-CO" sz="2400" dirty="0"/>
              <a:t>los habitantes del área de influencia directa del BPLG se han capacitado y unido al proyecto de restauración. </a:t>
            </a:r>
          </a:p>
          <a:p>
            <a:r>
              <a:rPr lang="es-CO" sz="2400" dirty="0" smtClean="0"/>
              <a:t>Se </a:t>
            </a:r>
            <a:r>
              <a:rPr lang="es-CO" sz="2400" dirty="0"/>
              <a:t>cuenta con documentos de fácil interpretación, como protocolos locales de restauración ecológica.</a:t>
            </a:r>
          </a:p>
          <a:p>
            <a:endParaRPr lang="es-CO" sz="2400" dirty="0"/>
          </a:p>
          <a:p>
            <a:endParaRPr lang="es-CO" sz="2400" dirty="0"/>
          </a:p>
          <a:p>
            <a:endParaRPr lang="es-CO" dirty="0"/>
          </a:p>
        </p:txBody>
      </p:sp>
      <p:grpSp>
        <p:nvGrpSpPr>
          <p:cNvPr id="4" name="Grupo 3"/>
          <p:cNvGrpSpPr/>
          <p:nvPr/>
        </p:nvGrpSpPr>
        <p:grpSpPr>
          <a:xfrm>
            <a:off x="11233480" y="6639176"/>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grpSp>
        <p:nvGrpSpPr>
          <p:cNvPr id="9" name="Grupo 8"/>
          <p:cNvGrpSpPr/>
          <p:nvPr/>
        </p:nvGrpSpPr>
        <p:grpSpPr>
          <a:xfrm>
            <a:off x="11233480" y="6652055"/>
            <a:ext cx="946480" cy="206792"/>
            <a:chOff x="11233480" y="6639176"/>
            <a:chExt cx="946480" cy="206792"/>
          </a:xfrm>
        </p:grpSpPr>
        <p:pic>
          <p:nvPicPr>
            <p:cNvPr id="10" name="Imagen 9"/>
            <p:cNvPicPr>
              <a:picLocks noChangeAspect="1"/>
            </p:cNvPicPr>
            <p:nvPr/>
          </p:nvPicPr>
          <p:blipFill>
            <a:blip r:embed="rId2"/>
            <a:stretch>
              <a:fillRect/>
            </a:stretch>
          </p:blipFill>
          <p:spPr>
            <a:xfrm>
              <a:off x="11233480" y="6684043"/>
              <a:ext cx="457200" cy="161925"/>
            </a:xfrm>
            <a:prstGeom prst="rect">
              <a:avLst/>
            </a:prstGeom>
          </p:spPr>
        </p:pic>
        <p:pic>
          <p:nvPicPr>
            <p:cNvPr id="11" name="Imagen 10"/>
            <p:cNvPicPr>
              <a:picLocks noChangeAspect="1"/>
            </p:cNvPicPr>
            <p:nvPr/>
          </p:nvPicPr>
          <p:blipFill>
            <a:blip r:embed="rId2"/>
            <a:stretch>
              <a:fillRect/>
            </a:stretch>
          </p:blipFill>
          <p:spPr>
            <a:xfrm>
              <a:off x="11722760" y="6680784"/>
              <a:ext cx="457200" cy="161925"/>
            </a:xfrm>
            <a:prstGeom prst="rect">
              <a:avLst/>
            </a:prstGeom>
          </p:spPr>
        </p:pic>
        <p:pic>
          <p:nvPicPr>
            <p:cNvPr id="12" name="Imagen 11"/>
            <p:cNvPicPr>
              <a:picLocks noChangeAspect="1"/>
            </p:cNvPicPr>
            <p:nvPr/>
          </p:nvPicPr>
          <p:blipFill>
            <a:blip r:embed="rId2"/>
            <a:stretch>
              <a:fillRect/>
            </a:stretch>
          </p:blipFill>
          <p:spPr>
            <a:xfrm>
              <a:off x="11582400" y="6639176"/>
              <a:ext cx="457200" cy="161925"/>
            </a:xfrm>
            <a:prstGeom prst="rect">
              <a:avLst/>
            </a:prstGeom>
          </p:spPr>
        </p:pic>
        <p:pic>
          <p:nvPicPr>
            <p:cNvPr id="13" name="Imagen 12"/>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6911699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927279"/>
            <a:ext cx="10972800" cy="5198885"/>
          </a:xfrm>
        </p:spPr>
        <p:txBody>
          <a:bodyPr/>
          <a:lstStyle/>
          <a:p>
            <a:pPr marL="0" indent="0">
              <a:buNone/>
            </a:pPr>
            <a:r>
              <a:rPr lang="es-CO" sz="2400" b="1" dirty="0"/>
              <a:t>Metas a largo plazo de la propuesta  </a:t>
            </a:r>
          </a:p>
          <a:p>
            <a:r>
              <a:rPr lang="es-CO" sz="2400" dirty="0" smtClean="0"/>
              <a:t>Planes </a:t>
            </a:r>
            <a:r>
              <a:rPr lang="es-CO" sz="2400" dirty="0"/>
              <a:t>de restauración de plantaciones forestales en marcha con el 100% de área en procesos de modificación.</a:t>
            </a:r>
          </a:p>
          <a:p>
            <a:r>
              <a:rPr lang="es-CO" sz="2400" dirty="0" smtClean="0"/>
              <a:t>Evidencias </a:t>
            </a:r>
            <a:r>
              <a:rPr lang="es-CO" sz="2400" dirty="0"/>
              <a:t>de impactos positivos efectivos sobre coberturas, estructura y función del BPLG. </a:t>
            </a:r>
          </a:p>
          <a:p>
            <a:r>
              <a:rPr lang="es-CO" sz="2400" dirty="0" smtClean="0"/>
              <a:t>El </a:t>
            </a:r>
            <a:r>
              <a:rPr lang="es-CO" sz="2400" dirty="0"/>
              <a:t>BPLG ha alcanzado un estado saludable de recuperación, los animales silvestres han regresado y se han recuperado sus hábitats. </a:t>
            </a:r>
          </a:p>
          <a:p>
            <a:endParaRPr lang="es-CO" dirty="0"/>
          </a:p>
        </p:txBody>
      </p:sp>
      <p:grpSp>
        <p:nvGrpSpPr>
          <p:cNvPr id="4" name="Grupo 3"/>
          <p:cNvGrpSpPr/>
          <p:nvPr/>
        </p:nvGrpSpPr>
        <p:grpSpPr>
          <a:xfrm>
            <a:off x="11233480" y="6652055"/>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3207788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es-CO" sz="2800" b="1" dirty="0"/>
              <a:t>Elaboración de diseños florísticos </a:t>
            </a:r>
          </a:p>
        </p:txBody>
      </p:sp>
      <p:sp>
        <p:nvSpPr>
          <p:cNvPr id="3" name="Marcador de contenido 2"/>
          <p:cNvSpPr>
            <a:spLocks noGrp="1"/>
          </p:cNvSpPr>
          <p:nvPr>
            <p:ph idx="1"/>
          </p:nvPr>
        </p:nvSpPr>
        <p:spPr/>
        <p:txBody>
          <a:bodyPr/>
          <a:lstStyle/>
          <a:p>
            <a:pPr marL="0" indent="0" algn="just">
              <a:buNone/>
            </a:pPr>
            <a:r>
              <a:rPr lang="es-CO" sz="2400" dirty="0" smtClean="0"/>
              <a:t>Se </a:t>
            </a:r>
            <a:r>
              <a:rPr lang="es-CO" sz="2400" dirty="0"/>
              <a:t>consideró la conformación del estrato arbustivo para la estimulación de la sucesión </a:t>
            </a:r>
            <a:r>
              <a:rPr lang="es-CO" sz="2400" dirty="0" smtClean="0"/>
              <a:t>vegetal</a:t>
            </a:r>
          </a:p>
          <a:p>
            <a:pPr marL="0" indent="0" algn="just">
              <a:buNone/>
            </a:pPr>
            <a:endParaRPr lang="es-CO" sz="2400" dirty="0" smtClean="0"/>
          </a:p>
          <a:p>
            <a:pPr marL="0" indent="0" algn="just">
              <a:buNone/>
            </a:pPr>
            <a:r>
              <a:rPr lang="es-CO" sz="2400" dirty="0"/>
              <a:t>La selección de las especies se desarrolló en base al conocimiento de los habitantes entrevistados, el criterio de especies "multipropósito" fundamental para el desarrollo sostenible y la zona de vida analizada Bosque Seco Montano Bajo y Matorral Húmedo Montano. </a:t>
            </a:r>
            <a:endParaRPr lang="es-CO" sz="2400" dirty="0" smtClean="0"/>
          </a:p>
          <a:p>
            <a:pPr marL="0" indent="0" algn="just">
              <a:buNone/>
            </a:pPr>
            <a:endParaRPr lang="es-CO" sz="2400" dirty="0" smtClean="0"/>
          </a:p>
          <a:p>
            <a:pPr marL="0" indent="0" algn="just">
              <a:buNone/>
            </a:pPr>
            <a:r>
              <a:rPr lang="es-CO" sz="2400" dirty="0" smtClean="0"/>
              <a:t>Aplicación de filtro </a:t>
            </a:r>
            <a:r>
              <a:rPr lang="es-CO" sz="2400" dirty="0"/>
              <a:t>de selección </a:t>
            </a:r>
            <a:r>
              <a:rPr lang="es-CO" sz="2400" dirty="0" smtClean="0"/>
              <a:t>correspondiente al </a:t>
            </a:r>
            <a:r>
              <a:rPr lang="es-CO" sz="2400" dirty="0"/>
              <a:t>rango altitudinal del área que se encuentra entre 2240-2360 </a:t>
            </a:r>
            <a:r>
              <a:rPr lang="es-CO" sz="2400" dirty="0" smtClean="0"/>
              <a:t>msnm. </a:t>
            </a:r>
          </a:p>
        </p:txBody>
      </p:sp>
      <p:grpSp>
        <p:nvGrpSpPr>
          <p:cNvPr id="4" name="Grupo 3"/>
          <p:cNvGrpSpPr/>
          <p:nvPr/>
        </p:nvGrpSpPr>
        <p:grpSpPr>
          <a:xfrm>
            <a:off x="11233480" y="6652055"/>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l="8686" r="15259"/>
          <a:stretch/>
        </p:blipFill>
        <p:spPr>
          <a:xfrm>
            <a:off x="10565997" y="5324454"/>
            <a:ext cx="1626003" cy="1603419"/>
          </a:xfrm>
          <a:prstGeom prst="ellipse">
            <a:avLst/>
          </a:prstGeom>
          <a:ln>
            <a:noFill/>
          </a:ln>
          <a:effectLst>
            <a:softEdge rad="112500"/>
          </a:effectLst>
        </p:spPr>
      </p:pic>
    </p:spTree>
    <p:extLst>
      <p:ext uri="{BB962C8B-B14F-4D97-AF65-F5344CB8AC3E}">
        <p14:creationId xmlns:p14="http://schemas.microsoft.com/office/powerpoint/2010/main" val="13552728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55821" y="1443790"/>
            <a:ext cx="8807115" cy="4525963"/>
          </a:xfrm>
        </p:spPr>
        <p:txBody>
          <a:bodyPr/>
          <a:lstStyle/>
          <a:p>
            <a:pPr marL="0" indent="0">
              <a:buNone/>
            </a:pPr>
            <a:r>
              <a:rPr lang="es-CO" sz="2200" b="1" u="sng" dirty="0" smtClean="0"/>
              <a:t>PREGUNTAS DIRECTRICES </a:t>
            </a:r>
          </a:p>
          <a:p>
            <a:pPr algn="just"/>
            <a:r>
              <a:rPr lang="es-ES_tradnl" sz="2200" dirty="0">
                <a:solidFill>
                  <a:schemeClr val="tx1">
                    <a:lumMod val="95000"/>
                    <a:lumOff val="5000"/>
                  </a:schemeClr>
                </a:solidFill>
              </a:rPr>
              <a:t>¿Cuál será el nivel de aceptación del proyecto por parte de los habitantes de la Victoria?</a:t>
            </a:r>
            <a:endParaRPr lang="es-CO" sz="2200" dirty="0">
              <a:solidFill>
                <a:schemeClr val="tx1">
                  <a:lumMod val="95000"/>
                  <a:lumOff val="5000"/>
                </a:schemeClr>
              </a:solidFill>
            </a:endParaRPr>
          </a:p>
          <a:p>
            <a:pPr lvl="0" algn="just"/>
            <a:r>
              <a:rPr lang="es-ES_tradnl" sz="2200" dirty="0">
                <a:solidFill>
                  <a:schemeClr val="tx1">
                    <a:lumMod val="95000"/>
                    <a:lumOff val="5000"/>
                  </a:schemeClr>
                </a:solidFill>
              </a:rPr>
              <a:t>¿Cuáles son los factores limitantes y tensionantes que</a:t>
            </a:r>
            <a:r>
              <a:rPr lang="es-EC" sz="2200" dirty="0">
                <a:solidFill>
                  <a:schemeClr val="tx1">
                    <a:lumMod val="95000"/>
                    <a:lumOff val="5000"/>
                  </a:schemeClr>
                </a:solidFill>
              </a:rPr>
              <a:t> impiden el buen desarrollo de las plantas locales como también de las plantas con las que se procede a la reforestación?</a:t>
            </a:r>
            <a:r>
              <a:rPr lang="es-ES_tradnl" sz="2200" dirty="0">
                <a:solidFill>
                  <a:schemeClr val="tx1">
                    <a:lumMod val="95000"/>
                    <a:lumOff val="5000"/>
                  </a:schemeClr>
                </a:solidFill>
              </a:rPr>
              <a:t> </a:t>
            </a:r>
            <a:endParaRPr lang="es-CO" sz="2200" dirty="0">
              <a:solidFill>
                <a:schemeClr val="tx1">
                  <a:lumMod val="95000"/>
                  <a:lumOff val="5000"/>
                </a:schemeClr>
              </a:solidFill>
            </a:endParaRPr>
          </a:p>
          <a:p>
            <a:endParaRPr lang="es-CO" sz="2200" dirty="0"/>
          </a:p>
        </p:txBody>
      </p:sp>
      <p:grpSp>
        <p:nvGrpSpPr>
          <p:cNvPr id="4" name="Grupo 3"/>
          <p:cNvGrpSpPr/>
          <p:nvPr/>
        </p:nvGrpSpPr>
        <p:grpSpPr>
          <a:xfrm>
            <a:off x="11233480" y="6639176"/>
            <a:ext cx="946480" cy="206792"/>
            <a:chOff x="11233480" y="6627144"/>
            <a:chExt cx="946480" cy="206792"/>
          </a:xfrm>
        </p:grpSpPr>
        <p:pic>
          <p:nvPicPr>
            <p:cNvPr id="5" name="Imagen 4"/>
            <p:cNvPicPr>
              <a:picLocks noChangeAspect="1"/>
            </p:cNvPicPr>
            <p:nvPr/>
          </p:nvPicPr>
          <p:blipFill>
            <a:blip r:embed="rId2"/>
            <a:stretch>
              <a:fillRect/>
            </a:stretch>
          </p:blipFill>
          <p:spPr>
            <a:xfrm>
              <a:off x="11233480" y="6672011"/>
              <a:ext cx="457200" cy="161925"/>
            </a:xfrm>
            <a:prstGeom prst="rect">
              <a:avLst/>
            </a:prstGeom>
          </p:spPr>
        </p:pic>
        <p:pic>
          <p:nvPicPr>
            <p:cNvPr id="6" name="Imagen 5"/>
            <p:cNvPicPr>
              <a:picLocks noChangeAspect="1"/>
            </p:cNvPicPr>
            <p:nvPr/>
          </p:nvPicPr>
          <p:blipFill>
            <a:blip r:embed="rId2"/>
            <a:stretch>
              <a:fillRect/>
            </a:stretch>
          </p:blipFill>
          <p:spPr>
            <a:xfrm>
              <a:off x="11722760" y="6668752"/>
              <a:ext cx="457200" cy="161925"/>
            </a:xfrm>
            <a:prstGeom prst="rect">
              <a:avLst/>
            </a:prstGeom>
          </p:spPr>
        </p:pic>
        <p:pic>
          <p:nvPicPr>
            <p:cNvPr id="7" name="Imagen 6"/>
            <p:cNvPicPr>
              <a:picLocks noChangeAspect="1"/>
            </p:cNvPicPr>
            <p:nvPr/>
          </p:nvPicPr>
          <p:blipFill>
            <a:blip r:embed="rId2"/>
            <a:stretch>
              <a:fillRect/>
            </a:stretch>
          </p:blipFill>
          <p:spPr>
            <a:xfrm>
              <a:off x="11582400" y="6627144"/>
              <a:ext cx="457200" cy="161925"/>
            </a:xfrm>
            <a:prstGeom prst="rect">
              <a:avLst/>
            </a:prstGeom>
          </p:spPr>
        </p:pic>
        <p:pic>
          <p:nvPicPr>
            <p:cNvPr id="8" name="Imagen 7"/>
            <p:cNvPicPr>
              <a:picLocks noChangeAspect="1"/>
            </p:cNvPicPr>
            <p:nvPr/>
          </p:nvPicPr>
          <p:blipFill>
            <a:blip r:embed="rId2"/>
            <a:stretch>
              <a:fillRect/>
            </a:stretch>
          </p:blipFill>
          <p:spPr>
            <a:xfrm>
              <a:off x="11275584" y="6635916"/>
              <a:ext cx="457200" cy="161925"/>
            </a:xfrm>
            <a:prstGeom prst="rect">
              <a:avLst/>
            </a:prstGeom>
          </p:spPr>
        </p:pic>
      </p:grpSp>
    </p:spTree>
    <p:extLst>
      <p:ext uri="{BB962C8B-B14F-4D97-AF65-F5344CB8AC3E}">
        <p14:creationId xmlns:p14="http://schemas.microsoft.com/office/powerpoint/2010/main" val="30423491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566671"/>
            <a:ext cx="10972800" cy="5559494"/>
          </a:xfrm>
        </p:spPr>
        <p:txBody>
          <a:bodyPr/>
          <a:lstStyle/>
          <a:p>
            <a:pPr marL="0" indent="0" algn="just">
              <a:buNone/>
            </a:pPr>
            <a:r>
              <a:rPr lang="es-ES_tradnl" sz="2400" dirty="0" smtClean="0"/>
              <a:t>Segundo filtro </a:t>
            </a:r>
            <a:r>
              <a:rPr lang="es-ES_tradnl" sz="2400" dirty="0"/>
              <a:t>en la que se verificó la función principal en cuanto a restauración y protección de suelos, asegurando de esta forma el restablecimiento de la funcionalidad del ecosistema; además, de su capacidad para desarrollar un enriquecimiento </a:t>
            </a:r>
            <a:r>
              <a:rPr lang="es-ES_tradnl" sz="2400" dirty="0" smtClean="0"/>
              <a:t>florístico mediante la aplicación de la </a:t>
            </a:r>
            <a:r>
              <a:rPr lang="es-CO" sz="2400" dirty="0" smtClean="0"/>
              <a:t>matriz </a:t>
            </a:r>
            <a:r>
              <a:rPr lang="es-CO" sz="2400" dirty="0"/>
              <a:t>del </a:t>
            </a:r>
            <a:r>
              <a:rPr lang="es-CO" sz="2400" dirty="0" smtClean="0"/>
              <a:t>criterio. </a:t>
            </a:r>
          </a:p>
          <a:p>
            <a:pPr marL="0" indent="0" algn="just">
              <a:buNone/>
            </a:pPr>
            <a:endParaRPr lang="es-CO" sz="2400" dirty="0" smtClean="0"/>
          </a:p>
          <a:p>
            <a:pPr marL="0" indent="0" algn="just">
              <a:buNone/>
            </a:pPr>
            <a:r>
              <a:rPr lang="es-CO" sz="2400" dirty="0" smtClean="0"/>
              <a:t>Al </a:t>
            </a:r>
            <a:r>
              <a:rPr lang="es-CO" sz="2400" dirty="0"/>
              <a:t>calificar todos los criterios se obtuvo </a:t>
            </a:r>
            <a:r>
              <a:rPr lang="es-CO" sz="2400" dirty="0" smtClean="0"/>
              <a:t>dos </a:t>
            </a:r>
            <a:r>
              <a:rPr lang="es-CO" sz="2400" dirty="0"/>
              <a:t>especies </a:t>
            </a:r>
            <a:r>
              <a:rPr lang="es-CO" sz="2400" dirty="0" smtClean="0"/>
              <a:t>con </a:t>
            </a:r>
            <a:r>
              <a:rPr lang="es-CO" sz="2400" dirty="0"/>
              <a:t>potencial alto: </a:t>
            </a:r>
            <a:r>
              <a:rPr lang="es-CO" sz="2400" dirty="0" smtClean="0"/>
              <a:t>aliso </a:t>
            </a:r>
            <a:r>
              <a:rPr lang="es-CO" sz="2400" i="1" dirty="0" smtClean="0"/>
              <a:t>(</a:t>
            </a:r>
            <a:r>
              <a:rPr lang="es-CO" sz="2400" i="1" dirty="0" err="1" smtClean="0"/>
              <a:t>Alnus</a:t>
            </a:r>
            <a:r>
              <a:rPr lang="es-CO" sz="2400" i="1" dirty="0" smtClean="0"/>
              <a:t> </a:t>
            </a:r>
            <a:r>
              <a:rPr lang="es-CO" sz="2400" i="1" dirty="0" err="1" smtClean="0"/>
              <a:t>acuminata</a:t>
            </a:r>
            <a:r>
              <a:rPr lang="es-CO" sz="2400" i="1" dirty="0" smtClean="0"/>
              <a:t>) </a:t>
            </a:r>
            <a:r>
              <a:rPr lang="es-CO" sz="2400" dirty="0"/>
              <a:t>y </a:t>
            </a:r>
            <a:r>
              <a:rPr lang="es-CO" sz="2400" dirty="0" smtClean="0"/>
              <a:t>molle </a:t>
            </a:r>
            <a:r>
              <a:rPr lang="es-CO" sz="2400" i="1" dirty="0" smtClean="0"/>
              <a:t>(</a:t>
            </a:r>
            <a:r>
              <a:rPr lang="es-CO" sz="2400" i="1" dirty="0" err="1" smtClean="0"/>
              <a:t>Schinus</a:t>
            </a:r>
            <a:r>
              <a:rPr lang="es-CO" sz="2400" i="1" dirty="0" smtClean="0"/>
              <a:t> molle)</a:t>
            </a:r>
            <a:r>
              <a:rPr lang="es-CO" sz="2400" dirty="0" smtClean="0"/>
              <a:t>; </a:t>
            </a:r>
            <a:r>
              <a:rPr lang="es-CO" sz="2400" dirty="0"/>
              <a:t>mientras que diecisiete especies tienen un potencial medio: </a:t>
            </a:r>
            <a:r>
              <a:rPr lang="es-CO" sz="2400" dirty="0" smtClean="0"/>
              <a:t>jacaranda (</a:t>
            </a:r>
            <a:r>
              <a:rPr lang="es-CO" sz="2400" i="1" dirty="0" smtClean="0"/>
              <a:t>Jacaranda </a:t>
            </a:r>
            <a:r>
              <a:rPr lang="es-CO" sz="2400" i="1" dirty="0" err="1" smtClean="0"/>
              <a:t>mimosifolia</a:t>
            </a:r>
            <a:r>
              <a:rPr lang="es-CO" sz="2400" i="1" dirty="0" smtClean="0"/>
              <a:t>)</a:t>
            </a:r>
            <a:r>
              <a:rPr lang="es-CO" sz="2400" dirty="0" smtClean="0"/>
              <a:t>, </a:t>
            </a:r>
            <a:r>
              <a:rPr lang="es-CO" sz="2400" dirty="0" err="1" smtClean="0"/>
              <a:t>cholán</a:t>
            </a:r>
            <a:r>
              <a:rPr lang="es-CO" sz="2400" dirty="0" smtClean="0"/>
              <a:t> </a:t>
            </a:r>
            <a:r>
              <a:rPr lang="es-CO" sz="2400" i="1" dirty="0" smtClean="0"/>
              <a:t>(</a:t>
            </a:r>
            <a:r>
              <a:rPr lang="es-CO" sz="2400" i="1" dirty="0" err="1" smtClean="0"/>
              <a:t>Tecoma</a:t>
            </a:r>
            <a:r>
              <a:rPr lang="es-CO" sz="2400" i="1" dirty="0" smtClean="0"/>
              <a:t> </a:t>
            </a:r>
            <a:r>
              <a:rPr lang="es-CO" sz="2400" i="1" dirty="0" err="1" smtClean="0"/>
              <a:t>stans</a:t>
            </a:r>
            <a:r>
              <a:rPr lang="es-CO" sz="2400" i="1" dirty="0" smtClean="0"/>
              <a:t>)</a:t>
            </a:r>
            <a:r>
              <a:rPr lang="es-CO" sz="2400" dirty="0" smtClean="0"/>
              <a:t>, cedrillo </a:t>
            </a:r>
            <a:r>
              <a:rPr lang="es-CO" sz="2400" i="1" dirty="0" smtClean="0"/>
              <a:t>(</a:t>
            </a:r>
            <a:r>
              <a:rPr lang="es-CO" sz="2400" i="1" dirty="0" err="1" smtClean="0"/>
              <a:t>Phyllanthus</a:t>
            </a:r>
            <a:r>
              <a:rPr lang="es-CO" sz="2400" i="1" dirty="0" smtClean="0"/>
              <a:t> </a:t>
            </a:r>
            <a:r>
              <a:rPr lang="es-CO" sz="2400" i="1" dirty="0" err="1" smtClean="0"/>
              <a:t>salviifolius</a:t>
            </a:r>
            <a:r>
              <a:rPr lang="es-CO" sz="2400" i="1" dirty="0" smtClean="0"/>
              <a:t>), </a:t>
            </a:r>
            <a:r>
              <a:rPr lang="es-CO" sz="2400" dirty="0" smtClean="0"/>
              <a:t>espino </a:t>
            </a:r>
            <a:r>
              <a:rPr lang="es-CO" sz="2400" i="1" dirty="0" smtClean="0"/>
              <a:t>(Mimosa </a:t>
            </a:r>
            <a:r>
              <a:rPr lang="es-CO" sz="2400" i="1" dirty="0" err="1" smtClean="0"/>
              <a:t>quitensis</a:t>
            </a:r>
            <a:r>
              <a:rPr lang="es-CO" sz="2400" i="1" dirty="0"/>
              <a:t>)</a:t>
            </a:r>
            <a:r>
              <a:rPr lang="es-CO" sz="2400" i="1" dirty="0" smtClean="0"/>
              <a:t>, </a:t>
            </a:r>
            <a:r>
              <a:rPr lang="es-CO" sz="2400" dirty="0" smtClean="0"/>
              <a:t>guarango </a:t>
            </a:r>
            <a:r>
              <a:rPr lang="es-CO" sz="2400" i="1" dirty="0" smtClean="0"/>
              <a:t>(</a:t>
            </a:r>
            <a:r>
              <a:rPr lang="es-CO" sz="2400" i="1" dirty="0" err="1" smtClean="0"/>
              <a:t>Caesalpinea</a:t>
            </a:r>
            <a:r>
              <a:rPr lang="es-CO" sz="2400" i="1" dirty="0" smtClean="0"/>
              <a:t> </a:t>
            </a:r>
            <a:r>
              <a:rPr lang="es-CO" sz="2400" i="1" dirty="0" err="1" smtClean="0"/>
              <a:t>spinosa</a:t>
            </a:r>
            <a:r>
              <a:rPr lang="es-CO" sz="2400" i="1" dirty="0" smtClean="0"/>
              <a:t>), </a:t>
            </a:r>
            <a:r>
              <a:rPr lang="es-CO" sz="2400" dirty="0" err="1" smtClean="0"/>
              <a:t>porotón</a:t>
            </a:r>
            <a:r>
              <a:rPr lang="es-CO" sz="2400" dirty="0" smtClean="0"/>
              <a:t> </a:t>
            </a:r>
            <a:r>
              <a:rPr lang="es-CO" sz="2400" i="1" dirty="0" smtClean="0"/>
              <a:t>(</a:t>
            </a:r>
            <a:r>
              <a:rPr lang="es-CO" sz="2400" i="1" dirty="0" err="1" smtClean="0"/>
              <a:t>Erythrina</a:t>
            </a:r>
            <a:r>
              <a:rPr lang="es-CO" sz="2400" i="1" dirty="0" smtClean="0"/>
              <a:t> </a:t>
            </a:r>
            <a:r>
              <a:rPr lang="es-CO" sz="2400" i="1" dirty="0" err="1" smtClean="0"/>
              <a:t>edulis</a:t>
            </a:r>
            <a:r>
              <a:rPr lang="es-CO" sz="2400" i="1" dirty="0" smtClean="0"/>
              <a:t>), </a:t>
            </a:r>
            <a:r>
              <a:rPr lang="es-CO" sz="2400" dirty="0" smtClean="0"/>
              <a:t>guaba </a:t>
            </a:r>
            <a:r>
              <a:rPr lang="es-CO" sz="2400" i="1" dirty="0" smtClean="0"/>
              <a:t>(Inga </a:t>
            </a:r>
            <a:r>
              <a:rPr lang="es-CO" sz="2400" i="1" dirty="0" err="1" smtClean="0"/>
              <a:t>sp</a:t>
            </a:r>
            <a:r>
              <a:rPr lang="es-CO" sz="2400" i="1" dirty="0" smtClean="0"/>
              <a:t>.), </a:t>
            </a:r>
            <a:r>
              <a:rPr lang="es-CO" sz="2400" dirty="0" err="1" smtClean="0"/>
              <a:t>leucaena</a:t>
            </a:r>
            <a:r>
              <a:rPr lang="es-CO" sz="2400" dirty="0" smtClean="0"/>
              <a:t> (</a:t>
            </a:r>
            <a:r>
              <a:rPr lang="es-CO" sz="2400" dirty="0" err="1" smtClean="0"/>
              <a:t>Leucaena</a:t>
            </a:r>
            <a:r>
              <a:rPr lang="es-CO" sz="2400" dirty="0" smtClean="0"/>
              <a:t> </a:t>
            </a:r>
            <a:r>
              <a:rPr lang="es-CO" sz="2400" dirty="0" err="1" smtClean="0"/>
              <a:t>leucocephala</a:t>
            </a:r>
            <a:r>
              <a:rPr lang="es-CO" sz="2400" dirty="0" smtClean="0"/>
              <a:t>), nogal (</a:t>
            </a:r>
            <a:r>
              <a:rPr lang="es-CO" sz="2400" i="1" dirty="0" err="1" smtClean="0"/>
              <a:t>Juglans</a:t>
            </a:r>
            <a:r>
              <a:rPr lang="es-CO" sz="2400" i="1" dirty="0" smtClean="0"/>
              <a:t> </a:t>
            </a:r>
            <a:r>
              <a:rPr lang="es-CO" sz="2400" i="1" dirty="0" err="1" smtClean="0"/>
              <a:t>neotropica</a:t>
            </a:r>
            <a:r>
              <a:rPr lang="es-CO" sz="2400" i="1" dirty="0" smtClean="0"/>
              <a:t>), </a:t>
            </a:r>
            <a:r>
              <a:rPr lang="es-CO" sz="2400" dirty="0" smtClean="0"/>
              <a:t>capulí </a:t>
            </a:r>
            <a:r>
              <a:rPr lang="es-CO" sz="2400" i="1" dirty="0" smtClean="0"/>
              <a:t>(</a:t>
            </a:r>
            <a:r>
              <a:rPr lang="es-CO" sz="2400" i="1" dirty="0" err="1" smtClean="0"/>
              <a:t>Prunus</a:t>
            </a:r>
            <a:r>
              <a:rPr lang="es-CO" sz="2400" i="1" dirty="0" smtClean="0"/>
              <a:t> serótina)</a:t>
            </a:r>
            <a:r>
              <a:rPr lang="es-CO" sz="2400" dirty="0" smtClean="0"/>
              <a:t>, arrayán </a:t>
            </a:r>
            <a:r>
              <a:rPr lang="es-CO" sz="2400" i="1" dirty="0" smtClean="0"/>
              <a:t>(</a:t>
            </a:r>
            <a:r>
              <a:rPr lang="es-CO" sz="2400" i="1" dirty="0" err="1" smtClean="0"/>
              <a:t>Myrcianthes</a:t>
            </a:r>
            <a:r>
              <a:rPr lang="es-CO" sz="2400" i="1" dirty="0" smtClean="0"/>
              <a:t> </a:t>
            </a:r>
            <a:r>
              <a:rPr lang="es-CO" sz="2400" i="1" dirty="0" err="1" smtClean="0"/>
              <a:t>rhopaloides</a:t>
            </a:r>
            <a:r>
              <a:rPr lang="es-CO" sz="2400" i="1" dirty="0" smtClean="0"/>
              <a:t>), </a:t>
            </a:r>
            <a:r>
              <a:rPr lang="es-CO" sz="2400" dirty="0" smtClean="0"/>
              <a:t>chilca </a:t>
            </a:r>
            <a:r>
              <a:rPr lang="es-CO" sz="2400" i="1" dirty="0" smtClean="0"/>
              <a:t>(</a:t>
            </a:r>
            <a:r>
              <a:rPr lang="es-CO" sz="2400" i="1" dirty="0" err="1" smtClean="0"/>
              <a:t>Baccharis</a:t>
            </a:r>
            <a:r>
              <a:rPr lang="es-CO" sz="2400" i="1" dirty="0" smtClean="0"/>
              <a:t> latifolia), </a:t>
            </a:r>
            <a:r>
              <a:rPr lang="es-CO" sz="2400" dirty="0" smtClean="0"/>
              <a:t>marco </a:t>
            </a:r>
            <a:r>
              <a:rPr lang="es-CO" sz="2400" i="1" dirty="0" smtClean="0"/>
              <a:t>(Ambrosia </a:t>
            </a:r>
            <a:r>
              <a:rPr lang="es-CO" sz="2400" i="1" dirty="0" err="1" smtClean="0"/>
              <a:t>arborescens</a:t>
            </a:r>
            <a:r>
              <a:rPr lang="es-CO" sz="2400" i="1" dirty="0" smtClean="0"/>
              <a:t>)</a:t>
            </a:r>
            <a:r>
              <a:rPr lang="es-CO" sz="2400" dirty="0" smtClean="0"/>
              <a:t>, </a:t>
            </a:r>
            <a:r>
              <a:rPr lang="es-CO" sz="2400" dirty="0" err="1" smtClean="0"/>
              <a:t>mosquera</a:t>
            </a:r>
            <a:r>
              <a:rPr lang="es-CO" sz="2400" dirty="0" smtClean="0"/>
              <a:t> </a:t>
            </a:r>
            <a:r>
              <a:rPr lang="es-CO" sz="2400" i="1" dirty="0" smtClean="0"/>
              <a:t>(</a:t>
            </a:r>
            <a:r>
              <a:rPr lang="es-CO" sz="2400" i="1" dirty="0" err="1" smtClean="0"/>
              <a:t>Croton</a:t>
            </a:r>
            <a:r>
              <a:rPr lang="es-CO" sz="2400" i="1" dirty="0" smtClean="0"/>
              <a:t> </a:t>
            </a:r>
            <a:r>
              <a:rPr lang="es-CO" sz="2400" i="1" dirty="0" err="1" smtClean="0"/>
              <a:t>wagneri</a:t>
            </a:r>
            <a:r>
              <a:rPr lang="es-CO" sz="2400" i="1" dirty="0" smtClean="0"/>
              <a:t>), </a:t>
            </a:r>
            <a:r>
              <a:rPr lang="es-CO" sz="2400" dirty="0" smtClean="0"/>
              <a:t>mora amarilla </a:t>
            </a:r>
            <a:r>
              <a:rPr lang="es-CO" sz="2400" i="1" dirty="0" smtClean="0"/>
              <a:t>(</a:t>
            </a:r>
            <a:r>
              <a:rPr lang="es-CO" sz="2400" i="1" dirty="0" err="1" smtClean="0"/>
              <a:t>Rubus</a:t>
            </a:r>
            <a:r>
              <a:rPr lang="es-CO" sz="2400" i="1" dirty="0" smtClean="0"/>
              <a:t> </a:t>
            </a:r>
            <a:r>
              <a:rPr lang="es-CO" sz="2400" i="1" dirty="0" err="1" smtClean="0"/>
              <a:t>ellipticus</a:t>
            </a:r>
            <a:r>
              <a:rPr lang="es-CO" sz="2400" i="1" dirty="0" smtClean="0"/>
              <a:t>), </a:t>
            </a:r>
            <a:r>
              <a:rPr lang="es-CO" sz="2400" dirty="0" err="1" smtClean="0"/>
              <a:t>chamana</a:t>
            </a:r>
            <a:r>
              <a:rPr lang="es-CO" sz="2400" dirty="0" smtClean="0"/>
              <a:t> </a:t>
            </a:r>
            <a:r>
              <a:rPr lang="es-CO" sz="2400" i="1" dirty="0" smtClean="0"/>
              <a:t>(</a:t>
            </a:r>
            <a:r>
              <a:rPr lang="es-CO" sz="2400" i="1" dirty="0" err="1" smtClean="0"/>
              <a:t>Dodonaea</a:t>
            </a:r>
            <a:r>
              <a:rPr lang="es-CO" sz="2400" i="1" dirty="0" smtClean="0"/>
              <a:t> viscosa), </a:t>
            </a:r>
            <a:r>
              <a:rPr lang="es-CO" sz="2400" dirty="0" err="1" smtClean="0"/>
              <a:t>arupo</a:t>
            </a:r>
            <a:r>
              <a:rPr lang="es-CO" sz="2400" dirty="0" smtClean="0"/>
              <a:t> </a:t>
            </a:r>
            <a:r>
              <a:rPr lang="es-CO" sz="2400" i="1" dirty="0" smtClean="0"/>
              <a:t>(</a:t>
            </a:r>
            <a:r>
              <a:rPr lang="es-CO" sz="2400" i="1" dirty="0" err="1" smtClean="0"/>
              <a:t>Chionanthus</a:t>
            </a:r>
            <a:r>
              <a:rPr lang="es-CO" sz="2400" i="1" dirty="0" smtClean="0"/>
              <a:t> </a:t>
            </a:r>
            <a:r>
              <a:rPr lang="es-CO" sz="2400" i="1" dirty="0" err="1" smtClean="0"/>
              <a:t>pubescens</a:t>
            </a:r>
            <a:r>
              <a:rPr lang="es-CO" sz="2400" i="1" dirty="0" smtClean="0"/>
              <a:t>)</a:t>
            </a:r>
            <a:r>
              <a:rPr lang="es-CO" sz="2400" dirty="0" smtClean="0"/>
              <a:t>, </a:t>
            </a:r>
            <a:r>
              <a:rPr lang="es-CO" sz="2400" dirty="0"/>
              <a:t>y </a:t>
            </a:r>
            <a:r>
              <a:rPr lang="es-CO" sz="2400" dirty="0" smtClean="0"/>
              <a:t>unas </a:t>
            </a:r>
            <a:r>
              <a:rPr lang="es-CO" sz="2400" dirty="0"/>
              <a:t>cinco especies restantes cuentan con un potencial bajo. </a:t>
            </a:r>
            <a:endParaRPr lang="es-CO" sz="2400" dirty="0" smtClean="0"/>
          </a:p>
          <a:p>
            <a:pPr marL="0" indent="0" algn="just">
              <a:buNone/>
            </a:pPr>
            <a:endParaRPr lang="es-CO" sz="2400" dirty="0"/>
          </a:p>
          <a:p>
            <a:pPr algn="just"/>
            <a:endParaRPr lang="es-CO" dirty="0"/>
          </a:p>
        </p:txBody>
      </p:sp>
      <p:grpSp>
        <p:nvGrpSpPr>
          <p:cNvPr id="4" name="Grupo 3"/>
          <p:cNvGrpSpPr/>
          <p:nvPr/>
        </p:nvGrpSpPr>
        <p:grpSpPr>
          <a:xfrm>
            <a:off x="11233480" y="6652055"/>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3638203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2" rtl="0">
              <a:lnSpc>
                <a:spcPct val="85000"/>
              </a:lnSpc>
              <a:spcBef>
                <a:spcPct val="0"/>
              </a:spcBef>
            </a:pPr>
            <a:r>
              <a:rPr lang="es-EC" sz="2800" b="1" dirty="0" smtClean="0"/>
              <a:t>Arreglo </a:t>
            </a:r>
            <a:r>
              <a:rPr lang="es-EC" sz="2800" b="1" dirty="0"/>
              <a:t>de los diseños florísticos </a:t>
            </a:r>
            <a:endParaRPr lang="es-CO" sz="2800" dirty="0"/>
          </a:p>
        </p:txBody>
      </p:sp>
      <p:sp>
        <p:nvSpPr>
          <p:cNvPr id="3" name="Marcador de contenido 2"/>
          <p:cNvSpPr>
            <a:spLocks noGrp="1"/>
          </p:cNvSpPr>
          <p:nvPr>
            <p:ph idx="1"/>
          </p:nvPr>
        </p:nvSpPr>
        <p:spPr>
          <a:xfrm>
            <a:off x="609600" y="1184857"/>
            <a:ext cx="10972800" cy="4941308"/>
          </a:xfrm>
        </p:spPr>
        <p:txBody>
          <a:bodyPr/>
          <a:lstStyle/>
          <a:p>
            <a:pPr marL="0" indent="0">
              <a:buNone/>
            </a:pPr>
            <a:r>
              <a:rPr lang="es-ES_tradnl" sz="2400" b="1" dirty="0"/>
              <a:t>Diseños florísticos a implementarse en la zona del bosque de eucalipto</a:t>
            </a:r>
            <a:endParaRPr lang="es-CO" sz="2400" dirty="0"/>
          </a:p>
          <a:p>
            <a:pPr algn="just"/>
            <a:r>
              <a:rPr lang="es-EC" sz="2400" dirty="0" smtClean="0"/>
              <a:t>Arreglo</a:t>
            </a:r>
            <a:r>
              <a:rPr lang="es-ES_tradnl" sz="2400" dirty="0" smtClean="0"/>
              <a:t> </a:t>
            </a:r>
            <a:r>
              <a:rPr lang="es-ES_tradnl" sz="2400" dirty="0"/>
              <a:t>florístico para zonas planas y ligeramente onduladas, este arreglo está planteado en base a </a:t>
            </a:r>
            <a:r>
              <a:rPr lang="es-CO" sz="2400" dirty="0"/>
              <a:t>núcleos de enriquecimiento</a:t>
            </a:r>
            <a:r>
              <a:rPr lang="es-CO" sz="2400" b="1" dirty="0"/>
              <a:t> </a:t>
            </a:r>
            <a:r>
              <a:rPr lang="es-CO" sz="2400" dirty="0"/>
              <a:t>con especies nativas. Cada núcleo estará conformado por cuatro especies arbóreas y cinco especies arbustivas con una distancia de 3m. </a:t>
            </a:r>
            <a:r>
              <a:rPr lang="es-ES_tradnl" sz="2400" dirty="0"/>
              <a:t>Las especies que componen este diseño son las siguientes: arrayán </a:t>
            </a:r>
            <a:r>
              <a:rPr lang="es-ES_tradnl" sz="2400" i="1" dirty="0"/>
              <a:t>(</a:t>
            </a:r>
            <a:r>
              <a:rPr lang="es-ES_tradnl" sz="2400" i="1" dirty="0" err="1"/>
              <a:t>Myrcianthes</a:t>
            </a:r>
            <a:r>
              <a:rPr lang="es-ES_tradnl" sz="2400" i="1" dirty="0"/>
              <a:t> </a:t>
            </a:r>
            <a:r>
              <a:rPr lang="es-ES_tradnl" sz="2400" i="1" dirty="0" err="1"/>
              <a:t>rhopaloides</a:t>
            </a:r>
            <a:r>
              <a:rPr lang="es-ES_tradnl" sz="2400" i="1" dirty="0"/>
              <a:t>), </a:t>
            </a:r>
            <a:r>
              <a:rPr lang="es-ES_tradnl" sz="2400" dirty="0"/>
              <a:t>capulí</a:t>
            </a:r>
            <a:r>
              <a:rPr lang="es-ES_tradnl" sz="2400" i="1" dirty="0"/>
              <a:t> (</a:t>
            </a:r>
            <a:r>
              <a:rPr lang="es-ES_tradnl" sz="2400" i="1" dirty="0" err="1"/>
              <a:t>Prunus</a:t>
            </a:r>
            <a:r>
              <a:rPr lang="es-ES_tradnl" sz="2400" i="1" dirty="0"/>
              <a:t> </a:t>
            </a:r>
            <a:r>
              <a:rPr lang="es-ES_tradnl" sz="2400" i="1" dirty="0" err="1"/>
              <a:t>serotina</a:t>
            </a:r>
            <a:r>
              <a:rPr lang="es-ES_tradnl" sz="2400" i="1" dirty="0"/>
              <a:t>), </a:t>
            </a:r>
            <a:r>
              <a:rPr lang="es-ES_tradnl" sz="2400" dirty="0"/>
              <a:t>guayabilla</a:t>
            </a:r>
            <a:r>
              <a:rPr lang="es-ES_tradnl" sz="2400" i="1" dirty="0"/>
              <a:t> (</a:t>
            </a:r>
            <a:r>
              <a:rPr lang="es-ES_tradnl" sz="2400" i="1" dirty="0" err="1"/>
              <a:t>Psidium</a:t>
            </a:r>
            <a:r>
              <a:rPr lang="es-ES_tradnl" sz="2400" i="1" dirty="0"/>
              <a:t> </a:t>
            </a:r>
            <a:r>
              <a:rPr lang="es-ES_tradnl" sz="2400" i="1" dirty="0" err="1"/>
              <a:t>guieneense</a:t>
            </a:r>
            <a:r>
              <a:rPr lang="es-ES_tradnl" sz="2400" i="1" dirty="0"/>
              <a:t>), </a:t>
            </a:r>
            <a:r>
              <a:rPr lang="es-ES_tradnl" sz="2400" dirty="0" err="1"/>
              <a:t>arupo</a:t>
            </a:r>
            <a:r>
              <a:rPr lang="es-ES_tradnl" sz="2400" dirty="0"/>
              <a:t> </a:t>
            </a:r>
            <a:r>
              <a:rPr lang="es-ES_tradnl" sz="2400" i="1" dirty="0"/>
              <a:t>(</a:t>
            </a:r>
            <a:r>
              <a:rPr lang="es-ES_tradnl" sz="2400" i="1" dirty="0" err="1"/>
              <a:t>Chionanthus</a:t>
            </a:r>
            <a:r>
              <a:rPr lang="es-ES_tradnl" sz="2400" i="1" dirty="0"/>
              <a:t> </a:t>
            </a:r>
            <a:r>
              <a:rPr lang="es-ES_tradnl" sz="2400" i="1" dirty="0" err="1"/>
              <a:t>pubescens</a:t>
            </a:r>
            <a:r>
              <a:rPr lang="es-ES_tradnl" sz="2400" i="1" dirty="0"/>
              <a:t>), </a:t>
            </a:r>
            <a:r>
              <a:rPr lang="es-ES_tradnl" sz="2400" dirty="0" err="1"/>
              <a:t>cholán</a:t>
            </a:r>
            <a:r>
              <a:rPr lang="es-ES_tradnl" sz="2400" i="1" dirty="0"/>
              <a:t> (</a:t>
            </a:r>
            <a:r>
              <a:rPr lang="es-ES_tradnl" sz="2400" i="1" dirty="0" err="1"/>
              <a:t>Tecoma</a:t>
            </a:r>
            <a:r>
              <a:rPr lang="es-ES_tradnl" sz="2400" i="1" dirty="0"/>
              <a:t> </a:t>
            </a:r>
            <a:r>
              <a:rPr lang="es-ES_tradnl" sz="2400" i="1" dirty="0" err="1"/>
              <a:t>stans</a:t>
            </a:r>
            <a:r>
              <a:rPr lang="es-ES_tradnl" sz="2400" i="1" dirty="0"/>
              <a:t>), </a:t>
            </a:r>
            <a:r>
              <a:rPr lang="es-ES_tradnl" sz="2400" dirty="0"/>
              <a:t>guarango</a:t>
            </a:r>
            <a:r>
              <a:rPr lang="es-ES_tradnl" sz="2400" i="1" dirty="0"/>
              <a:t> (</a:t>
            </a:r>
            <a:r>
              <a:rPr lang="es-ES_tradnl" sz="2400" i="1" dirty="0" err="1"/>
              <a:t>Caesalpinia</a:t>
            </a:r>
            <a:r>
              <a:rPr lang="es-ES_tradnl" sz="2400" i="1" dirty="0"/>
              <a:t> </a:t>
            </a:r>
            <a:r>
              <a:rPr lang="es-ES_tradnl" sz="2400" i="1" dirty="0" err="1"/>
              <a:t>spinosa</a:t>
            </a:r>
            <a:r>
              <a:rPr lang="es-ES_tradnl" sz="2400" i="1" dirty="0"/>
              <a:t>)</a:t>
            </a:r>
            <a:r>
              <a:rPr lang="es-ES_tradnl" sz="2400" dirty="0"/>
              <a:t>, espino </a:t>
            </a:r>
            <a:r>
              <a:rPr lang="es-ES_tradnl" sz="2400" i="1" dirty="0"/>
              <a:t>(Mimosa </a:t>
            </a:r>
            <a:r>
              <a:rPr lang="es-ES_tradnl" sz="2400" i="1" dirty="0" err="1"/>
              <a:t>quitensis</a:t>
            </a:r>
            <a:r>
              <a:rPr lang="es-ES_tradnl" sz="2400" i="1" dirty="0"/>
              <a:t>), </a:t>
            </a:r>
            <a:r>
              <a:rPr lang="es-ES_tradnl" sz="2400" dirty="0"/>
              <a:t>c</a:t>
            </a:r>
            <a:r>
              <a:rPr lang="es-CO" sz="2400" dirty="0" err="1" smtClean="0"/>
              <a:t>hamana</a:t>
            </a:r>
            <a:r>
              <a:rPr lang="es-CO" sz="2400" dirty="0" smtClean="0"/>
              <a:t> </a:t>
            </a:r>
            <a:r>
              <a:rPr lang="es-CO" sz="2400" dirty="0"/>
              <a:t>(</a:t>
            </a:r>
            <a:r>
              <a:rPr lang="es-ES_tradnl" sz="2400" i="1" dirty="0" err="1"/>
              <a:t>Dodonaea</a:t>
            </a:r>
            <a:r>
              <a:rPr lang="es-ES_tradnl" sz="2400" i="1" dirty="0"/>
              <a:t> viscosa</a:t>
            </a:r>
            <a:r>
              <a:rPr lang="es-CO" sz="2400" dirty="0"/>
              <a:t>), chilca (</a:t>
            </a:r>
            <a:r>
              <a:rPr lang="es-ES_tradnl" sz="2400" i="1" dirty="0" err="1"/>
              <a:t>Baccharis</a:t>
            </a:r>
            <a:r>
              <a:rPr lang="es-ES_tradnl" sz="2400" i="1" dirty="0"/>
              <a:t> latifolia</a:t>
            </a:r>
            <a:r>
              <a:rPr lang="es-CO" sz="2400" dirty="0"/>
              <a:t>).</a:t>
            </a:r>
          </a:p>
          <a:p>
            <a:pPr marL="0" indent="0">
              <a:buNone/>
            </a:pPr>
            <a:endParaRPr lang="es-CO" sz="2400" dirty="0"/>
          </a:p>
          <a:p>
            <a:endParaRPr lang="es-CO" dirty="0"/>
          </a:p>
        </p:txBody>
      </p:sp>
      <p:grpSp>
        <p:nvGrpSpPr>
          <p:cNvPr id="4" name="Grupo 3"/>
          <p:cNvGrpSpPr/>
          <p:nvPr/>
        </p:nvGrpSpPr>
        <p:grpSpPr>
          <a:xfrm>
            <a:off x="11233480" y="6639176"/>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28724264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S_tradnl" sz="1800" dirty="0" smtClean="0"/>
          </a:p>
          <a:p>
            <a:endParaRPr lang="es-ES_tradnl" sz="1800" dirty="0"/>
          </a:p>
          <a:p>
            <a:endParaRPr lang="es-ES_tradnl" sz="1800" dirty="0" smtClean="0"/>
          </a:p>
          <a:p>
            <a:endParaRPr lang="es-ES_tradnl" sz="1800" dirty="0"/>
          </a:p>
          <a:p>
            <a:endParaRPr lang="es-ES_tradnl" sz="1800" dirty="0" smtClean="0"/>
          </a:p>
          <a:p>
            <a:endParaRPr lang="es-ES_tradnl" sz="1800" dirty="0"/>
          </a:p>
          <a:p>
            <a:endParaRPr lang="es-ES_tradnl" sz="1800" dirty="0" smtClean="0"/>
          </a:p>
          <a:p>
            <a:endParaRPr lang="es-ES_tradnl" sz="1800" dirty="0"/>
          </a:p>
          <a:p>
            <a:endParaRPr lang="es-ES_tradnl" sz="1800" dirty="0" smtClean="0"/>
          </a:p>
          <a:p>
            <a:endParaRPr lang="es-ES_tradnl" sz="1800" dirty="0"/>
          </a:p>
          <a:p>
            <a:pPr marL="0" indent="0">
              <a:buNone/>
            </a:pPr>
            <a:endParaRPr lang="es-ES_tradnl" sz="1800" dirty="0" smtClean="0"/>
          </a:p>
          <a:p>
            <a:pPr marL="0" indent="0">
              <a:buNone/>
            </a:pPr>
            <a:r>
              <a:rPr lang="es-ES_tradnl" sz="1800" dirty="0">
                <a:solidFill>
                  <a:schemeClr val="tx1">
                    <a:lumMod val="75000"/>
                    <a:lumOff val="25000"/>
                  </a:schemeClr>
                </a:solidFill>
              </a:rPr>
              <a:t>Vista </a:t>
            </a:r>
            <a:r>
              <a:rPr lang="es-ES_tradnl" sz="1800" dirty="0">
                <a:solidFill>
                  <a:schemeClr val="tx1">
                    <a:lumMod val="75000"/>
                    <a:lumOff val="25000"/>
                  </a:schemeClr>
                </a:solidFill>
              </a:rPr>
              <a:t>de planta de la proyección vegetal en un desarrollo intermedio de los núcleos de vegetación planteados para las zonas planas hasta las </a:t>
            </a:r>
            <a:r>
              <a:rPr lang="es-EC" sz="1800" dirty="0">
                <a:solidFill>
                  <a:schemeClr val="tx1">
                    <a:lumMod val="75000"/>
                    <a:lumOff val="25000"/>
                  </a:schemeClr>
                </a:solidFill>
              </a:rPr>
              <a:t>ligeramente onduladas</a:t>
            </a:r>
            <a:endParaRPr lang="es-CO" sz="1800" dirty="0">
              <a:solidFill>
                <a:schemeClr val="tx1">
                  <a:lumMod val="75000"/>
                  <a:lumOff val="25000"/>
                </a:schemeClr>
              </a:solidFill>
            </a:endParaRPr>
          </a:p>
          <a:p>
            <a:endParaRPr lang="es-CO" dirty="0"/>
          </a:p>
        </p:txBody>
      </p:sp>
      <p:pic>
        <p:nvPicPr>
          <p:cNvPr id="8" name="Imagen 7"/>
          <p:cNvPicPr/>
          <p:nvPr/>
        </p:nvPicPr>
        <p:blipFill rotWithShape="1">
          <a:blip r:embed="rId2">
            <a:extLst>
              <a:ext uri="{28A0092B-C50C-407E-A947-70E740481C1C}">
                <a14:useLocalDpi xmlns:a14="http://schemas.microsoft.com/office/drawing/2010/main" val="0"/>
              </a:ext>
            </a:extLst>
          </a:blip>
          <a:srcRect t="3205" b="3018"/>
          <a:stretch/>
        </p:blipFill>
        <p:spPr bwMode="auto">
          <a:xfrm>
            <a:off x="3179131" y="454942"/>
            <a:ext cx="5630017" cy="4683728"/>
          </a:xfrm>
          <a:prstGeom prst="rect">
            <a:avLst/>
          </a:prstGeom>
          <a:noFill/>
          <a:ln>
            <a:noFill/>
          </a:ln>
          <a:extLst>
            <a:ext uri="{53640926-AAD7-44D8-BBD7-CCE9431645EC}">
              <a14:shadowObscured xmlns:a14="http://schemas.microsoft.com/office/drawing/2010/main"/>
            </a:ext>
          </a:extLst>
        </p:spPr>
      </p:pic>
      <p:grpSp>
        <p:nvGrpSpPr>
          <p:cNvPr id="9" name="Grupo 8"/>
          <p:cNvGrpSpPr/>
          <p:nvPr/>
        </p:nvGrpSpPr>
        <p:grpSpPr>
          <a:xfrm>
            <a:off x="11233480" y="6652055"/>
            <a:ext cx="946480" cy="206792"/>
            <a:chOff x="11233480" y="6639176"/>
            <a:chExt cx="946480" cy="206792"/>
          </a:xfrm>
        </p:grpSpPr>
        <p:pic>
          <p:nvPicPr>
            <p:cNvPr id="10" name="Imagen 9"/>
            <p:cNvPicPr>
              <a:picLocks noChangeAspect="1"/>
            </p:cNvPicPr>
            <p:nvPr/>
          </p:nvPicPr>
          <p:blipFill>
            <a:blip r:embed="rId3"/>
            <a:stretch>
              <a:fillRect/>
            </a:stretch>
          </p:blipFill>
          <p:spPr>
            <a:xfrm>
              <a:off x="11233480" y="6684043"/>
              <a:ext cx="457200" cy="161925"/>
            </a:xfrm>
            <a:prstGeom prst="rect">
              <a:avLst/>
            </a:prstGeom>
          </p:spPr>
        </p:pic>
        <p:pic>
          <p:nvPicPr>
            <p:cNvPr id="11" name="Imagen 10"/>
            <p:cNvPicPr>
              <a:picLocks noChangeAspect="1"/>
            </p:cNvPicPr>
            <p:nvPr/>
          </p:nvPicPr>
          <p:blipFill>
            <a:blip r:embed="rId3"/>
            <a:stretch>
              <a:fillRect/>
            </a:stretch>
          </p:blipFill>
          <p:spPr>
            <a:xfrm>
              <a:off x="11722760" y="6680784"/>
              <a:ext cx="457200" cy="161925"/>
            </a:xfrm>
            <a:prstGeom prst="rect">
              <a:avLst/>
            </a:prstGeom>
          </p:spPr>
        </p:pic>
        <p:pic>
          <p:nvPicPr>
            <p:cNvPr id="12" name="Imagen 11"/>
            <p:cNvPicPr>
              <a:picLocks noChangeAspect="1"/>
            </p:cNvPicPr>
            <p:nvPr/>
          </p:nvPicPr>
          <p:blipFill>
            <a:blip r:embed="rId3"/>
            <a:stretch>
              <a:fillRect/>
            </a:stretch>
          </p:blipFill>
          <p:spPr>
            <a:xfrm>
              <a:off x="11582400" y="6639176"/>
              <a:ext cx="457200" cy="161925"/>
            </a:xfrm>
            <a:prstGeom prst="rect">
              <a:avLst/>
            </a:prstGeom>
          </p:spPr>
        </p:pic>
        <p:pic>
          <p:nvPicPr>
            <p:cNvPr id="13" name="Imagen 12"/>
            <p:cNvPicPr>
              <a:picLocks noChangeAspect="1"/>
            </p:cNvPicPr>
            <p:nvPr/>
          </p:nvPicPr>
          <p:blipFill>
            <a:blip r:embed="rId3"/>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1055377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605307"/>
            <a:ext cx="10339159" cy="5473521"/>
          </a:xfrm>
        </p:spPr>
        <p:txBody>
          <a:bodyPr/>
          <a:lstStyle/>
          <a:p>
            <a:pPr algn="just"/>
            <a:r>
              <a:rPr lang="es-ES_tradnl" sz="2400" dirty="0"/>
              <a:t>Arreglo florístico para zonas con un relieve ondulado a montañoso, este arreglo </a:t>
            </a:r>
            <a:r>
              <a:rPr lang="es-CO" sz="2400" dirty="0"/>
              <a:t>estará conformado por seis especies arbóreas y cinco especies arbustivas. L</a:t>
            </a:r>
            <a:r>
              <a:rPr lang="es-EC" sz="2400" dirty="0"/>
              <a:t>a distancia de siembra entre individuos será de 3 m y de 3,5 m entre líneas</a:t>
            </a:r>
            <a:r>
              <a:rPr lang="es-CO" sz="2400" dirty="0"/>
              <a:t>. </a:t>
            </a:r>
            <a:r>
              <a:rPr lang="es-ES_tradnl" sz="2400" dirty="0"/>
              <a:t>Las especies que componen este diseño son: arrayán (</a:t>
            </a:r>
            <a:r>
              <a:rPr lang="es-ES_tradnl" sz="2400" i="1" dirty="0" err="1"/>
              <a:t>Myrcianthes</a:t>
            </a:r>
            <a:r>
              <a:rPr lang="es-ES_tradnl" sz="2400" i="1" dirty="0"/>
              <a:t> </a:t>
            </a:r>
            <a:r>
              <a:rPr lang="es-ES_tradnl" sz="2400" i="1" dirty="0" err="1"/>
              <a:t>rhopaloides</a:t>
            </a:r>
            <a:r>
              <a:rPr lang="es-ES_tradnl" sz="2400" dirty="0"/>
              <a:t>), capulí</a:t>
            </a:r>
            <a:r>
              <a:rPr lang="es-ES_tradnl" sz="2400" i="1" dirty="0"/>
              <a:t> </a:t>
            </a:r>
            <a:r>
              <a:rPr lang="es-ES_tradnl" sz="2400" dirty="0"/>
              <a:t>(</a:t>
            </a:r>
            <a:r>
              <a:rPr lang="es-ES_tradnl" sz="2400" i="1" dirty="0" err="1"/>
              <a:t>Prunus</a:t>
            </a:r>
            <a:r>
              <a:rPr lang="es-ES_tradnl" sz="2400" i="1" dirty="0"/>
              <a:t> </a:t>
            </a:r>
            <a:r>
              <a:rPr lang="es-ES_tradnl" sz="2400" i="1" dirty="0" err="1"/>
              <a:t>serotina</a:t>
            </a:r>
            <a:r>
              <a:rPr lang="es-ES_tradnl" sz="2400" dirty="0"/>
              <a:t>), guayabilla</a:t>
            </a:r>
            <a:r>
              <a:rPr lang="es-ES_tradnl" sz="2400" i="1" dirty="0"/>
              <a:t> </a:t>
            </a:r>
            <a:r>
              <a:rPr lang="es-ES_tradnl" sz="2400" dirty="0"/>
              <a:t>(</a:t>
            </a:r>
            <a:r>
              <a:rPr lang="es-ES_tradnl" sz="2400" i="1" dirty="0" err="1"/>
              <a:t>Psidium</a:t>
            </a:r>
            <a:r>
              <a:rPr lang="es-ES_tradnl" sz="2400" i="1" dirty="0"/>
              <a:t> </a:t>
            </a:r>
            <a:r>
              <a:rPr lang="es-ES_tradnl" sz="2400" i="1" dirty="0" err="1"/>
              <a:t>guieneense</a:t>
            </a:r>
            <a:r>
              <a:rPr lang="es-ES_tradnl" sz="2400" dirty="0"/>
              <a:t>), aliso (</a:t>
            </a:r>
            <a:r>
              <a:rPr lang="es-ES_tradnl" sz="2400" i="1" dirty="0" err="1"/>
              <a:t>Alnus</a:t>
            </a:r>
            <a:r>
              <a:rPr lang="es-ES_tradnl" sz="2400" i="1" dirty="0"/>
              <a:t> </a:t>
            </a:r>
            <a:r>
              <a:rPr lang="es-ES_tradnl" sz="2400" i="1" dirty="0" err="1"/>
              <a:t>acuminata</a:t>
            </a:r>
            <a:r>
              <a:rPr lang="es-ES_tradnl" sz="2400" dirty="0"/>
              <a:t>), espino (</a:t>
            </a:r>
            <a:r>
              <a:rPr lang="es-ES_tradnl" sz="2400" i="1" dirty="0"/>
              <a:t>Mimosa </a:t>
            </a:r>
            <a:r>
              <a:rPr lang="es-ES_tradnl" sz="2400" i="1" dirty="0" err="1"/>
              <a:t>quitensis</a:t>
            </a:r>
            <a:r>
              <a:rPr lang="es-ES_tradnl" sz="2400" dirty="0"/>
              <a:t>), nogal (</a:t>
            </a:r>
            <a:r>
              <a:rPr lang="es-ES_tradnl" sz="2400" i="1" dirty="0" err="1"/>
              <a:t>Juglans</a:t>
            </a:r>
            <a:r>
              <a:rPr lang="es-ES_tradnl" sz="2400" i="1" dirty="0"/>
              <a:t> </a:t>
            </a:r>
            <a:r>
              <a:rPr lang="es-ES_tradnl" sz="2400" i="1" dirty="0" err="1"/>
              <a:t>neotropica</a:t>
            </a:r>
            <a:r>
              <a:rPr lang="es-ES_tradnl" sz="2400" dirty="0"/>
              <a:t>), molle</a:t>
            </a:r>
            <a:r>
              <a:rPr lang="es-EC" sz="2400" dirty="0"/>
              <a:t> (</a:t>
            </a:r>
            <a:r>
              <a:rPr lang="es-ES_tradnl" sz="2400" i="1" dirty="0" err="1"/>
              <a:t>Schinus</a:t>
            </a:r>
            <a:r>
              <a:rPr lang="es-ES_tradnl" sz="2400" i="1" dirty="0"/>
              <a:t> molle</a:t>
            </a:r>
            <a:r>
              <a:rPr lang="es-EC" sz="2400" dirty="0"/>
              <a:t>), g</a:t>
            </a:r>
            <a:r>
              <a:rPr lang="es-ES_tradnl" sz="2400" dirty="0" err="1"/>
              <a:t>uarango</a:t>
            </a:r>
            <a:r>
              <a:rPr lang="es-ES_tradnl" sz="2400" i="1" dirty="0"/>
              <a:t> </a:t>
            </a:r>
            <a:r>
              <a:rPr lang="es-ES_tradnl" sz="2400" dirty="0"/>
              <a:t>(</a:t>
            </a:r>
            <a:r>
              <a:rPr lang="es-ES_tradnl" sz="2400" i="1" dirty="0" err="1"/>
              <a:t>Caesalpinia</a:t>
            </a:r>
            <a:r>
              <a:rPr lang="es-ES_tradnl" sz="2400" i="1" dirty="0"/>
              <a:t> </a:t>
            </a:r>
            <a:r>
              <a:rPr lang="es-ES_tradnl" sz="2400" i="1" dirty="0" err="1"/>
              <a:t>spinosa</a:t>
            </a:r>
            <a:r>
              <a:rPr lang="es-ES_tradnl" sz="2400" dirty="0"/>
              <a:t>), </a:t>
            </a:r>
            <a:r>
              <a:rPr lang="es-ES_tradnl" sz="2400" dirty="0" err="1"/>
              <a:t>mosquera</a:t>
            </a:r>
            <a:r>
              <a:rPr lang="es-ES_tradnl" sz="2400" dirty="0"/>
              <a:t> (</a:t>
            </a:r>
            <a:r>
              <a:rPr lang="es-ES_tradnl" sz="2400" dirty="0" err="1"/>
              <a:t>Croton</a:t>
            </a:r>
            <a:r>
              <a:rPr lang="es-ES_tradnl" sz="2400" dirty="0"/>
              <a:t> </a:t>
            </a:r>
            <a:r>
              <a:rPr lang="es-ES_tradnl" sz="2400" dirty="0" err="1"/>
              <a:t>wagneri</a:t>
            </a:r>
            <a:r>
              <a:rPr lang="es-ES_tradnl" sz="2400" dirty="0"/>
              <a:t>), marco (</a:t>
            </a:r>
            <a:r>
              <a:rPr lang="es-ES_tradnl" sz="2400" i="1" dirty="0"/>
              <a:t>Ambrosia </a:t>
            </a:r>
            <a:r>
              <a:rPr lang="es-ES_tradnl" sz="2400" i="1" dirty="0" err="1"/>
              <a:t>arborescens</a:t>
            </a:r>
            <a:r>
              <a:rPr lang="es-ES_tradnl" sz="2400" i="1" dirty="0"/>
              <a:t>)</a:t>
            </a:r>
            <a:r>
              <a:rPr lang="es-ES_tradnl" sz="2400" dirty="0"/>
              <a:t>, c</a:t>
            </a:r>
            <a:r>
              <a:rPr lang="es-CO" sz="2400" dirty="0" err="1"/>
              <a:t>hilca</a:t>
            </a:r>
            <a:r>
              <a:rPr lang="es-CO" sz="2400" dirty="0"/>
              <a:t> (</a:t>
            </a:r>
            <a:r>
              <a:rPr lang="es-ES_tradnl" sz="2400" i="1" dirty="0" err="1"/>
              <a:t>Baccharis</a:t>
            </a:r>
            <a:r>
              <a:rPr lang="es-ES_tradnl" sz="2400" i="1" dirty="0"/>
              <a:t> latifolia</a:t>
            </a:r>
            <a:r>
              <a:rPr lang="es-CO" sz="2400" dirty="0"/>
              <a:t>). </a:t>
            </a:r>
          </a:p>
          <a:p>
            <a:endParaRPr lang="es-CO" dirty="0"/>
          </a:p>
        </p:txBody>
      </p:sp>
      <p:grpSp>
        <p:nvGrpSpPr>
          <p:cNvPr id="6" name="Grupo 5"/>
          <p:cNvGrpSpPr/>
          <p:nvPr/>
        </p:nvGrpSpPr>
        <p:grpSpPr>
          <a:xfrm>
            <a:off x="11233480" y="6652055"/>
            <a:ext cx="946480" cy="206792"/>
            <a:chOff x="11233480" y="6639176"/>
            <a:chExt cx="946480" cy="206792"/>
          </a:xfrm>
        </p:grpSpPr>
        <p:pic>
          <p:nvPicPr>
            <p:cNvPr id="7" name="Imagen 6"/>
            <p:cNvPicPr>
              <a:picLocks noChangeAspect="1"/>
            </p:cNvPicPr>
            <p:nvPr/>
          </p:nvPicPr>
          <p:blipFill>
            <a:blip r:embed="rId2"/>
            <a:stretch>
              <a:fillRect/>
            </a:stretch>
          </p:blipFill>
          <p:spPr>
            <a:xfrm>
              <a:off x="11233480" y="6684043"/>
              <a:ext cx="457200" cy="161925"/>
            </a:xfrm>
            <a:prstGeom prst="rect">
              <a:avLst/>
            </a:prstGeom>
          </p:spPr>
        </p:pic>
        <p:pic>
          <p:nvPicPr>
            <p:cNvPr id="8" name="Imagen 7"/>
            <p:cNvPicPr>
              <a:picLocks noChangeAspect="1"/>
            </p:cNvPicPr>
            <p:nvPr/>
          </p:nvPicPr>
          <p:blipFill>
            <a:blip r:embed="rId2"/>
            <a:stretch>
              <a:fillRect/>
            </a:stretch>
          </p:blipFill>
          <p:spPr>
            <a:xfrm>
              <a:off x="11722760" y="6680784"/>
              <a:ext cx="457200" cy="161925"/>
            </a:xfrm>
            <a:prstGeom prst="rect">
              <a:avLst/>
            </a:prstGeom>
          </p:spPr>
        </p:pic>
        <p:pic>
          <p:nvPicPr>
            <p:cNvPr id="9" name="Imagen 8"/>
            <p:cNvPicPr>
              <a:picLocks noChangeAspect="1"/>
            </p:cNvPicPr>
            <p:nvPr/>
          </p:nvPicPr>
          <p:blipFill>
            <a:blip r:embed="rId2"/>
            <a:stretch>
              <a:fillRect/>
            </a:stretch>
          </p:blipFill>
          <p:spPr>
            <a:xfrm>
              <a:off x="11582400" y="6639176"/>
              <a:ext cx="457200" cy="161925"/>
            </a:xfrm>
            <a:prstGeom prst="rect">
              <a:avLst/>
            </a:prstGeom>
          </p:spPr>
        </p:pic>
        <p:pic>
          <p:nvPicPr>
            <p:cNvPr id="10" name="Imagen 9"/>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3301398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S_tradnl" sz="1800" dirty="0" smtClean="0"/>
          </a:p>
          <a:p>
            <a:endParaRPr lang="es-ES_tradnl" sz="1800" dirty="0"/>
          </a:p>
          <a:p>
            <a:endParaRPr lang="es-ES_tradnl" sz="1800" dirty="0" smtClean="0"/>
          </a:p>
          <a:p>
            <a:endParaRPr lang="es-ES_tradnl" sz="1800" dirty="0"/>
          </a:p>
          <a:p>
            <a:endParaRPr lang="es-ES_tradnl" sz="1800" dirty="0" smtClean="0"/>
          </a:p>
          <a:p>
            <a:endParaRPr lang="es-ES_tradnl" sz="1800" dirty="0"/>
          </a:p>
          <a:p>
            <a:endParaRPr lang="es-ES_tradnl" sz="1800" dirty="0" smtClean="0"/>
          </a:p>
          <a:p>
            <a:endParaRPr lang="es-ES_tradnl" sz="1800" dirty="0"/>
          </a:p>
          <a:p>
            <a:endParaRPr lang="es-ES_tradnl" sz="1800" dirty="0" smtClean="0"/>
          </a:p>
          <a:p>
            <a:endParaRPr lang="es-ES_tradnl" sz="1800" dirty="0"/>
          </a:p>
          <a:p>
            <a:pPr marL="0" indent="0">
              <a:buNone/>
            </a:pPr>
            <a:endParaRPr lang="es-ES_tradnl" sz="1800" dirty="0" smtClean="0"/>
          </a:p>
          <a:p>
            <a:pPr marL="0" indent="0">
              <a:buNone/>
            </a:pPr>
            <a:endParaRPr lang="es-ES_tradnl" sz="1800" dirty="0" smtClean="0">
              <a:solidFill>
                <a:schemeClr val="tx1">
                  <a:lumMod val="75000"/>
                  <a:lumOff val="25000"/>
                </a:schemeClr>
              </a:solidFill>
            </a:endParaRPr>
          </a:p>
          <a:p>
            <a:pPr marL="0" indent="0">
              <a:buNone/>
            </a:pPr>
            <a:r>
              <a:rPr lang="es-CO" sz="1800" dirty="0">
                <a:solidFill>
                  <a:schemeClr val="tx1">
                    <a:lumMod val="75000"/>
                    <a:lumOff val="25000"/>
                  </a:schemeClr>
                </a:solidFill>
              </a:rPr>
              <a:t>Vista de planta de la proyección vegetal en un desarrollo intermedio de los núcleos de vegetación planteados para las zonas con un relieve ondulado a </a:t>
            </a:r>
            <a:r>
              <a:rPr lang="es-CO" sz="1800" dirty="0" smtClean="0">
                <a:solidFill>
                  <a:schemeClr val="tx1">
                    <a:lumMod val="75000"/>
                    <a:lumOff val="25000"/>
                  </a:schemeClr>
                </a:solidFill>
              </a:rPr>
              <a:t>montañoso</a:t>
            </a:r>
          </a:p>
          <a:p>
            <a:endParaRPr lang="es-CO" dirty="0"/>
          </a:p>
        </p:txBody>
      </p:sp>
      <p:grpSp>
        <p:nvGrpSpPr>
          <p:cNvPr id="9" name="Grupo 8"/>
          <p:cNvGrpSpPr/>
          <p:nvPr/>
        </p:nvGrpSpPr>
        <p:grpSpPr>
          <a:xfrm>
            <a:off x="11233480" y="6652055"/>
            <a:ext cx="946480" cy="206792"/>
            <a:chOff x="11233480" y="6639176"/>
            <a:chExt cx="946480" cy="206792"/>
          </a:xfrm>
        </p:grpSpPr>
        <p:pic>
          <p:nvPicPr>
            <p:cNvPr id="10" name="Imagen 9"/>
            <p:cNvPicPr>
              <a:picLocks noChangeAspect="1"/>
            </p:cNvPicPr>
            <p:nvPr/>
          </p:nvPicPr>
          <p:blipFill>
            <a:blip r:embed="rId2"/>
            <a:stretch>
              <a:fillRect/>
            </a:stretch>
          </p:blipFill>
          <p:spPr>
            <a:xfrm>
              <a:off x="11233480" y="6684043"/>
              <a:ext cx="457200" cy="161925"/>
            </a:xfrm>
            <a:prstGeom prst="rect">
              <a:avLst/>
            </a:prstGeom>
          </p:spPr>
        </p:pic>
        <p:pic>
          <p:nvPicPr>
            <p:cNvPr id="11" name="Imagen 10"/>
            <p:cNvPicPr>
              <a:picLocks noChangeAspect="1"/>
            </p:cNvPicPr>
            <p:nvPr/>
          </p:nvPicPr>
          <p:blipFill>
            <a:blip r:embed="rId2"/>
            <a:stretch>
              <a:fillRect/>
            </a:stretch>
          </p:blipFill>
          <p:spPr>
            <a:xfrm>
              <a:off x="11722760" y="6680784"/>
              <a:ext cx="457200" cy="161925"/>
            </a:xfrm>
            <a:prstGeom prst="rect">
              <a:avLst/>
            </a:prstGeom>
          </p:spPr>
        </p:pic>
        <p:pic>
          <p:nvPicPr>
            <p:cNvPr id="12" name="Imagen 11"/>
            <p:cNvPicPr>
              <a:picLocks noChangeAspect="1"/>
            </p:cNvPicPr>
            <p:nvPr/>
          </p:nvPicPr>
          <p:blipFill>
            <a:blip r:embed="rId2"/>
            <a:stretch>
              <a:fillRect/>
            </a:stretch>
          </p:blipFill>
          <p:spPr>
            <a:xfrm>
              <a:off x="11582400" y="6639176"/>
              <a:ext cx="457200" cy="161925"/>
            </a:xfrm>
            <a:prstGeom prst="rect">
              <a:avLst/>
            </a:prstGeom>
          </p:spPr>
        </p:pic>
        <p:pic>
          <p:nvPicPr>
            <p:cNvPr id="13" name="Imagen 12"/>
            <p:cNvPicPr>
              <a:picLocks noChangeAspect="1"/>
            </p:cNvPicPr>
            <p:nvPr/>
          </p:nvPicPr>
          <p:blipFill>
            <a:blip r:embed="rId2"/>
            <a:stretch>
              <a:fillRect/>
            </a:stretch>
          </p:blipFill>
          <p:spPr>
            <a:xfrm>
              <a:off x="11275584" y="6647948"/>
              <a:ext cx="457200" cy="161925"/>
            </a:xfrm>
            <a:prstGeom prst="rect">
              <a:avLst/>
            </a:prstGeom>
          </p:spPr>
        </p:pic>
      </p:grpSp>
      <p:pic>
        <p:nvPicPr>
          <p:cNvPr id="14" name="Imagen 13"/>
          <p:cNvPicPr/>
          <p:nvPr/>
        </p:nvPicPr>
        <p:blipFill rotWithShape="1">
          <a:blip r:embed="rId3">
            <a:extLst>
              <a:ext uri="{28A0092B-C50C-407E-A947-70E740481C1C}">
                <a14:useLocalDpi xmlns:a14="http://schemas.microsoft.com/office/drawing/2010/main" val="0"/>
              </a:ext>
            </a:extLst>
          </a:blip>
          <a:srcRect t="5555"/>
          <a:stretch/>
        </p:blipFill>
        <p:spPr bwMode="auto">
          <a:xfrm>
            <a:off x="2240924" y="103031"/>
            <a:ext cx="6928834" cy="538336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7388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399245"/>
            <a:ext cx="10972800" cy="5726919"/>
          </a:xfrm>
        </p:spPr>
        <p:txBody>
          <a:bodyPr/>
          <a:lstStyle/>
          <a:p>
            <a:pPr algn="just"/>
            <a:r>
              <a:rPr lang="es-ES_tradnl" sz="2400" dirty="0"/>
              <a:t>Arreglo florístico para zonas con relieve muy montañoso y escarpado, la composición del diseño será de</a:t>
            </a:r>
            <a:r>
              <a:rPr lang="es-CO" sz="2400" dirty="0"/>
              <a:t> seis especies arbóreas y cinco especies arbustivas. La </a:t>
            </a:r>
            <a:r>
              <a:rPr lang="es-EC" sz="2400" dirty="0"/>
              <a:t>distancia entre individuos será de 3 m </a:t>
            </a:r>
            <a:r>
              <a:rPr lang="es-CO" sz="2400" dirty="0"/>
              <a:t>y manteniendo una distancia entre líneas de 3,5 m. </a:t>
            </a:r>
            <a:r>
              <a:rPr lang="es-ES_tradnl" sz="2400" dirty="0"/>
              <a:t>Las especies para este diseño son: arrayán (</a:t>
            </a:r>
            <a:r>
              <a:rPr lang="es-ES_tradnl" sz="2400" i="1" dirty="0" err="1"/>
              <a:t>Myrcianthes</a:t>
            </a:r>
            <a:r>
              <a:rPr lang="es-ES_tradnl" sz="2400" i="1" dirty="0"/>
              <a:t> </a:t>
            </a:r>
            <a:r>
              <a:rPr lang="es-ES_tradnl" sz="2400" i="1" dirty="0" err="1"/>
              <a:t>rhopaloides</a:t>
            </a:r>
            <a:r>
              <a:rPr lang="es-ES_tradnl" sz="2400" dirty="0" smtClean="0"/>
              <a:t>), </a:t>
            </a:r>
            <a:r>
              <a:rPr lang="es-ES_tradnl" sz="2400" dirty="0"/>
              <a:t>c</a:t>
            </a:r>
            <a:r>
              <a:rPr lang="es-ES_tradnl" sz="2400" dirty="0" smtClean="0"/>
              <a:t>apulí</a:t>
            </a:r>
            <a:r>
              <a:rPr lang="es-ES_tradnl" sz="2400" i="1" dirty="0" smtClean="0"/>
              <a:t> </a:t>
            </a:r>
            <a:r>
              <a:rPr lang="es-ES_tradnl" sz="2400" dirty="0"/>
              <a:t>(</a:t>
            </a:r>
            <a:r>
              <a:rPr lang="es-ES_tradnl" sz="2400" i="1" dirty="0" err="1"/>
              <a:t>Prunus</a:t>
            </a:r>
            <a:r>
              <a:rPr lang="es-ES_tradnl" sz="2400" i="1" dirty="0"/>
              <a:t> </a:t>
            </a:r>
            <a:r>
              <a:rPr lang="es-ES_tradnl" sz="2400" i="1" dirty="0" err="1"/>
              <a:t>serotina</a:t>
            </a:r>
            <a:r>
              <a:rPr lang="es-ES_tradnl" sz="2400" dirty="0" smtClean="0"/>
              <a:t>), </a:t>
            </a:r>
            <a:r>
              <a:rPr lang="es-ES_tradnl" sz="2400" dirty="0"/>
              <a:t>c</a:t>
            </a:r>
            <a:r>
              <a:rPr lang="es-ES_tradnl" sz="2400" dirty="0" smtClean="0"/>
              <a:t>edrillo </a:t>
            </a:r>
            <a:r>
              <a:rPr lang="es-ES_tradnl" sz="2400" dirty="0"/>
              <a:t>(</a:t>
            </a:r>
            <a:r>
              <a:rPr lang="es-ES_tradnl" sz="2400" i="1" dirty="0" err="1"/>
              <a:t>Phyllanthus</a:t>
            </a:r>
            <a:r>
              <a:rPr lang="es-ES_tradnl" sz="2400" i="1" dirty="0"/>
              <a:t> </a:t>
            </a:r>
            <a:r>
              <a:rPr lang="es-ES_tradnl" sz="2400" i="1" dirty="0" err="1"/>
              <a:t>salviifolius</a:t>
            </a:r>
            <a:r>
              <a:rPr lang="es-ES_tradnl" sz="2400" dirty="0" smtClean="0"/>
              <a:t>), </a:t>
            </a:r>
            <a:r>
              <a:rPr lang="es-ES_tradnl" sz="2400" dirty="0"/>
              <a:t>Guayabilla</a:t>
            </a:r>
            <a:r>
              <a:rPr lang="es-ES_tradnl" sz="2400" i="1" dirty="0"/>
              <a:t> </a:t>
            </a:r>
            <a:r>
              <a:rPr lang="es-ES_tradnl" sz="2400" dirty="0"/>
              <a:t>(</a:t>
            </a:r>
            <a:r>
              <a:rPr lang="es-ES_tradnl" sz="2400" i="1" dirty="0" err="1"/>
              <a:t>Psidium</a:t>
            </a:r>
            <a:r>
              <a:rPr lang="es-ES_tradnl" sz="2400" i="1" dirty="0"/>
              <a:t> </a:t>
            </a:r>
            <a:r>
              <a:rPr lang="es-ES_tradnl" sz="2400" i="1" dirty="0" err="1"/>
              <a:t>guieneense</a:t>
            </a:r>
            <a:r>
              <a:rPr lang="es-ES_tradnl" sz="2400" dirty="0" smtClean="0"/>
              <a:t>), </a:t>
            </a:r>
            <a:r>
              <a:rPr lang="es-ES_tradnl" sz="2400" dirty="0"/>
              <a:t>Aliso (</a:t>
            </a:r>
            <a:r>
              <a:rPr lang="es-ES_tradnl" sz="2400" i="1" dirty="0" err="1"/>
              <a:t>Alnus</a:t>
            </a:r>
            <a:r>
              <a:rPr lang="es-ES_tradnl" sz="2400" i="1" dirty="0"/>
              <a:t> </a:t>
            </a:r>
            <a:r>
              <a:rPr lang="es-ES_tradnl" sz="2400" i="1" dirty="0" err="1"/>
              <a:t>acuminata</a:t>
            </a:r>
            <a:r>
              <a:rPr lang="es-ES_tradnl" sz="2400" dirty="0" smtClean="0"/>
              <a:t>), </a:t>
            </a:r>
            <a:r>
              <a:rPr lang="es-ES_tradnl" sz="2400" dirty="0" err="1"/>
              <a:t>c</a:t>
            </a:r>
            <a:r>
              <a:rPr lang="es-ES_tradnl" sz="2400" dirty="0" err="1" smtClean="0"/>
              <a:t>holán</a:t>
            </a:r>
            <a:r>
              <a:rPr lang="es-ES_tradnl" sz="2400" i="1" dirty="0" smtClean="0"/>
              <a:t> </a:t>
            </a:r>
            <a:r>
              <a:rPr lang="es-ES_tradnl" sz="2400" dirty="0"/>
              <a:t>(</a:t>
            </a:r>
            <a:r>
              <a:rPr lang="es-ES_tradnl" sz="2400" i="1" dirty="0" err="1"/>
              <a:t>Tecoma</a:t>
            </a:r>
            <a:r>
              <a:rPr lang="es-ES_tradnl" sz="2400" i="1" dirty="0"/>
              <a:t> </a:t>
            </a:r>
            <a:r>
              <a:rPr lang="es-ES_tradnl" sz="2400" i="1" dirty="0" err="1"/>
              <a:t>stans</a:t>
            </a:r>
            <a:r>
              <a:rPr lang="es-ES_tradnl" sz="2400" dirty="0" smtClean="0"/>
              <a:t>), espino </a:t>
            </a:r>
            <a:r>
              <a:rPr lang="es-ES_tradnl" sz="2400" dirty="0"/>
              <a:t>(</a:t>
            </a:r>
            <a:r>
              <a:rPr lang="es-ES_tradnl" sz="2400" i="1" dirty="0"/>
              <a:t>Mimosa </a:t>
            </a:r>
            <a:r>
              <a:rPr lang="es-ES_tradnl" sz="2400" i="1" dirty="0" err="1"/>
              <a:t>quitensis</a:t>
            </a:r>
            <a:r>
              <a:rPr lang="es-ES_tradnl" sz="2400" i="1" dirty="0" smtClean="0"/>
              <a:t>), n</a:t>
            </a:r>
            <a:r>
              <a:rPr lang="es-ES_tradnl" sz="2400" dirty="0" smtClean="0"/>
              <a:t>ogal </a:t>
            </a:r>
            <a:r>
              <a:rPr lang="es-ES_tradnl" sz="2400" dirty="0"/>
              <a:t>(</a:t>
            </a:r>
            <a:r>
              <a:rPr lang="es-ES_tradnl" sz="2400" i="1" dirty="0" err="1"/>
              <a:t>Juglans</a:t>
            </a:r>
            <a:r>
              <a:rPr lang="es-ES_tradnl" sz="2400" i="1" dirty="0"/>
              <a:t> </a:t>
            </a:r>
            <a:r>
              <a:rPr lang="es-ES_tradnl" sz="2400" i="1" dirty="0" err="1"/>
              <a:t>neotropica</a:t>
            </a:r>
            <a:r>
              <a:rPr lang="es-ES_tradnl" sz="2400" i="1" dirty="0" smtClean="0"/>
              <a:t>),</a:t>
            </a:r>
            <a:r>
              <a:rPr lang="es-ES_tradnl" sz="2400" dirty="0" smtClean="0"/>
              <a:t> guarango </a:t>
            </a:r>
            <a:r>
              <a:rPr lang="es-ES_tradnl" sz="2400" dirty="0"/>
              <a:t>(</a:t>
            </a:r>
            <a:r>
              <a:rPr lang="es-ES_tradnl" sz="2400" i="1" dirty="0" err="1"/>
              <a:t>Caesalpinia</a:t>
            </a:r>
            <a:r>
              <a:rPr lang="es-ES_tradnl" sz="2400" i="1" dirty="0"/>
              <a:t> </a:t>
            </a:r>
            <a:r>
              <a:rPr lang="es-ES_tradnl" sz="2400" i="1" dirty="0" err="1"/>
              <a:t>spinosa</a:t>
            </a:r>
            <a:r>
              <a:rPr lang="es-ES_tradnl" sz="2400" dirty="0" smtClean="0"/>
              <a:t>), c</a:t>
            </a:r>
            <a:r>
              <a:rPr lang="es-CO" sz="2400" dirty="0" err="1" smtClean="0"/>
              <a:t>hilca</a:t>
            </a:r>
            <a:r>
              <a:rPr lang="es-CO" sz="2400" dirty="0" smtClean="0"/>
              <a:t> </a:t>
            </a:r>
            <a:r>
              <a:rPr lang="es-CO" sz="2400" dirty="0"/>
              <a:t>(</a:t>
            </a:r>
            <a:r>
              <a:rPr lang="es-ES_tradnl" sz="2400" i="1" dirty="0" err="1"/>
              <a:t>Baccharis</a:t>
            </a:r>
            <a:r>
              <a:rPr lang="es-ES_tradnl" sz="2400" i="1" dirty="0"/>
              <a:t> latifolia</a:t>
            </a:r>
            <a:r>
              <a:rPr lang="es-CO" sz="2400" dirty="0" smtClean="0"/>
              <a:t>),</a:t>
            </a:r>
            <a:r>
              <a:rPr lang="es-ES_tradnl" sz="2400" dirty="0" smtClean="0"/>
              <a:t> </a:t>
            </a:r>
            <a:r>
              <a:rPr lang="es-ES_tradnl" sz="2400" dirty="0" err="1" smtClean="0"/>
              <a:t>mosquera</a:t>
            </a:r>
            <a:r>
              <a:rPr lang="es-ES_tradnl" sz="2400" dirty="0" smtClean="0"/>
              <a:t> </a:t>
            </a:r>
            <a:r>
              <a:rPr lang="es-ES_tradnl" sz="2400" i="1" dirty="0"/>
              <a:t>(</a:t>
            </a:r>
            <a:r>
              <a:rPr lang="es-ES_tradnl" sz="2400" i="1" dirty="0" err="1"/>
              <a:t>Croton</a:t>
            </a:r>
            <a:r>
              <a:rPr lang="es-ES_tradnl" sz="2400" i="1" dirty="0"/>
              <a:t> </a:t>
            </a:r>
            <a:r>
              <a:rPr lang="es-ES_tradnl" sz="2400" i="1" dirty="0" err="1"/>
              <a:t>wagneri</a:t>
            </a:r>
            <a:r>
              <a:rPr lang="es-ES_tradnl" sz="2400" i="1" dirty="0" smtClean="0"/>
              <a:t>), </a:t>
            </a:r>
            <a:r>
              <a:rPr lang="es-CO" sz="2400" dirty="0" err="1"/>
              <a:t>c</a:t>
            </a:r>
            <a:r>
              <a:rPr lang="es-CO" sz="2400" dirty="0" err="1" smtClean="0"/>
              <a:t>hamano</a:t>
            </a:r>
            <a:r>
              <a:rPr lang="es-CO" sz="2400" dirty="0" smtClean="0"/>
              <a:t> </a:t>
            </a:r>
            <a:r>
              <a:rPr lang="es-CO" sz="2400" dirty="0"/>
              <a:t>(</a:t>
            </a:r>
            <a:r>
              <a:rPr lang="es-ES_tradnl" sz="2400" i="1" dirty="0" err="1"/>
              <a:t>Dodonaea</a:t>
            </a:r>
            <a:r>
              <a:rPr lang="es-ES_tradnl" sz="2400" i="1" dirty="0"/>
              <a:t> viscosa</a:t>
            </a:r>
            <a:r>
              <a:rPr lang="es-CO" sz="2400" dirty="0"/>
              <a:t>).</a:t>
            </a:r>
          </a:p>
          <a:p>
            <a:pPr algn="just"/>
            <a:endParaRPr lang="es-CO" sz="2400" dirty="0"/>
          </a:p>
        </p:txBody>
      </p:sp>
      <p:grpSp>
        <p:nvGrpSpPr>
          <p:cNvPr id="4" name="Grupo 3"/>
          <p:cNvGrpSpPr/>
          <p:nvPr/>
        </p:nvGrpSpPr>
        <p:grpSpPr>
          <a:xfrm>
            <a:off x="11233480" y="6652055"/>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762482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S_tradnl" sz="1800" dirty="0" smtClean="0"/>
          </a:p>
          <a:p>
            <a:endParaRPr lang="es-ES_tradnl" sz="1800" dirty="0"/>
          </a:p>
          <a:p>
            <a:endParaRPr lang="es-ES_tradnl" sz="1800" dirty="0" smtClean="0"/>
          </a:p>
          <a:p>
            <a:endParaRPr lang="es-ES_tradnl" sz="1800" dirty="0"/>
          </a:p>
          <a:p>
            <a:endParaRPr lang="es-ES_tradnl" sz="1800" dirty="0" smtClean="0"/>
          </a:p>
          <a:p>
            <a:endParaRPr lang="es-ES_tradnl" sz="1800" dirty="0"/>
          </a:p>
          <a:p>
            <a:endParaRPr lang="es-ES_tradnl" sz="1800" dirty="0" smtClean="0"/>
          </a:p>
          <a:p>
            <a:endParaRPr lang="es-ES_tradnl" sz="1800" dirty="0"/>
          </a:p>
          <a:p>
            <a:endParaRPr lang="es-ES_tradnl" sz="1800" dirty="0" smtClean="0"/>
          </a:p>
          <a:p>
            <a:endParaRPr lang="es-ES_tradnl" sz="1800" dirty="0"/>
          </a:p>
          <a:p>
            <a:pPr marL="0" indent="0">
              <a:buNone/>
            </a:pPr>
            <a:endParaRPr lang="es-ES_tradnl" sz="1800" dirty="0" smtClean="0"/>
          </a:p>
          <a:p>
            <a:pPr marL="0" indent="0">
              <a:buNone/>
            </a:pPr>
            <a:endParaRPr lang="es-ES_tradnl" sz="1800" dirty="0" smtClean="0">
              <a:solidFill>
                <a:schemeClr val="tx1">
                  <a:lumMod val="75000"/>
                  <a:lumOff val="25000"/>
                </a:schemeClr>
              </a:solidFill>
            </a:endParaRPr>
          </a:p>
          <a:p>
            <a:pPr marL="0" indent="0">
              <a:buNone/>
            </a:pPr>
            <a:r>
              <a:rPr lang="es-CO" sz="1800" dirty="0">
                <a:solidFill>
                  <a:schemeClr val="tx1">
                    <a:lumMod val="75000"/>
                    <a:lumOff val="25000"/>
                  </a:schemeClr>
                </a:solidFill>
              </a:rPr>
              <a:t>Vista de planta de la proyección vegetal en un desarrollo intermedio de los diseños planteados para las zonas con un relieve muy montañoso y </a:t>
            </a:r>
            <a:r>
              <a:rPr lang="es-CO" sz="1800" dirty="0" smtClean="0">
                <a:solidFill>
                  <a:schemeClr val="tx1">
                    <a:lumMod val="75000"/>
                    <a:lumOff val="25000"/>
                  </a:schemeClr>
                </a:solidFill>
              </a:rPr>
              <a:t>escarpado</a:t>
            </a:r>
          </a:p>
          <a:p>
            <a:endParaRPr lang="es-CO" dirty="0"/>
          </a:p>
        </p:txBody>
      </p:sp>
      <p:grpSp>
        <p:nvGrpSpPr>
          <p:cNvPr id="9" name="Grupo 8"/>
          <p:cNvGrpSpPr/>
          <p:nvPr/>
        </p:nvGrpSpPr>
        <p:grpSpPr>
          <a:xfrm>
            <a:off x="11233480" y="6652055"/>
            <a:ext cx="946480" cy="206792"/>
            <a:chOff x="11233480" y="6639176"/>
            <a:chExt cx="946480" cy="206792"/>
          </a:xfrm>
        </p:grpSpPr>
        <p:pic>
          <p:nvPicPr>
            <p:cNvPr id="10" name="Imagen 9"/>
            <p:cNvPicPr>
              <a:picLocks noChangeAspect="1"/>
            </p:cNvPicPr>
            <p:nvPr/>
          </p:nvPicPr>
          <p:blipFill>
            <a:blip r:embed="rId2"/>
            <a:stretch>
              <a:fillRect/>
            </a:stretch>
          </p:blipFill>
          <p:spPr>
            <a:xfrm>
              <a:off x="11233480" y="6684043"/>
              <a:ext cx="457200" cy="161925"/>
            </a:xfrm>
            <a:prstGeom prst="rect">
              <a:avLst/>
            </a:prstGeom>
          </p:spPr>
        </p:pic>
        <p:pic>
          <p:nvPicPr>
            <p:cNvPr id="11" name="Imagen 10"/>
            <p:cNvPicPr>
              <a:picLocks noChangeAspect="1"/>
            </p:cNvPicPr>
            <p:nvPr/>
          </p:nvPicPr>
          <p:blipFill>
            <a:blip r:embed="rId2"/>
            <a:stretch>
              <a:fillRect/>
            </a:stretch>
          </p:blipFill>
          <p:spPr>
            <a:xfrm>
              <a:off x="11722760" y="6680784"/>
              <a:ext cx="457200" cy="161925"/>
            </a:xfrm>
            <a:prstGeom prst="rect">
              <a:avLst/>
            </a:prstGeom>
          </p:spPr>
        </p:pic>
        <p:pic>
          <p:nvPicPr>
            <p:cNvPr id="12" name="Imagen 11"/>
            <p:cNvPicPr>
              <a:picLocks noChangeAspect="1"/>
            </p:cNvPicPr>
            <p:nvPr/>
          </p:nvPicPr>
          <p:blipFill>
            <a:blip r:embed="rId2"/>
            <a:stretch>
              <a:fillRect/>
            </a:stretch>
          </p:blipFill>
          <p:spPr>
            <a:xfrm>
              <a:off x="11582400" y="6639176"/>
              <a:ext cx="457200" cy="161925"/>
            </a:xfrm>
            <a:prstGeom prst="rect">
              <a:avLst/>
            </a:prstGeom>
          </p:spPr>
        </p:pic>
        <p:pic>
          <p:nvPicPr>
            <p:cNvPr id="13" name="Imagen 12"/>
            <p:cNvPicPr>
              <a:picLocks noChangeAspect="1"/>
            </p:cNvPicPr>
            <p:nvPr/>
          </p:nvPicPr>
          <p:blipFill>
            <a:blip r:embed="rId2"/>
            <a:stretch>
              <a:fillRect/>
            </a:stretch>
          </p:blipFill>
          <p:spPr>
            <a:xfrm>
              <a:off x="11275584" y="6647948"/>
              <a:ext cx="457200" cy="161925"/>
            </a:xfrm>
            <a:prstGeom prst="rect">
              <a:avLst/>
            </a:prstGeom>
          </p:spPr>
        </p:pic>
      </p:grpSp>
      <p:pic>
        <p:nvPicPr>
          <p:cNvPr id="15" name="Imagen 14"/>
          <p:cNvPicPr/>
          <p:nvPr/>
        </p:nvPicPr>
        <p:blipFill rotWithShape="1">
          <a:blip r:embed="rId3">
            <a:extLst>
              <a:ext uri="{28A0092B-C50C-407E-A947-70E740481C1C}">
                <a14:useLocalDpi xmlns:a14="http://schemas.microsoft.com/office/drawing/2010/main" val="0"/>
              </a:ext>
            </a:extLst>
          </a:blip>
          <a:srcRect t="4642" b="4355"/>
          <a:stretch/>
        </p:blipFill>
        <p:spPr bwMode="auto">
          <a:xfrm>
            <a:off x="2537139" y="296215"/>
            <a:ext cx="6323526" cy="526745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0419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9308" y="373487"/>
            <a:ext cx="11431372" cy="6065335"/>
          </a:xfrm>
        </p:spPr>
        <p:txBody>
          <a:bodyPr/>
          <a:lstStyle/>
          <a:p>
            <a:pPr marL="0" indent="0" algn="just">
              <a:buNone/>
            </a:pPr>
            <a:r>
              <a:rPr lang="es-CO" sz="2400" b="1" dirty="0"/>
              <a:t>Diseño florístico para el manejo de sitios afectados por incendios forestales </a:t>
            </a:r>
            <a:endParaRPr lang="es-CO" sz="2400" b="1" dirty="0" smtClean="0"/>
          </a:p>
          <a:p>
            <a:pPr marL="0" indent="0" algn="just">
              <a:buNone/>
            </a:pPr>
            <a:r>
              <a:rPr lang="es-CO" sz="2400" dirty="0" smtClean="0"/>
              <a:t>Estará </a:t>
            </a:r>
            <a:r>
              <a:rPr lang="es-CO" sz="2400" dirty="0"/>
              <a:t>conformado por seis especies arbóreas y cinco especies arbustivas, la distancia de siembra entre individuos será de 3 m y entre líneas de 3,5 </a:t>
            </a:r>
            <a:r>
              <a:rPr lang="es-CO" sz="2400" dirty="0" smtClean="0"/>
              <a:t>m.</a:t>
            </a:r>
          </a:p>
          <a:p>
            <a:pPr marL="0" indent="0" algn="just">
              <a:buNone/>
            </a:pPr>
            <a:r>
              <a:rPr lang="es-ES_tradnl" sz="2400" dirty="0"/>
              <a:t>Las especies para este diseño son: arrayán (</a:t>
            </a:r>
            <a:r>
              <a:rPr lang="es-ES_tradnl" sz="2400" i="1" dirty="0" err="1"/>
              <a:t>Myrcianthes</a:t>
            </a:r>
            <a:r>
              <a:rPr lang="es-ES_tradnl" sz="2400" i="1" dirty="0"/>
              <a:t> </a:t>
            </a:r>
            <a:r>
              <a:rPr lang="es-ES_tradnl" sz="2400" i="1" dirty="0" err="1"/>
              <a:t>rhopaloides</a:t>
            </a:r>
            <a:r>
              <a:rPr lang="es-ES_tradnl" sz="2400" dirty="0"/>
              <a:t>)</a:t>
            </a:r>
            <a:r>
              <a:rPr lang="es-ES_tradnl" sz="2400" i="1" dirty="0"/>
              <a:t>, </a:t>
            </a:r>
            <a:r>
              <a:rPr lang="es-ES_tradnl" sz="2400" dirty="0"/>
              <a:t>capulí (</a:t>
            </a:r>
            <a:r>
              <a:rPr lang="es-ES_tradnl" sz="2400" i="1" dirty="0" err="1"/>
              <a:t>Prunus</a:t>
            </a:r>
            <a:r>
              <a:rPr lang="es-ES_tradnl" sz="2400" i="1" dirty="0"/>
              <a:t> </a:t>
            </a:r>
            <a:r>
              <a:rPr lang="es-ES_tradnl" sz="2400" i="1" dirty="0" err="1"/>
              <a:t>serotina</a:t>
            </a:r>
            <a:r>
              <a:rPr lang="es-ES_tradnl" sz="2400" dirty="0"/>
              <a:t>), guayabilla</a:t>
            </a:r>
            <a:r>
              <a:rPr lang="es-ES_tradnl" sz="2400" i="1" dirty="0"/>
              <a:t> </a:t>
            </a:r>
            <a:r>
              <a:rPr lang="es-ES_tradnl" sz="2400" dirty="0"/>
              <a:t>(</a:t>
            </a:r>
            <a:r>
              <a:rPr lang="es-ES_tradnl" sz="2400" i="1" dirty="0" err="1"/>
              <a:t>Psidium</a:t>
            </a:r>
            <a:r>
              <a:rPr lang="es-ES_tradnl" sz="2400" i="1" dirty="0"/>
              <a:t> </a:t>
            </a:r>
            <a:r>
              <a:rPr lang="es-ES_tradnl" sz="2400" i="1" dirty="0" err="1"/>
              <a:t>guieneense</a:t>
            </a:r>
            <a:r>
              <a:rPr lang="es-ES_tradnl" sz="2400" dirty="0"/>
              <a:t>), nogal</a:t>
            </a:r>
            <a:r>
              <a:rPr lang="es-ES_tradnl" sz="2400" i="1" dirty="0"/>
              <a:t> </a:t>
            </a:r>
            <a:r>
              <a:rPr lang="es-ES_tradnl" sz="2400" dirty="0"/>
              <a:t>(</a:t>
            </a:r>
            <a:r>
              <a:rPr lang="es-ES_tradnl" sz="2400" i="1" dirty="0" err="1"/>
              <a:t>Juglans</a:t>
            </a:r>
            <a:r>
              <a:rPr lang="es-ES_tradnl" sz="2400" i="1" dirty="0"/>
              <a:t> </a:t>
            </a:r>
            <a:r>
              <a:rPr lang="es-ES_tradnl" sz="2400" i="1" dirty="0" err="1"/>
              <a:t>neotropica</a:t>
            </a:r>
            <a:r>
              <a:rPr lang="es-ES_tradnl" sz="2400" dirty="0"/>
              <a:t>), </a:t>
            </a:r>
            <a:r>
              <a:rPr lang="es-ES_tradnl" sz="2400" dirty="0" err="1"/>
              <a:t>mosquera</a:t>
            </a:r>
            <a:r>
              <a:rPr lang="es-ES_tradnl" sz="2400" i="1" dirty="0"/>
              <a:t> </a:t>
            </a:r>
            <a:r>
              <a:rPr lang="es-ES_tradnl" sz="2400" dirty="0"/>
              <a:t>(</a:t>
            </a:r>
            <a:r>
              <a:rPr lang="es-ES_tradnl" sz="2400" i="1" dirty="0" err="1"/>
              <a:t>Croton</a:t>
            </a:r>
            <a:r>
              <a:rPr lang="es-ES_tradnl" sz="2400" i="1" dirty="0"/>
              <a:t> </a:t>
            </a:r>
            <a:r>
              <a:rPr lang="es-ES_tradnl" sz="2400" i="1" dirty="0" err="1"/>
              <a:t>wagneri</a:t>
            </a:r>
            <a:r>
              <a:rPr lang="es-ES_tradnl" sz="2400" dirty="0"/>
              <a:t>)</a:t>
            </a:r>
            <a:r>
              <a:rPr lang="es-EC" sz="2400" dirty="0"/>
              <a:t>, g</a:t>
            </a:r>
            <a:r>
              <a:rPr lang="es-ES_tradnl" sz="2400" dirty="0" err="1"/>
              <a:t>uarango</a:t>
            </a:r>
            <a:r>
              <a:rPr lang="es-ES_tradnl" sz="2400" i="1" dirty="0"/>
              <a:t> </a:t>
            </a:r>
            <a:r>
              <a:rPr lang="es-ES_tradnl" sz="2400" dirty="0"/>
              <a:t>(</a:t>
            </a:r>
            <a:r>
              <a:rPr lang="es-ES_tradnl" sz="2400" i="1" dirty="0" err="1"/>
              <a:t>Caesalpinia</a:t>
            </a:r>
            <a:r>
              <a:rPr lang="es-ES_tradnl" sz="2400" i="1" dirty="0"/>
              <a:t> </a:t>
            </a:r>
            <a:r>
              <a:rPr lang="es-ES_tradnl" sz="2400" i="1" dirty="0" err="1"/>
              <a:t>spinosa</a:t>
            </a:r>
            <a:r>
              <a:rPr lang="es-ES_tradnl" sz="2400" dirty="0"/>
              <a:t>), aliso</a:t>
            </a:r>
            <a:r>
              <a:rPr lang="es-ES_tradnl" sz="2400" i="1" dirty="0"/>
              <a:t> </a:t>
            </a:r>
            <a:r>
              <a:rPr lang="es-ES_tradnl" sz="2400" dirty="0"/>
              <a:t>(</a:t>
            </a:r>
            <a:r>
              <a:rPr lang="es-ES_tradnl" sz="2400" i="1" dirty="0" err="1"/>
              <a:t>Alnus</a:t>
            </a:r>
            <a:r>
              <a:rPr lang="es-ES_tradnl" sz="2400" i="1" dirty="0"/>
              <a:t> </a:t>
            </a:r>
            <a:r>
              <a:rPr lang="es-ES_tradnl" sz="2400" i="1" dirty="0" err="1"/>
              <a:t>acuminata</a:t>
            </a:r>
            <a:r>
              <a:rPr lang="es-ES_tradnl" sz="2400" dirty="0"/>
              <a:t>), espino (</a:t>
            </a:r>
            <a:r>
              <a:rPr lang="es-ES_tradnl" sz="2400" i="1" dirty="0"/>
              <a:t>Mimosa </a:t>
            </a:r>
            <a:r>
              <a:rPr lang="es-ES_tradnl" sz="2400" i="1" dirty="0" err="1"/>
              <a:t>quitensis</a:t>
            </a:r>
            <a:r>
              <a:rPr lang="es-ES_tradnl" sz="2400" dirty="0"/>
              <a:t>),</a:t>
            </a:r>
            <a:r>
              <a:rPr lang="es-ES_tradnl" sz="2400" i="1" dirty="0"/>
              <a:t> </a:t>
            </a:r>
            <a:r>
              <a:rPr lang="es-ES_tradnl" sz="2400" dirty="0"/>
              <a:t>chilca</a:t>
            </a:r>
            <a:r>
              <a:rPr lang="es-ES_tradnl" sz="2400" i="1" dirty="0"/>
              <a:t> </a:t>
            </a:r>
            <a:r>
              <a:rPr lang="es-ES_tradnl" sz="2400" dirty="0"/>
              <a:t>(</a:t>
            </a:r>
            <a:r>
              <a:rPr lang="es-ES_tradnl" sz="2400" i="1" dirty="0" err="1"/>
              <a:t>Baccharis</a:t>
            </a:r>
            <a:r>
              <a:rPr lang="es-ES_tradnl" sz="2400" i="1" dirty="0"/>
              <a:t> latifolia</a:t>
            </a:r>
            <a:r>
              <a:rPr lang="es-ES_tradnl" sz="2400" dirty="0"/>
              <a:t>), </a:t>
            </a:r>
            <a:r>
              <a:rPr lang="es-ES_tradnl" sz="2400" dirty="0" err="1"/>
              <a:t>leucaena</a:t>
            </a:r>
            <a:r>
              <a:rPr lang="es-ES_tradnl" sz="2400" i="1" dirty="0"/>
              <a:t> (</a:t>
            </a:r>
            <a:r>
              <a:rPr lang="es-ES_tradnl" sz="2400" i="1" dirty="0" err="1"/>
              <a:t>Leucaena</a:t>
            </a:r>
            <a:r>
              <a:rPr lang="es-ES_tradnl" sz="2400" i="1" dirty="0"/>
              <a:t> </a:t>
            </a:r>
            <a:r>
              <a:rPr lang="es-ES_tradnl" sz="2400" i="1" dirty="0" err="1"/>
              <a:t>leucocephala</a:t>
            </a:r>
            <a:r>
              <a:rPr lang="es-ES_tradnl" sz="2400" i="1" dirty="0"/>
              <a:t>),</a:t>
            </a:r>
            <a:r>
              <a:rPr lang="es-ES_tradnl" sz="2400" dirty="0"/>
              <a:t> </a:t>
            </a:r>
            <a:r>
              <a:rPr lang="es-ES_tradnl" sz="2400" dirty="0" err="1"/>
              <a:t>chamano</a:t>
            </a:r>
            <a:r>
              <a:rPr lang="es-ES_tradnl" sz="2400" dirty="0"/>
              <a:t> (</a:t>
            </a:r>
            <a:r>
              <a:rPr lang="es-ES_tradnl" sz="2400" i="1" dirty="0" err="1"/>
              <a:t>Dodonaea</a:t>
            </a:r>
            <a:r>
              <a:rPr lang="es-ES_tradnl" sz="2400" i="1" dirty="0"/>
              <a:t> viscosa</a:t>
            </a:r>
            <a:r>
              <a:rPr lang="es-ES_tradnl" sz="2400" dirty="0"/>
              <a:t>), mora amarilla (</a:t>
            </a:r>
            <a:r>
              <a:rPr lang="es-ES_tradnl" sz="2400" i="1" dirty="0" err="1"/>
              <a:t>Rubusel</a:t>
            </a:r>
            <a:r>
              <a:rPr lang="es-ES_tradnl" sz="2400" i="1" dirty="0"/>
              <a:t> </a:t>
            </a:r>
            <a:r>
              <a:rPr lang="es-ES_tradnl" sz="2400" i="1" dirty="0" err="1"/>
              <a:t>ellipticus</a:t>
            </a:r>
            <a:r>
              <a:rPr lang="es-ES_tradnl" sz="2400" dirty="0"/>
              <a:t>).</a:t>
            </a:r>
            <a:endParaRPr lang="es-CO" sz="2400" dirty="0"/>
          </a:p>
          <a:p>
            <a:endParaRPr lang="es-CO" dirty="0"/>
          </a:p>
          <a:p>
            <a:pPr marL="0" indent="0">
              <a:buNone/>
            </a:pPr>
            <a:endParaRPr lang="es-CO" dirty="0"/>
          </a:p>
          <a:p>
            <a:endParaRPr lang="es-CO" dirty="0"/>
          </a:p>
        </p:txBody>
      </p:sp>
      <p:grpSp>
        <p:nvGrpSpPr>
          <p:cNvPr id="6" name="Grupo 5"/>
          <p:cNvGrpSpPr/>
          <p:nvPr/>
        </p:nvGrpSpPr>
        <p:grpSpPr>
          <a:xfrm>
            <a:off x="11233480" y="6639176"/>
            <a:ext cx="946480" cy="206792"/>
            <a:chOff x="11233480" y="6639176"/>
            <a:chExt cx="946480" cy="206792"/>
          </a:xfrm>
        </p:grpSpPr>
        <p:pic>
          <p:nvPicPr>
            <p:cNvPr id="7" name="Imagen 6"/>
            <p:cNvPicPr>
              <a:picLocks noChangeAspect="1"/>
            </p:cNvPicPr>
            <p:nvPr/>
          </p:nvPicPr>
          <p:blipFill>
            <a:blip r:embed="rId2"/>
            <a:stretch>
              <a:fillRect/>
            </a:stretch>
          </p:blipFill>
          <p:spPr>
            <a:xfrm>
              <a:off x="11233480" y="6684043"/>
              <a:ext cx="457200" cy="161925"/>
            </a:xfrm>
            <a:prstGeom prst="rect">
              <a:avLst/>
            </a:prstGeom>
          </p:spPr>
        </p:pic>
        <p:pic>
          <p:nvPicPr>
            <p:cNvPr id="8" name="Imagen 7"/>
            <p:cNvPicPr>
              <a:picLocks noChangeAspect="1"/>
            </p:cNvPicPr>
            <p:nvPr/>
          </p:nvPicPr>
          <p:blipFill>
            <a:blip r:embed="rId2"/>
            <a:stretch>
              <a:fillRect/>
            </a:stretch>
          </p:blipFill>
          <p:spPr>
            <a:xfrm>
              <a:off x="11722760" y="6680784"/>
              <a:ext cx="457200" cy="161925"/>
            </a:xfrm>
            <a:prstGeom prst="rect">
              <a:avLst/>
            </a:prstGeom>
          </p:spPr>
        </p:pic>
        <p:pic>
          <p:nvPicPr>
            <p:cNvPr id="9" name="Imagen 8"/>
            <p:cNvPicPr>
              <a:picLocks noChangeAspect="1"/>
            </p:cNvPicPr>
            <p:nvPr/>
          </p:nvPicPr>
          <p:blipFill>
            <a:blip r:embed="rId2"/>
            <a:stretch>
              <a:fillRect/>
            </a:stretch>
          </p:blipFill>
          <p:spPr>
            <a:xfrm>
              <a:off x="11582400" y="6639176"/>
              <a:ext cx="457200" cy="161925"/>
            </a:xfrm>
            <a:prstGeom prst="rect">
              <a:avLst/>
            </a:prstGeom>
          </p:spPr>
        </p:pic>
        <p:pic>
          <p:nvPicPr>
            <p:cNvPr id="10" name="Imagen 9"/>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40014656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S_tradnl" sz="1800" dirty="0" smtClean="0"/>
          </a:p>
          <a:p>
            <a:endParaRPr lang="es-ES_tradnl" sz="1800" dirty="0"/>
          </a:p>
          <a:p>
            <a:endParaRPr lang="es-ES_tradnl" sz="1800" dirty="0" smtClean="0"/>
          </a:p>
          <a:p>
            <a:endParaRPr lang="es-ES_tradnl" sz="1800" dirty="0"/>
          </a:p>
          <a:p>
            <a:endParaRPr lang="es-ES_tradnl" sz="1800" dirty="0" smtClean="0"/>
          </a:p>
          <a:p>
            <a:endParaRPr lang="es-ES_tradnl" sz="1800" dirty="0"/>
          </a:p>
          <a:p>
            <a:endParaRPr lang="es-ES_tradnl" sz="1800" dirty="0" smtClean="0"/>
          </a:p>
          <a:p>
            <a:endParaRPr lang="es-ES_tradnl" sz="1800" dirty="0"/>
          </a:p>
          <a:p>
            <a:endParaRPr lang="es-ES_tradnl" sz="1800" dirty="0" smtClean="0"/>
          </a:p>
          <a:p>
            <a:endParaRPr lang="es-ES_tradnl" sz="1800" dirty="0"/>
          </a:p>
          <a:p>
            <a:pPr marL="0" indent="0">
              <a:buNone/>
            </a:pPr>
            <a:endParaRPr lang="es-ES_tradnl" sz="1800" dirty="0" smtClean="0"/>
          </a:p>
          <a:p>
            <a:pPr marL="0" indent="0">
              <a:buNone/>
            </a:pPr>
            <a:endParaRPr lang="es-ES_tradnl" sz="1800" dirty="0" smtClean="0">
              <a:solidFill>
                <a:schemeClr val="tx1">
                  <a:lumMod val="75000"/>
                  <a:lumOff val="25000"/>
                </a:schemeClr>
              </a:solidFill>
            </a:endParaRPr>
          </a:p>
          <a:p>
            <a:pPr marL="0" indent="0">
              <a:buNone/>
            </a:pPr>
            <a:r>
              <a:rPr lang="es-CO" sz="1800" dirty="0">
                <a:solidFill>
                  <a:schemeClr val="tx1">
                    <a:lumMod val="75000"/>
                    <a:lumOff val="25000"/>
                  </a:schemeClr>
                </a:solidFill>
              </a:rPr>
              <a:t>Vista de planta de la proyección vegetal en un desarrollo intermedio para las zonas afectadas por el incendio</a:t>
            </a:r>
            <a:endParaRPr lang="es-CO" dirty="0"/>
          </a:p>
        </p:txBody>
      </p:sp>
      <p:grpSp>
        <p:nvGrpSpPr>
          <p:cNvPr id="9" name="Grupo 8"/>
          <p:cNvGrpSpPr/>
          <p:nvPr/>
        </p:nvGrpSpPr>
        <p:grpSpPr>
          <a:xfrm>
            <a:off x="11233480" y="6652055"/>
            <a:ext cx="946480" cy="206792"/>
            <a:chOff x="11233480" y="6639176"/>
            <a:chExt cx="946480" cy="206792"/>
          </a:xfrm>
        </p:grpSpPr>
        <p:pic>
          <p:nvPicPr>
            <p:cNvPr id="10" name="Imagen 9"/>
            <p:cNvPicPr>
              <a:picLocks noChangeAspect="1"/>
            </p:cNvPicPr>
            <p:nvPr/>
          </p:nvPicPr>
          <p:blipFill>
            <a:blip r:embed="rId2"/>
            <a:stretch>
              <a:fillRect/>
            </a:stretch>
          </p:blipFill>
          <p:spPr>
            <a:xfrm>
              <a:off x="11233480" y="6684043"/>
              <a:ext cx="457200" cy="161925"/>
            </a:xfrm>
            <a:prstGeom prst="rect">
              <a:avLst/>
            </a:prstGeom>
          </p:spPr>
        </p:pic>
        <p:pic>
          <p:nvPicPr>
            <p:cNvPr id="11" name="Imagen 10"/>
            <p:cNvPicPr>
              <a:picLocks noChangeAspect="1"/>
            </p:cNvPicPr>
            <p:nvPr/>
          </p:nvPicPr>
          <p:blipFill>
            <a:blip r:embed="rId2"/>
            <a:stretch>
              <a:fillRect/>
            </a:stretch>
          </p:blipFill>
          <p:spPr>
            <a:xfrm>
              <a:off x="11722760" y="6680784"/>
              <a:ext cx="457200" cy="161925"/>
            </a:xfrm>
            <a:prstGeom prst="rect">
              <a:avLst/>
            </a:prstGeom>
          </p:spPr>
        </p:pic>
        <p:pic>
          <p:nvPicPr>
            <p:cNvPr id="12" name="Imagen 11"/>
            <p:cNvPicPr>
              <a:picLocks noChangeAspect="1"/>
            </p:cNvPicPr>
            <p:nvPr/>
          </p:nvPicPr>
          <p:blipFill>
            <a:blip r:embed="rId2"/>
            <a:stretch>
              <a:fillRect/>
            </a:stretch>
          </p:blipFill>
          <p:spPr>
            <a:xfrm>
              <a:off x="11582400" y="6639176"/>
              <a:ext cx="457200" cy="161925"/>
            </a:xfrm>
            <a:prstGeom prst="rect">
              <a:avLst/>
            </a:prstGeom>
          </p:spPr>
        </p:pic>
        <p:pic>
          <p:nvPicPr>
            <p:cNvPr id="13" name="Imagen 12"/>
            <p:cNvPicPr>
              <a:picLocks noChangeAspect="1"/>
            </p:cNvPicPr>
            <p:nvPr/>
          </p:nvPicPr>
          <p:blipFill>
            <a:blip r:embed="rId2"/>
            <a:stretch>
              <a:fillRect/>
            </a:stretch>
          </p:blipFill>
          <p:spPr>
            <a:xfrm>
              <a:off x="11275584" y="6647948"/>
              <a:ext cx="457200" cy="161925"/>
            </a:xfrm>
            <a:prstGeom prst="rect">
              <a:avLst/>
            </a:prstGeom>
          </p:spPr>
        </p:pic>
      </p:grpSp>
      <p:pic>
        <p:nvPicPr>
          <p:cNvPr id="14" name="Imagen 13"/>
          <p:cNvPicPr/>
          <p:nvPr/>
        </p:nvPicPr>
        <p:blipFill>
          <a:blip r:embed="rId3">
            <a:extLst>
              <a:ext uri="{28A0092B-C50C-407E-A947-70E740481C1C}">
                <a14:useLocalDpi xmlns:a14="http://schemas.microsoft.com/office/drawing/2010/main" val="0"/>
              </a:ext>
            </a:extLst>
          </a:blip>
          <a:srcRect/>
          <a:stretch>
            <a:fillRect/>
          </a:stretch>
        </p:blipFill>
        <p:spPr bwMode="auto">
          <a:xfrm>
            <a:off x="2910625" y="540914"/>
            <a:ext cx="6168981" cy="4881092"/>
          </a:xfrm>
          <a:prstGeom prst="rect">
            <a:avLst/>
          </a:prstGeom>
          <a:noFill/>
          <a:ln>
            <a:noFill/>
          </a:ln>
        </p:spPr>
      </p:pic>
    </p:spTree>
    <p:extLst>
      <p:ext uri="{BB962C8B-B14F-4D97-AF65-F5344CB8AC3E}">
        <p14:creationId xmlns:p14="http://schemas.microsoft.com/office/powerpoint/2010/main" val="3257876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400" b="1" dirty="0" smtClean="0"/>
              <a:t>Socialización  de la propuesta de restauración </a:t>
            </a:r>
            <a:endParaRPr lang="es-CO" sz="2400" b="1"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7438" y="1992574"/>
            <a:ext cx="4495262" cy="3371446"/>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40" y="2044201"/>
            <a:ext cx="4426424" cy="3319819"/>
          </a:xfrm>
          <a:prstGeom prst="rect">
            <a:avLst/>
          </a:prstGeom>
        </p:spPr>
      </p:pic>
      <p:grpSp>
        <p:nvGrpSpPr>
          <p:cNvPr id="6" name="Grupo 5"/>
          <p:cNvGrpSpPr/>
          <p:nvPr/>
        </p:nvGrpSpPr>
        <p:grpSpPr>
          <a:xfrm>
            <a:off x="11233480" y="6652055"/>
            <a:ext cx="946480" cy="206792"/>
            <a:chOff x="11233480" y="6639176"/>
            <a:chExt cx="946480" cy="206792"/>
          </a:xfrm>
        </p:grpSpPr>
        <p:pic>
          <p:nvPicPr>
            <p:cNvPr id="7" name="Imagen 6"/>
            <p:cNvPicPr>
              <a:picLocks noChangeAspect="1"/>
            </p:cNvPicPr>
            <p:nvPr/>
          </p:nvPicPr>
          <p:blipFill>
            <a:blip r:embed="rId4"/>
            <a:stretch>
              <a:fillRect/>
            </a:stretch>
          </p:blipFill>
          <p:spPr>
            <a:xfrm>
              <a:off x="11233480" y="6684043"/>
              <a:ext cx="457200" cy="161925"/>
            </a:xfrm>
            <a:prstGeom prst="rect">
              <a:avLst/>
            </a:prstGeom>
          </p:spPr>
        </p:pic>
        <p:pic>
          <p:nvPicPr>
            <p:cNvPr id="8" name="Imagen 7"/>
            <p:cNvPicPr>
              <a:picLocks noChangeAspect="1"/>
            </p:cNvPicPr>
            <p:nvPr/>
          </p:nvPicPr>
          <p:blipFill>
            <a:blip r:embed="rId4"/>
            <a:stretch>
              <a:fillRect/>
            </a:stretch>
          </p:blipFill>
          <p:spPr>
            <a:xfrm>
              <a:off x="11722760" y="6680784"/>
              <a:ext cx="457200" cy="161925"/>
            </a:xfrm>
            <a:prstGeom prst="rect">
              <a:avLst/>
            </a:prstGeom>
          </p:spPr>
        </p:pic>
        <p:pic>
          <p:nvPicPr>
            <p:cNvPr id="9" name="Imagen 8"/>
            <p:cNvPicPr>
              <a:picLocks noChangeAspect="1"/>
            </p:cNvPicPr>
            <p:nvPr/>
          </p:nvPicPr>
          <p:blipFill>
            <a:blip r:embed="rId4"/>
            <a:stretch>
              <a:fillRect/>
            </a:stretch>
          </p:blipFill>
          <p:spPr>
            <a:xfrm>
              <a:off x="11582400" y="6639176"/>
              <a:ext cx="457200" cy="161925"/>
            </a:xfrm>
            <a:prstGeom prst="rect">
              <a:avLst/>
            </a:prstGeom>
          </p:spPr>
        </p:pic>
        <p:pic>
          <p:nvPicPr>
            <p:cNvPr id="10" name="Imagen 9"/>
            <p:cNvPicPr>
              <a:picLocks noChangeAspect="1"/>
            </p:cNvPicPr>
            <p:nvPr/>
          </p:nvPicPr>
          <p:blipFill>
            <a:blip r:embed="rId4"/>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777861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2800" b="1" dirty="0"/>
              <a:t>METODOLOGÍA </a:t>
            </a:r>
          </a:p>
        </p:txBody>
      </p:sp>
      <p:sp>
        <p:nvSpPr>
          <p:cNvPr id="3" name="Marcador de contenido 2"/>
          <p:cNvSpPr>
            <a:spLocks noGrp="1"/>
          </p:cNvSpPr>
          <p:nvPr>
            <p:ph idx="1"/>
          </p:nvPr>
        </p:nvSpPr>
        <p:spPr>
          <a:xfrm>
            <a:off x="551437" y="1600201"/>
            <a:ext cx="10972800" cy="4525963"/>
          </a:xfrm>
        </p:spPr>
        <p:txBody>
          <a:bodyPr>
            <a:normAutofit/>
          </a:bodyPr>
          <a:lstStyle/>
          <a:p>
            <a:pPr marL="0" indent="0">
              <a:buNone/>
            </a:pPr>
            <a:r>
              <a:rPr lang="es-CO" dirty="0" smtClean="0"/>
              <a:t> </a:t>
            </a:r>
            <a:endParaRPr lang="es-CO" dirty="0"/>
          </a:p>
        </p:txBody>
      </p:sp>
      <p:graphicFrame>
        <p:nvGraphicFramePr>
          <p:cNvPr id="5" name="Diagrama 4"/>
          <p:cNvGraphicFramePr/>
          <p:nvPr>
            <p:extLst>
              <p:ext uri="{D42A27DB-BD31-4B8C-83A1-F6EECF244321}">
                <p14:modId xmlns:p14="http://schemas.microsoft.com/office/powerpoint/2010/main" val="861987794"/>
              </p:ext>
            </p:extLst>
          </p:nvPr>
        </p:nvGraphicFramePr>
        <p:xfrm>
          <a:off x="1774422" y="1439334"/>
          <a:ext cx="8761650" cy="4879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upo 5"/>
          <p:cNvGrpSpPr/>
          <p:nvPr/>
        </p:nvGrpSpPr>
        <p:grpSpPr>
          <a:xfrm>
            <a:off x="11233480" y="6639176"/>
            <a:ext cx="946480" cy="206792"/>
            <a:chOff x="11233480" y="6639176"/>
            <a:chExt cx="946480" cy="206792"/>
          </a:xfrm>
        </p:grpSpPr>
        <p:pic>
          <p:nvPicPr>
            <p:cNvPr id="7" name="Imagen 6"/>
            <p:cNvPicPr>
              <a:picLocks noChangeAspect="1"/>
            </p:cNvPicPr>
            <p:nvPr/>
          </p:nvPicPr>
          <p:blipFill>
            <a:blip r:embed="rId7"/>
            <a:stretch>
              <a:fillRect/>
            </a:stretch>
          </p:blipFill>
          <p:spPr>
            <a:xfrm>
              <a:off x="11233480" y="6684043"/>
              <a:ext cx="457200" cy="161925"/>
            </a:xfrm>
            <a:prstGeom prst="rect">
              <a:avLst/>
            </a:prstGeom>
          </p:spPr>
        </p:pic>
        <p:pic>
          <p:nvPicPr>
            <p:cNvPr id="8" name="Imagen 7"/>
            <p:cNvPicPr>
              <a:picLocks noChangeAspect="1"/>
            </p:cNvPicPr>
            <p:nvPr/>
          </p:nvPicPr>
          <p:blipFill>
            <a:blip r:embed="rId7"/>
            <a:stretch>
              <a:fillRect/>
            </a:stretch>
          </p:blipFill>
          <p:spPr>
            <a:xfrm>
              <a:off x="11722760" y="6680784"/>
              <a:ext cx="457200" cy="161925"/>
            </a:xfrm>
            <a:prstGeom prst="rect">
              <a:avLst/>
            </a:prstGeom>
          </p:spPr>
        </p:pic>
        <p:pic>
          <p:nvPicPr>
            <p:cNvPr id="9" name="Imagen 8"/>
            <p:cNvPicPr>
              <a:picLocks noChangeAspect="1"/>
            </p:cNvPicPr>
            <p:nvPr/>
          </p:nvPicPr>
          <p:blipFill>
            <a:blip r:embed="rId7"/>
            <a:stretch>
              <a:fillRect/>
            </a:stretch>
          </p:blipFill>
          <p:spPr>
            <a:xfrm>
              <a:off x="11582400" y="6639176"/>
              <a:ext cx="457200" cy="161925"/>
            </a:xfrm>
            <a:prstGeom prst="rect">
              <a:avLst/>
            </a:prstGeom>
          </p:spPr>
        </p:pic>
        <p:pic>
          <p:nvPicPr>
            <p:cNvPr id="10" name="Imagen 9"/>
            <p:cNvPicPr>
              <a:picLocks noChangeAspect="1"/>
            </p:cNvPicPr>
            <p:nvPr/>
          </p:nvPicPr>
          <p:blipFill>
            <a:blip r:embed="rId7"/>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32309454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Conclusiones </a:t>
            </a:r>
            <a:endParaRPr lang="es-CO" dirty="0"/>
          </a:p>
        </p:txBody>
      </p:sp>
      <p:sp>
        <p:nvSpPr>
          <p:cNvPr id="3" name="Marcador de contenido 2"/>
          <p:cNvSpPr>
            <a:spLocks noGrp="1"/>
          </p:cNvSpPr>
          <p:nvPr>
            <p:ph idx="1"/>
          </p:nvPr>
        </p:nvSpPr>
        <p:spPr/>
        <p:txBody>
          <a:bodyPr>
            <a:noAutofit/>
          </a:bodyPr>
          <a:lstStyle/>
          <a:p>
            <a:pPr algn="just"/>
            <a:r>
              <a:rPr lang="es-EC" sz="2400" dirty="0"/>
              <a:t>La propuesta de restauración tuvo una buena aceptación por la parte administrativa del BPLG como también de algunos moradores entrevistados por tratarse de un proyecto novedoso y que a la vez podría mejorar el paisaje del área protegida</a:t>
            </a:r>
            <a:r>
              <a:rPr lang="es-EC" sz="2400" dirty="0" smtClean="0"/>
              <a:t>.</a:t>
            </a:r>
            <a:endParaRPr lang="es-CO" sz="2400" dirty="0"/>
          </a:p>
          <a:p>
            <a:pPr lvl="0" algn="just"/>
            <a:r>
              <a:rPr lang="es-ES_tradnl" sz="2400" dirty="0" smtClean="0"/>
              <a:t>Como </a:t>
            </a:r>
            <a:r>
              <a:rPr lang="es-ES_tradnl" sz="2400" dirty="0" err="1"/>
              <a:t>tensionantes</a:t>
            </a:r>
            <a:r>
              <a:rPr lang="es-ES_tradnl" sz="2400" dirty="0"/>
              <a:t> se consideraron la </a:t>
            </a:r>
            <a:r>
              <a:rPr lang="es-CO" sz="2400" dirty="0"/>
              <a:t>presencia de especies invasoras, </a:t>
            </a:r>
            <a:r>
              <a:rPr lang="es-ES_tradnl" sz="2400" dirty="0"/>
              <a:t>plantación exótica de eucalipto (</a:t>
            </a:r>
            <a:r>
              <a:rPr lang="es-ES_tradnl" sz="2400" i="1" dirty="0" err="1"/>
              <a:t>Eucalyptus</a:t>
            </a:r>
            <a:r>
              <a:rPr lang="es-ES_tradnl" sz="2400" i="1" dirty="0"/>
              <a:t> </a:t>
            </a:r>
            <a:r>
              <a:rPr lang="es-ES_tradnl" sz="2400" i="1" dirty="0" err="1"/>
              <a:t>globulus</a:t>
            </a:r>
            <a:r>
              <a:rPr lang="es-ES_tradnl" sz="2400" dirty="0"/>
              <a:t>), incendios forestales, pérdida de semillas y plántulas de especies nativas y todo lo anterior intensificado por una acción antrópica tanto por la presencia de comunidades aledañas como de personas visitantes; y como limitantes a las fuertes </a:t>
            </a:r>
            <a:r>
              <a:rPr lang="es-CO" sz="2400" dirty="0"/>
              <a:t>pendientes, </a:t>
            </a:r>
            <a:r>
              <a:rPr lang="es-ES_tradnl" sz="2400" dirty="0"/>
              <a:t>pérdida de los horizontes orgánicos del suelo y erosión progresiva, baja </a:t>
            </a:r>
            <a:r>
              <a:rPr lang="es-CO" sz="2400" dirty="0"/>
              <a:t>disponibilidad de agua en las zonas altas, vientos en épocas de sequía,  </a:t>
            </a:r>
            <a:r>
              <a:rPr lang="es-ES_tradnl" sz="2400" dirty="0"/>
              <a:t>acidez y baja fertilidad del suelo. </a:t>
            </a:r>
            <a:endParaRPr lang="es-CO" sz="2400" dirty="0"/>
          </a:p>
          <a:p>
            <a:pPr algn="just"/>
            <a:endParaRPr lang="es-CO" sz="2400" dirty="0"/>
          </a:p>
        </p:txBody>
      </p:sp>
      <p:grpSp>
        <p:nvGrpSpPr>
          <p:cNvPr id="4" name="Grupo 3"/>
          <p:cNvGrpSpPr/>
          <p:nvPr/>
        </p:nvGrpSpPr>
        <p:grpSpPr>
          <a:xfrm>
            <a:off x="11233480" y="6639176"/>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12830950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13899" y="614149"/>
            <a:ext cx="11268501" cy="5512015"/>
          </a:xfrm>
        </p:spPr>
        <p:txBody>
          <a:bodyPr/>
          <a:lstStyle/>
          <a:p>
            <a:pPr lvl="0" algn="just"/>
            <a:r>
              <a:rPr lang="es-ES_tradnl" sz="2400" dirty="0"/>
              <a:t>En el Bosque Protector Loma de Guayabillas se obtuvo que el Potencial de Restauración Ecológica tiene un valor medio representado por el 84,41% del predio, lo que significa que se puede obtener buenos resultados al aplicar la propuesta de restauración ecológica. </a:t>
            </a:r>
            <a:endParaRPr lang="es-ES_tradnl" sz="2400" dirty="0" smtClean="0"/>
          </a:p>
          <a:p>
            <a:pPr lvl="0" algn="just"/>
            <a:endParaRPr lang="es-ES_tradnl" sz="2400" dirty="0" smtClean="0"/>
          </a:p>
          <a:p>
            <a:pPr lvl="0" algn="just"/>
            <a:r>
              <a:rPr lang="es-ES_tradnl" sz="2400" dirty="0" smtClean="0"/>
              <a:t>La </a:t>
            </a:r>
            <a:r>
              <a:rPr lang="es-ES_tradnl" sz="2400" dirty="0"/>
              <a:t>selección de especies para los diseños florísticos se basaron en los conocimientos de los moradores entrevistados sobre el uso ambiental de las especies, como también de la zona de vida analizada, y mediante la utilización de criterios multipropósito fundamentales para el desarrollo sostenible del proyecto.  </a:t>
            </a:r>
            <a:endParaRPr lang="es-CO" sz="2400" dirty="0"/>
          </a:p>
          <a:p>
            <a:pPr algn="just"/>
            <a:endParaRPr lang="es-ES_tradnl" sz="2400" dirty="0"/>
          </a:p>
          <a:p>
            <a:pPr marL="0" indent="0" algn="just">
              <a:buNone/>
            </a:pPr>
            <a:r>
              <a:rPr lang="es-ES_tradnl" sz="2400" dirty="0"/>
              <a:t> </a:t>
            </a:r>
            <a:endParaRPr lang="es-CO" sz="2400" dirty="0"/>
          </a:p>
        </p:txBody>
      </p:sp>
      <p:grpSp>
        <p:nvGrpSpPr>
          <p:cNvPr id="4" name="Grupo 3"/>
          <p:cNvGrpSpPr/>
          <p:nvPr/>
        </p:nvGrpSpPr>
        <p:grpSpPr>
          <a:xfrm>
            <a:off x="11233480" y="6652055"/>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29765952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491319"/>
            <a:ext cx="10972800" cy="5634845"/>
          </a:xfrm>
        </p:spPr>
        <p:txBody>
          <a:bodyPr/>
          <a:lstStyle/>
          <a:p>
            <a:pPr lvl="0" algn="just"/>
            <a:r>
              <a:rPr lang="es-ES_tradnl" sz="2400" dirty="0"/>
              <a:t>En Ecuador existe una gran cantidad de especies nativas potencialmente valiosas para proyectos de restauración ecológica; sin embargo, existe poca información sobre las características de las especies, conocimientos empíricos y científicos, historia de vida, sucesión ecológica, distribución geográfica, hábitat aspectos necesarios para llevar a cabo la recuperación de la vegetación nativa. </a:t>
            </a:r>
            <a:endParaRPr lang="es-ES_tradnl" sz="2400" dirty="0" smtClean="0"/>
          </a:p>
          <a:p>
            <a:pPr lvl="0" algn="just"/>
            <a:endParaRPr lang="es-CO" sz="2400" dirty="0"/>
          </a:p>
          <a:p>
            <a:pPr lvl="0" algn="just"/>
            <a:r>
              <a:rPr lang="es-ES_tradnl" sz="2400" dirty="0" smtClean="0"/>
              <a:t>Con los diseños florísticos se provee el establecimiento de una comunidad de vegetación nativa que facilite el establecimiento espontáneo de otras especies y así promover el reemplazo total del bosque plantado en el tiempo hasta conformar una vegetación similar a la vegetación del sistema de referencia.</a:t>
            </a:r>
            <a:endParaRPr lang="es-CO" sz="2400" dirty="0" smtClean="0"/>
          </a:p>
          <a:p>
            <a:pPr marL="0" indent="0" algn="just">
              <a:buNone/>
            </a:pPr>
            <a:endParaRPr lang="es-CO" sz="2400" dirty="0"/>
          </a:p>
        </p:txBody>
      </p:sp>
      <p:grpSp>
        <p:nvGrpSpPr>
          <p:cNvPr id="4" name="Grupo 3"/>
          <p:cNvGrpSpPr/>
          <p:nvPr/>
        </p:nvGrpSpPr>
        <p:grpSpPr>
          <a:xfrm>
            <a:off x="11233480" y="6652055"/>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34411408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941697"/>
            <a:ext cx="10972800" cy="5184468"/>
          </a:xfrm>
        </p:spPr>
        <p:txBody>
          <a:bodyPr/>
          <a:lstStyle/>
          <a:p>
            <a:r>
              <a:rPr lang="es-ES_tradnl" sz="2400" dirty="0"/>
              <a:t>Para lograr una restauración ecológica del área protegida se debería mantener programas de evaluación y seguimiento con el fin de obtener resultados positivos en un plazo de al menos 20 años.</a:t>
            </a:r>
            <a:endParaRPr lang="es-CO" sz="2400" dirty="0"/>
          </a:p>
          <a:p>
            <a:endParaRPr lang="es-CO" dirty="0"/>
          </a:p>
        </p:txBody>
      </p:sp>
      <p:grpSp>
        <p:nvGrpSpPr>
          <p:cNvPr id="4" name="Grupo 3"/>
          <p:cNvGrpSpPr/>
          <p:nvPr/>
        </p:nvGrpSpPr>
        <p:grpSpPr>
          <a:xfrm>
            <a:off x="11233480" y="6652055"/>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41389568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sz="2800" b="1" dirty="0" smtClean="0"/>
              <a:t>Recomendaciones </a:t>
            </a:r>
            <a:endParaRPr lang="es-CO" sz="2800" b="1" dirty="0"/>
          </a:p>
        </p:txBody>
      </p:sp>
      <p:sp>
        <p:nvSpPr>
          <p:cNvPr id="3" name="Marcador de contenido 2"/>
          <p:cNvSpPr>
            <a:spLocks noGrp="1"/>
          </p:cNvSpPr>
          <p:nvPr>
            <p:ph idx="1"/>
          </p:nvPr>
        </p:nvSpPr>
        <p:spPr/>
        <p:txBody>
          <a:bodyPr/>
          <a:lstStyle/>
          <a:p>
            <a:pPr lvl="0" algn="just"/>
            <a:r>
              <a:rPr lang="es-CO" sz="2400" dirty="0" smtClean="0"/>
              <a:t>Para </a:t>
            </a:r>
            <a:r>
              <a:rPr lang="es-CO" sz="2400" dirty="0"/>
              <a:t>asegurar el éxito del proyecto de restauración se requiere de una divulgación adecuada en la comunidad mediante la socialización y participación de los diferentes actores para garantizar la continuidad de las investigaciones a largo plazo</a:t>
            </a:r>
            <a:r>
              <a:rPr lang="es-CO" sz="2400" dirty="0" smtClean="0"/>
              <a:t>.</a:t>
            </a:r>
          </a:p>
          <a:p>
            <a:pPr lvl="0" algn="just"/>
            <a:endParaRPr lang="es-CO" sz="2400" dirty="0"/>
          </a:p>
          <a:p>
            <a:pPr lvl="0" algn="just"/>
            <a:r>
              <a:rPr lang="es-CO" sz="2400" dirty="0" smtClean="0"/>
              <a:t>Es </a:t>
            </a:r>
            <a:r>
              <a:rPr lang="es-CO" sz="2400" dirty="0"/>
              <a:t>indispensable emprender acciones concretas a partir de las estrategias de restauración para los dos tipos de disturbio presentes en el área de estudio, basadas en la adopción de metodologías validadas con el propósito de contribuir con la restauración del Bosque Protector Loma de Guayabillas. </a:t>
            </a:r>
          </a:p>
          <a:p>
            <a:pPr lvl="0"/>
            <a:endParaRPr lang="es-CO" sz="1900" dirty="0"/>
          </a:p>
        </p:txBody>
      </p:sp>
      <p:grpSp>
        <p:nvGrpSpPr>
          <p:cNvPr id="4" name="Grupo 3"/>
          <p:cNvGrpSpPr/>
          <p:nvPr/>
        </p:nvGrpSpPr>
        <p:grpSpPr>
          <a:xfrm>
            <a:off x="11233480" y="6639176"/>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472828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887105"/>
            <a:ext cx="10972800" cy="5239060"/>
          </a:xfrm>
        </p:spPr>
        <p:txBody>
          <a:bodyPr/>
          <a:lstStyle/>
          <a:p>
            <a:pPr lvl="0"/>
            <a:r>
              <a:rPr lang="es-CO" sz="2400" dirty="0"/>
              <a:t>Se recomienda realizar un monitoreo y seguimiento de cualquier cambio ya sea positivo o negativo cuando se haya aplicado esta propuesta con el fin de corregir errores en posibles proyectos semejantes</a:t>
            </a:r>
            <a:r>
              <a:rPr lang="es-CO" sz="2400" dirty="0" smtClean="0"/>
              <a:t>.</a:t>
            </a:r>
          </a:p>
          <a:p>
            <a:pPr lvl="0"/>
            <a:endParaRPr lang="es-CO" sz="2400" dirty="0"/>
          </a:p>
          <a:p>
            <a:pPr lvl="0"/>
            <a:r>
              <a:rPr lang="es-CO" sz="2400" dirty="0"/>
              <a:t>Cuando se haya realizado la siembra de acuerdo con los diseños propuestos se recomienda tener un cuadro de actividades post-reforestación que incluya mantenimiento y reemplazo de las especies plantadas. </a:t>
            </a:r>
            <a:endParaRPr lang="es-CO" sz="2400" dirty="0" smtClean="0"/>
          </a:p>
          <a:p>
            <a:pPr lvl="0"/>
            <a:endParaRPr lang="es-CO" sz="2400" dirty="0"/>
          </a:p>
          <a:p>
            <a:pPr lvl="0"/>
            <a:r>
              <a:rPr lang="es-CO" sz="2400" dirty="0"/>
              <a:t>Es importante desarrollar actividades de educación ambiental con el objetivo de que los moradores de la ciudadela de la Victoria y los visitantes cuiden y protejan el bosque protector que es considerado como el pulmón de la ciudad de Ibarra.</a:t>
            </a:r>
          </a:p>
          <a:p>
            <a:pPr lvl="0"/>
            <a:endParaRPr lang="es-CO" sz="2400" dirty="0"/>
          </a:p>
          <a:p>
            <a:endParaRPr lang="es-CO" sz="4000" dirty="0"/>
          </a:p>
        </p:txBody>
      </p:sp>
      <p:grpSp>
        <p:nvGrpSpPr>
          <p:cNvPr id="4" name="Grupo 3"/>
          <p:cNvGrpSpPr/>
          <p:nvPr/>
        </p:nvGrpSpPr>
        <p:grpSpPr>
          <a:xfrm>
            <a:off x="11233480" y="6652055"/>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21253079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sz="2800" dirty="0" smtClean="0"/>
              <a:t>Bibliografía</a:t>
            </a:r>
            <a:r>
              <a:rPr lang="es-CO" dirty="0" smtClean="0"/>
              <a:t> </a:t>
            </a:r>
            <a:endParaRPr lang="es-CO" dirty="0"/>
          </a:p>
        </p:txBody>
      </p:sp>
      <p:sp>
        <p:nvSpPr>
          <p:cNvPr id="3" name="Marcador de contenido 2"/>
          <p:cNvSpPr>
            <a:spLocks noGrp="1"/>
          </p:cNvSpPr>
          <p:nvPr>
            <p:ph idx="1"/>
          </p:nvPr>
        </p:nvSpPr>
        <p:spPr/>
        <p:txBody>
          <a:bodyPr>
            <a:normAutofit fontScale="85000" lnSpcReduction="20000"/>
          </a:bodyPr>
          <a:lstStyle/>
          <a:p>
            <a:r>
              <a:rPr lang="es-CO" sz="1400" dirty="0"/>
              <a:t>Aguirre, N. (2012). Restauración Ecológica. Recuperado el 30 de Abril de 2014, de Centro de Estudios de la Biodiversidad y Cambio Climático: http://nikolayaguirre.com/2012/01/27/restauracion-ecologica/</a:t>
            </a:r>
          </a:p>
          <a:p>
            <a:r>
              <a:rPr lang="es-CO" sz="1400" dirty="0"/>
              <a:t>Aguirre, Z., Peter, L., &amp; Sánchez, O. (2006). Bosques secos en Ecuador y su diversidad. Botánica Económica de los Andes Centrales. En M. Morales, B. </a:t>
            </a:r>
            <a:r>
              <a:rPr lang="es-CO" sz="1400" dirty="0" err="1"/>
              <a:t>Ollgaard</a:t>
            </a:r>
            <a:r>
              <a:rPr lang="es-CO" sz="1400" dirty="0"/>
              <a:t>, L. Peter, F. </a:t>
            </a:r>
            <a:r>
              <a:rPr lang="es-CO" sz="1400" dirty="0" err="1"/>
              <a:t>Borchsenius</a:t>
            </a:r>
            <a:r>
              <a:rPr lang="es-CO" sz="1400" dirty="0"/>
              <a:t>, &amp; H. </a:t>
            </a:r>
            <a:r>
              <a:rPr lang="es-CO" sz="1400" dirty="0" err="1"/>
              <a:t>Balslev</a:t>
            </a:r>
            <a:r>
              <a:rPr lang="es-CO" sz="1400" dirty="0"/>
              <a:t>, Botánica Económica de los Andes Centrales. La Paz, Bolivia.</a:t>
            </a:r>
          </a:p>
          <a:p>
            <a:r>
              <a:rPr lang="es-CO" sz="1400" dirty="0" err="1"/>
              <a:t>Albuja</a:t>
            </a:r>
            <a:r>
              <a:rPr lang="es-CO" sz="1400" dirty="0"/>
              <a:t>, L., Ibarra, M., </a:t>
            </a:r>
            <a:r>
              <a:rPr lang="es-CO" sz="1400" dirty="0" err="1"/>
              <a:t>Urgilés</a:t>
            </a:r>
            <a:r>
              <a:rPr lang="es-CO" sz="1400" dirty="0"/>
              <a:t>, J., &amp; Barriga, R. (1980). Estudio Preliminar de los Vertebrados Ecuatorianos. Escuela Politécnica Nacional, Departamento de Ciencias Biológicas , Quito.</a:t>
            </a:r>
          </a:p>
          <a:p>
            <a:r>
              <a:rPr lang="es-CO" sz="1400" dirty="0"/>
              <a:t>Camacho, C., &amp; Mejía, A. M. (2011). En Restauración ecológica del campus de la Institución Universitaria Politécnico </a:t>
            </a:r>
            <a:r>
              <a:rPr lang="es-CO" sz="1400" dirty="0" err="1"/>
              <a:t>Grancolombiano</a:t>
            </a:r>
            <a:r>
              <a:rPr lang="es-CO" sz="1400" dirty="0"/>
              <a:t> (Vol. 7). Colombia: Institución Universitaria Politécnico </a:t>
            </a:r>
            <a:r>
              <a:rPr lang="es-CO" sz="1400" dirty="0" err="1"/>
              <a:t>Grancolombiano</a:t>
            </a:r>
            <a:r>
              <a:rPr lang="es-CO" sz="1400" dirty="0"/>
              <a:t>. Recuperado el 22 de Septiembre de 2014, de http://journal.poligran.edu.co/index.php/poliantea/article/view/163/149</a:t>
            </a:r>
          </a:p>
          <a:p>
            <a:r>
              <a:rPr lang="es-CO" sz="1400" dirty="0"/>
              <a:t>CONSULSUA. (2012). Estudio de impacto ambiental definitivo (EIAD) para la construcción, operación, mantenimiento y retiro de la central </a:t>
            </a:r>
            <a:r>
              <a:rPr lang="es-CO" sz="1400" dirty="0" err="1"/>
              <a:t>fotovoltáica</a:t>
            </a:r>
            <a:r>
              <a:rPr lang="es-CO" sz="1400" dirty="0"/>
              <a:t> Salinas, de 5 </a:t>
            </a:r>
            <a:r>
              <a:rPr lang="es-CO" sz="1400" dirty="0" err="1"/>
              <a:t>mw</a:t>
            </a:r>
            <a:r>
              <a:rPr lang="es-CO" sz="1400" dirty="0"/>
              <a:t> de capacidad. </a:t>
            </a:r>
            <a:r>
              <a:rPr lang="es-CO" sz="1400" dirty="0" err="1"/>
              <a:t>Conelec</a:t>
            </a:r>
            <a:r>
              <a:rPr lang="es-CO" sz="1400" dirty="0"/>
              <a:t>. </a:t>
            </a:r>
          </a:p>
          <a:p>
            <a:r>
              <a:rPr lang="es-CO" sz="1400" dirty="0"/>
              <a:t>Fernández, I., Morales, N., Olivares, L., Salvatierra, J., Gómez, M., &amp; Montenegro, G. (2010). Restauración ecológica para ecosistemas nativos afectados por incendios forestales (Primera edición ed.). Chile.</a:t>
            </a:r>
          </a:p>
          <a:p>
            <a:r>
              <a:rPr lang="es-CO" sz="1400" dirty="0"/>
              <a:t>Gobierno Autónomo Descentralizado Municipal San Miguel de Ibarra. (2014). Incendio en la Loma de Guayabillas está controlado. Archivador informativo, Ibarra. Recuperado el 4 de Septiembre de 2014, de http://www.ibarraecuador.gob.ec/index.php/informativo/archivador/714-incendio-en-la-loma-de-guayabillas-esta-controlado</a:t>
            </a:r>
          </a:p>
          <a:p>
            <a:r>
              <a:rPr lang="es-CO" sz="1400" dirty="0"/>
              <a:t>Grupo de restauración ecológica. (2007). Guía Metodológica Restauración Ecológica del bosque </a:t>
            </a:r>
            <a:r>
              <a:rPr lang="es-CO" sz="1400" dirty="0" err="1"/>
              <a:t>Altoandino</a:t>
            </a:r>
            <a:r>
              <a:rPr lang="es-CO" sz="1400" dirty="0"/>
              <a:t>. (O. Vargas, Ed.) Colombia .</a:t>
            </a:r>
          </a:p>
          <a:p>
            <a:r>
              <a:rPr lang="es-CO" sz="1400" dirty="0"/>
              <a:t>MAGAP. (2007). Políticas de estado para el Agro Ecuatoriano 2007-2020. Quito, Ecuador.</a:t>
            </a:r>
          </a:p>
          <a:p>
            <a:r>
              <a:rPr lang="es-CO" sz="1400" dirty="0"/>
              <a:t>Oña, T., Pabón, G., &amp; Velarde, E. (2012). Propuesta de medidas de Restauración Ambiental de las áreas afectadas por el incendio del Bosque Protector “Guayabillas”.</a:t>
            </a:r>
          </a:p>
          <a:p>
            <a:r>
              <a:rPr lang="es-CO" sz="1400" dirty="0"/>
              <a:t>PDOT. (2012). Plan de Ordenamiento territorial de Ibarra.</a:t>
            </a:r>
          </a:p>
          <a:p>
            <a:r>
              <a:rPr lang="es-CO" sz="1400" dirty="0"/>
              <a:t>Proaño, G. (2009). Informe geológico y geomorfológico para el diseño del puente angosto, ubicado sobre el río </a:t>
            </a:r>
            <a:r>
              <a:rPr lang="es-CO" sz="1400" dirty="0" err="1"/>
              <a:t>Peripa</a:t>
            </a:r>
            <a:r>
              <a:rPr lang="es-CO" sz="1400" dirty="0"/>
              <a:t> y localizado en la vía los Ángeles - el Paraíso, en el cantón Buena Fe, provincia de los Ríos. </a:t>
            </a:r>
          </a:p>
          <a:p>
            <a:r>
              <a:rPr lang="es-CO" sz="1400" dirty="0"/>
              <a:t>SER. (2004). Principios de SER International sobre la restauración ecológica. Grupo de trabajo sobre ciencia y políticas. Obtenido de www.ser.org</a:t>
            </a:r>
          </a:p>
          <a:p>
            <a:r>
              <a:rPr lang="es-CO" sz="1400" dirty="0"/>
              <a:t>Terán, F., &amp; Herrera, R. (2012). Actualización del Plan de Manejo Integral del Bosque y vegetación Protectora "Loma de Guayabillas" cantón Ibarra, provincia de Imbabura. Tesis de pregrado, Universidad Técnica del Norte.</a:t>
            </a:r>
          </a:p>
          <a:p>
            <a:endParaRPr lang="es-CO" sz="1400" dirty="0"/>
          </a:p>
        </p:txBody>
      </p:sp>
      <p:grpSp>
        <p:nvGrpSpPr>
          <p:cNvPr id="4" name="Grupo 3"/>
          <p:cNvGrpSpPr/>
          <p:nvPr/>
        </p:nvGrpSpPr>
        <p:grpSpPr>
          <a:xfrm>
            <a:off x="11233480" y="6639176"/>
            <a:ext cx="946480" cy="206792"/>
            <a:chOff x="11233480" y="6639176"/>
            <a:chExt cx="946480" cy="206792"/>
          </a:xfrm>
        </p:grpSpPr>
        <p:pic>
          <p:nvPicPr>
            <p:cNvPr id="5" name="Imagen 4"/>
            <p:cNvPicPr>
              <a:picLocks noChangeAspect="1"/>
            </p:cNvPicPr>
            <p:nvPr/>
          </p:nvPicPr>
          <p:blipFill>
            <a:blip r:embed="rId2"/>
            <a:stretch>
              <a:fillRect/>
            </a:stretch>
          </p:blipFill>
          <p:spPr>
            <a:xfrm>
              <a:off x="11233480" y="6684043"/>
              <a:ext cx="457200" cy="161925"/>
            </a:xfrm>
            <a:prstGeom prst="rect">
              <a:avLst/>
            </a:prstGeom>
          </p:spPr>
        </p:pic>
        <p:pic>
          <p:nvPicPr>
            <p:cNvPr id="6" name="Imagen 5"/>
            <p:cNvPicPr>
              <a:picLocks noChangeAspect="1"/>
            </p:cNvPicPr>
            <p:nvPr/>
          </p:nvPicPr>
          <p:blipFill>
            <a:blip r:embed="rId2"/>
            <a:stretch>
              <a:fillRect/>
            </a:stretch>
          </p:blipFill>
          <p:spPr>
            <a:xfrm>
              <a:off x="11722760" y="6680784"/>
              <a:ext cx="457200" cy="161925"/>
            </a:xfrm>
            <a:prstGeom prst="rect">
              <a:avLst/>
            </a:prstGeom>
          </p:spPr>
        </p:pic>
        <p:pic>
          <p:nvPicPr>
            <p:cNvPr id="7" name="Imagen 6"/>
            <p:cNvPicPr>
              <a:picLocks noChangeAspect="1"/>
            </p:cNvPicPr>
            <p:nvPr/>
          </p:nvPicPr>
          <p:blipFill>
            <a:blip r:embed="rId2"/>
            <a:stretch>
              <a:fillRect/>
            </a:stretch>
          </p:blipFill>
          <p:spPr>
            <a:xfrm>
              <a:off x="11582400" y="6639176"/>
              <a:ext cx="457200" cy="161925"/>
            </a:xfrm>
            <a:prstGeom prst="rect">
              <a:avLst/>
            </a:prstGeom>
          </p:spPr>
        </p:pic>
        <p:pic>
          <p:nvPicPr>
            <p:cNvPr id="8" name="Imagen 7"/>
            <p:cNvPicPr>
              <a:picLocks noChangeAspect="1"/>
            </p:cNvPicPr>
            <p:nvPr/>
          </p:nvPicPr>
          <p:blipFill>
            <a:blip r:embed="rId2"/>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11565829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2800" b="1" dirty="0" smtClean="0"/>
              <a:t>Caracterización del área de estudio</a:t>
            </a:r>
            <a:endParaRPr lang="es-CO" sz="2800" b="1" dirty="0"/>
          </a:p>
        </p:txBody>
      </p:sp>
      <p:sp>
        <p:nvSpPr>
          <p:cNvPr id="3" name="Marcador de contenido 2"/>
          <p:cNvSpPr>
            <a:spLocks noGrp="1"/>
          </p:cNvSpPr>
          <p:nvPr>
            <p:ph idx="1"/>
          </p:nvPr>
        </p:nvSpPr>
        <p:spPr>
          <a:xfrm>
            <a:off x="609600" y="1600201"/>
            <a:ext cx="4358185" cy="4525963"/>
          </a:xfrm>
        </p:spPr>
        <p:txBody>
          <a:bodyPr/>
          <a:lstStyle/>
          <a:p>
            <a:pPr marL="0" indent="0" algn="just">
              <a:buNone/>
            </a:pPr>
            <a:r>
              <a:rPr lang="es-ES_tradnl" sz="2400" dirty="0"/>
              <a:t>El Bosque Protector Loma de </a:t>
            </a:r>
            <a:r>
              <a:rPr lang="es-ES_tradnl" sz="2400" dirty="0" smtClean="0"/>
              <a:t>Guayabillas </a:t>
            </a:r>
            <a:r>
              <a:rPr lang="es-CO" sz="2400" dirty="0" smtClean="0"/>
              <a:t>localizado </a:t>
            </a:r>
            <a:r>
              <a:rPr lang="es-CO" sz="2400" dirty="0"/>
              <a:t>en la ciudadela La Victoria, parroquia San Francisco, cantón Ibarra, tiene una extensión de </a:t>
            </a:r>
            <a:r>
              <a:rPr lang="es-CO" sz="2400" dirty="0" smtClean="0"/>
              <a:t>54,1 </a:t>
            </a:r>
            <a:r>
              <a:rPr lang="es-ES_tradnl" sz="2400" dirty="0" smtClean="0"/>
              <a:t>hectáreas, se encuentra en un </a:t>
            </a:r>
            <a:r>
              <a:rPr lang="es-ES_tradnl" sz="2400" dirty="0"/>
              <a:t>rango altitudinal de 2240-2360 </a:t>
            </a:r>
            <a:r>
              <a:rPr lang="es-ES_tradnl" sz="2400" dirty="0" smtClean="0"/>
              <a:t>msnm.  </a:t>
            </a:r>
            <a:endParaRPr lang="es-ES_tradnl" sz="2400" dirty="0"/>
          </a:p>
        </p:txBody>
      </p:sp>
      <p:pic>
        <p:nvPicPr>
          <p:cNvPr id="4" name="Imagen 3"/>
          <p:cNvPicPr>
            <a:picLocks noChangeAspect="1"/>
          </p:cNvPicPr>
          <p:nvPr/>
        </p:nvPicPr>
        <p:blipFill>
          <a:blip r:embed="rId2"/>
          <a:stretch>
            <a:fillRect/>
          </a:stretch>
        </p:blipFill>
        <p:spPr>
          <a:xfrm>
            <a:off x="11401920" y="6687302"/>
            <a:ext cx="457200" cy="161925"/>
          </a:xfrm>
          <a:prstGeom prst="rect">
            <a:avLst/>
          </a:prstGeom>
        </p:spPr>
      </p:pic>
      <p:pic>
        <p:nvPicPr>
          <p:cNvPr id="8" name="Imagen 7"/>
          <p:cNvPicPr>
            <a:picLocks noChangeAspect="1"/>
          </p:cNvPicPr>
          <p:nvPr/>
        </p:nvPicPr>
        <p:blipFill>
          <a:blip r:embed="rId2"/>
          <a:stretch>
            <a:fillRect/>
          </a:stretch>
        </p:blipFill>
        <p:spPr>
          <a:xfrm>
            <a:off x="11201400" y="6696075"/>
            <a:ext cx="457200" cy="161925"/>
          </a:xfrm>
          <a:prstGeom prst="rect">
            <a:avLst/>
          </a:prstGeom>
        </p:spPr>
      </p:pic>
      <p:grpSp>
        <p:nvGrpSpPr>
          <p:cNvPr id="10" name="Grupo 9"/>
          <p:cNvGrpSpPr/>
          <p:nvPr/>
        </p:nvGrpSpPr>
        <p:grpSpPr>
          <a:xfrm>
            <a:off x="11233480" y="6627144"/>
            <a:ext cx="946480" cy="206792"/>
            <a:chOff x="11233480" y="6627144"/>
            <a:chExt cx="946480" cy="206792"/>
          </a:xfrm>
        </p:grpSpPr>
        <p:pic>
          <p:nvPicPr>
            <p:cNvPr id="5" name="Imagen 4"/>
            <p:cNvPicPr>
              <a:picLocks noChangeAspect="1"/>
            </p:cNvPicPr>
            <p:nvPr/>
          </p:nvPicPr>
          <p:blipFill>
            <a:blip r:embed="rId2"/>
            <a:stretch>
              <a:fillRect/>
            </a:stretch>
          </p:blipFill>
          <p:spPr>
            <a:xfrm>
              <a:off x="11233480" y="6672011"/>
              <a:ext cx="457200" cy="161925"/>
            </a:xfrm>
            <a:prstGeom prst="rect">
              <a:avLst/>
            </a:prstGeom>
          </p:spPr>
        </p:pic>
        <p:pic>
          <p:nvPicPr>
            <p:cNvPr id="6" name="Imagen 5"/>
            <p:cNvPicPr>
              <a:picLocks noChangeAspect="1"/>
            </p:cNvPicPr>
            <p:nvPr/>
          </p:nvPicPr>
          <p:blipFill>
            <a:blip r:embed="rId2"/>
            <a:stretch>
              <a:fillRect/>
            </a:stretch>
          </p:blipFill>
          <p:spPr>
            <a:xfrm>
              <a:off x="11722760" y="6668752"/>
              <a:ext cx="457200" cy="161925"/>
            </a:xfrm>
            <a:prstGeom prst="rect">
              <a:avLst/>
            </a:prstGeom>
          </p:spPr>
        </p:pic>
        <p:pic>
          <p:nvPicPr>
            <p:cNvPr id="7" name="Imagen 6"/>
            <p:cNvPicPr>
              <a:picLocks noChangeAspect="1"/>
            </p:cNvPicPr>
            <p:nvPr/>
          </p:nvPicPr>
          <p:blipFill>
            <a:blip r:embed="rId2"/>
            <a:stretch>
              <a:fillRect/>
            </a:stretch>
          </p:blipFill>
          <p:spPr>
            <a:xfrm>
              <a:off x="11582400" y="6627144"/>
              <a:ext cx="457200" cy="161925"/>
            </a:xfrm>
            <a:prstGeom prst="rect">
              <a:avLst/>
            </a:prstGeom>
          </p:spPr>
        </p:pic>
        <p:pic>
          <p:nvPicPr>
            <p:cNvPr id="9" name="Imagen 8"/>
            <p:cNvPicPr>
              <a:picLocks noChangeAspect="1"/>
            </p:cNvPicPr>
            <p:nvPr/>
          </p:nvPicPr>
          <p:blipFill>
            <a:blip r:embed="rId2"/>
            <a:stretch>
              <a:fillRect/>
            </a:stretch>
          </p:blipFill>
          <p:spPr>
            <a:xfrm>
              <a:off x="11275584" y="6647948"/>
              <a:ext cx="457200" cy="161925"/>
            </a:xfrm>
            <a:prstGeom prst="rect">
              <a:avLst/>
            </a:prstGeom>
          </p:spPr>
        </p:pic>
      </p:gr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4156" y="1555212"/>
            <a:ext cx="6875444" cy="4865427"/>
          </a:xfrm>
          <a:prstGeom prst="rect">
            <a:avLst/>
          </a:prstGeom>
        </p:spPr>
      </p:pic>
    </p:spTree>
    <p:extLst>
      <p:ext uri="{BB962C8B-B14F-4D97-AF65-F5344CB8AC3E}">
        <p14:creationId xmlns:p14="http://schemas.microsoft.com/office/powerpoint/2010/main" val="26273317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0"/>
            <a:r>
              <a:rPr lang="es-ES_tradnl" sz="2800" b="1" dirty="0"/>
              <a:t>Diagnóstico biofísico y sociodinámico</a:t>
            </a:r>
            <a:endParaRPr lang="es-CO" sz="2800" b="1"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334967396"/>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upo 3"/>
          <p:cNvGrpSpPr/>
          <p:nvPr/>
        </p:nvGrpSpPr>
        <p:grpSpPr>
          <a:xfrm>
            <a:off x="11233480" y="6639176"/>
            <a:ext cx="946480" cy="206792"/>
            <a:chOff x="11233480" y="6639176"/>
            <a:chExt cx="946480" cy="206792"/>
          </a:xfrm>
        </p:grpSpPr>
        <p:pic>
          <p:nvPicPr>
            <p:cNvPr id="6" name="Imagen 5"/>
            <p:cNvPicPr>
              <a:picLocks noChangeAspect="1"/>
            </p:cNvPicPr>
            <p:nvPr/>
          </p:nvPicPr>
          <p:blipFill>
            <a:blip r:embed="rId7"/>
            <a:stretch>
              <a:fillRect/>
            </a:stretch>
          </p:blipFill>
          <p:spPr>
            <a:xfrm>
              <a:off x="11233480" y="6684043"/>
              <a:ext cx="457200" cy="161925"/>
            </a:xfrm>
            <a:prstGeom prst="rect">
              <a:avLst/>
            </a:prstGeom>
          </p:spPr>
        </p:pic>
        <p:pic>
          <p:nvPicPr>
            <p:cNvPr id="7" name="Imagen 6"/>
            <p:cNvPicPr>
              <a:picLocks noChangeAspect="1"/>
            </p:cNvPicPr>
            <p:nvPr/>
          </p:nvPicPr>
          <p:blipFill>
            <a:blip r:embed="rId7"/>
            <a:stretch>
              <a:fillRect/>
            </a:stretch>
          </p:blipFill>
          <p:spPr>
            <a:xfrm>
              <a:off x="11722760" y="6680784"/>
              <a:ext cx="457200" cy="161925"/>
            </a:xfrm>
            <a:prstGeom prst="rect">
              <a:avLst/>
            </a:prstGeom>
          </p:spPr>
        </p:pic>
        <p:pic>
          <p:nvPicPr>
            <p:cNvPr id="8" name="Imagen 7"/>
            <p:cNvPicPr>
              <a:picLocks noChangeAspect="1"/>
            </p:cNvPicPr>
            <p:nvPr/>
          </p:nvPicPr>
          <p:blipFill>
            <a:blip r:embed="rId7"/>
            <a:stretch>
              <a:fillRect/>
            </a:stretch>
          </p:blipFill>
          <p:spPr>
            <a:xfrm>
              <a:off x="11582400" y="6639176"/>
              <a:ext cx="457200" cy="161925"/>
            </a:xfrm>
            <a:prstGeom prst="rect">
              <a:avLst/>
            </a:prstGeom>
          </p:spPr>
        </p:pic>
        <p:pic>
          <p:nvPicPr>
            <p:cNvPr id="9" name="Imagen 8"/>
            <p:cNvPicPr>
              <a:picLocks noChangeAspect="1"/>
            </p:cNvPicPr>
            <p:nvPr/>
          </p:nvPicPr>
          <p:blipFill>
            <a:blip r:embed="rId7"/>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3421602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800" b="1" dirty="0"/>
              <a:t>Antecedentes de la alteración  </a:t>
            </a:r>
            <a:endParaRPr lang="es-CO" sz="2800" b="1" dirty="0"/>
          </a:p>
        </p:txBody>
      </p:sp>
      <p:sp>
        <p:nvSpPr>
          <p:cNvPr id="3" name="Marcador de contenido 2"/>
          <p:cNvSpPr>
            <a:spLocks noGrp="1"/>
          </p:cNvSpPr>
          <p:nvPr>
            <p:ph idx="1"/>
          </p:nvPr>
        </p:nvSpPr>
        <p:spPr>
          <a:xfrm>
            <a:off x="609600" y="1600201"/>
            <a:ext cx="5832143" cy="4525963"/>
          </a:xfrm>
        </p:spPr>
        <p:txBody>
          <a:bodyPr/>
          <a:lstStyle/>
          <a:p>
            <a:pPr marL="0" indent="0" algn="just">
              <a:buNone/>
            </a:pPr>
            <a:r>
              <a:rPr lang="es-CO" sz="2600" dirty="0" smtClean="0"/>
              <a:t>Entrevistas a las </a:t>
            </a:r>
            <a:r>
              <a:rPr lang="es-EC" sz="2600" dirty="0" smtClean="0"/>
              <a:t>personas </a:t>
            </a:r>
            <a:r>
              <a:rPr lang="es-EC" sz="2600" dirty="0"/>
              <a:t>familiarizadas con el sitio antes de la </a:t>
            </a:r>
            <a:r>
              <a:rPr lang="es-EC" sz="2600" dirty="0" smtClean="0"/>
              <a:t>degradación </a:t>
            </a:r>
            <a:r>
              <a:rPr lang="es-CO" sz="2600" dirty="0" smtClean="0"/>
              <a:t>con </a:t>
            </a:r>
            <a:r>
              <a:rPr lang="es-CO" sz="2600" dirty="0"/>
              <a:t>el fin de identificar características físicas y bióticas del área a intervenir</a:t>
            </a:r>
            <a:r>
              <a:rPr lang="es-CO" sz="2600" dirty="0" smtClean="0"/>
              <a:t>.</a:t>
            </a:r>
            <a:endParaRPr lang="es-CO" sz="2600"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7840" y="1801504"/>
            <a:ext cx="4525640" cy="3575714"/>
          </a:xfrm>
          <a:prstGeom prst="rect">
            <a:avLst/>
          </a:prstGeom>
        </p:spPr>
      </p:pic>
      <p:grpSp>
        <p:nvGrpSpPr>
          <p:cNvPr id="5" name="Grupo 4"/>
          <p:cNvGrpSpPr/>
          <p:nvPr/>
        </p:nvGrpSpPr>
        <p:grpSpPr>
          <a:xfrm>
            <a:off x="11233480" y="6639176"/>
            <a:ext cx="946480" cy="206792"/>
            <a:chOff x="11233480" y="6639176"/>
            <a:chExt cx="946480" cy="206792"/>
          </a:xfrm>
        </p:grpSpPr>
        <p:pic>
          <p:nvPicPr>
            <p:cNvPr id="6" name="Imagen 5"/>
            <p:cNvPicPr>
              <a:picLocks noChangeAspect="1"/>
            </p:cNvPicPr>
            <p:nvPr/>
          </p:nvPicPr>
          <p:blipFill>
            <a:blip r:embed="rId3"/>
            <a:stretch>
              <a:fillRect/>
            </a:stretch>
          </p:blipFill>
          <p:spPr>
            <a:xfrm>
              <a:off x="11233480" y="6684043"/>
              <a:ext cx="457200" cy="161925"/>
            </a:xfrm>
            <a:prstGeom prst="rect">
              <a:avLst/>
            </a:prstGeom>
          </p:spPr>
        </p:pic>
        <p:pic>
          <p:nvPicPr>
            <p:cNvPr id="7" name="Imagen 6"/>
            <p:cNvPicPr>
              <a:picLocks noChangeAspect="1"/>
            </p:cNvPicPr>
            <p:nvPr/>
          </p:nvPicPr>
          <p:blipFill>
            <a:blip r:embed="rId3"/>
            <a:stretch>
              <a:fillRect/>
            </a:stretch>
          </p:blipFill>
          <p:spPr>
            <a:xfrm>
              <a:off x="11722760" y="6680784"/>
              <a:ext cx="457200" cy="161925"/>
            </a:xfrm>
            <a:prstGeom prst="rect">
              <a:avLst/>
            </a:prstGeom>
          </p:spPr>
        </p:pic>
        <p:pic>
          <p:nvPicPr>
            <p:cNvPr id="8" name="Imagen 7"/>
            <p:cNvPicPr>
              <a:picLocks noChangeAspect="1"/>
            </p:cNvPicPr>
            <p:nvPr/>
          </p:nvPicPr>
          <p:blipFill>
            <a:blip r:embed="rId3"/>
            <a:stretch>
              <a:fillRect/>
            </a:stretch>
          </p:blipFill>
          <p:spPr>
            <a:xfrm>
              <a:off x="11582400" y="6639176"/>
              <a:ext cx="457200" cy="161925"/>
            </a:xfrm>
            <a:prstGeom prst="rect">
              <a:avLst/>
            </a:prstGeom>
          </p:spPr>
        </p:pic>
        <p:pic>
          <p:nvPicPr>
            <p:cNvPr id="9" name="Imagen 8"/>
            <p:cNvPicPr>
              <a:picLocks noChangeAspect="1"/>
            </p:cNvPicPr>
            <p:nvPr/>
          </p:nvPicPr>
          <p:blipFill>
            <a:blip r:embed="rId3"/>
            <a:stretch>
              <a:fillRect/>
            </a:stretch>
          </p:blipFill>
          <p:spPr>
            <a:xfrm>
              <a:off x="11275584" y="6647948"/>
              <a:ext cx="457200" cy="161925"/>
            </a:xfrm>
            <a:prstGeom prst="rect">
              <a:avLst/>
            </a:prstGeom>
          </p:spPr>
        </p:pic>
      </p:grpSp>
    </p:spTree>
    <p:extLst>
      <p:ext uri="{BB962C8B-B14F-4D97-AF65-F5344CB8AC3E}">
        <p14:creationId xmlns:p14="http://schemas.microsoft.com/office/powerpoint/2010/main" val="1791968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800" b="1" dirty="0"/>
              <a:t>Análisis y caracterización de los factores limitantes y tensionantes</a:t>
            </a:r>
            <a:endParaRPr lang="es-CO" sz="2800" b="1" dirty="0"/>
          </a:p>
        </p:txBody>
      </p:sp>
      <p:sp>
        <p:nvSpPr>
          <p:cNvPr id="3" name="Marcador de texto 2"/>
          <p:cNvSpPr>
            <a:spLocks noGrp="1"/>
          </p:cNvSpPr>
          <p:nvPr>
            <p:ph type="body" idx="1"/>
          </p:nvPr>
        </p:nvSpPr>
        <p:spPr/>
        <p:txBody>
          <a:bodyPr/>
          <a:lstStyle/>
          <a:p>
            <a:r>
              <a:rPr lang="es-ES_tradnl" dirty="0"/>
              <a:t>F</a:t>
            </a:r>
            <a:r>
              <a:rPr lang="es-ES_tradnl" b="1" dirty="0" smtClean="0"/>
              <a:t>actores </a:t>
            </a:r>
            <a:r>
              <a:rPr lang="es-ES_tradnl" b="1" dirty="0"/>
              <a:t>limitantes</a:t>
            </a:r>
            <a:endParaRPr lang="es-CO" dirty="0"/>
          </a:p>
        </p:txBody>
      </p:sp>
      <p:sp>
        <p:nvSpPr>
          <p:cNvPr id="4" name="Marcador de contenido 3"/>
          <p:cNvSpPr>
            <a:spLocks noGrp="1"/>
          </p:cNvSpPr>
          <p:nvPr>
            <p:ph sz="half" idx="2"/>
          </p:nvPr>
        </p:nvSpPr>
        <p:spPr>
          <a:xfrm>
            <a:off x="300251" y="2505075"/>
            <a:ext cx="5431809" cy="3684588"/>
          </a:xfrm>
        </p:spPr>
        <p:txBody>
          <a:bodyPr/>
          <a:lstStyle/>
          <a:p>
            <a:pPr lvl="1">
              <a:buFont typeface="Wingdings" panose="05000000000000000000" pitchFamily="2" charset="2"/>
              <a:buChar char="q"/>
            </a:pPr>
            <a:r>
              <a:rPr lang="es-CO" sz="2400" dirty="0"/>
              <a:t>Identificación de fuertes pendientes </a:t>
            </a:r>
          </a:p>
          <a:p>
            <a:pPr lvl="1">
              <a:buFont typeface="Wingdings" panose="05000000000000000000" pitchFamily="2" charset="2"/>
              <a:buChar char="q"/>
            </a:pPr>
            <a:r>
              <a:rPr lang="es-EC" sz="2400" dirty="0"/>
              <a:t>Pérdida de los horizontes orgánicos del suelo y erosión progresiva </a:t>
            </a:r>
            <a:endParaRPr lang="es-EC" sz="2400" dirty="0" smtClean="0"/>
          </a:p>
          <a:p>
            <a:pPr lvl="1">
              <a:buFont typeface="Wingdings" panose="05000000000000000000" pitchFamily="2" charset="2"/>
              <a:buChar char="q"/>
            </a:pPr>
            <a:r>
              <a:rPr lang="es-CO" sz="2400" dirty="0" smtClean="0"/>
              <a:t>Baja </a:t>
            </a:r>
            <a:r>
              <a:rPr lang="es-CO" sz="2400" dirty="0"/>
              <a:t>disponibilidad de agua en las zonas altas </a:t>
            </a:r>
          </a:p>
          <a:p>
            <a:pPr lvl="1">
              <a:buFont typeface="Wingdings" panose="05000000000000000000" pitchFamily="2" charset="2"/>
              <a:buChar char="q"/>
            </a:pPr>
            <a:r>
              <a:rPr lang="es-EC" sz="2400" dirty="0"/>
              <a:t>Acidez y baja fertilidad del suelo</a:t>
            </a:r>
            <a:endParaRPr lang="es-CO" sz="2400" dirty="0"/>
          </a:p>
          <a:p>
            <a:endParaRPr lang="es-CO" dirty="0"/>
          </a:p>
        </p:txBody>
      </p:sp>
      <p:sp>
        <p:nvSpPr>
          <p:cNvPr id="5" name="Marcador de texto 4"/>
          <p:cNvSpPr>
            <a:spLocks noGrp="1"/>
          </p:cNvSpPr>
          <p:nvPr>
            <p:ph type="body" sz="quarter" idx="3"/>
          </p:nvPr>
        </p:nvSpPr>
        <p:spPr/>
        <p:txBody>
          <a:bodyPr/>
          <a:lstStyle/>
          <a:p>
            <a:r>
              <a:rPr lang="es-ES_tradnl" dirty="0"/>
              <a:t>F</a:t>
            </a:r>
            <a:r>
              <a:rPr lang="es-ES_tradnl" b="1" dirty="0" smtClean="0"/>
              <a:t>actores tensionantes</a:t>
            </a:r>
            <a:endParaRPr lang="es-CO" dirty="0"/>
          </a:p>
        </p:txBody>
      </p:sp>
      <p:sp>
        <p:nvSpPr>
          <p:cNvPr id="6" name="Marcador de contenido 5"/>
          <p:cNvSpPr>
            <a:spLocks noGrp="1"/>
          </p:cNvSpPr>
          <p:nvPr>
            <p:ph sz="quarter" idx="4"/>
          </p:nvPr>
        </p:nvSpPr>
        <p:spPr/>
        <p:txBody>
          <a:bodyPr/>
          <a:lstStyle/>
          <a:p>
            <a:pPr lvl="1">
              <a:buFont typeface="Wingdings" panose="05000000000000000000" pitchFamily="2" charset="2"/>
              <a:buChar char="q"/>
            </a:pPr>
            <a:r>
              <a:rPr lang="es-EC" sz="2400" dirty="0"/>
              <a:t>Plantación exótica de </a:t>
            </a:r>
            <a:r>
              <a:rPr lang="es-EC" sz="2400" dirty="0" smtClean="0"/>
              <a:t>eucalipto</a:t>
            </a:r>
            <a:endParaRPr lang="es-CO" sz="2400" dirty="0"/>
          </a:p>
          <a:p>
            <a:pPr lvl="1">
              <a:buFont typeface="Wingdings" panose="05000000000000000000" pitchFamily="2" charset="2"/>
              <a:buChar char="q"/>
            </a:pPr>
            <a:r>
              <a:rPr lang="es-EC" sz="2400" dirty="0"/>
              <a:t>Incendios </a:t>
            </a:r>
            <a:r>
              <a:rPr lang="es-EC" sz="2400" dirty="0" smtClean="0"/>
              <a:t>forestales</a:t>
            </a:r>
            <a:endParaRPr lang="es-CO" sz="2400" dirty="0"/>
          </a:p>
          <a:p>
            <a:pPr lvl="1">
              <a:buFont typeface="Wingdings" panose="05000000000000000000" pitchFamily="2" charset="2"/>
              <a:buChar char="q"/>
            </a:pPr>
            <a:r>
              <a:rPr lang="es-EC" sz="2400" dirty="0"/>
              <a:t>Pérdida de semillas y plántulas de especies </a:t>
            </a:r>
            <a:r>
              <a:rPr lang="es-EC" sz="2400" dirty="0" smtClean="0"/>
              <a:t>nativas</a:t>
            </a:r>
            <a:endParaRPr lang="es-CO" sz="2400" dirty="0"/>
          </a:p>
          <a:p>
            <a:endParaRPr lang="es-CO" dirty="0"/>
          </a:p>
        </p:txBody>
      </p:sp>
      <p:pic>
        <p:nvPicPr>
          <p:cNvPr id="7" name="Imagen 6" descr="D:\TESIS1\a. FOTOS TESIS\P1050297.JPG"/>
          <p:cNvPicPr/>
          <p:nvPr/>
        </p:nvPicPr>
        <p:blipFill rotWithShape="1">
          <a:blip r:embed="rId2" cstate="print">
            <a:extLst>
              <a:ext uri="{28A0092B-C50C-407E-A947-70E740481C1C}">
                <a14:useLocalDpi xmlns:a14="http://schemas.microsoft.com/office/drawing/2010/main" val="0"/>
              </a:ext>
            </a:extLst>
          </a:blip>
          <a:srcRect b="30219"/>
          <a:stretch/>
        </p:blipFill>
        <p:spPr bwMode="auto">
          <a:xfrm>
            <a:off x="2475090" y="5688383"/>
            <a:ext cx="2247900" cy="1176442"/>
          </a:xfrm>
          <a:prstGeom prst="rect">
            <a:avLst/>
          </a:prstGeom>
          <a:noFill/>
          <a:ln>
            <a:noFill/>
          </a:ln>
        </p:spPr>
      </p:pic>
      <p:pic>
        <p:nvPicPr>
          <p:cNvPr id="2050" name="Picture 2" descr="http://www.onlyforyoung.com/sites/images/stories/Boletines-2012/Incendio_Loma_de_Guayabillas_Ibarra_Ecuador_29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50" r="20012"/>
          <a:stretch/>
        </p:blipFill>
        <p:spPr bwMode="auto">
          <a:xfrm>
            <a:off x="7484416" y="4940431"/>
            <a:ext cx="3154295" cy="191756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p:cNvGrpSpPr/>
          <p:nvPr/>
        </p:nvGrpSpPr>
        <p:grpSpPr>
          <a:xfrm>
            <a:off x="11233480" y="6639176"/>
            <a:ext cx="946480" cy="206792"/>
            <a:chOff x="11233480" y="6639176"/>
            <a:chExt cx="946480" cy="206792"/>
          </a:xfrm>
        </p:grpSpPr>
        <p:pic>
          <p:nvPicPr>
            <p:cNvPr id="10" name="Imagen 9"/>
            <p:cNvPicPr>
              <a:picLocks noChangeAspect="1"/>
            </p:cNvPicPr>
            <p:nvPr/>
          </p:nvPicPr>
          <p:blipFill>
            <a:blip r:embed="rId4"/>
            <a:stretch>
              <a:fillRect/>
            </a:stretch>
          </p:blipFill>
          <p:spPr>
            <a:xfrm>
              <a:off x="11233480" y="6684043"/>
              <a:ext cx="457200" cy="161925"/>
            </a:xfrm>
            <a:prstGeom prst="rect">
              <a:avLst/>
            </a:prstGeom>
          </p:spPr>
        </p:pic>
        <p:pic>
          <p:nvPicPr>
            <p:cNvPr id="11" name="Imagen 10"/>
            <p:cNvPicPr>
              <a:picLocks noChangeAspect="1"/>
            </p:cNvPicPr>
            <p:nvPr/>
          </p:nvPicPr>
          <p:blipFill>
            <a:blip r:embed="rId4"/>
            <a:stretch>
              <a:fillRect/>
            </a:stretch>
          </p:blipFill>
          <p:spPr>
            <a:xfrm>
              <a:off x="11722760" y="6680784"/>
              <a:ext cx="457200" cy="161925"/>
            </a:xfrm>
            <a:prstGeom prst="rect">
              <a:avLst/>
            </a:prstGeom>
          </p:spPr>
        </p:pic>
        <p:pic>
          <p:nvPicPr>
            <p:cNvPr id="12" name="Imagen 11"/>
            <p:cNvPicPr>
              <a:picLocks noChangeAspect="1"/>
            </p:cNvPicPr>
            <p:nvPr/>
          </p:nvPicPr>
          <p:blipFill>
            <a:blip r:embed="rId4"/>
            <a:stretch>
              <a:fillRect/>
            </a:stretch>
          </p:blipFill>
          <p:spPr>
            <a:xfrm>
              <a:off x="11582400" y="6639176"/>
              <a:ext cx="457200" cy="161925"/>
            </a:xfrm>
            <a:prstGeom prst="rect">
              <a:avLst/>
            </a:prstGeom>
          </p:spPr>
        </p:pic>
        <p:pic>
          <p:nvPicPr>
            <p:cNvPr id="13" name="Imagen 12"/>
            <p:cNvPicPr>
              <a:picLocks noChangeAspect="1"/>
            </p:cNvPicPr>
            <p:nvPr/>
          </p:nvPicPr>
          <p:blipFill>
            <a:blip r:embed="rId4"/>
            <a:stretch>
              <a:fillRect/>
            </a:stretch>
          </p:blipFill>
          <p:spPr>
            <a:xfrm>
              <a:off x="11289232" y="6661596"/>
              <a:ext cx="457200" cy="161925"/>
            </a:xfrm>
            <a:prstGeom prst="rect">
              <a:avLst/>
            </a:prstGeom>
          </p:spPr>
        </p:pic>
      </p:grpSp>
    </p:spTree>
    <p:extLst>
      <p:ext uri="{BB962C8B-B14F-4D97-AF65-F5344CB8AC3E}">
        <p14:creationId xmlns:p14="http://schemas.microsoft.com/office/powerpoint/2010/main" val="83433208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3124B1C8-274A-4046-9072-2E8053F4B330}" vid="{02D02028-1EF0-4FCE-932F-823EC976634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Template>
  <TotalTime>1837</TotalTime>
  <Words>4217</Words>
  <Application>Microsoft Office PowerPoint</Application>
  <PresentationFormat>Panorámica</PresentationFormat>
  <Paragraphs>290</Paragraphs>
  <Slides>56</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56</vt:i4>
      </vt:variant>
    </vt:vector>
  </HeadingPairs>
  <TitlesOfParts>
    <vt:vector size="62" baseType="lpstr">
      <vt:lpstr>Arial</vt:lpstr>
      <vt:lpstr>Calibri</vt:lpstr>
      <vt:lpstr>Calibri (Títulos)</vt:lpstr>
      <vt:lpstr>Cambria</vt:lpstr>
      <vt:lpstr>Wingdings</vt:lpstr>
      <vt:lpstr>Tema1</vt:lpstr>
      <vt:lpstr>UNIVERSIDAD TÉCNICA DEL NORTE  FACULTAD DE INGENIERIA EN CIENCIAS  AGROPECUARIAS Y AMBIENTALES  CARRERA DE INGENIERÍA EN RECURSOS NATURALES RENOVABLES   “PROPUESTA PARA LA RESTAURACIÓN ECOLÓGICA DE LA  LOMA DE GUAYABILLAS MEDIANTE LA IDENTIFICACIÓN DE ESPECIES NATIVAS” </vt:lpstr>
      <vt:lpstr>INTRODUCCIÓN </vt:lpstr>
      <vt:lpstr>Presentación de PowerPoint</vt:lpstr>
      <vt:lpstr>Presentación de PowerPoint</vt:lpstr>
      <vt:lpstr>METODOLOGÍA </vt:lpstr>
      <vt:lpstr>Caracterización del área de estudio</vt:lpstr>
      <vt:lpstr>Diagnóstico biofísico y sociodinámico</vt:lpstr>
      <vt:lpstr>Antecedentes de la alteración  </vt:lpstr>
      <vt:lpstr>Análisis y caracterización de los factores limitantes y tensionantes</vt:lpstr>
      <vt:lpstr>Determinación del Potencial de Restauración Ecológica</vt:lpstr>
      <vt:lpstr>Definición de la comunidad de referencia</vt:lpstr>
      <vt:lpstr>Identificación y priorización de las áreas potenciales a restaurar</vt:lpstr>
      <vt:lpstr>Recopilación y análisis de información de especies nativas con potencial de reforestación</vt:lpstr>
      <vt:lpstr>Propuesta para la restauración ecológica participativa</vt:lpstr>
      <vt:lpstr>Socialización  de la propuesta de restauración </vt:lpstr>
      <vt:lpstr>Resultados</vt:lpstr>
      <vt:lpstr>Diagnóstico biofísico y sociodinámico</vt:lpstr>
      <vt:lpstr>Diagnóstico biofísico y sociodinámico</vt:lpstr>
      <vt:lpstr>Diagnóstico biofísico y sociodinámico</vt:lpstr>
      <vt:lpstr>Presentación de PowerPoint</vt:lpstr>
      <vt:lpstr>Componente biótico</vt:lpstr>
      <vt:lpstr>Presentación de PowerPoint</vt:lpstr>
      <vt:lpstr>Presentación de PowerPoint</vt:lpstr>
      <vt:lpstr>Presentación de PowerPoint</vt:lpstr>
      <vt:lpstr>Presentación de PowerPoint</vt:lpstr>
      <vt:lpstr>Presentación de PowerPoint</vt:lpstr>
      <vt:lpstr>Presentación de PowerPoint</vt:lpstr>
      <vt:lpstr>Antecedentes de la alteración  </vt:lpstr>
      <vt:lpstr>Análisis y caracterización de los factores limitantes y tensionantes</vt:lpstr>
      <vt:lpstr>Potencial de restauración ecológica </vt:lpstr>
      <vt:lpstr>Definición de la comunidad de referencia</vt:lpstr>
      <vt:lpstr>Identificación y priorización de las áreas potenciales a restaurar</vt:lpstr>
      <vt:lpstr>Propuesta para la restauración ecológica participativa</vt:lpstr>
      <vt:lpstr>Presentación de PowerPoint</vt:lpstr>
      <vt:lpstr>Presentación de PowerPoint</vt:lpstr>
      <vt:lpstr>Presentación de PowerPoint</vt:lpstr>
      <vt:lpstr>Presentación de PowerPoint</vt:lpstr>
      <vt:lpstr>Presentación de PowerPoint</vt:lpstr>
      <vt:lpstr>Elaboración de diseños florísticos </vt:lpstr>
      <vt:lpstr>Presentación de PowerPoint</vt:lpstr>
      <vt:lpstr>Arreglo de los diseños florísticos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Socialización  de la propuesta de restauración </vt:lpstr>
      <vt:lpstr>Conclusiones </vt:lpstr>
      <vt:lpstr>Presentación de PowerPoint</vt:lpstr>
      <vt:lpstr>Presentación de PowerPoint</vt:lpstr>
      <vt:lpstr>Presentación de PowerPoint</vt:lpstr>
      <vt:lpstr>Recomendaciones </vt:lpstr>
      <vt:lpstr>Presentación de PowerPoint</vt:lpstr>
      <vt:lpstr>Bibliografía </vt:lpstr>
    </vt:vector>
  </TitlesOfParts>
  <Company>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Full name</dc:creator>
  <cp:lastModifiedBy>Full name</cp:lastModifiedBy>
  <cp:revision>103</cp:revision>
  <dcterms:created xsi:type="dcterms:W3CDTF">2016-02-29T00:59:22Z</dcterms:created>
  <dcterms:modified xsi:type="dcterms:W3CDTF">2016-08-03T14:08:27Z</dcterms:modified>
</cp:coreProperties>
</file>