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Lst>
  <p:sldIdLst>
    <p:sldId id="256" r:id="rId2"/>
    <p:sldId id="289" r:id="rId3"/>
    <p:sldId id="258" r:id="rId4"/>
    <p:sldId id="287" r:id="rId5"/>
    <p:sldId id="261" r:id="rId6"/>
    <p:sldId id="292" r:id="rId7"/>
    <p:sldId id="296" r:id="rId8"/>
    <p:sldId id="291" r:id="rId9"/>
    <p:sldId id="309" r:id="rId10"/>
    <p:sldId id="298" r:id="rId11"/>
    <p:sldId id="297" r:id="rId12"/>
    <p:sldId id="294" r:id="rId13"/>
    <p:sldId id="299" r:id="rId14"/>
    <p:sldId id="300" r:id="rId15"/>
    <p:sldId id="307" r:id="rId16"/>
    <p:sldId id="303" r:id="rId17"/>
    <p:sldId id="301" r:id="rId18"/>
    <p:sldId id="304" r:id="rId19"/>
    <p:sldId id="305" r:id="rId20"/>
    <p:sldId id="273" r:id="rId21"/>
    <p:sldId id="266" r:id="rId22"/>
    <p:sldId id="274" r:id="rId23"/>
    <p:sldId id="278" r:id="rId24"/>
    <p:sldId id="279" r:id="rId25"/>
    <p:sldId id="280" r:id="rId26"/>
    <p:sldId id="283" r:id="rId27"/>
    <p:sldId id="284" r:id="rId28"/>
    <p:sldId id="285" r:id="rId29"/>
    <p:sldId id="286"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3" autoAdjust="0"/>
    <p:restoredTop sz="94660"/>
  </p:normalViewPr>
  <p:slideViewPr>
    <p:cSldViewPr snapToGrid="0">
      <p:cViewPr varScale="1">
        <p:scale>
          <a:sx n="71" d="100"/>
          <a:sy n="71" d="100"/>
        </p:scale>
        <p:origin x="408"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403060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868E8A-7123-46CA-8325-99AA4AB04122}" type="datetimeFigureOut">
              <a:rPr lang="es-ES" smtClean="0"/>
              <a:t>27/09/2016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871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351586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E06430-69ED-4F09-A002-5730C141A758}"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26944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385690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868E8A-7123-46CA-8325-99AA4AB04122}" type="datetimeFigureOut">
              <a:rPr lang="es-ES" smtClean="0"/>
              <a:t>27/09/2016</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3126657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868E8A-7123-46CA-8325-99AA4AB04122}" type="datetimeFigureOut">
              <a:rPr lang="es-ES" smtClean="0"/>
              <a:t>27/09/2016</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1112513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3886677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113159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14821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174628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A868E8A-7123-46CA-8325-99AA4AB04122}" type="datetimeFigureOut">
              <a:rPr lang="es-ES" smtClean="0"/>
              <a:t>27/09/2016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240538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A868E8A-7123-46CA-8325-99AA4AB04122}" type="datetimeFigureOut">
              <a:rPr lang="es-ES" smtClean="0"/>
              <a:t>27/09/2016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39296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426368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329263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2A868E8A-7123-46CA-8325-99AA4AB04122}" type="datetimeFigureOut">
              <a:rPr lang="es-ES" smtClean="0"/>
              <a:t>27/09/2016</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158740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868E8A-7123-46CA-8325-99AA4AB04122}" type="datetimeFigureOut">
              <a:rPr lang="es-ES" smtClean="0"/>
              <a:t>27/09/2016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E06430-69ED-4F09-A002-5730C141A758}" type="slidenum">
              <a:rPr lang="es-ES" smtClean="0"/>
              <a:t>‹Nº›</a:t>
            </a:fld>
            <a:endParaRPr lang="es-ES"/>
          </a:p>
        </p:txBody>
      </p:sp>
    </p:spTree>
    <p:extLst>
      <p:ext uri="{BB962C8B-B14F-4D97-AF65-F5344CB8AC3E}">
        <p14:creationId xmlns:p14="http://schemas.microsoft.com/office/powerpoint/2010/main" val="315553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A868E8A-7123-46CA-8325-99AA4AB04122}" type="datetimeFigureOut">
              <a:rPr lang="es-ES" smtClean="0"/>
              <a:t>27/09/2016</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6E06430-69ED-4F09-A002-5730C141A758}" type="slidenum">
              <a:rPr lang="es-ES" smtClean="0"/>
              <a:t>‹Nº›</a:t>
            </a:fld>
            <a:endParaRPr lang="es-ES"/>
          </a:p>
        </p:txBody>
      </p:sp>
    </p:spTree>
    <p:extLst>
      <p:ext uri="{BB962C8B-B14F-4D97-AF65-F5344CB8AC3E}">
        <p14:creationId xmlns:p14="http://schemas.microsoft.com/office/powerpoint/2010/main" val="73360166"/>
      </p:ext>
    </p:extLst>
  </p:cSld>
  <p:clrMap bg1="dk1" tx1="lt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95" y="0"/>
            <a:ext cx="10599312" cy="6858000"/>
          </a:xfrm>
          <a:prstGeom prst="rect">
            <a:avLst/>
          </a:prstGeom>
        </p:spPr>
      </p:pic>
      <p:sp>
        <p:nvSpPr>
          <p:cNvPr id="4" name="Título 3"/>
          <p:cNvSpPr>
            <a:spLocks noGrp="1"/>
          </p:cNvSpPr>
          <p:nvPr>
            <p:ph type="title"/>
          </p:nvPr>
        </p:nvSpPr>
        <p:spPr>
          <a:xfrm>
            <a:off x="1226821" y="2112136"/>
            <a:ext cx="9613861" cy="3326138"/>
          </a:xfrm>
        </p:spPr>
        <p:txBody>
          <a:bodyPr>
            <a:normAutofit fontScale="90000"/>
          </a:bodyPr>
          <a:lstStyle/>
          <a:p>
            <a:pPr algn="ctr"/>
            <a:r>
              <a:rPr lang="es-EC" sz="3200" b="1" dirty="0">
                <a:solidFill>
                  <a:srgbClr val="FFFF00"/>
                </a:solidFill>
                <a:latin typeface="Times New Roman" panose="02020603050405020304" pitchFamily="18" charset="0"/>
                <a:cs typeface="Times New Roman" panose="02020603050405020304" pitchFamily="18" charset="0"/>
              </a:rPr>
              <a:t>“PROPUESTA DE UN PLAN DE PREVENCIÓN DE INCENDIOS FORESTALES, EN LAS PARROQUIAS LA CAROLINA Y SALINAS, </a:t>
            </a:r>
            <a:r>
              <a:rPr lang="es-ES" sz="3200" b="1" dirty="0">
                <a:solidFill>
                  <a:srgbClr val="FFFF00"/>
                </a:solidFill>
                <a:latin typeface="Times New Roman" panose="02020603050405020304" pitchFamily="18" charset="0"/>
                <a:cs typeface="Times New Roman" panose="02020603050405020304" pitchFamily="18" charset="0"/>
              </a:rPr>
              <a:t/>
            </a:r>
            <a:br>
              <a:rPr lang="es-ES" sz="3200" b="1" dirty="0">
                <a:solidFill>
                  <a:srgbClr val="FFFF00"/>
                </a:solidFill>
                <a:latin typeface="Times New Roman" panose="02020603050405020304" pitchFamily="18" charset="0"/>
                <a:cs typeface="Times New Roman" panose="02020603050405020304" pitchFamily="18" charset="0"/>
              </a:rPr>
            </a:br>
            <a:r>
              <a:rPr lang="es-EC" sz="3200" b="1" dirty="0">
                <a:solidFill>
                  <a:srgbClr val="FFFF00"/>
                </a:solidFill>
                <a:latin typeface="Times New Roman" panose="02020603050405020304" pitchFamily="18" charset="0"/>
                <a:cs typeface="Times New Roman" panose="02020603050405020304" pitchFamily="18" charset="0"/>
              </a:rPr>
              <a:t>CANTÓN IBARRA, PROVINCIA DE </a:t>
            </a:r>
            <a:r>
              <a:rPr lang="es-EC" sz="3200" b="1" dirty="0" smtClean="0">
                <a:solidFill>
                  <a:srgbClr val="FFFF00"/>
                </a:solidFill>
                <a:latin typeface="Times New Roman" panose="02020603050405020304" pitchFamily="18" charset="0"/>
                <a:cs typeface="Times New Roman" panose="02020603050405020304" pitchFamily="18" charset="0"/>
              </a:rPr>
              <a:t>IMBABURA”</a:t>
            </a:r>
            <a:br>
              <a:rPr lang="es-EC" sz="3200" b="1" dirty="0" smtClean="0">
                <a:solidFill>
                  <a:srgbClr val="FFFF00"/>
                </a:solidFill>
                <a:latin typeface="Times New Roman" panose="02020603050405020304" pitchFamily="18" charset="0"/>
                <a:cs typeface="Times New Roman" panose="02020603050405020304" pitchFamily="18" charset="0"/>
              </a:rPr>
            </a:br>
            <a:r>
              <a:rPr lang="es-EC" sz="3200" b="1" dirty="0">
                <a:solidFill>
                  <a:srgbClr val="FFFF00"/>
                </a:solidFill>
                <a:latin typeface="Times New Roman" panose="02020603050405020304" pitchFamily="18" charset="0"/>
                <a:cs typeface="Times New Roman" panose="02020603050405020304" pitchFamily="18" charset="0"/>
              </a:rPr>
              <a:t/>
            </a:r>
            <a:br>
              <a:rPr lang="es-EC" sz="3200" b="1" dirty="0">
                <a:solidFill>
                  <a:srgbClr val="FFFF00"/>
                </a:solidFill>
                <a:latin typeface="Times New Roman" panose="02020603050405020304" pitchFamily="18" charset="0"/>
                <a:cs typeface="Times New Roman" panose="02020603050405020304" pitchFamily="18" charset="0"/>
              </a:rPr>
            </a:br>
            <a:r>
              <a:rPr lang="es-EC" sz="2700" b="1" dirty="0" smtClean="0">
                <a:solidFill>
                  <a:srgbClr val="FFFF00"/>
                </a:solidFill>
                <a:latin typeface="Times New Roman" panose="02020603050405020304" pitchFamily="18" charset="0"/>
                <a:cs typeface="Times New Roman" panose="02020603050405020304" pitchFamily="18" charset="0"/>
              </a:rPr>
              <a:t>AUTORA</a:t>
            </a:r>
            <a:r>
              <a:rPr lang="es-EC" sz="3200" b="1" dirty="0" smtClean="0">
                <a:solidFill>
                  <a:srgbClr val="FFFF00"/>
                </a:solidFill>
                <a:latin typeface="Times New Roman" panose="02020603050405020304" pitchFamily="18" charset="0"/>
                <a:cs typeface="Times New Roman" panose="02020603050405020304" pitchFamily="18" charset="0"/>
              </a:rPr>
              <a:t/>
            </a:r>
            <a:br>
              <a:rPr lang="es-EC" sz="3200" b="1" dirty="0" smtClean="0">
                <a:solidFill>
                  <a:srgbClr val="FFFF00"/>
                </a:solidFill>
                <a:latin typeface="Times New Roman" panose="02020603050405020304" pitchFamily="18" charset="0"/>
                <a:cs typeface="Times New Roman" panose="02020603050405020304" pitchFamily="18" charset="0"/>
              </a:rPr>
            </a:br>
            <a:r>
              <a:rPr lang="es-EC" sz="2000" b="1" dirty="0" smtClean="0">
                <a:solidFill>
                  <a:srgbClr val="FFFF00"/>
                </a:solidFill>
                <a:latin typeface="Times New Roman" panose="02020603050405020304" pitchFamily="18" charset="0"/>
                <a:cs typeface="Times New Roman" panose="02020603050405020304" pitchFamily="18" charset="0"/>
              </a:rPr>
              <a:t>Gabriela Marisol Quistial Valencia</a:t>
            </a:r>
            <a:br>
              <a:rPr lang="es-EC" sz="2000" b="1" dirty="0" smtClean="0">
                <a:solidFill>
                  <a:srgbClr val="FFFF00"/>
                </a:solidFill>
                <a:latin typeface="Times New Roman" panose="02020603050405020304" pitchFamily="18" charset="0"/>
                <a:cs typeface="Times New Roman" panose="02020603050405020304" pitchFamily="18" charset="0"/>
              </a:rPr>
            </a:br>
            <a:r>
              <a:rPr lang="es-EC" sz="2000" b="1" dirty="0" smtClean="0">
                <a:solidFill>
                  <a:srgbClr val="FFFF00"/>
                </a:solidFill>
                <a:latin typeface="Times New Roman" panose="02020603050405020304" pitchFamily="18" charset="0"/>
                <a:cs typeface="Times New Roman" panose="02020603050405020304" pitchFamily="18" charset="0"/>
              </a:rPr>
              <a:t/>
            </a:r>
            <a:br>
              <a:rPr lang="es-EC" sz="2000" b="1" dirty="0" smtClean="0">
                <a:solidFill>
                  <a:srgbClr val="FFFF00"/>
                </a:solidFill>
                <a:latin typeface="Times New Roman" panose="02020603050405020304" pitchFamily="18" charset="0"/>
                <a:cs typeface="Times New Roman" panose="02020603050405020304" pitchFamily="18" charset="0"/>
              </a:rPr>
            </a:br>
            <a:r>
              <a:rPr lang="es-EC" sz="2000" b="1" dirty="0" smtClean="0">
                <a:solidFill>
                  <a:srgbClr val="FFFF00"/>
                </a:solidFill>
                <a:latin typeface="Times New Roman" panose="02020603050405020304" pitchFamily="18" charset="0"/>
                <a:cs typeface="Times New Roman" panose="02020603050405020304" pitchFamily="18" charset="0"/>
              </a:rPr>
              <a:t>DIRECTOR</a:t>
            </a:r>
            <a:br>
              <a:rPr lang="es-EC" sz="2000" b="1" dirty="0" smtClean="0">
                <a:solidFill>
                  <a:srgbClr val="FFFF00"/>
                </a:solidFill>
                <a:latin typeface="Times New Roman" panose="02020603050405020304" pitchFamily="18" charset="0"/>
                <a:cs typeface="Times New Roman" panose="02020603050405020304" pitchFamily="18" charset="0"/>
              </a:rPr>
            </a:br>
            <a:r>
              <a:rPr lang="es-EC" sz="2200" b="1" dirty="0">
                <a:solidFill>
                  <a:srgbClr val="FFFF00"/>
                </a:solidFill>
                <a:latin typeface="Times New Roman" panose="02020603050405020304" pitchFamily="18" charset="0"/>
                <a:cs typeface="Times New Roman" panose="02020603050405020304" pitchFamily="18" charset="0"/>
              </a:rPr>
              <a:t>Ing. Carlos Ramiro Arcos Unigarro, MSc.</a:t>
            </a:r>
            <a:r>
              <a:rPr lang="es-MX" sz="2200" b="1" dirty="0">
                <a:solidFill>
                  <a:srgbClr val="FFFF00"/>
                </a:solidFill>
                <a:latin typeface="Times New Roman" panose="02020603050405020304" pitchFamily="18" charset="0"/>
                <a:cs typeface="Times New Roman" panose="02020603050405020304" pitchFamily="18" charset="0"/>
              </a:rPr>
              <a:t/>
            </a:r>
            <a:br>
              <a:rPr lang="es-MX" sz="2200" b="1" dirty="0">
                <a:solidFill>
                  <a:srgbClr val="FFFF00"/>
                </a:solidFill>
                <a:latin typeface="Times New Roman" panose="02020603050405020304" pitchFamily="18" charset="0"/>
                <a:cs typeface="Times New Roman" panose="02020603050405020304" pitchFamily="18" charset="0"/>
              </a:rPr>
            </a:br>
            <a:endParaRPr lang="es-ES" sz="2200" b="1" dirty="0">
              <a:solidFill>
                <a:srgbClr val="FFFF00"/>
              </a:solidFill>
              <a:latin typeface="Times New Roman" panose="02020603050405020304" pitchFamily="18" charset="0"/>
              <a:cs typeface="Times New Roman" panose="02020603050405020304" pitchFamily="18" charset="0"/>
            </a:endParaRPr>
          </a:p>
        </p:txBody>
      </p:sp>
      <p:pic>
        <p:nvPicPr>
          <p:cNvPr id="6" name="Imagen 5" descr="https://lh3.googleusercontent.com/proxy/HW6TNy2SQIuVgj5asLzrX6OU1tTnr9nCImJu-oHxE8Kskdiy6wC2YCFeBkQfdTZNsynRGawKCs3Flo8X2MmZn6wRfbPJIP8B52DlAi9p9Hejc0bhCsGKLegNIYAg0QsB2KMabE9eWX88MSiySX42SUM=w506-h50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530" y="284543"/>
            <a:ext cx="1402165" cy="1351752"/>
          </a:xfrm>
          <a:prstGeom prst="rect">
            <a:avLst/>
          </a:prstGeom>
          <a:noFill/>
          <a:ln>
            <a:noFill/>
          </a:ln>
        </p:spPr>
      </p:pic>
      <p:pic>
        <p:nvPicPr>
          <p:cNvPr id="7" name="Imagen 6" descr="Descripción: C:\Documents and Settings\LOURDES\Escritorio\FORESTAL\SELLOS\logotipo\forestal.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1074" y="417096"/>
            <a:ext cx="1636294" cy="1219200"/>
          </a:xfrm>
          <a:prstGeom prst="rect">
            <a:avLst/>
          </a:prstGeom>
          <a:noFill/>
        </p:spPr>
      </p:pic>
    </p:spTree>
    <p:extLst>
      <p:ext uri="{BB962C8B-B14F-4D97-AF65-F5344CB8AC3E}">
        <p14:creationId xmlns:p14="http://schemas.microsoft.com/office/powerpoint/2010/main" val="4169801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2374" y="517838"/>
            <a:ext cx="3468561" cy="715851"/>
          </a:xfrm>
        </p:spPr>
        <p:txBody>
          <a:bodyPr/>
          <a:lstStyle/>
          <a:p>
            <a:pPr lvl="2" algn="l" defTabSz="457200" rtl="0">
              <a:spcBef>
                <a:spcPct val="0"/>
              </a:spcBef>
            </a:pPr>
            <a:r>
              <a:rPr lang="es-ES" sz="3200" b="1" i="1" dirty="0"/>
              <a:t>METODOLOGÍA</a:t>
            </a:r>
          </a:p>
        </p:txBody>
      </p:sp>
      <p:sp>
        <p:nvSpPr>
          <p:cNvPr id="4" name="Rectángulo redondeado 3"/>
          <p:cNvSpPr/>
          <p:nvPr/>
        </p:nvSpPr>
        <p:spPr>
          <a:xfrm>
            <a:off x="373489" y="1581118"/>
            <a:ext cx="2485621" cy="2369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1" i="0" u="none" strike="noStrike" kern="1200" cap="none" spc="0" normalizeH="0" baseline="0" noProof="0" dirty="0" smtClean="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smtClean="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rPr>
              <a:t>Objetivo </a:t>
            </a:r>
            <a:r>
              <a:rPr kumimoji="0" lang="es-EC" sz="1600" b="1" i="0" u="none" strike="noStrike" kern="1200" cap="none" spc="0" normalizeH="0" baseline="0" noProof="0" dirty="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rPr>
              <a:t>2: </a:t>
            </a:r>
            <a:endParaRPr kumimoji="0" lang="es-EC" sz="1600" b="1" i="0" u="none" strike="noStrike" kern="1200" cap="none" spc="0" normalizeH="0" baseline="0" noProof="0" dirty="0" smtClean="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600" b="1" i="0" u="none" strike="noStrike" kern="1200" cap="none" spc="0" normalizeH="0" baseline="0" noProof="0" dirty="0" smtClean="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smtClean="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rPr>
              <a:t>Zonificar </a:t>
            </a:r>
            <a:r>
              <a:rPr kumimoji="0" lang="es-EC" sz="1600" b="1" i="0" u="none" strike="noStrike" kern="1200" cap="none" spc="0" normalizeH="0" baseline="0" noProof="0" dirty="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rPr>
              <a:t>las áreas con riesgos de incendios forestales.</a:t>
            </a:r>
            <a:r>
              <a:rPr kumimoji="0" lang="es-ES" sz="1600" b="1" i="0" u="none" strike="noStrike" kern="1200" cap="none" spc="0" normalizeH="0" baseline="0" noProof="0" dirty="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rPr>
              <a:t/>
            </a:r>
            <a:br>
              <a:rPr kumimoji="0" lang="es-ES" sz="1600" b="1" i="0" u="none" strike="noStrike" kern="1200" cap="none" spc="0" normalizeH="0" baseline="0" noProof="0" dirty="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rPr>
            </a:br>
            <a:endParaRPr kumimoji="0" lang="es-E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Rectángulo redondeado 5"/>
          <p:cNvSpPr/>
          <p:nvPr/>
        </p:nvSpPr>
        <p:spPr>
          <a:xfrm>
            <a:off x="4146998" y="1999294"/>
            <a:ext cx="7478331" cy="1228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noProof="0" dirty="0" smtClean="0">
                <a:solidFill>
                  <a:prstClr val="white"/>
                </a:solidFill>
                <a:latin typeface="Century Gothic" panose="020B0502020202020204"/>
              </a:rPr>
              <a:t>D</a:t>
            </a:r>
            <a:r>
              <a:rPr lang="es-EC" dirty="0" err="1" smtClean="0">
                <a:solidFill>
                  <a:prstClr val="white"/>
                </a:solidFill>
                <a:latin typeface="Century Gothic" panose="020B0502020202020204"/>
              </a:rPr>
              <a:t>irección</a:t>
            </a:r>
            <a:r>
              <a:rPr lang="es-EC" dirty="0" smtClean="0">
                <a:solidFill>
                  <a:prstClr val="white"/>
                </a:solidFill>
                <a:latin typeface="Century Gothic" panose="020B0502020202020204"/>
              </a:rPr>
              <a:t> del viento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Cobertura</a:t>
            </a:r>
            <a:r>
              <a:rPr kumimoji="0" lang="es-EC" sz="1800" b="0" i="0" u="none" strike="noStrike" kern="1200" cap="none" spc="0" normalizeH="0" noProof="0" dirty="0" smtClean="0">
                <a:ln>
                  <a:noFill/>
                </a:ln>
                <a:solidFill>
                  <a:prstClr val="white"/>
                </a:solidFill>
                <a:effectLst/>
                <a:uLnTx/>
                <a:uFillTx/>
                <a:latin typeface="Century Gothic" panose="020B0502020202020204"/>
                <a:ea typeface="+mn-ea"/>
                <a:cs typeface="+mn-cs"/>
              </a:rPr>
              <a:t> vegetal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baseline="0" dirty="0" smtClean="0">
                <a:solidFill>
                  <a:prstClr val="white"/>
                </a:solidFill>
                <a:latin typeface="Century Gothic" panose="020B0502020202020204"/>
              </a:rPr>
              <a:t>temperatura</a:t>
            </a:r>
            <a:endParaRPr kumimoji="0" lang="es-E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Flecha derecha 6"/>
          <p:cNvSpPr/>
          <p:nvPr/>
        </p:nvSpPr>
        <p:spPr>
          <a:xfrm>
            <a:off x="3013850" y="2523658"/>
            <a:ext cx="978408"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729" y="3993758"/>
            <a:ext cx="3498761" cy="2624071"/>
          </a:xfrm>
          <a:prstGeom prst="rect">
            <a:avLst/>
          </a:prstGeom>
          <a:ln>
            <a:noFill/>
          </a:ln>
          <a:effectLst>
            <a:softEdge rad="112500"/>
          </a:effectLst>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9628" y="3993758"/>
            <a:ext cx="3498761" cy="2624071"/>
          </a:xfrm>
          <a:prstGeom prst="rect">
            <a:avLst/>
          </a:prstGeom>
          <a:ln>
            <a:noFill/>
          </a:ln>
          <a:effectLst>
            <a:softEdge rad="112500"/>
          </a:effec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8609527" y="3993759"/>
            <a:ext cx="3130372" cy="2624070"/>
          </a:xfrm>
          <a:prstGeom prst="rect">
            <a:avLst/>
          </a:prstGeom>
          <a:ln>
            <a:noFill/>
          </a:ln>
          <a:effectLst>
            <a:softEdge rad="112500"/>
          </a:effectLst>
        </p:spPr>
      </p:pic>
    </p:spTree>
    <p:extLst>
      <p:ext uri="{BB962C8B-B14F-4D97-AF65-F5344CB8AC3E}">
        <p14:creationId xmlns:p14="http://schemas.microsoft.com/office/powerpoint/2010/main" val="1990591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407149123"/>
              </p:ext>
            </p:extLst>
          </p:nvPr>
        </p:nvGraphicFramePr>
        <p:xfrm>
          <a:off x="953588" y="2019640"/>
          <a:ext cx="3422468" cy="2643801"/>
        </p:xfrm>
        <a:graphic>
          <a:graphicData uri="http://schemas.openxmlformats.org/drawingml/2006/table">
            <a:tbl>
              <a:tblPr firstRow="1" firstCol="1" bandRow="1">
                <a:tableStyleId>{5C22544A-7EE6-4342-B048-85BDC9FD1C3A}</a:tableStyleId>
              </a:tblPr>
              <a:tblGrid>
                <a:gridCol w="1711234">
                  <a:extLst>
                    <a:ext uri="{9D8B030D-6E8A-4147-A177-3AD203B41FA5}">
                      <a16:colId xmlns:a16="http://schemas.microsoft.com/office/drawing/2014/main" val="402959085"/>
                    </a:ext>
                  </a:extLst>
                </a:gridCol>
                <a:gridCol w="1711234">
                  <a:extLst>
                    <a:ext uri="{9D8B030D-6E8A-4147-A177-3AD203B41FA5}">
                      <a16:colId xmlns:a16="http://schemas.microsoft.com/office/drawing/2014/main" val="1276221720"/>
                    </a:ext>
                  </a:extLst>
                </a:gridCol>
              </a:tblGrid>
              <a:tr h="528517">
                <a:tc>
                  <a:txBody>
                    <a:bodyPr/>
                    <a:lstStyle/>
                    <a:p>
                      <a:pPr algn="ctr">
                        <a:lnSpc>
                          <a:spcPct val="150000"/>
                        </a:lnSpc>
                        <a:spcBef>
                          <a:spcPts val="1200"/>
                        </a:spcBef>
                        <a:spcAft>
                          <a:spcPts val="0"/>
                        </a:spcAft>
                      </a:pPr>
                      <a:r>
                        <a:rPr lang="es-MX" sz="1100">
                          <a:effectLst/>
                        </a:rPr>
                        <a:t>Orientación</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a:effectLst/>
                        </a:rPr>
                        <a:t>Niveles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05838522"/>
                  </a:ext>
                </a:extLst>
              </a:tr>
              <a:tr h="528821">
                <a:tc>
                  <a:txBody>
                    <a:bodyPr/>
                    <a:lstStyle/>
                    <a:p>
                      <a:pPr algn="ctr">
                        <a:lnSpc>
                          <a:spcPct val="150000"/>
                        </a:lnSpc>
                        <a:spcBef>
                          <a:spcPts val="1200"/>
                        </a:spcBef>
                        <a:spcAft>
                          <a:spcPts val="0"/>
                        </a:spcAft>
                      </a:pPr>
                      <a:r>
                        <a:rPr lang="es-MX" sz="1100">
                          <a:effectLst/>
                        </a:rPr>
                        <a:t>Norte-Oeste</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a:effectLst/>
                        </a:rPr>
                        <a:t>Medio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80244625"/>
                  </a:ext>
                </a:extLst>
              </a:tr>
              <a:tr h="528821">
                <a:tc>
                  <a:txBody>
                    <a:bodyPr/>
                    <a:lstStyle/>
                    <a:p>
                      <a:pPr algn="ctr">
                        <a:lnSpc>
                          <a:spcPct val="150000"/>
                        </a:lnSpc>
                        <a:spcBef>
                          <a:spcPts val="1200"/>
                        </a:spcBef>
                        <a:spcAft>
                          <a:spcPts val="0"/>
                        </a:spcAft>
                      </a:pPr>
                      <a:r>
                        <a:rPr lang="es-MX" sz="1100">
                          <a:effectLst/>
                        </a:rPr>
                        <a:t>Norte-Este</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dirty="0">
                          <a:effectLst/>
                        </a:rPr>
                        <a:t>Medio</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68635676"/>
                  </a:ext>
                </a:extLst>
              </a:tr>
              <a:tr h="528821">
                <a:tc>
                  <a:txBody>
                    <a:bodyPr/>
                    <a:lstStyle/>
                    <a:p>
                      <a:pPr algn="ctr">
                        <a:lnSpc>
                          <a:spcPct val="150000"/>
                        </a:lnSpc>
                        <a:spcBef>
                          <a:spcPts val="1200"/>
                        </a:spcBef>
                        <a:spcAft>
                          <a:spcPts val="0"/>
                        </a:spcAft>
                      </a:pPr>
                      <a:r>
                        <a:rPr lang="es-MX" sz="1100">
                          <a:effectLst/>
                        </a:rPr>
                        <a:t>Sur-Oeste</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a:effectLst/>
                        </a:rPr>
                        <a:t>Alto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3500130"/>
                  </a:ext>
                </a:extLst>
              </a:tr>
              <a:tr h="528821">
                <a:tc>
                  <a:txBody>
                    <a:bodyPr/>
                    <a:lstStyle/>
                    <a:p>
                      <a:pPr algn="ctr">
                        <a:lnSpc>
                          <a:spcPct val="150000"/>
                        </a:lnSpc>
                        <a:spcBef>
                          <a:spcPts val="1200"/>
                        </a:spcBef>
                        <a:spcAft>
                          <a:spcPts val="0"/>
                        </a:spcAft>
                      </a:pPr>
                      <a:r>
                        <a:rPr lang="es-MX" sz="1100">
                          <a:effectLst/>
                        </a:rPr>
                        <a:t>Sur-Este</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dirty="0">
                          <a:effectLst/>
                        </a:rPr>
                        <a:t>Alto</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39897048"/>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717531921"/>
              </p:ext>
            </p:extLst>
          </p:nvPr>
        </p:nvGraphicFramePr>
        <p:xfrm>
          <a:off x="5303520" y="2019639"/>
          <a:ext cx="3775165" cy="2643801"/>
        </p:xfrm>
        <a:graphic>
          <a:graphicData uri="http://schemas.openxmlformats.org/drawingml/2006/table">
            <a:tbl>
              <a:tblPr firstRow="1" firstCol="1" bandRow="1">
                <a:tableStyleId>{5C22544A-7EE6-4342-B048-85BDC9FD1C3A}</a:tableStyleId>
              </a:tblPr>
              <a:tblGrid>
                <a:gridCol w="2374425">
                  <a:extLst>
                    <a:ext uri="{9D8B030D-6E8A-4147-A177-3AD203B41FA5}">
                      <a16:colId xmlns:a16="http://schemas.microsoft.com/office/drawing/2014/main" val="3460177407"/>
                    </a:ext>
                  </a:extLst>
                </a:gridCol>
                <a:gridCol w="1400740">
                  <a:extLst>
                    <a:ext uri="{9D8B030D-6E8A-4147-A177-3AD203B41FA5}">
                      <a16:colId xmlns:a16="http://schemas.microsoft.com/office/drawing/2014/main" val="2635935152"/>
                    </a:ext>
                  </a:extLst>
                </a:gridCol>
              </a:tblGrid>
              <a:tr h="324746">
                <a:tc>
                  <a:txBody>
                    <a:bodyPr/>
                    <a:lstStyle/>
                    <a:p>
                      <a:pPr algn="ctr">
                        <a:lnSpc>
                          <a:spcPct val="150000"/>
                        </a:lnSpc>
                        <a:spcBef>
                          <a:spcPts val="1200"/>
                        </a:spcBef>
                        <a:spcAft>
                          <a:spcPts val="0"/>
                        </a:spcAft>
                      </a:pPr>
                      <a:r>
                        <a:rPr lang="es-MX" sz="1100">
                          <a:effectLst/>
                        </a:rPr>
                        <a:t>Cobertura vegetal</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Bef>
                          <a:spcPts val="1200"/>
                        </a:spcBef>
                        <a:spcAft>
                          <a:spcPts val="0"/>
                        </a:spcAft>
                      </a:pPr>
                      <a:r>
                        <a:rPr lang="es-MX" sz="1100">
                          <a:effectLst/>
                        </a:rPr>
                        <a:t>         Nivel</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27229556"/>
                  </a:ext>
                </a:extLst>
              </a:tr>
              <a:tr h="324933">
                <a:tc>
                  <a:txBody>
                    <a:bodyPr/>
                    <a:lstStyle/>
                    <a:p>
                      <a:pPr>
                        <a:lnSpc>
                          <a:spcPct val="150000"/>
                        </a:lnSpc>
                        <a:spcBef>
                          <a:spcPts val="1200"/>
                        </a:spcBef>
                        <a:spcAft>
                          <a:spcPts val="0"/>
                        </a:spcAft>
                      </a:pPr>
                      <a:r>
                        <a:rPr lang="es-MX" sz="1100">
                          <a:effectLst/>
                        </a:rPr>
                        <a:t>Agropecuarias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a:effectLst/>
                        </a:rPr>
                        <a:t>Alto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93092201"/>
                  </a:ext>
                </a:extLst>
              </a:tr>
              <a:tr h="694390">
                <a:tc>
                  <a:txBody>
                    <a:bodyPr/>
                    <a:lstStyle/>
                    <a:p>
                      <a:pPr>
                        <a:lnSpc>
                          <a:spcPct val="150000"/>
                        </a:lnSpc>
                        <a:spcBef>
                          <a:spcPts val="1200"/>
                        </a:spcBef>
                        <a:spcAft>
                          <a:spcPts val="0"/>
                        </a:spcAft>
                      </a:pPr>
                      <a:r>
                        <a:rPr lang="es-MX" sz="1100">
                          <a:effectLst/>
                        </a:rPr>
                        <a:t>Asociaciones agropecuarias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a:effectLst/>
                        </a:rPr>
                        <a:t>Alto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3646982"/>
                  </a:ext>
                </a:extLst>
              </a:tr>
              <a:tr h="324933">
                <a:tc>
                  <a:txBody>
                    <a:bodyPr/>
                    <a:lstStyle/>
                    <a:p>
                      <a:pPr>
                        <a:lnSpc>
                          <a:spcPct val="150000"/>
                        </a:lnSpc>
                        <a:spcBef>
                          <a:spcPts val="1200"/>
                        </a:spcBef>
                        <a:spcAft>
                          <a:spcPts val="0"/>
                        </a:spcAft>
                      </a:pPr>
                      <a:r>
                        <a:rPr lang="es-MX" sz="1100" dirty="0">
                          <a:effectLst/>
                        </a:rPr>
                        <a:t>Bosques</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a:effectLst/>
                        </a:rPr>
                        <a:t>Bajo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60998033"/>
                  </a:ext>
                </a:extLst>
              </a:tr>
              <a:tr h="324933">
                <a:tc>
                  <a:txBody>
                    <a:bodyPr/>
                    <a:lstStyle/>
                    <a:p>
                      <a:pPr>
                        <a:lnSpc>
                          <a:spcPct val="150000"/>
                        </a:lnSpc>
                        <a:spcBef>
                          <a:spcPts val="1200"/>
                        </a:spcBef>
                        <a:spcAft>
                          <a:spcPts val="0"/>
                        </a:spcAft>
                      </a:pPr>
                      <a:r>
                        <a:rPr lang="es-MX" sz="1100">
                          <a:effectLst/>
                        </a:rPr>
                        <a:t>Eriales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a:effectLst/>
                        </a:rPr>
                        <a:t>Bajo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31870324"/>
                  </a:ext>
                </a:extLst>
              </a:tr>
              <a:tr h="324933">
                <a:tc>
                  <a:txBody>
                    <a:bodyPr/>
                    <a:lstStyle/>
                    <a:p>
                      <a:pPr>
                        <a:lnSpc>
                          <a:spcPct val="150000"/>
                        </a:lnSpc>
                        <a:spcBef>
                          <a:spcPts val="1200"/>
                        </a:spcBef>
                        <a:spcAft>
                          <a:spcPts val="0"/>
                        </a:spcAft>
                      </a:pPr>
                      <a:r>
                        <a:rPr lang="es-MX" sz="1100">
                          <a:effectLst/>
                        </a:rPr>
                        <a:t>Vegetación arbustiva</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a:effectLst/>
                        </a:rPr>
                        <a:t>Medio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26706309"/>
                  </a:ext>
                </a:extLst>
              </a:tr>
              <a:tr h="324933">
                <a:tc>
                  <a:txBody>
                    <a:bodyPr/>
                    <a:lstStyle/>
                    <a:p>
                      <a:pPr>
                        <a:lnSpc>
                          <a:spcPct val="150000"/>
                        </a:lnSpc>
                        <a:spcBef>
                          <a:spcPts val="1200"/>
                        </a:spcBef>
                        <a:spcAft>
                          <a:spcPts val="0"/>
                        </a:spcAft>
                      </a:pPr>
                      <a:r>
                        <a:rPr lang="es-MX" sz="1100">
                          <a:effectLst/>
                        </a:rPr>
                        <a:t>Vegetación herbácea</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100" dirty="0">
                          <a:effectLst/>
                        </a:rPr>
                        <a:t>Bajo</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2701527"/>
                  </a:ext>
                </a:extLst>
              </a:tr>
            </a:tbl>
          </a:graphicData>
        </a:graphic>
      </p:graphicFrame>
      <p:sp>
        <p:nvSpPr>
          <p:cNvPr id="7" name="Rectángulo 6"/>
          <p:cNvSpPr/>
          <p:nvPr/>
        </p:nvSpPr>
        <p:spPr>
          <a:xfrm>
            <a:off x="665172" y="1191320"/>
            <a:ext cx="4012124" cy="307777"/>
          </a:xfrm>
          <a:prstGeom prst="rect">
            <a:avLst/>
          </a:prstGeom>
        </p:spPr>
        <p:txBody>
          <a:bodyPr wrap="none">
            <a:spAutoFit/>
          </a:bodyPr>
          <a:lstStyle/>
          <a:p>
            <a:r>
              <a:rPr lang="es-EC" altLang="es-MX" sz="1400" b="1" dirty="0">
                <a:latin typeface="Arial" panose="020B0604020202020204" pitchFamily="34" charset="0"/>
                <a:ea typeface="Calibri" panose="020F0502020204030204" pitchFamily="34" charset="0"/>
                <a:cs typeface="Times New Roman" panose="02020603050405020304" pitchFamily="18" charset="0"/>
              </a:rPr>
              <a:t>Tabla </a:t>
            </a:r>
            <a:r>
              <a:rPr lang="es-EC" altLang="es-MX" sz="1400" b="1" dirty="0" smtClean="0">
                <a:latin typeface="Arial" panose="020B0604020202020204" pitchFamily="34" charset="0"/>
                <a:ea typeface="Calibri" panose="020F0502020204030204" pitchFamily="34" charset="0"/>
                <a:cs typeface="Times New Roman" panose="02020603050405020304" pitchFamily="18" charset="0"/>
              </a:rPr>
              <a:t>1. </a:t>
            </a:r>
            <a:r>
              <a:rPr lang="es-EC" altLang="es-MX" sz="1400" dirty="0" smtClean="0">
                <a:latin typeface="Arial" panose="020B0604020202020204" pitchFamily="34" charset="0"/>
                <a:ea typeface="Calibri" panose="020F0502020204030204" pitchFamily="34" charset="0"/>
                <a:cs typeface="Times New Roman" panose="02020603050405020304" pitchFamily="18" charset="0"/>
              </a:rPr>
              <a:t>Clasificación según dirección del viento</a:t>
            </a:r>
            <a:endParaRPr lang="es-MX" sz="1400" dirty="0"/>
          </a:p>
        </p:txBody>
      </p:sp>
      <p:sp>
        <p:nvSpPr>
          <p:cNvPr id="8" name="Rectángulo 7"/>
          <p:cNvSpPr/>
          <p:nvPr/>
        </p:nvSpPr>
        <p:spPr>
          <a:xfrm>
            <a:off x="5185040" y="1292690"/>
            <a:ext cx="3861442" cy="307777"/>
          </a:xfrm>
          <a:prstGeom prst="rect">
            <a:avLst/>
          </a:prstGeom>
        </p:spPr>
        <p:txBody>
          <a:bodyPr wrap="none">
            <a:spAutoFit/>
          </a:bodyPr>
          <a:lstStyle/>
          <a:p>
            <a:r>
              <a:rPr lang="es-EC" altLang="es-MX" sz="1400" b="1" dirty="0">
                <a:latin typeface="Arial" panose="020B0604020202020204" pitchFamily="34" charset="0"/>
                <a:ea typeface="Calibri" panose="020F0502020204030204" pitchFamily="34" charset="0"/>
                <a:cs typeface="Times New Roman" panose="02020603050405020304" pitchFamily="18" charset="0"/>
              </a:rPr>
              <a:t>Tabla </a:t>
            </a:r>
            <a:r>
              <a:rPr lang="es-EC" altLang="es-MX" sz="1400" b="1" dirty="0" smtClean="0">
                <a:latin typeface="Arial" panose="020B0604020202020204" pitchFamily="34" charset="0"/>
                <a:ea typeface="Calibri" panose="020F0502020204030204" pitchFamily="34" charset="0"/>
                <a:cs typeface="Times New Roman" panose="02020603050405020304" pitchFamily="18" charset="0"/>
              </a:rPr>
              <a:t>1. </a:t>
            </a:r>
            <a:r>
              <a:rPr lang="es-EC" altLang="es-MX" sz="1400" dirty="0" smtClean="0">
                <a:latin typeface="Arial" panose="020B0604020202020204" pitchFamily="34" charset="0"/>
                <a:ea typeface="Calibri" panose="020F0502020204030204" pitchFamily="34" charset="0"/>
                <a:cs typeface="Times New Roman" panose="02020603050405020304" pitchFamily="18" charset="0"/>
              </a:rPr>
              <a:t>Clasificación según cobertura vegetal</a:t>
            </a:r>
            <a:endParaRPr lang="es-MX" sz="1400" dirty="0"/>
          </a:p>
        </p:txBody>
      </p:sp>
      <p:sp>
        <p:nvSpPr>
          <p:cNvPr id="9" name="Rectángulo 8"/>
          <p:cNvSpPr/>
          <p:nvPr/>
        </p:nvSpPr>
        <p:spPr>
          <a:xfrm>
            <a:off x="953588" y="4930068"/>
            <a:ext cx="3204723" cy="253916"/>
          </a:xfrm>
          <a:prstGeom prst="rect">
            <a:avLst/>
          </a:prstGeom>
        </p:spPr>
        <p:txBody>
          <a:bodyPr wrap="none">
            <a:spAutoFit/>
          </a:bodyPr>
          <a:lstStyle/>
          <a:p>
            <a:r>
              <a:rPr lang="es-EC" altLang="es-MX" sz="1050" b="1" dirty="0">
                <a:latin typeface="Arial" panose="020B0604020202020204" pitchFamily="34" charset="0"/>
                <a:ea typeface="Calibri" panose="020F0502020204030204" pitchFamily="34" charset="0"/>
                <a:cs typeface="Times New Roman" panose="02020603050405020304" pitchFamily="18" charset="0"/>
              </a:rPr>
              <a:t>Elaborado por:</a:t>
            </a:r>
            <a:r>
              <a:rPr lang="es-EC" altLang="es-MX" sz="1050" dirty="0">
                <a:latin typeface="Arial" panose="020B0604020202020204" pitchFamily="34" charset="0"/>
                <a:ea typeface="Calibri" panose="020F0502020204030204" pitchFamily="34" charset="0"/>
                <a:cs typeface="Times New Roman" panose="02020603050405020304" pitchFamily="18" charset="0"/>
              </a:rPr>
              <a:t> Gabriela Marisol Quistial Valencia</a:t>
            </a:r>
            <a:endParaRPr lang="es-MX" sz="1050" dirty="0"/>
          </a:p>
        </p:txBody>
      </p:sp>
      <p:sp>
        <p:nvSpPr>
          <p:cNvPr id="10" name="Rectángulo 9"/>
          <p:cNvSpPr/>
          <p:nvPr/>
        </p:nvSpPr>
        <p:spPr>
          <a:xfrm>
            <a:off x="5303520" y="4828696"/>
            <a:ext cx="3204723" cy="253916"/>
          </a:xfrm>
          <a:prstGeom prst="rect">
            <a:avLst/>
          </a:prstGeom>
        </p:spPr>
        <p:txBody>
          <a:bodyPr wrap="none">
            <a:spAutoFit/>
          </a:bodyPr>
          <a:lstStyle/>
          <a:p>
            <a:r>
              <a:rPr lang="es-EC" altLang="es-MX" sz="1050" b="1" dirty="0">
                <a:latin typeface="Arial" panose="020B0604020202020204" pitchFamily="34" charset="0"/>
                <a:ea typeface="Calibri" panose="020F0502020204030204" pitchFamily="34" charset="0"/>
                <a:cs typeface="Times New Roman" panose="02020603050405020304" pitchFamily="18" charset="0"/>
              </a:rPr>
              <a:t>Elaborado por:</a:t>
            </a:r>
            <a:r>
              <a:rPr lang="es-EC" altLang="es-MX" sz="1050" dirty="0">
                <a:latin typeface="Arial" panose="020B0604020202020204" pitchFamily="34" charset="0"/>
                <a:ea typeface="Calibri" panose="020F0502020204030204" pitchFamily="34" charset="0"/>
                <a:cs typeface="Times New Roman" panose="02020603050405020304" pitchFamily="18" charset="0"/>
              </a:rPr>
              <a:t> Gabriela Marisol Quistial Valencia</a:t>
            </a:r>
            <a:endParaRPr lang="es-MX" sz="1050" dirty="0"/>
          </a:p>
        </p:txBody>
      </p:sp>
    </p:spTree>
    <p:extLst>
      <p:ext uri="{BB962C8B-B14F-4D97-AF65-F5344CB8AC3E}">
        <p14:creationId xmlns:p14="http://schemas.microsoft.com/office/powerpoint/2010/main" val="3220717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187716084"/>
              </p:ext>
            </p:extLst>
          </p:nvPr>
        </p:nvGraphicFramePr>
        <p:xfrm>
          <a:off x="611138" y="2696303"/>
          <a:ext cx="3917183" cy="2686753"/>
        </p:xfrm>
        <a:graphic>
          <a:graphicData uri="http://schemas.openxmlformats.org/drawingml/2006/table">
            <a:tbl>
              <a:tblPr firstRow="1" firstCol="1" bandRow="1">
                <a:tableStyleId>{284E427A-3D55-4303-BF80-6455036E1DE7}</a:tableStyleId>
              </a:tblPr>
              <a:tblGrid>
                <a:gridCol w="2069818">
                  <a:extLst>
                    <a:ext uri="{9D8B030D-6E8A-4147-A177-3AD203B41FA5}">
                      <a16:colId xmlns:a16="http://schemas.microsoft.com/office/drawing/2014/main" val="74663534"/>
                    </a:ext>
                  </a:extLst>
                </a:gridCol>
                <a:gridCol w="1847365">
                  <a:extLst>
                    <a:ext uri="{9D8B030D-6E8A-4147-A177-3AD203B41FA5}">
                      <a16:colId xmlns:a16="http://schemas.microsoft.com/office/drawing/2014/main" val="2406278635"/>
                    </a:ext>
                  </a:extLst>
                </a:gridCol>
              </a:tblGrid>
              <a:tr h="678608">
                <a:tc>
                  <a:txBody>
                    <a:bodyPr/>
                    <a:lstStyle/>
                    <a:p>
                      <a:pPr algn="ctr">
                        <a:lnSpc>
                          <a:spcPct val="150000"/>
                        </a:lnSpc>
                        <a:spcBef>
                          <a:spcPts val="1200"/>
                        </a:spcBef>
                        <a:spcAft>
                          <a:spcPts val="0"/>
                        </a:spcAft>
                      </a:pPr>
                      <a:r>
                        <a:rPr lang="es-MX" sz="1200" dirty="0">
                          <a:effectLst/>
                        </a:rPr>
                        <a:t>Cobertura vegetal</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a:effectLst/>
                        </a:rPr>
                        <a:t>Tipo de combustible</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19028804"/>
                  </a:ext>
                </a:extLst>
              </a:tr>
              <a:tr h="315303">
                <a:tc>
                  <a:txBody>
                    <a:bodyPr/>
                    <a:lstStyle/>
                    <a:p>
                      <a:pPr algn="ctr">
                        <a:lnSpc>
                          <a:spcPct val="150000"/>
                        </a:lnSpc>
                        <a:spcBef>
                          <a:spcPts val="1200"/>
                        </a:spcBef>
                        <a:spcAft>
                          <a:spcPts val="0"/>
                        </a:spcAft>
                      </a:pPr>
                      <a:r>
                        <a:rPr lang="es-MX" sz="1200">
                          <a:effectLst/>
                        </a:rPr>
                        <a:t>Agropecuarias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a:effectLst/>
                        </a:rPr>
                        <a:t>Pastos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452599"/>
                  </a:ext>
                </a:extLst>
              </a:tr>
              <a:tr h="338078">
                <a:tc>
                  <a:txBody>
                    <a:bodyPr/>
                    <a:lstStyle/>
                    <a:p>
                      <a:pPr algn="ctr">
                        <a:lnSpc>
                          <a:spcPct val="150000"/>
                        </a:lnSpc>
                        <a:spcBef>
                          <a:spcPts val="1200"/>
                        </a:spcBef>
                        <a:spcAft>
                          <a:spcPts val="0"/>
                        </a:spcAft>
                      </a:pPr>
                      <a:r>
                        <a:rPr lang="es-MX" sz="1200">
                          <a:effectLst/>
                        </a:rPr>
                        <a:t>Bosques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a:effectLst/>
                        </a:rPr>
                        <a:t>Árboles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87424886"/>
                  </a:ext>
                </a:extLst>
              </a:tr>
              <a:tr h="338078">
                <a:tc>
                  <a:txBody>
                    <a:bodyPr/>
                    <a:lstStyle/>
                    <a:p>
                      <a:pPr algn="ctr">
                        <a:lnSpc>
                          <a:spcPct val="150000"/>
                        </a:lnSpc>
                        <a:spcBef>
                          <a:spcPts val="1200"/>
                        </a:spcBef>
                        <a:spcAft>
                          <a:spcPts val="0"/>
                        </a:spcAft>
                      </a:pPr>
                      <a:r>
                        <a:rPr lang="es-MX" sz="1200">
                          <a:effectLst/>
                        </a:rPr>
                        <a:t>Eriales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a:effectLst/>
                        </a:rPr>
                        <a:t>Árboles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44306310"/>
                  </a:ext>
                </a:extLst>
              </a:tr>
              <a:tr h="338078">
                <a:tc>
                  <a:txBody>
                    <a:bodyPr/>
                    <a:lstStyle/>
                    <a:p>
                      <a:pPr algn="ctr">
                        <a:lnSpc>
                          <a:spcPct val="150000"/>
                        </a:lnSpc>
                        <a:spcBef>
                          <a:spcPts val="1200"/>
                        </a:spcBef>
                        <a:spcAft>
                          <a:spcPts val="0"/>
                        </a:spcAft>
                      </a:pPr>
                      <a:r>
                        <a:rPr lang="es-MX" sz="1200">
                          <a:effectLst/>
                        </a:rPr>
                        <a:t>Vegetación arbustiva</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Bef>
                          <a:spcPts val="1200"/>
                        </a:spcBef>
                        <a:spcAft>
                          <a:spcPts val="0"/>
                        </a:spcAft>
                      </a:pPr>
                      <a:r>
                        <a:rPr lang="es-MX" sz="1200">
                          <a:effectLst/>
                        </a:rPr>
                        <a:t>            Arbustos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78573132"/>
                  </a:ext>
                </a:extLst>
              </a:tr>
              <a:tr h="678608">
                <a:tc>
                  <a:txBody>
                    <a:bodyPr/>
                    <a:lstStyle/>
                    <a:p>
                      <a:pPr algn="ctr">
                        <a:lnSpc>
                          <a:spcPct val="150000"/>
                        </a:lnSpc>
                        <a:spcBef>
                          <a:spcPts val="1200"/>
                        </a:spcBef>
                        <a:spcAft>
                          <a:spcPts val="0"/>
                        </a:spcAft>
                      </a:pPr>
                      <a:r>
                        <a:rPr lang="es-MX" sz="1200">
                          <a:effectLst/>
                        </a:rPr>
                        <a:t>vegetación herbácea</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dirty="0">
                          <a:effectLst/>
                        </a:rPr>
                        <a:t>Matorral, pastos</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64036104"/>
                  </a:ext>
                </a:extLst>
              </a:tr>
            </a:tbl>
          </a:graphicData>
        </a:graphic>
      </p:graphicFrame>
      <p:sp>
        <p:nvSpPr>
          <p:cNvPr id="6" name="Rectángulo 5"/>
          <p:cNvSpPr/>
          <p:nvPr/>
        </p:nvSpPr>
        <p:spPr>
          <a:xfrm>
            <a:off x="611138" y="5383056"/>
            <a:ext cx="3204723" cy="253916"/>
          </a:xfrm>
          <a:prstGeom prst="rect">
            <a:avLst/>
          </a:prstGeom>
        </p:spPr>
        <p:txBody>
          <a:bodyPr wrap="none">
            <a:spAutoFit/>
          </a:bodyPr>
          <a:lstStyle/>
          <a:p>
            <a:r>
              <a:rPr lang="es-EC" altLang="es-MX" sz="1050" b="1" dirty="0">
                <a:latin typeface="Arial" panose="020B0604020202020204" pitchFamily="34" charset="0"/>
                <a:ea typeface="Calibri" panose="020F0502020204030204" pitchFamily="34" charset="0"/>
                <a:cs typeface="Times New Roman" panose="02020603050405020304" pitchFamily="18" charset="0"/>
              </a:rPr>
              <a:t>Elaborado por:</a:t>
            </a:r>
            <a:r>
              <a:rPr lang="es-EC" altLang="es-MX" sz="1050" dirty="0">
                <a:latin typeface="Arial" panose="020B0604020202020204" pitchFamily="34" charset="0"/>
                <a:ea typeface="Calibri" panose="020F0502020204030204" pitchFamily="34" charset="0"/>
                <a:cs typeface="Times New Roman" panose="02020603050405020304" pitchFamily="18" charset="0"/>
              </a:rPr>
              <a:t> Gabriela Marisol Quistial Valencia</a:t>
            </a:r>
            <a:endParaRPr lang="es-MX" sz="1050" dirty="0"/>
          </a:p>
        </p:txBody>
      </p:sp>
      <p:sp>
        <p:nvSpPr>
          <p:cNvPr id="7" name="Rectángulo 6"/>
          <p:cNvSpPr/>
          <p:nvPr/>
        </p:nvSpPr>
        <p:spPr>
          <a:xfrm>
            <a:off x="390969" y="1975092"/>
            <a:ext cx="3999300" cy="307777"/>
          </a:xfrm>
          <a:prstGeom prst="rect">
            <a:avLst/>
          </a:prstGeom>
        </p:spPr>
        <p:txBody>
          <a:bodyPr wrap="none">
            <a:spAutoFit/>
          </a:bodyPr>
          <a:lstStyle/>
          <a:p>
            <a:r>
              <a:rPr lang="es-EC" altLang="es-MX" sz="1400" b="1" dirty="0">
                <a:latin typeface="Arial" panose="020B0604020202020204" pitchFamily="34" charset="0"/>
                <a:ea typeface="Calibri" panose="020F0502020204030204" pitchFamily="34" charset="0"/>
                <a:cs typeface="Times New Roman" panose="02020603050405020304" pitchFamily="18" charset="0"/>
              </a:rPr>
              <a:t>Tabla </a:t>
            </a:r>
            <a:r>
              <a:rPr lang="es-EC" altLang="es-MX" sz="1400" b="1" dirty="0" smtClean="0">
                <a:latin typeface="Arial" panose="020B0604020202020204" pitchFamily="34" charset="0"/>
                <a:ea typeface="Calibri" panose="020F0502020204030204" pitchFamily="34" charset="0"/>
                <a:cs typeface="Times New Roman" panose="02020603050405020304" pitchFamily="18" charset="0"/>
              </a:rPr>
              <a:t>1. </a:t>
            </a:r>
            <a:r>
              <a:rPr lang="es-EC" altLang="es-MX" sz="1400" dirty="0">
                <a:latin typeface="Arial" panose="020B0604020202020204" pitchFamily="34" charset="0"/>
                <a:ea typeface="Calibri" panose="020F0502020204030204" pitchFamily="34" charset="0"/>
                <a:cs typeface="Times New Roman" panose="02020603050405020304" pitchFamily="18" charset="0"/>
              </a:rPr>
              <a:t>Caracterización de la cobertura vegetal</a:t>
            </a:r>
            <a:endParaRPr lang="es-MX" sz="1400" dirty="0"/>
          </a:p>
        </p:txBody>
      </p:sp>
      <p:graphicFrame>
        <p:nvGraphicFramePr>
          <p:cNvPr id="10" name="Tabla 9"/>
          <p:cNvGraphicFramePr>
            <a:graphicFrameLocks noGrp="1"/>
          </p:cNvGraphicFramePr>
          <p:nvPr>
            <p:extLst>
              <p:ext uri="{D42A27DB-BD31-4B8C-83A1-F6EECF244321}">
                <p14:modId xmlns:p14="http://schemas.microsoft.com/office/powerpoint/2010/main" val="4161090316"/>
              </p:ext>
            </p:extLst>
          </p:nvPr>
        </p:nvGraphicFramePr>
        <p:xfrm>
          <a:off x="5397936" y="2696303"/>
          <a:ext cx="3333115" cy="2686753"/>
        </p:xfrm>
        <a:graphic>
          <a:graphicData uri="http://schemas.openxmlformats.org/drawingml/2006/table">
            <a:tbl>
              <a:tblPr firstRow="1" firstCol="1" bandRow="1">
                <a:tableStyleId>{284E427A-3D55-4303-BF80-6455036E1DE7}</a:tableStyleId>
              </a:tblPr>
              <a:tblGrid>
                <a:gridCol w="1504315">
                  <a:extLst>
                    <a:ext uri="{9D8B030D-6E8A-4147-A177-3AD203B41FA5}">
                      <a16:colId xmlns:a16="http://schemas.microsoft.com/office/drawing/2014/main" val="2146596361"/>
                    </a:ext>
                  </a:extLst>
                </a:gridCol>
                <a:gridCol w="1828800">
                  <a:extLst>
                    <a:ext uri="{9D8B030D-6E8A-4147-A177-3AD203B41FA5}">
                      <a16:colId xmlns:a16="http://schemas.microsoft.com/office/drawing/2014/main" val="140256022"/>
                    </a:ext>
                  </a:extLst>
                </a:gridCol>
              </a:tblGrid>
              <a:tr h="804688">
                <a:tc>
                  <a:txBody>
                    <a:bodyPr/>
                    <a:lstStyle/>
                    <a:p>
                      <a:pPr algn="ctr">
                        <a:lnSpc>
                          <a:spcPct val="150000"/>
                        </a:lnSpc>
                        <a:spcBef>
                          <a:spcPts val="1200"/>
                        </a:spcBef>
                        <a:spcAft>
                          <a:spcPts val="0"/>
                        </a:spcAft>
                      </a:pPr>
                      <a:r>
                        <a:rPr lang="es-MX" sz="1200">
                          <a:effectLst/>
                        </a:rPr>
                        <a:t>Tipo de combustible</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dirty="0">
                          <a:effectLst/>
                        </a:rPr>
                        <a:t>Categoría de amenaza</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09665011"/>
                  </a:ext>
                </a:extLst>
              </a:tr>
              <a:tr h="376413">
                <a:tc>
                  <a:txBody>
                    <a:bodyPr/>
                    <a:lstStyle/>
                    <a:p>
                      <a:pPr algn="ctr">
                        <a:lnSpc>
                          <a:spcPct val="150000"/>
                        </a:lnSpc>
                        <a:spcBef>
                          <a:spcPts val="1200"/>
                        </a:spcBef>
                        <a:spcAft>
                          <a:spcPts val="0"/>
                        </a:spcAft>
                      </a:pPr>
                      <a:r>
                        <a:rPr lang="es-MX" sz="1200">
                          <a:effectLst/>
                        </a:rPr>
                        <a:t>Pastos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MX" sz="1200">
                          <a:effectLst/>
                        </a:rPr>
                        <a:t>Alto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10255871"/>
                  </a:ext>
                </a:extLst>
              </a:tr>
              <a:tr h="376413">
                <a:tc>
                  <a:txBody>
                    <a:bodyPr/>
                    <a:lstStyle/>
                    <a:p>
                      <a:pPr algn="ctr">
                        <a:lnSpc>
                          <a:spcPct val="150000"/>
                        </a:lnSpc>
                        <a:spcBef>
                          <a:spcPts val="1200"/>
                        </a:spcBef>
                        <a:spcAft>
                          <a:spcPts val="0"/>
                        </a:spcAft>
                      </a:pPr>
                      <a:r>
                        <a:rPr lang="es-MX" sz="1200">
                          <a:effectLst/>
                        </a:rPr>
                        <a:t>Árboles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MX" sz="1200">
                          <a:effectLst/>
                        </a:rPr>
                        <a:t>Bajo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5329677"/>
                  </a:ext>
                </a:extLst>
              </a:tr>
              <a:tr h="376413">
                <a:tc>
                  <a:txBody>
                    <a:bodyPr/>
                    <a:lstStyle/>
                    <a:p>
                      <a:pPr algn="ctr">
                        <a:lnSpc>
                          <a:spcPct val="150000"/>
                        </a:lnSpc>
                        <a:spcBef>
                          <a:spcPts val="1200"/>
                        </a:spcBef>
                        <a:spcAft>
                          <a:spcPts val="0"/>
                        </a:spcAft>
                      </a:pPr>
                      <a:r>
                        <a:rPr lang="es-MX" sz="1200">
                          <a:effectLst/>
                        </a:rPr>
                        <a:t>Árboles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MX" sz="1200">
                          <a:effectLst/>
                        </a:rPr>
                        <a:t>Bajo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95265761"/>
                  </a:ext>
                </a:extLst>
              </a:tr>
              <a:tr h="376413">
                <a:tc>
                  <a:txBody>
                    <a:bodyPr/>
                    <a:lstStyle/>
                    <a:p>
                      <a:pPr>
                        <a:lnSpc>
                          <a:spcPct val="150000"/>
                        </a:lnSpc>
                        <a:spcBef>
                          <a:spcPts val="1200"/>
                        </a:spcBef>
                        <a:spcAft>
                          <a:spcPts val="0"/>
                        </a:spcAft>
                      </a:pPr>
                      <a:r>
                        <a:rPr lang="es-MX" sz="1200">
                          <a:effectLst/>
                        </a:rPr>
                        <a:t>            Arbustos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MX" sz="1200">
                          <a:effectLst/>
                        </a:rPr>
                        <a:t>Medio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60098463"/>
                  </a:ext>
                </a:extLst>
              </a:tr>
              <a:tr h="376413">
                <a:tc>
                  <a:txBody>
                    <a:bodyPr/>
                    <a:lstStyle/>
                    <a:p>
                      <a:pPr algn="ctr">
                        <a:lnSpc>
                          <a:spcPct val="150000"/>
                        </a:lnSpc>
                        <a:spcBef>
                          <a:spcPts val="1200"/>
                        </a:spcBef>
                        <a:spcAft>
                          <a:spcPts val="0"/>
                        </a:spcAft>
                      </a:pPr>
                      <a:r>
                        <a:rPr lang="es-MX" sz="1200">
                          <a:effectLst/>
                        </a:rPr>
                        <a:t>Matorral, pastos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MX" sz="1200" dirty="0">
                          <a:effectLst/>
                        </a:rPr>
                        <a:t>Alto</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05320461"/>
                  </a:ext>
                </a:extLst>
              </a:tr>
            </a:tbl>
          </a:graphicData>
        </a:graphic>
      </p:graphicFrame>
    </p:spTree>
    <p:extLst>
      <p:ext uri="{BB962C8B-B14F-4D97-AF65-F5344CB8AC3E}">
        <p14:creationId xmlns:p14="http://schemas.microsoft.com/office/powerpoint/2010/main" val="1618942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373488" y="2528284"/>
            <a:ext cx="2485621" cy="2369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1" i="0" u="none" strike="noStrike" kern="1200" cap="none" spc="0" normalizeH="0" baseline="0" noProof="0" dirty="0" smtClean="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smtClean="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rPr>
              <a:t>Objetivo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Aprobar </a:t>
            </a:r>
            <a:r>
              <a:rPr kumimoji="0" lang="es-EC" sz="1600" b="1" i="0" u="none" strike="noStrike" kern="1200" cap="none" spc="0" normalizeH="0" baseline="0" noProof="0" dirty="0">
                <a:ln>
                  <a:noFill/>
                </a:ln>
                <a:solidFill>
                  <a:prstClr val="white"/>
                </a:solidFill>
                <a:effectLst/>
                <a:uLnTx/>
                <a:uFillTx/>
                <a:latin typeface="Century Gothic" panose="020B0502020202020204"/>
                <a:ea typeface="+mn-ea"/>
                <a:cs typeface="+mn-cs"/>
              </a:rPr>
              <a:t>la Propuesta del Plan de Prevención de Incendios Forestales por la Secretaria Nacional de Riesgos</a:t>
            </a:r>
            <a:r>
              <a:rPr kumimoji="0" lang="es-EC" sz="1400" b="1"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Rectángulo redondeado 5"/>
          <p:cNvSpPr/>
          <p:nvPr/>
        </p:nvSpPr>
        <p:spPr>
          <a:xfrm>
            <a:off x="4235003" y="4056845"/>
            <a:ext cx="7478331" cy="209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600" b="1" i="1" u="sng" strike="noStrike" kern="1200" cap="none" spc="0" normalizeH="0" baseline="0" noProof="0" dirty="0" smtClean="0">
                <a:ln>
                  <a:noFill/>
                </a:ln>
                <a:solidFill>
                  <a:prstClr val="white"/>
                </a:solidFill>
                <a:effectLst/>
                <a:uLnTx/>
                <a:uFillTx/>
                <a:latin typeface="Century Gothic" panose="020B0502020202020204"/>
                <a:ea typeface="+mn-ea"/>
                <a:cs typeface="+mn-cs"/>
              </a:rPr>
              <a:t>Aprobación </a:t>
            </a:r>
            <a:r>
              <a:rPr kumimoji="0" lang="es-EC" sz="1600" b="1" i="1" u="sng" strike="noStrike" kern="1200" cap="none" spc="0" normalizeH="0" baseline="0" noProof="0" dirty="0">
                <a:ln>
                  <a:noFill/>
                </a:ln>
                <a:solidFill>
                  <a:prstClr val="white"/>
                </a:solidFill>
                <a:effectLst/>
                <a:uLnTx/>
                <a:uFillTx/>
                <a:latin typeface="Century Gothic" panose="020B0502020202020204"/>
                <a:ea typeface="+mn-ea"/>
                <a:cs typeface="+mn-cs"/>
              </a:rPr>
              <a:t>la Propuesta del Plan de Prevención de Incendios Forestales</a:t>
            </a:r>
            <a:endParaRPr kumimoji="0" lang="es-ES" sz="1600" b="1" i="1" u="sng"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C" sz="1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Una </a:t>
            </a:r>
            <a:r>
              <a:rPr kumimoji="0" lang="es-EC" sz="1600" b="0" i="0" u="none" strike="noStrike" kern="1200" cap="none" spc="0" normalizeH="0" baseline="0" noProof="0" dirty="0">
                <a:ln>
                  <a:noFill/>
                </a:ln>
                <a:solidFill>
                  <a:prstClr val="white"/>
                </a:solidFill>
                <a:effectLst/>
                <a:uLnTx/>
                <a:uFillTx/>
                <a:latin typeface="Century Gothic" panose="020B0502020202020204"/>
                <a:ea typeface="+mn-ea"/>
                <a:cs typeface="+mn-cs"/>
              </a:rPr>
              <a:t>vez elaborada la propuesta del Plan, se presentó el documento a la Secretaria de gestión de riesgos </a:t>
            </a:r>
            <a:r>
              <a:rPr lang="es-EC" sz="1600" dirty="0" smtClean="0">
                <a:solidFill>
                  <a:prstClr val="white"/>
                </a:solidFill>
                <a:latin typeface="Century Gothic" panose="020B0502020202020204"/>
              </a:rPr>
              <a:t>para su respectiva revisión.</a:t>
            </a:r>
            <a:endParaRPr kumimoji="0" lang="es-E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ángulo redondeado 6"/>
          <p:cNvSpPr/>
          <p:nvPr/>
        </p:nvSpPr>
        <p:spPr>
          <a:xfrm>
            <a:off x="4131971" y="1789358"/>
            <a:ext cx="7478331" cy="1923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600" b="1" i="0" u="sng" strike="noStrike" kern="1200" cap="none" spc="0" normalizeH="0" baseline="0" noProof="0" dirty="0">
                <a:ln>
                  <a:noFill/>
                </a:ln>
                <a:solidFill>
                  <a:prstClr val="white"/>
                </a:solidFill>
                <a:effectLst/>
                <a:uLnTx/>
                <a:uFillTx/>
                <a:latin typeface="Century Gothic" panose="020B0502020202020204"/>
                <a:ea typeface="+mn-ea"/>
                <a:cs typeface="+mn-cs"/>
              </a:rPr>
              <a:t>Elaboración del </a:t>
            </a:r>
            <a:r>
              <a:rPr kumimoji="0" lang="es-EC" sz="1600" b="1" i="0" u="sng" strike="noStrike" kern="1200" cap="none" spc="0" normalizeH="0" baseline="0" noProof="0" dirty="0" smtClean="0">
                <a:ln>
                  <a:noFill/>
                </a:ln>
                <a:solidFill>
                  <a:prstClr val="white"/>
                </a:solidFill>
                <a:effectLst/>
                <a:uLnTx/>
                <a:uFillTx/>
                <a:latin typeface="Century Gothic" panose="020B0502020202020204"/>
                <a:ea typeface="+mn-ea"/>
                <a:cs typeface="+mn-cs"/>
              </a:rPr>
              <a:t>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s-EC" sz="1600" b="0" i="0" u="none" strike="noStrike" kern="1200" cap="none" spc="0" normalizeH="0" baseline="0" noProof="0" dirty="0">
                <a:ln>
                  <a:noFill/>
                </a:ln>
                <a:solidFill>
                  <a:prstClr val="white"/>
                </a:solidFill>
                <a:effectLst/>
                <a:uLnTx/>
                <a:uFillTx/>
                <a:latin typeface="Century Gothic" panose="020B0502020202020204"/>
                <a:ea typeface="+mn-ea"/>
                <a:cs typeface="+mn-cs"/>
              </a:rPr>
              <a:t>En base a la zonificación, caracterización, diagnóstico e  información secundaria recolectada </a:t>
            </a:r>
            <a:r>
              <a:rPr lang="es-EC" sz="1600" dirty="0" smtClean="0">
                <a:solidFill>
                  <a:prstClr val="white"/>
                </a:solidFill>
                <a:latin typeface="Century Gothic" panose="020B0502020202020204"/>
              </a:rPr>
              <a:t>se elaboró </a:t>
            </a:r>
            <a:r>
              <a:rPr kumimoji="0" lang="es-EC"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la </a:t>
            </a:r>
            <a:r>
              <a:rPr kumimoji="0" lang="es-EC" sz="1600" b="0" i="0" u="none" strike="noStrike" kern="1200" cap="none" spc="0" normalizeH="0" baseline="0" noProof="0" dirty="0">
                <a:ln>
                  <a:noFill/>
                </a:ln>
                <a:solidFill>
                  <a:prstClr val="white"/>
                </a:solidFill>
                <a:effectLst/>
                <a:uLnTx/>
                <a:uFillTx/>
                <a:latin typeface="Century Gothic" panose="020B0502020202020204"/>
                <a:ea typeface="+mn-ea"/>
                <a:cs typeface="+mn-cs"/>
              </a:rPr>
              <a:t>propuesta del  plan. </a:t>
            </a:r>
            <a:endParaRPr kumimoji="0" lang="es-E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Flecha derecha 7"/>
          <p:cNvSpPr/>
          <p:nvPr/>
        </p:nvSpPr>
        <p:spPr>
          <a:xfrm rot="20184799">
            <a:off x="3057852" y="2962141"/>
            <a:ext cx="978408"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 name="Flecha derecha 8"/>
          <p:cNvSpPr/>
          <p:nvPr/>
        </p:nvSpPr>
        <p:spPr>
          <a:xfrm rot="1135652">
            <a:off x="3140491" y="4413364"/>
            <a:ext cx="978408"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87576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73488" y="2528284"/>
            <a:ext cx="2485621" cy="2369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1" i="0" u="none" strike="noStrike" kern="1200" cap="none" spc="0" normalizeH="0" baseline="0" noProof="0" dirty="0" smtClean="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smtClean="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rPr>
              <a:t>Objetivo 4: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600" b="1" i="0" u="none" strike="noStrike" kern="1200" cap="none" spc="0" normalizeH="0" baseline="0" noProof="0" dirty="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a:noFill/>
                </a:ln>
                <a:solidFill>
                  <a:prstClr val="white"/>
                </a:solidFill>
                <a:effectLst/>
                <a:uLnTx/>
                <a:uFillTx/>
                <a:latin typeface="Century Gothic" panose="020B0502020202020204"/>
                <a:ea typeface="+mn-ea"/>
                <a:cs typeface="+mn-cs"/>
              </a:rPr>
              <a:t>Socializar la Propuesta del Plan de Prevención en cada una de las parroquias </a:t>
            </a:r>
            <a:endParaRPr kumimoji="0" lang="es-E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600" b="1" i="0" u="none" strike="noStrike" kern="1200" cap="none" spc="0" normalizeH="0" baseline="0" noProof="0" dirty="0" smtClean="0">
              <a:ln>
                <a:noFill/>
              </a:ln>
              <a:solidFill>
                <a:prstClr val="white"/>
              </a:solidFill>
              <a:effectLst>
                <a:glow>
                  <a:srgbClr val="000000"/>
                </a:glow>
                <a:outerShdw sx="0" sy="0">
                  <a:srgbClr val="000000"/>
                </a:outerShdw>
                <a:reflection stA="0" endPos="0" fadeDir="0" sx="0" sy="0"/>
              </a:effectLst>
              <a:uLnTx/>
              <a:uFillTx/>
              <a:latin typeface="Century Gothic" panose="020B0502020202020204"/>
              <a:ea typeface="+mn-ea"/>
              <a:cs typeface="+mn-cs"/>
            </a:endParaRPr>
          </a:p>
        </p:txBody>
      </p:sp>
      <p:sp>
        <p:nvSpPr>
          <p:cNvPr id="5" name="Rectángulo redondeado 4"/>
          <p:cNvSpPr/>
          <p:nvPr/>
        </p:nvSpPr>
        <p:spPr>
          <a:xfrm>
            <a:off x="4093334" y="2751249"/>
            <a:ext cx="7478331" cy="1923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600" b="0" i="0" u="none" strike="noStrike" kern="1200" cap="none" spc="0" normalizeH="0" baseline="0" noProof="0" dirty="0">
                <a:ln>
                  <a:noFill/>
                </a:ln>
                <a:solidFill>
                  <a:prstClr val="white"/>
                </a:solidFill>
                <a:effectLst/>
                <a:uLnTx/>
                <a:uFillTx/>
                <a:latin typeface="Century Gothic" panose="020B0502020202020204"/>
                <a:ea typeface="+mn-ea"/>
                <a:cs typeface="+mn-cs"/>
              </a:rPr>
              <a:t>La socialización </a:t>
            </a:r>
            <a:r>
              <a:rPr kumimoji="0" lang="es-MX"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se tomó</a:t>
            </a:r>
            <a:r>
              <a:rPr kumimoji="0" lang="es-MX" sz="1600" b="0" i="0" u="none" strike="noStrike" kern="1200" cap="none" spc="0" normalizeH="0" noProof="0" dirty="0" smtClean="0">
                <a:ln>
                  <a:noFill/>
                </a:ln>
                <a:solidFill>
                  <a:prstClr val="white"/>
                </a:solidFill>
                <a:effectLst/>
                <a:uLnTx/>
                <a:uFillTx/>
                <a:latin typeface="Century Gothic" panose="020B0502020202020204"/>
                <a:ea typeface="+mn-ea"/>
                <a:cs typeface="+mn-cs"/>
              </a:rPr>
              <a:t> en cuenta en cuenta las principales áreas que presentaron un alto ni</a:t>
            </a:r>
            <a:r>
              <a:rPr lang="es-ES" sz="1600" dirty="0" err="1" smtClean="0">
                <a:solidFill>
                  <a:prstClr val="white"/>
                </a:solidFill>
                <a:latin typeface="Century Gothic" panose="020B0502020202020204"/>
              </a:rPr>
              <a:t>vel</a:t>
            </a:r>
            <a:r>
              <a:rPr lang="es-ES" sz="1600" dirty="0" smtClean="0">
                <a:solidFill>
                  <a:prstClr val="white"/>
                </a:solidFill>
                <a:latin typeface="Century Gothic" panose="020B0502020202020204"/>
              </a:rPr>
              <a:t> de riesgo de incendios forestales.</a:t>
            </a:r>
            <a:endParaRPr kumimoji="0" lang="es-E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Flecha derecha 5"/>
          <p:cNvSpPr/>
          <p:nvPr/>
        </p:nvSpPr>
        <p:spPr>
          <a:xfrm>
            <a:off x="2987017" y="3470824"/>
            <a:ext cx="978408"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83506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4821" y="383646"/>
            <a:ext cx="8825659" cy="685300"/>
          </a:xfrm>
        </p:spPr>
        <p:txBody>
          <a:bodyPr/>
          <a:lstStyle/>
          <a:p>
            <a:r>
              <a:rPr lang="es-ES" b="1" i="1" dirty="0" smtClean="0">
                <a:solidFill>
                  <a:srgbClr val="FFFF00"/>
                </a:solidFill>
              </a:rPr>
              <a:t>RESULTADOS</a:t>
            </a:r>
            <a:endParaRPr lang="es-ES" b="1" i="1" dirty="0">
              <a:solidFill>
                <a:srgbClr val="FFFF00"/>
              </a:solidFill>
            </a:endParaRPr>
          </a:p>
        </p:txBody>
      </p:sp>
      <p:sp>
        <p:nvSpPr>
          <p:cNvPr id="5" name="Rectángulo 4"/>
          <p:cNvSpPr/>
          <p:nvPr/>
        </p:nvSpPr>
        <p:spPr>
          <a:xfrm>
            <a:off x="837253" y="1364018"/>
            <a:ext cx="41072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Identificación </a:t>
            </a:r>
            <a:r>
              <a:rPr kumimoji="0" lang="es-ES" sz="1800" b="1" i="0" u="none" strike="noStrike" kern="1200" cap="none" spc="0" normalizeH="0" baseline="0" noProof="0" dirty="0">
                <a:ln>
                  <a:noFill/>
                </a:ln>
                <a:solidFill>
                  <a:prstClr val="white"/>
                </a:solidFill>
                <a:effectLst/>
                <a:uLnTx/>
                <a:uFillTx/>
                <a:latin typeface="Century Gothic" panose="020B0502020202020204"/>
                <a:ea typeface="+mn-ea"/>
                <a:cs typeface="+mn-cs"/>
              </a:rPr>
              <a:t>del área en estudio</a:t>
            </a:r>
          </a:p>
        </p:txBody>
      </p:sp>
      <p:pic>
        <p:nvPicPr>
          <p:cNvPr id="6" name="Imagen 5"/>
          <p:cNvPicPr>
            <a:picLocks noChangeAspect="1"/>
          </p:cNvPicPr>
          <p:nvPr/>
        </p:nvPicPr>
        <p:blipFill>
          <a:blip r:embed="rId2"/>
          <a:stretch>
            <a:fillRect/>
          </a:stretch>
        </p:blipFill>
        <p:spPr>
          <a:xfrm>
            <a:off x="1705305" y="1829877"/>
            <a:ext cx="3432345" cy="4846740"/>
          </a:xfrm>
          <a:prstGeom prst="rect">
            <a:avLst/>
          </a:prstGeom>
        </p:spPr>
      </p:pic>
      <p:pic>
        <p:nvPicPr>
          <p:cNvPr id="7" name="Imagen 6"/>
          <p:cNvPicPr>
            <a:picLocks noChangeAspect="1"/>
          </p:cNvPicPr>
          <p:nvPr/>
        </p:nvPicPr>
        <p:blipFill>
          <a:blip r:embed="rId3"/>
          <a:stretch>
            <a:fillRect/>
          </a:stretch>
        </p:blipFill>
        <p:spPr>
          <a:xfrm>
            <a:off x="6423265" y="1829877"/>
            <a:ext cx="3403315" cy="4807400"/>
          </a:xfrm>
          <a:prstGeom prst="rect">
            <a:avLst/>
          </a:prstGeom>
        </p:spPr>
      </p:pic>
    </p:spTree>
    <p:extLst>
      <p:ext uri="{BB962C8B-B14F-4D97-AF65-F5344CB8AC3E}">
        <p14:creationId xmlns:p14="http://schemas.microsoft.com/office/powerpoint/2010/main" val="2807377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3069" y="533401"/>
            <a:ext cx="7427343" cy="746760"/>
          </a:xfrm>
        </p:spPr>
        <p:txBody>
          <a:bodyPr/>
          <a:lstStyle/>
          <a:p>
            <a:r>
              <a:rPr lang="es-MX" dirty="0" smtClean="0"/>
              <a:t>RESULTADOS</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705588" y="1423852"/>
            <a:ext cx="3272487" cy="2743199"/>
          </a:xfrm>
          <a:prstGeom prst="rect">
            <a:avLst/>
          </a:prstGeom>
          <a:ln>
            <a:noFill/>
          </a:ln>
          <a:effectLst>
            <a:softEdge rad="112500"/>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23527" y="2166391"/>
            <a:ext cx="3011249" cy="322434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7587" y="3778564"/>
            <a:ext cx="3788228" cy="2272937"/>
          </a:xfrm>
          <a:prstGeom prst="rect">
            <a:avLst/>
          </a:prstGeom>
        </p:spPr>
      </p:pic>
    </p:spTree>
    <p:extLst>
      <p:ext uri="{BB962C8B-B14F-4D97-AF65-F5344CB8AC3E}">
        <p14:creationId xmlns:p14="http://schemas.microsoft.com/office/powerpoint/2010/main" val="1987653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320" y="533400"/>
            <a:ext cx="8825659" cy="1073331"/>
          </a:xfrm>
        </p:spPr>
        <p:txBody>
          <a:bodyPr/>
          <a:lstStyle/>
          <a:p>
            <a:r>
              <a:rPr lang="es-MX" sz="2800" dirty="0" smtClean="0"/>
              <a:t>Caracterización de cobertura vegetal.</a:t>
            </a:r>
            <a:endParaRPr lang="es-MX" sz="2800" dirty="0"/>
          </a:p>
        </p:txBody>
      </p:sp>
      <p:sp>
        <p:nvSpPr>
          <p:cNvPr id="3" name="Marcador de texto 2"/>
          <p:cNvSpPr>
            <a:spLocks noGrp="1"/>
          </p:cNvSpPr>
          <p:nvPr>
            <p:ph type="body" sz="half" idx="2"/>
          </p:nvPr>
        </p:nvSpPr>
        <p:spPr>
          <a:xfrm>
            <a:off x="967720" y="3862251"/>
            <a:ext cx="8825659" cy="1998617"/>
          </a:xfrm>
        </p:spPr>
        <p:style>
          <a:lnRef idx="2">
            <a:schemeClr val="accent2">
              <a:shade val="50000"/>
            </a:schemeClr>
          </a:lnRef>
          <a:fillRef idx="1">
            <a:schemeClr val="accent2"/>
          </a:fillRef>
          <a:effectRef idx="0">
            <a:schemeClr val="accent2"/>
          </a:effectRef>
          <a:fontRef idx="minor">
            <a:schemeClr val="lt1"/>
          </a:fontRef>
        </p:style>
        <p:txBody>
          <a:bodyPr/>
          <a:lstStyle/>
          <a:p>
            <a:r>
              <a:rPr lang="es-ES" dirty="0"/>
              <a:t>La cobertura vegetal existente en la parroquia de Salinas comprende zonas en mayor porcentaje agropecuarias cubriendo el 82,4% del territorio, eriales con menor porcentaje 17,62% respecto al área de estudio</a:t>
            </a:r>
            <a:endParaRPr lang="es-MX" dirty="0"/>
          </a:p>
        </p:txBody>
      </p:sp>
      <p:sp>
        <p:nvSpPr>
          <p:cNvPr id="4" name="Marcador de texto 2"/>
          <p:cNvSpPr txBox="1">
            <a:spLocks/>
          </p:cNvSpPr>
          <p:nvPr/>
        </p:nvSpPr>
        <p:spPr>
          <a:xfrm>
            <a:off x="815320" y="3365862"/>
            <a:ext cx="8825659" cy="1998617"/>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endParaRPr lang="es-MX" dirty="0"/>
          </a:p>
        </p:txBody>
      </p:sp>
      <p:sp>
        <p:nvSpPr>
          <p:cNvPr id="5" name="Marcador de texto 2"/>
          <p:cNvSpPr txBox="1">
            <a:spLocks/>
          </p:cNvSpPr>
          <p:nvPr/>
        </p:nvSpPr>
        <p:spPr>
          <a:xfrm>
            <a:off x="967720" y="1602377"/>
            <a:ext cx="8825659" cy="1998617"/>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r>
              <a:rPr lang="es-ES" dirty="0" smtClean="0"/>
              <a:t>La cobertura vegetal existente en la parroquia de La Carolina comprende zonas en mayor porcentaje agropecuarias que cubren el 67, 65% del territorio, asociaciones de cultivos el 0,5%; áreas boscosas (zonas forestales) el 2,42%, eriales una mínima parte siendo el 0,11% y vegetación arbustiva en asociación con vegetación herbácea el 29.32% respecto al área de estudio </a:t>
            </a:r>
            <a:endParaRPr lang="es-MX" dirty="0"/>
          </a:p>
        </p:txBody>
      </p:sp>
    </p:spTree>
    <p:extLst>
      <p:ext uri="{BB962C8B-B14F-4D97-AF65-F5344CB8AC3E}">
        <p14:creationId xmlns:p14="http://schemas.microsoft.com/office/powerpoint/2010/main" val="673219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86" y="441960"/>
            <a:ext cx="8825659" cy="1981200"/>
          </a:xfrm>
          <a:solidFill>
            <a:schemeClr val="accent2">
              <a:lumMod val="60000"/>
              <a:lumOff val="40000"/>
            </a:schemeClr>
          </a:solidFill>
        </p:spPr>
        <p:txBody>
          <a:bodyPr/>
          <a:lstStyle/>
          <a:p>
            <a:r>
              <a:rPr lang="es-ES" sz="1800" dirty="0"/>
              <a:t>En base a los datos obtenidos, se tiene como resultado que los tipos de cobertura vegetal más afectados en las dos parroquias corresponden a los pastos y matorrales, con una categoría de amenaza alta. Por lo tanto, esto nos amplía la búsqueda de medidas de prevención, como la silvicultura preventiva.  </a:t>
            </a:r>
            <a:r>
              <a:rPr lang="es-MX" sz="1800" dirty="0"/>
              <a:t/>
            </a:r>
            <a:br>
              <a:rPr lang="es-MX" sz="1800" dirty="0"/>
            </a:br>
            <a:endParaRPr lang="es-MX" sz="1800" dirty="0"/>
          </a:p>
        </p:txBody>
      </p:sp>
      <p:graphicFrame>
        <p:nvGraphicFramePr>
          <p:cNvPr id="4" name="Tabla 3"/>
          <p:cNvGraphicFramePr>
            <a:graphicFrameLocks noGrp="1"/>
          </p:cNvGraphicFramePr>
          <p:nvPr>
            <p:extLst>
              <p:ext uri="{D42A27DB-BD31-4B8C-83A1-F6EECF244321}">
                <p14:modId xmlns:p14="http://schemas.microsoft.com/office/powerpoint/2010/main" val="2459207443"/>
              </p:ext>
            </p:extLst>
          </p:nvPr>
        </p:nvGraphicFramePr>
        <p:xfrm>
          <a:off x="1570627" y="2660205"/>
          <a:ext cx="3231515" cy="1994790"/>
        </p:xfrm>
        <a:graphic>
          <a:graphicData uri="http://schemas.openxmlformats.org/drawingml/2006/table">
            <a:tbl>
              <a:tblPr firstRow="1" firstCol="1" bandRow="1">
                <a:tableStyleId>{5C22544A-7EE6-4342-B048-85BDC9FD1C3A}</a:tableStyleId>
              </a:tblPr>
              <a:tblGrid>
                <a:gridCol w="1707515">
                  <a:extLst>
                    <a:ext uri="{9D8B030D-6E8A-4147-A177-3AD203B41FA5}">
                      <a16:colId xmlns:a16="http://schemas.microsoft.com/office/drawing/2014/main" val="2886666093"/>
                    </a:ext>
                  </a:extLst>
                </a:gridCol>
                <a:gridCol w="1524000">
                  <a:extLst>
                    <a:ext uri="{9D8B030D-6E8A-4147-A177-3AD203B41FA5}">
                      <a16:colId xmlns:a16="http://schemas.microsoft.com/office/drawing/2014/main" val="2079542560"/>
                    </a:ext>
                  </a:extLst>
                </a:gridCol>
              </a:tblGrid>
              <a:tr h="200025">
                <a:tc>
                  <a:txBody>
                    <a:bodyPr/>
                    <a:lstStyle/>
                    <a:p>
                      <a:pPr algn="ctr">
                        <a:lnSpc>
                          <a:spcPct val="150000"/>
                        </a:lnSpc>
                        <a:spcBef>
                          <a:spcPts val="1200"/>
                        </a:spcBef>
                        <a:spcAft>
                          <a:spcPts val="0"/>
                        </a:spcAft>
                      </a:pPr>
                      <a:r>
                        <a:rPr lang="es-MX" sz="1200">
                          <a:effectLst/>
                        </a:rPr>
                        <a:t>Cobertura vegetal</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a:effectLst/>
                        </a:rPr>
                        <a:t>Tipo de combustible</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5776528"/>
                  </a:ext>
                </a:extLst>
              </a:tr>
              <a:tr h="200025">
                <a:tc>
                  <a:txBody>
                    <a:bodyPr/>
                    <a:lstStyle/>
                    <a:p>
                      <a:pPr algn="ctr">
                        <a:lnSpc>
                          <a:spcPct val="150000"/>
                        </a:lnSpc>
                        <a:spcBef>
                          <a:spcPts val="1200"/>
                        </a:spcBef>
                        <a:spcAft>
                          <a:spcPts val="0"/>
                        </a:spcAft>
                      </a:pPr>
                      <a:r>
                        <a:rPr lang="es-MX" sz="1200">
                          <a:effectLst/>
                        </a:rPr>
                        <a:t>Agropecuarias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a:effectLst/>
                        </a:rPr>
                        <a:t>Pastos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06679278"/>
                  </a:ext>
                </a:extLst>
              </a:tr>
              <a:tr h="200025">
                <a:tc>
                  <a:txBody>
                    <a:bodyPr/>
                    <a:lstStyle/>
                    <a:p>
                      <a:pPr algn="ctr">
                        <a:lnSpc>
                          <a:spcPct val="150000"/>
                        </a:lnSpc>
                        <a:spcBef>
                          <a:spcPts val="1200"/>
                        </a:spcBef>
                        <a:spcAft>
                          <a:spcPts val="0"/>
                        </a:spcAft>
                      </a:pPr>
                      <a:r>
                        <a:rPr lang="es-MX" sz="1200">
                          <a:effectLst/>
                        </a:rPr>
                        <a:t>Bosques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a:effectLst/>
                        </a:rPr>
                        <a:t>Árboles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19286225"/>
                  </a:ext>
                </a:extLst>
              </a:tr>
              <a:tr h="200025">
                <a:tc>
                  <a:txBody>
                    <a:bodyPr/>
                    <a:lstStyle/>
                    <a:p>
                      <a:pPr algn="ctr">
                        <a:lnSpc>
                          <a:spcPct val="150000"/>
                        </a:lnSpc>
                        <a:spcBef>
                          <a:spcPts val="1200"/>
                        </a:spcBef>
                        <a:spcAft>
                          <a:spcPts val="0"/>
                        </a:spcAft>
                      </a:pPr>
                      <a:r>
                        <a:rPr lang="es-MX" sz="1200">
                          <a:effectLst/>
                        </a:rPr>
                        <a:t>Eriales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a:effectLst/>
                        </a:rPr>
                        <a:t>Árboles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65750593"/>
                  </a:ext>
                </a:extLst>
              </a:tr>
              <a:tr h="200025">
                <a:tc>
                  <a:txBody>
                    <a:bodyPr/>
                    <a:lstStyle/>
                    <a:p>
                      <a:pPr algn="ctr">
                        <a:lnSpc>
                          <a:spcPct val="150000"/>
                        </a:lnSpc>
                        <a:spcBef>
                          <a:spcPts val="1200"/>
                        </a:spcBef>
                        <a:spcAft>
                          <a:spcPts val="0"/>
                        </a:spcAft>
                      </a:pPr>
                      <a:r>
                        <a:rPr lang="es-MX" sz="1200">
                          <a:effectLst/>
                        </a:rPr>
                        <a:t>Vegetación arbustiva</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Bef>
                          <a:spcPts val="1200"/>
                        </a:spcBef>
                        <a:spcAft>
                          <a:spcPts val="0"/>
                        </a:spcAft>
                      </a:pPr>
                      <a:r>
                        <a:rPr lang="es-MX" sz="1200">
                          <a:effectLst/>
                        </a:rPr>
                        <a:t>            Arbustos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70020365"/>
                  </a:ext>
                </a:extLst>
              </a:tr>
              <a:tr h="200025">
                <a:tc>
                  <a:txBody>
                    <a:bodyPr/>
                    <a:lstStyle/>
                    <a:p>
                      <a:pPr algn="ctr">
                        <a:lnSpc>
                          <a:spcPct val="150000"/>
                        </a:lnSpc>
                        <a:spcBef>
                          <a:spcPts val="1200"/>
                        </a:spcBef>
                        <a:spcAft>
                          <a:spcPts val="0"/>
                        </a:spcAft>
                      </a:pPr>
                      <a:r>
                        <a:rPr lang="es-MX" sz="1200" dirty="0">
                          <a:effectLst/>
                        </a:rPr>
                        <a:t>vegetación herbácea</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dirty="0">
                          <a:effectLst/>
                        </a:rPr>
                        <a:t>Matorral, pastos</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1548418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124582375"/>
              </p:ext>
            </p:extLst>
          </p:nvPr>
        </p:nvGraphicFramePr>
        <p:xfrm>
          <a:off x="5856696" y="2660205"/>
          <a:ext cx="3333115" cy="1994789"/>
        </p:xfrm>
        <a:graphic>
          <a:graphicData uri="http://schemas.openxmlformats.org/drawingml/2006/table">
            <a:tbl>
              <a:tblPr firstRow="1" firstCol="1" bandRow="1">
                <a:tableStyleId>{5C22544A-7EE6-4342-B048-85BDC9FD1C3A}</a:tableStyleId>
              </a:tblPr>
              <a:tblGrid>
                <a:gridCol w="1504315">
                  <a:extLst>
                    <a:ext uri="{9D8B030D-6E8A-4147-A177-3AD203B41FA5}">
                      <a16:colId xmlns:a16="http://schemas.microsoft.com/office/drawing/2014/main" val="3320316092"/>
                    </a:ext>
                  </a:extLst>
                </a:gridCol>
                <a:gridCol w="1828800">
                  <a:extLst>
                    <a:ext uri="{9D8B030D-6E8A-4147-A177-3AD203B41FA5}">
                      <a16:colId xmlns:a16="http://schemas.microsoft.com/office/drawing/2014/main" val="1955730170"/>
                    </a:ext>
                  </a:extLst>
                </a:gridCol>
              </a:tblGrid>
              <a:tr h="597444">
                <a:tc>
                  <a:txBody>
                    <a:bodyPr/>
                    <a:lstStyle/>
                    <a:p>
                      <a:pPr algn="ctr">
                        <a:lnSpc>
                          <a:spcPct val="150000"/>
                        </a:lnSpc>
                        <a:spcBef>
                          <a:spcPts val="1200"/>
                        </a:spcBef>
                        <a:spcAft>
                          <a:spcPts val="0"/>
                        </a:spcAft>
                      </a:pPr>
                      <a:r>
                        <a:rPr lang="es-MX" sz="1200">
                          <a:effectLst/>
                        </a:rPr>
                        <a:t>Tipo de combustible</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MX" sz="1200">
                          <a:effectLst/>
                        </a:rPr>
                        <a:t>Categoría de amenaza</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38186485"/>
                  </a:ext>
                </a:extLst>
              </a:tr>
              <a:tr h="279469">
                <a:tc>
                  <a:txBody>
                    <a:bodyPr/>
                    <a:lstStyle/>
                    <a:p>
                      <a:pPr algn="ctr">
                        <a:lnSpc>
                          <a:spcPct val="150000"/>
                        </a:lnSpc>
                        <a:spcBef>
                          <a:spcPts val="1200"/>
                        </a:spcBef>
                        <a:spcAft>
                          <a:spcPts val="0"/>
                        </a:spcAft>
                      </a:pPr>
                      <a:r>
                        <a:rPr lang="es-MX" sz="1200">
                          <a:effectLst/>
                        </a:rPr>
                        <a:t>Pastos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MX" sz="1200">
                          <a:effectLst/>
                        </a:rPr>
                        <a:t>Alto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0609775"/>
                  </a:ext>
                </a:extLst>
              </a:tr>
              <a:tr h="279469">
                <a:tc>
                  <a:txBody>
                    <a:bodyPr/>
                    <a:lstStyle/>
                    <a:p>
                      <a:pPr algn="ctr">
                        <a:lnSpc>
                          <a:spcPct val="150000"/>
                        </a:lnSpc>
                        <a:spcBef>
                          <a:spcPts val="1200"/>
                        </a:spcBef>
                        <a:spcAft>
                          <a:spcPts val="0"/>
                        </a:spcAft>
                      </a:pPr>
                      <a:r>
                        <a:rPr lang="es-MX" sz="1200">
                          <a:effectLst/>
                        </a:rPr>
                        <a:t>Árboles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MX" sz="1200">
                          <a:effectLst/>
                        </a:rPr>
                        <a:t>Bajo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36499548"/>
                  </a:ext>
                </a:extLst>
              </a:tr>
              <a:tr h="279469">
                <a:tc>
                  <a:txBody>
                    <a:bodyPr/>
                    <a:lstStyle/>
                    <a:p>
                      <a:pPr algn="ctr">
                        <a:lnSpc>
                          <a:spcPct val="150000"/>
                        </a:lnSpc>
                        <a:spcBef>
                          <a:spcPts val="1200"/>
                        </a:spcBef>
                        <a:spcAft>
                          <a:spcPts val="0"/>
                        </a:spcAft>
                      </a:pPr>
                      <a:r>
                        <a:rPr lang="es-MX" sz="1200">
                          <a:effectLst/>
                        </a:rPr>
                        <a:t>Árboles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MX" sz="1200">
                          <a:effectLst/>
                        </a:rPr>
                        <a:t>Bajo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56138221"/>
                  </a:ext>
                </a:extLst>
              </a:tr>
              <a:tr h="279469">
                <a:tc>
                  <a:txBody>
                    <a:bodyPr/>
                    <a:lstStyle/>
                    <a:p>
                      <a:pPr>
                        <a:lnSpc>
                          <a:spcPct val="150000"/>
                        </a:lnSpc>
                        <a:spcBef>
                          <a:spcPts val="1200"/>
                        </a:spcBef>
                        <a:spcAft>
                          <a:spcPts val="0"/>
                        </a:spcAft>
                      </a:pPr>
                      <a:r>
                        <a:rPr lang="es-MX" sz="1200">
                          <a:effectLst/>
                        </a:rPr>
                        <a:t>            Arbustos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MX" sz="1200">
                          <a:effectLst/>
                        </a:rPr>
                        <a:t>Medio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87883048"/>
                  </a:ext>
                </a:extLst>
              </a:tr>
              <a:tr h="279469">
                <a:tc>
                  <a:txBody>
                    <a:bodyPr/>
                    <a:lstStyle/>
                    <a:p>
                      <a:pPr algn="ctr">
                        <a:lnSpc>
                          <a:spcPct val="150000"/>
                        </a:lnSpc>
                        <a:spcBef>
                          <a:spcPts val="1200"/>
                        </a:spcBef>
                        <a:spcAft>
                          <a:spcPts val="0"/>
                        </a:spcAft>
                      </a:pPr>
                      <a:r>
                        <a:rPr lang="es-MX" sz="1200">
                          <a:effectLst/>
                        </a:rPr>
                        <a:t>Matorral, pastos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MX" sz="1200" dirty="0">
                          <a:effectLst/>
                        </a:rPr>
                        <a:t>Alto</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90677458"/>
                  </a:ext>
                </a:extLst>
              </a:tr>
            </a:tbl>
          </a:graphicData>
        </a:graphic>
      </p:graphicFrame>
    </p:spTree>
    <p:extLst>
      <p:ext uri="{BB962C8B-B14F-4D97-AF65-F5344CB8AC3E}">
        <p14:creationId xmlns:p14="http://schemas.microsoft.com/office/powerpoint/2010/main" val="1115544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88275" y="1762957"/>
            <a:ext cx="10058400" cy="2349361"/>
          </a:xfrm>
          <a:prstGeom prst="rect">
            <a:avLst/>
          </a:prstGeom>
          <a:solidFill>
            <a:schemeClr val="accent2">
              <a:lumMod val="60000"/>
              <a:lumOff val="40000"/>
            </a:schemeClr>
          </a:solidFill>
        </p:spPr>
        <p:txBody>
          <a:bodyPr wrap="square">
            <a:spAutoFit/>
          </a:bodyPr>
          <a:lstStyle/>
          <a:p>
            <a:pPr>
              <a:lnSpc>
                <a:spcPct val="150000"/>
              </a:lnSpc>
              <a:spcBef>
                <a:spcPts val="1200"/>
              </a:spcBef>
              <a:spcAft>
                <a:spcPts val="200"/>
              </a:spcAft>
            </a:pPr>
            <a:r>
              <a:rPr lang="es-ES" dirty="0">
                <a:latin typeface="Times New Roman" panose="02020603050405020304" pitchFamily="18" charset="0"/>
                <a:ea typeface="Calibri" panose="020F0502020204030204" pitchFamily="34" charset="0"/>
                <a:cs typeface="Times New Roman" panose="02020603050405020304" pitchFamily="18" charset="0"/>
              </a:rPr>
              <a:t>En base a los datos obtenidos, se tiene como resultado que los tipos de cobertura vegetal más afectados en las dos parroquias corresponden a los pastos y matorrales, con una categoría de amenaza alta. Por lo tanto, esto nos amplía la búsqueda de medidas de prevención, como la silvicultura preventiva.  </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1200"/>
              </a:spcBef>
              <a:spcAft>
                <a:spcPts val="200"/>
              </a:spcAft>
            </a:pPr>
            <a:r>
              <a:rPr lang="es-ES" dirty="0">
                <a:latin typeface="Times New Roman" panose="02020603050405020304" pitchFamily="18" charset="0"/>
                <a:ea typeface="Calibri" panose="020F0502020204030204" pitchFamily="34" charset="0"/>
                <a:cs typeface="Times New Roman" panose="02020603050405020304" pitchFamily="18" charset="0"/>
              </a:rPr>
              <a:t>Rodríguez (2011), caracterizó la cobertura vegetal, teniendo como amenaza alta a los pastos, matorrales y vegetación herbácea. Por lo cual existe comparación entre las dos investigaciones.</a:t>
            </a:r>
            <a:endParaRPr lang="es-MX"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32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7377" y="713706"/>
            <a:ext cx="8825659" cy="896154"/>
          </a:xfrm>
        </p:spPr>
        <p:txBody>
          <a:bodyPr/>
          <a:lstStyle/>
          <a:p>
            <a:pPr lvl="0"/>
            <a:r>
              <a:rPr lang="es-EC" b="1" dirty="0" smtClean="0"/>
              <a:t>INTRODUCCIÓN</a:t>
            </a:r>
            <a:r>
              <a:rPr lang="es-ES" dirty="0" smtClean="0"/>
              <a:t/>
            </a:r>
            <a:br>
              <a:rPr lang="es-ES" dirty="0" smtClean="0"/>
            </a:br>
            <a:r>
              <a:rPr lang="es-EC" dirty="0">
                <a:latin typeface="Times New Roman" panose="02020603050405020304" pitchFamily="18" charset="0"/>
                <a:cs typeface="Times New Roman" panose="02020603050405020304" pitchFamily="18" charset="0"/>
              </a:rPr>
              <a:t/>
            </a:r>
            <a:br>
              <a:rPr lang="es-EC" dirty="0">
                <a:latin typeface="Times New Roman" panose="02020603050405020304" pitchFamily="18" charset="0"/>
                <a:cs typeface="Times New Roman" panose="02020603050405020304" pitchFamily="18" charset="0"/>
              </a:rPr>
            </a:br>
            <a:endParaRPr lang="es-ES" dirty="0"/>
          </a:p>
        </p:txBody>
      </p:sp>
      <p:sp>
        <p:nvSpPr>
          <p:cNvPr id="6" name="Rectángulo redondeado 5"/>
          <p:cNvSpPr/>
          <p:nvPr/>
        </p:nvSpPr>
        <p:spPr>
          <a:xfrm>
            <a:off x="1056068" y="1983346"/>
            <a:ext cx="1493949" cy="579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Nacional</a:t>
            </a:r>
            <a:endParaRPr kumimoji="0" lang="es-E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ángulo redondeado 6"/>
          <p:cNvSpPr/>
          <p:nvPr/>
        </p:nvSpPr>
        <p:spPr>
          <a:xfrm>
            <a:off x="1056066" y="3169276"/>
            <a:ext cx="1493949" cy="579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Imbabura</a:t>
            </a:r>
            <a:endParaRPr kumimoji="0" lang="es-E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Rectángulo redondeado 7"/>
          <p:cNvSpPr/>
          <p:nvPr/>
        </p:nvSpPr>
        <p:spPr>
          <a:xfrm>
            <a:off x="1056066" y="4443748"/>
            <a:ext cx="1493949" cy="789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La Carolina y salinas</a:t>
            </a:r>
            <a:endParaRPr kumimoji="0" lang="es-E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Rectángulo redondeado 8"/>
          <p:cNvSpPr/>
          <p:nvPr/>
        </p:nvSpPr>
        <p:spPr>
          <a:xfrm>
            <a:off x="1056066" y="5653825"/>
            <a:ext cx="1493949" cy="695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smtClean="0">
              <a:ln>
                <a:noFill/>
              </a:ln>
              <a:solidFill>
                <a:prstClr val="white"/>
              </a:solidFill>
              <a:effectLst/>
              <a:uLnTx/>
              <a:uFillTx/>
              <a:latin typeface="Century Gothic" panose="020B050202020202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0" i="0" u="none" strike="noStrike" kern="1200" cap="none" spc="0" normalizeH="0" baseline="0" noProof="0" dirty="0" smtClean="0">
                <a:ln>
                  <a:noFill/>
                </a:ln>
                <a:solidFill>
                  <a:prstClr val="white"/>
                </a:solidFill>
                <a:effectLst/>
                <a:uLnTx/>
                <a:uFillTx/>
                <a:latin typeface="Century Gothic" panose="020B0502020202020204"/>
                <a:ea typeface="+mn-ea"/>
                <a:cs typeface="Times New Roman" panose="02020603050405020304" pitchFamily="18" charset="0"/>
              </a:rPr>
              <a:t>Propuestas del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ángulo redondeado 9"/>
          <p:cNvSpPr/>
          <p:nvPr/>
        </p:nvSpPr>
        <p:spPr>
          <a:xfrm>
            <a:off x="3063022" y="1645009"/>
            <a:ext cx="8553722" cy="11462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smtClean="0">
              <a:ln>
                <a:noFill/>
              </a:ln>
              <a:solidFill>
                <a:prstClr val="white"/>
              </a:solidFill>
              <a:effectLst/>
              <a:uLnTx/>
              <a:uFillTx/>
              <a:latin typeface="Century Gothic" panose="020B050202020202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0" i="0" u="none" strike="noStrike" kern="1200" cap="none" spc="0" normalizeH="0" baseline="0" noProof="0" dirty="0" smtClean="0">
                <a:ln>
                  <a:noFill/>
                </a:ln>
                <a:solidFill>
                  <a:prstClr val="white"/>
                </a:solidFill>
                <a:effectLst/>
                <a:uLnTx/>
                <a:uFillTx/>
                <a:latin typeface="Century Gothic" panose="020B0502020202020204"/>
                <a:ea typeface="+mn-ea"/>
                <a:cs typeface="Times New Roman" panose="02020603050405020304" pitchFamily="18" charset="0"/>
              </a:rPr>
              <a:t> Año 2015</a:t>
            </a:r>
            <a:endParaRPr kumimoji="0" lang="es-EC" sz="1800" b="0" i="0" u="none" strike="noStrike" kern="1200" cap="none" spc="0" normalizeH="0" baseline="0" noProof="0" dirty="0">
              <a:ln>
                <a:noFill/>
              </a:ln>
              <a:solidFill>
                <a:prstClr val="white"/>
              </a:solidFill>
              <a:effectLst/>
              <a:uLnTx/>
              <a:uFillTx/>
              <a:latin typeface="Century Gothic" panose="020B050202020202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0" i="0" u="none" strike="noStrike" kern="1200" cap="none" spc="0" normalizeH="0" baseline="0" noProof="0" dirty="0" smtClean="0">
                <a:ln>
                  <a:noFill/>
                </a:ln>
                <a:solidFill>
                  <a:prstClr val="white"/>
                </a:solidFill>
                <a:effectLst/>
                <a:uLnTx/>
                <a:uFillTx/>
                <a:latin typeface="Century Gothic" panose="020B0502020202020204"/>
                <a:ea typeface="+mn-ea"/>
                <a:cs typeface="Times New Roman" panose="02020603050405020304" pitchFamily="18" charset="0"/>
              </a:rPr>
              <a:t> Incendios forestales</a:t>
            </a:r>
            <a:endParaRPr kumimoji="0" lang="es-EC" sz="1800" b="0" i="0" u="none" strike="noStrike" kern="1200" cap="none" spc="0" normalizeH="0" baseline="0" noProof="0" dirty="0">
              <a:ln>
                <a:noFill/>
              </a:ln>
              <a:solidFill>
                <a:prstClr val="white"/>
              </a:solidFill>
              <a:effectLst/>
              <a:uLnTx/>
              <a:uFillTx/>
              <a:latin typeface="Century Gothic" panose="020B050202020202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0" i="0" u="none" strike="noStrike" kern="1200" cap="none" spc="0" normalizeH="0" baseline="0" noProof="0" dirty="0" smtClean="0">
                <a:ln>
                  <a:noFill/>
                </a:ln>
                <a:solidFill>
                  <a:prstClr val="white"/>
                </a:solidFill>
                <a:effectLst/>
                <a:uLnTx/>
                <a:uFillTx/>
                <a:latin typeface="Century Gothic" panose="020B0502020202020204"/>
                <a:ea typeface="+mn-ea"/>
                <a:cs typeface="Times New Roman" panose="02020603050405020304" pitchFamily="18" charset="0"/>
              </a:rPr>
              <a:t> 27.500 </a:t>
            </a:r>
            <a:r>
              <a:rPr kumimoji="0" lang="es-EC" sz="1800" b="0" i="0" u="none" strike="noStrike" kern="1200" cap="none" spc="0" normalizeH="0" baseline="0" noProof="0" dirty="0">
                <a:ln>
                  <a:noFill/>
                </a:ln>
                <a:solidFill>
                  <a:prstClr val="white"/>
                </a:solidFill>
                <a:effectLst/>
                <a:uLnTx/>
                <a:uFillTx/>
                <a:latin typeface="Century Gothic" panose="020B0502020202020204"/>
                <a:ea typeface="+mn-ea"/>
                <a:cs typeface="Times New Roman" panose="02020603050405020304" pitchFamily="18" charset="0"/>
              </a:rPr>
              <a:t>ha afectadas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ángulo redondeado 11"/>
          <p:cNvSpPr/>
          <p:nvPr/>
        </p:nvSpPr>
        <p:spPr>
          <a:xfrm>
            <a:off x="3063022" y="2980923"/>
            <a:ext cx="8553721" cy="1063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Provincial  6258 (C.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Cantonal  2260 (C.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ángulo redondeado 12"/>
          <p:cNvSpPr/>
          <p:nvPr/>
        </p:nvSpPr>
        <p:spPr>
          <a:xfrm>
            <a:off x="3063021" y="4266730"/>
            <a:ext cx="8553723" cy="1008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Cada </a:t>
            </a:r>
            <a:r>
              <a:rPr kumimoji="0" lang="es-EC" sz="1400" b="0" i="0" u="none" strike="noStrike" kern="1200" cap="none" spc="0" normalizeH="0" baseline="0" noProof="0" dirty="0">
                <a:ln>
                  <a:noFill/>
                </a:ln>
                <a:solidFill>
                  <a:prstClr val="white"/>
                </a:solidFill>
                <a:effectLst/>
                <a:uLnTx/>
                <a:uFillTx/>
                <a:latin typeface="Century Gothic" panose="020B0502020202020204"/>
                <a:ea typeface="+mn-ea"/>
                <a:cs typeface="+mn-cs"/>
              </a:rPr>
              <a:t>año han sido afectados por incendios forestales</a:t>
            </a:r>
            <a:r>
              <a:rPr kumimoji="0" lang="es-EC" sz="1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r>
              <a:rPr kumimoji="0" lang="es-EC" sz="1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s-EC" sz="1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que </a:t>
            </a:r>
            <a:r>
              <a:rPr kumimoji="0" lang="es-EC" sz="1400" b="0" i="0" u="none" strike="noStrike" kern="1200" cap="none" spc="0" normalizeH="0" baseline="0" noProof="0" dirty="0">
                <a:ln>
                  <a:noFill/>
                </a:ln>
                <a:solidFill>
                  <a:prstClr val="white"/>
                </a:solidFill>
                <a:effectLst/>
                <a:uLnTx/>
                <a:uFillTx/>
                <a:latin typeface="Century Gothic" panose="020B0502020202020204"/>
                <a:ea typeface="+mn-ea"/>
                <a:cs typeface="+mn-cs"/>
              </a:rPr>
              <a:t>son originados principalmente  por el uso no controlado del fuego en agricultura y manejo de pastizales, los cuales causan graves daños a proyectos agrícolas, pecuarios y </a:t>
            </a:r>
            <a:r>
              <a:rPr kumimoji="0" lang="es-EC" sz="1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agroforestales.</a:t>
            </a:r>
            <a:endParaRPr kumimoji="0" lang="es-ES"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Rectángulo redondeado 13"/>
          <p:cNvSpPr/>
          <p:nvPr/>
        </p:nvSpPr>
        <p:spPr>
          <a:xfrm>
            <a:off x="3063021" y="5497534"/>
            <a:ext cx="8553723" cy="1123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Se elaboró un  instrumento técnico, el cual constan todas las medidas y acciones para la prevención de incendios forestales en las zonas con mas riesgo.</a:t>
            </a:r>
            <a:endParaRPr kumimoji="0" lang="es-E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59757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DOCU GABY\Tesis_GabyQuistial\Tesis_GabyQuistial\ArcGIS\PARROQUIA_LA_CAROLINA\JPG\5.MAPA COBERTURA VEGET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3497" y="927463"/>
            <a:ext cx="3821521" cy="5442222"/>
          </a:xfrm>
          <a:prstGeom prst="rect">
            <a:avLst/>
          </a:prstGeom>
          <a:noFill/>
          <a:ln>
            <a:noFill/>
          </a:ln>
        </p:spPr>
      </p:pic>
      <p:sp>
        <p:nvSpPr>
          <p:cNvPr id="5" name="Título 4"/>
          <p:cNvSpPr>
            <a:spLocks noGrp="1"/>
          </p:cNvSpPr>
          <p:nvPr>
            <p:ph type="title"/>
          </p:nvPr>
        </p:nvSpPr>
        <p:spPr>
          <a:xfrm>
            <a:off x="646111" y="452718"/>
            <a:ext cx="9404723" cy="670688"/>
          </a:xfrm>
        </p:spPr>
        <p:txBody>
          <a:bodyPr/>
          <a:lstStyle/>
          <a:p>
            <a:pPr algn="ctr"/>
            <a:r>
              <a:rPr lang="es-MX" sz="2000" dirty="0" smtClean="0">
                <a:solidFill>
                  <a:srgbClr val="FFFF00"/>
                </a:solidFill>
              </a:rPr>
              <a:t>COBERTURA VEGETAL</a:t>
            </a:r>
            <a:r>
              <a:rPr lang="es-MX" sz="2000" dirty="0" smtClean="0"/>
              <a:t>                                                 </a:t>
            </a:r>
            <a:endParaRPr lang="es-MX" sz="2000" dirty="0">
              <a:solidFill>
                <a:srgbClr val="FFFF00"/>
              </a:solidFill>
            </a:endParaRPr>
          </a:p>
        </p:txBody>
      </p:sp>
    </p:spTree>
    <p:extLst>
      <p:ext uri="{BB962C8B-B14F-4D97-AF65-F5344CB8AC3E}">
        <p14:creationId xmlns:p14="http://schemas.microsoft.com/office/powerpoint/2010/main" val="1472687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3585" y="610673"/>
            <a:ext cx="3996595" cy="780245"/>
          </a:xfrm>
        </p:spPr>
        <p:txBody>
          <a:bodyPr/>
          <a:lstStyle/>
          <a:p>
            <a:r>
              <a:rPr lang="es-ES" b="1" dirty="0" smtClean="0"/>
              <a:t>RESULTADOS</a:t>
            </a:r>
            <a:endParaRPr lang="es-ES" b="1" dirty="0"/>
          </a:p>
        </p:txBody>
      </p:sp>
      <p:graphicFrame>
        <p:nvGraphicFramePr>
          <p:cNvPr id="6" name="Tabla 5"/>
          <p:cNvGraphicFramePr>
            <a:graphicFrameLocks noGrp="1"/>
          </p:cNvGraphicFramePr>
          <p:nvPr>
            <p:extLst>
              <p:ext uri="{D42A27DB-BD31-4B8C-83A1-F6EECF244321}">
                <p14:modId xmlns:p14="http://schemas.microsoft.com/office/powerpoint/2010/main" val="1974506861"/>
              </p:ext>
            </p:extLst>
          </p:nvPr>
        </p:nvGraphicFramePr>
        <p:xfrm>
          <a:off x="1179151" y="2861383"/>
          <a:ext cx="3069399" cy="2305634"/>
        </p:xfrm>
        <a:graphic>
          <a:graphicData uri="http://schemas.openxmlformats.org/drawingml/2006/table">
            <a:tbl>
              <a:tblPr firstRow="1" firstCol="1" bandRow="1">
                <a:tableStyleId>{284E427A-3D55-4303-BF80-6455036E1DE7}</a:tableStyleId>
              </a:tblPr>
              <a:tblGrid>
                <a:gridCol w="1934652">
                  <a:extLst>
                    <a:ext uri="{9D8B030D-6E8A-4147-A177-3AD203B41FA5}">
                      <a16:colId xmlns:a16="http://schemas.microsoft.com/office/drawing/2014/main" val="20000"/>
                    </a:ext>
                  </a:extLst>
                </a:gridCol>
                <a:gridCol w="1134747">
                  <a:extLst>
                    <a:ext uri="{9D8B030D-6E8A-4147-A177-3AD203B41FA5}">
                      <a16:colId xmlns:a16="http://schemas.microsoft.com/office/drawing/2014/main" val="20001"/>
                    </a:ext>
                  </a:extLst>
                </a:gridCol>
              </a:tblGrid>
              <a:tr h="792074">
                <a:tc>
                  <a:txBody>
                    <a:bodyPr/>
                    <a:lstStyle/>
                    <a:p>
                      <a:pPr algn="ctr">
                        <a:lnSpc>
                          <a:spcPct val="107000"/>
                        </a:lnSpc>
                        <a:spcAft>
                          <a:spcPts val="0"/>
                        </a:spcAft>
                      </a:pPr>
                      <a:r>
                        <a:rPr lang="es-ES" sz="1000" dirty="0">
                          <a:effectLst/>
                        </a:rPr>
                        <a:t>Causas que originan los incendios forestales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000">
                          <a:effectLst/>
                        </a:rPr>
                        <a:t>Porcentajes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02712">
                <a:tc>
                  <a:txBody>
                    <a:bodyPr/>
                    <a:lstStyle/>
                    <a:p>
                      <a:pPr algn="l">
                        <a:lnSpc>
                          <a:spcPct val="107000"/>
                        </a:lnSpc>
                        <a:spcAft>
                          <a:spcPts val="0"/>
                        </a:spcAft>
                      </a:pPr>
                      <a:r>
                        <a:rPr lang="es-ES" sz="1100" dirty="0">
                          <a:effectLst/>
                        </a:rPr>
                        <a:t>a) Negligencia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61%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02712">
                <a:tc>
                  <a:txBody>
                    <a:bodyPr/>
                    <a:lstStyle/>
                    <a:p>
                      <a:pPr algn="l">
                        <a:lnSpc>
                          <a:spcPct val="107000"/>
                        </a:lnSpc>
                        <a:spcAft>
                          <a:spcPts val="0"/>
                        </a:spcAft>
                      </a:pPr>
                      <a:r>
                        <a:rPr lang="es-ES" sz="1100" dirty="0">
                          <a:effectLst/>
                        </a:rPr>
                        <a:t>b) Quema rastrojo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28%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02712">
                <a:tc>
                  <a:txBody>
                    <a:bodyPr/>
                    <a:lstStyle/>
                    <a:p>
                      <a:pPr algn="l">
                        <a:lnSpc>
                          <a:spcPct val="107000"/>
                        </a:lnSpc>
                        <a:spcAft>
                          <a:spcPts val="0"/>
                        </a:spcAft>
                      </a:pPr>
                      <a:r>
                        <a:rPr lang="es-ES" sz="1100">
                          <a:effectLst/>
                        </a:rPr>
                        <a:t>c) Quema agrícola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02712">
                <a:tc>
                  <a:txBody>
                    <a:bodyPr/>
                    <a:lstStyle/>
                    <a:p>
                      <a:pPr algn="l">
                        <a:lnSpc>
                          <a:spcPct val="107000"/>
                        </a:lnSpc>
                        <a:spcAft>
                          <a:spcPts val="0"/>
                        </a:spcAft>
                      </a:pPr>
                      <a:r>
                        <a:rPr lang="es-ES" sz="1100">
                          <a:effectLst/>
                        </a:rPr>
                        <a:t>d) Otros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02712">
                <a:tc>
                  <a:txBody>
                    <a:bodyPr/>
                    <a:lstStyle/>
                    <a:p>
                      <a:pPr algn="l">
                        <a:lnSpc>
                          <a:spcPct val="107000"/>
                        </a:lnSpc>
                        <a:spcAft>
                          <a:spcPts val="0"/>
                        </a:spcAft>
                      </a:pPr>
                      <a:r>
                        <a:rPr lang="es-ES" sz="1100" dirty="0">
                          <a:effectLst/>
                        </a:rPr>
                        <a:t>TOTAL</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dirty="0">
                          <a:effectLst/>
                        </a:rPr>
                        <a:t>100%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
        <p:nvSpPr>
          <p:cNvPr id="7" name="Rectangle 2"/>
          <p:cNvSpPr>
            <a:spLocks noGrp="1" noChangeArrowheads="1"/>
          </p:cNvSpPr>
          <p:nvPr>
            <p:ph type="body" sz="half" idx="2"/>
          </p:nvPr>
        </p:nvSpPr>
        <p:spPr bwMode="auto">
          <a:xfrm>
            <a:off x="2779173" y="2228172"/>
            <a:ext cx="524694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Tabla 1</a:t>
            </a:r>
            <a:r>
              <a:rPr kumimoji="0" lang="es-ES" sz="1600" b="0"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 Causas que originan los incendios forestales</a:t>
            </a:r>
            <a:endParaRPr kumimoji="0" lang="es-ES" sz="1600" b="0" i="0" u="none" strike="noStrike" cap="none" normalizeH="0" baseline="0" dirty="0" smtClean="0">
              <a:ln>
                <a:noFill/>
              </a:ln>
              <a:solidFill>
                <a:srgbClr val="FFFF0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8" name="Rectángulo 7"/>
          <p:cNvSpPr/>
          <p:nvPr/>
        </p:nvSpPr>
        <p:spPr>
          <a:xfrm>
            <a:off x="5177426" y="5452192"/>
            <a:ext cx="2575775" cy="261610"/>
          </a:xfrm>
          <a:prstGeom prst="rect">
            <a:avLst/>
          </a:prstGeom>
        </p:spPr>
        <p:txBody>
          <a:bodyPr wrap="square">
            <a:spAutoFit/>
          </a:bodyPr>
          <a:lstStyle/>
          <a:p>
            <a:r>
              <a:rPr lang="es-EC" sz="1100" dirty="0" smtClean="0">
                <a:latin typeface="Arial" panose="020B0604020202020204" pitchFamily="34" charset="0"/>
                <a:ea typeface="Calibri" panose="020F0502020204030204" pitchFamily="34" charset="0"/>
                <a:cs typeface="Times New Roman" panose="02020603050405020304" pitchFamily="18" charset="0"/>
              </a:rPr>
              <a:t>          Elaborado </a:t>
            </a:r>
            <a:r>
              <a:rPr lang="es-EC" sz="1100" dirty="0">
                <a:latin typeface="Arial" panose="020B0604020202020204" pitchFamily="34" charset="0"/>
                <a:ea typeface="Calibri" panose="020F0502020204030204" pitchFamily="34" charset="0"/>
                <a:cs typeface="Times New Roman" panose="02020603050405020304" pitchFamily="18" charset="0"/>
              </a:rPr>
              <a:t>por: </a:t>
            </a:r>
            <a:r>
              <a:rPr lang="es-ES" sz="1100" dirty="0">
                <a:latin typeface="Arial" panose="020B0604020202020204" pitchFamily="34" charset="0"/>
                <a:ea typeface="Calibri" panose="020F0502020204030204" pitchFamily="34" charset="0"/>
                <a:cs typeface="Times New Roman" panose="02020603050405020304" pitchFamily="18" charset="0"/>
              </a:rPr>
              <a:t>Gabriela Quistial</a:t>
            </a:r>
            <a:endParaRPr lang="es-ES" sz="1100" dirty="0"/>
          </a:p>
        </p:txBody>
      </p:sp>
      <p:sp>
        <p:nvSpPr>
          <p:cNvPr id="9" name="Rectángulo 8"/>
          <p:cNvSpPr/>
          <p:nvPr/>
        </p:nvSpPr>
        <p:spPr>
          <a:xfrm>
            <a:off x="536619" y="1366696"/>
            <a:ext cx="6096000" cy="738664"/>
          </a:xfrm>
          <a:prstGeom prst="rect">
            <a:avLst/>
          </a:prstGeom>
        </p:spPr>
        <p:txBody>
          <a:bodyPr>
            <a:spAutoFit/>
          </a:bodyPr>
          <a:lstStyle/>
          <a:p>
            <a:pPr marL="0" lvl="2"/>
            <a:r>
              <a:rPr lang="es-EC" sz="1400" b="1" i="1" dirty="0">
                <a:effectLst>
                  <a:glow>
                    <a:srgbClr val="000000"/>
                  </a:glow>
                  <a:outerShdw sx="0" sy="0">
                    <a:srgbClr val="000000"/>
                  </a:outerShdw>
                  <a:reflection stA="0" endPos="0" fadeDir="0" sx="0" sy="0"/>
                </a:effectLst>
              </a:rPr>
              <a:t>Objetivo 1: </a:t>
            </a:r>
          </a:p>
          <a:p>
            <a:pPr marL="0" lvl="2"/>
            <a:r>
              <a:rPr lang="es-EC" sz="1400" b="1" dirty="0">
                <a:effectLst>
                  <a:glow>
                    <a:srgbClr val="000000"/>
                  </a:glow>
                  <a:outerShdw sx="0" sy="0">
                    <a:srgbClr val="000000"/>
                  </a:outerShdw>
                  <a:reflection stA="0" endPos="0" fadeDir="0" sx="0" sy="0"/>
                </a:effectLst>
              </a:rPr>
              <a:t>Identificar las causas que originan los incendios forestales en las </a:t>
            </a:r>
            <a:r>
              <a:rPr lang="es-EC" sz="1400" b="1" dirty="0" smtClean="0">
                <a:effectLst>
                  <a:glow>
                    <a:srgbClr val="000000"/>
                  </a:glow>
                  <a:outerShdw sx="0" sy="0">
                    <a:srgbClr val="000000"/>
                  </a:outerShdw>
                  <a:reflection stA="0" endPos="0" fadeDir="0" sx="0" sy="0"/>
                </a:effectLst>
              </a:rPr>
              <a:t>zonas </a:t>
            </a:r>
            <a:r>
              <a:rPr lang="es-EC" sz="1400" b="1" dirty="0">
                <a:effectLst>
                  <a:glow>
                    <a:srgbClr val="000000"/>
                  </a:glow>
                  <a:outerShdw sx="0" sy="0">
                    <a:srgbClr val="000000"/>
                  </a:outerShdw>
                  <a:reflection stA="0" endPos="0" fadeDir="0" sx="0" sy="0"/>
                </a:effectLst>
              </a:rPr>
              <a:t>de estudio.</a:t>
            </a:r>
            <a:endParaRPr lang="es-ES" sz="1400" b="1" dirty="0">
              <a:effectLst>
                <a:glow>
                  <a:srgbClr val="000000"/>
                </a:glow>
                <a:outerShdw sx="0" sy="0">
                  <a:srgbClr val="000000"/>
                </a:outerShdw>
                <a:reflection stA="0" endPos="0" fadeDir="0" sx="0" sy="0"/>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2603304158"/>
              </p:ext>
            </p:extLst>
          </p:nvPr>
        </p:nvGraphicFramePr>
        <p:xfrm>
          <a:off x="5402648" y="2861383"/>
          <a:ext cx="3865880" cy="2309273"/>
        </p:xfrm>
        <a:graphic>
          <a:graphicData uri="http://schemas.openxmlformats.org/drawingml/2006/table">
            <a:tbl>
              <a:tblPr firstRow="1" firstCol="1" bandRow="1">
                <a:tableStyleId>{284E427A-3D55-4303-BF80-6455036E1DE7}</a:tableStyleId>
              </a:tblPr>
              <a:tblGrid>
                <a:gridCol w="2356689">
                  <a:extLst>
                    <a:ext uri="{9D8B030D-6E8A-4147-A177-3AD203B41FA5}">
                      <a16:colId xmlns:a16="http://schemas.microsoft.com/office/drawing/2014/main" val="2187877218"/>
                    </a:ext>
                  </a:extLst>
                </a:gridCol>
                <a:gridCol w="1509191">
                  <a:extLst>
                    <a:ext uri="{9D8B030D-6E8A-4147-A177-3AD203B41FA5}">
                      <a16:colId xmlns:a16="http://schemas.microsoft.com/office/drawing/2014/main" val="2778446784"/>
                    </a:ext>
                  </a:extLst>
                </a:gridCol>
              </a:tblGrid>
              <a:tr h="722136">
                <a:tc>
                  <a:txBody>
                    <a:bodyPr/>
                    <a:lstStyle/>
                    <a:p>
                      <a:pPr algn="ctr">
                        <a:lnSpc>
                          <a:spcPct val="150000"/>
                        </a:lnSpc>
                        <a:spcBef>
                          <a:spcPts val="1200"/>
                        </a:spcBef>
                        <a:spcAft>
                          <a:spcPts val="0"/>
                        </a:spcAft>
                      </a:pPr>
                      <a:r>
                        <a:rPr lang="es-ES" sz="1000" dirty="0">
                          <a:effectLst/>
                        </a:rPr>
                        <a:t>Causas que originan los incendios forestales</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Bef>
                          <a:spcPts val="1200"/>
                        </a:spcBef>
                        <a:spcAft>
                          <a:spcPts val="0"/>
                        </a:spcAft>
                      </a:pPr>
                      <a:r>
                        <a:rPr lang="es-ES" sz="1000" dirty="0">
                          <a:effectLst/>
                        </a:rPr>
                        <a:t>Porcentajes</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6980527"/>
                  </a:ext>
                </a:extLst>
              </a:tr>
              <a:tr h="339634">
                <a:tc>
                  <a:txBody>
                    <a:bodyPr/>
                    <a:lstStyle/>
                    <a:p>
                      <a:pPr algn="just">
                        <a:lnSpc>
                          <a:spcPct val="150000"/>
                        </a:lnSpc>
                        <a:spcBef>
                          <a:spcPts val="1200"/>
                        </a:spcBef>
                        <a:spcAft>
                          <a:spcPts val="0"/>
                        </a:spcAft>
                      </a:pPr>
                      <a:r>
                        <a:rPr lang="es-ES" sz="1000">
                          <a:effectLst/>
                        </a:rPr>
                        <a:t>a) Negligencia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Bef>
                          <a:spcPts val="1200"/>
                        </a:spcBef>
                        <a:spcAft>
                          <a:spcPts val="0"/>
                        </a:spcAft>
                      </a:pPr>
                      <a:r>
                        <a:rPr lang="es-ES" sz="1000" dirty="0">
                          <a:effectLst/>
                        </a:rPr>
                        <a:t>10%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93605961"/>
                  </a:ext>
                </a:extLst>
              </a:tr>
              <a:tr h="326572">
                <a:tc>
                  <a:txBody>
                    <a:bodyPr/>
                    <a:lstStyle/>
                    <a:p>
                      <a:pPr algn="just">
                        <a:lnSpc>
                          <a:spcPct val="150000"/>
                        </a:lnSpc>
                        <a:spcBef>
                          <a:spcPts val="1200"/>
                        </a:spcBef>
                        <a:spcAft>
                          <a:spcPts val="0"/>
                        </a:spcAft>
                      </a:pPr>
                      <a:r>
                        <a:rPr lang="es-ES" sz="1000">
                          <a:effectLst/>
                        </a:rPr>
                        <a:t>b) Quema rastrojo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Bef>
                          <a:spcPts val="1200"/>
                        </a:spcBef>
                        <a:spcAft>
                          <a:spcPts val="0"/>
                        </a:spcAft>
                      </a:pPr>
                      <a:r>
                        <a:rPr lang="es-ES" sz="1000" dirty="0">
                          <a:effectLst/>
                        </a:rPr>
                        <a:t>20%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82196206"/>
                  </a:ext>
                </a:extLst>
              </a:tr>
              <a:tr h="326571">
                <a:tc>
                  <a:txBody>
                    <a:bodyPr/>
                    <a:lstStyle/>
                    <a:p>
                      <a:pPr algn="just">
                        <a:lnSpc>
                          <a:spcPct val="150000"/>
                        </a:lnSpc>
                        <a:spcBef>
                          <a:spcPts val="1200"/>
                        </a:spcBef>
                        <a:spcAft>
                          <a:spcPts val="0"/>
                        </a:spcAft>
                      </a:pPr>
                      <a:r>
                        <a:rPr lang="es-ES" sz="1000">
                          <a:effectLst/>
                        </a:rPr>
                        <a:t>c) Quema agrícola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Bef>
                          <a:spcPts val="1200"/>
                        </a:spcBef>
                        <a:spcAft>
                          <a:spcPts val="0"/>
                        </a:spcAft>
                      </a:pPr>
                      <a:r>
                        <a:rPr lang="es-ES" sz="1000" dirty="0">
                          <a:effectLst/>
                        </a:rPr>
                        <a:t>65%</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8212985"/>
                  </a:ext>
                </a:extLst>
              </a:tr>
              <a:tr h="365760">
                <a:tc>
                  <a:txBody>
                    <a:bodyPr/>
                    <a:lstStyle/>
                    <a:p>
                      <a:pPr algn="just">
                        <a:lnSpc>
                          <a:spcPct val="150000"/>
                        </a:lnSpc>
                        <a:spcBef>
                          <a:spcPts val="1200"/>
                        </a:spcBef>
                        <a:spcAft>
                          <a:spcPts val="0"/>
                        </a:spcAft>
                      </a:pPr>
                      <a:r>
                        <a:rPr lang="es-ES" sz="1000">
                          <a:effectLst/>
                        </a:rPr>
                        <a:t>d) Otros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Bef>
                          <a:spcPts val="1200"/>
                        </a:spcBef>
                        <a:spcAft>
                          <a:spcPts val="0"/>
                        </a:spcAft>
                      </a:pPr>
                      <a:r>
                        <a:rPr lang="es-ES" sz="1000" dirty="0">
                          <a:effectLst/>
                        </a:rPr>
                        <a:t>5%</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71579673"/>
                  </a:ext>
                </a:extLst>
              </a:tr>
              <a:tr h="190500">
                <a:tc>
                  <a:txBody>
                    <a:bodyPr/>
                    <a:lstStyle/>
                    <a:p>
                      <a:pPr algn="just">
                        <a:lnSpc>
                          <a:spcPct val="150000"/>
                        </a:lnSpc>
                        <a:spcBef>
                          <a:spcPts val="1200"/>
                        </a:spcBef>
                        <a:spcAft>
                          <a:spcPts val="0"/>
                        </a:spcAft>
                      </a:pPr>
                      <a:r>
                        <a:rPr lang="es-ES" sz="1000">
                          <a:effectLst/>
                        </a:rPr>
                        <a:t>TOTAL</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Bef>
                          <a:spcPts val="1200"/>
                        </a:spcBef>
                        <a:spcAft>
                          <a:spcPts val="0"/>
                        </a:spcAft>
                      </a:pPr>
                      <a:r>
                        <a:rPr lang="es-ES" sz="1000" dirty="0">
                          <a:effectLst/>
                        </a:rPr>
                        <a:t>100%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0980697"/>
                  </a:ext>
                </a:extLst>
              </a:tr>
            </a:tbl>
          </a:graphicData>
        </a:graphic>
      </p:graphicFrame>
      <p:sp>
        <p:nvSpPr>
          <p:cNvPr id="10" name="Rectángulo 9"/>
          <p:cNvSpPr/>
          <p:nvPr/>
        </p:nvSpPr>
        <p:spPr>
          <a:xfrm>
            <a:off x="731701" y="5582997"/>
            <a:ext cx="2575775" cy="261610"/>
          </a:xfrm>
          <a:prstGeom prst="rect">
            <a:avLst/>
          </a:prstGeom>
        </p:spPr>
        <p:txBody>
          <a:bodyPr wrap="square">
            <a:spAutoFit/>
          </a:bodyPr>
          <a:lstStyle/>
          <a:p>
            <a:r>
              <a:rPr lang="es-EC" sz="1100" dirty="0" smtClean="0">
                <a:latin typeface="Arial" panose="020B0604020202020204" pitchFamily="34" charset="0"/>
                <a:ea typeface="Calibri" panose="020F0502020204030204" pitchFamily="34" charset="0"/>
                <a:cs typeface="Times New Roman" panose="02020603050405020304" pitchFamily="18" charset="0"/>
              </a:rPr>
              <a:t>          Elaborado </a:t>
            </a:r>
            <a:r>
              <a:rPr lang="es-EC" sz="1100" dirty="0">
                <a:latin typeface="Arial" panose="020B0604020202020204" pitchFamily="34" charset="0"/>
                <a:ea typeface="Calibri" panose="020F0502020204030204" pitchFamily="34" charset="0"/>
                <a:cs typeface="Times New Roman" panose="02020603050405020304" pitchFamily="18" charset="0"/>
              </a:rPr>
              <a:t>por: </a:t>
            </a:r>
            <a:r>
              <a:rPr lang="es-ES" sz="1100" dirty="0">
                <a:latin typeface="Arial" panose="020B0604020202020204" pitchFamily="34" charset="0"/>
                <a:ea typeface="Calibri" panose="020F0502020204030204" pitchFamily="34" charset="0"/>
                <a:cs typeface="Times New Roman" panose="02020603050405020304" pitchFamily="18" charset="0"/>
              </a:rPr>
              <a:t>Gabriela Quistial</a:t>
            </a:r>
            <a:endParaRPr lang="es-ES" sz="1100" dirty="0"/>
          </a:p>
        </p:txBody>
      </p:sp>
      <p:sp>
        <p:nvSpPr>
          <p:cNvPr id="11" name="Rectángulo 10"/>
          <p:cNvSpPr/>
          <p:nvPr/>
        </p:nvSpPr>
        <p:spPr>
          <a:xfrm>
            <a:off x="731701" y="5792235"/>
            <a:ext cx="2575775" cy="261610"/>
          </a:xfrm>
          <a:prstGeom prst="rect">
            <a:avLst/>
          </a:prstGeom>
        </p:spPr>
        <p:txBody>
          <a:bodyPr wrap="square">
            <a:spAutoFit/>
          </a:bodyPr>
          <a:lstStyle/>
          <a:p>
            <a:r>
              <a:rPr lang="es-EC" sz="1100" dirty="0" smtClean="0">
                <a:latin typeface="Arial" panose="020B0604020202020204" pitchFamily="34" charset="0"/>
                <a:ea typeface="Calibri" panose="020F0502020204030204" pitchFamily="34" charset="0"/>
                <a:cs typeface="Times New Roman" panose="02020603050405020304" pitchFamily="18" charset="0"/>
              </a:rPr>
              <a:t>          </a:t>
            </a:r>
            <a:r>
              <a:rPr lang="es-MX" sz="1100" dirty="0" smtClean="0">
                <a:latin typeface="Arial" panose="020B0604020202020204" pitchFamily="34" charset="0"/>
                <a:ea typeface="Calibri" panose="020F0502020204030204" pitchFamily="34" charset="0"/>
                <a:cs typeface="Times New Roman" panose="02020603050405020304" pitchFamily="18" charset="0"/>
              </a:rPr>
              <a:t>Fuente: SGR</a:t>
            </a:r>
            <a:endParaRPr lang="es-ES" sz="1100" dirty="0"/>
          </a:p>
        </p:txBody>
      </p:sp>
      <p:sp>
        <p:nvSpPr>
          <p:cNvPr id="12" name="Rectángulo 11"/>
          <p:cNvSpPr/>
          <p:nvPr/>
        </p:nvSpPr>
        <p:spPr>
          <a:xfrm>
            <a:off x="5214834" y="5675590"/>
            <a:ext cx="2575775" cy="261610"/>
          </a:xfrm>
          <a:prstGeom prst="rect">
            <a:avLst/>
          </a:prstGeom>
        </p:spPr>
        <p:txBody>
          <a:bodyPr wrap="square">
            <a:spAutoFit/>
          </a:bodyPr>
          <a:lstStyle/>
          <a:p>
            <a:r>
              <a:rPr lang="es-EC" sz="1100" dirty="0" smtClean="0">
                <a:latin typeface="Arial" panose="020B0604020202020204" pitchFamily="34" charset="0"/>
                <a:ea typeface="Calibri" panose="020F0502020204030204" pitchFamily="34" charset="0"/>
                <a:cs typeface="Times New Roman" panose="02020603050405020304" pitchFamily="18" charset="0"/>
              </a:rPr>
              <a:t>          </a:t>
            </a:r>
            <a:r>
              <a:rPr lang="es-MX" sz="1100" dirty="0" smtClean="0">
                <a:latin typeface="Arial" panose="020B0604020202020204" pitchFamily="34" charset="0"/>
                <a:ea typeface="Calibri" panose="020F0502020204030204" pitchFamily="34" charset="0"/>
                <a:cs typeface="Times New Roman" panose="02020603050405020304" pitchFamily="18" charset="0"/>
              </a:rPr>
              <a:t>Fuente: SGR</a:t>
            </a:r>
            <a:endParaRPr lang="es-ES" sz="1100" dirty="0"/>
          </a:p>
        </p:txBody>
      </p:sp>
    </p:spTree>
    <p:extLst>
      <p:ext uri="{BB962C8B-B14F-4D97-AF65-F5344CB8AC3E}">
        <p14:creationId xmlns:p14="http://schemas.microsoft.com/office/powerpoint/2010/main" val="3046960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320" y="533400"/>
            <a:ext cx="8825659" cy="720634"/>
          </a:xfrm>
        </p:spPr>
        <p:txBody>
          <a:bodyPr/>
          <a:lstStyle/>
          <a:p>
            <a:r>
              <a:rPr lang="es-MX" dirty="0" smtClean="0">
                <a:solidFill>
                  <a:srgbClr val="FFFF00"/>
                </a:solidFill>
              </a:rPr>
              <a:t>Zonificación</a:t>
            </a:r>
            <a:endParaRPr lang="es-MX" dirty="0">
              <a:solidFill>
                <a:srgbClr val="FFFF00"/>
              </a:solidFill>
            </a:endParaRPr>
          </a:p>
        </p:txBody>
      </p:sp>
      <p:pic>
        <p:nvPicPr>
          <p:cNvPr id="4" name="Imagen 3" descr="C:\Users\usuario\OneDrive\Pictures\Capturas de pantalla\2016-07-19.png"/>
          <p:cNvPicPr/>
          <p:nvPr/>
        </p:nvPicPr>
        <p:blipFill rotWithShape="1">
          <a:blip r:embed="rId2">
            <a:extLst>
              <a:ext uri="{28A0092B-C50C-407E-A947-70E740481C1C}">
                <a14:useLocalDpi xmlns:a14="http://schemas.microsoft.com/office/drawing/2010/main" val="0"/>
              </a:ext>
            </a:extLst>
          </a:blip>
          <a:srcRect l="33550" t="38768" r="34605" b="16023"/>
          <a:stretch/>
        </p:blipFill>
        <p:spPr bwMode="auto">
          <a:xfrm>
            <a:off x="2908073" y="1825988"/>
            <a:ext cx="5674225" cy="3764916"/>
          </a:xfrm>
          <a:prstGeom prst="rect">
            <a:avLst/>
          </a:prstGeom>
          <a:noFill/>
          <a:ln>
            <a:noFill/>
          </a:ln>
          <a:extLst>
            <a:ext uri="{53640926-AAD7-44D8-BBD7-CCE9431645EC}">
              <a14:shadowObscured xmlns:a14="http://schemas.microsoft.com/office/drawing/2010/main"/>
            </a:ext>
          </a:extLst>
        </p:spPr>
      </p:pic>
      <p:sp>
        <p:nvSpPr>
          <p:cNvPr id="6" name="Rectángulo 5"/>
          <p:cNvSpPr/>
          <p:nvPr/>
        </p:nvSpPr>
        <p:spPr>
          <a:xfrm>
            <a:off x="3847511" y="1355345"/>
            <a:ext cx="3800528" cy="307777"/>
          </a:xfrm>
          <a:prstGeom prst="rect">
            <a:avLst/>
          </a:prstGeom>
        </p:spPr>
        <p:txBody>
          <a:bodyPr wrap="none">
            <a:spAutoFit/>
          </a:bodyPr>
          <a:lstStyle/>
          <a:p>
            <a:pPr lvl="0" algn="just" eaLnBrk="0" fontAlgn="base" hangingPunct="0">
              <a:spcBef>
                <a:spcPct val="0"/>
              </a:spcBef>
              <a:spcAft>
                <a:spcPct val="0"/>
              </a:spcAft>
            </a:pPr>
            <a:r>
              <a:rPr lang="es-ES" sz="14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Tabla 1</a:t>
            </a:r>
            <a:r>
              <a:rPr lang="es-ES" sz="1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s-ES" sz="14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número de incendios de la Carolina</a:t>
            </a:r>
            <a:endParaRPr lang="es-ES" sz="1400" dirty="0">
              <a:solidFill>
                <a:srgbClr val="FFFF00"/>
              </a:solidFill>
              <a:latin typeface="Arial" panose="020B0604020202020204" pitchFamily="34" charset="0"/>
            </a:endParaRPr>
          </a:p>
        </p:txBody>
      </p:sp>
      <p:sp>
        <p:nvSpPr>
          <p:cNvPr id="8" name="Rectángulo 7"/>
          <p:cNvSpPr/>
          <p:nvPr/>
        </p:nvSpPr>
        <p:spPr>
          <a:xfrm>
            <a:off x="4071741" y="5655026"/>
            <a:ext cx="2575775" cy="261610"/>
          </a:xfrm>
          <a:prstGeom prst="rect">
            <a:avLst/>
          </a:prstGeom>
        </p:spPr>
        <p:txBody>
          <a:bodyPr wrap="square">
            <a:spAutoFit/>
          </a:bodyPr>
          <a:lstStyle/>
          <a:p>
            <a:r>
              <a:rPr lang="es-EC" sz="1100" dirty="0" smtClean="0">
                <a:latin typeface="Arial" panose="020B0604020202020204" pitchFamily="34" charset="0"/>
                <a:ea typeface="Calibri" panose="020F0502020204030204" pitchFamily="34" charset="0"/>
                <a:cs typeface="Times New Roman" panose="02020603050405020304" pitchFamily="18" charset="0"/>
              </a:rPr>
              <a:t>          Elaborado </a:t>
            </a:r>
            <a:r>
              <a:rPr lang="es-EC" sz="1100" dirty="0">
                <a:latin typeface="Arial" panose="020B0604020202020204" pitchFamily="34" charset="0"/>
                <a:ea typeface="Calibri" panose="020F0502020204030204" pitchFamily="34" charset="0"/>
                <a:cs typeface="Times New Roman" panose="02020603050405020304" pitchFamily="18" charset="0"/>
              </a:rPr>
              <a:t>por: </a:t>
            </a:r>
            <a:r>
              <a:rPr lang="es-ES" sz="1100" dirty="0">
                <a:latin typeface="Arial" panose="020B0604020202020204" pitchFamily="34" charset="0"/>
                <a:ea typeface="Calibri" panose="020F0502020204030204" pitchFamily="34" charset="0"/>
                <a:cs typeface="Times New Roman" panose="02020603050405020304" pitchFamily="18" charset="0"/>
              </a:rPr>
              <a:t>Gabriela Quistial</a:t>
            </a:r>
            <a:endParaRPr lang="es-ES" sz="1100" dirty="0"/>
          </a:p>
        </p:txBody>
      </p:sp>
      <p:sp>
        <p:nvSpPr>
          <p:cNvPr id="10" name="Rectángulo 9"/>
          <p:cNvSpPr/>
          <p:nvPr/>
        </p:nvSpPr>
        <p:spPr>
          <a:xfrm>
            <a:off x="4071741" y="5849953"/>
            <a:ext cx="2575775" cy="261610"/>
          </a:xfrm>
          <a:prstGeom prst="rect">
            <a:avLst/>
          </a:prstGeom>
        </p:spPr>
        <p:txBody>
          <a:bodyPr wrap="square">
            <a:spAutoFit/>
          </a:bodyPr>
          <a:lstStyle/>
          <a:p>
            <a:r>
              <a:rPr lang="es-EC" sz="1100" dirty="0" smtClean="0">
                <a:latin typeface="Arial" panose="020B0604020202020204" pitchFamily="34" charset="0"/>
                <a:ea typeface="Calibri" panose="020F0502020204030204" pitchFamily="34" charset="0"/>
                <a:cs typeface="Times New Roman" panose="02020603050405020304" pitchFamily="18" charset="0"/>
              </a:rPr>
              <a:t>          </a:t>
            </a:r>
            <a:r>
              <a:rPr lang="es-MX" sz="1100" dirty="0" smtClean="0">
                <a:latin typeface="Arial" panose="020B0604020202020204" pitchFamily="34" charset="0"/>
                <a:ea typeface="Calibri" panose="020F0502020204030204" pitchFamily="34" charset="0"/>
                <a:cs typeface="Times New Roman" panose="02020603050405020304" pitchFamily="18" charset="0"/>
              </a:rPr>
              <a:t>Fuente: SGR</a:t>
            </a:r>
            <a:endParaRPr lang="es-ES" sz="1100" dirty="0"/>
          </a:p>
        </p:txBody>
      </p:sp>
    </p:spTree>
    <p:extLst>
      <p:ext uri="{BB962C8B-B14F-4D97-AF65-F5344CB8AC3E}">
        <p14:creationId xmlns:p14="http://schemas.microsoft.com/office/powerpoint/2010/main" val="60528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0816" y="520338"/>
            <a:ext cx="8825659" cy="799011"/>
          </a:xfrm>
        </p:spPr>
        <p:txBody>
          <a:bodyPr/>
          <a:lstStyle/>
          <a:p>
            <a:r>
              <a:rPr lang="es-MX" dirty="0">
                <a:solidFill>
                  <a:srgbClr val="FFFF00"/>
                </a:solidFill>
              </a:rPr>
              <a:t>Zonificación</a:t>
            </a:r>
            <a:endParaRPr lang="es-MX" dirty="0"/>
          </a:p>
        </p:txBody>
      </p:sp>
      <p:pic>
        <p:nvPicPr>
          <p:cNvPr id="5" name="Imagen 4" descr="C:\Users\usuario\OneDrive\Pictures\Capturas de pantalla\2016-07-19 (1).png"/>
          <p:cNvPicPr/>
          <p:nvPr/>
        </p:nvPicPr>
        <p:blipFill rotWithShape="1">
          <a:blip r:embed="rId2">
            <a:extLst>
              <a:ext uri="{28A0092B-C50C-407E-A947-70E740481C1C}">
                <a14:useLocalDpi xmlns:a14="http://schemas.microsoft.com/office/drawing/2010/main" val="0"/>
              </a:ext>
            </a:extLst>
          </a:blip>
          <a:srcRect l="34292" t="47403" r="32933" b="25413"/>
          <a:stretch/>
        </p:blipFill>
        <p:spPr bwMode="auto">
          <a:xfrm>
            <a:off x="2845847" y="2112133"/>
            <a:ext cx="5503273" cy="2869300"/>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3880761" y="1530073"/>
            <a:ext cx="3433440" cy="307777"/>
          </a:xfrm>
          <a:prstGeom prst="rect">
            <a:avLst/>
          </a:prstGeom>
        </p:spPr>
        <p:txBody>
          <a:bodyPr wrap="none">
            <a:spAutoFit/>
          </a:bodyPr>
          <a:lstStyle/>
          <a:p>
            <a:pPr lvl="0" algn="just" eaLnBrk="0" fontAlgn="base" hangingPunct="0">
              <a:spcBef>
                <a:spcPct val="0"/>
              </a:spcBef>
              <a:spcAft>
                <a:spcPct val="0"/>
              </a:spcAft>
            </a:pPr>
            <a:r>
              <a:rPr lang="es-ES" sz="14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Tabla 1</a:t>
            </a:r>
            <a:r>
              <a:rPr lang="es-ES" sz="1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r>
              <a:rPr lang="es-ES" sz="14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número de incendios de Salinas</a:t>
            </a:r>
            <a:endParaRPr lang="es-ES" sz="1400" dirty="0">
              <a:solidFill>
                <a:srgbClr val="FFFF00"/>
              </a:solidFill>
              <a:latin typeface="Arial" panose="020B0604020202020204" pitchFamily="34" charset="0"/>
            </a:endParaRPr>
          </a:p>
        </p:txBody>
      </p:sp>
      <p:sp>
        <p:nvSpPr>
          <p:cNvPr id="8" name="Rectángulo 7"/>
          <p:cNvSpPr/>
          <p:nvPr/>
        </p:nvSpPr>
        <p:spPr>
          <a:xfrm>
            <a:off x="3880761" y="5124911"/>
            <a:ext cx="2575775" cy="261610"/>
          </a:xfrm>
          <a:prstGeom prst="rect">
            <a:avLst/>
          </a:prstGeom>
        </p:spPr>
        <p:txBody>
          <a:bodyPr wrap="square">
            <a:spAutoFit/>
          </a:bodyPr>
          <a:lstStyle/>
          <a:p>
            <a:r>
              <a:rPr lang="es-EC" sz="1100" dirty="0" smtClean="0">
                <a:latin typeface="Arial" panose="020B0604020202020204" pitchFamily="34" charset="0"/>
                <a:ea typeface="Calibri" panose="020F0502020204030204" pitchFamily="34" charset="0"/>
                <a:cs typeface="Times New Roman" panose="02020603050405020304" pitchFamily="18" charset="0"/>
              </a:rPr>
              <a:t>          Elaborado </a:t>
            </a:r>
            <a:r>
              <a:rPr lang="es-EC" sz="1100" dirty="0">
                <a:latin typeface="Arial" panose="020B0604020202020204" pitchFamily="34" charset="0"/>
                <a:ea typeface="Calibri" panose="020F0502020204030204" pitchFamily="34" charset="0"/>
                <a:cs typeface="Times New Roman" panose="02020603050405020304" pitchFamily="18" charset="0"/>
              </a:rPr>
              <a:t>por: </a:t>
            </a:r>
            <a:r>
              <a:rPr lang="es-ES" sz="1100" dirty="0">
                <a:latin typeface="Arial" panose="020B0604020202020204" pitchFamily="34" charset="0"/>
                <a:ea typeface="Calibri" panose="020F0502020204030204" pitchFamily="34" charset="0"/>
                <a:cs typeface="Times New Roman" panose="02020603050405020304" pitchFamily="18" charset="0"/>
              </a:rPr>
              <a:t>Gabriela Quistial</a:t>
            </a:r>
            <a:endParaRPr lang="es-ES" sz="1100" dirty="0"/>
          </a:p>
        </p:txBody>
      </p:sp>
      <p:sp>
        <p:nvSpPr>
          <p:cNvPr id="9" name="Rectángulo 8"/>
          <p:cNvSpPr/>
          <p:nvPr/>
        </p:nvSpPr>
        <p:spPr>
          <a:xfrm>
            <a:off x="3880761" y="5386521"/>
            <a:ext cx="2575775" cy="261610"/>
          </a:xfrm>
          <a:prstGeom prst="rect">
            <a:avLst/>
          </a:prstGeom>
        </p:spPr>
        <p:txBody>
          <a:bodyPr wrap="square">
            <a:spAutoFit/>
          </a:bodyPr>
          <a:lstStyle/>
          <a:p>
            <a:r>
              <a:rPr lang="es-EC" sz="1100" dirty="0" smtClean="0">
                <a:latin typeface="Arial" panose="020B0604020202020204" pitchFamily="34" charset="0"/>
                <a:ea typeface="Calibri" panose="020F0502020204030204" pitchFamily="34" charset="0"/>
                <a:cs typeface="Times New Roman" panose="02020603050405020304" pitchFamily="18" charset="0"/>
              </a:rPr>
              <a:t>          </a:t>
            </a:r>
            <a:r>
              <a:rPr lang="es-MX" sz="1100" dirty="0" smtClean="0">
                <a:latin typeface="Arial" panose="020B0604020202020204" pitchFamily="34" charset="0"/>
                <a:ea typeface="Calibri" panose="020F0502020204030204" pitchFamily="34" charset="0"/>
                <a:cs typeface="Times New Roman" panose="02020603050405020304" pitchFamily="18" charset="0"/>
              </a:rPr>
              <a:t>Fuente: SGR</a:t>
            </a:r>
            <a:endParaRPr lang="es-ES" sz="1100" dirty="0"/>
          </a:p>
        </p:txBody>
      </p:sp>
    </p:spTree>
    <p:extLst>
      <p:ext uri="{BB962C8B-B14F-4D97-AF65-F5344CB8AC3E}">
        <p14:creationId xmlns:p14="http://schemas.microsoft.com/office/powerpoint/2010/main" val="3184993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37286" t="39043" r="36035" b="23415"/>
          <a:stretch/>
        </p:blipFill>
        <p:spPr>
          <a:xfrm>
            <a:off x="3095943" y="1933303"/>
            <a:ext cx="5003075" cy="3958256"/>
          </a:xfrm>
          <a:prstGeom prst="rect">
            <a:avLst/>
          </a:prstGeom>
        </p:spPr>
      </p:pic>
      <p:sp>
        <p:nvSpPr>
          <p:cNvPr id="6" name="Rectángulo 5"/>
          <p:cNvSpPr/>
          <p:nvPr/>
        </p:nvSpPr>
        <p:spPr>
          <a:xfrm>
            <a:off x="3790993" y="1530073"/>
            <a:ext cx="3612977" cy="307777"/>
          </a:xfrm>
          <a:prstGeom prst="rect">
            <a:avLst/>
          </a:prstGeom>
        </p:spPr>
        <p:txBody>
          <a:bodyPr wrap="none">
            <a:spAutoFit/>
          </a:bodyPr>
          <a:lstStyle/>
          <a:p>
            <a:pPr lvl="0" algn="just" eaLnBrk="0" fontAlgn="base" hangingPunct="0">
              <a:spcBef>
                <a:spcPct val="0"/>
              </a:spcBef>
              <a:spcAft>
                <a:spcPct val="0"/>
              </a:spcAft>
            </a:pPr>
            <a:r>
              <a:rPr lang="es-ES" sz="14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Tabla </a:t>
            </a:r>
            <a:r>
              <a:rPr lang="es-ES" sz="14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1</a:t>
            </a:r>
            <a:r>
              <a:rPr lang="es-ES" sz="14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 hectáreas de incendios de Salinas</a:t>
            </a:r>
            <a:endParaRPr lang="es-ES" sz="1400" dirty="0">
              <a:solidFill>
                <a:srgbClr val="FFFF00"/>
              </a:solidFill>
              <a:latin typeface="Arial" panose="020B0604020202020204" pitchFamily="34" charset="0"/>
            </a:endParaRPr>
          </a:p>
        </p:txBody>
      </p:sp>
    </p:spTree>
    <p:extLst>
      <p:ext uri="{BB962C8B-B14F-4D97-AF65-F5344CB8AC3E}">
        <p14:creationId xmlns:p14="http://schemas.microsoft.com/office/powerpoint/2010/main" val="2703344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51721" y="1530073"/>
            <a:ext cx="3691523" cy="307777"/>
          </a:xfrm>
          <a:prstGeom prst="rect">
            <a:avLst/>
          </a:prstGeom>
        </p:spPr>
        <p:txBody>
          <a:bodyPr wrap="none">
            <a:spAutoFit/>
          </a:bodyPr>
          <a:lstStyle/>
          <a:p>
            <a:pPr lvl="0" algn="just" eaLnBrk="0" fontAlgn="base" hangingPunct="0">
              <a:spcBef>
                <a:spcPct val="0"/>
              </a:spcBef>
              <a:spcAft>
                <a:spcPct val="0"/>
              </a:spcAft>
            </a:pPr>
            <a:r>
              <a:rPr lang="es-ES" sz="14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Tabla </a:t>
            </a:r>
            <a:r>
              <a:rPr lang="es-ES" sz="1400" b="1"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1</a:t>
            </a:r>
            <a:r>
              <a:rPr lang="es-ES" sz="1400" dirty="0" smtClean="0">
                <a:solidFill>
                  <a:srgbClr val="FFFF00"/>
                </a:solidFill>
                <a:latin typeface="Arial" panose="020B0604020202020204" pitchFamily="34" charset="0"/>
                <a:ea typeface="Times New Roman" panose="02020603050405020304" pitchFamily="18" charset="0"/>
                <a:cs typeface="Times New Roman" panose="02020603050405020304" pitchFamily="18" charset="0"/>
              </a:rPr>
              <a:t>: hectáreas de incendios La Carolina</a:t>
            </a:r>
            <a:endParaRPr lang="es-ES" sz="1400" dirty="0">
              <a:solidFill>
                <a:srgbClr val="FFFF00"/>
              </a:solidFill>
              <a:latin typeface="Arial" panose="020B0604020202020204" pitchFamily="34" charset="0"/>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33446" t="31254" r="34840" b="24915"/>
          <a:stretch/>
        </p:blipFill>
        <p:spPr>
          <a:xfrm>
            <a:off x="3291840" y="2090057"/>
            <a:ext cx="4990012" cy="3877374"/>
          </a:xfrm>
          <a:prstGeom prst="rect">
            <a:avLst/>
          </a:prstGeom>
        </p:spPr>
      </p:pic>
    </p:spTree>
    <p:extLst>
      <p:ext uri="{BB962C8B-B14F-4D97-AF65-F5344CB8AC3E}">
        <p14:creationId xmlns:p14="http://schemas.microsoft.com/office/powerpoint/2010/main" val="859763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617" y="376646"/>
            <a:ext cx="8825659" cy="864326"/>
          </a:xfrm>
        </p:spPr>
        <p:txBody>
          <a:bodyPr/>
          <a:lstStyle/>
          <a:p>
            <a:r>
              <a:rPr lang="es-MX" sz="3600" b="1" dirty="0">
                <a:solidFill>
                  <a:srgbClr val="FFFF00"/>
                </a:solidFill>
              </a:rPr>
              <a:t>CONCLUSIONES Y RECOMENDACIONES</a:t>
            </a:r>
            <a:endParaRPr lang="es-MX" sz="3600" dirty="0">
              <a:solidFill>
                <a:srgbClr val="FFFF00"/>
              </a:solidFill>
            </a:endParaRPr>
          </a:p>
        </p:txBody>
      </p:sp>
      <p:sp>
        <p:nvSpPr>
          <p:cNvPr id="3" name="Marcador de texto 2"/>
          <p:cNvSpPr>
            <a:spLocks noGrp="1"/>
          </p:cNvSpPr>
          <p:nvPr>
            <p:ph type="body" sz="half" idx="2"/>
          </p:nvPr>
        </p:nvSpPr>
        <p:spPr>
          <a:xfrm>
            <a:off x="384245" y="1240971"/>
            <a:ext cx="10314235" cy="5303519"/>
          </a:xfrm>
        </p:spPr>
        <p:txBody>
          <a:bodyPr>
            <a:normAutofit/>
          </a:bodyPr>
          <a:lstStyle/>
          <a:p>
            <a:r>
              <a:rPr lang="es-MX" dirty="0" smtClean="0">
                <a:solidFill>
                  <a:srgbClr val="FFFF00"/>
                </a:solidFill>
              </a:rPr>
              <a:t>CONCLUSIONES</a:t>
            </a:r>
            <a:endParaRPr lang="es-MX" b="1" dirty="0"/>
          </a:p>
          <a:p>
            <a:r>
              <a:rPr lang="es-EC" dirty="0"/>
              <a:t> </a:t>
            </a:r>
            <a:endParaRPr lang="es-MX" dirty="0"/>
          </a:p>
          <a:p>
            <a:pPr lvl="0"/>
            <a:r>
              <a:rPr lang="es-ES" dirty="0"/>
              <a:t>Se obtuvo el siguiente porcentaje según las encuestas realizadas en La Carolina, con un mayor porcentaje se encuentra 61% la negligencia, en su mayoría los agricultores son los principales causantes; para Salinas el mayor porcentaje de causas se debe a la quema agrícola ocupando el 53%.</a:t>
            </a:r>
            <a:endParaRPr lang="es-MX" dirty="0"/>
          </a:p>
          <a:p>
            <a:r>
              <a:rPr lang="es-EC" b="1" dirty="0"/>
              <a:t> </a:t>
            </a:r>
            <a:endParaRPr lang="es-MX" dirty="0"/>
          </a:p>
          <a:p>
            <a:r>
              <a:rPr lang="es-EC" b="1" dirty="0"/>
              <a:t> </a:t>
            </a:r>
            <a:endParaRPr lang="es-MX" dirty="0"/>
          </a:p>
          <a:p>
            <a:pPr lvl="0"/>
            <a:r>
              <a:rPr lang="es-ES" dirty="0"/>
              <a:t>En cuanto a la zonificación de riesgos de incendios, la parroquia de salinas presenta un nivel medio de riesgo el cuál ocupa el 51,36% de la superficie, la Carolina obtuvo un nivel medio de riesgo con un porcentaje 48,91%. En la susceptibilidad de la cobertura vegetal, para las dos parroquias es igual  obteniendo los pastos y matorral con un nivel alto de riesgo.</a:t>
            </a:r>
            <a:endParaRPr lang="es-MX" dirty="0"/>
          </a:p>
          <a:p>
            <a:endParaRPr lang="es-MX" dirty="0">
              <a:solidFill>
                <a:srgbClr val="FFFF00"/>
              </a:solidFill>
            </a:endParaRPr>
          </a:p>
        </p:txBody>
      </p:sp>
    </p:spTree>
    <p:extLst>
      <p:ext uri="{BB962C8B-B14F-4D97-AF65-F5344CB8AC3E}">
        <p14:creationId xmlns:p14="http://schemas.microsoft.com/office/powerpoint/2010/main" val="2952086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937" y="520338"/>
            <a:ext cx="8825659" cy="485503"/>
          </a:xfrm>
        </p:spPr>
        <p:txBody>
          <a:bodyPr/>
          <a:lstStyle/>
          <a:p>
            <a:r>
              <a:rPr lang="es-MX" sz="2800" dirty="0">
                <a:solidFill>
                  <a:srgbClr val="FFFF00"/>
                </a:solidFill>
              </a:rPr>
              <a:t>CONCLUSIONES</a:t>
            </a:r>
          </a:p>
        </p:txBody>
      </p:sp>
      <p:sp>
        <p:nvSpPr>
          <p:cNvPr id="3" name="Marcador de texto 2"/>
          <p:cNvSpPr>
            <a:spLocks noGrp="1"/>
          </p:cNvSpPr>
          <p:nvPr>
            <p:ph type="body" sz="half" idx="2"/>
          </p:nvPr>
        </p:nvSpPr>
        <p:spPr>
          <a:xfrm>
            <a:off x="757645" y="1201783"/>
            <a:ext cx="9214737" cy="4990012"/>
          </a:xfrm>
        </p:spPr>
        <p:txBody>
          <a:bodyPr/>
          <a:lstStyle/>
          <a:p>
            <a:pPr lvl="0"/>
            <a:r>
              <a:rPr lang="es-ES" dirty="0"/>
              <a:t>Las medidas de prevención planteadas dentro de la propuesta, fueron principalmente para el ámbito normativo, de comunicación, de manejo silvicultural y vigilancia preventiva.</a:t>
            </a:r>
            <a:endParaRPr lang="es-MX" dirty="0"/>
          </a:p>
          <a:p>
            <a:r>
              <a:rPr lang="es-ES" dirty="0"/>
              <a:t> </a:t>
            </a:r>
            <a:endParaRPr lang="es-MX" dirty="0"/>
          </a:p>
          <a:p>
            <a:pPr lvl="0"/>
            <a:r>
              <a:rPr lang="es-ES" dirty="0"/>
              <a:t>La socialización fue de carácter participativa, en la cual se dio a conocer el instrumento técnico de prevención de incendios en las comunidades de Cuambo y San pedro.</a:t>
            </a:r>
            <a:endParaRPr lang="es-MX" dirty="0"/>
          </a:p>
          <a:p>
            <a:endParaRPr lang="es-MX" dirty="0"/>
          </a:p>
        </p:txBody>
      </p:sp>
    </p:spTree>
    <p:extLst>
      <p:ext uri="{BB962C8B-B14F-4D97-AF65-F5344CB8AC3E}">
        <p14:creationId xmlns:p14="http://schemas.microsoft.com/office/powerpoint/2010/main" val="274195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5868" y="337457"/>
            <a:ext cx="8825659" cy="746760"/>
          </a:xfrm>
        </p:spPr>
        <p:txBody>
          <a:bodyPr/>
          <a:lstStyle/>
          <a:p>
            <a:r>
              <a:rPr lang="es-MX" sz="4000" b="1" i="1" dirty="0" smtClean="0">
                <a:solidFill>
                  <a:srgbClr val="FFFF00"/>
                </a:solidFill>
              </a:rPr>
              <a:t>RECOMENDACIONES</a:t>
            </a:r>
            <a:endParaRPr lang="es-MX" sz="4000" b="1" i="1" dirty="0">
              <a:solidFill>
                <a:srgbClr val="FFFF00"/>
              </a:solidFill>
            </a:endParaRPr>
          </a:p>
        </p:txBody>
      </p:sp>
      <p:sp>
        <p:nvSpPr>
          <p:cNvPr id="3" name="Marcador de texto 2"/>
          <p:cNvSpPr>
            <a:spLocks noGrp="1"/>
          </p:cNvSpPr>
          <p:nvPr>
            <p:ph type="body" sz="half" idx="2"/>
          </p:nvPr>
        </p:nvSpPr>
        <p:spPr>
          <a:xfrm>
            <a:off x="1154954" y="1267097"/>
            <a:ext cx="8825659" cy="5172892"/>
          </a:xfrm>
        </p:spPr>
        <p:txBody>
          <a:bodyPr>
            <a:normAutofit lnSpcReduction="10000"/>
          </a:bodyPr>
          <a:lstStyle/>
          <a:p>
            <a:pPr marL="285750" lvl="0" indent="-285750" algn="just">
              <a:buFont typeface="Arial" panose="020B0604020202020204" pitchFamily="34" charset="0"/>
              <a:buChar char="•"/>
            </a:pPr>
            <a:r>
              <a:rPr lang="es-MX" dirty="0"/>
              <a:t>Es importante que el proceso de capacitación en los habitantes de la zona sea gradual y a largo plazo, ya que por las condiciones desfavorables que se vive en la parroquia, la gente recién empieza a tener conciencia del grave problema que trae los incendios forestales.</a:t>
            </a:r>
          </a:p>
          <a:p>
            <a:pPr algn="just"/>
            <a:r>
              <a:rPr lang="es-MX" dirty="0"/>
              <a:t> </a:t>
            </a:r>
          </a:p>
          <a:p>
            <a:pPr marL="285750" lvl="0" indent="-285750" algn="just">
              <a:buFont typeface="Arial" panose="020B0604020202020204" pitchFamily="34" charset="0"/>
              <a:buChar char="•"/>
            </a:pPr>
            <a:r>
              <a:rPr lang="es-MX" dirty="0"/>
              <a:t>Se sugiere la participación activa de toda la población de las parroquias La Carolina y Salinas y sus autoridades parroquiales realicen gestión con instituciones públicas o privadas, con el afán de que se sumen a este plan que va encaminado al bienestar de toda la población. </a:t>
            </a:r>
            <a:endParaRPr lang="es-MX" dirty="0" smtClean="0"/>
          </a:p>
          <a:p>
            <a:pPr marL="285750" lvl="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a:t>Realizar los procesos de capacitación antes de que empiecen los meses secos, con el fin concientizar sobre los problemas de los incendios forestales.</a:t>
            </a:r>
          </a:p>
          <a:p>
            <a:pPr marL="285750" lvl="0" indent="-285750" algn="just">
              <a:buFont typeface="Arial" panose="020B0604020202020204" pitchFamily="34" charset="0"/>
              <a:buChar char="•"/>
            </a:pPr>
            <a:endParaRPr lang="es-MX" dirty="0"/>
          </a:p>
          <a:p>
            <a:pPr algn="just"/>
            <a:r>
              <a:rPr lang="es-MX" dirty="0"/>
              <a:t> </a:t>
            </a:r>
          </a:p>
          <a:p>
            <a:r>
              <a:rPr lang="es-MX" dirty="0"/>
              <a:t> </a:t>
            </a:r>
          </a:p>
        </p:txBody>
      </p:sp>
    </p:spTree>
    <p:extLst>
      <p:ext uri="{BB962C8B-B14F-4D97-AF65-F5344CB8AC3E}">
        <p14:creationId xmlns:p14="http://schemas.microsoft.com/office/powerpoint/2010/main" val="3929822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05868" y="337457"/>
            <a:ext cx="8825659" cy="74676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4000" b="1" i="1" smtClean="0">
                <a:solidFill>
                  <a:srgbClr val="FFFF00"/>
                </a:solidFill>
              </a:rPr>
              <a:t>RECOMENDACIONES</a:t>
            </a:r>
            <a:endParaRPr lang="es-MX" sz="4000" b="1" i="1" dirty="0">
              <a:solidFill>
                <a:srgbClr val="FFFF00"/>
              </a:solidFill>
            </a:endParaRPr>
          </a:p>
        </p:txBody>
      </p:sp>
      <p:sp>
        <p:nvSpPr>
          <p:cNvPr id="6" name="Rectángulo 5"/>
          <p:cNvSpPr/>
          <p:nvPr/>
        </p:nvSpPr>
        <p:spPr>
          <a:xfrm>
            <a:off x="888274" y="1825997"/>
            <a:ext cx="8255726" cy="3153364"/>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MX" dirty="0">
                <a:latin typeface="+mj-lt"/>
                <a:ea typeface="Calibri" panose="020F0502020204030204" pitchFamily="34" charset="0"/>
                <a:cs typeface="Times New Roman" panose="02020603050405020304" pitchFamily="18" charset="0"/>
              </a:rPr>
              <a:t>Se recomienda realizar la debida aprobación de la propuesta, en el Gobierno Municipal de Ibarra.</a:t>
            </a:r>
          </a:p>
          <a:p>
            <a:pPr algn="just">
              <a:lnSpc>
                <a:spcPct val="150000"/>
              </a:lnSpc>
              <a:spcAft>
                <a:spcPts val="800"/>
              </a:spcAft>
            </a:pPr>
            <a:r>
              <a:rPr lang="es-MX" dirty="0">
                <a:latin typeface="+mj-lt"/>
                <a:ea typeface="Calibri" panose="020F0502020204030204" pitchFamily="34" charset="0"/>
                <a:cs typeface="Times New Roman" panose="02020603050405020304" pitchFamily="18" charset="0"/>
              </a:rPr>
              <a:t> </a:t>
            </a:r>
          </a:p>
          <a:p>
            <a:pPr marL="342900" lvl="0" indent="-342900" algn="just">
              <a:lnSpc>
                <a:spcPct val="150000"/>
              </a:lnSpc>
              <a:spcAft>
                <a:spcPts val="800"/>
              </a:spcAft>
              <a:buFont typeface="Symbol" panose="05050102010706020507" pitchFamily="18" charset="2"/>
              <a:buChar char=""/>
            </a:pPr>
            <a:r>
              <a:rPr lang="es-MX" dirty="0">
                <a:latin typeface="+mj-lt"/>
                <a:ea typeface="Calibri" panose="020F0502020204030204" pitchFamily="34" charset="0"/>
                <a:cs typeface="Times New Roman" panose="02020603050405020304" pitchFamily="18" charset="0"/>
              </a:rPr>
              <a:t>Se sugiere realizar más investigaciones para control y prevención de incendios forestales dentro del Cantón Ibarra, en especial a las parroquias rurales, debido a que es una zona muy propensa a tener incendios forestales.</a:t>
            </a:r>
            <a:endParaRPr lang="es-MX"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1714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709" y="404612"/>
            <a:ext cx="8825659" cy="754488"/>
          </a:xfrm>
        </p:spPr>
        <p:txBody>
          <a:bodyPr/>
          <a:lstStyle/>
          <a:p>
            <a:r>
              <a:rPr lang="es-ES" sz="4400" b="1" dirty="0" smtClean="0"/>
              <a:t>OBJETIVOS</a:t>
            </a:r>
            <a:endParaRPr lang="es-ES" sz="4400" b="1" dirty="0"/>
          </a:p>
        </p:txBody>
      </p:sp>
      <p:sp>
        <p:nvSpPr>
          <p:cNvPr id="3" name="Marcador de texto 2"/>
          <p:cNvSpPr>
            <a:spLocks noGrp="1"/>
          </p:cNvSpPr>
          <p:nvPr>
            <p:ph type="body" sz="half" idx="2"/>
          </p:nvPr>
        </p:nvSpPr>
        <p:spPr>
          <a:xfrm>
            <a:off x="824213" y="1712890"/>
            <a:ext cx="10114060" cy="4790941"/>
          </a:xfrm>
        </p:spPr>
        <p:txBody>
          <a:bodyPr>
            <a:normAutofit/>
          </a:bodyPr>
          <a:lstStyle/>
          <a:p>
            <a:r>
              <a:rPr lang="es-EC" sz="2800" b="1" i="1" dirty="0" smtClean="0"/>
              <a:t>General</a:t>
            </a:r>
          </a:p>
          <a:p>
            <a:pPr algn="just"/>
            <a:r>
              <a:rPr lang="es-EC" sz="2000" dirty="0" smtClean="0"/>
              <a:t>Elaborar </a:t>
            </a:r>
            <a:r>
              <a:rPr lang="es-EC" sz="2000" dirty="0"/>
              <a:t>un instrumento técnico de prevención de incendios forestales en las parroquias de La Carolina y Salinas, Cantón Ibarra, Provincia de Imbabura</a:t>
            </a:r>
            <a:r>
              <a:rPr lang="es-EC" sz="2000" dirty="0" smtClean="0"/>
              <a:t>.</a:t>
            </a:r>
          </a:p>
          <a:p>
            <a:pPr algn="just"/>
            <a:endParaRPr lang="es-EC" dirty="0" smtClean="0"/>
          </a:p>
          <a:p>
            <a:pPr algn="just"/>
            <a:r>
              <a:rPr lang="es-EC" sz="2800" b="1" i="1" dirty="0" smtClean="0">
                <a:effectLst>
                  <a:glow>
                    <a:srgbClr val="000000"/>
                  </a:glow>
                  <a:outerShdw sx="0" sy="0">
                    <a:srgbClr val="000000"/>
                  </a:outerShdw>
                  <a:reflection stA="0" endPos="0" fadeDir="0" sx="0" sy="0"/>
                </a:effectLst>
              </a:rPr>
              <a:t>Específicos</a:t>
            </a:r>
            <a:endParaRPr lang="es-EC" sz="2800" dirty="0"/>
          </a:p>
          <a:p>
            <a:pPr marL="285750" lvl="0" indent="-285750" algn="just">
              <a:buFont typeface="Arial" panose="020B0604020202020204" pitchFamily="34" charset="0"/>
              <a:buChar char="•"/>
            </a:pPr>
            <a:r>
              <a:rPr lang="es-EC" sz="2000" dirty="0"/>
              <a:t>Identificar las causas que originan los incendios forestales en las zonas de estudio.</a:t>
            </a:r>
            <a:endParaRPr lang="es-ES" sz="2000" dirty="0"/>
          </a:p>
          <a:p>
            <a:pPr marL="285750" lvl="0" indent="-285750" algn="just">
              <a:buFont typeface="Arial" panose="020B0604020202020204" pitchFamily="34" charset="0"/>
              <a:buChar char="•"/>
            </a:pPr>
            <a:r>
              <a:rPr lang="es-EC" sz="2000" dirty="0"/>
              <a:t>Zonificar las áreas con riesgos de incendios forestales.</a:t>
            </a:r>
            <a:endParaRPr lang="es-ES" sz="2000" dirty="0"/>
          </a:p>
          <a:p>
            <a:pPr marL="285750" lvl="0" indent="-285750" algn="just">
              <a:buFont typeface="Arial" panose="020B0604020202020204" pitchFamily="34" charset="0"/>
              <a:buChar char="•"/>
            </a:pPr>
            <a:r>
              <a:rPr lang="es-EC" sz="2000" dirty="0"/>
              <a:t>Aprobar la Propuesta del Plan de Prevención de Incendios Forestales por la Secretaria de Gestión Riesgos.</a:t>
            </a:r>
            <a:endParaRPr lang="es-ES" sz="2000" dirty="0"/>
          </a:p>
          <a:p>
            <a:pPr marL="285750" indent="-285750" algn="just">
              <a:buFont typeface="Arial" panose="020B0604020202020204" pitchFamily="34" charset="0"/>
              <a:buChar char="•"/>
            </a:pPr>
            <a:r>
              <a:rPr lang="es-EC" sz="2000" dirty="0"/>
              <a:t>Socializar la Propuesta del Plan de Prevención en cada una de las parroquias </a:t>
            </a:r>
            <a:endParaRPr lang="es-ES" sz="2000" dirty="0"/>
          </a:p>
          <a:p>
            <a:pPr algn="just"/>
            <a:endParaRPr lang="es-ES" sz="2400" dirty="0"/>
          </a:p>
          <a:p>
            <a:pPr algn="just"/>
            <a:endParaRPr lang="es-ES" sz="2000" dirty="0"/>
          </a:p>
        </p:txBody>
      </p:sp>
    </p:spTree>
    <p:extLst>
      <p:ext uri="{BB962C8B-B14F-4D97-AF65-F5344CB8AC3E}">
        <p14:creationId xmlns:p14="http://schemas.microsoft.com/office/powerpoint/2010/main" val="1400436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a:xfrm>
            <a:off x="1154954" y="339634"/>
            <a:ext cx="8825659" cy="5680166"/>
          </a:xfrm>
        </p:spPr>
        <p:txBody>
          <a:bodyPr/>
          <a:lstStyle/>
          <a:p>
            <a:pPr lvl="0">
              <a:lnSpc>
                <a:spcPct val="150000"/>
              </a:lnSpc>
            </a:pPr>
            <a:r>
              <a:rPr lang="es-EC" sz="2400" b="1" dirty="0" smtClean="0"/>
              <a:t>PREGUNTAS DIRECTRICES</a:t>
            </a:r>
          </a:p>
          <a:p>
            <a:pPr lvl="0">
              <a:lnSpc>
                <a:spcPct val="150000"/>
              </a:lnSpc>
            </a:pPr>
            <a:r>
              <a:rPr lang="es-EC" b="1" dirty="0" smtClean="0"/>
              <a:t>¿</a:t>
            </a:r>
            <a:r>
              <a:rPr lang="es-EC" dirty="0" smtClean="0"/>
              <a:t>Cuáles son las causas de los incendios forestales en las comunidades</a:t>
            </a:r>
            <a:r>
              <a:rPr lang="es-EC" b="1" dirty="0" smtClean="0"/>
              <a:t>?</a:t>
            </a:r>
            <a:endParaRPr lang="es-MX" dirty="0" smtClean="0"/>
          </a:p>
          <a:p>
            <a:pPr lvl="0">
              <a:lnSpc>
                <a:spcPct val="150000"/>
              </a:lnSpc>
            </a:pPr>
            <a:r>
              <a:rPr lang="es-EC" b="1" dirty="0" smtClean="0"/>
              <a:t>¿</a:t>
            </a:r>
            <a:r>
              <a:rPr lang="es-EC" dirty="0" smtClean="0"/>
              <a:t>Existe una zonificación de las áreas con riesgos de incendios forestales?</a:t>
            </a:r>
            <a:endParaRPr lang="es-MX" dirty="0" smtClean="0"/>
          </a:p>
          <a:p>
            <a:pPr lvl="0">
              <a:lnSpc>
                <a:spcPct val="150000"/>
              </a:lnSpc>
            </a:pPr>
            <a:r>
              <a:rPr lang="es-EC" b="1" dirty="0" smtClean="0"/>
              <a:t>¿</a:t>
            </a:r>
            <a:r>
              <a:rPr lang="es-EC" dirty="0" smtClean="0"/>
              <a:t>Existe un plan de prevención de incendios forestales en el área de estudio</a:t>
            </a:r>
            <a:r>
              <a:rPr lang="es-EC" b="1" dirty="0" smtClean="0"/>
              <a:t>?</a:t>
            </a:r>
            <a:endParaRPr lang="es-MX" dirty="0" smtClean="0"/>
          </a:p>
          <a:p>
            <a:pPr lvl="0">
              <a:lnSpc>
                <a:spcPct val="150000"/>
              </a:lnSpc>
            </a:pPr>
            <a:r>
              <a:rPr lang="es-EC" b="1" dirty="0" smtClean="0"/>
              <a:t>¿</a:t>
            </a:r>
            <a:r>
              <a:rPr lang="es-EC" dirty="0" smtClean="0"/>
              <a:t>Qué propuestas se socializarán para el plan de prevención de incendios forestales en cada parroquia</a:t>
            </a:r>
            <a:r>
              <a:rPr lang="es-EC" b="1" dirty="0" smtClean="0"/>
              <a:t>?</a:t>
            </a:r>
            <a:endParaRPr lang="es-MX" dirty="0" smtClean="0"/>
          </a:p>
          <a:p>
            <a:endParaRPr lang="es-MX" dirty="0"/>
          </a:p>
        </p:txBody>
      </p:sp>
    </p:spTree>
    <p:extLst>
      <p:ext uri="{BB962C8B-B14F-4D97-AF65-F5344CB8AC3E}">
        <p14:creationId xmlns:p14="http://schemas.microsoft.com/office/powerpoint/2010/main" val="2488298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4821" y="383646"/>
            <a:ext cx="8825659" cy="685300"/>
          </a:xfrm>
        </p:spPr>
        <p:txBody>
          <a:bodyPr/>
          <a:lstStyle/>
          <a:p>
            <a:r>
              <a:rPr lang="es-ES" dirty="0" smtClean="0"/>
              <a:t>METODOLOGÍA</a:t>
            </a:r>
            <a:endParaRPr lang="es-ES" dirty="0"/>
          </a:p>
        </p:txBody>
      </p:sp>
      <p:sp>
        <p:nvSpPr>
          <p:cNvPr id="5" name="Rectángulo 4"/>
          <p:cNvSpPr/>
          <p:nvPr/>
        </p:nvSpPr>
        <p:spPr>
          <a:xfrm>
            <a:off x="837253" y="1364018"/>
            <a:ext cx="5573962" cy="461665"/>
          </a:xfrm>
          <a:prstGeom prst="rect">
            <a:avLst/>
          </a:prstGeom>
        </p:spPr>
        <p:txBody>
          <a:bodyPr wrap="none">
            <a:spAutoFit/>
          </a:bodyPr>
          <a:lstStyle/>
          <a:p>
            <a:r>
              <a:rPr lang="es-ES" sz="2400" b="1" dirty="0" smtClean="0"/>
              <a:t>Caracterización </a:t>
            </a:r>
            <a:r>
              <a:rPr lang="es-ES" sz="2400" b="1" dirty="0"/>
              <a:t>del área en estudio</a:t>
            </a:r>
          </a:p>
        </p:txBody>
      </p:sp>
      <p:pic>
        <p:nvPicPr>
          <p:cNvPr id="6" name="Imagen 5"/>
          <p:cNvPicPr>
            <a:picLocks noChangeAspect="1"/>
          </p:cNvPicPr>
          <p:nvPr/>
        </p:nvPicPr>
        <p:blipFill>
          <a:blip r:embed="rId2"/>
          <a:stretch>
            <a:fillRect/>
          </a:stretch>
        </p:blipFill>
        <p:spPr>
          <a:xfrm>
            <a:off x="1705305" y="1829877"/>
            <a:ext cx="3432345" cy="4846740"/>
          </a:xfrm>
          <a:prstGeom prst="rect">
            <a:avLst/>
          </a:prstGeom>
        </p:spPr>
      </p:pic>
      <p:pic>
        <p:nvPicPr>
          <p:cNvPr id="7" name="Imagen 6"/>
          <p:cNvPicPr>
            <a:picLocks noChangeAspect="1"/>
          </p:cNvPicPr>
          <p:nvPr/>
        </p:nvPicPr>
        <p:blipFill>
          <a:blip r:embed="rId3"/>
          <a:stretch>
            <a:fillRect/>
          </a:stretch>
        </p:blipFill>
        <p:spPr>
          <a:xfrm>
            <a:off x="6423265" y="1829877"/>
            <a:ext cx="3403315" cy="4807400"/>
          </a:xfrm>
          <a:prstGeom prst="rect">
            <a:avLst/>
          </a:prstGeom>
        </p:spPr>
      </p:pic>
    </p:spTree>
    <p:extLst>
      <p:ext uri="{BB962C8B-B14F-4D97-AF65-F5344CB8AC3E}">
        <p14:creationId xmlns:p14="http://schemas.microsoft.com/office/powerpoint/2010/main" val="670375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3069" y="533400"/>
            <a:ext cx="7427343" cy="1217023"/>
          </a:xfrm>
        </p:spPr>
        <p:txBody>
          <a:bodyPr/>
          <a:lstStyle/>
          <a:p>
            <a:r>
              <a:rPr lang="es-MX" dirty="0" smtClean="0"/>
              <a:t>Caracterización de sitio</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705588" y="1423852"/>
            <a:ext cx="3272487" cy="2743199"/>
          </a:xfrm>
          <a:prstGeom prst="rect">
            <a:avLst/>
          </a:prstGeom>
          <a:ln>
            <a:noFill/>
          </a:ln>
          <a:effectLst>
            <a:softEdge rad="112500"/>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23527" y="2166391"/>
            <a:ext cx="3011249" cy="322434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7587" y="3778564"/>
            <a:ext cx="3788228" cy="2272937"/>
          </a:xfrm>
          <a:prstGeom prst="rect">
            <a:avLst/>
          </a:prstGeom>
        </p:spPr>
      </p:pic>
    </p:spTree>
    <p:extLst>
      <p:ext uri="{BB962C8B-B14F-4D97-AF65-F5344CB8AC3E}">
        <p14:creationId xmlns:p14="http://schemas.microsoft.com/office/powerpoint/2010/main" val="3204031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521" y="533400"/>
            <a:ext cx="8825659" cy="1022445"/>
          </a:xfrm>
        </p:spPr>
        <p:txBody>
          <a:bodyPr/>
          <a:lstStyle/>
          <a:p>
            <a:r>
              <a:rPr lang="es-MX" sz="3200" dirty="0"/>
              <a:t>Caracterización de cobertura vegetal</a:t>
            </a:r>
            <a:r>
              <a:rPr lang="es-MX" dirty="0"/>
              <a:t>.</a:t>
            </a:r>
          </a:p>
        </p:txBody>
      </p:sp>
      <p:sp>
        <p:nvSpPr>
          <p:cNvPr id="3" name="Marcador de texto 2"/>
          <p:cNvSpPr>
            <a:spLocks noGrp="1"/>
          </p:cNvSpPr>
          <p:nvPr>
            <p:ph type="body" sz="half" idx="2"/>
          </p:nvPr>
        </p:nvSpPr>
        <p:spPr>
          <a:xfrm>
            <a:off x="881999" y="1856096"/>
            <a:ext cx="8825659" cy="2703394"/>
          </a:xfrm>
          <a:solidFill>
            <a:schemeClr val="accent2">
              <a:lumMod val="60000"/>
              <a:lumOff val="40000"/>
            </a:schemeClr>
          </a:solidFill>
        </p:spPr>
        <p:txBody>
          <a:bodyPr/>
          <a:lstStyle/>
          <a:p>
            <a:r>
              <a:rPr lang="es-EC" dirty="0"/>
              <a:t>El procedimiento que se siguió para la determinación de la susceptibilidad de la cobertura vegetal a los incendios, fue el siguiente:</a:t>
            </a:r>
            <a:endParaRPr lang="es-MX" dirty="0"/>
          </a:p>
          <a:p>
            <a:r>
              <a:rPr lang="es-EC" dirty="0"/>
              <a:t> </a:t>
            </a:r>
            <a:endParaRPr lang="es-MX" dirty="0"/>
          </a:p>
          <a:p>
            <a:pPr lvl="0"/>
            <a:r>
              <a:rPr lang="es-EC" dirty="0"/>
              <a:t>A partir del mapa de cobertura vegetal, se generó una reclasificación mediante la interpretación de los tipos de cobertura, según los tipos de combustibles dominantes, generándose para cada de ellos un nivel categórico.</a:t>
            </a:r>
            <a:endParaRPr lang="es-MX" dirty="0"/>
          </a:p>
          <a:p>
            <a:endParaRPr lang="es-MX" dirty="0"/>
          </a:p>
        </p:txBody>
      </p:sp>
    </p:spTree>
    <p:extLst>
      <p:ext uri="{BB962C8B-B14F-4D97-AF65-F5344CB8AC3E}">
        <p14:creationId xmlns:p14="http://schemas.microsoft.com/office/powerpoint/2010/main" val="805439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2151" y="358075"/>
            <a:ext cx="3695098" cy="1012066"/>
          </a:xfrm>
        </p:spPr>
        <p:txBody>
          <a:bodyPr/>
          <a:lstStyle/>
          <a:p>
            <a:r>
              <a:rPr lang="es-ES" sz="3600" b="1" dirty="0"/>
              <a:t>METODOLOGÍA</a:t>
            </a:r>
          </a:p>
        </p:txBody>
      </p:sp>
      <p:sp>
        <p:nvSpPr>
          <p:cNvPr id="12" name="Rectángulo redondeado 11"/>
          <p:cNvSpPr/>
          <p:nvPr/>
        </p:nvSpPr>
        <p:spPr>
          <a:xfrm>
            <a:off x="239590" y="3586756"/>
            <a:ext cx="4019840" cy="750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t>Diagnóstico del área de estudio:</a:t>
            </a:r>
            <a:endParaRPr lang="es-ES" sz="1600" dirty="0"/>
          </a:p>
        </p:txBody>
      </p:sp>
      <p:sp>
        <p:nvSpPr>
          <p:cNvPr id="13" name="Rectángulo redondeado 12"/>
          <p:cNvSpPr/>
          <p:nvPr/>
        </p:nvSpPr>
        <p:spPr>
          <a:xfrm>
            <a:off x="5909342" y="532098"/>
            <a:ext cx="4680762" cy="1265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C" sz="1400" b="1" i="1" u="sng" dirty="0" smtClean="0"/>
          </a:p>
          <a:p>
            <a:pPr lvl="0"/>
            <a:r>
              <a:rPr lang="es-EC" sz="1600" b="1" i="1" u="sng" dirty="0" smtClean="0"/>
              <a:t>a)Segmentación.-</a:t>
            </a:r>
            <a:r>
              <a:rPr lang="es-MX" sz="1600" dirty="0"/>
              <a:t> </a:t>
            </a:r>
            <a:r>
              <a:rPr lang="es-MX" sz="1600" dirty="0" smtClean="0"/>
              <a:t>  </a:t>
            </a:r>
            <a:r>
              <a:rPr lang="es-MX" sz="1400" dirty="0" smtClean="0"/>
              <a:t>Población 18 </a:t>
            </a:r>
            <a:r>
              <a:rPr lang="es-MX" sz="1400" dirty="0"/>
              <a:t>– 65 años de edad, económicamente activos. Y son un total de 1016 personas en la parroquia de salinas y 1465 de La </a:t>
            </a:r>
            <a:r>
              <a:rPr lang="es-MX" sz="1400" dirty="0" smtClean="0"/>
              <a:t>Carolina. (INEC 2010)</a:t>
            </a:r>
            <a:endParaRPr lang="es-ES" sz="1400" b="1" i="1" u="sng" dirty="0"/>
          </a:p>
          <a:p>
            <a:endParaRPr lang="es-ES" dirty="0"/>
          </a:p>
        </p:txBody>
      </p:sp>
      <mc:AlternateContent xmlns:mc="http://schemas.openxmlformats.org/markup-compatibility/2006" xmlns:a14="http://schemas.microsoft.com/office/drawing/2010/main">
        <mc:Choice Requires="a14">
          <p:sp>
            <p:nvSpPr>
              <p:cNvPr id="14" name="Rectángulo redondeado 13"/>
              <p:cNvSpPr/>
              <p:nvPr/>
            </p:nvSpPr>
            <p:spPr>
              <a:xfrm>
                <a:off x="5910718" y="2061800"/>
                <a:ext cx="5873451" cy="1712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MX" sz="1400" i="1" u="sng" dirty="0" smtClean="0"/>
              </a:p>
              <a:p>
                <a:pPr lvl="0"/>
                <a:endParaRPr lang="es-MX" sz="1400" i="1" u="sng" dirty="0"/>
              </a:p>
              <a:p>
                <a:pPr lvl="0"/>
                <a:r>
                  <a:rPr lang="es-MX" sz="1600" b="1" i="1" u="sng" dirty="0" smtClean="0"/>
                  <a:t>b)Tamaño </a:t>
                </a:r>
                <a:r>
                  <a:rPr lang="es-MX" sz="1600" b="1" i="1" u="sng" dirty="0"/>
                  <a:t>de la </a:t>
                </a:r>
                <a:r>
                  <a:rPr lang="es-MX" sz="1600" b="1" i="1" u="sng" dirty="0" smtClean="0"/>
                  <a:t>muestra.-</a:t>
                </a:r>
              </a:p>
              <a:p>
                <a:pPr lvl="0"/>
                <a:endParaRPr lang="es-MX" sz="1400" b="1" i="1" u="sng" dirty="0" smtClean="0"/>
              </a:p>
              <a:p>
                <a:pPr/>
                <a14:m>
                  <m:oMathPara xmlns:m="http://schemas.openxmlformats.org/officeDocument/2006/math">
                    <m:oMathParaPr>
                      <m:jc m:val="centerGroup"/>
                    </m:oMathParaPr>
                    <m:oMath xmlns:m="http://schemas.openxmlformats.org/officeDocument/2006/math">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MX" i="1">
                                  <a:latin typeface="Cambria Math" panose="02040503050406030204" pitchFamily="18" charset="0"/>
                                </a:rPr>
                                <m:t>𝑁</m:t>
                              </m:r>
                            </m:e>
                            <m:sup>
                              <m:r>
                                <a:rPr lang="es-MX" i="1">
                                  <a:latin typeface="Cambria Math" panose="02040503050406030204" pitchFamily="18" charset="0"/>
                                </a:rPr>
                                <m:t>2</m:t>
                              </m:r>
                            </m:sup>
                          </m:sSup>
                          <m:r>
                            <a:rPr lang="es-MX" i="1">
                              <a:latin typeface="Cambria Math" panose="02040503050406030204" pitchFamily="18" charset="0"/>
                            </a:rPr>
                            <m:t> </m:t>
                          </m:r>
                          <m:sSup>
                            <m:sSupPr>
                              <m:ctrlPr>
                                <a:rPr lang="es-ES" i="1">
                                  <a:latin typeface="Cambria Math" panose="02040503050406030204" pitchFamily="18" charset="0"/>
                                </a:rPr>
                              </m:ctrlPr>
                            </m:sSupPr>
                            <m:e>
                              <m:r>
                                <m:rPr>
                                  <m:sty m:val="p"/>
                                </m:rPr>
                                <a:rPr lang="es-EC">
                                  <a:latin typeface="Cambria Math" panose="02040503050406030204" pitchFamily="18" charset="0"/>
                                </a:rPr>
                                <m:t>δ</m:t>
                              </m:r>
                            </m:e>
                            <m:sup>
                              <m:r>
                                <a:rPr lang="es-MX" i="1">
                                  <a:latin typeface="Cambria Math" panose="02040503050406030204" pitchFamily="18" charset="0"/>
                                </a:rPr>
                                <m:t>2</m:t>
                              </m:r>
                            </m:sup>
                          </m:sSup>
                          <m:r>
                            <a:rPr lang="es-MX" i="1">
                              <a:latin typeface="Cambria Math" panose="02040503050406030204" pitchFamily="18" charset="0"/>
                            </a:rPr>
                            <m:t> </m:t>
                          </m:r>
                          <m:sSup>
                            <m:sSupPr>
                              <m:ctrlPr>
                                <a:rPr lang="es-ES" i="1">
                                  <a:latin typeface="Cambria Math" panose="02040503050406030204" pitchFamily="18" charset="0"/>
                                </a:rPr>
                              </m:ctrlPr>
                            </m:sSupPr>
                            <m:e>
                              <m:r>
                                <a:rPr lang="es-MX" i="1">
                                  <a:latin typeface="Cambria Math" panose="02040503050406030204" pitchFamily="18" charset="0"/>
                                </a:rPr>
                                <m:t>𝑧</m:t>
                              </m:r>
                            </m:e>
                            <m:sup>
                              <m:r>
                                <a:rPr lang="es-MX" i="1">
                                  <a:latin typeface="Cambria Math" panose="02040503050406030204" pitchFamily="18" charset="0"/>
                                </a:rPr>
                                <m:t>2</m:t>
                              </m:r>
                            </m:sup>
                          </m:sSup>
                        </m:num>
                        <m:den>
                          <m:sSup>
                            <m:sSupPr>
                              <m:ctrlPr>
                                <a:rPr lang="es-ES" i="1">
                                  <a:latin typeface="Cambria Math" panose="02040503050406030204" pitchFamily="18" charset="0"/>
                                </a:rPr>
                              </m:ctrlPr>
                            </m:sSupPr>
                            <m:e>
                              <m:r>
                                <a:rPr lang="es-MX" i="1">
                                  <a:latin typeface="Cambria Math" panose="02040503050406030204" pitchFamily="18" charset="0"/>
                                </a:rPr>
                                <m:t>𝐸</m:t>
                              </m:r>
                            </m:e>
                            <m:sup>
                              <m:r>
                                <a:rPr lang="es-MX" i="1">
                                  <a:latin typeface="Cambria Math" panose="02040503050406030204" pitchFamily="18" charset="0"/>
                                </a:rPr>
                                <m:t>2</m:t>
                              </m:r>
                            </m:sup>
                          </m:sSup>
                          <m:r>
                            <a:rPr lang="es-MX" i="1">
                              <a:latin typeface="Cambria Math" panose="02040503050406030204" pitchFamily="18" charset="0"/>
                            </a:rPr>
                            <m:t> </m:t>
                          </m:r>
                          <m:d>
                            <m:dPr>
                              <m:ctrlPr>
                                <a:rPr lang="es-ES" i="1">
                                  <a:latin typeface="Cambria Math" panose="02040503050406030204" pitchFamily="18" charset="0"/>
                                </a:rPr>
                              </m:ctrlPr>
                            </m:dPr>
                            <m:e>
                              <m:r>
                                <a:rPr lang="es-MX" i="1">
                                  <a:latin typeface="Cambria Math" panose="02040503050406030204" pitchFamily="18" charset="0"/>
                                </a:rPr>
                                <m:t>𝑛</m:t>
                              </m:r>
                              <m:r>
                                <a:rPr lang="es-MX" i="1">
                                  <a:latin typeface="Cambria Math" panose="02040503050406030204" pitchFamily="18" charset="0"/>
                                </a:rPr>
                                <m:t>−1</m:t>
                              </m:r>
                            </m:e>
                          </m:d>
                          <m:r>
                            <a:rPr lang="es-MX" i="1">
                              <a:latin typeface="Cambria Math" panose="02040503050406030204" pitchFamily="18" charset="0"/>
                            </a:rPr>
                            <m:t>+ </m:t>
                          </m:r>
                          <m:sSup>
                            <m:sSupPr>
                              <m:ctrlPr>
                                <a:rPr lang="es-ES" i="1">
                                  <a:latin typeface="Cambria Math" panose="02040503050406030204" pitchFamily="18" charset="0"/>
                                </a:rPr>
                              </m:ctrlPr>
                            </m:sSupPr>
                            <m:e>
                              <m:r>
                                <m:rPr>
                                  <m:sty m:val="p"/>
                                </m:rPr>
                                <a:rPr lang="es-EC">
                                  <a:latin typeface="Cambria Math" panose="02040503050406030204" pitchFamily="18" charset="0"/>
                                </a:rPr>
                                <m:t>δ</m:t>
                              </m:r>
                            </m:e>
                            <m:sup>
                              <m:r>
                                <a:rPr lang="es-MX" i="1">
                                  <a:latin typeface="Cambria Math" panose="02040503050406030204" pitchFamily="18" charset="0"/>
                                </a:rPr>
                                <m:t>2</m:t>
                              </m:r>
                            </m:sup>
                          </m:sSup>
                          <m:r>
                            <a:rPr lang="es-MX" i="1">
                              <a:latin typeface="Cambria Math" panose="02040503050406030204" pitchFamily="18" charset="0"/>
                            </a:rPr>
                            <m:t>∗ </m:t>
                          </m:r>
                          <m:sSup>
                            <m:sSupPr>
                              <m:ctrlPr>
                                <a:rPr lang="es-ES" i="1">
                                  <a:latin typeface="Cambria Math" panose="02040503050406030204" pitchFamily="18" charset="0"/>
                                </a:rPr>
                              </m:ctrlPr>
                            </m:sSupPr>
                            <m:e>
                              <m:r>
                                <a:rPr lang="es-MX" i="1">
                                  <a:latin typeface="Cambria Math" panose="02040503050406030204" pitchFamily="18" charset="0"/>
                                </a:rPr>
                                <m:t>𝑍</m:t>
                              </m:r>
                            </m:e>
                            <m:sup>
                              <m:r>
                                <a:rPr lang="es-MX" i="1">
                                  <a:latin typeface="Cambria Math" panose="02040503050406030204" pitchFamily="18" charset="0"/>
                                </a:rPr>
                                <m:t>2</m:t>
                              </m:r>
                            </m:sup>
                          </m:sSup>
                        </m:den>
                      </m:f>
                    </m:oMath>
                  </m:oMathPara>
                </a14:m>
                <a:endParaRPr lang="es-ES" dirty="0"/>
              </a:p>
              <a:p>
                <a:r>
                  <a:rPr lang="es-MX" sz="1400" b="1" dirty="0"/>
                  <a:t> </a:t>
                </a:r>
                <a:endParaRPr lang="es-ES" sz="1400" dirty="0"/>
              </a:p>
              <a:p>
                <a:pPr lvl="0"/>
                <a:endParaRPr lang="es-ES" sz="1400" i="1" u="sng" dirty="0"/>
              </a:p>
              <a:p>
                <a:pPr algn="ctr"/>
                <a:endParaRPr lang="es-ES" dirty="0"/>
              </a:p>
            </p:txBody>
          </p:sp>
        </mc:Choice>
        <mc:Fallback xmlns="">
          <p:sp>
            <p:nvSpPr>
              <p:cNvPr id="14" name="Rectángulo redondeado 13"/>
              <p:cNvSpPr>
                <a:spLocks noRot="1" noChangeAspect="1" noMove="1" noResize="1" noEditPoints="1" noAdjustHandles="1" noChangeArrowheads="1" noChangeShapeType="1" noTextEdit="1"/>
              </p:cNvSpPr>
              <p:nvPr/>
            </p:nvSpPr>
            <p:spPr>
              <a:xfrm>
                <a:off x="5910718" y="2061800"/>
                <a:ext cx="5873451" cy="1712890"/>
              </a:xfrm>
              <a:prstGeom prst="roundRect">
                <a:avLst/>
              </a:prstGeom>
              <a:blipFill rotWithShape="0">
                <a:blip r:embed="rId2"/>
                <a:stretch>
                  <a:fillRect/>
                </a:stretch>
              </a:blipFill>
            </p:spPr>
            <p:txBody>
              <a:bodyPr/>
              <a:lstStyle/>
              <a:p>
                <a:r>
                  <a:rPr lang="es-ES">
                    <a:noFill/>
                  </a:rPr>
                  <a:t> </a:t>
                </a:r>
              </a:p>
            </p:txBody>
          </p:sp>
        </mc:Fallback>
      </mc:AlternateContent>
      <p:sp>
        <p:nvSpPr>
          <p:cNvPr id="15" name="Rectángulo redondeado 14"/>
          <p:cNvSpPr/>
          <p:nvPr/>
        </p:nvSpPr>
        <p:spPr>
          <a:xfrm>
            <a:off x="5893143" y="4212381"/>
            <a:ext cx="5993395" cy="234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redondeado 16"/>
          <p:cNvSpPr/>
          <p:nvPr/>
        </p:nvSpPr>
        <p:spPr>
          <a:xfrm>
            <a:off x="114792" y="1632397"/>
            <a:ext cx="3657086" cy="1081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endParaRPr lang="es-EC" sz="1400" b="1" dirty="0" smtClean="0">
              <a:effectLst>
                <a:glow>
                  <a:srgbClr val="000000"/>
                </a:glow>
                <a:outerShdw sx="0" sy="0">
                  <a:srgbClr val="000000"/>
                </a:outerShdw>
                <a:reflection stA="0" endPos="0" fadeDir="0" sx="0" sy="0"/>
              </a:effectLst>
            </a:endParaRPr>
          </a:p>
          <a:p>
            <a:pPr marL="0" lvl="2" algn="ctr"/>
            <a:r>
              <a:rPr lang="es-EC" sz="1400" b="1" i="1" dirty="0" smtClean="0">
                <a:effectLst>
                  <a:glow>
                    <a:srgbClr val="000000"/>
                  </a:glow>
                  <a:outerShdw sx="0" sy="0">
                    <a:srgbClr val="000000"/>
                  </a:outerShdw>
                  <a:reflection stA="0" endPos="0" fadeDir="0" sx="0" sy="0"/>
                </a:effectLst>
              </a:rPr>
              <a:t>Objetivo </a:t>
            </a:r>
            <a:r>
              <a:rPr lang="es-EC" sz="1400" b="1" i="1" dirty="0">
                <a:effectLst>
                  <a:glow>
                    <a:srgbClr val="000000"/>
                  </a:glow>
                  <a:outerShdw sx="0" sy="0">
                    <a:srgbClr val="000000"/>
                  </a:outerShdw>
                  <a:reflection stA="0" endPos="0" fadeDir="0" sx="0" sy="0"/>
                </a:effectLst>
              </a:rPr>
              <a:t>1: </a:t>
            </a:r>
            <a:endParaRPr lang="es-EC" sz="1400" b="1" i="1" dirty="0" smtClean="0">
              <a:effectLst>
                <a:glow>
                  <a:srgbClr val="000000"/>
                </a:glow>
                <a:outerShdw sx="0" sy="0">
                  <a:srgbClr val="000000"/>
                </a:outerShdw>
                <a:reflection stA="0" endPos="0" fadeDir="0" sx="0" sy="0"/>
              </a:effectLst>
            </a:endParaRPr>
          </a:p>
          <a:p>
            <a:pPr marL="0" lvl="2" algn="ctr"/>
            <a:r>
              <a:rPr lang="es-EC" sz="1400" b="1" dirty="0" smtClean="0">
                <a:effectLst>
                  <a:glow>
                    <a:srgbClr val="000000"/>
                  </a:glow>
                  <a:outerShdw sx="0" sy="0">
                    <a:srgbClr val="000000"/>
                  </a:outerShdw>
                  <a:reflection stA="0" endPos="0" fadeDir="0" sx="0" sy="0"/>
                </a:effectLst>
              </a:rPr>
              <a:t>Identificar </a:t>
            </a:r>
            <a:r>
              <a:rPr lang="es-EC" sz="1400" b="1" dirty="0">
                <a:effectLst>
                  <a:glow>
                    <a:srgbClr val="000000"/>
                  </a:glow>
                  <a:outerShdw sx="0" sy="0">
                    <a:srgbClr val="000000"/>
                  </a:outerShdw>
                  <a:reflection stA="0" endPos="0" fadeDir="0" sx="0" sy="0"/>
                </a:effectLst>
              </a:rPr>
              <a:t>las causas que originan los incendios forestales en las zonas de estudio.</a:t>
            </a:r>
            <a:endParaRPr lang="es-ES" sz="1400" b="1" dirty="0">
              <a:effectLst>
                <a:glow>
                  <a:srgbClr val="000000"/>
                </a:glow>
                <a:outerShdw sx="0" sy="0">
                  <a:srgbClr val="000000"/>
                </a:outerShdw>
                <a:reflection stA="0" endPos="0" fadeDir="0" sx="0" sy="0"/>
              </a:effectLst>
            </a:endParaRPr>
          </a:p>
          <a:p>
            <a:pPr algn="ctr"/>
            <a:endParaRPr lang="es-ES" dirty="0"/>
          </a:p>
        </p:txBody>
      </p:sp>
      <p:sp>
        <p:nvSpPr>
          <p:cNvPr id="19" name="Flecha izquierda y derecha 18"/>
          <p:cNvSpPr/>
          <p:nvPr/>
        </p:nvSpPr>
        <p:spPr>
          <a:xfrm rot="16200000">
            <a:off x="1541514" y="2934124"/>
            <a:ext cx="803642" cy="43273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0" name="Flecha derecha 19"/>
          <p:cNvSpPr/>
          <p:nvPr/>
        </p:nvSpPr>
        <p:spPr>
          <a:xfrm rot="19302157">
            <a:off x="3747165" y="1979898"/>
            <a:ext cx="2201339" cy="58571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1" name="Flecha derecha 20"/>
          <p:cNvSpPr/>
          <p:nvPr/>
        </p:nvSpPr>
        <p:spPr>
          <a:xfrm rot="20792081">
            <a:off x="4349846" y="3045008"/>
            <a:ext cx="1496640" cy="57742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2" name="Flecha derecha 21"/>
          <p:cNvSpPr/>
          <p:nvPr/>
        </p:nvSpPr>
        <p:spPr>
          <a:xfrm rot="1499113">
            <a:off x="4268865" y="4329208"/>
            <a:ext cx="1683016" cy="6360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mc:AlternateContent xmlns:mc="http://schemas.openxmlformats.org/markup-compatibility/2006" xmlns:a14="http://schemas.microsoft.com/office/drawing/2010/main">
        <mc:Choice Requires="a14">
          <p:graphicFrame>
            <p:nvGraphicFramePr>
              <p:cNvPr id="25" name="Tabla 24"/>
              <p:cNvGraphicFramePr>
                <a:graphicFrameLocks noGrp="1"/>
              </p:cNvGraphicFramePr>
              <p:nvPr>
                <p:extLst/>
              </p:nvPr>
            </p:nvGraphicFramePr>
            <p:xfrm>
              <a:off x="6087437" y="4468969"/>
              <a:ext cx="5696732" cy="1957589"/>
            </p:xfrm>
            <a:graphic>
              <a:graphicData uri="http://schemas.openxmlformats.org/drawingml/2006/table">
                <a:tbl>
                  <a:tblPr firstRow="1" firstCol="1" bandRow="1"/>
                  <a:tblGrid>
                    <a:gridCol w="2848366">
                      <a:extLst>
                        <a:ext uri="{9D8B030D-6E8A-4147-A177-3AD203B41FA5}">
                          <a16:colId xmlns:a16="http://schemas.microsoft.com/office/drawing/2014/main" val="20000"/>
                        </a:ext>
                      </a:extLst>
                    </a:gridCol>
                    <a:gridCol w="2848366">
                      <a:extLst>
                        <a:ext uri="{9D8B030D-6E8A-4147-A177-3AD203B41FA5}">
                          <a16:colId xmlns:a16="http://schemas.microsoft.com/office/drawing/2014/main" val="20001"/>
                        </a:ext>
                      </a:extLst>
                    </a:gridCol>
                  </a:tblGrid>
                  <a:tr h="239905">
                    <a:tc>
                      <a:txBody>
                        <a:bodyPr/>
                        <a:lstStyle/>
                        <a:p>
                          <a:pPr algn="just">
                            <a:lnSpc>
                              <a:spcPct val="107000"/>
                            </a:lnSpc>
                            <a:spcAft>
                              <a:spcPts val="800"/>
                            </a:spcAft>
                            <a:tabLst>
                              <a:tab pos="630555" algn="ctr"/>
                            </a:tabLst>
                          </a:pPr>
                          <a:r>
                            <a:rPr lang="es-MX" sz="900" i="1" dirty="0">
                              <a:effectLst/>
                              <a:latin typeface="Times New Roman" panose="02020603050405020304" pitchFamily="18" charset="0"/>
                              <a:ea typeface="Calibri" panose="020F0502020204030204" pitchFamily="34" charset="0"/>
                              <a:cs typeface="Arial" panose="020B0604020202020204" pitchFamily="34" charset="0"/>
                            </a:rPr>
                            <a:t>La Carolina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900" i="1" dirty="0">
                              <a:effectLst/>
                              <a:latin typeface="Times New Roman" panose="02020603050405020304" pitchFamily="18" charset="0"/>
                              <a:ea typeface="Calibri" panose="020F0502020204030204" pitchFamily="34" charset="0"/>
                              <a:cs typeface="Times New Roman" panose="02020603050405020304" pitchFamily="18" charset="0"/>
                            </a:rPr>
                            <a:t>Salinas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7684">
                    <a:tc>
                      <a:txBody>
                        <a:bodyPr/>
                        <a:lstStyle/>
                        <a:p>
                          <a:pPr marL="457200" algn="just">
                            <a:lnSpc>
                              <a:spcPct val="107000"/>
                            </a:lnSpc>
                            <a:spcAft>
                              <a:spcPts val="0"/>
                            </a:spcAft>
                            <a:tabLst>
                              <a:tab pos="630555" algn="ctr"/>
                            </a:tabLst>
                          </a:pPr>
                          <a14:m>
                            <m:oMathPara xmlns:m="http://schemas.openxmlformats.org/officeDocument/2006/math">
                              <m:oMathParaPr>
                                <m:jc m:val="centerGroup"/>
                              </m:oMathParaPr>
                              <m:oMath xmlns:m="http://schemas.openxmlformats.org/officeDocument/2006/math">
                                <m:r>
                                  <a:rPr lang="es-MX" sz="1100" i="1">
                                    <a:effectLst/>
                                    <a:latin typeface="Cambria Math" panose="02040503050406030204" pitchFamily="18" charset="0"/>
                                    <a:ea typeface="Calibri" panose="020F0502020204030204" pitchFamily="34" charset="0"/>
                                    <a:cs typeface="Times New Roman" panose="02020603050405020304" pitchFamily="18" charset="0"/>
                                  </a:rPr>
                                  <m:t>𝑛</m:t>
                                </m:r>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1100" i="1">
                                            <a:effectLst/>
                                            <a:latin typeface="Cambria Math" panose="02040503050406030204" pitchFamily="18" charset="0"/>
                                            <a:ea typeface="Calibri" panose="020F0502020204030204" pitchFamily="34" charset="0"/>
                                            <a:cs typeface="Times New Roman" panose="02020603050405020304" pitchFamily="18" charset="0"/>
                                          </a:rPr>
                                          <m:t>1,96</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100">
                                            <a:effectLst/>
                                            <a:latin typeface="Cambria Math" panose="02040503050406030204" pitchFamily="18" charset="0"/>
                                            <a:ea typeface="Calibri" panose="020F0502020204030204" pitchFamily="34" charset="0"/>
                                            <a:cs typeface="Arial" panose="020B0604020202020204" pitchFamily="34" charset="0"/>
                                          </a:rPr>
                                          <m:t>0,25</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1100" i="1">
                                            <a:effectLst/>
                                            <a:latin typeface="Cambria Math" panose="02040503050406030204" pitchFamily="18" charset="0"/>
                                            <a:ea typeface="Calibri" panose="020F0502020204030204" pitchFamily="34" charset="0"/>
                                            <a:cs typeface="Times New Roman" panose="02020603050405020304" pitchFamily="18" charset="0"/>
                                          </a:rPr>
                                          <m:t>1465</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1100" i="1">
                                            <a:effectLst/>
                                            <a:latin typeface="Cambria Math" panose="02040503050406030204" pitchFamily="18" charset="0"/>
                                            <a:ea typeface="Calibri" panose="020F0502020204030204" pitchFamily="34" charset="0"/>
                                            <a:cs typeface="Times New Roman" panose="02020603050405020304" pitchFamily="18" charset="0"/>
                                          </a:rPr>
                                          <m:t>0,05</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dPr>
                                      <m:e>
                                        <m:r>
                                          <a:rPr lang="es-MX" sz="1100" i="1">
                                            <a:effectLst/>
                                            <a:latin typeface="Cambria Math" panose="02040503050406030204" pitchFamily="18" charset="0"/>
                                            <a:ea typeface="Calibri" panose="020F0502020204030204" pitchFamily="34" charset="0"/>
                                            <a:cs typeface="Times New Roman" panose="02020603050405020304" pitchFamily="18" charset="0"/>
                                          </a:rPr>
                                          <m:t>1465−1</m:t>
                                        </m:r>
                                      </m:e>
                                    </m:d>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100">
                                            <a:effectLst/>
                                            <a:latin typeface="Cambria Math" panose="02040503050406030204" pitchFamily="18" charset="0"/>
                                            <a:ea typeface="Calibri" panose="020F0502020204030204" pitchFamily="34" charset="0"/>
                                            <a:cs typeface="Arial" panose="020B0604020202020204" pitchFamily="34" charset="0"/>
                                          </a:rPr>
                                          <m:t>1,96</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1100" i="1">
                                            <a:effectLst/>
                                            <a:latin typeface="Cambria Math" panose="02040503050406030204" pitchFamily="18" charset="0"/>
                                            <a:ea typeface="Calibri" panose="020F0502020204030204" pitchFamily="34" charset="0"/>
                                            <a:cs typeface="Times New Roman" panose="02020603050405020304" pitchFamily="18" charset="0"/>
                                          </a:rPr>
                                          <m:t>0,25</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tabLst>
                              <a:tab pos="630555" algn="ctr"/>
                            </a:tabLst>
                          </a:pPr>
                          <a:r>
                            <a:rPr lang="es-ES" sz="11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tabLst>
                              <a:tab pos="630555" algn="ctr"/>
                            </a:tabLst>
                          </a:pPr>
                          <a:r>
                            <a:rPr lang="es-ES" sz="1100" dirty="0">
                              <a:effectLst/>
                              <a:latin typeface="Times New Roman" panose="02020603050405020304" pitchFamily="18" charset="0"/>
                              <a:ea typeface="Times New Roman" panose="02020603050405020304" pitchFamily="18" charset="0"/>
                              <a:cs typeface="Arial" panose="020B0604020202020204" pitchFamily="34" charset="0"/>
                            </a:rPr>
                            <a:t> n=</a:t>
                          </a:r>
                          <a14:m>
                            <m:oMath xmlns:m="http://schemas.openxmlformats.org/officeDocument/2006/math">
                              <m:r>
                                <a:rPr lang="es-ES" sz="11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100" i="1">
                                      <a:effectLst/>
                                      <a:latin typeface="Cambria Math" panose="02040503050406030204" pitchFamily="18" charset="0"/>
                                      <a:ea typeface="Times New Roman" panose="02020603050405020304" pitchFamily="18" charset="0"/>
                                      <a:cs typeface="Arial" panose="020B0604020202020204" pitchFamily="34" charset="0"/>
                                    </a:rPr>
                                  </m:ctrlPr>
                                </m:fPr>
                                <m:num>
                                  <m:r>
                                    <a:rPr lang="es-ES" sz="1100" i="1">
                                      <a:effectLst/>
                                      <a:latin typeface="Cambria Math" panose="02040503050406030204" pitchFamily="18" charset="0"/>
                                      <a:ea typeface="Times New Roman" panose="02020603050405020304" pitchFamily="18" charset="0"/>
                                      <a:cs typeface="Arial" panose="020B0604020202020204" pitchFamily="34" charset="0"/>
                                    </a:rPr>
                                    <m:t>351,75</m:t>
                                  </m:r>
                                </m:num>
                                <m:den>
                                  <m:r>
                                    <a:rPr lang="es-ES" sz="1100" i="1">
                                      <a:effectLst/>
                                      <a:latin typeface="Cambria Math" panose="02040503050406030204" pitchFamily="18" charset="0"/>
                                      <a:ea typeface="Times New Roman" panose="02020603050405020304" pitchFamily="18" charset="0"/>
                                      <a:cs typeface="Arial" panose="020B0604020202020204" pitchFamily="34" charset="0"/>
                                    </a:rPr>
                                    <m:t>3,90</m:t>
                                  </m:r>
                                </m:den>
                              </m:f>
                            </m:oMath>
                          </a14:m>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800"/>
                            </a:spcAft>
                            <a:tabLst>
                              <a:tab pos="630555" algn="ctr"/>
                            </a:tabLst>
                          </a:pPr>
                          <a:r>
                            <a:rPr lang="es-ES" sz="11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s-ES" sz="1100" dirty="0">
                              <a:effectLst/>
                              <a:latin typeface="Times New Roman" panose="02020603050405020304" pitchFamily="18" charset="0"/>
                              <a:ea typeface="Times New Roman" panose="02020603050405020304" pitchFamily="18" charset="0"/>
                              <a:cs typeface="Arial" panose="020B0604020202020204" pitchFamily="34" charset="0"/>
                            </a:rPr>
                            <a:t> </a:t>
                          </a:r>
                          <a:r>
                            <a:rPr lang="es-ES" sz="1100" dirty="0" smtClean="0">
                              <a:effectLst/>
                              <a:latin typeface="Times New Roman" panose="02020603050405020304" pitchFamily="18" charset="0"/>
                              <a:ea typeface="Times New Roman" panose="02020603050405020304" pitchFamily="18" charset="0"/>
                              <a:cs typeface="Arial" panose="020B0604020202020204" pitchFamily="34" charset="0"/>
                            </a:rPr>
                            <a:t>             n</a:t>
                          </a:r>
                          <a:r>
                            <a:rPr lang="es-ES" sz="1100" dirty="0">
                              <a:effectLst/>
                              <a:latin typeface="Times New Roman" panose="02020603050405020304" pitchFamily="18" charset="0"/>
                              <a:ea typeface="Times New Roman" panose="02020603050405020304" pitchFamily="18" charset="0"/>
                              <a:cs typeface="Arial" panose="020B0604020202020204" pitchFamily="34" charset="0"/>
                            </a:rPr>
                            <a:t>=  90,19   =  90 encuestas</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tabLst>
                              <a:tab pos="630555" algn="ctr"/>
                            </a:tabLst>
                          </a:pPr>
                          <a:r>
                            <a:rPr lang="es-ES" sz="11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Aft>
                              <a:spcPts val="0"/>
                            </a:spcAft>
                            <a:tabLst>
                              <a:tab pos="630555" algn="ctr"/>
                            </a:tabLst>
                          </a:pPr>
                          <a:r>
                            <a:rPr lang="es-ES" sz="9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tabLst>
                              <a:tab pos="630555" algn="ctr"/>
                            </a:tabLst>
                          </a:pPr>
                          <a14:m>
                            <m:oMathPara xmlns:m="http://schemas.openxmlformats.org/officeDocument/2006/math">
                              <m:oMathParaPr>
                                <m:jc m:val="centerGroup"/>
                              </m:oMathParaPr>
                              <m:oMath xmlns:m="http://schemas.openxmlformats.org/officeDocument/2006/math">
                                <m:r>
                                  <a:rPr lang="es-MX" sz="1100" i="1">
                                    <a:effectLst/>
                                    <a:latin typeface="Cambria Math" panose="02040503050406030204" pitchFamily="18" charset="0"/>
                                    <a:ea typeface="Calibri" panose="020F0502020204030204" pitchFamily="34" charset="0"/>
                                    <a:cs typeface="Times New Roman" panose="02020603050405020304" pitchFamily="18" charset="0"/>
                                  </a:rPr>
                                  <m:t>𝑛</m:t>
                                </m:r>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1100" i="1">
                                            <a:effectLst/>
                                            <a:latin typeface="Cambria Math" panose="02040503050406030204" pitchFamily="18" charset="0"/>
                                            <a:ea typeface="Calibri" panose="020F0502020204030204" pitchFamily="34" charset="0"/>
                                            <a:cs typeface="Times New Roman" panose="02020603050405020304" pitchFamily="18" charset="0"/>
                                          </a:rPr>
                                          <m:t>1,96</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100">
                                            <a:effectLst/>
                                            <a:latin typeface="Cambria Math" panose="02040503050406030204" pitchFamily="18" charset="0"/>
                                            <a:ea typeface="Calibri" panose="020F0502020204030204" pitchFamily="34" charset="0"/>
                                            <a:cs typeface="Arial" panose="020B0604020202020204" pitchFamily="34" charset="0"/>
                                          </a:rPr>
                                          <m:t>0,25</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1100" i="1">
                                            <a:effectLst/>
                                            <a:latin typeface="Cambria Math" panose="02040503050406030204" pitchFamily="18" charset="0"/>
                                            <a:ea typeface="Calibri" panose="020F0502020204030204" pitchFamily="34" charset="0"/>
                                            <a:cs typeface="Times New Roman" panose="02020603050405020304" pitchFamily="18" charset="0"/>
                                          </a:rPr>
                                          <m:t>1016</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1100" i="1">
                                            <a:effectLst/>
                                            <a:latin typeface="Cambria Math" panose="02040503050406030204" pitchFamily="18" charset="0"/>
                                            <a:ea typeface="Calibri" panose="020F0502020204030204" pitchFamily="34" charset="0"/>
                                            <a:cs typeface="Times New Roman" panose="02020603050405020304" pitchFamily="18" charset="0"/>
                                          </a:rPr>
                                          <m:t>0,05</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dPr>
                                      <m:e>
                                        <m:r>
                                          <a:rPr lang="es-MX" sz="1100" i="1">
                                            <a:effectLst/>
                                            <a:latin typeface="Cambria Math" panose="02040503050406030204" pitchFamily="18" charset="0"/>
                                            <a:ea typeface="Calibri" panose="020F0502020204030204" pitchFamily="34" charset="0"/>
                                            <a:cs typeface="Times New Roman" panose="02020603050405020304" pitchFamily="18" charset="0"/>
                                          </a:rPr>
                                          <m:t>1016−1</m:t>
                                        </m:r>
                                      </m:e>
                                    </m:d>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100">
                                            <a:effectLst/>
                                            <a:latin typeface="Cambria Math" panose="02040503050406030204" pitchFamily="18" charset="0"/>
                                            <a:ea typeface="Calibri" panose="020F0502020204030204" pitchFamily="34" charset="0"/>
                                            <a:cs typeface="Arial" panose="020B0604020202020204" pitchFamily="34" charset="0"/>
                                          </a:rPr>
                                          <m:t>1,96</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MX" sz="11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1100" i="1">
                                            <a:effectLst/>
                                            <a:latin typeface="Cambria Math" panose="02040503050406030204" pitchFamily="18" charset="0"/>
                                            <a:ea typeface="Calibri" panose="020F0502020204030204" pitchFamily="34" charset="0"/>
                                            <a:cs typeface="Times New Roman" panose="02020603050405020304" pitchFamily="18" charset="0"/>
                                          </a:rPr>
                                          <m:t>0,25</m:t>
                                        </m:r>
                                      </m:e>
                                      <m:sup>
                                        <m:r>
                                          <a:rPr lang="es-MX" sz="11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tabLst>
                              <a:tab pos="630555" algn="ctr"/>
                            </a:tabLst>
                          </a:pPr>
                          <a:r>
                            <a:rPr lang="es-ES" sz="11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tabLst>
                              <a:tab pos="630555" algn="ctr"/>
                            </a:tabLst>
                          </a:pPr>
                          <a:r>
                            <a:rPr lang="es-ES" sz="1100" dirty="0">
                              <a:effectLst/>
                              <a:latin typeface="Times New Roman" panose="02020603050405020304" pitchFamily="18" charset="0"/>
                              <a:ea typeface="Times New Roman" panose="02020603050405020304" pitchFamily="18" charset="0"/>
                              <a:cs typeface="Arial" panose="020B0604020202020204" pitchFamily="34" charset="0"/>
                            </a:rPr>
                            <a:t> n=</a:t>
                          </a:r>
                          <a14:m>
                            <m:oMath xmlns:m="http://schemas.openxmlformats.org/officeDocument/2006/math">
                              <m:r>
                                <a:rPr lang="es-ES" sz="11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100" i="1">
                                      <a:effectLst/>
                                      <a:latin typeface="Cambria Math" panose="02040503050406030204" pitchFamily="18" charset="0"/>
                                      <a:ea typeface="Times New Roman" panose="02020603050405020304" pitchFamily="18" charset="0"/>
                                      <a:cs typeface="Arial" panose="020B0604020202020204" pitchFamily="34" charset="0"/>
                                    </a:rPr>
                                  </m:ctrlPr>
                                </m:fPr>
                                <m:num>
                                  <m:r>
                                    <a:rPr lang="es-ES" sz="1100" i="1">
                                      <a:effectLst/>
                                      <a:latin typeface="Cambria Math" panose="02040503050406030204" pitchFamily="18" charset="0"/>
                                      <a:ea typeface="Times New Roman" panose="02020603050405020304" pitchFamily="18" charset="0"/>
                                      <a:cs typeface="Arial" panose="020B0604020202020204" pitchFamily="34" charset="0"/>
                                    </a:rPr>
                                    <m:t>243,94</m:t>
                                  </m:r>
                                </m:num>
                                <m:den>
                                  <m:r>
                                    <a:rPr lang="es-ES" sz="1100" i="1">
                                      <a:effectLst/>
                                      <a:latin typeface="Cambria Math" panose="02040503050406030204" pitchFamily="18" charset="0"/>
                                      <a:ea typeface="Times New Roman" panose="02020603050405020304" pitchFamily="18" charset="0"/>
                                      <a:cs typeface="Arial" panose="020B0604020202020204" pitchFamily="34" charset="0"/>
                                    </a:rPr>
                                    <m:t>2,78</m:t>
                                  </m:r>
                                </m:den>
                              </m:f>
                            </m:oMath>
                          </a14:m>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tabLst>
                              <a:tab pos="630555" algn="ctr"/>
                            </a:tabLst>
                          </a:pPr>
                          <a:r>
                            <a:rPr lang="es-ES" sz="11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tabLst>
                              <a:tab pos="630555" algn="ctr"/>
                            </a:tabLst>
                          </a:pPr>
                          <a:r>
                            <a:rPr lang="es-ES" sz="1100" dirty="0">
                              <a:effectLst/>
                              <a:latin typeface="Times New Roman" panose="02020603050405020304" pitchFamily="18" charset="0"/>
                              <a:ea typeface="Times New Roman" panose="02020603050405020304" pitchFamily="18" charset="0"/>
                              <a:cs typeface="Arial" panose="020B0604020202020204" pitchFamily="34" charset="0"/>
                            </a:rPr>
                            <a:t> n= 87,82   =  88 encuestas </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800"/>
                            </a:spcAft>
                            <a:tabLst>
                              <a:tab pos="630555" algn="ctr"/>
                            </a:tabLst>
                          </a:pPr>
                          <a:r>
                            <a:rPr lang="es-ES" sz="11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25" name="Tabla 24"/>
              <p:cNvGraphicFramePr>
                <a:graphicFrameLocks noGrp="1"/>
              </p:cNvGraphicFramePr>
              <p:nvPr>
                <p:extLst>
                  <p:ext uri="{D42A27DB-BD31-4B8C-83A1-F6EECF244321}">
                    <p14:modId xmlns:p14="http://schemas.microsoft.com/office/powerpoint/2010/main" val="3899643722"/>
                  </p:ext>
                </p:extLst>
              </p:nvPr>
            </p:nvGraphicFramePr>
            <p:xfrm>
              <a:off x="6087437" y="4468969"/>
              <a:ext cx="5696732" cy="1957589"/>
            </p:xfrm>
            <a:graphic>
              <a:graphicData uri="http://schemas.openxmlformats.org/drawingml/2006/table">
                <a:tbl>
                  <a:tblPr firstRow="1" firstCol="1" bandRow="1"/>
                  <a:tblGrid>
                    <a:gridCol w="2848366"/>
                    <a:gridCol w="2848366"/>
                  </a:tblGrid>
                  <a:tr h="239905">
                    <a:tc>
                      <a:txBody>
                        <a:bodyPr/>
                        <a:lstStyle/>
                        <a:p>
                          <a:pPr algn="just">
                            <a:lnSpc>
                              <a:spcPct val="107000"/>
                            </a:lnSpc>
                            <a:spcAft>
                              <a:spcPts val="800"/>
                            </a:spcAft>
                            <a:tabLst>
                              <a:tab pos="630555" algn="ctr"/>
                            </a:tabLst>
                          </a:pPr>
                          <a:r>
                            <a:rPr lang="es-MX" sz="900" i="1" dirty="0">
                              <a:effectLst/>
                              <a:latin typeface="Times New Roman" panose="02020603050405020304" pitchFamily="18" charset="0"/>
                              <a:ea typeface="Calibri" panose="020F0502020204030204" pitchFamily="34" charset="0"/>
                              <a:cs typeface="Arial" panose="020B0604020202020204" pitchFamily="34" charset="0"/>
                            </a:rPr>
                            <a:t>La Carolina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900" i="1" dirty="0">
                              <a:effectLst/>
                              <a:latin typeface="Times New Roman" panose="02020603050405020304" pitchFamily="18" charset="0"/>
                              <a:ea typeface="Calibri" panose="020F0502020204030204" pitchFamily="34" charset="0"/>
                              <a:cs typeface="Times New Roman" panose="02020603050405020304" pitchFamily="18" charset="0"/>
                            </a:rPr>
                            <a:t>Salinas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7684">
                    <a:tc>
                      <a:txBody>
                        <a:bodyPr/>
                        <a:lstStyle/>
                        <a:p>
                          <a:endParaRPr lang="es-E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214" t="-16254" r="-100427" b="-707"/>
                          </a:stretch>
                        </a:blipFill>
                      </a:tcPr>
                    </a:tc>
                    <a:tc>
                      <a:txBody>
                        <a:bodyPr/>
                        <a:lstStyle/>
                        <a:p>
                          <a:endParaRPr lang="es-E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00214" t="-16254" r="-427" b="-707"/>
                          </a:stretch>
                        </a:blipFill>
                      </a:tcPr>
                    </a:tc>
                  </a:tr>
                </a:tbl>
              </a:graphicData>
            </a:graphic>
          </p:graphicFrame>
        </mc:Fallback>
      </mc:AlternateContent>
      <p:cxnSp>
        <p:nvCxnSpPr>
          <p:cNvPr id="27" name="Conector recto de flecha 26"/>
          <p:cNvCxnSpPr/>
          <p:nvPr/>
        </p:nvCxnSpPr>
        <p:spPr>
          <a:xfrm>
            <a:off x="1970468" y="4584879"/>
            <a:ext cx="12878" cy="412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Rectángulo redondeado 28"/>
          <p:cNvSpPr/>
          <p:nvPr/>
        </p:nvSpPr>
        <p:spPr>
          <a:xfrm>
            <a:off x="1120461" y="5209486"/>
            <a:ext cx="1725769" cy="41442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smtClean="0"/>
              <a:t>Encuestas</a:t>
            </a:r>
            <a:endParaRPr lang="es-ES" sz="1600" dirty="0"/>
          </a:p>
        </p:txBody>
      </p:sp>
    </p:spTree>
    <p:extLst>
      <p:ext uri="{BB962C8B-B14F-4D97-AF65-F5344CB8AC3E}">
        <p14:creationId xmlns:p14="http://schemas.microsoft.com/office/powerpoint/2010/main" val="619719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34390" y="462497"/>
            <a:ext cx="376256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noProof="0" dirty="0">
                <a:ln>
                  <a:noFill/>
                </a:ln>
                <a:solidFill>
                  <a:prstClr val="white"/>
                </a:solidFill>
                <a:effectLst/>
                <a:uLnTx/>
                <a:uFillTx/>
                <a:latin typeface="Century Gothic" panose="020B0502020202020204"/>
                <a:ea typeface="+mn-ea"/>
                <a:cs typeface="+mn-cs"/>
              </a:rPr>
              <a:t>Diagnóstico del área de estudio</a:t>
            </a:r>
            <a:endParaRPr kumimoji="0" lang="es-E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491" y="1287888"/>
            <a:ext cx="3777804" cy="2833352"/>
          </a:xfrm>
          <a:prstGeom prst="rect">
            <a:avLst/>
          </a:prstGeom>
          <a:ln>
            <a:noFill/>
          </a:ln>
          <a:effectLst>
            <a:softEdge rad="112500"/>
          </a:effec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124" y="1178418"/>
            <a:ext cx="3769216" cy="2826912"/>
          </a:xfrm>
          <a:prstGeom prst="rect">
            <a:avLst/>
          </a:prstGeom>
          <a:ln>
            <a:noFill/>
          </a:ln>
          <a:effectLst>
            <a:softEdge rad="112500"/>
          </a:effec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074017" y="4005330"/>
            <a:ext cx="3627549" cy="2720662"/>
          </a:xfrm>
          <a:prstGeom prst="rect">
            <a:avLst/>
          </a:prstGeom>
          <a:ln>
            <a:noFill/>
          </a:ln>
          <a:effectLst>
            <a:softEdge rad="112500"/>
          </a:effectLst>
        </p:spPr>
      </p:pic>
    </p:spTree>
    <p:extLst>
      <p:ext uri="{BB962C8B-B14F-4D97-AF65-F5344CB8AC3E}">
        <p14:creationId xmlns:p14="http://schemas.microsoft.com/office/powerpoint/2010/main" val="8828479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823</TotalTime>
  <Words>1221</Words>
  <Application>Microsoft Office PowerPoint</Application>
  <PresentationFormat>Panorámica</PresentationFormat>
  <Paragraphs>243</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Calibri</vt:lpstr>
      <vt:lpstr>Cambria Math</vt:lpstr>
      <vt:lpstr>Century Gothic</vt:lpstr>
      <vt:lpstr>Symbol</vt:lpstr>
      <vt:lpstr>Times New Roman</vt:lpstr>
      <vt:lpstr>Wingdings 3</vt:lpstr>
      <vt:lpstr>Ion</vt:lpstr>
      <vt:lpstr>“PROPUESTA DE UN PLAN DE PREVENCIÓN DE INCENDIOS FORESTALES, EN LAS PARROQUIAS LA CAROLINA Y SALINAS,  CANTÓN IBARRA, PROVINCIA DE IMBABURA”  AUTORA Gabriela Marisol Quistial Valencia  DIRECTOR Ing. Carlos Ramiro Arcos Unigarro, MSc. </vt:lpstr>
      <vt:lpstr>INTRODUCCIÓN  </vt:lpstr>
      <vt:lpstr>OBJETIVOS</vt:lpstr>
      <vt:lpstr>Presentación de PowerPoint</vt:lpstr>
      <vt:lpstr>METODOLOGÍA</vt:lpstr>
      <vt:lpstr>Caracterización de sitio</vt:lpstr>
      <vt:lpstr>Caracterización de cobertura vegetal.</vt:lpstr>
      <vt:lpstr>METODOLOGÍA</vt:lpstr>
      <vt:lpstr>Presentación de PowerPoint</vt:lpstr>
      <vt:lpstr>METODOLOGÍA</vt:lpstr>
      <vt:lpstr>Presentación de PowerPoint</vt:lpstr>
      <vt:lpstr>Presentación de PowerPoint</vt:lpstr>
      <vt:lpstr>Presentación de PowerPoint</vt:lpstr>
      <vt:lpstr>Presentación de PowerPoint</vt:lpstr>
      <vt:lpstr>RESULTADOS</vt:lpstr>
      <vt:lpstr>RESULTADOS</vt:lpstr>
      <vt:lpstr>Caracterización de cobertura vegetal.</vt:lpstr>
      <vt:lpstr>En base a los datos obtenidos, se tiene como resultado que los tipos de cobertura vegetal más afectados en las dos parroquias corresponden a los pastos y matorrales, con una categoría de amenaza alta. Por lo tanto, esto nos amplía la búsqueda de medidas de prevención, como la silvicultura preventiva.   </vt:lpstr>
      <vt:lpstr>Presentación de PowerPoint</vt:lpstr>
      <vt:lpstr>COBERTURA VEGETAL                                                 </vt:lpstr>
      <vt:lpstr>RESULTADOS</vt:lpstr>
      <vt:lpstr>Zonificación</vt:lpstr>
      <vt:lpstr>Zonificación</vt:lpstr>
      <vt:lpstr>Presentación de PowerPoint</vt:lpstr>
      <vt:lpstr>Presentación de PowerPoint</vt:lpstr>
      <vt:lpstr>CONCLUSIONES Y RECOMENDACIONES</vt:lpstr>
      <vt:lpstr>CONCLUSIONES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UN PLAN DE PREVENCIÓN DE INCENDIOS FORESTALES, EN LAS PARROQUIAS LA CAROLINA Y SALINAS,  CANTÓN IBARRA, PROVINCIA DE IMBABURA”</dc:title>
  <dc:creator>Marco Quistial</dc:creator>
  <cp:lastModifiedBy>Gabriela Quistial</cp:lastModifiedBy>
  <cp:revision>49</cp:revision>
  <dcterms:created xsi:type="dcterms:W3CDTF">2016-02-14T00:38:12Z</dcterms:created>
  <dcterms:modified xsi:type="dcterms:W3CDTF">2016-09-27T16:45:49Z</dcterms:modified>
</cp:coreProperties>
</file>