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75" r:id="rId8"/>
    <p:sldId id="277" r:id="rId9"/>
    <p:sldId id="263" r:id="rId10"/>
    <p:sldId id="264" r:id="rId11"/>
    <p:sldId id="279" r:id="rId12"/>
    <p:sldId id="266" r:id="rId13"/>
    <p:sldId id="265" r:id="rId14"/>
    <p:sldId id="267" r:id="rId15"/>
    <p:sldId id="268" r:id="rId16"/>
    <p:sldId id="273" r:id="rId17"/>
    <p:sldId id="269" r:id="rId18"/>
    <p:sldId id="281" r:id="rId19"/>
    <p:sldId id="282" r:id="rId20"/>
    <p:sldId id="270" r:id="rId21"/>
    <p:sldId id="271" r:id="rId2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386"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4254A-06AB-4951-82D8-823F310856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2A0D2869-0E2F-49AB-AA32-645BAC799270}">
      <dgm:prSet phldrT="[Texto]"/>
      <dgm:spPr/>
      <dgm:t>
        <a:bodyPr/>
        <a:lstStyle/>
        <a:p>
          <a:r>
            <a:rPr lang="es-EC" dirty="0" smtClean="0"/>
            <a:t>Ecuador</a:t>
          </a:r>
          <a:endParaRPr lang="es-EC" dirty="0"/>
        </a:p>
      </dgm:t>
    </dgm:pt>
    <dgm:pt modelId="{4CBDAA46-F3BB-4091-B9F2-809BC2AA9B58}" type="parTrans" cxnId="{16320D2A-E086-4A41-9B14-4B24AF32CCED}">
      <dgm:prSet/>
      <dgm:spPr/>
      <dgm:t>
        <a:bodyPr/>
        <a:lstStyle/>
        <a:p>
          <a:endParaRPr lang="es-EC"/>
        </a:p>
      </dgm:t>
    </dgm:pt>
    <dgm:pt modelId="{5E76BA6D-1EA4-4C71-9D0C-989F389AA623}" type="sibTrans" cxnId="{16320D2A-E086-4A41-9B14-4B24AF32CCED}">
      <dgm:prSet/>
      <dgm:spPr/>
      <dgm:t>
        <a:bodyPr/>
        <a:lstStyle/>
        <a:p>
          <a:endParaRPr lang="es-EC"/>
        </a:p>
      </dgm:t>
    </dgm:pt>
    <dgm:pt modelId="{0BF30067-941F-4786-ADFD-6FBEA45843E1}">
      <dgm:prSet phldrT="[Texto]"/>
      <dgm:spPr/>
      <dgm:t>
        <a:bodyPr/>
        <a:lstStyle/>
        <a:p>
          <a:r>
            <a:rPr lang="es-EC" dirty="0" smtClean="0"/>
            <a:t>Biodiversidad</a:t>
          </a:r>
          <a:endParaRPr lang="es-EC" dirty="0"/>
        </a:p>
      </dgm:t>
    </dgm:pt>
    <dgm:pt modelId="{75ECAB4D-F5F4-4A05-B671-4583AC9B5D33}" type="parTrans" cxnId="{21B01713-29F9-4F42-B039-9D790C24DA1C}">
      <dgm:prSet/>
      <dgm:spPr/>
      <dgm:t>
        <a:bodyPr/>
        <a:lstStyle/>
        <a:p>
          <a:endParaRPr lang="es-EC"/>
        </a:p>
      </dgm:t>
    </dgm:pt>
    <dgm:pt modelId="{202DC556-FA0B-4890-A889-EADE79DBE0AC}" type="sibTrans" cxnId="{21B01713-29F9-4F42-B039-9D790C24DA1C}">
      <dgm:prSet/>
      <dgm:spPr/>
      <dgm:t>
        <a:bodyPr/>
        <a:lstStyle/>
        <a:p>
          <a:endParaRPr lang="es-EC"/>
        </a:p>
      </dgm:t>
    </dgm:pt>
    <dgm:pt modelId="{6C41BEC4-11BB-4A73-BC78-9C1287FC2CA9}">
      <dgm:prSet phldrT="[Texto]"/>
      <dgm:spPr/>
      <dgm:t>
        <a:bodyPr/>
        <a:lstStyle/>
        <a:p>
          <a:r>
            <a:rPr lang="es-EC" dirty="0" smtClean="0"/>
            <a:t>Antonio Ante</a:t>
          </a:r>
          <a:endParaRPr lang="es-EC" dirty="0"/>
        </a:p>
      </dgm:t>
    </dgm:pt>
    <dgm:pt modelId="{5C7FF7F9-C842-447C-8BDA-DB05DC9342EC}" type="parTrans" cxnId="{51520F74-3798-4486-A589-57A516B5F1BA}">
      <dgm:prSet/>
      <dgm:spPr/>
      <dgm:t>
        <a:bodyPr/>
        <a:lstStyle/>
        <a:p>
          <a:endParaRPr lang="es-EC"/>
        </a:p>
      </dgm:t>
    </dgm:pt>
    <dgm:pt modelId="{74FE5359-22B4-4A8E-8002-8DC5C9273445}" type="sibTrans" cxnId="{51520F74-3798-4486-A589-57A516B5F1BA}">
      <dgm:prSet/>
      <dgm:spPr/>
      <dgm:t>
        <a:bodyPr/>
        <a:lstStyle/>
        <a:p>
          <a:endParaRPr lang="es-EC"/>
        </a:p>
      </dgm:t>
    </dgm:pt>
    <dgm:pt modelId="{67448F1C-06D5-4E92-969A-02C7617DE9A8}">
      <dgm:prSet phldrT="[Texto]"/>
      <dgm:spPr/>
      <dgm:t>
        <a:bodyPr/>
        <a:lstStyle/>
        <a:p>
          <a:r>
            <a:rPr lang="es-EC" dirty="0" smtClean="0"/>
            <a:t>Microcuencas y vertientes</a:t>
          </a:r>
          <a:endParaRPr lang="es-EC" dirty="0"/>
        </a:p>
      </dgm:t>
    </dgm:pt>
    <dgm:pt modelId="{7D13FEB8-A42B-40B3-9F4D-C16ABA3375DE}" type="parTrans" cxnId="{81071368-9969-4EDD-BB3D-793CBE1DD5DD}">
      <dgm:prSet/>
      <dgm:spPr/>
      <dgm:t>
        <a:bodyPr/>
        <a:lstStyle/>
        <a:p>
          <a:endParaRPr lang="es-EC"/>
        </a:p>
      </dgm:t>
    </dgm:pt>
    <dgm:pt modelId="{6D1A0C8A-52F8-4A02-8206-10D0C2BA864D}" type="sibTrans" cxnId="{81071368-9969-4EDD-BB3D-793CBE1DD5DD}">
      <dgm:prSet/>
      <dgm:spPr/>
      <dgm:t>
        <a:bodyPr/>
        <a:lstStyle/>
        <a:p>
          <a:endParaRPr lang="es-EC"/>
        </a:p>
      </dgm:t>
    </dgm:pt>
    <dgm:pt modelId="{5DE4685D-746F-4C6D-8A13-2149870A6155}">
      <dgm:prSet phldrT="[Texto]"/>
      <dgm:spPr/>
      <dgm:t>
        <a:bodyPr/>
        <a:lstStyle/>
        <a:p>
          <a:r>
            <a:rPr lang="es-EC" dirty="0" smtClean="0"/>
            <a:t>Diagnostico</a:t>
          </a:r>
          <a:endParaRPr lang="es-EC" dirty="0"/>
        </a:p>
      </dgm:t>
    </dgm:pt>
    <dgm:pt modelId="{1847DBC1-51C6-441A-921B-ED3DBBB057C7}" type="parTrans" cxnId="{9C817DD6-EB65-468E-B980-5D5F711911AA}">
      <dgm:prSet/>
      <dgm:spPr/>
      <dgm:t>
        <a:bodyPr/>
        <a:lstStyle/>
        <a:p>
          <a:endParaRPr lang="es-EC"/>
        </a:p>
      </dgm:t>
    </dgm:pt>
    <dgm:pt modelId="{F285D5EE-CC3D-475C-AB43-28B911ECB23E}" type="sibTrans" cxnId="{9C817DD6-EB65-468E-B980-5D5F711911AA}">
      <dgm:prSet/>
      <dgm:spPr/>
      <dgm:t>
        <a:bodyPr/>
        <a:lstStyle/>
        <a:p>
          <a:endParaRPr lang="es-EC"/>
        </a:p>
      </dgm:t>
    </dgm:pt>
    <dgm:pt modelId="{B28B2DA5-5C4F-48EC-ACB4-58468F8F7ECC}">
      <dgm:prSet phldrT="[Texto]"/>
      <dgm:spPr/>
      <dgm:t>
        <a:bodyPr/>
        <a:lstStyle/>
        <a:p>
          <a:r>
            <a:rPr lang="es-EC" dirty="0" smtClean="0"/>
            <a:t>Estado actual</a:t>
          </a:r>
          <a:endParaRPr lang="es-EC" dirty="0"/>
        </a:p>
      </dgm:t>
    </dgm:pt>
    <dgm:pt modelId="{30C8B4CF-367B-4BF3-B6B4-DFE1E4778BC4}" type="parTrans" cxnId="{A2D2BDE2-E909-49DB-86D5-04240A37D84C}">
      <dgm:prSet/>
      <dgm:spPr/>
      <dgm:t>
        <a:bodyPr/>
        <a:lstStyle/>
        <a:p>
          <a:endParaRPr lang="es-EC"/>
        </a:p>
      </dgm:t>
    </dgm:pt>
    <dgm:pt modelId="{E9DC7C5D-1FF2-40CA-AEB3-1FD6B44C4332}" type="sibTrans" cxnId="{A2D2BDE2-E909-49DB-86D5-04240A37D84C}">
      <dgm:prSet/>
      <dgm:spPr/>
      <dgm:t>
        <a:bodyPr/>
        <a:lstStyle/>
        <a:p>
          <a:endParaRPr lang="es-EC"/>
        </a:p>
      </dgm:t>
    </dgm:pt>
    <dgm:pt modelId="{67CEB33B-664A-499C-B9C1-21C5B0887C77}">
      <dgm:prSet phldrT="[Texto]"/>
      <dgm:spPr/>
      <dgm:t>
        <a:bodyPr/>
        <a:lstStyle/>
        <a:p>
          <a:r>
            <a:rPr lang="es-EC" dirty="0" smtClean="0"/>
            <a:t>Brindar información</a:t>
          </a:r>
          <a:endParaRPr lang="es-EC" dirty="0"/>
        </a:p>
      </dgm:t>
    </dgm:pt>
    <dgm:pt modelId="{3564FE97-C688-494C-AD39-957766168840}" type="parTrans" cxnId="{B24924B9-FA4F-4E7C-B613-00C2ECFC4D9C}">
      <dgm:prSet/>
      <dgm:spPr/>
      <dgm:t>
        <a:bodyPr/>
        <a:lstStyle/>
        <a:p>
          <a:endParaRPr lang="es-EC"/>
        </a:p>
      </dgm:t>
    </dgm:pt>
    <dgm:pt modelId="{9C367032-A6B3-4CC3-83E8-E712D1649D74}" type="sibTrans" cxnId="{B24924B9-FA4F-4E7C-B613-00C2ECFC4D9C}">
      <dgm:prSet/>
      <dgm:spPr/>
      <dgm:t>
        <a:bodyPr/>
        <a:lstStyle/>
        <a:p>
          <a:endParaRPr lang="es-EC"/>
        </a:p>
      </dgm:t>
    </dgm:pt>
    <dgm:pt modelId="{676C82F4-4CF5-4D48-9A20-8AF27D0BDA13}">
      <dgm:prSet phldrT="[Texto]"/>
      <dgm:spPr/>
      <dgm:t>
        <a:bodyPr/>
        <a:lstStyle/>
        <a:p>
          <a:r>
            <a:rPr lang="es-EC" dirty="0" smtClean="0"/>
            <a:t>Presión económica, social.</a:t>
          </a:r>
          <a:endParaRPr lang="es-EC" dirty="0"/>
        </a:p>
      </dgm:t>
    </dgm:pt>
    <dgm:pt modelId="{4C28AB59-954D-4EDC-BA12-047DE71F2FF6}" type="parTrans" cxnId="{E7000530-59FB-442D-A4D2-72906658DE93}">
      <dgm:prSet/>
      <dgm:spPr/>
    </dgm:pt>
    <dgm:pt modelId="{23146B49-7193-43A4-8909-07B853911A32}" type="sibTrans" cxnId="{E7000530-59FB-442D-A4D2-72906658DE93}">
      <dgm:prSet/>
      <dgm:spPr/>
    </dgm:pt>
    <dgm:pt modelId="{17A7F921-5E01-4556-9589-089EAF0287CB}" type="pres">
      <dgm:prSet presAssocID="{36F4254A-06AB-4951-82D8-823F31085626}" presName="Name0" presStyleCnt="0">
        <dgm:presLayoutVars>
          <dgm:dir/>
          <dgm:animLvl val="lvl"/>
          <dgm:resizeHandles val="exact"/>
        </dgm:presLayoutVars>
      </dgm:prSet>
      <dgm:spPr/>
      <dgm:t>
        <a:bodyPr/>
        <a:lstStyle/>
        <a:p>
          <a:endParaRPr lang="es-EC"/>
        </a:p>
      </dgm:t>
    </dgm:pt>
    <dgm:pt modelId="{0DC6C849-9D13-4238-A9EB-38609BDEFC49}" type="pres">
      <dgm:prSet presAssocID="{2A0D2869-0E2F-49AB-AA32-645BAC799270}" presName="linNode" presStyleCnt="0"/>
      <dgm:spPr/>
    </dgm:pt>
    <dgm:pt modelId="{281EF968-DB63-4BCF-BF56-5C02B23C86A3}" type="pres">
      <dgm:prSet presAssocID="{2A0D2869-0E2F-49AB-AA32-645BAC799270}" presName="parentText" presStyleLbl="node1" presStyleIdx="0" presStyleCnt="3">
        <dgm:presLayoutVars>
          <dgm:chMax val="1"/>
          <dgm:bulletEnabled val="1"/>
        </dgm:presLayoutVars>
      </dgm:prSet>
      <dgm:spPr/>
      <dgm:t>
        <a:bodyPr/>
        <a:lstStyle/>
        <a:p>
          <a:endParaRPr lang="es-EC"/>
        </a:p>
      </dgm:t>
    </dgm:pt>
    <dgm:pt modelId="{E60EE992-D166-4CE9-AB2B-9A357C76A8B1}" type="pres">
      <dgm:prSet presAssocID="{2A0D2869-0E2F-49AB-AA32-645BAC799270}" presName="descendantText" presStyleLbl="alignAccFollowNode1" presStyleIdx="0" presStyleCnt="3">
        <dgm:presLayoutVars>
          <dgm:bulletEnabled val="1"/>
        </dgm:presLayoutVars>
      </dgm:prSet>
      <dgm:spPr/>
      <dgm:t>
        <a:bodyPr/>
        <a:lstStyle/>
        <a:p>
          <a:endParaRPr lang="es-EC"/>
        </a:p>
      </dgm:t>
    </dgm:pt>
    <dgm:pt modelId="{46952C3E-7186-46A6-974B-5ACAEEDC8326}" type="pres">
      <dgm:prSet presAssocID="{5E76BA6D-1EA4-4C71-9D0C-989F389AA623}" presName="sp" presStyleCnt="0"/>
      <dgm:spPr/>
    </dgm:pt>
    <dgm:pt modelId="{FA70ECB6-E4C9-4E40-854D-E201FFF2ABDD}" type="pres">
      <dgm:prSet presAssocID="{6C41BEC4-11BB-4A73-BC78-9C1287FC2CA9}" presName="linNode" presStyleCnt="0"/>
      <dgm:spPr/>
    </dgm:pt>
    <dgm:pt modelId="{40AE79E3-359F-4973-B937-D252F4E06426}" type="pres">
      <dgm:prSet presAssocID="{6C41BEC4-11BB-4A73-BC78-9C1287FC2CA9}" presName="parentText" presStyleLbl="node1" presStyleIdx="1" presStyleCnt="3">
        <dgm:presLayoutVars>
          <dgm:chMax val="1"/>
          <dgm:bulletEnabled val="1"/>
        </dgm:presLayoutVars>
      </dgm:prSet>
      <dgm:spPr/>
      <dgm:t>
        <a:bodyPr/>
        <a:lstStyle/>
        <a:p>
          <a:endParaRPr lang="es-EC"/>
        </a:p>
      </dgm:t>
    </dgm:pt>
    <dgm:pt modelId="{0FF91C0C-167A-4EA8-BBC4-61949530ABC6}" type="pres">
      <dgm:prSet presAssocID="{6C41BEC4-11BB-4A73-BC78-9C1287FC2CA9}" presName="descendantText" presStyleLbl="alignAccFollowNode1" presStyleIdx="1" presStyleCnt="3">
        <dgm:presLayoutVars>
          <dgm:bulletEnabled val="1"/>
        </dgm:presLayoutVars>
      </dgm:prSet>
      <dgm:spPr/>
      <dgm:t>
        <a:bodyPr/>
        <a:lstStyle/>
        <a:p>
          <a:endParaRPr lang="es-EC"/>
        </a:p>
      </dgm:t>
    </dgm:pt>
    <dgm:pt modelId="{1A5D2FDA-7257-4EE2-8F06-FB08DD8A9DED}" type="pres">
      <dgm:prSet presAssocID="{74FE5359-22B4-4A8E-8002-8DC5C9273445}" presName="sp" presStyleCnt="0"/>
      <dgm:spPr/>
    </dgm:pt>
    <dgm:pt modelId="{AFD6E677-63B7-451F-BC2E-22B3A9B8A7A5}" type="pres">
      <dgm:prSet presAssocID="{5DE4685D-746F-4C6D-8A13-2149870A6155}" presName="linNode" presStyleCnt="0"/>
      <dgm:spPr/>
    </dgm:pt>
    <dgm:pt modelId="{69DBD62D-E3EB-4C87-829A-CE8B3D1E6727}" type="pres">
      <dgm:prSet presAssocID="{5DE4685D-746F-4C6D-8A13-2149870A6155}" presName="parentText" presStyleLbl="node1" presStyleIdx="2" presStyleCnt="3" custLinFactNeighborX="-21678" custLinFactNeighborY="-3283">
        <dgm:presLayoutVars>
          <dgm:chMax val="1"/>
          <dgm:bulletEnabled val="1"/>
        </dgm:presLayoutVars>
      </dgm:prSet>
      <dgm:spPr/>
      <dgm:t>
        <a:bodyPr/>
        <a:lstStyle/>
        <a:p>
          <a:endParaRPr lang="es-EC"/>
        </a:p>
      </dgm:t>
    </dgm:pt>
    <dgm:pt modelId="{DEF6050A-AE0C-4BEF-AA5D-7112ADE253CB}" type="pres">
      <dgm:prSet presAssocID="{5DE4685D-746F-4C6D-8A13-2149870A6155}" presName="descendantText" presStyleLbl="alignAccFollowNode1" presStyleIdx="2" presStyleCnt="3">
        <dgm:presLayoutVars>
          <dgm:bulletEnabled val="1"/>
        </dgm:presLayoutVars>
      </dgm:prSet>
      <dgm:spPr/>
      <dgm:t>
        <a:bodyPr/>
        <a:lstStyle/>
        <a:p>
          <a:endParaRPr lang="es-EC"/>
        </a:p>
      </dgm:t>
    </dgm:pt>
  </dgm:ptLst>
  <dgm:cxnLst>
    <dgm:cxn modelId="{A2D2BDE2-E909-49DB-86D5-04240A37D84C}" srcId="{5DE4685D-746F-4C6D-8A13-2149870A6155}" destId="{B28B2DA5-5C4F-48EC-ACB4-58468F8F7ECC}" srcOrd="0" destOrd="0" parTransId="{30C8B4CF-367B-4BF3-B6B4-DFE1E4778BC4}" sibTransId="{E9DC7C5D-1FF2-40CA-AEB3-1FD6B44C4332}"/>
    <dgm:cxn modelId="{E9AE7865-3056-4CE2-B1EA-3434AFCC7BA3}" type="presOf" srcId="{676C82F4-4CF5-4D48-9A20-8AF27D0BDA13}" destId="{0FF91C0C-167A-4EA8-BBC4-61949530ABC6}" srcOrd="0" destOrd="1" presId="urn:microsoft.com/office/officeart/2005/8/layout/vList5"/>
    <dgm:cxn modelId="{51520F74-3798-4486-A589-57A516B5F1BA}" srcId="{36F4254A-06AB-4951-82D8-823F31085626}" destId="{6C41BEC4-11BB-4A73-BC78-9C1287FC2CA9}" srcOrd="1" destOrd="0" parTransId="{5C7FF7F9-C842-447C-8BDA-DB05DC9342EC}" sibTransId="{74FE5359-22B4-4A8E-8002-8DC5C9273445}"/>
    <dgm:cxn modelId="{398F4B4B-7F9C-4FB1-BC34-D9FE214B4B0C}" type="presOf" srcId="{6C41BEC4-11BB-4A73-BC78-9C1287FC2CA9}" destId="{40AE79E3-359F-4973-B937-D252F4E06426}" srcOrd="0" destOrd="0" presId="urn:microsoft.com/office/officeart/2005/8/layout/vList5"/>
    <dgm:cxn modelId="{F4D698CA-CCC9-47EB-B417-A71D7EA75CCC}" type="presOf" srcId="{B28B2DA5-5C4F-48EC-ACB4-58468F8F7ECC}" destId="{DEF6050A-AE0C-4BEF-AA5D-7112ADE253CB}" srcOrd="0" destOrd="0" presId="urn:microsoft.com/office/officeart/2005/8/layout/vList5"/>
    <dgm:cxn modelId="{9C817DD6-EB65-468E-B980-5D5F711911AA}" srcId="{36F4254A-06AB-4951-82D8-823F31085626}" destId="{5DE4685D-746F-4C6D-8A13-2149870A6155}" srcOrd="2" destOrd="0" parTransId="{1847DBC1-51C6-441A-921B-ED3DBBB057C7}" sibTransId="{F285D5EE-CC3D-475C-AB43-28B911ECB23E}"/>
    <dgm:cxn modelId="{21B01713-29F9-4F42-B039-9D790C24DA1C}" srcId="{2A0D2869-0E2F-49AB-AA32-645BAC799270}" destId="{0BF30067-941F-4786-ADFD-6FBEA45843E1}" srcOrd="0" destOrd="0" parTransId="{75ECAB4D-F5F4-4A05-B671-4583AC9B5D33}" sibTransId="{202DC556-FA0B-4890-A889-EADE79DBE0AC}"/>
    <dgm:cxn modelId="{C1EF35D3-AA2E-41FC-B141-18B0736B9D98}" type="presOf" srcId="{36F4254A-06AB-4951-82D8-823F31085626}" destId="{17A7F921-5E01-4556-9589-089EAF0287CB}" srcOrd="0" destOrd="0" presId="urn:microsoft.com/office/officeart/2005/8/layout/vList5"/>
    <dgm:cxn modelId="{7665FE7B-BB41-4F86-9131-812ECECB5611}" type="presOf" srcId="{2A0D2869-0E2F-49AB-AA32-645BAC799270}" destId="{281EF968-DB63-4BCF-BF56-5C02B23C86A3}" srcOrd="0" destOrd="0" presId="urn:microsoft.com/office/officeart/2005/8/layout/vList5"/>
    <dgm:cxn modelId="{1E64F05F-0CAE-4CE0-A7E8-139E7FE76761}" type="presOf" srcId="{67CEB33B-664A-499C-B9C1-21C5B0887C77}" destId="{DEF6050A-AE0C-4BEF-AA5D-7112ADE253CB}" srcOrd="0" destOrd="1" presId="urn:microsoft.com/office/officeart/2005/8/layout/vList5"/>
    <dgm:cxn modelId="{E7000530-59FB-442D-A4D2-72906658DE93}" srcId="{6C41BEC4-11BB-4A73-BC78-9C1287FC2CA9}" destId="{676C82F4-4CF5-4D48-9A20-8AF27D0BDA13}" srcOrd="1" destOrd="0" parTransId="{4C28AB59-954D-4EDC-BA12-047DE71F2FF6}" sibTransId="{23146B49-7193-43A4-8909-07B853911A32}"/>
    <dgm:cxn modelId="{81071368-9969-4EDD-BB3D-793CBE1DD5DD}" srcId="{6C41BEC4-11BB-4A73-BC78-9C1287FC2CA9}" destId="{67448F1C-06D5-4E92-969A-02C7617DE9A8}" srcOrd="0" destOrd="0" parTransId="{7D13FEB8-A42B-40B3-9F4D-C16ABA3375DE}" sibTransId="{6D1A0C8A-52F8-4A02-8206-10D0C2BA864D}"/>
    <dgm:cxn modelId="{396BE821-C6B0-4E64-AE55-09A005C07B8A}" type="presOf" srcId="{0BF30067-941F-4786-ADFD-6FBEA45843E1}" destId="{E60EE992-D166-4CE9-AB2B-9A357C76A8B1}" srcOrd="0" destOrd="0" presId="urn:microsoft.com/office/officeart/2005/8/layout/vList5"/>
    <dgm:cxn modelId="{3F259A33-FF1E-4B1B-85AE-5B3B019DC7E3}" type="presOf" srcId="{67448F1C-06D5-4E92-969A-02C7617DE9A8}" destId="{0FF91C0C-167A-4EA8-BBC4-61949530ABC6}" srcOrd="0" destOrd="0" presId="urn:microsoft.com/office/officeart/2005/8/layout/vList5"/>
    <dgm:cxn modelId="{16320D2A-E086-4A41-9B14-4B24AF32CCED}" srcId="{36F4254A-06AB-4951-82D8-823F31085626}" destId="{2A0D2869-0E2F-49AB-AA32-645BAC799270}" srcOrd="0" destOrd="0" parTransId="{4CBDAA46-F3BB-4091-B9F2-809BC2AA9B58}" sibTransId="{5E76BA6D-1EA4-4C71-9D0C-989F389AA623}"/>
    <dgm:cxn modelId="{C61750F1-9B17-4112-80CF-7599E180AD42}" type="presOf" srcId="{5DE4685D-746F-4C6D-8A13-2149870A6155}" destId="{69DBD62D-E3EB-4C87-829A-CE8B3D1E6727}" srcOrd="0" destOrd="0" presId="urn:microsoft.com/office/officeart/2005/8/layout/vList5"/>
    <dgm:cxn modelId="{B24924B9-FA4F-4E7C-B613-00C2ECFC4D9C}" srcId="{5DE4685D-746F-4C6D-8A13-2149870A6155}" destId="{67CEB33B-664A-499C-B9C1-21C5B0887C77}" srcOrd="1" destOrd="0" parTransId="{3564FE97-C688-494C-AD39-957766168840}" sibTransId="{9C367032-A6B3-4CC3-83E8-E712D1649D74}"/>
    <dgm:cxn modelId="{4E4B74AD-E6E4-4452-A590-2D779A9A7AD6}" type="presParOf" srcId="{17A7F921-5E01-4556-9589-089EAF0287CB}" destId="{0DC6C849-9D13-4238-A9EB-38609BDEFC49}" srcOrd="0" destOrd="0" presId="urn:microsoft.com/office/officeart/2005/8/layout/vList5"/>
    <dgm:cxn modelId="{A7BD0EFB-D817-4CAC-88EF-8AB1E4BF6130}" type="presParOf" srcId="{0DC6C849-9D13-4238-A9EB-38609BDEFC49}" destId="{281EF968-DB63-4BCF-BF56-5C02B23C86A3}" srcOrd="0" destOrd="0" presId="urn:microsoft.com/office/officeart/2005/8/layout/vList5"/>
    <dgm:cxn modelId="{33E5A284-D632-4D72-B146-17947D679137}" type="presParOf" srcId="{0DC6C849-9D13-4238-A9EB-38609BDEFC49}" destId="{E60EE992-D166-4CE9-AB2B-9A357C76A8B1}" srcOrd="1" destOrd="0" presId="urn:microsoft.com/office/officeart/2005/8/layout/vList5"/>
    <dgm:cxn modelId="{516C70B4-AE6D-476C-B214-9AB474DFFFE3}" type="presParOf" srcId="{17A7F921-5E01-4556-9589-089EAF0287CB}" destId="{46952C3E-7186-46A6-974B-5ACAEEDC8326}" srcOrd="1" destOrd="0" presId="urn:microsoft.com/office/officeart/2005/8/layout/vList5"/>
    <dgm:cxn modelId="{F0A0AD4F-0671-431F-9096-F363059AA1FE}" type="presParOf" srcId="{17A7F921-5E01-4556-9589-089EAF0287CB}" destId="{FA70ECB6-E4C9-4E40-854D-E201FFF2ABDD}" srcOrd="2" destOrd="0" presId="urn:microsoft.com/office/officeart/2005/8/layout/vList5"/>
    <dgm:cxn modelId="{411297DE-39E0-4E6E-B8B1-FC259DC08660}" type="presParOf" srcId="{FA70ECB6-E4C9-4E40-854D-E201FFF2ABDD}" destId="{40AE79E3-359F-4973-B937-D252F4E06426}" srcOrd="0" destOrd="0" presId="urn:microsoft.com/office/officeart/2005/8/layout/vList5"/>
    <dgm:cxn modelId="{632F509E-31C6-40ED-82E7-8D274300BA96}" type="presParOf" srcId="{FA70ECB6-E4C9-4E40-854D-E201FFF2ABDD}" destId="{0FF91C0C-167A-4EA8-BBC4-61949530ABC6}" srcOrd="1" destOrd="0" presId="urn:microsoft.com/office/officeart/2005/8/layout/vList5"/>
    <dgm:cxn modelId="{9BB10E9B-DB71-43C6-A73E-4A6F3D749C57}" type="presParOf" srcId="{17A7F921-5E01-4556-9589-089EAF0287CB}" destId="{1A5D2FDA-7257-4EE2-8F06-FB08DD8A9DED}" srcOrd="3" destOrd="0" presId="urn:microsoft.com/office/officeart/2005/8/layout/vList5"/>
    <dgm:cxn modelId="{398C73A3-0618-40C8-B0CA-3A3A12533F5F}" type="presParOf" srcId="{17A7F921-5E01-4556-9589-089EAF0287CB}" destId="{AFD6E677-63B7-451F-BC2E-22B3A9B8A7A5}" srcOrd="4" destOrd="0" presId="urn:microsoft.com/office/officeart/2005/8/layout/vList5"/>
    <dgm:cxn modelId="{48CCE478-8E18-4659-9C79-0574EF25B226}" type="presParOf" srcId="{AFD6E677-63B7-451F-BC2E-22B3A9B8A7A5}" destId="{69DBD62D-E3EB-4C87-829A-CE8B3D1E6727}" srcOrd="0" destOrd="0" presId="urn:microsoft.com/office/officeart/2005/8/layout/vList5"/>
    <dgm:cxn modelId="{ED540A27-A99E-49EE-9D43-7BA21F517A67}" type="presParOf" srcId="{AFD6E677-63B7-451F-BC2E-22B3A9B8A7A5}" destId="{DEF6050A-AE0C-4BEF-AA5D-7112ADE253C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E2FECE-9A70-42BC-9935-24D5BAD7B4BF}"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s-EC"/>
        </a:p>
      </dgm:t>
    </dgm:pt>
    <dgm:pt modelId="{66EFC376-63C7-42D8-9129-4796D0BEF271}">
      <dgm:prSet phldrT="[Texto]"/>
      <dgm:spPr/>
      <dgm:t>
        <a:bodyPr/>
        <a:lstStyle/>
        <a:p>
          <a:r>
            <a:rPr lang="es-EC" b="1" dirty="0" smtClean="0"/>
            <a:t>Materiales de campo</a:t>
          </a:r>
          <a:endParaRPr lang="es-EC" dirty="0"/>
        </a:p>
      </dgm:t>
    </dgm:pt>
    <dgm:pt modelId="{5708EB9C-C42B-4A3E-B7C6-C81193851CEB}" type="parTrans" cxnId="{049412D5-7D75-4761-955F-0EC5382DB39B}">
      <dgm:prSet/>
      <dgm:spPr/>
      <dgm:t>
        <a:bodyPr/>
        <a:lstStyle/>
        <a:p>
          <a:endParaRPr lang="es-EC"/>
        </a:p>
      </dgm:t>
    </dgm:pt>
    <dgm:pt modelId="{4B8B633F-8913-43F4-A6B4-7BCC3579607D}" type="sibTrans" cxnId="{049412D5-7D75-4761-955F-0EC5382DB39B}">
      <dgm:prSet/>
      <dgm:spPr/>
      <dgm:t>
        <a:bodyPr/>
        <a:lstStyle/>
        <a:p>
          <a:endParaRPr lang="es-EC"/>
        </a:p>
      </dgm:t>
    </dgm:pt>
    <dgm:pt modelId="{1C2452D9-8C26-4254-B74D-42D04F1CCDBC}">
      <dgm:prSet phldrT="[Texto]"/>
      <dgm:spPr/>
      <dgm:t>
        <a:bodyPr/>
        <a:lstStyle/>
        <a:p>
          <a:r>
            <a:rPr lang="es-EC" dirty="0" smtClean="0"/>
            <a:t>Flexómetro</a:t>
          </a:r>
        </a:p>
        <a:p>
          <a:r>
            <a:rPr lang="es-EC" dirty="0" smtClean="0"/>
            <a:t>Cinta diamétrica</a:t>
          </a:r>
        </a:p>
        <a:p>
          <a:r>
            <a:rPr lang="es-EC" dirty="0" smtClean="0"/>
            <a:t>Pelotas pequeñas</a:t>
          </a:r>
        </a:p>
        <a:p>
          <a:r>
            <a:rPr lang="es-EC" dirty="0" smtClean="0"/>
            <a:t>Cronometro</a:t>
          </a:r>
        </a:p>
        <a:p>
          <a:r>
            <a:rPr lang="es-EC" dirty="0" smtClean="0"/>
            <a:t>Libreta de campo</a:t>
          </a:r>
        </a:p>
        <a:p>
          <a:r>
            <a:rPr lang="es-EC" dirty="0" smtClean="0"/>
            <a:t>Formulario de encuesta</a:t>
          </a:r>
        </a:p>
        <a:p>
          <a:r>
            <a:rPr lang="es-EC" dirty="0" smtClean="0"/>
            <a:t>Tablero</a:t>
          </a:r>
          <a:endParaRPr lang="es-EC" dirty="0"/>
        </a:p>
      </dgm:t>
    </dgm:pt>
    <dgm:pt modelId="{EB9D5882-2656-4C3D-AF60-F5D3AE63607B}" type="parTrans" cxnId="{32046CAA-47DD-42A6-9541-737A86F33C62}">
      <dgm:prSet/>
      <dgm:spPr/>
      <dgm:t>
        <a:bodyPr/>
        <a:lstStyle/>
        <a:p>
          <a:endParaRPr lang="es-EC"/>
        </a:p>
      </dgm:t>
    </dgm:pt>
    <dgm:pt modelId="{1C45EABB-97E5-4DBB-9A07-02B9284263AD}" type="sibTrans" cxnId="{32046CAA-47DD-42A6-9541-737A86F33C62}">
      <dgm:prSet/>
      <dgm:spPr/>
      <dgm:t>
        <a:bodyPr/>
        <a:lstStyle/>
        <a:p>
          <a:endParaRPr lang="es-EC"/>
        </a:p>
      </dgm:t>
    </dgm:pt>
    <dgm:pt modelId="{C79AE64F-C663-4117-89A8-F93810D1A5FB}">
      <dgm:prSet phldrT="[Texto]"/>
      <dgm:spPr/>
      <dgm:t>
        <a:bodyPr/>
        <a:lstStyle/>
        <a:p>
          <a:r>
            <a:rPr lang="es-EC" b="1" dirty="0" smtClean="0"/>
            <a:t>Materiales de oficina</a:t>
          </a:r>
          <a:endParaRPr lang="es-EC" dirty="0"/>
        </a:p>
      </dgm:t>
    </dgm:pt>
    <dgm:pt modelId="{9233D69B-2E9D-4BBA-960A-6F9D4FD2BA29}" type="parTrans" cxnId="{BE2DBCBB-BB50-4A76-AC2D-C4A531A92444}">
      <dgm:prSet/>
      <dgm:spPr/>
      <dgm:t>
        <a:bodyPr/>
        <a:lstStyle/>
        <a:p>
          <a:endParaRPr lang="es-EC"/>
        </a:p>
      </dgm:t>
    </dgm:pt>
    <dgm:pt modelId="{719345A5-C23B-4461-9DBD-D45FF3E4D9ED}" type="sibTrans" cxnId="{BE2DBCBB-BB50-4A76-AC2D-C4A531A92444}">
      <dgm:prSet/>
      <dgm:spPr/>
      <dgm:t>
        <a:bodyPr/>
        <a:lstStyle/>
        <a:p>
          <a:endParaRPr lang="es-EC"/>
        </a:p>
      </dgm:t>
    </dgm:pt>
    <dgm:pt modelId="{A65029C2-98D4-4C5F-9871-3BC9C896CC3A}">
      <dgm:prSet phldrT="[Texto]"/>
      <dgm:spPr/>
      <dgm:t>
        <a:bodyPr/>
        <a:lstStyle/>
        <a:p>
          <a:r>
            <a:rPr lang="es-EC" dirty="0" smtClean="0"/>
            <a:t>Material de escritorio</a:t>
          </a:r>
        </a:p>
        <a:p>
          <a:r>
            <a:rPr lang="es-EC" dirty="0" smtClean="0"/>
            <a:t>Imágenes satelitales</a:t>
          </a:r>
        </a:p>
        <a:p>
          <a:r>
            <a:rPr lang="es-EC" dirty="0" smtClean="0"/>
            <a:t>Fotografías aéreas</a:t>
          </a:r>
        </a:p>
        <a:p>
          <a:r>
            <a:rPr lang="es-EC" dirty="0" smtClean="0"/>
            <a:t>Mapas topográficos</a:t>
          </a:r>
        </a:p>
        <a:p>
          <a:endParaRPr lang="es-EC" dirty="0"/>
        </a:p>
      </dgm:t>
    </dgm:pt>
    <dgm:pt modelId="{38788A8F-6EA9-4146-96D5-DE568D497766}" type="parTrans" cxnId="{7D3AD943-1243-414E-B396-CD4F1D7F6288}">
      <dgm:prSet/>
      <dgm:spPr/>
      <dgm:t>
        <a:bodyPr/>
        <a:lstStyle/>
        <a:p>
          <a:endParaRPr lang="es-EC"/>
        </a:p>
      </dgm:t>
    </dgm:pt>
    <dgm:pt modelId="{3489BB95-6A68-437D-B588-08A9EF5FCAA6}" type="sibTrans" cxnId="{7D3AD943-1243-414E-B396-CD4F1D7F6288}">
      <dgm:prSet/>
      <dgm:spPr/>
      <dgm:t>
        <a:bodyPr/>
        <a:lstStyle/>
        <a:p>
          <a:endParaRPr lang="es-EC"/>
        </a:p>
      </dgm:t>
    </dgm:pt>
    <dgm:pt modelId="{4227CD76-5812-45CD-A885-EF97CCFF43C0}">
      <dgm:prSet phldrT="[Texto]"/>
      <dgm:spPr/>
      <dgm:t>
        <a:bodyPr/>
        <a:lstStyle/>
        <a:p>
          <a:r>
            <a:rPr lang="es-EC" b="1" dirty="0" smtClean="0"/>
            <a:t>Equipo</a:t>
          </a:r>
          <a:endParaRPr lang="es-EC" dirty="0"/>
        </a:p>
      </dgm:t>
    </dgm:pt>
    <dgm:pt modelId="{1A93CC40-8FCE-458C-979E-1766A0D92081}" type="parTrans" cxnId="{E5E55DC7-9665-4131-BB2B-E5B235326B2F}">
      <dgm:prSet/>
      <dgm:spPr/>
      <dgm:t>
        <a:bodyPr/>
        <a:lstStyle/>
        <a:p>
          <a:endParaRPr lang="es-EC"/>
        </a:p>
      </dgm:t>
    </dgm:pt>
    <dgm:pt modelId="{070D0A86-6502-4489-BC75-A1893BA37803}" type="sibTrans" cxnId="{E5E55DC7-9665-4131-BB2B-E5B235326B2F}">
      <dgm:prSet/>
      <dgm:spPr/>
      <dgm:t>
        <a:bodyPr/>
        <a:lstStyle/>
        <a:p>
          <a:endParaRPr lang="es-EC"/>
        </a:p>
      </dgm:t>
    </dgm:pt>
    <dgm:pt modelId="{5652F6AB-F2B1-4323-A10E-0DA3DF72A5BF}">
      <dgm:prSet phldrT="[Texto]"/>
      <dgm:spPr/>
      <dgm:t>
        <a:bodyPr/>
        <a:lstStyle/>
        <a:p>
          <a:r>
            <a:rPr lang="es-EC" dirty="0" smtClean="0"/>
            <a:t>GPS</a:t>
          </a:r>
        </a:p>
        <a:p>
          <a:endParaRPr lang="es-EC" dirty="0" smtClean="0"/>
        </a:p>
        <a:p>
          <a:r>
            <a:rPr lang="es-EC" dirty="0" smtClean="0"/>
            <a:t>Computadora</a:t>
          </a:r>
        </a:p>
        <a:p>
          <a:endParaRPr lang="es-EC" dirty="0" smtClean="0"/>
        </a:p>
        <a:p>
          <a:r>
            <a:rPr lang="es-EC" dirty="0" smtClean="0"/>
            <a:t>Cámara fotográfica</a:t>
          </a:r>
        </a:p>
        <a:p>
          <a:endParaRPr lang="es-EC" dirty="0" smtClean="0"/>
        </a:p>
        <a:p>
          <a:endParaRPr lang="es-EC" dirty="0"/>
        </a:p>
      </dgm:t>
    </dgm:pt>
    <dgm:pt modelId="{F7D6D8B5-42DC-480D-B934-9D0882C12D11}" type="parTrans" cxnId="{BCC7950E-1A8F-4619-9CE5-FBF204B318A1}">
      <dgm:prSet/>
      <dgm:spPr/>
      <dgm:t>
        <a:bodyPr/>
        <a:lstStyle/>
        <a:p>
          <a:endParaRPr lang="es-EC"/>
        </a:p>
      </dgm:t>
    </dgm:pt>
    <dgm:pt modelId="{E6CD2167-BEFC-40BF-989F-2762FC2B5C8C}" type="sibTrans" cxnId="{BCC7950E-1A8F-4619-9CE5-FBF204B318A1}">
      <dgm:prSet/>
      <dgm:spPr/>
      <dgm:t>
        <a:bodyPr/>
        <a:lstStyle/>
        <a:p>
          <a:endParaRPr lang="es-EC"/>
        </a:p>
      </dgm:t>
    </dgm:pt>
    <dgm:pt modelId="{B2B0A80D-B631-49DD-99A8-916C8F7A25D5}" type="pres">
      <dgm:prSet presAssocID="{EDE2FECE-9A70-42BC-9935-24D5BAD7B4BF}" presName="theList" presStyleCnt="0">
        <dgm:presLayoutVars>
          <dgm:dir/>
          <dgm:animLvl val="lvl"/>
          <dgm:resizeHandles val="exact"/>
        </dgm:presLayoutVars>
      </dgm:prSet>
      <dgm:spPr/>
      <dgm:t>
        <a:bodyPr/>
        <a:lstStyle/>
        <a:p>
          <a:endParaRPr lang="es-EC"/>
        </a:p>
      </dgm:t>
    </dgm:pt>
    <dgm:pt modelId="{701528B9-EF4A-4BE2-9D4C-6D3C227E3F50}" type="pres">
      <dgm:prSet presAssocID="{66EFC376-63C7-42D8-9129-4796D0BEF271}" presName="compNode" presStyleCnt="0"/>
      <dgm:spPr/>
    </dgm:pt>
    <dgm:pt modelId="{DF15B504-B9ED-418B-B4BA-47BE89DB6CE0}" type="pres">
      <dgm:prSet presAssocID="{66EFC376-63C7-42D8-9129-4796D0BEF271}" presName="aNode" presStyleLbl="bgShp" presStyleIdx="0" presStyleCnt="3"/>
      <dgm:spPr/>
      <dgm:t>
        <a:bodyPr/>
        <a:lstStyle/>
        <a:p>
          <a:endParaRPr lang="es-EC"/>
        </a:p>
      </dgm:t>
    </dgm:pt>
    <dgm:pt modelId="{E9DD1B6A-9CD5-414D-8A60-CAA1DF2261AA}" type="pres">
      <dgm:prSet presAssocID="{66EFC376-63C7-42D8-9129-4796D0BEF271}" presName="textNode" presStyleLbl="bgShp" presStyleIdx="0" presStyleCnt="3"/>
      <dgm:spPr/>
      <dgm:t>
        <a:bodyPr/>
        <a:lstStyle/>
        <a:p>
          <a:endParaRPr lang="es-EC"/>
        </a:p>
      </dgm:t>
    </dgm:pt>
    <dgm:pt modelId="{289379AC-A159-48D4-A640-3A6F814F425E}" type="pres">
      <dgm:prSet presAssocID="{66EFC376-63C7-42D8-9129-4796D0BEF271}" presName="compChildNode" presStyleCnt="0"/>
      <dgm:spPr/>
    </dgm:pt>
    <dgm:pt modelId="{0C8F5CB6-3C41-4497-B7DB-50F28A3C9207}" type="pres">
      <dgm:prSet presAssocID="{66EFC376-63C7-42D8-9129-4796D0BEF271}" presName="theInnerList" presStyleCnt="0"/>
      <dgm:spPr/>
    </dgm:pt>
    <dgm:pt modelId="{EBF10CA4-9610-4C27-A07E-04990862288C}" type="pres">
      <dgm:prSet presAssocID="{1C2452D9-8C26-4254-B74D-42D04F1CCDBC}" presName="childNode" presStyleLbl="node1" presStyleIdx="0" presStyleCnt="3" custScaleY="107429">
        <dgm:presLayoutVars>
          <dgm:bulletEnabled val="1"/>
        </dgm:presLayoutVars>
      </dgm:prSet>
      <dgm:spPr/>
      <dgm:t>
        <a:bodyPr/>
        <a:lstStyle/>
        <a:p>
          <a:endParaRPr lang="es-EC"/>
        </a:p>
      </dgm:t>
    </dgm:pt>
    <dgm:pt modelId="{EA6FA8FF-5F40-4B26-BF55-4D0FCACA9171}" type="pres">
      <dgm:prSet presAssocID="{66EFC376-63C7-42D8-9129-4796D0BEF271}" presName="aSpace" presStyleCnt="0"/>
      <dgm:spPr/>
    </dgm:pt>
    <dgm:pt modelId="{9AE6924F-D0D8-42FF-98CB-05BFBE94A41A}" type="pres">
      <dgm:prSet presAssocID="{C79AE64F-C663-4117-89A8-F93810D1A5FB}" presName="compNode" presStyleCnt="0"/>
      <dgm:spPr/>
    </dgm:pt>
    <dgm:pt modelId="{F61B6288-D02C-4D3C-AEEB-2F54E29C656B}" type="pres">
      <dgm:prSet presAssocID="{C79AE64F-C663-4117-89A8-F93810D1A5FB}" presName="aNode" presStyleLbl="bgShp" presStyleIdx="1" presStyleCnt="3"/>
      <dgm:spPr/>
      <dgm:t>
        <a:bodyPr/>
        <a:lstStyle/>
        <a:p>
          <a:endParaRPr lang="es-EC"/>
        </a:p>
      </dgm:t>
    </dgm:pt>
    <dgm:pt modelId="{A3A626A8-6B36-49B5-BA81-0B4A01AF894E}" type="pres">
      <dgm:prSet presAssocID="{C79AE64F-C663-4117-89A8-F93810D1A5FB}" presName="textNode" presStyleLbl="bgShp" presStyleIdx="1" presStyleCnt="3"/>
      <dgm:spPr/>
      <dgm:t>
        <a:bodyPr/>
        <a:lstStyle/>
        <a:p>
          <a:endParaRPr lang="es-EC"/>
        </a:p>
      </dgm:t>
    </dgm:pt>
    <dgm:pt modelId="{9F4780AC-E46F-47A3-AA14-D2B7B2DCC70A}" type="pres">
      <dgm:prSet presAssocID="{C79AE64F-C663-4117-89A8-F93810D1A5FB}" presName="compChildNode" presStyleCnt="0"/>
      <dgm:spPr/>
    </dgm:pt>
    <dgm:pt modelId="{03D88574-515F-494B-AE39-3C10C4739427}" type="pres">
      <dgm:prSet presAssocID="{C79AE64F-C663-4117-89A8-F93810D1A5FB}" presName="theInnerList" presStyleCnt="0"/>
      <dgm:spPr/>
    </dgm:pt>
    <dgm:pt modelId="{71BFE3E0-89AE-4348-A7BF-2E1252BFC8BC}" type="pres">
      <dgm:prSet presAssocID="{A65029C2-98D4-4C5F-9871-3BC9C896CC3A}" presName="childNode" presStyleLbl="node1" presStyleIdx="1" presStyleCnt="3" custScaleY="103377">
        <dgm:presLayoutVars>
          <dgm:bulletEnabled val="1"/>
        </dgm:presLayoutVars>
      </dgm:prSet>
      <dgm:spPr/>
      <dgm:t>
        <a:bodyPr/>
        <a:lstStyle/>
        <a:p>
          <a:endParaRPr lang="es-EC"/>
        </a:p>
      </dgm:t>
    </dgm:pt>
    <dgm:pt modelId="{9273154A-B3FC-4090-BB72-4ECA67E7E028}" type="pres">
      <dgm:prSet presAssocID="{C79AE64F-C663-4117-89A8-F93810D1A5FB}" presName="aSpace" presStyleCnt="0"/>
      <dgm:spPr/>
    </dgm:pt>
    <dgm:pt modelId="{3E6EC83C-1678-4437-911B-F088135B6E5C}" type="pres">
      <dgm:prSet presAssocID="{4227CD76-5812-45CD-A885-EF97CCFF43C0}" presName="compNode" presStyleCnt="0"/>
      <dgm:spPr/>
    </dgm:pt>
    <dgm:pt modelId="{28601AC4-8CB0-42C7-B819-0284B709308B}" type="pres">
      <dgm:prSet presAssocID="{4227CD76-5812-45CD-A885-EF97CCFF43C0}" presName="aNode" presStyleLbl="bgShp" presStyleIdx="2" presStyleCnt="3"/>
      <dgm:spPr/>
      <dgm:t>
        <a:bodyPr/>
        <a:lstStyle/>
        <a:p>
          <a:endParaRPr lang="es-EC"/>
        </a:p>
      </dgm:t>
    </dgm:pt>
    <dgm:pt modelId="{1C42431C-8A05-4ACB-B4AB-ECF642DF37AA}" type="pres">
      <dgm:prSet presAssocID="{4227CD76-5812-45CD-A885-EF97CCFF43C0}" presName="textNode" presStyleLbl="bgShp" presStyleIdx="2" presStyleCnt="3"/>
      <dgm:spPr/>
      <dgm:t>
        <a:bodyPr/>
        <a:lstStyle/>
        <a:p>
          <a:endParaRPr lang="es-EC"/>
        </a:p>
      </dgm:t>
    </dgm:pt>
    <dgm:pt modelId="{0FA2BDBF-4195-4501-A320-51D11C87C2A8}" type="pres">
      <dgm:prSet presAssocID="{4227CD76-5812-45CD-A885-EF97CCFF43C0}" presName="compChildNode" presStyleCnt="0"/>
      <dgm:spPr/>
    </dgm:pt>
    <dgm:pt modelId="{8A591D35-F7B4-450A-B3F4-E101C7668310}" type="pres">
      <dgm:prSet presAssocID="{4227CD76-5812-45CD-A885-EF97CCFF43C0}" presName="theInnerList" presStyleCnt="0"/>
      <dgm:spPr/>
    </dgm:pt>
    <dgm:pt modelId="{CDF70876-3DF4-4E8A-8A01-3070F043E983}" type="pres">
      <dgm:prSet presAssocID="{5652F6AB-F2B1-4323-A10E-0DA3DF72A5BF}" presName="childNode" presStyleLbl="node1" presStyleIdx="2" presStyleCnt="3">
        <dgm:presLayoutVars>
          <dgm:bulletEnabled val="1"/>
        </dgm:presLayoutVars>
      </dgm:prSet>
      <dgm:spPr/>
      <dgm:t>
        <a:bodyPr/>
        <a:lstStyle/>
        <a:p>
          <a:endParaRPr lang="es-EC"/>
        </a:p>
      </dgm:t>
    </dgm:pt>
  </dgm:ptLst>
  <dgm:cxnLst>
    <dgm:cxn modelId="{84AA2C30-23EF-4739-A35E-5F1282AF5959}" type="presOf" srcId="{1C2452D9-8C26-4254-B74D-42D04F1CCDBC}" destId="{EBF10CA4-9610-4C27-A07E-04990862288C}" srcOrd="0" destOrd="0" presId="urn:microsoft.com/office/officeart/2005/8/layout/lProcess2"/>
    <dgm:cxn modelId="{049412D5-7D75-4761-955F-0EC5382DB39B}" srcId="{EDE2FECE-9A70-42BC-9935-24D5BAD7B4BF}" destId="{66EFC376-63C7-42D8-9129-4796D0BEF271}" srcOrd="0" destOrd="0" parTransId="{5708EB9C-C42B-4A3E-B7C6-C81193851CEB}" sibTransId="{4B8B633F-8913-43F4-A6B4-7BCC3579607D}"/>
    <dgm:cxn modelId="{5839242B-E462-4D66-9802-5B080914E095}" type="presOf" srcId="{C79AE64F-C663-4117-89A8-F93810D1A5FB}" destId="{A3A626A8-6B36-49B5-BA81-0B4A01AF894E}" srcOrd="1" destOrd="0" presId="urn:microsoft.com/office/officeart/2005/8/layout/lProcess2"/>
    <dgm:cxn modelId="{0BDC72E5-02B7-4EED-96E2-2461D9AA56B6}" type="presOf" srcId="{66EFC376-63C7-42D8-9129-4796D0BEF271}" destId="{E9DD1B6A-9CD5-414D-8A60-CAA1DF2261AA}" srcOrd="1" destOrd="0" presId="urn:microsoft.com/office/officeart/2005/8/layout/lProcess2"/>
    <dgm:cxn modelId="{BE2DBCBB-BB50-4A76-AC2D-C4A531A92444}" srcId="{EDE2FECE-9A70-42BC-9935-24D5BAD7B4BF}" destId="{C79AE64F-C663-4117-89A8-F93810D1A5FB}" srcOrd="1" destOrd="0" parTransId="{9233D69B-2E9D-4BBA-960A-6F9D4FD2BA29}" sibTransId="{719345A5-C23B-4461-9DBD-D45FF3E4D9ED}"/>
    <dgm:cxn modelId="{E818A69C-D911-4B60-BE31-FC44D23063E9}" type="presOf" srcId="{4227CD76-5812-45CD-A885-EF97CCFF43C0}" destId="{28601AC4-8CB0-42C7-B819-0284B709308B}" srcOrd="0" destOrd="0" presId="urn:microsoft.com/office/officeart/2005/8/layout/lProcess2"/>
    <dgm:cxn modelId="{BCC7950E-1A8F-4619-9CE5-FBF204B318A1}" srcId="{4227CD76-5812-45CD-A885-EF97CCFF43C0}" destId="{5652F6AB-F2B1-4323-A10E-0DA3DF72A5BF}" srcOrd="0" destOrd="0" parTransId="{F7D6D8B5-42DC-480D-B934-9D0882C12D11}" sibTransId="{E6CD2167-BEFC-40BF-989F-2762FC2B5C8C}"/>
    <dgm:cxn modelId="{E5E55DC7-9665-4131-BB2B-E5B235326B2F}" srcId="{EDE2FECE-9A70-42BC-9935-24D5BAD7B4BF}" destId="{4227CD76-5812-45CD-A885-EF97CCFF43C0}" srcOrd="2" destOrd="0" parTransId="{1A93CC40-8FCE-458C-979E-1766A0D92081}" sibTransId="{070D0A86-6502-4489-BC75-A1893BA37803}"/>
    <dgm:cxn modelId="{ECF4E495-D5A8-4261-A32F-B79F435BB06E}" type="presOf" srcId="{66EFC376-63C7-42D8-9129-4796D0BEF271}" destId="{DF15B504-B9ED-418B-B4BA-47BE89DB6CE0}" srcOrd="0" destOrd="0" presId="urn:microsoft.com/office/officeart/2005/8/layout/lProcess2"/>
    <dgm:cxn modelId="{96290647-86AF-49AF-B5D8-74BAF858E450}" type="presOf" srcId="{A65029C2-98D4-4C5F-9871-3BC9C896CC3A}" destId="{71BFE3E0-89AE-4348-A7BF-2E1252BFC8BC}" srcOrd="0" destOrd="0" presId="urn:microsoft.com/office/officeart/2005/8/layout/lProcess2"/>
    <dgm:cxn modelId="{32046CAA-47DD-42A6-9541-737A86F33C62}" srcId="{66EFC376-63C7-42D8-9129-4796D0BEF271}" destId="{1C2452D9-8C26-4254-B74D-42D04F1CCDBC}" srcOrd="0" destOrd="0" parTransId="{EB9D5882-2656-4C3D-AF60-F5D3AE63607B}" sibTransId="{1C45EABB-97E5-4DBB-9A07-02B9284263AD}"/>
    <dgm:cxn modelId="{87CC18BF-C4DA-4D7B-BFD3-9B8925139579}" type="presOf" srcId="{5652F6AB-F2B1-4323-A10E-0DA3DF72A5BF}" destId="{CDF70876-3DF4-4E8A-8A01-3070F043E983}" srcOrd="0" destOrd="0" presId="urn:microsoft.com/office/officeart/2005/8/layout/lProcess2"/>
    <dgm:cxn modelId="{7D3AD943-1243-414E-B396-CD4F1D7F6288}" srcId="{C79AE64F-C663-4117-89A8-F93810D1A5FB}" destId="{A65029C2-98D4-4C5F-9871-3BC9C896CC3A}" srcOrd="0" destOrd="0" parTransId="{38788A8F-6EA9-4146-96D5-DE568D497766}" sibTransId="{3489BB95-6A68-437D-B588-08A9EF5FCAA6}"/>
    <dgm:cxn modelId="{30C6AFE1-E70F-421F-9A65-7483F2F70077}" type="presOf" srcId="{EDE2FECE-9A70-42BC-9935-24D5BAD7B4BF}" destId="{B2B0A80D-B631-49DD-99A8-916C8F7A25D5}" srcOrd="0" destOrd="0" presId="urn:microsoft.com/office/officeart/2005/8/layout/lProcess2"/>
    <dgm:cxn modelId="{C33BB732-B2B2-4DE9-87F7-D83706C49915}" type="presOf" srcId="{C79AE64F-C663-4117-89A8-F93810D1A5FB}" destId="{F61B6288-D02C-4D3C-AEEB-2F54E29C656B}" srcOrd="0" destOrd="0" presId="urn:microsoft.com/office/officeart/2005/8/layout/lProcess2"/>
    <dgm:cxn modelId="{B30C2C01-FBE4-41C0-99D4-2A9DCF232A0F}" type="presOf" srcId="{4227CD76-5812-45CD-A885-EF97CCFF43C0}" destId="{1C42431C-8A05-4ACB-B4AB-ECF642DF37AA}" srcOrd="1" destOrd="0" presId="urn:microsoft.com/office/officeart/2005/8/layout/lProcess2"/>
    <dgm:cxn modelId="{1DC0417E-DA23-4235-A3F0-50692FF64202}" type="presParOf" srcId="{B2B0A80D-B631-49DD-99A8-916C8F7A25D5}" destId="{701528B9-EF4A-4BE2-9D4C-6D3C227E3F50}" srcOrd="0" destOrd="0" presId="urn:microsoft.com/office/officeart/2005/8/layout/lProcess2"/>
    <dgm:cxn modelId="{EACBDFE9-2E4C-4B3C-A497-E17F76A3B49F}" type="presParOf" srcId="{701528B9-EF4A-4BE2-9D4C-6D3C227E3F50}" destId="{DF15B504-B9ED-418B-B4BA-47BE89DB6CE0}" srcOrd="0" destOrd="0" presId="urn:microsoft.com/office/officeart/2005/8/layout/lProcess2"/>
    <dgm:cxn modelId="{C3DB6E1D-A19D-49BF-84E3-5EBC36E9557F}" type="presParOf" srcId="{701528B9-EF4A-4BE2-9D4C-6D3C227E3F50}" destId="{E9DD1B6A-9CD5-414D-8A60-CAA1DF2261AA}" srcOrd="1" destOrd="0" presId="urn:microsoft.com/office/officeart/2005/8/layout/lProcess2"/>
    <dgm:cxn modelId="{3BFA7CC2-CD85-48A0-ADC9-C3A0AB02E0C2}" type="presParOf" srcId="{701528B9-EF4A-4BE2-9D4C-6D3C227E3F50}" destId="{289379AC-A159-48D4-A640-3A6F814F425E}" srcOrd="2" destOrd="0" presId="urn:microsoft.com/office/officeart/2005/8/layout/lProcess2"/>
    <dgm:cxn modelId="{77CA99A4-0477-4F59-9F48-BE23A564D162}" type="presParOf" srcId="{289379AC-A159-48D4-A640-3A6F814F425E}" destId="{0C8F5CB6-3C41-4497-B7DB-50F28A3C9207}" srcOrd="0" destOrd="0" presId="urn:microsoft.com/office/officeart/2005/8/layout/lProcess2"/>
    <dgm:cxn modelId="{C3770A06-518F-454C-80BB-9177FEC86596}" type="presParOf" srcId="{0C8F5CB6-3C41-4497-B7DB-50F28A3C9207}" destId="{EBF10CA4-9610-4C27-A07E-04990862288C}" srcOrd="0" destOrd="0" presId="urn:microsoft.com/office/officeart/2005/8/layout/lProcess2"/>
    <dgm:cxn modelId="{86BF823C-E2CF-46AF-AA7E-745606807C4A}" type="presParOf" srcId="{B2B0A80D-B631-49DD-99A8-916C8F7A25D5}" destId="{EA6FA8FF-5F40-4B26-BF55-4D0FCACA9171}" srcOrd="1" destOrd="0" presId="urn:microsoft.com/office/officeart/2005/8/layout/lProcess2"/>
    <dgm:cxn modelId="{906625BC-3EA2-4804-A7A4-6C67F3857240}" type="presParOf" srcId="{B2B0A80D-B631-49DD-99A8-916C8F7A25D5}" destId="{9AE6924F-D0D8-42FF-98CB-05BFBE94A41A}" srcOrd="2" destOrd="0" presId="urn:microsoft.com/office/officeart/2005/8/layout/lProcess2"/>
    <dgm:cxn modelId="{8FA5B346-9658-4625-83E8-A95855DA84AB}" type="presParOf" srcId="{9AE6924F-D0D8-42FF-98CB-05BFBE94A41A}" destId="{F61B6288-D02C-4D3C-AEEB-2F54E29C656B}" srcOrd="0" destOrd="0" presId="urn:microsoft.com/office/officeart/2005/8/layout/lProcess2"/>
    <dgm:cxn modelId="{D69180B4-9303-4CC4-9C64-BD169805654B}" type="presParOf" srcId="{9AE6924F-D0D8-42FF-98CB-05BFBE94A41A}" destId="{A3A626A8-6B36-49B5-BA81-0B4A01AF894E}" srcOrd="1" destOrd="0" presId="urn:microsoft.com/office/officeart/2005/8/layout/lProcess2"/>
    <dgm:cxn modelId="{E1C23799-93CD-43F6-B39C-7D71C0E511B8}" type="presParOf" srcId="{9AE6924F-D0D8-42FF-98CB-05BFBE94A41A}" destId="{9F4780AC-E46F-47A3-AA14-D2B7B2DCC70A}" srcOrd="2" destOrd="0" presId="urn:microsoft.com/office/officeart/2005/8/layout/lProcess2"/>
    <dgm:cxn modelId="{5AD1DED6-9B2D-4956-8696-2102C50F2E18}" type="presParOf" srcId="{9F4780AC-E46F-47A3-AA14-D2B7B2DCC70A}" destId="{03D88574-515F-494B-AE39-3C10C4739427}" srcOrd="0" destOrd="0" presId="urn:microsoft.com/office/officeart/2005/8/layout/lProcess2"/>
    <dgm:cxn modelId="{65AEA6B0-1580-4897-9EE5-BF31BCD067C2}" type="presParOf" srcId="{03D88574-515F-494B-AE39-3C10C4739427}" destId="{71BFE3E0-89AE-4348-A7BF-2E1252BFC8BC}" srcOrd="0" destOrd="0" presId="urn:microsoft.com/office/officeart/2005/8/layout/lProcess2"/>
    <dgm:cxn modelId="{2371DF40-B408-47CD-A6C8-D3464E89ABD5}" type="presParOf" srcId="{B2B0A80D-B631-49DD-99A8-916C8F7A25D5}" destId="{9273154A-B3FC-4090-BB72-4ECA67E7E028}" srcOrd="3" destOrd="0" presId="urn:microsoft.com/office/officeart/2005/8/layout/lProcess2"/>
    <dgm:cxn modelId="{F70CA86F-D91A-4343-ACFF-15390E9974FA}" type="presParOf" srcId="{B2B0A80D-B631-49DD-99A8-916C8F7A25D5}" destId="{3E6EC83C-1678-4437-911B-F088135B6E5C}" srcOrd="4" destOrd="0" presId="urn:microsoft.com/office/officeart/2005/8/layout/lProcess2"/>
    <dgm:cxn modelId="{D020AB24-3D0A-404A-9A44-B627586CC9BD}" type="presParOf" srcId="{3E6EC83C-1678-4437-911B-F088135B6E5C}" destId="{28601AC4-8CB0-42C7-B819-0284B709308B}" srcOrd="0" destOrd="0" presId="urn:microsoft.com/office/officeart/2005/8/layout/lProcess2"/>
    <dgm:cxn modelId="{CAA6B401-D69D-4E89-BF93-79BAD81122E9}" type="presParOf" srcId="{3E6EC83C-1678-4437-911B-F088135B6E5C}" destId="{1C42431C-8A05-4ACB-B4AB-ECF642DF37AA}" srcOrd="1" destOrd="0" presId="urn:microsoft.com/office/officeart/2005/8/layout/lProcess2"/>
    <dgm:cxn modelId="{1A2F1904-DFD4-4691-B50C-CDADEBC26EB1}" type="presParOf" srcId="{3E6EC83C-1678-4437-911B-F088135B6E5C}" destId="{0FA2BDBF-4195-4501-A320-51D11C87C2A8}" srcOrd="2" destOrd="0" presId="urn:microsoft.com/office/officeart/2005/8/layout/lProcess2"/>
    <dgm:cxn modelId="{22406C40-85DA-4210-94F4-736D22217222}" type="presParOf" srcId="{0FA2BDBF-4195-4501-A320-51D11C87C2A8}" destId="{8A591D35-F7B4-450A-B3F4-E101C7668310}" srcOrd="0" destOrd="0" presId="urn:microsoft.com/office/officeart/2005/8/layout/lProcess2"/>
    <dgm:cxn modelId="{48D45A3A-88F2-497F-9FDA-631DF52A2404}" type="presParOf" srcId="{8A591D35-F7B4-450A-B3F4-E101C7668310}" destId="{CDF70876-3DF4-4E8A-8A01-3070F043E983}"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0EE992-D166-4CE9-AB2B-9A357C76A8B1}">
      <dsp:nvSpPr>
        <dsp:cNvPr id="0" name=""/>
        <dsp:cNvSpPr/>
      </dsp:nvSpPr>
      <dsp:spPr>
        <a:xfrm rot="5400000">
          <a:off x="4927803" y="-1795535"/>
          <a:ext cx="133664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smtClean="0"/>
            <a:t>Biodiversidad</a:t>
          </a:r>
          <a:endParaRPr lang="es-EC" sz="2800" kern="1200" dirty="0"/>
        </a:p>
      </dsp:txBody>
      <dsp:txXfrm rot="5400000">
        <a:off x="4927803" y="-1795535"/>
        <a:ext cx="1336648" cy="5266944"/>
      </dsp:txXfrm>
    </dsp:sp>
    <dsp:sp modelId="{281EF968-DB63-4BCF-BF56-5C02B23C86A3}">
      <dsp:nvSpPr>
        <dsp:cNvPr id="0" name=""/>
        <dsp:cNvSpPr/>
      </dsp:nvSpPr>
      <dsp:spPr>
        <a:xfrm>
          <a:off x="0" y="2531"/>
          <a:ext cx="2962656" cy="1670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t>Ecuador</a:t>
          </a:r>
          <a:endParaRPr lang="es-EC" sz="3200" kern="1200" dirty="0"/>
        </a:p>
      </dsp:txBody>
      <dsp:txXfrm>
        <a:off x="0" y="2531"/>
        <a:ext cx="2962656" cy="1670810"/>
      </dsp:txXfrm>
    </dsp:sp>
    <dsp:sp modelId="{0FF91C0C-167A-4EA8-BBC4-61949530ABC6}">
      <dsp:nvSpPr>
        <dsp:cNvPr id="0" name=""/>
        <dsp:cNvSpPr/>
      </dsp:nvSpPr>
      <dsp:spPr>
        <a:xfrm rot="5400000">
          <a:off x="4927803" y="-41184"/>
          <a:ext cx="133664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smtClean="0"/>
            <a:t>Microcuencas y vertientes</a:t>
          </a:r>
          <a:endParaRPr lang="es-EC" sz="2800" kern="1200" dirty="0"/>
        </a:p>
        <a:p>
          <a:pPr marL="285750" lvl="1" indent="-285750" algn="l" defTabSz="1244600">
            <a:lnSpc>
              <a:spcPct val="90000"/>
            </a:lnSpc>
            <a:spcBef>
              <a:spcPct val="0"/>
            </a:spcBef>
            <a:spcAft>
              <a:spcPct val="15000"/>
            </a:spcAft>
            <a:buChar char="••"/>
          </a:pPr>
          <a:r>
            <a:rPr lang="es-EC" sz="2800" kern="1200" dirty="0" smtClean="0"/>
            <a:t>Presión económica, social.</a:t>
          </a:r>
          <a:endParaRPr lang="es-EC" sz="2800" kern="1200" dirty="0"/>
        </a:p>
      </dsp:txBody>
      <dsp:txXfrm rot="5400000">
        <a:off x="4927803" y="-41184"/>
        <a:ext cx="1336648" cy="5266944"/>
      </dsp:txXfrm>
    </dsp:sp>
    <dsp:sp modelId="{40AE79E3-359F-4973-B937-D252F4E06426}">
      <dsp:nvSpPr>
        <dsp:cNvPr id="0" name=""/>
        <dsp:cNvSpPr/>
      </dsp:nvSpPr>
      <dsp:spPr>
        <a:xfrm>
          <a:off x="0" y="1756882"/>
          <a:ext cx="2962656" cy="1670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t>Antonio Ante</a:t>
          </a:r>
          <a:endParaRPr lang="es-EC" sz="3200" kern="1200" dirty="0"/>
        </a:p>
      </dsp:txBody>
      <dsp:txXfrm>
        <a:off x="0" y="1756882"/>
        <a:ext cx="2962656" cy="1670810"/>
      </dsp:txXfrm>
    </dsp:sp>
    <dsp:sp modelId="{DEF6050A-AE0C-4BEF-AA5D-7112ADE253CB}">
      <dsp:nvSpPr>
        <dsp:cNvPr id="0" name=""/>
        <dsp:cNvSpPr/>
      </dsp:nvSpPr>
      <dsp:spPr>
        <a:xfrm rot="5400000">
          <a:off x="4927803" y="1713167"/>
          <a:ext cx="133664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smtClean="0"/>
            <a:t>Estado actual</a:t>
          </a:r>
          <a:endParaRPr lang="es-EC" sz="2800" kern="1200" dirty="0"/>
        </a:p>
        <a:p>
          <a:pPr marL="285750" lvl="1" indent="-285750" algn="l" defTabSz="1244600">
            <a:lnSpc>
              <a:spcPct val="90000"/>
            </a:lnSpc>
            <a:spcBef>
              <a:spcPct val="0"/>
            </a:spcBef>
            <a:spcAft>
              <a:spcPct val="15000"/>
            </a:spcAft>
            <a:buChar char="••"/>
          </a:pPr>
          <a:r>
            <a:rPr lang="es-EC" sz="2800" kern="1200" dirty="0" smtClean="0"/>
            <a:t>Brindar información</a:t>
          </a:r>
          <a:endParaRPr lang="es-EC" sz="2800" kern="1200" dirty="0"/>
        </a:p>
      </dsp:txBody>
      <dsp:txXfrm rot="5400000">
        <a:off x="4927803" y="1713167"/>
        <a:ext cx="1336648" cy="5266944"/>
      </dsp:txXfrm>
    </dsp:sp>
    <dsp:sp modelId="{69DBD62D-E3EB-4C87-829A-CE8B3D1E6727}">
      <dsp:nvSpPr>
        <dsp:cNvPr id="0" name=""/>
        <dsp:cNvSpPr/>
      </dsp:nvSpPr>
      <dsp:spPr>
        <a:xfrm>
          <a:off x="0" y="3456381"/>
          <a:ext cx="2962656" cy="1670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t>Diagnostico</a:t>
          </a:r>
          <a:endParaRPr lang="es-EC" sz="3200" kern="1200" dirty="0"/>
        </a:p>
      </dsp:txBody>
      <dsp:txXfrm>
        <a:off x="0" y="3456381"/>
        <a:ext cx="2962656" cy="16708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15B504-B9ED-418B-B4BA-47BE89DB6CE0}">
      <dsp:nvSpPr>
        <dsp:cNvPr id="0" name=""/>
        <dsp:cNvSpPr/>
      </dsp:nvSpPr>
      <dsp:spPr>
        <a:xfrm>
          <a:off x="1004" y="0"/>
          <a:ext cx="2611933" cy="5473700"/>
        </a:xfrm>
        <a:prstGeom prst="roundRect">
          <a:avLst>
            <a:gd name="adj" fmla="val 10000"/>
          </a:avLst>
        </a:prstGeom>
        <a:solidFill>
          <a:schemeClr val="accent1">
            <a:tint val="40000"/>
            <a:hueOff val="0"/>
            <a:satOff val="0"/>
            <a:lumOff val="0"/>
            <a:alphaOff val="0"/>
          </a:schemeClr>
        </a:solid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C" sz="3500" b="1" kern="1200" dirty="0" smtClean="0"/>
            <a:t>Materiales de campo</a:t>
          </a:r>
          <a:endParaRPr lang="es-EC" sz="3500" kern="1200" dirty="0"/>
        </a:p>
      </dsp:txBody>
      <dsp:txXfrm>
        <a:off x="1004" y="0"/>
        <a:ext cx="2611933" cy="1642110"/>
      </dsp:txXfrm>
    </dsp:sp>
    <dsp:sp modelId="{EBF10CA4-9610-4C27-A07E-04990862288C}">
      <dsp:nvSpPr>
        <dsp:cNvPr id="0" name=""/>
        <dsp:cNvSpPr/>
      </dsp:nvSpPr>
      <dsp:spPr>
        <a:xfrm>
          <a:off x="262197" y="1642460"/>
          <a:ext cx="2089546" cy="3557204"/>
        </a:xfrm>
        <a:prstGeom prst="roundRect">
          <a:avLst>
            <a:gd name="adj" fmla="val 10000"/>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smtClean="0"/>
            <a:t>Flexómetro</a:t>
          </a:r>
        </a:p>
        <a:p>
          <a:pPr lvl="0" algn="ctr" defTabSz="800100">
            <a:lnSpc>
              <a:spcPct val="90000"/>
            </a:lnSpc>
            <a:spcBef>
              <a:spcPct val="0"/>
            </a:spcBef>
            <a:spcAft>
              <a:spcPct val="35000"/>
            </a:spcAft>
          </a:pPr>
          <a:r>
            <a:rPr lang="es-EC" sz="1800" kern="1200" dirty="0" smtClean="0"/>
            <a:t>Cinta diamétrica</a:t>
          </a:r>
        </a:p>
        <a:p>
          <a:pPr lvl="0" algn="ctr" defTabSz="800100">
            <a:lnSpc>
              <a:spcPct val="90000"/>
            </a:lnSpc>
            <a:spcBef>
              <a:spcPct val="0"/>
            </a:spcBef>
            <a:spcAft>
              <a:spcPct val="35000"/>
            </a:spcAft>
          </a:pPr>
          <a:r>
            <a:rPr lang="es-EC" sz="1800" kern="1200" dirty="0" smtClean="0"/>
            <a:t>Pelotas pequeñas</a:t>
          </a:r>
        </a:p>
        <a:p>
          <a:pPr lvl="0" algn="ctr" defTabSz="800100">
            <a:lnSpc>
              <a:spcPct val="90000"/>
            </a:lnSpc>
            <a:spcBef>
              <a:spcPct val="0"/>
            </a:spcBef>
            <a:spcAft>
              <a:spcPct val="35000"/>
            </a:spcAft>
          </a:pPr>
          <a:r>
            <a:rPr lang="es-EC" sz="1800" kern="1200" dirty="0" smtClean="0"/>
            <a:t>Cronometro</a:t>
          </a:r>
        </a:p>
        <a:p>
          <a:pPr lvl="0" algn="ctr" defTabSz="800100">
            <a:lnSpc>
              <a:spcPct val="90000"/>
            </a:lnSpc>
            <a:spcBef>
              <a:spcPct val="0"/>
            </a:spcBef>
            <a:spcAft>
              <a:spcPct val="35000"/>
            </a:spcAft>
          </a:pPr>
          <a:r>
            <a:rPr lang="es-EC" sz="1800" kern="1200" dirty="0" smtClean="0"/>
            <a:t>Libreta de campo</a:t>
          </a:r>
        </a:p>
        <a:p>
          <a:pPr lvl="0" algn="ctr" defTabSz="800100">
            <a:lnSpc>
              <a:spcPct val="90000"/>
            </a:lnSpc>
            <a:spcBef>
              <a:spcPct val="0"/>
            </a:spcBef>
            <a:spcAft>
              <a:spcPct val="35000"/>
            </a:spcAft>
          </a:pPr>
          <a:r>
            <a:rPr lang="es-EC" sz="1800" kern="1200" dirty="0" smtClean="0"/>
            <a:t>Formulario de encuesta</a:t>
          </a:r>
        </a:p>
        <a:p>
          <a:pPr lvl="0" algn="ctr" defTabSz="800100">
            <a:lnSpc>
              <a:spcPct val="90000"/>
            </a:lnSpc>
            <a:spcBef>
              <a:spcPct val="0"/>
            </a:spcBef>
            <a:spcAft>
              <a:spcPct val="35000"/>
            </a:spcAft>
          </a:pPr>
          <a:r>
            <a:rPr lang="es-EC" sz="1800" kern="1200" dirty="0" smtClean="0"/>
            <a:t>Tablero</a:t>
          </a:r>
          <a:endParaRPr lang="es-EC" sz="1800" kern="1200" dirty="0"/>
        </a:p>
      </dsp:txBody>
      <dsp:txXfrm>
        <a:off x="262197" y="1642460"/>
        <a:ext cx="2089546" cy="3557204"/>
      </dsp:txXfrm>
    </dsp:sp>
    <dsp:sp modelId="{F61B6288-D02C-4D3C-AEEB-2F54E29C656B}">
      <dsp:nvSpPr>
        <dsp:cNvPr id="0" name=""/>
        <dsp:cNvSpPr/>
      </dsp:nvSpPr>
      <dsp:spPr>
        <a:xfrm>
          <a:off x="2808833" y="0"/>
          <a:ext cx="2611933" cy="5473700"/>
        </a:xfrm>
        <a:prstGeom prst="roundRect">
          <a:avLst>
            <a:gd name="adj" fmla="val 10000"/>
          </a:avLst>
        </a:prstGeom>
        <a:solidFill>
          <a:schemeClr val="accent1">
            <a:tint val="40000"/>
            <a:hueOff val="0"/>
            <a:satOff val="0"/>
            <a:lumOff val="0"/>
            <a:alphaOff val="0"/>
          </a:schemeClr>
        </a:solid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C" sz="3500" b="1" kern="1200" dirty="0" smtClean="0"/>
            <a:t>Materiales de oficina</a:t>
          </a:r>
          <a:endParaRPr lang="es-EC" sz="3500" kern="1200" dirty="0"/>
        </a:p>
      </dsp:txBody>
      <dsp:txXfrm>
        <a:off x="2808833" y="0"/>
        <a:ext cx="2611933" cy="1642110"/>
      </dsp:txXfrm>
    </dsp:sp>
    <dsp:sp modelId="{71BFE3E0-89AE-4348-A7BF-2E1252BFC8BC}">
      <dsp:nvSpPr>
        <dsp:cNvPr id="0" name=""/>
        <dsp:cNvSpPr/>
      </dsp:nvSpPr>
      <dsp:spPr>
        <a:xfrm>
          <a:off x="3070026" y="1643096"/>
          <a:ext cx="2089546" cy="3555932"/>
        </a:xfrm>
        <a:prstGeom prst="roundRect">
          <a:avLst>
            <a:gd name="adj" fmla="val 10000"/>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smtClean="0"/>
            <a:t>Material de escritorio</a:t>
          </a:r>
        </a:p>
        <a:p>
          <a:pPr lvl="0" algn="ctr" defTabSz="800100">
            <a:lnSpc>
              <a:spcPct val="90000"/>
            </a:lnSpc>
            <a:spcBef>
              <a:spcPct val="0"/>
            </a:spcBef>
            <a:spcAft>
              <a:spcPct val="35000"/>
            </a:spcAft>
          </a:pPr>
          <a:r>
            <a:rPr lang="es-EC" sz="1800" kern="1200" dirty="0" smtClean="0"/>
            <a:t>Imágenes satelitales</a:t>
          </a:r>
        </a:p>
        <a:p>
          <a:pPr lvl="0" algn="ctr" defTabSz="800100">
            <a:lnSpc>
              <a:spcPct val="90000"/>
            </a:lnSpc>
            <a:spcBef>
              <a:spcPct val="0"/>
            </a:spcBef>
            <a:spcAft>
              <a:spcPct val="35000"/>
            </a:spcAft>
          </a:pPr>
          <a:r>
            <a:rPr lang="es-EC" sz="1800" kern="1200" dirty="0" smtClean="0"/>
            <a:t>Fotografías aéreas</a:t>
          </a:r>
        </a:p>
        <a:p>
          <a:pPr lvl="0" algn="ctr" defTabSz="800100">
            <a:lnSpc>
              <a:spcPct val="90000"/>
            </a:lnSpc>
            <a:spcBef>
              <a:spcPct val="0"/>
            </a:spcBef>
            <a:spcAft>
              <a:spcPct val="35000"/>
            </a:spcAft>
          </a:pPr>
          <a:r>
            <a:rPr lang="es-EC" sz="1800" kern="1200" dirty="0" smtClean="0"/>
            <a:t>Mapas topográficos</a:t>
          </a:r>
        </a:p>
        <a:p>
          <a:pPr lvl="0" algn="ctr" defTabSz="800100">
            <a:lnSpc>
              <a:spcPct val="90000"/>
            </a:lnSpc>
            <a:spcBef>
              <a:spcPct val="0"/>
            </a:spcBef>
            <a:spcAft>
              <a:spcPct val="35000"/>
            </a:spcAft>
          </a:pPr>
          <a:endParaRPr lang="es-EC" sz="1800" kern="1200" dirty="0"/>
        </a:p>
      </dsp:txBody>
      <dsp:txXfrm>
        <a:off x="3070026" y="1643096"/>
        <a:ext cx="2089546" cy="3555932"/>
      </dsp:txXfrm>
    </dsp:sp>
    <dsp:sp modelId="{28601AC4-8CB0-42C7-B819-0284B709308B}">
      <dsp:nvSpPr>
        <dsp:cNvPr id="0" name=""/>
        <dsp:cNvSpPr/>
      </dsp:nvSpPr>
      <dsp:spPr>
        <a:xfrm>
          <a:off x="5616661" y="0"/>
          <a:ext cx="2611933" cy="5473700"/>
        </a:xfrm>
        <a:prstGeom prst="roundRect">
          <a:avLst>
            <a:gd name="adj" fmla="val 10000"/>
          </a:avLst>
        </a:prstGeom>
        <a:solidFill>
          <a:schemeClr val="accent1">
            <a:tint val="40000"/>
            <a:hueOff val="0"/>
            <a:satOff val="0"/>
            <a:lumOff val="0"/>
            <a:alphaOff val="0"/>
          </a:schemeClr>
        </a:solid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C" sz="3500" b="1" kern="1200" dirty="0" smtClean="0"/>
            <a:t>Equipo</a:t>
          </a:r>
          <a:endParaRPr lang="es-EC" sz="3500" kern="1200" dirty="0"/>
        </a:p>
      </dsp:txBody>
      <dsp:txXfrm>
        <a:off x="5616661" y="0"/>
        <a:ext cx="2611933" cy="1642110"/>
      </dsp:txXfrm>
    </dsp:sp>
    <dsp:sp modelId="{CDF70876-3DF4-4E8A-8A01-3070F043E983}">
      <dsp:nvSpPr>
        <dsp:cNvPr id="0" name=""/>
        <dsp:cNvSpPr/>
      </dsp:nvSpPr>
      <dsp:spPr>
        <a:xfrm>
          <a:off x="5877855" y="1642110"/>
          <a:ext cx="2089546" cy="3557905"/>
        </a:xfrm>
        <a:prstGeom prst="roundRect">
          <a:avLst>
            <a:gd name="adj" fmla="val 10000"/>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smtClean="0"/>
            <a:t>GPS</a:t>
          </a:r>
        </a:p>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r>
            <a:rPr lang="es-EC" sz="1800" kern="1200" dirty="0" smtClean="0"/>
            <a:t>Computadora</a:t>
          </a:r>
        </a:p>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r>
            <a:rPr lang="es-EC" sz="1800" kern="1200" dirty="0" smtClean="0"/>
            <a:t>Cámara fotográfica</a:t>
          </a:r>
        </a:p>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endParaRPr lang="es-EC" sz="1800" kern="1200" dirty="0"/>
        </a:p>
      </dsp:txBody>
      <dsp:txXfrm>
        <a:off x="5877855" y="1642110"/>
        <a:ext cx="2089546" cy="35579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89F6A45B-105B-4947-81AB-EA7213E27C88}" type="datetimeFigureOut">
              <a:rPr lang="es-EC" smtClean="0"/>
              <a:pPr/>
              <a:t>19/07/2015</a:t>
            </a:fld>
            <a:endParaRPr lang="es-EC"/>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C"/>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CDC6EC1-7307-4F44-B04B-A38A94CA6390}"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9F6A45B-105B-4947-81AB-EA7213E27C88}" type="datetimeFigureOut">
              <a:rPr lang="es-EC" smtClean="0"/>
              <a:pPr/>
              <a:t>19/07/2015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CDC6EC1-7307-4F44-B04B-A38A94CA6390}"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9F6A45B-105B-4947-81AB-EA7213E27C88}" type="datetimeFigureOut">
              <a:rPr lang="es-EC" smtClean="0"/>
              <a:pPr/>
              <a:t>19/07/2015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CDC6EC1-7307-4F44-B04B-A38A94CA6390}"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89F6A45B-105B-4947-81AB-EA7213E27C88}" type="datetimeFigureOut">
              <a:rPr lang="es-EC" smtClean="0"/>
              <a:pPr/>
              <a:t>19/07/2015</a:t>
            </a:fld>
            <a:endParaRPr lang="es-EC"/>
          </a:p>
        </p:txBody>
      </p:sp>
      <p:sp>
        <p:nvSpPr>
          <p:cNvPr id="5" name="4 Marcador de pie de página"/>
          <p:cNvSpPr>
            <a:spLocks noGrp="1"/>
          </p:cNvSpPr>
          <p:nvPr>
            <p:ph type="ftr" sz="quarter" idx="11"/>
          </p:nvPr>
        </p:nvSpPr>
        <p:spPr>
          <a:xfrm>
            <a:off x="457200" y="6480969"/>
            <a:ext cx="4260056" cy="300831"/>
          </a:xfrm>
        </p:spPr>
        <p:txBody>
          <a:bodyPr/>
          <a:lstStyle/>
          <a:p>
            <a:endParaRPr lang="es-EC"/>
          </a:p>
        </p:txBody>
      </p:sp>
      <p:sp>
        <p:nvSpPr>
          <p:cNvPr id="6" name="5 Marcador de número de diapositiva"/>
          <p:cNvSpPr>
            <a:spLocks noGrp="1"/>
          </p:cNvSpPr>
          <p:nvPr>
            <p:ph type="sldNum" sz="quarter" idx="12"/>
          </p:nvPr>
        </p:nvSpPr>
        <p:spPr/>
        <p:txBody>
          <a:bodyPr/>
          <a:lstStyle/>
          <a:p>
            <a:fld id="{CCDC6EC1-7307-4F44-B04B-A38A94CA6390}"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89F6A45B-105B-4947-81AB-EA7213E27C88}" type="datetimeFigureOut">
              <a:rPr lang="es-EC" smtClean="0"/>
              <a:pPr/>
              <a:t>19/07/2015</a:t>
            </a:fld>
            <a:endParaRPr lang="es-EC"/>
          </a:p>
        </p:txBody>
      </p:sp>
      <p:sp>
        <p:nvSpPr>
          <p:cNvPr id="5" name="4 Marcador de pie de página"/>
          <p:cNvSpPr>
            <a:spLocks noGrp="1"/>
          </p:cNvSpPr>
          <p:nvPr>
            <p:ph type="ftr" sz="quarter" idx="11"/>
          </p:nvPr>
        </p:nvSpPr>
        <p:spPr>
          <a:xfrm>
            <a:off x="2619376" y="6480969"/>
            <a:ext cx="4260056" cy="300831"/>
          </a:xfrm>
        </p:spPr>
        <p:txBody>
          <a:bodyPr/>
          <a:lstStyle/>
          <a:p>
            <a:endParaRPr lang="es-EC"/>
          </a:p>
        </p:txBody>
      </p:sp>
      <p:sp>
        <p:nvSpPr>
          <p:cNvPr id="6" name="5 Marcador de número de diapositiva"/>
          <p:cNvSpPr>
            <a:spLocks noGrp="1"/>
          </p:cNvSpPr>
          <p:nvPr>
            <p:ph type="sldNum" sz="quarter" idx="12"/>
          </p:nvPr>
        </p:nvSpPr>
        <p:spPr>
          <a:xfrm>
            <a:off x="8451056" y="809624"/>
            <a:ext cx="502920" cy="300831"/>
          </a:xfrm>
        </p:spPr>
        <p:txBody>
          <a:bodyPr/>
          <a:lstStyle/>
          <a:p>
            <a:fld id="{CCDC6EC1-7307-4F44-B04B-A38A94CA6390}" type="slidenum">
              <a:rPr lang="es-EC" smtClean="0"/>
              <a:pPr/>
              <a:t>‹Nº›</a:t>
            </a:fld>
            <a:endParaRPr lang="es-EC"/>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89F6A45B-105B-4947-81AB-EA7213E27C88}" type="datetimeFigureOut">
              <a:rPr lang="es-EC" smtClean="0"/>
              <a:pPr/>
              <a:t>19/07/2015</a:t>
            </a:fld>
            <a:endParaRPr lang="es-EC"/>
          </a:p>
        </p:txBody>
      </p:sp>
      <p:sp>
        <p:nvSpPr>
          <p:cNvPr id="6" name="5 Marcador de pie de página"/>
          <p:cNvSpPr>
            <a:spLocks noGrp="1"/>
          </p:cNvSpPr>
          <p:nvPr>
            <p:ph type="ftr" sz="quarter" idx="11"/>
          </p:nvPr>
        </p:nvSpPr>
        <p:spPr>
          <a:xfrm>
            <a:off x="457200" y="6480969"/>
            <a:ext cx="4260056" cy="301752"/>
          </a:xfrm>
        </p:spPr>
        <p:txBody>
          <a:bodyPr/>
          <a:lstStyle/>
          <a:p>
            <a:endParaRPr lang="es-EC"/>
          </a:p>
        </p:txBody>
      </p:sp>
      <p:sp>
        <p:nvSpPr>
          <p:cNvPr id="7" name="6 Marcador de número de diapositiva"/>
          <p:cNvSpPr>
            <a:spLocks noGrp="1"/>
          </p:cNvSpPr>
          <p:nvPr>
            <p:ph type="sldNum" sz="quarter" idx="12"/>
          </p:nvPr>
        </p:nvSpPr>
        <p:spPr>
          <a:xfrm>
            <a:off x="7589520" y="6480969"/>
            <a:ext cx="502920" cy="301752"/>
          </a:xfrm>
        </p:spPr>
        <p:txBody>
          <a:bodyPr/>
          <a:lstStyle/>
          <a:p>
            <a:fld id="{CCDC6EC1-7307-4F44-B04B-A38A94CA6390}"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89F6A45B-105B-4947-81AB-EA7213E27C88}" type="datetimeFigureOut">
              <a:rPr lang="es-EC" smtClean="0"/>
              <a:pPr/>
              <a:t>19/07/2015</a:t>
            </a:fld>
            <a:endParaRPr lang="es-EC"/>
          </a:p>
        </p:txBody>
      </p:sp>
      <p:sp>
        <p:nvSpPr>
          <p:cNvPr id="8" name="7 Marcador de pie de página"/>
          <p:cNvSpPr>
            <a:spLocks noGrp="1"/>
          </p:cNvSpPr>
          <p:nvPr>
            <p:ph type="ftr" sz="quarter" idx="11"/>
          </p:nvPr>
        </p:nvSpPr>
        <p:spPr>
          <a:xfrm>
            <a:off x="457200" y="6480969"/>
            <a:ext cx="4261104" cy="301752"/>
          </a:xfrm>
        </p:spPr>
        <p:txBody>
          <a:bodyPr/>
          <a:lstStyle/>
          <a:p>
            <a:endParaRPr lang="es-EC"/>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CCDC6EC1-7307-4F44-B04B-A38A94CA639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9F6A45B-105B-4947-81AB-EA7213E27C88}" type="datetimeFigureOut">
              <a:rPr lang="es-EC" smtClean="0"/>
              <a:pPr/>
              <a:t>19/07/2015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CDC6EC1-7307-4F44-B04B-A38A94CA6390}"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89F6A45B-105B-4947-81AB-EA7213E27C88}" type="datetimeFigureOut">
              <a:rPr lang="es-EC" smtClean="0"/>
              <a:pPr/>
              <a:t>19/07/2015</a:t>
            </a:fld>
            <a:endParaRPr lang="es-EC"/>
          </a:p>
        </p:txBody>
      </p:sp>
      <p:sp>
        <p:nvSpPr>
          <p:cNvPr id="3" name="2 Marcador de pie de página"/>
          <p:cNvSpPr>
            <a:spLocks noGrp="1"/>
          </p:cNvSpPr>
          <p:nvPr>
            <p:ph type="ftr" sz="quarter" idx="11"/>
          </p:nvPr>
        </p:nvSpPr>
        <p:spPr>
          <a:xfrm>
            <a:off x="457200" y="6481890"/>
            <a:ext cx="4260056" cy="300831"/>
          </a:xfrm>
        </p:spPr>
        <p:txBody>
          <a:bodyPr/>
          <a:lstStyle/>
          <a:p>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fld id="{CCDC6EC1-7307-4F44-B04B-A38A94CA6390}"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89F6A45B-105B-4947-81AB-EA7213E27C88}" type="datetimeFigureOut">
              <a:rPr lang="es-EC" smtClean="0"/>
              <a:pPr/>
              <a:t>19/07/2015</a:t>
            </a:fld>
            <a:endParaRPr lang="es-EC"/>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CCDC6EC1-7307-4F44-B04B-A38A94CA639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89F6A45B-105B-4947-81AB-EA7213E27C88}" type="datetimeFigureOut">
              <a:rPr lang="es-EC" smtClean="0"/>
              <a:pPr/>
              <a:t>19/07/2015</a:t>
            </a:fld>
            <a:endParaRPr lang="es-EC"/>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CCDC6EC1-7307-4F44-B04B-A38A94CA639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9F6A45B-105B-4947-81AB-EA7213E27C88}" type="datetimeFigureOut">
              <a:rPr lang="es-EC" smtClean="0"/>
              <a:pPr/>
              <a:t>19/07/2015</a:t>
            </a:fld>
            <a:endParaRPr lang="es-EC"/>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C"/>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CDC6EC1-7307-4F44-B04B-A38A94CA6390}"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file:///C:\Users\anita\Desktop\HIPERVINCULOS%20ANITA\MAPA_UBICACION_ANITA.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0544" y="332656"/>
            <a:ext cx="8062912" cy="1913657"/>
          </a:xfrm>
        </p:spPr>
        <p:txBody>
          <a:bodyPr>
            <a:normAutofit/>
          </a:bodyPr>
          <a:lstStyle/>
          <a:p>
            <a:pPr algn="ctr"/>
            <a:r>
              <a:rPr lang="es-EC" sz="3200" dirty="0" smtClean="0"/>
              <a:t>UNIVERSIDAD TECNICA DEL NORTE</a:t>
            </a:r>
            <a:br>
              <a:rPr lang="es-EC" sz="3200" dirty="0" smtClean="0"/>
            </a:br>
            <a:r>
              <a:rPr lang="es-EC" sz="2000" dirty="0" smtClean="0">
                <a:solidFill>
                  <a:schemeClr val="accent4">
                    <a:lumMod val="60000"/>
                    <a:lumOff val="40000"/>
                  </a:schemeClr>
                </a:solidFill>
              </a:rPr>
              <a:t>FACULTAD DE CIENCIAS AGROPECUARIAS YAMBIENTALES Y </a:t>
            </a:r>
            <a:r>
              <a:rPr lang="es-EC" sz="3200" dirty="0" smtClean="0"/>
              <a:t/>
            </a:r>
            <a:br>
              <a:rPr lang="es-EC" sz="3200" dirty="0" smtClean="0"/>
            </a:br>
            <a:r>
              <a:rPr lang="es-EC" sz="2400" dirty="0" smtClean="0">
                <a:solidFill>
                  <a:schemeClr val="accent3">
                    <a:lumMod val="20000"/>
                    <a:lumOff val="80000"/>
                  </a:schemeClr>
                </a:solidFill>
              </a:rPr>
              <a:t>CARRERA DE INGENIERIA AMBIENTAL</a:t>
            </a:r>
            <a:endParaRPr lang="es-EC" sz="2400" dirty="0">
              <a:solidFill>
                <a:schemeClr val="accent3">
                  <a:lumMod val="20000"/>
                  <a:lumOff val="80000"/>
                </a:schemeClr>
              </a:solidFill>
            </a:endParaRPr>
          </a:p>
        </p:txBody>
      </p:sp>
      <p:sp>
        <p:nvSpPr>
          <p:cNvPr id="3" name="2 Subtítulo"/>
          <p:cNvSpPr>
            <a:spLocks noGrp="1"/>
          </p:cNvSpPr>
          <p:nvPr>
            <p:ph type="subTitle" idx="1"/>
          </p:nvPr>
        </p:nvSpPr>
        <p:spPr>
          <a:xfrm>
            <a:off x="540544" y="2250280"/>
            <a:ext cx="8062912" cy="4419080"/>
          </a:xfrm>
        </p:spPr>
        <p:txBody>
          <a:bodyPr>
            <a:normAutofit lnSpcReduction="10000"/>
          </a:bodyPr>
          <a:lstStyle/>
          <a:p>
            <a:pPr algn="just"/>
            <a:endParaRPr lang="es-EC" b="1" dirty="0" smtClean="0"/>
          </a:p>
          <a:p>
            <a:pPr algn="just"/>
            <a:endParaRPr lang="es-EC" b="1" dirty="0" smtClean="0"/>
          </a:p>
          <a:p>
            <a:pPr algn="just"/>
            <a:r>
              <a:rPr lang="es-EC" b="1" dirty="0" smtClean="0"/>
              <a:t>“DIAGNÓSTICO BIOFÍSICO Y SOCIO-ECONÓMICO DE LA VERTIENTE SANTA MARTHA, CANTÓN ANTONIO ANTE.”</a:t>
            </a:r>
          </a:p>
          <a:p>
            <a:pPr algn="just"/>
            <a:endParaRPr lang="es-EC" b="1" dirty="0" smtClean="0"/>
          </a:p>
          <a:p>
            <a:pPr algn="just"/>
            <a:r>
              <a:rPr lang="es-EC" sz="2400" b="1" dirty="0" smtClean="0">
                <a:solidFill>
                  <a:schemeClr val="accent2">
                    <a:lumMod val="60000"/>
                    <a:lumOff val="40000"/>
                  </a:schemeClr>
                </a:solidFill>
              </a:rPr>
              <a:t>    AUTORA:				     DIRECTORA</a:t>
            </a:r>
          </a:p>
          <a:p>
            <a:pPr algn="just"/>
            <a:r>
              <a:rPr lang="es-EC" sz="2400" b="1" dirty="0" smtClean="0">
                <a:solidFill>
                  <a:schemeClr val="accent2">
                    <a:lumMod val="60000"/>
                    <a:lumOff val="40000"/>
                  </a:schemeClr>
                </a:solidFill>
              </a:rPr>
              <a:t>ANA CHÁVEZ		        ING. MARIA VIZCAÍNO</a:t>
            </a:r>
            <a:endParaRPr lang="es-EC" sz="2400" dirty="0" smtClean="0">
              <a:solidFill>
                <a:schemeClr val="accent2">
                  <a:lumMod val="60000"/>
                  <a:lumOff val="40000"/>
                </a:schemeClr>
              </a:solidFill>
            </a:endParaRPr>
          </a:p>
          <a:p>
            <a:pPr algn="ctr"/>
            <a:endParaRPr lang="es-EC" dirty="0" smtClean="0"/>
          </a:p>
          <a:p>
            <a:pPr algn="ctr"/>
            <a:r>
              <a:rPr lang="es-EC" dirty="0" smtClean="0">
                <a:solidFill>
                  <a:srgbClr val="FF33CC"/>
                </a:solidFill>
              </a:rPr>
              <a:t>2015</a:t>
            </a:r>
            <a:endParaRPr lang="es-EC" dirty="0">
              <a:solidFill>
                <a:srgbClr val="FF33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
            </a:r>
            <a:br>
              <a:rPr lang="es-ES" b="1" dirty="0" smtClean="0"/>
            </a:br>
            <a:r>
              <a:rPr lang="es-ES" b="1" dirty="0" smtClean="0"/>
              <a:t>Caracterización biofísica</a:t>
            </a:r>
            <a:br>
              <a:rPr lang="es-ES" b="1" dirty="0" smtClean="0"/>
            </a:br>
            <a:r>
              <a:rPr lang="es-ES" b="1" dirty="0" smtClean="0"/>
              <a:t>Componentes abióticos </a:t>
            </a:r>
            <a:br>
              <a:rPr lang="es-ES" b="1" dirty="0" smtClean="0"/>
            </a:br>
            <a:r>
              <a:rPr lang="es-EC" b="1" dirty="0" smtClean="0"/>
              <a:t/>
            </a:r>
            <a:br>
              <a:rPr lang="es-EC" b="1" dirty="0" smtClean="0"/>
            </a:br>
            <a:endParaRPr lang="es-EC" dirty="0"/>
          </a:p>
        </p:txBody>
      </p:sp>
      <p:sp>
        <p:nvSpPr>
          <p:cNvPr id="3" name="2 Marcador de contenido"/>
          <p:cNvSpPr>
            <a:spLocks noGrp="1"/>
          </p:cNvSpPr>
          <p:nvPr>
            <p:ph idx="1"/>
          </p:nvPr>
        </p:nvSpPr>
        <p:spPr>
          <a:xfrm>
            <a:off x="457200" y="1196752"/>
            <a:ext cx="8229600" cy="5258056"/>
          </a:xfrm>
        </p:spPr>
        <p:txBody>
          <a:bodyPr>
            <a:normAutofit lnSpcReduction="10000"/>
          </a:bodyPr>
          <a:lstStyle/>
          <a:p>
            <a:r>
              <a:rPr lang="es-ES" b="1" dirty="0" smtClean="0"/>
              <a:t>Geología y geomorfología: </a:t>
            </a:r>
            <a:r>
              <a:rPr lang="es-MX" sz="2800" dirty="0" smtClean="0"/>
              <a:t>Inseptisol, suelo volcánico, relieve de 5 % </a:t>
            </a:r>
            <a:endParaRPr lang="es-ES" b="1" dirty="0" smtClean="0"/>
          </a:p>
          <a:p>
            <a:r>
              <a:rPr lang="es-EC" b="1" dirty="0" smtClean="0"/>
              <a:t>Clima</a:t>
            </a:r>
            <a:r>
              <a:rPr lang="es-EC" b="1" dirty="0" smtClean="0"/>
              <a:t>: </a:t>
            </a:r>
            <a:r>
              <a:rPr lang="es-EC" dirty="0" smtClean="0"/>
              <a:t>Ecuatorial Mesotermico </a:t>
            </a:r>
            <a:r>
              <a:rPr lang="es-EC" dirty="0" smtClean="0"/>
              <a:t>Semi-humedo, la temperatura oscila ente 10</a:t>
            </a:r>
            <a:r>
              <a:rPr lang="es-ES_tradnl" dirty="0" smtClean="0"/>
              <a:t>°C  </a:t>
            </a:r>
            <a:r>
              <a:rPr lang="es-ES_tradnl" dirty="0" smtClean="0"/>
              <a:t>hasta los  </a:t>
            </a:r>
            <a:r>
              <a:rPr lang="es-ES_tradnl" dirty="0" smtClean="0"/>
              <a:t>20</a:t>
            </a:r>
            <a:r>
              <a:rPr lang="es-ES_tradnl" dirty="0" smtClean="0"/>
              <a:t>°C</a:t>
            </a:r>
            <a:r>
              <a:rPr lang="es-ES_tradnl" dirty="0" smtClean="0"/>
              <a:t>, precipitación desde los 750mm hasta los  </a:t>
            </a:r>
            <a:r>
              <a:rPr lang="es-ES_tradnl" dirty="0" smtClean="0"/>
              <a:t>1000mm</a:t>
            </a:r>
            <a:r>
              <a:rPr lang="es-ES" b="1" dirty="0" smtClean="0"/>
              <a:t>.</a:t>
            </a:r>
            <a:endParaRPr lang="es-ES" sz="1600" b="1" dirty="0" smtClean="0"/>
          </a:p>
          <a:p>
            <a:r>
              <a:rPr lang="es-ES" b="1" dirty="0" smtClean="0"/>
              <a:t>Uso actual de suelo: </a:t>
            </a:r>
            <a:r>
              <a:rPr lang="es-ES" dirty="0" smtClean="0"/>
              <a:t>Matorral.</a:t>
            </a:r>
            <a:endParaRPr lang="es-ES" b="1" dirty="0" smtClean="0"/>
          </a:p>
          <a:p>
            <a:r>
              <a:rPr lang="es-ES" b="1" dirty="0" smtClean="0"/>
              <a:t>Uso potencial del suelo: </a:t>
            </a:r>
            <a:r>
              <a:rPr lang="es-MX" dirty="0" smtClean="0"/>
              <a:t>potencial </a:t>
            </a:r>
            <a:r>
              <a:rPr lang="es-MX" dirty="0" smtClean="0"/>
              <a:t>forestal.</a:t>
            </a:r>
            <a:endParaRPr lang="es-ES" b="1" dirty="0" smtClean="0"/>
          </a:p>
          <a:p>
            <a:r>
              <a:rPr lang="es-ES" b="1" dirty="0" smtClean="0"/>
              <a:t>Cobertura vegetal: </a:t>
            </a:r>
            <a:r>
              <a:rPr lang="es-ES_tradnl" dirty="0" smtClean="0"/>
              <a:t>húmedo montano de los andes del norte y centro</a:t>
            </a:r>
            <a:endParaRPr lang="es-EC" dirty="0" smtClean="0"/>
          </a:p>
          <a:p>
            <a:endParaRPr lang="es-EC" dirty="0" smtClean="0"/>
          </a:p>
          <a:p>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01266"/>
          </a:xfrm>
        </p:spPr>
        <p:txBody>
          <a:bodyPr/>
          <a:lstStyle/>
          <a:p>
            <a:r>
              <a:rPr lang="es-EC" dirty="0" smtClean="0"/>
              <a:t>Parámetros Morfométricos</a:t>
            </a:r>
            <a:endParaRPr lang="es-EC" dirty="0"/>
          </a:p>
        </p:txBody>
      </p:sp>
      <p:sp>
        <p:nvSpPr>
          <p:cNvPr id="3" name="2 Marcador de contenido"/>
          <p:cNvSpPr>
            <a:spLocks noGrp="1"/>
          </p:cNvSpPr>
          <p:nvPr>
            <p:ph idx="1"/>
          </p:nvPr>
        </p:nvSpPr>
        <p:spPr>
          <a:xfrm>
            <a:off x="457200" y="1412776"/>
            <a:ext cx="8229600" cy="5042032"/>
          </a:xfrm>
        </p:spPr>
        <p:txBody>
          <a:bodyPr>
            <a:normAutofit/>
          </a:bodyPr>
          <a:lstStyle/>
          <a:p>
            <a:r>
              <a:rPr lang="es-EC" dirty="0" smtClean="0"/>
              <a:t>Área =0,02 Km</a:t>
            </a:r>
            <a:r>
              <a:rPr lang="es-EC" baseline="30000" dirty="0" smtClean="0"/>
              <a:t>2</a:t>
            </a:r>
            <a:endParaRPr lang="es-EC" dirty="0" smtClean="0"/>
          </a:p>
          <a:p>
            <a:r>
              <a:rPr lang="es-EC" dirty="0" smtClean="0"/>
              <a:t>Perímetro= 0,70 Km</a:t>
            </a:r>
          </a:p>
          <a:p>
            <a:r>
              <a:rPr lang="es-EC" dirty="0" smtClean="0"/>
              <a:t>Longitud Axial= 0,29 Km</a:t>
            </a:r>
          </a:p>
          <a:p>
            <a:r>
              <a:rPr lang="es-EC" dirty="0" smtClean="0"/>
              <a:t>Ancho Promedio= 0,24 Km</a:t>
            </a:r>
          </a:p>
          <a:p>
            <a:r>
              <a:rPr lang="es-EC" dirty="0" smtClean="0"/>
              <a:t>Coeficiente de compacidad= 1,4</a:t>
            </a:r>
          </a:p>
          <a:p>
            <a:r>
              <a:rPr lang="es-EC" dirty="0" smtClean="0"/>
              <a:t>Factor de forma= 0,83 </a:t>
            </a:r>
          </a:p>
          <a:p>
            <a:r>
              <a:rPr lang="es-EC" dirty="0" smtClean="0"/>
              <a:t>Drenaje= Perenne</a:t>
            </a:r>
          </a:p>
          <a:p>
            <a:r>
              <a:rPr lang="es-EC" dirty="0" smtClean="0"/>
              <a:t>Tipo de drenaje= Déndrico</a:t>
            </a:r>
            <a:endParaRPr lang="es-EC"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Medición del caudal</a:t>
            </a:r>
            <a:r>
              <a:rPr lang="es-EC" b="1" dirty="0" smtClean="0"/>
              <a:t/>
            </a:r>
            <a:br>
              <a:rPr lang="es-EC" b="1" dirty="0" smtClean="0"/>
            </a:br>
            <a:endParaRPr lang="es-EC" dirty="0"/>
          </a:p>
        </p:txBody>
      </p:sp>
      <p:sp>
        <p:nvSpPr>
          <p:cNvPr id="3" name="2 Marcador de contenido"/>
          <p:cNvSpPr>
            <a:spLocks noGrp="1"/>
          </p:cNvSpPr>
          <p:nvPr>
            <p:ph idx="1"/>
          </p:nvPr>
        </p:nvSpPr>
        <p:spPr>
          <a:xfrm>
            <a:off x="457200" y="1124744"/>
            <a:ext cx="8229600" cy="5330064"/>
          </a:xfrm>
        </p:spPr>
        <p:txBody>
          <a:bodyPr/>
          <a:lstStyle/>
          <a:p>
            <a:pPr algn="just">
              <a:buNone/>
            </a:pPr>
            <a:r>
              <a:rPr lang="es-EC" dirty="0" smtClean="0"/>
              <a:t>	El caudal de la vertiente santa Martha, en el mes de marzo fue de 79,16 m</a:t>
            </a:r>
            <a:r>
              <a:rPr lang="es-EC" baseline="30000" dirty="0" smtClean="0"/>
              <a:t>3</a:t>
            </a:r>
            <a:r>
              <a:rPr lang="es-EC" dirty="0" smtClean="0"/>
              <a:t>/s y en agosto fue de  61,73 m</a:t>
            </a:r>
            <a:r>
              <a:rPr lang="es-EC" baseline="30000" dirty="0" smtClean="0"/>
              <a:t>3</a:t>
            </a:r>
            <a:r>
              <a:rPr lang="es-EC" dirty="0" smtClean="0"/>
              <a:t>/s  lo que nos indica que en la época de seca hubo una disminución de  17 m</a:t>
            </a:r>
            <a:r>
              <a:rPr lang="es-EC" baseline="30000" dirty="0" smtClean="0"/>
              <a:t>3</a:t>
            </a:r>
            <a:r>
              <a:rPr lang="es-EC" dirty="0" smtClean="0"/>
              <a:t>/s</a:t>
            </a:r>
          </a:p>
          <a:p>
            <a:pPr algn="just">
              <a:buNone/>
            </a:pPr>
            <a:endParaRPr lang="es-EC" dirty="0" smtClean="0"/>
          </a:p>
          <a:p>
            <a:pPr algn="just">
              <a:buNone/>
            </a:pPr>
            <a:endParaRPr lang="es-EC" dirty="0" smtClean="0"/>
          </a:p>
          <a:p>
            <a:pPr>
              <a:buNone/>
            </a:pPr>
            <a:endParaRPr lang="es-EC" dirty="0"/>
          </a:p>
        </p:txBody>
      </p:sp>
      <p:pic>
        <p:nvPicPr>
          <p:cNvPr id="6" name="5 Imagen" descr="20140405_162647.jpg"/>
          <p:cNvPicPr>
            <a:picLocks noChangeAspect="1"/>
          </p:cNvPicPr>
          <p:nvPr/>
        </p:nvPicPr>
        <p:blipFill>
          <a:blip r:embed="rId2" cstate="print"/>
          <a:stretch>
            <a:fillRect/>
          </a:stretch>
        </p:blipFill>
        <p:spPr>
          <a:xfrm>
            <a:off x="2627784" y="3717032"/>
            <a:ext cx="4067944" cy="22882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Componentes Bióticos </a:t>
            </a:r>
            <a:r>
              <a:rPr lang="es-EC" b="1" dirty="0" smtClean="0"/>
              <a:t/>
            </a:r>
            <a:br>
              <a:rPr lang="es-EC" b="1" dirty="0" smtClean="0"/>
            </a:br>
            <a:endParaRPr lang="es-EC" dirty="0"/>
          </a:p>
        </p:txBody>
      </p:sp>
      <p:pic>
        <p:nvPicPr>
          <p:cNvPr id="1026" name="Picture 2" descr="C:\Users\anita\Desktop\descarga.jpg"/>
          <p:cNvPicPr>
            <a:picLocks noChangeAspect="1" noChangeArrowheads="1"/>
          </p:cNvPicPr>
          <p:nvPr/>
        </p:nvPicPr>
        <p:blipFill>
          <a:blip r:embed="rId2" cstate="print"/>
          <a:srcRect/>
          <a:stretch>
            <a:fillRect/>
          </a:stretch>
        </p:blipFill>
        <p:spPr bwMode="auto">
          <a:xfrm>
            <a:off x="6300192" y="1268760"/>
            <a:ext cx="2232248" cy="1828800"/>
          </a:xfrm>
          <a:prstGeom prst="rect">
            <a:avLst/>
          </a:prstGeom>
          <a:noFill/>
        </p:spPr>
      </p:pic>
      <p:pic>
        <p:nvPicPr>
          <p:cNvPr id="1027" name="Picture 3" descr="C:\Users\anita\Desktop\Chilca.JPG"/>
          <p:cNvPicPr>
            <a:picLocks noChangeAspect="1" noChangeArrowheads="1"/>
          </p:cNvPicPr>
          <p:nvPr/>
        </p:nvPicPr>
        <p:blipFill>
          <a:blip r:embed="rId3" cstate="print"/>
          <a:srcRect/>
          <a:stretch>
            <a:fillRect/>
          </a:stretch>
        </p:blipFill>
        <p:spPr bwMode="auto">
          <a:xfrm>
            <a:off x="3563888" y="1268760"/>
            <a:ext cx="2016224" cy="1921305"/>
          </a:xfrm>
          <a:prstGeom prst="rect">
            <a:avLst/>
          </a:prstGeom>
          <a:noFill/>
        </p:spPr>
      </p:pic>
      <p:pic>
        <p:nvPicPr>
          <p:cNvPr id="1028" name="Picture 4" descr="C:\Users\anita\Desktop\uña.jpg"/>
          <p:cNvPicPr>
            <a:picLocks noChangeAspect="1" noChangeArrowheads="1"/>
          </p:cNvPicPr>
          <p:nvPr/>
        </p:nvPicPr>
        <p:blipFill>
          <a:blip r:embed="rId4" cstate="print"/>
          <a:srcRect/>
          <a:stretch>
            <a:fillRect/>
          </a:stretch>
        </p:blipFill>
        <p:spPr bwMode="auto">
          <a:xfrm>
            <a:off x="827584" y="1268760"/>
            <a:ext cx="2037209" cy="1957144"/>
          </a:xfrm>
          <a:prstGeom prst="rect">
            <a:avLst/>
          </a:prstGeom>
          <a:noFill/>
        </p:spPr>
      </p:pic>
      <p:sp>
        <p:nvSpPr>
          <p:cNvPr id="7" name="6 CuadroTexto"/>
          <p:cNvSpPr txBox="1"/>
          <p:nvPr/>
        </p:nvSpPr>
        <p:spPr>
          <a:xfrm>
            <a:off x="827584" y="3356992"/>
            <a:ext cx="2016224" cy="338554"/>
          </a:xfrm>
          <a:prstGeom prst="rect">
            <a:avLst/>
          </a:prstGeom>
          <a:noFill/>
        </p:spPr>
        <p:txBody>
          <a:bodyPr wrap="square" rtlCol="0">
            <a:spAutoFit/>
          </a:bodyPr>
          <a:lstStyle/>
          <a:p>
            <a:r>
              <a:rPr lang="es-EC" sz="1600" b="1" i="1" dirty="0" smtClean="0"/>
              <a:t>Mimosa quitensis</a:t>
            </a:r>
            <a:endParaRPr lang="es-EC" sz="1600" b="1" dirty="0"/>
          </a:p>
        </p:txBody>
      </p:sp>
      <p:sp>
        <p:nvSpPr>
          <p:cNvPr id="8" name="7 CuadroTexto"/>
          <p:cNvSpPr txBox="1"/>
          <p:nvPr/>
        </p:nvSpPr>
        <p:spPr>
          <a:xfrm>
            <a:off x="3563888" y="3356992"/>
            <a:ext cx="2232248" cy="338554"/>
          </a:xfrm>
          <a:prstGeom prst="rect">
            <a:avLst/>
          </a:prstGeom>
          <a:noFill/>
        </p:spPr>
        <p:txBody>
          <a:bodyPr wrap="square" rtlCol="0">
            <a:spAutoFit/>
          </a:bodyPr>
          <a:lstStyle/>
          <a:p>
            <a:r>
              <a:rPr lang="es-ES" sz="1600" b="1" i="1" dirty="0" smtClean="0"/>
              <a:t>Baccharis prunifolia</a:t>
            </a:r>
            <a:endParaRPr lang="es-EC" sz="1600" b="1" dirty="0"/>
          </a:p>
        </p:txBody>
      </p:sp>
      <p:sp>
        <p:nvSpPr>
          <p:cNvPr id="9" name="8 CuadroTexto"/>
          <p:cNvSpPr txBox="1"/>
          <p:nvPr/>
        </p:nvSpPr>
        <p:spPr>
          <a:xfrm>
            <a:off x="6444208" y="3356992"/>
            <a:ext cx="2160240" cy="369332"/>
          </a:xfrm>
          <a:prstGeom prst="rect">
            <a:avLst/>
          </a:prstGeom>
          <a:noFill/>
        </p:spPr>
        <p:txBody>
          <a:bodyPr wrap="square" rtlCol="0">
            <a:spAutoFit/>
          </a:bodyPr>
          <a:lstStyle/>
          <a:p>
            <a:r>
              <a:rPr lang="es-EC" b="1" i="1" dirty="0" smtClean="0"/>
              <a:t>Trifolium sp </a:t>
            </a:r>
            <a:endParaRPr lang="es-EC" b="1" i="1" dirty="0"/>
          </a:p>
        </p:txBody>
      </p:sp>
      <p:pic>
        <p:nvPicPr>
          <p:cNvPr id="1029" name="Picture 5" descr="C:\Users\anita\Desktop\images.jpg"/>
          <p:cNvPicPr>
            <a:picLocks noGrp="1" noChangeAspect="1" noChangeArrowheads="1"/>
          </p:cNvPicPr>
          <p:nvPr>
            <p:ph idx="1"/>
          </p:nvPr>
        </p:nvPicPr>
        <p:blipFill>
          <a:blip r:embed="rId5" cstate="print"/>
          <a:srcRect/>
          <a:stretch>
            <a:fillRect/>
          </a:stretch>
        </p:blipFill>
        <p:spPr bwMode="auto">
          <a:xfrm>
            <a:off x="899591" y="3861048"/>
            <a:ext cx="2112215" cy="1944216"/>
          </a:xfrm>
          <a:prstGeom prst="rect">
            <a:avLst/>
          </a:prstGeom>
          <a:noFill/>
        </p:spPr>
      </p:pic>
      <p:pic>
        <p:nvPicPr>
          <p:cNvPr id="1030" name="Picture 6" descr="C:\Users\anita\Desktop\diente-de-leon.jpg"/>
          <p:cNvPicPr>
            <a:picLocks noChangeAspect="1" noChangeArrowheads="1"/>
          </p:cNvPicPr>
          <p:nvPr/>
        </p:nvPicPr>
        <p:blipFill>
          <a:blip r:embed="rId6" cstate="print"/>
          <a:srcRect/>
          <a:stretch>
            <a:fillRect/>
          </a:stretch>
        </p:blipFill>
        <p:spPr bwMode="auto">
          <a:xfrm>
            <a:off x="3491880" y="3933056"/>
            <a:ext cx="2448272" cy="1830083"/>
          </a:xfrm>
          <a:prstGeom prst="rect">
            <a:avLst/>
          </a:prstGeom>
          <a:noFill/>
        </p:spPr>
      </p:pic>
      <p:pic>
        <p:nvPicPr>
          <p:cNvPr id="1034" name="Picture 10" descr="https://encrypted-tbn1.gstatic.com/images?q=tbn:ANd9GcT1OboCekGMETaAdmI0LYzC-1NPWdfRQOG_QwzHI1GNleTgw657"/>
          <p:cNvPicPr>
            <a:picLocks noChangeAspect="1" noChangeArrowheads="1"/>
          </p:cNvPicPr>
          <p:nvPr/>
        </p:nvPicPr>
        <p:blipFill>
          <a:blip r:embed="rId7" cstate="print"/>
          <a:srcRect/>
          <a:stretch>
            <a:fillRect/>
          </a:stretch>
        </p:blipFill>
        <p:spPr bwMode="auto">
          <a:xfrm>
            <a:off x="6300192" y="3933056"/>
            <a:ext cx="2466975" cy="1847851"/>
          </a:xfrm>
          <a:prstGeom prst="rect">
            <a:avLst/>
          </a:prstGeom>
          <a:noFill/>
        </p:spPr>
      </p:pic>
      <p:sp>
        <p:nvSpPr>
          <p:cNvPr id="14" name="13 CuadroTexto"/>
          <p:cNvSpPr txBox="1"/>
          <p:nvPr/>
        </p:nvSpPr>
        <p:spPr>
          <a:xfrm>
            <a:off x="971600" y="5949280"/>
            <a:ext cx="1944216" cy="338554"/>
          </a:xfrm>
          <a:prstGeom prst="rect">
            <a:avLst/>
          </a:prstGeom>
          <a:noFill/>
        </p:spPr>
        <p:txBody>
          <a:bodyPr wrap="square" rtlCol="0">
            <a:spAutoFit/>
          </a:bodyPr>
          <a:lstStyle/>
          <a:p>
            <a:r>
              <a:rPr lang="es-EC" sz="1600" b="1" i="1" dirty="0" smtClean="0"/>
              <a:t>Alnus acuminata</a:t>
            </a:r>
            <a:r>
              <a:rPr lang="es-EC" sz="1600" b="1" dirty="0" smtClean="0"/>
              <a:t> </a:t>
            </a:r>
            <a:endParaRPr lang="es-EC" sz="1600" b="1" dirty="0"/>
          </a:p>
        </p:txBody>
      </p:sp>
      <p:sp>
        <p:nvSpPr>
          <p:cNvPr id="15" name="14 CuadroTexto"/>
          <p:cNvSpPr txBox="1"/>
          <p:nvPr/>
        </p:nvSpPr>
        <p:spPr>
          <a:xfrm>
            <a:off x="3563888" y="5949280"/>
            <a:ext cx="2448272" cy="338554"/>
          </a:xfrm>
          <a:prstGeom prst="rect">
            <a:avLst/>
          </a:prstGeom>
          <a:noFill/>
        </p:spPr>
        <p:txBody>
          <a:bodyPr wrap="square" rtlCol="0">
            <a:spAutoFit/>
          </a:bodyPr>
          <a:lstStyle/>
          <a:p>
            <a:r>
              <a:rPr lang="es-EC" sz="1600" b="1" i="1" dirty="0" smtClean="0"/>
              <a:t>Taraxacumdens leonis</a:t>
            </a:r>
            <a:r>
              <a:rPr lang="es-EC" sz="1600" b="1" dirty="0" smtClean="0"/>
              <a:t> </a:t>
            </a:r>
            <a:endParaRPr lang="es-EC" sz="1600" b="1" dirty="0"/>
          </a:p>
        </p:txBody>
      </p:sp>
      <p:sp>
        <p:nvSpPr>
          <p:cNvPr id="16" name="15 CuadroTexto"/>
          <p:cNvSpPr txBox="1"/>
          <p:nvPr/>
        </p:nvSpPr>
        <p:spPr>
          <a:xfrm>
            <a:off x="6444208" y="5949280"/>
            <a:ext cx="2376264" cy="369332"/>
          </a:xfrm>
          <a:prstGeom prst="rect">
            <a:avLst/>
          </a:prstGeom>
          <a:noFill/>
        </p:spPr>
        <p:txBody>
          <a:bodyPr wrap="square" rtlCol="0">
            <a:spAutoFit/>
          </a:bodyPr>
          <a:lstStyle/>
          <a:p>
            <a:r>
              <a:rPr lang="es-EC" b="1" i="1" dirty="0" smtClean="0"/>
              <a:t>Lantana cámara </a:t>
            </a:r>
            <a:endParaRPr lang="es-EC"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Diagnostico socioeconómico</a:t>
            </a:r>
            <a:br>
              <a:rPr lang="es-ES" b="1" dirty="0" smtClean="0"/>
            </a:br>
            <a:r>
              <a:rPr lang="es-ES" b="1" dirty="0" smtClean="0"/>
              <a:t>Encuesta socioeconómica</a:t>
            </a:r>
            <a:r>
              <a:rPr lang="es-EC" b="1" dirty="0" smtClean="0"/>
              <a:t/>
            </a:r>
            <a:br>
              <a:rPr lang="es-EC" b="1" dirty="0" smtClean="0"/>
            </a:br>
            <a:endParaRPr lang="es-EC" dirty="0"/>
          </a:p>
        </p:txBody>
      </p:sp>
      <p:sp>
        <p:nvSpPr>
          <p:cNvPr id="3" name="2 Marcador de contenido"/>
          <p:cNvSpPr>
            <a:spLocks noGrp="1"/>
          </p:cNvSpPr>
          <p:nvPr>
            <p:ph idx="1"/>
          </p:nvPr>
        </p:nvSpPr>
        <p:spPr>
          <a:xfrm>
            <a:off x="457200" y="1412776"/>
            <a:ext cx="8229600" cy="5042032"/>
          </a:xfrm>
        </p:spPr>
        <p:txBody>
          <a:bodyPr/>
          <a:lstStyle/>
          <a:p>
            <a:pPr lvl="0" algn="just"/>
            <a:r>
              <a:rPr lang="es-ES" sz="2800" dirty="0" smtClean="0"/>
              <a:t>El 100% de los encuestados indicaron que cuentan con todos los servicios básicos (agua, alcantarillado, luz); el 80% se dedica a la agricultura, los productos de mayor producción son el tomate de árbol, maíz y frejol,  y el 87% de los mismo son utilizados para autoconsumo,  el 100% de las personas indican que no cuentan con manejo técnico para sus cultivos.</a:t>
            </a:r>
            <a:endParaRPr lang="es-EC" sz="2800" dirty="0" smtClean="0"/>
          </a:p>
          <a:p>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RESPUESTA A LAS PREGUNTAS DIRECTRICES </a:t>
            </a:r>
            <a:endParaRPr lang="es-EC" dirty="0"/>
          </a:p>
        </p:txBody>
      </p:sp>
      <p:sp>
        <p:nvSpPr>
          <p:cNvPr id="3" name="2 Marcador de contenido"/>
          <p:cNvSpPr>
            <a:spLocks noGrp="1"/>
          </p:cNvSpPr>
          <p:nvPr>
            <p:ph idx="1"/>
          </p:nvPr>
        </p:nvSpPr>
        <p:spPr/>
        <p:txBody>
          <a:bodyPr>
            <a:normAutofit fontScale="77500" lnSpcReduction="20000"/>
          </a:bodyPr>
          <a:lstStyle/>
          <a:p>
            <a:r>
              <a:rPr lang="es-EC" b="1" dirty="0" smtClean="0">
                <a:solidFill>
                  <a:schemeClr val="accent1">
                    <a:lumMod val="75000"/>
                  </a:schemeClr>
                </a:solidFill>
              </a:rPr>
              <a:t>Cuáles son las características de la vertiente Santa Martha?</a:t>
            </a:r>
          </a:p>
          <a:p>
            <a:endParaRPr lang="es-EC" dirty="0" smtClean="0"/>
          </a:p>
          <a:p>
            <a:pPr>
              <a:buNone/>
            </a:pPr>
            <a:r>
              <a:rPr lang="es-EC" dirty="0" smtClean="0"/>
              <a:t>     En la vertiente existe intervención y sin protección física para su cuidado, siendo causa importante en la perdida de la cobertura vegetal, las actividades antrópicas, como  el uso de las aguas para lavar prendas de vestir, están contaminando el agua con detergentes químicos, también se puede apreciar que a lo largo de toda la vertiente se evidencia gran cantidad de basura, heces fecales de humanos y excremento de animales.</a:t>
            </a: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690104"/>
          </a:xfrm>
        </p:spPr>
        <p:txBody>
          <a:bodyPr>
            <a:normAutofit fontScale="32500" lnSpcReduction="20000"/>
          </a:bodyPr>
          <a:lstStyle/>
          <a:p>
            <a:r>
              <a:rPr lang="es-EC" sz="5800" b="1" dirty="0" smtClean="0">
                <a:solidFill>
                  <a:schemeClr val="accent1">
                    <a:lumMod val="75000"/>
                  </a:schemeClr>
                </a:solidFill>
              </a:rPr>
              <a:t>Cuál es el uso actual y potencial de suelo en la vertiente</a:t>
            </a:r>
            <a:r>
              <a:rPr lang="es-EC" sz="3800" b="1" dirty="0" smtClean="0">
                <a:solidFill>
                  <a:schemeClr val="accent1">
                    <a:lumMod val="75000"/>
                  </a:schemeClr>
                </a:solidFill>
              </a:rPr>
              <a:t>?</a:t>
            </a:r>
          </a:p>
          <a:p>
            <a:pPr algn="just">
              <a:buNone/>
            </a:pPr>
            <a:r>
              <a:rPr lang="es-EC" sz="4800" dirty="0" smtClean="0"/>
              <a:t>	     </a:t>
            </a:r>
          </a:p>
          <a:p>
            <a:pPr algn="just">
              <a:buNone/>
            </a:pPr>
            <a:r>
              <a:rPr lang="es-EC" sz="4400" dirty="0" smtClean="0"/>
              <a:t>   </a:t>
            </a:r>
          </a:p>
          <a:p>
            <a:pPr algn="just">
              <a:buNone/>
            </a:pPr>
            <a:r>
              <a:rPr lang="es-EC" sz="2000" dirty="0" smtClean="0"/>
              <a:t>             </a:t>
            </a:r>
            <a:r>
              <a:rPr lang="es-EC" sz="6200" dirty="0" smtClean="0"/>
              <a:t>El uso actual de la vertiente </a:t>
            </a:r>
            <a:r>
              <a:rPr lang="es-EC" sz="6200" dirty="0" smtClean="0"/>
              <a:t>Santa </a:t>
            </a:r>
            <a:r>
              <a:rPr lang="es-EC" sz="6200" dirty="0" smtClean="0"/>
              <a:t>Martha es matorral, el uso potencial es forestal y en algunas zonas se puede realizar enriquecimiento. Para brindar la cobertura vegetal al suelo se debe realizar una reforestación preferiblemente con especies nativas.</a:t>
            </a:r>
            <a:endParaRPr lang="es-EC" sz="2000" dirty="0" smtClean="0"/>
          </a:p>
          <a:p>
            <a:pPr algn="just"/>
            <a:endParaRPr lang="es-EC" sz="2000" dirty="0" smtClean="0"/>
          </a:p>
          <a:p>
            <a:pPr algn="just"/>
            <a:endParaRPr lang="es-EC" sz="2000" dirty="0" smtClean="0"/>
          </a:p>
          <a:p>
            <a:pPr algn="just"/>
            <a:endParaRPr lang="es-EC" sz="2000" dirty="0" smtClean="0"/>
          </a:p>
          <a:p>
            <a:pPr algn="just"/>
            <a:endParaRPr lang="es-EC" sz="2000" dirty="0" smtClean="0"/>
          </a:p>
          <a:p>
            <a:pPr algn="just"/>
            <a:r>
              <a:rPr lang="es-EC" sz="4400" b="1" dirty="0" smtClean="0">
                <a:solidFill>
                  <a:srgbClr val="FF0066"/>
                </a:solidFill>
              </a:rPr>
              <a:t>¿</a:t>
            </a:r>
            <a:r>
              <a:rPr lang="es-EC" sz="5900" b="1" dirty="0" smtClean="0">
                <a:solidFill>
                  <a:schemeClr val="accent1">
                    <a:lumMod val="75000"/>
                  </a:schemeClr>
                </a:solidFill>
              </a:rPr>
              <a:t>En qué  condiciones socioeconómicas se encuentran las habitantes?</a:t>
            </a:r>
          </a:p>
          <a:p>
            <a:pPr algn="just">
              <a:buNone/>
            </a:pPr>
            <a:r>
              <a:rPr lang="es-EC" sz="7200" dirty="0" smtClean="0"/>
              <a:t>      L</a:t>
            </a:r>
            <a:r>
              <a:rPr lang="es-EC" sz="6400" dirty="0" smtClean="0"/>
              <a:t>os habitantes de la vertiente santa Martha tienen todos los servicios básicos (agua, luz, alcantarillado), el 80% gana menos del salario mínimo unificado (SMU), el 80%  se dedica a actividades agrícolas, de los cuales el 87% manifestaron que era para autoconsumo, y que no cuentan con manejo técnico de los productos.</a:t>
            </a:r>
          </a:p>
          <a:p>
            <a:pPr algn="just"/>
            <a:endParaRPr lang="es-EC" sz="2000" dirty="0" smtClean="0"/>
          </a:p>
          <a:p>
            <a:pPr algn="just">
              <a:buNone/>
            </a:pPr>
            <a:endParaRPr lang="es-EC" sz="4400" dirty="0" smtClean="0">
              <a:solidFill>
                <a:schemeClr val="accent1">
                  <a:lumMod val="75000"/>
                </a:schemeClr>
              </a:solidFill>
            </a:endParaRPr>
          </a:p>
          <a:p>
            <a:pPr algn="just">
              <a:buNone/>
            </a:pPr>
            <a:endParaRPr lang="es-EC" dirty="0" smtClean="0">
              <a:solidFill>
                <a:schemeClr val="accent1">
                  <a:lumMod val="75000"/>
                </a:schemeClr>
              </a:solidFill>
            </a:endParaRPr>
          </a:p>
          <a:p>
            <a:pPr algn="just">
              <a:buNone/>
            </a:pPr>
            <a:endParaRPr lang="es-EC" dirty="0" smtClean="0">
              <a:solidFill>
                <a:schemeClr val="accent1">
                  <a:lumMod val="75000"/>
                </a:schemeClr>
              </a:solidFill>
            </a:endParaRPr>
          </a:p>
          <a:p>
            <a:pPr algn="just">
              <a:buNone/>
            </a:pPr>
            <a:r>
              <a:rPr lang="es-EC"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CONCLUCIONES </a:t>
            </a:r>
            <a:endParaRPr lang="es-EC" dirty="0"/>
          </a:p>
        </p:txBody>
      </p:sp>
      <p:sp>
        <p:nvSpPr>
          <p:cNvPr id="3" name="2 Marcador de contenido"/>
          <p:cNvSpPr>
            <a:spLocks noGrp="1"/>
          </p:cNvSpPr>
          <p:nvPr>
            <p:ph idx="1"/>
          </p:nvPr>
        </p:nvSpPr>
        <p:spPr>
          <a:xfrm>
            <a:off x="457200" y="1484784"/>
            <a:ext cx="8229600" cy="5373216"/>
          </a:xfrm>
        </p:spPr>
        <p:txBody>
          <a:bodyPr>
            <a:noAutofit/>
          </a:bodyPr>
          <a:lstStyle/>
          <a:p>
            <a:pPr lvl="0" algn="just"/>
            <a:r>
              <a:rPr lang="es-ES" sz="2000" dirty="0" smtClean="0"/>
              <a:t>La caracterización biofísica de la vertiente Santa Martha indica que el territorio se encuentra seriamente deteriorado, su uso potencial es forestal con fines de conservación. </a:t>
            </a:r>
          </a:p>
          <a:p>
            <a:pPr lvl="0" algn="just"/>
            <a:endParaRPr lang="es-ES" sz="2000" dirty="0" smtClean="0"/>
          </a:p>
          <a:p>
            <a:pPr lvl="0" algn="just">
              <a:buNone/>
            </a:pPr>
            <a:endParaRPr lang="es-EC" sz="2000" dirty="0" smtClean="0"/>
          </a:p>
          <a:p>
            <a:pPr lvl="0" algn="just"/>
            <a:r>
              <a:rPr lang="es-ES" sz="2000" dirty="0" smtClean="0"/>
              <a:t>La zona de estudio es de gran importancia para la población, por lo cual conservarla y protegerla es una obligación, debido a que la misma es utilizada para la distribución de agua potable para el cantón Antonio Ante, y sirve a las personas de las parroquias rurales aledañas  para diferentes actividades principalmente para lavar prendas de vestir.</a:t>
            </a:r>
            <a:endParaRPr lang="es-EC" sz="2000" dirty="0" smtClean="0"/>
          </a:p>
          <a:p>
            <a:pPr lvl="0" algn="just"/>
            <a:endParaRPr lang="es-EC"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050144"/>
          </a:xfrm>
        </p:spPr>
        <p:txBody>
          <a:bodyPr>
            <a:normAutofit/>
          </a:bodyPr>
          <a:lstStyle/>
          <a:p>
            <a:endParaRPr lang="es-EC" dirty="0" smtClean="0"/>
          </a:p>
          <a:p>
            <a:pPr lvl="0" algn="just"/>
            <a:r>
              <a:rPr lang="es-ES" dirty="0" smtClean="0"/>
              <a:t>A pesar que en época de estiaje el caudal disminuye este  no significativo,  lo permite abastecer de agua durante todo el año, en época de lluvia la vertiente presenta un alto riesgo de crecida.</a:t>
            </a:r>
            <a:endParaRPr lang="es-EC" dirty="0" smtClean="0"/>
          </a:p>
          <a:p>
            <a:pPr algn="just"/>
            <a:r>
              <a:rPr lang="es-EC" dirty="0" smtClean="0"/>
              <a:t>Los estudios de flora realizados revelan que la cubierta vegetal está compuesta principalmente con  matorral cerrado,  la flora representativa del área está constituida por 14 familias y 19 especies. </a:t>
            </a:r>
            <a:endParaRPr lang="es-EC"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834120"/>
          </a:xfrm>
        </p:spPr>
        <p:txBody>
          <a:bodyPr/>
          <a:lstStyle/>
          <a:p>
            <a:pPr lvl="0" algn="just"/>
            <a:r>
              <a:rPr lang="es-ES" dirty="0" smtClean="0"/>
              <a:t>En el estudio socio-económico se aprecian problemas de bajos ingresos económicos debido a la  falta de fuentes de empleo,  no tienen ayuda técnica para el mejoramiento de los cultivos.</a:t>
            </a:r>
          </a:p>
          <a:p>
            <a:pPr lvl="0">
              <a:buNone/>
            </a:pPr>
            <a:endParaRPr lang="es-EC" dirty="0" smtClean="0"/>
          </a:p>
          <a:p>
            <a:pPr lvl="0" algn="just"/>
            <a:r>
              <a:rPr lang="es-ES" dirty="0" smtClean="0"/>
              <a:t>Mediante el uso de procesos metodológico de la caracterización se pudo identificar los problemas ambientales de la vertiente y de la población</a:t>
            </a:r>
            <a:endParaRPr lang="es-EC" dirty="0" smtClean="0"/>
          </a:p>
          <a:p>
            <a:endParaRPr lang="es-EC"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INTRODUCCION</a:t>
            </a:r>
            <a:endParaRPr lang="es-EC" dirty="0"/>
          </a:p>
        </p:txBody>
      </p:sp>
      <p:graphicFrame>
        <p:nvGraphicFramePr>
          <p:cNvPr id="5" name="4 Marcador de contenido"/>
          <p:cNvGraphicFramePr>
            <a:graphicFrameLocks noGrp="1"/>
          </p:cNvGraphicFramePr>
          <p:nvPr>
            <p:ph idx="1"/>
          </p:nvPr>
        </p:nvGraphicFramePr>
        <p:xfrm>
          <a:off x="457200" y="1484784"/>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RECOMENDACIONES</a:t>
            </a:r>
            <a:endParaRPr lang="es-EC" dirty="0"/>
          </a:p>
        </p:txBody>
      </p:sp>
      <p:sp>
        <p:nvSpPr>
          <p:cNvPr id="3" name="2 Marcador de contenido"/>
          <p:cNvSpPr>
            <a:spLocks noGrp="1"/>
          </p:cNvSpPr>
          <p:nvPr>
            <p:ph idx="1"/>
          </p:nvPr>
        </p:nvSpPr>
        <p:spPr>
          <a:xfrm>
            <a:off x="457200" y="1556792"/>
            <a:ext cx="8229600" cy="4898016"/>
          </a:xfrm>
        </p:spPr>
        <p:txBody>
          <a:bodyPr>
            <a:normAutofit fontScale="77500" lnSpcReduction="20000"/>
          </a:bodyPr>
          <a:lstStyle/>
          <a:p>
            <a:pPr lvl="0" algn="just"/>
            <a:r>
              <a:rPr lang="es-ES" dirty="0" smtClean="0"/>
              <a:t>PROTECCION Se </a:t>
            </a:r>
            <a:r>
              <a:rPr lang="es-ES" dirty="0" smtClean="0"/>
              <a:t>sugiere </a:t>
            </a:r>
            <a:r>
              <a:rPr lang="es-ES" dirty="0" smtClean="0"/>
              <a:t>realizar la reforestación con aliso en toda </a:t>
            </a:r>
            <a:r>
              <a:rPr lang="es-ES" dirty="0" smtClean="0"/>
              <a:t>el área </a:t>
            </a:r>
            <a:r>
              <a:rPr lang="es-ES" dirty="0" smtClean="0"/>
              <a:t>de estudio debido a sus características de recuperación de suelos, con el fin de evitar la degradación de la vertiente.</a:t>
            </a:r>
            <a:endParaRPr lang="es-EC" dirty="0" smtClean="0"/>
          </a:p>
          <a:p>
            <a:pPr algn="just">
              <a:buNone/>
            </a:pPr>
            <a:r>
              <a:rPr lang="es-ES" dirty="0" smtClean="0"/>
              <a:t> </a:t>
            </a:r>
            <a:endParaRPr lang="es-EC" dirty="0" smtClean="0"/>
          </a:p>
          <a:p>
            <a:pPr lvl="0" algn="just"/>
            <a:r>
              <a:rPr lang="es-ES" dirty="0" smtClean="0"/>
              <a:t>MODELO DE GESTIO DE RETRIBUCION AL </a:t>
            </a:r>
            <a:r>
              <a:rPr lang="es-ES" dirty="0" smtClean="0"/>
              <a:t>RECURSO </a:t>
            </a:r>
            <a:r>
              <a:rPr lang="es-ES" dirty="0" smtClean="0"/>
              <a:t>Se </a:t>
            </a:r>
            <a:r>
              <a:rPr lang="es-ES" dirty="0" smtClean="0"/>
              <a:t>debe realizar </a:t>
            </a:r>
            <a:r>
              <a:rPr lang="es-ES" dirty="0" smtClean="0"/>
              <a:t>programas de capacitaciones con el fin que los habitantes manejen técnicamente sus cultivos para que estos sean más rentables y así obtengan mayores ingresos económicos.</a:t>
            </a:r>
            <a:endParaRPr lang="es-EC" dirty="0" smtClean="0"/>
          </a:p>
          <a:p>
            <a:pPr algn="just">
              <a:buNone/>
            </a:pPr>
            <a:r>
              <a:rPr lang="es-ES" dirty="0" smtClean="0"/>
              <a:t> </a:t>
            </a:r>
            <a:endParaRPr lang="es-EC" dirty="0" smtClean="0"/>
          </a:p>
          <a:p>
            <a:pPr lvl="0" algn="just"/>
            <a:r>
              <a:rPr lang="es-ES" dirty="0" smtClean="0"/>
              <a:t>CAPACITACION Y </a:t>
            </a:r>
            <a:r>
              <a:rPr lang="es-ES" dirty="0" smtClean="0"/>
              <a:t>SENSIBILIZACION. Se </a:t>
            </a:r>
            <a:r>
              <a:rPr lang="es-ES" dirty="0" smtClean="0"/>
              <a:t>recomienda a las instituciones pertinentes consideren los resultados del presente diagnostico como herramienta para la formulación de un plan de manejo de la vertiente.</a:t>
            </a:r>
            <a:endParaRPr lang="es-EC" dirty="0" smtClean="0"/>
          </a:p>
          <a:p>
            <a:pPr algn="just">
              <a:buNone/>
            </a:pPr>
            <a:endParaRPr lang="es-EC" dirty="0" smtClean="0"/>
          </a:p>
          <a:p>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P1050595.JPG"/>
          <p:cNvPicPr>
            <a:picLocks noGrp="1" noChangeAspect="1"/>
          </p:cNvPicPr>
          <p:nvPr>
            <p:ph idx="1"/>
          </p:nvPr>
        </p:nvPicPr>
        <p:blipFill>
          <a:blip r:embed="rId2" cstate="print"/>
          <a:stretch>
            <a:fillRect/>
          </a:stretch>
        </p:blipFill>
        <p:spPr>
          <a:xfrm>
            <a:off x="971600" y="1340768"/>
            <a:ext cx="4032448" cy="2664296"/>
          </a:xfrm>
        </p:spPr>
      </p:pic>
      <p:pic>
        <p:nvPicPr>
          <p:cNvPr id="5" name="4 Imagen" descr="20140405_162647.jpg"/>
          <p:cNvPicPr>
            <a:picLocks noChangeAspect="1"/>
          </p:cNvPicPr>
          <p:nvPr/>
        </p:nvPicPr>
        <p:blipFill>
          <a:blip r:embed="rId3" cstate="print"/>
          <a:stretch>
            <a:fillRect/>
          </a:stretch>
        </p:blipFill>
        <p:spPr>
          <a:xfrm>
            <a:off x="5076056" y="1340768"/>
            <a:ext cx="3491880" cy="2736304"/>
          </a:xfrm>
          <a:prstGeom prst="rect">
            <a:avLst/>
          </a:prstGeom>
        </p:spPr>
      </p:pic>
      <p:pic>
        <p:nvPicPr>
          <p:cNvPr id="6" name="5 Imagen" descr="P1050591.JPG"/>
          <p:cNvPicPr>
            <a:picLocks noChangeAspect="1"/>
          </p:cNvPicPr>
          <p:nvPr/>
        </p:nvPicPr>
        <p:blipFill>
          <a:blip r:embed="rId4" cstate="print"/>
          <a:stretch>
            <a:fillRect/>
          </a:stretch>
        </p:blipFill>
        <p:spPr>
          <a:xfrm>
            <a:off x="971600" y="4077072"/>
            <a:ext cx="4032448" cy="2420888"/>
          </a:xfrm>
          <a:prstGeom prst="rect">
            <a:avLst/>
          </a:prstGeom>
        </p:spPr>
      </p:pic>
      <p:pic>
        <p:nvPicPr>
          <p:cNvPr id="7" name="6 Imagen" descr="20140405_165544.jpg"/>
          <p:cNvPicPr>
            <a:picLocks noChangeAspect="1"/>
          </p:cNvPicPr>
          <p:nvPr/>
        </p:nvPicPr>
        <p:blipFill>
          <a:blip r:embed="rId5" cstate="print"/>
          <a:stretch>
            <a:fillRect/>
          </a:stretch>
        </p:blipFill>
        <p:spPr>
          <a:xfrm>
            <a:off x="5076056" y="4149080"/>
            <a:ext cx="3571890" cy="2304256"/>
          </a:xfrm>
          <a:prstGeom prst="rect">
            <a:avLst/>
          </a:prstGeom>
        </p:spPr>
      </p:pic>
      <p:sp>
        <p:nvSpPr>
          <p:cNvPr id="2" name="1 Título"/>
          <p:cNvSpPr>
            <a:spLocks noGrp="1"/>
          </p:cNvSpPr>
          <p:nvPr>
            <p:ph type="title"/>
          </p:nvPr>
        </p:nvSpPr>
        <p:spPr>
          <a:xfrm>
            <a:off x="683568" y="3068960"/>
            <a:ext cx="8229600" cy="1399032"/>
          </a:xfrm>
        </p:spPr>
        <p:txBody>
          <a:bodyPr>
            <a:noAutofit/>
          </a:bodyPr>
          <a:lstStyle/>
          <a:p>
            <a:pPr algn="ctr"/>
            <a:r>
              <a:rPr lang="es-EC"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GRACIAS</a:t>
            </a:r>
            <a:endParaRPr lang="es-EC"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OBJETIVOS</a:t>
            </a:r>
            <a:endParaRPr lang="es-EC" dirty="0"/>
          </a:p>
        </p:txBody>
      </p:sp>
      <p:sp>
        <p:nvSpPr>
          <p:cNvPr id="3" name="2 Marcador de contenido"/>
          <p:cNvSpPr>
            <a:spLocks noGrp="1"/>
          </p:cNvSpPr>
          <p:nvPr>
            <p:ph idx="1"/>
          </p:nvPr>
        </p:nvSpPr>
        <p:spPr>
          <a:xfrm>
            <a:off x="457200" y="1556792"/>
            <a:ext cx="8229600" cy="4898016"/>
          </a:xfrm>
        </p:spPr>
        <p:txBody>
          <a:bodyPr>
            <a:normAutofit lnSpcReduction="10000"/>
          </a:bodyPr>
          <a:lstStyle/>
          <a:p>
            <a:r>
              <a:rPr lang="es-EC" dirty="0" smtClean="0"/>
              <a:t>GENERAL:</a:t>
            </a:r>
          </a:p>
          <a:p>
            <a:pPr algn="just">
              <a:buFont typeface="Wingdings" pitchFamily="2" charset="2"/>
              <a:buChar char="ü"/>
            </a:pPr>
            <a:r>
              <a:rPr lang="es-EC" dirty="0" smtClean="0"/>
              <a:t>Elaborar el diagnóstico biofísico y socio económico de la vertiente Santa Martha.</a:t>
            </a:r>
          </a:p>
          <a:p>
            <a:pPr algn="just"/>
            <a:r>
              <a:rPr lang="es-ES" b="1" dirty="0" smtClean="0"/>
              <a:t>Específicos</a:t>
            </a:r>
            <a:endParaRPr lang="es-EC" b="1" dirty="0" smtClean="0"/>
          </a:p>
          <a:p>
            <a:pPr lvl="0" algn="just">
              <a:buFont typeface="Wingdings" pitchFamily="2" charset="2"/>
              <a:buChar char="ü"/>
            </a:pPr>
            <a:r>
              <a:rPr lang="es-ES" dirty="0" smtClean="0"/>
              <a:t>Caracterizar biofísicamente la micro cuenca.</a:t>
            </a:r>
            <a:endParaRPr lang="es-EC" dirty="0" smtClean="0"/>
          </a:p>
          <a:p>
            <a:pPr lvl="0" algn="just">
              <a:buFont typeface="Wingdings" pitchFamily="2" charset="2"/>
              <a:buChar char="ü"/>
            </a:pPr>
            <a:r>
              <a:rPr lang="es-ES" dirty="0" smtClean="0"/>
              <a:t>Determinar el uso actual y uso potencial de suelo.</a:t>
            </a:r>
            <a:endParaRPr lang="es-EC" dirty="0" smtClean="0"/>
          </a:p>
          <a:p>
            <a:pPr algn="just">
              <a:buFont typeface="Wingdings" pitchFamily="2" charset="2"/>
              <a:buChar char="ü"/>
            </a:pPr>
            <a:r>
              <a:rPr lang="es-EC" dirty="0" smtClean="0"/>
              <a:t>Realizar un análisis socioeconómico</a:t>
            </a:r>
          </a:p>
          <a:p>
            <a:pPr>
              <a:buNone/>
            </a:pPr>
            <a:endParaRPr lang="es-EC"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PREGUNTAS DIRECTRICES</a:t>
            </a:r>
            <a:endParaRPr lang="es-EC" dirty="0"/>
          </a:p>
        </p:txBody>
      </p:sp>
      <p:sp>
        <p:nvSpPr>
          <p:cNvPr id="3" name="2 Marcador de contenido"/>
          <p:cNvSpPr>
            <a:spLocks noGrp="1"/>
          </p:cNvSpPr>
          <p:nvPr>
            <p:ph idx="1"/>
          </p:nvPr>
        </p:nvSpPr>
        <p:spPr>
          <a:xfrm>
            <a:off x="457200" y="1556792"/>
            <a:ext cx="8229600" cy="4898016"/>
          </a:xfrm>
        </p:spPr>
        <p:txBody>
          <a:bodyPr/>
          <a:lstStyle/>
          <a:p>
            <a:pPr algn="just"/>
            <a:r>
              <a:rPr lang="es-EC" b="1" dirty="0" smtClean="0"/>
              <a:t>¿ </a:t>
            </a:r>
            <a:r>
              <a:rPr lang="es-EC" dirty="0" smtClean="0"/>
              <a:t>Cuáles son las características de la vertiente Santa Martha</a:t>
            </a:r>
            <a:r>
              <a:rPr lang="es-EC" sz="2800" b="1" dirty="0" smtClean="0"/>
              <a:t>?</a:t>
            </a:r>
            <a:endParaRPr lang="es-EC" b="1" dirty="0" smtClean="0"/>
          </a:p>
          <a:p>
            <a:pPr algn="just"/>
            <a:endParaRPr lang="es-EC" dirty="0" smtClean="0"/>
          </a:p>
          <a:p>
            <a:pPr algn="just"/>
            <a:r>
              <a:rPr lang="es-EC" b="1" dirty="0" smtClean="0"/>
              <a:t>¿</a:t>
            </a:r>
            <a:r>
              <a:rPr lang="es-EC" dirty="0" smtClean="0"/>
              <a:t>Cuál es el uso actual y potencial de suelo</a:t>
            </a:r>
            <a:r>
              <a:rPr lang="es-EC" b="1" dirty="0" smtClean="0"/>
              <a:t>?</a:t>
            </a:r>
          </a:p>
          <a:p>
            <a:pPr algn="just"/>
            <a:endParaRPr lang="es-EC" dirty="0" smtClean="0"/>
          </a:p>
          <a:p>
            <a:pPr algn="just"/>
            <a:r>
              <a:rPr lang="es-EC" b="1" dirty="0" smtClean="0"/>
              <a:t>¿</a:t>
            </a:r>
            <a:r>
              <a:rPr lang="es-EC" dirty="0" smtClean="0"/>
              <a:t>En qué  condiciones socioeconómicas se encuentran las habitantes</a:t>
            </a:r>
            <a:r>
              <a:rPr lang="es-EC" b="1" dirty="0" smtClean="0"/>
              <a:t>?</a:t>
            </a:r>
            <a:endParaRPr lang="es-EC" dirty="0" smtClean="0"/>
          </a:p>
          <a:p>
            <a:pPr>
              <a:buNone/>
            </a:pP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435280" cy="6257850"/>
          </a:xfrm>
        </p:spPr>
        <p:txBody>
          <a:bodyPr>
            <a:normAutofit/>
          </a:bodyPr>
          <a:lstStyle/>
          <a:p>
            <a:pPr algn="ctr"/>
            <a:r>
              <a:rPr lang="es-EC" sz="6000" dirty="0" smtClean="0"/>
              <a:t>MATERIALES Y MÉTODOS</a:t>
            </a:r>
            <a:endParaRPr lang="es-EC"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981075"/>
          <a:ext cx="8229600" cy="547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5"/>
          <p:cNvSpPr/>
          <p:nvPr/>
        </p:nvSpPr>
        <p:spPr>
          <a:xfrm>
            <a:off x="3635896" y="764704"/>
            <a:ext cx="5112568" cy="129959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sp>
      <p:sp>
        <p:nvSpPr>
          <p:cNvPr id="3" name="2 Marcador de contenido"/>
          <p:cNvSpPr>
            <a:spLocks noGrp="1"/>
          </p:cNvSpPr>
          <p:nvPr>
            <p:ph idx="1"/>
          </p:nvPr>
        </p:nvSpPr>
        <p:spPr>
          <a:xfrm>
            <a:off x="457200" y="620688"/>
            <a:ext cx="8229600" cy="5834120"/>
          </a:xfrm>
        </p:spPr>
        <p:txBody>
          <a:bodyPr/>
          <a:lstStyle/>
          <a:p>
            <a:pPr>
              <a:buNone/>
            </a:pPr>
            <a:endParaRPr lang="es-EC" dirty="0" smtClean="0"/>
          </a:p>
          <a:p>
            <a:pPr>
              <a:buNone/>
            </a:pPr>
            <a:r>
              <a:rPr lang="es-EC" sz="2400" b="1" dirty="0" smtClean="0"/>
              <a:t>Localización </a:t>
            </a:r>
            <a:endParaRPr lang="es-EC" sz="2400" b="1" dirty="0"/>
          </a:p>
        </p:txBody>
      </p:sp>
      <p:sp>
        <p:nvSpPr>
          <p:cNvPr id="4" name="3 Abrir llave"/>
          <p:cNvSpPr/>
          <p:nvPr/>
        </p:nvSpPr>
        <p:spPr>
          <a:xfrm>
            <a:off x="2627784" y="836712"/>
            <a:ext cx="576064"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5 Rectángulo"/>
          <p:cNvSpPr/>
          <p:nvPr/>
        </p:nvSpPr>
        <p:spPr>
          <a:xfrm>
            <a:off x="3779912" y="764704"/>
            <a:ext cx="4572000" cy="1200329"/>
          </a:xfrm>
          <a:prstGeom prst="rect">
            <a:avLst/>
          </a:prstGeom>
        </p:spPr>
        <p:txBody>
          <a:bodyPr>
            <a:spAutoFit/>
          </a:bodyPr>
          <a:lstStyle/>
          <a:p>
            <a:pPr lvl="0" algn="just"/>
            <a:r>
              <a:rPr lang="es-EC" dirty="0" smtClean="0">
                <a:hlinkClick r:id="rId2" action="ppaction://hlinkfile"/>
              </a:rPr>
              <a:t>PROVINCIA</a:t>
            </a:r>
            <a:r>
              <a:rPr lang="es-EC" dirty="0" smtClean="0"/>
              <a:t>: </a:t>
            </a:r>
            <a:r>
              <a:rPr lang="es-EC" b="1" dirty="0" smtClean="0">
                <a:solidFill>
                  <a:schemeClr val="bg1"/>
                </a:solidFill>
              </a:rPr>
              <a:t>IMBABURA</a:t>
            </a:r>
          </a:p>
          <a:p>
            <a:pPr lvl="0" algn="just"/>
            <a:r>
              <a:rPr lang="es-EC" b="1" dirty="0" smtClean="0">
                <a:solidFill>
                  <a:schemeClr val="bg1"/>
                </a:solidFill>
              </a:rPr>
              <a:t>CANTON: ANTONIO ANTE</a:t>
            </a:r>
          </a:p>
          <a:p>
            <a:pPr lvl="0" algn="just"/>
            <a:r>
              <a:rPr lang="es-EC" b="1" dirty="0" smtClean="0">
                <a:solidFill>
                  <a:schemeClr val="bg1"/>
                </a:solidFill>
              </a:rPr>
              <a:t>PARROQUIA: SAN ROQUE</a:t>
            </a:r>
          </a:p>
          <a:p>
            <a:pPr lvl="0" algn="just"/>
            <a:r>
              <a:rPr lang="es-EC" b="1" dirty="0" smtClean="0">
                <a:solidFill>
                  <a:schemeClr val="bg1"/>
                </a:solidFill>
              </a:rPr>
              <a:t>COMUNIDAD: PUCARÁ</a:t>
            </a:r>
          </a:p>
        </p:txBody>
      </p:sp>
      <p:sp>
        <p:nvSpPr>
          <p:cNvPr id="7" name="6 Rectángulo"/>
          <p:cNvSpPr/>
          <p:nvPr/>
        </p:nvSpPr>
        <p:spPr>
          <a:xfrm>
            <a:off x="539552" y="3356992"/>
            <a:ext cx="2032929" cy="584775"/>
          </a:xfrm>
          <a:prstGeom prst="rect">
            <a:avLst/>
          </a:prstGeom>
        </p:spPr>
        <p:txBody>
          <a:bodyPr wrap="none">
            <a:spAutoFit/>
          </a:bodyPr>
          <a:lstStyle/>
          <a:p>
            <a:pPr lvl="0"/>
            <a:r>
              <a:rPr lang="es-EC" sz="1600" b="1" dirty="0" smtClean="0"/>
              <a:t>CARACTERISTICAS </a:t>
            </a:r>
          </a:p>
          <a:p>
            <a:pPr lvl="0"/>
            <a:r>
              <a:rPr lang="es-EC" sz="1600" b="1" dirty="0" smtClean="0"/>
              <a:t>CLIMATOLÓGICAS</a:t>
            </a:r>
            <a:endParaRPr lang="es-EC" sz="1600" b="1" dirty="0"/>
          </a:p>
        </p:txBody>
      </p:sp>
      <p:sp>
        <p:nvSpPr>
          <p:cNvPr id="8" name="7 Abrir llave"/>
          <p:cNvSpPr/>
          <p:nvPr/>
        </p:nvSpPr>
        <p:spPr>
          <a:xfrm>
            <a:off x="2699792" y="3068960"/>
            <a:ext cx="576064"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Rectángulo 5"/>
          <p:cNvSpPr/>
          <p:nvPr/>
        </p:nvSpPr>
        <p:spPr>
          <a:xfrm>
            <a:off x="3779912" y="2996952"/>
            <a:ext cx="5112568" cy="1584176"/>
          </a:xfrm>
          <a:prstGeom prst="rect">
            <a:avLst/>
          </a:prstGeom>
          <a:solidFill>
            <a:schemeClr val="accent4">
              <a:lumMod val="40000"/>
              <a:lumOff val="6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lvl="0"/>
            <a:r>
              <a:rPr lang="es-ES" b="1" dirty="0" smtClean="0">
                <a:solidFill>
                  <a:schemeClr val="bg1"/>
                </a:solidFill>
              </a:rPr>
              <a:t>Temperatura: </a:t>
            </a:r>
            <a:r>
              <a:rPr lang="es-ES" b="1" dirty="0" smtClean="0">
                <a:solidFill>
                  <a:schemeClr val="bg1"/>
                </a:solidFill>
              </a:rPr>
              <a:t>10 -20 </a:t>
            </a:r>
            <a:r>
              <a:rPr lang="es-ES" b="1" dirty="0" smtClean="0">
                <a:solidFill>
                  <a:schemeClr val="bg1"/>
                </a:solidFill>
              </a:rPr>
              <a:t>°C</a:t>
            </a:r>
            <a:endParaRPr lang="es-EC" b="1" dirty="0" smtClean="0">
              <a:solidFill>
                <a:schemeClr val="bg1"/>
              </a:solidFill>
            </a:endParaRPr>
          </a:p>
          <a:p>
            <a:pPr lvl="0"/>
            <a:r>
              <a:rPr lang="es-ES" b="1" dirty="0" smtClean="0">
                <a:solidFill>
                  <a:schemeClr val="bg1"/>
                </a:solidFill>
              </a:rPr>
              <a:t>Precipitación media anual: </a:t>
            </a:r>
            <a:r>
              <a:rPr lang="es-ES" b="1" dirty="0" smtClean="0">
                <a:solidFill>
                  <a:schemeClr val="bg1"/>
                </a:solidFill>
              </a:rPr>
              <a:t>750 </a:t>
            </a:r>
            <a:r>
              <a:rPr lang="es-ES" b="1" dirty="0" smtClean="0">
                <a:solidFill>
                  <a:schemeClr val="bg1"/>
                </a:solidFill>
              </a:rPr>
              <a:t>a  </a:t>
            </a:r>
            <a:r>
              <a:rPr lang="es-ES" b="1" dirty="0" smtClean="0">
                <a:solidFill>
                  <a:schemeClr val="bg1"/>
                </a:solidFill>
              </a:rPr>
              <a:t>1000 </a:t>
            </a:r>
            <a:r>
              <a:rPr lang="es-ES" b="1" dirty="0" smtClean="0">
                <a:solidFill>
                  <a:schemeClr val="bg1"/>
                </a:solidFill>
              </a:rPr>
              <a:t>mm </a:t>
            </a:r>
            <a:endParaRPr lang="es-EC" b="1" dirty="0" smtClean="0">
              <a:solidFill>
                <a:schemeClr val="bg1"/>
              </a:solidFill>
            </a:endParaRPr>
          </a:p>
          <a:p>
            <a:pPr lvl="0"/>
            <a:r>
              <a:rPr lang="es-ES" b="1" dirty="0" smtClean="0">
                <a:solidFill>
                  <a:schemeClr val="bg1"/>
                </a:solidFill>
              </a:rPr>
              <a:t>Estación lluviosa: enero-mayo</a:t>
            </a:r>
          </a:p>
          <a:p>
            <a:pPr lvl="0"/>
            <a:r>
              <a:rPr lang="es-ES" b="1" dirty="0" smtClean="0">
                <a:solidFill>
                  <a:schemeClr val="bg1"/>
                </a:solidFill>
              </a:rPr>
              <a:t>                               septiembre-diciembre </a:t>
            </a:r>
            <a:endParaRPr lang="es-EC" b="1" dirty="0" smtClean="0">
              <a:solidFill>
                <a:schemeClr val="bg1"/>
              </a:solidFill>
            </a:endParaRPr>
          </a:p>
          <a:p>
            <a:pPr lvl="0"/>
            <a:r>
              <a:rPr lang="es-EC" b="1" dirty="0" smtClean="0">
                <a:solidFill>
                  <a:schemeClr val="bg1"/>
                </a:solidFill>
              </a:rPr>
              <a:t>Estación seca: julio-agosto</a:t>
            </a:r>
            <a:r>
              <a:rPr lang="es-EC" dirty="0" smtClean="0">
                <a:solidFill>
                  <a:schemeClr val="bg1"/>
                </a:solidFill>
              </a:rPr>
              <a:t>     </a:t>
            </a:r>
            <a:r>
              <a:rPr lang="es-EC" sz="1600" dirty="0" smtClean="0">
                <a:solidFill>
                  <a:schemeClr val="bg1"/>
                </a:solidFill>
              </a:rPr>
              <a:t>    </a:t>
            </a:r>
          </a:p>
          <a:p>
            <a:endParaRPr lang="es-EC" dirty="0"/>
          </a:p>
        </p:txBody>
      </p:sp>
      <p:sp>
        <p:nvSpPr>
          <p:cNvPr id="11" name="10 Rectángulo"/>
          <p:cNvSpPr/>
          <p:nvPr/>
        </p:nvSpPr>
        <p:spPr>
          <a:xfrm>
            <a:off x="683568" y="5085184"/>
            <a:ext cx="2028119" cy="584775"/>
          </a:xfrm>
          <a:prstGeom prst="rect">
            <a:avLst/>
          </a:prstGeom>
        </p:spPr>
        <p:txBody>
          <a:bodyPr wrap="none">
            <a:spAutoFit/>
          </a:bodyPr>
          <a:lstStyle/>
          <a:p>
            <a:pPr lvl="0"/>
            <a:r>
              <a:rPr lang="es-EC" sz="1600" b="1" dirty="0" smtClean="0"/>
              <a:t>CARACTERISTICAS </a:t>
            </a:r>
          </a:p>
          <a:p>
            <a:pPr lvl="0"/>
            <a:r>
              <a:rPr lang="es-EC" sz="1600" b="1" dirty="0" smtClean="0"/>
              <a:t>ECOLÓGICAS</a:t>
            </a:r>
            <a:endParaRPr lang="es-EC" sz="1600" b="1" dirty="0"/>
          </a:p>
        </p:txBody>
      </p:sp>
      <p:sp>
        <p:nvSpPr>
          <p:cNvPr id="12" name="11 Abrir llave"/>
          <p:cNvSpPr/>
          <p:nvPr/>
        </p:nvSpPr>
        <p:spPr>
          <a:xfrm>
            <a:off x="2699792" y="4941168"/>
            <a:ext cx="576064"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Rectángulo 5"/>
          <p:cNvSpPr/>
          <p:nvPr/>
        </p:nvSpPr>
        <p:spPr>
          <a:xfrm>
            <a:off x="3779912" y="4797152"/>
            <a:ext cx="5112568" cy="1371601"/>
          </a:xfrm>
          <a:prstGeom prst="rect">
            <a:avLst/>
          </a:prstGeom>
          <a:solidFill>
            <a:schemeClr val="accent2">
              <a:lumMod val="40000"/>
              <a:lumOff val="6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13 Rectángulo"/>
          <p:cNvSpPr/>
          <p:nvPr/>
        </p:nvSpPr>
        <p:spPr>
          <a:xfrm>
            <a:off x="3779912" y="4797152"/>
            <a:ext cx="5112568" cy="1169551"/>
          </a:xfrm>
          <a:prstGeom prst="rect">
            <a:avLst/>
          </a:prstGeom>
        </p:spPr>
        <p:txBody>
          <a:bodyPr wrap="square">
            <a:spAutoFit/>
          </a:bodyPr>
          <a:lstStyle/>
          <a:p>
            <a:pPr lvl="0" algn="just"/>
            <a:r>
              <a:rPr lang="es-EC" sz="1400" b="1" dirty="0" smtClean="0">
                <a:solidFill>
                  <a:schemeClr val="bg1"/>
                </a:solidFill>
              </a:rPr>
              <a:t>Según el Sistema de clasificación de los ecosistemas del Ecuador continental emitido por el MAE en el 2012 el sitio de investigación corresponde al ecosistema Matorral húmedo montano de los andes del norte y centro (MHM-ACN).</a:t>
            </a:r>
            <a:endParaRPr lang="es-EC" sz="14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a:xfrm>
            <a:off x="395536" y="1700808"/>
            <a:ext cx="223224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p:cNvSpPr/>
          <p:nvPr/>
        </p:nvSpPr>
        <p:spPr>
          <a:xfrm>
            <a:off x="3419872" y="332656"/>
            <a:ext cx="2592288" cy="792088"/>
          </a:xfrm>
          <a:prstGeom prst="rect">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s-EC"/>
          </a:p>
        </p:txBody>
      </p:sp>
      <p:sp>
        <p:nvSpPr>
          <p:cNvPr id="6" name="5 Rectángulo"/>
          <p:cNvSpPr/>
          <p:nvPr/>
        </p:nvSpPr>
        <p:spPr>
          <a:xfrm>
            <a:off x="3563888" y="3140968"/>
            <a:ext cx="2376264" cy="1296144"/>
          </a:xfrm>
          <a:prstGeom prst="rect">
            <a:avLst/>
          </a:prstGeom>
          <a:solidFill>
            <a:schemeClr val="accent2">
              <a:lumMod val="40000"/>
              <a:lumOff val="60000"/>
            </a:schemeClr>
          </a:solidFill>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s-EC" dirty="0" smtClean="0">
                <a:solidFill>
                  <a:schemeClr val="bg1"/>
                </a:solidFill>
              </a:rPr>
              <a:t>Componentes bióticos</a:t>
            </a:r>
          </a:p>
          <a:p>
            <a:pPr algn="ctr"/>
            <a:r>
              <a:rPr lang="es-EC" dirty="0" smtClean="0">
                <a:solidFill>
                  <a:schemeClr val="bg1"/>
                </a:solidFill>
              </a:rPr>
              <a:t>Componentes abióticos</a:t>
            </a:r>
            <a:endParaRPr lang="es-EC" dirty="0">
              <a:solidFill>
                <a:schemeClr val="bg1"/>
              </a:solidFill>
            </a:endParaRPr>
          </a:p>
        </p:txBody>
      </p:sp>
      <p:sp>
        <p:nvSpPr>
          <p:cNvPr id="7" name="6 Rectángulo"/>
          <p:cNvSpPr/>
          <p:nvPr/>
        </p:nvSpPr>
        <p:spPr>
          <a:xfrm>
            <a:off x="6732240" y="3140968"/>
            <a:ext cx="2088232"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Wingdings" pitchFamily="2" charset="2"/>
              <a:buChar char="v"/>
            </a:pPr>
            <a:r>
              <a:rPr lang="es-EC" dirty="0" smtClean="0"/>
              <a:t>Software </a:t>
            </a:r>
            <a:r>
              <a:rPr lang="es-EC" dirty="0" smtClean="0"/>
              <a:t>GIS</a:t>
            </a:r>
          </a:p>
          <a:p>
            <a:pPr>
              <a:buFont typeface="Wingdings" pitchFamily="2" charset="2"/>
              <a:buChar char="v"/>
            </a:pPr>
            <a:r>
              <a:rPr lang="es-EC" dirty="0" smtClean="0"/>
              <a:t>Formulas</a:t>
            </a:r>
          </a:p>
          <a:p>
            <a:pPr>
              <a:buFont typeface="Wingdings" pitchFamily="2" charset="2"/>
              <a:buChar char="v"/>
            </a:pPr>
            <a:r>
              <a:rPr lang="es-EC" dirty="0" smtClean="0"/>
              <a:t>Medición del caudal</a:t>
            </a:r>
            <a:endParaRPr lang="es-EC" dirty="0"/>
          </a:p>
        </p:txBody>
      </p:sp>
      <p:sp>
        <p:nvSpPr>
          <p:cNvPr id="9" name="8 Rectángulo"/>
          <p:cNvSpPr/>
          <p:nvPr/>
        </p:nvSpPr>
        <p:spPr>
          <a:xfrm>
            <a:off x="251520" y="4869160"/>
            <a:ext cx="2592288" cy="1296144"/>
          </a:xfrm>
          <a:prstGeom prst="rect">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s-EC"/>
          </a:p>
        </p:txBody>
      </p:sp>
      <p:sp>
        <p:nvSpPr>
          <p:cNvPr id="10" name="9 Rectángulo"/>
          <p:cNvSpPr/>
          <p:nvPr/>
        </p:nvSpPr>
        <p:spPr>
          <a:xfrm>
            <a:off x="251520" y="3140968"/>
            <a:ext cx="2592288" cy="1296144"/>
          </a:xfrm>
          <a:prstGeom prst="rect">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11" name="10 Rectángulo"/>
          <p:cNvSpPr/>
          <p:nvPr/>
        </p:nvSpPr>
        <p:spPr>
          <a:xfrm>
            <a:off x="3563888" y="5013176"/>
            <a:ext cx="2376000" cy="12961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Encuesta socioeconómica</a:t>
            </a:r>
            <a:endParaRPr lang="es-EC" dirty="0">
              <a:solidFill>
                <a:schemeClr val="bg1"/>
              </a:solidFill>
            </a:endParaRPr>
          </a:p>
        </p:txBody>
      </p:sp>
      <p:sp>
        <p:nvSpPr>
          <p:cNvPr id="12" name="11 Rectángulo"/>
          <p:cNvSpPr/>
          <p:nvPr/>
        </p:nvSpPr>
        <p:spPr>
          <a:xfrm>
            <a:off x="6876256" y="5013176"/>
            <a:ext cx="2016224" cy="129614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ANALISIS DE LA ENCUESTA</a:t>
            </a:r>
            <a:endParaRPr lang="es-EC" dirty="0">
              <a:solidFill>
                <a:schemeClr val="bg1"/>
              </a:solidFill>
            </a:endParaRPr>
          </a:p>
        </p:txBody>
      </p:sp>
      <p:sp>
        <p:nvSpPr>
          <p:cNvPr id="13" name="12 Flecha derecha"/>
          <p:cNvSpPr/>
          <p:nvPr/>
        </p:nvSpPr>
        <p:spPr>
          <a:xfrm>
            <a:off x="2699792" y="476672"/>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derecha"/>
          <p:cNvSpPr/>
          <p:nvPr/>
        </p:nvSpPr>
        <p:spPr>
          <a:xfrm>
            <a:off x="6084168" y="5373216"/>
            <a:ext cx="432048" cy="232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Flecha derecha"/>
          <p:cNvSpPr/>
          <p:nvPr/>
        </p:nvSpPr>
        <p:spPr>
          <a:xfrm>
            <a:off x="2987824" y="544522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derecha"/>
          <p:cNvSpPr/>
          <p:nvPr/>
        </p:nvSpPr>
        <p:spPr>
          <a:xfrm>
            <a:off x="6084168" y="3501008"/>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derecha"/>
          <p:cNvSpPr/>
          <p:nvPr/>
        </p:nvSpPr>
        <p:spPr>
          <a:xfrm>
            <a:off x="2915816" y="3501008"/>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CuadroTexto"/>
          <p:cNvSpPr txBox="1"/>
          <p:nvPr/>
        </p:nvSpPr>
        <p:spPr>
          <a:xfrm>
            <a:off x="395536" y="3356992"/>
            <a:ext cx="2304256"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b="1" dirty="0" smtClean="0">
                <a:solidFill>
                  <a:schemeClr val="bg1"/>
                </a:solidFill>
              </a:rPr>
              <a:t>Caracterización de los recursos de la vertiente</a:t>
            </a:r>
            <a:endParaRPr lang="es-EC" b="1" dirty="0">
              <a:solidFill>
                <a:schemeClr val="bg1"/>
              </a:solidFill>
            </a:endParaRPr>
          </a:p>
        </p:txBody>
      </p:sp>
      <p:sp>
        <p:nvSpPr>
          <p:cNvPr id="22" name="21 CuadroTexto"/>
          <p:cNvSpPr txBox="1"/>
          <p:nvPr/>
        </p:nvSpPr>
        <p:spPr>
          <a:xfrm>
            <a:off x="395536" y="5157192"/>
            <a:ext cx="2232248"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b="1" dirty="0" smtClean="0">
                <a:solidFill>
                  <a:schemeClr val="bg1"/>
                </a:solidFill>
              </a:rPr>
              <a:t>Componentes socioeconómico</a:t>
            </a:r>
            <a:endParaRPr lang="es-EC" b="1" dirty="0">
              <a:solidFill>
                <a:schemeClr val="bg1"/>
              </a:solidFill>
            </a:endParaRPr>
          </a:p>
        </p:txBody>
      </p:sp>
      <p:sp>
        <p:nvSpPr>
          <p:cNvPr id="23" name="22 Rectángulo"/>
          <p:cNvSpPr/>
          <p:nvPr/>
        </p:nvSpPr>
        <p:spPr>
          <a:xfrm>
            <a:off x="323528" y="260648"/>
            <a:ext cx="223224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CuadroTexto"/>
          <p:cNvSpPr txBox="1"/>
          <p:nvPr/>
        </p:nvSpPr>
        <p:spPr>
          <a:xfrm>
            <a:off x="467544" y="1844824"/>
            <a:ext cx="2016224"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b="1" dirty="0" smtClean="0">
                <a:solidFill>
                  <a:schemeClr val="bg1"/>
                </a:solidFill>
              </a:rPr>
              <a:t>Información secundaria</a:t>
            </a:r>
            <a:endParaRPr lang="es-EC" b="1" dirty="0" smtClean="0">
              <a:solidFill>
                <a:schemeClr val="bg1"/>
              </a:solidFill>
            </a:endParaRPr>
          </a:p>
        </p:txBody>
      </p:sp>
      <p:sp>
        <p:nvSpPr>
          <p:cNvPr id="25" name="24 CuadroTexto"/>
          <p:cNvSpPr txBox="1"/>
          <p:nvPr/>
        </p:nvSpPr>
        <p:spPr>
          <a:xfrm>
            <a:off x="395536" y="404665"/>
            <a:ext cx="208823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b="1" dirty="0" smtClean="0">
                <a:solidFill>
                  <a:schemeClr val="bg1"/>
                </a:solidFill>
              </a:rPr>
              <a:t>Información primaria </a:t>
            </a:r>
            <a:endParaRPr lang="es-EC" b="1" dirty="0" smtClean="0">
              <a:solidFill>
                <a:schemeClr val="bg1"/>
              </a:solidFill>
            </a:endParaRPr>
          </a:p>
        </p:txBody>
      </p:sp>
      <p:sp>
        <p:nvSpPr>
          <p:cNvPr id="27" name="26 CuadroTexto"/>
          <p:cNvSpPr txBox="1"/>
          <p:nvPr/>
        </p:nvSpPr>
        <p:spPr>
          <a:xfrm>
            <a:off x="3707904" y="476672"/>
            <a:ext cx="2088232"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solidFill>
                  <a:schemeClr val="bg1"/>
                </a:solidFill>
              </a:rPr>
              <a:t>Visitas de campo</a:t>
            </a:r>
          </a:p>
          <a:p>
            <a:pPr algn="ctr"/>
            <a:r>
              <a:rPr lang="es-EC" sz="1600" b="1" dirty="0" smtClean="0">
                <a:solidFill>
                  <a:schemeClr val="bg1"/>
                </a:solidFill>
              </a:rPr>
              <a:t>E</a:t>
            </a:r>
            <a:r>
              <a:rPr lang="es-EC" sz="1600" b="1" dirty="0" smtClean="0">
                <a:solidFill>
                  <a:schemeClr val="bg1"/>
                </a:solidFill>
              </a:rPr>
              <a:t>ncuestas</a:t>
            </a:r>
            <a:endParaRPr lang="es-EC" sz="1600" b="1" dirty="0" smtClean="0">
              <a:solidFill>
                <a:schemeClr val="bg1"/>
              </a:solidFill>
            </a:endParaRPr>
          </a:p>
        </p:txBody>
      </p:sp>
      <p:sp>
        <p:nvSpPr>
          <p:cNvPr id="31" name="30 Rectángulo"/>
          <p:cNvSpPr/>
          <p:nvPr/>
        </p:nvSpPr>
        <p:spPr>
          <a:xfrm>
            <a:off x="3635896" y="1700808"/>
            <a:ext cx="223224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31 CuadroTexto"/>
          <p:cNvSpPr txBox="1"/>
          <p:nvPr/>
        </p:nvSpPr>
        <p:spPr>
          <a:xfrm>
            <a:off x="3851920" y="1844824"/>
            <a:ext cx="1800200" cy="7386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400" b="1" dirty="0" smtClean="0">
                <a:solidFill>
                  <a:schemeClr val="bg1"/>
                </a:solidFill>
              </a:rPr>
              <a:t>Libros, revistas científicas, archivos </a:t>
            </a:r>
            <a:r>
              <a:rPr lang="es-EC" sz="1400" b="1" dirty="0" err="1" smtClean="0">
                <a:solidFill>
                  <a:schemeClr val="bg1"/>
                </a:solidFill>
              </a:rPr>
              <a:t>pdf</a:t>
            </a:r>
            <a:endParaRPr lang="es-EC" sz="1400" b="1" dirty="0">
              <a:solidFill>
                <a:schemeClr val="bg1"/>
              </a:solidFill>
            </a:endParaRPr>
          </a:p>
        </p:txBody>
      </p:sp>
      <p:sp>
        <p:nvSpPr>
          <p:cNvPr id="33" name="32 Flecha derecha"/>
          <p:cNvSpPr/>
          <p:nvPr/>
        </p:nvSpPr>
        <p:spPr>
          <a:xfrm>
            <a:off x="2915816" y="1988840"/>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19256" cy="5825802"/>
          </a:xfrm>
        </p:spPr>
        <p:txBody>
          <a:bodyPr>
            <a:normAutofit/>
          </a:bodyPr>
          <a:lstStyle/>
          <a:p>
            <a:pPr algn="ctr"/>
            <a:r>
              <a:rPr lang="es-EC" sz="6600" dirty="0" smtClean="0"/>
              <a:t>RESULTADOS Y DISCUSIÓN </a:t>
            </a:r>
            <a:endParaRPr lang="es-EC" sz="6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3709</TotalTime>
  <Words>806</Words>
  <Application>Microsoft Office PowerPoint</Application>
  <PresentationFormat>Presentación en pantalla (4:3)</PresentationFormat>
  <Paragraphs>146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Brío</vt:lpstr>
      <vt:lpstr>UNIVERSIDAD TECNICA DEL NORTE FACULTAD DE CIENCIAS AGROPECUARIAS YAMBIENTALES Y  CARRERA DE INGENIERIA AMBIENTAL</vt:lpstr>
      <vt:lpstr>INTRODUCCION</vt:lpstr>
      <vt:lpstr>OBJETIVOS</vt:lpstr>
      <vt:lpstr>PREGUNTAS DIRECTRICES</vt:lpstr>
      <vt:lpstr>MATERIALES Y MÉTODOS</vt:lpstr>
      <vt:lpstr>Diapositiva 6</vt:lpstr>
      <vt:lpstr>Diapositiva 7</vt:lpstr>
      <vt:lpstr>Diapositiva 8</vt:lpstr>
      <vt:lpstr>RESULTADOS Y DISCUSIÓN </vt:lpstr>
      <vt:lpstr> Caracterización biofísica Componentes abióticos   </vt:lpstr>
      <vt:lpstr>Parámetros Morfométricos</vt:lpstr>
      <vt:lpstr>Medición del caudal </vt:lpstr>
      <vt:lpstr>Componentes Bióticos  </vt:lpstr>
      <vt:lpstr>Diagnostico socioeconómico Encuesta socioeconómica </vt:lpstr>
      <vt:lpstr>RESPUESTA A LAS PREGUNTAS DIRECTRICES </vt:lpstr>
      <vt:lpstr>Diapositiva 16</vt:lpstr>
      <vt:lpstr>CONCLUCIONES </vt:lpstr>
      <vt:lpstr>Diapositiva 18</vt:lpstr>
      <vt:lpstr>Diapositiva 19</vt:lpstr>
      <vt:lpstr>RECOMENDACIONES</vt:lpstr>
      <vt:lpstr>GRACIAS</vt:lpstr>
    </vt:vector>
  </TitlesOfParts>
  <Company>www.intercambiosvirtuales.org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www.intercambiosvirtuales.org</dc:creator>
  <cp:lastModifiedBy>www.intercambiosvirtuales.org</cp:lastModifiedBy>
  <cp:revision>122</cp:revision>
  <dcterms:created xsi:type="dcterms:W3CDTF">2015-03-25T03:30:32Z</dcterms:created>
  <dcterms:modified xsi:type="dcterms:W3CDTF">2015-07-20T01:51:53Z</dcterms:modified>
</cp:coreProperties>
</file>